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7" r:id="rId2"/>
  </p:sldMasterIdLst>
  <p:notesMasterIdLst>
    <p:notesMasterId r:id="rId63"/>
  </p:notesMasterIdLst>
  <p:handoutMasterIdLst>
    <p:handoutMasterId r:id="rId64"/>
  </p:handoutMasterIdLst>
  <p:sldIdLst>
    <p:sldId id="308" r:id="rId3"/>
    <p:sldId id="271" r:id="rId4"/>
    <p:sldId id="272" r:id="rId5"/>
    <p:sldId id="273" r:id="rId6"/>
    <p:sldId id="27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275" r:id="rId59"/>
    <p:sldId id="276" r:id="rId60"/>
    <p:sldId id="277" r:id="rId61"/>
    <p:sldId id="278" r:id="rId6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13874-8EF8-4227-A7E5-6D27D7AAD675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A37BD78-3B0D-4FF0-A966-72C235D2D50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3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78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78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0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6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CT081-3-3-Mobile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Web Multimedia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Mobile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Security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‹#› of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# of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8.jpeg"/><Relationship Id="rId9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6.jpeg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15.jpeg"/><Relationship Id="rId9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.jpeg"/><Relationship Id="rId18" Type="http://schemas.openxmlformats.org/officeDocument/2006/relationships/image" Target="../media/image27.jpe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2.png"/><Relationship Id="rId1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image" Target="../media/image20.wmf"/><Relationship Id="rId5" Type="http://schemas.openxmlformats.org/officeDocument/2006/relationships/image" Target="../media/image21.emf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8.wmf"/><Relationship Id="rId9" Type="http://schemas.openxmlformats.org/officeDocument/2006/relationships/image" Target="../media/image7.jpeg"/><Relationship Id="rId14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Mobile Security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Mobile and Web Multimedia</a:t>
            </a:r>
            <a:endParaRPr lang="en-US" sz="3800" dirty="0"/>
          </a:p>
          <a:p>
            <a:pPr eaLnBrk="1" hangingPunct="1"/>
            <a:r>
              <a:rPr lang="en-US" sz="1400" dirty="0" smtClean="0"/>
              <a:t>CT08-3-3 &amp; Version VC1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and Standards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GPS: Satellite-based Global Positioning System</a:t>
            </a:r>
          </a:p>
          <a:p>
            <a:r>
              <a:rPr lang="en-US" sz="2800"/>
              <a:t>PDA: Personal Digital Assistant—handheld wireless computer</a:t>
            </a:r>
          </a:p>
          <a:p>
            <a:r>
              <a:rPr lang="en-US" sz="2800"/>
              <a:t>SMS: Short Message Service</a:t>
            </a:r>
          </a:p>
          <a:p>
            <a:r>
              <a:rPr lang="en-US" sz="2800"/>
              <a:t>EMS: Enhanced Messaging Service</a:t>
            </a:r>
          </a:p>
          <a:p>
            <a:r>
              <a:rPr lang="en-US" sz="2800"/>
              <a:t>MMS: Multimedia Messaging Service</a:t>
            </a:r>
          </a:p>
          <a:p>
            <a:r>
              <a:rPr lang="en-US" sz="2800"/>
              <a:t>WAP: Wireless Application Protocol</a:t>
            </a:r>
          </a:p>
          <a:p>
            <a:r>
              <a:rPr lang="en-US" sz="2800"/>
              <a:t>Smartphones—Internet-enabled cell phones with attached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394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Attributes of M-Commerce and Its Economic Advantages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pPr lvl="1">
              <a:lnSpc>
                <a:spcPct val="95000"/>
              </a:lnSpc>
            </a:pPr>
            <a:r>
              <a:rPr lang="en-US" sz="2400"/>
              <a:t>Mobility—users carry cell phones or other mobile devices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Broad reach—people can be reached at any time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Ubiquity—easier information access in real-time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Convenience—devices that store data and have Internet, intranet, extranet connections</a:t>
            </a:r>
          </a:p>
          <a:p>
            <a:pPr lvl="1"/>
            <a:r>
              <a:rPr lang="en-US" sz="2400"/>
              <a:t>Instant connectivity—easy and quick connection to Internet, intranets, other mobile devices, databases</a:t>
            </a:r>
          </a:p>
          <a:p>
            <a:pPr lvl="1"/>
            <a:r>
              <a:rPr lang="en-US" sz="2400"/>
              <a:t>Personalization—preparation of information for individual consumers</a:t>
            </a:r>
          </a:p>
          <a:p>
            <a:pPr lvl="1"/>
            <a:r>
              <a:rPr lang="en-US" sz="2400"/>
              <a:t>Localization of products and services—knowing where the user is located at any given time and match service to them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8226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M-Commerce</a:t>
            </a:r>
          </a:p>
          <a:p>
            <a:r>
              <a:rPr lang="en-US">
                <a:solidFill>
                  <a:schemeClr val="hlink"/>
                </a:solidFill>
              </a:rPr>
              <a:t>Infrastructure</a:t>
            </a:r>
          </a:p>
          <a:p>
            <a:r>
              <a:rPr lang="en-US"/>
              <a:t>M-Commerce Applications</a:t>
            </a:r>
          </a:p>
          <a:p>
            <a:r>
              <a:rPr lang="en-US"/>
              <a:t>Mobile Payment</a:t>
            </a:r>
          </a:p>
          <a:p>
            <a:r>
              <a:rPr lang="en-US"/>
              <a:t>Limitations</a:t>
            </a:r>
          </a:p>
          <a:p>
            <a:r>
              <a:rPr lang="en-US"/>
              <a:t>Security in M-Commerce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Computing Infrastructure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419600" y="2133600"/>
            <a:ext cx="42735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Screenphones—a telephone equipped with color screen,  keyboard, e-mail, and Internet capabilities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E-mail handhelds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Wirelined—connected by wires to a network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286000" y="2743200"/>
            <a:ext cx="406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4038600" cy="4221163"/>
          </a:xfrm>
          <a:noFill/>
          <a:ln/>
        </p:spPr>
        <p:txBody>
          <a:bodyPr/>
          <a:lstStyle/>
          <a:p>
            <a:r>
              <a:rPr lang="en-US"/>
              <a:t>Cellular (mobile) phones</a:t>
            </a:r>
          </a:p>
          <a:p>
            <a:r>
              <a:rPr lang="en-US"/>
              <a:t>Attachable keyboard</a:t>
            </a:r>
          </a:p>
          <a:p>
            <a:r>
              <a:rPr lang="en-US"/>
              <a:t>PDAs</a:t>
            </a:r>
          </a:p>
          <a:p>
            <a:r>
              <a:rPr lang="en-US"/>
              <a:t>Interactive pagers</a:t>
            </a:r>
          </a:p>
          <a:p>
            <a:r>
              <a:rPr lang="en-US"/>
              <a:t>Other devices</a:t>
            </a:r>
          </a:p>
          <a:p>
            <a:pPr lvl="1"/>
            <a:r>
              <a:rPr lang="en-US" b="1"/>
              <a:t>Notebooks</a:t>
            </a:r>
          </a:p>
          <a:p>
            <a:pPr lvl="1"/>
            <a:r>
              <a:rPr lang="en-US" b="1"/>
              <a:t>Handhelds</a:t>
            </a:r>
          </a:p>
          <a:p>
            <a:pPr lvl="1"/>
            <a:r>
              <a:rPr lang="en-US" b="1"/>
              <a:t>Smartpads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1371600"/>
            <a:ext cx="5757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3000">
                <a:solidFill>
                  <a:schemeClr val="hlink"/>
                </a:solidFill>
                <a:latin typeface="Tahoma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83123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Rot="1"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Mobile Computing Infrastructure</a:t>
            </a:r>
            <a:b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267200"/>
          </a:xfrm>
          <a:noFill/>
          <a:ln/>
        </p:spPr>
        <p:txBody>
          <a:bodyPr/>
          <a:lstStyle/>
          <a:p>
            <a:r>
              <a:rPr lang="en-US"/>
              <a:t>Unseen infrastructure requirements</a:t>
            </a:r>
          </a:p>
          <a:p>
            <a:pPr lvl="1"/>
            <a:r>
              <a:rPr lang="en-US"/>
              <a:t>Suitably configured wireline or wireless WAN modem</a:t>
            </a:r>
          </a:p>
          <a:p>
            <a:pPr lvl="1"/>
            <a:r>
              <a:rPr lang="en-US"/>
              <a:t>Web server with wireless support</a:t>
            </a:r>
          </a:p>
          <a:p>
            <a:pPr lvl="1"/>
            <a:r>
              <a:rPr lang="en-US"/>
              <a:t>Application or database server</a:t>
            </a:r>
          </a:p>
          <a:p>
            <a:pPr lvl="1"/>
            <a:r>
              <a:rPr lang="en-US"/>
              <a:t>Large enterprise application server</a:t>
            </a:r>
          </a:p>
          <a:p>
            <a:pPr lvl="1"/>
            <a:r>
              <a:rPr lang="en-US"/>
              <a:t>GPS locator used to determine the location of mobile computing device carrier</a:t>
            </a:r>
          </a:p>
        </p:txBody>
      </p:sp>
    </p:spTree>
    <p:extLst>
      <p:ext uri="{BB962C8B-B14F-4D97-AF65-F5344CB8AC3E}">
        <p14:creationId xmlns:p14="http://schemas.microsoft.com/office/powerpoint/2010/main" val="325458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Mobile Computing Infrastructure </a:t>
            </a:r>
            <a:r>
              <a:rPr lang="en-US" sz="3600" i="1"/>
              <a:t>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100"/>
              <a:t>Software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Microbrowser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Mobile client operating system (OS)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Bluetooth—a chip technology and WPAN standard that enables voice and data communications between wireless devices over short-range radio frequency (RF)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Mobile application user interface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Back-end legacy application software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Application middleware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Wireless middleware</a:t>
            </a:r>
          </a:p>
        </p:txBody>
      </p:sp>
    </p:spTree>
    <p:extLst>
      <p:ext uri="{BB962C8B-B14F-4D97-AF65-F5344CB8AC3E}">
        <p14:creationId xmlns:p14="http://schemas.microsoft.com/office/powerpoint/2010/main" val="3622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Mobile Computing Infrastructure </a:t>
            </a:r>
            <a:r>
              <a:rPr lang="en-US" sz="3600" i="1"/>
              <a:t>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Networks and access</a:t>
            </a:r>
          </a:p>
          <a:p>
            <a:pPr lvl="1">
              <a:lnSpc>
                <a:spcPct val="95000"/>
              </a:lnSpc>
            </a:pPr>
            <a:r>
              <a:rPr lang="en-US"/>
              <a:t>Wireless transmission media</a:t>
            </a:r>
          </a:p>
          <a:p>
            <a:pPr lvl="2">
              <a:lnSpc>
                <a:spcPct val="95000"/>
              </a:lnSpc>
            </a:pPr>
            <a:r>
              <a:rPr lang="en-US"/>
              <a:t>Microwave</a:t>
            </a:r>
          </a:p>
          <a:p>
            <a:pPr lvl="2">
              <a:lnSpc>
                <a:spcPct val="95000"/>
              </a:lnSpc>
            </a:pPr>
            <a:r>
              <a:rPr lang="en-US"/>
              <a:t>Satellites</a:t>
            </a:r>
          </a:p>
          <a:p>
            <a:pPr lvl="2">
              <a:lnSpc>
                <a:spcPct val="95000"/>
              </a:lnSpc>
            </a:pPr>
            <a:r>
              <a:rPr lang="en-US"/>
              <a:t>Radio</a:t>
            </a:r>
          </a:p>
          <a:p>
            <a:pPr lvl="2">
              <a:lnSpc>
                <a:spcPct val="95000"/>
              </a:lnSpc>
            </a:pPr>
            <a:r>
              <a:rPr lang="en-US"/>
              <a:t>Infrared</a:t>
            </a:r>
          </a:p>
          <a:p>
            <a:pPr lvl="2">
              <a:lnSpc>
                <a:spcPct val="95000"/>
              </a:lnSpc>
            </a:pPr>
            <a:r>
              <a:rPr lang="en-US"/>
              <a:t>Cellular radio technology</a:t>
            </a:r>
          </a:p>
          <a:p>
            <a:pPr lvl="1">
              <a:lnSpc>
                <a:spcPct val="95000"/>
              </a:lnSpc>
            </a:pPr>
            <a:r>
              <a:rPr lang="en-US"/>
              <a:t>Wireless systems</a:t>
            </a:r>
          </a:p>
        </p:txBody>
      </p:sp>
    </p:spTree>
    <p:extLst>
      <p:ext uri="{BB962C8B-B14F-4D97-AF65-F5344CB8AC3E}">
        <p14:creationId xmlns:p14="http://schemas.microsoft.com/office/powerpoint/2010/main" val="88266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M-Commerce Overview</a:t>
            </a:r>
          </a:p>
          <a:p>
            <a:r>
              <a:rPr lang="en-US"/>
              <a:t>Infrastructure</a:t>
            </a:r>
          </a:p>
          <a:p>
            <a:r>
              <a:rPr lang="en-US">
                <a:solidFill>
                  <a:schemeClr val="hlink"/>
                </a:solidFill>
              </a:rPr>
              <a:t>M-Commerce Applications</a:t>
            </a:r>
            <a:endParaRPr lang="en-US"/>
          </a:p>
          <a:p>
            <a:r>
              <a:rPr lang="en-US"/>
              <a:t>Mobile Payment</a:t>
            </a:r>
          </a:p>
          <a:p>
            <a:r>
              <a:rPr lang="en-US"/>
              <a:t>Limitations</a:t>
            </a:r>
          </a:p>
          <a:p>
            <a:r>
              <a:rPr lang="en-US"/>
              <a:t>Security in M-Commerce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Mobile Service Scenarios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000"/>
              <a:t>Financial Services.</a:t>
            </a:r>
          </a:p>
          <a:p>
            <a:pPr>
              <a:lnSpc>
                <a:spcPct val="80000"/>
              </a:lnSpc>
            </a:pPr>
            <a:endParaRPr lang="de-DE" sz="2000"/>
          </a:p>
          <a:p>
            <a:pPr>
              <a:lnSpc>
                <a:spcPct val="80000"/>
              </a:lnSpc>
            </a:pPr>
            <a:r>
              <a:rPr lang="de-DE" sz="2000"/>
              <a:t> Entertainment.</a:t>
            </a:r>
          </a:p>
          <a:p>
            <a:pPr>
              <a:lnSpc>
                <a:spcPct val="80000"/>
              </a:lnSpc>
            </a:pPr>
            <a:endParaRPr lang="de-DE" sz="2000"/>
          </a:p>
          <a:p>
            <a:pPr>
              <a:lnSpc>
                <a:spcPct val="80000"/>
              </a:lnSpc>
            </a:pPr>
            <a:r>
              <a:rPr lang="de-DE" sz="2000"/>
              <a:t> Shopping.</a:t>
            </a:r>
          </a:p>
          <a:p>
            <a:pPr>
              <a:lnSpc>
                <a:spcPct val="80000"/>
              </a:lnSpc>
            </a:pPr>
            <a:endParaRPr lang="de-DE" sz="2000"/>
          </a:p>
          <a:p>
            <a:pPr>
              <a:lnSpc>
                <a:spcPct val="80000"/>
              </a:lnSpc>
            </a:pPr>
            <a:r>
              <a:rPr lang="de-DE" sz="2000"/>
              <a:t> Information Services.</a:t>
            </a:r>
          </a:p>
          <a:p>
            <a:pPr>
              <a:lnSpc>
                <a:spcPct val="80000"/>
              </a:lnSpc>
            </a:pPr>
            <a:endParaRPr lang="de-DE" sz="2000"/>
          </a:p>
          <a:p>
            <a:pPr>
              <a:lnSpc>
                <a:spcPct val="80000"/>
              </a:lnSpc>
            </a:pPr>
            <a:r>
              <a:rPr lang="de-DE" sz="2000"/>
              <a:t> Payment.</a:t>
            </a:r>
          </a:p>
          <a:p>
            <a:pPr>
              <a:lnSpc>
                <a:spcPct val="80000"/>
              </a:lnSpc>
            </a:pPr>
            <a:endParaRPr lang="de-DE" sz="2000"/>
          </a:p>
          <a:p>
            <a:pPr>
              <a:lnSpc>
                <a:spcPct val="80000"/>
              </a:lnSpc>
            </a:pPr>
            <a:r>
              <a:rPr lang="de-DE" sz="2000"/>
              <a:t> Advertising.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2000"/>
              <a:t> </a:t>
            </a:r>
          </a:p>
          <a:p>
            <a:pPr>
              <a:lnSpc>
                <a:spcPct val="80000"/>
              </a:lnSpc>
            </a:pPr>
            <a:r>
              <a:rPr lang="de-DE" sz="2000"/>
              <a:t>And more ...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33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/>
              <a:t>Early content and applications have all been geared around information delivery but as time moves on the accent will be on revenue generation.</a:t>
            </a:r>
            <a:endParaRPr lang="en-US" sz="20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318250" y="3803650"/>
            <a:ext cx="2424113" cy="26844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2776538" y="2554288"/>
            <a:ext cx="3476625" cy="1966912"/>
            <a:chOff x="1006" y="2295"/>
            <a:chExt cx="2190" cy="1239"/>
          </a:xfrm>
        </p:grpSpPr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1189" y="2725"/>
              <a:ext cx="1782" cy="4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597" y="2848"/>
              <a:ext cx="10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Arial" charset="0"/>
                </a:rPr>
                <a:t>M- commerce</a:t>
              </a: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1006" y="2295"/>
              <a:ext cx="430" cy="32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rot="5207832">
              <a:off x="2763" y="2242"/>
              <a:ext cx="287" cy="44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V="1">
              <a:off x="1075" y="3214"/>
              <a:ext cx="430" cy="32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rot="16392168" flipV="1">
              <a:off x="2832" y="3161"/>
              <a:ext cx="287" cy="44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22263" y="1600200"/>
            <a:ext cx="23399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Entertainment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Music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Games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Graphics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Video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Pornography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endParaRPr lang="en-GB" sz="1400">
              <a:latin typeface="Arial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991225" y="1677988"/>
            <a:ext cx="3152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Communications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Short Messaging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Multimedia Messaging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Unified Messaging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e-mail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Chatrooms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Video - conferencing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endParaRPr lang="en-GB" sz="1400">
              <a:latin typeface="Arial" charset="0"/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36538" y="4022725"/>
            <a:ext cx="28479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Transactions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Banking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Broking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Shopping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Auctions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Betting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Booking &amp; reservations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Mobile wallet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Mobile purse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988050" y="3929063"/>
            <a:ext cx="3152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</a:t>
            </a:r>
            <a:r>
              <a:rPr lang="en-GB" sz="1400">
                <a:solidFill>
                  <a:schemeClr val="bg2"/>
                </a:solidFill>
                <a:latin typeface="Arial" charset="0"/>
              </a:rPr>
              <a:t>Information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News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City guides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Directory Services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Maps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Traffic and weather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Corporate information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Market data</a:t>
            </a:r>
          </a:p>
        </p:txBody>
      </p:sp>
    </p:spTree>
    <p:extLst>
      <p:ext uri="{BB962C8B-B14F-4D97-AF65-F5344CB8AC3E}">
        <p14:creationId xmlns:p14="http://schemas.microsoft.com/office/powerpoint/2010/main" val="160284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Introduction</a:t>
            </a:r>
          </a:p>
          <a:p>
            <a:pPr>
              <a:lnSpc>
                <a:spcPct val="80000"/>
              </a:lnSpc>
            </a:pPr>
            <a:r>
              <a:rPr lang="en-GB" sz="2400" dirty="0" smtClean="0"/>
              <a:t>Infrastructure </a:t>
            </a:r>
          </a:p>
          <a:p>
            <a:pPr>
              <a:lnSpc>
                <a:spcPct val="80000"/>
              </a:lnSpc>
            </a:pPr>
            <a:r>
              <a:rPr lang="en-GB" sz="2400" dirty="0" smtClean="0"/>
              <a:t>M-Commerce Applications</a:t>
            </a:r>
          </a:p>
          <a:p>
            <a:pPr>
              <a:lnSpc>
                <a:spcPct val="80000"/>
              </a:lnSpc>
            </a:pPr>
            <a:r>
              <a:rPr lang="en-GB" sz="2400" dirty="0" smtClean="0"/>
              <a:t>Mobile Payment</a:t>
            </a:r>
          </a:p>
          <a:p>
            <a:pPr>
              <a:lnSpc>
                <a:spcPct val="80000"/>
              </a:lnSpc>
            </a:pPr>
            <a:r>
              <a:rPr lang="en-GB" sz="2400" dirty="0" smtClean="0"/>
              <a:t>Limitations</a:t>
            </a:r>
          </a:p>
          <a:p>
            <a:pPr>
              <a:lnSpc>
                <a:spcPct val="80000"/>
              </a:lnSpc>
            </a:pPr>
            <a:r>
              <a:rPr lang="en-GB" sz="2400" dirty="0" smtClean="0"/>
              <a:t>Security in M-Commerce</a:t>
            </a: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4D7DB57-7EDC-4E1E-84E0-C48BC928B129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7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Classes of M-Commerce Applications</a:t>
            </a:r>
          </a:p>
        </p:txBody>
      </p:sp>
      <p:pic>
        <p:nvPicPr>
          <p:cNvPr id="45059" name="Picture 3" descr="FIG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8305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23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Mobile Application: Financial Tool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  <a:ln/>
        </p:spPr>
        <p:txBody>
          <a:bodyPr/>
          <a:lstStyle/>
          <a:p>
            <a:r>
              <a:rPr lang="en-US"/>
              <a:t>As mobile devices become more secure</a:t>
            </a:r>
          </a:p>
          <a:p>
            <a:pPr lvl="2"/>
            <a:r>
              <a:rPr lang="en-US"/>
              <a:t>Mobile banking</a:t>
            </a:r>
          </a:p>
          <a:p>
            <a:pPr lvl="2"/>
            <a:r>
              <a:rPr lang="en-US"/>
              <a:t>Bill payment services</a:t>
            </a:r>
          </a:p>
          <a:p>
            <a:pPr lvl="2"/>
            <a:r>
              <a:rPr lang="en-US"/>
              <a:t>M-brokerage services</a:t>
            </a:r>
          </a:p>
          <a:p>
            <a:pPr lvl="2"/>
            <a:r>
              <a:rPr lang="en-US"/>
              <a:t>Mobile money transfers</a:t>
            </a:r>
          </a:p>
          <a:p>
            <a:pPr lvl="2"/>
            <a:r>
              <a:rPr lang="en-US"/>
              <a:t>Mobile micropayments</a:t>
            </a:r>
          </a:p>
          <a:p>
            <a:r>
              <a:rPr lang="en-US"/>
              <a:t>Replace ATM’s and credit cards??</a:t>
            </a:r>
          </a:p>
        </p:txBody>
      </p:sp>
    </p:spTree>
    <p:extLst>
      <p:ext uri="{BB962C8B-B14F-4D97-AF65-F5344CB8AC3E}">
        <p14:creationId xmlns:p14="http://schemas.microsoft.com/office/powerpoint/2010/main" val="162833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Financial Tool: </a:t>
            </a:r>
            <a:br>
              <a:rPr lang="en-US" sz="2800"/>
            </a:br>
            <a:r>
              <a:rPr lang="en-US" sz="2800"/>
              <a:t>Wireless Electronic Payment Systems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33888"/>
          </a:xfrm>
          <a:noFill/>
          <a:ln/>
        </p:spPr>
        <p:txBody>
          <a:bodyPr/>
          <a:lstStyle/>
          <a:p>
            <a:r>
              <a:rPr lang="en-US"/>
              <a:t>“transform mobile phones into secure, self-contained purchasing tools capable of instantly authorizing payments…”</a:t>
            </a:r>
          </a:p>
          <a:p>
            <a:r>
              <a:rPr lang="en-US"/>
              <a:t>Types:</a:t>
            </a:r>
          </a:p>
          <a:p>
            <a:pPr lvl="1"/>
            <a:r>
              <a:rPr lang="en-US"/>
              <a:t>Micropayments</a:t>
            </a:r>
          </a:p>
          <a:p>
            <a:pPr lvl="1"/>
            <a:r>
              <a:rPr lang="en-US"/>
              <a:t>Wireless wallets (m-wallet)</a:t>
            </a:r>
          </a:p>
          <a:p>
            <a:pPr lvl="1"/>
            <a:r>
              <a:rPr lang="en-US"/>
              <a:t>Bill payments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4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Swedish Postal Bank</a:t>
            </a:r>
          </a:p>
          <a:p>
            <a:pPr lvl="1">
              <a:lnSpc>
                <a:spcPct val="90000"/>
              </a:lnSpc>
            </a:pPr>
            <a:r>
              <a:rPr lang="en-US"/>
              <a:t>Check Balances/Make Payments &amp; Conduct some transactions</a:t>
            </a:r>
          </a:p>
          <a:p>
            <a:pPr>
              <a:lnSpc>
                <a:spcPct val="90000"/>
              </a:lnSpc>
            </a:pPr>
            <a:r>
              <a:rPr lang="en-US"/>
              <a:t>Dagens Industri</a:t>
            </a:r>
          </a:p>
          <a:p>
            <a:pPr lvl="1">
              <a:lnSpc>
                <a:spcPct val="90000"/>
              </a:lnSpc>
            </a:pPr>
            <a:r>
              <a:rPr lang="en-US"/>
              <a:t>Receive Financial Data and Trade on Stockholm Exchange</a:t>
            </a:r>
          </a:p>
          <a:p>
            <a:pPr>
              <a:lnSpc>
                <a:spcPct val="90000"/>
              </a:lnSpc>
            </a:pPr>
            <a:r>
              <a:rPr lang="en-US"/>
              <a:t>Citibank</a:t>
            </a:r>
          </a:p>
          <a:p>
            <a:pPr lvl="1">
              <a:lnSpc>
                <a:spcPct val="90000"/>
              </a:lnSpc>
            </a:pPr>
            <a:r>
              <a:rPr lang="en-US"/>
              <a:t>Access balances, pay bills &amp; transfer funds using SMS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Mobile Applications : Marketing, Advertising, And Customer Service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Shopping from Wireless Devices</a:t>
            </a:r>
          </a:p>
          <a:p>
            <a:pPr lvl="1"/>
            <a:r>
              <a:rPr lang="en-US"/>
              <a:t>Have access to services similar to those of wireline shoppers</a:t>
            </a:r>
          </a:p>
          <a:p>
            <a:pPr lvl="2"/>
            <a:r>
              <a:rPr lang="en-US"/>
              <a:t>Shopping carts</a:t>
            </a:r>
          </a:p>
          <a:p>
            <a:pPr lvl="2"/>
            <a:r>
              <a:rPr lang="en-US"/>
              <a:t>Price comparisons</a:t>
            </a:r>
          </a:p>
          <a:p>
            <a:pPr lvl="2"/>
            <a:r>
              <a:rPr lang="en-US"/>
              <a:t>Order status</a:t>
            </a:r>
          </a:p>
          <a:p>
            <a:pPr lvl="1"/>
            <a:r>
              <a:rPr lang="en-US"/>
              <a:t>Future</a:t>
            </a:r>
          </a:p>
          <a:p>
            <a:pPr lvl="2"/>
            <a:r>
              <a:rPr lang="en-US"/>
              <a:t>Will be able to view and purchase products using handheld mobile devices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0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Mobile Applications : Marketing, Advertising, And Customer Service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Targeted Advertising</a:t>
            </a:r>
          </a:p>
          <a:p>
            <a:pPr lvl="1"/>
            <a:r>
              <a:rPr lang="en-US"/>
              <a:t>Using demographic information can personalize wireless services (barnesandnoble.com)</a:t>
            </a:r>
          </a:p>
          <a:p>
            <a:pPr lvl="1"/>
            <a:r>
              <a:rPr lang="en-US"/>
              <a:t>Knowing users’ preferences and surfing habits marketers can send:</a:t>
            </a:r>
          </a:p>
          <a:p>
            <a:pPr lvl="2"/>
            <a:r>
              <a:rPr lang="en-US"/>
              <a:t>User-specific advertising messages</a:t>
            </a:r>
          </a:p>
          <a:p>
            <a:pPr lvl="2"/>
            <a:r>
              <a:rPr lang="en-US"/>
              <a:t>Location-specific advertising messages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Mobile Applications : Marketing, Advertising, And Customer Service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CRM applications</a:t>
            </a:r>
          </a:p>
          <a:p>
            <a:pPr lvl="1"/>
            <a:r>
              <a:rPr lang="en-US"/>
              <a:t>MobileCRM</a:t>
            </a:r>
          </a:p>
          <a:p>
            <a:pPr lvl="1"/>
            <a:r>
              <a:rPr lang="en-US"/>
              <a:t>Comparison shopping using Internet capable phones</a:t>
            </a:r>
          </a:p>
          <a:p>
            <a:pPr lvl="1"/>
            <a:r>
              <a:rPr lang="en-US"/>
              <a:t>	Voice Portals</a:t>
            </a:r>
          </a:p>
          <a:p>
            <a:pPr lvl="2"/>
            <a:r>
              <a:rPr lang="en-US"/>
              <a:t>Enhanced customer service improved access to data for employees</a:t>
            </a:r>
          </a:p>
        </p:txBody>
      </p:sp>
    </p:spTree>
    <p:extLst>
      <p:ext uri="{BB962C8B-B14F-4D97-AF65-F5344CB8AC3E}">
        <p14:creationId xmlns:p14="http://schemas.microsoft.com/office/powerpoint/2010/main" val="341693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Mobile Portals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r>
              <a:rPr lang="en-US"/>
              <a:t>“A customer interaction channel that aggregates content and services for mobile users.”</a:t>
            </a:r>
          </a:p>
          <a:p>
            <a:pPr lvl="1"/>
            <a:r>
              <a:rPr lang="en-US"/>
              <a:t>Charge per time for service or subscription based</a:t>
            </a:r>
          </a:p>
          <a:p>
            <a:pPr lvl="2"/>
            <a:r>
              <a:rPr lang="en-US"/>
              <a:t>Example:  I-Mode in Japan</a:t>
            </a:r>
          </a:p>
          <a:p>
            <a:pPr lvl="1"/>
            <a:r>
              <a:rPr lang="en-US"/>
              <a:t>Mobile corporate portal</a:t>
            </a:r>
          </a:p>
          <a:p>
            <a:pPr lvl="2"/>
            <a:r>
              <a:rPr lang="en-US"/>
              <a:t>Serves corporations customers and suppliers	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Mobile Intrabusiness and Enterprise Applications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Support of Mobile Employees</a:t>
            </a:r>
          </a:p>
          <a:p>
            <a:pPr lvl="2"/>
            <a:r>
              <a:rPr lang="en-US"/>
              <a:t>by 2005 25% of all workers could be mobile employees</a:t>
            </a:r>
          </a:p>
          <a:p>
            <a:pPr lvl="3"/>
            <a:r>
              <a:rPr lang="en-US" sz="2400"/>
              <a:t>sales people in the field, traveling executives, telecommuters, consultants working on-site, repair or installation employees</a:t>
            </a:r>
          </a:p>
          <a:p>
            <a:pPr lvl="4"/>
            <a:r>
              <a:rPr lang="en-US" sz="2400"/>
              <a:t>need same corporate data as those working inside company’s offices</a:t>
            </a:r>
          </a:p>
          <a:p>
            <a:pPr lvl="3"/>
            <a:r>
              <a:rPr lang="en-US" sz="2400"/>
              <a:t>solution:  wireless devices</a:t>
            </a:r>
          </a:p>
          <a:p>
            <a:pPr lvl="4"/>
            <a:r>
              <a:rPr lang="en-US" sz="2400"/>
              <a:t>wearable devices:  cameras, screen, keyboard, touch-panel display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623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Mobile B2B and Supply Chain Applications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“</a:t>
            </a:r>
            <a:r>
              <a:rPr lang="en-US" sz="2400"/>
              <a:t>mobile computing solutions enable organizations to respond faster to supply chain disruptions by proactively adjusting plans or shifting resources related to critical supply chain events as they occur.”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accurate and timely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opportunity to collaborate along supply chain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integrate mobile devices into information exchanges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“telemetry” integration of wireless communications, vehicle monitoring systems, and vehicle location devices</a:t>
            </a:r>
          </a:p>
          <a:p>
            <a:pPr lvl="2">
              <a:lnSpc>
                <a:spcPct val="90000"/>
              </a:lnSpc>
            </a:pPr>
            <a:r>
              <a:rPr lang="en-US"/>
              <a:t>leads to reduced overhead and faster service responsiveness (vending machines)</a:t>
            </a:r>
            <a:endParaRPr lang="en-US" sz="2800"/>
          </a:p>
          <a:p>
            <a:pPr lvl="1">
              <a:lnSpc>
                <a:spcPct val="90000"/>
              </a:lnSpc>
            </a:pPr>
            <a:endParaRPr lang="en-US" sz="32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406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topic, You should be able to:</a:t>
            </a:r>
          </a:p>
          <a:p>
            <a:pPr lvl="1"/>
            <a:r>
              <a:rPr lang="en-US" dirty="0"/>
              <a:t>Examine the challenges involved in </a:t>
            </a:r>
            <a:r>
              <a:rPr lang="en-US" dirty="0" smtClean="0"/>
              <a:t>mobile security.</a:t>
            </a:r>
            <a:endParaRPr lang="en-US" dirty="0"/>
          </a:p>
          <a:p>
            <a:pPr lvl="1"/>
            <a:r>
              <a:rPr lang="en-US" dirty="0"/>
              <a:t>Identify issues and constraints for </a:t>
            </a:r>
            <a:r>
              <a:rPr lang="en-US" dirty="0" smtClean="0"/>
              <a:t>mobile security.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26F9554-8673-4E20-8D78-49A0893B90AC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41172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Applications of Mobile Devices for Consumers/Industries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Personal Service Applications</a:t>
            </a:r>
          </a:p>
          <a:p>
            <a:pPr lvl="1">
              <a:lnSpc>
                <a:spcPct val="90000"/>
              </a:lnSpc>
            </a:pPr>
            <a:r>
              <a:rPr lang="en-US"/>
              <a:t>example airport</a:t>
            </a:r>
          </a:p>
          <a:p>
            <a:pPr>
              <a:lnSpc>
                <a:spcPct val="90000"/>
              </a:lnSpc>
            </a:pPr>
            <a:r>
              <a:rPr lang="en-US" sz="2800"/>
              <a:t>Mobile Gaming and Gambling</a:t>
            </a:r>
          </a:p>
          <a:p>
            <a:pPr>
              <a:lnSpc>
                <a:spcPct val="90000"/>
              </a:lnSpc>
            </a:pPr>
            <a:r>
              <a:rPr lang="en-US" sz="2800"/>
              <a:t>Mobile Entertainment</a:t>
            </a:r>
          </a:p>
          <a:p>
            <a:pPr lvl="1">
              <a:lnSpc>
                <a:spcPct val="90000"/>
              </a:lnSpc>
            </a:pPr>
            <a:r>
              <a:rPr lang="en-US"/>
              <a:t>music and video</a:t>
            </a:r>
          </a:p>
          <a:p>
            <a:pPr>
              <a:lnSpc>
                <a:spcPct val="90000"/>
              </a:lnSpc>
            </a:pPr>
            <a:r>
              <a:rPr lang="en-US" sz="2800"/>
              <a:t>Hotels</a:t>
            </a:r>
          </a:p>
          <a:p>
            <a:pPr>
              <a:lnSpc>
                <a:spcPct val="90000"/>
              </a:lnSpc>
            </a:pPr>
            <a:r>
              <a:rPr lang="en-US" sz="2800"/>
              <a:t>Intelligent Homes and Appliances</a:t>
            </a:r>
          </a:p>
          <a:p>
            <a:pPr>
              <a:lnSpc>
                <a:spcPct val="90000"/>
              </a:lnSpc>
            </a:pPr>
            <a:r>
              <a:rPr lang="en-US" sz="2800"/>
              <a:t>Wireless Telemedicine</a:t>
            </a:r>
          </a:p>
          <a:p>
            <a:pPr>
              <a:lnSpc>
                <a:spcPct val="90000"/>
              </a:lnSpc>
            </a:pPr>
            <a:r>
              <a:rPr lang="en-US" sz="2800"/>
              <a:t>Other Services for Consumers</a:t>
            </a:r>
          </a:p>
        </p:txBody>
      </p:sp>
    </p:spTree>
    <p:extLst>
      <p:ext uri="{BB962C8B-B14F-4D97-AF65-F5344CB8AC3E}">
        <p14:creationId xmlns:p14="http://schemas.microsoft.com/office/powerpoint/2010/main" val="218333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M-Commerce Overview</a:t>
            </a:r>
          </a:p>
          <a:p>
            <a:r>
              <a:rPr lang="en-US"/>
              <a:t>Infrastructure</a:t>
            </a:r>
          </a:p>
          <a:p>
            <a:r>
              <a:rPr lang="en-US"/>
              <a:t>M-Commerce Applications</a:t>
            </a:r>
          </a:p>
          <a:p>
            <a:r>
              <a:rPr lang="en-US">
                <a:solidFill>
                  <a:schemeClr val="hlink"/>
                </a:solidFill>
              </a:rPr>
              <a:t>Mobile Payment</a:t>
            </a:r>
          </a:p>
          <a:p>
            <a:r>
              <a:rPr lang="en-US"/>
              <a:t>Limitations</a:t>
            </a:r>
          </a:p>
          <a:p>
            <a:r>
              <a:rPr lang="en-US"/>
              <a:t>Security in M-Commerce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1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de-DE" sz="3200">
                <a:solidFill>
                  <a:schemeClr val="tx1"/>
                </a:solidFill>
              </a:rPr>
              <a:t>Mobile Payment for M-Commerce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endParaRPr lang="de-DE" sz="2800"/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r>
              <a:rPr lang="en-GB" sz="2800"/>
              <a:t> Mobile Payment can be offered as a stand-alone service.</a:t>
            </a:r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endParaRPr lang="en-GB" sz="2800"/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r>
              <a:rPr lang="en-GB" sz="2800"/>
              <a:t> Mobile Payment could also be an important enabling service for other m-commerce services (e.g. mobile ticketing, shopping, gambling…) : </a:t>
            </a:r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endParaRPr lang="en-GB" sz="2800"/>
          </a:p>
          <a:p>
            <a:pPr marL="762000" lvl="1" indent="-279400">
              <a:lnSpc>
                <a:spcPct val="80000"/>
              </a:lnSpc>
              <a:tabLst>
                <a:tab pos="571500" algn="l"/>
              </a:tabLst>
            </a:pPr>
            <a:r>
              <a:rPr lang="en-GB" sz="2400"/>
              <a:t>It could improve user acceptance by making the services more secure and user-friendly. </a:t>
            </a:r>
          </a:p>
          <a:p>
            <a:pPr marL="762000" lvl="1" indent="-279400">
              <a:lnSpc>
                <a:spcPct val="80000"/>
              </a:lnSpc>
              <a:tabLst>
                <a:tab pos="571500" algn="l"/>
              </a:tabLst>
            </a:pPr>
            <a:r>
              <a:rPr lang="en-GB" sz="2400"/>
              <a:t>In many cases offering mobile payment methods is the only chance the service providers have to gain revenue from an m-commerce service.</a:t>
            </a:r>
            <a:endParaRPr lang="el-GR" sz="2400"/>
          </a:p>
          <a:p>
            <a:pPr marL="0" indent="0" algn="just">
              <a:lnSpc>
                <a:spcPct val="80000"/>
              </a:lnSpc>
              <a:tabLst>
                <a:tab pos="571500" algn="l"/>
              </a:tabLst>
            </a:pPr>
            <a:endParaRPr lang="en-GB" sz="2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85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Payment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the consumer must be informed of:</a:t>
            </a:r>
          </a:p>
          <a:p>
            <a:pPr lvl="1"/>
            <a:r>
              <a:rPr lang="en-US">
                <a:effectLst/>
              </a:rPr>
              <a:t>what is being bought, and</a:t>
            </a:r>
          </a:p>
          <a:p>
            <a:pPr lvl="1"/>
            <a:r>
              <a:rPr lang="en-US">
                <a:effectLst/>
              </a:rPr>
              <a:t>how much to pay</a:t>
            </a:r>
          </a:p>
          <a:p>
            <a:pPr lvl="1"/>
            <a:r>
              <a:rPr lang="en-US">
                <a:effectLst/>
              </a:rPr>
              <a:t>options to pay;</a:t>
            </a:r>
          </a:p>
          <a:p>
            <a:r>
              <a:rPr lang="en-US">
                <a:effectLst/>
              </a:rPr>
              <a:t>the payment must be made</a:t>
            </a:r>
          </a:p>
          <a:p>
            <a:r>
              <a:rPr lang="en-US">
                <a:effectLst/>
              </a:rPr>
              <a:t>payments must be traceable.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Payment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40000"/>
              <a:buFontTx/>
              <a:buNone/>
            </a:pPr>
            <a:r>
              <a:rPr lang="en-US" sz="2300">
                <a:latin typeface="Tahoma" pitchFamily="34" charset="0"/>
              </a:rPr>
              <a:t>Customer requirements</a:t>
            </a:r>
            <a:r>
              <a:rPr lang="en-US" sz="1900" b="1">
                <a:latin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Symbol" pitchFamily="18" charset="2"/>
              <a:buChar char="·"/>
            </a:pPr>
            <a:r>
              <a:rPr lang="en-US" sz="2000" b="1">
                <a:latin typeface="Tahoma" pitchFamily="34" charset="0"/>
              </a:rPr>
              <a:t>a larger selection of merchants with whom they can trade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Symbol" pitchFamily="18" charset="2"/>
              <a:buChar char="·"/>
            </a:pPr>
            <a:r>
              <a:rPr lang="en-US" sz="2000" b="1">
                <a:latin typeface="Tahoma" pitchFamily="34" charset="0"/>
              </a:rPr>
              <a:t>a more consistent payment interface when making the purchase with multiple payment schemes, like: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GB" sz="1800" b="1">
                <a:latin typeface="Tahoma" pitchFamily="34" charset="0"/>
              </a:rPr>
              <a:t>Credit Card payment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GB" sz="1800" b="1">
                <a:latin typeface="Tahoma" pitchFamily="34" charset="0"/>
              </a:rPr>
              <a:t>Bank Account/Debit Card Payment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None/>
            </a:pPr>
            <a:r>
              <a:rPr lang="en-US" sz="2300">
                <a:latin typeface="Tahoma" pitchFamily="34" charset="0"/>
              </a:rPr>
              <a:t>Merchant benefits: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sz="2000" b="1">
                <a:latin typeface="Tahoma" pitchFamily="34" charset="0"/>
              </a:rPr>
              <a:t>brands to offer a wider variety of payment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sz="2000" b="1">
                <a:latin typeface="Tahoma" pitchFamily="34" charset="0"/>
              </a:rPr>
              <a:t>Easy-to-use payment interface development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None/>
            </a:pPr>
            <a:r>
              <a:rPr lang="en-US" sz="2300">
                <a:latin typeface="Tahoma" pitchFamily="34" charset="0"/>
              </a:rPr>
              <a:t>Bank and financial institution benefits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sz="2000" b="1">
                <a:latin typeface="Tahoma" pitchFamily="34" charset="0"/>
              </a:rPr>
              <a:t>to offer a consistent payment interface to consumer and merchants</a:t>
            </a:r>
          </a:p>
          <a:p>
            <a:pPr>
              <a:lnSpc>
                <a:spcPct val="90000"/>
              </a:lnSpc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63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Payment via Internet Payment Provider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438400" y="1905000"/>
            <a:ext cx="1222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575"/>
              </a:spcBef>
            </a:pPr>
            <a:r>
              <a:rPr lang="en-US" sz="1500">
                <a:latin typeface="Comic Sans MS" pitchFamily="66" charset="0"/>
              </a:rPr>
              <a:t>WAP GW/Proxy</a:t>
            </a:r>
          </a:p>
        </p:txBody>
      </p:sp>
      <p:sp>
        <p:nvSpPr>
          <p:cNvPr id="39941" name="Freeform 5" descr="White marble"/>
          <p:cNvSpPr>
            <a:spLocks/>
          </p:cNvSpPr>
          <p:nvPr/>
        </p:nvSpPr>
        <p:spPr bwMode="auto">
          <a:xfrm>
            <a:off x="3508375" y="1971675"/>
            <a:ext cx="4094163" cy="3411538"/>
          </a:xfrm>
          <a:custGeom>
            <a:avLst/>
            <a:gdLst>
              <a:gd name="T0" fmla="*/ 2887 w 3400"/>
              <a:gd name="T1" fmla="*/ 940 h 2149"/>
              <a:gd name="T2" fmla="*/ 3144 w 3400"/>
              <a:gd name="T3" fmla="*/ 1265 h 2149"/>
              <a:gd name="T4" fmla="*/ 3140 w 3400"/>
              <a:gd name="T5" fmla="*/ 1645 h 2149"/>
              <a:gd name="T6" fmla="*/ 2734 w 3400"/>
              <a:gd name="T7" fmla="*/ 1960 h 2149"/>
              <a:gd name="T8" fmla="*/ 2378 w 3400"/>
              <a:gd name="T9" fmla="*/ 2062 h 2149"/>
              <a:gd name="T10" fmla="*/ 1924 w 3400"/>
              <a:gd name="T11" fmla="*/ 2034 h 2149"/>
              <a:gd name="T12" fmla="*/ 1569 w 3400"/>
              <a:gd name="T13" fmla="*/ 1788 h 2149"/>
              <a:gd name="T14" fmla="*/ 1411 w 3400"/>
              <a:gd name="T15" fmla="*/ 1470 h 2149"/>
              <a:gd name="T16" fmla="*/ 1403 w 3400"/>
              <a:gd name="T17" fmla="*/ 1167 h 2149"/>
              <a:gd name="T18" fmla="*/ 976 w 3400"/>
              <a:gd name="T19" fmla="*/ 1093 h 2149"/>
              <a:gd name="T20" fmla="*/ 688 w 3400"/>
              <a:gd name="T21" fmla="*/ 970 h 2149"/>
              <a:gd name="T22" fmla="*/ 458 w 3400"/>
              <a:gd name="T23" fmla="*/ 904 h 2149"/>
              <a:gd name="T24" fmla="*/ 129 w 3400"/>
              <a:gd name="T25" fmla="*/ 871 h 2149"/>
              <a:gd name="T26" fmla="*/ 14 w 3400"/>
              <a:gd name="T27" fmla="*/ 748 h 2149"/>
              <a:gd name="T28" fmla="*/ 47 w 3400"/>
              <a:gd name="T29" fmla="*/ 518 h 2149"/>
              <a:gd name="T30" fmla="*/ 88 w 3400"/>
              <a:gd name="T31" fmla="*/ 353 h 2149"/>
              <a:gd name="T32" fmla="*/ 294 w 3400"/>
              <a:gd name="T33" fmla="*/ 214 h 2149"/>
              <a:gd name="T34" fmla="*/ 762 w 3400"/>
              <a:gd name="T35" fmla="*/ 181 h 2149"/>
              <a:gd name="T36" fmla="*/ 1214 w 3400"/>
              <a:gd name="T37" fmla="*/ 197 h 2149"/>
              <a:gd name="T38" fmla="*/ 1691 w 3400"/>
              <a:gd name="T39" fmla="*/ 296 h 2149"/>
              <a:gd name="T40" fmla="*/ 2159 w 3400"/>
              <a:gd name="T41" fmla="*/ 419 h 2149"/>
              <a:gd name="T42" fmla="*/ 2439 w 3400"/>
              <a:gd name="T43" fmla="*/ 690 h 2149"/>
              <a:gd name="T44" fmla="*/ 2887 w 3400"/>
              <a:gd name="T45" fmla="*/ 940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0" h="2149">
                <a:moveTo>
                  <a:pt x="2887" y="940"/>
                </a:moveTo>
                <a:cubicBezTo>
                  <a:pt x="3110" y="890"/>
                  <a:pt x="3338" y="1088"/>
                  <a:pt x="3144" y="1265"/>
                </a:cubicBezTo>
                <a:cubicBezTo>
                  <a:pt x="3345" y="1260"/>
                  <a:pt x="3400" y="1539"/>
                  <a:pt x="3140" y="1645"/>
                </a:cubicBezTo>
                <a:cubicBezTo>
                  <a:pt x="3242" y="1789"/>
                  <a:pt x="2985" y="2016"/>
                  <a:pt x="2734" y="1960"/>
                </a:cubicBezTo>
                <a:cubicBezTo>
                  <a:pt x="2751" y="2088"/>
                  <a:pt x="2487" y="2132"/>
                  <a:pt x="2378" y="2062"/>
                </a:cubicBezTo>
                <a:cubicBezTo>
                  <a:pt x="2291" y="2149"/>
                  <a:pt x="1944" y="2136"/>
                  <a:pt x="1924" y="2034"/>
                </a:cubicBezTo>
                <a:cubicBezTo>
                  <a:pt x="1778" y="2092"/>
                  <a:pt x="1431" y="1952"/>
                  <a:pt x="1569" y="1788"/>
                </a:cubicBezTo>
                <a:cubicBezTo>
                  <a:pt x="1333" y="1792"/>
                  <a:pt x="1190" y="1628"/>
                  <a:pt x="1411" y="1470"/>
                </a:cubicBezTo>
                <a:cubicBezTo>
                  <a:pt x="1220" y="1420"/>
                  <a:pt x="1166" y="1179"/>
                  <a:pt x="1403" y="1167"/>
                </a:cubicBezTo>
                <a:cubicBezTo>
                  <a:pt x="1340" y="1092"/>
                  <a:pt x="1066" y="1183"/>
                  <a:pt x="976" y="1093"/>
                </a:cubicBezTo>
                <a:cubicBezTo>
                  <a:pt x="835" y="1066"/>
                  <a:pt x="762" y="1068"/>
                  <a:pt x="688" y="970"/>
                </a:cubicBezTo>
                <a:cubicBezTo>
                  <a:pt x="581" y="1052"/>
                  <a:pt x="516" y="1003"/>
                  <a:pt x="458" y="904"/>
                </a:cubicBezTo>
                <a:cubicBezTo>
                  <a:pt x="318" y="986"/>
                  <a:pt x="203" y="897"/>
                  <a:pt x="129" y="871"/>
                </a:cubicBezTo>
                <a:cubicBezTo>
                  <a:pt x="55" y="845"/>
                  <a:pt x="28" y="807"/>
                  <a:pt x="14" y="748"/>
                </a:cubicBezTo>
                <a:cubicBezTo>
                  <a:pt x="0" y="689"/>
                  <a:pt x="35" y="584"/>
                  <a:pt x="47" y="518"/>
                </a:cubicBezTo>
                <a:cubicBezTo>
                  <a:pt x="59" y="452"/>
                  <a:pt x="47" y="404"/>
                  <a:pt x="88" y="353"/>
                </a:cubicBezTo>
                <a:cubicBezTo>
                  <a:pt x="129" y="302"/>
                  <a:pt x="182" y="243"/>
                  <a:pt x="294" y="214"/>
                </a:cubicBezTo>
                <a:cubicBezTo>
                  <a:pt x="327" y="107"/>
                  <a:pt x="532" y="25"/>
                  <a:pt x="762" y="181"/>
                </a:cubicBezTo>
                <a:cubicBezTo>
                  <a:pt x="902" y="0"/>
                  <a:pt x="993" y="197"/>
                  <a:pt x="1214" y="197"/>
                </a:cubicBezTo>
                <a:cubicBezTo>
                  <a:pt x="1288" y="73"/>
                  <a:pt x="1566" y="269"/>
                  <a:pt x="1691" y="296"/>
                </a:cubicBezTo>
                <a:cubicBezTo>
                  <a:pt x="1889" y="230"/>
                  <a:pt x="2071" y="366"/>
                  <a:pt x="2159" y="419"/>
                </a:cubicBezTo>
                <a:cubicBezTo>
                  <a:pt x="2298" y="382"/>
                  <a:pt x="2382" y="489"/>
                  <a:pt x="2439" y="690"/>
                </a:cubicBezTo>
                <a:cubicBezTo>
                  <a:pt x="2686" y="653"/>
                  <a:pt x="2889" y="823"/>
                  <a:pt x="2887" y="94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3946525" y="4243388"/>
            <a:ext cx="1600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553075" y="4243388"/>
            <a:ext cx="1984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6653213" y="3365500"/>
            <a:ext cx="873125" cy="881063"/>
          </a:xfrm>
          <a:custGeom>
            <a:avLst/>
            <a:gdLst>
              <a:gd name="T0" fmla="*/ 0 w 652"/>
              <a:gd name="T1" fmla="*/ 555 h 555"/>
              <a:gd name="T2" fmla="*/ 337 w 652"/>
              <a:gd name="T3" fmla="*/ 547 h 555"/>
              <a:gd name="T4" fmla="*/ 652 w 652"/>
              <a:gd name="T5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2" h="555">
                <a:moveTo>
                  <a:pt x="0" y="555"/>
                </a:moveTo>
                <a:lnTo>
                  <a:pt x="337" y="547"/>
                </a:lnTo>
                <a:lnTo>
                  <a:pt x="65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711825" y="4062413"/>
            <a:ext cx="941388" cy="330200"/>
            <a:chOff x="3200" y="642"/>
            <a:chExt cx="2009" cy="258"/>
          </a:xfrm>
        </p:grpSpPr>
        <p:sp>
          <p:nvSpPr>
            <p:cNvPr id="39946" name="Oval 10"/>
            <p:cNvSpPr>
              <a:spLocks noChangeArrowheads="1"/>
            </p:cNvSpPr>
            <p:nvPr/>
          </p:nvSpPr>
          <p:spPr bwMode="auto">
            <a:xfrm>
              <a:off x="5081" y="645"/>
              <a:ext cx="128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264" y="646"/>
              <a:ext cx="1882" cy="25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3200" y="645"/>
              <a:ext cx="128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3264" y="642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3264" y="897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</p:grp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784850" y="4108450"/>
            <a:ext cx="8763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SSL tunnel</a:t>
            </a:r>
            <a:endParaRPr 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4875213" y="3505200"/>
            <a:ext cx="650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900" b="1">
                <a:latin typeface="Comic Sans MS" pitchFamily="66" charset="0"/>
              </a:rPr>
              <a:t>MeP</a:t>
            </a:r>
            <a:endParaRPr lang="en-US" sz="1900" b="1">
              <a:latin typeface="Times New Roman" pitchFamily="18" charset="0"/>
            </a:endParaRPr>
          </a:p>
        </p:txBody>
      </p:sp>
      <p:pic>
        <p:nvPicPr>
          <p:cNvPr id="39953" name="Picture 17" descr="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3741738"/>
            <a:ext cx="577850" cy="12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54" name="Freeform 18" descr="MOLNLJUS"/>
          <p:cNvSpPr>
            <a:spLocks/>
          </p:cNvSpPr>
          <p:nvPr/>
        </p:nvSpPr>
        <p:spPr bwMode="auto">
          <a:xfrm>
            <a:off x="1993900" y="2563813"/>
            <a:ext cx="1698625" cy="2268537"/>
          </a:xfrm>
          <a:custGeom>
            <a:avLst/>
            <a:gdLst>
              <a:gd name="T0" fmla="*/ 900 w 1172"/>
              <a:gd name="T1" fmla="*/ 220 h 1429"/>
              <a:gd name="T2" fmla="*/ 1036 w 1172"/>
              <a:gd name="T3" fmla="*/ 545 h 1429"/>
              <a:gd name="T4" fmla="*/ 1034 w 1172"/>
              <a:gd name="T5" fmla="*/ 925 h 1429"/>
              <a:gd name="T6" fmla="*/ 819 w 1172"/>
              <a:gd name="T7" fmla="*/ 1240 h 1429"/>
              <a:gd name="T8" fmla="*/ 630 w 1172"/>
              <a:gd name="T9" fmla="*/ 1342 h 1429"/>
              <a:gd name="T10" fmla="*/ 389 w 1172"/>
              <a:gd name="T11" fmla="*/ 1314 h 1429"/>
              <a:gd name="T12" fmla="*/ 201 w 1172"/>
              <a:gd name="T13" fmla="*/ 1068 h 1429"/>
              <a:gd name="T14" fmla="*/ 117 w 1172"/>
              <a:gd name="T15" fmla="*/ 750 h 1429"/>
              <a:gd name="T16" fmla="*/ 174 w 1172"/>
              <a:gd name="T17" fmla="*/ 468 h 1429"/>
              <a:gd name="T18" fmla="*/ 361 w 1172"/>
              <a:gd name="T19" fmla="*/ 234 h 1429"/>
              <a:gd name="T20" fmla="*/ 586 w 1172"/>
              <a:gd name="T21" fmla="*/ 177 h 1429"/>
              <a:gd name="T22" fmla="*/ 900 w 1172"/>
              <a:gd name="T23" fmla="*/ 220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429">
                <a:moveTo>
                  <a:pt x="900" y="220"/>
                </a:moveTo>
                <a:cubicBezTo>
                  <a:pt x="1018" y="170"/>
                  <a:pt x="1139" y="368"/>
                  <a:pt x="1036" y="545"/>
                </a:cubicBezTo>
                <a:cubicBezTo>
                  <a:pt x="1143" y="540"/>
                  <a:pt x="1172" y="819"/>
                  <a:pt x="1034" y="925"/>
                </a:cubicBezTo>
                <a:cubicBezTo>
                  <a:pt x="1088" y="1069"/>
                  <a:pt x="952" y="1296"/>
                  <a:pt x="819" y="1240"/>
                </a:cubicBezTo>
                <a:cubicBezTo>
                  <a:pt x="828" y="1368"/>
                  <a:pt x="688" y="1412"/>
                  <a:pt x="630" y="1342"/>
                </a:cubicBezTo>
                <a:cubicBezTo>
                  <a:pt x="584" y="1429"/>
                  <a:pt x="400" y="1416"/>
                  <a:pt x="389" y="1314"/>
                </a:cubicBezTo>
                <a:cubicBezTo>
                  <a:pt x="312" y="1372"/>
                  <a:pt x="128" y="1232"/>
                  <a:pt x="201" y="1068"/>
                </a:cubicBezTo>
                <a:cubicBezTo>
                  <a:pt x="76" y="1072"/>
                  <a:pt x="0" y="908"/>
                  <a:pt x="117" y="750"/>
                </a:cubicBezTo>
                <a:cubicBezTo>
                  <a:pt x="16" y="700"/>
                  <a:pt x="48" y="480"/>
                  <a:pt x="174" y="468"/>
                </a:cubicBezTo>
                <a:cubicBezTo>
                  <a:pt x="132" y="352"/>
                  <a:pt x="228" y="180"/>
                  <a:pt x="361" y="234"/>
                </a:cubicBezTo>
                <a:cubicBezTo>
                  <a:pt x="384" y="96"/>
                  <a:pt x="552" y="88"/>
                  <a:pt x="586" y="177"/>
                </a:cubicBezTo>
                <a:cubicBezTo>
                  <a:pt x="696" y="0"/>
                  <a:pt x="901" y="103"/>
                  <a:pt x="900" y="220"/>
                </a:cubicBez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pic>
        <p:nvPicPr>
          <p:cNvPr id="3995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625850"/>
            <a:ext cx="5556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112963" y="3976688"/>
            <a:ext cx="12811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78" tIns="43639" rIns="87278" bIns="43639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500" b="1" i="1">
                <a:solidFill>
                  <a:srgbClr val="336666"/>
                </a:solidFill>
                <a:latin typeface="Times New Roman" pitchFamily="18" charset="0"/>
              </a:rPr>
              <a:t>GSM Security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290888" y="4554538"/>
            <a:ext cx="7953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25000"/>
              </a:spcBef>
            </a:pPr>
            <a:r>
              <a:rPr lang="en-US" sz="1500">
                <a:latin typeface="Comic Sans MS" pitchFamily="66" charset="0"/>
              </a:rPr>
              <a:t>SMS-C</a:t>
            </a:r>
          </a:p>
        </p:txBody>
      </p:sp>
      <p:grpSp>
        <p:nvGrpSpPr>
          <p:cNvPr id="39958" name="Group 22"/>
          <p:cNvGrpSpPr>
            <a:grpSpLocks/>
          </p:cNvGrpSpPr>
          <p:nvPr/>
        </p:nvGrpSpPr>
        <p:grpSpPr bwMode="auto">
          <a:xfrm>
            <a:off x="1638300" y="4143375"/>
            <a:ext cx="511175" cy="114300"/>
            <a:chOff x="1904" y="1520"/>
            <a:chExt cx="616" cy="72"/>
          </a:xfrm>
        </p:grpSpPr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2149475" y="4257675"/>
            <a:ext cx="1241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1125538" y="2628900"/>
            <a:ext cx="700087" cy="1816100"/>
            <a:chOff x="203" y="1876"/>
            <a:chExt cx="537" cy="1360"/>
          </a:xfrm>
        </p:grpSpPr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233" y="3046"/>
              <a:ext cx="50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65000"/>
                </a:lnSpc>
                <a:spcBef>
                  <a:spcPct val="25000"/>
                </a:spcBef>
              </a:pPr>
              <a:r>
                <a:rPr lang="en-US" sz="1700">
                  <a:latin typeface="Comic Sans MS" pitchFamily="66" charset="0"/>
                </a:rPr>
                <a:t>User</a:t>
              </a:r>
              <a:endParaRPr lang="en-US" sz="1700" b="1">
                <a:latin typeface="Times New Roman" pitchFamily="18" charset="0"/>
              </a:endParaRPr>
            </a:p>
          </p:txBody>
        </p:sp>
        <p:pic>
          <p:nvPicPr>
            <p:cNvPr id="39965" name="Picture 2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" y="1876"/>
              <a:ext cx="361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66" name="Picture 3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2773"/>
              <a:ext cx="50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522" y="2863"/>
              <a:ext cx="149" cy="8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295775" y="2660650"/>
            <a:ext cx="1757363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301" tIns="36150" rIns="72301" bIns="36150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300" b="1">
                <a:solidFill>
                  <a:schemeClr val="accent2"/>
                </a:solidFill>
                <a:latin typeface="Times New Roman" pitchFamily="18" charset="0"/>
              </a:rPr>
              <a:t>Browsing (negotiation)</a:t>
            </a:r>
            <a:endParaRPr lang="en-US" sz="1400" b="1">
              <a:latin typeface="Times New Roman" pitchFamily="18" charset="0"/>
            </a:endParaRPr>
          </a:p>
        </p:txBody>
      </p:sp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1517650" y="2786063"/>
            <a:ext cx="909638" cy="158750"/>
            <a:chOff x="1904" y="1520"/>
            <a:chExt cx="616" cy="72"/>
          </a:xfrm>
        </p:grpSpPr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73" name="Freeform 37"/>
          <p:cNvSpPr>
            <a:spLocks/>
          </p:cNvSpPr>
          <p:nvPr/>
        </p:nvSpPr>
        <p:spPr bwMode="auto">
          <a:xfrm>
            <a:off x="2427288" y="2930525"/>
            <a:ext cx="4938712" cy="15875"/>
          </a:xfrm>
          <a:custGeom>
            <a:avLst/>
            <a:gdLst>
              <a:gd name="T0" fmla="*/ 0 w 3689"/>
              <a:gd name="T1" fmla="*/ 10 h 10"/>
              <a:gd name="T2" fmla="*/ 3689 w 3689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89" h="10">
                <a:moveTo>
                  <a:pt x="0" y="10"/>
                </a:moveTo>
                <a:lnTo>
                  <a:pt x="3689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974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2484438"/>
            <a:ext cx="55721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7197725" y="5254625"/>
            <a:ext cx="1116013" cy="908050"/>
            <a:chOff x="5376" y="3360"/>
            <a:chExt cx="630" cy="466"/>
          </a:xfrm>
        </p:grpSpPr>
        <p:pic>
          <p:nvPicPr>
            <p:cNvPr id="39976" name="Picture 40" descr="UNIVERSI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" y="3360"/>
              <a:ext cx="63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6004" y="3756"/>
              <a:ext cx="0" cy="6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78" name="Group 42"/>
          <p:cNvGrpSpPr>
            <a:grpSpLocks noChangeAspect="1"/>
          </p:cNvGrpSpPr>
          <p:nvPr/>
        </p:nvGrpSpPr>
        <p:grpSpPr bwMode="auto">
          <a:xfrm>
            <a:off x="7296150" y="2443163"/>
            <a:ext cx="1184275" cy="1054100"/>
            <a:chOff x="3792" y="2256"/>
            <a:chExt cx="960" cy="720"/>
          </a:xfrm>
        </p:grpSpPr>
        <p:pic>
          <p:nvPicPr>
            <p:cNvPr id="39979" name="Picture 4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256"/>
              <a:ext cx="9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80" name="Rectangle 44"/>
            <p:cNvSpPr>
              <a:spLocks noChangeAspect="1" noChangeArrowheads="1"/>
            </p:cNvSpPr>
            <p:nvPr/>
          </p:nvSpPr>
          <p:spPr bwMode="auto">
            <a:xfrm>
              <a:off x="3936" y="2735"/>
              <a:ext cx="72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873125"/>
              <a:r>
                <a:rPr lang="en-GB" sz="1200" b="1">
                  <a:solidFill>
                    <a:srgbClr val="FF0000"/>
                  </a:solidFill>
                  <a:latin typeface="Comic Sans MS" pitchFamily="66" charset="0"/>
                </a:rPr>
                <a:t>Merchant</a:t>
              </a:r>
            </a:p>
          </p:txBody>
        </p:sp>
      </p:grpSp>
      <p:graphicFrame>
        <p:nvGraphicFramePr>
          <p:cNvPr id="39981" name="Object 45"/>
          <p:cNvGraphicFramePr>
            <a:graphicFrameLocks noChangeAspect="1"/>
          </p:cNvGraphicFramePr>
          <p:nvPr/>
        </p:nvGraphicFramePr>
        <p:xfrm>
          <a:off x="5011738" y="5006975"/>
          <a:ext cx="557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CorelDRAW!" r:id="rId11" imgW="5887800" imgH="8833680" progId="CDraw4">
                  <p:embed/>
                </p:oleObj>
              </mc:Choice>
              <mc:Fallback>
                <p:oleObj name="CorelDRAW!" r:id="rId11" imgW="5887800" imgH="8833680" progId="CDraw4">
                  <p:embed/>
                  <p:pic>
                    <p:nvPicPr>
                      <p:cNvPr id="399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5006975"/>
                        <a:ext cx="557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792663" y="5921375"/>
            <a:ext cx="952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Mobile Wallet</a:t>
            </a:r>
            <a:endParaRPr lang="en-US" sz="2300" i="1">
              <a:latin typeface="Times New Roman" pitchFamily="18" charset="0"/>
            </a:endParaRPr>
          </a:p>
        </p:txBody>
      </p:sp>
      <p:grpSp>
        <p:nvGrpSpPr>
          <p:cNvPr id="39983" name="Group 47"/>
          <p:cNvGrpSpPr>
            <a:grpSpLocks/>
          </p:cNvGrpSpPr>
          <p:nvPr/>
        </p:nvGrpSpPr>
        <p:grpSpPr bwMode="auto">
          <a:xfrm>
            <a:off x="7715250" y="3859213"/>
            <a:ext cx="1081088" cy="803275"/>
            <a:chOff x="4003" y="2210"/>
            <a:chExt cx="1449" cy="956"/>
          </a:xfrm>
        </p:grpSpPr>
        <p:sp>
          <p:nvSpPr>
            <p:cNvPr id="39984" name="Rectangle 48"/>
            <p:cNvSpPr>
              <a:spLocks noChangeArrowheads="1"/>
            </p:cNvSpPr>
            <p:nvPr/>
          </p:nvSpPr>
          <p:spPr bwMode="auto">
            <a:xfrm>
              <a:off x="4045" y="2259"/>
              <a:ext cx="1362" cy="90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Rectangle 49"/>
            <p:cNvSpPr>
              <a:spLocks noChangeArrowheads="1"/>
            </p:cNvSpPr>
            <p:nvPr/>
          </p:nvSpPr>
          <p:spPr bwMode="auto">
            <a:xfrm>
              <a:off x="4003" y="2210"/>
              <a:ext cx="1449" cy="71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4045" y="2688"/>
              <a:ext cx="1362" cy="34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87" name="Group 51"/>
            <p:cNvGrpSpPr>
              <a:grpSpLocks/>
            </p:cNvGrpSpPr>
            <p:nvPr/>
          </p:nvGrpSpPr>
          <p:grpSpPr bwMode="auto">
            <a:xfrm>
              <a:off x="4600" y="2784"/>
              <a:ext cx="256" cy="370"/>
              <a:chOff x="2957" y="2688"/>
              <a:chExt cx="279" cy="404"/>
            </a:xfrm>
          </p:grpSpPr>
          <p:sp>
            <p:nvSpPr>
              <p:cNvPr id="39988" name="Rectangle 52"/>
              <p:cNvSpPr>
                <a:spLocks noChangeArrowheads="1"/>
              </p:cNvSpPr>
              <p:nvPr/>
            </p:nvSpPr>
            <p:spPr bwMode="auto">
              <a:xfrm>
                <a:off x="2957" y="2688"/>
                <a:ext cx="279" cy="404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Rectangle 53"/>
              <p:cNvSpPr>
                <a:spLocks noChangeArrowheads="1"/>
              </p:cNvSpPr>
              <p:nvPr/>
            </p:nvSpPr>
            <p:spPr bwMode="auto">
              <a:xfrm>
                <a:off x="2986" y="2730"/>
                <a:ext cx="215" cy="338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0" name="Oval 54"/>
              <p:cNvSpPr>
                <a:spLocks noChangeArrowheads="1"/>
              </p:cNvSpPr>
              <p:nvPr/>
            </p:nvSpPr>
            <p:spPr bwMode="auto">
              <a:xfrm>
                <a:off x="3161" y="2898"/>
                <a:ext cx="15" cy="12"/>
              </a:xfrm>
              <a:prstGeom prst="ellipse">
                <a:avLst/>
              </a:prstGeom>
              <a:solidFill>
                <a:srgbClr val="C0C0C0"/>
              </a:solidFill>
              <a:ln w="143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1" name="Group 55"/>
            <p:cNvGrpSpPr>
              <a:grpSpLocks/>
            </p:cNvGrpSpPr>
            <p:nvPr/>
          </p:nvGrpSpPr>
          <p:grpSpPr bwMode="auto">
            <a:xfrm>
              <a:off x="4071" y="2352"/>
              <a:ext cx="1313" cy="267"/>
              <a:chOff x="4063" y="2352"/>
              <a:chExt cx="1313" cy="267"/>
            </a:xfrm>
          </p:grpSpPr>
          <p:grpSp>
            <p:nvGrpSpPr>
              <p:cNvPr id="39992" name="Group 56"/>
              <p:cNvGrpSpPr>
                <a:grpSpLocks/>
              </p:cNvGrpSpPr>
              <p:nvPr/>
            </p:nvGrpSpPr>
            <p:grpSpPr bwMode="auto">
              <a:xfrm>
                <a:off x="4063" y="2352"/>
                <a:ext cx="221" cy="267"/>
                <a:chOff x="1440" y="903"/>
                <a:chExt cx="816" cy="581"/>
              </a:xfrm>
            </p:grpSpPr>
            <p:sp>
              <p:nvSpPr>
                <p:cNvPr id="39993" name="Rectangle 57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4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95" name="Group 59"/>
              <p:cNvGrpSpPr>
                <a:grpSpLocks/>
              </p:cNvGrpSpPr>
              <p:nvPr/>
            </p:nvGrpSpPr>
            <p:grpSpPr bwMode="auto">
              <a:xfrm>
                <a:off x="4336" y="2352"/>
                <a:ext cx="221" cy="267"/>
                <a:chOff x="1440" y="903"/>
                <a:chExt cx="816" cy="581"/>
              </a:xfrm>
            </p:grpSpPr>
            <p:sp>
              <p:nvSpPr>
                <p:cNvPr id="3999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98" name="Group 62"/>
              <p:cNvGrpSpPr>
                <a:grpSpLocks/>
              </p:cNvGrpSpPr>
              <p:nvPr/>
            </p:nvGrpSpPr>
            <p:grpSpPr bwMode="auto">
              <a:xfrm>
                <a:off x="4609" y="2352"/>
                <a:ext cx="221" cy="267"/>
                <a:chOff x="1440" y="903"/>
                <a:chExt cx="816" cy="581"/>
              </a:xfrm>
            </p:grpSpPr>
            <p:sp>
              <p:nvSpPr>
                <p:cNvPr id="39999" name="Rectangle 6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0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01" name="Group 65"/>
              <p:cNvGrpSpPr>
                <a:grpSpLocks/>
              </p:cNvGrpSpPr>
              <p:nvPr/>
            </p:nvGrpSpPr>
            <p:grpSpPr bwMode="auto">
              <a:xfrm>
                <a:off x="4882" y="2352"/>
                <a:ext cx="221" cy="267"/>
                <a:chOff x="1440" y="903"/>
                <a:chExt cx="816" cy="581"/>
              </a:xfrm>
            </p:grpSpPr>
            <p:sp>
              <p:nvSpPr>
                <p:cNvPr id="40002" name="Rectangle 6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Rectangle 6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04" name="Group 68"/>
              <p:cNvGrpSpPr>
                <a:grpSpLocks/>
              </p:cNvGrpSpPr>
              <p:nvPr/>
            </p:nvGrpSpPr>
            <p:grpSpPr bwMode="auto">
              <a:xfrm>
                <a:off x="5155" y="2352"/>
                <a:ext cx="221" cy="267"/>
                <a:chOff x="1440" y="903"/>
                <a:chExt cx="816" cy="581"/>
              </a:xfrm>
            </p:grpSpPr>
            <p:sp>
              <p:nvSpPr>
                <p:cNvPr id="40005" name="Rectangle 69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6" name="Rectangle 70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007" name="Group 71"/>
            <p:cNvGrpSpPr>
              <a:grpSpLocks/>
            </p:cNvGrpSpPr>
            <p:nvPr/>
          </p:nvGrpSpPr>
          <p:grpSpPr bwMode="auto">
            <a:xfrm>
              <a:off x="4072" y="2832"/>
              <a:ext cx="1313" cy="267"/>
              <a:chOff x="4080" y="2832"/>
              <a:chExt cx="1313" cy="267"/>
            </a:xfrm>
          </p:grpSpPr>
          <p:grpSp>
            <p:nvGrpSpPr>
              <p:cNvPr id="40008" name="Group 72"/>
              <p:cNvGrpSpPr>
                <a:grpSpLocks/>
              </p:cNvGrpSpPr>
              <p:nvPr/>
            </p:nvGrpSpPr>
            <p:grpSpPr bwMode="auto">
              <a:xfrm>
                <a:off x="4080" y="2832"/>
                <a:ext cx="221" cy="267"/>
                <a:chOff x="1440" y="903"/>
                <a:chExt cx="816" cy="581"/>
              </a:xfrm>
            </p:grpSpPr>
            <p:sp>
              <p:nvSpPr>
                <p:cNvPr id="40009" name="Rectangle 7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0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11" name="Group 75"/>
              <p:cNvGrpSpPr>
                <a:grpSpLocks/>
              </p:cNvGrpSpPr>
              <p:nvPr/>
            </p:nvGrpSpPr>
            <p:grpSpPr bwMode="auto">
              <a:xfrm>
                <a:off x="4353" y="2832"/>
                <a:ext cx="221" cy="267"/>
                <a:chOff x="1440" y="903"/>
                <a:chExt cx="816" cy="581"/>
              </a:xfrm>
            </p:grpSpPr>
            <p:sp>
              <p:nvSpPr>
                <p:cNvPr id="40012" name="Rectangle 7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3" name="Rectangle 7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14" name="Group 78"/>
              <p:cNvGrpSpPr>
                <a:grpSpLocks/>
              </p:cNvGrpSpPr>
              <p:nvPr/>
            </p:nvGrpSpPr>
            <p:grpSpPr bwMode="auto">
              <a:xfrm>
                <a:off x="4899" y="2832"/>
                <a:ext cx="221" cy="267"/>
                <a:chOff x="1440" y="903"/>
                <a:chExt cx="816" cy="581"/>
              </a:xfrm>
            </p:grpSpPr>
            <p:sp>
              <p:nvSpPr>
                <p:cNvPr id="40015" name="Rectangle 79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6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17" name="Group 81"/>
              <p:cNvGrpSpPr>
                <a:grpSpLocks/>
              </p:cNvGrpSpPr>
              <p:nvPr/>
            </p:nvGrpSpPr>
            <p:grpSpPr bwMode="auto">
              <a:xfrm>
                <a:off x="5172" y="2832"/>
                <a:ext cx="221" cy="267"/>
                <a:chOff x="1440" y="903"/>
                <a:chExt cx="816" cy="581"/>
              </a:xfrm>
            </p:grpSpPr>
            <p:sp>
              <p:nvSpPr>
                <p:cNvPr id="40018" name="Rectangle 82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9" name="Rectangle 83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0020" name="Line 84"/>
          <p:cNvSpPr>
            <a:spLocks noChangeShapeType="1"/>
          </p:cNvSpPr>
          <p:nvPr/>
        </p:nvSpPr>
        <p:spPr bwMode="auto">
          <a:xfrm>
            <a:off x="7969250" y="3365500"/>
            <a:ext cx="257175" cy="493713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21" name="Freeform 85"/>
          <p:cNvSpPr>
            <a:spLocks/>
          </p:cNvSpPr>
          <p:nvPr/>
        </p:nvSpPr>
        <p:spPr bwMode="auto">
          <a:xfrm>
            <a:off x="7824788" y="4713288"/>
            <a:ext cx="401637" cy="530225"/>
          </a:xfrm>
          <a:custGeom>
            <a:avLst/>
            <a:gdLst>
              <a:gd name="T0" fmla="*/ 300 w 300"/>
              <a:gd name="T1" fmla="*/ 0 h 334"/>
              <a:gd name="T2" fmla="*/ 0 w 300"/>
              <a:gd name="T3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34">
                <a:moveTo>
                  <a:pt x="300" y="0"/>
                </a:moveTo>
                <a:lnTo>
                  <a:pt x="0" y="334"/>
                </a:lnTo>
              </a:path>
            </a:pathLst>
          </a:custGeom>
          <a:noFill/>
          <a:ln w="28575" cap="flat" cmpd="sng">
            <a:solidFill>
              <a:srgbClr val="3399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7491413" y="6227763"/>
            <a:ext cx="6223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CC/Bank</a:t>
            </a:r>
          </a:p>
          <a:p>
            <a:pPr defTabSz="873125"/>
            <a:endParaRPr lang="en-US" sz="2300" i="1">
              <a:latin typeface="Times New Roman" pitchFamily="18" charset="0"/>
            </a:endParaRPr>
          </a:p>
        </p:txBody>
      </p:sp>
      <p:sp>
        <p:nvSpPr>
          <p:cNvPr id="40023" name="Rectangle 87"/>
          <p:cNvSpPr>
            <a:spLocks noChangeArrowheads="1"/>
          </p:cNvSpPr>
          <p:nvPr/>
        </p:nvSpPr>
        <p:spPr bwMode="auto">
          <a:xfrm>
            <a:off x="8226425" y="4778375"/>
            <a:ext cx="2413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IPP</a:t>
            </a:r>
          </a:p>
          <a:p>
            <a:pPr defTabSz="873125"/>
            <a:endParaRPr lang="en-US" sz="23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52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latin typeface="Tahoma" pitchFamily="34" charset="0"/>
              </a:rPr>
              <a:t>Payment via integrated Payment Server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057400" y="1619250"/>
            <a:ext cx="1222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575"/>
              </a:spcBef>
            </a:pPr>
            <a:r>
              <a:rPr lang="en-US" sz="1500">
                <a:latin typeface="Comic Sans MS" pitchFamily="66" charset="0"/>
              </a:rPr>
              <a:t>WAP GW/Proxy</a:t>
            </a:r>
          </a:p>
        </p:txBody>
      </p:sp>
      <p:sp>
        <p:nvSpPr>
          <p:cNvPr id="40965" name="Freeform 5" descr="White marble"/>
          <p:cNvSpPr>
            <a:spLocks/>
          </p:cNvSpPr>
          <p:nvPr/>
        </p:nvSpPr>
        <p:spPr bwMode="auto">
          <a:xfrm>
            <a:off x="3613150" y="1762125"/>
            <a:ext cx="4035425" cy="3362325"/>
          </a:xfrm>
          <a:custGeom>
            <a:avLst/>
            <a:gdLst>
              <a:gd name="T0" fmla="*/ 2887 w 3400"/>
              <a:gd name="T1" fmla="*/ 940 h 2149"/>
              <a:gd name="T2" fmla="*/ 3144 w 3400"/>
              <a:gd name="T3" fmla="*/ 1265 h 2149"/>
              <a:gd name="T4" fmla="*/ 3140 w 3400"/>
              <a:gd name="T5" fmla="*/ 1645 h 2149"/>
              <a:gd name="T6" fmla="*/ 2734 w 3400"/>
              <a:gd name="T7" fmla="*/ 1960 h 2149"/>
              <a:gd name="T8" fmla="*/ 2378 w 3400"/>
              <a:gd name="T9" fmla="*/ 2062 h 2149"/>
              <a:gd name="T10" fmla="*/ 1924 w 3400"/>
              <a:gd name="T11" fmla="*/ 2034 h 2149"/>
              <a:gd name="T12" fmla="*/ 1569 w 3400"/>
              <a:gd name="T13" fmla="*/ 1788 h 2149"/>
              <a:gd name="T14" fmla="*/ 1411 w 3400"/>
              <a:gd name="T15" fmla="*/ 1470 h 2149"/>
              <a:gd name="T16" fmla="*/ 1403 w 3400"/>
              <a:gd name="T17" fmla="*/ 1167 h 2149"/>
              <a:gd name="T18" fmla="*/ 976 w 3400"/>
              <a:gd name="T19" fmla="*/ 1093 h 2149"/>
              <a:gd name="T20" fmla="*/ 688 w 3400"/>
              <a:gd name="T21" fmla="*/ 970 h 2149"/>
              <a:gd name="T22" fmla="*/ 458 w 3400"/>
              <a:gd name="T23" fmla="*/ 904 h 2149"/>
              <a:gd name="T24" fmla="*/ 129 w 3400"/>
              <a:gd name="T25" fmla="*/ 871 h 2149"/>
              <a:gd name="T26" fmla="*/ 14 w 3400"/>
              <a:gd name="T27" fmla="*/ 748 h 2149"/>
              <a:gd name="T28" fmla="*/ 47 w 3400"/>
              <a:gd name="T29" fmla="*/ 518 h 2149"/>
              <a:gd name="T30" fmla="*/ 88 w 3400"/>
              <a:gd name="T31" fmla="*/ 353 h 2149"/>
              <a:gd name="T32" fmla="*/ 294 w 3400"/>
              <a:gd name="T33" fmla="*/ 214 h 2149"/>
              <a:gd name="T34" fmla="*/ 762 w 3400"/>
              <a:gd name="T35" fmla="*/ 181 h 2149"/>
              <a:gd name="T36" fmla="*/ 1214 w 3400"/>
              <a:gd name="T37" fmla="*/ 197 h 2149"/>
              <a:gd name="T38" fmla="*/ 1691 w 3400"/>
              <a:gd name="T39" fmla="*/ 296 h 2149"/>
              <a:gd name="T40" fmla="*/ 2159 w 3400"/>
              <a:gd name="T41" fmla="*/ 419 h 2149"/>
              <a:gd name="T42" fmla="*/ 2439 w 3400"/>
              <a:gd name="T43" fmla="*/ 690 h 2149"/>
              <a:gd name="T44" fmla="*/ 2887 w 3400"/>
              <a:gd name="T45" fmla="*/ 940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0" h="2149">
                <a:moveTo>
                  <a:pt x="2887" y="940"/>
                </a:moveTo>
                <a:cubicBezTo>
                  <a:pt x="3110" y="890"/>
                  <a:pt x="3338" y="1088"/>
                  <a:pt x="3144" y="1265"/>
                </a:cubicBezTo>
                <a:cubicBezTo>
                  <a:pt x="3345" y="1260"/>
                  <a:pt x="3400" y="1539"/>
                  <a:pt x="3140" y="1645"/>
                </a:cubicBezTo>
                <a:cubicBezTo>
                  <a:pt x="3242" y="1789"/>
                  <a:pt x="2985" y="2016"/>
                  <a:pt x="2734" y="1960"/>
                </a:cubicBezTo>
                <a:cubicBezTo>
                  <a:pt x="2751" y="2088"/>
                  <a:pt x="2487" y="2132"/>
                  <a:pt x="2378" y="2062"/>
                </a:cubicBezTo>
                <a:cubicBezTo>
                  <a:pt x="2291" y="2149"/>
                  <a:pt x="1944" y="2136"/>
                  <a:pt x="1924" y="2034"/>
                </a:cubicBezTo>
                <a:cubicBezTo>
                  <a:pt x="1778" y="2092"/>
                  <a:pt x="1431" y="1952"/>
                  <a:pt x="1569" y="1788"/>
                </a:cubicBezTo>
                <a:cubicBezTo>
                  <a:pt x="1333" y="1792"/>
                  <a:pt x="1190" y="1628"/>
                  <a:pt x="1411" y="1470"/>
                </a:cubicBezTo>
                <a:cubicBezTo>
                  <a:pt x="1220" y="1420"/>
                  <a:pt x="1166" y="1179"/>
                  <a:pt x="1403" y="1167"/>
                </a:cubicBezTo>
                <a:cubicBezTo>
                  <a:pt x="1340" y="1092"/>
                  <a:pt x="1066" y="1183"/>
                  <a:pt x="976" y="1093"/>
                </a:cubicBezTo>
                <a:cubicBezTo>
                  <a:pt x="835" y="1066"/>
                  <a:pt x="762" y="1068"/>
                  <a:pt x="688" y="970"/>
                </a:cubicBezTo>
                <a:cubicBezTo>
                  <a:pt x="581" y="1052"/>
                  <a:pt x="516" y="1003"/>
                  <a:pt x="458" y="904"/>
                </a:cubicBezTo>
                <a:cubicBezTo>
                  <a:pt x="318" y="986"/>
                  <a:pt x="203" y="897"/>
                  <a:pt x="129" y="871"/>
                </a:cubicBezTo>
                <a:cubicBezTo>
                  <a:pt x="55" y="845"/>
                  <a:pt x="28" y="807"/>
                  <a:pt x="14" y="748"/>
                </a:cubicBezTo>
                <a:cubicBezTo>
                  <a:pt x="0" y="689"/>
                  <a:pt x="35" y="584"/>
                  <a:pt x="47" y="518"/>
                </a:cubicBezTo>
                <a:cubicBezTo>
                  <a:pt x="59" y="452"/>
                  <a:pt x="47" y="404"/>
                  <a:pt x="88" y="353"/>
                </a:cubicBezTo>
                <a:cubicBezTo>
                  <a:pt x="129" y="302"/>
                  <a:pt x="182" y="243"/>
                  <a:pt x="294" y="214"/>
                </a:cubicBezTo>
                <a:cubicBezTo>
                  <a:pt x="327" y="107"/>
                  <a:pt x="532" y="25"/>
                  <a:pt x="762" y="181"/>
                </a:cubicBezTo>
                <a:cubicBezTo>
                  <a:pt x="902" y="0"/>
                  <a:pt x="993" y="197"/>
                  <a:pt x="1214" y="197"/>
                </a:cubicBezTo>
                <a:cubicBezTo>
                  <a:pt x="1288" y="73"/>
                  <a:pt x="1566" y="269"/>
                  <a:pt x="1691" y="296"/>
                </a:cubicBezTo>
                <a:cubicBezTo>
                  <a:pt x="1889" y="230"/>
                  <a:pt x="2071" y="366"/>
                  <a:pt x="2159" y="419"/>
                </a:cubicBezTo>
                <a:cubicBezTo>
                  <a:pt x="2298" y="382"/>
                  <a:pt x="2382" y="489"/>
                  <a:pt x="2439" y="690"/>
                </a:cubicBezTo>
                <a:cubicBezTo>
                  <a:pt x="2686" y="653"/>
                  <a:pt x="2889" y="823"/>
                  <a:pt x="2887" y="94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534025" y="4389438"/>
            <a:ext cx="1281113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>
                <a:latin typeface="Comic Sans MS" pitchFamily="66" charset="0"/>
              </a:rPr>
              <a:t>ISO8583 Based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3727450" y="4000500"/>
            <a:ext cx="157797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5449888" y="4000500"/>
            <a:ext cx="195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6527800" y="3506788"/>
            <a:ext cx="949325" cy="493712"/>
          </a:xfrm>
          <a:custGeom>
            <a:avLst/>
            <a:gdLst>
              <a:gd name="T0" fmla="*/ 0 w 719"/>
              <a:gd name="T1" fmla="*/ 310 h 316"/>
              <a:gd name="T2" fmla="*/ 405 w 719"/>
              <a:gd name="T3" fmla="*/ 316 h 316"/>
              <a:gd name="T4" fmla="*/ 719 w 719"/>
              <a:gd name="T5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9" h="316">
                <a:moveTo>
                  <a:pt x="0" y="310"/>
                </a:moveTo>
                <a:lnTo>
                  <a:pt x="405" y="316"/>
                </a:lnTo>
                <a:lnTo>
                  <a:pt x="719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508875" y="4595813"/>
            <a:ext cx="4175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700">
                <a:latin typeface="Comic Sans MS" pitchFamily="66" charset="0"/>
              </a:rPr>
              <a:t>CP</a:t>
            </a:r>
            <a:endParaRPr lang="en-US" sz="1700" b="1">
              <a:latin typeface="Times New Roman" pitchFamily="18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032250" y="3022600"/>
            <a:ext cx="21923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900" b="1">
                <a:latin typeface="Comic Sans MS" pitchFamily="66" charset="0"/>
              </a:rPr>
              <a:t>Mobile Commerce</a:t>
            </a:r>
          </a:p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900" b="1">
                <a:latin typeface="Comic Sans MS" pitchFamily="66" charset="0"/>
              </a:rPr>
              <a:t>Server </a:t>
            </a:r>
            <a:endParaRPr lang="en-US" sz="1900" b="1">
              <a:latin typeface="Times New Roman" pitchFamily="18" charset="0"/>
            </a:endParaRPr>
          </a:p>
        </p:txBody>
      </p:sp>
      <p:pic>
        <p:nvPicPr>
          <p:cNvPr id="40972" name="Picture 12" descr="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506788"/>
            <a:ext cx="568325" cy="126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3" name="Freeform 13" descr="MOLNLJUS"/>
          <p:cNvSpPr>
            <a:spLocks/>
          </p:cNvSpPr>
          <p:nvPr/>
        </p:nvSpPr>
        <p:spPr bwMode="auto">
          <a:xfrm>
            <a:off x="1803400" y="2346325"/>
            <a:ext cx="1674813" cy="2235200"/>
          </a:xfrm>
          <a:custGeom>
            <a:avLst/>
            <a:gdLst>
              <a:gd name="T0" fmla="*/ 900 w 1172"/>
              <a:gd name="T1" fmla="*/ 220 h 1429"/>
              <a:gd name="T2" fmla="*/ 1036 w 1172"/>
              <a:gd name="T3" fmla="*/ 545 h 1429"/>
              <a:gd name="T4" fmla="*/ 1034 w 1172"/>
              <a:gd name="T5" fmla="*/ 925 h 1429"/>
              <a:gd name="T6" fmla="*/ 819 w 1172"/>
              <a:gd name="T7" fmla="*/ 1240 h 1429"/>
              <a:gd name="T8" fmla="*/ 630 w 1172"/>
              <a:gd name="T9" fmla="*/ 1342 h 1429"/>
              <a:gd name="T10" fmla="*/ 389 w 1172"/>
              <a:gd name="T11" fmla="*/ 1314 h 1429"/>
              <a:gd name="T12" fmla="*/ 201 w 1172"/>
              <a:gd name="T13" fmla="*/ 1068 h 1429"/>
              <a:gd name="T14" fmla="*/ 117 w 1172"/>
              <a:gd name="T15" fmla="*/ 750 h 1429"/>
              <a:gd name="T16" fmla="*/ 174 w 1172"/>
              <a:gd name="T17" fmla="*/ 468 h 1429"/>
              <a:gd name="T18" fmla="*/ 361 w 1172"/>
              <a:gd name="T19" fmla="*/ 234 h 1429"/>
              <a:gd name="T20" fmla="*/ 586 w 1172"/>
              <a:gd name="T21" fmla="*/ 177 h 1429"/>
              <a:gd name="T22" fmla="*/ 900 w 1172"/>
              <a:gd name="T23" fmla="*/ 220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429">
                <a:moveTo>
                  <a:pt x="900" y="220"/>
                </a:moveTo>
                <a:cubicBezTo>
                  <a:pt x="1018" y="170"/>
                  <a:pt x="1139" y="368"/>
                  <a:pt x="1036" y="545"/>
                </a:cubicBezTo>
                <a:cubicBezTo>
                  <a:pt x="1143" y="540"/>
                  <a:pt x="1172" y="819"/>
                  <a:pt x="1034" y="925"/>
                </a:cubicBezTo>
                <a:cubicBezTo>
                  <a:pt x="1088" y="1069"/>
                  <a:pt x="952" y="1296"/>
                  <a:pt x="819" y="1240"/>
                </a:cubicBezTo>
                <a:cubicBezTo>
                  <a:pt x="828" y="1368"/>
                  <a:pt x="688" y="1412"/>
                  <a:pt x="630" y="1342"/>
                </a:cubicBezTo>
                <a:cubicBezTo>
                  <a:pt x="584" y="1429"/>
                  <a:pt x="400" y="1416"/>
                  <a:pt x="389" y="1314"/>
                </a:cubicBezTo>
                <a:cubicBezTo>
                  <a:pt x="312" y="1372"/>
                  <a:pt x="128" y="1232"/>
                  <a:pt x="201" y="1068"/>
                </a:cubicBezTo>
                <a:cubicBezTo>
                  <a:pt x="76" y="1072"/>
                  <a:pt x="0" y="908"/>
                  <a:pt x="117" y="750"/>
                </a:cubicBezTo>
                <a:cubicBezTo>
                  <a:pt x="16" y="700"/>
                  <a:pt x="48" y="480"/>
                  <a:pt x="174" y="468"/>
                </a:cubicBezTo>
                <a:cubicBezTo>
                  <a:pt x="132" y="352"/>
                  <a:pt x="228" y="180"/>
                  <a:pt x="361" y="234"/>
                </a:cubicBezTo>
                <a:cubicBezTo>
                  <a:pt x="384" y="96"/>
                  <a:pt x="552" y="88"/>
                  <a:pt x="586" y="177"/>
                </a:cubicBezTo>
                <a:cubicBezTo>
                  <a:pt x="696" y="0"/>
                  <a:pt x="901" y="103"/>
                  <a:pt x="900" y="220"/>
                </a:cubicBez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pic>
        <p:nvPicPr>
          <p:cNvPr id="4097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3392488"/>
            <a:ext cx="547687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911350" y="3738563"/>
            <a:ext cx="12811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78" tIns="43639" rIns="87278" bIns="43639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500" b="1" i="1">
                <a:solidFill>
                  <a:srgbClr val="336666"/>
                </a:solidFill>
                <a:latin typeface="Times New Roman" pitchFamily="18" charset="0"/>
              </a:rPr>
              <a:t>GSM Security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3081338" y="4305300"/>
            <a:ext cx="7842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25000"/>
              </a:spcBef>
            </a:pPr>
            <a:r>
              <a:rPr lang="en-US" sz="1500">
                <a:latin typeface="Comic Sans MS" pitchFamily="66" charset="0"/>
              </a:rPr>
              <a:t>SMS-C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454150" y="3902075"/>
            <a:ext cx="503238" cy="112713"/>
            <a:chOff x="1904" y="1520"/>
            <a:chExt cx="616" cy="72"/>
          </a:xfrm>
        </p:grpSpPr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1957388" y="4014788"/>
            <a:ext cx="1222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2" name="Group 22"/>
          <p:cNvGrpSpPr>
            <a:grpSpLocks/>
          </p:cNvGrpSpPr>
          <p:nvPr/>
        </p:nvGrpSpPr>
        <p:grpSpPr bwMode="auto">
          <a:xfrm>
            <a:off x="947738" y="2409825"/>
            <a:ext cx="695325" cy="1787525"/>
            <a:chOff x="203" y="1876"/>
            <a:chExt cx="541" cy="1359"/>
          </a:xfrm>
        </p:grpSpPr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230" y="3042"/>
              <a:ext cx="514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65000"/>
                </a:lnSpc>
                <a:spcBef>
                  <a:spcPct val="25000"/>
                </a:spcBef>
              </a:pPr>
              <a:r>
                <a:rPr lang="en-US" sz="1700">
                  <a:latin typeface="Comic Sans MS" pitchFamily="66" charset="0"/>
                </a:rPr>
                <a:t>User</a:t>
              </a:r>
              <a:endParaRPr lang="en-US" sz="1700" b="1">
                <a:latin typeface="Times New Roman" pitchFamily="18" charset="0"/>
              </a:endParaRPr>
            </a:p>
          </p:txBody>
        </p:sp>
        <p:pic>
          <p:nvPicPr>
            <p:cNvPr id="40984" name="Picture 2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" y="1876"/>
              <a:ext cx="361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5" name="Picture 2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2773"/>
              <a:ext cx="50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522" y="2863"/>
              <a:ext cx="149" cy="8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4059238" y="2441575"/>
            <a:ext cx="17573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301" tIns="36150" rIns="72301" bIns="36150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300" b="1">
                <a:solidFill>
                  <a:schemeClr val="accent2"/>
                </a:solidFill>
                <a:latin typeface="Times New Roman" pitchFamily="18" charset="0"/>
              </a:rPr>
              <a:t>Browsing (negotiation)</a:t>
            </a:r>
            <a:endParaRPr lang="en-US" sz="1400" b="1">
              <a:latin typeface="Times New Roman" pitchFamily="18" charset="0"/>
            </a:endParaRPr>
          </a:p>
        </p:txBody>
      </p: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1333500" y="2563813"/>
            <a:ext cx="896938" cy="157162"/>
            <a:chOff x="1904" y="1520"/>
            <a:chExt cx="616" cy="72"/>
          </a:xfrm>
        </p:grpSpPr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92" name="Freeform 32"/>
          <p:cNvSpPr>
            <a:spLocks/>
          </p:cNvSpPr>
          <p:nvPr/>
        </p:nvSpPr>
        <p:spPr bwMode="auto">
          <a:xfrm>
            <a:off x="2230438" y="2705100"/>
            <a:ext cx="4816475" cy="244475"/>
          </a:xfrm>
          <a:custGeom>
            <a:avLst/>
            <a:gdLst>
              <a:gd name="T0" fmla="*/ 0 w 3650"/>
              <a:gd name="T1" fmla="*/ 11 h 156"/>
              <a:gd name="T2" fmla="*/ 3305 w 3650"/>
              <a:gd name="T3" fmla="*/ 0 h 156"/>
              <a:gd name="T4" fmla="*/ 3650 w 3650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0" h="156">
                <a:moveTo>
                  <a:pt x="0" y="11"/>
                </a:moveTo>
                <a:lnTo>
                  <a:pt x="3305" y="0"/>
                </a:lnTo>
                <a:lnTo>
                  <a:pt x="3650" y="15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93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266950"/>
            <a:ext cx="5492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7472363" y="5329238"/>
            <a:ext cx="612775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CC/Bank</a:t>
            </a:r>
          </a:p>
          <a:p>
            <a:pPr defTabSz="873125"/>
            <a:endParaRPr lang="en-US" sz="2300" i="1">
              <a:latin typeface="Times New Roman" pitchFamily="18" charset="0"/>
            </a:endParaRPr>
          </a:p>
        </p:txBody>
      </p:sp>
      <p:grpSp>
        <p:nvGrpSpPr>
          <p:cNvPr id="40995" name="Group 35"/>
          <p:cNvGrpSpPr>
            <a:grpSpLocks/>
          </p:cNvGrpSpPr>
          <p:nvPr/>
        </p:nvGrpSpPr>
        <p:grpSpPr bwMode="auto">
          <a:xfrm>
            <a:off x="7102475" y="4424363"/>
            <a:ext cx="1098550" cy="895350"/>
            <a:chOff x="5376" y="3360"/>
            <a:chExt cx="630" cy="466"/>
          </a:xfrm>
        </p:grpSpPr>
        <p:pic>
          <p:nvPicPr>
            <p:cNvPr id="40996" name="Picture 36" descr="UNIVERSI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" y="3360"/>
              <a:ext cx="63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6004" y="3756"/>
              <a:ext cx="0" cy="6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98" name="Group 38"/>
          <p:cNvGrpSpPr>
            <a:grpSpLocks noChangeAspect="1"/>
          </p:cNvGrpSpPr>
          <p:nvPr/>
        </p:nvGrpSpPr>
        <p:grpSpPr bwMode="auto">
          <a:xfrm>
            <a:off x="7032625" y="2782888"/>
            <a:ext cx="1168400" cy="1039812"/>
            <a:chOff x="3792" y="2256"/>
            <a:chExt cx="960" cy="720"/>
          </a:xfrm>
        </p:grpSpPr>
        <p:pic>
          <p:nvPicPr>
            <p:cNvPr id="40999" name="Picture 3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256"/>
              <a:ext cx="9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00" name="Rectangle 40"/>
            <p:cNvSpPr>
              <a:spLocks noChangeAspect="1" noChangeArrowheads="1"/>
            </p:cNvSpPr>
            <p:nvPr/>
          </p:nvSpPr>
          <p:spPr bwMode="auto">
            <a:xfrm>
              <a:off x="3935" y="2735"/>
              <a:ext cx="72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873125"/>
              <a:r>
                <a:rPr lang="en-GB" sz="1200" b="1">
                  <a:solidFill>
                    <a:srgbClr val="FF0000"/>
                  </a:solidFill>
                  <a:latin typeface="Comic Sans MS" pitchFamily="66" charset="0"/>
                </a:rPr>
                <a:t>Merchant</a:t>
              </a:r>
            </a:p>
          </p:txBody>
        </p:sp>
      </p:grpSp>
      <p:sp>
        <p:nvSpPr>
          <p:cNvPr id="41001" name="Freeform 41"/>
          <p:cNvSpPr>
            <a:spLocks/>
          </p:cNvSpPr>
          <p:nvPr/>
        </p:nvSpPr>
        <p:spPr bwMode="auto">
          <a:xfrm>
            <a:off x="5441950" y="4570413"/>
            <a:ext cx="1687513" cy="320675"/>
          </a:xfrm>
          <a:custGeom>
            <a:avLst/>
            <a:gdLst>
              <a:gd name="T0" fmla="*/ 0 w 1278"/>
              <a:gd name="T1" fmla="*/ 0 h 205"/>
              <a:gd name="T2" fmla="*/ 1107 w 1278"/>
              <a:gd name="T3" fmla="*/ 7 h 205"/>
              <a:gd name="T4" fmla="*/ 1278 w 1278"/>
              <a:gd name="T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205">
                <a:moveTo>
                  <a:pt x="0" y="0"/>
                </a:moveTo>
                <a:lnTo>
                  <a:pt x="1107" y="7"/>
                </a:lnTo>
                <a:lnTo>
                  <a:pt x="1278" y="205"/>
                </a:ln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02" name="Object 42"/>
          <p:cNvGraphicFramePr>
            <a:graphicFrameLocks noChangeAspect="1"/>
          </p:cNvGraphicFramePr>
          <p:nvPr/>
        </p:nvGraphicFramePr>
        <p:xfrm>
          <a:off x="4916488" y="4752975"/>
          <a:ext cx="5492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CorelDRAW!" r:id="rId11" imgW="5887800" imgH="8833680" progId="CDraw4">
                  <p:embed/>
                </p:oleObj>
              </mc:Choice>
              <mc:Fallback>
                <p:oleObj name="CorelDRAW!" r:id="rId11" imgW="5887800" imgH="8833680" progId="CDraw4">
                  <p:embed/>
                  <p:pic>
                    <p:nvPicPr>
                      <p:cNvPr id="4100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4752975"/>
                        <a:ext cx="5492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4700588" y="5654675"/>
            <a:ext cx="9382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Mobile Wallet</a:t>
            </a:r>
            <a:endParaRPr lang="en-US" sz="2300" i="1">
              <a:latin typeface="Times New Roman" pitchFamily="18" charset="0"/>
            </a:endParaRPr>
          </a:p>
        </p:txBody>
      </p:sp>
      <p:grpSp>
        <p:nvGrpSpPr>
          <p:cNvPr id="41004" name="Group 44"/>
          <p:cNvGrpSpPr>
            <a:grpSpLocks/>
          </p:cNvGrpSpPr>
          <p:nvPr/>
        </p:nvGrpSpPr>
        <p:grpSpPr bwMode="auto">
          <a:xfrm>
            <a:off x="2611438" y="5014913"/>
            <a:ext cx="1065212" cy="790575"/>
            <a:chOff x="4003" y="2210"/>
            <a:chExt cx="1449" cy="956"/>
          </a:xfrm>
        </p:grpSpPr>
        <p:sp>
          <p:nvSpPr>
            <p:cNvPr id="41005" name="Rectangle 45"/>
            <p:cNvSpPr>
              <a:spLocks noChangeArrowheads="1"/>
            </p:cNvSpPr>
            <p:nvPr/>
          </p:nvSpPr>
          <p:spPr bwMode="auto">
            <a:xfrm>
              <a:off x="4045" y="2259"/>
              <a:ext cx="1362" cy="90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4003" y="2210"/>
              <a:ext cx="1449" cy="71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Rectangle 47"/>
            <p:cNvSpPr>
              <a:spLocks noChangeArrowheads="1"/>
            </p:cNvSpPr>
            <p:nvPr/>
          </p:nvSpPr>
          <p:spPr bwMode="auto">
            <a:xfrm>
              <a:off x="4045" y="2688"/>
              <a:ext cx="1362" cy="34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8" name="Group 48"/>
            <p:cNvGrpSpPr>
              <a:grpSpLocks/>
            </p:cNvGrpSpPr>
            <p:nvPr/>
          </p:nvGrpSpPr>
          <p:grpSpPr bwMode="auto">
            <a:xfrm>
              <a:off x="4600" y="2784"/>
              <a:ext cx="256" cy="370"/>
              <a:chOff x="2957" y="2688"/>
              <a:chExt cx="279" cy="404"/>
            </a:xfrm>
          </p:grpSpPr>
          <p:sp>
            <p:nvSpPr>
              <p:cNvPr id="41009" name="Rectangle 49"/>
              <p:cNvSpPr>
                <a:spLocks noChangeArrowheads="1"/>
              </p:cNvSpPr>
              <p:nvPr/>
            </p:nvSpPr>
            <p:spPr bwMode="auto">
              <a:xfrm>
                <a:off x="2957" y="2688"/>
                <a:ext cx="279" cy="404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Rectangle 50"/>
              <p:cNvSpPr>
                <a:spLocks noChangeArrowheads="1"/>
              </p:cNvSpPr>
              <p:nvPr/>
            </p:nvSpPr>
            <p:spPr bwMode="auto">
              <a:xfrm>
                <a:off x="2986" y="2730"/>
                <a:ext cx="215" cy="338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Oval 51"/>
              <p:cNvSpPr>
                <a:spLocks noChangeArrowheads="1"/>
              </p:cNvSpPr>
              <p:nvPr/>
            </p:nvSpPr>
            <p:spPr bwMode="auto">
              <a:xfrm>
                <a:off x="3161" y="2898"/>
                <a:ext cx="15" cy="12"/>
              </a:xfrm>
              <a:prstGeom prst="ellipse">
                <a:avLst/>
              </a:prstGeom>
              <a:solidFill>
                <a:srgbClr val="C0C0C0"/>
              </a:solidFill>
              <a:ln w="143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4071" y="2352"/>
              <a:ext cx="1313" cy="267"/>
              <a:chOff x="4063" y="2352"/>
              <a:chExt cx="1313" cy="267"/>
            </a:xfrm>
          </p:grpSpPr>
          <p:grpSp>
            <p:nvGrpSpPr>
              <p:cNvPr id="41013" name="Group 53"/>
              <p:cNvGrpSpPr>
                <a:grpSpLocks/>
              </p:cNvGrpSpPr>
              <p:nvPr/>
            </p:nvGrpSpPr>
            <p:grpSpPr bwMode="auto">
              <a:xfrm>
                <a:off x="4063" y="2352"/>
                <a:ext cx="221" cy="267"/>
                <a:chOff x="1440" y="903"/>
                <a:chExt cx="816" cy="581"/>
              </a:xfrm>
            </p:grpSpPr>
            <p:sp>
              <p:nvSpPr>
                <p:cNvPr id="41014" name="Rectangle 54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5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16" name="Group 56"/>
              <p:cNvGrpSpPr>
                <a:grpSpLocks/>
              </p:cNvGrpSpPr>
              <p:nvPr/>
            </p:nvGrpSpPr>
            <p:grpSpPr bwMode="auto">
              <a:xfrm>
                <a:off x="4336" y="2352"/>
                <a:ext cx="221" cy="267"/>
                <a:chOff x="1440" y="903"/>
                <a:chExt cx="816" cy="581"/>
              </a:xfrm>
            </p:grpSpPr>
            <p:sp>
              <p:nvSpPr>
                <p:cNvPr id="41017" name="Rectangle 57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8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59"/>
              <p:cNvGrpSpPr>
                <a:grpSpLocks/>
              </p:cNvGrpSpPr>
              <p:nvPr/>
            </p:nvGrpSpPr>
            <p:grpSpPr bwMode="auto">
              <a:xfrm>
                <a:off x="4609" y="2352"/>
                <a:ext cx="221" cy="267"/>
                <a:chOff x="1440" y="903"/>
                <a:chExt cx="816" cy="581"/>
              </a:xfrm>
            </p:grpSpPr>
            <p:sp>
              <p:nvSpPr>
                <p:cNvPr id="41020" name="Rectangle 60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21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62"/>
              <p:cNvGrpSpPr>
                <a:grpSpLocks/>
              </p:cNvGrpSpPr>
              <p:nvPr/>
            </p:nvGrpSpPr>
            <p:grpSpPr bwMode="auto">
              <a:xfrm>
                <a:off x="4882" y="2352"/>
                <a:ext cx="221" cy="267"/>
                <a:chOff x="1440" y="903"/>
                <a:chExt cx="816" cy="581"/>
              </a:xfrm>
            </p:grpSpPr>
            <p:sp>
              <p:nvSpPr>
                <p:cNvPr id="41023" name="Rectangle 6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24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25" name="Group 65"/>
              <p:cNvGrpSpPr>
                <a:grpSpLocks/>
              </p:cNvGrpSpPr>
              <p:nvPr/>
            </p:nvGrpSpPr>
            <p:grpSpPr bwMode="auto">
              <a:xfrm>
                <a:off x="5155" y="2352"/>
                <a:ext cx="221" cy="267"/>
                <a:chOff x="1440" y="903"/>
                <a:chExt cx="816" cy="581"/>
              </a:xfrm>
            </p:grpSpPr>
            <p:sp>
              <p:nvSpPr>
                <p:cNvPr id="41026" name="Rectangle 6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27" name="Rectangle 6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028" name="Group 68"/>
            <p:cNvGrpSpPr>
              <a:grpSpLocks/>
            </p:cNvGrpSpPr>
            <p:nvPr/>
          </p:nvGrpSpPr>
          <p:grpSpPr bwMode="auto">
            <a:xfrm>
              <a:off x="4072" y="2832"/>
              <a:ext cx="1313" cy="267"/>
              <a:chOff x="4080" y="2832"/>
              <a:chExt cx="1313" cy="267"/>
            </a:xfrm>
          </p:grpSpPr>
          <p:grpSp>
            <p:nvGrpSpPr>
              <p:cNvPr id="41029" name="Group 69"/>
              <p:cNvGrpSpPr>
                <a:grpSpLocks/>
              </p:cNvGrpSpPr>
              <p:nvPr/>
            </p:nvGrpSpPr>
            <p:grpSpPr bwMode="auto">
              <a:xfrm>
                <a:off x="4080" y="2832"/>
                <a:ext cx="221" cy="267"/>
                <a:chOff x="1440" y="903"/>
                <a:chExt cx="816" cy="581"/>
              </a:xfrm>
            </p:grpSpPr>
            <p:sp>
              <p:nvSpPr>
                <p:cNvPr id="41030" name="Rectangle 70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1" name="Rectangle 71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32" name="Group 72"/>
              <p:cNvGrpSpPr>
                <a:grpSpLocks/>
              </p:cNvGrpSpPr>
              <p:nvPr/>
            </p:nvGrpSpPr>
            <p:grpSpPr bwMode="auto">
              <a:xfrm>
                <a:off x="4353" y="2832"/>
                <a:ext cx="221" cy="267"/>
                <a:chOff x="1440" y="903"/>
                <a:chExt cx="816" cy="581"/>
              </a:xfrm>
            </p:grpSpPr>
            <p:sp>
              <p:nvSpPr>
                <p:cNvPr id="41033" name="Rectangle 7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4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35" name="Group 75"/>
              <p:cNvGrpSpPr>
                <a:grpSpLocks/>
              </p:cNvGrpSpPr>
              <p:nvPr/>
            </p:nvGrpSpPr>
            <p:grpSpPr bwMode="auto">
              <a:xfrm>
                <a:off x="4899" y="2832"/>
                <a:ext cx="221" cy="267"/>
                <a:chOff x="1440" y="903"/>
                <a:chExt cx="816" cy="581"/>
              </a:xfrm>
            </p:grpSpPr>
            <p:sp>
              <p:nvSpPr>
                <p:cNvPr id="41036" name="Rectangle 7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7" name="Rectangle 7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38" name="Group 78"/>
              <p:cNvGrpSpPr>
                <a:grpSpLocks/>
              </p:cNvGrpSpPr>
              <p:nvPr/>
            </p:nvGrpSpPr>
            <p:grpSpPr bwMode="auto">
              <a:xfrm>
                <a:off x="5172" y="2832"/>
                <a:ext cx="221" cy="267"/>
                <a:chOff x="1440" y="903"/>
                <a:chExt cx="816" cy="581"/>
              </a:xfrm>
            </p:grpSpPr>
            <p:sp>
              <p:nvSpPr>
                <p:cNvPr id="41039" name="Rectangle 79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2679700" y="5900738"/>
            <a:ext cx="9826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Voice PrePaid</a:t>
            </a:r>
            <a:endParaRPr lang="en-US" sz="2300" i="1">
              <a:latin typeface="Times New Roman" pitchFamily="18" charset="0"/>
            </a:endParaRPr>
          </a:p>
        </p:txBody>
      </p:sp>
      <p:grpSp>
        <p:nvGrpSpPr>
          <p:cNvPr id="41042" name="Group 82"/>
          <p:cNvGrpSpPr>
            <a:grpSpLocks/>
          </p:cNvGrpSpPr>
          <p:nvPr/>
        </p:nvGrpSpPr>
        <p:grpSpPr bwMode="auto">
          <a:xfrm>
            <a:off x="3802063" y="5164138"/>
            <a:ext cx="593725" cy="346075"/>
            <a:chOff x="3200" y="642"/>
            <a:chExt cx="2009" cy="258"/>
          </a:xfrm>
        </p:grpSpPr>
        <p:sp>
          <p:nvSpPr>
            <p:cNvPr id="41043" name="Oval 83"/>
            <p:cNvSpPr>
              <a:spLocks noChangeArrowheads="1"/>
            </p:cNvSpPr>
            <p:nvPr/>
          </p:nvSpPr>
          <p:spPr bwMode="auto">
            <a:xfrm>
              <a:off x="5081" y="645"/>
              <a:ext cx="128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4" name="Rectangle 84"/>
            <p:cNvSpPr>
              <a:spLocks noChangeArrowheads="1"/>
            </p:cNvSpPr>
            <p:nvPr/>
          </p:nvSpPr>
          <p:spPr bwMode="auto">
            <a:xfrm>
              <a:off x="3264" y="646"/>
              <a:ext cx="1882" cy="25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5" name="Oval 85"/>
            <p:cNvSpPr>
              <a:spLocks noChangeArrowheads="1"/>
            </p:cNvSpPr>
            <p:nvPr/>
          </p:nvSpPr>
          <p:spPr bwMode="auto">
            <a:xfrm>
              <a:off x="3200" y="645"/>
              <a:ext cx="128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3264" y="642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>
              <a:off x="3264" y="897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</p:grpSp>
      <p:sp>
        <p:nvSpPr>
          <p:cNvPr id="41048" name="Text Box 88"/>
          <p:cNvSpPr txBox="1">
            <a:spLocks noChangeArrowheads="1"/>
          </p:cNvSpPr>
          <p:nvPr/>
        </p:nvSpPr>
        <p:spPr bwMode="auto">
          <a:xfrm>
            <a:off x="3865563" y="5227638"/>
            <a:ext cx="57626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>
                <a:latin typeface="Comic Sans MS" pitchFamily="66" charset="0"/>
              </a:rPr>
              <a:t>VPP IF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>
            <a:off x="3621088" y="5364163"/>
            <a:ext cx="1746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0" name="Freeform 90"/>
          <p:cNvSpPr>
            <a:spLocks/>
          </p:cNvSpPr>
          <p:nvPr/>
        </p:nvSpPr>
        <p:spPr bwMode="auto">
          <a:xfrm>
            <a:off x="4408488" y="4581525"/>
            <a:ext cx="471487" cy="735013"/>
          </a:xfrm>
          <a:custGeom>
            <a:avLst/>
            <a:gdLst>
              <a:gd name="T0" fmla="*/ 0 w 325"/>
              <a:gd name="T1" fmla="*/ 249 h 249"/>
              <a:gd name="T2" fmla="*/ 325 w 325"/>
              <a:gd name="T3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5" h="249">
                <a:moveTo>
                  <a:pt x="0" y="249"/>
                </a:moveTo>
                <a:lnTo>
                  <a:pt x="325" y="0"/>
                </a:lnTo>
              </a:path>
            </a:pathLst>
          </a:custGeom>
          <a:noFill/>
          <a:ln w="28575">
            <a:solidFill>
              <a:srgbClr val="008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1" name="Group 91"/>
          <p:cNvGrpSpPr>
            <a:grpSpLocks/>
          </p:cNvGrpSpPr>
          <p:nvPr/>
        </p:nvGrpSpPr>
        <p:grpSpPr bwMode="auto">
          <a:xfrm>
            <a:off x="5656263" y="3822700"/>
            <a:ext cx="825500" cy="344488"/>
            <a:chOff x="3200" y="642"/>
            <a:chExt cx="2009" cy="258"/>
          </a:xfrm>
        </p:grpSpPr>
        <p:sp>
          <p:nvSpPr>
            <p:cNvPr id="41052" name="Oval 92"/>
            <p:cNvSpPr>
              <a:spLocks noChangeArrowheads="1"/>
            </p:cNvSpPr>
            <p:nvPr/>
          </p:nvSpPr>
          <p:spPr bwMode="auto">
            <a:xfrm>
              <a:off x="5081" y="645"/>
              <a:ext cx="128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3" name="Rectangle 93"/>
            <p:cNvSpPr>
              <a:spLocks noChangeArrowheads="1"/>
            </p:cNvSpPr>
            <p:nvPr/>
          </p:nvSpPr>
          <p:spPr bwMode="auto">
            <a:xfrm>
              <a:off x="3264" y="646"/>
              <a:ext cx="1882" cy="25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4" name="Oval 94"/>
            <p:cNvSpPr>
              <a:spLocks noChangeArrowheads="1"/>
            </p:cNvSpPr>
            <p:nvPr/>
          </p:nvSpPr>
          <p:spPr bwMode="auto">
            <a:xfrm>
              <a:off x="3200" y="645"/>
              <a:ext cx="128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5" name="Line 95"/>
            <p:cNvSpPr>
              <a:spLocks noChangeShapeType="1"/>
            </p:cNvSpPr>
            <p:nvPr/>
          </p:nvSpPr>
          <p:spPr bwMode="auto">
            <a:xfrm>
              <a:off x="3264" y="642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>
              <a:off x="3264" y="897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</p:grp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5676900" y="3897313"/>
            <a:ext cx="876300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SSL tunnel</a:t>
            </a:r>
            <a:endParaRPr 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70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M-Commerce Overview</a:t>
            </a:r>
          </a:p>
          <a:p>
            <a:r>
              <a:rPr lang="en-US"/>
              <a:t>Infrastructure</a:t>
            </a:r>
          </a:p>
          <a:p>
            <a:r>
              <a:rPr lang="en-US"/>
              <a:t>M-Commerce Applications</a:t>
            </a:r>
          </a:p>
          <a:p>
            <a:r>
              <a:rPr lang="en-US"/>
              <a:t>Mobile Payment</a:t>
            </a:r>
          </a:p>
          <a:p>
            <a:r>
              <a:rPr lang="en-US">
                <a:solidFill>
                  <a:schemeClr val="hlink"/>
                </a:solidFill>
              </a:rPr>
              <a:t>Limitations</a:t>
            </a:r>
          </a:p>
          <a:p>
            <a:r>
              <a:rPr lang="en-US"/>
              <a:t>Security in M-Commerce</a:t>
            </a:r>
          </a:p>
          <a:p>
            <a:endParaRPr lang="en-US">
              <a:solidFill>
                <a:schemeClr val="hlink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29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Limitations of M-Commerce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  <a:noFill/>
          <a:ln/>
        </p:spPr>
        <p:txBody>
          <a:bodyPr/>
          <a:lstStyle/>
          <a:p>
            <a:r>
              <a:rPr lang="en-US"/>
              <a:t>Usability Problem</a:t>
            </a:r>
          </a:p>
          <a:p>
            <a:pPr lvl="2"/>
            <a:r>
              <a:rPr lang="en-US"/>
              <a:t>small size of mobile devices (screens, keyboards, etc)</a:t>
            </a:r>
          </a:p>
          <a:p>
            <a:pPr lvl="2"/>
            <a:r>
              <a:rPr lang="en-US"/>
              <a:t>limited storage capacity of devices</a:t>
            </a:r>
          </a:p>
          <a:p>
            <a:pPr lvl="2"/>
            <a:r>
              <a:rPr lang="en-US"/>
              <a:t>hard to browse sites</a:t>
            </a:r>
          </a:p>
          <a:p>
            <a:r>
              <a:rPr lang="en-US"/>
              <a:t>Technical Limitations</a:t>
            </a:r>
          </a:p>
          <a:p>
            <a:pPr lvl="2"/>
            <a:r>
              <a:rPr lang="en-US"/>
              <a:t>lack of a standardized security protocol</a:t>
            </a:r>
          </a:p>
          <a:p>
            <a:pPr lvl="2"/>
            <a:r>
              <a:rPr lang="en-US"/>
              <a:t>insufficient bandwidth</a:t>
            </a:r>
          </a:p>
          <a:p>
            <a:pPr lvl="2"/>
            <a:r>
              <a:rPr lang="en-US"/>
              <a:t>3G liscenses</a:t>
            </a:r>
          </a:p>
        </p:txBody>
      </p:sp>
    </p:spTree>
    <p:extLst>
      <p:ext uri="{BB962C8B-B14F-4D97-AF65-F5344CB8AC3E}">
        <p14:creationId xmlns:p14="http://schemas.microsoft.com/office/powerpoint/2010/main" val="1540823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Limitations of M-Commerce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Technical Limitations…</a:t>
            </a:r>
          </a:p>
          <a:p>
            <a:pPr lvl="2"/>
            <a:r>
              <a:rPr lang="en-US"/>
              <a:t>transmission and power consumption limitations</a:t>
            </a:r>
          </a:p>
          <a:p>
            <a:pPr lvl="3"/>
            <a:r>
              <a:rPr lang="en-US"/>
              <a:t>poor reception in tunnels and certain buildings</a:t>
            </a:r>
          </a:p>
          <a:p>
            <a:pPr lvl="3"/>
            <a:r>
              <a:rPr lang="en-US"/>
              <a:t>multipath interference, weather, and terrain problems and distance-limited connections</a:t>
            </a:r>
          </a:p>
          <a:p>
            <a:r>
              <a:rPr lang="en-US"/>
              <a:t>WAP Limitations</a:t>
            </a:r>
          </a:p>
          <a:p>
            <a:pPr lvl="2"/>
            <a:r>
              <a:rPr lang="en-US"/>
              <a:t>Speed</a:t>
            </a:r>
          </a:p>
          <a:p>
            <a:pPr lvl="2"/>
            <a:r>
              <a:rPr lang="en-US"/>
              <a:t>Cost</a:t>
            </a:r>
          </a:p>
          <a:p>
            <a:pPr lvl="2"/>
            <a:r>
              <a:rPr lang="en-US"/>
              <a:t>Accessibility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dirty="0" smtClean="0"/>
              <a:t>Mobile Security</a:t>
            </a:r>
          </a:p>
          <a:p>
            <a:pPr lvl="1"/>
            <a:r>
              <a:rPr lang="en-US" dirty="0" smtClean="0"/>
              <a:t>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89EAE2A-06FD-45D7-AA3A-12A684DEA89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Limiting technological factors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791200" y="2133600"/>
            <a:ext cx="2362200" cy="2133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429000" y="2133600"/>
            <a:ext cx="2362200" cy="2133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641850" y="4267200"/>
            <a:ext cx="3511550" cy="1752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66800" y="2133600"/>
            <a:ext cx="2362200" cy="2133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654800" y="4267200"/>
            <a:ext cx="1422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050925">
              <a:defRPr>
                <a:solidFill>
                  <a:schemeClr val="tx1"/>
                </a:solidFill>
                <a:latin typeface="Arial" charset="0"/>
              </a:defRPr>
            </a:lvl2pPr>
            <a:lvl3pPr marL="1241425">
              <a:defRPr>
                <a:solidFill>
                  <a:schemeClr val="tx1"/>
                </a:solidFill>
                <a:latin typeface="Arial" charset="0"/>
              </a:defRPr>
            </a:lvl3pPr>
            <a:lvl4pPr marL="143192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de-DE" sz="1600">
                <a:solidFill>
                  <a:schemeClr val="tx2"/>
                </a:solidFill>
                <a:latin typeface="Tele-GroteskHal" pitchFamily="2" charset="0"/>
              </a:rPr>
              <a:t>Mobile Devices</a:t>
            </a:r>
            <a:endParaRPr lang="de-DE" sz="1600">
              <a:latin typeface="Tele-GroteskHal" pitchFamily="2" charset="0"/>
            </a:endParaRP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Battery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Memory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CPU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Display Size</a:t>
            </a: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143000" y="2209800"/>
            <a:ext cx="22098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de-DE" sz="1600">
                <a:solidFill>
                  <a:schemeClr val="tx2"/>
                </a:solidFill>
                <a:latin typeface="Tele-GroteskHal" pitchFamily="2" charset="0"/>
              </a:rPr>
              <a:t>Networks</a:t>
            </a:r>
            <a:endParaRPr lang="de-DE" sz="1600">
              <a:latin typeface="Tele-GroteskHal" pitchFamily="2" charset="0"/>
            </a:endParaRP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Bandwidth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Interoperability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Cell Range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Roaming</a:t>
            </a: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791200" y="2209800"/>
            <a:ext cx="2286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de-DE" sz="1600">
                <a:solidFill>
                  <a:schemeClr val="tx2"/>
                </a:solidFill>
                <a:latin typeface="Tele-GroteskHal" pitchFamily="2" charset="0"/>
              </a:rPr>
              <a:t>Localisation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Upgrade of Network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Upgrade of Mobile  </a:t>
            </a:r>
          </a:p>
          <a:p>
            <a:pPr>
              <a:lnSpc>
                <a:spcPts val="2300"/>
              </a:lnSpc>
            </a:pPr>
            <a:r>
              <a:rPr lang="de-DE" sz="1600">
                <a:latin typeface="Tele-GroteskHal" pitchFamily="2" charset="0"/>
              </a:rPr>
              <a:t>    Devices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Precision</a:t>
            </a: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  <a:p>
            <a:pPr>
              <a:lnSpc>
                <a:spcPts val="2300"/>
              </a:lnSpc>
              <a:buFontTx/>
              <a:buChar char="•"/>
            </a:pPr>
            <a:endParaRPr lang="de-DE" sz="1400">
              <a:latin typeface="Tele-GroteskHal" pitchFamily="2" charset="0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352800" y="2209800"/>
            <a:ext cx="2209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de-DE" sz="1600">
                <a:solidFill>
                  <a:schemeClr val="tx2"/>
                </a:solidFill>
                <a:latin typeface="Tele-GroteskHal" pitchFamily="2" charset="0"/>
              </a:rPr>
              <a:t>Mobile Middleware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Standards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Distribution</a:t>
            </a: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  <a:p>
            <a:pPr>
              <a:lnSpc>
                <a:spcPts val="2300"/>
              </a:lnSpc>
              <a:buFontTx/>
              <a:buChar char="•"/>
            </a:pPr>
            <a:endParaRPr lang="de-DE" sz="1600">
              <a:latin typeface="Tele-GroteskHal" pitchFamily="2" charset="0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1066800" y="4267200"/>
            <a:ext cx="2851150" cy="1752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066800" y="4275138"/>
            <a:ext cx="1905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367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300"/>
              </a:lnSpc>
            </a:pPr>
            <a:r>
              <a:rPr lang="de-DE" sz="1600">
                <a:solidFill>
                  <a:schemeClr val="tx2"/>
                </a:solidFill>
                <a:latin typeface="Tele-GroteskHal" pitchFamily="2" charset="0"/>
              </a:rPr>
              <a:t>Security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Mobile Device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Network</a:t>
            </a:r>
          </a:p>
          <a:p>
            <a:pPr>
              <a:lnSpc>
                <a:spcPts val="2300"/>
              </a:lnSpc>
              <a:buFontTx/>
              <a:buChar char="•"/>
            </a:pPr>
            <a:r>
              <a:rPr lang="de-DE" sz="1600">
                <a:latin typeface="Tele-GroteskHal" pitchFamily="2" charset="0"/>
              </a:rPr>
              <a:t>Gateway 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2441575" y="3340100"/>
            <a:ext cx="4213225" cy="2679700"/>
          </a:xfrm>
          <a:prstGeom prst="flowChartExtract">
            <a:avLst/>
          </a:prstGeom>
          <a:solidFill>
            <a:srgbClr val="777777">
              <a:alpha val="50000"/>
            </a:srgbClr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>
            <a:off x="2441575" y="3340100"/>
            <a:ext cx="4213225" cy="2679700"/>
          </a:xfrm>
          <a:prstGeom prst="flowChartExtra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3365500" y="4887913"/>
            <a:ext cx="452438" cy="827087"/>
            <a:chOff x="2461" y="2404"/>
            <a:chExt cx="389" cy="597"/>
          </a:xfrm>
        </p:grpSpPr>
        <p:grpSp>
          <p:nvGrpSpPr>
            <p:cNvPr id="44048" name="Group 16"/>
            <p:cNvGrpSpPr>
              <a:grpSpLocks/>
            </p:cNvGrpSpPr>
            <p:nvPr/>
          </p:nvGrpSpPr>
          <p:grpSpPr bwMode="auto">
            <a:xfrm>
              <a:off x="2461" y="2404"/>
              <a:ext cx="389" cy="596"/>
              <a:chOff x="2461" y="2403"/>
              <a:chExt cx="423" cy="597"/>
            </a:xfrm>
          </p:grpSpPr>
          <p:sp>
            <p:nvSpPr>
              <p:cNvPr id="44049" name="Freeform 17"/>
              <p:cNvSpPr>
                <a:spLocks/>
              </p:cNvSpPr>
              <p:nvPr/>
            </p:nvSpPr>
            <p:spPr bwMode="auto">
              <a:xfrm>
                <a:off x="2585" y="2443"/>
                <a:ext cx="286" cy="11"/>
              </a:xfrm>
              <a:custGeom>
                <a:avLst/>
                <a:gdLst>
                  <a:gd name="T0" fmla="*/ 0 w 1141"/>
                  <a:gd name="T1" fmla="*/ 0 h 43"/>
                  <a:gd name="T2" fmla="*/ 67 w 1141"/>
                  <a:gd name="T3" fmla="*/ 43 h 43"/>
                  <a:gd name="T4" fmla="*/ 1141 w 1141"/>
                  <a:gd name="T5" fmla="*/ 43 h 43"/>
                  <a:gd name="T6" fmla="*/ 1106 w 1141"/>
                  <a:gd name="T7" fmla="*/ 0 h 43"/>
                  <a:gd name="T8" fmla="*/ 0 w 1141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1" h="43">
                    <a:moveTo>
                      <a:pt x="0" y="0"/>
                    </a:moveTo>
                    <a:lnTo>
                      <a:pt x="67" y="43"/>
                    </a:lnTo>
                    <a:lnTo>
                      <a:pt x="1141" y="43"/>
                    </a:lnTo>
                    <a:lnTo>
                      <a:pt x="11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0" name="Freeform 18"/>
              <p:cNvSpPr>
                <a:spLocks/>
              </p:cNvSpPr>
              <p:nvPr/>
            </p:nvSpPr>
            <p:spPr bwMode="auto">
              <a:xfrm>
                <a:off x="2584" y="2442"/>
                <a:ext cx="73" cy="558"/>
              </a:xfrm>
              <a:custGeom>
                <a:avLst/>
                <a:gdLst>
                  <a:gd name="T0" fmla="*/ 0 w 288"/>
                  <a:gd name="T1" fmla="*/ 2157 h 2233"/>
                  <a:gd name="T2" fmla="*/ 59 w 288"/>
                  <a:gd name="T3" fmla="*/ 2233 h 2233"/>
                  <a:gd name="T4" fmla="*/ 288 w 288"/>
                  <a:gd name="T5" fmla="*/ 741 h 2233"/>
                  <a:gd name="T6" fmla="*/ 73 w 288"/>
                  <a:gd name="T7" fmla="*/ 44 h 2233"/>
                  <a:gd name="T8" fmla="*/ 2 w 288"/>
                  <a:gd name="T9" fmla="*/ 0 h 2233"/>
                  <a:gd name="T10" fmla="*/ 0 w 288"/>
                  <a:gd name="T11" fmla="*/ 815 h 2233"/>
                  <a:gd name="T12" fmla="*/ 0 w 288"/>
                  <a:gd name="T13" fmla="*/ 2157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2233">
                    <a:moveTo>
                      <a:pt x="0" y="2157"/>
                    </a:moveTo>
                    <a:lnTo>
                      <a:pt x="59" y="2233"/>
                    </a:lnTo>
                    <a:lnTo>
                      <a:pt x="288" y="741"/>
                    </a:lnTo>
                    <a:lnTo>
                      <a:pt x="73" y="44"/>
                    </a:lnTo>
                    <a:lnTo>
                      <a:pt x="2" y="0"/>
                    </a:lnTo>
                    <a:lnTo>
                      <a:pt x="0" y="815"/>
                    </a:lnTo>
                    <a:lnTo>
                      <a:pt x="0" y="2157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Freeform 19"/>
              <p:cNvSpPr>
                <a:spLocks/>
              </p:cNvSpPr>
              <p:nvPr/>
            </p:nvSpPr>
            <p:spPr bwMode="auto">
              <a:xfrm>
                <a:off x="2461" y="2404"/>
                <a:ext cx="125" cy="577"/>
              </a:xfrm>
              <a:custGeom>
                <a:avLst/>
                <a:gdLst>
                  <a:gd name="T0" fmla="*/ 0 w 502"/>
                  <a:gd name="T1" fmla="*/ 0 h 2308"/>
                  <a:gd name="T2" fmla="*/ 502 w 502"/>
                  <a:gd name="T3" fmla="*/ 152 h 2308"/>
                  <a:gd name="T4" fmla="*/ 502 w 502"/>
                  <a:gd name="T5" fmla="*/ 2308 h 2308"/>
                  <a:gd name="T6" fmla="*/ 0 w 502"/>
                  <a:gd name="T7" fmla="*/ 1758 h 2308"/>
                  <a:gd name="T8" fmla="*/ 0 w 502"/>
                  <a:gd name="T9" fmla="*/ 0 h 2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308">
                    <a:moveTo>
                      <a:pt x="0" y="0"/>
                    </a:moveTo>
                    <a:lnTo>
                      <a:pt x="502" y="152"/>
                    </a:lnTo>
                    <a:lnTo>
                      <a:pt x="502" y="2308"/>
                    </a:lnTo>
                    <a:lnTo>
                      <a:pt x="0" y="17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Freeform 20"/>
              <p:cNvSpPr>
                <a:spLocks/>
              </p:cNvSpPr>
              <p:nvPr/>
            </p:nvSpPr>
            <p:spPr bwMode="auto">
              <a:xfrm>
                <a:off x="2461" y="2403"/>
                <a:ext cx="402" cy="40"/>
              </a:xfrm>
              <a:custGeom>
                <a:avLst/>
                <a:gdLst>
                  <a:gd name="T0" fmla="*/ 503 w 1608"/>
                  <a:gd name="T1" fmla="*/ 159 h 159"/>
                  <a:gd name="T2" fmla="*/ 1608 w 1608"/>
                  <a:gd name="T3" fmla="*/ 159 h 159"/>
                  <a:gd name="T4" fmla="*/ 833 w 1608"/>
                  <a:gd name="T5" fmla="*/ 0 h 159"/>
                  <a:gd name="T6" fmla="*/ 0 w 1608"/>
                  <a:gd name="T7" fmla="*/ 0 h 159"/>
                  <a:gd name="T8" fmla="*/ 503 w 1608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8" h="159">
                    <a:moveTo>
                      <a:pt x="503" y="159"/>
                    </a:moveTo>
                    <a:lnTo>
                      <a:pt x="1608" y="159"/>
                    </a:lnTo>
                    <a:lnTo>
                      <a:pt x="833" y="0"/>
                    </a:lnTo>
                    <a:lnTo>
                      <a:pt x="0" y="0"/>
                    </a:lnTo>
                    <a:lnTo>
                      <a:pt x="503" y="159"/>
                    </a:lnTo>
                    <a:close/>
                  </a:path>
                </a:pathLst>
              </a:custGeom>
              <a:solidFill>
                <a:srgbClr val="E0E0E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3" name="Rectangle 21"/>
              <p:cNvSpPr>
                <a:spLocks noChangeArrowheads="1"/>
              </p:cNvSpPr>
              <p:nvPr/>
            </p:nvSpPr>
            <p:spPr bwMode="auto">
              <a:xfrm>
                <a:off x="2601" y="2651"/>
                <a:ext cx="260" cy="34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4" name="Freeform 22"/>
              <p:cNvSpPr>
                <a:spLocks/>
              </p:cNvSpPr>
              <p:nvPr/>
            </p:nvSpPr>
            <p:spPr bwMode="auto">
              <a:xfrm>
                <a:off x="2602" y="2453"/>
                <a:ext cx="281" cy="175"/>
              </a:xfrm>
              <a:custGeom>
                <a:avLst/>
                <a:gdLst>
                  <a:gd name="T0" fmla="*/ 0 w 1123"/>
                  <a:gd name="T1" fmla="*/ 0 h 702"/>
                  <a:gd name="T2" fmla="*/ 1072 w 1123"/>
                  <a:gd name="T3" fmla="*/ 0 h 702"/>
                  <a:gd name="T4" fmla="*/ 1123 w 1123"/>
                  <a:gd name="T5" fmla="*/ 702 h 702"/>
                  <a:gd name="T6" fmla="*/ 46 w 1123"/>
                  <a:gd name="T7" fmla="*/ 702 h 702"/>
                  <a:gd name="T8" fmla="*/ 0 w 1123"/>
                  <a:gd name="T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3" h="702">
                    <a:moveTo>
                      <a:pt x="0" y="0"/>
                    </a:moveTo>
                    <a:lnTo>
                      <a:pt x="1072" y="0"/>
                    </a:lnTo>
                    <a:lnTo>
                      <a:pt x="1123" y="702"/>
                    </a:lnTo>
                    <a:lnTo>
                      <a:pt x="46" y="7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5" name="Freeform 23"/>
              <p:cNvSpPr>
                <a:spLocks/>
              </p:cNvSpPr>
              <p:nvPr/>
            </p:nvSpPr>
            <p:spPr bwMode="auto">
              <a:xfrm>
                <a:off x="2600" y="2628"/>
                <a:ext cx="284" cy="21"/>
              </a:xfrm>
              <a:custGeom>
                <a:avLst/>
                <a:gdLst>
                  <a:gd name="T0" fmla="*/ 0 w 1136"/>
                  <a:gd name="T1" fmla="*/ 84 h 84"/>
                  <a:gd name="T2" fmla="*/ 1048 w 1136"/>
                  <a:gd name="T3" fmla="*/ 84 h 84"/>
                  <a:gd name="T4" fmla="*/ 1136 w 1136"/>
                  <a:gd name="T5" fmla="*/ 0 h 84"/>
                  <a:gd name="T6" fmla="*/ 57 w 1136"/>
                  <a:gd name="T7" fmla="*/ 0 h 84"/>
                  <a:gd name="T8" fmla="*/ 0 w 1136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6" h="84">
                    <a:moveTo>
                      <a:pt x="0" y="84"/>
                    </a:moveTo>
                    <a:lnTo>
                      <a:pt x="1048" y="84"/>
                    </a:lnTo>
                    <a:lnTo>
                      <a:pt x="1136" y="0"/>
                    </a:lnTo>
                    <a:lnTo>
                      <a:pt x="57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56" name="Group 24"/>
            <p:cNvGrpSpPr>
              <a:grpSpLocks/>
            </p:cNvGrpSpPr>
            <p:nvPr/>
          </p:nvGrpSpPr>
          <p:grpSpPr bwMode="auto">
            <a:xfrm>
              <a:off x="2603" y="2443"/>
              <a:ext cx="79" cy="558"/>
              <a:chOff x="2603" y="2443"/>
              <a:chExt cx="79" cy="558"/>
            </a:xfrm>
          </p:grpSpPr>
          <p:sp>
            <p:nvSpPr>
              <p:cNvPr id="44057" name="Freeform 25"/>
              <p:cNvSpPr>
                <a:spLocks/>
              </p:cNvSpPr>
              <p:nvPr/>
            </p:nvSpPr>
            <p:spPr bwMode="auto">
              <a:xfrm>
                <a:off x="2603" y="2443"/>
                <a:ext cx="23" cy="557"/>
              </a:xfrm>
              <a:custGeom>
                <a:avLst/>
                <a:gdLst>
                  <a:gd name="T0" fmla="*/ 0 w 95"/>
                  <a:gd name="T1" fmla="*/ 0 h 2228"/>
                  <a:gd name="T2" fmla="*/ 48 w 95"/>
                  <a:gd name="T3" fmla="*/ 37 h 2228"/>
                  <a:gd name="T4" fmla="*/ 95 w 95"/>
                  <a:gd name="T5" fmla="*/ 747 h 2228"/>
                  <a:gd name="T6" fmla="*/ 46 w 95"/>
                  <a:gd name="T7" fmla="*/ 828 h 2228"/>
                  <a:gd name="T8" fmla="*/ 44 w 95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2228">
                    <a:moveTo>
                      <a:pt x="0" y="0"/>
                    </a:moveTo>
                    <a:lnTo>
                      <a:pt x="48" y="37"/>
                    </a:lnTo>
                    <a:lnTo>
                      <a:pt x="95" y="747"/>
                    </a:lnTo>
                    <a:lnTo>
                      <a:pt x="46" y="828"/>
                    </a:lnTo>
                    <a:lnTo>
                      <a:pt x="44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Freeform 26"/>
              <p:cNvSpPr>
                <a:spLocks/>
              </p:cNvSpPr>
              <p:nvPr/>
            </p:nvSpPr>
            <p:spPr bwMode="auto">
              <a:xfrm>
                <a:off x="2612" y="2444"/>
                <a:ext cx="22" cy="557"/>
              </a:xfrm>
              <a:custGeom>
                <a:avLst/>
                <a:gdLst>
                  <a:gd name="T0" fmla="*/ 0 w 89"/>
                  <a:gd name="T1" fmla="*/ 0 h 2228"/>
                  <a:gd name="T2" fmla="*/ 42 w 89"/>
                  <a:gd name="T3" fmla="*/ 37 h 2228"/>
                  <a:gd name="T4" fmla="*/ 89 w 89"/>
                  <a:gd name="T5" fmla="*/ 746 h 2228"/>
                  <a:gd name="T6" fmla="*/ 41 w 89"/>
                  <a:gd name="T7" fmla="*/ 827 h 2228"/>
                  <a:gd name="T8" fmla="*/ 39 w 89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2228">
                    <a:moveTo>
                      <a:pt x="0" y="0"/>
                    </a:moveTo>
                    <a:lnTo>
                      <a:pt x="42" y="37"/>
                    </a:lnTo>
                    <a:lnTo>
                      <a:pt x="89" y="746"/>
                    </a:lnTo>
                    <a:lnTo>
                      <a:pt x="41" y="827"/>
                    </a:lnTo>
                    <a:lnTo>
                      <a:pt x="39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9" name="Freeform 27"/>
              <p:cNvSpPr>
                <a:spLocks/>
              </p:cNvSpPr>
              <p:nvPr/>
            </p:nvSpPr>
            <p:spPr bwMode="auto">
              <a:xfrm>
                <a:off x="2619" y="2443"/>
                <a:ext cx="24" cy="557"/>
              </a:xfrm>
              <a:custGeom>
                <a:avLst/>
                <a:gdLst>
                  <a:gd name="T0" fmla="*/ 0 w 95"/>
                  <a:gd name="T1" fmla="*/ 0 h 2228"/>
                  <a:gd name="T2" fmla="*/ 47 w 95"/>
                  <a:gd name="T3" fmla="*/ 37 h 2228"/>
                  <a:gd name="T4" fmla="*/ 95 w 95"/>
                  <a:gd name="T5" fmla="*/ 741 h 2228"/>
                  <a:gd name="T6" fmla="*/ 44 w 95"/>
                  <a:gd name="T7" fmla="*/ 821 h 2228"/>
                  <a:gd name="T8" fmla="*/ 44 w 95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2228">
                    <a:moveTo>
                      <a:pt x="0" y="0"/>
                    </a:moveTo>
                    <a:lnTo>
                      <a:pt x="47" y="37"/>
                    </a:lnTo>
                    <a:lnTo>
                      <a:pt x="95" y="741"/>
                    </a:lnTo>
                    <a:lnTo>
                      <a:pt x="44" y="821"/>
                    </a:lnTo>
                    <a:lnTo>
                      <a:pt x="44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0" name="Freeform 28"/>
              <p:cNvSpPr>
                <a:spLocks/>
              </p:cNvSpPr>
              <p:nvPr/>
            </p:nvSpPr>
            <p:spPr bwMode="auto">
              <a:xfrm>
                <a:off x="2628" y="2444"/>
                <a:ext cx="22" cy="555"/>
              </a:xfrm>
              <a:custGeom>
                <a:avLst/>
                <a:gdLst>
                  <a:gd name="T0" fmla="*/ 0 w 90"/>
                  <a:gd name="T1" fmla="*/ 0 h 2222"/>
                  <a:gd name="T2" fmla="*/ 44 w 90"/>
                  <a:gd name="T3" fmla="*/ 32 h 2222"/>
                  <a:gd name="T4" fmla="*/ 90 w 90"/>
                  <a:gd name="T5" fmla="*/ 741 h 2222"/>
                  <a:gd name="T6" fmla="*/ 42 w 90"/>
                  <a:gd name="T7" fmla="*/ 822 h 2222"/>
                  <a:gd name="T8" fmla="*/ 40 w 90"/>
                  <a:gd name="T9" fmla="*/ 2222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222">
                    <a:moveTo>
                      <a:pt x="0" y="0"/>
                    </a:moveTo>
                    <a:lnTo>
                      <a:pt x="44" y="32"/>
                    </a:lnTo>
                    <a:lnTo>
                      <a:pt x="90" y="741"/>
                    </a:lnTo>
                    <a:lnTo>
                      <a:pt x="42" y="822"/>
                    </a:lnTo>
                    <a:lnTo>
                      <a:pt x="40" y="222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1" name="Freeform 29"/>
              <p:cNvSpPr>
                <a:spLocks/>
              </p:cNvSpPr>
              <p:nvPr/>
            </p:nvSpPr>
            <p:spPr bwMode="auto">
              <a:xfrm>
                <a:off x="2636" y="2443"/>
                <a:ext cx="22" cy="555"/>
              </a:xfrm>
              <a:custGeom>
                <a:avLst/>
                <a:gdLst>
                  <a:gd name="T0" fmla="*/ 0 w 89"/>
                  <a:gd name="T1" fmla="*/ 0 h 2221"/>
                  <a:gd name="T2" fmla="*/ 43 w 89"/>
                  <a:gd name="T3" fmla="*/ 43 h 2221"/>
                  <a:gd name="T4" fmla="*/ 89 w 89"/>
                  <a:gd name="T5" fmla="*/ 740 h 2221"/>
                  <a:gd name="T6" fmla="*/ 41 w 89"/>
                  <a:gd name="T7" fmla="*/ 821 h 2221"/>
                  <a:gd name="T8" fmla="*/ 39 w 89"/>
                  <a:gd name="T9" fmla="*/ 2221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2221">
                    <a:moveTo>
                      <a:pt x="0" y="0"/>
                    </a:moveTo>
                    <a:lnTo>
                      <a:pt x="43" y="43"/>
                    </a:lnTo>
                    <a:lnTo>
                      <a:pt x="89" y="740"/>
                    </a:lnTo>
                    <a:lnTo>
                      <a:pt x="41" y="821"/>
                    </a:lnTo>
                    <a:lnTo>
                      <a:pt x="39" y="2221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Freeform 30"/>
              <p:cNvSpPr>
                <a:spLocks/>
              </p:cNvSpPr>
              <p:nvPr/>
            </p:nvSpPr>
            <p:spPr bwMode="auto">
              <a:xfrm>
                <a:off x="2645" y="2444"/>
                <a:ext cx="21" cy="555"/>
              </a:xfrm>
              <a:custGeom>
                <a:avLst/>
                <a:gdLst>
                  <a:gd name="T0" fmla="*/ 0 w 85"/>
                  <a:gd name="T1" fmla="*/ 0 h 2221"/>
                  <a:gd name="T2" fmla="*/ 39 w 85"/>
                  <a:gd name="T3" fmla="*/ 37 h 2221"/>
                  <a:gd name="T4" fmla="*/ 85 w 85"/>
                  <a:gd name="T5" fmla="*/ 739 h 2221"/>
                  <a:gd name="T6" fmla="*/ 37 w 85"/>
                  <a:gd name="T7" fmla="*/ 820 h 2221"/>
                  <a:gd name="T8" fmla="*/ 35 w 85"/>
                  <a:gd name="T9" fmla="*/ 2221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21">
                    <a:moveTo>
                      <a:pt x="0" y="0"/>
                    </a:moveTo>
                    <a:lnTo>
                      <a:pt x="39" y="37"/>
                    </a:lnTo>
                    <a:lnTo>
                      <a:pt x="85" y="739"/>
                    </a:lnTo>
                    <a:lnTo>
                      <a:pt x="37" y="820"/>
                    </a:lnTo>
                    <a:lnTo>
                      <a:pt x="35" y="2221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3" name="Freeform 31"/>
              <p:cNvSpPr>
                <a:spLocks/>
              </p:cNvSpPr>
              <p:nvPr/>
            </p:nvSpPr>
            <p:spPr bwMode="auto">
              <a:xfrm>
                <a:off x="2653" y="2444"/>
                <a:ext cx="22" cy="556"/>
              </a:xfrm>
              <a:custGeom>
                <a:avLst/>
                <a:gdLst>
                  <a:gd name="T0" fmla="*/ 0 w 87"/>
                  <a:gd name="T1" fmla="*/ 0 h 2226"/>
                  <a:gd name="T2" fmla="*/ 38 w 87"/>
                  <a:gd name="T3" fmla="*/ 39 h 2226"/>
                  <a:gd name="T4" fmla="*/ 87 w 87"/>
                  <a:gd name="T5" fmla="*/ 732 h 2226"/>
                  <a:gd name="T6" fmla="*/ 35 w 87"/>
                  <a:gd name="T7" fmla="*/ 819 h 2226"/>
                  <a:gd name="T8" fmla="*/ 35 w 87"/>
                  <a:gd name="T9" fmla="*/ 2226 h 2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226">
                    <a:moveTo>
                      <a:pt x="0" y="0"/>
                    </a:moveTo>
                    <a:lnTo>
                      <a:pt x="38" y="39"/>
                    </a:lnTo>
                    <a:lnTo>
                      <a:pt x="87" y="732"/>
                    </a:lnTo>
                    <a:lnTo>
                      <a:pt x="35" y="819"/>
                    </a:lnTo>
                    <a:lnTo>
                      <a:pt x="35" y="222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4" name="Freeform 32"/>
              <p:cNvSpPr>
                <a:spLocks/>
              </p:cNvSpPr>
              <p:nvPr/>
            </p:nvSpPr>
            <p:spPr bwMode="auto">
              <a:xfrm>
                <a:off x="2661" y="2444"/>
                <a:ext cx="21" cy="554"/>
              </a:xfrm>
              <a:custGeom>
                <a:avLst/>
                <a:gdLst>
                  <a:gd name="T0" fmla="*/ 0 w 86"/>
                  <a:gd name="T1" fmla="*/ 0 h 2215"/>
                  <a:gd name="T2" fmla="*/ 39 w 86"/>
                  <a:gd name="T3" fmla="*/ 37 h 2215"/>
                  <a:gd name="T4" fmla="*/ 86 w 86"/>
                  <a:gd name="T5" fmla="*/ 734 h 2215"/>
                  <a:gd name="T6" fmla="*/ 38 w 86"/>
                  <a:gd name="T7" fmla="*/ 815 h 2215"/>
                  <a:gd name="T8" fmla="*/ 36 w 86"/>
                  <a:gd name="T9" fmla="*/ 2215 h 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5">
                    <a:moveTo>
                      <a:pt x="0" y="0"/>
                    </a:moveTo>
                    <a:lnTo>
                      <a:pt x="39" y="37"/>
                    </a:lnTo>
                    <a:lnTo>
                      <a:pt x="86" y="734"/>
                    </a:lnTo>
                    <a:lnTo>
                      <a:pt x="38" y="815"/>
                    </a:lnTo>
                    <a:lnTo>
                      <a:pt x="36" y="2215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65" name="Rectangle 33"/>
            <p:cNvSpPr>
              <a:spLocks noChangeArrowheads="1"/>
            </p:cNvSpPr>
            <p:nvPr/>
          </p:nvSpPr>
          <p:spPr bwMode="auto">
            <a:xfrm>
              <a:off x="2681" y="2818"/>
              <a:ext cx="116" cy="12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Rectangle 34"/>
            <p:cNvSpPr>
              <a:spLocks noChangeArrowheads="1"/>
            </p:cNvSpPr>
            <p:nvPr/>
          </p:nvSpPr>
          <p:spPr bwMode="auto">
            <a:xfrm>
              <a:off x="2681" y="2757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Rectangle 35"/>
            <p:cNvSpPr>
              <a:spLocks noChangeArrowheads="1"/>
            </p:cNvSpPr>
            <p:nvPr/>
          </p:nvSpPr>
          <p:spPr bwMode="auto">
            <a:xfrm>
              <a:off x="2681" y="2812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Rectangle 36"/>
            <p:cNvSpPr>
              <a:spLocks noChangeArrowheads="1"/>
            </p:cNvSpPr>
            <p:nvPr/>
          </p:nvSpPr>
          <p:spPr bwMode="auto">
            <a:xfrm>
              <a:off x="2681" y="2866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Rectangle 37"/>
            <p:cNvSpPr>
              <a:spLocks noChangeArrowheads="1"/>
            </p:cNvSpPr>
            <p:nvPr/>
          </p:nvSpPr>
          <p:spPr bwMode="auto">
            <a:xfrm>
              <a:off x="2710" y="2745"/>
              <a:ext cx="7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Rectangle 38"/>
            <p:cNvSpPr>
              <a:spLocks noChangeArrowheads="1"/>
            </p:cNvSpPr>
            <p:nvPr/>
          </p:nvSpPr>
          <p:spPr bwMode="auto">
            <a:xfrm>
              <a:off x="2710" y="2800"/>
              <a:ext cx="7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Freeform 39"/>
            <p:cNvSpPr>
              <a:spLocks/>
            </p:cNvSpPr>
            <p:nvPr/>
          </p:nvSpPr>
          <p:spPr bwMode="auto">
            <a:xfrm>
              <a:off x="2786" y="2689"/>
              <a:ext cx="47" cy="47"/>
            </a:xfrm>
            <a:custGeom>
              <a:avLst/>
              <a:gdLst>
                <a:gd name="T0" fmla="*/ 30 w 30"/>
                <a:gd name="T1" fmla="*/ 0 h 142"/>
                <a:gd name="T2" fmla="*/ 30 w 30"/>
                <a:gd name="T3" fmla="*/ 142 h 142"/>
                <a:gd name="T4" fmla="*/ 0 w 30"/>
                <a:gd name="T5" fmla="*/ 61 h 142"/>
                <a:gd name="T6" fmla="*/ 30 w 30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42">
                  <a:moveTo>
                    <a:pt x="30" y="0"/>
                  </a:moveTo>
                  <a:lnTo>
                    <a:pt x="30" y="142"/>
                  </a:lnTo>
                  <a:lnTo>
                    <a:pt x="0" y="6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72" name="Group 40"/>
            <p:cNvGrpSpPr>
              <a:grpSpLocks/>
            </p:cNvGrpSpPr>
            <p:nvPr/>
          </p:nvGrpSpPr>
          <p:grpSpPr bwMode="auto">
            <a:xfrm>
              <a:off x="2681" y="2703"/>
              <a:ext cx="116" cy="47"/>
              <a:chOff x="2681" y="2696"/>
              <a:chExt cx="169" cy="54"/>
            </a:xfrm>
          </p:grpSpPr>
          <p:sp>
            <p:nvSpPr>
              <p:cNvPr id="44073" name="Rectangle 41"/>
              <p:cNvSpPr>
                <a:spLocks noChangeArrowheads="1"/>
              </p:cNvSpPr>
              <p:nvPr/>
            </p:nvSpPr>
            <p:spPr bwMode="auto">
              <a:xfrm>
                <a:off x="2681" y="2696"/>
                <a:ext cx="169" cy="54"/>
              </a:xfrm>
              <a:prstGeom prst="rect">
                <a:avLst/>
              </a:prstGeom>
              <a:solidFill>
                <a:srgbClr val="A0A0A0"/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4" name="Rectangle 42"/>
              <p:cNvSpPr>
                <a:spLocks noChangeArrowheads="1"/>
              </p:cNvSpPr>
              <p:nvPr/>
            </p:nvSpPr>
            <p:spPr bwMode="auto">
              <a:xfrm>
                <a:off x="2696" y="2702"/>
                <a:ext cx="14" cy="7"/>
              </a:xfrm>
              <a:prstGeom prst="rect">
                <a:avLst/>
              </a:pr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075" name="Group 43"/>
              <p:cNvGrpSpPr>
                <a:grpSpLocks/>
              </p:cNvGrpSpPr>
              <p:nvPr/>
            </p:nvGrpSpPr>
            <p:grpSpPr bwMode="auto">
              <a:xfrm>
                <a:off x="2691" y="2698"/>
                <a:ext cx="152" cy="44"/>
                <a:chOff x="2691" y="2698"/>
                <a:chExt cx="152" cy="44"/>
              </a:xfrm>
            </p:grpSpPr>
            <p:sp>
              <p:nvSpPr>
                <p:cNvPr id="44076" name="Freeform 44"/>
                <p:cNvSpPr>
                  <a:spLocks/>
                </p:cNvSpPr>
                <p:nvPr/>
              </p:nvSpPr>
              <p:spPr bwMode="auto">
                <a:xfrm>
                  <a:off x="2759" y="2701"/>
                  <a:ext cx="35" cy="16"/>
                </a:xfrm>
                <a:custGeom>
                  <a:avLst/>
                  <a:gdLst>
                    <a:gd name="T0" fmla="*/ 141 w 141"/>
                    <a:gd name="T1" fmla="*/ 0 h 65"/>
                    <a:gd name="T2" fmla="*/ 9 w 141"/>
                    <a:gd name="T3" fmla="*/ 0 h 65"/>
                    <a:gd name="T4" fmla="*/ 0 w 141"/>
                    <a:gd name="T5" fmla="*/ 65 h 65"/>
                    <a:gd name="T6" fmla="*/ 125 w 141"/>
                    <a:gd name="T7" fmla="*/ 62 h 65"/>
                    <a:gd name="T8" fmla="*/ 141 w 141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65">
                      <a:moveTo>
                        <a:pt x="141" y="0"/>
                      </a:moveTo>
                      <a:lnTo>
                        <a:pt x="9" y="0"/>
                      </a:lnTo>
                      <a:lnTo>
                        <a:pt x="0" y="65"/>
                      </a:lnTo>
                      <a:lnTo>
                        <a:pt x="125" y="62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7" name="Freeform 45"/>
                <p:cNvSpPr>
                  <a:spLocks/>
                </p:cNvSpPr>
                <p:nvPr/>
              </p:nvSpPr>
              <p:spPr bwMode="auto">
                <a:xfrm>
                  <a:off x="2759" y="2721"/>
                  <a:ext cx="79" cy="16"/>
                </a:xfrm>
                <a:custGeom>
                  <a:avLst/>
                  <a:gdLst>
                    <a:gd name="T0" fmla="*/ 317 w 317"/>
                    <a:gd name="T1" fmla="*/ 62 h 62"/>
                    <a:gd name="T2" fmla="*/ 9 w 317"/>
                    <a:gd name="T3" fmla="*/ 62 h 62"/>
                    <a:gd name="T4" fmla="*/ 0 w 317"/>
                    <a:gd name="T5" fmla="*/ 0 h 62"/>
                    <a:gd name="T6" fmla="*/ 301 w 317"/>
                    <a:gd name="T7" fmla="*/ 0 h 62"/>
                    <a:gd name="T8" fmla="*/ 317 w 317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62">
                      <a:moveTo>
                        <a:pt x="317" y="62"/>
                      </a:moveTo>
                      <a:lnTo>
                        <a:pt x="9" y="62"/>
                      </a:lnTo>
                      <a:lnTo>
                        <a:pt x="0" y="0"/>
                      </a:lnTo>
                      <a:lnTo>
                        <a:pt x="301" y="0"/>
                      </a:lnTo>
                      <a:lnTo>
                        <a:pt x="317" y="6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8" name="Freeform 46"/>
                <p:cNvSpPr>
                  <a:spLocks/>
                </p:cNvSpPr>
                <p:nvPr/>
              </p:nvSpPr>
              <p:spPr bwMode="auto">
                <a:xfrm>
                  <a:off x="2791" y="2708"/>
                  <a:ext cx="47" cy="8"/>
                </a:xfrm>
                <a:custGeom>
                  <a:avLst/>
                  <a:gdLst>
                    <a:gd name="T0" fmla="*/ 185 w 185"/>
                    <a:gd name="T1" fmla="*/ 0 h 33"/>
                    <a:gd name="T2" fmla="*/ 7 w 185"/>
                    <a:gd name="T3" fmla="*/ 0 h 33"/>
                    <a:gd name="T4" fmla="*/ 0 w 185"/>
                    <a:gd name="T5" fmla="*/ 33 h 33"/>
                    <a:gd name="T6" fmla="*/ 169 w 185"/>
                    <a:gd name="T7" fmla="*/ 33 h 33"/>
                    <a:gd name="T8" fmla="*/ 185 w 185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33">
                      <a:moveTo>
                        <a:pt x="185" y="0"/>
                      </a:moveTo>
                      <a:lnTo>
                        <a:pt x="7" y="0"/>
                      </a:lnTo>
                      <a:lnTo>
                        <a:pt x="0" y="33"/>
                      </a:lnTo>
                      <a:lnTo>
                        <a:pt x="169" y="33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9" name="Freeform 47"/>
                <p:cNvSpPr>
                  <a:spLocks/>
                </p:cNvSpPr>
                <p:nvPr/>
              </p:nvSpPr>
              <p:spPr bwMode="auto">
                <a:xfrm>
                  <a:off x="2833" y="2708"/>
                  <a:ext cx="5" cy="28"/>
                </a:xfrm>
                <a:custGeom>
                  <a:avLst/>
                  <a:gdLst>
                    <a:gd name="T0" fmla="*/ 19 w 19"/>
                    <a:gd name="T1" fmla="*/ 0 h 115"/>
                    <a:gd name="T2" fmla="*/ 19 w 19"/>
                    <a:gd name="T3" fmla="*/ 115 h 115"/>
                    <a:gd name="T4" fmla="*/ 0 w 19"/>
                    <a:gd name="T5" fmla="*/ 39 h 115"/>
                    <a:gd name="T6" fmla="*/ 19 w 19"/>
                    <a:gd name="T7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15">
                      <a:moveTo>
                        <a:pt x="19" y="0"/>
                      </a:moveTo>
                      <a:lnTo>
                        <a:pt x="19" y="115"/>
                      </a:lnTo>
                      <a:lnTo>
                        <a:pt x="0" y="3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0" name="Oval 48"/>
                <p:cNvSpPr>
                  <a:spLocks noChangeArrowheads="1"/>
                </p:cNvSpPr>
                <p:nvPr/>
              </p:nvSpPr>
              <p:spPr bwMode="auto">
                <a:xfrm>
                  <a:off x="2794" y="2723"/>
                  <a:ext cx="14" cy="11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1" name="Rectangle 49"/>
                <p:cNvSpPr>
                  <a:spLocks noChangeArrowheads="1"/>
                </p:cNvSpPr>
                <p:nvPr/>
              </p:nvSpPr>
              <p:spPr bwMode="auto">
                <a:xfrm>
                  <a:off x="2691" y="2716"/>
                  <a:ext cx="152" cy="6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082" name="Group 50"/>
                <p:cNvGrpSpPr>
                  <a:grpSpLocks/>
                </p:cNvGrpSpPr>
                <p:nvPr/>
              </p:nvGrpSpPr>
              <p:grpSpPr bwMode="auto">
                <a:xfrm>
                  <a:off x="2790" y="2698"/>
                  <a:ext cx="17" cy="44"/>
                  <a:chOff x="2790" y="2698"/>
                  <a:chExt cx="17" cy="44"/>
                </a:xfrm>
              </p:grpSpPr>
              <p:sp>
                <p:nvSpPr>
                  <p:cNvPr id="44083" name="Freeform 51"/>
                  <p:cNvSpPr>
                    <a:spLocks/>
                  </p:cNvSpPr>
                  <p:nvPr/>
                </p:nvSpPr>
                <p:spPr bwMode="auto">
                  <a:xfrm>
                    <a:off x="2790" y="2699"/>
                    <a:ext cx="16" cy="43"/>
                  </a:xfrm>
                  <a:custGeom>
                    <a:avLst/>
                    <a:gdLst>
                      <a:gd name="T0" fmla="*/ 49 w 61"/>
                      <a:gd name="T1" fmla="*/ 2 h 170"/>
                      <a:gd name="T2" fmla="*/ 27 w 61"/>
                      <a:gd name="T3" fmla="*/ 0 h 170"/>
                      <a:gd name="T4" fmla="*/ 12 w 61"/>
                      <a:gd name="T5" fmla="*/ 9 h 170"/>
                      <a:gd name="T6" fmla="*/ 7 w 61"/>
                      <a:gd name="T7" fmla="*/ 29 h 170"/>
                      <a:gd name="T8" fmla="*/ 0 w 61"/>
                      <a:gd name="T9" fmla="*/ 67 h 170"/>
                      <a:gd name="T10" fmla="*/ 15 w 61"/>
                      <a:gd name="T11" fmla="*/ 168 h 170"/>
                      <a:gd name="T12" fmla="*/ 27 w 61"/>
                      <a:gd name="T13" fmla="*/ 170 h 170"/>
                      <a:gd name="T14" fmla="*/ 27 w 61"/>
                      <a:gd name="T15" fmla="*/ 82 h 170"/>
                      <a:gd name="T16" fmla="*/ 54 w 61"/>
                      <a:gd name="T17" fmla="*/ 44 h 170"/>
                      <a:gd name="T18" fmla="*/ 61 w 61"/>
                      <a:gd name="T19" fmla="*/ 27 h 170"/>
                      <a:gd name="T20" fmla="*/ 60 w 61"/>
                      <a:gd name="T21" fmla="*/ 11 h 170"/>
                      <a:gd name="T22" fmla="*/ 49 w 61"/>
                      <a:gd name="T23" fmla="*/ 2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1" h="170">
                        <a:moveTo>
                          <a:pt x="49" y="2"/>
                        </a:moveTo>
                        <a:lnTo>
                          <a:pt x="27" y="0"/>
                        </a:lnTo>
                        <a:lnTo>
                          <a:pt x="12" y="9"/>
                        </a:lnTo>
                        <a:lnTo>
                          <a:pt x="7" y="29"/>
                        </a:lnTo>
                        <a:lnTo>
                          <a:pt x="0" y="67"/>
                        </a:lnTo>
                        <a:lnTo>
                          <a:pt x="15" y="168"/>
                        </a:lnTo>
                        <a:lnTo>
                          <a:pt x="27" y="170"/>
                        </a:lnTo>
                        <a:lnTo>
                          <a:pt x="27" y="82"/>
                        </a:lnTo>
                        <a:lnTo>
                          <a:pt x="54" y="44"/>
                        </a:lnTo>
                        <a:lnTo>
                          <a:pt x="61" y="27"/>
                        </a:lnTo>
                        <a:lnTo>
                          <a:pt x="60" y="11"/>
                        </a:lnTo>
                        <a:lnTo>
                          <a:pt x="49" y="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84" name="Freeform 52"/>
                  <p:cNvSpPr>
                    <a:spLocks/>
                  </p:cNvSpPr>
                  <p:nvPr/>
                </p:nvSpPr>
                <p:spPr bwMode="auto">
                  <a:xfrm>
                    <a:off x="2791" y="2698"/>
                    <a:ext cx="16" cy="43"/>
                  </a:xfrm>
                  <a:custGeom>
                    <a:avLst/>
                    <a:gdLst>
                      <a:gd name="T0" fmla="*/ 49 w 62"/>
                      <a:gd name="T1" fmla="*/ 2 h 170"/>
                      <a:gd name="T2" fmla="*/ 27 w 62"/>
                      <a:gd name="T3" fmla="*/ 0 h 170"/>
                      <a:gd name="T4" fmla="*/ 13 w 62"/>
                      <a:gd name="T5" fmla="*/ 9 h 170"/>
                      <a:gd name="T6" fmla="*/ 7 w 62"/>
                      <a:gd name="T7" fmla="*/ 29 h 170"/>
                      <a:gd name="T8" fmla="*/ 0 w 62"/>
                      <a:gd name="T9" fmla="*/ 67 h 170"/>
                      <a:gd name="T10" fmla="*/ 16 w 62"/>
                      <a:gd name="T11" fmla="*/ 168 h 170"/>
                      <a:gd name="T12" fmla="*/ 27 w 62"/>
                      <a:gd name="T13" fmla="*/ 170 h 170"/>
                      <a:gd name="T14" fmla="*/ 27 w 62"/>
                      <a:gd name="T15" fmla="*/ 82 h 170"/>
                      <a:gd name="T16" fmla="*/ 55 w 62"/>
                      <a:gd name="T17" fmla="*/ 44 h 170"/>
                      <a:gd name="T18" fmla="*/ 62 w 62"/>
                      <a:gd name="T19" fmla="*/ 27 h 170"/>
                      <a:gd name="T20" fmla="*/ 60 w 62"/>
                      <a:gd name="T21" fmla="*/ 11 h 170"/>
                      <a:gd name="T22" fmla="*/ 49 w 62"/>
                      <a:gd name="T23" fmla="*/ 2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2" h="170">
                        <a:moveTo>
                          <a:pt x="49" y="2"/>
                        </a:moveTo>
                        <a:lnTo>
                          <a:pt x="27" y="0"/>
                        </a:lnTo>
                        <a:lnTo>
                          <a:pt x="13" y="9"/>
                        </a:lnTo>
                        <a:lnTo>
                          <a:pt x="7" y="29"/>
                        </a:lnTo>
                        <a:lnTo>
                          <a:pt x="0" y="67"/>
                        </a:lnTo>
                        <a:lnTo>
                          <a:pt x="16" y="168"/>
                        </a:lnTo>
                        <a:lnTo>
                          <a:pt x="27" y="170"/>
                        </a:lnTo>
                        <a:lnTo>
                          <a:pt x="27" y="82"/>
                        </a:lnTo>
                        <a:lnTo>
                          <a:pt x="55" y="44"/>
                        </a:lnTo>
                        <a:lnTo>
                          <a:pt x="62" y="27"/>
                        </a:lnTo>
                        <a:lnTo>
                          <a:pt x="60" y="11"/>
                        </a:lnTo>
                        <a:lnTo>
                          <a:pt x="49" y="2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4085" name="Rectangle 53"/>
            <p:cNvSpPr>
              <a:spLocks noChangeArrowheads="1"/>
            </p:cNvSpPr>
            <p:nvPr/>
          </p:nvSpPr>
          <p:spPr bwMode="auto">
            <a:xfrm>
              <a:off x="2716" y="2727"/>
              <a:ext cx="69" cy="4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Freeform 54"/>
            <p:cNvSpPr>
              <a:spLocks/>
            </p:cNvSpPr>
            <p:nvPr/>
          </p:nvSpPr>
          <p:spPr bwMode="auto">
            <a:xfrm>
              <a:off x="2746" y="2741"/>
              <a:ext cx="47" cy="47"/>
            </a:xfrm>
            <a:custGeom>
              <a:avLst/>
              <a:gdLst>
                <a:gd name="T0" fmla="*/ 4 w 176"/>
                <a:gd name="T1" fmla="*/ 33 h 33"/>
                <a:gd name="T2" fmla="*/ 0 w 176"/>
                <a:gd name="T3" fmla="*/ 0 h 33"/>
                <a:gd name="T4" fmla="*/ 171 w 176"/>
                <a:gd name="T5" fmla="*/ 0 h 33"/>
                <a:gd name="T6" fmla="*/ 176 w 176"/>
                <a:gd name="T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33">
                  <a:moveTo>
                    <a:pt x="4" y="33"/>
                  </a:moveTo>
                  <a:lnTo>
                    <a:pt x="0" y="0"/>
                  </a:lnTo>
                  <a:lnTo>
                    <a:pt x="171" y="0"/>
                  </a:lnTo>
                  <a:lnTo>
                    <a:pt x="176" y="32"/>
                  </a:lnTo>
                </a:path>
              </a:pathLst>
            </a:custGeom>
            <a:noFill/>
            <a:ln w="6350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Freeform 55"/>
            <p:cNvSpPr>
              <a:spLocks/>
            </p:cNvSpPr>
            <p:nvPr/>
          </p:nvSpPr>
          <p:spPr bwMode="auto">
            <a:xfrm>
              <a:off x="2626" y="2480"/>
              <a:ext cx="39" cy="42"/>
            </a:xfrm>
            <a:custGeom>
              <a:avLst/>
              <a:gdLst>
                <a:gd name="T0" fmla="*/ 143 w 155"/>
                <a:gd name="T1" fmla="*/ 0 h 168"/>
                <a:gd name="T2" fmla="*/ 0 w 155"/>
                <a:gd name="T3" fmla="*/ 0 h 168"/>
                <a:gd name="T4" fmla="*/ 10 w 155"/>
                <a:gd name="T5" fmla="*/ 168 h 168"/>
                <a:gd name="T6" fmla="*/ 155 w 155"/>
                <a:gd name="T7" fmla="*/ 168 h 168"/>
                <a:gd name="T8" fmla="*/ 143 w 155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8">
                  <a:moveTo>
                    <a:pt x="143" y="0"/>
                  </a:moveTo>
                  <a:lnTo>
                    <a:pt x="0" y="0"/>
                  </a:lnTo>
                  <a:lnTo>
                    <a:pt x="10" y="168"/>
                  </a:lnTo>
                  <a:lnTo>
                    <a:pt x="155" y="1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Freeform 56"/>
            <p:cNvSpPr>
              <a:spLocks/>
            </p:cNvSpPr>
            <p:nvPr/>
          </p:nvSpPr>
          <p:spPr bwMode="auto">
            <a:xfrm>
              <a:off x="2631" y="2551"/>
              <a:ext cx="40" cy="43"/>
            </a:xfrm>
            <a:custGeom>
              <a:avLst/>
              <a:gdLst>
                <a:gd name="T0" fmla="*/ 149 w 161"/>
                <a:gd name="T1" fmla="*/ 0 h 170"/>
                <a:gd name="T2" fmla="*/ 0 w 161"/>
                <a:gd name="T3" fmla="*/ 0 h 170"/>
                <a:gd name="T4" fmla="*/ 11 w 161"/>
                <a:gd name="T5" fmla="*/ 170 h 170"/>
                <a:gd name="T6" fmla="*/ 161 w 161"/>
                <a:gd name="T7" fmla="*/ 169 h 170"/>
                <a:gd name="T8" fmla="*/ 149 w 16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70">
                  <a:moveTo>
                    <a:pt x="149" y="0"/>
                  </a:moveTo>
                  <a:lnTo>
                    <a:pt x="0" y="0"/>
                  </a:lnTo>
                  <a:lnTo>
                    <a:pt x="11" y="170"/>
                  </a:lnTo>
                  <a:lnTo>
                    <a:pt x="161" y="16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89" name="Group 57"/>
            <p:cNvGrpSpPr>
              <a:grpSpLocks/>
            </p:cNvGrpSpPr>
            <p:nvPr/>
          </p:nvGrpSpPr>
          <p:grpSpPr bwMode="auto">
            <a:xfrm>
              <a:off x="2690" y="2545"/>
              <a:ext cx="132" cy="47"/>
              <a:chOff x="2690" y="2549"/>
              <a:chExt cx="170" cy="43"/>
            </a:xfrm>
          </p:grpSpPr>
          <p:sp>
            <p:nvSpPr>
              <p:cNvPr id="44090" name="Rectangle 58"/>
              <p:cNvSpPr>
                <a:spLocks noChangeArrowheads="1"/>
              </p:cNvSpPr>
              <p:nvPr/>
            </p:nvSpPr>
            <p:spPr bwMode="auto">
              <a:xfrm>
                <a:off x="2690" y="2549"/>
                <a:ext cx="170" cy="43"/>
              </a:xfrm>
              <a:prstGeom prst="rect">
                <a:avLst/>
              </a:prstGeom>
              <a:solidFill>
                <a:srgbClr val="606060"/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1" name="Rectangle 59"/>
              <p:cNvSpPr>
                <a:spLocks noChangeArrowheads="1"/>
              </p:cNvSpPr>
              <p:nvPr/>
            </p:nvSpPr>
            <p:spPr bwMode="auto">
              <a:xfrm>
                <a:off x="2721" y="2554"/>
                <a:ext cx="20" cy="1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2" name="Rectangle 60"/>
              <p:cNvSpPr>
                <a:spLocks noChangeArrowheads="1"/>
              </p:cNvSpPr>
              <p:nvPr/>
            </p:nvSpPr>
            <p:spPr bwMode="auto">
              <a:xfrm>
                <a:off x="2721" y="2573"/>
                <a:ext cx="20" cy="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3" name="Rectangle 61"/>
              <p:cNvSpPr>
                <a:spLocks noChangeArrowheads="1"/>
              </p:cNvSpPr>
              <p:nvPr/>
            </p:nvSpPr>
            <p:spPr bwMode="auto">
              <a:xfrm>
                <a:off x="2762" y="2563"/>
                <a:ext cx="21" cy="14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4" name="Oval 62"/>
              <p:cNvSpPr>
                <a:spLocks noChangeArrowheads="1"/>
              </p:cNvSpPr>
              <p:nvPr/>
            </p:nvSpPr>
            <p:spPr bwMode="auto">
              <a:xfrm>
                <a:off x="2699" y="2563"/>
                <a:ext cx="15" cy="18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095" name="Group 63"/>
          <p:cNvGrpSpPr>
            <a:grpSpLocks/>
          </p:cNvGrpSpPr>
          <p:nvPr/>
        </p:nvGrpSpPr>
        <p:grpSpPr bwMode="auto">
          <a:xfrm>
            <a:off x="5246688" y="4414838"/>
            <a:ext cx="674687" cy="1465262"/>
            <a:chOff x="1077" y="1211"/>
            <a:chExt cx="612" cy="1143"/>
          </a:xfrm>
        </p:grpSpPr>
        <p:grpSp>
          <p:nvGrpSpPr>
            <p:cNvPr id="44096" name="Group 64"/>
            <p:cNvGrpSpPr>
              <a:grpSpLocks/>
            </p:cNvGrpSpPr>
            <p:nvPr/>
          </p:nvGrpSpPr>
          <p:grpSpPr bwMode="auto">
            <a:xfrm>
              <a:off x="1077" y="1211"/>
              <a:ext cx="612" cy="196"/>
              <a:chOff x="1205" y="1205"/>
              <a:chExt cx="612" cy="196"/>
            </a:xfrm>
          </p:grpSpPr>
          <p:sp>
            <p:nvSpPr>
              <p:cNvPr id="44097" name="Freeform 65"/>
              <p:cNvSpPr>
                <a:spLocks/>
              </p:cNvSpPr>
              <p:nvPr/>
            </p:nvSpPr>
            <p:spPr bwMode="auto">
              <a:xfrm>
                <a:off x="1626" y="1287"/>
                <a:ext cx="191" cy="114"/>
              </a:xfrm>
              <a:custGeom>
                <a:avLst/>
                <a:gdLst>
                  <a:gd name="T0" fmla="*/ 0 w 571"/>
                  <a:gd name="T1" fmla="*/ 340 h 340"/>
                  <a:gd name="T2" fmla="*/ 151 w 571"/>
                  <a:gd name="T3" fmla="*/ 223 h 340"/>
                  <a:gd name="T4" fmla="*/ 161 w 571"/>
                  <a:gd name="T5" fmla="*/ 280 h 340"/>
                  <a:gd name="T6" fmla="*/ 393 w 571"/>
                  <a:gd name="T7" fmla="*/ 92 h 340"/>
                  <a:gd name="T8" fmla="*/ 403 w 571"/>
                  <a:gd name="T9" fmla="*/ 124 h 340"/>
                  <a:gd name="T10" fmla="*/ 571 w 571"/>
                  <a:gd name="T1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" h="340">
                    <a:moveTo>
                      <a:pt x="0" y="340"/>
                    </a:moveTo>
                    <a:lnTo>
                      <a:pt x="151" y="223"/>
                    </a:lnTo>
                    <a:lnTo>
                      <a:pt x="161" y="280"/>
                    </a:lnTo>
                    <a:lnTo>
                      <a:pt x="393" y="92"/>
                    </a:lnTo>
                    <a:lnTo>
                      <a:pt x="403" y="124"/>
                    </a:lnTo>
                    <a:lnTo>
                      <a:pt x="571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8" name="Freeform 66"/>
              <p:cNvSpPr>
                <a:spLocks/>
              </p:cNvSpPr>
              <p:nvPr/>
            </p:nvSpPr>
            <p:spPr bwMode="auto">
              <a:xfrm>
                <a:off x="1542" y="1205"/>
                <a:ext cx="132" cy="172"/>
              </a:xfrm>
              <a:custGeom>
                <a:avLst/>
                <a:gdLst>
                  <a:gd name="T0" fmla="*/ 0 w 397"/>
                  <a:gd name="T1" fmla="*/ 516 h 516"/>
                  <a:gd name="T2" fmla="*/ 56 w 397"/>
                  <a:gd name="T3" fmla="*/ 367 h 516"/>
                  <a:gd name="T4" fmla="*/ 123 w 397"/>
                  <a:gd name="T5" fmla="*/ 414 h 516"/>
                  <a:gd name="T6" fmla="*/ 250 w 397"/>
                  <a:gd name="T7" fmla="*/ 145 h 516"/>
                  <a:gd name="T8" fmla="*/ 303 w 397"/>
                  <a:gd name="T9" fmla="*/ 181 h 516"/>
                  <a:gd name="T10" fmla="*/ 397 w 397"/>
                  <a:gd name="T11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7" h="516">
                    <a:moveTo>
                      <a:pt x="0" y="516"/>
                    </a:moveTo>
                    <a:lnTo>
                      <a:pt x="56" y="367"/>
                    </a:lnTo>
                    <a:lnTo>
                      <a:pt x="123" y="414"/>
                    </a:lnTo>
                    <a:lnTo>
                      <a:pt x="250" y="145"/>
                    </a:lnTo>
                    <a:lnTo>
                      <a:pt x="303" y="181"/>
                    </a:lnTo>
                    <a:lnTo>
                      <a:pt x="397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9" name="Freeform 67"/>
              <p:cNvSpPr>
                <a:spLocks/>
              </p:cNvSpPr>
              <p:nvPr/>
            </p:nvSpPr>
            <p:spPr bwMode="auto">
              <a:xfrm>
                <a:off x="1344" y="1205"/>
                <a:ext cx="134" cy="172"/>
              </a:xfrm>
              <a:custGeom>
                <a:avLst/>
                <a:gdLst>
                  <a:gd name="T0" fmla="*/ 400 w 400"/>
                  <a:gd name="T1" fmla="*/ 516 h 516"/>
                  <a:gd name="T2" fmla="*/ 340 w 400"/>
                  <a:gd name="T3" fmla="*/ 373 h 516"/>
                  <a:gd name="T4" fmla="*/ 269 w 400"/>
                  <a:gd name="T5" fmla="*/ 416 h 516"/>
                  <a:gd name="T6" fmla="*/ 138 w 400"/>
                  <a:gd name="T7" fmla="*/ 145 h 516"/>
                  <a:gd name="T8" fmla="*/ 88 w 400"/>
                  <a:gd name="T9" fmla="*/ 187 h 516"/>
                  <a:gd name="T10" fmla="*/ 0 w 400"/>
                  <a:gd name="T11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516">
                    <a:moveTo>
                      <a:pt x="400" y="516"/>
                    </a:moveTo>
                    <a:lnTo>
                      <a:pt x="340" y="373"/>
                    </a:lnTo>
                    <a:lnTo>
                      <a:pt x="269" y="416"/>
                    </a:lnTo>
                    <a:lnTo>
                      <a:pt x="138" y="145"/>
                    </a:lnTo>
                    <a:lnTo>
                      <a:pt x="88" y="18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0" name="Freeform 68"/>
              <p:cNvSpPr>
                <a:spLocks/>
              </p:cNvSpPr>
              <p:nvPr/>
            </p:nvSpPr>
            <p:spPr bwMode="auto">
              <a:xfrm>
                <a:off x="1205" y="1289"/>
                <a:ext cx="187" cy="112"/>
              </a:xfrm>
              <a:custGeom>
                <a:avLst/>
                <a:gdLst>
                  <a:gd name="T0" fmla="*/ 561 w 561"/>
                  <a:gd name="T1" fmla="*/ 338 h 338"/>
                  <a:gd name="T2" fmla="*/ 410 w 561"/>
                  <a:gd name="T3" fmla="*/ 214 h 338"/>
                  <a:gd name="T4" fmla="*/ 406 w 561"/>
                  <a:gd name="T5" fmla="*/ 270 h 338"/>
                  <a:gd name="T6" fmla="*/ 177 w 561"/>
                  <a:gd name="T7" fmla="*/ 79 h 338"/>
                  <a:gd name="T8" fmla="*/ 162 w 561"/>
                  <a:gd name="T9" fmla="*/ 125 h 338"/>
                  <a:gd name="T10" fmla="*/ 0 w 561"/>
                  <a:gd name="T1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1" h="338">
                    <a:moveTo>
                      <a:pt x="561" y="338"/>
                    </a:moveTo>
                    <a:lnTo>
                      <a:pt x="410" y="214"/>
                    </a:lnTo>
                    <a:lnTo>
                      <a:pt x="406" y="270"/>
                    </a:lnTo>
                    <a:lnTo>
                      <a:pt x="177" y="79"/>
                    </a:lnTo>
                    <a:lnTo>
                      <a:pt x="162" y="1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01" name="Group 69"/>
            <p:cNvGrpSpPr>
              <a:grpSpLocks/>
            </p:cNvGrpSpPr>
            <p:nvPr/>
          </p:nvGrpSpPr>
          <p:grpSpPr bwMode="auto">
            <a:xfrm>
              <a:off x="1324" y="1428"/>
              <a:ext cx="123" cy="926"/>
              <a:chOff x="1324" y="1428"/>
              <a:chExt cx="123" cy="926"/>
            </a:xfrm>
          </p:grpSpPr>
          <p:sp>
            <p:nvSpPr>
              <p:cNvPr id="44102" name="Line 70"/>
              <p:cNvSpPr>
                <a:spLocks noChangeShapeType="1"/>
              </p:cNvSpPr>
              <p:nvPr/>
            </p:nvSpPr>
            <p:spPr bwMode="auto">
              <a:xfrm>
                <a:off x="1368" y="1760"/>
                <a:ext cx="39" cy="1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03" name="Group 71"/>
              <p:cNvGrpSpPr>
                <a:grpSpLocks/>
              </p:cNvGrpSpPr>
              <p:nvPr/>
            </p:nvGrpSpPr>
            <p:grpSpPr bwMode="auto">
              <a:xfrm>
                <a:off x="1324" y="1428"/>
                <a:ext cx="123" cy="926"/>
                <a:chOff x="1452" y="1422"/>
                <a:chExt cx="123" cy="926"/>
              </a:xfrm>
            </p:grpSpPr>
            <p:sp>
              <p:nvSpPr>
                <p:cNvPr id="44104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514" y="1434"/>
                  <a:ext cx="1" cy="186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5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452" y="1616"/>
                  <a:ext cx="49" cy="732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6" name="Line 74"/>
                <p:cNvSpPr>
                  <a:spLocks noChangeShapeType="1"/>
                </p:cNvSpPr>
                <p:nvPr/>
              </p:nvSpPr>
              <p:spPr bwMode="auto">
                <a:xfrm>
                  <a:off x="1526" y="1617"/>
                  <a:ext cx="49" cy="73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7" name="Line 75"/>
                <p:cNvSpPr>
                  <a:spLocks noChangeShapeType="1"/>
                </p:cNvSpPr>
                <p:nvPr/>
              </p:nvSpPr>
              <p:spPr bwMode="auto">
                <a:xfrm>
                  <a:off x="1456" y="2328"/>
                  <a:ext cx="117" cy="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8" name="Line 76"/>
                <p:cNvSpPr>
                  <a:spLocks noChangeShapeType="1"/>
                </p:cNvSpPr>
                <p:nvPr/>
              </p:nvSpPr>
              <p:spPr bwMode="auto">
                <a:xfrm>
                  <a:off x="1470" y="2128"/>
                  <a:ext cx="92" cy="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09" name="Line 77"/>
                <p:cNvSpPr>
                  <a:spLocks noChangeShapeType="1"/>
                </p:cNvSpPr>
                <p:nvPr/>
              </p:nvSpPr>
              <p:spPr bwMode="auto">
                <a:xfrm>
                  <a:off x="1469" y="2131"/>
                  <a:ext cx="101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459" y="2129"/>
                  <a:ext cx="100" cy="1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1" name="Line 79"/>
                <p:cNvSpPr>
                  <a:spLocks noChangeShapeType="1"/>
                </p:cNvSpPr>
                <p:nvPr/>
              </p:nvSpPr>
              <p:spPr bwMode="auto">
                <a:xfrm>
                  <a:off x="1483" y="1934"/>
                  <a:ext cx="64" cy="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2" name="Line 80"/>
                <p:cNvSpPr>
                  <a:spLocks noChangeShapeType="1"/>
                </p:cNvSpPr>
                <p:nvPr/>
              </p:nvSpPr>
              <p:spPr bwMode="auto">
                <a:xfrm>
                  <a:off x="1482" y="1933"/>
                  <a:ext cx="75" cy="1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466" y="1933"/>
                  <a:ext cx="79" cy="1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4" name="Line 82"/>
                <p:cNvSpPr>
                  <a:spLocks noChangeShapeType="1"/>
                </p:cNvSpPr>
                <p:nvPr/>
              </p:nvSpPr>
              <p:spPr bwMode="auto">
                <a:xfrm>
                  <a:off x="1490" y="1754"/>
                  <a:ext cx="57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1479" y="1752"/>
                  <a:ext cx="54" cy="1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6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489" y="1617"/>
                  <a:ext cx="37" cy="1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17" name="Oval 85"/>
                <p:cNvSpPr>
                  <a:spLocks noChangeArrowheads="1"/>
                </p:cNvSpPr>
                <p:nvPr/>
              </p:nvSpPr>
              <p:spPr bwMode="auto">
                <a:xfrm>
                  <a:off x="1499" y="1422"/>
                  <a:ext cx="30" cy="21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18" name="Group 86"/>
          <p:cNvGrpSpPr>
            <a:grpSpLocks/>
          </p:cNvGrpSpPr>
          <p:nvPr/>
        </p:nvGrpSpPr>
        <p:grpSpPr bwMode="auto">
          <a:xfrm>
            <a:off x="4394200" y="4005263"/>
            <a:ext cx="247650" cy="492125"/>
            <a:chOff x="384" y="1632"/>
            <a:chExt cx="200" cy="393"/>
          </a:xfrm>
        </p:grpSpPr>
        <p:sp>
          <p:nvSpPr>
            <p:cNvPr id="44119" name="Freeform 87"/>
            <p:cNvSpPr>
              <a:spLocks/>
            </p:cNvSpPr>
            <p:nvPr/>
          </p:nvSpPr>
          <p:spPr bwMode="auto">
            <a:xfrm>
              <a:off x="505" y="1847"/>
              <a:ext cx="35" cy="32"/>
            </a:xfrm>
            <a:custGeom>
              <a:avLst/>
              <a:gdLst>
                <a:gd name="T0" fmla="*/ 0 w 35"/>
                <a:gd name="T1" fmla="*/ 0 h 32"/>
                <a:gd name="T2" fmla="*/ 35 w 35"/>
                <a:gd name="T3" fmla="*/ 0 h 32"/>
                <a:gd name="T4" fmla="*/ 35 w 35"/>
                <a:gd name="T5" fmla="*/ 32 h 32"/>
                <a:gd name="T6" fmla="*/ 0 w 35"/>
                <a:gd name="T7" fmla="*/ 32 h 32"/>
                <a:gd name="T8" fmla="*/ 0 w 35"/>
                <a:gd name="T9" fmla="*/ 0 h 32"/>
                <a:gd name="T10" fmla="*/ 0 w 3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0" y="0"/>
                  </a:moveTo>
                  <a:lnTo>
                    <a:pt x="35" y="0"/>
                  </a:lnTo>
                  <a:lnTo>
                    <a:pt x="35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Freeform 88"/>
            <p:cNvSpPr>
              <a:spLocks/>
            </p:cNvSpPr>
            <p:nvPr/>
          </p:nvSpPr>
          <p:spPr bwMode="auto">
            <a:xfrm>
              <a:off x="428" y="1847"/>
              <a:ext cx="33" cy="32"/>
            </a:xfrm>
            <a:custGeom>
              <a:avLst/>
              <a:gdLst>
                <a:gd name="T0" fmla="*/ 0 w 33"/>
                <a:gd name="T1" fmla="*/ 0 h 32"/>
                <a:gd name="T2" fmla="*/ 33 w 33"/>
                <a:gd name="T3" fmla="*/ 0 h 32"/>
                <a:gd name="T4" fmla="*/ 33 w 33"/>
                <a:gd name="T5" fmla="*/ 32 h 32"/>
                <a:gd name="T6" fmla="*/ 0 w 33"/>
                <a:gd name="T7" fmla="*/ 32 h 32"/>
                <a:gd name="T8" fmla="*/ 0 w 33"/>
                <a:gd name="T9" fmla="*/ 0 h 32"/>
                <a:gd name="T10" fmla="*/ 0 w 3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33" y="0"/>
                  </a:lnTo>
                  <a:lnTo>
                    <a:pt x="33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Freeform 89"/>
            <p:cNvSpPr>
              <a:spLocks noEditPoints="1"/>
            </p:cNvSpPr>
            <p:nvPr/>
          </p:nvSpPr>
          <p:spPr bwMode="auto">
            <a:xfrm>
              <a:off x="428" y="1715"/>
              <a:ext cx="110" cy="112"/>
            </a:xfrm>
            <a:custGeom>
              <a:avLst/>
              <a:gdLst>
                <a:gd name="T0" fmla="*/ 110 w 110"/>
                <a:gd name="T1" fmla="*/ 0 h 112"/>
                <a:gd name="T2" fmla="*/ 110 w 110"/>
                <a:gd name="T3" fmla="*/ 112 h 112"/>
                <a:gd name="T4" fmla="*/ 0 w 110"/>
                <a:gd name="T5" fmla="*/ 112 h 112"/>
                <a:gd name="T6" fmla="*/ 0 w 110"/>
                <a:gd name="T7" fmla="*/ 0 h 112"/>
                <a:gd name="T8" fmla="*/ 110 w 110"/>
                <a:gd name="T9" fmla="*/ 0 h 112"/>
                <a:gd name="T10" fmla="*/ 110 w 110"/>
                <a:gd name="T11" fmla="*/ 0 h 112"/>
                <a:gd name="T12" fmla="*/ 97 w 110"/>
                <a:gd name="T13" fmla="*/ 12 h 112"/>
                <a:gd name="T14" fmla="*/ 15 w 110"/>
                <a:gd name="T15" fmla="*/ 12 h 112"/>
                <a:gd name="T16" fmla="*/ 15 w 110"/>
                <a:gd name="T17" fmla="*/ 98 h 112"/>
                <a:gd name="T18" fmla="*/ 97 w 110"/>
                <a:gd name="T19" fmla="*/ 98 h 112"/>
                <a:gd name="T20" fmla="*/ 97 w 110"/>
                <a:gd name="T21" fmla="*/ 12 h 112"/>
                <a:gd name="T22" fmla="*/ 97 w 110"/>
                <a:gd name="T2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112">
                  <a:moveTo>
                    <a:pt x="110" y="0"/>
                  </a:moveTo>
                  <a:lnTo>
                    <a:pt x="110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0"/>
                  </a:lnTo>
                  <a:close/>
                  <a:moveTo>
                    <a:pt x="97" y="12"/>
                  </a:moveTo>
                  <a:lnTo>
                    <a:pt x="15" y="12"/>
                  </a:lnTo>
                  <a:lnTo>
                    <a:pt x="15" y="98"/>
                  </a:lnTo>
                  <a:lnTo>
                    <a:pt x="97" y="98"/>
                  </a:lnTo>
                  <a:lnTo>
                    <a:pt x="97" y="12"/>
                  </a:lnTo>
                  <a:lnTo>
                    <a:pt x="9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Freeform 90"/>
            <p:cNvSpPr>
              <a:spLocks noEditPoints="1"/>
            </p:cNvSpPr>
            <p:nvPr/>
          </p:nvSpPr>
          <p:spPr bwMode="auto">
            <a:xfrm>
              <a:off x="384" y="1632"/>
              <a:ext cx="200" cy="393"/>
            </a:xfrm>
            <a:custGeom>
              <a:avLst/>
              <a:gdLst>
                <a:gd name="T0" fmla="*/ 13 w 200"/>
                <a:gd name="T1" fmla="*/ 2 h 393"/>
                <a:gd name="T2" fmla="*/ 23 w 200"/>
                <a:gd name="T3" fmla="*/ 0 h 393"/>
                <a:gd name="T4" fmla="*/ 44 w 200"/>
                <a:gd name="T5" fmla="*/ 0 h 393"/>
                <a:gd name="T6" fmla="*/ 59 w 200"/>
                <a:gd name="T7" fmla="*/ 5 h 393"/>
                <a:gd name="T8" fmla="*/ 66 w 200"/>
                <a:gd name="T9" fmla="*/ 15 h 393"/>
                <a:gd name="T10" fmla="*/ 67 w 200"/>
                <a:gd name="T11" fmla="*/ 40 h 393"/>
                <a:gd name="T12" fmla="*/ 165 w 200"/>
                <a:gd name="T13" fmla="*/ 40 h 393"/>
                <a:gd name="T14" fmla="*/ 179 w 200"/>
                <a:gd name="T15" fmla="*/ 41 h 393"/>
                <a:gd name="T16" fmla="*/ 190 w 200"/>
                <a:gd name="T17" fmla="*/ 49 h 393"/>
                <a:gd name="T18" fmla="*/ 197 w 200"/>
                <a:gd name="T19" fmla="*/ 58 h 393"/>
                <a:gd name="T20" fmla="*/ 200 w 200"/>
                <a:gd name="T21" fmla="*/ 71 h 393"/>
                <a:gd name="T22" fmla="*/ 200 w 200"/>
                <a:gd name="T23" fmla="*/ 362 h 393"/>
                <a:gd name="T24" fmla="*/ 197 w 200"/>
                <a:gd name="T25" fmla="*/ 373 h 393"/>
                <a:gd name="T26" fmla="*/ 190 w 200"/>
                <a:gd name="T27" fmla="*/ 384 h 393"/>
                <a:gd name="T28" fmla="*/ 179 w 200"/>
                <a:gd name="T29" fmla="*/ 390 h 393"/>
                <a:gd name="T30" fmla="*/ 165 w 200"/>
                <a:gd name="T31" fmla="*/ 393 h 393"/>
                <a:gd name="T32" fmla="*/ 33 w 200"/>
                <a:gd name="T33" fmla="*/ 393 h 393"/>
                <a:gd name="T34" fmla="*/ 20 w 200"/>
                <a:gd name="T35" fmla="*/ 390 h 393"/>
                <a:gd name="T36" fmla="*/ 10 w 200"/>
                <a:gd name="T37" fmla="*/ 384 h 393"/>
                <a:gd name="T38" fmla="*/ 2 w 200"/>
                <a:gd name="T39" fmla="*/ 373 h 393"/>
                <a:gd name="T40" fmla="*/ 0 w 200"/>
                <a:gd name="T41" fmla="*/ 362 h 393"/>
                <a:gd name="T42" fmla="*/ 0 w 200"/>
                <a:gd name="T43" fmla="*/ 18 h 393"/>
                <a:gd name="T44" fmla="*/ 5 w 200"/>
                <a:gd name="T45" fmla="*/ 8 h 393"/>
                <a:gd name="T46" fmla="*/ 13 w 200"/>
                <a:gd name="T47" fmla="*/ 2 h 393"/>
                <a:gd name="T48" fmla="*/ 46 w 200"/>
                <a:gd name="T49" fmla="*/ 20 h 393"/>
                <a:gd name="T50" fmla="*/ 21 w 200"/>
                <a:gd name="T51" fmla="*/ 362 h 393"/>
                <a:gd name="T52" fmla="*/ 23 w 200"/>
                <a:gd name="T53" fmla="*/ 365 h 393"/>
                <a:gd name="T54" fmla="*/ 28 w 200"/>
                <a:gd name="T55" fmla="*/ 372 h 393"/>
                <a:gd name="T56" fmla="*/ 165 w 200"/>
                <a:gd name="T57" fmla="*/ 372 h 393"/>
                <a:gd name="T58" fmla="*/ 170 w 200"/>
                <a:gd name="T59" fmla="*/ 372 h 393"/>
                <a:gd name="T60" fmla="*/ 177 w 200"/>
                <a:gd name="T61" fmla="*/ 365 h 393"/>
                <a:gd name="T62" fmla="*/ 177 w 200"/>
                <a:gd name="T63" fmla="*/ 71 h 393"/>
                <a:gd name="T64" fmla="*/ 177 w 200"/>
                <a:gd name="T65" fmla="*/ 66 h 393"/>
                <a:gd name="T66" fmla="*/ 170 w 200"/>
                <a:gd name="T67" fmla="*/ 61 h 393"/>
                <a:gd name="T68" fmla="*/ 44 w 200"/>
                <a:gd name="T69" fmla="*/ 60 h 393"/>
                <a:gd name="T70" fmla="*/ 46 w 200"/>
                <a:gd name="T71" fmla="*/ 2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393">
                  <a:moveTo>
                    <a:pt x="13" y="2"/>
                  </a:move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66" y="15"/>
                  </a:lnTo>
                  <a:lnTo>
                    <a:pt x="67" y="20"/>
                  </a:lnTo>
                  <a:lnTo>
                    <a:pt x="67" y="40"/>
                  </a:lnTo>
                  <a:lnTo>
                    <a:pt x="165" y="40"/>
                  </a:lnTo>
                  <a:lnTo>
                    <a:pt x="165" y="40"/>
                  </a:lnTo>
                  <a:lnTo>
                    <a:pt x="172" y="40"/>
                  </a:lnTo>
                  <a:lnTo>
                    <a:pt x="179" y="41"/>
                  </a:lnTo>
                  <a:lnTo>
                    <a:pt x="185" y="45"/>
                  </a:lnTo>
                  <a:lnTo>
                    <a:pt x="190" y="49"/>
                  </a:lnTo>
                  <a:lnTo>
                    <a:pt x="193" y="54"/>
                  </a:lnTo>
                  <a:lnTo>
                    <a:pt x="197" y="58"/>
                  </a:lnTo>
                  <a:lnTo>
                    <a:pt x="198" y="64"/>
                  </a:lnTo>
                  <a:lnTo>
                    <a:pt x="200" y="71"/>
                  </a:lnTo>
                  <a:lnTo>
                    <a:pt x="200" y="362"/>
                  </a:lnTo>
                  <a:lnTo>
                    <a:pt x="200" y="362"/>
                  </a:lnTo>
                  <a:lnTo>
                    <a:pt x="198" y="368"/>
                  </a:lnTo>
                  <a:lnTo>
                    <a:pt x="197" y="373"/>
                  </a:lnTo>
                  <a:lnTo>
                    <a:pt x="193" y="379"/>
                  </a:lnTo>
                  <a:lnTo>
                    <a:pt x="190" y="384"/>
                  </a:lnTo>
                  <a:lnTo>
                    <a:pt x="185" y="387"/>
                  </a:lnTo>
                  <a:lnTo>
                    <a:pt x="179" y="390"/>
                  </a:lnTo>
                  <a:lnTo>
                    <a:pt x="172" y="391"/>
                  </a:lnTo>
                  <a:lnTo>
                    <a:pt x="165" y="393"/>
                  </a:lnTo>
                  <a:lnTo>
                    <a:pt x="33" y="393"/>
                  </a:lnTo>
                  <a:lnTo>
                    <a:pt x="33" y="393"/>
                  </a:lnTo>
                  <a:lnTo>
                    <a:pt x="26" y="391"/>
                  </a:lnTo>
                  <a:lnTo>
                    <a:pt x="20" y="390"/>
                  </a:lnTo>
                  <a:lnTo>
                    <a:pt x="15" y="387"/>
                  </a:lnTo>
                  <a:lnTo>
                    <a:pt x="10" y="384"/>
                  </a:lnTo>
                  <a:lnTo>
                    <a:pt x="5" y="379"/>
                  </a:lnTo>
                  <a:lnTo>
                    <a:pt x="2" y="373"/>
                  </a:lnTo>
                  <a:lnTo>
                    <a:pt x="0" y="368"/>
                  </a:lnTo>
                  <a:lnTo>
                    <a:pt x="0" y="3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5" y="8"/>
                  </a:lnTo>
                  <a:lnTo>
                    <a:pt x="8" y="3"/>
                  </a:lnTo>
                  <a:lnTo>
                    <a:pt x="13" y="2"/>
                  </a:lnTo>
                  <a:lnTo>
                    <a:pt x="13" y="2"/>
                  </a:lnTo>
                  <a:close/>
                  <a:moveTo>
                    <a:pt x="46" y="20"/>
                  </a:moveTo>
                  <a:lnTo>
                    <a:pt x="21" y="20"/>
                  </a:lnTo>
                  <a:lnTo>
                    <a:pt x="21" y="362"/>
                  </a:lnTo>
                  <a:lnTo>
                    <a:pt x="21" y="362"/>
                  </a:lnTo>
                  <a:lnTo>
                    <a:pt x="23" y="365"/>
                  </a:lnTo>
                  <a:lnTo>
                    <a:pt x="25" y="368"/>
                  </a:lnTo>
                  <a:lnTo>
                    <a:pt x="28" y="372"/>
                  </a:lnTo>
                  <a:lnTo>
                    <a:pt x="33" y="372"/>
                  </a:lnTo>
                  <a:lnTo>
                    <a:pt x="165" y="372"/>
                  </a:lnTo>
                  <a:lnTo>
                    <a:pt x="165" y="372"/>
                  </a:lnTo>
                  <a:lnTo>
                    <a:pt x="170" y="372"/>
                  </a:lnTo>
                  <a:lnTo>
                    <a:pt x="174" y="368"/>
                  </a:lnTo>
                  <a:lnTo>
                    <a:pt x="177" y="365"/>
                  </a:lnTo>
                  <a:lnTo>
                    <a:pt x="177" y="362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77" y="66"/>
                  </a:lnTo>
                  <a:lnTo>
                    <a:pt x="174" y="63"/>
                  </a:lnTo>
                  <a:lnTo>
                    <a:pt x="170" y="61"/>
                  </a:lnTo>
                  <a:lnTo>
                    <a:pt x="165" y="60"/>
                  </a:lnTo>
                  <a:lnTo>
                    <a:pt x="44" y="6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23" name="Group 91"/>
          <p:cNvGrpSpPr>
            <a:grpSpLocks/>
          </p:cNvGrpSpPr>
          <p:nvPr/>
        </p:nvGrpSpPr>
        <p:grpSpPr bwMode="auto">
          <a:xfrm>
            <a:off x="3684588" y="5149850"/>
            <a:ext cx="452437" cy="827088"/>
            <a:chOff x="2461" y="2404"/>
            <a:chExt cx="389" cy="597"/>
          </a:xfrm>
        </p:grpSpPr>
        <p:grpSp>
          <p:nvGrpSpPr>
            <p:cNvPr id="44124" name="Group 92"/>
            <p:cNvGrpSpPr>
              <a:grpSpLocks/>
            </p:cNvGrpSpPr>
            <p:nvPr/>
          </p:nvGrpSpPr>
          <p:grpSpPr bwMode="auto">
            <a:xfrm>
              <a:off x="2461" y="2404"/>
              <a:ext cx="389" cy="596"/>
              <a:chOff x="2461" y="2403"/>
              <a:chExt cx="423" cy="597"/>
            </a:xfrm>
          </p:grpSpPr>
          <p:sp>
            <p:nvSpPr>
              <p:cNvPr id="44125" name="Freeform 93"/>
              <p:cNvSpPr>
                <a:spLocks/>
              </p:cNvSpPr>
              <p:nvPr/>
            </p:nvSpPr>
            <p:spPr bwMode="auto">
              <a:xfrm>
                <a:off x="2585" y="2443"/>
                <a:ext cx="286" cy="11"/>
              </a:xfrm>
              <a:custGeom>
                <a:avLst/>
                <a:gdLst>
                  <a:gd name="T0" fmla="*/ 0 w 1141"/>
                  <a:gd name="T1" fmla="*/ 0 h 43"/>
                  <a:gd name="T2" fmla="*/ 67 w 1141"/>
                  <a:gd name="T3" fmla="*/ 43 h 43"/>
                  <a:gd name="T4" fmla="*/ 1141 w 1141"/>
                  <a:gd name="T5" fmla="*/ 43 h 43"/>
                  <a:gd name="T6" fmla="*/ 1106 w 1141"/>
                  <a:gd name="T7" fmla="*/ 0 h 43"/>
                  <a:gd name="T8" fmla="*/ 0 w 1141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1" h="43">
                    <a:moveTo>
                      <a:pt x="0" y="0"/>
                    </a:moveTo>
                    <a:lnTo>
                      <a:pt x="67" y="43"/>
                    </a:lnTo>
                    <a:lnTo>
                      <a:pt x="1141" y="43"/>
                    </a:lnTo>
                    <a:lnTo>
                      <a:pt x="11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6" name="Freeform 94"/>
              <p:cNvSpPr>
                <a:spLocks/>
              </p:cNvSpPr>
              <p:nvPr/>
            </p:nvSpPr>
            <p:spPr bwMode="auto">
              <a:xfrm>
                <a:off x="2584" y="2442"/>
                <a:ext cx="73" cy="558"/>
              </a:xfrm>
              <a:custGeom>
                <a:avLst/>
                <a:gdLst>
                  <a:gd name="T0" fmla="*/ 0 w 288"/>
                  <a:gd name="T1" fmla="*/ 2157 h 2233"/>
                  <a:gd name="T2" fmla="*/ 59 w 288"/>
                  <a:gd name="T3" fmla="*/ 2233 h 2233"/>
                  <a:gd name="T4" fmla="*/ 288 w 288"/>
                  <a:gd name="T5" fmla="*/ 741 h 2233"/>
                  <a:gd name="T6" fmla="*/ 73 w 288"/>
                  <a:gd name="T7" fmla="*/ 44 h 2233"/>
                  <a:gd name="T8" fmla="*/ 2 w 288"/>
                  <a:gd name="T9" fmla="*/ 0 h 2233"/>
                  <a:gd name="T10" fmla="*/ 0 w 288"/>
                  <a:gd name="T11" fmla="*/ 815 h 2233"/>
                  <a:gd name="T12" fmla="*/ 0 w 288"/>
                  <a:gd name="T13" fmla="*/ 2157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2233">
                    <a:moveTo>
                      <a:pt x="0" y="2157"/>
                    </a:moveTo>
                    <a:lnTo>
                      <a:pt x="59" y="2233"/>
                    </a:lnTo>
                    <a:lnTo>
                      <a:pt x="288" y="741"/>
                    </a:lnTo>
                    <a:lnTo>
                      <a:pt x="73" y="44"/>
                    </a:lnTo>
                    <a:lnTo>
                      <a:pt x="2" y="0"/>
                    </a:lnTo>
                    <a:lnTo>
                      <a:pt x="0" y="815"/>
                    </a:lnTo>
                    <a:lnTo>
                      <a:pt x="0" y="2157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7" name="Freeform 95"/>
              <p:cNvSpPr>
                <a:spLocks/>
              </p:cNvSpPr>
              <p:nvPr/>
            </p:nvSpPr>
            <p:spPr bwMode="auto">
              <a:xfrm>
                <a:off x="2461" y="2404"/>
                <a:ext cx="125" cy="577"/>
              </a:xfrm>
              <a:custGeom>
                <a:avLst/>
                <a:gdLst>
                  <a:gd name="T0" fmla="*/ 0 w 502"/>
                  <a:gd name="T1" fmla="*/ 0 h 2308"/>
                  <a:gd name="T2" fmla="*/ 502 w 502"/>
                  <a:gd name="T3" fmla="*/ 152 h 2308"/>
                  <a:gd name="T4" fmla="*/ 502 w 502"/>
                  <a:gd name="T5" fmla="*/ 2308 h 2308"/>
                  <a:gd name="T6" fmla="*/ 0 w 502"/>
                  <a:gd name="T7" fmla="*/ 1758 h 2308"/>
                  <a:gd name="T8" fmla="*/ 0 w 502"/>
                  <a:gd name="T9" fmla="*/ 0 h 2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308">
                    <a:moveTo>
                      <a:pt x="0" y="0"/>
                    </a:moveTo>
                    <a:lnTo>
                      <a:pt x="502" y="152"/>
                    </a:lnTo>
                    <a:lnTo>
                      <a:pt x="502" y="2308"/>
                    </a:lnTo>
                    <a:lnTo>
                      <a:pt x="0" y="17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8" name="Freeform 96"/>
              <p:cNvSpPr>
                <a:spLocks/>
              </p:cNvSpPr>
              <p:nvPr/>
            </p:nvSpPr>
            <p:spPr bwMode="auto">
              <a:xfrm>
                <a:off x="2461" y="2403"/>
                <a:ext cx="402" cy="40"/>
              </a:xfrm>
              <a:custGeom>
                <a:avLst/>
                <a:gdLst>
                  <a:gd name="T0" fmla="*/ 503 w 1608"/>
                  <a:gd name="T1" fmla="*/ 159 h 159"/>
                  <a:gd name="T2" fmla="*/ 1608 w 1608"/>
                  <a:gd name="T3" fmla="*/ 159 h 159"/>
                  <a:gd name="T4" fmla="*/ 833 w 1608"/>
                  <a:gd name="T5" fmla="*/ 0 h 159"/>
                  <a:gd name="T6" fmla="*/ 0 w 1608"/>
                  <a:gd name="T7" fmla="*/ 0 h 159"/>
                  <a:gd name="T8" fmla="*/ 503 w 1608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8" h="159">
                    <a:moveTo>
                      <a:pt x="503" y="159"/>
                    </a:moveTo>
                    <a:lnTo>
                      <a:pt x="1608" y="159"/>
                    </a:lnTo>
                    <a:lnTo>
                      <a:pt x="833" y="0"/>
                    </a:lnTo>
                    <a:lnTo>
                      <a:pt x="0" y="0"/>
                    </a:lnTo>
                    <a:lnTo>
                      <a:pt x="503" y="159"/>
                    </a:lnTo>
                    <a:close/>
                  </a:path>
                </a:pathLst>
              </a:custGeom>
              <a:solidFill>
                <a:srgbClr val="E0E0E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9" name="Rectangle 97"/>
              <p:cNvSpPr>
                <a:spLocks noChangeArrowheads="1"/>
              </p:cNvSpPr>
              <p:nvPr/>
            </p:nvSpPr>
            <p:spPr bwMode="auto">
              <a:xfrm>
                <a:off x="2601" y="2651"/>
                <a:ext cx="260" cy="34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0" name="Freeform 98"/>
              <p:cNvSpPr>
                <a:spLocks/>
              </p:cNvSpPr>
              <p:nvPr/>
            </p:nvSpPr>
            <p:spPr bwMode="auto">
              <a:xfrm>
                <a:off x="2602" y="2453"/>
                <a:ext cx="281" cy="175"/>
              </a:xfrm>
              <a:custGeom>
                <a:avLst/>
                <a:gdLst>
                  <a:gd name="T0" fmla="*/ 0 w 1123"/>
                  <a:gd name="T1" fmla="*/ 0 h 702"/>
                  <a:gd name="T2" fmla="*/ 1072 w 1123"/>
                  <a:gd name="T3" fmla="*/ 0 h 702"/>
                  <a:gd name="T4" fmla="*/ 1123 w 1123"/>
                  <a:gd name="T5" fmla="*/ 702 h 702"/>
                  <a:gd name="T6" fmla="*/ 46 w 1123"/>
                  <a:gd name="T7" fmla="*/ 702 h 702"/>
                  <a:gd name="T8" fmla="*/ 0 w 1123"/>
                  <a:gd name="T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3" h="702">
                    <a:moveTo>
                      <a:pt x="0" y="0"/>
                    </a:moveTo>
                    <a:lnTo>
                      <a:pt x="1072" y="0"/>
                    </a:lnTo>
                    <a:lnTo>
                      <a:pt x="1123" y="702"/>
                    </a:lnTo>
                    <a:lnTo>
                      <a:pt x="46" y="7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1" name="Freeform 99"/>
              <p:cNvSpPr>
                <a:spLocks/>
              </p:cNvSpPr>
              <p:nvPr/>
            </p:nvSpPr>
            <p:spPr bwMode="auto">
              <a:xfrm>
                <a:off x="2600" y="2628"/>
                <a:ext cx="284" cy="21"/>
              </a:xfrm>
              <a:custGeom>
                <a:avLst/>
                <a:gdLst>
                  <a:gd name="T0" fmla="*/ 0 w 1136"/>
                  <a:gd name="T1" fmla="*/ 84 h 84"/>
                  <a:gd name="T2" fmla="*/ 1048 w 1136"/>
                  <a:gd name="T3" fmla="*/ 84 h 84"/>
                  <a:gd name="T4" fmla="*/ 1136 w 1136"/>
                  <a:gd name="T5" fmla="*/ 0 h 84"/>
                  <a:gd name="T6" fmla="*/ 57 w 1136"/>
                  <a:gd name="T7" fmla="*/ 0 h 84"/>
                  <a:gd name="T8" fmla="*/ 0 w 1136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6" h="84">
                    <a:moveTo>
                      <a:pt x="0" y="84"/>
                    </a:moveTo>
                    <a:lnTo>
                      <a:pt x="1048" y="84"/>
                    </a:lnTo>
                    <a:lnTo>
                      <a:pt x="1136" y="0"/>
                    </a:lnTo>
                    <a:lnTo>
                      <a:pt x="57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32" name="Group 100"/>
            <p:cNvGrpSpPr>
              <a:grpSpLocks/>
            </p:cNvGrpSpPr>
            <p:nvPr/>
          </p:nvGrpSpPr>
          <p:grpSpPr bwMode="auto">
            <a:xfrm>
              <a:off x="2603" y="2443"/>
              <a:ext cx="79" cy="558"/>
              <a:chOff x="2603" y="2443"/>
              <a:chExt cx="79" cy="558"/>
            </a:xfrm>
          </p:grpSpPr>
          <p:sp>
            <p:nvSpPr>
              <p:cNvPr id="44133" name="Freeform 101"/>
              <p:cNvSpPr>
                <a:spLocks/>
              </p:cNvSpPr>
              <p:nvPr/>
            </p:nvSpPr>
            <p:spPr bwMode="auto">
              <a:xfrm>
                <a:off x="2603" y="2443"/>
                <a:ext cx="23" cy="557"/>
              </a:xfrm>
              <a:custGeom>
                <a:avLst/>
                <a:gdLst>
                  <a:gd name="T0" fmla="*/ 0 w 95"/>
                  <a:gd name="T1" fmla="*/ 0 h 2228"/>
                  <a:gd name="T2" fmla="*/ 48 w 95"/>
                  <a:gd name="T3" fmla="*/ 37 h 2228"/>
                  <a:gd name="T4" fmla="*/ 95 w 95"/>
                  <a:gd name="T5" fmla="*/ 747 h 2228"/>
                  <a:gd name="T6" fmla="*/ 46 w 95"/>
                  <a:gd name="T7" fmla="*/ 828 h 2228"/>
                  <a:gd name="T8" fmla="*/ 44 w 95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2228">
                    <a:moveTo>
                      <a:pt x="0" y="0"/>
                    </a:moveTo>
                    <a:lnTo>
                      <a:pt x="48" y="37"/>
                    </a:lnTo>
                    <a:lnTo>
                      <a:pt x="95" y="747"/>
                    </a:lnTo>
                    <a:lnTo>
                      <a:pt x="46" y="828"/>
                    </a:lnTo>
                    <a:lnTo>
                      <a:pt x="44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4" name="Freeform 102"/>
              <p:cNvSpPr>
                <a:spLocks/>
              </p:cNvSpPr>
              <p:nvPr/>
            </p:nvSpPr>
            <p:spPr bwMode="auto">
              <a:xfrm>
                <a:off x="2612" y="2444"/>
                <a:ext cx="22" cy="557"/>
              </a:xfrm>
              <a:custGeom>
                <a:avLst/>
                <a:gdLst>
                  <a:gd name="T0" fmla="*/ 0 w 89"/>
                  <a:gd name="T1" fmla="*/ 0 h 2228"/>
                  <a:gd name="T2" fmla="*/ 42 w 89"/>
                  <a:gd name="T3" fmla="*/ 37 h 2228"/>
                  <a:gd name="T4" fmla="*/ 89 w 89"/>
                  <a:gd name="T5" fmla="*/ 746 h 2228"/>
                  <a:gd name="T6" fmla="*/ 41 w 89"/>
                  <a:gd name="T7" fmla="*/ 827 h 2228"/>
                  <a:gd name="T8" fmla="*/ 39 w 89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2228">
                    <a:moveTo>
                      <a:pt x="0" y="0"/>
                    </a:moveTo>
                    <a:lnTo>
                      <a:pt x="42" y="37"/>
                    </a:lnTo>
                    <a:lnTo>
                      <a:pt x="89" y="746"/>
                    </a:lnTo>
                    <a:lnTo>
                      <a:pt x="41" y="827"/>
                    </a:lnTo>
                    <a:lnTo>
                      <a:pt x="39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5" name="Freeform 103"/>
              <p:cNvSpPr>
                <a:spLocks/>
              </p:cNvSpPr>
              <p:nvPr/>
            </p:nvSpPr>
            <p:spPr bwMode="auto">
              <a:xfrm>
                <a:off x="2619" y="2443"/>
                <a:ext cx="24" cy="557"/>
              </a:xfrm>
              <a:custGeom>
                <a:avLst/>
                <a:gdLst>
                  <a:gd name="T0" fmla="*/ 0 w 95"/>
                  <a:gd name="T1" fmla="*/ 0 h 2228"/>
                  <a:gd name="T2" fmla="*/ 47 w 95"/>
                  <a:gd name="T3" fmla="*/ 37 h 2228"/>
                  <a:gd name="T4" fmla="*/ 95 w 95"/>
                  <a:gd name="T5" fmla="*/ 741 h 2228"/>
                  <a:gd name="T6" fmla="*/ 44 w 95"/>
                  <a:gd name="T7" fmla="*/ 821 h 2228"/>
                  <a:gd name="T8" fmla="*/ 44 w 95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2228">
                    <a:moveTo>
                      <a:pt x="0" y="0"/>
                    </a:moveTo>
                    <a:lnTo>
                      <a:pt x="47" y="37"/>
                    </a:lnTo>
                    <a:lnTo>
                      <a:pt x="95" y="741"/>
                    </a:lnTo>
                    <a:lnTo>
                      <a:pt x="44" y="821"/>
                    </a:lnTo>
                    <a:lnTo>
                      <a:pt x="44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6" name="Freeform 104"/>
              <p:cNvSpPr>
                <a:spLocks/>
              </p:cNvSpPr>
              <p:nvPr/>
            </p:nvSpPr>
            <p:spPr bwMode="auto">
              <a:xfrm>
                <a:off x="2628" y="2444"/>
                <a:ext cx="22" cy="555"/>
              </a:xfrm>
              <a:custGeom>
                <a:avLst/>
                <a:gdLst>
                  <a:gd name="T0" fmla="*/ 0 w 90"/>
                  <a:gd name="T1" fmla="*/ 0 h 2222"/>
                  <a:gd name="T2" fmla="*/ 44 w 90"/>
                  <a:gd name="T3" fmla="*/ 32 h 2222"/>
                  <a:gd name="T4" fmla="*/ 90 w 90"/>
                  <a:gd name="T5" fmla="*/ 741 h 2222"/>
                  <a:gd name="T6" fmla="*/ 42 w 90"/>
                  <a:gd name="T7" fmla="*/ 822 h 2222"/>
                  <a:gd name="T8" fmla="*/ 40 w 90"/>
                  <a:gd name="T9" fmla="*/ 2222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222">
                    <a:moveTo>
                      <a:pt x="0" y="0"/>
                    </a:moveTo>
                    <a:lnTo>
                      <a:pt x="44" y="32"/>
                    </a:lnTo>
                    <a:lnTo>
                      <a:pt x="90" y="741"/>
                    </a:lnTo>
                    <a:lnTo>
                      <a:pt x="42" y="822"/>
                    </a:lnTo>
                    <a:lnTo>
                      <a:pt x="40" y="222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7" name="Freeform 105"/>
              <p:cNvSpPr>
                <a:spLocks/>
              </p:cNvSpPr>
              <p:nvPr/>
            </p:nvSpPr>
            <p:spPr bwMode="auto">
              <a:xfrm>
                <a:off x="2636" y="2443"/>
                <a:ext cx="22" cy="555"/>
              </a:xfrm>
              <a:custGeom>
                <a:avLst/>
                <a:gdLst>
                  <a:gd name="T0" fmla="*/ 0 w 89"/>
                  <a:gd name="T1" fmla="*/ 0 h 2221"/>
                  <a:gd name="T2" fmla="*/ 43 w 89"/>
                  <a:gd name="T3" fmla="*/ 43 h 2221"/>
                  <a:gd name="T4" fmla="*/ 89 w 89"/>
                  <a:gd name="T5" fmla="*/ 740 h 2221"/>
                  <a:gd name="T6" fmla="*/ 41 w 89"/>
                  <a:gd name="T7" fmla="*/ 821 h 2221"/>
                  <a:gd name="T8" fmla="*/ 39 w 89"/>
                  <a:gd name="T9" fmla="*/ 2221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2221">
                    <a:moveTo>
                      <a:pt x="0" y="0"/>
                    </a:moveTo>
                    <a:lnTo>
                      <a:pt x="43" y="43"/>
                    </a:lnTo>
                    <a:lnTo>
                      <a:pt x="89" y="740"/>
                    </a:lnTo>
                    <a:lnTo>
                      <a:pt x="41" y="821"/>
                    </a:lnTo>
                    <a:lnTo>
                      <a:pt x="39" y="2221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8" name="Freeform 106"/>
              <p:cNvSpPr>
                <a:spLocks/>
              </p:cNvSpPr>
              <p:nvPr/>
            </p:nvSpPr>
            <p:spPr bwMode="auto">
              <a:xfrm>
                <a:off x="2645" y="2444"/>
                <a:ext cx="21" cy="555"/>
              </a:xfrm>
              <a:custGeom>
                <a:avLst/>
                <a:gdLst>
                  <a:gd name="T0" fmla="*/ 0 w 85"/>
                  <a:gd name="T1" fmla="*/ 0 h 2221"/>
                  <a:gd name="T2" fmla="*/ 39 w 85"/>
                  <a:gd name="T3" fmla="*/ 37 h 2221"/>
                  <a:gd name="T4" fmla="*/ 85 w 85"/>
                  <a:gd name="T5" fmla="*/ 739 h 2221"/>
                  <a:gd name="T6" fmla="*/ 37 w 85"/>
                  <a:gd name="T7" fmla="*/ 820 h 2221"/>
                  <a:gd name="T8" fmla="*/ 35 w 85"/>
                  <a:gd name="T9" fmla="*/ 2221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21">
                    <a:moveTo>
                      <a:pt x="0" y="0"/>
                    </a:moveTo>
                    <a:lnTo>
                      <a:pt x="39" y="37"/>
                    </a:lnTo>
                    <a:lnTo>
                      <a:pt x="85" y="739"/>
                    </a:lnTo>
                    <a:lnTo>
                      <a:pt x="37" y="820"/>
                    </a:lnTo>
                    <a:lnTo>
                      <a:pt x="35" y="2221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9" name="Freeform 107"/>
              <p:cNvSpPr>
                <a:spLocks/>
              </p:cNvSpPr>
              <p:nvPr/>
            </p:nvSpPr>
            <p:spPr bwMode="auto">
              <a:xfrm>
                <a:off x="2653" y="2444"/>
                <a:ext cx="22" cy="556"/>
              </a:xfrm>
              <a:custGeom>
                <a:avLst/>
                <a:gdLst>
                  <a:gd name="T0" fmla="*/ 0 w 87"/>
                  <a:gd name="T1" fmla="*/ 0 h 2226"/>
                  <a:gd name="T2" fmla="*/ 38 w 87"/>
                  <a:gd name="T3" fmla="*/ 39 h 2226"/>
                  <a:gd name="T4" fmla="*/ 87 w 87"/>
                  <a:gd name="T5" fmla="*/ 732 h 2226"/>
                  <a:gd name="T6" fmla="*/ 35 w 87"/>
                  <a:gd name="T7" fmla="*/ 819 h 2226"/>
                  <a:gd name="T8" fmla="*/ 35 w 87"/>
                  <a:gd name="T9" fmla="*/ 2226 h 2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226">
                    <a:moveTo>
                      <a:pt x="0" y="0"/>
                    </a:moveTo>
                    <a:lnTo>
                      <a:pt x="38" y="39"/>
                    </a:lnTo>
                    <a:lnTo>
                      <a:pt x="87" y="732"/>
                    </a:lnTo>
                    <a:lnTo>
                      <a:pt x="35" y="819"/>
                    </a:lnTo>
                    <a:lnTo>
                      <a:pt x="35" y="222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40" name="Freeform 108"/>
              <p:cNvSpPr>
                <a:spLocks/>
              </p:cNvSpPr>
              <p:nvPr/>
            </p:nvSpPr>
            <p:spPr bwMode="auto">
              <a:xfrm>
                <a:off x="2661" y="2444"/>
                <a:ext cx="21" cy="554"/>
              </a:xfrm>
              <a:custGeom>
                <a:avLst/>
                <a:gdLst>
                  <a:gd name="T0" fmla="*/ 0 w 86"/>
                  <a:gd name="T1" fmla="*/ 0 h 2215"/>
                  <a:gd name="T2" fmla="*/ 39 w 86"/>
                  <a:gd name="T3" fmla="*/ 37 h 2215"/>
                  <a:gd name="T4" fmla="*/ 86 w 86"/>
                  <a:gd name="T5" fmla="*/ 734 h 2215"/>
                  <a:gd name="T6" fmla="*/ 38 w 86"/>
                  <a:gd name="T7" fmla="*/ 815 h 2215"/>
                  <a:gd name="T8" fmla="*/ 36 w 86"/>
                  <a:gd name="T9" fmla="*/ 2215 h 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5">
                    <a:moveTo>
                      <a:pt x="0" y="0"/>
                    </a:moveTo>
                    <a:lnTo>
                      <a:pt x="39" y="37"/>
                    </a:lnTo>
                    <a:lnTo>
                      <a:pt x="86" y="734"/>
                    </a:lnTo>
                    <a:lnTo>
                      <a:pt x="38" y="815"/>
                    </a:lnTo>
                    <a:lnTo>
                      <a:pt x="36" y="2215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41" name="Rectangle 109"/>
            <p:cNvSpPr>
              <a:spLocks noChangeArrowheads="1"/>
            </p:cNvSpPr>
            <p:nvPr/>
          </p:nvSpPr>
          <p:spPr bwMode="auto">
            <a:xfrm>
              <a:off x="2681" y="2818"/>
              <a:ext cx="116" cy="12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2" name="Rectangle 110"/>
            <p:cNvSpPr>
              <a:spLocks noChangeArrowheads="1"/>
            </p:cNvSpPr>
            <p:nvPr/>
          </p:nvSpPr>
          <p:spPr bwMode="auto">
            <a:xfrm>
              <a:off x="2681" y="2757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3" name="Rectangle 111"/>
            <p:cNvSpPr>
              <a:spLocks noChangeArrowheads="1"/>
            </p:cNvSpPr>
            <p:nvPr/>
          </p:nvSpPr>
          <p:spPr bwMode="auto">
            <a:xfrm>
              <a:off x="2681" y="2812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4" name="Rectangle 112"/>
            <p:cNvSpPr>
              <a:spLocks noChangeArrowheads="1"/>
            </p:cNvSpPr>
            <p:nvPr/>
          </p:nvSpPr>
          <p:spPr bwMode="auto">
            <a:xfrm>
              <a:off x="2681" y="2866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5" name="Rectangle 113"/>
            <p:cNvSpPr>
              <a:spLocks noChangeArrowheads="1"/>
            </p:cNvSpPr>
            <p:nvPr/>
          </p:nvSpPr>
          <p:spPr bwMode="auto">
            <a:xfrm>
              <a:off x="2710" y="2745"/>
              <a:ext cx="7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6" name="Rectangle 114"/>
            <p:cNvSpPr>
              <a:spLocks noChangeArrowheads="1"/>
            </p:cNvSpPr>
            <p:nvPr/>
          </p:nvSpPr>
          <p:spPr bwMode="auto">
            <a:xfrm>
              <a:off x="2710" y="2800"/>
              <a:ext cx="7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7" name="Freeform 115"/>
            <p:cNvSpPr>
              <a:spLocks/>
            </p:cNvSpPr>
            <p:nvPr/>
          </p:nvSpPr>
          <p:spPr bwMode="auto">
            <a:xfrm>
              <a:off x="2786" y="2689"/>
              <a:ext cx="47" cy="47"/>
            </a:xfrm>
            <a:custGeom>
              <a:avLst/>
              <a:gdLst>
                <a:gd name="T0" fmla="*/ 30 w 30"/>
                <a:gd name="T1" fmla="*/ 0 h 142"/>
                <a:gd name="T2" fmla="*/ 30 w 30"/>
                <a:gd name="T3" fmla="*/ 142 h 142"/>
                <a:gd name="T4" fmla="*/ 0 w 30"/>
                <a:gd name="T5" fmla="*/ 61 h 142"/>
                <a:gd name="T6" fmla="*/ 30 w 30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42">
                  <a:moveTo>
                    <a:pt x="30" y="0"/>
                  </a:moveTo>
                  <a:lnTo>
                    <a:pt x="30" y="142"/>
                  </a:lnTo>
                  <a:lnTo>
                    <a:pt x="0" y="6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48" name="Group 116"/>
            <p:cNvGrpSpPr>
              <a:grpSpLocks/>
            </p:cNvGrpSpPr>
            <p:nvPr/>
          </p:nvGrpSpPr>
          <p:grpSpPr bwMode="auto">
            <a:xfrm>
              <a:off x="2681" y="2703"/>
              <a:ext cx="116" cy="47"/>
              <a:chOff x="2681" y="2696"/>
              <a:chExt cx="169" cy="54"/>
            </a:xfrm>
          </p:grpSpPr>
          <p:sp>
            <p:nvSpPr>
              <p:cNvPr id="44149" name="Rectangle 117"/>
              <p:cNvSpPr>
                <a:spLocks noChangeArrowheads="1"/>
              </p:cNvSpPr>
              <p:nvPr/>
            </p:nvSpPr>
            <p:spPr bwMode="auto">
              <a:xfrm>
                <a:off x="2681" y="2696"/>
                <a:ext cx="169" cy="54"/>
              </a:xfrm>
              <a:prstGeom prst="rect">
                <a:avLst/>
              </a:prstGeom>
              <a:solidFill>
                <a:srgbClr val="A0A0A0"/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50" name="Rectangle 118"/>
              <p:cNvSpPr>
                <a:spLocks noChangeArrowheads="1"/>
              </p:cNvSpPr>
              <p:nvPr/>
            </p:nvSpPr>
            <p:spPr bwMode="auto">
              <a:xfrm>
                <a:off x="2696" y="2702"/>
                <a:ext cx="14" cy="7"/>
              </a:xfrm>
              <a:prstGeom prst="rect">
                <a:avLst/>
              </a:pr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51" name="Group 119"/>
              <p:cNvGrpSpPr>
                <a:grpSpLocks/>
              </p:cNvGrpSpPr>
              <p:nvPr/>
            </p:nvGrpSpPr>
            <p:grpSpPr bwMode="auto">
              <a:xfrm>
                <a:off x="2691" y="2698"/>
                <a:ext cx="152" cy="44"/>
                <a:chOff x="2691" y="2698"/>
                <a:chExt cx="152" cy="44"/>
              </a:xfrm>
            </p:grpSpPr>
            <p:sp>
              <p:nvSpPr>
                <p:cNvPr id="44152" name="Freeform 120"/>
                <p:cNvSpPr>
                  <a:spLocks/>
                </p:cNvSpPr>
                <p:nvPr/>
              </p:nvSpPr>
              <p:spPr bwMode="auto">
                <a:xfrm>
                  <a:off x="2759" y="2701"/>
                  <a:ext cx="35" cy="16"/>
                </a:xfrm>
                <a:custGeom>
                  <a:avLst/>
                  <a:gdLst>
                    <a:gd name="T0" fmla="*/ 141 w 141"/>
                    <a:gd name="T1" fmla="*/ 0 h 65"/>
                    <a:gd name="T2" fmla="*/ 9 w 141"/>
                    <a:gd name="T3" fmla="*/ 0 h 65"/>
                    <a:gd name="T4" fmla="*/ 0 w 141"/>
                    <a:gd name="T5" fmla="*/ 65 h 65"/>
                    <a:gd name="T6" fmla="*/ 125 w 141"/>
                    <a:gd name="T7" fmla="*/ 62 h 65"/>
                    <a:gd name="T8" fmla="*/ 141 w 141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65">
                      <a:moveTo>
                        <a:pt x="141" y="0"/>
                      </a:moveTo>
                      <a:lnTo>
                        <a:pt x="9" y="0"/>
                      </a:lnTo>
                      <a:lnTo>
                        <a:pt x="0" y="65"/>
                      </a:lnTo>
                      <a:lnTo>
                        <a:pt x="125" y="62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3" name="Freeform 121"/>
                <p:cNvSpPr>
                  <a:spLocks/>
                </p:cNvSpPr>
                <p:nvPr/>
              </p:nvSpPr>
              <p:spPr bwMode="auto">
                <a:xfrm>
                  <a:off x="2759" y="2721"/>
                  <a:ext cx="79" cy="16"/>
                </a:xfrm>
                <a:custGeom>
                  <a:avLst/>
                  <a:gdLst>
                    <a:gd name="T0" fmla="*/ 317 w 317"/>
                    <a:gd name="T1" fmla="*/ 62 h 62"/>
                    <a:gd name="T2" fmla="*/ 9 w 317"/>
                    <a:gd name="T3" fmla="*/ 62 h 62"/>
                    <a:gd name="T4" fmla="*/ 0 w 317"/>
                    <a:gd name="T5" fmla="*/ 0 h 62"/>
                    <a:gd name="T6" fmla="*/ 301 w 317"/>
                    <a:gd name="T7" fmla="*/ 0 h 62"/>
                    <a:gd name="T8" fmla="*/ 317 w 317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62">
                      <a:moveTo>
                        <a:pt x="317" y="62"/>
                      </a:moveTo>
                      <a:lnTo>
                        <a:pt x="9" y="62"/>
                      </a:lnTo>
                      <a:lnTo>
                        <a:pt x="0" y="0"/>
                      </a:lnTo>
                      <a:lnTo>
                        <a:pt x="301" y="0"/>
                      </a:lnTo>
                      <a:lnTo>
                        <a:pt x="317" y="6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4" name="Freeform 122"/>
                <p:cNvSpPr>
                  <a:spLocks/>
                </p:cNvSpPr>
                <p:nvPr/>
              </p:nvSpPr>
              <p:spPr bwMode="auto">
                <a:xfrm>
                  <a:off x="2791" y="2708"/>
                  <a:ext cx="47" cy="8"/>
                </a:xfrm>
                <a:custGeom>
                  <a:avLst/>
                  <a:gdLst>
                    <a:gd name="T0" fmla="*/ 185 w 185"/>
                    <a:gd name="T1" fmla="*/ 0 h 33"/>
                    <a:gd name="T2" fmla="*/ 7 w 185"/>
                    <a:gd name="T3" fmla="*/ 0 h 33"/>
                    <a:gd name="T4" fmla="*/ 0 w 185"/>
                    <a:gd name="T5" fmla="*/ 33 h 33"/>
                    <a:gd name="T6" fmla="*/ 169 w 185"/>
                    <a:gd name="T7" fmla="*/ 33 h 33"/>
                    <a:gd name="T8" fmla="*/ 185 w 185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33">
                      <a:moveTo>
                        <a:pt x="185" y="0"/>
                      </a:moveTo>
                      <a:lnTo>
                        <a:pt x="7" y="0"/>
                      </a:lnTo>
                      <a:lnTo>
                        <a:pt x="0" y="33"/>
                      </a:lnTo>
                      <a:lnTo>
                        <a:pt x="169" y="33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5" name="Freeform 123"/>
                <p:cNvSpPr>
                  <a:spLocks/>
                </p:cNvSpPr>
                <p:nvPr/>
              </p:nvSpPr>
              <p:spPr bwMode="auto">
                <a:xfrm>
                  <a:off x="2833" y="2708"/>
                  <a:ext cx="5" cy="28"/>
                </a:xfrm>
                <a:custGeom>
                  <a:avLst/>
                  <a:gdLst>
                    <a:gd name="T0" fmla="*/ 19 w 19"/>
                    <a:gd name="T1" fmla="*/ 0 h 115"/>
                    <a:gd name="T2" fmla="*/ 19 w 19"/>
                    <a:gd name="T3" fmla="*/ 115 h 115"/>
                    <a:gd name="T4" fmla="*/ 0 w 19"/>
                    <a:gd name="T5" fmla="*/ 39 h 115"/>
                    <a:gd name="T6" fmla="*/ 19 w 19"/>
                    <a:gd name="T7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15">
                      <a:moveTo>
                        <a:pt x="19" y="0"/>
                      </a:moveTo>
                      <a:lnTo>
                        <a:pt x="19" y="115"/>
                      </a:lnTo>
                      <a:lnTo>
                        <a:pt x="0" y="3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6" name="Oval 124"/>
                <p:cNvSpPr>
                  <a:spLocks noChangeArrowheads="1"/>
                </p:cNvSpPr>
                <p:nvPr/>
              </p:nvSpPr>
              <p:spPr bwMode="auto">
                <a:xfrm>
                  <a:off x="2794" y="2723"/>
                  <a:ext cx="14" cy="11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5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691" y="2716"/>
                  <a:ext cx="152" cy="6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158" name="Group 126"/>
                <p:cNvGrpSpPr>
                  <a:grpSpLocks/>
                </p:cNvGrpSpPr>
                <p:nvPr/>
              </p:nvGrpSpPr>
              <p:grpSpPr bwMode="auto">
                <a:xfrm>
                  <a:off x="2790" y="2698"/>
                  <a:ext cx="17" cy="44"/>
                  <a:chOff x="2790" y="2698"/>
                  <a:chExt cx="17" cy="44"/>
                </a:xfrm>
              </p:grpSpPr>
              <p:sp>
                <p:nvSpPr>
                  <p:cNvPr id="44159" name="Freeform 127"/>
                  <p:cNvSpPr>
                    <a:spLocks/>
                  </p:cNvSpPr>
                  <p:nvPr/>
                </p:nvSpPr>
                <p:spPr bwMode="auto">
                  <a:xfrm>
                    <a:off x="2790" y="2699"/>
                    <a:ext cx="16" cy="43"/>
                  </a:xfrm>
                  <a:custGeom>
                    <a:avLst/>
                    <a:gdLst>
                      <a:gd name="T0" fmla="*/ 49 w 61"/>
                      <a:gd name="T1" fmla="*/ 2 h 170"/>
                      <a:gd name="T2" fmla="*/ 27 w 61"/>
                      <a:gd name="T3" fmla="*/ 0 h 170"/>
                      <a:gd name="T4" fmla="*/ 12 w 61"/>
                      <a:gd name="T5" fmla="*/ 9 h 170"/>
                      <a:gd name="T6" fmla="*/ 7 w 61"/>
                      <a:gd name="T7" fmla="*/ 29 h 170"/>
                      <a:gd name="T8" fmla="*/ 0 w 61"/>
                      <a:gd name="T9" fmla="*/ 67 h 170"/>
                      <a:gd name="T10" fmla="*/ 15 w 61"/>
                      <a:gd name="T11" fmla="*/ 168 h 170"/>
                      <a:gd name="T12" fmla="*/ 27 w 61"/>
                      <a:gd name="T13" fmla="*/ 170 h 170"/>
                      <a:gd name="T14" fmla="*/ 27 w 61"/>
                      <a:gd name="T15" fmla="*/ 82 h 170"/>
                      <a:gd name="T16" fmla="*/ 54 w 61"/>
                      <a:gd name="T17" fmla="*/ 44 h 170"/>
                      <a:gd name="T18" fmla="*/ 61 w 61"/>
                      <a:gd name="T19" fmla="*/ 27 h 170"/>
                      <a:gd name="T20" fmla="*/ 60 w 61"/>
                      <a:gd name="T21" fmla="*/ 11 h 170"/>
                      <a:gd name="T22" fmla="*/ 49 w 61"/>
                      <a:gd name="T23" fmla="*/ 2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1" h="170">
                        <a:moveTo>
                          <a:pt x="49" y="2"/>
                        </a:moveTo>
                        <a:lnTo>
                          <a:pt x="27" y="0"/>
                        </a:lnTo>
                        <a:lnTo>
                          <a:pt x="12" y="9"/>
                        </a:lnTo>
                        <a:lnTo>
                          <a:pt x="7" y="29"/>
                        </a:lnTo>
                        <a:lnTo>
                          <a:pt x="0" y="67"/>
                        </a:lnTo>
                        <a:lnTo>
                          <a:pt x="15" y="168"/>
                        </a:lnTo>
                        <a:lnTo>
                          <a:pt x="27" y="170"/>
                        </a:lnTo>
                        <a:lnTo>
                          <a:pt x="27" y="82"/>
                        </a:lnTo>
                        <a:lnTo>
                          <a:pt x="54" y="44"/>
                        </a:lnTo>
                        <a:lnTo>
                          <a:pt x="61" y="27"/>
                        </a:lnTo>
                        <a:lnTo>
                          <a:pt x="60" y="11"/>
                        </a:lnTo>
                        <a:lnTo>
                          <a:pt x="49" y="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60" name="Freeform 128"/>
                  <p:cNvSpPr>
                    <a:spLocks/>
                  </p:cNvSpPr>
                  <p:nvPr/>
                </p:nvSpPr>
                <p:spPr bwMode="auto">
                  <a:xfrm>
                    <a:off x="2791" y="2698"/>
                    <a:ext cx="16" cy="43"/>
                  </a:xfrm>
                  <a:custGeom>
                    <a:avLst/>
                    <a:gdLst>
                      <a:gd name="T0" fmla="*/ 49 w 62"/>
                      <a:gd name="T1" fmla="*/ 2 h 170"/>
                      <a:gd name="T2" fmla="*/ 27 w 62"/>
                      <a:gd name="T3" fmla="*/ 0 h 170"/>
                      <a:gd name="T4" fmla="*/ 13 w 62"/>
                      <a:gd name="T5" fmla="*/ 9 h 170"/>
                      <a:gd name="T6" fmla="*/ 7 w 62"/>
                      <a:gd name="T7" fmla="*/ 29 h 170"/>
                      <a:gd name="T8" fmla="*/ 0 w 62"/>
                      <a:gd name="T9" fmla="*/ 67 h 170"/>
                      <a:gd name="T10" fmla="*/ 16 w 62"/>
                      <a:gd name="T11" fmla="*/ 168 h 170"/>
                      <a:gd name="T12" fmla="*/ 27 w 62"/>
                      <a:gd name="T13" fmla="*/ 170 h 170"/>
                      <a:gd name="T14" fmla="*/ 27 w 62"/>
                      <a:gd name="T15" fmla="*/ 82 h 170"/>
                      <a:gd name="T16" fmla="*/ 55 w 62"/>
                      <a:gd name="T17" fmla="*/ 44 h 170"/>
                      <a:gd name="T18" fmla="*/ 62 w 62"/>
                      <a:gd name="T19" fmla="*/ 27 h 170"/>
                      <a:gd name="T20" fmla="*/ 60 w 62"/>
                      <a:gd name="T21" fmla="*/ 11 h 170"/>
                      <a:gd name="T22" fmla="*/ 49 w 62"/>
                      <a:gd name="T23" fmla="*/ 2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2" h="170">
                        <a:moveTo>
                          <a:pt x="49" y="2"/>
                        </a:moveTo>
                        <a:lnTo>
                          <a:pt x="27" y="0"/>
                        </a:lnTo>
                        <a:lnTo>
                          <a:pt x="13" y="9"/>
                        </a:lnTo>
                        <a:lnTo>
                          <a:pt x="7" y="29"/>
                        </a:lnTo>
                        <a:lnTo>
                          <a:pt x="0" y="67"/>
                        </a:lnTo>
                        <a:lnTo>
                          <a:pt x="16" y="168"/>
                        </a:lnTo>
                        <a:lnTo>
                          <a:pt x="27" y="170"/>
                        </a:lnTo>
                        <a:lnTo>
                          <a:pt x="27" y="82"/>
                        </a:lnTo>
                        <a:lnTo>
                          <a:pt x="55" y="44"/>
                        </a:lnTo>
                        <a:lnTo>
                          <a:pt x="62" y="27"/>
                        </a:lnTo>
                        <a:lnTo>
                          <a:pt x="60" y="11"/>
                        </a:lnTo>
                        <a:lnTo>
                          <a:pt x="49" y="2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4161" name="Rectangle 129"/>
            <p:cNvSpPr>
              <a:spLocks noChangeArrowheads="1"/>
            </p:cNvSpPr>
            <p:nvPr/>
          </p:nvSpPr>
          <p:spPr bwMode="auto">
            <a:xfrm>
              <a:off x="2716" y="2727"/>
              <a:ext cx="69" cy="4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2" name="Freeform 130"/>
            <p:cNvSpPr>
              <a:spLocks/>
            </p:cNvSpPr>
            <p:nvPr/>
          </p:nvSpPr>
          <p:spPr bwMode="auto">
            <a:xfrm>
              <a:off x="2746" y="2741"/>
              <a:ext cx="47" cy="47"/>
            </a:xfrm>
            <a:custGeom>
              <a:avLst/>
              <a:gdLst>
                <a:gd name="T0" fmla="*/ 4 w 176"/>
                <a:gd name="T1" fmla="*/ 33 h 33"/>
                <a:gd name="T2" fmla="*/ 0 w 176"/>
                <a:gd name="T3" fmla="*/ 0 h 33"/>
                <a:gd name="T4" fmla="*/ 171 w 176"/>
                <a:gd name="T5" fmla="*/ 0 h 33"/>
                <a:gd name="T6" fmla="*/ 176 w 176"/>
                <a:gd name="T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33">
                  <a:moveTo>
                    <a:pt x="4" y="33"/>
                  </a:moveTo>
                  <a:lnTo>
                    <a:pt x="0" y="0"/>
                  </a:lnTo>
                  <a:lnTo>
                    <a:pt x="171" y="0"/>
                  </a:lnTo>
                  <a:lnTo>
                    <a:pt x="176" y="32"/>
                  </a:lnTo>
                </a:path>
              </a:pathLst>
            </a:custGeom>
            <a:noFill/>
            <a:ln w="6350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3" name="Freeform 131"/>
            <p:cNvSpPr>
              <a:spLocks/>
            </p:cNvSpPr>
            <p:nvPr/>
          </p:nvSpPr>
          <p:spPr bwMode="auto">
            <a:xfrm>
              <a:off x="2626" y="2480"/>
              <a:ext cx="39" cy="42"/>
            </a:xfrm>
            <a:custGeom>
              <a:avLst/>
              <a:gdLst>
                <a:gd name="T0" fmla="*/ 143 w 155"/>
                <a:gd name="T1" fmla="*/ 0 h 168"/>
                <a:gd name="T2" fmla="*/ 0 w 155"/>
                <a:gd name="T3" fmla="*/ 0 h 168"/>
                <a:gd name="T4" fmla="*/ 10 w 155"/>
                <a:gd name="T5" fmla="*/ 168 h 168"/>
                <a:gd name="T6" fmla="*/ 155 w 155"/>
                <a:gd name="T7" fmla="*/ 168 h 168"/>
                <a:gd name="T8" fmla="*/ 143 w 155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8">
                  <a:moveTo>
                    <a:pt x="143" y="0"/>
                  </a:moveTo>
                  <a:lnTo>
                    <a:pt x="0" y="0"/>
                  </a:lnTo>
                  <a:lnTo>
                    <a:pt x="10" y="168"/>
                  </a:lnTo>
                  <a:lnTo>
                    <a:pt x="155" y="1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64" name="Freeform 132"/>
            <p:cNvSpPr>
              <a:spLocks/>
            </p:cNvSpPr>
            <p:nvPr/>
          </p:nvSpPr>
          <p:spPr bwMode="auto">
            <a:xfrm>
              <a:off x="2631" y="2551"/>
              <a:ext cx="40" cy="43"/>
            </a:xfrm>
            <a:custGeom>
              <a:avLst/>
              <a:gdLst>
                <a:gd name="T0" fmla="*/ 149 w 161"/>
                <a:gd name="T1" fmla="*/ 0 h 170"/>
                <a:gd name="T2" fmla="*/ 0 w 161"/>
                <a:gd name="T3" fmla="*/ 0 h 170"/>
                <a:gd name="T4" fmla="*/ 11 w 161"/>
                <a:gd name="T5" fmla="*/ 170 h 170"/>
                <a:gd name="T6" fmla="*/ 161 w 161"/>
                <a:gd name="T7" fmla="*/ 169 h 170"/>
                <a:gd name="T8" fmla="*/ 149 w 16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70">
                  <a:moveTo>
                    <a:pt x="149" y="0"/>
                  </a:moveTo>
                  <a:lnTo>
                    <a:pt x="0" y="0"/>
                  </a:lnTo>
                  <a:lnTo>
                    <a:pt x="11" y="170"/>
                  </a:lnTo>
                  <a:lnTo>
                    <a:pt x="161" y="16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65" name="Group 133"/>
            <p:cNvGrpSpPr>
              <a:grpSpLocks/>
            </p:cNvGrpSpPr>
            <p:nvPr/>
          </p:nvGrpSpPr>
          <p:grpSpPr bwMode="auto">
            <a:xfrm>
              <a:off x="2690" y="2545"/>
              <a:ext cx="132" cy="47"/>
              <a:chOff x="2690" y="2549"/>
              <a:chExt cx="170" cy="43"/>
            </a:xfrm>
          </p:grpSpPr>
          <p:sp>
            <p:nvSpPr>
              <p:cNvPr id="44166" name="Rectangle 134"/>
              <p:cNvSpPr>
                <a:spLocks noChangeArrowheads="1"/>
              </p:cNvSpPr>
              <p:nvPr/>
            </p:nvSpPr>
            <p:spPr bwMode="auto">
              <a:xfrm>
                <a:off x="2690" y="2549"/>
                <a:ext cx="170" cy="43"/>
              </a:xfrm>
              <a:prstGeom prst="rect">
                <a:avLst/>
              </a:prstGeom>
              <a:solidFill>
                <a:srgbClr val="606060"/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7" name="Rectangle 135"/>
              <p:cNvSpPr>
                <a:spLocks noChangeArrowheads="1"/>
              </p:cNvSpPr>
              <p:nvPr/>
            </p:nvSpPr>
            <p:spPr bwMode="auto">
              <a:xfrm>
                <a:off x="2721" y="2554"/>
                <a:ext cx="20" cy="1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8" name="Rectangle 136"/>
              <p:cNvSpPr>
                <a:spLocks noChangeArrowheads="1"/>
              </p:cNvSpPr>
              <p:nvPr/>
            </p:nvSpPr>
            <p:spPr bwMode="auto">
              <a:xfrm>
                <a:off x="2721" y="2573"/>
                <a:ext cx="20" cy="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69" name="Rectangle 137"/>
              <p:cNvSpPr>
                <a:spLocks noChangeArrowheads="1"/>
              </p:cNvSpPr>
              <p:nvPr/>
            </p:nvSpPr>
            <p:spPr bwMode="auto">
              <a:xfrm>
                <a:off x="2762" y="2563"/>
                <a:ext cx="21" cy="14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0" name="Oval 138"/>
              <p:cNvSpPr>
                <a:spLocks noChangeArrowheads="1"/>
              </p:cNvSpPr>
              <p:nvPr/>
            </p:nvSpPr>
            <p:spPr bwMode="auto">
              <a:xfrm>
                <a:off x="2699" y="2563"/>
                <a:ext cx="15" cy="18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171" name="Group 139"/>
          <p:cNvGrpSpPr>
            <a:grpSpLocks/>
          </p:cNvGrpSpPr>
          <p:nvPr/>
        </p:nvGrpSpPr>
        <p:grpSpPr bwMode="auto">
          <a:xfrm>
            <a:off x="4873625" y="4148138"/>
            <a:ext cx="674688" cy="1465262"/>
            <a:chOff x="1077" y="1211"/>
            <a:chExt cx="612" cy="1143"/>
          </a:xfrm>
        </p:grpSpPr>
        <p:grpSp>
          <p:nvGrpSpPr>
            <p:cNvPr id="44172" name="Group 140"/>
            <p:cNvGrpSpPr>
              <a:grpSpLocks/>
            </p:cNvGrpSpPr>
            <p:nvPr/>
          </p:nvGrpSpPr>
          <p:grpSpPr bwMode="auto">
            <a:xfrm>
              <a:off x="1077" y="1211"/>
              <a:ext cx="612" cy="196"/>
              <a:chOff x="1205" y="1205"/>
              <a:chExt cx="612" cy="196"/>
            </a:xfrm>
          </p:grpSpPr>
          <p:sp>
            <p:nvSpPr>
              <p:cNvPr id="44173" name="Freeform 141"/>
              <p:cNvSpPr>
                <a:spLocks/>
              </p:cNvSpPr>
              <p:nvPr/>
            </p:nvSpPr>
            <p:spPr bwMode="auto">
              <a:xfrm>
                <a:off x="1626" y="1287"/>
                <a:ext cx="191" cy="114"/>
              </a:xfrm>
              <a:custGeom>
                <a:avLst/>
                <a:gdLst>
                  <a:gd name="T0" fmla="*/ 0 w 571"/>
                  <a:gd name="T1" fmla="*/ 340 h 340"/>
                  <a:gd name="T2" fmla="*/ 151 w 571"/>
                  <a:gd name="T3" fmla="*/ 223 h 340"/>
                  <a:gd name="T4" fmla="*/ 161 w 571"/>
                  <a:gd name="T5" fmla="*/ 280 h 340"/>
                  <a:gd name="T6" fmla="*/ 393 w 571"/>
                  <a:gd name="T7" fmla="*/ 92 h 340"/>
                  <a:gd name="T8" fmla="*/ 403 w 571"/>
                  <a:gd name="T9" fmla="*/ 124 h 340"/>
                  <a:gd name="T10" fmla="*/ 571 w 571"/>
                  <a:gd name="T1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1" h="340">
                    <a:moveTo>
                      <a:pt x="0" y="340"/>
                    </a:moveTo>
                    <a:lnTo>
                      <a:pt x="151" y="223"/>
                    </a:lnTo>
                    <a:lnTo>
                      <a:pt x="161" y="280"/>
                    </a:lnTo>
                    <a:lnTo>
                      <a:pt x="393" y="92"/>
                    </a:lnTo>
                    <a:lnTo>
                      <a:pt x="403" y="124"/>
                    </a:lnTo>
                    <a:lnTo>
                      <a:pt x="571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4" name="Freeform 142"/>
              <p:cNvSpPr>
                <a:spLocks/>
              </p:cNvSpPr>
              <p:nvPr/>
            </p:nvSpPr>
            <p:spPr bwMode="auto">
              <a:xfrm>
                <a:off x="1542" y="1205"/>
                <a:ext cx="132" cy="172"/>
              </a:xfrm>
              <a:custGeom>
                <a:avLst/>
                <a:gdLst>
                  <a:gd name="T0" fmla="*/ 0 w 397"/>
                  <a:gd name="T1" fmla="*/ 516 h 516"/>
                  <a:gd name="T2" fmla="*/ 56 w 397"/>
                  <a:gd name="T3" fmla="*/ 367 h 516"/>
                  <a:gd name="T4" fmla="*/ 123 w 397"/>
                  <a:gd name="T5" fmla="*/ 414 h 516"/>
                  <a:gd name="T6" fmla="*/ 250 w 397"/>
                  <a:gd name="T7" fmla="*/ 145 h 516"/>
                  <a:gd name="T8" fmla="*/ 303 w 397"/>
                  <a:gd name="T9" fmla="*/ 181 h 516"/>
                  <a:gd name="T10" fmla="*/ 397 w 397"/>
                  <a:gd name="T11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7" h="516">
                    <a:moveTo>
                      <a:pt x="0" y="516"/>
                    </a:moveTo>
                    <a:lnTo>
                      <a:pt x="56" y="367"/>
                    </a:lnTo>
                    <a:lnTo>
                      <a:pt x="123" y="414"/>
                    </a:lnTo>
                    <a:lnTo>
                      <a:pt x="250" y="145"/>
                    </a:lnTo>
                    <a:lnTo>
                      <a:pt x="303" y="181"/>
                    </a:lnTo>
                    <a:lnTo>
                      <a:pt x="397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5" name="Freeform 143"/>
              <p:cNvSpPr>
                <a:spLocks/>
              </p:cNvSpPr>
              <p:nvPr/>
            </p:nvSpPr>
            <p:spPr bwMode="auto">
              <a:xfrm>
                <a:off x="1344" y="1205"/>
                <a:ext cx="134" cy="172"/>
              </a:xfrm>
              <a:custGeom>
                <a:avLst/>
                <a:gdLst>
                  <a:gd name="T0" fmla="*/ 400 w 400"/>
                  <a:gd name="T1" fmla="*/ 516 h 516"/>
                  <a:gd name="T2" fmla="*/ 340 w 400"/>
                  <a:gd name="T3" fmla="*/ 373 h 516"/>
                  <a:gd name="T4" fmla="*/ 269 w 400"/>
                  <a:gd name="T5" fmla="*/ 416 h 516"/>
                  <a:gd name="T6" fmla="*/ 138 w 400"/>
                  <a:gd name="T7" fmla="*/ 145 h 516"/>
                  <a:gd name="T8" fmla="*/ 88 w 400"/>
                  <a:gd name="T9" fmla="*/ 187 h 516"/>
                  <a:gd name="T10" fmla="*/ 0 w 400"/>
                  <a:gd name="T11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516">
                    <a:moveTo>
                      <a:pt x="400" y="516"/>
                    </a:moveTo>
                    <a:lnTo>
                      <a:pt x="340" y="373"/>
                    </a:lnTo>
                    <a:lnTo>
                      <a:pt x="269" y="416"/>
                    </a:lnTo>
                    <a:lnTo>
                      <a:pt x="138" y="145"/>
                    </a:lnTo>
                    <a:lnTo>
                      <a:pt x="88" y="18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6" name="Freeform 144"/>
              <p:cNvSpPr>
                <a:spLocks/>
              </p:cNvSpPr>
              <p:nvPr/>
            </p:nvSpPr>
            <p:spPr bwMode="auto">
              <a:xfrm>
                <a:off x="1205" y="1289"/>
                <a:ext cx="187" cy="112"/>
              </a:xfrm>
              <a:custGeom>
                <a:avLst/>
                <a:gdLst>
                  <a:gd name="T0" fmla="*/ 561 w 561"/>
                  <a:gd name="T1" fmla="*/ 338 h 338"/>
                  <a:gd name="T2" fmla="*/ 410 w 561"/>
                  <a:gd name="T3" fmla="*/ 214 h 338"/>
                  <a:gd name="T4" fmla="*/ 406 w 561"/>
                  <a:gd name="T5" fmla="*/ 270 h 338"/>
                  <a:gd name="T6" fmla="*/ 177 w 561"/>
                  <a:gd name="T7" fmla="*/ 79 h 338"/>
                  <a:gd name="T8" fmla="*/ 162 w 561"/>
                  <a:gd name="T9" fmla="*/ 125 h 338"/>
                  <a:gd name="T10" fmla="*/ 0 w 561"/>
                  <a:gd name="T1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1" h="338">
                    <a:moveTo>
                      <a:pt x="561" y="338"/>
                    </a:moveTo>
                    <a:lnTo>
                      <a:pt x="410" y="214"/>
                    </a:lnTo>
                    <a:lnTo>
                      <a:pt x="406" y="270"/>
                    </a:lnTo>
                    <a:lnTo>
                      <a:pt x="177" y="79"/>
                    </a:lnTo>
                    <a:lnTo>
                      <a:pt x="162" y="1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77" name="Group 145"/>
            <p:cNvGrpSpPr>
              <a:grpSpLocks/>
            </p:cNvGrpSpPr>
            <p:nvPr/>
          </p:nvGrpSpPr>
          <p:grpSpPr bwMode="auto">
            <a:xfrm>
              <a:off x="1324" y="1428"/>
              <a:ext cx="123" cy="926"/>
              <a:chOff x="1324" y="1428"/>
              <a:chExt cx="123" cy="926"/>
            </a:xfrm>
          </p:grpSpPr>
          <p:sp>
            <p:nvSpPr>
              <p:cNvPr id="44178" name="Line 146"/>
              <p:cNvSpPr>
                <a:spLocks noChangeShapeType="1"/>
              </p:cNvSpPr>
              <p:nvPr/>
            </p:nvSpPr>
            <p:spPr bwMode="auto">
              <a:xfrm>
                <a:off x="1368" y="1760"/>
                <a:ext cx="39" cy="1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79" name="Group 147"/>
              <p:cNvGrpSpPr>
                <a:grpSpLocks/>
              </p:cNvGrpSpPr>
              <p:nvPr/>
            </p:nvGrpSpPr>
            <p:grpSpPr bwMode="auto">
              <a:xfrm>
                <a:off x="1324" y="1428"/>
                <a:ext cx="123" cy="926"/>
                <a:chOff x="1452" y="1422"/>
                <a:chExt cx="123" cy="926"/>
              </a:xfrm>
            </p:grpSpPr>
            <p:sp>
              <p:nvSpPr>
                <p:cNvPr id="4418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1514" y="1434"/>
                  <a:ext cx="1" cy="186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1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1452" y="1616"/>
                  <a:ext cx="49" cy="732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2" name="Line 150"/>
                <p:cNvSpPr>
                  <a:spLocks noChangeShapeType="1"/>
                </p:cNvSpPr>
                <p:nvPr/>
              </p:nvSpPr>
              <p:spPr bwMode="auto">
                <a:xfrm>
                  <a:off x="1526" y="1617"/>
                  <a:ext cx="49" cy="73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3" name="Line 151"/>
                <p:cNvSpPr>
                  <a:spLocks noChangeShapeType="1"/>
                </p:cNvSpPr>
                <p:nvPr/>
              </p:nvSpPr>
              <p:spPr bwMode="auto">
                <a:xfrm>
                  <a:off x="1456" y="2328"/>
                  <a:ext cx="117" cy="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4" name="Line 152"/>
                <p:cNvSpPr>
                  <a:spLocks noChangeShapeType="1"/>
                </p:cNvSpPr>
                <p:nvPr/>
              </p:nvSpPr>
              <p:spPr bwMode="auto">
                <a:xfrm>
                  <a:off x="1470" y="2128"/>
                  <a:ext cx="92" cy="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5" name="Line 153"/>
                <p:cNvSpPr>
                  <a:spLocks noChangeShapeType="1"/>
                </p:cNvSpPr>
                <p:nvPr/>
              </p:nvSpPr>
              <p:spPr bwMode="auto">
                <a:xfrm>
                  <a:off x="1469" y="2131"/>
                  <a:ext cx="101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6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1459" y="2129"/>
                  <a:ext cx="100" cy="1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7" name="Line 155"/>
                <p:cNvSpPr>
                  <a:spLocks noChangeShapeType="1"/>
                </p:cNvSpPr>
                <p:nvPr/>
              </p:nvSpPr>
              <p:spPr bwMode="auto">
                <a:xfrm>
                  <a:off x="1483" y="1934"/>
                  <a:ext cx="64" cy="1"/>
                </a:xfrm>
                <a:prstGeom prst="line">
                  <a:avLst/>
                </a:prstGeom>
                <a:noFill/>
                <a:ln w="174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8" name="Line 156"/>
                <p:cNvSpPr>
                  <a:spLocks noChangeShapeType="1"/>
                </p:cNvSpPr>
                <p:nvPr/>
              </p:nvSpPr>
              <p:spPr bwMode="auto">
                <a:xfrm>
                  <a:off x="1482" y="1933"/>
                  <a:ext cx="75" cy="1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89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1466" y="1933"/>
                  <a:ext cx="79" cy="1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0" name="Line 158"/>
                <p:cNvSpPr>
                  <a:spLocks noChangeShapeType="1"/>
                </p:cNvSpPr>
                <p:nvPr/>
              </p:nvSpPr>
              <p:spPr bwMode="auto">
                <a:xfrm>
                  <a:off x="1490" y="1754"/>
                  <a:ext cx="57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1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1479" y="1752"/>
                  <a:ext cx="54" cy="1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2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1489" y="1617"/>
                  <a:ext cx="37" cy="1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93" name="Oval 161"/>
                <p:cNvSpPr>
                  <a:spLocks noChangeArrowheads="1"/>
                </p:cNvSpPr>
                <p:nvPr/>
              </p:nvSpPr>
              <p:spPr bwMode="auto">
                <a:xfrm>
                  <a:off x="1499" y="1422"/>
                  <a:ext cx="30" cy="21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94" name="Group 162"/>
          <p:cNvGrpSpPr>
            <a:grpSpLocks/>
          </p:cNvGrpSpPr>
          <p:nvPr/>
        </p:nvGrpSpPr>
        <p:grpSpPr bwMode="auto">
          <a:xfrm>
            <a:off x="4113213" y="5027613"/>
            <a:ext cx="452437" cy="827087"/>
            <a:chOff x="2461" y="2404"/>
            <a:chExt cx="389" cy="597"/>
          </a:xfrm>
        </p:grpSpPr>
        <p:grpSp>
          <p:nvGrpSpPr>
            <p:cNvPr id="44195" name="Group 163"/>
            <p:cNvGrpSpPr>
              <a:grpSpLocks/>
            </p:cNvGrpSpPr>
            <p:nvPr/>
          </p:nvGrpSpPr>
          <p:grpSpPr bwMode="auto">
            <a:xfrm>
              <a:off x="2461" y="2404"/>
              <a:ext cx="389" cy="596"/>
              <a:chOff x="2461" y="2403"/>
              <a:chExt cx="423" cy="597"/>
            </a:xfrm>
          </p:grpSpPr>
          <p:sp>
            <p:nvSpPr>
              <p:cNvPr id="44196" name="Freeform 164"/>
              <p:cNvSpPr>
                <a:spLocks/>
              </p:cNvSpPr>
              <p:nvPr/>
            </p:nvSpPr>
            <p:spPr bwMode="auto">
              <a:xfrm>
                <a:off x="2585" y="2443"/>
                <a:ext cx="286" cy="11"/>
              </a:xfrm>
              <a:custGeom>
                <a:avLst/>
                <a:gdLst>
                  <a:gd name="T0" fmla="*/ 0 w 1141"/>
                  <a:gd name="T1" fmla="*/ 0 h 43"/>
                  <a:gd name="T2" fmla="*/ 67 w 1141"/>
                  <a:gd name="T3" fmla="*/ 43 h 43"/>
                  <a:gd name="T4" fmla="*/ 1141 w 1141"/>
                  <a:gd name="T5" fmla="*/ 43 h 43"/>
                  <a:gd name="T6" fmla="*/ 1106 w 1141"/>
                  <a:gd name="T7" fmla="*/ 0 h 43"/>
                  <a:gd name="T8" fmla="*/ 0 w 1141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1" h="43">
                    <a:moveTo>
                      <a:pt x="0" y="0"/>
                    </a:moveTo>
                    <a:lnTo>
                      <a:pt x="67" y="43"/>
                    </a:lnTo>
                    <a:lnTo>
                      <a:pt x="1141" y="43"/>
                    </a:lnTo>
                    <a:lnTo>
                      <a:pt x="11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7" name="Freeform 165"/>
              <p:cNvSpPr>
                <a:spLocks/>
              </p:cNvSpPr>
              <p:nvPr/>
            </p:nvSpPr>
            <p:spPr bwMode="auto">
              <a:xfrm>
                <a:off x="2584" y="2442"/>
                <a:ext cx="73" cy="558"/>
              </a:xfrm>
              <a:custGeom>
                <a:avLst/>
                <a:gdLst>
                  <a:gd name="T0" fmla="*/ 0 w 288"/>
                  <a:gd name="T1" fmla="*/ 2157 h 2233"/>
                  <a:gd name="T2" fmla="*/ 59 w 288"/>
                  <a:gd name="T3" fmla="*/ 2233 h 2233"/>
                  <a:gd name="T4" fmla="*/ 288 w 288"/>
                  <a:gd name="T5" fmla="*/ 741 h 2233"/>
                  <a:gd name="T6" fmla="*/ 73 w 288"/>
                  <a:gd name="T7" fmla="*/ 44 h 2233"/>
                  <a:gd name="T8" fmla="*/ 2 w 288"/>
                  <a:gd name="T9" fmla="*/ 0 h 2233"/>
                  <a:gd name="T10" fmla="*/ 0 w 288"/>
                  <a:gd name="T11" fmla="*/ 815 h 2233"/>
                  <a:gd name="T12" fmla="*/ 0 w 288"/>
                  <a:gd name="T13" fmla="*/ 2157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2233">
                    <a:moveTo>
                      <a:pt x="0" y="2157"/>
                    </a:moveTo>
                    <a:lnTo>
                      <a:pt x="59" y="2233"/>
                    </a:lnTo>
                    <a:lnTo>
                      <a:pt x="288" y="741"/>
                    </a:lnTo>
                    <a:lnTo>
                      <a:pt x="73" y="44"/>
                    </a:lnTo>
                    <a:lnTo>
                      <a:pt x="2" y="0"/>
                    </a:lnTo>
                    <a:lnTo>
                      <a:pt x="0" y="815"/>
                    </a:lnTo>
                    <a:lnTo>
                      <a:pt x="0" y="2157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8" name="Freeform 166"/>
              <p:cNvSpPr>
                <a:spLocks/>
              </p:cNvSpPr>
              <p:nvPr/>
            </p:nvSpPr>
            <p:spPr bwMode="auto">
              <a:xfrm>
                <a:off x="2461" y="2404"/>
                <a:ext cx="125" cy="577"/>
              </a:xfrm>
              <a:custGeom>
                <a:avLst/>
                <a:gdLst>
                  <a:gd name="T0" fmla="*/ 0 w 502"/>
                  <a:gd name="T1" fmla="*/ 0 h 2308"/>
                  <a:gd name="T2" fmla="*/ 502 w 502"/>
                  <a:gd name="T3" fmla="*/ 152 h 2308"/>
                  <a:gd name="T4" fmla="*/ 502 w 502"/>
                  <a:gd name="T5" fmla="*/ 2308 h 2308"/>
                  <a:gd name="T6" fmla="*/ 0 w 502"/>
                  <a:gd name="T7" fmla="*/ 1758 h 2308"/>
                  <a:gd name="T8" fmla="*/ 0 w 502"/>
                  <a:gd name="T9" fmla="*/ 0 h 2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308">
                    <a:moveTo>
                      <a:pt x="0" y="0"/>
                    </a:moveTo>
                    <a:lnTo>
                      <a:pt x="502" y="152"/>
                    </a:lnTo>
                    <a:lnTo>
                      <a:pt x="502" y="2308"/>
                    </a:lnTo>
                    <a:lnTo>
                      <a:pt x="0" y="17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9" name="Freeform 167"/>
              <p:cNvSpPr>
                <a:spLocks/>
              </p:cNvSpPr>
              <p:nvPr/>
            </p:nvSpPr>
            <p:spPr bwMode="auto">
              <a:xfrm>
                <a:off x="2461" y="2403"/>
                <a:ext cx="402" cy="40"/>
              </a:xfrm>
              <a:custGeom>
                <a:avLst/>
                <a:gdLst>
                  <a:gd name="T0" fmla="*/ 503 w 1608"/>
                  <a:gd name="T1" fmla="*/ 159 h 159"/>
                  <a:gd name="T2" fmla="*/ 1608 w 1608"/>
                  <a:gd name="T3" fmla="*/ 159 h 159"/>
                  <a:gd name="T4" fmla="*/ 833 w 1608"/>
                  <a:gd name="T5" fmla="*/ 0 h 159"/>
                  <a:gd name="T6" fmla="*/ 0 w 1608"/>
                  <a:gd name="T7" fmla="*/ 0 h 159"/>
                  <a:gd name="T8" fmla="*/ 503 w 1608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8" h="159">
                    <a:moveTo>
                      <a:pt x="503" y="159"/>
                    </a:moveTo>
                    <a:lnTo>
                      <a:pt x="1608" y="159"/>
                    </a:lnTo>
                    <a:lnTo>
                      <a:pt x="833" y="0"/>
                    </a:lnTo>
                    <a:lnTo>
                      <a:pt x="0" y="0"/>
                    </a:lnTo>
                    <a:lnTo>
                      <a:pt x="503" y="159"/>
                    </a:lnTo>
                    <a:close/>
                  </a:path>
                </a:pathLst>
              </a:custGeom>
              <a:solidFill>
                <a:srgbClr val="E0E0E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0" name="Rectangle 168"/>
              <p:cNvSpPr>
                <a:spLocks noChangeArrowheads="1"/>
              </p:cNvSpPr>
              <p:nvPr/>
            </p:nvSpPr>
            <p:spPr bwMode="auto">
              <a:xfrm>
                <a:off x="2601" y="2651"/>
                <a:ext cx="260" cy="348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1" name="Freeform 169"/>
              <p:cNvSpPr>
                <a:spLocks/>
              </p:cNvSpPr>
              <p:nvPr/>
            </p:nvSpPr>
            <p:spPr bwMode="auto">
              <a:xfrm>
                <a:off x="2602" y="2453"/>
                <a:ext cx="281" cy="175"/>
              </a:xfrm>
              <a:custGeom>
                <a:avLst/>
                <a:gdLst>
                  <a:gd name="T0" fmla="*/ 0 w 1123"/>
                  <a:gd name="T1" fmla="*/ 0 h 702"/>
                  <a:gd name="T2" fmla="*/ 1072 w 1123"/>
                  <a:gd name="T3" fmla="*/ 0 h 702"/>
                  <a:gd name="T4" fmla="*/ 1123 w 1123"/>
                  <a:gd name="T5" fmla="*/ 702 h 702"/>
                  <a:gd name="T6" fmla="*/ 46 w 1123"/>
                  <a:gd name="T7" fmla="*/ 702 h 702"/>
                  <a:gd name="T8" fmla="*/ 0 w 1123"/>
                  <a:gd name="T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3" h="702">
                    <a:moveTo>
                      <a:pt x="0" y="0"/>
                    </a:moveTo>
                    <a:lnTo>
                      <a:pt x="1072" y="0"/>
                    </a:lnTo>
                    <a:lnTo>
                      <a:pt x="1123" y="702"/>
                    </a:lnTo>
                    <a:lnTo>
                      <a:pt x="46" y="7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2" name="Freeform 170"/>
              <p:cNvSpPr>
                <a:spLocks/>
              </p:cNvSpPr>
              <p:nvPr/>
            </p:nvSpPr>
            <p:spPr bwMode="auto">
              <a:xfrm>
                <a:off x="2600" y="2628"/>
                <a:ext cx="284" cy="21"/>
              </a:xfrm>
              <a:custGeom>
                <a:avLst/>
                <a:gdLst>
                  <a:gd name="T0" fmla="*/ 0 w 1136"/>
                  <a:gd name="T1" fmla="*/ 84 h 84"/>
                  <a:gd name="T2" fmla="*/ 1048 w 1136"/>
                  <a:gd name="T3" fmla="*/ 84 h 84"/>
                  <a:gd name="T4" fmla="*/ 1136 w 1136"/>
                  <a:gd name="T5" fmla="*/ 0 h 84"/>
                  <a:gd name="T6" fmla="*/ 57 w 1136"/>
                  <a:gd name="T7" fmla="*/ 0 h 84"/>
                  <a:gd name="T8" fmla="*/ 0 w 1136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6" h="84">
                    <a:moveTo>
                      <a:pt x="0" y="84"/>
                    </a:moveTo>
                    <a:lnTo>
                      <a:pt x="1048" y="84"/>
                    </a:lnTo>
                    <a:lnTo>
                      <a:pt x="1136" y="0"/>
                    </a:lnTo>
                    <a:lnTo>
                      <a:pt x="57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A0A0A0"/>
              </a:solidFill>
              <a:ln w="190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203" name="Group 171"/>
            <p:cNvGrpSpPr>
              <a:grpSpLocks/>
            </p:cNvGrpSpPr>
            <p:nvPr/>
          </p:nvGrpSpPr>
          <p:grpSpPr bwMode="auto">
            <a:xfrm>
              <a:off x="2603" y="2443"/>
              <a:ext cx="79" cy="558"/>
              <a:chOff x="2603" y="2443"/>
              <a:chExt cx="79" cy="558"/>
            </a:xfrm>
          </p:grpSpPr>
          <p:sp>
            <p:nvSpPr>
              <p:cNvPr id="44204" name="Freeform 172"/>
              <p:cNvSpPr>
                <a:spLocks/>
              </p:cNvSpPr>
              <p:nvPr/>
            </p:nvSpPr>
            <p:spPr bwMode="auto">
              <a:xfrm>
                <a:off x="2603" y="2443"/>
                <a:ext cx="23" cy="557"/>
              </a:xfrm>
              <a:custGeom>
                <a:avLst/>
                <a:gdLst>
                  <a:gd name="T0" fmla="*/ 0 w 95"/>
                  <a:gd name="T1" fmla="*/ 0 h 2228"/>
                  <a:gd name="T2" fmla="*/ 48 w 95"/>
                  <a:gd name="T3" fmla="*/ 37 h 2228"/>
                  <a:gd name="T4" fmla="*/ 95 w 95"/>
                  <a:gd name="T5" fmla="*/ 747 h 2228"/>
                  <a:gd name="T6" fmla="*/ 46 w 95"/>
                  <a:gd name="T7" fmla="*/ 828 h 2228"/>
                  <a:gd name="T8" fmla="*/ 44 w 95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2228">
                    <a:moveTo>
                      <a:pt x="0" y="0"/>
                    </a:moveTo>
                    <a:lnTo>
                      <a:pt x="48" y="37"/>
                    </a:lnTo>
                    <a:lnTo>
                      <a:pt x="95" y="747"/>
                    </a:lnTo>
                    <a:lnTo>
                      <a:pt x="46" y="828"/>
                    </a:lnTo>
                    <a:lnTo>
                      <a:pt x="44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5" name="Freeform 173"/>
              <p:cNvSpPr>
                <a:spLocks/>
              </p:cNvSpPr>
              <p:nvPr/>
            </p:nvSpPr>
            <p:spPr bwMode="auto">
              <a:xfrm>
                <a:off x="2612" y="2444"/>
                <a:ext cx="22" cy="557"/>
              </a:xfrm>
              <a:custGeom>
                <a:avLst/>
                <a:gdLst>
                  <a:gd name="T0" fmla="*/ 0 w 89"/>
                  <a:gd name="T1" fmla="*/ 0 h 2228"/>
                  <a:gd name="T2" fmla="*/ 42 w 89"/>
                  <a:gd name="T3" fmla="*/ 37 h 2228"/>
                  <a:gd name="T4" fmla="*/ 89 w 89"/>
                  <a:gd name="T5" fmla="*/ 746 h 2228"/>
                  <a:gd name="T6" fmla="*/ 41 w 89"/>
                  <a:gd name="T7" fmla="*/ 827 h 2228"/>
                  <a:gd name="T8" fmla="*/ 39 w 89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2228">
                    <a:moveTo>
                      <a:pt x="0" y="0"/>
                    </a:moveTo>
                    <a:lnTo>
                      <a:pt x="42" y="37"/>
                    </a:lnTo>
                    <a:lnTo>
                      <a:pt x="89" y="746"/>
                    </a:lnTo>
                    <a:lnTo>
                      <a:pt x="41" y="827"/>
                    </a:lnTo>
                    <a:lnTo>
                      <a:pt x="39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6" name="Freeform 174"/>
              <p:cNvSpPr>
                <a:spLocks/>
              </p:cNvSpPr>
              <p:nvPr/>
            </p:nvSpPr>
            <p:spPr bwMode="auto">
              <a:xfrm>
                <a:off x="2619" y="2443"/>
                <a:ext cx="24" cy="557"/>
              </a:xfrm>
              <a:custGeom>
                <a:avLst/>
                <a:gdLst>
                  <a:gd name="T0" fmla="*/ 0 w 95"/>
                  <a:gd name="T1" fmla="*/ 0 h 2228"/>
                  <a:gd name="T2" fmla="*/ 47 w 95"/>
                  <a:gd name="T3" fmla="*/ 37 h 2228"/>
                  <a:gd name="T4" fmla="*/ 95 w 95"/>
                  <a:gd name="T5" fmla="*/ 741 h 2228"/>
                  <a:gd name="T6" fmla="*/ 44 w 95"/>
                  <a:gd name="T7" fmla="*/ 821 h 2228"/>
                  <a:gd name="T8" fmla="*/ 44 w 95"/>
                  <a:gd name="T9" fmla="*/ 2228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2228">
                    <a:moveTo>
                      <a:pt x="0" y="0"/>
                    </a:moveTo>
                    <a:lnTo>
                      <a:pt x="47" y="37"/>
                    </a:lnTo>
                    <a:lnTo>
                      <a:pt x="95" y="741"/>
                    </a:lnTo>
                    <a:lnTo>
                      <a:pt x="44" y="821"/>
                    </a:lnTo>
                    <a:lnTo>
                      <a:pt x="44" y="222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7" name="Freeform 175"/>
              <p:cNvSpPr>
                <a:spLocks/>
              </p:cNvSpPr>
              <p:nvPr/>
            </p:nvSpPr>
            <p:spPr bwMode="auto">
              <a:xfrm>
                <a:off x="2628" y="2444"/>
                <a:ext cx="22" cy="555"/>
              </a:xfrm>
              <a:custGeom>
                <a:avLst/>
                <a:gdLst>
                  <a:gd name="T0" fmla="*/ 0 w 90"/>
                  <a:gd name="T1" fmla="*/ 0 h 2222"/>
                  <a:gd name="T2" fmla="*/ 44 w 90"/>
                  <a:gd name="T3" fmla="*/ 32 h 2222"/>
                  <a:gd name="T4" fmla="*/ 90 w 90"/>
                  <a:gd name="T5" fmla="*/ 741 h 2222"/>
                  <a:gd name="T6" fmla="*/ 42 w 90"/>
                  <a:gd name="T7" fmla="*/ 822 h 2222"/>
                  <a:gd name="T8" fmla="*/ 40 w 90"/>
                  <a:gd name="T9" fmla="*/ 2222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222">
                    <a:moveTo>
                      <a:pt x="0" y="0"/>
                    </a:moveTo>
                    <a:lnTo>
                      <a:pt x="44" y="32"/>
                    </a:lnTo>
                    <a:lnTo>
                      <a:pt x="90" y="741"/>
                    </a:lnTo>
                    <a:lnTo>
                      <a:pt x="42" y="822"/>
                    </a:lnTo>
                    <a:lnTo>
                      <a:pt x="40" y="2222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8" name="Freeform 176"/>
              <p:cNvSpPr>
                <a:spLocks/>
              </p:cNvSpPr>
              <p:nvPr/>
            </p:nvSpPr>
            <p:spPr bwMode="auto">
              <a:xfrm>
                <a:off x="2636" y="2443"/>
                <a:ext cx="22" cy="555"/>
              </a:xfrm>
              <a:custGeom>
                <a:avLst/>
                <a:gdLst>
                  <a:gd name="T0" fmla="*/ 0 w 89"/>
                  <a:gd name="T1" fmla="*/ 0 h 2221"/>
                  <a:gd name="T2" fmla="*/ 43 w 89"/>
                  <a:gd name="T3" fmla="*/ 43 h 2221"/>
                  <a:gd name="T4" fmla="*/ 89 w 89"/>
                  <a:gd name="T5" fmla="*/ 740 h 2221"/>
                  <a:gd name="T6" fmla="*/ 41 w 89"/>
                  <a:gd name="T7" fmla="*/ 821 h 2221"/>
                  <a:gd name="T8" fmla="*/ 39 w 89"/>
                  <a:gd name="T9" fmla="*/ 2221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2221">
                    <a:moveTo>
                      <a:pt x="0" y="0"/>
                    </a:moveTo>
                    <a:lnTo>
                      <a:pt x="43" y="43"/>
                    </a:lnTo>
                    <a:lnTo>
                      <a:pt x="89" y="740"/>
                    </a:lnTo>
                    <a:lnTo>
                      <a:pt x="41" y="821"/>
                    </a:lnTo>
                    <a:lnTo>
                      <a:pt x="39" y="2221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9" name="Freeform 177"/>
              <p:cNvSpPr>
                <a:spLocks/>
              </p:cNvSpPr>
              <p:nvPr/>
            </p:nvSpPr>
            <p:spPr bwMode="auto">
              <a:xfrm>
                <a:off x="2645" y="2444"/>
                <a:ext cx="21" cy="555"/>
              </a:xfrm>
              <a:custGeom>
                <a:avLst/>
                <a:gdLst>
                  <a:gd name="T0" fmla="*/ 0 w 85"/>
                  <a:gd name="T1" fmla="*/ 0 h 2221"/>
                  <a:gd name="T2" fmla="*/ 39 w 85"/>
                  <a:gd name="T3" fmla="*/ 37 h 2221"/>
                  <a:gd name="T4" fmla="*/ 85 w 85"/>
                  <a:gd name="T5" fmla="*/ 739 h 2221"/>
                  <a:gd name="T6" fmla="*/ 37 w 85"/>
                  <a:gd name="T7" fmla="*/ 820 h 2221"/>
                  <a:gd name="T8" fmla="*/ 35 w 85"/>
                  <a:gd name="T9" fmla="*/ 2221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21">
                    <a:moveTo>
                      <a:pt x="0" y="0"/>
                    </a:moveTo>
                    <a:lnTo>
                      <a:pt x="39" y="37"/>
                    </a:lnTo>
                    <a:lnTo>
                      <a:pt x="85" y="739"/>
                    </a:lnTo>
                    <a:lnTo>
                      <a:pt x="37" y="820"/>
                    </a:lnTo>
                    <a:lnTo>
                      <a:pt x="35" y="2221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0" name="Freeform 178"/>
              <p:cNvSpPr>
                <a:spLocks/>
              </p:cNvSpPr>
              <p:nvPr/>
            </p:nvSpPr>
            <p:spPr bwMode="auto">
              <a:xfrm>
                <a:off x="2653" y="2444"/>
                <a:ext cx="22" cy="556"/>
              </a:xfrm>
              <a:custGeom>
                <a:avLst/>
                <a:gdLst>
                  <a:gd name="T0" fmla="*/ 0 w 87"/>
                  <a:gd name="T1" fmla="*/ 0 h 2226"/>
                  <a:gd name="T2" fmla="*/ 38 w 87"/>
                  <a:gd name="T3" fmla="*/ 39 h 2226"/>
                  <a:gd name="T4" fmla="*/ 87 w 87"/>
                  <a:gd name="T5" fmla="*/ 732 h 2226"/>
                  <a:gd name="T6" fmla="*/ 35 w 87"/>
                  <a:gd name="T7" fmla="*/ 819 h 2226"/>
                  <a:gd name="T8" fmla="*/ 35 w 87"/>
                  <a:gd name="T9" fmla="*/ 2226 h 2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226">
                    <a:moveTo>
                      <a:pt x="0" y="0"/>
                    </a:moveTo>
                    <a:lnTo>
                      <a:pt x="38" y="39"/>
                    </a:lnTo>
                    <a:lnTo>
                      <a:pt x="87" y="732"/>
                    </a:lnTo>
                    <a:lnTo>
                      <a:pt x="35" y="819"/>
                    </a:lnTo>
                    <a:lnTo>
                      <a:pt x="35" y="222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1" name="Freeform 179"/>
              <p:cNvSpPr>
                <a:spLocks/>
              </p:cNvSpPr>
              <p:nvPr/>
            </p:nvSpPr>
            <p:spPr bwMode="auto">
              <a:xfrm>
                <a:off x="2661" y="2444"/>
                <a:ext cx="21" cy="554"/>
              </a:xfrm>
              <a:custGeom>
                <a:avLst/>
                <a:gdLst>
                  <a:gd name="T0" fmla="*/ 0 w 86"/>
                  <a:gd name="T1" fmla="*/ 0 h 2215"/>
                  <a:gd name="T2" fmla="*/ 39 w 86"/>
                  <a:gd name="T3" fmla="*/ 37 h 2215"/>
                  <a:gd name="T4" fmla="*/ 86 w 86"/>
                  <a:gd name="T5" fmla="*/ 734 h 2215"/>
                  <a:gd name="T6" fmla="*/ 38 w 86"/>
                  <a:gd name="T7" fmla="*/ 815 h 2215"/>
                  <a:gd name="T8" fmla="*/ 36 w 86"/>
                  <a:gd name="T9" fmla="*/ 2215 h 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5">
                    <a:moveTo>
                      <a:pt x="0" y="0"/>
                    </a:moveTo>
                    <a:lnTo>
                      <a:pt x="39" y="37"/>
                    </a:lnTo>
                    <a:lnTo>
                      <a:pt x="86" y="734"/>
                    </a:lnTo>
                    <a:lnTo>
                      <a:pt x="38" y="815"/>
                    </a:lnTo>
                    <a:lnTo>
                      <a:pt x="36" y="2215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12" name="Rectangle 180"/>
            <p:cNvSpPr>
              <a:spLocks noChangeArrowheads="1"/>
            </p:cNvSpPr>
            <p:nvPr/>
          </p:nvSpPr>
          <p:spPr bwMode="auto">
            <a:xfrm>
              <a:off x="2681" y="2818"/>
              <a:ext cx="116" cy="12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3" name="Rectangle 181"/>
            <p:cNvSpPr>
              <a:spLocks noChangeArrowheads="1"/>
            </p:cNvSpPr>
            <p:nvPr/>
          </p:nvSpPr>
          <p:spPr bwMode="auto">
            <a:xfrm>
              <a:off x="2681" y="2757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4" name="Rectangle 182"/>
            <p:cNvSpPr>
              <a:spLocks noChangeArrowheads="1"/>
            </p:cNvSpPr>
            <p:nvPr/>
          </p:nvSpPr>
          <p:spPr bwMode="auto">
            <a:xfrm>
              <a:off x="2681" y="2812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5" name="Rectangle 183"/>
            <p:cNvSpPr>
              <a:spLocks noChangeArrowheads="1"/>
            </p:cNvSpPr>
            <p:nvPr/>
          </p:nvSpPr>
          <p:spPr bwMode="auto">
            <a:xfrm>
              <a:off x="2681" y="2866"/>
              <a:ext cx="11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6" name="Rectangle 184"/>
            <p:cNvSpPr>
              <a:spLocks noChangeArrowheads="1"/>
            </p:cNvSpPr>
            <p:nvPr/>
          </p:nvSpPr>
          <p:spPr bwMode="auto">
            <a:xfrm>
              <a:off x="2710" y="2745"/>
              <a:ext cx="7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7" name="Rectangle 185"/>
            <p:cNvSpPr>
              <a:spLocks noChangeArrowheads="1"/>
            </p:cNvSpPr>
            <p:nvPr/>
          </p:nvSpPr>
          <p:spPr bwMode="auto">
            <a:xfrm>
              <a:off x="2710" y="2800"/>
              <a:ext cx="76" cy="4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18" name="Freeform 186"/>
            <p:cNvSpPr>
              <a:spLocks/>
            </p:cNvSpPr>
            <p:nvPr/>
          </p:nvSpPr>
          <p:spPr bwMode="auto">
            <a:xfrm>
              <a:off x="2786" y="2689"/>
              <a:ext cx="47" cy="47"/>
            </a:xfrm>
            <a:custGeom>
              <a:avLst/>
              <a:gdLst>
                <a:gd name="T0" fmla="*/ 30 w 30"/>
                <a:gd name="T1" fmla="*/ 0 h 142"/>
                <a:gd name="T2" fmla="*/ 30 w 30"/>
                <a:gd name="T3" fmla="*/ 142 h 142"/>
                <a:gd name="T4" fmla="*/ 0 w 30"/>
                <a:gd name="T5" fmla="*/ 61 h 142"/>
                <a:gd name="T6" fmla="*/ 30 w 30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42">
                  <a:moveTo>
                    <a:pt x="30" y="0"/>
                  </a:moveTo>
                  <a:lnTo>
                    <a:pt x="30" y="142"/>
                  </a:lnTo>
                  <a:lnTo>
                    <a:pt x="0" y="6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19" name="Group 187"/>
            <p:cNvGrpSpPr>
              <a:grpSpLocks/>
            </p:cNvGrpSpPr>
            <p:nvPr/>
          </p:nvGrpSpPr>
          <p:grpSpPr bwMode="auto">
            <a:xfrm>
              <a:off x="2681" y="2703"/>
              <a:ext cx="116" cy="47"/>
              <a:chOff x="2681" y="2696"/>
              <a:chExt cx="169" cy="54"/>
            </a:xfrm>
          </p:grpSpPr>
          <p:sp>
            <p:nvSpPr>
              <p:cNvPr id="44220" name="Rectangle 188"/>
              <p:cNvSpPr>
                <a:spLocks noChangeArrowheads="1"/>
              </p:cNvSpPr>
              <p:nvPr/>
            </p:nvSpPr>
            <p:spPr bwMode="auto">
              <a:xfrm>
                <a:off x="2681" y="2696"/>
                <a:ext cx="169" cy="54"/>
              </a:xfrm>
              <a:prstGeom prst="rect">
                <a:avLst/>
              </a:prstGeom>
              <a:solidFill>
                <a:srgbClr val="A0A0A0"/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1" name="Rectangle 189"/>
              <p:cNvSpPr>
                <a:spLocks noChangeArrowheads="1"/>
              </p:cNvSpPr>
              <p:nvPr/>
            </p:nvSpPr>
            <p:spPr bwMode="auto">
              <a:xfrm>
                <a:off x="2696" y="2702"/>
                <a:ext cx="14" cy="7"/>
              </a:xfrm>
              <a:prstGeom prst="rect">
                <a:avLst/>
              </a:pr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22" name="Group 190"/>
              <p:cNvGrpSpPr>
                <a:grpSpLocks/>
              </p:cNvGrpSpPr>
              <p:nvPr/>
            </p:nvGrpSpPr>
            <p:grpSpPr bwMode="auto">
              <a:xfrm>
                <a:off x="2691" y="2698"/>
                <a:ext cx="152" cy="44"/>
                <a:chOff x="2691" y="2698"/>
                <a:chExt cx="152" cy="44"/>
              </a:xfrm>
            </p:grpSpPr>
            <p:sp>
              <p:nvSpPr>
                <p:cNvPr id="44223" name="Freeform 191"/>
                <p:cNvSpPr>
                  <a:spLocks/>
                </p:cNvSpPr>
                <p:nvPr/>
              </p:nvSpPr>
              <p:spPr bwMode="auto">
                <a:xfrm>
                  <a:off x="2759" y="2701"/>
                  <a:ext cx="35" cy="16"/>
                </a:xfrm>
                <a:custGeom>
                  <a:avLst/>
                  <a:gdLst>
                    <a:gd name="T0" fmla="*/ 141 w 141"/>
                    <a:gd name="T1" fmla="*/ 0 h 65"/>
                    <a:gd name="T2" fmla="*/ 9 w 141"/>
                    <a:gd name="T3" fmla="*/ 0 h 65"/>
                    <a:gd name="T4" fmla="*/ 0 w 141"/>
                    <a:gd name="T5" fmla="*/ 65 h 65"/>
                    <a:gd name="T6" fmla="*/ 125 w 141"/>
                    <a:gd name="T7" fmla="*/ 62 h 65"/>
                    <a:gd name="T8" fmla="*/ 141 w 141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65">
                      <a:moveTo>
                        <a:pt x="141" y="0"/>
                      </a:moveTo>
                      <a:lnTo>
                        <a:pt x="9" y="0"/>
                      </a:lnTo>
                      <a:lnTo>
                        <a:pt x="0" y="65"/>
                      </a:lnTo>
                      <a:lnTo>
                        <a:pt x="125" y="62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24" name="Freeform 192"/>
                <p:cNvSpPr>
                  <a:spLocks/>
                </p:cNvSpPr>
                <p:nvPr/>
              </p:nvSpPr>
              <p:spPr bwMode="auto">
                <a:xfrm>
                  <a:off x="2759" y="2721"/>
                  <a:ext cx="79" cy="16"/>
                </a:xfrm>
                <a:custGeom>
                  <a:avLst/>
                  <a:gdLst>
                    <a:gd name="T0" fmla="*/ 317 w 317"/>
                    <a:gd name="T1" fmla="*/ 62 h 62"/>
                    <a:gd name="T2" fmla="*/ 9 w 317"/>
                    <a:gd name="T3" fmla="*/ 62 h 62"/>
                    <a:gd name="T4" fmla="*/ 0 w 317"/>
                    <a:gd name="T5" fmla="*/ 0 h 62"/>
                    <a:gd name="T6" fmla="*/ 301 w 317"/>
                    <a:gd name="T7" fmla="*/ 0 h 62"/>
                    <a:gd name="T8" fmla="*/ 317 w 317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62">
                      <a:moveTo>
                        <a:pt x="317" y="62"/>
                      </a:moveTo>
                      <a:lnTo>
                        <a:pt x="9" y="62"/>
                      </a:lnTo>
                      <a:lnTo>
                        <a:pt x="0" y="0"/>
                      </a:lnTo>
                      <a:lnTo>
                        <a:pt x="301" y="0"/>
                      </a:lnTo>
                      <a:lnTo>
                        <a:pt x="317" y="6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25" name="Freeform 193"/>
                <p:cNvSpPr>
                  <a:spLocks/>
                </p:cNvSpPr>
                <p:nvPr/>
              </p:nvSpPr>
              <p:spPr bwMode="auto">
                <a:xfrm>
                  <a:off x="2791" y="2708"/>
                  <a:ext cx="47" cy="8"/>
                </a:xfrm>
                <a:custGeom>
                  <a:avLst/>
                  <a:gdLst>
                    <a:gd name="T0" fmla="*/ 185 w 185"/>
                    <a:gd name="T1" fmla="*/ 0 h 33"/>
                    <a:gd name="T2" fmla="*/ 7 w 185"/>
                    <a:gd name="T3" fmla="*/ 0 h 33"/>
                    <a:gd name="T4" fmla="*/ 0 w 185"/>
                    <a:gd name="T5" fmla="*/ 33 h 33"/>
                    <a:gd name="T6" fmla="*/ 169 w 185"/>
                    <a:gd name="T7" fmla="*/ 33 h 33"/>
                    <a:gd name="T8" fmla="*/ 185 w 185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33">
                      <a:moveTo>
                        <a:pt x="185" y="0"/>
                      </a:moveTo>
                      <a:lnTo>
                        <a:pt x="7" y="0"/>
                      </a:lnTo>
                      <a:lnTo>
                        <a:pt x="0" y="33"/>
                      </a:lnTo>
                      <a:lnTo>
                        <a:pt x="169" y="33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26" name="Freeform 194"/>
                <p:cNvSpPr>
                  <a:spLocks/>
                </p:cNvSpPr>
                <p:nvPr/>
              </p:nvSpPr>
              <p:spPr bwMode="auto">
                <a:xfrm>
                  <a:off x="2833" y="2708"/>
                  <a:ext cx="5" cy="28"/>
                </a:xfrm>
                <a:custGeom>
                  <a:avLst/>
                  <a:gdLst>
                    <a:gd name="T0" fmla="*/ 19 w 19"/>
                    <a:gd name="T1" fmla="*/ 0 h 115"/>
                    <a:gd name="T2" fmla="*/ 19 w 19"/>
                    <a:gd name="T3" fmla="*/ 115 h 115"/>
                    <a:gd name="T4" fmla="*/ 0 w 19"/>
                    <a:gd name="T5" fmla="*/ 39 h 115"/>
                    <a:gd name="T6" fmla="*/ 19 w 19"/>
                    <a:gd name="T7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15">
                      <a:moveTo>
                        <a:pt x="19" y="0"/>
                      </a:moveTo>
                      <a:lnTo>
                        <a:pt x="19" y="115"/>
                      </a:lnTo>
                      <a:lnTo>
                        <a:pt x="0" y="3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27" name="Oval 195"/>
                <p:cNvSpPr>
                  <a:spLocks noChangeArrowheads="1"/>
                </p:cNvSpPr>
                <p:nvPr/>
              </p:nvSpPr>
              <p:spPr bwMode="auto">
                <a:xfrm>
                  <a:off x="2794" y="2723"/>
                  <a:ext cx="14" cy="11"/>
                </a:xfrm>
                <a:prstGeom prst="ellipse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28" name="Rectangle 196"/>
                <p:cNvSpPr>
                  <a:spLocks noChangeArrowheads="1"/>
                </p:cNvSpPr>
                <p:nvPr/>
              </p:nvSpPr>
              <p:spPr bwMode="auto">
                <a:xfrm>
                  <a:off x="2691" y="2716"/>
                  <a:ext cx="152" cy="6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229" name="Group 197"/>
                <p:cNvGrpSpPr>
                  <a:grpSpLocks/>
                </p:cNvGrpSpPr>
                <p:nvPr/>
              </p:nvGrpSpPr>
              <p:grpSpPr bwMode="auto">
                <a:xfrm>
                  <a:off x="2790" y="2698"/>
                  <a:ext cx="17" cy="44"/>
                  <a:chOff x="2790" y="2698"/>
                  <a:chExt cx="17" cy="44"/>
                </a:xfrm>
              </p:grpSpPr>
              <p:sp>
                <p:nvSpPr>
                  <p:cNvPr id="44230" name="Freeform 198"/>
                  <p:cNvSpPr>
                    <a:spLocks/>
                  </p:cNvSpPr>
                  <p:nvPr/>
                </p:nvSpPr>
                <p:spPr bwMode="auto">
                  <a:xfrm>
                    <a:off x="2790" y="2699"/>
                    <a:ext cx="16" cy="43"/>
                  </a:xfrm>
                  <a:custGeom>
                    <a:avLst/>
                    <a:gdLst>
                      <a:gd name="T0" fmla="*/ 49 w 61"/>
                      <a:gd name="T1" fmla="*/ 2 h 170"/>
                      <a:gd name="T2" fmla="*/ 27 w 61"/>
                      <a:gd name="T3" fmla="*/ 0 h 170"/>
                      <a:gd name="T4" fmla="*/ 12 w 61"/>
                      <a:gd name="T5" fmla="*/ 9 h 170"/>
                      <a:gd name="T6" fmla="*/ 7 w 61"/>
                      <a:gd name="T7" fmla="*/ 29 h 170"/>
                      <a:gd name="T8" fmla="*/ 0 w 61"/>
                      <a:gd name="T9" fmla="*/ 67 h 170"/>
                      <a:gd name="T10" fmla="*/ 15 w 61"/>
                      <a:gd name="T11" fmla="*/ 168 h 170"/>
                      <a:gd name="T12" fmla="*/ 27 w 61"/>
                      <a:gd name="T13" fmla="*/ 170 h 170"/>
                      <a:gd name="T14" fmla="*/ 27 w 61"/>
                      <a:gd name="T15" fmla="*/ 82 h 170"/>
                      <a:gd name="T16" fmla="*/ 54 w 61"/>
                      <a:gd name="T17" fmla="*/ 44 h 170"/>
                      <a:gd name="T18" fmla="*/ 61 w 61"/>
                      <a:gd name="T19" fmla="*/ 27 h 170"/>
                      <a:gd name="T20" fmla="*/ 60 w 61"/>
                      <a:gd name="T21" fmla="*/ 11 h 170"/>
                      <a:gd name="T22" fmla="*/ 49 w 61"/>
                      <a:gd name="T23" fmla="*/ 2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1" h="170">
                        <a:moveTo>
                          <a:pt x="49" y="2"/>
                        </a:moveTo>
                        <a:lnTo>
                          <a:pt x="27" y="0"/>
                        </a:lnTo>
                        <a:lnTo>
                          <a:pt x="12" y="9"/>
                        </a:lnTo>
                        <a:lnTo>
                          <a:pt x="7" y="29"/>
                        </a:lnTo>
                        <a:lnTo>
                          <a:pt x="0" y="67"/>
                        </a:lnTo>
                        <a:lnTo>
                          <a:pt x="15" y="168"/>
                        </a:lnTo>
                        <a:lnTo>
                          <a:pt x="27" y="170"/>
                        </a:lnTo>
                        <a:lnTo>
                          <a:pt x="27" y="82"/>
                        </a:lnTo>
                        <a:lnTo>
                          <a:pt x="54" y="44"/>
                        </a:lnTo>
                        <a:lnTo>
                          <a:pt x="61" y="27"/>
                        </a:lnTo>
                        <a:lnTo>
                          <a:pt x="60" y="11"/>
                        </a:lnTo>
                        <a:lnTo>
                          <a:pt x="49" y="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231" name="Freeform 199"/>
                  <p:cNvSpPr>
                    <a:spLocks/>
                  </p:cNvSpPr>
                  <p:nvPr/>
                </p:nvSpPr>
                <p:spPr bwMode="auto">
                  <a:xfrm>
                    <a:off x="2791" y="2698"/>
                    <a:ext cx="16" cy="43"/>
                  </a:xfrm>
                  <a:custGeom>
                    <a:avLst/>
                    <a:gdLst>
                      <a:gd name="T0" fmla="*/ 49 w 62"/>
                      <a:gd name="T1" fmla="*/ 2 h 170"/>
                      <a:gd name="T2" fmla="*/ 27 w 62"/>
                      <a:gd name="T3" fmla="*/ 0 h 170"/>
                      <a:gd name="T4" fmla="*/ 13 w 62"/>
                      <a:gd name="T5" fmla="*/ 9 h 170"/>
                      <a:gd name="T6" fmla="*/ 7 w 62"/>
                      <a:gd name="T7" fmla="*/ 29 h 170"/>
                      <a:gd name="T8" fmla="*/ 0 w 62"/>
                      <a:gd name="T9" fmla="*/ 67 h 170"/>
                      <a:gd name="T10" fmla="*/ 16 w 62"/>
                      <a:gd name="T11" fmla="*/ 168 h 170"/>
                      <a:gd name="T12" fmla="*/ 27 w 62"/>
                      <a:gd name="T13" fmla="*/ 170 h 170"/>
                      <a:gd name="T14" fmla="*/ 27 w 62"/>
                      <a:gd name="T15" fmla="*/ 82 h 170"/>
                      <a:gd name="T16" fmla="*/ 55 w 62"/>
                      <a:gd name="T17" fmla="*/ 44 h 170"/>
                      <a:gd name="T18" fmla="*/ 62 w 62"/>
                      <a:gd name="T19" fmla="*/ 27 h 170"/>
                      <a:gd name="T20" fmla="*/ 60 w 62"/>
                      <a:gd name="T21" fmla="*/ 11 h 170"/>
                      <a:gd name="T22" fmla="*/ 49 w 62"/>
                      <a:gd name="T23" fmla="*/ 2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2" h="170">
                        <a:moveTo>
                          <a:pt x="49" y="2"/>
                        </a:moveTo>
                        <a:lnTo>
                          <a:pt x="27" y="0"/>
                        </a:lnTo>
                        <a:lnTo>
                          <a:pt x="13" y="9"/>
                        </a:lnTo>
                        <a:lnTo>
                          <a:pt x="7" y="29"/>
                        </a:lnTo>
                        <a:lnTo>
                          <a:pt x="0" y="67"/>
                        </a:lnTo>
                        <a:lnTo>
                          <a:pt x="16" y="168"/>
                        </a:lnTo>
                        <a:lnTo>
                          <a:pt x="27" y="170"/>
                        </a:lnTo>
                        <a:lnTo>
                          <a:pt x="27" y="82"/>
                        </a:lnTo>
                        <a:lnTo>
                          <a:pt x="55" y="44"/>
                        </a:lnTo>
                        <a:lnTo>
                          <a:pt x="62" y="27"/>
                        </a:lnTo>
                        <a:lnTo>
                          <a:pt x="60" y="11"/>
                        </a:lnTo>
                        <a:lnTo>
                          <a:pt x="49" y="2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4232" name="Rectangle 200"/>
            <p:cNvSpPr>
              <a:spLocks noChangeArrowheads="1"/>
            </p:cNvSpPr>
            <p:nvPr/>
          </p:nvSpPr>
          <p:spPr bwMode="auto">
            <a:xfrm>
              <a:off x="2716" y="2727"/>
              <a:ext cx="69" cy="4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3" name="Freeform 201"/>
            <p:cNvSpPr>
              <a:spLocks/>
            </p:cNvSpPr>
            <p:nvPr/>
          </p:nvSpPr>
          <p:spPr bwMode="auto">
            <a:xfrm>
              <a:off x="2746" y="2741"/>
              <a:ext cx="47" cy="47"/>
            </a:xfrm>
            <a:custGeom>
              <a:avLst/>
              <a:gdLst>
                <a:gd name="T0" fmla="*/ 4 w 176"/>
                <a:gd name="T1" fmla="*/ 33 h 33"/>
                <a:gd name="T2" fmla="*/ 0 w 176"/>
                <a:gd name="T3" fmla="*/ 0 h 33"/>
                <a:gd name="T4" fmla="*/ 171 w 176"/>
                <a:gd name="T5" fmla="*/ 0 h 33"/>
                <a:gd name="T6" fmla="*/ 176 w 176"/>
                <a:gd name="T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33">
                  <a:moveTo>
                    <a:pt x="4" y="33"/>
                  </a:moveTo>
                  <a:lnTo>
                    <a:pt x="0" y="0"/>
                  </a:lnTo>
                  <a:lnTo>
                    <a:pt x="171" y="0"/>
                  </a:lnTo>
                  <a:lnTo>
                    <a:pt x="176" y="32"/>
                  </a:lnTo>
                </a:path>
              </a:pathLst>
            </a:custGeom>
            <a:noFill/>
            <a:ln w="6350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4" name="Freeform 202"/>
            <p:cNvSpPr>
              <a:spLocks/>
            </p:cNvSpPr>
            <p:nvPr/>
          </p:nvSpPr>
          <p:spPr bwMode="auto">
            <a:xfrm>
              <a:off x="2626" y="2480"/>
              <a:ext cx="39" cy="42"/>
            </a:xfrm>
            <a:custGeom>
              <a:avLst/>
              <a:gdLst>
                <a:gd name="T0" fmla="*/ 143 w 155"/>
                <a:gd name="T1" fmla="*/ 0 h 168"/>
                <a:gd name="T2" fmla="*/ 0 w 155"/>
                <a:gd name="T3" fmla="*/ 0 h 168"/>
                <a:gd name="T4" fmla="*/ 10 w 155"/>
                <a:gd name="T5" fmla="*/ 168 h 168"/>
                <a:gd name="T6" fmla="*/ 155 w 155"/>
                <a:gd name="T7" fmla="*/ 168 h 168"/>
                <a:gd name="T8" fmla="*/ 143 w 155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8">
                  <a:moveTo>
                    <a:pt x="143" y="0"/>
                  </a:moveTo>
                  <a:lnTo>
                    <a:pt x="0" y="0"/>
                  </a:lnTo>
                  <a:lnTo>
                    <a:pt x="10" y="168"/>
                  </a:lnTo>
                  <a:lnTo>
                    <a:pt x="155" y="16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35" name="Freeform 203"/>
            <p:cNvSpPr>
              <a:spLocks/>
            </p:cNvSpPr>
            <p:nvPr/>
          </p:nvSpPr>
          <p:spPr bwMode="auto">
            <a:xfrm>
              <a:off x="2631" y="2551"/>
              <a:ext cx="40" cy="43"/>
            </a:xfrm>
            <a:custGeom>
              <a:avLst/>
              <a:gdLst>
                <a:gd name="T0" fmla="*/ 149 w 161"/>
                <a:gd name="T1" fmla="*/ 0 h 170"/>
                <a:gd name="T2" fmla="*/ 0 w 161"/>
                <a:gd name="T3" fmla="*/ 0 h 170"/>
                <a:gd name="T4" fmla="*/ 11 w 161"/>
                <a:gd name="T5" fmla="*/ 170 h 170"/>
                <a:gd name="T6" fmla="*/ 161 w 161"/>
                <a:gd name="T7" fmla="*/ 169 h 170"/>
                <a:gd name="T8" fmla="*/ 149 w 161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70">
                  <a:moveTo>
                    <a:pt x="149" y="0"/>
                  </a:moveTo>
                  <a:lnTo>
                    <a:pt x="0" y="0"/>
                  </a:lnTo>
                  <a:lnTo>
                    <a:pt x="11" y="170"/>
                  </a:lnTo>
                  <a:lnTo>
                    <a:pt x="161" y="16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36" name="Group 204"/>
            <p:cNvGrpSpPr>
              <a:grpSpLocks/>
            </p:cNvGrpSpPr>
            <p:nvPr/>
          </p:nvGrpSpPr>
          <p:grpSpPr bwMode="auto">
            <a:xfrm>
              <a:off x="2690" y="2545"/>
              <a:ext cx="132" cy="47"/>
              <a:chOff x="2690" y="2549"/>
              <a:chExt cx="170" cy="43"/>
            </a:xfrm>
          </p:grpSpPr>
          <p:sp>
            <p:nvSpPr>
              <p:cNvPr id="44237" name="Rectangle 205"/>
              <p:cNvSpPr>
                <a:spLocks noChangeArrowheads="1"/>
              </p:cNvSpPr>
              <p:nvPr/>
            </p:nvSpPr>
            <p:spPr bwMode="auto">
              <a:xfrm>
                <a:off x="2690" y="2549"/>
                <a:ext cx="170" cy="43"/>
              </a:xfrm>
              <a:prstGeom prst="rect">
                <a:avLst/>
              </a:prstGeom>
              <a:solidFill>
                <a:srgbClr val="606060"/>
              </a:solidFill>
              <a:ln w="635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8" name="Rectangle 206"/>
              <p:cNvSpPr>
                <a:spLocks noChangeArrowheads="1"/>
              </p:cNvSpPr>
              <p:nvPr/>
            </p:nvSpPr>
            <p:spPr bwMode="auto">
              <a:xfrm>
                <a:off x="2721" y="2554"/>
                <a:ext cx="20" cy="1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9" name="Rectangle 207"/>
              <p:cNvSpPr>
                <a:spLocks noChangeArrowheads="1"/>
              </p:cNvSpPr>
              <p:nvPr/>
            </p:nvSpPr>
            <p:spPr bwMode="auto">
              <a:xfrm>
                <a:off x="2721" y="2573"/>
                <a:ext cx="20" cy="1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0" name="Rectangle 208"/>
              <p:cNvSpPr>
                <a:spLocks noChangeArrowheads="1"/>
              </p:cNvSpPr>
              <p:nvPr/>
            </p:nvSpPr>
            <p:spPr bwMode="auto">
              <a:xfrm>
                <a:off x="2762" y="2563"/>
                <a:ext cx="21" cy="14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41" name="Oval 209"/>
              <p:cNvSpPr>
                <a:spLocks noChangeArrowheads="1"/>
              </p:cNvSpPr>
              <p:nvPr/>
            </p:nvSpPr>
            <p:spPr bwMode="auto">
              <a:xfrm>
                <a:off x="2699" y="2563"/>
                <a:ext cx="15" cy="18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242" name="Group 210"/>
          <p:cNvGrpSpPr>
            <a:grpSpLocks/>
          </p:cNvGrpSpPr>
          <p:nvPr/>
        </p:nvGrpSpPr>
        <p:grpSpPr bwMode="auto">
          <a:xfrm>
            <a:off x="4683125" y="4398963"/>
            <a:ext cx="247650" cy="492125"/>
            <a:chOff x="384" y="1632"/>
            <a:chExt cx="200" cy="393"/>
          </a:xfrm>
        </p:grpSpPr>
        <p:sp>
          <p:nvSpPr>
            <p:cNvPr id="44243" name="Freeform 211"/>
            <p:cNvSpPr>
              <a:spLocks/>
            </p:cNvSpPr>
            <p:nvPr/>
          </p:nvSpPr>
          <p:spPr bwMode="auto">
            <a:xfrm>
              <a:off x="505" y="1847"/>
              <a:ext cx="35" cy="32"/>
            </a:xfrm>
            <a:custGeom>
              <a:avLst/>
              <a:gdLst>
                <a:gd name="T0" fmla="*/ 0 w 35"/>
                <a:gd name="T1" fmla="*/ 0 h 32"/>
                <a:gd name="T2" fmla="*/ 35 w 35"/>
                <a:gd name="T3" fmla="*/ 0 h 32"/>
                <a:gd name="T4" fmla="*/ 35 w 35"/>
                <a:gd name="T5" fmla="*/ 32 h 32"/>
                <a:gd name="T6" fmla="*/ 0 w 35"/>
                <a:gd name="T7" fmla="*/ 32 h 32"/>
                <a:gd name="T8" fmla="*/ 0 w 35"/>
                <a:gd name="T9" fmla="*/ 0 h 32"/>
                <a:gd name="T10" fmla="*/ 0 w 3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0" y="0"/>
                  </a:moveTo>
                  <a:lnTo>
                    <a:pt x="35" y="0"/>
                  </a:lnTo>
                  <a:lnTo>
                    <a:pt x="35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44" name="Freeform 212"/>
            <p:cNvSpPr>
              <a:spLocks/>
            </p:cNvSpPr>
            <p:nvPr/>
          </p:nvSpPr>
          <p:spPr bwMode="auto">
            <a:xfrm>
              <a:off x="428" y="1847"/>
              <a:ext cx="33" cy="32"/>
            </a:xfrm>
            <a:custGeom>
              <a:avLst/>
              <a:gdLst>
                <a:gd name="T0" fmla="*/ 0 w 33"/>
                <a:gd name="T1" fmla="*/ 0 h 32"/>
                <a:gd name="T2" fmla="*/ 33 w 33"/>
                <a:gd name="T3" fmla="*/ 0 h 32"/>
                <a:gd name="T4" fmla="*/ 33 w 33"/>
                <a:gd name="T5" fmla="*/ 32 h 32"/>
                <a:gd name="T6" fmla="*/ 0 w 33"/>
                <a:gd name="T7" fmla="*/ 32 h 32"/>
                <a:gd name="T8" fmla="*/ 0 w 33"/>
                <a:gd name="T9" fmla="*/ 0 h 32"/>
                <a:gd name="T10" fmla="*/ 0 w 3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33" y="0"/>
                  </a:lnTo>
                  <a:lnTo>
                    <a:pt x="33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45" name="Freeform 213"/>
            <p:cNvSpPr>
              <a:spLocks noEditPoints="1"/>
            </p:cNvSpPr>
            <p:nvPr/>
          </p:nvSpPr>
          <p:spPr bwMode="auto">
            <a:xfrm>
              <a:off x="428" y="1715"/>
              <a:ext cx="110" cy="112"/>
            </a:xfrm>
            <a:custGeom>
              <a:avLst/>
              <a:gdLst>
                <a:gd name="T0" fmla="*/ 110 w 110"/>
                <a:gd name="T1" fmla="*/ 0 h 112"/>
                <a:gd name="T2" fmla="*/ 110 w 110"/>
                <a:gd name="T3" fmla="*/ 112 h 112"/>
                <a:gd name="T4" fmla="*/ 0 w 110"/>
                <a:gd name="T5" fmla="*/ 112 h 112"/>
                <a:gd name="T6" fmla="*/ 0 w 110"/>
                <a:gd name="T7" fmla="*/ 0 h 112"/>
                <a:gd name="T8" fmla="*/ 110 w 110"/>
                <a:gd name="T9" fmla="*/ 0 h 112"/>
                <a:gd name="T10" fmla="*/ 110 w 110"/>
                <a:gd name="T11" fmla="*/ 0 h 112"/>
                <a:gd name="T12" fmla="*/ 97 w 110"/>
                <a:gd name="T13" fmla="*/ 12 h 112"/>
                <a:gd name="T14" fmla="*/ 15 w 110"/>
                <a:gd name="T15" fmla="*/ 12 h 112"/>
                <a:gd name="T16" fmla="*/ 15 w 110"/>
                <a:gd name="T17" fmla="*/ 98 h 112"/>
                <a:gd name="T18" fmla="*/ 97 w 110"/>
                <a:gd name="T19" fmla="*/ 98 h 112"/>
                <a:gd name="T20" fmla="*/ 97 w 110"/>
                <a:gd name="T21" fmla="*/ 12 h 112"/>
                <a:gd name="T22" fmla="*/ 97 w 110"/>
                <a:gd name="T2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112">
                  <a:moveTo>
                    <a:pt x="110" y="0"/>
                  </a:moveTo>
                  <a:lnTo>
                    <a:pt x="110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0"/>
                  </a:lnTo>
                  <a:close/>
                  <a:moveTo>
                    <a:pt x="97" y="12"/>
                  </a:moveTo>
                  <a:lnTo>
                    <a:pt x="15" y="12"/>
                  </a:lnTo>
                  <a:lnTo>
                    <a:pt x="15" y="98"/>
                  </a:lnTo>
                  <a:lnTo>
                    <a:pt x="97" y="98"/>
                  </a:lnTo>
                  <a:lnTo>
                    <a:pt x="97" y="12"/>
                  </a:lnTo>
                  <a:lnTo>
                    <a:pt x="9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" name="Freeform 214"/>
            <p:cNvSpPr>
              <a:spLocks noEditPoints="1"/>
            </p:cNvSpPr>
            <p:nvPr/>
          </p:nvSpPr>
          <p:spPr bwMode="auto">
            <a:xfrm>
              <a:off x="384" y="1632"/>
              <a:ext cx="200" cy="393"/>
            </a:xfrm>
            <a:custGeom>
              <a:avLst/>
              <a:gdLst>
                <a:gd name="T0" fmla="*/ 13 w 200"/>
                <a:gd name="T1" fmla="*/ 2 h 393"/>
                <a:gd name="T2" fmla="*/ 23 w 200"/>
                <a:gd name="T3" fmla="*/ 0 h 393"/>
                <a:gd name="T4" fmla="*/ 44 w 200"/>
                <a:gd name="T5" fmla="*/ 0 h 393"/>
                <a:gd name="T6" fmla="*/ 59 w 200"/>
                <a:gd name="T7" fmla="*/ 5 h 393"/>
                <a:gd name="T8" fmla="*/ 66 w 200"/>
                <a:gd name="T9" fmla="*/ 15 h 393"/>
                <a:gd name="T10" fmla="*/ 67 w 200"/>
                <a:gd name="T11" fmla="*/ 40 h 393"/>
                <a:gd name="T12" fmla="*/ 165 w 200"/>
                <a:gd name="T13" fmla="*/ 40 h 393"/>
                <a:gd name="T14" fmla="*/ 179 w 200"/>
                <a:gd name="T15" fmla="*/ 41 h 393"/>
                <a:gd name="T16" fmla="*/ 190 w 200"/>
                <a:gd name="T17" fmla="*/ 49 h 393"/>
                <a:gd name="T18" fmla="*/ 197 w 200"/>
                <a:gd name="T19" fmla="*/ 58 h 393"/>
                <a:gd name="T20" fmla="*/ 200 w 200"/>
                <a:gd name="T21" fmla="*/ 71 h 393"/>
                <a:gd name="T22" fmla="*/ 200 w 200"/>
                <a:gd name="T23" fmla="*/ 362 h 393"/>
                <a:gd name="T24" fmla="*/ 197 w 200"/>
                <a:gd name="T25" fmla="*/ 373 h 393"/>
                <a:gd name="T26" fmla="*/ 190 w 200"/>
                <a:gd name="T27" fmla="*/ 384 h 393"/>
                <a:gd name="T28" fmla="*/ 179 w 200"/>
                <a:gd name="T29" fmla="*/ 390 h 393"/>
                <a:gd name="T30" fmla="*/ 165 w 200"/>
                <a:gd name="T31" fmla="*/ 393 h 393"/>
                <a:gd name="T32" fmla="*/ 33 w 200"/>
                <a:gd name="T33" fmla="*/ 393 h 393"/>
                <a:gd name="T34" fmla="*/ 20 w 200"/>
                <a:gd name="T35" fmla="*/ 390 h 393"/>
                <a:gd name="T36" fmla="*/ 10 w 200"/>
                <a:gd name="T37" fmla="*/ 384 h 393"/>
                <a:gd name="T38" fmla="*/ 2 w 200"/>
                <a:gd name="T39" fmla="*/ 373 h 393"/>
                <a:gd name="T40" fmla="*/ 0 w 200"/>
                <a:gd name="T41" fmla="*/ 362 h 393"/>
                <a:gd name="T42" fmla="*/ 0 w 200"/>
                <a:gd name="T43" fmla="*/ 18 h 393"/>
                <a:gd name="T44" fmla="*/ 5 w 200"/>
                <a:gd name="T45" fmla="*/ 8 h 393"/>
                <a:gd name="T46" fmla="*/ 13 w 200"/>
                <a:gd name="T47" fmla="*/ 2 h 393"/>
                <a:gd name="T48" fmla="*/ 46 w 200"/>
                <a:gd name="T49" fmla="*/ 20 h 393"/>
                <a:gd name="T50" fmla="*/ 21 w 200"/>
                <a:gd name="T51" fmla="*/ 362 h 393"/>
                <a:gd name="T52" fmla="*/ 23 w 200"/>
                <a:gd name="T53" fmla="*/ 365 h 393"/>
                <a:gd name="T54" fmla="*/ 28 w 200"/>
                <a:gd name="T55" fmla="*/ 372 h 393"/>
                <a:gd name="T56" fmla="*/ 165 w 200"/>
                <a:gd name="T57" fmla="*/ 372 h 393"/>
                <a:gd name="T58" fmla="*/ 170 w 200"/>
                <a:gd name="T59" fmla="*/ 372 h 393"/>
                <a:gd name="T60" fmla="*/ 177 w 200"/>
                <a:gd name="T61" fmla="*/ 365 h 393"/>
                <a:gd name="T62" fmla="*/ 177 w 200"/>
                <a:gd name="T63" fmla="*/ 71 h 393"/>
                <a:gd name="T64" fmla="*/ 177 w 200"/>
                <a:gd name="T65" fmla="*/ 66 h 393"/>
                <a:gd name="T66" fmla="*/ 170 w 200"/>
                <a:gd name="T67" fmla="*/ 61 h 393"/>
                <a:gd name="T68" fmla="*/ 44 w 200"/>
                <a:gd name="T69" fmla="*/ 60 h 393"/>
                <a:gd name="T70" fmla="*/ 46 w 200"/>
                <a:gd name="T71" fmla="*/ 2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393">
                  <a:moveTo>
                    <a:pt x="13" y="2"/>
                  </a:move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66" y="15"/>
                  </a:lnTo>
                  <a:lnTo>
                    <a:pt x="67" y="20"/>
                  </a:lnTo>
                  <a:lnTo>
                    <a:pt x="67" y="40"/>
                  </a:lnTo>
                  <a:lnTo>
                    <a:pt x="165" y="40"/>
                  </a:lnTo>
                  <a:lnTo>
                    <a:pt x="165" y="40"/>
                  </a:lnTo>
                  <a:lnTo>
                    <a:pt x="172" y="40"/>
                  </a:lnTo>
                  <a:lnTo>
                    <a:pt x="179" y="41"/>
                  </a:lnTo>
                  <a:lnTo>
                    <a:pt x="185" y="45"/>
                  </a:lnTo>
                  <a:lnTo>
                    <a:pt x="190" y="49"/>
                  </a:lnTo>
                  <a:lnTo>
                    <a:pt x="193" y="54"/>
                  </a:lnTo>
                  <a:lnTo>
                    <a:pt x="197" y="58"/>
                  </a:lnTo>
                  <a:lnTo>
                    <a:pt x="198" y="64"/>
                  </a:lnTo>
                  <a:lnTo>
                    <a:pt x="200" y="71"/>
                  </a:lnTo>
                  <a:lnTo>
                    <a:pt x="200" y="362"/>
                  </a:lnTo>
                  <a:lnTo>
                    <a:pt x="200" y="362"/>
                  </a:lnTo>
                  <a:lnTo>
                    <a:pt x="198" y="368"/>
                  </a:lnTo>
                  <a:lnTo>
                    <a:pt x="197" y="373"/>
                  </a:lnTo>
                  <a:lnTo>
                    <a:pt x="193" y="379"/>
                  </a:lnTo>
                  <a:lnTo>
                    <a:pt x="190" y="384"/>
                  </a:lnTo>
                  <a:lnTo>
                    <a:pt x="185" y="387"/>
                  </a:lnTo>
                  <a:lnTo>
                    <a:pt x="179" y="390"/>
                  </a:lnTo>
                  <a:lnTo>
                    <a:pt x="172" y="391"/>
                  </a:lnTo>
                  <a:lnTo>
                    <a:pt x="165" y="393"/>
                  </a:lnTo>
                  <a:lnTo>
                    <a:pt x="33" y="393"/>
                  </a:lnTo>
                  <a:lnTo>
                    <a:pt x="33" y="393"/>
                  </a:lnTo>
                  <a:lnTo>
                    <a:pt x="26" y="391"/>
                  </a:lnTo>
                  <a:lnTo>
                    <a:pt x="20" y="390"/>
                  </a:lnTo>
                  <a:lnTo>
                    <a:pt x="15" y="387"/>
                  </a:lnTo>
                  <a:lnTo>
                    <a:pt x="10" y="384"/>
                  </a:lnTo>
                  <a:lnTo>
                    <a:pt x="5" y="379"/>
                  </a:lnTo>
                  <a:lnTo>
                    <a:pt x="2" y="373"/>
                  </a:lnTo>
                  <a:lnTo>
                    <a:pt x="0" y="368"/>
                  </a:lnTo>
                  <a:lnTo>
                    <a:pt x="0" y="3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5" y="8"/>
                  </a:lnTo>
                  <a:lnTo>
                    <a:pt x="8" y="3"/>
                  </a:lnTo>
                  <a:lnTo>
                    <a:pt x="13" y="2"/>
                  </a:lnTo>
                  <a:lnTo>
                    <a:pt x="13" y="2"/>
                  </a:lnTo>
                  <a:close/>
                  <a:moveTo>
                    <a:pt x="46" y="20"/>
                  </a:moveTo>
                  <a:lnTo>
                    <a:pt x="21" y="20"/>
                  </a:lnTo>
                  <a:lnTo>
                    <a:pt x="21" y="362"/>
                  </a:lnTo>
                  <a:lnTo>
                    <a:pt x="21" y="362"/>
                  </a:lnTo>
                  <a:lnTo>
                    <a:pt x="23" y="365"/>
                  </a:lnTo>
                  <a:lnTo>
                    <a:pt x="25" y="368"/>
                  </a:lnTo>
                  <a:lnTo>
                    <a:pt x="28" y="372"/>
                  </a:lnTo>
                  <a:lnTo>
                    <a:pt x="33" y="372"/>
                  </a:lnTo>
                  <a:lnTo>
                    <a:pt x="165" y="372"/>
                  </a:lnTo>
                  <a:lnTo>
                    <a:pt x="165" y="372"/>
                  </a:lnTo>
                  <a:lnTo>
                    <a:pt x="170" y="372"/>
                  </a:lnTo>
                  <a:lnTo>
                    <a:pt x="174" y="368"/>
                  </a:lnTo>
                  <a:lnTo>
                    <a:pt x="177" y="365"/>
                  </a:lnTo>
                  <a:lnTo>
                    <a:pt x="177" y="362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77" y="66"/>
                  </a:lnTo>
                  <a:lnTo>
                    <a:pt x="174" y="63"/>
                  </a:lnTo>
                  <a:lnTo>
                    <a:pt x="170" y="61"/>
                  </a:lnTo>
                  <a:lnTo>
                    <a:pt x="165" y="60"/>
                  </a:lnTo>
                  <a:lnTo>
                    <a:pt x="44" y="6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247" name="Group 215"/>
          <p:cNvGrpSpPr>
            <a:grpSpLocks/>
          </p:cNvGrpSpPr>
          <p:nvPr/>
        </p:nvGrpSpPr>
        <p:grpSpPr bwMode="auto">
          <a:xfrm>
            <a:off x="4102100" y="4227513"/>
            <a:ext cx="247650" cy="492125"/>
            <a:chOff x="384" y="1632"/>
            <a:chExt cx="200" cy="393"/>
          </a:xfrm>
        </p:grpSpPr>
        <p:sp>
          <p:nvSpPr>
            <p:cNvPr id="44248" name="Freeform 216"/>
            <p:cNvSpPr>
              <a:spLocks/>
            </p:cNvSpPr>
            <p:nvPr/>
          </p:nvSpPr>
          <p:spPr bwMode="auto">
            <a:xfrm>
              <a:off x="505" y="1847"/>
              <a:ext cx="35" cy="32"/>
            </a:xfrm>
            <a:custGeom>
              <a:avLst/>
              <a:gdLst>
                <a:gd name="T0" fmla="*/ 0 w 35"/>
                <a:gd name="T1" fmla="*/ 0 h 32"/>
                <a:gd name="T2" fmla="*/ 35 w 35"/>
                <a:gd name="T3" fmla="*/ 0 h 32"/>
                <a:gd name="T4" fmla="*/ 35 w 35"/>
                <a:gd name="T5" fmla="*/ 32 h 32"/>
                <a:gd name="T6" fmla="*/ 0 w 35"/>
                <a:gd name="T7" fmla="*/ 32 h 32"/>
                <a:gd name="T8" fmla="*/ 0 w 35"/>
                <a:gd name="T9" fmla="*/ 0 h 32"/>
                <a:gd name="T10" fmla="*/ 0 w 3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0" y="0"/>
                  </a:moveTo>
                  <a:lnTo>
                    <a:pt x="35" y="0"/>
                  </a:lnTo>
                  <a:lnTo>
                    <a:pt x="35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49" name="Freeform 217"/>
            <p:cNvSpPr>
              <a:spLocks/>
            </p:cNvSpPr>
            <p:nvPr/>
          </p:nvSpPr>
          <p:spPr bwMode="auto">
            <a:xfrm>
              <a:off x="428" y="1847"/>
              <a:ext cx="33" cy="32"/>
            </a:xfrm>
            <a:custGeom>
              <a:avLst/>
              <a:gdLst>
                <a:gd name="T0" fmla="*/ 0 w 33"/>
                <a:gd name="T1" fmla="*/ 0 h 32"/>
                <a:gd name="T2" fmla="*/ 33 w 33"/>
                <a:gd name="T3" fmla="*/ 0 h 32"/>
                <a:gd name="T4" fmla="*/ 33 w 33"/>
                <a:gd name="T5" fmla="*/ 32 h 32"/>
                <a:gd name="T6" fmla="*/ 0 w 33"/>
                <a:gd name="T7" fmla="*/ 32 h 32"/>
                <a:gd name="T8" fmla="*/ 0 w 33"/>
                <a:gd name="T9" fmla="*/ 0 h 32"/>
                <a:gd name="T10" fmla="*/ 0 w 3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33" y="0"/>
                  </a:lnTo>
                  <a:lnTo>
                    <a:pt x="33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50" name="Freeform 218"/>
            <p:cNvSpPr>
              <a:spLocks noEditPoints="1"/>
            </p:cNvSpPr>
            <p:nvPr/>
          </p:nvSpPr>
          <p:spPr bwMode="auto">
            <a:xfrm>
              <a:off x="428" y="1715"/>
              <a:ext cx="110" cy="112"/>
            </a:xfrm>
            <a:custGeom>
              <a:avLst/>
              <a:gdLst>
                <a:gd name="T0" fmla="*/ 110 w 110"/>
                <a:gd name="T1" fmla="*/ 0 h 112"/>
                <a:gd name="T2" fmla="*/ 110 w 110"/>
                <a:gd name="T3" fmla="*/ 112 h 112"/>
                <a:gd name="T4" fmla="*/ 0 w 110"/>
                <a:gd name="T5" fmla="*/ 112 h 112"/>
                <a:gd name="T6" fmla="*/ 0 w 110"/>
                <a:gd name="T7" fmla="*/ 0 h 112"/>
                <a:gd name="T8" fmla="*/ 110 w 110"/>
                <a:gd name="T9" fmla="*/ 0 h 112"/>
                <a:gd name="T10" fmla="*/ 110 w 110"/>
                <a:gd name="T11" fmla="*/ 0 h 112"/>
                <a:gd name="T12" fmla="*/ 97 w 110"/>
                <a:gd name="T13" fmla="*/ 12 h 112"/>
                <a:gd name="T14" fmla="*/ 15 w 110"/>
                <a:gd name="T15" fmla="*/ 12 h 112"/>
                <a:gd name="T16" fmla="*/ 15 w 110"/>
                <a:gd name="T17" fmla="*/ 98 h 112"/>
                <a:gd name="T18" fmla="*/ 97 w 110"/>
                <a:gd name="T19" fmla="*/ 98 h 112"/>
                <a:gd name="T20" fmla="*/ 97 w 110"/>
                <a:gd name="T21" fmla="*/ 12 h 112"/>
                <a:gd name="T22" fmla="*/ 97 w 110"/>
                <a:gd name="T2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112">
                  <a:moveTo>
                    <a:pt x="110" y="0"/>
                  </a:moveTo>
                  <a:lnTo>
                    <a:pt x="110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10" y="0"/>
                  </a:lnTo>
                  <a:close/>
                  <a:moveTo>
                    <a:pt x="97" y="12"/>
                  </a:moveTo>
                  <a:lnTo>
                    <a:pt x="15" y="12"/>
                  </a:lnTo>
                  <a:lnTo>
                    <a:pt x="15" y="98"/>
                  </a:lnTo>
                  <a:lnTo>
                    <a:pt x="97" y="98"/>
                  </a:lnTo>
                  <a:lnTo>
                    <a:pt x="97" y="12"/>
                  </a:lnTo>
                  <a:lnTo>
                    <a:pt x="9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" name="Freeform 219"/>
            <p:cNvSpPr>
              <a:spLocks noEditPoints="1"/>
            </p:cNvSpPr>
            <p:nvPr/>
          </p:nvSpPr>
          <p:spPr bwMode="auto">
            <a:xfrm>
              <a:off x="384" y="1632"/>
              <a:ext cx="200" cy="393"/>
            </a:xfrm>
            <a:custGeom>
              <a:avLst/>
              <a:gdLst>
                <a:gd name="T0" fmla="*/ 13 w 200"/>
                <a:gd name="T1" fmla="*/ 2 h 393"/>
                <a:gd name="T2" fmla="*/ 23 w 200"/>
                <a:gd name="T3" fmla="*/ 0 h 393"/>
                <a:gd name="T4" fmla="*/ 44 w 200"/>
                <a:gd name="T5" fmla="*/ 0 h 393"/>
                <a:gd name="T6" fmla="*/ 59 w 200"/>
                <a:gd name="T7" fmla="*/ 5 h 393"/>
                <a:gd name="T8" fmla="*/ 66 w 200"/>
                <a:gd name="T9" fmla="*/ 15 h 393"/>
                <a:gd name="T10" fmla="*/ 67 w 200"/>
                <a:gd name="T11" fmla="*/ 40 h 393"/>
                <a:gd name="T12" fmla="*/ 165 w 200"/>
                <a:gd name="T13" fmla="*/ 40 h 393"/>
                <a:gd name="T14" fmla="*/ 179 w 200"/>
                <a:gd name="T15" fmla="*/ 41 h 393"/>
                <a:gd name="T16" fmla="*/ 190 w 200"/>
                <a:gd name="T17" fmla="*/ 49 h 393"/>
                <a:gd name="T18" fmla="*/ 197 w 200"/>
                <a:gd name="T19" fmla="*/ 58 h 393"/>
                <a:gd name="T20" fmla="*/ 200 w 200"/>
                <a:gd name="T21" fmla="*/ 71 h 393"/>
                <a:gd name="T22" fmla="*/ 200 w 200"/>
                <a:gd name="T23" fmla="*/ 362 h 393"/>
                <a:gd name="T24" fmla="*/ 197 w 200"/>
                <a:gd name="T25" fmla="*/ 373 h 393"/>
                <a:gd name="T26" fmla="*/ 190 w 200"/>
                <a:gd name="T27" fmla="*/ 384 h 393"/>
                <a:gd name="T28" fmla="*/ 179 w 200"/>
                <a:gd name="T29" fmla="*/ 390 h 393"/>
                <a:gd name="T30" fmla="*/ 165 w 200"/>
                <a:gd name="T31" fmla="*/ 393 h 393"/>
                <a:gd name="T32" fmla="*/ 33 w 200"/>
                <a:gd name="T33" fmla="*/ 393 h 393"/>
                <a:gd name="T34" fmla="*/ 20 w 200"/>
                <a:gd name="T35" fmla="*/ 390 h 393"/>
                <a:gd name="T36" fmla="*/ 10 w 200"/>
                <a:gd name="T37" fmla="*/ 384 h 393"/>
                <a:gd name="T38" fmla="*/ 2 w 200"/>
                <a:gd name="T39" fmla="*/ 373 h 393"/>
                <a:gd name="T40" fmla="*/ 0 w 200"/>
                <a:gd name="T41" fmla="*/ 362 h 393"/>
                <a:gd name="T42" fmla="*/ 0 w 200"/>
                <a:gd name="T43" fmla="*/ 18 h 393"/>
                <a:gd name="T44" fmla="*/ 5 w 200"/>
                <a:gd name="T45" fmla="*/ 8 h 393"/>
                <a:gd name="T46" fmla="*/ 13 w 200"/>
                <a:gd name="T47" fmla="*/ 2 h 393"/>
                <a:gd name="T48" fmla="*/ 46 w 200"/>
                <a:gd name="T49" fmla="*/ 20 h 393"/>
                <a:gd name="T50" fmla="*/ 21 w 200"/>
                <a:gd name="T51" fmla="*/ 362 h 393"/>
                <a:gd name="T52" fmla="*/ 23 w 200"/>
                <a:gd name="T53" fmla="*/ 365 h 393"/>
                <a:gd name="T54" fmla="*/ 28 w 200"/>
                <a:gd name="T55" fmla="*/ 372 h 393"/>
                <a:gd name="T56" fmla="*/ 165 w 200"/>
                <a:gd name="T57" fmla="*/ 372 h 393"/>
                <a:gd name="T58" fmla="*/ 170 w 200"/>
                <a:gd name="T59" fmla="*/ 372 h 393"/>
                <a:gd name="T60" fmla="*/ 177 w 200"/>
                <a:gd name="T61" fmla="*/ 365 h 393"/>
                <a:gd name="T62" fmla="*/ 177 w 200"/>
                <a:gd name="T63" fmla="*/ 71 h 393"/>
                <a:gd name="T64" fmla="*/ 177 w 200"/>
                <a:gd name="T65" fmla="*/ 66 h 393"/>
                <a:gd name="T66" fmla="*/ 170 w 200"/>
                <a:gd name="T67" fmla="*/ 61 h 393"/>
                <a:gd name="T68" fmla="*/ 44 w 200"/>
                <a:gd name="T69" fmla="*/ 60 h 393"/>
                <a:gd name="T70" fmla="*/ 46 w 200"/>
                <a:gd name="T71" fmla="*/ 2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0" h="393">
                  <a:moveTo>
                    <a:pt x="13" y="2"/>
                  </a:moveTo>
                  <a:lnTo>
                    <a:pt x="13" y="2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3" y="0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66" y="15"/>
                  </a:lnTo>
                  <a:lnTo>
                    <a:pt x="67" y="20"/>
                  </a:lnTo>
                  <a:lnTo>
                    <a:pt x="67" y="40"/>
                  </a:lnTo>
                  <a:lnTo>
                    <a:pt x="165" y="40"/>
                  </a:lnTo>
                  <a:lnTo>
                    <a:pt x="165" y="40"/>
                  </a:lnTo>
                  <a:lnTo>
                    <a:pt x="172" y="40"/>
                  </a:lnTo>
                  <a:lnTo>
                    <a:pt x="179" y="41"/>
                  </a:lnTo>
                  <a:lnTo>
                    <a:pt x="185" y="45"/>
                  </a:lnTo>
                  <a:lnTo>
                    <a:pt x="190" y="49"/>
                  </a:lnTo>
                  <a:lnTo>
                    <a:pt x="193" y="54"/>
                  </a:lnTo>
                  <a:lnTo>
                    <a:pt x="197" y="58"/>
                  </a:lnTo>
                  <a:lnTo>
                    <a:pt x="198" y="64"/>
                  </a:lnTo>
                  <a:lnTo>
                    <a:pt x="200" y="71"/>
                  </a:lnTo>
                  <a:lnTo>
                    <a:pt x="200" y="362"/>
                  </a:lnTo>
                  <a:lnTo>
                    <a:pt x="200" y="362"/>
                  </a:lnTo>
                  <a:lnTo>
                    <a:pt x="198" y="368"/>
                  </a:lnTo>
                  <a:lnTo>
                    <a:pt x="197" y="373"/>
                  </a:lnTo>
                  <a:lnTo>
                    <a:pt x="193" y="379"/>
                  </a:lnTo>
                  <a:lnTo>
                    <a:pt x="190" y="384"/>
                  </a:lnTo>
                  <a:lnTo>
                    <a:pt x="185" y="387"/>
                  </a:lnTo>
                  <a:lnTo>
                    <a:pt x="179" y="390"/>
                  </a:lnTo>
                  <a:lnTo>
                    <a:pt x="172" y="391"/>
                  </a:lnTo>
                  <a:lnTo>
                    <a:pt x="165" y="393"/>
                  </a:lnTo>
                  <a:lnTo>
                    <a:pt x="33" y="393"/>
                  </a:lnTo>
                  <a:lnTo>
                    <a:pt x="33" y="393"/>
                  </a:lnTo>
                  <a:lnTo>
                    <a:pt x="26" y="391"/>
                  </a:lnTo>
                  <a:lnTo>
                    <a:pt x="20" y="390"/>
                  </a:lnTo>
                  <a:lnTo>
                    <a:pt x="15" y="387"/>
                  </a:lnTo>
                  <a:lnTo>
                    <a:pt x="10" y="384"/>
                  </a:lnTo>
                  <a:lnTo>
                    <a:pt x="5" y="379"/>
                  </a:lnTo>
                  <a:lnTo>
                    <a:pt x="2" y="373"/>
                  </a:lnTo>
                  <a:lnTo>
                    <a:pt x="0" y="368"/>
                  </a:lnTo>
                  <a:lnTo>
                    <a:pt x="0" y="36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5" y="8"/>
                  </a:lnTo>
                  <a:lnTo>
                    <a:pt x="8" y="3"/>
                  </a:lnTo>
                  <a:lnTo>
                    <a:pt x="13" y="2"/>
                  </a:lnTo>
                  <a:lnTo>
                    <a:pt x="13" y="2"/>
                  </a:lnTo>
                  <a:close/>
                  <a:moveTo>
                    <a:pt x="46" y="20"/>
                  </a:moveTo>
                  <a:lnTo>
                    <a:pt x="21" y="20"/>
                  </a:lnTo>
                  <a:lnTo>
                    <a:pt x="21" y="362"/>
                  </a:lnTo>
                  <a:lnTo>
                    <a:pt x="21" y="362"/>
                  </a:lnTo>
                  <a:lnTo>
                    <a:pt x="23" y="365"/>
                  </a:lnTo>
                  <a:lnTo>
                    <a:pt x="25" y="368"/>
                  </a:lnTo>
                  <a:lnTo>
                    <a:pt x="28" y="372"/>
                  </a:lnTo>
                  <a:lnTo>
                    <a:pt x="33" y="372"/>
                  </a:lnTo>
                  <a:lnTo>
                    <a:pt x="165" y="372"/>
                  </a:lnTo>
                  <a:lnTo>
                    <a:pt x="165" y="372"/>
                  </a:lnTo>
                  <a:lnTo>
                    <a:pt x="170" y="372"/>
                  </a:lnTo>
                  <a:lnTo>
                    <a:pt x="174" y="368"/>
                  </a:lnTo>
                  <a:lnTo>
                    <a:pt x="177" y="365"/>
                  </a:lnTo>
                  <a:lnTo>
                    <a:pt x="177" y="362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77" y="66"/>
                  </a:lnTo>
                  <a:lnTo>
                    <a:pt x="174" y="63"/>
                  </a:lnTo>
                  <a:lnTo>
                    <a:pt x="170" y="61"/>
                  </a:lnTo>
                  <a:lnTo>
                    <a:pt x="165" y="60"/>
                  </a:lnTo>
                  <a:lnTo>
                    <a:pt x="44" y="6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535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Potential Health Hazards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Cellular radio frequecies = cancer?</a:t>
            </a:r>
          </a:p>
          <a:p>
            <a:pPr lvl="1"/>
            <a:r>
              <a:rPr lang="en-US"/>
              <a:t>No conclusive evidence yet</a:t>
            </a:r>
          </a:p>
          <a:p>
            <a:pPr lvl="1"/>
            <a:r>
              <a:rPr lang="en-US"/>
              <a:t>could allow for myriad of lawsuits</a:t>
            </a:r>
          </a:p>
          <a:p>
            <a:pPr lvl="1"/>
            <a:r>
              <a:rPr lang="en-US"/>
              <a:t>mobile devices may interfere with sensitive medical devices such as pacemakers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8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M-Commerce Overview</a:t>
            </a:r>
          </a:p>
          <a:p>
            <a:r>
              <a:rPr lang="en-US"/>
              <a:t>Infrastructure</a:t>
            </a:r>
          </a:p>
          <a:p>
            <a:r>
              <a:rPr lang="en-US"/>
              <a:t>M-Commerce Applications</a:t>
            </a:r>
          </a:p>
          <a:p>
            <a:r>
              <a:rPr lang="en-US"/>
              <a:t>Mobile Payment</a:t>
            </a:r>
          </a:p>
          <a:p>
            <a:r>
              <a:rPr lang="en-US"/>
              <a:t>Limitations</a:t>
            </a:r>
          </a:p>
          <a:p>
            <a:r>
              <a:rPr lang="en-US">
                <a:solidFill>
                  <a:schemeClr val="hlink"/>
                </a:solidFill>
              </a:rPr>
              <a:t>Security in M-Commerce</a:t>
            </a:r>
          </a:p>
          <a:p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04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3200"/>
              <a:t>Security in M-Commerce: </a:t>
            </a:r>
            <a:br>
              <a:rPr lang="en-US" sz="3200"/>
            </a:br>
            <a:r>
              <a:rPr lang="en-US" sz="3200"/>
              <a:t>Environment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2514600" y="1905000"/>
            <a:ext cx="4959350" cy="4779963"/>
            <a:chOff x="240" y="1008"/>
            <a:chExt cx="4080" cy="3011"/>
          </a:xfrm>
        </p:grpSpPr>
        <p:sp>
          <p:nvSpPr>
            <p:cNvPr id="46085" name="Freeform 5"/>
            <p:cNvSpPr>
              <a:spLocks/>
            </p:cNvSpPr>
            <p:nvPr/>
          </p:nvSpPr>
          <p:spPr bwMode="auto">
            <a:xfrm>
              <a:off x="240" y="1008"/>
              <a:ext cx="4080" cy="2784"/>
            </a:xfrm>
            <a:custGeom>
              <a:avLst/>
              <a:gdLst>
                <a:gd name="T0" fmla="*/ 720 w 4080"/>
                <a:gd name="T1" fmla="*/ 0 h 2784"/>
                <a:gd name="T2" fmla="*/ 3120 w 4080"/>
                <a:gd name="T3" fmla="*/ 0 h 2784"/>
                <a:gd name="T4" fmla="*/ 3504 w 4080"/>
                <a:gd name="T5" fmla="*/ 1248 h 2784"/>
                <a:gd name="T6" fmla="*/ 4080 w 4080"/>
                <a:gd name="T7" fmla="*/ 1968 h 2784"/>
                <a:gd name="T8" fmla="*/ 4080 w 4080"/>
                <a:gd name="T9" fmla="*/ 2784 h 2784"/>
                <a:gd name="T10" fmla="*/ 0 w 4080"/>
                <a:gd name="T11" fmla="*/ 2784 h 2784"/>
                <a:gd name="T12" fmla="*/ 0 w 4080"/>
                <a:gd name="T13" fmla="*/ 1200 h 2784"/>
                <a:gd name="T14" fmla="*/ 720 w 4080"/>
                <a:gd name="T15" fmla="*/ 0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80" h="2784">
                  <a:moveTo>
                    <a:pt x="720" y="0"/>
                  </a:moveTo>
                  <a:lnTo>
                    <a:pt x="3120" y="0"/>
                  </a:lnTo>
                  <a:lnTo>
                    <a:pt x="3504" y="1248"/>
                  </a:lnTo>
                  <a:lnTo>
                    <a:pt x="4080" y="1968"/>
                  </a:lnTo>
                  <a:lnTo>
                    <a:pt x="4080" y="2784"/>
                  </a:lnTo>
                  <a:lnTo>
                    <a:pt x="0" y="2784"/>
                  </a:lnTo>
                  <a:lnTo>
                    <a:pt x="0" y="120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>
              <a:spAutoFit/>
            </a:bodyPr>
            <a:lstStyle/>
            <a:p>
              <a:endParaRPr 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884" y="3744"/>
              <a:ext cx="24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>
              <a:spAutoFit/>
            </a:bodyPr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300" i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Operator centric model</a:t>
              </a:r>
            </a:p>
          </p:txBody>
        </p:sp>
      </p:grpSp>
      <p:grpSp>
        <p:nvGrpSpPr>
          <p:cNvPr id="46087" name="Group 7"/>
          <p:cNvGrpSpPr>
            <a:grpSpLocks/>
          </p:cNvGrpSpPr>
          <p:nvPr/>
        </p:nvGrpSpPr>
        <p:grpSpPr bwMode="auto">
          <a:xfrm>
            <a:off x="5181600" y="1371600"/>
            <a:ext cx="862013" cy="2065338"/>
            <a:chOff x="3539" y="988"/>
            <a:chExt cx="589" cy="1301"/>
          </a:xfrm>
        </p:grpSpPr>
        <p:cxnSp>
          <p:nvCxnSpPr>
            <p:cNvPr id="46088" name="AutoShape 8"/>
            <p:cNvCxnSpPr>
              <a:cxnSpLocks noChangeShapeType="1"/>
              <a:endCxn id="46111" idx="0"/>
            </p:cNvCxnSpPr>
            <p:nvPr/>
          </p:nvCxnSpPr>
          <p:spPr bwMode="auto">
            <a:xfrm flipH="1">
              <a:off x="3832" y="1617"/>
              <a:ext cx="2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539" y="988"/>
              <a:ext cx="589" cy="629"/>
              <a:chOff x="3536" y="907"/>
              <a:chExt cx="698" cy="714"/>
            </a:xfrm>
          </p:grpSpPr>
          <p:graphicFrame>
            <p:nvGraphicFramePr>
              <p:cNvPr id="46090" name="Object 10"/>
              <p:cNvGraphicFramePr>
                <a:graphicFrameLocks noChangeAspect="1"/>
              </p:cNvGraphicFramePr>
              <p:nvPr/>
            </p:nvGraphicFramePr>
            <p:xfrm>
              <a:off x="3536" y="1056"/>
              <a:ext cx="698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8" name="Clip" r:id="rId3" imgW="5738400" imgH="4030200" progId="MS_ClipArt_Gallery.2">
                      <p:embed/>
                    </p:oleObj>
                  </mc:Choice>
                  <mc:Fallback>
                    <p:oleObj name="Clip" r:id="rId3" imgW="5738400" imgH="4030200" progId="MS_ClipArt_Gallery.2">
                      <p:embed/>
                      <p:pic>
                        <p:nvPicPr>
                          <p:cNvPr id="4609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6" y="1056"/>
                            <a:ext cx="698" cy="5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91" name="Text Box 11"/>
              <p:cNvSpPr txBox="1">
                <a:spLocks noChangeArrowheads="1"/>
              </p:cNvSpPr>
              <p:nvPr/>
            </p:nvSpPr>
            <p:spPr bwMode="auto">
              <a:xfrm>
                <a:off x="3701" y="907"/>
                <a:ext cx="373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7278" tIns="43639" rIns="87278" bIns="43639" anchor="ctr">
                <a:spAutoFit/>
              </a:bodyPr>
              <a:lstStyle>
                <a:lvl1pPr defTabSz="87312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365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73125" defTabSz="873125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309688" defTabSz="873125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7446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2018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6590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1162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5734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lnSpc>
                    <a:spcPct val="65000"/>
                  </a:lnSpc>
                  <a:spcBef>
                    <a:spcPct val="25000"/>
                  </a:spcBef>
                </a:pPr>
                <a:r>
                  <a:rPr lang="en-US" sz="1700">
                    <a:latin typeface="Comic Sans MS" pitchFamily="66" charset="0"/>
                  </a:rPr>
                  <a:t>CA</a:t>
                </a:r>
                <a:endParaRPr lang="en-US" sz="1700" b="1">
                  <a:latin typeface="Comic Sans MS" pitchFamily="66" charset="0"/>
                </a:endParaRPr>
              </a:p>
            </p:txBody>
          </p:sp>
        </p:grpSp>
      </p:grp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6096000" y="4267200"/>
            <a:ext cx="2614613" cy="1846263"/>
            <a:chOff x="3832" y="2481"/>
            <a:chExt cx="1784" cy="1163"/>
          </a:xfrm>
        </p:grpSpPr>
        <p:grpSp>
          <p:nvGrpSpPr>
            <p:cNvPr id="46093" name="Group 13"/>
            <p:cNvGrpSpPr>
              <a:grpSpLocks/>
            </p:cNvGrpSpPr>
            <p:nvPr/>
          </p:nvGrpSpPr>
          <p:grpSpPr bwMode="auto">
            <a:xfrm>
              <a:off x="4800" y="2989"/>
              <a:ext cx="816" cy="655"/>
              <a:chOff x="4704" y="2989"/>
              <a:chExt cx="816" cy="655"/>
            </a:xfrm>
          </p:grpSpPr>
          <p:pic>
            <p:nvPicPr>
              <p:cNvPr id="46094" name="Picture 14" descr="UNIVERSI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4" y="2989"/>
                <a:ext cx="816" cy="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095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4869" y="2990"/>
                <a:ext cx="603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73125"/>
                <a:r>
                  <a:rPr lang="en-US" sz="1300" b="1">
                    <a:solidFill>
                      <a:srgbClr val="FF0000"/>
                    </a:solidFill>
                    <a:latin typeface="Comic Sans MS" pitchFamily="66" charset="0"/>
                  </a:rPr>
                  <a:t>Bank (FI)</a:t>
                </a:r>
                <a:endParaRPr lang="en-US" sz="23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46096" name="AutoShape 16"/>
            <p:cNvCxnSpPr>
              <a:cxnSpLocks noChangeShapeType="1"/>
            </p:cNvCxnSpPr>
            <p:nvPr/>
          </p:nvCxnSpPr>
          <p:spPr bwMode="auto">
            <a:xfrm flipH="1" flipV="1">
              <a:off x="3832" y="2481"/>
              <a:ext cx="1435" cy="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715000" y="3886200"/>
            <a:ext cx="3036888" cy="769938"/>
            <a:chOff x="3832" y="2304"/>
            <a:chExt cx="2072" cy="485"/>
          </a:xfrm>
        </p:grpSpPr>
        <p:grpSp>
          <p:nvGrpSpPr>
            <p:cNvPr id="46098" name="Group 18"/>
            <p:cNvGrpSpPr>
              <a:grpSpLocks noChangeAspect="1"/>
            </p:cNvGrpSpPr>
            <p:nvPr/>
          </p:nvGrpSpPr>
          <p:grpSpPr bwMode="auto">
            <a:xfrm>
              <a:off x="5258" y="2304"/>
              <a:ext cx="646" cy="485"/>
              <a:chOff x="3792" y="2256"/>
              <a:chExt cx="960" cy="720"/>
            </a:xfrm>
          </p:grpSpPr>
          <p:pic>
            <p:nvPicPr>
              <p:cNvPr id="46099" name="Picture 1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" y="2256"/>
                <a:ext cx="96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100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3936" y="2735"/>
                <a:ext cx="72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defTabSz="873125"/>
                <a:r>
                  <a:rPr lang="en-GB" sz="1200" b="1">
                    <a:solidFill>
                      <a:srgbClr val="FF0000"/>
                    </a:solidFill>
                    <a:latin typeface="Comic Sans MS" pitchFamily="66" charset="0"/>
                  </a:rPr>
                  <a:t>Merchant</a:t>
                </a:r>
              </a:p>
            </p:txBody>
          </p:sp>
        </p:grpSp>
        <p:cxnSp>
          <p:nvCxnSpPr>
            <p:cNvPr id="46101" name="AutoShape 21"/>
            <p:cNvCxnSpPr>
              <a:cxnSpLocks noChangeShapeType="1"/>
            </p:cNvCxnSpPr>
            <p:nvPr/>
          </p:nvCxnSpPr>
          <p:spPr bwMode="auto">
            <a:xfrm flipH="1" flipV="1">
              <a:off x="3832" y="2481"/>
              <a:ext cx="1426" cy="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6096000" y="2209800"/>
            <a:ext cx="2501900" cy="1808163"/>
            <a:chOff x="4101" y="1261"/>
            <a:chExt cx="1707" cy="1139"/>
          </a:xfrm>
        </p:grpSpPr>
        <p:grpSp>
          <p:nvGrpSpPr>
            <p:cNvPr id="46103" name="Group 23"/>
            <p:cNvGrpSpPr>
              <a:grpSpLocks/>
            </p:cNvGrpSpPr>
            <p:nvPr/>
          </p:nvGrpSpPr>
          <p:grpSpPr bwMode="auto">
            <a:xfrm>
              <a:off x="4101" y="1261"/>
              <a:ext cx="1707" cy="1139"/>
              <a:chOff x="4005" y="1261"/>
              <a:chExt cx="1707" cy="1139"/>
            </a:xfrm>
          </p:grpSpPr>
          <p:graphicFrame>
            <p:nvGraphicFramePr>
              <p:cNvPr id="46104" name="Object 24"/>
              <p:cNvGraphicFramePr>
                <a:graphicFrameLocks noChangeAspect="1"/>
              </p:cNvGraphicFramePr>
              <p:nvPr/>
            </p:nvGraphicFramePr>
            <p:xfrm>
              <a:off x="4005" y="1261"/>
              <a:ext cx="1707" cy="1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9" name="Clip" r:id="rId7" imgW="6248160" imgH="4174560" progId="MS_ClipArt_Gallery.2">
                      <p:embed/>
                    </p:oleObj>
                  </mc:Choice>
                  <mc:Fallback>
                    <p:oleObj name="Clip" r:id="rId7" imgW="6248160" imgH="4174560" progId="MS_ClipArt_Gallery.2">
                      <p:embed/>
                      <p:pic>
                        <p:nvPicPr>
                          <p:cNvPr id="46104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5" y="1261"/>
                            <a:ext cx="1707" cy="1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5" name="WordArt 25"/>
              <p:cNvSpPr>
                <a:spLocks noChangeArrowheads="1" noChangeShapeType="1" noTextEdit="1"/>
              </p:cNvSpPr>
              <p:nvPr/>
            </p:nvSpPr>
            <p:spPr bwMode="auto">
              <a:xfrm rot="-582596">
                <a:off x="4512" y="1296"/>
                <a:ext cx="492" cy="351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55556"/>
                  </a:avLst>
                </a:prstTxWarp>
              </a:bodyPr>
              <a:lstStyle/>
              <a:p>
                <a:pPr algn="ctr"/>
                <a:r>
                  <a:rPr lang="en-US" sz="1600" kern="10" spc="320">
                    <a:ln w="9525">
                      <a:solidFill>
                        <a:srgbClr val="CC99FF"/>
                      </a:solidFill>
                      <a:round/>
                      <a:headEnd/>
                      <a:tailEnd/>
                    </a:ln>
                    <a:gradFill rotWithShape="0">
                      <a:gsLst>
                        <a:gs pos="0">
                          <a:srgbClr val="6600CC"/>
                        </a:gs>
                        <a:gs pos="100000">
                          <a:srgbClr val="CC00CC"/>
                        </a:gs>
                      </a:gsLst>
                      <a:lin ang="5982596" scaled="1"/>
                    </a:gradFill>
                    <a:effectLst>
                      <a:outerShdw dist="53882" dir="2700000" algn="ctr" rotWithShape="0">
                        <a:srgbClr val="9999FF"/>
                      </a:outerShdw>
                    </a:effectLst>
                    <a:latin typeface="Impact"/>
                  </a:rPr>
                  <a:t>Shopping</a:t>
                </a:r>
              </a:p>
            </p:txBody>
          </p:sp>
          <p:sp>
            <p:nvSpPr>
              <p:cNvPr id="4610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4416" y="2074"/>
                <a:ext cx="65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73125"/>
                <a:r>
                  <a:rPr lang="en-GB" sz="1200" b="1">
                    <a:solidFill>
                      <a:srgbClr val="FF0000"/>
                    </a:solidFill>
                    <a:latin typeface="Comic Sans MS" pitchFamily="66" charset="0"/>
                  </a:rPr>
                  <a:t>Content</a:t>
                </a:r>
              </a:p>
              <a:p>
                <a:pPr algn="ctr" defTabSz="873125"/>
                <a:r>
                  <a:rPr lang="en-GB" sz="1200" b="1">
                    <a:solidFill>
                      <a:srgbClr val="FF0000"/>
                    </a:solidFill>
                    <a:latin typeface="Comic Sans MS" pitchFamily="66" charset="0"/>
                  </a:rPr>
                  <a:t>Aggregation</a:t>
                </a:r>
                <a:endParaRPr lang="en-GB" sz="1300" b="1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46107" name="AutoShape 27"/>
            <p:cNvCxnSpPr>
              <a:cxnSpLocks noChangeShapeType="1"/>
            </p:cNvCxnSpPr>
            <p:nvPr/>
          </p:nvCxnSpPr>
          <p:spPr bwMode="auto">
            <a:xfrm flipH="1">
              <a:off x="4128" y="2304"/>
              <a:ext cx="710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4560888" y="2795588"/>
            <a:ext cx="1716087" cy="2268537"/>
            <a:chOff x="3216" y="1617"/>
            <a:chExt cx="1172" cy="1429"/>
          </a:xfrm>
        </p:grpSpPr>
        <p:grpSp>
          <p:nvGrpSpPr>
            <p:cNvPr id="46109" name="Group 29"/>
            <p:cNvGrpSpPr>
              <a:grpSpLocks/>
            </p:cNvGrpSpPr>
            <p:nvPr/>
          </p:nvGrpSpPr>
          <p:grpSpPr bwMode="auto">
            <a:xfrm>
              <a:off x="3216" y="1617"/>
              <a:ext cx="1172" cy="1429"/>
              <a:chOff x="2592" y="1536"/>
              <a:chExt cx="1172" cy="1429"/>
            </a:xfrm>
          </p:grpSpPr>
          <p:sp>
            <p:nvSpPr>
              <p:cNvPr id="46110" name="Freeform 30" descr="White marble"/>
              <p:cNvSpPr>
                <a:spLocks/>
              </p:cNvSpPr>
              <p:nvPr/>
            </p:nvSpPr>
            <p:spPr bwMode="auto">
              <a:xfrm>
                <a:off x="2592" y="1536"/>
                <a:ext cx="1172" cy="1429"/>
              </a:xfrm>
              <a:custGeom>
                <a:avLst/>
                <a:gdLst>
                  <a:gd name="T0" fmla="*/ 900 w 1172"/>
                  <a:gd name="T1" fmla="*/ 220 h 1429"/>
                  <a:gd name="T2" fmla="*/ 1036 w 1172"/>
                  <a:gd name="T3" fmla="*/ 545 h 1429"/>
                  <a:gd name="T4" fmla="*/ 1034 w 1172"/>
                  <a:gd name="T5" fmla="*/ 925 h 1429"/>
                  <a:gd name="T6" fmla="*/ 819 w 1172"/>
                  <a:gd name="T7" fmla="*/ 1240 h 1429"/>
                  <a:gd name="T8" fmla="*/ 630 w 1172"/>
                  <a:gd name="T9" fmla="*/ 1342 h 1429"/>
                  <a:gd name="T10" fmla="*/ 389 w 1172"/>
                  <a:gd name="T11" fmla="*/ 1314 h 1429"/>
                  <a:gd name="T12" fmla="*/ 201 w 1172"/>
                  <a:gd name="T13" fmla="*/ 1068 h 1429"/>
                  <a:gd name="T14" fmla="*/ 117 w 1172"/>
                  <a:gd name="T15" fmla="*/ 750 h 1429"/>
                  <a:gd name="T16" fmla="*/ 174 w 1172"/>
                  <a:gd name="T17" fmla="*/ 468 h 1429"/>
                  <a:gd name="T18" fmla="*/ 361 w 1172"/>
                  <a:gd name="T19" fmla="*/ 234 h 1429"/>
                  <a:gd name="T20" fmla="*/ 586 w 1172"/>
                  <a:gd name="T21" fmla="*/ 177 h 1429"/>
                  <a:gd name="T22" fmla="*/ 900 w 1172"/>
                  <a:gd name="T23" fmla="*/ 220 h 1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2" h="1429">
                    <a:moveTo>
                      <a:pt x="900" y="220"/>
                    </a:moveTo>
                    <a:cubicBezTo>
                      <a:pt x="1018" y="170"/>
                      <a:pt x="1139" y="368"/>
                      <a:pt x="1036" y="545"/>
                    </a:cubicBezTo>
                    <a:cubicBezTo>
                      <a:pt x="1143" y="540"/>
                      <a:pt x="1172" y="819"/>
                      <a:pt x="1034" y="925"/>
                    </a:cubicBezTo>
                    <a:cubicBezTo>
                      <a:pt x="1088" y="1069"/>
                      <a:pt x="952" y="1296"/>
                      <a:pt x="819" y="1240"/>
                    </a:cubicBezTo>
                    <a:cubicBezTo>
                      <a:pt x="828" y="1368"/>
                      <a:pt x="688" y="1412"/>
                      <a:pt x="630" y="1342"/>
                    </a:cubicBezTo>
                    <a:cubicBezTo>
                      <a:pt x="584" y="1429"/>
                      <a:pt x="400" y="1416"/>
                      <a:pt x="389" y="1314"/>
                    </a:cubicBezTo>
                    <a:cubicBezTo>
                      <a:pt x="312" y="1372"/>
                      <a:pt x="128" y="1232"/>
                      <a:pt x="201" y="1068"/>
                    </a:cubicBezTo>
                    <a:cubicBezTo>
                      <a:pt x="76" y="1072"/>
                      <a:pt x="0" y="908"/>
                      <a:pt x="117" y="750"/>
                    </a:cubicBezTo>
                    <a:cubicBezTo>
                      <a:pt x="16" y="700"/>
                      <a:pt x="48" y="480"/>
                      <a:pt x="174" y="468"/>
                    </a:cubicBezTo>
                    <a:cubicBezTo>
                      <a:pt x="132" y="352"/>
                      <a:pt x="228" y="180"/>
                      <a:pt x="361" y="234"/>
                    </a:cubicBezTo>
                    <a:cubicBezTo>
                      <a:pt x="384" y="96"/>
                      <a:pt x="552" y="88"/>
                      <a:pt x="586" y="177"/>
                    </a:cubicBezTo>
                    <a:cubicBezTo>
                      <a:pt x="696" y="0"/>
                      <a:pt x="901" y="103"/>
                      <a:pt x="900" y="220"/>
                    </a:cubicBez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rgbClr val="99CCCC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7278" tIns="43639" rIns="87278" bIns="43639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1" name="Text Box 31"/>
              <p:cNvSpPr txBox="1">
                <a:spLocks noChangeArrowheads="1"/>
              </p:cNvSpPr>
              <p:nvPr/>
            </p:nvSpPr>
            <p:spPr bwMode="auto">
              <a:xfrm>
                <a:off x="2912" y="2208"/>
                <a:ext cx="592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7278" tIns="43639" rIns="87278" bIns="43639">
                <a:spAutoFit/>
              </a:bodyPr>
              <a:lstStyle>
                <a:lvl1pPr defTabSz="87312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365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73125" defTabSz="873125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309688" defTabSz="873125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7446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2018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6590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1162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5734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GB" sz="1300" b="1" i="1">
                    <a:solidFill>
                      <a:srgbClr val="336666"/>
                    </a:solidFill>
                    <a:latin typeface="Times New Roman" pitchFamily="18" charset="0"/>
                  </a:rPr>
                  <a:t>Internet</a:t>
                </a:r>
              </a:p>
            </p:txBody>
          </p:sp>
        </p:grpSp>
        <p:graphicFrame>
          <p:nvGraphicFramePr>
            <p:cNvPr id="46112" name="Object 32"/>
            <p:cNvGraphicFramePr>
              <a:graphicFrameLocks noChangeAspect="1"/>
            </p:cNvGraphicFramePr>
            <p:nvPr/>
          </p:nvGraphicFramePr>
          <p:xfrm>
            <a:off x="3312" y="2016"/>
            <a:ext cx="29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Clip" r:id="rId10" imgW="3031560" imgH="4533480" progId="MS_ClipArt_Gallery.2">
                    <p:embed/>
                  </p:oleObj>
                </mc:Choice>
                <mc:Fallback>
                  <p:oleObj name="Clip" r:id="rId10" imgW="3031560" imgH="4533480" progId="MS_ClipArt_Gallery.2">
                    <p:embed/>
                    <p:pic>
                      <p:nvPicPr>
                        <p:cNvPr id="4611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016"/>
                          <a:ext cx="29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13" name="Group 33"/>
          <p:cNvGrpSpPr>
            <a:grpSpLocks/>
          </p:cNvGrpSpPr>
          <p:nvPr/>
        </p:nvGrpSpPr>
        <p:grpSpPr bwMode="auto">
          <a:xfrm>
            <a:off x="2286000" y="2438400"/>
            <a:ext cx="1579563" cy="917575"/>
            <a:chOff x="1467" y="1536"/>
            <a:chExt cx="1077" cy="578"/>
          </a:xfrm>
        </p:grpSpPr>
        <p:cxnSp>
          <p:nvCxnSpPr>
            <p:cNvPr id="46114" name="AutoShape 34"/>
            <p:cNvCxnSpPr>
              <a:cxnSpLocks noChangeShapeType="1"/>
              <a:stCxn id="46116" idx="1"/>
              <a:endCxn id="46125" idx="0"/>
            </p:cNvCxnSpPr>
            <p:nvPr/>
          </p:nvCxnSpPr>
          <p:spPr bwMode="auto">
            <a:xfrm flipH="1">
              <a:off x="1467" y="1897"/>
              <a:ext cx="635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6115" name="Group 35"/>
            <p:cNvGrpSpPr>
              <a:grpSpLocks/>
            </p:cNvGrpSpPr>
            <p:nvPr/>
          </p:nvGrpSpPr>
          <p:grpSpPr bwMode="auto">
            <a:xfrm>
              <a:off x="1944" y="1536"/>
              <a:ext cx="600" cy="578"/>
              <a:chOff x="1848" y="1536"/>
              <a:chExt cx="600" cy="578"/>
            </a:xfrm>
          </p:grpSpPr>
          <p:pic>
            <p:nvPicPr>
              <p:cNvPr id="46116" name="Picture 36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6" y="1680"/>
                <a:ext cx="288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17" name="Text Box 37"/>
              <p:cNvSpPr txBox="1">
                <a:spLocks noChangeArrowheads="1"/>
              </p:cNvSpPr>
              <p:nvPr/>
            </p:nvSpPr>
            <p:spPr bwMode="auto">
              <a:xfrm>
                <a:off x="1848" y="1536"/>
                <a:ext cx="600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7278" tIns="43639" rIns="87278" bIns="43639">
                <a:spAutoFit/>
              </a:bodyPr>
              <a:lstStyle>
                <a:lvl1pPr defTabSz="87312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365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73125" defTabSz="873125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309688" defTabSz="873125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7446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2018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6590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1162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5734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 b="1">
                    <a:solidFill>
                      <a:srgbClr val="FF0000"/>
                    </a:solidFill>
                    <a:latin typeface="Comic Sans MS" pitchFamily="66" charset="0"/>
                  </a:rPr>
                  <a:t>SAT GW</a:t>
                </a:r>
                <a:endParaRPr lang="en-US" sz="2300" i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6118" name="Group 38"/>
          <p:cNvGrpSpPr>
            <a:grpSpLocks/>
          </p:cNvGrpSpPr>
          <p:nvPr/>
        </p:nvGrpSpPr>
        <p:grpSpPr bwMode="auto">
          <a:xfrm>
            <a:off x="2133600" y="4419600"/>
            <a:ext cx="1597025" cy="993775"/>
            <a:chOff x="1467" y="2158"/>
            <a:chExt cx="1090" cy="626"/>
          </a:xfrm>
        </p:grpSpPr>
        <p:cxnSp>
          <p:nvCxnSpPr>
            <p:cNvPr id="46119" name="AutoShape 39"/>
            <p:cNvCxnSpPr>
              <a:cxnSpLocks noChangeShapeType="1"/>
              <a:stCxn id="46121" idx="1"/>
              <a:endCxn id="46125" idx="2"/>
            </p:cNvCxnSpPr>
            <p:nvPr/>
          </p:nvCxnSpPr>
          <p:spPr bwMode="auto">
            <a:xfrm flipH="1" flipV="1">
              <a:off x="1467" y="2390"/>
              <a:ext cx="637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6120" name="Group 40"/>
            <p:cNvGrpSpPr>
              <a:grpSpLocks/>
            </p:cNvGrpSpPr>
            <p:nvPr/>
          </p:nvGrpSpPr>
          <p:grpSpPr bwMode="auto">
            <a:xfrm>
              <a:off x="1936" y="2158"/>
              <a:ext cx="621" cy="626"/>
              <a:chOff x="1840" y="2158"/>
              <a:chExt cx="621" cy="626"/>
            </a:xfrm>
          </p:grpSpPr>
          <p:pic>
            <p:nvPicPr>
              <p:cNvPr id="46121" name="Picture 4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" y="2350"/>
                <a:ext cx="288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22" name="Text Box 42"/>
              <p:cNvSpPr txBox="1">
                <a:spLocks noChangeArrowheads="1"/>
              </p:cNvSpPr>
              <p:nvPr/>
            </p:nvSpPr>
            <p:spPr bwMode="auto">
              <a:xfrm>
                <a:off x="1840" y="2158"/>
                <a:ext cx="621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7278" tIns="43639" rIns="87278" bIns="43639">
                <a:spAutoFit/>
              </a:bodyPr>
              <a:lstStyle>
                <a:lvl1pPr defTabSz="87312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365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73125" defTabSz="873125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309688" defTabSz="873125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7446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2018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6590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1162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5734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300" b="1">
                    <a:solidFill>
                      <a:srgbClr val="FF0000"/>
                    </a:solidFill>
                    <a:latin typeface="Comic Sans MS" pitchFamily="66" charset="0"/>
                  </a:rPr>
                  <a:t>WAP GW</a:t>
                </a:r>
                <a:endParaRPr lang="en-US" sz="2300" i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1447800" y="2743200"/>
            <a:ext cx="1717675" cy="2268538"/>
            <a:chOff x="988" y="1499"/>
            <a:chExt cx="1172" cy="1429"/>
          </a:xfrm>
        </p:grpSpPr>
        <p:sp>
          <p:nvSpPr>
            <p:cNvPr id="46124" name="Freeform 44" descr="MOLNLJUS"/>
            <p:cNvSpPr>
              <a:spLocks/>
            </p:cNvSpPr>
            <p:nvPr/>
          </p:nvSpPr>
          <p:spPr bwMode="auto">
            <a:xfrm>
              <a:off x="988" y="1499"/>
              <a:ext cx="1172" cy="1429"/>
            </a:xfrm>
            <a:custGeom>
              <a:avLst/>
              <a:gdLst>
                <a:gd name="T0" fmla="*/ 900 w 1172"/>
                <a:gd name="T1" fmla="*/ 220 h 1429"/>
                <a:gd name="T2" fmla="*/ 1036 w 1172"/>
                <a:gd name="T3" fmla="*/ 545 h 1429"/>
                <a:gd name="T4" fmla="*/ 1034 w 1172"/>
                <a:gd name="T5" fmla="*/ 925 h 1429"/>
                <a:gd name="T6" fmla="*/ 819 w 1172"/>
                <a:gd name="T7" fmla="*/ 1240 h 1429"/>
                <a:gd name="T8" fmla="*/ 630 w 1172"/>
                <a:gd name="T9" fmla="*/ 1342 h 1429"/>
                <a:gd name="T10" fmla="*/ 389 w 1172"/>
                <a:gd name="T11" fmla="*/ 1314 h 1429"/>
                <a:gd name="T12" fmla="*/ 201 w 1172"/>
                <a:gd name="T13" fmla="*/ 1068 h 1429"/>
                <a:gd name="T14" fmla="*/ 117 w 1172"/>
                <a:gd name="T15" fmla="*/ 750 h 1429"/>
                <a:gd name="T16" fmla="*/ 174 w 1172"/>
                <a:gd name="T17" fmla="*/ 468 h 1429"/>
                <a:gd name="T18" fmla="*/ 361 w 1172"/>
                <a:gd name="T19" fmla="*/ 234 h 1429"/>
                <a:gd name="T20" fmla="*/ 586 w 1172"/>
                <a:gd name="T21" fmla="*/ 177 h 1429"/>
                <a:gd name="T22" fmla="*/ 900 w 1172"/>
                <a:gd name="T23" fmla="*/ 220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2" h="1429">
                  <a:moveTo>
                    <a:pt x="900" y="220"/>
                  </a:moveTo>
                  <a:cubicBezTo>
                    <a:pt x="1018" y="170"/>
                    <a:pt x="1139" y="368"/>
                    <a:pt x="1036" y="545"/>
                  </a:cubicBezTo>
                  <a:cubicBezTo>
                    <a:pt x="1143" y="540"/>
                    <a:pt x="1172" y="819"/>
                    <a:pt x="1034" y="925"/>
                  </a:cubicBezTo>
                  <a:cubicBezTo>
                    <a:pt x="1088" y="1069"/>
                    <a:pt x="952" y="1296"/>
                    <a:pt x="819" y="1240"/>
                  </a:cubicBezTo>
                  <a:cubicBezTo>
                    <a:pt x="828" y="1368"/>
                    <a:pt x="688" y="1412"/>
                    <a:pt x="630" y="1342"/>
                  </a:cubicBezTo>
                  <a:cubicBezTo>
                    <a:pt x="584" y="1429"/>
                    <a:pt x="400" y="1416"/>
                    <a:pt x="389" y="1314"/>
                  </a:cubicBezTo>
                  <a:cubicBezTo>
                    <a:pt x="312" y="1372"/>
                    <a:pt x="128" y="1232"/>
                    <a:pt x="201" y="1068"/>
                  </a:cubicBezTo>
                  <a:cubicBezTo>
                    <a:pt x="76" y="1072"/>
                    <a:pt x="0" y="908"/>
                    <a:pt x="117" y="750"/>
                  </a:cubicBezTo>
                  <a:cubicBezTo>
                    <a:pt x="16" y="700"/>
                    <a:pt x="48" y="480"/>
                    <a:pt x="174" y="468"/>
                  </a:cubicBezTo>
                  <a:cubicBezTo>
                    <a:pt x="132" y="352"/>
                    <a:pt x="228" y="180"/>
                    <a:pt x="361" y="234"/>
                  </a:cubicBezTo>
                  <a:cubicBezTo>
                    <a:pt x="384" y="96"/>
                    <a:pt x="552" y="88"/>
                    <a:pt x="586" y="177"/>
                  </a:cubicBezTo>
                  <a:cubicBezTo>
                    <a:pt x="696" y="0"/>
                    <a:pt x="901" y="103"/>
                    <a:pt x="900" y="220"/>
                  </a:cubicBez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flat" cmpd="sng">
                  <a:solidFill>
                    <a:srgbClr val="99CCCC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>
              <a:spAutoFit/>
            </a:bodyPr>
            <a:lstStyle/>
            <a:p>
              <a:endParaRPr lang="en-US"/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1286" y="2016"/>
              <a:ext cx="51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>
              <a:spAutoFit/>
            </a:bodyPr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sz="1300" b="1" i="1">
                  <a:solidFill>
                    <a:srgbClr val="336666"/>
                  </a:solidFill>
                  <a:latin typeface="Times New Roman" pitchFamily="18" charset="0"/>
                </a:rPr>
                <a:t>Mobile</a:t>
              </a:r>
            </a:p>
            <a:p>
              <a:pPr algn="ctr"/>
              <a:r>
                <a:rPr lang="en-GB" sz="1300" b="1" i="1">
                  <a:solidFill>
                    <a:srgbClr val="336666"/>
                  </a:solidFill>
                  <a:latin typeface="Times New Roman" pitchFamily="18" charset="0"/>
                </a:rPr>
                <a:t>Network</a:t>
              </a:r>
            </a:p>
          </p:txBody>
        </p:sp>
      </p:grp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8674100" y="1989138"/>
            <a:ext cx="4763" cy="249237"/>
          </a:xfrm>
          <a:prstGeom prst="rect">
            <a:avLst/>
          </a:prstGeom>
          <a:solidFill>
            <a:srgbClr val="698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27" name="Group 47"/>
          <p:cNvGrpSpPr>
            <a:grpSpLocks/>
          </p:cNvGrpSpPr>
          <p:nvPr/>
        </p:nvGrpSpPr>
        <p:grpSpPr bwMode="auto">
          <a:xfrm>
            <a:off x="1828800" y="4572000"/>
            <a:ext cx="2060575" cy="1928813"/>
            <a:chOff x="1584" y="2481"/>
            <a:chExt cx="1406" cy="1215"/>
          </a:xfrm>
        </p:grpSpPr>
        <p:grpSp>
          <p:nvGrpSpPr>
            <p:cNvPr id="46128" name="Group 48"/>
            <p:cNvGrpSpPr>
              <a:grpSpLocks/>
            </p:cNvGrpSpPr>
            <p:nvPr/>
          </p:nvGrpSpPr>
          <p:grpSpPr bwMode="auto">
            <a:xfrm>
              <a:off x="1584" y="3041"/>
              <a:ext cx="816" cy="655"/>
              <a:chOff x="1488" y="3041"/>
              <a:chExt cx="816" cy="655"/>
            </a:xfrm>
          </p:grpSpPr>
          <p:pic>
            <p:nvPicPr>
              <p:cNvPr id="46129" name="Picture 49" descr="UNIVERSI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" y="3041"/>
                <a:ext cx="816" cy="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30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536" y="3055"/>
                <a:ext cx="72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73125"/>
                <a:r>
                  <a:rPr lang="en-US" sz="1300" b="1">
                    <a:solidFill>
                      <a:srgbClr val="FF0000"/>
                    </a:solidFill>
                    <a:latin typeface="Comic Sans MS" pitchFamily="66" charset="0"/>
                  </a:rPr>
                  <a:t>Mobile Bank</a:t>
                </a:r>
                <a:endParaRPr lang="en-US" sz="23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46131" name="AutoShape 51"/>
            <p:cNvCxnSpPr>
              <a:cxnSpLocks noChangeShapeType="1"/>
            </p:cNvCxnSpPr>
            <p:nvPr/>
          </p:nvCxnSpPr>
          <p:spPr bwMode="auto">
            <a:xfrm flipV="1">
              <a:off x="1992" y="2481"/>
              <a:ext cx="998" cy="5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6132" name="Group 52"/>
          <p:cNvGrpSpPr>
            <a:grpSpLocks/>
          </p:cNvGrpSpPr>
          <p:nvPr/>
        </p:nvGrpSpPr>
        <p:grpSpPr bwMode="auto">
          <a:xfrm>
            <a:off x="609600" y="3200400"/>
            <a:ext cx="2097088" cy="1401763"/>
            <a:chOff x="384" y="2112"/>
            <a:chExt cx="1435" cy="883"/>
          </a:xfrm>
        </p:grpSpPr>
        <p:pic>
          <p:nvPicPr>
            <p:cNvPr id="46133" name="Picture 5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" y="2112"/>
              <a:ext cx="257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34" name="Rectangle 54"/>
            <p:cNvSpPr>
              <a:spLocks noChangeArrowheads="1"/>
            </p:cNvSpPr>
            <p:nvPr/>
          </p:nvSpPr>
          <p:spPr bwMode="auto">
            <a:xfrm>
              <a:off x="384" y="2880"/>
              <a:ext cx="143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73125"/>
              <a:r>
                <a:rPr lang="en-GB" sz="1200" b="1">
                  <a:solidFill>
                    <a:srgbClr val="000000"/>
                  </a:solidFill>
                  <a:latin typeface="Comic Sans MS" pitchFamily="66" charset="0"/>
                </a:rPr>
                <a:t>WAP1.1(+SIM where avail.)</a:t>
              </a:r>
              <a:endParaRPr lang="en-GB" sz="2300">
                <a:latin typeface="Times New Roman" pitchFamily="18" charset="0"/>
              </a:endParaRPr>
            </a:p>
          </p:txBody>
        </p:sp>
        <p:pic>
          <p:nvPicPr>
            <p:cNvPr id="46135" name="Picture 55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" y="2640"/>
              <a:ext cx="30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136" name="Picture 5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0"/>
            <a:ext cx="376238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893763" y="5649913"/>
            <a:ext cx="1092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73125"/>
            <a:r>
              <a:rPr lang="en-GB" sz="1200" b="1">
                <a:solidFill>
                  <a:srgbClr val="000000"/>
                </a:solidFill>
                <a:latin typeface="Comic Sans MS" pitchFamily="66" charset="0"/>
              </a:rPr>
              <a:t>WAP1.2(WIM)</a:t>
            </a:r>
            <a:endParaRPr lang="en-GB" sz="2300">
              <a:latin typeface="Times New Roman" pitchFamily="18" charset="0"/>
            </a:endParaRPr>
          </a:p>
        </p:txBody>
      </p:sp>
      <p:pic>
        <p:nvPicPr>
          <p:cNvPr id="46138" name="Picture 5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376238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1633538" y="2776538"/>
            <a:ext cx="434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73125"/>
            <a:r>
              <a:rPr lang="en-GB" sz="1200" b="1">
                <a:solidFill>
                  <a:srgbClr val="000000"/>
                </a:solidFill>
                <a:latin typeface="Comic Sans MS" pitchFamily="66" charset="0"/>
              </a:rPr>
              <a:t>(SIM)</a:t>
            </a:r>
            <a:endParaRPr lang="en-GB" sz="2300">
              <a:latin typeface="Times New Roman" pitchFamily="18" charset="0"/>
            </a:endParaRPr>
          </a:p>
        </p:txBody>
      </p:sp>
      <p:pic>
        <p:nvPicPr>
          <p:cNvPr id="46140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743200"/>
            <a:ext cx="4540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41" name="Group 61"/>
          <p:cNvGrpSpPr>
            <a:grpSpLocks/>
          </p:cNvGrpSpPr>
          <p:nvPr/>
        </p:nvGrpSpPr>
        <p:grpSpPr bwMode="auto">
          <a:xfrm>
            <a:off x="3692525" y="4203700"/>
            <a:ext cx="2301875" cy="1922463"/>
            <a:chOff x="2997" y="2921"/>
            <a:chExt cx="1795" cy="1413"/>
          </a:xfrm>
        </p:grpSpPr>
        <p:cxnSp>
          <p:nvCxnSpPr>
            <p:cNvPr id="46142" name="AutoShape 62"/>
            <p:cNvCxnSpPr>
              <a:cxnSpLocks noChangeShapeType="1"/>
            </p:cNvCxnSpPr>
            <p:nvPr/>
          </p:nvCxnSpPr>
          <p:spPr bwMode="auto">
            <a:xfrm flipV="1">
              <a:off x="3387" y="2921"/>
              <a:ext cx="1" cy="6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6143" name="Rectangle 63"/>
            <p:cNvSpPr>
              <a:spLocks noChangeArrowheads="1"/>
            </p:cNvSpPr>
            <p:nvPr/>
          </p:nvSpPr>
          <p:spPr bwMode="auto">
            <a:xfrm>
              <a:off x="2997" y="3472"/>
              <a:ext cx="1795" cy="8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9513" tIns="39757" rIns="79513" bIns="39757"/>
            <a:lstStyle/>
            <a:p>
              <a:pPr algn="r" defTabSz="873125"/>
              <a:endParaRPr lang="en-US" sz="1500" b="1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r" defTabSz="873125"/>
              <a:endParaRPr lang="en-US" sz="13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pic>
          <p:nvPicPr>
            <p:cNvPr id="46144" name="Picture 64" descr="server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" y="3548"/>
              <a:ext cx="413" cy="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45" name="Text Box 65"/>
            <p:cNvSpPr txBox="1">
              <a:spLocks noChangeArrowheads="1"/>
            </p:cNvSpPr>
            <p:nvPr/>
          </p:nvSpPr>
          <p:spPr bwMode="auto">
            <a:xfrm>
              <a:off x="3888" y="3936"/>
              <a:ext cx="799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9513" tIns="39757" rIns="79513" bIns="39757"/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3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Security and</a:t>
              </a:r>
            </a:p>
            <a:p>
              <a:pPr algn="ctr"/>
              <a:r>
                <a:rPr lang="en-US" sz="13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Payment</a:t>
              </a:r>
              <a:endParaRPr lang="en-US" sz="23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6146" name="Text Box 66"/>
            <p:cNvSpPr txBox="1">
              <a:spLocks noChangeArrowheads="1"/>
            </p:cNvSpPr>
            <p:nvPr/>
          </p:nvSpPr>
          <p:spPr bwMode="auto">
            <a:xfrm>
              <a:off x="3648" y="3552"/>
              <a:ext cx="11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9513" tIns="39757" rIns="79513" bIns="39757"/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3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Mobile e-Commerce</a:t>
              </a:r>
            </a:p>
            <a:p>
              <a:pPr algn="ctr"/>
              <a:r>
                <a:rPr lang="en-US" sz="13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Server</a:t>
              </a:r>
              <a:endParaRPr lang="en-US" sz="23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6147" name="Group 67"/>
          <p:cNvGrpSpPr>
            <a:grpSpLocks/>
          </p:cNvGrpSpPr>
          <p:nvPr/>
        </p:nvGrpSpPr>
        <p:grpSpPr bwMode="auto">
          <a:xfrm>
            <a:off x="3349625" y="3014663"/>
            <a:ext cx="1562100" cy="1835150"/>
            <a:chOff x="2390" y="1755"/>
            <a:chExt cx="1066" cy="1156"/>
          </a:xfrm>
        </p:grpSpPr>
        <p:cxnSp>
          <p:nvCxnSpPr>
            <p:cNvPr id="46148" name="AutoShape 68"/>
            <p:cNvCxnSpPr>
              <a:cxnSpLocks noChangeShapeType="1"/>
            </p:cNvCxnSpPr>
            <p:nvPr/>
          </p:nvCxnSpPr>
          <p:spPr bwMode="auto">
            <a:xfrm flipV="1">
              <a:off x="2392" y="2330"/>
              <a:ext cx="232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149" name="AutoShape 69"/>
            <p:cNvCxnSpPr>
              <a:cxnSpLocks noChangeShapeType="1"/>
            </p:cNvCxnSpPr>
            <p:nvPr/>
          </p:nvCxnSpPr>
          <p:spPr bwMode="auto">
            <a:xfrm>
              <a:off x="2390" y="1897"/>
              <a:ext cx="234" cy="4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6150" name="Group 70"/>
            <p:cNvGrpSpPr>
              <a:grpSpLocks/>
            </p:cNvGrpSpPr>
            <p:nvPr/>
          </p:nvGrpSpPr>
          <p:grpSpPr bwMode="auto">
            <a:xfrm>
              <a:off x="2492" y="1755"/>
              <a:ext cx="964" cy="1156"/>
              <a:chOff x="2300" y="1659"/>
              <a:chExt cx="964" cy="1156"/>
            </a:xfrm>
          </p:grpSpPr>
          <p:sp>
            <p:nvSpPr>
              <p:cNvPr id="46151" name="Freeform 71" descr="Bouquet"/>
              <p:cNvSpPr>
                <a:spLocks/>
              </p:cNvSpPr>
              <p:nvPr/>
            </p:nvSpPr>
            <p:spPr bwMode="auto">
              <a:xfrm>
                <a:off x="2300" y="1659"/>
                <a:ext cx="964" cy="1156"/>
              </a:xfrm>
              <a:custGeom>
                <a:avLst/>
                <a:gdLst>
                  <a:gd name="T0" fmla="*/ 900 w 1172"/>
                  <a:gd name="T1" fmla="*/ 220 h 1429"/>
                  <a:gd name="T2" fmla="*/ 1036 w 1172"/>
                  <a:gd name="T3" fmla="*/ 545 h 1429"/>
                  <a:gd name="T4" fmla="*/ 1034 w 1172"/>
                  <a:gd name="T5" fmla="*/ 925 h 1429"/>
                  <a:gd name="T6" fmla="*/ 819 w 1172"/>
                  <a:gd name="T7" fmla="*/ 1240 h 1429"/>
                  <a:gd name="T8" fmla="*/ 630 w 1172"/>
                  <a:gd name="T9" fmla="*/ 1342 h 1429"/>
                  <a:gd name="T10" fmla="*/ 389 w 1172"/>
                  <a:gd name="T11" fmla="*/ 1314 h 1429"/>
                  <a:gd name="T12" fmla="*/ 201 w 1172"/>
                  <a:gd name="T13" fmla="*/ 1068 h 1429"/>
                  <a:gd name="T14" fmla="*/ 117 w 1172"/>
                  <a:gd name="T15" fmla="*/ 750 h 1429"/>
                  <a:gd name="T16" fmla="*/ 174 w 1172"/>
                  <a:gd name="T17" fmla="*/ 468 h 1429"/>
                  <a:gd name="T18" fmla="*/ 361 w 1172"/>
                  <a:gd name="T19" fmla="*/ 234 h 1429"/>
                  <a:gd name="T20" fmla="*/ 586 w 1172"/>
                  <a:gd name="T21" fmla="*/ 177 h 1429"/>
                  <a:gd name="T22" fmla="*/ 900 w 1172"/>
                  <a:gd name="T23" fmla="*/ 220 h 1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2" h="1429">
                    <a:moveTo>
                      <a:pt x="900" y="220"/>
                    </a:moveTo>
                    <a:cubicBezTo>
                      <a:pt x="1018" y="170"/>
                      <a:pt x="1139" y="368"/>
                      <a:pt x="1036" y="545"/>
                    </a:cubicBezTo>
                    <a:cubicBezTo>
                      <a:pt x="1143" y="540"/>
                      <a:pt x="1172" y="819"/>
                      <a:pt x="1034" y="925"/>
                    </a:cubicBezTo>
                    <a:cubicBezTo>
                      <a:pt x="1088" y="1069"/>
                      <a:pt x="952" y="1296"/>
                      <a:pt x="819" y="1240"/>
                    </a:cubicBezTo>
                    <a:cubicBezTo>
                      <a:pt x="828" y="1368"/>
                      <a:pt x="688" y="1412"/>
                      <a:pt x="630" y="1342"/>
                    </a:cubicBezTo>
                    <a:cubicBezTo>
                      <a:pt x="584" y="1429"/>
                      <a:pt x="400" y="1416"/>
                      <a:pt x="389" y="1314"/>
                    </a:cubicBezTo>
                    <a:cubicBezTo>
                      <a:pt x="312" y="1372"/>
                      <a:pt x="128" y="1232"/>
                      <a:pt x="201" y="1068"/>
                    </a:cubicBezTo>
                    <a:cubicBezTo>
                      <a:pt x="76" y="1072"/>
                      <a:pt x="0" y="908"/>
                      <a:pt x="117" y="750"/>
                    </a:cubicBezTo>
                    <a:cubicBezTo>
                      <a:pt x="16" y="700"/>
                      <a:pt x="48" y="480"/>
                      <a:pt x="174" y="468"/>
                    </a:cubicBezTo>
                    <a:cubicBezTo>
                      <a:pt x="132" y="352"/>
                      <a:pt x="228" y="180"/>
                      <a:pt x="361" y="234"/>
                    </a:cubicBezTo>
                    <a:cubicBezTo>
                      <a:pt x="384" y="96"/>
                      <a:pt x="552" y="88"/>
                      <a:pt x="586" y="177"/>
                    </a:cubicBezTo>
                    <a:cubicBezTo>
                      <a:pt x="696" y="0"/>
                      <a:pt x="901" y="103"/>
                      <a:pt x="900" y="220"/>
                    </a:cubicBezTo>
                    <a:close/>
                  </a:path>
                </a:pathLst>
              </a:custGeom>
              <a:blipFill dpi="0" rotWithShape="0">
                <a:blip r:embed="rId18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rgbClr val="99CCCC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7278" tIns="43639" rIns="87278" bIns="43639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52" name="Text Box 72"/>
              <p:cNvSpPr txBox="1">
                <a:spLocks noChangeArrowheads="1"/>
              </p:cNvSpPr>
              <p:nvPr/>
            </p:nvSpPr>
            <p:spPr bwMode="auto">
              <a:xfrm>
                <a:off x="2432" y="1937"/>
                <a:ext cx="592" cy="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7278" tIns="43639" rIns="87278" bIns="43639">
                <a:spAutoFit/>
              </a:bodyPr>
              <a:lstStyle>
                <a:lvl1pPr defTabSz="87312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4365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873125" defTabSz="873125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309688" defTabSz="873125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1744663" defTabSz="873125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2018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6590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1162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573463" defTabSz="8731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GB" sz="1300" b="1" i="1">
                    <a:solidFill>
                      <a:srgbClr val="336666"/>
                    </a:solidFill>
                    <a:latin typeface="Times New Roman" pitchFamily="18" charset="0"/>
                  </a:rPr>
                  <a:t>Mobile IP</a:t>
                </a:r>
                <a:br>
                  <a:rPr lang="en-GB" sz="1300" b="1" i="1">
                    <a:solidFill>
                      <a:srgbClr val="336666"/>
                    </a:solidFill>
                    <a:latin typeface="Times New Roman" pitchFamily="18" charset="0"/>
                  </a:rPr>
                </a:br>
                <a:r>
                  <a:rPr lang="en-GB" sz="1300" b="1" i="1">
                    <a:solidFill>
                      <a:srgbClr val="336666"/>
                    </a:solidFill>
                    <a:latin typeface="Times New Roman" pitchFamily="18" charset="0"/>
                  </a:rPr>
                  <a:t>Service ProviderNetwork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5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WAP Architecture</a:t>
            </a:r>
          </a:p>
        </p:txBody>
      </p: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630238" y="2063750"/>
            <a:ext cx="7845425" cy="3535363"/>
            <a:chOff x="721" y="1204"/>
            <a:chExt cx="4942" cy="2227"/>
          </a:xfrm>
        </p:grpSpPr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4369" y="1801"/>
              <a:ext cx="1294" cy="163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4509" y="1797"/>
              <a:ext cx="108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Web Server</a:t>
              </a:r>
            </a:p>
          </p:txBody>
        </p:sp>
        <p:grpSp>
          <p:nvGrpSpPr>
            <p:cNvPr id="47113" name="Group 9"/>
            <p:cNvGrpSpPr>
              <a:grpSpLocks/>
            </p:cNvGrpSpPr>
            <p:nvPr/>
          </p:nvGrpSpPr>
          <p:grpSpPr bwMode="auto">
            <a:xfrm>
              <a:off x="4581" y="2949"/>
              <a:ext cx="518" cy="422"/>
              <a:chOff x="4581" y="2949"/>
              <a:chExt cx="518" cy="422"/>
            </a:xfrm>
          </p:grpSpPr>
          <p:pic>
            <p:nvPicPr>
              <p:cNvPr id="47114" name="Picture 1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" y="2949"/>
                <a:ext cx="518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7115" name="Rectangle 11"/>
              <p:cNvSpPr>
                <a:spLocks noChangeArrowheads="1"/>
              </p:cNvSpPr>
              <p:nvPr/>
            </p:nvSpPr>
            <p:spPr bwMode="auto">
              <a:xfrm>
                <a:off x="4581" y="3045"/>
                <a:ext cx="469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i="1">
                    <a:latin typeface="Times New Roman" pitchFamily="18" charset="0"/>
                  </a:rPr>
                  <a:t>Content</a:t>
                </a:r>
              </a:p>
            </p:txBody>
          </p:sp>
        </p:grpSp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4513" y="2235"/>
              <a:ext cx="622" cy="584"/>
              <a:chOff x="4513" y="2235"/>
              <a:chExt cx="622" cy="584"/>
            </a:xfrm>
          </p:grpSpPr>
          <p:sp>
            <p:nvSpPr>
              <p:cNvPr id="47117" name="Oval 13"/>
              <p:cNvSpPr>
                <a:spLocks noChangeArrowheads="1"/>
              </p:cNvSpPr>
              <p:nvPr/>
            </p:nvSpPr>
            <p:spPr bwMode="auto">
              <a:xfrm>
                <a:off x="4513" y="2235"/>
                <a:ext cx="622" cy="5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8" name="Rectangle 14"/>
              <p:cNvSpPr>
                <a:spLocks noChangeArrowheads="1"/>
              </p:cNvSpPr>
              <p:nvPr/>
            </p:nvSpPr>
            <p:spPr bwMode="auto">
              <a:xfrm>
                <a:off x="4588" y="2263"/>
                <a:ext cx="471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1600">
                    <a:latin typeface="Times New Roman" pitchFamily="18" charset="0"/>
                  </a:rPr>
                  <a:t>CGI</a:t>
                </a:r>
              </a:p>
              <a:p>
                <a:pPr algn="ctr"/>
                <a:r>
                  <a:rPr lang="en-US" sz="1600">
                    <a:latin typeface="Times New Roman" pitchFamily="18" charset="0"/>
                  </a:rPr>
                  <a:t>Scripts</a:t>
                </a:r>
              </a:p>
              <a:p>
                <a:pPr algn="ctr"/>
                <a:r>
                  <a:rPr lang="en-US" sz="1600">
                    <a:latin typeface="Times New Roman" pitchFamily="18" charset="0"/>
                  </a:rPr>
                  <a:t>etc.</a:t>
                </a:r>
              </a:p>
            </p:txBody>
          </p:sp>
        </p:grp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 rot="16200000">
              <a:off x="4829" y="2534"/>
              <a:ext cx="1177" cy="3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/>
              <a:r>
                <a:rPr lang="en-US" sz="1600">
                  <a:latin typeface="Times New Roman" pitchFamily="18" charset="0"/>
                </a:rPr>
                <a:t>WML Decks</a:t>
              </a:r>
            </a:p>
            <a:p>
              <a:pPr algn="ctr"/>
              <a:r>
                <a:rPr lang="en-US" sz="1600">
                  <a:latin typeface="Times New Roman" pitchFamily="18" charset="0"/>
                </a:rPr>
                <a:t>with WML-Script</a:t>
              </a:r>
            </a:p>
          </p:txBody>
        </p:sp>
        <p:grpSp>
          <p:nvGrpSpPr>
            <p:cNvPr id="47120" name="Group 16"/>
            <p:cNvGrpSpPr>
              <a:grpSpLocks/>
            </p:cNvGrpSpPr>
            <p:nvPr/>
          </p:nvGrpSpPr>
          <p:grpSpPr bwMode="auto">
            <a:xfrm>
              <a:off x="2305" y="1917"/>
              <a:ext cx="1342" cy="1394"/>
              <a:chOff x="2305" y="1917"/>
              <a:chExt cx="1342" cy="1394"/>
            </a:xfrm>
          </p:grpSpPr>
          <p:sp>
            <p:nvSpPr>
              <p:cNvPr id="47121" name="Rectangle 17"/>
              <p:cNvSpPr>
                <a:spLocks noChangeArrowheads="1"/>
              </p:cNvSpPr>
              <p:nvPr/>
            </p:nvSpPr>
            <p:spPr bwMode="auto">
              <a:xfrm>
                <a:off x="2305" y="1921"/>
                <a:ext cx="1294" cy="139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2" name="Rectangle 18"/>
              <p:cNvSpPr>
                <a:spLocks noChangeArrowheads="1"/>
              </p:cNvSpPr>
              <p:nvPr/>
            </p:nvSpPr>
            <p:spPr bwMode="auto">
              <a:xfrm>
                <a:off x="2312" y="1917"/>
                <a:ext cx="1335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solidFill>
                      <a:schemeClr val="bg1"/>
                    </a:solidFill>
                    <a:latin typeface="Times New Roman" pitchFamily="18" charset="0"/>
                  </a:rPr>
                  <a:t>WAP Gateway</a:t>
                </a:r>
              </a:p>
            </p:txBody>
          </p:sp>
          <p:grpSp>
            <p:nvGrpSpPr>
              <p:cNvPr id="47123" name="Group 19"/>
              <p:cNvGrpSpPr>
                <a:grpSpLocks/>
              </p:cNvGrpSpPr>
              <p:nvPr/>
            </p:nvGrpSpPr>
            <p:grpSpPr bwMode="auto">
              <a:xfrm>
                <a:off x="2365" y="2310"/>
                <a:ext cx="1166" cy="954"/>
                <a:chOff x="2365" y="2310"/>
                <a:chExt cx="1166" cy="954"/>
              </a:xfrm>
            </p:grpSpPr>
            <p:sp>
              <p:nvSpPr>
                <p:cNvPr id="4712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57" y="2310"/>
                  <a:ext cx="990" cy="23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>
                      <a:latin typeface="Times New Roman" pitchFamily="18" charset="0"/>
                    </a:rPr>
                    <a:t>WML Encoder</a:t>
                  </a:r>
                </a:p>
              </p:txBody>
            </p:sp>
            <p:sp>
              <p:nvSpPr>
                <p:cNvPr id="47125" name="Rectangle 21"/>
                <p:cNvSpPr>
                  <a:spLocks noChangeArrowheads="1"/>
                </p:cNvSpPr>
                <p:nvPr/>
              </p:nvSpPr>
              <p:spPr bwMode="auto">
                <a:xfrm>
                  <a:off x="2543" y="2582"/>
                  <a:ext cx="818" cy="4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>
                      <a:latin typeface="Times New Roman" pitchFamily="18" charset="0"/>
                    </a:rPr>
                    <a:t>WMLScript</a:t>
                  </a:r>
                </a:p>
                <a:p>
                  <a:pPr algn="ctr"/>
                  <a:r>
                    <a:rPr lang="en-US">
                      <a:latin typeface="Times New Roman" pitchFamily="18" charset="0"/>
                    </a:rPr>
                    <a:t>Compiler</a:t>
                  </a:r>
                </a:p>
              </p:txBody>
            </p:sp>
            <p:sp>
              <p:nvSpPr>
                <p:cNvPr id="47126" name="Rectangle 22"/>
                <p:cNvSpPr>
                  <a:spLocks noChangeArrowheads="1"/>
                </p:cNvSpPr>
                <p:nvPr/>
              </p:nvSpPr>
              <p:spPr bwMode="auto">
                <a:xfrm>
                  <a:off x="2365" y="3027"/>
                  <a:ext cx="1166" cy="23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>
                      <a:latin typeface="Times New Roman" pitchFamily="18" charset="0"/>
                    </a:rPr>
                    <a:t>Protocol Adapters</a:t>
                  </a:r>
                </a:p>
              </p:txBody>
            </p:sp>
          </p:grpSp>
        </p:grpSp>
        <p:grpSp>
          <p:nvGrpSpPr>
            <p:cNvPr id="47127" name="Group 23"/>
            <p:cNvGrpSpPr>
              <a:grpSpLocks/>
            </p:cNvGrpSpPr>
            <p:nvPr/>
          </p:nvGrpSpPr>
          <p:grpSpPr bwMode="auto">
            <a:xfrm>
              <a:off x="912" y="1296"/>
              <a:ext cx="479" cy="456"/>
              <a:chOff x="912" y="1296"/>
              <a:chExt cx="479" cy="456"/>
            </a:xfrm>
          </p:grpSpPr>
          <p:sp>
            <p:nvSpPr>
              <p:cNvPr id="47128" name="Freeform 24"/>
              <p:cNvSpPr>
                <a:spLocks/>
              </p:cNvSpPr>
              <p:nvPr/>
            </p:nvSpPr>
            <p:spPr bwMode="auto">
              <a:xfrm>
                <a:off x="1352" y="1350"/>
                <a:ext cx="39" cy="77"/>
              </a:xfrm>
              <a:custGeom>
                <a:avLst/>
                <a:gdLst>
                  <a:gd name="T0" fmla="*/ 38 w 39"/>
                  <a:gd name="T1" fmla="*/ 41 h 77"/>
                  <a:gd name="T2" fmla="*/ 38 w 39"/>
                  <a:gd name="T3" fmla="*/ 48 h 77"/>
                  <a:gd name="T4" fmla="*/ 37 w 39"/>
                  <a:gd name="T5" fmla="*/ 53 h 77"/>
                  <a:gd name="T6" fmla="*/ 34 w 39"/>
                  <a:gd name="T7" fmla="*/ 59 h 77"/>
                  <a:gd name="T8" fmla="*/ 30 w 39"/>
                  <a:gd name="T9" fmla="*/ 64 h 77"/>
                  <a:gd name="T10" fmla="*/ 25 w 39"/>
                  <a:gd name="T11" fmla="*/ 68 h 77"/>
                  <a:gd name="T12" fmla="*/ 20 w 39"/>
                  <a:gd name="T13" fmla="*/ 72 h 77"/>
                  <a:gd name="T14" fmla="*/ 14 w 39"/>
                  <a:gd name="T15" fmla="*/ 74 h 77"/>
                  <a:gd name="T16" fmla="*/ 7 w 39"/>
                  <a:gd name="T17" fmla="*/ 76 h 77"/>
                  <a:gd name="T18" fmla="*/ 5 w 39"/>
                  <a:gd name="T19" fmla="*/ 76 h 77"/>
                  <a:gd name="T20" fmla="*/ 3 w 39"/>
                  <a:gd name="T21" fmla="*/ 75 h 77"/>
                  <a:gd name="T22" fmla="*/ 2 w 39"/>
                  <a:gd name="T23" fmla="*/ 74 h 77"/>
                  <a:gd name="T24" fmla="*/ 1 w 39"/>
                  <a:gd name="T25" fmla="*/ 73 h 77"/>
                  <a:gd name="T26" fmla="*/ 1 w 39"/>
                  <a:gd name="T27" fmla="*/ 71 h 77"/>
                  <a:gd name="T28" fmla="*/ 1 w 39"/>
                  <a:gd name="T29" fmla="*/ 69 h 77"/>
                  <a:gd name="T30" fmla="*/ 3 w 39"/>
                  <a:gd name="T31" fmla="*/ 67 h 77"/>
                  <a:gd name="T32" fmla="*/ 5 w 39"/>
                  <a:gd name="T33" fmla="*/ 67 h 77"/>
                  <a:gd name="T34" fmla="*/ 11 w 39"/>
                  <a:gd name="T35" fmla="*/ 65 h 77"/>
                  <a:gd name="T36" fmla="*/ 17 w 39"/>
                  <a:gd name="T37" fmla="*/ 62 h 77"/>
                  <a:gd name="T38" fmla="*/ 21 w 39"/>
                  <a:gd name="T39" fmla="*/ 58 h 77"/>
                  <a:gd name="T40" fmla="*/ 25 w 39"/>
                  <a:gd name="T41" fmla="*/ 53 h 77"/>
                  <a:gd name="T42" fmla="*/ 27 w 39"/>
                  <a:gd name="T43" fmla="*/ 48 h 77"/>
                  <a:gd name="T44" fmla="*/ 28 w 39"/>
                  <a:gd name="T45" fmla="*/ 42 h 77"/>
                  <a:gd name="T46" fmla="*/ 28 w 39"/>
                  <a:gd name="T47" fmla="*/ 35 h 77"/>
                  <a:gd name="T48" fmla="*/ 26 w 39"/>
                  <a:gd name="T49" fmla="*/ 29 h 77"/>
                  <a:gd name="T50" fmla="*/ 24 w 39"/>
                  <a:gd name="T51" fmla="*/ 24 h 77"/>
                  <a:gd name="T52" fmla="*/ 19 w 39"/>
                  <a:gd name="T53" fmla="*/ 19 h 77"/>
                  <a:gd name="T54" fmla="*/ 15 w 39"/>
                  <a:gd name="T55" fmla="*/ 15 h 77"/>
                  <a:gd name="T56" fmla="*/ 10 w 39"/>
                  <a:gd name="T57" fmla="*/ 11 h 77"/>
                  <a:gd name="T58" fmla="*/ 5 w 39"/>
                  <a:gd name="T59" fmla="*/ 7 h 77"/>
                  <a:gd name="T60" fmla="*/ 2 w 39"/>
                  <a:gd name="T61" fmla="*/ 4 h 77"/>
                  <a:gd name="T62" fmla="*/ 0 w 39"/>
                  <a:gd name="T63" fmla="*/ 2 h 77"/>
                  <a:gd name="T64" fmla="*/ 0 w 39"/>
                  <a:gd name="T65" fmla="*/ 0 h 77"/>
                  <a:gd name="T66" fmla="*/ 4 w 39"/>
                  <a:gd name="T67" fmla="*/ 2 h 77"/>
                  <a:gd name="T68" fmla="*/ 10 w 39"/>
                  <a:gd name="T69" fmla="*/ 4 h 77"/>
                  <a:gd name="T70" fmla="*/ 16 w 39"/>
                  <a:gd name="T71" fmla="*/ 9 h 77"/>
                  <a:gd name="T72" fmla="*/ 22 w 39"/>
                  <a:gd name="T73" fmla="*/ 14 h 77"/>
                  <a:gd name="T74" fmla="*/ 28 w 39"/>
                  <a:gd name="T75" fmla="*/ 20 h 77"/>
                  <a:gd name="T76" fmla="*/ 32 w 39"/>
                  <a:gd name="T77" fmla="*/ 27 h 77"/>
                  <a:gd name="T78" fmla="*/ 36 w 39"/>
                  <a:gd name="T79" fmla="*/ 34 h 77"/>
                  <a:gd name="T80" fmla="*/ 38 w 39"/>
                  <a:gd name="T81" fmla="*/ 4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9" h="77">
                    <a:moveTo>
                      <a:pt x="38" y="41"/>
                    </a:moveTo>
                    <a:lnTo>
                      <a:pt x="38" y="48"/>
                    </a:lnTo>
                    <a:lnTo>
                      <a:pt x="37" y="53"/>
                    </a:lnTo>
                    <a:lnTo>
                      <a:pt x="34" y="59"/>
                    </a:lnTo>
                    <a:lnTo>
                      <a:pt x="30" y="64"/>
                    </a:lnTo>
                    <a:lnTo>
                      <a:pt x="25" y="68"/>
                    </a:lnTo>
                    <a:lnTo>
                      <a:pt x="20" y="72"/>
                    </a:lnTo>
                    <a:lnTo>
                      <a:pt x="14" y="74"/>
                    </a:lnTo>
                    <a:lnTo>
                      <a:pt x="7" y="76"/>
                    </a:lnTo>
                    <a:lnTo>
                      <a:pt x="5" y="76"/>
                    </a:lnTo>
                    <a:lnTo>
                      <a:pt x="3" y="75"/>
                    </a:lnTo>
                    <a:lnTo>
                      <a:pt x="2" y="74"/>
                    </a:lnTo>
                    <a:lnTo>
                      <a:pt x="1" y="73"/>
                    </a:lnTo>
                    <a:lnTo>
                      <a:pt x="1" y="71"/>
                    </a:lnTo>
                    <a:lnTo>
                      <a:pt x="1" y="69"/>
                    </a:lnTo>
                    <a:lnTo>
                      <a:pt x="3" y="67"/>
                    </a:lnTo>
                    <a:lnTo>
                      <a:pt x="5" y="67"/>
                    </a:lnTo>
                    <a:lnTo>
                      <a:pt x="11" y="65"/>
                    </a:lnTo>
                    <a:lnTo>
                      <a:pt x="17" y="62"/>
                    </a:lnTo>
                    <a:lnTo>
                      <a:pt x="21" y="58"/>
                    </a:lnTo>
                    <a:lnTo>
                      <a:pt x="25" y="53"/>
                    </a:lnTo>
                    <a:lnTo>
                      <a:pt x="27" y="48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6" y="29"/>
                    </a:lnTo>
                    <a:lnTo>
                      <a:pt x="24" y="24"/>
                    </a:lnTo>
                    <a:lnTo>
                      <a:pt x="19" y="19"/>
                    </a:lnTo>
                    <a:lnTo>
                      <a:pt x="15" y="15"/>
                    </a:lnTo>
                    <a:lnTo>
                      <a:pt x="10" y="11"/>
                    </a:lnTo>
                    <a:lnTo>
                      <a:pt x="5" y="7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10" y="4"/>
                    </a:lnTo>
                    <a:lnTo>
                      <a:pt x="16" y="9"/>
                    </a:lnTo>
                    <a:lnTo>
                      <a:pt x="22" y="14"/>
                    </a:lnTo>
                    <a:lnTo>
                      <a:pt x="28" y="20"/>
                    </a:lnTo>
                    <a:lnTo>
                      <a:pt x="32" y="27"/>
                    </a:lnTo>
                    <a:lnTo>
                      <a:pt x="36" y="34"/>
                    </a:lnTo>
                    <a:lnTo>
                      <a:pt x="38" y="41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9" name="Freeform 25"/>
              <p:cNvSpPr>
                <a:spLocks/>
              </p:cNvSpPr>
              <p:nvPr/>
            </p:nvSpPr>
            <p:spPr bwMode="auto">
              <a:xfrm>
                <a:off x="957" y="1451"/>
                <a:ext cx="212" cy="293"/>
              </a:xfrm>
              <a:custGeom>
                <a:avLst/>
                <a:gdLst>
                  <a:gd name="T0" fmla="*/ 131 w 212"/>
                  <a:gd name="T1" fmla="*/ 0 h 293"/>
                  <a:gd name="T2" fmla="*/ 141 w 212"/>
                  <a:gd name="T3" fmla="*/ 0 h 293"/>
                  <a:gd name="T4" fmla="*/ 152 w 212"/>
                  <a:gd name="T5" fmla="*/ 1 h 293"/>
                  <a:gd name="T6" fmla="*/ 166 w 212"/>
                  <a:gd name="T7" fmla="*/ 3 h 293"/>
                  <a:gd name="T8" fmla="*/ 180 w 212"/>
                  <a:gd name="T9" fmla="*/ 6 h 293"/>
                  <a:gd name="T10" fmla="*/ 193 w 212"/>
                  <a:gd name="T11" fmla="*/ 12 h 293"/>
                  <a:gd name="T12" fmla="*/ 203 w 212"/>
                  <a:gd name="T13" fmla="*/ 19 h 293"/>
                  <a:gd name="T14" fmla="*/ 209 w 212"/>
                  <a:gd name="T15" fmla="*/ 28 h 293"/>
                  <a:gd name="T16" fmla="*/ 211 w 212"/>
                  <a:gd name="T17" fmla="*/ 35 h 293"/>
                  <a:gd name="T18" fmla="*/ 210 w 212"/>
                  <a:gd name="T19" fmla="*/ 39 h 293"/>
                  <a:gd name="T20" fmla="*/ 207 w 212"/>
                  <a:gd name="T21" fmla="*/ 51 h 293"/>
                  <a:gd name="T22" fmla="*/ 200 w 212"/>
                  <a:gd name="T23" fmla="*/ 75 h 293"/>
                  <a:gd name="T24" fmla="*/ 191 w 212"/>
                  <a:gd name="T25" fmla="*/ 105 h 293"/>
                  <a:gd name="T26" fmla="*/ 178 w 212"/>
                  <a:gd name="T27" fmla="*/ 139 h 293"/>
                  <a:gd name="T28" fmla="*/ 164 w 212"/>
                  <a:gd name="T29" fmla="*/ 175 h 293"/>
                  <a:gd name="T30" fmla="*/ 148 w 212"/>
                  <a:gd name="T31" fmla="*/ 211 h 293"/>
                  <a:gd name="T32" fmla="*/ 132 w 212"/>
                  <a:gd name="T33" fmla="*/ 243 h 293"/>
                  <a:gd name="T34" fmla="*/ 117 w 212"/>
                  <a:gd name="T35" fmla="*/ 270 h 293"/>
                  <a:gd name="T36" fmla="*/ 107 w 212"/>
                  <a:gd name="T37" fmla="*/ 284 h 293"/>
                  <a:gd name="T38" fmla="*/ 102 w 212"/>
                  <a:gd name="T39" fmla="*/ 290 h 293"/>
                  <a:gd name="T40" fmla="*/ 94 w 212"/>
                  <a:gd name="T41" fmla="*/ 290 h 293"/>
                  <a:gd name="T42" fmla="*/ 80 w 212"/>
                  <a:gd name="T43" fmla="*/ 285 h 293"/>
                  <a:gd name="T44" fmla="*/ 65 w 212"/>
                  <a:gd name="T45" fmla="*/ 279 h 293"/>
                  <a:gd name="T46" fmla="*/ 48 w 212"/>
                  <a:gd name="T47" fmla="*/ 272 h 293"/>
                  <a:gd name="T48" fmla="*/ 32 w 212"/>
                  <a:gd name="T49" fmla="*/ 266 h 293"/>
                  <a:gd name="T50" fmla="*/ 18 w 212"/>
                  <a:gd name="T51" fmla="*/ 259 h 293"/>
                  <a:gd name="T52" fmla="*/ 7 w 212"/>
                  <a:gd name="T53" fmla="*/ 253 h 293"/>
                  <a:gd name="T54" fmla="*/ 1 w 212"/>
                  <a:gd name="T55" fmla="*/ 248 h 293"/>
                  <a:gd name="T56" fmla="*/ 9 w 212"/>
                  <a:gd name="T57" fmla="*/ 235 h 293"/>
                  <a:gd name="T58" fmla="*/ 27 w 212"/>
                  <a:gd name="T59" fmla="*/ 209 h 293"/>
                  <a:gd name="T60" fmla="*/ 47 w 212"/>
                  <a:gd name="T61" fmla="*/ 178 h 293"/>
                  <a:gd name="T62" fmla="*/ 67 w 212"/>
                  <a:gd name="T63" fmla="*/ 144 h 293"/>
                  <a:gd name="T64" fmla="*/ 86 w 212"/>
                  <a:gd name="T65" fmla="*/ 108 h 293"/>
                  <a:gd name="T66" fmla="*/ 103 w 212"/>
                  <a:gd name="T67" fmla="*/ 74 h 293"/>
                  <a:gd name="T68" fmla="*/ 117 w 212"/>
                  <a:gd name="T69" fmla="*/ 41 h 293"/>
                  <a:gd name="T70" fmla="*/ 126 w 212"/>
                  <a:gd name="T71" fmla="*/ 1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2" h="293">
                    <a:moveTo>
                      <a:pt x="128" y="0"/>
                    </a:moveTo>
                    <a:lnTo>
                      <a:pt x="131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6" y="0"/>
                    </a:lnTo>
                    <a:lnTo>
                      <a:pt x="152" y="1"/>
                    </a:lnTo>
                    <a:lnTo>
                      <a:pt x="159" y="2"/>
                    </a:lnTo>
                    <a:lnTo>
                      <a:pt x="166" y="3"/>
                    </a:lnTo>
                    <a:lnTo>
                      <a:pt x="173" y="5"/>
                    </a:lnTo>
                    <a:lnTo>
                      <a:pt x="180" y="6"/>
                    </a:lnTo>
                    <a:lnTo>
                      <a:pt x="187" y="9"/>
                    </a:lnTo>
                    <a:lnTo>
                      <a:pt x="193" y="12"/>
                    </a:lnTo>
                    <a:lnTo>
                      <a:pt x="198" y="15"/>
                    </a:lnTo>
                    <a:lnTo>
                      <a:pt x="203" y="19"/>
                    </a:lnTo>
                    <a:lnTo>
                      <a:pt x="207" y="23"/>
                    </a:lnTo>
                    <a:lnTo>
                      <a:pt x="209" y="28"/>
                    </a:lnTo>
                    <a:lnTo>
                      <a:pt x="211" y="34"/>
                    </a:lnTo>
                    <a:lnTo>
                      <a:pt x="211" y="35"/>
                    </a:lnTo>
                    <a:lnTo>
                      <a:pt x="211" y="37"/>
                    </a:lnTo>
                    <a:lnTo>
                      <a:pt x="210" y="39"/>
                    </a:lnTo>
                    <a:lnTo>
                      <a:pt x="210" y="42"/>
                    </a:lnTo>
                    <a:lnTo>
                      <a:pt x="207" y="51"/>
                    </a:lnTo>
                    <a:lnTo>
                      <a:pt x="204" y="62"/>
                    </a:lnTo>
                    <a:lnTo>
                      <a:pt x="200" y="75"/>
                    </a:lnTo>
                    <a:lnTo>
                      <a:pt x="196" y="89"/>
                    </a:lnTo>
                    <a:lnTo>
                      <a:pt x="191" y="105"/>
                    </a:lnTo>
                    <a:lnTo>
                      <a:pt x="184" y="122"/>
                    </a:lnTo>
                    <a:lnTo>
                      <a:pt x="178" y="139"/>
                    </a:lnTo>
                    <a:lnTo>
                      <a:pt x="171" y="157"/>
                    </a:lnTo>
                    <a:lnTo>
                      <a:pt x="164" y="175"/>
                    </a:lnTo>
                    <a:lnTo>
                      <a:pt x="156" y="193"/>
                    </a:lnTo>
                    <a:lnTo>
                      <a:pt x="148" y="211"/>
                    </a:lnTo>
                    <a:lnTo>
                      <a:pt x="140" y="227"/>
                    </a:lnTo>
                    <a:lnTo>
                      <a:pt x="132" y="243"/>
                    </a:lnTo>
                    <a:lnTo>
                      <a:pt x="125" y="258"/>
                    </a:lnTo>
                    <a:lnTo>
                      <a:pt x="117" y="270"/>
                    </a:lnTo>
                    <a:lnTo>
                      <a:pt x="109" y="282"/>
                    </a:lnTo>
                    <a:lnTo>
                      <a:pt x="107" y="284"/>
                    </a:lnTo>
                    <a:lnTo>
                      <a:pt x="104" y="287"/>
                    </a:lnTo>
                    <a:lnTo>
                      <a:pt x="102" y="290"/>
                    </a:lnTo>
                    <a:lnTo>
                      <a:pt x="100" y="292"/>
                    </a:lnTo>
                    <a:lnTo>
                      <a:pt x="94" y="290"/>
                    </a:lnTo>
                    <a:lnTo>
                      <a:pt x="88" y="287"/>
                    </a:lnTo>
                    <a:lnTo>
                      <a:pt x="80" y="285"/>
                    </a:lnTo>
                    <a:lnTo>
                      <a:pt x="73" y="282"/>
                    </a:lnTo>
                    <a:lnTo>
                      <a:pt x="65" y="279"/>
                    </a:lnTo>
                    <a:lnTo>
                      <a:pt x="56" y="276"/>
                    </a:lnTo>
                    <a:lnTo>
                      <a:pt x="48" y="272"/>
                    </a:lnTo>
                    <a:lnTo>
                      <a:pt x="40" y="269"/>
                    </a:lnTo>
                    <a:lnTo>
                      <a:pt x="32" y="266"/>
                    </a:lnTo>
                    <a:lnTo>
                      <a:pt x="24" y="262"/>
                    </a:lnTo>
                    <a:lnTo>
                      <a:pt x="18" y="259"/>
                    </a:lnTo>
                    <a:lnTo>
                      <a:pt x="12" y="256"/>
                    </a:lnTo>
                    <a:lnTo>
                      <a:pt x="7" y="253"/>
                    </a:lnTo>
                    <a:lnTo>
                      <a:pt x="3" y="251"/>
                    </a:lnTo>
                    <a:lnTo>
                      <a:pt x="1" y="248"/>
                    </a:lnTo>
                    <a:lnTo>
                      <a:pt x="0" y="246"/>
                    </a:lnTo>
                    <a:lnTo>
                      <a:pt x="9" y="235"/>
                    </a:lnTo>
                    <a:lnTo>
                      <a:pt x="18" y="223"/>
                    </a:lnTo>
                    <a:lnTo>
                      <a:pt x="27" y="209"/>
                    </a:lnTo>
                    <a:lnTo>
                      <a:pt x="37" y="193"/>
                    </a:lnTo>
                    <a:lnTo>
                      <a:pt x="47" y="178"/>
                    </a:lnTo>
                    <a:lnTo>
                      <a:pt x="57" y="161"/>
                    </a:lnTo>
                    <a:lnTo>
                      <a:pt x="67" y="144"/>
                    </a:lnTo>
                    <a:lnTo>
                      <a:pt x="77" y="126"/>
                    </a:lnTo>
                    <a:lnTo>
                      <a:pt x="86" y="108"/>
                    </a:lnTo>
                    <a:lnTo>
                      <a:pt x="95" y="91"/>
                    </a:lnTo>
                    <a:lnTo>
                      <a:pt x="103" y="74"/>
                    </a:lnTo>
                    <a:lnTo>
                      <a:pt x="110" y="57"/>
                    </a:lnTo>
                    <a:lnTo>
                      <a:pt x="117" y="41"/>
                    </a:lnTo>
                    <a:lnTo>
                      <a:pt x="122" y="26"/>
                    </a:lnTo>
                    <a:lnTo>
                      <a:pt x="126" y="13"/>
                    </a:lnTo>
                    <a:lnTo>
                      <a:pt x="128" y="0"/>
                    </a:lnTo>
                  </a:path>
                </a:pathLst>
              </a:custGeom>
              <a:solidFill>
                <a:srgbClr val="F4FC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0" name="Freeform 26"/>
              <p:cNvSpPr>
                <a:spLocks/>
              </p:cNvSpPr>
              <p:nvPr/>
            </p:nvSpPr>
            <p:spPr bwMode="auto">
              <a:xfrm>
                <a:off x="1056" y="1483"/>
                <a:ext cx="136" cy="269"/>
              </a:xfrm>
              <a:custGeom>
                <a:avLst/>
                <a:gdLst>
                  <a:gd name="T0" fmla="*/ 120 w 136"/>
                  <a:gd name="T1" fmla="*/ 0 h 269"/>
                  <a:gd name="T2" fmla="*/ 120 w 136"/>
                  <a:gd name="T3" fmla="*/ 1 h 269"/>
                  <a:gd name="T4" fmla="*/ 120 w 136"/>
                  <a:gd name="T5" fmla="*/ 3 h 269"/>
                  <a:gd name="T6" fmla="*/ 121 w 136"/>
                  <a:gd name="T7" fmla="*/ 6 h 269"/>
                  <a:gd name="T8" fmla="*/ 122 w 136"/>
                  <a:gd name="T9" fmla="*/ 10 h 269"/>
                  <a:gd name="T10" fmla="*/ 125 w 136"/>
                  <a:gd name="T11" fmla="*/ 16 h 269"/>
                  <a:gd name="T12" fmla="*/ 129 w 136"/>
                  <a:gd name="T13" fmla="*/ 23 h 269"/>
                  <a:gd name="T14" fmla="*/ 133 w 136"/>
                  <a:gd name="T15" fmla="*/ 33 h 269"/>
                  <a:gd name="T16" fmla="*/ 135 w 136"/>
                  <a:gd name="T17" fmla="*/ 40 h 269"/>
                  <a:gd name="T18" fmla="*/ 135 w 136"/>
                  <a:gd name="T19" fmla="*/ 51 h 269"/>
                  <a:gd name="T20" fmla="*/ 134 w 136"/>
                  <a:gd name="T21" fmla="*/ 63 h 269"/>
                  <a:gd name="T22" fmla="*/ 131 w 136"/>
                  <a:gd name="T23" fmla="*/ 77 h 269"/>
                  <a:gd name="T24" fmla="*/ 127 w 136"/>
                  <a:gd name="T25" fmla="*/ 93 h 269"/>
                  <a:gd name="T26" fmla="*/ 122 w 136"/>
                  <a:gd name="T27" fmla="*/ 110 h 269"/>
                  <a:gd name="T28" fmla="*/ 116 w 136"/>
                  <a:gd name="T29" fmla="*/ 128 h 269"/>
                  <a:gd name="T30" fmla="*/ 110 w 136"/>
                  <a:gd name="T31" fmla="*/ 146 h 269"/>
                  <a:gd name="T32" fmla="*/ 104 w 136"/>
                  <a:gd name="T33" fmla="*/ 163 h 269"/>
                  <a:gd name="T34" fmla="*/ 97 w 136"/>
                  <a:gd name="T35" fmla="*/ 180 h 269"/>
                  <a:gd name="T36" fmla="*/ 91 w 136"/>
                  <a:gd name="T37" fmla="*/ 195 h 269"/>
                  <a:gd name="T38" fmla="*/ 85 w 136"/>
                  <a:gd name="T39" fmla="*/ 210 h 269"/>
                  <a:gd name="T40" fmla="*/ 79 w 136"/>
                  <a:gd name="T41" fmla="*/ 222 h 269"/>
                  <a:gd name="T42" fmla="*/ 75 w 136"/>
                  <a:gd name="T43" fmla="*/ 231 h 269"/>
                  <a:gd name="T44" fmla="*/ 71 w 136"/>
                  <a:gd name="T45" fmla="*/ 238 h 269"/>
                  <a:gd name="T46" fmla="*/ 69 w 136"/>
                  <a:gd name="T47" fmla="*/ 241 h 269"/>
                  <a:gd name="T48" fmla="*/ 64 w 136"/>
                  <a:gd name="T49" fmla="*/ 244 h 269"/>
                  <a:gd name="T50" fmla="*/ 59 w 136"/>
                  <a:gd name="T51" fmla="*/ 247 h 269"/>
                  <a:gd name="T52" fmla="*/ 53 w 136"/>
                  <a:gd name="T53" fmla="*/ 250 h 269"/>
                  <a:gd name="T54" fmla="*/ 45 w 136"/>
                  <a:gd name="T55" fmla="*/ 253 h 269"/>
                  <a:gd name="T56" fmla="*/ 37 w 136"/>
                  <a:gd name="T57" fmla="*/ 256 h 269"/>
                  <a:gd name="T58" fmla="*/ 27 w 136"/>
                  <a:gd name="T59" fmla="*/ 260 h 269"/>
                  <a:gd name="T60" fmla="*/ 14 w 136"/>
                  <a:gd name="T61" fmla="*/ 264 h 269"/>
                  <a:gd name="T62" fmla="*/ 0 w 136"/>
                  <a:gd name="T63" fmla="*/ 268 h 269"/>
                  <a:gd name="T64" fmla="*/ 9 w 136"/>
                  <a:gd name="T65" fmla="*/ 255 h 269"/>
                  <a:gd name="T66" fmla="*/ 19 w 136"/>
                  <a:gd name="T67" fmla="*/ 241 h 269"/>
                  <a:gd name="T68" fmla="*/ 28 w 136"/>
                  <a:gd name="T69" fmla="*/ 225 h 269"/>
                  <a:gd name="T70" fmla="*/ 37 w 136"/>
                  <a:gd name="T71" fmla="*/ 207 h 269"/>
                  <a:gd name="T72" fmla="*/ 46 w 136"/>
                  <a:gd name="T73" fmla="*/ 189 h 269"/>
                  <a:gd name="T74" fmla="*/ 56 w 136"/>
                  <a:gd name="T75" fmla="*/ 169 h 269"/>
                  <a:gd name="T76" fmla="*/ 65 w 136"/>
                  <a:gd name="T77" fmla="*/ 149 h 269"/>
                  <a:gd name="T78" fmla="*/ 74 w 136"/>
                  <a:gd name="T79" fmla="*/ 129 h 269"/>
                  <a:gd name="T80" fmla="*/ 82 w 136"/>
                  <a:gd name="T81" fmla="*/ 109 h 269"/>
                  <a:gd name="T82" fmla="*/ 89 w 136"/>
                  <a:gd name="T83" fmla="*/ 89 h 269"/>
                  <a:gd name="T84" fmla="*/ 97 w 136"/>
                  <a:gd name="T85" fmla="*/ 71 h 269"/>
                  <a:gd name="T86" fmla="*/ 103 w 136"/>
                  <a:gd name="T87" fmla="*/ 53 h 269"/>
                  <a:gd name="T88" fmla="*/ 108 w 136"/>
                  <a:gd name="T89" fmla="*/ 37 h 269"/>
                  <a:gd name="T90" fmla="*/ 113 w 136"/>
                  <a:gd name="T91" fmla="*/ 22 h 269"/>
                  <a:gd name="T92" fmla="*/ 117 w 136"/>
                  <a:gd name="T93" fmla="*/ 10 h 269"/>
                  <a:gd name="T94" fmla="*/ 120 w 136"/>
                  <a:gd name="T95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6" h="269">
                    <a:moveTo>
                      <a:pt x="120" y="0"/>
                    </a:moveTo>
                    <a:lnTo>
                      <a:pt x="120" y="1"/>
                    </a:lnTo>
                    <a:lnTo>
                      <a:pt x="120" y="3"/>
                    </a:lnTo>
                    <a:lnTo>
                      <a:pt x="121" y="6"/>
                    </a:lnTo>
                    <a:lnTo>
                      <a:pt x="122" y="10"/>
                    </a:lnTo>
                    <a:lnTo>
                      <a:pt x="125" y="16"/>
                    </a:lnTo>
                    <a:lnTo>
                      <a:pt x="129" y="23"/>
                    </a:lnTo>
                    <a:lnTo>
                      <a:pt x="133" y="33"/>
                    </a:lnTo>
                    <a:lnTo>
                      <a:pt x="135" y="40"/>
                    </a:lnTo>
                    <a:lnTo>
                      <a:pt x="135" y="51"/>
                    </a:lnTo>
                    <a:lnTo>
                      <a:pt x="134" y="63"/>
                    </a:lnTo>
                    <a:lnTo>
                      <a:pt x="131" y="77"/>
                    </a:lnTo>
                    <a:lnTo>
                      <a:pt x="127" y="93"/>
                    </a:lnTo>
                    <a:lnTo>
                      <a:pt x="122" y="110"/>
                    </a:lnTo>
                    <a:lnTo>
                      <a:pt x="116" y="128"/>
                    </a:lnTo>
                    <a:lnTo>
                      <a:pt x="110" y="146"/>
                    </a:lnTo>
                    <a:lnTo>
                      <a:pt x="104" y="163"/>
                    </a:lnTo>
                    <a:lnTo>
                      <a:pt x="97" y="180"/>
                    </a:lnTo>
                    <a:lnTo>
                      <a:pt x="91" y="195"/>
                    </a:lnTo>
                    <a:lnTo>
                      <a:pt x="85" y="210"/>
                    </a:lnTo>
                    <a:lnTo>
                      <a:pt x="79" y="222"/>
                    </a:lnTo>
                    <a:lnTo>
                      <a:pt x="75" y="231"/>
                    </a:lnTo>
                    <a:lnTo>
                      <a:pt x="71" y="238"/>
                    </a:lnTo>
                    <a:lnTo>
                      <a:pt x="69" y="241"/>
                    </a:lnTo>
                    <a:lnTo>
                      <a:pt x="64" y="244"/>
                    </a:lnTo>
                    <a:lnTo>
                      <a:pt x="59" y="247"/>
                    </a:lnTo>
                    <a:lnTo>
                      <a:pt x="53" y="250"/>
                    </a:lnTo>
                    <a:lnTo>
                      <a:pt x="45" y="253"/>
                    </a:lnTo>
                    <a:lnTo>
                      <a:pt x="37" y="256"/>
                    </a:lnTo>
                    <a:lnTo>
                      <a:pt x="27" y="260"/>
                    </a:lnTo>
                    <a:lnTo>
                      <a:pt x="14" y="264"/>
                    </a:lnTo>
                    <a:lnTo>
                      <a:pt x="0" y="268"/>
                    </a:lnTo>
                    <a:lnTo>
                      <a:pt x="9" y="255"/>
                    </a:lnTo>
                    <a:lnTo>
                      <a:pt x="19" y="241"/>
                    </a:lnTo>
                    <a:lnTo>
                      <a:pt x="28" y="225"/>
                    </a:lnTo>
                    <a:lnTo>
                      <a:pt x="37" y="207"/>
                    </a:lnTo>
                    <a:lnTo>
                      <a:pt x="46" y="189"/>
                    </a:lnTo>
                    <a:lnTo>
                      <a:pt x="56" y="169"/>
                    </a:lnTo>
                    <a:lnTo>
                      <a:pt x="65" y="149"/>
                    </a:lnTo>
                    <a:lnTo>
                      <a:pt x="74" y="129"/>
                    </a:lnTo>
                    <a:lnTo>
                      <a:pt x="82" y="109"/>
                    </a:lnTo>
                    <a:lnTo>
                      <a:pt x="89" y="89"/>
                    </a:lnTo>
                    <a:lnTo>
                      <a:pt x="97" y="71"/>
                    </a:lnTo>
                    <a:lnTo>
                      <a:pt x="103" y="53"/>
                    </a:lnTo>
                    <a:lnTo>
                      <a:pt x="108" y="37"/>
                    </a:lnTo>
                    <a:lnTo>
                      <a:pt x="113" y="22"/>
                    </a:lnTo>
                    <a:lnTo>
                      <a:pt x="117" y="10"/>
                    </a:lnTo>
                    <a:lnTo>
                      <a:pt x="120" y="0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Freeform 27"/>
              <p:cNvSpPr>
                <a:spLocks/>
              </p:cNvSpPr>
              <p:nvPr/>
            </p:nvSpPr>
            <p:spPr bwMode="auto">
              <a:xfrm>
                <a:off x="1000" y="1637"/>
                <a:ext cx="67" cy="65"/>
              </a:xfrm>
              <a:custGeom>
                <a:avLst/>
                <a:gdLst>
                  <a:gd name="T0" fmla="*/ 57 w 67"/>
                  <a:gd name="T1" fmla="*/ 7 h 65"/>
                  <a:gd name="T2" fmla="*/ 61 w 67"/>
                  <a:gd name="T3" fmla="*/ 11 h 65"/>
                  <a:gd name="T4" fmla="*/ 63 w 67"/>
                  <a:gd name="T5" fmla="*/ 15 h 65"/>
                  <a:gd name="T6" fmla="*/ 65 w 67"/>
                  <a:gd name="T7" fmla="*/ 20 h 65"/>
                  <a:gd name="T8" fmla="*/ 66 w 67"/>
                  <a:gd name="T9" fmla="*/ 25 h 65"/>
                  <a:gd name="T10" fmla="*/ 66 w 67"/>
                  <a:gd name="T11" fmla="*/ 30 h 65"/>
                  <a:gd name="T12" fmla="*/ 65 w 67"/>
                  <a:gd name="T13" fmla="*/ 34 h 65"/>
                  <a:gd name="T14" fmla="*/ 63 w 67"/>
                  <a:gd name="T15" fmla="*/ 39 h 65"/>
                  <a:gd name="T16" fmla="*/ 59 w 67"/>
                  <a:gd name="T17" fmla="*/ 43 h 65"/>
                  <a:gd name="T18" fmla="*/ 55 w 67"/>
                  <a:gd name="T19" fmla="*/ 47 h 65"/>
                  <a:gd name="T20" fmla="*/ 51 w 67"/>
                  <a:gd name="T21" fmla="*/ 52 h 65"/>
                  <a:gd name="T22" fmla="*/ 46 w 67"/>
                  <a:gd name="T23" fmla="*/ 56 h 65"/>
                  <a:gd name="T24" fmla="*/ 40 w 67"/>
                  <a:gd name="T25" fmla="*/ 59 h 65"/>
                  <a:gd name="T26" fmla="*/ 36 w 67"/>
                  <a:gd name="T27" fmla="*/ 62 h 65"/>
                  <a:gd name="T28" fmla="*/ 31 w 67"/>
                  <a:gd name="T29" fmla="*/ 64 h 65"/>
                  <a:gd name="T30" fmla="*/ 26 w 67"/>
                  <a:gd name="T31" fmla="*/ 64 h 65"/>
                  <a:gd name="T32" fmla="*/ 22 w 67"/>
                  <a:gd name="T33" fmla="*/ 63 h 65"/>
                  <a:gd name="T34" fmla="*/ 18 w 67"/>
                  <a:gd name="T35" fmla="*/ 60 h 65"/>
                  <a:gd name="T36" fmla="*/ 14 w 67"/>
                  <a:gd name="T37" fmla="*/ 58 h 65"/>
                  <a:gd name="T38" fmla="*/ 10 w 67"/>
                  <a:gd name="T39" fmla="*/ 56 h 65"/>
                  <a:gd name="T40" fmla="*/ 7 w 67"/>
                  <a:gd name="T41" fmla="*/ 54 h 65"/>
                  <a:gd name="T42" fmla="*/ 4 w 67"/>
                  <a:gd name="T43" fmla="*/ 52 h 65"/>
                  <a:gd name="T44" fmla="*/ 2 w 67"/>
                  <a:gd name="T45" fmla="*/ 49 h 65"/>
                  <a:gd name="T46" fmla="*/ 0 w 67"/>
                  <a:gd name="T47" fmla="*/ 45 h 65"/>
                  <a:gd name="T48" fmla="*/ 0 w 67"/>
                  <a:gd name="T49" fmla="*/ 41 h 65"/>
                  <a:gd name="T50" fmla="*/ 1 w 67"/>
                  <a:gd name="T51" fmla="*/ 36 h 65"/>
                  <a:gd name="T52" fmla="*/ 2 w 67"/>
                  <a:gd name="T53" fmla="*/ 31 h 65"/>
                  <a:gd name="T54" fmla="*/ 5 w 67"/>
                  <a:gd name="T55" fmla="*/ 25 h 65"/>
                  <a:gd name="T56" fmla="*/ 9 w 67"/>
                  <a:gd name="T57" fmla="*/ 18 h 65"/>
                  <a:gd name="T58" fmla="*/ 12 w 67"/>
                  <a:gd name="T59" fmla="*/ 13 h 65"/>
                  <a:gd name="T60" fmla="*/ 17 w 67"/>
                  <a:gd name="T61" fmla="*/ 8 h 65"/>
                  <a:gd name="T62" fmla="*/ 22 w 67"/>
                  <a:gd name="T63" fmla="*/ 4 h 65"/>
                  <a:gd name="T64" fmla="*/ 27 w 67"/>
                  <a:gd name="T65" fmla="*/ 2 h 65"/>
                  <a:gd name="T66" fmla="*/ 31 w 67"/>
                  <a:gd name="T67" fmla="*/ 1 h 65"/>
                  <a:gd name="T68" fmla="*/ 36 w 67"/>
                  <a:gd name="T69" fmla="*/ 0 h 65"/>
                  <a:gd name="T70" fmla="*/ 41 w 67"/>
                  <a:gd name="T71" fmla="*/ 0 h 65"/>
                  <a:gd name="T72" fmla="*/ 45 w 67"/>
                  <a:gd name="T73" fmla="*/ 1 h 65"/>
                  <a:gd name="T74" fmla="*/ 49 w 67"/>
                  <a:gd name="T75" fmla="*/ 2 h 65"/>
                  <a:gd name="T76" fmla="*/ 52 w 67"/>
                  <a:gd name="T77" fmla="*/ 3 h 65"/>
                  <a:gd name="T78" fmla="*/ 55 w 67"/>
                  <a:gd name="T79" fmla="*/ 5 h 65"/>
                  <a:gd name="T80" fmla="*/ 57 w 67"/>
                  <a:gd name="T81" fmla="*/ 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7" h="65">
                    <a:moveTo>
                      <a:pt x="57" y="7"/>
                    </a:moveTo>
                    <a:lnTo>
                      <a:pt x="61" y="11"/>
                    </a:lnTo>
                    <a:lnTo>
                      <a:pt x="63" y="15"/>
                    </a:lnTo>
                    <a:lnTo>
                      <a:pt x="65" y="20"/>
                    </a:lnTo>
                    <a:lnTo>
                      <a:pt x="66" y="25"/>
                    </a:lnTo>
                    <a:lnTo>
                      <a:pt x="66" y="30"/>
                    </a:lnTo>
                    <a:lnTo>
                      <a:pt x="65" y="34"/>
                    </a:lnTo>
                    <a:lnTo>
                      <a:pt x="63" y="39"/>
                    </a:lnTo>
                    <a:lnTo>
                      <a:pt x="59" y="43"/>
                    </a:lnTo>
                    <a:lnTo>
                      <a:pt x="55" y="47"/>
                    </a:lnTo>
                    <a:lnTo>
                      <a:pt x="51" y="52"/>
                    </a:lnTo>
                    <a:lnTo>
                      <a:pt x="46" y="56"/>
                    </a:lnTo>
                    <a:lnTo>
                      <a:pt x="40" y="59"/>
                    </a:lnTo>
                    <a:lnTo>
                      <a:pt x="36" y="62"/>
                    </a:lnTo>
                    <a:lnTo>
                      <a:pt x="31" y="64"/>
                    </a:lnTo>
                    <a:lnTo>
                      <a:pt x="26" y="64"/>
                    </a:lnTo>
                    <a:lnTo>
                      <a:pt x="22" y="63"/>
                    </a:lnTo>
                    <a:lnTo>
                      <a:pt x="18" y="60"/>
                    </a:lnTo>
                    <a:lnTo>
                      <a:pt x="14" y="58"/>
                    </a:lnTo>
                    <a:lnTo>
                      <a:pt x="10" y="56"/>
                    </a:lnTo>
                    <a:lnTo>
                      <a:pt x="7" y="54"/>
                    </a:lnTo>
                    <a:lnTo>
                      <a:pt x="4" y="52"/>
                    </a:lnTo>
                    <a:lnTo>
                      <a:pt x="2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1"/>
                    </a:lnTo>
                    <a:lnTo>
                      <a:pt x="5" y="25"/>
                    </a:lnTo>
                    <a:lnTo>
                      <a:pt x="9" y="18"/>
                    </a:lnTo>
                    <a:lnTo>
                      <a:pt x="12" y="13"/>
                    </a:lnTo>
                    <a:lnTo>
                      <a:pt x="17" y="8"/>
                    </a:lnTo>
                    <a:lnTo>
                      <a:pt x="22" y="4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6" y="0"/>
                    </a:lnTo>
                    <a:lnTo>
                      <a:pt x="41" y="0"/>
                    </a:lnTo>
                    <a:lnTo>
                      <a:pt x="45" y="1"/>
                    </a:lnTo>
                    <a:lnTo>
                      <a:pt x="49" y="2"/>
                    </a:lnTo>
                    <a:lnTo>
                      <a:pt x="52" y="3"/>
                    </a:lnTo>
                    <a:lnTo>
                      <a:pt x="55" y="5"/>
                    </a:lnTo>
                    <a:lnTo>
                      <a:pt x="57" y="7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2" name="Freeform 28"/>
              <p:cNvSpPr>
                <a:spLocks/>
              </p:cNvSpPr>
              <p:nvPr/>
            </p:nvSpPr>
            <p:spPr bwMode="auto">
              <a:xfrm>
                <a:off x="986" y="1634"/>
                <a:ext cx="76" cy="71"/>
              </a:xfrm>
              <a:custGeom>
                <a:avLst/>
                <a:gdLst>
                  <a:gd name="T0" fmla="*/ 59 w 76"/>
                  <a:gd name="T1" fmla="*/ 2 h 71"/>
                  <a:gd name="T2" fmla="*/ 66 w 76"/>
                  <a:gd name="T3" fmla="*/ 7 h 71"/>
                  <a:gd name="T4" fmla="*/ 71 w 76"/>
                  <a:gd name="T5" fmla="*/ 13 h 71"/>
                  <a:gd name="T6" fmla="*/ 74 w 76"/>
                  <a:gd name="T7" fmla="*/ 21 h 71"/>
                  <a:gd name="T8" fmla="*/ 75 w 76"/>
                  <a:gd name="T9" fmla="*/ 29 h 71"/>
                  <a:gd name="T10" fmla="*/ 73 w 76"/>
                  <a:gd name="T11" fmla="*/ 37 h 71"/>
                  <a:gd name="T12" fmla="*/ 70 w 76"/>
                  <a:gd name="T13" fmla="*/ 45 h 71"/>
                  <a:gd name="T14" fmla="*/ 65 w 76"/>
                  <a:gd name="T15" fmla="*/ 53 h 71"/>
                  <a:gd name="T16" fmla="*/ 58 w 76"/>
                  <a:gd name="T17" fmla="*/ 60 h 71"/>
                  <a:gd name="T18" fmla="*/ 48 w 76"/>
                  <a:gd name="T19" fmla="*/ 66 h 71"/>
                  <a:gd name="T20" fmla="*/ 37 w 76"/>
                  <a:gd name="T21" fmla="*/ 70 h 71"/>
                  <a:gd name="T22" fmla="*/ 25 w 76"/>
                  <a:gd name="T23" fmla="*/ 68 h 71"/>
                  <a:gd name="T24" fmla="*/ 16 w 76"/>
                  <a:gd name="T25" fmla="*/ 62 h 71"/>
                  <a:gd name="T26" fmla="*/ 9 w 76"/>
                  <a:gd name="T27" fmla="*/ 56 h 71"/>
                  <a:gd name="T28" fmla="*/ 4 w 76"/>
                  <a:gd name="T29" fmla="*/ 49 h 71"/>
                  <a:gd name="T30" fmla="*/ 1 w 76"/>
                  <a:gd name="T31" fmla="*/ 41 h 71"/>
                  <a:gd name="T32" fmla="*/ 0 w 76"/>
                  <a:gd name="T33" fmla="*/ 35 h 71"/>
                  <a:gd name="T34" fmla="*/ 2 w 76"/>
                  <a:gd name="T35" fmla="*/ 31 h 71"/>
                  <a:gd name="T36" fmla="*/ 5 w 76"/>
                  <a:gd name="T37" fmla="*/ 30 h 71"/>
                  <a:gd name="T38" fmla="*/ 9 w 76"/>
                  <a:gd name="T39" fmla="*/ 32 h 71"/>
                  <a:gd name="T40" fmla="*/ 10 w 76"/>
                  <a:gd name="T41" fmla="*/ 34 h 71"/>
                  <a:gd name="T42" fmla="*/ 12 w 76"/>
                  <a:gd name="T43" fmla="*/ 39 h 71"/>
                  <a:gd name="T44" fmla="*/ 16 w 76"/>
                  <a:gd name="T45" fmla="*/ 46 h 71"/>
                  <a:gd name="T46" fmla="*/ 22 w 76"/>
                  <a:gd name="T47" fmla="*/ 52 h 71"/>
                  <a:gd name="T48" fmla="*/ 33 w 76"/>
                  <a:gd name="T49" fmla="*/ 55 h 71"/>
                  <a:gd name="T50" fmla="*/ 48 w 76"/>
                  <a:gd name="T51" fmla="*/ 51 h 71"/>
                  <a:gd name="T52" fmla="*/ 59 w 76"/>
                  <a:gd name="T53" fmla="*/ 42 h 71"/>
                  <a:gd name="T54" fmla="*/ 64 w 76"/>
                  <a:gd name="T55" fmla="*/ 29 h 71"/>
                  <a:gd name="T56" fmla="*/ 63 w 76"/>
                  <a:gd name="T57" fmla="*/ 19 h 71"/>
                  <a:gd name="T58" fmla="*/ 59 w 76"/>
                  <a:gd name="T59" fmla="*/ 13 h 71"/>
                  <a:gd name="T60" fmla="*/ 53 w 76"/>
                  <a:gd name="T61" fmla="*/ 8 h 71"/>
                  <a:gd name="T62" fmla="*/ 47 w 76"/>
                  <a:gd name="T63" fmla="*/ 4 h 71"/>
                  <a:gd name="T64" fmla="*/ 46 w 76"/>
                  <a:gd name="T65" fmla="*/ 1 h 71"/>
                  <a:gd name="T66" fmla="*/ 51 w 76"/>
                  <a:gd name="T6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6" h="71">
                    <a:moveTo>
                      <a:pt x="55" y="1"/>
                    </a:moveTo>
                    <a:lnTo>
                      <a:pt x="59" y="2"/>
                    </a:lnTo>
                    <a:lnTo>
                      <a:pt x="62" y="4"/>
                    </a:lnTo>
                    <a:lnTo>
                      <a:pt x="66" y="7"/>
                    </a:lnTo>
                    <a:lnTo>
                      <a:pt x="69" y="10"/>
                    </a:lnTo>
                    <a:lnTo>
                      <a:pt x="71" y="13"/>
                    </a:lnTo>
                    <a:lnTo>
                      <a:pt x="73" y="17"/>
                    </a:lnTo>
                    <a:lnTo>
                      <a:pt x="74" y="21"/>
                    </a:lnTo>
                    <a:lnTo>
                      <a:pt x="75" y="25"/>
                    </a:lnTo>
                    <a:lnTo>
                      <a:pt x="75" y="29"/>
                    </a:lnTo>
                    <a:lnTo>
                      <a:pt x="74" y="33"/>
                    </a:lnTo>
                    <a:lnTo>
                      <a:pt x="73" y="37"/>
                    </a:lnTo>
                    <a:lnTo>
                      <a:pt x="72" y="42"/>
                    </a:lnTo>
                    <a:lnTo>
                      <a:pt x="70" y="45"/>
                    </a:lnTo>
                    <a:lnTo>
                      <a:pt x="68" y="49"/>
                    </a:lnTo>
                    <a:lnTo>
                      <a:pt x="65" y="53"/>
                    </a:lnTo>
                    <a:lnTo>
                      <a:pt x="62" y="56"/>
                    </a:lnTo>
                    <a:lnTo>
                      <a:pt x="58" y="60"/>
                    </a:lnTo>
                    <a:lnTo>
                      <a:pt x="53" y="63"/>
                    </a:lnTo>
                    <a:lnTo>
                      <a:pt x="48" y="66"/>
                    </a:lnTo>
                    <a:lnTo>
                      <a:pt x="42" y="69"/>
                    </a:lnTo>
                    <a:lnTo>
                      <a:pt x="37" y="70"/>
                    </a:lnTo>
                    <a:lnTo>
                      <a:pt x="31" y="70"/>
                    </a:lnTo>
                    <a:lnTo>
                      <a:pt x="25" y="68"/>
                    </a:lnTo>
                    <a:lnTo>
                      <a:pt x="20" y="65"/>
                    </a:lnTo>
                    <a:lnTo>
                      <a:pt x="16" y="62"/>
                    </a:lnTo>
                    <a:lnTo>
                      <a:pt x="13" y="59"/>
                    </a:lnTo>
                    <a:lnTo>
                      <a:pt x="9" y="56"/>
                    </a:lnTo>
                    <a:lnTo>
                      <a:pt x="7" y="52"/>
                    </a:lnTo>
                    <a:lnTo>
                      <a:pt x="4" y="49"/>
                    </a:lnTo>
                    <a:lnTo>
                      <a:pt x="2" y="45"/>
                    </a:lnTo>
                    <a:lnTo>
                      <a:pt x="1" y="41"/>
                    </a:lnTo>
                    <a:lnTo>
                      <a:pt x="0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4" y="30"/>
                    </a:lnTo>
                    <a:lnTo>
                      <a:pt x="5" y="30"/>
                    </a:lnTo>
                    <a:lnTo>
                      <a:pt x="7" y="30"/>
                    </a:lnTo>
                    <a:lnTo>
                      <a:pt x="9" y="32"/>
                    </a:lnTo>
                    <a:lnTo>
                      <a:pt x="10" y="33"/>
                    </a:lnTo>
                    <a:lnTo>
                      <a:pt x="10" y="34"/>
                    </a:lnTo>
                    <a:lnTo>
                      <a:pt x="11" y="36"/>
                    </a:lnTo>
                    <a:lnTo>
                      <a:pt x="12" y="39"/>
                    </a:lnTo>
                    <a:lnTo>
                      <a:pt x="13" y="42"/>
                    </a:lnTo>
                    <a:lnTo>
                      <a:pt x="16" y="46"/>
                    </a:lnTo>
                    <a:lnTo>
                      <a:pt x="18" y="50"/>
                    </a:lnTo>
                    <a:lnTo>
                      <a:pt x="22" y="52"/>
                    </a:lnTo>
                    <a:lnTo>
                      <a:pt x="26" y="54"/>
                    </a:lnTo>
                    <a:lnTo>
                      <a:pt x="33" y="55"/>
                    </a:lnTo>
                    <a:lnTo>
                      <a:pt x="41" y="54"/>
                    </a:lnTo>
                    <a:lnTo>
                      <a:pt x="48" y="51"/>
                    </a:lnTo>
                    <a:lnTo>
                      <a:pt x="54" y="47"/>
                    </a:lnTo>
                    <a:lnTo>
                      <a:pt x="59" y="42"/>
                    </a:lnTo>
                    <a:lnTo>
                      <a:pt x="63" y="36"/>
                    </a:lnTo>
                    <a:lnTo>
                      <a:pt x="64" y="29"/>
                    </a:lnTo>
                    <a:lnTo>
                      <a:pt x="64" y="22"/>
                    </a:lnTo>
                    <a:lnTo>
                      <a:pt x="63" y="19"/>
                    </a:lnTo>
                    <a:lnTo>
                      <a:pt x="61" y="16"/>
                    </a:lnTo>
                    <a:lnTo>
                      <a:pt x="59" y="13"/>
                    </a:lnTo>
                    <a:lnTo>
                      <a:pt x="56" y="10"/>
                    </a:lnTo>
                    <a:lnTo>
                      <a:pt x="53" y="8"/>
                    </a:lnTo>
                    <a:lnTo>
                      <a:pt x="50" y="6"/>
                    </a:lnTo>
                    <a:lnTo>
                      <a:pt x="47" y="4"/>
                    </a:lnTo>
                    <a:lnTo>
                      <a:pt x="45" y="3"/>
                    </a:lnTo>
                    <a:lnTo>
                      <a:pt x="46" y="1"/>
                    </a:lnTo>
                    <a:lnTo>
                      <a:pt x="48" y="0"/>
                    </a:lnTo>
                    <a:lnTo>
                      <a:pt x="51" y="0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3" name="Freeform 29"/>
              <p:cNvSpPr>
                <a:spLocks/>
              </p:cNvSpPr>
              <p:nvPr/>
            </p:nvSpPr>
            <p:spPr bwMode="auto">
              <a:xfrm>
                <a:off x="1094" y="1553"/>
                <a:ext cx="21" cy="20"/>
              </a:xfrm>
              <a:custGeom>
                <a:avLst/>
                <a:gdLst>
                  <a:gd name="T0" fmla="*/ 18 w 21"/>
                  <a:gd name="T1" fmla="*/ 16 h 20"/>
                  <a:gd name="T2" fmla="*/ 16 w 21"/>
                  <a:gd name="T3" fmla="*/ 18 h 20"/>
                  <a:gd name="T4" fmla="*/ 13 w 21"/>
                  <a:gd name="T5" fmla="*/ 19 h 20"/>
                  <a:gd name="T6" fmla="*/ 11 w 21"/>
                  <a:gd name="T7" fmla="*/ 19 h 20"/>
                  <a:gd name="T8" fmla="*/ 10 w 21"/>
                  <a:gd name="T9" fmla="*/ 19 h 20"/>
                  <a:gd name="T10" fmla="*/ 9 w 21"/>
                  <a:gd name="T11" fmla="*/ 18 h 20"/>
                  <a:gd name="T12" fmla="*/ 7 w 21"/>
                  <a:gd name="T13" fmla="*/ 18 h 20"/>
                  <a:gd name="T14" fmla="*/ 5 w 21"/>
                  <a:gd name="T15" fmla="*/ 17 h 20"/>
                  <a:gd name="T16" fmla="*/ 2 w 21"/>
                  <a:gd name="T17" fmla="*/ 15 h 20"/>
                  <a:gd name="T18" fmla="*/ 1 w 21"/>
                  <a:gd name="T19" fmla="*/ 14 h 20"/>
                  <a:gd name="T20" fmla="*/ 0 w 21"/>
                  <a:gd name="T21" fmla="*/ 13 h 20"/>
                  <a:gd name="T22" fmla="*/ 0 w 21"/>
                  <a:gd name="T23" fmla="*/ 12 h 20"/>
                  <a:gd name="T24" fmla="*/ 1 w 21"/>
                  <a:gd name="T25" fmla="*/ 11 h 20"/>
                  <a:gd name="T26" fmla="*/ 1 w 21"/>
                  <a:gd name="T27" fmla="*/ 10 h 20"/>
                  <a:gd name="T28" fmla="*/ 3 w 21"/>
                  <a:gd name="T29" fmla="*/ 10 h 20"/>
                  <a:gd name="T30" fmla="*/ 4 w 21"/>
                  <a:gd name="T31" fmla="*/ 9 h 20"/>
                  <a:gd name="T32" fmla="*/ 5 w 21"/>
                  <a:gd name="T33" fmla="*/ 10 h 20"/>
                  <a:gd name="T34" fmla="*/ 6 w 21"/>
                  <a:gd name="T35" fmla="*/ 11 h 20"/>
                  <a:gd name="T36" fmla="*/ 9 w 21"/>
                  <a:gd name="T37" fmla="*/ 12 h 20"/>
                  <a:gd name="T38" fmla="*/ 11 w 21"/>
                  <a:gd name="T39" fmla="*/ 13 h 20"/>
                  <a:gd name="T40" fmla="*/ 12 w 21"/>
                  <a:gd name="T41" fmla="*/ 13 h 20"/>
                  <a:gd name="T42" fmla="*/ 13 w 21"/>
                  <a:gd name="T43" fmla="*/ 11 h 20"/>
                  <a:gd name="T44" fmla="*/ 14 w 21"/>
                  <a:gd name="T45" fmla="*/ 6 h 20"/>
                  <a:gd name="T46" fmla="*/ 17 w 21"/>
                  <a:gd name="T47" fmla="*/ 2 h 20"/>
                  <a:gd name="T48" fmla="*/ 19 w 21"/>
                  <a:gd name="T49" fmla="*/ 0 h 20"/>
                  <a:gd name="T50" fmla="*/ 20 w 21"/>
                  <a:gd name="T51" fmla="*/ 4 h 20"/>
                  <a:gd name="T52" fmla="*/ 19 w 21"/>
                  <a:gd name="T53" fmla="*/ 10 h 20"/>
                  <a:gd name="T54" fmla="*/ 18 w 21"/>
                  <a:gd name="T55" fmla="*/ 15 h 20"/>
                  <a:gd name="T56" fmla="*/ 18 w 21"/>
                  <a:gd name="T5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" h="20">
                    <a:moveTo>
                      <a:pt x="18" y="16"/>
                    </a:moveTo>
                    <a:lnTo>
                      <a:pt x="16" y="18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4" y="9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9" y="12"/>
                    </a:lnTo>
                    <a:lnTo>
                      <a:pt x="11" y="13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4" y="6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4"/>
                    </a:lnTo>
                    <a:lnTo>
                      <a:pt x="19" y="10"/>
                    </a:lnTo>
                    <a:lnTo>
                      <a:pt x="18" y="15"/>
                    </a:lnTo>
                    <a:lnTo>
                      <a:pt x="1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4" name="Freeform 30"/>
              <p:cNvSpPr>
                <a:spLocks/>
              </p:cNvSpPr>
              <p:nvPr/>
            </p:nvSpPr>
            <p:spPr bwMode="auto">
              <a:xfrm>
                <a:off x="1076" y="1549"/>
                <a:ext cx="20" cy="16"/>
              </a:xfrm>
              <a:custGeom>
                <a:avLst/>
                <a:gdLst>
                  <a:gd name="T0" fmla="*/ 15 w 20"/>
                  <a:gd name="T1" fmla="*/ 14 h 16"/>
                  <a:gd name="T2" fmla="*/ 13 w 20"/>
                  <a:gd name="T3" fmla="*/ 15 h 16"/>
                  <a:gd name="T4" fmla="*/ 12 w 20"/>
                  <a:gd name="T5" fmla="*/ 15 h 16"/>
                  <a:gd name="T6" fmla="*/ 10 w 20"/>
                  <a:gd name="T7" fmla="*/ 15 h 16"/>
                  <a:gd name="T8" fmla="*/ 7 w 20"/>
                  <a:gd name="T9" fmla="*/ 14 h 16"/>
                  <a:gd name="T10" fmla="*/ 4 w 20"/>
                  <a:gd name="T11" fmla="*/ 14 h 16"/>
                  <a:gd name="T12" fmla="*/ 2 w 20"/>
                  <a:gd name="T13" fmla="*/ 13 h 16"/>
                  <a:gd name="T14" fmla="*/ 1 w 20"/>
                  <a:gd name="T15" fmla="*/ 12 h 16"/>
                  <a:gd name="T16" fmla="*/ 0 w 20"/>
                  <a:gd name="T17" fmla="*/ 11 h 16"/>
                  <a:gd name="T18" fmla="*/ 0 w 20"/>
                  <a:gd name="T19" fmla="*/ 10 h 16"/>
                  <a:gd name="T20" fmla="*/ 4 w 20"/>
                  <a:gd name="T21" fmla="*/ 8 h 16"/>
                  <a:gd name="T22" fmla="*/ 8 w 20"/>
                  <a:gd name="T23" fmla="*/ 8 h 16"/>
                  <a:gd name="T24" fmla="*/ 10 w 20"/>
                  <a:gd name="T25" fmla="*/ 10 h 16"/>
                  <a:gd name="T26" fmla="*/ 11 w 20"/>
                  <a:gd name="T27" fmla="*/ 10 h 16"/>
                  <a:gd name="T28" fmla="*/ 13 w 20"/>
                  <a:gd name="T29" fmla="*/ 8 h 16"/>
                  <a:gd name="T30" fmla="*/ 15 w 20"/>
                  <a:gd name="T31" fmla="*/ 4 h 16"/>
                  <a:gd name="T32" fmla="*/ 16 w 20"/>
                  <a:gd name="T33" fmla="*/ 1 h 16"/>
                  <a:gd name="T34" fmla="*/ 18 w 20"/>
                  <a:gd name="T35" fmla="*/ 0 h 16"/>
                  <a:gd name="T36" fmla="*/ 19 w 20"/>
                  <a:gd name="T37" fmla="*/ 5 h 16"/>
                  <a:gd name="T38" fmla="*/ 18 w 20"/>
                  <a:gd name="T39" fmla="*/ 9 h 16"/>
                  <a:gd name="T40" fmla="*/ 16 w 20"/>
                  <a:gd name="T41" fmla="*/ 12 h 16"/>
                  <a:gd name="T42" fmla="*/ 15 w 20"/>
                  <a:gd name="T4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16">
                    <a:moveTo>
                      <a:pt x="15" y="14"/>
                    </a:moveTo>
                    <a:lnTo>
                      <a:pt x="13" y="15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1" y="10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6" y="1"/>
                    </a:lnTo>
                    <a:lnTo>
                      <a:pt x="18" y="0"/>
                    </a:lnTo>
                    <a:lnTo>
                      <a:pt x="19" y="5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5" y="1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Freeform 31"/>
              <p:cNvSpPr>
                <a:spLocks/>
              </p:cNvSpPr>
              <p:nvPr/>
            </p:nvSpPr>
            <p:spPr bwMode="auto">
              <a:xfrm>
                <a:off x="1062" y="1542"/>
                <a:ext cx="18" cy="16"/>
              </a:xfrm>
              <a:custGeom>
                <a:avLst/>
                <a:gdLst>
                  <a:gd name="T0" fmla="*/ 16 w 18"/>
                  <a:gd name="T1" fmla="*/ 11 h 16"/>
                  <a:gd name="T2" fmla="*/ 15 w 18"/>
                  <a:gd name="T3" fmla="*/ 14 h 16"/>
                  <a:gd name="T4" fmla="*/ 12 w 18"/>
                  <a:gd name="T5" fmla="*/ 15 h 16"/>
                  <a:gd name="T6" fmla="*/ 9 w 18"/>
                  <a:gd name="T7" fmla="*/ 15 h 16"/>
                  <a:gd name="T8" fmla="*/ 8 w 18"/>
                  <a:gd name="T9" fmla="*/ 15 h 16"/>
                  <a:gd name="T10" fmla="*/ 6 w 18"/>
                  <a:gd name="T11" fmla="*/ 14 h 16"/>
                  <a:gd name="T12" fmla="*/ 3 w 18"/>
                  <a:gd name="T13" fmla="*/ 13 h 16"/>
                  <a:gd name="T14" fmla="*/ 1 w 18"/>
                  <a:gd name="T15" fmla="*/ 11 h 16"/>
                  <a:gd name="T16" fmla="*/ 0 w 18"/>
                  <a:gd name="T17" fmla="*/ 10 h 16"/>
                  <a:gd name="T18" fmla="*/ 0 w 18"/>
                  <a:gd name="T19" fmla="*/ 9 h 16"/>
                  <a:gd name="T20" fmla="*/ 1 w 18"/>
                  <a:gd name="T21" fmla="*/ 9 h 16"/>
                  <a:gd name="T22" fmla="*/ 2 w 18"/>
                  <a:gd name="T23" fmla="*/ 8 h 16"/>
                  <a:gd name="T24" fmla="*/ 4 w 18"/>
                  <a:gd name="T25" fmla="*/ 8 h 16"/>
                  <a:gd name="T26" fmla="*/ 10 w 18"/>
                  <a:gd name="T27" fmla="*/ 9 h 16"/>
                  <a:gd name="T28" fmla="*/ 11 w 18"/>
                  <a:gd name="T29" fmla="*/ 7 h 16"/>
                  <a:gd name="T30" fmla="*/ 12 w 18"/>
                  <a:gd name="T31" fmla="*/ 4 h 16"/>
                  <a:gd name="T32" fmla="*/ 15 w 18"/>
                  <a:gd name="T33" fmla="*/ 1 h 16"/>
                  <a:gd name="T34" fmla="*/ 17 w 18"/>
                  <a:gd name="T35" fmla="*/ 0 h 16"/>
                  <a:gd name="T36" fmla="*/ 17 w 18"/>
                  <a:gd name="T37" fmla="*/ 4 h 16"/>
                  <a:gd name="T38" fmla="*/ 17 w 18"/>
                  <a:gd name="T39" fmla="*/ 7 h 16"/>
                  <a:gd name="T40" fmla="*/ 16 w 18"/>
                  <a:gd name="T41" fmla="*/ 10 h 16"/>
                  <a:gd name="T42" fmla="*/ 16 w 18"/>
                  <a:gd name="T4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6">
                    <a:moveTo>
                      <a:pt x="16" y="11"/>
                    </a:moveTo>
                    <a:lnTo>
                      <a:pt x="15" y="14"/>
                    </a:lnTo>
                    <a:lnTo>
                      <a:pt x="12" y="15"/>
                    </a:lnTo>
                    <a:lnTo>
                      <a:pt x="9" y="15"/>
                    </a:lnTo>
                    <a:lnTo>
                      <a:pt x="8" y="15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10" y="9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17" y="7"/>
                    </a:lnTo>
                    <a:lnTo>
                      <a:pt x="16" y="10"/>
                    </a:lnTo>
                    <a:lnTo>
                      <a:pt x="16" y="1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6" name="Freeform 32"/>
              <p:cNvSpPr>
                <a:spLocks/>
              </p:cNvSpPr>
              <p:nvPr/>
            </p:nvSpPr>
            <p:spPr bwMode="auto">
              <a:xfrm>
                <a:off x="1083" y="1583"/>
                <a:ext cx="20" cy="13"/>
              </a:xfrm>
              <a:custGeom>
                <a:avLst/>
                <a:gdLst>
                  <a:gd name="T0" fmla="*/ 17 w 20"/>
                  <a:gd name="T1" fmla="*/ 12 h 13"/>
                  <a:gd name="T2" fmla="*/ 16 w 20"/>
                  <a:gd name="T3" fmla="*/ 12 h 13"/>
                  <a:gd name="T4" fmla="*/ 15 w 20"/>
                  <a:gd name="T5" fmla="*/ 12 h 13"/>
                  <a:gd name="T6" fmla="*/ 13 w 20"/>
                  <a:gd name="T7" fmla="*/ 12 h 13"/>
                  <a:gd name="T8" fmla="*/ 11 w 20"/>
                  <a:gd name="T9" fmla="*/ 12 h 13"/>
                  <a:gd name="T10" fmla="*/ 8 w 20"/>
                  <a:gd name="T11" fmla="*/ 11 h 13"/>
                  <a:gd name="T12" fmla="*/ 6 w 20"/>
                  <a:gd name="T13" fmla="*/ 11 h 13"/>
                  <a:gd name="T14" fmla="*/ 4 w 20"/>
                  <a:gd name="T15" fmla="*/ 9 h 13"/>
                  <a:gd name="T16" fmla="*/ 2 w 20"/>
                  <a:gd name="T17" fmla="*/ 9 h 13"/>
                  <a:gd name="T18" fmla="*/ 1 w 20"/>
                  <a:gd name="T19" fmla="*/ 8 h 13"/>
                  <a:gd name="T20" fmla="*/ 0 w 20"/>
                  <a:gd name="T21" fmla="*/ 6 h 13"/>
                  <a:gd name="T22" fmla="*/ 1 w 20"/>
                  <a:gd name="T23" fmla="*/ 5 h 13"/>
                  <a:gd name="T24" fmla="*/ 2 w 20"/>
                  <a:gd name="T25" fmla="*/ 4 h 13"/>
                  <a:gd name="T26" fmla="*/ 4 w 20"/>
                  <a:gd name="T27" fmla="*/ 4 h 13"/>
                  <a:gd name="T28" fmla="*/ 6 w 20"/>
                  <a:gd name="T29" fmla="*/ 4 h 13"/>
                  <a:gd name="T30" fmla="*/ 8 w 20"/>
                  <a:gd name="T31" fmla="*/ 5 h 13"/>
                  <a:gd name="T32" fmla="*/ 10 w 20"/>
                  <a:gd name="T33" fmla="*/ 5 h 13"/>
                  <a:gd name="T34" fmla="*/ 12 w 20"/>
                  <a:gd name="T35" fmla="*/ 6 h 13"/>
                  <a:gd name="T36" fmla="*/ 13 w 20"/>
                  <a:gd name="T37" fmla="*/ 6 h 13"/>
                  <a:gd name="T38" fmla="*/ 14 w 20"/>
                  <a:gd name="T39" fmla="*/ 5 h 13"/>
                  <a:gd name="T40" fmla="*/ 15 w 20"/>
                  <a:gd name="T41" fmla="*/ 4 h 13"/>
                  <a:gd name="T42" fmla="*/ 16 w 20"/>
                  <a:gd name="T43" fmla="*/ 2 h 13"/>
                  <a:gd name="T44" fmla="*/ 16 w 20"/>
                  <a:gd name="T45" fmla="*/ 1 h 13"/>
                  <a:gd name="T46" fmla="*/ 17 w 20"/>
                  <a:gd name="T47" fmla="*/ 0 h 13"/>
                  <a:gd name="T48" fmla="*/ 18 w 20"/>
                  <a:gd name="T49" fmla="*/ 0 h 13"/>
                  <a:gd name="T50" fmla="*/ 19 w 20"/>
                  <a:gd name="T51" fmla="*/ 1 h 13"/>
                  <a:gd name="T52" fmla="*/ 19 w 20"/>
                  <a:gd name="T53" fmla="*/ 3 h 13"/>
                  <a:gd name="T54" fmla="*/ 18 w 20"/>
                  <a:gd name="T55" fmla="*/ 6 h 13"/>
                  <a:gd name="T56" fmla="*/ 17 w 20"/>
                  <a:gd name="T57" fmla="*/ 10 h 13"/>
                  <a:gd name="T58" fmla="*/ 17 w 20"/>
                  <a:gd name="T5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" h="13">
                    <a:moveTo>
                      <a:pt x="17" y="12"/>
                    </a:moveTo>
                    <a:lnTo>
                      <a:pt x="16" y="12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4" y="5"/>
                    </a:lnTo>
                    <a:lnTo>
                      <a:pt x="15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19" y="3"/>
                    </a:lnTo>
                    <a:lnTo>
                      <a:pt x="18" y="6"/>
                    </a:lnTo>
                    <a:lnTo>
                      <a:pt x="17" y="10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Freeform 33"/>
              <p:cNvSpPr>
                <a:spLocks/>
              </p:cNvSpPr>
              <p:nvPr/>
            </p:nvSpPr>
            <p:spPr bwMode="auto">
              <a:xfrm>
                <a:off x="1063" y="1574"/>
                <a:ext cx="17" cy="16"/>
              </a:xfrm>
              <a:custGeom>
                <a:avLst/>
                <a:gdLst>
                  <a:gd name="T0" fmla="*/ 12 w 17"/>
                  <a:gd name="T1" fmla="*/ 13 h 16"/>
                  <a:gd name="T2" fmla="*/ 10 w 17"/>
                  <a:gd name="T3" fmla="*/ 14 h 16"/>
                  <a:gd name="T4" fmla="*/ 7 w 17"/>
                  <a:gd name="T5" fmla="*/ 15 h 16"/>
                  <a:gd name="T6" fmla="*/ 4 w 17"/>
                  <a:gd name="T7" fmla="*/ 14 h 16"/>
                  <a:gd name="T8" fmla="*/ 1 w 17"/>
                  <a:gd name="T9" fmla="*/ 13 h 16"/>
                  <a:gd name="T10" fmla="*/ 0 w 17"/>
                  <a:gd name="T11" fmla="*/ 13 h 16"/>
                  <a:gd name="T12" fmla="*/ 0 w 17"/>
                  <a:gd name="T13" fmla="*/ 12 h 16"/>
                  <a:gd name="T14" fmla="*/ 0 w 17"/>
                  <a:gd name="T15" fmla="*/ 11 h 16"/>
                  <a:gd name="T16" fmla="*/ 0 w 17"/>
                  <a:gd name="T17" fmla="*/ 10 h 16"/>
                  <a:gd name="T18" fmla="*/ 0 w 17"/>
                  <a:gd name="T19" fmla="*/ 9 h 16"/>
                  <a:gd name="T20" fmla="*/ 1 w 17"/>
                  <a:gd name="T21" fmla="*/ 9 h 16"/>
                  <a:gd name="T22" fmla="*/ 3 w 17"/>
                  <a:gd name="T23" fmla="*/ 8 h 16"/>
                  <a:gd name="T24" fmla="*/ 4 w 17"/>
                  <a:gd name="T25" fmla="*/ 8 h 16"/>
                  <a:gd name="T26" fmla="*/ 6 w 17"/>
                  <a:gd name="T27" fmla="*/ 9 h 16"/>
                  <a:gd name="T28" fmla="*/ 8 w 17"/>
                  <a:gd name="T29" fmla="*/ 9 h 16"/>
                  <a:gd name="T30" fmla="*/ 10 w 17"/>
                  <a:gd name="T31" fmla="*/ 9 h 16"/>
                  <a:gd name="T32" fmla="*/ 11 w 17"/>
                  <a:gd name="T33" fmla="*/ 9 h 16"/>
                  <a:gd name="T34" fmla="*/ 11 w 17"/>
                  <a:gd name="T35" fmla="*/ 7 h 16"/>
                  <a:gd name="T36" fmla="*/ 11 w 17"/>
                  <a:gd name="T37" fmla="*/ 4 h 16"/>
                  <a:gd name="T38" fmla="*/ 12 w 17"/>
                  <a:gd name="T39" fmla="*/ 1 h 16"/>
                  <a:gd name="T40" fmla="*/ 14 w 17"/>
                  <a:gd name="T41" fmla="*/ 0 h 16"/>
                  <a:gd name="T42" fmla="*/ 16 w 17"/>
                  <a:gd name="T43" fmla="*/ 3 h 16"/>
                  <a:gd name="T44" fmla="*/ 16 w 17"/>
                  <a:gd name="T45" fmla="*/ 7 h 16"/>
                  <a:gd name="T46" fmla="*/ 15 w 17"/>
                  <a:gd name="T47" fmla="*/ 10 h 16"/>
                  <a:gd name="T48" fmla="*/ 12 w 17"/>
                  <a:gd name="T49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6">
                    <a:moveTo>
                      <a:pt x="12" y="13"/>
                    </a:moveTo>
                    <a:lnTo>
                      <a:pt x="10" y="14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1" y="4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3"/>
                    </a:lnTo>
                    <a:lnTo>
                      <a:pt x="16" y="7"/>
                    </a:lnTo>
                    <a:lnTo>
                      <a:pt x="15" y="10"/>
                    </a:lnTo>
                    <a:lnTo>
                      <a:pt x="12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8" name="Freeform 34"/>
              <p:cNvSpPr>
                <a:spLocks/>
              </p:cNvSpPr>
              <p:nvPr/>
            </p:nvSpPr>
            <p:spPr bwMode="auto">
              <a:xfrm>
                <a:off x="1046" y="1568"/>
                <a:ext cx="17" cy="15"/>
              </a:xfrm>
              <a:custGeom>
                <a:avLst/>
                <a:gdLst>
                  <a:gd name="T0" fmla="*/ 11 w 17"/>
                  <a:gd name="T1" fmla="*/ 13 h 15"/>
                  <a:gd name="T2" fmla="*/ 8 w 17"/>
                  <a:gd name="T3" fmla="*/ 14 h 15"/>
                  <a:gd name="T4" fmla="*/ 4 w 17"/>
                  <a:gd name="T5" fmla="*/ 13 h 15"/>
                  <a:gd name="T6" fmla="*/ 2 w 17"/>
                  <a:gd name="T7" fmla="*/ 12 h 15"/>
                  <a:gd name="T8" fmla="*/ 0 w 17"/>
                  <a:gd name="T9" fmla="*/ 9 h 15"/>
                  <a:gd name="T10" fmla="*/ 1 w 17"/>
                  <a:gd name="T11" fmla="*/ 8 h 15"/>
                  <a:gd name="T12" fmla="*/ 1 w 17"/>
                  <a:gd name="T13" fmla="*/ 7 h 15"/>
                  <a:gd name="T14" fmla="*/ 3 w 17"/>
                  <a:gd name="T15" fmla="*/ 7 h 15"/>
                  <a:gd name="T16" fmla="*/ 4 w 17"/>
                  <a:gd name="T17" fmla="*/ 7 h 15"/>
                  <a:gd name="T18" fmla="*/ 5 w 17"/>
                  <a:gd name="T19" fmla="*/ 8 h 15"/>
                  <a:gd name="T20" fmla="*/ 6 w 17"/>
                  <a:gd name="T21" fmla="*/ 9 h 15"/>
                  <a:gd name="T22" fmla="*/ 7 w 17"/>
                  <a:gd name="T23" fmla="*/ 9 h 15"/>
                  <a:gd name="T24" fmla="*/ 8 w 17"/>
                  <a:gd name="T25" fmla="*/ 10 h 15"/>
                  <a:gd name="T26" fmla="*/ 8 w 17"/>
                  <a:gd name="T27" fmla="*/ 8 h 15"/>
                  <a:gd name="T28" fmla="*/ 10 w 17"/>
                  <a:gd name="T29" fmla="*/ 4 h 15"/>
                  <a:gd name="T30" fmla="*/ 13 w 17"/>
                  <a:gd name="T31" fmla="*/ 1 h 15"/>
                  <a:gd name="T32" fmla="*/ 16 w 17"/>
                  <a:gd name="T33" fmla="*/ 0 h 15"/>
                  <a:gd name="T34" fmla="*/ 15 w 17"/>
                  <a:gd name="T35" fmla="*/ 4 h 15"/>
                  <a:gd name="T36" fmla="*/ 14 w 17"/>
                  <a:gd name="T37" fmla="*/ 9 h 15"/>
                  <a:gd name="T38" fmla="*/ 12 w 17"/>
                  <a:gd name="T39" fmla="*/ 12 h 15"/>
                  <a:gd name="T40" fmla="*/ 11 w 17"/>
                  <a:gd name="T41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5">
                    <a:moveTo>
                      <a:pt x="11" y="13"/>
                    </a:moveTo>
                    <a:lnTo>
                      <a:pt x="8" y="14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5" y="8"/>
                    </a:lnTo>
                    <a:lnTo>
                      <a:pt x="6" y="9"/>
                    </a:lnTo>
                    <a:lnTo>
                      <a:pt x="7" y="9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3" y="1"/>
                    </a:lnTo>
                    <a:lnTo>
                      <a:pt x="16" y="0"/>
                    </a:lnTo>
                    <a:lnTo>
                      <a:pt x="15" y="4"/>
                    </a:lnTo>
                    <a:lnTo>
                      <a:pt x="14" y="9"/>
                    </a:lnTo>
                    <a:lnTo>
                      <a:pt x="12" y="12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9" name="Freeform 35"/>
              <p:cNvSpPr>
                <a:spLocks/>
              </p:cNvSpPr>
              <p:nvPr/>
            </p:nvSpPr>
            <p:spPr bwMode="auto">
              <a:xfrm>
                <a:off x="1070" y="1608"/>
                <a:ext cx="23" cy="20"/>
              </a:xfrm>
              <a:custGeom>
                <a:avLst/>
                <a:gdLst>
                  <a:gd name="T0" fmla="*/ 13 w 23"/>
                  <a:gd name="T1" fmla="*/ 19 h 20"/>
                  <a:gd name="T2" fmla="*/ 12 w 23"/>
                  <a:gd name="T3" fmla="*/ 19 h 20"/>
                  <a:gd name="T4" fmla="*/ 10 w 23"/>
                  <a:gd name="T5" fmla="*/ 19 h 20"/>
                  <a:gd name="T6" fmla="*/ 8 w 23"/>
                  <a:gd name="T7" fmla="*/ 19 h 20"/>
                  <a:gd name="T8" fmla="*/ 6 w 23"/>
                  <a:gd name="T9" fmla="*/ 19 h 20"/>
                  <a:gd name="T10" fmla="*/ 5 w 23"/>
                  <a:gd name="T11" fmla="*/ 18 h 20"/>
                  <a:gd name="T12" fmla="*/ 4 w 23"/>
                  <a:gd name="T13" fmla="*/ 17 h 20"/>
                  <a:gd name="T14" fmla="*/ 3 w 23"/>
                  <a:gd name="T15" fmla="*/ 16 h 20"/>
                  <a:gd name="T16" fmla="*/ 1 w 23"/>
                  <a:gd name="T17" fmla="*/ 15 h 20"/>
                  <a:gd name="T18" fmla="*/ 0 w 23"/>
                  <a:gd name="T19" fmla="*/ 14 h 20"/>
                  <a:gd name="T20" fmla="*/ 0 w 23"/>
                  <a:gd name="T21" fmla="*/ 13 h 20"/>
                  <a:gd name="T22" fmla="*/ 0 w 23"/>
                  <a:gd name="T23" fmla="*/ 12 h 20"/>
                  <a:gd name="T24" fmla="*/ 1 w 23"/>
                  <a:gd name="T25" fmla="*/ 11 h 20"/>
                  <a:gd name="T26" fmla="*/ 3 w 23"/>
                  <a:gd name="T27" fmla="*/ 10 h 20"/>
                  <a:gd name="T28" fmla="*/ 5 w 23"/>
                  <a:gd name="T29" fmla="*/ 9 h 20"/>
                  <a:gd name="T30" fmla="*/ 7 w 23"/>
                  <a:gd name="T31" fmla="*/ 10 h 20"/>
                  <a:gd name="T32" fmla="*/ 9 w 23"/>
                  <a:gd name="T33" fmla="*/ 10 h 20"/>
                  <a:gd name="T34" fmla="*/ 11 w 23"/>
                  <a:gd name="T35" fmla="*/ 11 h 20"/>
                  <a:gd name="T36" fmla="*/ 12 w 23"/>
                  <a:gd name="T37" fmla="*/ 12 h 20"/>
                  <a:gd name="T38" fmla="*/ 13 w 23"/>
                  <a:gd name="T39" fmla="*/ 13 h 20"/>
                  <a:gd name="T40" fmla="*/ 14 w 23"/>
                  <a:gd name="T41" fmla="*/ 13 h 20"/>
                  <a:gd name="T42" fmla="*/ 14 w 23"/>
                  <a:gd name="T43" fmla="*/ 11 h 20"/>
                  <a:gd name="T44" fmla="*/ 16 w 23"/>
                  <a:gd name="T45" fmla="*/ 6 h 20"/>
                  <a:gd name="T46" fmla="*/ 18 w 23"/>
                  <a:gd name="T47" fmla="*/ 1 h 20"/>
                  <a:gd name="T48" fmla="*/ 21 w 23"/>
                  <a:gd name="T49" fmla="*/ 0 h 20"/>
                  <a:gd name="T50" fmla="*/ 22 w 23"/>
                  <a:gd name="T51" fmla="*/ 4 h 20"/>
                  <a:gd name="T52" fmla="*/ 22 w 23"/>
                  <a:gd name="T53" fmla="*/ 8 h 20"/>
                  <a:gd name="T54" fmla="*/ 21 w 23"/>
                  <a:gd name="T55" fmla="*/ 11 h 20"/>
                  <a:gd name="T56" fmla="*/ 19 w 23"/>
                  <a:gd name="T57" fmla="*/ 14 h 20"/>
                  <a:gd name="T58" fmla="*/ 17 w 23"/>
                  <a:gd name="T59" fmla="*/ 16 h 20"/>
                  <a:gd name="T60" fmla="*/ 15 w 23"/>
                  <a:gd name="T61" fmla="*/ 18 h 20"/>
                  <a:gd name="T62" fmla="*/ 14 w 23"/>
                  <a:gd name="T63" fmla="*/ 18 h 20"/>
                  <a:gd name="T64" fmla="*/ 13 w 23"/>
                  <a:gd name="T65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20">
                    <a:moveTo>
                      <a:pt x="13" y="19"/>
                    </a:moveTo>
                    <a:lnTo>
                      <a:pt x="12" y="19"/>
                    </a:lnTo>
                    <a:lnTo>
                      <a:pt x="10" y="19"/>
                    </a:lnTo>
                    <a:lnTo>
                      <a:pt x="8" y="19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7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1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1" y="11"/>
                    </a:lnTo>
                    <a:lnTo>
                      <a:pt x="12" y="12"/>
                    </a:lnTo>
                    <a:lnTo>
                      <a:pt x="13" y="13"/>
                    </a:lnTo>
                    <a:lnTo>
                      <a:pt x="14" y="13"/>
                    </a:lnTo>
                    <a:lnTo>
                      <a:pt x="14" y="11"/>
                    </a:lnTo>
                    <a:lnTo>
                      <a:pt x="16" y="6"/>
                    </a:lnTo>
                    <a:lnTo>
                      <a:pt x="18" y="1"/>
                    </a:lnTo>
                    <a:lnTo>
                      <a:pt x="21" y="0"/>
                    </a:lnTo>
                    <a:lnTo>
                      <a:pt x="22" y="4"/>
                    </a:lnTo>
                    <a:lnTo>
                      <a:pt x="22" y="8"/>
                    </a:lnTo>
                    <a:lnTo>
                      <a:pt x="21" y="11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18"/>
                    </a:lnTo>
                    <a:lnTo>
                      <a:pt x="14" y="18"/>
                    </a:lnTo>
                    <a:lnTo>
                      <a:pt x="13" y="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0" name="Freeform 36"/>
              <p:cNvSpPr>
                <a:spLocks/>
              </p:cNvSpPr>
              <p:nvPr/>
            </p:nvSpPr>
            <p:spPr bwMode="auto">
              <a:xfrm>
                <a:off x="1048" y="1600"/>
                <a:ext cx="21" cy="18"/>
              </a:xfrm>
              <a:custGeom>
                <a:avLst/>
                <a:gdLst>
                  <a:gd name="T0" fmla="*/ 17 w 21"/>
                  <a:gd name="T1" fmla="*/ 14 h 18"/>
                  <a:gd name="T2" fmla="*/ 16 w 21"/>
                  <a:gd name="T3" fmla="*/ 14 h 18"/>
                  <a:gd name="T4" fmla="*/ 15 w 21"/>
                  <a:gd name="T5" fmla="*/ 15 h 18"/>
                  <a:gd name="T6" fmla="*/ 13 w 21"/>
                  <a:gd name="T7" fmla="*/ 16 h 18"/>
                  <a:gd name="T8" fmla="*/ 11 w 21"/>
                  <a:gd name="T9" fmla="*/ 17 h 18"/>
                  <a:gd name="T10" fmla="*/ 9 w 21"/>
                  <a:gd name="T11" fmla="*/ 17 h 18"/>
                  <a:gd name="T12" fmla="*/ 7 w 21"/>
                  <a:gd name="T13" fmla="*/ 17 h 18"/>
                  <a:gd name="T14" fmla="*/ 5 w 21"/>
                  <a:gd name="T15" fmla="*/ 17 h 18"/>
                  <a:gd name="T16" fmla="*/ 3 w 21"/>
                  <a:gd name="T17" fmla="*/ 16 h 18"/>
                  <a:gd name="T18" fmla="*/ 1 w 21"/>
                  <a:gd name="T19" fmla="*/ 15 h 18"/>
                  <a:gd name="T20" fmla="*/ 0 w 21"/>
                  <a:gd name="T21" fmla="*/ 14 h 18"/>
                  <a:gd name="T22" fmla="*/ 0 w 21"/>
                  <a:gd name="T23" fmla="*/ 12 h 18"/>
                  <a:gd name="T24" fmla="*/ 1 w 21"/>
                  <a:gd name="T25" fmla="*/ 10 h 18"/>
                  <a:gd name="T26" fmla="*/ 2 w 21"/>
                  <a:gd name="T27" fmla="*/ 9 h 18"/>
                  <a:gd name="T28" fmla="*/ 4 w 21"/>
                  <a:gd name="T29" fmla="*/ 8 h 18"/>
                  <a:gd name="T30" fmla="*/ 7 w 21"/>
                  <a:gd name="T31" fmla="*/ 8 h 18"/>
                  <a:gd name="T32" fmla="*/ 9 w 21"/>
                  <a:gd name="T33" fmla="*/ 9 h 18"/>
                  <a:gd name="T34" fmla="*/ 11 w 21"/>
                  <a:gd name="T35" fmla="*/ 9 h 18"/>
                  <a:gd name="T36" fmla="*/ 13 w 21"/>
                  <a:gd name="T37" fmla="*/ 10 h 18"/>
                  <a:gd name="T38" fmla="*/ 13 w 21"/>
                  <a:gd name="T39" fmla="*/ 8 h 18"/>
                  <a:gd name="T40" fmla="*/ 15 w 21"/>
                  <a:gd name="T41" fmla="*/ 4 h 18"/>
                  <a:gd name="T42" fmla="*/ 17 w 21"/>
                  <a:gd name="T43" fmla="*/ 1 h 18"/>
                  <a:gd name="T44" fmla="*/ 20 w 21"/>
                  <a:gd name="T45" fmla="*/ 0 h 18"/>
                  <a:gd name="T46" fmla="*/ 20 w 21"/>
                  <a:gd name="T47" fmla="*/ 6 h 18"/>
                  <a:gd name="T48" fmla="*/ 19 w 21"/>
                  <a:gd name="T49" fmla="*/ 10 h 18"/>
                  <a:gd name="T50" fmla="*/ 18 w 21"/>
                  <a:gd name="T51" fmla="*/ 13 h 18"/>
                  <a:gd name="T52" fmla="*/ 17 w 21"/>
                  <a:gd name="T53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18">
                    <a:moveTo>
                      <a:pt x="17" y="14"/>
                    </a:moveTo>
                    <a:lnTo>
                      <a:pt x="16" y="14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1" y="17"/>
                    </a:lnTo>
                    <a:lnTo>
                      <a:pt x="9" y="17"/>
                    </a:lnTo>
                    <a:lnTo>
                      <a:pt x="7" y="17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4" y="8"/>
                    </a:lnTo>
                    <a:lnTo>
                      <a:pt x="7" y="8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3" y="10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0" y="6"/>
                    </a:lnTo>
                    <a:lnTo>
                      <a:pt x="19" y="10"/>
                    </a:lnTo>
                    <a:lnTo>
                      <a:pt x="18" y="13"/>
                    </a:lnTo>
                    <a:lnTo>
                      <a:pt x="17" y="1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1" name="Freeform 37"/>
              <p:cNvSpPr>
                <a:spLocks/>
              </p:cNvSpPr>
              <p:nvPr/>
            </p:nvSpPr>
            <p:spPr bwMode="auto">
              <a:xfrm>
                <a:off x="1024" y="1597"/>
                <a:ext cx="21" cy="17"/>
              </a:xfrm>
              <a:custGeom>
                <a:avLst/>
                <a:gdLst>
                  <a:gd name="T0" fmla="*/ 19 w 21"/>
                  <a:gd name="T1" fmla="*/ 11 h 17"/>
                  <a:gd name="T2" fmla="*/ 19 w 21"/>
                  <a:gd name="T3" fmla="*/ 12 h 17"/>
                  <a:gd name="T4" fmla="*/ 17 w 21"/>
                  <a:gd name="T5" fmla="*/ 13 h 17"/>
                  <a:gd name="T6" fmla="*/ 16 w 21"/>
                  <a:gd name="T7" fmla="*/ 14 h 17"/>
                  <a:gd name="T8" fmla="*/ 16 w 21"/>
                  <a:gd name="T9" fmla="*/ 15 h 17"/>
                  <a:gd name="T10" fmla="*/ 14 w 21"/>
                  <a:gd name="T11" fmla="*/ 15 h 17"/>
                  <a:gd name="T12" fmla="*/ 11 w 21"/>
                  <a:gd name="T13" fmla="*/ 16 h 17"/>
                  <a:gd name="T14" fmla="*/ 9 w 21"/>
                  <a:gd name="T15" fmla="*/ 16 h 17"/>
                  <a:gd name="T16" fmla="*/ 5 w 21"/>
                  <a:gd name="T17" fmla="*/ 16 h 17"/>
                  <a:gd name="T18" fmla="*/ 3 w 21"/>
                  <a:gd name="T19" fmla="*/ 15 h 17"/>
                  <a:gd name="T20" fmla="*/ 1 w 21"/>
                  <a:gd name="T21" fmla="*/ 14 h 17"/>
                  <a:gd name="T22" fmla="*/ 0 w 21"/>
                  <a:gd name="T23" fmla="*/ 12 h 17"/>
                  <a:gd name="T24" fmla="*/ 0 w 21"/>
                  <a:gd name="T25" fmla="*/ 10 h 17"/>
                  <a:gd name="T26" fmla="*/ 2 w 21"/>
                  <a:gd name="T27" fmla="*/ 9 h 17"/>
                  <a:gd name="T28" fmla="*/ 4 w 21"/>
                  <a:gd name="T29" fmla="*/ 8 h 17"/>
                  <a:gd name="T30" fmla="*/ 6 w 21"/>
                  <a:gd name="T31" fmla="*/ 7 h 17"/>
                  <a:gd name="T32" fmla="*/ 8 w 21"/>
                  <a:gd name="T33" fmla="*/ 8 h 17"/>
                  <a:gd name="T34" fmla="*/ 10 w 21"/>
                  <a:gd name="T35" fmla="*/ 8 h 17"/>
                  <a:gd name="T36" fmla="*/ 12 w 21"/>
                  <a:gd name="T37" fmla="*/ 8 h 17"/>
                  <a:gd name="T38" fmla="*/ 13 w 21"/>
                  <a:gd name="T39" fmla="*/ 9 h 17"/>
                  <a:gd name="T40" fmla="*/ 14 w 21"/>
                  <a:gd name="T41" fmla="*/ 8 h 17"/>
                  <a:gd name="T42" fmla="*/ 15 w 21"/>
                  <a:gd name="T43" fmla="*/ 4 h 17"/>
                  <a:gd name="T44" fmla="*/ 17 w 21"/>
                  <a:gd name="T45" fmla="*/ 1 h 17"/>
                  <a:gd name="T46" fmla="*/ 20 w 21"/>
                  <a:gd name="T47" fmla="*/ 0 h 17"/>
                  <a:gd name="T48" fmla="*/ 20 w 21"/>
                  <a:gd name="T49" fmla="*/ 4 h 17"/>
                  <a:gd name="T50" fmla="*/ 20 w 21"/>
                  <a:gd name="T51" fmla="*/ 7 h 17"/>
                  <a:gd name="T52" fmla="*/ 19 w 21"/>
                  <a:gd name="T53" fmla="*/ 10 h 17"/>
                  <a:gd name="T54" fmla="*/ 19 w 21"/>
                  <a:gd name="T5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" h="17">
                    <a:moveTo>
                      <a:pt x="19" y="11"/>
                    </a:moveTo>
                    <a:lnTo>
                      <a:pt x="19" y="12"/>
                    </a:lnTo>
                    <a:lnTo>
                      <a:pt x="17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9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4" y="8"/>
                    </a:lnTo>
                    <a:lnTo>
                      <a:pt x="6" y="7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3" y="9"/>
                    </a:lnTo>
                    <a:lnTo>
                      <a:pt x="14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9" y="1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2" name="Freeform 38"/>
              <p:cNvSpPr>
                <a:spLocks/>
              </p:cNvSpPr>
              <p:nvPr/>
            </p:nvSpPr>
            <p:spPr bwMode="auto">
              <a:xfrm>
                <a:off x="1225" y="1320"/>
                <a:ext cx="68" cy="75"/>
              </a:xfrm>
              <a:custGeom>
                <a:avLst/>
                <a:gdLst>
                  <a:gd name="T0" fmla="*/ 43 w 68"/>
                  <a:gd name="T1" fmla="*/ 9 h 75"/>
                  <a:gd name="T2" fmla="*/ 48 w 68"/>
                  <a:gd name="T3" fmla="*/ 12 h 75"/>
                  <a:gd name="T4" fmla="*/ 53 w 68"/>
                  <a:gd name="T5" fmla="*/ 16 h 75"/>
                  <a:gd name="T6" fmla="*/ 57 w 68"/>
                  <a:gd name="T7" fmla="*/ 20 h 75"/>
                  <a:gd name="T8" fmla="*/ 60 w 68"/>
                  <a:gd name="T9" fmla="*/ 25 h 75"/>
                  <a:gd name="T10" fmla="*/ 63 w 68"/>
                  <a:gd name="T11" fmla="*/ 29 h 75"/>
                  <a:gd name="T12" fmla="*/ 65 w 68"/>
                  <a:gd name="T13" fmla="*/ 34 h 75"/>
                  <a:gd name="T14" fmla="*/ 66 w 68"/>
                  <a:gd name="T15" fmla="*/ 40 h 75"/>
                  <a:gd name="T16" fmla="*/ 67 w 68"/>
                  <a:gd name="T17" fmla="*/ 45 h 75"/>
                  <a:gd name="T18" fmla="*/ 66 w 68"/>
                  <a:gd name="T19" fmla="*/ 53 h 75"/>
                  <a:gd name="T20" fmla="*/ 63 w 68"/>
                  <a:gd name="T21" fmla="*/ 59 h 75"/>
                  <a:gd name="T22" fmla="*/ 58 w 68"/>
                  <a:gd name="T23" fmla="*/ 65 h 75"/>
                  <a:gd name="T24" fmla="*/ 52 w 68"/>
                  <a:gd name="T25" fmla="*/ 69 h 75"/>
                  <a:gd name="T26" fmla="*/ 45 w 68"/>
                  <a:gd name="T27" fmla="*/ 72 h 75"/>
                  <a:gd name="T28" fmla="*/ 37 w 68"/>
                  <a:gd name="T29" fmla="*/ 74 h 75"/>
                  <a:gd name="T30" fmla="*/ 29 w 68"/>
                  <a:gd name="T31" fmla="*/ 74 h 75"/>
                  <a:gd name="T32" fmla="*/ 22 w 68"/>
                  <a:gd name="T33" fmla="*/ 73 h 75"/>
                  <a:gd name="T34" fmla="*/ 20 w 68"/>
                  <a:gd name="T35" fmla="*/ 73 h 75"/>
                  <a:gd name="T36" fmla="*/ 19 w 68"/>
                  <a:gd name="T37" fmla="*/ 72 h 75"/>
                  <a:gd name="T38" fmla="*/ 18 w 68"/>
                  <a:gd name="T39" fmla="*/ 71 h 75"/>
                  <a:gd name="T40" fmla="*/ 17 w 68"/>
                  <a:gd name="T41" fmla="*/ 70 h 75"/>
                  <a:gd name="T42" fmla="*/ 18 w 68"/>
                  <a:gd name="T43" fmla="*/ 68 h 75"/>
                  <a:gd name="T44" fmla="*/ 20 w 68"/>
                  <a:gd name="T45" fmla="*/ 66 h 75"/>
                  <a:gd name="T46" fmla="*/ 22 w 68"/>
                  <a:gd name="T47" fmla="*/ 65 h 75"/>
                  <a:gd name="T48" fmla="*/ 24 w 68"/>
                  <a:gd name="T49" fmla="*/ 64 h 75"/>
                  <a:gd name="T50" fmla="*/ 27 w 68"/>
                  <a:gd name="T51" fmla="*/ 63 h 75"/>
                  <a:gd name="T52" fmla="*/ 31 w 68"/>
                  <a:gd name="T53" fmla="*/ 62 h 75"/>
                  <a:gd name="T54" fmla="*/ 35 w 68"/>
                  <a:gd name="T55" fmla="*/ 61 h 75"/>
                  <a:gd name="T56" fmla="*/ 39 w 68"/>
                  <a:gd name="T57" fmla="*/ 61 h 75"/>
                  <a:gd name="T58" fmla="*/ 42 w 68"/>
                  <a:gd name="T59" fmla="*/ 60 h 75"/>
                  <a:gd name="T60" fmla="*/ 46 w 68"/>
                  <a:gd name="T61" fmla="*/ 58 h 75"/>
                  <a:gd name="T62" fmla="*/ 49 w 68"/>
                  <a:gd name="T63" fmla="*/ 56 h 75"/>
                  <a:gd name="T64" fmla="*/ 52 w 68"/>
                  <a:gd name="T65" fmla="*/ 53 h 75"/>
                  <a:gd name="T66" fmla="*/ 53 w 68"/>
                  <a:gd name="T67" fmla="*/ 41 h 75"/>
                  <a:gd name="T68" fmla="*/ 50 w 68"/>
                  <a:gd name="T69" fmla="*/ 31 h 75"/>
                  <a:gd name="T70" fmla="*/ 44 w 68"/>
                  <a:gd name="T71" fmla="*/ 23 h 75"/>
                  <a:gd name="T72" fmla="*/ 35 w 68"/>
                  <a:gd name="T73" fmla="*/ 16 h 75"/>
                  <a:gd name="T74" fmla="*/ 26 w 68"/>
                  <a:gd name="T75" fmla="*/ 11 h 75"/>
                  <a:gd name="T76" fmla="*/ 16 w 68"/>
                  <a:gd name="T77" fmla="*/ 7 h 75"/>
                  <a:gd name="T78" fmla="*/ 7 w 68"/>
                  <a:gd name="T79" fmla="*/ 4 h 75"/>
                  <a:gd name="T80" fmla="*/ 0 w 68"/>
                  <a:gd name="T81" fmla="*/ 1 h 75"/>
                  <a:gd name="T82" fmla="*/ 4 w 68"/>
                  <a:gd name="T83" fmla="*/ 0 h 75"/>
                  <a:gd name="T84" fmla="*/ 9 w 68"/>
                  <a:gd name="T85" fmla="*/ 0 h 75"/>
                  <a:gd name="T86" fmla="*/ 14 w 68"/>
                  <a:gd name="T87" fmla="*/ 1 h 75"/>
                  <a:gd name="T88" fmla="*/ 20 w 68"/>
                  <a:gd name="T89" fmla="*/ 1 h 75"/>
                  <a:gd name="T90" fmla="*/ 26 w 68"/>
                  <a:gd name="T91" fmla="*/ 3 h 75"/>
                  <a:gd name="T92" fmla="*/ 32 w 68"/>
                  <a:gd name="T93" fmla="*/ 5 h 75"/>
                  <a:gd name="T94" fmla="*/ 38 w 68"/>
                  <a:gd name="T95" fmla="*/ 7 h 75"/>
                  <a:gd name="T96" fmla="*/ 43 w 68"/>
                  <a:gd name="T97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" h="75">
                    <a:moveTo>
                      <a:pt x="43" y="9"/>
                    </a:moveTo>
                    <a:lnTo>
                      <a:pt x="48" y="12"/>
                    </a:lnTo>
                    <a:lnTo>
                      <a:pt x="53" y="16"/>
                    </a:lnTo>
                    <a:lnTo>
                      <a:pt x="57" y="20"/>
                    </a:lnTo>
                    <a:lnTo>
                      <a:pt x="60" y="25"/>
                    </a:lnTo>
                    <a:lnTo>
                      <a:pt x="63" y="29"/>
                    </a:lnTo>
                    <a:lnTo>
                      <a:pt x="65" y="34"/>
                    </a:lnTo>
                    <a:lnTo>
                      <a:pt x="66" y="40"/>
                    </a:lnTo>
                    <a:lnTo>
                      <a:pt x="67" y="45"/>
                    </a:lnTo>
                    <a:lnTo>
                      <a:pt x="66" y="53"/>
                    </a:lnTo>
                    <a:lnTo>
                      <a:pt x="63" y="59"/>
                    </a:lnTo>
                    <a:lnTo>
                      <a:pt x="58" y="65"/>
                    </a:lnTo>
                    <a:lnTo>
                      <a:pt x="52" y="69"/>
                    </a:lnTo>
                    <a:lnTo>
                      <a:pt x="45" y="72"/>
                    </a:lnTo>
                    <a:lnTo>
                      <a:pt x="37" y="74"/>
                    </a:lnTo>
                    <a:lnTo>
                      <a:pt x="29" y="74"/>
                    </a:lnTo>
                    <a:lnTo>
                      <a:pt x="22" y="73"/>
                    </a:lnTo>
                    <a:lnTo>
                      <a:pt x="20" y="73"/>
                    </a:lnTo>
                    <a:lnTo>
                      <a:pt x="19" y="72"/>
                    </a:lnTo>
                    <a:lnTo>
                      <a:pt x="18" y="71"/>
                    </a:lnTo>
                    <a:lnTo>
                      <a:pt x="17" y="70"/>
                    </a:lnTo>
                    <a:lnTo>
                      <a:pt x="18" y="68"/>
                    </a:lnTo>
                    <a:lnTo>
                      <a:pt x="20" y="66"/>
                    </a:lnTo>
                    <a:lnTo>
                      <a:pt x="22" y="65"/>
                    </a:lnTo>
                    <a:lnTo>
                      <a:pt x="24" y="64"/>
                    </a:lnTo>
                    <a:lnTo>
                      <a:pt x="27" y="63"/>
                    </a:lnTo>
                    <a:lnTo>
                      <a:pt x="31" y="62"/>
                    </a:lnTo>
                    <a:lnTo>
                      <a:pt x="35" y="61"/>
                    </a:lnTo>
                    <a:lnTo>
                      <a:pt x="39" y="61"/>
                    </a:lnTo>
                    <a:lnTo>
                      <a:pt x="42" y="60"/>
                    </a:lnTo>
                    <a:lnTo>
                      <a:pt x="46" y="58"/>
                    </a:lnTo>
                    <a:lnTo>
                      <a:pt x="49" y="56"/>
                    </a:lnTo>
                    <a:lnTo>
                      <a:pt x="52" y="53"/>
                    </a:lnTo>
                    <a:lnTo>
                      <a:pt x="53" y="41"/>
                    </a:lnTo>
                    <a:lnTo>
                      <a:pt x="50" y="31"/>
                    </a:lnTo>
                    <a:lnTo>
                      <a:pt x="44" y="23"/>
                    </a:lnTo>
                    <a:lnTo>
                      <a:pt x="35" y="16"/>
                    </a:lnTo>
                    <a:lnTo>
                      <a:pt x="26" y="11"/>
                    </a:lnTo>
                    <a:lnTo>
                      <a:pt x="16" y="7"/>
                    </a:lnTo>
                    <a:lnTo>
                      <a:pt x="7" y="4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4" y="1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38" y="7"/>
                    </a:lnTo>
                    <a:lnTo>
                      <a:pt x="43" y="9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3" name="Freeform 39"/>
              <p:cNvSpPr>
                <a:spLocks/>
              </p:cNvSpPr>
              <p:nvPr/>
            </p:nvSpPr>
            <p:spPr bwMode="auto">
              <a:xfrm>
                <a:off x="1135" y="1319"/>
                <a:ext cx="43" cy="59"/>
              </a:xfrm>
              <a:custGeom>
                <a:avLst/>
                <a:gdLst>
                  <a:gd name="T0" fmla="*/ 7 w 43"/>
                  <a:gd name="T1" fmla="*/ 19 h 59"/>
                  <a:gd name="T2" fmla="*/ 5 w 43"/>
                  <a:gd name="T3" fmla="*/ 25 h 59"/>
                  <a:gd name="T4" fmla="*/ 5 w 43"/>
                  <a:gd name="T5" fmla="*/ 30 h 59"/>
                  <a:gd name="T6" fmla="*/ 8 w 43"/>
                  <a:gd name="T7" fmla="*/ 35 h 59"/>
                  <a:gd name="T8" fmla="*/ 12 w 43"/>
                  <a:gd name="T9" fmla="*/ 39 h 59"/>
                  <a:gd name="T10" fmla="*/ 17 w 43"/>
                  <a:gd name="T11" fmla="*/ 42 h 59"/>
                  <a:gd name="T12" fmla="*/ 22 w 43"/>
                  <a:gd name="T13" fmla="*/ 46 h 59"/>
                  <a:gd name="T14" fmla="*/ 27 w 43"/>
                  <a:gd name="T15" fmla="*/ 49 h 59"/>
                  <a:gd name="T16" fmla="*/ 32 w 43"/>
                  <a:gd name="T17" fmla="*/ 53 h 59"/>
                  <a:gd name="T18" fmla="*/ 33 w 43"/>
                  <a:gd name="T19" fmla="*/ 54 h 59"/>
                  <a:gd name="T20" fmla="*/ 33 w 43"/>
                  <a:gd name="T21" fmla="*/ 55 h 59"/>
                  <a:gd name="T22" fmla="*/ 33 w 43"/>
                  <a:gd name="T23" fmla="*/ 56 h 59"/>
                  <a:gd name="T24" fmla="*/ 33 w 43"/>
                  <a:gd name="T25" fmla="*/ 57 h 59"/>
                  <a:gd name="T26" fmla="*/ 31 w 43"/>
                  <a:gd name="T27" fmla="*/ 57 h 59"/>
                  <a:gd name="T28" fmla="*/ 31 w 43"/>
                  <a:gd name="T29" fmla="*/ 58 h 59"/>
                  <a:gd name="T30" fmla="*/ 30 w 43"/>
                  <a:gd name="T31" fmla="*/ 58 h 59"/>
                  <a:gd name="T32" fmla="*/ 29 w 43"/>
                  <a:gd name="T33" fmla="*/ 57 h 59"/>
                  <a:gd name="T34" fmla="*/ 22 w 43"/>
                  <a:gd name="T35" fmla="*/ 54 h 59"/>
                  <a:gd name="T36" fmla="*/ 17 w 43"/>
                  <a:gd name="T37" fmla="*/ 50 h 59"/>
                  <a:gd name="T38" fmla="*/ 11 w 43"/>
                  <a:gd name="T39" fmla="*/ 46 h 59"/>
                  <a:gd name="T40" fmla="*/ 6 w 43"/>
                  <a:gd name="T41" fmla="*/ 42 h 59"/>
                  <a:gd name="T42" fmla="*/ 3 w 43"/>
                  <a:gd name="T43" fmla="*/ 36 h 59"/>
                  <a:gd name="T44" fmla="*/ 0 w 43"/>
                  <a:gd name="T45" fmla="*/ 31 h 59"/>
                  <a:gd name="T46" fmla="*/ 0 w 43"/>
                  <a:gd name="T47" fmla="*/ 24 h 59"/>
                  <a:gd name="T48" fmla="*/ 1 w 43"/>
                  <a:gd name="T49" fmla="*/ 18 h 59"/>
                  <a:gd name="T50" fmla="*/ 5 w 43"/>
                  <a:gd name="T51" fmla="*/ 13 h 59"/>
                  <a:gd name="T52" fmla="*/ 10 w 43"/>
                  <a:gd name="T53" fmla="*/ 8 h 59"/>
                  <a:gd name="T54" fmla="*/ 16 w 43"/>
                  <a:gd name="T55" fmla="*/ 5 h 59"/>
                  <a:gd name="T56" fmla="*/ 23 w 43"/>
                  <a:gd name="T57" fmla="*/ 2 h 59"/>
                  <a:gd name="T58" fmla="*/ 30 w 43"/>
                  <a:gd name="T59" fmla="*/ 1 h 59"/>
                  <a:gd name="T60" fmla="*/ 36 w 43"/>
                  <a:gd name="T61" fmla="*/ 0 h 59"/>
                  <a:gd name="T62" fmla="*/ 40 w 43"/>
                  <a:gd name="T63" fmla="*/ 0 h 59"/>
                  <a:gd name="T64" fmla="*/ 42 w 43"/>
                  <a:gd name="T65" fmla="*/ 1 h 59"/>
                  <a:gd name="T66" fmla="*/ 37 w 43"/>
                  <a:gd name="T67" fmla="*/ 3 h 59"/>
                  <a:gd name="T68" fmla="*/ 32 w 43"/>
                  <a:gd name="T69" fmla="*/ 4 h 59"/>
                  <a:gd name="T70" fmla="*/ 27 w 43"/>
                  <a:gd name="T71" fmla="*/ 6 h 59"/>
                  <a:gd name="T72" fmla="*/ 22 w 43"/>
                  <a:gd name="T73" fmla="*/ 7 h 59"/>
                  <a:gd name="T74" fmla="*/ 17 w 43"/>
                  <a:gd name="T75" fmla="*/ 9 h 59"/>
                  <a:gd name="T76" fmla="*/ 13 w 43"/>
                  <a:gd name="T77" fmla="*/ 12 h 59"/>
                  <a:gd name="T78" fmla="*/ 9 w 43"/>
                  <a:gd name="T79" fmla="*/ 15 h 59"/>
                  <a:gd name="T80" fmla="*/ 7 w 43"/>
                  <a:gd name="T81" fmla="*/ 1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59">
                    <a:moveTo>
                      <a:pt x="7" y="19"/>
                    </a:moveTo>
                    <a:lnTo>
                      <a:pt x="5" y="25"/>
                    </a:lnTo>
                    <a:lnTo>
                      <a:pt x="5" y="30"/>
                    </a:lnTo>
                    <a:lnTo>
                      <a:pt x="8" y="35"/>
                    </a:lnTo>
                    <a:lnTo>
                      <a:pt x="12" y="39"/>
                    </a:lnTo>
                    <a:lnTo>
                      <a:pt x="17" y="42"/>
                    </a:lnTo>
                    <a:lnTo>
                      <a:pt x="22" y="46"/>
                    </a:lnTo>
                    <a:lnTo>
                      <a:pt x="27" y="49"/>
                    </a:lnTo>
                    <a:lnTo>
                      <a:pt x="32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3" y="56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1" y="58"/>
                    </a:lnTo>
                    <a:lnTo>
                      <a:pt x="30" y="58"/>
                    </a:lnTo>
                    <a:lnTo>
                      <a:pt x="29" y="57"/>
                    </a:lnTo>
                    <a:lnTo>
                      <a:pt x="22" y="54"/>
                    </a:lnTo>
                    <a:lnTo>
                      <a:pt x="17" y="50"/>
                    </a:lnTo>
                    <a:lnTo>
                      <a:pt x="11" y="46"/>
                    </a:lnTo>
                    <a:lnTo>
                      <a:pt x="6" y="42"/>
                    </a:lnTo>
                    <a:lnTo>
                      <a:pt x="3" y="36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5" y="13"/>
                    </a:lnTo>
                    <a:lnTo>
                      <a:pt x="10" y="8"/>
                    </a:lnTo>
                    <a:lnTo>
                      <a:pt x="16" y="5"/>
                    </a:lnTo>
                    <a:lnTo>
                      <a:pt x="23" y="2"/>
                    </a:lnTo>
                    <a:lnTo>
                      <a:pt x="30" y="1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37" y="3"/>
                    </a:lnTo>
                    <a:lnTo>
                      <a:pt x="32" y="4"/>
                    </a:lnTo>
                    <a:lnTo>
                      <a:pt x="27" y="6"/>
                    </a:lnTo>
                    <a:lnTo>
                      <a:pt x="22" y="7"/>
                    </a:lnTo>
                    <a:lnTo>
                      <a:pt x="17" y="9"/>
                    </a:lnTo>
                    <a:lnTo>
                      <a:pt x="13" y="12"/>
                    </a:lnTo>
                    <a:lnTo>
                      <a:pt x="9" y="15"/>
                    </a:lnTo>
                    <a:lnTo>
                      <a:pt x="7" y="19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4" name="Freeform 40"/>
              <p:cNvSpPr>
                <a:spLocks/>
              </p:cNvSpPr>
              <p:nvPr/>
            </p:nvSpPr>
            <p:spPr bwMode="auto">
              <a:xfrm>
                <a:off x="1226" y="1305"/>
                <a:ext cx="109" cy="122"/>
              </a:xfrm>
              <a:custGeom>
                <a:avLst/>
                <a:gdLst>
                  <a:gd name="T0" fmla="*/ 74 w 109"/>
                  <a:gd name="T1" fmla="*/ 22 h 122"/>
                  <a:gd name="T2" fmla="*/ 90 w 109"/>
                  <a:gd name="T3" fmla="*/ 37 h 122"/>
                  <a:gd name="T4" fmla="*/ 102 w 109"/>
                  <a:gd name="T5" fmla="*/ 53 h 122"/>
                  <a:gd name="T6" fmla="*/ 108 w 109"/>
                  <a:gd name="T7" fmla="*/ 72 h 122"/>
                  <a:gd name="T8" fmla="*/ 107 w 109"/>
                  <a:gd name="T9" fmla="*/ 85 h 122"/>
                  <a:gd name="T10" fmla="*/ 105 w 109"/>
                  <a:gd name="T11" fmla="*/ 90 h 122"/>
                  <a:gd name="T12" fmla="*/ 101 w 109"/>
                  <a:gd name="T13" fmla="*/ 95 h 122"/>
                  <a:gd name="T14" fmla="*/ 97 w 109"/>
                  <a:gd name="T15" fmla="*/ 99 h 122"/>
                  <a:gd name="T16" fmla="*/ 89 w 109"/>
                  <a:gd name="T17" fmla="*/ 104 h 122"/>
                  <a:gd name="T18" fmla="*/ 79 w 109"/>
                  <a:gd name="T19" fmla="*/ 109 h 122"/>
                  <a:gd name="T20" fmla="*/ 68 w 109"/>
                  <a:gd name="T21" fmla="*/ 112 h 122"/>
                  <a:gd name="T22" fmla="*/ 57 w 109"/>
                  <a:gd name="T23" fmla="*/ 115 h 122"/>
                  <a:gd name="T24" fmla="*/ 46 w 109"/>
                  <a:gd name="T25" fmla="*/ 117 h 122"/>
                  <a:gd name="T26" fmla="*/ 34 w 109"/>
                  <a:gd name="T27" fmla="*/ 119 h 122"/>
                  <a:gd name="T28" fmla="*/ 23 w 109"/>
                  <a:gd name="T29" fmla="*/ 120 h 122"/>
                  <a:gd name="T30" fmla="*/ 11 w 109"/>
                  <a:gd name="T31" fmla="*/ 121 h 122"/>
                  <a:gd name="T32" fmla="*/ 3 w 109"/>
                  <a:gd name="T33" fmla="*/ 121 h 122"/>
                  <a:gd name="T34" fmla="*/ 1 w 109"/>
                  <a:gd name="T35" fmla="*/ 119 h 122"/>
                  <a:gd name="T36" fmla="*/ 0 w 109"/>
                  <a:gd name="T37" fmla="*/ 116 h 122"/>
                  <a:gd name="T38" fmla="*/ 2 w 109"/>
                  <a:gd name="T39" fmla="*/ 113 h 122"/>
                  <a:gd name="T40" fmla="*/ 9 w 109"/>
                  <a:gd name="T41" fmla="*/ 111 h 122"/>
                  <a:gd name="T42" fmla="*/ 20 w 109"/>
                  <a:gd name="T43" fmla="*/ 109 h 122"/>
                  <a:gd name="T44" fmla="*/ 30 w 109"/>
                  <a:gd name="T45" fmla="*/ 108 h 122"/>
                  <a:gd name="T46" fmla="*/ 41 w 109"/>
                  <a:gd name="T47" fmla="*/ 106 h 122"/>
                  <a:gd name="T48" fmla="*/ 51 w 109"/>
                  <a:gd name="T49" fmla="*/ 104 h 122"/>
                  <a:gd name="T50" fmla="*/ 61 w 109"/>
                  <a:gd name="T51" fmla="*/ 102 h 122"/>
                  <a:gd name="T52" fmla="*/ 71 w 109"/>
                  <a:gd name="T53" fmla="*/ 99 h 122"/>
                  <a:gd name="T54" fmla="*/ 81 w 109"/>
                  <a:gd name="T55" fmla="*/ 95 h 122"/>
                  <a:gd name="T56" fmla="*/ 90 w 109"/>
                  <a:gd name="T57" fmla="*/ 90 h 122"/>
                  <a:gd name="T58" fmla="*/ 95 w 109"/>
                  <a:gd name="T59" fmla="*/ 83 h 122"/>
                  <a:gd name="T60" fmla="*/ 97 w 109"/>
                  <a:gd name="T61" fmla="*/ 74 h 122"/>
                  <a:gd name="T62" fmla="*/ 95 w 109"/>
                  <a:gd name="T63" fmla="*/ 64 h 122"/>
                  <a:gd name="T64" fmla="*/ 91 w 109"/>
                  <a:gd name="T65" fmla="*/ 54 h 122"/>
                  <a:gd name="T66" fmla="*/ 84 w 109"/>
                  <a:gd name="T67" fmla="*/ 44 h 122"/>
                  <a:gd name="T68" fmla="*/ 76 w 109"/>
                  <a:gd name="T69" fmla="*/ 35 h 122"/>
                  <a:gd name="T70" fmla="*/ 67 w 109"/>
                  <a:gd name="T71" fmla="*/ 26 h 122"/>
                  <a:gd name="T72" fmla="*/ 56 w 109"/>
                  <a:gd name="T73" fmla="*/ 18 h 122"/>
                  <a:gd name="T74" fmla="*/ 42 w 109"/>
                  <a:gd name="T75" fmla="*/ 12 h 122"/>
                  <a:gd name="T76" fmla="*/ 28 w 109"/>
                  <a:gd name="T77" fmla="*/ 7 h 122"/>
                  <a:gd name="T78" fmla="*/ 19 w 109"/>
                  <a:gd name="T79" fmla="*/ 2 h 122"/>
                  <a:gd name="T80" fmla="*/ 22 w 109"/>
                  <a:gd name="T81" fmla="*/ 0 h 122"/>
                  <a:gd name="T82" fmla="*/ 34 w 109"/>
                  <a:gd name="T83" fmla="*/ 1 h 122"/>
                  <a:gd name="T84" fmla="*/ 48 w 109"/>
                  <a:gd name="T85" fmla="*/ 6 h 122"/>
                  <a:gd name="T86" fmla="*/ 60 w 109"/>
                  <a:gd name="T87" fmla="*/ 1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9" h="122">
                    <a:moveTo>
                      <a:pt x="66" y="16"/>
                    </a:moveTo>
                    <a:lnTo>
                      <a:pt x="74" y="22"/>
                    </a:lnTo>
                    <a:lnTo>
                      <a:pt x="82" y="29"/>
                    </a:lnTo>
                    <a:lnTo>
                      <a:pt x="90" y="37"/>
                    </a:lnTo>
                    <a:lnTo>
                      <a:pt x="97" y="45"/>
                    </a:lnTo>
                    <a:lnTo>
                      <a:pt x="102" y="53"/>
                    </a:lnTo>
                    <a:lnTo>
                      <a:pt x="106" y="62"/>
                    </a:lnTo>
                    <a:lnTo>
                      <a:pt x="108" y="72"/>
                    </a:lnTo>
                    <a:lnTo>
                      <a:pt x="108" y="83"/>
                    </a:lnTo>
                    <a:lnTo>
                      <a:pt x="107" y="85"/>
                    </a:lnTo>
                    <a:lnTo>
                      <a:pt x="106" y="88"/>
                    </a:lnTo>
                    <a:lnTo>
                      <a:pt x="105" y="90"/>
                    </a:lnTo>
                    <a:lnTo>
                      <a:pt x="103" y="93"/>
                    </a:lnTo>
                    <a:lnTo>
                      <a:pt x="101" y="95"/>
                    </a:lnTo>
                    <a:lnTo>
                      <a:pt x="99" y="97"/>
                    </a:lnTo>
                    <a:lnTo>
                      <a:pt x="97" y="99"/>
                    </a:lnTo>
                    <a:lnTo>
                      <a:pt x="94" y="101"/>
                    </a:lnTo>
                    <a:lnTo>
                      <a:pt x="89" y="104"/>
                    </a:lnTo>
                    <a:lnTo>
                      <a:pt x="84" y="106"/>
                    </a:lnTo>
                    <a:lnTo>
                      <a:pt x="79" y="109"/>
                    </a:lnTo>
                    <a:lnTo>
                      <a:pt x="73" y="110"/>
                    </a:lnTo>
                    <a:lnTo>
                      <a:pt x="68" y="112"/>
                    </a:lnTo>
                    <a:lnTo>
                      <a:pt x="62" y="114"/>
                    </a:lnTo>
                    <a:lnTo>
                      <a:pt x="57" y="115"/>
                    </a:lnTo>
                    <a:lnTo>
                      <a:pt x="52" y="116"/>
                    </a:lnTo>
                    <a:lnTo>
                      <a:pt x="46" y="117"/>
                    </a:lnTo>
                    <a:lnTo>
                      <a:pt x="40" y="118"/>
                    </a:lnTo>
                    <a:lnTo>
                      <a:pt x="34" y="119"/>
                    </a:lnTo>
                    <a:lnTo>
                      <a:pt x="28" y="120"/>
                    </a:lnTo>
                    <a:lnTo>
                      <a:pt x="23" y="120"/>
                    </a:lnTo>
                    <a:lnTo>
                      <a:pt x="17" y="120"/>
                    </a:lnTo>
                    <a:lnTo>
                      <a:pt x="11" y="121"/>
                    </a:lnTo>
                    <a:lnTo>
                      <a:pt x="5" y="121"/>
                    </a:lnTo>
                    <a:lnTo>
                      <a:pt x="3" y="121"/>
                    </a:lnTo>
                    <a:lnTo>
                      <a:pt x="2" y="120"/>
                    </a:lnTo>
                    <a:lnTo>
                      <a:pt x="1" y="119"/>
                    </a:lnTo>
                    <a:lnTo>
                      <a:pt x="0" y="117"/>
                    </a:lnTo>
                    <a:lnTo>
                      <a:pt x="0" y="116"/>
                    </a:lnTo>
                    <a:lnTo>
                      <a:pt x="1" y="114"/>
                    </a:lnTo>
                    <a:lnTo>
                      <a:pt x="2" y="113"/>
                    </a:lnTo>
                    <a:lnTo>
                      <a:pt x="4" y="112"/>
                    </a:lnTo>
                    <a:lnTo>
                      <a:pt x="9" y="111"/>
                    </a:lnTo>
                    <a:lnTo>
                      <a:pt x="15" y="110"/>
                    </a:lnTo>
                    <a:lnTo>
                      <a:pt x="20" y="109"/>
                    </a:lnTo>
                    <a:lnTo>
                      <a:pt x="25" y="109"/>
                    </a:lnTo>
                    <a:lnTo>
                      <a:pt x="30" y="108"/>
                    </a:lnTo>
                    <a:lnTo>
                      <a:pt x="35" y="107"/>
                    </a:lnTo>
                    <a:lnTo>
                      <a:pt x="41" y="106"/>
                    </a:lnTo>
                    <a:lnTo>
                      <a:pt x="46" y="105"/>
                    </a:lnTo>
                    <a:lnTo>
                      <a:pt x="51" y="104"/>
                    </a:lnTo>
                    <a:lnTo>
                      <a:pt x="56" y="103"/>
                    </a:lnTo>
                    <a:lnTo>
                      <a:pt x="61" y="102"/>
                    </a:lnTo>
                    <a:lnTo>
                      <a:pt x="66" y="101"/>
                    </a:lnTo>
                    <a:lnTo>
                      <a:pt x="71" y="99"/>
                    </a:lnTo>
                    <a:lnTo>
                      <a:pt x="76" y="97"/>
                    </a:lnTo>
                    <a:lnTo>
                      <a:pt x="81" y="95"/>
                    </a:lnTo>
                    <a:lnTo>
                      <a:pt x="86" y="93"/>
                    </a:lnTo>
                    <a:lnTo>
                      <a:pt x="90" y="90"/>
                    </a:lnTo>
                    <a:lnTo>
                      <a:pt x="93" y="87"/>
                    </a:lnTo>
                    <a:lnTo>
                      <a:pt x="95" y="83"/>
                    </a:lnTo>
                    <a:lnTo>
                      <a:pt x="96" y="79"/>
                    </a:lnTo>
                    <a:lnTo>
                      <a:pt x="97" y="74"/>
                    </a:lnTo>
                    <a:lnTo>
                      <a:pt x="96" y="69"/>
                    </a:lnTo>
                    <a:lnTo>
                      <a:pt x="95" y="64"/>
                    </a:lnTo>
                    <a:lnTo>
                      <a:pt x="93" y="60"/>
                    </a:lnTo>
                    <a:lnTo>
                      <a:pt x="91" y="54"/>
                    </a:lnTo>
                    <a:lnTo>
                      <a:pt x="88" y="49"/>
                    </a:lnTo>
                    <a:lnTo>
                      <a:pt x="84" y="44"/>
                    </a:lnTo>
                    <a:lnTo>
                      <a:pt x="80" y="40"/>
                    </a:lnTo>
                    <a:lnTo>
                      <a:pt x="76" y="35"/>
                    </a:lnTo>
                    <a:lnTo>
                      <a:pt x="72" y="31"/>
                    </a:lnTo>
                    <a:lnTo>
                      <a:pt x="67" y="26"/>
                    </a:lnTo>
                    <a:lnTo>
                      <a:pt x="62" y="22"/>
                    </a:lnTo>
                    <a:lnTo>
                      <a:pt x="56" y="18"/>
                    </a:lnTo>
                    <a:lnTo>
                      <a:pt x="50" y="15"/>
                    </a:lnTo>
                    <a:lnTo>
                      <a:pt x="42" y="12"/>
                    </a:lnTo>
                    <a:lnTo>
                      <a:pt x="35" y="9"/>
                    </a:lnTo>
                    <a:lnTo>
                      <a:pt x="28" y="7"/>
                    </a:lnTo>
                    <a:lnTo>
                      <a:pt x="23" y="4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8" y="6"/>
                    </a:lnTo>
                    <a:lnTo>
                      <a:pt x="54" y="9"/>
                    </a:lnTo>
                    <a:lnTo>
                      <a:pt x="60" y="12"/>
                    </a:lnTo>
                    <a:lnTo>
                      <a:pt x="66" y="1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5" name="Freeform 41"/>
              <p:cNvSpPr>
                <a:spLocks/>
              </p:cNvSpPr>
              <p:nvPr/>
            </p:nvSpPr>
            <p:spPr bwMode="auto">
              <a:xfrm>
                <a:off x="1086" y="1301"/>
                <a:ext cx="96" cy="82"/>
              </a:xfrm>
              <a:custGeom>
                <a:avLst/>
                <a:gdLst>
                  <a:gd name="T0" fmla="*/ 16 w 96"/>
                  <a:gd name="T1" fmla="*/ 25 h 82"/>
                  <a:gd name="T2" fmla="*/ 12 w 96"/>
                  <a:gd name="T3" fmla="*/ 29 h 82"/>
                  <a:gd name="T4" fmla="*/ 9 w 96"/>
                  <a:gd name="T5" fmla="*/ 34 h 82"/>
                  <a:gd name="T6" fmla="*/ 8 w 96"/>
                  <a:gd name="T7" fmla="*/ 40 h 82"/>
                  <a:gd name="T8" fmla="*/ 8 w 96"/>
                  <a:gd name="T9" fmla="*/ 46 h 82"/>
                  <a:gd name="T10" fmla="*/ 8 w 96"/>
                  <a:gd name="T11" fmla="*/ 51 h 82"/>
                  <a:gd name="T12" fmla="*/ 10 w 96"/>
                  <a:gd name="T13" fmla="*/ 55 h 82"/>
                  <a:gd name="T14" fmla="*/ 13 w 96"/>
                  <a:gd name="T15" fmla="*/ 59 h 82"/>
                  <a:gd name="T16" fmla="*/ 16 w 96"/>
                  <a:gd name="T17" fmla="*/ 62 h 82"/>
                  <a:gd name="T18" fmla="*/ 19 w 96"/>
                  <a:gd name="T19" fmla="*/ 66 h 82"/>
                  <a:gd name="T20" fmla="*/ 23 w 96"/>
                  <a:gd name="T21" fmla="*/ 69 h 82"/>
                  <a:gd name="T22" fmla="*/ 26 w 96"/>
                  <a:gd name="T23" fmla="*/ 72 h 82"/>
                  <a:gd name="T24" fmla="*/ 30 w 96"/>
                  <a:gd name="T25" fmla="*/ 75 h 82"/>
                  <a:gd name="T26" fmla="*/ 31 w 96"/>
                  <a:gd name="T27" fmla="*/ 77 h 82"/>
                  <a:gd name="T28" fmla="*/ 31 w 96"/>
                  <a:gd name="T29" fmla="*/ 78 h 82"/>
                  <a:gd name="T30" fmla="*/ 31 w 96"/>
                  <a:gd name="T31" fmla="*/ 79 h 82"/>
                  <a:gd name="T32" fmla="*/ 30 w 96"/>
                  <a:gd name="T33" fmla="*/ 80 h 82"/>
                  <a:gd name="T34" fmla="*/ 29 w 96"/>
                  <a:gd name="T35" fmla="*/ 81 h 82"/>
                  <a:gd name="T36" fmla="*/ 27 w 96"/>
                  <a:gd name="T37" fmla="*/ 81 h 82"/>
                  <a:gd name="T38" fmla="*/ 26 w 96"/>
                  <a:gd name="T39" fmla="*/ 81 h 82"/>
                  <a:gd name="T40" fmla="*/ 25 w 96"/>
                  <a:gd name="T41" fmla="*/ 80 h 82"/>
                  <a:gd name="T42" fmla="*/ 17 w 96"/>
                  <a:gd name="T43" fmla="*/ 75 h 82"/>
                  <a:gd name="T44" fmla="*/ 10 w 96"/>
                  <a:gd name="T45" fmla="*/ 69 h 82"/>
                  <a:gd name="T46" fmla="*/ 5 w 96"/>
                  <a:gd name="T47" fmla="*/ 62 h 82"/>
                  <a:gd name="T48" fmla="*/ 1 w 96"/>
                  <a:gd name="T49" fmla="*/ 54 h 82"/>
                  <a:gd name="T50" fmla="*/ 0 w 96"/>
                  <a:gd name="T51" fmla="*/ 46 h 82"/>
                  <a:gd name="T52" fmla="*/ 1 w 96"/>
                  <a:gd name="T53" fmla="*/ 37 h 82"/>
                  <a:gd name="T54" fmla="*/ 4 w 96"/>
                  <a:gd name="T55" fmla="*/ 29 h 82"/>
                  <a:gd name="T56" fmla="*/ 10 w 96"/>
                  <a:gd name="T57" fmla="*/ 22 h 82"/>
                  <a:gd name="T58" fmla="*/ 15 w 96"/>
                  <a:gd name="T59" fmla="*/ 18 h 82"/>
                  <a:gd name="T60" fmla="*/ 20 w 96"/>
                  <a:gd name="T61" fmla="*/ 16 h 82"/>
                  <a:gd name="T62" fmla="*/ 26 w 96"/>
                  <a:gd name="T63" fmla="*/ 13 h 82"/>
                  <a:gd name="T64" fmla="*/ 33 w 96"/>
                  <a:gd name="T65" fmla="*/ 10 h 82"/>
                  <a:gd name="T66" fmla="*/ 40 w 96"/>
                  <a:gd name="T67" fmla="*/ 7 h 82"/>
                  <a:gd name="T68" fmla="*/ 46 w 96"/>
                  <a:gd name="T69" fmla="*/ 6 h 82"/>
                  <a:gd name="T70" fmla="*/ 53 w 96"/>
                  <a:gd name="T71" fmla="*/ 4 h 82"/>
                  <a:gd name="T72" fmla="*/ 60 w 96"/>
                  <a:gd name="T73" fmla="*/ 3 h 82"/>
                  <a:gd name="T74" fmla="*/ 67 w 96"/>
                  <a:gd name="T75" fmla="*/ 2 h 82"/>
                  <a:gd name="T76" fmla="*/ 73 w 96"/>
                  <a:gd name="T77" fmla="*/ 1 h 82"/>
                  <a:gd name="T78" fmla="*/ 79 w 96"/>
                  <a:gd name="T79" fmla="*/ 0 h 82"/>
                  <a:gd name="T80" fmla="*/ 83 w 96"/>
                  <a:gd name="T81" fmla="*/ 0 h 82"/>
                  <a:gd name="T82" fmla="*/ 88 w 96"/>
                  <a:gd name="T83" fmla="*/ 0 h 82"/>
                  <a:gd name="T84" fmla="*/ 91 w 96"/>
                  <a:gd name="T85" fmla="*/ 0 h 82"/>
                  <a:gd name="T86" fmla="*/ 94 w 96"/>
                  <a:gd name="T87" fmla="*/ 1 h 82"/>
                  <a:gd name="T88" fmla="*/ 95 w 96"/>
                  <a:gd name="T89" fmla="*/ 2 h 82"/>
                  <a:gd name="T90" fmla="*/ 91 w 96"/>
                  <a:gd name="T91" fmla="*/ 2 h 82"/>
                  <a:gd name="T92" fmla="*/ 87 w 96"/>
                  <a:gd name="T93" fmla="*/ 3 h 82"/>
                  <a:gd name="T94" fmla="*/ 82 w 96"/>
                  <a:gd name="T95" fmla="*/ 3 h 82"/>
                  <a:gd name="T96" fmla="*/ 77 w 96"/>
                  <a:gd name="T97" fmla="*/ 4 h 82"/>
                  <a:gd name="T98" fmla="*/ 73 w 96"/>
                  <a:gd name="T99" fmla="*/ 5 h 82"/>
                  <a:gd name="T100" fmla="*/ 67 w 96"/>
                  <a:gd name="T101" fmla="*/ 6 h 82"/>
                  <a:gd name="T102" fmla="*/ 62 w 96"/>
                  <a:gd name="T103" fmla="*/ 7 h 82"/>
                  <a:gd name="T104" fmla="*/ 57 w 96"/>
                  <a:gd name="T105" fmla="*/ 8 h 82"/>
                  <a:gd name="T106" fmla="*/ 51 w 96"/>
                  <a:gd name="T107" fmla="*/ 10 h 82"/>
                  <a:gd name="T108" fmla="*/ 46 w 96"/>
                  <a:gd name="T109" fmla="*/ 11 h 82"/>
                  <a:gd name="T110" fmla="*/ 40 w 96"/>
                  <a:gd name="T111" fmla="*/ 13 h 82"/>
                  <a:gd name="T112" fmla="*/ 35 w 96"/>
                  <a:gd name="T113" fmla="*/ 14 h 82"/>
                  <a:gd name="T114" fmla="*/ 30 w 96"/>
                  <a:gd name="T115" fmla="*/ 17 h 82"/>
                  <a:gd name="T116" fmla="*/ 25 w 96"/>
                  <a:gd name="T117" fmla="*/ 19 h 82"/>
                  <a:gd name="T118" fmla="*/ 20 w 96"/>
                  <a:gd name="T119" fmla="*/ 22 h 82"/>
                  <a:gd name="T120" fmla="*/ 16 w 96"/>
                  <a:gd name="T121" fmla="*/ 2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6" h="82">
                    <a:moveTo>
                      <a:pt x="16" y="25"/>
                    </a:moveTo>
                    <a:lnTo>
                      <a:pt x="12" y="29"/>
                    </a:lnTo>
                    <a:lnTo>
                      <a:pt x="9" y="34"/>
                    </a:lnTo>
                    <a:lnTo>
                      <a:pt x="8" y="40"/>
                    </a:lnTo>
                    <a:lnTo>
                      <a:pt x="8" y="46"/>
                    </a:lnTo>
                    <a:lnTo>
                      <a:pt x="8" y="51"/>
                    </a:lnTo>
                    <a:lnTo>
                      <a:pt x="10" y="55"/>
                    </a:lnTo>
                    <a:lnTo>
                      <a:pt x="13" y="59"/>
                    </a:lnTo>
                    <a:lnTo>
                      <a:pt x="16" y="62"/>
                    </a:lnTo>
                    <a:lnTo>
                      <a:pt x="19" y="66"/>
                    </a:lnTo>
                    <a:lnTo>
                      <a:pt x="23" y="69"/>
                    </a:lnTo>
                    <a:lnTo>
                      <a:pt x="26" y="72"/>
                    </a:lnTo>
                    <a:lnTo>
                      <a:pt x="30" y="75"/>
                    </a:lnTo>
                    <a:lnTo>
                      <a:pt x="31" y="77"/>
                    </a:lnTo>
                    <a:lnTo>
                      <a:pt x="31" y="78"/>
                    </a:lnTo>
                    <a:lnTo>
                      <a:pt x="31" y="79"/>
                    </a:lnTo>
                    <a:lnTo>
                      <a:pt x="30" y="80"/>
                    </a:lnTo>
                    <a:lnTo>
                      <a:pt x="29" y="81"/>
                    </a:lnTo>
                    <a:lnTo>
                      <a:pt x="27" y="81"/>
                    </a:lnTo>
                    <a:lnTo>
                      <a:pt x="26" y="81"/>
                    </a:lnTo>
                    <a:lnTo>
                      <a:pt x="25" y="80"/>
                    </a:lnTo>
                    <a:lnTo>
                      <a:pt x="17" y="75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1" y="54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9"/>
                    </a:lnTo>
                    <a:lnTo>
                      <a:pt x="10" y="22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3"/>
                    </a:lnTo>
                    <a:lnTo>
                      <a:pt x="33" y="10"/>
                    </a:lnTo>
                    <a:lnTo>
                      <a:pt x="40" y="7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3"/>
                    </a:lnTo>
                    <a:lnTo>
                      <a:pt x="67" y="2"/>
                    </a:lnTo>
                    <a:lnTo>
                      <a:pt x="73" y="1"/>
                    </a:lnTo>
                    <a:lnTo>
                      <a:pt x="79" y="0"/>
                    </a:lnTo>
                    <a:lnTo>
                      <a:pt x="83" y="0"/>
                    </a:lnTo>
                    <a:lnTo>
                      <a:pt x="88" y="0"/>
                    </a:lnTo>
                    <a:lnTo>
                      <a:pt x="91" y="0"/>
                    </a:lnTo>
                    <a:lnTo>
                      <a:pt x="94" y="1"/>
                    </a:lnTo>
                    <a:lnTo>
                      <a:pt x="95" y="2"/>
                    </a:lnTo>
                    <a:lnTo>
                      <a:pt x="91" y="2"/>
                    </a:lnTo>
                    <a:lnTo>
                      <a:pt x="87" y="3"/>
                    </a:lnTo>
                    <a:lnTo>
                      <a:pt x="82" y="3"/>
                    </a:lnTo>
                    <a:lnTo>
                      <a:pt x="77" y="4"/>
                    </a:lnTo>
                    <a:lnTo>
                      <a:pt x="73" y="5"/>
                    </a:lnTo>
                    <a:lnTo>
                      <a:pt x="67" y="6"/>
                    </a:lnTo>
                    <a:lnTo>
                      <a:pt x="62" y="7"/>
                    </a:lnTo>
                    <a:lnTo>
                      <a:pt x="57" y="8"/>
                    </a:lnTo>
                    <a:lnTo>
                      <a:pt x="51" y="10"/>
                    </a:lnTo>
                    <a:lnTo>
                      <a:pt x="46" y="11"/>
                    </a:lnTo>
                    <a:lnTo>
                      <a:pt x="40" y="13"/>
                    </a:lnTo>
                    <a:lnTo>
                      <a:pt x="35" y="14"/>
                    </a:lnTo>
                    <a:lnTo>
                      <a:pt x="30" y="17"/>
                    </a:lnTo>
                    <a:lnTo>
                      <a:pt x="25" y="19"/>
                    </a:lnTo>
                    <a:lnTo>
                      <a:pt x="20" y="22"/>
                    </a:lnTo>
                    <a:lnTo>
                      <a:pt x="16" y="25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6" name="Freeform 42"/>
              <p:cNvSpPr>
                <a:spLocks/>
              </p:cNvSpPr>
              <p:nvPr/>
            </p:nvSpPr>
            <p:spPr bwMode="auto">
              <a:xfrm>
                <a:off x="1336" y="1338"/>
                <a:ext cx="40" cy="78"/>
              </a:xfrm>
              <a:custGeom>
                <a:avLst/>
                <a:gdLst>
                  <a:gd name="T0" fmla="*/ 39 w 40"/>
                  <a:gd name="T1" fmla="*/ 42 h 78"/>
                  <a:gd name="T2" fmla="*/ 39 w 40"/>
                  <a:gd name="T3" fmla="*/ 48 h 78"/>
                  <a:gd name="T4" fmla="*/ 37 w 40"/>
                  <a:gd name="T5" fmla="*/ 54 h 78"/>
                  <a:gd name="T6" fmla="*/ 34 w 40"/>
                  <a:gd name="T7" fmla="*/ 60 h 78"/>
                  <a:gd name="T8" fmla="*/ 31 w 40"/>
                  <a:gd name="T9" fmla="*/ 65 h 78"/>
                  <a:gd name="T10" fmla="*/ 26 w 40"/>
                  <a:gd name="T11" fmla="*/ 69 h 78"/>
                  <a:gd name="T12" fmla="*/ 20 w 40"/>
                  <a:gd name="T13" fmla="*/ 72 h 78"/>
                  <a:gd name="T14" fmla="*/ 14 w 40"/>
                  <a:gd name="T15" fmla="*/ 75 h 78"/>
                  <a:gd name="T16" fmla="*/ 8 w 40"/>
                  <a:gd name="T17" fmla="*/ 76 h 78"/>
                  <a:gd name="T18" fmla="*/ 6 w 40"/>
                  <a:gd name="T19" fmla="*/ 77 h 78"/>
                  <a:gd name="T20" fmla="*/ 4 w 40"/>
                  <a:gd name="T21" fmla="*/ 76 h 78"/>
                  <a:gd name="T22" fmla="*/ 2 w 40"/>
                  <a:gd name="T23" fmla="*/ 75 h 78"/>
                  <a:gd name="T24" fmla="*/ 1 w 40"/>
                  <a:gd name="T25" fmla="*/ 73 h 78"/>
                  <a:gd name="T26" fmla="*/ 1 w 40"/>
                  <a:gd name="T27" fmla="*/ 72 h 78"/>
                  <a:gd name="T28" fmla="*/ 2 w 40"/>
                  <a:gd name="T29" fmla="*/ 70 h 78"/>
                  <a:gd name="T30" fmla="*/ 3 w 40"/>
                  <a:gd name="T31" fmla="*/ 68 h 78"/>
                  <a:gd name="T32" fmla="*/ 5 w 40"/>
                  <a:gd name="T33" fmla="*/ 68 h 78"/>
                  <a:gd name="T34" fmla="*/ 11 w 40"/>
                  <a:gd name="T35" fmla="*/ 65 h 78"/>
                  <a:gd name="T36" fmla="*/ 17 w 40"/>
                  <a:gd name="T37" fmla="*/ 62 h 78"/>
                  <a:gd name="T38" fmla="*/ 22 w 40"/>
                  <a:gd name="T39" fmla="*/ 58 h 78"/>
                  <a:gd name="T40" fmla="*/ 25 w 40"/>
                  <a:gd name="T41" fmla="*/ 54 h 78"/>
                  <a:gd name="T42" fmla="*/ 28 w 40"/>
                  <a:gd name="T43" fmla="*/ 48 h 78"/>
                  <a:gd name="T44" fmla="*/ 29 w 40"/>
                  <a:gd name="T45" fmla="*/ 42 h 78"/>
                  <a:gd name="T46" fmla="*/ 29 w 40"/>
                  <a:gd name="T47" fmla="*/ 36 h 78"/>
                  <a:gd name="T48" fmla="*/ 27 w 40"/>
                  <a:gd name="T49" fmla="*/ 29 h 78"/>
                  <a:gd name="T50" fmla="*/ 25 w 40"/>
                  <a:gd name="T51" fmla="*/ 24 h 78"/>
                  <a:gd name="T52" fmla="*/ 21 w 40"/>
                  <a:gd name="T53" fmla="*/ 20 h 78"/>
                  <a:gd name="T54" fmla="*/ 18 w 40"/>
                  <a:gd name="T55" fmla="*/ 16 h 78"/>
                  <a:gd name="T56" fmla="*/ 14 w 40"/>
                  <a:gd name="T57" fmla="*/ 12 h 78"/>
                  <a:gd name="T58" fmla="*/ 10 w 40"/>
                  <a:gd name="T59" fmla="*/ 9 h 78"/>
                  <a:gd name="T60" fmla="*/ 6 w 40"/>
                  <a:gd name="T61" fmla="*/ 6 h 78"/>
                  <a:gd name="T62" fmla="*/ 3 w 40"/>
                  <a:gd name="T63" fmla="*/ 3 h 78"/>
                  <a:gd name="T64" fmla="*/ 0 w 40"/>
                  <a:gd name="T65" fmla="*/ 0 h 78"/>
                  <a:gd name="T66" fmla="*/ 3 w 40"/>
                  <a:gd name="T67" fmla="*/ 0 h 78"/>
                  <a:gd name="T68" fmla="*/ 7 w 40"/>
                  <a:gd name="T69" fmla="*/ 2 h 78"/>
                  <a:gd name="T70" fmla="*/ 13 w 40"/>
                  <a:gd name="T71" fmla="*/ 6 h 78"/>
                  <a:gd name="T72" fmla="*/ 20 w 40"/>
                  <a:gd name="T73" fmla="*/ 11 h 78"/>
                  <a:gd name="T74" fmla="*/ 26 w 40"/>
                  <a:gd name="T75" fmla="*/ 18 h 78"/>
                  <a:gd name="T76" fmla="*/ 32 w 40"/>
                  <a:gd name="T77" fmla="*/ 26 h 78"/>
                  <a:gd name="T78" fmla="*/ 36 w 40"/>
                  <a:gd name="T79" fmla="*/ 34 h 78"/>
                  <a:gd name="T80" fmla="*/ 39 w 40"/>
                  <a:gd name="T81" fmla="*/ 4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" h="78">
                    <a:moveTo>
                      <a:pt x="39" y="42"/>
                    </a:moveTo>
                    <a:lnTo>
                      <a:pt x="39" y="48"/>
                    </a:lnTo>
                    <a:lnTo>
                      <a:pt x="37" y="54"/>
                    </a:lnTo>
                    <a:lnTo>
                      <a:pt x="34" y="60"/>
                    </a:lnTo>
                    <a:lnTo>
                      <a:pt x="31" y="65"/>
                    </a:lnTo>
                    <a:lnTo>
                      <a:pt x="26" y="69"/>
                    </a:lnTo>
                    <a:lnTo>
                      <a:pt x="20" y="72"/>
                    </a:lnTo>
                    <a:lnTo>
                      <a:pt x="14" y="75"/>
                    </a:lnTo>
                    <a:lnTo>
                      <a:pt x="8" y="76"/>
                    </a:lnTo>
                    <a:lnTo>
                      <a:pt x="6" y="77"/>
                    </a:lnTo>
                    <a:lnTo>
                      <a:pt x="4" y="76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1" y="72"/>
                    </a:lnTo>
                    <a:lnTo>
                      <a:pt x="2" y="70"/>
                    </a:lnTo>
                    <a:lnTo>
                      <a:pt x="3" y="68"/>
                    </a:lnTo>
                    <a:lnTo>
                      <a:pt x="5" y="68"/>
                    </a:lnTo>
                    <a:lnTo>
                      <a:pt x="11" y="65"/>
                    </a:lnTo>
                    <a:lnTo>
                      <a:pt x="17" y="62"/>
                    </a:lnTo>
                    <a:lnTo>
                      <a:pt x="22" y="58"/>
                    </a:lnTo>
                    <a:lnTo>
                      <a:pt x="25" y="54"/>
                    </a:lnTo>
                    <a:lnTo>
                      <a:pt x="28" y="48"/>
                    </a:lnTo>
                    <a:lnTo>
                      <a:pt x="29" y="42"/>
                    </a:lnTo>
                    <a:lnTo>
                      <a:pt x="29" y="36"/>
                    </a:lnTo>
                    <a:lnTo>
                      <a:pt x="27" y="29"/>
                    </a:lnTo>
                    <a:lnTo>
                      <a:pt x="25" y="24"/>
                    </a:lnTo>
                    <a:lnTo>
                      <a:pt x="21" y="20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10" y="9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11"/>
                    </a:lnTo>
                    <a:lnTo>
                      <a:pt x="26" y="18"/>
                    </a:lnTo>
                    <a:lnTo>
                      <a:pt x="32" y="26"/>
                    </a:lnTo>
                    <a:lnTo>
                      <a:pt x="36" y="34"/>
                    </a:lnTo>
                    <a:lnTo>
                      <a:pt x="39" y="42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7" name="Freeform 43"/>
              <p:cNvSpPr>
                <a:spLocks/>
              </p:cNvSpPr>
              <p:nvPr/>
            </p:nvSpPr>
            <p:spPr bwMode="auto">
              <a:xfrm>
                <a:off x="1020" y="1296"/>
                <a:ext cx="84" cy="100"/>
              </a:xfrm>
              <a:custGeom>
                <a:avLst/>
                <a:gdLst>
                  <a:gd name="T0" fmla="*/ 13 w 84"/>
                  <a:gd name="T1" fmla="*/ 40 h 100"/>
                  <a:gd name="T2" fmla="*/ 9 w 84"/>
                  <a:gd name="T3" fmla="*/ 46 h 100"/>
                  <a:gd name="T4" fmla="*/ 7 w 84"/>
                  <a:gd name="T5" fmla="*/ 52 h 100"/>
                  <a:gd name="T6" fmla="*/ 8 w 84"/>
                  <a:gd name="T7" fmla="*/ 60 h 100"/>
                  <a:gd name="T8" fmla="*/ 13 w 84"/>
                  <a:gd name="T9" fmla="*/ 67 h 100"/>
                  <a:gd name="T10" fmla="*/ 19 w 84"/>
                  <a:gd name="T11" fmla="*/ 73 h 100"/>
                  <a:gd name="T12" fmla="*/ 27 w 84"/>
                  <a:gd name="T13" fmla="*/ 79 h 100"/>
                  <a:gd name="T14" fmla="*/ 35 w 84"/>
                  <a:gd name="T15" fmla="*/ 85 h 100"/>
                  <a:gd name="T16" fmla="*/ 40 w 84"/>
                  <a:gd name="T17" fmla="*/ 89 h 100"/>
                  <a:gd name="T18" fmla="*/ 41 w 84"/>
                  <a:gd name="T19" fmla="*/ 92 h 100"/>
                  <a:gd name="T20" fmla="*/ 42 w 84"/>
                  <a:gd name="T21" fmla="*/ 95 h 100"/>
                  <a:gd name="T22" fmla="*/ 42 w 84"/>
                  <a:gd name="T23" fmla="*/ 98 h 100"/>
                  <a:gd name="T24" fmla="*/ 39 w 84"/>
                  <a:gd name="T25" fmla="*/ 99 h 100"/>
                  <a:gd name="T26" fmla="*/ 36 w 84"/>
                  <a:gd name="T27" fmla="*/ 99 h 100"/>
                  <a:gd name="T28" fmla="*/ 31 w 84"/>
                  <a:gd name="T29" fmla="*/ 94 h 100"/>
                  <a:gd name="T30" fmla="*/ 22 w 84"/>
                  <a:gd name="T31" fmla="*/ 86 h 100"/>
                  <a:gd name="T32" fmla="*/ 13 w 84"/>
                  <a:gd name="T33" fmla="*/ 79 h 100"/>
                  <a:gd name="T34" fmla="*/ 5 w 84"/>
                  <a:gd name="T35" fmla="*/ 70 h 100"/>
                  <a:gd name="T36" fmla="*/ 0 w 84"/>
                  <a:gd name="T37" fmla="*/ 60 h 100"/>
                  <a:gd name="T38" fmla="*/ 1 w 84"/>
                  <a:gd name="T39" fmla="*/ 49 h 100"/>
                  <a:gd name="T40" fmla="*/ 6 w 84"/>
                  <a:gd name="T41" fmla="*/ 38 h 100"/>
                  <a:gd name="T42" fmla="*/ 15 w 84"/>
                  <a:gd name="T43" fmla="*/ 30 h 100"/>
                  <a:gd name="T44" fmla="*/ 23 w 84"/>
                  <a:gd name="T45" fmla="*/ 24 h 100"/>
                  <a:gd name="T46" fmla="*/ 32 w 84"/>
                  <a:gd name="T47" fmla="*/ 19 h 100"/>
                  <a:gd name="T48" fmla="*/ 40 w 84"/>
                  <a:gd name="T49" fmla="*/ 14 h 100"/>
                  <a:gd name="T50" fmla="*/ 50 w 84"/>
                  <a:gd name="T51" fmla="*/ 9 h 100"/>
                  <a:gd name="T52" fmla="*/ 58 w 84"/>
                  <a:gd name="T53" fmla="*/ 5 h 100"/>
                  <a:gd name="T54" fmla="*/ 67 w 84"/>
                  <a:gd name="T55" fmla="*/ 2 h 100"/>
                  <a:gd name="T56" fmla="*/ 75 w 84"/>
                  <a:gd name="T57" fmla="*/ 0 h 100"/>
                  <a:gd name="T58" fmla="*/ 80 w 84"/>
                  <a:gd name="T59" fmla="*/ 0 h 100"/>
                  <a:gd name="T60" fmla="*/ 80 w 84"/>
                  <a:gd name="T61" fmla="*/ 2 h 100"/>
                  <a:gd name="T62" fmla="*/ 73 w 84"/>
                  <a:gd name="T63" fmla="*/ 4 h 100"/>
                  <a:gd name="T64" fmla="*/ 66 w 84"/>
                  <a:gd name="T65" fmla="*/ 8 h 100"/>
                  <a:gd name="T66" fmla="*/ 56 w 84"/>
                  <a:gd name="T67" fmla="*/ 12 h 100"/>
                  <a:gd name="T68" fmla="*/ 47 w 84"/>
                  <a:gd name="T69" fmla="*/ 16 h 100"/>
                  <a:gd name="T70" fmla="*/ 38 w 84"/>
                  <a:gd name="T71" fmla="*/ 22 h 100"/>
                  <a:gd name="T72" fmla="*/ 28 w 84"/>
                  <a:gd name="T73" fmla="*/ 28 h 100"/>
                  <a:gd name="T74" fmla="*/ 20 w 84"/>
                  <a:gd name="T75" fmla="*/ 3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100">
                    <a:moveTo>
                      <a:pt x="16" y="37"/>
                    </a:moveTo>
                    <a:lnTo>
                      <a:pt x="13" y="40"/>
                    </a:lnTo>
                    <a:lnTo>
                      <a:pt x="11" y="43"/>
                    </a:lnTo>
                    <a:lnTo>
                      <a:pt x="9" y="46"/>
                    </a:lnTo>
                    <a:lnTo>
                      <a:pt x="8" y="49"/>
                    </a:lnTo>
                    <a:lnTo>
                      <a:pt x="7" y="52"/>
                    </a:lnTo>
                    <a:lnTo>
                      <a:pt x="7" y="56"/>
                    </a:lnTo>
                    <a:lnTo>
                      <a:pt x="8" y="60"/>
                    </a:lnTo>
                    <a:lnTo>
                      <a:pt x="10" y="63"/>
                    </a:lnTo>
                    <a:lnTo>
                      <a:pt x="13" y="67"/>
                    </a:lnTo>
                    <a:lnTo>
                      <a:pt x="16" y="70"/>
                    </a:lnTo>
                    <a:lnTo>
                      <a:pt x="19" y="73"/>
                    </a:lnTo>
                    <a:lnTo>
                      <a:pt x="23" y="76"/>
                    </a:lnTo>
                    <a:lnTo>
                      <a:pt x="27" y="79"/>
                    </a:lnTo>
                    <a:lnTo>
                      <a:pt x="31" y="82"/>
                    </a:lnTo>
                    <a:lnTo>
                      <a:pt x="35" y="85"/>
                    </a:lnTo>
                    <a:lnTo>
                      <a:pt x="38" y="88"/>
                    </a:lnTo>
                    <a:lnTo>
                      <a:pt x="40" y="89"/>
                    </a:lnTo>
                    <a:lnTo>
                      <a:pt x="40" y="90"/>
                    </a:lnTo>
                    <a:lnTo>
                      <a:pt x="41" y="92"/>
                    </a:lnTo>
                    <a:lnTo>
                      <a:pt x="42" y="93"/>
                    </a:lnTo>
                    <a:lnTo>
                      <a:pt x="42" y="95"/>
                    </a:lnTo>
                    <a:lnTo>
                      <a:pt x="42" y="96"/>
                    </a:lnTo>
                    <a:lnTo>
                      <a:pt x="42" y="98"/>
                    </a:lnTo>
                    <a:lnTo>
                      <a:pt x="41" y="99"/>
                    </a:lnTo>
                    <a:lnTo>
                      <a:pt x="39" y="99"/>
                    </a:lnTo>
                    <a:lnTo>
                      <a:pt x="38" y="99"/>
                    </a:lnTo>
                    <a:lnTo>
                      <a:pt x="36" y="99"/>
                    </a:lnTo>
                    <a:lnTo>
                      <a:pt x="35" y="98"/>
                    </a:lnTo>
                    <a:lnTo>
                      <a:pt x="31" y="94"/>
                    </a:lnTo>
                    <a:lnTo>
                      <a:pt x="27" y="90"/>
                    </a:lnTo>
                    <a:lnTo>
                      <a:pt x="22" y="86"/>
                    </a:lnTo>
                    <a:lnTo>
                      <a:pt x="17" y="82"/>
                    </a:lnTo>
                    <a:lnTo>
                      <a:pt x="13" y="79"/>
                    </a:lnTo>
                    <a:lnTo>
                      <a:pt x="9" y="75"/>
                    </a:lnTo>
                    <a:lnTo>
                      <a:pt x="5" y="70"/>
                    </a:lnTo>
                    <a:lnTo>
                      <a:pt x="2" y="65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1" y="49"/>
                    </a:lnTo>
                    <a:lnTo>
                      <a:pt x="3" y="44"/>
                    </a:lnTo>
                    <a:lnTo>
                      <a:pt x="6" y="38"/>
                    </a:lnTo>
                    <a:lnTo>
                      <a:pt x="10" y="34"/>
                    </a:lnTo>
                    <a:lnTo>
                      <a:pt x="15" y="30"/>
                    </a:lnTo>
                    <a:lnTo>
                      <a:pt x="20" y="26"/>
                    </a:lnTo>
                    <a:lnTo>
                      <a:pt x="23" y="24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6" y="16"/>
                    </a:lnTo>
                    <a:lnTo>
                      <a:pt x="40" y="14"/>
                    </a:lnTo>
                    <a:lnTo>
                      <a:pt x="45" y="11"/>
                    </a:lnTo>
                    <a:lnTo>
                      <a:pt x="50" y="9"/>
                    </a:lnTo>
                    <a:lnTo>
                      <a:pt x="54" y="7"/>
                    </a:lnTo>
                    <a:lnTo>
                      <a:pt x="58" y="5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1" y="1"/>
                    </a:lnTo>
                    <a:lnTo>
                      <a:pt x="75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3" y="1"/>
                    </a:lnTo>
                    <a:lnTo>
                      <a:pt x="80" y="2"/>
                    </a:lnTo>
                    <a:lnTo>
                      <a:pt x="77" y="3"/>
                    </a:lnTo>
                    <a:lnTo>
                      <a:pt x="73" y="4"/>
                    </a:lnTo>
                    <a:lnTo>
                      <a:pt x="70" y="6"/>
                    </a:lnTo>
                    <a:lnTo>
                      <a:pt x="66" y="8"/>
                    </a:lnTo>
                    <a:lnTo>
                      <a:pt x="61" y="9"/>
                    </a:lnTo>
                    <a:lnTo>
                      <a:pt x="56" y="12"/>
                    </a:lnTo>
                    <a:lnTo>
                      <a:pt x="52" y="14"/>
                    </a:lnTo>
                    <a:lnTo>
                      <a:pt x="47" y="16"/>
                    </a:lnTo>
                    <a:lnTo>
                      <a:pt x="42" y="19"/>
                    </a:lnTo>
                    <a:lnTo>
                      <a:pt x="38" y="22"/>
                    </a:lnTo>
                    <a:lnTo>
                      <a:pt x="33" y="25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0" y="34"/>
                    </a:lnTo>
                    <a:lnTo>
                      <a:pt x="16" y="37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8" name="Freeform 44"/>
              <p:cNvSpPr>
                <a:spLocks/>
              </p:cNvSpPr>
              <p:nvPr/>
            </p:nvSpPr>
            <p:spPr bwMode="auto">
              <a:xfrm>
                <a:off x="1054" y="1440"/>
                <a:ext cx="121" cy="96"/>
              </a:xfrm>
              <a:custGeom>
                <a:avLst/>
                <a:gdLst>
                  <a:gd name="T0" fmla="*/ 22 w 121"/>
                  <a:gd name="T1" fmla="*/ 21 h 96"/>
                  <a:gd name="T2" fmla="*/ 16 w 121"/>
                  <a:gd name="T3" fmla="*/ 40 h 96"/>
                  <a:gd name="T4" fmla="*/ 10 w 121"/>
                  <a:gd name="T5" fmla="*/ 59 h 96"/>
                  <a:gd name="T6" fmla="*/ 4 w 121"/>
                  <a:gd name="T7" fmla="*/ 77 h 96"/>
                  <a:gd name="T8" fmla="*/ 0 w 121"/>
                  <a:gd name="T9" fmla="*/ 89 h 96"/>
                  <a:gd name="T10" fmla="*/ 1 w 121"/>
                  <a:gd name="T11" fmla="*/ 93 h 96"/>
                  <a:gd name="T12" fmla="*/ 4 w 121"/>
                  <a:gd name="T13" fmla="*/ 95 h 96"/>
                  <a:gd name="T14" fmla="*/ 7 w 121"/>
                  <a:gd name="T15" fmla="*/ 94 h 96"/>
                  <a:gd name="T16" fmla="*/ 13 w 121"/>
                  <a:gd name="T17" fmla="*/ 82 h 96"/>
                  <a:gd name="T18" fmla="*/ 20 w 121"/>
                  <a:gd name="T19" fmla="*/ 56 h 96"/>
                  <a:gd name="T20" fmla="*/ 26 w 121"/>
                  <a:gd name="T21" fmla="*/ 31 h 96"/>
                  <a:gd name="T22" fmla="*/ 29 w 121"/>
                  <a:gd name="T23" fmla="*/ 14 h 96"/>
                  <a:gd name="T24" fmla="*/ 36 w 121"/>
                  <a:gd name="T25" fmla="*/ 11 h 96"/>
                  <a:gd name="T26" fmla="*/ 49 w 121"/>
                  <a:gd name="T27" fmla="*/ 13 h 96"/>
                  <a:gd name="T28" fmla="*/ 63 w 121"/>
                  <a:gd name="T29" fmla="*/ 17 h 96"/>
                  <a:gd name="T30" fmla="*/ 76 w 121"/>
                  <a:gd name="T31" fmla="*/ 21 h 96"/>
                  <a:gd name="T32" fmla="*/ 89 w 121"/>
                  <a:gd name="T33" fmla="*/ 27 h 96"/>
                  <a:gd name="T34" fmla="*/ 100 w 121"/>
                  <a:gd name="T35" fmla="*/ 34 h 96"/>
                  <a:gd name="T36" fmla="*/ 110 w 121"/>
                  <a:gd name="T37" fmla="*/ 40 h 96"/>
                  <a:gd name="T38" fmla="*/ 117 w 121"/>
                  <a:gd name="T39" fmla="*/ 46 h 96"/>
                  <a:gd name="T40" fmla="*/ 120 w 121"/>
                  <a:gd name="T41" fmla="*/ 44 h 96"/>
                  <a:gd name="T42" fmla="*/ 114 w 121"/>
                  <a:gd name="T43" fmla="*/ 33 h 96"/>
                  <a:gd name="T44" fmla="*/ 104 w 121"/>
                  <a:gd name="T45" fmla="*/ 23 h 96"/>
                  <a:gd name="T46" fmla="*/ 93 w 121"/>
                  <a:gd name="T47" fmla="*/ 14 h 96"/>
                  <a:gd name="T48" fmla="*/ 79 w 121"/>
                  <a:gd name="T49" fmla="*/ 8 h 96"/>
                  <a:gd name="T50" fmla="*/ 58 w 121"/>
                  <a:gd name="T51" fmla="*/ 3 h 96"/>
                  <a:gd name="T52" fmla="*/ 38 w 121"/>
                  <a:gd name="T53" fmla="*/ 1 h 96"/>
                  <a:gd name="T54" fmla="*/ 25 w 121"/>
                  <a:gd name="T55" fmla="*/ 0 h 96"/>
                  <a:gd name="T56" fmla="*/ 21 w 121"/>
                  <a:gd name="T57" fmla="*/ 1 h 96"/>
                  <a:gd name="T58" fmla="*/ 18 w 121"/>
                  <a:gd name="T59" fmla="*/ 4 h 96"/>
                  <a:gd name="T60" fmla="*/ 18 w 121"/>
                  <a:gd name="T61" fmla="*/ 9 h 96"/>
                  <a:gd name="T62" fmla="*/ 21 w 121"/>
                  <a:gd name="T63" fmla="*/ 1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1" h="96">
                    <a:moveTo>
                      <a:pt x="24" y="12"/>
                    </a:moveTo>
                    <a:lnTo>
                      <a:pt x="22" y="21"/>
                    </a:lnTo>
                    <a:lnTo>
                      <a:pt x="19" y="31"/>
                    </a:lnTo>
                    <a:lnTo>
                      <a:pt x="16" y="40"/>
                    </a:lnTo>
                    <a:lnTo>
                      <a:pt x="13" y="50"/>
                    </a:lnTo>
                    <a:lnTo>
                      <a:pt x="10" y="59"/>
                    </a:lnTo>
                    <a:lnTo>
                      <a:pt x="7" y="68"/>
                    </a:lnTo>
                    <a:lnTo>
                      <a:pt x="4" y="77"/>
                    </a:lnTo>
                    <a:lnTo>
                      <a:pt x="1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1" y="93"/>
                    </a:lnTo>
                    <a:lnTo>
                      <a:pt x="2" y="94"/>
                    </a:lnTo>
                    <a:lnTo>
                      <a:pt x="4" y="95"/>
                    </a:lnTo>
                    <a:lnTo>
                      <a:pt x="5" y="95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13" y="82"/>
                    </a:lnTo>
                    <a:lnTo>
                      <a:pt x="16" y="69"/>
                    </a:lnTo>
                    <a:lnTo>
                      <a:pt x="20" y="56"/>
                    </a:lnTo>
                    <a:lnTo>
                      <a:pt x="23" y="43"/>
                    </a:lnTo>
                    <a:lnTo>
                      <a:pt x="26" y="31"/>
                    </a:lnTo>
                    <a:lnTo>
                      <a:pt x="28" y="21"/>
                    </a:lnTo>
                    <a:lnTo>
                      <a:pt x="29" y="14"/>
                    </a:lnTo>
                    <a:lnTo>
                      <a:pt x="30" y="11"/>
                    </a:lnTo>
                    <a:lnTo>
                      <a:pt x="36" y="11"/>
                    </a:lnTo>
                    <a:lnTo>
                      <a:pt x="43" y="12"/>
                    </a:lnTo>
                    <a:lnTo>
                      <a:pt x="49" y="13"/>
                    </a:lnTo>
                    <a:lnTo>
                      <a:pt x="56" y="14"/>
                    </a:lnTo>
                    <a:lnTo>
                      <a:pt x="63" y="17"/>
                    </a:lnTo>
                    <a:lnTo>
                      <a:pt x="70" y="19"/>
                    </a:lnTo>
                    <a:lnTo>
                      <a:pt x="76" y="21"/>
                    </a:lnTo>
                    <a:lnTo>
                      <a:pt x="83" y="24"/>
                    </a:lnTo>
                    <a:lnTo>
                      <a:pt x="89" y="27"/>
                    </a:lnTo>
                    <a:lnTo>
                      <a:pt x="95" y="31"/>
                    </a:lnTo>
                    <a:lnTo>
                      <a:pt x="100" y="34"/>
                    </a:lnTo>
                    <a:lnTo>
                      <a:pt x="105" y="37"/>
                    </a:lnTo>
                    <a:lnTo>
                      <a:pt x="110" y="40"/>
                    </a:lnTo>
                    <a:lnTo>
                      <a:pt x="114" y="43"/>
                    </a:lnTo>
                    <a:lnTo>
                      <a:pt x="117" y="46"/>
                    </a:lnTo>
                    <a:lnTo>
                      <a:pt x="120" y="48"/>
                    </a:lnTo>
                    <a:lnTo>
                      <a:pt x="120" y="44"/>
                    </a:lnTo>
                    <a:lnTo>
                      <a:pt x="118" y="38"/>
                    </a:lnTo>
                    <a:lnTo>
                      <a:pt x="114" y="33"/>
                    </a:lnTo>
                    <a:lnTo>
                      <a:pt x="110" y="28"/>
                    </a:lnTo>
                    <a:lnTo>
                      <a:pt x="104" y="23"/>
                    </a:lnTo>
                    <a:lnTo>
                      <a:pt x="98" y="18"/>
                    </a:lnTo>
                    <a:lnTo>
                      <a:pt x="93" y="14"/>
                    </a:lnTo>
                    <a:lnTo>
                      <a:pt x="87" y="11"/>
                    </a:lnTo>
                    <a:lnTo>
                      <a:pt x="79" y="8"/>
                    </a:lnTo>
                    <a:lnTo>
                      <a:pt x="69" y="5"/>
                    </a:lnTo>
                    <a:lnTo>
                      <a:pt x="58" y="3"/>
                    </a:lnTo>
                    <a:lnTo>
                      <a:pt x="48" y="2"/>
                    </a:lnTo>
                    <a:lnTo>
                      <a:pt x="38" y="1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19" y="2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18" y="9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4" y="12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49" name="Freeform 45"/>
              <p:cNvSpPr>
                <a:spLocks/>
              </p:cNvSpPr>
              <p:nvPr/>
            </p:nvSpPr>
            <p:spPr bwMode="auto">
              <a:xfrm>
                <a:off x="1054" y="1485"/>
                <a:ext cx="121" cy="267"/>
              </a:xfrm>
              <a:custGeom>
                <a:avLst/>
                <a:gdLst>
                  <a:gd name="T0" fmla="*/ 97 w 121"/>
                  <a:gd name="T1" fmla="*/ 80 h 267"/>
                  <a:gd name="T2" fmla="*/ 96 w 121"/>
                  <a:gd name="T3" fmla="*/ 88 h 267"/>
                  <a:gd name="T4" fmla="*/ 91 w 121"/>
                  <a:gd name="T5" fmla="*/ 104 h 267"/>
                  <a:gd name="T6" fmla="*/ 81 w 121"/>
                  <a:gd name="T7" fmla="*/ 126 h 267"/>
                  <a:gd name="T8" fmla="*/ 72 w 121"/>
                  <a:gd name="T9" fmla="*/ 148 h 267"/>
                  <a:gd name="T10" fmla="*/ 63 w 121"/>
                  <a:gd name="T11" fmla="*/ 169 h 267"/>
                  <a:gd name="T12" fmla="*/ 52 w 121"/>
                  <a:gd name="T13" fmla="*/ 190 h 267"/>
                  <a:gd name="T14" fmla="*/ 42 w 121"/>
                  <a:gd name="T15" fmla="*/ 211 h 267"/>
                  <a:gd name="T16" fmla="*/ 31 w 121"/>
                  <a:gd name="T17" fmla="*/ 232 h 267"/>
                  <a:gd name="T18" fmla="*/ 20 w 121"/>
                  <a:gd name="T19" fmla="*/ 254 h 267"/>
                  <a:gd name="T20" fmla="*/ 13 w 121"/>
                  <a:gd name="T21" fmla="*/ 265 h 267"/>
                  <a:gd name="T22" fmla="*/ 10 w 121"/>
                  <a:gd name="T23" fmla="*/ 266 h 267"/>
                  <a:gd name="T24" fmla="*/ 5 w 121"/>
                  <a:gd name="T25" fmla="*/ 266 h 267"/>
                  <a:gd name="T26" fmla="*/ 2 w 121"/>
                  <a:gd name="T27" fmla="*/ 265 h 267"/>
                  <a:gd name="T28" fmla="*/ 0 w 121"/>
                  <a:gd name="T29" fmla="*/ 263 h 267"/>
                  <a:gd name="T30" fmla="*/ 1 w 121"/>
                  <a:gd name="T31" fmla="*/ 260 h 267"/>
                  <a:gd name="T32" fmla="*/ 7 w 121"/>
                  <a:gd name="T33" fmla="*/ 250 h 267"/>
                  <a:gd name="T34" fmla="*/ 16 w 121"/>
                  <a:gd name="T35" fmla="*/ 234 h 267"/>
                  <a:gd name="T36" fmla="*/ 25 w 121"/>
                  <a:gd name="T37" fmla="*/ 217 h 267"/>
                  <a:gd name="T38" fmla="*/ 34 w 121"/>
                  <a:gd name="T39" fmla="*/ 201 h 267"/>
                  <a:gd name="T40" fmla="*/ 47 w 121"/>
                  <a:gd name="T41" fmla="*/ 177 h 267"/>
                  <a:gd name="T42" fmla="*/ 61 w 121"/>
                  <a:gd name="T43" fmla="*/ 147 h 267"/>
                  <a:gd name="T44" fmla="*/ 74 w 121"/>
                  <a:gd name="T45" fmla="*/ 118 h 267"/>
                  <a:gd name="T46" fmla="*/ 85 w 121"/>
                  <a:gd name="T47" fmla="*/ 87 h 267"/>
                  <a:gd name="T48" fmla="*/ 95 w 121"/>
                  <a:gd name="T49" fmla="*/ 61 h 267"/>
                  <a:gd name="T50" fmla="*/ 103 w 121"/>
                  <a:gd name="T51" fmla="*/ 39 h 267"/>
                  <a:gd name="T52" fmla="*/ 110 w 121"/>
                  <a:gd name="T53" fmla="*/ 17 h 267"/>
                  <a:gd name="T54" fmla="*/ 116 w 121"/>
                  <a:gd name="T55" fmla="*/ 3 h 267"/>
                  <a:gd name="T56" fmla="*/ 119 w 121"/>
                  <a:gd name="T57" fmla="*/ 0 h 267"/>
                  <a:gd name="T58" fmla="*/ 120 w 121"/>
                  <a:gd name="T59" fmla="*/ 3 h 267"/>
                  <a:gd name="T60" fmla="*/ 118 w 121"/>
                  <a:gd name="T61" fmla="*/ 13 h 267"/>
                  <a:gd name="T62" fmla="*/ 115 w 121"/>
                  <a:gd name="T63" fmla="*/ 32 h 267"/>
                  <a:gd name="T64" fmla="*/ 111 w 121"/>
                  <a:gd name="T65" fmla="*/ 50 h 267"/>
                  <a:gd name="T66" fmla="*/ 105 w 121"/>
                  <a:gd name="T67" fmla="*/ 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267">
                    <a:moveTo>
                      <a:pt x="100" y="75"/>
                    </a:moveTo>
                    <a:lnTo>
                      <a:pt x="97" y="80"/>
                    </a:lnTo>
                    <a:lnTo>
                      <a:pt x="97" y="84"/>
                    </a:lnTo>
                    <a:lnTo>
                      <a:pt x="96" y="88"/>
                    </a:lnTo>
                    <a:lnTo>
                      <a:pt x="95" y="93"/>
                    </a:lnTo>
                    <a:lnTo>
                      <a:pt x="91" y="104"/>
                    </a:lnTo>
                    <a:lnTo>
                      <a:pt x="86" y="115"/>
                    </a:lnTo>
                    <a:lnTo>
                      <a:pt x="81" y="126"/>
                    </a:lnTo>
                    <a:lnTo>
                      <a:pt x="77" y="137"/>
                    </a:lnTo>
                    <a:lnTo>
                      <a:pt x="72" y="148"/>
                    </a:lnTo>
                    <a:lnTo>
                      <a:pt x="67" y="158"/>
                    </a:lnTo>
                    <a:lnTo>
                      <a:pt x="63" y="169"/>
                    </a:lnTo>
                    <a:lnTo>
                      <a:pt x="57" y="180"/>
                    </a:lnTo>
                    <a:lnTo>
                      <a:pt x="52" y="190"/>
                    </a:lnTo>
                    <a:lnTo>
                      <a:pt x="47" y="201"/>
                    </a:lnTo>
                    <a:lnTo>
                      <a:pt x="42" y="211"/>
                    </a:lnTo>
                    <a:lnTo>
                      <a:pt x="36" y="222"/>
                    </a:lnTo>
                    <a:lnTo>
                      <a:pt x="31" y="232"/>
                    </a:lnTo>
                    <a:lnTo>
                      <a:pt x="25" y="243"/>
                    </a:lnTo>
                    <a:lnTo>
                      <a:pt x="20" y="254"/>
                    </a:lnTo>
                    <a:lnTo>
                      <a:pt x="14" y="264"/>
                    </a:lnTo>
                    <a:lnTo>
                      <a:pt x="13" y="265"/>
                    </a:lnTo>
                    <a:lnTo>
                      <a:pt x="12" y="266"/>
                    </a:lnTo>
                    <a:lnTo>
                      <a:pt x="10" y="266"/>
                    </a:lnTo>
                    <a:lnTo>
                      <a:pt x="7" y="266"/>
                    </a:lnTo>
                    <a:lnTo>
                      <a:pt x="5" y="266"/>
                    </a:lnTo>
                    <a:lnTo>
                      <a:pt x="3" y="266"/>
                    </a:lnTo>
                    <a:lnTo>
                      <a:pt x="2" y="265"/>
                    </a:lnTo>
                    <a:lnTo>
                      <a:pt x="1" y="264"/>
                    </a:lnTo>
                    <a:lnTo>
                      <a:pt x="0" y="263"/>
                    </a:lnTo>
                    <a:lnTo>
                      <a:pt x="0" y="261"/>
                    </a:lnTo>
                    <a:lnTo>
                      <a:pt x="1" y="260"/>
                    </a:lnTo>
                    <a:lnTo>
                      <a:pt x="2" y="258"/>
                    </a:lnTo>
                    <a:lnTo>
                      <a:pt x="7" y="250"/>
                    </a:lnTo>
                    <a:lnTo>
                      <a:pt x="11" y="242"/>
                    </a:lnTo>
                    <a:lnTo>
                      <a:pt x="16" y="234"/>
                    </a:lnTo>
                    <a:lnTo>
                      <a:pt x="21" y="225"/>
                    </a:lnTo>
                    <a:lnTo>
                      <a:pt x="25" y="217"/>
                    </a:lnTo>
                    <a:lnTo>
                      <a:pt x="29" y="209"/>
                    </a:lnTo>
                    <a:lnTo>
                      <a:pt x="34" y="201"/>
                    </a:lnTo>
                    <a:lnTo>
                      <a:pt x="39" y="192"/>
                    </a:lnTo>
                    <a:lnTo>
                      <a:pt x="47" y="177"/>
                    </a:lnTo>
                    <a:lnTo>
                      <a:pt x="54" y="162"/>
                    </a:lnTo>
                    <a:lnTo>
                      <a:pt x="61" y="147"/>
                    </a:lnTo>
                    <a:lnTo>
                      <a:pt x="67" y="132"/>
                    </a:lnTo>
                    <a:lnTo>
                      <a:pt x="74" y="118"/>
                    </a:lnTo>
                    <a:lnTo>
                      <a:pt x="79" y="102"/>
                    </a:lnTo>
                    <a:lnTo>
                      <a:pt x="85" y="87"/>
                    </a:lnTo>
                    <a:lnTo>
                      <a:pt x="91" y="70"/>
                    </a:lnTo>
                    <a:lnTo>
                      <a:pt x="95" y="61"/>
                    </a:lnTo>
                    <a:lnTo>
                      <a:pt x="99" y="50"/>
                    </a:lnTo>
                    <a:lnTo>
                      <a:pt x="103" y="39"/>
                    </a:lnTo>
                    <a:lnTo>
                      <a:pt x="107" y="28"/>
                    </a:lnTo>
                    <a:lnTo>
                      <a:pt x="110" y="17"/>
                    </a:lnTo>
                    <a:lnTo>
                      <a:pt x="113" y="9"/>
                    </a:lnTo>
                    <a:lnTo>
                      <a:pt x="116" y="3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19" y="1"/>
                    </a:lnTo>
                    <a:lnTo>
                      <a:pt x="120" y="3"/>
                    </a:lnTo>
                    <a:lnTo>
                      <a:pt x="120" y="4"/>
                    </a:lnTo>
                    <a:lnTo>
                      <a:pt x="118" y="13"/>
                    </a:lnTo>
                    <a:lnTo>
                      <a:pt x="117" y="23"/>
                    </a:lnTo>
                    <a:lnTo>
                      <a:pt x="115" y="32"/>
                    </a:lnTo>
                    <a:lnTo>
                      <a:pt x="113" y="41"/>
                    </a:lnTo>
                    <a:lnTo>
                      <a:pt x="111" y="50"/>
                    </a:lnTo>
                    <a:lnTo>
                      <a:pt x="108" y="59"/>
                    </a:lnTo>
                    <a:lnTo>
                      <a:pt x="105" y="67"/>
                    </a:lnTo>
                    <a:lnTo>
                      <a:pt x="100" y="75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0" name="Freeform 46"/>
              <p:cNvSpPr>
                <a:spLocks/>
              </p:cNvSpPr>
              <p:nvPr/>
            </p:nvSpPr>
            <p:spPr bwMode="auto">
              <a:xfrm>
                <a:off x="955" y="1696"/>
                <a:ext cx="104" cy="52"/>
              </a:xfrm>
              <a:custGeom>
                <a:avLst/>
                <a:gdLst>
                  <a:gd name="T0" fmla="*/ 102 w 104"/>
                  <a:gd name="T1" fmla="*/ 47 h 52"/>
                  <a:gd name="T2" fmla="*/ 103 w 104"/>
                  <a:gd name="T3" fmla="*/ 48 h 52"/>
                  <a:gd name="T4" fmla="*/ 103 w 104"/>
                  <a:gd name="T5" fmla="*/ 49 h 52"/>
                  <a:gd name="T6" fmla="*/ 102 w 104"/>
                  <a:gd name="T7" fmla="*/ 50 h 52"/>
                  <a:gd name="T8" fmla="*/ 101 w 104"/>
                  <a:gd name="T9" fmla="*/ 51 h 52"/>
                  <a:gd name="T10" fmla="*/ 95 w 104"/>
                  <a:gd name="T11" fmla="*/ 48 h 52"/>
                  <a:gd name="T12" fmla="*/ 89 w 104"/>
                  <a:gd name="T13" fmla="*/ 45 h 52"/>
                  <a:gd name="T14" fmla="*/ 83 w 104"/>
                  <a:gd name="T15" fmla="*/ 43 h 52"/>
                  <a:gd name="T16" fmla="*/ 76 w 104"/>
                  <a:gd name="T17" fmla="*/ 40 h 52"/>
                  <a:gd name="T18" fmla="*/ 70 w 104"/>
                  <a:gd name="T19" fmla="*/ 38 h 52"/>
                  <a:gd name="T20" fmla="*/ 63 w 104"/>
                  <a:gd name="T21" fmla="*/ 35 h 52"/>
                  <a:gd name="T22" fmla="*/ 57 w 104"/>
                  <a:gd name="T23" fmla="*/ 33 h 52"/>
                  <a:gd name="T24" fmla="*/ 51 w 104"/>
                  <a:gd name="T25" fmla="*/ 31 h 52"/>
                  <a:gd name="T26" fmla="*/ 44 w 104"/>
                  <a:gd name="T27" fmla="*/ 28 h 52"/>
                  <a:gd name="T28" fmla="*/ 38 w 104"/>
                  <a:gd name="T29" fmla="*/ 25 h 52"/>
                  <a:gd name="T30" fmla="*/ 32 w 104"/>
                  <a:gd name="T31" fmla="*/ 23 h 52"/>
                  <a:gd name="T32" fmla="*/ 26 w 104"/>
                  <a:gd name="T33" fmla="*/ 20 h 52"/>
                  <a:gd name="T34" fmla="*/ 19 w 104"/>
                  <a:gd name="T35" fmla="*/ 17 h 52"/>
                  <a:gd name="T36" fmla="*/ 13 w 104"/>
                  <a:gd name="T37" fmla="*/ 14 h 52"/>
                  <a:gd name="T38" fmla="*/ 8 w 104"/>
                  <a:gd name="T39" fmla="*/ 11 h 52"/>
                  <a:gd name="T40" fmla="*/ 2 w 104"/>
                  <a:gd name="T41" fmla="*/ 7 h 52"/>
                  <a:gd name="T42" fmla="*/ 0 w 104"/>
                  <a:gd name="T43" fmla="*/ 6 h 52"/>
                  <a:gd name="T44" fmla="*/ 0 w 104"/>
                  <a:gd name="T45" fmla="*/ 4 h 52"/>
                  <a:gd name="T46" fmla="*/ 0 w 104"/>
                  <a:gd name="T47" fmla="*/ 3 h 52"/>
                  <a:gd name="T48" fmla="*/ 1 w 104"/>
                  <a:gd name="T49" fmla="*/ 2 h 52"/>
                  <a:gd name="T50" fmla="*/ 2 w 104"/>
                  <a:gd name="T51" fmla="*/ 1 h 52"/>
                  <a:gd name="T52" fmla="*/ 4 w 104"/>
                  <a:gd name="T53" fmla="*/ 0 h 52"/>
                  <a:gd name="T54" fmla="*/ 5 w 104"/>
                  <a:gd name="T55" fmla="*/ 0 h 52"/>
                  <a:gd name="T56" fmla="*/ 6 w 104"/>
                  <a:gd name="T57" fmla="*/ 1 h 52"/>
                  <a:gd name="T58" fmla="*/ 13 w 104"/>
                  <a:gd name="T59" fmla="*/ 4 h 52"/>
                  <a:gd name="T60" fmla="*/ 20 w 104"/>
                  <a:gd name="T61" fmla="*/ 7 h 52"/>
                  <a:gd name="T62" fmla="*/ 27 w 104"/>
                  <a:gd name="T63" fmla="*/ 11 h 52"/>
                  <a:gd name="T64" fmla="*/ 35 w 104"/>
                  <a:gd name="T65" fmla="*/ 14 h 52"/>
                  <a:gd name="T66" fmla="*/ 43 w 104"/>
                  <a:gd name="T67" fmla="*/ 18 h 52"/>
                  <a:gd name="T68" fmla="*/ 51 w 104"/>
                  <a:gd name="T69" fmla="*/ 22 h 52"/>
                  <a:gd name="T70" fmla="*/ 59 w 104"/>
                  <a:gd name="T71" fmla="*/ 25 h 52"/>
                  <a:gd name="T72" fmla="*/ 67 w 104"/>
                  <a:gd name="T73" fmla="*/ 29 h 52"/>
                  <a:gd name="T74" fmla="*/ 74 w 104"/>
                  <a:gd name="T75" fmla="*/ 32 h 52"/>
                  <a:gd name="T76" fmla="*/ 81 w 104"/>
                  <a:gd name="T77" fmla="*/ 35 h 52"/>
                  <a:gd name="T78" fmla="*/ 87 w 104"/>
                  <a:gd name="T79" fmla="*/ 38 h 52"/>
                  <a:gd name="T80" fmla="*/ 92 w 104"/>
                  <a:gd name="T81" fmla="*/ 41 h 52"/>
                  <a:gd name="T82" fmla="*/ 96 w 104"/>
                  <a:gd name="T83" fmla="*/ 43 h 52"/>
                  <a:gd name="T84" fmla="*/ 100 w 104"/>
                  <a:gd name="T85" fmla="*/ 45 h 52"/>
                  <a:gd name="T86" fmla="*/ 102 w 104"/>
                  <a:gd name="T87" fmla="*/ 46 h 52"/>
                  <a:gd name="T88" fmla="*/ 102 w 10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4" h="52">
                    <a:moveTo>
                      <a:pt x="102" y="47"/>
                    </a:moveTo>
                    <a:lnTo>
                      <a:pt x="103" y="48"/>
                    </a:lnTo>
                    <a:lnTo>
                      <a:pt x="103" y="49"/>
                    </a:lnTo>
                    <a:lnTo>
                      <a:pt x="102" y="50"/>
                    </a:lnTo>
                    <a:lnTo>
                      <a:pt x="101" y="51"/>
                    </a:lnTo>
                    <a:lnTo>
                      <a:pt x="95" y="48"/>
                    </a:lnTo>
                    <a:lnTo>
                      <a:pt x="89" y="45"/>
                    </a:lnTo>
                    <a:lnTo>
                      <a:pt x="83" y="43"/>
                    </a:lnTo>
                    <a:lnTo>
                      <a:pt x="76" y="40"/>
                    </a:lnTo>
                    <a:lnTo>
                      <a:pt x="70" y="38"/>
                    </a:lnTo>
                    <a:lnTo>
                      <a:pt x="63" y="35"/>
                    </a:lnTo>
                    <a:lnTo>
                      <a:pt x="57" y="33"/>
                    </a:lnTo>
                    <a:lnTo>
                      <a:pt x="51" y="31"/>
                    </a:lnTo>
                    <a:lnTo>
                      <a:pt x="44" y="28"/>
                    </a:lnTo>
                    <a:lnTo>
                      <a:pt x="38" y="25"/>
                    </a:lnTo>
                    <a:lnTo>
                      <a:pt x="32" y="23"/>
                    </a:lnTo>
                    <a:lnTo>
                      <a:pt x="26" y="20"/>
                    </a:lnTo>
                    <a:lnTo>
                      <a:pt x="19" y="17"/>
                    </a:lnTo>
                    <a:lnTo>
                      <a:pt x="13" y="14"/>
                    </a:lnTo>
                    <a:lnTo>
                      <a:pt x="8" y="11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1"/>
                    </a:lnTo>
                    <a:lnTo>
                      <a:pt x="13" y="4"/>
                    </a:lnTo>
                    <a:lnTo>
                      <a:pt x="20" y="7"/>
                    </a:lnTo>
                    <a:lnTo>
                      <a:pt x="27" y="11"/>
                    </a:lnTo>
                    <a:lnTo>
                      <a:pt x="35" y="14"/>
                    </a:lnTo>
                    <a:lnTo>
                      <a:pt x="43" y="18"/>
                    </a:lnTo>
                    <a:lnTo>
                      <a:pt x="51" y="22"/>
                    </a:lnTo>
                    <a:lnTo>
                      <a:pt x="59" y="25"/>
                    </a:lnTo>
                    <a:lnTo>
                      <a:pt x="67" y="29"/>
                    </a:lnTo>
                    <a:lnTo>
                      <a:pt x="74" y="32"/>
                    </a:lnTo>
                    <a:lnTo>
                      <a:pt x="81" y="35"/>
                    </a:lnTo>
                    <a:lnTo>
                      <a:pt x="87" y="38"/>
                    </a:lnTo>
                    <a:lnTo>
                      <a:pt x="92" y="41"/>
                    </a:lnTo>
                    <a:lnTo>
                      <a:pt x="96" y="43"/>
                    </a:lnTo>
                    <a:lnTo>
                      <a:pt x="100" y="45"/>
                    </a:lnTo>
                    <a:lnTo>
                      <a:pt x="102" y="46"/>
                    </a:lnTo>
                    <a:lnTo>
                      <a:pt x="102" y="47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1" name="Freeform 47"/>
              <p:cNvSpPr>
                <a:spLocks/>
              </p:cNvSpPr>
              <p:nvPr/>
            </p:nvSpPr>
            <p:spPr bwMode="auto">
              <a:xfrm>
                <a:off x="1166" y="1412"/>
                <a:ext cx="29" cy="61"/>
              </a:xfrm>
              <a:custGeom>
                <a:avLst/>
                <a:gdLst>
                  <a:gd name="T0" fmla="*/ 17 w 29"/>
                  <a:gd name="T1" fmla="*/ 4 h 61"/>
                  <a:gd name="T2" fmla="*/ 18 w 29"/>
                  <a:gd name="T3" fmla="*/ 3 h 61"/>
                  <a:gd name="T4" fmla="*/ 19 w 29"/>
                  <a:gd name="T5" fmla="*/ 1 h 61"/>
                  <a:gd name="T6" fmla="*/ 21 w 29"/>
                  <a:gd name="T7" fmla="*/ 0 h 61"/>
                  <a:gd name="T8" fmla="*/ 23 w 29"/>
                  <a:gd name="T9" fmla="*/ 0 h 61"/>
                  <a:gd name="T10" fmla="*/ 25 w 29"/>
                  <a:gd name="T11" fmla="*/ 1 h 61"/>
                  <a:gd name="T12" fmla="*/ 27 w 29"/>
                  <a:gd name="T13" fmla="*/ 2 h 61"/>
                  <a:gd name="T14" fmla="*/ 28 w 29"/>
                  <a:gd name="T15" fmla="*/ 4 h 61"/>
                  <a:gd name="T16" fmla="*/ 28 w 29"/>
                  <a:gd name="T17" fmla="*/ 5 h 61"/>
                  <a:gd name="T18" fmla="*/ 26 w 29"/>
                  <a:gd name="T19" fmla="*/ 14 h 61"/>
                  <a:gd name="T20" fmla="*/ 23 w 29"/>
                  <a:gd name="T21" fmla="*/ 23 h 61"/>
                  <a:gd name="T22" fmla="*/ 19 w 29"/>
                  <a:gd name="T23" fmla="*/ 32 h 61"/>
                  <a:gd name="T24" fmla="*/ 14 w 29"/>
                  <a:gd name="T25" fmla="*/ 41 h 61"/>
                  <a:gd name="T26" fmla="*/ 9 w 29"/>
                  <a:gd name="T27" fmla="*/ 49 h 61"/>
                  <a:gd name="T28" fmla="*/ 5 w 29"/>
                  <a:gd name="T29" fmla="*/ 55 h 61"/>
                  <a:gd name="T30" fmla="*/ 2 w 29"/>
                  <a:gd name="T31" fmla="*/ 59 h 61"/>
                  <a:gd name="T32" fmla="*/ 0 w 29"/>
                  <a:gd name="T33" fmla="*/ 60 h 61"/>
                  <a:gd name="T34" fmla="*/ 1 w 29"/>
                  <a:gd name="T35" fmla="*/ 56 h 61"/>
                  <a:gd name="T36" fmla="*/ 3 w 29"/>
                  <a:gd name="T37" fmla="*/ 51 h 61"/>
                  <a:gd name="T38" fmla="*/ 5 w 29"/>
                  <a:gd name="T39" fmla="*/ 44 h 61"/>
                  <a:gd name="T40" fmla="*/ 8 w 29"/>
                  <a:gd name="T41" fmla="*/ 36 h 61"/>
                  <a:gd name="T42" fmla="*/ 10 w 29"/>
                  <a:gd name="T43" fmla="*/ 28 h 61"/>
                  <a:gd name="T44" fmla="*/ 13 w 29"/>
                  <a:gd name="T45" fmla="*/ 20 h 61"/>
                  <a:gd name="T46" fmla="*/ 16 w 29"/>
                  <a:gd name="T47" fmla="*/ 12 h 61"/>
                  <a:gd name="T48" fmla="*/ 17 w 29"/>
                  <a:gd name="T4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61">
                    <a:moveTo>
                      <a:pt x="17" y="4"/>
                    </a:moveTo>
                    <a:lnTo>
                      <a:pt x="18" y="3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7" y="2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6" y="14"/>
                    </a:lnTo>
                    <a:lnTo>
                      <a:pt x="23" y="23"/>
                    </a:lnTo>
                    <a:lnTo>
                      <a:pt x="19" y="32"/>
                    </a:lnTo>
                    <a:lnTo>
                      <a:pt x="14" y="41"/>
                    </a:lnTo>
                    <a:lnTo>
                      <a:pt x="9" y="49"/>
                    </a:lnTo>
                    <a:lnTo>
                      <a:pt x="5" y="55"/>
                    </a:lnTo>
                    <a:lnTo>
                      <a:pt x="2" y="59"/>
                    </a:lnTo>
                    <a:lnTo>
                      <a:pt x="0" y="60"/>
                    </a:lnTo>
                    <a:lnTo>
                      <a:pt x="1" y="56"/>
                    </a:lnTo>
                    <a:lnTo>
                      <a:pt x="3" y="51"/>
                    </a:lnTo>
                    <a:lnTo>
                      <a:pt x="5" y="44"/>
                    </a:lnTo>
                    <a:lnTo>
                      <a:pt x="8" y="36"/>
                    </a:lnTo>
                    <a:lnTo>
                      <a:pt x="10" y="28"/>
                    </a:lnTo>
                    <a:lnTo>
                      <a:pt x="13" y="20"/>
                    </a:lnTo>
                    <a:lnTo>
                      <a:pt x="16" y="12"/>
                    </a:lnTo>
                    <a:lnTo>
                      <a:pt x="17" y="4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2" name="Freeform 48"/>
              <p:cNvSpPr>
                <a:spLocks/>
              </p:cNvSpPr>
              <p:nvPr/>
            </p:nvSpPr>
            <p:spPr bwMode="auto">
              <a:xfrm>
                <a:off x="1192" y="1380"/>
                <a:ext cx="16" cy="31"/>
              </a:xfrm>
              <a:custGeom>
                <a:avLst/>
                <a:gdLst>
                  <a:gd name="T0" fmla="*/ 7 w 16"/>
                  <a:gd name="T1" fmla="*/ 3 h 31"/>
                  <a:gd name="T2" fmla="*/ 8 w 16"/>
                  <a:gd name="T3" fmla="*/ 2 h 31"/>
                  <a:gd name="T4" fmla="*/ 9 w 16"/>
                  <a:gd name="T5" fmla="*/ 1 h 31"/>
                  <a:gd name="T6" fmla="*/ 10 w 16"/>
                  <a:gd name="T7" fmla="*/ 0 h 31"/>
                  <a:gd name="T8" fmla="*/ 12 w 16"/>
                  <a:gd name="T9" fmla="*/ 0 h 31"/>
                  <a:gd name="T10" fmla="*/ 13 w 16"/>
                  <a:gd name="T11" fmla="*/ 0 h 31"/>
                  <a:gd name="T12" fmla="*/ 14 w 16"/>
                  <a:gd name="T13" fmla="*/ 1 h 31"/>
                  <a:gd name="T14" fmla="*/ 15 w 16"/>
                  <a:gd name="T15" fmla="*/ 2 h 31"/>
                  <a:gd name="T16" fmla="*/ 15 w 16"/>
                  <a:gd name="T17" fmla="*/ 4 h 31"/>
                  <a:gd name="T18" fmla="*/ 15 w 16"/>
                  <a:gd name="T19" fmla="*/ 8 h 31"/>
                  <a:gd name="T20" fmla="*/ 14 w 16"/>
                  <a:gd name="T21" fmla="*/ 12 h 31"/>
                  <a:gd name="T22" fmla="*/ 12 w 16"/>
                  <a:gd name="T23" fmla="*/ 16 h 31"/>
                  <a:gd name="T24" fmla="*/ 10 w 16"/>
                  <a:gd name="T25" fmla="*/ 21 h 31"/>
                  <a:gd name="T26" fmla="*/ 8 w 16"/>
                  <a:gd name="T27" fmla="*/ 25 h 31"/>
                  <a:gd name="T28" fmla="*/ 5 w 16"/>
                  <a:gd name="T29" fmla="*/ 28 h 31"/>
                  <a:gd name="T30" fmla="*/ 3 w 16"/>
                  <a:gd name="T31" fmla="*/ 30 h 31"/>
                  <a:gd name="T32" fmla="*/ 1 w 16"/>
                  <a:gd name="T33" fmla="*/ 30 h 31"/>
                  <a:gd name="T34" fmla="*/ 0 w 16"/>
                  <a:gd name="T35" fmla="*/ 24 h 31"/>
                  <a:gd name="T36" fmla="*/ 2 w 16"/>
                  <a:gd name="T37" fmla="*/ 17 h 31"/>
                  <a:gd name="T38" fmla="*/ 5 w 16"/>
                  <a:gd name="T39" fmla="*/ 10 h 31"/>
                  <a:gd name="T40" fmla="*/ 7 w 16"/>
                  <a:gd name="T41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1">
                    <a:moveTo>
                      <a:pt x="7" y="3"/>
                    </a:moveTo>
                    <a:lnTo>
                      <a:pt x="8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5" y="8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5" y="28"/>
                    </a:lnTo>
                    <a:lnTo>
                      <a:pt x="3" y="30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2" y="17"/>
                    </a:lnTo>
                    <a:lnTo>
                      <a:pt x="5" y="10"/>
                    </a:lnTo>
                    <a:lnTo>
                      <a:pt x="7" y="3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3" name="Freeform 49"/>
              <p:cNvSpPr>
                <a:spLocks/>
              </p:cNvSpPr>
              <p:nvPr/>
            </p:nvSpPr>
            <p:spPr bwMode="auto">
              <a:xfrm>
                <a:off x="1206" y="1358"/>
                <a:ext cx="13" cy="18"/>
              </a:xfrm>
              <a:custGeom>
                <a:avLst/>
                <a:gdLst>
                  <a:gd name="T0" fmla="*/ 6 w 13"/>
                  <a:gd name="T1" fmla="*/ 2 h 18"/>
                  <a:gd name="T2" fmla="*/ 6 w 13"/>
                  <a:gd name="T3" fmla="*/ 1 h 18"/>
                  <a:gd name="T4" fmla="*/ 7 w 13"/>
                  <a:gd name="T5" fmla="*/ 0 h 18"/>
                  <a:gd name="T6" fmla="*/ 8 w 13"/>
                  <a:gd name="T7" fmla="*/ 0 h 18"/>
                  <a:gd name="T8" fmla="*/ 10 w 13"/>
                  <a:gd name="T9" fmla="*/ 0 h 18"/>
                  <a:gd name="T10" fmla="*/ 11 w 13"/>
                  <a:gd name="T11" fmla="*/ 0 h 18"/>
                  <a:gd name="T12" fmla="*/ 12 w 13"/>
                  <a:gd name="T13" fmla="*/ 1 h 18"/>
                  <a:gd name="T14" fmla="*/ 12 w 13"/>
                  <a:gd name="T15" fmla="*/ 2 h 18"/>
                  <a:gd name="T16" fmla="*/ 12 w 13"/>
                  <a:gd name="T17" fmla="*/ 3 h 18"/>
                  <a:gd name="T18" fmla="*/ 12 w 13"/>
                  <a:gd name="T19" fmla="*/ 5 h 18"/>
                  <a:gd name="T20" fmla="*/ 11 w 13"/>
                  <a:gd name="T21" fmla="*/ 8 h 18"/>
                  <a:gd name="T22" fmla="*/ 9 w 13"/>
                  <a:gd name="T23" fmla="*/ 10 h 18"/>
                  <a:gd name="T24" fmla="*/ 8 w 13"/>
                  <a:gd name="T25" fmla="*/ 12 h 18"/>
                  <a:gd name="T26" fmla="*/ 6 w 13"/>
                  <a:gd name="T27" fmla="*/ 15 h 18"/>
                  <a:gd name="T28" fmla="*/ 4 w 13"/>
                  <a:gd name="T29" fmla="*/ 16 h 18"/>
                  <a:gd name="T30" fmla="*/ 2 w 13"/>
                  <a:gd name="T31" fmla="*/ 17 h 18"/>
                  <a:gd name="T32" fmla="*/ 0 w 13"/>
                  <a:gd name="T33" fmla="*/ 17 h 18"/>
                  <a:gd name="T34" fmla="*/ 0 w 13"/>
                  <a:gd name="T35" fmla="*/ 13 h 18"/>
                  <a:gd name="T36" fmla="*/ 2 w 13"/>
                  <a:gd name="T37" fmla="*/ 9 h 18"/>
                  <a:gd name="T38" fmla="*/ 4 w 13"/>
                  <a:gd name="T39" fmla="*/ 5 h 18"/>
                  <a:gd name="T40" fmla="*/ 6 w 13"/>
                  <a:gd name="T4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" h="18">
                    <a:moveTo>
                      <a:pt x="6" y="2"/>
                    </a:moveTo>
                    <a:lnTo>
                      <a:pt x="6" y="1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1" y="8"/>
                    </a:lnTo>
                    <a:lnTo>
                      <a:pt x="9" y="10"/>
                    </a:lnTo>
                    <a:lnTo>
                      <a:pt x="8" y="12"/>
                    </a:lnTo>
                    <a:lnTo>
                      <a:pt x="6" y="15"/>
                    </a:lnTo>
                    <a:lnTo>
                      <a:pt x="4" y="16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4" y="5"/>
                    </a:lnTo>
                    <a:lnTo>
                      <a:pt x="6" y="2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4" name="Freeform 50"/>
              <p:cNvSpPr>
                <a:spLocks/>
              </p:cNvSpPr>
              <p:nvPr/>
            </p:nvSpPr>
            <p:spPr bwMode="auto">
              <a:xfrm>
                <a:off x="1212" y="1344"/>
                <a:ext cx="18" cy="12"/>
              </a:xfrm>
              <a:custGeom>
                <a:avLst/>
                <a:gdLst>
                  <a:gd name="T0" fmla="*/ 3 w 18"/>
                  <a:gd name="T1" fmla="*/ 8 h 12"/>
                  <a:gd name="T2" fmla="*/ 2 w 18"/>
                  <a:gd name="T3" fmla="*/ 7 h 12"/>
                  <a:gd name="T4" fmla="*/ 0 w 18"/>
                  <a:gd name="T5" fmla="*/ 6 h 12"/>
                  <a:gd name="T6" fmla="*/ 0 w 18"/>
                  <a:gd name="T7" fmla="*/ 5 h 12"/>
                  <a:gd name="T8" fmla="*/ 0 w 18"/>
                  <a:gd name="T9" fmla="*/ 4 h 12"/>
                  <a:gd name="T10" fmla="*/ 1 w 18"/>
                  <a:gd name="T11" fmla="*/ 2 h 12"/>
                  <a:gd name="T12" fmla="*/ 2 w 18"/>
                  <a:gd name="T13" fmla="*/ 1 h 12"/>
                  <a:gd name="T14" fmla="*/ 3 w 18"/>
                  <a:gd name="T15" fmla="*/ 0 h 12"/>
                  <a:gd name="T16" fmla="*/ 5 w 18"/>
                  <a:gd name="T17" fmla="*/ 0 h 12"/>
                  <a:gd name="T18" fmla="*/ 6 w 18"/>
                  <a:gd name="T19" fmla="*/ 0 h 12"/>
                  <a:gd name="T20" fmla="*/ 8 w 18"/>
                  <a:gd name="T21" fmla="*/ 0 h 12"/>
                  <a:gd name="T22" fmla="*/ 10 w 18"/>
                  <a:gd name="T23" fmla="*/ 1 h 12"/>
                  <a:gd name="T24" fmla="*/ 13 w 18"/>
                  <a:gd name="T25" fmla="*/ 3 h 12"/>
                  <a:gd name="T26" fmla="*/ 15 w 18"/>
                  <a:gd name="T27" fmla="*/ 5 h 12"/>
                  <a:gd name="T28" fmla="*/ 16 w 18"/>
                  <a:gd name="T29" fmla="*/ 7 h 12"/>
                  <a:gd name="T30" fmla="*/ 17 w 18"/>
                  <a:gd name="T31" fmla="*/ 9 h 12"/>
                  <a:gd name="T32" fmla="*/ 17 w 18"/>
                  <a:gd name="T33" fmla="*/ 10 h 12"/>
                  <a:gd name="T34" fmla="*/ 16 w 18"/>
                  <a:gd name="T35" fmla="*/ 10 h 12"/>
                  <a:gd name="T36" fmla="*/ 14 w 18"/>
                  <a:gd name="T37" fmla="*/ 11 h 12"/>
                  <a:gd name="T38" fmla="*/ 13 w 18"/>
                  <a:gd name="T39" fmla="*/ 11 h 12"/>
                  <a:gd name="T40" fmla="*/ 11 w 18"/>
                  <a:gd name="T41" fmla="*/ 11 h 12"/>
                  <a:gd name="T42" fmla="*/ 9 w 18"/>
                  <a:gd name="T43" fmla="*/ 10 h 12"/>
                  <a:gd name="T44" fmla="*/ 7 w 18"/>
                  <a:gd name="T45" fmla="*/ 10 h 12"/>
                  <a:gd name="T46" fmla="*/ 5 w 18"/>
                  <a:gd name="T47" fmla="*/ 9 h 12"/>
                  <a:gd name="T48" fmla="*/ 3 w 18"/>
                  <a:gd name="T4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12">
                    <a:moveTo>
                      <a:pt x="3" y="8"/>
                    </a:moveTo>
                    <a:lnTo>
                      <a:pt x="2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3" y="3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9"/>
                    </a:lnTo>
                    <a:lnTo>
                      <a:pt x="17" y="10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5" y="9"/>
                    </a:lnTo>
                    <a:lnTo>
                      <a:pt x="3" y="8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5" name="Freeform 51"/>
              <p:cNvSpPr>
                <a:spLocks/>
              </p:cNvSpPr>
              <p:nvPr/>
            </p:nvSpPr>
            <p:spPr bwMode="auto">
              <a:xfrm>
                <a:off x="995" y="1637"/>
                <a:ext cx="76" cy="70"/>
              </a:xfrm>
              <a:custGeom>
                <a:avLst/>
                <a:gdLst>
                  <a:gd name="T0" fmla="*/ 59 w 76"/>
                  <a:gd name="T1" fmla="*/ 3 h 70"/>
                  <a:gd name="T2" fmla="*/ 66 w 76"/>
                  <a:gd name="T3" fmla="*/ 7 h 70"/>
                  <a:gd name="T4" fmla="*/ 71 w 76"/>
                  <a:gd name="T5" fmla="*/ 13 h 70"/>
                  <a:gd name="T6" fmla="*/ 74 w 76"/>
                  <a:gd name="T7" fmla="*/ 21 h 70"/>
                  <a:gd name="T8" fmla="*/ 75 w 76"/>
                  <a:gd name="T9" fmla="*/ 29 h 70"/>
                  <a:gd name="T10" fmla="*/ 74 w 76"/>
                  <a:gd name="T11" fmla="*/ 37 h 70"/>
                  <a:gd name="T12" fmla="*/ 70 w 76"/>
                  <a:gd name="T13" fmla="*/ 45 h 70"/>
                  <a:gd name="T14" fmla="*/ 65 w 76"/>
                  <a:gd name="T15" fmla="*/ 52 h 70"/>
                  <a:gd name="T16" fmla="*/ 58 w 76"/>
                  <a:gd name="T17" fmla="*/ 59 h 70"/>
                  <a:gd name="T18" fmla="*/ 48 w 76"/>
                  <a:gd name="T19" fmla="*/ 66 h 70"/>
                  <a:gd name="T20" fmla="*/ 37 w 76"/>
                  <a:gd name="T21" fmla="*/ 69 h 70"/>
                  <a:gd name="T22" fmla="*/ 25 w 76"/>
                  <a:gd name="T23" fmla="*/ 68 h 70"/>
                  <a:gd name="T24" fmla="*/ 16 w 76"/>
                  <a:gd name="T25" fmla="*/ 62 h 70"/>
                  <a:gd name="T26" fmla="*/ 10 w 76"/>
                  <a:gd name="T27" fmla="*/ 55 h 70"/>
                  <a:gd name="T28" fmla="*/ 5 w 76"/>
                  <a:gd name="T29" fmla="*/ 48 h 70"/>
                  <a:gd name="T30" fmla="*/ 1 w 76"/>
                  <a:gd name="T31" fmla="*/ 41 h 70"/>
                  <a:gd name="T32" fmla="*/ 0 w 76"/>
                  <a:gd name="T33" fmla="*/ 34 h 70"/>
                  <a:gd name="T34" fmla="*/ 1 w 76"/>
                  <a:gd name="T35" fmla="*/ 31 h 70"/>
                  <a:gd name="T36" fmla="*/ 6 w 76"/>
                  <a:gd name="T37" fmla="*/ 30 h 70"/>
                  <a:gd name="T38" fmla="*/ 9 w 76"/>
                  <a:gd name="T39" fmla="*/ 31 h 70"/>
                  <a:gd name="T40" fmla="*/ 10 w 76"/>
                  <a:gd name="T41" fmla="*/ 34 h 70"/>
                  <a:gd name="T42" fmla="*/ 12 w 76"/>
                  <a:gd name="T43" fmla="*/ 39 h 70"/>
                  <a:gd name="T44" fmla="*/ 16 w 76"/>
                  <a:gd name="T45" fmla="*/ 46 h 70"/>
                  <a:gd name="T46" fmla="*/ 22 w 76"/>
                  <a:gd name="T47" fmla="*/ 52 h 70"/>
                  <a:gd name="T48" fmla="*/ 34 w 76"/>
                  <a:gd name="T49" fmla="*/ 54 h 70"/>
                  <a:gd name="T50" fmla="*/ 48 w 76"/>
                  <a:gd name="T51" fmla="*/ 50 h 70"/>
                  <a:gd name="T52" fmla="*/ 59 w 76"/>
                  <a:gd name="T53" fmla="*/ 42 h 70"/>
                  <a:gd name="T54" fmla="*/ 65 w 76"/>
                  <a:gd name="T55" fmla="*/ 29 h 70"/>
                  <a:gd name="T56" fmla="*/ 63 w 76"/>
                  <a:gd name="T57" fmla="*/ 19 h 70"/>
                  <a:gd name="T58" fmla="*/ 59 w 76"/>
                  <a:gd name="T59" fmla="*/ 13 h 70"/>
                  <a:gd name="T60" fmla="*/ 54 w 76"/>
                  <a:gd name="T61" fmla="*/ 8 h 70"/>
                  <a:gd name="T62" fmla="*/ 48 w 76"/>
                  <a:gd name="T63" fmla="*/ 5 h 70"/>
                  <a:gd name="T64" fmla="*/ 46 w 76"/>
                  <a:gd name="T65" fmla="*/ 1 h 70"/>
                  <a:gd name="T66" fmla="*/ 52 w 76"/>
                  <a:gd name="T6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6" h="70">
                    <a:moveTo>
                      <a:pt x="55" y="1"/>
                    </a:moveTo>
                    <a:lnTo>
                      <a:pt x="59" y="3"/>
                    </a:lnTo>
                    <a:lnTo>
                      <a:pt x="63" y="5"/>
                    </a:lnTo>
                    <a:lnTo>
                      <a:pt x="66" y="7"/>
                    </a:lnTo>
                    <a:lnTo>
                      <a:pt x="69" y="10"/>
                    </a:lnTo>
                    <a:lnTo>
                      <a:pt x="71" y="13"/>
                    </a:lnTo>
                    <a:lnTo>
                      <a:pt x="73" y="17"/>
                    </a:lnTo>
                    <a:lnTo>
                      <a:pt x="74" y="21"/>
                    </a:lnTo>
                    <a:lnTo>
                      <a:pt x="75" y="25"/>
                    </a:lnTo>
                    <a:lnTo>
                      <a:pt x="75" y="29"/>
                    </a:lnTo>
                    <a:lnTo>
                      <a:pt x="75" y="33"/>
                    </a:lnTo>
                    <a:lnTo>
                      <a:pt x="74" y="37"/>
                    </a:lnTo>
                    <a:lnTo>
                      <a:pt x="72" y="41"/>
                    </a:lnTo>
                    <a:lnTo>
                      <a:pt x="70" y="45"/>
                    </a:lnTo>
                    <a:lnTo>
                      <a:pt x="68" y="49"/>
                    </a:lnTo>
                    <a:lnTo>
                      <a:pt x="65" y="52"/>
                    </a:lnTo>
                    <a:lnTo>
                      <a:pt x="62" y="56"/>
                    </a:lnTo>
                    <a:lnTo>
                      <a:pt x="58" y="59"/>
                    </a:lnTo>
                    <a:lnTo>
                      <a:pt x="53" y="63"/>
                    </a:lnTo>
                    <a:lnTo>
                      <a:pt x="48" y="66"/>
                    </a:lnTo>
                    <a:lnTo>
                      <a:pt x="42" y="68"/>
                    </a:lnTo>
                    <a:lnTo>
                      <a:pt x="37" y="69"/>
                    </a:lnTo>
                    <a:lnTo>
                      <a:pt x="31" y="69"/>
                    </a:lnTo>
                    <a:lnTo>
                      <a:pt x="25" y="68"/>
                    </a:lnTo>
                    <a:lnTo>
                      <a:pt x="20" y="64"/>
                    </a:lnTo>
                    <a:lnTo>
                      <a:pt x="16" y="62"/>
                    </a:lnTo>
                    <a:lnTo>
                      <a:pt x="13" y="59"/>
                    </a:lnTo>
                    <a:lnTo>
                      <a:pt x="10" y="55"/>
                    </a:lnTo>
                    <a:lnTo>
                      <a:pt x="7" y="52"/>
                    </a:lnTo>
                    <a:lnTo>
                      <a:pt x="5" y="48"/>
                    </a:lnTo>
                    <a:lnTo>
                      <a:pt x="3" y="45"/>
                    </a:lnTo>
                    <a:lnTo>
                      <a:pt x="1" y="41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3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9" y="31"/>
                    </a:lnTo>
                    <a:lnTo>
                      <a:pt x="10" y="33"/>
                    </a:lnTo>
                    <a:lnTo>
                      <a:pt x="10" y="34"/>
                    </a:lnTo>
                    <a:lnTo>
                      <a:pt x="11" y="36"/>
                    </a:lnTo>
                    <a:lnTo>
                      <a:pt x="12" y="39"/>
                    </a:lnTo>
                    <a:lnTo>
                      <a:pt x="14" y="42"/>
                    </a:lnTo>
                    <a:lnTo>
                      <a:pt x="16" y="46"/>
                    </a:lnTo>
                    <a:lnTo>
                      <a:pt x="19" y="49"/>
                    </a:lnTo>
                    <a:lnTo>
                      <a:pt x="22" y="52"/>
                    </a:lnTo>
                    <a:lnTo>
                      <a:pt x="26" y="54"/>
                    </a:lnTo>
                    <a:lnTo>
                      <a:pt x="34" y="54"/>
                    </a:lnTo>
                    <a:lnTo>
                      <a:pt x="41" y="53"/>
                    </a:lnTo>
                    <a:lnTo>
                      <a:pt x="48" y="50"/>
                    </a:lnTo>
                    <a:lnTo>
                      <a:pt x="54" y="46"/>
                    </a:lnTo>
                    <a:lnTo>
                      <a:pt x="59" y="42"/>
                    </a:lnTo>
                    <a:lnTo>
                      <a:pt x="63" y="36"/>
                    </a:lnTo>
                    <a:lnTo>
                      <a:pt x="65" y="29"/>
                    </a:lnTo>
                    <a:lnTo>
                      <a:pt x="65" y="22"/>
                    </a:lnTo>
                    <a:lnTo>
                      <a:pt x="63" y="19"/>
                    </a:lnTo>
                    <a:lnTo>
                      <a:pt x="62" y="16"/>
                    </a:lnTo>
                    <a:lnTo>
                      <a:pt x="59" y="13"/>
                    </a:lnTo>
                    <a:lnTo>
                      <a:pt x="57" y="10"/>
                    </a:lnTo>
                    <a:lnTo>
                      <a:pt x="54" y="8"/>
                    </a:lnTo>
                    <a:lnTo>
                      <a:pt x="51" y="6"/>
                    </a:lnTo>
                    <a:lnTo>
                      <a:pt x="48" y="5"/>
                    </a:lnTo>
                    <a:lnTo>
                      <a:pt x="45" y="4"/>
                    </a:lnTo>
                    <a:lnTo>
                      <a:pt x="46" y="1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6" name="Freeform 52"/>
              <p:cNvSpPr>
                <a:spLocks/>
              </p:cNvSpPr>
              <p:nvPr/>
            </p:nvSpPr>
            <p:spPr bwMode="auto">
              <a:xfrm>
                <a:off x="1042" y="1657"/>
                <a:ext cx="5" cy="4"/>
              </a:xfrm>
              <a:custGeom>
                <a:avLst/>
                <a:gdLst>
                  <a:gd name="T0" fmla="*/ 4 w 5"/>
                  <a:gd name="T1" fmla="*/ 1 h 4"/>
                  <a:gd name="T2" fmla="*/ 4 w 5"/>
                  <a:gd name="T3" fmla="*/ 2 h 4"/>
                  <a:gd name="T4" fmla="*/ 3 w 5"/>
                  <a:gd name="T5" fmla="*/ 3 h 4"/>
                  <a:gd name="T6" fmla="*/ 2 w 5"/>
                  <a:gd name="T7" fmla="*/ 3 h 4"/>
                  <a:gd name="T8" fmla="*/ 1 w 5"/>
                  <a:gd name="T9" fmla="*/ 3 h 4"/>
                  <a:gd name="T10" fmla="*/ 0 w 5"/>
                  <a:gd name="T11" fmla="*/ 3 h 4"/>
                  <a:gd name="T12" fmla="*/ 0 w 5"/>
                  <a:gd name="T13" fmla="*/ 2 h 4"/>
                  <a:gd name="T14" fmla="*/ 0 w 5"/>
                  <a:gd name="T15" fmla="*/ 1 h 4"/>
                  <a:gd name="T16" fmla="*/ 0 w 5"/>
                  <a:gd name="T17" fmla="*/ 0 h 4"/>
                  <a:gd name="T18" fmla="*/ 1 w 5"/>
                  <a:gd name="T19" fmla="*/ 0 h 4"/>
                  <a:gd name="T20" fmla="*/ 2 w 5"/>
                  <a:gd name="T21" fmla="*/ 0 h 4"/>
                  <a:gd name="T22" fmla="*/ 3 w 5"/>
                  <a:gd name="T23" fmla="*/ 0 h 4"/>
                  <a:gd name="T24" fmla="*/ 4 w 5"/>
                  <a:gd name="T2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lnTo>
                      <a:pt x="4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7" name="Freeform 53"/>
              <p:cNvSpPr>
                <a:spLocks/>
              </p:cNvSpPr>
              <p:nvPr/>
            </p:nvSpPr>
            <p:spPr bwMode="auto">
              <a:xfrm>
                <a:off x="1028" y="1649"/>
                <a:ext cx="6" cy="6"/>
              </a:xfrm>
              <a:custGeom>
                <a:avLst/>
                <a:gdLst>
                  <a:gd name="T0" fmla="*/ 5 w 6"/>
                  <a:gd name="T1" fmla="*/ 2 h 6"/>
                  <a:gd name="T2" fmla="*/ 5 w 6"/>
                  <a:gd name="T3" fmla="*/ 4 h 6"/>
                  <a:gd name="T4" fmla="*/ 4 w 6"/>
                  <a:gd name="T5" fmla="*/ 4 h 6"/>
                  <a:gd name="T6" fmla="*/ 3 w 6"/>
                  <a:gd name="T7" fmla="*/ 5 h 6"/>
                  <a:gd name="T8" fmla="*/ 1 w 6"/>
                  <a:gd name="T9" fmla="*/ 5 h 6"/>
                  <a:gd name="T10" fmla="*/ 1 w 6"/>
                  <a:gd name="T11" fmla="*/ 4 h 6"/>
                  <a:gd name="T12" fmla="*/ 0 w 6"/>
                  <a:gd name="T13" fmla="*/ 4 h 6"/>
                  <a:gd name="T14" fmla="*/ 0 w 6"/>
                  <a:gd name="T15" fmla="*/ 2 h 6"/>
                  <a:gd name="T16" fmla="*/ 0 w 6"/>
                  <a:gd name="T17" fmla="*/ 1 h 6"/>
                  <a:gd name="T18" fmla="*/ 1 w 6"/>
                  <a:gd name="T19" fmla="*/ 1 h 6"/>
                  <a:gd name="T20" fmla="*/ 1 w 6"/>
                  <a:gd name="T21" fmla="*/ 0 h 6"/>
                  <a:gd name="T22" fmla="*/ 3 w 6"/>
                  <a:gd name="T23" fmla="*/ 0 h 6"/>
                  <a:gd name="T24" fmla="*/ 4 w 6"/>
                  <a:gd name="T25" fmla="*/ 1 h 6"/>
                  <a:gd name="T26" fmla="*/ 5 w 6"/>
                  <a:gd name="T27" fmla="*/ 1 h 6"/>
                  <a:gd name="T28" fmla="*/ 5 w 6"/>
                  <a:gd name="T2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8" name="Freeform 54"/>
              <p:cNvSpPr>
                <a:spLocks/>
              </p:cNvSpPr>
              <p:nvPr/>
            </p:nvSpPr>
            <p:spPr bwMode="auto">
              <a:xfrm>
                <a:off x="1014" y="1644"/>
                <a:ext cx="3" cy="3"/>
              </a:xfrm>
              <a:custGeom>
                <a:avLst/>
                <a:gdLst>
                  <a:gd name="T0" fmla="*/ 2 w 3"/>
                  <a:gd name="T1" fmla="*/ 1 h 3"/>
                  <a:gd name="T2" fmla="*/ 2 w 3"/>
                  <a:gd name="T3" fmla="*/ 2 h 3"/>
                  <a:gd name="T4" fmla="*/ 1 w 3"/>
                  <a:gd name="T5" fmla="*/ 2 h 3"/>
                  <a:gd name="T6" fmla="*/ 0 w 3"/>
                  <a:gd name="T7" fmla="*/ 2 h 3"/>
                  <a:gd name="T8" fmla="*/ 0 w 3"/>
                  <a:gd name="T9" fmla="*/ 1 h 3"/>
                  <a:gd name="T10" fmla="*/ 0 w 3"/>
                  <a:gd name="T11" fmla="*/ 0 h 3"/>
                  <a:gd name="T12" fmla="*/ 1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9" name="Freeform 55"/>
              <p:cNvSpPr>
                <a:spLocks/>
              </p:cNvSpPr>
              <p:nvPr/>
            </p:nvSpPr>
            <p:spPr bwMode="auto">
              <a:xfrm>
                <a:off x="1021" y="1661"/>
                <a:ext cx="3" cy="4"/>
              </a:xfrm>
              <a:custGeom>
                <a:avLst/>
                <a:gdLst>
                  <a:gd name="T0" fmla="*/ 2 w 3"/>
                  <a:gd name="T1" fmla="*/ 2 h 4"/>
                  <a:gd name="T2" fmla="*/ 1 w 3"/>
                  <a:gd name="T3" fmla="*/ 3 h 4"/>
                  <a:gd name="T4" fmla="*/ 0 w 3"/>
                  <a:gd name="T5" fmla="*/ 3 h 4"/>
                  <a:gd name="T6" fmla="*/ 0 w 3"/>
                  <a:gd name="T7" fmla="*/ 2 h 4"/>
                  <a:gd name="T8" fmla="*/ 0 w 3"/>
                  <a:gd name="T9" fmla="*/ 1 h 4"/>
                  <a:gd name="T10" fmla="*/ 0 w 3"/>
                  <a:gd name="T11" fmla="*/ 0 h 4"/>
                  <a:gd name="T12" fmla="*/ 1 w 3"/>
                  <a:gd name="T13" fmla="*/ 0 h 4"/>
                  <a:gd name="T14" fmla="*/ 1 w 3"/>
                  <a:gd name="T15" fmla="*/ 1 h 4"/>
                  <a:gd name="T16" fmla="*/ 2 w 3"/>
                  <a:gd name="T17" fmla="*/ 1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0" name="Freeform 56"/>
              <p:cNvSpPr>
                <a:spLocks/>
              </p:cNvSpPr>
              <p:nvPr/>
            </p:nvSpPr>
            <p:spPr bwMode="auto">
              <a:xfrm>
                <a:off x="1034" y="1668"/>
                <a:ext cx="3" cy="4"/>
              </a:xfrm>
              <a:custGeom>
                <a:avLst/>
                <a:gdLst>
                  <a:gd name="T0" fmla="*/ 2 w 3"/>
                  <a:gd name="T1" fmla="*/ 2 h 4"/>
                  <a:gd name="T2" fmla="*/ 1 w 3"/>
                  <a:gd name="T3" fmla="*/ 3 h 4"/>
                  <a:gd name="T4" fmla="*/ 0 w 3"/>
                  <a:gd name="T5" fmla="*/ 3 h 4"/>
                  <a:gd name="T6" fmla="*/ 0 w 3"/>
                  <a:gd name="T7" fmla="*/ 2 h 4"/>
                  <a:gd name="T8" fmla="*/ 0 w 3"/>
                  <a:gd name="T9" fmla="*/ 1 h 4"/>
                  <a:gd name="T10" fmla="*/ 0 w 3"/>
                  <a:gd name="T11" fmla="*/ 0 h 4"/>
                  <a:gd name="T12" fmla="*/ 1 w 3"/>
                  <a:gd name="T13" fmla="*/ 0 h 4"/>
                  <a:gd name="T14" fmla="*/ 1 w 3"/>
                  <a:gd name="T15" fmla="*/ 1 h 4"/>
                  <a:gd name="T16" fmla="*/ 2 w 3"/>
                  <a:gd name="T17" fmla="*/ 1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1" name="Freeform 57"/>
              <p:cNvSpPr>
                <a:spLocks/>
              </p:cNvSpPr>
              <p:nvPr/>
            </p:nvSpPr>
            <p:spPr bwMode="auto">
              <a:xfrm>
                <a:off x="1006" y="1655"/>
                <a:ext cx="6" cy="6"/>
              </a:xfrm>
              <a:custGeom>
                <a:avLst/>
                <a:gdLst>
                  <a:gd name="T0" fmla="*/ 5 w 6"/>
                  <a:gd name="T1" fmla="*/ 2 h 6"/>
                  <a:gd name="T2" fmla="*/ 5 w 6"/>
                  <a:gd name="T3" fmla="*/ 4 h 6"/>
                  <a:gd name="T4" fmla="*/ 4 w 6"/>
                  <a:gd name="T5" fmla="*/ 4 h 6"/>
                  <a:gd name="T6" fmla="*/ 3 w 6"/>
                  <a:gd name="T7" fmla="*/ 5 h 6"/>
                  <a:gd name="T8" fmla="*/ 2 w 6"/>
                  <a:gd name="T9" fmla="*/ 5 h 6"/>
                  <a:gd name="T10" fmla="*/ 1 w 6"/>
                  <a:gd name="T11" fmla="*/ 5 h 6"/>
                  <a:gd name="T12" fmla="*/ 1 w 6"/>
                  <a:gd name="T13" fmla="*/ 4 h 6"/>
                  <a:gd name="T14" fmla="*/ 0 w 6"/>
                  <a:gd name="T15" fmla="*/ 4 h 6"/>
                  <a:gd name="T16" fmla="*/ 0 w 6"/>
                  <a:gd name="T17" fmla="*/ 2 h 6"/>
                  <a:gd name="T18" fmla="*/ 0 w 6"/>
                  <a:gd name="T19" fmla="*/ 1 h 6"/>
                  <a:gd name="T20" fmla="*/ 1 w 6"/>
                  <a:gd name="T21" fmla="*/ 1 h 6"/>
                  <a:gd name="T22" fmla="*/ 1 w 6"/>
                  <a:gd name="T23" fmla="*/ 0 h 6"/>
                  <a:gd name="T24" fmla="*/ 2 w 6"/>
                  <a:gd name="T25" fmla="*/ 0 h 6"/>
                  <a:gd name="T26" fmla="*/ 3 w 6"/>
                  <a:gd name="T27" fmla="*/ 0 h 6"/>
                  <a:gd name="T28" fmla="*/ 4 w 6"/>
                  <a:gd name="T29" fmla="*/ 1 h 6"/>
                  <a:gd name="T30" fmla="*/ 5 w 6"/>
                  <a:gd name="T31" fmla="*/ 1 h 6"/>
                  <a:gd name="T32" fmla="*/ 5 w 6"/>
                  <a:gd name="T3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2" name="Freeform 58"/>
              <p:cNvSpPr>
                <a:spLocks/>
              </p:cNvSpPr>
              <p:nvPr/>
            </p:nvSpPr>
            <p:spPr bwMode="auto">
              <a:xfrm>
                <a:off x="1123" y="1497"/>
                <a:ext cx="4" cy="4"/>
              </a:xfrm>
              <a:custGeom>
                <a:avLst/>
                <a:gdLst>
                  <a:gd name="T0" fmla="*/ 3 w 4"/>
                  <a:gd name="T1" fmla="*/ 2 h 4"/>
                  <a:gd name="T2" fmla="*/ 3 w 4"/>
                  <a:gd name="T3" fmla="*/ 3 h 4"/>
                  <a:gd name="T4" fmla="*/ 2 w 4"/>
                  <a:gd name="T5" fmla="*/ 3 h 4"/>
                  <a:gd name="T6" fmla="*/ 1 w 4"/>
                  <a:gd name="T7" fmla="*/ 3 h 4"/>
                  <a:gd name="T8" fmla="*/ 0 w 4"/>
                  <a:gd name="T9" fmla="*/ 3 h 4"/>
                  <a:gd name="T10" fmla="*/ 0 w 4"/>
                  <a:gd name="T11" fmla="*/ 2 h 4"/>
                  <a:gd name="T12" fmla="*/ 0 w 4"/>
                  <a:gd name="T13" fmla="*/ 1 h 4"/>
                  <a:gd name="T14" fmla="*/ 0 w 4"/>
                  <a:gd name="T15" fmla="*/ 0 h 4"/>
                  <a:gd name="T16" fmla="*/ 1 w 4"/>
                  <a:gd name="T17" fmla="*/ 0 h 4"/>
                  <a:gd name="T18" fmla="*/ 2 w 4"/>
                  <a:gd name="T19" fmla="*/ 0 h 4"/>
                  <a:gd name="T20" fmla="*/ 3 w 4"/>
                  <a:gd name="T21" fmla="*/ 0 h 4"/>
                  <a:gd name="T22" fmla="*/ 3 w 4"/>
                  <a:gd name="T23" fmla="*/ 1 h 4"/>
                  <a:gd name="T24" fmla="*/ 3 w 4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3" y="2"/>
                    </a:move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3" name="Freeform 59"/>
              <p:cNvSpPr>
                <a:spLocks/>
              </p:cNvSpPr>
              <p:nvPr/>
            </p:nvSpPr>
            <p:spPr bwMode="auto">
              <a:xfrm>
                <a:off x="1108" y="1494"/>
                <a:ext cx="5" cy="4"/>
              </a:xfrm>
              <a:custGeom>
                <a:avLst/>
                <a:gdLst>
                  <a:gd name="T0" fmla="*/ 4 w 5"/>
                  <a:gd name="T1" fmla="*/ 1 h 4"/>
                  <a:gd name="T2" fmla="*/ 4 w 5"/>
                  <a:gd name="T3" fmla="*/ 2 h 4"/>
                  <a:gd name="T4" fmla="*/ 3 w 5"/>
                  <a:gd name="T5" fmla="*/ 3 h 4"/>
                  <a:gd name="T6" fmla="*/ 2 w 5"/>
                  <a:gd name="T7" fmla="*/ 3 h 4"/>
                  <a:gd name="T8" fmla="*/ 1 w 5"/>
                  <a:gd name="T9" fmla="*/ 3 h 4"/>
                  <a:gd name="T10" fmla="*/ 0 w 5"/>
                  <a:gd name="T11" fmla="*/ 2 h 4"/>
                  <a:gd name="T12" fmla="*/ 0 w 5"/>
                  <a:gd name="T13" fmla="*/ 1 h 4"/>
                  <a:gd name="T14" fmla="*/ 1 w 5"/>
                  <a:gd name="T15" fmla="*/ 0 h 4"/>
                  <a:gd name="T16" fmla="*/ 2 w 5"/>
                  <a:gd name="T17" fmla="*/ 0 h 4"/>
                  <a:gd name="T18" fmla="*/ 3 w 5"/>
                  <a:gd name="T19" fmla="*/ 0 h 4"/>
                  <a:gd name="T20" fmla="*/ 4 w 5"/>
                  <a:gd name="T2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lnTo>
                      <a:pt x="4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4" name="Freeform 60"/>
              <p:cNvSpPr>
                <a:spLocks/>
              </p:cNvSpPr>
              <p:nvPr/>
            </p:nvSpPr>
            <p:spPr bwMode="auto">
              <a:xfrm>
                <a:off x="1096" y="1490"/>
                <a:ext cx="4" cy="3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2 h 3"/>
                  <a:gd name="T6" fmla="*/ 1 w 4"/>
                  <a:gd name="T7" fmla="*/ 2 h 3"/>
                  <a:gd name="T8" fmla="*/ 1 w 4"/>
                  <a:gd name="T9" fmla="*/ 1 h 3"/>
                  <a:gd name="T10" fmla="*/ 0 w 4"/>
                  <a:gd name="T11" fmla="*/ 1 h 3"/>
                  <a:gd name="T12" fmla="*/ 0 w 4"/>
                  <a:gd name="T13" fmla="*/ 0 h 3"/>
                  <a:gd name="T14" fmla="*/ 1 w 4"/>
                  <a:gd name="T15" fmla="*/ 0 h 3"/>
                  <a:gd name="T16" fmla="*/ 2 w 4"/>
                  <a:gd name="T17" fmla="*/ 0 h 3"/>
                  <a:gd name="T18" fmla="*/ 3 w 4"/>
                  <a:gd name="T19" fmla="*/ 0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5" name="Freeform 61"/>
              <p:cNvSpPr>
                <a:spLocks/>
              </p:cNvSpPr>
              <p:nvPr/>
            </p:nvSpPr>
            <p:spPr bwMode="auto">
              <a:xfrm>
                <a:off x="1119" y="1511"/>
                <a:ext cx="3" cy="3"/>
              </a:xfrm>
              <a:custGeom>
                <a:avLst/>
                <a:gdLst>
                  <a:gd name="T0" fmla="*/ 2 w 3"/>
                  <a:gd name="T1" fmla="*/ 1 h 3"/>
                  <a:gd name="T2" fmla="*/ 2 w 3"/>
                  <a:gd name="T3" fmla="*/ 2 h 3"/>
                  <a:gd name="T4" fmla="*/ 1 w 3"/>
                  <a:gd name="T5" fmla="*/ 2 h 3"/>
                  <a:gd name="T6" fmla="*/ 0 w 3"/>
                  <a:gd name="T7" fmla="*/ 2 h 3"/>
                  <a:gd name="T8" fmla="*/ 0 w 3"/>
                  <a:gd name="T9" fmla="*/ 1 h 3"/>
                  <a:gd name="T10" fmla="*/ 0 w 3"/>
                  <a:gd name="T11" fmla="*/ 0 h 3"/>
                  <a:gd name="T12" fmla="*/ 1 w 3"/>
                  <a:gd name="T13" fmla="*/ 0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6" name="Freeform 62"/>
              <p:cNvSpPr>
                <a:spLocks/>
              </p:cNvSpPr>
              <p:nvPr/>
            </p:nvSpPr>
            <p:spPr bwMode="auto">
              <a:xfrm>
                <a:off x="1090" y="1498"/>
                <a:ext cx="6" cy="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3 h 5"/>
                  <a:gd name="T4" fmla="*/ 4 w 6"/>
                  <a:gd name="T5" fmla="*/ 3 h 5"/>
                  <a:gd name="T6" fmla="*/ 4 w 6"/>
                  <a:gd name="T7" fmla="*/ 4 h 5"/>
                  <a:gd name="T8" fmla="*/ 2 w 6"/>
                  <a:gd name="T9" fmla="*/ 4 h 5"/>
                  <a:gd name="T10" fmla="*/ 1 w 6"/>
                  <a:gd name="T11" fmla="*/ 4 h 5"/>
                  <a:gd name="T12" fmla="*/ 0 w 6"/>
                  <a:gd name="T13" fmla="*/ 3 h 5"/>
                  <a:gd name="T14" fmla="*/ 0 w 6"/>
                  <a:gd name="T15" fmla="*/ 2 h 5"/>
                  <a:gd name="T16" fmla="*/ 0 w 6"/>
                  <a:gd name="T17" fmla="*/ 1 h 5"/>
                  <a:gd name="T18" fmla="*/ 1 w 6"/>
                  <a:gd name="T19" fmla="*/ 0 h 5"/>
                  <a:gd name="T20" fmla="*/ 2 w 6"/>
                  <a:gd name="T21" fmla="*/ 0 h 5"/>
                  <a:gd name="T22" fmla="*/ 4 w 6"/>
                  <a:gd name="T23" fmla="*/ 0 h 5"/>
                  <a:gd name="T24" fmla="*/ 4 w 6"/>
                  <a:gd name="T25" fmla="*/ 1 h 5"/>
                  <a:gd name="T26" fmla="*/ 5 w 6"/>
                  <a:gd name="T27" fmla="*/ 1 h 5"/>
                  <a:gd name="T28" fmla="*/ 5 w 6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lnTo>
                      <a:pt x="5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7" name="Freeform 63"/>
              <p:cNvSpPr>
                <a:spLocks/>
              </p:cNvSpPr>
              <p:nvPr/>
            </p:nvSpPr>
            <p:spPr bwMode="auto">
              <a:xfrm>
                <a:off x="1105" y="1504"/>
                <a:ext cx="5" cy="4"/>
              </a:xfrm>
              <a:custGeom>
                <a:avLst/>
                <a:gdLst>
                  <a:gd name="T0" fmla="*/ 4 w 5"/>
                  <a:gd name="T1" fmla="*/ 1 h 4"/>
                  <a:gd name="T2" fmla="*/ 4 w 5"/>
                  <a:gd name="T3" fmla="*/ 2 h 4"/>
                  <a:gd name="T4" fmla="*/ 3 w 5"/>
                  <a:gd name="T5" fmla="*/ 2 h 4"/>
                  <a:gd name="T6" fmla="*/ 2 w 5"/>
                  <a:gd name="T7" fmla="*/ 3 h 4"/>
                  <a:gd name="T8" fmla="*/ 1 w 5"/>
                  <a:gd name="T9" fmla="*/ 2 h 4"/>
                  <a:gd name="T10" fmla="*/ 0 w 5"/>
                  <a:gd name="T11" fmla="*/ 2 h 4"/>
                  <a:gd name="T12" fmla="*/ 0 w 5"/>
                  <a:gd name="T13" fmla="*/ 1 h 4"/>
                  <a:gd name="T14" fmla="*/ 1 w 5"/>
                  <a:gd name="T15" fmla="*/ 0 h 4"/>
                  <a:gd name="T16" fmla="*/ 2 w 5"/>
                  <a:gd name="T17" fmla="*/ 0 h 4"/>
                  <a:gd name="T18" fmla="*/ 3 w 5"/>
                  <a:gd name="T19" fmla="*/ 0 h 4"/>
                  <a:gd name="T20" fmla="*/ 4 w 5"/>
                  <a:gd name="T2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lnTo>
                      <a:pt x="4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8" name="Freeform 64"/>
              <p:cNvSpPr>
                <a:spLocks/>
              </p:cNvSpPr>
              <p:nvPr/>
            </p:nvSpPr>
            <p:spPr bwMode="auto">
              <a:xfrm>
                <a:off x="1097" y="1559"/>
                <a:ext cx="21" cy="20"/>
              </a:xfrm>
              <a:custGeom>
                <a:avLst/>
                <a:gdLst>
                  <a:gd name="T0" fmla="*/ 18 w 21"/>
                  <a:gd name="T1" fmla="*/ 16 h 20"/>
                  <a:gd name="T2" fmla="*/ 16 w 21"/>
                  <a:gd name="T3" fmla="*/ 18 h 20"/>
                  <a:gd name="T4" fmla="*/ 13 w 21"/>
                  <a:gd name="T5" fmla="*/ 19 h 20"/>
                  <a:gd name="T6" fmla="*/ 11 w 21"/>
                  <a:gd name="T7" fmla="*/ 19 h 20"/>
                  <a:gd name="T8" fmla="*/ 10 w 21"/>
                  <a:gd name="T9" fmla="*/ 19 h 20"/>
                  <a:gd name="T10" fmla="*/ 8 w 21"/>
                  <a:gd name="T11" fmla="*/ 18 h 20"/>
                  <a:gd name="T12" fmla="*/ 7 w 21"/>
                  <a:gd name="T13" fmla="*/ 17 h 20"/>
                  <a:gd name="T14" fmla="*/ 4 w 21"/>
                  <a:gd name="T15" fmla="*/ 16 h 20"/>
                  <a:gd name="T16" fmla="*/ 3 w 21"/>
                  <a:gd name="T17" fmla="*/ 15 h 20"/>
                  <a:gd name="T18" fmla="*/ 1 w 21"/>
                  <a:gd name="T19" fmla="*/ 14 h 20"/>
                  <a:gd name="T20" fmla="*/ 0 w 21"/>
                  <a:gd name="T21" fmla="*/ 13 h 20"/>
                  <a:gd name="T22" fmla="*/ 1 w 21"/>
                  <a:gd name="T23" fmla="*/ 11 h 20"/>
                  <a:gd name="T24" fmla="*/ 4 w 21"/>
                  <a:gd name="T25" fmla="*/ 9 h 20"/>
                  <a:gd name="T26" fmla="*/ 8 w 21"/>
                  <a:gd name="T27" fmla="*/ 10 h 20"/>
                  <a:gd name="T28" fmla="*/ 10 w 21"/>
                  <a:gd name="T29" fmla="*/ 12 h 20"/>
                  <a:gd name="T30" fmla="*/ 12 w 21"/>
                  <a:gd name="T31" fmla="*/ 13 h 20"/>
                  <a:gd name="T32" fmla="*/ 12 w 21"/>
                  <a:gd name="T33" fmla="*/ 11 h 20"/>
                  <a:gd name="T34" fmla="*/ 14 w 21"/>
                  <a:gd name="T35" fmla="*/ 6 h 20"/>
                  <a:gd name="T36" fmla="*/ 16 w 21"/>
                  <a:gd name="T37" fmla="*/ 2 h 20"/>
                  <a:gd name="T38" fmla="*/ 20 w 21"/>
                  <a:gd name="T39" fmla="*/ 0 h 20"/>
                  <a:gd name="T40" fmla="*/ 20 w 21"/>
                  <a:gd name="T41" fmla="*/ 5 h 20"/>
                  <a:gd name="T42" fmla="*/ 19 w 21"/>
                  <a:gd name="T43" fmla="*/ 10 h 20"/>
                  <a:gd name="T44" fmla="*/ 18 w 21"/>
                  <a:gd name="T45" fmla="*/ 15 h 20"/>
                  <a:gd name="T46" fmla="*/ 18 w 21"/>
                  <a:gd name="T4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" h="20">
                    <a:moveTo>
                      <a:pt x="18" y="16"/>
                    </a:moveTo>
                    <a:lnTo>
                      <a:pt x="16" y="18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8" y="18"/>
                    </a:lnTo>
                    <a:lnTo>
                      <a:pt x="7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4" y="9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14" y="6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19" y="10"/>
                    </a:lnTo>
                    <a:lnTo>
                      <a:pt x="18" y="15"/>
                    </a:lnTo>
                    <a:lnTo>
                      <a:pt x="18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9" name="Freeform 65"/>
              <p:cNvSpPr>
                <a:spLocks/>
              </p:cNvSpPr>
              <p:nvPr/>
            </p:nvSpPr>
            <p:spPr bwMode="auto">
              <a:xfrm>
                <a:off x="1079" y="1554"/>
                <a:ext cx="19" cy="17"/>
              </a:xfrm>
              <a:custGeom>
                <a:avLst/>
                <a:gdLst>
                  <a:gd name="T0" fmla="*/ 12 w 19"/>
                  <a:gd name="T1" fmla="*/ 16 h 17"/>
                  <a:gd name="T2" fmla="*/ 10 w 19"/>
                  <a:gd name="T3" fmla="*/ 16 h 17"/>
                  <a:gd name="T4" fmla="*/ 8 w 19"/>
                  <a:gd name="T5" fmla="*/ 16 h 17"/>
                  <a:gd name="T6" fmla="*/ 6 w 19"/>
                  <a:gd name="T7" fmla="*/ 15 h 17"/>
                  <a:gd name="T8" fmla="*/ 3 w 19"/>
                  <a:gd name="T9" fmla="*/ 15 h 17"/>
                  <a:gd name="T10" fmla="*/ 1 w 19"/>
                  <a:gd name="T11" fmla="*/ 14 h 17"/>
                  <a:gd name="T12" fmla="*/ 0 w 19"/>
                  <a:gd name="T13" fmla="*/ 13 h 17"/>
                  <a:gd name="T14" fmla="*/ 0 w 19"/>
                  <a:gd name="T15" fmla="*/ 12 h 17"/>
                  <a:gd name="T16" fmla="*/ 1 w 19"/>
                  <a:gd name="T17" fmla="*/ 10 h 17"/>
                  <a:gd name="T18" fmla="*/ 4 w 19"/>
                  <a:gd name="T19" fmla="*/ 9 h 17"/>
                  <a:gd name="T20" fmla="*/ 7 w 19"/>
                  <a:gd name="T21" fmla="*/ 9 h 17"/>
                  <a:gd name="T22" fmla="*/ 10 w 19"/>
                  <a:gd name="T23" fmla="*/ 10 h 17"/>
                  <a:gd name="T24" fmla="*/ 11 w 19"/>
                  <a:gd name="T25" fmla="*/ 11 h 17"/>
                  <a:gd name="T26" fmla="*/ 13 w 19"/>
                  <a:gd name="T27" fmla="*/ 8 h 17"/>
                  <a:gd name="T28" fmla="*/ 13 w 19"/>
                  <a:gd name="T29" fmla="*/ 3 h 17"/>
                  <a:gd name="T30" fmla="*/ 14 w 19"/>
                  <a:gd name="T31" fmla="*/ 0 h 17"/>
                  <a:gd name="T32" fmla="*/ 18 w 19"/>
                  <a:gd name="T33" fmla="*/ 0 h 17"/>
                  <a:gd name="T34" fmla="*/ 18 w 19"/>
                  <a:gd name="T35" fmla="*/ 7 h 17"/>
                  <a:gd name="T36" fmla="*/ 16 w 19"/>
                  <a:gd name="T37" fmla="*/ 12 h 17"/>
                  <a:gd name="T38" fmla="*/ 13 w 19"/>
                  <a:gd name="T39" fmla="*/ 15 h 17"/>
                  <a:gd name="T40" fmla="*/ 12 w 19"/>
                  <a:gd name="T4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2" y="16"/>
                    </a:moveTo>
                    <a:lnTo>
                      <a:pt x="10" y="16"/>
                    </a:lnTo>
                    <a:lnTo>
                      <a:pt x="8" y="16"/>
                    </a:lnTo>
                    <a:lnTo>
                      <a:pt x="6" y="15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10" y="10"/>
                    </a:lnTo>
                    <a:lnTo>
                      <a:pt x="11" y="11"/>
                    </a:lnTo>
                    <a:lnTo>
                      <a:pt x="13" y="8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6" y="12"/>
                    </a:lnTo>
                    <a:lnTo>
                      <a:pt x="13" y="15"/>
                    </a:lnTo>
                    <a:lnTo>
                      <a:pt x="12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0" name="Freeform 66"/>
              <p:cNvSpPr>
                <a:spLocks/>
              </p:cNvSpPr>
              <p:nvPr/>
            </p:nvSpPr>
            <p:spPr bwMode="auto">
              <a:xfrm>
                <a:off x="1064" y="1547"/>
                <a:ext cx="19" cy="17"/>
              </a:xfrm>
              <a:custGeom>
                <a:avLst/>
                <a:gdLst>
                  <a:gd name="T0" fmla="*/ 17 w 19"/>
                  <a:gd name="T1" fmla="*/ 12 h 17"/>
                  <a:gd name="T2" fmla="*/ 14 w 19"/>
                  <a:gd name="T3" fmla="*/ 14 h 17"/>
                  <a:gd name="T4" fmla="*/ 12 w 19"/>
                  <a:gd name="T5" fmla="*/ 15 h 17"/>
                  <a:gd name="T6" fmla="*/ 10 w 19"/>
                  <a:gd name="T7" fmla="*/ 16 h 17"/>
                  <a:gd name="T8" fmla="*/ 8 w 19"/>
                  <a:gd name="T9" fmla="*/ 16 h 17"/>
                  <a:gd name="T10" fmla="*/ 6 w 19"/>
                  <a:gd name="T11" fmla="*/ 15 h 17"/>
                  <a:gd name="T12" fmla="*/ 5 w 19"/>
                  <a:gd name="T13" fmla="*/ 15 h 17"/>
                  <a:gd name="T14" fmla="*/ 3 w 19"/>
                  <a:gd name="T15" fmla="*/ 14 h 17"/>
                  <a:gd name="T16" fmla="*/ 2 w 19"/>
                  <a:gd name="T17" fmla="*/ 14 h 17"/>
                  <a:gd name="T18" fmla="*/ 1 w 19"/>
                  <a:gd name="T19" fmla="*/ 13 h 17"/>
                  <a:gd name="T20" fmla="*/ 0 w 19"/>
                  <a:gd name="T21" fmla="*/ 13 h 17"/>
                  <a:gd name="T22" fmla="*/ 0 w 19"/>
                  <a:gd name="T23" fmla="*/ 11 h 17"/>
                  <a:gd name="T24" fmla="*/ 4 w 19"/>
                  <a:gd name="T25" fmla="*/ 8 h 17"/>
                  <a:gd name="T26" fmla="*/ 7 w 19"/>
                  <a:gd name="T27" fmla="*/ 8 h 17"/>
                  <a:gd name="T28" fmla="*/ 9 w 19"/>
                  <a:gd name="T29" fmla="*/ 9 h 17"/>
                  <a:gd name="T30" fmla="*/ 11 w 19"/>
                  <a:gd name="T31" fmla="*/ 10 h 17"/>
                  <a:gd name="T32" fmla="*/ 11 w 19"/>
                  <a:gd name="T33" fmla="*/ 8 h 17"/>
                  <a:gd name="T34" fmla="*/ 13 w 19"/>
                  <a:gd name="T35" fmla="*/ 4 h 17"/>
                  <a:gd name="T36" fmla="*/ 15 w 19"/>
                  <a:gd name="T37" fmla="*/ 1 h 17"/>
                  <a:gd name="T38" fmla="*/ 18 w 19"/>
                  <a:gd name="T39" fmla="*/ 0 h 17"/>
                  <a:gd name="T40" fmla="*/ 18 w 19"/>
                  <a:gd name="T41" fmla="*/ 4 h 17"/>
                  <a:gd name="T42" fmla="*/ 18 w 19"/>
                  <a:gd name="T43" fmla="*/ 8 h 17"/>
                  <a:gd name="T44" fmla="*/ 17 w 19"/>
                  <a:gd name="T45" fmla="*/ 11 h 17"/>
                  <a:gd name="T46" fmla="*/ 17 w 19"/>
                  <a:gd name="T4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17">
                    <a:moveTo>
                      <a:pt x="17" y="12"/>
                    </a:moveTo>
                    <a:lnTo>
                      <a:pt x="14" y="14"/>
                    </a:lnTo>
                    <a:lnTo>
                      <a:pt x="12" y="15"/>
                    </a:lnTo>
                    <a:lnTo>
                      <a:pt x="10" y="16"/>
                    </a:lnTo>
                    <a:lnTo>
                      <a:pt x="8" y="16"/>
                    </a:lnTo>
                    <a:lnTo>
                      <a:pt x="6" y="15"/>
                    </a:lnTo>
                    <a:lnTo>
                      <a:pt x="5" y="15"/>
                    </a:lnTo>
                    <a:lnTo>
                      <a:pt x="3" y="14"/>
                    </a:lnTo>
                    <a:lnTo>
                      <a:pt x="2" y="14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4" y="8"/>
                    </a:lnTo>
                    <a:lnTo>
                      <a:pt x="7" y="8"/>
                    </a:lnTo>
                    <a:lnTo>
                      <a:pt x="9" y="9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13" y="4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7" y="11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1" name="Freeform 67"/>
              <p:cNvSpPr>
                <a:spLocks/>
              </p:cNvSpPr>
              <p:nvPr/>
            </p:nvSpPr>
            <p:spPr bwMode="auto">
              <a:xfrm>
                <a:off x="1086" y="1589"/>
                <a:ext cx="21" cy="14"/>
              </a:xfrm>
              <a:custGeom>
                <a:avLst/>
                <a:gdLst>
                  <a:gd name="T0" fmla="*/ 17 w 21"/>
                  <a:gd name="T1" fmla="*/ 12 h 14"/>
                  <a:gd name="T2" fmla="*/ 15 w 21"/>
                  <a:gd name="T3" fmla="*/ 12 h 14"/>
                  <a:gd name="T4" fmla="*/ 12 w 21"/>
                  <a:gd name="T5" fmla="*/ 13 h 14"/>
                  <a:gd name="T6" fmla="*/ 8 w 21"/>
                  <a:gd name="T7" fmla="*/ 13 h 14"/>
                  <a:gd name="T8" fmla="*/ 5 w 21"/>
                  <a:gd name="T9" fmla="*/ 12 h 14"/>
                  <a:gd name="T10" fmla="*/ 2 w 21"/>
                  <a:gd name="T11" fmla="*/ 11 h 14"/>
                  <a:gd name="T12" fmla="*/ 0 w 21"/>
                  <a:gd name="T13" fmla="*/ 10 h 14"/>
                  <a:gd name="T14" fmla="*/ 0 w 21"/>
                  <a:gd name="T15" fmla="*/ 8 h 14"/>
                  <a:gd name="T16" fmla="*/ 1 w 21"/>
                  <a:gd name="T17" fmla="*/ 5 h 14"/>
                  <a:gd name="T18" fmla="*/ 2 w 21"/>
                  <a:gd name="T19" fmla="*/ 4 h 14"/>
                  <a:gd name="T20" fmla="*/ 4 w 21"/>
                  <a:gd name="T21" fmla="*/ 4 h 14"/>
                  <a:gd name="T22" fmla="*/ 6 w 21"/>
                  <a:gd name="T23" fmla="*/ 4 h 14"/>
                  <a:gd name="T24" fmla="*/ 8 w 21"/>
                  <a:gd name="T25" fmla="*/ 5 h 14"/>
                  <a:gd name="T26" fmla="*/ 10 w 21"/>
                  <a:gd name="T27" fmla="*/ 5 h 14"/>
                  <a:gd name="T28" fmla="*/ 12 w 21"/>
                  <a:gd name="T29" fmla="*/ 6 h 14"/>
                  <a:gd name="T30" fmla="*/ 13 w 21"/>
                  <a:gd name="T31" fmla="*/ 6 h 14"/>
                  <a:gd name="T32" fmla="*/ 14 w 21"/>
                  <a:gd name="T33" fmla="*/ 7 h 14"/>
                  <a:gd name="T34" fmla="*/ 14 w 21"/>
                  <a:gd name="T35" fmla="*/ 6 h 14"/>
                  <a:gd name="T36" fmla="*/ 15 w 21"/>
                  <a:gd name="T37" fmla="*/ 3 h 14"/>
                  <a:gd name="T38" fmla="*/ 16 w 21"/>
                  <a:gd name="T39" fmla="*/ 1 h 14"/>
                  <a:gd name="T40" fmla="*/ 16 w 21"/>
                  <a:gd name="T41" fmla="*/ 0 h 14"/>
                  <a:gd name="T42" fmla="*/ 17 w 21"/>
                  <a:gd name="T43" fmla="*/ 0 h 14"/>
                  <a:gd name="T44" fmla="*/ 18 w 21"/>
                  <a:gd name="T45" fmla="*/ 0 h 14"/>
                  <a:gd name="T46" fmla="*/ 19 w 21"/>
                  <a:gd name="T47" fmla="*/ 0 h 14"/>
                  <a:gd name="T48" fmla="*/ 20 w 21"/>
                  <a:gd name="T49" fmla="*/ 1 h 14"/>
                  <a:gd name="T50" fmla="*/ 20 w 21"/>
                  <a:gd name="T51" fmla="*/ 3 h 14"/>
                  <a:gd name="T52" fmla="*/ 19 w 21"/>
                  <a:gd name="T53" fmla="*/ 7 h 14"/>
                  <a:gd name="T54" fmla="*/ 18 w 21"/>
                  <a:gd name="T55" fmla="*/ 10 h 14"/>
                  <a:gd name="T56" fmla="*/ 17 w 21"/>
                  <a:gd name="T5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" h="14">
                    <a:moveTo>
                      <a:pt x="17" y="12"/>
                    </a:moveTo>
                    <a:lnTo>
                      <a:pt x="15" y="12"/>
                    </a:lnTo>
                    <a:lnTo>
                      <a:pt x="12" y="13"/>
                    </a:lnTo>
                    <a:lnTo>
                      <a:pt x="8" y="13"/>
                    </a:lnTo>
                    <a:lnTo>
                      <a:pt x="5" y="12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4" y="7"/>
                    </a:lnTo>
                    <a:lnTo>
                      <a:pt x="14" y="6"/>
                    </a:lnTo>
                    <a:lnTo>
                      <a:pt x="15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19" y="7"/>
                    </a:lnTo>
                    <a:lnTo>
                      <a:pt x="18" y="10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2" name="Freeform 68"/>
              <p:cNvSpPr>
                <a:spLocks/>
              </p:cNvSpPr>
              <p:nvPr/>
            </p:nvSpPr>
            <p:spPr bwMode="auto">
              <a:xfrm>
                <a:off x="1066" y="1580"/>
                <a:ext cx="18" cy="15"/>
              </a:xfrm>
              <a:custGeom>
                <a:avLst/>
                <a:gdLst>
                  <a:gd name="T0" fmla="*/ 13 w 18"/>
                  <a:gd name="T1" fmla="*/ 13 h 15"/>
                  <a:gd name="T2" fmla="*/ 11 w 18"/>
                  <a:gd name="T3" fmla="*/ 13 h 15"/>
                  <a:gd name="T4" fmla="*/ 8 w 18"/>
                  <a:gd name="T5" fmla="*/ 14 h 15"/>
                  <a:gd name="T6" fmla="*/ 4 w 18"/>
                  <a:gd name="T7" fmla="*/ 14 h 15"/>
                  <a:gd name="T8" fmla="*/ 1 w 18"/>
                  <a:gd name="T9" fmla="*/ 12 h 15"/>
                  <a:gd name="T10" fmla="*/ 0 w 18"/>
                  <a:gd name="T11" fmla="*/ 11 h 15"/>
                  <a:gd name="T12" fmla="*/ 0 w 18"/>
                  <a:gd name="T13" fmla="*/ 10 h 15"/>
                  <a:gd name="T14" fmla="*/ 1 w 18"/>
                  <a:gd name="T15" fmla="*/ 9 h 15"/>
                  <a:gd name="T16" fmla="*/ 1 w 18"/>
                  <a:gd name="T17" fmla="*/ 8 h 15"/>
                  <a:gd name="T18" fmla="*/ 3 w 18"/>
                  <a:gd name="T19" fmla="*/ 8 h 15"/>
                  <a:gd name="T20" fmla="*/ 4 w 18"/>
                  <a:gd name="T21" fmla="*/ 8 h 15"/>
                  <a:gd name="T22" fmla="*/ 7 w 18"/>
                  <a:gd name="T23" fmla="*/ 9 h 15"/>
                  <a:gd name="T24" fmla="*/ 9 w 18"/>
                  <a:gd name="T25" fmla="*/ 9 h 15"/>
                  <a:gd name="T26" fmla="*/ 10 w 18"/>
                  <a:gd name="T27" fmla="*/ 9 h 15"/>
                  <a:gd name="T28" fmla="*/ 11 w 18"/>
                  <a:gd name="T29" fmla="*/ 9 h 15"/>
                  <a:gd name="T30" fmla="*/ 11 w 18"/>
                  <a:gd name="T31" fmla="*/ 7 h 15"/>
                  <a:gd name="T32" fmla="*/ 11 w 18"/>
                  <a:gd name="T33" fmla="*/ 4 h 15"/>
                  <a:gd name="T34" fmla="*/ 12 w 18"/>
                  <a:gd name="T35" fmla="*/ 1 h 15"/>
                  <a:gd name="T36" fmla="*/ 15 w 18"/>
                  <a:gd name="T37" fmla="*/ 0 h 15"/>
                  <a:gd name="T38" fmla="*/ 17 w 18"/>
                  <a:gd name="T39" fmla="*/ 5 h 15"/>
                  <a:gd name="T40" fmla="*/ 17 w 18"/>
                  <a:gd name="T41" fmla="*/ 8 h 15"/>
                  <a:gd name="T42" fmla="*/ 15 w 18"/>
                  <a:gd name="T43" fmla="*/ 11 h 15"/>
                  <a:gd name="T44" fmla="*/ 13 w 18"/>
                  <a:gd name="T45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15">
                    <a:moveTo>
                      <a:pt x="13" y="13"/>
                    </a:moveTo>
                    <a:lnTo>
                      <a:pt x="11" y="13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1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5" y="11"/>
                    </a:lnTo>
                    <a:lnTo>
                      <a:pt x="13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3" name="Freeform 69"/>
              <p:cNvSpPr>
                <a:spLocks/>
              </p:cNvSpPr>
              <p:nvPr/>
            </p:nvSpPr>
            <p:spPr bwMode="auto">
              <a:xfrm>
                <a:off x="1049" y="1574"/>
                <a:ext cx="18" cy="16"/>
              </a:xfrm>
              <a:custGeom>
                <a:avLst/>
                <a:gdLst>
                  <a:gd name="T0" fmla="*/ 11 w 18"/>
                  <a:gd name="T1" fmla="*/ 14 h 16"/>
                  <a:gd name="T2" fmla="*/ 9 w 18"/>
                  <a:gd name="T3" fmla="*/ 15 h 16"/>
                  <a:gd name="T4" fmla="*/ 6 w 18"/>
                  <a:gd name="T5" fmla="*/ 14 h 16"/>
                  <a:gd name="T6" fmla="*/ 4 w 18"/>
                  <a:gd name="T7" fmla="*/ 14 h 16"/>
                  <a:gd name="T8" fmla="*/ 1 w 18"/>
                  <a:gd name="T9" fmla="*/ 13 h 16"/>
                  <a:gd name="T10" fmla="*/ 0 w 18"/>
                  <a:gd name="T11" fmla="*/ 12 h 16"/>
                  <a:gd name="T12" fmla="*/ 0 w 18"/>
                  <a:gd name="T13" fmla="*/ 11 h 16"/>
                  <a:gd name="T14" fmla="*/ 0 w 18"/>
                  <a:gd name="T15" fmla="*/ 10 h 16"/>
                  <a:gd name="T16" fmla="*/ 0 w 18"/>
                  <a:gd name="T17" fmla="*/ 9 h 16"/>
                  <a:gd name="T18" fmla="*/ 3 w 18"/>
                  <a:gd name="T19" fmla="*/ 7 h 16"/>
                  <a:gd name="T20" fmla="*/ 5 w 18"/>
                  <a:gd name="T21" fmla="*/ 8 h 16"/>
                  <a:gd name="T22" fmla="*/ 7 w 18"/>
                  <a:gd name="T23" fmla="*/ 9 h 16"/>
                  <a:gd name="T24" fmla="*/ 8 w 18"/>
                  <a:gd name="T25" fmla="*/ 10 h 16"/>
                  <a:gd name="T26" fmla="*/ 9 w 18"/>
                  <a:gd name="T27" fmla="*/ 9 h 16"/>
                  <a:gd name="T28" fmla="*/ 11 w 18"/>
                  <a:gd name="T29" fmla="*/ 5 h 16"/>
                  <a:gd name="T30" fmla="*/ 13 w 18"/>
                  <a:gd name="T31" fmla="*/ 1 h 16"/>
                  <a:gd name="T32" fmla="*/ 16 w 18"/>
                  <a:gd name="T33" fmla="*/ 0 h 16"/>
                  <a:gd name="T34" fmla="*/ 17 w 18"/>
                  <a:gd name="T35" fmla="*/ 5 h 16"/>
                  <a:gd name="T36" fmla="*/ 15 w 18"/>
                  <a:gd name="T37" fmla="*/ 10 h 16"/>
                  <a:gd name="T38" fmla="*/ 12 w 18"/>
                  <a:gd name="T39" fmla="*/ 13 h 16"/>
                  <a:gd name="T40" fmla="*/ 11 w 18"/>
                  <a:gd name="T4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6">
                    <a:moveTo>
                      <a:pt x="11" y="14"/>
                    </a:moveTo>
                    <a:lnTo>
                      <a:pt x="9" y="15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7" y="9"/>
                    </a:lnTo>
                    <a:lnTo>
                      <a:pt x="8" y="10"/>
                    </a:lnTo>
                    <a:lnTo>
                      <a:pt x="9" y="9"/>
                    </a:lnTo>
                    <a:lnTo>
                      <a:pt x="11" y="5"/>
                    </a:lnTo>
                    <a:lnTo>
                      <a:pt x="13" y="1"/>
                    </a:lnTo>
                    <a:lnTo>
                      <a:pt x="16" y="0"/>
                    </a:lnTo>
                    <a:lnTo>
                      <a:pt x="17" y="5"/>
                    </a:lnTo>
                    <a:lnTo>
                      <a:pt x="15" y="10"/>
                    </a:lnTo>
                    <a:lnTo>
                      <a:pt x="12" y="13"/>
                    </a:lnTo>
                    <a:lnTo>
                      <a:pt x="11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4" name="Freeform 70"/>
              <p:cNvSpPr>
                <a:spLocks/>
              </p:cNvSpPr>
              <p:nvPr/>
            </p:nvSpPr>
            <p:spPr bwMode="auto">
              <a:xfrm>
                <a:off x="1073" y="1613"/>
                <a:ext cx="22" cy="22"/>
              </a:xfrm>
              <a:custGeom>
                <a:avLst/>
                <a:gdLst>
                  <a:gd name="T0" fmla="*/ 17 w 22"/>
                  <a:gd name="T1" fmla="*/ 18 h 22"/>
                  <a:gd name="T2" fmla="*/ 16 w 22"/>
                  <a:gd name="T3" fmla="*/ 18 h 22"/>
                  <a:gd name="T4" fmla="*/ 15 w 22"/>
                  <a:gd name="T5" fmla="*/ 19 h 22"/>
                  <a:gd name="T6" fmla="*/ 13 w 22"/>
                  <a:gd name="T7" fmla="*/ 20 h 22"/>
                  <a:gd name="T8" fmla="*/ 11 w 22"/>
                  <a:gd name="T9" fmla="*/ 21 h 22"/>
                  <a:gd name="T10" fmla="*/ 9 w 22"/>
                  <a:gd name="T11" fmla="*/ 21 h 22"/>
                  <a:gd name="T12" fmla="*/ 6 w 22"/>
                  <a:gd name="T13" fmla="*/ 20 h 22"/>
                  <a:gd name="T14" fmla="*/ 3 w 22"/>
                  <a:gd name="T15" fmla="*/ 18 h 22"/>
                  <a:gd name="T16" fmla="*/ 1 w 22"/>
                  <a:gd name="T17" fmla="*/ 15 h 22"/>
                  <a:gd name="T18" fmla="*/ 1 w 22"/>
                  <a:gd name="T19" fmla="*/ 14 h 22"/>
                  <a:gd name="T20" fmla="*/ 0 w 22"/>
                  <a:gd name="T21" fmla="*/ 13 h 22"/>
                  <a:gd name="T22" fmla="*/ 0 w 22"/>
                  <a:gd name="T23" fmla="*/ 12 h 22"/>
                  <a:gd name="T24" fmla="*/ 0 w 22"/>
                  <a:gd name="T25" fmla="*/ 11 h 22"/>
                  <a:gd name="T26" fmla="*/ 2 w 22"/>
                  <a:gd name="T27" fmla="*/ 10 h 22"/>
                  <a:gd name="T28" fmla="*/ 5 w 22"/>
                  <a:gd name="T29" fmla="*/ 10 h 22"/>
                  <a:gd name="T30" fmla="*/ 7 w 22"/>
                  <a:gd name="T31" fmla="*/ 10 h 22"/>
                  <a:gd name="T32" fmla="*/ 9 w 22"/>
                  <a:gd name="T33" fmla="*/ 10 h 22"/>
                  <a:gd name="T34" fmla="*/ 11 w 22"/>
                  <a:gd name="T35" fmla="*/ 12 h 22"/>
                  <a:gd name="T36" fmla="*/ 12 w 22"/>
                  <a:gd name="T37" fmla="*/ 12 h 22"/>
                  <a:gd name="T38" fmla="*/ 13 w 22"/>
                  <a:gd name="T39" fmla="*/ 13 h 22"/>
                  <a:gd name="T40" fmla="*/ 13 w 22"/>
                  <a:gd name="T41" fmla="*/ 14 h 22"/>
                  <a:gd name="T42" fmla="*/ 14 w 22"/>
                  <a:gd name="T43" fmla="*/ 11 h 22"/>
                  <a:gd name="T44" fmla="*/ 15 w 22"/>
                  <a:gd name="T45" fmla="*/ 6 h 22"/>
                  <a:gd name="T46" fmla="*/ 18 w 22"/>
                  <a:gd name="T47" fmla="*/ 2 h 22"/>
                  <a:gd name="T48" fmla="*/ 21 w 22"/>
                  <a:gd name="T49" fmla="*/ 0 h 22"/>
                  <a:gd name="T50" fmla="*/ 21 w 22"/>
                  <a:gd name="T51" fmla="*/ 6 h 22"/>
                  <a:gd name="T52" fmla="*/ 20 w 22"/>
                  <a:gd name="T53" fmla="*/ 12 h 22"/>
                  <a:gd name="T54" fmla="*/ 18 w 22"/>
                  <a:gd name="T55" fmla="*/ 16 h 22"/>
                  <a:gd name="T56" fmla="*/ 17 w 22"/>
                  <a:gd name="T57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22">
                    <a:moveTo>
                      <a:pt x="17" y="18"/>
                    </a:moveTo>
                    <a:lnTo>
                      <a:pt x="16" y="18"/>
                    </a:lnTo>
                    <a:lnTo>
                      <a:pt x="15" y="19"/>
                    </a:lnTo>
                    <a:lnTo>
                      <a:pt x="13" y="20"/>
                    </a:lnTo>
                    <a:lnTo>
                      <a:pt x="11" y="21"/>
                    </a:lnTo>
                    <a:lnTo>
                      <a:pt x="9" y="21"/>
                    </a:lnTo>
                    <a:lnTo>
                      <a:pt x="6" y="20"/>
                    </a:lnTo>
                    <a:lnTo>
                      <a:pt x="3" y="18"/>
                    </a:lnTo>
                    <a:lnTo>
                      <a:pt x="1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1" y="12"/>
                    </a:lnTo>
                    <a:lnTo>
                      <a:pt x="12" y="12"/>
                    </a:lnTo>
                    <a:lnTo>
                      <a:pt x="13" y="13"/>
                    </a:lnTo>
                    <a:lnTo>
                      <a:pt x="13" y="14"/>
                    </a:lnTo>
                    <a:lnTo>
                      <a:pt x="14" y="11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0" y="12"/>
                    </a:lnTo>
                    <a:lnTo>
                      <a:pt x="18" y="16"/>
                    </a:lnTo>
                    <a:lnTo>
                      <a:pt x="17" y="1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5" name="Freeform 71"/>
              <p:cNvSpPr>
                <a:spLocks/>
              </p:cNvSpPr>
              <p:nvPr/>
            </p:nvSpPr>
            <p:spPr bwMode="auto">
              <a:xfrm>
                <a:off x="1050" y="1606"/>
                <a:ext cx="22" cy="18"/>
              </a:xfrm>
              <a:custGeom>
                <a:avLst/>
                <a:gdLst>
                  <a:gd name="T0" fmla="*/ 18 w 22"/>
                  <a:gd name="T1" fmla="*/ 14 h 18"/>
                  <a:gd name="T2" fmla="*/ 17 w 22"/>
                  <a:gd name="T3" fmla="*/ 14 h 18"/>
                  <a:gd name="T4" fmla="*/ 16 w 22"/>
                  <a:gd name="T5" fmla="*/ 15 h 18"/>
                  <a:gd name="T6" fmla="*/ 14 w 22"/>
                  <a:gd name="T7" fmla="*/ 16 h 18"/>
                  <a:gd name="T8" fmla="*/ 12 w 22"/>
                  <a:gd name="T9" fmla="*/ 16 h 18"/>
                  <a:gd name="T10" fmla="*/ 10 w 22"/>
                  <a:gd name="T11" fmla="*/ 17 h 18"/>
                  <a:gd name="T12" fmla="*/ 8 w 22"/>
                  <a:gd name="T13" fmla="*/ 17 h 18"/>
                  <a:gd name="T14" fmla="*/ 5 w 22"/>
                  <a:gd name="T15" fmla="*/ 17 h 18"/>
                  <a:gd name="T16" fmla="*/ 3 w 22"/>
                  <a:gd name="T17" fmla="*/ 16 h 18"/>
                  <a:gd name="T18" fmla="*/ 2 w 22"/>
                  <a:gd name="T19" fmla="*/ 16 h 18"/>
                  <a:gd name="T20" fmla="*/ 1 w 22"/>
                  <a:gd name="T21" fmla="*/ 15 h 18"/>
                  <a:gd name="T22" fmla="*/ 0 w 22"/>
                  <a:gd name="T23" fmla="*/ 13 h 18"/>
                  <a:gd name="T24" fmla="*/ 0 w 22"/>
                  <a:gd name="T25" fmla="*/ 12 h 18"/>
                  <a:gd name="T26" fmla="*/ 2 w 22"/>
                  <a:gd name="T27" fmla="*/ 10 h 18"/>
                  <a:gd name="T28" fmla="*/ 4 w 22"/>
                  <a:gd name="T29" fmla="*/ 9 h 18"/>
                  <a:gd name="T30" fmla="*/ 6 w 22"/>
                  <a:gd name="T31" fmla="*/ 9 h 18"/>
                  <a:gd name="T32" fmla="*/ 8 w 22"/>
                  <a:gd name="T33" fmla="*/ 9 h 18"/>
                  <a:gd name="T34" fmla="*/ 10 w 22"/>
                  <a:gd name="T35" fmla="*/ 9 h 18"/>
                  <a:gd name="T36" fmla="*/ 12 w 22"/>
                  <a:gd name="T37" fmla="*/ 10 h 18"/>
                  <a:gd name="T38" fmla="*/ 13 w 22"/>
                  <a:gd name="T39" fmla="*/ 10 h 18"/>
                  <a:gd name="T40" fmla="*/ 14 w 22"/>
                  <a:gd name="T41" fmla="*/ 10 h 18"/>
                  <a:gd name="T42" fmla="*/ 14 w 22"/>
                  <a:gd name="T43" fmla="*/ 8 h 18"/>
                  <a:gd name="T44" fmla="*/ 15 w 22"/>
                  <a:gd name="T45" fmla="*/ 4 h 18"/>
                  <a:gd name="T46" fmla="*/ 17 w 22"/>
                  <a:gd name="T47" fmla="*/ 1 h 18"/>
                  <a:gd name="T48" fmla="*/ 20 w 22"/>
                  <a:gd name="T49" fmla="*/ 0 h 18"/>
                  <a:gd name="T50" fmla="*/ 21 w 22"/>
                  <a:gd name="T51" fmla="*/ 5 h 18"/>
                  <a:gd name="T52" fmla="*/ 20 w 22"/>
                  <a:gd name="T53" fmla="*/ 10 h 18"/>
                  <a:gd name="T54" fmla="*/ 18 w 22"/>
                  <a:gd name="T55" fmla="*/ 13 h 18"/>
                  <a:gd name="T56" fmla="*/ 18 w 22"/>
                  <a:gd name="T5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18">
                    <a:moveTo>
                      <a:pt x="18" y="14"/>
                    </a:moveTo>
                    <a:lnTo>
                      <a:pt x="17" y="14"/>
                    </a:lnTo>
                    <a:lnTo>
                      <a:pt x="16" y="15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0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0" y="10"/>
                    </a:lnTo>
                    <a:lnTo>
                      <a:pt x="18" y="13"/>
                    </a:lnTo>
                    <a:lnTo>
                      <a:pt x="18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6" name="Freeform 72"/>
              <p:cNvSpPr>
                <a:spLocks/>
              </p:cNvSpPr>
              <p:nvPr/>
            </p:nvSpPr>
            <p:spPr bwMode="auto">
              <a:xfrm>
                <a:off x="1027" y="1603"/>
                <a:ext cx="21" cy="17"/>
              </a:xfrm>
              <a:custGeom>
                <a:avLst/>
                <a:gdLst>
                  <a:gd name="T0" fmla="*/ 18 w 21"/>
                  <a:gd name="T1" fmla="*/ 15 h 17"/>
                  <a:gd name="T2" fmla="*/ 16 w 21"/>
                  <a:gd name="T3" fmla="*/ 16 h 17"/>
                  <a:gd name="T4" fmla="*/ 13 w 21"/>
                  <a:gd name="T5" fmla="*/ 16 h 17"/>
                  <a:gd name="T6" fmla="*/ 10 w 21"/>
                  <a:gd name="T7" fmla="*/ 16 h 17"/>
                  <a:gd name="T8" fmla="*/ 6 w 21"/>
                  <a:gd name="T9" fmla="*/ 16 h 17"/>
                  <a:gd name="T10" fmla="*/ 3 w 21"/>
                  <a:gd name="T11" fmla="*/ 15 h 17"/>
                  <a:gd name="T12" fmla="*/ 1 w 21"/>
                  <a:gd name="T13" fmla="*/ 14 h 17"/>
                  <a:gd name="T14" fmla="*/ 0 w 21"/>
                  <a:gd name="T15" fmla="*/ 13 h 17"/>
                  <a:gd name="T16" fmla="*/ 0 w 21"/>
                  <a:gd name="T17" fmla="*/ 11 h 17"/>
                  <a:gd name="T18" fmla="*/ 2 w 21"/>
                  <a:gd name="T19" fmla="*/ 9 h 17"/>
                  <a:gd name="T20" fmla="*/ 4 w 21"/>
                  <a:gd name="T21" fmla="*/ 9 h 17"/>
                  <a:gd name="T22" fmla="*/ 6 w 21"/>
                  <a:gd name="T23" fmla="*/ 8 h 17"/>
                  <a:gd name="T24" fmla="*/ 8 w 21"/>
                  <a:gd name="T25" fmla="*/ 8 h 17"/>
                  <a:gd name="T26" fmla="*/ 10 w 21"/>
                  <a:gd name="T27" fmla="*/ 9 h 17"/>
                  <a:gd name="T28" fmla="*/ 11 w 21"/>
                  <a:gd name="T29" fmla="*/ 9 h 17"/>
                  <a:gd name="T30" fmla="*/ 13 w 21"/>
                  <a:gd name="T31" fmla="*/ 10 h 17"/>
                  <a:gd name="T32" fmla="*/ 13 w 21"/>
                  <a:gd name="T33" fmla="*/ 8 h 17"/>
                  <a:gd name="T34" fmla="*/ 15 w 21"/>
                  <a:gd name="T35" fmla="*/ 4 h 17"/>
                  <a:gd name="T36" fmla="*/ 17 w 21"/>
                  <a:gd name="T37" fmla="*/ 1 h 17"/>
                  <a:gd name="T38" fmla="*/ 20 w 21"/>
                  <a:gd name="T39" fmla="*/ 0 h 17"/>
                  <a:gd name="T40" fmla="*/ 20 w 21"/>
                  <a:gd name="T41" fmla="*/ 5 h 17"/>
                  <a:gd name="T42" fmla="*/ 19 w 21"/>
                  <a:gd name="T43" fmla="*/ 9 h 17"/>
                  <a:gd name="T44" fmla="*/ 18 w 21"/>
                  <a:gd name="T45" fmla="*/ 13 h 17"/>
                  <a:gd name="T46" fmla="*/ 18 w 21"/>
                  <a:gd name="T47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" h="17">
                    <a:moveTo>
                      <a:pt x="18" y="15"/>
                    </a:moveTo>
                    <a:lnTo>
                      <a:pt x="16" y="16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3" y="10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19" y="9"/>
                    </a:lnTo>
                    <a:lnTo>
                      <a:pt x="18" y="13"/>
                    </a:lnTo>
                    <a:lnTo>
                      <a:pt x="18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7" name="Freeform 73"/>
              <p:cNvSpPr>
                <a:spLocks/>
              </p:cNvSpPr>
              <p:nvPr/>
            </p:nvSpPr>
            <p:spPr bwMode="auto">
              <a:xfrm>
                <a:off x="1087" y="1510"/>
                <a:ext cx="99" cy="217"/>
              </a:xfrm>
              <a:custGeom>
                <a:avLst/>
                <a:gdLst>
                  <a:gd name="T0" fmla="*/ 95 w 99"/>
                  <a:gd name="T1" fmla="*/ 39 h 217"/>
                  <a:gd name="T2" fmla="*/ 94 w 99"/>
                  <a:gd name="T3" fmla="*/ 62 h 217"/>
                  <a:gd name="T4" fmla="*/ 86 w 99"/>
                  <a:gd name="T5" fmla="*/ 89 h 217"/>
                  <a:gd name="T6" fmla="*/ 76 w 99"/>
                  <a:gd name="T7" fmla="*/ 119 h 217"/>
                  <a:gd name="T8" fmla="*/ 65 w 99"/>
                  <a:gd name="T9" fmla="*/ 149 h 217"/>
                  <a:gd name="T10" fmla="*/ 54 w 99"/>
                  <a:gd name="T11" fmla="*/ 179 h 217"/>
                  <a:gd name="T12" fmla="*/ 46 w 99"/>
                  <a:gd name="T13" fmla="*/ 199 h 217"/>
                  <a:gd name="T14" fmla="*/ 37 w 99"/>
                  <a:gd name="T15" fmla="*/ 207 h 217"/>
                  <a:gd name="T16" fmla="*/ 26 w 99"/>
                  <a:gd name="T17" fmla="*/ 213 h 217"/>
                  <a:gd name="T18" fmla="*/ 13 w 99"/>
                  <a:gd name="T19" fmla="*/ 216 h 217"/>
                  <a:gd name="T20" fmla="*/ 5 w 99"/>
                  <a:gd name="T21" fmla="*/ 216 h 217"/>
                  <a:gd name="T22" fmla="*/ 1 w 99"/>
                  <a:gd name="T23" fmla="*/ 213 h 217"/>
                  <a:gd name="T24" fmla="*/ 0 w 99"/>
                  <a:gd name="T25" fmla="*/ 209 h 217"/>
                  <a:gd name="T26" fmla="*/ 3 w 99"/>
                  <a:gd name="T27" fmla="*/ 206 h 217"/>
                  <a:gd name="T28" fmla="*/ 10 w 99"/>
                  <a:gd name="T29" fmla="*/ 204 h 217"/>
                  <a:gd name="T30" fmla="*/ 19 w 99"/>
                  <a:gd name="T31" fmla="*/ 202 h 217"/>
                  <a:gd name="T32" fmla="*/ 27 w 99"/>
                  <a:gd name="T33" fmla="*/ 199 h 217"/>
                  <a:gd name="T34" fmla="*/ 34 w 99"/>
                  <a:gd name="T35" fmla="*/ 194 h 217"/>
                  <a:gd name="T36" fmla="*/ 40 w 99"/>
                  <a:gd name="T37" fmla="*/ 181 h 217"/>
                  <a:gd name="T38" fmla="*/ 46 w 99"/>
                  <a:gd name="T39" fmla="*/ 165 h 217"/>
                  <a:gd name="T40" fmla="*/ 52 w 99"/>
                  <a:gd name="T41" fmla="*/ 148 h 217"/>
                  <a:gd name="T42" fmla="*/ 57 w 99"/>
                  <a:gd name="T43" fmla="*/ 131 h 217"/>
                  <a:gd name="T44" fmla="*/ 64 w 99"/>
                  <a:gd name="T45" fmla="*/ 111 h 217"/>
                  <a:gd name="T46" fmla="*/ 73 w 99"/>
                  <a:gd name="T47" fmla="*/ 89 h 217"/>
                  <a:gd name="T48" fmla="*/ 81 w 99"/>
                  <a:gd name="T49" fmla="*/ 67 h 217"/>
                  <a:gd name="T50" fmla="*/ 85 w 99"/>
                  <a:gd name="T51" fmla="*/ 45 h 217"/>
                  <a:gd name="T52" fmla="*/ 86 w 99"/>
                  <a:gd name="T53" fmla="*/ 28 h 217"/>
                  <a:gd name="T54" fmla="*/ 89 w 99"/>
                  <a:gd name="T55" fmla="*/ 17 h 217"/>
                  <a:gd name="T56" fmla="*/ 93 w 99"/>
                  <a:gd name="T57" fmla="*/ 7 h 217"/>
                  <a:gd name="T58" fmla="*/ 97 w 99"/>
                  <a:gd name="T59" fmla="*/ 0 h 217"/>
                  <a:gd name="T60" fmla="*/ 97 w 99"/>
                  <a:gd name="T61" fmla="*/ 4 h 217"/>
                  <a:gd name="T62" fmla="*/ 95 w 99"/>
                  <a:gd name="T63" fmla="*/ 19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" h="217">
                    <a:moveTo>
                      <a:pt x="94" y="27"/>
                    </a:moveTo>
                    <a:lnTo>
                      <a:pt x="95" y="39"/>
                    </a:lnTo>
                    <a:lnTo>
                      <a:pt x="95" y="50"/>
                    </a:lnTo>
                    <a:lnTo>
                      <a:pt x="94" y="62"/>
                    </a:lnTo>
                    <a:lnTo>
                      <a:pt x="91" y="73"/>
                    </a:lnTo>
                    <a:lnTo>
                      <a:pt x="86" y="89"/>
                    </a:lnTo>
                    <a:lnTo>
                      <a:pt x="81" y="104"/>
                    </a:lnTo>
                    <a:lnTo>
                      <a:pt x="76" y="119"/>
                    </a:lnTo>
                    <a:lnTo>
                      <a:pt x="70" y="134"/>
                    </a:lnTo>
                    <a:lnTo>
                      <a:pt x="65" y="149"/>
                    </a:lnTo>
                    <a:lnTo>
                      <a:pt x="60" y="164"/>
                    </a:lnTo>
                    <a:lnTo>
                      <a:pt x="54" y="179"/>
                    </a:lnTo>
                    <a:lnTo>
                      <a:pt x="48" y="194"/>
                    </a:lnTo>
                    <a:lnTo>
                      <a:pt x="46" y="199"/>
                    </a:lnTo>
                    <a:lnTo>
                      <a:pt x="42" y="204"/>
                    </a:lnTo>
                    <a:lnTo>
                      <a:pt x="37" y="207"/>
                    </a:lnTo>
                    <a:lnTo>
                      <a:pt x="32" y="210"/>
                    </a:lnTo>
                    <a:lnTo>
                      <a:pt x="26" y="213"/>
                    </a:lnTo>
                    <a:lnTo>
                      <a:pt x="20" y="214"/>
                    </a:lnTo>
                    <a:lnTo>
                      <a:pt x="13" y="216"/>
                    </a:lnTo>
                    <a:lnTo>
                      <a:pt x="7" y="216"/>
                    </a:lnTo>
                    <a:lnTo>
                      <a:pt x="5" y="216"/>
                    </a:lnTo>
                    <a:lnTo>
                      <a:pt x="3" y="215"/>
                    </a:lnTo>
                    <a:lnTo>
                      <a:pt x="1" y="213"/>
                    </a:lnTo>
                    <a:lnTo>
                      <a:pt x="0" y="211"/>
                    </a:lnTo>
                    <a:lnTo>
                      <a:pt x="0" y="209"/>
                    </a:lnTo>
                    <a:lnTo>
                      <a:pt x="1" y="207"/>
                    </a:lnTo>
                    <a:lnTo>
                      <a:pt x="3" y="206"/>
                    </a:lnTo>
                    <a:lnTo>
                      <a:pt x="5" y="205"/>
                    </a:lnTo>
                    <a:lnTo>
                      <a:pt x="10" y="204"/>
                    </a:lnTo>
                    <a:lnTo>
                      <a:pt x="14" y="203"/>
                    </a:lnTo>
                    <a:lnTo>
                      <a:pt x="19" y="202"/>
                    </a:lnTo>
                    <a:lnTo>
                      <a:pt x="23" y="201"/>
                    </a:lnTo>
                    <a:lnTo>
                      <a:pt x="27" y="199"/>
                    </a:lnTo>
                    <a:lnTo>
                      <a:pt x="31" y="197"/>
                    </a:lnTo>
                    <a:lnTo>
                      <a:pt x="34" y="194"/>
                    </a:lnTo>
                    <a:lnTo>
                      <a:pt x="36" y="190"/>
                    </a:lnTo>
                    <a:lnTo>
                      <a:pt x="40" y="181"/>
                    </a:lnTo>
                    <a:lnTo>
                      <a:pt x="43" y="173"/>
                    </a:lnTo>
                    <a:lnTo>
                      <a:pt x="46" y="165"/>
                    </a:lnTo>
                    <a:lnTo>
                      <a:pt x="49" y="156"/>
                    </a:lnTo>
                    <a:lnTo>
                      <a:pt x="52" y="148"/>
                    </a:lnTo>
                    <a:lnTo>
                      <a:pt x="55" y="139"/>
                    </a:lnTo>
                    <a:lnTo>
                      <a:pt x="57" y="131"/>
                    </a:lnTo>
                    <a:lnTo>
                      <a:pt x="60" y="122"/>
                    </a:lnTo>
                    <a:lnTo>
                      <a:pt x="64" y="111"/>
                    </a:lnTo>
                    <a:lnTo>
                      <a:pt x="69" y="100"/>
                    </a:lnTo>
                    <a:lnTo>
                      <a:pt x="73" y="89"/>
                    </a:lnTo>
                    <a:lnTo>
                      <a:pt x="77" y="78"/>
                    </a:lnTo>
                    <a:lnTo>
                      <a:pt x="81" y="67"/>
                    </a:lnTo>
                    <a:lnTo>
                      <a:pt x="84" y="56"/>
                    </a:lnTo>
                    <a:lnTo>
                      <a:pt x="85" y="45"/>
                    </a:lnTo>
                    <a:lnTo>
                      <a:pt x="85" y="33"/>
                    </a:lnTo>
                    <a:lnTo>
                      <a:pt x="86" y="28"/>
                    </a:lnTo>
                    <a:lnTo>
                      <a:pt x="87" y="23"/>
                    </a:lnTo>
                    <a:lnTo>
                      <a:pt x="89" y="17"/>
                    </a:lnTo>
                    <a:lnTo>
                      <a:pt x="91" y="12"/>
                    </a:lnTo>
                    <a:lnTo>
                      <a:pt x="93" y="7"/>
                    </a:lnTo>
                    <a:lnTo>
                      <a:pt x="95" y="3"/>
                    </a:lnTo>
                    <a:lnTo>
                      <a:pt x="97" y="0"/>
                    </a:lnTo>
                    <a:lnTo>
                      <a:pt x="98" y="0"/>
                    </a:lnTo>
                    <a:lnTo>
                      <a:pt x="97" y="4"/>
                    </a:lnTo>
                    <a:lnTo>
                      <a:pt x="95" y="11"/>
                    </a:lnTo>
                    <a:lnTo>
                      <a:pt x="95" y="19"/>
                    </a:lnTo>
                    <a:lnTo>
                      <a:pt x="94" y="27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8" name="Freeform 74"/>
              <p:cNvSpPr>
                <a:spLocks/>
              </p:cNvSpPr>
              <p:nvPr/>
            </p:nvSpPr>
            <p:spPr bwMode="auto">
              <a:xfrm>
                <a:off x="953" y="1602"/>
                <a:ext cx="25" cy="24"/>
              </a:xfrm>
              <a:custGeom>
                <a:avLst/>
                <a:gdLst>
                  <a:gd name="T0" fmla="*/ 1 w 25"/>
                  <a:gd name="T1" fmla="*/ 6 h 24"/>
                  <a:gd name="T2" fmla="*/ 0 w 25"/>
                  <a:gd name="T3" fmla="*/ 5 h 24"/>
                  <a:gd name="T4" fmla="*/ 1 w 25"/>
                  <a:gd name="T5" fmla="*/ 4 h 24"/>
                  <a:gd name="T6" fmla="*/ 1 w 25"/>
                  <a:gd name="T7" fmla="*/ 2 h 24"/>
                  <a:gd name="T8" fmla="*/ 3 w 25"/>
                  <a:gd name="T9" fmla="*/ 1 h 24"/>
                  <a:gd name="T10" fmla="*/ 5 w 25"/>
                  <a:gd name="T11" fmla="*/ 0 h 24"/>
                  <a:gd name="T12" fmla="*/ 7 w 25"/>
                  <a:gd name="T13" fmla="*/ 0 h 24"/>
                  <a:gd name="T14" fmla="*/ 9 w 25"/>
                  <a:gd name="T15" fmla="*/ 1 h 24"/>
                  <a:gd name="T16" fmla="*/ 11 w 25"/>
                  <a:gd name="T17" fmla="*/ 2 h 24"/>
                  <a:gd name="T18" fmla="*/ 13 w 25"/>
                  <a:gd name="T19" fmla="*/ 3 h 24"/>
                  <a:gd name="T20" fmla="*/ 15 w 25"/>
                  <a:gd name="T21" fmla="*/ 5 h 24"/>
                  <a:gd name="T22" fmla="*/ 17 w 25"/>
                  <a:gd name="T23" fmla="*/ 8 h 24"/>
                  <a:gd name="T24" fmla="*/ 19 w 25"/>
                  <a:gd name="T25" fmla="*/ 11 h 24"/>
                  <a:gd name="T26" fmla="*/ 21 w 25"/>
                  <a:gd name="T27" fmla="*/ 15 h 24"/>
                  <a:gd name="T28" fmla="*/ 23 w 25"/>
                  <a:gd name="T29" fmla="*/ 18 h 24"/>
                  <a:gd name="T30" fmla="*/ 24 w 25"/>
                  <a:gd name="T31" fmla="*/ 21 h 24"/>
                  <a:gd name="T32" fmla="*/ 23 w 25"/>
                  <a:gd name="T33" fmla="*/ 23 h 24"/>
                  <a:gd name="T34" fmla="*/ 20 w 25"/>
                  <a:gd name="T35" fmla="*/ 21 h 24"/>
                  <a:gd name="T36" fmla="*/ 17 w 25"/>
                  <a:gd name="T37" fmla="*/ 19 h 24"/>
                  <a:gd name="T38" fmla="*/ 13 w 25"/>
                  <a:gd name="T39" fmla="*/ 16 h 24"/>
                  <a:gd name="T40" fmla="*/ 10 w 25"/>
                  <a:gd name="T41" fmla="*/ 13 h 24"/>
                  <a:gd name="T42" fmla="*/ 7 w 25"/>
                  <a:gd name="T43" fmla="*/ 11 h 24"/>
                  <a:gd name="T44" fmla="*/ 4 w 25"/>
                  <a:gd name="T45" fmla="*/ 9 h 24"/>
                  <a:gd name="T46" fmla="*/ 2 w 25"/>
                  <a:gd name="T47" fmla="*/ 7 h 24"/>
                  <a:gd name="T48" fmla="*/ 1 w 25"/>
                  <a:gd name="T4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24">
                    <a:moveTo>
                      <a:pt x="1" y="6"/>
                    </a:moveTo>
                    <a:lnTo>
                      <a:pt x="0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5" y="5"/>
                    </a:lnTo>
                    <a:lnTo>
                      <a:pt x="17" y="8"/>
                    </a:lnTo>
                    <a:lnTo>
                      <a:pt x="19" y="11"/>
                    </a:lnTo>
                    <a:lnTo>
                      <a:pt x="21" y="15"/>
                    </a:lnTo>
                    <a:lnTo>
                      <a:pt x="23" y="18"/>
                    </a:lnTo>
                    <a:lnTo>
                      <a:pt x="24" y="21"/>
                    </a:lnTo>
                    <a:lnTo>
                      <a:pt x="23" y="23"/>
                    </a:lnTo>
                    <a:lnTo>
                      <a:pt x="20" y="21"/>
                    </a:lnTo>
                    <a:lnTo>
                      <a:pt x="17" y="19"/>
                    </a:lnTo>
                    <a:lnTo>
                      <a:pt x="13" y="16"/>
                    </a:lnTo>
                    <a:lnTo>
                      <a:pt x="10" y="13"/>
                    </a:lnTo>
                    <a:lnTo>
                      <a:pt x="7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9" name="Freeform 75"/>
              <p:cNvSpPr>
                <a:spLocks/>
              </p:cNvSpPr>
              <p:nvPr/>
            </p:nvSpPr>
            <p:spPr bwMode="auto">
              <a:xfrm>
                <a:off x="934" y="1633"/>
                <a:ext cx="29" cy="8"/>
              </a:xfrm>
              <a:custGeom>
                <a:avLst/>
                <a:gdLst>
                  <a:gd name="T0" fmla="*/ 3 w 29"/>
                  <a:gd name="T1" fmla="*/ 6 h 8"/>
                  <a:gd name="T2" fmla="*/ 2 w 29"/>
                  <a:gd name="T3" fmla="*/ 5 h 8"/>
                  <a:gd name="T4" fmla="*/ 1 w 29"/>
                  <a:gd name="T5" fmla="*/ 4 h 8"/>
                  <a:gd name="T6" fmla="*/ 0 w 29"/>
                  <a:gd name="T7" fmla="*/ 3 h 8"/>
                  <a:gd name="T8" fmla="*/ 0 w 29"/>
                  <a:gd name="T9" fmla="*/ 1 h 8"/>
                  <a:gd name="T10" fmla="*/ 1 w 29"/>
                  <a:gd name="T11" fmla="*/ 0 h 8"/>
                  <a:gd name="T12" fmla="*/ 2 w 29"/>
                  <a:gd name="T13" fmla="*/ 0 h 8"/>
                  <a:gd name="T14" fmla="*/ 4 w 29"/>
                  <a:gd name="T15" fmla="*/ 0 h 8"/>
                  <a:gd name="T16" fmla="*/ 7 w 29"/>
                  <a:gd name="T17" fmla="*/ 1 h 8"/>
                  <a:gd name="T18" fmla="*/ 11 w 29"/>
                  <a:gd name="T19" fmla="*/ 2 h 8"/>
                  <a:gd name="T20" fmla="*/ 15 w 29"/>
                  <a:gd name="T21" fmla="*/ 3 h 8"/>
                  <a:gd name="T22" fmla="*/ 19 w 29"/>
                  <a:gd name="T23" fmla="*/ 3 h 8"/>
                  <a:gd name="T24" fmla="*/ 22 w 29"/>
                  <a:gd name="T25" fmla="*/ 4 h 8"/>
                  <a:gd name="T26" fmla="*/ 25 w 29"/>
                  <a:gd name="T27" fmla="*/ 4 h 8"/>
                  <a:gd name="T28" fmla="*/ 27 w 29"/>
                  <a:gd name="T29" fmla="*/ 6 h 8"/>
                  <a:gd name="T30" fmla="*/ 28 w 29"/>
                  <a:gd name="T31" fmla="*/ 7 h 8"/>
                  <a:gd name="T32" fmla="*/ 25 w 29"/>
                  <a:gd name="T33" fmla="*/ 7 h 8"/>
                  <a:gd name="T34" fmla="*/ 22 w 29"/>
                  <a:gd name="T35" fmla="*/ 7 h 8"/>
                  <a:gd name="T36" fmla="*/ 19 w 29"/>
                  <a:gd name="T37" fmla="*/ 7 h 8"/>
                  <a:gd name="T38" fmla="*/ 16 w 29"/>
                  <a:gd name="T39" fmla="*/ 7 h 8"/>
                  <a:gd name="T40" fmla="*/ 13 w 29"/>
                  <a:gd name="T41" fmla="*/ 6 h 8"/>
                  <a:gd name="T42" fmla="*/ 10 w 29"/>
                  <a:gd name="T43" fmla="*/ 6 h 8"/>
                  <a:gd name="T44" fmla="*/ 6 w 29"/>
                  <a:gd name="T45" fmla="*/ 6 h 8"/>
                  <a:gd name="T46" fmla="*/ 3 w 29"/>
                  <a:gd name="T4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8">
                    <a:moveTo>
                      <a:pt x="3" y="6"/>
                    </a:moveTo>
                    <a:lnTo>
                      <a:pt x="2" y="5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15" y="3"/>
                    </a:lnTo>
                    <a:lnTo>
                      <a:pt x="19" y="3"/>
                    </a:lnTo>
                    <a:lnTo>
                      <a:pt x="22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8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9" y="7"/>
                    </a:lnTo>
                    <a:lnTo>
                      <a:pt x="16" y="7"/>
                    </a:lnTo>
                    <a:lnTo>
                      <a:pt x="13" y="6"/>
                    </a:lnTo>
                    <a:lnTo>
                      <a:pt x="10" y="6"/>
                    </a:lnTo>
                    <a:lnTo>
                      <a:pt x="6" y="6"/>
                    </a:lnTo>
                    <a:lnTo>
                      <a:pt x="3" y="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0" name="Freeform 76"/>
              <p:cNvSpPr>
                <a:spLocks/>
              </p:cNvSpPr>
              <p:nvPr/>
            </p:nvSpPr>
            <p:spPr bwMode="auto">
              <a:xfrm>
                <a:off x="912" y="1657"/>
                <a:ext cx="39" cy="10"/>
              </a:xfrm>
              <a:custGeom>
                <a:avLst/>
                <a:gdLst>
                  <a:gd name="T0" fmla="*/ 5 w 39"/>
                  <a:gd name="T1" fmla="*/ 9 h 10"/>
                  <a:gd name="T2" fmla="*/ 3 w 39"/>
                  <a:gd name="T3" fmla="*/ 9 h 10"/>
                  <a:gd name="T4" fmla="*/ 2 w 39"/>
                  <a:gd name="T5" fmla="*/ 8 h 10"/>
                  <a:gd name="T6" fmla="*/ 1 w 39"/>
                  <a:gd name="T7" fmla="*/ 7 h 10"/>
                  <a:gd name="T8" fmla="*/ 0 w 39"/>
                  <a:gd name="T9" fmla="*/ 5 h 10"/>
                  <a:gd name="T10" fmla="*/ 0 w 39"/>
                  <a:gd name="T11" fmla="*/ 3 h 10"/>
                  <a:gd name="T12" fmla="*/ 1 w 39"/>
                  <a:gd name="T13" fmla="*/ 2 h 10"/>
                  <a:gd name="T14" fmla="*/ 2 w 39"/>
                  <a:gd name="T15" fmla="*/ 1 h 10"/>
                  <a:gd name="T16" fmla="*/ 4 w 39"/>
                  <a:gd name="T17" fmla="*/ 0 h 10"/>
                  <a:gd name="T18" fmla="*/ 9 w 39"/>
                  <a:gd name="T19" fmla="*/ 0 h 10"/>
                  <a:gd name="T20" fmla="*/ 14 w 39"/>
                  <a:gd name="T21" fmla="*/ 0 h 10"/>
                  <a:gd name="T22" fmla="*/ 20 w 39"/>
                  <a:gd name="T23" fmla="*/ 0 h 10"/>
                  <a:gd name="T24" fmla="*/ 25 w 39"/>
                  <a:gd name="T25" fmla="*/ 0 h 10"/>
                  <a:gd name="T26" fmla="*/ 30 w 39"/>
                  <a:gd name="T27" fmla="*/ 0 h 10"/>
                  <a:gd name="T28" fmla="*/ 35 w 39"/>
                  <a:gd name="T29" fmla="*/ 0 h 10"/>
                  <a:gd name="T30" fmla="*/ 37 w 39"/>
                  <a:gd name="T31" fmla="*/ 1 h 10"/>
                  <a:gd name="T32" fmla="*/ 38 w 39"/>
                  <a:gd name="T33" fmla="*/ 2 h 10"/>
                  <a:gd name="T34" fmla="*/ 35 w 39"/>
                  <a:gd name="T35" fmla="*/ 3 h 10"/>
                  <a:gd name="T36" fmla="*/ 32 w 39"/>
                  <a:gd name="T37" fmla="*/ 4 h 10"/>
                  <a:gd name="T38" fmla="*/ 28 w 39"/>
                  <a:gd name="T39" fmla="*/ 5 h 10"/>
                  <a:gd name="T40" fmla="*/ 24 w 39"/>
                  <a:gd name="T41" fmla="*/ 5 h 10"/>
                  <a:gd name="T42" fmla="*/ 19 w 39"/>
                  <a:gd name="T43" fmla="*/ 6 h 10"/>
                  <a:gd name="T44" fmla="*/ 14 w 39"/>
                  <a:gd name="T45" fmla="*/ 7 h 10"/>
                  <a:gd name="T46" fmla="*/ 9 w 39"/>
                  <a:gd name="T47" fmla="*/ 8 h 10"/>
                  <a:gd name="T48" fmla="*/ 5 w 39"/>
                  <a:gd name="T4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10">
                    <a:moveTo>
                      <a:pt x="5" y="9"/>
                    </a:move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5" y="3"/>
                    </a:lnTo>
                    <a:lnTo>
                      <a:pt x="32" y="4"/>
                    </a:lnTo>
                    <a:lnTo>
                      <a:pt x="28" y="5"/>
                    </a:lnTo>
                    <a:lnTo>
                      <a:pt x="24" y="5"/>
                    </a:lnTo>
                    <a:lnTo>
                      <a:pt x="19" y="6"/>
                    </a:lnTo>
                    <a:lnTo>
                      <a:pt x="14" y="7"/>
                    </a:lnTo>
                    <a:lnTo>
                      <a:pt x="9" y="8"/>
                    </a:lnTo>
                    <a:lnTo>
                      <a:pt x="5" y="9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1" name="Freeform 77"/>
              <p:cNvSpPr>
                <a:spLocks/>
              </p:cNvSpPr>
              <p:nvPr/>
            </p:nvSpPr>
            <p:spPr bwMode="auto">
              <a:xfrm>
                <a:off x="964" y="1526"/>
                <a:ext cx="95" cy="155"/>
              </a:xfrm>
              <a:custGeom>
                <a:avLst/>
                <a:gdLst>
                  <a:gd name="T0" fmla="*/ 65 w 95"/>
                  <a:gd name="T1" fmla="*/ 76 h 155"/>
                  <a:gd name="T2" fmla="*/ 58 w 95"/>
                  <a:gd name="T3" fmla="*/ 87 h 155"/>
                  <a:gd name="T4" fmla="*/ 52 w 95"/>
                  <a:gd name="T5" fmla="*/ 96 h 155"/>
                  <a:gd name="T6" fmla="*/ 45 w 95"/>
                  <a:gd name="T7" fmla="*/ 106 h 155"/>
                  <a:gd name="T8" fmla="*/ 38 w 95"/>
                  <a:gd name="T9" fmla="*/ 116 h 155"/>
                  <a:gd name="T10" fmla="*/ 31 w 95"/>
                  <a:gd name="T11" fmla="*/ 125 h 155"/>
                  <a:gd name="T12" fmla="*/ 23 w 95"/>
                  <a:gd name="T13" fmla="*/ 134 h 155"/>
                  <a:gd name="T14" fmla="*/ 16 w 95"/>
                  <a:gd name="T15" fmla="*/ 143 h 155"/>
                  <a:gd name="T16" fmla="*/ 8 w 95"/>
                  <a:gd name="T17" fmla="*/ 152 h 155"/>
                  <a:gd name="T18" fmla="*/ 6 w 95"/>
                  <a:gd name="T19" fmla="*/ 153 h 155"/>
                  <a:gd name="T20" fmla="*/ 5 w 95"/>
                  <a:gd name="T21" fmla="*/ 154 h 155"/>
                  <a:gd name="T22" fmla="*/ 3 w 95"/>
                  <a:gd name="T23" fmla="*/ 154 h 155"/>
                  <a:gd name="T24" fmla="*/ 2 w 95"/>
                  <a:gd name="T25" fmla="*/ 153 h 155"/>
                  <a:gd name="T26" fmla="*/ 0 w 95"/>
                  <a:gd name="T27" fmla="*/ 152 h 155"/>
                  <a:gd name="T28" fmla="*/ 0 w 95"/>
                  <a:gd name="T29" fmla="*/ 151 h 155"/>
                  <a:gd name="T30" fmla="*/ 0 w 95"/>
                  <a:gd name="T31" fmla="*/ 149 h 155"/>
                  <a:gd name="T32" fmla="*/ 0 w 95"/>
                  <a:gd name="T33" fmla="*/ 148 h 155"/>
                  <a:gd name="T34" fmla="*/ 6 w 95"/>
                  <a:gd name="T35" fmla="*/ 138 h 155"/>
                  <a:gd name="T36" fmla="*/ 12 w 95"/>
                  <a:gd name="T37" fmla="*/ 128 h 155"/>
                  <a:gd name="T38" fmla="*/ 19 w 95"/>
                  <a:gd name="T39" fmla="*/ 119 h 155"/>
                  <a:gd name="T40" fmla="*/ 26 w 95"/>
                  <a:gd name="T41" fmla="*/ 109 h 155"/>
                  <a:gd name="T42" fmla="*/ 34 w 95"/>
                  <a:gd name="T43" fmla="*/ 100 h 155"/>
                  <a:gd name="T44" fmla="*/ 41 w 95"/>
                  <a:gd name="T45" fmla="*/ 91 h 155"/>
                  <a:gd name="T46" fmla="*/ 48 w 95"/>
                  <a:gd name="T47" fmla="*/ 82 h 155"/>
                  <a:gd name="T48" fmla="*/ 55 w 95"/>
                  <a:gd name="T49" fmla="*/ 72 h 155"/>
                  <a:gd name="T50" fmla="*/ 60 w 95"/>
                  <a:gd name="T51" fmla="*/ 62 h 155"/>
                  <a:gd name="T52" fmla="*/ 67 w 95"/>
                  <a:gd name="T53" fmla="*/ 50 h 155"/>
                  <a:gd name="T54" fmla="*/ 73 w 95"/>
                  <a:gd name="T55" fmla="*/ 38 h 155"/>
                  <a:gd name="T56" fmla="*/ 78 w 95"/>
                  <a:gd name="T57" fmla="*/ 27 h 155"/>
                  <a:gd name="T58" fmla="*/ 84 w 95"/>
                  <a:gd name="T59" fmla="*/ 16 h 155"/>
                  <a:gd name="T60" fmla="*/ 88 w 95"/>
                  <a:gd name="T61" fmla="*/ 7 h 155"/>
                  <a:gd name="T62" fmla="*/ 92 w 95"/>
                  <a:gd name="T63" fmla="*/ 2 h 155"/>
                  <a:gd name="T64" fmla="*/ 94 w 95"/>
                  <a:gd name="T65" fmla="*/ 0 h 155"/>
                  <a:gd name="T66" fmla="*/ 93 w 95"/>
                  <a:gd name="T67" fmla="*/ 4 h 155"/>
                  <a:gd name="T68" fmla="*/ 90 w 95"/>
                  <a:gd name="T69" fmla="*/ 11 h 155"/>
                  <a:gd name="T70" fmla="*/ 88 w 95"/>
                  <a:gd name="T71" fmla="*/ 21 h 155"/>
                  <a:gd name="T72" fmla="*/ 84 w 95"/>
                  <a:gd name="T73" fmla="*/ 32 h 155"/>
                  <a:gd name="T74" fmla="*/ 79 w 95"/>
                  <a:gd name="T75" fmla="*/ 43 h 155"/>
                  <a:gd name="T76" fmla="*/ 75 w 95"/>
                  <a:gd name="T77" fmla="*/ 55 h 155"/>
                  <a:gd name="T78" fmla="*/ 70 w 95"/>
                  <a:gd name="T79" fmla="*/ 66 h 155"/>
                  <a:gd name="T80" fmla="*/ 65 w 95"/>
                  <a:gd name="T81" fmla="*/ 76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5" h="155">
                    <a:moveTo>
                      <a:pt x="65" y="76"/>
                    </a:moveTo>
                    <a:lnTo>
                      <a:pt x="58" y="87"/>
                    </a:lnTo>
                    <a:lnTo>
                      <a:pt x="52" y="96"/>
                    </a:lnTo>
                    <a:lnTo>
                      <a:pt x="45" y="106"/>
                    </a:lnTo>
                    <a:lnTo>
                      <a:pt x="38" y="116"/>
                    </a:lnTo>
                    <a:lnTo>
                      <a:pt x="31" y="125"/>
                    </a:lnTo>
                    <a:lnTo>
                      <a:pt x="23" y="134"/>
                    </a:lnTo>
                    <a:lnTo>
                      <a:pt x="16" y="143"/>
                    </a:lnTo>
                    <a:lnTo>
                      <a:pt x="8" y="152"/>
                    </a:lnTo>
                    <a:lnTo>
                      <a:pt x="6" y="153"/>
                    </a:lnTo>
                    <a:lnTo>
                      <a:pt x="5" y="154"/>
                    </a:lnTo>
                    <a:lnTo>
                      <a:pt x="3" y="154"/>
                    </a:lnTo>
                    <a:lnTo>
                      <a:pt x="2" y="153"/>
                    </a:lnTo>
                    <a:lnTo>
                      <a:pt x="0" y="152"/>
                    </a:lnTo>
                    <a:lnTo>
                      <a:pt x="0" y="151"/>
                    </a:lnTo>
                    <a:lnTo>
                      <a:pt x="0" y="149"/>
                    </a:lnTo>
                    <a:lnTo>
                      <a:pt x="0" y="148"/>
                    </a:lnTo>
                    <a:lnTo>
                      <a:pt x="6" y="138"/>
                    </a:lnTo>
                    <a:lnTo>
                      <a:pt x="12" y="128"/>
                    </a:lnTo>
                    <a:lnTo>
                      <a:pt x="19" y="119"/>
                    </a:lnTo>
                    <a:lnTo>
                      <a:pt x="26" y="109"/>
                    </a:lnTo>
                    <a:lnTo>
                      <a:pt x="34" y="100"/>
                    </a:lnTo>
                    <a:lnTo>
                      <a:pt x="41" y="91"/>
                    </a:lnTo>
                    <a:lnTo>
                      <a:pt x="48" y="82"/>
                    </a:lnTo>
                    <a:lnTo>
                      <a:pt x="55" y="72"/>
                    </a:lnTo>
                    <a:lnTo>
                      <a:pt x="60" y="62"/>
                    </a:lnTo>
                    <a:lnTo>
                      <a:pt x="67" y="50"/>
                    </a:lnTo>
                    <a:lnTo>
                      <a:pt x="73" y="38"/>
                    </a:lnTo>
                    <a:lnTo>
                      <a:pt x="78" y="27"/>
                    </a:lnTo>
                    <a:lnTo>
                      <a:pt x="84" y="16"/>
                    </a:lnTo>
                    <a:lnTo>
                      <a:pt x="88" y="7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3" y="4"/>
                    </a:lnTo>
                    <a:lnTo>
                      <a:pt x="90" y="11"/>
                    </a:lnTo>
                    <a:lnTo>
                      <a:pt x="88" y="21"/>
                    </a:lnTo>
                    <a:lnTo>
                      <a:pt x="84" y="32"/>
                    </a:lnTo>
                    <a:lnTo>
                      <a:pt x="79" y="43"/>
                    </a:lnTo>
                    <a:lnTo>
                      <a:pt x="75" y="55"/>
                    </a:lnTo>
                    <a:lnTo>
                      <a:pt x="70" y="66"/>
                    </a:lnTo>
                    <a:lnTo>
                      <a:pt x="65" y="7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2" name="Freeform 78"/>
              <p:cNvSpPr>
                <a:spLocks/>
              </p:cNvSpPr>
              <p:nvPr/>
            </p:nvSpPr>
            <p:spPr bwMode="auto">
              <a:xfrm>
                <a:off x="1244" y="1324"/>
                <a:ext cx="67" cy="77"/>
              </a:xfrm>
              <a:custGeom>
                <a:avLst/>
                <a:gdLst>
                  <a:gd name="T0" fmla="*/ 42 w 67"/>
                  <a:gd name="T1" fmla="*/ 11 h 77"/>
                  <a:gd name="T2" fmla="*/ 46 w 67"/>
                  <a:gd name="T3" fmla="*/ 15 h 77"/>
                  <a:gd name="T4" fmla="*/ 51 w 67"/>
                  <a:gd name="T5" fmla="*/ 18 h 77"/>
                  <a:gd name="T6" fmla="*/ 55 w 67"/>
                  <a:gd name="T7" fmla="*/ 23 h 77"/>
                  <a:gd name="T8" fmla="*/ 59 w 67"/>
                  <a:gd name="T9" fmla="*/ 27 h 77"/>
                  <a:gd name="T10" fmla="*/ 61 w 67"/>
                  <a:gd name="T11" fmla="*/ 32 h 77"/>
                  <a:gd name="T12" fmla="*/ 64 w 67"/>
                  <a:gd name="T13" fmla="*/ 37 h 77"/>
                  <a:gd name="T14" fmla="*/ 65 w 67"/>
                  <a:gd name="T15" fmla="*/ 42 h 77"/>
                  <a:gd name="T16" fmla="*/ 66 w 67"/>
                  <a:gd name="T17" fmla="*/ 47 h 77"/>
                  <a:gd name="T18" fmla="*/ 65 w 67"/>
                  <a:gd name="T19" fmla="*/ 55 h 77"/>
                  <a:gd name="T20" fmla="*/ 62 w 67"/>
                  <a:gd name="T21" fmla="*/ 61 h 77"/>
                  <a:gd name="T22" fmla="*/ 57 w 67"/>
                  <a:gd name="T23" fmla="*/ 67 h 77"/>
                  <a:gd name="T24" fmla="*/ 52 w 67"/>
                  <a:gd name="T25" fmla="*/ 71 h 77"/>
                  <a:gd name="T26" fmla="*/ 44 w 67"/>
                  <a:gd name="T27" fmla="*/ 74 h 77"/>
                  <a:gd name="T28" fmla="*/ 37 w 67"/>
                  <a:gd name="T29" fmla="*/ 75 h 77"/>
                  <a:gd name="T30" fmla="*/ 29 w 67"/>
                  <a:gd name="T31" fmla="*/ 76 h 77"/>
                  <a:gd name="T32" fmla="*/ 22 w 67"/>
                  <a:gd name="T33" fmla="*/ 75 h 77"/>
                  <a:gd name="T34" fmla="*/ 20 w 67"/>
                  <a:gd name="T35" fmla="*/ 75 h 77"/>
                  <a:gd name="T36" fmla="*/ 19 w 67"/>
                  <a:gd name="T37" fmla="*/ 74 h 77"/>
                  <a:gd name="T38" fmla="*/ 18 w 67"/>
                  <a:gd name="T39" fmla="*/ 72 h 77"/>
                  <a:gd name="T40" fmla="*/ 17 w 67"/>
                  <a:gd name="T41" fmla="*/ 71 h 77"/>
                  <a:gd name="T42" fmla="*/ 18 w 67"/>
                  <a:gd name="T43" fmla="*/ 70 h 77"/>
                  <a:gd name="T44" fmla="*/ 19 w 67"/>
                  <a:gd name="T45" fmla="*/ 70 h 77"/>
                  <a:gd name="T46" fmla="*/ 20 w 67"/>
                  <a:gd name="T47" fmla="*/ 70 h 77"/>
                  <a:gd name="T48" fmla="*/ 22 w 67"/>
                  <a:gd name="T49" fmla="*/ 70 h 77"/>
                  <a:gd name="T50" fmla="*/ 25 w 67"/>
                  <a:gd name="T51" fmla="*/ 70 h 77"/>
                  <a:gd name="T52" fmla="*/ 27 w 67"/>
                  <a:gd name="T53" fmla="*/ 70 h 77"/>
                  <a:gd name="T54" fmla="*/ 29 w 67"/>
                  <a:gd name="T55" fmla="*/ 70 h 77"/>
                  <a:gd name="T56" fmla="*/ 30 w 67"/>
                  <a:gd name="T57" fmla="*/ 70 h 77"/>
                  <a:gd name="T58" fmla="*/ 33 w 67"/>
                  <a:gd name="T59" fmla="*/ 70 h 77"/>
                  <a:gd name="T60" fmla="*/ 37 w 67"/>
                  <a:gd name="T61" fmla="*/ 69 h 77"/>
                  <a:gd name="T62" fmla="*/ 41 w 67"/>
                  <a:gd name="T63" fmla="*/ 69 h 77"/>
                  <a:gd name="T64" fmla="*/ 45 w 67"/>
                  <a:gd name="T65" fmla="*/ 68 h 77"/>
                  <a:gd name="T66" fmla="*/ 49 w 67"/>
                  <a:gd name="T67" fmla="*/ 67 h 77"/>
                  <a:gd name="T68" fmla="*/ 53 w 67"/>
                  <a:gd name="T69" fmla="*/ 64 h 77"/>
                  <a:gd name="T70" fmla="*/ 56 w 67"/>
                  <a:gd name="T71" fmla="*/ 61 h 77"/>
                  <a:gd name="T72" fmla="*/ 60 w 67"/>
                  <a:gd name="T73" fmla="*/ 56 h 77"/>
                  <a:gd name="T74" fmla="*/ 61 w 67"/>
                  <a:gd name="T75" fmla="*/ 50 h 77"/>
                  <a:gd name="T76" fmla="*/ 61 w 67"/>
                  <a:gd name="T77" fmla="*/ 45 h 77"/>
                  <a:gd name="T78" fmla="*/ 59 w 67"/>
                  <a:gd name="T79" fmla="*/ 40 h 77"/>
                  <a:gd name="T80" fmla="*/ 57 w 67"/>
                  <a:gd name="T81" fmla="*/ 35 h 77"/>
                  <a:gd name="T82" fmla="*/ 53 w 67"/>
                  <a:gd name="T83" fmla="*/ 31 h 77"/>
                  <a:gd name="T84" fmla="*/ 49 w 67"/>
                  <a:gd name="T85" fmla="*/ 26 h 77"/>
                  <a:gd name="T86" fmla="*/ 45 w 67"/>
                  <a:gd name="T87" fmla="*/ 22 h 77"/>
                  <a:gd name="T88" fmla="*/ 40 w 67"/>
                  <a:gd name="T89" fmla="*/ 19 h 77"/>
                  <a:gd name="T90" fmla="*/ 35 w 67"/>
                  <a:gd name="T91" fmla="*/ 15 h 77"/>
                  <a:gd name="T92" fmla="*/ 29 w 67"/>
                  <a:gd name="T93" fmla="*/ 13 h 77"/>
                  <a:gd name="T94" fmla="*/ 24 w 67"/>
                  <a:gd name="T95" fmla="*/ 10 h 77"/>
                  <a:gd name="T96" fmla="*/ 19 w 67"/>
                  <a:gd name="T97" fmla="*/ 8 h 77"/>
                  <a:gd name="T98" fmla="*/ 13 w 67"/>
                  <a:gd name="T99" fmla="*/ 6 h 77"/>
                  <a:gd name="T100" fmla="*/ 8 w 67"/>
                  <a:gd name="T101" fmla="*/ 4 h 77"/>
                  <a:gd name="T102" fmla="*/ 4 w 67"/>
                  <a:gd name="T103" fmla="*/ 3 h 77"/>
                  <a:gd name="T104" fmla="*/ 0 w 67"/>
                  <a:gd name="T105" fmla="*/ 2 h 77"/>
                  <a:gd name="T106" fmla="*/ 3 w 67"/>
                  <a:gd name="T107" fmla="*/ 1 h 77"/>
                  <a:gd name="T108" fmla="*/ 7 w 67"/>
                  <a:gd name="T109" fmla="*/ 0 h 77"/>
                  <a:gd name="T110" fmla="*/ 12 w 67"/>
                  <a:gd name="T111" fmla="*/ 1 h 77"/>
                  <a:gd name="T112" fmla="*/ 18 w 67"/>
                  <a:gd name="T113" fmla="*/ 2 h 77"/>
                  <a:gd name="T114" fmla="*/ 25 w 67"/>
                  <a:gd name="T115" fmla="*/ 4 h 77"/>
                  <a:gd name="T116" fmla="*/ 31 w 67"/>
                  <a:gd name="T117" fmla="*/ 6 h 77"/>
                  <a:gd name="T118" fmla="*/ 37 w 67"/>
                  <a:gd name="T119" fmla="*/ 9 h 77"/>
                  <a:gd name="T120" fmla="*/ 42 w 67"/>
                  <a:gd name="T121" fmla="*/ 1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7" h="77">
                    <a:moveTo>
                      <a:pt x="42" y="11"/>
                    </a:moveTo>
                    <a:lnTo>
                      <a:pt x="46" y="15"/>
                    </a:lnTo>
                    <a:lnTo>
                      <a:pt x="51" y="18"/>
                    </a:lnTo>
                    <a:lnTo>
                      <a:pt x="55" y="23"/>
                    </a:lnTo>
                    <a:lnTo>
                      <a:pt x="59" y="27"/>
                    </a:lnTo>
                    <a:lnTo>
                      <a:pt x="61" y="32"/>
                    </a:lnTo>
                    <a:lnTo>
                      <a:pt x="64" y="37"/>
                    </a:lnTo>
                    <a:lnTo>
                      <a:pt x="65" y="42"/>
                    </a:lnTo>
                    <a:lnTo>
                      <a:pt x="66" y="47"/>
                    </a:lnTo>
                    <a:lnTo>
                      <a:pt x="65" y="55"/>
                    </a:lnTo>
                    <a:lnTo>
                      <a:pt x="62" y="61"/>
                    </a:lnTo>
                    <a:lnTo>
                      <a:pt x="57" y="67"/>
                    </a:lnTo>
                    <a:lnTo>
                      <a:pt x="52" y="71"/>
                    </a:lnTo>
                    <a:lnTo>
                      <a:pt x="44" y="74"/>
                    </a:lnTo>
                    <a:lnTo>
                      <a:pt x="37" y="75"/>
                    </a:lnTo>
                    <a:lnTo>
                      <a:pt x="29" y="76"/>
                    </a:lnTo>
                    <a:lnTo>
                      <a:pt x="22" y="75"/>
                    </a:lnTo>
                    <a:lnTo>
                      <a:pt x="20" y="75"/>
                    </a:lnTo>
                    <a:lnTo>
                      <a:pt x="19" y="74"/>
                    </a:lnTo>
                    <a:lnTo>
                      <a:pt x="18" y="72"/>
                    </a:lnTo>
                    <a:lnTo>
                      <a:pt x="17" y="71"/>
                    </a:lnTo>
                    <a:lnTo>
                      <a:pt x="18" y="70"/>
                    </a:lnTo>
                    <a:lnTo>
                      <a:pt x="19" y="70"/>
                    </a:lnTo>
                    <a:lnTo>
                      <a:pt x="20" y="70"/>
                    </a:lnTo>
                    <a:lnTo>
                      <a:pt x="22" y="70"/>
                    </a:lnTo>
                    <a:lnTo>
                      <a:pt x="25" y="70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0" y="70"/>
                    </a:lnTo>
                    <a:lnTo>
                      <a:pt x="33" y="70"/>
                    </a:lnTo>
                    <a:lnTo>
                      <a:pt x="37" y="69"/>
                    </a:lnTo>
                    <a:lnTo>
                      <a:pt x="41" y="69"/>
                    </a:lnTo>
                    <a:lnTo>
                      <a:pt x="45" y="68"/>
                    </a:lnTo>
                    <a:lnTo>
                      <a:pt x="49" y="67"/>
                    </a:lnTo>
                    <a:lnTo>
                      <a:pt x="53" y="64"/>
                    </a:lnTo>
                    <a:lnTo>
                      <a:pt x="56" y="61"/>
                    </a:lnTo>
                    <a:lnTo>
                      <a:pt x="60" y="56"/>
                    </a:lnTo>
                    <a:lnTo>
                      <a:pt x="61" y="50"/>
                    </a:lnTo>
                    <a:lnTo>
                      <a:pt x="61" y="45"/>
                    </a:lnTo>
                    <a:lnTo>
                      <a:pt x="59" y="40"/>
                    </a:lnTo>
                    <a:lnTo>
                      <a:pt x="57" y="35"/>
                    </a:lnTo>
                    <a:lnTo>
                      <a:pt x="53" y="31"/>
                    </a:lnTo>
                    <a:lnTo>
                      <a:pt x="49" y="26"/>
                    </a:lnTo>
                    <a:lnTo>
                      <a:pt x="45" y="22"/>
                    </a:lnTo>
                    <a:lnTo>
                      <a:pt x="40" y="19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4" y="10"/>
                    </a:lnTo>
                    <a:lnTo>
                      <a:pt x="19" y="8"/>
                    </a:lnTo>
                    <a:lnTo>
                      <a:pt x="13" y="6"/>
                    </a:lnTo>
                    <a:lnTo>
                      <a:pt x="8" y="4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2" y="1"/>
                    </a:lnTo>
                    <a:lnTo>
                      <a:pt x="18" y="2"/>
                    </a:lnTo>
                    <a:lnTo>
                      <a:pt x="25" y="4"/>
                    </a:lnTo>
                    <a:lnTo>
                      <a:pt x="31" y="6"/>
                    </a:lnTo>
                    <a:lnTo>
                      <a:pt x="37" y="9"/>
                    </a:lnTo>
                    <a:lnTo>
                      <a:pt x="42" y="11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3" name="Freeform 79"/>
              <p:cNvSpPr>
                <a:spLocks/>
              </p:cNvSpPr>
              <p:nvPr/>
            </p:nvSpPr>
            <p:spPr bwMode="auto">
              <a:xfrm>
                <a:off x="1153" y="1324"/>
                <a:ext cx="44" cy="59"/>
              </a:xfrm>
              <a:custGeom>
                <a:avLst/>
                <a:gdLst>
                  <a:gd name="T0" fmla="*/ 7 w 44"/>
                  <a:gd name="T1" fmla="*/ 19 h 59"/>
                  <a:gd name="T2" fmla="*/ 5 w 44"/>
                  <a:gd name="T3" fmla="*/ 26 h 59"/>
                  <a:gd name="T4" fmla="*/ 6 w 44"/>
                  <a:gd name="T5" fmla="*/ 30 h 59"/>
                  <a:gd name="T6" fmla="*/ 9 w 44"/>
                  <a:gd name="T7" fmla="*/ 35 h 59"/>
                  <a:gd name="T8" fmla="*/ 13 w 44"/>
                  <a:gd name="T9" fmla="*/ 39 h 59"/>
                  <a:gd name="T10" fmla="*/ 18 w 44"/>
                  <a:gd name="T11" fmla="*/ 43 h 59"/>
                  <a:gd name="T12" fmla="*/ 23 w 44"/>
                  <a:gd name="T13" fmla="*/ 46 h 59"/>
                  <a:gd name="T14" fmla="*/ 28 w 44"/>
                  <a:gd name="T15" fmla="*/ 50 h 59"/>
                  <a:gd name="T16" fmla="*/ 33 w 44"/>
                  <a:gd name="T17" fmla="*/ 53 h 59"/>
                  <a:gd name="T18" fmla="*/ 34 w 44"/>
                  <a:gd name="T19" fmla="*/ 54 h 59"/>
                  <a:gd name="T20" fmla="*/ 34 w 44"/>
                  <a:gd name="T21" fmla="*/ 55 h 59"/>
                  <a:gd name="T22" fmla="*/ 34 w 44"/>
                  <a:gd name="T23" fmla="*/ 56 h 59"/>
                  <a:gd name="T24" fmla="*/ 33 w 44"/>
                  <a:gd name="T25" fmla="*/ 57 h 59"/>
                  <a:gd name="T26" fmla="*/ 33 w 44"/>
                  <a:gd name="T27" fmla="*/ 58 h 59"/>
                  <a:gd name="T28" fmla="*/ 31 w 44"/>
                  <a:gd name="T29" fmla="*/ 58 h 59"/>
                  <a:gd name="T30" fmla="*/ 30 w 44"/>
                  <a:gd name="T31" fmla="*/ 58 h 59"/>
                  <a:gd name="T32" fmla="*/ 29 w 44"/>
                  <a:gd name="T33" fmla="*/ 58 h 59"/>
                  <a:gd name="T34" fmla="*/ 23 w 44"/>
                  <a:gd name="T35" fmla="*/ 54 h 59"/>
                  <a:gd name="T36" fmla="*/ 17 w 44"/>
                  <a:gd name="T37" fmla="*/ 51 h 59"/>
                  <a:gd name="T38" fmla="*/ 12 w 44"/>
                  <a:gd name="T39" fmla="*/ 47 h 59"/>
                  <a:gd name="T40" fmla="*/ 7 w 44"/>
                  <a:gd name="T41" fmla="*/ 42 h 59"/>
                  <a:gd name="T42" fmla="*/ 3 w 44"/>
                  <a:gd name="T43" fmla="*/ 37 h 59"/>
                  <a:gd name="T44" fmla="*/ 1 w 44"/>
                  <a:gd name="T45" fmla="*/ 31 h 59"/>
                  <a:gd name="T46" fmla="*/ 0 w 44"/>
                  <a:gd name="T47" fmla="*/ 25 h 59"/>
                  <a:gd name="T48" fmla="*/ 1 w 44"/>
                  <a:gd name="T49" fmla="*/ 18 h 59"/>
                  <a:gd name="T50" fmla="*/ 5 w 44"/>
                  <a:gd name="T51" fmla="*/ 13 h 59"/>
                  <a:gd name="T52" fmla="*/ 10 w 44"/>
                  <a:gd name="T53" fmla="*/ 9 h 59"/>
                  <a:gd name="T54" fmla="*/ 16 w 44"/>
                  <a:gd name="T55" fmla="*/ 5 h 59"/>
                  <a:gd name="T56" fmla="*/ 22 w 44"/>
                  <a:gd name="T57" fmla="*/ 2 h 59"/>
                  <a:gd name="T58" fmla="*/ 29 w 44"/>
                  <a:gd name="T59" fmla="*/ 1 h 59"/>
                  <a:gd name="T60" fmla="*/ 35 w 44"/>
                  <a:gd name="T61" fmla="*/ 0 h 59"/>
                  <a:gd name="T62" fmla="*/ 40 w 44"/>
                  <a:gd name="T63" fmla="*/ 0 h 59"/>
                  <a:gd name="T64" fmla="*/ 43 w 44"/>
                  <a:gd name="T65" fmla="*/ 2 h 59"/>
                  <a:gd name="T66" fmla="*/ 37 w 44"/>
                  <a:gd name="T67" fmla="*/ 3 h 59"/>
                  <a:gd name="T68" fmla="*/ 32 w 44"/>
                  <a:gd name="T69" fmla="*/ 4 h 59"/>
                  <a:gd name="T70" fmla="*/ 27 w 44"/>
                  <a:gd name="T71" fmla="*/ 5 h 59"/>
                  <a:gd name="T72" fmla="*/ 22 w 44"/>
                  <a:gd name="T73" fmla="*/ 7 h 59"/>
                  <a:gd name="T74" fmla="*/ 17 w 44"/>
                  <a:gd name="T75" fmla="*/ 9 h 59"/>
                  <a:gd name="T76" fmla="*/ 13 w 44"/>
                  <a:gd name="T77" fmla="*/ 11 h 59"/>
                  <a:gd name="T78" fmla="*/ 9 w 44"/>
                  <a:gd name="T79" fmla="*/ 15 h 59"/>
                  <a:gd name="T80" fmla="*/ 7 w 44"/>
                  <a:gd name="T81" fmla="*/ 1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" h="59">
                    <a:moveTo>
                      <a:pt x="7" y="19"/>
                    </a:moveTo>
                    <a:lnTo>
                      <a:pt x="5" y="26"/>
                    </a:lnTo>
                    <a:lnTo>
                      <a:pt x="6" y="30"/>
                    </a:lnTo>
                    <a:lnTo>
                      <a:pt x="9" y="35"/>
                    </a:lnTo>
                    <a:lnTo>
                      <a:pt x="13" y="39"/>
                    </a:lnTo>
                    <a:lnTo>
                      <a:pt x="18" y="43"/>
                    </a:lnTo>
                    <a:lnTo>
                      <a:pt x="23" y="46"/>
                    </a:lnTo>
                    <a:lnTo>
                      <a:pt x="28" y="50"/>
                    </a:lnTo>
                    <a:lnTo>
                      <a:pt x="33" y="53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4" y="56"/>
                    </a:lnTo>
                    <a:lnTo>
                      <a:pt x="33" y="57"/>
                    </a:lnTo>
                    <a:lnTo>
                      <a:pt x="33" y="58"/>
                    </a:lnTo>
                    <a:lnTo>
                      <a:pt x="31" y="58"/>
                    </a:lnTo>
                    <a:lnTo>
                      <a:pt x="30" y="58"/>
                    </a:lnTo>
                    <a:lnTo>
                      <a:pt x="29" y="58"/>
                    </a:lnTo>
                    <a:lnTo>
                      <a:pt x="23" y="54"/>
                    </a:lnTo>
                    <a:lnTo>
                      <a:pt x="17" y="51"/>
                    </a:lnTo>
                    <a:lnTo>
                      <a:pt x="12" y="47"/>
                    </a:lnTo>
                    <a:lnTo>
                      <a:pt x="7" y="42"/>
                    </a:lnTo>
                    <a:lnTo>
                      <a:pt x="3" y="37"/>
                    </a:lnTo>
                    <a:lnTo>
                      <a:pt x="1" y="31"/>
                    </a:lnTo>
                    <a:lnTo>
                      <a:pt x="0" y="25"/>
                    </a:lnTo>
                    <a:lnTo>
                      <a:pt x="1" y="18"/>
                    </a:lnTo>
                    <a:lnTo>
                      <a:pt x="5" y="13"/>
                    </a:lnTo>
                    <a:lnTo>
                      <a:pt x="10" y="9"/>
                    </a:lnTo>
                    <a:lnTo>
                      <a:pt x="16" y="5"/>
                    </a:lnTo>
                    <a:lnTo>
                      <a:pt x="22" y="2"/>
                    </a:lnTo>
                    <a:lnTo>
                      <a:pt x="29" y="1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32" y="4"/>
                    </a:lnTo>
                    <a:lnTo>
                      <a:pt x="27" y="5"/>
                    </a:lnTo>
                    <a:lnTo>
                      <a:pt x="22" y="7"/>
                    </a:lnTo>
                    <a:lnTo>
                      <a:pt x="17" y="9"/>
                    </a:lnTo>
                    <a:lnTo>
                      <a:pt x="13" y="11"/>
                    </a:lnTo>
                    <a:lnTo>
                      <a:pt x="9" y="15"/>
                    </a:lnTo>
                    <a:lnTo>
                      <a:pt x="7" y="19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4" name="Freeform 80"/>
              <p:cNvSpPr>
                <a:spLocks/>
              </p:cNvSpPr>
              <p:nvPr/>
            </p:nvSpPr>
            <p:spPr bwMode="auto">
              <a:xfrm>
                <a:off x="1244" y="1310"/>
                <a:ext cx="110" cy="123"/>
              </a:xfrm>
              <a:custGeom>
                <a:avLst/>
                <a:gdLst>
                  <a:gd name="T0" fmla="*/ 75 w 110"/>
                  <a:gd name="T1" fmla="*/ 22 h 123"/>
                  <a:gd name="T2" fmla="*/ 91 w 110"/>
                  <a:gd name="T3" fmla="*/ 37 h 123"/>
                  <a:gd name="T4" fmla="*/ 103 w 110"/>
                  <a:gd name="T5" fmla="*/ 54 h 123"/>
                  <a:gd name="T6" fmla="*/ 109 w 110"/>
                  <a:gd name="T7" fmla="*/ 73 h 123"/>
                  <a:gd name="T8" fmla="*/ 108 w 110"/>
                  <a:gd name="T9" fmla="*/ 86 h 123"/>
                  <a:gd name="T10" fmla="*/ 105 w 110"/>
                  <a:gd name="T11" fmla="*/ 91 h 123"/>
                  <a:gd name="T12" fmla="*/ 102 w 110"/>
                  <a:gd name="T13" fmla="*/ 96 h 123"/>
                  <a:gd name="T14" fmla="*/ 98 w 110"/>
                  <a:gd name="T15" fmla="*/ 100 h 123"/>
                  <a:gd name="T16" fmla="*/ 90 w 110"/>
                  <a:gd name="T17" fmla="*/ 105 h 123"/>
                  <a:gd name="T18" fmla="*/ 80 w 110"/>
                  <a:gd name="T19" fmla="*/ 109 h 123"/>
                  <a:gd name="T20" fmla="*/ 69 w 110"/>
                  <a:gd name="T21" fmla="*/ 113 h 123"/>
                  <a:gd name="T22" fmla="*/ 57 w 110"/>
                  <a:gd name="T23" fmla="*/ 116 h 123"/>
                  <a:gd name="T24" fmla="*/ 46 w 110"/>
                  <a:gd name="T25" fmla="*/ 118 h 123"/>
                  <a:gd name="T26" fmla="*/ 34 w 110"/>
                  <a:gd name="T27" fmla="*/ 120 h 123"/>
                  <a:gd name="T28" fmla="*/ 23 w 110"/>
                  <a:gd name="T29" fmla="*/ 121 h 123"/>
                  <a:gd name="T30" fmla="*/ 11 w 110"/>
                  <a:gd name="T31" fmla="*/ 121 h 123"/>
                  <a:gd name="T32" fmla="*/ 4 w 110"/>
                  <a:gd name="T33" fmla="*/ 122 h 123"/>
                  <a:gd name="T34" fmla="*/ 1 w 110"/>
                  <a:gd name="T35" fmla="*/ 120 h 123"/>
                  <a:gd name="T36" fmla="*/ 0 w 110"/>
                  <a:gd name="T37" fmla="*/ 116 h 123"/>
                  <a:gd name="T38" fmla="*/ 2 w 110"/>
                  <a:gd name="T39" fmla="*/ 113 h 123"/>
                  <a:gd name="T40" fmla="*/ 10 w 110"/>
                  <a:gd name="T41" fmla="*/ 113 h 123"/>
                  <a:gd name="T42" fmla="*/ 20 w 110"/>
                  <a:gd name="T43" fmla="*/ 113 h 123"/>
                  <a:gd name="T44" fmla="*/ 31 w 110"/>
                  <a:gd name="T45" fmla="*/ 112 h 123"/>
                  <a:gd name="T46" fmla="*/ 42 w 110"/>
                  <a:gd name="T47" fmla="*/ 110 h 123"/>
                  <a:gd name="T48" fmla="*/ 52 w 110"/>
                  <a:gd name="T49" fmla="*/ 109 h 123"/>
                  <a:gd name="T50" fmla="*/ 63 w 110"/>
                  <a:gd name="T51" fmla="*/ 106 h 123"/>
                  <a:gd name="T52" fmla="*/ 73 w 110"/>
                  <a:gd name="T53" fmla="*/ 103 h 123"/>
                  <a:gd name="T54" fmla="*/ 83 w 110"/>
                  <a:gd name="T55" fmla="*/ 99 h 123"/>
                  <a:gd name="T56" fmla="*/ 92 w 110"/>
                  <a:gd name="T57" fmla="*/ 94 h 123"/>
                  <a:gd name="T58" fmla="*/ 97 w 110"/>
                  <a:gd name="T59" fmla="*/ 86 h 123"/>
                  <a:gd name="T60" fmla="*/ 99 w 110"/>
                  <a:gd name="T61" fmla="*/ 77 h 123"/>
                  <a:gd name="T62" fmla="*/ 96 w 110"/>
                  <a:gd name="T63" fmla="*/ 64 h 123"/>
                  <a:gd name="T64" fmla="*/ 92 w 110"/>
                  <a:gd name="T65" fmla="*/ 53 h 123"/>
                  <a:gd name="T66" fmla="*/ 86 w 110"/>
                  <a:gd name="T67" fmla="*/ 44 h 123"/>
                  <a:gd name="T68" fmla="*/ 79 w 110"/>
                  <a:gd name="T69" fmla="*/ 36 h 123"/>
                  <a:gd name="T70" fmla="*/ 70 w 110"/>
                  <a:gd name="T71" fmla="*/ 28 h 123"/>
                  <a:gd name="T72" fmla="*/ 60 w 110"/>
                  <a:gd name="T73" fmla="*/ 21 h 123"/>
                  <a:gd name="T74" fmla="*/ 48 w 110"/>
                  <a:gd name="T75" fmla="*/ 13 h 123"/>
                  <a:gd name="T76" fmla="*/ 35 w 110"/>
                  <a:gd name="T77" fmla="*/ 7 h 123"/>
                  <a:gd name="T78" fmla="*/ 23 w 110"/>
                  <a:gd name="T79" fmla="*/ 2 h 123"/>
                  <a:gd name="T80" fmla="*/ 23 w 110"/>
                  <a:gd name="T81" fmla="*/ 0 h 123"/>
                  <a:gd name="T82" fmla="*/ 34 w 110"/>
                  <a:gd name="T83" fmla="*/ 2 h 123"/>
                  <a:gd name="T84" fmla="*/ 48 w 110"/>
                  <a:gd name="T85" fmla="*/ 6 h 123"/>
                  <a:gd name="T86" fmla="*/ 61 w 110"/>
                  <a:gd name="T87" fmla="*/ 1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0" h="123">
                    <a:moveTo>
                      <a:pt x="67" y="16"/>
                    </a:moveTo>
                    <a:lnTo>
                      <a:pt x="75" y="22"/>
                    </a:lnTo>
                    <a:lnTo>
                      <a:pt x="83" y="29"/>
                    </a:lnTo>
                    <a:lnTo>
                      <a:pt x="91" y="37"/>
                    </a:lnTo>
                    <a:lnTo>
                      <a:pt x="98" y="45"/>
                    </a:lnTo>
                    <a:lnTo>
                      <a:pt x="103" y="54"/>
                    </a:lnTo>
                    <a:lnTo>
                      <a:pt x="107" y="63"/>
                    </a:lnTo>
                    <a:lnTo>
                      <a:pt x="109" y="73"/>
                    </a:lnTo>
                    <a:lnTo>
                      <a:pt x="109" y="84"/>
                    </a:lnTo>
                    <a:lnTo>
                      <a:pt x="108" y="86"/>
                    </a:lnTo>
                    <a:lnTo>
                      <a:pt x="107" y="89"/>
                    </a:lnTo>
                    <a:lnTo>
                      <a:pt x="105" y="91"/>
                    </a:lnTo>
                    <a:lnTo>
                      <a:pt x="104" y="94"/>
                    </a:lnTo>
                    <a:lnTo>
                      <a:pt x="102" y="96"/>
                    </a:lnTo>
                    <a:lnTo>
                      <a:pt x="100" y="98"/>
                    </a:lnTo>
                    <a:lnTo>
                      <a:pt x="98" y="100"/>
                    </a:lnTo>
                    <a:lnTo>
                      <a:pt x="95" y="102"/>
                    </a:lnTo>
                    <a:lnTo>
                      <a:pt x="90" y="105"/>
                    </a:lnTo>
                    <a:lnTo>
                      <a:pt x="85" y="107"/>
                    </a:lnTo>
                    <a:lnTo>
                      <a:pt x="80" y="109"/>
                    </a:lnTo>
                    <a:lnTo>
                      <a:pt x="74" y="111"/>
                    </a:lnTo>
                    <a:lnTo>
                      <a:pt x="69" y="113"/>
                    </a:lnTo>
                    <a:lnTo>
                      <a:pt x="63" y="114"/>
                    </a:lnTo>
                    <a:lnTo>
                      <a:pt x="57" y="116"/>
                    </a:lnTo>
                    <a:lnTo>
                      <a:pt x="52" y="117"/>
                    </a:lnTo>
                    <a:lnTo>
                      <a:pt x="46" y="118"/>
                    </a:lnTo>
                    <a:lnTo>
                      <a:pt x="40" y="119"/>
                    </a:lnTo>
                    <a:lnTo>
                      <a:pt x="34" y="120"/>
                    </a:lnTo>
                    <a:lnTo>
                      <a:pt x="28" y="120"/>
                    </a:lnTo>
                    <a:lnTo>
                      <a:pt x="23" y="121"/>
                    </a:lnTo>
                    <a:lnTo>
                      <a:pt x="17" y="121"/>
                    </a:lnTo>
                    <a:lnTo>
                      <a:pt x="11" y="121"/>
                    </a:lnTo>
                    <a:lnTo>
                      <a:pt x="5" y="122"/>
                    </a:lnTo>
                    <a:lnTo>
                      <a:pt x="4" y="122"/>
                    </a:lnTo>
                    <a:lnTo>
                      <a:pt x="2" y="121"/>
                    </a:lnTo>
                    <a:lnTo>
                      <a:pt x="1" y="120"/>
                    </a:lnTo>
                    <a:lnTo>
                      <a:pt x="0" y="118"/>
                    </a:lnTo>
                    <a:lnTo>
                      <a:pt x="0" y="116"/>
                    </a:lnTo>
                    <a:lnTo>
                      <a:pt x="1" y="114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10" y="113"/>
                    </a:lnTo>
                    <a:lnTo>
                      <a:pt x="15" y="113"/>
                    </a:lnTo>
                    <a:lnTo>
                      <a:pt x="20" y="113"/>
                    </a:lnTo>
                    <a:lnTo>
                      <a:pt x="25" y="112"/>
                    </a:lnTo>
                    <a:lnTo>
                      <a:pt x="31" y="112"/>
                    </a:lnTo>
                    <a:lnTo>
                      <a:pt x="37" y="111"/>
                    </a:lnTo>
                    <a:lnTo>
                      <a:pt x="42" y="110"/>
                    </a:lnTo>
                    <a:lnTo>
                      <a:pt x="47" y="110"/>
                    </a:lnTo>
                    <a:lnTo>
                      <a:pt x="52" y="109"/>
                    </a:lnTo>
                    <a:lnTo>
                      <a:pt x="58" y="107"/>
                    </a:lnTo>
                    <a:lnTo>
                      <a:pt x="63" y="106"/>
                    </a:lnTo>
                    <a:lnTo>
                      <a:pt x="68" y="105"/>
                    </a:lnTo>
                    <a:lnTo>
                      <a:pt x="73" y="103"/>
                    </a:lnTo>
                    <a:lnTo>
                      <a:pt x="78" y="101"/>
                    </a:lnTo>
                    <a:lnTo>
                      <a:pt x="83" y="99"/>
                    </a:lnTo>
                    <a:lnTo>
                      <a:pt x="88" y="96"/>
                    </a:lnTo>
                    <a:lnTo>
                      <a:pt x="92" y="94"/>
                    </a:lnTo>
                    <a:lnTo>
                      <a:pt x="95" y="90"/>
                    </a:lnTo>
                    <a:lnTo>
                      <a:pt x="97" y="86"/>
                    </a:lnTo>
                    <a:lnTo>
                      <a:pt x="99" y="82"/>
                    </a:lnTo>
                    <a:lnTo>
                      <a:pt x="99" y="77"/>
                    </a:lnTo>
                    <a:lnTo>
                      <a:pt x="98" y="70"/>
                    </a:lnTo>
                    <a:lnTo>
                      <a:pt x="96" y="64"/>
                    </a:lnTo>
                    <a:lnTo>
                      <a:pt x="95" y="59"/>
                    </a:lnTo>
                    <a:lnTo>
                      <a:pt x="92" y="53"/>
                    </a:lnTo>
                    <a:lnTo>
                      <a:pt x="89" y="48"/>
                    </a:lnTo>
                    <a:lnTo>
                      <a:pt x="86" y="44"/>
                    </a:lnTo>
                    <a:lnTo>
                      <a:pt x="83" y="40"/>
                    </a:lnTo>
                    <a:lnTo>
                      <a:pt x="79" y="36"/>
                    </a:lnTo>
                    <a:lnTo>
                      <a:pt x="75" y="32"/>
                    </a:lnTo>
                    <a:lnTo>
                      <a:pt x="70" y="28"/>
                    </a:lnTo>
                    <a:lnTo>
                      <a:pt x="65" y="24"/>
                    </a:lnTo>
                    <a:lnTo>
                      <a:pt x="60" y="21"/>
                    </a:lnTo>
                    <a:lnTo>
                      <a:pt x="54" y="17"/>
                    </a:lnTo>
                    <a:lnTo>
                      <a:pt x="48" y="13"/>
                    </a:lnTo>
                    <a:lnTo>
                      <a:pt x="41" y="10"/>
                    </a:lnTo>
                    <a:lnTo>
                      <a:pt x="35" y="7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41" y="4"/>
                    </a:lnTo>
                    <a:lnTo>
                      <a:pt x="48" y="6"/>
                    </a:lnTo>
                    <a:lnTo>
                      <a:pt x="55" y="9"/>
                    </a:lnTo>
                    <a:lnTo>
                      <a:pt x="61" y="13"/>
                    </a:lnTo>
                    <a:lnTo>
                      <a:pt x="67" y="1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5" name="Freeform 81"/>
              <p:cNvSpPr>
                <a:spLocks/>
              </p:cNvSpPr>
              <p:nvPr/>
            </p:nvSpPr>
            <p:spPr bwMode="auto">
              <a:xfrm>
                <a:off x="1105" y="1306"/>
                <a:ext cx="96" cy="82"/>
              </a:xfrm>
              <a:custGeom>
                <a:avLst/>
                <a:gdLst>
                  <a:gd name="T0" fmla="*/ 16 w 96"/>
                  <a:gd name="T1" fmla="*/ 25 h 82"/>
                  <a:gd name="T2" fmla="*/ 12 w 96"/>
                  <a:gd name="T3" fmla="*/ 29 h 82"/>
                  <a:gd name="T4" fmla="*/ 9 w 96"/>
                  <a:gd name="T5" fmla="*/ 35 h 82"/>
                  <a:gd name="T6" fmla="*/ 8 w 96"/>
                  <a:gd name="T7" fmla="*/ 40 h 82"/>
                  <a:gd name="T8" fmla="*/ 8 w 96"/>
                  <a:gd name="T9" fmla="*/ 46 h 82"/>
                  <a:gd name="T10" fmla="*/ 9 w 96"/>
                  <a:gd name="T11" fmla="*/ 51 h 82"/>
                  <a:gd name="T12" fmla="*/ 10 w 96"/>
                  <a:gd name="T13" fmla="*/ 55 h 82"/>
                  <a:gd name="T14" fmla="*/ 13 w 96"/>
                  <a:gd name="T15" fmla="*/ 59 h 82"/>
                  <a:gd name="T16" fmla="*/ 16 w 96"/>
                  <a:gd name="T17" fmla="*/ 62 h 82"/>
                  <a:gd name="T18" fmla="*/ 19 w 96"/>
                  <a:gd name="T19" fmla="*/ 66 h 82"/>
                  <a:gd name="T20" fmla="*/ 23 w 96"/>
                  <a:gd name="T21" fmla="*/ 69 h 82"/>
                  <a:gd name="T22" fmla="*/ 26 w 96"/>
                  <a:gd name="T23" fmla="*/ 72 h 82"/>
                  <a:gd name="T24" fmla="*/ 30 w 96"/>
                  <a:gd name="T25" fmla="*/ 75 h 82"/>
                  <a:gd name="T26" fmla="*/ 31 w 96"/>
                  <a:gd name="T27" fmla="*/ 77 h 82"/>
                  <a:gd name="T28" fmla="*/ 31 w 96"/>
                  <a:gd name="T29" fmla="*/ 78 h 82"/>
                  <a:gd name="T30" fmla="*/ 31 w 96"/>
                  <a:gd name="T31" fmla="*/ 79 h 82"/>
                  <a:gd name="T32" fmla="*/ 30 w 96"/>
                  <a:gd name="T33" fmla="*/ 80 h 82"/>
                  <a:gd name="T34" fmla="*/ 29 w 96"/>
                  <a:gd name="T35" fmla="*/ 81 h 82"/>
                  <a:gd name="T36" fmla="*/ 27 w 96"/>
                  <a:gd name="T37" fmla="*/ 81 h 82"/>
                  <a:gd name="T38" fmla="*/ 26 w 96"/>
                  <a:gd name="T39" fmla="*/ 81 h 82"/>
                  <a:gd name="T40" fmla="*/ 25 w 96"/>
                  <a:gd name="T41" fmla="*/ 80 h 82"/>
                  <a:gd name="T42" fmla="*/ 17 w 96"/>
                  <a:gd name="T43" fmla="*/ 75 h 82"/>
                  <a:gd name="T44" fmla="*/ 10 w 96"/>
                  <a:gd name="T45" fmla="*/ 69 h 82"/>
                  <a:gd name="T46" fmla="*/ 5 w 96"/>
                  <a:gd name="T47" fmla="*/ 61 h 82"/>
                  <a:gd name="T48" fmla="*/ 1 w 96"/>
                  <a:gd name="T49" fmla="*/ 54 h 82"/>
                  <a:gd name="T50" fmla="*/ 0 w 96"/>
                  <a:gd name="T51" fmla="*/ 45 h 82"/>
                  <a:gd name="T52" fmla="*/ 1 w 96"/>
                  <a:gd name="T53" fmla="*/ 37 h 82"/>
                  <a:gd name="T54" fmla="*/ 4 w 96"/>
                  <a:gd name="T55" fmla="*/ 29 h 82"/>
                  <a:gd name="T56" fmla="*/ 10 w 96"/>
                  <a:gd name="T57" fmla="*/ 22 h 82"/>
                  <a:gd name="T58" fmla="*/ 15 w 96"/>
                  <a:gd name="T59" fmla="*/ 19 h 82"/>
                  <a:gd name="T60" fmla="*/ 21 w 96"/>
                  <a:gd name="T61" fmla="*/ 15 h 82"/>
                  <a:gd name="T62" fmla="*/ 27 w 96"/>
                  <a:gd name="T63" fmla="*/ 13 h 82"/>
                  <a:gd name="T64" fmla="*/ 33 w 96"/>
                  <a:gd name="T65" fmla="*/ 10 h 82"/>
                  <a:gd name="T66" fmla="*/ 40 w 96"/>
                  <a:gd name="T67" fmla="*/ 8 h 82"/>
                  <a:gd name="T68" fmla="*/ 47 w 96"/>
                  <a:gd name="T69" fmla="*/ 6 h 82"/>
                  <a:gd name="T70" fmla="*/ 54 w 96"/>
                  <a:gd name="T71" fmla="*/ 4 h 82"/>
                  <a:gd name="T72" fmla="*/ 61 w 96"/>
                  <a:gd name="T73" fmla="*/ 3 h 82"/>
                  <a:gd name="T74" fmla="*/ 67 w 96"/>
                  <a:gd name="T75" fmla="*/ 1 h 82"/>
                  <a:gd name="T76" fmla="*/ 74 w 96"/>
                  <a:gd name="T77" fmla="*/ 1 h 82"/>
                  <a:gd name="T78" fmla="*/ 79 w 96"/>
                  <a:gd name="T79" fmla="*/ 0 h 82"/>
                  <a:gd name="T80" fmla="*/ 84 w 96"/>
                  <a:gd name="T81" fmla="*/ 0 h 82"/>
                  <a:gd name="T82" fmla="*/ 89 w 96"/>
                  <a:gd name="T83" fmla="*/ 0 h 82"/>
                  <a:gd name="T84" fmla="*/ 92 w 96"/>
                  <a:gd name="T85" fmla="*/ 0 h 82"/>
                  <a:gd name="T86" fmla="*/ 94 w 96"/>
                  <a:gd name="T87" fmla="*/ 1 h 82"/>
                  <a:gd name="T88" fmla="*/ 95 w 96"/>
                  <a:gd name="T89" fmla="*/ 2 h 82"/>
                  <a:gd name="T90" fmla="*/ 91 w 96"/>
                  <a:gd name="T91" fmla="*/ 3 h 82"/>
                  <a:gd name="T92" fmla="*/ 87 w 96"/>
                  <a:gd name="T93" fmla="*/ 3 h 82"/>
                  <a:gd name="T94" fmla="*/ 82 w 96"/>
                  <a:gd name="T95" fmla="*/ 4 h 82"/>
                  <a:gd name="T96" fmla="*/ 77 w 96"/>
                  <a:gd name="T97" fmla="*/ 4 h 82"/>
                  <a:gd name="T98" fmla="*/ 72 w 96"/>
                  <a:gd name="T99" fmla="*/ 5 h 82"/>
                  <a:gd name="T100" fmla="*/ 67 w 96"/>
                  <a:gd name="T101" fmla="*/ 6 h 82"/>
                  <a:gd name="T102" fmla="*/ 62 w 96"/>
                  <a:gd name="T103" fmla="*/ 7 h 82"/>
                  <a:gd name="T104" fmla="*/ 57 w 96"/>
                  <a:gd name="T105" fmla="*/ 8 h 82"/>
                  <a:gd name="T106" fmla="*/ 51 w 96"/>
                  <a:gd name="T107" fmla="*/ 10 h 82"/>
                  <a:gd name="T108" fmla="*/ 46 w 96"/>
                  <a:gd name="T109" fmla="*/ 11 h 82"/>
                  <a:gd name="T110" fmla="*/ 40 w 96"/>
                  <a:gd name="T111" fmla="*/ 13 h 82"/>
                  <a:gd name="T112" fmla="*/ 35 w 96"/>
                  <a:gd name="T113" fmla="*/ 15 h 82"/>
                  <a:gd name="T114" fmla="*/ 30 w 96"/>
                  <a:gd name="T115" fmla="*/ 17 h 82"/>
                  <a:gd name="T116" fmla="*/ 25 w 96"/>
                  <a:gd name="T117" fmla="*/ 19 h 82"/>
                  <a:gd name="T118" fmla="*/ 20 w 96"/>
                  <a:gd name="T119" fmla="*/ 22 h 82"/>
                  <a:gd name="T120" fmla="*/ 16 w 96"/>
                  <a:gd name="T121" fmla="*/ 2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6" h="82">
                    <a:moveTo>
                      <a:pt x="16" y="25"/>
                    </a:moveTo>
                    <a:lnTo>
                      <a:pt x="12" y="29"/>
                    </a:lnTo>
                    <a:lnTo>
                      <a:pt x="9" y="35"/>
                    </a:lnTo>
                    <a:lnTo>
                      <a:pt x="8" y="40"/>
                    </a:lnTo>
                    <a:lnTo>
                      <a:pt x="8" y="46"/>
                    </a:lnTo>
                    <a:lnTo>
                      <a:pt x="9" y="51"/>
                    </a:lnTo>
                    <a:lnTo>
                      <a:pt x="10" y="55"/>
                    </a:lnTo>
                    <a:lnTo>
                      <a:pt x="13" y="59"/>
                    </a:lnTo>
                    <a:lnTo>
                      <a:pt x="16" y="62"/>
                    </a:lnTo>
                    <a:lnTo>
                      <a:pt x="19" y="66"/>
                    </a:lnTo>
                    <a:lnTo>
                      <a:pt x="23" y="69"/>
                    </a:lnTo>
                    <a:lnTo>
                      <a:pt x="26" y="72"/>
                    </a:lnTo>
                    <a:lnTo>
                      <a:pt x="30" y="75"/>
                    </a:lnTo>
                    <a:lnTo>
                      <a:pt x="31" y="77"/>
                    </a:lnTo>
                    <a:lnTo>
                      <a:pt x="31" y="78"/>
                    </a:lnTo>
                    <a:lnTo>
                      <a:pt x="31" y="79"/>
                    </a:lnTo>
                    <a:lnTo>
                      <a:pt x="30" y="80"/>
                    </a:lnTo>
                    <a:lnTo>
                      <a:pt x="29" y="81"/>
                    </a:lnTo>
                    <a:lnTo>
                      <a:pt x="27" y="81"/>
                    </a:lnTo>
                    <a:lnTo>
                      <a:pt x="26" y="81"/>
                    </a:lnTo>
                    <a:lnTo>
                      <a:pt x="25" y="80"/>
                    </a:lnTo>
                    <a:lnTo>
                      <a:pt x="17" y="75"/>
                    </a:lnTo>
                    <a:lnTo>
                      <a:pt x="10" y="69"/>
                    </a:lnTo>
                    <a:lnTo>
                      <a:pt x="5" y="61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7"/>
                    </a:lnTo>
                    <a:lnTo>
                      <a:pt x="4" y="29"/>
                    </a:lnTo>
                    <a:lnTo>
                      <a:pt x="10" y="22"/>
                    </a:lnTo>
                    <a:lnTo>
                      <a:pt x="15" y="19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33" y="10"/>
                    </a:lnTo>
                    <a:lnTo>
                      <a:pt x="40" y="8"/>
                    </a:lnTo>
                    <a:lnTo>
                      <a:pt x="47" y="6"/>
                    </a:lnTo>
                    <a:lnTo>
                      <a:pt x="54" y="4"/>
                    </a:lnTo>
                    <a:lnTo>
                      <a:pt x="61" y="3"/>
                    </a:lnTo>
                    <a:lnTo>
                      <a:pt x="67" y="1"/>
                    </a:lnTo>
                    <a:lnTo>
                      <a:pt x="74" y="1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4" y="1"/>
                    </a:lnTo>
                    <a:lnTo>
                      <a:pt x="95" y="2"/>
                    </a:lnTo>
                    <a:lnTo>
                      <a:pt x="91" y="3"/>
                    </a:lnTo>
                    <a:lnTo>
                      <a:pt x="87" y="3"/>
                    </a:lnTo>
                    <a:lnTo>
                      <a:pt x="82" y="4"/>
                    </a:lnTo>
                    <a:lnTo>
                      <a:pt x="77" y="4"/>
                    </a:lnTo>
                    <a:lnTo>
                      <a:pt x="72" y="5"/>
                    </a:lnTo>
                    <a:lnTo>
                      <a:pt x="67" y="6"/>
                    </a:lnTo>
                    <a:lnTo>
                      <a:pt x="62" y="7"/>
                    </a:lnTo>
                    <a:lnTo>
                      <a:pt x="57" y="8"/>
                    </a:lnTo>
                    <a:lnTo>
                      <a:pt x="51" y="10"/>
                    </a:lnTo>
                    <a:lnTo>
                      <a:pt x="46" y="11"/>
                    </a:lnTo>
                    <a:lnTo>
                      <a:pt x="40" y="13"/>
                    </a:lnTo>
                    <a:lnTo>
                      <a:pt x="35" y="15"/>
                    </a:lnTo>
                    <a:lnTo>
                      <a:pt x="30" y="17"/>
                    </a:lnTo>
                    <a:lnTo>
                      <a:pt x="25" y="19"/>
                    </a:lnTo>
                    <a:lnTo>
                      <a:pt x="20" y="22"/>
                    </a:lnTo>
                    <a:lnTo>
                      <a:pt x="16" y="25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6" name="Freeform 82"/>
              <p:cNvSpPr>
                <a:spLocks/>
              </p:cNvSpPr>
              <p:nvPr/>
            </p:nvSpPr>
            <p:spPr bwMode="auto">
              <a:xfrm>
                <a:off x="1039" y="1301"/>
                <a:ext cx="84" cy="101"/>
              </a:xfrm>
              <a:custGeom>
                <a:avLst/>
                <a:gdLst>
                  <a:gd name="T0" fmla="*/ 13 w 84"/>
                  <a:gd name="T1" fmla="*/ 40 h 101"/>
                  <a:gd name="T2" fmla="*/ 9 w 84"/>
                  <a:gd name="T3" fmla="*/ 46 h 101"/>
                  <a:gd name="T4" fmla="*/ 7 w 84"/>
                  <a:gd name="T5" fmla="*/ 53 h 101"/>
                  <a:gd name="T6" fmla="*/ 8 w 84"/>
                  <a:gd name="T7" fmla="*/ 60 h 101"/>
                  <a:gd name="T8" fmla="*/ 13 w 84"/>
                  <a:gd name="T9" fmla="*/ 67 h 101"/>
                  <a:gd name="T10" fmla="*/ 19 w 84"/>
                  <a:gd name="T11" fmla="*/ 74 h 101"/>
                  <a:gd name="T12" fmla="*/ 27 w 84"/>
                  <a:gd name="T13" fmla="*/ 79 h 101"/>
                  <a:gd name="T14" fmla="*/ 35 w 84"/>
                  <a:gd name="T15" fmla="*/ 85 h 101"/>
                  <a:gd name="T16" fmla="*/ 40 w 84"/>
                  <a:gd name="T17" fmla="*/ 89 h 101"/>
                  <a:gd name="T18" fmla="*/ 41 w 84"/>
                  <a:gd name="T19" fmla="*/ 92 h 101"/>
                  <a:gd name="T20" fmla="*/ 42 w 84"/>
                  <a:gd name="T21" fmla="*/ 95 h 101"/>
                  <a:gd name="T22" fmla="*/ 42 w 84"/>
                  <a:gd name="T23" fmla="*/ 98 h 101"/>
                  <a:gd name="T24" fmla="*/ 39 w 84"/>
                  <a:gd name="T25" fmla="*/ 100 h 101"/>
                  <a:gd name="T26" fmla="*/ 36 w 84"/>
                  <a:gd name="T27" fmla="*/ 99 h 101"/>
                  <a:gd name="T28" fmla="*/ 31 w 84"/>
                  <a:gd name="T29" fmla="*/ 94 h 101"/>
                  <a:gd name="T30" fmla="*/ 22 w 84"/>
                  <a:gd name="T31" fmla="*/ 87 h 101"/>
                  <a:gd name="T32" fmla="*/ 13 w 84"/>
                  <a:gd name="T33" fmla="*/ 79 h 101"/>
                  <a:gd name="T34" fmla="*/ 5 w 84"/>
                  <a:gd name="T35" fmla="*/ 71 h 101"/>
                  <a:gd name="T36" fmla="*/ 0 w 84"/>
                  <a:gd name="T37" fmla="*/ 60 h 101"/>
                  <a:gd name="T38" fmla="*/ 1 w 84"/>
                  <a:gd name="T39" fmla="*/ 49 h 101"/>
                  <a:gd name="T40" fmla="*/ 6 w 84"/>
                  <a:gd name="T41" fmla="*/ 38 h 101"/>
                  <a:gd name="T42" fmla="*/ 14 w 84"/>
                  <a:gd name="T43" fmla="*/ 30 h 101"/>
                  <a:gd name="T44" fmla="*/ 23 w 84"/>
                  <a:gd name="T45" fmla="*/ 24 h 101"/>
                  <a:gd name="T46" fmla="*/ 32 w 84"/>
                  <a:gd name="T47" fmla="*/ 20 h 101"/>
                  <a:gd name="T48" fmla="*/ 42 w 84"/>
                  <a:gd name="T49" fmla="*/ 15 h 101"/>
                  <a:gd name="T50" fmla="*/ 52 w 84"/>
                  <a:gd name="T51" fmla="*/ 10 h 101"/>
                  <a:gd name="T52" fmla="*/ 61 w 84"/>
                  <a:gd name="T53" fmla="*/ 6 h 101"/>
                  <a:gd name="T54" fmla="*/ 69 w 84"/>
                  <a:gd name="T55" fmla="*/ 3 h 101"/>
                  <a:gd name="T56" fmla="*/ 76 w 84"/>
                  <a:gd name="T57" fmla="*/ 0 h 101"/>
                  <a:gd name="T58" fmla="*/ 81 w 84"/>
                  <a:gd name="T59" fmla="*/ 0 h 101"/>
                  <a:gd name="T60" fmla="*/ 79 w 84"/>
                  <a:gd name="T61" fmla="*/ 3 h 101"/>
                  <a:gd name="T62" fmla="*/ 71 w 84"/>
                  <a:gd name="T63" fmla="*/ 6 h 101"/>
                  <a:gd name="T64" fmla="*/ 63 w 84"/>
                  <a:gd name="T65" fmla="*/ 10 h 101"/>
                  <a:gd name="T66" fmla="*/ 54 w 84"/>
                  <a:gd name="T67" fmla="*/ 14 h 101"/>
                  <a:gd name="T68" fmla="*/ 45 w 84"/>
                  <a:gd name="T69" fmla="*/ 18 h 101"/>
                  <a:gd name="T70" fmla="*/ 36 w 84"/>
                  <a:gd name="T71" fmla="*/ 23 h 101"/>
                  <a:gd name="T72" fmla="*/ 27 w 84"/>
                  <a:gd name="T73" fmla="*/ 28 h 101"/>
                  <a:gd name="T74" fmla="*/ 19 w 84"/>
                  <a:gd name="T75" fmla="*/ 3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101">
                    <a:moveTo>
                      <a:pt x="15" y="37"/>
                    </a:moveTo>
                    <a:lnTo>
                      <a:pt x="13" y="40"/>
                    </a:lnTo>
                    <a:lnTo>
                      <a:pt x="11" y="43"/>
                    </a:lnTo>
                    <a:lnTo>
                      <a:pt x="9" y="46"/>
                    </a:lnTo>
                    <a:lnTo>
                      <a:pt x="8" y="49"/>
                    </a:lnTo>
                    <a:lnTo>
                      <a:pt x="7" y="53"/>
                    </a:lnTo>
                    <a:lnTo>
                      <a:pt x="7" y="57"/>
                    </a:lnTo>
                    <a:lnTo>
                      <a:pt x="8" y="60"/>
                    </a:lnTo>
                    <a:lnTo>
                      <a:pt x="10" y="64"/>
                    </a:lnTo>
                    <a:lnTo>
                      <a:pt x="13" y="67"/>
                    </a:lnTo>
                    <a:lnTo>
                      <a:pt x="16" y="71"/>
                    </a:lnTo>
                    <a:lnTo>
                      <a:pt x="19" y="74"/>
                    </a:lnTo>
                    <a:lnTo>
                      <a:pt x="23" y="77"/>
                    </a:lnTo>
                    <a:lnTo>
                      <a:pt x="27" y="79"/>
                    </a:lnTo>
                    <a:lnTo>
                      <a:pt x="31" y="82"/>
                    </a:lnTo>
                    <a:lnTo>
                      <a:pt x="35" y="85"/>
                    </a:lnTo>
                    <a:lnTo>
                      <a:pt x="38" y="88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1" y="92"/>
                    </a:lnTo>
                    <a:lnTo>
                      <a:pt x="42" y="94"/>
                    </a:lnTo>
                    <a:lnTo>
                      <a:pt x="42" y="95"/>
                    </a:lnTo>
                    <a:lnTo>
                      <a:pt x="42" y="97"/>
                    </a:lnTo>
                    <a:lnTo>
                      <a:pt x="42" y="98"/>
                    </a:lnTo>
                    <a:lnTo>
                      <a:pt x="40" y="99"/>
                    </a:lnTo>
                    <a:lnTo>
                      <a:pt x="39" y="100"/>
                    </a:lnTo>
                    <a:lnTo>
                      <a:pt x="37" y="100"/>
                    </a:lnTo>
                    <a:lnTo>
                      <a:pt x="36" y="99"/>
                    </a:lnTo>
                    <a:lnTo>
                      <a:pt x="35" y="98"/>
                    </a:lnTo>
                    <a:lnTo>
                      <a:pt x="31" y="94"/>
                    </a:lnTo>
                    <a:lnTo>
                      <a:pt x="26" y="90"/>
                    </a:lnTo>
                    <a:lnTo>
                      <a:pt x="22" y="87"/>
                    </a:lnTo>
                    <a:lnTo>
                      <a:pt x="17" y="83"/>
                    </a:lnTo>
                    <a:lnTo>
                      <a:pt x="13" y="79"/>
                    </a:lnTo>
                    <a:lnTo>
                      <a:pt x="9" y="75"/>
                    </a:lnTo>
                    <a:lnTo>
                      <a:pt x="5" y="71"/>
                    </a:lnTo>
                    <a:lnTo>
                      <a:pt x="2" y="6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1" y="49"/>
                    </a:lnTo>
                    <a:lnTo>
                      <a:pt x="3" y="43"/>
                    </a:lnTo>
                    <a:lnTo>
                      <a:pt x="6" y="38"/>
                    </a:lnTo>
                    <a:lnTo>
                      <a:pt x="9" y="34"/>
                    </a:lnTo>
                    <a:lnTo>
                      <a:pt x="14" y="30"/>
                    </a:lnTo>
                    <a:lnTo>
                      <a:pt x="19" y="27"/>
                    </a:lnTo>
                    <a:lnTo>
                      <a:pt x="23" y="24"/>
                    </a:lnTo>
                    <a:lnTo>
                      <a:pt x="28" y="22"/>
                    </a:lnTo>
                    <a:lnTo>
                      <a:pt x="32" y="20"/>
                    </a:lnTo>
                    <a:lnTo>
                      <a:pt x="37" y="17"/>
                    </a:lnTo>
                    <a:lnTo>
                      <a:pt x="42" y="15"/>
                    </a:lnTo>
                    <a:lnTo>
                      <a:pt x="47" y="13"/>
                    </a:lnTo>
                    <a:lnTo>
                      <a:pt x="52" y="10"/>
                    </a:lnTo>
                    <a:lnTo>
                      <a:pt x="56" y="8"/>
                    </a:lnTo>
                    <a:lnTo>
                      <a:pt x="61" y="6"/>
                    </a:lnTo>
                    <a:lnTo>
                      <a:pt x="65" y="4"/>
                    </a:lnTo>
                    <a:lnTo>
                      <a:pt x="69" y="3"/>
                    </a:lnTo>
                    <a:lnTo>
                      <a:pt x="73" y="2"/>
                    </a:lnTo>
                    <a:lnTo>
                      <a:pt x="76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79" y="3"/>
                    </a:lnTo>
                    <a:lnTo>
                      <a:pt x="75" y="4"/>
                    </a:lnTo>
                    <a:lnTo>
                      <a:pt x="71" y="6"/>
                    </a:lnTo>
                    <a:lnTo>
                      <a:pt x="67" y="8"/>
                    </a:lnTo>
                    <a:lnTo>
                      <a:pt x="63" y="10"/>
                    </a:lnTo>
                    <a:lnTo>
                      <a:pt x="58" y="12"/>
                    </a:lnTo>
                    <a:lnTo>
                      <a:pt x="54" y="14"/>
                    </a:lnTo>
                    <a:lnTo>
                      <a:pt x="50" y="16"/>
                    </a:lnTo>
                    <a:lnTo>
                      <a:pt x="45" y="18"/>
                    </a:lnTo>
                    <a:lnTo>
                      <a:pt x="40" y="21"/>
                    </a:lnTo>
                    <a:lnTo>
                      <a:pt x="36" y="23"/>
                    </a:lnTo>
                    <a:lnTo>
                      <a:pt x="32" y="25"/>
                    </a:lnTo>
                    <a:lnTo>
                      <a:pt x="27" y="28"/>
                    </a:lnTo>
                    <a:lnTo>
                      <a:pt x="23" y="31"/>
                    </a:lnTo>
                    <a:lnTo>
                      <a:pt x="19" y="34"/>
                    </a:lnTo>
                    <a:lnTo>
                      <a:pt x="15" y="37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7" name="AutoShape 83"/>
              <p:cNvSpPr>
                <a:spLocks noChangeArrowheads="1"/>
              </p:cNvSpPr>
              <p:nvPr/>
            </p:nvSpPr>
            <p:spPr bwMode="auto">
              <a:xfrm rot="1320000">
                <a:off x="1078" y="1458"/>
                <a:ext cx="72" cy="96"/>
              </a:xfrm>
              <a:prstGeom prst="roundRect">
                <a:avLst>
                  <a:gd name="adj" fmla="val 16630"/>
                </a:avLst>
              </a:prstGeom>
              <a:solidFill>
                <a:schemeClr val="accent2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88" name="Group 84"/>
            <p:cNvGrpSpPr>
              <a:grpSpLocks/>
            </p:cNvGrpSpPr>
            <p:nvPr/>
          </p:nvGrpSpPr>
          <p:grpSpPr bwMode="auto">
            <a:xfrm>
              <a:off x="721" y="1797"/>
              <a:ext cx="814" cy="1634"/>
              <a:chOff x="721" y="1797"/>
              <a:chExt cx="814" cy="1634"/>
            </a:xfrm>
          </p:grpSpPr>
          <p:grpSp>
            <p:nvGrpSpPr>
              <p:cNvPr id="47189" name="Group 85"/>
              <p:cNvGrpSpPr>
                <a:grpSpLocks/>
              </p:cNvGrpSpPr>
              <p:nvPr/>
            </p:nvGrpSpPr>
            <p:grpSpPr bwMode="auto">
              <a:xfrm>
                <a:off x="721" y="1797"/>
                <a:ext cx="814" cy="1634"/>
                <a:chOff x="721" y="1797"/>
                <a:chExt cx="814" cy="1634"/>
              </a:xfrm>
            </p:grpSpPr>
            <p:sp>
              <p:nvSpPr>
                <p:cNvPr id="47190" name="Rectangle 86"/>
                <p:cNvSpPr>
                  <a:spLocks noChangeArrowheads="1"/>
                </p:cNvSpPr>
                <p:nvPr/>
              </p:nvSpPr>
              <p:spPr bwMode="auto">
                <a:xfrm>
                  <a:off x="721" y="1801"/>
                  <a:ext cx="814" cy="1630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1" name="Rectangle 87"/>
                <p:cNvSpPr>
                  <a:spLocks noChangeArrowheads="1"/>
                </p:cNvSpPr>
                <p:nvPr/>
              </p:nvSpPr>
              <p:spPr bwMode="auto">
                <a:xfrm>
                  <a:off x="822" y="1797"/>
                  <a:ext cx="61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Times New Roman" pitchFamily="18" charset="0"/>
                    </a:rPr>
                    <a:t>Client</a:t>
                  </a:r>
                </a:p>
              </p:txBody>
            </p:sp>
          </p:grpSp>
          <p:grpSp>
            <p:nvGrpSpPr>
              <p:cNvPr id="47192" name="Group 88"/>
              <p:cNvGrpSpPr>
                <a:grpSpLocks/>
              </p:cNvGrpSpPr>
              <p:nvPr/>
            </p:nvGrpSpPr>
            <p:grpSpPr bwMode="auto">
              <a:xfrm>
                <a:off x="864" y="2184"/>
                <a:ext cx="576" cy="1200"/>
                <a:chOff x="864" y="2184"/>
                <a:chExt cx="576" cy="1200"/>
              </a:xfrm>
            </p:grpSpPr>
            <p:sp>
              <p:nvSpPr>
                <p:cNvPr id="47193" name="Rectangle 89"/>
                <p:cNvSpPr>
                  <a:spLocks noChangeArrowheads="1"/>
                </p:cNvSpPr>
                <p:nvPr/>
              </p:nvSpPr>
              <p:spPr bwMode="auto">
                <a:xfrm>
                  <a:off x="864" y="2184"/>
                  <a:ext cx="576" cy="21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/>
                  <a:r>
                    <a:rPr lang="en-US" sz="1600">
                      <a:latin typeface="Times New Roman" pitchFamily="18" charset="0"/>
                    </a:rPr>
                    <a:t>WML</a:t>
                  </a:r>
                </a:p>
              </p:txBody>
            </p:sp>
            <p:sp>
              <p:nvSpPr>
                <p:cNvPr id="47194" name="Rectangle 90"/>
                <p:cNvSpPr>
                  <a:spLocks noChangeArrowheads="1"/>
                </p:cNvSpPr>
                <p:nvPr/>
              </p:nvSpPr>
              <p:spPr bwMode="auto">
                <a:xfrm>
                  <a:off x="864" y="2460"/>
                  <a:ext cx="576" cy="3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/>
                  <a:r>
                    <a:rPr lang="en-US" sz="1600">
                      <a:latin typeface="Times New Roman" pitchFamily="18" charset="0"/>
                    </a:rPr>
                    <a:t>WML-Script</a:t>
                  </a:r>
                </a:p>
              </p:txBody>
            </p:sp>
            <p:sp>
              <p:nvSpPr>
                <p:cNvPr id="47195" name="Rectangle 91"/>
                <p:cNvSpPr>
                  <a:spLocks noChangeArrowheads="1"/>
                </p:cNvSpPr>
                <p:nvPr/>
              </p:nvSpPr>
              <p:spPr bwMode="auto">
                <a:xfrm>
                  <a:off x="864" y="2890"/>
                  <a:ext cx="576" cy="21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/>
                  <a:r>
                    <a:rPr lang="en-US" sz="1600">
                      <a:latin typeface="Times New Roman" pitchFamily="18" charset="0"/>
                    </a:rPr>
                    <a:t>WTAI</a:t>
                  </a:r>
                </a:p>
              </p:txBody>
            </p:sp>
            <p:sp>
              <p:nvSpPr>
                <p:cNvPr id="47196" name="Rectangle 92"/>
                <p:cNvSpPr>
                  <a:spLocks noChangeArrowheads="1"/>
                </p:cNvSpPr>
                <p:nvPr/>
              </p:nvSpPr>
              <p:spPr bwMode="auto">
                <a:xfrm>
                  <a:off x="864" y="3166"/>
                  <a:ext cx="576" cy="21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/>
                  <a:r>
                    <a:rPr lang="en-US" sz="1600">
                      <a:latin typeface="Times New Roman" pitchFamily="18" charset="0"/>
                    </a:rPr>
                    <a:t>Etc.</a:t>
                  </a:r>
                </a:p>
              </p:txBody>
            </p:sp>
          </p:grpSp>
        </p:grpSp>
        <p:grpSp>
          <p:nvGrpSpPr>
            <p:cNvPr id="47197" name="Group 93"/>
            <p:cNvGrpSpPr>
              <a:grpSpLocks/>
            </p:cNvGrpSpPr>
            <p:nvPr/>
          </p:nvGrpSpPr>
          <p:grpSpPr bwMode="auto">
            <a:xfrm>
              <a:off x="2784" y="1204"/>
              <a:ext cx="381" cy="669"/>
              <a:chOff x="2784" y="1204"/>
              <a:chExt cx="381" cy="669"/>
            </a:xfrm>
          </p:grpSpPr>
          <p:sp>
            <p:nvSpPr>
              <p:cNvPr id="47198" name="Freeform 94"/>
              <p:cNvSpPr>
                <a:spLocks/>
              </p:cNvSpPr>
              <p:nvPr/>
            </p:nvSpPr>
            <p:spPr bwMode="auto">
              <a:xfrm>
                <a:off x="2784" y="1713"/>
                <a:ext cx="322" cy="160"/>
              </a:xfrm>
              <a:custGeom>
                <a:avLst/>
                <a:gdLst>
                  <a:gd name="T0" fmla="*/ 34 w 322"/>
                  <a:gd name="T1" fmla="*/ 83 h 160"/>
                  <a:gd name="T2" fmla="*/ 26 w 322"/>
                  <a:gd name="T3" fmla="*/ 92 h 160"/>
                  <a:gd name="T4" fmla="*/ 17 w 322"/>
                  <a:gd name="T5" fmla="*/ 100 h 160"/>
                  <a:gd name="T6" fmla="*/ 0 w 322"/>
                  <a:gd name="T7" fmla="*/ 109 h 160"/>
                  <a:gd name="T8" fmla="*/ 0 w 322"/>
                  <a:gd name="T9" fmla="*/ 117 h 160"/>
                  <a:gd name="T10" fmla="*/ 0 w 322"/>
                  <a:gd name="T11" fmla="*/ 125 h 160"/>
                  <a:gd name="T12" fmla="*/ 9 w 322"/>
                  <a:gd name="T13" fmla="*/ 125 h 160"/>
                  <a:gd name="T14" fmla="*/ 17 w 322"/>
                  <a:gd name="T15" fmla="*/ 133 h 160"/>
                  <a:gd name="T16" fmla="*/ 34 w 322"/>
                  <a:gd name="T17" fmla="*/ 133 h 160"/>
                  <a:gd name="T18" fmla="*/ 203 w 322"/>
                  <a:gd name="T19" fmla="*/ 159 h 160"/>
                  <a:gd name="T20" fmla="*/ 220 w 322"/>
                  <a:gd name="T21" fmla="*/ 159 h 160"/>
                  <a:gd name="T22" fmla="*/ 237 w 322"/>
                  <a:gd name="T23" fmla="*/ 159 h 160"/>
                  <a:gd name="T24" fmla="*/ 245 w 322"/>
                  <a:gd name="T25" fmla="*/ 159 h 160"/>
                  <a:gd name="T26" fmla="*/ 253 w 322"/>
                  <a:gd name="T27" fmla="*/ 159 h 160"/>
                  <a:gd name="T28" fmla="*/ 262 w 322"/>
                  <a:gd name="T29" fmla="*/ 150 h 160"/>
                  <a:gd name="T30" fmla="*/ 270 w 322"/>
                  <a:gd name="T31" fmla="*/ 142 h 160"/>
                  <a:gd name="T32" fmla="*/ 321 w 322"/>
                  <a:gd name="T33" fmla="*/ 0 h 160"/>
                  <a:gd name="T34" fmla="*/ 34 w 322"/>
                  <a:gd name="T35" fmla="*/ 83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2" h="160">
                    <a:moveTo>
                      <a:pt x="34" y="83"/>
                    </a:moveTo>
                    <a:lnTo>
                      <a:pt x="26" y="92"/>
                    </a:lnTo>
                    <a:lnTo>
                      <a:pt x="17" y="100"/>
                    </a:lnTo>
                    <a:lnTo>
                      <a:pt x="0" y="109"/>
                    </a:lnTo>
                    <a:lnTo>
                      <a:pt x="0" y="117"/>
                    </a:lnTo>
                    <a:lnTo>
                      <a:pt x="0" y="125"/>
                    </a:lnTo>
                    <a:lnTo>
                      <a:pt x="9" y="125"/>
                    </a:lnTo>
                    <a:lnTo>
                      <a:pt x="17" y="133"/>
                    </a:lnTo>
                    <a:lnTo>
                      <a:pt x="34" y="133"/>
                    </a:lnTo>
                    <a:lnTo>
                      <a:pt x="203" y="159"/>
                    </a:lnTo>
                    <a:lnTo>
                      <a:pt x="220" y="159"/>
                    </a:lnTo>
                    <a:lnTo>
                      <a:pt x="237" y="159"/>
                    </a:lnTo>
                    <a:lnTo>
                      <a:pt x="245" y="159"/>
                    </a:lnTo>
                    <a:lnTo>
                      <a:pt x="253" y="159"/>
                    </a:lnTo>
                    <a:lnTo>
                      <a:pt x="262" y="150"/>
                    </a:lnTo>
                    <a:lnTo>
                      <a:pt x="270" y="142"/>
                    </a:lnTo>
                    <a:lnTo>
                      <a:pt x="321" y="0"/>
                    </a:lnTo>
                    <a:lnTo>
                      <a:pt x="34" y="83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9" name="Freeform 95"/>
              <p:cNvSpPr>
                <a:spLocks/>
              </p:cNvSpPr>
              <p:nvPr/>
            </p:nvSpPr>
            <p:spPr bwMode="auto">
              <a:xfrm>
                <a:off x="3012" y="1713"/>
                <a:ext cx="153" cy="151"/>
              </a:xfrm>
              <a:custGeom>
                <a:avLst/>
                <a:gdLst>
                  <a:gd name="T0" fmla="*/ 0 w 153"/>
                  <a:gd name="T1" fmla="*/ 100 h 151"/>
                  <a:gd name="T2" fmla="*/ 0 w 153"/>
                  <a:gd name="T3" fmla="*/ 109 h 151"/>
                  <a:gd name="T4" fmla="*/ 0 w 153"/>
                  <a:gd name="T5" fmla="*/ 116 h 151"/>
                  <a:gd name="T6" fmla="*/ 0 w 153"/>
                  <a:gd name="T7" fmla="*/ 125 h 151"/>
                  <a:gd name="T8" fmla="*/ 8 w 153"/>
                  <a:gd name="T9" fmla="*/ 125 h 151"/>
                  <a:gd name="T10" fmla="*/ 8 w 153"/>
                  <a:gd name="T11" fmla="*/ 133 h 151"/>
                  <a:gd name="T12" fmla="*/ 17 w 153"/>
                  <a:gd name="T13" fmla="*/ 142 h 151"/>
                  <a:gd name="T14" fmla="*/ 25 w 153"/>
                  <a:gd name="T15" fmla="*/ 150 h 151"/>
                  <a:gd name="T16" fmla="*/ 34 w 153"/>
                  <a:gd name="T17" fmla="*/ 150 h 151"/>
                  <a:gd name="T18" fmla="*/ 42 w 153"/>
                  <a:gd name="T19" fmla="*/ 142 h 151"/>
                  <a:gd name="T20" fmla="*/ 152 w 153"/>
                  <a:gd name="T21" fmla="*/ 25 h 151"/>
                  <a:gd name="T22" fmla="*/ 152 w 153"/>
                  <a:gd name="T23" fmla="*/ 17 h 151"/>
                  <a:gd name="T24" fmla="*/ 143 w 153"/>
                  <a:gd name="T25" fmla="*/ 17 h 151"/>
                  <a:gd name="T26" fmla="*/ 101 w 153"/>
                  <a:gd name="T27" fmla="*/ 0 h 151"/>
                  <a:gd name="T28" fmla="*/ 0 w 153"/>
                  <a:gd name="T29" fmla="*/ 10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" h="151">
                    <a:moveTo>
                      <a:pt x="0" y="100"/>
                    </a:moveTo>
                    <a:lnTo>
                      <a:pt x="0" y="109"/>
                    </a:lnTo>
                    <a:lnTo>
                      <a:pt x="0" y="116"/>
                    </a:lnTo>
                    <a:lnTo>
                      <a:pt x="0" y="125"/>
                    </a:lnTo>
                    <a:lnTo>
                      <a:pt x="8" y="125"/>
                    </a:lnTo>
                    <a:lnTo>
                      <a:pt x="8" y="133"/>
                    </a:lnTo>
                    <a:lnTo>
                      <a:pt x="17" y="142"/>
                    </a:lnTo>
                    <a:lnTo>
                      <a:pt x="25" y="150"/>
                    </a:lnTo>
                    <a:lnTo>
                      <a:pt x="34" y="150"/>
                    </a:lnTo>
                    <a:lnTo>
                      <a:pt x="42" y="142"/>
                    </a:lnTo>
                    <a:lnTo>
                      <a:pt x="152" y="25"/>
                    </a:lnTo>
                    <a:lnTo>
                      <a:pt x="152" y="17"/>
                    </a:lnTo>
                    <a:lnTo>
                      <a:pt x="143" y="17"/>
                    </a:lnTo>
                    <a:lnTo>
                      <a:pt x="101" y="0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0" name="Freeform 96"/>
              <p:cNvSpPr>
                <a:spLocks/>
              </p:cNvSpPr>
              <p:nvPr/>
            </p:nvSpPr>
            <p:spPr bwMode="auto">
              <a:xfrm>
                <a:off x="2818" y="1721"/>
                <a:ext cx="296" cy="93"/>
              </a:xfrm>
              <a:custGeom>
                <a:avLst/>
                <a:gdLst>
                  <a:gd name="T0" fmla="*/ 295 w 296"/>
                  <a:gd name="T1" fmla="*/ 0 h 93"/>
                  <a:gd name="T2" fmla="*/ 194 w 296"/>
                  <a:gd name="T3" fmla="*/ 84 h 93"/>
                  <a:gd name="T4" fmla="*/ 194 w 296"/>
                  <a:gd name="T5" fmla="*/ 92 h 93"/>
                  <a:gd name="T6" fmla="*/ 185 w 296"/>
                  <a:gd name="T7" fmla="*/ 92 h 93"/>
                  <a:gd name="T8" fmla="*/ 168 w 296"/>
                  <a:gd name="T9" fmla="*/ 92 h 93"/>
                  <a:gd name="T10" fmla="*/ 0 w 296"/>
                  <a:gd name="T11" fmla="*/ 75 h 93"/>
                  <a:gd name="T12" fmla="*/ 0 w 296"/>
                  <a:gd name="T13" fmla="*/ 59 h 93"/>
                  <a:gd name="T14" fmla="*/ 295 w 296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6" h="93">
                    <a:moveTo>
                      <a:pt x="295" y="0"/>
                    </a:moveTo>
                    <a:lnTo>
                      <a:pt x="194" y="84"/>
                    </a:lnTo>
                    <a:lnTo>
                      <a:pt x="194" y="92"/>
                    </a:lnTo>
                    <a:lnTo>
                      <a:pt x="185" y="92"/>
                    </a:lnTo>
                    <a:lnTo>
                      <a:pt x="168" y="92"/>
                    </a:lnTo>
                    <a:lnTo>
                      <a:pt x="0" y="75"/>
                    </a:lnTo>
                    <a:lnTo>
                      <a:pt x="0" y="59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1" name="Freeform 97"/>
              <p:cNvSpPr>
                <a:spLocks/>
              </p:cNvSpPr>
              <p:nvPr/>
            </p:nvSpPr>
            <p:spPr bwMode="auto">
              <a:xfrm>
                <a:off x="2818" y="1212"/>
                <a:ext cx="296" cy="602"/>
              </a:xfrm>
              <a:custGeom>
                <a:avLst/>
                <a:gdLst>
                  <a:gd name="T0" fmla="*/ 295 w 296"/>
                  <a:gd name="T1" fmla="*/ 0 h 602"/>
                  <a:gd name="T2" fmla="*/ 295 w 296"/>
                  <a:gd name="T3" fmla="*/ 501 h 602"/>
                  <a:gd name="T4" fmla="*/ 194 w 296"/>
                  <a:gd name="T5" fmla="*/ 593 h 602"/>
                  <a:gd name="T6" fmla="*/ 185 w 296"/>
                  <a:gd name="T7" fmla="*/ 601 h 602"/>
                  <a:gd name="T8" fmla="*/ 168 w 296"/>
                  <a:gd name="T9" fmla="*/ 601 h 602"/>
                  <a:gd name="T10" fmla="*/ 9 w 296"/>
                  <a:gd name="T11" fmla="*/ 584 h 602"/>
                  <a:gd name="T12" fmla="*/ 0 w 296"/>
                  <a:gd name="T13" fmla="*/ 584 h 602"/>
                  <a:gd name="T14" fmla="*/ 0 w 296"/>
                  <a:gd name="T15" fmla="*/ 576 h 602"/>
                  <a:gd name="T16" fmla="*/ 0 w 296"/>
                  <a:gd name="T17" fmla="*/ 568 h 602"/>
                  <a:gd name="T18" fmla="*/ 0 w 296"/>
                  <a:gd name="T19" fmla="*/ 17 h 602"/>
                  <a:gd name="T20" fmla="*/ 177 w 296"/>
                  <a:gd name="T21" fmla="*/ 0 h 602"/>
                  <a:gd name="T22" fmla="*/ 295 w 296"/>
                  <a:gd name="T2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602">
                    <a:moveTo>
                      <a:pt x="295" y="0"/>
                    </a:moveTo>
                    <a:lnTo>
                      <a:pt x="295" y="501"/>
                    </a:lnTo>
                    <a:lnTo>
                      <a:pt x="194" y="593"/>
                    </a:lnTo>
                    <a:lnTo>
                      <a:pt x="185" y="601"/>
                    </a:lnTo>
                    <a:lnTo>
                      <a:pt x="168" y="601"/>
                    </a:lnTo>
                    <a:lnTo>
                      <a:pt x="9" y="584"/>
                    </a:lnTo>
                    <a:lnTo>
                      <a:pt x="0" y="584"/>
                    </a:lnTo>
                    <a:lnTo>
                      <a:pt x="0" y="576"/>
                    </a:lnTo>
                    <a:lnTo>
                      <a:pt x="0" y="568"/>
                    </a:lnTo>
                    <a:lnTo>
                      <a:pt x="0" y="17"/>
                    </a:lnTo>
                    <a:lnTo>
                      <a:pt x="177" y="0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2" name="Freeform 98"/>
              <p:cNvSpPr>
                <a:spLocks/>
              </p:cNvSpPr>
              <p:nvPr/>
            </p:nvSpPr>
            <p:spPr bwMode="auto">
              <a:xfrm>
                <a:off x="2818" y="1204"/>
                <a:ext cx="288" cy="43"/>
              </a:xfrm>
              <a:custGeom>
                <a:avLst/>
                <a:gdLst>
                  <a:gd name="T0" fmla="*/ 0 w 288"/>
                  <a:gd name="T1" fmla="*/ 25 h 43"/>
                  <a:gd name="T2" fmla="*/ 169 w 288"/>
                  <a:gd name="T3" fmla="*/ 0 h 43"/>
                  <a:gd name="T4" fmla="*/ 287 w 288"/>
                  <a:gd name="T5" fmla="*/ 8 h 43"/>
                  <a:gd name="T6" fmla="*/ 178 w 288"/>
                  <a:gd name="T7" fmla="*/ 42 h 43"/>
                  <a:gd name="T8" fmla="*/ 0 w 288"/>
                  <a:gd name="T9" fmla="*/ 33 h 43"/>
                  <a:gd name="T10" fmla="*/ 0 w 288"/>
                  <a:gd name="T11" fmla="*/ 2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" h="43">
                    <a:moveTo>
                      <a:pt x="0" y="25"/>
                    </a:moveTo>
                    <a:lnTo>
                      <a:pt x="169" y="0"/>
                    </a:lnTo>
                    <a:lnTo>
                      <a:pt x="287" y="8"/>
                    </a:lnTo>
                    <a:lnTo>
                      <a:pt x="178" y="42"/>
                    </a:lnTo>
                    <a:lnTo>
                      <a:pt x="0" y="3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3" name="Freeform 99"/>
              <p:cNvSpPr>
                <a:spLocks/>
              </p:cNvSpPr>
              <p:nvPr/>
            </p:nvSpPr>
            <p:spPr bwMode="auto">
              <a:xfrm>
                <a:off x="2810" y="1229"/>
                <a:ext cx="194" cy="560"/>
              </a:xfrm>
              <a:custGeom>
                <a:avLst/>
                <a:gdLst>
                  <a:gd name="T0" fmla="*/ 8 w 194"/>
                  <a:gd name="T1" fmla="*/ 542 h 560"/>
                  <a:gd name="T2" fmla="*/ 8 w 194"/>
                  <a:gd name="T3" fmla="*/ 551 h 560"/>
                  <a:gd name="T4" fmla="*/ 17 w 194"/>
                  <a:gd name="T5" fmla="*/ 551 h 560"/>
                  <a:gd name="T6" fmla="*/ 25 w 194"/>
                  <a:gd name="T7" fmla="*/ 551 h 560"/>
                  <a:gd name="T8" fmla="*/ 193 w 194"/>
                  <a:gd name="T9" fmla="*/ 559 h 560"/>
                  <a:gd name="T10" fmla="*/ 193 w 194"/>
                  <a:gd name="T11" fmla="*/ 17 h 560"/>
                  <a:gd name="T12" fmla="*/ 185 w 194"/>
                  <a:gd name="T13" fmla="*/ 8 h 560"/>
                  <a:gd name="T14" fmla="*/ 176 w 194"/>
                  <a:gd name="T15" fmla="*/ 8 h 560"/>
                  <a:gd name="T16" fmla="*/ 168 w 194"/>
                  <a:gd name="T17" fmla="*/ 8 h 560"/>
                  <a:gd name="T18" fmla="*/ 42 w 194"/>
                  <a:gd name="T19" fmla="*/ 0 h 560"/>
                  <a:gd name="T20" fmla="*/ 25 w 194"/>
                  <a:gd name="T21" fmla="*/ 0 h 560"/>
                  <a:gd name="T22" fmla="*/ 17 w 194"/>
                  <a:gd name="T23" fmla="*/ 0 h 560"/>
                  <a:gd name="T24" fmla="*/ 8 w 194"/>
                  <a:gd name="T25" fmla="*/ 0 h 560"/>
                  <a:gd name="T26" fmla="*/ 0 w 194"/>
                  <a:gd name="T27" fmla="*/ 8 h 560"/>
                  <a:gd name="T28" fmla="*/ 0 w 194"/>
                  <a:gd name="T29" fmla="*/ 17 h 560"/>
                  <a:gd name="T30" fmla="*/ 0 w 194"/>
                  <a:gd name="T31" fmla="*/ 309 h 560"/>
                  <a:gd name="T32" fmla="*/ 8 w 194"/>
                  <a:gd name="T33" fmla="*/ 309 h 560"/>
                  <a:gd name="T34" fmla="*/ 8 w 194"/>
                  <a:gd name="T35" fmla="*/ 542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4" h="560">
                    <a:moveTo>
                      <a:pt x="8" y="542"/>
                    </a:moveTo>
                    <a:lnTo>
                      <a:pt x="8" y="551"/>
                    </a:lnTo>
                    <a:lnTo>
                      <a:pt x="17" y="551"/>
                    </a:lnTo>
                    <a:lnTo>
                      <a:pt x="25" y="551"/>
                    </a:lnTo>
                    <a:lnTo>
                      <a:pt x="193" y="559"/>
                    </a:lnTo>
                    <a:lnTo>
                      <a:pt x="193" y="17"/>
                    </a:lnTo>
                    <a:lnTo>
                      <a:pt x="185" y="8"/>
                    </a:lnTo>
                    <a:lnTo>
                      <a:pt x="176" y="8"/>
                    </a:lnTo>
                    <a:lnTo>
                      <a:pt x="168" y="8"/>
                    </a:lnTo>
                    <a:lnTo>
                      <a:pt x="4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309"/>
                    </a:lnTo>
                    <a:lnTo>
                      <a:pt x="8" y="309"/>
                    </a:lnTo>
                    <a:lnTo>
                      <a:pt x="8" y="542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4" name="Line 100"/>
              <p:cNvSpPr>
                <a:spLocks noChangeShapeType="1"/>
              </p:cNvSpPr>
              <p:nvPr/>
            </p:nvSpPr>
            <p:spPr bwMode="auto">
              <a:xfrm>
                <a:off x="3012" y="1257"/>
                <a:ext cx="1" cy="5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5" name="Freeform 101"/>
              <p:cNvSpPr>
                <a:spLocks/>
              </p:cNvSpPr>
              <p:nvPr/>
            </p:nvSpPr>
            <p:spPr bwMode="auto">
              <a:xfrm>
                <a:off x="2995" y="1237"/>
                <a:ext cx="18" cy="560"/>
              </a:xfrm>
              <a:custGeom>
                <a:avLst/>
                <a:gdLst>
                  <a:gd name="T0" fmla="*/ 0 w 18"/>
                  <a:gd name="T1" fmla="*/ 559 h 560"/>
                  <a:gd name="T2" fmla="*/ 17 w 18"/>
                  <a:gd name="T3" fmla="*/ 543 h 560"/>
                  <a:gd name="T4" fmla="*/ 17 w 18"/>
                  <a:gd name="T5" fmla="*/ 0 h 560"/>
                  <a:gd name="T6" fmla="*/ 0 w 18"/>
                  <a:gd name="T7" fmla="*/ 0 h 560"/>
                  <a:gd name="T8" fmla="*/ 0 w 18"/>
                  <a:gd name="T9" fmla="*/ 559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60">
                    <a:moveTo>
                      <a:pt x="0" y="559"/>
                    </a:moveTo>
                    <a:lnTo>
                      <a:pt x="17" y="54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559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06" name="Line 102"/>
              <p:cNvSpPr>
                <a:spLocks noChangeShapeType="1"/>
              </p:cNvSpPr>
              <p:nvPr/>
            </p:nvSpPr>
            <p:spPr bwMode="auto">
              <a:xfrm>
                <a:off x="2838" y="1504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7" name="Line 103"/>
              <p:cNvSpPr>
                <a:spLocks noChangeShapeType="1"/>
              </p:cNvSpPr>
              <p:nvPr/>
            </p:nvSpPr>
            <p:spPr bwMode="auto">
              <a:xfrm>
                <a:off x="2838" y="1543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8" name="Line 104"/>
              <p:cNvSpPr>
                <a:spLocks noChangeShapeType="1"/>
              </p:cNvSpPr>
              <p:nvPr/>
            </p:nvSpPr>
            <p:spPr bwMode="auto">
              <a:xfrm>
                <a:off x="2847" y="1784"/>
                <a:ext cx="1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09" name="Line 105"/>
              <p:cNvSpPr>
                <a:spLocks noChangeShapeType="1"/>
              </p:cNvSpPr>
              <p:nvPr/>
            </p:nvSpPr>
            <p:spPr bwMode="auto">
              <a:xfrm flipV="1">
                <a:off x="2978" y="1540"/>
                <a:ext cx="0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0" name="Line 106"/>
              <p:cNvSpPr>
                <a:spLocks noChangeShapeType="1"/>
              </p:cNvSpPr>
              <p:nvPr/>
            </p:nvSpPr>
            <p:spPr bwMode="auto">
              <a:xfrm>
                <a:off x="2827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1" name="Line 107"/>
              <p:cNvSpPr>
                <a:spLocks noChangeShapeType="1"/>
              </p:cNvSpPr>
              <p:nvPr/>
            </p:nvSpPr>
            <p:spPr bwMode="auto">
              <a:xfrm>
                <a:off x="2835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2" name="Line 108"/>
              <p:cNvSpPr>
                <a:spLocks noChangeShapeType="1"/>
              </p:cNvSpPr>
              <p:nvPr/>
            </p:nvSpPr>
            <p:spPr bwMode="auto">
              <a:xfrm>
                <a:off x="2843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3" name="Line 109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4" name="Line 110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5" name="Line 111"/>
              <p:cNvSpPr>
                <a:spLocks noChangeShapeType="1"/>
              </p:cNvSpPr>
              <p:nvPr/>
            </p:nvSpPr>
            <p:spPr bwMode="auto">
              <a:xfrm>
                <a:off x="2877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6" name="Line 112"/>
              <p:cNvSpPr>
                <a:spLocks noChangeShapeType="1"/>
              </p:cNvSpPr>
              <p:nvPr/>
            </p:nvSpPr>
            <p:spPr bwMode="auto">
              <a:xfrm>
                <a:off x="2860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7" name="Line 113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8" name="Line 114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19" name="Line 115"/>
              <p:cNvSpPr>
                <a:spLocks noChangeShapeType="1"/>
              </p:cNvSpPr>
              <p:nvPr/>
            </p:nvSpPr>
            <p:spPr bwMode="auto">
              <a:xfrm>
                <a:off x="2885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0" name="Line 116"/>
              <p:cNvSpPr>
                <a:spLocks noChangeShapeType="1"/>
              </p:cNvSpPr>
              <p:nvPr/>
            </p:nvSpPr>
            <p:spPr bwMode="auto">
              <a:xfrm>
                <a:off x="2894" y="1566"/>
                <a:ext cx="1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1" name="Line 117"/>
              <p:cNvSpPr>
                <a:spLocks noChangeShapeType="1"/>
              </p:cNvSpPr>
              <p:nvPr/>
            </p:nvSpPr>
            <p:spPr bwMode="auto">
              <a:xfrm>
                <a:off x="2894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2" name="Line 118"/>
              <p:cNvSpPr>
                <a:spLocks noChangeShapeType="1"/>
              </p:cNvSpPr>
              <p:nvPr/>
            </p:nvSpPr>
            <p:spPr bwMode="auto">
              <a:xfrm>
                <a:off x="2902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3" name="Line 119"/>
              <p:cNvSpPr>
                <a:spLocks noChangeShapeType="1"/>
              </p:cNvSpPr>
              <p:nvPr/>
            </p:nvSpPr>
            <p:spPr bwMode="auto">
              <a:xfrm>
                <a:off x="2911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4" name="Line 120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5" name="Line 121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6" name="Line 122"/>
              <p:cNvSpPr>
                <a:spLocks noChangeShapeType="1"/>
              </p:cNvSpPr>
              <p:nvPr/>
            </p:nvSpPr>
            <p:spPr bwMode="auto">
              <a:xfrm>
                <a:off x="2928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7" name="Line 123"/>
              <p:cNvSpPr>
                <a:spLocks noChangeShapeType="1"/>
              </p:cNvSpPr>
              <p:nvPr/>
            </p:nvSpPr>
            <p:spPr bwMode="auto">
              <a:xfrm flipV="1">
                <a:off x="2936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8" name="Line 124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29" name="Line 125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0" name="Line 126"/>
              <p:cNvSpPr>
                <a:spLocks noChangeShapeType="1"/>
              </p:cNvSpPr>
              <p:nvPr/>
            </p:nvSpPr>
            <p:spPr bwMode="auto">
              <a:xfrm>
                <a:off x="2953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1" name="Line 127"/>
              <p:cNvSpPr>
                <a:spLocks noChangeShapeType="1"/>
              </p:cNvSpPr>
              <p:nvPr/>
            </p:nvSpPr>
            <p:spPr bwMode="auto">
              <a:xfrm>
                <a:off x="2962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2" name="Line 128"/>
              <p:cNvSpPr>
                <a:spLocks noChangeShapeType="1"/>
              </p:cNvSpPr>
              <p:nvPr/>
            </p:nvSpPr>
            <p:spPr bwMode="auto">
              <a:xfrm flipV="1">
                <a:off x="2970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3" name="Line 129"/>
              <p:cNvSpPr>
                <a:spLocks noChangeShapeType="1"/>
              </p:cNvSpPr>
              <p:nvPr/>
            </p:nvSpPr>
            <p:spPr bwMode="auto">
              <a:xfrm>
                <a:off x="2970" y="1574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4" name="Line 130"/>
              <p:cNvSpPr>
                <a:spLocks noChangeShapeType="1"/>
              </p:cNvSpPr>
              <p:nvPr/>
            </p:nvSpPr>
            <p:spPr bwMode="auto">
              <a:xfrm>
                <a:off x="2830" y="1288"/>
                <a:ext cx="157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5" name="Line 131"/>
              <p:cNvSpPr>
                <a:spLocks noChangeShapeType="1"/>
              </p:cNvSpPr>
              <p:nvPr/>
            </p:nvSpPr>
            <p:spPr bwMode="auto">
              <a:xfrm>
                <a:off x="2838" y="1551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6" name="Oval 132"/>
              <p:cNvSpPr>
                <a:spLocks noChangeArrowheads="1"/>
              </p:cNvSpPr>
              <p:nvPr/>
            </p:nvSpPr>
            <p:spPr bwMode="auto">
              <a:xfrm>
                <a:off x="2831" y="1250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7" name="Oval 133"/>
              <p:cNvSpPr>
                <a:spLocks noChangeArrowheads="1"/>
              </p:cNvSpPr>
              <p:nvPr/>
            </p:nvSpPr>
            <p:spPr bwMode="auto">
              <a:xfrm>
                <a:off x="2864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8" name="Oval 134"/>
              <p:cNvSpPr>
                <a:spLocks noChangeArrowheads="1"/>
              </p:cNvSpPr>
              <p:nvPr/>
            </p:nvSpPr>
            <p:spPr bwMode="auto">
              <a:xfrm>
                <a:off x="2898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39" name="Rectangle 135"/>
              <p:cNvSpPr>
                <a:spLocks noChangeArrowheads="1"/>
              </p:cNvSpPr>
              <p:nvPr/>
            </p:nvSpPr>
            <p:spPr bwMode="auto">
              <a:xfrm>
                <a:off x="2974" y="1258"/>
                <a:ext cx="8" cy="17"/>
              </a:xfrm>
              <a:prstGeom prst="rect">
                <a:avLst/>
              </a:prstGeom>
              <a:solidFill>
                <a:srgbClr val="A0A0A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40" name="Line 136"/>
              <p:cNvSpPr>
                <a:spLocks noChangeShapeType="1"/>
              </p:cNvSpPr>
              <p:nvPr/>
            </p:nvSpPr>
            <p:spPr bwMode="auto">
              <a:xfrm>
                <a:off x="2838" y="1325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41" name="Line 137"/>
              <p:cNvSpPr>
                <a:spLocks noChangeShapeType="1"/>
              </p:cNvSpPr>
              <p:nvPr/>
            </p:nvSpPr>
            <p:spPr bwMode="auto">
              <a:xfrm>
                <a:off x="2838" y="1362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42" name="Line 138"/>
              <p:cNvSpPr>
                <a:spLocks noChangeShapeType="1"/>
              </p:cNvSpPr>
              <p:nvPr/>
            </p:nvSpPr>
            <p:spPr bwMode="auto">
              <a:xfrm>
                <a:off x="2838" y="1434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43" name="Line 139"/>
              <p:cNvSpPr>
                <a:spLocks noChangeShapeType="1"/>
              </p:cNvSpPr>
              <p:nvPr/>
            </p:nvSpPr>
            <p:spPr bwMode="auto">
              <a:xfrm>
                <a:off x="2830" y="1467"/>
                <a:ext cx="157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44" name="Line 140"/>
              <p:cNvSpPr>
                <a:spLocks noChangeShapeType="1"/>
              </p:cNvSpPr>
              <p:nvPr/>
            </p:nvSpPr>
            <p:spPr bwMode="auto">
              <a:xfrm>
                <a:off x="2838" y="1396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45" name="Freeform 141"/>
              <p:cNvSpPr>
                <a:spLocks/>
              </p:cNvSpPr>
              <p:nvPr/>
            </p:nvSpPr>
            <p:spPr bwMode="auto">
              <a:xfrm>
                <a:off x="2827" y="1321"/>
                <a:ext cx="152" cy="51"/>
              </a:xfrm>
              <a:custGeom>
                <a:avLst/>
                <a:gdLst>
                  <a:gd name="T0" fmla="*/ 0 w 152"/>
                  <a:gd name="T1" fmla="*/ 0 h 51"/>
                  <a:gd name="T2" fmla="*/ 0 w 152"/>
                  <a:gd name="T3" fmla="*/ 33 h 51"/>
                  <a:gd name="T4" fmla="*/ 151 w 152"/>
                  <a:gd name="T5" fmla="*/ 50 h 51"/>
                  <a:gd name="T6" fmla="*/ 151 w 152"/>
                  <a:gd name="T7" fmla="*/ 8 h 51"/>
                  <a:gd name="T8" fmla="*/ 0 w 152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33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6" name="Freeform 142"/>
              <p:cNvSpPr>
                <a:spLocks/>
              </p:cNvSpPr>
              <p:nvPr/>
            </p:nvSpPr>
            <p:spPr bwMode="auto">
              <a:xfrm>
                <a:off x="2827" y="1354"/>
                <a:ext cx="152" cy="51"/>
              </a:xfrm>
              <a:custGeom>
                <a:avLst/>
                <a:gdLst>
                  <a:gd name="T0" fmla="*/ 0 w 152"/>
                  <a:gd name="T1" fmla="*/ 0 h 51"/>
                  <a:gd name="T2" fmla="*/ 0 w 152"/>
                  <a:gd name="T3" fmla="*/ 42 h 51"/>
                  <a:gd name="T4" fmla="*/ 151 w 152"/>
                  <a:gd name="T5" fmla="*/ 50 h 51"/>
                  <a:gd name="T6" fmla="*/ 151 w 152"/>
                  <a:gd name="T7" fmla="*/ 8 h 51"/>
                  <a:gd name="T8" fmla="*/ 0 w 152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7" name="Freeform 143"/>
              <p:cNvSpPr>
                <a:spLocks/>
              </p:cNvSpPr>
              <p:nvPr/>
            </p:nvSpPr>
            <p:spPr bwMode="auto">
              <a:xfrm>
                <a:off x="2827" y="1387"/>
                <a:ext cx="152" cy="51"/>
              </a:xfrm>
              <a:custGeom>
                <a:avLst/>
                <a:gdLst>
                  <a:gd name="T0" fmla="*/ 0 w 152"/>
                  <a:gd name="T1" fmla="*/ 0 h 51"/>
                  <a:gd name="T2" fmla="*/ 0 w 152"/>
                  <a:gd name="T3" fmla="*/ 42 h 51"/>
                  <a:gd name="T4" fmla="*/ 151 w 152"/>
                  <a:gd name="T5" fmla="*/ 50 h 51"/>
                  <a:gd name="T6" fmla="*/ 151 w 152"/>
                  <a:gd name="T7" fmla="*/ 17 h 51"/>
                  <a:gd name="T8" fmla="*/ 0 w 152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8" name="Freeform 144"/>
              <p:cNvSpPr>
                <a:spLocks/>
              </p:cNvSpPr>
              <p:nvPr/>
            </p:nvSpPr>
            <p:spPr bwMode="auto">
              <a:xfrm>
                <a:off x="2827" y="1429"/>
                <a:ext cx="160" cy="43"/>
              </a:xfrm>
              <a:custGeom>
                <a:avLst/>
                <a:gdLst>
                  <a:gd name="T0" fmla="*/ 0 w 160"/>
                  <a:gd name="T1" fmla="*/ 0 h 43"/>
                  <a:gd name="T2" fmla="*/ 0 w 160"/>
                  <a:gd name="T3" fmla="*/ 33 h 43"/>
                  <a:gd name="T4" fmla="*/ 159 w 160"/>
                  <a:gd name="T5" fmla="*/ 42 h 43"/>
                  <a:gd name="T6" fmla="*/ 159 w 160"/>
                  <a:gd name="T7" fmla="*/ 8 h 43"/>
                  <a:gd name="T8" fmla="*/ 0 w 160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43">
                    <a:moveTo>
                      <a:pt x="0" y="0"/>
                    </a:moveTo>
                    <a:lnTo>
                      <a:pt x="0" y="33"/>
                    </a:lnTo>
                    <a:lnTo>
                      <a:pt x="159" y="42"/>
                    </a:lnTo>
                    <a:lnTo>
                      <a:pt x="15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9" name="Freeform 145"/>
              <p:cNvSpPr>
                <a:spLocks/>
              </p:cNvSpPr>
              <p:nvPr/>
            </p:nvSpPr>
            <p:spPr bwMode="auto">
              <a:xfrm>
                <a:off x="2860" y="1362"/>
                <a:ext cx="94" cy="26"/>
              </a:xfrm>
              <a:custGeom>
                <a:avLst/>
                <a:gdLst>
                  <a:gd name="T0" fmla="*/ 0 w 94"/>
                  <a:gd name="T1" fmla="*/ 25 h 26"/>
                  <a:gd name="T2" fmla="*/ 0 w 94"/>
                  <a:gd name="T3" fmla="*/ 0 h 26"/>
                  <a:gd name="T4" fmla="*/ 93 w 94"/>
                  <a:gd name="T5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26">
                    <a:moveTo>
                      <a:pt x="0" y="25"/>
                    </a:moveTo>
                    <a:lnTo>
                      <a:pt x="0" y="0"/>
                    </a:lnTo>
                    <a:lnTo>
                      <a:pt x="93" y="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0" name="Freeform 146"/>
              <p:cNvSpPr>
                <a:spLocks/>
              </p:cNvSpPr>
              <p:nvPr/>
            </p:nvSpPr>
            <p:spPr bwMode="auto">
              <a:xfrm>
                <a:off x="2860" y="1371"/>
                <a:ext cx="86" cy="17"/>
              </a:xfrm>
              <a:custGeom>
                <a:avLst/>
                <a:gdLst>
                  <a:gd name="T0" fmla="*/ 0 w 86"/>
                  <a:gd name="T1" fmla="*/ 0 h 17"/>
                  <a:gd name="T2" fmla="*/ 0 w 86"/>
                  <a:gd name="T3" fmla="*/ 8 h 17"/>
                  <a:gd name="T4" fmla="*/ 85 w 86"/>
                  <a:gd name="T5" fmla="*/ 16 h 17"/>
                  <a:gd name="T6" fmla="*/ 85 w 86"/>
                  <a:gd name="T7" fmla="*/ 8 h 17"/>
                  <a:gd name="T8" fmla="*/ 0 w 8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7">
                    <a:moveTo>
                      <a:pt x="0" y="0"/>
                    </a:moveTo>
                    <a:lnTo>
                      <a:pt x="0" y="8"/>
                    </a:lnTo>
                    <a:lnTo>
                      <a:pt x="85" y="16"/>
                    </a:lnTo>
                    <a:lnTo>
                      <a:pt x="85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solidFill>
                  <a:srgbClr val="A0A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1" name="Freeform 147"/>
              <p:cNvSpPr>
                <a:spLocks/>
              </p:cNvSpPr>
              <p:nvPr/>
            </p:nvSpPr>
            <p:spPr bwMode="auto">
              <a:xfrm>
                <a:off x="2919" y="1387"/>
                <a:ext cx="27" cy="10"/>
              </a:xfrm>
              <a:custGeom>
                <a:avLst/>
                <a:gdLst>
                  <a:gd name="T0" fmla="*/ 0 w 27"/>
                  <a:gd name="T1" fmla="*/ 0 h 10"/>
                  <a:gd name="T2" fmla="*/ 26 w 27"/>
                  <a:gd name="T3" fmla="*/ 0 h 10"/>
                  <a:gd name="T4" fmla="*/ 26 w 27"/>
                  <a:gd name="T5" fmla="*/ 9 h 10"/>
                  <a:gd name="T6" fmla="*/ 0 w 27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0">
                    <a:moveTo>
                      <a:pt x="0" y="0"/>
                    </a:moveTo>
                    <a:lnTo>
                      <a:pt x="26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2" name="Freeform 148"/>
              <p:cNvSpPr>
                <a:spLocks/>
              </p:cNvSpPr>
              <p:nvPr/>
            </p:nvSpPr>
            <p:spPr bwMode="auto">
              <a:xfrm>
                <a:off x="2868" y="1329"/>
                <a:ext cx="61" cy="26"/>
              </a:xfrm>
              <a:custGeom>
                <a:avLst/>
                <a:gdLst>
                  <a:gd name="T0" fmla="*/ 0 w 61"/>
                  <a:gd name="T1" fmla="*/ 0 h 26"/>
                  <a:gd name="T2" fmla="*/ 0 w 61"/>
                  <a:gd name="T3" fmla="*/ 25 h 26"/>
                  <a:gd name="T4" fmla="*/ 60 w 61"/>
                  <a:gd name="T5" fmla="*/ 25 h 26"/>
                  <a:gd name="T6" fmla="*/ 60 w 61"/>
                  <a:gd name="T7" fmla="*/ 0 h 26"/>
                  <a:gd name="T8" fmla="*/ 34 w 61"/>
                  <a:gd name="T9" fmla="*/ 0 h 26"/>
                  <a:gd name="T10" fmla="*/ 26 w 61"/>
                  <a:gd name="T11" fmla="*/ 9 h 26"/>
                  <a:gd name="T12" fmla="*/ 0 w 61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6">
                    <a:moveTo>
                      <a:pt x="0" y="0"/>
                    </a:moveTo>
                    <a:lnTo>
                      <a:pt x="0" y="25"/>
                    </a:lnTo>
                    <a:lnTo>
                      <a:pt x="60" y="25"/>
                    </a:lnTo>
                    <a:lnTo>
                      <a:pt x="60" y="0"/>
                    </a:lnTo>
                    <a:lnTo>
                      <a:pt x="34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3" name="Freeform 149"/>
              <p:cNvSpPr>
                <a:spLocks/>
              </p:cNvSpPr>
              <p:nvPr/>
            </p:nvSpPr>
            <p:spPr bwMode="auto">
              <a:xfrm>
                <a:off x="2843" y="1337"/>
                <a:ext cx="120" cy="9"/>
              </a:xfrm>
              <a:custGeom>
                <a:avLst/>
                <a:gdLst>
                  <a:gd name="T0" fmla="*/ 0 w 120"/>
                  <a:gd name="T1" fmla="*/ 0 h 9"/>
                  <a:gd name="T2" fmla="*/ 119 w 120"/>
                  <a:gd name="T3" fmla="*/ 8 h 9"/>
                  <a:gd name="T4" fmla="*/ 0 w 120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" h="9">
                    <a:moveTo>
                      <a:pt x="0" y="0"/>
                    </a:moveTo>
                    <a:lnTo>
                      <a:pt x="11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254" name="Group 150"/>
            <p:cNvGrpSpPr>
              <a:grpSpLocks/>
            </p:cNvGrpSpPr>
            <p:nvPr/>
          </p:nvGrpSpPr>
          <p:grpSpPr bwMode="auto">
            <a:xfrm>
              <a:off x="4848" y="1273"/>
              <a:ext cx="370" cy="531"/>
              <a:chOff x="4848" y="1273"/>
              <a:chExt cx="370" cy="531"/>
            </a:xfrm>
          </p:grpSpPr>
          <p:sp>
            <p:nvSpPr>
              <p:cNvPr id="47255" name="Freeform 151"/>
              <p:cNvSpPr>
                <a:spLocks/>
              </p:cNvSpPr>
              <p:nvPr/>
            </p:nvSpPr>
            <p:spPr bwMode="auto">
              <a:xfrm>
                <a:off x="4957" y="1315"/>
                <a:ext cx="253" cy="10"/>
              </a:xfrm>
              <a:custGeom>
                <a:avLst/>
                <a:gdLst>
                  <a:gd name="T0" fmla="*/ 0 w 253"/>
                  <a:gd name="T1" fmla="*/ 0 h 10"/>
                  <a:gd name="T2" fmla="*/ 17 w 253"/>
                  <a:gd name="T3" fmla="*/ 9 h 10"/>
                  <a:gd name="T4" fmla="*/ 252 w 253"/>
                  <a:gd name="T5" fmla="*/ 9 h 10"/>
                  <a:gd name="T6" fmla="*/ 243 w 253"/>
                  <a:gd name="T7" fmla="*/ 0 h 10"/>
                  <a:gd name="T8" fmla="*/ 0 w 25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10">
                    <a:moveTo>
                      <a:pt x="0" y="0"/>
                    </a:moveTo>
                    <a:lnTo>
                      <a:pt x="17" y="9"/>
                    </a:lnTo>
                    <a:lnTo>
                      <a:pt x="252" y="9"/>
                    </a:lnTo>
                    <a:lnTo>
                      <a:pt x="24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6" name="Freeform 152"/>
              <p:cNvSpPr>
                <a:spLocks/>
              </p:cNvSpPr>
              <p:nvPr/>
            </p:nvSpPr>
            <p:spPr bwMode="auto">
              <a:xfrm>
                <a:off x="4957" y="1307"/>
                <a:ext cx="69" cy="497"/>
              </a:xfrm>
              <a:custGeom>
                <a:avLst/>
                <a:gdLst>
                  <a:gd name="T0" fmla="*/ 0 w 69"/>
                  <a:gd name="T1" fmla="*/ 479 h 497"/>
                  <a:gd name="T2" fmla="*/ 17 w 69"/>
                  <a:gd name="T3" fmla="*/ 496 h 497"/>
                  <a:gd name="T4" fmla="*/ 68 w 69"/>
                  <a:gd name="T5" fmla="*/ 168 h 497"/>
                  <a:gd name="T6" fmla="*/ 17 w 69"/>
                  <a:gd name="T7" fmla="*/ 17 h 497"/>
                  <a:gd name="T8" fmla="*/ 0 w 69"/>
                  <a:gd name="T9" fmla="*/ 0 h 497"/>
                  <a:gd name="T10" fmla="*/ 0 w 69"/>
                  <a:gd name="T11" fmla="*/ 185 h 497"/>
                  <a:gd name="T12" fmla="*/ 0 w 69"/>
                  <a:gd name="T13" fmla="*/ 479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497">
                    <a:moveTo>
                      <a:pt x="0" y="479"/>
                    </a:moveTo>
                    <a:lnTo>
                      <a:pt x="17" y="496"/>
                    </a:lnTo>
                    <a:lnTo>
                      <a:pt x="68" y="168"/>
                    </a:lnTo>
                    <a:lnTo>
                      <a:pt x="17" y="17"/>
                    </a:lnTo>
                    <a:lnTo>
                      <a:pt x="0" y="0"/>
                    </a:lnTo>
                    <a:lnTo>
                      <a:pt x="0" y="185"/>
                    </a:lnTo>
                    <a:lnTo>
                      <a:pt x="0" y="479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7" name="Freeform 153"/>
              <p:cNvSpPr>
                <a:spLocks/>
              </p:cNvSpPr>
              <p:nvPr/>
            </p:nvSpPr>
            <p:spPr bwMode="auto">
              <a:xfrm>
                <a:off x="4848" y="1281"/>
                <a:ext cx="110" cy="506"/>
              </a:xfrm>
              <a:custGeom>
                <a:avLst/>
                <a:gdLst>
                  <a:gd name="T0" fmla="*/ 0 w 110"/>
                  <a:gd name="T1" fmla="*/ 0 h 506"/>
                  <a:gd name="T2" fmla="*/ 109 w 110"/>
                  <a:gd name="T3" fmla="*/ 26 h 506"/>
                  <a:gd name="T4" fmla="*/ 109 w 110"/>
                  <a:gd name="T5" fmla="*/ 505 h 506"/>
                  <a:gd name="T6" fmla="*/ 0 w 110"/>
                  <a:gd name="T7" fmla="*/ 387 h 506"/>
                  <a:gd name="T8" fmla="*/ 0 w 110"/>
                  <a:gd name="T9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6">
                    <a:moveTo>
                      <a:pt x="0" y="0"/>
                    </a:moveTo>
                    <a:lnTo>
                      <a:pt x="109" y="26"/>
                    </a:lnTo>
                    <a:lnTo>
                      <a:pt x="109" y="505"/>
                    </a:lnTo>
                    <a:lnTo>
                      <a:pt x="0" y="38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8" name="Freeform 154"/>
              <p:cNvSpPr>
                <a:spLocks/>
              </p:cNvSpPr>
              <p:nvPr/>
            </p:nvSpPr>
            <p:spPr bwMode="auto">
              <a:xfrm>
                <a:off x="4848" y="1273"/>
                <a:ext cx="353" cy="43"/>
              </a:xfrm>
              <a:custGeom>
                <a:avLst/>
                <a:gdLst>
                  <a:gd name="T0" fmla="*/ 109 w 353"/>
                  <a:gd name="T1" fmla="*/ 42 h 43"/>
                  <a:gd name="T2" fmla="*/ 352 w 353"/>
                  <a:gd name="T3" fmla="*/ 42 h 43"/>
                  <a:gd name="T4" fmla="*/ 184 w 353"/>
                  <a:gd name="T5" fmla="*/ 0 h 43"/>
                  <a:gd name="T6" fmla="*/ 0 w 353"/>
                  <a:gd name="T7" fmla="*/ 0 h 43"/>
                  <a:gd name="T8" fmla="*/ 109 w 353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3">
                    <a:moveTo>
                      <a:pt x="109" y="42"/>
                    </a:moveTo>
                    <a:lnTo>
                      <a:pt x="352" y="42"/>
                    </a:lnTo>
                    <a:lnTo>
                      <a:pt x="184" y="0"/>
                    </a:lnTo>
                    <a:lnTo>
                      <a:pt x="0" y="0"/>
                    </a:lnTo>
                    <a:lnTo>
                      <a:pt x="109" y="4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59" name="Rectangle 155"/>
              <p:cNvSpPr>
                <a:spLocks noChangeArrowheads="1"/>
              </p:cNvSpPr>
              <p:nvPr/>
            </p:nvSpPr>
            <p:spPr bwMode="auto">
              <a:xfrm>
                <a:off x="4978" y="1496"/>
                <a:ext cx="218" cy="303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60" name="Freeform 156"/>
              <p:cNvSpPr>
                <a:spLocks/>
              </p:cNvSpPr>
              <p:nvPr/>
            </p:nvSpPr>
            <p:spPr bwMode="auto">
              <a:xfrm>
                <a:off x="4974" y="1324"/>
                <a:ext cx="244" cy="152"/>
              </a:xfrm>
              <a:custGeom>
                <a:avLst/>
                <a:gdLst>
                  <a:gd name="T0" fmla="*/ 0 w 244"/>
                  <a:gd name="T1" fmla="*/ 0 h 152"/>
                  <a:gd name="T2" fmla="*/ 235 w 244"/>
                  <a:gd name="T3" fmla="*/ 0 h 152"/>
                  <a:gd name="T4" fmla="*/ 243 w 244"/>
                  <a:gd name="T5" fmla="*/ 151 h 152"/>
                  <a:gd name="T6" fmla="*/ 8 w 244"/>
                  <a:gd name="T7" fmla="*/ 151 h 152"/>
                  <a:gd name="T8" fmla="*/ 0 w 244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152">
                    <a:moveTo>
                      <a:pt x="0" y="0"/>
                    </a:moveTo>
                    <a:lnTo>
                      <a:pt x="235" y="0"/>
                    </a:lnTo>
                    <a:lnTo>
                      <a:pt x="243" y="151"/>
                    </a:lnTo>
                    <a:lnTo>
                      <a:pt x="8" y="15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1" name="Freeform 157"/>
              <p:cNvSpPr>
                <a:spLocks/>
              </p:cNvSpPr>
              <p:nvPr/>
            </p:nvSpPr>
            <p:spPr bwMode="auto">
              <a:xfrm>
                <a:off x="4974" y="1475"/>
                <a:ext cx="244" cy="18"/>
              </a:xfrm>
              <a:custGeom>
                <a:avLst/>
                <a:gdLst>
                  <a:gd name="T0" fmla="*/ 0 w 244"/>
                  <a:gd name="T1" fmla="*/ 17 h 18"/>
                  <a:gd name="T2" fmla="*/ 226 w 244"/>
                  <a:gd name="T3" fmla="*/ 17 h 18"/>
                  <a:gd name="T4" fmla="*/ 243 w 244"/>
                  <a:gd name="T5" fmla="*/ 0 h 18"/>
                  <a:gd name="T6" fmla="*/ 8 w 244"/>
                  <a:gd name="T7" fmla="*/ 0 h 18"/>
                  <a:gd name="T8" fmla="*/ 0 w 244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18">
                    <a:moveTo>
                      <a:pt x="0" y="17"/>
                    </a:moveTo>
                    <a:lnTo>
                      <a:pt x="226" y="17"/>
                    </a:lnTo>
                    <a:lnTo>
                      <a:pt x="243" y="0"/>
                    </a:lnTo>
                    <a:lnTo>
                      <a:pt x="8" y="0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A0A0A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2" name="Freeform 158"/>
              <p:cNvSpPr>
                <a:spLocks/>
              </p:cNvSpPr>
              <p:nvPr/>
            </p:nvSpPr>
            <p:spPr bwMode="auto">
              <a:xfrm>
                <a:off x="4974" y="1315"/>
                <a:ext cx="26" cy="489"/>
              </a:xfrm>
              <a:custGeom>
                <a:avLst/>
                <a:gdLst>
                  <a:gd name="T0" fmla="*/ 0 w 26"/>
                  <a:gd name="T1" fmla="*/ 0 h 489"/>
                  <a:gd name="T2" fmla="*/ 8 w 26"/>
                  <a:gd name="T3" fmla="*/ 9 h 489"/>
                  <a:gd name="T4" fmla="*/ 25 w 26"/>
                  <a:gd name="T5" fmla="*/ 160 h 489"/>
                  <a:gd name="T6" fmla="*/ 8 w 26"/>
                  <a:gd name="T7" fmla="*/ 177 h 489"/>
                  <a:gd name="T8" fmla="*/ 8 w 26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89">
                    <a:moveTo>
                      <a:pt x="0" y="0"/>
                    </a:moveTo>
                    <a:lnTo>
                      <a:pt x="8" y="9"/>
                    </a:lnTo>
                    <a:lnTo>
                      <a:pt x="25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3" name="Freeform 159"/>
              <p:cNvSpPr>
                <a:spLocks/>
              </p:cNvSpPr>
              <p:nvPr/>
            </p:nvSpPr>
            <p:spPr bwMode="auto">
              <a:xfrm>
                <a:off x="4982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9 w 18"/>
                  <a:gd name="T3" fmla="*/ 9 h 489"/>
                  <a:gd name="T4" fmla="*/ 17 w 18"/>
                  <a:gd name="T5" fmla="*/ 160 h 489"/>
                  <a:gd name="T6" fmla="*/ 9 w 18"/>
                  <a:gd name="T7" fmla="*/ 185 h 489"/>
                  <a:gd name="T8" fmla="*/ 9 w 18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89">
                    <a:moveTo>
                      <a:pt x="0" y="0"/>
                    </a:moveTo>
                    <a:lnTo>
                      <a:pt x="9" y="9"/>
                    </a:lnTo>
                    <a:lnTo>
                      <a:pt x="17" y="160"/>
                    </a:lnTo>
                    <a:lnTo>
                      <a:pt x="9" y="185"/>
                    </a:lnTo>
                    <a:lnTo>
                      <a:pt x="9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4" name="Freeform 160"/>
              <p:cNvSpPr>
                <a:spLocks/>
              </p:cNvSpPr>
              <p:nvPr/>
            </p:nvSpPr>
            <p:spPr bwMode="auto">
              <a:xfrm>
                <a:off x="4991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8 w 18"/>
                  <a:gd name="T3" fmla="*/ 9 h 489"/>
                  <a:gd name="T4" fmla="*/ 17 w 18"/>
                  <a:gd name="T5" fmla="*/ 160 h 489"/>
                  <a:gd name="T6" fmla="*/ 8 w 18"/>
                  <a:gd name="T7" fmla="*/ 177 h 489"/>
                  <a:gd name="T8" fmla="*/ 8 w 18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89">
                    <a:moveTo>
                      <a:pt x="0" y="0"/>
                    </a:moveTo>
                    <a:lnTo>
                      <a:pt x="8" y="9"/>
                    </a:lnTo>
                    <a:lnTo>
                      <a:pt x="17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5" name="Freeform 161"/>
              <p:cNvSpPr>
                <a:spLocks/>
              </p:cNvSpPr>
              <p:nvPr/>
            </p:nvSpPr>
            <p:spPr bwMode="auto">
              <a:xfrm>
                <a:off x="4999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9 w 18"/>
                  <a:gd name="T3" fmla="*/ 9 h 489"/>
                  <a:gd name="T4" fmla="*/ 17 w 18"/>
                  <a:gd name="T5" fmla="*/ 160 h 489"/>
                  <a:gd name="T6" fmla="*/ 9 w 18"/>
                  <a:gd name="T7" fmla="*/ 177 h 489"/>
                  <a:gd name="T8" fmla="*/ 9 w 18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89">
                    <a:moveTo>
                      <a:pt x="0" y="0"/>
                    </a:moveTo>
                    <a:lnTo>
                      <a:pt x="9" y="9"/>
                    </a:lnTo>
                    <a:lnTo>
                      <a:pt x="17" y="160"/>
                    </a:lnTo>
                    <a:lnTo>
                      <a:pt x="9" y="177"/>
                    </a:lnTo>
                    <a:lnTo>
                      <a:pt x="9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6" name="Freeform 162"/>
              <p:cNvSpPr>
                <a:spLocks/>
              </p:cNvSpPr>
              <p:nvPr/>
            </p:nvSpPr>
            <p:spPr bwMode="auto">
              <a:xfrm>
                <a:off x="5008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8 w 18"/>
                  <a:gd name="T3" fmla="*/ 9 h 489"/>
                  <a:gd name="T4" fmla="*/ 17 w 18"/>
                  <a:gd name="T5" fmla="*/ 160 h 489"/>
                  <a:gd name="T6" fmla="*/ 8 w 18"/>
                  <a:gd name="T7" fmla="*/ 177 h 489"/>
                  <a:gd name="T8" fmla="*/ 8 w 18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89">
                    <a:moveTo>
                      <a:pt x="0" y="0"/>
                    </a:moveTo>
                    <a:lnTo>
                      <a:pt x="8" y="9"/>
                    </a:lnTo>
                    <a:lnTo>
                      <a:pt x="17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7" name="Freeform 163"/>
              <p:cNvSpPr>
                <a:spLocks/>
              </p:cNvSpPr>
              <p:nvPr/>
            </p:nvSpPr>
            <p:spPr bwMode="auto">
              <a:xfrm>
                <a:off x="5016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9 w 18"/>
                  <a:gd name="T3" fmla="*/ 9 h 489"/>
                  <a:gd name="T4" fmla="*/ 17 w 18"/>
                  <a:gd name="T5" fmla="*/ 160 h 489"/>
                  <a:gd name="T6" fmla="*/ 9 w 18"/>
                  <a:gd name="T7" fmla="*/ 177 h 489"/>
                  <a:gd name="T8" fmla="*/ 0 w 18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89">
                    <a:moveTo>
                      <a:pt x="0" y="0"/>
                    </a:moveTo>
                    <a:lnTo>
                      <a:pt x="9" y="9"/>
                    </a:lnTo>
                    <a:lnTo>
                      <a:pt x="17" y="160"/>
                    </a:lnTo>
                    <a:lnTo>
                      <a:pt x="9" y="177"/>
                    </a:lnTo>
                    <a:lnTo>
                      <a:pt x="0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8" name="Freeform 164"/>
              <p:cNvSpPr>
                <a:spLocks/>
              </p:cNvSpPr>
              <p:nvPr/>
            </p:nvSpPr>
            <p:spPr bwMode="auto">
              <a:xfrm>
                <a:off x="5016" y="1315"/>
                <a:ext cx="26" cy="489"/>
              </a:xfrm>
              <a:custGeom>
                <a:avLst/>
                <a:gdLst>
                  <a:gd name="T0" fmla="*/ 0 w 26"/>
                  <a:gd name="T1" fmla="*/ 0 h 489"/>
                  <a:gd name="T2" fmla="*/ 9 w 26"/>
                  <a:gd name="T3" fmla="*/ 9 h 489"/>
                  <a:gd name="T4" fmla="*/ 25 w 26"/>
                  <a:gd name="T5" fmla="*/ 160 h 489"/>
                  <a:gd name="T6" fmla="*/ 9 w 26"/>
                  <a:gd name="T7" fmla="*/ 177 h 489"/>
                  <a:gd name="T8" fmla="*/ 9 w 26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89">
                    <a:moveTo>
                      <a:pt x="0" y="0"/>
                    </a:moveTo>
                    <a:lnTo>
                      <a:pt x="9" y="9"/>
                    </a:lnTo>
                    <a:lnTo>
                      <a:pt x="25" y="160"/>
                    </a:lnTo>
                    <a:lnTo>
                      <a:pt x="9" y="177"/>
                    </a:lnTo>
                    <a:lnTo>
                      <a:pt x="9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9" name="Freeform 165"/>
              <p:cNvSpPr>
                <a:spLocks/>
              </p:cNvSpPr>
              <p:nvPr/>
            </p:nvSpPr>
            <p:spPr bwMode="auto">
              <a:xfrm>
                <a:off x="5025" y="1315"/>
                <a:ext cx="17" cy="489"/>
              </a:xfrm>
              <a:custGeom>
                <a:avLst/>
                <a:gdLst>
                  <a:gd name="T0" fmla="*/ 0 w 17"/>
                  <a:gd name="T1" fmla="*/ 0 h 489"/>
                  <a:gd name="T2" fmla="*/ 8 w 17"/>
                  <a:gd name="T3" fmla="*/ 9 h 489"/>
                  <a:gd name="T4" fmla="*/ 16 w 17"/>
                  <a:gd name="T5" fmla="*/ 160 h 489"/>
                  <a:gd name="T6" fmla="*/ 8 w 17"/>
                  <a:gd name="T7" fmla="*/ 177 h 489"/>
                  <a:gd name="T8" fmla="*/ 8 w 17"/>
                  <a:gd name="T9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89">
                    <a:moveTo>
                      <a:pt x="0" y="0"/>
                    </a:moveTo>
                    <a:lnTo>
                      <a:pt x="8" y="9"/>
                    </a:lnTo>
                    <a:lnTo>
                      <a:pt x="16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0" name="Rectangle 166"/>
              <p:cNvSpPr>
                <a:spLocks noChangeArrowheads="1"/>
              </p:cNvSpPr>
              <p:nvPr/>
            </p:nvSpPr>
            <p:spPr bwMode="auto">
              <a:xfrm>
                <a:off x="5045" y="1538"/>
                <a:ext cx="143" cy="23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71" name="Rectangle 167"/>
              <p:cNvSpPr>
                <a:spLocks noChangeArrowheads="1"/>
              </p:cNvSpPr>
              <p:nvPr/>
            </p:nvSpPr>
            <p:spPr bwMode="auto">
              <a:xfrm>
                <a:off x="5045" y="1580"/>
                <a:ext cx="143" cy="43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72" name="Rectangle 168"/>
              <p:cNvSpPr>
                <a:spLocks noChangeArrowheads="1"/>
              </p:cNvSpPr>
              <p:nvPr/>
            </p:nvSpPr>
            <p:spPr bwMode="auto">
              <a:xfrm>
                <a:off x="5045" y="1631"/>
                <a:ext cx="143" cy="4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73" name="Rectangle 169"/>
              <p:cNvSpPr>
                <a:spLocks noChangeArrowheads="1"/>
              </p:cNvSpPr>
              <p:nvPr/>
            </p:nvSpPr>
            <p:spPr bwMode="auto">
              <a:xfrm>
                <a:off x="5045" y="1681"/>
                <a:ext cx="143" cy="4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74" name="Rectangle 170"/>
              <p:cNvSpPr>
                <a:spLocks noChangeArrowheads="1"/>
              </p:cNvSpPr>
              <p:nvPr/>
            </p:nvSpPr>
            <p:spPr bwMode="auto">
              <a:xfrm>
                <a:off x="5070" y="1589"/>
                <a:ext cx="93" cy="25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75" name="Rectangle 171"/>
              <p:cNvSpPr>
                <a:spLocks noChangeArrowheads="1"/>
              </p:cNvSpPr>
              <p:nvPr/>
            </p:nvSpPr>
            <p:spPr bwMode="auto">
              <a:xfrm>
                <a:off x="5070" y="1639"/>
                <a:ext cx="93" cy="25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76" name="Freeform 172"/>
              <p:cNvSpPr>
                <a:spLocks/>
              </p:cNvSpPr>
              <p:nvPr/>
            </p:nvSpPr>
            <p:spPr bwMode="auto">
              <a:xfrm>
                <a:off x="5133" y="1542"/>
                <a:ext cx="10" cy="35"/>
              </a:xfrm>
              <a:custGeom>
                <a:avLst/>
                <a:gdLst>
                  <a:gd name="T0" fmla="*/ 9 w 10"/>
                  <a:gd name="T1" fmla="*/ 0 h 35"/>
                  <a:gd name="T2" fmla="*/ 9 w 10"/>
                  <a:gd name="T3" fmla="*/ 34 h 35"/>
                  <a:gd name="T4" fmla="*/ 0 w 10"/>
                  <a:gd name="T5" fmla="*/ 9 h 35"/>
                  <a:gd name="T6" fmla="*/ 9 w 1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5">
                    <a:moveTo>
                      <a:pt x="9" y="0"/>
                    </a:moveTo>
                    <a:lnTo>
                      <a:pt x="9" y="34"/>
                    </a:lnTo>
                    <a:lnTo>
                      <a:pt x="0" y="9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7" name="Rectangle 173"/>
              <p:cNvSpPr>
                <a:spLocks noChangeArrowheads="1"/>
              </p:cNvSpPr>
              <p:nvPr/>
            </p:nvSpPr>
            <p:spPr bwMode="auto">
              <a:xfrm>
                <a:off x="5045" y="1538"/>
                <a:ext cx="143" cy="43"/>
              </a:xfrm>
              <a:prstGeom prst="rect">
                <a:avLst/>
              </a:prstGeom>
              <a:solidFill>
                <a:srgbClr val="A0A0A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78" name="Freeform 174"/>
              <p:cNvSpPr>
                <a:spLocks/>
              </p:cNvSpPr>
              <p:nvPr/>
            </p:nvSpPr>
            <p:spPr bwMode="auto">
              <a:xfrm>
                <a:off x="5108" y="1542"/>
                <a:ext cx="35" cy="10"/>
              </a:xfrm>
              <a:custGeom>
                <a:avLst/>
                <a:gdLst>
                  <a:gd name="T0" fmla="*/ 34 w 35"/>
                  <a:gd name="T1" fmla="*/ 0 h 10"/>
                  <a:gd name="T2" fmla="*/ 8 w 35"/>
                  <a:gd name="T3" fmla="*/ 0 h 10"/>
                  <a:gd name="T4" fmla="*/ 0 w 35"/>
                  <a:gd name="T5" fmla="*/ 9 h 10"/>
                  <a:gd name="T6" fmla="*/ 34 w 35"/>
                  <a:gd name="T7" fmla="*/ 9 h 10"/>
                  <a:gd name="T8" fmla="*/ 34 w 3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4" y="0"/>
                    </a:moveTo>
                    <a:lnTo>
                      <a:pt x="8" y="0"/>
                    </a:lnTo>
                    <a:lnTo>
                      <a:pt x="0" y="9"/>
                    </a:lnTo>
                    <a:lnTo>
                      <a:pt x="34" y="9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79" name="Freeform 175"/>
              <p:cNvSpPr>
                <a:spLocks/>
              </p:cNvSpPr>
              <p:nvPr/>
            </p:nvSpPr>
            <p:spPr bwMode="auto">
              <a:xfrm>
                <a:off x="5108" y="1559"/>
                <a:ext cx="76" cy="18"/>
              </a:xfrm>
              <a:custGeom>
                <a:avLst/>
                <a:gdLst>
                  <a:gd name="T0" fmla="*/ 75 w 76"/>
                  <a:gd name="T1" fmla="*/ 17 h 18"/>
                  <a:gd name="T2" fmla="*/ 8 w 76"/>
                  <a:gd name="T3" fmla="*/ 17 h 18"/>
                  <a:gd name="T4" fmla="*/ 0 w 76"/>
                  <a:gd name="T5" fmla="*/ 0 h 18"/>
                  <a:gd name="T6" fmla="*/ 67 w 76"/>
                  <a:gd name="T7" fmla="*/ 0 h 18"/>
                  <a:gd name="T8" fmla="*/ 75 w 76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8">
                    <a:moveTo>
                      <a:pt x="75" y="17"/>
                    </a:moveTo>
                    <a:lnTo>
                      <a:pt x="8" y="17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75" y="1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0" name="Freeform 176"/>
              <p:cNvSpPr>
                <a:spLocks/>
              </p:cNvSpPr>
              <p:nvPr/>
            </p:nvSpPr>
            <p:spPr bwMode="auto">
              <a:xfrm>
                <a:off x="5142" y="1551"/>
                <a:ext cx="42" cy="1"/>
              </a:xfrm>
              <a:custGeom>
                <a:avLst/>
                <a:gdLst>
                  <a:gd name="T0" fmla="*/ 41 w 42"/>
                  <a:gd name="T1" fmla="*/ 0 h 1"/>
                  <a:gd name="T2" fmla="*/ 0 w 42"/>
                  <a:gd name="T3" fmla="*/ 0 h 1"/>
                  <a:gd name="T4" fmla="*/ 33 w 42"/>
                  <a:gd name="T5" fmla="*/ 0 h 1"/>
                  <a:gd name="T6" fmla="*/ 41 w 4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1">
                    <a:moveTo>
                      <a:pt x="41" y="0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1" name="Freeform 177"/>
              <p:cNvSpPr>
                <a:spLocks/>
              </p:cNvSpPr>
              <p:nvPr/>
            </p:nvSpPr>
            <p:spPr bwMode="auto">
              <a:xfrm>
                <a:off x="5175" y="1542"/>
                <a:ext cx="9" cy="35"/>
              </a:xfrm>
              <a:custGeom>
                <a:avLst/>
                <a:gdLst>
                  <a:gd name="T0" fmla="*/ 8 w 9"/>
                  <a:gd name="T1" fmla="*/ 0 h 35"/>
                  <a:gd name="T2" fmla="*/ 8 w 9"/>
                  <a:gd name="T3" fmla="*/ 34 h 35"/>
                  <a:gd name="T4" fmla="*/ 0 w 9"/>
                  <a:gd name="T5" fmla="*/ 9 h 35"/>
                  <a:gd name="T6" fmla="*/ 8 w 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5">
                    <a:moveTo>
                      <a:pt x="8" y="0"/>
                    </a:moveTo>
                    <a:lnTo>
                      <a:pt x="8" y="34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2" name="Oval 178"/>
              <p:cNvSpPr>
                <a:spLocks noChangeArrowheads="1"/>
              </p:cNvSpPr>
              <p:nvPr/>
            </p:nvSpPr>
            <p:spPr bwMode="auto">
              <a:xfrm>
                <a:off x="5146" y="1563"/>
                <a:ext cx="1" cy="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83" name="Freeform 179"/>
              <p:cNvSpPr>
                <a:spLocks/>
              </p:cNvSpPr>
              <p:nvPr/>
            </p:nvSpPr>
            <p:spPr bwMode="auto">
              <a:xfrm>
                <a:off x="5142" y="1542"/>
                <a:ext cx="9" cy="35"/>
              </a:xfrm>
              <a:custGeom>
                <a:avLst/>
                <a:gdLst>
                  <a:gd name="T0" fmla="*/ 8 w 9"/>
                  <a:gd name="T1" fmla="*/ 0 h 35"/>
                  <a:gd name="T2" fmla="*/ 0 w 9"/>
                  <a:gd name="T3" fmla="*/ 0 h 35"/>
                  <a:gd name="T4" fmla="*/ 0 w 9"/>
                  <a:gd name="T5" fmla="*/ 9 h 35"/>
                  <a:gd name="T6" fmla="*/ 0 w 9"/>
                  <a:gd name="T7" fmla="*/ 34 h 35"/>
                  <a:gd name="T8" fmla="*/ 0 w 9"/>
                  <a:gd name="T9" fmla="*/ 17 h 35"/>
                  <a:gd name="T10" fmla="*/ 8 w 9"/>
                  <a:gd name="T11" fmla="*/ 9 h 35"/>
                  <a:gd name="T12" fmla="*/ 8 w 9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5">
                    <a:moveTo>
                      <a:pt x="8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8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4" name="Freeform 180"/>
              <p:cNvSpPr>
                <a:spLocks/>
              </p:cNvSpPr>
              <p:nvPr/>
            </p:nvSpPr>
            <p:spPr bwMode="auto">
              <a:xfrm>
                <a:off x="5142" y="1542"/>
                <a:ext cx="9" cy="35"/>
              </a:xfrm>
              <a:custGeom>
                <a:avLst/>
                <a:gdLst>
                  <a:gd name="T0" fmla="*/ 8 w 9"/>
                  <a:gd name="T1" fmla="*/ 0 h 35"/>
                  <a:gd name="T2" fmla="*/ 0 w 9"/>
                  <a:gd name="T3" fmla="*/ 0 h 35"/>
                  <a:gd name="T4" fmla="*/ 0 w 9"/>
                  <a:gd name="T5" fmla="*/ 9 h 35"/>
                  <a:gd name="T6" fmla="*/ 0 w 9"/>
                  <a:gd name="T7" fmla="*/ 34 h 35"/>
                  <a:gd name="T8" fmla="*/ 0 w 9"/>
                  <a:gd name="T9" fmla="*/ 17 h 35"/>
                  <a:gd name="T10" fmla="*/ 8 w 9"/>
                  <a:gd name="T11" fmla="*/ 9 h 35"/>
                  <a:gd name="T12" fmla="*/ 8 w 9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5">
                    <a:moveTo>
                      <a:pt x="8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8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5" name="Freeform 181"/>
              <p:cNvSpPr>
                <a:spLocks/>
              </p:cNvSpPr>
              <p:nvPr/>
            </p:nvSpPr>
            <p:spPr bwMode="auto">
              <a:xfrm>
                <a:off x="5100" y="1610"/>
                <a:ext cx="43" cy="9"/>
              </a:xfrm>
              <a:custGeom>
                <a:avLst/>
                <a:gdLst>
                  <a:gd name="T0" fmla="*/ 0 w 43"/>
                  <a:gd name="T1" fmla="*/ 8 h 9"/>
                  <a:gd name="T2" fmla="*/ 0 w 43"/>
                  <a:gd name="T3" fmla="*/ 0 h 9"/>
                  <a:gd name="T4" fmla="*/ 33 w 43"/>
                  <a:gd name="T5" fmla="*/ 0 h 9"/>
                  <a:gd name="T6" fmla="*/ 42 w 43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9">
                    <a:moveTo>
                      <a:pt x="0" y="8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42" y="8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6" name="Freeform 182"/>
              <p:cNvSpPr>
                <a:spLocks/>
              </p:cNvSpPr>
              <p:nvPr/>
            </p:nvSpPr>
            <p:spPr bwMode="auto">
              <a:xfrm>
                <a:off x="4999" y="1341"/>
                <a:ext cx="35" cy="43"/>
              </a:xfrm>
              <a:custGeom>
                <a:avLst/>
                <a:gdLst>
                  <a:gd name="T0" fmla="*/ 26 w 35"/>
                  <a:gd name="T1" fmla="*/ 0 h 43"/>
                  <a:gd name="T2" fmla="*/ 0 w 35"/>
                  <a:gd name="T3" fmla="*/ 0 h 43"/>
                  <a:gd name="T4" fmla="*/ 0 w 35"/>
                  <a:gd name="T5" fmla="*/ 42 h 43"/>
                  <a:gd name="T6" fmla="*/ 34 w 35"/>
                  <a:gd name="T7" fmla="*/ 42 h 43"/>
                  <a:gd name="T8" fmla="*/ 26 w 3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3">
                    <a:moveTo>
                      <a:pt x="26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34" y="42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7" name="Freeform 183"/>
              <p:cNvSpPr>
                <a:spLocks/>
              </p:cNvSpPr>
              <p:nvPr/>
            </p:nvSpPr>
            <p:spPr bwMode="auto">
              <a:xfrm>
                <a:off x="4999" y="1408"/>
                <a:ext cx="35" cy="42"/>
              </a:xfrm>
              <a:custGeom>
                <a:avLst/>
                <a:gdLst>
                  <a:gd name="T0" fmla="*/ 34 w 35"/>
                  <a:gd name="T1" fmla="*/ 0 h 42"/>
                  <a:gd name="T2" fmla="*/ 0 w 35"/>
                  <a:gd name="T3" fmla="*/ 0 h 42"/>
                  <a:gd name="T4" fmla="*/ 0 w 35"/>
                  <a:gd name="T5" fmla="*/ 41 h 42"/>
                  <a:gd name="T6" fmla="*/ 34 w 35"/>
                  <a:gd name="T7" fmla="*/ 33 h 42"/>
                  <a:gd name="T8" fmla="*/ 34 w 35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2">
                    <a:moveTo>
                      <a:pt x="34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34" y="33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88" name="Rectangle 184"/>
              <p:cNvSpPr>
                <a:spLocks noChangeArrowheads="1"/>
              </p:cNvSpPr>
              <p:nvPr/>
            </p:nvSpPr>
            <p:spPr bwMode="auto">
              <a:xfrm>
                <a:off x="5053" y="1403"/>
                <a:ext cx="143" cy="34"/>
              </a:xfrm>
              <a:prstGeom prst="rect">
                <a:avLst/>
              </a:prstGeom>
              <a:solidFill>
                <a:srgbClr val="60606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89" name="Rectangle 185"/>
              <p:cNvSpPr>
                <a:spLocks noChangeArrowheads="1"/>
              </p:cNvSpPr>
              <p:nvPr/>
            </p:nvSpPr>
            <p:spPr bwMode="auto">
              <a:xfrm>
                <a:off x="5075" y="1424"/>
                <a:ext cx="17" cy="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90" name="Rectangle 186"/>
              <p:cNvSpPr>
                <a:spLocks noChangeArrowheads="1"/>
              </p:cNvSpPr>
              <p:nvPr/>
            </p:nvSpPr>
            <p:spPr bwMode="auto">
              <a:xfrm>
                <a:off x="5108" y="1416"/>
                <a:ext cx="17" cy="8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91" name="Oval 187"/>
              <p:cNvSpPr>
                <a:spLocks noChangeArrowheads="1"/>
              </p:cNvSpPr>
              <p:nvPr/>
            </p:nvSpPr>
            <p:spPr bwMode="auto">
              <a:xfrm>
                <a:off x="5058" y="1416"/>
                <a:ext cx="8" cy="16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292" name="Freeform 188"/>
            <p:cNvSpPr>
              <a:spLocks/>
            </p:cNvSpPr>
            <p:nvPr/>
          </p:nvSpPr>
          <p:spPr bwMode="auto">
            <a:xfrm>
              <a:off x="3504" y="2448"/>
              <a:ext cx="961" cy="337"/>
            </a:xfrm>
            <a:custGeom>
              <a:avLst/>
              <a:gdLst>
                <a:gd name="T0" fmla="*/ 0 w 961"/>
                <a:gd name="T1" fmla="*/ 168 h 337"/>
                <a:gd name="T2" fmla="*/ 192 w 961"/>
                <a:gd name="T3" fmla="*/ 336 h 337"/>
                <a:gd name="T4" fmla="*/ 192 w 961"/>
                <a:gd name="T5" fmla="*/ 252 h 337"/>
                <a:gd name="T6" fmla="*/ 768 w 961"/>
                <a:gd name="T7" fmla="*/ 252 h 337"/>
                <a:gd name="T8" fmla="*/ 768 w 961"/>
                <a:gd name="T9" fmla="*/ 336 h 337"/>
                <a:gd name="T10" fmla="*/ 960 w 961"/>
                <a:gd name="T11" fmla="*/ 168 h 337"/>
                <a:gd name="T12" fmla="*/ 768 w 961"/>
                <a:gd name="T13" fmla="*/ 0 h 337"/>
                <a:gd name="T14" fmla="*/ 768 w 961"/>
                <a:gd name="T15" fmla="*/ 84 h 337"/>
                <a:gd name="T16" fmla="*/ 192 w 961"/>
                <a:gd name="T17" fmla="*/ 84 h 337"/>
                <a:gd name="T18" fmla="*/ 192 w 961"/>
                <a:gd name="T19" fmla="*/ 0 h 337"/>
                <a:gd name="T20" fmla="*/ 0 w 961"/>
                <a:gd name="T21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1" h="337">
                  <a:moveTo>
                    <a:pt x="0" y="168"/>
                  </a:moveTo>
                  <a:lnTo>
                    <a:pt x="192" y="336"/>
                  </a:lnTo>
                  <a:lnTo>
                    <a:pt x="192" y="252"/>
                  </a:lnTo>
                  <a:lnTo>
                    <a:pt x="768" y="252"/>
                  </a:lnTo>
                  <a:lnTo>
                    <a:pt x="768" y="336"/>
                  </a:lnTo>
                  <a:lnTo>
                    <a:pt x="960" y="168"/>
                  </a:lnTo>
                  <a:lnTo>
                    <a:pt x="768" y="0"/>
                  </a:lnTo>
                  <a:lnTo>
                    <a:pt x="768" y="84"/>
                  </a:lnTo>
                  <a:lnTo>
                    <a:pt x="192" y="84"/>
                  </a:lnTo>
                  <a:lnTo>
                    <a:pt x="192" y="0"/>
                  </a:lnTo>
                  <a:lnTo>
                    <a:pt x="0" y="16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293" name="Group 189"/>
            <p:cNvGrpSpPr>
              <a:grpSpLocks/>
            </p:cNvGrpSpPr>
            <p:nvPr/>
          </p:nvGrpSpPr>
          <p:grpSpPr bwMode="auto">
            <a:xfrm>
              <a:off x="1764" y="1213"/>
              <a:ext cx="372" cy="637"/>
              <a:chOff x="1764" y="1213"/>
              <a:chExt cx="372" cy="637"/>
            </a:xfrm>
          </p:grpSpPr>
          <p:grpSp>
            <p:nvGrpSpPr>
              <p:cNvPr id="47294" name="Group 190"/>
              <p:cNvGrpSpPr>
                <a:grpSpLocks/>
              </p:cNvGrpSpPr>
              <p:nvPr/>
            </p:nvGrpSpPr>
            <p:grpSpPr bwMode="auto">
              <a:xfrm>
                <a:off x="1764" y="1213"/>
                <a:ext cx="278" cy="312"/>
                <a:chOff x="1764" y="1213"/>
                <a:chExt cx="278" cy="312"/>
              </a:xfrm>
            </p:grpSpPr>
            <p:grpSp>
              <p:nvGrpSpPr>
                <p:cNvPr id="47295" name="Group 191"/>
                <p:cNvGrpSpPr>
                  <a:grpSpLocks/>
                </p:cNvGrpSpPr>
                <p:nvPr/>
              </p:nvGrpSpPr>
              <p:grpSpPr bwMode="auto">
                <a:xfrm>
                  <a:off x="1764" y="1213"/>
                  <a:ext cx="118" cy="312"/>
                  <a:chOff x="1764" y="1213"/>
                  <a:chExt cx="118" cy="312"/>
                </a:xfrm>
              </p:grpSpPr>
              <p:sp>
                <p:nvSpPr>
                  <p:cNvPr id="47296" name="Arc 192"/>
                  <p:cNvSpPr>
                    <a:spLocks/>
                  </p:cNvSpPr>
                  <p:nvPr/>
                </p:nvSpPr>
                <p:spPr bwMode="auto">
                  <a:xfrm>
                    <a:off x="1764" y="1213"/>
                    <a:ext cx="60" cy="312"/>
                  </a:xfrm>
                  <a:custGeom>
                    <a:avLst/>
                    <a:gdLst>
                      <a:gd name="G0" fmla="+- 21600 0 0"/>
                      <a:gd name="G1" fmla="+- 21014 0 0"/>
                      <a:gd name="G2" fmla="+- 21600 0 0"/>
                      <a:gd name="T0" fmla="*/ 15834 w 21600"/>
                      <a:gd name="T1" fmla="*/ 41830 h 41830"/>
                      <a:gd name="T2" fmla="*/ 16604 w 21600"/>
                      <a:gd name="T3" fmla="*/ 0 h 41830"/>
                      <a:gd name="T4" fmla="*/ 21600 w 21600"/>
                      <a:gd name="T5" fmla="*/ 21014 h 418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830" fill="none" extrusionOk="0">
                        <a:moveTo>
                          <a:pt x="15833" y="41830"/>
                        </a:moveTo>
                        <a:cubicBezTo>
                          <a:pt x="6477" y="39238"/>
                          <a:pt x="0" y="30722"/>
                          <a:pt x="0" y="21014"/>
                        </a:cubicBezTo>
                        <a:cubicBezTo>
                          <a:pt x="-1" y="11009"/>
                          <a:pt x="6870" y="2313"/>
                          <a:pt x="16603" y="-1"/>
                        </a:cubicBezTo>
                      </a:path>
                      <a:path w="21600" h="41830" stroke="0" extrusionOk="0">
                        <a:moveTo>
                          <a:pt x="15833" y="41830"/>
                        </a:moveTo>
                        <a:cubicBezTo>
                          <a:pt x="6477" y="39238"/>
                          <a:pt x="0" y="30722"/>
                          <a:pt x="0" y="21014"/>
                        </a:cubicBezTo>
                        <a:cubicBezTo>
                          <a:pt x="-1" y="11009"/>
                          <a:pt x="6870" y="2313"/>
                          <a:pt x="16603" y="-1"/>
                        </a:cubicBezTo>
                        <a:lnTo>
                          <a:pt x="21600" y="2101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97" name="Arc 193"/>
                  <p:cNvSpPr>
                    <a:spLocks/>
                  </p:cNvSpPr>
                  <p:nvPr/>
                </p:nvSpPr>
                <p:spPr bwMode="auto">
                  <a:xfrm>
                    <a:off x="1803" y="1239"/>
                    <a:ext cx="47" cy="257"/>
                  </a:xfrm>
                  <a:custGeom>
                    <a:avLst/>
                    <a:gdLst>
                      <a:gd name="G0" fmla="+- 21600 0 0"/>
                      <a:gd name="G1" fmla="+- 21006 0 0"/>
                      <a:gd name="G2" fmla="+- 21600 0 0"/>
                      <a:gd name="T0" fmla="*/ 15590 w 21600"/>
                      <a:gd name="T1" fmla="*/ 41753 h 41753"/>
                      <a:gd name="T2" fmla="*/ 16570 w 21600"/>
                      <a:gd name="T3" fmla="*/ 0 h 41753"/>
                      <a:gd name="T4" fmla="*/ 21600 w 21600"/>
                      <a:gd name="T5" fmla="*/ 21006 h 417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753" fill="none" extrusionOk="0">
                        <a:moveTo>
                          <a:pt x="15589" y="41753"/>
                        </a:moveTo>
                        <a:cubicBezTo>
                          <a:pt x="6355" y="39077"/>
                          <a:pt x="0" y="30620"/>
                          <a:pt x="0" y="21006"/>
                        </a:cubicBezTo>
                        <a:cubicBezTo>
                          <a:pt x="-1" y="11014"/>
                          <a:pt x="6852" y="2326"/>
                          <a:pt x="16569" y="-1"/>
                        </a:cubicBezTo>
                      </a:path>
                      <a:path w="21600" h="41753" stroke="0" extrusionOk="0">
                        <a:moveTo>
                          <a:pt x="15589" y="41753"/>
                        </a:moveTo>
                        <a:cubicBezTo>
                          <a:pt x="6355" y="39077"/>
                          <a:pt x="0" y="30620"/>
                          <a:pt x="0" y="21006"/>
                        </a:cubicBezTo>
                        <a:cubicBezTo>
                          <a:pt x="-1" y="11014"/>
                          <a:pt x="6852" y="2326"/>
                          <a:pt x="16569" y="-1"/>
                        </a:cubicBezTo>
                        <a:lnTo>
                          <a:pt x="21600" y="21006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298" name="Arc 194"/>
                  <p:cNvSpPr>
                    <a:spLocks/>
                  </p:cNvSpPr>
                  <p:nvPr/>
                </p:nvSpPr>
                <p:spPr bwMode="auto">
                  <a:xfrm>
                    <a:off x="1840" y="1266"/>
                    <a:ext cx="42" cy="210"/>
                  </a:xfrm>
                  <a:custGeom>
                    <a:avLst/>
                    <a:gdLst>
                      <a:gd name="G0" fmla="+- 21600 0 0"/>
                      <a:gd name="G1" fmla="+- 20991 0 0"/>
                      <a:gd name="G2" fmla="+- 21600 0 0"/>
                      <a:gd name="T0" fmla="*/ 15404 w 21600"/>
                      <a:gd name="T1" fmla="*/ 41683 h 41683"/>
                      <a:gd name="T2" fmla="*/ 16509 w 21600"/>
                      <a:gd name="T3" fmla="*/ 0 h 41683"/>
                      <a:gd name="T4" fmla="*/ 21600 w 21600"/>
                      <a:gd name="T5" fmla="*/ 20991 h 416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83" fill="none" extrusionOk="0">
                        <a:moveTo>
                          <a:pt x="15403" y="41683"/>
                        </a:moveTo>
                        <a:cubicBezTo>
                          <a:pt x="6262" y="38945"/>
                          <a:pt x="0" y="30533"/>
                          <a:pt x="0" y="20991"/>
                        </a:cubicBezTo>
                        <a:cubicBezTo>
                          <a:pt x="-1" y="11022"/>
                          <a:pt x="6821" y="2349"/>
                          <a:pt x="16508" y="-1"/>
                        </a:cubicBezTo>
                      </a:path>
                      <a:path w="21600" h="41683" stroke="0" extrusionOk="0">
                        <a:moveTo>
                          <a:pt x="15403" y="41683"/>
                        </a:moveTo>
                        <a:cubicBezTo>
                          <a:pt x="6262" y="38945"/>
                          <a:pt x="0" y="30533"/>
                          <a:pt x="0" y="20991"/>
                        </a:cubicBezTo>
                        <a:cubicBezTo>
                          <a:pt x="-1" y="11022"/>
                          <a:pt x="6821" y="2349"/>
                          <a:pt x="16508" y="-1"/>
                        </a:cubicBezTo>
                        <a:lnTo>
                          <a:pt x="21600" y="20991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299" name="Group 195"/>
                <p:cNvGrpSpPr>
                  <a:grpSpLocks/>
                </p:cNvGrpSpPr>
                <p:nvPr/>
              </p:nvGrpSpPr>
              <p:grpSpPr bwMode="auto">
                <a:xfrm>
                  <a:off x="1874" y="1286"/>
                  <a:ext cx="95" cy="182"/>
                  <a:chOff x="1874" y="1286"/>
                  <a:chExt cx="95" cy="182"/>
                </a:xfrm>
              </p:grpSpPr>
              <p:sp>
                <p:nvSpPr>
                  <p:cNvPr id="47300" name="Arc 196"/>
                  <p:cNvSpPr>
                    <a:spLocks/>
                  </p:cNvSpPr>
                  <p:nvPr/>
                </p:nvSpPr>
                <p:spPr bwMode="auto">
                  <a:xfrm>
                    <a:off x="1874" y="1286"/>
                    <a:ext cx="46" cy="182"/>
                  </a:xfrm>
                  <a:custGeom>
                    <a:avLst/>
                    <a:gdLst>
                      <a:gd name="G0" fmla="+- 21600 0 0"/>
                      <a:gd name="G1" fmla="+- 20989 0 0"/>
                      <a:gd name="G2" fmla="+- 21600 0 0"/>
                      <a:gd name="T0" fmla="*/ 15455 w 21600"/>
                      <a:gd name="T1" fmla="*/ 41697 h 41697"/>
                      <a:gd name="T2" fmla="*/ 16500 w 21600"/>
                      <a:gd name="T3" fmla="*/ 0 h 41697"/>
                      <a:gd name="T4" fmla="*/ 21600 w 21600"/>
                      <a:gd name="T5" fmla="*/ 20989 h 416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97" fill="none" extrusionOk="0">
                        <a:moveTo>
                          <a:pt x="15455" y="41696"/>
                        </a:moveTo>
                        <a:cubicBezTo>
                          <a:pt x="6287" y="38976"/>
                          <a:pt x="0" y="30551"/>
                          <a:pt x="0" y="20989"/>
                        </a:cubicBezTo>
                        <a:cubicBezTo>
                          <a:pt x="-1" y="11024"/>
                          <a:pt x="6816" y="2352"/>
                          <a:pt x="16499" y="-1"/>
                        </a:cubicBezTo>
                      </a:path>
                      <a:path w="21600" h="41697" stroke="0" extrusionOk="0">
                        <a:moveTo>
                          <a:pt x="15455" y="41696"/>
                        </a:moveTo>
                        <a:cubicBezTo>
                          <a:pt x="6287" y="38976"/>
                          <a:pt x="0" y="30551"/>
                          <a:pt x="0" y="20989"/>
                        </a:cubicBezTo>
                        <a:cubicBezTo>
                          <a:pt x="-1" y="11024"/>
                          <a:pt x="6816" y="2352"/>
                          <a:pt x="16499" y="-1"/>
                        </a:cubicBezTo>
                        <a:lnTo>
                          <a:pt x="21600" y="20989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01" name="Arc 197"/>
                  <p:cNvSpPr>
                    <a:spLocks/>
                  </p:cNvSpPr>
                  <p:nvPr/>
                </p:nvSpPr>
                <p:spPr bwMode="auto">
                  <a:xfrm>
                    <a:off x="1907" y="1304"/>
                    <a:ext cx="35" cy="150"/>
                  </a:xfrm>
                  <a:custGeom>
                    <a:avLst/>
                    <a:gdLst>
                      <a:gd name="G0" fmla="+- 21600 0 0"/>
                      <a:gd name="G1" fmla="+- 20894 0 0"/>
                      <a:gd name="G2" fmla="+- 21600 0 0"/>
                      <a:gd name="T0" fmla="*/ 15983 w 21600"/>
                      <a:gd name="T1" fmla="*/ 41751 h 41751"/>
                      <a:gd name="T2" fmla="*/ 16121 w 21600"/>
                      <a:gd name="T3" fmla="*/ 0 h 41751"/>
                      <a:gd name="T4" fmla="*/ 21600 w 21600"/>
                      <a:gd name="T5" fmla="*/ 20894 h 417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751" fill="none" extrusionOk="0">
                        <a:moveTo>
                          <a:pt x="15983" y="41750"/>
                        </a:moveTo>
                        <a:cubicBezTo>
                          <a:pt x="6552" y="39211"/>
                          <a:pt x="0" y="30660"/>
                          <a:pt x="0" y="20894"/>
                        </a:cubicBezTo>
                        <a:cubicBezTo>
                          <a:pt x="-1" y="11074"/>
                          <a:pt x="6623" y="2491"/>
                          <a:pt x="16121" y="0"/>
                        </a:cubicBezTo>
                      </a:path>
                      <a:path w="21600" h="41751" stroke="0" extrusionOk="0">
                        <a:moveTo>
                          <a:pt x="15983" y="41750"/>
                        </a:moveTo>
                        <a:cubicBezTo>
                          <a:pt x="6552" y="39211"/>
                          <a:pt x="0" y="30660"/>
                          <a:pt x="0" y="20894"/>
                        </a:cubicBezTo>
                        <a:cubicBezTo>
                          <a:pt x="-1" y="11074"/>
                          <a:pt x="6623" y="2491"/>
                          <a:pt x="16121" y="0"/>
                        </a:cubicBezTo>
                        <a:lnTo>
                          <a:pt x="21600" y="2089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02" name="Arc 198"/>
                  <p:cNvSpPr>
                    <a:spLocks/>
                  </p:cNvSpPr>
                  <p:nvPr/>
                </p:nvSpPr>
                <p:spPr bwMode="auto">
                  <a:xfrm>
                    <a:off x="1939" y="1318"/>
                    <a:ext cx="30" cy="115"/>
                  </a:xfrm>
                  <a:custGeom>
                    <a:avLst/>
                    <a:gdLst>
                      <a:gd name="G0" fmla="+- 21600 0 0"/>
                      <a:gd name="G1" fmla="+- 20847 0 0"/>
                      <a:gd name="G2" fmla="+- 21600 0 0"/>
                      <a:gd name="T0" fmla="*/ 15096 w 21600"/>
                      <a:gd name="T1" fmla="*/ 41444 h 41444"/>
                      <a:gd name="T2" fmla="*/ 15947 w 21600"/>
                      <a:gd name="T3" fmla="*/ 0 h 41444"/>
                      <a:gd name="T4" fmla="*/ 21600 w 21600"/>
                      <a:gd name="T5" fmla="*/ 20847 h 414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444" fill="none" extrusionOk="0">
                        <a:moveTo>
                          <a:pt x="15095" y="41444"/>
                        </a:moveTo>
                        <a:cubicBezTo>
                          <a:pt x="6109" y="38606"/>
                          <a:pt x="0" y="30270"/>
                          <a:pt x="0" y="20847"/>
                        </a:cubicBezTo>
                        <a:cubicBezTo>
                          <a:pt x="-1" y="11094"/>
                          <a:pt x="6534" y="2552"/>
                          <a:pt x="15946" y="-1"/>
                        </a:cubicBezTo>
                      </a:path>
                      <a:path w="21600" h="41444" stroke="0" extrusionOk="0">
                        <a:moveTo>
                          <a:pt x="15095" y="41444"/>
                        </a:moveTo>
                        <a:cubicBezTo>
                          <a:pt x="6109" y="38606"/>
                          <a:pt x="0" y="30270"/>
                          <a:pt x="0" y="20847"/>
                        </a:cubicBezTo>
                        <a:cubicBezTo>
                          <a:pt x="-1" y="11094"/>
                          <a:pt x="6534" y="2552"/>
                          <a:pt x="15946" y="-1"/>
                        </a:cubicBezTo>
                        <a:lnTo>
                          <a:pt x="21600" y="20847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303" name="Arc 199"/>
                <p:cNvSpPr>
                  <a:spLocks/>
                </p:cNvSpPr>
                <p:nvPr/>
              </p:nvSpPr>
              <p:spPr bwMode="auto">
                <a:xfrm>
                  <a:off x="1967" y="1336"/>
                  <a:ext cx="24" cy="95"/>
                </a:xfrm>
                <a:custGeom>
                  <a:avLst/>
                  <a:gdLst>
                    <a:gd name="G0" fmla="+- 21600 0 0"/>
                    <a:gd name="G1" fmla="+- 20719 0 0"/>
                    <a:gd name="G2" fmla="+- 21600 0 0"/>
                    <a:gd name="T0" fmla="*/ 15257 w 21600"/>
                    <a:gd name="T1" fmla="*/ 41367 h 41367"/>
                    <a:gd name="T2" fmla="*/ 15495 w 21600"/>
                    <a:gd name="T3" fmla="*/ 0 h 41367"/>
                    <a:gd name="T4" fmla="*/ 21600 w 21600"/>
                    <a:gd name="T5" fmla="*/ 20719 h 41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367" fill="none" extrusionOk="0">
                      <a:moveTo>
                        <a:pt x="15257" y="41366"/>
                      </a:moveTo>
                      <a:cubicBezTo>
                        <a:pt x="6189" y="38581"/>
                        <a:pt x="0" y="30205"/>
                        <a:pt x="0" y="20719"/>
                      </a:cubicBezTo>
                      <a:cubicBezTo>
                        <a:pt x="-1" y="11141"/>
                        <a:pt x="6307" y="2706"/>
                        <a:pt x="15494" y="-1"/>
                      </a:cubicBezTo>
                    </a:path>
                    <a:path w="21600" h="41367" stroke="0" extrusionOk="0">
                      <a:moveTo>
                        <a:pt x="15257" y="41366"/>
                      </a:moveTo>
                      <a:cubicBezTo>
                        <a:pt x="6189" y="38581"/>
                        <a:pt x="0" y="30205"/>
                        <a:pt x="0" y="20719"/>
                      </a:cubicBezTo>
                      <a:cubicBezTo>
                        <a:pt x="-1" y="11141"/>
                        <a:pt x="6307" y="2706"/>
                        <a:pt x="15494" y="-1"/>
                      </a:cubicBezTo>
                      <a:lnTo>
                        <a:pt x="21600" y="2071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304" name="Arc 200"/>
                <p:cNvSpPr>
                  <a:spLocks/>
                </p:cNvSpPr>
                <p:nvPr/>
              </p:nvSpPr>
              <p:spPr bwMode="auto">
                <a:xfrm>
                  <a:off x="1999" y="1347"/>
                  <a:ext cx="16" cy="69"/>
                </a:xfrm>
                <a:custGeom>
                  <a:avLst/>
                  <a:gdLst>
                    <a:gd name="G0" fmla="+- 21600 0 0"/>
                    <a:gd name="G1" fmla="+- 20919 0 0"/>
                    <a:gd name="G2" fmla="+- 21600 0 0"/>
                    <a:gd name="T0" fmla="*/ 14815 w 21600"/>
                    <a:gd name="T1" fmla="*/ 41426 h 41426"/>
                    <a:gd name="T2" fmla="*/ 16221 w 21600"/>
                    <a:gd name="T3" fmla="*/ 0 h 41426"/>
                    <a:gd name="T4" fmla="*/ 21600 w 21600"/>
                    <a:gd name="T5" fmla="*/ 20919 h 41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426" fill="none" extrusionOk="0">
                      <a:moveTo>
                        <a:pt x="14815" y="41425"/>
                      </a:moveTo>
                      <a:cubicBezTo>
                        <a:pt x="5971" y="38499"/>
                        <a:pt x="0" y="30233"/>
                        <a:pt x="0" y="20919"/>
                      </a:cubicBezTo>
                      <a:cubicBezTo>
                        <a:pt x="-1" y="11061"/>
                        <a:pt x="6673" y="2454"/>
                        <a:pt x="16220" y="-1"/>
                      </a:cubicBezTo>
                    </a:path>
                    <a:path w="21600" h="41426" stroke="0" extrusionOk="0">
                      <a:moveTo>
                        <a:pt x="14815" y="41425"/>
                      </a:moveTo>
                      <a:cubicBezTo>
                        <a:pt x="5971" y="38499"/>
                        <a:pt x="0" y="30233"/>
                        <a:pt x="0" y="20919"/>
                      </a:cubicBezTo>
                      <a:cubicBezTo>
                        <a:pt x="-1" y="11061"/>
                        <a:pt x="6673" y="2454"/>
                        <a:pt x="16220" y="-1"/>
                      </a:cubicBezTo>
                      <a:lnTo>
                        <a:pt x="21600" y="2091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305" name="Arc 201"/>
                <p:cNvSpPr>
                  <a:spLocks/>
                </p:cNvSpPr>
                <p:nvPr/>
              </p:nvSpPr>
              <p:spPr bwMode="auto">
                <a:xfrm>
                  <a:off x="2024" y="1362"/>
                  <a:ext cx="10" cy="42"/>
                </a:xfrm>
                <a:custGeom>
                  <a:avLst/>
                  <a:gdLst>
                    <a:gd name="G0" fmla="+- 21600 0 0"/>
                    <a:gd name="G1" fmla="+- 20689 0 0"/>
                    <a:gd name="G2" fmla="+- 21600 0 0"/>
                    <a:gd name="T0" fmla="*/ 15124 w 21600"/>
                    <a:gd name="T1" fmla="*/ 41295 h 41295"/>
                    <a:gd name="T2" fmla="*/ 15393 w 21600"/>
                    <a:gd name="T3" fmla="*/ 0 h 41295"/>
                    <a:gd name="T4" fmla="*/ 21600 w 21600"/>
                    <a:gd name="T5" fmla="*/ 20689 h 4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95" fill="none" extrusionOk="0">
                      <a:moveTo>
                        <a:pt x="15123" y="41295"/>
                      </a:moveTo>
                      <a:cubicBezTo>
                        <a:pt x="6123" y="38466"/>
                        <a:pt x="0" y="30123"/>
                        <a:pt x="0" y="20689"/>
                      </a:cubicBezTo>
                      <a:cubicBezTo>
                        <a:pt x="-1" y="11150"/>
                        <a:pt x="6256" y="2741"/>
                        <a:pt x="15393" y="0"/>
                      </a:cubicBezTo>
                    </a:path>
                    <a:path w="21600" h="41295" stroke="0" extrusionOk="0">
                      <a:moveTo>
                        <a:pt x="15123" y="41295"/>
                      </a:moveTo>
                      <a:cubicBezTo>
                        <a:pt x="6123" y="38466"/>
                        <a:pt x="0" y="30123"/>
                        <a:pt x="0" y="20689"/>
                      </a:cubicBezTo>
                      <a:cubicBezTo>
                        <a:pt x="-1" y="11150"/>
                        <a:pt x="6256" y="2741"/>
                        <a:pt x="15393" y="0"/>
                      </a:cubicBezTo>
                      <a:lnTo>
                        <a:pt x="21600" y="2068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306" name="Arc 202"/>
                <p:cNvSpPr>
                  <a:spLocks/>
                </p:cNvSpPr>
                <p:nvPr/>
              </p:nvSpPr>
              <p:spPr bwMode="auto">
                <a:xfrm>
                  <a:off x="2041" y="1382"/>
                  <a:ext cx="1" cy="7"/>
                </a:xfrm>
                <a:custGeom>
                  <a:avLst/>
                  <a:gdLst>
                    <a:gd name="G0" fmla="+- 21600 0 0"/>
                    <a:gd name="G1" fmla="+- 11982 0 0"/>
                    <a:gd name="G2" fmla="+- 21600 0 0"/>
                    <a:gd name="T0" fmla="*/ 1545 w 21600"/>
                    <a:gd name="T1" fmla="*/ 20004 h 20004"/>
                    <a:gd name="T2" fmla="*/ 3628 w 21600"/>
                    <a:gd name="T3" fmla="*/ 0 h 20004"/>
                    <a:gd name="T4" fmla="*/ 21600 w 21600"/>
                    <a:gd name="T5" fmla="*/ 11982 h 20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0004" fill="none" extrusionOk="0">
                      <a:moveTo>
                        <a:pt x="1544" y="20004"/>
                      </a:moveTo>
                      <a:cubicBezTo>
                        <a:pt x="524" y="17452"/>
                        <a:pt x="0" y="14729"/>
                        <a:pt x="0" y="11982"/>
                      </a:cubicBezTo>
                      <a:cubicBezTo>
                        <a:pt x="-1" y="7717"/>
                        <a:pt x="1262" y="3548"/>
                        <a:pt x="3628" y="0"/>
                      </a:cubicBezTo>
                    </a:path>
                    <a:path w="21600" h="20004" stroke="0" extrusionOk="0">
                      <a:moveTo>
                        <a:pt x="1544" y="20004"/>
                      </a:moveTo>
                      <a:cubicBezTo>
                        <a:pt x="524" y="17452"/>
                        <a:pt x="0" y="14729"/>
                        <a:pt x="0" y="11982"/>
                      </a:cubicBezTo>
                      <a:cubicBezTo>
                        <a:pt x="-1" y="7717"/>
                        <a:pt x="1262" y="3548"/>
                        <a:pt x="3628" y="0"/>
                      </a:cubicBezTo>
                      <a:lnTo>
                        <a:pt x="21600" y="11982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307" name="Group 203"/>
              <p:cNvGrpSpPr>
                <a:grpSpLocks/>
              </p:cNvGrpSpPr>
              <p:nvPr/>
            </p:nvGrpSpPr>
            <p:grpSpPr bwMode="auto">
              <a:xfrm>
                <a:off x="1961" y="1347"/>
                <a:ext cx="175" cy="503"/>
                <a:chOff x="1961" y="1347"/>
                <a:chExt cx="175" cy="503"/>
              </a:xfrm>
            </p:grpSpPr>
            <p:grpSp>
              <p:nvGrpSpPr>
                <p:cNvPr id="47308" name="Group 204"/>
                <p:cNvGrpSpPr>
                  <a:grpSpLocks/>
                </p:cNvGrpSpPr>
                <p:nvPr/>
              </p:nvGrpSpPr>
              <p:grpSpPr bwMode="auto">
                <a:xfrm>
                  <a:off x="1961" y="1505"/>
                  <a:ext cx="175" cy="333"/>
                  <a:chOff x="1961" y="1505"/>
                  <a:chExt cx="175" cy="333"/>
                </a:xfrm>
              </p:grpSpPr>
              <p:grpSp>
                <p:nvGrpSpPr>
                  <p:cNvPr id="47309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1961" y="1518"/>
                    <a:ext cx="102" cy="316"/>
                    <a:chOff x="1961" y="1518"/>
                    <a:chExt cx="102" cy="316"/>
                  </a:xfrm>
                </p:grpSpPr>
                <p:sp>
                  <p:nvSpPr>
                    <p:cNvPr id="47310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8" y="1529"/>
                      <a:ext cx="12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11" name="Line 2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00" y="1518"/>
                      <a:ext cx="26" cy="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12" name="Line 2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" y="1613"/>
                      <a:ext cx="49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13" name="Line 2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1" y="1707"/>
                      <a:ext cx="85" cy="12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14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1" y="1742"/>
                      <a:ext cx="82" cy="6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15" name="Line 2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76" y="1579"/>
                      <a:ext cx="58" cy="1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316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8" y="1549"/>
                      <a:ext cx="20" cy="3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7317" name="Line 2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92" y="1689"/>
                    <a:ext cx="14" cy="149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1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076" y="1616"/>
                    <a:ext cx="34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19" name="Line 2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2" y="1507"/>
                    <a:ext cx="4" cy="103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0" name="Line 2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2" y="1505"/>
                    <a:ext cx="0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1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068" y="1550"/>
                    <a:ext cx="7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2" name="Line 2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79" y="1570"/>
                    <a:ext cx="0" cy="167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3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090" y="1742"/>
                    <a:ext cx="46" cy="28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324" name="Group 220"/>
                <p:cNvGrpSpPr>
                  <a:grpSpLocks/>
                </p:cNvGrpSpPr>
                <p:nvPr/>
              </p:nvGrpSpPr>
              <p:grpSpPr bwMode="auto">
                <a:xfrm>
                  <a:off x="1976" y="1347"/>
                  <a:ext cx="138" cy="503"/>
                  <a:chOff x="1976" y="1347"/>
                  <a:chExt cx="138" cy="503"/>
                </a:xfrm>
              </p:grpSpPr>
              <p:sp>
                <p:nvSpPr>
                  <p:cNvPr id="47325" name="Line 2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76" y="1347"/>
                    <a:ext cx="13" cy="501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6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051" y="1425"/>
                    <a:ext cx="0" cy="365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7" name="Line 2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0" y="1755"/>
                    <a:ext cx="2" cy="95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8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2071" y="1422"/>
                    <a:ext cx="43" cy="333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329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1979" y="1818"/>
                    <a:ext cx="67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330" name="Oval 226"/>
                <p:cNvSpPr>
                  <a:spLocks noChangeArrowheads="1"/>
                </p:cNvSpPr>
                <p:nvPr/>
              </p:nvSpPr>
              <p:spPr bwMode="auto">
                <a:xfrm>
                  <a:off x="2003" y="1362"/>
                  <a:ext cx="58" cy="5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7331" name="Rectangle 227"/>
            <p:cNvSpPr>
              <a:spLocks noChangeArrowheads="1"/>
            </p:cNvSpPr>
            <p:nvPr/>
          </p:nvSpPr>
          <p:spPr bwMode="auto">
            <a:xfrm>
              <a:off x="3704" y="2493"/>
              <a:ext cx="51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Times New Roman" pitchFamily="18" charset="0"/>
                </a:rPr>
                <a:t>HTTP</a:t>
              </a:r>
            </a:p>
          </p:txBody>
        </p:sp>
        <p:sp>
          <p:nvSpPr>
            <p:cNvPr id="47332" name="Freeform 228"/>
            <p:cNvSpPr>
              <a:spLocks/>
            </p:cNvSpPr>
            <p:nvPr/>
          </p:nvSpPr>
          <p:spPr bwMode="auto">
            <a:xfrm>
              <a:off x="1440" y="2448"/>
              <a:ext cx="961" cy="337"/>
            </a:xfrm>
            <a:custGeom>
              <a:avLst/>
              <a:gdLst>
                <a:gd name="T0" fmla="*/ 0 w 961"/>
                <a:gd name="T1" fmla="*/ 168 h 337"/>
                <a:gd name="T2" fmla="*/ 192 w 961"/>
                <a:gd name="T3" fmla="*/ 336 h 337"/>
                <a:gd name="T4" fmla="*/ 192 w 961"/>
                <a:gd name="T5" fmla="*/ 252 h 337"/>
                <a:gd name="T6" fmla="*/ 768 w 961"/>
                <a:gd name="T7" fmla="*/ 252 h 337"/>
                <a:gd name="T8" fmla="*/ 768 w 961"/>
                <a:gd name="T9" fmla="*/ 336 h 337"/>
                <a:gd name="T10" fmla="*/ 960 w 961"/>
                <a:gd name="T11" fmla="*/ 168 h 337"/>
                <a:gd name="T12" fmla="*/ 768 w 961"/>
                <a:gd name="T13" fmla="*/ 0 h 337"/>
                <a:gd name="T14" fmla="*/ 768 w 961"/>
                <a:gd name="T15" fmla="*/ 84 h 337"/>
                <a:gd name="T16" fmla="*/ 192 w 961"/>
                <a:gd name="T17" fmla="*/ 84 h 337"/>
                <a:gd name="T18" fmla="*/ 192 w 961"/>
                <a:gd name="T19" fmla="*/ 0 h 337"/>
                <a:gd name="T20" fmla="*/ 0 w 961"/>
                <a:gd name="T21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1" h="337">
                  <a:moveTo>
                    <a:pt x="0" y="168"/>
                  </a:moveTo>
                  <a:lnTo>
                    <a:pt x="192" y="336"/>
                  </a:lnTo>
                  <a:lnTo>
                    <a:pt x="192" y="252"/>
                  </a:lnTo>
                  <a:lnTo>
                    <a:pt x="768" y="252"/>
                  </a:lnTo>
                  <a:lnTo>
                    <a:pt x="768" y="336"/>
                  </a:lnTo>
                  <a:lnTo>
                    <a:pt x="960" y="168"/>
                  </a:lnTo>
                  <a:lnTo>
                    <a:pt x="768" y="0"/>
                  </a:lnTo>
                  <a:lnTo>
                    <a:pt x="768" y="84"/>
                  </a:lnTo>
                  <a:lnTo>
                    <a:pt x="192" y="84"/>
                  </a:lnTo>
                  <a:lnTo>
                    <a:pt x="192" y="0"/>
                  </a:lnTo>
                  <a:lnTo>
                    <a:pt x="0" y="168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33" name="Rectangle 229"/>
            <p:cNvSpPr>
              <a:spLocks noChangeArrowheads="1"/>
            </p:cNvSpPr>
            <p:nvPr/>
          </p:nvSpPr>
          <p:spPr bwMode="auto">
            <a:xfrm>
              <a:off x="1522" y="2493"/>
              <a:ext cx="8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Times New Roman" pitchFamily="18" charset="0"/>
                </a:rPr>
                <a:t>WSP/WTP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032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 </a:t>
            </a:r>
            <a:r>
              <a:rPr lang="en-US" sz="4000">
                <a:solidFill>
                  <a:schemeClr val="tx1"/>
                </a:solidFill>
              </a:rPr>
              <a:t>Comparison between Internet and WAP technologies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28600" y="1719263"/>
            <a:ext cx="8421688" cy="5138737"/>
            <a:chOff x="227" y="754"/>
            <a:chExt cx="5305" cy="3237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227" y="754"/>
              <a:ext cx="1118" cy="3237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309" y="1135"/>
              <a:ext cx="942" cy="67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309" y="1295"/>
              <a:ext cx="92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2000" b="1">
                  <a:solidFill>
                    <a:schemeClr val="bg2"/>
                  </a:solidFill>
                  <a:latin typeface="Arial" charset="0"/>
                </a:rPr>
                <a:t>HTML</a:t>
              </a:r>
            </a:p>
            <a:p>
              <a:pPr algn="ctr" defTabSz="762000">
                <a:lnSpc>
                  <a:spcPct val="90000"/>
                </a:lnSpc>
              </a:pPr>
              <a:r>
                <a:rPr lang="en-US" sz="2000" b="1">
                  <a:solidFill>
                    <a:schemeClr val="bg2"/>
                  </a:solidFill>
                  <a:latin typeface="Arial" charset="0"/>
                </a:rPr>
                <a:t>JavaScript</a:t>
              </a: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09" y="1910"/>
              <a:ext cx="942" cy="67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14" y="3055"/>
              <a:ext cx="949" cy="88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483" y="1987"/>
              <a:ext cx="53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sz="2000" b="1">
                  <a:solidFill>
                    <a:schemeClr val="bg2"/>
                  </a:solidFill>
                  <a:latin typeface="Arial" charset="0"/>
                </a:rPr>
                <a:t>HTTP</a:t>
              </a:r>
            </a:p>
          </p:txBody>
        </p:sp>
        <p:grpSp>
          <p:nvGrpSpPr>
            <p:cNvPr id="48139" name="Group 11"/>
            <p:cNvGrpSpPr>
              <a:grpSpLocks/>
            </p:cNvGrpSpPr>
            <p:nvPr/>
          </p:nvGrpSpPr>
          <p:grpSpPr bwMode="auto">
            <a:xfrm>
              <a:off x="319" y="2667"/>
              <a:ext cx="942" cy="332"/>
              <a:chOff x="174" y="2398"/>
              <a:chExt cx="964" cy="340"/>
            </a:xfrm>
          </p:grpSpPr>
          <p:sp>
            <p:nvSpPr>
              <p:cNvPr id="48140" name="Rectangle 12"/>
              <p:cNvSpPr>
                <a:spLocks noChangeArrowheads="1"/>
              </p:cNvSpPr>
              <p:nvPr/>
            </p:nvSpPr>
            <p:spPr bwMode="auto">
              <a:xfrm>
                <a:off x="174" y="2398"/>
                <a:ext cx="964" cy="3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>
                <a:off x="234" y="2477"/>
                <a:ext cx="890" cy="2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2000" b="1">
                    <a:solidFill>
                      <a:schemeClr val="bg2"/>
                    </a:solidFill>
                    <a:latin typeface="Arial" charset="0"/>
                  </a:rPr>
                  <a:t>TLS - SSL</a:t>
                </a:r>
              </a:p>
            </p:txBody>
          </p:sp>
        </p:grp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501" y="3338"/>
              <a:ext cx="64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sz="2000" b="1">
                  <a:solidFill>
                    <a:schemeClr val="bg2"/>
                  </a:solidFill>
                  <a:latin typeface="Arial" charset="0"/>
                </a:rPr>
                <a:t>TCP/IP</a:t>
              </a:r>
            </a:p>
            <a:p>
              <a:pPr defTabSz="762000">
                <a:lnSpc>
                  <a:spcPct val="90000"/>
                </a:lnSpc>
              </a:pPr>
              <a:r>
                <a:rPr lang="en-US" sz="2000" b="1">
                  <a:solidFill>
                    <a:schemeClr val="bg2"/>
                  </a:solidFill>
                  <a:latin typeface="Arial" charset="0"/>
                </a:rPr>
                <a:t>UDP/IP</a:t>
              </a:r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1536" y="830"/>
              <a:ext cx="237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lang="en-US" sz="2000" b="1">
                  <a:latin typeface="Arial" charset="0"/>
                </a:rPr>
                <a:t>Wireless Application Protocol</a:t>
              </a:r>
            </a:p>
          </p:txBody>
        </p:sp>
        <p:grpSp>
          <p:nvGrpSpPr>
            <p:cNvPr id="48144" name="Group 16"/>
            <p:cNvGrpSpPr>
              <a:grpSpLocks/>
            </p:cNvGrpSpPr>
            <p:nvPr/>
          </p:nvGrpSpPr>
          <p:grpSpPr bwMode="auto">
            <a:xfrm>
              <a:off x="1506" y="1135"/>
              <a:ext cx="4026" cy="2297"/>
              <a:chOff x="1084" y="1048"/>
              <a:chExt cx="4502" cy="2365"/>
            </a:xfrm>
          </p:grpSpPr>
          <p:sp>
            <p:nvSpPr>
              <p:cNvPr id="48145" name="Rectangle 17"/>
              <p:cNvSpPr>
                <a:spLocks noChangeArrowheads="1"/>
              </p:cNvSpPr>
              <p:nvPr/>
            </p:nvSpPr>
            <p:spPr bwMode="auto">
              <a:xfrm>
                <a:off x="1091" y="1048"/>
                <a:ext cx="2579" cy="584"/>
              </a:xfrm>
              <a:prstGeom prst="rect">
                <a:avLst/>
              </a:prstGeom>
              <a:solidFill>
                <a:srgbClr val="DADAD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6" name="Rectangle 18"/>
              <p:cNvSpPr>
                <a:spLocks noChangeArrowheads="1"/>
              </p:cNvSpPr>
              <p:nvPr/>
            </p:nvSpPr>
            <p:spPr bwMode="auto">
              <a:xfrm>
                <a:off x="1680" y="1200"/>
                <a:ext cx="1724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0012" tIns="49212" rIns="100012" bIns="49212">
                <a:spAutoFit/>
              </a:bodyPr>
              <a:lstStyle/>
              <a:p>
                <a:pPr defTabSz="922338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  <a:latin typeface="Arial" charset="0"/>
                  </a:rPr>
                  <a:t>Wireless Application</a:t>
                </a:r>
                <a:br>
                  <a:rPr lang="en-US" b="1">
                    <a:solidFill>
                      <a:schemeClr val="bg2"/>
                    </a:solidFill>
                    <a:latin typeface="Arial" charset="0"/>
                  </a:rPr>
                </a:br>
                <a:r>
                  <a:rPr lang="en-US" b="1">
                    <a:solidFill>
                      <a:schemeClr val="bg2"/>
                    </a:solidFill>
                    <a:latin typeface="Arial" charset="0"/>
                  </a:rPr>
                  <a:t>Environment (WAE)</a:t>
                </a:r>
              </a:p>
            </p:txBody>
          </p:sp>
          <p:grpSp>
            <p:nvGrpSpPr>
              <p:cNvPr id="48147" name="Group 19"/>
              <p:cNvGrpSpPr>
                <a:grpSpLocks/>
              </p:cNvGrpSpPr>
              <p:nvPr/>
            </p:nvGrpSpPr>
            <p:grpSpPr bwMode="auto">
              <a:xfrm>
                <a:off x="1117" y="1699"/>
                <a:ext cx="3635" cy="375"/>
                <a:chOff x="1084" y="1890"/>
                <a:chExt cx="3635" cy="375"/>
              </a:xfrm>
            </p:grpSpPr>
            <p:sp>
              <p:nvSpPr>
                <p:cNvPr id="48148" name="Rectangle 20"/>
                <p:cNvSpPr>
                  <a:spLocks noChangeArrowheads="1"/>
                </p:cNvSpPr>
                <p:nvPr/>
              </p:nvSpPr>
              <p:spPr bwMode="auto">
                <a:xfrm>
                  <a:off x="1084" y="1890"/>
                  <a:ext cx="3635" cy="375"/>
                </a:xfrm>
                <a:prstGeom prst="rect">
                  <a:avLst/>
                </a:prstGeom>
                <a:solidFill>
                  <a:srgbClr val="DADADA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49" name="Rectangle 21"/>
                <p:cNvSpPr>
                  <a:spLocks noChangeArrowheads="1"/>
                </p:cNvSpPr>
                <p:nvPr/>
              </p:nvSpPr>
              <p:spPr bwMode="auto">
                <a:xfrm>
                  <a:off x="1833" y="1961"/>
                  <a:ext cx="1751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0012" tIns="49212" rIns="100012" bIns="49212">
                  <a:spAutoFit/>
                </a:bodyPr>
                <a:lstStyle/>
                <a:p>
                  <a:pPr defTabSz="922338">
                    <a:lnSpc>
                      <a:spcPct val="90000"/>
                    </a:lnSpc>
                  </a:pPr>
                  <a:r>
                    <a:rPr lang="en-US" b="1">
                      <a:solidFill>
                        <a:schemeClr val="bg2"/>
                      </a:solidFill>
                      <a:latin typeface="Arial" charset="0"/>
                    </a:rPr>
                    <a:t>Session Layer (WSP)</a:t>
                  </a:r>
                </a:p>
              </p:txBody>
            </p:sp>
          </p:grpSp>
          <p:grpSp>
            <p:nvGrpSpPr>
              <p:cNvPr id="48150" name="Group 22"/>
              <p:cNvGrpSpPr>
                <a:grpSpLocks/>
              </p:cNvGrpSpPr>
              <p:nvPr/>
            </p:nvGrpSpPr>
            <p:grpSpPr bwMode="auto">
              <a:xfrm>
                <a:off x="1104" y="2592"/>
                <a:ext cx="3635" cy="375"/>
                <a:chOff x="1084" y="2392"/>
                <a:chExt cx="3635" cy="375"/>
              </a:xfrm>
            </p:grpSpPr>
            <p:sp>
              <p:nvSpPr>
                <p:cNvPr id="48151" name="Rectangle 23"/>
                <p:cNvSpPr>
                  <a:spLocks noChangeArrowheads="1"/>
                </p:cNvSpPr>
                <p:nvPr/>
              </p:nvSpPr>
              <p:spPr bwMode="auto">
                <a:xfrm>
                  <a:off x="1084" y="2392"/>
                  <a:ext cx="3635" cy="375"/>
                </a:xfrm>
                <a:prstGeom prst="rect">
                  <a:avLst/>
                </a:prstGeom>
                <a:solidFill>
                  <a:srgbClr val="DADADA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52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4" y="2495"/>
                  <a:ext cx="1859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0012" tIns="49212" rIns="100012" bIns="49212">
                  <a:spAutoFit/>
                </a:bodyPr>
                <a:lstStyle/>
                <a:p>
                  <a:pPr defTabSz="922338">
                    <a:lnSpc>
                      <a:spcPct val="90000"/>
                    </a:lnSpc>
                  </a:pPr>
                  <a:r>
                    <a:rPr lang="en-US" b="1">
                      <a:solidFill>
                        <a:schemeClr val="bg2"/>
                      </a:solidFill>
                      <a:latin typeface="Arial" charset="0"/>
                    </a:rPr>
                    <a:t>Security Layer (WTLS)</a:t>
                  </a:r>
                </a:p>
              </p:txBody>
            </p:sp>
          </p:grpSp>
          <p:sp>
            <p:nvSpPr>
              <p:cNvPr id="48153" name="Rectangle 25"/>
              <p:cNvSpPr>
                <a:spLocks noChangeArrowheads="1"/>
              </p:cNvSpPr>
              <p:nvPr/>
            </p:nvSpPr>
            <p:spPr bwMode="auto">
              <a:xfrm>
                <a:off x="1084" y="3024"/>
                <a:ext cx="4493" cy="389"/>
              </a:xfrm>
              <a:prstGeom prst="rect">
                <a:avLst/>
              </a:prstGeom>
              <a:solidFill>
                <a:srgbClr val="DADAD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Rectangle 26"/>
              <p:cNvSpPr>
                <a:spLocks noChangeArrowheads="1"/>
              </p:cNvSpPr>
              <p:nvPr/>
            </p:nvSpPr>
            <p:spPr bwMode="auto">
              <a:xfrm>
                <a:off x="1744" y="2967"/>
                <a:ext cx="1894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0012" tIns="49212" rIns="100012" bIns="49212">
                <a:spAutoFit/>
              </a:bodyPr>
              <a:lstStyle/>
              <a:p>
                <a:pPr algn="ctr" defTabSz="922338">
                  <a:lnSpc>
                    <a:spcPct val="90000"/>
                  </a:lnSpc>
                </a:pPr>
                <a:endParaRPr lang="en-US" b="1">
                  <a:latin typeface="Arial" charset="0"/>
                </a:endParaRPr>
              </a:p>
              <a:p>
                <a:pPr algn="ctr" defTabSz="922338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  <a:latin typeface="Arial" charset="0"/>
                  </a:rPr>
                  <a:t>Transport Layer (WDP)</a:t>
                </a:r>
              </a:p>
            </p:txBody>
          </p:sp>
          <p:sp>
            <p:nvSpPr>
              <p:cNvPr id="48155" name="Line 27"/>
              <p:cNvSpPr>
                <a:spLocks noChangeShapeType="1"/>
              </p:cNvSpPr>
              <p:nvPr/>
            </p:nvSpPr>
            <p:spPr bwMode="auto">
              <a:xfrm>
                <a:off x="3797" y="1055"/>
                <a:ext cx="17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28"/>
              <p:cNvSpPr>
                <a:spLocks noChangeShapeType="1"/>
              </p:cNvSpPr>
              <p:nvPr/>
            </p:nvSpPr>
            <p:spPr bwMode="auto">
              <a:xfrm flipH="1">
                <a:off x="3783" y="1065"/>
                <a:ext cx="3" cy="5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Line 29"/>
              <p:cNvSpPr>
                <a:spLocks noChangeShapeType="1"/>
              </p:cNvSpPr>
              <p:nvPr/>
            </p:nvSpPr>
            <p:spPr bwMode="auto">
              <a:xfrm>
                <a:off x="3797" y="1632"/>
                <a:ext cx="10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Line 30"/>
              <p:cNvSpPr>
                <a:spLocks noChangeShapeType="1"/>
              </p:cNvSpPr>
              <p:nvPr/>
            </p:nvSpPr>
            <p:spPr bwMode="auto">
              <a:xfrm>
                <a:off x="4829" y="1632"/>
                <a:ext cx="0" cy="12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Line 31"/>
              <p:cNvSpPr>
                <a:spLocks noChangeShapeType="1"/>
              </p:cNvSpPr>
              <p:nvPr/>
            </p:nvSpPr>
            <p:spPr bwMode="auto">
              <a:xfrm>
                <a:off x="4852" y="2914"/>
                <a:ext cx="7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H="1" flipV="1">
                <a:off x="5581" y="1061"/>
                <a:ext cx="5" cy="18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Rectangle 33"/>
              <p:cNvSpPr>
                <a:spLocks noChangeArrowheads="1"/>
              </p:cNvSpPr>
              <p:nvPr/>
            </p:nvSpPr>
            <p:spPr bwMode="auto">
              <a:xfrm>
                <a:off x="3860" y="1221"/>
                <a:ext cx="1608" cy="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0012" tIns="49212" rIns="100012" bIns="49212">
                <a:spAutoFit/>
              </a:bodyPr>
              <a:lstStyle/>
              <a:p>
                <a:pPr algn="ctr" defTabSz="922338">
                  <a:lnSpc>
                    <a:spcPct val="90000"/>
                  </a:lnSpc>
                </a:pPr>
                <a:r>
                  <a:rPr lang="en-US" b="1">
                    <a:latin typeface="Arial" charset="0"/>
                  </a:rPr>
                  <a:t>Other Services and</a:t>
                </a:r>
              </a:p>
              <a:p>
                <a:pPr algn="ctr" defTabSz="922338">
                  <a:lnSpc>
                    <a:spcPct val="90000"/>
                  </a:lnSpc>
                </a:pPr>
                <a:r>
                  <a:rPr lang="en-US" b="1">
                    <a:latin typeface="Arial" charset="0"/>
                  </a:rPr>
                  <a:t>Applications</a:t>
                </a:r>
              </a:p>
            </p:txBody>
          </p:sp>
          <p:grpSp>
            <p:nvGrpSpPr>
              <p:cNvPr id="48162" name="Group 34"/>
              <p:cNvGrpSpPr>
                <a:grpSpLocks/>
              </p:cNvGrpSpPr>
              <p:nvPr/>
            </p:nvGrpSpPr>
            <p:grpSpPr bwMode="auto">
              <a:xfrm>
                <a:off x="1104" y="2160"/>
                <a:ext cx="3635" cy="375"/>
                <a:chOff x="1084" y="1890"/>
                <a:chExt cx="3635" cy="375"/>
              </a:xfrm>
            </p:grpSpPr>
            <p:sp>
              <p:nvSpPr>
                <p:cNvPr id="48163" name="Rectangle 35"/>
                <p:cNvSpPr>
                  <a:spLocks noChangeArrowheads="1"/>
                </p:cNvSpPr>
                <p:nvPr/>
              </p:nvSpPr>
              <p:spPr bwMode="auto">
                <a:xfrm>
                  <a:off x="1084" y="1890"/>
                  <a:ext cx="3635" cy="375"/>
                </a:xfrm>
                <a:prstGeom prst="rect">
                  <a:avLst/>
                </a:prstGeom>
                <a:solidFill>
                  <a:srgbClr val="DADADA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64" name="Rectangle 36"/>
                <p:cNvSpPr>
                  <a:spLocks noChangeArrowheads="1"/>
                </p:cNvSpPr>
                <p:nvPr/>
              </p:nvSpPr>
              <p:spPr bwMode="auto">
                <a:xfrm>
                  <a:off x="1830" y="1961"/>
                  <a:ext cx="2037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00012" tIns="49212" rIns="100012" bIns="49212">
                  <a:spAutoFit/>
                </a:bodyPr>
                <a:lstStyle/>
                <a:p>
                  <a:pPr defTabSz="922338">
                    <a:lnSpc>
                      <a:spcPct val="90000"/>
                    </a:lnSpc>
                  </a:pPr>
                  <a:r>
                    <a:rPr lang="en-US" b="1">
                      <a:solidFill>
                        <a:schemeClr val="bg2"/>
                      </a:solidFill>
                      <a:latin typeface="Arial" charset="0"/>
                    </a:rPr>
                    <a:t>Transaction Layer (WTP)</a:t>
                  </a:r>
                </a:p>
              </p:txBody>
            </p:sp>
          </p:grpSp>
        </p:grpSp>
        <p:grpSp>
          <p:nvGrpSpPr>
            <p:cNvPr id="48165" name="Group 37"/>
            <p:cNvGrpSpPr>
              <a:grpSpLocks/>
            </p:cNvGrpSpPr>
            <p:nvPr/>
          </p:nvGrpSpPr>
          <p:grpSpPr bwMode="auto">
            <a:xfrm>
              <a:off x="1506" y="3541"/>
              <a:ext cx="3991" cy="450"/>
              <a:chOff x="1475" y="3456"/>
              <a:chExt cx="4085" cy="460"/>
            </a:xfrm>
          </p:grpSpPr>
          <p:sp>
            <p:nvSpPr>
              <p:cNvPr id="48166" name="Rectangle 38"/>
              <p:cNvSpPr>
                <a:spLocks noChangeArrowheads="1"/>
              </p:cNvSpPr>
              <p:nvPr/>
            </p:nvSpPr>
            <p:spPr bwMode="auto">
              <a:xfrm>
                <a:off x="1488" y="3456"/>
                <a:ext cx="4072" cy="4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7" name="Rectangle 39"/>
              <p:cNvSpPr>
                <a:spLocks noChangeArrowheads="1"/>
              </p:cNvSpPr>
              <p:nvPr/>
            </p:nvSpPr>
            <p:spPr bwMode="auto">
              <a:xfrm>
                <a:off x="1554" y="3622"/>
                <a:ext cx="376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Rectangle 40"/>
              <p:cNvSpPr>
                <a:spLocks noChangeArrowheads="1"/>
              </p:cNvSpPr>
              <p:nvPr/>
            </p:nvSpPr>
            <p:spPr bwMode="auto">
              <a:xfrm>
                <a:off x="3024" y="3600"/>
                <a:ext cx="376" cy="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Rectangle 41"/>
              <p:cNvSpPr>
                <a:spLocks noChangeArrowheads="1"/>
              </p:cNvSpPr>
              <p:nvPr/>
            </p:nvSpPr>
            <p:spPr bwMode="auto">
              <a:xfrm>
                <a:off x="3514" y="3622"/>
                <a:ext cx="424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Rectangle 42"/>
              <p:cNvSpPr>
                <a:spLocks noChangeArrowheads="1"/>
              </p:cNvSpPr>
              <p:nvPr/>
            </p:nvSpPr>
            <p:spPr bwMode="auto">
              <a:xfrm>
                <a:off x="4050" y="3622"/>
                <a:ext cx="376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1" name="Rectangle 43"/>
              <p:cNvSpPr>
                <a:spLocks noChangeArrowheads="1"/>
              </p:cNvSpPr>
              <p:nvPr/>
            </p:nvSpPr>
            <p:spPr bwMode="auto">
              <a:xfrm>
                <a:off x="4542" y="3622"/>
                <a:ext cx="446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Rectangle 44"/>
              <p:cNvSpPr>
                <a:spLocks noChangeArrowheads="1"/>
              </p:cNvSpPr>
              <p:nvPr/>
            </p:nvSpPr>
            <p:spPr bwMode="auto">
              <a:xfrm>
                <a:off x="5094" y="3622"/>
                <a:ext cx="376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2010" y="3622"/>
                <a:ext cx="376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Rectangle 46"/>
              <p:cNvSpPr>
                <a:spLocks noChangeArrowheads="1"/>
              </p:cNvSpPr>
              <p:nvPr/>
            </p:nvSpPr>
            <p:spPr bwMode="auto">
              <a:xfrm>
                <a:off x="2502" y="3622"/>
                <a:ext cx="376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Rectangle 47"/>
              <p:cNvSpPr>
                <a:spLocks noChangeArrowheads="1"/>
              </p:cNvSpPr>
              <p:nvPr/>
            </p:nvSpPr>
            <p:spPr bwMode="auto">
              <a:xfrm>
                <a:off x="1553" y="3669"/>
                <a:ext cx="400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600" b="1">
                    <a:latin typeface="Arial" charset="0"/>
                  </a:rPr>
                  <a:t>SMS</a:t>
                </a:r>
              </a:p>
            </p:txBody>
          </p:sp>
          <p:sp>
            <p:nvSpPr>
              <p:cNvPr id="48176" name="Rectangle 48"/>
              <p:cNvSpPr>
                <a:spLocks noChangeArrowheads="1"/>
              </p:cNvSpPr>
              <p:nvPr/>
            </p:nvSpPr>
            <p:spPr bwMode="auto">
              <a:xfrm>
                <a:off x="1985" y="3669"/>
                <a:ext cx="479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600" b="1">
                    <a:latin typeface="Arial" charset="0"/>
                  </a:rPr>
                  <a:t>USSD</a:t>
                </a:r>
              </a:p>
            </p:txBody>
          </p:sp>
          <p:sp>
            <p:nvSpPr>
              <p:cNvPr id="48177" name="Rectangle 49"/>
              <p:cNvSpPr>
                <a:spLocks noChangeArrowheads="1"/>
              </p:cNvSpPr>
              <p:nvPr/>
            </p:nvSpPr>
            <p:spPr bwMode="auto">
              <a:xfrm>
                <a:off x="2525" y="3669"/>
                <a:ext cx="392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600" b="1">
                    <a:latin typeface="Arial" charset="0"/>
                  </a:rPr>
                  <a:t>CSD</a:t>
                </a:r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2976" y="3648"/>
                <a:ext cx="49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400" b="1">
                    <a:latin typeface="Arial" charset="0"/>
                  </a:rPr>
                  <a:t>IS-136</a:t>
                </a:r>
              </a:p>
            </p:txBody>
          </p:sp>
          <p:sp>
            <p:nvSpPr>
              <p:cNvPr id="48179" name="Rectangle 51"/>
              <p:cNvSpPr>
                <a:spLocks noChangeArrowheads="1"/>
              </p:cNvSpPr>
              <p:nvPr/>
            </p:nvSpPr>
            <p:spPr bwMode="auto">
              <a:xfrm>
                <a:off x="3497" y="3668"/>
                <a:ext cx="508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600" b="1">
                    <a:latin typeface="Arial" charset="0"/>
                  </a:rPr>
                  <a:t>CDMA</a:t>
                </a:r>
              </a:p>
            </p:txBody>
          </p:sp>
          <p:sp>
            <p:nvSpPr>
              <p:cNvPr id="48180" name="Rectangle 52"/>
              <p:cNvSpPr>
                <a:spLocks noChangeArrowheads="1"/>
              </p:cNvSpPr>
              <p:nvPr/>
            </p:nvSpPr>
            <p:spPr bwMode="auto">
              <a:xfrm>
                <a:off x="4025" y="3666"/>
                <a:ext cx="486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600" b="1">
                    <a:latin typeface="Arial" charset="0"/>
                  </a:rPr>
                  <a:t>CDPD</a:t>
                </a:r>
              </a:p>
            </p:txBody>
          </p:sp>
          <p:sp>
            <p:nvSpPr>
              <p:cNvPr id="48181" name="Rectangle 53"/>
              <p:cNvSpPr>
                <a:spLocks noChangeArrowheads="1"/>
              </p:cNvSpPr>
              <p:nvPr/>
            </p:nvSpPr>
            <p:spPr bwMode="auto">
              <a:xfrm>
                <a:off x="4506" y="3666"/>
                <a:ext cx="523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600" b="1">
                    <a:latin typeface="Arial" charset="0"/>
                  </a:rPr>
                  <a:t>PDC-P</a:t>
                </a:r>
              </a:p>
            </p:txBody>
          </p:sp>
          <p:sp>
            <p:nvSpPr>
              <p:cNvPr id="48182" name="Rectangle 54"/>
              <p:cNvSpPr>
                <a:spLocks noChangeArrowheads="1"/>
              </p:cNvSpPr>
              <p:nvPr/>
            </p:nvSpPr>
            <p:spPr bwMode="auto">
              <a:xfrm>
                <a:off x="5081" y="3668"/>
                <a:ext cx="394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600" b="1">
                    <a:latin typeface="Arial" charset="0"/>
                  </a:rPr>
                  <a:t>Etc..</a:t>
                </a:r>
              </a:p>
            </p:txBody>
          </p:sp>
          <p:sp>
            <p:nvSpPr>
              <p:cNvPr id="48183" name="Rectangle 55"/>
              <p:cNvSpPr>
                <a:spLocks noChangeArrowheads="1"/>
              </p:cNvSpPr>
              <p:nvPr/>
            </p:nvSpPr>
            <p:spPr bwMode="auto">
              <a:xfrm>
                <a:off x="1475" y="3465"/>
                <a:ext cx="582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400" b="1">
                    <a:latin typeface="Arial" charset="0"/>
                  </a:rPr>
                  <a:t>Bearers: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28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WAP Risks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WAP Gap</a:t>
            </a:r>
            <a:endParaRPr lang="en-US" b="1"/>
          </a:p>
          <a:p>
            <a:pPr lvl="1">
              <a:lnSpc>
                <a:spcPct val="90000"/>
              </a:lnSpc>
            </a:pPr>
            <a:r>
              <a:rPr lang="en-US" b="1"/>
              <a:t>Claim: WTLS protects WAP as SSL protects HTTP</a:t>
            </a:r>
          </a:p>
          <a:p>
            <a:pPr lvl="1">
              <a:lnSpc>
                <a:spcPct val="90000"/>
              </a:lnSpc>
            </a:pPr>
            <a:r>
              <a:rPr lang="en-US" b="1"/>
              <a:t>Problem: In the process of translating one protocol to another, information is decrypted and re-encrypted</a:t>
            </a:r>
          </a:p>
          <a:p>
            <a:pPr lvl="2">
              <a:lnSpc>
                <a:spcPct val="90000"/>
              </a:lnSpc>
            </a:pPr>
            <a:r>
              <a:rPr lang="en-US" b="1"/>
              <a:t> Recall the </a:t>
            </a:r>
            <a:r>
              <a:rPr lang="en-US" b="1">
                <a:hlinkClick r:id="rId2" action="ppaction://hlinksldjump"/>
              </a:rPr>
              <a:t>WAP Architecture </a:t>
            </a:r>
            <a:endParaRPr lang="en-US" b="1"/>
          </a:p>
          <a:p>
            <a:pPr lvl="1">
              <a:lnSpc>
                <a:spcPct val="90000"/>
              </a:lnSpc>
            </a:pPr>
            <a:r>
              <a:rPr lang="en-US" b="1"/>
              <a:t>Solution: Doing decryption/re-encryption in the same process on the WAP gateway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hlink"/>
                </a:solidFill>
              </a:rPr>
              <a:t>Wireless gateways as single point of failure</a:t>
            </a:r>
            <a:r>
              <a:rPr lang="en-US" b="1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0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Platform Risks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Without a secure OS, achieving security on mobile devices is almost impossible</a:t>
            </a:r>
          </a:p>
          <a:p>
            <a:r>
              <a:rPr lang="en-US" sz="2800"/>
              <a:t>Learned lessons:</a:t>
            </a:r>
          </a:p>
          <a:p>
            <a:pPr lvl="1"/>
            <a:r>
              <a:rPr lang="en-US" sz="2400"/>
              <a:t>Memory protection of processes</a:t>
            </a:r>
          </a:p>
          <a:p>
            <a:pPr lvl="1"/>
            <a:r>
              <a:rPr lang="en-US" sz="2400"/>
              <a:t>Protected kernel rings</a:t>
            </a:r>
          </a:p>
          <a:p>
            <a:pPr lvl="1"/>
            <a:r>
              <a:rPr lang="en-US" sz="2400"/>
              <a:t>File access control</a:t>
            </a:r>
          </a:p>
          <a:p>
            <a:pPr lvl="1"/>
            <a:r>
              <a:rPr lang="en-US" sz="2400"/>
              <a:t>Authentication of principles to resources</a:t>
            </a:r>
          </a:p>
          <a:p>
            <a:pPr lvl="1"/>
            <a:r>
              <a:rPr lang="en-US" sz="2400"/>
              <a:t>Differentiated user and process privileges</a:t>
            </a:r>
          </a:p>
          <a:p>
            <a:pPr lvl="1"/>
            <a:r>
              <a:rPr lang="en-US" sz="2400"/>
              <a:t>Sandboxes for untrusted code</a:t>
            </a:r>
          </a:p>
          <a:p>
            <a:pPr lvl="1"/>
            <a:r>
              <a:rPr lang="en-US" sz="2400"/>
              <a:t>Biometric authentication 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52605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WMLScript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/>
              </a:rPr>
              <a:t>Scripting is heavily used for client-side processing to offload servers and reduce demand on bandwidth</a:t>
            </a:r>
          </a:p>
          <a:p>
            <a:r>
              <a:rPr lang="en-US" b="1">
                <a:effectLst/>
              </a:rPr>
              <a:t>Wireless Markup Language (WML) is the equivalent to HTML, but derived from XML</a:t>
            </a:r>
          </a:p>
          <a:p>
            <a:r>
              <a:rPr lang="en-US" b="1">
                <a:solidFill>
                  <a:schemeClr val="tx2"/>
                </a:solidFill>
                <a:effectLst/>
              </a:rPr>
              <a:t>WMLScript</a:t>
            </a:r>
            <a:r>
              <a:rPr lang="en-US" b="1">
                <a:effectLst/>
              </a:rPr>
              <a:t> is WAP’s equivalent to JavaScript</a:t>
            </a:r>
          </a:p>
          <a:p>
            <a:pPr lvl="1"/>
            <a:r>
              <a:rPr kumimoji="1" lang="en-US" b="1">
                <a:effectLst/>
              </a:rPr>
              <a:t>Derived from JavaScript™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8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WMLScript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2800" b="1">
                <a:effectLst/>
              </a:rPr>
              <a:t>Integrated with WML</a:t>
            </a:r>
          </a:p>
          <a:p>
            <a:pPr lvl="1"/>
            <a:r>
              <a:rPr kumimoji="1" lang="en-US" sz="2400" b="1">
                <a:effectLst/>
              </a:rPr>
              <a:t>Reduces network traffic</a:t>
            </a:r>
          </a:p>
          <a:p>
            <a:r>
              <a:rPr kumimoji="1" lang="en-US" sz="2800" b="1">
                <a:effectLst/>
              </a:rPr>
              <a:t>Has procedural logic, loops, conditionals, etc</a:t>
            </a:r>
          </a:p>
          <a:p>
            <a:r>
              <a:rPr kumimoji="1" lang="en-US" sz="2800" b="1">
                <a:effectLst/>
              </a:rPr>
              <a:t>Optimized for small-memory, small-CPU devices</a:t>
            </a:r>
          </a:p>
          <a:p>
            <a:r>
              <a:rPr kumimoji="1" lang="en-US" sz="2800" b="1">
                <a:effectLst/>
              </a:rPr>
              <a:t>Bytecode-based virtual machine</a:t>
            </a:r>
          </a:p>
          <a:p>
            <a:r>
              <a:rPr kumimoji="1" lang="en-US" sz="2800" b="1">
                <a:effectLst/>
              </a:rPr>
              <a:t>Compiler in network</a:t>
            </a:r>
          </a:p>
          <a:p>
            <a:r>
              <a:rPr kumimoji="1" lang="en-US" sz="2800" b="1">
                <a:effectLst/>
              </a:rPr>
              <a:t>Works with Wireless Telephony Application (WTA) to provide telephony functions</a:t>
            </a:r>
          </a:p>
        </p:txBody>
      </p:sp>
    </p:spTree>
    <p:extLst>
      <p:ext uri="{BB962C8B-B14F-4D97-AF65-F5344CB8AC3E}">
        <p14:creationId xmlns:p14="http://schemas.microsoft.com/office/powerpoint/2010/main" val="14527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CB942F3-A703-45B5-AA13-43989A24253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</a:t>
            </a:r>
            <a:endParaRPr lang="en-US" altLang="zh-TW" u="sng" dirty="0" smtClean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8803" y="1757363"/>
            <a:ext cx="8229600" cy="4525962"/>
          </a:xfrm>
        </p:spPr>
        <p:txBody>
          <a:bodyPr/>
          <a:lstStyle/>
          <a:p>
            <a:r>
              <a:rPr lang="en-US" dirty="0"/>
              <a:t>Mobile commerce (m-commerce,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m-business)—any</a:t>
            </a:r>
            <a:r>
              <a:rPr lang="en-US" b="1" dirty="0"/>
              <a:t> </a:t>
            </a:r>
            <a:r>
              <a:rPr lang="en-US" dirty="0"/>
              <a:t>e-commerce done in a wireless environment, especially via the Internet</a:t>
            </a:r>
          </a:p>
          <a:p>
            <a:pPr lvl="1"/>
            <a:r>
              <a:rPr lang="en-US" dirty="0"/>
              <a:t>Can be done via the Internet, private communication lines, smart cards, etc.</a:t>
            </a:r>
          </a:p>
          <a:p>
            <a:pPr lvl="1"/>
            <a:r>
              <a:rPr lang="en-US" dirty="0"/>
              <a:t>Creates opportunity to deliver new services to existing customers and to attract new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/>
              </a:rPr>
              <a:t>Risks of WMLScript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Lack of Security Model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Does not differentiate trusted local code from untrusted code downloaded from the Internet. So, there is no access control!!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WML Script is not type-safe.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Scripts can be scheduled to be pushed to the client device without the user’s knowledge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Does not prevent access to persistent storage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Possible attacks: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Theft or damage of personal information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Abusing user’s authentication information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cs typeface="Times New Roman" pitchFamily="18" charset="0"/>
              </a:rPr>
              <a:t>Maliciously offloading money saved on smart cards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5678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28600" y="1311275"/>
            <a:ext cx="8763000" cy="51657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5000"/>
              <a:buFont typeface="Wingdings" pitchFamily="2" charset="2"/>
              <a:buChar char="u"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Bluetooth is the codename for a small, low-cost, short range wireless technology specification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5000"/>
              <a:buFont typeface="Wingdings" pitchFamily="2" charset="2"/>
              <a:buChar char="u"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Enables users to connect a wide range of computing and telecommunication devices easily and simply, without the need to buy, carry, or connect cables.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5000"/>
              <a:buFont typeface="Wingdings" pitchFamily="2" charset="2"/>
              <a:buChar char="u"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Bluetooth enables mobile phones, computers and PDAs to connect with each other using short-range radio waves, allowing them to "talk" to each other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5000"/>
              <a:buFont typeface="Wingdings" pitchFamily="2" charset="2"/>
              <a:buChar char="u"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It is also cheap</a:t>
            </a:r>
          </a:p>
        </p:txBody>
      </p:sp>
    </p:spTree>
    <p:extLst>
      <p:ext uri="{BB962C8B-B14F-4D97-AF65-F5344CB8AC3E}">
        <p14:creationId xmlns:p14="http://schemas.microsoft.com/office/powerpoint/2010/main" val="539043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Bluetooth Security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28600" y="1311275"/>
            <a:ext cx="8763000" cy="51657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Arial" charset="0"/>
                <a:cs typeface="Times New Roman" pitchFamily="18" charset="0"/>
              </a:rPr>
              <a:t>Bluetooth provides security between any two Bluetooth </a:t>
            </a:r>
            <a:r>
              <a:rPr lang="en-US" sz="2400">
                <a:solidFill>
                  <a:srgbClr val="FFCC00"/>
                </a:solidFill>
                <a:latin typeface="Arial" charset="0"/>
                <a:cs typeface="Times New Roman" pitchFamily="18" charset="0"/>
              </a:rPr>
              <a:t>devices</a:t>
            </a:r>
            <a:r>
              <a:rPr lang="en-US" sz="2400">
                <a:latin typeface="Arial" charset="0"/>
                <a:cs typeface="Times New Roman" pitchFamily="18" charset="0"/>
              </a:rPr>
              <a:t> for user protection and secrecy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mutual and unidirectional  authentication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encrypts data between two devices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Session key generation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configurable encryption key length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keys can be changed at any time during a connection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Authorization (whether device X is allowed to have access service Y)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Trusted Device: The device has been previously authenticated, a link key is stored and the device is marked as “trusted” in the Device Database.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Untrusted Device: The device has been previously authenticated, link key is stored but the device is not marked as “trusted” in the Device Database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Unknown Device: No security information is available for this device. This is also an untrusted device.</a:t>
            </a:r>
          </a:p>
          <a:p>
            <a:pPr marL="742950" lvl="1" indent="-28575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>
                <a:latin typeface="Arial" charset="0"/>
                <a:cs typeface="Times New Roman" pitchFamily="18" charset="0"/>
              </a:rPr>
              <a:t>automatic output power adaptation to reduce the range exactly to requirement, makes the system extremely difficult to eavesdrop</a:t>
            </a:r>
            <a:endParaRPr lang="en-US" sz="28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99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New Security Risks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in M-Commerce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42913" y="1570038"/>
            <a:ext cx="8259762" cy="5156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3000">
                <a:effectLst>
                  <a:outerShdw blurRad="38100" dist="38100" dir="2700000" algn="tl">
                    <a:srgbClr val="000000"/>
                  </a:outerShdw>
                </a:effectLst>
              </a:rPr>
              <a:t>Abuse of cooperative nature of ad-hoc networks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An adversary that compromises one node can disseminate false routing information.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000">
                <a:effectLst>
                  <a:outerShdw blurRad="38100" dist="38100" dir="2700000" algn="tl">
                    <a:srgbClr val="000000"/>
                  </a:outerShdw>
                </a:effectLst>
              </a:rPr>
              <a:t>Malicious domains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 single malicious domain can compromise devices by downloading malicious code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000">
                <a:effectLst>
                  <a:outerShdw blurRad="38100" dist="38100" dir="2700000" algn="tl">
                    <a:srgbClr val="000000"/>
                  </a:outerShdw>
                </a:effectLst>
              </a:rPr>
              <a:t>Roaming (are you going to the bad guys ?)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Users roam among non-trustworthy domains</a:t>
            </a:r>
            <a:endParaRPr lang="en-US" sz="3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983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New Security Risks (cont.)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42913" y="1857375"/>
            <a:ext cx="8259762" cy="42640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Launching attacks from mobile devices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With mobility, it is difficult to identify attackers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Loss or theft of device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More private information than desktop computers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Security keys might have been saved on the device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Access to corporate systems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Bluetooth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provides security at the lower layers only:  a stolen device can still be trusted</a:t>
            </a:r>
          </a:p>
        </p:txBody>
      </p:sp>
    </p:spTree>
    <p:extLst>
      <p:ext uri="{BB962C8B-B14F-4D97-AF65-F5344CB8AC3E}">
        <p14:creationId xmlns:p14="http://schemas.microsoft.com/office/powerpoint/2010/main" val="3159798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New Security Risks (cont.)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42913" y="2087563"/>
            <a:ext cx="8259762" cy="39052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Problems with Wireless Transport Layer Security (WTLS) protocol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Security Classes: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No certificates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Server only certificate (</a:t>
            </a:r>
            <a:r>
              <a:rPr lang="en-US" sz="2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Most Common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 Server and client Certificates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Re-establishing connection without re-authentication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Requests can be redirected to malicious sites</a:t>
            </a:r>
          </a:p>
        </p:txBody>
      </p:sp>
    </p:spTree>
    <p:extLst>
      <p:ext uri="{BB962C8B-B14F-4D97-AF65-F5344CB8AC3E}">
        <p14:creationId xmlns:p14="http://schemas.microsoft.com/office/powerpoint/2010/main" val="4141781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New Privacy Risks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19150" y="1724025"/>
            <a:ext cx="7505700" cy="24653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Monitoring user’s private information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Offline telemarketing</a:t>
            </a:r>
            <a:endParaRPr 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Who is going to read the “legal jargon”</a:t>
            </a: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Value added services based on location awareness (Location-Based Services)</a:t>
            </a:r>
          </a:p>
        </p:txBody>
      </p:sp>
    </p:spTree>
    <p:extLst>
      <p:ext uri="{BB962C8B-B14F-4D97-AF65-F5344CB8AC3E}">
        <p14:creationId xmlns:p14="http://schemas.microsoft.com/office/powerpoint/2010/main" val="3107613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ONE best practice in mobile designing.</a:t>
            </a:r>
          </a:p>
          <a:p>
            <a:r>
              <a:rPr lang="en-US" dirty="0" smtClean="0"/>
              <a:t>Explain what is ONE Web?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F4C97357-8827-49F7-888E-DFF256D724C8}" type="slidenum">
              <a:rPr lang="en-GB" smtClean="0"/>
              <a:t>57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30633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Commerce Security</a:t>
            </a:r>
          </a:p>
          <a:p>
            <a:r>
              <a:rPr lang="en-US" dirty="0" smtClean="0"/>
              <a:t>Security Threats</a:t>
            </a:r>
          </a:p>
          <a:p>
            <a:r>
              <a:rPr lang="en-US" dirty="0" smtClean="0"/>
              <a:t>Devices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D7FE65-C388-4C40-906A-03888D5824EE}" type="slidenum">
              <a:rPr lang="en-GB" smtClean="0"/>
              <a:t>58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BE8F186-7153-4521-A758-D4F94B16896C}" type="slidenum">
              <a:rPr lang="en-GB" smtClean="0"/>
              <a:t>59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24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Commerce: 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commerce (m-commerce,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m-business)—any</a:t>
            </a:r>
            <a:r>
              <a:rPr lang="en-US" b="1" dirty="0"/>
              <a:t> </a:t>
            </a:r>
            <a:r>
              <a:rPr lang="en-US" dirty="0"/>
              <a:t>e-commerce done in a wireless environment, especially via the Internet</a:t>
            </a:r>
          </a:p>
          <a:p>
            <a:pPr lvl="1"/>
            <a:r>
              <a:rPr lang="en-US" dirty="0"/>
              <a:t>Can be done via the Internet, private communication lines, smart cards, etc.</a:t>
            </a:r>
          </a:p>
          <a:p>
            <a:pPr lvl="1"/>
            <a:r>
              <a:rPr lang="en-US" dirty="0"/>
              <a:t>Creates opportunity to deliver new services to existing customers and to attract new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214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3G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05B657A-F984-475E-84B4-FD5A7F7C9C4E}" type="slidenum">
              <a:rPr lang="en-GB" smtClean="0"/>
              <a:t>60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</a:rPr>
              <a:t>Mobile commerce from the Customer‘s point of 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/>
              <a:t>The customer wants to access information, goods and services any time and in any place on his mobile device.</a:t>
            </a:r>
          </a:p>
          <a:p>
            <a:pPr>
              <a:lnSpc>
                <a:spcPct val="90000"/>
              </a:lnSpc>
            </a:pPr>
            <a:endParaRPr lang="de-DE" sz="2800" dirty="0"/>
          </a:p>
          <a:p>
            <a:pPr>
              <a:lnSpc>
                <a:spcPct val="90000"/>
              </a:lnSpc>
            </a:pPr>
            <a:r>
              <a:rPr lang="de-DE" sz="2800" dirty="0"/>
              <a:t>He can use his mobile device to purchase tickets for events or public transport, pay for parking, download content and even order books and CDs. </a:t>
            </a:r>
          </a:p>
          <a:p>
            <a:pPr>
              <a:lnSpc>
                <a:spcPct val="90000"/>
              </a:lnSpc>
            </a:pPr>
            <a:endParaRPr lang="de-DE" sz="2800" dirty="0"/>
          </a:p>
          <a:p>
            <a:pPr>
              <a:lnSpc>
                <a:spcPct val="90000"/>
              </a:lnSpc>
            </a:pPr>
            <a:r>
              <a:rPr lang="de-DE" sz="2800" dirty="0"/>
              <a:t>He should be offered appropriate payment methods. They can range from secure mobile micropayment to service subscriptions.</a:t>
            </a:r>
          </a:p>
          <a:p>
            <a:pPr>
              <a:lnSpc>
                <a:spcPct val="90000"/>
              </a:lnSpc>
            </a:pPr>
            <a:endParaRPr lang="de-DE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8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>
                <a:solidFill>
                  <a:schemeClr val="tx1"/>
                </a:solidFill>
              </a:rPr>
              <a:t>Mobile commerce from the Provider‘s point of</a:t>
            </a:r>
            <a:r>
              <a:rPr lang="de-DE" sz="4000">
                <a:solidFill>
                  <a:schemeClr val="bg2"/>
                </a:solidFill>
              </a:rPr>
              <a:t> </a:t>
            </a:r>
            <a:r>
              <a:rPr lang="de-DE" sz="4000">
                <a:solidFill>
                  <a:schemeClr val="tx1"/>
                </a:solidFill>
              </a:rPr>
              <a:t>view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3429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2400"/>
              <a:t>The future development of the mobile telecommunication sector is heading more and more towards value-added services. Analysts forecast that soon half of mobile operators‘ revenue will be earned through mobile commerce. </a:t>
            </a:r>
          </a:p>
          <a:p>
            <a:pPr>
              <a:lnSpc>
                <a:spcPct val="80000"/>
              </a:lnSpc>
            </a:pPr>
            <a:endParaRPr lang="de-DE" sz="2400"/>
          </a:p>
          <a:p>
            <a:pPr>
              <a:lnSpc>
                <a:spcPct val="80000"/>
              </a:lnSpc>
            </a:pPr>
            <a:r>
              <a:rPr lang="de-DE" sz="2400"/>
              <a:t>Consequently operators as well as third party providers will focus on value-added-services. To enable mobile services, providers with expertise on different sectors will have to cooperate.</a:t>
            </a:r>
          </a:p>
          <a:p>
            <a:pPr>
              <a:lnSpc>
                <a:spcPct val="80000"/>
              </a:lnSpc>
            </a:pPr>
            <a:endParaRPr lang="de-DE" sz="2400"/>
          </a:p>
          <a:p>
            <a:pPr>
              <a:lnSpc>
                <a:spcPct val="80000"/>
              </a:lnSpc>
            </a:pPr>
            <a:r>
              <a:rPr lang="de-DE" sz="2400"/>
              <a:t>Innovative service scenarios will be needed that meet the customer‘s expectations and business models that satisfy all partners involved.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1290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M-Commerce Terminology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Generations</a:t>
            </a:r>
          </a:p>
          <a:p>
            <a:pPr lvl="1"/>
            <a:r>
              <a:rPr lang="en-US"/>
              <a:t>1G: 1979-1992 wireless technology</a:t>
            </a:r>
          </a:p>
          <a:p>
            <a:pPr lvl="1"/>
            <a:r>
              <a:rPr lang="en-US"/>
              <a:t>2G: current wireless technology; mainly accommodates text</a:t>
            </a:r>
          </a:p>
          <a:p>
            <a:pPr lvl="1"/>
            <a:r>
              <a:rPr lang="en-US"/>
              <a:t>2.5G: interim technology accommodates graphics</a:t>
            </a:r>
          </a:p>
          <a:p>
            <a:pPr lvl="1"/>
            <a:r>
              <a:rPr lang="en-US"/>
              <a:t>3G: 3</a:t>
            </a:r>
            <a:r>
              <a:rPr lang="en-US" baseline="30000"/>
              <a:t>rd</a:t>
            </a:r>
            <a:r>
              <a:rPr lang="en-US"/>
              <a:t> generation technology (2001-2005) supports rich media (video clips)</a:t>
            </a:r>
          </a:p>
          <a:p>
            <a:pPr lvl="1"/>
            <a:r>
              <a:rPr lang="en-US"/>
              <a:t>4G: will provide faster multimedia display (2006-2010)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8736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4458</TotalTime>
  <Pages>11</Pages>
  <Words>2376</Words>
  <Application>Microsoft Office PowerPoint</Application>
  <PresentationFormat>On-screen Show (4:3)</PresentationFormat>
  <Paragraphs>527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8" baseType="lpstr">
      <vt:lpstr>ＭＳ Ｐゴシック</vt:lpstr>
      <vt:lpstr>Arial</vt:lpstr>
      <vt:lpstr>Calibri</vt:lpstr>
      <vt:lpstr>Calibri Light</vt:lpstr>
      <vt:lpstr>Century Gothic</vt:lpstr>
      <vt:lpstr>Comic Sans MS</vt:lpstr>
      <vt:lpstr>Impact</vt:lpstr>
      <vt:lpstr>Monotype Sorts</vt:lpstr>
      <vt:lpstr>新細明體</vt:lpstr>
      <vt:lpstr>Symbol</vt:lpstr>
      <vt:lpstr>Tahoma</vt:lpstr>
      <vt:lpstr>Tele-GroteskHal</vt:lpstr>
      <vt:lpstr>Times New Roman</vt:lpstr>
      <vt:lpstr>Wingdings</vt:lpstr>
      <vt:lpstr>UCTI-Template-foundation-level</vt:lpstr>
      <vt:lpstr>Custom Design</vt:lpstr>
      <vt:lpstr>CorelDRAW!</vt:lpstr>
      <vt:lpstr>Clip</vt:lpstr>
      <vt:lpstr>Mobile and Web Multimedia CT08-3-3 &amp; Version VC1</vt:lpstr>
      <vt:lpstr>Topic &amp; Structure of The Lesson</vt:lpstr>
      <vt:lpstr>Learning Outcomes</vt:lpstr>
      <vt:lpstr>Key Terms You Must Be Able To Use</vt:lpstr>
      <vt:lpstr>Introduction</vt:lpstr>
      <vt:lpstr>Mobile Commerce: Overview</vt:lpstr>
      <vt:lpstr>Mobile commerce from the Customer‘s point of view</vt:lpstr>
      <vt:lpstr>Mobile commerce from the Provider‘s point of view</vt:lpstr>
      <vt:lpstr>M-Commerce Terminology</vt:lpstr>
      <vt:lpstr>Terminology and Standards</vt:lpstr>
      <vt:lpstr>Attributes of M-Commerce and Its Economic Advantages</vt:lpstr>
      <vt:lpstr>Outline</vt:lpstr>
      <vt:lpstr>Mobile Computing Infrastructure</vt:lpstr>
      <vt:lpstr>PowerPoint Presentation</vt:lpstr>
      <vt:lpstr>Mobile Computing Infrastructure (cont.)</vt:lpstr>
      <vt:lpstr>Mobile Computing Infrastructure (cont.)</vt:lpstr>
      <vt:lpstr>Outline</vt:lpstr>
      <vt:lpstr>Mobile Service Scenarios</vt:lpstr>
      <vt:lpstr>Early content and applications have all been geared around information delivery but as time moves on the accent will be on revenue generation.</vt:lpstr>
      <vt:lpstr>Classes of M-Commerce Applications</vt:lpstr>
      <vt:lpstr>Mobile Application: Financial Tool</vt:lpstr>
      <vt:lpstr>Financial Tool:  Wireless Electronic Payment Systems</vt:lpstr>
      <vt:lpstr>Examples</vt:lpstr>
      <vt:lpstr>Mobile Applications : Marketing, Advertising, And Customer Service</vt:lpstr>
      <vt:lpstr>Mobile Applications : Marketing, Advertising, And Customer Service</vt:lpstr>
      <vt:lpstr>Mobile Applications : Marketing, Advertising, And Customer Service</vt:lpstr>
      <vt:lpstr>Mobile Portals</vt:lpstr>
      <vt:lpstr>Mobile Intrabusiness and Enterprise Applications</vt:lpstr>
      <vt:lpstr>Mobile B2B and Supply Chain Applications</vt:lpstr>
      <vt:lpstr>Applications of Mobile Devices for Consumers/Industries</vt:lpstr>
      <vt:lpstr>Outline</vt:lpstr>
      <vt:lpstr>Mobile Payment for M-Commerce</vt:lpstr>
      <vt:lpstr>Mobile Payment (cont.)</vt:lpstr>
      <vt:lpstr>Mobile Payment (cont.)</vt:lpstr>
      <vt:lpstr>Payment via Internet Payment Provider</vt:lpstr>
      <vt:lpstr>Payment via integrated Payment Server</vt:lpstr>
      <vt:lpstr>Outline</vt:lpstr>
      <vt:lpstr>Limitations of M-Commerce</vt:lpstr>
      <vt:lpstr>Limitations of M-Commerce</vt:lpstr>
      <vt:lpstr>Limiting technological factors</vt:lpstr>
      <vt:lpstr>Potential Health Hazards</vt:lpstr>
      <vt:lpstr>Outline</vt:lpstr>
      <vt:lpstr>Security in M-Commerce:  Environment</vt:lpstr>
      <vt:lpstr>WAP Architecture</vt:lpstr>
      <vt:lpstr> Comparison between Internet and WAP technologies</vt:lpstr>
      <vt:lpstr>WAP Risks</vt:lpstr>
      <vt:lpstr>Platform Risks</vt:lpstr>
      <vt:lpstr>WMLScript</vt:lpstr>
      <vt:lpstr>WMLScript (cont.)</vt:lpstr>
      <vt:lpstr>Risks of WMLScript</vt:lpstr>
      <vt:lpstr>Bluetooth</vt:lpstr>
      <vt:lpstr>Bluetooth Security</vt:lpstr>
      <vt:lpstr>New Security Risks in M-Commerce</vt:lpstr>
      <vt:lpstr>New Security Risks (cont.)</vt:lpstr>
      <vt:lpstr>New Security Risks (cont.)</vt:lpstr>
      <vt:lpstr>New Privacy Risks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Daniel Mago Vistro</cp:lastModifiedBy>
  <cp:revision>33</cp:revision>
  <cp:lastPrinted>1995-11-02T09:23:42Z</cp:lastPrinted>
  <dcterms:created xsi:type="dcterms:W3CDTF">2017-10-17T06:32:29Z</dcterms:created>
  <dcterms:modified xsi:type="dcterms:W3CDTF">2019-05-03T02:57:48Z</dcterms:modified>
</cp:coreProperties>
</file>