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40"/>
  </p:notesMasterIdLst>
  <p:handoutMasterIdLst>
    <p:handoutMasterId r:id="rId41"/>
  </p:handoutMasterIdLst>
  <p:sldIdLst>
    <p:sldId id="308" r:id="rId3"/>
    <p:sldId id="271" r:id="rId4"/>
    <p:sldId id="272" r:id="rId5"/>
    <p:sldId id="273" r:id="rId6"/>
    <p:sldId id="274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275" r:id="rId36"/>
    <p:sldId id="276" r:id="rId37"/>
    <p:sldId id="277" r:id="rId38"/>
    <p:sldId id="278" r:id="rId3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CT081-3-3-Mobile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Web Multimedia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3G Applications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relessdesignmag.com/" TargetMode="External"/><Relationship Id="rId3" Type="http://schemas.openxmlformats.org/officeDocument/2006/relationships/hyperlink" Target="http://www.theregister.co.uk/2005/01/10/super_3g_group/" TargetMode="External"/><Relationship Id="rId7" Type="http://schemas.openxmlformats.org/officeDocument/2006/relationships/hyperlink" Target="http://www.eurotechnology.com/3G/index.html" TargetMode="External"/><Relationship Id="rId2" Type="http://schemas.openxmlformats.org/officeDocument/2006/relationships/hyperlink" Target="http://news.zdnet.com/2100-1035_22-588653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urotechnology.com/4G/index.html" TargetMode="External"/><Relationship Id="rId5" Type="http://schemas.openxmlformats.org/officeDocument/2006/relationships/hyperlink" Target="http://www.nttdocomo.com/" TargetMode="External"/><Relationship Id="rId4" Type="http://schemas.openxmlformats.org/officeDocument/2006/relationships/hyperlink" Target="http://www.mobilepipeline.com/60403835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maxforum.org/about/ros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3G Applications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Mobile and Web Multimedia</a:t>
            </a:r>
            <a:endParaRPr lang="en-US" sz="3800" dirty="0"/>
          </a:p>
          <a:p>
            <a:pPr eaLnBrk="1" hangingPunct="1"/>
            <a:r>
              <a:rPr lang="en-US" sz="1400" dirty="0" smtClean="0"/>
              <a:t>CT08-3-3 &amp;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North America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Split right down the middle</a:t>
            </a:r>
          </a:p>
          <a:p>
            <a:pPr eaLnBrk="1" hangingPunct="1"/>
            <a:r>
              <a:rPr lang="en-GB" smtClean="0"/>
              <a:t>Huge corporations pushing various technologies, mostly 3G and GSM heritage lineage and WiMAX</a:t>
            </a:r>
          </a:p>
          <a:p>
            <a:pPr eaLnBrk="1" hangingPunct="1"/>
            <a:r>
              <a:rPr lang="en-GB" smtClean="0"/>
              <a:t>Huge mobile telecommunications network</a:t>
            </a:r>
          </a:p>
          <a:p>
            <a:pPr eaLnBrk="1" hangingPunct="1"/>
            <a:r>
              <a:rPr lang="en-GB" smtClean="0"/>
              <a:t>Does not have the drive for services</a:t>
            </a:r>
          </a:p>
          <a:p>
            <a:pPr eaLnBrk="1" hangingPunct="1"/>
            <a:r>
              <a:rPr lang="en-GB" smtClean="0"/>
              <a:t>Does have good revenue chain</a:t>
            </a:r>
          </a:p>
        </p:txBody>
      </p:sp>
    </p:spTree>
    <p:extLst>
      <p:ext uri="{BB962C8B-B14F-4D97-AF65-F5344CB8AC3E}">
        <p14:creationId xmlns:p14="http://schemas.microsoft.com/office/powerpoint/2010/main" val="196600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Europe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Predominantly cellular based technologies with world class providers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T-Mobile (Deutsche Telkom), Vodafone, O2, Telenor and others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Many individual providers offering individual flavour of 3G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Mixed reception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Mixed service availability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After Japan, Europe is a huge driver for features and uptake of new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Apparently the US only likes to make voice calls</a:t>
            </a:r>
          </a:p>
        </p:txBody>
      </p:sp>
    </p:spTree>
    <p:extLst>
      <p:ext uri="{BB962C8B-B14F-4D97-AF65-F5344CB8AC3E}">
        <p14:creationId xmlns:p14="http://schemas.microsoft.com/office/powerpoint/2010/main" val="36274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story unfolds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 many countries</a:t>
            </a:r>
          </a:p>
          <a:p>
            <a:pPr eaLnBrk="1" hangingPunct="1"/>
            <a:r>
              <a:rPr lang="en-GB" smtClean="0"/>
              <a:t>So many companies</a:t>
            </a:r>
          </a:p>
          <a:p>
            <a:pPr eaLnBrk="1" hangingPunct="1"/>
            <a:r>
              <a:rPr lang="en-GB" smtClean="0"/>
              <a:t>So many customers</a:t>
            </a:r>
          </a:p>
          <a:p>
            <a:pPr eaLnBrk="1" hangingPunct="1"/>
            <a:r>
              <a:rPr lang="en-GB" smtClean="0"/>
              <a:t>When does it all end?</a:t>
            </a:r>
          </a:p>
          <a:p>
            <a:pPr lvl="1" eaLnBrk="1" hangingPunct="1"/>
            <a:r>
              <a:rPr lang="en-GB" smtClean="0"/>
              <a:t>Not for a while yet</a:t>
            </a:r>
          </a:p>
          <a:p>
            <a:pPr eaLnBrk="1" hangingPunct="1"/>
            <a:r>
              <a:rPr lang="en-GB" smtClean="0"/>
              <a:t>The winning (at least dominant) technology / continent / group will shape the way we communicate on the move</a:t>
            </a:r>
          </a:p>
        </p:txBody>
      </p:sp>
    </p:spTree>
    <p:extLst>
      <p:ext uri="{BB962C8B-B14F-4D97-AF65-F5344CB8AC3E}">
        <p14:creationId xmlns:p14="http://schemas.microsoft.com/office/powerpoint/2010/main" val="11487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Brief Overview of GSM Based Technology</a:t>
            </a:r>
          </a:p>
        </p:txBody>
      </p:sp>
      <p:pic>
        <p:nvPicPr>
          <p:cNvPr id="1331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16113"/>
            <a:ext cx="8810625" cy="3848100"/>
          </a:xfrm>
          <a:noFill/>
        </p:spPr>
      </p:pic>
    </p:spTree>
    <p:extLst>
      <p:ext uri="{BB962C8B-B14F-4D97-AF65-F5344CB8AC3E}">
        <p14:creationId xmlns:p14="http://schemas.microsoft.com/office/powerpoint/2010/main" val="351489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 Factors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Talking about Europe / UK for the most part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Most relevant to us right here and now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Current 3G services are limited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Planned systems cast doubts on network load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Mobile TV has been avoided, after an eagerly anticipated release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Service levels could not be guaranteed with customers connecting at once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Contention was too high, service was poor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Mobile TV has become less aggressively marketed</a:t>
            </a:r>
          </a:p>
        </p:txBody>
      </p:sp>
    </p:spTree>
    <p:extLst>
      <p:ext uri="{BB962C8B-B14F-4D97-AF65-F5344CB8AC3E}">
        <p14:creationId xmlns:p14="http://schemas.microsoft.com/office/powerpoint/2010/main" val="403505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current 3G network is over budget and under utilised and has yet to recover its initial financial out lay</a:t>
            </a:r>
          </a:p>
          <a:p>
            <a:pPr eaLnBrk="1" hangingPunct="1"/>
            <a:r>
              <a:rPr lang="en-GB" smtClean="0"/>
              <a:t>Demand has been low</a:t>
            </a:r>
          </a:p>
          <a:p>
            <a:pPr lvl="1" eaLnBrk="1" hangingPunct="1"/>
            <a:r>
              <a:rPr lang="en-GB" smtClean="0"/>
              <a:t>Why do we need it?</a:t>
            </a:r>
          </a:p>
          <a:p>
            <a:pPr lvl="1" eaLnBrk="1" hangingPunct="1"/>
            <a:r>
              <a:rPr lang="en-GB" smtClean="0"/>
              <a:t>It has yet to become desirable for life</a:t>
            </a:r>
          </a:p>
          <a:p>
            <a:pPr eaLnBrk="1" hangingPunct="1"/>
            <a:r>
              <a:rPr lang="en-GB" smtClean="0"/>
              <a:t>Costs too much</a:t>
            </a:r>
          </a:p>
          <a:p>
            <a:pPr lvl="1" eaLnBrk="1" hangingPunct="1"/>
            <a:r>
              <a:rPr lang="en-GB" smtClean="0"/>
              <a:t>Domain of the ‘must have’ gadget person</a:t>
            </a:r>
          </a:p>
        </p:txBody>
      </p:sp>
    </p:spTree>
    <p:extLst>
      <p:ext uri="{BB962C8B-B14F-4D97-AF65-F5344CB8AC3E}">
        <p14:creationId xmlns:p14="http://schemas.microsoft.com/office/powerpoint/2010/main" val="111451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Availability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3G services are limited across the continent and particularly the UK</a:t>
            </a:r>
          </a:p>
          <a:p>
            <a:pPr eaLnBrk="1" hangingPunct="1"/>
            <a:r>
              <a:rPr lang="en-GB" smtClean="0"/>
              <a:t>Even if you can get service, it is only recently that you could purchase a hand set that could utilise it</a:t>
            </a:r>
          </a:p>
        </p:txBody>
      </p:sp>
    </p:spTree>
    <p:extLst>
      <p:ext uri="{BB962C8B-B14F-4D97-AF65-F5344CB8AC3E}">
        <p14:creationId xmlns:p14="http://schemas.microsoft.com/office/powerpoint/2010/main" val="402559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Services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‘Killer’ Applications</a:t>
            </a:r>
          </a:p>
          <a:p>
            <a:pPr lvl="1" eaLnBrk="1" hangingPunct="1"/>
            <a:r>
              <a:rPr lang="en-GB" smtClean="0"/>
              <a:t>So what exactly is one?…</a:t>
            </a:r>
          </a:p>
          <a:p>
            <a:pPr lvl="1" eaLnBrk="1" hangingPunct="1"/>
            <a:r>
              <a:rPr lang="en-GB" smtClean="0"/>
              <a:t>…Are they really?</a:t>
            </a:r>
          </a:p>
          <a:p>
            <a:pPr eaLnBrk="1" hangingPunct="1"/>
            <a:r>
              <a:rPr lang="en-GB" smtClean="0"/>
              <a:t>Consumer Applications</a:t>
            </a:r>
          </a:p>
          <a:p>
            <a:pPr eaLnBrk="1" hangingPunct="1"/>
            <a:r>
              <a:rPr lang="en-GB" smtClean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472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However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mighty progress wagon will keep rolling</a:t>
            </a:r>
          </a:p>
          <a:p>
            <a:pPr eaLnBrk="1" hangingPunct="1"/>
            <a:r>
              <a:rPr lang="en-GB" smtClean="0"/>
              <a:t>The infrastructure will appear</a:t>
            </a:r>
          </a:p>
          <a:p>
            <a:pPr eaLnBrk="1" hangingPunct="1"/>
            <a:r>
              <a:rPr lang="en-GB" smtClean="0"/>
              <a:t>What do we do with it?</a:t>
            </a:r>
          </a:p>
          <a:p>
            <a:pPr lvl="1" eaLnBrk="1" hangingPunct="1"/>
            <a:r>
              <a:rPr lang="en-GB" smtClean="0"/>
              <a:t>Good question</a:t>
            </a:r>
          </a:p>
          <a:p>
            <a:pPr eaLnBrk="1" hangingPunct="1"/>
            <a:r>
              <a:rPr lang="en-GB" smtClean="0"/>
              <a:t>We need a </a:t>
            </a:r>
            <a:r>
              <a:rPr lang="en-GB" b="1" smtClean="0"/>
              <a:t>KILLER APPLICATION!</a:t>
            </a:r>
            <a:endParaRPr lang="en-GB" smtClean="0"/>
          </a:p>
          <a:p>
            <a:pPr lvl="1" eaLnBrk="1" hangingPunct="1"/>
            <a:r>
              <a:rPr lang="en-GB" smtClean="0"/>
              <a:t>Or so the phone companies say</a:t>
            </a:r>
          </a:p>
        </p:txBody>
      </p:sp>
    </p:spTree>
    <p:extLst>
      <p:ext uri="{BB962C8B-B14F-4D97-AF65-F5344CB8AC3E}">
        <p14:creationId xmlns:p14="http://schemas.microsoft.com/office/powerpoint/2010/main" val="351494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‘Killer’ Applications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Those applications that will push 3G (and higher) technologies over the top!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Might be the Holy Grail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Knights of Yore never found it!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Chances are 3G developers won’t either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100" smtClean="0"/>
              <a:t>That is the ‘Killer’ app, not the holy grail!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‘Killer’ Applications requires / presumes a homogenous market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As covered earlier, Ultra Wide band wireless communication market is about as heterogeneous as it gets</a:t>
            </a:r>
          </a:p>
        </p:txBody>
      </p:sp>
    </p:spTree>
    <p:extLst>
      <p:ext uri="{BB962C8B-B14F-4D97-AF65-F5344CB8AC3E}">
        <p14:creationId xmlns:p14="http://schemas.microsoft.com/office/powerpoint/2010/main" val="39330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GB" dirty="0" smtClean="0"/>
              <a:t>Politics</a:t>
            </a:r>
            <a:endParaRPr lang="en-GB" dirty="0"/>
          </a:p>
          <a:p>
            <a:pPr lvl="1"/>
            <a:r>
              <a:rPr lang="en-GB" dirty="0"/>
              <a:t>Cultural / International</a:t>
            </a:r>
          </a:p>
          <a:p>
            <a:r>
              <a:rPr lang="en-GB" dirty="0"/>
              <a:t>Key Factors</a:t>
            </a:r>
          </a:p>
          <a:p>
            <a:r>
              <a:rPr lang="en-GB" dirty="0"/>
              <a:t>Services</a:t>
            </a:r>
          </a:p>
          <a:p>
            <a:pPr lvl="1"/>
            <a:r>
              <a:rPr lang="en-GB" dirty="0"/>
              <a:t>‘Killer’ Applications</a:t>
            </a:r>
          </a:p>
          <a:p>
            <a:pPr lvl="1"/>
            <a:r>
              <a:rPr lang="en-GB" dirty="0"/>
              <a:t>Consumer Applications</a:t>
            </a:r>
          </a:p>
          <a:p>
            <a:pPr lvl="1"/>
            <a:r>
              <a:rPr lang="en-GB" dirty="0"/>
              <a:t>Business </a:t>
            </a:r>
            <a:r>
              <a:rPr lang="en-GB" dirty="0" smtClean="0"/>
              <a:t>Applications</a:t>
            </a: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4D7DB57-7EDC-4E1E-84E0-C48BC928B129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7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‘Killer’ 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Hard to reach enough people</a:t>
            </a:r>
          </a:p>
          <a:p>
            <a:pPr eaLnBrk="1" hangingPunct="1"/>
            <a:r>
              <a:rPr lang="en-GB" smtClean="0"/>
              <a:t>Difficult to maintain performance for the masses</a:t>
            </a:r>
          </a:p>
          <a:p>
            <a:pPr eaLnBrk="1" hangingPunct="1"/>
            <a:r>
              <a:rPr lang="en-GB" smtClean="0"/>
              <a:t>Nigh on impossible to agree on a full wireless standard for communications</a:t>
            </a:r>
          </a:p>
          <a:p>
            <a:pPr eaLnBrk="1" hangingPunct="1"/>
            <a:r>
              <a:rPr lang="en-GB" smtClean="0"/>
              <a:t>Forget about software standards until the above point is sorted out</a:t>
            </a:r>
          </a:p>
        </p:txBody>
      </p:sp>
    </p:spTree>
    <p:extLst>
      <p:ext uri="{BB962C8B-B14F-4D97-AF65-F5344CB8AC3E}">
        <p14:creationId xmlns:p14="http://schemas.microsoft.com/office/powerpoint/2010/main" val="38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‘Killer’ Applications on GSM and GPRS</a:t>
            </a:r>
          </a:p>
        </p:txBody>
      </p:sp>
      <p:sp>
        <p:nvSpPr>
          <p:cNvPr id="2150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95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‘Killer’ Applications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Is SMS text a real ‘killer’ application?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SMS the main reason for cellular phone popularity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Really?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Did you own a pager?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The ultimate ‘killer’ application device!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pager popularity was less than impressive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Unless you live in Japan - have everything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Unless you live</a:t>
            </a:r>
            <a:r>
              <a:rPr lang="en-GB" sz="2200" b="1" smtClean="0"/>
              <a:t>d </a:t>
            </a:r>
            <a:r>
              <a:rPr lang="en-GB" sz="2200" smtClean="0"/>
              <a:t>in the USA - flashy bling (apparently)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Devices and applications do not really thrive with one ‘killer’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Think more about a ‘killer’ service range</a:t>
            </a:r>
          </a:p>
        </p:txBody>
      </p:sp>
    </p:spTree>
    <p:extLst>
      <p:ext uri="{BB962C8B-B14F-4D97-AF65-F5344CB8AC3E}">
        <p14:creationId xmlns:p14="http://schemas.microsoft.com/office/powerpoint/2010/main" val="407893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about ‘killer’ video?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Is video the ‘killer’ application for 3G and higher technology</a:t>
            </a:r>
          </a:p>
          <a:p>
            <a:pPr eaLnBrk="1" hangingPunct="1"/>
            <a:r>
              <a:rPr lang="en-GB" sz="2600" smtClean="0"/>
              <a:t>Not likely</a:t>
            </a:r>
          </a:p>
          <a:p>
            <a:pPr lvl="1" eaLnBrk="1" hangingPunct="1"/>
            <a:r>
              <a:rPr lang="en-GB" sz="2200" smtClean="0"/>
              <a:t>Do you care about it now?</a:t>
            </a:r>
          </a:p>
          <a:p>
            <a:pPr lvl="1" eaLnBrk="1" hangingPunct="1"/>
            <a:r>
              <a:rPr lang="en-GB" sz="2200" smtClean="0"/>
              <a:t>How will this change?</a:t>
            </a:r>
          </a:p>
          <a:p>
            <a:pPr lvl="1" eaLnBrk="1" hangingPunct="1"/>
            <a:r>
              <a:rPr lang="en-GB" sz="2200" smtClean="0"/>
              <a:t>Does it fit into your lifestyle?</a:t>
            </a:r>
          </a:p>
          <a:p>
            <a:pPr lvl="2" eaLnBrk="1" hangingPunct="1"/>
            <a:r>
              <a:rPr lang="en-GB" sz="2100" smtClean="0"/>
              <a:t>Worse, does it intrude on your lifestyle?</a:t>
            </a:r>
          </a:p>
          <a:p>
            <a:pPr eaLnBrk="1" hangingPunct="1"/>
            <a:r>
              <a:rPr lang="en-GB" sz="2600" smtClean="0"/>
              <a:t>Let us consider some potential ‘killer’ services now</a:t>
            </a:r>
          </a:p>
          <a:p>
            <a:pPr lvl="1" eaLnBrk="1" hangingPunct="1"/>
            <a:r>
              <a:rPr lang="en-GB" sz="2200" smtClean="0"/>
              <a:t>Promise to not use ‘killer’ any more in these slides</a:t>
            </a:r>
          </a:p>
        </p:txBody>
      </p:sp>
    </p:spTree>
    <p:extLst>
      <p:ext uri="{BB962C8B-B14F-4D97-AF65-F5344CB8AC3E}">
        <p14:creationId xmlns:p14="http://schemas.microsoft.com/office/powerpoint/2010/main" val="267672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Consumer Applications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So lets consider the service range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average (not necessarily statistical) mobile phone user can: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Make phone calls!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Use SMS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Store contact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Personal organiser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Play music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Mess around with games, wall papers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…annoy others with singing frogs!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What else do you need?</a:t>
            </a:r>
          </a:p>
        </p:txBody>
      </p:sp>
    </p:spTree>
    <p:extLst>
      <p:ext uri="{BB962C8B-B14F-4D97-AF65-F5344CB8AC3E}">
        <p14:creationId xmlns:p14="http://schemas.microsoft.com/office/powerpoint/2010/main" val="326871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Consumer Applications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The wireless connect home!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Because turning your heating on before you set off from work is in demand!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Seriously, the potential is there for a popular service for many households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Wireless ultra-wide band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Connecting televisions, VCR, DVD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Heating system, oven(!)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Curtains and lights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A home remote control!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It won’t feed your cat!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It might make you a cup of tea</a:t>
            </a:r>
          </a:p>
        </p:txBody>
      </p:sp>
    </p:spTree>
    <p:extLst>
      <p:ext uri="{BB962C8B-B14F-4D97-AF65-F5344CB8AC3E}">
        <p14:creationId xmlns:p14="http://schemas.microsoft.com/office/powerpoint/2010/main" val="29539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Consumer Applications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The ubiquitous Internet and multimedia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Thought you said this was basically mundane?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Not in a video messaging sense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Although most mobile providers would love you to all start using it (and paying for it)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This is in a full on connectivity sense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Devices such as laptops, PDAs and MP3 Players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Availability of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100" smtClean="0"/>
              <a:t>Useful information at that, information you request!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Trying to lose the need for cables on the move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They don’t mix well with mobile!</a:t>
            </a:r>
          </a:p>
        </p:txBody>
      </p:sp>
    </p:spTree>
    <p:extLst>
      <p:ext uri="{BB962C8B-B14F-4D97-AF65-F5344CB8AC3E}">
        <p14:creationId xmlns:p14="http://schemas.microsoft.com/office/powerpoint/2010/main" val="339837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Consumer Applications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Location Based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type that don’t get in the way of your life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Real time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That you ask for!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The ability to receive information about your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Surroundings, facilities, amenities and fun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Your own personal GPS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Where is the nearest pub?</a:t>
            </a:r>
          </a:p>
        </p:txBody>
      </p:sp>
    </p:spTree>
    <p:extLst>
      <p:ext uri="{BB962C8B-B14F-4D97-AF65-F5344CB8AC3E}">
        <p14:creationId xmlns:p14="http://schemas.microsoft.com/office/powerpoint/2010/main" val="1204887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Easy to forget about</a:t>
            </a:r>
          </a:p>
          <a:p>
            <a:pPr lvl="1" eaLnBrk="1" hangingPunct="1"/>
            <a:r>
              <a:rPr lang="en-GB" smtClean="0"/>
              <a:t>Mobile computing is pretty cool</a:t>
            </a:r>
          </a:p>
          <a:p>
            <a:pPr lvl="1" eaLnBrk="1" hangingPunct="1"/>
            <a:r>
              <a:rPr lang="en-GB" smtClean="0"/>
              <a:t>Does not lend it self obviously to business</a:t>
            </a:r>
          </a:p>
          <a:p>
            <a:pPr lvl="1" eaLnBrk="1" hangingPunct="1"/>
            <a:r>
              <a:rPr lang="en-GB" smtClean="0"/>
              <a:t>Business can often be seen as boring</a:t>
            </a:r>
          </a:p>
          <a:p>
            <a:pPr lvl="2" eaLnBrk="1" hangingPunct="1"/>
            <a:r>
              <a:rPr lang="en-GB" smtClean="0"/>
              <a:t>Absolutely mistaken</a:t>
            </a:r>
          </a:p>
          <a:p>
            <a:pPr lvl="2" eaLnBrk="1" hangingPunct="1"/>
            <a:r>
              <a:rPr lang="en-GB" smtClean="0"/>
              <a:t>Its action packed, fast paced and pushing boundaries!</a:t>
            </a:r>
          </a:p>
          <a:p>
            <a:pPr eaLnBrk="1" hangingPunct="1"/>
            <a:r>
              <a:rPr lang="en-GB" smtClean="0"/>
              <a:t>Business is often a driving force</a:t>
            </a:r>
          </a:p>
          <a:p>
            <a:pPr lvl="1" eaLnBrk="1" hangingPunct="1"/>
            <a:r>
              <a:rPr lang="en-GB" smtClean="0"/>
              <a:t>A huge source of revenue for mobile systems providers too!</a:t>
            </a:r>
          </a:p>
        </p:txBody>
      </p:sp>
    </p:spTree>
    <p:extLst>
      <p:ext uri="{BB962C8B-B14F-4D97-AF65-F5344CB8AC3E}">
        <p14:creationId xmlns:p14="http://schemas.microsoft.com/office/powerpoint/2010/main" val="261380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Applications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Video Messaging and other Comms.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Didn’t we write this off already!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Business is perhaps a better audience for this kind of service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Business has more collaboration systems in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Business tends to do more form collaboration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Not limited to video messaging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The ability to link directly to: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Intranet / Extranets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Order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Customer 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val="4870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topic, You should be able to:</a:t>
            </a:r>
          </a:p>
          <a:p>
            <a:pPr lvl="1"/>
            <a:r>
              <a:rPr lang="en-US" dirty="0" smtClean="0"/>
              <a:t>Identify the key factors in 3G </a:t>
            </a:r>
            <a:r>
              <a:rPr lang="en-US" dirty="0" err="1" smtClean="0"/>
              <a:t>applicaitions</a:t>
            </a:r>
            <a:endParaRPr lang="en-US" dirty="0" smtClean="0"/>
          </a:p>
          <a:p>
            <a:pPr lvl="1"/>
            <a:r>
              <a:rPr lang="en-US" dirty="0" smtClean="0"/>
              <a:t>Examine </a:t>
            </a:r>
            <a:r>
              <a:rPr lang="en-US" dirty="0"/>
              <a:t>the challenges involved in </a:t>
            </a:r>
            <a:r>
              <a:rPr lang="en-US" dirty="0" smtClean="0"/>
              <a:t>3G applications </a:t>
            </a:r>
          </a:p>
          <a:p>
            <a:pPr lvl="1"/>
            <a:r>
              <a:rPr lang="en-US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issues and constraints for </a:t>
            </a:r>
            <a:r>
              <a:rPr lang="en-US" dirty="0" smtClean="0"/>
              <a:t>3G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26F9554-8673-4E20-8D78-49A0893B90AC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117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Applications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Wireless Body Area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Perhaps the next big deal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One area in use right now! - Medical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UWB is very energy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Great for medical supervision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Robust against jamming - high degree of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Accurate patient health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100" smtClean="0"/>
              <a:t>Even in a highly obstructed radio environment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Interesting read:</a:t>
            </a:r>
          </a:p>
          <a:p>
            <a:pPr lvl="3" eaLnBrk="1" hangingPunct="1">
              <a:lnSpc>
                <a:spcPct val="90000"/>
              </a:lnSpc>
            </a:pPr>
            <a:r>
              <a:rPr lang="en-GB" sz="1800" smtClean="0"/>
              <a:t>http://dept106.eng.ox.ac.uk/~wmalik/Papers/Malik_iwct05.pdf</a:t>
            </a:r>
          </a:p>
          <a:p>
            <a:pPr lvl="1" eaLnBrk="1" hangingPunct="1">
              <a:lnSpc>
                <a:spcPct val="90000"/>
              </a:lnSpc>
            </a:pPr>
            <a:endParaRPr lang="en-GB" sz="2200" smtClean="0"/>
          </a:p>
        </p:txBody>
      </p:sp>
    </p:spTree>
    <p:extLst>
      <p:ext uri="{BB962C8B-B14F-4D97-AF65-F5344CB8AC3E}">
        <p14:creationId xmlns:p14="http://schemas.microsoft.com/office/powerpoint/2010/main" val="937982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stands in the way?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Companies have invested heavily for currently little gain - leads to apprehension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Expertise - find an expert developer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Security - untested in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Yet to withstand the full might of market exposure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Hardware - up until recently there was no 3G+ devices to be found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Apprehension - doubts and fears!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Same old doubts and fears as everyone else</a:t>
            </a:r>
          </a:p>
        </p:txBody>
      </p:sp>
    </p:spTree>
    <p:extLst>
      <p:ext uri="{BB962C8B-B14F-4D97-AF65-F5344CB8AC3E}">
        <p14:creationId xmlns:p14="http://schemas.microsoft.com/office/powerpoint/2010/main" val="293777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Further Reading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>
                <a:hlinkClick r:id="rId2"/>
              </a:rPr>
              <a:t>http://news.zdnet.com/2100-1035_22-5886537.html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3"/>
              </a:rPr>
              <a:t>http://www.theregister.co.uk/2005/01/10/super_3g_group/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4"/>
              </a:rPr>
              <a:t>http://www.mobilepipeline.com/60403835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5"/>
              </a:rPr>
              <a:t>http://www.nttdocomo.com/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6"/>
              </a:rPr>
              <a:t>http://www.eurotechnology.com/4G/index.html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7"/>
              </a:rPr>
              <a:t>http://www.eurotechnology.com/3G/index.html</a:t>
            </a:r>
            <a:endParaRPr lang="en-GB" sz="2600" smtClean="0"/>
          </a:p>
          <a:p>
            <a:pPr eaLnBrk="1" hangingPunct="1"/>
            <a:r>
              <a:rPr lang="en-GB" sz="2600" smtClean="0">
                <a:hlinkClick r:id="rId8"/>
              </a:rPr>
              <a:t>http://www.wirelessdesignmag.com/</a:t>
            </a:r>
            <a:endParaRPr lang="en-GB" sz="2600" smtClean="0"/>
          </a:p>
        </p:txBody>
      </p:sp>
    </p:spTree>
    <p:extLst>
      <p:ext uri="{BB962C8B-B14F-4D97-AF65-F5344CB8AC3E}">
        <p14:creationId xmlns:p14="http://schemas.microsoft.com/office/powerpoint/2010/main" val="274396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Politics</a:t>
            </a:r>
          </a:p>
          <a:p>
            <a:pPr lvl="1" eaLnBrk="1" hangingPunct="1"/>
            <a:r>
              <a:rPr lang="en-GB" dirty="0" smtClean="0"/>
              <a:t>Cultural, International, Commercial</a:t>
            </a:r>
          </a:p>
          <a:p>
            <a:pPr lvl="1" eaLnBrk="1" hangingPunct="1"/>
            <a:r>
              <a:rPr lang="en-GB" dirty="0" smtClean="0"/>
              <a:t>Technology</a:t>
            </a:r>
          </a:p>
          <a:p>
            <a:pPr eaLnBrk="1" hangingPunct="1"/>
            <a:r>
              <a:rPr lang="en-GB" dirty="0" smtClean="0"/>
              <a:t>Key Factors</a:t>
            </a:r>
          </a:p>
          <a:p>
            <a:pPr eaLnBrk="1" hangingPunct="1"/>
            <a:r>
              <a:rPr lang="en-GB" dirty="0" smtClean="0"/>
              <a:t>Services</a:t>
            </a:r>
          </a:p>
          <a:p>
            <a:pPr lvl="1" eaLnBrk="1" hangingPunct="1"/>
            <a:r>
              <a:rPr lang="en-GB" dirty="0" smtClean="0"/>
              <a:t>‘Killer’ Applications</a:t>
            </a:r>
          </a:p>
          <a:p>
            <a:pPr lvl="1" eaLnBrk="1" hangingPunct="1"/>
            <a:r>
              <a:rPr lang="en-GB" dirty="0" smtClean="0"/>
              <a:t>Consumer Services</a:t>
            </a:r>
          </a:p>
          <a:p>
            <a:pPr lvl="1" eaLnBrk="1" hangingPunct="1"/>
            <a:r>
              <a:rPr lang="en-GB" dirty="0" smtClean="0"/>
              <a:t>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174081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ONE </a:t>
            </a:r>
            <a:r>
              <a:rPr lang="en-US" dirty="0" smtClean="0"/>
              <a:t>key factor in 3G applications.</a:t>
            </a:r>
            <a:endParaRPr lang="en-US" dirty="0" smtClean="0"/>
          </a:p>
          <a:p>
            <a:r>
              <a:rPr lang="en-US" dirty="0" smtClean="0"/>
              <a:t>Differentiate ‘killer’ applications, consumer and business applications. Give ONE example to support your answer.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F4C97357-8827-49F7-888E-DFF256D724C8}" type="slidenum">
              <a:rPr lang="en-GB" smtClean="0"/>
              <a:t>34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063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Politics</a:t>
            </a:r>
          </a:p>
          <a:p>
            <a:pPr lvl="1"/>
            <a:r>
              <a:rPr lang="en-GB" dirty="0"/>
              <a:t>Cultural, International, Commercial</a:t>
            </a:r>
          </a:p>
          <a:p>
            <a:pPr lvl="1"/>
            <a:r>
              <a:rPr lang="en-GB" dirty="0"/>
              <a:t>Technology</a:t>
            </a:r>
          </a:p>
          <a:p>
            <a:r>
              <a:rPr lang="en-GB" dirty="0"/>
              <a:t>Key Factors</a:t>
            </a:r>
          </a:p>
          <a:p>
            <a:r>
              <a:rPr lang="en-GB" dirty="0"/>
              <a:t>Services</a:t>
            </a:r>
          </a:p>
          <a:p>
            <a:pPr lvl="1"/>
            <a:r>
              <a:rPr lang="en-GB" dirty="0"/>
              <a:t>‘Killer’ Applications</a:t>
            </a:r>
          </a:p>
          <a:p>
            <a:pPr lvl="1"/>
            <a:r>
              <a:rPr lang="en-GB" dirty="0"/>
              <a:t>Consumer Services</a:t>
            </a:r>
          </a:p>
          <a:p>
            <a:pPr lvl="1"/>
            <a:r>
              <a:rPr lang="en-GB" dirty="0"/>
              <a:t>Business </a:t>
            </a:r>
            <a:r>
              <a:rPr lang="en-GB" dirty="0" smtClean="0"/>
              <a:t>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D7FE65-C388-4C40-906A-03888D5824EE}" type="slidenum">
              <a:rPr lang="en-GB" smtClean="0"/>
              <a:t>35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BE8F186-7153-4521-A758-D4F94B16896C}" type="slidenum">
              <a:rPr lang="en-GB" smtClean="0"/>
              <a:t>36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24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Mobile Technologies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05B657A-F984-475E-84B4-FD5A7F7C9C4E}" type="slidenum">
              <a:rPr lang="en-GB" smtClean="0"/>
              <a:t>37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3G applications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89EAE2A-06FD-45D7-AA3A-12A684DEA89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CB942F3-A703-45B5-AA13-43989A24253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803" y="1757363"/>
            <a:ext cx="8229600" cy="4525962"/>
          </a:xfrm>
        </p:spPr>
        <p:txBody>
          <a:bodyPr/>
          <a:lstStyle/>
          <a:p>
            <a:r>
              <a:rPr lang="en-GB" sz="2600" dirty="0"/>
              <a:t>The world of high speed, wireless communications is fraught</a:t>
            </a:r>
          </a:p>
          <a:p>
            <a:r>
              <a:rPr lang="en-GB" sz="2600" dirty="0"/>
              <a:t>Which side are you on?</a:t>
            </a:r>
          </a:p>
          <a:p>
            <a:pPr lvl="1"/>
            <a:r>
              <a:rPr lang="en-GB" sz="2200" dirty="0"/>
              <a:t>3G, Super 3G</a:t>
            </a:r>
          </a:p>
          <a:p>
            <a:pPr lvl="1"/>
            <a:r>
              <a:rPr lang="en-GB" sz="2200" dirty="0"/>
              <a:t>4G, WiMAX and other </a:t>
            </a:r>
          </a:p>
          <a:p>
            <a:pPr lvl="1"/>
            <a:r>
              <a:rPr lang="en-GB" sz="2200" dirty="0"/>
              <a:t>Do you care?</a:t>
            </a:r>
          </a:p>
          <a:p>
            <a:pPr lvl="2"/>
            <a:r>
              <a:rPr lang="en-GB" sz="2100" dirty="0"/>
              <a:t>Should you care?</a:t>
            </a:r>
          </a:p>
          <a:p>
            <a:r>
              <a:rPr lang="en-GB" sz="2600" dirty="0"/>
              <a:t>National boundaries make problems more complicated</a:t>
            </a:r>
          </a:p>
          <a:p>
            <a:pPr lvl="1"/>
            <a:r>
              <a:rPr lang="en-GB" sz="2200" dirty="0"/>
              <a:t>Particularly Industry - multi-national companies</a:t>
            </a:r>
          </a:p>
        </p:txBody>
      </p:sp>
    </p:spTree>
    <p:extLst>
      <p:ext uri="{BB962C8B-B14F-4D97-AF65-F5344CB8AC3E}">
        <p14:creationId xmlns:p14="http://schemas.microsoft.com/office/powerpoint/2010/main" val="273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the red corner!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NTT DoCoMo, NEC, Siemens and Vodafone</a:t>
            </a:r>
          </a:p>
          <a:p>
            <a:pPr lvl="1" eaLnBrk="1" hangingPunct="1"/>
            <a:r>
              <a:rPr lang="en-GB" sz="2200" smtClean="0"/>
              <a:t>+26 not-so minor others</a:t>
            </a:r>
          </a:p>
          <a:p>
            <a:pPr lvl="1" eaLnBrk="1" hangingPunct="1"/>
            <a:r>
              <a:rPr lang="en-GB" sz="2200" smtClean="0"/>
              <a:t>Most reliant on the survival of the GSM technologies</a:t>
            </a:r>
          </a:p>
          <a:p>
            <a:pPr lvl="1" eaLnBrk="1" hangingPunct="1"/>
            <a:r>
              <a:rPr lang="en-GB" sz="2200" smtClean="0"/>
              <a:t>Specifically into a 4</a:t>
            </a:r>
            <a:r>
              <a:rPr lang="en-GB" sz="2200" baseline="30000" smtClean="0"/>
              <a:t>th</a:t>
            </a:r>
            <a:r>
              <a:rPr lang="en-GB" sz="2200" smtClean="0"/>
              <a:t> generation</a:t>
            </a:r>
          </a:p>
          <a:p>
            <a:pPr lvl="1" eaLnBrk="1" hangingPunct="1"/>
            <a:r>
              <a:rPr lang="en-GB" sz="2200" smtClean="0"/>
              <a:t>Developed the Super 3G Group – 3G x 10!</a:t>
            </a:r>
          </a:p>
          <a:p>
            <a:pPr eaLnBrk="1" hangingPunct="1"/>
            <a:r>
              <a:rPr lang="en-GB" sz="2600" smtClean="0"/>
              <a:t>NTT DoCoMo – Japan’s largest mobile firm</a:t>
            </a:r>
          </a:p>
          <a:p>
            <a:pPr lvl="1" eaLnBrk="1" hangingPunct="1"/>
            <a:r>
              <a:rPr lang="en-GB" sz="2200" smtClean="0"/>
              <a:t>Japan is a different world compared to everywhere else in terms of mobile infrastructure</a:t>
            </a:r>
          </a:p>
          <a:p>
            <a:pPr lvl="1" eaLnBrk="1" hangingPunct="1"/>
            <a:r>
              <a:rPr lang="en-GB" sz="2200" smtClean="0"/>
              <a:t>The most advanced wireless infrastructure on the planet</a:t>
            </a:r>
          </a:p>
        </p:txBody>
      </p:sp>
    </p:spTree>
    <p:extLst>
      <p:ext uri="{BB962C8B-B14F-4D97-AF65-F5344CB8AC3E}">
        <p14:creationId xmlns:p14="http://schemas.microsoft.com/office/powerpoint/2010/main" val="172818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And in the blue corner!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WiMAX – Spearheaded by Intel</a:t>
            </a:r>
          </a:p>
          <a:p>
            <a:pPr eaLnBrk="1" hangingPunct="1"/>
            <a:r>
              <a:rPr lang="en-GB" smtClean="0"/>
              <a:t>Board includes (but not limited to)</a:t>
            </a:r>
          </a:p>
          <a:p>
            <a:pPr lvl="1" eaLnBrk="1" hangingPunct="1"/>
            <a:r>
              <a:rPr lang="en-GB" smtClean="0"/>
              <a:t>Fujitsu, Wi-Lan, Sprint, AT&amp;T and British Telecom</a:t>
            </a:r>
          </a:p>
          <a:p>
            <a:pPr eaLnBrk="1" hangingPunct="1"/>
            <a:r>
              <a:rPr lang="en-GB" smtClean="0"/>
              <a:t>AND recently Asian company Samsung</a:t>
            </a:r>
          </a:p>
          <a:p>
            <a:pPr lvl="1" eaLnBrk="1" hangingPunct="1"/>
            <a:r>
              <a:rPr lang="en-GB" smtClean="0"/>
              <a:t>Over 200 members: </a:t>
            </a:r>
            <a:r>
              <a:rPr lang="en-GB" smtClean="0">
                <a:hlinkClick r:id="rId2"/>
              </a:rPr>
              <a:t>http://www.wimaxforum.org/about/roster/</a:t>
            </a:r>
            <a:endParaRPr lang="en-GB" smtClean="0"/>
          </a:p>
          <a:p>
            <a:pPr eaLnBrk="1" hangingPunct="1"/>
            <a:r>
              <a:rPr lang="en-GB" smtClean="0"/>
              <a:t>Actually a ‘last mile’ technology</a:t>
            </a:r>
          </a:p>
          <a:p>
            <a:pPr lvl="1" eaLnBrk="1" hangingPunct="1"/>
            <a:r>
              <a:rPr lang="en-GB" smtClean="0"/>
              <a:t>Up to 10km is a long mile</a:t>
            </a:r>
          </a:p>
        </p:txBody>
      </p:sp>
    </p:spTree>
    <p:extLst>
      <p:ext uri="{BB962C8B-B14F-4D97-AF65-F5344CB8AC3E}">
        <p14:creationId xmlns:p14="http://schemas.microsoft.com/office/powerpoint/2010/main" val="24813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And Loitering around the 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4G</a:t>
            </a:r>
          </a:p>
          <a:p>
            <a:pPr lvl="1" eaLnBrk="1" hangingPunct="1"/>
            <a:r>
              <a:rPr lang="en-GB" smtClean="0"/>
              <a:t>The eventual evolution supposedly of 3G</a:t>
            </a:r>
          </a:p>
          <a:p>
            <a:pPr lvl="1" eaLnBrk="1" hangingPunct="1"/>
            <a:r>
              <a:rPr lang="en-GB" smtClean="0"/>
              <a:t>Actually incorporates many technologies</a:t>
            </a:r>
          </a:p>
          <a:p>
            <a:pPr lvl="2" eaLnBrk="1" hangingPunct="1"/>
            <a:r>
              <a:rPr lang="en-GB" smtClean="0"/>
              <a:t>Last mile</a:t>
            </a:r>
          </a:p>
          <a:p>
            <a:pPr lvl="2" eaLnBrk="1" hangingPunct="1"/>
            <a:r>
              <a:rPr lang="en-GB" smtClean="0"/>
              <a:t>IP based</a:t>
            </a:r>
          </a:p>
          <a:p>
            <a:pPr lvl="1" eaLnBrk="1" hangingPunct="1"/>
            <a:r>
              <a:rPr lang="en-GB" smtClean="0"/>
              <a:t>Could ‘arrive’ before 3G</a:t>
            </a:r>
          </a:p>
          <a:p>
            <a:pPr lvl="2" eaLnBrk="1" hangingPunct="1"/>
            <a:r>
              <a:rPr lang="en-GB" smtClean="0"/>
              <a:t>India is reportedly leapfrogging 3G and heading 4Gs way</a:t>
            </a:r>
          </a:p>
          <a:p>
            <a:pPr lvl="2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4764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Was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Japanese, Korean and Chinese players recently tended to band together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Pushing 3G, Super 3G and heading to 4G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Samsung (Korean) has just ‘defected’ to WiMAX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Japan has the most advanced mobile wireless network infrastructure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Been using i-mode for years before hitting UK shores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China has production capacity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Korean has production technology – formidable trading power</a:t>
            </a:r>
          </a:p>
        </p:txBody>
      </p:sp>
    </p:spTree>
    <p:extLst>
      <p:ext uri="{BB962C8B-B14F-4D97-AF65-F5344CB8AC3E}">
        <p14:creationId xmlns:p14="http://schemas.microsoft.com/office/powerpoint/2010/main" val="415641066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4464</TotalTime>
  <Pages>11</Pages>
  <Words>1667</Words>
  <Application>Microsoft Office PowerPoint</Application>
  <PresentationFormat>On-screen Show (4:3)</PresentationFormat>
  <Paragraphs>273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Century Gothic</vt:lpstr>
      <vt:lpstr>新細明體</vt:lpstr>
      <vt:lpstr>Wingdings</vt:lpstr>
      <vt:lpstr>UCTI-Template-foundation-level</vt:lpstr>
      <vt:lpstr>Custom Design</vt:lpstr>
      <vt:lpstr>Mobile and Web Multimedia CT08-3-3 &amp; Version VC1</vt:lpstr>
      <vt:lpstr>Topic &amp; Structure of The Lesson</vt:lpstr>
      <vt:lpstr>Learning Outcomes</vt:lpstr>
      <vt:lpstr>Key Terms You Must Be Able To Use</vt:lpstr>
      <vt:lpstr>Introduction</vt:lpstr>
      <vt:lpstr>In the red corner!</vt:lpstr>
      <vt:lpstr>And in the blue corner!</vt:lpstr>
      <vt:lpstr>And Loitering around the ring</vt:lpstr>
      <vt:lpstr>Asia</vt:lpstr>
      <vt:lpstr>North America</vt:lpstr>
      <vt:lpstr>Europe</vt:lpstr>
      <vt:lpstr>The story unfolds</vt:lpstr>
      <vt:lpstr>Brief Overview of GSM Based Technology</vt:lpstr>
      <vt:lpstr>Key Factors</vt:lpstr>
      <vt:lpstr>Cost</vt:lpstr>
      <vt:lpstr>Availability</vt:lpstr>
      <vt:lpstr>Services</vt:lpstr>
      <vt:lpstr>However</vt:lpstr>
      <vt:lpstr>‘Killer’ Applications</vt:lpstr>
      <vt:lpstr>‘Killer’ Applications</vt:lpstr>
      <vt:lpstr>‘Killer’ Applications on GSM and GPRS</vt:lpstr>
      <vt:lpstr>‘Killer’ Applications</vt:lpstr>
      <vt:lpstr>What about ‘killer’ video?</vt:lpstr>
      <vt:lpstr>Consumer Applications</vt:lpstr>
      <vt:lpstr>Consumer Applications</vt:lpstr>
      <vt:lpstr>Consumer Applications</vt:lpstr>
      <vt:lpstr>Consumer Applications</vt:lpstr>
      <vt:lpstr>Business Applications</vt:lpstr>
      <vt:lpstr>Business Applications</vt:lpstr>
      <vt:lpstr>Business Applications</vt:lpstr>
      <vt:lpstr>What stands in the way?</vt:lpstr>
      <vt:lpstr>Further Reading</vt:lpstr>
      <vt:lpstr>Summary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34</cp:revision>
  <cp:lastPrinted>1995-11-02T09:23:42Z</cp:lastPrinted>
  <dcterms:created xsi:type="dcterms:W3CDTF">2017-10-17T06:32:29Z</dcterms:created>
  <dcterms:modified xsi:type="dcterms:W3CDTF">2019-05-03T03:03:53Z</dcterms:modified>
</cp:coreProperties>
</file>