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707" r:id="rId2"/>
  </p:sldMasterIdLst>
  <p:notesMasterIdLst>
    <p:notesMasterId r:id="rId33"/>
  </p:notesMasterIdLst>
  <p:handoutMasterIdLst>
    <p:handoutMasterId r:id="rId34"/>
  </p:handoutMasterIdLst>
  <p:sldIdLst>
    <p:sldId id="308" r:id="rId3"/>
    <p:sldId id="271" r:id="rId4"/>
    <p:sldId id="272" r:id="rId5"/>
    <p:sldId id="273" r:id="rId6"/>
    <p:sldId id="274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275" r:id="rId29"/>
    <p:sldId id="276" r:id="rId30"/>
    <p:sldId id="277" r:id="rId31"/>
    <p:sldId id="278" r:id="rId32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6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0913874-8EF8-4227-A7E5-6D27D7AAD675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48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A37BD78-3B0D-4FF0-A966-72C235D2D50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44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8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30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78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AA5DAE6-FBDF-443B-B31B-1FB7CC8072F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3098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168C610-C1A7-45CB-8C09-038BB0254325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5459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3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6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9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0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8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3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787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8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8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2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0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36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60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83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7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69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5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79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5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CT081-3-3-Mobile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and Web Multimedia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Mobile Technologies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19" r:id="rId12"/>
    <p:sldLayoutId id="2147483720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 ‹#› of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# of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3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pictures/TVwinker.mo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jpeg"/><Relationship Id="rId4" Type="http://schemas.openxmlformats.org/officeDocument/2006/relationships/image" Target="../media/image3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Mobile Technologies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Mobile and Web Multimedia</a:t>
            </a:r>
            <a:endParaRPr lang="en-US" sz="3800" dirty="0"/>
          </a:p>
          <a:p>
            <a:pPr eaLnBrk="1" hangingPunct="1"/>
            <a:r>
              <a:rPr lang="en-US" sz="1400" dirty="0" smtClean="0"/>
              <a:t>CT08-3-3 &amp; Version VC1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7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56537B84-1732-4593-8D32-25CF8DEEAF08}" type="slidenum">
              <a:rPr lang="de-CH"/>
              <a:pPr/>
              <a:t>10</a:t>
            </a:fld>
            <a:endParaRPr lang="de-CH"/>
          </a:p>
        </p:txBody>
      </p:sp>
      <p:pic>
        <p:nvPicPr>
          <p:cNvPr id="112648" name="Picture 8" descr="Telcomshort">
            <a:hlinkClick r:id="rId2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844675"/>
            <a:ext cx="3948113" cy="3098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Interactive Digital Art - TelcomGallery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4356100" y="1916113"/>
            <a:ext cx="4319588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de-CH"/>
              <a:t>Use mobile phone to interact with the object:</a:t>
            </a:r>
          </a:p>
          <a:p>
            <a:endParaRPr lang="en-US"/>
          </a:p>
          <a:p>
            <a:r>
              <a:rPr lang="en-US"/>
              <a:t>- </a:t>
            </a:r>
            <a:r>
              <a:rPr lang="en-US" sz="1600"/>
              <a:t>Pressing the phone's keys</a:t>
            </a:r>
          </a:p>
          <a:p>
            <a:pPr>
              <a:buFontTx/>
              <a:buChar char="-"/>
            </a:pPr>
            <a:r>
              <a:rPr lang="en-US" sz="1600"/>
              <a:t> Speaking to the phone, </a:t>
            </a:r>
          </a:p>
          <a:p>
            <a:pPr>
              <a:buFontTx/>
              <a:buChar char="-"/>
            </a:pPr>
            <a:r>
              <a:rPr lang="en-US" sz="1600"/>
              <a:t> Or simply holding the call.</a:t>
            </a:r>
            <a:endParaRPr lang="de-CH" sz="1600"/>
          </a:p>
          <a:p>
            <a:endParaRPr lang="de-CH" sz="1600"/>
          </a:p>
          <a:p>
            <a:r>
              <a:rPr lang="de-CH"/>
              <a:t>Voice of the user can change the </a:t>
            </a:r>
            <a:r>
              <a:rPr lang="en-US"/>
              <a:t>audio-visual </a:t>
            </a:r>
          </a:p>
          <a:p>
            <a:r>
              <a:rPr lang="en-US"/>
              <a:t>parameters of the digital artworks in real-time</a:t>
            </a:r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26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A001E8C9-C65A-4921-882A-D536895A6947}" type="slidenum">
              <a:rPr lang="de-CH"/>
              <a:pPr/>
              <a:t>11</a:t>
            </a:fld>
            <a:endParaRPr lang="de-CH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Mobile devices as remote control</a:t>
            </a:r>
          </a:p>
        </p:txBody>
      </p:sp>
      <p:grpSp>
        <p:nvGrpSpPr>
          <p:cNvPr id="110596" name="Group 4"/>
          <p:cNvGrpSpPr>
            <a:grpSpLocks/>
          </p:cNvGrpSpPr>
          <p:nvPr/>
        </p:nvGrpSpPr>
        <p:grpSpPr bwMode="auto">
          <a:xfrm>
            <a:off x="539750" y="2060575"/>
            <a:ext cx="8135938" cy="3960813"/>
            <a:chOff x="340" y="1298"/>
            <a:chExt cx="5125" cy="2495"/>
          </a:xfrm>
        </p:grpSpPr>
        <p:pic>
          <p:nvPicPr>
            <p:cNvPr id="11059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309"/>
              <a:ext cx="2400" cy="2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598" name="Picture 6" descr="ControlParam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" y="1298"/>
              <a:ext cx="1469" cy="2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599" name="Picture 7" descr="ViewDat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5" y="1309"/>
              <a:ext cx="1517" cy="2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89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F0F38B68-EFBD-4DD1-86CD-C77A950D598E}" type="slidenum">
              <a:rPr lang="de-CH"/>
              <a:pPr/>
              <a:t>12</a:t>
            </a:fld>
            <a:endParaRPr lang="de-CH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Advantages of mobile devices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35475"/>
          </a:xfrm>
        </p:spPr>
        <p:txBody>
          <a:bodyPr/>
          <a:lstStyle/>
          <a:p>
            <a:r>
              <a:rPr lang="de-CH">
                <a:solidFill>
                  <a:srgbClr val="0000FF"/>
                </a:solidFill>
              </a:rPr>
              <a:t>Accessible</a:t>
            </a:r>
            <a:r>
              <a:rPr lang="de-CH"/>
              <a:t> anywhere, anytime</a:t>
            </a:r>
          </a:p>
          <a:p>
            <a:endParaRPr lang="de-CH"/>
          </a:p>
          <a:p>
            <a:r>
              <a:rPr lang="de-CH"/>
              <a:t>Conveniently </a:t>
            </a:r>
            <a:r>
              <a:rPr lang="de-CH">
                <a:solidFill>
                  <a:srgbClr val="0000FF"/>
                </a:solidFill>
              </a:rPr>
              <a:t>controlling</a:t>
            </a:r>
            <a:r>
              <a:rPr lang="de-CH"/>
              <a:t> and </a:t>
            </a:r>
            <a:r>
              <a:rPr lang="de-CH">
                <a:solidFill>
                  <a:srgbClr val="0000FF"/>
                </a:solidFill>
              </a:rPr>
              <a:t>monitoring</a:t>
            </a:r>
          </a:p>
          <a:p>
            <a:endParaRPr lang="de-CH"/>
          </a:p>
          <a:p>
            <a:r>
              <a:rPr lang="de-CH"/>
              <a:t>Instant </a:t>
            </a:r>
            <a:r>
              <a:rPr lang="de-CH">
                <a:solidFill>
                  <a:srgbClr val="0000FF"/>
                </a:solidFill>
              </a:rPr>
              <a:t>notification</a:t>
            </a:r>
          </a:p>
          <a:p>
            <a:endParaRPr lang="de-CH"/>
          </a:p>
          <a:p>
            <a:r>
              <a:rPr lang="de-CH"/>
              <a:t>Easy to </a:t>
            </a:r>
            <a:r>
              <a:rPr lang="de-CH">
                <a:solidFill>
                  <a:srgbClr val="0000FF"/>
                </a:solidFill>
              </a:rPr>
              <a:t>exchange</a:t>
            </a:r>
            <a:r>
              <a:rPr lang="de-CH"/>
              <a:t> data and information </a:t>
            </a:r>
          </a:p>
        </p:txBody>
      </p:sp>
    </p:spTree>
    <p:extLst>
      <p:ext uri="{BB962C8B-B14F-4D97-AF65-F5344CB8AC3E}">
        <p14:creationId xmlns:p14="http://schemas.microsoft.com/office/powerpoint/2010/main" val="36008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B7DB4605-563F-4C3F-A3ED-CDEAFBE43383}" type="slidenum">
              <a:rPr lang="de-CH"/>
              <a:pPr/>
              <a:t>13</a:t>
            </a:fld>
            <a:endParaRPr lang="de-CH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986713" cy="1143000"/>
          </a:xfrm>
        </p:spPr>
        <p:txBody>
          <a:bodyPr/>
          <a:lstStyle/>
          <a:p>
            <a:r>
              <a:rPr lang="de-CH"/>
              <a:t>Challenges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Small </a:t>
            </a:r>
            <a:r>
              <a:rPr lang="de-CH">
                <a:solidFill>
                  <a:srgbClr val="0000FF"/>
                </a:solidFill>
              </a:rPr>
              <a:t>screen-size</a:t>
            </a:r>
            <a:r>
              <a:rPr lang="de-CH"/>
              <a:t> (will </a:t>
            </a:r>
            <a:r>
              <a:rPr lang="de-CH">
                <a:solidFill>
                  <a:srgbClr val="FF0066"/>
                </a:solidFill>
              </a:rPr>
              <a:t>remains</a:t>
            </a:r>
            <a:r>
              <a:rPr lang="de-CH"/>
              <a:t>)</a:t>
            </a:r>
          </a:p>
          <a:p>
            <a:r>
              <a:rPr lang="de-CH"/>
              <a:t>Limited </a:t>
            </a:r>
            <a:r>
              <a:rPr lang="de-CH">
                <a:solidFill>
                  <a:srgbClr val="0000FF"/>
                </a:solidFill>
              </a:rPr>
              <a:t>input</a:t>
            </a:r>
            <a:r>
              <a:rPr lang="de-CH"/>
              <a:t> facilities (will </a:t>
            </a:r>
            <a:r>
              <a:rPr lang="de-CH">
                <a:solidFill>
                  <a:srgbClr val="FF0066"/>
                </a:solidFill>
              </a:rPr>
              <a:t>remains?</a:t>
            </a:r>
            <a:r>
              <a:rPr lang="de-CH"/>
              <a:t>)</a:t>
            </a:r>
          </a:p>
          <a:p>
            <a:r>
              <a:rPr lang="de-CH"/>
              <a:t>Diverse </a:t>
            </a:r>
            <a:r>
              <a:rPr lang="de-CH">
                <a:solidFill>
                  <a:srgbClr val="0000FF"/>
                </a:solidFill>
              </a:rPr>
              <a:t>software</a:t>
            </a:r>
            <a:r>
              <a:rPr lang="de-CH"/>
              <a:t> environments: </a:t>
            </a:r>
          </a:p>
          <a:p>
            <a:pPr>
              <a:buFont typeface="Wingdings" pitchFamily="2" charset="2"/>
              <a:buNone/>
            </a:pPr>
            <a:r>
              <a:rPr lang="de-CH"/>
              <a:t>   OS (Symbian, Linux, Windows Mobile), Language (J2ME, BREW, C++)</a:t>
            </a:r>
          </a:p>
          <a:p>
            <a:r>
              <a:rPr lang="de-CH"/>
              <a:t>Limited </a:t>
            </a:r>
            <a:r>
              <a:rPr lang="de-CH">
                <a:solidFill>
                  <a:srgbClr val="0000FF"/>
                </a:solidFill>
              </a:rPr>
              <a:t>bandwidth </a:t>
            </a:r>
            <a:r>
              <a:rPr lang="de-CH"/>
              <a:t>(will be solved): </a:t>
            </a:r>
          </a:p>
          <a:p>
            <a:pPr>
              <a:buFont typeface="Wingdings" pitchFamily="2" charset="2"/>
              <a:buNone/>
            </a:pPr>
            <a:r>
              <a:rPr lang="de-CH"/>
              <a:t>   GSM-&gt;GPRS-&gt;UMTS, CDMA, WiFi</a:t>
            </a:r>
          </a:p>
        </p:txBody>
      </p:sp>
    </p:spTree>
    <p:extLst>
      <p:ext uri="{BB962C8B-B14F-4D97-AF65-F5344CB8AC3E}">
        <p14:creationId xmlns:p14="http://schemas.microsoft.com/office/powerpoint/2010/main" val="33199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CDE956A6-331D-4F79-8FA5-D3F67E6D0DA8}" type="slidenum">
              <a:rPr lang="de-CH"/>
              <a:pPr/>
              <a:t>14</a:t>
            </a:fld>
            <a:endParaRPr lang="de-CH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Question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  <a:p>
            <a:endParaRPr lang="de-CH"/>
          </a:p>
          <a:p>
            <a:endParaRPr lang="de-CH"/>
          </a:p>
          <a:p>
            <a:r>
              <a:rPr lang="de-CH"/>
              <a:t>How can we use mobile devices efficiently?</a:t>
            </a:r>
          </a:p>
          <a:p>
            <a:pPr algn="ctr">
              <a:buFont typeface="Wingdings" pitchFamily="2" charset="2"/>
              <a:buNone/>
            </a:pPr>
            <a:r>
              <a:rPr lang="de-CH"/>
              <a:t>(One answer is in next slides)</a:t>
            </a:r>
          </a:p>
        </p:txBody>
      </p:sp>
    </p:spTree>
    <p:extLst>
      <p:ext uri="{BB962C8B-B14F-4D97-AF65-F5344CB8AC3E}">
        <p14:creationId xmlns:p14="http://schemas.microsoft.com/office/powerpoint/2010/main" val="50579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81012B64-EADC-4C2A-87AC-B9E765DA5C35}" type="slidenum">
              <a:rPr lang="de-CH"/>
              <a:pPr/>
              <a:t>15</a:t>
            </a:fld>
            <a:endParaRPr lang="de-CH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Uni Basel-CoMobile overview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Collaboration between: web clients and mobile clients</a:t>
            </a:r>
          </a:p>
          <a:p>
            <a:endParaRPr lang="de-CH"/>
          </a:p>
          <a:p>
            <a:r>
              <a:rPr lang="de-CH"/>
              <a:t>Diverse communication channels: </a:t>
            </a:r>
          </a:p>
          <a:p>
            <a:pPr>
              <a:buFont typeface="Wingdings" pitchFamily="2" charset="2"/>
              <a:buNone/>
            </a:pPr>
            <a:r>
              <a:rPr lang="de-CH"/>
              <a:t>   SMS, MMS, Voice, WAP, HTTP, Bluetooth</a:t>
            </a:r>
          </a:p>
          <a:p>
            <a:pPr>
              <a:buFont typeface="Wingdings" pitchFamily="2" charset="2"/>
              <a:buNone/>
            </a:pPr>
            <a:endParaRPr lang="de-CH"/>
          </a:p>
          <a:p>
            <a:r>
              <a:rPr lang="de-CH"/>
              <a:t>Modularity: flexible and extendable</a:t>
            </a:r>
          </a:p>
        </p:txBody>
      </p:sp>
    </p:spTree>
    <p:extLst>
      <p:ext uri="{BB962C8B-B14F-4D97-AF65-F5344CB8AC3E}">
        <p14:creationId xmlns:p14="http://schemas.microsoft.com/office/powerpoint/2010/main" val="27315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53B794AF-8D82-4EA3-88A4-DC5EAEF74D94}" type="slidenum">
              <a:rPr lang="de-CH"/>
              <a:pPr/>
              <a:t>16</a:t>
            </a:fld>
            <a:endParaRPr lang="de-CH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Uni Basel-CoMobile architecture</a:t>
            </a:r>
          </a:p>
        </p:txBody>
      </p:sp>
      <p:pic>
        <p:nvPicPr>
          <p:cNvPr id="103429" name="Picture 5" descr="CoMobi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2349500"/>
            <a:ext cx="7000875" cy="3190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8A75-7DDD-4EFA-AC4B-349760F7DC06}" type="slidenum">
              <a:rPr lang="de-CH"/>
              <a:pPr/>
              <a:t>17</a:t>
            </a:fld>
            <a:endParaRPr lang="de-CH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Example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2236787" cy="126682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de-CH" sz="1200">
                <a:solidFill>
                  <a:srgbClr val="0000FF"/>
                </a:solidFill>
              </a:rPr>
              <a:t>Jobs done: 40</a:t>
            </a:r>
          </a:p>
          <a:p>
            <a:pPr>
              <a:buFont typeface="Wingdings" pitchFamily="2" charset="2"/>
              <a:buNone/>
            </a:pPr>
            <a:r>
              <a:rPr lang="de-CH" sz="1200">
                <a:solidFill>
                  <a:srgbClr val="0000FF"/>
                </a:solidFill>
              </a:rPr>
              <a:t>Queues : 30</a:t>
            </a:r>
          </a:p>
          <a:p>
            <a:pPr>
              <a:buFont typeface="Wingdings" pitchFamily="2" charset="2"/>
              <a:buNone/>
            </a:pPr>
            <a:r>
              <a:rPr lang="de-CH" sz="1200">
                <a:solidFill>
                  <a:srgbClr val="0000FF"/>
                </a:solidFill>
              </a:rPr>
              <a:t>Status: OK</a:t>
            </a:r>
          </a:p>
          <a:p>
            <a:pPr>
              <a:buFont typeface="Wingdings" pitchFamily="2" charset="2"/>
              <a:buNone/>
            </a:pPr>
            <a:r>
              <a:rPr lang="de-CH" sz="1200">
                <a:solidFill>
                  <a:srgbClr val="0000FF"/>
                </a:solidFill>
              </a:rPr>
              <a:t>Elapsed time: 1 hour</a:t>
            </a:r>
          </a:p>
          <a:p>
            <a:pPr>
              <a:buFont typeface="Wingdings" pitchFamily="2" charset="2"/>
              <a:buNone/>
            </a:pPr>
            <a:r>
              <a:rPr lang="de-CH" sz="1200">
                <a:solidFill>
                  <a:srgbClr val="0000FF"/>
                </a:solidFill>
              </a:rPr>
              <a:t>Remain time: 2 hours</a:t>
            </a:r>
          </a:p>
        </p:txBody>
      </p:sp>
      <p:grpSp>
        <p:nvGrpSpPr>
          <p:cNvPr id="114698" name="Group 10"/>
          <p:cNvGrpSpPr>
            <a:grpSpLocks/>
          </p:cNvGrpSpPr>
          <p:nvPr/>
        </p:nvGrpSpPr>
        <p:grpSpPr bwMode="auto">
          <a:xfrm>
            <a:off x="3419475" y="1844675"/>
            <a:ext cx="5473700" cy="4114800"/>
            <a:chOff x="2154" y="1162"/>
            <a:chExt cx="3448" cy="2592"/>
          </a:xfrm>
        </p:grpSpPr>
        <p:pic>
          <p:nvPicPr>
            <p:cNvPr id="114695" name="Picture 7" descr="NokiaSM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" y="1162"/>
              <a:ext cx="1346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4696" name="Line 8"/>
            <p:cNvSpPr>
              <a:spLocks noChangeShapeType="1"/>
            </p:cNvSpPr>
            <p:nvPr/>
          </p:nvSpPr>
          <p:spPr bwMode="auto">
            <a:xfrm>
              <a:off x="2154" y="1661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697" name="Rectangle 9"/>
            <p:cNvSpPr>
              <a:spLocks noChangeArrowheads="1"/>
            </p:cNvSpPr>
            <p:nvPr/>
          </p:nvSpPr>
          <p:spPr bwMode="auto">
            <a:xfrm>
              <a:off x="2200" y="1389"/>
              <a:ext cx="199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CH"/>
                <a:t>Short text can be sent via SMS</a:t>
              </a:r>
            </a:p>
          </p:txBody>
        </p:sp>
      </p:grpSp>
      <p:grpSp>
        <p:nvGrpSpPr>
          <p:cNvPr id="114701" name="Group 13"/>
          <p:cNvGrpSpPr>
            <a:grpSpLocks/>
          </p:cNvGrpSpPr>
          <p:nvPr/>
        </p:nvGrpSpPr>
        <p:grpSpPr bwMode="auto">
          <a:xfrm>
            <a:off x="1092200" y="3573463"/>
            <a:ext cx="5495925" cy="2951162"/>
            <a:chOff x="688" y="2251"/>
            <a:chExt cx="3462" cy="1859"/>
          </a:xfrm>
        </p:grpSpPr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748" y="2387"/>
              <a:ext cx="3402" cy="17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sz="800"/>
                <a:t>Client-side globus-hostname command is not returning a fully qualified domain name (FQN). </a:t>
              </a:r>
            </a:p>
            <a:p>
              <a:r>
                <a:rPr lang="en-US" sz="800"/>
                <a:t>The submission scripts use globus-hostname to send information to the server about how to contact the client. </a:t>
              </a:r>
            </a:p>
            <a:p>
              <a:r>
                <a:rPr lang="en-US" sz="800"/>
                <a:t>The fix is to make globus-hostname return the FQDN.</a:t>
              </a:r>
            </a:p>
            <a:p>
              <a:r>
                <a:rPr lang="en-US" sz="800"/>
                <a:t>There are firewalls and ports (GRAM: 2119, LDAP: 2135) which are not open. </a:t>
              </a:r>
            </a:p>
            <a:p>
              <a:r>
                <a:rPr lang="en-US" sz="800"/>
                <a:t>Check that GLOBUS_TCP_PORT_RANGE is set to 3000 to 3090 on the client </a:t>
              </a:r>
            </a:p>
            <a:p>
              <a:r>
                <a:rPr lang="en-US" sz="800"/>
                <a:t>(or another range acceptable for the server to contact the client on), </a:t>
              </a:r>
            </a:p>
            <a:p>
              <a:r>
                <a:rPr lang="en-US" sz="800"/>
                <a:t>and that all intermediate firewalls are open for this range in both directions. </a:t>
              </a:r>
            </a:p>
            <a:p>
              <a:r>
                <a:rPr lang="en-US" sz="800"/>
                <a:t>GRAM Job submission failed because the executable file permissions do not allow execution".</a:t>
              </a:r>
            </a:p>
            <a:p>
              <a:r>
                <a:rPr lang="en-US" sz="800"/>
                <a:t>Probable cause: You submitted a script, e.g., globus-job-run symphony:2119/jobmanager-loadleveler $PWD/simple.</a:t>
              </a:r>
            </a:p>
            <a:p>
              <a:r>
                <a:rPr lang="en-US" sz="800"/>
                <a:t>ll but simple.ll does not have the execute permission bit set.</a:t>
              </a:r>
            </a:p>
            <a:p>
              <a:r>
                <a:rPr lang="en-US" sz="800"/>
                <a:t>The error msg "Authentication Failed remote certificate signed by unknown CA" </a:t>
              </a:r>
            </a:p>
            <a:p>
              <a:r>
                <a:rPr lang="en-US" sz="800"/>
                <a:t>means the client cannot find the CA for the cert presented by the server.</a:t>
              </a:r>
            </a:p>
            <a:p>
              <a:r>
                <a:rPr lang="en-US" sz="800"/>
                <a:t>Make sure the CA cert is present in the trusted cert dir set with setup-gsi. </a:t>
              </a:r>
            </a:p>
            <a:p>
              <a:r>
                <a:rPr lang="en-US" sz="800"/>
                <a:t>Also, check the time is consistent across the machines.</a:t>
              </a:r>
            </a:p>
            <a:p>
              <a:r>
                <a:rPr lang="en-US" sz="800"/>
                <a:t>The error msg "GRAM Job submission failed because the connection to the server failed (check host and port) </a:t>
              </a:r>
            </a:p>
            <a:p>
              <a:r>
                <a:rPr lang="en-US" sz="800"/>
                <a:t>Make sure that the gatekeeper service is enabled.</a:t>
              </a:r>
            </a:p>
            <a:p>
              <a:r>
                <a:rPr lang="en-US" sz="800"/>
                <a:t>The error msg "GRAM Job submission failed because data transfer to the server failed" </a:t>
              </a:r>
            </a:p>
            <a:p>
              <a:r>
                <a:rPr lang="en-US" sz="800"/>
                <a:t>means the job manager has problems opening some file. </a:t>
              </a:r>
            </a:p>
            <a:p>
              <a:r>
                <a:rPr lang="en-US" sz="800"/>
                <a:t>Make sure $GLOBUS_LOCATION is readable by all the users (mode 755)</a:t>
              </a:r>
              <a:endParaRPr lang="de-CH" sz="800"/>
            </a:p>
          </p:txBody>
        </p:sp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>
              <a:off x="688" y="2251"/>
              <a:ext cx="2223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de-CH"/>
                <a:t>What about this text?</a:t>
              </a:r>
            </a:p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16858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F5DBA76D-B946-4610-A506-D03722EF5361}" type="slidenum">
              <a:rPr lang="de-CH"/>
              <a:pPr/>
              <a:t>18</a:t>
            </a:fld>
            <a:endParaRPr lang="de-CH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Uni Basel-CoMobile demo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  <a:p>
            <a:endParaRPr lang="de-CH"/>
          </a:p>
          <a:p>
            <a:endParaRPr lang="de-CH"/>
          </a:p>
          <a:p>
            <a:r>
              <a:rPr lang="de-CH"/>
              <a:t>Demo : Text to Speech, and access via phone</a:t>
            </a:r>
          </a:p>
        </p:txBody>
      </p:sp>
    </p:spTree>
    <p:extLst>
      <p:ext uri="{BB962C8B-B14F-4D97-AF65-F5344CB8AC3E}">
        <p14:creationId xmlns:p14="http://schemas.microsoft.com/office/powerpoint/2010/main" val="39756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B72F13C6-4083-4BCD-83B2-2E30298D904F}" type="slidenum">
              <a:rPr lang="de-CH"/>
              <a:pPr/>
              <a:t>19</a:t>
            </a:fld>
            <a:endParaRPr lang="de-CH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Uni Basel-CoMobile features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Data submission: </a:t>
            </a:r>
            <a:r>
              <a:rPr lang="de-CH">
                <a:solidFill>
                  <a:srgbClr val="0000FF"/>
                </a:solidFill>
              </a:rPr>
              <a:t>send information (text, images, audio, video)</a:t>
            </a:r>
            <a:r>
              <a:rPr lang="de-CH"/>
              <a:t> via SMS, MMS, </a:t>
            </a:r>
            <a:r>
              <a:rPr lang="de-CH">
                <a:solidFill>
                  <a:srgbClr val="0000FF"/>
                </a:solidFill>
              </a:rPr>
              <a:t>voice recording.</a:t>
            </a:r>
            <a:endParaRPr lang="de-CH"/>
          </a:p>
          <a:p>
            <a:r>
              <a:rPr lang="de-CH"/>
              <a:t>Receive SMS notification (replies, reminds, alerts).</a:t>
            </a:r>
          </a:p>
          <a:p>
            <a:r>
              <a:rPr lang="de-CH">
                <a:solidFill>
                  <a:srgbClr val="0000FF"/>
                </a:solidFill>
              </a:rPr>
              <a:t>Access</a:t>
            </a:r>
            <a:r>
              <a:rPr lang="de-CH"/>
              <a:t> information via various channels: </a:t>
            </a:r>
            <a:r>
              <a:rPr lang="de-CH">
                <a:solidFill>
                  <a:srgbClr val="0000FF"/>
                </a:solidFill>
              </a:rPr>
              <a:t>Voice, SMS, MMS, WAP, Bluetooth.</a:t>
            </a:r>
            <a:endParaRPr lang="de-CH"/>
          </a:p>
          <a:p>
            <a:r>
              <a:rPr lang="de-CH"/>
              <a:t>Search on multimedia contents.</a:t>
            </a:r>
          </a:p>
        </p:txBody>
      </p:sp>
    </p:spTree>
    <p:extLst>
      <p:ext uri="{BB962C8B-B14F-4D97-AF65-F5344CB8AC3E}">
        <p14:creationId xmlns:p14="http://schemas.microsoft.com/office/powerpoint/2010/main" val="15521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r>
              <a:rPr lang="de-CH" dirty="0"/>
              <a:t>Overview of mobile technologies</a:t>
            </a:r>
          </a:p>
          <a:p>
            <a:r>
              <a:rPr lang="de-CH" dirty="0"/>
              <a:t>Advantages of mobile devices	</a:t>
            </a:r>
          </a:p>
          <a:p>
            <a:r>
              <a:rPr lang="de-CH" dirty="0"/>
              <a:t>Challenges</a:t>
            </a:r>
          </a:p>
          <a:p>
            <a:r>
              <a:rPr lang="de-CH" dirty="0"/>
              <a:t>CoMobile, collaborative tasks with mobile phone</a:t>
            </a:r>
          </a:p>
          <a:p>
            <a:r>
              <a:rPr lang="de-CH" dirty="0"/>
              <a:t>Conclusion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04D7DB57-7EDC-4E1E-84E0-C48BC928B129}" type="slidenum">
              <a:rPr lang="en-GB" smtClean="0"/>
              <a:t>2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7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09782A99-FFB8-4A44-97A4-413F9EEC5DAF}" type="slidenum">
              <a:rPr lang="de-CH"/>
              <a:pPr/>
              <a:t>20</a:t>
            </a:fld>
            <a:endParaRPr lang="de-CH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Search with CoMobile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Search on multimedia content </a:t>
            </a:r>
          </a:p>
          <a:p>
            <a:pPr>
              <a:buFont typeface="Wingdings" pitchFamily="2" charset="2"/>
              <a:buNone/>
            </a:pPr>
            <a:r>
              <a:rPr lang="de-CH"/>
              <a:t>(video, audio, picture): </a:t>
            </a:r>
          </a:p>
          <a:p>
            <a:pPr>
              <a:buFont typeface="Wingdings" pitchFamily="2" charset="2"/>
              <a:buNone/>
            </a:pPr>
            <a:endParaRPr lang="de-CH"/>
          </a:p>
          <a:p>
            <a:pPr>
              <a:buFontTx/>
              <a:buChar char="-"/>
            </a:pPr>
            <a:r>
              <a:rPr lang="de-CH"/>
              <a:t>Using metadata</a:t>
            </a:r>
          </a:p>
          <a:p>
            <a:pPr>
              <a:buFontTx/>
              <a:buChar char="-"/>
            </a:pPr>
            <a:r>
              <a:rPr lang="de-CH"/>
              <a:t>Automated speech recognition (</a:t>
            </a:r>
            <a:r>
              <a:rPr lang="de-CH">
                <a:solidFill>
                  <a:srgbClr val="0000FF"/>
                </a:solidFill>
              </a:rPr>
              <a:t>ASR</a:t>
            </a:r>
            <a:r>
              <a:rPr lang="de-CH"/>
              <a:t>) </a:t>
            </a:r>
          </a:p>
          <a:p>
            <a:pPr>
              <a:buFontTx/>
              <a:buChar char="-"/>
            </a:pPr>
            <a:r>
              <a:rPr lang="de-CH"/>
              <a:t>Optical character recognition (</a:t>
            </a:r>
            <a:r>
              <a:rPr lang="de-CH">
                <a:solidFill>
                  <a:srgbClr val="0000FF"/>
                </a:solidFill>
              </a:rPr>
              <a:t>OCR</a:t>
            </a:r>
            <a:r>
              <a:rPr lang="de-CH"/>
              <a:t>)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3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9EA31AA1-DFE9-4794-BDAE-19ABABBB6FBE}" type="slidenum">
              <a:rPr lang="de-CH"/>
              <a:pPr/>
              <a:t>21</a:t>
            </a:fld>
            <a:endParaRPr lang="de-CH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Conclusion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CH"/>
              <a:t>Mobile devices are being used in various kinds of applications.</a:t>
            </a:r>
          </a:p>
          <a:p>
            <a:pPr>
              <a:lnSpc>
                <a:spcPct val="90000"/>
              </a:lnSpc>
            </a:pPr>
            <a:endParaRPr lang="de-CH"/>
          </a:p>
          <a:p>
            <a:pPr>
              <a:lnSpc>
                <a:spcPct val="90000"/>
              </a:lnSpc>
            </a:pPr>
            <a:r>
              <a:rPr lang="de-CH"/>
              <a:t>Uni Basel-CoMobile: an useful framework that support collaborative activities with mobile devices.</a:t>
            </a:r>
          </a:p>
          <a:p>
            <a:pPr>
              <a:lnSpc>
                <a:spcPct val="90000"/>
              </a:lnSpc>
            </a:pPr>
            <a:endParaRPr lang="de-CH"/>
          </a:p>
          <a:p>
            <a:pPr>
              <a:lnSpc>
                <a:spcPct val="90000"/>
              </a:lnSpc>
            </a:pPr>
            <a:r>
              <a:rPr lang="de-CH"/>
              <a:t>CoMobile is designed for extension and integration with other systems.</a:t>
            </a:r>
          </a:p>
        </p:txBody>
      </p:sp>
    </p:spTree>
    <p:extLst>
      <p:ext uri="{BB962C8B-B14F-4D97-AF65-F5344CB8AC3E}">
        <p14:creationId xmlns:p14="http://schemas.microsoft.com/office/powerpoint/2010/main" val="18057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8E4BE5DD-E27C-4693-B8E4-19F403DD9295}" type="slidenum">
              <a:rPr lang="de-CH"/>
              <a:pPr/>
              <a:t>22</a:t>
            </a:fld>
            <a:endParaRPr lang="de-CH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Discussion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>
                <a:solidFill>
                  <a:srgbClr val="0000FF"/>
                </a:solidFill>
              </a:rPr>
              <a:t>Cost</a:t>
            </a:r>
            <a:r>
              <a:rPr lang="de-CH"/>
              <a:t>: Users have to pay for SMS, MMS, as well as voice call. „Flat rate“ package will be common in the near future.</a:t>
            </a:r>
          </a:p>
          <a:p>
            <a:r>
              <a:rPr lang="de-CH">
                <a:solidFill>
                  <a:srgbClr val="0000FF"/>
                </a:solidFill>
              </a:rPr>
              <a:t>Storage</a:t>
            </a:r>
            <a:r>
              <a:rPr lang="de-CH"/>
              <a:t>: 1 minute video = 1 MB (approximately). There exists 2GB flash card for mobile phone</a:t>
            </a:r>
          </a:p>
          <a:p>
            <a:r>
              <a:rPr lang="de-CH">
                <a:solidFill>
                  <a:srgbClr val="0000FF"/>
                </a:solidFill>
              </a:rPr>
              <a:t>Bandwidth</a:t>
            </a:r>
            <a:r>
              <a:rPr lang="de-CH"/>
              <a:t>: 14.4 kbps (GSM), 140 kbps (GPRS), </a:t>
            </a:r>
            <a:r>
              <a:rPr lang="de-CH">
                <a:solidFill>
                  <a:srgbClr val="0000FF"/>
                </a:solidFill>
              </a:rPr>
              <a:t>1920 kbps</a:t>
            </a:r>
            <a:r>
              <a:rPr lang="de-CH"/>
              <a:t> (UMTS)</a:t>
            </a:r>
          </a:p>
        </p:txBody>
      </p:sp>
    </p:spTree>
    <p:extLst>
      <p:ext uri="{BB962C8B-B14F-4D97-AF65-F5344CB8AC3E}">
        <p14:creationId xmlns:p14="http://schemas.microsoft.com/office/powerpoint/2010/main" val="25526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CB96-73EB-4949-8FFB-6B3E934FAE1A}" type="slidenum">
              <a:rPr lang="de-CH"/>
              <a:pPr/>
              <a:t>23</a:t>
            </a:fld>
            <a:endParaRPr lang="de-CH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CH"/>
              <a:t>SMS gateway - Kannel</a:t>
            </a:r>
          </a:p>
        </p:txBody>
      </p:sp>
      <p:pic>
        <p:nvPicPr>
          <p:cNvPr id="51204" name="Picture 4" descr="NEC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905000"/>
            <a:ext cx="1216025" cy="1620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06" name="Picture 6" descr="macintosh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1775" y="2017713"/>
            <a:ext cx="2405063" cy="197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10" name="Picture 10" descr="NEC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6100" y="5356225"/>
            <a:ext cx="608013" cy="809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51213" name="AutoShape 13"/>
          <p:cNvCxnSpPr>
            <a:cxnSpLocks noChangeShapeType="1"/>
            <a:stCxn id="51204" idx="2"/>
          </p:cNvCxnSpPr>
          <p:nvPr/>
        </p:nvCxnSpPr>
        <p:spPr bwMode="auto">
          <a:xfrm rot="16200000" flipH="1">
            <a:off x="1684338" y="3205163"/>
            <a:ext cx="2279650" cy="2921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4" name="Line 14"/>
          <p:cNvSpPr>
            <a:spLocks noChangeShapeType="1"/>
          </p:cNvSpPr>
          <p:nvPr/>
        </p:nvSpPr>
        <p:spPr bwMode="auto">
          <a:xfrm flipV="1">
            <a:off x="4643438" y="40767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15" name="Picture 15" descr="kannel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8938" y="2176463"/>
            <a:ext cx="723900" cy="728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5075238" y="4076700"/>
            <a:ext cx="1368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CH">
                <a:latin typeface="Arial" charset="0"/>
              </a:rPr>
              <a:t>RS-232</a:t>
            </a:r>
          </a:p>
          <a:p>
            <a:pPr algn="ctr"/>
            <a:r>
              <a:rPr lang="de-CH">
                <a:latin typeface="Arial" charset="0"/>
              </a:rPr>
              <a:t>AT Commands</a:t>
            </a:r>
          </a:p>
          <a:p>
            <a:pPr algn="ctr"/>
            <a:r>
              <a:rPr lang="de-CH">
                <a:solidFill>
                  <a:srgbClr val="0000FF"/>
                </a:solidFill>
                <a:latin typeface="Arial" charset="0"/>
              </a:rPr>
              <a:t>AT+CNMI=1,2,0,1,1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5219700" y="2997200"/>
            <a:ext cx="3313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682625" y="4652963"/>
            <a:ext cx="1368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CH">
                <a:latin typeface="Arial" charset="0"/>
              </a:rPr>
              <a:t>SMS Text</a:t>
            </a: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6372225" y="2708275"/>
            <a:ext cx="1368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CH">
                <a:latin typeface="Arial" charset="0"/>
              </a:rPr>
              <a:t>HTTP request to forward SMS Text</a:t>
            </a:r>
          </a:p>
        </p:txBody>
      </p:sp>
    </p:spTree>
    <p:extLst>
      <p:ext uri="{BB962C8B-B14F-4D97-AF65-F5344CB8AC3E}">
        <p14:creationId xmlns:p14="http://schemas.microsoft.com/office/powerpoint/2010/main" val="9309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5A26-6DE3-4679-8744-948C123A2CC2}" type="slidenum">
              <a:rPr lang="de-CH"/>
              <a:pPr/>
              <a:t>24</a:t>
            </a:fld>
            <a:endParaRPr lang="de-CH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CH"/>
              <a:t>MMS gateway - Mbuni</a:t>
            </a:r>
          </a:p>
        </p:txBody>
      </p:sp>
      <p:pic>
        <p:nvPicPr>
          <p:cNvPr id="57347" name="Picture 3" descr="NEC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905000"/>
            <a:ext cx="1216025" cy="1620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48" name="Picture 4" descr="macintosh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3213" y="2017713"/>
            <a:ext cx="2405062" cy="197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49" name="Picture 5" descr="NEC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6100" y="5356225"/>
            <a:ext cx="608013" cy="809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57350" name="AutoShape 6"/>
          <p:cNvCxnSpPr>
            <a:cxnSpLocks noChangeShapeType="1"/>
            <a:stCxn id="57347" idx="2"/>
          </p:cNvCxnSpPr>
          <p:nvPr/>
        </p:nvCxnSpPr>
        <p:spPr bwMode="auto">
          <a:xfrm rot="16200000" flipH="1">
            <a:off x="1684338" y="3205163"/>
            <a:ext cx="2279650" cy="2921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4643438" y="40767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5075238" y="4076700"/>
            <a:ext cx="1368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CH">
                <a:latin typeface="Arial" charset="0"/>
              </a:rPr>
              <a:t>RS-232</a:t>
            </a:r>
          </a:p>
          <a:p>
            <a:pPr algn="ctr"/>
            <a:r>
              <a:rPr lang="de-CH">
                <a:latin typeface="Arial" charset="0"/>
              </a:rPr>
              <a:t>AT Commands</a:t>
            </a:r>
          </a:p>
          <a:p>
            <a:pPr algn="ctr"/>
            <a:r>
              <a:rPr lang="de-CH">
                <a:solidFill>
                  <a:srgbClr val="0000FF"/>
                </a:solidFill>
                <a:latin typeface="Arial" charset="0"/>
              </a:rPr>
              <a:t>AT+CNMI=1,2,0,1,1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5219700" y="2997200"/>
            <a:ext cx="3313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682625" y="4652963"/>
            <a:ext cx="1368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CH">
                <a:latin typeface="Arial" charset="0"/>
              </a:rPr>
              <a:t>MMS </a:t>
            </a:r>
          </a:p>
          <a:p>
            <a:pPr algn="ctr"/>
            <a:r>
              <a:rPr lang="de-CH">
                <a:latin typeface="Arial" charset="0"/>
              </a:rPr>
              <a:t>Text, Picture, Audio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6372225" y="2708275"/>
            <a:ext cx="1368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CH">
                <a:latin typeface="Arial" charset="0"/>
              </a:rPr>
              <a:t>HTTP request to forward MMS </a:t>
            </a:r>
          </a:p>
        </p:txBody>
      </p:sp>
      <p:pic>
        <p:nvPicPr>
          <p:cNvPr id="57358" name="Picture 14" descr="Mbuni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51513" y="2130425"/>
            <a:ext cx="666750" cy="763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4859338" y="2265363"/>
            <a:ext cx="1368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CH">
                <a:solidFill>
                  <a:srgbClr val="0000FF"/>
                </a:solidFill>
                <a:latin typeface="Arial" charset="0"/>
              </a:rPr>
              <a:t>Mbuni</a:t>
            </a:r>
          </a:p>
        </p:txBody>
      </p:sp>
    </p:spTree>
    <p:extLst>
      <p:ext uri="{BB962C8B-B14F-4D97-AF65-F5344CB8AC3E}">
        <p14:creationId xmlns:p14="http://schemas.microsoft.com/office/powerpoint/2010/main" val="19441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AF3F-18B3-436F-A464-80ADD550F618}" type="slidenum">
              <a:rPr lang="de-CH"/>
              <a:pPr/>
              <a:t>25</a:t>
            </a:fld>
            <a:endParaRPr lang="de-CH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CH"/>
              <a:t>PBX Asterisk</a:t>
            </a:r>
          </a:p>
        </p:txBody>
      </p:sp>
      <p:pic>
        <p:nvPicPr>
          <p:cNvPr id="58371" name="Picture 3" descr="NEC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905000"/>
            <a:ext cx="1216025" cy="1620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372" name="Picture 4" descr="macintosh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1775" y="2017713"/>
            <a:ext cx="2405063" cy="197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58374" name="AutoShape 6"/>
          <p:cNvCxnSpPr>
            <a:cxnSpLocks noChangeShapeType="1"/>
            <a:stCxn id="58371" idx="2"/>
          </p:cNvCxnSpPr>
          <p:nvPr/>
        </p:nvCxnSpPr>
        <p:spPr bwMode="auto">
          <a:xfrm rot="16200000" flipH="1">
            <a:off x="1684338" y="3205163"/>
            <a:ext cx="2279650" cy="2921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75" name="Line 7"/>
          <p:cNvSpPr>
            <a:spLocks noChangeShapeType="1"/>
          </p:cNvSpPr>
          <p:nvPr/>
        </p:nvSpPr>
        <p:spPr bwMode="auto">
          <a:xfrm flipV="1">
            <a:off x="4643438" y="40767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4572000" y="4076700"/>
            <a:ext cx="1368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CH">
                <a:latin typeface="Arial" charset="0"/>
              </a:rPr>
              <a:t>PCI socket</a:t>
            </a:r>
            <a:endParaRPr lang="de-CH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5219700" y="2997200"/>
            <a:ext cx="3313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611188" y="4005263"/>
            <a:ext cx="1368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CH">
                <a:latin typeface="Arial" charset="0"/>
              </a:rPr>
              <a:t>Voice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6488113" y="2708275"/>
            <a:ext cx="1368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CH">
                <a:latin typeface="Arial" charset="0"/>
              </a:rPr>
              <a:t>AGI: Perl, Java, PHP scripts are called  </a:t>
            </a:r>
          </a:p>
        </p:txBody>
      </p:sp>
      <p:pic>
        <p:nvPicPr>
          <p:cNvPr id="58384" name="Picture 16" descr="Asteris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2176463"/>
            <a:ext cx="13620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6" name="Picture 18" descr="te411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5395913"/>
            <a:ext cx="528638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2771775" y="5372100"/>
            <a:ext cx="13684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CH">
                <a:latin typeface="Arial" charset="0"/>
              </a:rPr>
              <a:t>Telephone line</a:t>
            </a:r>
          </a:p>
        </p:txBody>
      </p:sp>
    </p:spTree>
    <p:extLst>
      <p:ext uri="{BB962C8B-B14F-4D97-AF65-F5344CB8AC3E}">
        <p14:creationId xmlns:p14="http://schemas.microsoft.com/office/powerpoint/2010/main" val="53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E1FB73B0-0D2A-4AF9-9350-8A3D204D59D1}" type="slidenum">
              <a:rPr lang="de-CH"/>
              <a:pPr/>
              <a:t>26</a:t>
            </a:fld>
            <a:endParaRPr lang="de-CH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Uni Basel-CoMobile-Demo</a:t>
            </a:r>
          </a:p>
        </p:txBody>
      </p:sp>
      <p:pic>
        <p:nvPicPr>
          <p:cNvPr id="84995" name="Picture 3" descr="mvnfor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" y="1776413"/>
            <a:ext cx="8774113" cy="5468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ONE </a:t>
            </a:r>
            <a:r>
              <a:rPr lang="en-US" dirty="0" smtClean="0"/>
              <a:t>key factor in 3G applications.</a:t>
            </a:r>
            <a:endParaRPr lang="en-US" dirty="0" smtClean="0"/>
          </a:p>
          <a:p>
            <a:r>
              <a:rPr lang="en-US" dirty="0" smtClean="0"/>
              <a:t>Differentiate ‘killer’ applications, consumer and business applications. Give ONE example to support your answer.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F4C97357-8827-49F7-888E-DFF256D724C8}" type="slidenum">
              <a:rPr lang="en-GB" smtClean="0"/>
              <a:t>27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30633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Advantages of mobile devices	</a:t>
            </a:r>
          </a:p>
          <a:p>
            <a:r>
              <a:rPr lang="de-CH" dirty="0"/>
              <a:t>Challenges</a:t>
            </a:r>
          </a:p>
          <a:p>
            <a:r>
              <a:rPr lang="de-CH"/>
              <a:t>CoMobile, collaborative tasks with mobile phone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4BD7FE65-C388-4C40-906A-03888D5824EE}" type="slidenum">
              <a:rPr lang="en-GB" smtClean="0"/>
              <a:t>28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6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BE8F186-7153-4521-A758-D4F94B16896C}" type="slidenum">
              <a:rPr lang="en-GB" smtClean="0"/>
              <a:t>29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243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topic, You should be able to:</a:t>
            </a:r>
          </a:p>
          <a:p>
            <a:pPr lvl="1"/>
            <a:r>
              <a:rPr lang="en-US" dirty="0" smtClean="0"/>
              <a:t>Identify the key factors in 3G </a:t>
            </a:r>
            <a:r>
              <a:rPr lang="en-US" dirty="0" err="1" smtClean="0"/>
              <a:t>applicaitions</a:t>
            </a:r>
            <a:endParaRPr lang="en-US" dirty="0" smtClean="0"/>
          </a:p>
          <a:p>
            <a:pPr lvl="1"/>
            <a:r>
              <a:rPr lang="en-US" dirty="0" smtClean="0"/>
              <a:t>Examine </a:t>
            </a:r>
            <a:r>
              <a:rPr lang="en-US" dirty="0"/>
              <a:t>the challenges involved in </a:t>
            </a:r>
            <a:r>
              <a:rPr lang="en-US" dirty="0" smtClean="0"/>
              <a:t>3G applications </a:t>
            </a:r>
          </a:p>
          <a:p>
            <a:pPr lvl="1"/>
            <a:r>
              <a:rPr lang="en-US" dirty="0" smtClean="0"/>
              <a:t>Identify</a:t>
            </a:r>
            <a:r>
              <a:rPr lang="en-US" dirty="0" smtClean="0"/>
              <a:t> </a:t>
            </a:r>
            <a:r>
              <a:rPr lang="en-US" dirty="0"/>
              <a:t>issues and constraints for </a:t>
            </a:r>
            <a:r>
              <a:rPr lang="en-US" dirty="0" smtClean="0"/>
              <a:t>3G 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C26F9554-8673-4E20-8D78-49A0893B90AC}" type="slidenum">
              <a:rPr lang="en-GB" smtClean="0"/>
              <a:t>3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41172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105B657A-F984-475E-84B4-FD5A7F7C9C4E}" type="slidenum">
              <a:rPr lang="en-GB" smtClean="0"/>
              <a:t>30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dirty="0" smtClean="0"/>
              <a:t>3G applications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89EAE2A-06FD-45D7-AA3A-12A684DEA896}" type="slidenum">
              <a:rPr lang="en-GB" smtClean="0"/>
              <a:t>4</a:t>
            </a:fld>
            <a:r>
              <a:rPr lang="en-GB" dirty="0" smtClean="0"/>
              <a:t>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4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CCB942F3-A703-45B5-AA13-43989A242530}" type="slidenum">
              <a:rPr lang="en-GB" smtClean="0"/>
              <a:t>5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Introduction</a:t>
            </a:r>
            <a:endParaRPr lang="en-US" altLang="zh-TW" u="sng" dirty="0" smtClean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8803" y="1757363"/>
            <a:ext cx="8229600" cy="4525962"/>
          </a:xfrm>
        </p:spPr>
        <p:txBody>
          <a:bodyPr/>
          <a:lstStyle/>
          <a:p>
            <a:r>
              <a:rPr lang="en-US" dirty="0"/>
              <a:t>Mobile technology is a form of technology that is mostly used in cellular communication and other related aspects.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uses a form of platform where by many transmitters have the ability to send data at the same time on a single channel</a:t>
            </a:r>
            <a:r>
              <a:rPr lang="en-US" dirty="0" smtClean="0"/>
              <a:t>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731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99A311FD-55C2-4BEE-A4BA-33325C66F99F}" type="slidenum">
              <a:rPr lang="de-CH"/>
              <a:pPr/>
              <a:t>6</a:t>
            </a:fld>
            <a:endParaRPr lang="de-CH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Device for voice communication</a:t>
            </a:r>
          </a:p>
        </p:txBody>
      </p:sp>
      <p:pic>
        <p:nvPicPr>
          <p:cNvPr id="45061" name="Picture 5" descr="46937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2276475"/>
            <a:ext cx="2647950" cy="1466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063" name="Picture 7" descr="pic_contactus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2060575"/>
            <a:ext cx="3609975" cy="1724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5070" name="Group 14"/>
          <p:cNvGrpSpPr>
            <a:grpSpLocks/>
          </p:cNvGrpSpPr>
          <p:nvPr/>
        </p:nvGrpSpPr>
        <p:grpSpPr bwMode="auto">
          <a:xfrm>
            <a:off x="1331913" y="4133850"/>
            <a:ext cx="6553200" cy="2319338"/>
            <a:chOff x="839" y="2604"/>
            <a:chExt cx="4128" cy="1461"/>
          </a:xfrm>
        </p:grpSpPr>
        <p:grpSp>
          <p:nvGrpSpPr>
            <p:cNvPr id="45065" name="Group 9"/>
            <p:cNvGrpSpPr>
              <a:grpSpLocks/>
            </p:cNvGrpSpPr>
            <p:nvPr/>
          </p:nvGrpSpPr>
          <p:grpSpPr bwMode="auto">
            <a:xfrm>
              <a:off x="839" y="2604"/>
              <a:ext cx="3126" cy="1315"/>
              <a:chOff x="839" y="2024"/>
              <a:chExt cx="3907" cy="1643"/>
            </a:xfrm>
          </p:grpSpPr>
          <p:pic>
            <p:nvPicPr>
              <p:cNvPr id="45066" name="Picture 10" descr="old-telephone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9" y="2024"/>
                <a:ext cx="1065" cy="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067" name="Picture 11" descr="telephon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4" y="2205"/>
                <a:ext cx="732" cy="9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068" name="Line 12"/>
              <p:cNvSpPr>
                <a:spLocks noChangeShapeType="1"/>
              </p:cNvSpPr>
              <p:nvPr/>
            </p:nvSpPr>
            <p:spPr bwMode="auto">
              <a:xfrm>
                <a:off x="1837" y="2523"/>
                <a:ext cx="21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1834" y="3748"/>
              <a:ext cx="313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de-CH" sz="2400"/>
                <a:t>Alexander Graham Bell (1876)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7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7B855487-5702-4A90-B152-D94788F0DDB8}" type="slidenum">
              <a:rPr lang="de-CH"/>
              <a:pPr/>
              <a:t>7</a:t>
            </a:fld>
            <a:endParaRPr lang="de-CH"/>
          </a:p>
        </p:txBody>
      </p:sp>
      <p:pic>
        <p:nvPicPr>
          <p:cNvPr id="92190" name="Picture 30" descr="question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1933575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Everyday life‘s tools</a:t>
            </a:r>
          </a:p>
        </p:txBody>
      </p:sp>
      <p:grpSp>
        <p:nvGrpSpPr>
          <p:cNvPr id="92182" name="Group 22"/>
          <p:cNvGrpSpPr>
            <a:grpSpLocks/>
          </p:cNvGrpSpPr>
          <p:nvPr/>
        </p:nvGrpSpPr>
        <p:grpSpPr bwMode="auto">
          <a:xfrm>
            <a:off x="2268538" y="2060575"/>
            <a:ext cx="1584325" cy="1152525"/>
            <a:chOff x="1429" y="1298"/>
            <a:chExt cx="998" cy="726"/>
          </a:xfrm>
        </p:grpSpPr>
        <p:pic>
          <p:nvPicPr>
            <p:cNvPr id="92174" name="Picture 14" descr="macintosh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1298"/>
              <a:ext cx="601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1429" y="1797"/>
              <a:ext cx="99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CH"/>
                <a:t>Computer</a:t>
              </a:r>
            </a:p>
          </p:txBody>
        </p:sp>
      </p:grpSp>
      <p:grpSp>
        <p:nvGrpSpPr>
          <p:cNvPr id="92187" name="Group 27"/>
          <p:cNvGrpSpPr>
            <a:grpSpLocks/>
          </p:cNvGrpSpPr>
          <p:nvPr/>
        </p:nvGrpSpPr>
        <p:grpSpPr bwMode="auto">
          <a:xfrm>
            <a:off x="827088" y="3789363"/>
            <a:ext cx="1584325" cy="1223962"/>
            <a:chOff x="521" y="2387"/>
            <a:chExt cx="998" cy="771"/>
          </a:xfrm>
        </p:grpSpPr>
        <p:pic>
          <p:nvPicPr>
            <p:cNvPr id="92164" name="Picture 4" descr="emai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2387"/>
              <a:ext cx="748" cy="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521" y="2931"/>
              <a:ext cx="99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CH"/>
                <a:t>Email</a:t>
              </a:r>
            </a:p>
          </p:txBody>
        </p:sp>
      </p:grpSp>
      <p:grpSp>
        <p:nvGrpSpPr>
          <p:cNvPr id="92183" name="Group 23"/>
          <p:cNvGrpSpPr>
            <a:grpSpLocks/>
          </p:cNvGrpSpPr>
          <p:nvPr/>
        </p:nvGrpSpPr>
        <p:grpSpPr bwMode="auto">
          <a:xfrm>
            <a:off x="5711825" y="2276475"/>
            <a:ext cx="1584325" cy="1152525"/>
            <a:chOff x="3598" y="1434"/>
            <a:chExt cx="998" cy="726"/>
          </a:xfrm>
        </p:grpSpPr>
        <p:pic>
          <p:nvPicPr>
            <p:cNvPr id="92166" name="Picture 6" descr="fax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1434"/>
              <a:ext cx="481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78" name="Rectangle 18"/>
            <p:cNvSpPr>
              <a:spLocks noChangeArrowheads="1"/>
            </p:cNvSpPr>
            <p:nvPr/>
          </p:nvSpPr>
          <p:spPr bwMode="auto">
            <a:xfrm>
              <a:off x="3598" y="1933"/>
              <a:ext cx="99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CH"/>
                <a:t>Fax</a:t>
              </a:r>
            </a:p>
          </p:txBody>
        </p:sp>
      </p:grpSp>
      <p:grpSp>
        <p:nvGrpSpPr>
          <p:cNvPr id="92184" name="Group 24"/>
          <p:cNvGrpSpPr>
            <a:grpSpLocks/>
          </p:cNvGrpSpPr>
          <p:nvPr/>
        </p:nvGrpSpPr>
        <p:grpSpPr bwMode="auto">
          <a:xfrm>
            <a:off x="6804025" y="3355975"/>
            <a:ext cx="1584325" cy="1152525"/>
            <a:chOff x="4286" y="2432"/>
            <a:chExt cx="998" cy="726"/>
          </a:xfrm>
        </p:grpSpPr>
        <p:pic>
          <p:nvPicPr>
            <p:cNvPr id="92170" name="Picture 10" descr="OldRadi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" y="2432"/>
              <a:ext cx="553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4286" y="2931"/>
              <a:ext cx="99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CH"/>
                <a:t>Radio</a:t>
              </a:r>
            </a:p>
          </p:txBody>
        </p:sp>
      </p:grpSp>
      <p:grpSp>
        <p:nvGrpSpPr>
          <p:cNvPr id="92185" name="Group 25"/>
          <p:cNvGrpSpPr>
            <a:grpSpLocks/>
          </p:cNvGrpSpPr>
          <p:nvPr/>
        </p:nvGrpSpPr>
        <p:grpSpPr bwMode="auto">
          <a:xfrm>
            <a:off x="6875463" y="4702175"/>
            <a:ext cx="1584325" cy="1390650"/>
            <a:chOff x="3285" y="3249"/>
            <a:chExt cx="998" cy="876"/>
          </a:xfrm>
        </p:grpSpPr>
        <p:pic>
          <p:nvPicPr>
            <p:cNvPr id="92172" name="Picture 12" descr="music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249"/>
              <a:ext cx="499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0" name="Rectangle 20"/>
            <p:cNvSpPr>
              <a:spLocks noChangeArrowheads="1"/>
            </p:cNvSpPr>
            <p:nvPr/>
          </p:nvSpPr>
          <p:spPr bwMode="auto">
            <a:xfrm>
              <a:off x="3285" y="3898"/>
              <a:ext cx="99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CH"/>
                <a:t>Music player</a:t>
              </a:r>
            </a:p>
          </p:txBody>
        </p:sp>
      </p:grpSp>
      <p:grpSp>
        <p:nvGrpSpPr>
          <p:cNvPr id="92186" name="Group 26"/>
          <p:cNvGrpSpPr>
            <a:grpSpLocks/>
          </p:cNvGrpSpPr>
          <p:nvPr/>
        </p:nvGrpSpPr>
        <p:grpSpPr bwMode="auto">
          <a:xfrm>
            <a:off x="1908175" y="5229225"/>
            <a:ext cx="1584325" cy="1368425"/>
            <a:chOff x="1540" y="3294"/>
            <a:chExt cx="998" cy="862"/>
          </a:xfrm>
        </p:grpSpPr>
        <p:pic>
          <p:nvPicPr>
            <p:cNvPr id="92168" name="Picture 8" descr="bar chart-fr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3294"/>
              <a:ext cx="721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1" name="Rectangle 21"/>
            <p:cNvSpPr>
              <a:spLocks noChangeArrowheads="1"/>
            </p:cNvSpPr>
            <p:nvPr/>
          </p:nvSpPr>
          <p:spPr bwMode="auto">
            <a:xfrm>
              <a:off x="1540" y="3929"/>
              <a:ext cx="99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CH"/>
                <a:t>Word processor</a:t>
              </a:r>
            </a:p>
          </p:txBody>
        </p:sp>
      </p:grpSp>
      <p:pic>
        <p:nvPicPr>
          <p:cNvPr id="92188" name="Picture 28" descr="questi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565400"/>
            <a:ext cx="200818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5" name="Group 35"/>
          <p:cNvGrpSpPr>
            <a:grpSpLocks/>
          </p:cNvGrpSpPr>
          <p:nvPr/>
        </p:nvGrpSpPr>
        <p:grpSpPr bwMode="auto">
          <a:xfrm>
            <a:off x="4211638" y="5516563"/>
            <a:ext cx="1803400" cy="1225550"/>
            <a:chOff x="2653" y="3475"/>
            <a:chExt cx="1136" cy="772"/>
          </a:xfrm>
        </p:grpSpPr>
        <p:pic>
          <p:nvPicPr>
            <p:cNvPr id="92192" name="Picture 32" descr="credit_card_layout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3475"/>
              <a:ext cx="682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94" name="Rectangle 34"/>
            <p:cNvSpPr>
              <a:spLocks noChangeArrowheads="1"/>
            </p:cNvSpPr>
            <p:nvPr/>
          </p:nvSpPr>
          <p:spPr bwMode="auto">
            <a:xfrm>
              <a:off x="2653" y="3974"/>
              <a:ext cx="86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CH"/>
                <a:t>Credit cards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25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47E40E37-23BD-44DA-AEE8-14592F9CD650}" type="slidenum">
              <a:rPr lang="de-CH"/>
              <a:pPr/>
              <a:t>8</a:t>
            </a:fld>
            <a:endParaRPr lang="de-CH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Everyday life‘s tools</a:t>
            </a:r>
          </a:p>
        </p:txBody>
      </p:sp>
      <p:grpSp>
        <p:nvGrpSpPr>
          <p:cNvPr id="99353" name="Group 25"/>
          <p:cNvGrpSpPr>
            <a:grpSpLocks/>
          </p:cNvGrpSpPr>
          <p:nvPr/>
        </p:nvGrpSpPr>
        <p:grpSpPr bwMode="auto">
          <a:xfrm>
            <a:off x="2030413" y="1971675"/>
            <a:ext cx="1123950" cy="4770438"/>
            <a:chOff x="1279" y="1242"/>
            <a:chExt cx="708" cy="3005"/>
          </a:xfrm>
        </p:grpSpPr>
        <p:grpSp>
          <p:nvGrpSpPr>
            <p:cNvPr id="99331" name="Group 3"/>
            <p:cNvGrpSpPr>
              <a:grpSpLocks/>
            </p:cNvGrpSpPr>
            <p:nvPr/>
          </p:nvGrpSpPr>
          <p:grpSpPr bwMode="auto">
            <a:xfrm>
              <a:off x="1429" y="1242"/>
              <a:ext cx="558" cy="407"/>
              <a:chOff x="1429" y="1298"/>
              <a:chExt cx="998" cy="726"/>
            </a:xfrm>
          </p:grpSpPr>
          <p:pic>
            <p:nvPicPr>
              <p:cNvPr id="99332" name="Picture 4" descr="macintosh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9" y="1298"/>
                <a:ext cx="601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33" name="Rectangle 5"/>
              <p:cNvSpPr>
                <a:spLocks noChangeArrowheads="1"/>
              </p:cNvSpPr>
              <p:nvPr/>
            </p:nvSpPr>
            <p:spPr bwMode="auto">
              <a:xfrm>
                <a:off x="1429" y="1797"/>
                <a:ext cx="99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CH"/>
                  <a:t>Computer</a:t>
                </a:r>
              </a:p>
            </p:txBody>
          </p:sp>
        </p:grpSp>
        <p:grpSp>
          <p:nvGrpSpPr>
            <p:cNvPr id="99334" name="Group 6"/>
            <p:cNvGrpSpPr>
              <a:grpSpLocks/>
            </p:cNvGrpSpPr>
            <p:nvPr/>
          </p:nvGrpSpPr>
          <p:grpSpPr bwMode="auto">
            <a:xfrm>
              <a:off x="1338" y="1752"/>
              <a:ext cx="558" cy="432"/>
              <a:chOff x="521" y="2387"/>
              <a:chExt cx="998" cy="771"/>
            </a:xfrm>
          </p:grpSpPr>
          <p:pic>
            <p:nvPicPr>
              <p:cNvPr id="99335" name="Picture 7" descr="emai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2387"/>
                <a:ext cx="748" cy="5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99336" name="Rectangle 8"/>
              <p:cNvSpPr>
                <a:spLocks noChangeArrowheads="1"/>
              </p:cNvSpPr>
              <p:nvPr/>
            </p:nvSpPr>
            <p:spPr bwMode="auto">
              <a:xfrm>
                <a:off x="521" y="2931"/>
                <a:ext cx="99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CH"/>
                  <a:t>Email</a:t>
                </a:r>
              </a:p>
            </p:txBody>
          </p:sp>
        </p:grpSp>
        <p:grpSp>
          <p:nvGrpSpPr>
            <p:cNvPr id="99337" name="Group 9"/>
            <p:cNvGrpSpPr>
              <a:grpSpLocks/>
            </p:cNvGrpSpPr>
            <p:nvPr/>
          </p:nvGrpSpPr>
          <p:grpSpPr bwMode="auto">
            <a:xfrm>
              <a:off x="1292" y="3385"/>
              <a:ext cx="558" cy="407"/>
              <a:chOff x="3598" y="1434"/>
              <a:chExt cx="998" cy="726"/>
            </a:xfrm>
          </p:grpSpPr>
          <p:pic>
            <p:nvPicPr>
              <p:cNvPr id="99338" name="Picture 10" descr="fax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8" y="1434"/>
                <a:ext cx="481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39" name="Rectangle 11"/>
              <p:cNvSpPr>
                <a:spLocks noChangeArrowheads="1"/>
              </p:cNvSpPr>
              <p:nvPr/>
            </p:nvSpPr>
            <p:spPr bwMode="auto">
              <a:xfrm>
                <a:off x="3598" y="1933"/>
                <a:ext cx="99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CH"/>
                  <a:t>Fax</a:t>
                </a:r>
              </a:p>
            </p:txBody>
          </p:sp>
        </p:grpSp>
        <p:grpSp>
          <p:nvGrpSpPr>
            <p:cNvPr id="99340" name="Group 12"/>
            <p:cNvGrpSpPr>
              <a:grpSpLocks/>
            </p:cNvGrpSpPr>
            <p:nvPr/>
          </p:nvGrpSpPr>
          <p:grpSpPr bwMode="auto">
            <a:xfrm>
              <a:off x="1279" y="3840"/>
              <a:ext cx="558" cy="407"/>
              <a:chOff x="4286" y="2432"/>
              <a:chExt cx="998" cy="726"/>
            </a:xfrm>
          </p:grpSpPr>
          <p:pic>
            <p:nvPicPr>
              <p:cNvPr id="99341" name="Picture 13" descr="OldRadi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3" y="2432"/>
                <a:ext cx="553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42" name="Rectangle 14"/>
              <p:cNvSpPr>
                <a:spLocks noChangeArrowheads="1"/>
              </p:cNvSpPr>
              <p:nvPr/>
            </p:nvSpPr>
            <p:spPr bwMode="auto">
              <a:xfrm>
                <a:off x="4286" y="2931"/>
                <a:ext cx="99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CH"/>
                  <a:t>Radio</a:t>
                </a:r>
              </a:p>
            </p:txBody>
          </p:sp>
        </p:grpSp>
        <p:grpSp>
          <p:nvGrpSpPr>
            <p:cNvPr id="99343" name="Group 15"/>
            <p:cNvGrpSpPr>
              <a:grpSpLocks/>
            </p:cNvGrpSpPr>
            <p:nvPr/>
          </p:nvGrpSpPr>
          <p:grpSpPr bwMode="auto">
            <a:xfrm>
              <a:off x="1338" y="2840"/>
              <a:ext cx="558" cy="491"/>
              <a:chOff x="3285" y="3249"/>
              <a:chExt cx="998" cy="876"/>
            </a:xfrm>
          </p:grpSpPr>
          <p:pic>
            <p:nvPicPr>
              <p:cNvPr id="99344" name="Picture 16" descr="music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5" y="3249"/>
                <a:ext cx="499" cy="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45" name="Rectangle 17"/>
              <p:cNvSpPr>
                <a:spLocks noChangeArrowheads="1"/>
              </p:cNvSpPr>
              <p:nvPr/>
            </p:nvSpPr>
            <p:spPr bwMode="auto">
              <a:xfrm>
                <a:off x="3285" y="3898"/>
                <a:ext cx="99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CH"/>
                  <a:t>Music player</a:t>
                </a:r>
              </a:p>
            </p:txBody>
          </p:sp>
        </p:grpSp>
        <p:grpSp>
          <p:nvGrpSpPr>
            <p:cNvPr id="99346" name="Group 18"/>
            <p:cNvGrpSpPr>
              <a:grpSpLocks/>
            </p:cNvGrpSpPr>
            <p:nvPr/>
          </p:nvGrpSpPr>
          <p:grpSpPr bwMode="auto">
            <a:xfrm>
              <a:off x="1338" y="2296"/>
              <a:ext cx="558" cy="483"/>
              <a:chOff x="1540" y="3294"/>
              <a:chExt cx="998" cy="862"/>
            </a:xfrm>
          </p:grpSpPr>
          <p:pic>
            <p:nvPicPr>
              <p:cNvPr id="99347" name="Picture 19" descr="bar chart-fr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1" y="3294"/>
                <a:ext cx="721" cy="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48" name="Rectangle 20"/>
              <p:cNvSpPr>
                <a:spLocks noChangeArrowheads="1"/>
              </p:cNvSpPr>
              <p:nvPr/>
            </p:nvSpPr>
            <p:spPr bwMode="auto">
              <a:xfrm>
                <a:off x="1540" y="3929"/>
                <a:ext cx="99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CH"/>
                  <a:t>Word processor</a:t>
                </a:r>
              </a:p>
            </p:txBody>
          </p:sp>
        </p:grpSp>
      </p:grpSp>
      <p:grpSp>
        <p:nvGrpSpPr>
          <p:cNvPr id="99359" name="Group 31"/>
          <p:cNvGrpSpPr>
            <a:grpSpLocks/>
          </p:cNvGrpSpPr>
          <p:nvPr/>
        </p:nvGrpSpPr>
        <p:grpSpPr bwMode="auto">
          <a:xfrm>
            <a:off x="3563938" y="1844675"/>
            <a:ext cx="4895850" cy="4464050"/>
            <a:chOff x="2245" y="1162"/>
            <a:chExt cx="3084" cy="2812"/>
          </a:xfrm>
        </p:grpSpPr>
        <p:grpSp>
          <p:nvGrpSpPr>
            <p:cNvPr id="99357" name="Group 29"/>
            <p:cNvGrpSpPr>
              <a:grpSpLocks/>
            </p:cNvGrpSpPr>
            <p:nvPr/>
          </p:nvGrpSpPr>
          <p:grpSpPr bwMode="auto">
            <a:xfrm>
              <a:off x="2245" y="1162"/>
              <a:ext cx="2526" cy="2450"/>
              <a:chOff x="2245" y="1162"/>
              <a:chExt cx="2526" cy="2450"/>
            </a:xfrm>
          </p:grpSpPr>
          <p:grpSp>
            <p:nvGrpSpPr>
              <p:cNvPr id="99355" name="Group 27"/>
              <p:cNvGrpSpPr>
                <a:grpSpLocks/>
              </p:cNvGrpSpPr>
              <p:nvPr/>
            </p:nvGrpSpPr>
            <p:grpSpPr bwMode="auto">
              <a:xfrm>
                <a:off x="2245" y="2160"/>
                <a:ext cx="2526" cy="1452"/>
                <a:chOff x="2245" y="2160"/>
                <a:chExt cx="2526" cy="1452"/>
              </a:xfrm>
            </p:grpSpPr>
            <p:grpSp>
              <p:nvGrpSpPr>
                <p:cNvPr id="99354" name="Group 26"/>
                <p:cNvGrpSpPr>
                  <a:grpSpLocks/>
                </p:cNvGrpSpPr>
                <p:nvPr/>
              </p:nvGrpSpPr>
              <p:grpSpPr bwMode="auto">
                <a:xfrm>
                  <a:off x="2245" y="2160"/>
                  <a:ext cx="2359" cy="1027"/>
                  <a:chOff x="2245" y="2160"/>
                  <a:chExt cx="2359" cy="1027"/>
                </a:xfrm>
              </p:grpSpPr>
              <p:sp>
                <p:nvSpPr>
                  <p:cNvPr id="9934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245" y="2659"/>
                    <a:ext cx="1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99350" name="Picture 22" descr="NEC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33" y="2160"/>
                    <a:ext cx="771" cy="10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99352" name="Rectangle 24"/>
                <p:cNvSpPr>
                  <a:spLocks noChangeArrowheads="1"/>
                </p:cNvSpPr>
                <p:nvPr/>
              </p:nvSpPr>
              <p:spPr bwMode="auto">
                <a:xfrm>
                  <a:off x="3728" y="3339"/>
                  <a:ext cx="1043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de-CH"/>
                    <a:t>Smart phone</a:t>
                  </a:r>
                </a:p>
              </p:txBody>
            </p:sp>
          </p:grpSp>
          <p:sp>
            <p:nvSpPr>
              <p:cNvPr id="99356" name="Rectangle 28"/>
              <p:cNvSpPr>
                <a:spLocks noChangeArrowheads="1"/>
              </p:cNvSpPr>
              <p:nvPr/>
            </p:nvSpPr>
            <p:spPr bwMode="auto">
              <a:xfrm>
                <a:off x="3470" y="1162"/>
                <a:ext cx="1225" cy="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de-CH"/>
                  <a:t>Mobile phones are first introduced in mid 1980s </a:t>
                </a:r>
              </a:p>
            </p:txBody>
          </p:sp>
        </p:grpSp>
        <p:sp>
          <p:nvSpPr>
            <p:cNvPr id="99358" name="Rectangle 30"/>
            <p:cNvSpPr>
              <a:spLocks noChangeArrowheads="1"/>
            </p:cNvSpPr>
            <p:nvPr/>
          </p:nvSpPr>
          <p:spPr bwMode="auto">
            <a:xfrm>
              <a:off x="3243" y="3566"/>
              <a:ext cx="208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CH"/>
                <a:t>Additional features can be installed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0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427A1484-680D-4488-902E-E2A703B2DDA6}" type="slidenum">
              <a:rPr lang="de-CH"/>
              <a:pPr/>
              <a:t>9</a:t>
            </a:fld>
            <a:endParaRPr lang="de-CH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Mobile applications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Banking (check balance, make transaction)</a:t>
            </a:r>
          </a:p>
          <a:p>
            <a:r>
              <a:rPr lang="de-CH"/>
              <a:t>Restaurant (order and payment)</a:t>
            </a:r>
          </a:p>
          <a:p>
            <a:r>
              <a:rPr lang="de-CH"/>
              <a:t>Mobile Payment (ticket, vending machine)</a:t>
            </a:r>
          </a:p>
          <a:p>
            <a:r>
              <a:rPr lang="de-CH"/>
              <a:t>Tourism: tourist guide</a:t>
            </a:r>
          </a:p>
          <a:p>
            <a:r>
              <a:rPr lang="de-CH">
                <a:solidFill>
                  <a:srgbClr val="0000FF"/>
                </a:solidFill>
              </a:rPr>
              <a:t>Education</a:t>
            </a:r>
            <a:r>
              <a:rPr lang="de-CH"/>
              <a:t>: mobile learning</a:t>
            </a:r>
          </a:p>
          <a:p>
            <a:r>
              <a:rPr lang="de-CH">
                <a:solidFill>
                  <a:srgbClr val="0000FF"/>
                </a:solidFill>
              </a:rPr>
              <a:t>Entertainment</a:t>
            </a:r>
            <a:r>
              <a:rPr lang="de-CH"/>
              <a:t>: interactive digital art</a:t>
            </a:r>
          </a:p>
          <a:p>
            <a:r>
              <a:rPr lang="de-CH">
                <a:solidFill>
                  <a:srgbClr val="0000FF"/>
                </a:solidFill>
              </a:rPr>
              <a:t>Scientific</a:t>
            </a:r>
            <a:r>
              <a:rPr lang="de-CH"/>
              <a:t>: controlling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1055624763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(6)</Template>
  <TotalTime>4468</TotalTime>
  <Pages>11</Pages>
  <Words>1084</Words>
  <Application>Microsoft Office PowerPoint</Application>
  <PresentationFormat>On-screen Show (4:3)</PresentationFormat>
  <Paragraphs>201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Century Gothic</vt:lpstr>
      <vt:lpstr>新細明體</vt:lpstr>
      <vt:lpstr>Wingdings</vt:lpstr>
      <vt:lpstr>UCTI-Template-foundation-level</vt:lpstr>
      <vt:lpstr>Custom Design</vt:lpstr>
      <vt:lpstr>Mobile and Web Multimedia CT08-3-3 &amp; Version VC1</vt:lpstr>
      <vt:lpstr>Topic &amp; Structure of The Lesson</vt:lpstr>
      <vt:lpstr>Learning Outcomes</vt:lpstr>
      <vt:lpstr>Key Terms You Must Be Able To Use</vt:lpstr>
      <vt:lpstr>Introduction</vt:lpstr>
      <vt:lpstr>Device for voice communication</vt:lpstr>
      <vt:lpstr>Everyday life‘s tools</vt:lpstr>
      <vt:lpstr>Everyday life‘s tools</vt:lpstr>
      <vt:lpstr>Mobile applications</vt:lpstr>
      <vt:lpstr>Interactive Digital Art - TelcomGallery</vt:lpstr>
      <vt:lpstr>Mobile devices as remote control</vt:lpstr>
      <vt:lpstr>Advantages of mobile devices</vt:lpstr>
      <vt:lpstr>Challenges</vt:lpstr>
      <vt:lpstr>Question</vt:lpstr>
      <vt:lpstr>Uni Basel-CoMobile overview</vt:lpstr>
      <vt:lpstr>Uni Basel-CoMobile architecture</vt:lpstr>
      <vt:lpstr>Example</vt:lpstr>
      <vt:lpstr>Uni Basel-CoMobile demo</vt:lpstr>
      <vt:lpstr>Uni Basel-CoMobile features</vt:lpstr>
      <vt:lpstr>Search with CoMobile</vt:lpstr>
      <vt:lpstr>Conclusion</vt:lpstr>
      <vt:lpstr>Discussion</vt:lpstr>
      <vt:lpstr>SMS gateway - Kannel</vt:lpstr>
      <vt:lpstr>MMS gateway - Mbuni</vt:lpstr>
      <vt:lpstr>PBX Asterisk</vt:lpstr>
      <vt:lpstr>Uni Basel-CoMobile-Demo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Daniel Mago Vistro</cp:lastModifiedBy>
  <cp:revision>36</cp:revision>
  <cp:lastPrinted>1995-11-02T09:23:42Z</cp:lastPrinted>
  <dcterms:created xsi:type="dcterms:W3CDTF">2017-10-17T06:32:29Z</dcterms:created>
  <dcterms:modified xsi:type="dcterms:W3CDTF">2019-05-03T03:07:49Z</dcterms:modified>
</cp:coreProperties>
</file>