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 id="2147483707" r:id="rId2"/>
  </p:sldMasterIdLst>
  <p:notesMasterIdLst>
    <p:notesMasterId r:id="rId41"/>
  </p:notesMasterIdLst>
  <p:handoutMasterIdLst>
    <p:handoutMasterId r:id="rId42"/>
  </p:handoutMasterIdLst>
  <p:sldIdLst>
    <p:sldId id="308" r:id="rId3"/>
    <p:sldId id="271" r:id="rId4"/>
    <p:sldId id="272" r:id="rId5"/>
    <p:sldId id="273" r:id="rId6"/>
    <p:sldId id="274"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275" r:id="rId38"/>
    <p:sldId id="276" r:id="rId39"/>
    <p:sldId id="277" r:id="rId4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5" autoAdjust="0"/>
    <p:restoredTop sz="94702" autoAdjust="0"/>
  </p:normalViewPr>
  <p:slideViewPr>
    <p:cSldViewPr snapToGrid="0">
      <p:cViewPr varScale="1">
        <p:scale>
          <a:sx n="73" d="100"/>
          <a:sy n="73" d="100"/>
        </p:scale>
        <p:origin x="1698"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F952F11E-F0A6-42F1-817C-7FF109FB4FB2}" type="slidenum">
              <a:rPr lang="en-AU"/>
              <a:pPr/>
              <a:t>6</a:t>
            </a:fld>
            <a:endParaRPr lang="en-AU"/>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1811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44F0619B-0533-40D8-8196-E408D76C50E3}" type="slidenum">
              <a:rPr lang="en-AU"/>
              <a:pPr/>
              <a:t>15</a:t>
            </a:fld>
            <a:endParaRPr lang="en-AU"/>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3781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1878527F-4925-4E0D-93A8-955A56F3DC2D}" type="slidenum">
              <a:rPr lang="en-AU"/>
              <a:pPr/>
              <a:t>16</a:t>
            </a:fld>
            <a:endParaRPr lang="en-AU"/>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0906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EEEC5886-D58C-4C79-8406-84A12630DB64}" type="slidenum">
              <a:rPr lang="en-AU"/>
              <a:pPr/>
              <a:t>17</a:t>
            </a:fld>
            <a:endParaRPr lang="en-AU"/>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7763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0C27836D-C9B1-4800-9F02-F3BCFB522B6A}" type="slidenum">
              <a:rPr lang="en-AU"/>
              <a:pPr/>
              <a:t>18</a:t>
            </a:fld>
            <a:endParaRPr lang="en-AU"/>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6005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112656AF-67D9-4C84-B2FA-7C5929D71686}" type="slidenum">
              <a:rPr lang="en-AU"/>
              <a:pPr/>
              <a:t>19</a:t>
            </a:fld>
            <a:endParaRPr lang="en-AU"/>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641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374B6018-626B-464F-B154-9E218626EF80}" type="slidenum">
              <a:rPr lang="en-AU"/>
              <a:pPr/>
              <a:t>20</a:t>
            </a:fld>
            <a:endParaRPr lang="en-AU"/>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8409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AF7ED662-B96E-41F6-9643-FFA4F640E004}" type="slidenum">
              <a:rPr lang="en-AU"/>
              <a:pPr/>
              <a:t>21</a:t>
            </a:fld>
            <a:endParaRPr lang="en-AU"/>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5464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4814A1D8-B4D1-4D68-B8AC-A08385A5CE98}" type="slidenum">
              <a:rPr lang="en-AU"/>
              <a:pPr/>
              <a:t>22</a:t>
            </a:fld>
            <a:endParaRPr lang="en-AU"/>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0127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69D38B49-921D-432D-8F91-539A2CC28EA3}" type="slidenum">
              <a:rPr lang="en-AU"/>
              <a:pPr/>
              <a:t>23</a:t>
            </a:fld>
            <a:endParaRPr lang="en-AU"/>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622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7666869B-FEAA-40B4-93F7-8B12F364F99D}" type="slidenum">
              <a:rPr lang="en-AU"/>
              <a:pPr/>
              <a:t>24</a:t>
            </a:fld>
            <a:endParaRPr lang="en-AU"/>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461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62014CFD-4A7A-408C-814B-1490DA2F5D4D}" type="slidenum">
              <a:rPr lang="en-AU"/>
              <a:pPr/>
              <a:t>7</a:t>
            </a:fld>
            <a:endParaRPr lang="en-AU"/>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4963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CF9C9D1B-8763-4CB2-A812-54C03E78AB89}" type="slidenum">
              <a:rPr lang="en-AU"/>
              <a:pPr/>
              <a:t>25</a:t>
            </a:fld>
            <a:endParaRPr lang="en-AU"/>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7492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75E72BAF-27E6-4411-AEDA-57A20EC1534D}" type="slidenum">
              <a:rPr lang="en-AU"/>
              <a:pPr/>
              <a:t>26</a:t>
            </a:fld>
            <a:endParaRPr lang="en-AU"/>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538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300625E8-59C0-4F62-B3EF-372B73A87988}" type="slidenum">
              <a:rPr lang="en-AU"/>
              <a:pPr/>
              <a:t>27</a:t>
            </a:fld>
            <a:endParaRPr lang="en-AU"/>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8992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189BE366-BA99-40DF-B522-8D12994FC5A6}" type="slidenum">
              <a:rPr lang="en-AU"/>
              <a:pPr/>
              <a:t>28</a:t>
            </a:fld>
            <a:endParaRPr lang="en-AU"/>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6605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E7CA9DD2-729F-4AE9-84AB-1A750D55FE0C}" type="slidenum">
              <a:rPr lang="en-AU"/>
              <a:pPr/>
              <a:t>29</a:t>
            </a:fld>
            <a:endParaRPr lang="en-AU"/>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2543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61A93A81-B04B-4C1D-B897-A014D145D3B2}" type="slidenum">
              <a:rPr lang="en-AU"/>
              <a:pPr/>
              <a:t>30</a:t>
            </a:fld>
            <a:endParaRPr lang="en-AU"/>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1658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A294E527-24C8-40C5-8035-EC349AD1F8B1}" type="slidenum">
              <a:rPr lang="en-AU"/>
              <a:pPr/>
              <a:t>31</a:t>
            </a:fld>
            <a:endParaRPr lang="en-AU"/>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1658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9BBC5B1A-7C4D-4C1B-AB2D-211674096B8D}" type="slidenum">
              <a:rPr lang="en-AU"/>
              <a:pPr/>
              <a:t>32</a:t>
            </a:fld>
            <a:endParaRPr lang="en-AU"/>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1809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646C71B1-BF54-4519-881D-477367D308E0}" type="slidenum">
              <a:rPr lang="en-AU"/>
              <a:pPr/>
              <a:t>33</a:t>
            </a:fld>
            <a:endParaRPr lang="en-AU"/>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9621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6F4E7A57-134D-4605-84DC-3BAAE03ADFB2}" type="slidenum">
              <a:rPr lang="en-AU"/>
              <a:pPr/>
              <a:t>34</a:t>
            </a:fld>
            <a:endParaRPr lang="en-AU"/>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7041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EDC4DB54-FA2C-42FC-82A8-DA9756D29E74}" type="slidenum">
              <a:rPr lang="en-AU"/>
              <a:pPr/>
              <a:t>8</a:t>
            </a:fld>
            <a:endParaRPr lang="en-AU"/>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9191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23CB84CB-B1FB-4733-BD9C-E4E97E714837}" type="slidenum">
              <a:rPr lang="en-AU"/>
              <a:pPr/>
              <a:t>35</a:t>
            </a:fld>
            <a:endParaRPr lang="en-AU"/>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8256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715EF70F-CD1B-4D34-A758-6FF87183B061}" type="slidenum">
              <a:rPr lang="en-AU"/>
              <a:pPr/>
              <a:t>9</a:t>
            </a:fld>
            <a:endParaRPr lang="en-AU"/>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1488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9F5021F2-EA76-4305-BF16-A65B7EAAF98F}" type="slidenum">
              <a:rPr lang="en-AU"/>
              <a:pPr/>
              <a:t>10</a:t>
            </a:fld>
            <a:endParaRPr lang="en-AU"/>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1060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4FBC9EA7-A69A-4384-AFDB-8C3AA019F51A}" type="slidenum">
              <a:rPr lang="en-AU"/>
              <a:pPr/>
              <a:t>11</a:t>
            </a:fld>
            <a:endParaRPr lang="en-AU"/>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515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F8C0FF1F-7AAD-4C72-A805-CB8B9C870FC3}" type="slidenum">
              <a:rPr lang="en-AU"/>
              <a:pPr/>
              <a:t>12</a:t>
            </a:fld>
            <a:endParaRPr lang="en-AU"/>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210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3A88230F-CE47-4468-AF8E-3289E8EE80EF}" type="slidenum">
              <a:rPr lang="en-AU"/>
              <a:pPr/>
              <a:t>13</a:t>
            </a:fld>
            <a:endParaRPr lang="en-AU"/>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177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49911" y="9378466"/>
            <a:ext cx="2946144" cy="494191"/>
          </a:xfrm>
          <a:prstGeom prst="rect">
            <a:avLst/>
          </a:prstGeom>
          <a:ln/>
        </p:spPr>
        <p:txBody>
          <a:bodyPr lIns="92409" tIns="46205" rIns="92409" bIns="46205"/>
          <a:lstStyle/>
          <a:p>
            <a:fld id="{66EFF939-83E3-4BEA-BD7E-EAA21BCA8336}" type="slidenum">
              <a:rPr lang="en-AU"/>
              <a:pPr/>
              <a:t>14</a:t>
            </a:fld>
            <a:endParaRPr lang="en-AU"/>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3667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234378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371600" y="762000"/>
            <a:ext cx="3810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334000" y="762000"/>
            <a:ext cx="3810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371600" y="3695700"/>
            <a:ext cx="77724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0" y="6629400"/>
            <a:ext cx="1905000" cy="228600"/>
          </a:xfrm>
          <a:prstGeom prst="rect">
            <a:avLst/>
          </a:prstGeom>
        </p:spPr>
        <p:txBody>
          <a:bodyPr/>
          <a:lstStyle>
            <a:lvl1pPr>
              <a:defRPr/>
            </a:lvl1pPr>
          </a:lstStyle>
          <a:p>
            <a:endParaRPr lang="en-AU"/>
          </a:p>
        </p:txBody>
      </p:sp>
      <p:sp>
        <p:nvSpPr>
          <p:cNvPr id="7" name="Footer Placeholder 6"/>
          <p:cNvSpPr>
            <a:spLocks noGrp="1"/>
          </p:cNvSpPr>
          <p:nvPr>
            <p:ph type="ftr" sz="quarter" idx="11"/>
          </p:nvPr>
        </p:nvSpPr>
        <p:spPr>
          <a:xfrm>
            <a:off x="3124200" y="6629400"/>
            <a:ext cx="2895600" cy="228600"/>
          </a:xfrm>
        </p:spPr>
        <p:txBody>
          <a:bodyPr/>
          <a:lstStyle>
            <a:lvl1pPr>
              <a:defRPr/>
            </a:lvl1pPr>
          </a:lstStyle>
          <a:p>
            <a:endParaRPr lang="en-AU"/>
          </a:p>
        </p:txBody>
      </p:sp>
      <p:sp>
        <p:nvSpPr>
          <p:cNvPr id="8" name="Slide Number Placeholder 7"/>
          <p:cNvSpPr>
            <a:spLocks noGrp="1"/>
          </p:cNvSpPr>
          <p:nvPr>
            <p:ph type="sldNum" sz="quarter" idx="12"/>
          </p:nvPr>
        </p:nvSpPr>
        <p:spPr>
          <a:xfrm>
            <a:off x="7239000" y="6629400"/>
            <a:ext cx="1905000" cy="228600"/>
          </a:xfrm>
          <a:prstGeom prst="rect">
            <a:avLst/>
          </a:prstGeom>
        </p:spPr>
        <p:txBody>
          <a:bodyPr/>
          <a:lstStyle>
            <a:lvl1pPr>
              <a:defRPr/>
            </a:lvl1pPr>
          </a:lstStyle>
          <a:p>
            <a:fld id="{98A155E7-BA89-431B-9CA3-508B4818D033}" type="slidenum">
              <a:rPr lang="en-AU"/>
              <a:pPr/>
              <a:t>‹#›</a:t>
            </a:fld>
            <a:endParaRPr lang="en-AU"/>
          </a:p>
        </p:txBody>
      </p:sp>
    </p:spTree>
    <p:extLst>
      <p:ext uri="{BB962C8B-B14F-4D97-AF65-F5344CB8AC3E}">
        <p14:creationId xmlns:p14="http://schemas.microsoft.com/office/powerpoint/2010/main" val="306802446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 of 9</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769163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 of 9</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1280916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 of 9</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2036319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Slide ‹#› of 9</a:t>
            </a:r>
            <a:endParaRPr lang="en-US"/>
          </a:p>
        </p:txBody>
      </p:sp>
      <p:sp>
        <p:nvSpPr>
          <p:cNvPr id="7" name="Slide Number Placeholder 6"/>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601940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Slide ‹#› of 9</a:t>
            </a:r>
            <a:endParaRPr lang="en-US"/>
          </a:p>
        </p:txBody>
      </p:sp>
      <p:sp>
        <p:nvSpPr>
          <p:cNvPr id="9" name="Slide Number Placeholder 8"/>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818818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Slide ‹#› of 9</a:t>
            </a:r>
            <a:endParaRPr lang="en-US"/>
          </a:p>
        </p:txBody>
      </p:sp>
      <p:sp>
        <p:nvSpPr>
          <p:cNvPr id="5" name="Slide Number Placeholder 4"/>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2693333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Slide ‹#› of 9</a:t>
            </a:r>
            <a:endParaRPr lang="en-US"/>
          </a:p>
        </p:txBody>
      </p:sp>
      <p:sp>
        <p:nvSpPr>
          <p:cNvPr id="4" name="Slide Number Placeholder 3"/>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380395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4050787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Slide ‹#› of 9</a:t>
            </a:r>
            <a:endParaRPr lang="en-US"/>
          </a:p>
        </p:txBody>
      </p:sp>
      <p:sp>
        <p:nvSpPr>
          <p:cNvPr id="7" name="Slide Number Placeholder 6"/>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3032708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Slide ‹#› of 9</a:t>
            </a:r>
            <a:endParaRPr lang="en-US"/>
          </a:p>
        </p:txBody>
      </p:sp>
      <p:sp>
        <p:nvSpPr>
          <p:cNvPr id="7" name="Slide Number Placeholder 6"/>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2984622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 of 9</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1949520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Slide ‹#› of 9</a:t>
            </a:r>
            <a:endParaRPr lang="en-US"/>
          </a:p>
        </p:txBody>
      </p:sp>
      <p:sp>
        <p:nvSpPr>
          <p:cNvPr id="6" name="Slide Number Placeholder 5"/>
          <p:cNvSpPr>
            <a:spLocks noGrp="1"/>
          </p:cNvSpPr>
          <p:nvPr>
            <p:ph type="sldNum" sz="quarter" idx="12"/>
          </p:nvPr>
        </p:nvSpPr>
        <p:spPr/>
        <p:txBody>
          <a:bodyPr/>
          <a:lstStyle/>
          <a:p>
            <a:fld id="{C8E92E23-C303-4745-9525-7C813E220321}" type="slidenum">
              <a:rPr lang="en-US" smtClean="0"/>
              <a:t>‹#›</a:t>
            </a:fld>
            <a:endParaRPr lang="en-US"/>
          </a:p>
        </p:txBody>
      </p:sp>
    </p:spTree>
    <p:extLst>
      <p:ext uri="{BB962C8B-B14F-4D97-AF65-F5344CB8AC3E}">
        <p14:creationId xmlns:p14="http://schemas.microsoft.com/office/powerpoint/2010/main" val="142590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dirty="0"/>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4">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CT081-3-3-Mobile</a:t>
            </a:r>
            <a:r>
              <a:rPr lang="en-GB" sz="800" baseline="0" dirty="0" smtClean="0">
                <a:latin typeface="Calibri" pitchFamily="34" charset="0"/>
                <a:cs typeface="Calibri" pitchFamily="34" charset="0"/>
              </a:rPr>
              <a:t> and Web Multimedia</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Web 2.0</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19" r:id="rId12"/>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Slide ‹#› of 9</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marL="0" marR="0" indent="0" algn="r" defTabSz="914400" rtl="0" eaLnBrk="1" fontAlgn="base" latinLnBrk="0" hangingPunct="1">
              <a:lnSpc>
                <a:spcPct val="100000"/>
              </a:lnSpc>
              <a:spcBef>
                <a:spcPct val="0"/>
              </a:spcBef>
              <a:spcAft>
                <a:spcPct val="0"/>
              </a:spcAft>
              <a:buClrTx/>
              <a:buSzTx/>
              <a:buFontTx/>
              <a:buNone/>
              <a:tabLst/>
              <a:defRPr sz="1200">
                <a:solidFill>
                  <a:schemeClr val="tx1">
                    <a:tint val="75000"/>
                  </a:schemeClr>
                </a:solidFill>
              </a:defRPr>
            </a:lvl1pPr>
          </a:lstStyle>
          <a:p>
            <a:r>
              <a:rPr lang="en-US" dirty="0" smtClean="0"/>
              <a:t>Slide # of #</a:t>
            </a:r>
          </a:p>
          <a:p>
            <a:endParaRPr lang="en-US" dirty="0"/>
          </a:p>
        </p:txBody>
      </p:sp>
    </p:spTree>
    <p:extLst>
      <p:ext uri="{BB962C8B-B14F-4D97-AF65-F5344CB8AC3E}">
        <p14:creationId xmlns:p14="http://schemas.microsoft.com/office/powerpoint/2010/main" val="309873551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file:///C:\Documents%20and%20Settings\NathanR\My%20Documents\My%20Videos\Blogger.wmv"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educationalsoftware.wikispaces.com/" TargetMode="External"/><Relationship Id="rId4" Type="http://schemas.openxmlformats.org/officeDocument/2006/relationships/hyperlink" Target="http://couros.wikispaces.com/emerging+technologi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wetpaint.com/" TargetMode="External"/><Relationship Id="rId3" Type="http://schemas.openxmlformats.org/officeDocument/2006/relationships/image" Target="../media/image7.png"/><Relationship Id="rId7" Type="http://schemas.openxmlformats.org/officeDocument/2006/relationships/hyperlink" Target="http://www.pbwiki.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www.wikispaces.com/"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file:///C:\Documents%20and%20Settings\NathanR\My%20Documents\My%20Videos\Wiki.wmv"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www.podomatic.com/" TargetMode="External"/><Relationship Id="rId4" Type="http://schemas.openxmlformats.org/officeDocument/2006/relationships/hyperlink" Target="http://hfc.podomatic.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www.myspace.com/" TargetMode="External"/><Relationship Id="rId7"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hyperlink" Target="../../../../../NathanR/My%20Documents/My%20Videos/Bebo%20Example.wmv"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www.flickr.com/" TargetMode="External"/><Relationship Id="rId7"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www.bubbleshare.com/" TargetMode="External"/><Relationship Id="rId10" Type="http://schemas.openxmlformats.org/officeDocument/2006/relationships/hyperlink" Target="http://educationalsoftware.wikispaces.com/Picture+Sharing" TargetMode="External"/><Relationship Id="rId4" Type="http://schemas.openxmlformats.org/officeDocument/2006/relationships/image" Target="../media/image18.jpeg"/><Relationship Id="rId9"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hyperlink" Target="http://bighugelabs.com/flickr/"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generatorblog.blogspot.com/" TargetMode="External"/><Relationship Id="rId5" Type="http://schemas.openxmlformats.org/officeDocument/2006/relationships/image" Target="../media/image28.jpeg"/><Relationship Id="rId4" Type="http://schemas.openxmlformats.org/officeDocument/2006/relationships/image" Target="../media/image27.jpeg"/></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rockyou.com/" TargetMode="External"/><Relationship Id="rId7" Type="http://schemas.openxmlformats.org/officeDocument/2006/relationships/hyperlink" Target="http://educationalsoftware.wikispaces.com/Widget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hyperlink" Target="http://www.slideshare.ne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hyperlink" Target="http://www.bloglines.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21stcenturylearning.typepad.com/blog/" TargetMode="External"/><Relationship Id="rId7" Type="http://schemas.openxmlformats.org/officeDocument/2006/relationships/hyperlink" Target="http://www.heretaungafutures.blogspo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mrskiddandroom2kids.blogspot.com/" TargetMode="External"/><Relationship Id="rId5" Type="http://schemas.openxmlformats.org/officeDocument/2006/relationships/hyperlink" Target="http://www.marko.co.nz/" TargetMode="External"/><Relationship Id="rId4" Type="http://schemas.openxmlformats.org/officeDocument/2006/relationships/hyperlink" Target="http://chrisaimsintheuk.blogspot.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blogger.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Web 2.0</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smtClean="0"/>
              <a:t>Mobile and Web Multimedia</a:t>
            </a:r>
            <a:endParaRPr lang="en-US" sz="3800" dirty="0"/>
          </a:p>
          <a:p>
            <a:pPr eaLnBrk="1" hangingPunct="1"/>
            <a:r>
              <a:rPr lang="en-US" sz="1400" dirty="0" smtClean="0"/>
              <a:t>CT08-3-3 &amp; Version VC1</a:t>
            </a:r>
            <a:endParaRPr lang="en-US" sz="1400" dirty="0"/>
          </a:p>
        </p:txBody>
      </p:sp>
    </p:spTree>
    <p:extLst>
      <p:ext uri="{BB962C8B-B14F-4D97-AF65-F5344CB8AC3E}">
        <p14:creationId xmlns:p14="http://schemas.microsoft.com/office/powerpoint/2010/main" val="220796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58888" y="260350"/>
            <a:ext cx="6626225" cy="762000"/>
          </a:xfrm>
        </p:spPr>
        <p:txBody>
          <a:bodyPr/>
          <a:lstStyle/>
          <a:p>
            <a:r>
              <a:rPr lang="en-NZ">
                <a:solidFill>
                  <a:schemeClr val="accent2"/>
                </a:solidFill>
              </a:rPr>
              <a:t>How do I make one?</a:t>
            </a:r>
            <a:endParaRPr lang="en-AU">
              <a:solidFill>
                <a:schemeClr val="accent2"/>
              </a:solidFill>
            </a:endParaRPr>
          </a:p>
        </p:txBody>
      </p:sp>
      <p:pic>
        <p:nvPicPr>
          <p:cNvPr id="13317" name="Blogger.wmv">
            <a:hlinkClick r:id="" action="ppaction://media"/>
          </p:cNvPr>
          <p:cNvPicPr>
            <a:picLocks noGrp="1" noRot="1" noChangeAspect="1" noChangeArrowheads="1"/>
          </p:cNvPicPr>
          <p:nvPr>
            <p:ph idx="1"/>
            <a:videoFile r:link="rId1"/>
          </p:nvPr>
        </p:nvPicPr>
        <p:blipFill>
          <a:blip r:embed="rId4">
            <a:extLst>
              <a:ext uri="{28A0092B-C50C-407E-A947-70E740481C1C}">
                <a14:useLocalDpi xmlns:a14="http://schemas.microsoft.com/office/drawing/2010/main" val="0"/>
              </a:ext>
            </a:extLst>
          </a:blip>
          <a:srcRect/>
          <a:stretch>
            <a:fillRect/>
          </a:stretch>
        </p:blipFill>
        <p:spPr>
          <a:xfrm>
            <a:off x="1187450" y="908050"/>
            <a:ext cx="6696075" cy="571658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15796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27968" fill="hold"/>
                                        <p:tgtEl>
                                          <p:spTgt spid="1331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3317"/>
                </p:tgtEl>
              </p:cMediaNode>
            </p:video>
            <p:seq concurrent="1" nextAc="seek">
              <p:cTn id="8" restart="whenNotActive" fill="hold" evtFilter="cancelBubble" nodeType="interactiveSeq">
                <p:stCondLst>
                  <p:cond evt="onClick" delay="0">
                    <p:tgtEl>
                      <p:spTgt spid="13317"/>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13317"/>
                                        </p:tgtEl>
                                      </p:cBhvr>
                                    </p:cmd>
                                  </p:childTnLst>
                                </p:cTn>
                              </p:par>
                            </p:childTnLst>
                          </p:cTn>
                        </p:par>
                      </p:childTnLst>
                    </p:cTn>
                  </p:par>
                </p:childTnLst>
              </p:cTn>
              <p:nextCondLst>
                <p:cond evt="onClick" delay="0">
                  <p:tgtEl>
                    <p:spTgt spid="13317"/>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404813"/>
            <a:ext cx="9144000" cy="762000"/>
          </a:xfrm>
        </p:spPr>
        <p:txBody>
          <a:bodyPr/>
          <a:lstStyle/>
          <a:p>
            <a:r>
              <a:rPr lang="en-NZ">
                <a:solidFill>
                  <a:schemeClr val="accent2"/>
                </a:solidFill>
              </a:rPr>
              <a:t>Summary </a:t>
            </a:r>
            <a:endParaRPr lang="en-AU">
              <a:solidFill>
                <a:schemeClr val="accent2"/>
              </a:solidFill>
            </a:endParaRPr>
          </a:p>
        </p:txBody>
      </p:sp>
      <p:sp>
        <p:nvSpPr>
          <p:cNvPr id="97283" name="Rectangle 3"/>
          <p:cNvSpPr>
            <a:spLocks noGrp="1" noChangeArrowheads="1"/>
          </p:cNvSpPr>
          <p:nvPr>
            <p:ph type="body" idx="1"/>
          </p:nvPr>
        </p:nvSpPr>
        <p:spPr>
          <a:xfrm>
            <a:off x="971550" y="1412875"/>
            <a:ext cx="7772400" cy="4032250"/>
          </a:xfrm>
        </p:spPr>
        <p:txBody>
          <a:bodyPr/>
          <a:lstStyle/>
          <a:p>
            <a:r>
              <a:rPr lang="en-NZ"/>
              <a:t>Updated Website</a:t>
            </a:r>
          </a:p>
          <a:p>
            <a:r>
              <a:rPr lang="en-NZ"/>
              <a:t>Automatically Archived </a:t>
            </a:r>
          </a:p>
          <a:p>
            <a:r>
              <a:rPr lang="en-NZ"/>
              <a:t>Accessed by any web browser</a:t>
            </a:r>
          </a:p>
          <a:p>
            <a:r>
              <a:rPr lang="en-NZ"/>
              <a:t>Personal thoughts and commentary</a:t>
            </a:r>
          </a:p>
          <a:p>
            <a:r>
              <a:rPr lang="en-NZ"/>
              <a:t>Links Articles/Websites</a:t>
            </a:r>
          </a:p>
          <a:p>
            <a:r>
              <a:rPr lang="en-NZ"/>
              <a:t>Leave comments</a:t>
            </a:r>
          </a:p>
          <a:p>
            <a:pPr>
              <a:buFontTx/>
              <a:buNone/>
            </a:pPr>
            <a:endParaRPr lang="en-NZ"/>
          </a:p>
          <a:p>
            <a:pPr>
              <a:buFontTx/>
              <a:buNone/>
            </a:pPr>
            <a:endParaRPr lang="en-NZ"/>
          </a:p>
          <a:p>
            <a:pPr>
              <a:buFontTx/>
              <a:buNone/>
            </a:pPr>
            <a:endParaRPr lang="en-NZ"/>
          </a:p>
          <a:p>
            <a:pPr>
              <a:buFontTx/>
              <a:buNone/>
            </a:pPr>
            <a:endParaRPr lang="en-AU"/>
          </a:p>
        </p:txBody>
      </p:sp>
    </p:spTree>
    <p:extLst>
      <p:ext uri="{BB962C8B-B14F-4D97-AF65-F5344CB8AC3E}">
        <p14:creationId xmlns:p14="http://schemas.microsoft.com/office/powerpoint/2010/main" val="67659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692150"/>
            <a:ext cx="9144000" cy="762000"/>
          </a:xfrm>
        </p:spPr>
        <p:txBody>
          <a:bodyPr/>
          <a:lstStyle/>
          <a:p>
            <a:r>
              <a:rPr lang="en-NZ">
                <a:solidFill>
                  <a:schemeClr val="accent2"/>
                </a:solidFill>
              </a:rPr>
              <a:t>Wiki</a:t>
            </a:r>
            <a:endParaRPr lang="en-AU">
              <a:solidFill>
                <a:schemeClr val="accent2"/>
              </a:solidFill>
            </a:endParaRPr>
          </a:p>
        </p:txBody>
      </p:sp>
      <p:sp>
        <p:nvSpPr>
          <p:cNvPr id="10243" name="Rectangle 3"/>
          <p:cNvSpPr>
            <a:spLocks noGrp="1" noChangeArrowheads="1"/>
          </p:cNvSpPr>
          <p:nvPr>
            <p:ph type="body" idx="1"/>
          </p:nvPr>
        </p:nvSpPr>
        <p:spPr>
          <a:xfrm>
            <a:off x="684213" y="2205038"/>
            <a:ext cx="7772400" cy="3240087"/>
          </a:xfrm>
        </p:spPr>
        <p:txBody>
          <a:bodyPr/>
          <a:lstStyle/>
          <a:p>
            <a:pPr algn="ctr">
              <a:buFontTx/>
              <a:buNone/>
            </a:pPr>
            <a:r>
              <a:rPr lang="en-AU"/>
              <a:t>	</a:t>
            </a:r>
            <a:r>
              <a:rPr lang="en-AU" sz="2800"/>
              <a:t>"A wiki is a web application that allows users to add content, as on an Internet forum, but also allows anyone to edit the content. Wiki also refers to the collaborative software used to create such a website” </a:t>
            </a:r>
            <a:r>
              <a:rPr lang="en-AU" sz="1600">
                <a:solidFill>
                  <a:schemeClr val="accent2"/>
                </a:solidFill>
              </a:rPr>
              <a:t>Wikipedia</a:t>
            </a:r>
            <a:br>
              <a:rPr lang="en-AU" sz="1600">
                <a:solidFill>
                  <a:schemeClr val="accent2"/>
                </a:solidFill>
              </a:rPr>
            </a:br>
            <a:endParaRPr lang="en-AU" sz="1600">
              <a:solidFill>
                <a:schemeClr val="accent2"/>
              </a:solidFill>
            </a:endParaRPr>
          </a:p>
        </p:txBody>
      </p:sp>
    </p:spTree>
    <p:extLst>
      <p:ext uri="{BB962C8B-B14F-4D97-AF65-F5344CB8AC3E}">
        <p14:creationId xmlns:p14="http://schemas.microsoft.com/office/powerpoint/2010/main" val="3967602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476250"/>
            <a:ext cx="9144000" cy="762000"/>
          </a:xfrm>
        </p:spPr>
        <p:txBody>
          <a:bodyPr/>
          <a:lstStyle/>
          <a:p>
            <a:r>
              <a:rPr lang="en-NZ">
                <a:solidFill>
                  <a:schemeClr val="accent2"/>
                </a:solidFill>
              </a:rPr>
              <a:t>Examples</a:t>
            </a:r>
            <a:endParaRPr lang="en-AU">
              <a:solidFill>
                <a:schemeClr val="accent2"/>
              </a:solidFill>
            </a:endParaRPr>
          </a:p>
        </p:txBody>
      </p:sp>
      <p:sp>
        <p:nvSpPr>
          <p:cNvPr id="15363" name="Rectangle 3"/>
          <p:cNvSpPr>
            <a:spLocks noGrp="1" noChangeArrowheads="1"/>
          </p:cNvSpPr>
          <p:nvPr>
            <p:ph type="body" idx="1"/>
          </p:nvPr>
        </p:nvSpPr>
        <p:spPr>
          <a:xfrm>
            <a:off x="611188" y="1700213"/>
            <a:ext cx="7772400" cy="4848225"/>
          </a:xfrm>
        </p:spPr>
        <p:txBody>
          <a:bodyPr/>
          <a:lstStyle/>
          <a:p>
            <a:pPr>
              <a:lnSpc>
                <a:spcPct val="90000"/>
              </a:lnSpc>
              <a:buFontTx/>
              <a:buNone/>
            </a:pPr>
            <a:r>
              <a:rPr lang="en-AU"/>
              <a:t>	Wikipedia – </a:t>
            </a:r>
            <a:r>
              <a:rPr lang="en-AU">
                <a:hlinkClick r:id="rId3"/>
              </a:rPr>
              <a:t>Click Here</a:t>
            </a:r>
            <a:endParaRPr lang="en-AU"/>
          </a:p>
          <a:p>
            <a:pPr>
              <a:lnSpc>
                <a:spcPct val="90000"/>
              </a:lnSpc>
              <a:buFontTx/>
              <a:buNone/>
            </a:pPr>
            <a:endParaRPr lang="en-AU" sz="2000"/>
          </a:p>
          <a:p>
            <a:pPr>
              <a:lnSpc>
                <a:spcPct val="90000"/>
              </a:lnSpc>
              <a:buFontTx/>
              <a:buNone/>
            </a:pPr>
            <a:r>
              <a:rPr lang="en-AU" sz="2000" b="0"/>
              <a:t>	</a:t>
            </a:r>
            <a:r>
              <a:rPr lang="en-AU"/>
              <a:t>Emerging Technologies – </a:t>
            </a:r>
            <a:r>
              <a:rPr lang="en-AU">
                <a:hlinkClick r:id="rId4"/>
              </a:rPr>
              <a:t>Click Here</a:t>
            </a:r>
            <a:r>
              <a:rPr lang="en-AU" sz="2000" b="0">
                <a:hlinkClick r:id="rId4"/>
              </a:rPr>
              <a:t>  </a:t>
            </a:r>
            <a:endParaRPr lang="en-AU"/>
          </a:p>
          <a:p>
            <a:pPr>
              <a:lnSpc>
                <a:spcPct val="90000"/>
              </a:lnSpc>
              <a:buFontTx/>
              <a:buNone/>
            </a:pPr>
            <a:r>
              <a:rPr lang="en-AU"/>
              <a:t>	</a:t>
            </a:r>
          </a:p>
          <a:p>
            <a:pPr>
              <a:lnSpc>
                <a:spcPct val="90000"/>
              </a:lnSpc>
              <a:buFontTx/>
              <a:buNone/>
            </a:pPr>
            <a:r>
              <a:rPr lang="en-AU"/>
              <a:t>	Educational Software – </a:t>
            </a:r>
            <a:r>
              <a:rPr lang="en-AU">
                <a:hlinkClick r:id="rId5"/>
              </a:rPr>
              <a:t>Click Here</a:t>
            </a:r>
            <a:endParaRPr lang="en-AU"/>
          </a:p>
          <a:p>
            <a:pPr>
              <a:lnSpc>
                <a:spcPct val="90000"/>
              </a:lnSpc>
              <a:buFontTx/>
              <a:buNone/>
            </a:pPr>
            <a:endParaRPr lang="en-NZ"/>
          </a:p>
          <a:p>
            <a:pPr>
              <a:lnSpc>
                <a:spcPct val="90000"/>
              </a:lnSpc>
              <a:buFontTx/>
              <a:buNone/>
            </a:pPr>
            <a:r>
              <a:rPr lang="en-NZ"/>
              <a:t>	</a:t>
            </a:r>
            <a:endParaRPr lang="en-NZ" sz="1600"/>
          </a:p>
          <a:p>
            <a:pPr>
              <a:lnSpc>
                <a:spcPct val="90000"/>
              </a:lnSpc>
              <a:buFontTx/>
              <a:buNone/>
            </a:pPr>
            <a:endParaRPr lang="en-AU" sz="1600"/>
          </a:p>
        </p:txBody>
      </p:sp>
    </p:spTree>
    <p:extLst>
      <p:ext uri="{BB962C8B-B14F-4D97-AF65-F5344CB8AC3E}">
        <p14:creationId xmlns:p14="http://schemas.microsoft.com/office/powerpoint/2010/main" val="1592198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476250"/>
            <a:ext cx="9144000" cy="762000"/>
          </a:xfrm>
        </p:spPr>
        <p:txBody>
          <a:bodyPr/>
          <a:lstStyle/>
          <a:p>
            <a:r>
              <a:rPr lang="en-NZ">
                <a:solidFill>
                  <a:schemeClr val="accent2"/>
                </a:solidFill>
              </a:rPr>
              <a:t>Places to make a wiki</a:t>
            </a:r>
            <a:endParaRPr lang="en-AU">
              <a:solidFill>
                <a:schemeClr val="accent2"/>
              </a:solidFill>
            </a:endParaRPr>
          </a:p>
        </p:txBody>
      </p:sp>
      <p:pic>
        <p:nvPicPr>
          <p:cNvPr id="17412" name="Picture 4" descr="wikisp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412875"/>
            <a:ext cx="2016125" cy="690563"/>
          </a:xfrm>
          <a:prstGeom prst="rect">
            <a:avLst/>
          </a:prstGeom>
          <a:noFill/>
          <a:extLst>
            <a:ext uri="{909E8E84-426E-40DD-AFC4-6F175D3DCCD1}">
              <a14:hiddenFill xmlns:a14="http://schemas.microsoft.com/office/drawing/2010/main">
                <a:solidFill>
                  <a:srgbClr val="FFFFFF"/>
                </a:solidFill>
              </a14:hiddenFill>
            </a:ext>
          </a:extLst>
        </p:spPr>
      </p:pic>
      <p:sp>
        <p:nvSpPr>
          <p:cNvPr id="17416" name="Text Box 8"/>
          <p:cNvSpPr txBox="1">
            <a:spLocks noChangeArrowheads="1"/>
          </p:cNvSpPr>
          <p:nvPr/>
        </p:nvSpPr>
        <p:spPr bwMode="auto">
          <a:xfrm>
            <a:off x="1258888" y="2276475"/>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sz="2000" b="1">
                <a:hlinkClick r:id="rId4"/>
              </a:rPr>
              <a:t>www.wikispaces.com</a:t>
            </a:r>
            <a:r>
              <a:rPr lang="en-NZ" sz="2000" b="1"/>
              <a:t>    </a:t>
            </a:r>
            <a:r>
              <a:rPr lang="en-NZ" sz="2000"/>
              <a:t>(Free ad turn off for educators)</a:t>
            </a:r>
            <a:endParaRPr lang="en-AU" sz="2000"/>
          </a:p>
        </p:txBody>
      </p:sp>
      <p:pic>
        <p:nvPicPr>
          <p:cNvPr id="17417" name="Picture 9" descr="pbwik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924175"/>
            <a:ext cx="34671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descr="wetpai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652963"/>
            <a:ext cx="1419225" cy="923925"/>
          </a:xfrm>
          <a:prstGeom prst="rect">
            <a:avLst/>
          </a:prstGeom>
          <a:noFill/>
          <a:extLst>
            <a:ext uri="{909E8E84-426E-40DD-AFC4-6F175D3DCCD1}">
              <a14:hiddenFill xmlns:a14="http://schemas.microsoft.com/office/drawing/2010/main">
                <a:solidFill>
                  <a:srgbClr val="FFFFFF"/>
                </a:solidFill>
              </a14:hiddenFill>
            </a:ext>
          </a:extLst>
        </p:spPr>
      </p:pic>
      <p:sp>
        <p:nvSpPr>
          <p:cNvPr id="17419" name="Text Box 11"/>
          <p:cNvSpPr txBox="1">
            <a:spLocks noChangeArrowheads="1"/>
          </p:cNvSpPr>
          <p:nvPr/>
        </p:nvSpPr>
        <p:spPr bwMode="auto">
          <a:xfrm>
            <a:off x="1187450" y="3933825"/>
            <a:ext cx="6697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sz="2000" b="1">
                <a:hlinkClick r:id="rId7"/>
              </a:rPr>
              <a:t>www.pbwiki.com</a:t>
            </a:r>
            <a:r>
              <a:rPr lang="en-NZ" sz="2000" b="1"/>
              <a:t> </a:t>
            </a:r>
            <a:endParaRPr lang="en-AU" sz="2000" b="1"/>
          </a:p>
        </p:txBody>
      </p:sp>
      <p:sp>
        <p:nvSpPr>
          <p:cNvPr id="17420" name="Text Box 12"/>
          <p:cNvSpPr txBox="1">
            <a:spLocks noChangeArrowheads="1"/>
          </p:cNvSpPr>
          <p:nvPr/>
        </p:nvSpPr>
        <p:spPr bwMode="auto">
          <a:xfrm>
            <a:off x="1258888" y="5876925"/>
            <a:ext cx="5834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sz="2000" b="1">
                <a:hlinkClick r:id="rId8"/>
              </a:rPr>
              <a:t>www.wetpaint.com</a:t>
            </a:r>
            <a:r>
              <a:rPr lang="en-NZ" sz="2000" b="1"/>
              <a:t> </a:t>
            </a:r>
            <a:endParaRPr lang="en-AU" sz="2000" b="1"/>
          </a:p>
        </p:txBody>
      </p:sp>
    </p:spTree>
    <p:extLst>
      <p:ext uri="{BB962C8B-B14F-4D97-AF65-F5344CB8AC3E}">
        <p14:creationId xmlns:p14="http://schemas.microsoft.com/office/powerpoint/2010/main" val="351896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60350"/>
            <a:ext cx="9144000" cy="762000"/>
          </a:xfrm>
        </p:spPr>
        <p:txBody>
          <a:bodyPr/>
          <a:lstStyle/>
          <a:p>
            <a:r>
              <a:rPr lang="en-NZ">
                <a:solidFill>
                  <a:schemeClr val="accent2"/>
                </a:solidFill>
              </a:rPr>
              <a:t>How do I make a wiki?</a:t>
            </a:r>
            <a:endParaRPr lang="en-AU">
              <a:solidFill>
                <a:schemeClr val="accent2"/>
              </a:solidFill>
            </a:endParaRPr>
          </a:p>
        </p:txBody>
      </p:sp>
      <p:pic>
        <p:nvPicPr>
          <p:cNvPr id="18436" name="Wiki.wmv">
            <a:hlinkClick r:id="" action="ppaction://media"/>
          </p:cNvPr>
          <p:cNvPicPr>
            <a:picLocks noGrp="1" noRot="1" noChangeAspect="1" noChangeArrowheads="1"/>
          </p:cNvPicPr>
          <p:nvPr>
            <p:ph idx="1"/>
            <a:videoFile r:link="rId1"/>
          </p:nvPr>
        </p:nvPicPr>
        <p:blipFill>
          <a:blip r:embed="rId4">
            <a:extLst>
              <a:ext uri="{28A0092B-C50C-407E-A947-70E740481C1C}">
                <a14:useLocalDpi xmlns:a14="http://schemas.microsoft.com/office/drawing/2010/main" val="0"/>
              </a:ext>
            </a:extLst>
          </a:blip>
          <a:srcRect/>
          <a:stretch>
            <a:fillRect/>
          </a:stretch>
        </p:blipFill>
        <p:spPr>
          <a:xfrm>
            <a:off x="900113" y="1196975"/>
            <a:ext cx="7200900" cy="54006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0935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65495" fill="hold"/>
                                        <p:tgtEl>
                                          <p:spTgt spid="1843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8436"/>
                </p:tgtEl>
              </p:cMediaNode>
            </p:video>
            <p:seq concurrent="1" nextAc="seek">
              <p:cTn id="8" restart="whenNotActive" fill="hold" evtFilter="cancelBubble" nodeType="interactiveSeq">
                <p:stCondLst>
                  <p:cond evt="onClick" delay="0">
                    <p:tgtEl>
                      <p:spTgt spid="18436"/>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18436"/>
                                        </p:tgtEl>
                                      </p:cBhvr>
                                    </p:cmd>
                                  </p:childTnLst>
                                </p:cTn>
                              </p:par>
                            </p:childTnLst>
                          </p:cTn>
                        </p:par>
                      </p:childTnLst>
                    </p:cTn>
                  </p:par>
                </p:childTnLst>
              </p:cTn>
              <p:nextCondLst>
                <p:cond evt="onClick" delay="0">
                  <p:tgtEl>
                    <p:spTgt spid="1843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549275"/>
            <a:ext cx="9144000" cy="762000"/>
          </a:xfrm>
        </p:spPr>
        <p:txBody>
          <a:bodyPr/>
          <a:lstStyle/>
          <a:p>
            <a:r>
              <a:rPr lang="en-NZ">
                <a:solidFill>
                  <a:schemeClr val="accent2"/>
                </a:solidFill>
              </a:rPr>
              <a:t>Summary</a:t>
            </a:r>
            <a:endParaRPr lang="en-AU">
              <a:solidFill>
                <a:schemeClr val="accent2"/>
              </a:solidFill>
            </a:endParaRPr>
          </a:p>
        </p:txBody>
      </p:sp>
      <p:sp>
        <p:nvSpPr>
          <p:cNvPr id="98307" name="Rectangle 3"/>
          <p:cNvSpPr>
            <a:spLocks noGrp="1" noChangeArrowheads="1"/>
          </p:cNvSpPr>
          <p:nvPr>
            <p:ph type="body" idx="1"/>
          </p:nvPr>
        </p:nvSpPr>
        <p:spPr>
          <a:xfrm>
            <a:off x="1403350" y="1844675"/>
            <a:ext cx="6296025" cy="3890963"/>
          </a:xfrm>
        </p:spPr>
        <p:txBody>
          <a:bodyPr/>
          <a:lstStyle/>
          <a:p>
            <a:pPr>
              <a:lnSpc>
                <a:spcPct val="90000"/>
              </a:lnSpc>
            </a:pPr>
            <a:r>
              <a:rPr lang="en-NZ"/>
              <a:t>Online</a:t>
            </a:r>
          </a:p>
          <a:p>
            <a:pPr>
              <a:lnSpc>
                <a:spcPct val="90000"/>
              </a:lnSpc>
            </a:pPr>
            <a:r>
              <a:rPr lang="en-NZ"/>
              <a:t>Users can add content</a:t>
            </a:r>
          </a:p>
          <a:p>
            <a:pPr>
              <a:lnSpc>
                <a:spcPct val="90000"/>
              </a:lnSpc>
            </a:pPr>
            <a:r>
              <a:rPr lang="en-NZ"/>
              <a:t>Anyone can edit information if you choose</a:t>
            </a:r>
          </a:p>
          <a:p>
            <a:pPr>
              <a:lnSpc>
                <a:spcPct val="90000"/>
              </a:lnSpc>
            </a:pPr>
            <a:r>
              <a:rPr lang="en-NZ"/>
              <a:t>Add images and links</a:t>
            </a:r>
          </a:p>
          <a:p>
            <a:pPr>
              <a:lnSpc>
                <a:spcPct val="90000"/>
              </a:lnSpc>
            </a:pPr>
            <a:r>
              <a:rPr lang="en-NZ"/>
              <a:t>Set preferences</a:t>
            </a:r>
          </a:p>
          <a:p>
            <a:pPr>
              <a:lnSpc>
                <a:spcPct val="90000"/>
              </a:lnSpc>
            </a:pPr>
            <a:r>
              <a:rPr lang="en-NZ"/>
              <a:t>Invite people to join</a:t>
            </a:r>
          </a:p>
          <a:p>
            <a:pPr>
              <a:lnSpc>
                <a:spcPct val="90000"/>
              </a:lnSpc>
            </a:pPr>
            <a:endParaRPr lang="en-AU"/>
          </a:p>
        </p:txBody>
      </p:sp>
    </p:spTree>
    <p:extLst>
      <p:ext uri="{BB962C8B-B14F-4D97-AF65-F5344CB8AC3E}">
        <p14:creationId xmlns:p14="http://schemas.microsoft.com/office/powerpoint/2010/main" val="3136120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476250"/>
            <a:ext cx="9144000" cy="762000"/>
          </a:xfrm>
        </p:spPr>
        <p:txBody>
          <a:bodyPr/>
          <a:lstStyle/>
          <a:p>
            <a:r>
              <a:rPr lang="en-NZ">
                <a:solidFill>
                  <a:schemeClr val="accent2"/>
                </a:solidFill>
              </a:rPr>
              <a:t>Podcasting</a:t>
            </a:r>
            <a:endParaRPr lang="en-AU">
              <a:solidFill>
                <a:schemeClr val="accent2"/>
              </a:solidFill>
            </a:endParaRPr>
          </a:p>
        </p:txBody>
      </p:sp>
      <p:sp>
        <p:nvSpPr>
          <p:cNvPr id="35843" name="Rectangle 3"/>
          <p:cNvSpPr>
            <a:spLocks noGrp="1" noChangeArrowheads="1"/>
          </p:cNvSpPr>
          <p:nvPr>
            <p:ph type="body" idx="1"/>
          </p:nvPr>
        </p:nvSpPr>
        <p:spPr>
          <a:xfrm>
            <a:off x="684213" y="1628775"/>
            <a:ext cx="7772400" cy="4464050"/>
          </a:xfrm>
        </p:spPr>
        <p:txBody>
          <a:bodyPr/>
          <a:lstStyle/>
          <a:p>
            <a:pPr algn="ctr">
              <a:lnSpc>
                <a:spcPct val="80000"/>
              </a:lnSpc>
              <a:buFontTx/>
              <a:buNone/>
            </a:pPr>
            <a:r>
              <a:rPr lang="en-AU" sz="2400"/>
              <a:t>	Podcasting, made from Apple's "iPod" and "broadcasting", is a method of publishing files to the Internet, allowing users to subscribe to a feed and receive new files automatically by subscription, usually at no cost. It first became popular in late 2004, used largely for audio files." </a:t>
            </a:r>
          </a:p>
          <a:p>
            <a:pPr algn="ctr">
              <a:lnSpc>
                <a:spcPct val="80000"/>
              </a:lnSpc>
              <a:buFontTx/>
              <a:buNone/>
            </a:pPr>
            <a:r>
              <a:rPr lang="en-AU" sz="1600">
                <a:solidFill>
                  <a:schemeClr val="accent2"/>
                </a:solidFill>
              </a:rPr>
              <a:t>Wikipedia</a:t>
            </a:r>
          </a:p>
          <a:p>
            <a:pPr>
              <a:lnSpc>
                <a:spcPct val="80000"/>
              </a:lnSpc>
              <a:buFontTx/>
              <a:buNone/>
            </a:pPr>
            <a:endParaRPr lang="en-AU" sz="1600">
              <a:solidFill>
                <a:schemeClr val="accent2"/>
              </a:solidFill>
            </a:endParaRPr>
          </a:p>
          <a:p>
            <a:pPr algn="ctr">
              <a:lnSpc>
                <a:spcPct val="80000"/>
              </a:lnSpc>
              <a:buFontTx/>
              <a:buNone/>
            </a:pPr>
            <a:r>
              <a:rPr lang="en-AU" sz="1600"/>
              <a:t>	</a:t>
            </a:r>
            <a:r>
              <a:rPr lang="en-AU" sz="2400"/>
              <a:t>Podcasting does not actually require an iPod. One can access podcasts via the web with almost any audio software and/or with most portable digital music players. Creating podcasts can be done using free software. Podcast files can be hosted using various, free online services.</a:t>
            </a:r>
            <a:br>
              <a:rPr lang="en-AU" sz="2400"/>
            </a:br>
            <a:r>
              <a:rPr lang="en-AU" sz="2400"/>
              <a:t/>
            </a:r>
            <a:br>
              <a:rPr lang="en-AU" sz="2400"/>
            </a:br>
            <a:endParaRPr lang="en-AU" sz="2400"/>
          </a:p>
        </p:txBody>
      </p:sp>
    </p:spTree>
    <p:extLst>
      <p:ext uri="{BB962C8B-B14F-4D97-AF65-F5344CB8AC3E}">
        <p14:creationId xmlns:p14="http://schemas.microsoft.com/office/powerpoint/2010/main" val="270110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620713"/>
            <a:ext cx="9144000" cy="762000"/>
          </a:xfrm>
        </p:spPr>
        <p:txBody>
          <a:bodyPr/>
          <a:lstStyle/>
          <a:p>
            <a:r>
              <a:rPr lang="en-NZ">
                <a:solidFill>
                  <a:schemeClr val="accent2"/>
                </a:solidFill>
              </a:rPr>
              <a:t>Podcasting</a:t>
            </a:r>
            <a:endParaRPr lang="en-AU">
              <a:solidFill>
                <a:schemeClr val="accent2"/>
              </a:solidFill>
            </a:endParaRPr>
          </a:p>
        </p:txBody>
      </p:sp>
      <p:sp>
        <p:nvSpPr>
          <p:cNvPr id="34819" name="Rectangle 3"/>
          <p:cNvSpPr>
            <a:spLocks noGrp="1" noChangeArrowheads="1"/>
          </p:cNvSpPr>
          <p:nvPr>
            <p:ph type="body" idx="1"/>
          </p:nvPr>
        </p:nvSpPr>
        <p:spPr>
          <a:xfrm>
            <a:off x="900113" y="1700213"/>
            <a:ext cx="7772400" cy="4322762"/>
          </a:xfrm>
        </p:spPr>
        <p:txBody>
          <a:bodyPr/>
          <a:lstStyle/>
          <a:p>
            <a:pPr>
              <a:buFontTx/>
              <a:buNone/>
            </a:pPr>
            <a:r>
              <a:rPr lang="en-NZ"/>
              <a:t>	Create a podcast in the classroom using software such as Audacity.  Here you can record audio and add music. </a:t>
            </a:r>
            <a:r>
              <a:rPr lang="en-NZ" sz="1800" i="1"/>
              <a:t>(Demo Audacity)</a:t>
            </a:r>
          </a:p>
          <a:p>
            <a:endParaRPr lang="en-NZ"/>
          </a:p>
          <a:p>
            <a:pPr algn="ctr">
              <a:buFontTx/>
              <a:buNone/>
            </a:pPr>
            <a:r>
              <a:rPr lang="en-NZ"/>
              <a:t>	Or you can create, find or share podcasts online at Podomatic. </a:t>
            </a:r>
          </a:p>
        </p:txBody>
      </p:sp>
    </p:spTree>
    <p:extLst>
      <p:ext uri="{BB962C8B-B14F-4D97-AF65-F5344CB8AC3E}">
        <p14:creationId xmlns:p14="http://schemas.microsoft.com/office/powerpoint/2010/main" val="334666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NZ">
                <a:solidFill>
                  <a:schemeClr val="accent2"/>
                </a:solidFill>
              </a:rPr>
              <a:t>Example</a:t>
            </a:r>
            <a:endParaRPr lang="en-AU">
              <a:solidFill>
                <a:schemeClr val="accent2"/>
              </a:solidFill>
            </a:endParaRPr>
          </a:p>
        </p:txBody>
      </p:sp>
      <p:sp>
        <p:nvSpPr>
          <p:cNvPr id="101379" name="Rectangle 3"/>
          <p:cNvSpPr>
            <a:spLocks noGrp="1" noChangeArrowheads="1"/>
          </p:cNvSpPr>
          <p:nvPr>
            <p:ph type="body" idx="1"/>
          </p:nvPr>
        </p:nvSpPr>
        <p:spPr/>
        <p:txBody>
          <a:bodyPr/>
          <a:lstStyle/>
          <a:p>
            <a:pPr>
              <a:buFontTx/>
              <a:buNone/>
            </a:pPr>
            <a:endParaRPr lang="en-NZ"/>
          </a:p>
          <a:p>
            <a:pPr>
              <a:buFontTx/>
              <a:buNone/>
            </a:pPr>
            <a:endParaRPr lang="en-NZ"/>
          </a:p>
          <a:p>
            <a:pPr>
              <a:buFontTx/>
              <a:buNone/>
            </a:pPr>
            <a:endParaRPr lang="en-AU"/>
          </a:p>
        </p:txBody>
      </p:sp>
      <p:pic>
        <p:nvPicPr>
          <p:cNvPr id="101380" name="Picture 4" descr="podo_logo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341438"/>
            <a:ext cx="2808287" cy="647700"/>
          </a:xfrm>
          <a:prstGeom prst="rect">
            <a:avLst/>
          </a:prstGeom>
          <a:noFill/>
          <a:extLst>
            <a:ext uri="{909E8E84-426E-40DD-AFC4-6F175D3DCCD1}">
              <a14:hiddenFill xmlns:a14="http://schemas.microsoft.com/office/drawing/2010/main">
                <a:solidFill>
                  <a:srgbClr val="FFFFFF"/>
                </a:solidFill>
              </a14:hiddenFill>
            </a:ext>
          </a:extLst>
        </p:spPr>
      </p:pic>
      <p:sp>
        <p:nvSpPr>
          <p:cNvPr id="101381" name="Text Box 5"/>
          <p:cNvSpPr txBox="1">
            <a:spLocks noChangeArrowheads="1"/>
          </p:cNvSpPr>
          <p:nvPr/>
        </p:nvSpPr>
        <p:spPr bwMode="auto">
          <a:xfrm>
            <a:off x="3276600" y="1628775"/>
            <a:ext cx="554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p>
        </p:txBody>
      </p:sp>
      <p:sp>
        <p:nvSpPr>
          <p:cNvPr id="101382" name="Text Box 6"/>
          <p:cNvSpPr txBox="1">
            <a:spLocks noChangeArrowheads="1"/>
          </p:cNvSpPr>
          <p:nvPr/>
        </p:nvSpPr>
        <p:spPr bwMode="auto">
          <a:xfrm>
            <a:off x="539750" y="2852738"/>
            <a:ext cx="835342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sz="3200" b="1"/>
              <a:t>The Web Address for HFC podcasts is:</a:t>
            </a:r>
          </a:p>
          <a:p>
            <a:pPr algn="l">
              <a:spcBef>
                <a:spcPct val="50000"/>
              </a:spcBef>
            </a:pPr>
            <a:endParaRPr lang="en-NZ" sz="3200" b="1"/>
          </a:p>
          <a:p>
            <a:pPr algn="l">
              <a:spcBef>
                <a:spcPct val="50000"/>
              </a:spcBef>
            </a:pPr>
            <a:r>
              <a:rPr lang="en-NZ" sz="2800" b="1"/>
              <a:t>http://hfc.podomatic.com/ – </a:t>
            </a:r>
            <a:r>
              <a:rPr lang="en-NZ" sz="2800" b="1">
                <a:hlinkClick r:id="rId4"/>
              </a:rPr>
              <a:t>Click Here</a:t>
            </a:r>
            <a:endParaRPr lang="en-AU" sz="2800" b="1"/>
          </a:p>
        </p:txBody>
      </p:sp>
      <p:sp>
        <p:nvSpPr>
          <p:cNvPr id="101383" name="Text Box 7"/>
          <p:cNvSpPr txBox="1">
            <a:spLocks noChangeArrowheads="1"/>
          </p:cNvSpPr>
          <p:nvPr/>
        </p:nvSpPr>
        <p:spPr bwMode="auto">
          <a:xfrm>
            <a:off x="4427538" y="1412875"/>
            <a:ext cx="4176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sz="2000" b="1">
                <a:hlinkClick r:id="rId5"/>
              </a:rPr>
              <a:t>www.podomatic.com</a:t>
            </a:r>
            <a:r>
              <a:rPr lang="en-NZ" sz="2000" b="1"/>
              <a:t> </a:t>
            </a:r>
            <a:endParaRPr lang="en-AU" sz="2000" b="1"/>
          </a:p>
        </p:txBody>
      </p:sp>
    </p:spTree>
    <p:extLst>
      <p:ext uri="{BB962C8B-B14F-4D97-AF65-F5344CB8AC3E}">
        <p14:creationId xmlns:p14="http://schemas.microsoft.com/office/powerpoint/2010/main" val="4163260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NZ" dirty="0" smtClean="0"/>
              <a:t>Blogs</a:t>
            </a:r>
          </a:p>
          <a:p>
            <a:r>
              <a:rPr lang="en-NZ" dirty="0" smtClean="0"/>
              <a:t>Wikis</a:t>
            </a:r>
          </a:p>
          <a:p>
            <a:r>
              <a:rPr lang="en-NZ" dirty="0" smtClean="0"/>
              <a:t>Social </a:t>
            </a:r>
            <a:r>
              <a:rPr lang="en-NZ" dirty="0"/>
              <a:t>Networks and Social Sharing</a:t>
            </a:r>
            <a:endParaRPr lang="en-AU" dirty="0"/>
          </a:p>
        </p:txBody>
      </p:sp>
      <p:sp>
        <p:nvSpPr>
          <p:cNvPr id="4" name="Footer Placeholder 3"/>
          <p:cNvSpPr>
            <a:spLocks noGrp="1"/>
          </p:cNvSpPr>
          <p:nvPr>
            <p:ph type="ftr" sz="quarter" idx="10"/>
          </p:nvPr>
        </p:nvSpPr>
        <p:spPr/>
        <p:txBody>
          <a:bodyPr/>
          <a:lstStyle/>
          <a:p>
            <a:pPr>
              <a:defRPr/>
            </a:pPr>
            <a:r>
              <a:rPr lang="en-GB" dirty="0" smtClean="0"/>
              <a:t>Slide ‹</a:t>
            </a:r>
            <a:fld id="{04D7DB57-7EDC-4E1E-84E0-C48BC928B129}"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921796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0" y="549275"/>
            <a:ext cx="9144000" cy="762000"/>
          </a:xfrm>
        </p:spPr>
        <p:txBody>
          <a:bodyPr/>
          <a:lstStyle/>
          <a:p>
            <a:r>
              <a:rPr lang="en-NZ">
                <a:solidFill>
                  <a:schemeClr val="accent2"/>
                </a:solidFill>
              </a:rPr>
              <a:t>Summary</a:t>
            </a:r>
            <a:endParaRPr lang="en-AU">
              <a:solidFill>
                <a:schemeClr val="accent2"/>
              </a:solidFill>
            </a:endParaRPr>
          </a:p>
        </p:txBody>
      </p:sp>
      <p:sp>
        <p:nvSpPr>
          <p:cNvPr id="99331" name="Rectangle 3"/>
          <p:cNvSpPr>
            <a:spLocks noGrp="1" noChangeArrowheads="1"/>
          </p:cNvSpPr>
          <p:nvPr>
            <p:ph type="body" idx="1"/>
          </p:nvPr>
        </p:nvSpPr>
        <p:spPr>
          <a:xfrm>
            <a:off x="1476375" y="2205038"/>
            <a:ext cx="6369050" cy="2882900"/>
          </a:xfrm>
        </p:spPr>
        <p:txBody>
          <a:bodyPr/>
          <a:lstStyle/>
          <a:p>
            <a:r>
              <a:rPr lang="en-NZ"/>
              <a:t>Mainly Audio</a:t>
            </a:r>
          </a:p>
          <a:p>
            <a:r>
              <a:rPr lang="en-NZ"/>
              <a:t>Subscribe to updates</a:t>
            </a:r>
          </a:p>
          <a:p>
            <a:r>
              <a:rPr lang="en-NZ"/>
              <a:t>Usually free</a:t>
            </a:r>
          </a:p>
          <a:p>
            <a:r>
              <a:rPr lang="en-NZ"/>
              <a:t>Create using free software i.e. Audacity</a:t>
            </a:r>
            <a:endParaRPr lang="en-AU"/>
          </a:p>
        </p:txBody>
      </p:sp>
    </p:spTree>
    <p:extLst>
      <p:ext uri="{BB962C8B-B14F-4D97-AF65-F5344CB8AC3E}">
        <p14:creationId xmlns:p14="http://schemas.microsoft.com/office/powerpoint/2010/main" val="3646652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692150"/>
            <a:ext cx="9144000" cy="762000"/>
          </a:xfrm>
        </p:spPr>
        <p:txBody>
          <a:bodyPr/>
          <a:lstStyle/>
          <a:p>
            <a:r>
              <a:rPr lang="en-NZ">
                <a:solidFill>
                  <a:schemeClr val="accent2"/>
                </a:solidFill>
              </a:rPr>
              <a:t>Social Networks</a:t>
            </a:r>
            <a:endParaRPr lang="en-AU">
              <a:solidFill>
                <a:schemeClr val="accent2"/>
              </a:solidFill>
            </a:endParaRPr>
          </a:p>
        </p:txBody>
      </p:sp>
      <p:sp>
        <p:nvSpPr>
          <p:cNvPr id="20483" name="Rectangle 3"/>
          <p:cNvSpPr>
            <a:spLocks noGrp="1" noChangeArrowheads="1"/>
          </p:cNvSpPr>
          <p:nvPr>
            <p:ph type="body" idx="1"/>
          </p:nvPr>
        </p:nvSpPr>
        <p:spPr>
          <a:xfrm>
            <a:off x="755650" y="4581525"/>
            <a:ext cx="7772400" cy="1512888"/>
          </a:xfrm>
        </p:spPr>
        <p:txBody>
          <a:bodyPr/>
          <a:lstStyle/>
          <a:p>
            <a:pPr algn="ctr">
              <a:buFontTx/>
              <a:buNone/>
            </a:pPr>
            <a:r>
              <a:rPr lang="en-AU"/>
              <a:t>	</a:t>
            </a:r>
            <a:r>
              <a:rPr lang="en-AU" sz="1800"/>
              <a:t>"A social network is a map of the relationships between individuals, indicating the ways in which they are connected through various social familiarities ranging from casual acquaintance to close familial bonds." </a:t>
            </a:r>
            <a:r>
              <a:rPr lang="en-AU" sz="1800">
                <a:solidFill>
                  <a:schemeClr val="accent2"/>
                </a:solidFill>
              </a:rPr>
              <a:t>Wikipedia</a:t>
            </a:r>
            <a:r>
              <a:rPr lang="en-AU" sz="1800"/>
              <a:t> </a:t>
            </a:r>
          </a:p>
        </p:txBody>
      </p:sp>
      <p:sp>
        <p:nvSpPr>
          <p:cNvPr id="20484" name="Text Box 4"/>
          <p:cNvSpPr txBox="1">
            <a:spLocks noChangeArrowheads="1"/>
          </p:cNvSpPr>
          <p:nvPr/>
        </p:nvSpPr>
        <p:spPr bwMode="auto">
          <a:xfrm>
            <a:off x="684213" y="1700213"/>
            <a:ext cx="79216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t> </a:t>
            </a:r>
            <a:r>
              <a:rPr lang="en-AU" sz="2800"/>
              <a:t>I am not going to dwell too much on these sites as I am not sure how these are been currently used within education.  I still thought they desired a mention as they are such a big part of Web 2.0 for teenagers and people who are involved in the arts and it is good to be aware of what our kids are in to.</a:t>
            </a:r>
            <a:br>
              <a:rPr lang="en-AU" sz="2800"/>
            </a:br>
            <a:endParaRPr lang="en-AU" sz="2800"/>
          </a:p>
        </p:txBody>
      </p:sp>
    </p:spTree>
    <p:extLst>
      <p:ext uri="{BB962C8B-B14F-4D97-AF65-F5344CB8AC3E}">
        <p14:creationId xmlns:p14="http://schemas.microsoft.com/office/powerpoint/2010/main" val="231264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476250"/>
            <a:ext cx="9144000" cy="762000"/>
          </a:xfrm>
        </p:spPr>
        <p:txBody>
          <a:bodyPr/>
          <a:lstStyle/>
          <a:p>
            <a:r>
              <a:rPr lang="en-NZ">
                <a:solidFill>
                  <a:schemeClr val="accent2"/>
                </a:solidFill>
              </a:rPr>
              <a:t>Social Networks</a:t>
            </a:r>
            <a:endParaRPr lang="en-AU">
              <a:solidFill>
                <a:schemeClr val="accent2"/>
              </a:solidFill>
            </a:endParaRPr>
          </a:p>
        </p:txBody>
      </p:sp>
      <p:sp>
        <p:nvSpPr>
          <p:cNvPr id="21507" name="Rectangle 3"/>
          <p:cNvSpPr>
            <a:spLocks noGrp="1" noChangeArrowheads="1"/>
          </p:cNvSpPr>
          <p:nvPr>
            <p:ph type="body" idx="1"/>
          </p:nvPr>
        </p:nvSpPr>
        <p:spPr>
          <a:xfrm>
            <a:off x="1042988" y="1484313"/>
            <a:ext cx="7772400" cy="4754562"/>
          </a:xfrm>
        </p:spPr>
        <p:txBody>
          <a:bodyPr/>
          <a:lstStyle/>
          <a:p>
            <a:pPr>
              <a:lnSpc>
                <a:spcPct val="90000"/>
              </a:lnSpc>
            </a:pPr>
            <a:r>
              <a:rPr lang="en-AU" sz="2800"/>
              <a:t>Social networking sites typically let users develop a list of friends </a:t>
            </a:r>
            <a:r>
              <a:rPr lang="en-AU" sz="1600"/>
              <a:t>(aka the buddy list).</a:t>
            </a:r>
          </a:p>
          <a:p>
            <a:pPr>
              <a:lnSpc>
                <a:spcPct val="90000"/>
              </a:lnSpc>
            </a:pPr>
            <a:r>
              <a:rPr lang="en-AU" sz="2800"/>
              <a:t>You can explore your friends' buddy lists and find people with similar interests. </a:t>
            </a:r>
          </a:p>
          <a:p>
            <a:pPr>
              <a:lnSpc>
                <a:spcPct val="90000"/>
              </a:lnSpc>
            </a:pPr>
            <a:r>
              <a:rPr lang="en-AU" sz="2800"/>
              <a:t>You can perform a number of online activities: blogging, media-sharing, commenting, testimonials. </a:t>
            </a:r>
          </a:p>
          <a:p>
            <a:pPr>
              <a:lnSpc>
                <a:spcPct val="90000"/>
              </a:lnSpc>
            </a:pPr>
            <a:r>
              <a:rPr lang="en-AU" sz="2800"/>
              <a:t>You can personalize your 'space' easily using themes and widgets to make it look different from other people's. </a:t>
            </a:r>
          </a:p>
        </p:txBody>
      </p:sp>
    </p:spTree>
    <p:extLst>
      <p:ext uri="{BB962C8B-B14F-4D97-AF65-F5344CB8AC3E}">
        <p14:creationId xmlns:p14="http://schemas.microsoft.com/office/powerpoint/2010/main" val="235862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765175"/>
            <a:ext cx="9144000" cy="762000"/>
          </a:xfrm>
        </p:spPr>
        <p:txBody>
          <a:bodyPr/>
          <a:lstStyle/>
          <a:p>
            <a:r>
              <a:rPr lang="en-NZ">
                <a:solidFill>
                  <a:schemeClr val="accent2"/>
                </a:solidFill>
              </a:rPr>
              <a:t>Examples of Social Networks</a:t>
            </a:r>
            <a:endParaRPr lang="en-AU">
              <a:solidFill>
                <a:schemeClr val="accent2"/>
              </a:solidFill>
            </a:endParaRPr>
          </a:p>
        </p:txBody>
      </p:sp>
      <p:pic>
        <p:nvPicPr>
          <p:cNvPr id="22533" name="Picture 5" descr="06914114342_myspace-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997200"/>
            <a:ext cx="2305050" cy="1558925"/>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descr="bebo-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916113"/>
            <a:ext cx="1704975" cy="590550"/>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descr="6a00c2251c35418fdb00c225292da88e1d-200p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5013325"/>
            <a:ext cx="19050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hi5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688" y="1484313"/>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2542" name="Picture 14" descr="Friendster-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5013325"/>
            <a:ext cx="19050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68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5"/>
          <p:cNvSpPr>
            <a:spLocks noGrp="1" noChangeArrowheads="1"/>
          </p:cNvSpPr>
          <p:nvPr>
            <p:ph type="title"/>
          </p:nvPr>
        </p:nvSpPr>
        <p:spPr>
          <a:xfrm>
            <a:off x="0" y="188913"/>
            <a:ext cx="9144000" cy="762000"/>
          </a:xfrm>
        </p:spPr>
        <p:txBody>
          <a:bodyPr/>
          <a:lstStyle/>
          <a:p>
            <a:r>
              <a:rPr lang="en-NZ">
                <a:solidFill>
                  <a:schemeClr val="accent2"/>
                </a:solidFill>
              </a:rPr>
              <a:t>Bebo</a:t>
            </a:r>
            <a:endParaRPr lang="en-AU">
              <a:solidFill>
                <a:schemeClr val="accent2"/>
              </a:solidFill>
            </a:endParaRPr>
          </a:p>
        </p:txBody>
      </p:sp>
      <p:sp>
        <p:nvSpPr>
          <p:cNvPr id="78863" name="Text Box 15"/>
          <p:cNvSpPr txBox="1">
            <a:spLocks noChangeArrowheads="1"/>
          </p:cNvSpPr>
          <p:nvPr/>
        </p:nvSpPr>
        <p:spPr bwMode="auto">
          <a:xfrm>
            <a:off x="1547813" y="908050"/>
            <a:ext cx="6192837" cy="571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sz="3200" b="1">
                <a:solidFill>
                  <a:srgbClr val="BC2414"/>
                </a:solidFill>
                <a:latin typeface="Eras Bold ITC" pitchFamily="34" charset="0"/>
                <a:hlinkClick r:id="rId3" action="ppaction://hlinkfile"/>
              </a:rPr>
              <a:t>My Bebo</a:t>
            </a:r>
            <a:endParaRPr lang="en-NZ" sz="3200" b="1">
              <a:solidFill>
                <a:srgbClr val="BC2414"/>
              </a:solidFill>
              <a:latin typeface="Eras Bold ITC" pitchFamily="34" charset="0"/>
            </a:endParaRPr>
          </a:p>
          <a:p>
            <a:pPr algn="l">
              <a:spcBef>
                <a:spcPct val="50000"/>
              </a:spcBef>
            </a:pPr>
            <a:r>
              <a:rPr lang="en-NZ" sz="2800" b="1" i="1"/>
              <a:t>You can:</a:t>
            </a:r>
          </a:p>
          <a:p>
            <a:pPr algn="l">
              <a:spcBef>
                <a:spcPct val="50000"/>
              </a:spcBef>
              <a:buFontTx/>
              <a:buChar char="•"/>
            </a:pPr>
            <a:r>
              <a:rPr lang="en-NZ" sz="2800" b="1"/>
              <a:t>Choose Skin</a:t>
            </a:r>
          </a:p>
          <a:p>
            <a:pPr algn="l">
              <a:spcBef>
                <a:spcPct val="50000"/>
              </a:spcBef>
              <a:buFontTx/>
              <a:buChar char="•"/>
            </a:pPr>
            <a:r>
              <a:rPr lang="en-NZ" sz="2800" b="1"/>
              <a:t>Add Photos</a:t>
            </a:r>
          </a:p>
          <a:p>
            <a:pPr algn="l">
              <a:spcBef>
                <a:spcPct val="50000"/>
              </a:spcBef>
              <a:buFontTx/>
              <a:buChar char="•"/>
            </a:pPr>
            <a:r>
              <a:rPr lang="en-NZ" sz="2800" b="1"/>
              <a:t>Add Video</a:t>
            </a:r>
          </a:p>
          <a:p>
            <a:pPr algn="l">
              <a:spcBef>
                <a:spcPct val="50000"/>
              </a:spcBef>
              <a:buFontTx/>
              <a:buChar char="•"/>
            </a:pPr>
            <a:r>
              <a:rPr lang="en-NZ" sz="2800" b="1"/>
              <a:t>People can leave messages </a:t>
            </a:r>
          </a:p>
          <a:p>
            <a:pPr algn="l">
              <a:spcBef>
                <a:spcPct val="50000"/>
              </a:spcBef>
              <a:buFontTx/>
              <a:buChar char="•"/>
            </a:pPr>
            <a:r>
              <a:rPr lang="en-NZ" sz="2800" b="1"/>
              <a:t>Widgets</a:t>
            </a:r>
          </a:p>
          <a:p>
            <a:pPr algn="l">
              <a:spcBef>
                <a:spcPct val="50000"/>
              </a:spcBef>
              <a:buFontTx/>
              <a:buChar char="•"/>
            </a:pPr>
            <a:r>
              <a:rPr lang="en-NZ" sz="2800" b="1"/>
              <a:t>Polls</a:t>
            </a:r>
          </a:p>
          <a:p>
            <a:pPr algn="l">
              <a:spcBef>
                <a:spcPct val="50000"/>
              </a:spcBef>
            </a:pPr>
            <a:endParaRPr lang="en-AU" sz="2800" b="1"/>
          </a:p>
        </p:txBody>
      </p:sp>
      <p:pic>
        <p:nvPicPr>
          <p:cNvPr id="78864" name="Picture 16" descr="beb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765175"/>
            <a:ext cx="1384300" cy="105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76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476250"/>
            <a:ext cx="9144000" cy="762000"/>
          </a:xfrm>
        </p:spPr>
        <p:txBody>
          <a:bodyPr/>
          <a:lstStyle/>
          <a:p>
            <a:r>
              <a:rPr lang="en-NZ">
                <a:solidFill>
                  <a:schemeClr val="accent2"/>
                </a:solidFill>
              </a:rPr>
              <a:t>Summary</a:t>
            </a:r>
            <a:endParaRPr lang="en-AU">
              <a:solidFill>
                <a:schemeClr val="accent2"/>
              </a:solidFill>
            </a:endParaRPr>
          </a:p>
        </p:txBody>
      </p:sp>
      <p:sp>
        <p:nvSpPr>
          <p:cNvPr id="100355" name="Rectangle 3"/>
          <p:cNvSpPr>
            <a:spLocks noGrp="1" noChangeArrowheads="1"/>
          </p:cNvSpPr>
          <p:nvPr>
            <p:ph type="body" idx="1"/>
          </p:nvPr>
        </p:nvSpPr>
        <p:spPr>
          <a:xfrm>
            <a:off x="1619250" y="1628775"/>
            <a:ext cx="6408738" cy="4679950"/>
          </a:xfrm>
        </p:spPr>
        <p:txBody>
          <a:bodyPr/>
          <a:lstStyle/>
          <a:p>
            <a:r>
              <a:rPr lang="en-NZ"/>
              <a:t>Networks of people/like interests</a:t>
            </a:r>
          </a:p>
          <a:p>
            <a:r>
              <a:rPr lang="en-NZ"/>
              <a:t>Develop friends list</a:t>
            </a:r>
          </a:p>
          <a:p>
            <a:r>
              <a:rPr lang="en-NZ"/>
              <a:t>Explore friends buddy lists</a:t>
            </a:r>
          </a:p>
          <a:p>
            <a:r>
              <a:rPr lang="en-NZ"/>
              <a:t>Personalise the space</a:t>
            </a:r>
          </a:p>
          <a:p>
            <a:r>
              <a:rPr lang="en-NZ"/>
              <a:t>Leave comments</a:t>
            </a:r>
          </a:p>
          <a:p>
            <a:r>
              <a:rPr lang="en-NZ"/>
              <a:t>Share media</a:t>
            </a:r>
          </a:p>
          <a:p>
            <a:r>
              <a:rPr lang="en-NZ"/>
              <a:t>Often Public Spaces</a:t>
            </a:r>
            <a:endParaRPr lang="en-AU"/>
          </a:p>
        </p:txBody>
      </p:sp>
    </p:spTree>
    <p:extLst>
      <p:ext uri="{BB962C8B-B14F-4D97-AF65-F5344CB8AC3E}">
        <p14:creationId xmlns:p14="http://schemas.microsoft.com/office/powerpoint/2010/main" val="182969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404813"/>
            <a:ext cx="9144000" cy="762000"/>
          </a:xfrm>
        </p:spPr>
        <p:txBody>
          <a:bodyPr/>
          <a:lstStyle/>
          <a:p>
            <a:r>
              <a:rPr lang="en-NZ">
                <a:solidFill>
                  <a:schemeClr val="accent2"/>
                </a:solidFill>
              </a:rPr>
              <a:t> </a:t>
            </a:r>
            <a:r>
              <a:rPr lang="en-NZ" b="1">
                <a:solidFill>
                  <a:schemeClr val="accent2"/>
                </a:solidFill>
              </a:rPr>
              <a:t>Photo Sharing</a:t>
            </a:r>
            <a:endParaRPr lang="en-AU">
              <a:solidFill>
                <a:schemeClr val="accent2"/>
              </a:solidFill>
            </a:endParaRPr>
          </a:p>
        </p:txBody>
      </p:sp>
      <p:pic>
        <p:nvPicPr>
          <p:cNvPr id="26629" name="Picture 5" descr="flickr_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3500438"/>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631" name="Picture 7" descr="bubbleshare+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797425"/>
            <a:ext cx="240982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6639" name="Picture 15" descr="imag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4221163"/>
            <a:ext cx="1211262" cy="388937"/>
          </a:xfrm>
          <a:prstGeom prst="rect">
            <a:avLst/>
          </a:prstGeom>
          <a:noFill/>
          <a:extLst>
            <a:ext uri="{909E8E84-426E-40DD-AFC4-6F175D3DCCD1}">
              <a14:hiddenFill xmlns:a14="http://schemas.microsoft.com/office/drawing/2010/main">
                <a:solidFill>
                  <a:srgbClr val="FFFFFF"/>
                </a:solidFill>
              </a14:hiddenFill>
            </a:ext>
          </a:extLst>
        </p:spPr>
      </p:pic>
      <p:pic>
        <p:nvPicPr>
          <p:cNvPr id="26640" name="Picture 16" descr="koffeephoto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5300663"/>
            <a:ext cx="1773237" cy="203200"/>
          </a:xfrm>
          <a:prstGeom prst="rect">
            <a:avLst/>
          </a:prstGeom>
          <a:noFill/>
          <a:extLst>
            <a:ext uri="{909E8E84-426E-40DD-AFC4-6F175D3DCCD1}">
              <a14:hiddenFill xmlns:a14="http://schemas.microsoft.com/office/drawing/2010/main">
                <a:solidFill>
                  <a:srgbClr val="FFFFFF"/>
                </a:solidFill>
              </a14:hiddenFill>
            </a:ext>
          </a:extLst>
        </p:spPr>
      </p:pic>
      <p:pic>
        <p:nvPicPr>
          <p:cNvPr id="26641" name="Picture 17" descr="Pb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3789363"/>
            <a:ext cx="1943100" cy="307975"/>
          </a:xfrm>
          <a:prstGeom prst="rect">
            <a:avLst/>
          </a:prstGeom>
          <a:noFill/>
          <a:extLst>
            <a:ext uri="{909E8E84-426E-40DD-AFC4-6F175D3DCCD1}">
              <a14:hiddenFill xmlns:a14="http://schemas.microsoft.com/office/drawing/2010/main">
                <a:solidFill>
                  <a:srgbClr val="FFFFFF"/>
                </a:solidFill>
              </a14:hiddenFill>
            </a:ext>
          </a:extLst>
        </p:spPr>
      </p:pic>
      <p:sp>
        <p:nvSpPr>
          <p:cNvPr id="26643" name="Rectangle 19"/>
          <p:cNvSpPr>
            <a:spLocks noChangeArrowheads="1"/>
          </p:cNvSpPr>
          <p:nvPr/>
        </p:nvSpPr>
        <p:spPr bwMode="auto">
          <a:xfrm>
            <a:off x="1908175" y="6021388"/>
            <a:ext cx="6718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b="1">
                <a:hlinkClick r:id="rId10"/>
              </a:rPr>
              <a:t>http://educationalsoftware.wikispaces.com/Picture+Sharing</a:t>
            </a:r>
            <a:r>
              <a:rPr lang="en-AU"/>
              <a:t> </a:t>
            </a:r>
          </a:p>
        </p:txBody>
      </p:sp>
      <p:sp>
        <p:nvSpPr>
          <p:cNvPr id="26644" name="Text Box 20"/>
          <p:cNvSpPr txBox="1">
            <a:spLocks noChangeArrowheads="1"/>
          </p:cNvSpPr>
          <p:nvPr/>
        </p:nvSpPr>
        <p:spPr bwMode="auto">
          <a:xfrm>
            <a:off x="1042988" y="1412875"/>
            <a:ext cx="7488237"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sz="2800"/>
              <a:t>There are many places where you can post pictures and photos.  You can share them with others and search for pictures posted by other people.  There are privacy options available.</a:t>
            </a:r>
            <a:endParaRPr lang="en-AU" sz="2800"/>
          </a:p>
        </p:txBody>
      </p:sp>
    </p:spTree>
    <p:extLst>
      <p:ext uri="{BB962C8B-B14F-4D97-AF65-F5344CB8AC3E}">
        <p14:creationId xmlns:p14="http://schemas.microsoft.com/office/powerpoint/2010/main" val="386299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type="title"/>
          </p:nvPr>
        </p:nvSpPr>
        <p:spPr>
          <a:xfrm>
            <a:off x="250825" y="333375"/>
            <a:ext cx="5414963" cy="323850"/>
          </a:xfrm>
        </p:spPr>
        <p:txBody>
          <a:bodyPr/>
          <a:lstStyle/>
          <a:p>
            <a:r>
              <a:rPr lang="en-NZ" sz="3600">
                <a:solidFill>
                  <a:schemeClr val="accent2"/>
                </a:solidFill>
              </a:rPr>
              <a:t>Fd’s Flickr Toys</a:t>
            </a:r>
            <a:endParaRPr lang="en-AU" sz="3600">
              <a:solidFill>
                <a:schemeClr val="accent2"/>
              </a:solidFill>
            </a:endParaRPr>
          </a:p>
        </p:txBody>
      </p:sp>
      <p:pic>
        <p:nvPicPr>
          <p:cNvPr id="30727" name="Picture 7" descr="motivator8474228"/>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275013" y="1196975"/>
            <a:ext cx="3113087" cy="3884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3" name="Rectangle 3"/>
          <p:cNvSpPr>
            <a:spLocks noGrp="1" noChangeArrowheads="1"/>
          </p:cNvSpPr>
          <p:nvPr>
            <p:ph type="body" sz="half" idx="3"/>
          </p:nvPr>
        </p:nvSpPr>
        <p:spPr>
          <a:xfrm>
            <a:off x="900113" y="5373688"/>
            <a:ext cx="7237412" cy="1012825"/>
          </a:xfrm>
        </p:spPr>
        <p:txBody>
          <a:bodyPr/>
          <a:lstStyle/>
          <a:p>
            <a:pPr marL="0" indent="0" algn="ctr">
              <a:lnSpc>
                <a:spcPct val="80000"/>
              </a:lnSpc>
              <a:buFontTx/>
              <a:buNone/>
            </a:pPr>
            <a:r>
              <a:rPr lang="en-NZ" sz="1400"/>
              <a:t>	Great for Magazine covers, badges, CD covers, calendars, motivational posters and more.</a:t>
            </a:r>
          </a:p>
          <a:p>
            <a:pPr marL="0" indent="0" algn="ctr">
              <a:lnSpc>
                <a:spcPct val="80000"/>
              </a:lnSpc>
              <a:buFontTx/>
              <a:buNone/>
            </a:pPr>
            <a:endParaRPr lang="en-NZ" sz="1400"/>
          </a:p>
          <a:p>
            <a:pPr marL="0" indent="0" algn="ctr">
              <a:lnSpc>
                <a:spcPct val="80000"/>
              </a:lnSpc>
              <a:buFontTx/>
              <a:buNone/>
            </a:pPr>
            <a:r>
              <a:rPr lang="en-AU" sz="1400"/>
              <a:t>	</a:t>
            </a:r>
            <a:r>
              <a:rPr lang="en-AU" sz="2400">
                <a:hlinkClick r:id="rId4"/>
              </a:rPr>
              <a:t>http://bighugelabs.com/flickr/</a:t>
            </a:r>
            <a:r>
              <a:rPr lang="en-AU" sz="2400"/>
              <a:t> </a:t>
            </a:r>
          </a:p>
          <a:p>
            <a:pPr marL="0" indent="0">
              <a:lnSpc>
                <a:spcPct val="80000"/>
              </a:lnSpc>
              <a:buFontTx/>
              <a:buNone/>
            </a:pPr>
            <a:endParaRPr lang="en-AU" sz="2400"/>
          </a:p>
        </p:txBody>
      </p:sp>
      <p:pic>
        <p:nvPicPr>
          <p:cNvPr id="30728" name="Picture 8" descr="magazine41094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74818">
            <a:off x="539750" y="1052513"/>
            <a:ext cx="2786063" cy="3600450"/>
          </a:xfrm>
          <a:prstGeom prst="rect">
            <a:avLst/>
          </a:prstGeom>
          <a:noFill/>
          <a:extLst>
            <a:ext uri="{909E8E84-426E-40DD-AFC4-6F175D3DCCD1}">
              <a14:hiddenFill xmlns:a14="http://schemas.microsoft.com/office/drawing/2010/main">
                <a:solidFill>
                  <a:srgbClr val="FFFFFF"/>
                </a:solidFill>
              </a14:hiddenFill>
            </a:ext>
          </a:extLst>
        </p:spPr>
      </p:pic>
      <p:pic>
        <p:nvPicPr>
          <p:cNvPr id="30730" name="Picture 10" descr="poster39573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33973">
            <a:off x="6003925" y="766763"/>
            <a:ext cx="2817813" cy="352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884711"/>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NZ">
                <a:solidFill>
                  <a:schemeClr val="accent2"/>
                </a:solidFill>
              </a:rPr>
              <a:t>Generators</a:t>
            </a:r>
            <a:endParaRPr lang="en-AU">
              <a:solidFill>
                <a:schemeClr val="accent2"/>
              </a:solidFill>
            </a:endParaRPr>
          </a:p>
        </p:txBody>
      </p:sp>
      <p:pic>
        <p:nvPicPr>
          <p:cNvPr id="143364" name="Picture 4" descr="Hollywo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692150"/>
            <a:ext cx="3240088"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43365" name="Picture 5" descr="Trophy HF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692150"/>
            <a:ext cx="1709738" cy="5041900"/>
          </a:xfrm>
          <a:prstGeom prst="rect">
            <a:avLst/>
          </a:prstGeom>
          <a:noFill/>
          <a:extLst>
            <a:ext uri="{909E8E84-426E-40DD-AFC4-6F175D3DCCD1}">
              <a14:hiddenFill xmlns:a14="http://schemas.microsoft.com/office/drawing/2010/main">
                <a:solidFill>
                  <a:srgbClr val="FFFFFF"/>
                </a:solidFill>
              </a14:hiddenFill>
            </a:ext>
          </a:extLst>
        </p:spPr>
      </p:pic>
      <p:pic>
        <p:nvPicPr>
          <p:cNvPr id="143366" name="Picture 6" descr="wairarap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692150"/>
            <a:ext cx="3189287" cy="3703638"/>
          </a:xfrm>
          <a:prstGeom prst="rect">
            <a:avLst/>
          </a:prstGeom>
          <a:noFill/>
          <a:extLst>
            <a:ext uri="{909E8E84-426E-40DD-AFC4-6F175D3DCCD1}">
              <a14:hiddenFill xmlns:a14="http://schemas.microsoft.com/office/drawing/2010/main">
                <a:solidFill>
                  <a:srgbClr val="FFFFFF"/>
                </a:solidFill>
              </a14:hiddenFill>
            </a:ext>
          </a:extLst>
        </p:spPr>
      </p:pic>
      <p:sp>
        <p:nvSpPr>
          <p:cNvPr id="143367" name="Text Box 7"/>
          <p:cNvSpPr txBox="1">
            <a:spLocks noChangeArrowheads="1"/>
          </p:cNvSpPr>
          <p:nvPr/>
        </p:nvSpPr>
        <p:spPr bwMode="auto">
          <a:xfrm>
            <a:off x="684213" y="4868863"/>
            <a:ext cx="6192837"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a:t>Ever wanted a star on </a:t>
            </a:r>
            <a:r>
              <a:rPr lang="en-NZ" b="1"/>
              <a:t>“The Hollywood Walk of Fame”, “An Emmy”</a:t>
            </a:r>
            <a:r>
              <a:rPr lang="en-NZ"/>
              <a:t> or your name for everyone to see in </a:t>
            </a:r>
            <a:r>
              <a:rPr lang="en-NZ" b="1"/>
              <a:t>“Las Vegas”?</a:t>
            </a:r>
            <a:r>
              <a:rPr lang="en-NZ"/>
              <a:t> Then check out the Generator Blog.</a:t>
            </a:r>
          </a:p>
          <a:p>
            <a:pPr>
              <a:spcBef>
                <a:spcPct val="50000"/>
              </a:spcBef>
            </a:pPr>
            <a:r>
              <a:rPr lang="en-NZ" b="1"/>
              <a:t> </a:t>
            </a:r>
            <a:r>
              <a:rPr lang="en-AU" b="1">
                <a:hlinkClick r:id="rId6"/>
              </a:rPr>
              <a:t>http://generatorblog.blogspot.com/</a:t>
            </a:r>
            <a:r>
              <a:rPr lang="en-AU" b="1"/>
              <a:t> </a:t>
            </a:r>
          </a:p>
        </p:txBody>
      </p:sp>
    </p:spTree>
    <p:extLst>
      <p:ext uri="{BB962C8B-B14F-4D97-AF65-F5344CB8AC3E}">
        <p14:creationId xmlns:p14="http://schemas.microsoft.com/office/powerpoint/2010/main" val="587958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0" y="188913"/>
            <a:ext cx="9144000" cy="762000"/>
          </a:xfrm>
        </p:spPr>
        <p:txBody>
          <a:bodyPr/>
          <a:lstStyle/>
          <a:p>
            <a:r>
              <a:rPr lang="en-NZ">
                <a:solidFill>
                  <a:schemeClr val="accent2"/>
                </a:solidFill>
              </a:rPr>
              <a:t>Video Sharing</a:t>
            </a:r>
            <a:endParaRPr lang="en-AU">
              <a:solidFill>
                <a:schemeClr val="accent2"/>
              </a:solidFill>
            </a:endParaRPr>
          </a:p>
        </p:txBody>
      </p:sp>
      <p:sp>
        <p:nvSpPr>
          <p:cNvPr id="147459" name="Rectangle 3"/>
          <p:cNvSpPr>
            <a:spLocks noGrp="1" noChangeArrowheads="1"/>
          </p:cNvSpPr>
          <p:nvPr>
            <p:ph type="body" idx="1"/>
          </p:nvPr>
        </p:nvSpPr>
        <p:spPr>
          <a:xfrm>
            <a:off x="1331913" y="1268413"/>
            <a:ext cx="7088187" cy="5165725"/>
          </a:xfrm>
        </p:spPr>
        <p:txBody>
          <a:bodyPr/>
          <a:lstStyle/>
          <a:p>
            <a:pPr>
              <a:buFontTx/>
              <a:buNone/>
            </a:pPr>
            <a:r>
              <a:rPr lang="en-NZ"/>
              <a:t>	</a:t>
            </a:r>
            <a:r>
              <a:rPr lang="en-NZ" sz="2800" b="0"/>
              <a:t>Just as you can add images up to the web you can also add video clips.  There are a range of different sites to host video such as:</a:t>
            </a:r>
          </a:p>
          <a:p>
            <a:pPr>
              <a:buFontTx/>
              <a:buNone/>
            </a:pPr>
            <a:endParaRPr lang="en-AU" sz="2800" b="0"/>
          </a:p>
        </p:txBody>
      </p:sp>
      <p:pic>
        <p:nvPicPr>
          <p:cNvPr id="147460" name="Picture 4" descr="You 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068638"/>
            <a:ext cx="1800225" cy="846137"/>
          </a:xfrm>
          <a:prstGeom prst="rect">
            <a:avLst/>
          </a:prstGeom>
          <a:noFill/>
          <a:extLst>
            <a:ext uri="{909E8E84-426E-40DD-AFC4-6F175D3DCCD1}">
              <a14:hiddenFill xmlns:a14="http://schemas.microsoft.com/office/drawing/2010/main">
                <a:solidFill>
                  <a:srgbClr val="FFFFFF"/>
                </a:solidFill>
              </a14:hiddenFill>
            </a:ext>
          </a:extLst>
        </p:spPr>
      </p:pic>
      <p:pic>
        <p:nvPicPr>
          <p:cNvPr id="147461" name="Picture 5" descr="goggle vid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3429000"/>
            <a:ext cx="2447925" cy="909638"/>
          </a:xfrm>
          <a:prstGeom prst="rect">
            <a:avLst/>
          </a:prstGeom>
          <a:noFill/>
          <a:extLst>
            <a:ext uri="{909E8E84-426E-40DD-AFC4-6F175D3DCCD1}">
              <a14:hiddenFill xmlns:a14="http://schemas.microsoft.com/office/drawing/2010/main">
                <a:solidFill>
                  <a:srgbClr val="FFFFFF"/>
                </a:solidFill>
              </a14:hiddenFill>
            </a:ext>
          </a:extLst>
        </p:spPr>
      </p:pic>
      <p:pic>
        <p:nvPicPr>
          <p:cNvPr id="147462" name="Picture 6" descr="flix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2565400"/>
            <a:ext cx="2790825" cy="784225"/>
          </a:xfrm>
          <a:prstGeom prst="rect">
            <a:avLst/>
          </a:prstGeom>
          <a:noFill/>
          <a:extLst>
            <a:ext uri="{909E8E84-426E-40DD-AFC4-6F175D3DCCD1}">
              <a14:hiddenFill xmlns:a14="http://schemas.microsoft.com/office/drawing/2010/main">
                <a:solidFill>
                  <a:srgbClr val="FFFFFF"/>
                </a:solidFill>
              </a14:hiddenFill>
            </a:ext>
          </a:extLst>
        </p:spPr>
      </p:pic>
      <p:pic>
        <p:nvPicPr>
          <p:cNvPr id="147463" name="Picture 7" descr="teaher tub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508500"/>
            <a:ext cx="295275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47464" name="Picture 8" descr="teacher tv"/>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4581525"/>
            <a:ext cx="2703512" cy="1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006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 the end of this topic, You should be able to:</a:t>
            </a:r>
          </a:p>
          <a:p>
            <a:pPr lvl="1"/>
            <a:r>
              <a:rPr lang="en-US" dirty="0" smtClean="0"/>
              <a:t>Identify the key factors in Web 2.0</a:t>
            </a:r>
          </a:p>
          <a:p>
            <a:pPr lvl="1"/>
            <a:r>
              <a:rPr lang="en-US" dirty="0" smtClean="0"/>
              <a:t>Examine </a:t>
            </a:r>
            <a:r>
              <a:rPr lang="en-US" dirty="0"/>
              <a:t>the challenges involved in </a:t>
            </a:r>
            <a:r>
              <a:rPr lang="en-US" dirty="0" smtClean="0"/>
              <a:t>Web 2.0</a:t>
            </a:r>
          </a:p>
        </p:txBody>
      </p:sp>
      <p:sp>
        <p:nvSpPr>
          <p:cNvPr id="4" name="Footer Placeholder 3"/>
          <p:cNvSpPr>
            <a:spLocks noGrp="1"/>
          </p:cNvSpPr>
          <p:nvPr>
            <p:ph type="ftr" sz="quarter" idx="10"/>
          </p:nvPr>
        </p:nvSpPr>
        <p:spPr/>
        <p:txBody>
          <a:bodyPr/>
          <a:lstStyle/>
          <a:p>
            <a:pPr>
              <a:defRPr/>
            </a:pPr>
            <a:r>
              <a:rPr lang="en-GB" dirty="0" smtClean="0"/>
              <a:t>Slide ‹</a:t>
            </a:r>
            <a:fld id="{C26F9554-8673-4E20-8D78-49A0893B90AC}"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4117263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0" y="260350"/>
            <a:ext cx="9144000" cy="762000"/>
          </a:xfrm>
        </p:spPr>
        <p:txBody>
          <a:bodyPr/>
          <a:lstStyle/>
          <a:p>
            <a:r>
              <a:rPr lang="en-AU">
                <a:solidFill>
                  <a:schemeClr val="accent2"/>
                </a:solidFill>
              </a:rPr>
              <a:t>Embedding Video</a:t>
            </a:r>
          </a:p>
        </p:txBody>
      </p:sp>
      <p:sp>
        <p:nvSpPr>
          <p:cNvPr id="149507" name="Rectangle 3"/>
          <p:cNvSpPr>
            <a:spLocks noGrp="1" noChangeArrowheads="1"/>
          </p:cNvSpPr>
          <p:nvPr>
            <p:ph type="body" idx="1"/>
          </p:nvPr>
        </p:nvSpPr>
        <p:spPr>
          <a:xfrm>
            <a:off x="1371600" y="762000"/>
            <a:ext cx="7016750" cy="5715000"/>
          </a:xfrm>
        </p:spPr>
        <p:txBody>
          <a:bodyPr/>
          <a:lstStyle/>
          <a:p>
            <a:pPr>
              <a:buFontTx/>
              <a:buNone/>
            </a:pPr>
            <a:endParaRPr lang="en-AU" sz="1800"/>
          </a:p>
          <a:p>
            <a:pPr>
              <a:buFontTx/>
              <a:buNone/>
            </a:pPr>
            <a:r>
              <a:rPr lang="en-NZ" sz="1800"/>
              <a:t>	</a:t>
            </a:r>
            <a:r>
              <a:rPr lang="en-NZ" sz="2800" b="0"/>
              <a:t>You can embed videos into your blog, wiki or website from sites such as You Tube and Google Video.  All you need is the html code from the website that hosts your video which you then add to your blog, wiki or website.  </a:t>
            </a:r>
            <a:endParaRPr lang="en-AU" sz="2800" b="0"/>
          </a:p>
        </p:txBody>
      </p:sp>
      <p:pic>
        <p:nvPicPr>
          <p:cNvPr id="149508" name="Picture 4" descr="emb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933825"/>
            <a:ext cx="4608512" cy="239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45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476250"/>
            <a:ext cx="9144000" cy="762000"/>
          </a:xfrm>
        </p:spPr>
        <p:txBody>
          <a:bodyPr/>
          <a:lstStyle/>
          <a:p>
            <a:r>
              <a:rPr lang="en-NZ">
                <a:solidFill>
                  <a:schemeClr val="accent2"/>
                </a:solidFill>
              </a:rPr>
              <a:t>Widgets, Badges &amp; Buttons</a:t>
            </a:r>
            <a:endParaRPr lang="en-AU">
              <a:solidFill>
                <a:schemeClr val="accent2"/>
              </a:solidFill>
            </a:endParaRPr>
          </a:p>
        </p:txBody>
      </p:sp>
      <p:sp>
        <p:nvSpPr>
          <p:cNvPr id="27651" name="Rectangle 3"/>
          <p:cNvSpPr>
            <a:spLocks noGrp="1" noChangeArrowheads="1"/>
          </p:cNvSpPr>
          <p:nvPr>
            <p:ph type="body" idx="1"/>
          </p:nvPr>
        </p:nvSpPr>
        <p:spPr>
          <a:xfrm>
            <a:off x="971550" y="4221163"/>
            <a:ext cx="7556500" cy="1944687"/>
          </a:xfrm>
        </p:spPr>
        <p:txBody>
          <a:bodyPr/>
          <a:lstStyle/>
          <a:p>
            <a:pPr algn="ctr">
              <a:buFontTx/>
              <a:buNone/>
            </a:pPr>
            <a:r>
              <a:rPr lang="en-AU" sz="2800"/>
              <a:t>	</a:t>
            </a:r>
            <a:r>
              <a:rPr lang="en-AU" sz="1600"/>
              <a:t>“A web widget is a portable chunk of code that can be installed and executed within any separate HTML-based web page by an end user without requiring additional compilation. Other terms used to describe a Web Widget include Gadget, Badge, Module, Capsule, Snippet, Mini and Flake. Web Widgets often but not always use Adobe Flash or JavaScript programming languages”. </a:t>
            </a:r>
            <a:r>
              <a:rPr lang="en-AU" sz="1600">
                <a:solidFill>
                  <a:schemeClr val="accent2"/>
                </a:solidFill>
              </a:rPr>
              <a:t>wikipedia</a:t>
            </a:r>
          </a:p>
        </p:txBody>
      </p:sp>
      <p:sp>
        <p:nvSpPr>
          <p:cNvPr id="27652" name="Text Box 4"/>
          <p:cNvSpPr txBox="1">
            <a:spLocks noChangeArrowheads="1"/>
          </p:cNvSpPr>
          <p:nvPr/>
        </p:nvSpPr>
        <p:spPr bwMode="auto">
          <a:xfrm>
            <a:off x="684213" y="1341438"/>
            <a:ext cx="78486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sz="2800"/>
              <a:t>Widgets are objects such as slide shows, glitter text, polls, counters, etc that you can use to personalise your wiki, blog or website.  </a:t>
            </a:r>
          </a:p>
          <a:p>
            <a:pPr>
              <a:spcBef>
                <a:spcPct val="50000"/>
              </a:spcBef>
            </a:pPr>
            <a:r>
              <a:rPr lang="en-NZ" sz="2800"/>
              <a:t>You create the widgets at a site then copy the code and paste it onto your site. </a:t>
            </a:r>
            <a:endParaRPr lang="en-AU" sz="2800"/>
          </a:p>
        </p:txBody>
      </p:sp>
    </p:spTree>
    <p:extLst>
      <p:ext uri="{BB962C8B-B14F-4D97-AF65-F5344CB8AC3E}">
        <p14:creationId xmlns:p14="http://schemas.microsoft.com/office/powerpoint/2010/main" val="271567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88913"/>
            <a:ext cx="9144000" cy="762000"/>
          </a:xfrm>
        </p:spPr>
        <p:txBody>
          <a:bodyPr/>
          <a:lstStyle/>
          <a:p>
            <a:r>
              <a:rPr lang="en-NZ">
                <a:solidFill>
                  <a:schemeClr val="accent2"/>
                </a:solidFill>
              </a:rPr>
              <a:t>Examples</a:t>
            </a:r>
            <a:endParaRPr lang="en-AU">
              <a:solidFill>
                <a:schemeClr val="accent2"/>
              </a:solidFill>
            </a:endParaRPr>
          </a:p>
        </p:txBody>
      </p:sp>
      <p:pic>
        <p:nvPicPr>
          <p:cNvPr id="28679" name="Picture 7" descr="logo-menutop-rockyou">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492375"/>
            <a:ext cx="2592388" cy="1598613"/>
          </a:xfrm>
          <a:prstGeom prst="rect">
            <a:avLst/>
          </a:prstGeom>
          <a:noFill/>
          <a:extLst>
            <a:ext uri="{909E8E84-426E-40DD-AFC4-6F175D3DCCD1}">
              <a14:hiddenFill xmlns:a14="http://schemas.microsoft.com/office/drawing/2010/main">
                <a:solidFill>
                  <a:srgbClr val="FFFFFF"/>
                </a:solidFill>
              </a14:hiddenFill>
            </a:ext>
          </a:extLst>
        </p:spPr>
      </p:pic>
      <p:pic>
        <p:nvPicPr>
          <p:cNvPr id="28682" name="Picture 10" descr="flash g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789363"/>
            <a:ext cx="1711325"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8683" name="Picture 11" descr="ma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052513"/>
            <a:ext cx="3744912" cy="2460625"/>
          </a:xfrm>
          <a:prstGeom prst="rect">
            <a:avLst/>
          </a:prstGeom>
          <a:noFill/>
          <a:extLst>
            <a:ext uri="{909E8E84-426E-40DD-AFC4-6F175D3DCCD1}">
              <a14:hiddenFill xmlns:a14="http://schemas.microsoft.com/office/drawing/2010/main">
                <a:solidFill>
                  <a:srgbClr val="FFFFFF"/>
                </a:solidFill>
              </a14:hiddenFill>
            </a:ext>
          </a:extLst>
        </p:spPr>
      </p:pic>
      <p:sp>
        <p:nvSpPr>
          <p:cNvPr id="28684" name="Text Box 12"/>
          <p:cNvSpPr txBox="1">
            <a:spLocks noChangeArrowheads="1"/>
          </p:cNvSpPr>
          <p:nvPr/>
        </p:nvSpPr>
        <p:spPr bwMode="auto">
          <a:xfrm>
            <a:off x="4859338" y="1052513"/>
            <a:ext cx="36004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b="1"/>
              <a:t>Cluster Maps</a:t>
            </a:r>
            <a:r>
              <a:rPr lang="en-NZ"/>
              <a:t> – To see where people are from that are visiting your site? </a:t>
            </a:r>
            <a:endParaRPr lang="en-AU"/>
          </a:p>
        </p:txBody>
      </p:sp>
      <p:sp>
        <p:nvSpPr>
          <p:cNvPr id="28685" name="Text Box 13"/>
          <p:cNvSpPr txBox="1">
            <a:spLocks noChangeArrowheads="1"/>
          </p:cNvSpPr>
          <p:nvPr/>
        </p:nvSpPr>
        <p:spPr bwMode="auto">
          <a:xfrm>
            <a:off x="2987675" y="3789363"/>
            <a:ext cx="1655763"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NZ" b="1"/>
              <a:t>Flash Gear</a:t>
            </a:r>
            <a:r>
              <a:rPr lang="en-NZ"/>
              <a:t> - </a:t>
            </a:r>
            <a:r>
              <a:rPr lang="en-AU"/>
              <a:t>a range of objects to put on your site such as site counters, mini polls, puzzles. </a:t>
            </a:r>
          </a:p>
        </p:txBody>
      </p:sp>
      <p:sp>
        <p:nvSpPr>
          <p:cNvPr id="28686" name="Text Box 14"/>
          <p:cNvSpPr txBox="1">
            <a:spLocks noChangeArrowheads="1"/>
          </p:cNvSpPr>
          <p:nvPr/>
        </p:nvSpPr>
        <p:spPr bwMode="auto">
          <a:xfrm>
            <a:off x="5580063" y="4437063"/>
            <a:ext cx="28082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AU"/>
              <a:t>Create slideshows from your photos, count down timers, and more on this site </a:t>
            </a:r>
          </a:p>
        </p:txBody>
      </p:sp>
      <p:sp>
        <p:nvSpPr>
          <p:cNvPr id="28687" name="Text Box 15"/>
          <p:cNvSpPr txBox="1">
            <a:spLocks noChangeArrowheads="1"/>
          </p:cNvSpPr>
          <p:nvPr/>
        </p:nvSpPr>
        <p:spPr bwMode="auto">
          <a:xfrm>
            <a:off x="1403350" y="6092825"/>
            <a:ext cx="7200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b="1">
                <a:hlinkClick r:id="rId7"/>
              </a:rPr>
              <a:t>http://educationalsoftware.wikispaces.com/Widgets</a:t>
            </a:r>
            <a:r>
              <a:rPr lang="en-AU" b="1"/>
              <a:t> </a:t>
            </a:r>
          </a:p>
        </p:txBody>
      </p:sp>
    </p:spTree>
    <p:extLst>
      <p:ext uri="{BB962C8B-B14F-4D97-AF65-F5344CB8AC3E}">
        <p14:creationId xmlns:p14="http://schemas.microsoft.com/office/powerpoint/2010/main" val="1561807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0" y="260350"/>
            <a:ext cx="9144000" cy="762000"/>
          </a:xfrm>
        </p:spPr>
        <p:txBody>
          <a:bodyPr/>
          <a:lstStyle/>
          <a:p>
            <a:r>
              <a:rPr lang="en-NZ">
                <a:solidFill>
                  <a:schemeClr val="accent2"/>
                </a:solidFill>
              </a:rPr>
              <a:t>Slide Shows</a:t>
            </a:r>
            <a:endParaRPr lang="en-AU">
              <a:solidFill>
                <a:schemeClr val="accent2"/>
              </a:solidFill>
            </a:endParaRPr>
          </a:p>
        </p:txBody>
      </p:sp>
      <p:sp>
        <p:nvSpPr>
          <p:cNvPr id="151556" name="Text Box 4"/>
          <p:cNvSpPr txBox="1">
            <a:spLocks noChangeArrowheads="1"/>
          </p:cNvSpPr>
          <p:nvPr/>
        </p:nvSpPr>
        <p:spPr bwMode="auto">
          <a:xfrm>
            <a:off x="1258888" y="1268413"/>
            <a:ext cx="741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800"/>
              <a:t>If children or teachers have worked hard on a PowerPoint presentation in class, there are places where these can be uploaded so that you can share them with a wider audience. </a:t>
            </a:r>
          </a:p>
        </p:txBody>
      </p:sp>
      <p:pic>
        <p:nvPicPr>
          <p:cNvPr id="151557" name="Picture 5" descr="slide sha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789363"/>
            <a:ext cx="3311525"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992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188913"/>
            <a:ext cx="9144000" cy="762000"/>
          </a:xfrm>
        </p:spPr>
        <p:txBody>
          <a:bodyPr/>
          <a:lstStyle/>
          <a:p>
            <a:r>
              <a:rPr lang="en-NZ">
                <a:solidFill>
                  <a:schemeClr val="accent2"/>
                </a:solidFill>
              </a:rPr>
              <a:t>RSS Feed</a:t>
            </a:r>
            <a:endParaRPr lang="en-AU">
              <a:solidFill>
                <a:schemeClr val="accent2"/>
              </a:solidFill>
            </a:endParaRPr>
          </a:p>
        </p:txBody>
      </p:sp>
      <p:pic>
        <p:nvPicPr>
          <p:cNvPr id="29701" name="Picture 5" descr="r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060575"/>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29702" name="Text Box 6"/>
          <p:cNvSpPr txBox="1">
            <a:spLocks noChangeArrowheads="1"/>
          </p:cNvSpPr>
          <p:nvPr/>
        </p:nvSpPr>
        <p:spPr bwMode="auto">
          <a:xfrm>
            <a:off x="2484438" y="2781300"/>
            <a:ext cx="604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AU" b="1"/>
              <a:t>RSS is everywhere. Have you seen these symbols?</a:t>
            </a:r>
            <a:r>
              <a:rPr lang="en-AU"/>
              <a:t/>
            </a:r>
            <a:br>
              <a:rPr lang="en-AU"/>
            </a:br>
            <a:endParaRPr lang="en-AU"/>
          </a:p>
        </p:txBody>
      </p:sp>
      <p:sp>
        <p:nvSpPr>
          <p:cNvPr id="29703" name="Text Box 7"/>
          <p:cNvSpPr txBox="1">
            <a:spLocks noChangeArrowheads="1"/>
          </p:cNvSpPr>
          <p:nvPr/>
        </p:nvSpPr>
        <p:spPr bwMode="auto">
          <a:xfrm>
            <a:off x="1116013" y="981075"/>
            <a:ext cx="741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b="1"/>
              <a:t>"It is an alternative means of accessing the vast amount of information that now exists on the world wide web. Instead of the user browsing websites for information of interest, the information is sent directly to the user." </a:t>
            </a:r>
          </a:p>
        </p:txBody>
      </p:sp>
      <p:sp>
        <p:nvSpPr>
          <p:cNvPr id="29704" name="Text Box 8"/>
          <p:cNvSpPr txBox="1">
            <a:spLocks noChangeArrowheads="1"/>
          </p:cNvSpPr>
          <p:nvPr/>
        </p:nvSpPr>
        <p:spPr bwMode="auto">
          <a:xfrm>
            <a:off x="1187450" y="3933825"/>
            <a:ext cx="70564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b="1"/>
              <a:t>If you have, it means that you can subscribe to an information source provided on that page. That way, whenever there is an update to that page </a:t>
            </a:r>
            <a:r>
              <a:rPr lang="en-AU" b="1" i="1"/>
              <a:t>(new information, new blog post, new photos, etc),</a:t>
            </a:r>
            <a:r>
              <a:rPr lang="en-AU" b="1"/>
              <a:t> you will receive an update in your RSS reader.</a:t>
            </a:r>
            <a:br>
              <a:rPr lang="en-AU" b="1"/>
            </a:br>
            <a:r>
              <a:rPr lang="en-AU" b="1"/>
              <a:t/>
            </a:r>
            <a:br>
              <a:rPr lang="en-AU" b="1"/>
            </a:br>
            <a:endParaRPr lang="en-AU" b="1"/>
          </a:p>
        </p:txBody>
      </p:sp>
      <p:pic>
        <p:nvPicPr>
          <p:cNvPr id="29706" name="Picture 10" descr="Blogline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5805488"/>
            <a:ext cx="214312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18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NZ"/>
              <a:t>In Summary</a:t>
            </a:r>
            <a:endParaRPr lang="en-AU"/>
          </a:p>
        </p:txBody>
      </p:sp>
      <p:sp>
        <p:nvSpPr>
          <p:cNvPr id="96259" name="Rectangle 3"/>
          <p:cNvSpPr>
            <a:spLocks noGrp="1" noChangeArrowheads="1"/>
          </p:cNvSpPr>
          <p:nvPr>
            <p:ph type="body" idx="1"/>
          </p:nvPr>
        </p:nvSpPr>
        <p:spPr>
          <a:xfrm>
            <a:off x="827088" y="1125538"/>
            <a:ext cx="5432425" cy="4395787"/>
          </a:xfrm>
        </p:spPr>
        <p:txBody>
          <a:bodyPr/>
          <a:lstStyle/>
          <a:p>
            <a:r>
              <a:rPr lang="en-NZ"/>
              <a:t>Blogs</a:t>
            </a:r>
          </a:p>
          <a:p>
            <a:r>
              <a:rPr lang="en-NZ"/>
              <a:t>Wikis</a:t>
            </a:r>
          </a:p>
          <a:p>
            <a:r>
              <a:rPr lang="en-NZ"/>
              <a:t>Podcasting</a:t>
            </a:r>
          </a:p>
          <a:p>
            <a:r>
              <a:rPr lang="en-NZ"/>
              <a:t>Social Networking</a:t>
            </a:r>
          </a:p>
          <a:p>
            <a:r>
              <a:rPr lang="en-NZ"/>
              <a:t>Social Sharing</a:t>
            </a:r>
          </a:p>
          <a:p>
            <a:r>
              <a:rPr lang="en-NZ"/>
              <a:t>Widgets</a:t>
            </a:r>
          </a:p>
          <a:p>
            <a:r>
              <a:rPr lang="en-NZ"/>
              <a:t>RSS Feeds</a:t>
            </a:r>
            <a:endParaRPr lang="en-AU"/>
          </a:p>
        </p:txBody>
      </p:sp>
      <p:sp>
        <p:nvSpPr>
          <p:cNvPr id="96260" name="AutoShape 4"/>
          <p:cNvSpPr>
            <a:spLocks noChangeArrowheads="1"/>
          </p:cNvSpPr>
          <p:nvPr/>
        </p:nvSpPr>
        <p:spPr bwMode="auto">
          <a:xfrm>
            <a:off x="4500563" y="3860800"/>
            <a:ext cx="4140200" cy="2592388"/>
          </a:xfrm>
          <a:prstGeom prst="cloudCallout">
            <a:avLst>
              <a:gd name="adj1" fmla="val -30139"/>
              <a:gd name="adj2" fmla="val -131569"/>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NZ" sz="2000" b="1">
                <a:latin typeface="Gill Sans MT" pitchFamily="34" charset="0"/>
              </a:rPr>
              <a:t>Set up an account</a:t>
            </a:r>
          </a:p>
          <a:p>
            <a:r>
              <a:rPr lang="en-NZ" sz="1400"/>
              <a:t>(Remember it’s Free!!!)</a:t>
            </a:r>
          </a:p>
          <a:p>
            <a:endParaRPr lang="en-NZ" sz="2000" b="1">
              <a:latin typeface="Gill Sans MT" pitchFamily="34" charset="0"/>
            </a:endParaRPr>
          </a:p>
          <a:p>
            <a:r>
              <a:rPr lang="en-NZ" sz="2000" b="1">
                <a:latin typeface="Gill Sans MT" pitchFamily="34" charset="0"/>
              </a:rPr>
              <a:t>Follow instructions</a:t>
            </a:r>
          </a:p>
          <a:p>
            <a:endParaRPr lang="en-NZ" sz="2000" b="1">
              <a:latin typeface="Gill Sans MT" pitchFamily="34" charset="0"/>
            </a:endParaRPr>
          </a:p>
          <a:p>
            <a:r>
              <a:rPr lang="en-NZ" sz="2000" b="1">
                <a:latin typeface="Gill Sans MT" pitchFamily="34" charset="0"/>
              </a:rPr>
              <a:t>Have a play !</a:t>
            </a:r>
            <a:endParaRPr lang="en-AU" sz="2000" b="1">
              <a:latin typeface="Gill Sans MT" pitchFamily="34" charset="0"/>
            </a:endParaRPr>
          </a:p>
        </p:txBody>
      </p:sp>
    </p:spTree>
    <p:extLst>
      <p:ext uri="{BB962C8B-B14F-4D97-AF65-F5344CB8AC3E}">
        <p14:creationId xmlns:p14="http://schemas.microsoft.com/office/powerpoint/2010/main" val="2132959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Give ONE </a:t>
            </a:r>
            <a:r>
              <a:rPr lang="en-US" dirty="0" smtClean="0"/>
              <a:t>key factor in 3G applications.</a:t>
            </a:r>
            <a:endParaRPr lang="en-US" dirty="0" smtClean="0"/>
          </a:p>
          <a:p>
            <a:r>
              <a:rPr lang="en-US" dirty="0" smtClean="0"/>
              <a:t>Differentiate ‘killer’ applications, consumer and business applications. Give ONE example to support your answer.</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F4C97357-8827-49F7-888E-DFF256D724C8}" type="slidenum">
              <a:rPr lang="en-GB" smtClean="0"/>
              <a:t>36</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30633115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dirty="0"/>
              <a:t>Advantages of </a:t>
            </a:r>
            <a:r>
              <a:rPr lang="de-CH" dirty="0" smtClean="0"/>
              <a:t>web 2.0</a:t>
            </a:r>
            <a:r>
              <a:rPr lang="de-CH" dirty="0"/>
              <a:t>	</a:t>
            </a:r>
          </a:p>
          <a:p>
            <a:r>
              <a:rPr lang="de-CH" smtClean="0"/>
              <a:t>Challenges</a:t>
            </a:r>
            <a:endParaRPr lang="de-CH" dirty="0"/>
          </a:p>
        </p:txBody>
      </p:sp>
      <p:sp>
        <p:nvSpPr>
          <p:cNvPr id="4" name="Footer Placeholder 3"/>
          <p:cNvSpPr>
            <a:spLocks noGrp="1"/>
          </p:cNvSpPr>
          <p:nvPr>
            <p:ph type="ftr" sz="quarter" idx="10"/>
          </p:nvPr>
        </p:nvSpPr>
        <p:spPr/>
        <p:txBody>
          <a:bodyPr/>
          <a:lstStyle/>
          <a:p>
            <a:pPr>
              <a:defRPr/>
            </a:pPr>
            <a:r>
              <a:rPr lang="en-GB" dirty="0" smtClean="0"/>
              <a:t>Slide ‹</a:t>
            </a:r>
            <a:fld id="{4BD7FE65-C388-4C40-906A-03888D5824EE}" type="slidenum">
              <a:rPr lang="en-GB" smtClean="0"/>
              <a:t>37</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18644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BE8F186-7153-4521-A758-D4F94B16896C}" type="slidenum">
              <a:rPr lang="en-GB" smtClean="0"/>
              <a:t>38</a:t>
            </a:fld>
            <a:r>
              <a:rPr lang="en-GB" dirty="0" smtClean="0"/>
              <a:t>› of 9</a:t>
            </a:r>
            <a:endParaRPr lang="en-GB" dirty="0"/>
          </a:p>
        </p:txBody>
      </p:sp>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smtClean="0"/>
              <a:t>Web 2.0</a:t>
            </a:r>
          </a:p>
          <a:p>
            <a:pPr lvl="1"/>
            <a:endParaRPr lang="en-US" dirty="0" smtClean="0"/>
          </a:p>
          <a:p>
            <a:pPr marL="457200" lvl="1" indent="0">
              <a:buNone/>
            </a:pPr>
            <a:endParaRPr lang="en-US" dirty="0" smtClean="0"/>
          </a:p>
        </p:txBody>
      </p:sp>
      <p:sp>
        <p:nvSpPr>
          <p:cNvPr id="4" name="Footer Placeholder 3"/>
          <p:cNvSpPr>
            <a:spLocks noGrp="1"/>
          </p:cNvSpPr>
          <p:nvPr>
            <p:ph type="ftr" sz="quarter" idx="10"/>
          </p:nvPr>
        </p:nvSpPr>
        <p:spPr/>
        <p:txBody>
          <a:bodyPr/>
          <a:lstStyle/>
          <a:p>
            <a:pPr>
              <a:defRPr/>
            </a:pPr>
            <a:r>
              <a:rPr lang="en-GB" dirty="0" smtClean="0"/>
              <a:t>Slide ‹</a:t>
            </a:r>
            <a:fld id="{D89EAE2A-06FD-45D7-AA3A-12A684DEA896}" type="slidenum">
              <a:rPr lang="en-GB" smtClean="0"/>
              <a:t>4</a:t>
            </a:fld>
            <a:r>
              <a:rPr lang="en-GB" dirty="0" smtClean="0"/>
              <a:t>› of 9</a:t>
            </a:r>
            <a:endParaRPr lang="en-GB" dirty="0"/>
          </a:p>
        </p:txBody>
      </p:sp>
    </p:spTree>
    <p:extLst>
      <p:ext uri="{BB962C8B-B14F-4D97-AF65-F5344CB8AC3E}">
        <p14:creationId xmlns:p14="http://schemas.microsoft.com/office/powerpoint/2010/main" val="1366442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CCB942F3-A703-45B5-AA13-43989A242530}" type="slidenum">
              <a:rPr lang="en-GB" smtClean="0"/>
              <a:t>5</a:t>
            </a:fld>
            <a:r>
              <a:rPr lang="en-GB" dirty="0" smtClean="0"/>
              <a:t>› of 9</a:t>
            </a:r>
            <a:endParaRPr lang="en-GB" dirty="0"/>
          </a:p>
        </p:txBody>
      </p:sp>
      <p:sp>
        <p:nvSpPr>
          <p:cNvPr id="5" name="Title 1"/>
          <p:cNvSpPr>
            <a:spLocks noGrp="1"/>
          </p:cNvSpPr>
          <p:nvPr>
            <p:ph type="title"/>
          </p:nvPr>
        </p:nvSpPr>
        <p:spPr/>
        <p:txBody>
          <a:bodyPr/>
          <a:lstStyle/>
          <a:p>
            <a:r>
              <a:rPr lang="en-US" altLang="zh-TW" b="1" u="sng" dirty="0" smtClean="0">
                <a:solidFill>
                  <a:schemeClr val="accent6">
                    <a:lumMod val="75000"/>
                  </a:schemeClr>
                </a:solidFill>
                <a:latin typeface="Century Gothic" panose="020B0502020202020204" pitchFamily="34" charset="0"/>
                <a:ea typeface="新細明體" pitchFamily="18" charset="-120"/>
              </a:rPr>
              <a:t>Introduction</a:t>
            </a:r>
            <a:endParaRPr lang="en-US" altLang="zh-TW" u="sng" dirty="0" smtClean="0">
              <a:solidFill>
                <a:schemeClr val="accent6">
                  <a:lumMod val="75000"/>
                </a:schemeClr>
              </a:solidFill>
              <a:latin typeface="Century Gothic" panose="020B0502020202020204" pitchFamily="34" charset="0"/>
              <a:ea typeface="新細明體" pitchFamily="18" charset="-120"/>
            </a:endParaRPr>
          </a:p>
        </p:txBody>
      </p:sp>
      <p:sp>
        <p:nvSpPr>
          <p:cNvPr id="6" name="Content Placeholder 5"/>
          <p:cNvSpPr>
            <a:spLocks noGrp="1"/>
          </p:cNvSpPr>
          <p:nvPr>
            <p:ph idx="1"/>
          </p:nvPr>
        </p:nvSpPr>
        <p:spPr>
          <a:xfrm>
            <a:off x="578803" y="1757363"/>
            <a:ext cx="8229600" cy="4525962"/>
          </a:xfrm>
        </p:spPr>
        <p:txBody>
          <a:bodyPr/>
          <a:lstStyle/>
          <a:p>
            <a:pPr>
              <a:lnSpc>
                <a:spcPct val="80000"/>
              </a:lnSpc>
              <a:buFontTx/>
              <a:buNone/>
            </a:pPr>
            <a:r>
              <a:rPr lang="en-AU" dirty="0"/>
              <a:t>	Web 2.0 is a term often applied to a perceived ongoing transition of the World Wide Web from a collection of websites to a full-fledged computing platform serving web applications to end users. Ultimately Web 2.0 services are expected to replace desktop computing applications for many purposes.“ </a:t>
            </a:r>
            <a:r>
              <a:rPr lang="en-AU" sz="2000" dirty="0">
                <a:solidFill>
                  <a:schemeClr val="accent2"/>
                </a:solidFill>
              </a:rPr>
              <a:t>Wikipedia</a:t>
            </a:r>
          </a:p>
          <a:p>
            <a:pPr>
              <a:lnSpc>
                <a:spcPct val="80000"/>
              </a:lnSpc>
              <a:buFontTx/>
              <a:buNone/>
            </a:pPr>
            <a:endParaRPr lang="en-AU" sz="2800" dirty="0"/>
          </a:p>
          <a:p>
            <a:pPr algn="ctr">
              <a:lnSpc>
                <a:spcPct val="80000"/>
              </a:lnSpc>
              <a:buFontTx/>
              <a:buNone/>
            </a:pPr>
            <a:r>
              <a:rPr lang="en-AU" sz="2800" dirty="0"/>
              <a:t>	</a:t>
            </a:r>
            <a:br>
              <a:rPr lang="en-AU" sz="2800" dirty="0"/>
            </a:br>
            <a:r>
              <a:rPr lang="en-AU" sz="2000" i="1" dirty="0"/>
              <a:t>“The significance of the shift to Web 2.0 for education is that it empowers teachers and learners to easily create and share their own content and resources”.</a:t>
            </a:r>
            <a:r>
              <a:rPr lang="en-AU" i="1" dirty="0"/>
              <a:t/>
            </a:r>
            <a:br>
              <a:rPr lang="en-AU" i="1" dirty="0"/>
            </a:br>
            <a:endParaRPr lang="en-AU" i="1" dirty="0"/>
          </a:p>
        </p:txBody>
      </p:sp>
    </p:spTree>
    <p:extLst>
      <p:ext uri="{BB962C8B-B14F-4D97-AF65-F5344CB8AC3E}">
        <p14:creationId xmlns:p14="http://schemas.microsoft.com/office/powerpoint/2010/main" val="27313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47813" y="260350"/>
            <a:ext cx="7308850" cy="762000"/>
          </a:xfrm>
        </p:spPr>
        <p:txBody>
          <a:bodyPr/>
          <a:lstStyle/>
          <a:p>
            <a:r>
              <a:rPr lang="en-AU" dirty="0">
                <a:solidFill>
                  <a:schemeClr val="accent2"/>
                </a:solidFill>
              </a:rPr>
              <a:t>The New Face of Learning</a:t>
            </a:r>
            <a:r>
              <a:rPr lang="en-AU" dirty="0"/>
              <a:t> </a:t>
            </a:r>
          </a:p>
        </p:txBody>
      </p:sp>
      <p:sp>
        <p:nvSpPr>
          <p:cNvPr id="5123" name="Rectangle 3"/>
          <p:cNvSpPr>
            <a:spLocks noGrp="1" noChangeArrowheads="1"/>
          </p:cNvSpPr>
          <p:nvPr>
            <p:ph type="body" idx="1"/>
          </p:nvPr>
        </p:nvSpPr>
        <p:spPr>
          <a:xfrm>
            <a:off x="1042988" y="981075"/>
            <a:ext cx="7772400" cy="5715000"/>
          </a:xfrm>
        </p:spPr>
        <p:txBody>
          <a:bodyPr/>
          <a:lstStyle/>
          <a:p>
            <a:pPr>
              <a:lnSpc>
                <a:spcPct val="80000"/>
              </a:lnSpc>
              <a:buFontTx/>
              <a:buNone/>
            </a:pPr>
            <a:r>
              <a:rPr lang="en-AU" sz="2400" dirty="0"/>
              <a:t>	</a:t>
            </a:r>
          </a:p>
          <a:p>
            <a:pPr algn="ctr">
              <a:lnSpc>
                <a:spcPct val="80000"/>
              </a:lnSpc>
              <a:buFontTx/>
              <a:buNone/>
            </a:pPr>
            <a:r>
              <a:rPr lang="en-AU" sz="2400" dirty="0">
                <a:solidFill>
                  <a:srgbClr val="010A0F"/>
                </a:solidFill>
              </a:rPr>
              <a:t>	“It's amazing in many ways that in just a few short years, we have gone from a Web that was primarily </a:t>
            </a:r>
            <a:r>
              <a:rPr lang="en-AU" sz="2400" i="1" dirty="0">
                <a:solidFill>
                  <a:srgbClr val="010A0F"/>
                </a:solidFill>
              </a:rPr>
              <a:t>"read only"</a:t>
            </a:r>
            <a:r>
              <a:rPr lang="en-AU" sz="2400" dirty="0">
                <a:solidFill>
                  <a:srgbClr val="010A0F"/>
                </a:solidFill>
              </a:rPr>
              <a:t> to one where creating content is almost as easy as consuming it”. </a:t>
            </a:r>
          </a:p>
          <a:p>
            <a:pPr algn="ctr">
              <a:lnSpc>
                <a:spcPct val="80000"/>
              </a:lnSpc>
              <a:buFontTx/>
              <a:buNone/>
            </a:pPr>
            <a:endParaRPr lang="en-AU" sz="2400" dirty="0">
              <a:solidFill>
                <a:srgbClr val="010A0F"/>
              </a:solidFill>
            </a:endParaRPr>
          </a:p>
          <a:p>
            <a:pPr algn="ctr">
              <a:lnSpc>
                <a:spcPct val="80000"/>
              </a:lnSpc>
              <a:buFontTx/>
              <a:buNone/>
            </a:pPr>
            <a:r>
              <a:rPr lang="en-AU" sz="2400" dirty="0">
                <a:solidFill>
                  <a:srgbClr val="010A0F"/>
                </a:solidFill>
              </a:rPr>
              <a:t>	“One where writing and publishing in the forms of blogs, wikis and podcasts and many other such tools is available to everyone. One where we can connect not just to content but to people, ideas and conversations as well”.</a:t>
            </a:r>
          </a:p>
          <a:p>
            <a:pPr>
              <a:lnSpc>
                <a:spcPct val="80000"/>
              </a:lnSpc>
              <a:buFontTx/>
              <a:buNone/>
            </a:pPr>
            <a:r>
              <a:rPr lang="en-AU" sz="2400" dirty="0">
                <a:solidFill>
                  <a:srgbClr val="010A0F"/>
                </a:solidFill>
              </a:rPr>
              <a:t>	</a:t>
            </a:r>
          </a:p>
          <a:p>
            <a:pPr algn="ctr">
              <a:lnSpc>
                <a:spcPct val="80000"/>
              </a:lnSpc>
              <a:buFontTx/>
              <a:buNone/>
            </a:pPr>
            <a:r>
              <a:rPr lang="en-AU" sz="2400" dirty="0">
                <a:solidFill>
                  <a:srgbClr val="010A0F"/>
                </a:solidFill>
              </a:rPr>
              <a:t>	“The good news for all of us is that today, anyone can become a </a:t>
            </a:r>
            <a:r>
              <a:rPr lang="en-AU" sz="2400" i="1" dirty="0">
                <a:solidFill>
                  <a:srgbClr val="010A0F"/>
                </a:solidFill>
              </a:rPr>
              <a:t>lifelong learner</a:t>
            </a:r>
            <a:r>
              <a:rPr lang="en-AU" sz="2400" dirty="0">
                <a:solidFill>
                  <a:srgbClr val="010A0F"/>
                </a:solidFill>
              </a:rPr>
              <a:t>. These technologies are user friendly in a way that technologies have not been in the past”</a:t>
            </a:r>
          </a:p>
          <a:p>
            <a:pPr algn="ctr">
              <a:lnSpc>
                <a:spcPct val="80000"/>
              </a:lnSpc>
              <a:buFontTx/>
              <a:buNone/>
            </a:pPr>
            <a:r>
              <a:rPr lang="en-AU" sz="2400" dirty="0">
                <a:solidFill>
                  <a:srgbClr val="010A0F"/>
                </a:solidFill>
              </a:rPr>
              <a:t>	</a:t>
            </a:r>
            <a:r>
              <a:rPr lang="en-AU" sz="1600" dirty="0">
                <a:solidFill>
                  <a:schemeClr val="accent2"/>
                </a:solidFill>
              </a:rPr>
              <a:t>Will Richardson - </a:t>
            </a:r>
            <a:r>
              <a:rPr lang="en-NZ" sz="1600" dirty="0">
                <a:solidFill>
                  <a:schemeClr val="accent2"/>
                </a:solidFill>
              </a:rPr>
              <a:t> </a:t>
            </a:r>
            <a:r>
              <a:rPr lang="en-NZ" sz="1600" dirty="0" err="1">
                <a:solidFill>
                  <a:schemeClr val="accent2"/>
                </a:solidFill>
              </a:rPr>
              <a:t>Edutopia</a:t>
            </a:r>
            <a:endParaRPr lang="en-AU" sz="1600" dirty="0">
              <a:solidFill>
                <a:schemeClr val="accent2"/>
              </a:solidFill>
            </a:endParaRPr>
          </a:p>
        </p:txBody>
      </p:sp>
      <p:pic>
        <p:nvPicPr>
          <p:cNvPr id="5124" name="Picture 4" descr="001363_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10680">
            <a:off x="179388" y="404813"/>
            <a:ext cx="1454150" cy="103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524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04813"/>
            <a:ext cx="9144000" cy="762000"/>
          </a:xfrm>
        </p:spPr>
        <p:txBody>
          <a:bodyPr/>
          <a:lstStyle/>
          <a:p>
            <a:r>
              <a:rPr lang="en-AU">
                <a:solidFill>
                  <a:schemeClr val="accent2"/>
                </a:solidFill>
              </a:rPr>
              <a:t>Blogs and Blogging</a:t>
            </a:r>
            <a:r>
              <a:rPr lang="en-AU"/>
              <a:t> </a:t>
            </a:r>
          </a:p>
        </p:txBody>
      </p:sp>
      <p:sp>
        <p:nvSpPr>
          <p:cNvPr id="8195" name="Rectangle 3"/>
          <p:cNvSpPr>
            <a:spLocks noGrp="1" noChangeArrowheads="1"/>
          </p:cNvSpPr>
          <p:nvPr>
            <p:ph type="body" idx="1"/>
          </p:nvPr>
        </p:nvSpPr>
        <p:spPr>
          <a:xfrm>
            <a:off x="900113" y="1341438"/>
            <a:ext cx="7772400" cy="4446587"/>
          </a:xfrm>
        </p:spPr>
        <p:txBody>
          <a:bodyPr/>
          <a:lstStyle/>
          <a:p>
            <a:pPr>
              <a:lnSpc>
                <a:spcPct val="90000"/>
              </a:lnSpc>
            </a:pPr>
            <a:r>
              <a:rPr lang="en-AU" sz="2400" b="0"/>
              <a:t>What is a Blog </a:t>
            </a:r>
            <a:r>
              <a:rPr lang="en-AU" sz="2400" b="0" i="1"/>
              <a:t>(or Weblog)</a:t>
            </a:r>
            <a:r>
              <a:rPr lang="en-AU" sz="2400" b="0"/>
              <a:t>?</a:t>
            </a:r>
          </a:p>
          <a:p>
            <a:pPr>
              <a:lnSpc>
                <a:spcPct val="90000"/>
              </a:lnSpc>
            </a:pPr>
            <a:r>
              <a:rPr lang="en-AU" sz="2400" b="0"/>
              <a:t>A frequently updated website, automatically archived. </a:t>
            </a:r>
          </a:p>
          <a:p>
            <a:pPr>
              <a:lnSpc>
                <a:spcPct val="90000"/>
              </a:lnSpc>
            </a:pPr>
            <a:r>
              <a:rPr lang="en-AU" sz="2400" b="0"/>
              <a:t>Easily updated using any web browser connected to the Internet. </a:t>
            </a:r>
          </a:p>
          <a:p>
            <a:pPr>
              <a:lnSpc>
                <a:spcPct val="90000"/>
              </a:lnSpc>
            </a:pPr>
            <a:r>
              <a:rPr lang="en-AU" sz="2400" b="0"/>
              <a:t>An online journal or newsletter, consisting of personal thoughts &amp; commentary </a:t>
            </a:r>
          </a:p>
          <a:p>
            <a:pPr>
              <a:lnSpc>
                <a:spcPct val="90000"/>
              </a:lnSpc>
            </a:pPr>
            <a:r>
              <a:rPr lang="en-AU" sz="2400" b="0"/>
              <a:t>Blogs include links to articles and websites. </a:t>
            </a:r>
          </a:p>
          <a:p>
            <a:pPr>
              <a:lnSpc>
                <a:spcPct val="90000"/>
              </a:lnSpc>
            </a:pPr>
            <a:r>
              <a:rPr lang="en-AU" sz="2400" b="0"/>
              <a:t>Most blogs allow readers to leave comments on posts. </a:t>
            </a:r>
          </a:p>
          <a:p>
            <a:pPr>
              <a:lnSpc>
                <a:spcPct val="90000"/>
              </a:lnSpc>
            </a:pPr>
            <a:r>
              <a:rPr lang="en-AU" sz="2400" b="0"/>
              <a:t>Blogs can be authored by an individual or by multiple authors. </a:t>
            </a:r>
          </a:p>
          <a:p>
            <a:pPr>
              <a:lnSpc>
                <a:spcPct val="90000"/>
              </a:lnSpc>
            </a:pPr>
            <a:endParaRPr lang="en-AU" sz="2400"/>
          </a:p>
        </p:txBody>
      </p:sp>
    </p:spTree>
    <p:extLst>
      <p:ext uri="{BB962C8B-B14F-4D97-AF65-F5344CB8AC3E}">
        <p14:creationId xmlns:p14="http://schemas.microsoft.com/office/powerpoint/2010/main" val="284946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260350"/>
            <a:ext cx="9144000" cy="762000"/>
          </a:xfrm>
        </p:spPr>
        <p:txBody>
          <a:bodyPr/>
          <a:lstStyle/>
          <a:p>
            <a:r>
              <a:rPr lang="en-NZ">
                <a:solidFill>
                  <a:schemeClr val="accent2"/>
                </a:solidFill>
              </a:rPr>
              <a:t>Examples</a:t>
            </a:r>
            <a:endParaRPr lang="en-AU">
              <a:solidFill>
                <a:schemeClr val="accent2"/>
              </a:solidFill>
            </a:endParaRPr>
          </a:p>
        </p:txBody>
      </p:sp>
      <p:sp>
        <p:nvSpPr>
          <p:cNvPr id="9219" name="Rectangle 3"/>
          <p:cNvSpPr>
            <a:spLocks noGrp="1" noChangeArrowheads="1"/>
          </p:cNvSpPr>
          <p:nvPr>
            <p:ph type="body" idx="1"/>
          </p:nvPr>
        </p:nvSpPr>
        <p:spPr>
          <a:xfrm>
            <a:off x="827088" y="1268413"/>
            <a:ext cx="7772400" cy="4662487"/>
          </a:xfrm>
        </p:spPr>
        <p:txBody>
          <a:bodyPr/>
          <a:lstStyle/>
          <a:p>
            <a:pPr>
              <a:lnSpc>
                <a:spcPct val="90000"/>
              </a:lnSpc>
              <a:buFontTx/>
              <a:buNone/>
            </a:pPr>
            <a:r>
              <a:rPr lang="en-NZ" sz="2800">
                <a:latin typeface="Gill Sans MT" pitchFamily="34" charset="0"/>
              </a:rPr>
              <a:t>Educational</a:t>
            </a:r>
            <a:r>
              <a:rPr lang="en-NZ" sz="2400">
                <a:latin typeface="Gill Sans MT" pitchFamily="34" charset="0"/>
              </a:rPr>
              <a:t> </a:t>
            </a:r>
            <a:endParaRPr lang="en-AU" sz="2400">
              <a:latin typeface="Gill Sans MT" pitchFamily="34" charset="0"/>
            </a:endParaRPr>
          </a:p>
          <a:p>
            <a:pPr>
              <a:lnSpc>
                <a:spcPct val="90000"/>
              </a:lnSpc>
              <a:buFontTx/>
              <a:buNone/>
            </a:pPr>
            <a:r>
              <a:rPr lang="en-AU" sz="2400"/>
              <a:t>Sheryl Nussbaum-Beach</a:t>
            </a:r>
            <a:r>
              <a:rPr lang="en-AU"/>
              <a:t> </a:t>
            </a:r>
            <a:r>
              <a:rPr lang="en-AU" sz="2400"/>
              <a:t>-  </a:t>
            </a:r>
            <a:r>
              <a:rPr lang="en-AU" sz="2400">
                <a:hlinkClick r:id="rId3"/>
              </a:rPr>
              <a:t>Click here </a:t>
            </a:r>
            <a:endParaRPr lang="en-AU" sz="2400"/>
          </a:p>
          <a:p>
            <a:pPr>
              <a:lnSpc>
                <a:spcPct val="90000"/>
              </a:lnSpc>
              <a:buFontTx/>
              <a:buNone/>
            </a:pPr>
            <a:endParaRPr lang="en-AU" sz="2400"/>
          </a:p>
          <a:p>
            <a:pPr>
              <a:lnSpc>
                <a:spcPct val="90000"/>
              </a:lnSpc>
              <a:buFontTx/>
              <a:buNone/>
            </a:pPr>
            <a:r>
              <a:rPr lang="en-NZ" sz="2800">
                <a:latin typeface="Gill Sans MT" pitchFamily="34" charset="0"/>
              </a:rPr>
              <a:t>Personal</a:t>
            </a:r>
          </a:p>
          <a:p>
            <a:pPr>
              <a:lnSpc>
                <a:spcPct val="90000"/>
              </a:lnSpc>
              <a:buFontTx/>
              <a:buNone/>
            </a:pPr>
            <a:r>
              <a:rPr lang="en-NZ" sz="2400"/>
              <a:t>Chris and Aimee - </a:t>
            </a:r>
            <a:r>
              <a:rPr lang="en-NZ" sz="2400">
                <a:hlinkClick r:id="rId4"/>
              </a:rPr>
              <a:t>Click here</a:t>
            </a:r>
            <a:endParaRPr lang="en-NZ" sz="2400"/>
          </a:p>
          <a:p>
            <a:pPr>
              <a:lnSpc>
                <a:spcPct val="90000"/>
              </a:lnSpc>
              <a:buFontTx/>
              <a:buNone/>
            </a:pPr>
            <a:r>
              <a:rPr lang="en-NZ" sz="2400"/>
              <a:t>Marko -  </a:t>
            </a:r>
            <a:r>
              <a:rPr lang="en-NZ" sz="2400">
                <a:hlinkClick r:id="rId5"/>
              </a:rPr>
              <a:t>Click here </a:t>
            </a:r>
            <a:endParaRPr lang="en-NZ" sz="2400"/>
          </a:p>
          <a:p>
            <a:pPr>
              <a:lnSpc>
                <a:spcPct val="90000"/>
              </a:lnSpc>
              <a:buFontTx/>
              <a:buNone/>
            </a:pPr>
            <a:endParaRPr lang="en-NZ" sz="2400">
              <a:latin typeface="Gill Sans MT" pitchFamily="34" charset="0"/>
            </a:endParaRPr>
          </a:p>
          <a:p>
            <a:pPr>
              <a:lnSpc>
                <a:spcPct val="90000"/>
              </a:lnSpc>
              <a:buFontTx/>
              <a:buNone/>
            </a:pPr>
            <a:r>
              <a:rPr lang="en-NZ" sz="2800">
                <a:latin typeface="Gill Sans MT" pitchFamily="34" charset="0"/>
              </a:rPr>
              <a:t>Class</a:t>
            </a:r>
          </a:p>
          <a:p>
            <a:pPr>
              <a:lnSpc>
                <a:spcPct val="90000"/>
              </a:lnSpc>
              <a:buFontTx/>
              <a:buNone/>
            </a:pPr>
            <a:r>
              <a:rPr lang="en-NZ" sz="2400"/>
              <a:t>Cheryl Kidd – </a:t>
            </a:r>
            <a:r>
              <a:rPr lang="en-NZ" sz="2400">
                <a:hlinkClick r:id="rId6"/>
              </a:rPr>
              <a:t>Click here</a:t>
            </a:r>
            <a:endParaRPr lang="en-NZ" sz="2400"/>
          </a:p>
          <a:p>
            <a:pPr>
              <a:lnSpc>
                <a:spcPct val="90000"/>
              </a:lnSpc>
              <a:buFontTx/>
              <a:buNone/>
            </a:pPr>
            <a:r>
              <a:rPr lang="en-NZ" sz="2400"/>
              <a:t>Heretaunga Futures – </a:t>
            </a:r>
            <a:r>
              <a:rPr lang="en-NZ" sz="2400">
                <a:hlinkClick r:id="rId7"/>
              </a:rPr>
              <a:t>Click here</a:t>
            </a:r>
            <a:endParaRPr lang="en-AU" sz="2400"/>
          </a:p>
        </p:txBody>
      </p:sp>
    </p:spTree>
    <p:extLst>
      <p:ext uri="{BB962C8B-B14F-4D97-AF65-F5344CB8AC3E}">
        <p14:creationId xmlns:p14="http://schemas.microsoft.com/office/powerpoint/2010/main" val="398736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333375"/>
            <a:ext cx="9144000" cy="762000"/>
          </a:xfrm>
        </p:spPr>
        <p:txBody>
          <a:bodyPr/>
          <a:lstStyle/>
          <a:p>
            <a:r>
              <a:rPr lang="en-NZ">
                <a:solidFill>
                  <a:schemeClr val="accent2"/>
                </a:solidFill>
              </a:rPr>
              <a:t>Places to create a blog?</a:t>
            </a:r>
            <a:endParaRPr lang="en-AU">
              <a:solidFill>
                <a:schemeClr val="accent2"/>
              </a:solidFill>
            </a:endParaRPr>
          </a:p>
        </p:txBody>
      </p:sp>
      <p:sp>
        <p:nvSpPr>
          <p:cNvPr id="16387" name="Rectangle 3"/>
          <p:cNvSpPr>
            <a:spLocks noGrp="1" noChangeArrowheads="1"/>
          </p:cNvSpPr>
          <p:nvPr>
            <p:ph type="body" idx="1"/>
          </p:nvPr>
        </p:nvSpPr>
        <p:spPr>
          <a:xfrm>
            <a:off x="755650" y="2565400"/>
            <a:ext cx="7843838" cy="3527425"/>
          </a:xfrm>
        </p:spPr>
        <p:txBody>
          <a:bodyPr/>
          <a:lstStyle/>
          <a:p>
            <a:pPr algn="ctr">
              <a:lnSpc>
                <a:spcPct val="80000"/>
              </a:lnSpc>
              <a:buFontTx/>
              <a:buNone/>
            </a:pPr>
            <a:r>
              <a:rPr lang="en-NZ" sz="4400"/>
              <a:t>	</a:t>
            </a:r>
          </a:p>
          <a:p>
            <a:pPr algn="ctr">
              <a:lnSpc>
                <a:spcPct val="80000"/>
              </a:lnSpc>
              <a:buFontTx/>
              <a:buNone/>
            </a:pPr>
            <a:r>
              <a:rPr lang="en-NZ" sz="4400">
                <a:hlinkClick r:id="rId3"/>
              </a:rPr>
              <a:t>www.blogger.com</a:t>
            </a:r>
            <a:endParaRPr lang="en-NZ" sz="4400"/>
          </a:p>
          <a:p>
            <a:pPr algn="ctr">
              <a:lnSpc>
                <a:spcPct val="80000"/>
              </a:lnSpc>
              <a:buFontTx/>
              <a:buNone/>
            </a:pPr>
            <a:r>
              <a:rPr lang="en-NZ" sz="4400"/>
              <a:t> </a:t>
            </a:r>
          </a:p>
          <a:p>
            <a:pPr algn="ctr">
              <a:lnSpc>
                <a:spcPct val="80000"/>
              </a:lnSpc>
              <a:buFontTx/>
              <a:buNone/>
            </a:pPr>
            <a:r>
              <a:rPr lang="en-NZ" sz="2800"/>
              <a:t>Check out the Emerging Technologies wiki </a:t>
            </a:r>
          </a:p>
          <a:p>
            <a:pPr algn="ctr">
              <a:lnSpc>
                <a:spcPct val="80000"/>
              </a:lnSpc>
              <a:buFontTx/>
              <a:buNone/>
            </a:pPr>
            <a:r>
              <a:rPr lang="en-NZ" sz="2800"/>
              <a:t>there are a range of places to create a blog.</a:t>
            </a:r>
          </a:p>
          <a:p>
            <a:pPr algn="ctr">
              <a:lnSpc>
                <a:spcPct val="80000"/>
              </a:lnSpc>
              <a:buFontTx/>
              <a:buNone/>
            </a:pPr>
            <a:r>
              <a:rPr lang="en-NZ" sz="2800" i="1"/>
              <a:t>Edublog, Wordpress, Blogmister etc</a:t>
            </a:r>
            <a:endParaRPr lang="en-AU" sz="2800" i="1"/>
          </a:p>
        </p:txBody>
      </p:sp>
      <p:pic>
        <p:nvPicPr>
          <p:cNvPr id="16392" name="Picture 8" descr="0000000334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96975"/>
            <a:ext cx="238125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26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APUtemplate-Level_3 (6)</Template>
  <TotalTime>4472</TotalTime>
  <Pages>11</Pages>
  <Words>971</Words>
  <Application>Microsoft Office PowerPoint</Application>
  <PresentationFormat>On-screen Show (4:3)</PresentationFormat>
  <Paragraphs>219</Paragraphs>
  <Slides>38</Slides>
  <Notes>30</Notes>
  <HiddenSlides>0</HiddenSlides>
  <MMClips>2</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ＭＳ Ｐゴシック</vt:lpstr>
      <vt:lpstr>Arial</vt:lpstr>
      <vt:lpstr>Calibri</vt:lpstr>
      <vt:lpstr>Calibri Light</vt:lpstr>
      <vt:lpstr>Century Gothic</vt:lpstr>
      <vt:lpstr>Eras Bold ITC</vt:lpstr>
      <vt:lpstr>Gill Sans MT</vt:lpstr>
      <vt:lpstr>新細明體</vt:lpstr>
      <vt:lpstr>UCTI-Template-foundation-level</vt:lpstr>
      <vt:lpstr>Custom Design</vt:lpstr>
      <vt:lpstr>Mobile and Web Multimedia CT08-3-3 &amp; Version VC1</vt:lpstr>
      <vt:lpstr>Topic &amp; Structure of The Lesson</vt:lpstr>
      <vt:lpstr>Learning Outcomes</vt:lpstr>
      <vt:lpstr>Key Terms You Must Be Able To Use</vt:lpstr>
      <vt:lpstr>Introduction</vt:lpstr>
      <vt:lpstr>The New Face of Learning </vt:lpstr>
      <vt:lpstr>Blogs and Blogging </vt:lpstr>
      <vt:lpstr>Examples</vt:lpstr>
      <vt:lpstr>Places to create a blog?</vt:lpstr>
      <vt:lpstr>How do I make one?</vt:lpstr>
      <vt:lpstr>Summary </vt:lpstr>
      <vt:lpstr>Wiki</vt:lpstr>
      <vt:lpstr>Examples</vt:lpstr>
      <vt:lpstr>Places to make a wiki</vt:lpstr>
      <vt:lpstr>How do I make a wiki?</vt:lpstr>
      <vt:lpstr>Summary</vt:lpstr>
      <vt:lpstr>Podcasting</vt:lpstr>
      <vt:lpstr>Podcasting</vt:lpstr>
      <vt:lpstr>Example</vt:lpstr>
      <vt:lpstr>Summary</vt:lpstr>
      <vt:lpstr>Social Networks</vt:lpstr>
      <vt:lpstr>Social Networks</vt:lpstr>
      <vt:lpstr>Examples of Social Networks</vt:lpstr>
      <vt:lpstr>Bebo</vt:lpstr>
      <vt:lpstr>Summary</vt:lpstr>
      <vt:lpstr> Photo Sharing</vt:lpstr>
      <vt:lpstr>Fd’s Flickr Toys</vt:lpstr>
      <vt:lpstr>Generators</vt:lpstr>
      <vt:lpstr>Video Sharing</vt:lpstr>
      <vt:lpstr>Embedding Video</vt:lpstr>
      <vt:lpstr>Widgets, Badges &amp; Buttons</vt:lpstr>
      <vt:lpstr>Examples</vt:lpstr>
      <vt:lpstr>Slide Shows</vt:lpstr>
      <vt:lpstr>RSS Feed</vt:lpstr>
      <vt:lpstr>In Summary</vt:lpstr>
      <vt:lpstr>Quick Review Question</vt:lpstr>
      <vt:lpstr>PowerPoint Presentation</vt:lpstr>
      <vt:lpstr>Question and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Daniel Mago Vistro</cp:lastModifiedBy>
  <cp:revision>38</cp:revision>
  <cp:lastPrinted>1995-11-02T09:23:42Z</cp:lastPrinted>
  <dcterms:created xsi:type="dcterms:W3CDTF">2017-10-17T06:32:29Z</dcterms:created>
  <dcterms:modified xsi:type="dcterms:W3CDTF">2019-05-03T03:12:25Z</dcterms:modified>
</cp:coreProperties>
</file>