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4"/>
  </p:sldMasterIdLst>
  <p:notesMasterIdLst>
    <p:notesMasterId r:id="rId36"/>
  </p:notesMasterIdLst>
  <p:handoutMasterIdLst>
    <p:handoutMasterId r:id="rId37"/>
  </p:handoutMasterIdLst>
  <p:sldIdLst>
    <p:sldId id="270" r:id="rId5"/>
    <p:sldId id="280" r:id="rId6"/>
    <p:sldId id="281" r:id="rId7"/>
    <p:sldId id="286" r:id="rId8"/>
    <p:sldId id="338" r:id="rId9"/>
    <p:sldId id="287" r:id="rId10"/>
    <p:sldId id="290" r:id="rId11"/>
    <p:sldId id="292" r:id="rId12"/>
    <p:sldId id="293" r:id="rId13"/>
    <p:sldId id="294" r:id="rId14"/>
    <p:sldId id="337" r:id="rId15"/>
    <p:sldId id="296" r:id="rId16"/>
    <p:sldId id="297" r:id="rId17"/>
    <p:sldId id="298" r:id="rId18"/>
    <p:sldId id="299" r:id="rId19"/>
    <p:sldId id="304" r:id="rId20"/>
    <p:sldId id="339" r:id="rId21"/>
    <p:sldId id="306" r:id="rId22"/>
    <p:sldId id="340" r:id="rId23"/>
    <p:sldId id="341" r:id="rId24"/>
    <p:sldId id="342" r:id="rId25"/>
    <p:sldId id="343" r:id="rId26"/>
    <p:sldId id="309" r:id="rId27"/>
    <p:sldId id="310" r:id="rId28"/>
    <p:sldId id="311" r:id="rId29"/>
    <p:sldId id="313" r:id="rId30"/>
    <p:sldId id="314" r:id="rId31"/>
    <p:sldId id="319" r:id="rId32"/>
    <p:sldId id="336" r:id="rId33"/>
    <p:sldId id="277" r:id="rId34"/>
    <p:sldId id="278" r:id="rId35"/>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6B53"/>
    <a:srgbClr val="EE6E60"/>
    <a:srgbClr val="E83320"/>
    <a:srgbClr val="EF1928"/>
    <a:srgbClr val="D83048"/>
    <a:srgbClr val="CC0000"/>
    <a:srgbClr val="FF2929"/>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207040-A94C-44A6-8B13-304D15798D8E}" v="2" dt="2019-03-27T07:37:46.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31" autoAdjust="0"/>
    <p:restoredTop sz="94702" autoAdjust="0"/>
  </p:normalViewPr>
  <p:slideViewPr>
    <p:cSldViewPr snapToGrid="0">
      <p:cViewPr>
        <p:scale>
          <a:sx n="81" d="100"/>
          <a:sy n="81" d="100"/>
        </p:scale>
        <p:origin x="-906" y="114"/>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80"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0913874-8EF8-4227-A7E5-6D27D7AAD675}"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7748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A37BD78-3B0D-4FF0-A966-72C235D2D50C}"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47447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86200" y="8831263"/>
            <a:ext cx="2971800" cy="465137"/>
          </a:xfrm>
          <a:prstGeom prst="rect">
            <a:avLst/>
          </a:prstGeom>
        </p:spPr>
        <p:txBody>
          <a:bodyPr/>
          <a:lstStyle/>
          <a:p>
            <a:pPr>
              <a:defRPr/>
            </a:pPr>
            <a:fld id="{9C16AC59-E3EE-40B4-82D2-11539B8742C6}" type="slidenum">
              <a:rPr lang="en-US" smtClean="0"/>
              <a:pPr>
                <a:defRPr/>
              </a:pPr>
              <a:t>2</a:t>
            </a:fld>
            <a:endParaRPr lang="en-US" dirty="0"/>
          </a:p>
        </p:txBody>
      </p:sp>
    </p:spTree>
    <p:extLst>
      <p:ext uri="{BB962C8B-B14F-4D97-AF65-F5344CB8AC3E}">
        <p14:creationId xmlns:p14="http://schemas.microsoft.com/office/powerpoint/2010/main" val="865335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7684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FB6B53"/>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6629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3430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43784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5078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5736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Slide ‹#› of 9</a:t>
            </a:r>
            <a:endParaRPr lang="en-GB" dirty="0"/>
          </a:p>
        </p:txBody>
      </p:sp>
    </p:spTree>
    <p:extLst>
      <p:ext uri="{BB962C8B-B14F-4D97-AF65-F5344CB8AC3E}">
        <p14:creationId xmlns:p14="http://schemas.microsoft.com/office/powerpoint/2010/main" val="405560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7683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4679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69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83503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5079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FB6B53"/>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800" dirty="0"/>
              <a:t>CT050-3-3-PRMGT (Project Management)</a:t>
            </a:r>
          </a:p>
          <a:p>
            <a:pPr eaLnBrk="1" hangingPunct="1"/>
            <a:endParaRPr lang="en-GB" sz="800" dirty="0">
              <a:latin typeface="Calibri" pitchFamily="34" charset="0"/>
              <a:cs typeface="Calibri" pitchFamily="34" charset="0"/>
            </a:endParaRPr>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Planning Projects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Project_tea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planview.com/roles/project-managers/" TargetMode="External"/><Relationship Id="rId2" Type="http://schemas.openxmlformats.org/officeDocument/2006/relationships/hyperlink" Target="https://www.planview.com/products-solutions/solutions/project-portfolio-management/" TargetMode="External"/><Relationship Id="rId1" Type="http://schemas.openxmlformats.org/officeDocument/2006/relationships/slideLayout" Target="../slideLayouts/slideLayout2.xml"/><Relationship Id="rId5" Type="http://schemas.openxmlformats.org/officeDocument/2006/relationships/hyperlink" Target="https://en.wikipedia.org/wiki/Schedule_(project_management)" TargetMode="External"/><Relationship Id="rId4" Type="http://schemas.openxmlformats.org/officeDocument/2006/relationships/hyperlink" Target="https://en.wikipedia.org/wiki/Resource_(project_managemen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60154" y="3562815"/>
            <a:ext cx="7083846" cy="1752600"/>
          </a:xfrm>
        </p:spPr>
        <p:txBody>
          <a:bodyPr/>
          <a:lstStyle/>
          <a:p>
            <a:r>
              <a:rPr lang="en-US" dirty="0" smtClean="0">
                <a:latin typeface="Arial Unicode MS" pitchFamily="34" charset="-128"/>
                <a:ea typeface="Arial Unicode MS" pitchFamily="34" charset="-128"/>
                <a:cs typeface="Arial Unicode MS" pitchFamily="34" charset="-128"/>
              </a:rPr>
              <a:t>01: An </a:t>
            </a:r>
            <a:r>
              <a:rPr lang="en-US" dirty="0">
                <a:latin typeface="Arial Unicode MS" pitchFamily="34" charset="-128"/>
                <a:ea typeface="Arial Unicode MS" pitchFamily="34" charset="-128"/>
                <a:cs typeface="Arial Unicode MS" pitchFamily="34" charset="-128"/>
              </a:rPr>
              <a:t>Introduction to</a:t>
            </a:r>
            <a:br>
              <a:rPr lang="en-US" dirty="0">
                <a:latin typeface="Arial Unicode MS" pitchFamily="34" charset="-128"/>
                <a:ea typeface="Arial Unicode MS" pitchFamily="34" charset="-128"/>
                <a:cs typeface="Arial Unicode MS" pitchFamily="34" charset="-128"/>
              </a:rPr>
            </a:br>
            <a:r>
              <a:rPr lang="en-US" dirty="0">
                <a:latin typeface="Arial Unicode MS" pitchFamily="34" charset="-128"/>
                <a:ea typeface="Arial Unicode MS" pitchFamily="34" charset="-128"/>
                <a:cs typeface="Arial Unicode MS" pitchFamily="34" charset="-128"/>
              </a:rPr>
              <a:t>Project, Program, and</a:t>
            </a:r>
            <a:br>
              <a:rPr lang="en-US" dirty="0">
                <a:latin typeface="Arial Unicode MS" pitchFamily="34" charset="-128"/>
                <a:ea typeface="Arial Unicode MS" pitchFamily="34" charset="-128"/>
                <a:cs typeface="Arial Unicode MS" pitchFamily="34" charset="-128"/>
              </a:rPr>
            </a:br>
            <a:r>
              <a:rPr lang="en-US" dirty="0">
                <a:latin typeface="Arial Unicode MS" pitchFamily="34" charset="-128"/>
                <a:ea typeface="Arial Unicode MS" pitchFamily="34" charset="-128"/>
                <a:cs typeface="Arial Unicode MS" pitchFamily="34" charset="-128"/>
              </a:rPr>
              <a:t>Portfolio Management</a:t>
            </a:r>
            <a:endParaRPr lang="en-US" dirty="0"/>
          </a:p>
        </p:txBody>
      </p:sp>
      <p:sp>
        <p:nvSpPr>
          <p:cNvPr id="5" name="Text Box 6"/>
          <p:cNvSpPr txBox="1">
            <a:spLocks noGrp="1" noChangeArrowheads="1"/>
          </p:cNvSpPr>
          <p:nvPr>
            <p:ph type="ctrTitle"/>
          </p:nvPr>
        </p:nvSpPr>
        <p:spPr bwMode="auto">
          <a:xfrm>
            <a:off x="2389188" y="2241361"/>
            <a:ext cx="675481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800" dirty="0"/>
              <a:t>Project Management </a:t>
            </a:r>
          </a:p>
          <a:p>
            <a:pPr eaLnBrk="1" hangingPunct="1"/>
            <a:r>
              <a:rPr lang="en-US" sz="1400" dirty="0"/>
              <a:t>CT050-3-3-PRMGT</a:t>
            </a:r>
          </a:p>
        </p:txBody>
      </p:sp>
    </p:spTree>
    <p:extLst>
      <p:ext uri="{BB962C8B-B14F-4D97-AF65-F5344CB8AC3E}">
        <p14:creationId xmlns:p14="http://schemas.microsoft.com/office/powerpoint/2010/main" val="2651490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p:txBody>
          <a:bodyPr/>
          <a:lstStyle/>
          <a:p>
            <a:pPr eaLnBrk="1" hangingPunct="1">
              <a:spcBef>
                <a:spcPct val="100000"/>
              </a:spcBef>
            </a:pPr>
            <a:r>
              <a:rPr lang="en-US" b="1" dirty="0" smtClean="0"/>
              <a:t>Project management</a:t>
            </a:r>
            <a:r>
              <a:rPr lang="en-US" dirty="0" smtClean="0"/>
              <a:t> is “the application of knowledge, skills, tools and techniques to project activities to meet project requirements.”*</a:t>
            </a:r>
          </a:p>
          <a:p>
            <a:pPr>
              <a:spcBef>
                <a:spcPct val="100000"/>
              </a:spcBef>
            </a:pPr>
            <a:r>
              <a:rPr lang="en-US" b="1" dirty="0"/>
              <a:t>Project management</a:t>
            </a:r>
            <a:r>
              <a:rPr lang="en-US" dirty="0"/>
              <a:t> is the process of leading the work of a </a:t>
            </a:r>
            <a:r>
              <a:rPr lang="en-US" dirty="0">
                <a:hlinkClick r:id="rId2" tooltip="Project team"/>
              </a:rPr>
              <a:t>team</a:t>
            </a:r>
            <a:r>
              <a:rPr lang="en-US" dirty="0"/>
              <a:t> to achieve all project goals within the given </a:t>
            </a:r>
            <a:r>
              <a:rPr lang="en-US" dirty="0" smtClean="0"/>
              <a:t>constraints.</a:t>
            </a:r>
          </a:p>
        </p:txBody>
      </p:sp>
      <p:sp>
        <p:nvSpPr>
          <p:cNvPr id="23557" name="Slide Number Placeholder 6"/>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2918399C-F8B9-4225-BA37-2180907ABB30}" type="slidenum">
              <a:rPr lang="en-US"/>
              <a:pPr>
                <a:defRPr/>
              </a:pPr>
              <a:t>10</a:t>
            </a:fld>
            <a:endParaRPr lang="en-US" dirty="0"/>
          </a:p>
        </p:txBody>
      </p:sp>
      <p:sp>
        <p:nvSpPr>
          <p:cNvPr id="18436" name="Rectangle 2"/>
          <p:cNvSpPr>
            <a:spLocks noGrp="1" noChangeArrowheads="1"/>
          </p:cNvSpPr>
          <p:nvPr>
            <p:ph type="title"/>
          </p:nvPr>
        </p:nvSpPr>
        <p:spPr/>
        <p:txBody>
          <a:bodyPr/>
          <a:lstStyle/>
          <a:p>
            <a:pPr eaLnBrk="1" fontAlgn="auto" hangingPunct="1">
              <a:spcAft>
                <a:spcPts val="0"/>
              </a:spcAft>
              <a:defRPr/>
            </a:pPr>
            <a:r>
              <a:rPr lang="en-US" dirty="0" smtClean="0"/>
              <a:t>What is Project Management?</a:t>
            </a:r>
          </a:p>
        </p:txBody>
      </p:sp>
      <p:sp>
        <p:nvSpPr>
          <p:cNvPr id="23556" name="Text Box 4"/>
          <p:cNvSpPr txBox="1">
            <a:spLocks noChangeArrowheads="1"/>
          </p:cNvSpPr>
          <p:nvPr/>
        </p:nvSpPr>
        <p:spPr bwMode="auto">
          <a:xfrm>
            <a:off x="990600" y="5562600"/>
            <a:ext cx="7696200" cy="369332"/>
          </a:xfrm>
          <a:prstGeom prst="rect">
            <a:avLst/>
          </a:prstGeom>
          <a:noFill/>
          <a:ln w="9525" algn="ctr">
            <a:noFill/>
            <a:miter lim="800000"/>
            <a:headEnd/>
            <a:tailEnd/>
          </a:ln>
        </p:spPr>
        <p:txBody>
          <a:bodyPr>
            <a:spAutoFit/>
          </a:bodyPr>
          <a:lstStyle/>
          <a:p>
            <a:pPr marL="342900" indent="-342900">
              <a:spcBef>
                <a:spcPct val="50000"/>
              </a:spcBef>
              <a:buFontTx/>
              <a:buNone/>
            </a:pPr>
            <a:r>
              <a:rPr lang="en-US" sz="1800" dirty="0"/>
              <a:t>   </a:t>
            </a:r>
            <a:endParaRPr lang="en-US" sz="1800" i="1" dirty="0"/>
          </a:p>
        </p:txBody>
      </p:sp>
    </p:spTree>
    <p:extLst>
      <p:ext uri="{BB962C8B-B14F-4D97-AF65-F5344CB8AC3E}">
        <p14:creationId xmlns:p14="http://schemas.microsoft.com/office/powerpoint/2010/main" val="4117491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531813" y="1447800"/>
            <a:ext cx="8154987" cy="4714875"/>
          </a:xfrm>
        </p:spPr>
        <p:txBody>
          <a:bodyPr/>
          <a:lstStyle/>
          <a:p>
            <a:pPr eaLnBrk="1" hangingPunct="1">
              <a:lnSpc>
                <a:spcPct val="90000"/>
              </a:lnSpc>
            </a:pPr>
            <a:r>
              <a:rPr lang="en-US" dirty="0" smtClean="0"/>
              <a:t>Better control of financial, physical, and human resources</a:t>
            </a:r>
          </a:p>
          <a:p>
            <a:pPr eaLnBrk="1" hangingPunct="1">
              <a:lnSpc>
                <a:spcPct val="90000"/>
              </a:lnSpc>
            </a:pPr>
            <a:r>
              <a:rPr lang="en-US" dirty="0" smtClean="0"/>
              <a:t>Improved customer relations</a:t>
            </a:r>
          </a:p>
          <a:p>
            <a:pPr eaLnBrk="1" hangingPunct="1">
              <a:lnSpc>
                <a:spcPct val="90000"/>
              </a:lnSpc>
            </a:pPr>
            <a:r>
              <a:rPr lang="en-US" dirty="0" smtClean="0"/>
              <a:t>Shorter development times</a:t>
            </a:r>
          </a:p>
          <a:p>
            <a:pPr eaLnBrk="1" hangingPunct="1">
              <a:lnSpc>
                <a:spcPct val="90000"/>
              </a:lnSpc>
            </a:pPr>
            <a:r>
              <a:rPr lang="en-US" dirty="0" smtClean="0"/>
              <a:t>Lower costs</a:t>
            </a:r>
          </a:p>
          <a:p>
            <a:pPr eaLnBrk="1" hangingPunct="1">
              <a:lnSpc>
                <a:spcPct val="90000"/>
              </a:lnSpc>
            </a:pPr>
            <a:r>
              <a:rPr lang="en-US" dirty="0" smtClean="0"/>
              <a:t>Higher quality and increased reliability</a:t>
            </a:r>
          </a:p>
          <a:p>
            <a:pPr eaLnBrk="1" hangingPunct="1">
              <a:lnSpc>
                <a:spcPct val="90000"/>
              </a:lnSpc>
            </a:pPr>
            <a:r>
              <a:rPr lang="en-US" dirty="0" smtClean="0"/>
              <a:t>Higher profit margins</a:t>
            </a:r>
          </a:p>
          <a:p>
            <a:pPr eaLnBrk="1" hangingPunct="1">
              <a:lnSpc>
                <a:spcPct val="90000"/>
              </a:lnSpc>
            </a:pPr>
            <a:r>
              <a:rPr lang="en-US" dirty="0" smtClean="0"/>
              <a:t>Improved productivity</a:t>
            </a:r>
          </a:p>
          <a:p>
            <a:pPr eaLnBrk="1" hangingPunct="1">
              <a:lnSpc>
                <a:spcPct val="90000"/>
              </a:lnSpc>
            </a:pPr>
            <a:r>
              <a:rPr lang="en-US" dirty="0" smtClean="0"/>
              <a:t>Better internal coordination</a:t>
            </a:r>
          </a:p>
          <a:p>
            <a:pPr eaLnBrk="1" hangingPunct="1">
              <a:lnSpc>
                <a:spcPct val="90000"/>
              </a:lnSpc>
            </a:pPr>
            <a:r>
              <a:rPr lang="en-US" dirty="0" smtClean="0"/>
              <a:t>Higher worker morale</a:t>
            </a:r>
            <a:endParaRPr lang="en-US" dirty="0" smtClean="0">
              <a:solidFill>
                <a:srgbClr val="FF0000"/>
              </a:solidFill>
            </a:endParaRPr>
          </a:p>
        </p:txBody>
      </p:sp>
      <p:sp>
        <p:nvSpPr>
          <p:cNvPr id="15364"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86645053-27B1-49A7-B42C-C3CE7BEB5ADF}" type="slidenum">
              <a:rPr lang="en-US"/>
              <a:pPr>
                <a:defRPr/>
              </a:pPr>
              <a:t>11</a:t>
            </a:fld>
            <a:endParaRPr lang="en-US" dirty="0"/>
          </a:p>
        </p:txBody>
      </p:sp>
      <p:sp>
        <p:nvSpPr>
          <p:cNvPr id="9220"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smtClean="0"/>
              <a:t>Advantages of Using Formal </a:t>
            </a:r>
            <a:br>
              <a:rPr lang="en-US" dirty="0" smtClean="0"/>
            </a:br>
            <a:r>
              <a:rPr lang="en-US" dirty="0" smtClean="0"/>
              <a:t>Project Management</a:t>
            </a:r>
          </a:p>
        </p:txBody>
      </p:sp>
    </p:spTree>
    <p:extLst>
      <p:ext uri="{BB962C8B-B14F-4D97-AF65-F5344CB8AC3E}">
        <p14:creationId xmlns:p14="http://schemas.microsoft.com/office/powerpoint/2010/main" val="1914949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609600" y="1676400"/>
            <a:ext cx="8186738" cy="4791075"/>
          </a:xfrm>
        </p:spPr>
        <p:txBody>
          <a:bodyPr/>
          <a:lstStyle/>
          <a:p>
            <a:pPr eaLnBrk="1" hangingPunct="1">
              <a:lnSpc>
                <a:spcPct val="90000"/>
              </a:lnSpc>
            </a:pPr>
            <a:r>
              <a:rPr lang="en-US" b="1" dirty="0" smtClean="0"/>
              <a:t>Stakeholders </a:t>
            </a:r>
            <a:r>
              <a:rPr lang="en-US" dirty="0" smtClean="0"/>
              <a:t>are the people involved in or affected by project activities</a:t>
            </a:r>
          </a:p>
          <a:p>
            <a:pPr eaLnBrk="1" hangingPunct="1">
              <a:lnSpc>
                <a:spcPct val="90000"/>
              </a:lnSpc>
            </a:pPr>
            <a:r>
              <a:rPr lang="en-US" dirty="0" smtClean="0"/>
              <a:t>Stakeholders include:</a:t>
            </a:r>
          </a:p>
          <a:p>
            <a:pPr lvl="1" eaLnBrk="1" hangingPunct="1">
              <a:lnSpc>
                <a:spcPct val="90000"/>
              </a:lnSpc>
            </a:pPr>
            <a:r>
              <a:rPr lang="en-US" dirty="0" smtClean="0"/>
              <a:t>The project sponsor</a:t>
            </a:r>
          </a:p>
          <a:p>
            <a:pPr lvl="1" eaLnBrk="1" hangingPunct="1">
              <a:lnSpc>
                <a:spcPct val="90000"/>
              </a:lnSpc>
            </a:pPr>
            <a:r>
              <a:rPr lang="en-US" dirty="0" smtClean="0"/>
              <a:t>The project manager</a:t>
            </a:r>
          </a:p>
          <a:p>
            <a:pPr lvl="1" eaLnBrk="1" hangingPunct="1">
              <a:lnSpc>
                <a:spcPct val="90000"/>
              </a:lnSpc>
            </a:pPr>
            <a:r>
              <a:rPr lang="en-US" dirty="0" smtClean="0"/>
              <a:t>The project team</a:t>
            </a:r>
          </a:p>
          <a:p>
            <a:pPr lvl="1" eaLnBrk="1" hangingPunct="1">
              <a:lnSpc>
                <a:spcPct val="90000"/>
              </a:lnSpc>
            </a:pPr>
            <a:r>
              <a:rPr lang="en-US" dirty="0" smtClean="0"/>
              <a:t>Support staff</a:t>
            </a:r>
          </a:p>
          <a:p>
            <a:pPr lvl="1" eaLnBrk="1" hangingPunct="1">
              <a:lnSpc>
                <a:spcPct val="90000"/>
              </a:lnSpc>
            </a:pPr>
            <a:r>
              <a:rPr lang="en-US" dirty="0" smtClean="0"/>
              <a:t>Customers</a:t>
            </a:r>
          </a:p>
          <a:p>
            <a:pPr lvl="1" eaLnBrk="1" hangingPunct="1">
              <a:lnSpc>
                <a:spcPct val="90000"/>
              </a:lnSpc>
            </a:pPr>
            <a:r>
              <a:rPr lang="en-US" dirty="0" smtClean="0"/>
              <a:t>Suppliers</a:t>
            </a:r>
          </a:p>
          <a:p>
            <a:pPr lvl="1" eaLnBrk="1" hangingPunct="1">
              <a:lnSpc>
                <a:spcPct val="90000"/>
              </a:lnSpc>
            </a:pPr>
            <a:r>
              <a:rPr lang="en-US" dirty="0" smtClean="0"/>
              <a:t>Opponents to the project</a:t>
            </a:r>
          </a:p>
        </p:txBody>
      </p:sp>
      <p:sp>
        <p:nvSpPr>
          <p:cNvPr id="25604"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E4B465FE-7E9A-478B-B8C8-B35C0B7A249C}" type="slidenum">
              <a:rPr lang="en-US"/>
              <a:pPr>
                <a:defRPr/>
              </a:pPr>
              <a:t>12</a:t>
            </a:fld>
            <a:endParaRPr lang="en-US" dirty="0"/>
          </a:p>
        </p:txBody>
      </p:sp>
      <p:sp>
        <p:nvSpPr>
          <p:cNvPr id="20484" name="Rectangle 2"/>
          <p:cNvSpPr>
            <a:spLocks noGrp="1" noChangeArrowheads="1"/>
          </p:cNvSpPr>
          <p:nvPr>
            <p:ph type="title"/>
          </p:nvPr>
        </p:nvSpPr>
        <p:spPr/>
        <p:txBody>
          <a:bodyPr/>
          <a:lstStyle/>
          <a:p>
            <a:pPr eaLnBrk="1" fontAlgn="auto" hangingPunct="1">
              <a:spcAft>
                <a:spcPts val="0"/>
              </a:spcAft>
              <a:defRPr/>
            </a:pPr>
            <a:r>
              <a:rPr lang="en-US" dirty="0" smtClean="0"/>
              <a:t>Project Stakeholders</a:t>
            </a:r>
          </a:p>
        </p:txBody>
      </p:sp>
    </p:spTree>
    <p:extLst>
      <p:ext uri="{BB962C8B-B14F-4D97-AF65-F5344CB8AC3E}">
        <p14:creationId xmlns:p14="http://schemas.microsoft.com/office/powerpoint/2010/main" val="520374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152400" y="1219200"/>
            <a:ext cx="8763000" cy="4876800"/>
          </a:xfrm>
        </p:spPr>
        <p:txBody>
          <a:bodyPr>
            <a:normAutofit fontScale="85000" lnSpcReduction="20000"/>
          </a:bodyPr>
          <a:lstStyle/>
          <a:p>
            <a:pPr lvl="0"/>
            <a:r>
              <a:rPr lang="en-US" sz="2400" dirty="0"/>
              <a:t>Project </a:t>
            </a:r>
            <a:r>
              <a:rPr lang="en-US" sz="2400" dirty="0" smtClean="0"/>
              <a:t>integration (coordination) </a:t>
            </a:r>
            <a:r>
              <a:rPr lang="en-US" sz="2400" dirty="0"/>
              <a:t>management is an overarching function that coordinates the work of all other knowledge areas</a:t>
            </a:r>
            <a:r>
              <a:rPr lang="en-US" sz="2400" dirty="0" smtClean="0"/>
              <a:t>. Coordination means the process of integrating, combining and organizing all the available resources, working together so as to achieve organizational objectives. </a:t>
            </a:r>
            <a:r>
              <a:rPr lang="en-US" sz="2400" dirty="0"/>
              <a:t>It affects and is affected by all of the other knowledge areas. </a:t>
            </a:r>
          </a:p>
          <a:p>
            <a:pPr lvl="0"/>
            <a:r>
              <a:rPr lang="en-US" sz="2400" dirty="0"/>
              <a:t>Project scope management involves working with all appropriate stakeholders to define, gain written agreement for, and manage all the work required to complete the project successfully.</a:t>
            </a:r>
          </a:p>
          <a:p>
            <a:pPr lvl="0"/>
            <a:r>
              <a:rPr lang="en-US" sz="2400" dirty="0"/>
              <a:t>Project time management includes estimating how long it will take to complete the work, developing an acceptable project schedule given cost-effective use of available resources, and ensuring timely completion of the project.</a:t>
            </a:r>
          </a:p>
          <a:p>
            <a:pPr lvl="0"/>
            <a:r>
              <a:rPr lang="en-US" sz="2400" dirty="0"/>
              <a:t>Project cost management consists of preparing and managing the budget for the project.</a:t>
            </a:r>
          </a:p>
          <a:p>
            <a:pPr lvl="0"/>
            <a:r>
              <a:rPr lang="en-US" sz="2400" dirty="0"/>
              <a:t>Project </a:t>
            </a:r>
            <a:r>
              <a:rPr lang="en-US" sz="2400" dirty="0" smtClean="0"/>
              <a:t>quality(distinctive feature that satisfy the given needs) </a:t>
            </a:r>
            <a:r>
              <a:rPr lang="en-US" sz="2400" dirty="0"/>
              <a:t>management ensures that the project will satisfy the stated or implied needs for which it was undertaken.</a:t>
            </a:r>
          </a:p>
          <a:p>
            <a:pPr eaLnBrk="1" hangingPunct="1"/>
            <a:endParaRPr lang="en-US" sz="2200" dirty="0" smtClean="0"/>
          </a:p>
        </p:txBody>
      </p:sp>
      <p:sp>
        <p:nvSpPr>
          <p:cNvPr id="26628"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7B9CB609-F616-4A3A-A85A-0A34D7F84EF5}" type="slidenum">
              <a:rPr lang="en-US"/>
              <a:pPr>
                <a:defRPr/>
              </a:pPr>
              <a:t>13</a:t>
            </a:fld>
            <a:endParaRPr lang="en-US" dirty="0"/>
          </a:p>
        </p:txBody>
      </p:sp>
      <p:sp>
        <p:nvSpPr>
          <p:cNvPr id="21508" name="Rectangle 2"/>
          <p:cNvSpPr>
            <a:spLocks noGrp="1" noChangeArrowheads="1"/>
          </p:cNvSpPr>
          <p:nvPr>
            <p:ph type="title"/>
          </p:nvPr>
        </p:nvSpPr>
        <p:spPr/>
        <p:txBody>
          <a:bodyPr>
            <a:normAutofit fontScale="90000"/>
          </a:bodyPr>
          <a:lstStyle/>
          <a:p>
            <a:pPr eaLnBrk="1" fontAlgn="auto" hangingPunct="1">
              <a:spcAft>
                <a:spcPts val="0"/>
              </a:spcAft>
              <a:defRPr/>
            </a:pPr>
            <a:r>
              <a:rPr lang="en-US" sz="3900" dirty="0" smtClean="0"/>
              <a:t>Project Management Knowledge Areas</a:t>
            </a:r>
          </a:p>
        </p:txBody>
      </p:sp>
    </p:spTree>
    <p:extLst>
      <p:ext uri="{BB962C8B-B14F-4D97-AF65-F5344CB8AC3E}">
        <p14:creationId xmlns:p14="http://schemas.microsoft.com/office/powerpoint/2010/main" val="2981946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418266" y="1153012"/>
            <a:ext cx="8458200" cy="4953000"/>
          </a:xfrm>
        </p:spPr>
        <p:txBody>
          <a:bodyPr>
            <a:normAutofit fontScale="92500"/>
          </a:bodyPr>
          <a:lstStyle/>
          <a:p>
            <a:pPr lvl="0"/>
            <a:r>
              <a:rPr lang="en-US" sz="2400" dirty="0"/>
              <a:t>Project </a:t>
            </a:r>
            <a:r>
              <a:rPr lang="en-US" sz="2400" dirty="0" smtClean="0"/>
              <a:t>resource </a:t>
            </a:r>
            <a:r>
              <a:rPr lang="en-US" sz="2400" dirty="0"/>
              <a:t>management is concerned with making effective use of the people </a:t>
            </a:r>
            <a:r>
              <a:rPr lang="en-US" sz="2400" dirty="0" smtClean="0"/>
              <a:t>and physical resources needed for </a:t>
            </a:r>
            <a:r>
              <a:rPr lang="en-US" sz="2400" dirty="0"/>
              <a:t>the project.</a:t>
            </a:r>
          </a:p>
          <a:p>
            <a:pPr lvl="0"/>
            <a:r>
              <a:rPr lang="en-US" sz="2400" dirty="0"/>
              <a:t>Project communications management involves generating, collecting, disseminating, and storing project information.</a:t>
            </a:r>
          </a:p>
          <a:p>
            <a:pPr lvl="0"/>
            <a:r>
              <a:rPr lang="en-US" sz="2400" dirty="0"/>
              <a:t>Project risk management includes identifying, analyzing, and responding to risks related to the project.</a:t>
            </a:r>
          </a:p>
          <a:p>
            <a:pPr lvl="0"/>
            <a:r>
              <a:rPr lang="en-US" sz="2400" dirty="0"/>
              <a:t>Project procurement management involves acquiring or procuring goods and services for a project from outside the performing organization.</a:t>
            </a:r>
          </a:p>
          <a:p>
            <a:pPr lvl="0"/>
            <a:r>
              <a:rPr lang="en-US" sz="2400" dirty="0"/>
              <a:t>Project stakeholder management focuses on identifying project stakeholders, understanding their needs and expectations, and engaging them appropriately throughout the project. </a:t>
            </a:r>
            <a:endParaRPr lang="en-US" sz="2400" dirty="0" smtClean="0"/>
          </a:p>
        </p:txBody>
      </p:sp>
      <p:sp>
        <p:nvSpPr>
          <p:cNvPr id="27652"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37E1A4FD-14A2-42C7-BE68-84C24E3E207C}" type="slidenum">
              <a:rPr lang="en-US"/>
              <a:pPr>
                <a:defRPr/>
              </a:pPr>
              <a:t>14</a:t>
            </a:fld>
            <a:endParaRPr lang="en-US" dirty="0"/>
          </a:p>
        </p:txBody>
      </p:sp>
      <p:sp>
        <p:nvSpPr>
          <p:cNvPr id="22532" name="Rectangle 2"/>
          <p:cNvSpPr>
            <a:spLocks noGrp="1" noChangeArrowheads="1"/>
          </p:cNvSpPr>
          <p:nvPr>
            <p:ph type="title"/>
          </p:nvPr>
        </p:nvSpPr>
        <p:spPr>
          <a:xfrm>
            <a:off x="381000" y="0"/>
            <a:ext cx="8229600" cy="1143000"/>
          </a:xfrm>
        </p:spPr>
        <p:txBody>
          <a:bodyPr>
            <a:normAutofit fontScale="90000"/>
          </a:bodyPr>
          <a:lstStyle/>
          <a:p>
            <a:pPr eaLnBrk="1" fontAlgn="auto" hangingPunct="1">
              <a:spcAft>
                <a:spcPts val="0"/>
              </a:spcAft>
              <a:defRPr/>
            </a:pPr>
            <a:r>
              <a:rPr lang="en-US" sz="4000" dirty="0" smtClean="0"/>
              <a:t>Project Management Knowledge Areas (continued)</a:t>
            </a:r>
          </a:p>
        </p:txBody>
      </p:sp>
    </p:spTree>
    <p:extLst>
      <p:ext uri="{BB962C8B-B14F-4D97-AF65-F5344CB8AC3E}">
        <p14:creationId xmlns:p14="http://schemas.microsoft.com/office/powerpoint/2010/main" val="2770105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457200" y="1625600"/>
            <a:ext cx="8382000" cy="4546600"/>
          </a:xfrm>
        </p:spPr>
        <p:txBody>
          <a:bodyPr/>
          <a:lstStyle/>
          <a:p>
            <a:pPr eaLnBrk="1" hangingPunct="1"/>
            <a:r>
              <a:rPr lang="en-US" sz="2400" dirty="0" smtClean="0">
                <a:cs typeface="Arial" charset="0"/>
              </a:rPr>
              <a:t>Project management tools and techniques assist project managers and their teams in various aspects of project management.</a:t>
            </a:r>
          </a:p>
          <a:p>
            <a:pPr eaLnBrk="1" hangingPunct="1"/>
            <a:r>
              <a:rPr lang="en-US" sz="2400" dirty="0" smtClean="0">
                <a:cs typeface="Arial" charset="0"/>
              </a:rPr>
              <a:t>Note that a tool or technique is more than just a software package.</a:t>
            </a:r>
          </a:p>
          <a:p>
            <a:pPr eaLnBrk="1" hangingPunct="1"/>
            <a:r>
              <a:rPr lang="en-US" sz="2400" dirty="0" smtClean="0">
                <a:cs typeface="Arial" charset="0"/>
              </a:rPr>
              <a:t>Specific tools and techniques include:</a:t>
            </a:r>
          </a:p>
          <a:p>
            <a:pPr lvl="1" eaLnBrk="1" hangingPunct="1"/>
            <a:r>
              <a:rPr lang="en-US" sz="2200" dirty="0" smtClean="0">
                <a:cs typeface="Arial" charset="0"/>
              </a:rPr>
              <a:t>WBS </a:t>
            </a:r>
          </a:p>
          <a:p>
            <a:pPr lvl="1" eaLnBrk="1" hangingPunct="1"/>
            <a:r>
              <a:rPr lang="en-US" sz="2200" dirty="0" smtClean="0">
                <a:cs typeface="Arial" charset="0"/>
              </a:rPr>
              <a:t>Gantt charts, network diagrams, critical path analyses (time)</a:t>
            </a:r>
          </a:p>
          <a:p>
            <a:pPr lvl="1" eaLnBrk="1" hangingPunct="1"/>
            <a:r>
              <a:rPr lang="en-US" sz="2200" dirty="0" smtClean="0">
                <a:cs typeface="Arial" charset="0"/>
              </a:rPr>
              <a:t>Net present value, cost estimates, and earned value management (cost)</a:t>
            </a:r>
          </a:p>
          <a:p>
            <a:pPr marL="457200" lvl="1" indent="0" eaLnBrk="1" hangingPunct="1">
              <a:buNone/>
            </a:pPr>
            <a:endParaRPr lang="en-US" sz="2200" dirty="0" smtClean="0">
              <a:cs typeface="Arial" charset="0"/>
            </a:endParaRPr>
          </a:p>
        </p:txBody>
      </p:sp>
      <p:sp>
        <p:nvSpPr>
          <p:cNvPr id="28676" name="Slide Number Placeholder 5"/>
          <p:cNvSpPr>
            <a:spLocks noGrp="1"/>
          </p:cNvSpPr>
          <p:nvPr>
            <p:ph type="sldNum" sz="quarter" idx="4294967295"/>
          </p:nvPr>
        </p:nvSpPr>
        <p:spPr bwMode="auto">
          <a:xfrm>
            <a:off x="8382000" y="6408738"/>
            <a:ext cx="631825"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15A8D31B-C9A7-4311-BB30-69431765737F}" type="slidenum">
              <a:rPr lang="en-US">
                <a:cs typeface="Arial" charset="0"/>
              </a:rPr>
              <a:pPr>
                <a:defRPr/>
              </a:pPr>
              <a:t>15</a:t>
            </a:fld>
            <a:endParaRPr lang="en-US" dirty="0">
              <a:cs typeface="Arial" charset="0"/>
            </a:endParaRPr>
          </a:p>
        </p:txBody>
      </p:sp>
      <p:sp>
        <p:nvSpPr>
          <p:cNvPr id="23556" name="Rectangle 2"/>
          <p:cNvSpPr>
            <a:spLocks noGrp="1" noChangeArrowheads="1"/>
          </p:cNvSpPr>
          <p:nvPr>
            <p:ph type="title"/>
          </p:nvPr>
        </p:nvSpPr>
        <p:spPr>
          <a:xfrm>
            <a:off x="304800" y="228600"/>
            <a:ext cx="8839200" cy="1143000"/>
          </a:xfrm>
        </p:spPr>
        <p:txBody>
          <a:bodyPr>
            <a:normAutofit fontScale="90000"/>
          </a:bodyPr>
          <a:lstStyle/>
          <a:p>
            <a:pPr eaLnBrk="1" fontAlgn="auto" hangingPunct="1">
              <a:spcAft>
                <a:spcPts val="0"/>
              </a:spcAft>
              <a:defRPr/>
            </a:pPr>
            <a:r>
              <a:rPr lang="en-US" dirty="0" smtClean="0">
                <a:cs typeface="Arial" pitchFamily="34" charset="0"/>
              </a:rPr>
              <a:t>Project Management Tools and Techniques</a:t>
            </a:r>
          </a:p>
        </p:txBody>
      </p:sp>
    </p:spTree>
    <p:extLst>
      <p:ext uri="{BB962C8B-B14F-4D97-AF65-F5344CB8AC3E}">
        <p14:creationId xmlns:p14="http://schemas.microsoft.com/office/powerpoint/2010/main" val="278717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p:txBody>
          <a:bodyPr/>
          <a:lstStyle/>
          <a:p>
            <a:pPr eaLnBrk="1" hangingPunct="1"/>
            <a:r>
              <a:rPr lang="en-US" sz="2800" dirty="0" smtClean="0"/>
              <a:t>There are different ways to define project success:</a:t>
            </a:r>
          </a:p>
          <a:p>
            <a:pPr lvl="1" eaLnBrk="1" hangingPunct="1"/>
            <a:r>
              <a:rPr lang="en-US" sz="2400" dirty="0" smtClean="0"/>
              <a:t>The project met scope, time, and cost goals.</a:t>
            </a:r>
          </a:p>
          <a:p>
            <a:pPr lvl="1" eaLnBrk="1" hangingPunct="1"/>
            <a:r>
              <a:rPr lang="en-US" sz="2400" dirty="0" smtClean="0"/>
              <a:t>The project satisfied the customer/sponsor.</a:t>
            </a:r>
          </a:p>
          <a:p>
            <a:pPr lvl="1" eaLnBrk="1" hangingPunct="1"/>
            <a:r>
              <a:rPr lang="en-US" sz="2400" dirty="0" smtClean="0"/>
              <a:t>The project produced the desired results.</a:t>
            </a:r>
          </a:p>
        </p:txBody>
      </p:sp>
      <p:sp>
        <p:nvSpPr>
          <p:cNvPr id="34820"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925FE8E1-671D-4887-8227-92A7CD0F8450}" type="slidenum">
              <a:rPr lang="en-US"/>
              <a:pPr>
                <a:defRPr/>
              </a:pPr>
              <a:t>16</a:t>
            </a:fld>
            <a:endParaRPr lang="en-US" dirty="0"/>
          </a:p>
        </p:txBody>
      </p:sp>
      <p:sp>
        <p:nvSpPr>
          <p:cNvPr id="27652" name="Rectangle 2"/>
          <p:cNvSpPr>
            <a:spLocks noGrp="1" noChangeArrowheads="1"/>
          </p:cNvSpPr>
          <p:nvPr>
            <p:ph type="title"/>
          </p:nvPr>
        </p:nvSpPr>
        <p:spPr/>
        <p:txBody>
          <a:bodyPr/>
          <a:lstStyle/>
          <a:p>
            <a:pPr eaLnBrk="1" fontAlgn="auto" hangingPunct="1">
              <a:spcAft>
                <a:spcPts val="0"/>
              </a:spcAft>
              <a:defRPr/>
            </a:pPr>
            <a:r>
              <a:rPr lang="en-US" dirty="0" smtClean="0"/>
              <a:t>Project Success</a:t>
            </a:r>
          </a:p>
        </p:txBody>
      </p:sp>
    </p:spTree>
    <p:extLst>
      <p:ext uri="{BB962C8B-B14F-4D97-AF65-F5344CB8AC3E}">
        <p14:creationId xmlns:p14="http://schemas.microsoft.com/office/powerpoint/2010/main" val="4130122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and Projects</a:t>
            </a:r>
            <a:endParaRPr lang="en-US" dirty="0"/>
          </a:p>
        </p:txBody>
      </p:sp>
      <p:sp>
        <p:nvSpPr>
          <p:cNvPr id="3" name="Content Placeholder 2"/>
          <p:cNvSpPr>
            <a:spLocks noGrp="1"/>
          </p:cNvSpPr>
          <p:nvPr>
            <p:ph idx="1"/>
          </p:nvPr>
        </p:nvSpPr>
        <p:spPr/>
        <p:txBody>
          <a:bodyPr/>
          <a:lstStyle/>
          <a:p>
            <a:r>
              <a:rPr lang="en-US" dirty="0"/>
              <a:t>A program refers to multiple projects which are managed and delivered as a single package.</a:t>
            </a:r>
          </a:p>
          <a:p>
            <a:r>
              <a:rPr lang="en-US" dirty="0"/>
              <a:t>A program manager is therefore tasked with overseeing all the projects comprising the program – to ensure it achieves its outcomes.</a:t>
            </a:r>
          </a:p>
          <a:p>
            <a:endParaRPr lang="en-US" dirty="0"/>
          </a:p>
        </p:txBody>
      </p:sp>
    </p:spTree>
    <p:extLst>
      <p:ext uri="{BB962C8B-B14F-4D97-AF65-F5344CB8AC3E}">
        <p14:creationId xmlns:p14="http://schemas.microsoft.com/office/powerpoint/2010/main" val="3686600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80000"/>
              </a:lnSpc>
            </a:pPr>
            <a:r>
              <a:rPr lang="en-US" sz="2800" dirty="0"/>
              <a:t>A program is “a group of related projects, subsidiary programs, and program activities managed in a coordinated manner to obtain benefits not available from managing them individually.”*</a:t>
            </a:r>
          </a:p>
          <a:p>
            <a:pPr marL="365760" lvl="1" indent="-256032">
              <a:lnSpc>
                <a:spcPct val="80000"/>
              </a:lnSpc>
              <a:spcBef>
                <a:spcPts val="400"/>
              </a:spcBef>
              <a:spcAft>
                <a:spcPts val="0"/>
              </a:spcAft>
              <a:buClr>
                <a:schemeClr val="accent1"/>
              </a:buClr>
              <a:buSzPct val="68000"/>
              <a:buFont typeface="Wingdings 3"/>
              <a:buChar char=""/>
            </a:pPr>
            <a:r>
              <a:rPr lang="en-US" sz="2800" dirty="0"/>
              <a:t>A megaproject is a very large project that typically costs over US $1 billion, affects over one million people, and lasts several years.</a:t>
            </a:r>
          </a:p>
          <a:p>
            <a:endParaRPr lang="en-US" dirty="0"/>
          </a:p>
        </p:txBody>
      </p:sp>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18</a:t>
            </a:fld>
            <a:endParaRPr lang="en-US" dirty="0"/>
          </a:p>
        </p:txBody>
      </p:sp>
      <p:sp>
        <p:nvSpPr>
          <p:cNvPr id="4" name="Title 3"/>
          <p:cNvSpPr>
            <a:spLocks noGrp="1"/>
          </p:cNvSpPr>
          <p:nvPr>
            <p:ph type="title"/>
          </p:nvPr>
        </p:nvSpPr>
        <p:spPr/>
        <p:txBody>
          <a:bodyPr/>
          <a:lstStyle/>
          <a:p>
            <a:r>
              <a:rPr lang="en-US" dirty="0" smtClean="0"/>
              <a:t>Programs and Megaprojects</a:t>
            </a:r>
            <a:endParaRPr lang="en-US" dirty="0"/>
          </a:p>
        </p:txBody>
      </p:sp>
      <p:sp>
        <p:nvSpPr>
          <p:cNvPr id="5" name="Text Box 4"/>
          <p:cNvSpPr txBox="1">
            <a:spLocks noChangeArrowheads="1"/>
          </p:cNvSpPr>
          <p:nvPr/>
        </p:nvSpPr>
        <p:spPr bwMode="auto">
          <a:xfrm>
            <a:off x="457200" y="5103708"/>
            <a:ext cx="8153400" cy="590931"/>
          </a:xfrm>
          <a:prstGeom prst="rect">
            <a:avLst/>
          </a:prstGeom>
          <a:noFill/>
          <a:ln w="9525" algn="ctr">
            <a:noFill/>
            <a:miter lim="800000"/>
            <a:headEnd/>
            <a:tailEnd/>
          </a:ln>
        </p:spPr>
        <p:txBody>
          <a:bodyPr>
            <a:spAutoFit/>
          </a:bodyPr>
          <a:lstStyle/>
          <a:p>
            <a:pPr marL="342900" indent="-342900">
              <a:spcBef>
                <a:spcPct val="50000"/>
              </a:spcBef>
              <a:buFontTx/>
              <a:buNone/>
            </a:pPr>
            <a:r>
              <a:rPr lang="en-US" sz="1800" dirty="0">
                <a:latin typeface="Arial" charset="0"/>
                <a:cs typeface="Arial" charset="0"/>
              </a:rPr>
              <a:t>    *Project Management Institute, Inc., </a:t>
            </a:r>
            <a:r>
              <a:rPr lang="en-US" sz="1800" i="1" dirty="0">
                <a:latin typeface="Arial" charset="0"/>
                <a:cs typeface="Arial" charset="0"/>
              </a:rPr>
              <a:t>A Guide to the Project Management Body of Knowledge (PMBOK</a:t>
            </a:r>
            <a:r>
              <a:rPr lang="en-US" sz="1800" i="1" baseline="30000" dirty="0">
                <a:latin typeface="Arial" charset="0"/>
                <a:cs typeface="Arial" charset="0"/>
              </a:rPr>
              <a:t>®</a:t>
            </a:r>
            <a:r>
              <a:rPr lang="en-US" sz="1800" i="1" dirty="0">
                <a:latin typeface="Arial" charset="0"/>
                <a:cs typeface="Arial" charset="0"/>
              </a:rPr>
              <a:t> </a:t>
            </a:r>
            <a:r>
              <a:rPr lang="en-US" sz="1800" i="1" dirty="0" smtClean="0">
                <a:latin typeface="Arial" charset="0"/>
                <a:cs typeface="Arial" charset="0"/>
              </a:rPr>
              <a:t>Guide </a:t>
            </a:r>
            <a:r>
              <a:rPr lang="en-US" sz="1800" i="1" dirty="0"/>
              <a:t>– </a:t>
            </a:r>
            <a:r>
              <a:rPr lang="en-US" sz="1800" i="1" dirty="0" smtClean="0">
                <a:latin typeface="Arial" charset="0"/>
                <a:cs typeface="Arial" charset="0"/>
              </a:rPr>
              <a:t>Sixth Edition</a:t>
            </a:r>
            <a:r>
              <a:rPr lang="en-US" sz="1800" i="1" dirty="0">
                <a:latin typeface="Arial" charset="0"/>
                <a:cs typeface="Arial" charset="0"/>
              </a:rPr>
              <a:t>)</a:t>
            </a:r>
            <a:r>
              <a:rPr lang="en-US" sz="1800" dirty="0">
                <a:latin typeface="Arial" charset="0"/>
                <a:cs typeface="Arial" charset="0"/>
              </a:rPr>
              <a:t> (</a:t>
            </a:r>
            <a:r>
              <a:rPr lang="en-US" sz="1800" dirty="0" smtClean="0">
                <a:latin typeface="Arial" charset="0"/>
                <a:cs typeface="Arial" charset="0"/>
              </a:rPr>
              <a:t>2017).</a:t>
            </a:r>
            <a:endParaRPr lang="en-US" sz="1800" i="1" dirty="0">
              <a:latin typeface="Arial" charset="0"/>
              <a:cs typeface="Arial" charset="0"/>
            </a:endParaRPr>
          </a:p>
        </p:txBody>
      </p:sp>
    </p:spTree>
    <p:extLst>
      <p:ext uri="{BB962C8B-B14F-4D97-AF65-F5344CB8AC3E}">
        <p14:creationId xmlns:p14="http://schemas.microsoft.com/office/powerpoint/2010/main" val="384060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b="1" dirty="0"/>
              <a:t>Structure: </a:t>
            </a:r>
            <a:r>
              <a:rPr lang="en-US" sz="2800" dirty="0"/>
              <a:t>The components of a project are specific and exact.</a:t>
            </a:r>
          </a:p>
          <a:p>
            <a:r>
              <a:rPr lang="en-US" sz="2800" dirty="0"/>
              <a:t>The scope and goals of a project are well-defined – while programs are typically less clear-cut.</a:t>
            </a:r>
          </a:p>
          <a:p>
            <a:r>
              <a:rPr lang="en-US" sz="2800" dirty="0"/>
              <a:t>Because a program covers multiple projects – a program team tends to be larger as it also incorporates the project managers and their project team members.</a:t>
            </a:r>
            <a:r>
              <a:rPr lang="en-US" dirty="0"/>
              <a:t/>
            </a:r>
            <a:br>
              <a:rPr lang="en-US" dirty="0"/>
            </a:br>
            <a:endParaRPr lang="en-US" dirty="0"/>
          </a:p>
          <a:p>
            <a:endParaRPr lang="en-US" dirty="0"/>
          </a:p>
        </p:txBody>
      </p:sp>
    </p:spTree>
    <p:extLst>
      <p:ext uri="{BB962C8B-B14F-4D97-AF65-F5344CB8AC3E}">
        <p14:creationId xmlns:p14="http://schemas.microsoft.com/office/powerpoint/2010/main" val="3523628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idx="1"/>
          </p:nvPr>
        </p:nvSpPr>
        <p:spPr>
          <a:xfrm>
            <a:off x="381000" y="1143000"/>
            <a:ext cx="8382000" cy="5105400"/>
          </a:xfrm>
        </p:spPr>
        <p:txBody>
          <a:bodyPr>
            <a:noAutofit/>
          </a:bodyPr>
          <a:lstStyle/>
          <a:p>
            <a:pPr lvl="0"/>
            <a:r>
              <a:rPr lang="en-US" sz="2800" dirty="0"/>
              <a:t>Understand the growing need for better project, program, and portfolio management</a:t>
            </a:r>
          </a:p>
          <a:p>
            <a:pPr lvl="0"/>
            <a:r>
              <a:rPr lang="en-US" sz="2800" dirty="0"/>
              <a:t>Explain what a project is, provide examples of projects, list various attributes of projects, and describe project constraints</a:t>
            </a:r>
          </a:p>
          <a:p>
            <a:pPr lvl="0"/>
            <a:r>
              <a:rPr lang="en-US" sz="2800" dirty="0"/>
              <a:t>Describe project management and discuss key elements of the project management framework, including project stakeholders, the project management knowledge areas, common tools and techniques, project success factors, and project benefits measurement</a:t>
            </a:r>
          </a:p>
        </p:txBody>
      </p:sp>
      <p:sp>
        <p:nvSpPr>
          <p:cNvPr id="5" name="Slide Number Placeholder 4"/>
          <p:cNvSpPr>
            <a:spLocks noGrp="1"/>
          </p:cNvSpPr>
          <p:nvPr>
            <p:ph type="sldNum" sz="quarter" idx="4294967295"/>
          </p:nvPr>
        </p:nvSpPr>
        <p:spPr>
          <a:xfrm>
            <a:off x="8778240" y="6492875"/>
            <a:ext cx="365760" cy="365125"/>
          </a:xfrm>
          <a:prstGeom prst="rect">
            <a:avLst/>
          </a:prstGeom>
        </p:spPr>
        <p:txBody>
          <a:bodyPr/>
          <a:lstStyle/>
          <a:p>
            <a:pPr>
              <a:defRPr/>
            </a:pPr>
            <a:fld id="{C64A5958-F35C-41E6-894E-B60F2BE856FD}" type="slidenum">
              <a:rPr lang="en-US"/>
              <a:pPr>
                <a:defRPr/>
              </a:pPr>
              <a:t>2</a:t>
            </a:fld>
            <a:endParaRPr lang="en-US" dirty="0"/>
          </a:p>
        </p:txBody>
      </p:sp>
      <p:sp>
        <p:nvSpPr>
          <p:cNvPr id="8" name="Rectangle 2"/>
          <p:cNvSpPr>
            <a:spLocks noGrp="1" noChangeArrowheads="1"/>
          </p:cNvSpPr>
          <p:nvPr>
            <p:ph type="title"/>
          </p:nvPr>
        </p:nvSpPr>
        <p:spPr/>
        <p:txBody>
          <a:bodyPr/>
          <a:lstStyle/>
          <a:p>
            <a:pPr eaLnBrk="1" fontAlgn="auto" hangingPunct="1">
              <a:spcAft>
                <a:spcPts val="0"/>
              </a:spcAft>
              <a:defRPr/>
            </a:pPr>
            <a:r>
              <a:rPr lang="en-US" dirty="0" smtClean="0">
                <a:latin typeface="+mn-lt"/>
              </a:rPr>
              <a:t>Learning Objectives</a:t>
            </a:r>
          </a:p>
        </p:txBody>
      </p:sp>
    </p:spTree>
    <p:extLst>
      <p:ext uri="{BB962C8B-B14F-4D97-AF65-F5344CB8AC3E}">
        <p14:creationId xmlns:p14="http://schemas.microsoft.com/office/powerpoint/2010/main" val="12252912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project represents a single, focused </a:t>
            </a:r>
            <a:r>
              <a:rPr lang="en-US" dirty="0" smtClean="0"/>
              <a:t>endeavor.</a:t>
            </a:r>
            <a:endParaRPr lang="en-US" dirty="0"/>
          </a:p>
          <a:p>
            <a:r>
              <a:rPr lang="en-US" dirty="0"/>
              <a:t>A program is a collection of projects – together all the projects form a connected package of work. The different projects complement each other to assist the program in achieving its overall objectives.</a:t>
            </a:r>
          </a:p>
          <a:p>
            <a:pPr marL="0" indent="0">
              <a:buNone/>
            </a:pPr>
            <a:endParaRPr lang="en-US" dirty="0"/>
          </a:p>
        </p:txBody>
      </p:sp>
    </p:spTree>
    <p:extLst>
      <p:ext uri="{BB962C8B-B14F-4D97-AF65-F5344CB8AC3E}">
        <p14:creationId xmlns:p14="http://schemas.microsoft.com/office/powerpoint/2010/main" val="2695085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b="1" dirty="0"/>
              <a:t>Length: </a:t>
            </a:r>
            <a:r>
              <a:rPr lang="en-US" sz="2800" dirty="0"/>
              <a:t>While some projects take several years – the typical project will not take very long to complete.</a:t>
            </a:r>
          </a:p>
          <a:p>
            <a:r>
              <a:rPr lang="en-US" sz="2800" dirty="0"/>
              <a:t>Programs often take a very long time to complete as they intend to deliver more. It’s therefore common for programs to be </a:t>
            </a:r>
            <a:r>
              <a:rPr lang="en-US" sz="2800" dirty="0" err="1"/>
              <a:t>organised</a:t>
            </a:r>
            <a:r>
              <a:rPr lang="en-US" sz="2800" dirty="0"/>
              <a:t> into phases or tranches.</a:t>
            </a:r>
          </a:p>
          <a:p>
            <a:r>
              <a:rPr lang="en-US" sz="2800" dirty="0"/>
              <a:t>A particularly long project may also be </a:t>
            </a:r>
            <a:r>
              <a:rPr lang="en-US" sz="2800" dirty="0" err="1"/>
              <a:t>organised</a:t>
            </a:r>
            <a:r>
              <a:rPr lang="en-US" sz="2800" dirty="0"/>
              <a:t> into multiple phases – but this is less common.</a:t>
            </a:r>
          </a:p>
          <a:p>
            <a:endParaRPr lang="en-US" dirty="0"/>
          </a:p>
        </p:txBody>
      </p:sp>
    </p:spTree>
    <p:extLst>
      <p:ext uri="{BB962C8B-B14F-4D97-AF65-F5344CB8AC3E}">
        <p14:creationId xmlns:p14="http://schemas.microsoft.com/office/powerpoint/2010/main" val="3876281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363" y="1535723"/>
            <a:ext cx="8229600" cy="4687277"/>
          </a:xfrm>
        </p:spPr>
        <p:txBody>
          <a:bodyPr/>
          <a:lstStyle/>
          <a:p>
            <a:r>
              <a:rPr lang="en-US" b="1" dirty="0"/>
              <a:t>Benefits: </a:t>
            </a:r>
            <a:r>
              <a:rPr lang="en-US" dirty="0"/>
              <a:t>Projects focus on achieving tangible outputs, i.e. what you gain upon completing the project.</a:t>
            </a:r>
          </a:p>
          <a:p>
            <a:r>
              <a:rPr lang="en-US" dirty="0"/>
              <a:t>Programs focus on outcomes – which are often not tangible. The benefits provided by a program depend on the collective benefits of its projects.</a:t>
            </a:r>
          </a:p>
          <a:p>
            <a:endParaRPr lang="en-US" dirty="0"/>
          </a:p>
        </p:txBody>
      </p:sp>
    </p:spTree>
    <p:extLst>
      <p:ext uri="{BB962C8B-B14F-4D97-AF65-F5344CB8AC3E}">
        <p14:creationId xmlns:p14="http://schemas.microsoft.com/office/powerpoint/2010/main" val="3692168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298904" y="1201969"/>
            <a:ext cx="8458200" cy="4572000"/>
          </a:xfrm>
        </p:spPr>
        <p:txBody>
          <a:bodyPr>
            <a:normAutofit fontScale="92500" lnSpcReduction="10000"/>
          </a:bodyPr>
          <a:lstStyle/>
          <a:p>
            <a:r>
              <a:rPr lang="en-US" sz="2400" dirty="0" smtClean="0">
                <a:hlinkClick r:id="rId2" tooltip="Planview PPM"/>
              </a:rPr>
              <a:t>Portfolio management: Investment management</a:t>
            </a:r>
          </a:p>
          <a:p>
            <a:r>
              <a:rPr lang="en-US" sz="2400" dirty="0" smtClean="0">
                <a:hlinkClick r:id="rId2" tooltip="Planview PPM"/>
              </a:rPr>
              <a:t>Project </a:t>
            </a:r>
            <a:r>
              <a:rPr lang="en-US" sz="2400" dirty="0">
                <a:hlinkClick r:id="rId2" tooltip="Planview PPM"/>
              </a:rPr>
              <a:t>portfolio management (PPM)</a:t>
            </a:r>
            <a:r>
              <a:rPr lang="en-US" sz="2400" dirty="0"/>
              <a:t> refers to a </a:t>
            </a:r>
            <a:r>
              <a:rPr lang="en-US" sz="2400" dirty="0">
                <a:hlinkClick r:id="rId3" tooltip="Planview Work and Resource Management Solutions for Project Managers"/>
              </a:rPr>
              <a:t>process used by project managers</a:t>
            </a:r>
            <a:r>
              <a:rPr lang="en-US" sz="2400" dirty="0"/>
              <a:t> and project management organizations (PMOs) to analyze the potential return on undertaking a project. By organizing and consolidating every piece of data regarding proposed and current projects, project portfolio managers provide forecasting and business analysis for companies looking to invest in new projects</a:t>
            </a:r>
            <a:r>
              <a:rPr lang="en-US" sz="2400" dirty="0" smtClean="0"/>
              <a:t>.</a:t>
            </a:r>
          </a:p>
          <a:p>
            <a:r>
              <a:rPr lang="en-US" sz="2400" dirty="0"/>
              <a:t>The objectives of PPM are to determine the optimal </a:t>
            </a:r>
            <a:r>
              <a:rPr lang="en-US" sz="2400" dirty="0">
                <a:hlinkClick r:id="rId4" tooltip="Resource (project management)"/>
              </a:rPr>
              <a:t>resource</a:t>
            </a:r>
            <a:r>
              <a:rPr lang="en-US" sz="2400" dirty="0"/>
              <a:t> mix </a:t>
            </a:r>
            <a:r>
              <a:rPr lang="en-US" sz="2400" dirty="0" smtClean="0"/>
              <a:t>and </a:t>
            </a:r>
            <a:r>
              <a:rPr lang="en-US" sz="2400" dirty="0"/>
              <a:t>to </a:t>
            </a:r>
            <a:r>
              <a:rPr lang="en-US" sz="2400" dirty="0">
                <a:hlinkClick r:id="rId5" tooltip="Schedule (project management)"/>
              </a:rPr>
              <a:t>schedule</a:t>
            </a:r>
            <a:r>
              <a:rPr lang="en-US" sz="2400" dirty="0"/>
              <a:t> activities to best achieve an organization’s operational and financial goals, while </a:t>
            </a:r>
            <a:r>
              <a:rPr lang="en-US" sz="2400" dirty="0" smtClean="0"/>
              <a:t>honoring </a:t>
            </a:r>
            <a:r>
              <a:rPr lang="en-US" sz="2400" dirty="0"/>
              <a:t>constraints imposed by customers, strategic objectives, or external real-world factors. </a:t>
            </a:r>
            <a:endParaRPr lang="en-US" sz="2400" dirty="0" smtClean="0"/>
          </a:p>
        </p:txBody>
      </p:sp>
      <p:sp>
        <p:nvSpPr>
          <p:cNvPr id="36869" name="Slide Number Placeholder 6"/>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81B2C4D9-5CE3-47E1-9B59-418B02B41E1B}" type="slidenum">
              <a:rPr lang="en-US"/>
              <a:pPr>
                <a:defRPr/>
              </a:pPr>
              <a:t>23</a:t>
            </a:fld>
            <a:endParaRPr lang="en-US" dirty="0"/>
          </a:p>
        </p:txBody>
      </p:sp>
      <p:sp>
        <p:nvSpPr>
          <p:cNvPr id="29700" name="Rectangle 2"/>
          <p:cNvSpPr>
            <a:spLocks noGrp="1" noChangeArrowheads="1"/>
          </p:cNvSpPr>
          <p:nvPr>
            <p:ph type="title"/>
          </p:nvPr>
        </p:nvSpPr>
        <p:spPr/>
        <p:txBody>
          <a:bodyPr/>
          <a:lstStyle/>
          <a:p>
            <a:pPr eaLnBrk="1" fontAlgn="auto" hangingPunct="1">
              <a:spcAft>
                <a:spcPts val="0"/>
              </a:spcAft>
              <a:defRPr/>
            </a:pPr>
            <a:r>
              <a:rPr lang="en-US" dirty="0" smtClean="0"/>
              <a:t>Project Portfolio Management</a:t>
            </a:r>
          </a:p>
        </p:txBody>
      </p:sp>
    </p:spTree>
    <p:extLst>
      <p:ext uri="{BB962C8B-B14F-4D97-AF65-F5344CB8AC3E}">
        <p14:creationId xmlns:p14="http://schemas.microsoft.com/office/powerpoint/2010/main" val="42279467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lvl="0"/>
            <a:r>
              <a:rPr lang="en-US" sz="2800" dirty="0" smtClean="0"/>
              <a:t>Project and program management address questions like:</a:t>
            </a:r>
            <a:endParaRPr lang="en-US" sz="3200" dirty="0" smtClean="0"/>
          </a:p>
          <a:p>
            <a:pPr lvl="1"/>
            <a:r>
              <a:rPr lang="en-US" sz="2400" dirty="0" smtClean="0"/>
              <a:t>Are we carrying out projects well?</a:t>
            </a:r>
            <a:endParaRPr lang="en-US" sz="2800" dirty="0" smtClean="0"/>
          </a:p>
          <a:p>
            <a:pPr lvl="1"/>
            <a:r>
              <a:rPr lang="en-US" sz="2400" dirty="0" smtClean="0"/>
              <a:t>Are projects on time and budget?</a:t>
            </a:r>
            <a:endParaRPr lang="en-US" sz="2800" dirty="0" smtClean="0"/>
          </a:p>
          <a:p>
            <a:pPr lvl="1"/>
            <a:r>
              <a:rPr lang="en-US" sz="2400" dirty="0" smtClean="0"/>
              <a:t>Do project stakeholders know what they should be doing?</a:t>
            </a:r>
            <a:endParaRPr lang="en-US" sz="2800" dirty="0" smtClean="0"/>
          </a:p>
          <a:p>
            <a:pPr lvl="0"/>
            <a:r>
              <a:rPr lang="en-US" sz="2800" dirty="0" smtClean="0"/>
              <a:t>Portfolio management addresses questions like:</a:t>
            </a:r>
            <a:endParaRPr lang="en-US" sz="3200" dirty="0" smtClean="0"/>
          </a:p>
          <a:p>
            <a:pPr lvl="1"/>
            <a:r>
              <a:rPr lang="en-US" sz="2400" dirty="0" smtClean="0"/>
              <a:t>Are we working on the right projects?</a:t>
            </a:r>
            <a:endParaRPr lang="en-US" sz="2800" dirty="0" smtClean="0"/>
          </a:p>
          <a:p>
            <a:pPr lvl="1"/>
            <a:r>
              <a:rPr lang="en-US" sz="2400" dirty="0" smtClean="0"/>
              <a:t>Are we investing in the right areas?</a:t>
            </a:r>
            <a:endParaRPr lang="en-US" sz="2800" dirty="0" smtClean="0"/>
          </a:p>
          <a:p>
            <a:pPr lvl="1"/>
            <a:r>
              <a:rPr lang="en-US" sz="2400" dirty="0" smtClean="0"/>
              <a:t>Do we have the right resources to be competitive?</a:t>
            </a:r>
            <a:endParaRPr lang="en-US" sz="2800" dirty="0" smtClean="0"/>
          </a:p>
          <a:p>
            <a:endParaRPr lang="en-US" dirty="0"/>
          </a:p>
        </p:txBody>
      </p:sp>
      <p:sp>
        <p:nvSpPr>
          <p:cNvPr id="37892"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5AE37235-337D-4B16-9E30-832AE22E8703}" type="slidenum">
              <a:rPr lang="en-US"/>
              <a:pPr>
                <a:defRPr/>
              </a:pPr>
              <a:t>24</a:t>
            </a:fld>
            <a:endParaRPr lang="en-US" dirty="0"/>
          </a:p>
        </p:txBody>
      </p:sp>
      <p:sp>
        <p:nvSpPr>
          <p:cNvPr id="30724" name="Rectangle 2"/>
          <p:cNvSpPr>
            <a:spLocks noGrp="1" noChangeArrowheads="1"/>
          </p:cNvSpPr>
          <p:nvPr>
            <p:ph type="title"/>
          </p:nvPr>
        </p:nvSpPr>
        <p:spPr/>
        <p:txBody>
          <a:bodyPr>
            <a:normAutofit fontScale="90000"/>
          </a:bodyPr>
          <a:lstStyle/>
          <a:p>
            <a:pPr eaLnBrk="1" fontAlgn="auto" hangingPunct="1">
              <a:spcAft>
                <a:spcPts val="0"/>
              </a:spcAft>
              <a:defRPr/>
            </a:pPr>
            <a:r>
              <a:rPr lang="en-US" sz="3200" dirty="0" smtClean="0"/>
              <a:t>Project and Program Management Compared to Project Portfolio Management</a:t>
            </a:r>
          </a:p>
        </p:txBody>
      </p:sp>
    </p:spTree>
    <p:extLst>
      <p:ext uri="{BB962C8B-B14F-4D97-AF65-F5344CB8AC3E}">
        <p14:creationId xmlns:p14="http://schemas.microsoft.com/office/powerpoint/2010/main" val="16949957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25</a:t>
            </a:fld>
            <a:endParaRPr lang="en-US" dirty="0"/>
          </a:p>
        </p:txBody>
      </p:sp>
      <p:sp>
        <p:nvSpPr>
          <p:cNvPr id="4" name="Title 3"/>
          <p:cNvSpPr>
            <a:spLocks noGrp="1"/>
          </p:cNvSpPr>
          <p:nvPr>
            <p:ph type="title"/>
          </p:nvPr>
        </p:nvSpPr>
        <p:spPr>
          <a:xfrm>
            <a:off x="381000" y="0"/>
            <a:ext cx="8229600" cy="1143000"/>
          </a:xfrm>
        </p:spPr>
        <p:txBody>
          <a:bodyPr>
            <a:normAutofit fontScale="90000"/>
          </a:bodyPr>
          <a:lstStyle/>
          <a:p>
            <a:r>
              <a:rPr lang="en-US" sz="3600" dirty="0"/>
              <a:t>Figure 1-6. Organizational project management framework (parts of figure</a:t>
            </a:r>
            <a:r>
              <a:rPr lang="en-US" sz="4400" dirty="0" smtClean="0"/>
              <a:t>)</a:t>
            </a:r>
            <a:endParaRPr lang="en-US" dirty="0"/>
          </a:p>
        </p:txBody>
      </p:sp>
      <p:sp>
        <p:nvSpPr>
          <p:cNvPr id="7" name="TextBox 6"/>
          <p:cNvSpPr txBox="1"/>
          <p:nvPr/>
        </p:nvSpPr>
        <p:spPr>
          <a:xfrm>
            <a:off x="2361199" y="5875496"/>
            <a:ext cx="6593803" cy="535531"/>
          </a:xfrm>
          <a:prstGeom prst="rect">
            <a:avLst/>
          </a:prstGeom>
          <a:noFill/>
        </p:spPr>
        <p:txBody>
          <a:bodyPr wrap="square" rtlCol="0">
            <a:spAutoFit/>
          </a:bodyPr>
          <a:lstStyle/>
          <a:p>
            <a:pPr>
              <a:buNone/>
            </a:pPr>
            <a:r>
              <a:rPr lang="en-US" sz="1600" dirty="0" smtClean="0"/>
              <a:t>Source</a:t>
            </a:r>
            <a:r>
              <a:rPr lang="en-US" sz="1600" dirty="0"/>
              <a:t>: Project Management Institute, Inc., </a:t>
            </a:r>
            <a:r>
              <a:rPr lang="en-US" sz="1600" i="1" dirty="0"/>
              <a:t>A Guide to the Project Management Body of Knowledge (PMBOK</a:t>
            </a:r>
            <a:r>
              <a:rPr lang="en-US" sz="1600" i="1" dirty="0">
                <a:sym typeface="Symbol" panose="05050102010706020507" pitchFamily="18" charset="2"/>
              </a:rPr>
              <a:t></a:t>
            </a:r>
            <a:r>
              <a:rPr lang="en-US" sz="1600" i="1" dirty="0"/>
              <a:t> Guide</a:t>
            </a:r>
            <a:r>
              <a:rPr lang="en-US" sz="1600" i="1" dirty="0" smtClean="0"/>
              <a:t>) </a:t>
            </a:r>
            <a:r>
              <a:rPr lang="en-US" sz="1600" i="1" dirty="0"/>
              <a:t>– </a:t>
            </a:r>
            <a:r>
              <a:rPr lang="en-US" sz="1600" i="1" dirty="0" smtClean="0"/>
              <a:t>Sixth </a:t>
            </a:r>
            <a:r>
              <a:rPr lang="en-US" sz="1600" i="1" dirty="0"/>
              <a:t>Edition</a:t>
            </a:r>
            <a:r>
              <a:rPr lang="en-US" sz="1600" dirty="0"/>
              <a:t> (2017</a:t>
            </a:r>
            <a:r>
              <a:rPr lang="en-US" sz="1600" dirty="0" smtClean="0"/>
              <a:t>).</a:t>
            </a:r>
            <a:endParaRPr lang="en-US" sz="1600" dirty="0"/>
          </a:p>
        </p:txBody>
      </p:sp>
      <p:graphicFrame>
        <p:nvGraphicFramePr>
          <p:cNvPr id="9" name="Table 8"/>
          <p:cNvGraphicFramePr>
            <a:graphicFrameLocks noGrp="1"/>
          </p:cNvGraphicFramePr>
          <p:nvPr>
            <p:extLst/>
          </p:nvPr>
        </p:nvGraphicFramePr>
        <p:xfrm>
          <a:off x="685800" y="1143000"/>
          <a:ext cx="7086600" cy="4714753"/>
        </p:xfrm>
        <a:graphic>
          <a:graphicData uri="http://schemas.openxmlformats.org/drawingml/2006/table">
            <a:tbl>
              <a:tblPr firstRow="1" firstCol="1" bandRow="1">
                <a:tableStyleId>{5940675A-B579-460E-94D1-54222C63F5DA}</a:tableStyleId>
              </a:tblPr>
              <a:tblGrid>
                <a:gridCol w="1102360"/>
                <a:gridCol w="1574800"/>
                <a:gridCol w="2410380"/>
                <a:gridCol w="1999060"/>
              </a:tblGrid>
              <a:tr h="133117">
                <a:tc>
                  <a:txBody>
                    <a:bodyPr/>
                    <a:lstStyle/>
                    <a:p>
                      <a:pPr marL="0" marR="0">
                        <a:spcBef>
                          <a:spcPts val="0"/>
                        </a:spcBef>
                        <a:spcAft>
                          <a:spcPts val="0"/>
                        </a:spcAft>
                      </a:pPr>
                      <a:r>
                        <a:rPr lang="en-US" sz="1050" dirty="0">
                          <a:effectLst/>
                        </a:rPr>
                        <a:t> </a:t>
                      </a:r>
                      <a:endParaRPr lang="en-US" sz="1100" dirty="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400" b="1" dirty="0">
                          <a:effectLst/>
                        </a:rPr>
                        <a:t>Projects</a:t>
                      </a:r>
                      <a:endParaRPr lang="en-US" sz="1600" b="1" dirty="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400" b="1" dirty="0">
                          <a:effectLst/>
                        </a:rPr>
                        <a:t>Programs</a:t>
                      </a:r>
                      <a:endParaRPr lang="en-US" sz="1600" b="1" dirty="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400" b="1" dirty="0">
                          <a:effectLst/>
                        </a:rPr>
                        <a:t>Portfolios</a:t>
                      </a:r>
                      <a:endParaRPr lang="en-US" sz="1600" b="1" dirty="0">
                        <a:effectLst/>
                        <a:latin typeface="New York"/>
                        <a:ea typeface="Times New Roman" panose="02020603050405020304" pitchFamily="18" charset="0"/>
                        <a:cs typeface="Times New Roman" panose="02020603050405020304" pitchFamily="18" charset="0"/>
                      </a:endParaRPr>
                    </a:p>
                  </a:txBody>
                  <a:tcPr marL="54457" marR="54457" marT="0" marB="0"/>
                </a:tc>
              </a:tr>
              <a:tr h="1064932">
                <a:tc>
                  <a:txBody>
                    <a:bodyPr/>
                    <a:lstStyle/>
                    <a:p>
                      <a:pPr marL="0" marR="0">
                        <a:spcBef>
                          <a:spcPts val="0"/>
                        </a:spcBef>
                        <a:spcAft>
                          <a:spcPts val="0"/>
                        </a:spcAft>
                      </a:pPr>
                      <a:r>
                        <a:rPr lang="en-US" sz="1400" b="1" dirty="0">
                          <a:effectLst/>
                        </a:rPr>
                        <a:t>Definition</a:t>
                      </a:r>
                      <a:endParaRPr lang="en-US" sz="1600" b="1" dirty="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100">
                          <a:effectLst/>
                        </a:rPr>
                        <a:t>A project is a temporary endeavor undertaken to create a unique product, service, or result.</a:t>
                      </a:r>
                      <a:endParaRPr lang="en-US" sz="120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100">
                          <a:effectLst/>
                        </a:rPr>
                        <a:t>A program is a group of related projects, subsidiary programs and program activities that are managed in a coordinated way to obtain benefits not available from managing them individually.</a:t>
                      </a:r>
                      <a:endParaRPr lang="en-US" sz="120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100">
                          <a:effectLst/>
                        </a:rPr>
                        <a:t>A portfolio is a collection of projects, programs, subsidiary portfolios, and operations managed as a group to achieve strategic objectives.</a:t>
                      </a:r>
                      <a:endParaRPr lang="en-US" sz="1200">
                        <a:effectLst/>
                        <a:latin typeface="New York"/>
                        <a:ea typeface="Times New Roman" panose="02020603050405020304" pitchFamily="18" charset="0"/>
                        <a:cs typeface="Times New Roman" panose="02020603050405020304" pitchFamily="18" charset="0"/>
                      </a:endParaRPr>
                    </a:p>
                  </a:txBody>
                  <a:tcPr marL="54457" marR="54457" marT="0" marB="0"/>
                </a:tc>
              </a:tr>
              <a:tr h="1064932">
                <a:tc>
                  <a:txBody>
                    <a:bodyPr/>
                    <a:lstStyle/>
                    <a:p>
                      <a:pPr marL="0" marR="0">
                        <a:spcBef>
                          <a:spcPts val="0"/>
                        </a:spcBef>
                        <a:spcAft>
                          <a:spcPts val="0"/>
                        </a:spcAft>
                      </a:pPr>
                      <a:r>
                        <a:rPr lang="en-US" sz="1400" b="1" dirty="0">
                          <a:effectLst/>
                        </a:rPr>
                        <a:t>Management</a:t>
                      </a:r>
                      <a:endParaRPr lang="en-US" sz="1600" b="1" dirty="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100">
                          <a:effectLst/>
                        </a:rPr>
                        <a:t>Project managers manage the project team to meet the project objectives.</a:t>
                      </a:r>
                      <a:endParaRPr lang="en-US" sz="120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100" dirty="0">
                          <a:effectLst/>
                        </a:rPr>
                        <a:t>Programs are managed by program managers who ensure that program benefits are delivered as expected, by coordinating the activities of a program’s components.</a:t>
                      </a:r>
                      <a:endParaRPr lang="en-US" sz="1200" dirty="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100">
                          <a:effectLst/>
                        </a:rPr>
                        <a:t>Portfolio managers may manage or coordinate portfolio management staff, or program and project staff that may have reporting responsibilities into the aggregate portfolio.</a:t>
                      </a:r>
                      <a:endParaRPr lang="en-US" sz="1200">
                        <a:effectLst/>
                        <a:latin typeface="New York"/>
                        <a:ea typeface="Times New Roman" panose="02020603050405020304" pitchFamily="18" charset="0"/>
                        <a:cs typeface="Times New Roman" panose="02020603050405020304" pitchFamily="18" charset="0"/>
                      </a:endParaRPr>
                    </a:p>
                  </a:txBody>
                  <a:tcPr marL="54457" marR="54457" marT="0" marB="0"/>
                </a:tc>
              </a:tr>
              <a:tr h="1198049">
                <a:tc>
                  <a:txBody>
                    <a:bodyPr/>
                    <a:lstStyle/>
                    <a:p>
                      <a:pPr marL="0" marR="0">
                        <a:spcBef>
                          <a:spcPts val="0"/>
                        </a:spcBef>
                        <a:spcAft>
                          <a:spcPts val="0"/>
                        </a:spcAft>
                      </a:pPr>
                      <a:r>
                        <a:rPr lang="en-US" sz="1400" b="1" dirty="0">
                          <a:effectLst/>
                        </a:rPr>
                        <a:t>Monitoring</a:t>
                      </a:r>
                      <a:endParaRPr lang="en-US" sz="1600" b="1" dirty="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100" dirty="0">
                          <a:effectLst/>
                        </a:rPr>
                        <a:t>Project managers monitor and control the work of producing the products, services, or results that the project was undertaken to produce</a:t>
                      </a:r>
                      <a:endParaRPr lang="en-US" sz="1200" dirty="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100">
                          <a:effectLst/>
                        </a:rPr>
                        <a:t>Program managers monitor the progress of program components to ensure the overall goals, schedules, budget, and benefits of the program will be met.</a:t>
                      </a:r>
                      <a:endParaRPr lang="en-US" sz="120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100" dirty="0">
                          <a:effectLst/>
                        </a:rPr>
                        <a:t>Portfolio managers monitor strategic changes and aggregate resource allocation, performance results, and risk of the portfolio.</a:t>
                      </a:r>
                      <a:endParaRPr lang="en-US" sz="1200" dirty="0">
                        <a:effectLst/>
                        <a:latin typeface="New York"/>
                        <a:ea typeface="Times New Roman" panose="02020603050405020304" pitchFamily="18" charset="0"/>
                        <a:cs typeface="Times New Roman" panose="02020603050405020304" pitchFamily="18" charset="0"/>
                      </a:endParaRPr>
                    </a:p>
                  </a:txBody>
                  <a:tcPr marL="54457" marR="54457" marT="0" marB="0"/>
                </a:tc>
              </a:tr>
              <a:tr h="1064932">
                <a:tc>
                  <a:txBody>
                    <a:bodyPr/>
                    <a:lstStyle/>
                    <a:p>
                      <a:pPr marL="0" marR="0">
                        <a:spcBef>
                          <a:spcPts val="0"/>
                        </a:spcBef>
                        <a:spcAft>
                          <a:spcPts val="0"/>
                        </a:spcAft>
                      </a:pPr>
                      <a:r>
                        <a:rPr lang="en-US" sz="1400" b="1" dirty="0">
                          <a:effectLst/>
                        </a:rPr>
                        <a:t>Success</a:t>
                      </a:r>
                      <a:endParaRPr lang="en-US" sz="1600" b="1" dirty="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100">
                          <a:effectLst/>
                        </a:rPr>
                        <a:t>Success is measured by product and project quality, timeliness, budget compliance, and degree of customer satisfaction.</a:t>
                      </a:r>
                      <a:endParaRPr lang="en-US" sz="120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100">
                          <a:effectLst/>
                        </a:rPr>
                        <a:t>A program’s success is measured by the program’s ability to deliver its intended benefits to an organization, and by the program’ efficiency and effectiveness in delivering those benefits.</a:t>
                      </a:r>
                      <a:endParaRPr lang="en-US" sz="120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100" dirty="0">
                          <a:effectLst/>
                        </a:rPr>
                        <a:t>Success is measured in terms of the aggregate investment performance and benefit realization of the portfolio.</a:t>
                      </a:r>
                      <a:endParaRPr lang="en-US" sz="1200" dirty="0">
                        <a:effectLst/>
                        <a:latin typeface="New York"/>
                        <a:ea typeface="Times New Roman" panose="02020603050405020304" pitchFamily="18" charset="0"/>
                        <a:cs typeface="Times New Roman" panose="02020603050405020304" pitchFamily="18" charset="0"/>
                      </a:endParaRPr>
                    </a:p>
                  </a:txBody>
                  <a:tcPr marL="54457" marR="54457" marT="0" marB="0"/>
                </a:tc>
              </a:tr>
            </a:tbl>
          </a:graphicData>
        </a:graphic>
      </p:graphicFrame>
    </p:spTree>
    <p:extLst>
      <p:ext uri="{BB962C8B-B14F-4D97-AF65-F5344CB8AC3E}">
        <p14:creationId xmlns:p14="http://schemas.microsoft.com/office/powerpoint/2010/main" val="611275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685800" y="1752600"/>
            <a:ext cx="8458200" cy="4191000"/>
          </a:xfrm>
        </p:spPr>
        <p:txBody>
          <a:bodyPr>
            <a:normAutofit fontScale="92500" lnSpcReduction="20000"/>
          </a:bodyPr>
          <a:lstStyle/>
          <a:p>
            <a:pPr eaLnBrk="1" hangingPunct="1">
              <a:buFontTx/>
              <a:buNone/>
            </a:pPr>
            <a:r>
              <a:rPr lang="en-US" dirty="0" smtClean="0"/>
              <a:t>Knowledge of the following:</a:t>
            </a:r>
          </a:p>
          <a:p>
            <a:pPr lvl="0"/>
            <a:r>
              <a:rPr lang="en-US" dirty="0" smtClean="0"/>
              <a:t>All ten project management knowledge areas</a:t>
            </a:r>
          </a:p>
          <a:p>
            <a:pPr lvl="0"/>
            <a:r>
              <a:rPr lang="en-US" dirty="0" smtClean="0"/>
              <a:t>The application area </a:t>
            </a:r>
            <a:r>
              <a:rPr lang="en-US" dirty="0" smtClean="0"/>
              <a:t>( </a:t>
            </a:r>
            <a:r>
              <a:rPr lang="en-US" dirty="0" smtClean="0"/>
              <a:t>industry, market, etc.)</a:t>
            </a:r>
          </a:p>
          <a:p>
            <a:pPr lvl="0"/>
            <a:r>
              <a:rPr lang="en-US" dirty="0" smtClean="0"/>
              <a:t>The project environment (politics, culture, change management, etc.)</a:t>
            </a:r>
          </a:p>
          <a:p>
            <a:pPr lvl="0"/>
            <a:r>
              <a:rPr lang="en-US" dirty="0" smtClean="0"/>
              <a:t>General management (financial management, strategic planning, etc.)</a:t>
            </a:r>
          </a:p>
          <a:p>
            <a:pPr lvl="0"/>
            <a:r>
              <a:rPr lang="en-US" dirty="0" smtClean="0"/>
              <a:t>Human relations (leadership, motivation, negotiations, etc.)</a:t>
            </a:r>
            <a:endParaRPr lang="en-US" dirty="0"/>
          </a:p>
        </p:txBody>
      </p:sp>
      <p:sp>
        <p:nvSpPr>
          <p:cNvPr id="39940"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A1F0D050-8A54-4AB2-A5FF-2E4DCC4F8F36}" type="slidenum">
              <a:rPr lang="en-US"/>
              <a:pPr>
                <a:defRPr/>
              </a:pPr>
              <a:t>26</a:t>
            </a:fld>
            <a:endParaRPr lang="en-US" dirty="0"/>
          </a:p>
        </p:txBody>
      </p:sp>
      <p:sp>
        <p:nvSpPr>
          <p:cNvPr id="32772"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smtClean="0"/>
              <a:t>Suggested Skills for Project Managers</a:t>
            </a:r>
          </a:p>
        </p:txBody>
      </p:sp>
    </p:spTree>
    <p:extLst>
      <p:ext uri="{BB962C8B-B14F-4D97-AF65-F5344CB8AC3E}">
        <p14:creationId xmlns:p14="http://schemas.microsoft.com/office/powerpoint/2010/main" val="42734472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10600" cy="4876800"/>
          </a:xfrm>
        </p:spPr>
        <p:txBody>
          <a:bodyPr>
            <a:normAutofit lnSpcReduction="10000"/>
          </a:bodyPr>
          <a:lstStyle/>
          <a:p>
            <a:pPr marL="624078" lvl="0" indent="-514350">
              <a:buFont typeface="+mj-lt"/>
              <a:buAutoNum type="arabicPeriod"/>
            </a:pPr>
            <a:r>
              <a:rPr lang="en-US" i="1" dirty="0"/>
              <a:t>Technical project management skills:</a:t>
            </a:r>
            <a:r>
              <a:rPr lang="en-US" dirty="0"/>
              <a:t>  Understanding the knowledge areas, process groups, and project management tools and techniques fall into this category.</a:t>
            </a:r>
            <a:endParaRPr lang="en-US" b="1" dirty="0"/>
          </a:p>
          <a:p>
            <a:pPr marL="624078" lvl="0" indent="-514350">
              <a:buFont typeface="+mj-lt"/>
              <a:buAutoNum type="arabicPeriod"/>
            </a:pPr>
            <a:r>
              <a:rPr lang="en-US" i="1" dirty="0"/>
              <a:t>Strategic and business management skills:</a:t>
            </a:r>
            <a:r>
              <a:rPr lang="en-US" dirty="0"/>
              <a:t> Topics include strategic </a:t>
            </a:r>
            <a:r>
              <a:rPr lang="en-US" dirty="0" smtClean="0"/>
              <a:t>planning, </a:t>
            </a:r>
            <a:r>
              <a:rPr lang="en-US" dirty="0"/>
              <a:t>financial management, accounting, marketing, and other </a:t>
            </a:r>
            <a:r>
              <a:rPr lang="en-US" dirty="0" smtClean="0"/>
              <a:t>topics.</a:t>
            </a:r>
            <a:endParaRPr lang="en-US" dirty="0"/>
          </a:p>
          <a:p>
            <a:pPr marL="624078" lvl="0" indent="-514350">
              <a:buFont typeface="+mj-lt"/>
              <a:buAutoNum type="arabicPeriod"/>
            </a:pPr>
            <a:r>
              <a:rPr lang="en-US" i="1" dirty="0"/>
              <a:t>Leadership skills</a:t>
            </a:r>
            <a:r>
              <a:rPr lang="en-US" dirty="0"/>
              <a:t>: </a:t>
            </a:r>
            <a:r>
              <a:rPr lang="en-US" dirty="0" smtClean="0"/>
              <a:t>Providing vision and inspiration to people.</a:t>
            </a:r>
          </a:p>
          <a:p>
            <a:pPr lvl="0"/>
            <a:endParaRPr lang="en-US" dirty="0"/>
          </a:p>
          <a:p>
            <a:pPr marL="109728" indent="0">
              <a:buNone/>
            </a:pPr>
            <a:endParaRPr lang="en-US" dirty="0"/>
          </a:p>
        </p:txBody>
      </p:sp>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27</a:t>
            </a:fld>
            <a:endParaRPr lang="en-US" dirty="0"/>
          </a:p>
        </p:txBody>
      </p:sp>
      <p:sp>
        <p:nvSpPr>
          <p:cNvPr id="4" name="Title 3"/>
          <p:cNvSpPr>
            <a:spLocks noGrp="1"/>
          </p:cNvSpPr>
          <p:nvPr>
            <p:ph type="title"/>
          </p:nvPr>
        </p:nvSpPr>
        <p:spPr/>
        <p:txBody>
          <a:bodyPr>
            <a:normAutofit/>
          </a:bodyPr>
          <a:lstStyle/>
          <a:p>
            <a:r>
              <a:rPr lang="en-US" dirty="0" smtClean="0">
                <a:effectLst/>
              </a:rPr>
              <a:t>PM Talent </a:t>
            </a:r>
            <a:r>
              <a:rPr lang="en-US" dirty="0" smtClean="0">
                <a:effectLst/>
              </a:rPr>
              <a:t>Triangle</a:t>
            </a:r>
            <a:endParaRPr lang="en-US" dirty="0"/>
          </a:p>
        </p:txBody>
      </p:sp>
    </p:spTree>
    <p:extLst>
      <p:ext uri="{BB962C8B-B14F-4D97-AF65-F5344CB8AC3E}">
        <p14:creationId xmlns:p14="http://schemas.microsoft.com/office/powerpoint/2010/main" val="3676212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381000" y="1600200"/>
            <a:ext cx="8382000" cy="4800600"/>
          </a:xfrm>
        </p:spPr>
        <p:txBody>
          <a:bodyPr/>
          <a:lstStyle/>
          <a:p>
            <a:pPr eaLnBrk="1" hangingPunct="1"/>
            <a:r>
              <a:rPr lang="en-US" dirty="0" smtClean="0"/>
              <a:t>Program managers normally have experience as project managers. They often rely on their past experience, strong business knowledge, leadership capability, and communication skills to manage programs</a:t>
            </a:r>
          </a:p>
          <a:p>
            <a:pPr eaLnBrk="1" hangingPunct="1"/>
            <a:r>
              <a:rPr lang="en-US" dirty="0" smtClean="0"/>
              <a:t> Portfolio managers must have strong financial and analytical skills and understand how projects and programs can contribute to meeting strategic goals</a:t>
            </a:r>
          </a:p>
          <a:p>
            <a:pPr eaLnBrk="1" hangingPunct="1"/>
            <a:endParaRPr lang="en-US" dirty="0" smtClean="0"/>
          </a:p>
          <a:p>
            <a:pPr eaLnBrk="1" hangingPunct="1"/>
            <a:endParaRPr lang="en-US" dirty="0" smtClean="0"/>
          </a:p>
        </p:txBody>
      </p:sp>
      <p:sp>
        <p:nvSpPr>
          <p:cNvPr id="46084"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35DFCE03-CBE7-4B37-9A83-566271F347F5}" type="slidenum">
              <a:rPr lang="en-US"/>
              <a:pPr>
                <a:defRPr/>
              </a:pPr>
              <a:t>28</a:t>
            </a:fld>
            <a:endParaRPr lang="en-US" dirty="0"/>
          </a:p>
        </p:txBody>
      </p:sp>
      <p:sp>
        <p:nvSpPr>
          <p:cNvPr id="36868" name="Rectangle 2"/>
          <p:cNvSpPr>
            <a:spLocks noGrp="1" noChangeArrowheads="1"/>
          </p:cNvSpPr>
          <p:nvPr>
            <p:ph type="title"/>
          </p:nvPr>
        </p:nvSpPr>
        <p:spPr>
          <a:xfrm>
            <a:off x="381000" y="152400"/>
            <a:ext cx="8763000" cy="1143000"/>
          </a:xfrm>
        </p:spPr>
        <p:txBody>
          <a:bodyPr>
            <a:normAutofit fontScale="90000"/>
          </a:bodyPr>
          <a:lstStyle/>
          <a:p>
            <a:pPr eaLnBrk="1" fontAlgn="auto" hangingPunct="1">
              <a:spcAft>
                <a:spcPts val="0"/>
              </a:spcAft>
              <a:defRPr/>
            </a:pPr>
            <a:r>
              <a:rPr lang="en-US" sz="4000" dirty="0" smtClean="0"/>
              <a:t>Additional Skills for Program and Portfolio Managers</a:t>
            </a:r>
          </a:p>
        </p:txBody>
      </p:sp>
    </p:spTree>
    <p:extLst>
      <p:ext uri="{BB962C8B-B14F-4D97-AF65-F5344CB8AC3E}">
        <p14:creationId xmlns:p14="http://schemas.microsoft.com/office/powerpoint/2010/main" val="3945343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4" name="Rectangle 3"/>
          <p:cNvSpPr>
            <a:spLocks noGrp="1" noChangeArrowheads="1"/>
          </p:cNvSpPr>
          <p:nvPr>
            <p:ph idx="1"/>
          </p:nvPr>
        </p:nvSpPr>
        <p:spPr>
          <a:xfrm>
            <a:off x="487363" y="1697038"/>
            <a:ext cx="8229600" cy="4525962"/>
          </a:xfrm>
        </p:spPr>
        <p:txBody>
          <a:bodyPr>
            <a:normAutofit fontScale="92500"/>
          </a:bodyPr>
          <a:lstStyle/>
          <a:p>
            <a:pPr marL="365760" indent="-256032" eaLnBrk="1" fontAlgn="auto" hangingPunct="1">
              <a:lnSpc>
                <a:spcPct val="90000"/>
              </a:lnSpc>
              <a:spcAft>
                <a:spcPts val="0"/>
              </a:spcAft>
              <a:buFont typeface="Wingdings 3"/>
              <a:buChar char=""/>
              <a:defRPr/>
            </a:pPr>
            <a:r>
              <a:rPr lang="en-US" sz="2400" dirty="0" smtClean="0"/>
              <a:t>A project is a temporary endeavor undertaken to create a unique product, service, or result</a:t>
            </a:r>
          </a:p>
          <a:p>
            <a:pPr marL="365760" indent="-256032" eaLnBrk="1" fontAlgn="auto" hangingPunct="1">
              <a:lnSpc>
                <a:spcPct val="90000"/>
              </a:lnSpc>
              <a:spcAft>
                <a:spcPts val="0"/>
              </a:spcAft>
              <a:buFont typeface="Wingdings 3"/>
              <a:buChar char=""/>
              <a:defRPr/>
            </a:pPr>
            <a:r>
              <a:rPr lang="en-US" sz="2400" dirty="0" smtClean="0"/>
              <a:t>Project management is the application of knowledge, skills, tools, and techniques to project activities to meet project requirements</a:t>
            </a:r>
          </a:p>
          <a:p>
            <a:pPr>
              <a:lnSpc>
                <a:spcPct val="90000"/>
              </a:lnSpc>
              <a:defRPr/>
            </a:pPr>
            <a:r>
              <a:rPr lang="en-US" sz="2400" dirty="0" smtClean="0"/>
              <a:t>A program is a </a:t>
            </a:r>
            <a:r>
              <a:rPr lang="en-US" sz="2400" dirty="0"/>
              <a:t>group of related projects, subsidiary programs, and program activities managed in a coordinated manner to obtain benefits not available from managing them </a:t>
            </a:r>
            <a:r>
              <a:rPr lang="en-US" sz="2400" dirty="0" smtClean="0"/>
              <a:t>individually</a:t>
            </a:r>
          </a:p>
          <a:p>
            <a:r>
              <a:rPr lang="en-US" sz="2400" dirty="0"/>
              <a:t>Project portfolio management involves organizing and managing projects and programs as a portfolio of investments that contribute to the entire enterprise’s </a:t>
            </a:r>
            <a:r>
              <a:rPr lang="en-US" sz="2400" dirty="0" smtClean="0"/>
              <a:t>success</a:t>
            </a:r>
          </a:p>
          <a:p>
            <a:r>
              <a:rPr lang="en-US" sz="2400" dirty="0" smtClean="0"/>
              <a:t>The project management profession continues to grow and mature, and demand for project manager is high</a:t>
            </a:r>
          </a:p>
        </p:txBody>
      </p:sp>
    </p:spTree>
    <p:extLst>
      <p:ext uri="{BB962C8B-B14F-4D97-AF65-F5344CB8AC3E}">
        <p14:creationId xmlns:p14="http://schemas.microsoft.com/office/powerpoint/2010/main" val="2510476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a:xfrm>
            <a:off x="608013" y="1447800"/>
            <a:ext cx="7927975" cy="4632325"/>
          </a:xfrm>
        </p:spPr>
        <p:txBody>
          <a:bodyPr>
            <a:normAutofit/>
          </a:bodyPr>
          <a:lstStyle/>
          <a:p>
            <a:pPr lvl="0"/>
            <a:r>
              <a:rPr lang="en-US" sz="2400" dirty="0"/>
              <a:t>Discuss the relationship between project, program, and portfolio management and their contributions to enterprise success</a:t>
            </a:r>
          </a:p>
          <a:p>
            <a:pPr lvl="0"/>
            <a:r>
              <a:rPr lang="en-US" sz="2400" dirty="0"/>
              <a:t>Describe the project management profession, including the role of project managers and suggested </a:t>
            </a:r>
            <a:r>
              <a:rPr lang="en-US" sz="2400" dirty="0" smtClean="0"/>
              <a:t>skills for project </a:t>
            </a:r>
            <a:r>
              <a:rPr lang="en-US" sz="2400" dirty="0"/>
              <a:t>management </a:t>
            </a:r>
            <a:r>
              <a:rPr lang="en-US" sz="2400" dirty="0" smtClean="0"/>
              <a:t>careers.</a:t>
            </a:r>
            <a:endParaRPr lang="en-US" sz="2400" dirty="0"/>
          </a:p>
        </p:txBody>
      </p:sp>
      <p:sp>
        <p:nvSpPr>
          <p:cNvPr id="12292"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8D33A416-6152-4F32-92BD-5E64AF5AF139}" type="slidenum">
              <a:rPr lang="en-US"/>
              <a:pPr>
                <a:defRPr/>
              </a:pPr>
              <a:t>3</a:t>
            </a:fld>
            <a:endParaRPr lang="en-US" dirty="0"/>
          </a:p>
        </p:txBody>
      </p:sp>
      <p:sp>
        <p:nvSpPr>
          <p:cNvPr id="5124" name="Rectangle 2"/>
          <p:cNvSpPr>
            <a:spLocks noGrp="1" noChangeArrowheads="1"/>
          </p:cNvSpPr>
          <p:nvPr>
            <p:ph type="title"/>
          </p:nvPr>
        </p:nvSpPr>
        <p:spPr/>
        <p:txBody>
          <a:bodyPr/>
          <a:lstStyle/>
          <a:p>
            <a:pPr eaLnBrk="1" fontAlgn="auto" hangingPunct="1">
              <a:spcAft>
                <a:spcPts val="0"/>
              </a:spcAft>
              <a:defRPr/>
            </a:pPr>
            <a:r>
              <a:rPr lang="en-US" dirty="0" smtClean="0"/>
              <a:t>Learning Objectives (continued)</a:t>
            </a:r>
          </a:p>
        </p:txBody>
      </p:sp>
    </p:spTree>
    <p:extLst>
      <p:ext uri="{BB962C8B-B14F-4D97-AF65-F5344CB8AC3E}">
        <p14:creationId xmlns:p14="http://schemas.microsoft.com/office/powerpoint/2010/main" val="11377207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593095" y="522972"/>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524352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02 Introduction – Aligning Projects </a:t>
            </a:r>
            <a:r>
              <a:rPr lang="en-US" smtClean="0"/>
              <a:t>with 	Business Strategy </a:t>
            </a:r>
            <a:endParaRPr lang="en-US"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236103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533400" y="985091"/>
            <a:ext cx="8001000" cy="4677155"/>
          </a:xfrm>
        </p:spPr>
        <p:txBody>
          <a:bodyPr/>
          <a:lstStyle/>
          <a:p>
            <a:pPr eaLnBrk="1" hangingPunct="1">
              <a:spcBef>
                <a:spcPct val="70000"/>
              </a:spcBef>
            </a:pPr>
            <a:r>
              <a:rPr lang="en-US" sz="2800" dirty="0" smtClean="0"/>
              <a:t>A </a:t>
            </a:r>
            <a:r>
              <a:rPr lang="en-US" sz="2800" b="1" dirty="0" smtClean="0"/>
              <a:t>project</a:t>
            </a:r>
            <a:r>
              <a:rPr lang="en-US" sz="2800" dirty="0" smtClean="0"/>
              <a:t> is  </a:t>
            </a:r>
            <a:r>
              <a:rPr lang="en-US" sz="2800" dirty="0" smtClean="0">
                <a:latin typeface="Adobe Garamond Pro Bold" pitchFamily="18" charset="0"/>
              </a:rPr>
              <a:t>“</a:t>
            </a:r>
            <a:r>
              <a:rPr lang="en-US" sz="2800" dirty="0" smtClean="0"/>
              <a:t>a temporary endeavor undertaken to create a unique product, service, or result</a:t>
            </a:r>
            <a:r>
              <a:rPr lang="en-US" sz="2800" dirty="0" smtClean="0">
                <a:latin typeface="Adobe Garamond Pro Bold" pitchFamily="18" charset="0"/>
              </a:rPr>
              <a:t>”</a:t>
            </a:r>
            <a:r>
              <a:rPr lang="en-US" sz="2800" dirty="0" smtClean="0"/>
              <a:t>*</a:t>
            </a:r>
          </a:p>
          <a:p>
            <a:pPr>
              <a:spcBef>
                <a:spcPct val="70000"/>
              </a:spcBef>
            </a:pPr>
            <a:r>
              <a:rPr lang="en-US" sz="2800" dirty="0"/>
              <a:t>a piece of planned work or an activity that is finished over a period of time and intended to achieve a particular purpose</a:t>
            </a:r>
            <a:endParaRPr lang="en-US" sz="2800" dirty="0" smtClean="0"/>
          </a:p>
          <a:p>
            <a:pPr eaLnBrk="1" hangingPunct="1">
              <a:spcBef>
                <a:spcPct val="70000"/>
              </a:spcBef>
            </a:pPr>
            <a:r>
              <a:rPr lang="en-US" sz="2800" dirty="0" smtClean="0"/>
              <a:t>Operations is work done to sustain the business</a:t>
            </a:r>
          </a:p>
          <a:p>
            <a:pPr eaLnBrk="1" hangingPunct="1">
              <a:spcBef>
                <a:spcPct val="70000"/>
              </a:spcBef>
            </a:pPr>
            <a:r>
              <a:rPr lang="en-US" sz="2800" dirty="0" smtClean="0"/>
              <a:t>Projects end when their objectives have been reached, or the project has been terminated</a:t>
            </a:r>
          </a:p>
        </p:txBody>
      </p:sp>
      <p:sp>
        <p:nvSpPr>
          <p:cNvPr id="16389" name="Slide Number Placeholder 6"/>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32A34885-4C27-4F2A-9225-424A0B92B5F8}" type="slidenum">
              <a:rPr lang="en-US"/>
              <a:pPr>
                <a:defRPr/>
              </a:pPr>
              <a:t>4</a:t>
            </a:fld>
            <a:endParaRPr lang="en-US" dirty="0"/>
          </a:p>
        </p:txBody>
      </p:sp>
      <p:sp>
        <p:nvSpPr>
          <p:cNvPr id="10244" name="Rectangle 2"/>
          <p:cNvSpPr>
            <a:spLocks noGrp="1" noChangeArrowheads="1"/>
          </p:cNvSpPr>
          <p:nvPr>
            <p:ph type="title"/>
          </p:nvPr>
        </p:nvSpPr>
        <p:spPr>
          <a:xfrm>
            <a:off x="485775" y="87349"/>
            <a:ext cx="7042150" cy="1143000"/>
          </a:xfrm>
        </p:spPr>
        <p:txBody>
          <a:bodyPr/>
          <a:lstStyle/>
          <a:p>
            <a:pPr eaLnBrk="1" fontAlgn="auto" hangingPunct="1">
              <a:spcAft>
                <a:spcPts val="0"/>
              </a:spcAft>
              <a:defRPr/>
            </a:pPr>
            <a:r>
              <a:rPr lang="en-US" dirty="0" smtClean="0"/>
              <a:t>What Is a Project?</a:t>
            </a:r>
          </a:p>
        </p:txBody>
      </p:sp>
    </p:spTree>
    <p:extLst>
      <p:ext uri="{BB962C8B-B14F-4D97-AF65-F5344CB8AC3E}">
        <p14:creationId xmlns:p14="http://schemas.microsoft.com/office/powerpoint/2010/main" val="280290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363" y="1465385"/>
            <a:ext cx="8229600" cy="4757615"/>
          </a:xfrm>
        </p:spPr>
        <p:txBody>
          <a:bodyPr/>
          <a:lstStyle/>
          <a:p>
            <a:r>
              <a:rPr lang="en-US" sz="2800" dirty="0" smtClean="0"/>
              <a:t>Project management is all about getting things done.</a:t>
            </a:r>
          </a:p>
          <a:p>
            <a:r>
              <a:rPr lang="en-US" sz="2800" dirty="0" smtClean="0"/>
              <a:t>Its about knowing exactly what you want to achieve, how you want to achieve it and how long will it take.</a:t>
            </a:r>
          </a:p>
          <a:p>
            <a:r>
              <a:rPr lang="en-US" sz="2800" dirty="0" smtClean="0"/>
              <a:t>Its about ensuring everyone involved shares and understand those aims before the first steps are taken and they continues to as the en of the project whatever it is.</a:t>
            </a:r>
          </a:p>
          <a:p>
            <a:r>
              <a:rPr lang="en-US" sz="2800" dirty="0" smtClean="0"/>
              <a:t>Successful projects don’t just happen. They need to be done.</a:t>
            </a:r>
            <a:endParaRPr lang="en-US" sz="2800" dirty="0"/>
          </a:p>
        </p:txBody>
      </p:sp>
    </p:spTree>
    <p:extLst>
      <p:ext uri="{BB962C8B-B14F-4D97-AF65-F5344CB8AC3E}">
        <p14:creationId xmlns:p14="http://schemas.microsoft.com/office/powerpoint/2010/main" val="3264325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609600" y="1295400"/>
            <a:ext cx="8305800" cy="4648200"/>
          </a:xfrm>
        </p:spPr>
        <p:txBody>
          <a:bodyPr>
            <a:normAutofit fontScale="92500"/>
          </a:bodyPr>
          <a:lstStyle/>
          <a:p>
            <a:pPr lvl="0"/>
            <a:r>
              <a:rPr lang="en-US" sz="2400" dirty="0"/>
              <a:t>A young couple hires a firm to design and build them a new house</a:t>
            </a:r>
          </a:p>
          <a:p>
            <a:pPr lvl="0"/>
            <a:r>
              <a:rPr lang="en-US" sz="2400" dirty="0" smtClean="0"/>
              <a:t>A </a:t>
            </a:r>
            <a:r>
              <a:rPr lang="en-US" sz="2400" dirty="0"/>
              <a:t>medical technology firm develops a device that connects to smart phones</a:t>
            </a:r>
          </a:p>
          <a:p>
            <a:pPr lvl="0"/>
            <a:r>
              <a:rPr lang="en-US" sz="2400" dirty="0" smtClean="0"/>
              <a:t>A </a:t>
            </a:r>
            <a:r>
              <a:rPr lang="en-US" sz="2400" dirty="0"/>
              <a:t>group of musicians starts a company to help children develop their musical talents</a:t>
            </a:r>
          </a:p>
          <a:p>
            <a:pPr lvl="0"/>
            <a:r>
              <a:rPr lang="en-US" sz="2400" dirty="0"/>
              <a:t>A pharmaceutical company launches a new drug</a:t>
            </a:r>
          </a:p>
          <a:p>
            <a:pPr lvl="0"/>
            <a:r>
              <a:rPr lang="en-US" sz="2400" dirty="0"/>
              <a:t>A television network develops a system to allow viewers to vote for contestants and provide other feedback on programs</a:t>
            </a:r>
          </a:p>
          <a:p>
            <a:pPr lvl="0"/>
            <a:r>
              <a:rPr lang="en-US" sz="2400" dirty="0"/>
              <a:t>The automobile industry develops standards for electric cars</a:t>
            </a:r>
          </a:p>
          <a:p>
            <a:pPr lvl="0"/>
            <a:r>
              <a:rPr lang="en-US" sz="2400" dirty="0"/>
              <a:t>A government group develops a program to track child immunizations</a:t>
            </a:r>
          </a:p>
        </p:txBody>
      </p:sp>
      <p:sp>
        <p:nvSpPr>
          <p:cNvPr id="17412"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268666BE-A7DA-4FD1-89CE-61DAE0B3440F}" type="slidenum">
              <a:rPr lang="en-US"/>
              <a:pPr>
                <a:defRPr/>
              </a:pPr>
              <a:t>6</a:t>
            </a:fld>
            <a:endParaRPr lang="en-US" dirty="0"/>
          </a:p>
        </p:txBody>
      </p:sp>
      <p:sp>
        <p:nvSpPr>
          <p:cNvPr id="11268" name="Rectangle 2"/>
          <p:cNvSpPr>
            <a:spLocks noGrp="1" noChangeArrowheads="1"/>
          </p:cNvSpPr>
          <p:nvPr>
            <p:ph type="title"/>
          </p:nvPr>
        </p:nvSpPr>
        <p:spPr/>
        <p:txBody>
          <a:bodyPr/>
          <a:lstStyle/>
          <a:p>
            <a:pPr eaLnBrk="1" fontAlgn="auto" hangingPunct="1">
              <a:spcAft>
                <a:spcPts val="0"/>
              </a:spcAft>
              <a:defRPr/>
            </a:pPr>
            <a:r>
              <a:rPr lang="en-US" dirty="0" smtClean="0"/>
              <a:t>Examples of Projects</a:t>
            </a:r>
          </a:p>
        </p:txBody>
      </p:sp>
    </p:spTree>
    <p:extLst>
      <p:ext uri="{BB962C8B-B14F-4D97-AF65-F5344CB8AC3E}">
        <p14:creationId xmlns:p14="http://schemas.microsoft.com/office/powerpoint/2010/main" val="3090921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381000" y="1447800"/>
            <a:ext cx="8223738" cy="4695092"/>
          </a:xfrm>
        </p:spPr>
        <p:txBody>
          <a:bodyPr/>
          <a:lstStyle/>
          <a:p>
            <a:pPr eaLnBrk="1" hangingPunct="1"/>
            <a:r>
              <a:rPr lang="en-US" sz="2800" dirty="0" smtClean="0"/>
              <a:t>A project:</a:t>
            </a:r>
          </a:p>
          <a:p>
            <a:pPr lvl="1" eaLnBrk="1" hangingPunct="1"/>
            <a:r>
              <a:rPr lang="en-US" sz="2400" dirty="0" smtClean="0"/>
              <a:t>Has a unique purpose</a:t>
            </a:r>
          </a:p>
          <a:p>
            <a:pPr lvl="1" eaLnBrk="1" hangingPunct="1"/>
            <a:r>
              <a:rPr lang="en-US" sz="2400" dirty="0" smtClean="0"/>
              <a:t>Is temporary</a:t>
            </a:r>
          </a:p>
          <a:p>
            <a:pPr lvl="1"/>
            <a:r>
              <a:rPr lang="en-US" sz="2400" dirty="0" smtClean="0"/>
              <a:t>Drives </a:t>
            </a:r>
            <a:r>
              <a:rPr lang="en-US" sz="2400" dirty="0"/>
              <a:t>change and enables value creation</a:t>
            </a:r>
            <a:endParaRPr lang="en-US" sz="2400" dirty="0" smtClean="0"/>
          </a:p>
          <a:p>
            <a:pPr lvl="1" eaLnBrk="1" hangingPunct="1"/>
            <a:r>
              <a:rPr lang="en-US" sz="2400" dirty="0" smtClean="0"/>
              <a:t>Is developed using progressive elaboration (continuous improvement) or in an iterative (repetitive) fashion</a:t>
            </a:r>
          </a:p>
          <a:p>
            <a:pPr lvl="1" eaLnBrk="1" hangingPunct="1"/>
            <a:r>
              <a:rPr lang="en-US" sz="2400" dirty="0" smtClean="0"/>
              <a:t>Requires resources, often from various areas</a:t>
            </a:r>
          </a:p>
          <a:p>
            <a:pPr lvl="1" eaLnBrk="1" hangingPunct="1"/>
            <a:r>
              <a:rPr lang="en-US" sz="2000" dirty="0" smtClean="0"/>
              <a:t>Should have a primary customer or sponsor</a:t>
            </a:r>
          </a:p>
          <a:p>
            <a:pPr lvl="2" eaLnBrk="1" hangingPunct="1"/>
            <a:r>
              <a:rPr lang="en-US" sz="2000" dirty="0" smtClean="0"/>
              <a:t>The </a:t>
            </a:r>
            <a:r>
              <a:rPr lang="en-US" sz="2000" b="1" dirty="0" smtClean="0"/>
              <a:t>project sponsor</a:t>
            </a:r>
            <a:r>
              <a:rPr lang="en-US" sz="2000" dirty="0" smtClean="0"/>
              <a:t> usually provides the direction and funding for the project</a:t>
            </a:r>
          </a:p>
          <a:p>
            <a:pPr lvl="1" eaLnBrk="1" hangingPunct="1"/>
            <a:r>
              <a:rPr lang="en-US" sz="2000" dirty="0" smtClean="0"/>
              <a:t>Involves uncertainty</a:t>
            </a:r>
          </a:p>
          <a:p>
            <a:pPr eaLnBrk="1" hangingPunct="1"/>
            <a:endParaRPr lang="en-US" sz="2400" dirty="0" smtClean="0"/>
          </a:p>
        </p:txBody>
      </p:sp>
      <p:sp>
        <p:nvSpPr>
          <p:cNvPr id="18436"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663DB42E-BE5A-4C68-850E-D2B5DC43C802}" type="slidenum">
              <a:rPr lang="en-US"/>
              <a:pPr>
                <a:defRPr/>
              </a:pPr>
              <a:t>7</a:t>
            </a:fld>
            <a:endParaRPr lang="en-US" dirty="0"/>
          </a:p>
        </p:txBody>
      </p:sp>
      <p:sp>
        <p:nvSpPr>
          <p:cNvPr id="12292" name="Rectangle 2"/>
          <p:cNvSpPr>
            <a:spLocks noGrp="1" noChangeArrowheads="1"/>
          </p:cNvSpPr>
          <p:nvPr>
            <p:ph type="title"/>
          </p:nvPr>
        </p:nvSpPr>
        <p:spPr/>
        <p:txBody>
          <a:bodyPr/>
          <a:lstStyle/>
          <a:p>
            <a:pPr eaLnBrk="1" fontAlgn="auto" hangingPunct="1">
              <a:spcAft>
                <a:spcPts val="0"/>
              </a:spcAft>
              <a:defRPr/>
            </a:pPr>
            <a:r>
              <a:rPr lang="en-US" dirty="0" smtClean="0"/>
              <a:t>Project Attributes</a:t>
            </a:r>
          </a:p>
        </p:txBody>
      </p:sp>
    </p:spTree>
    <p:extLst>
      <p:ext uri="{BB962C8B-B14F-4D97-AF65-F5344CB8AC3E}">
        <p14:creationId xmlns:p14="http://schemas.microsoft.com/office/powerpoint/2010/main" val="4179836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458200" cy="4876800"/>
          </a:xfrm>
        </p:spPr>
        <p:txBody>
          <a:bodyPr>
            <a:normAutofit/>
          </a:bodyPr>
          <a:lstStyle/>
          <a:p>
            <a:r>
              <a:rPr lang="en-US" sz="2400" dirty="0" smtClean="0"/>
              <a:t>Every project is constrained in different ways. Some project managers focus on the </a:t>
            </a:r>
            <a:r>
              <a:rPr lang="en-US" sz="2400" b="1" dirty="0" smtClean="0"/>
              <a:t>triple constraint </a:t>
            </a:r>
            <a:r>
              <a:rPr lang="en-US" sz="2400" dirty="0" smtClean="0"/>
              <a:t>(meeting scope, time, and cost goals)</a:t>
            </a:r>
          </a:p>
          <a:p>
            <a:pPr lvl="1"/>
            <a:r>
              <a:rPr lang="en-US" sz="2000" i="1" dirty="0" smtClean="0"/>
              <a:t>Scope</a:t>
            </a:r>
            <a:r>
              <a:rPr lang="en-US" sz="2000" dirty="0" smtClean="0"/>
              <a:t>: What work will be done as part of the project? What unique product, service, or result does the customer or sponsor expect from the project?</a:t>
            </a:r>
          </a:p>
          <a:p>
            <a:pPr lvl="1"/>
            <a:r>
              <a:rPr lang="en-US" sz="2000" i="1" dirty="0" smtClean="0"/>
              <a:t>Time</a:t>
            </a:r>
            <a:r>
              <a:rPr lang="en-US" sz="2000" dirty="0" smtClean="0"/>
              <a:t>: How long should it take to complete the project? What is the timeline?</a:t>
            </a:r>
          </a:p>
          <a:p>
            <a:pPr lvl="1"/>
            <a:r>
              <a:rPr lang="en-US" sz="2000" i="1" dirty="0" smtClean="0"/>
              <a:t>Cost</a:t>
            </a:r>
            <a:r>
              <a:rPr lang="en-US" sz="2000" dirty="0" smtClean="0"/>
              <a:t>: What should it cost to complete the project? What is the project’s budget? What resources are needed?</a:t>
            </a:r>
          </a:p>
          <a:p>
            <a:r>
              <a:rPr lang="en-US" sz="2400" dirty="0" smtClean="0"/>
              <a:t>Other constraints include quality, risk, and resources</a:t>
            </a:r>
          </a:p>
        </p:txBody>
      </p:sp>
      <p:sp>
        <p:nvSpPr>
          <p:cNvPr id="5" name="Slide Number Placeholder 4"/>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8</a:t>
            </a:fld>
            <a:endParaRPr lang="en-US" dirty="0"/>
          </a:p>
        </p:txBody>
      </p:sp>
      <p:sp>
        <p:nvSpPr>
          <p:cNvPr id="3" name="Title 2"/>
          <p:cNvSpPr>
            <a:spLocks noGrp="1"/>
          </p:cNvSpPr>
          <p:nvPr>
            <p:ph type="title"/>
          </p:nvPr>
        </p:nvSpPr>
        <p:spPr/>
        <p:txBody>
          <a:bodyPr/>
          <a:lstStyle/>
          <a:p>
            <a:r>
              <a:rPr lang="en-US" dirty="0" smtClean="0"/>
              <a:t>Project Constraints</a:t>
            </a:r>
            <a:endParaRPr lang="en-US" dirty="0"/>
          </a:p>
        </p:txBody>
      </p:sp>
    </p:spTree>
    <p:extLst>
      <p:ext uri="{BB962C8B-B14F-4D97-AF65-F5344CB8AC3E}">
        <p14:creationId xmlns:p14="http://schemas.microsoft.com/office/powerpoint/2010/main" val="2127131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9</a:t>
            </a:fld>
            <a:endParaRPr lang="en-US" dirty="0"/>
          </a:p>
        </p:txBody>
      </p:sp>
      <p:sp>
        <p:nvSpPr>
          <p:cNvPr id="3" name="Title 2"/>
          <p:cNvSpPr>
            <a:spLocks noGrp="1"/>
          </p:cNvSpPr>
          <p:nvPr>
            <p:ph type="title"/>
          </p:nvPr>
        </p:nvSpPr>
        <p:spPr/>
        <p:txBody>
          <a:bodyPr>
            <a:normAutofit fontScale="90000"/>
          </a:bodyPr>
          <a:lstStyle/>
          <a:p>
            <a:r>
              <a:rPr lang="en-US" dirty="0" smtClean="0"/>
              <a:t>Figure 1-2. Typical Project Constraints</a:t>
            </a:r>
            <a:endParaRPr lang="en-US" dirty="0"/>
          </a:p>
        </p:txBody>
      </p:sp>
      <p:pic>
        <p:nvPicPr>
          <p:cNvPr id="7" name="Picture 6"/>
          <p:cNvPicPr/>
          <p:nvPr/>
        </p:nvPicPr>
        <p:blipFill rotWithShape="1">
          <a:blip r:embed="rId2" cstate="print">
            <a:extLst>
              <a:ext uri="{28A0092B-C50C-407E-A947-70E740481C1C}">
                <a14:useLocalDpi xmlns:a14="http://schemas.microsoft.com/office/drawing/2010/main" val="0"/>
              </a:ext>
            </a:extLst>
          </a:blip>
          <a:srcRect l="9043" t="10738" b="11262"/>
          <a:stretch/>
        </p:blipFill>
        <p:spPr bwMode="auto">
          <a:xfrm>
            <a:off x="1295400" y="1307336"/>
            <a:ext cx="6553200" cy="48005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78599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41C6B378645544D9F10C30D9F2BCFB4" ma:contentTypeVersion="5" ma:contentTypeDescription="Create a new document." ma:contentTypeScope="" ma:versionID="4199bc71a6953428033aca1df51f4853">
  <xsd:schema xmlns:xsd="http://www.w3.org/2001/XMLSchema" xmlns:xs="http://www.w3.org/2001/XMLSchema" xmlns:p="http://schemas.microsoft.com/office/2006/metadata/properties" xmlns:ns2="6d54a27f-32b3-46ed-801e-110df5e77a46" targetNamespace="http://schemas.microsoft.com/office/2006/metadata/properties" ma:root="true" ma:fieldsID="2588bda61ae56909b63104c9ef7336e8" ns2:_="">
    <xsd:import namespace="6d54a27f-32b3-46ed-801e-110df5e77a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54a27f-32b3-46ed-801e-110df5e77a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939953-C3DA-4B08-8F3A-365A1361FE17}">
  <ds:schemaRefs>
    <ds:schemaRef ds:uri="http://schemas.microsoft.com/sharepoint/v3/contenttype/forms"/>
  </ds:schemaRefs>
</ds:datastoreItem>
</file>

<file path=customXml/itemProps2.xml><?xml version="1.0" encoding="utf-8"?>
<ds:datastoreItem xmlns:ds="http://schemas.openxmlformats.org/officeDocument/2006/customXml" ds:itemID="{9E8F9C75-D7AB-4AD0-9857-5F0EC1FFA69F}">
  <ds:schemaRefs>
    <ds:schemaRef ds:uri="http://purl.org/dc/elements/1.1/"/>
    <ds:schemaRef ds:uri="6d54a27f-32b3-46ed-801e-110df5e77a46"/>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http://purl.org/dc/term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6F012EE8-E7CB-44D8-836A-D43BAA3E1A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54a27f-32b3-46ed-801e-110df5e77a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APUtemplate-Level_3 (6)</Template>
  <TotalTime>354</TotalTime>
  <Pages>11</Pages>
  <Words>1917</Words>
  <Application>Microsoft Office PowerPoint</Application>
  <PresentationFormat>On-screen Show (4:3)</PresentationFormat>
  <Paragraphs>190</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UCTI-Template-foundation-level</vt:lpstr>
      <vt:lpstr>Project Management  CT050-3-3-PRMGT</vt:lpstr>
      <vt:lpstr>Learning Objectives</vt:lpstr>
      <vt:lpstr>Learning Objectives (continued)</vt:lpstr>
      <vt:lpstr>What Is a Project?</vt:lpstr>
      <vt:lpstr>PowerPoint Presentation</vt:lpstr>
      <vt:lpstr>Examples of Projects</vt:lpstr>
      <vt:lpstr>Project Attributes</vt:lpstr>
      <vt:lpstr>Project Constraints</vt:lpstr>
      <vt:lpstr>Figure 1-2. Typical Project Constraints</vt:lpstr>
      <vt:lpstr>What is Project Management?</vt:lpstr>
      <vt:lpstr>Advantages of Using Formal  Project Management</vt:lpstr>
      <vt:lpstr>Project Stakeholders</vt:lpstr>
      <vt:lpstr>Project Management Knowledge Areas</vt:lpstr>
      <vt:lpstr>Project Management Knowledge Areas (continued)</vt:lpstr>
      <vt:lpstr>Project Management Tools and Techniques</vt:lpstr>
      <vt:lpstr>Project Success</vt:lpstr>
      <vt:lpstr>Program and Projects</vt:lpstr>
      <vt:lpstr>Programs and Megaprojects</vt:lpstr>
      <vt:lpstr>PowerPoint Presentation</vt:lpstr>
      <vt:lpstr>PowerPoint Presentation</vt:lpstr>
      <vt:lpstr>PowerPoint Presentation</vt:lpstr>
      <vt:lpstr>PowerPoint Presentation</vt:lpstr>
      <vt:lpstr>Project Portfolio Management</vt:lpstr>
      <vt:lpstr>Project and Program Management Compared to Project Portfolio Management</vt:lpstr>
      <vt:lpstr>Figure 1-6. Organizational project management framework (parts of figure)</vt:lpstr>
      <vt:lpstr>Suggested Skills for Project Managers</vt:lpstr>
      <vt:lpstr>PM Talent Triangle</vt:lpstr>
      <vt:lpstr>Additional Skills for Program and Portfolio Managers</vt:lpstr>
      <vt:lpstr>PowerPoint Presentation</vt:lpstr>
      <vt:lpstr>Question and Answer Session</vt:lpstr>
      <vt:lpstr>What we will cover next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laptop</cp:lastModifiedBy>
  <cp:revision>53</cp:revision>
  <cp:lastPrinted>1995-11-02T09:23:42Z</cp:lastPrinted>
  <dcterms:created xsi:type="dcterms:W3CDTF">2017-10-17T06:32:29Z</dcterms:created>
  <dcterms:modified xsi:type="dcterms:W3CDTF">2022-05-03T13:15:14Z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0x010100241C6B378645544D9F10C30D9F2BCFB4</vt:lpwstr>
  </property>
</Properties>
</file>