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9" r:id="rId4"/>
  </p:sldMasterIdLst>
  <p:notesMasterIdLst>
    <p:notesMasterId r:id="rId23"/>
  </p:notesMasterIdLst>
  <p:handoutMasterIdLst>
    <p:handoutMasterId r:id="rId24"/>
  </p:handoutMasterIdLst>
  <p:sldIdLst>
    <p:sldId id="389" r:id="rId5"/>
    <p:sldId id="423" r:id="rId6"/>
    <p:sldId id="424" r:id="rId7"/>
    <p:sldId id="392" r:id="rId8"/>
    <p:sldId id="391" r:id="rId9"/>
    <p:sldId id="271" r:id="rId10"/>
    <p:sldId id="274" r:id="rId11"/>
    <p:sldId id="272" r:id="rId12"/>
    <p:sldId id="273" r:id="rId13"/>
    <p:sldId id="263" r:id="rId14"/>
    <p:sldId id="277" r:id="rId15"/>
    <p:sldId id="275" r:id="rId16"/>
    <p:sldId id="276" r:id="rId17"/>
    <p:sldId id="425" r:id="rId18"/>
    <p:sldId id="426" r:id="rId19"/>
    <p:sldId id="427" r:id="rId20"/>
    <p:sldId id="428" r:id="rId21"/>
    <p:sldId id="422" r:id="rId22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333399"/>
    <a:srgbClr val="003366"/>
    <a:srgbClr val="99FF66"/>
    <a:srgbClr val="99FF33"/>
    <a:srgbClr val="CC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A16E3-E4B6-4D3A-B79B-39CBA809B4D9}" v="6" dt="2019-10-30T10:38:32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y Chong Chean Fuh" userId="S::jerry@staffemail.apu.edu.my::7e03b82b-d98f-46c1-89f1-920fd5d2fe3c" providerId="AD" clId="Web-{76CA16E3-E4B6-4D3A-B79B-39CBA809B4D9}"/>
    <pc:docChg chg="modSld">
      <pc:chgData name="Jerry Chong Chean Fuh" userId="S::jerry@staffemail.apu.edu.my::7e03b82b-d98f-46c1-89f1-920fd5d2fe3c" providerId="AD" clId="Web-{76CA16E3-E4B6-4D3A-B79B-39CBA809B4D9}" dt="2019-10-30T10:38:32.597" v="5" actId="20577"/>
      <pc:docMkLst>
        <pc:docMk/>
      </pc:docMkLst>
      <pc:sldChg chg="modSp">
        <pc:chgData name="Jerry Chong Chean Fuh" userId="S::jerry@staffemail.apu.edu.my::7e03b82b-d98f-46c1-89f1-920fd5d2fe3c" providerId="AD" clId="Web-{76CA16E3-E4B6-4D3A-B79B-39CBA809B4D9}" dt="2019-10-30T10:38:32.597" v="4" actId="20577"/>
        <pc:sldMkLst>
          <pc:docMk/>
          <pc:sldMk cId="480016167" sldId="271"/>
        </pc:sldMkLst>
        <pc:spChg chg="mod">
          <ac:chgData name="Jerry Chong Chean Fuh" userId="S::jerry@staffemail.apu.edu.my::7e03b82b-d98f-46c1-89f1-920fd5d2fe3c" providerId="AD" clId="Web-{76CA16E3-E4B6-4D3A-B79B-39CBA809B4D9}" dt="2019-10-30T10:38:32.597" v="4" actId="20577"/>
          <ac:spMkLst>
            <pc:docMk/>
            <pc:sldMk cId="480016167" sldId="27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10AA4-A348-4CF9-BBA7-65E9C59916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DAC34F-6E1C-4DF8-BAF7-4DF11FB637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5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</a:defRPr>
            </a:lvl1pPr>
          </a:lstStyle>
          <a:p>
            <a:pPr eaLnBrk="1" hangingPunct="1">
              <a:spcBef>
                <a:spcPct val="0"/>
              </a:spcBef>
            </a:pPr>
            <a:r>
              <a:rPr lang="en-US"/>
              <a:t>PROJECT MANAGEMENT</a:t>
            </a:r>
            <a:br>
              <a:rPr lang="en-US"/>
            </a:br>
            <a:r>
              <a:rPr lang="en-US"/>
              <a:t>CT050-3-3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4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590440"/>
            <a:ext cx="8229600" cy="501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/>
              <a:t>CT050-3-3-PROJECT MANAGEMENT</a:t>
            </a:r>
            <a:endParaRPr lang="en-GB" altLang="en-US" sz="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1AB82A2-68A3-4635-8264-89FC666F95F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800">
                <a:latin typeface="Calibri" pitchFamily="34" charset="0"/>
                <a:ea typeface="Calibri" pitchFamily="34" charset="0"/>
                <a:cs typeface="Calibri" pitchFamily="34" charset="0"/>
              </a:rPr>
              <a:t>INTRODUCTION TO PROJECT MANAGEMENT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31" y="0"/>
            <a:ext cx="1688670" cy="16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01</a:t>
            </a:r>
          </a:p>
          <a:p>
            <a:r>
              <a:rPr lang="en-US"/>
              <a:t>Introduction and Overview </a:t>
            </a:r>
          </a:p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17714F-48FA-4238-9312-D3135FDB30F9}"/>
              </a:ext>
            </a:extLst>
          </p:cNvPr>
          <p:cNvSpPr txBox="1">
            <a:spLocks/>
          </p:cNvSpPr>
          <p:nvPr/>
        </p:nvSpPr>
        <p:spPr bwMode="auto">
          <a:xfrm>
            <a:off x="2374900" y="1663334"/>
            <a:ext cx="6769100" cy="1441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600" kern="0">
                <a:solidFill>
                  <a:schemeClr val="bg1"/>
                </a:solidFill>
              </a:rPr>
              <a:t>PROJECT MANAGEMENT</a:t>
            </a:r>
          </a:p>
          <a:p>
            <a:r>
              <a:rPr lang="en-US" sz="3600" kern="0">
                <a:solidFill>
                  <a:schemeClr val="bg1"/>
                </a:solidFill>
              </a:rPr>
              <a:t>CT050-3-3</a:t>
            </a:r>
          </a:p>
          <a:p>
            <a:pPr>
              <a:lnSpc>
                <a:spcPct val="150000"/>
              </a:lnSpc>
            </a:pPr>
            <a:r>
              <a:rPr lang="en-US" sz="1600" kern="0">
                <a:solidFill>
                  <a:schemeClr val="bg1"/>
                </a:solidFill>
              </a:rPr>
              <a:t>Version: NOV 2019</a:t>
            </a:r>
          </a:p>
        </p:txBody>
      </p:sp>
    </p:spTree>
    <p:extLst>
      <p:ext uri="{BB962C8B-B14F-4D97-AF65-F5344CB8AC3E}">
        <p14:creationId xmlns:p14="http://schemas.microsoft.com/office/powerpoint/2010/main" val="33266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85775" y="353891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>
                <a:solidFill>
                  <a:schemeClr val="tx1"/>
                </a:solidFill>
                <a:latin typeface="Century Gothic" panose="020B0502020202020204" pitchFamily="34" charset="0"/>
              </a:rPr>
              <a:t>Student Learning Time (SLT)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544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b="1" kern="0">
                <a:latin typeface="Century Gothic" panose="020B0502020202020204" pitchFamily="34" charset="0"/>
              </a:rPr>
              <a:t>Course Credit Value: 3</a:t>
            </a:r>
          </a:p>
          <a:p>
            <a:pPr>
              <a:defRPr/>
            </a:pPr>
            <a:r>
              <a:rPr lang="en-US" sz="2800" b="1" kern="0">
                <a:latin typeface="Century Gothic" panose="020B0502020202020204" pitchFamily="34" charset="0"/>
              </a:rPr>
              <a:t>Total Learning Hours: 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>
                <a:latin typeface="Century Gothic" panose="020B0502020202020204" pitchFamily="34" charset="0"/>
              </a:rPr>
              <a:t>Lecture: </a:t>
            </a:r>
            <a:r>
              <a:rPr lang="en-GB" sz="2400" kern="0">
                <a:latin typeface="Century Gothic" panose="020B0502020202020204" pitchFamily="34" charset="0"/>
              </a:rPr>
              <a:t>28 hours per semester</a:t>
            </a:r>
            <a:endParaRPr lang="en-US" sz="2400" kern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>
                <a:latin typeface="Century Gothic" panose="020B0502020202020204" pitchFamily="34" charset="0"/>
              </a:rPr>
              <a:t>Tutorial: </a:t>
            </a:r>
            <a:r>
              <a:rPr lang="en-GB" sz="2400" kern="0">
                <a:latin typeface="Century Gothic" panose="020B0502020202020204" pitchFamily="34" charset="0"/>
              </a:rPr>
              <a:t>21 hours per </a:t>
            </a:r>
            <a:r>
              <a:rPr lang="en-US" sz="2400" kern="0">
                <a:latin typeface="Century Gothic" panose="020B0502020202020204" pitchFamily="34" charset="0"/>
              </a:rPr>
              <a:t>semester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>
                <a:latin typeface="Century Gothic" panose="020B0502020202020204" pitchFamily="34" charset="0"/>
              </a:rPr>
              <a:t>Independent Learning Time: 71 hours</a:t>
            </a:r>
          </a:p>
          <a:p>
            <a:pPr marL="0" indent="0">
              <a:buFontTx/>
              <a:buNone/>
              <a:defRPr/>
            </a:pP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55570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Methods of Delivery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Hence, </a:t>
            </a:r>
          </a:p>
          <a:p>
            <a:r>
              <a:rPr lang="en-US"/>
              <a:t>We are now moving from the traditional topic based teaching to outcome-based education</a:t>
            </a:r>
          </a:p>
        </p:txBody>
      </p:sp>
    </p:spTree>
    <p:extLst>
      <p:ext uri="{BB962C8B-B14F-4D97-AF65-F5344CB8AC3E}">
        <p14:creationId xmlns:p14="http://schemas.microsoft.com/office/powerpoint/2010/main" val="156283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/>
              <a:t>Outcomes Based Education (OBE)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19707"/>
            <a:ext cx="8229600" cy="4703293"/>
          </a:xfrm>
        </p:spPr>
        <p:txBody>
          <a:bodyPr/>
          <a:lstStyle/>
          <a:p>
            <a:r>
              <a:rPr lang="en-US"/>
              <a:t>OBE is education based on producing particular educational outcomes that: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Focus on what students can actually do after they are taught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Expect all learners / students to successfully achieve particular (sometimes minimum) level of knowledge and abilities.</a:t>
            </a:r>
          </a:p>
        </p:txBody>
      </p:sp>
    </p:spTree>
    <p:extLst>
      <p:ext uri="{BB962C8B-B14F-4D97-AF65-F5344CB8AC3E}">
        <p14:creationId xmlns:p14="http://schemas.microsoft.com/office/powerpoint/2010/main" val="302157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So…What is OBE?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It’s </a:t>
            </a:r>
          </a:p>
          <a:p>
            <a:pPr marL="0" indent="0" algn="ctr">
              <a:buNone/>
            </a:pPr>
            <a:r>
              <a:rPr lang="en-US" u="sng"/>
              <a:t>NOT</a:t>
            </a:r>
          </a:p>
          <a:p>
            <a:pPr marL="0" indent="0" algn="ctr">
              <a:buNone/>
            </a:pPr>
            <a:r>
              <a:rPr lang="en-US"/>
              <a:t>What WE want to teach,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It’s</a:t>
            </a:r>
          </a:p>
          <a:p>
            <a:pPr marL="0" indent="0" algn="ctr">
              <a:buNone/>
            </a:pPr>
            <a:r>
              <a:rPr lang="en-US" u="sng"/>
              <a:t>What YOU should learn</a:t>
            </a:r>
          </a:p>
        </p:txBody>
      </p:sp>
    </p:spTree>
    <p:extLst>
      <p:ext uri="{BB962C8B-B14F-4D97-AF65-F5344CB8AC3E}">
        <p14:creationId xmlns:p14="http://schemas.microsoft.com/office/powerpoint/2010/main" val="406219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EB1C-3EE6-4913-9003-46EF832D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3177-23AD-4331-9ADB-1699CA9A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400"/>
              <a:t>Intro Project Program Portfolio Management</a:t>
            </a:r>
          </a:p>
          <a:p>
            <a:r>
              <a:rPr lang="en-MY" sz="2400"/>
              <a:t>Intro Aligning Projects with Business Strategy</a:t>
            </a:r>
          </a:p>
          <a:p>
            <a:r>
              <a:rPr lang="en-MY" sz="2400"/>
              <a:t>Initiating Projects</a:t>
            </a:r>
          </a:p>
          <a:p>
            <a:r>
              <a:rPr lang="en-MY" sz="2400"/>
              <a:t>Planning Projects (Integration &amp; Scope)</a:t>
            </a:r>
          </a:p>
          <a:p>
            <a:r>
              <a:rPr lang="en-MY" sz="2400"/>
              <a:t>Planning Projects (Time &amp; Cost)</a:t>
            </a:r>
          </a:p>
          <a:p>
            <a:r>
              <a:rPr lang="en-MY" sz="2400"/>
              <a:t>Planning Projects (Quality, Resources &amp; Communication)</a:t>
            </a:r>
          </a:p>
          <a:p>
            <a:r>
              <a:rPr lang="en-MY" sz="2400"/>
              <a:t>Planning Projects (Stakeholder, Risk &amp; Procurement)</a:t>
            </a:r>
          </a:p>
          <a:p>
            <a:r>
              <a:rPr lang="en-MY" sz="2400"/>
              <a:t>Executing Projects</a:t>
            </a:r>
          </a:p>
          <a:p>
            <a:r>
              <a:rPr lang="en-MY" sz="2400"/>
              <a:t>Monitoring &amp; Controlling Projects</a:t>
            </a:r>
          </a:p>
          <a:p>
            <a:r>
              <a:rPr lang="en-MY" sz="2400"/>
              <a:t>Closing Projects</a:t>
            </a:r>
          </a:p>
        </p:txBody>
      </p:sp>
    </p:spTree>
    <p:extLst>
      <p:ext uri="{BB962C8B-B14F-4D97-AF65-F5344CB8AC3E}">
        <p14:creationId xmlns:p14="http://schemas.microsoft.com/office/powerpoint/2010/main" val="100141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311B-BC99-44FD-9075-8E6301D4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Expected of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C0E2-64B7-4E60-87A8-A519BDDE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You should abide by all the rules &amp; regulations of APU</a:t>
            </a:r>
          </a:p>
          <a:p>
            <a:r>
              <a:rPr lang="en-US" sz="2800"/>
              <a:t>Proper attire</a:t>
            </a:r>
          </a:p>
          <a:p>
            <a:r>
              <a:rPr lang="en-US" sz="2800"/>
              <a:t>No speaking in languages other than English</a:t>
            </a:r>
          </a:p>
          <a:p>
            <a:r>
              <a:rPr lang="en-US" sz="2800"/>
              <a:t>Attendance is compulsory and valid medical certificates must support any absence from class</a:t>
            </a:r>
          </a:p>
          <a:p>
            <a:r>
              <a:rPr lang="en-US" sz="2800"/>
              <a:t>Three cases of lateness will be equal to one absence</a:t>
            </a:r>
          </a:p>
          <a:p>
            <a:r>
              <a:rPr lang="en-US" sz="2800"/>
              <a:t>All handphones should be turned off during lectures</a:t>
            </a:r>
          </a:p>
        </p:txBody>
      </p:sp>
    </p:spTree>
    <p:extLst>
      <p:ext uri="{BB962C8B-B14F-4D97-AF65-F5344CB8AC3E}">
        <p14:creationId xmlns:p14="http://schemas.microsoft.com/office/powerpoint/2010/main" val="258649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F23B-32DD-4A1F-A03D-D921BAF4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Support is Available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1C6C-1E6F-403F-8784-C3CBE599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Consultation hours </a:t>
            </a:r>
          </a:p>
          <a:p>
            <a:r>
              <a:rPr lang="en-US"/>
              <a:t>Resources</a:t>
            </a:r>
          </a:p>
          <a:p>
            <a:pPr lvl="1"/>
            <a:r>
              <a:rPr lang="en-US"/>
              <a:t>Reference material</a:t>
            </a:r>
          </a:p>
          <a:p>
            <a:pPr lvl="1"/>
            <a:r>
              <a:rPr lang="en-US"/>
              <a:t>Internet resources </a:t>
            </a:r>
          </a:p>
        </p:txBody>
      </p:sp>
    </p:spTree>
    <p:extLst>
      <p:ext uri="{BB962C8B-B14F-4D97-AF65-F5344CB8AC3E}">
        <p14:creationId xmlns:p14="http://schemas.microsoft.com/office/powerpoint/2010/main" val="42627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FC51-9C5C-4994-AE4E-9EC6A4A8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Achievement Requirements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C52FA5-86ED-4A80-A234-666CC564B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24" y="2092043"/>
            <a:ext cx="8956949" cy="35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46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answers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8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8D18-6C4C-4546-99E2-F9BDF8D3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839F-C201-4A9B-A840-718BD280E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Name:</a:t>
            </a:r>
          </a:p>
          <a:p>
            <a:pPr>
              <a:buFontTx/>
              <a:buNone/>
            </a:pPr>
            <a:r>
              <a:rPr lang="en-US" altLang="en-US"/>
              <a:t>Email:</a:t>
            </a:r>
          </a:p>
          <a:p>
            <a:pPr>
              <a:buFontTx/>
              <a:buNone/>
            </a:pPr>
            <a:r>
              <a:rPr lang="en-US" altLang="en-US"/>
              <a:t>Telephone Extension: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D47C-2155-4A03-A2E1-F24F5050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Pre-requisites for this Course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9D71-BC15-4C3D-81B9-F63866A0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94890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Aims of this Course</a:t>
            </a:r>
            <a:endParaRPr lang="en-US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auto">
              <a:lnSpc>
                <a:spcPct val="120000"/>
              </a:lnSpc>
              <a:spcBef>
                <a:spcPts val="1200"/>
              </a:spcBef>
            </a:pPr>
            <a:r>
              <a:rPr lang="en-US" sz="2400"/>
              <a:t>The module takes a structured approach to Project Management (PM) that refers to several PM methods that may be found in industry while following a well-tried set of steps that make a complex subject easier to learn. </a:t>
            </a:r>
          </a:p>
          <a:p>
            <a:pPr lvl="0" fontAlgn="auto">
              <a:lnSpc>
                <a:spcPct val="120000"/>
              </a:lnSpc>
              <a:spcBef>
                <a:spcPts val="1200"/>
              </a:spcBef>
            </a:pPr>
            <a:r>
              <a:rPr lang="en-US" sz="2400"/>
              <a:t>The general aim of the module is to give a good understanding of the phases of managing typical IT project by integrating the technical and human factors into a realistic approach.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9780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Learning Outcomes (CLO)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/>
              <a:t>Explain the fundamentals of IT project management processes, lifecycle a typical IT project into manageable components (C5, PLO2)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/>
              <a:t>Adhere a project management plan using the aims and objectives, deliverables, scope and appropriate standards through tools and techniques within processes of a typical IT project (A4, PLO8)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err="1"/>
              <a:t>Practise</a:t>
            </a:r>
            <a:r>
              <a:rPr lang="en-US" sz="2400"/>
              <a:t> project management governance to solve complexity in project using PMBOK standards (A5, PLO9)</a:t>
            </a:r>
          </a:p>
        </p:txBody>
      </p:sp>
    </p:spTree>
    <p:extLst>
      <p:ext uri="{BB962C8B-B14F-4D97-AF65-F5344CB8AC3E}">
        <p14:creationId xmlns:p14="http://schemas.microsoft.com/office/powerpoint/2010/main" val="340131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/>
              <a:t>Mapping of CLOs with MOEs Domain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558" y="5304112"/>
            <a:ext cx="5852884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Arial"/>
                <a:cs typeface="Arial"/>
              </a:rPr>
              <a:t>PLO2 – Cognitive Skills</a:t>
            </a:r>
          </a:p>
          <a:p>
            <a:r>
              <a:rPr lang="en-US"/>
              <a:t>PLO8 – Leadership, Autonomy and Responsibility Skills</a:t>
            </a:r>
          </a:p>
          <a:p>
            <a:r>
              <a:rPr lang="en-US"/>
              <a:t>PLO9 – Personal Skills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C7666A-C993-412B-B914-8714C26AF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54737"/>
              </p:ext>
            </p:extLst>
          </p:nvPr>
        </p:nvGraphicFramePr>
        <p:xfrm>
          <a:off x="318655" y="1995055"/>
          <a:ext cx="8470241" cy="3095172"/>
        </p:xfrm>
        <a:graphic>
          <a:graphicData uri="http://schemas.openxmlformats.org/drawingml/2006/table">
            <a:tbl>
              <a:tblPr/>
              <a:tblGrid>
                <a:gridCol w="1573993">
                  <a:extLst>
                    <a:ext uri="{9D8B030D-6E8A-4147-A177-3AD203B41FA5}">
                      <a16:colId xmlns:a16="http://schemas.microsoft.com/office/drawing/2014/main" val="1106614459"/>
                    </a:ext>
                  </a:extLst>
                </a:gridCol>
                <a:gridCol w="469589">
                  <a:extLst>
                    <a:ext uri="{9D8B030D-6E8A-4147-A177-3AD203B41FA5}">
                      <a16:colId xmlns:a16="http://schemas.microsoft.com/office/drawing/2014/main" val="2570953225"/>
                    </a:ext>
                  </a:extLst>
                </a:gridCol>
                <a:gridCol w="469589">
                  <a:extLst>
                    <a:ext uri="{9D8B030D-6E8A-4147-A177-3AD203B41FA5}">
                      <a16:colId xmlns:a16="http://schemas.microsoft.com/office/drawing/2014/main" val="4245162480"/>
                    </a:ext>
                  </a:extLst>
                </a:gridCol>
                <a:gridCol w="469589">
                  <a:extLst>
                    <a:ext uri="{9D8B030D-6E8A-4147-A177-3AD203B41FA5}">
                      <a16:colId xmlns:a16="http://schemas.microsoft.com/office/drawing/2014/main" val="1659269850"/>
                    </a:ext>
                  </a:extLst>
                </a:gridCol>
                <a:gridCol w="469589">
                  <a:extLst>
                    <a:ext uri="{9D8B030D-6E8A-4147-A177-3AD203B41FA5}">
                      <a16:colId xmlns:a16="http://schemas.microsoft.com/office/drawing/2014/main" val="1876211780"/>
                    </a:ext>
                  </a:extLst>
                </a:gridCol>
                <a:gridCol w="469589">
                  <a:extLst>
                    <a:ext uri="{9D8B030D-6E8A-4147-A177-3AD203B41FA5}">
                      <a16:colId xmlns:a16="http://schemas.microsoft.com/office/drawing/2014/main" val="4240801319"/>
                    </a:ext>
                  </a:extLst>
                </a:gridCol>
                <a:gridCol w="469589">
                  <a:extLst>
                    <a:ext uri="{9D8B030D-6E8A-4147-A177-3AD203B41FA5}">
                      <a16:colId xmlns:a16="http://schemas.microsoft.com/office/drawing/2014/main" val="3639134004"/>
                    </a:ext>
                  </a:extLst>
                </a:gridCol>
                <a:gridCol w="469589">
                  <a:extLst>
                    <a:ext uri="{9D8B030D-6E8A-4147-A177-3AD203B41FA5}">
                      <a16:colId xmlns:a16="http://schemas.microsoft.com/office/drawing/2014/main" val="3202229176"/>
                    </a:ext>
                  </a:extLst>
                </a:gridCol>
                <a:gridCol w="469589">
                  <a:extLst>
                    <a:ext uri="{9D8B030D-6E8A-4147-A177-3AD203B41FA5}">
                      <a16:colId xmlns:a16="http://schemas.microsoft.com/office/drawing/2014/main" val="2587404317"/>
                    </a:ext>
                  </a:extLst>
                </a:gridCol>
                <a:gridCol w="469589">
                  <a:extLst>
                    <a:ext uri="{9D8B030D-6E8A-4147-A177-3AD203B41FA5}">
                      <a16:colId xmlns:a16="http://schemas.microsoft.com/office/drawing/2014/main" val="3076243221"/>
                    </a:ext>
                  </a:extLst>
                </a:gridCol>
                <a:gridCol w="469589">
                  <a:extLst>
                    <a:ext uri="{9D8B030D-6E8A-4147-A177-3AD203B41FA5}">
                      <a16:colId xmlns:a16="http://schemas.microsoft.com/office/drawing/2014/main" val="3904296174"/>
                    </a:ext>
                  </a:extLst>
                </a:gridCol>
                <a:gridCol w="469589">
                  <a:extLst>
                    <a:ext uri="{9D8B030D-6E8A-4147-A177-3AD203B41FA5}">
                      <a16:colId xmlns:a16="http://schemas.microsoft.com/office/drawing/2014/main" val="1542913677"/>
                    </a:ext>
                  </a:extLst>
                </a:gridCol>
                <a:gridCol w="860755">
                  <a:extLst>
                    <a:ext uri="{9D8B030D-6E8A-4147-A177-3AD203B41FA5}">
                      <a16:colId xmlns:a16="http://schemas.microsoft.com/office/drawing/2014/main" val="3113557985"/>
                    </a:ext>
                  </a:extLst>
                </a:gridCol>
                <a:gridCol w="870014">
                  <a:extLst>
                    <a:ext uri="{9D8B030D-6E8A-4147-A177-3AD203B41FA5}">
                      <a16:colId xmlns:a16="http://schemas.microsoft.com/office/drawing/2014/main" val="588007439"/>
                    </a:ext>
                  </a:extLst>
                </a:gridCol>
              </a:tblGrid>
              <a:tr h="487895">
                <a:tc gridSpan="14"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Mapping of the Course  Learning Outcomes to the </a:t>
                      </a: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Programme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Learning Outcomes, Teaching Methods and Assessment :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2450"/>
                  </a:ext>
                </a:extLst>
              </a:tr>
              <a:tr h="369618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 Learning Outcomes (CLO)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Programme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Learning Outcomes (PLO)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Teaching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6783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272051"/>
                  </a:ext>
                </a:extLst>
              </a:tr>
              <a:tr h="63574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 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50211"/>
                  </a:ext>
                </a:extLst>
              </a:tr>
              <a:tr h="606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 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Tutorial/ Case Study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Assignment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202249"/>
                  </a:ext>
                </a:extLst>
              </a:tr>
              <a:tr h="63574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 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Tutorial/ Case Study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Assignment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01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01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30033"/>
            <a:ext cx="7042150" cy="1143000"/>
          </a:xfrm>
        </p:spPr>
        <p:txBody>
          <a:bodyPr/>
          <a:lstStyle/>
          <a:p>
            <a:r>
              <a:rPr lang="en-US" b="1" u="sng"/>
              <a:t>MQF Clusters and Domains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9D789-A095-44A5-A741-0E039BFA34B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332" y="1128351"/>
            <a:ext cx="7137983" cy="55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Teaching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81731"/>
            <a:ext cx="8229600" cy="5017898"/>
          </a:xfrm>
        </p:spPr>
        <p:txBody>
          <a:bodyPr/>
          <a:lstStyle/>
          <a:p>
            <a:r>
              <a:rPr lang="en-US" sz="2800" kern="1200"/>
              <a:t>Lecture</a:t>
            </a:r>
          </a:p>
          <a:p>
            <a:r>
              <a:rPr lang="en-US" sz="2800" kern="1200"/>
              <a:t>Tutorial</a:t>
            </a:r>
          </a:p>
          <a:p>
            <a:r>
              <a:rPr lang="en-US" sz="2800" kern="1200"/>
              <a:t>Case Study</a:t>
            </a:r>
          </a:p>
          <a:p>
            <a:r>
              <a:rPr lang="en-US" sz="2800" kern="1200"/>
              <a:t>Group Discussion</a:t>
            </a:r>
          </a:p>
          <a:p>
            <a:endParaRPr lang="en-US" sz="2800" kern="1200"/>
          </a:p>
          <a:p>
            <a:pPr marL="0" indent="0" algn="just">
              <a:buNone/>
            </a:pPr>
            <a:r>
              <a:rPr lang="en-US" sz="2400" kern="1200"/>
              <a:t>** Blended / Flipped Learning using Microsoft Teams platform</a:t>
            </a:r>
          </a:p>
          <a:p>
            <a:endParaRPr lang="en-US" sz="2400" kern="120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0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Assessment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54558"/>
            <a:ext cx="8229600" cy="3660104"/>
          </a:xfrm>
        </p:spPr>
        <p:txBody>
          <a:bodyPr/>
          <a:lstStyle/>
          <a:p>
            <a:r>
              <a:rPr lang="en-US"/>
              <a:t>Group Assignment - 1000 words </a:t>
            </a:r>
            <a:r>
              <a:rPr lang="en-US" b="1">
                <a:solidFill>
                  <a:srgbClr val="FF0000"/>
                </a:solidFill>
              </a:rPr>
              <a:t>(20%)</a:t>
            </a:r>
          </a:p>
          <a:p>
            <a:pPr lvl="1"/>
            <a:r>
              <a:rPr lang="en-US"/>
              <a:t>Submission @ Week 6	</a:t>
            </a:r>
          </a:p>
          <a:p>
            <a:r>
              <a:rPr lang="en-US"/>
              <a:t>Individual Assignment - 1000 words </a:t>
            </a:r>
            <a:r>
              <a:rPr lang="en-US" b="1">
                <a:solidFill>
                  <a:srgbClr val="FF0000"/>
                </a:solidFill>
              </a:rPr>
              <a:t>(20%)</a:t>
            </a:r>
          </a:p>
          <a:p>
            <a:pPr lvl="1"/>
            <a:r>
              <a:rPr lang="en-US"/>
              <a:t>Submission @ Week 12</a:t>
            </a:r>
          </a:p>
          <a:p>
            <a:r>
              <a:rPr lang="en-US"/>
              <a:t>Exam – 2 hours </a:t>
            </a:r>
            <a:r>
              <a:rPr lang="en-US" b="1">
                <a:solidFill>
                  <a:srgbClr val="FF0000"/>
                </a:solidFill>
              </a:rPr>
              <a:t>(60%)</a:t>
            </a:r>
          </a:p>
          <a:p>
            <a:pPr marL="0" indent="0">
              <a:buNone/>
            </a:pPr>
            <a:endParaRPr lang="en-US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2400"/>
              <a:t>**refer to SAIS for details</a:t>
            </a:r>
          </a:p>
        </p:txBody>
      </p:sp>
    </p:spTree>
    <p:extLst>
      <p:ext uri="{BB962C8B-B14F-4D97-AF65-F5344CB8AC3E}">
        <p14:creationId xmlns:p14="http://schemas.microsoft.com/office/powerpoint/2010/main" val="2922418355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C6B378645544D9F10C30D9F2BCFB4" ma:contentTypeVersion="5" ma:contentTypeDescription="Create a new document." ma:contentTypeScope="" ma:versionID="4199bc71a6953428033aca1df51f4853">
  <xsd:schema xmlns:xsd="http://www.w3.org/2001/XMLSchema" xmlns:xs="http://www.w3.org/2001/XMLSchema" xmlns:p="http://schemas.microsoft.com/office/2006/metadata/properties" xmlns:ns2="6d54a27f-32b3-46ed-801e-110df5e77a46" targetNamespace="http://schemas.microsoft.com/office/2006/metadata/properties" ma:root="true" ma:fieldsID="2588bda61ae56909b63104c9ef7336e8" ns2:_="">
    <xsd:import namespace="6d54a27f-32b3-46ed-801e-110df5e77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54a27f-32b3-46ed-801e-110df5e77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B883C2-FF62-40CA-92E7-E13671CAC9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6C5556-973E-4EC0-AD43-64467AB9E9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25EC7E8-D992-40F0-9F8A-1F6F14500AD5}">
  <ds:schemaRefs>
    <ds:schemaRef ds:uri="6d54a27f-32b3-46ed-801e-110df5e77a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UCTI-Template-foundation-level</vt:lpstr>
      <vt:lpstr>PowerPoint Presentation</vt:lpstr>
      <vt:lpstr>Lecturer Information</vt:lpstr>
      <vt:lpstr>Pre-requisites for this Course </vt:lpstr>
      <vt:lpstr>Aims of this Course</vt:lpstr>
      <vt:lpstr>Course Learning Outcomes (CLO)</vt:lpstr>
      <vt:lpstr>Mapping of CLOs with MOEs Domain</vt:lpstr>
      <vt:lpstr>MQF Clusters and Domains</vt:lpstr>
      <vt:lpstr>Teaching Strategies</vt:lpstr>
      <vt:lpstr>Assessment Methods</vt:lpstr>
      <vt:lpstr>PowerPoint Presentation</vt:lpstr>
      <vt:lpstr>Methods of Delivery </vt:lpstr>
      <vt:lpstr>Outcomes Based Education (OBE)</vt:lpstr>
      <vt:lpstr>So…What is OBE?</vt:lpstr>
      <vt:lpstr>Course Content Outline</vt:lpstr>
      <vt:lpstr>What is Expected of You </vt:lpstr>
      <vt:lpstr>What Support is Available for You</vt:lpstr>
      <vt:lpstr>Achievement Requirements</vt:lpstr>
      <vt:lpstr>Questions &amp; answers</vt:lpstr>
    </vt:vector>
  </TitlesOfParts>
  <Company>APIIT SDN BHD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Technology</dc:title>
  <dc:creator>APIIT</dc:creator>
  <cp:revision>1</cp:revision>
  <cp:lastPrinted>2019-04-30T11:45:51Z</cp:lastPrinted>
  <dcterms:created xsi:type="dcterms:W3CDTF">2003-01-07T08:27:23Z</dcterms:created>
  <dcterms:modified xsi:type="dcterms:W3CDTF">2019-10-30T10:38:44Z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0x010100241C6B378645544D9F10C30D9F2BCFB4</vt:lpwstr>
  </property>
</Properties>
</file>