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43"/>
  </p:notesMasterIdLst>
  <p:handoutMasterIdLst>
    <p:handoutMasterId r:id="rId44"/>
  </p:handoutMasterIdLst>
  <p:sldIdLst>
    <p:sldId id="270" r:id="rId5"/>
    <p:sldId id="333" r:id="rId6"/>
    <p:sldId id="280" r:id="rId7"/>
    <p:sldId id="281" r:id="rId8"/>
    <p:sldId id="334" r:id="rId9"/>
    <p:sldId id="282" r:id="rId10"/>
    <p:sldId id="284" r:id="rId11"/>
    <p:sldId id="285" r:id="rId12"/>
    <p:sldId id="286" r:id="rId13"/>
    <p:sldId id="287" r:id="rId14"/>
    <p:sldId id="290" r:id="rId15"/>
    <p:sldId id="292" r:id="rId16"/>
    <p:sldId id="293" r:id="rId17"/>
    <p:sldId id="294" r:id="rId18"/>
    <p:sldId id="295" r:id="rId19"/>
    <p:sldId id="296" r:id="rId20"/>
    <p:sldId id="297" r:id="rId21"/>
    <p:sldId id="298" r:id="rId22"/>
    <p:sldId id="299" r:id="rId23"/>
    <p:sldId id="300" r:id="rId24"/>
    <p:sldId id="301" r:id="rId25"/>
    <p:sldId id="303" r:id="rId26"/>
    <p:sldId id="304" r:id="rId27"/>
    <p:sldId id="306" r:id="rId28"/>
    <p:sldId id="308" r:id="rId29"/>
    <p:sldId id="309" r:id="rId30"/>
    <p:sldId id="310" r:id="rId31"/>
    <p:sldId id="311" r:id="rId32"/>
    <p:sldId id="312" r:id="rId33"/>
    <p:sldId id="313" r:id="rId34"/>
    <p:sldId id="314" r:id="rId35"/>
    <p:sldId id="319" r:id="rId36"/>
    <p:sldId id="327" r:id="rId37"/>
    <p:sldId id="328" r:id="rId38"/>
    <p:sldId id="335" r:id="rId39"/>
    <p:sldId id="336" r:id="rId40"/>
    <p:sldId id="277" r:id="rId41"/>
    <p:sldId id="278" r:id="rId4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07040-A94C-44A6-8B13-304D15798D8E}" v="2" dt="2019-03-27T07:37:4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702" autoAdjust="0"/>
  </p:normalViewPr>
  <p:slideViewPr>
    <p:cSldViewPr snapToGrid="0">
      <p:cViewPr varScale="1">
        <p:scale>
          <a:sx n="86" d="100"/>
          <a:sy n="86" d="100"/>
        </p:scale>
        <p:origin x="85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6200" y="8831263"/>
            <a:ext cx="2971800" cy="465137"/>
          </a:xfrm>
          <a:prstGeom prst="rect">
            <a:avLst/>
          </a:prstGeom>
        </p:spPr>
        <p:txBody>
          <a:bodyPr/>
          <a:lstStyle/>
          <a:p>
            <a:pPr>
              <a:defRPr/>
            </a:pPr>
            <a:fld id="{9C16AC59-E3EE-40B4-82D2-11539B8742C6}" type="slidenum">
              <a:rPr lang="en-US" smtClean="0"/>
              <a:pPr>
                <a:defRPr/>
              </a:pPr>
              <a:t>3</a:t>
            </a:fld>
            <a:endParaRPr lang="en-US" dirty="0"/>
          </a:p>
        </p:txBody>
      </p:sp>
    </p:spTree>
    <p:extLst>
      <p:ext uri="{BB962C8B-B14F-4D97-AF65-F5344CB8AC3E}">
        <p14:creationId xmlns:p14="http://schemas.microsoft.com/office/powerpoint/2010/main" val="86533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0154" y="3562815"/>
            <a:ext cx="7083846" cy="1752600"/>
          </a:xfrm>
        </p:spPr>
        <p:txBody>
          <a:bodyPr/>
          <a:lstStyle/>
          <a:p>
            <a:r>
              <a:rPr lang="en-US" dirty="0" smtClean="0">
                <a:latin typeface="Arial Unicode MS" pitchFamily="34" charset="-128"/>
                <a:ea typeface="Arial Unicode MS" pitchFamily="34" charset="-128"/>
                <a:cs typeface="Arial Unicode MS" pitchFamily="34" charset="-128"/>
              </a:rPr>
              <a:t>01: An </a:t>
            </a:r>
            <a:r>
              <a:rPr lang="en-US" dirty="0">
                <a:latin typeface="Arial Unicode MS" pitchFamily="34" charset="-128"/>
                <a:ea typeface="Arial Unicode MS" pitchFamily="34" charset="-128"/>
                <a:cs typeface="Arial Unicode MS" pitchFamily="34" charset="-128"/>
              </a:rPr>
              <a:t>Introduction to</a:t>
            </a:r>
            <a:br>
              <a:rPr lang="en-US"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Project, Program, and</a:t>
            </a:r>
            <a:br>
              <a:rPr lang="en-US"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Portfolio Management</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09600" y="1295400"/>
            <a:ext cx="8305800" cy="4648200"/>
          </a:xfrm>
        </p:spPr>
        <p:txBody>
          <a:bodyPr>
            <a:normAutofit fontScale="92500"/>
          </a:bodyPr>
          <a:lstStyle/>
          <a:p>
            <a:pPr lvl="0"/>
            <a:r>
              <a:rPr lang="en-US" sz="2400" dirty="0"/>
              <a:t>A young couple hires a firm to design and build them a new house</a:t>
            </a:r>
          </a:p>
          <a:p>
            <a:pPr lvl="0"/>
            <a:r>
              <a:rPr lang="en-US" sz="2400" dirty="0" smtClean="0"/>
              <a:t>A </a:t>
            </a:r>
            <a:r>
              <a:rPr lang="en-US" sz="2400" dirty="0"/>
              <a:t>medical technology firm develops a device that connects to smart phones</a:t>
            </a:r>
          </a:p>
          <a:p>
            <a:pPr lvl="0"/>
            <a:r>
              <a:rPr lang="en-US" sz="2400" dirty="0" smtClean="0"/>
              <a:t>A </a:t>
            </a:r>
            <a:r>
              <a:rPr lang="en-US" sz="2400" dirty="0"/>
              <a:t>group of musicians starts a company to help children develop their musical talents</a:t>
            </a:r>
          </a:p>
          <a:p>
            <a:pPr lvl="0"/>
            <a:r>
              <a:rPr lang="en-US" sz="2400" dirty="0"/>
              <a:t>A pharmaceutical company launches a new drug</a:t>
            </a:r>
          </a:p>
          <a:p>
            <a:pPr lvl="0"/>
            <a:r>
              <a:rPr lang="en-US" sz="2400" dirty="0"/>
              <a:t>A television network develops a system to allow viewers to vote for contestants and provide other feedback on programs</a:t>
            </a:r>
          </a:p>
          <a:p>
            <a:pPr lvl="0"/>
            <a:r>
              <a:rPr lang="en-US" sz="2400" dirty="0"/>
              <a:t>The automobile industry develops standards for electric cars</a:t>
            </a:r>
          </a:p>
          <a:p>
            <a:pPr lvl="0"/>
            <a:r>
              <a:rPr lang="en-US" sz="2400" dirty="0"/>
              <a:t>A government group develops a program to track child immunizations</a:t>
            </a:r>
          </a:p>
        </p:txBody>
      </p:sp>
      <p:sp>
        <p:nvSpPr>
          <p:cNvPr id="1741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68666BE-A7DA-4FD1-89CE-61DAE0B3440F}" type="slidenum">
              <a:rPr lang="en-US"/>
              <a:pPr>
                <a:defRPr/>
              </a:pPr>
              <a:t>10</a:t>
            </a:fld>
            <a:endParaRPr lang="en-US" dirty="0"/>
          </a:p>
        </p:txBody>
      </p:sp>
      <p:sp>
        <p:nvSpPr>
          <p:cNvPr id="11268" name="Rectangle 2"/>
          <p:cNvSpPr>
            <a:spLocks noGrp="1" noChangeArrowheads="1"/>
          </p:cNvSpPr>
          <p:nvPr>
            <p:ph type="title"/>
          </p:nvPr>
        </p:nvSpPr>
        <p:spPr/>
        <p:txBody>
          <a:bodyPr/>
          <a:lstStyle/>
          <a:p>
            <a:pPr eaLnBrk="1" fontAlgn="auto" hangingPunct="1">
              <a:spcAft>
                <a:spcPts val="0"/>
              </a:spcAft>
              <a:defRPr/>
            </a:pPr>
            <a:r>
              <a:rPr lang="en-US" dirty="0" smtClean="0"/>
              <a:t>Examples of Projects</a:t>
            </a:r>
          </a:p>
        </p:txBody>
      </p:sp>
    </p:spTree>
    <p:extLst>
      <p:ext uri="{BB962C8B-B14F-4D97-AF65-F5344CB8AC3E}">
        <p14:creationId xmlns:p14="http://schemas.microsoft.com/office/powerpoint/2010/main" val="3090921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81000" y="1447800"/>
            <a:ext cx="8231188" cy="4800600"/>
          </a:xfrm>
        </p:spPr>
        <p:txBody>
          <a:bodyPr/>
          <a:lstStyle/>
          <a:p>
            <a:pPr eaLnBrk="1" hangingPunct="1"/>
            <a:r>
              <a:rPr lang="en-US" dirty="0" smtClean="0"/>
              <a:t>A project:</a:t>
            </a:r>
          </a:p>
          <a:p>
            <a:pPr lvl="1" eaLnBrk="1" hangingPunct="1"/>
            <a:r>
              <a:rPr lang="en-US" dirty="0" smtClean="0"/>
              <a:t>Has a unique purpose</a:t>
            </a:r>
          </a:p>
          <a:p>
            <a:pPr lvl="1" eaLnBrk="1" hangingPunct="1"/>
            <a:r>
              <a:rPr lang="en-US" dirty="0" smtClean="0"/>
              <a:t>Is temporary</a:t>
            </a:r>
          </a:p>
          <a:p>
            <a:pPr lvl="1"/>
            <a:r>
              <a:rPr lang="en-US" dirty="0" smtClean="0"/>
              <a:t>Drives </a:t>
            </a:r>
            <a:r>
              <a:rPr lang="en-US" dirty="0"/>
              <a:t>change and enables value creation</a:t>
            </a:r>
            <a:endParaRPr lang="en-US" dirty="0" smtClean="0"/>
          </a:p>
          <a:p>
            <a:pPr lvl="1" eaLnBrk="1" hangingPunct="1"/>
            <a:r>
              <a:rPr lang="en-US" dirty="0" smtClean="0"/>
              <a:t>Is developed using progressive elaboration or in an iterative fashion</a:t>
            </a:r>
          </a:p>
          <a:p>
            <a:pPr lvl="1" eaLnBrk="1" hangingPunct="1"/>
            <a:r>
              <a:rPr lang="en-US" dirty="0" smtClean="0"/>
              <a:t>Requires resources, often from various areas</a:t>
            </a:r>
          </a:p>
          <a:p>
            <a:pPr lvl="1" eaLnBrk="1" hangingPunct="1"/>
            <a:r>
              <a:rPr lang="en-US" sz="2300" dirty="0" smtClean="0"/>
              <a:t>Should have a primary customer or sponsor</a:t>
            </a:r>
          </a:p>
          <a:p>
            <a:pPr lvl="2" eaLnBrk="1" hangingPunct="1"/>
            <a:r>
              <a:rPr lang="en-US" sz="2300" dirty="0" smtClean="0"/>
              <a:t>The </a:t>
            </a:r>
            <a:r>
              <a:rPr lang="en-US" sz="2300" b="1" dirty="0" smtClean="0"/>
              <a:t>project sponsor</a:t>
            </a:r>
            <a:r>
              <a:rPr lang="en-US" sz="2300" dirty="0" smtClean="0"/>
              <a:t> usually provides the direction and funding for the project</a:t>
            </a:r>
          </a:p>
          <a:p>
            <a:pPr lvl="1" eaLnBrk="1" hangingPunct="1"/>
            <a:r>
              <a:rPr lang="en-US" sz="2300" dirty="0" smtClean="0"/>
              <a:t>Involves uncertainty</a:t>
            </a:r>
          </a:p>
          <a:p>
            <a:pPr eaLnBrk="1" hangingPunct="1"/>
            <a:endParaRPr lang="en-US" sz="2400" dirty="0" smtClean="0"/>
          </a:p>
        </p:txBody>
      </p:sp>
      <p:sp>
        <p:nvSpPr>
          <p:cNvPr id="18436"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663DB42E-BE5A-4C68-850E-D2B5DC43C802}" type="slidenum">
              <a:rPr lang="en-US"/>
              <a:pPr>
                <a:defRPr/>
              </a:pPr>
              <a:t>11</a:t>
            </a:fld>
            <a:endParaRPr lang="en-US" dirty="0"/>
          </a:p>
        </p:txBody>
      </p:sp>
      <p:sp>
        <p:nvSpPr>
          <p:cNvPr id="12292" name="Rectangle 2"/>
          <p:cNvSpPr>
            <a:spLocks noGrp="1" noChangeArrowheads="1"/>
          </p:cNvSpPr>
          <p:nvPr>
            <p:ph type="title"/>
          </p:nvPr>
        </p:nvSpPr>
        <p:spPr/>
        <p:txBody>
          <a:bodyPr/>
          <a:lstStyle/>
          <a:p>
            <a:pPr eaLnBrk="1" fontAlgn="auto" hangingPunct="1">
              <a:spcAft>
                <a:spcPts val="0"/>
              </a:spcAft>
              <a:defRPr/>
            </a:pPr>
            <a:r>
              <a:rPr lang="en-US" dirty="0" smtClean="0"/>
              <a:t>Project Attributes</a:t>
            </a:r>
          </a:p>
        </p:txBody>
      </p:sp>
    </p:spTree>
    <p:extLst>
      <p:ext uri="{BB962C8B-B14F-4D97-AF65-F5344CB8AC3E}">
        <p14:creationId xmlns:p14="http://schemas.microsoft.com/office/powerpoint/2010/main" val="4179836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458200" cy="4876800"/>
          </a:xfrm>
        </p:spPr>
        <p:txBody>
          <a:bodyPr>
            <a:normAutofit/>
          </a:bodyPr>
          <a:lstStyle/>
          <a:p>
            <a:r>
              <a:rPr lang="en-US" sz="2400" dirty="0" smtClean="0"/>
              <a:t>Every project is constrained in different ways. Some project managers focus on the </a:t>
            </a:r>
            <a:r>
              <a:rPr lang="en-US" sz="2400" b="1" dirty="0" smtClean="0"/>
              <a:t>triple constraint </a:t>
            </a:r>
            <a:r>
              <a:rPr lang="en-US" sz="2400" dirty="0" smtClean="0"/>
              <a:t>(meeting scope, time, and cost goals)</a:t>
            </a:r>
          </a:p>
          <a:p>
            <a:pPr lvl="1"/>
            <a:r>
              <a:rPr lang="en-US" sz="2000" i="1" dirty="0" smtClean="0"/>
              <a:t>Scope</a:t>
            </a:r>
            <a:r>
              <a:rPr lang="en-US" sz="2000" dirty="0" smtClean="0"/>
              <a:t>: What work will be done as part of the project? What unique product, service, or result does the customer or sponsor expect from the project?</a:t>
            </a:r>
          </a:p>
          <a:p>
            <a:pPr lvl="1"/>
            <a:r>
              <a:rPr lang="en-US" sz="2000" i="1" dirty="0" smtClean="0"/>
              <a:t>Time</a:t>
            </a:r>
            <a:r>
              <a:rPr lang="en-US" sz="2000" dirty="0" smtClean="0"/>
              <a:t>: How long should it take to complete the project? What is the timeline?</a:t>
            </a:r>
          </a:p>
          <a:p>
            <a:pPr lvl="1"/>
            <a:r>
              <a:rPr lang="en-US" sz="2000" i="1" dirty="0" smtClean="0"/>
              <a:t>Cost</a:t>
            </a:r>
            <a:r>
              <a:rPr lang="en-US" sz="2000" dirty="0" smtClean="0"/>
              <a:t>: What should it cost to complete the project? What is the project’s budget? What resources are needed?</a:t>
            </a:r>
          </a:p>
          <a:p>
            <a:r>
              <a:rPr lang="en-US" sz="2400" dirty="0" smtClean="0"/>
              <a:t>Other constraints include quality, risk, and resources</a:t>
            </a:r>
          </a:p>
        </p:txBody>
      </p:sp>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12</a:t>
            </a:fld>
            <a:endParaRPr lang="en-US" dirty="0"/>
          </a:p>
        </p:txBody>
      </p:sp>
      <p:sp>
        <p:nvSpPr>
          <p:cNvPr id="3" name="Title 2"/>
          <p:cNvSpPr>
            <a:spLocks noGrp="1"/>
          </p:cNvSpPr>
          <p:nvPr>
            <p:ph type="title"/>
          </p:nvPr>
        </p:nvSpPr>
        <p:spPr/>
        <p:txBody>
          <a:bodyPr/>
          <a:lstStyle/>
          <a:p>
            <a:r>
              <a:rPr lang="en-US" dirty="0" smtClean="0"/>
              <a:t>Project Constraints</a:t>
            </a:r>
            <a:endParaRPr lang="en-US" dirty="0"/>
          </a:p>
        </p:txBody>
      </p:sp>
    </p:spTree>
    <p:extLst>
      <p:ext uri="{BB962C8B-B14F-4D97-AF65-F5344CB8AC3E}">
        <p14:creationId xmlns:p14="http://schemas.microsoft.com/office/powerpoint/2010/main" val="2127131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13</a:t>
            </a:fld>
            <a:endParaRPr lang="en-US" dirty="0"/>
          </a:p>
        </p:txBody>
      </p:sp>
      <p:sp>
        <p:nvSpPr>
          <p:cNvPr id="3" name="Title 2"/>
          <p:cNvSpPr>
            <a:spLocks noGrp="1"/>
          </p:cNvSpPr>
          <p:nvPr>
            <p:ph type="title"/>
          </p:nvPr>
        </p:nvSpPr>
        <p:spPr/>
        <p:txBody>
          <a:bodyPr>
            <a:normAutofit fontScale="90000"/>
          </a:bodyPr>
          <a:lstStyle/>
          <a:p>
            <a:r>
              <a:rPr lang="en-US" dirty="0" smtClean="0"/>
              <a:t>Figure 1-2. Typical Project Constraints</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9043" t="10738" b="11262"/>
          <a:stretch/>
        </p:blipFill>
        <p:spPr bwMode="auto">
          <a:xfrm>
            <a:off x="1295400" y="1307336"/>
            <a:ext cx="6553200" cy="4800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8599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spcBef>
                <a:spcPct val="100000"/>
              </a:spcBef>
            </a:pPr>
            <a:r>
              <a:rPr lang="en-US" b="1" dirty="0" smtClean="0"/>
              <a:t>Project management</a:t>
            </a:r>
            <a:r>
              <a:rPr lang="en-US" dirty="0" smtClean="0"/>
              <a:t> is “the application of knowledge, skills, tools and techniques to project activities to meet project requirements.”*</a:t>
            </a:r>
          </a:p>
        </p:txBody>
      </p:sp>
      <p:sp>
        <p:nvSpPr>
          <p:cNvPr id="23557"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918399C-F8B9-4225-BA37-2180907ABB30}" type="slidenum">
              <a:rPr lang="en-US"/>
              <a:pPr>
                <a:defRPr/>
              </a:pPr>
              <a:t>14</a:t>
            </a:fld>
            <a:endParaRPr lang="en-US" dirty="0"/>
          </a:p>
        </p:txBody>
      </p:sp>
      <p:sp>
        <p:nvSpPr>
          <p:cNvPr id="18436" name="Rectangle 2"/>
          <p:cNvSpPr>
            <a:spLocks noGrp="1" noChangeArrowheads="1"/>
          </p:cNvSpPr>
          <p:nvPr>
            <p:ph type="title"/>
          </p:nvPr>
        </p:nvSpPr>
        <p:spPr/>
        <p:txBody>
          <a:bodyPr/>
          <a:lstStyle/>
          <a:p>
            <a:pPr eaLnBrk="1" fontAlgn="auto" hangingPunct="1">
              <a:spcAft>
                <a:spcPts val="0"/>
              </a:spcAft>
              <a:defRPr/>
            </a:pPr>
            <a:r>
              <a:rPr lang="en-US" dirty="0" smtClean="0"/>
              <a:t>What is Project Management?</a:t>
            </a:r>
          </a:p>
        </p:txBody>
      </p:sp>
      <p:sp>
        <p:nvSpPr>
          <p:cNvPr id="23556" name="Text Box 4"/>
          <p:cNvSpPr txBox="1">
            <a:spLocks noChangeArrowheads="1"/>
          </p:cNvSpPr>
          <p:nvPr/>
        </p:nvSpPr>
        <p:spPr bwMode="auto">
          <a:xfrm>
            <a:off x="990600" y="5562600"/>
            <a:ext cx="7696200" cy="587375"/>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t>     *Project Management Institute, Inc., </a:t>
            </a:r>
            <a:r>
              <a:rPr lang="en-US" sz="1800" i="1" dirty="0"/>
              <a:t>A Guide to the Project Management Body of Knowledge (PMBOK® Guide, </a:t>
            </a:r>
            <a:r>
              <a:rPr lang="en-US" sz="1800" i="1" dirty="0" err="1" smtClean="0"/>
              <a:t>Sixh</a:t>
            </a:r>
            <a:r>
              <a:rPr lang="en-US" sz="1800" i="1" dirty="0" smtClean="0"/>
              <a:t> Edition</a:t>
            </a:r>
            <a:r>
              <a:rPr lang="en-US" sz="1800" i="1" dirty="0"/>
              <a:t>)</a:t>
            </a:r>
            <a:r>
              <a:rPr lang="en-US" sz="1800" dirty="0"/>
              <a:t> (</a:t>
            </a:r>
            <a:r>
              <a:rPr lang="en-US" sz="1800" dirty="0" smtClean="0"/>
              <a:t>2017).</a:t>
            </a:r>
            <a:endParaRPr lang="en-US" sz="1800" i="1" dirty="0"/>
          </a:p>
        </p:txBody>
      </p:sp>
    </p:spTree>
    <p:extLst>
      <p:ext uri="{BB962C8B-B14F-4D97-AF65-F5344CB8AC3E}">
        <p14:creationId xmlns:p14="http://schemas.microsoft.com/office/powerpoint/2010/main" val="4117491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0477E0DE-1323-4D99-BC9B-B9334ADCC3DD}" type="slidenum">
              <a:rPr lang="en-US"/>
              <a:pPr>
                <a:defRPr/>
              </a:pPr>
              <a:t>15</a:t>
            </a:fld>
            <a:endParaRPr lang="en-US" dirty="0"/>
          </a:p>
        </p:txBody>
      </p:sp>
      <p:sp>
        <p:nvSpPr>
          <p:cNvPr id="1946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Figure 1-3. Project Management Framework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4036396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09600" y="1676400"/>
            <a:ext cx="8186738" cy="4791075"/>
          </a:xfrm>
        </p:spPr>
        <p:txBody>
          <a:bodyPr/>
          <a:lstStyle/>
          <a:p>
            <a:pPr eaLnBrk="1" hangingPunct="1">
              <a:lnSpc>
                <a:spcPct val="90000"/>
              </a:lnSpc>
            </a:pPr>
            <a:r>
              <a:rPr lang="en-US" b="1" dirty="0" smtClean="0"/>
              <a:t>Stakeholders </a:t>
            </a:r>
            <a:r>
              <a:rPr lang="en-US" dirty="0" smtClean="0"/>
              <a:t>are the people involved in or affected by project activities</a:t>
            </a:r>
          </a:p>
          <a:p>
            <a:pPr eaLnBrk="1" hangingPunct="1">
              <a:lnSpc>
                <a:spcPct val="90000"/>
              </a:lnSpc>
            </a:pPr>
            <a:r>
              <a:rPr lang="en-US" dirty="0" smtClean="0"/>
              <a:t>Stakeholders include:</a:t>
            </a:r>
          </a:p>
          <a:p>
            <a:pPr lvl="1" eaLnBrk="1" hangingPunct="1">
              <a:lnSpc>
                <a:spcPct val="90000"/>
              </a:lnSpc>
            </a:pPr>
            <a:r>
              <a:rPr lang="en-US" dirty="0" smtClean="0"/>
              <a:t>The project sponsor</a:t>
            </a:r>
          </a:p>
          <a:p>
            <a:pPr lvl="1" eaLnBrk="1" hangingPunct="1">
              <a:lnSpc>
                <a:spcPct val="90000"/>
              </a:lnSpc>
            </a:pPr>
            <a:r>
              <a:rPr lang="en-US" dirty="0" smtClean="0"/>
              <a:t>The project manager</a:t>
            </a:r>
          </a:p>
          <a:p>
            <a:pPr lvl="1" eaLnBrk="1" hangingPunct="1">
              <a:lnSpc>
                <a:spcPct val="90000"/>
              </a:lnSpc>
            </a:pPr>
            <a:r>
              <a:rPr lang="en-US" dirty="0" smtClean="0"/>
              <a:t>The project team</a:t>
            </a:r>
          </a:p>
          <a:p>
            <a:pPr lvl="1" eaLnBrk="1" hangingPunct="1">
              <a:lnSpc>
                <a:spcPct val="90000"/>
              </a:lnSpc>
            </a:pPr>
            <a:r>
              <a:rPr lang="en-US" dirty="0" smtClean="0"/>
              <a:t>Support staff</a:t>
            </a:r>
          </a:p>
          <a:p>
            <a:pPr lvl="1" eaLnBrk="1" hangingPunct="1">
              <a:lnSpc>
                <a:spcPct val="90000"/>
              </a:lnSpc>
            </a:pPr>
            <a:r>
              <a:rPr lang="en-US" dirty="0" smtClean="0"/>
              <a:t>Customers</a:t>
            </a:r>
          </a:p>
          <a:p>
            <a:pPr lvl="1" eaLnBrk="1" hangingPunct="1">
              <a:lnSpc>
                <a:spcPct val="90000"/>
              </a:lnSpc>
            </a:pPr>
            <a:r>
              <a:rPr lang="en-US" dirty="0" smtClean="0"/>
              <a:t>Suppliers</a:t>
            </a:r>
          </a:p>
          <a:p>
            <a:pPr lvl="1" eaLnBrk="1" hangingPunct="1">
              <a:lnSpc>
                <a:spcPct val="90000"/>
              </a:lnSpc>
            </a:pPr>
            <a:r>
              <a:rPr lang="en-US" dirty="0" smtClean="0"/>
              <a:t>Opponents to the project</a:t>
            </a:r>
          </a:p>
        </p:txBody>
      </p:sp>
      <p:sp>
        <p:nvSpPr>
          <p:cNvPr id="2560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E4B465FE-7E9A-478B-B8C8-B35C0B7A249C}" type="slidenum">
              <a:rPr lang="en-US"/>
              <a:pPr>
                <a:defRPr/>
              </a:pPr>
              <a:t>16</a:t>
            </a:fld>
            <a:endParaRPr lang="en-US" dirty="0"/>
          </a:p>
        </p:txBody>
      </p:sp>
      <p:sp>
        <p:nvSpPr>
          <p:cNvPr id="20484" name="Rectangle 2"/>
          <p:cNvSpPr>
            <a:spLocks noGrp="1" noChangeArrowheads="1"/>
          </p:cNvSpPr>
          <p:nvPr>
            <p:ph type="title"/>
          </p:nvPr>
        </p:nvSpPr>
        <p:spPr/>
        <p:txBody>
          <a:bodyPr/>
          <a:lstStyle/>
          <a:p>
            <a:pPr eaLnBrk="1" fontAlgn="auto" hangingPunct="1">
              <a:spcAft>
                <a:spcPts val="0"/>
              </a:spcAft>
              <a:defRPr/>
            </a:pPr>
            <a:r>
              <a:rPr lang="en-US" dirty="0" smtClean="0"/>
              <a:t>Project Stakeholders</a:t>
            </a:r>
          </a:p>
        </p:txBody>
      </p:sp>
    </p:spTree>
    <p:extLst>
      <p:ext uri="{BB962C8B-B14F-4D97-AF65-F5344CB8AC3E}">
        <p14:creationId xmlns:p14="http://schemas.microsoft.com/office/powerpoint/2010/main" val="520374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52400" y="1219200"/>
            <a:ext cx="8763000" cy="4876800"/>
          </a:xfrm>
        </p:spPr>
        <p:txBody>
          <a:bodyPr>
            <a:normAutofit fontScale="92500" lnSpcReduction="10000"/>
          </a:bodyPr>
          <a:lstStyle/>
          <a:p>
            <a:pPr lvl="0"/>
            <a:r>
              <a:rPr lang="en-US" sz="2400" dirty="0"/>
              <a:t>Project integration management is an overarching function that coordinates the work of all other knowledge areas. It affects and is affected by all of the other knowledge areas. </a:t>
            </a:r>
          </a:p>
          <a:p>
            <a:pPr lvl="0"/>
            <a:r>
              <a:rPr lang="en-US" sz="2400" dirty="0"/>
              <a:t>Project scope management involves working with all appropriate stakeholders to define, gain written agreement for, and manage all the work required to complete the project successfully.</a:t>
            </a:r>
          </a:p>
          <a:p>
            <a:pPr lvl="0"/>
            <a:r>
              <a:rPr lang="en-US" sz="2400" dirty="0"/>
              <a:t>Project time management includes estimating how long it will take to complete the work, developing an acceptable project schedule given cost-effective use of available resources, and ensuring timely completion of the project.</a:t>
            </a:r>
          </a:p>
          <a:p>
            <a:pPr lvl="0"/>
            <a:r>
              <a:rPr lang="en-US" sz="2400" dirty="0"/>
              <a:t>Project cost management consists of preparing and managing the budget for the project.</a:t>
            </a:r>
          </a:p>
          <a:p>
            <a:pPr lvl="0"/>
            <a:r>
              <a:rPr lang="en-US" sz="2400" dirty="0"/>
              <a:t>Project quality management ensures that the project will satisfy the stated or implied needs for which it was undertaken.</a:t>
            </a:r>
          </a:p>
          <a:p>
            <a:pPr eaLnBrk="1" hangingPunct="1"/>
            <a:endParaRPr lang="en-US" sz="2200" dirty="0" smtClean="0"/>
          </a:p>
        </p:txBody>
      </p:sp>
      <p:sp>
        <p:nvSpPr>
          <p:cNvPr id="26628"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7B9CB609-F616-4A3A-A85A-0A34D7F84EF5}" type="slidenum">
              <a:rPr lang="en-US"/>
              <a:pPr>
                <a:defRPr/>
              </a:pPr>
              <a:t>17</a:t>
            </a:fld>
            <a:endParaRPr lang="en-US" dirty="0"/>
          </a:p>
        </p:txBody>
      </p:sp>
      <p:sp>
        <p:nvSpPr>
          <p:cNvPr id="21508" name="Rectangle 2"/>
          <p:cNvSpPr>
            <a:spLocks noGrp="1" noChangeArrowheads="1"/>
          </p:cNvSpPr>
          <p:nvPr>
            <p:ph type="title"/>
          </p:nvPr>
        </p:nvSpPr>
        <p:spPr/>
        <p:txBody>
          <a:bodyPr>
            <a:normAutofit fontScale="90000"/>
          </a:bodyPr>
          <a:lstStyle/>
          <a:p>
            <a:pPr eaLnBrk="1" fontAlgn="auto" hangingPunct="1">
              <a:spcAft>
                <a:spcPts val="0"/>
              </a:spcAft>
              <a:defRPr/>
            </a:pPr>
            <a:r>
              <a:rPr lang="en-US" sz="3900" dirty="0" smtClean="0"/>
              <a:t>Project Management Knowledge Areas</a:t>
            </a:r>
          </a:p>
        </p:txBody>
      </p:sp>
    </p:spTree>
    <p:extLst>
      <p:ext uri="{BB962C8B-B14F-4D97-AF65-F5344CB8AC3E}">
        <p14:creationId xmlns:p14="http://schemas.microsoft.com/office/powerpoint/2010/main" val="298194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18266" y="1153012"/>
            <a:ext cx="8458200" cy="4953000"/>
          </a:xfrm>
        </p:spPr>
        <p:txBody>
          <a:bodyPr>
            <a:normAutofit fontScale="92500"/>
          </a:bodyPr>
          <a:lstStyle/>
          <a:p>
            <a:pPr lvl="0"/>
            <a:r>
              <a:rPr lang="en-US" sz="2400" dirty="0"/>
              <a:t>Project </a:t>
            </a:r>
            <a:r>
              <a:rPr lang="en-US" sz="2400" dirty="0" smtClean="0"/>
              <a:t>resource </a:t>
            </a:r>
            <a:r>
              <a:rPr lang="en-US" sz="2400" dirty="0"/>
              <a:t>management is concerned with making effective use of the people </a:t>
            </a:r>
            <a:r>
              <a:rPr lang="en-US" sz="2400" dirty="0" smtClean="0"/>
              <a:t>and physical resources needed for </a:t>
            </a:r>
            <a:r>
              <a:rPr lang="en-US" sz="2400" dirty="0"/>
              <a:t>the project.</a:t>
            </a:r>
          </a:p>
          <a:p>
            <a:pPr lvl="0"/>
            <a:r>
              <a:rPr lang="en-US" sz="2400" dirty="0"/>
              <a:t>Project communications management involves generating, collecting, disseminating, and storing project information.</a:t>
            </a:r>
          </a:p>
          <a:p>
            <a:pPr lvl="0"/>
            <a:r>
              <a:rPr lang="en-US" sz="2400" dirty="0"/>
              <a:t>Project risk management includes identifying, analyzing, and responding to risks related to the project.</a:t>
            </a:r>
          </a:p>
          <a:p>
            <a:pPr lvl="0"/>
            <a:r>
              <a:rPr lang="en-US" sz="2400" dirty="0"/>
              <a:t>Project procurement management involves acquiring or procuring goods and services for a project from outside the performing organization.</a:t>
            </a:r>
          </a:p>
          <a:p>
            <a:pPr lvl="0"/>
            <a:r>
              <a:rPr lang="en-US" sz="2400" dirty="0"/>
              <a:t>Project stakeholder management focuses on identifying project stakeholders, understanding their needs and expectations, and engaging them appropriately throughout the project. </a:t>
            </a:r>
            <a:endParaRPr lang="en-US" sz="2400" dirty="0" smtClean="0"/>
          </a:p>
        </p:txBody>
      </p:sp>
      <p:sp>
        <p:nvSpPr>
          <p:cNvPr id="2765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7E1A4FD-14A2-42C7-BE68-84C24E3E207C}" type="slidenum">
              <a:rPr lang="en-US"/>
              <a:pPr>
                <a:defRPr/>
              </a:pPr>
              <a:t>18</a:t>
            </a:fld>
            <a:endParaRPr lang="en-US" dirty="0"/>
          </a:p>
        </p:txBody>
      </p:sp>
      <p:sp>
        <p:nvSpPr>
          <p:cNvPr id="22532" name="Rectangle 2"/>
          <p:cNvSpPr>
            <a:spLocks noGrp="1" noChangeArrowheads="1"/>
          </p:cNvSpPr>
          <p:nvPr>
            <p:ph type="title"/>
          </p:nvPr>
        </p:nvSpPr>
        <p:spPr>
          <a:xfrm>
            <a:off x="381000" y="0"/>
            <a:ext cx="8229600" cy="1143000"/>
          </a:xfrm>
        </p:spPr>
        <p:txBody>
          <a:bodyPr>
            <a:normAutofit fontScale="90000"/>
          </a:bodyPr>
          <a:lstStyle/>
          <a:p>
            <a:pPr eaLnBrk="1" fontAlgn="auto" hangingPunct="1">
              <a:spcAft>
                <a:spcPts val="0"/>
              </a:spcAft>
              <a:defRPr/>
            </a:pPr>
            <a:r>
              <a:rPr lang="en-US" sz="4000" dirty="0" smtClean="0"/>
              <a:t>Project Management Knowledge Areas (continued)</a:t>
            </a:r>
          </a:p>
        </p:txBody>
      </p:sp>
    </p:spTree>
    <p:extLst>
      <p:ext uri="{BB962C8B-B14F-4D97-AF65-F5344CB8AC3E}">
        <p14:creationId xmlns:p14="http://schemas.microsoft.com/office/powerpoint/2010/main" val="2770105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1625600"/>
            <a:ext cx="8382000" cy="4546600"/>
          </a:xfrm>
        </p:spPr>
        <p:txBody>
          <a:bodyPr/>
          <a:lstStyle/>
          <a:p>
            <a:pPr eaLnBrk="1" hangingPunct="1"/>
            <a:r>
              <a:rPr lang="en-US" sz="2400" dirty="0" smtClean="0">
                <a:cs typeface="Arial" charset="0"/>
              </a:rPr>
              <a:t>Project management tools and techniques assist project managers and their teams in various aspects of project management.</a:t>
            </a:r>
          </a:p>
          <a:p>
            <a:pPr eaLnBrk="1" hangingPunct="1"/>
            <a:r>
              <a:rPr lang="en-US" sz="2400" dirty="0" smtClean="0">
                <a:cs typeface="Arial" charset="0"/>
              </a:rPr>
              <a:t>Note that a tool or technique is more than just a software package.</a:t>
            </a:r>
          </a:p>
          <a:p>
            <a:pPr eaLnBrk="1" hangingPunct="1"/>
            <a:r>
              <a:rPr lang="en-US" sz="2400" dirty="0" smtClean="0">
                <a:cs typeface="Arial" charset="0"/>
              </a:rPr>
              <a:t>Specific tools and techniques include:</a:t>
            </a:r>
          </a:p>
          <a:p>
            <a:pPr lvl="1" eaLnBrk="1" hangingPunct="1"/>
            <a:r>
              <a:rPr lang="en-US" sz="2200" dirty="0" smtClean="0">
                <a:cs typeface="Arial" charset="0"/>
              </a:rPr>
              <a:t>Project charters, scope statements, and WBS (scope)</a:t>
            </a:r>
          </a:p>
          <a:p>
            <a:pPr lvl="1" eaLnBrk="1" hangingPunct="1"/>
            <a:r>
              <a:rPr lang="en-US" sz="2200" dirty="0" smtClean="0">
                <a:cs typeface="Arial" charset="0"/>
              </a:rPr>
              <a:t>Gantt charts, network diagrams, critical path analyses (time)</a:t>
            </a:r>
          </a:p>
          <a:p>
            <a:pPr lvl="1" eaLnBrk="1" hangingPunct="1"/>
            <a:r>
              <a:rPr lang="en-US" sz="2200" dirty="0" smtClean="0">
                <a:cs typeface="Arial" charset="0"/>
              </a:rPr>
              <a:t>Net present value, cost estimates, and earned value management (cost)</a:t>
            </a:r>
          </a:p>
          <a:p>
            <a:pPr lvl="1" eaLnBrk="1" hangingPunct="1"/>
            <a:r>
              <a:rPr lang="en-US" sz="2200" dirty="0" smtClean="0">
                <a:cs typeface="Arial" charset="0"/>
              </a:rPr>
              <a:t>See Figure 1-4 for more examples</a:t>
            </a:r>
            <a:endParaRPr lang="en-US" dirty="0" smtClean="0">
              <a:cs typeface="Arial" charset="0"/>
            </a:endParaRPr>
          </a:p>
          <a:p>
            <a:pPr lvl="1" eaLnBrk="1" hangingPunct="1"/>
            <a:endParaRPr lang="en-US" sz="2200" dirty="0" smtClean="0">
              <a:cs typeface="Arial" charset="0"/>
            </a:endParaRPr>
          </a:p>
        </p:txBody>
      </p:sp>
      <p:sp>
        <p:nvSpPr>
          <p:cNvPr id="28676" name="Slide Number Placeholder 5"/>
          <p:cNvSpPr>
            <a:spLocks noGrp="1"/>
          </p:cNvSpPr>
          <p:nvPr>
            <p:ph type="sldNum" sz="quarter" idx="4294967295"/>
          </p:nvPr>
        </p:nvSpPr>
        <p:spPr bwMode="auto">
          <a:xfrm>
            <a:off x="8382000" y="6408738"/>
            <a:ext cx="631825"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15A8D31B-C9A7-4311-BB30-69431765737F}" type="slidenum">
              <a:rPr lang="en-US">
                <a:cs typeface="Arial" charset="0"/>
              </a:rPr>
              <a:pPr>
                <a:defRPr/>
              </a:pPr>
              <a:t>19</a:t>
            </a:fld>
            <a:endParaRPr lang="en-US" dirty="0">
              <a:cs typeface="Arial" charset="0"/>
            </a:endParaRPr>
          </a:p>
        </p:txBody>
      </p:sp>
      <p:sp>
        <p:nvSpPr>
          <p:cNvPr id="23556" name="Rectangle 2"/>
          <p:cNvSpPr>
            <a:spLocks noGrp="1" noChangeArrowheads="1"/>
          </p:cNvSpPr>
          <p:nvPr>
            <p:ph type="title"/>
          </p:nvPr>
        </p:nvSpPr>
        <p:spPr>
          <a:xfrm>
            <a:off x="304800" y="228600"/>
            <a:ext cx="8839200" cy="1143000"/>
          </a:xfrm>
        </p:spPr>
        <p:txBody>
          <a:bodyPr>
            <a:normAutofit fontScale="90000"/>
          </a:bodyPr>
          <a:lstStyle/>
          <a:p>
            <a:pPr eaLnBrk="1" fontAlgn="auto" hangingPunct="1">
              <a:spcAft>
                <a:spcPts val="0"/>
              </a:spcAft>
              <a:defRPr/>
            </a:pPr>
            <a:r>
              <a:rPr lang="en-US" dirty="0" smtClean="0">
                <a:cs typeface="Arial" pitchFamily="34" charset="0"/>
              </a:rPr>
              <a:t>Project Management Tools and Techniques</a:t>
            </a:r>
          </a:p>
        </p:txBody>
      </p:sp>
    </p:spTree>
    <p:extLst>
      <p:ext uri="{BB962C8B-B14F-4D97-AF65-F5344CB8AC3E}">
        <p14:creationId xmlns:p14="http://schemas.microsoft.com/office/powerpoint/2010/main" val="27871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xmlns="" id="{57365EE6-5D07-4DA7-AFA3-15293B87541F}"/>
              </a:ext>
            </a:extLst>
          </p:cNvPr>
          <p:cNvGraphicFramePr>
            <a:graphicFrameLocks noGrp="1"/>
          </p:cNvGraphicFramePr>
          <p:nvPr>
            <p:extLst>
              <p:ext uri="{D42A27DB-BD31-4B8C-83A1-F6EECF244321}">
                <p14:modId xmlns:p14="http://schemas.microsoft.com/office/powerpoint/2010/main" val="2802657421"/>
              </p:ext>
            </p:extLst>
          </p:nvPr>
        </p:nvGraphicFramePr>
        <p:xfrm>
          <a:off x="268941" y="1840294"/>
          <a:ext cx="8606118" cy="2141708"/>
        </p:xfrm>
        <a:graphic>
          <a:graphicData uri="http://schemas.openxmlformats.org/drawingml/2006/table">
            <a:tbl>
              <a:tblPr/>
              <a:tblGrid>
                <a:gridCol w="2017059">
                  <a:extLst>
                    <a:ext uri="{9D8B030D-6E8A-4147-A177-3AD203B41FA5}">
                      <a16:colId xmlns:a16="http://schemas.microsoft.com/office/drawing/2014/main" xmlns="" val="20000"/>
                    </a:ext>
                  </a:extLst>
                </a:gridCol>
                <a:gridCol w="3127851">
                  <a:extLst>
                    <a:ext uri="{9D8B030D-6E8A-4147-A177-3AD203B41FA5}">
                      <a16:colId xmlns:a16="http://schemas.microsoft.com/office/drawing/2014/main" xmlns="" val="20001"/>
                    </a:ext>
                  </a:extLst>
                </a:gridCol>
                <a:gridCol w="3461208">
                  <a:extLst>
                    <a:ext uri="{9D8B030D-6E8A-4147-A177-3AD203B41FA5}">
                      <a16:colId xmlns:a16="http://schemas.microsoft.com/office/drawing/2014/main" xmlns="" val="20002"/>
                    </a:ext>
                  </a:extLst>
                </a:gridCol>
              </a:tblGrid>
              <a:tr h="215056">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Knowledge area</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Planning process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Outputs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557192">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21125">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tabLst>
                          <a:tab pos="95250" algn="l"/>
                        </a:tabLs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51911">
                <a:tc>
                  <a:txBody>
                    <a:bodyPr/>
                    <a:lstStyle/>
                    <a:p>
                      <a:pPr marL="0" marR="0">
                        <a:spcBef>
                          <a:spcPts val="0"/>
                        </a:spcBef>
                        <a:spcAft>
                          <a:spcPts val="0"/>
                        </a:spcAft>
                      </a:pPr>
                      <a:endParaRPr lang="en-US" sz="16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7098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1E779D4B-DCBB-432E-8CFC-8B47CFA087C9}" type="slidenum">
              <a:rPr lang="en-US"/>
              <a:pPr>
                <a:defRPr/>
              </a:pPr>
              <a:t>20</a:t>
            </a:fld>
            <a:endParaRPr lang="en-US" dirty="0"/>
          </a:p>
        </p:txBody>
      </p:sp>
      <p:sp>
        <p:nvSpPr>
          <p:cNvPr id="24580" name="Rectangle 2"/>
          <p:cNvSpPr>
            <a:spLocks noGrp="1" noChangeArrowheads="1"/>
          </p:cNvSpPr>
          <p:nvPr>
            <p:ph type="title"/>
          </p:nvPr>
        </p:nvSpPr>
        <p:spPr>
          <a:xfrm>
            <a:off x="457200" y="0"/>
            <a:ext cx="8229600" cy="1143000"/>
          </a:xfrm>
        </p:spPr>
        <p:txBody>
          <a:bodyPr>
            <a:normAutofit/>
          </a:bodyPr>
          <a:lstStyle/>
          <a:p>
            <a:pPr eaLnBrk="1" fontAlgn="auto" hangingPunct="1">
              <a:spcAft>
                <a:spcPts val="0"/>
              </a:spcAft>
              <a:defRPr/>
            </a:pPr>
            <a:r>
              <a:rPr lang="en-US" sz="3200" dirty="0" smtClean="0"/>
              <a:t>Figure 1-4. Common Project Management Tools and Techniques by Knowledge Areas</a:t>
            </a:r>
          </a:p>
        </p:txBody>
      </p:sp>
      <p:graphicFrame>
        <p:nvGraphicFramePr>
          <p:cNvPr id="2" name="Table 1"/>
          <p:cNvGraphicFramePr>
            <a:graphicFrameLocks noGrp="1"/>
          </p:cNvGraphicFramePr>
          <p:nvPr>
            <p:extLst/>
          </p:nvPr>
        </p:nvGraphicFramePr>
        <p:xfrm>
          <a:off x="1676400" y="1295400"/>
          <a:ext cx="5943600" cy="4876800"/>
        </p:xfrm>
        <a:graphic>
          <a:graphicData uri="http://schemas.openxmlformats.org/drawingml/2006/table">
            <a:tbl>
              <a:tblPr firstRow="1" firstCol="1" lastRow="1" lastCol="1" bandRow="1" bandCol="1">
                <a:tableStyleId>{5C22544A-7EE6-4342-B048-85BDC9FD1C3A}</a:tableStyleId>
              </a:tblPr>
              <a:tblGrid>
                <a:gridCol w="2204571"/>
                <a:gridCol w="3739029"/>
              </a:tblGrid>
              <a:tr h="562708">
                <a:tc>
                  <a:txBody>
                    <a:bodyPr/>
                    <a:lstStyle/>
                    <a:p>
                      <a:pPr marL="0" marR="0">
                        <a:spcBef>
                          <a:spcPts val="0"/>
                        </a:spcBef>
                        <a:spcAft>
                          <a:spcPts val="0"/>
                        </a:spcAft>
                      </a:pPr>
                      <a:r>
                        <a:rPr lang="en-US" sz="1200" dirty="0">
                          <a:effectLst/>
                        </a:rPr>
                        <a:t/>
                      </a:r>
                      <a:br>
                        <a:rPr lang="en-US" sz="1200" dirty="0">
                          <a:effectLst/>
                        </a:rPr>
                      </a:br>
                      <a:r>
                        <a:rPr lang="en-US" sz="1200" dirty="0">
                          <a:effectLst/>
                        </a:rPr>
                        <a:t>Knowledge Area/Category</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endParaRPr lang="en-US" sz="1200" dirty="0" smtClean="0">
                        <a:effectLst/>
                      </a:endParaRPr>
                    </a:p>
                    <a:p>
                      <a:pPr marL="0" marR="0">
                        <a:spcBef>
                          <a:spcPts val="0"/>
                        </a:spcBef>
                        <a:spcAft>
                          <a:spcPts val="0"/>
                        </a:spcAft>
                      </a:pPr>
                      <a:r>
                        <a:rPr lang="en-US" sz="1200" dirty="0" smtClean="0">
                          <a:effectLst/>
                        </a:rPr>
                        <a:t>Tools </a:t>
                      </a:r>
                      <a:r>
                        <a:rPr lang="en-US" sz="1200" dirty="0">
                          <a:effectLst/>
                        </a:rPr>
                        <a:t>and Techniques</a:t>
                      </a:r>
                      <a:endParaRPr lang="en-US" sz="1400" dirty="0">
                        <a:effectLst/>
                        <a:latin typeface="New York"/>
                        <a:ea typeface="Times New Roman"/>
                        <a:cs typeface="Times New Roman"/>
                      </a:endParaRPr>
                    </a:p>
                  </a:txBody>
                  <a:tcPr marL="68580" marR="68580" marT="0" marB="0">
                    <a:solidFill>
                      <a:srgbClr val="0070C0"/>
                    </a:solidFill>
                  </a:tcPr>
                </a:tc>
              </a:tr>
              <a:tr h="1125415">
                <a:tc>
                  <a:txBody>
                    <a:bodyPr/>
                    <a:lstStyle/>
                    <a:p>
                      <a:pPr marL="0" marR="0">
                        <a:spcBef>
                          <a:spcPts val="0"/>
                        </a:spcBef>
                        <a:spcAft>
                          <a:spcPts val="0"/>
                        </a:spcAft>
                      </a:pPr>
                      <a:r>
                        <a:rPr lang="en-US" sz="1200" dirty="0">
                          <a:effectLst/>
                        </a:rPr>
                        <a:t>Integration management </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200" dirty="0">
                          <a:effectLst/>
                        </a:rPr>
                        <a:t>Project selection methods, project management methodologies, project charters, project management plans, </a:t>
                      </a:r>
                      <a:r>
                        <a:rPr lang="en-US" sz="1200" dirty="0">
                          <a:solidFill>
                            <a:srgbClr val="FFFF00"/>
                          </a:solidFill>
                          <a:effectLst/>
                        </a:rPr>
                        <a:t>project management software, change requests, </a:t>
                      </a:r>
                      <a:r>
                        <a:rPr lang="en-US" sz="1200" dirty="0">
                          <a:effectLst/>
                        </a:rPr>
                        <a:t>change control boards, project review meetings, </a:t>
                      </a:r>
                      <a:r>
                        <a:rPr lang="en-US" sz="1200" dirty="0">
                          <a:solidFill>
                            <a:srgbClr val="FFFF00"/>
                          </a:solidFill>
                          <a:effectLst/>
                        </a:rPr>
                        <a:t>lessons-learned reports</a:t>
                      </a:r>
                      <a:endParaRPr lang="en-US" sz="1400" dirty="0">
                        <a:solidFill>
                          <a:srgbClr val="FFFF00"/>
                        </a:solidFill>
                        <a:effectLst/>
                        <a:latin typeface="New York"/>
                        <a:ea typeface="Times New Roman"/>
                        <a:cs typeface="Times New Roman"/>
                      </a:endParaRPr>
                    </a:p>
                  </a:txBody>
                  <a:tcPr marL="68580" marR="68580" marT="0" marB="0">
                    <a:solidFill>
                      <a:srgbClr val="0070C0"/>
                    </a:solidFill>
                  </a:tcPr>
                </a:tc>
              </a:tr>
              <a:tr h="937846">
                <a:tc>
                  <a:txBody>
                    <a:bodyPr/>
                    <a:lstStyle/>
                    <a:p>
                      <a:pPr marL="0" marR="0">
                        <a:spcBef>
                          <a:spcPts val="0"/>
                        </a:spcBef>
                        <a:spcAft>
                          <a:spcPts val="0"/>
                        </a:spcAft>
                      </a:pPr>
                      <a:r>
                        <a:rPr lang="en-US" sz="1200" dirty="0">
                          <a:effectLst/>
                        </a:rPr>
                        <a:t>Scope management</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200" dirty="0">
                          <a:solidFill>
                            <a:srgbClr val="FFFF00"/>
                          </a:solidFill>
                          <a:effectLst/>
                        </a:rPr>
                        <a:t>Scope statements, work breakdown structures</a:t>
                      </a:r>
                      <a:r>
                        <a:rPr lang="en-US" sz="1200" dirty="0">
                          <a:effectLst/>
                        </a:rPr>
                        <a:t>, mind maps, statements of work, </a:t>
                      </a:r>
                      <a:r>
                        <a:rPr lang="en-US" sz="1200" dirty="0">
                          <a:solidFill>
                            <a:srgbClr val="FFFF00"/>
                          </a:solidFill>
                          <a:effectLst/>
                        </a:rPr>
                        <a:t>requirements analyses</a:t>
                      </a:r>
                      <a:r>
                        <a:rPr lang="en-US" sz="1200" dirty="0">
                          <a:effectLst/>
                        </a:rPr>
                        <a:t>, scope management plans, scope verification techniques, and scope change controls</a:t>
                      </a:r>
                      <a:endParaRPr lang="en-US" sz="1400" dirty="0">
                        <a:effectLst/>
                        <a:latin typeface="New York"/>
                        <a:ea typeface="Times New Roman"/>
                        <a:cs typeface="Times New Roman"/>
                      </a:endParaRPr>
                    </a:p>
                  </a:txBody>
                  <a:tcPr marL="68580" marR="68580" marT="0" marB="0">
                    <a:solidFill>
                      <a:srgbClr val="0070C0"/>
                    </a:solidFill>
                  </a:tcPr>
                </a:tc>
              </a:tr>
              <a:tr h="750277">
                <a:tc>
                  <a:txBody>
                    <a:bodyPr/>
                    <a:lstStyle/>
                    <a:p>
                      <a:pPr marL="0" marR="0">
                        <a:spcBef>
                          <a:spcPts val="0"/>
                        </a:spcBef>
                        <a:spcAft>
                          <a:spcPts val="0"/>
                        </a:spcAft>
                      </a:pPr>
                      <a:r>
                        <a:rPr lang="en-US" sz="1200" dirty="0" smtClean="0">
                          <a:effectLst/>
                        </a:rPr>
                        <a:t>Schedule </a:t>
                      </a:r>
                      <a:r>
                        <a:rPr lang="en-US" sz="1200" dirty="0">
                          <a:effectLst/>
                        </a:rPr>
                        <a:t>management</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200" dirty="0">
                          <a:solidFill>
                            <a:srgbClr val="FFFF00"/>
                          </a:solidFill>
                          <a:effectLst/>
                        </a:rPr>
                        <a:t>Gantt charts</a:t>
                      </a:r>
                      <a:r>
                        <a:rPr lang="en-US" sz="1200" dirty="0">
                          <a:effectLst/>
                        </a:rPr>
                        <a:t>, project network diagrams, critical-path analyses, crashing, fast tracking, schedule performance measurements</a:t>
                      </a:r>
                      <a:endParaRPr lang="en-US" sz="1400" dirty="0">
                        <a:effectLst/>
                        <a:latin typeface="New York"/>
                        <a:ea typeface="Times New Roman"/>
                        <a:cs typeface="Times New Roman"/>
                      </a:endParaRPr>
                    </a:p>
                  </a:txBody>
                  <a:tcPr marL="68580" marR="68580" marT="0" marB="0">
                    <a:solidFill>
                      <a:srgbClr val="0070C0"/>
                    </a:solidFill>
                  </a:tcPr>
                </a:tc>
              </a:tr>
              <a:tr h="937846">
                <a:tc>
                  <a:txBody>
                    <a:bodyPr/>
                    <a:lstStyle/>
                    <a:p>
                      <a:pPr marL="0" marR="0">
                        <a:spcBef>
                          <a:spcPts val="0"/>
                        </a:spcBef>
                        <a:spcAft>
                          <a:spcPts val="0"/>
                        </a:spcAft>
                      </a:pPr>
                      <a:r>
                        <a:rPr lang="en-US" sz="1200" dirty="0">
                          <a:effectLst/>
                        </a:rPr>
                        <a:t>Cost management</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200" dirty="0">
                          <a:effectLst/>
                        </a:rPr>
                        <a:t>Net present value, return on investment, payback analyses, earned value management, project portfolio management, cost estimates, cost management plans, cost baselines</a:t>
                      </a:r>
                      <a:endParaRPr lang="en-US" sz="1400" dirty="0">
                        <a:effectLst/>
                        <a:latin typeface="New York"/>
                        <a:ea typeface="Times New Roman"/>
                        <a:cs typeface="Times New Roman"/>
                      </a:endParaRPr>
                    </a:p>
                  </a:txBody>
                  <a:tcPr marL="68580" marR="68580" marT="0" marB="0">
                    <a:solidFill>
                      <a:srgbClr val="0070C0"/>
                    </a:solidFill>
                  </a:tcPr>
                </a:tc>
              </a:tr>
              <a:tr h="562708">
                <a:tc>
                  <a:txBody>
                    <a:bodyPr/>
                    <a:lstStyle/>
                    <a:p>
                      <a:pPr marL="0" marR="0">
                        <a:spcBef>
                          <a:spcPts val="0"/>
                        </a:spcBef>
                        <a:spcAft>
                          <a:spcPts val="0"/>
                        </a:spcAft>
                      </a:pPr>
                      <a:r>
                        <a:rPr lang="en-US" sz="1200" dirty="0">
                          <a:effectLst/>
                        </a:rPr>
                        <a:t>Quality management</a:t>
                      </a:r>
                      <a:endParaRPr lang="en-US" sz="14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200" dirty="0">
                          <a:effectLst/>
                        </a:rPr>
                        <a:t>Quality metrics, checklists, quality control charts, Pareto diagrams, fishbone diagrams, maturity models, statistical methods</a:t>
                      </a:r>
                      <a:endParaRPr lang="en-US" sz="1400" dirty="0">
                        <a:effectLst/>
                        <a:latin typeface="New York"/>
                        <a:ea typeface="Times New Roman"/>
                        <a:cs typeface="Times New Roman"/>
                      </a:endParaRPr>
                    </a:p>
                  </a:txBody>
                  <a:tcPr marL="68580" marR="68580" marT="0" marB="0">
                    <a:solidFill>
                      <a:srgbClr val="0070C0"/>
                    </a:solidFill>
                  </a:tcPr>
                </a:tc>
              </a:tr>
            </a:tbl>
          </a:graphicData>
        </a:graphic>
      </p:graphicFrame>
    </p:spTree>
    <p:extLst>
      <p:ext uri="{BB962C8B-B14F-4D97-AF65-F5344CB8AC3E}">
        <p14:creationId xmlns:p14="http://schemas.microsoft.com/office/powerpoint/2010/main" val="1377347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4294967295"/>
          </p:nvPr>
        </p:nvSpPr>
        <p:spPr>
          <a:xfrm>
            <a:off x="8778240" y="6492875"/>
            <a:ext cx="365760" cy="365125"/>
          </a:xfrm>
          <a:prstGeom prst="rect">
            <a:avLst/>
          </a:prstGeom>
        </p:spPr>
        <p:txBody>
          <a:bodyPr/>
          <a:lstStyle/>
          <a:p>
            <a:pPr>
              <a:defRPr/>
            </a:pPr>
            <a:fld id="{D9EE83B1-A897-4264-A4BD-29C07F1BA56E}" type="slidenum">
              <a:rPr lang="en-US"/>
              <a:pPr>
                <a:defRPr/>
              </a:pPr>
              <a:t>21</a:t>
            </a:fld>
            <a:endParaRPr lang="en-US" dirty="0"/>
          </a:p>
        </p:txBody>
      </p:sp>
      <p:sp>
        <p:nvSpPr>
          <p:cNvPr id="5" name="Rectangle 2"/>
          <p:cNvSpPr txBox="1">
            <a:spLocks noChangeArrowheads="1"/>
          </p:cNvSpPr>
          <p:nvPr/>
        </p:nvSpPr>
        <p:spPr>
          <a:xfrm>
            <a:off x="609600" y="152400"/>
            <a:ext cx="8229600" cy="1143000"/>
          </a:xfrm>
          <a:prstGeom prst="rect">
            <a:avLst/>
          </a:prstGeom>
        </p:spPr>
        <p:txBody>
          <a:bodyPr anchor="ctr">
            <a:normAutofit fontScale="82500" lnSpcReduction="10000"/>
            <a:scene3d>
              <a:camera prst="orthographicFront"/>
              <a:lightRig rig="soft" dir="t"/>
            </a:scene3d>
            <a:sp3d prstMaterial="softEdge">
              <a:bevelT w="25400" h="25400"/>
            </a:sp3d>
          </a:bodyPr>
          <a:lstStyle/>
          <a:p>
            <a:pPr fontAlgn="auto">
              <a:lnSpc>
                <a:spcPct val="100000"/>
              </a:lnSpc>
              <a:spcBef>
                <a:spcPct val="0"/>
              </a:spcBef>
              <a:spcAft>
                <a:spcPts val="0"/>
              </a:spcAft>
              <a:buFontTx/>
              <a:buNone/>
              <a:defRPr/>
            </a:pPr>
            <a:r>
              <a:rPr lang="en-US" sz="3200" b="1" dirty="0">
                <a:solidFill>
                  <a:schemeClr val="tx2"/>
                </a:solidFill>
                <a:effectLst>
                  <a:outerShdw blurRad="31750" dist="25400" dir="5400000" algn="tl" rotWithShape="0">
                    <a:srgbClr val="000000">
                      <a:alpha val="25000"/>
                    </a:srgbClr>
                  </a:outerShdw>
                </a:effectLst>
                <a:latin typeface="Arial Unicode MS" pitchFamily="34" charset="-128"/>
                <a:ea typeface="Arial Unicode MS" pitchFamily="34" charset="-128"/>
                <a:cs typeface="Arial Unicode MS" pitchFamily="34" charset="-128"/>
              </a:rPr>
              <a:t>Figure 1-4. Common Project Management Tools and Techniques by Knowledge Areas (continued)</a:t>
            </a:r>
          </a:p>
        </p:txBody>
      </p:sp>
      <p:graphicFrame>
        <p:nvGraphicFramePr>
          <p:cNvPr id="2" name="Table 1"/>
          <p:cNvGraphicFramePr>
            <a:graphicFrameLocks noGrp="1"/>
          </p:cNvGraphicFramePr>
          <p:nvPr>
            <p:extLst/>
          </p:nvPr>
        </p:nvGraphicFramePr>
        <p:xfrm>
          <a:off x="990600" y="1371600"/>
          <a:ext cx="7239000" cy="4648200"/>
        </p:xfrm>
        <a:graphic>
          <a:graphicData uri="http://schemas.openxmlformats.org/drawingml/2006/table">
            <a:tbl>
              <a:tblPr firstRow="1" firstCol="1" lastRow="1" lastCol="1" bandRow="1" bandCol="1">
                <a:tableStyleId>{5C22544A-7EE6-4342-B048-85BDC9FD1C3A}</a:tableStyleId>
              </a:tblPr>
              <a:tblGrid>
                <a:gridCol w="2685054"/>
                <a:gridCol w="4553946"/>
              </a:tblGrid>
              <a:tr h="697230">
                <a:tc>
                  <a:txBody>
                    <a:bodyPr/>
                    <a:lstStyle/>
                    <a:p>
                      <a:pPr marL="0" marR="0">
                        <a:spcBef>
                          <a:spcPts val="0"/>
                        </a:spcBef>
                        <a:spcAft>
                          <a:spcPts val="0"/>
                        </a:spcAft>
                      </a:pPr>
                      <a:r>
                        <a:rPr lang="en-US" sz="1400" dirty="0" smtClean="0">
                          <a:effectLst/>
                        </a:rPr>
                        <a:t/>
                      </a:r>
                      <a:br>
                        <a:rPr lang="en-US" sz="1400" dirty="0" smtClean="0">
                          <a:effectLst/>
                        </a:rPr>
                      </a:br>
                      <a:r>
                        <a:rPr lang="en-US" sz="1400" dirty="0" smtClean="0">
                          <a:effectLst/>
                        </a:rPr>
                        <a:t>Knowledge </a:t>
                      </a:r>
                      <a:r>
                        <a:rPr lang="en-US" sz="1400" dirty="0">
                          <a:effectLst/>
                        </a:rPr>
                        <a:t>Area/Category</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endParaRPr lang="en-US" sz="1400" dirty="0" smtClean="0">
                        <a:effectLst/>
                      </a:endParaRPr>
                    </a:p>
                    <a:p>
                      <a:pPr marL="0" marR="0">
                        <a:spcBef>
                          <a:spcPts val="0"/>
                        </a:spcBef>
                        <a:spcAft>
                          <a:spcPts val="0"/>
                        </a:spcAft>
                      </a:pPr>
                      <a:r>
                        <a:rPr lang="en-US" sz="1400" dirty="0" smtClean="0">
                          <a:effectLst/>
                        </a:rPr>
                        <a:t>Tools </a:t>
                      </a:r>
                      <a:r>
                        <a:rPr lang="en-US" sz="1400" dirty="0">
                          <a:effectLst/>
                        </a:rPr>
                        <a:t>and Techniques</a:t>
                      </a:r>
                      <a:endParaRPr lang="en-US" sz="1600" dirty="0">
                        <a:effectLst/>
                        <a:latin typeface="New York"/>
                        <a:ea typeface="Times New Roman"/>
                        <a:cs typeface="Times New Roman"/>
                      </a:endParaRPr>
                    </a:p>
                  </a:txBody>
                  <a:tcPr marL="68580" marR="68580" marT="0" marB="0">
                    <a:solidFill>
                      <a:srgbClr val="0070C0"/>
                    </a:solidFill>
                  </a:tcPr>
                </a:tc>
              </a:tr>
              <a:tr h="929640">
                <a:tc>
                  <a:txBody>
                    <a:bodyPr/>
                    <a:lstStyle/>
                    <a:p>
                      <a:pPr marL="0" marR="0">
                        <a:spcBef>
                          <a:spcPts val="0"/>
                        </a:spcBef>
                        <a:spcAft>
                          <a:spcPts val="0"/>
                        </a:spcAft>
                      </a:pPr>
                      <a:r>
                        <a:rPr lang="en-US" sz="1400" dirty="0" smtClean="0">
                          <a:effectLst/>
                        </a:rPr>
                        <a:t>Resource </a:t>
                      </a:r>
                      <a:r>
                        <a:rPr lang="en-US" sz="1400" dirty="0">
                          <a:effectLst/>
                        </a:rPr>
                        <a:t>management</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400" dirty="0">
                          <a:effectLst/>
                        </a:rPr>
                        <a:t>Motivation techniques, empathic listening,  responsibility assignment matrices, project organizational charts, resource histograms, team </a:t>
                      </a:r>
                      <a:r>
                        <a:rPr lang="en-US" sz="1400" dirty="0" smtClean="0">
                          <a:effectLst/>
                        </a:rPr>
                        <a:t>building </a:t>
                      </a:r>
                      <a:r>
                        <a:rPr lang="en-US" sz="1400" dirty="0">
                          <a:effectLst/>
                        </a:rPr>
                        <a:t>exercises</a:t>
                      </a:r>
                      <a:endParaRPr lang="en-US" sz="1600" dirty="0">
                        <a:effectLst/>
                        <a:latin typeface="New York"/>
                        <a:ea typeface="Times New Roman"/>
                        <a:cs typeface="Times New Roman"/>
                      </a:endParaRPr>
                    </a:p>
                  </a:txBody>
                  <a:tcPr marL="68580" marR="68580" marT="0" marB="0">
                    <a:solidFill>
                      <a:srgbClr val="0070C0"/>
                    </a:solidFill>
                  </a:tcPr>
                </a:tc>
              </a:tr>
              <a:tr h="1162050">
                <a:tc>
                  <a:txBody>
                    <a:bodyPr/>
                    <a:lstStyle/>
                    <a:p>
                      <a:pPr marL="0" marR="0">
                        <a:spcBef>
                          <a:spcPts val="0"/>
                        </a:spcBef>
                        <a:spcAft>
                          <a:spcPts val="0"/>
                        </a:spcAft>
                      </a:pPr>
                      <a:r>
                        <a:rPr lang="en-US" sz="1400" dirty="0">
                          <a:effectLst/>
                        </a:rPr>
                        <a:t>Communications management</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400" dirty="0">
                          <a:effectLst/>
                        </a:rPr>
                        <a:t>Communications management plans, </a:t>
                      </a:r>
                      <a:r>
                        <a:rPr lang="en-US" sz="1400" dirty="0">
                          <a:solidFill>
                            <a:srgbClr val="FFFF00"/>
                          </a:solidFill>
                          <a:effectLst/>
                        </a:rPr>
                        <a:t>kickoff meetings</a:t>
                      </a:r>
                      <a:r>
                        <a:rPr lang="en-US" sz="1400" dirty="0">
                          <a:effectLst/>
                        </a:rPr>
                        <a:t>, conflict management, communications media selection, </a:t>
                      </a:r>
                      <a:r>
                        <a:rPr lang="en-US" sz="1400" dirty="0">
                          <a:solidFill>
                            <a:srgbClr val="FFFF00"/>
                          </a:solidFill>
                          <a:effectLst/>
                        </a:rPr>
                        <a:t>status and progress reports</a:t>
                      </a:r>
                      <a:r>
                        <a:rPr lang="en-US" sz="1400" dirty="0">
                          <a:effectLst/>
                        </a:rPr>
                        <a:t>, virtual communications, templates, project </a:t>
                      </a:r>
                      <a:r>
                        <a:rPr lang="en-US" sz="1400" dirty="0" smtClean="0">
                          <a:effectLst/>
                        </a:rPr>
                        <a:t>websites</a:t>
                      </a:r>
                      <a:endParaRPr lang="en-US" sz="1600" dirty="0">
                        <a:effectLst/>
                        <a:latin typeface="New York"/>
                        <a:ea typeface="Times New Roman"/>
                        <a:cs typeface="Times New Roman"/>
                      </a:endParaRPr>
                    </a:p>
                  </a:txBody>
                  <a:tcPr marL="68580" marR="68580" marT="0" marB="0">
                    <a:solidFill>
                      <a:srgbClr val="0070C0"/>
                    </a:solidFill>
                  </a:tcPr>
                </a:tc>
              </a:tr>
              <a:tr h="464820">
                <a:tc>
                  <a:txBody>
                    <a:bodyPr/>
                    <a:lstStyle/>
                    <a:p>
                      <a:pPr marL="0" marR="0">
                        <a:spcBef>
                          <a:spcPts val="0"/>
                        </a:spcBef>
                        <a:spcAft>
                          <a:spcPts val="0"/>
                        </a:spcAft>
                      </a:pPr>
                      <a:r>
                        <a:rPr lang="en-US" sz="1400" dirty="0">
                          <a:effectLst/>
                        </a:rPr>
                        <a:t>Risk management</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400" dirty="0">
                          <a:effectLst/>
                        </a:rPr>
                        <a:t>Risk management plans, risk registers, probability/impact matrices, risk rankings</a:t>
                      </a:r>
                      <a:endParaRPr lang="en-US" sz="1600" dirty="0">
                        <a:effectLst/>
                        <a:latin typeface="New York"/>
                        <a:ea typeface="Times New Roman"/>
                        <a:cs typeface="Times New Roman"/>
                      </a:endParaRPr>
                    </a:p>
                  </a:txBody>
                  <a:tcPr marL="68580" marR="68580" marT="0" marB="0">
                    <a:solidFill>
                      <a:srgbClr val="0070C0"/>
                    </a:solidFill>
                  </a:tcPr>
                </a:tc>
              </a:tr>
              <a:tr h="697230">
                <a:tc>
                  <a:txBody>
                    <a:bodyPr/>
                    <a:lstStyle/>
                    <a:p>
                      <a:pPr marL="0" marR="0">
                        <a:spcBef>
                          <a:spcPts val="0"/>
                        </a:spcBef>
                        <a:spcAft>
                          <a:spcPts val="0"/>
                        </a:spcAft>
                      </a:pPr>
                      <a:r>
                        <a:rPr lang="en-US" sz="1400" dirty="0">
                          <a:effectLst/>
                        </a:rPr>
                        <a:t>Procurement management</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400" dirty="0">
                          <a:effectLst/>
                        </a:rPr>
                        <a:t>Make-or-buy analyses, contracts, requests for proposals or quotes, source selections, supplier evaluation matrices</a:t>
                      </a:r>
                      <a:endParaRPr lang="en-US" sz="1600" dirty="0">
                        <a:effectLst/>
                        <a:latin typeface="New York"/>
                        <a:ea typeface="Times New Roman"/>
                        <a:cs typeface="Times New Roman"/>
                      </a:endParaRPr>
                    </a:p>
                  </a:txBody>
                  <a:tcPr marL="68580" marR="68580" marT="0" marB="0">
                    <a:solidFill>
                      <a:srgbClr val="0070C0"/>
                    </a:solidFill>
                  </a:tcPr>
                </a:tc>
              </a:tr>
              <a:tr h="697230">
                <a:tc>
                  <a:txBody>
                    <a:bodyPr/>
                    <a:lstStyle/>
                    <a:p>
                      <a:pPr marL="0" marR="0">
                        <a:spcBef>
                          <a:spcPts val="0"/>
                        </a:spcBef>
                        <a:spcAft>
                          <a:spcPts val="0"/>
                        </a:spcAft>
                      </a:pPr>
                      <a:r>
                        <a:rPr lang="en-US" sz="1400" dirty="0">
                          <a:effectLst/>
                        </a:rPr>
                        <a:t>Stakeholder management</a:t>
                      </a:r>
                      <a:endParaRPr lang="en-US" sz="1600" dirty="0">
                        <a:effectLst/>
                        <a:latin typeface="New York"/>
                        <a:ea typeface="Times New Roman"/>
                        <a:cs typeface="Times New Roman"/>
                      </a:endParaRPr>
                    </a:p>
                  </a:txBody>
                  <a:tcPr marL="68580" marR="68580" marT="0" marB="0">
                    <a:solidFill>
                      <a:srgbClr val="0070C0"/>
                    </a:solidFill>
                  </a:tcPr>
                </a:tc>
                <a:tc>
                  <a:txBody>
                    <a:bodyPr/>
                    <a:lstStyle/>
                    <a:p>
                      <a:pPr marL="0" marR="0">
                        <a:spcBef>
                          <a:spcPts val="0"/>
                        </a:spcBef>
                        <a:spcAft>
                          <a:spcPts val="0"/>
                        </a:spcAft>
                      </a:pPr>
                      <a:r>
                        <a:rPr lang="en-US" sz="1400" dirty="0">
                          <a:effectLst/>
                        </a:rPr>
                        <a:t>Stakeholder registers, stakeholder analyses, issue logs, interpersonal skills, reporting systems</a:t>
                      </a:r>
                      <a:endParaRPr lang="en-US" sz="1600" dirty="0">
                        <a:effectLst/>
                        <a:latin typeface="New York"/>
                        <a:ea typeface="Times New Roman"/>
                        <a:cs typeface="Times New Roman"/>
                      </a:endParaRPr>
                    </a:p>
                  </a:txBody>
                  <a:tcPr marL="68580" marR="68580" marT="0" marB="0">
                    <a:solidFill>
                      <a:srgbClr val="0070C0"/>
                    </a:solidFill>
                  </a:tcPr>
                </a:tc>
              </a:tr>
            </a:tbl>
          </a:graphicData>
        </a:graphic>
      </p:graphicFrame>
    </p:spTree>
    <p:extLst>
      <p:ext uri="{BB962C8B-B14F-4D97-AF65-F5344CB8AC3E}">
        <p14:creationId xmlns:p14="http://schemas.microsoft.com/office/powerpoint/2010/main" val="2209064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The </a:t>
            </a:r>
            <a:r>
              <a:rPr lang="en-US" i="1" dirty="0"/>
              <a:t>PMBOK</a:t>
            </a:r>
            <a:r>
              <a:rPr lang="en-US" i="1" baseline="30000" dirty="0"/>
              <a:t>®</a:t>
            </a:r>
            <a:r>
              <a:rPr lang="en-US" i="1" dirty="0"/>
              <a:t> </a:t>
            </a:r>
            <a:r>
              <a:rPr lang="en-US" i="1" dirty="0" smtClean="0"/>
              <a:t>Guide </a:t>
            </a:r>
            <a:r>
              <a:rPr lang="en-US" i="1" dirty="0"/>
              <a:t>– </a:t>
            </a:r>
            <a:r>
              <a:rPr lang="en-US" i="1" dirty="0" smtClean="0"/>
              <a:t>Sixth </a:t>
            </a:r>
            <a:r>
              <a:rPr lang="en-US" i="1" dirty="0"/>
              <a:t>Edition</a:t>
            </a:r>
            <a:r>
              <a:rPr lang="en-US" dirty="0"/>
              <a:t> now </a:t>
            </a:r>
            <a:r>
              <a:rPr lang="en-US" dirty="0" smtClean="0"/>
              <a:t>lists </a:t>
            </a:r>
            <a:r>
              <a:rPr lang="en-US" dirty="0"/>
              <a:t>tools and techniques based on their purpose, </a:t>
            </a:r>
            <a:r>
              <a:rPr lang="en-US" dirty="0" smtClean="0"/>
              <a:t>as </a:t>
            </a:r>
            <a:r>
              <a:rPr lang="en-US" dirty="0"/>
              <a:t>follows:</a:t>
            </a:r>
          </a:p>
          <a:p>
            <a:r>
              <a:rPr lang="en-US" dirty="0" smtClean="0"/>
              <a:t>Data gathering</a:t>
            </a:r>
          </a:p>
          <a:p>
            <a:r>
              <a:rPr lang="en-US" dirty="0" smtClean="0"/>
              <a:t>Data analysis</a:t>
            </a:r>
          </a:p>
          <a:p>
            <a:r>
              <a:rPr lang="en-US" dirty="0" smtClean="0"/>
              <a:t>Data representation</a:t>
            </a:r>
          </a:p>
          <a:p>
            <a:r>
              <a:rPr lang="en-US" dirty="0" smtClean="0"/>
              <a:t>Decision making</a:t>
            </a:r>
          </a:p>
          <a:p>
            <a:r>
              <a:rPr lang="en-US" dirty="0" smtClean="0"/>
              <a:t>Communication</a:t>
            </a:r>
          </a:p>
          <a:p>
            <a:r>
              <a:rPr lang="en-US" dirty="0"/>
              <a:t>Interpersonal and team </a:t>
            </a:r>
            <a:r>
              <a:rPr lang="en-US" dirty="0" smtClean="0"/>
              <a:t>skills</a:t>
            </a:r>
          </a:p>
          <a:p>
            <a:r>
              <a:rPr lang="en-US" dirty="0" smtClean="0"/>
              <a:t>Ungrouped</a:t>
            </a:r>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22</a:t>
            </a:fld>
            <a:endParaRPr lang="en-US" dirty="0"/>
          </a:p>
        </p:txBody>
      </p:sp>
      <p:sp>
        <p:nvSpPr>
          <p:cNvPr id="4" name="Title 3"/>
          <p:cNvSpPr>
            <a:spLocks noGrp="1"/>
          </p:cNvSpPr>
          <p:nvPr>
            <p:ph type="title"/>
          </p:nvPr>
        </p:nvSpPr>
        <p:spPr/>
        <p:txBody>
          <a:bodyPr/>
          <a:lstStyle/>
          <a:p>
            <a:r>
              <a:rPr lang="en-US" dirty="0" smtClean="0"/>
              <a:t>Tools and Techniques by Purpose</a:t>
            </a:r>
            <a:endParaRPr lang="en-US" dirty="0"/>
          </a:p>
        </p:txBody>
      </p:sp>
    </p:spTree>
    <p:extLst>
      <p:ext uri="{BB962C8B-B14F-4D97-AF65-F5344CB8AC3E}">
        <p14:creationId xmlns:p14="http://schemas.microsoft.com/office/powerpoint/2010/main" val="678531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eaLnBrk="1" hangingPunct="1"/>
            <a:r>
              <a:rPr lang="en-US" sz="2800" dirty="0" smtClean="0"/>
              <a:t>There are different ways to define project success:</a:t>
            </a:r>
          </a:p>
          <a:p>
            <a:pPr lvl="1" eaLnBrk="1" hangingPunct="1"/>
            <a:r>
              <a:rPr lang="en-US" sz="2400" dirty="0" smtClean="0"/>
              <a:t>The project met scope, time, and cost goals.</a:t>
            </a:r>
          </a:p>
          <a:p>
            <a:pPr lvl="1" eaLnBrk="1" hangingPunct="1"/>
            <a:r>
              <a:rPr lang="en-US" sz="2400" dirty="0" smtClean="0"/>
              <a:t>The project satisfied the customer/sponsor.</a:t>
            </a:r>
          </a:p>
          <a:p>
            <a:pPr lvl="1" eaLnBrk="1" hangingPunct="1"/>
            <a:r>
              <a:rPr lang="en-US" sz="2400" dirty="0" smtClean="0"/>
              <a:t>The project produced the desired results.</a:t>
            </a:r>
          </a:p>
        </p:txBody>
      </p:sp>
      <p:sp>
        <p:nvSpPr>
          <p:cNvPr id="3482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925FE8E1-671D-4887-8227-92A7CD0F8450}" type="slidenum">
              <a:rPr lang="en-US"/>
              <a:pPr>
                <a:defRPr/>
              </a:pPr>
              <a:t>23</a:t>
            </a:fld>
            <a:endParaRPr lang="en-US" dirty="0"/>
          </a:p>
        </p:txBody>
      </p:sp>
      <p:sp>
        <p:nvSpPr>
          <p:cNvPr id="27652" name="Rectangle 2"/>
          <p:cNvSpPr>
            <a:spLocks noGrp="1" noChangeArrowheads="1"/>
          </p:cNvSpPr>
          <p:nvPr>
            <p:ph type="title"/>
          </p:nvPr>
        </p:nvSpPr>
        <p:spPr/>
        <p:txBody>
          <a:bodyPr/>
          <a:lstStyle/>
          <a:p>
            <a:pPr eaLnBrk="1" fontAlgn="auto" hangingPunct="1">
              <a:spcAft>
                <a:spcPts val="0"/>
              </a:spcAft>
              <a:defRPr/>
            </a:pPr>
            <a:r>
              <a:rPr lang="en-US" dirty="0" smtClean="0"/>
              <a:t>Project Success</a:t>
            </a:r>
          </a:p>
        </p:txBody>
      </p:sp>
    </p:spTree>
    <p:extLst>
      <p:ext uri="{BB962C8B-B14F-4D97-AF65-F5344CB8AC3E}">
        <p14:creationId xmlns:p14="http://schemas.microsoft.com/office/powerpoint/2010/main" val="4130122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800" dirty="0"/>
              <a:t>A program is “a group of related projects, subsidiary programs, and program activities managed in a coordinated manner to obtain benefits not available from managing them individually.”*</a:t>
            </a:r>
          </a:p>
          <a:p>
            <a:pPr marL="365760" lvl="1" indent="-256032">
              <a:lnSpc>
                <a:spcPct val="80000"/>
              </a:lnSpc>
              <a:spcBef>
                <a:spcPts val="400"/>
              </a:spcBef>
              <a:spcAft>
                <a:spcPts val="0"/>
              </a:spcAft>
              <a:buClr>
                <a:schemeClr val="accent1"/>
              </a:buClr>
              <a:buSzPct val="68000"/>
              <a:buFont typeface="Wingdings 3"/>
              <a:buChar char=""/>
            </a:pPr>
            <a:r>
              <a:rPr lang="en-US" sz="2800" dirty="0"/>
              <a:t>A megaproject is a very large project that typically costs over US $1 billion, affects over one million people, and lasts several years.</a:t>
            </a:r>
          </a:p>
          <a:p>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24</a:t>
            </a:fld>
            <a:endParaRPr lang="en-US" dirty="0"/>
          </a:p>
        </p:txBody>
      </p:sp>
      <p:sp>
        <p:nvSpPr>
          <p:cNvPr id="4" name="Title 3"/>
          <p:cNvSpPr>
            <a:spLocks noGrp="1"/>
          </p:cNvSpPr>
          <p:nvPr>
            <p:ph type="title"/>
          </p:nvPr>
        </p:nvSpPr>
        <p:spPr/>
        <p:txBody>
          <a:bodyPr/>
          <a:lstStyle/>
          <a:p>
            <a:r>
              <a:rPr lang="en-US" dirty="0" smtClean="0"/>
              <a:t>Programs and Megaprojects</a:t>
            </a:r>
            <a:endParaRPr lang="en-US" dirty="0"/>
          </a:p>
        </p:txBody>
      </p:sp>
      <p:sp>
        <p:nvSpPr>
          <p:cNvPr id="5" name="Text Box 4"/>
          <p:cNvSpPr txBox="1">
            <a:spLocks noChangeArrowheads="1"/>
          </p:cNvSpPr>
          <p:nvPr/>
        </p:nvSpPr>
        <p:spPr bwMode="auto">
          <a:xfrm>
            <a:off x="457200" y="5103708"/>
            <a:ext cx="8153400" cy="590931"/>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latin typeface="Arial" charset="0"/>
                <a:cs typeface="Arial" charset="0"/>
              </a:rPr>
              <a:t>    *Project Management Institute, Inc., </a:t>
            </a:r>
            <a:r>
              <a:rPr lang="en-US" sz="1800" i="1" dirty="0">
                <a:latin typeface="Arial" charset="0"/>
                <a:cs typeface="Arial" charset="0"/>
              </a:rPr>
              <a:t>A Guide to the Project Management Body of Knowledge (PMBOK</a:t>
            </a:r>
            <a:r>
              <a:rPr lang="en-US" sz="1800" i="1" baseline="30000" dirty="0">
                <a:latin typeface="Arial" charset="0"/>
                <a:cs typeface="Arial" charset="0"/>
              </a:rPr>
              <a:t>®</a:t>
            </a:r>
            <a:r>
              <a:rPr lang="en-US" sz="1800" i="1" dirty="0">
                <a:latin typeface="Arial" charset="0"/>
                <a:cs typeface="Arial" charset="0"/>
              </a:rPr>
              <a:t> </a:t>
            </a:r>
            <a:r>
              <a:rPr lang="en-US" sz="1800" i="1" dirty="0" smtClean="0">
                <a:latin typeface="Arial" charset="0"/>
                <a:cs typeface="Arial" charset="0"/>
              </a:rPr>
              <a:t>Guide </a:t>
            </a:r>
            <a:r>
              <a:rPr lang="en-US" sz="1800" i="1" dirty="0"/>
              <a:t>– </a:t>
            </a:r>
            <a:r>
              <a:rPr lang="en-US" sz="1800" i="1" dirty="0" smtClean="0">
                <a:latin typeface="Arial" charset="0"/>
                <a:cs typeface="Arial" charset="0"/>
              </a:rPr>
              <a:t>Sixth Edition</a:t>
            </a:r>
            <a:r>
              <a:rPr lang="en-US" sz="1800" i="1" dirty="0">
                <a:latin typeface="Arial" charset="0"/>
                <a:cs typeface="Arial" charset="0"/>
              </a:rPr>
              <a:t>)</a:t>
            </a:r>
            <a:r>
              <a:rPr lang="en-US" sz="1800" dirty="0">
                <a:latin typeface="Arial" charset="0"/>
                <a:cs typeface="Arial" charset="0"/>
              </a:rPr>
              <a:t> (</a:t>
            </a:r>
            <a:r>
              <a:rPr lang="en-US" sz="1800" dirty="0" smtClean="0">
                <a:latin typeface="Arial" charset="0"/>
                <a:cs typeface="Arial" charset="0"/>
              </a:rPr>
              <a:t>2017).</a:t>
            </a:r>
            <a:endParaRPr lang="en-US" sz="1800" i="1" dirty="0">
              <a:latin typeface="Arial" charset="0"/>
              <a:cs typeface="Arial" charset="0"/>
            </a:endParaRPr>
          </a:p>
        </p:txBody>
      </p:sp>
    </p:spTree>
    <p:extLst>
      <p:ext uri="{BB962C8B-B14F-4D97-AF65-F5344CB8AC3E}">
        <p14:creationId xmlns:p14="http://schemas.microsoft.com/office/powerpoint/2010/main" val="384060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1FB7E498-7381-425F-9DEA-F32025164311}" type="slidenum">
              <a:rPr lang="en-US" smtClean="0"/>
              <a:pPr>
                <a:defRPr/>
              </a:pPr>
              <a:t>25</a:t>
            </a:fld>
            <a:endParaRPr lang="en-US" dirty="0"/>
          </a:p>
        </p:txBody>
      </p:sp>
      <p:sp>
        <p:nvSpPr>
          <p:cNvPr id="5" name="Title 4"/>
          <p:cNvSpPr>
            <a:spLocks noGrp="1"/>
          </p:cNvSpPr>
          <p:nvPr>
            <p:ph type="title"/>
          </p:nvPr>
        </p:nvSpPr>
        <p:spPr/>
        <p:txBody>
          <a:bodyPr/>
          <a:lstStyle/>
          <a:p>
            <a:r>
              <a:rPr lang="en-US" dirty="0" smtClean="0"/>
              <a:t>Figure 1-5. Example Programs</a:t>
            </a:r>
            <a:endParaRPr lang="en-US" dirty="0"/>
          </a:p>
        </p:txBody>
      </p:sp>
      <p:pic>
        <p:nvPicPr>
          <p:cNvPr id="84994" name="Diagram 1"/>
          <p:cNvPicPr>
            <a:picLocks noChangeAspect="1" noChangeArrowheads="1"/>
          </p:cNvPicPr>
          <p:nvPr/>
        </p:nvPicPr>
        <p:blipFill>
          <a:blip r:embed="rId2"/>
          <a:srcRect t="-7588" b="-12720"/>
          <a:stretch>
            <a:fillRect/>
          </a:stretch>
        </p:blipFill>
        <p:spPr bwMode="auto">
          <a:xfrm>
            <a:off x="457200" y="1752600"/>
            <a:ext cx="8223250" cy="3200400"/>
          </a:xfrm>
          <a:prstGeom prst="rect">
            <a:avLst/>
          </a:prstGeom>
          <a:noFill/>
          <a:ln w="9525">
            <a:noFill/>
            <a:miter lim="800000"/>
            <a:headEnd/>
            <a:tailEnd/>
          </a:ln>
        </p:spPr>
      </p:pic>
    </p:spTree>
    <p:extLst>
      <p:ext uri="{BB962C8B-B14F-4D97-AF65-F5344CB8AC3E}">
        <p14:creationId xmlns:p14="http://schemas.microsoft.com/office/powerpoint/2010/main" val="2772196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298904" y="1201969"/>
            <a:ext cx="8458200" cy="4572000"/>
          </a:xfrm>
        </p:spPr>
        <p:txBody>
          <a:bodyPr>
            <a:normAutofit lnSpcReduction="10000"/>
          </a:bodyPr>
          <a:lstStyle/>
          <a:p>
            <a:r>
              <a:rPr lang="en-US" sz="2400" dirty="0" smtClean="0"/>
              <a:t>A </a:t>
            </a:r>
            <a:r>
              <a:rPr lang="en-US" sz="2400" b="1" dirty="0" smtClean="0"/>
              <a:t>portfolio</a:t>
            </a:r>
            <a:r>
              <a:rPr lang="en-US" sz="2400" dirty="0" smtClean="0"/>
              <a:t> is defined as “projects</a:t>
            </a:r>
            <a:r>
              <a:rPr lang="en-US" sz="2400" dirty="0"/>
              <a:t>, programs, subsidiary portfolios, and operations managed as a group to achieve strategic </a:t>
            </a:r>
            <a:r>
              <a:rPr lang="en-US" sz="2400" dirty="0" smtClean="0"/>
              <a:t>objective.”*</a:t>
            </a:r>
            <a:endParaRPr lang="en-US" sz="2400" b="1" dirty="0" smtClean="0"/>
          </a:p>
          <a:p>
            <a:r>
              <a:rPr lang="en-US" sz="2400" dirty="0"/>
              <a:t>Many organizations support an emerging business strategy of </a:t>
            </a:r>
            <a:r>
              <a:rPr lang="en-US" sz="2400" b="1" dirty="0"/>
              <a:t>p</a:t>
            </a:r>
            <a:r>
              <a:rPr lang="en-US" sz="2400" b="1" dirty="0" smtClean="0"/>
              <a:t>roject portfolio management </a:t>
            </a:r>
            <a:r>
              <a:rPr lang="en-US" sz="2400" dirty="0" smtClean="0"/>
              <a:t>by continuously </a:t>
            </a:r>
            <a:r>
              <a:rPr lang="en-US" sz="2400" dirty="0"/>
              <a:t>selecting and managing the optimum set of projects and programs to deliver maximum business </a:t>
            </a:r>
            <a:r>
              <a:rPr lang="en-US" sz="2400" dirty="0" smtClean="0"/>
              <a:t>value.</a:t>
            </a:r>
          </a:p>
          <a:p>
            <a:r>
              <a:rPr lang="en-US" sz="2400" b="1" dirty="0"/>
              <a:t>Organizational project management</a:t>
            </a:r>
            <a:r>
              <a:rPr lang="en-US" sz="2400" dirty="0"/>
              <a:t> is a “framework in which portfolio, program, and project management are integrated with organizational enablers in order to achieve strategic objectives.”</a:t>
            </a:r>
            <a:r>
              <a:rPr lang="en-US" sz="2400" baseline="30000" dirty="0"/>
              <a:t> </a:t>
            </a:r>
            <a:endParaRPr lang="en-US" sz="2400" dirty="0" smtClean="0"/>
          </a:p>
        </p:txBody>
      </p:sp>
      <p:sp>
        <p:nvSpPr>
          <p:cNvPr id="36869"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1B2C4D9-5CE3-47E1-9B59-418B02B41E1B}" type="slidenum">
              <a:rPr lang="en-US"/>
              <a:pPr>
                <a:defRPr/>
              </a:pPr>
              <a:t>26</a:t>
            </a:fld>
            <a:endParaRPr lang="en-US" dirty="0"/>
          </a:p>
        </p:txBody>
      </p:sp>
      <p:sp>
        <p:nvSpPr>
          <p:cNvPr id="29700" name="Rectangle 2"/>
          <p:cNvSpPr>
            <a:spLocks noGrp="1" noChangeArrowheads="1"/>
          </p:cNvSpPr>
          <p:nvPr>
            <p:ph type="title"/>
          </p:nvPr>
        </p:nvSpPr>
        <p:spPr/>
        <p:txBody>
          <a:bodyPr/>
          <a:lstStyle/>
          <a:p>
            <a:pPr eaLnBrk="1" fontAlgn="auto" hangingPunct="1">
              <a:spcAft>
                <a:spcPts val="0"/>
              </a:spcAft>
              <a:defRPr/>
            </a:pPr>
            <a:r>
              <a:rPr lang="en-US" dirty="0" smtClean="0"/>
              <a:t>Project Portfolio Management</a:t>
            </a:r>
          </a:p>
        </p:txBody>
      </p:sp>
      <p:sp>
        <p:nvSpPr>
          <p:cNvPr id="5" name="Text Box 4"/>
          <p:cNvSpPr txBox="1">
            <a:spLocks noChangeArrowheads="1"/>
          </p:cNvSpPr>
          <p:nvPr/>
        </p:nvSpPr>
        <p:spPr bwMode="auto">
          <a:xfrm>
            <a:off x="476667" y="5486400"/>
            <a:ext cx="8153400" cy="590931"/>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latin typeface="Arial" charset="0"/>
                <a:cs typeface="Arial" charset="0"/>
              </a:rPr>
              <a:t>    *Project Management Institute, Inc., </a:t>
            </a:r>
            <a:r>
              <a:rPr lang="en-US" sz="1800" i="1" dirty="0">
                <a:latin typeface="Arial" charset="0"/>
                <a:cs typeface="Arial" charset="0"/>
              </a:rPr>
              <a:t>A Guide to the Project Management Body of Knowledge (PMBOK</a:t>
            </a:r>
            <a:r>
              <a:rPr lang="en-US" sz="1800" i="1" baseline="30000" dirty="0">
                <a:latin typeface="Arial" charset="0"/>
                <a:cs typeface="Arial" charset="0"/>
              </a:rPr>
              <a:t>®</a:t>
            </a:r>
            <a:r>
              <a:rPr lang="en-US" sz="1800" i="1" dirty="0">
                <a:latin typeface="Arial" charset="0"/>
                <a:cs typeface="Arial" charset="0"/>
              </a:rPr>
              <a:t> </a:t>
            </a:r>
            <a:r>
              <a:rPr lang="en-US" sz="1800" i="1" dirty="0" smtClean="0">
                <a:latin typeface="Arial" charset="0"/>
                <a:cs typeface="Arial" charset="0"/>
              </a:rPr>
              <a:t>Guide </a:t>
            </a:r>
            <a:r>
              <a:rPr lang="en-US" sz="1800" i="1" dirty="0"/>
              <a:t>– </a:t>
            </a:r>
            <a:r>
              <a:rPr lang="en-US" sz="1800" i="1" dirty="0" smtClean="0">
                <a:latin typeface="Arial" charset="0"/>
                <a:cs typeface="Arial" charset="0"/>
              </a:rPr>
              <a:t>Sixth Edition</a:t>
            </a:r>
            <a:r>
              <a:rPr lang="en-US" sz="1800" i="1" dirty="0">
                <a:latin typeface="Arial" charset="0"/>
                <a:cs typeface="Arial" charset="0"/>
              </a:rPr>
              <a:t>)</a:t>
            </a:r>
            <a:r>
              <a:rPr lang="en-US" sz="1800" dirty="0">
                <a:latin typeface="Arial" charset="0"/>
                <a:cs typeface="Arial" charset="0"/>
              </a:rPr>
              <a:t> (</a:t>
            </a:r>
            <a:r>
              <a:rPr lang="en-US" sz="1800" dirty="0" smtClean="0">
                <a:latin typeface="Arial" charset="0"/>
                <a:cs typeface="Arial" charset="0"/>
              </a:rPr>
              <a:t>2017).</a:t>
            </a:r>
            <a:endParaRPr lang="en-US" sz="1800" i="1" dirty="0">
              <a:latin typeface="Arial" charset="0"/>
              <a:cs typeface="Arial" charset="0"/>
            </a:endParaRPr>
          </a:p>
        </p:txBody>
      </p:sp>
    </p:spTree>
    <p:extLst>
      <p:ext uri="{BB962C8B-B14F-4D97-AF65-F5344CB8AC3E}">
        <p14:creationId xmlns:p14="http://schemas.microsoft.com/office/powerpoint/2010/main" val="4227946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sz="2800" dirty="0" smtClean="0"/>
              <a:t>Project and program management address questions like:</a:t>
            </a:r>
            <a:endParaRPr lang="en-US" sz="3200" dirty="0" smtClean="0"/>
          </a:p>
          <a:p>
            <a:pPr lvl="1"/>
            <a:r>
              <a:rPr lang="en-US" sz="2400" dirty="0" smtClean="0"/>
              <a:t>Are we carrying out projects well?</a:t>
            </a:r>
            <a:endParaRPr lang="en-US" sz="2800" dirty="0" smtClean="0"/>
          </a:p>
          <a:p>
            <a:pPr lvl="1"/>
            <a:r>
              <a:rPr lang="en-US" sz="2400" dirty="0" smtClean="0"/>
              <a:t>Are projects on time and budget?</a:t>
            </a:r>
            <a:endParaRPr lang="en-US" sz="2800" dirty="0" smtClean="0"/>
          </a:p>
          <a:p>
            <a:pPr lvl="1"/>
            <a:r>
              <a:rPr lang="en-US" sz="2400" dirty="0" smtClean="0"/>
              <a:t>Do project stakeholders know what they should be doing?</a:t>
            </a:r>
            <a:endParaRPr lang="en-US" sz="2800" dirty="0" smtClean="0"/>
          </a:p>
          <a:p>
            <a:pPr lvl="0"/>
            <a:r>
              <a:rPr lang="en-US" sz="2800" dirty="0" smtClean="0"/>
              <a:t>Portfolio management addresses questions like:</a:t>
            </a:r>
            <a:endParaRPr lang="en-US" sz="3200" dirty="0" smtClean="0"/>
          </a:p>
          <a:p>
            <a:pPr lvl="1"/>
            <a:r>
              <a:rPr lang="en-US" sz="2400" dirty="0" smtClean="0"/>
              <a:t>Are we working on the right projects?</a:t>
            </a:r>
            <a:endParaRPr lang="en-US" sz="2800" dirty="0" smtClean="0"/>
          </a:p>
          <a:p>
            <a:pPr lvl="1"/>
            <a:r>
              <a:rPr lang="en-US" sz="2400" dirty="0" smtClean="0"/>
              <a:t>Are we investing in the right areas?</a:t>
            </a:r>
            <a:endParaRPr lang="en-US" sz="2800" dirty="0" smtClean="0"/>
          </a:p>
          <a:p>
            <a:pPr lvl="1"/>
            <a:r>
              <a:rPr lang="en-US" sz="2400" dirty="0" smtClean="0"/>
              <a:t>Do we have the right resources to be competitive?</a:t>
            </a:r>
            <a:endParaRPr lang="en-US" sz="2800" dirty="0" smtClean="0"/>
          </a:p>
          <a:p>
            <a:endParaRPr lang="en-US" dirty="0"/>
          </a:p>
        </p:txBody>
      </p:sp>
      <p:sp>
        <p:nvSpPr>
          <p:cNvPr id="3789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5AE37235-337D-4B16-9E30-832AE22E8703}" type="slidenum">
              <a:rPr lang="en-US"/>
              <a:pPr>
                <a:defRPr/>
              </a:pPr>
              <a:t>27</a:t>
            </a:fld>
            <a:endParaRPr lang="en-US" dirty="0"/>
          </a:p>
        </p:txBody>
      </p:sp>
      <p:sp>
        <p:nvSpPr>
          <p:cNvPr id="30724" name="Rectangle 2"/>
          <p:cNvSpPr>
            <a:spLocks noGrp="1" noChangeArrowheads="1"/>
          </p:cNvSpPr>
          <p:nvPr>
            <p:ph type="title"/>
          </p:nvPr>
        </p:nvSpPr>
        <p:spPr/>
        <p:txBody>
          <a:bodyPr>
            <a:normAutofit fontScale="90000"/>
          </a:bodyPr>
          <a:lstStyle/>
          <a:p>
            <a:pPr eaLnBrk="1" fontAlgn="auto" hangingPunct="1">
              <a:spcAft>
                <a:spcPts val="0"/>
              </a:spcAft>
              <a:defRPr/>
            </a:pPr>
            <a:r>
              <a:rPr lang="en-US" sz="3200" dirty="0" smtClean="0"/>
              <a:t>Project and Program Management Compared to Project Portfolio Management</a:t>
            </a:r>
          </a:p>
        </p:txBody>
      </p:sp>
    </p:spTree>
    <p:extLst>
      <p:ext uri="{BB962C8B-B14F-4D97-AF65-F5344CB8AC3E}">
        <p14:creationId xmlns:p14="http://schemas.microsoft.com/office/powerpoint/2010/main" val="1694995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28</a:t>
            </a:fld>
            <a:endParaRPr lang="en-US" dirty="0"/>
          </a:p>
        </p:txBody>
      </p:sp>
      <p:sp>
        <p:nvSpPr>
          <p:cNvPr id="4" name="Title 3"/>
          <p:cNvSpPr>
            <a:spLocks noGrp="1"/>
          </p:cNvSpPr>
          <p:nvPr>
            <p:ph type="title"/>
          </p:nvPr>
        </p:nvSpPr>
        <p:spPr>
          <a:xfrm>
            <a:off x="381000" y="0"/>
            <a:ext cx="8229600" cy="1143000"/>
          </a:xfrm>
        </p:spPr>
        <p:txBody>
          <a:bodyPr>
            <a:normAutofit fontScale="90000"/>
          </a:bodyPr>
          <a:lstStyle/>
          <a:p>
            <a:r>
              <a:rPr lang="en-US" sz="3600" dirty="0"/>
              <a:t>Figure 1-6. Organizational project management framework (parts of figure</a:t>
            </a:r>
            <a:r>
              <a:rPr lang="en-US" sz="4400" dirty="0" smtClean="0"/>
              <a:t>)</a:t>
            </a:r>
            <a:endParaRPr lang="en-US" dirty="0"/>
          </a:p>
        </p:txBody>
      </p:sp>
      <p:sp>
        <p:nvSpPr>
          <p:cNvPr id="7" name="TextBox 6"/>
          <p:cNvSpPr txBox="1"/>
          <p:nvPr/>
        </p:nvSpPr>
        <p:spPr>
          <a:xfrm>
            <a:off x="2361199" y="5875496"/>
            <a:ext cx="6593803" cy="535531"/>
          </a:xfrm>
          <a:prstGeom prst="rect">
            <a:avLst/>
          </a:prstGeom>
          <a:noFill/>
        </p:spPr>
        <p:txBody>
          <a:bodyPr wrap="square" rtlCol="0">
            <a:spAutoFit/>
          </a:bodyPr>
          <a:lstStyle/>
          <a:p>
            <a:pPr>
              <a:buNone/>
            </a:pPr>
            <a:r>
              <a:rPr lang="en-US" sz="1600" dirty="0" smtClean="0"/>
              <a:t>Source</a:t>
            </a:r>
            <a:r>
              <a:rPr lang="en-US" sz="1600" dirty="0"/>
              <a:t>: Project Management Institute, Inc., </a:t>
            </a:r>
            <a:r>
              <a:rPr lang="en-US" sz="1600" i="1" dirty="0"/>
              <a:t>A Guide to the Project Management Body of Knowledge (PMBOK</a:t>
            </a:r>
            <a:r>
              <a:rPr lang="en-US" sz="1600" i="1" dirty="0">
                <a:sym typeface="Symbol" panose="05050102010706020507" pitchFamily="18" charset="2"/>
              </a:rPr>
              <a:t></a:t>
            </a:r>
            <a:r>
              <a:rPr lang="en-US" sz="1600" i="1" dirty="0"/>
              <a:t> Guide</a:t>
            </a:r>
            <a:r>
              <a:rPr lang="en-US" sz="1600" i="1" dirty="0" smtClean="0"/>
              <a:t>) </a:t>
            </a:r>
            <a:r>
              <a:rPr lang="en-US" sz="1600" i="1" dirty="0"/>
              <a:t>– </a:t>
            </a:r>
            <a:r>
              <a:rPr lang="en-US" sz="1600" i="1" dirty="0" smtClean="0"/>
              <a:t>Sixth </a:t>
            </a:r>
            <a:r>
              <a:rPr lang="en-US" sz="1600" i="1" dirty="0"/>
              <a:t>Edition</a:t>
            </a:r>
            <a:r>
              <a:rPr lang="en-US" sz="1600" dirty="0"/>
              <a:t> (2017</a:t>
            </a:r>
            <a:r>
              <a:rPr lang="en-US" sz="1600" dirty="0" smtClean="0"/>
              <a:t>).</a:t>
            </a:r>
            <a:endParaRPr lang="en-US" sz="1600" dirty="0"/>
          </a:p>
        </p:txBody>
      </p:sp>
      <p:graphicFrame>
        <p:nvGraphicFramePr>
          <p:cNvPr id="9" name="Table 8"/>
          <p:cNvGraphicFramePr>
            <a:graphicFrameLocks noGrp="1"/>
          </p:cNvGraphicFramePr>
          <p:nvPr>
            <p:extLst/>
          </p:nvPr>
        </p:nvGraphicFramePr>
        <p:xfrm>
          <a:off x="685800" y="1143000"/>
          <a:ext cx="7086600" cy="4714753"/>
        </p:xfrm>
        <a:graphic>
          <a:graphicData uri="http://schemas.openxmlformats.org/drawingml/2006/table">
            <a:tbl>
              <a:tblPr firstRow="1" firstCol="1" bandRow="1">
                <a:tableStyleId>{5940675A-B579-460E-94D1-54222C63F5DA}</a:tableStyleId>
              </a:tblPr>
              <a:tblGrid>
                <a:gridCol w="1102360"/>
                <a:gridCol w="1574800"/>
                <a:gridCol w="2410380"/>
                <a:gridCol w="1999060"/>
              </a:tblGrid>
              <a:tr h="133117">
                <a:tc>
                  <a:txBody>
                    <a:bodyPr/>
                    <a:lstStyle/>
                    <a:p>
                      <a:pPr marL="0" marR="0">
                        <a:spcBef>
                          <a:spcPts val="0"/>
                        </a:spcBef>
                        <a:spcAft>
                          <a:spcPts val="0"/>
                        </a:spcAft>
                      </a:pPr>
                      <a:r>
                        <a:rPr lang="en-US" sz="1050" dirty="0">
                          <a:effectLst/>
                        </a:rPr>
                        <a:t> </a:t>
                      </a:r>
                      <a:endParaRPr lang="en-US" sz="11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Projects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Programs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400" b="1" dirty="0">
                          <a:effectLst/>
                        </a:rPr>
                        <a:t>Portfolios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Definition</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project is a temporary endeavor undertaken to create a unique product, service, or result.</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program is a group of related projects, subsidiary programs and program activities that are managed in a coordinated way to obtain benefits not available from managing them individually.</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portfolio is a collection of projects, programs, subsidiary portfolios, and operations managed as a group to achieve strategic objectives.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Management</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Project managers manage the project team to meet the project objectives.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Programs are managed by program managers who ensure that program benefits are delivered as expected, by coordinating the activities of a program’s components.</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Portfolio managers may manage or coordinate portfolio management staff, or program and project staff that may have reporting responsibilities into the aggregate portfolio.</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r>
              <a:tr h="1198049">
                <a:tc>
                  <a:txBody>
                    <a:bodyPr/>
                    <a:lstStyle/>
                    <a:p>
                      <a:pPr marL="0" marR="0">
                        <a:spcBef>
                          <a:spcPts val="0"/>
                        </a:spcBef>
                        <a:spcAft>
                          <a:spcPts val="0"/>
                        </a:spcAft>
                      </a:pPr>
                      <a:r>
                        <a:rPr lang="en-US" sz="1400" b="1" dirty="0">
                          <a:effectLst/>
                        </a:rPr>
                        <a:t>Monitoring</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Project managers monitor and control the work of producing the products, services, or results that the project was undertaken to produce</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Program managers monitor the progress of program components to ensure the overall goals, schedules, budget, and benefits of the program will be met.</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Portfolio managers monitor strategic changes and aggregate resource allocation, performance results, and risk of the portfolio.</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r>
              <a:tr h="1064932">
                <a:tc>
                  <a:txBody>
                    <a:bodyPr/>
                    <a:lstStyle/>
                    <a:p>
                      <a:pPr marL="0" marR="0">
                        <a:spcBef>
                          <a:spcPts val="0"/>
                        </a:spcBef>
                        <a:spcAft>
                          <a:spcPts val="0"/>
                        </a:spcAft>
                      </a:pPr>
                      <a:r>
                        <a:rPr lang="en-US" sz="1400" b="1" dirty="0">
                          <a:effectLst/>
                        </a:rPr>
                        <a:t>Success</a:t>
                      </a:r>
                      <a:endParaRPr lang="en-US" sz="1600" b="1" dirty="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Success is measured by product and project quality, timeliness, budget compliance, and degree of customer satisfaction.</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a:effectLst/>
                        </a:rPr>
                        <a:t>A program’s success is measured by the program’s ability to deliver its intended benefits to an organization, and by the program’ efficiency and effectiveness in delivering those benefits.</a:t>
                      </a:r>
                      <a:endParaRPr lang="en-US" sz="1200">
                        <a:effectLst/>
                        <a:latin typeface="New York"/>
                        <a:ea typeface="Times New Roman" panose="02020603050405020304" pitchFamily="18" charset="0"/>
                        <a:cs typeface="Times New Roman" panose="02020603050405020304" pitchFamily="18" charset="0"/>
                      </a:endParaRPr>
                    </a:p>
                  </a:txBody>
                  <a:tcPr marL="54457" marR="54457" marT="0" marB="0"/>
                </a:tc>
                <a:tc>
                  <a:txBody>
                    <a:bodyPr/>
                    <a:lstStyle/>
                    <a:p>
                      <a:pPr marL="0" marR="0">
                        <a:spcBef>
                          <a:spcPts val="0"/>
                        </a:spcBef>
                        <a:spcAft>
                          <a:spcPts val="0"/>
                        </a:spcAft>
                      </a:pPr>
                      <a:r>
                        <a:rPr lang="en-US" sz="1100" dirty="0">
                          <a:effectLst/>
                        </a:rPr>
                        <a:t>Success is measured in terms of the aggregate investment performance and benefit realization of the portfolio.</a:t>
                      </a:r>
                      <a:endParaRPr lang="en-US" sz="1200" dirty="0">
                        <a:effectLst/>
                        <a:latin typeface="New York"/>
                        <a:ea typeface="Times New Roman" panose="02020603050405020304" pitchFamily="18" charset="0"/>
                        <a:cs typeface="Times New Roman" panose="02020603050405020304" pitchFamily="18" charset="0"/>
                      </a:endParaRPr>
                    </a:p>
                  </a:txBody>
                  <a:tcPr marL="54457" marR="54457" marT="0" marB="0"/>
                </a:tc>
              </a:tr>
            </a:tbl>
          </a:graphicData>
        </a:graphic>
      </p:graphicFrame>
    </p:spTree>
    <p:extLst>
      <p:ext uri="{BB962C8B-B14F-4D97-AF65-F5344CB8AC3E}">
        <p14:creationId xmlns:p14="http://schemas.microsoft.com/office/powerpoint/2010/main" val="611275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idx="1"/>
          </p:nvPr>
        </p:nvSpPr>
        <p:spPr>
          <a:xfrm>
            <a:off x="381000" y="1701800"/>
            <a:ext cx="8004175" cy="4325938"/>
          </a:xfrm>
        </p:spPr>
        <p:txBody>
          <a:bodyPr lIns="90488" tIns="44450" rIns="90488" bIns="44450"/>
          <a:lstStyle/>
          <a:p>
            <a:pPr eaLnBrk="1" hangingPunct="1">
              <a:spcBef>
                <a:spcPct val="100000"/>
              </a:spcBef>
            </a:pPr>
            <a:r>
              <a:rPr lang="en-US" dirty="0" smtClean="0"/>
              <a:t>Project, program, and portfolio managers need to develop specific skills</a:t>
            </a:r>
          </a:p>
          <a:p>
            <a:pPr eaLnBrk="1" hangingPunct="1">
              <a:spcBef>
                <a:spcPct val="100000"/>
              </a:spcBef>
            </a:pPr>
            <a:r>
              <a:rPr lang="en-US" dirty="0" smtClean="0"/>
              <a:t>Certification is available for project managers</a:t>
            </a:r>
          </a:p>
          <a:p>
            <a:pPr eaLnBrk="1" hangingPunct="1">
              <a:spcBef>
                <a:spcPct val="100000"/>
              </a:spcBef>
            </a:pPr>
            <a:r>
              <a:rPr lang="en-US" dirty="0" smtClean="0"/>
              <a:t>There are many software tools to assist in project, program, and portfolio management</a:t>
            </a:r>
          </a:p>
        </p:txBody>
      </p:sp>
      <p:sp>
        <p:nvSpPr>
          <p:cNvPr id="38919" name="Slide Number Placeholder 8"/>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94470008-1F79-4D00-8BCE-88389D3D5A26}" type="slidenum">
              <a:rPr lang="en-US"/>
              <a:pPr>
                <a:defRPr/>
              </a:pPr>
              <a:t>29</a:t>
            </a:fld>
            <a:endParaRPr lang="en-US" dirty="0"/>
          </a:p>
        </p:txBody>
      </p:sp>
      <p:sp>
        <p:nvSpPr>
          <p:cNvPr id="31751" name="Rectangle 5"/>
          <p:cNvSpPr>
            <a:spLocks noGrp="1" noChangeArrowheads="1"/>
          </p:cNvSpPr>
          <p:nvPr>
            <p:ph type="title"/>
          </p:nvPr>
        </p:nvSpPr>
        <p:spPr>
          <a:xfrm>
            <a:off x="161925" y="304800"/>
            <a:ext cx="8982075" cy="762000"/>
          </a:xfrm>
        </p:spPr>
        <p:txBody>
          <a:bodyPr lIns="90488" tIns="44450" rIns="90488" bIns="44450">
            <a:normAutofit/>
          </a:bodyPr>
          <a:lstStyle/>
          <a:p>
            <a:pPr eaLnBrk="1" fontAlgn="auto" hangingPunct="1">
              <a:spcAft>
                <a:spcPts val="0"/>
              </a:spcAft>
              <a:defRPr/>
            </a:pPr>
            <a:r>
              <a:rPr lang="en-US" dirty="0" smtClean="0"/>
              <a:t>The Project Management Profession</a:t>
            </a:r>
          </a:p>
        </p:txBody>
      </p:sp>
      <p:sp>
        <p:nvSpPr>
          <p:cNvPr id="3891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dirty="0"/>
          </a:p>
        </p:txBody>
      </p:sp>
      <p:sp>
        <p:nvSpPr>
          <p:cNvPr id="38918"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endParaRPr lang="en-US" dirty="0"/>
          </a:p>
        </p:txBody>
      </p:sp>
    </p:spTree>
    <p:extLst>
      <p:ext uri="{BB962C8B-B14F-4D97-AF65-F5344CB8AC3E}">
        <p14:creationId xmlns:p14="http://schemas.microsoft.com/office/powerpoint/2010/main" val="40561878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idx="1"/>
          </p:nvPr>
        </p:nvSpPr>
        <p:spPr>
          <a:xfrm>
            <a:off x="381000" y="1143000"/>
            <a:ext cx="8382000" cy="5105400"/>
          </a:xfrm>
        </p:spPr>
        <p:txBody>
          <a:bodyPr>
            <a:noAutofit/>
          </a:bodyPr>
          <a:lstStyle/>
          <a:p>
            <a:pPr lvl="0"/>
            <a:r>
              <a:rPr lang="en-US" sz="2800" dirty="0"/>
              <a:t>Understand the growing need for better project, program, and portfolio management</a:t>
            </a:r>
          </a:p>
          <a:p>
            <a:pPr lvl="0"/>
            <a:r>
              <a:rPr lang="en-US" sz="2800" dirty="0"/>
              <a:t>Explain what a project is, provide examples of projects, list various attributes of projects, and describe project constraints</a:t>
            </a:r>
          </a:p>
          <a:p>
            <a:pPr lvl="0"/>
            <a:r>
              <a:rPr lang="en-US" sz="2800" dirty="0"/>
              <a:t>Describe project management and discuss key elements of the project management framework, including project stakeholders, the project management knowledge areas, common tools and techniques, project success factors, and project benefits measurement</a:t>
            </a:r>
          </a:p>
        </p:txBody>
      </p:sp>
      <p:sp>
        <p:nvSpPr>
          <p:cNvPr id="5" name="Slide Number Placeholder 4"/>
          <p:cNvSpPr>
            <a:spLocks noGrp="1"/>
          </p:cNvSpPr>
          <p:nvPr>
            <p:ph type="sldNum" sz="quarter" idx="4294967295"/>
          </p:nvPr>
        </p:nvSpPr>
        <p:spPr>
          <a:xfrm>
            <a:off x="8778240" y="6492875"/>
            <a:ext cx="365760" cy="365125"/>
          </a:xfrm>
          <a:prstGeom prst="rect">
            <a:avLst/>
          </a:prstGeom>
        </p:spPr>
        <p:txBody>
          <a:bodyPr/>
          <a:lstStyle/>
          <a:p>
            <a:pPr>
              <a:defRPr/>
            </a:pPr>
            <a:fld id="{C64A5958-F35C-41E6-894E-B60F2BE856FD}" type="slidenum">
              <a:rPr lang="en-US"/>
              <a:pPr>
                <a:defRPr/>
              </a:pPr>
              <a:t>3</a:t>
            </a:fld>
            <a:endParaRPr lang="en-US" dirty="0"/>
          </a:p>
        </p:txBody>
      </p:sp>
      <p:sp>
        <p:nvSpPr>
          <p:cNvPr id="8" name="Rectangle 2"/>
          <p:cNvSpPr>
            <a:spLocks noGrp="1" noChangeArrowheads="1"/>
          </p:cNvSpPr>
          <p:nvPr>
            <p:ph type="title"/>
          </p:nvPr>
        </p:nvSpPr>
        <p:spPr/>
        <p:txBody>
          <a:bodyPr/>
          <a:lstStyle/>
          <a:p>
            <a:pPr eaLnBrk="1" fontAlgn="auto" hangingPunct="1">
              <a:spcAft>
                <a:spcPts val="0"/>
              </a:spcAft>
              <a:defRPr/>
            </a:pPr>
            <a:r>
              <a:rPr lang="en-US" dirty="0" smtClean="0">
                <a:latin typeface="+mn-lt"/>
              </a:rPr>
              <a:t>Learning Objectives</a:t>
            </a:r>
          </a:p>
        </p:txBody>
      </p:sp>
    </p:spTree>
    <p:extLst>
      <p:ext uri="{BB962C8B-B14F-4D97-AF65-F5344CB8AC3E}">
        <p14:creationId xmlns:p14="http://schemas.microsoft.com/office/powerpoint/2010/main" val="1225291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85800" y="1752600"/>
            <a:ext cx="8458200" cy="4191000"/>
          </a:xfrm>
        </p:spPr>
        <p:txBody>
          <a:bodyPr>
            <a:normAutofit fontScale="85000" lnSpcReduction="10000"/>
          </a:bodyPr>
          <a:lstStyle/>
          <a:p>
            <a:pPr eaLnBrk="1" hangingPunct="1">
              <a:buFontTx/>
              <a:buNone/>
            </a:pPr>
            <a:r>
              <a:rPr lang="en-US" dirty="0" smtClean="0"/>
              <a:t>Knowledge of the following:</a:t>
            </a:r>
          </a:p>
          <a:p>
            <a:pPr lvl="0"/>
            <a:r>
              <a:rPr lang="en-US" dirty="0" smtClean="0"/>
              <a:t>All ten project management knowledge areas</a:t>
            </a:r>
          </a:p>
          <a:p>
            <a:pPr lvl="0"/>
            <a:r>
              <a:rPr lang="en-US" dirty="0" smtClean="0"/>
              <a:t>The application area (domain, industry, market, etc.)</a:t>
            </a:r>
          </a:p>
          <a:p>
            <a:pPr lvl="0"/>
            <a:r>
              <a:rPr lang="en-US" dirty="0" smtClean="0"/>
              <a:t>The project environment (politics, culture, change management, etc.)</a:t>
            </a:r>
          </a:p>
          <a:p>
            <a:pPr lvl="0"/>
            <a:r>
              <a:rPr lang="en-US" dirty="0" smtClean="0"/>
              <a:t>General management (financial management, strategic planning, etc.)</a:t>
            </a:r>
          </a:p>
          <a:p>
            <a:pPr lvl="0"/>
            <a:r>
              <a:rPr lang="en-US" dirty="0" smtClean="0"/>
              <a:t>Human relations (leadership, motivation, negotiations, etc.)</a:t>
            </a:r>
            <a:endParaRPr lang="en-US" dirty="0"/>
          </a:p>
        </p:txBody>
      </p:sp>
      <p:sp>
        <p:nvSpPr>
          <p:cNvPr id="3994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A1F0D050-8A54-4AB2-A5FF-2E4DCC4F8F36}" type="slidenum">
              <a:rPr lang="en-US"/>
              <a:pPr>
                <a:defRPr/>
              </a:pPr>
              <a:t>30</a:t>
            </a:fld>
            <a:endParaRPr lang="en-US" dirty="0"/>
          </a:p>
        </p:txBody>
      </p:sp>
      <p:sp>
        <p:nvSpPr>
          <p:cNvPr id="3277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Suggested Skills for Project Managers</a:t>
            </a:r>
          </a:p>
        </p:txBody>
      </p:sp>
    </p:spTree>
    <p:extLst>
      <p:ext uri="{BB962C8B-B14F-4D97-AF65-F5344CB8AC3E}">
        <p14:creationId xmlns:p14="http://schemas.microsoft.com/office/powerpoint/2010/main" val="427344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10600" cy="4876800"/>
          </a:xfrm>
        </p:spPr>
        <p:txBody>
          <a:bodyPr>
            <a:normAutofit lnSpcReduction="10000"/>
          </a:bodyPr>
          <a:lstStyle/>
          <a:p>
            <a:pPr marL="624078" lvl="0" indent="-514350">
              <a:buFont typeface="+mj-lt"/>
              <a:buAutoNum type="arabicPeriod"/>
            </a:pPr>
            <a:r>
              <a:rPr lang="en-US" i="1" dirty="0"/>
              <a:t>Technical project management skills:</a:t>
            </a:r>
            <a:r>
              <a:rPr lang="en-US" dirty="0"/>
              <a:t>  Understanding the knowledge areas, process groups, and project management tools and techniques fall into this category.</a:t>
            </a:r>
            <a:endParaRPr lang="en-US" b="1" dirty="0"/>
          </a:p>
          <a:p>
            <a:pPr marL="624078" lvl="0" indent="-514350">
              <a:buFont typeface="+mj-lt"/>
              <a:buAutoNum type="arabicPeriod"/>
            </a:pPr>
            <a:r>
              <a:rPr lang="en-US" i="1" dirty="0"/>
              <a:t>Strategic and business management skills:</a:t>
            </a:r>
            <a:r>
              <a:rPr lang="en-US" dirty="0"/>
              <a:t> Topics include strategic </a:t>
            </a:r>
            <a:r>
              <a:rPr lang="en-US" dirty="0" smtClean="0"/>
              <a:t>planning, </a:t>
            </a:r>
            <a:r>
              <a:rPr lang="en-US" dirty="0"/>
              <a:t>financial management, accounting, marketing, and other </a:t>
            </a:r>
            <a:r>
              <a:rPr lang="en-US" dirty="0" smtClean="0"/>
              <a:t>topics.</a:t>
            </a:r>
            <a:endParaRPr lang="en-US" dirty="0"/>
          </a:p>
          <a:p>
            <a:pPr marL="624078" lvl="0" indent="-514350">
              <a:buFont typeface="+mj-lt"/>
              <a:buAutoNum type="arabicPeriod"/>
            </a:pPr>
            <a:r>
              <a:rPr lang="en-US" i="1" dirty="0"/>
              <a:t>Leadership skills</a:t>
            </a:r>
            <a:r>
              <a:rPr lang="en-US" dirty="0"/>
              <a:t>: </a:t>
            </a:r>
            <a:r>
              <a:rPr lang="en-US" dirty="0" smtClean="0"/>
              <a:t>Providing vision and inspiration to people.</a:t>
            </a:r>
          </a:p>
          <a:p>
            <a:pPr lvl="0"/>
            <a:endParaRPr lang="en-US" dirty="0"/>
          </a:p>
          <a:p>
            <a:pPr marL="109728" indent="0">
              <a:buNone/>
            </a:pPr>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31</a:t>
            </a:fld>
            <a:endParaRPr lang="en-US" dirty="0"/>
          </a:p>
        </p:txBody>
      </p:sp>
      <p:sp>
        <p:nvSpPr>
          <p:cNvPr id="4" name="Title 3"/>
          <p:cNvSpPr>
            <a:spLocks noGrp="1"/>
          </p:cNvSpPr>
          <p:nvPr>
            <p:ph type="title"/>
          </p:nvPr>
        </p:nvSpPr>
        <p:spPr/>
        <p:txBody>
          <a:bodyPr>
            <a:normAutofit/>
          </a:bodyPr>
          <a:lstStyle/>
          <a:p>
            <a:r>
              <a:rPr lang="en-US" dirty="0">
                <a:effectLst/>
              </a:rPr>
              <a:t>PMI Talent </a:t>
            </a:r>
            <a:r>
              <a:rPr lang="en-US" dirty="0" smtClean="0">
                <a:effectLst/>
              </a:rPr>
              <a:t>Triangle</a:t>
            </a:r>
            <a:endParaRPr lang="en-US" dirty="0"/>
          </a:p>
        </p:txBody>
      </p:sp>
    </p:spTree>
    <p:extLst>
      <p:ext uri="{BB962C8B-B14F-4D97-AF65-F5344CB8AC3E}">
        <p14:creationId xmlns:p14="http://schemas.microsoft.com/office/powerpoint/2010/main" val="367621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381000" y="1600200"/>
            <a:ext cx="8382000" cy="4800600"/>
          </a:xfrm>
        </p:spPr>
        <p:txBody>
          <a:bodyPr/>
          <a:lstStyle/>
          <a:p>
            <a:pPr eaLnBrk="1" hangingPunct="1"/>
            <a:r>
              <a:rPr lang="en-US" dirty="0" smtClean="0"/>
              <a:t>Program managers normally have experience as project managers. They often rely on their past experience, strong business knowledge, leadership capability, and communication skills to manage programs</a:t>
            </a:r>
          </a:p>
          <a:p>
            <a:pPr eaLnBrk="1" hangingPunct="1"/>
            <a:r>
              <a:rPr lang="en-US" dirty="0" smtClean="0"/>
              <a:t> Portfolio managers must have strong financial and analytical skills and understand how projects and programs can contribute to meeting strategic goals</a:t>
            </a:r>
          </a:p>
          <a:p>
            <a:pPr eaLnBrk="1" hangingPunct="1"/>
            <a:endParaRPr lang="en-US" dirty="0" smtClean="0"/>
          </a:p>
          <a:p>
            <a:pPr eaLnBrk="1" hangingPunct="1"/>
            <a:endParaRPr lang="en-US" dirty="0" smtClean="0"/>
          </a:p>
        </p:txBody>
      </p:sp>
      <p:sp>
        <p:nvSpPr>
          <p:cNvPr id="4608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5DFCE03-CBE7-4B37-9A83-566271F347F5}" type="slidenum">
              <a:rPr lang="en-US"/>
              <a:pPr>
                <a:defRPr/>
              </a:pPr>
              <a:t>32</a:t>
            </a:fld>
            <a:endParaRPr lang="en-US" dirty="0"/>
          </a:p>
        </p:txBody>
      </p:sp>
      <p:sp>
        <p:nvSpPr>
          <p:cNvPr id="36868" name="Rectangle 2"/>
          <p:cNvSpPr>
            <a:spLocks noGrp="1" noChangeArrowheads="1"/>
          </p:cNvSpPr>
          <p:nvPr>
            <p:ph type="title"/>
          </p:nvPr>
        </p:nvSpPr>
        <p:spPr>
          <a:xfrm>
            <a:off x="381000" y="152400"/>
            <a:ext cx="8763000" cy="1143000"/>
          </a:xfrm>
        </p:spPr>
        <p:txBody>
          <a:bodyPr>
            <a:normAutofit fontScale="90000"/>
          </a:bodyPr>
          <a:lstStyle/>
          <a:p>
            <a:pPr eaLnBrk="1" fontAlgn="auto" hangingPunct="1">
              <a:spcAft>
                <a:spcPts val="0"/>
              </a:spcAft>
              <a:defRPr/>
            </a:pPr>
            <a:r>
              <a:rPr lang="en-US" sz="4000" dirty="0" smtClean="0"/>
              <a:t>Additional Skills for Program and Portfolio Managers</a:t>
            </a:r>
          </a:p>
        </p:txBody>
      </p:sp>
    </p:spTree>
    <p:extLst>
      <p:ext uri="{BB962C8B-B14F-4D97-AF65-F5344CB8AC3E}">
        <p14:creationId xmlns:p14="http://schemas.microsoft.com/office/powerpoint/2010/main" val="394534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sz="2800" dirty="0" smtClean="0"/>
              <a:t>Between </a:t>
            </a:r>
            <a:r>
              <a:rPr lang="en-US" sz="2800" dirty="0"/>
              <a:t>2010 and 2020, 15.7 million new project management roles will be created globally across seven project-intensive industries</a:t>
            </a:r>
            <a:r>
              <a:rPr lang="en-US" sz="2800" dirty="0" smtClean="0"/>
              <a:t>.</a:t>
            </a:r>
          </a:p>
          <a:p>
            <a:pPr lvl="0"/>
            <a:r>
              <a:rPr lang="en-US" sz="2800" dirty="0" smtClean="0"/>
              <a:t>Indeed.com</a:t>
            </a:r>
            <a:r>
              <a:rPr lang="en-US" sz="2800" dirty="0"/>
              <a:t>, a popular job search site, listed over 354,000 jobs in the U.S. when searching for project manager in March 2017. Cities with the most openings included New York City, Chicago, Seattle, San Francisco, and Washington, D.C</a:t>
            </a:r>
            <a:r>
              <a:rPr lang="en-US" sz="2800" dirty="0" smtClean="0"/>
              <a:t>.</a:t>
            </a:r>
          </a:p>
          <a:p>
            <a:r>
              <a:rPr lang="en-US" dirty="0" smtClean="0"/>
              <a:t>Sixty </a:t>
            </a:r>
            <a:r>
              <a:rPr lang="en-US" dirty="0"/>
              <a:t>percent of hiring managers say interest in project management careers among younger job applicants has grown over the past </a:t>
            </a:r>
            <a:r>
              <a:rPr lang="en-US" dirty="0" smtClean="0"/>
              <a:t>decade.</a:t>
            </a:r>
            <a:endParaRPr lang="en-US" dirty="0"/>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33</a:t>
            </a:fld>
            <a:endParaRPr lang="en-US" dirty="0"/>
          </a:p>
        </p:txBody>
      </p:sp>
      <p:sp>
        <p:nvSpPr>
          <p:cNvPr id="4" name="Title 3"/>
          <p:cNvSpPr>
            <a:spLocks noGrp="1"/>
          </p:cNvSpPr>
          <p:nvPr>
            <p:ph type="title"/>
          </p:nvPr>
        </p:nvSpPr>
        <p:spPr/>
        <p:txBody>
          <a:bodyPr>
            <a:normAutofit/>
          </a:bodyPr>
          <a:lstStyle/>
          <a:p>
            <a:r>
              <a:rPr lang="en-US" dirty="0">
                <a:effectLst/>
              </a:rPr>
              <a:t>Project Management </a:t>
            </a:r>
            <a:r>
              <a:rPr lang="en-US" dirty="0" smtClean="0">
                <a:effectLst/>
              </a:rPr>
              <a:t>Careers</a:t>
            </a:r>
            <a:endParaRPr lang="en-US" dirty="0"/>
          </a:p>
        </p:txBody>
      </p:sp>
    </p:spTree>
    <p:extLst>
      <p:ext uri="{BB962C8B-B14F-4D97-AF65-F5344CB8AC3E}">
        <p14:creationId xmlns:p14="http://schemas.microsoft.com/office/powerpoint/2010/main" val="253166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Many people start off leading a small project related to their current job, part-time, to make sure they are cut out for and enjoy the work. </a:t>
            </a:r>
            <a:endParaRPr lang="en-US" dirty="0" smtClean="0"/>
          </a:p>
          <a:p>
            <a:r>
              <a:rPr lang="en-US" dirty="0" smtClean="0"/>
              <a:t>Some </a:t>
            </a:r>
            <a:r>
              <a:rPr lang="en-US" dirty="0"/>
              <a:t>organizations require their people to have a few years of experience before they let them lead any projects. Others hire entry-level people with the title of project coordinator or project manager. </a:t>
            </a:r>
          </a:p>
          <a:p>
            <a:r>
              <a:rPr lang="en-US" dirty="0"/>
              <a:t>Many organizations realize that they need to provide a structured career path to develop and maintain their talent pipeline for project managers</a:t>
            </a:r>
            <a:r>
              <a:rPr lang="en-US" dirty="0" smtClean="0"/>
              <a:t>. </a:t>
            </a:r>
            <a:r>
              <a:rPr lang="en-US" dirty="0"/>
              <a:t>Some organizations have different levels of project managers, often based on knowledge and experience. </a:t>
            </a:r>
          </a:p>
        </p:txBody>
      </p:sp>
      <p:sp>
        <p:nvSpPr>
          <p:cNvPr id="3" name="Slide Number Placeholder 2"/>
          <p:cNvSpPr>
            <a:spLocks noGrp="1"/>
          </p:cNvSpPr>
          <p:nvPr>
            <p:ph type="sldNum" sz="quarter" idx="4294967295"/>
          </p:nvPr>
        </p:nvSpPr>
        <p:spPr>
          <a:xfrm>
            <a:off x="8778240" y="6492875"/>
            <a:ext cx="365760" cy="365125"/>
          </a:xfrm>
          <a:prstGeom prst="rect">
            <a:avLst/>
          </a:prstGeom>
        </p:spPr>
        <p:txBody>
          <a:bodyPr/>
          <a:lstStyle/>
          <a:p>
            <a:pPr>
              <a:defRPr/>
            </a:pPr>
            <a:fld id="{7D50B42D-15A3-498E-9545-76378AC2C625}" type="slidenum">
              <a:rPr lang="en-US" smtClean="0"/>
              <a:pPr>
                <a:defRPr/>
              </a:pPr>
              <a:t>34</a:t>
            </a:fld>
            <a:endParaRPr lang="en-US" dirty="0"/>
          </a:p>
        </p:txBody>
      </p:sp>
      <p:sp>
        <p:nvSpPr>
          <p:cNvPr id="4" name="Title 3"/>
          <p:cNvSpPr>
            <a:spLocks noGrp="1"/>
          </p:cNvSpPr>
          <p:nvPr>
            <p:ph type="title"/>
          </p:nvPr>
        </p:nvSpPr>
        <p:spPr/>
        <p:txBody>
          <a:bodyPr/>
          <a:lstStyle/>
          <a:p>
            <a:r>
              <a:rPr lang="en-US" dirty="0" smtClean="0"/>
              <a:t>Project Management Career Path</a:t>
            </a:r>
            <a:endParaRPr lang="en-US" dirty="0"/>
          </a:p>
        </p:txBody>
      </p:sp>
    </p:spTree>
    <p:extLst>
      <p:ext uri="{BB962C8B-B14F-4D97-AF65-F5344CB8AC3E}">
        <p14:creationId xmlns:p14="http://schemas.microsoft.com/office/powerpoint/2010/main" val="3919144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2957276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4" name="Rectangle 3"/>
          <p:cNvSpPr>
            <a:spLocks noGrp="1" noChangeArrowheads="1"/>
          </p:cNvSpPr>
          <p:nvPr>
            <p:ph idx="1"/>
          </p:nvPr>
        </p:nvSpPr>
        <p:spPr>
          <a:xfrm>
            <a:off x="487363" y="1697038"/>
            <a:ext cx="8229600" cy="4525962"/>
          </a:xfrm>
        </p:spPr>
        <p:txBody>
          <a:bodyPr>
            <a:normAutofit fontScale="92500"/>
          </a:bodyPr>
          <a:lstStyle/>
          <a:p>
            <a:pPr marL="365760" indent="-256032" eaLnBrk="1" fontAlgn="auto" hangingPunct="1">
              <a:lnSpc>
                <a:spcPct val="90000"/>
              </a:lnSpc>
              <a:spcAft>
                <a:spcPts val="0"/>
              </a:spcAft>
              <a:buFont typeface="Wingdings 3"/>
              <a:buChar char=""/>
              <a:defRPr/>
            </a:pPr>
            <a:r>
              <a:rPr lang="en-US" sz="2400" dirty="0" smtClean="0"/>
              <a:t>A project is a temporary endeavor undertaken to create a unique product, service, or result</a:t>
            </a:r>
          </a:p>
          <a:p>
            <a:pPr marL="365760" indent="-256032" eaLnBrk="1" fontAlgn="auto" hangingPunct="1">
              <a:lnSpc>
                <a:spcPct val="90000"/>
              </a:lnSpc>
              <a:spcAft>
                <a:spcPts val="0"/>
              </a:spcAft>
              <a:buFont typeface="Wingdings 3"/>
              <a:buChar char=""/>
              <a:defRPr/>
            </a:pPr>
            <a:r>
              <a:rPr lang="en-US" sz="2400" dirty="0" smtClean="0"/>
              <a:t>Project management is the application of knowledge, skills, tools, and techniques to project activities to meet project requirements</a:t>
            </a:r>
          </a:p>
          <a:p>
            <a:pPr>
              <a:lnSpc>
                <a:spcPct val="90000"/>
              </a:lnSpc>
              <a:defRPr/>
            </a:pPr>
            <a:r>
              <a:rPr lang="en-US" sz="2400" dirty="0" smtClean="0"/>
              <a:t>A program is a </a:t>
            </a:r>
            <a:r>
              <a:rPr lang="en-US" sz="2400" dirty="0"/>
              <a:t>group of related projects, subsidiary programs, and program activities managed in a coordinated manner to obtain benefits not available from managing them </a:t>
            </a:r>
            <a:r>
              <a:rPr lang="en-US" sz="2400" dirty="0" smtClean="0"/>
              <a:t>individually</a:t>
            </a:r>
          </a:p>
          <a:p>
            <a:r>
              <a:rPr lang="en-US" sz="2400" dirty="0"/>
              <a:t>Project portfolio management involves organizing and managing projects and programs as a portfolio of investments that contribute to the entire enterprise’s </a:t>
            </a:r>
            <a:r>
              <a:rPr lang="en-US" sz="2400" dirty="0" smtClean="0"/>
              <a:t>success</a:t>
            </a:r>
          </a:p>
          <a:p>
            <a:r>
              <a:rPr lang="en-US" sz="2400" dirty="0" smtClean="0"/>
              <a:t>The project management profession continues to grow and mature, and demand for project manager is high</a:t>
            </a:r>
          </a:p>
        </p:txBody>
      </p:sp>
    </p:spTree>
    <p:extLst>
      <p:ext uri="{BB962C8B-B14F-4D97-AF65-F5344CB8AC3E}">
        <p14:creationId xmlns:p14="http://schemas.microsoft.com/office/powerpoint/2010/main" val="2510476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02 </a:t>
            </a:r>
            <a:r>
              <a:rPr lang="en-US" dirty="0" smtClean="0"/>
              <a:t>Introduction – Aligning Projects </a:t>
            </a:r>
            <a:r>
              <a:rPr lang="en-US" smtClean="0"/>
              <a:t>with 	Business Strategy</a:t>
            </a:r>
            <a:r>
              <a:rPr lang="en-US" smtClean="0"/>
              <a:t> </a:t>
            </a:r>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608013" y="1447800"/>
            <a:ext cx="7927975" cy="4632325"/>
          </a:xfrm>
        </p:spPr>
        <p:txBody>
          <a:bodyPr>
            <a:normAutofit/>
          </a:bodyPr>
          <a:lstStyle/>
          <a:p>
            <a:pPr lvl="0"/>
            <a:r>
              <a:rPr lang="en-US" sz="2400" dirty="0"/>
              <a:t>Discuss the relationship between project, program, and portfolio management and their contributions to enterprise success</a:t>
            </a:r>
          </a:p>
          <a:p>
            <a:pPr lvl="0"/>
            <a:r>
              <a:rPr lang="en-US" sz="2400" dirty="0"/>
              <a:t>Describe the project management profession, including the role of project managers and suggested </a:t>
            </a:r>
            <a:r>
              <a:rPr lang="en-US" sz="2400" dirty="0" smtClean="0"/>
              <a:t>skills for project </a:t>
            </a:r>
            <a:r>
              <a:rPr lang="en-US" sz="2400" dirty="0"/>
              <a:t>management </a:t>
            </a:r>
            <a:r>
              <a:rPr lang="en-US" sz="2400" dirty="0" smtClean="0"/>
              <a:t>careers.</a:t>
            </a:r>
            <a:endParaRPr lang="en-US" sz="2400" dirty="0"/>
          </a:p>
        </p:txBody>
      </p:sp>
      <p:sp>
        <p:nvSpPr>
          <p:cNvPr id="12292"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D33A416-6152-4F32-92BD-5E64AF5AF139}" type="slidenum">
              <a:rPr lang="en-US"/>
              <a:pPr>
                <a:defRPr/>
              </a:pPr>
              <a:t>4</a:t>
            </a:fld>
            <a:endParaRPr lang="en-US" dirty="0"/>
          </a:p>
        </p:txBody>
      </p:sp>
      <p:sp>
        <p:nvSpPr>
          <p:cNvPr id="5124" name="Rectangle 2"/>
          <p:cNvSpPr>
            <a:spLocks noGrp="1" noChangeArrowheads="1"/>
          </p:cNvSpPr>
          <p:nvPr>
            <p:ph type="title"/>
          </p:nvPr>
        </p:nvSpPr>
        <p:spPr/>
        <p:txBody>
          <a:bodyPr/>
          <a:lstStyle/>
          <a:p>
            <a:pPr eaLnBrk="1" fontAlgn="auto" hangingPunct="1">
              <a:spcAft>
                <a:spcPts val="0"/>
              </a:spcAft>
              <a:defRPr/>
            </a:pPr>
            <a:r>
              <a:rPr lang="en-US" dirty="0" smtClean="0"/>
              <a:t>Learning Objectives (continued)</a:t>
            </a:r>
          </a:p>
        </p:txBody>
      </p:sp>
    </p:spTree>
    <p:extLst>
      <p:ext uri="{BB962C8B-B14F-4D97-AF65-F5344CB8AC3E}">
        <p14:creationId xmlns:p14="http://schemas.microsoft.com/office/powerpoint/2010/main" val="113772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err="1" smtClean="0"/>
              <a:t>Xxxxxx</a:t>
            </a:r>
            <a:endParaRPr lang="en-US" dirty="0" smtClean="0"/>
          </a:p>
          <a:p>
            <a:pPr lvl="1"/>
            <a:r>
              <a:rPr lang="en-US" dirty="0"/>
              <a:t> </a:t>
            </a:r>
            <a:r>
              <a:rPr lang="en-US" dirty="0" err="1" smtClean="0"/>
              <a:t>yyyyyyy</a:t>
            </a:r>
            <a:endParaRPr lang="en-US" dirty="0" smtClean="0"/>
          </a:p>
          <a:p>
            <a:pPr lvl="1"/>
            <a:endParaRPr lang="en-US" dirty="0"/>
          </a:p>
        </p:txBody>
      </p:sp>
    </p:spTree>
    <p:extLst>
      <p:ext uri="{BB962C8B-B14F-4D97-AF65-F5344CB8AC3E}">
        <p14:creationId xmlns:p14="http://schemas.microsoft.com/office/powerpoint/2010/main" val="368577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029200"/>
          </a:xfrm>
        </p:spPr>
        <p:txBody>
          <a:bodyPr>
            <a:normAutofit fontScale="92500" lnSpcReduction="10000"/>
          </a:bodyPr>
          <a:lstStyle/>
          <a:p>
            <a:pPr marL="0" indent="0">
              <a:buNone/>
              <a:defRPr/>
            </a:pPr>
            <a:r>
              <a:rPr lang="en-US" dirty="0" smtClean="0"/>
              <a:t>Many organizations today have a new or renewed interest in project management (PM). Why?</a:t>
            </a:r>
            <a:endParaRPr lang="en-US" sz="2600" dirty="0" smtClean="0"/>
          </a:p>
          <a:p>
            <a:pPr lvl="0"/>
            <a:r>
              <a:rPr lang="en-US" sz="2800" dirty="0"/>
              <a:t>Demand for projects continues to increase, with GDP contributions from project-oriented industries forecasted to be US$20.2 trillion by 2017. Employers will need 87.7 million individuals working in project management-oriented roles by </a:t>
            </a:r>
            <a:r>
              <a:rPr lang="en-US" sz="2800" dirty="0" smtClean="0"/>
              <a:t>2027.”</a:t>
            </a:r>
            <a:endParaRPr lang="en-US" sz="2800" dirty="0"/>
          </a:p>
          <a:p>
            <a:pPr lvl="0"/>
            <a:r>
              <a:rPr lang="en-US" sz="2800" dirty="0"/>
              <a:t>T</a:t>
            </a:r>
            <a:r>
              <a:rPr lang="en-US" sz="2800" dirty="0" smtClean="0"/>
              <a:t>he job market </a:t>
            </a:r>
            <a:r>
              <a:rPr lang="en-US" sz="2800" dirty="0"/>
              <a:t>is good for college graduates who demonstrate the most important attribute employers want: the ability to work as part of a team</a:t>
            </a:r>
            <a:r>
              <a:rPr lang="en-US" sz="2800" dirty="0" smtClean="0"/>
              <a:t>. </a:t>
            </a:r>
            <a:endParaRPr lang="en-US" sz="2800" dirty="0"/>
          </a:p>
          <a:p>
            <a:pPr lvl="0"/>
            <a:r>
              <a:rPr lang="en-US" sz="2800" dirty="0"/>
              <a:t>Organizations waste $97 million for every $1 billion spent on </a:t>
            </a:r>
            <a:r>
              <a:rPr lang="en-US" sz="2800" dirty="0" smtClean="0"/>
              <a:t>projects</a:t>
            </a:r>
            <a:r>
              <a:rPr lang="en-US" sz="2800" dirty="0"/>
              <a:t>.</a:t>
            </a:r>
          </a:p>
        </p:txBody>
      </p:sp>
      <p:sp>
        <p:nvSpPr>
          <p:cNvPr id="13316" name="Slide Number Placeholder 3"/>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0E2AF5A-099B-46E2-925A-B86F070350E2}" type="slidenum">
              <a:rPr lang="en-US"/>
              <a:pPr>
                <a:defRPr/>
              </a:pPr>
              <a:t>6</a:t>
            </a:fld>
            <a:endParaRPr lang="en-US" dirty="0"/>
          </a:p>
        </p:txBody>
      </p:sp>
      <p:sp>
        <p:nvSpPr>
          <p:cNvPr id="3" name="Title 2"/>
          <p:cNvSpPr>
            <a:spLocks noGrp="1"/>
          </p:cNvSpPr>
          <p:nvPr>
            <p:ph type="title"/>
          </p:nvPr>
        </p:nvSpPr>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273019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normAutofit fontScale="92500" lnSpcReduction="20000"/>
          </a:bodyPr>
          <a:lstStyle/>
          <a:p>
            <a:pPr marL="365760" indent="-256032" eaLnBrk="1" fontAlgn="auto" hangingPunct="1">
              <a:spcBef>
                <a:spcPct val="100000"/>
              </a:spcBef>
              <a:spcAft>
                <a:spcPts val="0"/>
              </a:spcAft>
              <a:buFont typeface="Wingdings 3"/>
              <a:buChar char=""/>
              <a:defRPr/>
            </a:pPr>
            <a:r>
              <a:rPr lang="en-US" dirty="0" smtClean="0"/>
              <a:t>A 1995 Standish Group study (The CHAOS Report) found that only </a:t>
            </a:r>
            <a:r>
              <a:rPr lang="en-US" dirty="0" smtClean="0">
                <a:solidFill>
                  <a:srgbClr val="FF0000"/>
                </a:solidFill>
              </a:rPr>
              <a:t>16.2</a:t>
            </a:r>
            <a:r>
              <a:rPr lang="en-US" dirty="0" smtClean="0"/>
              <a:t> percent of information technology (IT) application development projects were successful in meeting scope, time, and cost goals. </a:t>
            </a:r>
            <a:r>
              <a:rPr lang="en-US" dirty="0" smtClean="0">
                <a:solidFill>
                  <a:srgbClr val="FF0000"/>
                </a:solidFill>
              </a:rPr>
              <a:t>Over 31 percent of the projects were canceled</a:t>
            </a:r>
            <a:r>
              <a:rPr lang="en-US" dirty="0" smtClean="0"/>
              <a:t> before completion, costing over $81 billion in the U.S. alone</a:t>
            </a:r>
          </a:p>
          <a:p>
            <a:pPr>
              <a:defRPr/>
            </a:pPr>
            <a:r>
              <a:rPr lang="en-US" dirty="0" smtClean="0"/>
              <a:t>A </a:t>
            </a:r>
            <a:r>
              <a:rPr lang="en-US" dirty="0" err="1" smtClean="0"/>
              <a:t>PriceWaterhouseCoopers</a:t>
            </a:r>
            <a:r>
              <a:rPr lang="en-US" dirty="0" smtClean="0"/>
              <a:t> study of 200 companies from 30 different countries found that </a:t>
            </a:r>
            <a:r>
              <a:rPr lang="en-US" dirty="0" smtClean="0">
                <a:solidFill>
                  <a:srgbClr val="FF0000"/>
                </a:solidFill>
              </a:rPr>
              <a:t>over half of </a:t>
            </a:r>
            <a:r>
              <a:rPr lang="en-US" b="1" dirty="0" smtClean="0">
                <a:solidFill>
                  <a:srgbClr val="FF0000"/>
                </a:solidFill>
              </a:rPr>
              <a:t>all</a:t>
            </a:r>
            <a:r>
              <a:rPr lang="en-US" dirty="0" smtClean="0">
                <a:solidFill>
                  <a:srgbClr val="FF0000"/>
                </a:solidFill>
              </a:rPr>
              <a:t> projects fail</a:t>
            </a:r>
            <a:endParaRPr lang="en-US" i="1" dirty="0" smtClean="0"/>
          </a:p>
          <a:p>
            <a:pPr marL="365760" indent="-256032" eaLnBrk="1" fontAlgn="auto" hangingPunct="1">
              <a:spcAft>
                <a:spcPts val="0"/>
              </a:spcAft>
              <a:buFont typeface="Wingdings 3"/>
              <a:buChar char=""/>
              <a:defRPr/>
            </a:pPr>
            <a:endParaRPr lang="en-US" dirty="0" smtClean="0"/>
          </a:p>
        </p:txBody>
      </p:sp>
      <p:sp>
        <p:nvSpPr>
          <p:cNvPr id="14340"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032A449A-5BA6-4BC3-8B11-4913B02393EB}" type="slidenum">
              <a:rPr lang="en-US"/>
              <a:pPr>
                <a:defRPr/>
              </a:pPr>
              <a:t>7</a:t>
            </a:fld>
            <a:endParaRPr lang="en-US" dirty="0"/>
          </a:p>
        </p:txBody>
      </p:sp>
      <p:sp>
        <p:nvSpPr>
          <p:cNvPr id="819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smtClean="0"/>
              <a:t>What Went Wrong?</a:t>
            </a:r>
          </a:p>
        </p:txBody>
      </p:sp>
    </p:spTree>
    <p:extLst>
      <p:ext uri="{BB962C8B-B14F-4D97-AF65-F5344CB8AC3E}">
        <p14:creationId xmlns:p14="http://schemas.microsoft.com/office/powerpoint/2010/main" val="106274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531813" y="1447800"/>
            <a:ext cx="8154987" cy="4714875"/>
          </a:xfrm>
        </p:spPr>
        <p:txBody>
          <a:bodyPr/>
          <a:lstStyle/>
          <a:p>
            <a:pPr eaLnBrk="1" hangingPunct="1">
              <a:lnSpc>
                <a:spcPct val="90000"/>
              </a:lnSpc>
            </a:pPr>
            <a:r>
              <a:rPr lang="en-US" dirty="0" smtClean="0"/>
              <a:t>Better control of financial, physical, and human resources</a:t>
            </a:r>
          </a:p>
          <a:p>
            <a:pPr eaLnBrk="1" hangingPunct="1">
              <a:lnSpc>
                <a:spcPct val="90000"/>
              </a:lnSpc>
            </a:pPr>
            <a:r>
              <a:rPr lang="en-US" dirty="0" smtClean="0"/>
              <a:t>Improved customer relations</a:t>
            </a:r>
          </a:p>
          <a:p>
            <a:pPr eaLnBrk="1" hangingPunct="1">
              <a:lnSpc>
                <a:spcPct val="90000"/>
              </a:lnSpc>
            </a:pPr>
            <a:r>
              <a:rPr lang="en-US" dirty="0" smtClean="0"/>
              <a:t>Shorter development times</a:t>
            </a:r>
          </a:p>
          <a:p>
            <a:pPr eaLnBrk="1" hangingPunct="1">
              <a:lnSpc>
                <a:spcPct val="90000"/>
              </a:lnSpc>
            </a:pPr>
            <a:r>
              <a:rPr lang="en-US" dirty="0" smtClean="0"/>
              <a:t>Lower costs</a:t>
            </a:r>
          </a:p>
          <a:p>
            <a:pPr eaLnBrk="1" hangingPunct="1">
              <a:lnSpc>
                <a:spcPct val="90000"/>
              </a:lnSpc>
            </a:pPr>
            <a:r>
              <a:rPr lang="en-US" dirty="0" smtClean="0"/>
              <a:t>Higher quality and increased reliability</a:t>
            </a:r>
          </a:p>
          <a:p>
            <a:pPr eaLnBrk="1" hangingPunct="1">
              <a:lnSpc>
                <a:spcPct val="90000"/>
              </a:lnSpc>
            </a:pPr>
            <a:r>
              <a:rPr lang="en-US" dirty="0" smtClean="0"/>
              <a:t>Higher profit margins</a:t>
            </a:r>
          </a:p>
          <a:p>
            <a:pPr eaLnBrk="1" hangingPunct="1">
              <a:lnSpc>
                <a:spcPct val="90000"/>
              </a:lnSpc>
            </a:pPr>
            <a:r>
              <a:rPr lang="en-US" dirty="0" smtClean="0"/>
              <a:t>Improved productivity</a:t>
            </a:r>
          </a:p>
          <a:p>
            <a:pPr eaLnBrk="1" hangingPunct="1">
              <a:lnSpc>
                <a:spcPct val="90000"/>
              </a:lnSpc>
            </a:pPr>
            <a:r>
              <a:rPr lang="en-US" dirty="0" smtClean="0"/>
              <a:t>Better internal coordination</a:t>
            </a:r>
          </a:p>
          <a:p>
            <a:pPr eaLnBrk="1" hangingPunct="1">
              <a:lnSpc>
                <a:spcPct val="90000"/>
              </a:lnSpc>
            </a:pPr>
            <a:r>
              <a:rPr lang="en-US" dirty="0" smtClean="0"/>
              <a:t>Higher worker morale</a:t>
            </a:r>
            <a:endParaRPr lang="en-US" dirty="0" smtClean="0">
              <a:solidFill>
                <a:srgbClr val="FF0000"/>
              </a:solidFill>
            </a:endParaRPr>
          </a:p>
        </p:txBody>
      </p:sp>
      <p:sp>
        <p:nvSpPr>
          <p:cNvPr id="15364" name="Slide Number Placeholder 5"/>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86645053-27B1-49A7-B42C-C3CE7BEB5ADF}" type="slidenum">
              <a:rPr lang="en-US"/>
              <a:pPr>
                <a:defRPr/>
              </a:pPr>
              <a:t>8</a:t>
            </a:fld>
            <a:endParaRPr lang="en-US" dirty="0"/>
          </a:p>
        </p:txBody>
      </p:sp>
      <p:sp>
        <p:nvSpPr>
          <p:cNvPr id="922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Advantages of Using Formal </a:t>
            </a:r>
            <a:br>
              <a:rPr lang="en-US" dirty="0" smtClean="0"/>
            </a:br>
            <a:r>
              <a:rPr lang="en-US" dirty="0" smtClean="0"/>
              <a:t>Project Management</a:t>
            </a:r>
          </a:p>
        </p:txBody>
      </p:sp>
    </p:spTree>
    <p:extLst>
      <p:ext uri="{BB962C8B-B14F-4D97-AF65-F5344CB8AC3E}">
        <p14:creationId xmlns:p14="http://schemas.microsoft.com/office/powerpoint/2010/main" val="890355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533400" y="985091"/>
            <a:ext cx="8001000" cy="4721225"/>
          </a:xfrm>
        </p:spPr>
        <p:txBody>
          <a:bodyPr/>
          <a:lstStyle/>
          <a:p>
            <a:pPr eaLnBrk="1" hangingPunct="1">
              <a:spcBef>
                <a:spcPct val="70000"/>
              </a:spcBef>
            </a:pPr>
            <a:r>
              <a:rPr lang="en-US" dirty="0" smtClean="0"/>
              <a:t>A </a:t>
            </a:r>
            <a:r>
              <a:rPr lang="en-US" b="1" dirty="0" smtClean="0"/>
              <a:t>project</a:t>
            </a:r>
            <a:r>
              <a:rPr lang="en-US" dirty="0" smtClean="0"/>
              <a:t> is  </a:t>
            </a:r>
            <a:r>
              <a:rPr lang="en-US" dirty="0" smtClean="0">
                <a:latin typeface="Adobe Garamond Pro Bold" pitchFamily="18" charset="0"/>
              </a:rPr>
              <a:t>“</a:t>
            </a:r>
            <a:r>
              <a:rPr lang="en-US" dirty="0" smtClean="0"/>
              <a:t>a temporary endeavor undertaken to create a unique product, service, or result</a:t>
            </a:r>
            <a:r>
              <a:rPr lang="en-US" dirty="0" smtClean="0">
                <a:latin typeface="Adobe Garamond Pro Bold" pitchFamily="18" charset="0"/>
              </a:rPr>
              <a:t>”</a:t>
            </a:r>
            <a:r>
              <a:rPr lang="en-US" dirty="0" smtClean="0"/>
              <a:t>*</a:t>
            </a:r>
          </a:p>
          <a:p>
            <a:pPr eaLnBrk="1" hangingPunct="1">
              <a:spcBef>
                <a:spcPct val="70000"/>
              </a:spcBef>
            </a:pPr>
            <a:r>
              <a:rPr lang="en-US" dirty="0" smtClean="0"/>
              <a:t>Operations is work done to sustain the business</a:t>
            </a:r>
          </a:p>
          <a:p>
            <a:pPr eaLnBrk="1" hangingPunct="1">
              <a:spcBef>
                <a:spcPct val="70000"/>
              </a:spcBef>
            </a:pPr>
            <a:r>
              <a:rPr lang="en-US" dirty="0" smtClean="0"/>
              <a:t>Projects end when their objectives have been reached, or the project has been terminated</a:t>
            </a:r>
          </a:p>
        </p:txBody>
      </p:sp>
      <p:sp>
        <p:nvSpPr>
          <p:cNvPr id="16389" name="Slide Number Placeholder 6"/>
          <p:cNvSpPr>
            <a:spLocks noGrp="1"/>
          </p:cNvSpPr>
          <p:nvPr>
            <p:ph type="sldNum" sz="quarter" idx="4294967295"/>
          </p:nvPr>
        </p:nvSpPr>
        <p:spPr bwMode="auto">
          <a:xfrm>
            <a:off x="8778240" y="6492875"/>
            <a:ext cx="365760"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2A34885-4C27-4F2A-9225-424A0B92B5F8}" type="slidenum">
              <a:rPr lang="en-US"/>
              <a:pPr>
                <a:defRPr/>
              </a:pPr>
              <a:t>9</a:t>
            </a:fld>
            <a:endParaRPr lang="en-US" dirty="0"/>
          </a:p>
        </p:txBody>
      </p:sp>
      <p:sp>
        <p:nvSpPr>
          <p:cNvPr id="10244" name="Rectangle 2"/>
          <p:cNvSpPr>
            <a:spLocks noGrp="1" noChangeArrowheads="1"/>
          </p:cNvSpPr>
          <p:nvPr>
            <p:ph type="title"/>
          </p:nvPr>
        </p:nvSpPr>
        <p:spPr>
          <a:xfrm>
            <a:off x="485775" y="87349"/>
            <a:ext cx="7042150" cy="1143000"/>
          </a:xfrm>
        </p:spPr>
        <p:txBody>
          <a:bodyPr/>
          <a:lstStyle/>
          <a:p>
            <a:pPr eaLnBrk="1" fontAlgn="auto" hangingPunct="1">
              <a:spcAft>
                <a:spcPts val="0"/>
              </a:spcAft>
              <a:defRPr/>
            </a:pPr>
            <a:r>
              <a:rPr lang="en-US" dirty="0" smtClean="0"/>
              <a:t>What Is a Project?</a:t>
            </a:r>
          </a:p>
        </p:txBody>
      </p:sp>
      <p:sp>
        <p:nvSpPr>
          <p:cNvPr id="16388" name="Text Box 4"/>
          <p:cNvSpPr txBox="1">
            <a:spLocks noChangeArrowheads="1"/>
          </p:cNvSpPr>
          <p:nvPr/>
        </p:nvSpPr>
        <p:spPr bwMode="auto">
          <a:xfrm>
            <a:off x="990600" y="5562600"/>
            <a:ext cx="7848600" cy="590931"/>
          </a:xfrm>
          <a:prstGeom prst="rect">
            <a:avLst/>
          </a:prstGeom>
          <a:noFill/>
          <a:ln w="9525" algn="ctr">
            <a:noFill/>
            <a:miter lim="800000"/>
            <a:headEnd/>
            <a:tailEnd/>
          </a:ln>
        </p:spPr>
        <p:txBody>
          <a:bodyPr>
            <a:spAutoFit/>
          </a:bodyPr>
          <a:lstStyle/>
          <a:p>
            <a:pPr marL="342900" indent="-342900">
              <a:spcBef>
                <a:spcPct val="50000"/>
              </a:spcBef>
              <a:buFontTx/>
              <a:buNone/>
            </a:pPr>
            <a:r>
              <a:rPr lang="en-US" sz="1800" dirty="0"/>
              <a:t>    *Project Management Institute, Inc., </a:t>
            </a:r>
            <a:r>
              <a:rPr lang="en-US" sz="1800" i="1" dirty="0"/>
              <a:t>A Guide to the Project Management Body of  Knowledge (PMBOK</a:t>
            </a:r>
            <a:r>
              <a:rPr lang="en-US" sz="1800" i="1" baseline="30000" dirty="0"/>
              <a:t>®</a:t>
            </a:r>
            <a:r>
              <a:rPr lang="en-US" sz="1800" i="1" dirty="0"/>
              <a:t> </a:t>
            </a:r>
            <a:r>
              <a:rPr lang="en-US" sz="1800" i="1" dirty="0" smtClean="0"/>
              <a:t>Guide </a:t>
            </a:r>
            <a:r>
              <a:rPr lang="en-US" sz="1800" i="1" dirty="0"/>
              <a:t>– </a:t>
            </a:r>
            <a:r>
              <a:rPr lang="en-US" sz="1800" i="1" dirty="0" smtClean="0"/>
              <a:t>Sixth Edition</a:t>
            </a:r>
            <a:r>
              <a:rPr lang="en-US" sz="1800" i="1" dirty="0"/>
              <a:t>)</a:t>
            </a:r>
            <a:r>
              <a:rPr lang="en-US" sz="1800" dirty="0"/>
              <a:t> (</a:t>
            </a:r>
            <a:r>
              <a:rPr lang="en-US" sz="1800" dirty="0" smtClean="0"/>
              <a:t>2017).</a:t>
            </a:r>
            <a:endParaRPr lang="en-US" sz="1800" i="1" dirty="0"/>
          </a:p>
        </p:txBody>
      </p:sp>
    </p:spTree>
    <p:extLst>
      <p:ext uri="{BB962C8B-B14F-4D97-AF65-F5344CB8AC3E}">
        <p14:creationId xmlns:p14="http://schemas.microsoft.com/office/powerpoint/2010/main" val="280290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012EE8-E7CB-44D8-836A-D43BAA3E1A5A}"/>
</file>

<file path=customXml/itemProps2.xml><?xml version="1.0" encoding="utf-8"?>
<ds:datastoreItem xmlns:ds="http://schemas.openxmlformats.org/officeDocument/2006/customXml" ds:itemID="{9E8F9C75-D7AB-4AD0-9857-5F0EC1FFA69F}">
  <ds:schemaRefs>
    <ds:schemaRef ds:uri="http://purl.org/dc/elements/1.1/"/>
    <ds:schemaRef ds:uri="6d54a27f-32b3-46ed-801e-110df5e77a46"/>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term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E939953-C3DA-4B08-8F3A-365A1361FE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272</TotalTime>
  <Pages>11</Pages>
  <Words>2642</Words>
  <Application>Microsoft Office PowerPoint</Application>
  <PresentationFormat>On-screen Show (4:3)</PresentationFormat>
  <Paragraphs>252</Paragraphs>
  <Slides>38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 Unicode MS</vt:lpstr>
      <vt:lpstr>ＭＳ Ｐゴシック</vt:lpstr>
      <vt:lpstr>Adobe Garamond Pro Bold</vt:lpstr>
      <vt:lpstr>Arial</vt:lpstr>
      <vt:lpstr>Calibri</vt:lpstr>
      <vt:lpstr>Century Gothic</vt:lpstr>
      <vt:lpstr>New York</vt:lpstr>
      <vt:lpstr>新細明體</vt:lpstr>
      <vt:lpstr>Symbol</vt:lpstr>
      <vt:lpstr>Times New Roman</vt:lpstr>
      <vt:lpstr>Wingdings 3</vt:lpstr>
      <vt:lpstr>UCTI-Template-foundation-level</vt:lpstr>
      <vt:lpstr>Project Management  CT050-3-3-PRMGT</vt:lpstr>
      <vt:lpstr>Topic &amp; Structure of The Lesson</vt:lpstr>
      <vt:lpstr>Learning Objectives</vt:lpstr>
      <vt:lpstr>Learning Objectives (continued)</vt:lpstr>
      <vt:lpstr>Key Terms You Must Be Able To Use</vt:lpstr>
      <vt:lpstr>Introduction</vt:lpstr>
      <vt:lpstr>What Went Wrong?</vt:lpstr>
      <vt:lpstr>Advantages of Using Formal  Project Management</vt:lpstr>
      <vt:lpstr>What Is a Project?</vt:lpstr>
      <vt:lpstr>Examples of Projects</vt:lpstr>
      <vt:lpstr>Project Attributes</vt:lpstr>
      <vt:lpstr>Project Constraints</vt:lpstr>
      <vt:lpstr>Figure 1-2. Typical Project Constraints</vt:lpstr>
      <vt:lpstr>What is Project Management?</vt:lpstr>
      <vt:lpstr>Figure 1-3. Project Management Framework</vt:lpstr>
      <vt:lpstr>Project Stakeholders</vt:lpstr>
      <vt:lpstr>Project Management Knowledge Areas</vt:lpstr>
      <vt:lpstr>Project Management Knowledge Areas (continued)</vt:lpstr>
      <vt:lpstr>Project Management Tools and Techniques</vt:lpstr>
      <vt:lpstr>Figure 1-4. Common Project Management Tools and Techniques by Knowledge Areas</vt:lpstr>
      <vt:lpstr>PowerPoint Presentation</vt:lpstr>
      <vt:lpstr>Tools and Techniques by Purpose</vt:lpstr>
      <vt:lpstr>Project Success</vt:lpstr>
      <vt:lpstr>Programs and Megaprojects</vt:lpstr>
      <vt:lpstr>Figure 1-5. Example Programs</vt:lpstr>
      <vt:lpstr>Project Portfolio Management</vt:lpstr>
      <vt:lpstr>Project and Program Management Compared to Project Portfolio Management</vt:lpstr>
      <vt:lpstr>Figure 1-6. Organizational project management framework (parts of figure)</vt:lpstr>
      <vt:lpstr>The Project Management Profession</vt:lpstr>
      <vt:lpstr>Suggested Skills for Project Managers</vt:lpstr>
      <vt:lpstr>PMI Talent Triangle</vt:lpstr>
      <vt:lpstr>Additional Skills for Program and Portfolio Managers</vt:lpstr>
      <vt:lpstr>Project Management Careers</vt:lpstr>
      <vt:lpstr>Project Management Career Path</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Vijayaraj C. Vijayasingkam</cp:lastModifiedBy>
  <cp:revision>36</cp:revision>
  <cp:lastPrinted>1995-11-02T09:23:42Z</cp:lastPrinted>
  <dcterms:created xsi:type="dcterms:W3CDTF">2017-10-17T06:32:29Z</dcterms:created>
  <dcterms:modified xsi:type="dcterms:W3CDTF">2019-04-25T00:47:33Z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