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45"/>
  </p:notesMasterIdLst>
  <p:handoutMasterIdLst>
    <p:handoutMasterId r:id="rId46"/>
  </p:handoutMasterIdLst>
  <p:sldIdLst>
    <p:sldId id="270" r:id="rId5"/>
    <p:sldId id="382" r:id="rId6"/>
    <p:sldId id="381" r:id="rId7"/>
    <p:sldId id="383" r:id="rId8"/>
    <p:sldId id="333" r:id="rId9"/>
    <p:sldId id="337" r:id="rId10"/>
    <p:sldId id="338" r:id="rId11"/>
    <p:sldId id="339" r:id="rId12"/>
    <p:sldId id="341" r:id="rId13"/>
    <p:sldId id="342" r:id="rId14"/>
    <p:sldId id="343" r:id="rId15"/>
    <p:sldId id="345" r:id="rId16"/>
    <p:sldId id="347" r:id="rId17"/>
    <p:sldId id="351" r:id="rId18"/>
    <p:sldId id="352" r:id="rId19"/>
    <p:sldId id="353" r:id="rId20"/>
    <p:sldId id="354" r:id="rId21"/>
    <p:sldId id="355" r:id="rId22"/>
    <p:sldId id="356" r:id="rId23"/>
    <p:sldId id="357" r:id="rId24"/>
    <p:sldId id="358" r:id="rId25"/>
    <p:sldId id="359" r:id="rId26"/>
    <p:sldId id="360" r:id="rId27"/>
    <p:sldId id="362" r:id="rId28"/>
    <p:sldId id="363" r:id="rId29"/>
    <p:sldId id="364" r:id="rId30"/>
    <p:sldId id="365" r:id="rId31"/>
    <p:sldId id="367" r:id="rId32"/>
    <p:sldId id="368" r:id="rId33"/>
    <p:sldId id="369" r:id="rId34"/>
    <p:sldId id="373" r:id="rId35"/>
    <p:sldId id="375" r:id="rId36"/>
    <p:sldId id="376" r:id="rId37"/>
    <p:sldId id="377" r:id="rId38"/>
    <p:sldId id="379" r:id="rId39"/>
    <p:sldId id="385" r:id="rId40"/>
    <p:sldId id="384" r:id="rId41"/>
    <p:sldId id="386" r:id="rId42"/>
    <p:sldId id="277" r:id="rId43"/>
    <p:sldId id="278" r:id="rId44"/>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4014C-200E-4938-938D-2114A4C781DB}" v="1" dt="2019-11-04T09:25:05.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4702" autoAdjust="0"/>
  </p:normalViewPr>
  <p:slideViewPr>
    <p:cSldViewPr snapToGrid="0">
      <p:cViewPr varScale="1">
        <p:scale>
          <a:sx n="68" d="100"/>
          <a:sy n="68" d="100"/>
        </p:scale>
        <p:origin x="672" y="6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CBD4014C-200E-4938-938D-2114A4C781DB}"/>
    <pc:docChg chg="modSld">
      <pc:chgData name="Jerry Chong Chean Fuh" userId="7e03b82b-d98f-46c1-89f1-920fd5d2fe3c" providerId="ADAL" clId="{CBD4014C-200E-4938-938D-2114A4C781DB}" dt="2019-11-04T09:25:23.499" v="4" actId="20577"/>
      <pc:docMkLst>
        <pc:docMk/>
      </pc:docMkLst>
      <pc:sldChg chg="modSp">
        <pc:chgData name="Jerry Chong Chean Fuh" userId="7e03b82b-d98f-46c1-89f1-920fd5d2fe3c" providerId="ADAL" clId="{CBD4014C-200E-4938-938D-2114A4C781DB}" dt="2019-11-04T09:25:23.499" v="4" actId="20577"/>
        <pc:sldMkLst>
          <pc:docMk/>
          <pc:sldMk cId="2651490891" sldId="270"/>
        </pc:sldMkLst>
        <pc:spChg chg="mod">
          <ac:chgData name="Jerry Chong Chean Fuh" userId="7e03b82b-d98f-46c1-89f1-920fd5d2fe3c" providerId="ADAL" clId="{CBD4014C-200E-4938-938D-2114A4C781DB}" dt="2019-11-04T09:25:23.499" v="4" actId="20577"/>
          <ac:spMkLst>
            <pc:docMk/>
            <pc:sldMk cId="2651490891" sldId="270"/>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endParaRPr lang="en-GB" dirty="0"/>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a:p>
            <a:pPr eaLnBrk="1" hangingPunct="1"/>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Planning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0154" y="3562815"/>
            <a:ext cx="7083846" cy="1752600"/>
          </a:xfrm>
        </p:spPr>
        <p:txBody>
          <a:bodyPr/>
          <a:lstStyle/>
          <a:p>
            <a:r>
              <a:rPr lang="en-US" dirty="0"/>
              <a:t>02: Introduction – Aligning Projects with 	Business Strategy</a:t>
            </a:r>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533400" y="152400"/>
            <a:ext cx="8229600" cy="1143000"/>
          </a:xfrm>
        </p:spPr>
        <p:txBody>
          <a:bodyPr>
            <a:normAutofit fontScale="90000"/>
          </a:bodyPr>
          <a:lstStyle/>
          <a:p>
            <a:pPr eaLnBrk="1" fontAlgn="auto" hangingPunct="1">
              <a:spcAft>
                <a:spcPts val="0"/>
              </a:spcAft>
              <a:defRPr/>
            </a:pPr>
            <a:r>
              <a:rPr lang="en-US" sz="4000" dirty="0"/>
              <a:t>Traditional Project Planning Process</a:t>
            </a:r>
          </a:p>
        </p:txBody>
      </p:sp>
      <p:sp>
        <p:nvSpPr>
          <p:cNvPr id="20483" name="Rectangle 3"/>
          <p:cNvSpPr>
            <a:spLocks noGrp="1" noChangeArrowheads="1"/>
          </p:cNvSpPr>
          <p:nvPr>
            <p:ph sz="quarter" idx="1"/>
          </p:nvPr>
        </p:nvSpPr>
        <p:spPr>
          <a:xfrm>
            <a:off x="609600" y="1828800"/>
            <a:ext cx="8001000" cy="4648200"/>
          </a:xfrm>
        </p:spPr>
        <p:txBody>
          <a:bodyPr/>
          <a:lstStyle/>
          <a:p>
            <a:pPr eaLnBrk="1" hangingPunct="1"/>
            <a:r>
              <a:rPr lang="en-US" dirty="0"/>
              <a:t>Organizations often follow a detailed planning process for project selection, often done on an annual basis</a:t>
            </a:r>
          </a:p>
          <a:p>
            <a:pPr eaLnBrk="1" hangingPunct="1"/>
            <a:r>
              <a:rPr lang="en-US" dirty="0"/>
              <a:t>Figure 2-3 shows a four-stage planning process for selecting projects</a:t>
            </a:r>
          </a:p>
          <a:p>
            <a:pPr eaLnBrk="1" hangingPunct="1"/>
            <a:r>
              <a:rPr lang="en-US" i="1" dirty="0"/>
              <a:t>It is very important to </a:t>
            </a:r>
            <a:r>
              <a:rPr lang="en-US" i="1" dirty="0">
                <a:solidFill>
                  <a:srgbClr val="FF0000"/>
                </a:solidFill>
              </a:rPr>
              <a:t>start at the top </a:t>
            </a:r>
            <a:r>
              <a:rPr lang="en-US" i="1" dirty="0"/>
              <a:t>of the pyramid to select projects that support the organization’s business strategy</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755EEBC6-9DB5-4FCD-ABCC-EBAC7A9CAAFC}" type="slidenum">
              <a:rPr lang="en-US" smtClean="0"/>
              <a:pPr>
                <a:defRPr/>
              </a:pPr>
              <a:t>10</a:t>
            </a:fld>
            <a:endParaRPr lang="en-US" dirty="0"/>
          </a:p>
        </p:txBody>
      </p:sp>
    </p:spTree>
    <p:extLst>
      <p:ext uri="{BB962C8B-B14F-4D97-AF65-F5344CB8AC3E}">
        <p14:creationId xmlns:p14="http://schemas.microsoft.com/office/powerpoint/2010/main" val="105182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normAutofit fontScale="90000"/>
          </a:bodyPr>
          <a:lstStyle/>
          <a:p>
            <a:pPr>
              <a:defRPr/>
            </a:pPr>
            <a:r>
              <a:rPr lang="en-US" sz="4000" dirty="0"/>
              <a:t>Figure 2-3. Pyramid for a Traditional Project Planning Process</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2F34F425-3834-4EB7-BDC7-1A07C3DCE57C}" type="slidenum">
              <a:rPr lang="en-US" smtClean="0"/>
              <a:pPr>
                <a:defRPr/>
              </a:pPr>
              <a:t>11</a:t>
            </a:fld>
            <a:endParaRPr lang="en-US" dirty="0"/>
          </a:p>
        </p:txBody>
      </p:sp>
      <p:pic>
        <p:nvPicPr>
          <p:cNvPr id="21510" name="Picture 44" descr="fig2-2.jpg"/>
          <p:cNvPicPr>
            <a:picLocks noChangeAspect="1" noChangeArrowheads="1"/>
          </p:cNvPicPr>
          <p:nvPr/>
        </p:nvPicPr>
        <p:blipFill>
          <a:blip r:embed="rId2"/>
          <a:srcRect/>
          <a:stretch>
            <a:fillRect/>
          </a:stretch>
        </p:blipFill>
        <p:spPr bwMode="auto">
          <a:xfrm>
            <a:off x="741961" y="1715097"/>
            <a:ext cx="7716239" cy="4549972"/>
          </a:xfrm>
          <a:prstGeom prst="rect">
            <a:avLst/>
          </a:prstGeom>
          <a:noFill/>
          <a:ln w="9525">
            <a:noFill/>
            <a:miter lim="800000"/>
            <a:headEnd/>
            <a:tailEnd/>
          </a:ln>
        </p:spPr>
      </p:pic>
    </p:spTree>
    <p:extLst>
      <p:ext uri="{BB962C8B-B14F-4D97-AF65-F5344CB8AC3E}">
        <p14:creationId xmlns:p14="http://schemas.microsoft.com/office/powerpoint/2010/main" val="405393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In contrast to the traditional, top-down planning approach, an agile planning approach is much more flexible and allows teams to provide feedback to strategy which can influence a change in direction</a:t>
            </a:r>
          </a:p>
          <a:p>
            <a:r>
              <a:rPr lang="en-US" dirty="0"/>
              <a:t>Instead of selecting and funding a specific project, the corporation defines the strategic direction, funds teams, and entrusts them to figure out the best approach to define and deliver the greatest business value</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12</a:t>
            </a:fld>
            <a:endParaRPr lang="en-US" dirty="0"/>
          </a:p>
        </p:txBody>
      </p:sp>
      <p:sp>
        <p:nvSpPr>
          <p:cNvPr id="4" name="Title 3"/>
          <p:cNvSpPr>
            <a:spLocks noGrp="1"/>
          </p:cNvSpPr>
          <p:nvPr>
            <p:ph type="title"/>
          </p:nvPr>
        </p:nvSpPr>
        <p:spPr/>
        <p:txBody>
          <a:bodyPr>
            <a:normAutofit fontScale="90000"/>
          </a:bodyPr>
          <a:lstStyle/>
          <a:p>
            <a:r>
              <a:rPr lang="en-US" dirty="0"/>
              <a:t>An Agile Mindset for Project Planning</a:t>
            </a:r>
          </a:p>
        </p:txBody>
      </p:sp>
    </p:spTree>
    <p:extLst>
      <p:ext uri="{BB962C8B-B14F-4D97-AF65-F5344CB8AC3E}">
        <p14:creationId xmlns:p14="http://schemas.microsoft.com/office/powerpoint/2010/main" val="1410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fontAlgn="auto" hangingPunct="1">
              <a:spcAft>
                <a:spcPts val="0"/>
              </a:spcAft>
              <a:defRPr/>
            </a:pPr>
            <a:r>
              <a:rPr lang="en-US" sz="4000" dirty="0"/>
              <a:t>Methods for Selecting Projects</a:t>
            </a:r>
          </a:p>
        </p:txBody>
      </p:sp>
      <p:sp>
        <p:nvSpPr>
          <p:cNvPr id="22531" name="Rectangle 3"/>
          <p:cNvSpPr>
            <a:spLocks noGrp="1" noChangeArrowheads="1"/>
          </p:cNvSpPr>
          <p:nvPr>
            <p:ph sz="quarter" idx="1"/>
          </p:nvPr>
        </p:nvSpPr>
        <p:spPr>
          <a:xfrm>
            <a:off x="457200" y="1447800"/>
            <a:ext cx="8229600" cy="4937125"/>
          </a:xfrm>
        </p:spPr>
        <p:txBody>
          <a:bodyPr/>
          <a:lstStyle/>
          <a:p>
            <a:pPr eaLnBrk="1" hangingPunct="1"/>
            <a:r>
              <a:rPr lang="en-US" dirty="0"/>
              <a:t>Focus on competitive strategy and broad organizational needs</a:t>
            </a:r>
          </a:p>
          <a:p>
            <a:pPr eaLnBrk="1" hangingPunct="1"/>
            <a:r>
              <a:rPr lang="en-US" dirty="0"/>
              <a:t>Perform net present value analysis or other financial projections</a:t>
            </a:r>
          </a:p>
          <a:p>
            <a:pPr eaLnBrk="1" hangingPunct="1"/>
            <a:r>
              <a:rPr lang="en-US" dirty="0"/>
              <a:t>Use a weighted scoring model</a:t>
            </a:r>
          </a:p>
          <a:p>
            <a:pPr eaLnBrk="1" hangingPunct="1"/>
            <a:r>
              <a:rPr lang="en-US" dirty="0"/>
              <a:t>Implement a balanced scorecard</a:t>
            </a:r>
          </a:p>
          <a:p>
            <a:pPr eaLnBrk="1" hangingPunct="1"/>
            <a:r>
              <a:rPr lang="en-US" dirty="0"/>
              <a:t>Address problems, opportunities, and directives</a:t>
            </a:r>
          </a:p>
          <a:p>
            <a:pPr eaLnBrk="1" hangingPunct="1"/>
            <a:r>
              <a:rPr lang="en-US" dirty="0"/>
              <a:t>Consider project time frame</a:t>
            </a:r>
          </a:p>
          <a:p>
            <a:pPr eaLnBrk="1" hangingPunct="1"/>
            <a:r>
              <a:rPr lang="en-US" dirty="0"/>
              <a:t>Consider project priority</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1382516C-541D-46E4-9FF4-372E0E6DC6C0}" type="slidenum">
              <a:rPr lang="en-US" smtClean="0"/>
              <a:pPr>
                <a:defRPr/>
              </a:pPr>
              <a:t>13</a:t>
            </a:fld>
            <a:endParaRPr lang="en-US" dirty="0"/>
          </a:p>
        </p:txBody>
      </p:sp>
    </p:spTree>
    <p:extLst>
      <p:ext uri="{BB962C8B-B14F-4D97-AF65-F5344CB8AC3E}">
        <p14:creationId xmlns:p14="http://schemas.microsoft.com/office/powerpoint/2010/main" val="367734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fontAlgn="auto" hangingPunct="1">
              <a:spcAft>
                <a:spcPts val="0"/>
              </a:spcAft>
              <a:defRPr/>
            </a:pPr>
            <a:r>
              <a:rPr lang="en-US" sz="4000"/>
              <a:t>Performing Financial Projections</a:t>
            </a:r>
          </a:p>
        </p:txBody>
      </p:sp>
      <p:sp>
        <p:nvSpPr>
          <p:cNvPr id="25603" name="Rectangle 3"/>
          <p:cNvSpPr>
            <a:spLocks noGrp="1" noChangeArrowheads="1"/>
          </p:cNvSpPr>
          <p:nvPr>
            <p:ph sz="quarter" idx="1"/>
          </p:nvPr>
        </p:nvSpPr>
        <p:spPr>
          <a:xfrm>
            <a:off x="381000" y="1219200"/>
            <a:ext cx="8458200" cy="4572000"/>
          </a:xfrm>
        </p:spPr>
        <p:txBody>
          <a:bodyPr/>
          <a:lstStyle/>
          <a:p>
            <a:pPr eaLnBrk="1" hangingPunct="1"/>
            <a:r>
              <a:rPr lang="en-US" dirty="0"/>
              <a:t>Financial considerations are often an important aspect of the project selection process</a:t>
            </a:r>
          </a:p>
          <a:p>
            <a:pPr eaLnBrk="1" hangingPunct="1"/>
            <a:r>
              <a:rPr lang="en-US" dirty="0"/>
              <a:t>Three important methods include:</a:t>
            </a:r>
          </a:p>
          <a:p>
            <a:pPr lvl="1" eaLnBrk="1" hangingPunct="1"/>
            <a:r>
              <a:rPr lang="en-US" dirty="0"/>
              <a:t>Net present value analysis</a:t>
            </a:r>
          </a:p>
          <a:p>
            <a:pPr lvl="1" eaLnBrk="1" hangingPunct="1"/>
            <a:r>
              <a:rPr lang="en-US" dirty="0"/>
              <a:t>Return on investment</a:t>
            </a:r>
          </a:p>
          <a:p>
            <a:pPr lvl="1" eaLnBrk="1" hangingPunct="1"/>
            <a:r>
              <a:rPr lang="en-US" dirty="0"/>
              <a:t>Payback analysis</a:t>
            </a:r>
          </a:p>
          <a:p>
            <a:pPr eaLnBrk="1" hangingPunct="1"/>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7F3645E5-D821-4D48-9F9B-C00B465E7469}" type="slidenum">
              <a:rPr lang="en-US" smtClean="0"/>
              <a:pPr>
                <a:defRPr/>
              </a:pPr>
              <a:t>14</a:t>
            </a:fld>
            <a:endParaRPr lang="en-US" dirty="0"/>
          </a:p>
        </p:txBody>
      </p:sp>
    </p:spTree>
    <p:extLst>
      <p:ext uri="{BB962C8B-B14F-4D97-AF65-F5344CB8AC3E}">
        <p14:creationId xmlns:p14="http://schemas.microsoft.com/office/powerpoint/2010/main" val="213833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t>Net Present Value Analysis</a:t>
            </a:r>
          </a:p>
        </p:txBody>
      </p:sp>
      <p:sp>
        <p:nvSpPr>
          <p:cNvPr id="27651" name="Rectangle 3"/>
          <p:cNvSpPr>
            <a:spLocks noGrp="1" noChangeArrowheads="1"/>
          </p:cNvSpPr>
          <p:nvPr>
            <p:ph sz="quarter" idx="1"/>
          </p:nvPr>
        </p:nvSpPr>
        <p:spPr>
          <a:xfrm>
            <a:off x="457200" y="1219200"/>
            <a:ext cx="8229600" cy="4937125"/>
          </a:xfrm>
        </p:spPr>
        <p:txBody>
          <a:bodyPr/>
          <a:lstStyle/>
          <a:p>
            <a:pPr eaLnBrk="1" hangingPunct="1"/>
            <a:r>
              <a:rPr lang="en-US" b="1" dirty="0"/>
              <a:t>Net present value (NPV) analysis </a:t>
            </a:r>
            <a:r>
              <a:rPr lang="en-US" dirty="0"/>
              <a:t>is a method of calculating the expected net monetary gain or loss from a project by discounting all expected future cash inflows and outflows to the present point in time</a:t>
            </a:r>
          </a:p>
          <a:p>
            <a:pPr eaLnBrk="1" hangingPunct="1"/>
            <a:r>
              <a:rPr lang="en-US" dirty="0"/>
              <a:t>NPV means the return from a project exceeds the </a:t>
            </a:r>
            <a:r>
              <a:rPr lang="en-US" b="1" dirty="0"/>
              <a:t>opportunity cost of capital</a:t>
            </a:r>
            <a:r>
              <a:rPr lang="en-US" dirty="0"/>
              <a:t>—the return available by investing the capital elsewhere</a:t>
            </a:r>
          </a:p>
          <a:p>
            <a:pPr eaLnBrk="1" hangingPunct="1"/>
            <a:r>
              <a:rPr lang="en-US" dirty="0"/>
              <a:t>Projects with </a:t>
            </a:r>
            <a:r>
              <a:rPr lang="en-US" dirty="0">
                <a:solidFill>
                  <a:srgbClr val="FF0000"/>
                </a:solidFill>
              </a:rPr>
              <a:t>higher NPVs</a:t>
            </a:r>
            <a:r>
              <a:rPr lang="en-US" dirty="0"/>
              <a:t> are preferred to projects with lower NPVs if all other factors are equal</a:t>
            </a:r>
          </a:p>
          <a:p>
            <a:pPr eaLnBrk="1" hangingPunct="1"/>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E6E776DA-456A-43C3-9A8D-8EB0C0D9B41A}" type="slidenum">
              <a:rPr lang="en-US" smtClean="0"/>
              <a:pPr>
                <a:defRPr/>
              </a:pPr>
              <a:t>15</a:t>
            </a:fld>
            <a:endParaRPr lang="en-US" dirty="0"/>
          </a:p>
        </p:txBody>
      </p:sp>
    </p:spTree>
    <p:extLst>
      <p:ext uri="{BB962C8B-B14F-4D97-AF65-F5344CB8AC3E}">
        <p14:creationId xmlns:p14="http://schemas.microsoft.com/office/powerpoint/2010/main" val="200075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0"/>
            <a:ext cx="8686800" cy="1143000"/>
          </a:xfrm>
        </p:spPr>
        <p:txBody>
          <a:bodyPr>
            <a:normAutofit fontScale="90000"/>
          </a:bodyPr>
          <a:lstStyle/>
          <a:p>
            <a:pPr eaLnBrk="1" fontAlgn="auto" hangingPunct="1">
              <a:spcAft>
                <a:spcPts val="0"/>
              </a:spcAft>
              <a:defRPr/>
            </a:pPr>
            <a:r>
              <a:rPr lang="en-US" sz="4000" dirty="0"/>
              <a:t>Figure 2-5. Net Present Value Example</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FD777024-E713-4A38-9F23-E9BF83A6F26D}" type="slidenum">
              <a:rPr lang="en-US" smtClean="0"/>
              <a:pPr>
                <a:defRPr/>
              </a:pPr>
              <a:t>16</a:t>
            </a:fld>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57200" y="1143000"/>
            <a:ext cx="8001000" cy="4343400"/>
          </a:xfrm>
          <a:prstGeom prst="rect">
            <a:avLst/>
          </a:prstGeom>
        </p:spPr>
      </p:pic>
    </p:spTree>
    <p:extLst>
      <p:ext uri="{BB962C8B-B14F-4D97-AF65-F5344CB8AC3E}">
        <p14:creationId xmlns:p14="http://schemas.microsoft.com/office/powerpoint/2010/main" val="1941976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0"/>
            <a:ext cx="8686800" cy="1143000"/>
          </a:xfrm>
        </p:spPr>
        <p:txBody>
          <a:bodyPr>
            <a:normAutofit fontScale="90000"/>
          </a:bodyPr>
          <a:lstStyle/>
          <a:p>
            <a:pPr eaLnBrk="1" fontAlgn="auto" hangingPunct="1">
              <a:spcAft>
                <a:spcPts val="0"/>
              </a:spcAft>
              <a:defRPr/>
            </a:pPr>
            <a:r>
              <a:rPr lang="en-US" sz="4000" dirty="0"/>
              <a:t>Figure 2-6. Detailed NPV Calculations</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2517630F-995B-4EDA-A424-BBC72D98C4D4}" type="slidenum">
              <a:rPr lang="en-US" smtClean="0"/>
              <a:pPr>
                <a:defRPr/>
              </a:pPr>
              <a:t>17</a:t>
            </a:fld>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601"/>
            <a:ext cx="8001000" cy="3276600"/>
          </a:xfrm>
          <a:prstGeom prst="rect">
            <a:avLst/>
          </a:prstGeom>
          <a:noFill/>
          <a:ln>
            <a:noFill/>
          </a:ln>
        </p:spPr>
      </p:pic>
    </p:spTree>
    <p:extLst>
      <p:ext uri="{BB962C8B-B14F-4D97-AF65-F5344CB8AC3E}">
        <p14:creationId xmlns:p14="http://schemas.microsoft.com/office/powerpoint/2010/main" val="3805356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t>NPV Considerations</a:t>
            </a:r>
          </a:p>
        </p:txBody>
      </p:sp>
      <p:sp>
        <p:nvSpPr>
          <p:cNvPr id="30723" name="Rectangle 3"/>
          <p:cNvSpPr>
            <a:spLocks noGrp="1" noChangeArrowheads="1"/>
          </p:cNvSpPr>
          <p:nvPr>
            <p:ph sz="quarter" idx="1"/>
          </p:nvPr>
        </p:nvSpPr>
        <p:spPr>
          <a:xfrm>
            <a:off x="381000" y="1371600"/>
            <a:ext cx="8458200" cy="5105400"/>
          </a:xfrm>
        </p:spPr>
        <p:txBody>
          <a:bodyPr/>
          <a:lstStyle/>
          <a:p>
            <a:pPr eaLnBrk="1" hangingPunct="1"/>
            <a:r>
              <a:rPr lang="en-US" dirty="0"/>
              <a:t>Some organizations refer to the investment year(s) for project costs as Year 0 instead of Year 1 and do not discount costs in Year 0</a:t>
            </a:r>
          </a:p>
          <a:p>
            <a:pPr eaLnBrk="1" hangingPunct="1"/>
            <a:r>
              <a:rPr lang="en-US" dirty="0"/>
              <a:t>The discount rate can vary, based on the prime rate and other economic considerations.</a:t>
            </a:r>
          </a:p>
          <a:p>
            <a:pPr eaLnBrk="1" hangingPunct="1"/>
            <a:r>
              <a:rPr lang="en-US" dirty="0"/>
              <a:t>You can enter costs as negative numbers instead of positive numbers, and you can list costs before benefits</a:t>
            </a:r>
          </a:p>
          <a:p>
            <a:pPr eaLnBrk="1" hangingPunct="1"/>
            <a:r>
              <a:rPr lang="en-US" dirty="0"/>
              <a:t>Project managers should check to see which approaches their organizations prefer when calculating NPV</a:t>
            </a:r>
          </a:p>
          <a:p>
            <a:pPr eaLnBrk="1" hangingPunct="1"/>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ACCAC4C9-E5C6-4939-8E83-6996BA527B3B}" type="slidenum">
              <a:rPr lang="en-US" smtClean="0"/>
              <a:pPr>
                <a:defRPr/>
              </a:pPr>
              <a:t>18</a:t>
            </a:fld>
            <a:endParaRPr lang="en-US" dirty="0"/>
          </a:p>
        </p:txBody>
      </p:sp>
    </p:spTree>
    <p:extLst>
      <p:ext uri="{BB962C8B-B14F-4D97-AF65-F5344CB8AC3E}">
        <p14:creationId xmlns:p14="http://schemas.microsoft.com/office/powerpoint/2010/main" val="174200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0" y="0"/>
            <a:ext cx="9144000" cy="1143000"/>
          </a:xfrm>
        </p:spPr>
        <p:txBody>
          <a:bodyPr>
            <a:normAutofit fontScale="90000"/>
          </a:bodyPr>
          <a:lstStyle/>
          <a:p>
            <a:pPr eaLnBrk="1" fontAlgn="auto" hangingPunct="1">
              <a:spcAft>
                <a:spcPts val="0"/>
              </a:spcAft>
              <a:defRPr/>
            </a:pPr>
            <a:r>
              <a:rPr lang="en-US" sz="4000" dirty="0"/>
              <a:t>Figure 2-7. Intranet Project NPV Example</a:t>
            </a:r>
          </a:p>
        </p:txBody>
      </p:sp>
      <p:pic>
        <p:nvPicPr>
          <p:cNvPr id="31747" name="Picture 3" descr="Fig02-05"/>
          <p:cNvPicPr>
            <a:picLocks noChangeAspect="1" noChangeArrowheads="1"/>
          </p:cNvPicPr>
          <p:nvPr/>
        </p:nvPicPr>
        <p:blipFill>
          <a:blip r:embed="rId2"/>
          <a:srcRect b="5519"/>
          <a:stretch>
            <a:fillRect/>
          </a:stretch>
        </p:blipFill>
        <p:spPr bwMode="auto">
          <a:xfrm>
            <a:off x="609600" y="990600"/>
            <a:ext cx="7620000" cy="4756150"/>
          </a:xfrm>
          <a:prstGeom prst="rect">
            <a:avLst/>
          </a:prstGeom>
          <a:noFill/>
          <a:ln w="9525">
            <a:noFill/>
            <a:miter lim="800000"/>
            <a:headEnd/>
            <a:tailEnd/>
          </a:ln>
        </p:spPr>
      </p:pic>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90AA6AB8-489D-4B72-A90B-18D011C4F0A7}" type="slidenum">
              <a:rPr lang="en-US" smtClean="0"/>
              <a:pPr>
                <a:defRPr/>
              </a:pPr>
              <a:t>19</a:t>
            </a:fld>
            <a:endParaRPr lang="en-US" dirty="0"/>
          </a:p>
        </p:txBody>
      </p:sp>
      <p:sp>
        <p:nvSpPr>
          <p:cNvPr id="8" name="Rectangle 6"/>
          <p:cNvSpPr>
            <a:spLocks noChangeArrowheads="1"/>
          </p:cNvSpPr>
          <p:nvPr/>
        </p:nvSpPr>
        <p:spPr bwMode="auto">
          <a:xfrm>
            <a:off x="1905000" y="5715000"/>
            <a:ext cx="5334000" cy="258532"/>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0"/>
              </a:spcAft>
              <a:buClrTx/>
              <a:buSz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Schwalbe, Information Technology Project Management, Sixth Edition, 2010</a:t>
            </a: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2165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5" name="Table 4">
            <a:extLst>
              <a:ext uri="{FF2B5EF4-FFF2-40B4-BE49-F238E27FC236}">
                <a16:creationId xmlns:a16="http://schemas.microsoft.com/office/drawing/2014/main" id="{57365EE6-5D07-4DA7-AFA3-15293B87541F}"/>
              </a:ext>
            </a:extLst>
          </p:cNvPr>
          <p:cNvGraphicFramePr>
            <a:graphicFrameLocks noGrp="1"/>
          </p:cNvGraphicFramePr>
          <p:nvPr>
            <p:extLst>
              <p:ext uri="{D42A27DB-BD31-4B8C-83A1-F6EECF244321}">
                <p14:modId xmlns:p14="http://schemas.microsoft.com/office/powerpoint/2010/main" val="1467565488"/>
              </p:ext>
            </p:extLst>
          </p:nvPr>
        </p:nvGraphicFramePr>
        <p:xfrm>
          <a:off x="268941" y="1840294"/>
          <a:ext cx="8606118" cy="2141708"/>
        </p:xfrm>
        <a:graphic>
          <a:graphicData uri="http://schemas.openxmlformats.org/drawingml/2006/table">
            <a:tbl>
              <a:tblPr/>
              <a:tblGrid>
                <a:gridCol w="2017059">
                  <a:extLst>
                    <a:ext uri="{9D8B030D-6E8A-4147-A177-3AD203B41FA5}">
                      <a16:colId xmlns:a16="http://schemas.microsoft.com/office/drawing/2014/main" val="20000"/>
                    </a:ext>
                  </a:extLst>
                </a:gridCol>
                <a:gridCol w="3127851">
                  <a:extLst>
                    <a:ext uri="{9D8B030D-6E8A-4147-A177-3AD203B41FA5}">
                      <a16:colId xmlns:a16="http://schemas.microsoft.com/office/drawing/2014/main" val="20001"/>
                    </a:ext>
                  </a:extLst>
                </a:gridCol>
                <a:gridCol w="3461208">
                  <a:extLst>
                    <a:ext uri="{9D8B030D-6E8A-4147-A177-3AD203B41FA5}">
                      <a16:colId xmlns:a16="http://schemas.microsoft.com/office/drawing/2014/main" val="20002"/>
                    </a:ext>
                  </a:extLst>
                </a:gridCol>
              </a:tblGrid>
              <a:tr h="215056">
                <a:tc>
                  <a:txBody>
                    <a:bodyPr/>
                    <a:lstStyle/>
                    <a:p>
                      <a:pPr marL="0" marR="0">
                        <a:lnSpc>
                          <a:spcPct val="150000"/>
                        </a:lnSpc>
                        <a:spcBef>
                          <a:spcPts val="1200"/>
                        </a:spcBef>
                        <a:spcAft>
                          <a:spcPts val="0"/>
                        </a:spcAft>
                      </a:pP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50000"/>
                        </a:lnSpc>
                        <a:spcBef>
                          <a:spcPts val="1200"/>
                        </a:spcBef>
                        <a:spcAft>
                          <a:spcPts val="0"/>
                        </a:spcAft>
                      </a:pP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50000"/>
                        </a:lnSpc>
                        <a:spcBef>
                          <a:spcPts val="1200"/>
                        </a:spcBef>
                        <a:spcAft>
                          <a:spcPts val="0"/>
                        </a:spcAft>
                      </a:pP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57192">
                <a:tc>
                  <a:txBody>
                    <a:bodyPr/>
                    <a:lstStyle/>
                    <a:p>
                      <a:pPr marL="0" marR="0">
                        <a:spcBef>
                          <a:spcPts val="0"/>
                        </a:spcBef>
                        <a:spcAft>
                          <a:spcPts val="0"/>
                        </a:spcAft>
                      </a:pPr>
                      <a:endParaRPr lang="en-US" sz="16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1125">
                <a:tc>
                  <a:txBody>
                    <a:bodyPr/>
                    <a:lstStyle/>
                    <a:p>
                      <a:pPr marL="0" marR="0">
                        <a:spcBef>
                          <a:spcPts val="0"/>
                        </a:spcBef>
                        <a:spcAft>
                          <a:spcPts val="0"/>
                        </a:spcAft>
                      </a:pPr>
                      <a:endParaRPr lang="en-US" sz="16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tabLst>
                          <a:tab pos="95250" algn="l"/>
                        </a:tabLs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1911">
                <a:tc>
                  <a:txBody>
                    <a:bodyPr/>
                    <a:lstStyle/>
                    <a:p>
                      <a:pPr marL="0" marR="0">
                        <a:spcBef>
                          <a:spcPts val="0"/>
                        </a:spcBef>
                        <a:spcAft>
                          <a:spcPts val="0"/>
                        </a:spcAft>
                      </a:pPr>
                      <a:endParaRPr lang="en-US" sz="16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5668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t>Steps for Calculating NPV</a:t>
            </a:r>
          </a:p>
        </p:txBody>
      </p:sp>
      <p:sp>
        <p:nvSpPr>
          <p:cNvPr id="32771" name="Rectangle 3"/>
          <p:cNvSpPr>
            <a:spLocks noGrp="1" noChangeArrowheads="1"/>
          </p:cNvSpPr>
          <p:nvPr>
            <p:ph sz="quarter" idx="1"/>
          </p:nvPr>
        </p:nvSpPr>
        <p:spPr>
          <a:xfrm>
            <a:off x="304800" y="1219200"/>
            <a:ext cx="8382000" cy="4572000"/>
          </a:xfrm>
        </p:spPr>
        <p:txBody>
          <a:bodyPr>
            <a:normAutofit fontScale="85000" lnSpcReduction="10000"/>
          </a:bodyPr>
          <a:lstStyle/>
          <a:p>
            <a:pPr marL="533400" indent="-533400" eaLnBrk="1" hangingPunct="1">
              <a:buFontTx/>
              <a:buAutoNum type="arabicPeriod"/>
            </a:pPr>
            <a:r>
              <a:rPr lang="en-US"/>
              <a:t>Determine the estimated costs and benefits for the life of the project and the products it produces.</a:t>
            </a:r>
          </a:p>
          <a:p>
            <a:pPr marL="533400" indent="-533400" eaLnBrk="1" hangingPunct="1">
              <a:buFontTx/>
              <a:buAutoNum type="arabicPeriod"/>
            </a:pPr>
            <a:r>
              <a:rPr lang="en-US"/>
              <a:t>Determine the discount rate. A </a:t>
            </a:r>
            <a:r>
              <a:rPr lang="en-US" b="1"/>
              <a:t>discount rate </a:t>
            </a:r>
            <a:r>
              <a:rPr lang="en-US"/>
              <a:t>is the rate used in discounting future cash flows. The annual </a:t>
            </a:r>
            <a:r>
              <a:rPr lang="en-US" b="1"/>
              <a:t>discount factor </a:t>
            </a:r>
            <a:r>
              <a:rPr lang="en-US"/>
              <a:t>is a multiplier for each year based on the discount rate and year (calculated as 1/(1+r)t, where </a:t>
            </a:r>
            <a:r>
              <a:rPr lang="en-US" i="1"/>
              <a:t>r </a:t>
            </a:r>
            <a:r>
              <a:rPr lang="en-US"/>
              <a:t>is the discount rate, and </a:t>
            </a:r>
            <a:r>
              <a:rPr lang="en-US" i="1"/>
              <a:t>t </a:t>
            </a:r>
            <a:r>
              <a:rPr lang="en-US"/>
              <a:t>is the year).</a:t>
            </a:r>
          </a:p>
          <a:p>
            <a:pPr marL="533400" indent="-533400" eaLnBrk="1" hangingPunct="1">
              <a:buFontTx/>
              <a:buAutoNum type="arabicPeriod"/>
            </a:pPr>
            <a:r>
              <a:rPr lang="en-US"/>
              <a:t>Calculate the net present value by subtracting the total discounted costs from the total discounted benefits.</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7ADBAD71-EE45-4A2F-AA45-D423287021D6}" type="slidenum">
              <a:rPr lang="en-US" smtClean="0"/>
              <a:pPr>
                <a:defRPr/>
              </a:pPr>
              <a:t>20</a:t>
            </a:fld>
            <a:endParaRPr lang="en-US" dirty="0"/>
          </a:p>
        </p:txBody>
      </p:sp>
    </p:spTree>
    <p:extLst>
      <p:ext uri="{BB962C8B-B14F-4D97-AF65-F5344CB8AC3E}">
        <p14:creationId xmlns:p14="http://schemas.microsoft.com/office/powerpoint/2010/main" val="264447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t>Return on Investment</a:t>
            </a:r>
          </a:p>
        </p:txBody>
      </p:sp>
      <p:sp>
        <p:nvSpPr>
          <p:cNvPr id="33795" name="Rectangle 3"/>
          <p:cNvSpPr>
            <a:spLocks noGrp="1" noChangeArrowheads="1"/>
          </p:cNvSpPr>
          <p:nvPr>
            <p:ph sz="quarter" idx="1"/>
          </p:nvPr>
        </p:nvSpPr>
        <p:spPr>
          <a:xfrm>
            <a:off x="152400" y="1371600"/>
            <a:ext cx="8839200" cy="4800600"/>
          </a:xfrm>
        </p:spPr>
        <p:txBody>
          <a:bodyPr/>
          <a:lstStyle/>
          <a:p>
            <a:pPr eaLnBrk="1" hangingPunct="1"/>
            <a:r>
              <a:rPr lang="en-US" sz="2400" b="1" dirty="0"/>
              <a:t>Return on investment (ROI) </a:t>
            </a:r>
            <a:r>
              <a:rPr lang="en-US" sz="2400" dirty="0"/>
              <a:t>is the result of subtracting the project costs from the benefits and then dividing by the costs.</a:t>
            </a:r>
          </a:p>
          <a:p>
            <a:pPr eaLnBrk="1" hangingPunct="1"/>
            <a:r>
              <a:rPr lang="en-US" sz="2400" dirty="0"/>
              <a:t>For example, if you invest $100 today and next year your investment is worth $110, your ROI is ($110 – 100)/100, or 0.10 (10 percent)</a:t>
            </a:r>
          </a:p>
          <a:p>
            <a:pPr eaLnBrk="1" hangingPunct="1"/>
            <a:r>
              <a:rPr lang="en-US" sz="2400" dirty="0"/>
              <a:t>Note that the ROI is always a percentage, and the higher the ROI, the better</a:t>
            </a:r>
          </a:p>
          <a:p>
            <a:pPr eaLnBrk="1" hangingPunct="1"/>
            <a:r>
              <a:rPr lang="en-US" sz="2400" dirty="0"/>
              <a:t>Many organizations have a </a:t>
            </a:r>
            <a:r>
              <a:rPr lang="en-US" sz="2400" b="1" dirty="0"/>
              <a:t>required rate of return</a:t>
            </a:r>
            <a:r>
              <a:rPr lang="en-US" sz="2400" dirty="0"/>
              <a:t> for projects</a:t>
            </a:r>
            <a:r>
              <a:rPr lang="en-US" sz="2400" dirty="0">
                <a:cs typeface="Times New Roman" pitchFamily="18" charset="0"/>
              </a:rPr>
              <a:t>—</a:t>
            </a:r>
            <a:r>
              <a:rPr lang="en-US" sz="2400" dirty="0"/>
              <a:t>the minimum acceptable rate of return on an investment</a:t>
            </a:r>
          </a:p>
          <a:p>
            <a:pPr eaLnBrk="1" hangingPunct="1"/>
            <a:r>
              <a:rPr lang="en-US" sz="2400" dirty="0"/>
              <a:t>You can find the</a:t>
            </a:r>
            <a:r>
              <a:rPr lang="en-US" sz="2400" b="1" dirty="0"/>
              <a:t> internal rate of return (IRR) </a:t>
            </a:r>
            <a:r>
              <a:rPr lang="en-US" sz="2400" dirty="0"/>
              <a:t>by finding what discount rate results in an NPV of zero for the project</a:t>
            </a:r>
          </a:p>
          <a:p>
            <a:pPr eaLnBrk="1" hangingPunct="1"/>
            <a:endParaRPr lang="en-US" sz="2400" dirty="0"/>
          </a:p>
          <a:p>
            <a:pPr eaLnBrk="1" hangingPunct="1">
              <a:buFont typeface="Wingdings 3" pitchFamily="18" charset="2"/>
              <a:buNone/>
            </a:pPr>
            <a:endParaRPr lang="en-US" sz="2400"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703AF94C-6A13-4CC1-B654-ED8B2E8DC75C}" type="slidenum">
              <a:rPr lang="en-US" smtClean="0"/>
              <a:pPr>
                <a:defRPr/>
              </a:pPr>
              <a:t>21</a:t>
            </a:fld>
            <a:endParaRPr lang="en-US" dirty="0"/>
          </a:p>
        </p:txBody>
      </p:sp>
    </p:spTree>
    <p:extLst>
      <p:ext uri="{BB962C8B-B14F-4D97-AF65-F5344CB8AC3E}">
        <p14:creationId xmlns:p14="http://schemas.microsoft.com/office/powerpoint/2010/main" val="998880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t>Payback Analysis</a:t>
            </a:r>
          </a:p>
        </p:txBody>
      </p:sp>
      <p:sp>
        <p:nvSpPr>
          <p:cNvPr id="34819" name="Rectangle 3"/>
          <p:cNvSpPr>
            <a:spLocks noGrp="1" noChangeArrowheads="1"/>
          </p:cNvSpPr>
          <p:nvPr>
            <p:ph sz="quarter" idx="1"/>
          </p:nvPr>
        </p:nvSpPr>
        <p:spPr>
          <a:xfrm>
            <a:off x="457200" y="1219200"/>
            <a:ext cx="8229600" cy="4937125"/>
          </a:xfrm>
        </p:spPr>
        <p:txBody>
          <a:bodyPr/>
          <a:lstStyle/>
          <a:p>
            <a:pPr eaLnBrk="1" hangingPunct="1"/>
            <a:r>
              <a:rPr lang="en-US" b="1" dirty="0"/>
              <a:t>Payback period </a:t>
            </a:r>
            <a:r>
              <a:rPr lang="en-US" dirty="0"/>
              <a:t>is the amount of time it will take to recoup—in the form of net cash inflows—the total dollars invested in a project</a:t>
            </a:r>
          </a:p>
          <a:p>
            <a:pPr eaLnBrk="1" hangingPunct="1"/>
            <a:r>
              <a:rPr lang="en-US" dirty="0"/>
              <a:t>Payback analysis determines how much time will lapse before accrued benefits overtake accrued and continuing costs</a:t>
            </a:r>
          </a:p>
          <a:p>
            <a:pPr eaLnBrk="1" hangingPunct="1"/>
            <a:r>
              <a:rPr lang="en-US" dirty="0"/>
              <a:t>Payback occurs in the year when the cumulative benefits minus costs reach zero</a:t>
            </a:r>
          </a:p>
          <a:p>
            <a:pPr eaLnBrk="1" hangingPunct="1"/>
            <a:r>
              <a:rPr lang="en-US" dirty="0"/>
              <a:t>The </a:t>
            </a:r>
            <a:r>
              <a:rPr lang="en-US" dirty="0">
                <a:solidFill>
                  <a:srgbClr val="FF0000"/>
                </a:solidFill>
              </a:rPr>
              <a:t>shorter </a:t>
            </a:r>
            <a:r>
              <a:rPr lang="en-US" dirty="0"/>
              <a:t>the payback period, the better</a:t>
            </a:r>
          </a:p>
          <a:p>
            <a:pPr eaLnBrk="1" hangingPunct="1"/>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307D5763-8579-4025-8DDB-91EBB37405AE}" type="slidenum">
              <a:rPr lang="en-US" smtClean="0"/>
              <a:pPr>
                <a:defRPr/>
              </a:pPr>
              <a:t>22</a:t>
            </a:fld>
            <a:endParaRPr lang="en-US" dirty="0"/>
          </a:p>
        </p:txBody>
      </p:sp>
    </p:spTree>
    <p:extLst>
      <p:ext uri="{BB962C8B-B14F-4D97-AF65-F5344CB8AC3E}">
        <p14:creationId xmlns:p14="http://schemas.microsoft.com/office/powerpoint/2010/main" val="2412633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457200" y="0"/>
            <a:ext cx="8229600" cy="762000"/>
          </a:xfrm>
        </p:spPr>
        <p:txBody>
          <a:bodyPr/>
          <a:lstStyle/>
          <a:p>
            <a:pPr eaLnBrk="1" fontAlgn="auto" hangingPunct="1">
              <a:spcAft>
                <a:spcPts val="0"/>
              </a:spcAft>
              <a:defRPr/>
            </a:pPr>
            <a:r>
              <a:rPr lang="en-US" sz="3200" dirty="0"/>
              <a:t>Figure 2-8. Charting the Payback Period</a:t>
            </a:r>
          </a:p>
        </p:txBody>
      </p:sp>
      <p:sp>
        <p:nvSpPr>
          <p:cNvPr id="7" name="Slide Number Placeholder 6"/>
          <p:cNvSpPr>
            <a:spLocks noGrp="1"/>
          </p:cNvSpPr>
          <p:nvPr>
            <p:ph type="sldNum" sz="quarter" idx="4294967295"/>
          </p:nvPr>
        </p:nvSpPr>
        <p:spPr>
          <a:xfrm>
            <a:off x="8458200" y="6408738"/>
            <a:ext cx="555625" cy="365125"/>
          </a:xfrm>
          <a:prstGeom prst="rect">
            <a:avLst/>
          </a:prstGeom>
        </p:spPr>
        <p:txBody>
          <a:bodyPr/>
          <a:lstStyle/>
          <a:p>
            <a:pPr>
              <a:defRPr/>
            </a:pPr>
            <a:fld id="{7C183346-8F7F-4B20-963E-7AF6B96A10D4}" type="slidenum">
              <a:rPr lang="en-US" smtClean="0"/>
              <a:pPr>
                <a:defRPr/>
              </a:pPr>
              <a:t>23</a:t>
            </a:fld>
            <a:endParaRPr lang="en-US" dirty="0"/>
          </a:p>
        </p:txBody>
      </p:sp>
      <p:pic>
        <p:nvPicPr>
          <p:cNvPr id="35847" name="Picture 6" descr="fig2-6.jpg"/>
          <p:cNvPicPr>
            <a:picLocks noChangeAspect="1" noChangeArrowheads="1"/>
          </p:cNvPicPr>
          <p:nvPr/>
        </p:nvPicPr>
        <p:blipFill>
          <a:blip r:embed="rId2"/>
          <a:srcRect/>
          <a:stretch>
            <a:fillRect/>
          </a:stretch>
        </p:blipFill>
        <p:spPr bwMode="auto">
          <a:xfrm>
            <a:off x="1066800" y="759725"/>
            <a:ext cx="6477000" cy="5434278"/>
          </a:xfrm>
          <a:prstGeom prst="rect">
            <a:avLst/>
          </a:prstGeom>
          <a:noFill/>
          <a:ln w="9525">
            <a:noFill/>
            <a:miter lim="800000"/>
            <a:headEnd/>
            <a:tailEnd/>
          </a:ln>
        </p:spPr>
      </p:pic>
    </p:spTree>
    <p:extLst>
      <p:ext uri="{BB962C8B-B14F-4D97-AF65-F5344CB8AC3E}">
        <p14:creationId xmlns:p14="http://schemas.microsoft.com/office/powerpoint/2010/main" val="173125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t>Weighted Scoring Models</a:t>
            </a:r>
          </a:p>
        </p:txBody>
      </p:sp>
      <p:sp>
        <p:nvSpPr>
          <p:cNvPr id="37891" name="Rectangle 3"/>
          <p:cNvSpPr>
            <a:spLocks noGrp="1" noChangeArrowheads="1"/>
          </p:cNvSpPr>
          <p:nvPr>
            <p:ph sz="quarter" idx="1"/>
          </p:nvPr>
        </p:nvSpPr>
        <p:spPr>
          <a:xfrm>
            <a:off x="228600" y="1143000"/>
            <a:ext cx="8686800" cy="4953000"/>
          </a:xfrm>
        </p:spPr>
        <p:txBody>
          <a:bodyPr/>
          <a:lstStyle/>
          <a:p>
            <a:pPr eaLnBrk="1" hangingPunct="1"/>
            <a:r>
              <a:rPr lang="en-US" dirty="0"/>
              <a:t>A </a:t>
            </a:r>
            <a:r>
              <a:rPr lang="en-US" b="1" dirty="0"/>
              <a:t>weighted scoring model </a:t>
            </a:r>
            <a:r>
              <a:rPr lang="en-US" dirty="0"/>
              <a:t>is a tool that provides a systematic process for selecting projects based on many criteria</a:t>
            </a:r>
          </a:p>
          <a:p>
            <a:pPr eaLnBrk="1" hangingPunct="1"/>
            <a:r>
              <a:rPr lang="en-US" dirty="0"/>
              <a:t>To create a weighted scoring model:</a:t>
            </a:r>
          </a:p>
          <a:p>
            <a:pPr lvl="1" eaLnBrk="1" hangingPunct="1"/>
            <a:r>
              <a:rPr lang="en-US" dirty="0"/>
              <a:t>Identify criteria important to the project selection process</a:t>
            </a:r>
          </a:p>
          <a:p>
            <a:pPr lvl="1" eaLnBrk="1" hangingPunct="1"/>
            <a:r>
              <a:rPr lang="en-US" dirty="0"/>
              <a:t>Assign a weight to each criterion (so they add up to 100 percent)</a:t>
            </a:r>
          </a:p>
          <a:p>
            <a:pPr lvl="1" eaLnBrk="1" hangingPunct="1"/>
            <a:r>
              <a:rPr lang="en-US" dirty="0"/>
              <a:t>Assign numerical scores to each criterion for each project</a:t>
            </a:r>
          </a:p>
          <a:p>
            <a:pPr lvl="1" eaLnBrk="1" hangingPunct="1"/>
            <a:r>
              <a:rPr lang="en-US" dirty="0"/>
              <a:t>Calculate the weighted scores by multiplying the weight for each criterion by its score and adding the resulting values</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557BF252-93D6-480A-83CB-49DE73E43F29}" type="slidenum">
              <a:rPr lang="en-US" smtClean="0"/>
              <a:pPr>
                <a:defRPr/>
              </a:pPr>
              <a:t>24</a:t>
            </a:fld>
            <a:endParaRPr lang="en-US" dirty="0"/>
          </a:p>
        </p:txBody>
      </p:sp>
    </p:spTree>
    <p:extLst>
      <p:ext uri="{BB962C8B-B14F-4D97-AF65-F5344CB8AC3E}">
        <p14:creationId xmlns:p14="http://schemas.microsoft.com/office/powerpoint/2010/main" val="362283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457200" y="0"/>
            <a:ext cx="8229600" cy="1143000"/>
          </a:xfrm>
        </p:spPr>
        <p:txBody>
          <a:bodyPr>
            <a:normAutofit fontScale="90000"/>
          </a:bodyPr>
          <a:lstStyle/>
          <a:p>
            <a:pPr eaLnBrk="1" fontAlgn="auto" hangingPunct="1">
              <a:spcAft>
                <a:spcPts val="0"/>
              </a:spcAft>
              <a:defRPr/>
            </a:pPr>
            <a:r>
              <a:rPr lang="en-US" sz="4000" dirty="0"/>
              <a:t>Figure 2-9. Sample Weighted Scoring Model for Project Selection</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D3824592-EC86-4D42-A657-30D2D7DA8747}" type="slidenum">
              <a:rPr lang="en-US" smtClean="0"/>
              <a:pPr>
                <a:defRPr/>
              </a:pPr>
              <a:t>25</a:t>
            </a:fld>
            <a:endParaRPr lang="en-US" dirty="0"/>
          </a:p>
        </p:txBody>
      </p:sp>
      <p:sp>
        <p:nvSpPr>
          <p:cNvPr id="38919" name="Rectangle 7"/>
          <p:cNvSpPr>
            <a:spLocks noChangeArrowheads="1"/>
          </p:cNvSpPr>
          <p:nvPr/>
        </p:nvSpPr>
        <p:spPr bwMode="auto">
          <a:xfrm>
            <a:off x="0" y="0"/>
            <a:ext cx="9144000" cy="0"/>
          </a:xfrm>
          <a:prstGeom prst="rect">
            <a:avLst/>
          </a:prstGeom>
          <a:noFill/>
          <a:ln w="9525" cap="flat" cmpd="sng" algn="ctr">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8" name="Object 6"/>
          <p:cNvGraphicFramePr>
            <a:graphicFrameLocks noChangeAspect="1"/>
          </p:cNvGraphicFramePr>
          <p:nvPr/>
        </p:nvGraphicFramePr>
        <p:xfrm>
          <a:off x="1524000" y="1219200"/>
          <a:ext cx="5562600" cy="5066572"/>
        </p:xfrm>
        <a:graphic>
          <a:graphicData uri="http://schemas.openxmlformats.org/presentationml/2006/ole">
            <mc:AlternateContent xmlns:mc="http://schemas.openxmlformats.org/markup-compatibility/2006">
              <mc:Choice xmlns:v="urn:schemas-microsoft-com:vml" Requires="v">
                <p:oleObj spid="_x0000_s1026" name="Worksheet" r:id="rId3" imgW="4067175" imgH="4010025" progId="Excel.Sheet.12">
                  <p:embed/>
                </p:oleObj>
              </mc:Choice>
              <mc:Fallback>
                <p:oleObj name="Worksheet" r:id="rId3" imgW="4067175" imgH="4010025" progId="Excel.Sheet.12">
                  <p:embed/>
                  <p:pic>
                    <p:nvPicPr>
                      <p:cNvPr id="389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19200"/>
                        <a:ext cx="5562600" cy="50665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33915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534400" cy="1143000"/>
          </a:xfrm>
        </p:spPr>
        <p:txBody>
          <a:bodyPr>
            <a:normAutofit/>
          </a:bodyPr>
          <a:lstStyle/>
          <a:p>
            <a:pPr eaLnBrk="1" hangingPunct="1">
              <a:defRPr/>
            </a:pPr>
            <a:r>
              <a:rPr lang="en-US" dirty="0"/>
              <a:t>Implementing a Balanced Scorecard</a:t>
            </a:r>
          </a:p>
        </p:txBody>
      </p:sp>
      <p:sp>
        <p:nvSpPr>
          <p:cNvPr id="40963" name="Rectangle 3"/>
          <p:cNvSpPr>
            <a:spLocks noGrp="1" noChangeArrowheads="1"/>
          </p:cNvSpPr>
          <p:nvPr>
            <p:ph sz="quarter" idx="1"/>
          </p:nvPr>
        </p:nvSpPr>
        <p:spPr>
          <a:xfrm>
            <a:off x="457200" y="1219200"/>
            <a:ext cx="8229600" cy="4937125"/>
          </a:xfrm>
        </p:spPr>
        <p:txBody>
          <a:bodyPr/>
          <a:lstStyle/>
          <a:p>
            <a:pPr eaLnBrk="1" hangingPunct="1"/>
            <a:r>
              <a:rPr lang="en-US" dirty="0"/>
              <a:t>Dr. Robert Kaplan and Dr. David Norton developed another approach to help select and manage projects that align with business strategy</a:t>
            </a:r>
          </a:p>
          <a:p>
            <a:pPr eaLnBrk="1" hangingPunct="1"/>
            <a:r>
              <a:rPr lang="en-US" dirty="0"/>
              <a:t>A </a:t>
            </a:r>
            <a:r>
              <a:rPr lang="en-US" b="1" dirty="0"/>
              <a:t>balanced scorecard </a:t>
            </a:r>
            <a:r>
              <a:rPr lang="en-US" dirty="0"/>
              <a:t>is a methodology that converts an organization’s value drivers—such as customer service, innovation, operational efficiency, and financial performance—to a series of defined metrics</a:t>
            </a:r>
          </a:p>
          <a:p>
            <a:pPr eaLnBrk="1" hangingPunct="1"/>
            <a:r>
              <a:rPr lang="en-US" dirty="0"/>
              <a:t>Visit </a:t>
            </a:r>
            <a:r>
              <a:rPr lang="en-US" i="1" dirty="0"/>
              <a:t>www.balancedscorecard.org </a:t>
            </a:r>
            <a:r>
              <a:rPr lang="en-US" dirty="0"/>
              <a:t>for more information on using this approach to select projects</a:t>
            </a:r>
          </a:p>
          <a:p>
            <a:pPr eaLnBrk="1" hangingPunct="1"/>
            <a:endParaRPr lang="en-US" dirty="0"/>
          </a:p>
          <a:p>
            <a:pPr eaLnBrk="1" hangingPunct="1"/>
            <a:endParaRPr lang="en-US" dirty="0"/>
          </a:p>
          <a:p>
            <a:pPr eaLnBrk="1" hangingPunct="1"/>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43BAF293-EAD1-42EB-AA37-365D15BFBD74}" type="slidenum">
              <a:rPr lang="en-US" smtClean="0"/>
              <a:pPr>
                <a:defRPr/>
              </a:pPr>
              <a:t>26</a:t>
            </a:fld>
            <a:endParaRPr lang="en-US" dirty="0"/>
          </a:p>
        </p:txBody>
      </p:sp>
    </p:spTree>
    <p:extLst>
      <p:ext uri="{BB962C8B-B14F-4D97-AF65-F5344CB8AC3E}">
        <p14:creationId xmlns:p14="http://schemas.microsoft.com/office/powerpoint/2010/main" val="369508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457200"/>
          </a:xfrm>
        </p:spPr>
        <p:txBody>
          <a:bodyPr>
            <a:noAutofit/>
          </a:bodyPr>
          <a:lstStyle/>
          <a:p>
            <a:pPr>
              <a:defRPr/>
            </a:pPr>
            <a:r>
              <a:rPr lang="en-US" sz="3600" dirty="0"/>
              <a:t>Figure 2-10. </a:t>
            </a:r>
            <a:r>
              <a:rPr lang="en-US" sz="3600" dirty="0">
                <a:effectLst/>
              </a:rPr>
              <a:t>Sample Balanced Scorecard Strategy Map (Nemours)</a:t>
            </a:r>
            <a:endParaRPr lang="en-US" sz="3600"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779A9FDD-BA5E-4848-AFCF-D15B1AAA7753}" type="slidenum">
              <a:rPr lang="en-US" smtClean="0"/>
              <a:pPr>
                <a:defRPr/>
              </a:pPr>
              <a:t>27</a:t>
            </a:fld>
            <a:endParaRPr lang="en-US" dirty="0"/>
          </a:p>
        </p:txBody>
      </p:sp>
      <p:pic>
        <p:nvPicPr>
          <p:cNvPr id="5" name="Picture 4"/>
          <p:cNvPicPr/>
          <p:nvPr/>
        </p:nvPicPr>
        <p:blipFill>
          <a:blip r:embed="rId2" cstate="print">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14400" y="1219200"/>
            <a:ext cx="6629400" cy="4800600"/>
          </a:xfrm>
          <a:prstGeom prst="rect">
            <a:avLst/>
          </a:prstGeom>
        </p:spPr>
      </p:pic>
    </p:spTree>
    <p:extLst>
      <p:ext uri="{BB962C8B-B14F-4D97-AF65-F5344CB8AC3E}">
        <p14:creationId xmlns:p14="http://schemas.microsoft.com/office/powerpoint/2010/main" val="1689881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t>Project Time Frame</a:t>
            </a:r>
          </a:p>
        </p:txBody>
      </p:sp>
      <p:sp>
        <p:nvSpPr>
          <p:cNvPr id="44035" name="Rectangle 3"/>
          <p:cNvSpPr>
            <a:spLocks noGrp="1" noChangeArrowheads="1"/>
          </p:cNvSpPr>
          <p:nvPr>
            <p:ph sz="quarter" idx="1"/>
          </p:nvPr>
        </p:nvSpPr>
        <p:spPr>
          <a:xfrm>
            <a:off x="228600" y="1295400"/>
            <a:ext cx="8686800" cy="4800600"/>
          </a:xfrm>
        </p:spPr>
        <p:txBody>
          <a:bodyPr/>
          <a:lstStyle/>
          <a:p>
            <a:pPr eaLnBrk="1" hangingPunct="1"/>
            <a:r>
              <a:rPr lang="en-US" dirty="0"/>
              <a:t>Another approach to project selection is based on the time it will take to complete a project or the date by which it must be done</a:t>
            </a:r>
          </a:p>
          <a:p>
            <a:pPr eaLnBrk="1" hangingPunct="1"/>
            <a:r>
              <a:rPr lang="en-US" dirty="0"/>
              <a:t>For example, some potential projects must be finished within a specific time period. If they cannot be finished by this set date, they are no longer valid projects</a:t>
            </a:r>
          </a:p>
          <a:p>
            <a:pPr eaLnBrk="1" hangingPunct="1"/>
            <a:r>
              <a:rPr lang="en-US" dirty="0"/>
              <a:t>Some projects can be completed very quickly—within a few weeks, days, or even minutes. However, even though many projects can be completed quickly, it is still important to prioritize them</a:t>
            </a:r>
          </a:p>
          <a:p>
            <a:pPr eaLnBrk="1" hangingPunct="1"/>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9FCF111E-11B1-4C95-BC80-BA77A092F6BB}" type="slidenum">
              <a:rPr lang="en-US" smtClean="0"/>
              <a:pPr>
                <a:defRPr/>
              </a:pPr>
              <a:t>28</a:t>
            </a:fld>
            <a:endParaRPr lang="en-US" dirty="0"/>
          </a:p>
        </p:txBody>
      </p:sp>
    </p:spTree>
    <p:extLst>
      <p:ext uri="{BB962C8B-B14F-4D97-AF65-F5344CB8AC3E}">
        <p14:creationId xmlns:p14="http://schemas.microsoft.com/office/powerpoint/2010/main" val="335884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t>Project Priority</a:t>
            </a:r>
          </a:p>
        </p:txBody>
      </p:sp>
      <p:sp>
        <p:nvSpPr>
          <p:cNvPr id="45059" name="Rectangle 3"/>
          <p:cNvSpPr>
            <a:spLocks noGrp="1" noChangeArrowheads="1"/>
          </p:cNvSpPr>
          <p:nvPr>
            <p:ph sz="quarter" idx="1"/>
          </p:nvPr>
        </p:nvSpPr>
        <p:spPr>
          <a:xfrm>
            <a:off x="457200" y="1219200"/>
            <a:ext cx="8229600" cy="4937125"/>
          </a:xfrm>
        </p:spPr>
        <p:txBody>
          <a:bodyPr/>
          <a:lstStyle/>
          <a:p>
            <a:pPr eaLnBrk="1" hangingPunct="1"/>
            <a:r>
              <a:rPr lang="en-US" dirty="0"/>
              <a:t>Many organizations prioritize projects as being high, medium, or low priority based on the current business environment</a:t>
            </a:r>
          </a:p>
          <a:p>
            <a:pPr eaLnBrk="1" hangingPunct="1"/>
            <a:r>
              <a:rPr lang="en-US" dirty="0"/>
              <a:t>Organizations should always focus on high-priority projects</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856EA0D0-21EC-4F4C-BB91-D3B63B2D84F7}" type="slidenum">
              <a:rPr lang="en-US" smtClean="0"/>
              <a:pPr>
                <a:defRPr/>
              </a:pPr>
              <a:t>29</a:t>
            </a:fld>
            <a:endParaRPr lang="en-US" dirty="0"/>
          </a:p>
        </p:txBody>
      </p:sp>
    </p:spTree>
    <p:extLst>
      <p:ext uri="{BB962C8B-B14F-4D97-AF65-F5344CB8AC3E}">
        <p14:creationId xmlns:p14="http://schemas.microsoft.com/office/powerpoint/2010/main" val="271808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608013" y="1447800"/>
            <a:ext cx="7927975" cy="4632325"/>
          </a:xfrm>
        </p:spPr>
        <p:txBody>
          <a:bodyPr>
            <a:normAutofit fontScale="92500" lnSpcReduction="10000"/>
          </a:bodyPr>
          <a:lstStyle/>
          <a:p>
            <a:pPr lvl="0"/>
            <a:r>
              <a:rPr lang="en-US" sz="2400" dirty="0"/>
              <a:t>Describe the importance of aligning projects with business strategy, the strategic planning process, and using a SWOT analysis</a:t>
            </a:r>
          </a:p>
          <a:p>
            <a:pPr lvl="0"/>
            <a:r>
              <a:rPr lang="en-US" sz="2400" dirty="0"/>
              <a:t>Explain two different approaches to the project planning process—a four-stage traditional approach and an agile approach</a:t>
            </a:r>
          </a:p>
          <a:p>
            <a:pPr lvl="0"/>
            <a:r>
              <a:rPr lang="en-US" sz="2400" dirty="0"/>
              <a:t>Summarize the various methods for selecting projects and demonstrate how to calculate net present value, return on investment, payback, and the weighted score for a project</a:t>
            </a:r>
          </a:p>
          <a:p>
            <a:pPr lvl="0"/>
            <a:r>
              <a:rPr lang="en-US" sz="2400" dirty="0"/>
              <a:t>Discuss the program selection process and distinguish the differences between programs and projects</a:t>
            </a:r>
          </a:p>
          <a:p>
            <a:pPr lvl="0"/>
            <a:r>
              <a:rPr lang="en-US" sz="2400" dirty="0"/>
              <a:t>Describe the project portfolio selection process and the five levels of project portfolio management</a:t>
            </a:r>
          </a:p>
        </p:txBody>
      </p:sp>
      <p:sp>
        <p:nvSpPr>
          <p:cNvPr id="1229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8D33A416-6152-4F32-92BD-5E64AF5AF139}" type="slidenum">
              <a:rPr lang="en-US"/>
              <a:pPr>
                <a:defRPr/>
              </a:pPr>
              <a:t>3</a:t>
            </a:fld>
            <a:endParaRPr lang="en-US" dirty="0"/>
          </a:p>
        </p:txBody>
      </p:sp>
      <p:sp>
        <p:nvSpPr>
          <p:cNvPr id="5124" name="Rectangle 2"/>
          <p:cNvSpPr>
            <a:spLocks noGrp="1" noChangeArrowheads="1"/>
          </p:cNvSpPr>
          <p:nvPr>
            <p:ph type="title"/>
          </p:nvPr>
        </p:nvSpPr>
        <p:spPr/>
        <p:txBody>
          <a:bodyPr/>
          <a:lstStyle/>
          <a:p>
            <a:pPr eaLnBrk="1" fontAlgn="auto" hangingPunct="1">
              <a:spcAft>
                <a:spcPts val="0"/>
              </a:spcAft>
              <a:defRPr/>
            </a:pPr>
            <a:r>
              <a:rPr lang="en-US" dirty="0"/>
              <a:t>Learning Objectives</a:t>
            </a:r>
          </a:p>
        </p:txBody>
      </p:sp>
    </p:spTree>
    <p:extLst>
      <p:ext uri="{BB962C8B-B14F-4D97-AF65-F5344CB8AC3E}">
        <p14:creationId xmlns:p14="http://schemas.microsoft.com/office/powerpoint/2010/main" val="95005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t>Program Selection</a:t>
            </a:r>
          </a:p>
        </p:txBody>
      </p:sp>
      <p:sp>
        <p:nvSpPr>
          <p:cNvPr id="47107" name="Rectangle 3"/>
          <p:cNvSpPr>
            <a:spLocks noGrp="1" noChangeArrowheads="1"/>
          </p:cNvSpPr>
          <p:nvPr>
            <p:ph sz="quarter" idx="1"/>
          </p:nvPr>
        </p:nvSpPr>
        <p:spPr>
          <a:xfrm>
            <a:off x="152400" y="1219200"/>
            <a:ext cx="8686800" cy="4937125"/>
          </a:xfrm>
        </p:spPr>
        <p:txBody>
          <a:bodyPr/>
          <a:lstStyle/>
          <a:p>
            <a:r>
              <a:rPr lang="en-US" dirty="0"/>
              <a:t>Recall that a </a:t>
            </a:r>
            <a:r>
              <a:rPr lang="en-US" b="1" dirty="0"/>
              <a:t>program</a:t>
            </a:r>
            <a:r>
              <a:rPr lang="en-US" dirty="0"/>
              <a:t> is a group of related projects, subsidiary programs, and program activities managed in a coordinated manner to obtain benefits not available from managing them individually</a:t>
            </a:r>
          </a:p>
          <a:p>
            <a:r>
              <a:rPr lang="en-US" dirty="0"/>
              <a:t>After deciding which projects to pursue, organizations need to decide if it is advantageous to manage several projects together as part of a program</a:t>
            </a:r>
          </a:p>
          <a:p>
            <a:pPr eaLnBrk="1" hangingPunct="1"/>
            <a:r>
              <a:rPr lang="en-US" dirty="0"/>
              <a:t>There might already be a program that a new project would logically fall under, or the organization might initiate a program and then approve projects for it</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ABAB0851-0C9C-4F20-945E-DB41117B53ED}" type="slidenum">
              <a:rPr lang="en-US" smtClean="0"/>
              <a:pPr>
                <a:defRPr/>
              </a:pPr>
              <a:t>30</a:t>
            </a:fld>
            <a:endParaRPr lang="en-US" dirty="0"/>
          </a:p>
        </p:txBody>
      </p:sp>
    </p:spTree>
    <p:extLst>
      <p:ext uri="{BB962C8B-B14F-4D97-AF65-F5344CB8AC3E}">
        <p14:creationId xmlns:p14="http://schemas.microsoft.com/office/powerpoint/2010/main" val="77816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t>Project Portfolio Selection</a:t>
            </a:r>
          </a:p>
        </p:txBody>
      </p:sp>
      <p:sp>
        <p:nvSpPr>
          <p:cNvPr id="52227" name="Rectangle 3"/>
          <p:cNvSpPr>
            <a:spLocks noGrp="1" noChangeArrowheads="1"/>
          </p:cNvSpPr>
          <p:nvPr>
            <p:ph sz="quarter" idx="1"/>
          </p:nvPr>
        </p:nvSpPr>
        <p:spPr>
          <a:xfrm>
            <a:off x="457200" y="1219200"/>
            <a:ext cx="8229600" cy="4937125"/>
          </a:xfrm>
        </p:spPr>
        <p:txBody>
          <a:bodyPr/>
          <a:lstStyle/>
          <a:p>
            <a:pPr eaLnBrk="1" hangingPunct="1"/>
            <a:r>
              <a:rPr lang="en-US" dirty="0"/>
              <a:t>It’s crucial to focus on enterprise success when creating project portfolios</a:t>
            </a:r>
          </a:p>
          <a:p>
            <a:pPr eaLnBrk="1" hangingPunct="1"/>
            <a:r>
              <a:rPr lang="en-US" dirty="0"/>
              <a:t>There may be a need to cancel or put several projects on hold, reassign resources from one project to another, suggest changes in project leadership, or take other actions that might negatively affect individual projects or programs to help the organization as a whole</a:t>
            </a:r>
          </a:p>
          <a:p>
            <a:pPr eaLnBrk="1" hangingPunct="1"/>
            <a:r>
              <a:rPr lang="en-US" dirty="0"/>
              <a:t>For example, a university might have to close a campus in order to provide quality services at other campuses</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F5E3BC40-2507-41C7-8722-69CBCF067331}" type="slidenum">
              <a:rPr lang="en-US" smtClean="0"/>
              <a:pPr>
                <a:defRPr/>
              </a:pPr>
              <a:t>31</a:t>
            </a:fld>
            <a:endParaRPr lang="en-US" dirty="0"/>
          </a:p>
        </p:txBody>
      </p:sp>
    </p:spTree>
    <p:extLst>
      <p:ext uri="{BB962C8B-B14F-4D97-AF65-F5344CB8AC3E}">
        <p14:creationId xmlns:p14="http://schemas.microsoft.com/office/powerpoint/2010/main" val="1948841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normAutofit fontScale="90000"/>
          </a:bodyPr>
          <a:lstStyle/>
          <a:p>
            <a:pPr eaLnBrk="1" fontAlgn="auto" hangingPunct="1">
              <a:spcAft>
                <a:spcPts val="0"/>
              </a:spcAft>
              <a:defRPr/>
            </a:pPr>
            <a:r>
              <a:rPr lang="en-US"/>
              <a:t>Sample Approaches for Creating a Project Portfolio</a:t>
            </a:r>
          </a:p>
        </p:txBody>
      </p:sp>
      <p:sp>
        <p:nvSpPr>
          <p:cNvPr id="54275" name="Rectangle 3"/>
          <p:cNvSpPr>
            <a:spLocks noGrp="1" noChangeArrowheads="1"/>
          </p:cNvSpPr>
          <p:nvPr>
            <p:ph sz="quarter" idx="1"/>
          </p:nvPr>
        </p:nvSpPr>
        <p:spPr>
          <a:xfrm>
            <a:off x="457200" y="1447800"/>
            <a:ext cx="8229600" cy="4937125"/>
          </a:xfrm>
        </p:spPr>
        <p:txBody>
          <a:bodyPr/>
          <a:lstStyle/>
          <a:p>
            <a:pPr eaLnBrk="1" hangingPunct="1"/>
            <a:r>
              <a:rPr lang="en-US" dirty="0"/>
              <a:t>Figure 2-11 illustrates one approach for project portfolio management in which there is one large portfolio for the entire organization. Sections of the portfolio are broken down to improve the management of projects in each sector</a:t>
            </a:r>
          </a:p>
          <a:p>
            <a:pPr eaLnBrk="1" hangingPunct="1"/>
            <a:r>
              <a:rPr lang="en-US" dirty="0"/>
              <a:t>The IT projects are broken down into three categories:</a:t>
            </a:r>
          </a:p>
          <a:p>
            <a:pPr lvl="1" eaLnBrk="1" hangingPunct="1"/>
            <a:r>
              <a:rPr lang="en-US" dirty="0"/>
              <a:t>Venture: Projects that help transform the business</a:t>
            </a:r>
          </a:p>
          <a:p>
            <a:pPr lvl="1" eaLnBrk="1" hangingPunct="1"/>
            <a:r>
              <a:rPr lang="en-US" dirty="0"/>
              <a:t>Growth: Projects that help increase revenues</a:t>
            </a:r>
          </a:p>
          <a:p>
            <a:pPr lvl="1" eaLnBrk="1" hangingPunct="1"/>
            <a:r>
              <a:rPr lang="en-US" dirty="0"/>
              <a:t>Core: Projects that help run the business</a:t>
            </a:r>
          </a:p>
          <a:p>
            <a:pPr eaLnBrk="1" hangingPunct="1"/>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B7734A65-3B72-401D-98D0-AA902B385E34}" type="slidenum">
              <a:rPr lang="en-US" smtClean="0"/>
              <a:pPr>
                <a:defRPr/>
              </a:pPr>
              <a:t>32</a:t>
            </a:fld>
            <a:endParaRPr lang="en-US" dirty="0"/>
          </a:p>
        </p:txBody>
      </p:sp>
    </p:spTree>
    <p:extLst>
      <p:ext uri="{BB962C8B-B14F-4D97-AF65-F5344CB8AC3E}">
        <p14:creationId xmlns:p14="http://schemas.microsoft.com/office/powerpoint/2010/main" val="235818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381000" y="0"/>
            <a:ext cx="8763000" cy="1143000"/>
          </a:xfrm>
        </p:spPr>
        <p:txBody>
          <a:bodyPr>
            <a:normAutofit/>
          </a:bodyPr>
          <a:lstStyle/>
          <a:p>
            <a:pPr eaLnBrk="1" fontAlgn="auto" hangingPunct="1">
              <a:spcAft>
                <a:spcPts val="0"/>
              </a:spcAft>
              <a:defRPr/>
            </a:pPr>
            <a:r>
              <a:rPr lang="en-US" sz="3200" dirty="0"/>
              <a:t>Figure 2-11. Sample Project Portfolio Approach</a:t>
            </a:r>
          </a:p>
        </p:txBody>
      </p:sp>
      <p:pic>
        <p:nvPicPr>
          <p:cNvPr id="55299" name="Picture 3" descr="Fig02-08"/>
          <p:cNvPicPr>
            <a:picLocks noChangeAspect="1" noChangeArrowheads="1"/>
          </p:cNvPicPr>
          <p:nvPr/>
        </p:nvPicPr>
        <p:blipFill>
          <a:blip r:embed="rId2"/>
          <a:srcRect b="5846"/>
          <a:stretch>
            <a:fillRect/>
          </a:stretch>
        </p:blipFill>
        <p:spPr bwMode="auto">
          <a:xfrm>
            <a:off x="228600" y="1066800"/>
            <a:ext cx="8915400" cy="3989388"/>
          </a:xfrm>
          <a:prstGeom prst="rect">
            <a:avLst/>
          </a:prstGeom>
          <a:noFill/>
          <a:ln w="9525">
            <a:noFill/>
            <a:miter lim="800000"/>
            <a:headEnd/>
            <a:tailEnd/>
          </a:ln>
        </p:spPr>
      </p:pic>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2F521448-7C5D-4700-BCED-D84F6C4BC0B5}" type="slidenum">
              <a:rPr lang="en-US" smtClean="0"/>
              <a:pPr>
                <a:defRPr/>
              </a:pPr>
              <a:t>33</a:t>
            </a:fld>
            <a:endParaRPr lang="en-US" dirty="0"/>
          </a:p>
        </p:txBody>
      </p:sp>
      <p:sp>
        <p:nvSpPr>
          <p:cNvPr id="8" name="Rectangle 6"/>
          <p:cNvSpPr>
            <a:spLocks noChangeArrowheads="1"/>
          </p:cNvSpPr>
          <p:nvPr/>
        </p:nvSpPr>
        <p:spPr bwMode="auto">
          <a:xfrm>
            <a:off x="1905000" y="4953000"/>
            <a:ext cx="5334000" cy="258532"/>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0"/>
              </a:spcAft>
              <a:buClrTx/>
              <a:buSz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Schwalbe, Information Technology Project Management, Sixth Edition, 2010</a:t>
            </a: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25316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Five Levels of Project Portfolio Management</a:t>
            </a:r>
          </a:p>
        </p:txBody>
      </p:sp>
      <p:sp>
        <p:nvSpPr>
          <p:cNvPr id="56323" name="Rectangle 3"/>
          <p:cNvSpPr>
            <a:spLocks noGrp="1" noChangeArrowheads="1"/>
          </p:cNvSpPr>
          <p:nvPr>
            <p:ph sz="quarter" idx="1"/>
          </p:nvPr>
        </p:nvSpPr>
        <p:spPr>
          <a:xfrm>
            <a:off x="381000" y="1600200"/>
            <a:ext cx="8229600" cy="3657600"/>
          </a:xfrm>
        </p:spPr>
        <p:txBody>
          <a:bodyPr/>
          <a:lstStyle/>
          <a:p>
            <a:pPr marL="533400" indent="-533400" eaLnBrk="1" hangingPunct="1">
              <a:buFontTx/>
              <a:buAutoNum type="arabicPeriod"/>
            </a:pPr>
            <a:r>
              <a:rPr lang="en-US" dirty="0"/>
              <a:t>Put all of your projects in one list</a:t>
            </a:r>
          </a:p>
          <a:p>
            <a:pPr marL="533400" indent="-533400" eaLnBrk="1" hangingPunct="1">
              <a:buFontTx/>
              <a:buAutoNum type="arabicPeriod"/>
            </a:pPr>
            <a:r>
              <a:rPr lang="en-US" dirty="0"/>
              <a:t>Prioritize the projects in your list</a:t>
            </a:r>
          </a:p>
          <a:p>
            <a:pPr marL="533400" indent="-533400" eaLnBrk="1" hangingPunct="1">
              <a:buFontTx/>
              <a:buAutoNum type="arabicPeriod"/>
            </a:pPr>
            <a:r>
              <a:rPr lang="en-US" dirty="0"/>
              <a:t>Divide your projects into several categories based on types of investment</a:t>
            </a:r>
          </a:p>
          <a:p>
            <a:pPr marL="533400" indent="-533400" eaLnBrk="1" hangingPunct="1">
              <a:buFontTx/>
              <a:buAutoNum type="arabicPeriod"/>
            </a:pPr>
            <a:r>
              <a:rPr lang="en-US" dirty="0"/>
              <a:t>Automate the list</a:t>
            </a:r>
          </a:p>
          <a:p>
            <a:pPr marL="533400" indent="-533400" eaLnBrk="1" hangingPunct="1">
              <a:buFontTx/>
              <a:buAutoNum type="arabicPeriod"/>
            </a:pPr>
            <a:r>
              <a:rPr lang="en-US" dirty="0"/>
              <a:t>Apply modern portfolio theory, including risk-return tools that map project risks</a:t>
            </a:r>
          </a:p>
          <a:p>
            <a:pPr marL="533400" indent="-533400" eaLnBrk="1" hangingPunct="1"/>
            <a:endParaRPr lang="en-US" dirty="0"/>
          </a:p>
          <a:p>
            <a:pPr marL="533400" indent="-533400" eaLnBrk="1" hangingPunct="1"/>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C12B5B5C-10CF-4948-9270-FFD7509AD2C6}" type="slidenum">
              <a:rPr lang="en-US" smtClean="0"/>
              <a:pPr>
                <a:defRPr/>
              </a:pPr>
              <a:t>34</a:t>
            </a:fld>
            <a:endParaRPr lang="en-US" dirty="0"/>
          </a:p>
        </p:txBody>
      </p:sp>
    </p:spTree>
    <p:extLst>
      <p:ext uri="{BB962C8B-B14F-4D97-AF65-F5344CB8AC3E}">
        <p14:creationId xmlns:p14="http://schemas.microsoft.com/office/powerpoint/2010/main" val="1571835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Figure 2-13. Deciding What Fruit to Eat (www.xkcd.com)</a:t>
            </a:r>
          </a:p>
        </p:txBody>
      </p:sp>
      <p:sp>
        <p:nvSpPr>
          <p:cNvPr id="4" name="Slide Number Placeholder 3"/>
          <p:cNvSpPr>
            <a:spLocks noGrp="1"/>
          </p:cNvSpPr>
          <p:nvPr>
            <p:ph type="sldNum" sz="quarter" idx="4294967295"/>
          </p:nvPr>
        </p:nvSpPr>
        <p:spPr>
          <a:xfrm>
            <a:off x="8458200" y="6408738"/>
            <a:ext cx="555625" cy="365125"/>
          </a:xfrm>
          <a:prstGeom prst="rect">
            <a:avLst/>
          </a:prstGeom>
        </p:spPr>
        <p:txBody>
          <a:bodyPr/>
          <a:lstStyle/>
          <a:p>
            <a:pPr>
              <a:defRPr/>
            </a:pPr>
            <a:fld id="{56C3E8F5-2C0C-419C-921D-30FD39F014C9}" type="slidenum">
              <a:rPr lang="en-US" smtClean="0"/>
              <a:pPr>
                <a:defRPr/>
              </a:pPr>
              <a:t>35</a:t>
            </a:fld>
            <a:endParaRPr lang="en-US" dirty="0"/>
          </a:p>
        </p:txBody>
      </p:sp>
      <p:pic>
        <p:nvPicPr>
          <p:cNvPr id="84994" name="Picture 19" descr="fig2-11.tif"/>
          <p:cNvPicPr>
            <a:picLocks noChangeAspect="1" noChangeArrowheads="1"/>
          </p:cNvPicPr>
          <p:nvPr/>
        </p:nvPicPr>
        <p:blipFill>
          <a:blip r:embed="rId2"/>
          <a:srcRect l="3375" t="2200" r="2321"/>
          <a:stretch>
            <a:fillRect/>
          </a:stretch>
        </p:blipFill>
        <p:spPr bwMode="auto">
          <a:xfrm>
            <a:off x="1905000" y="1447800"/>
            <a:ext cx="5334000" cy="4786463"/>
          </a:xfrm>
          <a:prstGeom prst="rect">
            <a:avLst/>
          </a:prstGeom>
          <a:noFill/>
          <a:ln w="9525">
            <a:noFill/>
            <a:miter lim="800000"/>
            <a:headEnd/>
            <a:tailEnd/>
          </a:ln>
        </p:spPr>
      </p:pic>
    </p:spTree>
    <p:extLst>
      <p:ext uri="{BB962C8B-B14F-4D97-AF65-F5344CB8AC3E}">
        <p14:creationId xmlns:p14="http://schemas.microsoft.com/office/powerpoint/2010/main" val="1001467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2682652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3"/>
          <p:cNvSpPr>
            <a:spLocks noGrp="1" noChangeArrowheads="1"/>
          </p:cNvSpPr>
          <p:nvPr>
            <p:ph sz="quarter" idx="1"/>
          </p:nvPr>
        </p:nvSpPr>
        <p:spPr>
          <a:xfrm>
            <a:off x="140465" y="1442291"/>
            <a:ext cx="8686800" cy="5029200"/>
          </a:xfrm>
        </p:spPr>
        <p:txBody>
          <a:bodyPr>
            <a:normAutofit lnSpcReduction="10000"/>
          </a:bodyPr>
          <a:lstStyle/>
          <a:p>
            <a:pPr eaLnBrk="1" hangingPunct="1">
              <a:lnSpc>
                <a:spcPct val="90000"/>
              </a:lnSpc>
            </a:pPr>
            <a:r>
              <a:rPr lang="en-US" sz="2400" dirty="0"/>
              <a:t>An organization’s overall business strategy should guide the project selection process and management of those projects</a:t>
            </a:r>
          </a:p>
          <a:p>
            <a:r>
              <a:rPr lang="en-US" sz="2400" dirty="0"/>
              <a:t>Many organizations follow a traditional approach, often completed in four stages. To make more timely decisions, they can also use an agile approach. </a:t>
            </a:r>
          </a:p>
          <a:p>
            <a:r>
              <a:rPr lang="en-US" sz="2400" dirty="0"/>
              <a:t>Several methods are available for selecting projects, including financial methods (net present value, return on investment, and payback); weighted scoring models; balanced scorecards; addressing problems, opportunities, and directives; project time frame; and project priority</a:t>
            </a:r>
          </a:p>
          <a:p>
            <a:pPr eaLnBrk="1" hangingPunct="1">
              <a:lnSpc>
                <a:spcPct val="90000"/>
              </a:lnSpc>
            </a:pPr>
            <a:r>
              <a:rPr lang="en-US" sz="2400" dirty="0"/>
              <a:t>The main criteria for program selection are the coordination and benefits available by grouping projects</a:t>
            </a:r>
          </a:p>
          <a:p>
            <a:pPr eaLnBrk="1" hangingPunct="1">
              <a:lnSpc>
                <a:spcPct val="90000"/>
              </a:lnSpc>
            </a:pPr>
            <a:r>
              <a:rPr lang="en-US" sz="2400" dirty="0"/>
              <a:t>The goal of project portfolio management is to help maximize business value to ensure enterprise success</a:t>
            </a:r>
            <a:endParaRPr lang="en-US" sz="2800" dirty="0"/>
          </a:p>
        </p:txBody>
      </p:sp>
    </p:spTree>
    <p:extLst>
      <p:ext uri="{BB962C8B-B14F-4D97-AF65-F5344CB8AC3E}">
        <p14:creationId xmlns:p14="http://schemas.microsoft.com/office/powerpoint/2010/main" val="2876055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7" name="Rectangle 3"/>
          <p:cNvSpPr>
            <a:spLocks noGrp="1" noChangeArrowheads="1"/>
          </p:cNvSpPr>
          <p:nvPr>
            <p:ph idx="1"/>
          </p:nvPr>
        </p:nvSpPr>
        <p:spPr>
          <a:xfrm>
            <a:off x="487363" y="1697038"/>
            <a:ext cx="8229600" cy="4525962"/>
          </a:xfrm>
        </p:spPr>
        <p:txBody>
          <a:bodyPr>
            <a:normAutofit fontScale="92500"/>
          </a:bodyPr>
          <a:lstStyle/>
          <a:p>
            <a:pPr marL="365760" indent="-256032" eaLnBrk="1" fontAlgn="auto" hangingPunct="1">
              <a:lnSpc>
                <a:spcPct val="90000"/>
              </a:lnSpc>
              <a:spcAft>
                <a:spcPts val="0"/>
              </a:spcAft>
              <a:buFont typeface="Wingdings 3"/>
              <a:buChar char=""/>
              <a:defRPr/>
            </a:pPr>
            <a:r>
              <a:rPr lang="en-US" sz="2400" dirty="0"/>
              <a:t>A project is a temporary endeavor undertaken to create a unique product, service, or result</a:t>
            </a:r>
          </a:p>
          <a:p>
            <a:pPr marL="365760" indent="-256032" eaLnBrk="1" fontAlgn="auto" hangingPunct="1">
              <a:lnSpc>
                <a:spcPct val="90000"/>
              </a:lnSpc>
              <a:spcAft>
                <a:spcPts val="0"/>
              </a:spcAft>
              <a:buFont typeface="Wingdings 3"/>
              <a:buChar char=""/>
              <a:defRPr/>
            </a:pPr>
            <a:r>
              <a:rPr lang="en-US" sz="2400" dirty="0"/>
              <a:t>Project management is the application of knowledge, skills, tools, and techniques to project activities to meet project requirements</a:t>
            </a:r>
          </a:p>
          <a:p>
            <a:pPr>
              <a:lnSpc>
                <a:spcPct val="90000"/>
              </a:lnSpc>
              <a:defRPr/>
            </a:pPr>
            <a:r>
              <a:rPr lang="en-US" sz="2400" dirty="0"/>
              <a:t>A program is a group of related projects, subsidiary programs, and program activities managed in a coordinated manner to obtain benefits not available from managing them individually</a:t>
            </a:r>
          </a:p>
          <a:p>
            <a:r>
              <a:rPr lang="en-US" sz="2400" dirty="0"/>
              <a:t>Project portfolio management involves organizing and managing projects and programs as a portfolio of investments that contribute to the entire enterprise’s success</a:t>
            </a:r>
          </a:p>
          <a:p>
            <a:r>
              <a:rPr lang="en-US" sz="2400" dirty="0"/>
              <a:t>The project management profession continues to grow and mature, and demand for project manager is high</a:t>
            </a:r>
          </a:p>
        </p:txBody>
      </p:sp>
    </p:spTree>
    <p:extLst>
      <p:ext uri="{BB962C8B-B14F-4D97-AF65-F5344CB8AC3E}">
        <p14:creationId xmlns:p14="http://schemas.microsoft.com/office/powerpoint/2010/main" val="3763229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err="1"/>
              <a:t>xxxx</a:t>
            </a:r>
            <a:endParaRPr lang="en-US" dirty="0"/>
          </a:p>
        </p:txBody>
      </p:sp>
    </p:spTree>
    <p:extLst>
      <p:ext uri="{BB962C8B-B14F-4D97-AF65-F5344CB8AC3E}">
        <p14:creationId xmlns:p14="http://schemas.microsoft.com/office/powerpoint/2010/main" val="2157730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03 </a:t>
            </a:r>
            <a:r>
              <a:rPr lang="en-US" dirty="0"/>
              <a:t>Initiating Projects </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Aligning Projects with Business Strategy</a:t>
            </a:r>
          </a:p>
        </p:txBody>
      </p:sp>
      <p:sp>
        <p:nvSpPr>
          <p:cNvPr id="14339" name="Rectangle 3"/>
          <p:cNvSpPr>
            <a:spLocks noGrp="1" noChangeArrowheads="1"/>
          </p:cNvSpPr>
          <p:nvPr>
            <p:ph sz="quarter" idx="1"/>
          </p:nvPr>
        </p:nvSpPr>
        <p:spPr>
          <a:xfrm>
            <a:off x="304800" y="1447800"/>
            <a:ext cx="8458200" cy="4648200"/>
          </a:xfrm>
        </p:spPr>
        <p:txBody>
          <a:bodyPr/>
          <a:lstStyle/>
          <a:p>
            <a:pPr eaLnBrk="1" hangingPunct="1"/>
            <a:r>
              <a:rPr lang="en-US" dirty="0"/>
              <a:t>Most organizations cannot undertake most of the potential projects identified because of resource limitations and other constraints</a:t>
            </a:r>
          </a:p>
          <a:p>
            <a:pPr eaLnBrk="1" hangingPunct="1"/>
            <a:r>
              <a:rPr lang="en-US" dirty="0"/>
              <a:t>An organization’s overall </a:t>
            </a:r>
            <a:r>
              <a:rPr lang="en-US" dirty="0">
                <a:solidFill>
                  <a:srgbClr val="FF0000"/>
                </a:solidFill>
              </a:rPr>
              <a:t>business strategy </a:t>
            </a:r>
            <a:r>
              <a:rPr lang="en-US" dirty="0"/>
              <a:t>should guide the project selection process and management of those projects</a:t>
            </a:r>
          </a:p>
          <a:p>
            <a:pPr eaLnBrk="1" hangingPunct="1"/>
            <a:endParaRPr lang="en-US" sz="3200" dirty="0"/>
          </a:p>
          <a:p>
            <a:pPr eaLnBrk="1" hangingPunct="1"/>
            <a:endParaRPr lang="en-US" sz="3200" dirty="0"/>
          </a:p>
          <a:p>
            <a:pPr eaLnBrk="1" hangingPunct="1">
              <a:spcBef>
                <a:spcPct val="50000"/>
              </a:spcBef>
            </a:pPr>
            <a:endParaRPr lang="en-US" sz="3200" dirty="0"/>
          </a:p>
          <a:p>
            <a:pPr lvl="1" eaLnBrk="1" hangingPunct="1">
              <a:spcBef>
                <a:spcPct val="50000"/>
              </a:spcBef>
            </a:pPr>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CF1420D5-10AA-4852-85CA-BD8FA4BA12AE}" type="slidenum">
              <a:rPr lang="en-US" smtClean="0"/>
              <a:pPr>
                <a:defRPr/>
              </a:pPr>
              <a:t>5</a:t>
            </a:fld>
            <a:endParaRPr lang="en-US" dirty="0"/>
          </a:p>
        </p:txBody>
      </p:sp>
    </p:spTree>
    <p:extLst>
      <p:ext uri="{BB962C8B-B14F-4D97-AF65-F5344CB8AC3E}">
        <p14:creationId xmlns:p14="http://schemas.microsoft.com/office/powerpoint/2010/main" val="376648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t>SWOT Analysis</a:t>
            </a:r>
          </a:p>
        </p:txBody>
      </p:sp>
      <p:sp>
        <p:nvSpPr>
          <p:cNvPr id="17411" name="Rectangle 3"/>
          <p:cNvSpPr>
            <a:spLocks noGrp="1" noChangeArrowheads="1"/>
          </p:cNvSpPr>
          <p:nvPr>
            <p:ph sz="quarter" idx="1"/>
          </p:nvPr>
        </p:nvSpPr>
        <p:spPr>
          <a:xfrm>
            <a:off x="533400" y="1676400"/>
            <a:ext cx="8001000" cy="4495800"/>
          </a:xfrm>
        </p:spPr>
        <p:txBody>
          <a:bodyPr/>
          <a:lstStyle/>
          <a:p>
            <a:pPr eaLnBrk="1" hangingPunct="1"/>
            <a:r>
              <a:rPr lang="en-US" b="1" dirty="0"/>
              <a:t>SWOT analysis </a:t>
            </a:r>
            <a:r>
              <a:rPr lang="en-US" dirty="0"/>
              <a:t>involves</a:t>
            </a:r>
            <a:r>
              <a:rPr lang="en-US" b="1" dirty="0"/>
              <a:t> </a:t>
            </a:r>
            <a:r>
              <a:rPr lang="en-US" dirty="0"/>
              <a:t>analyzing </a:t>
            </a:r>
            <a:r>
              <a:rPr lang="en-US" b="1" dirty="0"/>
              <a:t>S</a:t>
            </a:r>
            <a:r>
              <a:rPr lang="en-US" dirty="0"/>
              <a:t>trengths, </a:t>
            </a:r>
            <a:r>
              <a:rPr lang="en-US" b="1" dirty="0"/>
              <a:t>W</a:t>
            </a:r>
            <a:r>
              <a:rPr lang="en-US" dirty="0"/>
              <a:t>eaknesses, </a:t>
            </a:r>
            <a:r>
              <a:rPr lang="en-US" b="1" dirty="0"/>
              <a:t>O</a:t>
            </a:r>
            <a:r>
              <a:rPr lang="en-US" dirty="0"/>
              <a:t>pportunities, and </a:t>
            </a:r>
            <a:r>
              <a:rPr lang="en-US" b="1" dirty="0"/>
              <a:t>T</a:t>
            </a:r>
            <a:r>
              <a:rPr lang="en-US" dirty="0"/>
              <a:t>hreats</a:t>
            </a:r>
          </a:p>
          <a:p>
            <a:pPr eaLnBrk="1" hangingPunct="1"/>
            <a:r>
              <a:rPr lang="en-US" dirty="0"/>
              <a:t>It can help you identify potential projects, as is shown in the example about four people trying to start a new business</a:t>
            </a:r>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329530C7-2943-4B0D-A67C-684902EA7A81}" type="slidenum">
              <a:rPr lang="en-US" smtClean="0"/>
              <a:pPr>
                <a:defRPr/>
              </a:pPr>
              <a:t>6</a:t>
            </a:fld>
            <a:endParaRPr lang="en-US" dirty="0"/>
          </a:p>
        </p:txBody>
      </p:sp>
    </p:spTree>
    <p:extLst>
      <p:ext uri="{BB962C8B-B14F-4D97-AF65-F5344CB8AC3E}">
        <p14:creationId xmlns:p14="http://schemas.microsoft.com/office/powerpoint/2010/main" val="379691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7</a:t>
            </a:fld>
            <a:endParaRPr lang="en-US" dirty="0"/>
          </a:p>
        </p:txBody>
      </p:sp>
      <p:sp>
        <p:nvSpPr>
          <p:cNvPr id="4" name="Title 3"/>
          <p:cNvSpPr>
            <a:spLocks noGrp="1"/>
          </p:cNvSpPr>
          <p:nvPr>
            <p:ph type="title"/>
          </p:nvPr>
        </p:nvSpPr>
        <p:spPr>
          <a:xfrm>
            <a:off x="381000" y="-31704"/>
            <a:ext cx="8763000" cy="1143000"/>
          </a:xfrm>
        </p:spPr>
        <p:txBody>
          <a:bodyPr>
            <a:noAutofit/>
          </a:bodyPr>
          <a:lstStyle/>
          <a:p>
            <a:r>
              <a:rPr lang="en-US" sz="3200" dirty="0"/>
              <a:t>Figure 2-1. Sample SWOT Analysis (Nemours)</a:t>
            </a:r>
          </a:p>
        </p:txBody>
      </p:sp>
      <p:pic>
        <p:nvPicPr>
          <p:cNvPr id="5" name="Picture 4"/>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85800" y="990600"/>
            <a:ext cx="7924800" cy="5029200"/>
          </a:xfrm>
          <a:prstGeom prst="rect">
            <a:avLst/>
          </a:prstGeom>
        </p:spPr>
      </p:pic>
    </p:spTree>
    <p:extLst>
      <p:ext uri="{BB962C8B-B14F-4D97-AF65-F5344CB8AC3E}">
        <p14:creationId xmlns:p14="http://schemas.microsoft.com/office/powerpoint/2010/main" val="181847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10600" cy="1143000"/>
          </a:xfrm>
        </p:spPr>
        <p:txBody>
          <a:bodyPr>
            <a:normAutofit fontScale="90000"/>
          </a:bodyPr>
          <a:lstStyle/>
          <a:p>
            <a:pPr>
              <a:defRPr/>
            </a:pPr>
            <a:r>
              <a:rPr lang="en-US" sz="3200" dirty="0">
                <a:effectLst/>
              </a:rPr>
              <a:t>Figure 2-2. Mind Map of a SWOT Analysis to Help Identify Potential Projects (Created with </a:t>
            </a:r>
            <a:r>
              <a:rPr lang="en-US" sz="3200" dirty="0" err="1">
                <a:effectLst/>
              </a:rPr>
              <a:t>MatchWare’s</a:t>
            </a:r>
            <a:r>
              <a:rPr lang="en-US" sz="3200" dirty="0">
                <a:effectLst/>
              </a:rPr>
              <a:t> </a:t>
            </a:r>
            <a:r>
              <a:rPr lang="en-US" sz="3200" dirty="0" err="1">
                <a:effectLst/>
              </a:rPr>
              <a:t>MindView</a:t>
            </a:r>
            <a:r>
              <a:rPr lang="en-US" sz="3200" dirty="0">
                <a:effectLst/>
              </a:rPr>
              <a:t> Business Edition) </a:t>
            </a:r>
            <a:br>
              <a:rPr lang="en-US" dirty="0"/>
            </a:br>
            <a:endParaRPr lang="en-US" dirty="0"/>
          </a:p>
        </p:txBody>
      </p:sp>
      <p:sp>
        <p:nvSpPr>
          <p:cNvPr id="6" name="Slide Number Placeholder 5"/>
          <p:cNvSpPr>
            <a:spLocks noGrp="1"/>
          </p:cNvSpPr>
          <p:nvPr>
            <p:ph type="sldNum" sz="quarter" idx="4294967295"/>
          </p:nvPr>
        </p:nvSpPr>
        <p:spPr>
          <a:xfrm>
            <a:off x="8458200" y="6408738"/>
            <a:ext cx="555625" cy="365125"/>
          </a:xfrm>
          <a:prstGeom prst="rect">
            <a:avLst/>
          </a:prstGeom>
        </p:spPr>
        <p:txBody>
          <a:bodyPr/>
          <a:lstStyle/>
          <a:p>
            <a:pPr>
              <a:defRPr/>
            </a:pPr>
            <a:fld id="{94F56051-CD73-45C5-B40D-13E692411FCC}" type="slidenum">
              <a:rPr lang="en-US" smtClean="0"/>
              <a:pPr>
                <a:defRPr/>
              </a:pPr>
              <a:t>8</a:t>
            </a:fld>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04800" y="1665867"/>
            <a:ext cx="8610600" cy="3382961"/>
          </a:xfrm>
          <a:prstGeom prst="rect">
            <a:avLst/>
          </a:prstGeom>
        </p:spPr>
      </p:pic>
    </p:spTree>
    <p:extLst>
      <p:ext uri="{BB962C8B-B14F-4D97-AF65-F5344CB8AC3E}">
        <p14:creationId xmlns:p14="http://schemas.microsoft.com/office/powerpoint/2010/main" val="221303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organizations follow a traditional approach, often completed in four stages</a:t>
            </a:r>
          </a:p>
          <a:p>
            <a:r>
              <a:rPr lang="en-US" dirty="0"/>
              <a:t>To make more timely decision, they may also use an agile approach</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9</a:t>
            </a:fld>
            <a:endParaRPr lang="en-US" dirty="0"/>
          </a:p>
        </p:txBody>
      </p:sp>
      <p:sp>
        <p:nvSpPr>
          <p:cNvPr id="4" name="Title 3"/>
          <p:cNvSpPr>
            <a:spLocks noGrp="1"/>
          </p:cNvSpPr>
          <p:nvPr>
            <p:ph type="title"/>
          </p:nvPr>
        </p:nvSpPr>
        <p:spPr/>
        <p:txBody>
          <a:bodyPr>
            <a:noAutofit/>
          </a:bodyPr>
          <a:lstStyle/>
          <a:p>
            <a:r>
              <a:rPr lang="en-US" sz="3600" dirty="0">
                <a:effectLst/>
              </a:rPr>
              <a:t>Traditional And Agile Approaches To Project Planning</a:t>
            </a:r>
            <a:endParaRPr lang="en-US" sz="3600" dirty="0"/>
          </a:p>
        </p:txBody>
      </p:sp>
    </p:spTree>
    <p:extLst>
      <p:ext uri="{BB962C8B-B14F-4D97-AF65-F5344CB8AC3E}">
        <p14:creationId xmlns:p14="http://schemas.microsoft.com/office/powerpoint/2010/main" val="10495135"/>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18B2B0-E5E4-44FD-AE43-849B21B9AE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939953-C3DA-4B08-8F3A-365A1361FE17}">
  <ds:schemaRefs>
    <ds:schemaRef ds:uri="http://schemas.microsoft.com/sharepoint/v3/contenttype/forms"/>
  </ds:schemaRefs>
</ds:datastoreItem>
</file>

<file path=customXml/itemProps3.xml><?xml version="1.0" encoding="utf-8"?>
<ds:datastoreItem xmlns:ds="http://schemas.openxmlformats.org/officeDocument/2006/customXml" ds:itemID="{9E8F9C75-D7AB-4AD0-9857-5F0EC1FFA69F}">
  <ds:schemaRefs>
    <ds:schemaRef ds:uri="http://schemas.microsoft.com/office/2006/documentManagement/types"/>
    <ds:schemaRef ds:uri="6d54a27f-32b3-46ed-801e-110df5e77a46"/>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267</TotalTime>
  <Pages>11</Pages>
  <Words>1888</Words>
  <Application>Microsoft Office PowerPoint</Application>
  <PresentationFormat>On-screen Show (4:3)</PresentationFormat>
  <Paragraphs>170</Paragraphs>
  <Slides>40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Century Gothic</vt:lpstr>
      <vt:lpstr>Times New Roman</vt:lpstr>
      <vt:lpstr>Wingdings 3</vt:lpstr>
      <vt:lpstr>UCTI-Template-foundation-level</vt:lpstr>
      <vt:lpstr>Worksheet</vt:lpstr>
      <vt:lpstr>Project Management  CT050-3-3-PRMGT</vt:lpstr>
      <vt:lpstr>Topic &amp; Structure of The Lesson</vt:lpstr>
      <vt:lpstr>Learning Objectives</vt:lpstr>
      <vt:lpstr>Key Terms You Must Be Able To Use</vt:lpstr>
      <vt:lpstr>Aligning Projects with Business Strategy</vt:lpstr>
      <vt:lpstr>SWOT Analysis</vt:lpstr>
      <vt:lpstr>Figure 2-1. Sample SWOT Analysis (Nemours)</vt:lpstr>
      <vt:lpstr>Figure 2-2. Mind Map of a SWOT Analysis to Help Identify Potential Projects (Created with MatchWare’s MindView Business Edition)  </vt:lpstr>
      <vt:lpstr>Traditional And Agile Approaches To Project Planning</vt:lpstr>
      <vt:lpstr>Traditional Project Planning Process</vt:lpstr>
      <vt:lpstr>Figure 2-3. Pyramid for a Traditional Project Planning Process</vt:lpstr>
      <vt:lpstr>An Agile Mindset for Project Planning</vt:lpstr>
      <vt:lpstr>Methods for Selecting Projects</vt:lpstr>
      <vt:lpstr>Performing Financial Projections</vt:lpstr>
      <vt:lpstr>Net Present Value Analysis</vt:lpstr>
      <vt:lpstr>Figure 2-5. Net Present Value Example</vt:lpstr>
      <vt:lpstr>Figure 2-6. Detailed NPV Calculations</vt:lpstr>
      <vt:lpstr>NPV Considerations</vt:lpstr>
      <vt:lpstr>Figure 2-7. Intranet Project NPV Example</vt:lpstr>
      <vt:lpstr>Steps for Calculating NPV</vt:lpstr>
      <vt:lpstr>Return on Investment</vt:lpstr>
      <vt:lpstr>Payback Analysis</vt:lpstr>
      <vt:lpstr>Figure 2-8. Charting the Payback Period</vt:lpstr>
      <vt:lpstr>Weighted Scoring Models</vt:lpstr>
      <vt:lpstr>Figure 2-9. Sample Weighted Scoring Model for Project Selection</vt:lpstr>
      <vt:lpstr>Implementing a Balanced Scorecard</vt:lpstr>
      <vt:lpstr>Figure 2-10. Sample Balanced Scorecard Strategy Map (Nemours)</vt:lpstr>
      <vt:lpstr>Project Time Frame</vt:lpstr>
      <vt:lpstr>Project Priority</vt:lpstr>
      <vt:lpstr>Program Selection</vt:lpstr>
      <vt:lpstr>Project Portfolio Selection</vt:lpstr>
      <vt:lpstr>Sample Approaches for Creating a Project Portfolio</vt:lpstr>
      <vt:lpstr>Figure 2-11. Sample Project Portfolio Approach</vt:lpstr>
      <vt:lpstr>Five Levels of Project Portfolio Management</vt:lpstr>
      <vt:lpstr>Figure 2-13. Deciding What Fruit to Eat (www.xkcd.com)</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39</cp:revision>
  <cp:lastPrinted>1995-11-02T09:23:42Z</cp:lastPrinted>
  <dcterms:created xsi:type="dcterms:W3CDTF">2017-10-17T06:32:29Z</dcterms:created>
  <dcterms:modified xsi:type="dcterms:W3CDTF">2019-11-04T09:27:32Z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