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51"/>
  </p:notesMasterIdLst>
  <p:handoutMasterIdLst>
    <p:handoutMasterId r:id="rId52"/>
  </p:handoutMasterIdLst>
  <p:sldIdLst>
    <p:sldId id="270" r:id="rId5"/>
    <p:sldId id="329" r:id="rId6"/>
    <p:sldId id="279" r:id="rId7"/>
    <p:sldId id="330" r:id="rId8"/>
    <p:sldId id="280" r:id="rId9"/>
    <p:sldId id="281" r:id="rId10"/>
    <p:sldId id="282" r:id="rId11"/>
    <p:sldId id="283" r:id="rId12"/>
    <p:sldId id="284" r:id="rId13"/>
    <p:sldId id="285" r:id="rId14"/>
    <p:sldId id="286" r:id="rId15"/>
    <p:sldId id="287" r:id="rId16"/>
    <p:sldId id="288" r:id="rId17"/>
    <p:sldId id="289" r:id="rId18"/>
    <p:sldId id="290" r:id="rId19"/>
    <p:sldId id="292" r:id="rId20"/>
    <p:sldId id="293" r:id="rId21"/>
    <p:sldId id="294" r:id="rId22"/>
    <p:sldId id="295" r:id="rId23"/>
    <p:sldId id="296" r:id="rId24"/>
    <p:sldId id="300" r:id="rId25"/>
    <p:sldId id="302" r:id="rId26"/>
    <p:sldId id="304" r:id="rId27"/>
    <p:sldId id="305" r:id="rId28"/>
    <p:sldId id="308" r:id="rId29"/>
    <p:sldId id="309" r:id="rId30"/>
    <p:sldId id="310" r:id="rId31"/>
    <p:sldId id="311" r:id="rId32"/>
    <p:sldId id="313" r:id="rId33"/>
    <p:sldId id="314" r:id="rId34"/>
    <p:sldId id="315" r:id="rId35"/>
    <p:sldId id="316" r:id="rId36"/>
    <p:sldId id="318" r:id="rId37"/>
    <p:sldId id="319" r:id="rId38"/>
    <p:sldId id="320" r:id="rId39"/>
    <p:sldId id="321" r:id="rId40"/>
    <p:sldId id="322" r:id="rId41"/>
    <p:sldId id="323" r:id="rId42"/>
    <p:sldId id="324" r:id="rId43"/>
    <p:sldId id="325" r:id="rId44"/>
    <p:sldId id="326" r:id="rId45"/>
    <p:sldId id="331" r:id="rId46"/>
    <p:sldId id="332" r:id="rId47"/>
    <p:sldId id="333" r:id="rId48"/>
    <p:sldId id="277" r:id="rId49"/>
    <p:sldId id="278" r:id="rId50"/>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31" autoAdjust="0"/>
    <p:restoredTop sz="94702" autoAdjust="0"/>
  </p:normalViewPr>
  <p:slideViewPr>
    <p:cSldViewPr snapToGrid="0">
      <p:cViewPr varScale="1">
        <p:scale>
          <a:sx n="68" d="100"/>
          <a:sy n="68" d="100"/>
        </p:scale>
        <p:origin x="672" y="5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Chong Chean Fuh" userId="7e03b82b-d98f-46c1-89f1-920fd5d2fe3c" providerId="ADAL" clId="{6CC27D87-F848-4323-BE62-B19613AC4D47}"/>
    <pc:docChg chg="modSld">
      <pc:chgData name="Jerry Chong Chean Fuh" userId="7e03b82b-d98f-46c1-89f1-920fd5d2fe3c" providerId="ADAL" clId="{6CC27D87-F848-4323-BE62-B19613AC4D47}" dt="2019-11-04T09:25:59.975" v="1" actId="20577"/>
      <pc:docMkLst>
        <pc:docMk/>
      </pc:docMkLst>
      <pc:sldChg chg="modSp">
        <pc:chgData name="Jerry Chong Chean Fuh" userId="7e03b82b-d98f-46c1-89f1-920fd5d2fe3c" providerId="ADAL" clId="{6CC27D87-F848-4323-BE62-B19613AC4D47}" dt="2019-11-04T09:25:59.975" v="1" actId="20577"/>
        <pc:sldMkLst>
          <pc:docMk/>
          <pc:sldMk cId="2651490891" sldId="270"/>
        </pc:sldMkLst>
        <pc:spChg chg="mod">
          <ac:chgData name="Jerry Chong Chean Fuh" userId="7e03b82b-d98f-46c1-89f1-920fd5d2fe3c" providerId="ADAL" clId="{6CC27D87-F848-4323-BE62-B19613AC4D47}" dt="2019-11-04T09:25:59.975" v="1" actId="20577"/>
          <ac:spMkLst>
            <pc:docMk/>
            <pc:sldMk cId="2651490891" sldId="27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13874-8EF8-4227-A7E5-6D27D7AAD675}"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48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A37BD78-3B0D-4FF0-A966-72C235D2D50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684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6629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343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378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78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73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endParaRPr lang="en-GB" dirty="0"/>
          </a:p>
        </p:txBody>
      </p:sp>
    </p:spTree>
    <p:extLst>
      <p:ext uri="{BB962C8B-B14F-4D97-AF65-F5344CB8AC3E}">
        <p14:creationId xmlns:p14="http://schemas.microsoft.com/office/powerpoint/2010/main" val="40556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68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9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350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07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t>CT050-3-3-PRMGT (Project Management)</a:t>
            </a:r>
          </a:p>
          <a:p>
            <a:pPr eaLnBrk="1" hangingPunct="1"/>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Planning Projects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60154" y="3562815"/>
            <a:ext cx="7083846" cy="1752600"/>
          </a:xfrm>
        </p:spPr>
        <p:txBody>
          <a:bodyPr/>
          <a:lstStyle/>
          <a:p>
            <a:r>
              <a:rPr lang="en-US" dirty="0">
                <a:latin typeface="Arial Unicode MS" pitchFamily="34" charset="-128"/>
                <a:ea typeface="Arial Unicode MS" pitchFamily="34" charset="-128"/>
                <a:cs typeface="Arial Unicode MS" pitchFamily="34" charset="-128"/>
              </a:rPr>
              <a:t>03: Initiating Projects</a:t>
            </a:r>
            <a:endParaRPr lang="en-US" dirty="0"/>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Project Management </a:t>
            </a:r>
          </a:p>
          <a:p>
            <a:pPr eaLnBrk="1" hangingPunct="1"/>
            <a:r>
              <a:rPr lang="en-US" sz="1400" dirty="0"/>
              <a:t>CT050-3-3-PRMGT</a:t>
            </a:r>
          </a:p>
        </p:txBody>
      </p:sp>
    </p:spTree>
    <p:extLst>
      <p:ext uri="{BB962C8B-B14F-4D97-AF65-F5344CB8AC3E}">
        <p14:creationId xmlns:p14="http://schemas.microsoft.com/office/powerpoint/2010/main" val="265149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10</a:t>
            </a:fld>
            <a:endParaRPr lang="en-US" dirty="0"/>
          </a:p>
        </p:txBody>
      </p:sp>
      <p:sp>
        <p:nvSpPr>
          <p:cNvPr id="4" name="Title 3"/>
          <p:cNvSpPr>
            <a:spLocks noGrp="1"/>
          </p:cNvSpPr>
          <p:nvPr>
            <p:ph type="title"/>
          </p:nvPr>
        </p:nvSpPr>
        <p:spPr>
          <a:xfrm>
            <a:off x="76200" y="0"/>
            <a:ext cx="8610600" cy="1143000"/>
          </a:xfrm>
        </p:spPr>
        <p:txBody>
          <a:bodyPr>
            <a:noAutofit/>
          </a:bodyPr>
          <a:lstStyle/>
          <a:p>
            <a:r>
              <a:rPr lang="en-US" sz="3200" dirty="0">
                <a:effectLst/>
              </a:rPr>
              <a:t>Figure 3-3. Project life cycle and phase gates</a:t>
            </a:r>
            <a:endParaRPr lang="en-US" sz="3200" dirty="0"/>
          </a:p>
        </p:txBody>
      </p:sp>
      <p:sp>
        <p:nvSpPr>
          <p:cNvPr id="6" name="TextBox 5"/>
          <p:cNvSpPr txBox="1"/>
          <p:nvPr/>
        </p:nvSpPr>
        <p:spPr>
          <a:xfrm>
            <a:off x="3505200" y="5791200"/>
            <a:ext cx="5562600" cy="1129540"/>
          </a:xfrm>
          <a:prstGeom prst="rect">
            <a:avLst/>
          </a:prstGeom>
          <a:noFill/>
        </p:spPr>
        <p:txBody>
          <a:bodyPr wrap="square" rtlCol="0">
            <a:spAutoFit/>
          </a:bodyPr>
          <a:lstStyle/>
          <a:p>
            <a:pPr>
              <a:buNone/>
            </a:pPr>
            <a:r>
              <a:rPr lang="en-US" sz="1600" dirty="0"/>
              <a:t>Source: Project Management Institute, Inc., </a:t>
            </a:r>
            <a:r>
              <a:rPr lang="en-US" sz="1600" i="1" dirty="0"/>
              <a:t>A Guide to the Project Management Body of Knowledge (PMBOK</a:t>
            </a:r>
            <a:r>
              <a:rPr lang="en-US" sz="1600" i="1" baseline="30000" dirty="0">
                <a:sym typeface="Symbol" panose="05050102010706020507" pitchFamily="18" charset="2"/>
              </a:rPr>
              <a:t></a:t>
            </a:r>
            <a:r>
              <a:rPr lang="en-US" sz="1600" i="1" dirty="0"/>
              <a:t> Guide)– Sixth Edition</a:t>
            </a:r>
            <a:r>
              <a:rPr lang="en-US" sz="1600" dirty="0"/>
              <a:t> (2017).</a:t>
            </a:r>
          </a:p>
          <a:p>
            <a:pPr>
              <a:buNone/>
            </a:pP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447800" y="914400"/>
            <a:ext cx="5867399" cy="4800600"/>
          </a:xfrm>
          <a:prstGeom prst="rect">
            <a:avLst/>
          </a:prstGeom>
        </p:spPr>
      </p:pic>
    </p:spTree>
    <p:extLst>
      <p:ext uri="{BB962C8B-B14F-4D97-AF65-F5344CB8AC3E}">
        <p14:creationId xmlns:p14="http://schemas.microsoft.com/office/powerpoint/2010/main" val="291895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A predictive life cycle, also called plan-driven, is used when the requirements can be well defined at the beginning of a project. </a:t>
            </a:r>
          </a:p>
          <a:p>
            <a:r>
              <a:rPr lang="en-US" dirty="0"/>
              <a:t>An adaptive life cycle is used when requirements are not well defined up front. Adaptive approaches can be iterative, incremental, or agile.</a:t>
            </a:r>
          </a:p>
          <a:p>
            <a:r>
              <a:rPr lang="en-US" dirty="0"/>
              <a:t>A hybrid or combination of approaches can be used when the nature of different deliverables calls for different approaches. </a:t>
            </a:r>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11</a:t>
            </a:fld>
            <a:endParaRPr lang="en-US" dirty="0"/>
          </a:p>
        </p:txBody>
      </p:sp>
      <p:sp>
        <p:nvSpPr>
          <p:cNvPr id="4" name="Title 3"/>
          <p:cNvSpPr>
            <a:spLocks noGrp="1"/>
          </p:cNvSpPr>
          <p:nvPr>
            <p:ph type="title"/>
          </p:nvPr>
        </p:nvSpPr>
        <p:spPr/>
        <p:txBody>
          <a:bodyPr>
            <a:normAutofit fontScale="90000"/>
          </a:bodyPr>
          <a:lstStyle/>
          <a:p>
            <a:r>
              <a:rPr lang="en-US" dirty="0"/>
              <a:t>Predictive, Adaptive, and Hybrid Life Cycles</a:t>
            </a:r>
          </a:p>
        </p:txBody>
      </p:sp>
    </p:spTree>
    <p:extLst>
      <p:ext uri="{BB962C8B-B14F-4D97-AF65-F5344CB8AC3E}">
        <p14:creationId xmlns:p14="http://schemas.microsoft.com/office/powerpoint/2010/main" val="70755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12</a:t>
            </a:fld>
            <a:endParaRPr lang="en-US" dirty="0"/>
          </a:p>
        </p:txBody>
      </p:sp>
      <p:sp>
        <p:nvSpPr>
          <p:cNvPr id="4" name="Title 3"/>
          <p:cNvSpPr>
            <a:spLocks noGrp="1"/>
          </p:cNvSpPr>
          <p:nvPr>
            <p:ph type="title"/>
          </p:nvPr>
        </p:nvSpPr>
        <p:spPr/>
        <p:txBody>
          <a:bodyPr>
            <a:normAutofit fontScale="90000"/>
          </a:bodyPr>
          <a:lstStyle/>
          <a:p>
            <a:r>
              <a:rPr lang="en-US" dirty="0">
                <a:effectLst/>
              </a:rPr>
              <a:t>Figure 3-4. The continuum of project life cycles</a:t>
            </a:r>
            <a:endParaRPr lang="en-US" dirty="0"/>
          </a:p>
        </p:txBody>
      </p:sp>
      <p:sp>
        <p:nvSpPr>
          <p:cNvPr id="6" name="TextBox 5"/>
          <p:cNvSpPr txBox="1"/>
          <p:nvPr/>
        </p:nvSpPr>
        <p:spPr>
          <a:xfrm>
            <a:off x="1569720" y="5629344"/>
            <a:ext cx="7391400" cy="907941"/>
          </a:xfrm>
          <a:prstGeom prst="rect">
            <a:avLst/>
          </a:prstGeom>
          <a:noFill/>
        </p:spPr>
        <p:txBody>
          <a:bodyPr wrap="square" rtlCol="0">
            <a:spAutoFit/>
          </a:bodyPr>
          <a:lstStyle/>
          <a:p>
            <a:pPr>
              <a:buNone/>
            </a:pPr>
            <a:r>
              <a:rPr lang="en-US" sz="1600" dirty="0"/>
              <a:t>Source: Project Management Institute, Inc., </a:t>
            </a:r>
            <a:r>
              <a:rPr lang="en-US" sz="1600" i="1" dirty="0"/>
              <a:t>A Guide to the Project Management Body of Knowledge (PMBOK</a:t>
            </a:r>
            <a:r>
              <a:rPr lang="en-US" sz="1600" i="1" baseline="30000" dirty="0">
                <a:sym typeface="Symbol" panose="05050102010706020507" pitchFamily="18" charset="2"/>
              </a:rPr>
              <a:t></a:t>
            </a:r>
            <a:r>
              <a:rPr lang="en-US" sz="1600" i="1" dirty="0"/>
              <a:t> Guide)– Sixth Edition</a:t>
            </a:r>
            <a:r>
              <a:rPr lang="en-US" sz="1600" dirty="0"/>
              <a:t> (2017).</a:t>
            </a:r>
          </a:p>
          <a:p>
            <a:pPr>
              <a:buNone/>
            </a:pP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762000" y="1524000"/>
            <a:ext cx="7315200" cy="3886200"/>
          </a:xfrm>
          <a:prstGeom prst="rect">
            <a:avLst/>
          </a:prstGeom>
        </p:spPr>
      </p:pic>
    </p:spTree>
    <p:extLst>
      <p:ext uri="{BB962C8B-B14F-4D97-AF65-F5344CB8AC3E}">
        <p14:creationId xmlns:p14="http://schemas.microsoft.com/office/powerpoint/2010/main" val="3936450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lIns="92075" tIns="46038" rIns="92075" bIns="46038">
            <a:normAutofit fontScale="90000"/>
          </a:bodyPr>
          <a:lstStyle/>
          <a:p>
            <a:pPr eaLnBrk="1" hangingPunct="1">
              <a:defRPr/>
            </a:pPr>
            <a:r>
              <a:rPr lang="en-US" sz="4000" dirty="0"/>
              <a:t>Mapping the Process Groups to the Knowledge Areas</a:t>
            </a:r>
          </a:p>
        </p:txBody>
      </p:sp>
      <p:sp>
        <p:nvSpPr>
          <p:cNvPr id="18435" name="Rectangle 3"/>
          <p:cNvSpPr>
            <a:spLocks noGrp="1" noChangeArrowheads="1"/>
          </p:cNvSpPr>
          <p:nvPr>
            <p:ph type="body" idx="1"/>
          </p:nvPr>
        </p:nvSpPr>
        <p:spPr>
          <a:xfrm>
            <a:off x="407987" y="1447800"/>
            <a:ext cx="8458200" cy="5334000"/>
          </a:xfrm>
        </p:spPr>
        <p:txBody>
          <a:bodyPr/>
          <a:lstStyle/>
          <a:p>
            <a:pPr eaLnBrk="1" hangingPunct="1"/>
            <a:r>
              <a:rPr lang="en-US" dirty="0"/>
              <a:t>You can map the five process group into the ten project management knowledge areas</a:t>
            </a:r>
          </a:p>
          <a:p>
            <a:pPr eaLnBrk="1" hangingPunct="1"/>
            <a:r>
              <a:rPr lang="en-US" dirty="0"/>
              <a:t>Based on the </a:t>
            </a:r>
            <a:r>
              <a:rPr lang="en-US" i="1" dirty="0"/>
              <a:t>PMBOK</a:t>
            </a:r>
            <a:r>
              <a:rPr lang="en-US" i="1" baseline="30000" dirty="0"/>
              <a:t>®</a:t>
            </a:r>
            <a:r>
              <a:rPr lang="en-US" i="1" dirty="0"/>
              <a:t> Guide – Sixth Edition </a:t>
            </a:r>
            <a:r>
              <a:rPr lang="en-US" dirty="0"/>
              <a:t>(2017), there are 49 total processes in project management</a:t>
            </a:r>
          </a:p>
          <a:p>
            <a:pPr eaLnBrk="1" hangingPunct="1"/>
            <a:r>
              <a:rPr lang="en-US" dirty="0"/>
              <a:t>Figure 3-5 provides a big-picture view of the process groups and knowledge areas</a:t>
            </a:r>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13</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267497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380999" y="0"/>
            <a:ext cx="8207375" cy="990600"/>
          </a:xfrm>
        </p:spPr>
        <p:txBody>
          <a:bodyPr>
            <a:noAutofit/>
          </a:bodyPr>
          <a:lstStyle/>
          <a:p>
            <a:r>
              <a:rPr lang="en-US" sz="3200" dirty="0">
                <a:effectLst/>
              </a:rPr>
              <a:t>Figure 3-5. Project management process group and knowledge area mapping</a:t>
            </a:r>
          </a:p>
        </p:txBody>
      </p:sp>
      <p:sp>
        <p:nvSpPr>
          <p:cNvPr id="4"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14</a:t>
            </a:fld>
            <a:endParaRPr lang="en-US" sz="1600" dirty="0">
              <a:latin typeface="Arial Unicode MS" pitchFamily="34" charset="-128"/>
              <a:ea typeface="Arial Unicode MS" pitchFamily="34" charset="-128"/>
              <a:cs typeface="Arial Unicode MS" pitchFamily="34" charset="-128"/>
            </a:endParaRPr>
          </a:p>
        </p:txBody>
      </p:sp>
      <p:sp>
        <p:nvSpPr>
          <p:cNvPr id="8" name="TextBox 7"/>
          <p:cNvSpPr txBox="1"/>
          <p:nvPr/>
        </p:nvSpPr>
        <p:spPr>
          <a:xfrm>
            <a:off x="5943599" y="4648200"/>
            <a:ext cx="3048001" cy="1572738"/>
          </a:xfrm>
          <a:prstGeom prst="rect">
            <a:avLst/>
          </a:prstGeom>
          <a:noFill/>
        </p:spPr>
        <p:txBody>
          <a:bodyPr wrap="square" rtlCol="0">
            <a:spAutoFit/>
          </a:bodyPr>
          <a:lstStyle/>
          <a:p>
            <a:pPr>
              <a:buNone/>
            </a:pPr>
            <a:r>
              <a:rPr lang="en-US" sz="1600" dirty="0"/>
              <a:t>Source: Project Management Institute, Inc., </a:t>
            </a:r>
            <a:r>
              <a:rPr lang="en-US" sz="1600" i="1" dirty="0"/>
              <a:t>A Guide to the Project Management Body of Knowledge (PMBOK</a:t>
            </a:r>
            <a:r>
              <a:rPr lang="en-US" sz="1600" i="1" baseline="30000" dirty="0">
                <a:sym typeface="Symbol" panose="05050102010706020507" pitchFamily="18" charset="2"/>
              </a:rPr>
              <a:t></a:t>
            </a:r>
            <a:r>
              <a:rPr lang="en-US" sz="1600" i="1" dirty="0"/>
              <a:t> Guide) – Sixth Edition</a:t>
            </a:r>
            <a:r>
              <a:rPr lang="en-US" sz="1600" dirty="0"/>
              <a:t> (2017).</a:t>
            </a:r>
          </a:p>
          <a:p>
            <a:pPr>
              <a:buNone/>
            </a:pPr>
            <a:endParaRPr lang="en-US" dirty="0"/>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447800" y="914400"/>
            <a:ext cx="4315460" cy="5706745"/>
          </a:xfrm>
          <a:prstGeom prst="rect">
            <a:avLst/>
          </a:prstGeom>
        </p:spPr>
      </p:pic>
    </p:spTree>
    <p:extLst>
      <p:ext uri="{BB962C8B-B14F-4D97-AF65-F5344CB8AC3E}">
        <p14:creationId xmlns:p14="http://schemas.microsoft.com/office/powerpoint/2010/main" val="2873768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0"/>
            <a:ext cx="8229600" cy="1143000"/>
          </a:xfrm>
        </p:spPr>
        <p:txBody>
          <a:bodyPr>
            <a:normAutofit fontScale="90000"/>
          </a:bodyPr>
          <a:lstStyle/>
          <a:p>
            <a:pPr eaLnBrk="1" hangingPunct="1">
              <a:defRPr/>
            </a:pPr>
            <a:r>
              <a:rPr lang="en-US" dirty="0"/>
              <a:t>Developing a Project Management Methodology</a:t>
            </a:r>
          </a:p>
        </p:txBody>
      </p:sp>
      <p:sp>
        <p:nvSpPr>
          <p:cNvPr id="22531" name="Rectangle 3"/>
          <p:cNvSpPr>
            <a:spLocks noGrp="1" noChangeArrowheads="1"/>
          </p:cNvSpPr>
          <p:nvPr>
            <p:ph type="body" idx="1"/>
          </p:nvPr>
        </p:nvSpPr>
        <p:spPr>
          <a:xfrm>
            <a:off x="533400" y="1371600"/>
            <a:ext cx="8229600" cy="4491038"/>
          </a:xfrm>
        </p:spPr>
        <p:txBody>
          <a:bodyPr/>
          <a:lstStyle/>
          <a:p>
            <a:pPr eaLnBrk="1" hangingPunct="1"/>
            <a:r>
              <a:rPr lang="en-US" dirty="0"/>
              <a:t>The </a:t>
            </a:r>
            <a:r>
              <a:rPr lang="en-US" i="1" dirty="0"/>
              <a:t>PMBOK® Guide </a:t>
            </a:r>
            <a:r>
              <a:rPr lang="en-US" dirty="0"/>
              <a:t>is a </a:t>
            </a:r>
            <a:r>
              <a:rPr lang="en-US" b="1" dirty="0"/>
              <a:t>standard </a:t>
            </a:r>
            <a:r>
              <a:rPr lang="en-US" dirty="0"/>
              <a:t>that describes best practices for what should be done to manage a project</a:t>
            </a:r>
          </a:p>
          <a:p>
            <a:pPr eaLnBrk="1" hangingPunct="1"/>
            <a:r>
              <a:rPr lang="en-US" dirty="0"/>
              <a:t>A </a:t>
            </a:r>
            <a:r>
              <a:rPr lang="en-US" b="1" dirty="0"/>
              <a:t>methodology </a:t>
            </a:r>
            <a:r>
              <a:rPr lang="en-US" dirty="0"/>
              <a:t>describes </a:t>
            </a:r>
            <a:r>
              <a:rPr lang="en-US" i="1" dirty="0"/>
              <a:t>how </a:t>
            </a:r>
            <a:r>
              <a:rPr lang="en-US" dirty="0"/>
              <a:t>things should be done, and different organizations often have different ways of doing things</a:t>
            </a:r>
          </a:p>
          <a:p>
            <a:pPr eaLnBrk="1" hangingPunct="1"/>
            <a:r>
              <a:rPr lang="en-US" dirty="0"/>
              <a:t>Successful organizations develop and follow a customized, formal project management process</a:t>
            </a:r>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15</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11027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357116" y="914400"/>
            <a:ext cx="8482084" cy="4525963"/>
          </a:xfrm>
        </p:spPr>
        <p:txBody>
          <a:bodyPr>
            <a:noAutofit/>
          </a:bodyPr>
          <a:lstStyle/>
          <a:p>
            <a:r>
              <a:rPr lang="en-US" sz="2400" b="1" i="1" dirty="0"/>
              <a:t>PRojects IN Controlled Environments (PRINCE2): </a:t>
            </a:r>
            <a:r>
              <a:rPr lang="en-US" sz="2400" dirty="0"/>
              <a:t>Originally developed for</a:t>
            </a:r>
            <a:r>
              <a:rPr lang="en-US" sz="2400" b="1" dirty="0"/>
              <a:t> </a:t>
            </a:r>
            <a:r>
              <a:rPr lang="en-US" sz="2400" dirty="0"/>
              <a:t>IT projects, PRINCE2 was released in 1996 by the U.K. Office of Government Commerce – now used in over 50 countries</a:t>
            </a:r>
          </a:p>
          <a:p>
            <a:r>
              <a:rPr lang="en-US" sz="2400" b="1" i="1" dirty="0"/>
              <a:t>Rational Unified Process (RUP) framework:  </a:t>
            </a:r>
            <a:r>
              <a:rPr lang="en-US" sz="2400" dirty="0"/>
              <a:t>iterative software development process that focuses on team productivity and delivers software best practices to all team members</a:t>
            </a:r>
          </a:p>
          <a:p>
            <a:r>
              <a:rPr lang="en-US" sz="2400" b="1" i="1" dirty="0"/>
              <a:t>Six Sigma: </a:t>
            </a:r>
            <a:r>
              <a:rPr lang="en-US" sz="2400" dirty="0"/>
              <a:t>Used to improve quality and processes. Six Sigma’s target for perfection is the achievement of no more than 3.4 defects, errors, or mistakes per million opportunities</a:t>
            </a:r>
          </a:p>
          <a:p>
            <a:r>
              <a:rPr lang="en-US" sz="2400" b="1" i="1" dirty="0"/>
              <a:t>Agile: </a:t>
            </a:r>
            <a:r>
              <a:rPr lang="en-US" sz="2400" dirty="0"/>
              <a:t>See following slides</a:t>
            </a:r>
          </a:p>
        </p:txBody>
      </p:sp>
      <p:sp>
        <p:nvSpPr>
          <p:cNvPr id="3" name="Title 2"/>
          <p:cNvSpPr>
            <a:spLocks noGrp="1"/>
          </p:cNvSpPr>
          <p:nvPr>
            <p:ph type="title"/>
          </p:nvPr>
        </p:nvSpPr>
        <p:spPr>
          <a:xfrm>
            <a:off x="457200" y="152400"/>
            <a:ext cx="8229600" cy="563562"/>
          </a:xfrm>
        </p:spPr>
        <p:txBody>
          <a:bodyPr>
            <a:normAutofit fontScale="90000"/>
          </a:bodyPr>
          <a:lstStyle/>
          <a:p>
            <a:pPr>
              <a:defRPr/>
            </a:pPr>
            <a:r>
              <a:rPr lang="en-US" dirty="0"/>
              <a:t>Other Methodologies</a:t>
            </a:r>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16</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693555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Many software development projects use agile methods, meaning they use an iterative workflow and incremental delivery of software in short iterations</a:t>
            </a:r>
          </a:p>
          <a:p>
            <a:r>
              <a:rPr lang="en-US" dirty="0"/>
              <a:t>Popular agile approaches include Scrum, extreme programming, feature driven development, and lean software development. </a:t>
            </a:r>
          </a:p>
          <a:p>
            <a:r>
              <a:rPr lang="en-US" dirty="0"/>
              <a:t>In 2011, PMI introduced a new certification called Agile Certified Practitioner (ACP) to address the growing interest in agile project management. </a:t>
            </a:r>
          </a:p>
          <a:p>
            <a:r>
              <a:rPr lang="en-US" dirty="0"/>
              <a:t>Note that agile can also be applied to project planning, as described in Chapter 2, as well as many other areas, including manufacturing and even education.</a:t>
            </a:r>
          </a:p>
          <a:p>
            <a:endParaRPr lang="en-US" dirty="0"/>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17</a:t>
            </a:fld>
            <a:endParaRPr lang="en-US" dirty="0"/>
          </a:p>
        </p:txBody>
      </p:sp>
      <p:sp>
        <p:nvSpPr>
          <p:cNvPr id="4" name="Title 3"/>
          <p:cNvSpPr>
            <a:spLocks noGrp="1"/>
          </p:cNvSpPr>
          <p:nvPr>
            <p:ph type="title"/>
          </p:nvPr>
        </p:nvSpPr>
        <p:spPr/>
        <p:txBody>
          <a:bodyPr/>
          <a:lstStyle/>
          <a:p>
            <a:r>
              <a:rPr lang="en-US" dirty="0"/>
              <a:t>Agile</a:t>
            </a:r>
          </a:p>
        </p:txBody>
      </p:sp>
    </p:spTree>
    <p:extLst>
      <p:ext uri="{BB962C8B-B14F-4D97-AF65-F5344CB8AC3E}">
        <p14:creationId xmlns:p14="http://schemas.microsoft.com/office/powerpoint/2010/main" val="255461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18</a:t>
            </a:fld>
            <a:endParaRPr lang="en-US" dirty="0"/>
          </a:p>
        </p:txBody>
      </p:sp>
      <p:sp>
        <p:nvSpPr>
          <p:cNvPr id="4" name="Title 3"/>
          <p:cNvSpPr>
            <a:spLocks noGrp="1"/>
          </p:cNvSpPr>
          <p:nvPr>
            <p:ph type="title"/>
          </p:nvPr>
        </p:nvSpPr>
        <p:spPr>
          <a:xfrm>
            <a:off x="457200" y="274638"/>
            <a:ext cx="8458200" cy="1143000"/>
          </a:xfrm>
        </p:spPr>
        <p:txBody>
          <a:bodyPr>
            <a:normAutofit fontScale="90000"/>
          </a:bodyPr>
          <a:lstStyle/>
          <a:p>
            <a:r>
              <a:rPr lang="en-US" dirty="0">
                <a:effectLst/>
              </a:rPr>
              <a:t>Manifesto for Agile Software Development (www.agilemanifesto.org) </a:t>
            </a:r>
            <a:endParaRPr lang="en-US" dirty="0"/>
          </a:p>
        </p:txBody>
      </p:sp>
      <p:sp>
        <p:nvSpPr>
          <p:cNvPr id="9" name="Rectangle 8"/>
          <p:cNvSpPr/>
          <p:nvPr/>
        </p:nvSpPr>
        <p:spPr>
          <a:xfrm>
            <a:off x="990600" y="1752600"/>
            <a:ext cx="6553200" cy="3699474"/>
          </a:xfrm>
          <a:prstGeom prst="rect">
            <a:avLst/>
          </a:prstGeom>
        </p:spPr>
        <p:txBody>
          <a:bodyPr wrap="square">
            <a:spAutoFit/>
          </a:bodyPr>
          <a:lstStyle/>
          <a:p>
            <a:pPr marR="15050">
              <a:buNone/>
            </a:pPr>
            <a:r>
              <a:rPr lang="en-US" sz="2400" i="1" dirty="0">
                <a:solidFill>
                  <a:srgbClr val="000000"/>
                </a:solidFill>
                <a:latin typeface="Garamond" panose="02020404030301010803" pitchFamily="18" charset="0"/>
              </a:rPr>
              <a:t>We are uncovering better ways of developing</a:t>
            </a:r>
            <a:br>
              <a:rPr lang="en-US" sz="2400" i="1" dirty="0">
                <a:solidFill>
                  <a:srgbClr val="000000"/>
                </a:solidFill>
                <a:latin typeface="Garamond" panose="02020404030301010803" pitchFamily="18" charset="0"/>
              </a:rPr>
            </a:br>
            <a:r>
              <a:rPr lang="en-US" sz="2400" i="1" dirty="0">
                <a:solidFill>
                  <a:srgbClr val="000000"/>
                </a:solidFill>
                <a:latin typeface="Garamond" panose="02020404030301010803" pitchFamily="18" charset="0"/>
              </a:rPr>
              <a:t>software by doing it and helping others do it.</a:t>
            </a:r>
            <a:br>
              <a:rPr lang="en-US" sz="2400" i="1" dirty="0">
                <a:solidFill>
                  <a:srgbClr val="000000"/>
                </a:solidFill>
                <a:latin typeface="Garamond" panose="02020404030301010803" pitchFamily="18" charset="0"/>
              </a:rPr>
            </a:br>
            <a:r>
              <a:rPr lang="en-US" sz="2400" i="1" dirty="0">
                <a:solidFill>
                  <a:srgbClr val="000000"/>
                </a:solidFill>
                <a:latin typeface="Garamond" panose="02020404030301010803" pitchFamily="18" charset="0"/>
              </a:rPr>
              <a:t>Through this work we have come to value:</a:t>
            </a:r>
          </a:p>
          <a:p>
            <a:pPr marR="15050">
              <a:buNone/>
            </a:pPr>
            <a:r>
              <a:rPr lang="en-US" sz="3200" i="1" dirty="0">
                <a:solidFill>
                  <a:srgbClr val="000000"/>
                </a:solidFill>
                <a:latin typeface="Garamond" panose="02020404030301010803" pitchFamily="18" charset="0"/>
              </a:rPr>
              <a:t>Individuals and interactions </a:t>
            </a:r>
            <a:r>
              <a:rPr lang="en-US" sz="2400" i="1" dirty="0">
                <a:solidFill>
                  <a:srgbClr val="000000"/>
                </a:solidFill>
                <a:latin typeface="Garamond" panose="02020404030301010803" pitchFamily="18" charset="0"/>
              </a:rPr>
              <a:t>over processes and tools</a:t>
            </a:r>
            <a:br>
              <a:rPr lang="en-US" sz="2400" i="1" dirty="0">
                <a:solidFill>
                  <a:srgbClr val="000000"/>
                </a:solidFill>
                <a:latin typeface="Garamond" panose="02020404030301010803" pitchFamily="18" charset="0"/>
              </a:rPr>
            </a:br>
            <a:r>
              <a:rPr lang="en-US" sz="3200" i="1" dirty="0">
                <a:solidFill>
                  <a:srgbClr val="000000"/>
                </a:solidFill>
                <a:latin typeface="Garamond" panose="02020404030301010803" pitchFamily="18" charset="0"/>
              </a:rPr>
              <a:t>Working software </a:t>
            </a:r>
            <a:r>
              <a:rPr lang="en-US" sz="2400" i="1" dirty="0">
                <a:solidFill>
                  <a:srgbClr val="000000"/>
                </a:solidFill>
                <a:latin typeface="Garamond" panose="02020404030301010803" pitchFamily="18" charset="0"/>
              </a:rPr>
              <a:t>over comprehensive documentation</a:t>
            </a:r>
            <a:br>
              <a:rPr lang="en-US" sz="2400" i="1" dirty="0">
                <a:solidFill>
                  <a:srgbClr val="000000"/>
                </a:solidFill>
                <a:latin typeface="Garamond" panose="02020404030301010803" pitchFamily="18" charset="0"/>
              </a:rPr>
            </a:br>
            <a:r>
              <a:rPr lang="en-US" sz="3200" i="1" dirty="0">
                <a:solidFill>
                  <a:srgbClr val="000000"/>
                </a:solidFill>
                <a:latin typeface="Garamond" panose="02020404030301010803" pitchFamily="18" charset="0"/>
              </a:rPr>
              <a:t>Customer collaboration </a:t>
            </a:r>
            <a:r>
              <a:rPr lang="en-US" sz="2400" i="1" dirty="0">
                <a:solidFill>
                  <a:srgbClr val="000000"/>
                </a:solidFill>
                <a:latin typeface="Garamond" panose="02020404030301010803" pitchFamily="18" charset="0"/>
              </a:rPr>
              <a:t>over contract negotiation</a:t>
            </a:r>
            <a:br>
              <a:rPr lang="en-US" sz="2400" i="1" dirty="0">
                <a:solidFill>
                  <a:srgbClr val="000000"/>
                </a:solidFill>
                <a:latin typeface="Garamond" panose="02020404030301010803" pitchFamily="18" charset="0"/>
              </a:rPr>
            </a:br>
            <a:r>
              <a:rPr lang="en-US" sz="3200" i="1" dirty="0">
                <a:solidFill>
                  <a:srgbClr val="000000"/>
                </a:solidFill>
                <a:latin typeface="Garamond" panose="02020404030301010803" pitchFamily="18" charset="0"/>
              </a:rPr>
              <a:t>Responding to change </a:t>
            </a:r>
            <a:r>
              <a:rPr lang="en-US" sz="2400" i="1" dirty="0">
                <a:solidFill>
                  <a:srgbClr val="000000"/>
                </a:solidFill>
                <a:latin typeface="Garamond" panose="02020404030301010803" pitchFamily="18" charset="0"/>
              </a:rPr>
              <a:t>over following a plan</a:t>
            </a:r>
          </a:p>
          <a:p>
            <a:pPr>
              <a:buNone/>
            </a:pPr>
            <a:r>
              <a:rPr lang="en-US" sz="2400" i="1" dirty="0">
                <a:solidFill>
                  <a:srgbClr val="000000"/>
                </a:solidFill>
                <a:latin typeface="Garamond" panose="02020404030301010803" pitchFamily="18" charset="0"/>
              </a:rPr>
              <a:t>That is, while there is value in the items on</a:t>
            </a:r>
            <a:br>
              <a:rPr lang="en-US" sz="2400" i="1" dirty="0">
                <a:solidFill>
                  <a:srgbClr val="000000"/>
                </a:solidFill>
                <a:latin typeface="Garamond" panose="02020404030301010803" pitchFamily="18" charset="0"/>
              </a:rPr>
            </a:br>
            <a:r>
              <a:rPr lang="en-US" sz="2400" i="1" dirty="0">
                <a:solidFill>
                  <a:srgbClr val="000000"/>
                </a:solidFill>
                <a:latin typeface="Garamond" panose="02020404030301010803" pitchFamily="18" charset="0"/>
              </a:rPr>
              <a:t>the right, we value the items on the left more</a:t>
            </a:r>
            <a:endParaRPr lang="en-US" dirty="0"/>
          </a:p>
        </p:txBody>
      </p:sp>
    </p:spTree>
    <p:extLst>
      <p:ext uri="{BB962C8B-B14F-4D97-AF65-F5344CB8AC3E}">
        <p14:creationId xmlns:p14="http://schemas.microsoft.com/office/powerpoint/2010/main" val="3512563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Scrum</a:t>
            </a:r>
            <a:r>
              <a:rPr lang="en-US" dirty="0"/>
              <a:t> is the leading agile development method for completing projects with a complex, innovative scope of work</a:t>
            </a:r>
          </a:p>
          <a:p>
            <a:r>
              <a:rPr lang="en-US" dirty="0"/>
              <a:t>The term was coined in 1986 in a Harvard Business Review study that compared high-performing, cross-functional teams to the scrum formation used by rugby teams</a:t>
            </a:r>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19</a:t>
            </a:fld>
            <a:endParaRPr lang="en-US" dirty="0"/>
          </a:p>
        </p:txBody>
      </p:sp>
      <p:sp>
        <p:nvSpPr>
          <p:cNvPr id="4" name="Title 3"/>
          <p:cNvSpPr>
            <a:spLocks noGrp="1"/>
          </p:cNvSpPr>
          <p:nvPr>
            <p:ph type="title"/>
          </p:nvPr>
        </p:nvSpPr>
        <p:spPr/>
        <p:txBody>
          <a:bodyPr/>
          <a:lstStyle/>
          <a:p>
            <a:r>
              <a:rPr lang="en-US" dirty="0"/>
              <a:t>Scrum</a:t>
            </a:r>
          </a:p>
        </p:txBody>
      </p:sp>
    </p:spTree>
    <p:extLst>
      <p:ext uri="{BB962C8B-B14F-4D97-AF65-F5344CB8AC3E}">
        <p14:creationId xmlns:p14="http://schemas.microsoft.com/office/powerpoint/2010/main" val="20000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4" name="Table 3"/>
          <p:cNvGraphicFramePr>
            <a:graphicFrameLocks noGrp="1"/>
          </p:cNvGraphicFramePr>
          <p:nvPr>
            <p:extLst>
              <p:ext uri="{D42A27DB-BD31-4B8C-83A1-F6EECF244321}">
                <p14:modId xmlns:p14="http://schemas.microsoft.com/office/powerpoint/2010/main" val="2092145989"/>
              </p:ext>
            </p:extLst>
          </p:nvPr>
        </p:nvGraphicFramePr>
        <p:xfrm>
          <a:off x="717129" y="1481625"/>
          <a:ext cx="7696200" cy="478418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894529">
                <a:tc>
                  <a:txBody>
                    <a:bodyPr/>
                    <a:lstStyle/>
                    <a:p>
                      <a:pPr marL="0" marR="0">
                        <a:lnSpc>
                          <a:spcPts val="1600"/>
                        </a:lnSpc>
                        <a:spcBef>
                          <a:spcPts val="800"/>
                        </a:spcBef>
                        <a:spcAft>
                          <a:spcPts val="0"/>
                        </a:spcAft>
                      </a:pPr>
                      <a:endParaRPr lang="en-US" sz="2400" dirty="0"/>
                    </a:p>
                    <a:p>
                      <a:pPr marL="0" marR="0">
                        <a:lnSpc>
                          <a:spcPts val="1600"/>
                        </a:lnSpc>
                        <a:spcBef>
                          <a:spcPts val="800"/>
                        </a:spcBef>
                        <a:spcAft>
                          <a:spcPts val="0"/>
                        </a:spcAft>
                      </a:pPr>
                      <a:r>
                        <a:rPr lang="en-US" sz="2400" dirty="0"/>
                        <a:t>Knowledge area</a:t>
                      </a:r>
                      <a:endParaRPr lang="en-US" sz="2400" dirty="0">
                        <a:latin typeface="Times New Roman" pitchFamily="18" charset="0"/>
                        <a:ea typeface="Times New Roman"/>
                        <a:cs typeface="Times New Roman" pitchFamily="18" charset="0"/>
                      </a:endParaRPr>
                    </a:p>
                  </a:txBody>
                  <a:tcPr marL="68580" marR="68580" marT="0" marB="0"/>
                </a:tc>
                <a:tc>
                  <a:txBody>
                    <a:bodyPr/>
                    <a:lstStyle/>
                    <a:p>
                      <a:pPr marL="0" marR="0">
                        <a:lnSpc>
                          <a:spcPts val="1600"/>
                        </a:lnSpc>
                        <a:spcBef>
                          <a:spcPts val="800"/>
                        </a:spcBef>
                        <a:spcAft>
                          <a:spcPts val="0"/>
                        </a:spcAft>
                      </a:pPr>
                      <a:endParaRPr lang="en-US" sz="2400" dirty="0"/>
                    </a:p>
                    <a:p>
                      <a:pPr marL="0" marR="0">
                        <a:lnSpc>
                          <a:spcPts val="1600"/>
                        </a:lnSpc>
                        <a:spcBef>
                          <a:spcPts val="800"/>
                        </a:spcBef>
                        <a:spcAft>
                          <a:spcPts val="0"/>
                        </a:spcAft>
                      </a:pPr>
                      <a:r>
                        <a:rPr lang="en-US" sz="2400" dirty="0"/>
                        <a:t>Initiating process</a:t>
                      </a:r>
                      <a:endParaRPr lang="en-US" sz="2400" dirty="0">
                        <a:latin typeface="Times New Roman" pitchFamily="18" charset="0"/>
                        <a:ea typeface="Times New Roman"/>
                        <a:cs typeface="Times New Roman" pitchFamily="18" charset="0"/>
                      </a:endParaRPr>
                    </a:p>
                  </a:txBody>
                  <a:tcPr marL="68580" marR="68580" marT="0" marB="0"/>
                </a:tc>
                <a:tc>
                  <a:txBody>
                    <a:bodyPr/>
                    <a:lstStyle/>
                    <a:p>
                      <a:pPr marL="0" marR="0">
                        <a:lnSpc>
                          <a:spcPts val="1600"/>
                        </a:lnSpc>
                        <a:spcBef>
                          <a:spcPts val="800"/>
                        </a:spcBef>
                        <a:spcAft>
                          <a:spcPts val="0"/>
                        </a:spcAft>
                      </a:pPr>
                      <a:endParaRPr lang="en-US" sz="2400" dirty="0"/>
                    </a:p>
                    <a:p>
                      <a:pPr marL="0" marR="0">
                        <a:lnSpc>
                          <a:spcPts val="1600"/>
                        </a:lnSpc>
                        <a:spcBef>
                          <a:spcPts val="800"/>
                        </a:spcBef>
                        <a:spcAft>
                          <a:spcPts val="0"/>
                        </a:spcAft>
                      </a:pPr>
                      <a:r>
                        <a:rPr lang="en-US" sz="2400" dirty="0"/>
                        <a:t>Outputs</a:t>
                      </a:r>
                      <a:endParaRPr lang="en-US" sz="2400" dirty="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0"/>
                  </a:ext>
                </a:extLst>
              </a:tr>
              <a:tr h="1380131">
                <a:tc>
                  <a:txBody>
                    <a:bodyPr/>
                    <a:lstStyle/>
                    <a:p>
                      <a:pPr marL="0" marR="0">
                        <a:spcBef>
                          <a:spcPts val="300"/>
                        </a:spcBef>
                        <a:spcAft>
                          <a:spcPts val="0"/>
                        </a:spcAft>
                      </a:pPr>
                      <a:r>
                        <a:rPr lang="en-US" sz="1800" b="1" dirty="0">
                          <a:solidFill>
                            <a:schemeClr val="tx1"/>
                          </a:solidFill>
                          <a:effectLst/>
                          <a:latin typeface="+mn-lt"/>
                          <a:ea typeface="Times New Roman" panose="02020603050405020304" pitchFamily="18" charset="0"/>
                          <a:cs typeface="Times New Roman" panose="02020603050405020304" pitchFamily="18" charset="0"/>
                        </a:rPr>
                        <a:t>Project integration management</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b="0" dirty="0">
                          <a:solidFill>
                            <a:schemeClr val="tx1"/>
                          </a:solidFill>
                          <a:effectLst/>
                          <a:latin typeface="+mn-lt"/>
                          <a:ea typeface="Times New Roman" panose="02020603050405020304" pitchFamily="18" charset="0"/>
                          <a:cs typeface="Times New Roman" panose="02020603050405020304" pitchFamily="18" charset="0"/>
                        </a:rPr>
                        <a:t>Develop project charter</a:t>
                      </a:r>
                    </a:p>
                  </a:txBody>
                  <a:tcPr marL="68580" marR="68580" marT="0" marB="0"/>
                </a:tc>
                <a:tc>
                  <a:txBody>
                    <a:bodyPr/>
                    <a:lstStyle/>
                    <a:p>
                      <a:pPr marL="0" marR="0">
                        <a:spcBef>
                          <a:spcPts val="300"/>
                        </a:spcBef>
                        <a:spcAft>
                          <a:spcPts val="0"/>
                        </a:spcAft>
                      </a:pPr>
                      <a:r>
                        <a:rPr lang="en-US" sz="1800" b="0" dirty="0">
                          <a:solidFill>
                            <a:schemeClr val="tx1"/>
                          </a:solidFill>
                          <a:effectLst/>
                          <a:latin typeface="+mn-lt"/>
                          <a:ea typeface="Times New Roman" panose="02020603050405020304" pitchFamily="18" charset="0"/>
                          <a:cs typeface="Times New Roman" panose="02020603050405020304" pitchFamily="18" charset="0"/>
                        </a:rPr>
                        <a:t>Project charter</a:t>
                      </a:r>
                    </a:p>
                    <a:p>
                      <a:pPr marL="0" marR="0">
                        <a:lnSpc>
                          <a:spcPct val="150000"/>
                        </a:lnSpc>
                        <a:spcBef>
                          <a:spcPts val="600"/>
                        </a:spcBef>
                        <a:spcAft>
                          <a:spcPts val="0"/>
                        </a:spcAft>
                      </a:pPr>
                      <a:r>
                        <a:rPr lang="en-US" sz="1800" b="0" dirty="0">
                          <a:solidFill>
                            <a:schemeClr val="tx1"/>
                          </a:solidFill>
                          <a:effectLst/>
                          <a:latin typeface="+mn-lt"/>
                          <a:ea typeface="Times New Roman" panose="02020603050405020304" pitchFamily="18" charset="0"/>
                          <a:cs typeface="Times New Roman" panose="02020603050405020304" pitchFamily="18" charset="0"/>
                        </a:rPr>
                        <a:t>Assumption log</a:t>
                      </a:r>
                      <a:endParaRPr lang="en-US" sz="2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357540">
                <a:tc>
                  <a:txBody>
                    <a:bodyPr/>
                    <a:lstStyle/>
                    <a:p>
                      <a:pPr marL="0" marR="0">
                        <a:spcBef>
                          <a:spcPts val="300"/>
                        </a:spcBef>
                        <a:spcAft>
                          <a:spcPts val="0"/>
                        </a:spcAft>
                      </a:pPr>
                      <a:r>
                        <a:rPr lang="en-US" sz="1800" b="1" dirty="0">
                          <a:solidFill>
                            <a:schemeClr val="tx1"/>
                          </a:solidFill>
                          <a:effectLst/>
                          <a:latin typeface="+mn-lt"/>
                          <a:ea typeface="Times New Roman" panose="02020603050405020304" pitchFamily="18" charset="0"/>
                          <a:cs typeface="Times New Roman" panose="02020603050405020304" pitchFamily="18" charset="0"/>
                        </a:rPr>
                        <a:t>Project stakeholder management</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dirty="0">
                          <a:solidFill>
                            <a:schemeClr val="tx1"/>
                          </a:solidFill>
                          <a:effectLst/>
                          <a:latin typeface="+mn-lt"/>
                          <a:ea typeface="Times New Roman" panose="02020603050405020304" pitchFamily="18" charset="0"/>
                          <a:cs typeface="Times New Roman" panose="02020603050405020304" pitchFamily="18" charset="0"/>
                        </a:rPr>
                        <a:t>Identify stakeholders</a:t>
                      </a:r>
                    </a:p>
                  </a:txBody>
                  <a:tcPr marL="68580" marR="68580" marT="0" marB="0"/>
                </a:tc>
                <a:tc>
                  <a:txBody>
                    <a:bodyPr/>
                    <a:lstStyle/>
                    <a:p>
                      <a:pPr marL="0" marR="0">
                        <a:spcBef>
                          <a:spcPts val="300"/>
                        </a:spcBef>
                        <a:spcAft>
                          <a:spcPts val="0"/>
                        </a:spcAft>
                      </a:pPr>
                      <a:r>
                        <a:rPr lang="en-US" sz="1800" dirty="0">
                          <a:solidFill>
                            <a:schemeClr val="tx1"/>
                          </a:solidFill>
                          <a:effectLst/>
                          <a:latin typeface="+mn-lt"/>
                          <a:ea typeface="Times New Roman" panose="02020603050405020304" pitchFamily="18" charset="0"/>
                          <a:cs typeface="Times New Roman" panose="02020603050405020304" pitchFamily="18" charset="0"/>
                        </a:rPr>
                        <a:t>Stakeholder register</a:t>
                      </a:r>
                    </a:p>
                    <a:p>
                      <a:pPr marL="0" marR="0">
                        <a:lnSpc>
                          <a:spcPct val="150000"/>
                        </a:lnSpc>
                        <a:spcBef>
                          <a:spcPts val="600"/>
                        </a:spcBef>
                        <a:spcAft>
                          <a:spcPts val="0"/>
                        </a:spcAft>
                      </a:pPr>
                      <a:r>
                        <a:rPr lang="en-US" sz="1800" dirty="0">
                          <a:solidFill>
                            <a:schemeClr val="tx1"/>
                          </a:solidFill>
                          <a:effectLst/>
                          <a:latin typeface="+mn-lt"/>
                          <a:ea typeface="Times New Roman" panose="02020603050405020304" pitchFamily="18" charset="0"/>
                          <a:cs typeface="Times New Roman" panose="02020603050405020304" pitchFamily="18" charset="0"/>
                        </a:rPr>
                        <a:t>Change requests</a:t>
                      </a:r>
                      <a:endParaRPr lang="en-US" sz="2800" dirty="0">
                        <a:solidFill>
                          <a:schemeClr val="tx1"/>
                        </a:solidFill>
                        <a:effectLst/>
                        <a:latin typeface="+mn-lt"/>
                        <a:ea typeface="Times New Roman" panose="02020603050405020304" pitchFamily="18" charset="0"/>
                        <a:cs typeface="Times New Roman" panose="02020603050405020304" pitchFamily="18" charset="0"/>
                      </a:endParaRPr>
                    </a:p>
                    <a:p>
                      <a:pPr marL="0" marR="0">
                        <a:lnSpc>
                          <a:spcPct val="150000"/>
                        </a:lnSpc>
                        <a:spcBef>
                          <a:spcPts val="600"/>
                        </a:spcBef>
                        <a:spcAft>
                          <a:spcPts val="0"/>
                        </a:spcAft>
                      </a:pPr>
                      <a:r>
                        <a:rPr lang="en-US" sz="1800" dirty="0">
                          <a:solidFill>
                            <a:schemeClr val="tx1"/>
                          </a:solidFill>
                          <a:effectLst/>
                          <a:latin typeface="+mn-lt"/>
                          <a:ea typeface="Times New Roman" panose="02020603050405020304" pitchFamily="18" charset="0"/>
                          <a:cs typeface="Times New Roman" panose="02020603050405020304" pitchFamily="18" charset="0"/>
                        </a:rPr>
                        <a:t>Project management plan updates</a:t>
                      </a:r>
                      <a:endParaRPr lang="en-US" sz="2800" dirty="0">
                        <a:solidFill>
                          <a:schemeClr val="tx1"/>
                        </a:solidFill>
                        <a:effectLst/>
                        <a:latin typeface="+mn-lt"/>
                        <a:ea typeface="Times New Roman" panose="02020603050405020304" pitchFamily="18" charset="0"/>
                        <a:cs typeface="Times New Roman" panose="02020603050405020304" pitchFamily="18" charset="0"/>
                      </a:endParaRPr>
                    </a:p>
                    <a:p>
                      <a:pPr marL="0" marR="0">
                        <a:lnSpc>
                          <a:spcPct val="150000"/>
                        </a:lnSpc>
                        <a:spcBef>
                          <a:spcPts val="600"/>
                        </a:spcBef>
                        <a:spcAft>
                          <a:spcPts val="0"/>
                        </a:spcAft>
                      </a:pPr>
                      <a:r>
                        <a:rPr lang="en-US" sz="1800" dirty="0">
                          <a:solidFill>
                            <a:schemeClr val="tx1"/>
                          </a:solidFill>
                          <a:effectLst/>
                          <a:latin typeface="+mn-lt"/>
                          <a:ea typeface="Times New Roman" panose="02020603050405020304" pitchFamily="18" charset="0"/>
                          <a:cs typeface="Times New Roman" panose="02020603050405020304" pitchFamily="18" charset="0"/>
                        </a:rPr>
                        <a:t>Project documents updates</a:t>
                      </a:r>
                      <a:endParaRPr lang="en-US" sz="2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55875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20</a:t>
            </a:fld>
            <a:endParaRPr lang="en-US" dirty="0"/>
          </a:p>
        </p:txBody>
      </p:sp>
      <p:sp>
        <p:nvSpPr>
          <p:cNvPr id="4" name="Title 3"/>
          <p:cNvSpPr>
            <a:spLocks noGrp="1"/>
          </p:cNvSpPr>
          <p:nvPr>
            <p:ph type="title"/>
          </p:nvPr>
        </p:nvSpPr>
        <p:spPr>
          <a:xfrm>
            <a:off x="457200" y="0"/>
            <a:ext cx="8229600" cy="1143000"/>
          </a:xfrm>
        </p:spPr>
        <p:txBody>
          <a:bodyPr>
            <a:noAutofit/>
          </a:bodyPr>
          <a:lstStyle/>
          <a:p>
            <a:r>
              <a:rPr lang="en-US" sz="4000" dirty="0">
                <a:effectLst/>
              </a:rPr>
              <a:t>Figure 3-6. Scrum Framework</a:t>
            </a:r>
            <a:endParaRPr lang="en-US" sz="4000" dirty="0"/>
          </a:p>
        </p:txBody>
      </p:sp>
      <p:sp>
        <p:nvSpPr>
          <p:cNvPr id="5" name="TextBox 4"/>
          <p:cNvSpPr txBox="1"/>
          <p:nvPr/>
        </p:nvSpPr>
        <p:spPr>
          <a:xfrm>
            <a:off x="1423916" y="5943600"/>
            <a:ext cx="7696200" cy="313932"/>
          </a:xfrm>
          <a:prstGeom prst="rect">
            <a:avLst/>
          </a:prstGeom>
          <a:noFill/>
        </p:spPr>
        <p:txBody>
          <a:bodyPr wrap="square" rtlCol="0">
            <a:spAutoFit/>
          </a:bodyPr>
          <a:lstStyle/>
          <a:p>
            <a:pPr>
              <a:buNone/>
            </a:pPr>
            <a:r>
              <a:rPr lang="en-US" sz="1600" dirty="0"/>
              <a:t>Schwalbe Information Technology Project Management, Revised Seventh Edition, 2014</a:t>
            </a:r>
          </a:p>
        </p:txBody>
      </p:sp>
      <p:pic>
        <p:nvPicPr>
          <p:cNvPr id="6" name="Picture 5"/>
          <p:cNvPicPr/>
          <p:nvPr/>
        </p:nvPicPr>
        <p:blipFill rotWithShape="1">
          <a:blip r:embed="rId2">
            <a:grayscl/>
            <a:extLst>
              <a:ext uri="{28A0092B-C50C-407E-A947-70E740481C1C}">
                <a14:useLocalDpi xmlns:a14="http://schemas.microsoft.com/office/drawing/2010/main" val="0"/>
              </a:ext>
            </a:extLst>
          </a:blip>
          <a:srcRect l="5936" t="2878" r="2128" b="7763"/>
          <a:stretch/>
        </p:blipFill>
        <p:spPr bwMode="auto">
          <a:xfrm>
            <a:off x="381000" y="914400"/>
            <a:ext cx="8153400" cy="4876800"/>
          </a:xfrm>
          <a:prstGeom prst="rect">
            <a:avLst/>
          </a:prstGeom>
          <a:ln>
            <a:noFill/>
          </a:ln>
          <a:extLst>
            <a:ext uri="{53640926-AAD7-44d8-BBD7-CCE9431645EC}">
              <a14:shadowObscured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xt>
          </a:extLst>
        </p:spPr>
      </p:pic>
    </p:spTree>
    <p:extLst>
      <p:ext uri="{BB962C8B-B14F-4D97-AF65-F5344CB8AC3E}">
        <p14:creationId xmlns:p14="http://schemas.microsoft.com/office/powerpoint/2010/main" val="1110598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normAutofit fontScale="90000"/>
          </a:bodyPr>
          <a:lstStyle/>
          <a:p>
            <a:pPr eaLnBrk="1" hangingPunct="1">
              <a:defRPr/>
            </a:pPr>
            <a:r>
              <a:rPr lang="en-US" dirty="0"/>
              <a:t>Project Management Office (PMO)</a:t>
            </a:r>
          </a:p>
        </p:txBody>
      </p:sp>
      <p:sp>
        <p:nvSpPr>
          <p:cNvPr id="27651" name="Rectangle 3"/>
          <p:cNvSpPr>
            <a:spLocks noGrp="1" noChangeArrowheads="1"/>
          </p:cNvSpPr>
          <p:nvPr>
            <p:ph type="body" idx="1"/>
          </p:nvPr>
        </p:nvSpPr>
        <p:spPr/>
        <p:txBody>
          <a:bodyPr/>
          <a:lstStyle/>
          <a:p>
            <a:pPr eaLnBrk="1" hangingPunct="1"/>
            <a:r>
              <a:rPr lang="en-US" dirty="0"/>
              <a:t>A </a:t>
            </a:r>
            <a:r>
              <a:rPr lang="en-US" b="1" dirty="0"/>
              <a:t>project management office (PMO) </a:t>
            </a:r>
            <a:r>
              <a:rPr lang="en-US" dirty="0"/>
              <a:t>is an organizational entity created to assist project managers in achieving project goals</a:t>
            </a:r>
          </a:p>
          <a:p>
            <a:pPr eaLnBrk="1" hangingPunct="1"/>
            <a:r>
              <a:rPr lang="en-US" dirty="0"/>
              <a:t>A PMO can help development standards and methodologies, provide career paths for project managers, and assist project managers with training and certification</a:t>
            </a:r>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21</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473084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dirty="0"/>
              <a:t>Collect, organize, and integrate project data for the entire organization</a:t>
            </a:r>
          </a:p>
          <a:p>
            <a:pPr lvl="0"/>
            <a:r>
              <a:rPr lang="en-US" dirty="0"/>
              <a:t>Research, develop, and share best practices in project management</a:t>
            </a:r>
          </a:p>
          <a:p>
            <a:pPr lvl="0"/>
            <a:r>
              <a:rPr lang="en-US" dirty="0"/>
              <a:t>Develop and maintain templates, tools, standards, and methodologies</a:t>
            </a:r>
          </a:p>
          <a:p>
            <a:pPr lvl="0"/>
            <a:r>
              <a:rPr lang="en-US" dirty="0"/>
              <a:t>Develop or coordinate training in various project management topics</a:t>
            </a:r>
          </a:p>
          <a:p>
            <a:pPr lvl="0"/>
            <a:r>
              <a:rPr lang="en-US" dirty="0"/>
              <a:t>Develop and provide a formal career path for project managers</a:t>
            </a:r>
          </a:p>
          <a:p>
            <a:pPr lvl="0"/>
            <a:r>
              <a:rPr lang="en-US" dirty="0"/>
              <a:t>Provide project management consulting services</a:t>
            </a:r>
          </a:p>
          <a:p>
            <a:pPr lvl="0"/>
            <a:r>
              <a:rPr lang="en-US" dirty="0"/>
              <a:t>Provide a structure to house project managers while they are acting in those roles or are between projects</a:t>
            </a:r>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22</a:t>
            </a:fld>
            <a:endParaRPr lang="en-US" dirty="0"/>
          </a:p>
        </p:txBody>
      </p:sp>
      <p:sp>
        <p:nvSpPr>
          <p:cNvPr id="4" name="Title 3"/>
          <p:cNvSpPr>
            <a:spLocks noGrp="1"/>
          </p:cNvSpPr>
          <p:nvPr>
            <p:ph type="title"/>
          </p:nvPr>
        </p:nvSpPr>
        <p:spPr/>
        <p:txBody>
          <a:bodyPr/>
          <a:lstStyle/>
          <a:p>
            <a:r>
              <a:rPr lang="en-US" dirty="0"/>
              <a:t>Possible Goals of a PMO</a:t>
            </a:r>
          </a:p>
        </p:txBody>
      </p:sp>
    </p:spTree>
    <p:extLst>
      <p:ext uri="{BB962C8B-B14F-4D97-AF65-F5344CB8AC3E}">
        <p14:creationId xmlns:p14="http://schemas.microsoft.com/office/powerpoint/2010/main" val="1316803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 y="0"/>
            <a:ext cx="8991600" cy="762000"/>
          </a:xfrm>
        </p:spPr>
        <p:txBody>
          <a:bodyPr/>
          <a:lstStyle/>
          <a:p>
            <a:pPr eaLnBrk="1" hangingPunct="1">
              <a:defRPr/>
            </a:pPr>
            <a:r>
              <a:rPr lang="en-US" sz="3600" dirty="0"/>
              <a:t>Figure 3-8. Initiating Process Summary</a:t>
            </a:r>
          </a:p>
        </p:txBody>
      </p:sp>
      <p:pic>
        <p:nvPicPr>
          <p:cNvPr id="30726" name="Picture 1" descr="fig3-2.jpg"/>
          <p:cNvPicPr>
            <a:picLocks noChangeAspect="1" noChangeArrowheads="1"/>
          </p:cNvPicPr>
          <p:nvPr/>
        </p:nvPicPr>
        <p:blipFill>
          <a:blip r:embed="rId2"/>
          <a:srcRect b="34270"/>
          <a:stretch>
            <a:fillRect/>
          </a:stretch>
        </p:blipFill>
        <p:spPr bwMode="auto">
          <a:xfrm>
            <a:off x="1371600" y="685800"/>
            <a:ext cx="5334000" cy="2635139"/>
          </a:xfrm>
          <a:prstGeom prst="rect">
            <a:avLst/>
          </a:prstGeom>
          <a:noFill/>
          <a:ln w="9525">
            <a:noFill/>
            <a:miter lim="800000"/>
            <a:headEnd/>
            <a:tailEnd/>
          </a:ln>
        </p:spPr>
      </p:pic>
      <p:graphicFrame>
        <p:nvGraphicFramePr>
          <p:cNvPr id="7" name="Table 6"/>
          <p:cNvGraphicFramePr>
            <a:graphicFrameLocks noGrp="1"/>
          </p:cNvGraphicFramePr>
          <p:nvPr>
            <p:extLst/>
          </p:nvPr>
        </p:nvGraphicFramePr>
        <p:xfrm>
          <a:off x="1143000" y="3276600"/>
          <a:ext cx="5715000" cy="3200400"/>
        </p:xfrm>
        <a:graphic>
          <a:graphicData uri="http://schemas.openxmlformats.org/drawingml/2006/table">
            <a:tbl>
              <a:tblPr/>
              <a:tblGrid>
                <a:gridCol w="3292182">
                  <a:extLst>
                    <a:ext uri="{9D8B030D-6E8A-4147-A177-3AD203B41FA5}">
                      <a16:colId xmlns:a16="http://schemas.microsoft.com/office/drawing/2014/main" val="20000"/>
                    </a:ext>
                  </a:extLst>
                </a:gridCol>
                <a:gridCol w="2422818">
                  <a:extLst>
                    <a:ext uri="{9D8B030D-6E8A-4147-A177-3AD203B41FA5}">
                      <a16:colId xmlns:a16="http://schemas.microsoft.com/office/drawing/2014/main" val="20001"/>
                    </a:ext>
                  </a:extLst>
                </a:gridCol>
              </a:tblGrid>
              <a:tr h="3200400">
                <a:tc>
                  <a:txBody>
                    <a:bodyPr/>
                    <a:lstStyle/>
                    <a:p>
                      <a:pPr marL="0" marR="0">
                        <a:lnSpc>
                          <a:spcPct val="150000"/>
                        </a:lnSpc>
                        <a:spcBef>
                          <a:spcPts val="600"/>
                        </a:spcBef>
                        <a:spcAft>
                          <a:spcPts val="0"/>
                        </a:spcAft>
                      </a:pPr>
                      <a:r>
                        <a:rPr lang="en-US" sz="1200" b="1" kern="800" dirty="0">
                          <a:latin typeface="Times New Roman"/>
                          <a:ea typeface="Times New Roman"/>
                        </a:rPr>
                        <a:t>Senior management work together to</a:t>
                      </a:r>
                      <a:r>
                        <a:rPr lang="en-US" sz="1200" b="1" kern="800" dirty="0">
                          <a:latin typeface="New York"/>
                          <a:ea typeface="Times New Roman"/>
                        </a:rPr>
                        <a:t>:</a:t>
                      </a:r>
                      <a:endParaRPr lang="en-US" sz="1200" kern="800" dirty="0">
                        <a:latin typeface="Times New Roman"/>
                        <a:ea typeface="Times New Roman"/>
                      </a:endParaRPr>
                    </a:p>
                    <a:p>
                      <a:pPr marL="342900" marR="0" lvl="0" indent="-342900">
                        <a:lnSpc>
                          <a:spcPct val="150000"/>
                        </a:lnSpc>
                        <a:spcBef>
                          <a:spcPts val="600"/>
                        </a:spcBef>
                        <a:spcAft>
                          <a:spcPts val="0"/>
                        </a:spcAft>
                        <a:buFont typeface="Symbol"/>
                        <a:buChar char=""/>
                      </a:pPr>
                      <a:r>
                        <a:rPr lang="en-US" sz="1200" b="1" kern="800" dirty="0">
                          <a:latin typeface="Times New Roman"/>
                          <a:ea typeface="Times New Roman"/>
                        </a:rPr>
                        <a:t>Determine scope, time, and cost constraints</a:t>
                      </a:r>
                      <a:endParaRPr lang="en-US" sz="1200" kern="800" dirty="0">
                        <a:latin typeface="Times New Roman"/>
                        <a:ea typeface="Times New Roman"/>
                      </a:endParaRPr>
                    </a:p>
                    <a:p>
                      <a:pPr marL="342900" marR="0" lvl="0" indent="-342900">
                        <a:lnSpc>
                          <a:spcPct val="150000"/>
                        </a:lnSpc>
                        <a:spcBef>
                          <a:spcPts val="600"/>
                        </a:spcBef>
                        <a:spcAft>
                          <a:spcPts val="0"/>
                        </a:spcAft>
                        <a:buFont typeface="Symbol"/>
                        <a:buChar char=""/>
                      </a:pPr>
                      <a:r>
                        <a:rPr lang="en-US" sz="1200" b="1" kern="800" dirty="0">
                          <a:latin typeface="Times New Roman"/>
                          <a:ea typeface="Times New Roman"/>
                        </a:rPr>
                        <a:t>Identify the project sponsor</a:t>
                      </a:r>
                      <a:endParaRPr lang="en-US" sz="1200" kern="800" dirty="0">
                        <a:latin typeface="Times New Roman"/>
                        <a:ea typeface="Times New Roman"/>
                      </a:endParaRPr>
                    </a:p>
                    <a:p>
                      <a:pPr marL="342900" marR="0" lvl="0" indent="-342900">
                        <a:lnSpc>
                          <a:spcPct val="150000"/>
                        </a:lnSpc>
                        <a:spcBef>
                          <a:spcPts val="600"/>
                        </a:spcBef>
                        <a:spcAft>
                          <a:spcPts val="0"/>
                        </a:spcAft>
                        <a:buFont typeface="Symbol"/>
                        <a:buChar char=""/>
                      </a:pPr>
                      <a:r>
                        <a:rPr lang="en-US" sz="1200" b="1" kern="800" dirty="0">
                          <a:latin typeface="Times New Roman"/>
                          <a:ea typeface="Times New Roman"/>
                        </a:rPr>
                        <a:t>Select the project manager</a:t>
                      </a:r>
                      <a:endParaRPr lang="en-US" sz="1200" kern="800" dirty="0">
                        <a:latin typeface="Times New Roman"/>
                        <a:ea typeface="Times New Roman"/>
                      </a:endParaRPr>
                    </a:p>
                    <a:p>
                      <a:pPr marL="342900" marR="0" lvl="0" indent="-342900">
                        <a:lnSpc>
                          <a:spcPct val="150000"/>
                        </a:lnSpc>
                        <a:spcBef>
                          <a:spcPts val="600"/>
                        </a:spcBef>
                        <a:spcAft>
                          <a:spcPts val="0"/>
                        </a:spcAft>
                        <a:buFont typeface="Symbol"/>
                        <a:buChar char=""/>
                      </a:pPr>
                      <a:r>
                        <a:rPr lang="en-US" sz="1200" b="1" kern="800" dirty="0">
                          <a:latin typeface="Times New Roman"/>
                          <a:ea typeface="Times New Roman"/>
                        </a:rPr>
                        <a:t>Develop a business case for the project</a:t>
                      </a:r>
                      <a:endParaRPr lang="en-US" sz="1200" kern="800" dirty="0">
                        <a:latin typeface="Times New Roman"/>
                        <a:ea typeface="Times New Roman"/>
                      </a:endParaRPr>
                    </a:p>
                    <a:p>
                      <a:pPr marL="342900" marR="0" lvl="0" indent="-342900">
                        <a:lnSpc>
                          <a:spcPct val="150000"/>
                        </a:lnSpc>
                        <a:spcBef>
                          <a:spcPts val="600"/>
                        </a:spcBef>
                        <a:spcAft>
                          <a:spcPts val="0"/>
                        </a:spcAft>
                        <a:buFont typeface="Symbol"/>
                        <a:buChar char=""/>
                      </a:pPr>
                      <a:r>
                        <a:rPr lang="en-US" sz="1200" b="1" kern="800" dirty="0">
                          <a:latin typeface="Times New Roman"/>
                          <a:ea typeface="Times New Roman"/>
                        </a:rPr>
                        <a:t>Review processes/expectations</a:t>
                      </a:r>
                      <a:endParaRPr lang="en-US" sz="1200" kern="800" dirty="0">
                        <a:latin typeface="Times New Roman"/>
                        <a:ea typeface="Times New Roman"/>
                      </a:endParaRPr>
                    </a:p>
                    <a:p>
                      <a:pPr marL="342900" marR="0" lvl="0" indent="-342900">
                        <a:lnSpc>
                          <a:spcPct val="150000"/>
                        </a:lnSpc>
                        <a:spcBef>
                          <a:spcPts val="600"/>
                        </a:spcBef>
                        <a:spcAft>
                          <a:spcPts val="0"/>
                        </a:spcAft>
                        <a:buFont typeface="Symbol"/>
                        <a:buChar char=""/>
                      </a:pPr>
                      <a:r>
                        <a:rPr lang="en-US" sz="1200" b="1" kern="800" dirty="0">
                          <a:latin typeface="Times New Roman"/>
                          <a:ea typeface="Times New Roman"/>
                        </a:rPr>
                        <a:t>Determine if the project should be divided into two or more smaller projects</a:t>
                      </a:r>
                      <a:endParaRPr lang="en-US" sz="1200" kern="800" dirty="0">
                        <a:latin typeface="Times New Roman"/>
                        <a:ea typeface="Times New Roman"/>
                      </a:endParaRPr>
                    </a:p>
                  </a:txBody>
                  <a:tcPr marL="68580" marR="68580" marT="0" marB="0">
                    <a:lnL>
                      <a:noFill/>
                    </a:lnL>
                    <a:lnR>
                      <a:noFill/>
                    </a:lnR>
                    <a:lnT>
                      <a:noFill/>
                    </a:lnT>
                    <a:lnB>
                      <a:noFill/>
                    </a:lnB>
                  </a:tcPr>
                </a:tc>
                <a:tc>
                  <a:txBody>
                    <a:bodyPr/>
                    <a:lstStyle/>
                    <a:p>
                      <a:pPr marL="0" marR="0">
                        <a:lnSpc>
                          <a:spcPct val="150000"/>
                        </a:lnSpc>
                        <a:spcBef>
                          <a:spcPts val="600"/>
                        </a:spcBef>
                        <a:spcAft>
                          <a:spcPts val="0"/>
                        </a:spcAft>
                      </a:pPr>
                      <a:r>
                        <a:rPr lang="en-US" sz="1200" b="1" kern="800" dirty="0">
                          <a:latin typeface="Times New Roman" pitchFamily="18" charset="0"/>
                          <a:ea typeface="Times New Roman"/>
                          <a:cs typeface="Times New Roman" pitchFamily="18" charset="0"/>
                        </a:rPr>
                        <a:t>Project managers lead efforts to:</a:t>
                      </a:r>
                      <a:endParaRPr lang="en-US" sz="1200" kern="800" dirty="0">
                        <a:latin typeface="Times New Roman" pitchFamily="18" charset="0"/>
                        <a:ea typeface="Times New Roman"/>
                        <a:cs typeface="Times New Roman" pitchFamily="18" charset="0"/>
                      </a:endParaRPr>
                    </a:p>
                    <a:p>
                      <a:pPr marL="342900" marR="0" lvl="0" indent="-342900">
                        <a:lnSpc>
                          <a:spcPct val="150000"/>
                        </a:lnSpc>
                        <a:spcBef>
                          <a:spcPts val="600"/>
                        </a:spcBef>
                        <a:spcAft>
                          <a:spcPts val="0"/>
                        </a:spcAft>
                        <a:buFont typeface="Symbol"/>
                        <a:buChar char=""/>
                      </a:pPr>
                      <a:r>
                        <a:rPr lang="en-US" sz="1200" b="1" kern="800" dirty="0">
                          <a:latin typeface="Times New Roman" pitchFamily="18" charset="0"/>
                          <a:ea typeface="Times New Roman"/>
                          <a:cs typeface="Times New Roman" pitchFamily="18" charset="0"/>
                        </a:rPr>
                        <a:t>Identify and understand project stakeholders</a:t>
                      </a:r>
                      <a:endParaRPr lang="en-US" sz="1200" kern="800" dirty="0">
                        <a:latin typeface="Times New Roman" pitchFamily="18" charset="0"/>
                        <a:ea typeface="Times New Roman"/>
                        <a:cs typeface="Times New Roman" pitchFamily="18" charset="0"/>
                      </a:endParaRPr>
                    </a:p>
                    <a:p>
                      <a:pPr marL="342900" marR="0" lvl="0" indent="-342900">
                        <a:lnSpc>
                          <a:spcPct val="150000"/>
                        </a:lnSpc>
                        <a:spcBef>
                          <a:spcPts val="600"/>
                        </a:spcBef>
                        <a:spcAft>
                          <a:spcPts val="0"/>
                        </a:spcAft>
                        <a:buFont typeface="Symbol"/>
                        <a:buChar char=""/>
                      </a:pPr>
                      <a:r>
                        <a:rPr lang="en-US" sz="1200" b="1" kern="800" dirty="0">
                          <a:latin typeface="Times New Roman" pitchFamily="18" charset="0"/>
                          <a:ea typeface="Times New Roman"/>
                          <a:cs typeface="Times New Roman" pitchFamily="18" charset="0"/>
                        </a:rPr>
                        <a:t>Create the project charter and assumption log</a:t>
                      </a:r>
                      <a:endParaRPr lang="en-US" sz="1200" kern="800" dirty="0">
                        <a:latin typeface="Times New Roman" pitchFamily="18" charset="0"/>
                        <a:ea typeface="Times New Roman"/>
                        <a:cs typeface="Times New Roman" pitchFamily="18" charset="0"/>
                      </a:endParaRPr>
                    </a:p>
                    <a:p>
                      <a:pPr marL="342900" marR="0" lvl="0" indent="-342900">
                        <a:lnSpc>
                          <a:spcPct val="150000"/>
                        </a:lnSpc>
                        <a:spcBef>
                          <a:spcPts val="600"/>
                        </a:spcBef>
                        <a:spcAft>
                          <a:spcPts val="0"/>
                        </a:spcAft>
                        <a:buFont typeface="Symbol"/>
                        <a:buChar char=""/>
                      </a:pPr>
                      <a:r>
                        <a:rPr lang="en-US" sz="1200" b="1" kern="800" dirty="0">
                          <a:latin typeface="Times New Roman" pitchFamily="18" charset="0"/>
                          <a:ea typeface="Times New Roman"/>
                          <a:cs typeface="Times New Roman" pitchFamily="18" charset="0"/>
                        </a:rPr>
                        <a:t>Hold a kick-off meeting</a:t>
                      </a:r>
                      <a:endParaRPr lang="en-US" sz="1200" kern="8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6"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23</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768758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57200" y="0"/>
            <a:ext cx="8229600" cy="1143000"/>
          </a:xfrm>
        </p:spPr>
        <p:txBody>
          <a:bodyPr>
            <a:normAutofit/>
          </a:bodyPr>
          <a:lstStyle/>
          <a:p>
            <a:pPr eaLnBrk="1" hangingPunct="1">
              <a:defRPr/>
            </a:pPr>
            <a:r>
              <a:rPr lang="en-US" dirty="0"/>
              <a:t>Pre-initiating Processes</a:t>
            </a:r>
          </a:p>
        </p:txBody>
      </p:sp>
      <p:sp>
        <p:nvSpPr>
          <p:cNvPr id="29699" name="Rectangle 3"/>
          <p:cNvSpPr>
            <a:spLocks noGrp="1" noChangeArrowheads="1"/>
          </p:cNvSpPr>
          <p:nvPr>
            <p:ph type="body" idx="1"/>
          </p:nvPr>
        </p:nvSpPr>
        <p:spPr>
          <a:xfrm>
            <a:off x="228600" y="1066800"/>
            <a:ext cx="8915400" cy="5334000"/>
          </a:xfrm>
        </p:spPr>
        <p:txBody>
          <a:bodyPr/>
          <a:lstStyle/>
          <a:p>
            <a:pPr eaLnBrk="1" hangingPunct="1"/>
            <a:r>
              <a:rPr lang="en-US" sz="2400" dirty="0"/>
              <a:t>It is good practice to lay the groundwork for a project before it officially starts</a:t>
            </a:r>
          </a:p>
          <a:p>
            <a:pPr eaLnBrk="1" hangingPunct="1"/>
            <a:r>
              <a:rPr lang="en-US" sz="2400" dirty="0"/>
              <a:t>After a project is approved, senior managers should meet to accomplish the following tasks:</a:t>
            </a:r>
          </a:p>
          <a:p>
            <a:pPr lvl="1" eaLnBrk="1" hangingPunct="1"/>
            <a:r>
              <a:rPr lang="en-US" sz="2200" dirty="0"/>
              <a:t>Determine the scope, time, and cost constraints for the project</a:t>
            </a:r>
          </a:p>
          <a:p>
            <a:pPr lvl="1" eaLnBrk="1" hangingPunct="1"/>
            <a:r>
              <a:rPr lang="en-US" sz="2200" dirty="0"/>
              <a:t>Identify the project sponsor</a:t>
            </a:r>
          </a:p>
          <a:p>
            <a:pPr lvl="1" eaLnBrk="1" hangingPunct="1"/>
            <a:r>
              <a:rPr lang="en-US" sz="2200" dirty="0"/>
              <a:t>Select the project manager</a:t>
            </a:r>
          </a:p>
          <a:p>
            <a:pPr lvl="1" eaLnBrk="1" hangingPunct="1"/>
            <a:r>
              <a:rPr lang="en-US" sz="2200" dirty="0"/>
              <a:t>Meet with the project manager to review the process and expectations for managing the project</a:t>
            </a:r>
          </a:p>
          <a:p>
            <a:pPr lvl="1" eaLnBrk="1" hangingPunct="1"/>
            <a:r>
              <a:rPr lang="en-US" sz="2200" dirty="0"/>
              <a:t>Determine if the project should be divided into two or more smaller projects because it is easier to manage smaller projects than larger ones</a:t>
            </a:r>
          </a:p>
          <a:p>
            <a:pPr lvl="1" eaLnBrk="1" hangingPunct="1"/>
            <a:endParaRPr lang="en-US" sz="2200" dirty="0"/>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24</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063750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457200" y="0"/>
            <a:ext cx="8229600" cy="1143000"/>
          </a:xfrm>
        </p:spPr>
        <p:txBody>
          <a:bodyPr/>
          <a:lstStyle/>
          <a:p>
            <a:pPr eaLnBrk="1" hangingPunct="1">
              <a:defRPr/>
            </a:pPr>
            <a:r>
              <a:rPr lang="en-US" dirty="0"/>
              <a:t>Business Case for a Project</a:t>
            </a:r>
          </a:p>
        </p:txBody>
      </p:sp>
      <p:sp>
        <p:nvSpPr>
          <p:cNvPr id="38915" name="Rectangle 3"/>
          <p:cNvSpPr>
            <a:spLocks noGrp="1" noChangeArrowheads="1"/>
          </p:cNvSpPr>
          <p:nvPr>
            <p:ph type="body" idx="1"/>
          </p:nvPr>
        </p:nvSpPr>
        <p:spPr>
          <a:xfrm>
            <a:off x="457200" y="1156349"/>
            <a:ext cx="8229600" cy="4525962"/>
          </a:xfrm>
        </p:spPr>
        <p:txBody>
          <a:bodyPr>
            <a:normAutofit fontScale="77500" lnSpcReduction="20000"/>
          </a:bodyPr>
          <a:lstStyle/>
          <a:p>
            <a:r>
              <a:rPr lang="en-US" sz="2800" dirty="0"/>
              <a:t>A </a:t>
            </a:r>
            <a:r>
              <a:rPr lang="en-US" sz="2800" b="1" dirty="0"/>
              <a:t>business case </a:t>
            </a:r>
            <a:r>
              <a:rPr lang="en-US" sz="2800" dirty="0"/>
              <a:t>is a document that provides financial justification for investing in a project</a:t>
            </a:r>
          </a:p>
          <a:p>
            <a:r>
              <a:rPr lang="en-US" sz="2800" dirty="0"/>
              <a:t>Typical contents:</a:t>
            </a:r>
          </a:p>
          <a:p>
            <a:pPr lvl="1"/>
            <a:r>
              <a:rPr lang="en-US" sz="2400" dirty="0"/>
              <a:t>Introduction/Background</a:t>
            </a:r>
            <a:endParaRPr lang="en-US" sz="2800" dirty="0"/>
          </a:p>
          <a:p>
            <a:pPr lvl="1"/>
            <a:r>
              <a:rPr lang="en-US" sz="2400" dirty="0"/>
              <a:t>Business Objective</a:t>
            </a:r>
            <a:endParaRPr lang="en-US" sz="2800" dirty="0"/>
          </a:p>
          <a:p>
            <a:pPr lvl="1"/>
            <a:r>
              <a:rPr lang="en-US" sz="2400" dirty="0"/>
              <a:t>Current Situation and Problem/Opportunity Statement</a:t>
            </a:r>
            <a:endParaRPr lang="en-US" sz="2800" dirty="0"/>
          </a:p>
          <a:p>
            <a:pPr lvl="1"/>
            <a:r>
              <a:rPr lang="en-US" sz="2400" dirty="0"/>
              <a:t>Critical Assumptions and Constraints</a:t>
            </a:r>
            <a:endParaRPr lang="en-US" sz="2800" dirty="0"/>
          </a:p>
          <a:p>
            <a:pPr lvl="1"/>
            <a:r>
              <a:rPr lang="en-US" sz="2400" dirty="0"/>
              <a:t>Analysis of Options and Recommendations</a:t>
            </a:r>
            <a:endParaRPr lang="en-US" sz="2800" dirty="0"/>
          </a:p>
          <a:p>
            <a:pPr lvl="1"/>
            <a:r>
              <a:rPr lang="en-US" sz="2400" dirty="0"/>
              <a:t>Preliminary Project Requirements</a:t>
            </a:r>
            <a:endParaRPr lang="en-US" sz="2800" dirty="0"/>
          </a:p>
          <a:p>
            <a:pPr lvl="1"/>
            <a:r>
              <a:rPr lang="en-US" sz="2400" dirty="0"/>
              <a:t>Budget Estimate and Financial Analysis</a:t>
            </a:r>
            <a:endParaRPr lang="en-US" sz="2800" dirty="0"/>
          </a:p>
          <a:p>
            <a:pPr lvl="1"/>
            <a:r>
              <a:rPr lang="en-US" sz="2400" dirty="0"/>
              <a:t>Schedule Estimate</a:t>
            </a:r>
            <a:endParaRPr lang="en-US" sz="2800" dirty="0"/>
          </a:p>
          <a:p>
            <a:pPr lvl="1"/>
            <a:r>
              <a:rPr lang="en-US" sz="2400" dirty="0"/>
              <a:t>Potential Risks</a:t>
            </a:r>
            <a:endParaRPr lang="en-US" sz="2800" dirty="0"/>
          </a:p>
          <a:p>
            <a:pPr lvl="1"/>
            <a:r>
              <a:rPr lang="en-US" sz="2400" dirty="0"/>
              <a:t>Exhibits</a:t>
            </a:r>
            <a:endParaRPr lang="en-US" sz="2800" dirty="0"/>
          </a:p>
          <a:p>
            <a:br>
              <a:rPr lang="en-US" sz="1200" dirty="0"/>
            </a:br>
            <a:r>
              <a:rPr lang="en-US" sz="2800" dirty="0"/>
              <a:t>See Figure 3-10 in the text for a sample (pp. 992-94)</a:t>
            </a:r>
          </a:p>
          <a:p>
            <a:pPr eaLnBrk="1" hangingPunct="1"/>
            <a:endParaRPr lang="en-US" sz="2400" dirty="0"/>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25</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69206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dirty="0"/>
              <a:t>Initiating Processes</a:t>
            </a:r>
          </a:p>
        </p:txBody>
      </p:sp>
      <p:sp>
        <p:nvSpPr>
          <p:cNvPr id="33795" name="Rectangle 3"/>
          <p:cNvSpPr>
            <a:spLocks noGrp="1" noChangeArrowheads="1"/>
          </p:cNvSpPr>
          <p:nvPr>
            <p:ph type="body" idx="1"/>
          </p:nvPr>
        </p:nvSpPr>
        <p:spPr>
          <a:xfrm>
            <a:off x="457200" y="1481138"/>
            <a:ext cx="8458200" cy="4525962"/>
          </a:xfrm>
        </p:spPr>
        <p:txBody>
          <a:bodyPr/>
          <a:lstStyle/>
          <a:p>
            <a:pPr lvl="0"/>
            <a:r>
              <a:rPr lang="en-US" dirty="0"/>
              <a:t>Identifying project stakeholders</a:t>
            </a:r>
          </a:p>
          <a:p>
            <a:pPr lvl="0"/>
            <a:r>
              <a:rPr lang="en-US" dirty="0"/>
              <a:t>Creating the project charter</a:t>
            </a:r>
          </a:p>
          <a:p>
            <a:pPr lvl="0"/>
            <a:r>
              <a:rPr lang="en-US" dirty="0"/>
              <a:t>Creating the assumption log</a:t>
            </a:r>
          </a:p>
          <a:p>
            <a:pPr lvl="0"/>
            <a:r>
              <a:rPr lang="en-US" dirty="0"/>
              <a:t>Holding a kick-off meeting</a:t>
            </a:r>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26</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235925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dirty="0"/>
              <a:t>Figure 3-11. Initiating Processes and Outputs (</a:t>
            </a:r>
            <a:r>
              <a:rPr lang="en-US" sz="3200" i="1" dirty="0"/>
              <a:t>PMBOK</a:t>
            </a:r>
            <a:r>
              <a:rPr lang="en-US" sz="3200" i="1" baseline="30000" dirty="0"/>
              <a:t>® </a:t>
            </a:r>
            <a:r>
              <a:rPr lang="en-US" sz="3200" i="1" dirty="0"/>
              <a:t>Guide – Sixth Edition</a:t>
            </a:r>
            <a:r>
              <a:rPr lang="en-US" sz="3200" dirty="0"/>
              <a:t>)</a:t>
            </a:r>
          </a:p>
        </p:txBody>
      </p:sp>
      <p:graphicFrame>
        <p:nvGraphicFramePr>
          <p:cNvPr id="7" name="Table 6"/>
          <p:cNvGraphicFramePr>
            <a:graphicFrameLocks noGrp="1"/>
          </p:cNvGraphicFramePr>
          <p:nvPr>
            <p:extLst>
              <p:ext uri="{D42A27DB-BD31-4B8C-83A1-F6EECF244321}">
                <p14:modId xmlns:p14="http://schemas.microsoft.com/office/powerpoint/2010/main" val="2928124910"/>
              </p:ext>
            </p:extLst>
          </p:nvPr>
        </p:nvGraphicFramePr>
        <p:xfrm>
          <a:off x="485775" y="1657895"/>
          <a:ext cx="7696200" cy="483498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894529">
                <a:tc>
                  <a:txBody>
                    <a:bodyPr/>
                    <a:lstStyle/>
                    <a:p>
                      <a:pPr marL="0" marR="0">
                        <a:lnSpc>
                          <a:spcPts val="1600"/>
                        </a:lnSpc>
                        <a:spcBef>
                          <a:spcPts val="800"/>
                        </a:spcBef>
                        <a:spcAft>
                          <a:spcPts val="0"/>
                        </a:spcAft>
                      </a:pPr>
                      <a:endParaRPr lang="en-US" sz="2400" dirty="0"/>
                    </a:p>
                    <a:p>
                      <a:pPr marL="0" marR="0">
                        <a:lnSpc>
                          <a:spcPts val="1600"/>
                        </a:lnSpc>
                        <a:spcBef>
                          <a:spcPts val="800"/>
                        </a:spcBef>
                        <a:spcAft>
                          <a:spcPts val="0"/>
                        </a:spcAft>
                      </a:pPr>
                      <a:r>
                        <a:rPr lang="en-US" sz="2400" dirty="0"/>
                        <a:t>Knowledge area</a:t>
                      </a:r>
                      <a:endParaRPr lang="en-US" sz="2400" dirty="0">
                        <a:latin typeface="Times New Roman" pitchFamily="18" charset="0"/>
                        <a:ea typeface="Times New Roman"/>
                        <a:cs typeface="Times New Roman" pitchFamily="18" charset="0"/>
                      </a:endParaRPr>
                    </a:p>
                  </a:txBody>
                  <a:tcPr marL="68580" marR="68580" marT="0" marB="0"/>
                </a:tc>
                <a:tc>
                  <a:txBody>
                    <a:bodyPr/>
                    <a:lstStyle/>
                    <a:p>
                      <a:pPr marL="0" marR="0">
                        <a:lnSpc>
                          <a:spcPts val="1600"/>
                        </a:lnSpc>
                        <a:spcBef>
                          <a:spcPts val="800"/>
                        </a:spcBef>
                        <a:spcAft>
                          <a:spcPts val="0"/>
                        </a:spcAft>
                      </a:pPr>
                      <a:endParaRPr lang="en-US" sz="2400" dirty="0"/>
                    </a:p>
                    <a:p>
                      <a:pPr marL="0" marR="0">
                        <a:lnSpc>
                          <a:spcPts val="1600"/>
                        </a:lnSpc>
                        <a:spcBef>
                          <a:spcPts val="800"/>
                        </a:spcBef>
                        <a:spcAft>
                          <a:spcPts val="0"/>
                        </a:spcAft>
                      </a:pPr>
                      <a:r>
                        <a:rPr lang="en-US" sz="2400" dirty="0"/>
                        <a:t>Initiating process</a:t>
                      </a:r>
                      <a:endParaRPr lang="en-US" sz="2400" dirty="0">
                        <a:latin typeface="Times New Roman" pitchFamily="18" charset="0"/>
                        <a:ea typeface="Times New Roman"/>
                        <a:cs typeface="Times New Roman" pitchFamily="18" charset="0"/>
                      </a:endParaRPr>
                    </a:p>
                  </a:txBody>
                  <a:tcPr marL="68580" marR="68580" marT="0" marB="0"/>
                </a:tc>
                <a:tc>
                  <a:txBody>
                    <a:bodyPr/>
                    <a:lstStyle/>
                    <a:p>
                      <a:pPr marL="0" marR="0">
                        <a:lnSpc>
                          <a:spcPts val="1600"/>
                        </a:lnSpc>
                        <a:spcBef>
                          <a:spcPts val="800"/>
                        </a:spcBef>
                        <a:spcAft>
                          <a:spcPts val="0"/>
                        </a:spcAft>
                      </a:pPr>
                      <a:endParaRPr lang="en-US" sz="2400" dirty="0"/>
                    </a:p>
                    <a:p>
                      <a:pPr marL="0" marR="0">
                        <a:lnSpc>
                          <a:spcPts val="1600"/>
                        </a:lnSpc>
                        <a:spcBef>
                          <a:spcPts val="800"/>
                        </a:spcBef>
                        <a:spcAft>
                          <a:spcPts val="0"/>
                        </a:spcAft>
                      </a:pPr>
                      <a:r>
                        <a:rPr lang="en-US" sz="2400" dirty="0"/>
                        <a:t>Outputs</a:t>
                      </a:r>
                      <a:endParaRPr lang="en-US" sz="2400" dirty="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0"/>
                  </a:ext>
                </a:extLst>
              </a:tr>
              <a:tr h="1380131">
                <a:tc>
                  <a:txBody>
                    <a:bodyPr/>
                    <a:lstStyle/>
                    <a:p>
                      <a:pPr marL="0" marR="0">
                        <a:spcBef>
                          <a:spcPts val="300"/>
                        </a:spcBef>
                        <a:spcAft>
                          <a:spcPts val="0"/>
                        </a:spcAft>
                      </a:pPr>
                      <a:r>
                        <a:rPr lang="en-US" sz="1800" b="1" dirty="0">
                          <a:solidFill>
                            <a:schemeClr val="tx1"/>
                          </a:solidFill>
                          <a:effectLst/>
                          <a:latin typeface="+mn-lt"/>
                          <a:ea typeface="Times New Roman" panose="02020603050405020304" pitchFamily="18" charset="0"/>
                          <a:cs typeface="Times New Roman" panose="02020603050405020304" pitchFamily="18" charset="0"/>
                        </a:rPr>
                        <a:t>Project integration management</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b="0" dirty="0">
                          <a:solidFill>
                            <a:schemeClr val="tx1"/>
                          </a:solidFill>
                          <a:effectLst/>
                          <a:latin typeface="+mn-lt"/>
                          <a:ea typeface="Times New Roman" panose="02020603050405020304" pitchFamily="18" charset="0"/>
                          <a:cs typeface="Times New Roman" panose="02020603050405020304" pitchFamily="18" charset="0"/>
                        </a:rPr>
                        <a:t>Develop project charter</a:t>
                      </a:r>
                    </a:p>
                  </a:txBody>
                  <a:tcPr marL="68580" marR="68580" marT="0" marB="0"/>
                </a:tc>
                <a:tc>
                  <a:txBody>
                    <a:bodyPr/>
                    <a:lstStyle/>
                    <a:p>
                      <a:pPr marL="0" marR="0">
                        <a:spcBef>
                          <a:spcPts val="300"/>
                        </a:spcBef>
                        <a:spcAft>
                          <a:spcPts val="0"/>
                        </a:spcAft>
                      </a:pPr>
                      <a:r>
                        <a:rPr lang="en-US" sz="1800" b="0" dirty="0">
                          <a:solidFill>
                            <a:schemeClr val="tx1"/>
                          </a:solidFill>
                          <a:effectLst/>
                          <a:latin typeface="+mn-lt"/>
                          <a:ea typeface="Times New Roman" panose="02020603050405020304" pitchFamily="18" charset="0"/>
                          <a:cs typeface="Times New Roman" panose="02020603050405020304" pitchFamily="18" charset="0"/>
                        </a:rPr>
                        <a:t>Project charter</a:t>
                      </a:r>
                    </a:p>
                    <a:p>
                      <a:pPr marL="0" marR="0">
                        <a:lnSpc>
                          <a:spcPct val="150000"/>
                        </a:lnSpc>
                        <a:spcBef>
                          <a:spcPts val="600"/>
                        </a:spcBef>
                        <a:spcAft>
                          <a:spcPts val="0"/>
                        </a:spcAft>
                      </a:pPr>
                      <a:r>
                        <a:rPr lang="en-US" sz="1800" b="0" dirty="0">
                          <a:solidFill>
                            <a:schemeClr val="tx1"/>
                          </a:solidFill>
                          <a:effectLst/>
                          <a:latin typeface="+mn-lt"/>
                          <a:ea typeface="Times New Roman" panose="02020603050405020304" pitchFamily="18" charset="0"/>
                          <a:cs typeface="Times New Roman" panose="02020603050405020304" pitchFamily="18" charset="0"/>
                        </a:rPr>
                        <a:t>Assumption log</a:t>
                      </a:r>
                      <a:endParaRPr lang="en-US" sz="2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357540">
                <a:tc>
                  <a:txBody>
                    <a:bodyPr/>
                    <a:lstStyle/>
                    <a:p>
                      <a:pPr marL="0" marR="0">
                        <a:spcBef>
                          <a:spcPts val="300"/>
                        </a:spcBef>
                        <a:spcAft>
                          <a:spcPts val="0"/>
                        </a:spcAft>
                      </a:pPr>
                      <a:r>
                        <a:rPr lang="en-US" sz="1800" b="1" dirty="0">
                          <a:solidFill>
                            <a:schemeClr val="tx1"/>
                          </a:solidFill>
                          <a:effectLst/>
                          <a:latin typeface="+mn-lt"/>
                          <a:ea typeface="Times New Roman" panose="02020603050405020304" pitchFamily="18" charset="0"/>
                          <a:cs typeface="Times New Roman" panose="02020603050405020304" pitchFamily="18" charset="0"/>
                        </a:rPr>
                        <a:t>Project stakeholder management</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300"/>
                        </a:spcBef>
                        <a:spcAft>
                          <a:spcPts val="0"/>
                        </a:spcAft>
                      </a:pPr>
                      <a:r>
                        <a:rPr lang="en-US" sz="1800" dirty="0">
                          <a:solidFill>
                            <a:schemeClr val="tx1"/>
                          </a:solidFill>
                          <a:effectLst/>
                          <a:latin typeface="+mn-lt"/>
                          <a:ea typeface="Times New Roman" panose="02020603050405020304" pitchFamily="18" charset="0"/>
                          <a:cs typeface="Times New Roman" panose="02020603050405020304" pitchFamily="18" charset="0"/>
                        </a:rPr>
                        <a:t>Identify stakeholders</a:t>
                      </a:r>
                    </a:p>
                  </a:txBody>
                  <a:tcPr marL="68580" marR="68580" marT="0" marB="0"/>
                </a:tc>
                <a:tc>
                  <a:txBody>
                    <a:bodyPr/>
                    <a:lstStyle/>
                    <a:p>
                      <a:pPr marL="0" marR="0">
                        <a:spcBef>
                          <a:spcPts val="300"/>
                        </a:spcBef>
                        <a:spcAft>
                          <a:spcPts val="0"/>
                        </a:spcAft>
                      </a:pPr>
                      <a:r>
                        <a:rPr lang="en-US" sz="1800" dirty="0">
                          <a:solidFill>
                            <a:schemeClr val="tx1"/>
                          </a:solidFill>
                          <a:effectLst/>
                          <a:latin typeface="+mn-lt"/>
                          <a:ea typeface="Times New Roman" panose="02020603050405020304" pitchFamily="18" charset="0"/>
                          <a:cs typeface="Times New Roman" panose="02020603050405020304" pitchFamily="18" charset="0"/>
                        </a:rPr>
                        <a:t>Stakeholder register</a:t>
                      </a:r>
                    </a:p>
                    <a:p>
                      <a:pPr marL="0" marR="0">
                        <a:lnSpc>
                          <a:spcPct val="150000"/>
                        </a:lnSpc>
                        <a:spcBef>
                          <a:spcPts val="600"/>
                        </a:spcBef>
                        <a:spcAft>
                          <a:spcPts val="0"/>
                        </a:spcAft>
                      </a:pPr>
                      <a:r>
                        <a:rPr lang="en-US" sz="1800" dirty="0">
                          <a:solidFill>
                            <a:schemeClr val="tx1"/>
                          </a:solidFill>
                          <a:effectLst/>
                          <a:latin typeface="+mn-lt"/>
                          <a:ea typeface="Times New Roman" panose="02020603050405020304" pitchFamily="18" charset="0"/>
                          <a:cs typeface="Times New Roman" panose="02020603050405020304" pitchFamily="18" charset="0"/>
                        </a:rPr>
                        <a:t>Change requests</a:t>
                      </a:r>
                      <a:endParaRPr lang="en-US" sz="2800" dirty="0">
                        <a:solidFill>
                          <a:schemeClr val="tx1"/>
                        </a:solidFill>
                        <a:effectLst/>
                        <a:latin typeface="+mn-lt"/>
                        <a:ea typeface="Times New Roman" panose="02020603050405020304" pitchFamily="18" charset="0"/>
                        <a:cs typeface="Times New Roman" panose="02020603050405020304" pitchFamily="18" charset="0"/>
                      </a:endParaRPr>
                    </a:p>
                    <a:p>
                      <a:pPr marL="0" marR="0">
                        <a:lnSpc>
                          <a:spcPct val="150000"/>
                        </a:lnSpc>
                        <a:spcBef>
                          <a:spcPts val="600"/>
                        </a:spcBef>
                        <a:spcAft>
                          <a:spcPts val="0"/>
                        </a:spcAft>
                      </a:pPr>
                      <a:r>
                        <a:rPr lang="en-US" sz="1800" dirty="0">
                          <a:solidFill>
                            <a:schemeClr val="tx1"/>
                          </a:solidFill>
                          <a:effectLst/>
                          <a:latin typeface="+mn-lt"/>
                          <a:ea typeface="Times New Roman" panose="02020603050405020304" pitchFamily="18" charset="0"/>
                          <a:cs typeface="Times New Roman" panose="02020603050405020304" pitchFamily="18" charset="0"/>
                        </a:rPr>
                        <a:t>Project management plan updates</a:t>
                      </a:r>
                      <a:endParaRPr lang="en-US" sz="2800" dirty="0">
                        <a:solidFill>
                          <a:schemeClr val="tx1"/>
                        </a:solidFill>
                        <a:effectLst/>
                        <a:latin typeface="+mn-lt"/>
                        <a:ea typeface="Times New Roman" panose="02020603050405020304" pitchFamily="18" charset="0"/>
                        <a:cs typeface="Times New Roman" panose="02020603050405020304" pitchFamily="18" charset="0"/>
                      </a:endParaRPr>
                    </a:p>
                    <a:p>
                      <a:pPr marL="0" marR="0">
                        <a:lnSpc>
                          <a:spcPct val="150000"/>
                        </a:lnSpc>
                        <a:spcBef>
                          <a:spcPts val="600"/>
                        </a:spcBef>
                        <a:spcAft>
                          <a:spcPts val="0"/>
                        </a:spcAft>
                      </a:pPr>
                      <a:r>
                        <a:rPr lang="en-US" sz="1800" dirty="0">
                          <a:solidFill>
                            <a:schemeClr val="tx1"/>
                          </a:solidFill>
                          <a:effectLst/>
                          <a:latin typeface="+mn-lt"/>
                          <a:ea typeface="Times New Roman" panose="02020603050405020304" pitchFamily="18" charset="0"/>
                          <a:cs typeface="Times New Roman" panose="02020603050405020304" pitchFamily="18" charset="0"/>
                        </a:rPr>
                        <a:t>Project documents updates</a:t>
                      </a:r>
                      <a:endParaRPr lang="en-US" sz="2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27</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900025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rmAutofit/>
          </a:bodyPr>
          <a:lstStyle/>
          <a:p>
            <a:pPr eaLnBrk="1" hangingPunct="1">
              <a:defRPr/>
            </a:pPr>
            <a:r>
              <a:rPr lang="en-US" sz="4000" dirty="0"/>
              <a:t>Identifying Stakeholders</a:t>
            </a:r>
          </a:p>
        </p:txBody>
      </p:sp>
      <p:sp>
        <p:nvSpPr>
          <p:cNvPr id="34819" name="Rectangle 3"/>
          <p:cNvSpPr>
            <a:spLocks noGrp="1" noChangeArrowheads="1"/>
          </p:cNvSpPr>
          <p:nvPr>
            <p:ph type="body" idx="1"/>
          </p:nvPr>
        </p:nvSpPr>
        <p:spPr>
          <a:xfrm>
            <a:off x="381000" y="1524000"/>
            <a:ext cx="8458200" cy="5029200"/>
          </a:xfrm>
        </p:spPr>
        <p:txBody>
          <a:bodyPr/>
          <a:lstStyle/>
          <a:p>
            <a:pPr eaLnBrk="1" hangingPunct="1">
              <a:lnSpc>
                <a:spcPct val="90000"/>
              </a:lnSpc>
            </a:pPr>
            <a:r>
              <a:rPr lang="en-US" b="1" dirty="0"/>
              <a:t>Project stakeholders</a:t>
            </a:r>
            <a:r>
              <a:rPr lang="en-US" dirty="0"/>
              <a:t> are the people involved in or affected by project activities </a:t>
            </a:r>
          </a:p>
          <a:p>
            <a:pPr lvl="1" eaLnBrk="1" hangingPunct="1">
              <a:lnSpc>
                <a:spcPct val="90000"/>
              </a:lnSpc>
            </a:pPr>
            <a:r>
              <a:rPr lang="en-US" dirty="0"/>
              <a:t>Internal project stakeholders generally include the project sponsor, project team, support staff, and internal customers for the project. Other internal stakeholders include top management, other functional managers, and other project managers</a:t>
            </a:r>
          </a:p>
          <a:p>
            <a:pPr lvl="1" eaLnBrk="1" hangingPunct="1">
              <a:lnSpc>
                <a:spcPct val="90000"/>
              </a:lnSpc>
            </a:pPr>
            <a:r>
              <a:rPr lang="en-US" dirty="0"/>
              <a:t>External project stakeholders include the project’s customers (if they are external to the organization), competitors, suppliers, and other external groups that are potentially involved in or affected by the project, such as government officials and concerned citizens</a:t>
            </a:r>
          </a:p>
          <a:p>
            <a:pPr eaLnBrk="1" hangingPunct="1">
              <a:lnSpc>
                <a:spcPct val="90000"/>
              </a:lnSpc>
            </a:pPr>
            <a:endParaRPr lang="en-US" dirty="0"/>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28</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950288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rmAutofit fontScale="90000"/>
          </a:bodyPr>
          <a:lstStyle/>
          <a:p>
            <a:pPr eaLnBrk="1" hangingPunct="1">
              <a:defRPr/>
            </a:pPr>
            <a:r>
              <a:rPr lang="en-US" dirty="0"/>
              <a:t>Stakeholder Register and Stakeholder Analysis</a:t>
            </a:r>
          </a:p>
        </p:txBody>
      </p:sp>
      <p:sp>
        <p:nvSpPr>
          <p:cNvPr id="35843" name="Rectangle 3"/>
          <p:cNvSpPr>
            <a:spLocks noGrp="1" noChangeArrowheads="1"/>
          </p:cNvSpPr>
          <p:nvPr>
            <p:ph type="body" idx="1"/>
          </p:nvPr>
        </p:nvSpPr>
        <p:spPr>
          <a:xfrm>
            <a:off x="304800" y="1524000"/>
            <a:ext cx="8534400" cy="3733800"/>
          </a:xfrm>
        </p:spPr>
        <p:txBody>
          <a:bodyPr/>
          <a:lstStyle/>
          <a:p>
            <a:pPr eaLnBrk="1" hangingPunct="1"/>
            <a:r>
              <a:rPr lang="en-US" sz="2400" dirty="0"/>
              <a:t>A</a:t>
            </a:r>
            <a:r>
              <a:rPr lang="en-US" sz="2400" b="1" dirty="0"/>
              <a:t> stakeholder register </a:t>
            </a:r>
            <a:r>
              <a:rPr lang="en-US" sz="2400" dirty="0"/>
              <a:t>is a document that includes details related to the identified project stakeholders -usually available to many people, so it should not include sensitive information</a:t>
            </a:r>
          </a:p>
          <a:p>
            <a:r>
              <a:rPr lang="en-US" sz="2400" dirty="0"/>
              <a:t>A </a:t>
            </a:r>
            <a:r>
              <a:rPr lang="en-US" sz="2400" b="1" dirty="0"/>
              <a:t>stakeholder analysis </a:t>
            </a:r>
            <a:r>
              <a:rPr lang="en-US" sz="2400" dirty="0"/>
              <a:t>is a technique for analyzing information to determine which stakeholders’ interests to focus on and how to increase stakeholder support throughout the project</a:t>
            </a:r>
          </a:p>
          <a:p>
            <a:pPr eaLnBrk="1" hangingPunct="1"/>
            <a:endParaRPr lang="en-US" sz="2400" dirty="0"/>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29</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53086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defRPr/>
            </a:pPr>
            <a:r>
              <a:rPr lang="en-US" dirty="0"/>
              <a:t>Learning Objectives</a:t>
            </a:r>
          </a:p>
        </p:txBody>
      </p:sp>
      <p:sp>
        <p:nvSpPr>
          <p:cNvPr id="12291" name="Rectangle 3"/>
          <p:cNvSpPr>
            <a:spLocks noGrp="1" noChangeArrowheads="1"/>
          </p:cNvSpPr>
          <p:nvPr>
            <p:ph type="body" idx="1"/>
          </p:nvPr>
        </p:nvSpPr>
        <p:spPr>
          <a:xfrm>
            <a:off x="228600" y="1447800"/>
            <a:ext cx="8359775" cy="4572000"/>
          </a:xfrm>
        </p:spPr>
        <p:txBody>
          <a:bodyPr>
            <a:normAutofit fontScale="92500" lnSpcReduction="10000"/>
          </a:bodyPr>
          <a:lstStyle/>
          <a:p>
            <a:pPr lvl="0"/>
            <a:r>
              <a:rPr lang="en-US" sz="2400" dirty="0"/>
              <a:t>Describe the five project management process groups, define a project life cycle, map the process groups to knowledge areas, discuss other project management methodologies, explain the concept of agile project management, and understand the importance of top management commitment and organizational standards</a:t>
            </a:r>
          </a:p>
          <a:p>
            <a:pPr lvl="0"/>
            <a:r>
              <a:rPr lang="en-US" sz="2400" dirty="0"/>
              <a:t>Discuss the initiating process, including pre-initiating activities</a:t>
            </a:r>
          </a:p>
          <a:p>
            <a:pPr lvl="0"/>
            <a:r>
              <a:rPr lang="en-US" sz="2400" dirty="0"/>
              <a:t>Prepare a business case to justify the need for a project</a:t>
            </a:r>
          </a:p>
          <a:p>
            <a:pPr lvl="0"/>
            <a:r>
              <a:rPr lang="en-US" sz="2400" dirty="0"/>
              <a:t>Identify project stakeholders and perform a stakeholder analysis</a:t>
            </a:r>
          </a:p>
          <a:p>
            <a:pPr lvl="0"/>
            <a:r>
              <a:rPr lang="en-US" sz="2400" dirty="0"/>
              <a:t>Create a project charter and assumption log</a:t>
            </a:r>
          </a:p>
          <a:p>
            <a:pPr lvl="0"/>
            <a:r>
              <a:rPr lang="en-US" sz="2400" dirty="0"/>
              <a:t>Describe the importance of holding a good project kick-off meeting</a:t>
            </a:r>
          </a:p>
        </p:txBody>
      </p:sp>
      <p:sp>
        <p:nvSpPr>
          <p:cNvPr id="4" name="Slide Number Placeholder 3"/>
          <p:cNvSpPr>
            <a:spLocks noGrp="1"/>
          </p:cNvSpPr>
          <p:nvPr>
            <p:ph type="sldNum" sz="quarter" idx="4294967295"/>
          </p:nvPr>
        </p:nvSpPr>
        <p:spPr>
          <a:xfrm>
            <a:off x="8588375" y="6492875"/>
            <a:ext cx="555625" cy="365125"/>
          </a:xfrm>
          <a:prstGeom prst="rect">
            <a:avLst/>
          </a:prstGeom>
        </p:spPr>
        <p:txBody>
          <a:bodyPr/>
          <a:lstStyle/>
          <a:p>
            <a:pPr>
              <a:buNone/>
              <a:defRPr/>
            </a:pPr>
            <a:fld id="{A0432642-9879-4C1D-9C87-6BA4755F1F20}" type="slidenum">
              <a:rPr lang="en-US" sz="1600" smtClean="0">
                <a:latin typeface="Arial Unicode MS" pitchFamily="34" charset="-128"/>
                <a:ea typeface="Arial Unicode MS" pitchFamily="34" charset="-128"/>
                <a:cs typeface="Arial Unicode MS" pitchFamily="34" charset="-128"/>
              </a:rPr>
              <a:pPr>
                <a:buNone/>
                <a:defRPr/>
              </a:pPr>
              <a:t>3</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841206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0" y="0"/>
            <a:ext cx="9144000" cy="762000"/>
          </a:xfrm>
        </p:spPr>
        <p:txBody>
          <a:bodyPr>
            <a:normAutofit fontScale="90000"/>
          </a:bodyPr>
          <a:lstStyle/>
          <a:p>
            <a:pPr eaLnBrk="1" hangingPunct="1">
              <a:defRPr/>
            </a:pPr>
            <a:r>
              <a:rPr lang="en-US" sz="4000" dirty="0"/>
              <a:t>Figure 3-12. Sample Stakeholder Register</a:t>
            </a:r>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30</a:t>
            </a:fld>
            <a:endParaRPr lang="en-US" sz="1600" dirty="0">
              <a:latin typeface="Arial Unicode MS" pitchFamily="34" charset="-128"/>
              <a:ea typeface="Arial Unicode MS" pitchFamily="34" charset="-128"/>
              <a:cs typeface="Arial Unicode MS" pitchFamily="34" charset="-128"/>
            </a:endParaRPr>
          </a:p>
        </p:txBody>
      </p:sp>
      <p:graphicFrame>
        <p:nvGraphicFramePr>
          <p:cNvPr id="2" name="Table 1"/>
          <p:cNvGraphicFramePr>
            <a:graphicFrameLocks noGrp="1"/>
          </p:cNvGraphicFramePr>
          <p:nvPr>
            <p:extLst/>
          </p:nvPr>
        </p:nvGraphicFramePr>
        <p:xfrm>
          <a:off x="533399" y="1447800"/>
          <a:ext cx="7924801" cy="3962400"/>
        </p:xfrm>
        <a:graphic>
          <a:graphicData uri="http://schemas.openxmlformats.org/drawingml/2006/table">
            <a:tbl>
              <a:tblPr firstRow="1" firstCol="1" bandRow="1">
                <a:tableStyleId>{5C22544A-7EE6-4342-B048-85BDC9FD1C3A}</a:tableStyleId>
              </a:tblPr>
              <a:tblGrid>
                <a:gridCol w="1143619">
                  <a:extLst>
                    <a:ext uri="{9D8B030D-6E8A-4147-A177-3AD203B41FA5}">
                      <a16:colId xmlns:a16="http://schemas.microsoft.com/office/drawing/2014/main" val="20000"/>
                    </a:ext>
                  </a:extLst>
                </a:gridCol>
                <a:gridCol w="1127513">
                  <a:extLst>
                    <a:ext uri="{9D8B030D-6E8A-4147-A177-3AD203B41FA5}">
                      <a16:colId xmlns:a16="http://schemas.microsoft.com/office/drawing/2014/main" val="20001"/>
                    </a:ext>
                  </a:extLst>
                </a:gridCol>
                <a:gridCol w="1046976">
                  <a:extLst>
                    <a:ext uri="{9D8B030D-6E8A-4147-A177-3AD203B41FA5}">
                      <a16:colId xmlns:a16="http://schemas.microsoft.com/office/drawing/2014/main" val="20002"/>
                    </a:ext>
                  </a:extLst>
                </a:gridCol>
                <a:gridCol w="1046976">
                  <a:extLst>
                    <a:ext uri="{9D8B030D-6E8A-4147-A177-3AD203B41FA5}">
                      <a16:colId xmlns:a16="http://schemas.microsoft.com/office/drawing/2014/main" val="20003"/>
                    </a:ext>
                  </a:extLst>
                </a:gridCol>
                <a:gridCol w="3559717">
                  <a:extLst>
                    <a:ext uri="{9D8B030D-6E8A-4147-A177-3AD203B41FA5}">
                      <a16:colId xmlns:a16="http://schemas.microsoft.com/office/drawing/2014/main" val="20004"/>
                    </a:ext>
                  </a:extLst>
                </a:gridCol>
              </a:tblGrid>
              <a:tr h="990600">
                <a:tc>
                  <a:txBody>
                    <a:bodyPr/>
                    <a:lstStyle/>
                    <a:p>
                      <a:pPr marL="0" marR="0">
                        <a:lnSpc>
                          <a:spcPct val="150000"/>
                        </a:lnSpc>
                        <a:spcBef>
                          <a:spcPts val="600"/>
                        </a:spcBef>
                        <a:spcAft>
                          <a:spcPts val="0"/>
                        </a:spcAft>
                      </a:pPr>
                      <a:r>
                        <a:rPr lang="en-US" sz="1600" dirty="0">
                          <a:effectLst/>
                        </a:rPr>
                        <a:t>Name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Position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Internal/</a:t>
                      </a:r>
                      <a:endParaRPr lang="en-US" sz="2400">
                        <a:effectLst/>
                      </a:endParaRPr>
                    </a:p>
                    <a:p>
                      <a:pPr marL="0" marR="0">
                        <a:lnSpc>
                          <a:spcPct val="150000"/>
                        </a:lnSpc>
                        <a:spcBef>
                          <a:spcPts val="600"/>
                        </a:spcBef>
                        <a:spcAft>
                          <a:spcPts val="0"/>
                        </a:spcAft>
                      </a:pPr>
                      <a:r>
                        <a:rPr lang="en-US" sz="1600">
                          <a:effectLst/>
                        </a:rPr>
                        <a:t>External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Project</a:t>
                      </a:r>
                      <a:endParaRPr lang="en-US" sz="2400">
                        <a:effectLst/>
                      </a:endParaRPr>
                    </a:p>
                    <a:p>
                      <a:pPr marL="0" marR="0">
                        <a:lnSpc>
                          <a:spcPct val="150000"/>
                        </a:lnSpc>
                        <a:spcBef>
                          <a:spcPts val="600"/>
                        </a:spcBef>
                        <a:spcAft>
                          <a:spcPts val="0"/>
                        </a:spcAft>
                      </a:pPr>
                      <a:r>
                        <a:rPr lang="en-US" sz="1600">
                          <a:effectLst/>
                        </a:rPr>
                        <a:t>Role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dirty="0">
                          <a:effectLst/>
                        </a:rPr>
                        <a:t>Contact Information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42288">
                <a:tc>
                  <a:txBody>
                    <a:bodyPr/>
                    <a:lstStyle/>
                    <a:p>
                      <a:pPr marL="0" marR="0">
                        <a:lnSpc>
                          <a:spcPct val="150000"/>
                        </a:lnSpc>
                        <a:spcBef>
                          <a:spcPts val="600"/>
                        </a:spcBef>
                        <a:spcAft>
                          <a:spcPts val="0"/>
                        </a:spcAft>
                      </a:pPr>
                      <a:r>
                        <a:rPr lang="en-US" sz="1600">
                          <a:effectLst/>
                        </a:rPr>
                        <a:t>Mike Sundby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VP of HR</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Internal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Project champion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msundy@globalconstruction.com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42288">
                <a:tc>
                  <a:txBody>
                    <a:bodyPr/>
                    <a:lstStyle/>
                    <a:p>
                      <a:pPr marL="0" marR="0">
                        <a:lnSpc>
                          <a:spcPct val="150000"/>
                        </a:lnSpc>
                        <a:spcBef>
                          <a:spcPts val="600"/>
                        </a:spcBef>
                        <a:spcAft>
                          <a:spcPts val="0"/>
                        </a:spcAft>
                      </a:pPr>
                      <a:r>
                        <a:rPr lang="en-US" sz="1600">
                          <a:effectLst/>
                        </a:rPr>
                        <a:t>Lucy Camerena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Training Director</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Internal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Project sponsor</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lcamerena@globalconstruction.com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287224">
                <a:tc>
                  <a:txBody>
                    <a:bodyPr/>
                    <a:lstStyle/>
                    <a:p>
                      <a:pPr marL="0" marR="0">
                        <a:lnSpc>
                          <a:spcPct val="150000"/>
                        </a:lnSpc>
                        <a:spcBef>
                          <a:spcPts val="600"/>
                        </a:spcBef>
                        <a:spcAft>
                          <a:spcPts val="0"/>
                        </a:spcAft>
                      </a:pPr>
                      <a:r>
                        <a:rPr lang="en-US" sz="1600">
                          <a:effectLst/>
                        </a:rPr>
                        <a:t>Ron Ryan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Senior HR staff member</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Internal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rPr>
                        <a:t>Led the Phase I project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dirty="0">
                          <a:effectLst/>
                        </a:rPr>
                        <a:t>rryan@globalconstruction.com</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64086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Figure 3-13. Sample Stakeholder Analysis Power/Interest Grid</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701800"/>
            <a:ext cx="5490527" cy="4241800"/>
          </a:xfrm>
          <a:prstGeom prst="rect">
            <a:avLst/>
          </a:prstGeom>
          <a:noFill/>
          <a:ln>
            <a:noFill/>
          </a:ln>
        </p:spPr>
      </p:pic>
    </p:spTree>
    <p:extLst>
      <p:ext uri="{BB962C8B-B14F-4D97-AF65-F5344CB8AC3E}">
        <p14:creationId xmlns:p14="http://schemas.microsoft.com/office/powerpoint/2010/main" val="3307831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i="1" dirty="0"/>
              <a:t>Unaware:</a:t>
            </a:r>
            <a:r>
              <a:rPr lang="en-US" dirty="0"/>
              <a:t> Unaware of the project and its potential impacts on them</a:t>
            </a:r>
          </a:p>
          <a:p>
            <a:pPr lvl="0"/>
            <a:r>
              <a:rPr lang="en-US" i="1" dirty="0"/>
              <a:t>Resistant:</a:t>
            </a:r>
            <a:r>
              <a:rPr lang="en-US" dirty="0"/>
              <a:t> Aware of the project yet resistant to change</a:t>
            </a:r>
          </a:p>
          <a:p>
            <a:pPr lvl="0"/>
            <a:r>
              <a:rPr lang="en-US" i="1" dirty="0"/>
              <a:t>Neutral:</a:t>
            </a:r>
            <a:r>
              <a:rPr lang="en-US" dirty="0"/>
              <a:t> Aware of the project yet neither supportive nor resistant</a:t>
            </a:r>
          </a:p>
          <a:p>
            <a:pPr lvl="0"/>
            <a:r>
              <a:rPr lang="en-US" i="1" dirty="0"/>
              <a:t>Supportive:</a:t>
            </a:r>
            <a:r>
              <a:rPr lang="en-US" dirty="0"/>
              <a:t> Aware of the project and supportive of change</a:t>
            </a:r>
          </a:p>
          <a:p>
            <a:pPr lvl="0"/>
            <a:r>
              <a:rPr lang="en-US" i="1" dirty="0"/>
              <a:t>Leading:</a:t>
            </a:r>
            <a:r>
              <a:rPr lang="en-US" dirty="0"/>
              <a:t> Aware of the project and its potential impacts and actively engaged in helping it succeed</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t>Categorizing Engagement Levels of Stakeholders</a:t>
            </a:r>
          </a:p>
        </p:txBody>
      </p:sp>
    </p:spTree>
    <p:extLst>
      <p:ext uri="{BB962C8B-B14F-4D97-AF65-F5344CB8AC3E}">
        <p14:creationId xmlns:p14="http://schemas.microsoft.com/office/powerpoint/2010/main" val="3853256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457200" y="0"/>
            <a:ext cx="8229600" cy="1143000"/>
          </a:xfrm>
        </p:spPr>
        <p:txBody>
          <a:bodyPr>
            <a:normAutofit fontScale="90000"/>
          </a:bodyPr>
          <a:lstStyle/>
          <a:p>
            <a:pPr eaLnBrk="1" hangingPunct="1">
              <a:defRPr/>
            </a:pPr>
            <a:r>
              <a:rPr lang="en-US" dirty="0"/>
              <a:t>Creating a Project Charter and</a:t>
            </a:r>
            <a:br>
              <a:rPr lang="en-US" dirty="0"/>
            </a:br>
            <a:r>
              <a:rPr lang="en-US" dirty="0"/>
              <a:t>Assumption Log</a:t>
            </a:r>
          </a:p>
        </p:txBody>
      </p:sp>
      <p:sp>
        <p:nvSpPr>
          <p:cNvPr id="43011" name="Rectangle 3"/>
          <p:cNvSpPr>
            <a:spLocks noGrp="1" noChangeArrowheads="1"/>
          </p:cNvSpPr>
          <p:nvPr>
            <p:ph type="body" idx="1"/>
          </p:nvPr>
        </p:nvSpPr>
        <p:spPr>
          <a:xfrm>
            <a:off x="406875" y="1265237"/>
            <a:ext cx="8458200" cy="5105400"/>
          </a:xfrm>
        </p:spPr>
        <p:txBody>
          <a:bodyPr>
            <a:normAutofit fontScale="92500" lnSpcReduction="20000"/>
          </a:bodyPr>
          <a:lstStyle/>
          <a:p>
            <a:pPr eaLnBrk="1" hangingPunct="1">
              <a:lnSpc>
                <a:spcPct val="90000"/>
              </a:lnSpc>
            </a:pPr>
            <a:r>
              <a:rPr lang="en-US" dirty="0"/>
              <a:t>A </a:t>
            </a:r>
            <a:r>
              <a:rPr lang="en-US" b="1" dirty="0"/>
              <a:t>project charter </a:t>
            </a:r>
            <a:r>
              <a:rPr lang="en-US" dirty="0"/>
              <a:t>is a document that formally recognizes the existence of a project and provides a summary of the project’s objectives and management</a:t>
            </a:r>
          </a:p>
          <a:p>
            <a:pPr eaLnBrk="1" hangingPunct="1">
              <a:lnSpc>
                <a:spcPct val="90000"/>
              </a:lnSpc>
            </a:pPr>
            <a:r>
              <a:rPr lang="en-US" dirty="0"/>
              <a:t>It authorizes the project manager to use organizational resources to complete the project</a:t>
            </a:r>
          </a:p>
          <a:p>
            <a:pPr eaLnBrk="1" hangingPunct="1">
              <a:lnSpc>
                <a:spcPct val="90000"/>
              </a:lnSpc>
            </a:pPr>
            <a:r>
              <a:rPr lang="en-US" dirty="0"/>
              <a:t>Ideally, the project manager will play a major role in developing the project charter</a:t>
            </a:r>
          </a:p>
          <a:p>
            <a:pPr eaLnBrk="1" hangingPunct="1">
              <a:lnSpc>
                <a:spcPct val="90000"/>
              </a:lnSpc>
            </a:pPr>
            <a:r>
              <a:rPr lang="en-US" dirty="0"/>
              <a:t>Instead of project charters, some organizations initiate projects using a simple letter of agreement or formal contracts</a:t>
            </a:r>
          </a:p>
          <a:p>
            <a:pPr eaLnBrk="1" hangingPunct="1">
              <a:lnSpc>
                <a:spcPct val="90000"/>
              </a:lnSpc>
            </a:pPr>
            <a:r>
              <a:rPr lang="en-US" i="1" dirty="0"/>
              <a:t>A crucial part of the project charter is the </a:t>
            </a:r>
            <a:r>
              <a:rPr lang="en-US" i="1" dirty="0">
                <a:solidFill>
                  <a:srgbClr val="FF0000"/>
                </a:solidFill>
              </a:rPr>
              <a:t>sign-off </a:t>
            </a:r>
            <a:r>
              <a:rPr lang="en-US" i="1" dirty="0"/>
              <a:t>section</a:t>
            </a:r>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33</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06152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57200" y="0"/>
            <a:ext cx="8229600" cy="838200"/>
          </a:xfrm>
        </p:spPr>
        <p:txBody>
          <a:bodyPr/>
          <a:lstStyle/>
          <a:p>
            <a:pPr eaLnBrk="1" hangingPunct="1">
              <a:defRPr/>
            </a:pPr>
            <a:r>
              <a:rPr lang="en-US" dirty="0"/>
              <a:t>Contents of a Project Charter</a:t>
            </a:r>
          </a:p>
        </p:txBody>
      </p:sp>
      <p:sp>
        <p:nvSpPr>
          <p:cNvPr id="44035" name="Rectangle 3"/>
          <p:cNvSpPr>
            <a:spLocks noGrp="1" noChangeArrowheads="1"/>
          </p:cNvSpPr>
          <p:nvPr>
            <p:ph type="body" idx="1"/>
          </p:nvPr>
        </p:nvSpPr>
        <p:spPr>
          <a:xfrm>
            <a:off x="636587" y="990600"/>
            <a:ext cx="8229600" cy="5029200"/>
          </a:xfrm>
        </p:spPr>
        <p:txBody>
          <a:bodyPr>
            <a:normAutofit lnSpcReduction="10000"/>
          </a:bodyPr>
          <a:lstStyle/>
          <a:p>
            <a:pPr lvl="0"/>
            <a:r>
              <a:rPr lang="en-US" sz="2400" dirty="0"/>
              <a:t>The project’s title and date of authorization</a:t>
            </a:r>
          </a:p>
          <a:p>
            <a:pPr lvl="0"/>
            <a:r>
              <a:rPr lang="en-US" sz="2400" dirty="0"/>
              <a:t>The project manager’s name and contact information</a:t>
            </a:r>
          </a:p>
          <a:p>
            <a:pPr lvl="0"/>
            <a:r>
              <a:rPr lang="en-US" sz="2400" dirty="0"/>
              <a:t>A summary schedule or timeline, including the planned start and finish dates; if a summary milestone schedule is available, it should also be included or referenced</a:t>
            </a:r>
          </a:p>
          <a:p>
            <a:pPr lvl="0"/>
            <a:r>
              <a:rPr lang="en-US" sz="2400" dirty="0"/>
              <a:t>A summary of the project’s estimated cost and budget allocation</a:t>
            </a:r>
          </a:p>
          <a:p>
            <a:pPr lvl="0"/>
            <a:r>
              <a:rPr lang="en-US" sz="2400" dirty="0"/>
              <a:t>A brief description of the project objectives, including the business need or other justification for authorizing the project</a:t>
            </a:r>
          </a:p>
          <a:p>
            <a:pPr lvl="0"/>
            <a:r>
              <a:rPr lang="en-US" sz="2400" dirty="0"/>
              <a:t>Project success criteria or approval requirements, including project approval requirements and who signs off on the project</a:t>
            </a:r>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34</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167520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sz="2800" dirty="0"/>
              <a:t>A summary of the planned approach for managing the project, which should describe stakeholder needs and expectations, overall project risk, important assumptions and constraints, and should refer to related documents, such as a communications management plan, as available</a:t>
            </a:r>
          </a:p>
          <a:p>
            <a:pPr lvl="0"/>
            <a:r>
              <a:rPr lang="en-US" sz="2800" dirty="0"/>
              <a:t>A roles and responsibilities matrix</a:t>
            </a:r>
          </a:p>
          <a:p>
            <a:pPr lvl="0"/>
            <a:r>
              <a:rPr lang="en-US" sz="2800" dirty="0"/>
              <a:t>A sign-off section for signatures of key project stakeholders</a:t>
            </a:r>
          </a:p>
          <a:p>
            <a:pPr lvl="0"/>
            <a:r>
              <a:rPr lang="en-US" sz="2800" dirty="0"/>
              <a:t>A comments section in which stakeholders can provide important comments related to the project</a:t>
            </a:r>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35</a:t>
            </a:fld>
            <a:endParaRPr lang="en-US" dirty="0"/>
          </a:p>
        </p:txBody>
      </p:sp>
      <p:sp>
        <p:nvSpPr>
          <p:cNvPr id="4" name="Title 3"/>
          <p:cNvSpPr>
            <a:spLocks noGrp="1"/>
          </p:cNvSpPr>
          <p:nvPr>
            <p:ph type="title"/>
          </p:nvPr>
        </p:nvSpPr>
        <p:spPr/>
        <p:txBody>
          <a:bodyPr>
            <a:normAutofit fontScale="90000"/>
          </a:bodyPr>
          <a:lstStyle/>
          <a:p>
            <a:r>
              <a:rPr lang="en-US" dirty="0"/>
              <a:t>Contents of a Project Charter (continued)</a:t>
            </a:r>
          </a:p>
        </p:txBody>
      </p:sp>
    </p:spTree>
    <p:extLst>
      <p:ext uri="{BB962C8B-B14F-4D97-AF65-F5344CB8AC3E}">
        <p14:creationId xmlns:p14="http://schemas.microsoft.com/office/powerpoint/2010/main" val="1832049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457200" y="0"/>
            <a:ext cx="8229600" cy="639762"/>
          </a:xfrm>
        </p:spPr>
        <p:txBody>
          <a:bodyPr>
            <a:normAutofit fontScale="90000"/>
          </a:bodyPr>
          <a:lstStyle/>
          <a:p>
            <a:pPr eaLnBrk="1" hangingPunct="1">
              <a:defRPr/>
            </a:pPr>
            <a:r>
              <a:rPr lang="en-US" dirty="0"/>
              <a:t>Figure 3-15. Sample Project Charter</a:t>
            </a:r>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36</a:t>
            </a:fld>
            <a:endParaRPr lang="en-US" sz="1600" dirty="0">
              <a:latin typeface="Arial Unicode MS" pitchFamily="34" charset="-128"/>
              <a:ea typeface="Arial Unicode MS" pitchFamily="34" charset="-128"/>
              <a:cs typeface="Arial Unicode MS" pitchFamily="34" charset="-128"/>
            </a:endParaRPr>
          </a:p>
        </p:txBody>
      </p:sp>
      <p:graphicFrame>
        <p:nvGraphicFramePr>
          <p:cNvPr id="4" name="Table 3"/>
          <p:cNvGraphicFramePr>
            <a:graphicFrameLocks noGrp="1"/>
          </p:cNvGraphicFramePr>
          <p:nvPr>
            <p:extLst/>
          </p:nvPr>
        </p:nvGraphicFramePr>
        <p:xfrm>
          <a:off x="838200" y="914400"/>
          <a:ext cx="7391400" cy="4876801"/>
        </p:xfrm>
        <a:graphic>
          <a:graphicData uri="http://schemas.openxmlformats.org/drawingml/2006/table">
            <a:tbl>
              <a:tblPr firstRow="1" firstCol="1" lastRow="1" lastCol="1" bandRow="1" bandCol="1"/>
              <a:tblGrid>
                <a:gridCol w="7391400">
                  <a:extLst>
                    <a:ext uri="{9D8B030D-6E8A-4147-A177-3AD203B41FA5}">
                      <a16:colId xmlns:a16="http://schemas.microsoft.com/office/drawing/2014/main" val="20000"/>
                    </a:ext>
                  </a:extLst>
                </a:gridCol>
              </a:tblGrid>
              <a:tr h="860612">
                <a:tc>
                  <a:txBody>
                    <a:bodyPr/>
                    <a:lstStyle/>
                    <a:p>
                      <a:pPr marL="0" marR="0">
                        <a:lnSpc>
                          <a:spcPct val="107000"/>
                        </a:lnSpc>
                        <a:spcBef>
                          <a:spcPts val="0"/>
                        </a:spcBef>
                        <a:spcAft>
                          <a:spcPts val="0"/>
                        </a:spcAft>
                      </a:pPr>
                      <a:r>
                        <a:rPr lang="en-US" sz="1600" b="1">
                          <a:effectLst/>
                          <a:latin typeface="+mn-lt"/>
                          <a:ea typeface="Times New Roman" panose="02020603050405020304" pitchFamily="18" charset="0"/>
                          <a:cs typeface="Times New Roman" panose="02020603050405020304" pitchFamily="18" charset="0"/>
                        </a:rPr>
                        <a:t>Project Title:</a:t>
                      </a:r>
                      <a:r>
                        <a:rPr lang="en-US" sz="1600">
                          <a:effectLst/>
                          <a:latin typeface="+mn-lt"/>
                          <a:ea typeface="Times New Roman" panose="02020603050405020304" pitchFamily="18" charset="0"/>
                          <a:cs typeface="Times New Roman" panose="02020603050405020304" pitchFamily="18" charset="0"/>
                        </a:rPr>
                        <a:t> Just-In-Time Training Project</a:t>
                      </a:r>
                    </a:p>
                    <a:p>
                      <a:pPr marL="0" marR="0">
                        <a:lnSpc>
                          <a:spcPct val="107000"/>
                        </a:lnSpc>
                        <a:spcBef>
                          <a:spcPts val="0"/>
                        </a:spcBef>
                        <a:spcAft>
                          <a:spcPts val="0"/>
                        </a:spcAft>
                      </a:pPr>
                      <a:r>
                        <a:rPr lang="en-US" sz="1600" b="1">
                          <a:effectLst/>
                          <a:latin typeface="+mn-lt"/>
                          <a:ea typeface="Times New Roman" panose="02020603050405020304" pitchFamily="18" charset="0"/>
                          <a:cs typeface="Times New Roman" panose="02020603050405020304" pitchFamily="18" charset="0"/>
                        </a:rPr>
                        <a:t>Project Start Date:</a:t>
                      </a:r>
                      <a:r>
                        <a:rPr lang="en-US" sz="1600">
                          <a:effectLst/>
                          <a:latin typeface="+mn-lt"/>
                          <a:ea typeface="Times New Roman" panose="02020603050405020304" pitchFamily="18" charset="0"/>
                          <a:cs typeface="Times New Roman" panose="02020603050405020304" pitchFamily="18" charset="0"/>
                        </a:rPr>
                        <a:t> July 1		</a:t>
                      </a:r>
                      <a:r>
                        <a:rPr lang="en-US" sz="1600" b="1">
                          <a:effectLst/>
                          <a:latin typeface="+mn-lt"/>
                          <a:ea typeface="Times New Roman" panose="02020603050405020304" pitchFamily="18" charset="0"/>
                          <a:cs typeface="Times New Roman" panose="02020603050405020304" pitchFamily="18" charset="0"/>
                        </a:rPr>
                        <a:t>Projected Finish Date:</a:t>
                      </a:r>
                      <a:r>
                        <a:rPr lang="en-US" sz="1600">
                          <a:effectLst/>
                          <a:latin typeface="+mn-lt"/>
                          <a:ea typeface="Times New Roman" panose="02020603050405020304" pitchFamily="18" charset="0"/>
                          <a:cs typeface="Times New Roman" panose="02020603050405020304" pitchFamily="18" charset="0"/>
                        </a:rPr>
                        <a:t> June 30 (one year later)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60612">
                <a:tc>
                  <a:txBody>
                    <a:bodyPr/>
                    <a:lstStyle/>
                    <a:p>
                      <a:pPr marL="0" marR="0">
                        <a:lnSpc>
                          <a:spcPct val="107000"/>
                        </a:lnSpc>
                        <a:spcBef>
                          <a:spcPts val="0"/>
                        </a:spcBef>
                        <a:spcAft>
                          <a:spcPts val="0"/>
                        </a:spcAft>
                      </a:pPr>
                      <a:r>
                        <a:rPr lang="en-US" sz="1600" b="1">
                          <a:effectLst/>
                          <a:latin typeface="+mn-lt"/>
                          <a:ea typeface="Times New Roman" panose="02020603050405020304" pitchFamily="18" charset="0"/>
                          <a:cs typeface="Times New Roman" panose="02020603050405020304" pitchFamily="18" charset="0"/>
                        </a:rPr>
                        <a:t>Budget Information: </a:t>
                      </a:r>
                      <a:r>
                        <a:rPr lang="en-US" sz="1600">
                          <a:effectLst/>
                          <a:latin typeface="+mn-lt"/>
                          <a:ea typeface="Times New Roman" panose="02020603050405020304" pitchFamily="18" charset="0"/>
                          <a:cs typeface="Times New Roman" panose="02020603050405020304" pitchFamily="18" charset="0"/>
                        </a:rPr>
                        <a:t>The firm has allocated $1,000,000 for this project. Approximately half of these costs will be for internal labor, while the other half will be for outsourced labor and training programs.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871">
                <a:tc>
                  <a:txBody>
                    <a:bodyPr/>
                    <a:lstStyle/>
                    <a:p>
                      <a:pPr marL="0" marR="0">
                        <a:lnSpc>
                          <a:spcPct val="107000"/>
                        </a:lnSpc>
                        <a:spcBef>
                          <a:spcPts val="0"/>
                        </a:spcBef>
                        <a:spcAft>
                          <a:spcPts val="0"/>
                        </a:spcAft>
                      </a:pPr>
                      <a:r>
                        <a:rPr lang="en-US" sz="1600" b="1" dirty="0">
                          <a:effectLst/>
                          <a:latin typeface="+mn-lt"/>
                          <a:ea typeface="Times New Roman" panose="02020603050405020304" pitchFamily="18" charset="0"/>
                          <a:cs typeface="Times New Roman" panose="02020603050405020304" pitchFamily="18" charset="0"/>
                        </a:rPr>
                        <a:t>Project Manager:</a:t>
                      </a:r>
                      <a:r>
                        <a:rPr lang="en-US" sz="1600" dirty="0">
                          <a:effectLst/>
                          <a:latin typeface="+mn-lt"/>
                          <a:ea typeface="Times New Roman" panose="02020603050405020304" pitchFamily="18" charset="0"/>
                          <a:cs typeface="Times New Roman" panose="02020603050405020304" pitchFamily="18" charset="0"/>
                        </a:rPr>
                        <a:t> Kristin </a:t>
                      </a:r>
                      <a:r>
                        <a:rPr lang="en-US" sz="1600" dirty="0" err="1">
                          <a:effectLst/>
                          <a:latin typeface="+mn-lt"/>
                          <a:ea typeface="Times New Roman" panose="02020603050405020304" pitchFamily="18" charset="0"/>
                          <a:cs typeface="Times New Roman" panose="02020603050405020304" pitchFamily="18" charset="0"/>
                        </a:rPr>
                        <a:t>Maur</a:t>
                      </a:r>
                      <a:r>
                        <a:rPr lang="en-US" sz="1600" dirty="0">
                          <a:effectLst/>
                          <a:latin typeface="+mn-lt"/>
                          <a:ea typeface="Times New Roman" panose="02020603050405020304" pitchFamily="18" charset="0"/>
                          <a:cs typeface="Times New Roman" panose="02020603050405020304" pitchFamily="18" charset="0"/>
                        </a:rPr>
                        <a:t>, (610) 752-4896, </a:t>
                      </a:r>
                      <a:r>
                        <a:rPr lang="en-US" sz="1600" u="sng" dirty="0">
                          <a:solidFill>
                            <a:srgbClr val="0000FF"/>
                          </a:solidFill>
                          <a:effectLst/>
                          <a:latin typeface="+mn-lt"/>
                          <a:ea typeface="Times New Roman" panose="02020603050405020304" pitchFamily="18" charset="0"/>
                          <a:cs typeface="Times New Roman" panose="02020603050405020304" pitchFamily="18" charset="0"/>
                        </a:rPr>
                        <a:t>kmaur@globalconstruction.com</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34353">
                <a:tc>
                  <a:txBody>
                    <a:bodyPr/>
                    <a:lstStyle/>
                    <a:p>
                      <a:pPr marL="0" marR="0">
                        <a:lnSpc>
                          <a:spcPct val="107000"/>
                        </a:lnSpc>
                        <a:spcBef>
                          <a:spcPts val="0"/>
                        </a:spcBef>
                        <a:spcAft>
                          <a:spcPts val="0"/>
                        </a:spcAft>
                      </a:pPr>
                      <a:r>
                        <a:rPr lang="en-US" sz="1600" b="1" dirty="0">
                          <a:effectLst/>
                          <a:latin typeface="+mn-lt"/>
                          <a:ea typeface="Times New Roman" panose="02020603050405020304" pitchFamily="18" charset="0"/>
                          <a:cs typeface="Times New Roman" panose="02020603050405020304" pitchFamily="18" charset="0"/>
                        </a:rPr>
                        <a:t>Project Objectives:</a:t>
                      </a:r>
                      <a:r>
                        <a:rPr lang="en-US" sz="1600" dirty="0">
                          <a:effectLst/>
                          <a:latin typeface="+mn-lt"/>
                          <a:ea typeface="Times New Roman" panose="02020603050405020304" pitchFamily="18" charset="0"/>
                          <a:cs typeface="Times New Roman" panose="02020603050405020304" pitchFamily="18" charset="0"/>
                        </a:rPr>
                        <a:t> Develop a new training program that provides just-in-time training to employees on key topics, including supplier management, negotiating skills, project management, and software applications (spreadsheets and Web development). Develop an approach for measuring productivity improvements from this approach to training on an annual basis.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34353">
                <a:tc>
                  <a:txBody>
                    <a:bodyPr/>
                    <a:lstStyle/>
                    <a:p>
                      <a:pPr marL="0" marR="0">
                        <a:lnSpc>
                          <a:spcPct val="107000"/>
                        </a:lnSpc>
                        <a:spcBef>
                          <a:spcPts val="0"/>
                        </a:spcBef>
                        <a:spcAft>
                          <a:spcPts val="0"/>
                        </a:spcAft>
                      </a:pPr>
                      <a:r>
                        <a:rPr lang="en-US" sz="1600" b="1" dirty="0">
                          <a:effectLst/>
                          <a:latin typeface="+mn-lt"/>
                          <a:ea typeface="Times New Roman" panose="02020603050405020304" pitchFamily="18" charset="0"/>
                          <a:cs typeface="Times New Roman" panose="02020603050405020304" pitchFamily="18" charset="0"/>
                        </a:rPr>
                        <a:t>Success Criteria:</a:t>
                      </a:r>
                      <a:r>
                        <a:rPr lang="en-US" sz="1600" dirty="0">
                          <a:effectLst/>
                          <a:latin typeface="+mn-lt"/>
                          <a:ea typeface="Times New Roman" panose="02020603050405020304" pitchFamily="18" charset="0"/>
                          <a:cs typeface="Times New Roman" panose="02020603050405020304" pitchFamily="18" charset="0"/>
                        </a:rPr>
                        <a:t> This project will be successful if it reduces training cost per employee by 10% or $100/employee/year. It should also be completed on time, be run professionally, and meet all of the requirements. The project sponsor will fill out a customer acceptance/project completion form at the end of the project and give the project at least a 7 out of 10 overall rating.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80443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2958" y="1142216"/>
            <a:ext cx="8229600" cy="4525962"/>
          </a:xfrm>
        </p:spPr>
        <p:txBody>
          <a:bodyPr/>
          <a:lstStyle/>
          <a:p>
            <a:r>
              <a:rPr lang="en-US" dirty="0"/>
              <a:t>Approach section (partial)</a:t>
            </a:r>
          </a:p>
          <a:p>
            <a:pPr lvl="1"/>
            <a:r>
              <a:rPr lang="en-US" sz="2400" dirty="0"/>
              <a:t>Terminate all internal training courses except the Six Sigma training once new courses are developed</a:t>
            </a:r>
            <a:endParaRPr lang="en-US" sz="3600" dirty="0"/>
          </a:p>
          <a:p>
            <a:pPr lvl="1"/>
            <a:r>
              <a:rPr lang="en-US" sz="2400" dirty="0"/>
              <a:t>Communicate to all employees the plans to improve internal training and let them know that tuition reimbursement will continue as is.</a:t>
            </a:r>
            <a:endParaRPr lang="en-US" dirty="0"/>
          </a:p>
          <a:p>
            <a:r>
              <a:rPr lang="en-US" dirty="0"/>
              <a:t>Roles and Responsibilities</a:t>
            </a:r>
          </a:p>
          <a:p>
            <a:r>
              <a:rPr lang="en-US" dirty="0"/>
              <a:t>Comments (partial)</a:t>
            </a:r>
          </a:p>
          <a:p>
            <a:pPr lvl="1"/>
            <a:r>
              <a:rPr lang="en-US" dirty="0"/>
              <a:t> “I want to review all of the information related to providing the supplier management training. We need to make something available quickly.” Tim</a:t>
            </a:r>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37</a:t>
            </a:fld>
            <a:endParaRPr lang="en-US" dirty="0"/>
          </a:p>
        </p:txBody>
      </p:sp>
      <p:sp>
        <p:nvSpPr>
          <p:cNvPr id="4" name="Title 3"/>
          <p:cNvSpPr>
            <a:spLocks noGrp="1"/>
          </p:cNvSpPr>
          <p:nvPr>
            <p:ph type="title"/>
          </p:nvPr>
        </p:nvSpPr>
        <p:spPr/>
        <p:txBody>
          <a:bodyPr>
            <a:normAutofit fontScale="90000"/>
          </a:bodyPr>
          <a:lstStyle/>
          <a:p>
            <a:r>
              <a:rPr lang="en-US" dirty="0"/>
              <a:t>Figure 3-15. Sample Project Charter (continued)</a:t>
            </a:r>
          </a:p>
        </p:txBody>
      </p:sp>
    </p:spTree>
    <p:extLst>
      <p:ext uri="{BB962C8B-B14F-4D97-AF65-F5344CB8AC3E}">
        <p14:creationId xmlns:p14="http://schemas.microsoft.com/office/powerpoint/2010/main" val="3373279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457200" y="0"/>
            <a:ext cx="8229600" cy="838200"/>
          </a:xfrm>
        </p:spPr>
        <p:txBody>
          <a:bodyPr/>
          <a:lstStyle/>
          <a:p>
            <a:pPr eaLnBrk="1" hangingPunct="1">
              <a:defRPr/>
            </a:pPr>
            <a:r>
              <a:rPr lang="en-US" dirty="0"/>
              <a:t>Contents of An Assumptions Log</a:t>
            </a:r>
          </a:p>
        </p:txBody>
      </p:sp>
      <p:sp>
        <p:nvSpPr>
          <p:cNvPr id="48131" name="Rectangle 3"/>
          <p:cNvSpPr>
            <a:spLocks noGrp="1" noChangeArrowheads="1"/>
          </p:cNvSpPr>
          <p:nvPr>
            <p:ph type="body" idx="1"/>
          </p:nvPr>
        </p:nvSpPr>
        <p:spPr>
          <a:xfrm>
            <a:off x="152400" y="1341437"/>
            <a:ext cx="8713787" cy="5334000"/>
          </a:xfrm>
        </p:spPr>
        <p:txBody>
          <a:bodyPr>
            <a:normAutofit/>
          </a:bodyPr>
          <a:lstStyle/>
          <a:p>
            <a:r>
              <a:rPr lang="en-US" sz="2400" dirty="0"/>
              <a:t>An assumption log is a document used to record and track assumptions and constraints throughout the project life cycle. </a:t>
            </a:r>
          </a:p>
          <a:p>
            <a:r>
              <a:rPr lang="en-US" sz="2400" dirty="0"/>
              <a:t>It aids in communicating information to key stakeholders and avoids potential confusion.</a:t>
            </a:r>
          </a:p>
          <a:p>
            <a:r>
              <a:rPr lang="en-US" sz="2400" dirty="0"/>
              <a:t>Most projects include several assumptions that affect the scope, time, cost, risk, and other knowledge areas. </a:t>
            </a:r>
          </a:p>
          <a:p>
            <a:r>
              <a:rPr lang="en-US" sz="2400" dirty="0"/>
              <a:t>It is important to document and validate these assumptions. </a:t>
            </a:r>
          </a:p>
          <a:p>
            <a:pPr eaLnBrk="1" hangingPunct="1">
              <a:lnSpc>
                <a:spcPct val="80000"/>
              </a:lnSpc>
            </a:pPr>
            <a:endParaRPr lang="en-US" sz="2400" dirty="0"/>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38</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046090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39</a:t>
            </a:fld>
            <a:endParaRPr lang="en-US" dirty="0"/>
          </a:p>
        </p:txBody>
      </p:sp>
      <p:sp>
        <p:nvSpPr>
          <p:cNvPr id="4" name="Title 3"/>
          <p:cNvSpPr>
            <a:spLocks noGrp="1"/>
          </p:cNvSpPr>
          <p:nvPr>
            <p:ph type="title"/>
          </p:nvPr>
        </p:nvSpPr>
        <p:spPr/>
        <p:txBody>
          <a:bodyPr>
            <a:normAutofit fontScale="90000"/>
          </a:bodyPr>
          <a:lstStyle/>
          <a:p>
            <a:r>
              <a:rPr lang="en-US" dirty="0"/>
              <a:t>Figure 3-16. Sample Assumptions Log</a:t>
            </a:r>
          </a:p>
        </p:txBody>
      </p:sp>
      <p:graphicFrame>
        <p:nvGraphicFramePr>
          <p:cNvPr id="5" name="Table 4"/>
          <p:cNvGraphicFramePr>
            <a:graphicFrameLocks noGrp="1"/>
          </p:cNvGraphicFramePr>
          <p:nvPr>
            <p:extLst/>
          </p:nvPr>
        </p:nvGraphicFramePr>
        <p:xfrm>
          <a:off x="838200" y="1417638"/>
          <a:ext cx="7696199" cy="4124747"/>
        </p:xfrm>
        <a:graphic>
          <a:graphicData uri="http://schemas.openxmlformats.org/drawingml/2006/table">
            <a:tbl>
              <a:tblPr firstRow="1" firstCol="1" bandRow="1">
                <a:tableStyleId>{5C22544A-7EE6-4342-B048-85BDC9FD1C3A}</a:tableStyleId>
              </a:tblPr>
              <a:tblGrid>
                <a:gridCol w="674774">
                  <a:extLst>
                    <a:ext uri="{9D8B030D-6E8A-4147-A177-3AD203B41FA5}">
                      <a16:colId xmlns:a16="http://schemas.microsoft.com/office/drawing/2014/main" val="20000"/>
                    </a:ext>
                  </a:extLst>
                </a:gridCol>
                <a:gridCol w="2096046">
                  <a:extLst>
                    <a:ext uri="{9D8B030D-6E8A-4147-A177-3AD203B41FA5}">
                      <a16:colId xmlns:a16="http://schemas.microsoft.com/office/drawing/2014/main" val="20001"/>
                    </a:ext>
                  </a:extLst>
                </a:gridCol>
                <a:gridCol w="961671">
                  <a:extLst>
                    <a:ext uri="{9D8B030D-6E8A-4147-A177-3AD203B41FA5}">
                      <a16:colId xmlns:a16="http://schemas.microsoft.com/office/drawing/2014/main" val="20002"/>
                    </a:ext>
                  </a:extLst>
                </a:gridCol>
                <a:gridCol w="1019240">
                  <a:extLst>
                    <a:ext uri="{9D8B030D-6E8A-4147-A177-3AD203B41FA5}">
                      <a16:colId xmlns:a16="http://schemas.microsoft.com/office/drawing/2014/main" val="20003"/>
                    </a:ext>
                  </a:extLst>
                </a:gridCol>
                <a:gridCol w="773866">
                  <a:extLst>
                    <a:ext uri="{9D8B030D-6E8A-4147-A177-3AD203B41FA5}">
                      <a16:colId xmlns:a16="http://schemas.microsoft.com/office/drawing/2014/main" val="20004"/>
                    </a:ext>
                  </a:extLst>
                </a:gridCol>
                <a:gridCol w="755936">
                  <a:extLst>
                    <a:ext uri="{9D8B030D-6E8A-4147-A177-3AD203B41FA5}">
                      <a16:colId xmlns:a16="http://schemas.microsoft.com/office/drawing/2014/main" val="20005"/>
                    </a:ext>
                  </a:extLst>
                </a:gridCol>
                <a:gridCol w="1414666">
                  <a:extLst>
                    <a:ext uri="{9D8B030D-6E8A-4147-A177-3AD203B41FA5}">
                      <a16:colId xmlns:a16="http://schemas.microsoft.com/office/drawing/2014/main" val="20006"/>
                    </a:ext>
                  </a:extLst>
                </a:gridCol>
              </a:tblGrid>
              <a:tr h="870857">
                <a:tc>
                  <a:txBody>
                    <a:bodyPr/>
                    <a:lstStyle/>
                    <a:p>
                      <a:pPr marL="0" marR="0">
                        <a:lnSpc>
                          <a:spcPct val="150000"/>
                        </a:lnSpc>
                        <a:spcBef>
                          <a:spcPts val="600"/>
                        </a:spcBef>
                        <a:spcAft>
                          <a:spcPts val="0"/>
                        </a:spcAft>
                      </a:pPr>
                      <a:r>
                        <a:rPr lang="en-US" sz="1600" dirty="0">
                          <a:effectLst/>
                          <a:latin typeface="+mn-lt"/>
                        </a:rPr>
                        <a:t>ID</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Assumption Description</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Category</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Owner</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Due Date</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Status</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Actions</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330854">
                <a:tc>
                  <a:txBody>
                    <a:bodyPr/>
                    <a:lstStyle/>
                    <a:p>
                      <a:pPr marL="0" marR="0">
                        <a:lnSpc>
                          <a:spcPct val="150000"/>
                        </a:lnSpc>
                        <a:spcBef>
                          <a:spcPts val="600"/>
                        </a:spcBef>
                        <a:spcAft>
                          <a:spcPts val="0"/>
                        </a:spcAft>
                      </a:pPr>
                      <a:r>
                        <a:rPr lang="en-US" sz="1600">
                          <a:effectLst/>
                          <a:latin typeface="+mn-lt"/>
                        </a:rPr>
                        <a:t>108</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Supplier management training should be completed first</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Time</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Kristin</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Sep. 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Closed</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Scheduled first</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790850">
                <a:tc>
                  <a:txBody>
                    <a:bodyPr/>
                    <a:lstStyle/>
                    <a:p>
                      <a:pPr marL="0" marR="0">
                        <a:lnSpc>
                          <a:spcPct val="150000"/>
                        </a:lnSpc>
                        <a:spcBef>
                          <a:spcPts val="600"/>
                        </a:spcBef>
                        <a:spcAft>
                          <a:spcPts val="0"/>
                        </a:spcAft>
                      </a:pPr>
                      <a:r>
                        <a:rPr lang="en-US" sz="1600">
                          <a:effectLst/>
                          <a:latin typeface="+mn-lt"/>
                        </a:rPr>
                        <a:t>122</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Employees will take some of the training during non-work hours</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Human resources</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dirty="0">
                          <a:effectLst/>
                          <a:latin typeface="+mn-lt"/>
                        </a:rPr>
                        <a:t>Lucy</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Nov. 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a:effectLst/>
                          <a:latin typeface="+mn-lt"/>
                        </a:rPr>
                        <a:t>Open</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0"/>
                        </a:spcAft>
                      </a:pPr>
                      <a:r>
                        <a:rPr lang="en-US" sz="1600" dirty="0">
                          <a:effectLst/>
                          <a:latin typeface="+mn-lt"/>
                        </a:rPr>
                        <a:t>Meet with dept. heads to discuss </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6549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lvl="1"/>
            <a:r>
              <a:rPr lang="en-US" dirty="0" err="1"/>
              <a:t>Xxxxxx</a:t>
            </a:r>
            <a:endParaRPr lang="en-US" dirty="0"/>
          </a:p>
          <a:p>
            <a:pPr lvl="1"/>
            <a:r>
              <a:rPr lang="en-US" dirty="0" err="1"/>
              <a:t>xxxxx</a:t>
            </a:r>
            <a:endParaRPr lang="en-US" dirty="0"/>
          </a:p>
        </p:txBody>
      </p:sp>
    </p:spTree>
    <p:extLst>
      <p:ext uri="{BB962C8B-B14F-4D97-AF65-F5344CB8AC3E}">
        <p14:creationId xmlns:p14="http://schemas.microsoft.com/office/powerpoint/2010/main" val="3327670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457200" y="274638"/>
            <a:ext cx="8229600" cy="563562"/>
          </a:xfrm>
        </p:spPr>
        <p:txBody>
          <a:bodyPr>
            <a:normAutofit fontScale="90000"/>
          </a:bodyPr>
          <a:lstStyle/>
          <a:p>
            <a:pPr eaLnBrk="1" hangingPunct="1">
              <a:defRPr/>
            </a:pPr>
            <a:r>
              <a:rPr lang="en-US" dirty="0"/>
              <a:t>Holding a Project Kick-off Meeting</a:t>
            </a:r>
          </a:p>
        </p:txBody>
      </p:sp>
      <p:sp>
        <p:nvSpPr>
          <p:cNvPr id="49155" name="Rectangle 3"/>
          <p:cNvSpPr>
            <a:spLocks noGrp="1" noChangeArrowheads="1"/>
          </p:cNvSpPr>
          <p:nvPr>
            <p:ph type="body" idx="1"/>
          </p:nvPr>
        </p:nvSpPr>
        <p:spPr>
          <a:xfrm>
            <a:off x="381000" y="1066800"/>
            <a:ext cx="8763000" cy="5029200"/>
          </a:xfrm>
        </p:spPr>
        <p:txBody>
          <a:bodyPr>
            <a:normAutofit fontScale="92500" lnSpcReduction="10000"/>
          </a:bodyPr>
          <a:lstStyle/>
          <a:p>
            <a:pPr eaLnBrk="1" hangingPunct="1"/>
            <a:r>
              <a:rPr lang="en-US" sz="2400" dirty="0"/>
              <a:t>Experienced project managers know that it is crucial to get projects off to a great start.</a:t>
            </a:r>
          </a:p>
          <a:p>
            <a:r>
              <a:rPr lang="en-US" sz="2400" dirty="0"/>
              <a:t>A </a:t>
            </a:r>
            <a:r>
              <a:rPr lang="en-US" sz="2400" b="1" dirty="0"/>
              <a:t>kick-off meeting </a:t>
            </a:r>
            <a:r>
              <a:rPr lang="en-US" sz="2400" dirty="0"/>
              <a:t>is a meeting held at the beginning of a project so that stakeholders can meet each other, review the goals of the project, and discuss future plans. Note that </a:t>
            </a:r>
            <a:r>
              <a:rPr lang="en-US" sz="2400" i="1" dirty="0"/>
              <a:t>the PMBOK</a:t>
            </a:r>
            <a:r>
              <a:rPr lang="en-US" sz="2400" i="1" baseline="30000" dirty="0"/>
              <a:t>®</a:t>
            </a:r>
            <a:r>
              <a:rPr lang="en-US" sz="2400" i="1" dirty="0"/>
              <a:t> Guide – Sixth Edition</a:t>
            </a:r>
            <a:r>
              <a:rPr lang="en-US" sz="2400" dirty="0"/>
              <a:t>, suggests that the kick-off meeting be held during the end of the planning or start of the executing process group. In the author’s experience, it is best hold it earlier. </a:t>
            </a:r>
          </a:p>
          <a:p>
            <a:pPr eaLnBrk="1" hangingPunct="1"/>
            <a:r>
              <a:rPr lang="en-US" sz="2400" dirty="0"/>
              <a:t>The project champion should speak first and introduce the project sponsor and project manager</a:t>
            </a:r>
          </a:p>
          <a:p>
            <a:pPr eaLnBrk="1" hangingPunct="1"/>
            <a:r>
              <a:rPr lang="en-US" sz="2400" dirty="0"/>
              <a:t>There is often a fair amount of work is done to prepare for the meeting.</a:t>
            </a:r>
          </a:p>
          <a:p>
            <a:pPr eaLnBrk="1" hangingPunct="1"/>
            <a:r>
              <a:rPr lang="en-US" sz="2400" dirty="0"/>
              <a:t>If it cannot be held face-to-face, try to include audio and/or video to engage and understand participants.</a:t>
            </a:r>
          </a:p>
          <a:p>
            <a:pPr eaLnBrk="1" hangingPunct="1"/>
            <a:endParaRPr lang="en-US" dirty="0"/>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40</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71179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0" y="0"/>
            <a:ext cx="9144000" cy="762000"/>
          </a:xfrm>
        </p:spPr>
        <p:txBody>
          <a:bodyPr/>
          <a:lstStyle/>
          <a:p>
            <a:pPr eaLnBrk="1" hangingPunct="1">
              <a:defRPr/>
            </a:pPr>
            <a:r>
              <a:rPr lang="en-US" sz="3200" dirty="0"/>
              <a:t>Figure 3-17. Sample Kick-Off Meeting Agenda</a:t>
            </a:r>
          </a:p>
        </p:txBody>
      </p:sp>
      <p:graphicFrame>
        <p:nvGraphicFramePr>
          <p:cNvPr id="6" name="Table 5"/>
          <p:cNvGraphicFramePr>
            <a:graphicFrameLocks noGrp="1"/>
          </p:cNvGraphicFramePr>
          <p:nvPr>
            <p:extLst/>
          </p:nvPr>
        </p:nvGraphicFramePr>
        <p:xfrm>
          <a:off x="381000" y="4419600"/>
          <a:ext cx="7848600" cy="1143000"/>
        </p:xfrm>
        <a:graphic>
          <a:graphicData uri="http://schemas.openxmlformats.org/drawingml/2006/table">
            <a:tbl>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285750">
                <a:tc>
                  <a:txBody>
                    <a:bodyPr/>
                    <a:lstStyle/>
                    <a:p>
                      <a:pPr marL="0" marR="0">
                        <a:spcBef>
                          <a:spcPts val="0"/>
                        </a:spcBef>
                        <a:spcAft>
                          <a:spcPts val="0"/>
                        </a:spcAft>
                      </a:pPr>
                      <a:r>
                        <a:rPr lang="en-US" sz="1400" b="1" dirty="0">
                          <a:latin typeface="Times New Roman" pitchFamily="18" charset="0"/>
                          <a:ea typeface="Times New Roman"/>
                          <a:cs typeface="Times New Roman" pitchFamily="18" charset="0"/>
                        </a:rPr>
                        <a:t>Action Item</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Times New Roman" pitchFamily="18" charset="0"/>
                          <a:ea typeface="Times New Roman"/>
                          <a:cs typeface="Times New Roman" pitchFamily="18" charset="0"/>
                        </a:rPr>
                        <a:t>Assigned To</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Times New Roman" pitchFamily="18" charset="0"/>
                          <a:ea typeface="Times New Roman"/>
                          <a:cs typeface="Times New Roman" pitchFamily="18" charset="0"/>
                        </a:rPr>
                        <a:t>Due Date</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5750">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5750">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5750">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0182" name="Rectangle 6"/>
          <p:cNvSpPr>
            <a:spLocks noChangeArrowheads="1"/>
          </p:cNvSpPr>
          <p:nvPr/>
        </p:nvSpPr>
        <p:spPr bwMode="auto">
          <a:xfrm>
            <a:off x="304800" y="762000"/>
            <a:ext cx="8534400" cy="4250394"/>
          </a:xfrm>
          <a:prstGeom prst="rect">
            <a:avLst/>
          </a:prstGeom>
          <a:noFill/>
          <a:ln w="9525" cap="flat" cmpd="sng" algn="ctr">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90000"/>
              </a:lnSpc>
              <a:spcBef>
                <a:spcPct val="20000"/>
              </a:spcBef>
              <a:spcAft>
                <a:spcPct val="0"/>
              </a:spcAft>
              <a:buClrTx/>
              <a:buSzTx/>
              <a:buNone/>
              <a:tabLst/>
            </a:pPr>
            <a:r>
              <a:rPr kumimoji="0" lang="en-AU" sz="1800" b="1" i="0" u="none" strike="noStrike" cap="none" normalizeH="0" baseline="0" dirty="0">
                <a:ln>
                  <a:noFill/>
                </a:ln>
                <a:solidFill>
                  <a:schemeClr val="tx1"/>
                </a:solidFill>
                <a:effectLst/>
                <a:ea typeface="Times New Roman" pitchFamily="18" charset="0"/>
                <a:cs typeface="Times New Roman" pitchFamily="18" charset="0"/>
              </a:rPr>
              <a:t>Just-In-Time Training Project</a:t>
            </a:r>
            <a:endParaRPr kumimoji="0" lang="en-US" sz="1800" b="0" i="0" u="none" strike="noStrike" cap="none" normalizeH="0" baseline="0" dirty="0">
              <a:ln>
                <a:noFill/>
              </a:ln>
              <a:solidFill>
                <a:schemeClr val="tx1"/>
              </a:solidFill>
              <a:effectLst/>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AU" sz="1800" b="1" i="0" u="none" strike="noStrike" cap="none" normalizeH="0" baseline="0" dirty="0">
                <a:ln>
                  <a:noFill/>
                </a:ln>
                <a:solidFill>
                  <a:schemeClr val="tx1"/>
                </a:solidFill>
                <a:effectLst/>
                <a:ea typeface="Times New Roman" pitchFamily="18" charset="0"/>
                <a:cs typeface="Times New Roman" pitchFamily="18" charset="0"/>
              </a:rPr>
              <a:t>Kick-off Meeting</a:t>
            </a:r>
            <a:endParaRPr kumimoji="0" lang="en-US" sz="1800" b="0" i="0" u="none" strike="noStrike" cap="none" normalizeH="0" baseline="0" dirty="0">
              <a:ln>
                <a:noFill/>
              </a:ln>
              <a:solidFill>
                <a:schemeClr val="tx1"/>
              </a:solidFill>
              <a:effectLst/>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AU" sz="1800" b="1" i="0" u="none" strike="noStrike" cap="none" normalizeH="0" baseline="0" dirty="0">
                <a:ln>
                  <a:noFill/>
                </a:ln>
                <a:solidFill>
                  <a:schemeClr val="tx1"/>
                </a:solidFill>
                <a:effectLst/>
                <a:ea typeface="Times New Roman" pitchFamily="18" charset="0"/>
                <a:cs typeface="Times New Roman" pitchFamily="18" charset="0"/>
              </a:rPr>
              <a:t>July 16</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800" b="1" i="0" u="none" strike="noStrike" cap="none" normalizeH="0" baseline="0" dirty="0">
                <a:ln>
                  <a:noFill/>
                </a:ln>
                <a:solidFill>
                  <a:schemeClr val="tx1"/>
                </a:solidFill>
                <a:effectLst/>
                <a:ea typeface="Times New Roman" pitchFamily="18" charset="0"/>
                <a:cs typeface="Times New Roman" pitchFamily="18" charset="0"/>
              </a:rPr>
              <a:t>Meeting Objective</a:t>
            </a:r>
            <a:r>
              <a:rPr kumimoji="0" lang="en-AU" sz="1800" b="0" i="0" u="none" strike="noStrike" cap="none" normalizeH="0" baseline="0" dirty="0">
                <a:ln>
                  <a:noFill/>
                </a:ln>
                <a:solidFill>
                  <a:schemeClr val="tx1"/>
                </a:solidFill>
                <a:effectLst/>
                <a:ea typeface="Times New Roman" pitchFamily="18" charset="0"/>
                <a:cs typeface="Times New Roman" pitchFamily="18" charset="0"/>
              </a:rPr>
              <a:t>: Get the project off to an effective start by introducing key stakeholders, reviewing project goals, and discussing future plans </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800" b="1" i="0" u="none" strike="noStrike" cap="none" normalizeH="0" baseline="0" dirty="0">
                <a:ln>
                  <a:noFill/>
                </a:ln>
                <a:solidFill>
                  <a:schemeClr val="tx1"/>
                </a:solidFill>
                <a:effectLst/>
                <a:ea typeface="Times New Roman" pitchFamily="18" charset="0"/>
                <a:cs typeface="Times New Roman" pitchFamily="18" charset="0"/>
              </a:rPr>
              <a:t>Agenda:</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Introductions of attendees</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Review of the project background </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Review of project-related documents (i.e., business case, project charter, assumptions log)</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Discussion of project organizational structure</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Discussion of project scope, time, and cost goals</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Discussion of other important topics</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List of action items from meeting</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imes New Roman" pitchFamily="18" charset="0"/>
            </a:endParaRPr>
          </a:p>
        </p:txBody>
      </p:sp>
      <p:sp>
        <p:nvSpPr>
          <p:cNvPr id="8" name="Rectangle 7"/>
          <p:cNvSpPr/>
          <p:nvPr/>
        </p:nvSpPr>
        <p:spPr>
          <a:xfrm>
            <a:off x="304800" y="5562600"/>
            <a:ext cx="4572000" cy="341632"/>
          </a:xfrm>
          <a:prstGeom prst="rect">
            <a:avLst/>
          </a:prstGeom>
        </p:spPr>
        <p:txBody>
          <a:bodyPr>
            <a:spAutoFit/>
          </a:bodyPr>
          <a:lstStyle/>
          <a:p>
            <a:pPr>
              <a:buNone/>
            </a:pPr>
            <a:r>
              <a:rPr lang="en-US" sz="1800" b="1" dirty="0">
                <a:ea typeface="Times New Roman" pitchFamily="18" charset="0"/>
                <a:cs typeface="Times New Roman" pitchFamily="18" charset="0"/>
              </a:rPr>
              <a:t>Date and time of next meeting:</a:t>
            </a:r>
          </a:p>
        </p:txBody>
      </p:sp>
      <p:sp>
        <p:nvSpPr>
          <p:cNvPr id="7"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41</a:t>
            </a:fld>
            <a:endParaRPr lang="en-US" sz="1600" dirty="0">
              <a:latin typeface="Arial Unicode MS" pitchFamily="34" charset="-128"/>
              <a:ea typeface="Arial Unicode MS" pitchFamily="34" charset="-128"/>
              <a:cs typeface="Arial Unicode MS" pitchFamily="34" charset="-128"/>
            </a:endParaRPr>
          </a:p>
        </p:txBody>
      </p:sp>
      <p:graphicFrame>
        <p:nvGraphicFramePr>
          <p:cNvPr id="9" name="Table 8"/>
          <p:cNvGraphicFramePr>
            <a:graphicFrameLocks noGrp="1"/>
          </p:cNvGraphicFramePr>
          <p:nvPr>
            <p:extLst/>
          </p:nvPr>
        </p:nvGraphicFramePr>
        <p:xfrm>
          <a:off x="381000" y="4407920"/>
          <a:ext cx="7848600" cy="1143000"/>
        </p:xfrm>
        <a:graphic>
          <a:graphicData uri="http://schemas.openxmlformats.org/drawingml/2006/table">
            <a:tbl>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285750">
                <a:tc>
                  <a:txBody>
                    <a:bodyPr/>
                    <a:lstStyle/>
                    <a:p>
                      <a:pPr marL="0" marR="0">
                        <a:spcBef>
                          <a:spcPts val="0"/>
                        </a:spcBef>
                        <a:spcAft>
                          <a:spcPts val="0"/>
                        </a:spcAft>
                      </a:pPr>
                      <a:r>
                        <a:rPr lang="en-US" sz="1400" b="1" dirty="0">
                          <a:latin typeface="Times New Roman" pitchFamily="18" charset="0"/>
                          <a:ea typeface="Times New Roman"/>
                          <a:cs typeface="Times New Roman" pitchFamily="18" charset="0"/>
                        </a:rPr>
                        <a:t>Action Item</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Times New Roman" pitchFamily="18" charset="0"/>
                          <a:ea typeface="Times New Roman"/>
                          <a:cs typeface="Times New Roman" pitchFamily="18" charset="0"/>
                        </a:rPr>
                        <a:t>Assigned To</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Times New Roman" pitchFamily="18" charset="0"/>
                          <a:ea typeface="Times New Roman"/>
                          <a:cs typeface="Times New Roman" pitchFamily="18" charset="0"/>
                        </a:rPr>
                        <a:t>Due Date</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5750">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5750">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5750">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dirty="0">
                        <a:latin typeface="New York"/>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Rectangle 6"/>
          <p:cNvSpPr>
            <a:spLocks noChangeArrowheads="1"/>
          </p:cNvSpPr>
          <p:nvPr/>
        </p:nvSpPr>
        <p:spPr bwMode="auto">
          <a:xfrm>
            <a:off x="304800" y="750320"/>
            <a:ext cx="8534400" cy="4250394"/>
          </a:xfrm>
          <a:prstGeom prst="rect">
            <a:avLst/>
          </a:prstGeom>
          <a:noFill/>
          <a:ln w="9525" cap="flat" cmpd="sng" algn="ctr">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90000"/>
              </a:lnSpc>
              <a:spcBef>
                <a:spcPct val="20000"/>
              </a:spcBef>
              <a:spcAft>
                <a:spcPct val="0"/>
              </a:spcAft>
              <a:buClrTx/>
              <a:buSzTx/>
              <a:buNone/>
              <a:tabLst/>
            </a:pPr>
            <a:r>
              <a:rPr kumimoji="0" lang="en-AU" sz="1800" b="1" i="0" u="none" strike="noStrike" cap="none" normalizeH="0" baseline="0" dirty="0">
                <a:ln>
                  <a:noFill/>
                </a:ln>
                <a:solidFill>
                  <a:schemeClr val="tx1"/>
                </a:solidFill>
                <a:effectLst/>
                <a:ea typeface="Times New Roman" pitchFamily="18" charset="0"/>
                <a:cs typeface="Times New Roman" pitchFamily="18" charset="0"/>
              </a:rPr>
              <a:t>Just-In-Time Training Project</a:t>
            </a:r>
            <a:endParaRPr kumimoji="0" lang="en-US" sz="1800" b="0" i="0" u="none" strike="noStrike" cap="none" normalizeH="0" baseline="0" dirty="0">
              <a:ln>
                <a:noFill/>
              </a:ln>
              <a:solidFill>
                <a:schemeClr val="tx1"/>
              </a:solidFill>
              <a:effectLst/>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AU" sz="1800" b="1" i="0" u="none" strike="noStrike" cap="none" normalizeH="0" baseline="0" dirty="0">
                <a:ln>
                  <a:noFill/>
                </a:ln>
                <a:solidFill>
                  <a:schemeClr val="tx1"/>
                </a:solidFill>
                <a:effectLst/>
                <a:ea typeface="Times New Roman" pitchFamily="18" charset="0"/>
                <a:cs typeface="Times New Roman" pitchFamily="18" charset="0"/>
              </a:rPr>
              <a:t>Kick-off Meeting</a:t>
            </a:r>
            <a:endParaRPr kumimoji="0" lang="en-US" sz="1800" b="0" i="0" u="none" strike="noStrike" cap="none" normalizeH="0" baseline="0" dirty="0">
              <a:ln>
                <a:noFill/>
              </a:ln>
              <a:solidFill>
                <a:schemeClr val="tx1"/>
              </a:solidFill>
              <a:effectLst/>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AU" sz="1800" b="1" i="0" u="none" strike="noStrike" cap="none" normalizeH="0" baseline="0" dirty="0">
                <a:ln>
                  <a:noFill/>
                </a:ln>
                <a:solidFill>
                  <a:schemeClr val="tx1"/>
                </a:solidFill>
                <a:effectLst/>
                <a:ea typeface="Times New Roman" pitchFamily="18" charset="0"/>
                <a:cs typeface="Times New Roman" pitchFamily="18" charset="0"/>
              </a:rPr>
              <a:t>July 16</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800" b="1" i="0" u="none" strike="noStrike" cap="none" normalizeH="0" baseline="0" dirty="0">
                <a:ln>
                  <a:noFill/>
                </a:ln>
                <a:solidFill>
                  <a:schemeClr val="tx1"/>
                </a:solidFill>
                <a:effectLst/>
                <a:ea typeface="Times New Roman" pitchFamily="18" charset="0"/>
                <a:cs typeface="Times New Roman" pitchFamily="18" charset="0"/>
              </a:rPr>
              <a:t>Meeting Objective</a:t>
            </a:r>
            <a:r>
              <a:rPr kumimoji="0" lang="en-AU" sz="1800" b="0" i="0" u="none" strike="noStrike" cap="none" normalizeH="0" baseline="0" dirty="0">
                <a:ln>
                  <a:noFill/>
                </a:ln>
                <a:solidFill>
                  <a:schemeClr val="tx1"/>
                </a:solidFill>
                <a:effectLst/>
                <a:ea typeface="Times New Roman" pitchFamily="18" charset="0"/>
                <a:cs typeface="Times New Roman" pitchFamily="18" charset="0"/>
              </a:rPr>
              <a:t>: Get the project off to an effective start by introducing key stakeholders, reviewing project goals, and discussing future plans </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800" b="1" i="0" u="none" strike="noStrike" cap="none" normalizeH="0" baseline="0" dirty="0">
                <a:ln>
                  <a:noFill/>
                </a:ln>
                <a:solidFill>
                  <a:schemeClr val="tx1"/>
                </a:solidFill>
                <a:effectLst/>
                <a:ea typeface="Times New Roman" pitchFamily="18" charset="0"/>
                <a:cs typeface="Times New Roman" pitchFamily="18" charset="0"/>
              </a:rPr>
              <a:t>Agenda:</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Introductions of attendees</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Review of the project background </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Review of project-related documents (i.e., business case, project charter, assumptions log)</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Discussion of project organizational structure</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Discussion of project scope, time, and cost goals</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Discussion of other important topics</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Times New Roman" pitchFamily="18" charset="0"/>
                <a:cs typeface="Times New Roman" pitchFamily="18" charset="0"/>
              </a:rPr>
              <a:t>List of action items from meeting</a:t>
            </a:r>
            <a:endParaRPr kumimoji="0" lang="en-US" sz="1800" b="0" i="0" u="none" strike="noStrike" cap="none" normalizeH="0" baseline="0" dirty="0">
              <a:ln>
                <a:noFill/>
              </a:ln>
              <a:solidFill>
                <a:schemeClr val="tx1"/>
              </a:solidFill>
              <a:effectLs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Times New Roman" pitchFamily="18" charset="0"/>
            </a:endParaRPr>
          </a:p>
        </p:txBody>
      </p:sp>
      <p:sp>
        <p:nvSpPr>
          <p:cNvPr id="11" name="Rectangle 10"/>
          <p:cNvSpPr/>
          <p:nvPr/>
        </p:nvSpPr>
        <p:spPr>
          <a:xfrm>
            <a:off x="304800" y="5550920"/>
            <a:ext cx="4572000" cy="341632"/>
          </a:xfrm>
          <a:prstGeom prst="rect">
            <a:avLst/>
          </a:prstGeom>
        </p:spPr>
        <p:txBody>
          <a:bodyPr>
            <a:spAutoFit/>
          </a:bodyPr>
          <a:lstStyle/>
          <a:p>
            <a:pPr>
              <a:buNone/>
            </a:pPr>
            <a:r>
              <a:rPr lang="en-US" sz="1800" b="1" dirty="0">
                <a:ea typeface="Times New Roman" pitchFamily="18" charset="0"/>
                <a:cs typeface="Times New Roman" pitchFamily="18" charset="0"/>
              </a:rPr>
              <a:t>Date and time of next meeting:</a:t>
            </a:r>
          </a:p>
        </p:txBody>
      </p:sp>
    </p:spTree>
    <p:extLst>
      <p:ext uri="{BB962C8B-B14F-4D97-AF65-F5344CB8AC3E}">
        <p14:creationId xmlns:p14="http://schemas.microsoft.com/office/powerpoint/2010/main" val="2763450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732741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3"/>
          <p:cNvSpPr txBox="1">
            <a:spLocks noChangeArrowheads="1"/>
          </p:cNvSpPr>
          <p:nvPr/>
        </p:nvSpPr>
        <p:spPr bwMode="auto">
          <a:xfrm>
            <a:off x="264465" y="1405569"/>
            <a:ext cx="84582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800" kern="0" dirty="0"/>
              <a:t>The five project management process groups are initiating, planning, executing, monitoring and controlling, and closing. These processes occur at varying levels of intensity throughout each phase of a project, and specific outcomes are produced as a result of each process</a:t>
            </a:r>
          </a:p>
          <a:p>
            <a:r>
              <a:rPr lang="en-US" sz="2800" kern="0" dirty="0"/>
              <a:t>Mapping the main activities of each project management process group into the ten project management knowledge areas provides a big picture of what activities are involved in project management</a:t>
            </a:r>
          </a:p>
        </p:txBody>
      </p:sp>
    </p:spTree>
    <p:extLst>
      <p:ext uri="{BB962C8B-B14F-4D97-AF65-F5344CB8AC3E}">
        <p14:creationId xmlns:p14="http://schemas.microsoft.com/office/powerpoint/2010/main" val="1510515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4" name="Rectangle 3"/>
          <p:cNvSpPr txBox="1">
            <a:spLocks noChangeArrowheads="1"/>
          </p:cNvSpPr>
          <p:nvPr/>
        </p:nvSpPr>
        <p:spPr bwMode="auto">
          <a:xfrm>
            <a:off x="457200" y="1219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pPr>
            <a:r>
              <a:rPr lang="en-US" kern="0" dirty="0"/>
              <a:t>After a project is approved, senior managers often meet to perform several pre-initiating tasks</a:t>
            </a:r>
          </a:p>
          <a:p>
            <a:r>
              <a:rPr lang="en-US" kern="0" dirty="0"/>
              <a:t>The main tasks normally involved in project initiation are the following:</a:t>
            </a:r>
          </a:p>
          <a:p>
            <a:pPr lvl="1"/>
            <a:r>
              <a:rPr lang="en-US" kern="0" dirty="0"/>
              <a:t>Identifying and stakeholders</a:t>
            </a:r>
          </a:p>
          <a:p>
            <a:pPr lvl="1"/>
            <a:r>
              <a:rPr lang="en-US" kern="0" dirty="0"/>
              <a:t>Creating the project charter and assumptions log</a:t>
            </a:r>
          </a:p>
          <a:p>
            <a:pPr lvl="1"/>
            <a:r>
              <a:rPr lang="en-US" kern="0" dirty="0"/>
              <a:t>Holding a kick-off meeting</a:t>
            </a:r>
          </a:p>
        </p:txBody>
      </p:sp>
    </p:spTree>
    <p:extLst>
      <p:ext uri="{BB962C8B-B14F-4D97-AF65-F5344CB8AC3E}">
        <p14:creationId xmlns:p14="http://schemas.microsoft.com/office/powerpoint/2010/main" val="4069986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524352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04 </a:t>
            </a:r>
            <a:r>
              <a:rPr lang="en-US" dirty="0"/>
              <a:t>Planning Projects Part 1 (Integration &amp; Scope)</a:t>
            </a:r>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36103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228600" y="274638"/>
            <a:ext cx="8686800" cy="1143000"/>
          </a:xfrm>
        </p:spPr>
        <p:txBody>
          <a:bodyPr>
            <a:normAutofit/>
          </a:bodyPr>
          <a:lstStyle/>
          <a:p>
            <a:pPr eaLnBrk="1" hangingPunct="1">
              <a:defRPr/>
            </a:pPr>
            <a:r>
              <a:rPr lang="en-US" dirty="0"/>
              <a:t>Project Management Process Groups</a:t>
            </a:r>
          </a:p>
        </p:txBody>
      </p:sp>
      <p:sp>
        <p:nvSpPr>
          <p:cNvPr id="14339" name="Rectangle 3"/>
          <p:cNvSpPr>
            <a:spLocks noGrp="1" noChangeArrowheads="1"/>
          </p:cNvSpPr>
          <p:nvPr>
            <p:ph type="body" idx="1"/>
          </p:nvPr>
        </p:nvSpPr>
        <p:spPr>
          <a:xfrm>
            <a:off x="304800" y="1600200"/>
            <a:ext cx="8458200" cy="4648200"/>
          </a:xfrm>
        </p:spPr>
        <p:txBody>
          <a:bodyPr/>
          <a:lstStyle/>
          <a:p>
            <a:pPr eaLnBrk="1" hangingPunct="1"/>
            <a:r>
              <a:rPr lang="en-US" b="1" dirty="0"/>
              <a:t>Project management process groups </a:t>
            </a:r>
            <a:r>
              <a:rPr lang="en-US" dirty="0"/>
              <a:t>progress from initiating activities to planning activities, executing activities, monitoring and controlling activities, and closing activities</a:t>
            </a:r>
          </a:p>
          <a:p>
            <a:pPr eaLnBrk="1" hangingPunct="1"/>
            <a:r>
              <a:rPr lang="en-US" dirty="0"/>
              <a:t>A </a:t>
            </a:r>
            <a:r>
              <a:rPr lang="en-US" b="1" dirty="0"/>
              <a:t>process </a:t>
            </a:r>
            <a:r>
              <a:rPr lang="en-US" dirty="0"/>
              <a:t>is a series of actions directed toward a particular result</a:t>
            </a:r>
            <a:endParaRPr lang="en-US" sz="3200" dirty="0"/>
          </a:p>
          <a:p>
            <a:pPr eaLnBrk="1" hangingPunct="1"/>
            <a:endParaRPr lang="en-US" sz="3200" dirty="0"/>
          </a:p>
          <a:p>
            <a:pPr eaLnBrk="1" hangingPunct="1">
              <a:spcBef>
                <a:spcPct val="50000"/>
              </a:spcBef>
            </a:pPr>
            <a:endParaRPr lang="en-US" sz="3200" dirty="0"/>
          </a:p>
          <a:p>
            <a:pPr lvl="1" eaLnBrk="1" hangingPunct="1">
              <a:spcBef>
                <a:spcPct val="50000"/>
              </a:spcBef>
            </a:pPr>
            <a:endParaRPr lang="en-US" dirty="0"/>
          </a:p>
        </p:txBody>
      </p:sp>
      <p:sp>
        <p:nvSpPr>
          <p:cNvPr id="4" name="Slide Number Placeholder 3"/>
          <p:cNvSpPr>
            <a:spLocks noGrp="1"/>
          </p:cNvSpPr>
          <p:nvPr>
            <p:ph type="sldNum" sz="quarter" idx="4294967295"/>
          </p:nvPr>
        </p:nvSpPr>
        <p:spPr>
          <a:xfrm>
            <a:off x="8569325" y="6492875"/>
            <a:ext cx="555625" cy="365125"/>
          </a:xfrm>
          <a:prstGeom prst="rect">
            <a:avLst/>
          </a:prstGeom>
        </p:spPr>
        <p:txBody>
          <a:bodyPr/>
          <a:lstStyle/>
          <a:p>
            <a:pPr>
              <a:buNone/>
              <a:defRPr/>
            </a:pPr>
            <a:fld id="{201EA5DE-2BDB-45E3-8CE3-C2C6D6E7A7A1}" type="slidenum">
              <a:rPr lang="en-US" sz="1600" smtClean="0">
                <a:latin typeface="Arial Unicode MS" pitchFamily="34" charset="-128"/>
                <a:ea typeface="Arial Unicode MS" pitchFamily="34" charset="-128"/>
                <a:cs typeface="Arial Unicode MS" pitchFamily="34" charset="-128"/>
              </a:rPr>
              <a:pPr>
                <a:buNone/>
                <a:defRPr/>
              </a:pPr>
              <a:t>5</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58194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587375" y="0"/>
            <a:ext cx="8229600" cy="1143000"/>
          </a:xfrm>
        </p:spPr>
        <p:txBody>
          <a:bodyPr/>
          <a:lstStyle/>
          <a:p>
            <a:pPr eaLnBrk="1" hangingPunct="1">
              <a:defRPr/>
            </a:pPr>
            <a:r>
              <a:rPr lang="en-US" dirty="0"/>
              <a:t>Description of Process Groups</a:t>
            </a:r>
          </a:p>
        </p:txBody>
      </p:sp>
      <p:sp>
        <p:nvSpPr>
          <p:cNvPr id="15363" name="Rectangle 3"/>
          <p:cNvSpPr>
            <a:spLocks noGrp="1" noChangeArrowheads="1"/>
          </p:cNvSpPr>
          <p:nvPr>
            <p:ph type="body" idx="1"/>
          </p:nvPr>
        </p:nvSpPr>
        <p:spPr>
          <a:xfrm>
            <a:off x="152400" y="1096963"/>
            <a:ext cx="8991600" cy="5105400"/>
          </a:xfrm>
        </p:spPr>
        <p:txBody>
          <a:bodyPr/>
          <a:lstStyle/>
          <a:p>
            <a:pPr eaLnBrk="1" hangingPunct="1">
              <a:lnSpc>
                <a:spcPct val="80000"/>
              </a:lnSpc>
            </a:pPr>
            <a:r>
              <a:rPr lang="en-US" sz="2400" b="1" dirty="0"/>
              <a:t>Initiating processes </a:t>
            </a:r>
            <a:r>
              <a:rPr lang="en-US" sz="2400" dirty="0"/>
              <a:t>include actions to begin projects and project phases</a:t>
            </a:r>
          </a:p>
          <a:p>
            <a:pPr eaLnBrk="1" hangingPunct="1">
              <a:lnSpc>
                <a:spcPct val="80000"/>
              </a:lnSpc>
            </a:pPr>
            <a:r>
              <a:rPr lang="en-US" sz="2400" b="1" dirty="0"/>
              <a:t>Planning processes </a:t>
            </a:r>
            <a:r>
              <a:rPr lang="en-US" sz="2400" dirty="0"/>
              <a:t>include devising and maintaining a workable scheme to ensure that the project meets its scope, time, and cost goals as well as organizational needs</a:t>
            </a:r>
          </a:p>
          <a:p>
            <a:pPr eaLnBrk="1" hangingPunct="1">
              <a:lnSpc>
                <a:spcPct val="80000"/>
              </a:lnSpc>
            </a:pPr>
            <a:r>
              <a:rPr lang="en-US" sz="2400" b="1" dirty="0"/>
              <a:t>Executing processes </a:t>
            </a:r>
            <a:r>
              <a:rPr lang="en-US" sz="2400" dirty="0"/>
              <a:t>include coordinating people and other resources to carry out the project plans and produce the deliverables of the project or phase.</a:t>
            </a:r>
          </a:p>
          <a:p>
            <a:pPr lvl="1" eaLnBrk="1" hangingPunct="1">
              <a:lnSpc>
                <a:spcPct val="80000"/>
              </a:lnSpc>
            </a:pPr>
            <a:r>
              <a:rPr lang="en-US" sz="2200" dirty="0"/>
              <a:t>A </a:t>
            </a:r>
            <a:r>
              <a:rPr lang="en-US" sz="2200" b="1" dirty="0"/>
              <a:t>deliverable </a:t>
            </a:r>
            <a:r>
              <a:rPr lang="en-US" sz="2200" dirty="0"/>
              <a:t>is a product or service produced or provided as part of a project</a:t>
            </a:r>
          </a:p>
          <a:p>
            <a:pPr eaLnBrk="1" hangingPunct="1">
              <a:lnSpc>
                <a:spcPct val="80000"/>
              </a:lnSpc>
            </a:pPr>
            <a:r>
              <a:rPr lang="en-US" sz="2400" b="1" dirty="0"/>
              <a:t>Monitoring and controlling processes </a:t>
            </a:r>
            <a:r>
              <a:rPr lang="en-US" sz="2400" dirty="0"/>
              <a:t>measure progress toward achieving project goals, monitor deviation from plans, and take corrective action to match progress with plans and customer expectations</a:t>
            </a:r>
          </a:p>
          <a:p>
            <a:pPr eaLnBrk="1" hangingPunct="1">
              <a:lnSpc>
                <a:spcPct val="80000"/>
              </a:lnSpc>
            </a:pPr>
            <a:r>
              <a:rPr lang="en-US" sz="2400" b="1" dirty="0"/>
              <a:t>Closing processes </a:t>
            </a:r>
            <a:r>
              <a:rPr lang="en-US" sz="2400" dirty="0"/>
              <a:t>include formalizing acceptance of the project or phase and bringing it to an orderly end</a:t>
            </a:r>
          </a:p>
          <a:p>
            <a:pPr eaLnBrk="1" hangingPunct="1">
              <a:lnSpc>
                <a:spcPct val="80000"/>
              </a:lnSpc>
            </a:pPr>
            <a:endParaRPr lang="en-US" sz="2400" dirty="0"/>
          </a:p>
          <a:p>
            <a:pPr eaLnBrk="1" hangingPunct="1">
              <a:lnSpc>
                <a:spcPct val="80000"/>
              </a:lnSpc>
            </a:pPr>
            <a:endParaRPr lang="en-US" sz="2400" dirty="0"/>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6</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30808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7</a:t>
            </a:fld>
            <a:endParaRPr lang="en-US" dirty="0"/>
          </a:p>
        </p:txBody>
      </p:sp>
      <p:sp>
        <p:nvSpPr>
          <p:cNvPr id="4" name="Title 3"/>
          <p:cNvSpPr>
            <a:spLocks noGrp="1"/>
          </p:cNvSpPr>
          <p:nvPr>
            <p:ph type="title"/>
          </p:nvPr>
        </p:nvSpPr>
        <p:spPr/>
        <p:txBody>
          <a:bodyPr>
            <a:normAutofit fontScale="90000"/>
          </a:bodyPr>
          <a:lstStyle/>
          <a:p>
            <a:r>
              <a:rPr lang="en-US" dirty="0">
                <a:effectLst/>
              </a:rPr>
              <a:t>Figure 3-1. Example of process group interactions within a project or phase</a:t>
            </a:r>
            <a:endParaRPr lang="en-US" dirty="0"/>
          </a:p>
        </p:txBody>
      </p:sp>
      <p:sp>
        <p:nvSpPr>
          <p:cNvPr id="6" name="TextBox 5"/>
          <p:cNvSpPr txBox="1"/>
          <p:nvPr/>
        </p:nvSpPr>
        <p:spPr>
          <a:xfrm>
            <a:off x="2514600" y="5867400"/>
            <a:ext cx="6720840" cy="907941"/>
          </a:xfrm>
          <a:prstGeom prst="rect">
            <a:avLst/>
          </a:prstGeom>
          <a:noFill/>
        </p:spPr>
        <p:txBody>
          <a:bodyPr wrap="square" rtlCol="0">
            <a:spAutoFit/>
          </a:bodyPr>
          <a:lstStyle/>
          <a:p>
            <a:pPr>
              <a:buNone/>
            </a:pPr>
            <a:r>
              <a:rPr lang="en-US" sz="1600" dirty="0"/>
              <a:t>Source: Project Management Institute, Inc., </a:t>
            </a:r>
            <a:r>
              <a:rPr lang="en-US" sz="1600" i="1" dirty="0"/>
              <a:t>A Guide to the Project Management Body of Knowledge (PMBOK</a:t>
            </a:r>
            <a:r>
              <a:rPr lang="en-US" sz="1600" i="1" baseline="30000" dirty="0">
                <a:sym typeface="Symbol" panose="05050102010706020507" pitchFamily="18" charset="2"/>
              </a:rPr>
              <a:t></a:t>
            </a:r>
            <a:r>
              <a:rPr lang="en-US" sz="1600" i="1" dirty="0"/>
              <a:t> Guide)– Sixth Edition</a:t>
            </a:r>
            <a:r>
              <a:rPr lang="en-US" sz="1600" dirty="0"/>
              <a:t> (2017).</a:t>
            </a:r>
          </a:p>
          <a:p>
            <a:pPr>
              <a:buNone/>
            </a:pP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447800" y="1417639"/>
            <a:ext cx="6781800" cy="4367102"/>
          </a:xfrm>
          <a:prstGeom prst="rect">
            <a:avLst/>
          </a:prstGeom>
        </p:spPr>
      </p:pic>
    </p:spTree>
    <p:extLst>
      <p:ext uri="{BB962C8B-B14F-4D97-AF65-F5344CB8AC3E}">
        <p14:creationId xmlns:p14="http://schemas.microsoft.com/office/powerpoint/2010/main" val="3296570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US" dirty="0">
                <a:effectLst/>
              </a:rPr>
              <a:t>Figure 3-2. Time Spent on Each Project Management Process Group</a:t>
            </a:r>
            <a:endParaRPr lang="en-US" dirty="0"/>
          </a:p>
        </p:txBody>
      </p:sp>
      <p:sp>
        <p:nvSpPr>
          <p:cNvPr id="6"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8</a:t>
            </a:fld>
            <a:endParaRPr lang="en-US" sz="1600" dirty="0">
              <a:latin typeface="Arial Unicode MS" pitchFamily="34" charset="-128"/>
              <a:ea typeface="Arial Unicode MS" pitchFamily="34" charset="-128"/>
              <a:cs typeface="Arial Unicode MS" pitchFamily="34" charset="-128"/>
            </a:endParaRPr>
          </a:p>
        </p:txBody>
      </p:sp>
      <p:graphicFrame>
        <p:nvGraphicFramePr>
          <p:cNvPr id="4" name="Table 3"/>
          <p:cNvGraphicFramePr>
            <a:graphicFrameLocks noGrp="1"/>
          </p:cNvGraphicFramePr>
          <p:nvPr>
            <p:extLst/>
          </p:nvPr>
        </p:nvGraphicFramePr>
        <p:xfrm>
          <a:off x="533400" y="1752598"/>
          <a:ext cx="7696201" cy="3274425"/>
        </p:xfrm>
        <a:graphic>
          <a:graphicData uri="http://schemas.openxmlformats.org/drawingml/2006/table">
            <a:tbl>
              <a:tblPr firstRow="1" firstCol="1" bandRow="1">
                <a:tableStyleId>{5C22544A-7EE6-4342-B048-85BDC9FD1C3A}</a:tableStyleId>
              </a:tblPr>
              <a:tblGrid>
                <a:gridCol w="2610773">
                  <a:extLst>
                    <a:ext uri="{9D8B030D-6E8A-4147-A177-3AD203B41FA5}">
                      <a16:colId xmlns:a16="http://schemas.microsoft.com/office/drawing/2014/main" val="20000"/>
                    </a:ext>
                  </a:extLst>
                </a:gridCol>
                <a:gridCol w="1004143">
                  <a:extLst>
                    <a:ext uri="{9D8B030D-6E8A-4147-A177-3AD203B41FA5}">
                      <a16:colId xmlns:a16="http://schemas.microsoft.com/office/drawing/2014/main" val="20001"/>
                    </a:ext>
                  </a:extLst>
                </a:gridCol>
                <a:gridCol w="165126">
                  <a:extLst>
                    <a:ext uri="{9D8B030D-6E8A-4147-A177-3AD203B41FA5}">
                      <a16:colId xmlns:a16="http://schemas.microsoft.com/office/drawing/2014/main" val="20002"/>
                    </a:ext>
                  </a:extLst>
                </a:gridCol>
                <a:gridCol w="1707044">
                  <a:extLst>
                    <a:ext uri="{9D8B030D-6E8A-4147-A177-3AD203B41FA5}">
                      <a16:colId xmlns:a16="http://schemas.microsoft.com/office/drawing/2014/main" val="20003"/>
                    </a:ext>
                  </a:extLst>
                </a:gridCol>
                <a:gridCol w="2209115">
                  <a:extLst>
                    <a:ext uri="{9D8B030D-6E8A-4147-A177-3AD203B41FA5}">
                      <a16:colId xmlns:a16="http://schemas.microsoft.com/office/drawing/2014/main" val="20004"/>
                    </a:ext>
                  </a:extLst>
                </a:gridCol>
              </a:tblGrid>
              <a:tr h="435429">
                <a:tc>
                  <a:txBody>
                    <a:bodyPr/>
                    <a:lstStyle/>
                    <a:p>
                      <a:pPr marL="0" marR="0">
                        <a:spcBef>
                          <a:spcPts val="0"/>
                        </a:spcBef>
                        <a:spcAft>
                          <a:spcPts val="0"/>
                        </a:spcAft>
                      </a:pPr>
                      <a:r>
                        <a:rPr lang="en-US" sz="1800">
                          <a:effectLst/>
                        </a:rPr>
                        <a:t>Process Group</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1800">
                          <a:effectLst/>
                        </a:rPr>
                        <a:t>Alpha PM</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800">
                          <a:effectLst/>
                        </a:rPr>
                        <a:t>Average PM</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Alpha Difference (%)</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5429">
                <a:tc>
                  <a:txBody>
                    <a:bodyPr/>
                    <a:lstStyle/>
                    <a:p>
                      <a:pPr marL="0" marR="0">
                        <a:spcBef>
                          <a:spcPts val="0"/>
                        </a:spcBef>
                        <a:spcAft>
                          <a:spcPts val="0"/>
                        </a:spcAft>
                      </a:pPr>
                      <a:r>
                        <a:rPr lang="en-US" sz="1800">
                          <a:effectLst/>
                        </a:rPr>
                        <a:t>Initiating</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1800">
                          <a:effectLst/>
                        </a:rPr>
                        <a:t>1%</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800">
                          <a:effectLst/>
                        </a:rPr>
                        <a:t>100% more</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35429">
                <a:tc>
                  <a:txBody>
                    <a:bodyPr/>
                    <a:lstStyle/>
                    <a:p>
                      <a:pPr marL="0" marR="0">
                        <a:spcBef>
                          <a:spcPts val="0"/>
                        </a:spcBef>
                        <a:spcAft>
                          <a:spcPts val="0"/>
                        </a:spcAft>
                      </a:pPr>
                      <a:r>
                        <a:rPr lang="en-US" sz="1800">
                          <a:effectLst/>
                        </a:rPr>
                        <a:t>Planning</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21%</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1800">
                          <a:effectLst/>
                        </a:rPr>
                        <a:t>11%</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800">
                          <a:effectLst/>
                        </a:rPr>
                        <a:t>91% more</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5429">
                <a:tc>
                  <a:txBody>
                    <a:bodyPr/>
                    <a:lstStyle/>
                    <a:p>
                      <a:pPr marL="0" marR="0">
                        <a:spcBef>
                          <a:spcPts val="0"/>
                        </a:spcBef>
                        <a:spcAft>
                          <a:spcPts val="0"/>
                        </a:spcAft>
                      </a:pPr>
                      <a:r>
                        <a:rPr lang="en-US" sz="1800">
                          <a:effectLst/>
                        </a:rPr>
                        <a:t>Executing</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69%</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1800">
                          <a:effectLst/>
                        </a:rPr>
                        <a:t>82%</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800">
                          <a:effectLst/>
                        </a:rPr>
                        <a:t>16% less</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35429">
                <a:tc>
                  <a:txBody>
                    <a:bodyPr/>
                    <a:lstStyle/>
                    <a:p>
                      <a:pPr marL="0" marR="0">
                        <a:spcBef>
                          <a:spcPts val="0"/>
                        </a:spcBef>
                        <a:spcAft>
                          <a:spcPts val="0"/>
                        </a:spcAft>
                      </a:pPr>
                      <a:r>
                        <a:rPr lang="en-US" sz="1800">
                          <a:effectLst/>
                        </a:rPr>
                        <a:t>Monitoring &amp; Controlling</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5%</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1800">
                          <a:effectLst/>
                        </a:rPr>
                        <a:t>4%</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800">
                          <a:effectLst/>
                        </a:rPr>
                        <a:t>25% more</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35429">
                <a:tc>
                  <a:txBody>
                    <a:bodyPr/>
                    <a:lstStyle/>
                    <a:p>
                      <a:pPr marL="0" marR="0">
                        <a:spcBef>
                          <a:spcPts val="0"/>
                        </a:spcBef>
                        <a:spcAft>
                          <a:spcPts val="0"/>
                        </a:spcAft>
                      </a:pPr>
                      <a:r>
                        <a:rPr lang="en-US" sz="1800">
                          <a:effectLst/>
                        </a:rPr>
                        <a:t>Closing</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1800">
                          <a:effectLst/>
                        </a:rPr>
                        <a:t>2%</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800">
                          <a:effectLst/>
                        </a:rPr>
                        <a:t>50% more</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35429">
                <a:tc>
                  <a:txBody>
                    <a:bodyPr/>
                    <a:lstStyle/>
                    <a:p>
                      <a:pPr marL="0" marR="0">
                        <a:spcBef>
                          <a:spcPts val="0"/>
                        </a:spcBef>
                        <a:spcAft>
                          <a:spcPts val="0"/>
                        </a:spcAft>
                      </a:pPr>
                      <a:r>
                        <a:rPr lang="en-US" sz="1800">
                          <a:effectLst/>
                        </a:rPr>
                        <a:t>Total</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100%</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1800">
                          <a:effectLst/>
                        </a:rPr>
                        <a:t>100%</a:t>
                      </a:r>
                      <a:endParaRPr lang="en-US" sz="2800">
                        <a:effectLst/>
                        <a:latin typeface="New York"/>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800" dirty="0">
                          <a:effectLst/>
                        </a:rPr>
                        <a:t> </a:t>
                      </a:r>
                      <a:endParaRPr lang="en-US" sz="2800" dirty="0">
                        <a:effectLst/>
                        <a:latin typeface="New York"/>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7553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fontScale="90000"/>
          </a:bodyPr>
          <a:lstStyle/>
          <a:p>
            <a:pPr eaLnBrk="1" hangingPunct="1">
              <a:defRPr/>
            </a:pPr>
            <a:r>
              <a:rPr lang="en-US" sz="4000" dirty="0"/>
              <a:t>Characteristics of the Process Groups</a:t>
            </a:r>
          </a:p>
        </p:txBody>
      </p:sp>
      <p:sp>
        <p:nvSpPr>
          <p:cNvPr id="16387" name="Rectangle 3"/>
          <p:cNvSpPr>
            <a:spLocks noGrp="1" noChangeArrowheads="1"/>
          </p:cNvSpPr>
          <p:nvPr>
            <p:ph type="body" idx="1"/>
          </p:nvPr>
        </p:nvSpPr>
        <p:spPr>
          <a:xfrm>
            <a:off x="457200" y="1481138"/>
            <a:ext cx="8458200" cy="4767262"/>
          </a:xfrm>
        </p:spPr>
        <p:txBody>
          <a:bodyPr/>
          <a:lstStyle/>
          <a:p>
            <a:pPr eaLnBrk="1" hangingPunct="1">
              <a:lnSpc>
                <a:spcPct val="80000"/>
              </a:lnSpc>
            </a:pPr>
            <a:r>
              <a:rPr lang="en-US" sz="2400" dirty="0"/>
              <a:t>The level of activity and length of each process group varies for every project</a:t>
            </a:r>
          </a:p>
          <a:p>
            <a:pPr lvl="1" eaLnBrk="1" hangingPunct="1">
              <a:lnSpc>
                <a:spcPct val="80000"/>
              </a:lnSpc>
            </a:pPr>
            <a:r>
              <a:rPr lang="en-US" sz="2200" dirty="0"/>
              <a:t>Normally, executing tasks require the most resources and time, followed by planning tasks</a:t>
            </a:r>
          </a:p>
          <a:p>
            <a:pPr lvl="1" eaLnBrk="1" hangingPunct="1">
              <a:lnSpc>
                <a:spcPct val="80000"/>
              </a:lnSpc>
            </a:pPr>
            <a:r>
              <a:rPr lang="en-US" sz="2200" dirty="0"/>
              <a:t>Monitoring and controlling processes are done throughout the project’s life span</a:t>
            </a:r>
          </a:p>
          <a:p>
            <a:pPr lvl="1" eaLnBrk="1" hangingPunct="1">
              <a:lnSpc>
                <a:spcPct val="80000"/>
              </a:lnSpc>
            </a:pPr>
            <a:r>
              <a:rPr lang="en-US" sz="2200" dirty="0"/>
              <a:t>Initiating and closing tasks are usually the shortest (at the beginning and end of a project or phase, respectively), and they require the least amount of resources and time</a:t>
            </a:r>
          </a:p>
          <a:p>
            <a:pPr lvl="1" eaLnBrk="1" hangingPunct="1">
              <a:lnSpc>
                <a:spcPct val="80000"/>
              </a:lnSpc>
            </a:pPr>
            <a:r>
              <a:rPr lang="en-US" sz="2200" dirty="0"/>
              <a:t>However, every project is unique, so there can be exceptions</a:t>
            </a:r>
          </a:p>
          <a:p>
            <a:pPr eaLnBrk="1" hangingPunct="1">
              <a:lnSpc>
                <a:spcPct val="80000"/>
              </a:lnSpc>
            </a:pPr>
            <a:r>
              <a:rPr lang="en-US" sz="2400" dirty="0"/>
              <a:t>Note that process groups apply to entire projects as well as to project phases</a:t>
            </a:r>
          </a:p>
          <a:p>
            <a:pPr lvl="1" eaLnBrk="1" hangingPunct="1">
              <a:lnSpc>
                <a:spcPct val="80000"/>
              </a:lnSpc>
            </a:pPr>
            <a:r>
              <a:rPr lang="en-US" sz="2200" dirty="0"/>
              <a:t>A </a:t>
            </a:r>
            <a:r>
              <a:rPr lang="en-US" sz="2200" b="1" dirty="0"/>
              <a:t>phase </a:t>
            </a:r>
            <a:r>
              <a:rPr lang="en-US" sz="2200" dirty="0"/>
              <a:t>is a distinct stage in project development, and most projects have distinct phases</a:t>
            </a:r>
          </a:p>
          <a:p>
            <a:pPr eaLnBrk="1" hangingPunct="1">
              <a:lnSpc>
                <a:spcPct val="80000"/>
              </a:lnSpc>
            </a:pPr>
            <a:endParaRPr lang="en-US" sz="2400" dirty="0"/>
          </a:p>
        </p:txBody>
      </p:sp>
      <p:sp>
        <p:nvSpPr>
          <p:cNvPr id="5" name="Slide Number Placeholder 3"/>
          <p:cNvSpPr txBox="1">
            <a:spLocks/>
          </p:cNvSpPr>
          <p:nvPr/>
        </p:nvSpPr>
        <p:spPr>
          <a:xfrm>
            <a:off x="8588375" y="6492875"/>
            <a:ext cx="555625" cy="365125"/>
          </a:xfrm>
          <a:prstGeom prst="rect">
            <a:avLst/>
          </a:prstGeom>
        </p:spPr>
        <p:txBody>
          <a:bodyPr vert="horz" anchor="b"/>
          <a:lstStyle>
            <a:defPPr>
              <a:defRPr lang="en-US"/>
            </a:defPPr>
            <a:lvl1pPr algn="r" rtl="0" eaLnBrk="1" fontAlgn="base" latinLnBrk="0" hangingPunct="1">
              <a:lnSpc>
                <a:spcPct val="90000"/>
              </a:lnSpc>
              <a:spcBef>
                <a:spcPct val="20000"/>
              </a:spcBef>
              <a:spcAft>
                <a:spcPct val="0"/>
              </a:spcAft>
              <a:buNone/>
              <a:defRPr kumimoji="0" sz="1000" b="0" kern="1200">
                <a:solidFill>
                  <a:schemeClr val="tx1"/>
                </a:solidFill>
                <a:latin typeface="Times New Roman" pitchFamily="18" charset="0"/>
                <a:ea typeface="+mn-ea"/>
                <a:cs typeface="+mn-cs"/>
              </a:defRPr>
            </a:lvl1pPr>
            <a:lvl2pPr marL="4572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2pPr>
            <a:lvl3pPr marL="9144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3pPr>
            <a:lvl4pPr marL="13716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4pPr>
            <a:lvl5pPr marL="1828800" algn="l" rtl="0" fontAlgn="base">
              <a:lnSpc>
                <a:spcPct val="90000"/>
              </a:lnSpc>
              <a:spcBef>
                <a:spcPct val="20000"/>
              </a:spcBef>
              <a:spcAft>
                <a:spcPct val="0"/>
              </a:spcAft>
              <a:buChar char="•"/>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a:lstStyle>
          <a:p>
            <a:pPr>
              <a:defRPr/>
            </a:pPr>
            <a:fld id="{A0432642-9879-4C1D-9C87-6BA4755F1F20}" type="slidenum">
              <a:rPr lang="en-US" sz="1600" smtClean="0">
                <a:latin typeface="Arial Unicode MS" pitchFamily="34" charset="-128"/>
                <a:ea typeface="Arial Unicode MS" pitchFamily="34" charset="-128"/>
                <a:cs typeface="Arial Unicode MS" pitchFamily="34" charset="-128"/>
              </a:rPr>
              <a:pPr>
                <a:defRPr/>
              </a:pPr>
              <a:t>9</a:t>
            </a:fld>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358919655"/>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1C6B378645544D9F10C30D9F2BCFB4" ma:contentTypeVersion="5" ma:contentTypeDescription="Create a new document." ma:contentTypeScope="" ma:versionID="4199bc71a6953428033aca1df51f4853">
  <xsd:schema xmlns:xsd="http://www.w3.org/2001/XMLSchema" xmlns:xs="http://www.w3.org/2001/XMLSchema" xmlns:p="http://schemas.microsoft.com/office/2006/metadata/properties" xmlns:ns2="6d54a27f-32b3-46ed-801e-110df5e77a46" targetNamespace="http://schemas.microsoft.com/office/2006/metadata/properties" ma:root="true" ma:fieldsID="2588bda61ae56909b63104c9ef7336e8" ns2:_="">
    <xsd:import namespace="6d54a27f-32b3-46ed-801e-110df5e77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4a27f-32b3-46ed-801e-110df5e7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762882-0E82-4F96-A322-034B32B0F2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54a27f-32b3-46ed-801e-110df5e7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939953-C3DA-4B08-8F3A-365A1361FE17}">
  <ds:schemaRefs>
    <ds:schemaRef ds:uri="http://schemas.microsoft.com/sharepoint/v3/contenttype/forms"/>
  </ds:schemaRefs>
</ds:datastoreItem>
</file>

<file path=customXml/itemProps3.xml><?xml version="1.0" encoding="utf-8"?>
<ds:datastoreItem xmlns:ds="http://schemas.openxmlformats.org/officeDocument/2006/customXml" ds:itemID="{9E8F9C75-D7AB-4AD0-9857-5F0EC1FFA69F}">
  <ds:schemaRefs>
    <ds:schemaRef ds:uri="http://purl.org/dc/terms/"/>
    <ds:schemaRef ds:uri="http://schemas.microsoft.com/office/infopath/2007/PartnerControls"/>
    <ds:schemaRef ds:uri="http://purl.org/dc/dcmitype/"/>
    <ds:schemaRef ds:uri="http://purl.org/dc/elements/1.1/"/>
    <ds:schemaRef ds:uri="http://schemas.microsoft.com/office/2006/documentManagement/types"/>
    <ds:schemaRef ds:uri="6d54a27f-32b3-46ed-801e-110df5e77a46"/>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APUtemplate-Level_3 (6)</Template>
  <TotalTime>300</TotalTime>
  <Pages>11</Pages>
  <Words>3054</Words>
  <Application>Microsoft Office PowerPoint</Application>
  <PresentationFormat>On-screen Show (4:3)</PresentationFormat>
  <Paragraphs>370</Paragraphs>
  <Slides>46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Arial Unicode MS</vt:lpstr>
      <vt:lpstr>Calibri</vt:lpstr>
      <vt:lpstr>Century Gothic</vt:lpstr>
      <vt:lpstr>Garamond</vt:lpstr>
      <vt:lpstr>New York</vt:lpstr>
      <vt:lpstr>Symbol</vt:lpstr>
      <vt:lpstr>Times New Roman</vt:lpstr>
      <vt:lpstr>UCTI-Template-foundation-level</vt:lpstr>
      <vt:lpstr>Project Management  CT050-3-3-PRMGT</vt:lpstr>
      <vt:lpstr>Topic &amp; Structure of The Lesson</vt:lpstr>
      <vt:lpstr>Learning Objectives</vt:lpstr>
      <vt:lpstr>Key Terms You Must Be Able To Use</vt:lpstr>
      <vt:lpstr>Project Management Process Groups</vt:lpstr>
      <vt:lpstr>Description of Process Groups</vt:lpstr>
      <vt:lpstr>Figure 3-1. Example of process group interactions within a project or phase</vt:lpstr>
      <vt:lpstr>Figure 3-2. Time Spent on Each Project Management Process Group</vt:lpstr>
      <vt:lpstr>Characteristics of the Process Groups</vt:lpstr>
      <vt:lpstr>Figure 3-3. Project life cycle and phase gates</vt:lpstr>
      <vt:lpstr>Predictive, Adaptive, and Hybrid Life Cycles</vt:lpstr>
      <vt:lpstr>Figure 3-4. The continuum of project life cycles</vt:lpstr>
      <vt:lpstr>Mapping the Process Groups to the Knowledge Areas</vt:lpstr>
      <vt:lpstr>Figure 3-5. Project management process group and knowledge area mapping</vt:lpstr>
      <vt:lpstr>Developing a Project Management Methodology</vt:lpstr>
      <vt:lpstr>Other Methodologies</vt:lpstr>
      <vt:lpstr>Agile</vt:lpstr>
      <vt:lpstr>Manifesto for Agile Software Development (www.agilemanifesto.org) </vt:lpstr>
      <vt:lpstr>Scrum</vt:lpstr>
      <vt:lpstr>Figure 3-6. Scrum Framework</vt:lpstr>
      <vt:lpstr>Project Management Office (PMO)</vt:lpstr>
      <vt:lpstr>Possible Goals of a PMO</vt:lpstr>
      <vt:lpstr>Figure 3-8. Initiating Process Summary</vt:lpstr>
      <vt:lpstr>Pre-initiating Processes</vt:lpstr>
      <vt:lpstr>Business Case for a Project</vt:lpstr>
      <vt:lpstr>Initiating Processes</vt:lpstr>
      <vt:lpstr>Figure 3-11. Initiating Processes and Outputs (PMBOK® Guide – Sixth Edition)</vt:lpstr>
      <vt:lpstr>Identifying Stakeholders</vt:lpstr>
      <vt:lpstr>Stakeholder Register and Stakeholder Analysis</vt:lpstr>
      <vt:lpstr>Figure 3-12. Sample Stakeholder Register</vt:lpstr>
      <vt:lpstr>Figure 3-13. Sample Stakeholder Analysis Power/Interest Grid</vt:lpstr>
      <vt:lpstr>Categorizing Engagement Levels of Stakeholders</vt:lpstr>
      <vt:lpstr>Creating a Project Charter and Assumption Log</vt:lpstr>
      <vt:lpstr>Contents of a Project Charter</vt:lpstr>
      <vt:lpstr>Contents of a Project Charter (continued)</vt:lpstr>
      <vt:lpstr>Figure 3-15. Sample Project Charter</vt:lpstr>
      <vt:lpstr>Figure 3-15. Sample Project Charter (continued)</vt:lpstr>
      <vt:lpstr>Contents of An Assumptions Log</vt:lpstr>
      <vt:lpstr>Figure 3-16. Sample Assumptions Log</vt:lpstr>
      <vt:lpstr>Holding a Project Kick-off Meeting</vt:lpstr>
      <vt:lpstr>Figure 3-17. Sample Kick-Off Meeting Agenda</vt:lpstr>
      <vt:lpstr>Quick Review Question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Jerry Chong Chean Fuh</cp:lastModifiedBy>
  <cp:revision>47</cp:revision>
  <cp:lastPrinted>1995-11-02T09:23:42Z</cp:lastPrinted>
  <dcterms:created xsi:type="dcterms:W3CDTF">2017-10-17T06:32:29Z</dcterms:created>
  <dcterms:modified xsi:type="dcterms:W3CDTF">2019-11-04T09:26:08Z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0x010100241C6B378645544D9F10C30D9F2BCFB4</vt:lpwstr>
  </property>
</Properties>
</file>