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4"/>
  </p:sldMasterIdLst>
  <p:notesMasterIdLst>
    <p:notesMasterId r:id="rId48"/>
  </p:notesMasterIdLst>
  <p:handoutMasterIdLst>
    <p:handoutMasterId r:id="rId49"/>
  </p:handoutMasterIdLst>
  <p:sldIdLst>
    <p:sldId id="270" r:id="rId5"/>
    <p:sldId id="324" r:id="rId6"/>
    <p:sldId id="279" r:id="rId7"/>
    <p:sldId id="280" r:id="rId8"/>
    <p:sldId id="325" r:id="rId9"/>
    <p:sldId id="281" r:id="rId10"/>
    <p:sldId id="282"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7" r:id="rId24"/>
    <p:sldId id="298" r:id="rId25"/>
    <p:sldId id="299" r:id="rId26"/>
    <p:sldId id="300" r:id="rId27"/>
    <p:sldId id="301" r:id="rId28"/>
    <p:sldId id="302" r:id="rId29"/>
    <p:sldId id="304" r:id="rId30"/>
    <p:sldId id="305" r:id="rId31"/>
    <p:sldId id="306" r:id="rId32"/>
    <p:sldId id="307" r:id="rId33"/>
    <p:sldId id="308" r:id="rId34"/>
    <p:sldId id="310" r:id="rId35"/>
    <p:sldId id="312" r:id="rId36"/>
    <p:sldId id="314" r:id="rId37"/>
    <p:sldId id="316" r:id="rId38"/>
    <p:sldId id="317" r:id="rId39"/>
    <p:sldId id="318" r:id="rId40"/>
    <p:sldId id="320" r:id="rId41"/>
    <p:sldId id="321" r:id="rId42"/>
    <p:sldId id="322" r:id="rId43"/>
    <p:sldId id="326" r:id="rId44"/>
    <p:sldId id="327" r:id="rId45"/>
    <p:sldId id="277" r:id="rId46"/>
    <p:sldId id="278" r:id="rId47"/>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6B53"/>
    <a:srgbClr val="EE6E60"/>
    <a:srgbClr val="E83320"/>
    <a:srgbClr val="EF1928"/>
    <a:srgbClr val="D83048"/>
    <a:srgbClr val="CC0000"/>
    <a:srgbClr val="FF2929"/>
    <a:srgbClr val="A2C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31" autoAdjust="0"/>
    <p:restoredTop sz="94702" autoAdjust="0"/>
  </p:normalViewPr>
  <p:slideViewPr>
    <p:cSldViewPr snapToGrid="0">
      <p:cViewPr varScale="1">
        <p:scale>
          <a:sx n="68" d="100"/>
          <a:sy n="68" d="100"/>
        </p:scale>
        <p:origin x="672" y="6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ry Chong Chean Fuh" userId="7e03b82b-d98f-46c1-89f1-920fd5d2fe3c" providerId="ADAL" clId="{CC4C26F4-6815-45D5-ADB5-066D892AA567}"/>
    <pc:docChg chg="modSld">
      <pc:chgData name="Jerry Chong Chean Fuh" userId="7e03b82b-d98f-46c1-89f1-920fd5d2fe3c" providerId="ADAL" clId="{CC4C26F4-6815-45D5-ADB5-066D892AA567}" dt="2019-11-04T09:29:26.145" v="45" actId="6549"/>
      <pc:docMkLst>
        <pc:docMk/>
      </pc:docMkLst>
      <pc:sldChg chg="modSp">
        <pc:chgData name="Jerry Chong Chean Fuh" userId="7e03b82b-d98f-46c1-89f1-920fd5d2fe3c" providerId="ADAL" clId="{CC4C26F4-6815-45D5-ADB5-066D892AA567}" dt="2019-11-04T09:28:11.643" v="12" actId="20577"/>
        <pc:sldMkLst>
          <pc:docMk/>
          <pc:sldMk cId="2651490891" sldId="270"/>
        </pc:sldMkLst>
        <pc:spChg chg="mod">
          <ac:chgData name="Jerry Chong Chean Fuh" userId="7e03b82b-d98f-46c1-89f1-920fd5d2fe3c" providerId="ADAL" clId="{CC4C26F4-6815-45D5-ADB5-066D892AA567}" dt="2019-11-04T09:28:11.643" v="12" actId="20577"/>
          <ac:spMkLst>
            <pc:docMk/>
            <pc:sldMk cId="2651490891" sldId="270"/>
            <ac:spMk id="3" creationId="{00000000-0000-0000-0000-000000000000}"/>
          </ac:spMkLst>
        </pc:spChg>
      </pc:sldChg>
      <pc:sldChg chg="modSp">
        <pc:chgData name="Jerry Chong Chean Fuh" userId="7e03b82b-d98f-46c1-89f1-920fd5d2fe3c" providerId="ADAL" clId="{CC4C26F4-6815-45D5-ADB5-066D892AA567}" dt="2019-11-04T09:29:26.145" v="45" actId="6549"/>
        <pc:sldMkLst>
          <pc:docMk/>
          <pc:sldMk cId="2361033932" sldId="278"/>
        </pc:sldMkLst>
        <pc:spChg chg="mod">
          <ac:chgData name="Jerry Chong Chean Fuh" userId="7e03b82b-d98f-46c1-89f1-920fd5d2fe3c" providerId="ADAL" clId="{CC4C26F4-6815-45D5-ADB5-066D892AA567}" dt="2019-11-04T09:29:26.145" v="45" actId="6549"/>
          <ac:spMkLst>
            <pc:docMk/>
            <pc:sldMk cId="2361033932" sldId="278"/>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0913874-8EF8-4227-A7E5-6D27D7AAD675}"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7748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A37BD78-3B0D-4FF0-A966-72C235D2D50C}"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47447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7684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FB6B53"/>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6629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3430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43784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5078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5736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Slide ‹#› of 9</a:t>
            </a:r>
            <a:endParaRPr lang="en-GB" dirty="0"/>
          </a:p>
        </p:txBody>
      </p:sp>
    </p:spTree>
    <p:extLst>
      <p:ext uri="{BB962C8B-B14F-4D97-AF65-F5344CB8AC3E}">
        <p14:creationId xmlns:p14="http://schemas.microsoft.com/office/powerpoint/2010/main" val="4055606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76831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4679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698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83503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5079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FB6B53"/>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800" dirty="0"/>
              <a:t>CT050-3-3-PRMGT (Project Management)</a:t>
            </a:r>
          </a:p>
          <a:p>
            <a:pPr eaLnBrk="1" hangingPunct="1"/>
            <a:endParaRPr lang="en-GB" sz="800" dirty="0">
              <a:latin typeface="Calibri" pitchFamily="34" charset="0"/>
              <a:cs typeface="Calibri" pitchFamily="34" charset="0"/>
            </a:endParaRPr>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a:latin typeface="Calibri" pitchFamily="34" charset="0"/>
                <a:cs typeface="Calibri" pitchFamily="34" charset="0"/>
              </a:rPr>
              <a:t>Planning Projects</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60154" y="3562815"/>
            <a:ext cx="7083846" cy="1752600"/>
          </a:xfrm>
        </p:spPr>
        <p:txBody>
          <a:bodyPr/>
          <a:lstStyle/>
          <a:p>
            <a:r>
              <a:rPr lang="en-US" dirty="0">
                <a:latin typeface="Arial Unicode MS" pitchFamily="34" charset="-128"/>
                <a:ea typeface="Arial Unicode MS" pitchFamily="34" charset="-128"/>
                <a:cs typeface="Arial Unicode MS" pitchFamily="34" charset="-128"/>
              </a:rPr>
              <a:t>04: Planning Projects</a:t>
            </a:r>
          </a:p>
          <a:p>
            <a:r>
              <a:rPr lang="en-US" dirty="0">
                <a:latin typeface="Arial Unicode MS" pitchFamily="34" charset="-128"/>
                <a:ea typeface="Arial Unicode MS" pitchFamily="34" charset="-128"/>
                <a:cs typeface="Arial Unicode MS" pitchFamily="34" charset="-128"/>
              </a:rPr>
              <a:t>Part 1 - Integration &amp; Scope</a:t>
            </a:r>
          </a:p>
          <a:p>
            <a:endParaRPr lang="en-US" dirty="0"/>
          </a:p>
        </p:txBody>
      </p:sp>
      <p:sp>
        <p:nvSpPr>
          <p:cNvPr id="5" name="Text Box 6"/>
          <p:cNvSpPr txBox="1">
            <a:spLocks noGrp="1" noChangeArrowheads="1"/>
          </p:cNvSpPr>
          <p:nvPr>
            <p:ph type="ctrTitle"/>
          </p:nvPr>
        </p:nvSpPr>
        <p:spPr bwMode="auto">
          <a:xfrm>
            <a:off x="2389188" y="2241361"/>
            <a:ext cx="6754812" cy="892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800" dirty="0"/>
              <a:t>Project Management </a:t>
            </a:r>
          </a:p>
          <a:p>
            <a:pPr eaLnBrk="1" hangingPunct="1"/>
            <a:r>
              <a:rPr lang="en-US" sz="1400" dirty="0"/>
              <a:t>CT050-3-3-PRMGT</a:t>
            </a:r>
          </a:p>
        </p:txBody>
      </p:sp>
    </p:spTree>
    <p:extLst>
      <p:ext uri="{BB962C8B-B14F-4D97-AF65-F5344CB8AC3E}">
        <p14:creationId xmlns:p14="http://schemas.microsoft.com/office/powerpoint/2010/main" val="2651490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457200" y="0"/>
            <a:ext cx="8229600" cy="1143000"/>
          </a:xfrm>
        </p:spPr>
        <p:txBody>
          <a:bodyPr/>
          <a:lstStyle/>
          <a:p>
            <a:pPr eaLnBrk="1" hangingPunct="1">
              <a:defRPr/>
            </a:pPr>
            <a:r>
              <a:rPr lang="en-US" dirty="0"/>
              <a:t>Project Management Plans</a:t>
            </a:r>
          </a:p>
        </p:txBody>
      </p:sp>
      <p:sp>
        <p:nvSpPr>
          <p:cNvPr id="21509" name="Rectangle 3"/>
          <p:cNvSpPr>
            <a:spLocks noGrp="1" noChangeArrowheads="1"/>
          </p:cNvSpPr>
          <p:nvPr>
            <p:ph type="body" idx="1"/>
          </p:nvPr>
        </p:nvSpPr>
        <p:spPr>
          <a:xfrm>
            <a:off x="457200" y="990600"/>
            <a:ext cx="8229600" cy="4525963"/>
          </a:xfrm>
        </p:spPr>
        <p:txBody>
          <a:bodyPr>
            <a:normAutofit fontScale="92500"/>
          </a:bodyPr>
          <a:lstStyle/>
          <a:p>
            <a:r>
              <a:rPr lang="en-US" sz="2400" dirty="0"/>
              <a:t>A </a:t>
            </a:r>
            <a:r>
              <a:rPr lang="en-US" sz="2400" b="1" dirty="0"/>
              <a:t>project management plan </a:t>
            </a:r>
            <a:r>
              <a:rPr lang="en-US" sz="2400" dirty="0"/>
              <a:t>is a document used to integrate and coordinate all project planning documents and to help guide a project’s execution, monitoring and control, and closure</a:t>
            </a:r>
          </a:p>
          <a:p>
            <a:r>
              <a:rPr lang="en-US" sz="2400" dirty="0"/>
              <a:t>Plans created in the other knowledge areas are subsidiary parts of the overall project management plan and provide more detailed information about that knowledge area</a:t>
            </a:r>
          </a:p>
          <a:p>
            <a:pPr eaLnBrk="1" hangingPunct="1"/>
            <a:r>
              <a:rPr lang="en-US" sz="2400" dirty="0"/>
              <a:t>Project management plans facilitate communication among stakeholders and provide a baseline for progress measurement and project control</a:t>
            </a:r>
          </a:p>
          <a:p>
            <a:pPr lvl="1" eaLnBrk="1" hangingPunct="1"/>
            <a:r>
              <a:rPr lang="en-US" sz="2200" dirty="0"/>
              <a:t>A </a:t>
            </a:r>
            <a:r>
              <a:rPr lang="en-US" sz="2200" b="1" dirty="0"/>
              <a:t>baseline </a:t>
            </a:r>
            <a:r>
              <a:rPr lang="en-US" sz="2200" dirty="0"/>
              <a:t>is a starting point, a measurement, or an observation that is documented so that it can be used for future comparison</a:t>
            </a:r>
            <a:endParaRPr lang="en-US" sz="2400" dirty="0"/>
          </a:p>
        </p:txBody>
      </p:sp>
      <p:sp>
        <p:nvSpPr>
          <p:cNvPr id="5" name="Slide Number Placeholder 4"/>
          <p:cNvSpPr txBox="1">
            <a:spLocks/>
          </p:cNvSpPr>
          <p:nvPr/>
        </p:nvSpPr>
        <p:spPr bwMode="auto">
          <a:xfrm>
            <a:off x="8588375" y="6483350"/>
            <a:ext cx="555625" cy="365125"/>
          </a:xfrm>
          <a:prstGeom prst="rect">
            <a:avLst/>
          </a:prstGeom>
          <a:ln>
            <a:miter lim="800000"/>
            <a:headEnd/>
            <a:tailEnd/>
          </a:ln>
        </p:spPr>
        <p:txBody>
          <a:bodyPr vert="horz" wrap="square" lIns="91440" tIns="45720" rIns="91440" bIns="45720" numCol="1" anchor="b" anchorCtr="0" compatLnSpc="1">
            <a:prstTxWarp prst="textNoShape">
              <a:avLst/>
            </a:prstTxWarp>
          </a:bodyPr>
          <a:lstStyle>
            <a:defPPr>
              <a:defRPr lang="en-US"/>
            </a:defPPr>
            <a:lvl1pPr algn="r" rtl="0" eaLnBrk="1" fontAlgn="base" latinLnBrk="0" hangingPunct="1">
              <a:lnSpc>
                <a:spcPct val="90000"/>
              </a:lnSpc>
              <a:spcBef>
                <a:spcPct val="20000"/>
              </a:spcBef>
              <a:spcAft>
                <a:spcPct val="0"/>
              </a:spcAft>
              <a:buNone/>
              <a:defRPr kumimoji="0" sz="1000" b="0" kern="1200">
                <a:solidFill>
                  <a:schemeClr val="tx1"/>
                </a:solidFill>
                <a:latin typeface="Times New Roman" pitchFamily="18" charset="0"/>
                <a:ea typeface="+mn-ea"/>
                <a:cs typeface="+mn-cs"/>
              </a:defRPr>
            </a:lvl1pPr>
            <a:lvl2pPr marL="4572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2pPr>
            <a:lvl3pPr marL="9144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3pPr>
            <a:lvl4pPr marL="13716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4pPr>
            <a:lvl5pPr marL="18288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a:lstStyle>
          <a:p>
            <a:pPr>
              <a:defRPr/>
            </a:pPr>
            <a:fld id="{098E2BEE-B602-4DA9-8870-49236E0E47E6}" type="slidenum">
              <a:rPr lang="en-US" sz="1400" smtClean="0">
                <a:latin typeface="Arial Unicode MS" pitchFamily="34" charset="-128"/>
                <a:ea typeface="Arial Unicode MS" pitchFamily="34" charset="-128"/>
                <a:cs typeface="Arial Unicode MS" pitchFamily="34" charset="-128"/>
              </a:rPr>
              <a:pPr>
                <a:defRPr/>
              </a:pPr>
              <a:t>10</a:t>
            </a:fld>
            <a:endParaRPr lang="en-US" sz="14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2187575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11</a:t>
            </a:fld>
            <a:endParaRPr lang="en-US" dirty="0"/>
          </a:p>
        </p:txBody>
      </p:sp>
      <p:sp>
        <p:nvSpPr>
          <p:cNvPr id="4" name="Title 3"/>
          <p:cNvSpPr>
            <a:spLocks noGrp="1"/>
          </p:cNvSpPr>
          <p:nvPr>
            <p:ph type="title"/>
          </p:nvPr>
        </p:nvSpPr>
        <p:spPr/>
        <p:txBody>
          <a:bodyPr>
            <a:normAutofit fontScale="90000"/>
          </a:bodyPr>
          <a:lstStyle/>
          <a:p>
            <a:r>
              <a:rPr lang="en-US" dirty="0">
                <a:solidFill>
                  <a:schemeClr val="tx1"/>
                </a:solidFill>
                <a:effectLst/>
              </a:rPr>
              <a:t>Figure 4-2. Project Management Plan and Project Documents</a:t>
            </a:r>
            <a:endParaRPr lang="en-US" dirty="0">
              <a:solidFill>
                <a:schemeClr val="tx1"/>
              </a:solidFill>
            </a:endParaRPr>
          </a:p>
        </p:txBody>
      </p:sp>
      <p:sp>
        <p:nvSpPr>
          <p:cNvPr id="6" name="TextBox 5"/>
          <p:cNvSpPr txBox="1"/>
          <p:nvPr/>
        </p:nvSpPr>
        <p:spPr>
          <a:xfrm>
            <a:off x="1981200" y="5803455"/>
            <a:ext cx="6629400" cy="907941"/>
          </a:xfrm>
          <a:prstGeom prst="rect">
            <a:avLst/>
          </a:prstGeom>
          <a:noFill/>
        </p:spPr>
        <p:txBody>
          <a:bodyPr wrap="square" rtlCol="0">
            <a:spAutoFit/>
          </a:bodyPr>
          <a:lstStyle/>
          <a:p>
            <a:pPr>
              <a:buNone/>
            </a:pPr>
            <a:r>
              <a:rPr lang="en-US" sz="1600" dirty="0"/>
              <a:t>Source: Project Management Institute, Inc., </a:t>
            </a:r>
            <a:r>
              <a:rPr lang="en-US" sz="1600" i="1" dirty="0"/>
              <a:t>A Guide to the Project Management Body of Knowledge (PMBOK</a:t>
            </a:r>
            <a:r>
              <a:rPr lang="en-US" sz="1600" i="1" baseline="30000" dirty="0">
                <a:sym typeface="Symbol" panose="05050102010706020507" pitchFamily="18" charset="2"/>
              </a:rPr>
              <a:t></a:t>
            </a:r>
            <a:r>
              <a:rPr lang="en-US" sz="1600" i="1" baseline="30000" dirty="0"/>
              <a:t> </a:t>
            </a:r>
            <a:r>
              <a:rPr lang="en-US" sz="1600" i="1" dirty="0"/>
              <a:t>Guide) – Sixth Edition</a:t>
            </a:r>
            <a:r>
              <a:rPr lang="en-US" sz="1600" dirty="0"/>
              <a:t> (2017).</a:t>
            </a:r>
          </a:p>
          <a:p>
            <a:pPr>
              <a:buNone/>
            </a:pPr>
            <a:endParaRPr lang="en-US" dirty="0"/>
          </a:p>
        </p:txBody>
      </p:sp>
      <p:graphicFrame>
        <p:nvGraphicFramePr>
          <p:cNvPr id="2" name="Table 1"/>
          <p:cNvGraphicFramePr>
            <a:graphicFrameLocks noGrp="1"/>
          </p:cNvGraphicFramePr>
          <p:nvPr>
            <p:extLst/>
          </p:nvPr>
        </p:nvGraphicFramePr>
        <p:xfrm>
          <a:off x="914400" y="1417638"/>
          <a:ext cx="6246813" cy="4450080"/>
        </p:xfrm>
        <a:graphic>
          <a:graphicData uri="http://schemas.openxmlformats.org/drawingml/2006/table">
            <a:tbl>
              <a:tblPr firstRow="1" firstCol="1" bandRow="1"/>
              <a:tblGrid>
                <a:gridCol w="2438400">
                  <a:extLst>
                    <a:ext uri="{9D8B030D-6E8A-4147-A177-3AD203B41FA5}">
                      <a16:colId xmlns:a16="http://schemas.microsoft.com/office/drawing/2014/main" val="20000"/>
                    </a:ext>
                  </a:extLst>
                </a:gridCol>
                <a:gridCol w="2050419">
                  <a:extLst>
                    <a:ext uri="{9D8B030D-6E8A-4147-A177-3AD203B41FA5}">
                      <a16:colId xmlns:a16="http://schemas.microsoft.com/office/drawing/2014/main" val="20001"/>
                    </a:ext>
                  </a:extLst>
                </a:gridCol>
                <a:gridCol w="1757994">
                  <a:extLst>
                    <a:ext uri="{9D8B030D-6E8A-4147-A177-3AD203B41FA5}">
                      <a16:colId xmlns:a16="http://schemas.microsoft.com/office/drawing/2014/main" val="20002"/>
                    </a:ext>
                  </a:extLst>
                </a:gridCol>
              </a:tblGrid>
              <a:tr h="202225">
                <a:tc>
                  <a:txBody>
                    <a:bodyPr/>
                    <a:lstStyle/>
                    <a:p>
                      <a:pPr marL="0" marR="0" algn="ctr">
                        <a:spcBef>
                          <a:spcPts val="0"/>
                        </a:spcBef>
                        <a:spcAft>
                          <a:spcPts val="0"/>
                        </a:spcAft>
                      </a:pPr>
                      <a:r>
                        <a:rPr lang="en-US" sz="1600" b="1" dirty="0">
                          <a:effectLst/>
                          <a:latin typeface="Garamond" panose="02020404030301010803" pitchFamily="18" charset="0"/>
                          <a:ea typeface="Times New Roman" panose="02020603050405020304" pitchFamily="18" charset="0"/>
                          <a:cs typeface="Arial" panose="020B0604020202020204" pitchFamily="34" charset="0"/>
                        </a:rPr>
                        <a:t>Project Management Plan</a:t>
                      </a:r>
                      <a:endParaRPr lang="en-US" sz="1600" dirty="0">
                        <a:effectLst/>
                        <a:latin typeface="New York"/>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gridSpan="2">
                  <a:txBody>
                    <a:bodyPr/>
                    <a:lstStyle/>
                    <a:p>
                      <a:pPr marL="0" marR="0" algn="ctr">
                        <a:spcBef>
                          <a:spcPts val="0"/>
                        </a:spcBef>
                        <a:spcAft>
                          <a:spcPts val="0"/>
                        </a:spcAft>
                      </a:pPr>
                      <a:r>
                        <a:rPr lang="en-US" sz="1600" b="1" dirty="0">
                          <a:effectLst/>
                          <a:latin typeface="Garamond" panose="02020404030301010803" pitchFamily="18" charset="0"/>
                          <a:ea typeface="Times New Roman" panose="02020603050405020304" pitchFamily="18" charset="0"/>
                          <a:cs typeface="Arial" panose="020B0604020202020204" pitchFamily="34" charset="0"/>
                        </a:rPr>
                        <a:t>Project Documents</a:t>
                      </a:r>
                      <a:endParaRPr lang="en-US" sz="1600" dirty="0">
                        <a:effectLst/>
                        <a:latin typeface="New York"/>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hMerge="1">
                  <a:txBody>
                    <a:bodyPr/>
                    <a:lstStyle/>
                    <a:p>
                      <a:endParaRPr lang="en-US"/>
                    </a:p>
                  </a:txBody>
                  <a:tcPr/>
                </a:tc>
                <a:extLst>
                  <a:ext uri="{0D108BD9-81ED-4DB2-BD59-A6C34878D82A}">
                    <a16:rowId xmlns:a16="http://schemas.microsoft.com/office/drawing/2014/main" val="10000"/>
                  </a:ext>
                </a:extLst>
              </a:tr>
              <a:tr h="4044496">
                <a:tc>
                  <a:txBody>
                    <a:bodyPr/>
                    <a:lstStyle/>
                    <a:p>
                      <a:pPr marL="342900" lvl="0" indent="-342900">
                        <a:buFont typeface="+mj-lt"/>
                        <a:buAutoNum type="arabicPeriod"/>
                      </a:pPr>
                      <a:r>
                        <a:rPr lang="en-US" sz="1200">
                          <a:effectLst/>
                          <a:latin typeface="Garamond" panose="02020404030301010803" pitchFamily="18" charset="0"/>
                          <a:cs typeface="Arial" panose="020B0604020202020204" pitchFamily="34" charset="0"/>
                        </a:rPr>
                        <a:t>Scope management plan</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Requirements management plan</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Schedule management plan</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Cost management plan</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Quality management plan</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Resource management plan</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Communications management plan</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Risk management plan</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Procurement management plan</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Stakeholder engagement plan</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Change management plan</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Configuration management plan</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Scope baseline</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Schedule baseline</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Cost baseline</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Performance measurement baseline</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Project life cycle description</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Development approach</a:t>
                      </a:r>
                      <a:endParaRPr lang="en-US" sz="16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buFont typeface="+mj-lt"/>
                        <a:buAutoNum type="arabicPeriod"/>
                      </a:pPr>
                      <a:r>
                        <a:rPr lang="en-US" sz="1200">
                          <a:effectLst/>
                          <a:latin typeface="Garamond" panose="02020404030301010803" pitchFamily="18" charset="0"/>
                          <a:cs typeface="Arial" panose="020B0604020202020204" pitchFamily="34" charset="0"/>
                        </a:rPr>
                        <a:t>Activity attributes</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Activity list</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Assumption log</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Basis of estimates</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Change log</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Cost estimates</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Cost forecasts</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Duration estimates</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Issue log</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Lessons learned register</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Milestone list</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Physical resource assignments</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Project calendars</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Project communications</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Project schedule</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Project schedule network diagram</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Project scope statement</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Quality control measurements</a:t>
                      </a:r>
                      <a:endParaRPr lang="en-US" sz="160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a:effectLst/>
                          <a:latin typeface="Garamond" panose="02020404030301010803" pitchFamily="18" charset="0"/>
                          <a:cs typeface="Arial" panose="020B0604020202020204" pitchFamily="34" charset="0"/>
                        </a:rPr>
                        <a:t>Quality metrics</a:t>
                      </a:r>
                      <a:endParaRPr lang="en-US" sz="1600">
                        <a:effectLst/>
                        <a:latin typeface="Calibri" panose="020F0502020204030204" pitchFamily="34" charset="0"/>
                        <a:cs typeface="Times New Roman" panose="02020603050405020304" pitchFamily="18" charset="0"/>
                      </a:endParaRPr>
                    </a:p>
                    <a:p>
                      <a:pPr marL="160020"/>
                      <a:r>
                        <a:rPr lang="en-US" sz="1200">
                          <a:effectLst/>
                          <a:latin typeface="Garamond" panose="02020404030301010803" pitchFamily="18" charset="0"/>
                          <a:cs typeface="Arial" panose="020B0604020202020204" pitchFamily="34" charset="0"/>
                        </a:rPr>
                        <a:t> </a:t>
                      </a:r>
                      <a:endParaRPr lang="en-US" sz="16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buFont typeface="+mj-lt"/>
                        <a:buAutoNum type="arabicPeriod"/>
                      </a:pPr>
                      <a:r>
                        <a:rPr lang="en-US" sz="1200" dirty="0">
                          <a:effectLst/>
                          <a:latin typeface="Garamond" panose="02020404030301010803" pitchFamily="18" charset="0"/>
                          <a:cs typeface="Arial" panose="020B0604020202020204" pitchFamily="34" charset="0"/>
                        </a:rPr>
                        <a:t>Quality report</a:t>
                      </a:r>
                      <a:endParaRPr lang="en-US" sz="1600" dirty="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dirty="0">
                          <a:effectLst/>
                          <a:latin typeface="Garamond" panose="02020404030301010803" pitchFamily="18" charset="0"/>
                          <a:cs typeface="Arial" panose="020B0604020202020204" pitchFamily="34" charset="0"/>
                        </a:rPr>
                        <a:t>Requirements documentation</a:t>
                      </a:r>
                      <a:endParaRPr lang="en-US" sz="1600" dirty="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dirty="0">
                          <a:effectLst/>
                          <a:latin typeface="Garamond" panose="02020404030301010803" pitchFamily="18" charset="0"/>
                          <a:cs typeface="Arial" panose="020B0604020202020204" pitchFamily="34" charset="0"/>
                        </a:rPr>
                        <a:t>Requirements traceability matrix</a:t>
                      </a:r>
                      <a:endParaRPr lang="en-US" sz="1600" dirty="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dirty="0">
                          <a:effectLst/>
                          <a:latin typeface="Garamond" panose="02020404030301010803" pitchFamily="18" charset="0"/>
                          <a:cs typeface="Arial" panose="020B0604020202020204" pitchFamily="34" charset="0"/>
                        </a:rPr>
                        <a:t>Resource assignments</a:t>
                      </a:r>
                      <a:endParaRPr lang="en-US" sz="1600" dirty="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dirty="0">
                          <a:effectLst/>
                          <a:latin typeface="Garamond" panose="02020404030301010803" pitchFamily="18" charset="0"/>
                          <a:cs typeface="Arial" panose="020B0604020202020204" pitchFamily="34" charset="0"/>
                        </a:rPr>
                        <a:t>Resource breakdown structure</a:t>
                      </a:r>
                      <a:endParaRPr lang="en-US" sz="1600" dirty="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dirty="0">
                          <a:effectLst/>
                          <a:latin typeface="Garamond" panose="02020404030301010803" pitchFamily="18" charset="0"/>
                          <a:cs typeface="Arial" panose="020B0604020202020204" pitchFamily="34" charset="0"/>
                        </a:rPr>
                        <a:t>Resource calendars</a:t>
                      </a:r>
                      <a:endParaRPr lang="en-US" sz="1600" dirty="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dirty="0">
                          <a:effectLst/>
                          <a:latin typeface="Garamond" panose="02020404030301010803" pitchFamily="18" charset="0"/>
                          <a:cs typeface="Arial" panose="020B0604020202020204" pitchFamily="34" charset="0"/>
                        </a:rPr>
                        <a:t>Resource requirements</a:t>
                      </a:r>
                      <a:endParaRPr lang="en-US" sz="1600" dirty="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dirty="0">
                          <a:effectLst/>
                          <a:latin typeface="Garamond" panose="02020404030301010803" pitchFamily="18" charset="0"/>
                          <a:cs typeface="Arial" panose="020B0604020202020204" pitchFamily="34" charset="0"/>
                        </a:rPr>
                        <a:t>Risk register</a:t>
                      </a:r>
                      <a:endParaRPr lang="en-US" sz="1600" dirty="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dirty="0">
                          <a:effectLst/>
                          <a:latin typeface="Garamond" panose="02020404030301010803" pitchFamily="18" charset="0"/>
                          <a:cs typeface="Arial" panose="020B0604020202020204" pitchFamily="34" charset="0"/>
                        </a:rPr>
                        <a:t>Risk report</a:t>
                      </a:r>
                      <a:endParaRPr lang="en-US" sz="1600" dirty="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dirty="0">
                          <a:effectLst/>
                          <a:latin typeface="Garamond" panose="02020404030301010803" pitchFamily="18" charset="0"/>
                          <a:cs typeface="Arial" panose="020B0604020202020204" pitchFamily="34" charset="0"/>
                        </a:rPr>
                        <a:t>Schedule data</a:t>
                      </a:r>
                      <a:endParaRPr lang="en-US" sz="1600" dirty="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dirty="0">
                          <a:effectLst/>
                          <a:latin typeface="Garamond" panose="02020404030301010803" pitchFamily="18" charset="0"/>
                          <a:cs typeface="Arial" panose="020B0604020202020204" pitchFamily="34" charset="0"/>
                        </a:rPr>
                        <a:t>Schedule forecasts</a:t>
                      </a:r>
                      <a:endParaRPr lang="en-US" sz="1600" dirty="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dirty="0">
                          <a:effectLst/>
                          <a:latin typeface="Garamond" panose="02020404030301010803" pitchFamily="18" charset="0"/>
                          <a:cs typeface="Arial" panose="020B0604020202020204" pitchFamily="34" charset="0"/>
                        </a:rPr>
                        <a:t>Stakeholder register</a:t>
                      </a:r>
                      <a:endParaRPr lang="en-US" sz="1600" dirty="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dirty="0">
                          <a:effectLst/>
                          <a:latin typeface="Garamond" panose="02020404030301010803" pitchFamily="18" charset="0"/>
                          <a:cs typeface="Arial" panose="020B0604020202020204" pitchFamily="34" charset="0"/>
                        </a:rPr>
                        <a:t>Team charter</a:t>
                      </a:r>
                      <a:endParaRPr lang="en-US" sz="1600" dirty="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dirty="0">
                          <a:effectLst/>
                          <a:latin typeface="Garamond" panose="02020404030301010803" pitchFamily="18" charset="0"/>
                          <a:cs typeface="Arial" panose="020B0604020202020204" pitchFamily="34" charset="0"/>
                        </a:rPr>
                        <a:t>Team resource assignments</a:t>
                      </a:r>
                      <a:endParaRPr lang="en-US" sz="1600" dirty="0">
                        <a:effectLst/>
                        <a:latin typeface="Calibri" panose="020F0502020204030204" pitchFamily="34" charset="0"/>
                        <a:cs typeface="Times New Roman" panose="02020603050405020304" pitchFamily="18" charset="0"/>
                      </a:endParaRPr>
                    </a:p>
                    <a:p>
                      <a:pPr marL="342900" lvl="0" indent="-342900">
                        <a:buFont typeface="+mj-lt"/>
                        <a:buAutoNum type="arabicPeriod"/>
                      </a:pPr>
                      <a:r>
                        <a:rPr lang="en-US" sz="1200" dirty="0">
                          <a:effectLst/>
                          <a:latin typeface="Garamond" panose="02020404030301010803" pitchFamily="18" charset="0"/>
                          <a:cs typeface="Arial" panose="020B0604020202020204" pitchFamily="34" charset="0"/>
                        </a:rPr>
                        <a:t>Test and evaluation documents</a:t>
                      </a:r>
                      <a:endParaRPr lang="en-US" sz="16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42736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228600" y="0"/>
            <a:ext cx="8915400" cy="1143000"/>
          </a:xfrm>
        </p:spPr>
        <p:txBody>
          <a:bodyPr>
            <a:normAutofit fontScale="90000"/>
          </a:bodyPr>
          <a:lstStyle/>
          <a:p>
            <a:pPr eaLnBrk="1" hangingPunct="1">
              <a:defRPr/>
            </a:pPr>
            <a:r>
              <a:rPr lang="en-US" sz="4000" dirty="0"/>
              <a:t>Attributes of Project Management Plans</a:t>
            </a:r>
          </a:p>
        </p:txBody>
      </p:sp>
      <p:sp>
        <p:nvSpPr>
          <p:cNvPr id="22533" name="Rectangle 3"/>
          <p:cNvSpPr>
            <a:spLocks noGrp="1" noChangeArrowheads="1"/>
          </p:cNvSpPr>
          <p:nvPr>
            <p:ph type="body" idx="1"/>
          </p:nvPr>
        </p:nvSpPr>
        <p:spPr>
          <a:xfrm>
            <a:off x="533400" y="990600"/>
            <a:ext cx="8229600" cy="4525963"/>
          </a:xfrm>
        </p:spPr>
        <p:txBody>
          <a:bodyPr>
            <a:normAutofit fontScale="92500"/>
          </a:bodyPr>
          <a:lstStyle/>
          <a:p>
            <a:pPr eaLnBrk="1" hangingPunct="1"/>
            <a:r>
              <a:rPr lang="en-US" sz="2400" dirty="0"/>
              <a:t>Project management plans should be dynamic, flexible, and receptive to change when the environment or project changes</a:t>
            </a:r>
          </a:p>
          <a:p>
            <a:pPr eaLnBrk="1" hangingPunct="1"/>
            <a:r>
              <a:rPr lang="en-US" sz="2400" dirty="0"/>
              <a:t>Just as projects are unique, so are project plans.</a:t>
            </a:r>
          </a:p>
          <a:p>
            <a:pPr lvl="1" eaLnBrk="1" hangingPunct="1"/>
            <a:r>
              <a:rPr lang="en-US" sz="2200" dirty="0"/>
              <a:t>For a small project involving a few people over a couple of months, a project charter, team contract, scope statement, and Gantt chart might be the only project planning documents needed; </a:t>
            </a:r>
            <a:r>
              <a:rPr lang="en-US" sz="2200" i="1" dirty="0"/>
              <a:t>there would not be a need for a separate project management plan</a:t>
            </a:r>
          </a:p>
          <a:p>
            <a:pPr lvl="1" eaLnBrk="1" hangingPunct="1"/>
            <a:r>
              <a:rPr lang="en-US" sz="2200" dirty="0"/>
              <a:t>A large project involving 100 people over three years would benefit from having a detailed project management plan and separate plans for each knowledge area</a:t>
            </a:r>
          </a:p>
          <a:p>
            <a:pPr eaLnBrk="1" hangingPunct="1"/>
            <a:r>
              <a:rPr lang="en-US" sz="2400" dirty="0"/>
              <a:t>It is important to tailor </a:t>
            </a:r>
            <a:r>
              <a:rPr lang="en-US" sz="2400" i="1" dirty="0"/>
              <a:t>all</a:t>
            </a:r>
            <a:r>
              <a:rPr lang="en-US" sz="2400" dirty="0"/>
              <a:t> planning documentation to fit the needs of specific projects</a:t>
            </a:r>
          </a:p>
          <a:p>
            <a:pPr eaLnBrk="1" hangingPunct="1"/>
            <a:endParaRPr lang="en-US" sz="2400" dirty="0"/>
          </a:p>
        </p:txBody>
      </p:sp>
      <p:sp>
        <p:nvSpPr>
          <p:cNvPr id="5" name="Slide Number Placeholder 4"/>
          <p:cNvSpPr txBox="1">
            <a:spLocks/>
          </p:cNvSpPr>
          <p:nvPr/>
        </p:nvSpPr>
        <p:spPr bwMode="auto">
          <a:xfrm>
            <a:off x="8588375" y="6483350"/>
            <a:ext cx="555625" cy="365125"/>
          </a:xfrm>
          <a:prstGeom prst="rect">
            <a:avLst/>
          </a:prstGeom>
          <a:ln>
            <a:miter lim="800000"/>
            <a:headEnd/>
            <a:tailEnd/>
          </a:ln>
        </p:spPr>
        <p:txBody>
          <a:bodyPr vert="horz" wrap="square" lIns="91440" tIns="45720" rIns="91440" bIns="45720" numCol="1" anchor="b" anchorCtr="0" compatLnSpc="1">
            <a:prstTxWarp prst="textNoShape">
              <a:avLst/>
            </a:prstTxWarp>
          </a:bodyPr>
          <a:lstStyle>
            <a:defPPr>
              <a:defRPr lang="en-US"/>
            </a:defPPr>
            <a:lvl1pPr algn="r" rtl="0" eaLnBrk="1" fontAlgn="base" latinLnBrk="0" hangingPunct="1">
              <a:lnSpc>
                <a:spcPct val="90000"/>
              </a:lnSpc>
              <a:spcBef>
                <a:spcPct val="20000"/>
              </a:spcBef>
              <a:spcAft>
                <a:spcPct val="0"/>
              </a:spcAft>
              <a:buNone/>
              <a:defRPr kumimoji="0" sz="1000" b="0" kern="1200">
                <a:solidFill>
                  <a:schemeClr val="tx1"/>
                </a:solidFill>
                <a:latin typeface="Times New Roman" pitchFamily="18" charset="0"/>
                <a:ea typeface="+mn-ea"/>
                <a:cs typeface="+mn-cs"/>
              </a:defRPr>
            </a:lvl1pPr>
            <a:lvl2pPr marL="4572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2pPr>
            <a:lvl3pPr marL="9144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3pPr>
            <a:lvl4pPr marL="13716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4pPr>
            <a:lvl5pPr marL="18288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a:lstStyle>
          <a:p>
            <a:pPr>
              <a:defRPr/>
            </a:pPr>
            <a:fld id="{098E2BEE-B602-4DA9-8870-49236E0E47E6}" type="slidenum">
              <a:rPr lang="en-US" sz="1400" smtClean="0">
                <a:latin typeface="Arial Unicode MS" pitchFamily="34" charset="-128"/>
                <a:ea typeface="Arial Unicode MS" pitchFamily="34" charset="-128"/>
                <a:cs typeface="Arial Unicode MS" pitchFamily="34" charset="-128"/>
              </a:rPr>
              <a:pPr>
                <a:defRPr/>
              </a:pPr>
              <a:t>12</a:t>
            </a:fld>
            <a:endParaRPr lang="en-US" sz="14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2944209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ormAutofit fontScale="90000"/>
          </a:bodyPr>
          <a:lstStyle/>
          <a:p>
            <a:pPr eaLnBrk="1" hangingPunct="1">
              <a:defRPr/>
            </a:pPr>
            <a:r>
              <a:rPr lang="en-US" sz="4000" dirty="0"/>
              <a:t>Common Elements in Project Management Plans</a:t>
            </a:r>
          </a:p>
        </p:txBody>
      </p:sp>
      <p:sp>
        <p:nvSpPr>
          <p:cNvPr id="23557" name="Rectangle 3"/>
          <p:cNvSpPr>
            <a:spLocks noGrp="1" noChangeArrowheads="1"/>
          </p:cNvSpPr>
          <p:nvPr>
            <p:ph type="body" idx="1"/>
          </p:nvPr>
        </p:nvSpPr>
        <p:spPr/>
        <p:txBody>
          <a:bodyPr/>
          <a:lstStyle/>
          <a:p>
            <a:pPr lvl="0"/>
            <a:r>
              <a:rPr lang="en-US" sz="2800" dirty="0"/>
              <a:t>Introduction/overview of the project</a:t>
            </a:r>
          </a:p>
          <a:p>
            <a:pPr lvl="0"/>
            <a:r>
              <a:rPr lang="en-US" sz="2800" dirty="0"/>
              <a:t>Project organization</a:t>
            </a:r>
          </a:p>
          <a:p>
            <a:pPr lvl="0"/>
            <a:r>
              <a:rPr lang="en-US" sz="2800" dirty="0"/>
              <a:t>Management and technical processes (including project lifecycle description and development approach, as applicable)</a:t>
            </a:r>
          </a:p>
          <a:p>
            <a:pPr lvl="0"/>
            <a:r>
              <a:rPr lang="en-US" sz="2800" dirty="0"/>
              <a:t>Work to be performed (scope)</a:t>
            </a:r>
          </a:p>
          <a:p>
            <a:pPr lvl="0"/>
            <a:r>
              <a:rPr lang="en-US" sz="2800" dirty="0"/>
              <a:t>Schedule information</a:t>
            </a:r>
          </a:p>
          <a:p>
            <a:pPr lvl="0"/>
            <a:r>
              <a:rPr lang="en-US" sz="2800" dirty="0"/>
              <a:t>Budget information</a:t>
            </a:r>
          </a:p>
          <a:p>
            <a:pPr lvl="0"/>
            <a:r>
              <a:rPr lang="en-US" sz="2800" dirty="0"/>
              <a:t>References to other project planning documents</a:t>
            </a:r>
          </a:p>
        </p:txBody>
      </p:sp>
      <p:sp>
        <p:nvSpPr>
          <p:cNvPr id="5" name="Slide Number Placeholder 4"/>
          <p:cNvSpPr txBox="1">
            <a:spLocks/>
          </p:cNvSpPr>
          <p:nvPr/>
        </p:nvSpPr>
        <p:spPr bwMode="auto">
          <a:xfrm>
            <a:off x="8588375" y="6483350"/>
            <a:ext cx="555625" cy="365125"/>
          </a:xfrm>
          <a:prstGeom prst="rect">
            <a:avLst/>
          </a:prstGeom>
          <a:ln>
            <a:miter lim="800000"/>
            <a:headEnd/>
            <a:tailEnd/>
          </a:ln>
        </p:spPr>
        <p:txBody>
          <a:bodyPr vert="horz" wrap="square" lIns="91440" tIns="45720" rIns="91440" bIns="45720" numCol="1" anchor="b" anchorCtr="0" compatLnSpc="1">
            <a:prstTxWarp prst="textNoShape">
              <a:avLst/>
            </a:prstTxWarp>
          </a:bodyPr>
          <a:lstStyle>
            <a:defPPr>
              <a:defRPr lang="en-US"/>
            </a:defPPr>
            <a:lvl1pPr algn="r" rtl="0" eaLnBrk="1" fontAlgn="base" latinLnBrk="0" hangingPunct="1">
              <a:lnSpc>
                <a:spcPct val="90000"/>
              </a:lnSpc>
              <a:spcBef>
                <a:spcPct val="20000"/>
              </a:spcBef>
              <a:spcAft>
                <a:spcPct val="0"/>
              </a:spcAft>
              <a:buNone/>
              <a:defRPr kumimoji="0" sz="1000" b="0" kern="1200">
                <a:solidFill>
                  <a:schemeClr val="tx1"/>
                </a:solidFill>
                <a:latin typeface="Times New Roman" pitchFamily="18" charset="0"/>
                <a:ea typeface="+mn-ea"/>
                <a:cs typeface="+mn-cs"/>
              </a:defRPr>
            </a:lvl1pPr>
            <a:lvl2pPr marL="4572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2pPr>
            <a:lvl3pPr marL="9144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3pPr>
            <a:lvl4pPr marL="13716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4pPr>
            <a:lvl5pPr marL="18288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a:lstStyle>
          <a:p>
            <a:pPr>
              <a:defRPr/>
            </a:pPr>
            <a:fld id="{098E2BEE-B602-4DA9-8870-49236E0E47E6}" type="slidenum">
              <a:rPr lang="en-US" sz="1400" smtClean="0">
                <a:latin typeface="Arial Unicode MS" pitchFamily="34" charset="-128"/>
                <a:ea typeface="Arial Unicode MS" pitchFamily="34" charset="-128"/>
                <a:cs typeface="Arial Unicode MS" pitchFamily="34" charset="-128"/>
              </a:rPr>
              <a:pPr>
                <a:defRPr/>
              </a:pPr>
              <a:t>13</a:t>
            </a:fld>
            <a:endParaRPr lang="en-US" sz="14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1265746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a:xfrm>
            <a:off x="0" y="304800"/>
            <a:ext cx="9144000" cy="457200"/>
          </a:xfrm>
        </p:spPr>
        <p:txBody>
          <a:bodyPr>
            <a:noAutofit/>
          </a:bodyPr>
          <a:lstStyle/>
          <a:p>
            <a:pPr eaLnBrk="1" hangingPunct="1">
              <a:defRPr/>
            </a:pPr>
            <a:r>
              <a:rPr lang="en-US" sz="3200" dirty="0">
                <a:solidFill>
                  <a:schemeClr val="tx1"/>
                </a:solidFill>
              </a:rPr>
              <a:t>Figure 4-3. Sample Project Management Plan (Partial)</a:t>
            </a:r>
          </a:p>
        </p:txBody>
      </p:sp>
      <p:sp>
        <p:nvSpPr>
          <p:cNvPr id="71683" name="Rectangle 3"/>
          <p:cNvSpPr>
            <a:spLocks noChangeArrowheads="1"/>
          </p:cNvSpPr>
          <p:nvPr/>
        </p:nvSpPr>
        <p:spPr bwMode="auto">
          <a:xfrm>
            <a:off x="282574" y="869819"/>
            <a:ext cx="8632825" cy="51398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buNone/>
            </a:pPr>
            <a:r>
              <a:rPr lang="en-US" sz="1600" b="1" dirty="0"/>
              <a:t>Management Processes</a:t>
            </a:r>
          </a:p>
          <a:p>
            <a:pPr lvl="0"/>
            <a:r>
              <a:rPr lang="en-US" sz="1600" dirty="0"/>
              <a:t>Management Review Process: The project steering committee will meet at least monthly to provide inputs and review progress on this project.</a:t>
            </a:r>
          </a:p>
          <a:p>
            <a:pPr lvl="0"/>
            <a:r>
              <a:rPr lang="en-US" sz="1600" dirty="0"/>
              <a:t>Progress Measurement Process: The project steering committee will review project progress during project review meetings, and they can also review information as needed by viewing reports on the enterprise project management software. Post project progress will also be measured to see if the project met its goals. These goals include reducing the training cost per employee by $100/person/year and receiving positive results from survey participants on the effectiveness of the training.</a:t>
            </a:r>
          </a:p>
          <a:p>
            <a:pPr lvl="0"/>
            <a:r>
              <a:rPr lang="en-US" sz="1600" dirty="0"/>
              <a:t>Change Approval Process: See Attachment 1 based on corporate standards.</a:t>
            </a:r>
          </a:p>
          <a:p>
            <a:pPr lvl="0"/>
            <a:r>
              <a:rPr lang="en-US" sz="1600" dirty="0"/>
              <a:t>Supplier Management Process: See Attachment 2 based on corporate standards.</a:t>
            </a:r>
          </a:p>
          <a:p>
            <a:pPr>
              <a:buNone/>
            </a:pPr>
            <a:r>
              <a:rPr lang="en-US" sz="1600" b="1" dirty="0"/>
              <a:t>Technical Processes</a:t>
            </a:r>
          </a:p>
          <a:p>
            <a:pPr lvl="0"/>
            <a:r>
              <a:rPr lang="en-US" sz="1600" dirty="0"/>
              <a:t>Enterprise Project Management Software: All tasks, costs, resources, issues, and risks will be tracked for this project using our enterprise project management software. Data must be entered on a weekly basis, at a minimum, to provide timely information. </a:t>
            </a:r>
          </a:p>
          <a:p>
            <a:pPr lvl="0"/>
            <a:r>
              <a:rPr lang="en-US" sz="1600" dirty="0"/>
              <a:t>Supplier Evaluation: The project team will coordinate with the purchasing department to follow our standard procedures for selecting and working with suppliers. See Attachment 2 for corporate standards.</a:t>
            </a:r>
          </a:p>
          <a:p>
            <a:pPr lvl="0"/>
            <a:r>
              <a:rPr lang="en-US" sz="1600" dirty="0"/>
              <a:t>Productivity Improvement: The project team will work with the finance and quality assurance departments to develop and implement a system to measure improvements in employee productivity that result from this new training program. The finance department will report on this information annually beginning one year after the first new training course is offered.</a:t>
            </a:r>
          </a:p>
        </p:txBody>
      </p:sp>
      <p:sp>
        <p:nvSpPr>
          <p:cNvPr id="5" name="Slide Number Placeholder 4"/>
          <p:cNvSpPr txBox="1">
            <a:spLocks/>
          </p:cNvSpPr>
          <p:nvPr/>
        </p:nvSpPr>
        <p:spPr bwMode="auto">
          <a:xfrm>
            <a:off x="8588375" y="6483350"/>
            <a:ext cx="555625" cy="365125"/>
          </a:xfrm>
          <a:prstGeom prst="rect">
            <a:avLst/>
          </a:prstGeom>
          <a:ln>
            <a:miter lim="800000"/>
            <a:headEnd/>
            <a:tailEnd/>
          </a:ln>
        </p:spPr>
        <p:txBody>
          <a:bodyPr vert="horz" wrap="square" lIns="91440" tIns="45720" rIns="91440" bIns="45720" numCol="1" anchor="b" anchorCtr="0" compatLnSpc="1">
            <a:prstTxWarp prst="textNoShape">
              <a:avLst/>
            </a:prstTxWarp>
          </a:bodyPr>
          <a:lstStyle>
            <a:defPPr>
              <a:defRPr lang="en-US"/>
            </a:defPPr>
            <a:lvl1pPr algn="r" rtl="0" eaLnBrk="1" fontAlgn="base" latinLnBrk="0" hangingPunct="1">
              <a:lnSpc>
                <a:spcPct val="90000"/>
              </a:lnSpc>
              <a:spcBef>
                <a:spcPct val="20000"/>
              </a:spcBef>
              <a:spcAft>
                <a:spcPct val="0"/>
              </a:spcAft>
              <a:buNone/>
              <a:defRPr kumimoji="0" sz="1000" b="0" kern="1200">
                <a:solidFill>
                  <a:schemeClr val="tx1"/>
                </a:solidFill>
                <a:latin typeface="Times New Roman" pitchFamily="18" charset="0"/>
                <a:ea typeface="+mn-ea"/>
                <a:cs typeface="+mn-cs"/>
              </a:defRPr>
            </a:lvl1pPr>
            <a:lvl2pPr marL="4572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2pPr>
            <a:lvl3pPr marL="9144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3pPr>
            <a:lvl4pPr marL="13716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4pPr>
            <a:lvl5pPr marL="18288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a:lstStyle>
          <a:p>
            <a:pPr>
              <a:defRPr/>
            </a:pPr>
            <a:fld id="{098E2BEE-B602-4DA9-8870-49236E0E47E6}" type="slidenum">
              <a:rPr lang="en-US" sz="1400" smtClean="0">
                <a:latin typeface="Arial Unicode MS" pitchFamily="34" charset="-128"/>
                <a:ea typeface="Arial Unicode MS" pitchFamily="34" charset="-128"/>
                <a:cs typeface="Arial Unicode MS" pitchFamily="34" charset="-128"/>
              </a:rPr>
              <a:pPr>
                <a:defRPr/>
              </a:pPr>
              <a:t>14</a:t>
            </a:fld>
            <a:endParaRPr lang="en-US" sz="14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1869048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normAutofit/>
          </a:bodyPr>
          <a:lstStyle/>
          <a:p>
            <a:pPr eaLnBrk="1" hangingPunct="1">
              <a:defRPr/>
            </a:pPr>
            <a:r>
              <a:rPr lang="en-US" sz="4000" dirty="0"/>
              <a:t>Project Scope Management</a:t>
            </a:r>
          </a:p>
        </p:txBody>
      </p:sp>
      <p:sp>
        <p:nvSpPr>
          <p:cNvPr id="26629" name="Rectangle 3"/>
          <p:cNvSpPr>
            <a:spLocks noGrp="1" noChangeArrowheads="1"/>
          </p:cNvSpPr>
          <p:nvPr>
            <p:ph type="body" idx="1"/>
          </p:nvPr>
        </p:nvSpPr>
        <p:spPr>
          <a:xfrm>
            <a:off x="381000" y="1295400"/>
            <a:ext cx="8458200" cy="4800600"/>
          </a:xfrm>
        </p:spPr>
        <p:txBody>
          <a:bodyPr>
            <a:normAutofit fontScale="92500" lnSpcReduction="20000"/>
          </a:bodyPr>
          <a:lstStyle/>
          <a:p>
            <a:pPr eaLnBrk="1" hangingPunct="1"/>
            <a:r>
              <a:rPr lang="en-US" dirty="0"/>
              <a:t>Project scope management involves defining and controlling what work is or is not included in a project</a:t>
            </a:r>
          </a:p>
          <a:p>
            <a:pPr eaLnBrk="1" hangingPunct="1"/>
            <a:r>
              <a:rPr lang="en-US" dirty="0"/>
              <a:t>The main planning tasks include planning scope management, collecting requirements, defining scope, and creating the WBS</a:t>
            </a:r>
          </a:p>
          <a:p>
            <a:pPr eaLnBrk="1" hangingPunct="1"/>
            <a:r>
              <a:rPr lang="en-US" dirty="0"/>
              <a:t>The main documents produced are requirements documents, a requirements management plan, a requirements traceability matrix, and a </a:t>
            </a:r>
            <a:r>
              <a:rPr lang="en-US" b="1" dirty="0"/>
              <a:t>scope baseline</a:t>
            </a:r>
            <a:r>
              <a:rPr lang="en-US" dirty="0"/>
              <a:t>, which is composed of an approved scope statement, a WBS, and a WBS dictionary</a:t>
            </a:r>
          </a:p>
          <a:p>
            <a:pPr eaLnBrk="1" hangingPunct="1"/>
            <a:endParaRPr lang="en-US" dirty="0"/>
          </a:p>
        </p:txBody>
      </p:sp>
    </p:spTree>
    <p:extLst>
      <p:ext uri="{BB962C8B-B14F-4D97-AF65-F5344CB8AC3E}">
        <p14:creationId xmlns:p14="http://schemas.microsoft.com/office/powerpoint/2010/main" val="2465258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The purpose of the process of planning scope management is to determine how the project scope will be defined, validated, and controlled.</a:t>
            </a:r>
          </a:p>
          <a:p>
            <a:pPr lvl="1"/>
            <a:r>
              <a:rPr lang="en-US" b="1" dirty="0"/>
              <a:t>Validation</a:t>
            </a:r>
            <a:r>
              <a:rPr lang="en-US" dirty="0"/>
              <a:t> means formal acceptance of deliverables by the customer and other identified stakeholders</a:t>
            </a:r>
          </a:p>
          <a:p>
            <a:pPr lvl="1"/>
            <a:r>
              <a:rPr lang="en-US" dirty="0"/>
              <a:t>In contrast, </a:t>
            </a:r>
            <a:r>
              <a:rPr lang="en-US" b="1" dirty="0"/>
              <a:t>verification</a:t>
            </a:r>
            <a:r>
              <a:rPr lang="en-US" dirty="0"/>
              <a:t> (done as part of controlling quality) means the deliverable complies with a regulation, requirement, specification, or imposed condition </a:t>
            </a:r>
          </a:p>
          <a:p>
            <a:r>
              <a:rPr lang="en-US" dirty="0"/>
              <a:t>Project teams usually have several meetings with key stakeholders and experts to help them develop a scope management plan and requirements management plan.</a:t>
            </a:r>
            <a:endParaRPr lang="en-US" b="1" i="1" dirty="0"/>
          </a:p>
          <a:p>
            <a:endParaRPr lang="en-US" dirty="0"/>
          </a:p>
        </p:txBody>
      </p:sp>
      <p:sp>
        <p:nvSpPr>
          <p:cNvPr id="3" name="Title 2"/>
          <p:cNvSpPr>
            <a:spLocks noGrp="1"/>
          </p:cNvSpPr>
          <p:nvPr>
            <p:ph type="title"/>
          </p:nvPr>
        </p:nvSpPr>
        <p:spPr/>
        <p:txBody>
          <a:bodyPr/>
          <a:lstStyle/>
          <a:p>
            <a:r>
              <a:rPr lang="en-US" dirty="0"/>
              <a:t>Planning Scope Management</a:t>
            </a:r>
          </a:p>
        </p:txBody>
      </p:sp>
    </p:spTree>
    <p:extLst>
      <p:ext uri="{BB962C8B-B14F-4D97-AF65-F5344CB8AC3E}">
        <p14:creationId xmlns:p14="http://schemas.microsoft.com/office/powerpoint/2010/main" val="611206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Preparing a detailed project scope statement</a:t>
            </a:r>
          </a:p>
          <a:p>
            <a:pPr lvl="0"/>
            <a:r>
              <a:rPr lang="en-US" dirty="0"/>
              <a:t>Creating, maintaining, and approving the WBS</a:t>
            </a:r>
          </a:p>
          <a:p>
            <a:pPr lvl="0"/>
            <a:r>
              <a:rPr lang="en-US" dirty="0"/>
              <a:t>Obtaining acceptance of the completed project deliverables</a:t>
            </a:r>
          </a:p>
          <a:p>
            <a:pPr lvl="0"/>
            <a:r>
              <a:rPr lang="en-US" dirty="0"/>
              <a:t>Controlling how requests for changes to the project scope statement will be processed</a:t>
            </a:r>
          </a:p>
          <a:p>
            <a:endParaRPr lang="en-US" dirty="0"/>
          </a:p>
        </p:txBody>
      </p:sp>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17</a:t>
            </a:fld>
            <a:endParaRPr lang="en-US" dirty="0"/>
          </a:p>
        </p:txBody>
      </p:sp>
      <p:sp>
        <p:nvSpPr>
          <p:cNvPr id="4" name="Title 3"/>
          <p:cNvSpPr>
            <a:spLocks noGrp="1"/>
          </p:cNvSpPr>
          <p:nvPr>
            <p:ph type="title"/>
          </p:nvPr>
        </p:nvSpPr>
        <p:spPr/>
        <p:txBody>
          <a:bodyPr>
            <a:normAutofit fontScale="90000"/>
          </a:bodyPr>
          <a:lstStyle/>
          <a:p>
            <a:r>
              <a:rPr lang="en-US" dirty="0"/>
              <a:t>Processes Described in a Scope Management Plan</a:t>
            </a:r>
          </a:p>
        </p:txBody>
      </p:sp>
    </p:spTree>
    <p:extLst>
      <p:ext uri="{BB962C8B-B14F-4D97-AF65-F5344CB8AC3E}">
        <p14:creationId xmlns:p14="http://schemas.microsoft.com/office/powerpoint/2010/main" val="3450368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i="1" dirty="0"/>
              <a:t>PMBOK</a:t>
            </a:r>
            <a:r>
              <a:rPr lang="en-US" i="1" baseline="30000"/>
              <a:t>® </a:t>
            </a:r>
            <a:r>
              <a:rPr lang="en-US" i="1"/>
              <a:t>Guide – Sixth </a:t>
            </a:r>
            <a:r>
              <a:rPr lang="en-US" i="1" dirty="0"/>
              <a:t>Edition</a:t>
            </a:r>
            <a:r>
              <a:rPr lang="en-US" dirty="0"/>
              <a:t>, defines a </a:t>
            </a:r>
            <a:r>
              <a:rPr lang="en-US" b="1" dirty="0"/>
              <a:t>requirement</a:t>
            </a:r>
            <a:r>
              <a:rPr lang="en-US" dirty="0"/>
              <a:t> as “a condition or capability that is necessary to be present in a product, service, or result to satisfy a business need.” </a:t>
            </a:r>
          </a:p>
          <a:p>
            <a:r>
              <a:rPr lang="en-US" dirty="0"/>
              <a:t>A </a:t>
            </a:r>
            <a:r>
              <a:rPr lang="en-US" b="1" dirty="0"/>
              <a:t>requirements management plan</a:t>
            </a:r>
            <a:r>
              <a:rPr lang="en-US" dirty="0"/>
              <a:t> describes how project requirements will be analyzed, documented, and managed.  </a:t>
            </a:r>
          </a:p>
          <a:p>
            <a:endParaRPr lang="en-US" dirty="0"/>
          </a:p>
        </p:txBody>
      </p:sp>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18</a:t>
            </a:fld>
            <a:endParaRPr lang="en-US" dirty="0"/>
          </a:p>
        </p:txBody>
      </p:sp>
      <p:sp>
        <p:nvSpPr>
          <p:cNvPr id="4" name="Title 3"/>
          <p:cNvSpPr>
            <a:spLocks noGrp="1"/>
          </p:cNvSpPr>
          <p:nvPr>
            <p:ph type="title"/>
          </p:nvPr>
        </p:nvSpPr>
        <p:spPr/>
        <p:txBody>
          <a:bodyPr/>
          <a:lstStyle/>
          <a:p>
            <a:r>
              <a:rPr lang="en-US" dirty="0"/>
              <a:t>Collecting Requirements</a:t>
            </a:r>
          </a:p>
        </p:txBody>
      </p:sp>
    </p:spTree>
    <p:extLst>
      <p:ext uri="{BB962C8B-B14F-4D97-AF65-F5344CB8AC3E}">
        <p14:creationId xmlns:p14="http://schemas.microsoft.com/office/powerpoint/2010/main" val="2274932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a:xfrm>
            <a:off x="381000" y="228600"/>
            <a:ext cx="8763000" cy="533400"/>
          </a:xfrm>
        </p:spPr>
        <p:txBody>
          <a:bodyPr>
            <a:normAutofit fontScale="90000"/>
          </a:bodyPr>
          <a:lstStyle/>
          <a:p>
            <a:pPr eaLnBrk="1" hangingPunct="1">
              <a:defRPr/>
            </a:pPr>
            <a:r>
              <a:rPr lang="en-US" sz="3600" dirty="0"/>
              <a:t>Figure 4-4. </a:t>
            </a:r>
            <a:r>
              <a:rPr lang="en-US" sz="3600" dirty="0">
                <a:solidFill>
                  <a:schemeClr val="tx1"/>
                </a:solidFill>
              </a:rPr>
              <a:t>Sample Requirements Management Plan (partial)</a:t>
            </a:r>
          </a:p>
        </p:txBody>
      </p:sp>
      <p:sp>
        <p:nvSpPr>
          <p:cNvPr id="2" name="Rectangle 1"/>
          <p:cNvSpPr/>
          <p:nvPr/>
        </p:nvSpPr>
        <p:spPr>
          <a:xfrm>
            <a:off x="419100" y="1066800"/>
            <a:ext cx="8686800" cy="4789003"/>
          </a:xfrm>
          <a:prstGeom prst="rect">
            <a:avLst/>
          </a:prstGeom>
        </p:spPr>
        <p:txBody>
          <a:bodyPr wrap="square">
            <a:spAutoFit/>
          </a:bodyPr>
          <a:lstStyle/>
          <a:p>
            <a:pPr algn="ctr">
              <a:buNone/>
            </a:pPr>
            <a:r>
              <a:rPr lang="en-US" sz="1400" b="1" dirty="0"/>
              <a:t>Requirements Management Plan Version 1.0</a:t>
            </a:r>
            <a:endParaRPr lang="en-US" sz="1400" dirty="0"/>
          </a:p>
          <a:p>
            <a:pPr algn="ctr">
              <a:buNone/>
            </a:pPr>
            <a:r>
              <a:rPr lang="en-US" sz="1400" b="1" dirty="0"/>
              <a:t>September 30</a:t>
            </a:r>
            <a:endParaRPr lang="en-US" sz="1400" dirty="0"/>
          </a:p>
          <a:p>
            <a:pPr>
              <a:buNone/>
            </a:pPr>
            <a:r>
              <a:rPr lang="en-US" sz="1400" b="1" dirty="0"/>
              <a:t>Project Name:</a:t>
            </a:r>
            <a:r>
              <a:rPr lang="en-US" sz="1400" dirty="0"/>
              <a:t> Just-In-Time Training Project </a:t>
            </a:r>
          </a:p>
          <a:p>
            <a:pPr>
              <a:buNone/>
            </a:pPr>
            <a:r>
              <a:rPr lang="en-US" sz="1400" b="1" dirty="0"/>
              <a:t>Planning, tracking, and reporting requirements</a:t>
            </a:r>
            <a:endParaRPr lang="en-US" sz="1400" dirty="0"/>
          </a:p>
          <a:p>
            <a:pPr>
              <a:buNone/>
            </a:pPr>
            <a:r>
              <a:rPr lang="en-US" sz="1400" dirty="0"/>
              <a:t>Information from the Phase I project, the business case, and the project charter will provide valuable information in determining requirements for this project, as will many existing corporate standards and processes. A survey will also be used to gather requirements. All requirements will be documented where appropriate. For example, requirements related to course prerequisites will be documented in course descriptions. Requirements related to facilities, class size, etc. will be documented in the scope statement. Requirements will be tracked by the person in charge of each related deliverable and reported as part of our normal reporting processes (i.e., weekly status reports, monthly review meetings, etc.)</a:t>
            </a:r>
          </a:p>
          <a:p>
            <a:pPr>
              <a:buNone/>
            </a:pPr>
            <a:r>
              <a:rPr lang="en-US" sz="1400" b="1" dirty="0"/>
              <a:t>Performing configuration management activities</a:t>
            </a:r>
            <a:endParaRPr lang="en-US" sz="1400" dirty="0"/>
          </a:p>
          <a:p>
            <a:pPr>
              <a:buNone/>
            </a:pPr>
            <a:r>
              <a:rPr lang="en-US" sz="1400" dirty="0"/>
              <a:t>Requirements can be introduced by several means, such as existing written requirements, suggestions provided from our survey, or direct suggestions from stakeholders. Appropriate project stakeholders will analyze, authorize, track, and report changes to requirements. The project manager must be informed in advance of potential changes to requirements and be involved in the decision process to approve those changes. Any change that will impact the project’s cost or schedule significantly must be approved by the project steering committee.</a:t>
            </a:r>
          </a:p>
          <a:p>
            <a:pPr>
              <a:buNone/>
            </a:pPr>
            <a:r>
              <a:rPr lang="en-US" sz="1400" b="1" dirty="0"/>
              <a:t>Prioritizing requirements</a:t>
            </a:r>
            <a:endParaRPr lang="en-US" sz="1400" dirty="0"/>
          </a:p>
          <a:p>
            <a:pPr>
              <a:buNone/>
            </a:pPr>
            <a:r>
              <a:rPr lang="en-US" sz="1400" dirty="0"/>
              <a:t>All requirements will be designated as 1, 2 or 3, for mandatory, desirable, or nice-to-have, respectively. Emphasis will be placed on meeting all mandatory requirements, followed by desirable and then nice-to-have requirements. </a:t>
            </a:r>
          </a:p>
          <a:p>
            <a:pPr>
              <a:buNone/>
            </a:pPr>
            <a:r>
              <a:rPr lang="en-US" sz="1400" b="1" dirty="0"/>
              <a:t>Using product metrics</a:t>
            </a:r>
            <a:endParaRPr lang="en-US" sz="1400" dirty="0"/>
          </a:p>
          <a:p>
            <a:pPr>
              <a:buNone/>
            </a:pPr>
            <a:r>
              <a:rPr lang="en-US" sz="1400" b="1" dirty="0"/>
              <a:t>Tracing requirements</a:t>
            </a:r>
            <a:endParaRPr lang="en-US" sz="1400" dirty="0"/>
          </a:p>
        </p:txBody>
      </p:sp>
    </p:spTree>
    <p:extLst>
      <p:ext uri="{BB962C8B-B14F-4D97-AF65-F5344CB8AC3E}">
        <p14:creationId xmlns:p14="http://schemas.microsoft.com/office/powerpoint/2010/main" val="271417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The Lesson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graphicFrame>
        <p:nvGraphicFramePr>
          <p:cNvPr id="4" name="Table 3"/>
          <p:cNvGraphicFramePr>
            <a:graphicFrameLocks noGrp="1"/>
          </p:cNvGraphicFramePr>
          <p:nvPr>
            <p:extLst>
              <p:ext uri="{D42A27DB-BD31-4B8C-83A1-F6EECF244321}">
                <p14:modId xmlns:p14="http://schemas.microsoft.com/office/powerpoint/2010/main" val="3703150077"/>
              </p:ext>
            </p:extLst>
          </p:nvPr>
        </p:nvGraphicFramePr>
        <p:xfrm>
          <a:off x="368147" y="1591937"/>
          <a:ext cx="8382000" cy="4038601"/>
        </p:xfrm>
        <a:graphic>
          <a:graphicData uri="http://schemas.openxmlformats.org/drawingml/2006/table">
            <a:tbl>
              <a:tblPr firstRow="1" bandRow="1" bandCol="1">
                <a:tableStyleId>{69012ECD-51FC-41F1-AA8D-1B2483CD663E}</a:tableStyleId>
              </a:tblPr>
              <a:tblGrid>
                <a:gridCol w="2055534">
                  <a:extLst>
                    <a:ext uri="{9D8B030D-6E8A-4147-A177-3AD203B41FA5}">
                      <a16:colId xmlns:a16="http://schemas.microsoft.com/office/drawing/2014/main" val="20000"/>
                    </a:ext>
                  </a:extLst>
                </a:gridCol>
                <a:gridCol w="2755074">
                  <a:extLst>
                    <a:ext uri="{9D8B030D-6E8A-4147-A177-3AD203B41FA5}">
                      <a16:colId xmlns:a16="http://schemas.microsoft.com/office/drawing/2014/main" val="20001"/>
                    </a:ext>
                  </a:extLst>
                </a:gridCol>
                <a:gridCol w="3571392">
                  <a:extLst>
                    <a:ext uri="{9D8B030D-6E8A-4147-A177-3AD203B41FA5}">
                      <a16:colId xmlns:a16="http://schemas.microsoft.com/office/drawing/2014/main" val="20002"/>
                    </a:ext>
                  </a:extLst>
                </a:gridCol>
              </a:tblGrid>
              <a:tr h="297155">
                <a:tc>
                  <a:txBody>
                    <a:bodyPr/>
                    <a:lstStyle/>
                    <a:p>
                      <a:pPr marL="0" marR="0">
                        <a:spcBef>
                          <a:spcPts val="300"/>
                        </a:spcBef>
                        <a:spcAft>
                          <a:spcPts val="0"/>
                        </a:spcAft>
                      </a:pPr>
                      <a:r>
                        <a:rPr lang="en-US" sz="1800" dirty="0">
                          <a:effectLst/>
                        </a:rPr>
                        <a:t>Knowledge area</a:t>
                      </a:r>
                      <a:endParaRPr lang="en-US" sz="2000" dirty="0">
                        <a:effectLst/>
                        <a:latin typeface="New York"/>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00"/>
                        </a:spcBef>
                        <a:spcAft>
                          <a:spcPts val="0"/>
                        </a:spcAft>
                      </a:pPr>
                      <a:r>
                        <a:rPr lang="en-US" sz="1800">
                          <a:effectLst/>
                        </a:rPr>
                        <a:t>Planning process</a:t>
                      </a:r>
                      <a:endParaRPr lang="en-US" sz="2000">
                        <a:effectLst/>
                        <a:latin typeface="New York"/>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00"/>
                        </a:spcBef>
                        <a:spcAft>
                          <a:spcPts val="0"/>
                        </a:spcAft>
                      </a:pPr>
                      <a:r>
                        <a:rPr lang="en-US" sz="1800">
                          <a:effectLst/>
                        </a:rPr>
                        <a:t>Outputs</a:t>
                      </a:r>
                      <a:endParaRPr lang="en-US" sz="2000">
                        <a:effectLst/>
                        <a:latin typeface="New York"/>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91464">
                <a:tc>
                  <a:txBody>
                    <a:bodyPr/>
                    <a:lstStyle/>
                    <a:p>
                      <a:pPr marL="0" marR="0">
                        <a:spcBef>
                          <a:spcPts val="300"/>
                        </a:spcBef>
                        <a:spcAft>
                          <a:spcPts val="0"/>
                        </a:spcAft>
                      </a:pPr>
                      <a:r>
                        <a:rPr lang="en-US" sz="1800" dirty="0">
                          <a:effectLst/>
                        </a:rPr>
                        <a:t>Project integration management</a:t>
                      </a:r>
                      <a:endParaRPr lang="en-US" sz="18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00"/>
                        </a:spcBef>
                        <a:spcAft>
                          <a:spcPts val="0"/>
                        </a:spcAft>
                      </a:pPr>
                      <a:r>
                        <a:rPr lang="en-US" sz="1800" dirty="0">
                          <a:effectLst/>
                        </a:rPr>
                        <a:t>Develop project management plan</a:t>
                      </a:r>
                      <a:endParaRPr lang="en-US" sz="18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00"/>
                        </a:spcBef>
                        <a:spcAft>
                          <a:spcPts val="0"/>
                        </a:spcAft>
                      </a:pPr>
                      <a:r>
                        <a:rPr lang="en-US" sz="1800" dirty="0">
                          <a:effectLst/>
                        </a:rPr>
                        <a:t>Project management plan</a:t>
                      </a:r>
                    </a:p>
                    <a:p>
                      <a:pPr marL="0" marR="0">
                        <a:spcBef>
                          <a:spcPts val="300"/>
                        </a:spcBef>
                        <a:spcAft>
                          <a:spcPts val="0"/>
                        </a:spcAft>
                      </a:pPr>
                      <a:r>
                        <a:rPr lang="en-US" sz="1800" dirty="0">
                          <a:effectLst/>
                        </a:rPr>
                        <a:t> </a:t>
                      </a:r>
                      <a:endParaRPr lang="en-US" sz="18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849982">
                <a:tc>
                  <a:txBody>
                    <a:bodyPr/>
                    <a:lstStyle/>
                    <a:p>
                      <a:pPr marL="0" marR="0">
                        <a:spcBef>
                          <a:spcPts val="300"/>
                        </a:spcBef>
                        <a:spcAft>
                          <a:spcPts val="0"/>
                        </a:spcAft>
                      </a:pPr>
                      <a:r>
                        <a:rPr lang="en-US" sz="1800" dirty="0">
                          <a:effectLst/>
                        </a:rPr>
                        <a:t>Project scope management</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l" rtl="0" eaLnBrk="1" latinLnBrk="0" hangingPunct="1">
                        <a:spcBef>
                          <a:spcPts val="300"/>
                        </a:spcBef>
                        <a:spcAft>
                          <a:spcPts val="0"/>
                        </a:spcAft>
                      </a:pPr>
                      <a:r>
                        <a:rPr kumimoji="0" lang="en-US" sz="1800" kern="1200" dirty="0">
                          <a:effectLst/>
                        </a:rPr>
                        <a:t>Plan scope management</a:t>
                      </a:r>
                    </a:p>
                    <a:p>
                      <a:pPr marL="0" marR="0" algn="l" rtl="0" eaLnBrk="1" latinLnBrk="0" hangingPunct="1">
                        <a:spcBef>
                          <a:spcPts val="300"/>
                        </a:spcBef>
                        <a:spcAft>
                          <a:spcPts val="0"/>
                        </a:spcAft>
                      </a:pPr>
                      <a:r>
                        <a:rPr kumimoji="0" lang="en-US" sz="1800" kern="1200" dirty="0">
                          <a:effectLst/>
                        </a:rPr>
                        <a:t> </a:t>
                      </a:r>
                    </a:p>
                    <a:p>
                      <a:pPr marL="0" marR="0" algn="l" rtl="0" eaLnBrk="1" latinLnBrk="0" hangingPunct="1">
                        <a:spcBef>
                          <a:spcPts val="300"/>
                        </a:spcBef>
                        <a:spcAft>
                          <a:spcPts val="0"/>
                        </a:spcAft>
                      </a:pPr>
                      <a:r>
                        <a:rPr kumimoji="0" lang="en-US" sz="1800" kern="1200" dirty="0">
                          <a:effectLst/>
                        </a:rPr>
                        <a:t>Collect requirements</a:t>
                      </a:r>
                    </a:p>
                    <a:p>
                      <a:pPr marL="0" marR="0" algn="l" rtl="0" eaLnBrk="1" latinLnBrk="0" hangingPunct="1">
                        <a:spcBef>
                          <a:spcPts val="300"/>
                        </a:spcBef>
                        <a:spcAft>
                          <a:spcPts val="0"/>
                        </a:spcAft>
                      </a:pPr>
                      <a:r>
                        <a:rPr kumimoji="0" lang="en-US" sz="1800" kern="1200" dirty="0">
                          <a:effectLst/>
                        </a:rPr>
                        <a:t> </a:t>
                      </a:r>
                    </a:p>
                    <a:p>
                      <a:pPr marL="0" marR="0" algn="l" rtl="0" eaLnBrk="1" latinLnBrk="0" hangingPunct="1">
                        <a:spcBef>
                          <a:spcPts val="300"/>
                        </a:spcBef>
                        <a:spcAft>
                          <a:spcPts val="0"/>
                        </a:spcAft>
                      </a:pPr>
                      <a:r>
                        <a:rPr kumimoji="0" lang="en-US" sz="1800" kern="1200" dirty="0">
                          <a:effectLst/>
                        </a:rPr>
                        <a:t>Define scope</a:t>
                      </a:r>
                    </a:p>
                    <a:p>
                      <a:pPr marL="0" marR="0" algn="l" rtl="0" eaLnBrk="1" latinLnBrk="0" hangingPunct="1">
                        <a:spcBef>
                          <a:spcPts val="300"/>
                        </a:spcBef>
                        <a:spcAft>
                          <a:spcPts val="0"/>
                        </a:spcAft>
                      </a:pPr>
                      <a:r>
                        <a:rPr kumimoji="0" lang="en-US" sz="1800" kern="1200" dirty="0">
                          <a:effectLst/>
                        </a:rPr>
                        <a:t> </a:t>
                      </a:r>
                    </a:p>
                    <a:p>
                      <a:pPr marL="0" marR="0" algn="l" rtl="0" eaLnBrk="1" latinLnBrk="0" hangingPunct="1">
                        <a:spcBef>
                          <a:spcPts val="300"/>
                        </a:spcBef>
                        <a:spcAft>
                          <a:spcPts val="0"/>
                        </a:spcAft>
                      </a:pPr>
                      <a:r>
                        <a:rPr kumimoji="0" lang="en-US" sz="1800" kern="1200" dirty="0">
                          <a:effectLst/>
                        </a:rPr>
                        <a:t>Create WBS</a:t>
                      </a:r>
                      <a:endParaRPr kumimoji="0" lang="en-US" sz="1800" kern="1200" dirty="0">
                        <a:solidFill>
                          <a:schemeClr val="dk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00"/>
                        </a:spcBef>
                        <a:spcAft>
                          <a:spcPts val="0"/>
                        </a:spcAft>
                      </a:pPr>
                      <a:r>
                        <a:rPr lang="en-US" sz="1800" dirty="0">
                          <a:effectLst/>
                        </a:rPr>
                        <a:t>Scope management plan</a:t>
                      </a:r>
                    </a:p>
                    <a:p>
                      <a:pPr marL="0" marR="0">
                        <a:spcBef>
                          <a:spcPts val="300"/>
                        </a:spcBef>
                        <a:spcAft>
                          <a:spcPts val="0"/>
                        </a:spcAft>
                      </a:pPr>
                      <a:r>
                        <a:rPr lang="en-US" sz="1800" dirty="0">
                          <a:effectLst/>
                        </a:rPr>
                        <a:t>Requirements management plan</a:t>
                      </a:r>
                    </a:p>
                    <a:p>
                      <a:pPr marL="0" marR="0">
                        <a:spcBef>
                          <a:spcPts val="300"/>
                        </a:spcBef>
                        <a:spcAft>
                          <a:spcPts val="0"/>
                        </a:spcAft>
                      </a:pPr>
                      <a:r>
                        <a:rPr lang="en-US" sz="1800" dirty="0">
                          <a:effectLst/>
                        </a:rPr>
                        <a:t>Requirements documentation</a:t>
                      </a:r>
                    </a:p>
                    <a:p>
                      <a:pPr marL="0" marR="0">
                        <a:spcBef>
                          <a:spcPts val="300"/>
                        </a:spcBef>
                        <a:spcAft>
                          <a:spcPts val="0"/>
                        </a:spcAft>
                      </a:pPr>
                      <a:r>
                        <a:rPr lang="en-US" sz="1800" dirty="0">
                          <a:effectLst/>
                        </a:rPr>
                        <a:t>Requirements traceability matrix</a:t>
                      </a:r>
                    </a:p>
                    <a:p>
                      <a:pPr marL="0" marR="0">
                        <a:spcBef>
                          <a:spcPts val="300"/>
                        </a:spcBef>
                        <a:spcAft>
                          <a:spcPts val="0"/>
                        </a:spcAft>
                      </a:pPr>
                      <a:r>
                        <a:rPr lang="en-US" sz="1800" dirty="0">
                          <a:effectLst/>
                        </a:rPr>
                        <a:t>Project scope statement</a:t>
                      </a:r>
                    </a:p>
                    <a:p>
                      <a:pPr marL="0" marR="0">
                        <a:spcBef>
                          <a:spcPts val="300"/>
                        </a:spcBef>
                        <a:spcAft>
                          <a:spcPts val="0"/>
                        </a:spcAft>
                      </a:pPr>
                      <a:r>
                        <a:rPr lang="en-US" sz="1800" dirty="0">
                          <a:effectLst/>
                        </a:rPr>
                        <a:t>Project documents updates</a:t>
                      </a:r>
                    </a:p>
                    <a:p>
                      <a:pPr marL="0" marR="0">
                        <a:spcBef>
                          <a:spcPts val="300"/>
                        </a:spcBef>
                        <a:spcAft>
                          <a:spcPts val="0"/>
                        </a:spcAft>
                      </a:pPr>
                      <a:r>
                        <a:rPr lang="en-US" sz="1800" dirty="0">
                          <a:effectLst/>
                        </a:rPr>
                        <a:t>Scope baseline</a:t>
                      </a:r>
                    </a:p>
                    <a:p>
                      <a:pPr marL="0" marR="0">
                        <a:spcBef>
                          <a:spcPts val="300"/>
                        </a:spcBef>
                        <a:spcAft>
                          <a:spcPts val="0"/>
                        </a:spcAft>
                      </a:pPr>
                      <a:r>
                        <a:rPr lang="en-US" sz="1800" dirty="0">
                          <a:effectLst/>
                        </a:rPr>
                        <a:t>Project documents updates</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78029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382000" cy="4525962"/>
          </a:xfrm>
        </p:spPr>
        <p:txBody>
          <a:bodyPr>
            <a:normAutofit fontScale="92500"/>
          </a:bodyPr>
          <a:lstStyle/>
          <a:p>
            <a:pPr lvl="0"/>
            <a:r>
              <a:rPr lang="en-US" dirty="0"/>
              <a:t>Requirements documents, which can range from a single-page checklist to a room full of notebooks with text, diagrams, images, etc.</a:t>
            </a:r>
          </a:p>
          <a:p>
            <a:pPr lvl="0"/>
            <a:r>
              <a:rPr lang="en-US" dirty="0"/>
              <a:t>A </a:t>
            </a:r>
            <a:r>
              <a:rPr lang="en-US" b="1" dirty="0"/>
              <a:t>requirements traceability matrix</a:t>
            </a:r>
            <a:r>
              <a:rPr lang="en-US" dirty="0"/>
              <a:t> </a:t>
            </a:r>
            <a:r>
              <a:rPr lang="en-US" b="1" dirty="0"/>
              <a:t>(RTM)</a:t>
            </a:r>
            <a:r>
              <a:rPr lang="en-US" dirty="0"/>
              <a:t>, which is a table that lists requirements, various attributes of each requirement, and the status of the requirements to ensure that all of them are addressed</a:t>
            </a:r>
          </a:p>
          <a:p>
            <a:endParaRPr lang="en-US" dirty="0"/>
          </a:p>
        </p:txBody>
      </p:sp>
      <p:sp>
        <p:nvSpPr>
          <p:cNvPr id="3" name="Title 2"/>
          <p:cNvSpPr>
            <a:spLocks noGrp="1"/>
          </p:cNvSpPr>
          <p:nvPr>
            <p:ph type="title"/>
          </p:nvPr>
        </p:nvSpPr>
        <p:spPr>
          <a:xfrm>
            <a:off x="457200" y="152400"/>
            <a:ext cx="8686800" cy="1143000"/>
          </a:xfrm>
        </p:spPr>
        <p:txBody>
          <a:bodyPr>
            <a:normAutofit/>
          </a:bodyPr>
          <a:lstStyle/>
          <a:p>
            <a:r>
              <a:rPr lang="en-US" dirty="0"/>
              <a:t>Outputs of Collecting Requirements</a:t>
            </a:r>
          </a:p>
        </p:txBody>
      </p:sp>
    </p:spTree>
    <p:extLst>
      <p:ext uri="{BB962C8B-B14F-4D97-AF65-F5344CB8AC3E}">
        <p14:creationId xmlns:p14="http://schemas.microsoft.com/office/powerpoint/2010/main" val="2848381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457200" y="0"/>
            <a:ext cx="8229600" cy="1143000"/>
          </a:xfrm>
        </p:spPr>
        <p:txBody>
          <a:bodyPr>
            <a:normAutofit fontScale="90000"/>
          </a:bodyPr>
          <a:lstStyle/>
          <a:p>
            <a:pPr eaLnBrk="1" hangingPunct="1">
              <a:defRPr/>
            </a:pPr>
            <a:r>
              <a:rPr lang="en-US" sz="4000" dirty="0"/>
              <a:t>Figure 4-5. Sample Requirements Traceability Matrix</a:t>
            </a:r>
          </a:p>
        </p:txBody>
      </p:sp>
      <p:graphicFrame>
        <p:nvGraphicFramePr>
          <p:cNvPr id="5" name="Table 4"/>
          <p:cNvGraphicFramePr>
            <a:graphicFrameLocks noGrp="1"/>
          </p:cNvGraphicFramePr>
          <p:nvPr>
            <p:extLst/>
          </p:nvPr>
        </p:nvGraphicFramePr>
        <p:xfrm>
          <a:off x="609601" y="1676400"/>
          <a:ext cx="7619998" cy="3708400"/>
        </p:xfrm>
        <a:graphic>
          <a:graphicData uri="http://schemas.openxmlformats.org/drawingml/2006/table">
            <a:tbl>
              <a:tblPr>
                <a:tableStyleId>{3C2FFA5D-87B4-456A-9821-1D502468CF0F}</a:tableStyleId>
              </a:tblPr>
              <a:tblGrid>
                <a:gridCol w="1247425">
                  <a:extLst>
                    <a:ext uri="{9D8B030D-6E8A-4147-A177-3AD203B41FA5}">
                      <a16:colId xmlns:a16="http://schemas.microsoft.com/office/drawing/2014/main" val="20000"/>
                    </a:ext>
                  </a:extLst>
                </a:gridCol>
                <a:gridCol w="1417527">
                  <a:extLst>
                    <a:ext uri="{9D8B030D-6E8A-4147-A177-3AD203B41FA5}">
                      <a16:colId xmlns:a16="http://schemas.microsoft.com/office/drawing/2014/main" val="20001"/>
                    </a:ext>
                  </a:extLst>
                </a:gridCol>
                <a:gridCol w="1417527">
                  <a:extLst>
                    <a:ext uri="{9D8B030D-6E8A-4147-A177-3AD203B41FA5}">
                      <a16:colId xmlns:a16="http://schemas.microsoft.com/office/drawing/2014/main" val="20002"/>
                    </a:ext>
                  </a:extLst>
                </a:gridCol>
                <a:gridCol w="1512029">
                  <a:extLst>
                    <a:ext uri="{9D8B030D-6E8A-4147-A177-3AD203B41FA5}">
                      <a16:colId xmlns:a16="http://schemas.microsoft.com/office/drawing/2014/main" val="20003"/>
                    </a:ext>
                  </a:extLst>
                </a:gridCol>
                <a:gridCol w="2025490">
                  <a:extLst>
                    <a:ext uri="{9D8B030D-6E8A-4147-A177-3AD203B41FA5}">
                      <a16:colId xmlns:a16="http://schemas.microsoft.com/office/drawing/2014/main" val="20004"/>
                    </a:ext>
                  </a:extLst>
                </a:gridCol>
              </a:tblGrid>
              <a:tr h="584200">
                <a:tc>
                  <a:txBody>
                    <a:bodyPr/>
                    <a:lstStyle/>
                    <a:p>
                      <a:pPr marL="0" marR="55245">
                        <a:spcBef>
                          <a:spcPts val="0"/>
                        </a:spcBef>
                        <a:spcAft>
                          <a:spcPts val="0"/>
                        </a:spcAft>
                      </a:pPr>
                      <a:r>
                        <a:rPr lang="en-US" sz="1800" b="1" dirty="0"/>
                        <a:t>Require-ment no.</a:t>
                      </a:r>
                      <a:endParaRPr lang="en-US" sz="1200" b="1"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US" sz="1800" b="1" dirty="0"/>
                        <a:t>Name</a:t>
                      </a:r>
                      <a:endParaRPr lang="en-US" sz="1200" b="1"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US" sz="1800" b="1" dirty="0"/>
                        <a:t>Category</a:t>
                      </a:r>
                      <a:endParaRPr lang="en-US" sz="1200" b="1"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US" sz="1800" b="1" dirty="0"/>
                        <a:t>Source</a:t>
                      </a:r>
                      <a:endParaRPr lang="en-US" sz="1200" b="1"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US" sz="1800" b="1" dirty="0"/>
                        <a:t>Status</a:t>
                      </a:r>
                      <a:endParaRPr lang="en-US" sz="1200" b="1" dirty="0">
                        <a:latin typeface="New York"/>
                        <a:ea typeface="Times New Roman"/>
                        <a:cs typeface="Times New Roman"/>
                      </a:endParaRPr>
                    </a:p>
                  </a:txBody>
                  <a:tcPr marL="68580" marR="68580" marT="0" marB="0"/>
                </a:tc>
                <a:extLst>
                  <a:ext uri="{0D108BD9-81ED-4DB2-BD59-A6C34878D82A}">
                    <a16:rowId xmlns:a16="http://schemas.microsoft.com/office/drawing/2014/main" val="10000"/>
                  </a:ext>
                </a:extLst>
              </a:tr>
              <a:tr h="1752600">
                <a:tc>
                  <a:txBody>
                    <a:bodyPr/>
                    <a:lstStyle/>
                    <a:p>
                      <a:pPr marL="0" marR="0">
                        <a:spcBef>
                          <a:spcPts val="0"/>
                        </a:spcBef>
                        <a:spcAft>
                          <a:spcPts val="0"/>
                        </a:spcAft>
                      </a:pPr>
                      <a:r>
                        <a:rPr lang="en-US" sz="1800" dirty="0"/>
                        <a:t>R26</a:t>
                      </a:r>
                      <a:endParaRPr lang="en-US" sz="1200"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US" sz="1800" dirty="0"/>
                        <a:t>Survey questions</a:t>
                      </a:r>
                      <a:endParaRPr lang="en-US" sz="1200"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US" sz="1800" dirty="0"/>
                        <a:t>Survey</a:t>
                      </a:r>
                      <a:endParaRPr lang="en-US" sz="1200"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US" sz="1800" dirty="0"/>
                        <a:t>Project steering committee minutes</a:t>
                      </a:r>
                      <a:endParaRPr lang="en-US" sz="1200"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US" sz="1800" dirty="0"/>
                        <a:t>Complete. The survey questions were reviewed and approved by the steering committee.</a:t>
                      </a:r>
                      <a:endParaRPr lang="en-US" sz="1200" dirty="0">
                        <a:latin typeface="New York"/>
                        <a:ea typeface="Times New Roman"/>
                        <a:cs typeface="Times New Roman"/>
                      </a:endParaRPr>
                    </a:p>
                  </a:txBody>
                  <a:tcPr marL="68580" marR="68580" marT="0" marB="0"/>
                </a:tc>
                <a:extLst>
                  <a:ext uri="{0D108BD9-81ED-4DB2-BD59-A6C34878D82A}">
                    <a16:rowId xmlns:a16="http://schemas.microsoft.com/office/drawing/2014/main" val="10001"/>
                  </a:ext>
                </a:extLst>
              </a:tr>
              <a:tr h="1168400">
                <a:tc>
                  <a:txBody>
                    <a:bodyPr/>
                    <a:lstStyle/>
                    <a:p>
                      <a:pPr marL="0" marR="0">
                        <a:spcBef>
                          <a:spcPts val="0"/>
                        </a:spcBef>
                        <a:spcAft>
                          <a:spcPts val="0"/>
                        </a:spcAft>
                      </a:pPr>
                      <a:r>
                        <a:rPr lang="en-US" sz="1800" dirty="0"/>
                        <a:t>R31</a:t>
                      </a:r>
                      <a:endParaRPr lang="en-US" sz="1200"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US" sz="1800" dirty="0"/>
                        <a:t>Course evaluations</a:t>
                      </a:r>
                      <a:endParaRPr lang="en-US" sz="1200"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US" sz="1800" dirty="0"/>
                        <a:t>Assessment</a:t>
                      </a:r>
                      <a:endParaRPr lang="en-US" sz="1200"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US" sz="1800" dirty="0"/>
                        <a:t>Corporate training standards</a:t>
                      </a:r>
                      <a:endParaRPr lang="en-US" sz="1200" dirty="0">
                        <a:latin typeface="New York"/>
                        <a:ea typeface="Times New Roman"/>
                        <a:cs typeface="Times New Roman"/>
                      </a:endParaRPr>
                    </a:p>
                  </a:txBody>
                  <a:tcPr marL="68580" marR="68580" marT="0" marB="0"/>
                </a:tc>
                <a:tc>
                  <a:txBody>
                    <a:bodyPr/>
                    <a:lstStyle/>
                    <a:p>
                      <a:pPr marL="0" marR="0">
                        <a:spcBef>
                          <a:spcPts val="0"/>
                        </a:spcBef>
                        <a:spcAft>
                          <a:spcPts val="0"/>
                        </a:spcAft>
                      </a:pPr>
                      <a:r>
                        <a:rPr lang="en-US" sz="1800" dirty="0"/>
                        <a:t>In process. The course evaluations have not been created yet.</a:t>
                      </a:r>
                      <a:endParaRPr lang="en-US" sz="1200" dirty="0">
                        <a:latin typeface="New York"/>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49728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914400"/>
            <a:ext cx="8915400" cy="4572000"/>
          </a:xfrm>
        </p:spPr>
        <p:txBody>
          <a:bodyPr/>
          <a:lstStyle/>
          <a:p>
            <a:r>
              <a:rPr lang="en-US" sz="2400" dirty="0"/>
              <a:t>Good scope definition is crucial to project success because it</a:t>
            </a:r>
          </a:p>
          <a:p>
            <a:pPr lvl="1"/>
            <a:r>
              <a:rPr lang="en-US" sz="2000" dirty="0"/>
              <a:t>Helps improve the accuracy of time, cost, and resource estimates</a:t>
            </a:r>
          </a:p>
          <a:p>
            <a:pPr lvl="1"/>
            <a:r>
              <a:rPr lang="en-US" sz="2000" dirty="0"/>
              <a:t>Defines a baseline for performance measurement and project control</a:t>
            </a:r>
          </a:p>
          <a:p>
            <a:pPr lvl="1"/>
            <a:r>
              <a:rPr lang="en-US" sz="2000" dirty="0"/>
              <a:t>Aids in communicating clear work responsibilities</a:t>
            </a:r>
          </a:p>
          <a:p>
            <a:r>
              <a:rPr lang="en-US" sz="2400" dirty="0"/>
              <a:t>A project </a:t>
            </a:r>
            <a:r>
              <a:rPr lang="en-US" sz="2400" b="1" dirty="0"/>
              <a:t>scope statement </a:t>
            </a:r>
            <a:r>
              <a:rPr lang="en-US" sz="2400" dirty="0"/>
              <a:t>describes product characteristics and requirements, user acceptance criteria, and deliverables.</a:t>
            </a:r>
          </a:p>
          <a:p>
            <a:r>
              <a:rPr lang="en-US" sz="2400" dirty="0"/>
              <a:t>Work that is not included in the scope statement should not be done, and you can explicitly state what is out of scope for the project under a section called project exclusions. </a:t>
            </a:r>
          </a:p>
        </p:txBody>
      </p:sp>
      <p:sp>
        <p:nvSpPr>
          <p:cNvPr id="24580" name="Rectangle 4"/>
          <p:cNvSpPr>
            <a:spLocks noGrp="1" noChangeArrowheads="1"/>
          </p:cNvSpPr>
          <p:nvPr>
            <p:ph type="title"/>
          </p:nvPr>
        </p:nvSpPr>
        <p:spPr>
          <a:xfrm>
            <a:off x="457200" y="0"/>
            <a:ext cx="8229600" cy="685800"/>
          </a:xfrm>
        </p:spPr>
        <p:txBody>
          <a:bodyPr>
            <a:normAutofit fontScale="90000"/>
          </a:bodyPr>
          <a:lstStyle/>
          <a:p>
            <a:pPr eaLnBrk="1" hangingPunct="1">
              <a:defRPr/>
            </a:pPr>
            <a:r>
              <a:rPr lang="en-US" sz="4000" dirty="0"/>
              <a:t>Defining Scope</a:t>
            </a:r>
          </a:p>
        </p:txBody>
      </p:sp>
    </p:spTree>
    <p:extLst>
      <p:ext uri="{BB962C8B-B14F-4D97-AF65-F5344CB8AC3E}">
        <p14:creationId xmlns:p14="http://schemas.microsoft.com/office/powerpoint/2010/main" val="286984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0"/>
            <a:ext cx="8686800" cy="411162"/>
          </a:xfrm>
        </p:spPr>
        <p:txBody>
          <a:bodyPr>
            <a:normAutofit fontScale="90000"/>
          </a:bodyPr>
          <a:lstStyle/>
          <a:p>
            <a:r>
              <a:rPr lang="en-US" dirty="0"/>
              <a:t>Figure 4-6. Sample Scope Statement</a:t>
            </a:r>
          </a:p>
        </p:txBody>
      </p:sp>
      <p:sp>
        <p:nvSpPr>
          <p:cNvPr id="2" name="Rectangle 1"/>
          <p:cNvSpPr/>
          <p:nvPr/>
        </p:nvSpPr>
        <p:spPr>
          <a:xfrm>
            <a:off x="152400" y="533400"/>
            <a:ext cx="8915400" cy="5287601"/>
          </a:xfrm>
          <a:prstGeom prst="rect">
            <a:avLst/>
          </a:prstGeom>
        </p:spPr>
        <p:txBody>
          <a:bodyPr wrap="square">
            <a:spAutoFit/>
          </a:bodyPr>
          <a:lstStyle/>
          <a:p>
            <a:pPr algn="ctr">
              <a:buNone/>
            </a:pPr>
            <a:r>
              <a:rPr lang="en-US" sz="1600" b="1" dirty="0"/>
              <a:t>Scope Statement, Version 1.0</a:t>
            </a:r>
            <a:endParaRPr lang="en-US" sz="1600" dirty="0"/>
          </a:p>
          <a:p>
            <a:pPr algn="ctr">
              <a:buNone/>
            </a:pPr>
            <a:r>
              <a:rPr lang="en-US" sz="1600" b="1" dirty="0"/>
              <a:t>August 1</a:t>
            </a:r>
            <a:endParaRPr lang="en-US" sz="1600" dirty="0"/>
          </a:p>
          <a:p>
            <a:pPr>
              <a:buNone/>
            </a:pPr>
            <a:r>
              <a:rPr lang="en-US" sz="1600" b="1" dirty="0"/>
              <a:t>Project Title: Just-In-Time Training Project</a:t>
            </a:r>
            <a:endParaRPr lang="en-US" sz="1600" dirty="0"/>
          </a:p>
          <a:p>
            <a:pPr>
              <a:buNone/>
            </a:pPr>
            <a:r>
              <a:rPr lang="en-US" sz="1600" b="1" dirty="0"/>
              <a:t>Product Characteristics and Requirements</a:t>
            </a:r>
            <a:endParaRPr lang="en-US" sz="1600" dirty="0"/>
          </a:p>
          <a:p>
            <a:pPr>
              <a:buNone/>
            </a:pPr>
            <a:r>
              <a:rPr lang="en-US" sz="1600" dirty="0"/>
              <a:t>This project will produce three levels of courses, executive, introductory, and advanced, in the following subject areas: supplier management, negotiating skills, project management, and software applications (spreadsheets and Web development). Details on each course are provided below:</a:t>
            </a:r>
          </a:p>
          <a:p>
            <a:pPr>
              <a:buNone/>
            </a:pPr>
            <a:r>
              <a:rPr lang="en-US" sz="1600" dirty="0"/>
              <a:t>1. Supplier management training: The Supplier Management Director estimates the need to train at least 200 employees each year. There should be three levels of courses: an executive course, an introductory course, and an advanced course. Course materials should be developed as a joint effort with internal experts, outside training experts, if needed, and key suppliers. </a:t>
            </a:r>
          </a:p>
          <a:p>
            <a:pPr>
              <a:buNone/>
            </a:pPr>
            <a:r>
              <a:rPr lang="en-US" sz="1600" dirty="0"/>
              <a:t>A partnership might be developed to maximize the effectiveness of the training and minimize development costs. Different delivery methods should be explored, including instructor-led, CD/ROM, and Web-based training. About half of employees would prefer an instructor-led approach, and about half would prefer a self-paced course they could take at their convenience.</a:t>
            </a:r>
          </a:p>
          <a:p>
            <a:pPr>
              <a:buNone/>
            </a:pPr>
            <a:r>
              <a:rPr lang="en-US" sz="1600" b="1" dirty="0"/>
              <a:t>Product User Acceptance Criteria</a:t>
            </a:r>
            <a:endParaRPr lang="en-US" sz="1600" dirty="0"/>
          </a:p>
          <a:p>
            <a:pPr>
              <a:buNone/>
            </a:pPr>
            <a:r>
              <a:rPr lang="en-US" sz="1600" dirty="0"/>
              <a:t>The courses produced as part of this project will be considered successful if they are all available within one year and the average course evaluations for each course are at least 3.0 on a 5.0 scale.</a:t>
            </a:r>
          </a:p>
          <a:p>
            <a:pPr>
              <a:buNone/>
            </a:pPr>
            <a:r>
              <a:rPr lang="en-US" sz="1600" b="1" dirty="0"/>
              <a:t>Project Exclusions</a:t>
            </a:r>
            <a:endParaRPr lang="en-US" sz="1600" dirty="0"/>
          </a:p>
          <a:p>
            <a:pPr>
              <a:buNone/>
            </a:pPr>
            <a:r>
              <a:rPr lang="en-US" sz="1600" dirty="0"/>
              <a:t>Training related to Six Sigma is not part of this project.</a:t>
            </a:r>
          </a:p>
          <a:p>
            <a:pPr>
              <a:buNone/>
            </a:pPr>
            <a:r>
              <a:rPr lang="en-US" sz="1600" dirty="0"/>
              <a:t>Providing new facilities is not part of this project.</a:t>
            </a:r>
          </a:p>
        </p:txBody>
      </p:sp>
    </p:spTree>
    <p:extLst>
      <p:ext uri="{BB962C8B-B14F-4D97-AF65-F5344CB8AC3E}">
        <p14:creationId xmlns:p14="http://schemas.microsoft.com/office/powerpoint/2010/main" val="3109883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ChangeArrowheads="1"/>
          </p:cNvSpPr>
          <p:nvPr>
            <p:ph type="title"/>
          </p:nvPr>
        </p:nvSpPr>
        <p:spPr>
          <a:xfrm>
            <a:off x="381000" y="0"/>
            <a:ext cx="8458200" cy="838200"/>
          </a:xfrm>
        </p:spPr>
        <p:txBody>
          <a:bodyPr/>
          <a:lstStyle/>
          <a:p>
            <a:pPr eaLnBrk="1" hangingPunct="1">
              <a:defRPr/>
            </a:pPr>
            <a:r>
              <a:rPr lang="en-US" sz="2800" dirty="0"/>
              <a:t>Figure 4-6. Sample Scope Statement (continued)</a:t>
            </a:r>
          </a:p>
        </p:txBody>
      </p:sp>
      <p:sp>
        <p:nvSpPr>
          <p:cNvPr id="2" name="Rectangle 1"/>
          <p:cNvSpPr/>
          <p:nvPr/>
        </p:nvSpPr>
        <p:spPr>
          <a:xfrm>
            <a:off x="76200" y="685800"/>
            <a:ext cx="9067800" cy="5327612"/>
          </a:xfrm>
          <a:prstGeom prst="rect">
            <a:avLst/>
          </a:prstGeom>
        </p:spPr>
        <p:txBody>
          <a:bodyPr wrap="square">
            <a:spAutoFit/>
          </a:bodyPr>
          <a:lstStyle/>
          <a:p>
            <a:pPr>
              <a:buNone/>
            </a:pPr>
            <a:r>
              <a:rPr lang="en-US" sz="1800" b="1" dirty="0"/>
              <a:t>Deliverables</a:t>
            </a:r>
            <a:endParaRPr lang="en-US" sz="1800" dirty="0"/>
          </a:p>
          <a:p>
            <a:pPr>
              <a:buNone/>
            </a:pPr>
            <a:r>
              <a:rPr lang="en-US" sz="1800" b="1" i="1" dirty="0"/>
              <a:t>Project Management-Related Deliverables</a:t>
            </a:r>
            <a:endParaRPr lang="en-US" sz="1800" dirty="0"/>
          </a:p>
          <a:p>
            <a:pPr>
              <a:buNone/>
            </a:pPr>
            <a:r>
              <a:rPr lang="en-US" sz="1800" dirty="0"/>
              <a:t>Project charter, project management plan, scope statement, WBS, etc.</a:t>
            </a:r>
          </a:p>
          <a:p>
            <a:pPr>
              <a:buNone/>
            </a:pPr>
            <a:r>
              <a:rPr lang="en-US" sz="1800" b="1" i="1" dirty="0"/>
              <a:t>Product-Related Deliverables:</a:t>
            </a:r>
            <a:endParaRPr lang="en-US" sz="1800" dirty="0"/>
          </a:p>
          <a:p>
            <a:pPr>
              <a:buNone/>
            </a:pPr>
            <a:r>
              <a:rPr lang="en-US" sz="1800" dirty="0"/>
              <a:t>1. Supplier management training:</a:t>
            </a:r>
          </a:p>
          <a:p>
            <a:pPr>
              <a:buNone/>
            </a:pPr>
            <a:r>
              <a:rPr lang="en-US" sz="1800" dirty="0"/>
              <a:t>	1.1. Needs assessment: A survey will be conducted to determine the learning objectives for the executive, introductory, and advanced courses. The corporate online survey software will be used and coordinated with IT and HR. Results will be documented in a detailed report (8-10 pages) and presentation (15-20 minutes long).</a:t>
            </a:r>
          </a:p>
          <a:p>
            <a:pPr>
              <a:buNone/>
            </a:pPr>
            <a:r>
              <a:rPr lang="en-US" sz="1800" dirty="0"/>
              <a:t>	1.2 Research of existing training: A study will be done to identify current training courses and materials available. Results will be documented in a detailed report and presentation.</a:t>
            </a:r>
          </a:p>
          <a:p>
            <a:pPr>
              <a:buNone/>
            </a:pPr>
            <a:r>
              <a:rPr lang="en-US" sz="1800" dirty="0"/>
              <a:t>	1.3. Partnerships: Partnership agreements will be explored to get outside training organizations and suppliers to work on developing and providing training.</a:t>
            </a:r>
          </a:p>
          <a:p>
            <a:pPr>
              <a:buNone/>
            </a:pPr>
            <a:r>
              <a:rPr lang="en-US" sz="1800" dirty="0"/>
              <a:t>	1.4. Course development: Appropriate materials will be developed for each course. Materials could take various formats, including written, video, CD/ROM, or Web-based. Materials should include interactivity to keep learners engaged.</a:t>
            </a:r>
          </a:p>
          <a:p>
            <a:pPr>
              <a:buNone/>
            </a:pPr>
            <a:r>
              <a:rPr lang="en-US" sz="1800" dirty="0"/>
              <a:t>	1.5. Pilot course: A pilot course will be provided for the introductory supplier management course. Feedback from the pilot course will be incorporated into following courses.</a:t>
            </a:r>
          </a:p>
        </p:txBody>
      </p:sp>
    </p:spTree>
    <p:extLst>
      <p:ext uri="{BB962C8B-B14F-4D97-AF65-F5344CB8AC3E}">
        <p14:creationId xmlns:p14="http://schemas.microsoft.com/office/powerpoint/2010/main" val="4105295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project team should update the project scope statement as new information becomes available</a:t>
            </a:r>
          </a:p>
          <a:p>
            <a:r>
              <a:rPr lang="en-US" dirty="0"/>
              <a:t>Name different iterations of the scope statement Version 1.0, Version 2.0, etc.</a:t>
            </a:r>
          </a:p>
          <a:p>
            <a:r>
              <a:rPr lang="en-US" dirty="0"/>
              <a:t>A good, up-to-date scope statement helps prevent </a:t>
            </a:r>
            <a:r>
              <a:rPr lang="en-US" b="1" dirty="0"/>
              <a:t>scope creep</a:t>
            </a:r>
            <a:r>
              <a:rPr lang="en-US" dirty="0"/>
              <a:t>, which is the tendency for project scope to continually increase</a:t>
            </a:r>
          </a:p>
        </p:txBody>
      </p:sp>
      <p:sp>
        <p:nvSpPr>
          <p:cNvPr id="3" name="Title 2"/>
          <p:cNvSpPr>
            <a:spLocks noGrp="1"/>
          </p:cNvSpPr>
          <p:nvPr>
            <p:ph type="title"/>
          </p:nvPr>
        </p:nvSpPr>
        <p:spPr/>
        <p:txBody>
          <a:bodyPr/>
          <a:lstStyle/>
          <a:p>
            <a:r>
              <a:rPr lang="en-US" dirty="0"/>
              <a:t>Keep Scope Information Current</a:t>
            </a:r>
          </a:p>
        </p:txBody>
      </p:sp>
    </p:spTree>
    <p:extLst>
      <p:ext uri="{BB962C8B-B14F-4D97-AF65-F5344CB8AC3E}">
        <p14:creationId xmlns:p14="http://schemas.microsoft.com/office/powerpoint/2010/main" val="3285821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normAutofit fontScale="90000"/>
          </a:bodyPr>
          <a:lstStyle/>
          <a:p>
            <a:pPr eaLnBrk="1" hangingPunct="1">
              <a:defRPr/>
            </a:pPr>
            <a:r>
              <a:rPr lang="en-US" sz="4000" dirty="0"/>
              <a:t>Creating the Work Breakdown Structure</a:t>
            </a:r>
          </a:p>
        </p:txBody>
      </p:sp>
      <p:sp>
        <p:nvSpPr>
          <p:cNvPr id="32773" name="Rectangle 3"/>
          <p:cNvSpPr>
            <a:spLocks noGrp="1" noChangeArrowheads="1"/>
          </p:cNvSpPr>
          <p:nvPr>
            <p:ph type="body" idx="1"/>
          </p:nvPr>
        </p:nvSpPr>
        <p:spPr>
          <a:xfrm>
            <a:off x="304800" y="1447800"/>
            <a:ext cx="8077200" cy="4800600"/>
          </a:xfrm>
        </p:spPr>
        <p:txBody>
          <a:bodyPr/>
          <a:lstStyle/>
          <a:p>
            <a:pPr eaLnBrk="1" hangingPunct="1">
              <a:lnSpc>
                <a:spcPct val="90000"/>
              </a:lnSpc>
            </a:pPr>
            <a:r>
              <a:rPr lang="en-US" dirty="0"/>
              <a:t>A </a:t>
            </a:r>
            <a:r>
              <a:rPr lang="en-US" b="1" dirty="0"/>
              <a:t>work breakdown structure (WBS) </a:t>
            </a:r>
            <a:r>
              <a:rPr lang="en-US" dirty="0"/>
              <a:t>is a deliverable-oriented grouping of the work involved in a project that defines the total scope of the project</a:t>
            </a:r>
          </a:p>
          <a:p>
            <a:pPr eaLnBrk="1" hangingPunct="1">
              <a:lnSpc>
                <a:spcPct val="90000"/>
              </a:lnSpc>
            </a:pPr>
            <a:r>
              <a:rPr lang="en-US" dirty="0"/>
              <a:t>The WBS is a document that breaks all the work required for the project into discrete deliverables, and groups them into a logical hierarchy</a:t>
            </a:r>
          </a:p>
          <a:p>
            <a:pPr eaLnBrk="1" hangingPunct="1">
              <a:lnSpc>
                <a:spcPct val="90000"/>
              </a:lnSpc>
            </a:pPr>
            <a:r>
              <a:rPr lang="en-US" dirty="0"/>
              <a:t>Often shown in two different forms:</a:t>
            </a:r>
          </a:p>
          <a:p>
            <a:pPr lvl="1" eaLnBrk="1" hangingPunct="1">
              <a:lnSpc>
                <a:spcPct val="90000"/>
              </a:lnSpc>
            </a:pPr>
            <a:r>
              <a:rPr lang="en-US" dirty="0"/>
              <a:t>Graphical or chart form</a:t>
            </a:r>
          </a:p>
          <a:p>
            <a:pPr lvl="1" eaLnBrk="1" hangingPunct="1">
              <a:lnSpc>
                <a:spcPct val="90000"/>
              </a:lnSpc>
            </a:pPr>
            <a:r>
              <a:rPr lang="en-US" dirty="0"/>
              <a:t>Tabular or list form</a:t>
            </a:r>
          </a:p>
          <a:p>
            <a:pPr eaLnBrk="1" hangingPunct="1">
              <a:lnSpc>
                <a:spcPct val="90000"/>
              </a:lnSpc>
            </a:pPr>
            <a:endParaRPr lang="en-US" dirty="0"/>
          </a:p>
        </p:txBody>
      </p:sp>
    </p:spTree>
    <p:extLst>
      <p:ext uri="{BB962C8B-B14F-4D97-AF65-F5344CB8AC3E}">
        <p14:creationId xmlns:p14="http://schemas.microsoft.com/office/powerpoint/2010/main" val="3380603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457200" y="0"/>
            <a:ext cx="8229600" cy="1143000"/>
          </a:xfrm>
        </p:spPr>
        <p:txBody>
          <a:bodyPr/>
          <a:lstStyle/>
          <a:p>
            <a:pPr eaLnBrk="1" hangingPunct="1">
              <a:defRPr/>
            </a:pPr>
            <a:r>
              <a:rPr lang="en-US" dirty="0"/>
              <a:t>Work Packages</a:t>
            </a:r>
          </a:p>
        </p:txBody>
      </p:sp>
      <p:sp>
        <p:nvSpPr>
          <p:cNvPr id="34821" name="Rectangle 3"/>
          <p:cNvSpPr>
            <a:spLocks noGrp="1" noChangeArrowheads="1"/>
          </p:cNvSpPr>
          <p:nvPr>
            <p:ph type="body" idx="1"/>
          </p:nvPr>
        </p:nvSpPr>
        <p:spPr>
          <a:xfrm>
            <a:off x="457200" y="1066800"/>
            <a:ext cx="8229600" cy="4525963"/>
          </a:xfrm>
        </p:spPr>
        <p:txBody>
          <a:bodyPr>
            <a:normAutofit/>
          </a:bodyPr>
          <a:lstStyle/>
          <a:p>
            <a:pPr>
              <a:lnSpc>
                <a:spcPct val="90000"/>
              </a:lnSpc>
            </a:pPr>
            <a:r>
              <a:rPr lang="en-US" sz="2400" dirty="0"/>
              <a:t>A </a:t>
            </a:r>
            <a:r>
              <a:rPr lang="en-US" sz="2400" b="1" dirty="0"/>
              <a:t>work package </a:t>
            </a:r>
            <a:r>
              <a:rPr lang="en-US" sz="2400" dirty="0"/>
              <a:t>is a deliverable at the lowest level of the WBS, where it can be appropriately assigned to and managed by a single accountable person</a:t>
            </a:r>
          </a:p>
          <a:p>
            <a:pPr>
              <a:lnSpc>
                <a:spcPct val="90000"/>
              </a:lnSpc>
            </a:pPr>
            <a:r>
              <a:rPr lang="en-US" sz="2400" dirty="0"/>
              <a:t>Each work package should be defined in enough detail to estimate what it would cost and how long it would take to create</a:t>
            </a:r>
          </a:p>
          <a:p>
            <a:pPr>
              <a:lnSpc>
                <a:spcPct val="90000"/>
              </a:lnSpc>
            </a:pPr>
            <a:r>
              <a:rPr lang="en-US" sz="2400" dirty="0"/>
              <a:t>Each work package is part of a </a:t>
            </a:r>
            <a:r>
              <a:rPr lang="en-US" sz="2400" b="1" dirty="0"/>
              <a:t>control account</a:t>
            </a:r>
            <a:r>
              <a:rPr lang="en-US" sz="2400" dirty="0"/>
              <a:t>, a management control point for performance measurement where scope, budget, and schedule are integrated and compared to the earned value (see Chapter 8 for detailed on earned value)</a:t>
            </a:r>
          </a:p>
        </p:txBody>
      </p:sp>
    </p:spTree>
    <p:extLst>
      <p:ext uri="{BB962C8B-B14F-4D97-AF65-F5344CB8AC3E}">
        <p14:creationId xmlns:p14="http://schemas.microsoft.com/office/powerpoint/2010/main" val="1174143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Foundation document in project management because it provides the basis for planning and managing project schedules, costs, resources, and changes</a:t>
            </a:r>
          </a:p>
          <a:p>
            <a:r>
              <a:rPr lang="en-US" dirty="0"/>
              <a:t>The WBS contains 100% of the deliverables (often called “work”) of the project—not 95%, not 102%, but 100%</a:t>
            </a:r>
          </a:p>
          <a:p>
            <a:r>
              <a:rPr lang="en-US" dirty="0"/>
              <a:t>Often depicted in a graphical format, similar to an organizational chart; can also be shown in tabular form as an indented list of elements</a:t>
            </a:r>
          </a:p>
        </p:txBody>
      </p:sp>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28</a:t>
            </a:fld>
            <a:endParaRPr lang="en-US" dirty="0"/>
          </a:p>
        </p:txBody>
      </p:sp>
      <p:sp>
        <p:nvSpPr>
          <p:cNvPr id="4" name="Title 3"/>
          <p:cNvSpPr>
            <a:spLocks noGrp="1"/>
          </p:cNvSpPr>
          <p:nvPr>
            <p:ph type="title"/>
          </p:nvPr>
        </p:nvSpPr>
        <p:spPr/>
        <p:txBody>
          <a:bodyPr/>
          <a:lstStyle/>
          <a:p>
            <a:r>
              <a:rPr lang="en-US" dirty="0"/>
              <a:t>Importance of a Good WBS</a:t>
            </a:r>
          </a:p>
        </p:txBody>
      </p:sp>
    </p:spTree>
    <p:extLst>
      <p:ext uri="{BB962C8B-B14F-4D97-AF65-F5344CB8AC3E}">
        <p14:creationId xmlns:p14="http://schemas.microsoft.com/office/powerpoint/2010/main" val="3507287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29</a:t>
            </a:fld>
            <a:endParaRPr lang="en-US" dirty="0"/>
          </a:p>
        </p:txBody>
      </p:sp>
      <p:sp>
        <p:nvSpPr>
          <p:cNvPr id="4" name="Title 3"/>
          <p:cNvSpPr>
            <a:spLocks noGrp="1"/>
          </p:cNvSpPr>
          <p:nvPr>
            <p:ph type="title"/>
          </p:nvPr>
        </p:nvSpPr>
        <p:spPr/>
        <p:txBody>
          <a:bodyPr>
            <a:normAutofit fontScale="90000"/>
          </a:bodyPr>
          <a:lstStyle/>
          <a:p>
            <a:r>
              <a:rPr lang="en-US" dirty="0">
                <a:effectLst/>
              </a:rPr>
              <a:t>Figure 4-8. WBS for a Birthday Cake</a:t>
            </a:r>
            <a:endParaRPr lang="en-US" dirty="0"/>
          </a:p>
        </p:txBody>
      </p:sp>
      <p:pic>
        <p:nvPicPr>
          <p:cNvPr id="5" name="Content Placeholder 4"/>
          <p:cNvPicPr>
            <a:picLocks noGrp="1"/>
          </p:cNvPicPr>
          <p:nvPr>
            <p:ph idx="1"/>
          </p:nvPr>
        </p:nvPicPr>
        <p:blipFill>
          <a:blip r:embed="rId2">
            <a:grayscl/>
          </a:blip>
          <a:stretch>
            <a:fillRect/>
          </a:stretch>
        </p:blipFill>
        <p:spPr>
          <a:xfrm>
            <a:off x="228600" y="1828800"/>
            <a:ext cx="8915400" cy="3367129"/>
          </a:xfrm>
          <a:prstGeom prst="rect">
            <a:avLst/>
          </a:prstGeom>
        </p:spPr>
      </p:pic>
    </p:spTree>
    <p:extLst>
      <p:ext uri="{BB962C8B-B14F-4D97-AF65-F5344CB8AC3E}">
        <p14:creationId xmlns:p14="http://schemas.microsoft.com/office/powerpoint/2010/main" val="1457688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457200" y="0"/>
            <a:ext cx="8686800" cy="1143000"/>
          </a:xfrm>
        </p:spPr>
        <p:txBody>
          <a:bodyPr/>
          <a:lstStyle/>
          <a:p>
            <a:pPr eaLnBrk="1" hangingPunct="1">
              <a:defRPr/>
            </a:pPr>
            <a:r>
              <a:rPr lang="en-US" dirty="0"/>
              <a:t>Learning Objectives</a:t>
            </a:r>
          </a:p>
        </p:txBody>
      </p:sp>
      <p:sp>
        <p:nvSpPr>
          <p:cNvPr id="11269" name="Rectangle 3"/>
          <p:cNvSpPr>
            <a:spLocks noGrp="1" noChangeArrowheads="1"/>
          </p:cNvSpPr>
          <p:nvPr>
            <p:ph type="body" idx="1"/>
          </p:nvPr>
        </p:nvSpPr>
        <p:spPr>
          <a:xfrm>
            <a:off x="291029" y="1474424"/>
            <a:ext cx="8229600" cy="4572000"/>
          </a:xfrm>
        </p:spPr>
        <p:txBody>
          <a:bodyPr>
            <a:normAutofit lnSpcReduction="10000"/>
          </a:bodyPr>
          <a:lstStyle/>
          <a:p>
            <a:pPr lvl="0"/>
            <a:r>
              <a:rPr lang="en-US" dirty="0"/>
              <a:t>Describe the importance of creating plans to guide project execution</a:t>
            </a:r>
          </a:p>
          <a:p>
            <a:pPr lvl="0"/>
            <a:r>
              <a:rPr lang="en-US" dirty="0"/>
              <a:t>List several planning processes and outputs for project integration and scope management</a:t>
            </a:r>
          </a:p>
          <a:p>
            <a:pPr lvl="0"/>
            <a:r>
              <a:rPr lang="en-US" dirty="0"/>
              <a:t>Discuss the project integration management planning process and explain the purpose and contents of a project management plan</a:t>
            </a:r>
          </a:p>
        </p:txBody>
      </p:sp>
    </p:spTree>
    <p:extLst>
      <p:ext uri="{BB962C8B-B14F-4D97-AF65-F5344CB8AC3E}">
        <p14:creationId xmlns:p14="http://schemas.microsoft.com/office/powerpoint/2010/main" val="1142315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458200" cy="1143000"/>
          </a:xfrm>
        </p:spPr>
        <p:txBody>
          <a:bodyPr>
            <a:noAutofit/>
          </a:bodyPr>
          <a:lstStyle/>
          <a:p>
            <a:r>
              <a:rPr lang="en-US" sz="3200" dirty="0">
                <a:effectLst/>
              </a:rPr>
              <a:t>Figure 4-9. WBS for a House Showing 6 Main Deliverables (www.matchware.com)  </a:t>
            </a:r>
            <a:endParaRPr lang="en-US" sz="3200" dirty="0"/>
          </a:p>
        </p:txBody>
      </p:sp>
      <p:pic>
        <p:nvPicPr>
          <p:cNvPr id="6" name="Picture 5"/>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905000" y="1143000"/>
            <a:ext cx="6324600" cy="5257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24839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31</a:t>
            </a:fld>
            <a:endParaRPr lang="en-US" dirty="0"/>
          </a:p>
        </p:txBody>
      </p:sp>
      <p:sp>
        <p:nvSpPr>
          <p:cNvPr id="4" name="Title 3"/>
          <p:cNvSpPr>
            <a:spLocks noGrp="1"/>
          </p:cNvSpPr>
          <p:nvPr>
            <p:ph type="title"/>
          </p:nvPr>
        </p:nvSpPr>
        <p:spPr>
          <a:xfrm>
            <a:off x="259535" y="0"/>
            <a:ext cx="8686800" cy="1143000"/>
          </a:xfrm>
        </p:spPr>
        <p:txBody>
          <a:bodyPr>
            <a:normAutofit fontScale="90000"/>
          </a:bodyPr>
          <a:lstStyle/>
          <a:p>
            <a:r>
              <a:rPr lang="en-US" dirty="0">
                <a:effectLst/>
              </a:rPr>
              <a:t>Figure 4-11. WBS for a Kiosk Project Showing Graphical and Tabular Formats  </a:t>
            </a:r>
            <a:endParaRPr lang="en-US"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1" y="1143001"/>
            <a:ext cx="6553200" cy="5349874"/>
          </a:xfrm>
          <a:prstGeom prst="rect">
            <a:avLst/>
          </a:prstGeom>
          <a:noFill/>
        </p:spPr>
      </p:pic>
    </p:spTree>
    <p:extLst>
      <p:ext uri="{BB962C8B-B14F-4D97-AF65-F5344CB8AC3E}">
        <p14:creationId xmlns:p14="http://schemas.microsoft.com/office/powerpoint/2010/main" val="4051773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defRPr/>
            </a:pPr>
            <a:r>
              <a:rPr lang="en-US" dirty="0"/>
              <a:t>Creating a Good WBS</a:t>
            </a:r>
          </a:p>
        </p:txBody>
      </p:sp>
      <p:sp>
        <p:nvSpPr>
          <p:cNvPr id="41989" name="Rectangle 3"/>
          <p:cNvSpPr>
            <a:spLocks noGrp="1" noChangeArrowheads="1"/>
          </p:cNvSpPr>
          <p:nvPr>
            <p:ph type="body" idx="1"/>
          </p:nvPr>
        </p:nvSpPr>
        <p:spPr>
          <a:xfrm>
            <a:off x="457200" y="1481328"/>
            <a:ext cx="8686800" cy="4525963"/>
          </a:xfrm>
        </p:spPr>
        <p:txBody>
          <a:bodyPr>
            <a:normAutofit fontScale="85000" lnSpcReduction="20000"/>
          </a:bodyPr>
          <a:lstStyle/>
          <a:p>
            <a:pPr eaLnBrk="1" hangingPunct="1"/>
            <a:r>
              <a:rPr lang="en-US" dirty="0"/>
              <a:t>It is difficult to create a good WBS</a:t>
            </a:r>
          </a:p>
          <a:p>
            <a:pPr eaLnBrk="1" hangingPunct="1"/>
            <a:r>
              <a:rPr lang="en-US" dirty="0"/>
              <a:t>The project manager and the project team must decide as a group how to organize the work and how many levels to include in the WBS</a:t>
            </a:r>
          </a:p>
          <a:p>
            <a:pPr eaLnBrk="1" hangingPunct="1"/>
            <a:r>
              <a:rPr lang="en-US" dirty="0"/>
              <a:t>It is often better to focus on getting the top levels of the WBS done well to avoid being distracted by too much detail</a:t>
            </a:r>
          </a:p>
          <a:p>
            <a:pPr eaLnBrk="1" hangingPunct="1"/>
            <a:r>
              <a:rPr lang="en-US" dirty="0"/>
              <a:t>Many people confuse tasks on a WBS with specifications or think it must reflect a sequential list of steps</a:t>
            </a:r>
          </a:p>
          <a:p>
            <a:r>
              <a:rPr lang="en-US" dirty="0"/>
              <a:t>You should focus on </a:t>
            </a:r>
            <a:r>
              <a:rPr lang="en-US" i="1" dirty="0"/>
              <a:t>what</a:t>
            </a:r>
            <a:r>
              <a:rPr lang="en-US" dirty="0"/>
              <a:t> work needs to be delivered, not </a:t>
            </a:r>
            <a:r>
              <a:rPr lang="en-US" i="1" dirty="0"/>
              <a:t>when</a:t>
            </a:r>
            <a:r>
              <a:rPr lang="en-US" dirty="0"/>
              <a:t> or exactly </a:t>
            </a:r>
            <a:r>
              <a:rPr lang="en-US" i="1" dirty="0"/>
              <a:t>how </a:t>
            </a:r>
            <a:r>
              <a:rPr lang="en-US" dirty="0"/>
              <a:t>it will be done</a:t>
            </a:r>
          </a:p>
          <a:p>
            <a:pPr eaLnBrk="1" hangingPunct="1"/>
            <a:endParaRPr lang="en-US" dirty="0"/>
          </a:p>
        </p:txBody>
      </p:sp>
    </p:spTree>
    <p:extLst>
      <p:ext uri="{BB962C8B-B14F-4D97-AF65-F5344CB8AC3E}">
        <p14:creationId xmlns:p14="http://schemas.microsoft.com/office/powerpoint/2010/main" val="2927778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pPr eaLnBrk="1" hangingPunct="1">
              <a:defRPr/>
            </a:pPr>
            <a:r>
              <a:rPr lang="en-US" dirty="0"/>
              <a:t>Creating the WBS Dictionary</a:t>
            </a:r>
          </a:p>
        </p:txBody>
      </p:sp>
      <p:sp>
        <p:nvSpPr>
          <p:cNvPr id="43013" name="Rectangle 3"/>
          <p:cNvSpPr>
            <a:spLocks noGrp="1" noChangeArrowheads="1"/>
          </p:cNvSpPr>
          <p:nvPr>
            <p:ph type="body" idx="1"/>
          </p:nvPr>
        </p:nvSpPr>
        <p:spPr/>
        <p:txBody>
          <a:bodyPr/>
          <a:lstStyle/>
          <a:p>
            <a:pPr eaLnBrk="1" hangingPunct="1"/>
            <a:r>
              <a:rPr lang="en-US" dirty="0"/>
              <a:t>A </a:t>
            </a:r>
            <a:r>
              <a:rPr lang="en-US" b="1" dirty="0"/>
              <a:t>WBS dictionary </a:t>
            </a:r>
            <a:r>
              <a:rPr lang="en-US" dirty="0"/>
              <a:t>is a document that describes the deliverables on the WBS in more detail</a:t>
            </a:r>
          </a:p>
          <a:p>
            <a:pPr eaLnBrk="1" hangingPunct="1"/>
            <a:r>
              <a:rPr lang="en-US" dirty="0"/>
              <a:t>The format can vary based on project needs</a:t>
            </a:r>
          </a:p>
          <a:p>
            <a:r>
              <a:rPr lang="en-US" dirty="0"/>
              <a:t>It may also include who owns the work package, estimated cost and schedule information, contract information if outsourced, specific quality requirements, technical and performance requirements, etc. </a:t>
            </a:r>
          </a:p>
        </p:txBody>
      </p:sp>
    </p:spTree>
    <p:extLst>
      <p:ext uri="{BB962C8B-B14F-4D97-AF65-F5344CB8AC3E}">
        <p14:creationId xmlns:p14="http://schemas.microsoft.com/office/powerpoint/2010/main" val="1387826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defRPr/>
            </a:pPr>
            <a:r>
              <a:rPr lang="en-US" dirty="0"/>
              <a:t>Approaches to Developing WBSs</a:t>
            </a:r>
          </a:p>
        </p:txBody>
      </p:sp>
      <p:sp>
        <p:nvSpPr>
          <p:cNvPr id="8" name="Rectangle 3"/>
          <p:cNvSpPr txBox="1">
            <a:spLocks noChangeArrowheads="1"/>
          </p:cNvSpPr>
          <p:nvPr/>
        </p:nvSpPr>
        <p:spPr bwMode="auto">
          <a:xfrm>
            <a:off x="304800" y="1447800"/>
            <a:ext cx="8458200" cy="4410075"/>
          </a:xfrm>
          <a:prstGeom prst="rect">
            <a:avLst/>
          </a:prstGeom>
          <a:noFill/>
          <a:ln w="9525">
            <a:noFill/>
            <a:miter lim="800000"/>
            <a:headEnd/>
            <a:tailEnd/>
          </a:ln>
        </p:spPr>
        <p:txBody>
          <a:bodyPr/>
          <a:lstStyle/>
          <a:p>
            <a:pPr marL="365125" indent="-255588" eaLnBrk="0" hangingPunct="0">
              <a:spcBef>
                <a:spcPts val="400"/>
              </a:spcBef>
              <a:buClr>
                <a:schemeClr val="accent1"/>
              </a:buClr>
              <a:buSzPct val="68000"/>
              <a:buFont typeface="Wingdings 3" pitchFamily="18" charset="2"/>
              <a:buChar char=""/>
              <a:defRPr/>
            </a:pPr>
            <a:r>
              <a:rPr lang="en-US" sz="2700" dirty="0">
                <a:latin typeface="Arial Unicode MS" pitchFamily="34" charset="-128"/>
                <a:ea typeface="Arial Unicode MS" pitchFamily="34" charset="-128"/>
                <a:cs typeface="Arial Unicode MS" pitchFamily="34" charset="-128"/>
              </a:rPr>
              <a:t>Using guidelines or templates: Some organizations, like the DOD, provide guidelines or templates for preparing WBSs</a:t>
            </a:r>
          </a:p>
          <a:p>
            <a:pPr marL="365125" indent="-255588" eaLnBrk="0" hangingPunct="0">
              <a:spcBef>
                <a:spcPts val="400"/>
              </a:spcBef>
              <a:buClr>
                <a:schemeClr val="accent1"/>
              </a:buClr>
              <a:buSzPct val="68000"/>
              <a:buFont typeface="Wingdings 3" pitchFamily="18" charset="2"/>
              <a:buChar char=""/>
              <a:defRPr/>
            </a:pPr>
            <a:r>
              <a:rPr lang="en-US" sz="2700" dirty="0">
                <a:latin typeface="Arial Unicode MS" pitchFamily="34" charset="-128"/>
                <a:ea typeface="Arial Unicode MS" pitchFamily="34" charset="-128"/>
                <a:cs typeface="Arial Unicode MS" pitchFamily="34" charset="-128"/>
              </a:rPr>
              <a:t>The analogy approach: Review WBSs of similar projects and tailor to your project</a:t>
            </a:r>
          </a:p>
          <a:p>
            <a:pPr marL="365125" indent="-255588" eaLnBrk="0" hangingPunct="0">
              <a:spcBef>
                <a:spcPts val="400"/>
              </a:spcBef>
              <a:buClr>
                <a:schemeClr val="accent1"/>
              </a:buClr>
              <a:buSzPct val="68000"/>
              <a:buFont typeface="Wingdings 3" pitchFamily="18" charset="2"/>
              <a:buChar char=""/>
              <a:defRPr/>
            </a:pPr>
            <a:r>
              <a:rPr lang="en-US" sz="2700" dirty="0">
                <a:latin typeface="Arial Unicode MS" pitchFamily="34" charset="-128"/>
                <a:ea typeface="Arial Unicode MS" pitchFamily="34" charset="-128"/>
                <a:cs typeface="Arial Unicode MS" pitchFamily="34" charset="-128"/>
              </a:rPr>
              <a:t>The top-down approach: Start with the largest items of the project and break them down</a:t>
            </a:r>
          </a:p>
          <a:p>
            <a:pPr marL="365125" indent="-255588" eaLnBrk="0" hangingPunct="0">
              <a:spcBef>
                <a:spcPts val="400"/>
              </a:spcBef>
              <a:buClr>
                <a:schemeClr val="accent1"/>
              </a:buClr>
              <a:buSzPct val="68000"/>
              <a:buFont typeface="Wingdings 3" pitchFamily="18" charset="2"/>
              <a:buChar char=""/>
              <a:defRPr/>
            </a:pPr>
            <a:r>
              <a:rPr lang="en-US" sz="2700" dirty="0">
                <a:latin typeface="Arial Unicode MS" pitchFamily="34" charset="-128"/>
                <a:ea typeface="Arial Unicode MS" pitchFamily="34" charset="-128"/>
                <a:cs typeface="Arial Unicode MS" pitchFamily="34" charset="-128"/>
              </a:rPr>
              <a:t>The bottom-up approach: Start with the specific tasks and roll them up</a:t>
            </a:r>
          </a:p>
          <a:p>
            <a:pPr marL="365125" indent="-255588" eaLnBrk="0" hangingPunct="0">
              <a:spcBef>
                <a:spcPts val="400"/>
              </a:spcBef>
              <a:buClr>
                <a:schemeClr val="accent1"/>
              </a:buClr>
              <a:buSzPct val="68000"/>
              <a:buFont typeface="Wingdings 3" pitchFamily="18" charset="2"/>
              <a:buChar char=""/>
              <a:defRPr/>
            </a:pPr>
            <a:r>
              <a:rPr lang="en-US" sz="2700" dirty="0">
                <a:latin typeface="Arial Unicode MS" pitchFamily="34" charset="-128"/>
                <a:ea typeface="Arial Unicode MS" pitchFamily="34" charset="-128"/>
                <a:cs typeface="Arial Unicode MS" pitchFamily="34" charset="-128"/>
              </a:rPr>
              <a:t>Mind-mapping approach:  Mind mapping is a technique that uses branches radiating out from a core idea to structure thoughts and ideas</a:t>
            </a:r>
          </a:p>
        </p:txBody>
      </p:sp>
    </p:spTree>
    <p:extLst>
      <p:ext uri="{BB962C8B-B14F-4D97-AF65-F5344CB8AC3E}">
        <p14:creationId xmlns:p14="http://schemas.microsoft.com/office/powerpoint/2010/main" val="456177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35</a:t>
            </a:fld>
            <a:endParaRPr lang="en-US" dirty="0"/>
          </a:p>
        </p:txBody>
      </p:sp>
      <p:sp>
        <p:nvSpPr>
          <p:cNvPr id="4" name="Title 3"/>
          <p:cNvSpPr>
            <a:spLocks noGrp="1"/>
          </p:cNvSpPr>
          <p:nvPr>
            <p:ph type="title"/>
          </p:nvPr>
        </p:nvSpPr>
        <p:spPr/>
        <p:txBody>
          <a:bodyPr>
            <a:normAutofit fontScale="90000"/>
          </a:bodyPr>
          <a:lstStyle/>
          <a:p>
            <a:r>
              <a:rPr lang="en-US" dirty="0">
                <a:effectLst/>
              </a:rPr>
              <a:t>Figure 4-13. Patient Kiosk WBS Initial Mind Map</a:t>
            </a:r>
            <a:endParaRPr lang="en-US" dirty="0"/>
          </a:p>
        </p:txBody>
      </p:sp>
      <p:pic>
        <p:nvPicPr>
          <p:cNvPr id="5" name="Content Placeholder 4"/>
          <p:cNvPicPr>
            <a:picLocks noGrp="1"/>
          </p:cNvPicPr>
          <p:nvPr>
            <p:ph idx="1"/>
          </p:nvPr>
        </p:nvPicPr>
        <p:blipFill>
          <a:blip r:embed="rId2">
            <a:grayscl/>
          </a:blip>
          <a:stretch>
            <a:fillRect/>
          </a:stretch>
        </p:blipFill>
        <p:spPr>
          <a:xfrm>
            <a:off x="457200" y="1846002"/>
            <a:ext cx="8229600" cy="3796234"/>
          </a:xfrm>
          <a:prstGeom prst="rect">
            <a:avLst/>
          </a:prstGeom>
        </p:spPr>
      </p:pic>
    </p:spTree>
    <p:extLst>
      <p:ext uri="{BB962C8B-B14F-4D97-AF65-F5344CB8AC3E}">
        <p14:creationId xmlns:p14="http://schemas.microsoft.com/office/powerpoint/2010/main" val="616492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36</a:t>
            </a:fld>
            <a:endParaRPr lang="en-US" dirty="0"/>
          </a:p>
        </p:txBody>
      </p:sp>
      <p:sp>
        <p:nvSpPr>
          <p:cNvPr id="4" name="Title 3"/>
          <p:cNvSpPr>
            <a:spLocks noGrp="1"/>
          </p:cNvSpPr>
          <p:nvPr>
            <p:ph type="title"/>
          </p:nvPr>
        </p:nvSpPr>
        <p:spPr/>
        <p:txBody>
          <a:bodyPr>
            <a:normAutofit fontScale="90000"/>
          </a:bodyPr>
          <a:lstStyle/>
          <a:p>
            <a:r>
              <a:rPr lang="en-US" dirty="0">
                <a:effectLst/>
              </a:rPr>
              <a:t>Figure 4-14. Patient Kiosk WBS Detailed Mind Map</a:t>
            </a:r>
            <a:endParaRPr lang="en-US" dirty="0"/>
          </a:p>
        </p:txBody>
      </p:sp>
      <p:pic>
        <p:nvPicPr>
          <p:cNvPr id="5" name="Content Placeholder 4"/>
          <p:cNvPicPr>
            <a:picLocks noGrp="1"/>
          </p:cNvPicPr>
          <p:nvPr>
            <p:ph idx="1"/>
          </p:nvPr>
        </p:nvPicPr>
        <p:blipFill>
          <a:blip r:embed="rId2">
            <a:grayscl/>
          </a:blip>
          <a:stretch>
            <a:fillRect/>
          </a:stretch>
        </p:blipFill>
        <p:spPr>
          <a:xfrm>
            <a:off x="76200" y="2133600"/>
            <a:ext cx="9067800" cy="3048000"/>
          </a:xfrm>
          <a:prstGeom prst="rect">
            <a:avLst/>
          </a:prstGeom>
        </p:spPr>
      </p:pic>
    </p:spTree>
    <p:extLst>
      <p:ext uri="{BB962C8B-B14F-4D97-AF65-F5344CB8AC3E}">
        <p14:creationId xmlns:p14="http://schemas.microsoft.com/office/powerpoint/2010/main" val="3667374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37</a:t>
            </a:fld>
            <a:endParaRPr lang="en-US" dirty="0"/>
          </a:p>
        </p:txBody>
      </p:sp>
      <p:sp>
        <p:nvSpPr>
          <p:cNvPr id="4" name="Title 3"/>
          <p:cNvSpPr>
            <a:spLocks noGrp="1"/>
          </p:cNvSpPr>
          <p:nvPr>
            <p:ph type="title"/>
          </p:nvPr>
        </p:nvSpPr>
        <p:spPr/>
        <p:txBody>
          <a:bodyPr>
            <a:normAutofit/>
          </a:bodyPr>
          <a:lstStyle/>
          <a:p>
            <a:r>
              <a:rPr lang="en-US" dirty="0">
                <a:effectLst/>
              </a:rPr>
              <a:t>Figure 4-15. Sample WBS</a:t>
            </a:r>
            <a:endParaRPr lang="en-US" dirty="0"/>
          </a:p>
        </p:txBody>
      </p:sp>
      <p:pic>
        <p:nvPicPr>
          <p:cNvPr id="7" name="Picture 6"/>
          <p:cNvPicPr>
            <a:picLocks noChangeAspect="1"/>
          </p:cNvPicPr>
          <p:nvPr/>
        </p:nvPicPr>
        <p:blipFill>
          <a:blip r:embed="rId2"/>
          <a:stretch>
            <a:fillRect/>
          </a:stretch>
        </p:blipFill>
        <p:spPr>
          <a:xfrm>
            <a:off x="1656444" y="1219200"/>
            <a:ext cx="6132721" cy="4648199"/>
          </a:xfrm>
          <a:prstGeom prst="rect">
            <a:avLst/>
          </a:prstGeom>
        </p:spPr>
      </p:pic>
    </p:spTree>
    <p:extLst>
      <p:ext uri="{BB962C8B-B14F-4D97-AF65-F5344CB8AC3E}">
        <p14:creationId xmlns:p14="http://schemas.microsoft.com/office/powerpoint/2010/main" val="1257798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38</a:t>
            </a:fld>
            <a:endParaRPr lang="en-US" dirty="0"/>
          </a:p>
        </p:txBody>
      </p:sp>
      <p:sp>
        <p:nvSpPr>
          <p:cNvPr id="4" name="Title 3"/>
          <p:cNvSpPr>
            <a:spLocks noGrp="1"/>
          </p:cNvSpPr>
          <p:nvPr>
            <p:ph type="title"/>
          </p:nvPr>
        </p:nvSpPr>
        <p:spPr>
          <a:xfrm>
            <a:off x="381000" y="0"/>
            <a:ext cx="8229600" cy="1143000"/>
          </a:xfrm>
        </p:spPr>
        <p:txBody>
          <a:bodyPr>
            <a:normAutofit/>
          </a:bodyPr>
          <a:lstStyle/>
          <a:p>
            <a:r>
              <a:rPr lang="en-US" dirty="0">
                <a:effectLst/>
              </a:rPr>
              <a:t>Figure 4-15. Sample WBS (continued)</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838200"/>
            <a:ext cx="4436269" cy="5414468"/>
          </a:xfrm>
          <a:prstGeom prst="rect">
            <a:avLst/>
          </a:prstGeom>
        </p:spPr>
      </p:pic>
    </p:spTree>
    <p:extLst>
      <p:ext uri="{BB962C8B-B14F-4D97-AF65-F5344CB8AC3E}">
        <p14:creationId xmlns:p14="http://schemas.microsoft.com/office/powerpoint/2010/main" val="18955857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a:xfrm>
            <a:off x="457200" y="-280916"/>
            <a:ext cx="8534400" cy="1143000"/>
          </a:xfrm>
        </p:spPr>
        <p:txBody>
          <a:bodyPr>
            <a:normAutofit/>
          </a:bodyPr>
          <a:lstStyle/>
          <a:p>
            <a:r>
              <a:rPr lang="en-US" sz="3200" dirty="0">
                <a:effectLst/>
              </a:rPr>
              <a:t>Figure 4-16. Sample WBS Dictionary Entry</a:t>
            </a:r>
          </a:p>
        </p:txBody>
      </p:sp>
      <p:pic>
        <p:nvPicPr>
          <p:cNvPr id="3" name="Picture 2"/>
          <p:cNvPicPr>
            <a:picLocks noChangeAspect="1"/>
          </p:cNvPicPr>
          <p:nvPr/>
        </p:nvPicPr>
        <p:blipFill>
          <a:blip r:embed="rId2"/>
          <a:stretch>
            <a:fillRect/>
          </a:stretch>
        </p:blipFill>
        <p:spPr>
          <a:xfrm>
            <a:off x="404749" y="1066800"/>
            <a:ext cx="8065648" cy="4571999"/>
          </a:xfrm>
          <a:prstGeom prst="rect">
            <a:avLst/>
          </a:prstGeom>
        </p:spPr>
      </p:pic>
    </p:spTree>
    <p:extLst>
      <p:ext uri="{BB962C8B-B14F-4D97-AF65-F5344CB8AC3E}">
        <p14:creationId xmlns:p14="http://schemas.microsoft.com/office/powerpoint/2010/main" val="3764601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defRPr/>
            </a:pPr>
            <a:r>
              <a:rPr lang="en-US" dirty="0"/>
              <a:t>Learning Objectives (continued)</a:t>
            </a:r>
          </a:p>
        </p:txBody>
      </p:sp>
      <p:sp>
        <p:nvSpPr>
          <p:cNvPr id="12293" name="Rectangle 3"/>
          <p:cNvSpPr>
            <a:spLocks noGrp="1" noChangeArrowheads="1"/>
          </p:cNvSpPr>
          <p:nvPr>
            <p:ph type="body" idx="1"/>
          </p:nvPr>
        </p:nvSpPr>
        <p:spPr/>
        <p:txBody>
          <a:bodyPr>
            <a:normAutofit fontScale="85000" lnSpcReduction="10000"/>
          </a:bodyPr>
          <a:lstStyle/>
          <a:p>
            <a:pPr lvl="0"/>
            <a:r>
              <a:rPr lang="en-US" dirty="0"/>
              <a:t>Describe the project scope management planning processes</a:t>
            </a:r>
          </a:p>
          <a:p>
            <a:pPr lvl="0"/>
            <a:r>
              <a:rPr lang="en-US" dirty="0"/>
              <a:t>Explain the purpose and contents of a scope management plan and requirements management plan</a:t>
            </a:r>
          </a:p>
          <a:p>
            <a:pPr lvl="0"/>
            <a:r>
              <a:rPr lang="en-US" dirty="0"/>
              <a:t>Discuss different ways to collect project requirements</a:t>
            </a:r>
          </a:p>
          <a:p>
            <a:pPr lvl="0"/>
            <a:r>
              <a:rPr lang="en-US" dirty="0"/>
              <a:t>Create a scope statement to define project scope</a:t>
            </a:r>
          </a:p>
          <a:p>
            <a:pPr lvl="0"/>
            <a:r>
              <a:rPr lang="en-US" dirty="0"/>
              <a:t>Develop a work breakdown structure (WBS) and a WBS dictionary to clearly describe all of the work required for a project</a:t>
            </a:r>
          </a:p>
        </p:txBody>
      </p:sp>
      <p:sp>
        <p:nvSpPr>
          <p:cNvPr id="5" name="Slide Number Placeholder 4"/>
          <p:cNvSpPr txBox="1">
            <a:spLocks/>
          </p:cNvSpPr>
          <p:nvPr/>
        </p:nvSpPr>
        <p:spPr bwMode="auto">
          <a:xfrm>
            <a:off x="8588375" y="6483350"/>
            <a:ext cx="555625" cy="365125"/>
          </a:xfrm>
          <a:prstGeom prst="rect">
            <a:avLst/>
          </a:prstGeom>
          <a:ln>
            <a:miter lim="800000"/>
            <a:headEnd/>
            <a:tailEnd/>
          </a:ln>
        </p:spPr>
        <p:txBody>
          <a:bodyPr vert="horz" wrap="square" lIns="91440" tIns="45720" rIns="91440" bIns="45720" numCol="1" anchor="b" anchorCtr="0" compatLnSpc="1">
            <a:prstTxWarp prst="textNoShape">
              <a:avLst/>
            </a:prstTxWarp>
          </a:bodyPr>
          <a:lstStyle>
            <a:defPPr>
              <a:defRPr lang="en-US"/>
            </a:defPPr>
            <a:lvl1pPr algn="r" rtl="0" eaLnBrk="1" fontAlgn="base" latinLnBrk="0" hangingPunct="1">
              <a:lnSpc>
                <a:spcPct val="90000"/>
              </a:lnSpc>
              <a:spcBef>
                <a:spcPct val="20000"/>
              </a:spcBef>
              <a:spcAft>
                <a:spcPct val="0"/>
              </a:spcAft>
              <a:buNone/>
              <a:defRPr kumimoji="0" sz="1000" b="0" kern="1200">
                <a:solidFill>
                  <a:schemeClr val="tx1"/>
                </a:solidFill>
                <a:latin typeface="Times New Roman" pitchFamily="18" charset="0"/>
                <a:ea typeface="+mn-ea"/>
                <a:cs typeface="+mn-cs"/>
              </a:defRPr>
            </a:lvl1pPr>
            <a:lvl2pPr marL="4572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2pPr>
            <a:lvl3pPr marL="9144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3pPr>
            <a:lvl4pPr marL="13716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4pPr>
            <a:lvl5pPr marL="18288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a:lstStyle>
          <a:p>
            <a:pPr>
              <a:defRPr/>
            </a:pPr>
            <a:fld id="{098E2BEE-B602-4DA9-8870-49236E0E47E6}" type="slidenum">
              <a:rPr lang="en-US" sz="1400" smtClean="0">
                <a:latin typeface="Arial Unicode MS" pitchFamily="34" charset="-128"/>
                <a:ea typeface="Arial Unicode MS" pitchFamily="34" charset="-128"/>
                <a:cs typeface="Arial Unicode MS" pitchFamily="34" charset="-128"/>
              </a:rPr>
              <a:pPr>
                <a:defRPr/>
              </a:pPr>
              <a:t>4</a:t>
            </a:fld>
            <a:endParaRPr lang="en-US" sz="14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35500815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5" name="Title 1"/>
          <p:cNvSpPr>
            <a:spLocks noGrp="1"/>
          </p:cNvSpPr>
          <p:nvPr>
            <p:ph type="title"/>
          </p:nvPr>
        </p:nvSpPr>
        <p:spPr/>
        <p:txBody>
          <a:bodyPr/>
          <a:lstStyle/>
          <a:p>
            <a:r>
              <a:rPr lang="en-US" altLang="en-US" b="1" u="sng" dirty="0">
                <a:solidFill>
                  <a:schemeClr val="accent6">
                    <a:lumMod val="75000"/>
                  </a:schemeClr>
                </a:solidFill>
              </a:rPr>
              <a:t>Quick Review Question</a:t>
            </a:r>
          </a:p>
        </p:txBody>
      </p:sp>
    </p:spTree>
    <p:extLst>
      <p:ext uri="{BB962C8B-B14F-4D97-AF65-F5344CB8AC3E}">
        <p14:creationId xmlns:p14="http://schemas.microsoft.com/office/powerpoint/2010/main" val="30501978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
        <p:nvSpPr>
          <p:cNvPr id="2" name="Content Placeholder 1"/>
          <p:cNvSpPr>
            <a:spLocks noGrp="1"/>
          </p:cNvSpPr>
          <p:nvPr>
            <p:ph idx="1"/>
          </p:nvPr>
        </p:nvSpPr>
        <p:spPr>
          <a:xfrm>
            <a:off x="410245" y="1421616"/>
            <a:ext cx="8229600" cy="4525962"/>
          </a:xfrm>
        </p:spPr>
        <p:txBody>
          <a:bodyPr/>
          <a:lstStyle/>
          <a:p>
            <a:r>
              <a:rPr lang="en-US" sz="2400" dirty="0"/>
              <a:t>Planning for integration management includes developing a project management plan. Plans in the other knowledge areas are considered to be subsidiary parts of the project management plan. </a:t>
            </a:r>
          </a:p>
          <a:p>
            <a:r>
              <a:rPr lang="en-US" sz="2400" dirty="0"/>
              <a:t>Planning processes for scope management include planning scope management, collecting requirements, defining scope, and creating a WBS</a:t>
            </a:r>
          </a:p>
          <a:p>
            <a:r>
              <a:rPr lang="en-US" sz="2400" dirty="0"/>
              <a:t>Approaches for developing a WBS include using guidelines or templates, an analogy approach, a top-down approach, a bottom-up approach, and mind mapping. A WBS dictionary provides more detail on WBS items</a:t>
            </a:r>
          </a:p>
        </p:txBody>
      </p:sp>
    </p:spTree>
    <p:extLst>
      <p:ext uri="{BB962C8B-B14F-4D97-AF65-F5344CB8AC3E}">
        <p14:creationId xmlns:p14="http://schemas.microsoft.com/office/powerpoint/2010/main" val="26730733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Grp="1" noChangeArrowheads="1"/>
          </p:cNvSpPr>
          <p:nvPr>
            <p:ph type="title"/>
          </p:nvPr>
        </p:nvSpPr>
        <p:spPr bwMode="auto">
          <a:xfrm>
            <a:off x="593095" y="522972"/>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524352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05 Planning Projects Part 2 (Cost </a:t>
            </a:r>
            <a:r>
              <a:rPr lang="en-US"/>
              <a:t>&amp; Time)</a:t>
            </a:r>
            <a:endParaRPr lang="en-US"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2361033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You Must Be Able To Use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a:latin typeface="Century Gothic" panose="020B0502020202020204" pitchFamily="34" charset="0"/>
              </a:rPr>
              <a:t>:</a:t>
            </a:r>
          </a:p>
          <a:p>
            <a:pPr lvl="1"/>
            <a:r>
              <a:rPr lang="en-US" dirty="0" err="1"/>
              <a:t>xxxxx</a:t>
            </a:r>
            <a:endParaRPr lang="en-US" dirty="0"/>
          </a:p>
        </p:txBody>
      </p:sp>
    </p:spTree>
    <p:extLst>
      <p:ext uri="{BB962C8B-B14F-4D97-AF65-F5344CB8AC3E}">
        <p14:creationId xmlns:p14="http://schemas.microsoft.com/office/powerpoint/2010/main" val="354910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defRPr/>
            </a:pPr>
            <a:r>
              <a:rPr lang="en-US" dirty="0"/>
              <a:t>Introduction</a:t>
            </a:r>
          </a:p>
        </p:txBody>
      </p:sp>
      <p:sp>
        <p:nvSpPr>
          <p:cNvPr id="13317" name="Rectangle 3"/>
          <p:cNvSpPr>
            <a:spLocks noGrp="1" noChangeArrowheads="1"/>
          </p:cNvSpPr>
          <p:nvPr>
            <p:ph type="body" idx="1"/>
          </p:nvPr>
        </p:nvSpPr>
        <p:spPr>
          <a:xfrm>
            <a:off x="381000" y="1295400"/>
            <a:ext cx="8458200" cy="4648200"/>
          </a:xfrm>
        </p:spPr>
        <p:txBody>
          <a:bodyPr/>
          <a:lstStyle/>
          <a:p>
            <a:pPr eaLnBrk="1" hangingPunct="1">
              <a:lnSpc>
                <a:spcPct val="90000"/>
              </a:lnSpc>
            </a:pPr>
            <a:r>
              <a:rPr lang="en-US" dirty="0"/>
              <a:t>Many people have heard the following sayings:</a:t>
            </a:r>
          </a:p>
          <a:p>
            <a:pPr lvl="1" eaLnBrk="1" hangingPunct="1">
              <a:lnSpc>
                <a:spcPct val="90000"/>
              </a:lnSpc>
            </a:pPr>
            <a:r>
              <a:rPr lang="en-US" dirty="0"/>
              <a:t>If you fail to plan, you plan to fail.</a:t>
            </a:r>
          </a:p>
          <a:p>
            <a:pPr lvl="1" eaLnBrk="1" hangingPunct="1">
              <a:lnSpc>
                <a:spcPct val="90000"/>
              </a:lnSpc>
            </a:pPr>
            <a:r>
              <a:rPr lang="en-US" dirty="0"/>
              <a:t>If you don’t know where you’re going, any road will take you there.</a:t>
            </a:r>
          </a:p>
          <a:p>
            <a:pPr lvl="1" eaLnBrk="1" hangingPunct="1">
              <a:lnSpc>
                <a:spcPct val="90000"/>
              </a:lnSpc>
            </a:pPr>
            <a:r>
              <a:rPr lang="en-US" dirty="0"/>
              <a:t>What gets measured gets managed.</a:t>
            </a:r>
          </a:p>
          <a:p>
            <a:pPr eaLnBrk="1" hangingPunct="1">
              <a:lnSpc>
                <a:spcPct val="90000"/>
              </a:lnSpc>
            </a:pPr>
            <a:r>
              <a:rPr lang="en-US" dirty="0"/>
              <a:t>Successful project managers know how important it is to develop, refine, and follow plans to meet project goals</a:t>
            </a:r>
          </a:p>
          <a:p>
            <a:pPr eaLnBrk="1" hangingPunct="1">
              <a:lnSpc>
                <a:spcPct val="90000"/>
              </a:lnSpc>
            </a:pPr>
            <a:r>
              <a:rPr lang="en-US" dirty="0"/>
              <a:t>People are more likely to perform well if they know what they are supposed to do and when</a:t>
            </a:r>
          </a:p>
        </p:txBody>
      </p:sp>
      <p:sp>
        <p:nvSpPr>
          <p:cNvPr id="5" name="Slide Number Placeholder 4"/>
          <p:cNvSpPr txBox="1">
            <a:spLocks/>
          </p:cNvSpPr>
          <p:nvPr/>
        </p:nvSpPr>
        <p:spPr bwMode="auto">
          <a:xfrm>
            <a:off x="8588375" y="6483350"/>
            <a:ext cx="555625" cy="365125"/>
          </a:xfrm>
          <a:prstGeom prst="rect">
            <a:avLst/>
          </a:prstGeom>
          <a:ln>
            <a:miter lim="800000"/>
            <a:headEnd/>
            <a:tailEnd/>
          </a:ln>
        </p:spPr>
        <p:txBody>
          <a:bodyPr vert="horz" wrap="square" lIns="91440" tIns="45720" rIns="91440" bIns="45720" numCol="1" anchor="b" anchorCtr="0" compatLnSpc="1">
            <a:prstTxWarp prst="textNoShape">
              <a:avLst/>
            </a:prstTxWarp>
          </a:bodyPr>
          <a:lstStyle>
            <a:defPPr>
              <a:defRPr lang="en-US"/>
            </a:defPPr>
            <a:lvl1pPr algn="r" rtl="0" eaLnBrk="1" fontAlgn="base" latinLnBrk="0" hangingPunct="1">
              <a:lnSpc>
                <a:spcPct val="90000"/>
              </a:lnSpc>
              <a:spcBef>
                <a:spcPct val="20000"/>
              </a:spcBef>
              <a:spcAft>
                <a:spcPct val="0"/>
              </a:spcAft>
              <a:buNone/>
              <a:defRPr kumimoji="0" sz="1000" b="0" kern="1200">
                <a:solidFill>
                  <a:schemeClr val="tx1"/>
                </a:solidFill>
                <a:latin typeface="Times New Roman" pitchFamily="18" charset="0"/>
                <a:ea typeface="+mn-ea"/>
                <a:cs typeface="+mn-cs"/>
              </a:defRPr>
            </a:lvl1pPr>
            <a:lvl2pPr marL="4572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2pPr>
            <a:lvl3pPr marL="9144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3pPr>
            <a:lvl4pPr marL="13716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4pPr>
            <a:lvl5pPr marL="18288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a:lstStyle>
          <a:p>
            <a:pPr>
              <a:defRPr/>
            </a:pPr>
            <a:fld id="{098E2BEE-B602-4DA9-8870-49236E0E47E6}" type="slidenum">
              <a:rPr lang="en-US" sz="1400" smtClean="0">
                <a:latin typeface="Arial Unicode MS" pitchFamily="34" charset="-128"/>
                <a:ea typeface="Arial Unicode MS" pitchFamily="34" charset="-128"/>
                <a:cs typeface="Arial Unicode MS" pitchFamily="34" charset="-128"/>
              </a:rPr>
              <a:pPr>
                <a:defRPr/>
              </a:pPr>
              <a:t>6</a:t>
            </a:fld>
            <a:endParaRPr lang="en-US" sz="14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1393552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304800" y="304800"/>
            <a:ext cx="8610600" cy="1143000"/>
          </a:xfrm>
        </p:spPr>
        <p:txBody>
          <a:bodyPr>
            <a:normAutofit fontScale="90000"/>
          </a:bodyPr>
          <a:lstStyle/>
          <a:p>
            <a:pPr eaLnBrk="1" hangingPunct="1">
              <a:defRPr/>
            </a:pPr>
            <a:r>
              <a:rPr lang="en-US" dirty="0"/>
              <a:t>Project Planning Should Guide Project Execution</a:t>
            </a:r>
          </a:p>
        </p:txBody>
      </p:sp>
      <p:sp>
        <p:nvSpPr>
          <p:cNvPr id="14341" name="Rectangle 3"/>
          <p:cNvSpPr>
            <a:spLocks noGrp="1" noChangeArrowheads="1"/>
          </p:cNvSpPr>
          <p:nvPr>
            <p:ph type="body" idx="1"/>
          </p:nvPr>
        </p:nvSpPr>
        <p:spPr>
          <a:xfrm>
            <a:off x="304800" y="1828800"/>
            <a:ext cx="8458200" cy="4800600"/>
          </a:xfrm>
        </p:spPr>
        <p:txBody>
          <a:bodyPr/>
          <a:lstStyle/>
          <a:p>
            <a:pPr eaLnBrk="1" hangingPunct="1"/>
            <a:r>
              <a:rPr lang="en-US" dirty="0"/>
              <a:t>Planning is often the most difficult and unappreciated process in project management</a:t>
            </a:r>
          </a:p>
          <a:p>
            <a:pPr eaLnBrk="1" hangingPunct="1"/>
            <a:r>
              <a:rPr lang="en-US" dirty="0"/>
              <a:t>Often, people do not want to take the time to plan well, but theory and practice show that good planning is crucial to good execution</a:t>
            </a:r>
          </a:p>
          <a:p>
            <a:pPr eaLnBrk="1" hangingPunct="1"/>
            <a:r>
              <a:rPr lang="en-US" i="1" dirty="0">
                <a:solidFill>
                  <a:srgbClr val="CC0000"/>
                </a:solidFill>
              </a:rPr>
              <a:t>The main purpose of project planning is to guide project execution</a:t>
            </a:r>
            <a:r>
              <a:rPr lang="en-US" i="1" dirty="0"/>
              <a:t>, </a:t>
            </a:r>
            <a:r>
              <a:rPr lang="en-US" dirty="0"/>
              <a:t>so project plans must be realistic and useful</a:t>
            </a:r>
          </a:p>
        </p:txBody>
      </p:sp>
      <p:sp>
        <p:nvSpPr>
          <p:cNvPr id="5" name="Slide Number Placeholder 4"/>
          <p:cNvSpPr txBox="1">
            <a:spLocks/>
          </p:cNvSpPr>
          <p:nvPr/>
        </p:nvSpPr>
        <p:spPr bwMode="auto">
          <a:xfrm>
            <a:off x="8588375" y="6483350"/>
            <a:ext cx="555625" cy="365125"/>
          </a:xfrm>
          <a:prstGeom prst="rect">
            <a:avLst/>
          </a:prstGeom>
          <a:ln>
            <a:miter lim="800000"/>
            <a:headEnd/>
            <a:tailEnd/>
          </a:ln>
        </p:spPr>
        <p:txBody>
          <a:bodyPr vert="horz" wrap="square" lIns="91440" tIns="45720" rIns="91440" bIns="45720" numCol="1" anchor="b" anchorCtr="0" compatLnSpc="1">
            <a:prstTxWarp prst="textNoShape">
              <a:avLst/>
            </a:prstTxWarp>
          </a:bodyPr>
          <a:lstStyle>
            <a:defPPr>
              <a:defRPr lang="en-US"/>
            </a:defPPr>
            <a:lvl1pPr algn="r" rtl="0" eaLnBrk="1" fontAlgn="base" latinLnBrk="0" hangingPunct="1">
              <a:lnSpc>
                <a:spcPct val="90000"/>
              </a:lnSpc>
              <a:spcBef>
                <a:spcPct val="20000"/>
              </a:spcBef>
              <a:spcAft>
                <a:spcPct val="0"/>
              </a:spcAft>
              <a:buNone/>
              <a:defRPr kumimoji="0" sz="1000" b="0" kern="1200">
                <a:solidFill>
                  <a:schemeClr val="tx1"/>
                </a:solidFill>
                <a:latin typeface="Times New Roman" pitchFamily="18" charset="0"/>
                <a:ea typeface="+mn-ea"/>
                <a:cs typeface="+mn-cs"/>
              </a:defRPr>
            </a:lvl1pPr>
            <a:lvl2pPr marL="4572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2pPr>
            <a:lvl3pPr marL="9144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3pPr>
            <a:lvl4pPr marL="13716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4pPr>
            <a:lvl5pPr marL="18288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a:lstStyle>
          <a:p>
            <a:pPr>
              <a:defRPr/>
            </a:pPr>
            <a:fld id="{098E2BEE-B602-4DA9-8870-49236E0E47E6}" type="slidenum">
              <a:rPr lang="en-US" sz="1400" smtClean="0">
                <a:latin typeface="Arial Unicode MS" pitchFamily="34" charset="-128"/>
                <a:ea typeface="Arial Unicode MS" pitchFamily="34" charset="-128"/>
                <a:cs typeface="Arial Unicode MS" pitchFamily="34" charset="-128"/>
              </a:rPr>
              <a:pPr>
                <a:defRPr/>
              </a:pPr>
              <a:t>7</a:t>
            </a:fld>
            <a:endParaRPr lang="en-US" sz="14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2820316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103187" y="152400"/>
            <a:ext cx="8763000" cy="762000"/>
          </a:xfrm>
        </p:spPr>
        <p:txBody>
          <a:bodyPr>
            <a:noAutofit/>
          </a:bodyPr>
          <a:lstStyle/>
          <a:p>
            <a:pPr eaLnBrk="1" hangingPunct="1">
              <a:defRPr/>
            </a:pPr>
            <a:r>
              <a:rPr lang="en-US" sz="3200" dirty="0"/>
              <a:t>Figure 4-1. Planning Processes and Outputs for Project Integration and Scope Management</a:t>
            </a:r>
          </a:p>
        </p:txBody>
      </p:sp>
      <p:sp>
        <p:nvSpPr>
          <p:cNvPr id="6" name="Slide Number Placeholder 4"/>
          <p:cNvSpPr txBox="1">
            <a:spLocks/>
          </p:cNvSpPr>
          <p:nvPr/>
        </p:nvSpPr>
        <p:spPr bwMode="auto">
          <a:xfrm>
            <a:off x="8588375" y="6483350"/>
            <a:ext cx="555625" cy="365125"/>
          </a:xfrm>
          <a:prstGeom prst="rect">
            <a:avLst/>
          </a:prstGeom>
          <a:ln>
            <a:miter lim="800000"/>
            <a:headEnd/>
            <a:tailEnd/>
          </a:ln>
        </p:spPr>
        <p:txBody>
          <a:bodyPr vert="horz" wrap="square" lIns="91440" tIns="45720" rIns="91440" bIns="45720" numCol="1" anchor="b" anchorCtr="0" compatLnSpc="1">
            <a:prstTxWarp prst="textNoShape">
              <a:avLst/>
            </a:prstTxWarp>
          </a:bodyPr>
          <a:lstStyle>
            <a:defPPr>
              <a:defRPr lang="en-US"/>
            </a:defPPr>
            <a:lvl1pPr algn="r" rtl="0" eaLnBrk="1" fontAlgn="base" latinLnBrk="0" hangingPunct="1">
              <a:lnSpc>
                <a:spcPct val="90000"/>
              </a:lnSpc>
              <a:spcBef>
                <a:spcPct val="20000"/>
              </a:spcBef>
              <a:spcAft>
                <a:spcPct val="0"/>
              </a:spcAft>
              <a:buNone/>
              <a:defRPr kumimoji="0" sz="1000" b="0" kern="1200">
                <a:solidFill>
                  <a:schemeClr val="tx1"/>
                </a:solidFill>
                <a:latin typeface="Times New Roman" pitchFamily="18" charset="0"/>
                <a:ea typeface="+mn-ea"/>
                <a:cs typeface="+mn-cs"/>
              </a:defRPr>
            </a:lvl1pPr>
            <a:lvl2pPr marL="4572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2pPr>
            <a:lvl3pPr marL="9144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3pPr>
            <a:lvl4pPr marL="13716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4pPr>
            <a:lvl5pPr marL="18288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a:lstStyle>
          <a:p>
            <a:pPr>
              <a:defRPr/>
            </a:pPr>
            <a:fld id="{098E2BEE-B602-4DA9-8870-49236E0E47E6}" type="slidenum">
              <a:rPr lang="en-US" sz="1400" smtClean="0">
                <a:latin typeface="Arial Unicode MS" pitchFamily="34" charset="-128"/>
                <a:ea typeface="Arial Unicode MS" pitchFamily="34" charset="-128"/>
                <a:cs typeface="Arial Unicode MS" pitchFamily="34" charset="-128"/>
              </a:rPr>
              <a:pPr>
                <a:defRPr/>
              </a:pPr>
              <a:t>8</a:t>
            </a:fld>
            <a:endParaRPr lang="en-US" sz="1400" dirty="0">
              <a:latin typeface="Arial Unicode MS" pitchFamily="34" charset="-128"/>
              <a:ea typeface="Arial Unicode MS" pitchFamily="34" charset="-128"/>
              <a:cs typeface="Arial Unicode MS" pitchFamily="34" charset="-128"/>
            </a:endParaRPr>
          </a:p>
        </p:txBody>
      </p:sp>
      <p:graphicFrame>
        <p:nvGraphicFramePr>
          <p:cNvPr id="3" name="Table 2"/>
          <p:cNvGraphicFramePr>
            <a:graphicFrameLocks noGrp="1"/>
          </p:cNvGraphicFramePr>
          <p:nvPr>
            <p:extLst/>
          </p:nvPr>
        </p:nvGraphicFramePr>
        <p:xfrm>
          <a:off x="533400" y="1371600"/>
          <a:ext cx="8382000" cy="4038601"/>
        </p:xfrm>
        <a:graphic>
          <a:graphicData uri="http://schemas.openxmlformats.org/drawingml/2006/table">
            <a:tbl>
              <a:tblPr firstRow="1" bandRow="1" bandCol="1">
                <a:tableStyleId>{69012ECD-51FC-41F1-AA8D-1B2483CD663E}</a:tableStyleId>
              </a:tblPr>
              <a:tblGrid>
                <a:gridCol w="2055534">
                  <a:extLst>
                    <a:ext uri="{9D8B030D-6E8A-4147-A177-3AD203B41FA5}">
                      <a16:colId xmlns:a16="http://schemas.microsoft.com/office/drawing/2014/main" val="20000"/>
                    </a:ext>
                  </a:extLst>
                </a:gridCol>
                <a:gridCol w="2755074">
                  <a:extLst>
                    <a:ext uri="{9D8B030D-6E8A-4147-A177-3AD203B41FA5}">
                      <a16:colId xmlns:a16="http://schemas.microsoft.com/office/drawing/2014/main" val="20001"/>
                    </a:ext>
                  </a:extLst>
                </a:gridCol>
                <a:gridCol w="3571392">
                  <a:extLst>
                    <a:ext uri="{9D8B030D-6E8A-4147-A177-3AD203B41FA5}">
                      <a16:colId xmlns:a16="http://schemas.microsoft.com/office/drawing/2014/main" val="20002"/>
                    </a:ext>
                  </a:extLst>
                </a:gridCol>
              </a:tblGrid>
              <a:tr h="297155">
                <a:tc>
                  <a:txBody>
                    <a:bodyPr/>
                    <a:lstStyle/>
                    <a:p>
                      <a:pPr marL="0" marR="0">
                        <a:spcBef>
                          <a:spcPts val="300"/>
                        </a:spcBef>
                        <a:spcAft>
                          <a:spcPts val="0"/>
                        </a:spcAft>
                      </a:pPr>
                      <a:r>
                        <a:rPr lang="en-US" sz="1800" dirty="0">
                          <a:effectLst/>
                        </a:rPr>
                        <a:t>Knowledge area</a:t>
                      </a:r>
                      <a:endParaRPr lang="en-US" sz="2000" dirty="0">
                        <a:effectLst/>
                        <a:latin typeface="New York"/>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00"/>
                        </a:spcBef>
                        <a:spcAft>
                          <a:spcPts val="0"/>
                        </a:spcAft>
                      </a:pPr>
                      <a:r>
                        <a:rPr lang="en-US" sz="1800">
                          <a:effectLst/>
                        </a:rPr>
                        <a:t>Planning process</a:t>
                      </a:r>
                      <a:endParaRPr lang="en-US" sz="2000">
                        <a:effectLst/>
                        <a:latin typeface="New York"/>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00"/>
                        </a:spcBef>
                        <a:spcAft>
                          <a:spcPts val="0"/>
                        </a:spcAft>
                      </a:pPr>
                      <a:r>
                        <a:rPr lang="en-US" sz="1800">
                          <a:effectLst/>
                        </a:rPr>
                        <a:t>Outputs</a:t>
                      </a:r>
                      <a:endParaRPr lang="en-US" sz="2000">
                        <a:effectLst/>
                        <a:latin typeface="New York"/>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91464">
                <a:tc>
                  <a:txBody>
                    <a:bodyPr/>
                    <a:lstStyle/>
                    <a:p>
                      <a:pPr marL="0" marR="0">
                        <a:spcBef>
                          <a:spcPts val="300"/>
                        </a:spcBef>
                        <a:spcAft>
                          <a:spcPts val="0"/>
                        </a:spcAft>
                      </a:pPr>
                      <a:r>
                        <a:rPr lang="en-US" sz="1800" dirty="0">
                          <a:effectLst/>
                        </a:rPr>
                        <a:t>Project integration management</a:t>
                      </a:r>
                      <a:endParaRPr lang="en-US" sz="18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00"/>
                        </a:spcBef>
                        <a:spcAft>
                          <a:spcPts val="0"/>
                        </a:spcAft>
                      </a:pPr>
                      <a:r>
                        <a:rPr lang="en-US" sz="1800" dirty="0">
                          <a:effectLst/>
                        </a:rPr>
                        <a:t>Develop project management plan</a:t>
                      </a:r>
                      <a:endParaRPr lang="en-US" sz="18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00"/>
                        </a:spcBef>
                        <a:spcAft>
                          <a:spcPts val="0"/>
                        </a:spcAft>
                      </a:pPr>
                      <a:r>
                        <a:rPr lang="en-US" sz="1800" dirty="0">
                          <a:effectLst/>
                        </a:rPr>
                        <a:t>Project management plan</a:t>
                      </a:r>
                    </a:p>
                    <a:p>
                      <a:pPr marL="0" marR="0">
                        <a:spcBef>
                          <a:spcPts val="300"/>
                        </a:spcBef>
                        <a:spcAft>
                          <a:spcPts val="0"/>
                        </a:spcAft>
                      </a:pPr>
                      <a:r>
                        <a:rPr lang="en-US" sz="1800" dirty="0">
                          <a:effectLst/>
                        </a:rPr>
                        <a:t> </a:t>
                      </a:r>
                      <a:endParaRPr lang="en-US" sz="18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849982">
                <a:tc>
                  <a:txBody>
                    <a:bodyPr/>
                    <a:lstStyle/>
                    <a:p>
                      <a:pPr marL="0" marR="0">
                        <a:spcBef>
                          <a:spcPts val="300"/>
                        </a:spcBef>
                        <a:spcAft>
                          <a:spcPts val="0"/>
                        </a:spcAft>
                      </a:pPr>
                      <a:r>
                        <a:rPr lang="en-US" sz="1800" dirty="0">
                          <a:effectLst/>
                        </a:rPr>
                        <a:t>Project scope management</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l" rtl="0" eaLnBrk="1" latinLnBrk="0" hangingPunct="1">
                        <a:spcBef>
                          <a:spcPts val="300"/>
                        </a:spcBef>
                        <a:spcAft>
                          <a:spcPts val="0"/>
                        </a:spcAft>
                      </a:pPr>
                      <a:r>
                        <a:rPr kumimoji="0" lang="en-US" sz="1800" kern="1200" dirty="0">
                          <a:effectLst/>
                        </a:rPr>
                        <a:t>Plan scope management</a:t>
                      </a:r>
                    </a:p>
                    <a:p>
                      <a:pPr marL="0" marR="0" algn="l" rtl="0" eaLnBrk="1" latinLnBrk="0" hangingPunct="1">
                        <a:spcBef>
                          <a:spcPts val="300"/>
                        </a:spcBef>
                        <a:spcAft>
                          <a:spcPts val="0"/>
                        </a:spcAft>
                      </a:pPr>
                      <a:r>
                        <a:rPr kumimoji="0" lang="en-US" sz="1800" kern="1200" dirty="0">
                          <a:effectLst/>
                        </a:rPr>
                        <a:t> </a:t>
                      </a:r>
                    </a:p>
                    <a:p>
                      <a:pPr marL="0" marR="0" algn="l" rtl="0" eaLnBrk="1" latinLnBrk="0" hangingPunct="1">
                        <a:spcBef>
                          <a:spcPts val="300"/>
                        </a:spcBef>
                        <a:spcAft>
                          <a:spcPts val="0"/>
                        </a:spcAft>
                      </a:pPr>
                      <a:r>
                        <a:rPr kumimoji="0" lang="en-US" sz="1800" kern="1200" dirty="0">
                          <a:effectLst/>
                        </a:rPr>
                        <a:t>Collect requirements</a:t>
                      </a:r>
                    </a:p>
                    <a:p>
                      <a:pPr marL="0" marR="0" algn="l" rtl="0" eaLnBrk="1" latinLnBrk="0" hangingPunct="1">
                        <a:spcBef>
                          <a:spcPts val="300"/>
                        </a:spcBef>
                        <a:spcAft>
                          <a:spcPts val="0"/>
                        </a:spcAft>
                      </a:pPr>
                      <a:r>
                        <a:rPr kumimoji="0" lang="en-US" sz="1800" kern="1200" dirty="0">
                          <a:effectLst/>
                        </a:rPr>
                        <a:t> </a:t>
                      </a:r>
                    </a:p>
                    <a:p>
                      <a:pPr marL="0" marR="0" algn="l" rtl="0" eaLnBrk="1" latinLnBrk="0" hangingPunct="1">
                        <a:spcBef>
                          <a:spcPts val="300"/>
                        </a:spcBef>
                        <a:spcAft>
                          <a:spcPts val="0"/>
                        </a:spcAft>
                      </a:pPr>
                      <a:r>
                        <a:rPr kumimoji="0" lang="en-US" sz="1800" kern="1200" dirty="0">
                          <a:effectLst/>
                        </a:rPr>
                        <a:t>Define scope</a:t>
                      </a:r>
                    </a:p>
                    <a:p>
                      <a:pPr marL="0" marR="0" algn="l" rtl="0" eaLnBrk="1" latinLnBrk="0" hangingPunct="1">
                        <a:spcBef>
                          <a:spcPts val="300"/>
                        </a:spcBef>
                        <a:spcAft>
                          <a:spcPts val="0"/>
                        </a:spcAft>
                      </a:pPr>
                      <a:r>
                        <a:rPr kumimoji="0" lang="en-US" sz="1800" kern="1200" dirty="0">
                          <a:effectLst/>
                        </a:rPr>
                        <a:t> </a:t>
                      </a:r>
                    </a:p>
                    <a:p>
                      <a:pPr marL="0" marR="0" algn="l" rtl="0" eaLnBrk="1" latinLnBrk="0" hangingPunct="1">
                        <a:spcBef>
                          <a:spcPts val="300"/>
                        </a:spcBef>
                        <a:spcAft>
                          <a:spcPts val="0"/>
                        </a:spcAft>
                      </a:pPr>
                      <a:r>
                        <a:rPr kumimoji="0" lang="en-US" sz="1800" kern="1200" dirty="0">
                          <a:effectLst/>
                        </a:rPr>
                        <a:t>Create WBS</a:t>
                      </a:r>
                      <a:endParaRPr kumimoji="0" lang="en-US" sz="1800" kern="1200" dirty="0">
                        <a:solidFill>
                          <a:schemeClr val="dk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00"/>
                        </a:spcBef>
                        <a:spcAft>
                          <a:spcPts val="0"/>
                        </a:spcAft>
                      </a:pPr>
                      <a:r>
                        <a:rPr lang="en-US" sz="1800" dirty="0">
                          <a:effectLst/>
                        </a:rPr>
                        <a:t>Scope management plan</a:t>
                      </a:r>
                    </a:p>
                    <a:p>
                      <a:pPr marL="0" marR="0">
                        <a:spcBef>
                          <a:spcPts val="300"/>
                        </a:spcBef>
                        <a:spcAft>
                          <a:spcPts val="0"/>
                        </a:spcAft>
                      </a:pPr>
                      <a:r>
                        <a:rPr lang="en-US" sz="1800" dirty="0">
                          <a:effectLst/>
                        </a:rPr>
                        <a:t>Requirements management plan</a:t>
                      </a:r>
                    </a:p>
                    <a:p>
                      <a:pPr marL="0" marR="0">
                        <a:spcBef>
                          <a:spcPts val="300"/>
                        </a:spcBef>
                        <a:spcAft>
                          <a:spcPts val="0"/>
                        </a:spcAft>
                      </a:pPr>
                      <a:r>
                        <a:rPr lang="en-US" sz="1800" dirty="0">
                          <a:effectLst/>
                        </a:rPr>
                        <a:t>Requirements documentation</a:t>
                      </a:r>
                    </a:p>
                    <a:p>
                      <a:pPr marL="0" marR="0">
                        <a:spcBef>
                          <a:spcPts val="300"/>
                        </a:spcBef>
                        <a:spcAft>
                          <a:spcPts val="0"/>
                        </a:spcAft>
                      </a:pPr>
                      <a:r>
                        <a:rPr lang="en-US" sz="1800" dirty="0">
                          <a:effectLst/>
                        </a:rPr>
                        <a:t>Requirements traceability matrix</a:t>
                      </a:r>
                    </a:p>
                    <a:p>
                      <a:pPr marL="0" marR="0">
                        <a:spcBef>
                          <a:spcPts val="300"/>
                        </a:spcBef>
                        <a:spcAft>
                          <a:spcPts val="0"/>
                        </a:spcAft>
                      </a:pPr>
                      <a:r>
                        <a:rPr lang="en-US" sz="1800" dirty="0">
                          <a:effectLst/>
                        </a:rPr>
                        <a:t>Project scope statement</a:t>
                      </a:r>
                    </a:p>
                    <a:p>
                      <a:pPr marL="0" marR="0">
                        <a:spcBef>
                          <a:spcPts val="300"/>
                        </a:spcBef>
                        <a:spcAft>
                          <a:spcPts val="0"/>
                        </a:spcAft>
                      </a:pPr>
                      <a:r>
                        <a:rPr lang="en-US" sz="1800" dirty="0">
                          <a:effectLst/>
                        </a:rPr>
                        <a:t>Project documents updates</a:t>
                      </a:r>
                    </a:p>
                    <a:p>
                      <a:pPr marL="0" marR="0">
                        <a:spcBef>
                          <a:spcPts val="300"/>
                        </a:spcBef>
                        <a:spcAft>
                          <a:spcPts val="0"/>
                        </a:spcAft>
                      </a:pPr>
                      <a:r>
                        <a:rPr lang="en-US" sz="1800" dirty="0">
                          <a:effectLst/>
                        </a:rPr>
                        <a:t>Scope baseline</a:t>
                      </a:r>
                    </a:p>
                    <a:p>
                      <a:pPr marL="0" marR="0">
                        <a:spcBef>
                          <a:spcPts val="300"/>
                        </a:spcBef>
                        <a:spcAft>
                          <a:spcPts val="0"/>
                        </a:spcAft>
                      </a:pPr>
                      <a:r>
                        <a:rPr lang="en-US" sz="1800" dirty="0">
                          <a:effectLst/>
                        </a:rPr>
                        <a:t>Project documents updates</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88658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normAutofit/>
          </a:bodyPr>
          <a:lstStyle/>
          <a:p>
            <a:pPr eaLnBrk="1" hangingPunct="1">
              <a:defRPr/>
            </a:pPr>
            <a:r>
              <a:rPr lang="en-US" dirty="0"/>
              <a:t>Project Integration Management</a:t>
            </a:r>
          </a:p>
        </p:txBody>
      </p:sp>
      <p:sp>
        <p:nvSpPr>
          <p:cNvPr id="17413" name="Rectangle 3"/>
          <p:cNvSpPr>
            <a:spLocks noGrp="1" noChangeArrowheads="1"/>
          </p:cNvSpPr>
          <p:nvPr>
            <p:ph type="body" idx="1"/>
          </p:nvPr>
        </p:nvSpPr>
        <p:spPr>
          <a:xfrm>
            <a:off x="304800" y="1524000"/>
            <a:ext cx="8458200" cy="4800600"/>
          </a:xfrm>
        </p:spPr>
        <p:txBody>
          <a:bodyPr/>
          <a:lstStyle/>
          <a:p>
            <a:pPr eaLnBrk="1" hangingPunct="1"/>
            <a:r>
              <a:rPr lang="en-US" b="1" dirty="0"/>
              <a:t>Project integration management </a:t>
            </a:r>
            <a:r>
              <a:rPr lang="en-US" dirty="0"/>
              <a:t>involves coordinating all the project management knowledge areas throughout a project’s life span</a:t>
            </a:r>
          </a:p>
          <a:p>
            <a:pPr eaLnBrk="1" hangingPunct="1"/>
            <a:r>
              <a:rPr lang="en-US" dirty="0"/>
              <a:t>The main planning output is a project management plan</a:t>
            </a:r>
          </a:p>
          <a:p>
            <a:pPr eaLnBrk="1" hangingPunct="1"/>
            <a:endParaRPr lang="en-US" dirty="0"/>
          </a:p>
        </p:txBody>
      </p:sp>
      <p:sp>
        <p:nvSpPr>
          <p:cNvPr id="5" name="Slide Number Placeholder 4"/>
          <p:cNvSpPr txBox="1">
            <a:spLocks/>
          </p:cNvSpPr>
          <p:nvPr/>
        </p:nvSpPr>
        <p:spPr bwMode="auto">
          <a:xfrm>
            <a:off x="8588375" y="6483350"/>
            <a:ext cx="555625" cy="365125"/>
          </a:xfrm>
          <a:prstGeom prst="rect">
            <a:avLst/>
          </a:prstGeom>
          <a:ln>
            <a:miter lim="800000"/>
            <a:headEnd/>
            <a:tailEnd/>
          </a:ln>
        </p:spPr>
        <p:txBody>
          <a:bodyPr vert="horz" wrap="square" lIns="91440" tIns="45720" rIns="91440" bIns="45720" numCol="1" anchor="b" anchorCtr="0" compatLnSpc="1">
            <a:prstTxWarp prst="textNoShape">
              <a:avLst/>
            </a:prstTxWarp>
          </a:bodyPr>
          <a:lstStyle>
            <a:defPPr>
              <a:defRPr lang="en-US"/>
            </a:defPPr>
            <a:lvl1pPr algn="r" rtl="0" eaLnBrk="1" fontAlgn="base" latinLnBrk="0" hangingPunct="1">
              <a:lnSpc>
                <a:spcPct val="90000"/>
              </a:lnSpc>
              <a:spcBef>
                <a:spcPct val="20000"/>
              </a:spcBef>
              <a:spcAft>
                <a:spcPct val="0"/>
              </a:spcAft>
              <a:buNone/>
              <a:defRPr kumimoji="0" sz="1000" b="0" kern="1200">
                <a:solidFill>
                  <a:schemeClr val="tx1"/>
                </a:solidFill>
                <a:latin typeface="Times New Roman" pitchFamily="18" charset="0"/>
                <a:ea typeface="+mn-ea"/>
                <a:cs typeface="+mn-cs"/>
              </a:defRPr>
            </a:lvl1pPr>
            <a:lvl2pPr marL="4572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2pPr>
            <a:lvl3pPr marL="9144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3pPr>
            <a:lvl4pPr marL="13716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4pPr>
            <a:lvl5pPr marL="18288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a:lstStyle>
          <a:p>
            <a:pPr>
              <a:defRPr/>
            </a:pPr>
            <a:fld id="{098E2BEE-B602-4DA9-8870-49236E0E47E6}" type="slidenum">
              <a:rPr lang="en-US" sz="1400" smtClean="0">
                <a:latin typeface="Arial Unicode MS" pitchFamily="34" charset="-128"/>
                <a:ea typeface="Arial Unicode MS" pitchFamily="34" charset="-128"/>
                <a:cs typeface="Arial Unicode MS" pitchFamily="34" charset="-128"/>
              </a:rPr>
              <a:pPr>
                <a:defRPr/>
              </a:pPr>
              <a:t>9</a:t>
            </a:fld>
            <a:endParaRPr lang="en-US" sz="14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2215434938"/>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41C6B378645544D9F10C30D9F2BCFB4" ma:contentTypeVersion="5" ma:contentTypeDescription="Create a new document." ma:contentTypeScope="" ma:versionID="4199bc71a6953428033aca1df51f4853">
  <xsd:schema xmlns:xsd="http://www.w3.org/2001/XMLSchema" xmlns:xs="http://www.w3.org/2001/XMLSchema" xmlns:p="http://schemas.microsoft.com/office/2006/metadata/properties" xmlns:ns2="6d54a27f-32b3-46ed-801e-110df5e77a46" targetNamespace="http://schemas.microsoft.com/office/2006/metadata/properties" ma:root="true" ma:fieldsID="2588bda61ae56909b63104c9ef7336e8" ns2:_="">
    <xsd:import namespace="6d54a27f-32b3-46ed-801e-110df5e77a4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54a27f-32b3-46ed-801e-110df5e77a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E939953-C3DA-4B08-8F3A-365A1361FE17}">
  <ds:schemaRefs>
    <ds:schemaRef ds:uri="http://schemas.microsoft.com/sharepoint/v3/contenttype/forms"/>
  </ds:schemaRefs>
</ds:datastoreItem>
</file>

<file path=customXml/itemProps2.xml><?xml version="1.0" encoding="utf-8"?>
<ds:datastoreItem xmlns:ds="http://schemas.openxmlformats.org/officeDocument/2006/customXml" ds:itemID="{993755C6-24C7-44CE-8056-E81C27EF8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54a27f-32b3-46ed-801e-110df5e77a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E8F9C75-D7AB-4AD0-9857-5F0EC1FFA69F}">
  <ds:schemaRefs>
    <ds:schemaRef ds:uri="6d54a27f-32b3-46ed-801e-110df5e77a46"/>
    <ds:schemaRef ds:uri="http://schemas.microsoft.com/office/infopath/2007/PartnerControls"/>
    <ds:schemaRef ds:uri="http://purl.org/dc/dcmitype/"/>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http://purl.org/dc/term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APUtemplate-Level_3 (6)</Template>
  <TotalTime>316</TotalTime>
  <Pages>11</Pages>
  <Words>2974</Words>
  <Application>Microsoft Office PowerPoint</Application>
  <PresentationFormat>On-screen Show (4:3)</PresentationFormat>
  <Paragraphs>314</Paragraphs>
  <Slides>43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Arial Unicode MS</vt:lpstr>
      <vt:lpstr>Calibri</vt:lpstr>
      <vt:lpstr>Century Gothic</vt:lpstr>
      <vt:lpstr>Garamond</vt:lpstr>
      <vt:lpstr>New York</vt:lpstr>
      <vt:lpstr>Wingdings 3</vt:lpstr>
      <vt:lpstr>UCTI-Template-foundation-level</vt:lpstr>
      <vt:lpstr>Project Management  CT050-3-3-PRMGT</vt:lpstr>
      <vt:lpstr>Topic &amp; Structure of The Lesson</vt:lpstr>
      <vt:lpstr>Learning Objectives</vt:lpstr>
      <vt:lpstr>Learning Objectives (continued)</vt:lpstr>
      <vt:lpstr>Key Terms You Must Be Able To Use</vt:lpstr>
      <vt:lpstr>Introduction</vt:lpstr>
      <vt:lpstr>Project Planning Should Guide Project Execution</vt:lpstr>
      <vt:lpstr>Figure 4-1. Planning Processes and Outputs for Project Integration and Scope Management</vt:lpstr>
      <vt:lpstr>Project Integration Management</vt:lpstr>
      <vt:lpstr>Project Management Plans</vt:lpstr>
      <vt:lpstr>Figure 4-2. Project Management Plan and Project Documents</vt:lpstr>
      <vt:lpstr>Attributes of Project Management Plans</vt:lpstr>
      <vt:lpstr>Common Elements in Project Management Plans</vt:lpstr>
      <vt:lpstr>Figure 4-3. Sample Project Management Plan (Partial)</vt:lpstr>
      <vt:lpstr>Project Scope Management</vt:lpstr>
      <vt:lpstr>Planning Scope Management</vt:lpstr>
      <vt:lpstr>Processes Described in a Scope Management Plan</vt:lpstr>
      <vt:lpstr>Collecting Requirements</vt:lpstr>
      <vt:lpstr>Figure 4-4. Sample Requirements Management Plan (partial)</vt:lpstr>
      <vt:lpstr>Outputs of Collecting Requirements</vt:lpstr>
      <vt:lpstr>Figure 4-5. Sample Requirements Traceability Matrix</vt:lpstr>
      <vt:lpstr>Defining Scope</vt:lpstr>
      <vt:lpstr>Figure 4-6. Sample Scope Statement</vt:lpstr>
      <vt:lpstr>Figure 4-6. Sample Scope Statement (continued)</vt:lpstr>
      <vt:lpstr>Keep Scope Information Current</vt:lpstr>
      <vt:lpstr>Creating the Work Breakdown Structure</vt:lpstr>
      <vt:lpstr>Work Packages</vt:lpstr>
      <vt:lpstr>Importance of a Good WBS</vt:lpstr>
      <vt:lpstr>Figure 4-8. WBS for a Birthday Cake</vt:lpstr>
      <vt:lpstr>Figure 4-9. WBS for a House Showing 6 Main Deliverables (www.matchware.com)  </vt:lpstr>
      <vt:lpstr>Figure 4-11. WBS for a Kiosk Project Showing Graphical and Tabular Formats  </vt:lpstr>
      <vt:lpstr>Creating a Good WBS</vt:lpstr>
      <vt:lpstr>Creating the WBS Dictionary</vt:lpstr>
      <vt:lpstr>Approaches to Developing WBSs</vt:lpstr>
      <vt:lpstr>Figure 4-13. Patient Kiosk WBS Initial Mind Map</vt:lpstr>
      <vt:lpstr>Figure 4-14. Patient Kiosk WBS Detailed Mind Map</vt:lpstr>
      <vt:lpstr>Figure 4-15. Sample WBS</vt:lpstr>
      <vt:lpstr>Figure 4-15. Sample WBS (continued)</vt:lpstr>
      <vt:lpstr>Figure 4-16. Sample WBS Dictionary Entry</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Jerry Chong Chean Fuh</cp:lastModifiedBy>
  <cp:revision>52</cp:revision>
  <cp:lastPrinted>1995-11-02T09:23:42Z</cp:lastPrinted>
  <dcterms:created xsi:type="dcterms:W3CDTF">2017-10-17T06:32:29Z</dcterms:created>
  <dcterms:modified xsi:type="dcterms:W3CDTF">2019-11-04T09:29:29Z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0x010100241C6B378645544D9F10C30D9F2BCFB4</vt:lpwstr>
  </property>
</Properties>
</file>