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4"/>
  </p:sldMasterIdLst>
  <p:notesMasterIdLst>
    <p:notesMasterId r:id="rId35"/>
  </p:notesMasterIdLst>
  <p:handoutMasterIdLst>
    <p:handoutMasterId r:id="rId36"/>
  </p:handoutMasterIdLst>
  <p:sldIdLst>
    <p:sldId id="270" r:id="rId5"/>
    <p:sldId id="271" r:id="rId6"/>
    <p:sldId id="272" r:id="rId7"/>
    <p:sldId id="273"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8" r:id="rId24"/>
    <p:sldId id="359" r:id="rId25"/>
    <p:sldId id="360" r:id="rId26"/>
    <p:sldId id="361" r:id="rId27"/>
    <p:sldId id="362" r:id="rId28"/>
    <p:sldId id="363" r:id="rId29"/>
    <p:sldId id="275" r:id="rId30"/>
    <p:sldId id="276" r:id="rId31"/>
    <p:sldId id="277" r:id="rId32"/>
    <p:sldId id="278" r:id="rId33"/>
    <p:sldId id="364" r:id="rId34"/>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CB42D4-65CE-4967-B93C-DB64DABF4ED0}" v="1" dt="2019-11-04T09:28:37.236"/>
  </p1510:revLst>
</p1510:revInfo>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70" autoAdjust="0"/>
    <p:restoredTop sz="94702" autoAdjust="0"/>
  </p:normalViewPr>
  <p:slideViewPr>
    <p:cSldViewPr snapToGrid="0">
      <p:cViewPr varScale="1">
        <p:scale>
          <a:sx n="68" d="100"/>
          <a:sy n="68" d="100"/>
        </p:scale>
        <p:origin x="684" y="6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ry Chong Chean Fuh" userId="7e03b82b-d98f-46c1-89f1-920fd5d2fe3c" providerId="ADAL" clId="{4CCB42D4-65CE-4967-B93C-DB64DABF4ED0}"/>
    <pc:docChg chg="addSld modSld">
      <pc:chgData name="Jerry Chong Chean Fuh" userId="7e03b82b-d98f-46c1-89f1-920fd5d2fe3c" providerId="ADAL" clId="{4CCB42D4-65CE-4967-B93C-DB64DABF4ED0}" dt="2019-11-04T09:28:45.778" v="49" actId="20577"/>
      <pc:docMkLst>
        <pc:docMk/>
      </pc:docMkLst>
      <pc:sldChg chg="modSp">
        <pc:chgData name="Jerry Chong Chean Fuh" userId="7e03b82b-d98f-46c1-89f1-920fd5d2fe3c" providerId="ADAL" clId="{4CCB42D4-65CE-4967-B93C-DB64DABF4ED0}" dt="2019-11-04T09:28:05.435" v="43" actId="20577"/>
        <pc:sldMkLst>
          <pc:docMk/>
          <pc:sldMk cId="2651490891" sldId="270"/>
        </pc:sldMkLst>
        <pc:spChg chg="mod">
          <ac:chgData name="Jerry Chong Chean Fuh" userId="7e03b82b-d98f-46c1-89f1-920fd5d2fe3c" providerId="ADAL" clId="{4CCB42D4-65CE-4967-B93C-DB64DABF4ED0}" dt="2019-11-04T09:28:05.435" v="43" actId="20577"/>
          <ac:spMkLst>
            <pc:docMk/>
            <pc:sldMk cId="2651490891" sldId="270"/>
            <ac:spMk id="3" creationId="{00000000-0000-0000-0000-000000000000}"/>
          </ac:spMkLst>
        </pc:spChg>
      </pc:sldChg>
      <pc:sldChg chg="modSp add">
        <pc:chgData name="Jerry Chong Chean Fuh" userId="7e03b82b-d98f-46c1-89f1-920fd5d2fe3c" providerId="ADAL" clId="{4CCB42D4-65CE-4967-B93C-DB64DABF4ED0}" dt="2019-11-04T09:28:45.778" v="49" actId="20577"/>
        <pc:sldMkLst>
          <pc:docMk/>
          <pc:sldMk cId="2923937180" sldId="364"/>
        </pc:sldMkLst>
        <pc:spChg chg="mod">
          <ac:chgData name="Jerry Chong Chean Fuh" userId="7e03b82b-d98f-46c1-89f1-920fd5d2fe3c" providerId="ADAL" clId="{4CCB42D4-65CE-4967-B93C-DB64DABF4ED0}" dt="2019-11-04T09:28:45.778" v="49" actId="20577"/>
          <ac:spMkLst>
            <pc:docMk/>
            <pc:sldMk cId="2923937180" sldId="36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913874-8EF8-4227-A7E5-6D27D7AAD675}"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7748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A37BD78-3B0D-4FF0-A966-72C235D2D50C}"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4744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7684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7684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6629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3430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43784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078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5736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560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683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467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69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8350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5079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FB6B53"/>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800" dirty="0"/>
              <a:t>CT050-3-3-PRMGT (Project Management)</a:t>
            </a: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Closing Projects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a:latin typeface="Arial" charset="0"/>
              </a:rPr>
              <a:t>05: Planning Projects</a:t>
            </a:r>
          </a:p>
          <a:p>
            <a:r>
              <a:rPr lang="en-US" dirty="0">
                <a:latin typeface="Arial" charset="0"/>
              </a:rPr>
              <a:t>Part 2 - Time and Cost</a:t>
            </a:r>
          </a:p>
        </p:txBody>
      </p:sp>
      <p:sp>
        <p:nvSpPr>
          <p:cNvPr id="5" name="Text Box 6"/>
          <p:cNvSpPr txBox="1">
            <a:spLocks noGrp="1" noChangeArrowheads="1"/>
          </p:cNvSpPr>
          <p:nvPr>
            <p:ph type="ctrTitle"/>
          </p:nvPr>
        </p:nvSpPr>
        <p:spPr bwMode="auto">
          <a:xfrm>
            <a:off x="2389188" y="2241361"/>
            <a:ext cx="6754812"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800" dirty="0"/>
              <a:t>Project Management </a:t>
            </a:r>
          </a:p>
          <a:p>
            <a:pPr eaLnBrk="1" hangingPunct="1"/>
            <a:r>
              <a:rPr lang="en-US" sz="1400" dirty="0"/>
              <a:t>CT050-3-3-PRMGT</a:t>
            </a:r>
          </a:p>
        </p:txBody>
      </p:sp>
    </p:spTree>
    <p:extLst>
      <p:ext uri="{BB962C8B-B14F-4D97-AF65-F5344CB8AC3E}">
        <p14:creationId xmlns:p14="http://schemas.microsoft.com/office/powerpoint/2010/main" val="265149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Milestone List</a:t>
            </a:r>
          </a:p>
        </p:txBody>
      </p:sp>
      <p:sp>
        <p:nvSpPr>
          <p:cNvPr id="3" name="Content Placeholder 2"/>
          <p:cNvSpPr>
            <a:spLocks noGrp="1"/>
          </p:cNvSpPr>
          <p:nvPr>
            <p:ph idx="1"/>
          </p:nvPr>
        </p:nvSpPr>
        <p:spPr>
          <a:xfrm>
            <a:off x="485775" y="1898744"/>
            <a:ext cx="8229600" cy="4525962"/>
          </a:xfrm>
        </p:spPr>
        <p:txBody>
          <a:bodyPr/>
          <a:lstStyle/>
          <a:p>
            <a:pPr algn="just">
              <a:lnSpc>
                <a:spcPct val="90000"/>
              </a:lnSpc>
            </a:pPr>
            <a:r>
              <a:rPr lang="en-US" sz="2200" dirty="0"/>
              <a:t>A </a:t>
            </a:r>
            <a:r>
              <a:rPr lang="en-US" sz="2200" b="1" dirty="0"/>
              <a:t>milestone </a:t>
            </a:r>
            <a:r>
              <a:rPr lang="en-US" sz="2200" dirty="0"/>
              <a:t>is a significant point or event in a project.</a:t>
            </a:r>
          </a:p>
          <a:p>
            <a:pPr algn="just">
              <a:lnSpc>
                <a:spcPct val="90000"/>
              </a:lnSpc>
            </a:pPr>
            <a:r>
              <a:rPr lang="en-US" sz="2200" dirty="0"/>
              <a:t>It often takes several activities and a lot of work to complete a milestone, but the milestone itself is like a marker to help identify necessary activities.</a:t>
            </a:r>
          </a:p>
          <a:p>
            <a:pPr algn="just">
              <a:lnSpc>
                <a:spcPct val="90000"/>
              </a:lnSpc>
            </a:pPr>
            <a:r>
              <a:rPr lang="en-US" sz="2200" dirty="0"/>
              <a:t>There is usually no cost or duration for a milestone.</a:t>
            </a:r>
          </a:p>
          <a:p>
            <a:pPr algn="just">
              <a:lnSpc>
                <a:spcPct val="90000"/>
              </a:lnSpc>
            </a:pPr>
            <a:r>
              <a:rPr lang="en-US" sz="2200" dirty="0"/>
              <a:t>Project sponsors and senior managers often focus on major milestones when reviewing projects.</a:t>
            </a:r>
          </a:p>
          <a:p>
            <a:pPr algn="just">
              <a:lnSpc>
                <a:spcPct val="90000"/>
              </a:lnSpc>
            </a:pPr>
            <a:r>
              <a:rPr lang="en-US" sz="2200" dirty="0"/>
              <a:t>Sample milestones for many projects include:</a:t>
            </a:r>
          </a:p>
          <a:p>
            <a:pPr lvl="1" algn="just">
              <a:spcBef>
                <a:spcPts val="0"/>
              </a:spcBef>
            </a:pPr>
            <a:r>
              <a:rPr lang="en-US" sz="2000" dirty="0"/>
              <a:t>Sign-off of key documents</a:t>
            </a:r>
          </a:p>
          <a:p>
            <a:pPr lvl="1" algn="just">
              <a:spcBef>
                <a:spcPts val="0"/>
              </a:spcBef>
            </a:pPr>
            <a:r>
              <a:rPr lang="en-US" sz="2000" dirty="0"/>
              <a:t>Completion of specific products</a:t>
            </a:r>
          </a:p>
          <a:p>
            <a:pPr lvl="1" algn="just">
              <a:spcBef>
                <a:spcPts val="0"/>
              </a:spcBef>
            </a:pPr>
            <a:r>
              <a:rPr lang="en-US" sz="2000" dirty="0"/>
              <a:t>Completion of important process-related work, such as awarding a contract to a supplier</a:t>
            </a:r>
          </a:p>
          <a:p>
            <a:pPr algn="just">
              <a:lnSpc>
                <a:spcPct val="90000"/>
              </a:lnSpc>
            </a:pPr>
            <a:endParaRPr lang="en-US" sz="2200" dirty="0"/>
          </a:p>
          <a:p>
            <a:pPr algn="just"/>
            <a:endParaRPr lang="en-US" sz="2200" dirty="0"/>
          </a:p>
        </p:txBody>
      </p:sp>
    </p:spTree>
    <p:extLst>
      <p:ext uri="{BB962C8B-B14F-4D97-AF65-F5344CB8AC3E}">
        <p14:creationId xmlns:p14="http://schemas.microsoft.com/office/powerpoint/2010/main" val="2045001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Milestone List</a:t>
            </a:r>
          </a:p>
        </p:txBody>
      </p:sp>
      <p:pic>
        <p:nvPicPr>
          <p:cNvPr id="4" name="Picture 3"/>
          <p:cNvPicPr>
            <a:picLocks noChangeAspect="1"/>
          </p:cNvPicPr>
          <p:nvPr/>
        </p:nvPicPr>
        <p:blipFill>
          <a:blip r:embed="rId2"/>
          <a:stretch>
            <a:fillRect/>
          </a:stretch>
        </p:blipFill>
        <p:spPr>
          <a:xfrm>
            <a:off x="680238" y="2652683"/>
            <a:ext cx="8073798" cy="2041210"/>
          </a:xfrm>
          <a:prstGeom prst="rect">
            <a:avLst/>
          </a:prstGeom>
        </p:spPr>
      </p:pic>
    </p:spTree>
    <p:extLst>
      <p:ext uri="{BB962C8B-B14F-4D97-AF65-F5344CB8AC3E}">
        <p14:creationId xmlns:p14="http://schemas.microsoft.com/office/powerpoint/2010/main" val="2946702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Sequencing Activities</a:t>
            </a:r>
          </a:p>
        </p:txBody>
      </p:sp>
      <p:sp>
        <p:nvSpPr>
          <p:cNvPr id="3" name="Content Placeholder 2"/>
          <p:cNvSpPr>
            <a:spLocks noGrp="1"/>
          </p:cNvSpPr>
          <p:nvPr>
            <p:ph idx="1"/>
          </p:nvPr>
        </p:nvSpPr>
        <p:spPr/>
        <p:txBody>
          <a:bodyPr/>
          <a:lstStyle/>
          <a:p>
            <a:pPr algn="just">
              <a:lnSpc>
                <a:spcPct val="90000"/>
              </a:lnSpc>
            </a:pPr>
            <a:r>
              <a:rPr lang="en-US" sz="2000" dirty="0"/>
              <a:t>Sequencing activities involves: </a:t>
            </a:r>
          </a:p>
          <a:p>
            <a:pPr marL="914400" lvl="1" indent="-514350" algn="just">
              <a:lnSpc>
                <a:spcPct val="90000"/>
              </a:lnSpc>
              <a:buFont typeface="+mj-lt"/>
              <a:buAutoNum type="romanLcPeriod"/>
            </a:pPr>
            <a:r>
              <a:rPr lang="en-US" sz="1800" dirty="0"/>
              <a:t>Reviewing the activity list and attributes, </a:t>
            </a:r>
          </a:p>
          <a:p>
            <a:pPr marL="914400" lvl="1" indent="-514350" algn="just">
              <a:lnSpc>
                <a:spcPct val="90000"/>
              </a:lnSpc>
              <a:buFont typeface="+mj-lt"/>
              <a:buAutoNum type="romanLcPeriod"/>
            </a:pPr>
            <a:r>
              <a:rPr lang="en-US" sz="1800" dirty="0"/>
              <a:t>project scope statement, </a:t>
            </a:r>
          </a:p>
          <a:p>
            <a:pPr marL="914400" lvl="1" indent="-514350" algn="just">
              <a:lnSpc>
                <a:spcPct val="90000"/>
              </a:lnSpc>
              <a:buFont typeface="+mj-lt"/>
              <a:buAutoNum type="romanLcPeriod"/>
            </a:pPr>
            <a:r>
              <a:rPr lang="en-US" sz="1800" dirty="0"/>
              <a:t>milestone list to determine the relationships or dependencies between activities.</a:t>
            </a:r>
          </a:p>
          <a:p>
            <a:pPr algn="just">
              <a:lnSpc>
                <a:spcPct val="90000"/>
              </a:lnSpc>
            </a:pPr>
            <a:endParaRPr lang="en-US" sz="2800" dirty="0"/>
          </a:p>
          <a:p>
            <a:pPr algn="just">
              <a:lnSpc>
                <a:spcPct val="90000"/>
              </a:lnSpc>
            </a:pPr>
            <a:r>
              <a:rPr lang="en-US" sz="2000" dirty="0"/>
              <a:t>A </a:t>
            </a:r>
            <a:r>
              <a:rPr lang="en-US" sz="2000" b="1" dirty="0"/>
              <a:t>dependency </a:t>
            </a:r>
            <a:r>
              <a:rPr lang="en-US" sz="2000" dirty="0"/>
              <a:t>or </a:t>
            </a:r>
            <a:r>
              <a:rPr lang="en-US" sz="2000" b="1" dirty="0"/>
              <a:t>relationship </a:t>
            </a:r>
            <a:r>
              <a:rPr lang="en-US" sz="2000" dirty="0"/>
              <a:t>relates to the sequencing of project activities or tasks</a:t>
            </a:r>
          </a:p>
          <a:p>
            <a:pPr lvl="1" algn="just">
              <a:lnSpc>
                <a:spcPct val="90000"/>
              </a:lnSpc>
              <a:spcBef>
                <a:spcPts val="0"/>
              </a:spcBef>
            </a:pPr>
            <a:r>
              <a:rPr lang="en-US" sz="1800" dirty="0"/>
              <a:t>For example, does a certain activity have to be finished before another one can start? </a:t>
            </a:r>
          </a:p>
          <a:p>
            <a:pPr lvl="1" algn="just">
              <a:lnSpc>
                <a:spcPct val="90000"/>
              </a:lnSpc>
              <a:spcBef>
                <a:spcPts val="0"/>
              </a:spcBef>
            </a:pPr>
            <a:r>
              <a:rPr lang="en-US" sz="1800" dirty="0"/>
              <a:t>Can the project team do several activities in parallel?</a:t>
            </a:r>
          </a:p>
          <a:p>
            <a:pPr lvl="1" algn="just">
              <a:lnSpc>
                <a:spcPct val="90000"/>
              </a:lnSpc>
              <a:spcBef>
                <a:spcPts val="0"/>
              </a:spcBef>
            </a:pPr>
            <a:r>
              <a:rPr lang="en-US" sz="1800" dirty="0"/>
              <a:t>Can some overlap? </a:t>
            </a:r>
          </a:p>
          <a:p>
            <a:pPr marL="457200" lvl="1" indent="0" algn="just">
              <a:lnSpc>
                <a:spcPct val="90000"/>
              </a:lnSpc>
              <a:buNone/>
            </a:pPr>
            <a:endParaRPr lang="en-US" sz="2000" dirty="0"/>
          </a:p>
          <a:p>
            <a:pPr algn="just">
              <a:lnSpc>
                <a:spcPct val="90000"/>
              </a:lnSpc>
            </a:pPr>
            <a:r>
              <a:rPr lang="en-US" sz="2000" dirty="0"/>
              <a:t>Sequencing activities has a significant impact on developing and managing a project schedule</a:t>
            </a:r>
          </a:p>
          <a:p>
            <a:pPr algn="just">
              <a:lnSpc>
                <a:spcPct val="90000"/>
              </a:lnSpc>
            </a:pPr>
            <a:endParaRPr lang="en-US" sz="2000" dirty="0"/>
          </a:p>
          <a:p>
            <a:pPr algn="just"/>
            <a:endParaRPr lang="en-US" sz="2800" dirty="0"/>
          </a:p>
        </p:txBody>
      </p:sp>
    </p:spTree>
    <p:extLst>
      <p:ext uri="{BB962C8B-B14F-4D97-AF65-F5344CB8AC3E}">
        <p14:creationId xmlns:p14="http://schemas.microsoft.com/office/powerpoint/2010/main" val="184087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42" y="99826"/>
            <a:ext cx="8012766" cy="1143000"/>
          </a:xfrm>
        </p:spPr>
        <p:txBody>
          <a:bodyPr/>
          <a:lstStyle/>
          <a:p>
            <a:r>
              <a:rPr lang="en-US" dirty="0"/>
              <a:t>Reasons for Creating Dependencies</a:t>
            </a:r>
          </a:p>
        </p:txBody>
      </p:sp>
      <p:sp>
        <p:nvSpPr>
          <p:cNvPr id="3" name="Content Placeholder 2"/>
          <p:cNvSpPr>
            <a:spLocks noGrp="1"/>
          </p:cNvSpPr>
          <p:nvPr>
            <p:ph idx="1"/>
          </p:nvPr>
        </p:nvSpPr>
        <p:spPr>
          <a:xfrm>
            <a:off x="460468" y="1643250"/>
            <a:ext cx="8401143" cy="4525962"/>
          </a:xfrm>
        </p:spPr>
        <p:txBody>
          <a:bodyPr/>
          <a:lstStyle/>
          <a:p>
            <a:pPr algn="just">
              <a:lnSpc>
                <a:spcPct val="80000"/>
              </a:lnSpc>
            </a:pPr>
            <a:r>
              <a:rPr lang="en-US" sz="1800" b="1" dirty="0"/>
              <a:t>Mandatory dependencies </a:t>
            </a:r>
            <a:r>
              <a:rPr lang="en-US" sz="1800" dirty="0"/>
              <a:t>are inherent in the nature of the work being performed on a project</a:t>
            </a:r>
          </a:p>
          <a:p>
            <a:pPr lvl="1" algn="just">
              <a:lnSpc>
                <a:spcPct val="80000"/>
              </a:lnSpc>
            </a:pPr>
            <a:r>
              <a:rPr lang="en-US" sz="1800" dirty="0"/>
              <a:t>You cannot hold training classes until the training materials are ready</a:t>
            </a:r>
          </a:p>
          <a:p>
            <a:pPr lvl="1" algn="just">
              <a:lnSpc>
                <a:spcPct val="80000"/>
              </a:lnSpc>
            </a:pPr>
            <a:endParaRPr lang="en-US" sz="1800" dirty="0"/>
          </a:p>
          <a:p>
            <a:pPr algn="just">
              <a:lnSpc>
                <a:spcPct val="80000"/>
              </a:lnSpc>
            </a:pPr>
            <a:r>
              <a:rPr lang="en-US" sz="1800" b="1" dirty="0"/>
              <a:t>Discretionary dependencies </a:t>
            </a:r>
            <a:r>
              <a:rPr lang="en-US" sz="1800" dirty="0"/>
              <a:t>are defined by the project team</a:t>
            </a:r>
          </a:p>
          <a:p>
            <a:pPr lvl="1" algn="just">
              <a:lnSpc>
                <a:spcPct val="80000"/>
              </a:lnSpc>
            </a:pPr>
            <a:r>
              <a:rPr lang="en-US" sz="1800" dirty="0"/>
              <a:t>A project team might follow good practice and not start detailed design work until key stakeholders sign off on all of the analysis work</a:t>
            </a:r>
          </a:p>
          <a:p>
            <a:pPr lvl="1" algn="just">
              <a:lnSpc>
                <a:spcPct val="80000"/>
              </a:lnSpc>
            </a:pPr>
            <a:endParaRPr lang="en-US" sz="1800" dirty="0"/>
          </a:p>
          <a:p>
            <a:pPr algn="just">
              <a:lnSpc>
                <a:spcPct val="80000"/>
              </a:lnSpc>
            </a:pPr>
            <a:r>
              <a:rPr lang="en-US" sz="1800" b="1" dirty="0"/>
              <a:t>External dependencies </a:t>
            </a:r>
            <a:r>
              <a:rPr lang="en-US" sz="1800" dirty="0"/>
              <a:t>involve relationships between project and non-project activities</a:t>
            </a:r>
          </a:p>
          <a:p>
            <a:pPr lvl="1" algn="just">
              <a:lnSpc>
                <a:spcPct val="80000"/>
              </a:lnSpc>
            </a:pPr>
            <a:r>
              <a:rPr lang="en-US" sz="1800" dirty="0"/>
              <a:t>The installation of new software might depend on delivery of new hardware from an external supplier. Even though the delivery of the new hardware might not be in the scope of the project, it should have an external dependency added to it because late delivery will affect the project schedule</a:t>
            </a:r>
          </a:p>
          <a:p>
            <a:pPr lvl="1" algn="just">
              <a:lnSpc>
                <a:spcPct val="80000"/>
              </a:lnSpc>
            </a:pPr>
            <a:endParaRPr lang="en-US" sz="1800" dirty="0"/>
          </a:p>
          <a:p>
            <a:pPr algn="just">
              <a:lnSpc>
                <a:spcPct val="80000"/>
              </a:lnSpc>
            </a:pPr>
            <a:r>
              <a:rPr lang="en-US" sz="1800" b="1" dirty="0"/>
              <a:t>Internal dependencies </a:t>
            </a:r>
            <a:r>
              <a:rPr lang="en-US" sz="1800" dirty="0"/>
              <a:t>are within the project team’s control, such as testing a machine that must be first assembled, where all the work is done inside the team.</a:t>
            </a:r>
          </a:p>
          <a:p>
            <a:pPr lvl="1" algn="just">
              <a:lnSpc>
                <a:spcPct val="80000"/>
              </a:lnSpc>
            </a:pPr>
            <a:endParaRPr lang="en-US" sz="1800" dirty="0"/>
          </a:p>
          <a:p>
            <a:pPr algn="just"/>
            <a:endParaRPr lang="en-US" sz="2400" dirty="0"/>
          </a:p>
        </p:txBody>
      </p:sp>
    </p:spTree>
    <p:extLst>
      <p:ext uri="{BB962C8B-B14F-4D97-AF65-F5344CB8AC3E}">
        <p14:creationId xmlns:p14="http://schemas.microsoft.com/office/powerpoint/2010/main" val="1786620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Diagrams</a:t>
            </a:r>
          </a:p>
        </p:txBody>
      </p:sp>
      <p:sp>
        <p:nvSpPr>
          <p:cNvPr id="3" name="Content Placeholder 2"/>
          <p:cNvSpPr>
            <a:spLocks noGrp="1"/>
          </p:cNvSpPr>
          <p:nvPr>
            <p:ph idx="1"/>
          </p:nvPr>
        </p:nvSpPr>
        <p:spPr/>
        <p:txBody>
          <a:bodyPr/>
          <a:lstStyle/>
          <a:p>
            <a:pPr algn="just">
              <a:lnSpc>
                <a:spcPct val="80000"/>
              </a:lnSpc>
            </a:pPr>
            <a:r>
              <a:rPr lang="en-US" sz="2000" dirty="0"/>
              <a:t>Network diagrams are the preferred technique for showing activity sequencing</a:t>
            </a:r>
          </a:p>
          <a:p>
            <a:pPr algn="just">
              <a:lnSpc>
                <a:spcPct val="80000"/>
              </a:lnSpc>
            </a:pPr>
            <a:endParaRPr lang="en-US" sz="2000" dirty="0"/>
          </a:p>
          <a:p>
            <a:pPr algn="just">
              <a:lnSpc>
                <a:spcPct val="80000"/>
              </a:lnSpc>
            </a:pPr>
            <a:r>
              <a:rPr lang="en-US" sz="2000" dirty="0"/>
              <a:t>A </a:t>
            </a:r>
            <a:r>
              <a:rPr lang="en-US" sz="2000" b="1" dirty="0"/>
              <a:t>network diagram </a:t>
            </a:r>
            <a:r>
              <a:rPr lang="en-US" sz="2000" dirty="0"/>
              <a:t>is a schematic display of the logical relationships among, or sequencing of, project activities:</a:t>
            </a:r>
          </a:p>
          <a:p>
            <a:pPr algn="just">
              <a:lnSpc>
                <a:spcPct val="80000"/>
              </a:lnSpc>
            </a:pPr>
            <a:endParaRPr lang="en-US" sz="2000" dirty="0"/>
          </a:p>
          <a:p>
            <a:pPr lvl="1" algn="just">
              <a:lnSpc>
                <a:spcPct val="80000"/>
              </a:lnSpc>
            </a:pPr>
            <a:r>
              <a:rPr lang="en-US" sz="2000" dirty="0"/>
              <a:t>In the </a:t>
            </a:r>
            <a:r>
              <a:rPr lang="en-US" sz="2000" b="1" dirty="0"/>
              <a:t>activity-on-arrow (AOA) </a:t>
            </a:r>
            <a:r>
              <a:rPr lang="en-US" sz="2000" dirty="0"/>
              <a:t>approach, or the </a:t>
            </a:r>
            <a:r>
              <a:rPr lang="en-US" sz="2000" b="1" dirty="0"/>
              <a:t>arrow diagramming method (ADM), </a:t>
            </a:r>
            <a:r>
              <a:rPr lang="en-US" sz="2000" dirty="0"/>
              <a:t>activities are represented by arrows and connected at points called </a:t>
            </a:r>
            <a:r>
              <a:rPr lang="en-US" sz="2000" b="1" dirty="0"/>
              <a:t>nodes</a:t>
            </a:r>
            <a:r>
              <a:rPr lang="en-US" sz="2000" dirty="0"/>
              <a:t> (starting and ending point of an activity) to illustrate the sequence of activities; only show finish-to-start dependencies (most common type of dependency)</a:t>
            </a:r>
          </a:p>
          <a:p>
            <a:pPr lvl="1" algn="just">
              <a:lnSpc>
                <a:spcPct val="80000"/>
              </a:lnSpc>
            </a:pPr>
            <a:r>
              <a:rPr lang="en-US" sz="2000" dirty="0"/>
              <a:t>The </a:t>
            </a:r>
            <a:r>
              <a:rPr lang="en-US" sz="2000" b="1" dirty="0"/>
              <a:t>precedence diagramming method (PDM)</a:t>
            </a:r>
            <a:r>
              <a:rPr lang="en-US" sz="2000" dirty="0"/>
              <a:t> (also called activity on node, or AON) is</a:t>
            </a:r>
            <a:r>
              <a:rPr lang="en-US" sz="2000" b="1" dirty="0"/>
              <a:t> </a:t>
            </a:r>
            <a:r>
              <a:rPr lang="en-US" sz="2000" dirty="0"/>
              <a:t>a network diagramming technique in which boxes represent activities These are more widely used as they can show all dependency types</a:t>
            </a:r>
          </a:p>
          <a:p>
            <a:pPr algn="just"/>
            <a:endParaRPr lang="en-US" sz="2000" dirty="0"/>
          </a:p>
        </p:txBody>
      </p:sp>
    </p:spTree>
    <p:extLst>
      <p:ext uri="{BB962C8B-B14F-4D97-AF65-F5344CB8AC3E}">
        <p14:creationId xmlns:p14="http://schemas.microsoft.com/office/powerpoint/2010/main" val="1991956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328" y="0"/>
            <a:ext cx="7042150" cy="1143000"/>
          </a:xfrm>
        </p:spPr>
        <p:txBody>
          <a:bodyPr/>
          <a:lstStyle/>
          <a:p>
            <a:r>
              <a:rPr lang="en-US" dirty="0"/>
              <a:t>Activity Dependency Types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24987" y="1151744"/>
            <a:ext cx="4495800" cy="5410200"/>
          </a:xfrm>
          <a:prstGeom prst="rect">
            <a:avLst/>
          </a:prstGeom>
          <a:noFill/>
        </p:spPr>
      </p:pic>
    </p:spTree>
    <p:extLst>
      <p:ext uri="{BB962C8B-B14F-4D97-AF65-F5344CB8AC3E}">
        <p14:creationId xmlns:p14="http://schemas.microsoft.com/office/powerpoint/2010/main" val="4139924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Evaluation and Review Technique (PERT)</a:t>
            </a:r>
          </a:p>
        </p:txBody>
      </p:sp>
      <p:sp>
        <p:nvSpPr>
          <p:cNvPr id="3" name="Content Placeholder 2"/>
          <p:cNvSpPr>
            <a:spLocks noGrp="1"/>
          </p:cNvSpPr>
          <p:nvPr>
            <p:ph idx="1"/>
          </p:nvPr>
        </p:nvSpPr>
        <p:spPr>
          <a:xfrm>
            <a:off x="485775" y="2140791"/>
            <a:ext cx="8229600" cy="4525962"/>
          </a:xfrm>
        </p:spPr>
        <p:txBody>
          <a:bodyPr/>
          <a:lstStyle/>
          <a:p>
            <a:pPr algn="just"/>
            <a:r>
              <a:rPr lang="en-US" sz="2000" b="1" dirty="0"/>
              <a:t>Program Evaluation and Review Technique (PERT) </a:t>
            </a:r>
            <a:r>
              <a:rPr lang="en-US" sz="2000" dirty="0"/>
              <a:t>is a network analysis technique used to estimate project duration when there is a high degree of uncertainty about the individual activity duration estimates.</a:t>
            </a:r>
          </a:p>
          <a:p>
            <a:pPr algn="just"/>
            <a:r>
              <a:rPr lang="en-US" sz="2000" b="1" dirty="0"/>
              <a:t>PERT weighted average </a:t>
            </a:r>
            <a:r>
              <a:rPr lang="en-US" sz="2000" dirty="0"/>
              <a:t>= </a:t>
            </a:r>
          </a:p>
          <a:p>
            <a:pPr algn="just">
              <a:buNone/>
            </a:pPr>
            <a:r>
              <a:rPr lang="en-US" sz="2000" dirty="0"/>
              <a:t>    </a:t>
            </a:r>
            <a:r>
              <a:rPr lang="en-US" sz="2000" u="sng" dirty="0"/>
              <a:t> optimistic time+4×most likely time+ pessimistic time</a:t>
            </a:r>
          </a:p>
          <a:p>
            <a:pPr algn="just">
              <a:buNone/>
            </a:pPr>
            <a:r>
              <a:rPr lang="en-US" sz="2000" dirty="0"/>
              <a:t>					6</a:t>
            </a:r>
          </a:p>
          <a:p>
            <a:pPr algn="just"/>
            <a:r>
              <a:rPr lang="en-US" sz="2000" b="1" dirty="0"/>
              <a:t>Example: PERT weighted average </a:t>
            </a:r>
            <a:r>
              <a:rPr lang="en-US" sz="2000" dirty="0"/>
              <a:t>=</a:t>
            </a:r>
          </a:p>
          <a:p>
            <a:pPr algn="just">
              <a:buNone/>
            </a:pPr>
            <a:r>
              <a:rPr lang="en-US" sz="2000" dirty="0"/>
              <a:t>     (1 workday+4×2 workdays+9 workdays)/6 = 3 workdays</a:t>
            </a:r>
          </a:p>
          <a:p>
            <a:pPr algn="just"/>
            <a:r>
              <a:rPr lang="en-US" sz="2000" dirty="0"/>
              <a:t>Instead of using the most likely time of two workdays for this task, you’d use three workdays with a PERT estimate</a:t>
            </a:r>
          </a:p>
          <a:p>
            <a:pPr algn="just"/>
            <a:endParaRPr lang="en-US" sz="2000" dirty="0"/>
          </a:p>
        </p:txBody>
      </p:sp>
    </p:spTree>
    <p:extLst>
      <p:ext uri="{BB962C8B-B14F-4D97-AF65-F5344CB8AC3E}">
        <p14:creationId xmlns:p14="http://schemas.microsoft.com/office/powerpoint/2010/main" val="3662958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the Project Schedule</a:t>
            </a:r>
          </a:p>
        </p:txBody>
      </p:sp>
      <p:sp>
        <p:nvSpPr>
          <p:cNvPr id="3" name="Content Placeholder 2"/>
          <p:cNvSpPr>
            <a:spLocks noGrp="1"/>
          </p:cNvSpPr>
          <p:nvPr>
            <p:ph idx="1"/>
          </p:nvPr>
        </p:nvSpPr>
        <p:spPr/>
        <p:txBody>
          <a:bodyPr/>
          <a:lstStyle/>
          <a:p>
            <a:pPr algn="just"/>
            <a:r>
              <a:rPr lang="en-US" sz="2000" dirty="0"/>
              <a:t>Schedule development uses the results of all the preceding project time management processes to determine the start and end dates of project activities and of the entire project .</a:t>
            </a:r>
          </a:p>
          <a:p>
            <a:pPr algn="just"/>
            <a:endParaRPr lang="en-US" sz="2000" dirty="0"/>
          </a:p>
          <a:p>
            <a:pPr algn="just"/>
            <a:r>
              <a:rPr lang="en-US" sz="2000" dirty="0"/>
              <a:t>The resulting project schedule is often shown on a </a:t>
            </a:r>
            <a:r>
              <a:rPr lang="en-US" sz="2000" b="1" dirty="0"/>
              <a:t>Gantt chart</a:t>
            </a:r>
            <a:r>
              <a:rPr lang="en-US" sz="2000" dirty="0"/>
              <a:t>, a standard format for displaying project schedule information by listing project activities and their corresponding start and finish dates in a calendar format.</a:t>
            </a:r>
          </a:p>
          <a:p>
            <a:pPr algn="just"/>
            <a:endParaRPr lang="en-US" sz="2000" dirty="0"/>
          </a:p>
          <a:p>
            <a:pPr algn="just"/>
            <a:r>
              <a:rPr lang="en-US" sz="2000" dirty="0"/>
              <a:t>The ultimate goal of schedule development is to create a realistic project schedule that provides a basis for monitoring project progress for the time dimension of the project</a:t>
            </a:r>
          </a:p>
          <a:p>
            <a:pPr algn="just"/>
            <a:endParaRPr lang="en-US" sz="2000" dirty="0"/>
          </a:p>
        </p:txBody>
      </p:sp>
    </p:spTree>
    <p:extLst>
      <p:ext uri="{BB962C8B-B14F-4D97-AF65-F5344CB8AC3E}">
        <p14:creationId xmlns:p14="http://schemas.microsoft.com/office/powerpoint/2010/main" val="3779772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Analysis</a:t>
            </a:r>
          </a:p>
        </p:txBody>
      </p:sp>
      <p:sp>
        <p:nvSpPr>
          <p:cNvPr id="3" name="Content Placeholder 2"/>
          <p:cNvSpPr>
            <a:spLocks noGrp="1"/>
          </p:cNvSpPr>
          <p:nvPr>
            <p:ph idx="1"/>
          </p:nvPr>
        </p:nvSpPr>
        <p:spPr>
          <a:xfrm>
            <a:off x="299104" y="1723932"/>
            <a:ext cx="8229600" cy="4525962"/>
          </a:xfrm>
        </p:spPr>
        <p:txBody>
          <a:bodyPr/>
          <a:lstStyle/>
          <a:p>
            <a:pPr algn="just"/>
            <a:r>
              <a:rPr lang="en-US" sz="2000" b="1" dirty="0"/>
              <a:t>Critical path method (CPM)</a:t>
            </a:r>
            <a:r>
              <a:rPr lang="en-US" sz="2000" dirty="0"/>
              <a:t>—also called </a:t>
            </a:r>
            <a:r>
              <a:rPr lang="en-US" sz="2000" b="1" dirty="0"/>
              <a:t>critical path analysis</a:t>
            </a:r>
            <a:r>
              <a:rPr lang="en-US" sz="2000" dirty="0"/>
              <a:t>—is a network diagramming technique used to predict total project duration</a:t>
            </a:r>
          </a:p>
          <a:p>
            <a:pPr algn="just"/>
            <a:endParaRPr lang="en-US" sz="2000" dirty="0"/>
          </a:p>
          <a:p>
            <a:pPr algn="just"/>
            <a:r>
              <a:rPr lang="en-US" sz="2000" dirty="0"/>
              <a:t>A </a:t>
            </a:r>
            <a:r>
              <a:rPr lang="en-US" sz="2000" b="1" dirty="0"/>
              <a:t>critical path </a:t>
            </a:r>
            <a:r>
              <a:rPr lang="en-US" sz="2000" dirty="0"/>
              <a:t>for a project is the series of activities that determine the </a:t>
            </a:r>
            <a:r>
              <a:rPr lang="en-US" sz="2000" i="1" dirty="0"/>
              <a:t>earliest </a:t>
            </a:r>
            <a:r>
              <a:rPr lang="en-US" sz="2000" dirty="0"/>
              <a:t>time by which the project can be completed. It is the </a:t>
            </a:r>
            <a:r>
              <a:rPr lang="en-US" sz="2000" i="1" dirty="0"/>
              <a:t>longest </a:t>
            </a:r>
            <a:r>
              <a:rPr lang="en-US" sz="2000" dirty="0"/>
              <a:t>path through the network diagram and has the least amount of slack or float</a:t>
            </a:r>
          </a:p>
          <a:p>
            <a:pPr lvl="1" algn="just"/>
            <a:r>
              <a:rPr lang="en-US" sz="2000" b="1" dirty="0"/>
              <a:t>Slack </a:t>
            </a:r>
            <a:r>
              <a:rPr lang="en-US" sz="2000" dirty="0"/>
              <a:t>or </a:t>
            </a:r>
            <a:r>
              <a:rPr lang="en-US" sz="2000" b="1" dirty="0"/>
              <a:t>float </a:t>
            </a:r>
            <a:r>
              <a:rPr lang="en-US" sz="2000" dirty="0"/>
              <a:t>is the amount of time an activity may be delayed without delaying a succeeding activity or the project finish date</a:t>
            </a:r>
          </a:p>
          <a:p>
            <a:pPr marL="457200" lvl="1" indent="0" algn="just">
              <a:buNone/>
            </a:pPr>
            <a:endParaRPr lang="en-US" sz="2000" dirty="0"/>
          </a:p>
          <a:p>
            <a:pPr algn="just"/>
            <a:r>
              <a:rPr lang="en-US" sz="2000" dirty="0"/>
              <a:t>The longest path or the path containing the critical tasks is what is driving the completion date for the project</a:t>
            </a:r>
          </a:p>
          <a:p>
            <a:pPr algn="just"/>
            <a:endParaRPr lang="en-US" sz="2800" dirty="0"/>
          </a:p>
        </p:txBody>
      </p:sp>
    </p:spTree>
    <p:extLst>
      <p:ext uri="{BB962C8B-B14F-4D97-AF65-F5344CB8AC3E}">
        <p14:creationId xmlns:p14="http://schemas.microsoft.com/office/powerpoint/2010/main" val="809987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Cost Management</a:t>
            </a:r>
          </a:p>
        </p:txBody>
      </p:sp>
      <p:sp>
        <p:nvSpPr>
          <p:cNvPr id="3" name="Content Placeholder 2"/>
          <p:cNvSpPr>
            <a:spLocks noGrp="1"/>
          </p:cNvSpPr>
          <p:nvPr>
            <p:ph idx="1"/>
          </p:nvPr>
        </p:nvSpPr>
        <p:spPr>
          <a:xfrm>
            <a:off x="339445" y="1629803"/>
            <a:ext cx="8229600" cy="4525962"/>
          </a:xfrm>
        </p:spPr>
        <p:txBody>
          <a:bodyPr/>
          <a:lstStyle/>
          <a:p>
            <a:pPr algn="just"/>
            <a:r>
              <a:rPr lang="en-US" sz="2200" dirty="0"/>
              <a:t>Project cost management includes the processes required to ensure that a project team completes a project within an approved budget.</a:t>
            </a:r>
          </a:p>
          <a:p>
            <a:pPr algn="just"/>
            <a:r>
              <a:rPr lang="en-US" sz="2200" dirty="0"/>
              <a:t>The main planning tasks are planning cost management, estimating costs, and determining the budget.</a:t>
            </a:r>
          </a:p>
          <a:p>
            <a:pPr algn="just"/>
            <a:r>
              <a:rPr lang="en-US" sz="2200" dirty="0"/>
              <a:t>The main documents produced include a cost management plan, a cost estimate, and a cost performance baseline</a:t>
            </a:r>
          </a:p>
          <a:p>
            <a:pPr algn="just"/>
            <a:r>
              <a:rPr lang="en-US" sz="2200" dirty="0"/>
              <a:t>The purpose of this process is to determine the policies, procedures, and documentation for planning, managing, executing, and controlling project costs</a:t>
            </a:r>
          </a:p>
          <a:p>
            <a:pPr algn="just"/>
            <a:r>
              <a:rPr lang="en-US" sz="2200" dirty="0"/>
              <a:t>The project team holds meetings, consults with experts, and analyzes data to help produce a cost management plan, which becomes a component of the project management plan</a:t>
            </a:r>
            <a:endParaRPr lang="en-US" sz="2200" b="1" i="1" dirty="0"/>
          </a:p>
          <a:p>
            <a:pPr algn="just"/>
            <a:endParaRPr lang="en-US" sz="2200" dirty="0"/>
          </a:p>
          <a:p>
            <a:pPr algn="just"/>
            <a:endParaRPr lang="en-US" sz="2200" dirty="0"/>
          </a:p>
          <a:p>
            <a:pPr algn="just"/>
            <a:endParaRPr lang="en-US" sz="2200" dirty="0"/>
          </a:p>
        </p:txBody>
      </p:sp>
    </p:spTree>
    <p:extLst>
      <p:ext uri="{BB962C8B-B14F-4D97-AF65-F5344CB8AC3E}">
        <p14:creationId xmlns:p14="http://schemas.microsoft.com/office/powerpoint/2010/main" val="256963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The Lesson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graphicFrame>
        <p:nvGraphicFramePr>
          <p:cNvPr id="4" name="Table 3"/>
          <p:cNvGraphicFramePr>
            <a:graphicFrameLocks noGrp="1"/>
          </p:cNvGraphicFramePr>
          <p:nvPr>
            <p:extLst>
              <p:ext uri="{D42A27DB-BD31-4B8C-83A1-F6EECF244321}">
                <p14:modId xmlns:p14="http://schemas.microsoft.com/office/powerpoint/2010/main" val="168659139"/>
              </p:ext>
            </p:extLst>
          </p:nvPr>
        </p:nvGraphicFramePr>
        <p:xfrm>
          <a:off x="1936280" y="1066799"/>
          <a:ext cx="5150320" cy="5507432"/>
        </p:xfrm>
        <a:graphic>
          <a:graphicData uri="http://schemas.openxmlformats.org/drawingml/2006/table">
            <a:tbl>
              <a:tblPr firstRow="1" bandRow="1" bandCol="1">
                <a:tableStyleId>{17292A2E-F333-43FB-9621-5CBBE7FDCDCB}</a:tableStyleId>
              </a:tblPr>
              <a:tblGrid>
                <a:gridCol w="1399989">
                  <a:extLst>
                    <a:ext uri="{9D8B030D-6E8A-4147-A177-3AD203B41FA5}">
                      <a16:colId xmlns:a16="http://schemas.microsoft.com/office/drawing/2014/main" val="20000"/>
                    </a:ext>
                  </a:extLst>
                </a:gridCol>
                <a:gridCol w="1748810">
                  <a:extLst>
                    <a:ext uri="{9D8B030D-6E8A-4147-A177-3AD203B41FA5}">
                      <a16:colId xmlns:a16="http://schemas.microsoft.com/office/drawing/2014/main" val="20001"/>
                    </a:ext>
                  </a:extLst>
                </a:gridCol>
                <a:gridCol w="2001521">
                  <a:extLst>
                    <a:ext uri="{9D8B030D-6E8A-4147-A177-3AD203B41FA5}">
                      <a16:colId xmlns:a16="http://schemas.microsoft.com/office/drawing/2014/main" val="20002"/>
                    </a:ext>
                  </a:extLst>
                </a:gridCol>
              </a:tblGrid>
              <a:tr h="178677">
                <a:tc>
                  <a:txBody>
                    <a:bodyPr/>
                    <a:lstStyle/>
                    <a:p>
                      <a:pPr marL="0" marR="0">
                        <a:spcBef>
                          <a:spcPts val="300"/>
                        </a:spcBef>
                        <a:spcAft>
                          <a:spcPts val="0"/>
                        </a:spcAft>
                      </a:pPr>
                      <a:r>
                        <a:rPr lang="en-US" sz="1050" dirty="0">
                          <a:effectLst/>
                        </a:rPr>
                        <a:t>Knowledge area</a:t>
                      </a:r>
                      <a:endParaRPr lang="en-US" sz="1400" dirty="0">
                        <a:effectLst/>
                        <a:latin typeface="New York"/>
                        <a:ea typeface="Times New Roman" panose="02020603050405020304" pitchFamily="18" charset="0"/>
                        <a:cs typeface="Times New Roman" panose="02020603050405020304" pitchFamily="18" charset="0"/>
                      </a:endParaRPr>
                    </a:p>
                  </a:txBody>
                  <a:tcPr marL="66776" marR="66776" marT="0" marB="0"/>
                </a:tc>
                <a:tc>
                  <a:txBody>
                    <a:bodyPr/>
                    <a:lstStyle/>
                    <a:p>
                      <a:pPr marL="0" marR="0">
                        <a:spcBef>
                          <a:spcPts val="300"/>
                        </a:spcBef>
                        <a:spcAft>
                          <a:spcPts val="0"/>
                        </a:spcAft>
                      </a:pPr>
                      <a:r>
                        <a:rPr lang="en-US" sz="1050">
                          <a:effectLst/>
                        </a:rPr>
                        <a:t>Planning process</a:t>
                      </a:r>
                      <a:endParaRPr lang="en-US" sz="1400">
                        <a:effectLst/>
                        <a:latin typeface="New York"/>
                        <a:ea typeface="Times New Roman" panose="02020603050405020304" pitchFamily="18" charset="0"/>
                        <a:cs typeface="Times New Roman" panose="02020603050405020304" pitchFamily="18" charset="0"/>
                      </a:endParaRPr>
                    </a:p>
                  </a:txBody>
                  <a:tcPr marL="66776" marR="66776" marT="0" marB="0"/>
                </a:tc>
                <a:tc>
                  <a:txBody>
                    <a:bodyPr/>
                    <a:lstStyle/>
                    <a:p>
                      <a:pPr marL="0" marR="0">
                        <a:spcBef>
                          <a:spcPts val="300"/>
                        </a:spcBef>
                        <a:spcAft>
                          <a:spcPts val="0"/>
                        </a:spcAft>
                      </a:pPr>
                      <a:r>
                        <a:rPr lang="en-US" sz="1050">
                          <a:effectLst/>
                        </a:rPr>
                        <a:t>Outputs</a:t>
                      </a:r>
                      <a:endParaRPr lang="en-US" sz="1400">
                        <a:effectLst/>
                        <a:latin typeface="New York"/>
                        <a:ea typeface="Times New Roman" panose="02020603050405020304" pitchFamily="18" charset="0"/>
                        <a:cs typeface="Times New Roman" panose="02020603050405020304" pitchFamily="18" charset="0"/>
                      </a:endParaRPr>
                    </a:p>
                  </a:txBody>
                  <a:tcPr marL="66776" marR="66776" marT="0" marB="0"/>
                </a:tc>
                <a:extLst>
                  <a:ext uri="{0D108BD9-81ED-4DB2-BD59-A6C34878D82A}">
                    <a16:rowId xmlns:a16="http://schemas.microsoft.com/office/drawing/2014/main" val="10000"/>
                  </a:ext>
                </a:extLst>
              </a:tr>
              <a:tr h="3326524">
                <a:tc>
                  <a:txBody>
                    <a:bodyPr/>
                    <a:lstStyle/>
                    <a:p>
                      <a:pPr marL="0" marR="0">
                        <a:spcBef>
                          <a:spcPts val="300"/>
                        </a:spcBef>
                        <a:spcAft>
                          <a:spcPts val="0"/>
                        </a:spcAft>
                      </a:pPr>
                      <a:r>
                        <a:rPr lang="en-US" sz="1050" dirty="0">
                          <a:effectLst/>
                        </a:rPr>
                        <a:t>Project schedule management</a:t>
                      </a:r>
                      <a:endParaRPr lang="en-US" sz="1400" b="1" dirty="0">
                        <a:effectLst/>
                        <a:latin typeface="New York"/>
                        <a:ea typeface="Times New Roman" panose="02020603050405020304" pitchFamily="18" charset="0"/>
                        <a:cs typeface="Times New Roman" panose="02020603050405020304" pitchFamily="18" charset="0"/>
                      </a:endParaRPr>
                    </a:p>
                  </a:txBody>
                  <a:tcPr marL="66776" marR="66776" marT="0" marB="0"/>
                </a:tc>
                <a:tc>
                  <a:txBody>
                    <a:bodyPr/>
                    <a:lstStyle/>
                    <a:p>
                      <a:pPr marL="0" marR="0">
                        <a:spcBef>
                          <a:spcPts val="300"/>
                        </a:spcBef>
                        <a:spcAft>
                          <a:spcPts val="0"/>
                        </a:spcAft>
                      </a:pPr>
                      <a:r>
                        <a:rPr lang="en-US" sz="1050" dirty="0">
                          <a:effectLst/>
                        </a:rPr>
                        <a:t>Plan schedule management</a:t>
                      </a:r>
                      <a:endParaRPr lang="en-US" sz="1400" dirty="0">
                        <a:effectLst/>
                      </a:endParaRPr>
                    </a:p>
                    <a:p>
                      <a:pPr marL="0" marR="0">
                        <a:spcBef>
                          <a:spcPts val="300"/>
                        </a:spcBef>
                        <a:spcAft>
                          <a:spcPts val="0"/>
                        </a:spcAft>
                      </a:pPr>
                      <a:r>
                        <a:rPr lang="en-US" sz="1050" dirty="0">
                          <a:effectLst/>
                        </a:rPr>
                        <a:t>Define activities</a:t>
                      </a:r>
                      <a:endParaRPr lang="en-US" sz="1400" dirty="0">
                        <a:effectLst/>
                      </a:endParaRPr>
                    </a:p>
                    <a:p>
                      <a:pPr marL="0" marR="0">
                        <a:spcBef>
                          <a:spcPts val="300"/>
                        </a:spcBef>
                        <a:spcAft>
                          <a:spcPts val="0"/>
                        </a:spcAft>
                      </a:pPr>
                      <a:r>
                        <a:rPr lang="en-US" sz="1050" dirty="0">
                          <a:effectLst/>
                        </a:rPr>
                        <a:t> </a:t>
                      </a:r>
                      <a:endParaRPr lang="en-US" sz="1400" dirty="0">
                        <a:effectLst/>
                      </a:endParaRPr>
                    </a:p>
                    <a:p>
                      <a:pPr marL="0" marR="0">
                        <a:spcBef>
                          <a:spcPts val="300"/>
                        </a:spcBef>
                        <a:spcAft>
                          <a:spcPts val="0"/>
                        </a:spcAft>
                      </a:pPr>
                      <a:r>
                        <a:rPr lang="en-US" sz="1050" dirty="0">
                          <a:effectLst/>
                        </a:rPr>
                        <a:t> </a:t>
                      </a:r>
                      <a:endParaRPr lang="en-US" sz="1400" dirty="0">
                        <a:effectLst/>
                      </a:endParaRPr>
                    </a:p>
                    <a:p>
                      <a:pPr marL="0" marR="0">
                        <a:spcBef>
                          <a:spcPts val="300"/>
                        </a:spcBef>
                        <a:spcAft>
                          <a:spcPts val="0"/>
                        </a:spcAft>
                      </a:pPr>
                      <a:r>
                        <a:rPr lang="en-US" sz="1050" dirty="0">
                          <a:effectLst/>
                        </a:rPr>
                        <a:t> </a:t>
                      </a:r>
                      <a:endParaRPr lang="en-US" sz="1400" dirty="0">
                        <a:effectLst/>
                      </a:endParaRPr>
                    </a:p>
                    <a:p>
                      <a:pPr marL="0" marR="0">
                        <a:spcBef>
                          <a:spcPts val="300"/>
                        </a:spcBef>
                        <a:spcAft>
                          <a:spcPts val="0"/>
                        </a:spcAft>
                      </a:pPr>
                      <a:r>
                        <a:rPr lang="en-US" sz="1050" dirty="0">
                          <a:effectLst/>
                        </a:rPr>
                        <a:t> </a:t>
                      </a:r>
                      <a:endParaRPr lang="en-US" sz="1400" dirty="0">
                        <a:effectLst/>
                      </a:endParaRPr>
                    </a:p>
                    <a:p>
                      <a:pPr marL="0" marR="0">
                        <a:spcBef>
                          <a:spcPts val="300"/>
                        </a:spcBef>
                        <a:spcAft>
                          <a:spcPts val="0"/>
                        </a:spcAft>
                      </a:pPr>
                      <a:r>
                        <a:rPr lang="en-US" sz="1050" dirty="0">
                          <a:effectLst/>
                        </a:rPr>
                        <a:t>Sequence activities                               </a:t>
                      </a:r>
                      <a:endParaRPr lang="en-US" sz="1400" dirty="0">
                        <a:effectLst/>
                      </a:endParaRPr>
                    </a:p>
                    <a:p>
                      <a:pPr marL="0" marR="0">
                        <a:spcBef>
                          <a:spcPts val="300"/>
                        </a:spcBef>
                        <a:spcAft>
                          <a:spcPts val="0"/>
                        </a:spcAft>
                      </a:pPr>
                      <a:r>
                        <a:rPr lang="en-US" sz="1050" dirty="0">
                          <a:effectLst/>
                        </a:rPr>
                        <a:t> </a:t>
                      </a:r>
                      <a:endParaRPr lang="en-US" sz="1400" dirty="0">
                        <a:effectLst/>
                      </a:endParaRPr>
                    </a:p>
                    <a:p>
                      <a:pPr marL="0" marR="0">
                        <a:spcBef>
                          <a:spcPts val="300"/>
                        </a:spcBef>
                        <a:spcAft>
                          <a:spcPts val="0"/>
                        </a:spcAft>
                      </a:pPr>
                      <a:r>
                        <a:rPr lang="en-US" sz="1050" dirty="0">
                          <a:effectLst/>
                        </a:rPr>
                        <a:t>Estimate activity durations</a:t>
                      </a:r>
                      <a:endParaRPr lang="en-US" sz="1400" dirty="0">
                        <a:effectLst/>
                      </a:endParaRPr>
                    </a:p>
                    <a:p>
                      <a:pPr marL="0" marR="0">
                        <a:spcBef>
                          <a:spcPts val="300"/>
                        </a:spcBef>
                        <a:spcAft>
                          <a:spcPts val="0"/>
                        </a:spcAft>
                      </a:pPr>
                      <a:r>
                        <a:rPr lang="en-US" sz="1050" dirty="0">
                          <a:effectLst/>
                        </a:rPr>
                        <a:t> </a:t>
                      </a:r>
                      <a:endParaRPr lang="en-US" sz="1400" dirty="0">
                        <a:effectLst/>
                      </a:endParaRPr>
                    </a:p>
                    <a:p>
                      <a:pPr marL="0" marR="0">
                        <a:spcBef>
                          <a:spcPts val="300"/>
                        </a:spcBef>
                        <a:spcAft>
                          <a:spcPts val="0"/>
                        </a:spcAft>
                      </a:pPr>
                      <a:r>
                        <a:rPr lang="en-US" sz="1050" dirty="0">
                          <a:effectLst/>
                        </a:rPr>
                        <a:t> </a:t>
                      </a:r>
                      <a:endParaRPr lang="en-US" sz="1400" dirty="0">
                        <a:effectLst/>
                      </a:endParaRPr>
                    </a:p>
                    <a:p>
                      <a:pPr marL="0" marR="0">
                        <a:spcBef>
                          <a:spcPts val="300"/>
                        </a:spcBef>
                        <a:spcAft>
                          <a:spcPts val="0"/>
                        </a:spcAft>
                      </a:pPr>
                      <a:endParaRPr lang="en-US" sz="1050" dirty="0">
                        <a:effectLst/>
                      </a:endParaRPr>
                    </a:p>
                    <a:p>
                      <a:pPr marL="0" marR="0">
                        <a:spcBef>
                          <a:spcPts val="300"/>
                        </a:spcBef>
                        <a:spcAft>
                          <a:spcPts val="0"/>
                        </a:spcAft>
                      </a:pPr>
                      <a:r>
                        <a:rPr lang="en-US" sz="1050" dirty="0">
                          <a:effectLst/>
                        </a:rPr>
                        <a:t>Develop schedule</a:t>
                      </a:r>
                      <a:endParaRPr lang="en-US" sz="1400" dirty="0">
                        <a:effectLst/>
                        <a:latin typeface="New York"/>
                        <a:ea typeface="Times New Roman" panose="02020603050405020304" pitchFamily="18" charset="0"/>
                        <a:cs typeface="Times New Roman" panose="02020603050405020304" pitchFamily="18" charset="0"/>
                      </a:endParaRPr>
                    </a:p>
                  </a:txBody>
                  <a:tcPr marL="66776" marR="66776" marT="0" marB="0"/>
                </a:tc>
                <a:tc>
                  <a:txBody>
                    <a:bodyPr/>
                    <a:lstStyle/>
                    <a:p>
                      <a:pPr marL="0" marR="0">
                        <a:spcBef>
                          <a:spcPts val="300"/>
                        </a:spcBef>
                        <a:spcAft>
                          <a:spcPts val="0"/>
                        </a:spcAft>
                      </a:pPr>
                      <a:r>
                        <a:rPr lang="en-US" sz="1050" dirty="0">
                          <a:effectLst/>
                        </a:rPr>
                        <a:t>Schedule management plan</a:t>
                      </a:r>
                      <a:endParaRPr lang="en-US" sz="1400" dirty="0">
                        <a:effectLst/>
                      </a:endParaRPr>
                    </a:p>
                    <a:p>
                      <a:pPr marL="0" marR="0">
                        <a:spcBef>
                          <a:spcPts val="300"/>
                        </a:spcBef>
                        <a:spcAft>
                          <a:spcPts val="0"/>
                        </a:spcAft>
                      </a:pPr>
                      <a:r>
                        <a:rPr lang="en-US" sz="1050" dirty="0">
                          <a:effectLst/>
                        </a:rPr>
                        <a:t>Activity list</a:t>
                      </a:r>
                      <a:endParaRPr lang="en-US" sz="1400" dirty="0">
                        <a:effectLst/>
                      </a:endParaRPr>
                    </a:p>
                    <a:p>
                      <a:pPr marL="0" marR="0">
                        <a:spcBef>
                          <a:spcPts val="300"/>
                        </a:spcBef>
                        <a:spcAft>
                          <a:spcPts val="0"/>
                        </a:spcAft>
                      </a:pPr>
                      <a:r>
                        <a:rPr lang="en-US" sz="1050" dirty="0">
                          <a:effectLst/>
                        </a:rPr>
                        <a:t>Activity attributes</a:t>
                      </a:r>
                      <a:endParaRPr lang="en-US" sz="1400" dirty="0">
                        <a:effectLst/>
                      </a:endParaRPr>
                    </a:p>
                    <a:p>
                      <a:pPr marL="0" marR="0">
                        <a:spcBef>
                          <a:spcPts val="300"/>
                        </a:spcBef>
                        <a:spcAft>
                          <a:spcPts val="0"/>
                        </a:spcAft>
                      </a:pPr>
                      <a:r>
                        <a:rPr lang="en-US" sz="1050" dirty="0">
                          <a:effectLst/>
                        </a:rPr>
                        <a:t>Milestone list</a:t>
                      </a:r>
                      <a:endParaRPr lang="en-US" sz="1400" dirty="0">
                        <a:effectLst/>
                      </a:endParaRPr>
                    </a:p>
                    <a:p>
                      <a:pPr marL="0" marR="0">
                        <a:spcBef>
                          <a:spcPts val="300"/>
                        </a:spcBef>
                        <a:spcAft>
                          <a:spcPts val="0"/>
                        </a:spcAft>
                      </a:pPr>
                      <a:r>
                        <a:rPr lang="en-US" sz="1050" dirty="0">
                          <a:effectLst/>
                        </a:rPr>
                        <a:t>Change requests</a:t>
                      </a:r>
                      <a:endParaRPr lang="en-US" sz="1400" dirty="0">
                        <a:effectLst/>
                      </a:endParaRPr>
                    </a:p>
                    <a:p>
                      <a:pPr marL="0" marR="0">
                        <a:spcBef>
                          <a:spcPts val="300"/>
                        </a:spcBef>
                        <a:spcAft>
                          <a:spcPts val="0"/>
                        </a:spcAft>
                      </a:pPr>
                      <a:r>
                        <a:rPr lang="en-US" sz="1050" dirty="0">
                          <a:effectLst/>
                        </a:rPr>
                        <a:t>Project management plan updates</a:t>
                      </a:r>
                      <a:endParaRPr lang="en-US" sz="1400" dirty="0">
                        <a:effectLst/>
                      </a:endParaRPr>
                    </a:p>
                    <a:p>
                      <a:pPr marL="0" marR="0">
                        <a:spcBef>
                          <a:spcPts val="300"/>
                        </a:spcBef>
                        <a:spcAft>
                          <a:spcPts val="0"/>
                        </a:spcAft>
                      </a:pPr>
                      <a:r>
                        <a:rPr lang="en-US" sz="1050" dirty="0">
                          <a:effectLst/>
                        </a:rPr>
                        <a:t>Project schedule network diagrams</a:t>
                      </a:r>
                      <a:endParaRPr lang="en-US" sz="1400" dirty="0">
                        <a:effectLst/>
                      </a:endParaRPr>
                    </a:p>
                    <a:p>
                      <a:pPr marL="0" marR="0">
                        <a:spcBef>
                          <a:spcPts val="300"/>
                        </a:spcBef>
                        <a:spcAft>
                          <a:spcPts val="0"/>
                        </a:spcAft>
                      </a:pPr>
                      <a:r>
                        <a:rPr lang="en-US" sz="1050" dirty="0">
                          <a:effectLst/>
                        </a:rPr>
                        <a:t>Project documents updates</a:t>
                      </a:r>
                      <a:endParaRPr lang="en-US" sz="1400" dirty="0">
                        <a:effectLst/>
                      </a:endParaRPr>
                    </a:p>
                    <a:p>
                      <a:pPr marL="0" marR="0">
                        <a:spcBef>
                          <a:spcPts val="300"/>
                        </a:spcBef>
                        <a:spcAft>
                          <a:spcPts val="0"/>
                        </a:spcAft>
                      </a:pPr>
                      <a:r>
                        <a:rPr lang="en-US" sz="1050" dirty="0">
                          <a:effectLst/>
                        </a:rPr>
                        <a:t>Activity duration estimates</a:t>
                      </a:r>
                      <a:endParaRPr lang="en-US" sz="1400" dirty="0">
                        <a:effectLst/>
                      </a:endParaRPr>
                    </a:p>
                    <a:p>
                      <a:pPr marL="0" marR="0">
                        <a:spcBef>
                          <a:spcPts val="300"/>
                        </a:spcBef>
                        <a:spcAft>
                          <a:spcPts val="0"/>
                        </a:spcAft>
                      </a:pPr>
                      <a:r>
                        <a:rPr lang="en-US" sz="1050" dirty="0">
                          <a:effectLst/>
                        </a:rPr>
                        <a:t>Basis of estimates</a:t>
                      </a:r>
                      <a:endParaRPr lang="en-US" sz="1400" dirty="0">
                        <a:effectLst/>
                      </a:endParaRPr>
                    </a:p>
                    <a:p>
                      <a:pPr marL="0" marR="0">
                        <a:spcBef>
                          <a:spcPts val="300"/>
                        </a:spcBef>
                        <a:spcAft>
                          <a:spcPts val="0"/>
                        </a:spcAft>
                      </a:pPr>
                      <a:r>
                        <a:rPr lang="en-US" sz="1050" dirty="0">
                          <a:effectLst/>
                        </a:rPr>
                        <a:t>Project documents updates</a:t>
                      </a:r>
                      <a:endParaRPr lang="en-US" sz="1400" dirty="0">
                        <a:effectLst/>
                      </a:endParaRPr>
                    </a:p>
                    <a:p>
                      <a:pPr marL="0" marR="0">
                        <a:spcBef>
                          <a:spcPts val="300"/>
                        </a:spcBef>
                        <a:spcAft>
                          <a:spcPts val="0"/>
                        </a:spcAft>
                      </a:pPr>
                      <a:r>
                        <a:rPr lang="en-US" sz="1050" dirty="0">
                          <a:effectLst/>
                        </a:rPr>
                        <a:t>Schedule baseline</a:t>
                      </a:r>
                      <a:endParaRPr lang="en-US" sz="1400" dirty="0">
                        <a:effectLst/>
                      </a:endParaRPr>
                    </a:p>
                    <a:p>
                      <a:pPr marL="0" marR="0">
                        <a:spcBef>
                          <a:spcPts val="300"/>
                        </a:spcBef>
                        <a:spcAft>
                          <a:spcPts val="0"/>
                        </a:spcAft>
                      </a:pPr>
                      <a:r>
                        <a:rPr lang="en-US" sz="1050" dirty="0">
                          <a:effectLst/>
                        </a:rPr>
                        <a:t>Project schedule</a:t>
                      </a:r>
                      <a:endParaRPr lang="en-US" sz="1400" dirty="0">
                        <a:effectLst/>
                      </a:endParaRPr>
                    </a:p>
                    <a:p>
                      <a:pPr marL="0" marR="0">
                        <a:spcBef>
                          <a:spcPts val="300"/>
                        </a:spcBef>
                        <a:spcAft>
                          <a:spcPts val="0"/>
                        </a:spcAft>
                      </a:pPr>
                      <a:r>
                        <a:rPr lang="en-US" sz="1050" dirty="0">
                          <a:effectLst/>
                        </a:rPr>
                        <a:t>Schedule data</a:t>
                      </a:r>
                      <a:endParaRPr lang="en-US" sz="1400" dirty="0">
                        <a:effectLst/>
                      </a:endParaRPr>
                    </a:p>
                    <a:p>
                      <a:pPr marL="0" marR="0">
                        <a:spcBef>
                          <a:spcPts val="300"/>
                        </a:spcBef>
                        <a:spcAft>
                          <a:spcPts val="0"/>
                        </a:spcAft>
                      </a:pPr>
                      <a:r>
                        <a:rPr lang="en-US" sz="1050" dirty="0">
                          <a:effectLst/>
                        </a:rPr>
                        <a:t>Project calendars</a:t>
                      </a:r>
                      <a:endParaRPr lang="en-US" sz="1400" dirty="0">
                        <a:effectLst/>
                      </a:endParaRPr>
                    </a:p>
                    <a:p>
                      <a:pPr marL="0" marR="0">
                        <a:spcBef>
                          <a:spcPts val="300"/>
                        </a:spcBef>
                        <a:spcAft>
                          <a:spcPts val="0"/>
                        </a:spcAft>
                      </a:pPr>
                      <a:r>
                        <a:rPr lang="en-US" sz="1050" dirty="0">
                          <a:effectLst/>
                        </a:rPr>
                        <a:t>Project management plan updates</a:t>
                      </a:r>
                      <a:endParaRPr lang="en-US" sz="1400" dirty="0">
                        <a:effectLst/>
                      </a:endParaRPr>
                    </a:p>
                    <a:p>
                      <a:pPr marL="0" marR="0">
                        <a:spcBef>
                          <a:spcPts val="300"/>
                        </a:spcBef>
                        <a:spcAft>
                          <a:spcPts val="0"/>
                        </a:spcAft>
                      </a:pPr>
                      <a:r>
                        <a:rPr lang="en-US" sz="1050" dirty="0">
                          <a:effectLst/>
                        </a:rPr>
                        <a:t>Project documents updates</a:t>
                      </a:r>
                      <a:endParaRPr lang="en-US" sz="1400" dirty="0">
                        <a:effectLst/>
                        <a:latin typeface="New York"/>
                        <a:ea typeface="Times New Roman" panose="02020603050405020304" pitchFamily="18" charset="0"/>
                        <a:cs typeface="Times New Roman" panose="02020603050405020304" pitchFamily="18" charset="0"/>
                      </a:endParaRPr>
                    </a:p>
                  </a:txBody>
                  <a:tcPr marL="66776" marR="66776" marT="0" marB="0"/>
                </a:tc>
                <a:extLst>
                  <a:ext uri="{0D108BD9-81ED-4DB2-BD59-A6C34878D82A}">
                    <a16:rowId xmlns:a16="http://schemas.microsoft.com/office/drawing/2014/main" val="10001"/>
                  </a:ext>
                </a:extLst>
              </a:tr>
              <a:tr h="1518755">
                <a:tc>
                  <a:txBody>
                    <a:bodyPr/>
                    <a:lstStyle/>
                    <a:p>
                      <a:pPr marL="0" marR="0">
                        <a:spcBef>
                          <a:spcPts val="300"/>
                        </a:spcBef>
                        <a:spcAft>
                          <a:spcPts val="0"/>
                        </a:spcAft>
                      </a:pPr>
                      <a:r>
                        <a:rPr lang="en-US" sz="1050" dirty="0">
                          <a:effectLst/>
                        </a:rPr>
                        <a:t>Project cost management</a:t>
                      </a:r>
                      <a:endParaRPr lang="en-US" sz="1400" b="1" dirty="0">
                        <a:effectLst/>
                        <a:latin typeface="New York"/>
                        <a:ea typeface="Times New Roman" panose="02020603050405020304" pitchFamily="18" charset="0"/>
                        <a:cs typeface="Times New Roman" panose="02020603050405020304" pitchFamily="18" charset="0"/>
                      </a:endParaRPr>
                    </a:p>
                  </a:txBody>
                  <a:tcPr marL="66776" marR="66776" marT="0" marB="0"/>
                </a:tc>
                <a:tc>
                  <a:txBody>
                    <a:bodyPr/>
                    <a:lstStyle/>
                    <a:p>
                      <a:pPr marL="0" marR="0">
                        <a:spcBef>
                          <a:spcPts val="300"/>
                        </a:spcBef>
                        <a:spcAft>
                          <a:spcPts val="0"/>
                        </a:spcAft>
                      </a:pPr>
                      <a:r>
                        <a:rPr lang="en-US" sz="1050">
                          <a:effectLst/>
                        </a:rPr>
                        <a:t>Plan cost management</a:t>
                      </a:r>
                      <a:endParaRPr lang="en-US" sz="1400">
                        <a:effectLst/>
                      </a:endParaRPr>
                    </a:p>
                    <a:p>
                      <a:pPr marL="0" marR="0">
                        <a:spcBef>
                          <a:spcPts val="300"/>
                        </a:spcBef>
                        <a:spcAft>
                          <a:spcPts val="0"/>
                        </a:spcAft>
                      </a:pPr>
                      <a:r>
                        <a:rPr lang="en-US" sz="1050">
                          <a:effectLst/>
                        </a:rPr>
                        <a:t>Estimate costs</a:t>
                      </a:r>
                      <a:endParaRPr lang="en-US" sz="1400">
                        <a:effectLst/>
                      </a:endParaRPr>
                    </a:p>
                    <a:p>
                      <a:pPr marL="0" marR="0">
                        <a:spcBef>
                          <a:spcPts val="300"/>
                        </a:spcBef>
                        <a:spcAft>
                          <a:spcPts val="0"/>
                        </a:spcAft>
                      </a:pPr>
                      <a:r>
                        <a:rPr lang="en-US" sz="1050">
                          <a:effectLst/>
                        </a:rPr>
                        <a:t> </a:t>
                      </a:r>
                      <a:endParaRPr lang="en-US" sz="1400">
                        <a:effectLst/>
                      </a:endParaRPr>
                    </a:p>
                    <a:p>
                      <a:pPr marL="0" marR="0">
                        <a:spcBef>
                          <a:spcPts val="300"/>
                        </a:spcBef>
                        <a:spcAft>
                          <a:spcPts val="0"/>
                        </a:spcAft>
                      </a:pPr>
                      <a:r>
                        <a:rPr lang="en-US" sz="1050">
                          <a:effectLst/>
                        </a:rPr>
                        <a:t> </a:t>
                      </a:r>
                      <a:endParaRPr lang="en-US" sz="1400">
                        <a:effectLst/>
                      </a:endParaRPr>
                    </a:p>
                    <a:p>
                      <a:pPr marL="0" marR="0">
                        <a:spcBef>
                          <a:spcPts val="300"/>
                        </a:spcBef>
                        <a:spcAft>
                          <a:spcPts val="0"/>
                        </a:spcAft>
                      </a:pPr>
                      <a:r>
                        <a:rPr lang="en-US" sz="1050">
                          <a:effectLst/>
                        </a:rPr>
                        <a:t>Determine budget</a:t>
                      </a:r>
                      <a:endParaRPr lang="en-US" sz="1400">
                        <a:effectLst/>
                        <a:latin typeface="New York"/>
                        <a:ea typeface="Times New Roman" panose="02020603050405020304" pitchFamily="18" charset="0"/>
                        <a:cs typeface="Times New Roman" panose="02020603050405020304" pitchFamily="18" charset="0"/>
                      </a:endParaRPr>
                    </a:p>
                  </a:txBody>
                  <a:tcPr marL="66776" marR="66776" marT="0" marB="0"/>
                </a:tc>
                <a:tc>
                  <a:txBody>
                    <a:bodyPr/>
                    <a:lstStyle/>
                    <a:p>
                      <a:pPr marL="0" marR="0">
                        <a:spcBef>
                          <a:spcPts val="300"/>
                        </a:spcBef>
                        <a:spcAft>
                          <a:spcPts val="0"/>
                        </a:spcAft>
                      </a:pPr>
                      <a:r>
                        <a:rPr lang="en-US" sz="1050" dirty="0">
                          <a:effectLst/>
                        </a:rPr>
                        <a:t>Cost management plan</a:t>
                      </a:r>
                      <a:endParaRPr lang="en-US" sz="1400" dirty="0">
                        <a:effectLst/>
                      </a:endParaRPr>
                    </a:p>
                    <a:p>
                      <a:pPr marL="0" marR="0">
                        <a:spcBef>
                          <a:spcPts val="300"/>
                        </a:spcBef>
                        <a:spcAft>
                          <a:spcPts val="0"/>
                        </a:spcAft>
                      </a:pPr>
                      <a:r>
                        <a:rPr lang="en-US" sz="1050" dirty="0">
                          <a:effectLst/>
                        </a:rPr>
                        <a:t>Cost estimates</a:t>
                      </a:r>
                      <a:endParaRPr lang="en-US" sz="1400" dirty="0">
                        <a:effectLst/>
                      </a:endParaRPr>
                    </a:p>
                    <a:p>
                      <a:pPr marL="0" marR="0">
                        <a:spcBef>
                          <a:spcPts val="300"/>
                        </a:spcBef>
                        <a:spcAft>
                          <a:spcPts val="0"/>
                        </a:spcAft>
                      </a:pPr>
                      <a:r>
                        <a:rPr lang="en-US" sz="1050" dirty="0">
                          <a:effectLst/>
                        </a:rPr>
                        <a:t>Basis of estimates</a:t>
                      </a:r>
                      <a:endParaRPr lang="en-US" sz="1400" dirty="0">
                        <a:effectLst/>
                      </a:endParaRPr>
                    </a:p>
                    <a:p>
                      <a:pPr marL="0" marR="0">
                        <a:spcBef>
                          <a:spcPts val="300"/>
                        </a:spcBef>
                        <a:spcAft>
                          <a:spcPts val="0"/>
                        </a:spcAft>
                      </a:pPr>
                      <a:r>
                        <a:rPr lang="en-US" sz="1050" dirty="0">
                          <a:effectLst/>
                        </a:rPr>
                        <a:t>Project documents updates</a:t>
                      </a:r>
                      <a:endParaRPr lang="en-US" sz="1400" dirty="0">
                        <a:effectLst/>
                      </a:endParaRPr>
                    </a:p>
                    <a:p>
                      <a:pPr marL="0" marR="0">
                        <a:spcBef>
                          <a:spcPts val="300"/>
                        </a:spcBef>
                        <a:spcAft>
                          <a:spcPts val="0"/>
                        </a:spcAft>
                      </a:pPr>
                      <a:r>
                        <a:rPr lang="en-US" sz="1050" dirty="0">
                          <a:effectLst/>
                        </a:rPr>
                        <a:t>Cost baseline</a:t>
                      </a:r>
                      <a:endParaRPr lang="en-US" sz="1400" dirty="0">
                        <a:effectLst/>
                      </a:endParaRPr>
                    </a:p>
                    <a:p>
                      <a:pPr marL="0" marR="0">
                        <a:spcBef>
                          <a:spcPts val="300"/>
                        </a:spcBef>
                        <a:spcAft>
                          <a:spcPts val="0"/>
                        </a:spcAft>
                      </a:pPr>
                      <a:r>
                        <a:rPr lang="en-US" sz="1050" dirty="0">
                          <a:effectLst/>
                        </a:rPr>
                        <a:t>Project funding requirements</a:t>
                      </a:r>
                      <a:endParaRPr lang="en-US" sz="1400" dirty="0">
                        <a:effectLst/>
                      </a:endParaRPr>
                    </a:p>
                    <a:p>
                      <a:pPr marL="0" marR="0">
                        <a:spcBef>
                          <a:spcPts val="300"/>
                        </a:spcBef>
                        <a:spcAft>
                          <a:spcPts val="0"/>
                        </a:spcAft>
                      </a:pPr>
                      <a:r>
                        <a:rPr lang="en-US" sz="1050" dirty="0">
                          <a:effectLst/>
                        </a:rPr>
                        <a:t>Project documents updates</a:t>
                      </a:r>
                      <a:endParaRPr lang="en-US" sz="1400" dirty="0">
                        <a:effectLst/>
                        <a:latin typeface="New York"/>
                        <a:ea typeface="Times New Roman" panose="02020603050405020304" pitchFamily="18" charset="0"/>
                        <a:cs typeface="Times New Roman" panose="02020603050405020304" pitchFamily="18" charset="0"/>
                      </a:endParaRPr>
                    </a:p>
                  </a:txBody>
                  <a:tcPr marL="66776" marR="66776"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21796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Contents of a Cost Management Plan</a:t>
            </a:r>
          </a:p>
        </p:txBody>
      </p:sp>
      <p:sp>
        <p:nvSpPr>
          <p:cNvPr id="3" name="Content Placeholder 2"/>
          <p:cNvSpPr>
            <a:spLocks noGrp="1"/>
          </p:cNvSpPr>
          <p:nvPr>
            <p:ph idx="1"/>
          </p:nvPr>
        </p:nvSpPr>
        <p:spPr/>
        <p:txBody>
          <a:bodyPr/>
          <a:lstStyle/>
          <a:p>
            <a:pPr lvl="0"/>
            <a:r>
              <a:rPr lang="en-US" sz="2000" dirty="0"/>
              <a:t>Units of measure, such as staff hours or days or a lump sum amount, currency to be used, inflation assumptions, etc.</a:t>
            </a:r>
          </a:p>
          <a:p>
            <a:pPr lvl="0"/>
            <a:r>
              <a:rPr lang="en-US" sz="2000" dirty="0"/>
              <a:t>Level of precision for cost estimates, such as how to round numbers</a:t>
            </a:r>
          </a:p>
          <a:p>
            <a:pPr lvl="0"/>
            <a:r>
              <a:rPr lang="en-US" sz="2000" dirty="0"/>
              <a:t>Level of accuracy, such as +/-10%</a:t>
            </a:r>
          </a:p>
          <a:p>
            <a:pPr lvl="0"/>
            <a:r>
              <a:rPr lang="en-US" sz="2000" dirty="0"/>
              <a:t>Organizational procedure links</a:t>
            </a:r>
          </a:p>
          <a:p>
            <a:pPr lvl="0"/>
            <a:r>
              <a:rPr lang="en-US" sz="2000" dirty="0"/>
              <a:t>Control thresholds for monitoring cost performance, such as a percentage deviation from the baseline plan</a:t>
            </a:r>
          </a:p>
          <a:p>
            <a:pPr lvl="0"/>
            <a:r>
              <a:rPr lang="en-US" sz="2000" dirty="0"/>
              <a:t>Rules of performance measurement, especially if earned value management is used </a:t>
            </a:r>
          </a:p>
          <a:p>
            <a:pPr lvl="0"/>
            <a:r>
              <a:rPr lang="en-US" sz="2000" dirty="0"/>
              <a:t>Reporting formats and frequency for cost reports</a:t>
            </a:r>
          </a:p>
          <a:p>
            <a:pPr lvl="0"/>
            <a:r>
              <a:rPr lang="en-US" sz="2000" dirty="0"/>
              <a:t>Additional details about cost activities, such as strategic funding choices, procedures to account for currency fluctuations, and procedures for recording costs</a:t>
            </a:r>
          </a:p>
          <a:p>
            <a:endParaRPr lang="en-US" sz="2000" dirty="0"/>
          </a:p>
        </p:txBody>
      </p:sp>
    </p:spTree>
    <p:extLst>
      <p:ext uri="{BB962C8B-B14F-4D97-AF65-F5344CB8AC3E}">
        <p14:creationId xmlns:p14="http://schemas.microsoft.com/office/powerpoint/2010/main" val="887126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Costs</a:t>
            </a:r>
          </a:p>
        </p:txBody>
      </p:sp>
      <p:sp>
        <p:nvSpPr>
          <p:cNvPr id="3" name="Content Placeholder 2"/>
          <p:cNvSpPr>
            <a:spLocks noGrp="1"/>
          </p:cNvSpPr>
          <p:nvPr>
            <p:ph idx="1"/>
          </p:nvPr>
        </p:nvSpPr>
        <p:spPr/>
        <p:txBody>
          <a:bodyPr/>
          <a:lstStyle/>
          <a:p>
            <a:pPr algn="just"/>
            <a:r>
              <a:rPr lang="en-US" sz="2200" dirty="0"/>
              <a:t>Project teams normally prepare cost estimates at various stages of a project, and these estimates should be fine-tuned as time progresses</a:t>
            </a:r>
          </a:p>
          <a:p>
            <a:pPr algn="just"/>
            <a:r>
              <a:rPr lang="en-US" sz="2200" dirty="0"/>
              <a:t>It is also important to provide supporting details for the estimates, including ground rules and assumptions (sometimes called the basis of estimates)</a:t>
            </a:r>
          </a:p>
          <a:p>
            <a:pPr algn="just"/>
            <a:r>
              <a:rPr lang="en-US" sz="2200" dirty="0"/>
              <a:t>A large percentage of total project costs are often labor costs, so it is important to do a good job estimating labor hours and costs</a:t>
            </a:r>
          </a:p>
          <a:p>
            <a:pPr algn="just"/>
            <a:endParaRPr lang="en-US" sz="2200" dirty="0"/>
          </a:p>
        </p:txBody>
      </p:sp>
    </p:spTree>
    <p:extLst>
      <p:ext uri="{BB962C8B-B14F-4D97-AF65-F5344CB8AC3E}">
        <p14:creationId xmlns:p14="http://schemas.microsoft.com/office/powerpoint/2010/main" val="2616330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Estimating Techniques</a:t>
            </a:r>
          </a:p>
        </p:txBody>
      </p:sp>
      <p:sp>
        <p:nvSpPr>
          <p:cNvPr id="3" name="Content Placeholder 2"/>
          <p:cNvSpPr>
            <a:spLocks noGrp="1"/>
          </p:cNvSpPr>
          <p:nvPr>
            <p:ph idx="1"/>
          </p:nvPr>
        </p:nvSpPr>
        <p:spPr/>
        <p:txBody>
          <a:bodyPr/>
          <a:lstStyle/>
          <a:p>
            <a:pPr algn="just">
              <a:lnSpc>
                <a:spcPct val="90000"/>
              </a:lnSpc>
            </a:pPr>
            <a:r>
              <a:rPr lang="en-US" sz="2200" b="1" dirty="0"/>
              <a:t>Analogous estimates</a:t>
            </a:r>
            <a:r>
              <a:rPr lang="en-US" sz="2200" dirty="0"/>
              <a:t>, also called </a:t>
            </a:r>
            <a:r>
              <a:rPr lang="en-US" sz="2200" b="1" dirty="0"/>
              <a:t>top-down estimates</a:t>
            </a:r>
            <a:r>
              <a:rPr lang="en-US" sz="2200" dirty="0"/>
              <a:t>, use the actual cost of a previous, similar project as the basis for estimating the cost of the current project. This technique requires a good deal of expert judgment and is generally less costly than others are, but it can also be less accurate</a:t>
            </a:r>
          </a:p>
          <a:p>
            <a:pPr algn="just">
              <a:lnSpc>
                <a:spcPct val="90000"/>
              </a:lnSpc>
            </a:pPr>
            <a:r>
              <a:rPr lang="en-US" sz="2200" b="1" dirty="0"/>
              <a:t>Bottom-up estimates </a:t>
            </a:r>
            <a:r>
              <a:rPr lang="en-US" sz="2200" dirty="0"/>
              <a:t>involve estimating individual activities and summing them to get a project total. This approach can increase the accuracy of the cost estimate, but it can also be time intensive and, therefore, expensive to develop</a:t>
            </a:r>
          </a:p>
          <a:p>
            <a:pPr algn="just">
              <a:lnSpc>
                <a:spcPct val="90000"/>
              </a:lnSpc>
            </a:pPr>
            <a:r>
              <a:rPr lang="en-US" sz="2200" b="1" dirty="0"/>
              <a:t>Parametric modeling </a:t>
            </a:r>
            <a:r>
              <a:rPr lang="en-US" sz="2200" dirty="0"/>
              <a:t>uses project characteristics (parameters) in a mathematical model to estimate project costs</a:t>
            </a:r>
          </a:p>
          <a:p>
            <a:pPr algn="just"/>
            <a:endParaRPr lang="en-US" sz="2200" dirty="0"/>
          </a:p>
        </p:txBody>
      </p:sp>
    </p:spTree>
    <p:extLst>
      <p:ext uri="{BB962C8B-B14F-4D97-AF65-F5344CB8AC3E}">
        <p14:creationId xmlns:p14="http://schemas.microsoft.com/office/powerpoint/2010/main" val="255257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Cost Estimate</a:t>
            </a:r>
          </a:p>
        </p:txBody>
      </p:sp>
      <p:pic>
        <p:nvPicPr>
          <p:cNvPr id="4" name="Picture 4" descr="Fig04-25.bmp"/>
          <p:cNvPicPr>
            <a:picLocks noChangeAspect="1"/>
          </p:cNvPicPr>
          <p:nvPr/>
        </p:nvPicPr>
        <p:blipFill rotWithShape="1">
          <a:blip r:embed="rId2"/>
          <a:srcRect b="31758"/>
          <a:stretch/>
        </p:blipFill>
        <p:spPr bwMode="auto">
          <a:xfrm>
            <a:off x="304800" y="1270416"/>
            <a:ext cx="8758238" cy="3254375"/>
          </a:xfrm>
          <a:prstGeom prst="rect">
            <a:avLst/>
          </a:prstGeom>
          <a:noFill/>
          <a:ln w="9525">
            <a:noFill/>
            <a:miter lim="800000"/>
            <a:headEnd/>
            <a:tailEnd/>
          </a:ln>
        </p:spPr>
      </p:pic>
      <p:sp>
        <p:nvSpPr>
          <p:cNvPr id="5" name="Rectangle 4"/>
          <p:cNvSpPr/>
          <p:nvPr/>
        </p:nvSpPr>
        <p:spPr>
          <a:xfrm>
            <a:off x="304800" y="4524791"/>
            <a:ext cx="8839200" cy="2062103"/>
          </a:xfrm>
          <a:prstGeom prst="rect">
            <a:avLst/>
          </a:prstGeom>
        </p:spPr>
        <p:txBody>
          <a:bodyPr wrap="square">
            <a:spAutoFit/>
          </a:bodyPr>
          <a:lstStyle/>
          <a:p>
            <a:pPr>
              <a:buNone/>
            </a:pPr>
            <a:r>
              <a:rPr lang="en-US" sz="1600" b="1" dirty="0"/>
              <a:t>Assumptions:</a:t>
            </a:r>
          </a:p>
          <a:p>
            <a:pPr lvl="0"/>
            <a:r>
              <a:rPr lang="en-US" sz="1600" dirty="0"/>
              <a:t>Internal labor rates include benefits and overhead. Average hourly rates based on skill levels and departments.</a:t>
            </a:r>
          </a:p>
          <a:p>
            <a:pPr lvl="0"/>
            <a:r>
              <a:rPr lang="en-US" sz="1600" dirty="0"/>
              <a:t>External labor rates are based on historical average; may change as contracts are awarded.</a:t>
            </a:r>
          </a:p>
          <a:p>
            <a:pPr lvl="0"/>
            <a:r>
              <a:rPr lang="en-US" sz="1600" dirty="0"/>
              <a:t>Non-labor costs include purchasing licenses for using training materials, books, CD/ROMs, travel expenses, etc.; may change as contracts are awarded.</a:t>
            </a:r>
          </a:p>
          <a:p>
            <a:pPr lvl="0"/>
            <a:r>
              <a:rPr lang="en-US" sz="1600" dirty="0"/>
              <a:t>Reserves are calculated by taking 10% of the subtotal for the estimate. These contingency reserves are based on known risks.</a:t>
            </a:r>
          </a:p>
        </p:txBody>
      </p:sp>
    </p:spTree>
    <p:extLst>
      <p:ext uri="{BB962C8B-B14F-4D97-AF65-F5344CB8AC3E}">
        <p14:creationId xmlns:p14="http://schemas.microsoft.com/office/powerpoint/2010/main" val="750722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Budgeting</a:t>
            </a:r>
          </a:p>
        </p:txBody>
      </p:sp>
      <p:sp>
        <p:nvSpPr>
          <p:cNvPr id="3" name="Content Placeholder 2"/>
          <p:cNvSpPr>
            <a:spLocks noGrp="1"/>
          </p:cNvSpPr>
          <p:nvPr>
            <p:ph idx="1"/>
          </p:nvPr>
        </p:nvSpPr>
        <p:spPr/>
        <p:txBody>
          <a:bodyPr/>
          <a:lstStyle/>
          <a:p>
            <a:pPr algn="just"/>
            <a:r>
              <a:rPr lang="en-US" sz="2200" dirty="0"/>
              <a:t>Project cost budgeting involves allocating the project cost estimate to tasks over time</a:t>
            </a:r>
          </a:p>
          <a:p>
            <a:pPr algn="just"/>
            <a:r>
              <a:rPr lang="en-US" sz="2200" dirty="0"/>
              <a:t>The tasks are based on the work breakdown structure for the project</a:t>
            </a:r>
          </a:p>
          <a:p>
            <a:pPr algn="just"/>
            <a:r>
              <a:rPr lang="en-US" sz="2200" dirty="0"/>
              <a:t>The main goal of the cost budgeting process is to produce a </a:t>
            </a:r>
            <a:r>
              <a:rPr lang="en-US" sz="2200" b="1" dirty="0"/>
              <a:t>cost baseline</a:t>
            </a:r>
            <a:r>
              <a:rPr lang="en-US" sz="2200" dirty="0"/>
              <a:t>,</a:t>
            </a:r>
            <a:r>
              <a:rPr lang="en-US" sz="2200" b="1" dirty="0"/>
              <a:t> </a:t>
            </a:r>
            <a:r>
              <a:rPr lang="en-US" sz="2200" dirty="0"/>
              <a:t>or time-phased budget, that project managers use to measure and monitor cost performance</a:t>
            </a:r>
          </a:p>
          <a:p>
            <a:pPr algn="just"/>
            <a:endParaRPr lang="en-US" sz="2200" dirty="0"/>
          </a:p>
          <a:p>
            <a:pPr algn="just"/>
            <a:endParaRPr lang="en-US" sz="2200" dirty="0"/>
          </a:p>
        </p:txBody>
      </p:sp>
    </p:spTree>
    <p:extLst>
      <p:ext uri="{BB962C8B-B14F-4D97-AF65-F5344CB8AC3E}">
        <p14:creationId xmlns:p14="http://schemas.microsoft.com/office/powerpoint/2010/main" val="3316575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Cost Baseline</a:t>
            </a:r>
          </a:p>
        </p:txBody>
      </p:sp>
      <p:pic>
        <p:nvPicPr>
          <p:cNvPr id="4" name="Picture 4" descr="Fig04-26.bmp"/>
          <p:cNvPicPr>
            <a:picLocks noChangeAspect="1"/>
          </p:cNvPicPr>
          <p:nvPr/>
        </p:nvPicPr>
        <p:blipFill>
          <a:blip r:embed="rId2"/>
          <a:srcRect b="8000"/>
          <a:stretch>
            <a:fillRect/>
          </a:stretch>
        </p:blipFill>
        <p:spPr bwMode="auto">
          <a:xfrm>
            <a:off x="653762" y="1683328"/>
            <a:ext cx="7836477" cy="3186545"/>
          </a:xfrm>
          <a:prstGeom prst="rect">
            <a:avLst/>
          </a:prstGeom>
          <a:noFill/>
          <a:ln w="9525">
            <a:noFill/>
            <a:miter lim="800000"/>
            <a:headEnd/>
            <a:tailEnd/>
          </a:ln>
        </p:spPr>
      </p:pic>
    </p:spTree>
    <p:extLst>
      <p:ext uri="{BB962C8B-B14F-4D97-AF65-F5344CB8AC3E}">
        <p14:creationId xmlns:p14="http://schemas.microsoft.com/office/powerpoint/2010/main" val="2938403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5" name="Title 1"/>
          <p:cNvSpPr>
            <a:spLocks noGrp="1"/>
          </p:cNvSpPr>
          <p:nvPr>
            <p:ph type="title"/>
          </p:nvPr>
        </p:nvSpPr>
        <p:spPr/>
        <p:txBody>
          <a:bodyPr/>
          <a:lstStyle/>
          <a:p>
            <a:r>
              <a:rPr lang="en-US" altLang="en-US" b="1" u="sng" dirty="0">
                <a:solidFill>
                  <a:schemeClr val="accent6">
                    <a:lumMod val="75000"/>
                  </a:schemeClr>
                </a:solidFill>
              </a:rPr>
              <a:t>Quick Review Question</a:t>
            </a:r>
          </a:p>
        </p:txBody>
      </p:sp>
    </p:spTree>
    <p:extLst>
      <p:ext uri="{BB962C8B-B14F-4D97-AF65-F5344CB8AC3E}">
        <p14:creationId xmlns:p14="http://schemas.microsoft.com/office/powerpoint/2010/main" val="3063311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363" y="1508780"/>
            <a:ext cx="8229600" cy="4525962"/>
          </a:xfrm>
        </p:spPr>
        <p:txBody>
          <a:bodyPr>
            <a:noAutofit/>
          </a:bodyPr>
          <a:lstStyle/>
          <a:p>
            <a:pPr algn="just"/>
            <a:r>
              <a:rPr lang="en-US" sz="2200" dirty="0"/>
              <a:t>Planning processes for time management include: </a:t>
            </a:r>
          </a:p>
          <a:p>
            <a:pPr marL="914400" lvl="1" indent="-514350" algn="just">
              <a:spcBef>
                <a:spcPts val="0"/>
              </a:spcBef>
              <a:buFont typeface="+mj-lt"/>
              <a:buAutoNum type="romanLcPeriod"/>
            </a:pPr>
            <a:r>
              <a:rPr lang="en-US" sz="1800" dirty="0"/>
              <a:t>Planning schedule management, </a:t>
            </a:r>
          </a:p>
          <a:p>
            <a:pPr marL="914400" lvl="1" indent="-514350" algn="just">
              <a:spcBef>
                <a:spcPts val="0"/>
              </a:spcBef>
              <a:buFont typeface="+mj-lt"/>
              <a:buAutoNum type="romanLcPeriod"/>
            </a:pPr>
            <a:r>
              <a:rPr lang="en-US" sz="1800" dirty="0"/>
              <a:t>defining activities, </a:t>
            </a:r>
          </a:p>
          <a:p>
            <a:pPr marL="914400" lvl="1" indent="-514350" algn="just">
              <a:spcBef>
                <a:spcPts val="0"/>
              </a:spcBef>
              <a:buFont typeface="+mj-lt"/>
              <a:buAutoNum type="romanLcPeriod"/>
            </a:pPr>
            <a:r>
              <a:rPr lang="en-US" sz="1800" dirty="0"/>
              <a:t>sequencing activities, </a:t>
            </a:r>
          </a:p>
          <a:p>
            <a:pPr marL="914400" lvl="1" indent="-514350" algn="just">
              <a:spcBef>
                <a:spcPts val="0"/>
              </a:spcBef>
              <a:buFont typeface="+mj-lt"/>
              <a:buAutoNum type="romanLcPeriod"/>
            </a:pPr>
            <a:r>
              <a:rPr lang="en-US" sz="1800" dirty="0"/>
              <a:t>estimating activity durations,</a:t>
            </a:r>
          </a:p>
          <a:p>
            <a:pPr marL="914400" lvl="1" indent="-514350" algn="just">
              <a:spcBef>
                <a:spcPts val="0"/>
              </a:spcBef>
              <a:buFont typeface="+mj-lt"/>
              <a:buAutoNum type="romanLcPeriod"/>
            </a:pPr>
            <a:r>
              <a:rPr lang="en-US" sz="1800" dirty="0"/>
              <a:t>developing a project schedule. </a:t>
            </a:r>
          </a:p>
          <a:p>
            <a:pPr marL="400050" lvl="1" indent="0" algn="just">
              <a:buNone/>
            </a:pPr>
            <a:r>
              <a:rPr lang="en-US" sz="2000" dirty="0"/>
              <a:t>It is also important to understand critical path analysis to make schedule trade-off decisions. </a:t>
            </a:r>
          </a:p>
          <a:p>
            <a:pPr marL="0" indent="0" algn="just">
              <a:buNone/>
            </a:pPr>
            <a:endParaRPr lang="en-US" sz="2200" dirty="0"/>
          </a:p>
          <a:p>
            <a:pPr algn="just"/>
            <a:r>
              <a:rPr lang="en-US" sz="2200" dirty="0"/>
              <a:t>Planning processes for cost management include: </a:t>
            </a:r>
          </a:p>
          <a:p>
            <a:pPr marL="914400" lvl="1" indent="-514350" algn="just">
              <a:spcBef>
                <a:spcPts val="0"/>
              </a:spcBef>
              <a:buFont typeface="+mj-lt"/>
              <a:buAutoNum type="romanLcPeriod"/>
            </a:pPr>
            <a:r>
              <a:rPr lang="en-US" sz="1800" dirty="0"/>
              <a:t>planning cost management, </a:t>
            </a:r>
          </a:p>
          <a:p>
            <a:pPr marL="914400" lvl="1" indent="-514350" algn="just">
              <a:spcBef>
                <a:spcPts val="0"/>
              </a:spcBef>
              <a:buFont typeface="+mj-lt"/>
              <a:buAutoNum type="romanLcPeriod"/>
            </a:pPr>
            <a:r>
              <a:rPr lang="en-US" sz="1800" dirty="0"/>
              <a:t>estimating costs, </a:t>
            </a:r>
          </a:p>
          <a:p>
            <a:pPr marL="914400" lvl="1" indent="-514350" algn="just">
              <a:spcBef>
                <a:spcPts val="0"/>
              </a:spcBef>
              <a:buFont typeface="+mj-lt"/>
              <a:buAutoNum type="romanLcPeriod"/>
            </a:pPr>
            <a:r>
              <a:rPr lang="en-US" sz="1800" dirty="0"/>
              <a:t>determining the project budget. </a:t>
            </a:r>
          </a:p>
          <a:p>
            <a:pPr marL="0" indent="0" algn="just">
              <a:spcBef>
                <a:spcPts val="0"/>
              </a:spcBef>
              <a:buNone/>
            </a:pPr>
            <a:r>
              <a:rPr lang="en-US" sz="1800" dirty="0"/>
              <a:t>    There are several methods for creating cost estimates, such as analogous,  </a:t>
            </a:r>
          </a:p>
          <a:p>
            <a:pPr marL="0" indent="0" algn="just">
              <a:spcBef>
                <a:spcPts val="0"/>
              </a:spcBef>
              <a:buNone/>
            </a:pPr>
            <a:r>
              <a:rPr lang="en-US" sz="1800" dirty="0"/>
              <a:t>     bottom-up, and parametric. A cost baseline is a time-phased budget that </a:t>
            </a:r>
          </a:p>
          <a:p>
            <a:pPr marL="0" indent="0" algn="just">
              <a:spcBef>
                <a:spcPts val="0"/>
              </a:spcBef>
              <a:buNone/>
            </a:pPr>
            <a:r>
              <a:rPr lang="en-US" sz="1800" dirty="0"/>
              <a:t>     project managers use to measure and monitor cost performance.</a:t>
            </a:r>
          </a:p>
          <a:p>
            <a:pPr algn="just">
              <a:lnSpc>
                <a:spcPct val="120000"/>
              </a:lnSpc>
            </a:pPr>
            <a:endParaRPr lang="en-US" sz="2200" dirty="0"/>
          </a:p>
        </p:txBody>
      </p:sp>
      <p:sp>
        <p:nvSpPr>
          <p:cNvPr id="5" name="Text Box 2"/>
          <p:cNvSpPr txBox="1">
            <a:spLocks noChangeArrowheads="1"/>
          </p:cNvSpPr>
          <p:nvPr/>
        </p:nvSpPr>
        <p:spPr bwMode="auto">
          <a:xfrm>
            <a:off x="264465" y="411163"/>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318644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593095" y="522972"/>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524352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Assignment Clinic</a:t>
            </a:r>
          </a:p>
          <a:p>
            <a:r>
              <a:rPr lang="en-US" dirty="0"/>
              <a:t>Revision</a:t>
            </a:r>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236103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altLang="zh-TW" b="1" dirty="0">
                <a:latin typeface="Century Gothic" panose="020B0502020202020204" pitchFamily="34" charset="0"/>
                <a:ea typeface="新細明體" pitchFamily="18" charset="-120"/>
              </a:rPr>
              <a:t>At the end of this topic, You should be able to</a:t>
            </a:r>
          </a:p>
          <a:p>
            <a:pPr lvl="1" algn="just"/>
            <a:r>
              <a:rPr lang="en-US" sz="2200" dirty="0"/>
              <a:t>List several planning processes and outputs for project schedule and cost management</a:t>
            </a:r>
          </a:p>
          <a:p>
            <a:pPr lvl="1" algn="just"/>
            <a:r>
              <a:rPr lang="en-US" sz="2200" dirty="0"/>
              <a:t>Describe the project schedule management planning processes</a:t>
            </a:r>
          </a:p>
          <a:p>
            <a:pPr lvl="1" algn="just"/>
            <a:r>
              <a:rPr lang="en-US" sz="2200" dirty="0"/>
              <a:t>Understand how to find the critical path and its implications on timely project completion</a:t>
            </a:r>
          </a:p>
          <a:p>
            <a:pPr lvl="1" algn="just"/>
            <a:r>
              <a:rPr lang="en-US" sz="2200" dirty="0"/>
              <a:t>Explain the concept of critical chain scheduling and how it can be used in organizations</a:t>
            </a:r>
          </a:p>
          <a:p>
            <a:pPr lvl="1" algn="just"/>
            <a:r>
              <a:rPr lang="en-US" sz="2200" dirty="0"/>
              <a:t>Discuss the three project cost management planning processes</a:t>
            </a:r>
          </a:p>
          <a:p>
            <a:pPr lvl="1" algn="just"/>
            <a:r>
              <a:rPr lang="en-US" sz="2200" dirty="0"/>
              <a:t>Create a cost management plan, cost estimate, basis of estimates, cost baseline, and project funding requirements</a:t>
            </a:r>
          </a:p>
          <a:p>
            <a:pPr lvl="1"/>
            <a:endParaRPr lang="en-US" sz="2000" dirty="0"/>
          </a:p>
          <a:p>
            <a:pPr lvl="1"/>
            <a:endParaRPr lang="en-US" sz="2000"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4117263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06 </a:t>
            </a:r>
            <a:r>
              <a:rPr lang="en-US" dirty="0"/>
              <a:t>Planning Projects </a:t>
            </a:r>
            <a:r>
              <a:rPr lang="en-US"/>
              <a:t>Part 3 </a:t>
            </a:r>
            <a:r>
              <a:rPr lang="en-US" dirty="0"/>
              <a:t>(Integration &amp; Scope)</a:t>
            </a:r>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292393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pPr lvl="1"/>
            <a:r>
              <a:rPr lang="en-US" dirty="0">
                <a:solidFill>
                  <a:srgbClr val="FF0000"/>
                </a:solidFill>
              </a:rPr>
              <a:t>project documents updates</a:t>
            </a:r>
          </a:p>
          <a:p>
            <a:pPr lvl="1"/>
            <a:r>
              <a:rPr lang="en-US" dirty="0">
                <a:solidFill>
                  <a:srgbClr val="FF0000"/>
                </a:solidFill>
              </a:rPr>
              <a:t>final products, services, or result transition</a:t>
            </a:r>
          </a:p>
          <a:p>
            <a:pPr lvl="1"/>
            <a:r>
              <a:rPr lang="en-US" dirty="0">
                <a:solidFill>
                  <a:srgbClr val="FF0000"/>
                </a:solidFill>
              </a:rPr>
              <a:t>a final report</a:t>
            </a:r>
          </a:p>
          <a:p>
            <a:pPr lvl="1"/>
            <a:r>
              <a:rPr lang="en-US" dirty="0">
                <a:solidFill>
                  <a:srgbClr val="FF0000"/>
                </a:solidFill>
              </a:rPr>
              <a:t>updates to organizational process assets</a:t>
            </a:r>
          </a:p>
        </p:txBody>
      </p:sp>
    </p:spTree>
    <p:extLst>
      <p:ext uri="{BB962C8B-B14F-4D97-AF65-F5344CB8AC3E}">
        <p14:creationId xmlns:p14="http://schemas.microsoft.com/office/powerpoint/2010/main" val="1366442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C335-FC61-413B-A39A-7FA68D14E821}"/>
              </a:ext>
            </a:extLst>
          </p:cNvPr>
          <p:cNvSpPr>
            <a:spLocks noGrp="1"/>
          </p:cNvSpPr>
          <p:nvPr>
            <p:ph type="title"/>
          </p:nvPr>
        </p:nvSpPr>
        <p:spPr/>
        <p:txBody>
          <a:bodyPr/>
          <a:lstStyle/>
          <a:p>
            <a:r>
              <a:rPr lang="en-US" dirty="0"/>
              <a:t>Project Time Management</a:t>
            </a:r>
            <a:endParaRPr lang="en-MY" dirty="0"/>
          </a:p>
        </p:txBody>
      </p:sp>
      <p:sp>
        <p:nvSpPr>
          <p:cNvPr id="3" name="Content Placeholder 2">
            <a:extLst>
              <a:ext uri="{FF2B5EF4-FFF2-40B4-BE49-F238E27FC236}">
                <a16:creationId xmlns:a16="http://schemas.microsoft.com/office/drawing/2014/main" id="{0607C3B6-97BC-4D2C-84F4-F2F939F80D41}"/>
              </a:ext>
            </a:extLst>
          </p:cNvPr>
          <p:cNvSpPr>
            <a:spLocks noGrp="1"/>
          </p:cNvSpPr>
          <p:nvPr>
            <p:ph idx="1"/>
          </p:nvPr>
        </p:nvSpPr>
        <p:spPr>
          <a:xfrm>
            <a:off x="485775" y="1535674"/>
            <a:ext cx="8229600" cy="4886324"/>
          </a:xfrm>
        </p:spPr>
        <p:txBody>
          <a:bodyPr>
            <a:noAutofit/>
          </a:bodyPr>
          <a:lstStyle/>
          <a:p>
            <a:pPr algn="just"/>
            <a:r>
              <a:rPr lang="en-US" sz="2200" dirty="0"/>
              <a:t>Project time management involves the processes required to ensure timely completion of a project.</a:t>
            </a:r>
          </a:p>
          <a:p>
            <a:pPr algn="just"/>
            <a:r>
              <a:rPr lang="en-US" sz="2200" dirty="0"/>
              <a:t>The main planning tasks performed include:</a:t>
            </a:r>
          </a:p>
          <a:p>
            <a:pPr marL="914400" lvl="1" indent="-514350" algn="just">
              <a:spcBef>
                <a:spcPts val="0"/>
              </a:spcBef>
              <a:buFont typeface="+mj-lt"/>
              <a:buAutoNum type="romanLcPeriod"/>
            </a:pPr>
            <a:r>
              <a:rPr lang="en-US" sz="1600" dirty="0"/>
              <a:t>Planning schedule management, </a:t>
            </a:r>
          </a:p>
          <a:p>
            <a:pPr marL="914400" lvl="1" indent="-514350" algn="just">
              <a:spcBef>
                <a:spcPts val="0"/>
              </a:spcBef>
              <a:buFont typeface="+mj-lt"/>
              <a:buAutoNum type="romanLcPeriod"/>
            </a:pPr>
            <a:r>
              <a:rPr lang="en-US" sz="1600" dirty="0"/>
              <a:t>Defining activities, </a:t>
            </a:r>
          </a:p>
          <a:p>
            <a:pPr marL="914400" lvl="1" indent="-514350" algn="just">
              <a:spcBef>
                <a:spcPts val="0"/>
              </a:spcBef>
              <a:buFont typeface="+mj-lt"/>
              <a:buAutoNum type="romanLcPeriod"/>
            </a:pPr>
            <a:r>
              <a:rPr lang="en-US" sz="1600" dirty="0"/>
              <a:t>Sequencing activities, </a:t>
            </a:r>
          </a:p>
          <a:p>
            <a:pPr marL="914400" lvl="1" indent="-514350" algn="just">
              <a:spcBef>
                <a:spcPts val="0"/>
              </a:spcBef>
              <a:buFont typeface="+mj-lt"/>
              <a:buAutoNum type="romanLcPeriod"/>
            </a:pPr>
            <a:r>
              <a:rPr lang="en-US" sz="1600" dirty="0"/>
              <a:t>Estimating activity durations, </a:t>
            </a:r>
          </a:p>
          <a:p>
            <a:pPr marL="914400" lvl="1" indent="-514350" algn="just">
              <a:spcBef>
                <a:spcPts val="0"/>
              </a:spcBef>
              <a:buFont typeface="+mj-lt"/>
              <a:buAutoNum type="romanLcPeriod"/>
            </a:pPr>
            <a:r>
              <a:rPr lang="en-US" sz="1600" dirty="0"/>
              <a:t>Developing the project schedule</a:t>
            </a:r>
          </a:p>
          <a:p>
            <a:pPr marL="400050" lvl="1" indent="0" algn="just">
              <a:spcBef>
                <a:spcPts val="0"/>
              </a:spcBef>
              <a:buNone/>
            </a:pPr>
            <a:endParaRPr lang="en-US" sz="1600" dirty="0"/>
          </a:p>
          <a:p>
            <a:pPr algn="just"/>
            <a:r>
              <a:rPr lang="en-US" sz="2200" dirty="0"/>
              <a:t>The main documents produced are:</a:t>
            </a:r>
          </a:p>
          <a:p>
            <a:pPr marL="914400" lvl="1" indent="-514350" algn="just">
              <a:spcBef>
                <a:spcPts val="0"/>
              </a:spcBef>
              <a:buFont typeface="+mj-lt"/>
              <a:buAutoNum type="romanLcPeriod"/>
            </a:pPr>
            <a:r>
              <a:rPr lang="en-US" sz="1600" dirty="0"/>
              <a:t>Schedule management plan, </a:t>
            </a:r>
          </a:p>
          <a:p>
            <a:pPr marL="914400" lvl="1" indent="-514350" algn="just">
              <a:spcBef>
                <a:spcPts val="0"/>
              </a:spcBef>
              <a:buFont typeface="+mj-lt"/>
              <a:buAutoNum type="romanLcPeriod"/>
            </a:pPr>
            <a:r>
              <a:rPr lang="en-US" sz="1600" dirty="0"/>
              <a:t>Activity list and attributes, </a:t>
            </a:r>
          </a:p>
          <a:p>
            <a:pPr marL="914400" lvl="1" indent="-514350" algn="just">
              <a:spcBef>
                <a:spcPts val="0"/>
              </a:spcBef>
              <a:buFont typeface="+mj-lt"/>
              <a:buAutoNum type="romanLcPeriod"/>
            </a:pPr>
            <a:r>
              <a:rPr lang="en-US" sz="1600" dirty="0"/>
              <a:t>Milestone list, </a:t>
            </a:r>
          </a:p>
          <a:p>
            <a:pPr marL="914400" lvl="1" indent="-514350" algn="just">
              <a:spcBef>
                <a:spcPts val="0"/>
              </a:spcBef>
              <a:buFont typeface="+mj-lt"/>
              <a:buAutoNum type="romanLcPeriod"/>
            </a:pPr>
            <a:r>
              <a:rPr lang="en-US" sz="1600" dirty="0"/>
              <a:t>Network diagram, </a:t>
            </a:r>
          </a:p>
          <a:p>
            <a:pPr marL="914400" lvl="1" indent="-514350" algn="just">
              <a:spcBef>
                <a:spcPts val="0"/>
              </a:spcBef>
              <a:buFont typeface="+mj-lt"/>
              <a:buAutoNum type="romanLcPeriod"/>
            </a:pPr>
            <a:r>
              <a:rPr lang="en-US" sz="1600" dirty="0"/>
              <a:t>Activity duration estimates, </a:t>
            </a:r>
          </a:p>
          <a:p>
            <a:pPr marL="914400" lvl="1" indent="-514350" algn="just">
              <a:spcBef>
                <a:spcPts val="0"/>
              </a:spcBef>
              <a:buFont typeface="+mj-lt"/>
              <a:buAutoNum type="romanLcPeriod"/>
            </a:pPr>
            <a:r>
              <a:rPr lang="en-US" sz="1600" dirty="0"/>
              <a:t>Schedule baseline, </a:t>
            </a:r>
          </a:p>
          <a:p>
            <a:pPr marL="914400" lvl="1" indent="-514350" algn="just">
              <a:spcBef>
                <a:spcPts val="0"/>
              </a:spcBef>
              <a:buFont typeface="+mj-lt"/>
              <a:buAutoNum type="romanLcPeriod"/>
            </a:pPr>
            <a:r>
              <a:rPr lang="en-US" sz="1600" dirty="0"/>
              <a:t>Project schedule, </a:t>
            </a:r>
          </a:p>
          <a:p>
            <a:pPr marL="914400" lvl="1" indent="-514350" algn="just">
              <a:spcBef>
                <a:spcPts val="0"/>
              </a:spcBef>
              <a:buFont typeface="+mj-lt"/>
              <a:buAutoNum type="romanLcPeriod"/>
            </a:pPr>
            <a:r>
              <a:rPr lang="en-US" sz="1600" dirty="0"/>
              <a:t>Project calendars</a:t>
            </a:r>
          </a:p>
          <a:p>
            <a:pPr lvl="0" algn="just"/>
            <a:endParaRPr lang="en-US" sz="2200" dirty="0"/>
          </a:p>
        </p:txBody>
      </p:sp>
    </p:spTree>
    <p:extLst>
      <p:ext uri="{BB962C8B-B14F-4D97-AF65-F5344CB8AC3E}">
        <p14:creationId xmlns:p14="http://schemas.microsoft.com/office/powerpoint/2010/main" val="99016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245" y="140167"/>
            <a:ext cx="7042150" cy="1143000"/>
          </a:xfrm>
        </p:spPr>
        <p:txBody>
          <a:bodyPr/>
          <a:lstStyle/>
          <a:p>
            <a:r>
              <a:rPr lang="en-US" dirty="0"/>
              <a:t>Contents of a Schedule Management Plan</a:t>
            </a:r>
          </a:p>
        </p:txBody>
      </p:sp>
      <p:sp>
        <p:nvSpPr>
          <p:cNvPr id="3" name="Content Placeholder 2"/>
          <p:cNvSpPr>
            <a:spLocks noGrp="1"/>
          </p:cNvSpPr>
          <p:nvPr>
            <p:ph idx="1"/>
          </p:nvPr>
        </p:nvSpPr>
        <p:spPr>
          <a:xfrm>
            <a:off x="242047" y="1562568"/>
            <a:ext cx="8622834" cy="4525962"/>
          </a:xfrm>
        </p:spPr>
        <p:txBody>
          <a:bodyPr/>
          <a:lstStyle/>
          <a:p>
            <a:pPr lvl="1" algn="just"/>
            <a:r>
              <a:rPr lang="en-US" sz="2200" dirty="0"/>
              <a:t>Scheduling methodology and tools used to create a schedule model, if required</a:t>
            </a:r>
          </a:p>
          <a:p>
            <a:pPr lvl="1" algn="just"/>
            <a:r>
              <a:rPr lang="en-US" sz="2200" dirty="0"/>
              <a:t>Release and iteration length, or time-boxed periods</a:t>
            </a:r>
          </a:p>
          <a:p>
            <a:pPr lvl="1" algn="just"/>
            <a:r>
              <a:rPr lang="en-US" sz="2200" dirty="0"/>
              <a:t>Level of accuracy required for activity duration estimates</a:t>
            </a:r>
          </a:p>
          <a:p>
            <a:pPr lvl="1" algn="just"/>
            <a:r>
              <a:rPr lang="en-US" sz="2200" dirty="0"/>
              <a:t>Units of measure, such as staff hours, days, or weeks</a:t>
            </a:r>
          </a:p>
          <a:p>
            <a:pPr lvl="1" algn="just"/>
            <a:r>
              <a:rPr lang="en-US" sz="2200" dirty="0"/>
              <a:t>Organizational procedure links</a:t>
            </a:r>
          </a:p>
          <a:p>
            <a:pPr lvl="1" algn="just"/>
            <a:r>
              <a:rPr lang="en-US" sz="2200" dirty="0"/>
              <a:t>Project schedule model maintenance</a:t>
            </a:r>
          </a:p>
          <a:p>
            <a:pPr lvl="1" algn="just"/>
            <a:r>
              <a:rPr lang="en-US" sz="2200" dirty="0"/>
              <a:t>Control thresholds for monitoring schedule performance, such as a percentage deviation from the baseline plan</a:t>
            </a:r>
          </a:p>
          <a:p>
            <a:pPr lvl="1" algn="just"/>
            <a:r>
              <a:rPr lang="en-US" sz="2200" dirty="0"/>
              <a:t>rules of performance measurement, especially if earned value management is used </a:t>
            </a:r>
          </a:p>
          <a:p>
            <a:pPr lvl="1" algn="just"/>
            <a:r>
              <a:rPr lang="en-US" sz="2200" dirty="0"/>
              <a:t>Formats and frequency for schedule reports</a:t>
            </a:r>
          </a:p>
          <a:p>
            <a:pPr marL="0" indent="0" algn="just">
              <a:buNone/>
            </a:pPr>
            <a:endParaRPr lang="en-US" sz="2200" dirty="0"/>
          </a:p>
        </p:txBody>
      </p:sp>
    </p:spTree>
    <p:extLst>
      <p:ext uri="{BB962C8B-B14F-4D97-AF65-F5344CB8AC3E}">
        <p14:creationId xmlns:p14="http://schemas.microsoft.com/office/powerpoint/2010/main" val="493996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Activities</a:t>
            </a:r>
          </a:p>
        </p:txBody>
      </p:sp>
      <p:sp>
        <p:nvSpPr>
          <p:cNvPr id="3" name="Content Placeholder 2"/>
          <p:cNvSpPr>
            <a:spLocks noGrp="1"/>
          </p:cNvSpPr>
          <p:nvPr>
            <p:ph idx="1"/>
          </p:nvPr>
        </p:nvSpPr>
        <p:spPr/>
        <p:txBody>
          <a:bodyPr/>
          <a:lstStyle/>
          <a:p>
            <a:pPr algn="just"/>
            <a:r>
              <a:rPr lang="en-US" sz="2200" dirty="0"/>
              <a:t>An</a:t>
            </a:r>
            <a:r>
              <a:rPr lang="en-US" sz="2200" b="1" dirty="0"/>
              <a:t> activity</a:t>
            </a:r>
            <a:r>
              <a:rPr lang="en-US" sz="2200" dirty="0"/>
              <a:t> is a distinct, scheduled portion of work performed during the course of a project.</a:t>
            </a:r>
          </a:p>
          <a:p>
            <a:pPr algn="just"/>
            <a:endParaRPr lang="en-US" sz="2200" dirty="0"/>
          </a:p>
          <a:p>
            <a:pPr algn="just"/>
            <a:r>
              <a:rPr lang="en-US" sz="2200" dirty="0"/>
              <a:t>The goal of the defining activities process is to ensure that project team members have a complete understanding of all the work they must do as part of the project scope so that they can start scheduling the work.</a:t>
            </a:r>
          </a:p>
          <a:p>
            <a:pPr algn="just"/>
            <a:endParaRPr lang="en-US" sz="2200" dirty="0"/>
          </a:p>
          <a:p>
            <a:pPr algn="just"/>
            <a:r>
              <a:rPr lang="en-US" sz="2200" dirty="0"/>
              <a:t>For example, how can you estimate how long it will take or what resources you need to prepare a report if you don’t have more detailed information on the report?</a:t>
            </a:r>
          </a:p>
          <a:p>
            <a:pPr algn="just"/>
            <a:endParaRPr lang="en-US" sz="2200" dirty="0"/>
          </a:p>
          <a:p>
            <a:pPr algn="just"/>
            <a:endParaRPr lang="en-US" sz="2200" dirty="0"/>
          </a:p>
        </p:txBody>
      </p:sp>
    </p:spTree>
    <p:extLst>
      <p:ext uri="{BB962C8B-B14F-4D97-AF65-F5344CB8AC3E}">
        <p14:creationId xmlns:p14="http://schemas.microsoft.com/office/powerpoint/2010/main" val="4086726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Activity List and Attributes</a:t>
            </a:r>
          </a:p>
        </p:txBody>
      </p:sp>
      <p:sp>
        <p:nvSpPr>
          <p:cNvPr id="3" name="Content Placeholder 2"/>
          <p:cNvSpPr>
            <a:spLocks noGrp="1"/>
          </p:cNvSpPr>
          <p:nvPr>
            <p:ph idx="1"/>
          </p:nvPr>
        </p:nvSpPr>
        <p:spPr>
          <a:xfrm>
            <a:off x="485775" y="1939086"/>
            <a:ext cx="8256494" cy="4525962"/>
          </a:xfrm>
        </p:spPr>
        <p:txBody>
          <a:bodyPr/>
          <a:lstStyle/>
          <a:p>
            <a:pPr algn="just"/>
            <a:r>
              <a:rPr lang="en-US" sz="2200" dirty="0"/>
              <a:t>The </a:t>
            </a:r>
            <a:r>
              <a:rPr lang="en-US" sz="2200" b="1" dirty="0"/>
              <a:t>activity list </a:t>
            </a:r>
            <a:r>
              <a:rPr lang="en-US" sz="2200" dirty="0"/>
              <a:t>is a tabulation of activities to be included on a project schedule.</a:t>
            </a:r>
          </a:p>
          <a:p>
            <a:pPr algn="just"/>
            <a:r>
              <a:rPr lang="en-US" sz="2200" dirty="0"/>
              <a:t>It should include the activity name, an activity identifier or number, and a brief description of the activity.</a:t>
            </a:r>
          </a:p>
          <a:p>
            <a:pPr algn="just"/>
            <a:r>
              <a:rPr lang="en-US" sz="2200" dirty="0"/>
              <a:t>The </a:t>
            </a:r>
            <a:r>
              <a:rPr lang="en-US" sz="2200" b="1" dirty="0"/>
              <a:t>activity attributes </a:t>
            </a:r>
            <a:r>
              <a:rPr lang="en-US" sz="2200" dirty="0"/>
              <a:t>provide schedule-related information about each activity, such as predecessors, successors, logical relationships, leads and lags, resource requirements, constraints, imposed dates, and assumptions related to the activity.</a:t>
            </a:r>
          </a:p>
          <a:p>
            <a:pPr algn="just"/>
            <a:r>
              <a:rPr lang="en-US" sz="2200" dirty="0"/>
              <a:t>Both should be in agreement with the WBS and WBS dictionary </a:t>
            </a:r>
            <a:r>
              <a:rPr lang="en-US" sz="2200" u="sng" dirty="0"/>
              <a:t>and</a:t>
            </a:r>
            <a:r>
              <a:rPr lang="en-US" sz="2200" dirty="0"/>
              <a:t> be reviewed by key project stakeholders</a:t>
            </a:r>
          </a:p>
          <a:p>
            <a:pPr algn="just"/>
            <a:endParaRPr lang="en-US" sz="2200" dirty="0"/>
          </a:p>
          <a:p>
            <a:pPr algn="just"/>
            <a:endParaRPr lang="en-US" sz="2200" dirty="0"/>
          </a:p>
        </p:txBody>
      </p:sp>
    </p:spTree>
    <p:extLst>
      <p:ext uri="{BB962C8B-B14F-4D97-AF65-F5344CB8AC3E}">
        <p14:creationId xmlns:p14="http://schemas.microsoft.com/office/powerpoint/2010/main" val="3526969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WBS 100% Rule</a:t>
            </a:r>
          </a:p>
        </p:txBody>
      </p:sp>
      <p:pic>
        <p:nvPicPr>
          <p:cNvPr id="5" name="Content Placeholder 4"/>
          <p:cNvPicPr>
            <a:picLocks/>
          </p:cNvPicPr>
          <p:nvPr/>
        </p:nvPicPr>
        <p:blipFill rotWithShape="1">
          <a:blip r:embed="rId2"/>
          <a:srcRect t="2353"/>
          <a:stretch/>
        </p:blipFill>
        <p:spPr bwMode="auto">
          <a:xfrm>
            <a:off x="636495" y="2145334"/>
            <a:ext cx="4024312" cy="3163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157395" y="2614269"/>
            <a:ext cx="3825240" cy="2225225"/>
          </a:xfrm>
          <a:prstGeom prst="rect">
            <a:avLst/>
          </a:prstGeom>
          <a:noFill/>
        </p:spPr>
        <p:txBody>
          <a:bodyPr wrap="square" rtlCol="0">
            <a:spAutoFit/>
          </a:bodyPr>
          <a:lstStyle/>
          <a:p>
            <a:pPr>
              <a:buNone/>
            </a:pPr>
            <a:r>
              <a:rPr lang="en-US" dirty="0"/>
              <a:t>When a deliverable is decomposed into smaller deliverables (and eventually the work packages), all work required for a deliverable is included in its sub-deliverables, known as the WBS 100% rule. </a:t>
            </a:r>
          </a:p>
        </p:txBody>
      </p:sp>
    </p:spTree>
    <p:extLst>
      <p:ext uri="{BB962C8B-B14F-4D97-AF65-F5344CB8AC3E}">
        <p14:creationId xmlns:p14="http://schemas.microsoft.com/office/powerpoint/2010/main" val="2505314048"/>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41C6B378645544D9F10C30D9F2BCFB4" ma:contentTypeVersion="5" ma:contentTypeDescription="Create a new document." ma:contentTypeScope="" ma:versionID="4199bc71a6953428033aca1df51f4853">
  <xsd:schema xmlns:xsd="http://www.w3.org/2001/XMLSchema" xmlns:xs="http://www.w3.org/2001/XMLSchema" xmlns:p="http://schemas.microsoft.com/office/2006/metadata/properties" xmlns:ns2="6d54a27f-32b3-46ed-801e-110df5e77a46" targetNamespace="http://schemas.microsoft.com/office/2006/metadata/properties" ma:root="true" ma:fieldsID="2588bda61ae56909b63104c9ef7336e8" ns2:_="">
    <xsd:import namespace="6d54a27f-32b3-46ed-801e-110df5e77a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54a27f-32b3-46ed-801e-110df5e77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939953-C3DA-4B08-8F3A-365A1361FE17}">
  <ds:schemaRefs>
    <ds:schemaRef ds:uri="http://schemas.microsoft.com/sharepoint/v3/contenttype/forms"/>
  </ds:schemaRefs>
</ds:datastoreItem>
</file>

<file path=customXml/itemProps2.xml><?xml version="1.0" encoding="utf-8"?>
<ds:datastoreItem xmlns:ds="http://schemas.openxmlformats.org/officeDocument/2006/customXml" ds:itemID="{9E8F9C75-D7AB-4AD0-9857-5F0EC1FFA69F}">
  <ds:schemaRefs>
    <ds:schemaRef ds:uri="http://purl.org/dc/terms/"/>
    <ds:schemaRef ds:uri="http://purl.org/dc/elements/1.1/"/>
    <ds:schemaRef ds:uri="http://purl.org/dc/dcmitype/"/>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6d54a27f-32b3-46ed-801e-110df5e77a46"/>
    <ds:schemaRef ds:uri="http://www.w3.org/XML/1998/namespace"/>
  </ds:schemaRefs>
</ds:datastoreItem>
</file>

<file path=customXml/itemProps3.xml><?xml version="1.0" encoding="utf-8"?>
<ds:datastoreItem xmlns:ds="http://schemas.openxmlformats.org/officeDocument/2006/customXml" ds:itemID="{0289ECED-58BB-4B01-9F72-8284B1CCDF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54a27f-32b3-46ed-801e-110df5e77a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APUtemplate-Level_3 (6)</Template>
  <TotalTime>302</TotalTime>
  <Pages>11</Pages>
  <Words>2083</Words>
  <Application>Microsoft Office PowerPoint</Application>
  <PresentationFormat>On-screen Show (4:3)</PresentationFormat>
  <Paragraphs>228</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Century Gothic</vt:lpstr>
      <vt:lpstr>New York</vt:lpstr>
      <vt:lpstr>UCTI-Template-foundation-level</vt:lpstr>
      <vt:lpstr>Project Management  CT050-3-3-PRMGT</vt:lpstr>
      <vt:lpstr>Topic &amp; Structure of The Lesson</vt:lpstr>
      <vt:lpstr>Learning Outcomes</vt:lpstr>
      <vt:lpstr>Key Terms You Must Be Able To Use</vt:lpstr>
      <vt:lpstr>Project Time Management</vt:lpstr>
      <vt:lpstr>Contents of a Schedule Management Plan</vt:lpstr>
      <vt:lpstr>Defining Activities</vt:lpstr>
      <vt:lpstr>Creating the Activity List and Attributes</vt:lpstr>
      <vt:lpstr>Example: WBS 100% Rule</vt:lpstr>
      <vt:lpstr>Creating a Milestone List</vt:lpstr>
      <vt:lpstr>Sample Milestone List</vt:lpstr>
      <vt:lpstr>Sequencing Activities</vt:lpstr>
      <vt:lpstr>Reasons for Creating Dependencies</vt:lpstr>
      <vt:lpstr>Network Diagrams</vt:lpstr>
      <vt:lpstr>Activity Dependency Types</vt:lpstr>
      <vt:lpstr>Program Evaluation and Review Technique (PERT)</vt:lpstr>
      <vt:lpstr>Developing the Project Schedule</vt:lpstr>
      <vt:lpstr>Critical Path Analysis</vt:lpstr>
      <vt:lpstr>Project Cost Management</vt:lpstr>
      <vt:lpstr>Possible Contents of a Cost Management Plan</vt:lpstr>
      <vt:lpstr>Estimating Costs</vt:lpstr>
      <vt:lpstr>Cost Estimating Techniques</vt:lpstr>
      <vt:lpstr>Sample Cost Estimate</vt:lpstr>
      <vt:lpstr>Cost Budgeting</vt:lpstr>
      <vt:lpstr>Sample Cost Baseline</vt:lpstr>
      <vt:lpstr>Quick Review Question</vt:lpstr>
      <vt:lpstr>PowerPoint Presentation</vt:lpstr>
      <vt:lpstr>Question and Answer Session</vt:lpstr>
      <vt:lpstr>What we will cover next</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Jerry Chong Chean Fuh</cp:lastModifiedBy>
  <cp:revision>39</cp:revision>
  <cp:lastPrinted>1995-11-02T09:23:42Z</cp:lastPrinted>
  <dcterms:created xsi:type="dcterms:W3CDTF">2017-10-17T06:32:29Z</dcterms:created>
  <dcterms:modified xsi:type="dcterms:W3CDTF">2019-11-04T09:28:46Z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0x010100241C6B378645544D9F10C30D9F2BCFB4</vt:lpwstr>
  </property>
</Properties>
</file>