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4"/>
  </p:sldMasterIdLst>
  <p:notesMasterIdLst>
    <p:notesMasterId r:id="rId38"/>
  </p:notesMasterIdLst>
  <p:handoutMasterIdLst>
    <p:handoutMasterId r:id="rId39"/>
  </p:handoutMasterIdLst>
  <p:sldIdLst>
    <p:sldId id="270" r:id="rId5"/>
    <p:sldId id="271" r:id="rId6"/>
    <p:sldId id="272" r:id="rId7"/>
    <p:sldId id="273" r:id="rId8"/>
    <p:sldId id="350" r:id="rId9"/>
    <p:sldId id="351" r:id="rId10"/>
    <p:sldId id="394" r:id="rId11"/>
    <p:sldId id="349" r:id="rId12"/>
    <p:sldId id="353" r:id="rId13"/>
    <p:sldId id="395" r:id="rId14"/>
    <p:sldId id="389" r:id="rId15"/>
    <p:sldId id="396" r:id="rId16"/>
    <p:sldId id="397" r:id="rId17"/>
    <p:sldId id="398" r:id="rId18"/>
    <p:sldId id="388" r:id="rId19"/>
    <p:sldId id="391" r:id="rId20"/>
    <p:sldId id="392" r:id="rId21"/>
    <p:sldId id="393" r:id="rId22"/>
    <p:sldId id="399" r:id="rId23"/>
    <p:sldId id="400" r:id="rId24"/>
    <p:sldId id="401" r:id="rId25"/>
    <p:sldId id="402" r:id="rId26"/>
    <p:sldId id="403" r:id="rId27"/>
    <p:sldId id="404" r:id="rId28"/>
    <p:sldId id="365" r:id="rId29"/>
    <p:sldId id="370" r:id="rId30"/>
    <p:sldId id="373" r:id="rId31"/>
    <p:sldId id="377" r:id="rId32"/>
    <p:sldId id="405" r:id="rId33"/>
    <p:sldId id="275" r:id="rId34"/>
    <p:sldId id="276" r:id="rId35"/>
    <p:sldId id="277" r:id="rId36"/>
    <p:sldId id="278" r:id="rId37"/>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42" autoAdjust="0"/>
    <p:restoredTop sz="94702" autoAdjust="0"/>
  </p:normalViewPr>
  <p:slideViewPr>
    <p:cSldViewPr snapToGrid="0">
      <p:cViewPr varScale="1">
        <p:scale>
          <a:sx n="43" d="100"/>
          <a:sy n="43" d="100"/>
        </p:scale>
        <p:origin x="1944" y="4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ry Chong Chean Fuh" userId="7e03b82b-d98f-46c1-89f1-920fd5d2fe3c" providerId="ADAL" clId="{04B43425-73DE-4E88-853D-C03C3828873B}"/>
    <pc:docChg chg="modSld">
      <pc:chgData name="Jerry Chong Chean Fuh" userId="7e03b82b-d98f-46c1-89f1-920fd5d2fe3c" providerId="ADAL" clId="{04B43425-73DE-4E88-853D-C03C3828873B}" dt="2019-11-04T09:35:36.188" v="18" actId="20577"/>
      <pc:docMkLst>
        <pc:docMk/>
      </pc:docMkLst>
      <pc:sldChg chg="modSp">
        <pc:chgData name="Jerry Chong Chean Fuh" userId="7e03b82b-d98f-46c1-89f1-920fd5d2fe3c" providerId="ADAL" clId="{04B43425-73DE-4E88-853D-C03C3828873B}" dt="2019-11-04T09:33:08.450" v="16" actId="20577"/>
        <pc:sldMkLst>
          <pc:docMk/>
          <pc:sldMk cId="2651490891" sldId="270"/>
        </pc:sldMkLst>
        <pc:spChg chg="mod">
          <ac:chgData name="Jerry Chong Chean Fuh" userId="7e03b82b-d98f-46c1-89f1-920fd5d2fe3c" providerId="ADAL" clId="{04B43425-73DE-4E88-853D-C03C3828873B}" dt="2019-11-04T09:33:08.450" v="16" actId="20577"/>
          <ac:spMkLst>
            <pc:docMk/>
            <pc:sldMk cId="2651490891" sldId="270"/>
            <ac:spMk id="3" creationId="{00000000-0000-0000-0000-000000000000}"/>
          </ac:spMkLst>
        </pc:spChg>
      </pc:sldChg>
      <pc:sldChg chg="modSp">
        <pc:chgData name="Jerry Chong Chean Fuh" userId="7e03b82b-d98f-46c1-89f1-920fd5d2fe3c" providerId="ADAL" clId="{04B43425-73DE-4E88-853D-C03C3828873B}" dt="2019-11-04T09:35:36.188" v="18" actId="20577"/>
        <pc:sldMkLst>
          <pc:docMk/>
          <pc:sldMk cId="2361033932" sldId="278"/>
        </pc:sldMkLst>
        <pc:spChg chg="mod">
          <ac:chgData name="Jerry Chong Chean Fuh" userId="7e03b82b-d98f-46c1-89f1-920fd5d2fe3c" providerId="ADAL" clId="{04B43425-73DE-4E88-853D-C03C3828873B}" dt="2019-11-04T09:35:36.188" v="18" actId="20577"/>
          <ac:spMkLst>
            <pc:docMk/>
            <pc:sldMk cId="2361033932" sldId="27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913874-8EF8-4227-A7E5-6D27D7AAD675}"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7748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A37BD78-3B0D-4FF0-A966-72C235D2D50C}"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744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7684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6629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3430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3784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078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5736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560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683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467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69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350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5079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userDrawn="1"/>
        </p:nvSpPr>
        <p:spPr bwMode="auto">
          <a:xfrm>
            <a:off x="0" y="6621463"/>
            <a:ext cx="9144000" cy="236537"/>
          </a:xfrm>
          <a:prstGeom prst="rect">
            <a:avLst/>
          </a:prstGeom>
          <a:solidFill>
            <a:srgbClr val="FB6B53"/>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800" dirty="0"/>
              <a:t>CT050-3-3-PRMGT (Project Management)</a:t>
            </a: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Planning Projects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a:latin typeface="Arial" charset="0"/>
              </a:rPr>
              <a:t>07: Planning Projects</a:t>
            </a:r>
          </a:p>
          <a:p>
            <a:r>
              <a:rPr lang="en-US" dirty="0">
                <a:latin typeface="Arial" charset="0"/>
              </a:rPr>
              <a:t>Part 4 - Stakeholder, Risk &amp; Procurement</a:t>
            </a:r>
            <a:endParaRPr lang="en-US" dirty="0"/>
          </a:p>
        </p:txBody>
      </p:sp>
      <p:sp>
        <p:nvSpPr>
          <p:cNvPr id="5" name="Text Box 6"/>
          <p:cNvSpPr txBox="1">
            <a:spLocks noGrp="1" noChangeArrowheads="1"/>
          </p:cNvSpPr>
          <p:nvPr>
            <p:ph type="ctrTitle"/>
          </p:nvPr>
        </p:nvSpPr>
        <p:spPr bwMode="auto">
          <a:xfrm>
            <a:off x="2389188" y="2241361"/>
            <a:ext cx="6754812"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800" dirty="0"/>
              <a:t>Project Management </a:t>
            </a:r>
          </a:p>
          <a:p>
            <a:pPr eaLnBrk="1" hangingPunct="1"/>
            <a:r>
              <a:rPr lang="en-US" sz="1400" dirty="0"/>
              <a:t>CT050-3-3-PRMGT</a:t>
            </a:r>
          </a:p>
        </p:txBody>
      </p:sp>
    </p:spTree>
    <p:extLst>
      <p:ext uri="{BB962C8B-B14F-4D97-AF65-F5344CB8AC3E}">
        <p14:creationId xmlns:p14="http://schemas.microsoft.com/office/powerpoint/2010/main" val="265149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47A0-48B4-42BE-8F8B-AB2F9A5552C3}"/>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Other Risk Plans</a:t>
            </a:r>
            <a:endParaRPr lang="en-MY" dirty="0"/>
          </a:p>
        </p:txBody>
      </p:sp>
      <p:sp>
        <p:nvSpPr>
          <p:cNvPr id="3" name="Content Placeholder 2">
            <a:extLst>
              <a:ext uri="{FF2B5EF4-FFF2-40B4-BE49-F238E27FC236}">
                <a16:creationId xmlns:a16="http://schemas.microsoft.com/office/drawing/2014/main" id="{D31D90B7-5155-48C7-93F8-A79FC7A1FBE7}"/>
              </a:ext>
            </a:extLst>
          </p:cNvPr>
          <p:cNvSpPr>
            <a:spLocks noGrp="1"/>
          </p:cNvSpPr>
          <p:nvPr>
            <p:ph idx="1"/>
          </p:nvPr>
        </p:nvSpPr>
        <p:spPr>
          <a:xfrm>
            <a:off x="487363" y="1697038"/>
            <a:ext cx="8229600" cy="4886324"/>
          </a:xfrm>
        </p:spPr>
        <p:txBody>
          <a:bodyPr>
            <a:normAutofit fontScale="70000" lnSpcReduction="20000"/>
          </a:bodyPr>
          <a:lstStyle/>
          <a:p>
            <a:pPr>
              <a:lnSpc>
                <a:spcPct val="120000"/>
              </a:lnSpc>
            </a:pPr>
            <a:r>
              <a:rPr lang="en-US" b="1" dirty="0"/>
              <a:t>Contingency plans </a:t>
            </a:r>
            <a:r>
              <a:rPr lang="en-US" dirty="0"/>
              <a:t>are predefined actions that the project team will take if an identified risk event occurs</a:t>
            </a:r>
          </a:p>
          <a:p>
            <a:pPr>
              <a:lnSpc>
                <a:spcPct val="120000"/>
              </a:lnSpc>
            </a:pPr>
            <a:r>
              <a:rPr lang="en-US" b="1" dirty="0"/>
              <a:t>Fallback plans </a:t>
            </a:r>
            <a:r>
              <a:rPr lang="en-US" dirty="0"/>
              <a:t>are developed for risks that have a high impact on meeting project objectives, and are put into effect if attempts to reduce the risk are not effective; sometimes called contingency plans of last resort</a:t>
            </a:r>
          </a:p>
          <a:p>
            <a:pPr>
              <a:lnSpc>
                <a:spcPct val="120000"/>
              </a:lnSpc>
            </a:pPr>
            <a:r>
              <a:rPr lang="en-US" b="1" dirty="0"/>
              <a:t>Contingency reserves </a:t>
            </a:r>
            <a:r>
              <a:rPr lang="en-US" dirty="0"/>
              <a:t>or </a:t>
            </a:r>
            <a:r>
              <a:rPr lang="en-US" b="1" dirty="0"/>
              <a:t>contingency allowances </a:t>
            </a:r>
            <a:r>
              <a:rPr lang="en-US" dirty="0"/>
              <a:t>are funds held by the project sponsor that can be used to mitigate cost or schedule overruns if known risks occur</a:t>
            </a:r>
          </a:p>
          <a:p>
            <a:pPr>
              <a:lnSpc>
                <a:spcPct val="120000"/>
              </a:lnSpc>
            </a:pPr>
            <a:r>
              <a:rPr lang="en-US" b="1" dirty="0"/>
              <a:t>Management reserves </a:t>
            </a:r>
            <a:r>
              <a:rPr lang="en-US" dirty="0"/>
              <a:t>are funds held for unknown risks that are used for management control purposes – not part of the cost baseline, but are part of the project budget and funding requirements</a:t>
            </a:r>
          </a:p>
        </p:txBody>
      </p:sp>
    </p:spTree>
    <p:extLst>
      <p:ext uri="{BB962C8B-B14F-4D97-AF65-F5344CB8AC3E}">
        <p14:creationId xmlns:p14="http://schemas.microsoft.com/office/powerpoint/2010/main" val="2177994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cannot manage risks until you identify them </a:t>
            </a:r>
          </a:p>
          <a:p>
            <a:r>
              <a:rPr lang="en-US" dirty="0"/>
              <a:t>Identifying risks involves determining which risks are likely to affect a project and documenting the characteristics of each</a:t>
            </a:r>
          </a:p>
          <a:p>
            <a:r>
              <a:rPr lang="en-US" dirty="0"/>
              <a:t>The main outputs of this process are a risk register and a risk report </a:t>
            </a:r>
          </a:p>
        </p:txBody>
      </p:sp>
      <p:sp>
        <p:nvSpPr>
          <p:cNvPr id="4" name="Title 3"/>
          <p:cNvSpPr>
            <a:spLocks noGrp="1"/>
          </p:cNvSpPr>
          <p:nvPr>
            <p:ph type="title"/>
          </p:nvPr>
        </p:nvSpPr>
        <p:spPr/>
        <p:txBody>
          <a:bodyPr/>
          <a:lstStyle/>
          <a:p>
            <a:r>
              <a:rPr lang="en-US" dirty="0"/>
              <a:t>Identifying Risks</a:t>
            </a:r>
          </a:p>
        </p:txBody>
      </p:sp>
    </p:spTree>
    <p:extLst>
      <p:ext uri="{BB962C8B-B14F-4D97-AF65-F5344CB8AC3E}">
        <p14:creationId xmlns:p14="http://schemas.microsoft.com/office/powerpoint/2010/main" val="4200844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2FD5E-CADC-4AC2-8A64-84CC5303D17E}"/>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Risk Events</a:t>
            </a:r>
            <a:endParaRPr lang="en-MY" dirty="0"/>
          </a:p>
        </p:txBody>
      </p:sp>
      <p:sp>
        <p:nvSpPr>
          <p:cNvPr id="3" name="Content Placeholder 2">
            <a:extLst>
              <a:ext uri="{FF2B5EF4-FFF2-40B4-BE49-F238E27FC236}">
                <a16:creationId xmlns:a16="http://schemas.microsoft.com/office/drawing/2014/main" id="{492043AF-FED6-4400-B77A-4E264B8ED90B}"/>
              </a:ext>
            </a:extLst>
          </p:cNvPr>
          <p:cNvSpPr>
            <a:spLocks noGrp="1"/>
          </p:cNvSpPr>
          <p:nvPr>
            <p:ph idx="1"/>
          </p:nvPr>
        </p:nvSpPr>
        <p:spPr>
          <a:xfrm>
            <a:off x="487363" y="1697038"/>
            <a:ext cx="8229600" cy="4886324"/>
          </a:xfrm>
        </p:spPr>
        <p:txBody>
          <a:bodyPr>
            <a:normAutofit fontScale="77500" lnSpcReduction="20000"/>
          </a:bodyPr>
          <a:lstStyle/>
          <a:p>
            <a:pPr>
              <a:lnSpc>
                <a:spcPct val="120000"/>
              </a:lnSpc>
            </a:pPr>
            <a:r>
              <a:rPr lang="en-US" b="1" dirty="0"/>
              <a:t>Risk events </a:t>
            </a:r>
            <a:r>
              <a:rPr lang="en-US" dirty="0"/>
              <a:t>refer to specific, uncertain events that may occur to the detriment or enhancement of the project</a:t>
            </a:r>
          </a:p>
          <a:p>
            <a:pPr lvl="1">
              <a:lnSpc>
                <a:spcPct val="120000"/>
              </a:lnSpc>
            </a:pPr>
            <a:r>
              <a:rPr lang="en-US" b="1" dirty="0"/>
              <a:t>Negative risk events</a:t>
            </a:r>
            <a:r>
              <a:rPr lang="en-US" dirty="0"/>
              <a:t> include the performance failure of a product produced as part of a project, delays in completing work as scheduled, increases in estimated costs, supply shortages, litigation against the company, and strikes</a:t>
            </a:r>
          </a:p>
          <a:p>
            <a:pPr lvl="1">
              <a:lnSpc>
                <a:spcPct val="120000"/>
              </a:lnSpc>
            </a:pPr>
            <a:r>
              <a:rPr lang="en-US" b="1" dirty="0"/>
              <a:t>Positive risk events</a:t>
            </a:r>
            <a:r>
              <a:rPr lang="en-US" dirty="0"/>
              <a:t> include completing work sooner than planned or at an unexpectedly reduced cost, collaborating with suppliers to produce better products, and obtaining good publicity from the project</a:t>
            </a:r>
          </a:p>
          <a:p>
            <a:pPr lvl="1">
              <a:lnSpc>
                <a:spcPct val="120000"/>
              </a:lnSpc>
            </a:pPr>
            <a:r>
              <a:rPr lang="en-US" dirty="0"/>
              <a:t>You can chart the probability and impact of risk events on a matrix</a:t>
            </a:r>
          </a:p>
        </p:txBody>
      </p:sp>
    </p:spTree>
    <p:extLst>
      <p:ext uri="{BB962C8B-B14F-4D97-AF65-F5344CB8AC3E}">
        <p14:creationId xmlns:p14="http://schemas.microsoft.com/office/powerpoint/2010/main" val="405489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A4F87-E7BB-43FC-A336-42A4FFF3B61D}"/>
              </a:ext>
            </a:extLst>
          </p:cNvPr>
          <p:cNvSpPr>
            <a:spLocks noGrp="1"/>
          </p:cNvSpPr>
          <p:nvPr>
            <p:ph type="title"/>
          </p:nvPr>
        </p:nvSpPr>
        <p:spPr/>
        <p:txBody>
          <a:bodyPr/>
          <a:lstStyle/>
          <a:p>
            <a:r>
              <a:rPr lang="en-US" dirty="0"/>
              <a:t>Overall Project Risk</a:t>
            </a:r>
            <a:endParaRPr lang="en-MY" dirty="0"/>
          </a:p>
        </p:txBody>
      </p:sp>
      <p:sp>
        <p:nvSpPr>
          <p:cNvPr id="3" name="Content Placeholder 2">
            <a:extLst>
              <a:ext uri="{FF2B5EF4-FFF2-40B4-BE49-F238E27FC236}">
                <a16:creationId xmlns:a16="http://schemas.microsoft.com/office/drawing/2014/main" id="{4D26A5AE-3DBE-436F-B40D-178DED63D73F}"/>
              </a:ext>
            </a:extLst>
          </p:cNvPr>
          <p:cNvSpPr>
            <a:spLocks noGrp="1"/>
          </p:cNvSpPr>
          <p:nvPr>
            <p:ph idx="1"/>
          </p:nvPr>
        </p:nvSpPr>
        <p:spPr/>
        <p:txBody>
          <a:bodyPr>
            <a:normAutofit lnSpcReduction="10000"/>
          </a:bodyPr>
          <a:lstStyle/>
          <a:p>
            <a:r>
              <a:rPr lang="en-US" dirty="0"/>
              <a:t>Overall project risk is the effect of uncertainty on the project as a whole </a:t>
            </a:r>
          </a:p>
          <a:p>
            <a:r>
              <a:rPr lang="en-US" dirty="0"/>
              <a:t>Contents of a risk report include sources of overall project risk and summary information on risk events, such as number of risks, distribution across risk categories, metrics, and trends</a:t>
            </a:r>
          </a:p>
          <a:p>
            <a:r>
              <a:rPr lang="en-US" dirty="0"/>
              <a:t>The risk report is developed progressively during the entire risk planning processes</a:t>
            </a:r>
          </a:p>
        </p:txBody>
      </p:sp>
    </p:spTree>
    <p:extLst>
      <p:ext uri="{BB962C8B-B14F-4D97-AF65-F5344CB8AC3E}">
        <p14:creationId xmlns:p14="http://schemas.microsoft.com/office/powerpoint/2010/main" val="4005317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5296-D704-4BF2-BA6D-F753B5F56370}"/>
              </a:ext>
            </a:extLst>
          </p:cNvPr>
          <p:cNvSpPr>
            <a:spLocks noGrp="1"/>
          </p:cNvSpPr>
          <p:nvPr>
            <p:ph type="title"/>
          </p:nvPr>
        </p:nvSpPr>
        <p:spPr/>
        <p:txBody>
          <a:bodyPr/>
          <a:lstStyle/>
          <a:p>
            <a:r>
              <a:rPr lang="en-US" dirty="0"/>
              <a:t>Performing Qualitative Risk Analysis</a:t>
            </a:r>
            <a:endParaRPr lang="en-MY" dirty="0"/>
          </a:p>
        </p:txBody>
      </p:sp>
      <p:sp>
        <p:nvSpPr>
          <p:cNvPr id="3" name="Content Placeholder 2">
            <a:extLst>
              <a:ext uri="{FF2B5EF4-FFF2-40B4-BE49-F238E27FC236}">
                <a16:creationId xmlns:a16="http://schemas.microsoft.com/office/drawing/2014/main" id="{315988CA-0CB7-4818-909C-CBBD961E7434}"/>
              </a:ext>
            </a:extLst>
          </p:cNvPr>
          <p:cNvSpPr>
            <a:spLocks noGrp="1"/>
          </p:cNvSpPr>
          <p:nvPr>
            <p:ph idx="1"/>
          </p:nvPr>
        </p:nvSpPr>
        <p:spPr/>
        <p:txBody>
          <a:bodyPr/>
          <a:lstStyle/>
          <a:p>
            <a:r>
              <a:rPr lang="en-US" dirty="0"/>
              <a:t>Results in prioritizing risks as high, medium, or low</a:t>
            </a:r>
          </a:p>
          <a:p>
            <a:r>
              <a:rPr lang="en-US" dirty="0"/>
              <a:t>A probability/impact matrix is a good technique to help decide which risks are most important on a project</a:t>
            </a:r>
          </a:p>
        </p:txBody>
      </p:sp>
    </p:spTree>
    <p:extLst>
      <p:ext uri="{BB962C8B-B14F-4D97-AF65-F5344CB8AC3E}">
        <p14:creationId xmlns:p14="http://schemas.microsoft.com/office/powerpoint/2010/main" val="2587183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effectLst>
                  <a:outerShdw blurRad="38100" dist="38100" dir="2700000" algn="tl">
                    <a:srgbClr val="000000">
                      <a:alpha val="43137"/>
                    </a:srgbClr>
                  </a:outerShdw>
                </a:effectLst>
              </a:rPr>
              <a:t>Sample Probability/Impact Matrix</a:t>
            </a:r>
            <a:endParaRPr lang="en-US" dirty="0"/>
          </a:p>
        </p:txBody>
      </p:sp>
      <p:pic>
        <p:nvPicPr>
          <p:cNvPr id="5" name="Picture 4">
            <a:extLst>
              <a:ext uri="{FF2B5EF4-FFF2-40B4-BE49-F238E27FC236}">
                <a16:creationId xmlns:a16="http://schemas.microsoft.com/office/drawing/2014/main" id="{F71E2DDB-4216-41F5-954D-50B4AE27D09F}"/>
              </a:ext>
            </a:extLst>
          </p:cNvPr>
          <p:cNvPicPr/>
          <p:nvPr/>
        </p:nvPicPr>
        <p:blipFill rotWithShape="1">
          <a:blip r:embed="rId2" cstate="print">
            <a:extLst>
              <a:ext uri="{28A0092B-C50C-407E-A947-70E740481C1C}">
                <a14:useLocalDpi xmlns:a14="http://schemas.microsoft.com/office/drawing/2010/main" val="0"/>
              </a:ext>
            </a:extLst>
          </a:blip>
          <a:srcRect b="3071"/>
          <a:stretch/>
        </p:blipFill>
        <p:spPr bwMode="auto">
          <a:xfrm>
            <a:off x="1346886" y="1616075"/>
            <a:ext cx="6450227" cy="48768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4840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nSpc>
                <a:spcPct val="120000"/>
              </a:lnSpc>
            </a:pPr>
            <a:r>
              <a:rPr lang="en-US" dirty="0"/>
              <a:t>Large, complex projects involving leading-edge technologies often require extensive quantitative risk analysis</a:t>
            </a:r>
          </a:p>
          <a:p>
            <a:pPr>
              <a:lnSpc>
                <a:spcPct val="120000"/>
              </a:lnSpc>
            </a:pPr>
            <a:r>
              <a:rPr lang="en-US" dirty="0"/>
              <a:t>Data gathering often involves interviewing experts and collecting probability distribution information</a:t>
            </a:r>
          </a:p>
          <a:p>
            <a:pPr>
              <a:lnSpc>
                <a:spcPct val="120000"/>
              </a:lnSpc>
            </a:pPr>
            <a:r>
              <a:rPr lang="en-US" dirty="0"/>
              <a:t>Quantitative risk analysis and modeling techniques include decision tree analysis, simulation, influence diagrams, and sensitivity analysis. The most commonly used simulation tool is Monte Carlo analysis.</a:t>
            </a:r>
          </a:p>
        </p:txBody>
      </p:sp>
      <p:sp>
        <p:nvSpPr>
          <p:cNvPr id="4" name="Title 3"/>
          <p:cNvSpPr>
            <a:spLocks noGrp="1"/>
          </p:cNvSpPr>
          <p:nvPr>
            <p:ph type="title"/>
          </p:nvPr>
        </p:nvSpPr>
        <p:spPr/>
        <p:txBody>
          <a:bodyPr>
            <a:normAutofit fontScale="90000"/>
          </a:bodyPr>
          <a:lstStyle/>
          <a:p>
            <a:r>
              <a:rPr lang="en-US" dirty="0"/>
              <a:t>Performing Quantitative Risk Analysis</a:t>
            </a:r>
          </a:p>
        </p:txBody>
      </p:sp>
    </p:spTree>
    <p:extLst>
      <p:ext uri="{BB962C8B-B14F-4D97-AF65-F5344CB8AC3E}">
        <p14:creationId xmlns:p14="http://schemas.microsoft.com/office/powerpoint/2010/main" val="4269651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Negative risk responses</a:t>
            </a:r>
          </a:p>
          <a:p>
            <a:pPr lvl="1"/>
            <a:r>
              <a:rPr lang="en-US" dirty="0"/>
              <a:t>Escalation of the risk</a:t>
            </a:r>
          </a:p>
          <a:p>
            <a:pPr lvl="1"/>
            <a:r>
              <a:rPr lang="en-US" dirty="0"/>
              <a:t>Risk avoidance</a:t>
            </a:r>
          </a:p>
          <a:p>
            <a:pPr lvl="1"/>
            <a:r>
              <a:rPr lang="en-US" dirty="0"/>
              <a:t>Risk acceptance</a:t>
            </a:r>
          </a:p>
          <a:p>
            <a:pPr lvl="1"/>
            <a:r>
              <a:rPr lang="en-US" dirty="0"/>
              <a:t>Risk transference</a:t>
            </a:r>
          </a:p>
          <a:p>
            <a:pPr lvl="1"/>
            <a:r>
              <a:rPr lang="en-US" dirty="0"/>
              <a:t>Risk mitigation</a:t>
            </a:r>
          </a:p>
          <a:p>
            <a:endParaRPr lang="en-US" dirty="0"/>
          </a:p>
          <a:p>
            <a:r>
              <a:rPr lang="en-US" dirty="0"/>
              <a:t>Positive risk responses</a:t>
            </a:r>
          </a:p>
          <a:p>
            <a:pPr lvl="1"/>
            <a:r>
              <a:rPr lang="en-US" dirty="0"/>
              <a:t>Escalation of the risk</a:t>
            </a:r>
          </a:p>
          <a:p>
            <a:pPr lvl="1"/>
            <a:r>
              <a:rPr lang="en-US" dirty="0"/>
              <a:t>Risk exploitation</a:t>
            </a:r>
          </a:p>
          <a:p>
            <a:pPr lvl="1"/>
            <a:r>
              <a:rPr lang="en-US" dirty="0"/>
              <a:t>Risk sharing</a:t>
            </a:r>
          </a:p>
          <a:p>
            <a:pPr lvl="1"/>
            <a:r>
              <a:rPr lang="en-US" dirty="0"/>
              <a:t>Risk enhancement</a:t>
            </a:r>
          </a:p>
          <a:p>
            <a:pPr lvl="1"/>
            <a:r>
              <a:rPr lang="en-US" dirty="0"/>
              <a:t>Risk acceptance</a:t>
            </a:r>
          </a:p>
        </p:txBody>
      </p:sp>
      <p:sp>
        <p:nvSpPr>
          <p:cNvPr id="4" name="Title 3"/>
          <p:cNvSpPr>
            <a:spLocks noGrp="1"/>
          </p:cNvSpPr>
          <p:nvPr>
            <p:ph type="title"/>
          </p:nvPr>
        </p:nvSpPr>
        <p:spPr/>
        <p:txBody>
          <a:bodyPr>
            <a:normAutofit/>
          </a:bodyPr>
          <a:lstStyle/>
          <a:p>
            <a:r>
              <a:rPr lang="en-US" dirty="0"/>
              <a:t>Planning Risk Responses</a:t>
            </a:r>
          </a:p>
        </p:txBody>
      </p:sp>
    </p:spTree>
    <p:extLst>
      <p:ext uri="{BB962C8B-B14F-4D97-AF65-F5344CB8AC3E}">
        <p14:creationId xmlns:p14="http://schemas.microsoft.com/office/powerpoint/2010/main" val="1929497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487363" y="1697038"/>
            <a:ext cx="8229600" cy="4886324"/>
          </a:xfrm>
        </p:spPr>
        <p:txBody>
          <a:bodyPr>
            <a:normAutofit fontScale="85000" lnSpcReduction="10000"/>
          </a:bodyPr>
          <a:lstStyle/>
          <a:p>
            <a:pPr>
              <a:lnSpc>
                <a:spcPct val="110000"/>
              </a:lnSpc>
            </a:pPr>
            <a:r>
              <a:rPr lang="en-US" sz="2000" dirty="0"/>
              <a:t>A </a:t>
            </a:r>
            <a:r>
              <a:rPr lang="en-US" sz="2000" b="1" dirty="0"/>
              <a:t>risk register </a:t>
            </a:r>
            <a:r>
              <a:rPr lang="en-US" sz="2000" dirty="0"/>
              <a:t>is a document that contains the results of various risk management processes and is often displayed in a table or spreadsheet format</a:t>
            </a:r>
          </a:p>
          <a:p>
            <a:pPr>
              <a:lnSpc>
                <a:spcPct val="110000"/>
              </a:lnSpc>
            </a:pPr>
            <a:r>
              <a:rPr lang="en-US" sz="2000" dirty="0"/>
              <a:t>It is a tool for documenting potential risk events and related information, including:</a:t>
            </a:r>
          </a:p>
          <a:p>
            <a:pPr lvl="1">
              <a:lnSpc>
                <a:spcPct val="110000"/>
              </a:lnSpc>
            </a:pPr>
            <a:r>
              <a:rPr lang="en-US" sz="1900" dirty="0"/>
              <a:t>An identification number for each risk event</a:t>
            </a:r>
          </a:p>
          <a:p>
            <a:pPr lvl="1">
              <a:lnSpc>
                <a:spcPct val="110000"/>
              </a:lnSpc>
            </a:pPr>
            <a:r>
              <a:rPr lang="en-US" sz="1900" dirty="0"/>
              <a:t>A rank for each risk event (usually high, medium, or low)</a:t>
            </a:r>
          </a:p>
          <a:p>
            <a:pPr lvl="1">
              <a:lnSpc>
                <a:spcPct val="110000"/>
              </a:lnSpc>
            </a:pPr>
            <a:r>
              <a:rPr lang="en-US" sz="1900" dirty="0"/>
              <a:t>The name of the risk event</a:t>
            </a:r>
          </a:p>
          <a:p>
            <a:pPr lvl="1">
              <a:lnSpc>
                <a:spcPct val="110000"/>
              </a:lnSpc>
            </a:pPr>
            <a:r>
              <a:rPr lang="en-US" sz="1900" dirty="0"/>
              <a:t>A description of the risk event </a:t>
            </a:r>
          </a:p>
          <a:p>
            <a:pPr lvl="1">
              <a:lnSpc>
                <a:spcPct val="110000"/>
              </a:lnSpc>
            </a:pPr>
            <a:r>
              <a:rPr lang="en-US" sz="1900" dirty="0"/>
              <a:t>The category under which the risk event falls</a:t>
            </a:r>
          </a:p>
          <a:p>
            <a:pPr lvl="1">
              <a:lnSpc>
                <a:spcPct val="110000"/>
              </a:lnSpc>
            </a:pPr>
            <a:r>
              <a:rPr lang="en-US" sz="1900" dirty="0"/>
              <a:t>The </a:t>
            </a:r>
            <a:r>
              <a:rPr lang="en-US" sz="1900" b="1" dirty="0"/>
              <a:t>root cause</a:t>
            </a:r>
            <a:r>
              <a:rPr lang="en-US" sz="1900" dirty="0"/>
              <a:t>: The real or underlying reason a problem occurs</a:t>
            </a:r>
          </a:p>
          <a:p>
            <a:pPr lvl="1">
              <a:lnSpc>
                <a:spcPct val="110000"/>
              </a:lnSpc>
            </a:pPr>
            <a:r>
              <a:rPr lang="en-US" sz="1900" b="1" dirty="0"/>
              <a:t>Triggers</a:t>
            </a:r>
            <a:r>
              <a:rPr lang="en-US" sz="1900" dirty="0"/>
              <a:t>: Indicators or symptoms of actual risk events</a:t>
            </a:r>
          </a:p>
          <a:p>
            <a:pPr lvl="1">
              <a:lnSpc>
                <a:spcPct val="110000"/>
              </a:lnSpc>
            </a:pPr>
            <a:r>
              <a:rPr lang="en-US" sz="1900" dirty="0"/>
              <a:t>Potential responses to each risk event</a:t>
            </a:r>
          </a:p>
          <a:p>
            <a:pPr lvl="1">
              <a:lnSpc>
                <a:spcPct val="110000"/>
              </a:lnSpc>
            </a:pPr>
            <a:r>
              <a:rPr lang="en-US" sz="1900" dirty="0"/>
              <a:t>The risk owner, or person who will own or take responsibility </a:t>
            </a:r>
          </a:p>
          <a:p>
            <a:pPr lvl="1">
              <a:lnSpc>
                <a:spcPct val="110000"/>
              </a:lnSpc>
            </a:pPr>
            <a:r>
              <a:rPr lang="en-US" sz="1900" dirty="0"/>
              <a:t>The probability of the risk event occurring</a:t>
            </a:r>
          </a:p>
          <a:p>
            <a:pPr lvl="1">
              <a:lnSpc>
                <a:spcPct val="110000"/>
              </a:lnSpc>
            </a:pPr>
            <a:r>
              <a:rPr lang="en-US" sz="1900" dirty="0"/>
              <a:t>The impact to the project if the risk event occurs</a:t>
            </a:r>
          </a:p>
          <a:p>
            <a:pPr lvl="1">
              <a:lnSpc>
                <a:spcPct val="110000"/>
              </a:lnSpc>
            </a:pPr>
            <a:r>
              <a:rPr lang="en-US" sz="1900" dirty="0"/>
              <a:t>The status of the risk event</a:t>
            </a:r>
          </a:p>
        </p:txBody>
      </p:sp>
      <p:sp>
        <p:nvSpPr>
          <p:cNvPr id="16" name="Title 15"/>
          <p:cNvSpPr>
            <a:spLocks noGrp="1"/>
          </p:cNvSpPr>
          <p:nvPr>
            <p:ph type="title"/>
          </p:nvPr>
        </p:nvSpPr>
        <p:spPr/>
        <p:txBody>
          <a:bodyPr/>
          <a:lstStyle/>
          <a:p>
            <a:r>
              <a:rPr lang="en-US" dirty="0">
                <a:effectLst>
                  <a:outerShdw blurRad="38100" dist="38100" dir="2700000" algn="tl">
                    <a:srgbClr val="000000">
                      <a:alpha val="43137"/>
                    </a:srgbClr>
                  </a:outerShdw>
                </a:effectLst>
              </a:rPr>
              <a:t>Risk Registers</a:t>
            </a:r>
            <a:endParaRPr lang="en-US" dirty="0"/>
          </a:p>
        </p:txBody>
      </p:sp>
    </p:spTree>
    <p:extLst>
      <p:ext uri="{BB962C8B-B14F-4D97-AF65-F5344CB8AC3E}">
        <p14:creationId xmlns:p14="http://schemas.microsoft.com/office/powerpoint/2010/main" val="2974743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05B4D-F150-495A-9D3F-C3CD14943AC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Sample Risk Register</a:t>
            </a:r>
            <a:endParaRPr lang="en-MY" dirty="0"/>
          </a:p>
        </p:txBody>
      </p:sp>
      <p:pic>
        <p:nvPicPr>
          <p:cNvPr id="5" name="Picture 6" descr="Fig05-15.bmp">
            <a:extLst>
              <a:ext uri="{FF2B5EF4-FFF2-40B4-BE49-F238E27FC236}">
                <a16:creationId xmlns:a16="http://schemas.microsoft.com/office/drawing/2014/main" id="{E7544B44-7E7F-41F7-834B-A42C8D52E458}"/>
              </a:ext>
            </a:extLst>
          </p:cNvPr>
          <p:cNvPicPr>
            <a:picLocks noChangeAspect="1"/>
          </p:cNvPicPr>
          <p:nvPr/>
        </p:nvPicPr>
        <p:blipFill>
          <a:blip r:embed="rId2"/>
          <a:srcRect l="3805" t="10283" r="3594" b="6164"/>
          <a:stretch>
            <a:fillRect/>
          </a:stretch>
        </p:blipFill>
        <p:spPr bwMode="auto">
          <a:xfrm>
            <a:off x="1388075" y="1417638"/>
            <a:ext cx="6367849" cy="5205412"/>
          </a:xfrm>
          <a:prstGeom prst="rect">
            <a:avLst/>
          </a:prstGeom>
          <a:noFill/>
          <a:ln w="9525">
            <a:noFill/>
            <a:miter lim="800000"/>
            <a:headEnd/>
            <a:tailEnd/>
          </a:ln>
        </p:spPr>
      </p:pic>
    </p:spTree>
    <p:extLst>
      <p:ext uri="{BB962C8B-B14F-4D97-AF65-F5344CB8AC3E}">
        <p14:creationId xmlns:p14="http://schemas.microsoft.com/office/powerpoint/2010/main" val="3621807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graphicFrame>
        <p:nvGraphicFramePr>
          <p:cNvPr id="5" name="Table 4">
            <a:extLst>
              <a:ext uri="{FF2B5EF4-FFF2-40B4-BE49-F238E27FC236}">
                <a16:creationId xmlns:a16="http://schemas.microsoft.com/office/drawing/2014/main" id="{A428BE2C-7441-45E2-BD5E-CD298D5AD9C1}"/>
              </a:ext>
            </a:extLst>
          </p:cNvPr>
          <p:cNvGraphicFramePr>
            <a:graphicFrameLocks noGrp="1"/>
          </p:cNvGraphicFramePr>
          <p:nvPr>
            <p:extLst>
              <p:ext uri="{D42A27DB-BD31-4B8C-83A1-F6EECF244321}">
                <p14:modId xmlns:p14="http://schemas.microsoft.com/office/powerpoint/2010/main" val="4022629847"/>
              </p:ext>
            </p:extLst>
          </p:nvPr>
        </p:nvGraphicFramePr>
        <p:xfrm>
          <a:off x="215152" y="1330050"/>
          <a:ext cx="8713695" cy="5237480"/>
        </p:xfrm>
        <a:graphic>
          <a:graphicData uri="http://schemas.openxmlformats.org/drawingml/2006/table">
            <a:tbl>
              <a:tblPr/>
              <a:tblGrid>
                <a:gridCol w="2339789">
                  <a:extLst>
                    <a:ext uri="{9D8B030D-6E8A-4147-A177-3AD203B41FA5}">
                      <a16:colId xmlns:a16="http://schemas.microsoft.com/office/drawing/2014/main" val="20000"/>
                    </a:ext>
                  </a:extLst>
                </a:gridCol>
                <a:gridCol w="2622177">
                  <a:extLst>
                    <a:ext uri="{9D8B030D-6E8A-4147-A177-3AD203B41FA5}">
                      <a16:colId xmlns:a16="http://schemas.microsoft.com/office/drawing/2014/main" val="20001"/>
                    </a:ext>
                  </a:extLst>
                </a:gridCol>
                <a:gridCol w="3751729">
                  <a:extLst>
                    <a:ext uri="{9D8B030D-6E8A-4147-A177-3AD203B41FA5}">
                      <a16:colId xmlns:a16="http://schemas.microsoft.com/office/drawing/2014/main" val="20002"/>
                    </a:ext>
                  </a:extLst>
                </a:gridCol>
              </a:tblGrid>
              <a:tr h="215056">
                <a:tc>
                  <a:txBody>
                    <a:bodyPr/>
                    <a:lstStyle/>
                    <a:p>
                      <a:pPr marL="0" marR="0">
                        <a:lnSpc>
                          <a:spcPct val="150000"/>
                        </a:lnSpc>
                        <a:spcBef>
                          <a:spcPts val="1200"/>
                        </a:spcBef>
                        <a:spcAft>
                          <a:spcPts val="0"/>
                        </a:spcAft>
                      </a:pPr>
                      <a:r>
                        <a:rPr lang="en-US" sz="1800" b="1" dirty="0">
                          <a:solidFill>
                            <a:srgbClr val="FFFFFF"/>
                          </a:solidFill>
                          <a:effectLst/>
                          <a:latin typeface="+mn-lt"/>
                          <a:ea typeface="Times New Roman" panose="02020603050405020304" pitchFamily="18" charset="0"/>
                          <a:cs typeface="Times New Roman" panose="02020603050405020304" pitchFamily="18" charset="0"/>
                        </a:rPr>
                        <a:t>Knowledge area</a:t>
                      </a:r>
                      <a:endParaRPr lang="en-US" sz="1800" b="1"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50000"/>
                        </a:lnSpc>
                        <a:spcBef>
                          <a:spcPts val="1200"/>
                        </a:spcBef>
                        <a:spcAft>
                          <a:spcPts val="0"/>
                        </a:spcAft>
                      </a:pPr>
                      <a:r>
                        <a:rPr lang="en-US" sz="1800" b="1" dirty="0">
                          <a:solidFill>
                            <a:srgbClr val="FFFFFF"/>
                          </a:solidFill>
                          <a:effectLst/>
                          <a:latin typeface="+mn-lt"/>
                          <a:ea typeface="Times New Roman" panose="02020603050405020304" pitchFamily="18" charset="0"/>
                          <a:cs typeface="Times New Roman" panose="02020603050405020304" pitchFamily="18" charset="0"/>
                        </a:rPr>
                        <a:t>Planning process</a:t>
                      </a:r>
                      <a:endParaRPr lang="en-US" sz="1800" b="1"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50000"/>
                        </a:lnSpc>
                        <a:spcBef>
                          <a:spcPts val="1200"/>
                        </a:spcBef>
                        <a:spcAft>
                          <a:spcPts val="0"/>
                        </a:spcAft>
                      </a:pPr>
                      <a:r>
                        <a:rPr lang="en-US" sz="1800" b="1" dirty="0">
                          <a:solidFill>
                            <a:srgbClr val="FFFFFF"/>
                          </a:solidFill>
                          <a:effectLst/>
                          <a:latin typeface="+mn-lt"/>
                          <a:ea typeface="Times New Roman" panose="02020603050405020304" pitchFamily="18" charset="0"/>
                          <a:cs typeface="Times New Roman" panose="02020603050405020304" pitchFamily="18" charset="0"/>
                        </a:rPr>
                        <a:t>Outputs</a:t>
                      </a:r>
                      <a:endParaRPr lang="en-US" sz="1800" b="1"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938428">
                <a:tc>
                  <a:txBody>
                    <a:bodyPr/>
                    <a:lstStyle/>
                    <a:p>
                      <a:pPr marL="0" marR="0">
                        <a:spcBef>
                          <a:spcPts val="0"/>
                        </a:spcBef>
                        <a:spcAft>
                          <a:spcPts val="0"/>
                        </a:spcAft>
                      </a:pPr>
                      <a:r>
                        <a:rPr lang="en-US" sz="1600" b="1" dirty="0">
                          <a:effectLst/>
                          <a:latin typeface="+mn-lt"/>
                          <a:ea typeface="Times New Roman" panose="02020603050405020304" pitchFamily="18" charset="0"/>
                          <a:cs typeface="Times New Roman" panose="02020603050405020304" pitchFamily="18" charset="0"/>
                        </a:rPr>
                        <a:t>Project risk management</a:t>
                      </a: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Plan risk management</a:t>
                      </a:r>
                    </a:p>
                    <a:p>
                      <a:pPr marL="0" marR="0">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Identify risks </a:t>
                      </a:r>
                    </a:p>
                    <a:p>
                      <a:pPr marL="0" marR="0">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 </a:t>
                      </a:r>
                    </a:p>
                    <a:p>
                      <a:pPr marL="0" marR="0">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Perform qualitative risk analysis</a:t>
                      </a:r>
                    </a:p>
                    <a:p>
                      <a:pPr marL="0" marR="0">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Perform quantitative risk analysis</a:t>
                      </a:r>
                    </a:p>
                    <a:p>
                      <a:pPr marL="0" marR="0">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Plan risk responses</a:t>
                      </a: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Risk management plan</a:t>
                      </a:r>
                    </a:p>
                    <a:p>
                      <a:pPr marL="0" marR="0">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Risk register</a:t>
                      </a:r>
                    </a:p>
                    <a:p>
                      <a:pPr marL="0" marR="0">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Risk report</a:t>
                      </a:r>
                    </a:p>
                    <a:p>
                      <a:pPr marL="0" marR="0">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Project documents updates </a:t>
                      </a:r>
                    </a:p>
                    <a:p>
                      <a:pPr marL="0" marR="0">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Change requests</a:t>
                      </a:r>
                    </a:p>
                    <a:p>
                      <a:pPr marL="0" marR="0">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Project management plan updates</a:t>
                      </a:r>
                    </a:p>
                    <a:p>
                      <a:pPr marL="0" marR="0">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Project documents updates</a:t>
                      </a: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07643">
                <a:tc>
                  <a:txBody>
                    <a:bodyPr/>
                    <a:lstStyle/>
                    <a:p>
                      <a:pPr marL="0" marR="0">
                        <a:spcBef>
                          <a:spcPts val="0"/>
                        </a:spcBef>
                        <a:spcAft>
                          <a:spcPts val="0"/>
                        </a:spcAft>
                      </a:pPr>
                      <a:r>
                        <a:rPr lang="en-US" sz="1600" b="1" dirty="0">
                          <a:effectLst/>
                          <a:latin typeface="+mn-lt"/>
                          <a:ea typeface="Times New Roman" panose="02020603050405020304" pitchFamily="18" charset="0"/>
                          <a:cs typeface="Times New Roman" panose="02020603050405020304" pitchFamily="18" charset="0"/>
                        </a:rPr>
                        <a:t>Project procurement management</a:t>
                      </a: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Plan procurement management</a:t>
                      </a: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Procurement management plan</a:t>
                      </a:r>
                    </a:p>
                    <a:p>
                      <a:pPr marL="0" marR="0">
                        <a:lnSpc>
                          <a:spcPct val="100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Procurement strategy</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0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Bid documents</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0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Procurement statement of work</a:t>
                      </a:r>
                    </a:p>
                    <a:p>
                      <a:pPr marL="0" marR="0">
                        <a:lnSpc>
                          <a:spcPct val="100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Source selection criteria </a:t>
                      </a:r>
                    </a:p>
                    <a:p>
                      <a:pPr marL="0" marR="0">
                        <a:lnSpc>
                          <a:spcPct val="100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Make or buy decisions</a:t>
                      </a:r>
                    </a:p>
                    <a:p>
                      <a:pPr marL="0" marR="0">
                        <a:lnSpc>
                          <a:spcPct val="100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Independent cost estimates</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0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Change requests</a:t>
                      </a:r>
                    </a:p>
                    <a:p>
                      <a:pPr marL="0" marR="0">
                        <a:lnSpc>
                          <a:spcPct val="100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Project documents updates</a:t>
                      </a:r>
                    </a:p>
                    <a:p>
                      <a:pPr marL="0" marR="0">
                        <a:lnSpc>
                          <a:spcPct val="100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Organizational process assets updates</a:t>
                      </a:r>
                      <a:endParaRPr lang="en-US" sz="1800"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4607">
                <a:tc>
                  <a:txBody>
                    <a:bodyPr/>
                    <a:lstStyle/>
                    <a:p>
                      <a:pPr marL="0" marR="0">
                        <a:spcBef>
                          <a:spcPts val="0"/>
                        </a:spcBef>
                        <a:spcAft>
                          <a:spcPts val="0"/>
                        </a:spcAft>
                      </a:pPr>
                      <a:r>
                        <a:rPr lang="en-US" sz="1600" b="1" dirty="0">
                          <a:effectLst/>
                          <a:latin typeface="+mn-lt"/>
                          <a:ea typeface="Times New Roman" panose="02020603050405020304" pitchFamily="18" charset="0"/>
                          <a:cs typeface="Times New Roman" panose="02020603050405020304" pitchFamily="18" charset="0"/>
                        </a:rPr>
                        <a:t>Project stakeholder management</a:t>
                      </a: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US" sz="1600">
                          <a:effectLst/>
                          <a:latin typeface="+mn-lt"/>
                          <a:ea typeface="Times New Roman" panose="02020603050405020304" pitchFamily="18" charset="0"/>
                          <a:cs typeface="Times New Roman" panose="02020603050405020304" pitchFamily="18" charset="0"/>
                        </a:rPr>
                        <a:t>Plan stakeholder engagement</a:t>
                      </a: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Stakeholder engagement plan</a:t>
                      </a:r>
                    </a:p>
                    <a:p>
                      <a:pPr marL="0" marR="0">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 </a:t>
                      </a: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21796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4391-AEFF-48EB-BF4B-C5429649BE67}"/>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Risk-Related Contract Decisions</a:t>
            </a:r>
            <a:endParaRPr lang="en-MY" dirty="0"/>
          </a:p>
        </p:txBody>
      </p:sp>
      <p:sp>
        <p:nvSpPr>
          <p:cNvPr id="3" name="Content Placeholder 2">
            <a:extLst>
              <a:ext uri="{FF2B5EF4-FFF2-40B4-BE49-F238E27FC236}">
                <a16:creationId xmlns:a16="http://schemas.microsoft.com/office/drawing/2014/main" id="{CB2CD03E-A6AC-4EE8-9D79-DB943CC3038D}"/>
              </a:ext>
            </a:extLst>
          </p:cNvPr>
          <p:cNvSpPr>
            <a:spLocks noGrp="1"/>
          </p:cNvSpPr>
          <p:nvPr>
            <p:ph idx="1"/>
          </p:nvPr>
        </p:nvSpPr>
        <p:spPr/>
        <p:txBody>
          <a:bodyPr/>
          <a:lstStyle/>
          <a:p>
            <a:r>
              <a:rPr lang="en-US" sz="2300" dirty="0"/>
              <a:t>Work done by outside suppliers or sellers should be well documented in </a:t>
            </a:r>
            <a:r>
              <a:rPr lang="en-US" sz="2300" b="1" dirty="0"/>
              <a:t>contracts</a:t>
            </a:r>
            <a:r>
              <a:rPr lang="en-US" sz="2300" dirty="0"/>
              <a:t>,</a:t>
            </a:r>
            <a:r>
              <a:rPr lang="en-US" sz="2300" b="1" dirty="0"/>
              <a:t> </a:t>
            </a:r>
            <a:r>
              <a:rPr lang="en-US" sz="2300" dirty="0"/>
              <a:t>which are mutually binding agreements that obligate the seller to provide the specified products or services, and obligate the buyer to pay for them</a:t>
            </a:r>
          </a:p>
          <a:p>
            <a:r>
              <a:rPr lang="en-US" sz="2300" dirty="0"/>
              <a:t>Project managers should include clauses in contracts to help manage project risks by using:</a:t>
            </a:r>
          </a:p>
          <a:p>
            <a:pPr lvl="1"/>
            <a:r>
              <a:rPr lang="en-US" sz="2100" dirty="0"/>
              <a:t>Incentive or penalty clauses</a:t>
            </a:r>
          </a:p>
          <a:p>
            <a:pPr lvl="1"/>
            <a:r>
              <a:rPr lang="en-US" sz="2100" dirty="0"/>
              <a:t>Certain types of contracts, such as fixed-price contracts, to reduce their risk of incurring higher costs than expected</a:t>
            </a:r>
          </a:p>
          <a:p>
            <a:pPr lvl="1"/>
            <a:r>
              <a:rPr lang="en-US" sz="2100" dirty="0"/>
              <a:t>Competition for supplying goods and services to help reduce negative risks and enhance positive risks on projects</a:t>
            </a:r>
          </a:p>
        </p:txBody>
      </p:sp>
    </p:spTree>
    <p:extLst>
      <p:ext uri="{BB962C8B-B14F-4D97-AF65-F5344CB8AC3E}">
        <p14:creationId xmlns:p14="http://schemas.microsoft.com/office/powerpoint/2010/main" val="3976073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3130-893C-482E-BB6F-FA630667819E}"/>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Project Procurement Management</a:t>
            </a:r>
            <a:endParaRPr lang="en-MY" dirty="0"/>
          </a:p>
        </p:txBody>
      </p:sp>
      <p:sp>
        <p:nvSpPr>
          <p:cNvPr id="3" name="Content Placeholder 2">
            <a:extLst>
              <a:ext uri="{FF2B5EF4-FFF2-40B4-BE49-F238E27FC236}">
                <a16:creationId xmlns:a16="http://schemas.microsoft.com/office/drawing/2014/main" id="{A7504C8B-85B8-47FB-B9CE-72C935B88741}"/>
              </a:ext>
            </a:extLst>
          </p:cNvPr>
          <p:cNvSpPr>
            <a:spLocks noGrp="1"/>
          </p:cNvSpPr>
          <p:nvPr>
            <p:ph idx="1"/>
          </p:nvPr>
        </p:nvSpPr>
        <p:spPr>
          <a:xfrm>
            <a:off x="487363" y="1697038"/>
            <a:ext cx="8229600" cy="4886324"/>
          </a:xfrm>
        </p:spPr>
        <p:txBody>
          <a:bodyPr>
            <a:normAutofit fontScale="77500" lnSpcReduction="20000"/>
          </a:bodyPr>
          <a:lstStyle/>
          <a:p>
            <a:pPr>
              <a:lnSpc>
                <a:spcPct val="120000"/>
              </a:lnSpc>
            </a:pPr>
            <a:r>
              <a:rPr lang="en-US" dirty="0"/>
              <a:t>Project procurement management includes acquiring or procuring goods and services for a project from outside the organization</a:t>
            </a:r>
          </a:p>
          <a:p>
            <a:pPr>
              <a:lnSpc>
                <a:spcPct val="120000"/>
              </a:lnSpc>
            </a:pPr>
            <a:r>
              <a:rPr lang="en-US" dirty="0"/>
              <a:t>As the business world continues to become more competitive and global, more and more projects include procurement, often referred to as outsourcing</a:t>
            </a:r>
          </a:p>
          <a:p>
            <a:pPr>
              <a:lnSpc>
                <a:spcPct val="120000"/>
              </a:lnSpc>
            </a:pPr>
            <a:r>
              <a:rPr lang="en-US" dirty="0"/>
              <a:t>Key outputs include procurement management plans, procurement strategies, bid documents, procurement statements of work, source selection criteria, make-or-buy decisions, independent cost estimates, change requests, project documents updates, and organizational process assets updates</a:t>
            </a:r>
          </a:p>
        </p:txBody>
      </p:sp>
    </p:spTree>
    <p:extLst>
      <p:ext uri="{BB962C8B-B14F-4D97-AF65-F5344CB8AC3E}">
        <p14:creationId xmlns:p14="http://schemas.microsoft.com/office/powerpoint/2010/main" val="1128048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922D-2B4A-472D-B59D-8C9585E3716E}"/>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Make-or-Buy Analysis</a:t>
            </a:r>
            <a:endParaRPr lang="en-MY" dirty="0"/>
          </a:p>
        </p:txBody>
      </p:sp>
      <p:sp>
        <p:nvSpPr>
          <p:cNvPr id="3" name="Content Placeholder 2">
            <a:extLst>
              <a:ext uri="{FF2B5EF4-FFF2-40B4-BE49-F238E27FC236}">
                <a16:creationId xmlns:a16="http://schemas.microsoft.com/office/drawing/2014/main" id="{DBB8E5EA-81DA-4EA8-BC55-171E5B3C56E1}"/>
              </a:ext>
            </a:extLst>
          </p:cNvPr>
          <p:cNvSpPr>
            <a:spLocks noGrp="1"/>
          </p:cNvSpPr>
          <p:nvPr>
            <p:ph idx="1"/>
          </p:nvPr>
        </p:nvSpPr>
        <p:spPr>
          <a:xfrm>
            <a:off x="487363" y="1697038"/>
            <a:ext cx="8229600" cy="4886324"/>
          </a:xfrm>
        </p:spPr>
        <p:txBody>
          <a:bodyPr>
            <a:normAutofit fontScale="77500" lnSpcReduction="20000"/>
          </a:bodyPr>
          <a:lstStyle/>
          <a:p>
            <a:pPr>
              <a:lnSpc>
                <a:spcPct val="120000"/>
              </a:lnSpc>
            </a:pPr>
            <a:r>
              <a:rPr lang="en-US" b="1" dirty="0"/>
              <a:t>Make-or-buy analysis </a:t>
            </a:r>
            <a:r>
              <a:rPr lang="en-US" dirty="0"/>
              <a:t>involves estimating the internal costs of providing a product or service, and comparing that estimate to the cost of outsourcing</a:t>
            </a:r>
          </a:p>
          <a:p>
            <a:pPr>
              <a:lnSpc>
                <a:spcPct val="120000"/>
              </a:lnSpc>
            </a:pPr>
            <a:r>
              <a:rPr lang="en-US" dirty="0"/>
              <a:t>Many organizations also use make-or-buy analysis, often called a lease-or-buy analysis, to decide if they should purchase or lease items for a particular project</a:t>
            </a:r>
          </a:p>
          <a:p>
            <a:pPr>
              <a:lnSpc>
                <a:spcPct val="120000"/>
              </a:lnSpc>
            </a:pPr>
            <a:r>
              <a:rPr lang="en-US" dirty="0"/>
              <a:t>Example: Assume you can lease an item you need for a project for $800/day. To purchase the item, the cost is $12,000 plus a daily operational cost of $400/day. How long will it take for the purchase cost to be the same as the lease?</a:t>
            </a:r>
          </a:p>
        </p:txBody>
      </p:sp>
    </p:spTree>
    <p:extLst>
      <p:ext uri="{BB962C8B-B14F-4D97-AF65-F5344CB8AC3E}">
        <p14:creationId xmlns:p14="http://schemas.microsoft.com/office/powerpoint/2010/main" val="652400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BF64-F94E-4504-9A7C-8C942DFFAC02}"/>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Comparing the Cost of Leasing Versus Buying</a:t>
            </a:r>
            <a:endParaRPr lang="en-MY" dirty="0"/>
          </a:p>
        </p:txBody>
      </p:sp>
      <p:pic>
        <p:nvPicPr>
          <p:cNvPr id="5" name="Picture 4" descr="fig5-17">
            <a:extLst>
              <a:ext uri="{FF2B5EF4-FFF2-40B4-BE49-F238E27FC236}">
                <a16:creationId xmlns:a16="http://schemas.microsoft.com/office/drawing/2014/main" id="{548BE239-3A12-4DE0-B8F8-E5BC96675526}"/>
              </a:ext>
            </a:extLst>
          </p:cNvPr>
          <p:cNvPicPr/>
          <p:nvPr/>
        </p:nvPicPr>
        <p:blipFill>
          <a:blip r:embed="rId2">
            <a:extLst>
              <a:ext uri="{28A0092B-C50C-407E-A947-70E740481C1C}">
                <a14:useLocalDpi xmlns:a14="http://schemas.microsoft.com/office/drawing/2010/main" val="0"/>
              </a:ext>
            </a:extLst>
          </a:blip>
          <a:srcRect r="3815"/>
          <a:stretch>
            <a:fillRect/>
          </a:stretch>
        </p:blipFill>
        <p:spPr bwMode="auto">
          <a:xfrm>
            <a:off x="736342" y="1981372"/>
            <a:ext cx="7671315" cy="4255122"/>
          </a:xfrm>
          <a:prstGeom prst="rect">
            <a:avLst/>
          </a:prstGeom>
          <a:noFill/>
          <a:ln>
            <a:noFill/>
          </a:ln>
        </p:spPr>
      </p:pic>
    </p:spTree>
    <p:extLst>
      <p:ext uri="{BB962C8B-B14F-4D97-AF65-F5344CB8AC3E}">
        <p14:creationId xmlns:p14="http://schemas.microsoft.com/office/powerpoint/2010/main" val="3016395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CFBC-7C08-4FED-9605-EF6B6982BC8F}"/>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Procurement Management Plans</a:t>
            </a:r>
            <a:endParaRPr lang="en-MY" dirty="0"/>
          </a:p>
        </p:txBody>
      </p:sp>
      <p:sp>
        <p:nvSpPr>
          <p:cNvPr id="3" name="Content Placeholder 2">
            <a:extLst>
              <a:ext uri="{FF2B5EF4-FFF2-40B4-BE49-F238E27FC236}">
                <a16:creationId xmlns:a16="http://schemas.microsoft.com/office/drawing/2014/main" id="{922ABD4E-AB2C-4E9C-AC90-A77DD67798D3}"/>
              </a:ext>
            </a:extLst>
          </p:cNvPr>
          <p:cNvSpPr>
            <a:spLocks noGrp="1"/>
          </p:cNvSpPr>
          <p:nvPr>
            <p:ph idx="1"/>
          </p:nvPr>
        </p:nvSpPr>
        <p:spPr>
          <a:xfrm>
            <a:off x="487363" y="1697038"/>
            <a:ext cx="8229600" cy="4886324"/>
          </a:xfrm>
        </p:spPr>
        <p:txBody>
          <a:bodyPr>
            <a:normAutofit fontScale="92500" lnSpcReduction="20000"/>
          </a:bodyPr>
          <a:lstStyle/>
          <a:p>
            <a:pPr>
              <a:lnSpc>
                <a:spcPct val="110000"/>
              </a:lnSpc>
            </a:pPr>
            <a:r>
              <a:rPr lang="en-US" dirty="0"/>
              <a:t>A procurement management plan is a document that describes how the procurement processes will be managed, from developing documentation for making outside purchases or acquisitions to contract closure</a:t>
            </a:r>
          </a:p>
          <a:p>
            <a:pPr>
              <a:lnSpc>
                <a:spcPct val="110000"/>
              </a:lnSpc>
            </a:pPr>
            <a:r>
              <a:rPr lang="en-US" dirty="0"/>
              <a:t>Some projects must follow government directives, such as the </a:t>
            </a:r>
            <a:r>
              <a:rPr lang="en-US" b="1" dirty="0"/>
              <a:t>Federal Acquisition Regulation </a:t>
            </a:r>
            <a:r>
              <a:rPr lang="en-US" dirty="0"/>
              <a:t>(FAR), which provides uniform policies for acquisition of supplies and services for executive agencies in the U.S.</a:t>
            </a:r>
            <a:endParaRPr lang="en-US" sz="1600" dirty="0"/>
          </a:p>
        </p:txBody>
      </p:sp>
    </p:spTree>
    <p:extLst>
      <p:ext uri="{BB962C8B-B14F-4D97-AF65-F5344CB8AC3E}">
        <p14:creationId xmlns:p14="http://schemas.microsoft.com/office/powerpoint/2010/main" val="448277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p:nvPr>
        </p:nvSpPr>
        <p:spPr bwMode="auto"/>
        <p:txBody>
          <a:bodyPr wrap="square" lIns="91440" tIns="45720" rIns="91440" bIns="45720" numCol="1" anchorCtr="0" compatLnSpc="1">
            <a:prstTxWarp prst="textNoShape">
              <a:avLst/>
            </a:prstTxWarp>
            <a:normAutofit/>
          </a:bodyPr>
          <a:lstStyle/>
          <a:p>
            <a:pPr>
              <a:defRPr/>
            </a:pPr>
            <a:r>
              <a:rPr lang="en-US" dirty="0">
                <a:effectLst>
                  <a:outerShdw blurRad="38100" dist="38100" dir="2700000" algn="tl">
                    <a:srgbClr val="000000">
                      <a:alpha val="43137"/>
                    </a:srgbClr>
                  </a:outerShdw>
                </a:effectLst>
              </a:rPr>
              <a:t>Types of Contracts</a:t>
            </a:r>
          </a:p>
        </p:txBody>
      </p:sp>
      <p:sp>
        <p:nvSpPr>
          <p:cNvPr id="56323" name="Rectangle 3"/>
          <p:cNvSpPr>
            <a:spLocks noGrp="1"/>
          </p:cNvSpPr>
          <p:nvPr>
            <p:ph type="body" idx="1"/>
          </p:nvPr>
        </p:nvSpPr>
        <p:spPr/>
        <p:txBody>
          <a:bodyPr>
            <a:normAutofit fontScale="85000" lnSpcReduction="10000"/>
          </a:bodyPr>
          <a:lstStyle/>
          <a:p>
            <a:pPr>
              <a:lnSpc>
                <a:spcPct val="110000"/>
              </a:lnSpc>
            </a:pPr>
            <a:r>
              <a:rPr lang="en-US" b="1" dirty="0"/>
              <a:t>Fixed-price </a:t>
            </a:r>
            <a:r>
              <a:rPr lang="en-US" dirty="0"/>
              <a:t>or </a:t>
            </a:r>
            <a:r>
              <a:rPr lang="en-US" b="1" dirty="0"/>
              <a:t>lump-sum contracts </a:t>
            </a:r>
            <a:r>
              <a:rPr lang="en-US" dirty="0"/>
              <a:t>involve a fixed total price for a well-defined product or service</a:t>
            </a:r>
          </a:p>
          <a:p>
            <a:pPr>
              <a:lnSpc>
                <a:spcPct val="110000"/>
              </a:lnSpc>
            </a:pPr>
            <a:r>
              <a:rPr lang="en-US" b="1" dirty="0"/>
              <a:t>Cost-reimbursable contracts </a:t>
            </a:r>
            <a:r>
              <a:rPr lang="en-US" dirty="0"/>
              <a:t>involve payment to the seller for direct and indirect actual costs</a:t>
            </a:r>
          </a:p>
          <a:p>
            <a:pPr>
              <a:lnSpc>
                <a:spcPct val="110000"/>
              </a:lnSpc>
            </a:pPr>
            <a:r>
              <a:rPr lang="en-US" b="1" dirty="0"/>
              <a:t>Time-and-material contracts </a:t>
            </a:r>
            <a:r>
              <a:rPr lang="en-US" dirty="0"/>
              <a:t>are a hybrid of both fixed-price and cost-reimbursable contracts</a:t>
            </a:r>
          </a:p>
          <a:p>
            <a:pPr>
              <a:lnSpc>
                <a:spcPct val="110000"/>
              </a:lnSpc>
            </a:pPr>
            <a:r>
              <a:rPr lang="en-US" dirty="0"/>
              <a:t>Unit pricing can also be used in various types of contracts to require the buyer to pay the supplier a predetermined amount per unit of service</a:t>
            </a:r>
          </a:p>
        </p:txBody>
      </p:sp>
    </p:spTree>
    <p:extLst>
      <p:ext uri="{BB962C8B-B14F-4D97-AF65-F5344CB8AC3E}">
        <p14:creationId xmlns:p14="http://schemas.microsoft.com/office/powerpoint/2010/main" val="923312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dirty="0">
                <a:effectLst>
                  <a:outerShdw blurRad="38100" dist="38100" dir="2700000" algn="tl">
                    <a:srgbClr val="000000">
                      <a:alpha val="43137"/>
                    </a:srgbClr>
                  </a:outerShdw>
                </a:effectLst>
              </a:rPr>
              <a:t>Bid Documents</a:t>
            </a:r>
          </a:p>
        </p:txBody>
      </p:sp>
      <p:sp>
        <p:nvSpPr>
          <p:cNvPr id="64515" name="Rectangle 3"/>
          <p:cNvSpPr>
            <a:spLocks noGrp="1"/>
          </p:cNvSpPr>
          <p:nvPr>
            <p:ph type="body" idx="1"/>
          </p:nvPr>
        </p:nvSpPr>
        <p:spPr>
          <a:xfrm>
            <a:off x="487363" y="1697038"/>
            <a:ext cx="8229600" cy="4886324"/>
          </a:xfrm>
        </p:spPr>
        <p:txBody>
          <a:bodyPr>
            <a:normAutofit fontScale="85000" lnSpcReduction="10000"/>
          </a:bodyPr>
          <a:lstStyle/>
          <a:p>
            <a:pPr>
              <a:lnSpc>
                <a:spcPct val="120000"/>
              </a:lnSpc>
            </a:pPr>
            <a:r>
              <a:rPr lang="en-US" sz="2400" dirty="0"/>
              <a:t>A </a:t>
            </a:r>
            <a:r>
              <a:rPr lang="en-US" sz="2400" b="1" dirty="0"/>
              <a:t>Request for Information (RFI)</a:t>
            </a:r>
            <a:r>
              <a:rPr lang="en-US" sz="2400" dirty="0"/>
              <a:t> is used when more information about the goods or services is needed. Potential suppliers are asked to provide the information before sending out an RFP or RFQ </a:t>
            </a:r>
          </a:p>
          <a:p>
            <a:pPr>
              <a:lnSpc>
                <a:spcPct val="120000"/>
              </a:lnSpc>
            </a:pPr>
            <a:r>
              <a:rPr lang="en-US" sz="2300" dirty="0"/>
              <a:t>A </a:t>
            </a:r>
            <a:r>
              <a:rPr lang="en-US" sz="2300" b="1" dirty="0"/>
              <a:t>Request for Proposal (RFP) </a:t>
            </a:r>
            <a:r>
              <a:rPr lang="en-US" sz="2300" dirty="0"/>
              <a:t>is a document used to solicit proposals from prospective suppliers</a:t>
            </a:r>
          </a:p>
          <a:p>
            <a:pPr lvl="1">
              <a:lnSpc>
                <a:spcPct val="120000"/>
              </a:lnSpc>
            </a:pPr>
            <a:r>
              <a:rPr lang="en-US" sz="2100" dirty="0"/>
              <a:t>A </a:t>
            </a:r>
            <a:r>
              <a:rPr lang="en-US" sz="2100" b="1" dirty="0"/>
              <a:t>proposal </a:t>
            </a:r>
            <a:r>
              <a:rPr lang="en-US" sz="2100" dirty="0"/>
              <a:t>is a document in which sellers describe what they will do to meet the requirements of a buyer</a:t>
            </a:r>
          </a:p>
          <a:p>
            <a:pPr>
              <a:lnSpc>
                <a:spcPct val="120000"/>
              </a:lnSpc>
            </a:pPr>
            <a:r>
              <a:rPr lang="en-US" sz="2300" dirty="0"/>
              <a:t>A </a:t>
            </a:r>
            <a:r>
              <a:rPr lang="en-US" sz="2300" b="1" dirty="0"/>
              <a:t>Request for Quote (RFQ) </a:t>
            </a:r>
            <a:r>
              <a:rPr lang="en-US" sz="2300" dirty="0"/>
              <a:t>is a document used to solicit quotes or bids from prospective suppliers</a:t>
            </a:r>
          </a:p>
          <a:p>
            <a:pPr lvl="1">
              <a:lnSpc>
                <a:spcPct val="120000"/>
              </a:lnSpc>
            </a:pPr>
            <a:r>
              <a:rPr lang="en-US" sz="2100" dirty="0"/>
              <a:t>A </a:t>
            </a:r>
            <a:r>
              <a:rPr lang="en-US" sz="2100" b="1" dirty="0"/>
              <a:t>bid </a:t>
            </a:r>
            <a:r>
              <a:rPr lang="en-US" sz="2100" dirty="0"/>
              <a:t>(also called a quote) is a document prepared by sellers providing pricing for standard items that have been clearly defined by the buyer</a:t>
            </a:r>
          </a:p>
          <a:p>
            <a:pPr>
              <a:lnSpc>
                <a:spcPct val="120000"/>
              </a:lnSpc>
            </a:pPr>
            <a:r>
              <a:rPr lang="en-US" sz="2300" dirty="0"/>
              <a:t>RFPs are used for procurements where there are a variety of ways to meet a need, while RFQs are used for more standard items</a:t>
            </a:r>
          </a:p>
        </p:txBody>
      </p:sp>
    </p:spTree>
    <p:extLst>
      <p:ext uri="{BB962C8B-B14F-4D97-AF65-F5344CB8AC3E}">
        <p14:creationId xmlns:p14="http://schemas.microsoft.com/office/powerpoint/2010/main" val="3913228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p:cNvSpPr>
          <p:nvPr>
            <p:ph type="title"/>
          </p:nvPr>
        </p:nvSpPr>
        <p:spPr bwMode="auto"/>
        <p:txBody>
          <a:bodyPr wrap="square" lIns="91440" tIns="45720" rIns="91440" bIns="45720" numCol="1" anchorCtr="0" compatLnSpc="1">
            <a:prstTxWarp prst="textNoShape">
              <a:avLst/>
            </a:prstTxWarp>
            <a:normAutofit/>
          </a:bodyPr>
          <a:lstStyle/>
          <a:p>
            <a:pPr>
              <a:defRPr/>
            </a:pPr>
            <a:r>
              <a:rPr lang="en-US" dirty="0"/>
              <a:t>Procurement Statements of Work</a:t>
            </a:r>
            <a:endParaRPr lang="en-US" dirty="0">
              <a:effectLst>
                <a:outerShdw blurRad="38100" dist="38100" dir="2700000" algn="tl">
                  <a:srgbClr val="000000">
                    <a:alpha val="43137"/>
                  </a:srgbClr>
                </a:outerShdw>
              </a:effectLst>
            </a:endParaRPr>
          </a:p>
        </p:txBody>
      </p:sp>
      <p:sp>
        <p:nvSpPr>
          <p:cNvPr id="65539" name="Rectangle 3"/>
          <p:cNvSpPr>
            <a:spLocks noGrp="1"/>
          </p:cNvSpPr>
          <p:nvPr>
            <p:ph type="body" idx="1"/>
          </p:nvPr>
        </p:nvSpPr>
        <p:spPr/>
        <p:txBody>
          <a:bodyPr>
            <a:normAutofit/>
          </a:bodyPr>
          <a:lstStyle/>
          <a:p>
            <a:r>
              <a:rPr lang="en-US" sz="2400" dirty="0"/>
              <a:t>A </a:t>
            </a:r>
            <a:r>
              <a:rPr lang="en-US" sz="2400" b="1" dirty="0"/>
              <a:t>procurement</a:t>
            </a:r>
            <a:r>
              <a:rPr lang="en-US" sz="2400" dirty="0"/>
              <a:t> </a:t>
            </a:r>
            <a:r>
              <a:rPr lang="en-US" sz="2400" b="1" dirty="0"/>
              <a:t>statement of work (SOW) </a:t>
            </a:r>
            <a:r>
              <a:rPr lang="en-US" sz="2400" dirty="0"/>
              <a:t>is a description of the work that is to be purchased</a:t>
            </a:r>
          </a:p>
          <a:p>
            <a:r>
              <a:rPr lang="en-US" sz="2400" dirty="0"/>
              <a:t>It is a type of scope statement that describes the work in sufficient detail to allow prospective suppliers to determine if they are capable of providing the goods and services required and an appropriate price</a:t>
            </a:r>
          </a:p>
          <a:p>
            <a:r>
              <a:rPr lang="en-US" sz="2400" dirty="0"/>
              <a:t>It should be clear, concise, and as complete as possible, describe all services required, and include performance information, such as the location and timing of the work</a:t>
            </a:r>
          </a:p>
        </p:txBody>
      </p:sp>
    </p:spTree>
    <p:extLst>
      <p:ext uri="{BB962C8B-B14F-4D97-AF65-F5344CB8AC3E}">
        <p14:creationId xmlns:p14="http://schemas.microsoft.com/office/powerpoint/2010/main" val="1846680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p:cNvSpPr>
          <p:nvPr>
            <p:ph type="title"/>
          </p:nvPr>
        </p:nvSpPr>
        <p:spPr bwMode="auto"/>
        <p:txBody>
          <a:bodyPr wrap="square" lIns="91440" tIns="45720" rIns="91440" bIns="45720" numCol="1" anchorCtr="0" compatLnSpc="1">
            <a:prstTxWarp prst="textNoShape">
              <a:avLst/>
            </a:prstTxWarp>
            <a:normAutofit fontScale="90000"/>
          </a:bodyPr>
          <a:lstStyle/>
          <a:p>
            <a:pPr>
              <a:defRPr/>
            </a:pPr>
            <a:r>
              <a:rPr lang="en-US" dirty="0">
                <a:effectLst/>
              </a:rPr>
              <a:t>Source Selection Criteria and the Supplier Evaluation Matrix</a:t>
            </a:r>
          </a:p>
        </p:txBody>
      </p:sp>
      <p:sp>
        <p:nvSpPr>
          <p:cNvPr id="70659" name="Rectangle 3"/>
          <p:cNvSpPr>
            <a:spLocks noGrp="1"/>
          </p:cNvSpPr>
          <p:nvPr>
            <p:ph type="body" idx="1"/>
          </p:nvPr>
        </p:nvSpPr>
        <p:spPr/>
        <p:txBody>
          <a:bodyPr/>
          <a:lstStyle/>
          <a:p>
            <a:pPr marL="342900" indent="-342900"/>
            <a:r>
              <a:rPr lang="en-US" dirty="0"/>
              <a:t>After doing a thorough evaluation of potential suppliers, many organizations summarize evaluations using a </a:t>
            </a:r>
            <a:r>
              <a:rPr lang="en-US" b="1" dirty="0"/>
              <a:t>supplier evaluation matrix</a:t>
            </a:r>
            <a:r>
              <a:rPr lang="en-US" dirty="0"/>
              <a:t>—a type of weighted scoring model</a:t>
            </a:r>
          </a:p>
          <a:p>
            <a:pPr marL="342900" indent="-342900"/>
            <a:r>
              <a:rPr lang="en-US" dirty="0"/>
              <a:t>Suppliers are often evaluated on criteria related to cost, quality, technology, past performance, and management</a:t>
            </a:r>
          </a:p>
          <a:p>
            <a:pPr marL="342900" indent="-342900"/>
            <a:endParaRPr lang="en-US" dirty="0"/>
          </a:p>
          <a:p>
            <a:pPr marL="342900" indent="-342900"/>
            <a:endParaRPr lang="en-US" dirty="0"/>
          </a:p>
        </p:txBody>
      </p:sp>
    </p:spTree>
    <p:extLst>
      <p:ext uri="{BB962C8B-B14F-4D97-AF65-F5344CB8AC3E}">
        <p14:creationId xmlns:p14="http://schemas.microsoft.com/office/powerpoint/2010/main" val="2135507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55E0-3048-462C-95C7-D3795E0C2884}"/>
              </a:ext>
            </a:extLst>
          </p:cNvPr>
          <p:cNvSpPr>
            <a:spLocks noGrp="1"/>
          </p:cNvSpPr>
          <p:nvPr>
            <p:ph type="title"/>
          </p:nvPr>
        </p:nvSpPr>
        <p:spPr/>
        <p:txBody>
          <a:bodyPr/>
          <a:lstStyle/>
          <a:p>
            <a:r>
              <a:rPr lang="en-US" dirty="0"/>
              <a:t>Sample Supplier Evaluation Matrix</a:t>
            </a:r>
            <a:endParaRPr lang="en-MY" dirty="0"/>
          </a:p>
        </p:txBody>
      </p:sp>
      <p:graphicFrame>
        <p:nvGraphicFramePr>
          <p:cNvPr id="5" name="Table 4">
            <a:extLst>
              <a:ext uri="{FF2B5EF4-FFF2-40B4-BE49-F238E27FC236}">
                <a16:creationId xmlns:a16="http://schemas.microsoft.com/office/drawing/2014/main" id="{778AB7A4-E002-4C0C-BB61-0FE9B6D205CA}"/>
              </a:ext>
            </a:extLst>
          </p:cNvPr>
          <p:cNvGraphicFramePr>
            <a:graphicFrameLocks noGrp="1"/>
          </p:cNvGraphicFramePr>
          <p:nvPr>
            <p:extLst>
              <p:ext uri="{D42A27DB-BD31-4B8C-83A1-F6EECF244321}">
                <p14:modId xmlns:p14="http://schemas.microsoft.com/office/powerpoint/2010/main" val="4265871851"/>
              </p:ext>
            </p:extLst>
          </p:nvPr>
        </p:nvGraphicFramePr>
        <p:xfrm>
          <a:off x="761999" y="1981200"/>
          <a:ext cx="7543800" cy="2870202"/>
        </p:xfrm>
        <a:graphic>
          <a:graphicData uri="http://schemas.openxmlformats.org/drawingml/2006/table">
            <a:tbl>
              <a:tblPr>
                <a:tableStyleId>{3C2FFA5D-87B4-456A-9821-1D502468CF0F}</a:tableStyleId>
              </a:tblPr>
              <a:tblGrid>
                <a:gridCol w="2519491">
                  <a:extLst>
                    <a:ext uri="{9D8B030D-6E8A-4147-A177-3AD203B41FA5}">
                      <a16:colId xmlns:a16="http://schemas.microsoft.com/office/drawing/2014/main" val="20000"/>
                    </a:ext>
                  </a:extLst>
                </a:gridCol>
                <a:gridCol w="1037561">
                  <a:extLst>
                    <a:ext uri="{9D8B030D-6E8A-4147-A177-3AD203B41FA5}">
                      <a16:colId xmlns:a16="http://schemas.microsoft.com/office/drawing/2014/main" val="20001"/>
                    </a:ext>
                  </a:extLst>
                </a:gridCol>
                <a:gridCol w="1328916">
                  <a:extLst>
                    <a:ext uri="{9D8B030D-6E8A-4147-A177-3AD203B41FA5}">
                      <a16:colId xmlns:a16="http://schemas.microsoft.com/office/drawing/2014/main" val="20002"/>
                    </a:ext>
                  </a:extLst>
                </a:gridCol>
                <a:gridCol w="1328916">
                  <a:extLst>
                    <a:ext uri="{9D8B030D-6E8A-4147-A177-3AD203B41FA5}">
                      <a16:colId xmlns:a16="http://schemas.microsoft.com/office/drawing/2014/main" val="20003"/>
                    </a:ext>
                  </a:extLst>
                </a:gridCol>
                <a:gridCol w="1328916">
                  <a:extLst>
                    <a:ext uri="{9D8B030D-6E8A-4147-A177-3AD203B41FA5}">
                      <a16:colId xmlns:a16="http://schemas.microsoft.com/office/drawing/2014/main" val="20004"/>
                    </a:ext>
                  </a:extLst>
                </a:gridCol>
              </a:tblGrid>
              <a:tr h="381000">
                <a:tc>
                  <a:txBody>
                    <a:bodyPr/>
                    <a:lstStyle/>
                    <a:p>
                      <a:pPr marL="0" marR="0">
                        <a:spcBef>
                          <a:spcPts val="0"/>
                        </a:spcBef>
                        <a:spcAft>
                          <a:spcPts val="0"/>
                        </a:spcAft>
                      </a:pPr>
                      <a:r>
                        <a:rPr lang="en-AU" sz="2000" b="1" dirty="0"/>
                        <a:t>Criteria</a:t>
                      </a:r>
                      <a:endParaRPr lang="en-US" sz="2000" b="1"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b="1" dirty="0"/>
                        <a:t>Weight</a:t>
                      </a:r>
                      <a:endParaRPr lang="en-US" sz="2000" b="1"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b="1" dirty="0"/>
                        <a:t>Supplier 1</a:t>
                      </a:r>
                      <a:endParaRPr lang="en-US" sz="2000" b="1"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b="1" dirty="0"/>
                        <a:t>Supplier 2</a:t>
                      </a:r>
                      <a:endParaRPr lang="en-US" sz="2000" b="1"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b="1" dirty="0"/>
                        <a:t>Supplier 3</a:t>
                      </a:r>
                      <a:endParaRPr lang="en-US" sz="2000" b="1" dirty="0">
                        <a:latin typeface="New York"/>
                        <a:ea typeface="Times New Roman"/>
                        <a:cs typeface="Times New Roman"/>
                      </a:endParaRPr>
                    </a:p>
                  </a:txBody>
                  <a:tcPr marL="68580" marR="68580" marT="0" marB="0"/>
                </a:tc>
                <a:extLst>
                  <a:ext uri="{0D108BD9-81ED-4DB2-BD59-A6C34878D82A}">
                    <a16:rowId xmlns:a16="http://schemas.microsoft.com/office/drawing/2014/main" val="10000"/>
                  </a:ext>
                </a:extLst>
              </a:tr>
              <a:tr h="347134">
                <a:tc>
                  <a:txBody>
                    <a:bodyPr/>
                    <a:lstStyle/>
                    <a:p>
                      <a:pPr marL="0" marR="0">
                        <a:spcBef>
                          <a:spcPts val="0"/>
                        </a:spcBef>
                        <a:spcAft>
                          <a:spcPts val="0"/>
                        </a:spcAft>
                      </a:pPr>
                      <a:r>
                        <a:rPr lang="en-AU" sz="2000" dirty="0"/>
                        <a:t>Past performance</a:t>
                      </a:r>
                      <a:endParaRPr lang="en-US" sz="20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dirty="0"/>
                        <a:t>30%</a:t>
                      </a:r>
                      <a:endParaRPr lang="en-US" sz="20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dirty="0"/>
                        <a:t>70</a:t>
                      </a:r>
                      <a:endParaRPr lang="en-US" sz="20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dirty="0"/>
                        <a:t>90</a:t>
                      </a:r>
                      <a:endParaRPr lang="en-US" sz="20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dirty="0"/>
                        <a:t>70</a:t>
                      </a:r>
                      <a:endParaRPr lang="en-US" sz="2000" dirty="0">
                        <a:latin typeface="New York"/>
                        <a:ea typeface="Times New Roman"/>
                        <a:cs typeface="Times New Roman"/>
                      </a:endParaRPr>
                    </a:p>
                  </a:txBody>
                  <a:tcPr marL="68580" marR="68580" marT="0" marB="0"/>
                </a:tc>
                <a:extLst>
                  <a:ext uri="{0D108BD9-81ED-4DB2-BD59-A6C34878D82A}">
                    <a16:rowId xmlns:a16="http://schemas.microsoft.com/office/drawing/2014/main" val="10001"/>
                  </a:ext>
                </a:extLst>
              </a:tr>
              <a:tr h="347134">
                <a:tc>
                  <a:txBody>
                    <a:bodyPr/>
                    <a:lstStyle/>
                    <a:p>
                      <a:pPr marL="0" marR="0">
                        <a:spcBef>
                          <a:spcPts val="0"/>
                        </a:spcBef>
                        <a:spcAft>
                          <a:spcPts val="0"/>
                        </a:spcAft>
                      </a:pPr>
                      <a:r>
                        <a:rPr lang="en-AU" sz="2000" dirty="0"/>
                        <a:t>Cost</a:t>
                      </a:r>
                      <a:endParaRPr lang="en-US" sz="20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dirty="0"/>
                        <a:t>25%</a:t>
                      </a:r>
                      <a:endParaRPr lang="en-US" sz="20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dirty="0"/>
                        <a:t>80</a:t>
                      </a:r>
                      <a:endParaRPr lang="en-US" sz="20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dirty="0"/>
                        <a:t>75</a:t>
                      </a:r>
                      <a:endParaRPr lang="en-US" sz="20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dirty="0"/>
                        <a:t>70</a:t>
                      </a:r>
                      <a:endParaRPr lang="en-US" sz="2000" dirty="0">
                        <a:latin typeface="New York"/>
                        <a:ea typeface="Times New Roman"/>
                        <a:cs typeface="Times New Roman"/>
                      </a:endParaRPr>
                    </a:p>
                  </a:txBody>
                  <a:tcPr marL="68580" marR="68580" marT="0" marB="0"/>
                </a:tc>
                <a:extLst>
                  <a:ext uri="{0D108BD9-81ED-4DB2-BD59-A6C34878D82A}">
                    <a16:rowId xmlns:a16="http://schemas.microsoft.com/office/drawing/2014/main" val="10002"/>
                  </a:ext>
                </a:extLst>
              </a:tr>
              <a:tr h="364066">
                <a:tc>
                  <a:txBody>
                    <a:bodyPr/>
                    <a:lstStyle/>
                    <a:p>
                      <a:pPr marL="0" marR="0">
                        <a:spcBef>
                          <a:spcPts val="0"/>
                        </a:spcBef>
                        <a:spcAft>
                          <a:spcPts val="0"/>
                        </a:spcAft>
                      </a:pPr>
                      <a:r>
                        <a:rPr lang="en-AU" sz="2000" dirty="0"/>
                        <a:t>Educational background</a:t>
                      </a:r>
                      <a:endParaRPr lang="en-US" sz="20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dirty="0"/>
                        <a:t>25%</a:t>
                      </a:r>
                      <a:endParaRPr lang="en-US" sz="20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dirty="0"/>
                        <a:t>70</a:t>
                      </a:r>
                      <a:endParaRPr lang="en-US" sz="20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dirty="0"/>
                        <a:t>75</a:t>
                      </a:r>
                      <a:endParaRPr lang="en-US" sz="20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dirty="0"/>
                        <a:t>70</a:t>
                      </a:r>
                      <a:endParaRPr lang="en-US" sz="2000" dirty="0">
                        <a:latin typeface="New York"/>
                        <a:ea typeface="Times New Roman"/>
                        <a:cs typeface="Times New Roman"/>
                      </a:endParaRPr>
                    </a:p>
                  </a:txBody>
                  <a:tcPr marL="68580" marR="68580" marT="0" marB="0"/>
                </a:tc>
                <a:extLst>
                  <a:ext uri="{0D108BD9-81ED-4DB2-BD59-A6C34878D82A}">
                    <a16:rowId xmlns:a16="http://schemas.microsoft.com/office/drawing/2014/main" val="10003"/>
                  </a:ext>
                </a:extLst>
              </a:tr>
              <a:tr h="431800">
                <a:tc>
                  <a:txBody>
                    <a:bodyPr/>
                    <a:lstStyle/>
                    <a:p>
                      <a:pPr marL="0" marR="0">
                        <a:spcBef>
                          <a:spcPts val="0"/>
                        </a:spcBef>
                        <a:spcAft>
                          <a:spcPts val="0"/>
                        </a:spcAft>
                      </a:pPr>
                      <a:r>
                        <a:rPr lang="en-AU" sz="2000" dirty="0"/>
                        <a:t>Management Approach</a:t>
                      </a:r>
                      <a:endParaRPr lang="en-US" sz="20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dirty="0"/>
                        <a:t>20%</a:t>
                      </a:r>
                      <a:endParaRPr lang="en-US" sz="20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dirty="0"/>
                        <a:t>85</a:t>
                      </a:r>
                      <a:endParaRPr lang="en-US" sz="20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dirty="0"/>
                        <a:t>80</a:t>
                      </a:r>
                      <a:endParaRPr lang="en-US" sz="20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dirty="0"/>
                        <a:t>70</a:t>
                      </a:r>
                      <a:endParaRPr lang="en-US" sz="2000" dirty="0">
                        <a:latin typeface="New York"/>
                        <a:ea typeface="Times New Roman"/>
                        <a:cs typeface="Times New Roman"/>
                      </a:endParaRPr>
                    </a:p>
                  </a:txBody>
                  <a:tcPr marL="68580" marR="68580" marT="0" marB="0"/>
                </a:tc>
                <a:extLst>
                  <a:ext uri="{0D108BD9-81ED-4DB2-BD59-A6C34878D82A}">
                    <a16:rowId xmlns:a16="http://schemas.microsoft.com/office/drawing/2014/main" val="10004"/>
                  </a:ext>
                </a:extLst>
              </a:tr>
              <a:tr h="347134">
                <a:tc>
                  <a:txBody>
                    <a:bodyPr/>
                    <a:lstStyle/>
                    <a:p>
                      <a:pPr marL="0" marR="0">
                        <a:spcBef>
                          <a:spcPts val="0"/>
                        </a:spcBef>
                        <a:spcAft>
                          <a:spcPts val="0"/>
                        </a:spcAft>
                      </a:pPr>
                      <a:r>
                        <a:rPr lang="en-AU" sz="2000" b="1" dirty="0"/>
                        <a:t>Weighted Scores</a:t>
                      </a:r>
                      <a:endParaRPr lang="en-US" sz="2000" b="1" dirty="0">
                        <a:latin typeface="New York"/>
                        <a:ea typeface="Times New Roman"/>
                        <a:cs typeface="Times New Roman"/>
                      </a:endParaRPr>
                    </a:p>
                  </a:txBody>
                  <a:tcPr marL="68580" marR="68580" marT="0" marB="0"/>
                </a:tc>
                <a:tc>
                  <a:txBody>
                    <a:bodyPr/>
                    <a:lstStyle/>
                    <a:p>
                      <a:pPr marL="0" marR="0">
                        <a:spcBef>
                          <a:spcPts val="0"/>
                        </a:spcBef>
                        <a:spcAft>
                          <a:spcPts val="0"/>
                        </a:spcAft>
                      </a:pPr>
                      <a:endParaRPr lang="en-AU" sz="2000" b="1"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b="1" dirty="0"/>
                        <a:t>75.5</a:t>
                      </a:r>
                      <a:endParaRPr lang="en-US" sz="2000" b="1"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b="1" dirty="0"/>
                        <a:t>80.5</a:t>
                      </a:r>
                      <a:endParaRPr lang="en-US" sz="2000" b="1"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AU" sz="2000" b="1" dirty="0"/>
                        <a:t>70</a:t>
                      </a:r>
                      <a:endParaRPr lang="en-US" sz="2000" b="1" dirty="0">
                        <a:latin typeface="New York"/>
                        <a:ea typeface="Times New Roman"/>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4649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altLang="zh-TW" b="1" dirty="0">
                <a:latin typeface="Century Gothic" panose="020B0502020202020204" pitchFamily="34" charset="0"/>
                <a:ea typeface="新細明體" pitchFamily="18" charset="-120"/>
              </a:rPr>
              <a:t>At the end of this topic, You should be able to</a:t>
            </a:r>
          </a:p>
          <a:p>
            <a:pPr lvl="1"/>
            <a:r>
              <a:rPr lang="en-US" dirty="0"/>
              <a:t>List several planning processes and outputs for stakeholder, risk, and procurement management</a:t>
            </a:r>
          </a:p>
          <a:p>
            <a:pPr lvl="1"/>
            <a:r>
              <a:rPr lang="en-US" dirty="0"/>
              <a:t>Understand the importance of planning stakeholder engagement, and describe the contents of a stakeholder engagement plan</a:t>
            </a:r>
          </a:p>
          <a:p>
            <a:pPr lvl="1"/>
            <a:r>
              <a:rPr lang="en-US" dirty="0"/>
              <a:t>Discuss the five project risk management planning processes, and explain how a risk management plan, a risk register, and change requests are used in risk management planning</a:t>
            </a:r>
          </a:p>
          <a:p>
            <a:pPr lvl="1"/>
            <a:r>
              <a:rPr lang="en-US" dirty="0"/>
              <a:t>Discuss the project procurement management planning process, and describe several outputs including a procurement management plan, source selection criteria, and make-or-buy decisions</a:t>
            </a:r>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4117263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5" name="Title 1"/>
          <p:cNvSpPr>
            <a:spLocks noGrp="1"/>
          </p:cNvSpPr>
          <p:nvPr>
            <p:ph type="title"/>
          </p:nvPr>
        </p:nvSpPr>
        <p:spPr/>
        <p:txBody>
          <a:bodyPr/>
          <a:lstStyle/>
          <a:p>
            <a:r>
              <a:rPr lang="en-US" altLang="en-US" b="1" u="sng" dirty="0">
                <a:solidFill>
                  <a:schemeClr val="accent6">
                    <a:lumMod val="75000"/>
                  </a:schemeClr>
                </a:solidFill>
              </a:rPr>
              <a:t>Quick Review Question</a:t>
            </a:r>
          </a:p>
        </p:txBody>
      </p:sp>
    </p:spTree>
    <p:extLst>
      <p:ext uri="{BB962C8B-B14F-4D97-AF65-F5344CB8AC3E}">
        <p14:creationId xmlns:p14="http://schemas.microsoft.com/office/powerpoint/2010/main" val="3063311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eaLnBrk="0" hangingPunct="0">
              <a:spcBef>
                <a:spcPts val="400"/>
              </a:spcBef>
              <a:buClr>
                <a:schemeClr val="accent1"/>
              </a:buClr>
              <a:buSzPct val="68000"/>
              <a:buFont typeface="Wingdings 3" pitchFamily="18" charset="2"/>
              <a:buChar char=""/>
            </a:pPr>
            <a:r>
              <a:rPr lang="en-US" dirty="0">
                <a:latin typeface="Arial Unicode MS" pitchFamily="34" charset="-128"/>
                <a:ea typeface="Arial Unicode MS" pitchFamily="34" charset="-128"/>
                <a:cs typeface="Arial Unicode MS" pitchFamily="34" charset="-128"/>
              </a:rPr>
              <a:t>This chapter summarizes the planning processes and outputs for stakeholder, risk, and procurement management. </a:t>
            </a:r>
          </a:p>
          <a:p>
            <a:pPr eaLnBrk="0" hangingPunct="0">
              <a:spcBef>
                <a:spcPts val="400"/>
              </a:spcBef>
              <a:buClr>
                <a:schemeClr val="accent1"/>
              </a:buClr>
              <a:buSzPct val="68000"/>
              <a:buFont typeface="Wingdings 3" pitchFamily="18" charset="2"/>
              <a:buChar char=""/>
            </a:pPr>
            <a:r>
              <a:rPr lang="en-US" dirty="0">
                <a:latin typeface="Arial Unicode MS" pitchFamily="34" charset="-128"/>
                <a:ea typeface="Arial Unicode MS" pitchFamily="34" charset="-128"/>
                <a:cs typeface="Arial Unicode MS" pitchFamily="34" charset="-128"/>
              </a:rPr>
              <a:t>Outputs include management plans for each knowledge area, probability/impact matrix, risk response strategies, risk register, risk report, risk-related contract decisions, RFI/RFP/RFQ, procurement strategy, bid documents, procurement statement of work, source selection criteria, make-or-buy decisions, and independent cost estimates.</a:t>
            </a:r>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318644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593095" y="522972"/>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524352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08 Executing Projects</a:t>
            </a:r>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236103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pPr lvl="1"/>
            <a:r>
              <a:rPr lang="en-US" sz="1800" dirty="0">
                <a:latin typeface="Arial Unicode MS" pitchFamily="34" charset="-128"/>
                <a:ea typeface="Arial Unicode MS" pitchFamily="34" charset="-128"/>
                <a:cs typeface="Arial Unicode MS" pitchFamily="34" charset="-128"/>
              </a:rPr>
              <a:t>probability/impact matrix</a:t>
            </a:r>
          </a:p>
          <a:p>
            <a:pPr lvl="1"/>
            <a:r>
              <a:rPr lang="en-US" sz="1800" dirty="0">
                <a:latin typeface="Arial Unicode MS" pitchFamily="34" charset="-128"/>
                <a:ea typeface="Arial Unicode MS" pitchFamily="34" charset="-128"/>
                <a:cs typeface="Arial Unicode MS" pitchFamily="34" charset="-128"/>
              </a:rPr>
              <a:t>risk response strategies</a:t>
            </a:r>
          </a:p>
          <a:p>
            <a:pPr lvl="1"/>
            <a:r>
              <a:rPr lang="en-US" sz="1800" dirty="0">
                <a:latin typeface="Arial Unicode MS" pitchFamily="34" charset="-128"/>
                <a:ea typeface="Arial Unicode MS" pitchFamily="34" charset="-128"/>
                <a:cs typeface="Arial Unicode MS" pitchFamily="34" charset="-128"/>
              </a:rPr>
              <a:t>risk register, risk report</a:t>
            </a:r>
          </a:p>
          <a:p>
            <a:pPr lvl="1"/>
            <a:r>
              <a:rPr lang="en-US" sz="1800" dirty="0">
                <a:latin typeface="Arial Unicode MS" pitchFamily="34" charset="-128"/>
                <a:ea typeface="Arial Unicode MS" pitchFamily="34" charset="-128"/>
                <a:cs typeface="Arial Unicode MS" pitchFamily="34" charset="-128"/>
              </a:rPr>
              <a:t>RFI/RFP/RFQ</a:t>
            </a:r>
          </a:p>
          <a:p>
            <a:pPr lvl="1"/>
            <a:r>
              <a:rPr lang="en-US" sz="1800" dirty="0">
                <a:latin typeface="Arial Unicode MS" pitchFamily="34" charset="-128"/>
                <a:ea typeface="Arial Unicode MS" pitchFamily="34" charset="-128"/>
                <a:cs typeface="Arial Unicode MS" pitchFamily="34" charset="-128"/>
              </a:rPr>
              <a:t>bid documents</a:t>
            </a:r>
          </a:p>
          <a:p>
            <a:pPr lvl="1"/>
            <a:r>
              <a:rPr lang="en-US" sz="1800" dirty="0">
                <a:latin typeface="Arial Unicode MS" pitchFamily="34" charset="-128"/>
                <a:ea typeface="Arial Unicode MS" pitchFamily="34" charset="-128"/>
                <a:cs typeface="Arial Unicode MS" pitchFamily="34" charset="-128"/>
              </a:rPr>
              <a:t>procurement statement of work</a:t>
            </a:r>
          </a:p>
          <a:p>
            <a:pPr lvl="1"/>
            <a:r>
              <a:rPr lang="en-US" sz="1800" dirty="0">
                <a:latin typeface="Arial Unicode MS" pitchFamily="34" charset="-128"/>
                <a:ea typeface="Arial Unicode MS" pitchFamily="34" charset="-128"/>
                <a:cs typeface="Arial Unicode MS" pitchFamily="34" charset="-128"/>
              </a:rPr>
              <a:t>source selection criteria</a:t>
            </a:r>
          </a:p>
          <a:p>
            <a:pPr lvl="1"/>
            <a:r>
              <a:rPr lang="en-US" sz="1800" dirty="0">
                <a:latin typeface="Arial Unicode MS" pitchFamily="34" charset="-128"/>
                <a:ea typeface="Arial Unicode MS" pitchFamily="34" charset="-128"/>
                <a:cs typeface="Arial Unicode MS" pitchFamily="34" charset="-128"/>
              </a:rPr>
              <a:t>make-or-buy decisions</a:t>
            </a:r>
          </a:p>
          <a:p>
            <a:pPr lvl="1"/>
            <a:r>
              <a:rPr lang="en-US" sz="1800" dirty="0">
                <a:latin typeface="Arial Unicode MS" pitchFamily="34" charset="-128"/>
                <a:ea typeface="Arial Unicode MS" pitchFamily="34" charset="-128"/>
                <a:cs typeface="Arial Unicode MS" pitchFamily="34" charset="-128"/>
              </a:rPr>
              <a:t>independent cost estimates</a:t>
            </a:r>
            <a:endParaRPr lang="en-US" altLang="en-US" sz="1800" b="1" dirty="0">
              <a:latin typeface="Century Gothic" panose="020B0502020202020204" pitchFamily="34" charset="0"/>
            </a:endParaRPr>
          </a:p>
          <a:p>
            <a:endParaRPr lang="en-US" dirty="0"/>
          </a:p>
        </p:txBody>
      </p:sp>
    </p:spTree>
    <p:extLst>
      <p:ext uri="{BB962C8B-B14F-4D97-AF65-F5344CB8AC3E}">
        <p14:creationId xmlns:p14="http://schemas.microsoft.com/office/powerpoint/2010/main" val="1366442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Project stakeholder management planning involves determining strategies to effectively engage stakeholders in project decisions and activities based on their needs, interests, and potential impact.</a:t>
            </a:r>
          </a:p>
          <a:p>
            <a:r>
              <a:rPr lang="en-US" dirty="0"/>
              <a:t>The main output of this process is a stakeholder engagement plan.</a:t>
            </a:r>
            <a:endParaRPr lang="en-US" b="1" i="1" dirty="0"/>
          </a:p>
          <a:p>
            <a:r>
              <a:rPr lang="en-US" dirty="0"/>
              <a:t>The stakeholder engagement plan, the communications management plan, and the resource management plan are tightly bound and should be in agreement.</a:t>
            </a:r>
          </a:p>
        </p:txBody>
      </p:sp>
      <p:sp>
        <p:nvSpPr>
          <p:cNvPr id="3" name="Title 2"/>
          <p:cNvSpPr>
            <a:spLocks noGrp="1"/>
          </p:cNvSpPr>
          <p:nvPr>
            <p:ph type="title"/>
          </p:nvPr>
        </p:nvSpPr>
        <p:spPr/>
        <p:txBody>
          <a:bodyPr/>
          <a:lstStyle/>
          <a:p>
            <a:r>
              <a:rPr lang="en-US" dirty="0"/>
              <a:t>Project Stakeholder Management</a:t>
            </a:r>
          </a:p>
        </p:txBody>
      </p:sp>
    </p:spTree>
    <p:extLst>
      <p:ext uri="{BB962C8B-B14F-4D97-AF65-F5344CB8AC3E}">
        <p14:creationId xmlns:p14="http://schemas.microsoft.com/office/powerpoint/2010/main" val="3078431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US" sz="2800" dirty="0"/>
              <a:t>Current and desired engagement levels of key stakeholders</a:t>
            </a:r>
            <a:endParaRPr lang="en-US" sz="3200" dirty="0"/>
          </a:p>
          <a:p>
            <a:pPr lvl="0"/>
            <a:r>
              <a:rPr lang="en-US" sz="2800" dirty="0"/>
              <a:t>Scope and impact of change to stakeholders</a:t>
            </a:r>
            <a:endParaRPr lang="en-US" sz="3200" dirty="0"/>
          </a:p>
          <a:p>
            <a:pPr lvl="0"/>
            <a:r>
              <a:rPr lang="en-US" sz="2800" dirty="0"/>
              <a:t>Identified interrelationships between stakeholders and potential overlap</a:t>
            </a:r>
            <a:endParaRPr lang="en-US" sz="3200" dirty="0"/>
          </a:p>
          <a:p>
            <a:pPr lvl="0"/>
            <a:r>
              <a:rPr lang="en-US" sz="2800" dirty="0"/>
              <a:t>Potential management strategies for each stakeholder classification</a:t>
            </a:r>
            <a:endParaRPr lang="en-US" sz="3200" dirty="0"/>
          </a:p>
          <a:p>
            <a:pPr lvl="0"/>
            <a:r>
              <a:rPr lang="en-US" sz="2800" dirty="0"/>
              <a:t>Methods for updating the stakeholder management plan</a:t>
            </a:r>
          </a:p>
          <a:p>
            <a:pPr marL="109728" lvl="0" indent="0">
              <a:buNone/>
            </a:pPr>
            <a:r>
              <a:rPr lang="en-US" sz="2800" dirty="0"/>
              <a:t>Note: Some information may be confidential, so it should have limited distribution.</a:t>
            </a:r>
            <a:endParaRPr lang="en-US" sz="3200" dirty="0"/>
          </a:p>
        </p:txBody>
      </p:sp>
      <p:sp>
        <p:nvSpPr>
          <p:cNvPr id="3" name="Title 2"/>
          <p:cNvSpPr>
            <a:spLocks noGrp="1"/>
          </p:cNvSpPr>
          <p:nvPr>
            <p:ph type="title"/>
          </p:nvPr>
        </p:nvSpPr>
        <p:spPr/>
        <p:txBody>
          <a:bodyPr>
            <a:normAutofit fontScale="90000"/>
          </a:bodyPr>
          <a:lstStyle/>
          <a:p>
            <a:r>
              <a:rPr lang="en-US" dirty="0"/>
              <a:t>Stakeholder Engagement Plan Contents</a:t>
            </a:r>
          </a:p>
        </p:txBody>
      </p:sp>
    </p:spTree>
    <p:extLst>
      <p:ext uri="{BB962C8B-B14F-4D97-AF65-F5344CB8AC3E}">
        <p14:creationId xmlns:p14="http://schemas.microsoft.com/office/powerpoint/2010/main" val="246631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4EB5-D492-4232-9681-F363E28E6589}"/>
              </a:ext>
            </a:extLst>
          </p:cNvPr>
          <p:cNvSpPr>
            <a:spLocks noGrp="1"/>
          </p:cNvSpPr>
          <p:nvPr>
            <p:ph type="title"/>
          </p:nvPr>
        </p:nvSpPr>
        <p:spPr/>
        <p:txBody>
          <a:bodyPr/>
          <a:lstStyle/>
          <a:p>
            <a:r>
              <a:rPr lang="en-US" dirty="0"/>
              <a:t>Sample Stakeholder Engagement Plan</a:t>
            </a:r>
            <a:endParaRPr lang="en-MY" dirty="0"/>
          </a:p>
        </p:txBody>
      </p:sp>
      <p:sp>
        <p:nvSpPr>
          <p:cNvPr id="3" name="Content Placeholder 2">
            <a:extLst>
              <a:ext uri="{FF2B5EF4-FFF2-40B4-BE49-F238E27FC236}">
                <a16:creationId xmlns:a16="http://schemas.microsoft.com/office/drawing/2014/main" id="{E6C2BD5F-0C25-4423-94E1-D2A1BCBF3BD5}"/>
              </a:ext>
            </a:extLst>
          </p:cNvPr>
          <p:cNvSpPr>
            <a:spLocks noGrp="1"/>
          </p:cNvSpPr>
          <p:nvPr>
            <p:ph idx="1"/>
          </p:nvPr>
        </p:nvSpPr>
        <p:spPr/>
        <p:txBody>
          <a:bodyPr/>
          <a:lstStyle/>
          <a:p>
            <a:endParaRPr lang="en-MY"/>
          </a:p>
        </p:txBody>
      </p:sp>
      <p:graphicFrame>
        <p:nvGraphicFramePr>
          <p:cNvPr id="5" name="Table 4">
            <a:extLst>
              <a:ext uri="{FF2B5EF4-FFF2-40B4-BE49-F238E27FC236}">
                <a16:creationId xmlns:a16="http://schemas.microsoft.com/office/drawing/2014/main" id="{07C99766-C729-4C4E-BBCC-318AEDDF244B}"/>
              </a:ext>
            </a:extLst>
          </p:cNvPr>
          <p:cNvGraphicFramePr>
            <a:graphicFrameLocks noGrp="1"/>
          </p:cNvGraphicFramePr>
          <p:nvPr>
            <p:extLst>
              <p:ext uri="{D42A27DB-BD31-4B8C-83A1-F6EECF244321}">
                <p14:modId xmlns:p14="http://schemas.microsoft.com/office/powerpoint/2010/main" val="518176100"/>
              </p:ext>
            </p:extLst>
          </p:nvPr>
        </p:nvGraphicFramePr>
        <p:xfrm>
          <a:off x="487363" y="1697038"/>
          <a:ext cx="8229600" cy="4610475"/>
        </p:xfrm>
        <a:graphic>
          <a:graphicData uri="http://schemas.openxmlformats.org/drawingml/2006/table">
            <a:tbl>
              <a:tblPr firstRow="1" firstCol="1" bandRow="1">
                <a:tableStyleId>{5C22544A-7EE6-4342-B048-85BDC9FD1C3A}</a:tableStyleId>
              </a:tblPr>
              <a:tblGrid>
                <a:gridCol w="1044677">
                  <a:extLst>
                    <a:ext uri="{9D8B030D-6E8A-4147-A177-3AD203B41FA5}">
                      <a16:colId xmlns:a16="http://schemas.microsoft.com/office/drawing/2014/main" val="20000"/>
                    </a:ext>
                  </a:extLst>
                </a:gridCol>
                <a:gridCol w="1296038">
                  <a:extLst>
                    <a:ext uri="{9D8B030D-6E8A-4147-A177-3AD203B41FA5}">
                      <a16:colId xmlns:a16="http://schemas.microsoft.com/office/drawing/2014/main" val="20001"/>
                    </a:ext>
                  </a:extLst>
                </a:gridCol>
                <a:gridCol w="1134330">
                  <a:extLst>
                    <a:ext uri="{9D8B030D-6E8A-4147-A177-3AD203B41FA5}">
                      <a16:colId xmlns:a16="http://schemas.microsoft.com/office/drawing/2014/main" val="20002"/>
                    </a:ext>
                  </a:extLst>
                </a:gridCol>
                <a:gridCol w="4754555">
                  <a:extLst>
                    <a:ext uri="{9D8B030D-6E8A-4147-A177-3AD203B41FA5}">
                      <a16:colId xmlns:a16="http://schemas.microsoft.com/office/drawing/2014/main" val="20003"/>
                    </a:ext>
                  </a:extLst>
                </a:gridCol>
              </a:tblGrid>
              <a:tr h="431044">
                <a:tc>
                  <a:txBody>
                    <a:bodyPr/>
                    <a:lstStyle/>
                    <a:p>
                      <a:pPr marL="0" marR="0">
                        <a:lnSpc>
                          <a:spcPct val="150000"/>
                        </a:lnSpc>
                        <a:spcBef>
                          <a:spcPts val="600"/>
                        </a:spcBef>
                        <a:spcAft>
                          <a:spcPts val="0"/>
                        </a:spcAft>
                      </a:pPr>
                      <a:r>
                        <a:rPr lang="en-US" sz="1200" dirty="0">
                          <a:effectLst/>
                        </a:rPr>
                        <a:t>Name</a:t>
                      </a:r>
                      <a:endParaRPr lang="en-US" sz="1800" dirty="0">
                        <a:effectLst/>
                        <a:latin typeface="Times New Roman"/>
                        <a:ea typeface="Times New Roman"/>
                      </a:endParaRPr>
                    </a:p>
                  </a:txBody>
                  <a:tcPr marL="64657" marR="64657" marT="0" marB="0"/>
                </a:tc>
                <a:tc>
                  <a:txBody>
                    <a:bodyPr/>
                    <a:lstStyle/>
                    <a:p>
                      <a:pPr marL="0" marR="0">
                        <a:lnSpc>
                          <a:spcPct val="150000"/>
                        </a:lnSpc>
                        <a:spcBef>
                          <a:spcPts val="600"/>
                        </a:spcBef>
                        <a:spcAft>
                          <a:spcPts val="0"/>
                        </a:spcAft>
                      </a:pPr>
                      <a:r>
                        <a:rPr lang="en-US" sz="1200">
                          <a:effectLst/>
                        </a:rPr>
                        <a:t>Power/ Interest</a:t>
                      </a:r>
                      <a:endParaRPr lang="en-US" sz="1800">
                        <a:effectLst/>
                        <a:latin typeface="Times New Roman"/>
                        <a:ea typeface="Times New Roman"/>
                      </a:endParaRPr>
                    </a:p>
                  </a:txBody>
                  <a:tcPr marL="64657" marR="64657" marT="0" marB="0"/>
                </a:tc>
                <a:tc>
                  <a:txBody>
                    <a:bodyPr/>
                    <a:lstStyle/>
                    <a:p>
                      <a:pPr marL="0" marR="0">
                        <a:lnSpc>
                          <a:spcPct val="150000"/>
                        </a:lnSpc>
                        <a:spcBef>
                          <a:spcPts val="600"/>
                        </a:spcBef>
                        <a:spcAft>
                          <a:spcPts val="0"/>
                        </a:spcAft>
                      </a:pPr>
                      <a:r>
                        <a:rPr lang="en-US" sz="1200">
                          <a:effectLst/>
                        </a:rPr>
                        <a:t>Current engagement</a:t>
                      </a:r>
                      <a:endParaRPr lang="en-US" sz="1800">
                        <a:effectLst/>
                        <a:latin typeface="Times New Roman"/>
                        <a:ea typeface="Times New Roman"/>
                      </a:endParaRPr>
                    </a:p>
                  </a:txBody>
                  <a:tcPr marL="64657" marR="64657" marT="0" marB="0"/>
                </a:tc>
                <a:tc>
                  <a:txBody>
                    <a:bodyPr/>
                    <a:lstStyle/>
                    <a:p>
                      <a:pPr marL="0" marR="0">
                        <a:lnSpc>
                          <a:spcPct val="150000"/>
                        </a:lnSpc>
                        <a:spcBef>
                          <a:spcPts val="600"/>
                        </a:spcBef>
                        <a:spcAft>
                          <a:spcPts val="0"/>
                        </a:spcAft>
                      </a:pPr>
                      <a:r>
                        <a:rPr lang="en-US" sz="1200">
                          <a:effectLst/>
                        </a:rPr>
                        <a:t>Potential Management Strategies</a:t>
                      </a:r>
                      <a:endParaRPr lang="en-US" sz="1800">
                        <a:effectLst/>
                        <a:latin typeface="Times New Roman"/>
                        <a:ea typeface="Times New Roman"/>
                      </a:endParaRPr>
                    </a:p>
                  </a:txBody>
                  <a:tcPr marL="64657" marR="64657" marT="0" marB="0"/>
                </a:tc>
                <a:extLst>
                  <a:ext uri="{0D108BD9-81ED-4DB2-BD59-A6C34878D82A}">
                    <a16:rowId xmlns:a16="http://schemas.microsoft.com/office/drawing/2014/main" val="10000"/>
                  </a:ext>
                </a:extLst>
              </a:tr>
              <a:tr h="1293132">
                <a:tc>
                  <a:txBody>
                    <a:bodyPr/>
                    <a:lstStyle/>
                    <a:p>
                      <a:pPr marL="0" marR="0">
                        <a:lnSpc>
                          <a:spcPct val="150000"/>
                        </a:lnSpc>
                        <a:spcBef>
                          <a:spcPts val="600"/>
                        </a:spcBef>
                        <a:spcAft>
                          <a:spcPts val="0"/>
                        </a:spcAft>
                      </a:pPr>
                      <a:r>
                        <a:rPr lang="en-US" sz="1200">
                          <a:effectLst/>
                        </a:rPr>
                        <a:t>Mike Sundby</a:t>
                      </a:r>
                      <a:endParaRPr lang="en-US" sz="1800">
                        <a:effectLst/>
                        <a:latin typeface="Times New Roman"/>
                        <a:ea typeface="Times New Roman"/>
                      </a:endParaRPr>
                    </a:p>
                  </a:txBody>
                  <a:tcPr marL="64657" marR="64657" marT="0" marB="0"/>
                </a:tc>
                <a:tc>
                  <a:txBody>
                    <a:bodyPr/>
                    <a:lstStyle/>
                    <a:p>
                      <a:pPr marL="0" marR="0">
                        <a:lnSpc>
                          <a:spcPct val="150000"/>
                        </a:lnSpc>
                        <a:spcBef>
                          <a:spcPts val="600"/>
                        </a:spcBef>
                        <a:spcAft>
                          <a:spcPts val="0"/>
                        </a:spcAft>
                      </a:pPr>
                      <a:r>
                        <a:rPr lang="en-US" sz="1200">
                          <a:effectLst/>
                        </a:rPr>
                        <a:t>High/high</a:t>
                      </a:r>
                      <a:endParaRPr lang="en-US" sz="1800">
                        <a:effectLst/>
                        <a:latin typeface="Times New Roman"/>
                        <a:ea typeface="Times New Roman"/>
                      </a:endParaRPr>
                    </a:p>
                  </a:txBody>
                  <a:tcPr marL="64657" marR="64657" marT="0" marB="0"/>
                </a:tc>
                <a:tc>
                  <a:txBody>
                    <a:bodyPr/>
                    <a:lstStyle/>
                    <a:p>
                      <a:pPr marL="0" marR="0">
                        <a:lnSpc>
                          <a:spcPct val="150000"/>
                        </a:lnSpc>
                        <a:spcBef>
                          <a:spcPts val="600"/>
                        </a:spcBef>
                        <a:spcAft>
                          <a:spcPts val="0"/>
                        </a:spcAft>
                      </a:pPr>
                      <a:r>
                        <a:rPr lang="en-US" sz="1200">
                          <a:effectLst/>
                        </a:rPr>
                        <a:t>Supportive</a:t>
                      </a:r>
                      <a:endParaRPr lang="en-US" sz="1800">
                        <a:effectLst/>
                        <a:latin typeface="Times New Roman"/>
                        <a:ea typeface="Times New Roman"/>
                      </a:endParaRPr>
                    </a:p>
                  </a:txBody>
                  <a:tcPr marL="64657" marR="64657" marT="0" marB="0"/>
                </a:tc>
                <a:tc>
                  <a:txBody>
                    <a:bodyPr/>
                    <a:lstStyle/>
                    <a:p>
                      <a:pPr marL="0" marR="0">
                        <a:lnSpc>
                          <a:spcPct val="150000"/>
                        </a:lnSpc>
                        <a:spcBef>
                          <a:spcPts val="600"/>
                        </a:spcBef>
                        <a:spcAft>
                          <a:spcPts val="0"/>
                        </a:spcAft>
                      </a:pPr>
                      <a:r>
                        <a:rPr lang="en-US" sz="1200" dirty="0">
                          <a:effectLst/>
                        </a:rPr>
                        <a:t>Mike is very outgoing and visionary. Great traits for a project champion. He is concerned about financials and has an MBA. Manage closely and ask for his advice as needed. Schedule short face-to-face meetings as needed.</a:t>
                      </a:r>
                      <a:endParaRPr lang="en-US" sz="1800" dirty="0">
                        <a:effectLst/>
                        <a:latin typeface="Times New Roman"/>
                        <a:ea typeface="Times New Roman"/>
                      </a:endParaRPr>
                    </a:p>
                  </a:txBody>
                  <a:tcPr marL="64657" marR="64657" marT="0" marB="0"/>
                </a:tc>
                <a:extLst>
                  <a:ext uri="{0D108BD9-81ED-4DB2-BD59-A6C34878D82A}">
                    <a16:rowId xmlns:a16="http://schemas.microsoft.com/office/drawing/2014/main" val="10001"/>
                  </a:ext>
                </a:extLst>
              </a:tr>
              <a:tr h="1293132">
                <a:tc>
                  <a:txBody>
                    <a:bodyPr/>
                    <a:lstStyle/>
                    <a:p>
                      <a:pPr marL="0" marR="0">
                        <a:lnSpc>
                          <a:spcPct val="150000"/>
                        </a:lnSpc>
                        <a:spcBef>
                          <a:spcPts val="600"/>
                        </a:spcBef>
                        <a:spcAft>
                          <a:spcPts val="0"/>
                        </a:spcAft>
                      </a:pPr>
                      <a:r>
                        <a:rPr lang="en-US" sz="1200">
                          <a:effectLst/>
                        </a:rPr>
                        <a:t>Lucy Camerena</a:t>
                      </a:r>
                      <a:endParaRPr lang="en-US" sz="1800">
                        <a:effectLst/>
                        <a:latin typeface="Times New Roman"/>
                        <a:ea typeface="Times New Roman"/>
                      </a:endParaRPr>
                    </a:p>
                  </a:txBody>
                  <a:tcPr marL="64657" marR="64657" marT="0" marB="0"/>
                </a:tc>
                <a:tc>
                  <a:txBody>
                    <a:bodyPr/>
                    <a:lstStyle/>
                    <a:p>
                      <a:pPr marL="0" marR="0">
                        <a:lnSpc>
                          <a:spcPct val="150000"/>
                        </a:lnSpc>
                        <a:spcBef>
                          <a:spcPts val="600"/>
                        </a:spcBef>
                        <a:spcAft>
                          <a:spcPts val="0"/>
                        </a:spcAft>
                      </a:pPr>
                      <a:r>
                        <a:rPr lang="en-US" sz="1200">
                          <a:effectLst/>
                        </a:rPr>
                        <a:t>High/high</a:t>
                      </a:r>
                      <a:endParaRPr lang="en-US" sz="1800">
                        <a:effectLst/>
                        <a:latin typeface="Times New Roman"/>
                        <a:ea typeface="Times New Roman"/>
                      </a:endParaRPr>
                    </a:p>
                  </a:txBody>
                  <a:tcPr marL="64657" marR="64657" marT="0" marB="0"/>
                </a:tc>
                <a:tc>
                  <a:txBody>
                    <a:bodyPr/>
                    <a:lstStyle/>
                    <a:p>
                      <a:pPr marL="0" marR="0">
                        <a:lnSpc>
                          <a:spcPct val="150000"/>
                        </a:lnSpc>
                        <a:spcBef>
                          <a:spcPts val="600"/>
                        </a:spcBef>
                        <a:spcAft>
                          <a:spcPts val="0"/>
                        </a:spcAft>
                      </a:pPr>
                      <a:r>
                        <a:rPr lang="en-US" sz="1200">
                          <a:effectLst/>
                        </a:rPr>
                        <a:t>Leading</a:t>
                      </a:r>
                      <a:endParaRPr lang="en-US" sz="1800">
                        <a:effectLst/>
                        <a:latin typeface="Times New Roman"/>
                        <a:ea typeface="Times New Roman"/>
                      </a:endParaRPr>
                    </a:p>
                  </a:txBody>
                  <a:tcPr marL="64657" marR="64657" marT="0" marB="0"/>
                </a:tc>
                <a:tc>
                  <a:txBody>
                    <a:bodyPr/>
                    <a:lstStyle/>
                    <a:p>
                      <a:pPr marL="0" marR="0">
                        <a:lnSpc>
                          <a:spcPct val="150000"/>
                        </a:lnSpc>
                        <a:spcBef>
                          <a:spcPts val="600"/>
                        </a:spcBef>
                        <a:spcAft>
                          <a:spcPts val="0"/>
                        </a:spcAft>
                      </a:pPr>
                      <a:r>
                        <a:rPr lang="en-US" sz="1200">
                          <a:effectLst/>
                        </a:rPr>
                        <a:t>Lucy has a Ph.D. in education and knows training at this company. She is very professional and easy to work with, but she can stretch out conversations. Make sure she reviews important work before showing it to other managers.</a:t>
                      </a:r>
                      <a:endParaRPr lang="en-US" sz="1800">
                        <a:effectLst/>
                        <a:latin typeface="Times New Roman"/>
                        <a:ea typeface="Times New Roman"/>
                      </a:endParaRPr>
                    </a:p>
                  </a:txBody>
                  <a:tcPr marL="64657" marR="64657" marT="0" marB="0"/>
                </a:tc>
                <a:extLst>
                  <a:ext uri="{0D108BD9-81ED-4DB2-BD59-A6C34878D82A}">
                    <a16:rowId xmlns:a16="http://schemas.microsoft.com/office/drawing/2014/main" val="10002"/>
                  </a:ext>
                </a:extLst>
              </a:tr>
              <a:tr h="1508654">
                <a:tc>
                  <a:txBody>
                    <a:bodyPr/>
                    <a:lstStyle/>
                    <a:p>
                      <a:pPr marL="0" marR="0">
                        <a:lnSpc>
                          <a:spcPct val="150000"/>
                        </a:lnSpc>
                        <a:spcBef>
                          <a:spcPts val="600"/>
                        </a:spcBef>
                        <a:spcAft>
                          <a:spcPts val="0"/>
                        </a:spcAft>
                      </a:pPr>
                      <a:r>
                        <a:rPr lang="en-US" sz="1200">
                          <a:effectLst/>
                        </a:rPr>
                        <a:t>Ron Ryan</a:t>
                      </a:r>
                      <a:endParaRPr lang="en-US" sz="1800">
                        <a:effectLst/>
                        <a:latin typeface="Times New Roman"/>
                        <a:ea typeface="Times New Roman"/>
                      </a:endParaRPr>
                    </a:p>
                  </a:txBody>
                  <a:tcPr marL="64657" marR="64657" marT="0" marB="0"/>
                </a:tc>
                <a:tc>
                  <a:txBody>
                    <a:bodyPr/>
                    <a:lstStyle/>
                    <a:p>
                      <a:pPr marL="0" marR="0">
                        <a:lnSpc>
                          <a:spcPct val="150000"/>
                        </a:lnSpc>
                        <a:spcBef>
                          <a:spcPts val="600"/>
                        </a:spcBef>
                        <a:spcAft>
                          <a:spcPts val="0"/>
                        </a:spcAft>
                      </a:pPr>
                      <a:r>
                        <a:rPr lang="en-US" sz="1200">
                          <a:effectLst/>
                        </a:rPr>
                        <a:t>Low/</a:t>
                      </a:r>
                      <a:endParaRPr lang="en-US" sz="1800">
                        <a:effectLst/>
                      </a:endParaRPr>
                    </a:p>
                    <a:p>
                      <a:pPr marL="0" marR="0">
                        <a:lnSpc>
                          <a:spcPct val="150000"/>
                        </a:lnSpc>
                        <a:spcBef>
                          <a:spcPts val="600"/>
                        </a:spcBef>
                        <a:spcAft>
                          <a:spcPts val="0"/>
                        </a:spcAft>
                      </a:pPr>
                      <a:r>
                        <a:rPr lang="en-US" sz="1200">
                          <a:effectLst/>
                        </a:rPr>
                        <a:t>medium</a:t>
                      </a:r>
                      <a:endParaRPr lang="en-US" sz="1800">
                        <a:effectLst/>
                        <a:latin typeface="Times New Roman"/>
                        <a:ea typeface="Times New Roman"/>
                      </a:endParaRPr>
                    </a:p>
                  </a:txBody>
                  <a:tcPr marL="64657" marR="64657" marT="0" marB="0"/>
                </a:tc>
                <a:tc>
                  <a:txBody>
                    <a:bodyPr/>
                    <a:lstStyle/>
                    <a:p>
                      <a:pPr marL="0" marR="0">
                        <a:lnSpc>
                          <a:spcPct val="150000"/>
                        </a:lnSpc>
                        <a:spcBef>
                          <a:spcPts val="600"/>
                        </a:spcBef>
                        <a:spcAft>
                          <a:spcPts val="0"/>
                        </a:spcAft>
                      </a:pPr>
                      <a:r>
                        <a:rPr lang="en-US" sz="1200">
                          <a:effectLst/>
                        </a:rPr>
                        <a:t>Resistant</a:t>
                      </a:r>
                      <a:endParaRPr lang="en-US" sz="1800">
                        <a:effectLst/>
                        <a:latin typeface="Times New Roman"/>
                        <a:ea typeface="Times New Roman"/>
                      </a:endParaRPr>
                    </a:p>
                  </a:txBody>
                  <a:tcPr marL="64657" marR="64657" marT="0" marB="0"/>
                </a:tc>
                <a:tc>
                  <a:txBody>
                    <a:bodyPr/>
                    <a:lstStyle/>
                    <a:p>
                      <a:pPr marL="0" marR="0">
                        <a:lnSpc>
                          <a:spcPct val="150000"/>
                        </a:lnSpc>
                        <a:spcBef>
                          <a:spcPts val="600"/>
                        </a:spcBef>
                        <a:spcAft>
                          <a:spcPts val="0"/>
                        </a:spcAft>
                      </a:pPr>
                      <a:r>
                        <a:rPr lang="en-US" sz="1200" dirty="0">
                          <a:effectLst/>
                        </a:rPr>
                        <a:t>Ron led the Phase I project and is upset that he was not asked to lead this Phase II project. He’s been with the company over 20 years and can be a good resource, but he could also sabotage the project. Ask Lucy to talk to him to avoid problems. Perhaps give him a small consulting role on the project.</a:t>
                      </a:r>
                      <a:endParaRPr lang="en-US" sz="1800" dirty="0">
                        <a:effectLst/>
                        <a:latin typeface="Times New Roman"/>
                        <a:ea typeface="Times New Roman"/>
                      </a:endParaRPr>
                    </a:p>
                  </a:txBody>
                  <a:tcPr marL="64657" marR="64657"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19973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bwMode="auto"/>
        <p:txBody>
          <a:bodyPr wrap="square" lIns="91440" tIns="45720" rIns="91440" bIns="45720" numCol="1" anchorCtr="0" compatLnSpc="1">
            <a:prstTxWarp prst="textNoShape">
              <a:avLst/>
            </a:prstTxWarp>
            <a:normAutofit/>
          </a:bodyPr>
          <a:lstStyle/>
          <a:p>
            <a:pPr>
              <a:defRPr/>
            </a:pPr>
            <a:r>
              <a:rPr lang="en-US" dirty="0">
                <a:effectLst>
                  <a:outerShdw blurRad="38100" dist="38100" dir="2700000" algn="tl">
                    <a:srgbClr val="000000">
                      <a:alpha val="43137"/>
                    </a:srgbClr>
                  </a:outerShdw>
                </a:effectLst>
              </a:rPr>
              <a:t>Project Risk Management</a:t>
            </a:r>
          </a:p>
        </p:txBody>
      </p:sp>
      <p:sp>
        <p:nvSpPr>
          <p:cNvPr id="44035" name="Rectangle 3"/>
          <p:cNvSpPr>
            <a:spLocks noGrp="1"/>
          </p:cNvSpPr>
          <p:nvPr>
            <p:ph type="body" idx="1"/>
          </p:nvPr>
        </p:nvSpPr>
        <p:spPr/>
        <p:txBody>
          <a:bodyPr>
            <a:normAutofit fontScale="85000" lnSpcReduction="10000"/>
          </a:bodyPr>
          <a:lstStyle/>
          <a:p>
            <a:pPr marL="342900" indent="-342900"/>
            <a:r>
              <a:rPr lang="en-US" dirty="0"/>
              <a:t>PMI defines a project </a:t>
            </a:r>
            <a:r>
              <a:rPr lang="en-US" b="1" dirty="0"/>
              <a:t>risk </a:t>
            </a:r>
            <a:r>
              <a:rPr lang="en-US" dirty="0"/>
              <a:t>as an uncertainty that can have a </a:t>
            </a:r>
            <a:r>
              <a:rPr lang="en-US" i="1" dirty="0"/>
              <a:t>negative or positive </a:t>
            </a:r>
            <a:r>
              <a:rPr lang="en-US" dirty="0"/>
              <a:t>effect on meeting project objectives</a:t>
            </a:r>
          </a:p>
          <a:p>
            <a:pPr marL="342900" indent="-342900"/>
            <a:r>
              <a:rPr lang="en-US" dirty="0"/>
              <a:t>Note that some people only view risks as negative and call positive risks opportunities</a:t>
            </a:r>
          </a:p>
          <a:p>
            <a:pPr marL="342900" indent="-342900"/>
            <a:r>
              <a:rPr lang="en-US" dirty="0"/>
              <a:t>The main planning processes are planning risk management, identifying risks, performing qualitative risk analysis, performing quantitative risk analysis, and planning risk responses </a:t>
            </a:r>
          </a:p>
          <a:p>
            <a:pPr marL="342900" indent="-342900"/>
            <a:r>
              <a:rPr lang="en-US" dirty="0"/>
              <a:t>You can also plan to reduce procurement-related risks by making risk-related contract decisions</a:t>
            </a:r>
          </a:p>
        </p:txBody>
      </p:sp>
    </p:spTree>
    <p:extLst>
      <p:ext uri="{BB962C8B-B14F-4D97-AF65-F5344CB8AC3E}">
        <p14:creationId xmlns:p14="http://schemas.microsoft.com/office/powerpoint/2010/main" val="30372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dirty="0">
                <a:effectLst>
                  <a:outerShdw blurRad="38100" dist="38100" dir="2700000" algn="tl">
                    <a:srgbClr val="000000">
                      <a:alpha val="43137"/>
                    </a:srgbClr>
                  </a:outerShdw>
                </a:effectLst>
              </a:rPr>
              <a:t>Project Risk Management</a:t>
            </a:r>
          </a:p>
        </p:txBody>
      </p:sp>
      <p:sp>
        <p:nvSpPr>
          <p:cNvPr id="45059" name="Rectangle 3"/>
          <p:cNvSpPr>
            <a:spLocks noGrp="1"/>
          </p:cNvSpPr>
          <p:nvPr>
            <p:ph type="body" idx="1"/>
          </p:nvPr>
        </p:nvSpPr>
        <p:spPr/>
        <p:txBody>
          <a:bodyPr>
            <a:normAutofit fontScale="92500" lnSpcReduction="20000"/>
          </a:bodyPr>
          <a:lstStyle/>
          <a:p>
            <a:pPr marL="342900" indent="-342900">
              <a:lnSpc>
                <a:spcPct val="110000"/>
              </a:lnSpc>
            </a:pPr>
            <a:r>
              <a:rPr lang="en-US" dirty="0"/>
              <a:t>A risk management plan documents the procedures for managing risk </a:t>
            </a:r>
            <a:r>
              <a:rPr lang="en-US" i="1" dirty="0"/>
              <a:t>throughout the life of a project</a:t>
            </a:r>
          </a:p>
          <a:p>
            <a:pPr marL="342900" indent="-342900">
              <a:lnSpc>
                <a:spcPct val="110000"/>
              </a:lnSpc>
            </a:pPr>
            <a:r>
              <a:rPr lang="en-US" dirty="0"/>
              <a:t>The general topics that a risk management plan should address include the methodology for risk management, roles and responsibilities, budget and schedule estimates for risk-related activities, risk categories, probability and impact matrices, and risk documentation</a:t>
            </a:r>
          </a:p>
          <a:p>
            <a:pPr marL="342900" indent="-342900">
              <a:lnSpc>
                <a:spcPct val="110000"/>
              </a:lnSpc>
            </a:pPr>
            <a:endParaRPr lang="en-US" dirty="0"/>
          </a:p>
          <a:p>
            <a:pPr marL="342900" indent="-342900">
              <a:lnSpc>
                <a:spcPct val="110000"/>
              </a:lnSpc>
            </a:pPr>
            <a:endParaRPr lang="en-US" dirty="0"/>
          </a:p>
        </p:txBody>
      </p:sp>
    </p:spTree>
    <p:extLst>
      <p:ext uri="{BB962C8B-B14F-4D97-AF65-F5344CB8AC3E}">
        <p14:creationId xmlns:p14="http://schemas.microsoft.com/office/powerpoint/2010/main" val="1013807471"/>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1C6B378645544D9F10C30D9F2BCFB4" ma:contentTypeVersion="5" ma:contentTypeDescription="Create a new document." ma:contentTypeScope="" ma:versionID="4199bc71a6953428033aca1df51f4853">
  <xsd:schema xmlns:xsd="http://www.w3.org/2001/XMLSchema" xmlns:xs="http://www.w3.org/2001/XMLSchema" xmlns:p="http://schemas.microsoft.com/office/2006/metadata/properties" xmlns:ns2="6d54a27f-32b3-46ed-801e-110df5e77a46" targetNamespace="http://schemas.microsoft.com/office/2006/metadata/properties" ma:root="true" ma:fieldsID="2588bda61ae56909b63104c9ef7336e8" ns2:_="">
    <xsd:import namespace="6d54a27f-32b3-46ed-801e-110df5e77a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54a27f-32b3-46ed-801e-110df5e7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DF7C1A-66DA-4CC4-8F8A-9D3784AA82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54a27f-32b3-46ed-801e-110df5e77a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8F9C75-D7AB-4AD0-9857-5F0EC1FFA69F}">
  <ds:schemaRef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6d54a27f-32b3-46ed-801e-110df5e77a46"/>
    <ds:schemaRef ds:uri="http://schemas.microsoft.com/office/2006/documentManagement/types"/>
    <ds:schemaRef ds:uri="http://purl.org/dc/dcmitype/"/>
    <ds:schemaRef ds:uri="http://purl.org/dc/elements/1.1/"/>
    <ds:schemaRef ds:uri="http://purl.org/dc/terms/"/>
  </ds:schemaRefs>
</ds:datastoreItem>
</file>

<file path=customXml/itemProps3.xml><?xml version="1.0" encoding="utf-8"?>
<ds:datastoreItem xmlns:ds="http://schemas.openxmlformats.org/officeDocument/2006/customXml" ds:itemID="{6E939953-C3DA-4B08-8F3A-365A1361FE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APUtemplate-Level_3 (6)</Template>
  <TotalTime>159</TotalTime>
  <Pages>11</Pages>
  <Words>2166</Words>
  <Application>Microsoft Office PowerPoint</Application>
  <PresentationFormat>On-screen Show (4:3)</PresentationFormat>
  <Paragraphs>223</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Unicode MS</vt:lpstr>
      <vt:lpstr>Calibri</vt:lpstr>
      <vt:lpstr>Century Gothic</vt:lpstr>
      <vt:lpstr>New York</vt:lpstr>
      <vt:lpstr>Times New Roman</vt:lpstr>
      <vt:lpstr>Wingdings 3</vt:lpstr>
      <vt:lpstr>UCTI-Template-foundation-level</vt:lpstr>
      <vt:lpstr>Project Management  CT050-3-3-PRMGT</vt:lpstr>
      <vt:lpstr>Topic &amp; Structure of The Lesson</vt:lpstr>
      <vt:lpstr>Learning Outcomes</vt:lpstr>
      <vt:lpstr>Key Terms You Must Be Able To Use</vt:lpstr>
      <vt:lpstr>Project Stakeholder Management</vt:lpstr>
      <vt:lpstr>Stakeholder Engagement Plan Contents</vt:lpstr>
      <vt:lpstr>Sample Stakeholder Engagement Plan</vt:lpstr>
      <vt:lpstr>Project Risk Management</vt:lpstr>
      <vt:lpstr>Project Risk Management</vt:lpstr>
      <vt:lpstr>Other Risk Plans</vt:lpstr>
      <vt:lpstr>Identifying Risks</vt:lpstr>
      <vt:lpstr>Risk Events</vt:lpstr>
      <vt:lpstr>Overall Project Risk</vt:lpstr>
      <vt:lpstr>Performing Qualitative Risk Analysis</vt:lpstr>
      <vt:lpstr>Sample Probability/Impact Matrix</vt:lpstr>
      <vt:lpstr>Performing Quantitative Risk Analysis</vt:lpstr>
      <vt:lpstr>Planning Risk Responses</vt:lpstr>
      <vt:lpstr>Risk Registers</vt:lpstr>
      <vt:lpstr>Sample Risk Register</vt:lpstr>
      <vt:lpstr>Risk-Related Contract Decisions</vt:lpstr>
      <vt:lpstr>Project Procurement Management</vt:lpstr>
      <vt:lpstr>Make-or-Buy Analysis</vt:lpstr>
      <vt:lpstr>Comparing the Cost of Leasing Versus Buying</vt:lpstr>
      <vt:lpstr>Procurement Management Plans</vt:lpstr>
      <vt:lpstr>Types of Contracts</vt:lpstr>
      <vt:lpstr>Bid Documents</vt:lpstr>
      <vt:lpstr>Procurement Statements of Work</vt:lpstr>
      <vt:lpstr>Source Selection Criteria and the Supplier Evaluation Matrix</vt:lpstr>
      <vt:lpstr>Sample Supplier Evaluation Matrix</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Jerry Chong Chean Fuh</cp:lastModifiedBy>
  <cp:revision>14</cp:revision>
  <cp:lastPrinted>1995-11-02T09:23:42Z</cp:lastPrinted>
  <dcterms:created xsi:type="dcterms:W3CDTF">2017-10-17T06:32:29Z</dcterms:created>
  <dcterms:modified xsi:type="dcterms:W3CDTF">2019-11-04T09:35:44Z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0x010100241C6B378645544D9F10C30D9F2BCFB4</vt:lpwstr>
  </property>
</Properties>
</file>