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55"/>
  </p:notesMasterIdLst>
  <p:handoutMasterIdLst>
    <p:handoutMasterId r:id="rId56"/>
  </p:handoutMasterIdLst>
  <p:sldIdLst>
    <p:sldId id="270" r:id="rId5"/>
    <p:sldId id="394" r:id="rId6"/>
    <p:sldId id="395" r:id="rId7"/>
    <p:sldId id="272" r:id="rId8"/>
    <p:sldId id="273" r:id="rId9"/>
    <p:sldId id="342"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3" r:id="rId29"/>
    <p:sldId id="374" r:id="rId30"/>
    <p:sldId id="378" r:id="rId31"/>
    <p:sldId id="377" r:id="rId32"/>
    <p:sldId id="376" r:id="rId33"/>
    <p:sldId id="375" r:id="rId34"/>
    <p:sldId id="380" r:id="rId35"/>
    <p:sldId id="381" r:id="rId36"/>
    <p:sldId id="382" r:id="rId37"/>
    <p:sldId id="379" r:id="rId38"/>
    <p:sldId id="383" r:id="rId39"/>
    <p:sldId id="384" r:id="rId40"/>
    <p:sldId id="393" r:id="rId41"/>
    <p:sldId id="385" r:id="rId42"/>
    <p:sldId id="386" r:id="rId43"/>
    <p:sldId id="387" r:id="rId44"/>
    <p:sldId id="388" r:id="rId45"/>
    <p:sldId id="389" r:id="rId46"/>
    <p:sldId id="390" r:id="rId47"/>
    <p:sldId id="391" r:id="rId48"/>
    <p:sldId id="392" r:id="rId49"/>
    <p:sldId id="275" r:id="rId50"/>
    <p:sldId id="276" r:id="rId51"/>
    <p:sldId id="277" r:id="rId52"/>
    <p:sldId id="278" r:id="rId53"/>
    <p:sldId id="396" r:id="rId5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F9573-6E76-455D-BC00-79A7EB0DE309}" v="1" dt="2019-11-04T09:35:42.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0" autoAdjust="0"/>
    <p:restoredTop sz="94702" autoAdjust="0"/>
  </p:normalViewPr>
  <p:slideViewPr>
    <p:cSldViewPr snapToGrid="0">
      <p:cViewPr varScale="1">
        <p:scale>
          <a:sx n="43" d="100"/>
          <a:sy n="43" d="100"/>
        </p:scale>
        <p:origin x="1728"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FDDF9573-6E76-455D-BC00-79A7EB0DE309}"/>
    <pc:docChg chg="addSld modSld">
      <pc:chgData name="Jerry Chong Chean Fuh" userId="7e03b82b-d98f-46c1-89f1-920fd5d2fe3c" providerId="ADAL" clId="{FDDF9573-6E76-455D-BC00-79A7EB0DE309}" dt="2019-11-04T09:36:01.743" v="45" actId="6549"/>
      <pc:docMkLst>
        <pc:docMk/>
      </pc:docMkLst>
      <pc:sldChg chg="modSp">
        <pc:chgData name="Jerry Chong Chean Fuh" userId="7e03b82b-d98f-46c1-89f1-920fd5d2fe3c" providerId="ADAL" clId="{FDDF9573-6E76-455D-BC00-79A7EB0DE309}" dt="2019-11-04T09:35:19.397" v="7" actId="20577"/>
        <pc:sldMkLst>
          <pc:docMk/>
          <pc:sldMk cId="2651490891" sldId="270"/>
        </pc:sldMkLst>
        <pc:spChg chg="mod">
          <ac:chgData name="Jerry Chong Chean Fuh" userId="7e03b82b-d98f-46c1-89f1-920fd5d2fe3c" providerId="ADAL" clId="{FDDF9573-6E76-455D-BC00-79A7EB0DE309}" dt="2019-11-04T09:35:19.397" v="7" actId="20577"/>
          <ac:spMkLst>
            <pc:docMk/>
            <pc:sldMk cId="2651490891" sldId="270"/>
            <ac:spMk id="3" creationId="{00000000-0000-0000-0000-000000000000}"/>
          </ac:spMkLst>
        </pc:spChg>
      </pc:sldChg>
      <pc:sldChg chg="modSp add">
        <pc:chgData name="Jerry Chong Chean Fuh" userId="7e03b82b-d98f-46c1-89f1-920fd5d2fe3c" providerId="ADAL" clId="{FDDF9573-6E76-455D-BC00-79A7EB0DE309}" dt="2019-11-04T09:36:01.743" v="45" actId="6549"/>
        <pc:sldMkLst>
          <pc:docMk/>
          <pc:sldMk cId="2518115244" sldId="396"/>
        </pc:sldMkLst>
        <pc:spChg chg="mod">
          <ac:chgData name="Jerry Chong Chean Fuh" userId="7e03b82b-d98f-46c1-89f1-920fd5d2fe3c" providerId="ADAL" clId="{FDDF9573-6E76-455D-BC00-79A7EB0DE309}" dt="2019-11-04T09:36:01.743" v="45" actId="6549"/>
          <ac:spMkLst>
            <pc:docMk/>
            <pc:sldMk cId="2518115244"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Closing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08: Executing Projects</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0"/>
            <a:ext cx="7042150" cy="1143000"/>
          </a:xfrm>
        </p:spPr>
        <p:txBody>
          <a:bodyPr/>
          <a:lstStyle/>
          <a:p>
            <a:r>
              <a:rPr lang="en-US" dirty="0"/>
              <a:t>Issue Logs</a:t>
            </a:r>
          </a:p>
        </p:txBody>
      </p:sp>
      <p:sp>
        <p:nvSpPr>
          <p:cNvPr id="3" name="Content Placeholder 2"/>
          <p:cNvSpPr>
            <a:spLocks noGrp="1"/>
          </p:cNvSpPr>
          <p:nvPr>
            <p:ph idx="1"/>
          </p:nvPr>
        </p:nvSpPr>
        <p:spPr>
          <a:xfrm>
            <a:off x="783198" y="1777720"/>
            <a:ext cx="7943943" cy="4525962"/>
          </a:xfrm>
        </p:spPr>
        <p:txBody>
          <a:bodyPr/>
          <a:lstStyle/>
          <a:p>
            <a:pPr algn="just"/>
            <a:r>
              <a:rPr lang="en-US" sz="2200" dirty="0"/>
              <a:t>An </a:t>
            </a:r>
            <a:r>
              <a:rPr lang="en-US" sz="2200" b="1" dirty="0"/>
              <a:t>issue log</a:t>
            </a:r>
            <a:r>
              <a:rPr lang="en-US" sz="2200" dirty="0"/>
              <a:t> helps to document, monitor, and track issues that need to be resolved for effective work to take place.</a:t>
            </a:r>
          </a:p>
          <a:p>
            <a:pPr algn="just"/>
            <a:r>
              <a:rPr lang="en-US" sz="2200" dirty="0"/>
              <a:t>An </a:t>
            </a:r>
            <a:r>
              <a:rPr lang="en-US" sz="2200" b="1" dirty="0"/>
              <a:t>issue </a:t>
            </a:r>
            <a:r>
              <a:rPr lang="en-US" sz="2200" dirty="0"/>
              <a:t>is a matter under question or dispute that could impede project success.</a:t>
            </a:r>
          </a:p>
          <a:p>
            <a:pPr algn="just"/>
            <a:r>
              <a:rPr lang="en-US" sz="2200" dirty="0"/>
              <a:t>A critical issue is anything that prevents progress on scheduled activities. </a:t>
            </a:r>
          </a:p>
          <a:p>
            <a:pPr algn="just"/>
            <a:r>
              <a:rPr lang="en-US" sz="2200" dirty="0"/>
              <a:t>If the activity is on the critical path, resolution is urgent. There should be an issue escalation process that ensures issue resolution action. </a:t>
            </a:r>
          </a:p>
          <a:p>
            <a:pPr algn="just"/>
            <a:endParaRPr lang="en-US" sz="2200" dirty="0"/>
          </a:p>
        </p:txBody>
      </p:sp>
    </p:spTree>
    <p:extLst>
      <p:ext uri="{BB962C8B-B14F-4D97-AF65-F5344CB8AC3E}">
        <p14:creationId xmlns:p14="http://schemas.microsoft.com/office/powerpoint/2010/main" val="409851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Issue Log</a:t>
            </a:r>
          </a:p>
        </p:txBody>
      </p:sp>
      <p:graphicFrame>
        <p:nvGraphicFramePr>
          <p:cNvPr id="4" name="Table 3"/>
          <p:cNvGraphicFramePr>
            <a:graphicFrameLocks noGrp="1"/>
          </p:cNvGraphicFramePr>
          <p:nvPr>
            <p:extLst>
              <p:ext uri="{D42A27DB-BD31-4B8C-83A1-F6EECF244321}">
                <p14:modId xmlns:p14="http://schemas.microsoft.com/office/powerpoint/2010/main" val="45510553"/>
              </p:ext>
            </p:extLst>
          </p:nvPr>
        </p:nvGraphicFramePr>
        <p:xfrm>
          <a:off x="295835" y="1824318"/>
          <a:ext cx="8458201" cy="3821412"/>
        </p:xfrm>
        <a:graphic>
          <a:graphicData uri="http://schemas.openxmlformats.org/drawingml/2006/table">
            <a:tbl>
              <a:tblPr/>
              <a:tblGrid>
                <a:gridCol w="609600">
                  <a:extLst>
                    <a:ext uri="{9D8B030D-6E8A-4147-A177-3AD203B41FA5}">
                      <a16:colId xmlns:a16="http://schemas.microsoft.com/office/drawing/2014/main" val="20000"/>
                    </a:ext>
                  </a:extLst>
                </a:gridCol>
                <a:gridCol w="1026240">
                  <a:extLst>
                    <a:ext uri="{9D8B030D-6E8A-4147-A177-3AD203B41FA5}">
                      <a16:colId xmlns:a16="http://schemas.microsoft.com/office/drawing/2014/main" val="20001"/>
                    </a:ext>
                  </a:extLst>
                </a:gridCol>
                <a:gridCol w="954960">
                  <a:extLst>
                    <a:ext uri="{9D8B030D-6E8A-4147-A177-3AD203B41FA5}">
                      <a16:colId xmlns:a16="http://schemas.microsoft.com/office/drawing/2014/main" val="20002"/>
                    </a:ext>
                  </a:extLst>
                </a:gridCol>
                <a:gridCol w="717177">
                  <a:extLst>
                    <a:ext uri="{9D8B030D-6E8A-4147-A177-3AD203B41FA5}">
                      <a16:colId xmlns:a16="http://schemas.microsoft.com/office/drawing/2014/main" val="20003"/>
                    </a:ext>
                  </a:extLst>
                </a:gridCol>
                <a:gridCol w="771948">
                  <a:extLst>
                    <a:ext uri="{9D8B030D-6E8A-4147-A177-3AD203B41FA5}">
                      <a16:colId xmlns:a16="http://schemas.microsoft.com/office/drawing/2014/main" val="20004"/>
                    </a:ext>
                  </a:extLst>
                </a:gridCol>
                <a:gridCol w="814695">
                  <a:extLst>
                    <a:ext uri="{9D8B030D-6E8A-4147-A177-3AD203B41FA5}">
                      <a16:colId xmlns:a16="http://schemas.microsoft.com/office/drawing/2014/main" val="20005"/>
                    </a:ext>
                  </a:extLst>
                </a:gridCol>
                <a:gridCol w="814695">
                  <a:extLst>
                    <a:ext uri="{9D8B030D-6E8A-4147-A177-3AD203B41FA5}">
                      <a16:colId xmlns:a16="http://schemas.microsoft.com/office/drawing/2014/main" val="20006"/>
                    </a:ext>
                  </a:extLst>
                </a:gridCol>
                <a:gridCol w="814695">
                  <a:extLst>
                    <a:ext uri="{9D8B030D-6E8A-4147-A177-3AD203B41FA5}">
                      <a16:colId xmlns:a16="http://schemas.microsoft.com/office/drawing/2014/main" val="20007"/>
                    </a:ext>
                  </a:extLst>
                </a:gridCol>
                <a:gridCol w="814695">
                  <a:extLst>
                    <a:ext uri="{9D8B030D-6E8A-4147-A177-3AD203B41FA5}">
                      <a16:colId xmlns:a16="http://schemas.microsoft.com/office/drawing/2014/main" val="20008"/>
                    </a:ext>
                  </a:extLst>
                </a:gridCol>
                <a:gridCol w="1119496">
                  <a:extLst>
                    <a:ext uri="{9D8B030D-6E8A-4147-A177-3AD203B41FA5}">
                      <a16:colId xmlns:a16="http://schemas.microsoft.com/office/drawing/2014/main" val="20009"/>
                    </a:ext>
                  </a:extLst>
                </a:gridCol>
              </a:tblGrid>
              <a:tr h="854891">
                <a:tc>
                  <a:txBody>
                    <a:bodyPr/>
                    <a:lstStyle/>
                    <a:p>
                      <a:pPr marL="0" marR="0">
                        <a:lnSpc>
                          <a:spcPct val="150000"/>
                        </a:lnSpc>
                        <a:spcBef>
                          <a:spcPts val="1200"/>
                        </a:spcBef>
                        <a:spcAft>
                          <a:spcPts val="0"/>
                        </a:spcAft>
                      </a:pPr>
                      <a:r>
                        <a:rPr lang="en-US" sz="1200" b="1" dirty="0">
                          <a:effectLst/>
                          <a:latin typeface="+mn-lt"/>
                          <a:ea typeface="Times New Roman" panose="02020603050405020304" pitchFamily="18" charset="0"/>
                          <a:cs typeface="Times New Roman" panose="02020603050405020304" pitchFamily="18" charset="0"/>
                        </a:rPr>
                        <a:t>Issue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Issue Description</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mn-lt"/>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mn-lt"/>
                          <a:ea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mn-lt"/>
                          <a:ea typeface="Times New Roman" panose="02020603050405020304" pitchFamily="18" charset="0"/>
                          <a:cs typeface="Times New Roman" panose="02020603050405020304" pitchFamily="18" charset="0"/>
                        </a:rPr>
                        <a:t>I</a:t>
                      </a:r>
                      <a:r>
                        <a:rPr lang="en-US" sz="1200" b="1">
                          <a:effectLst/>
                          <a:latin typeface="+mn-lt"/>
                          <a:ea typeface="Times New Roman" panose="02020603050405020304" pitchFamily="18" charset="0"/>
                          <a:cs typeface="Times New Roman" panose="02020603050405020304" pitchFamily="18" charset="0"/>
                        </a:rPr>
                        <a:t>mpact on Project</a:t>
                      </a:r>
                      <a:endParaRPr lang="en-US" sz="1200">
                        <a:effectLst/>
                        <a:latin typeface="+mn-lt"/>
                        <a:ea typeface="Times New Roman" panose="02020603050405020304" pitchFamily="18" charset="0"/>
                        <a:cs typeface="Times New Roman" panose="02020603050405020304" pitchFamily="18" charset="0"/>
                      </a:endParaRP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Date Reported</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Reported By</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Assigned To</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Priority (H/M/L)</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Due Date</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Status</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1200"/>
                        </a:spcBef>
                        <a:spcAft>
                          <a:spcPts val="0"/>
                        </a:spcAft>
                      </a:pPr>
                      <a:r>
                        <a:rPr lang="en-US" sz="1200" b="1">
                          <a:effectLst/>
                          <a:latin typeface="+mn-lt"/>
                          <a:ea typeface="Times New Roman" panose="02020603050405020304" pitchFamily="18" charset="0"/>
                          <a:cs typeface="Times New Roman" panose="02020603050405020304" pitchFamily="18" charset="0"/>
                        </a:rPr>
                        <a:t>Comments/ Follow-up</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82336">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1</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Key project team member is not working out</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Can severely hurt project because Jamie is our supplier management expert</a:t>
                      </a: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Aug 2</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Kristin</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Kristin</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H</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Sep 2</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Open</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Working with Jamie and appropriate managers to find a replacement</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2336">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2</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IT staff that is performing survey is over allocated</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Delaying the survey will delay the entire project because it is a critical task</a:t>
                      </a: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Sep 26</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Mohamed</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Kristin</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H</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Aug 5</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Closed</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Paid overtime was approved</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4236">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Etc.</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300"/>
                        </a:spcBef>
                        <a:spcAft>
                          <a:spcPts val="0"/>
                        </a:spcAft>
                      </a:pPr>
                      <a:r>
                        <a:rPr lang="en-US" sz="1200" dirty="0">
                          <a:effectLst/>
                          <a:latin typeface="+mn-lt"/>
                          <a:ea typeface="Times New Roman" panose="02020603050405020304" pitchFamily="18" charset="0"/>
                          <a:cs typeface="Times New Roman" panose="02020603050405020304" pitchFamily="18" charset="0"/>
                        </a:rPr>
                        <a:t> </a:t>
                      </a:r>
                    </a:p>
                  </a:txBody>
                  <a:tcPr marL="19050" marR="190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8245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Requests</a:t>
            </a:r>
          </a:p>
        </p:txBody>
      </p:sp>
      <p:sp>
        <p:nvSpPr>
          <p:cNvPr id="3" name="Content Placeholder 2"/>
          <p:cNvSpPr>
            <a:spLocks noGrp="1"/>
          </p:cNvSpPr>
          <p:nvPr>
            <p:ph idx="1"/>
          </p:nvPr>
        </p:nvSpPr>
        <p:spPr>
          <a:xfrm>
            <a:off x="485775" y="1818063"/>
            <a:ext cx="8229600" cy="4525962"/>
          </a:xfrm>
        </p:spPr>
        <p:txBody>
          <a:bodyPr/>
          <a:lstStyle/>
          <a:p>
            <a:pPr algn="just"/>
            <a:r>
              <a:rPr lang="en-US" sz="2400" dirty="0"/>
              <a:t>Number of requests for changes emerge during project execution.</a:t>
            </a:r>
          </a:p>
          <a:p>
            <a:pPr algn="just"/>
            <a:endParaRPr lang="en-US" sz="2400" dirty="0"/>
          </a:p>
          <a:p>
            <a:pPr algn="just"/>
            <a:r>
              <a:rPr lang="en-US" sz="2400" dirty="0"/>
              <a:t>Recall that a process for handling changes should be defined during project planning as part of the project management plan.</a:t>
            </a:r>
          </a:p>
          <a:p>
            <a:pPr algn="just"/>
            <a:endParaRPr lang="en-US" sz="2400" dirty="0"/>
          </a:p>
          <a:p>
            <a:pPr algn="just"/>
            <a:r>
              <a:rPr lang="en-US" sz="2400" dirty="0"/>
              <a:t>It is important during project execution to formally and informally request appropriate changes.</a:t>
            </a:r>
          </a:p>
          <a:p>
            <a:pPr algn="just"/>
            <a:endParaRPr lang="en-US" sz="2400" dirty="0"/>
          </a:p>
        </p:txBody>
      </p:sp>
    </p:spTree>
    <p:extLst>
      <p:ext uri="{BB962C8B-B14F-4D97-AF65-F5344CB8AC3E}">
        <p14:creationId xmlns:p14="http://schemas.microsoft.com/office/powerpoint/2010/main" val="263370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Change Request (partial)</a:t>
            </a:r>
          </a:p>
        </p:txBody>
      </p:sp>
      <p:sp>
        <p:nvSpPr>
          <p:cNvPr id="4" name="Rectangle 3"/>
          <p:cNvSpPr/>
          <p:nvPr/>
        </p:nvSpPr>
        <p:spPr>
          <a:xfrm>
            <a:off x="270622" y="1532965"/>
            <a:ext cx="8523754" cy="4896725"/>
          </a:xfrm>
          <a:prstGeom prst="rect">
            <a:avLst/>
          </a:prstGeom>
        </p:spPr>
        <p:txBody>
          <a:bodyPr wrap="square">
            <a:spAutoFit/>
          </a:bodyPr>
          <a:lstStyle/>
          <a:p>
            <a:pPr>
              <a:buNone/>
            </a:pPr>
            <a:r>
              <a:rPr lang="en-US" sz="1400" b="1" dirty="0"/>
              <a:t>Project Name: Just-In-Time Training Project</a:t>
            </a:r>
            <a:endParaRPr lang="en-US" sz="1400" dirty="0"/>
          </a:p>
          <a:p>
            <a:pPr>
              <a:buNone/>
            </a:pPr>
            <a:r>
              <a:rPr lang="en-US" sz="1400" b="1" dirty="0"/>
              <a:t>Date Request Submitted: </a:t>
            </a:r>
            <a:r>
              <a:rPr lang="en-US" sz="1400" dirty="0"/>
              <a:t>September 22</a:t>
            </a:r>
          </a:p>
          <a:p>
            <a:pPr>
              <a:buNone/>
            </a:pPr>
            <a:r>
              <a:rPr lang="en-US" sz="1400" b="1" dirty="0"/>
              <a:t>Title of Change Request: </a:t>
            </a:r>
            <a:r>
              <a:rPr lang="en-US" sz="1400" dirty="0"/>
              <a:t>Provide overtime to get survey results in time</a:t>
            </a:r>
          </a:p>
          <a:p>
            <a:pPr>
              <a:buNone/>
            </a:pPr>
            <a:r>
              <a:rPr lang="en-US" sz="1400" b="1" dirty="0"/>
              <a:t>Change Order Number: </a:t>
            </a:r>
            <a:r>
              <a:rPr lang="en-US" sz="1400" dirty="0"/>
              <a:t>A200-17</a:t>
            </a:r>
          </a:p>
          <a:p>
            <a:pPr>
              <a:buNone/>
            </a:pPr>
            <a:r>
              <a:rPr lang="en-US" sz="1400" b="1" dirty="0"/>
              <a:t>Submitted by</a:t>
            </a:r>
            <a:r>
              <a:rPr lang="en-US" sz="1400" dirty="0"/>
              <a:t>: Kristin </a:t>
            </a:r>
            <a:r>
              <a:rPr lang="en-US" sz="1400" dirty="0" err="1"/>
              <a:t>Maur</a:t>
            </a:r>
            <a:endParaRPr lang="en-US" sz="1400" dirty="0"/>
          </a:p>
          <a:p>
            <a:pPr>
              <a:buNone/>
            </a:pPr>
            <a:r>
              <a:rPr lang="en-US" sz="1400" b="1" dirty="0"/>
              <a:t>Change </a:t>
            </a:r>
            <a:r>
              <a:rPr lang="en-US" sz="1400" b="1" dirty="0" err="1"/>
              <a:t>Category:__Scope</a:t>
            </a:r>
            <a:r>
              <a:rPr lang="en-US" sz="1400" b="1" dirty="0"/>
              <a:t>	__Schedule	   _</a:t>
            </a:r>
            <a:r>
              <a:rPr lang="en-US" sz="1400" b="1" u="sng" dirty="0"/>
              <a:t>X_</a:t>
            </a:r>
            <a:r>
              <a:rPr lang="en-US" sz="1400" b="1" dirty="0"/>
              <a:t> Cost         __Technology     __Other</a:t>
            </a:r>
            <a:endParaRPr lang="en-US" sz="1400" dirty="0"/>
          </a:p>
          <a:p>
            <a:pPr>
              <a:buNone/>
            </a:pPr>
            <a:r>
              <a:rPr lang="en-US" sz="1400" b="1" dirty="0"/>
              <a:t>Description of change requested:</a:t>
            </a:r>
            <a:endParaRPr lang="en-US" sz="1400" dirty="0"/>
          </a:p>
          <a:p>
            <a:pPr>
              <a:buNone/>
            </a:pPr>
            <a:r>
              <a:rPr lang="en-US" sz="1400" dirty="0"/>
              <a:t>In order to avoid a schedule slip and have appropriate internal resources available, we are requesting the approval of paid overtime for creating and distributing the survey for the supplier management course.</a:t>
            </a:r>
          </a:p>
          <a:p>
            <a:pPr>
              <a:buNone/>
            </a:pPr>
            <a:r>
              <a:rPr lang="en-US" sz="1400" b="1" dirty="0"/>
              <a:t>Events that made this change necessary or desirable:</a:t>
            </a:r>
            <a:endParaRPr lang="en-US" sz="1400" dirty="0"/>
          </a:p>
          <a:p>
            <a:pPr>
              <a:buNone/>
            </a:pPr>
            <a:r>
              <a:rPr lang="en-US" sz="1400" dirty="0"/>
              <a:t>The IT person assigned to our project has several other important projects on-hand. If these tasks are delayed, the entire project will be delayed.</a:t>
            </a:r>
          </a:p>
          <a:p>
            <a:pPr>
              <a:buNone/>
            </a:pPr>
            <a:r>
              <a:rPr lang="en-US" sz="1400" b="1" dirty="0"/>
              <a:t>Justification for the change/why it is needed/desired to continue/complete the project:</a:t>
            </a:r>
            <a:endParaRPr lang="en-US" sz="1400" dirty="0"/>
          </a:p>
          <a:p>
            <a:pPr>
              <a:buNone/>
            </a:pPr>
            <a:r>
              <a:rPr lang="en-US" sz="1400" dirty="0"/>
              <a:t>We must send out and analyze the survey in a timely manner since we need the information to develop the first supplier management course and select an appropriate supplier.</a:t>
            </a:r>
          </a:p>
          <a:p>
            <a:pPr>
              <a:buNone/>
            </a:pPr>
            <a:r>
              <a:rPr lang="en-US" sz="1400" b="1" dirty="0"/>
              <a:t>Impact of the proposed change on:</a:t>
            </a:r>
            <a:endParaRPr lang="en-US" sz="1400" dirty="0"/>
          </a:p>
          <a:p>
            <a:pPr>
              <a:buNone/>
            </a:pPr>
            <a:r>
              <a:rPr lang="en-US" sz="1400" b="1" dirty="0"/>
              <a:t>Scope: </a:t>
            </a:r>
            <a:r>
              <a:rPr lang="en-US" sz="1400" dirty="0"/>
              <a:t>None	</a:t>
            </a:r>
            <a:r>
              <a:rPr lang="en-US" sz="1400" b="1" dirty="0"/>
              <a:t>Schedule: </a:t>
            </a:r>
            <a:r>
              <a:rPr lang="en-US" sz="1400" dirty="0"/>
              <a:t>None	</a:t>
            </a:r>
            <a:r>
              <a:rPr lang="en-US" sz="1400" b="1" dirty="0"/>
              <a:t>Cost: </a:t>
            </a:r>
            <a:r>
              <a:rPr lang="en-US" sz="1400" dirty="0"/>
              <a:t>$550</a:t>
            </a:r>
          </a:p>
          <a:p>
            <a:pPr>
              <a:buNone/>
            </a:pPr>
            <a:r>
              <a:rPr lang="en-US" sz="1400" b="1" dirty="0"/>
              <a:t>Staffing: One </a:t>
            </a:r>
            <a:r>
              <a:rPr lang="en-US" sz="1400" dirty="0"/>
              <a:t>IT person will work 10 hours of paid overtime basis over a period of several weeks.</a:t>
            </a:r>
          </a:p>
          <a:p>
            <a:pPr>
              <a:buNone/>
            </a:pPr>
            <a:r>
              <a:rPr lang="en-US" sz="1400" b="1" dirty="0"/>
              <a:t>Risk: Low. </a:t>
            </a:r>
            <a:r>
              <a:rPr lang="en-US" sz="1400" dirty="0"/>
              <a:t>This person suggested the paid overtime and has successfully worked overtime in the past.</a:t>
            </a:r>
          </a:p>
          <a:p>
            <a:pPr>
              <a:buNone/>
            </a:pPr>
            <a:r>
              <a:rPr lang="en-US" sz="1400" b="1" dirty="0"/>
              <a:t>Other: </a:t>
            </a:r>
            <a:r>
              <a:rPr lang="en-US" sz="1400" dirty="0"/>
              <a:t>None</a:t>
            </a:r>
          </a:p>
          <a:p>
            <a:pPr>
              <a:buNone/>
            </a:pPr>
            <a:r>
              <a:rPr lang="en-US" sz="1400" b="1" dirty="0"/>
              <a:t>Suggested implementation if the change request is approved: </a:t>
            </a:r>
            <a:r>
              <a:rPr lang="en-US" sz="1400" dirty="0"/>
              <a:t>Include the overtime pay in the normal paycheck.</a:t>
            </a:r>
          </a:p>
        </p:txBody>
      </p:sp>
    </p:spTree>
    <p:extLst>
      <p:ext uri="{BB962C8B-B14F-4D97-AF65-F5344CB8AC3E}">
        <p14:creationId xmlns:p14="http://schemas.microsoft.com/office/powerpoint/2010/main" val="109265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Project Knowledge</a:t>
            </a:r>
          </a:p>
        </p:txBody>
      </p:sp>
      <p:sp>
        <p:nvSpPr>
          <p:cNvPr id="3" name="Content Placeholder 2"/>
          <p:cNvSpPr>
            <a:spLocks noGrp="1"/>
          </p:cNvSpPr>
          <p:nvPr>
            <p:ph idx="1"/>
          </p:nvPr>
        </p:nvSpPr>
        <p:spPr>
          <a:xfrm>
            <a:off x="485775" y="1549121"/>
            <a:ext cx="8229600" cy="4525962"/>
          </a:xfrm>
        </p:spPr>
        <p:txBody>
          <a:bodyPr/>
          <a:lstStyle/>
          <a:p>
            <a:pPr lvl="0" algn="just"/>
            <a:r>
              <a:rPr lang="en-US" sz="2000" dirty="0"/>
              <a:t>New process, main output is a lessons learned register</a:t>
            </a:r>
          </a:p>
          <a:p>
            <a:pPr lvl="0" algn="just"/>
            <a:r>
              <a:rPr lang="en-US" sz="2000" dirty="0"/>
              <a:t>Two types of knowledge:</a:t>
            </a:r>
          </a:p>
          <a:p>
            <a:pPr marL="850392" lvl="1" indent="-457200" algn="just">
              <a:buFont typeface="+mj-lt"/>
              <a:buAutoNum type="arabicPeriod"/>
            </a:pPr>
            <a:r>
              <a:rPr lang="en-US" sz="2000" b="1" dirty="0"/>
              <a:t>Explicit knowledge</a:t>
            </a:r>
            <a:r>
              <a:rPr lang="en-US" sz="2000" dirty="0"/>
              <a:t>: This type of knowledge can be easily explained using words, pictures, or numbers and is easy to communicate, store, and distribute. Examples include information found in text books and encyclopedias as well as project documents and plans.</a:t>
            </a:r>
          </a:p>
          <a:p>
            <a:pPr marL="850392" lvl="1" indent="-457200" algn="just">
              <a:buFont typeface="+mj-lt"/>
              <a:buAutoNum type="arabicPeriod"/>
            </a:pPr>
            <a:r>
              <a:rPr lang="en-US" sz="2000" b="1" dirty="0"/>
              <a:t>Tacit knowledge</a:t>
            </a:r>
            <a:r>
              <a:rPr lang="en-US" sz="2000" dirty="0"/>
              <a:t>: Unlike explicit knowledge, tacit knowledge, sometimes called informal knowledge, is difficult to express and is highly personal. Examples include beliefs, insight, and experience. It is often shared through conversations and interactions between people. Many organizations set up programs like mentorships, communities of practice, or workshops to assist in passing on tacit knowledge.</a:t>
            </a:r>
          </a:p>
          <a:p>
            <a:pPr algn="just"/>
            <a:endParaRPr lang="en-US" sz="2000" dirty="0"/>
          </a:p>
          <a:p>
            <a:pPr algn="just"/>
            <a:endParaRPr lang="en-US" sz="2000" dirty="0"/>
          </a:p>
        </p:txBody>
      </p:sp>
    </p:spTree>
    <p:extLst>
      <p:ext uri="{BB962C8B-B14F-4D97-AF65-F5344CB8AC3E}">
        <p14:creationId xmlns:p14="http://schemas.microsoft.com/office/powerpoint/2010/main" val="374733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98" y="0"/>
            <a:ext cx="7582460" cy="1143000"/>
          </a:xfrm>
        </p:spPr>
        <p:txBody>
          <a:bodyPr/>
          <a:lstStyle/>
          <a:p>
            <a:r>
              <a:rPr lang="en-US" dirty="0"/>
              <a:t>Sample Lessons Learned Register</a:t>
            </a:r>
          </a:p>
        </p:txBody>
      </p:sp>
      <p:graphicFrame>
        <p:nvGraphicFramePr>
          <p:cNvPr id="4" name="Table 3"/>
          <p:cNvGraphicFramePr>
            <a:graphicFrameLocks noGrp="1"/>
          </p:cNvGraphicFramePr>
          <p:nvPr>
            <p:extLst>
              <p:ext uri="{D42A27DB-BD31-4B8C-83A1-F6EECF244321}">
                <p14:modId xmlns:p14="http://schemas.microsoft.com/office/powerpoint/2010/main" val="355153410"/>
              </p:ext>
            </p:extLst>
          </p:nvPr>
        </p:nvGraphicFramePr>
        <p:xfrm>
          <a:off x="364751" y="1468337"/>
          <a:ext cx="8241367" cy="4937971"/>
        </p:xfrm>
        <a:graphic>
          <a:graphicData uri="http://schemas.openxmlformats.org/drawingml/2006/table">
            <a:tbl>
              <a:tblPr firstRow="1" firstCol="1" bandRow="1">
                <a:tableStyleId>{3C2FFA5D-87B4-456A-9821-1D502468CF0F}</a:tableStyleId>
              </a:tblPr>
              <a:tblGrid>
                <a:gridCol w="466566">
                  <a:extLst>
                    <a:ext uri="{9D8B030D-6E8A-4147-A177-3AD203B41FA5}">
                      <a16:colId xmlns:a16="http://schemas.microsoft.com/office/drawing/2014/main" val="20000"/>
                    </a:ext>
                  </a:extLst>
                </a:gridCol>
                <a:gridCol w="927719">
                  <a:extLst>
                    <a:ext uri="{9D8B030D-6E8A-4147-A177-3AD203B41FA5}">
                      <a16:colId xmlns:a16="http://schemas.microsoft.com/office/drawing/2014/main" val="20001"/>
                    </a:ext>
                  </a:extLst>
                </a:gridCol>
                <a:gridCol w="860936">
                  <a:extLst>
                    <a:ext uri="{9D8B030D-6E8A-4147-A177-3AD203B41FA5}">
                      <a16:colId xmlns:a16="http://schemas.microsoft.com/office/drawing/2014/main" val="20002"/>
                    </a:ext>
                  </a:extLst>
                </a:gridCol>
                <a:gridCol w="1033748">
                  <a:extLst>
                    <a:ext uri="{9D8B030D-6E8A-4147-A177-3AD203B41FA5}">
                      <a16:colId xmlns:a16="http://schemas.microsoft.com/office/drawing/2014/main" val="20003"/>
                    </a:ext>
                  </a:extLst>
                </a:gridCol>
                <a:gridCol w="1133272">
                  <a:extLst>
                    <a:ext uri="{9D8B030D-6E8A-4147-A177-3AD203B41FA5}">
                      <a16:colId xmlns:a16="http://schemas.microsoft.com/office/drawing/2014/main" val="20004"/>
                    </a:ext>
                  </a:extLst>
                </a:gridCol>
                <a:gridCol w="1632853">
                  <a:extLst>
                    <a:ext uri="{9D8B030D-6E8A-4147-A177-3AD203B41FA5}">
                      <a16:colId xmlns:a16="http://schemas.microsoft.com/office/drawing/2014/main" val="20005"/>
                    </a:ext>
                  </a:extLst>
                </a:gridCol>
                <a:gridCol w="2186273">
                  <a:extLst>
                    <a:ext uri="{9D8B030D-6E8A-4147-A177-3AD203B41FA5}">
                      <a16:colId xmlns:a16="http://schemas.microsoft.com/office/drawing/2014/main" val="20006"/>
                    </a:ext>
                  </a:extLst>
                </a:gridCol>
              </a:tblGrid>
              <a:tr h="545550">
                <a:tc>
                  <a:txBody>
                    <a:bodyPr/>
                    <a:lstStyle/>
                    <a:p>
                      <a:pPr marL="0" marR="0" algn="ctr">
                        <a:lnSpc>
                          <a:spcPct val="150000"/>
                        </a:lnSpc>
                        <a:spcBef>
                          <a:spcPts val="600"/>
                        </a:spcBef>
                        <a:spcAft>
                          <a:spcPts val="0"/>
                        </a:spcAft>
                      </a:pPr>
                      <a:r>
                        <a:rPr lang="en-US" sz="1200" dirty="0">
                          <a:solidFill>
                            <a:schemeClr val="tx1"/>
                          </a:solidFill>
                          <a:effectLst/>
                        </a:rPr>
                        <a:t>ID</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Date identified</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Owner</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Name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Category</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Situation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gn="ctr">
                        <a:lnSpc>
                          <a:spcPct val="150000"/>
                        </a:lnSpc>
                        <a:spcBef>
                          <a:spcPts val="600"/>
                        </a:spcBef>
                        <a:spcAft>
                          <a:spcPts val="0"/>
                        </a:spcAft>
                      </a:pPr>
                      <a:r>
                        <a:rPr lang="en-US" sz="1200" dirty="0">
                          <a:solidFill>
                            <a:schemeClr val="tx1"/>
                          </a:solidFill>
                          <a:effectLst/>
                        </a:rPr>
                        <a:t>Recommendation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extLst>
                  <a:ext uri="{0D108BD9-81ED-4DB2-BD59-A6C34878D82A}">
                    <a16:rowId xmlns:a16="http://schemas.microsoft.com/office/drawing/2014/main" val="10000"/>
                  </a:ext>
                </a:extLst>
              </a:tr>
              <a:tr h="1996861">
                <a:tc>
                  <a:txBody>
                    <a:bodyPr/>
                    <a:lstStyle/>
                    <a:p>
                      <a:pPr marL="0" marR="0">
                        <a:lnSpc>
                          <a:spcPct val="150000"/>
                        </a:lnSpc>
                        <a:spcBef>
                          <a:spcPts val="600"/>
                        </a:spcBef>
                        <a:spcAft>
                          <a:spcPts val="0"/>
                        </a:spcAft>
                      </a:pPr>
                      <a:r>
                        <a:rPr lang="en-US" sz="1200" dirty="0">
                          <a:effectLst/>
                        </a:rPr>
                        <a:t>01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9/22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a:effectLst/>
                        </a:rPr>
                        <a:t>Kristin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a:effectLst/>
                        </a:rPr>
                        <a:t>Overtime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a:effectLst/>
                        </a:rPr>
                        <a:t>Cost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IT person was overbooked. Decided to pay overtime to finish survey work in time and not delay project end 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Don’t be afraid to suggest paid overtime, even though it’s not used often at our organization.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extLst>
                  <a:ext uri="{0D108BD9-81ED-4DB2-BD59-A6C34878D82A}">
                    <a16:rowId xmlns:a16="http://schemas.microsoft.com/office/drawing/2014/main" val="10001"/>
                  </a:ext>
                </a:extLst>
              </a:tr>
              <a:tr h="2392470">
                <a:tc>
                  <a:txBody>
                    <a:bodyPr/>
                    <a:lstStyle/>
                    <a:p>
                      <a:pPr marL="0" marR="0">
                        <a:lnSpc>
                          <a:spcPct val="150000"/>
                        </a:lnSpc>
                        <a:spcBef>
                          <a:spcPts val="600"/>
                        </a:spcBef>
                        <a:spcAft>
                          <a:spcPts val="0"/>
                        </a:spcAft>
                      </a:pPr>
                      <a:r>
                        <a:rPr lang="en-US" sz="1200" dirty="0">
                          <a:effectLst/>
                        </a:rPr>
                        <a:t>02</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a:effectLst/>
                        </a:rPr>
                        <a:t>10/1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a:effectLst/>
                        </a:rPr>
                        <a:t>Kim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Curriculum blog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Tech-</a:t>
                      </a:r>
                      <a:r>
                        <a:rPr lang="en-US" sz="1200" dirty="0" err="1">
                          <a:effectLst/>
                        </a:rPr>
                        <a:t>nology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Kim was having trouble getting inputs on specific requirements for curriculum, so she set up a blog and provided incentives for inputs.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tc>
                  <a:txBody>
                    <a:bodyPr/>
                    <a:lstStyle/>
                    <a:p>
                      <a:pPr marL="0" marR="0">
                        <a:lnSpc>
                          <a:spcPct val="150000"/>
                        </a:lnSpc>
                        <a:spcBef>
                          <a:spcPts val="600"/>
                        </a:spcBef>
                        <a:spcAft>
                          <a:spcPts val="0"/>
                        </a:spcAft>
                      </a:pPr>
                      <a:r>
                        <a:rPr lang="en-US" sz="1200" dirty="0">
                          <a:effectLst/>
                        </a:rPr>
                        <a:t>Encourage people to be creative. Allow use of some of the budget for incentives related to producing that deliverable.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5" marR="68575"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2354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Quality</a:t>
            </a:r>
          </a:p>
        </p:txBody>
      </p:sp>
      <p:sp>
        <p:nvSpPr>
          <p:cNvPr id="3" name="Content Placeholder 2"/>
          <p:cNvSpPr>
            <a:spLocks noGrp="1"/>
          </p:cNvSpPr>
          <p:nvPr>
            <p:ph idx="1"/>
          </p:nvPr>
        </p:nvSpPr>
        <p:spPr>
          <a:xfrm>
            <a:off x="485775" y="1656697"/>
            <a:ext cx="8229600" cy="4525962"/>
          </a:xfrm>
        </p:spPr>
        <p:txBody>
          <a:bodyPr/>
          <a:lstStyle/>
          <a:p>
            <a:pPr algn="just"/>
            <a:r>
              <a:rPr lang="en-US" sz="2400" b="1" dirty="0"/>
              <a:t>Quality assurance </a:t>
            </a:r>
            <a:r>
              <a:rPr lang="en-US" sz="2400" dirty="0"/>
              <a:t>includes all the activities related to satisfying the relevant quality standards for a project.</a:t>
            </a:r>
          </a:p>
          <a:p>
            <a:pPr algn="just"/>
            <a:endParaRPr lang="en-US" sz="2400" dirty="0"/>
          </a:p>
          <a:p>
            <a:pPr algn="just"/>
            <a:r>
              <a:rPr lang="en-US" sz="2400" dirty="0"/>
              <a:t>Another goal of quality assurance is continual quality improvement.</a:t>
            </a:r>
          </a:p>
          <a:p>
            <a:pPr algn="just"/>
            <a:endParaRPr lang="en-US" sz="2400" dirty="0"/>
          </a:p>
          <a:p>
            <a:pPr algn="just"/>
            <a:r>
              <a:rPr lang="en-US" sz="2400" dirty="0"/>
              <a:t>Key outputs of managing quality include:</a:t>
            </a:r>
          </a:p>
          <a:p>
            <a:pPr lvl="1">
              <a:spcBef>
                <a:spcPts val="0"/>
              </a:spcBef>
            </a:pPr>
            <a:r>
              <a:rPr lang="en-US" sz="2000" dirty="0"/>
              <a:t>Quality report, </a:t>
            </a:r>
          </a:p>
          <a:p>
            <a:pPr lvl="1">
              <a:spcBef>
                <a:spcPts val="0"/>
              </a:spcBef>
            </a:pPr>
            <a:r>
              <a:rPr lang="en-US" sz="2000" dirty="0"/>
              <a:t>Test and evaluation documents, </a:t>
            </a:r>
          </a:p>
          <a:p>
            <a:pPr lvl="1">
              <a:spcBef>
                <a:spcPts val="0"/>
              </a:spcBef>
            </a:pPr>
            <a:r>
              <a:rPr lang="en-US" sz="2000" dirty="0"/>
              <a:t>Change requests, </a:t>
            </a:r>
          </a:p>
          <a:p>
            <a:pPr lvl="1">
              <a:spcBef>
                <a:spcPts val="0"/>
              </a:spcBef>
            </a:pPr>
            <a:r>
              <a:rPr lang="en-US" sz="2000" dirty="0"/>
              <a:t>Project management plan updates, </a:t>
            </a:r>
          </a:p>
          <a:p>
            <a:pPr lvl="1">
              <a:spcBef>
                <a:spcPts val="0"/>
              </a:spcBef>
            </a:pPr>
            <a:r>
              <a:rPr lang="en-US" sz="2000" dirty="0"/>
              <a:t>Project documents updates.</a:t>
            </a:r>
          </a:p>
          <a:p>
            <a:pPr algn="just"/>
            <a:endParaRPr lang="en-US" sz="2400" dirty="0"/>
          </a:p>
        </p:txBody>
      </p:sp>
    </p:spTree>
    <p:extLst>
      <p:ext uri="{BB962C8B-B14F-4D97-AF65-F5344CB8AC3E}">
        <p14:creationId xmlns:p14="http://schemas.microsoft.com/office/powerpoint/2010/main" val="150383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05" y="140167"/>
            <a:ext cx="7042150" cy="1143000"/>
          </a:xfrm>
        </p:spPr>
        <p:txBody>
          <a:bodyPr/>
          <a:lstStyle/>
          <a:p>
            <a:r>
              <a:rPr lang="en-US" sz="3200" dirty="0"/>
              <a:t>Quality Improvement Tools and Techniques</a:t>
            </a:r>
          </a:p>
        </p:txBody>
      </p:sp>
      <p:sp>
        <p:nvSpPr>
          <p:cNvPr id="3" name="Content Placeholder 2"/>
          <p:cNvSpPr>
            <a:spLocks noGrp="1"/>
          </p:cNvSpPr>
          <p:nvPr>
            <p:ph idx="1"/>
          </p:nvPr>
        </p:nvSpPr>
        <p:spPr>
          <a:xfrm>
            <a:off x="351305" y="1750826"/>
            <a:ext cx="8347353" cy="4525962"/>
          </a:xfrm>
        </p:spPr>
        <p:txBody>
          <a:bodyPr/>
          <a:lstStyle/>
          <a:p>
            <a:pPr algn="just">
              <a:lnSpc>
                <a:spcPct val="90000"/>
              </a:lnSpc>
            </a:pPr>
            <a:r>
              <a:rPr lang="en-US" sz="2400" b="1" dirty="0"/>
              <a:t>Benchmarking </a:t>
            </a:r>
            <a:r>
              <a:rPr lang="en-US" sz="2400" dirty="0"/>
              <a:t>generates ideas for quality improvements by comparing specific project practices or product characteristics to those of other projects or products within or outside of the organization itself.</a:t>
            </a:r>
          </a:p>
          <a:p>
            <a:pPr algn="just">
              <a:lnSpc>
                <a:spcPct val="90000"/>
              </a:lnSpc>
            </a:pPr>
            <a:endParaRPr lang="en-US" sz="2400" dirty="0"/>
          </a:p>
          <a:p>
            <a:pPr algn="just">
              <a:lnSpc>
                <a:spcPct val="90000"/>
              </a:lnSpc>
            </a:pPr>
            <a:r>
              <a:rPr lang="en-US" sz="2400" dirty="0"/>
              <a:t>A </a:t>
            </a:r>
            <a:r>
              <a:rPr lang="en-US" sz="2400" b="1" dirty="0"/>
              <a:t>quality audit </a:t>
            </a:r>
            <a:r>
              <a:rPr lang="en-US" sz="2400" dirty="0"/>
              <a:t>is a structured review of specific quality management activities that helps identify lessons learned, which could improve performance on current or future projects.</a:t>
            </a:r>
          </a:p>
          <a:p>
            <a:pPr algn="just">
              <a:lnSpc>
                <a:spcPct val="90000"/>
              </a:lnSpc>
            </a:pPr>
            <a:endParaRPr lang="en-US" sz="2400" dirty="0"/>
          </a:p>
          <a:p>
            <a:pPr algn="just">
              <a:lnSpc>
                <a:spcPct val="90000"/>
              </a:lnSpc>
            </a:pPr>
            <a:r>
              <a:rPr lang="en-US" sz="2400" b="1" dirty="0"/>
              <a:t>Process analysis</a:t>
            </a:r>
            <a:r>
              <a:rPr lang="en-US" sz="2400" dirty="0"/>
              <a:t> involves</a:t>
            </a:r>
            <a:r>
              <a:rPr lang="en-US" sz="2400" b="1" dirty="0"/>
              <a:t> </a:t>
            </a:r>
            <a:r>
              <a:rPr lang="en-US" sz="2400" dirty="0"/>
              <a:t>analyzing how a process operates and determining improvements. </a:t>
            </a:r>
          </a:p>
          <a:p>
            <a:pPr algn="just"/>
            <a:endParaRPr lang="en-US" sz="2400" dirty="0"/>
          </a:p>
        </p:txBody>
      </p:sp>
    </p:spTree>
    <p:extLst>
      <p:ext uri="{BB962C8B-B14F-4D97-AF65-F5344CB8AC3E}">
        <p14:creationId xmlns:p14="http://schemas.microsoft.com/office/powerpoint/2010/main" val="272910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0"/>
            <a:ext cx="7042150" cy="1143000"/>
          </a:xfrm>
        </p:spPr>
        <p:txBody>
          <a:bodyPr/>
          <a:lstStyle/>
          <a:p>
            <a:r>
              <a:rPr lang="en-US" dirty="0"/>
              <a:t>Project Resource Management</a:t>
            </a:r>
          </a:p>
        </p:txBody>
      </p:sp>
      <p:sp>
        <p:nvSpPr>
          <p:cNvPr id="3" name="Content Placeholder 2"/>
          <p:cNvSpPr>
            <a:spLocks noGrp="1"/>
          </p:cNvSpPr>
          <p:nvPr>
            <p:ph idx="1"/>
          </p:nvPr>
        </p:nvSpPr>
        <p:spPr>
          <a:xfrm>
            <a:off x="379786" y="1683591"/>
            <a:ext cx="8229600" cy="4525962"/>
          </a:xfrm>
        </p:spPr>
        <p:txBody>
          <a:bodyPr/>
          <a:lstStyle/>
          <a:p>
            <a:pPr algn="just"/>
            <a:r>
              <a:rPr lang="en-US" sz="2200" dirty="0"/>
              <a:t>Effective use of resources is crucial to project execution. The main processes project managers perform include acquiring resources, developing the team, and managing the team.</a:t>
            </a:r>
          </a:p>
          <a:p>
            <a:pPr marL="0" indent="0" algn="just">
              <a:buNone/>
            </a:pPr>
            <a:endParaRPr lang="en-US" sz="2200" dirty="0"/>
          </a:p>
          <a:p>
            <a:pPr algn="just"/>
            <a:r>
              <a:rPr lang="en-US" sz="2200" dirty="0"/>
              <a:t>Key outputs: </a:t>
            </a:r>
          </a:p>
          <a:p>
            <a:pPr lvl="1">
              <a:spcBef>
                <a:spcPts val="0"/>
              </a:spcBef>
            </a:pPr>
            <a:r>
              <a:rPr lang="en-US" sz="2000" dirty="0"/>
              <a:t>Physical resource assignments, </a:t>
            </a:r>
          </a:p>
          <a:p>
            <a:pPr lvl="1">
              <a:spcBef>
                <a:spcPts val="0"/>
              </a:spcBef>
            </a:pPr>
            <a:r>
              <a:rPr lang="en-US" sz="2000" dirty="0"/>
              <a:t>Project team assignments, </a:t>
            </a:r>
          </a:p>
          <a:p>
            <a:pPr lvl="1">
              <a:spcBef>
                <a:spcPts val="0"/>
              </a:spcBef>
            </a:pPr>
            <a:r>
              <a:rPr lang="en-US" sz="2000" dirty="0"/>
              <a:t>Resource calendars, </a:t>
            </a:r>
          </a:p>
          <a:p>
            <a:pPr lvl="1">
              <a:spcBef>
                <a:spcPts val="0"/>
              </a:spcBef>
            </a:pPr>
            <a:r>
              <a:rPr lang="en-US" sz="2000" dirty="0"/>
              <a:t>Team performance assessment, </a:t>
            </a:r>
          </a:p>
          <a:p>
            <a:pPr lvl="1">
              <a:spcBef>
                <a:spcPts val="0"/>
              </a:spcBef>
            </a:pPr>
            <a:r>
              <a:rPr lang="en-US" sz="2000" dirty="0"/>
              <a:t>Change requests, and updates to the project management plan, </a:t>
            </a:r>
          </a:p>
          <a:p>
            <a:pPr lvl="1">
              <a:spcBef>
                <a:spcPts val="0"/>
              </a:spcBef>
            </a:pPr>
            <a:r>
              <a:rPr lang="en-US" sz="2000" dirty="0"/>
              <a:t>Enterprise environmental factors, and organizational process assets</a:t>
            </a:r>
            <a:r>
              <a:rPr lang="en-US" sz="2200" dirty="0"/>
              <a:t>. </a:t>
            </a:r>
          </a:p>
          <a:p>
            <a:pPr algn="just"/>
            <a:endParaRPr lang="en-US" sz="2200" dirty="0"/>
          </a:p>
          <a:p>
            <a:pPr algn="just"/>
            <a:endParaRPr lang="en-US" sz="2200" dirty="0"/>
          </a:p>
        </p:txBody>
      </p:sp>
    </p:spTree>
    <p:extLst>
      <p:ext uri="{BB962C8B-B14F-4D97-AF65-F5344CB8AC3E}">
        <p14:creationId xmlns:p14="http://schemas.microsoft.com/office/powerpoint/2010/main" val="79505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85775" y="1522226"/>
            <a:ext cx="8093449" cy="4525962"/>
          </a:xfrm>
        </p:spPr>
        <p:txBody>
          <a:bodyPr/>
          <a:lstStyle/>
          <a:p>
            <a:pPr algn="just">
              <a:lnSpc>
                <a:spcPct val="90000"/>
              </a:lnSpc>
            </a:pPr>
            <a:r>
              <a:rPr lang="en-US" sz="2100" dirty="0"/>
              <a:t>Project managers must understand motivation theories to effectively execute projects.</a:t>
            </a:r>
          </a:p>
          <a:p>
            <a:pPr algn="just">
              <a:lnSpc>
                <a:spcPct val="90000"/>
              </a:lnSpc>
            </a:pPr>
            <a:endParaRPr lang="en-US" sz="2100" dirty="0"/>
          </a:p>
          <a:p>
            <a:pPr algn="just">
              <a:lnSpc>
                <a:spcPct val="90000"/>
              </a:lnSpc>
            </a:pPr>
            <a:r>
              <a:rPr lang="en-US" sz="2100" dirty="0"/>
              <a:t>Psychologists, managers, coworkers, teachers, parents, and most people in general still struggle to understand what motivates people, or why they do what they do.</a:t>
            </a:r>
          </a:p>
          <a:p>
            <a:pPr algn="just">
              <a:lnSpc>
                <a:spcPct val="90000"/>
              </a:lnSpc>
            </a:pPr>
            <a:endParaRPr lang="en-US" sz="2100" dirty="0"/>
          </a:p>
          <a:p>
            <a:pPr algn="just">
              <a:lnSpc>
                <a:spcPct val="90000"/>
              </a:lnSpc>
            </a:pPr>
            <a:r>
              <a:rPr lang="en-US" sz="2100" b="1" dirty="0"/>
              <a:t>Intrinsic motivation </a:t>
            </a:r>
            <a:r>
              <a:rPr lang="en-US" sz="2100" dirty="0"/>
              <a:t>causes people to participate in an activity for their own enjoyment.</a:t>
            </a:r>
          </a:p>
          <a:p>
            <a:pPr algn="just">
              <a:lnSpc>
                <a:spcPct val="90000"/>
              </a:lnSpc>
            </a:pPr>
            <a:endParaRPr lang="en-US" sz="2100" dirty="0"/>
          </a:p>
          <a:p>
            <a:pPr algn="just">
              <a:lnSpc>
                <a:spcPct val="90000"/>
              </a:lnSpc>
            </a:pPr>
            <a:r>
              <a:rPr lang="en-US" sz="2100" b="1" dirty="0"/>
              <a:t>Extrinsic motivation </a:t>
            </a:r>
            <a:r>
              <a:rPr lang="en-US" sz="2100" dirty="0"/>
              <a:t>causes people to do something for a reward or to avoid a penalty.</a:t>
            </a:r>
          </a:p>
          <a:p>
            <a:pPr algn="just">
              <a:lnSpc>
                <a:spcPct val="90000"/>
              </a:lnSpc>
            </a:pPr>
            <a:endParaRPr lang="en-US" sz="2100" dirty="0"/>
          </a:p>
          <a:p>
            <a:pPr algn="just">
              <a:lnSpc>
                <a:spcPct val="90000"/>
              </a:lnSpc>
            </a:pPr>
            <a:r>
              <a:rPr lang="en-US" sz="2100" dirty="0"/>
              <a:t>Maslow suggested that people’s behaviors are guided or motivated by a sequence of needs.</a:t>
            </a:r>
          </a:p>
          <a:p>
            <a:pPr algn="just"/>
            <a:endParaRPr lang="en-US" sz="2100" dirty="0"/>
          </a:p>
        </p:txBody>
      </p:sp>
    </p:spTree>
    <p:extLst>
      <p:ext uri="{BB962C8B-B14F-4D97-AF65-F5344CB8AC3E}">
        <p14:creationId xmlns:p14="http://schemas.microsoft.com/office/powerpoint/2010/main" val="62535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116" y="0"/>
            <a:ext cx="7042150" cy="779929"/>
          </a:xfrm>
        </p:spPr>
        <p:txBody>
          <a:body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1137414"/>
              </p:ext>
            </p:extLst>
          </p:nvPr>
        </p:nvGraphicFramePr>
        <p:xfrm>
          <a:off x="954741" y="779929"/>
          <a:ext cx="6217025" cy="5755341"/>
        </p:xfrm>
        <a:graphic>
          <a:graphicData uri="http://schemas.openxmlformats.org/drawingml/2006/table">
            <a:tbl>
              <a:tblPr firstRow="1" firstCol="1" bandRow="1">
                <a:tableStyleId>{B301B821-A1FF-4177-AEE7-76D212191A09}</a:tableStyleId>
              </a:tblPr>
              <a:tblGrid>
                <a:gridCol w="1456786">
                  <a:extLst>
                    <a:ext uri="{9D8B030D-6E8A-4147-A177-3AD203B41FA5}">
                      <a16:colId xmlns:a16="http://schemas.microsoft.com/office/drawing/2014/main" val="20000"/>
                    </a:ext>
                  </a:extLst>
                </a:gridCol>
                <a:gridCol w="1975792">
                  <a:extLst>
                    <a:ext uri="{9D8B030D-6E8A-4147-A177-3AD203B41FA5}">
                      <a16:colId xmlns:a16="http://schemas.microsoft.com/office/drawing/2014/main" val="20001"/>
                    </a:ext>
                  </a:extLst>
                </a:gridCol>
                <a:gridCol w="2784447">
                  <a:extLst>
                    <a:ext uri="{9D8B030D-6E8A-4147-A177-3AD203B41FA5}">
                      <a16:colId xmlns:a16="http://schemas.microsoft.com/office/drawing/2014/main" val="20002"/>
                    </a:ext>
                  </a:extLst>
                </a:gridCol>
              </a:tblGrid>
              <a:tr h="322881">
                <a:tc>
                  <a:txBody>
                    <a:bodyPr/>
                    <a:lstStyle/>
                    <a:p>
                      <a:pPr marL="0" marR="0" algn="l" rtl="0" eaLnBrk="1" latinLnBrk="0" hangingPunct="1">
                        <a:lnSpc>
                          <a:spcPts val="1200"/>
                        </a:lnSpc>
                        <a:spcBef>
                          <a:spcPts val="0"/>
                        </a:spcBef>
                        <a:spcAft>
                          <a:spcPts val="0"/>
                        </a:spcAft>
                      </a:pPr>
                      <a:r>
                        <a:rPr kumimoji="0" lang="en-US" sz="1100" b="1" kern="1200" cap="small" dirty="0">
                          <a:solidFill>
                            <a:schemeClr val="tx1"/>
                          </a:solidFill>
                          <a:effectLst/>
                          <a:latin typeface="+mn-lt"/>
                          <a:ea typeface="+mn-ea"/>
                          <a:cs typeface="+mn-cs"/>
                        </a:rPr>
                        <a:t>Knowledge area</a:t>
                      </a:r>
                    </a:p>
                  </a:txBody>
                  <a:tcPr marL="60796" marR="60796" marT="0" marB="0">
                    <a:lnB w="12700" cap="flat" cmpd="sng" algn="ctr">
                      <a:solidFill>
                        <a:schemeClr val="tx1"/>
                      </a:solidFill>
                      <a:prstDash val="solid"/>
                      <a:round/>
                      <a:headEnd type="none" w="med" len="med"/>
                      <a:tailEnd type="none" w="med" len="med"/>
                    </a:lnB>
                  </a:tcPr>
                </a:tc>
                <a:tc>
                  <a:txBody>
                    <a:bodyPr/>
                    <a:lstStyle/>
                    <a:p>
                      <a:pPr marL="0" marR="0" algn="l" rtl="0" eaLnBrk="1" latinLnBrk="0" hangingPunct="1">
                        <a:lnSpc>
                          <a:spcPts val="1200"/>
                        </a:lnSpc>
                        <a:spcBef>
                          <a:spcPts val="0"/>
                        </a:spcBef>
                        <a:spcAft>
                          <a:spcPts val="0"/>
                        </a:spcAft>
                      </a:pPr>
                      <a:r>
                        <a:rPr kumimoji="0" lang="en-US" sz="1100" b="1" kern="1200" cap="small" dirty="0">
                          <a:solidFill>
                            <a:schemeClr val="tx1"/>
                          </a:solidFill>
                          <a:effectLst/>
                          <a:latin typeface="+mn-lt"/>
                          <a:ea typeface="+mn-ea"/>
                          <a:cs typeface="+mn-cs"/>
                        </a:rPr>
                        <a:t>Executing process</a:t>
                      </a:r>
                    </a:p>
                  </a:txBody>
                  <a:tcPr marL="60796" marR="60796" marT="0" marB="0">
                    <a:lnB w="12700" cap="flat" cmpd="sng" algn="ctr">
                      <a:solidFill>
                        <a:schemeClr val="tx1"/>
                      </a:solidFill>
                      <a:prstDash val="solid"/>
                      <a:round/>
                      <a:headEnd type="none" w="med" len="med"/>
                      <a:tailEnd type="none" w="med" len="med"/>
                    </a:lnB>
                  </a:tcPr>
                </a:tc>
                <a:tc>
                  <a:txBody>
                    <a:bodyPr/>
                    <a:lstStyle/>
                    <a:p>
                      <a:pPr marL="0" marR="0" algn="l" rtl="0" eaLnBrk="1" latinLnBrk="0" hangingPunct="1">
                        <a:lnSpc>
                          <a:spcPts val="1200"/>
                        </a:lnSpc>
                        <a:spcBef>
                          <a:spcPts val="0"/>
                        </a:spcBef>
                        <a:spcAft>
                          <a:spcPts val="0"/>
                        </a:spcAft>
                      </a:pPr>
                      <a:r>
                        <a:rPr kumimoji="0" lang="en-US" sz="1100" b="1" kern="1200" cap="small" dirty="0">
                          <a:solidFill>
                            <a:schemeClr val="tx1"/>
                          </a:solidFill>
                          <a:effectLst/>
                          <a:latin typeface="+mn-lt"/>
                          <a:ea typeface="+mn-ea"/>
                          <a:cs typeface="+mn-cs"/>
                        </a:rPr>
                        <a:t>Outputs</a:t>
                      </a:r>
                    </a:p>
                  </a:txBody>
                  <a:tcPr marL="60796" marR="60796"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55477">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integration management</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Direct and manage project work</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Manage project knowledge</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Deliverables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Work performance data</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Issue log</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Change requests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documents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Organizational process assets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Lessons learned register</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Organizational process assets updates</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97888">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quality management</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Manage quality </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Quality report</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Test and evaluation documents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Change requests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documents updates</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79095">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resource management</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endParaRPr kumimoji="0" lang="en-US" sz="1100" kern="1200" dirty="0">
                        <a:solidFill>
                          <a:schemeClr val="tx1"/>
                        </a:solidFill>
                        <a:effectLst/>
                        <a:latin typeface="+mn-lt"/>
                        <a:ea typeface="+mn-ea"/>
                        <a:cs typeface="+mn-cs"/>
                      </a:endParaRP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Acquire resources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Develop team</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 </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Manage team</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Physical resource assignments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team assignments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Resource calendars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Change requests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documents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Enterprise environmental factors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Organizational process assets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Team performance assessments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Change requests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documents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Enterprise environmental factors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Organizational process assets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Change requests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management plan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Project documents updates</a:t>
                      </a:r>
                    </a:p>
                    <a:p>
                      <a:pPr marL="0" marR="0" algn="l" rtl="0" eaLnBrk="1" latinLnBrk="0" hangingPunct="1">
                        <a:lnSpc>
                          <a:spcPts val="1000"/>
                        </a:lnSpc>
                        <a:spcBef>
                          <a:spcPts val="200"/>
                        </a:spcBef>
                        <a:spcAft>
                          <a:spcPts val="0"/>
                        </a:spcAft>
                      </a:pPr>
                      <a:r>
                        <a:rPr kumimoji="0" lang="en-US" sz="1100" kern="1200" dirty="0">
                          <a:solidFill>
                            <a:schemeClr val="tx1"/>
                          </a:solidFill>
                          <a:effectLst/>
                          <a:latin typeface="+mn-lt"/>
                          <a:ea typeface="+mn-ea"/>
                          <a:cs typeface="+mn-cs"/>
                        </a:rPr>
                        <a:t>Enterprise environmental factors updates</a:t>
                      </a:r>
                    </a:p>
                  </a:txBody>
                  <a:tcPr marL="60796" marR="6079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98100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Maslow’s Hierarchy of Needs</a:t>
            </a:r>
          </a:p>
        </p:txBody>
      </p:sp>
      <p:pic>
        <p:nvPicPr>
          <p:cNvPr id="4" name="Picture 6" descr="Fig06-06.bmp"/>
          <p:cNvPicPr>
            <a:picLocks noChangeAspect="1"/>
          </p:cNvPicPr>
          <p:nvPr/>
        </p:nvPicPr>
        <p:blipFill>
          <a:blip r:embed="rId2"/>
          <a:srcRect b="5614"/>
          <a:stretch>
            <a:fillRect/>
          </a:stretch>
        </p:blipFill>
        <p:spPr bwMode="auto">
          <a:xfrm>
            <a:off x="648768" y="1417638"/>
            <a:ext cx="7266040" cy="4577892"/>
          </a:xfrm>
          <a:prstGeom prst="rect">
            <a:avLst/>
          </a:prstGeom>
          <a:noFill/>
          <a:ln w="9525">
            <a:noFill/>
            <a:miter lim="800000"/>
            <a:headEnd/>
            <a:tailEnd/>
          </a:ln>
        </p:spPr>
      </p:pic>
      <p:sp>
        <p:nvSpPr>
          <p:cNvPr id="6" name="Rectangle 6"/>
          <p:cNvSpPr>
            <a:spLocks noChangeArrowheads="1"/>
          </p:cNvSpPr>
          <p:nvPr/>
        </p:nvSpPr>
        <p:spPr bwMode="auto">
          <a:xfrm>
            <a:off x="2438400" y="6096000"/>
            <a:ext cx="5334000" cy="258532"/>
          </a:xfrm>
          <a:prstGeom prst="rect">
            <a:avLst/>
          </a:prstGeom>
          <a:noFill/>
          <a:ln w="9525" cap="flat" cmpd="sng" algn="ctr">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0"/>
              </a:spcAft>
              <a:buClrTx/>
              <a:buSzTx/>
              <a:buNone/>
              <a:tabLst/>
            </a:pP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Schwalbe, Information Technology Project Management, Sixth Edition, 2010</a:t>
            </a: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95780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Herzberg’s Motivational and Hygiene Factors</a:t>
            </a:r>
          </a:p>
        </p:txBody>
      </p:sp>
      <p:sp>
        <p:nvSpPr>
          <p:cNvPr id="3" name="Content Placeholder 2"/>
          <p:cNvSpPr>
            <a:spLocks noGrp="1"/>
          </p:cNvSpPr>
          <p:nvPr>
            <p:ph idx="1"/>
          </p:nvPr>
        </p:nvSpPr>
        <p:spPr>
          <a:xfrm>
            <a:off x="485775" y="2087003"/>
            <a:ext cx="8229600" cy="4525962"/>
          </a:xfrm>
        </p:spPr>
        <p:txBody>
          <a:bodyPr/>
          <a:lstStyle/>
          <a:p>
            <a:pPr>
              <a:lnSpc>
                <a:spcPct val="90000"/>
              </a:lnSpc>
            </a:pPr>
            <a:r>
              <a:rPr lang="en-US" sz="2400" dirty="0"/>
              <a:t>Frederick Herzberg wrote several famous books and articles about worker motivation. He distinguished between the following:</a:t>
            </a:r>
          </a:p>
          <a:p>
            <a:pPr lvl="1">
              <a:lnSpc>
                <a:spcPct val="90000"/>
              </a:lnSpc>
            </a:pPr>
            <a:r>
              <a:rPr lang="en-US" sz="2400" dirty="0"/>
              <a:t>Motivational factors: Factors that cause job satisfaction, such as achievement, recognition, the work itself, responsibility, advancement, and growth</a:t>
            </a:r>
          </a:p>
          <a:p>
            <a:pPr lvl="1">
              <a:lnSpc>
                <a:spcPct val="90000"/>
              </a:lnSpc>
            </a:pPr>
            <a:r>
              <a:rPr lang="en-US" sz="2400" dirty="0"/>
              <a:t>Hygiene factors: Factors that cause dissatisfaction if not present, but do not motivate workers to do more.  Examples include larger salaries, more supervision, and a more attractive work environment</a:t>
            </a:r>
          </a:p>
          <a:p>
            <a:endParaRPr lang="en-US" sz="2400" dirty="0"/>
          </a:p>
        </p:txBody>
      </p:sp>
    </p:spTree>
    <p:extLst>
      <p:ext uri="{BB962C8B-B14F-4D97-AF65-F5344CB8AC3E}">
        <p14:creationId xmlns:p14="http://schemas.microsoft.com/office/powerpoint/2010/main" val="117646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McClelland’s Acquired-Needs Theory</a:t>
            </a:r>
          </a:p>
        </p:txBody>
      </p:sp>
      <p:sp>
        <p:nvSpPr>
          <p:cNvPr id="3" name="Content Placeholder 2"/>
          <p:cNvSpPr>
            <a:spLocks noGrp="1"/>
          </p:cNvSpPr>
          <p:nvPr>
            <p:ph idx="1"/>
          </p:nvPr>
        </p:nvSpPr>
        <p:spPr/>
        <p:txBody>
          <a:bodyPr/>
          <a:lstStyle/>
          <a:p>
            <a:pPr>
              <a:lnSpc>
                <a:spcPct val="90000"/>
              </a:lnSpc>
            </a:pPr>
            <a:r>
              <a:rPr lang="en-US" sz="2400" dirty="0"/>
              <a:t>Specific needs are acquired or learned over time and shaped by life experiences, including:</a:t>
            </a:r>
          </a:p>
          <a:p>
            <a:pPr lvl="1">
              <a:lnSpc>
                <a:spcPct val="90000"/>
              </a:lnSpc>
            </a:pPr>
            <a:r>
              <a:rPr lang="en-US" sz="2200" dirty="0"/>
              <a:t>Achievement (</a:t>
            </a:r>
            <a:r>
              <a:rPr lang="en-US" sz="2200" dirty="0" err="1"/>
              <a:t>nAch</a:t>
            </a:r>
            <a:r>
              <a:rPr lang="en-US" sz="2200" dirty="0"/>
              <a:t>): People with a high need for achievement like challenging projects with achievable goals and lots of feedback</a:t>
            </a:r>
          </a:p>
          <a:p>
            <a:pPr lvl="1">
              <a:lnSpc>
                <a:spcPct val="90000"/>
              </a:lnSpc>
            </a:pPr>
            <a:r>
              <a:rPr lang="en-US" sz="2200" dirty="0"/>
              <a:t>Affiliation (</a:t>
            </a:r>
            <a:r>
              <a:rPr lang="en-US" sz="2200" dirty="0" err="1"/>
              <a:t>nAff</a:t>
            </a:r>
            <a:r>
              <a:rPr lang="en-US" sz="2200" dirty="0"/>
              <a:t>): People with high </a:t>
            </a:r>
            <a:r>
              <a:rPr lang="en-US" sz="2200" dirty="0" err="1"/>
              <a:t>nAff</a:t>
            </a:r>
            <a:r>
              <a:rPr lang="en-US" sz="2200" dirty="0"/>
              <a:t> desire harmonious relationships and need to feel accepted by others, so managers should try to create a cooperative work environment for them</a:t>
            </a:r>
          </a:p>
          <a:p>
            <a:pPr lvl="1">
              <a:lnSpc>
                <a:spcPct val="90000"/>
              </a:lnSpc>
            </a:pPr>
            <a:r>
              <a:rPr lang="en-US" sz="2200" dirty="0"/>
              <a:t>Power: (</a:t>
            </a:r>
            <a:r>
              <a:rPr lang="en-US" sz="2200" dirty="0" err="1"/>
              <a:t>nPow</a:t>
            </a:r>
            <a:r>
              <a:rPr lang="en-US" sz="2200" dirty="0"/>
              <a:t>): People with a need for power desire either personal power (not good) or institutional power (good for the organization). Managers should provide institutional power seekers with management opportunities</a:t>
            </a:r>
          </a:p>
          <a:p>
            <a:endParaRPr lang="en-US" dirty="0"/>
          </a:p>
        </p:txBody>
      </p:sp>
    </p:spTree>
    <p:extLst>
      <p:ext uri="{BB962C8B-B14F-4D97-AF65-F5344CB8AC3E}">
        <p14:creationId xmlns:p14="http://schemas.microsoft.com/office/powerpoint/2010/main" val="231662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McGregor’s Theory X and Y</a:t>
            </a:r>
          </a:p>
        </p:txBody>
      </p:sp>
      <p:sp>
        <p:nvSpPr>
          <p:cNvPr id="3" name="Content Placeholder 2"/>
          <p:cNvSpPr>
            <a:spLocks noGrp="1"/>
          </p:cNvSpPr>
          <p:nvPr>
            <p:ph idx="1"/>
          </p:nvPr>
        </p:nvSpPr>
        <p:spPr>
          <a:xfrm>
            <a:off x="485775" y="2087003"/>
            <a:ext cx="8229600" cy="4525962"/>
          </a:xfrm>
        </p:spPr>
        <p:txBody>
          <a:bodyPr/>
          <a:lstStyle/>
          <a:p>
            <a:pPr algn="just">
              <a:lnSpc>
                <a:spcPct val="90000"/>
              </a:lnSpc>
            </a:pPr>
            <a:r>
              <a:rPr lang="en-US" sz="2400" dirty="0"/>
              <a:t>Douglas McGregor popularized the human relations approach to management in the 1960s</a:t>
            </a:r>
          </a:p>
          <a:p>
            <a:pPr algn="just">
              <a:lnSpc>
                <a:spcPct val="90000"/>
              </a:lnSpc>
            </a:pPr>
            <a:endParaRPr lang="en-US" sz="2400" dirty="0"/>
          </a:p>
          <a:p>
            <a:pPr algn="just">
              <a:lnSpc>
                <a:spcPct val="90000"/>
              </a:lnSpc>
            </a:pPr>
            <a:r>
              <a:rPr lang="en-US" sz="2400" dirty="0"/>
              <a:t>Theory X: Assumes workers dislike and avoid work, so managers must use coercion, threats and various control schemes to get workers to meet objectives</a:t>
            </a:r>
          </a:p>
          <a:p>
            <a:pPr algn="just">
              <a:lnSpc>
                <a:spcPct val="90000"/>
              </a:lnSpc>
            </a:pPr>
            <a:endParaRPr lang="en-US" sz="2400" dirty="0"/>
          </a:p>
          <a:p>
            <a:pPr algn="just">
              <a:lnSpc>
                <a:spcPct val="90000"/>
              </a:lnSpc>
            </a:pPr>
            <a:r>
              <a:rPr lang="en-US" sz="2400" dirty="0"/>
              <a:t>Theory Y: Assumes individuals consider work as natural as play or rest and enjoy the satisfaction of esteem and self-actualization needs</a:t>
            </a:r>
          </a:p>
          <a:p>
            <a:pPr algn="just"/>
            <a:endParaRPr lang="en-US" sz="2400" dirty="0"/>
          </a:p>
        </p:txBody>
      </p:sp>
    </p:spTree>
    <p:extLst>
      <p:ext uri="{BB962C8B-B14F-4D97-AF65-F5344CB8AC3E}">
        <p14:creationId xmlns:p14="http://schemas.microsoft.com/office/powerpoint/2010/main" val="367588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64" y="167062"/>
            <a:ext cx="7042150" cy="1143000"/>
          </a:xfrm>
        </p:spPr>
        <p:txBody>
          <a:bodyPr/>
          <a:lstStyle/>
          <a:p>
            <a:r>
              <a:rPr lang="en-US" sz="2800" dirty="0" err="1"/>
              <a:t>Thamhain</a:t>
            </a:r>
            <a:r>
              <a:rPr lang="en-US" sz="2800" dirty="0"/>
              <a:t> and </a:t>
            </a:r>
            <a:r>
              <a:rPr lang="en-US" sz="2800" dirty="0" err="1"/>
              <a:t>Wilemon’s</a:t>
            </a:r>
            <a:r>
              <a:rPr lang="en-US" sz="2800" dirty="0"/>
              <a:t> Ways to Have Influence on Projects</a:t>
            </a:r>
          </a:p>
        </p:txBody>
      </p:sp>
      <p:sp>
        <p:nvSpPr>
          <p:cNvPr id="3" name="Content Placeholder 2"/>
          <p:cNvSpPr>
            <a:spLocks noGrp="1"/>
          </p:cNvSpPr>
          <p:nvPr>
            <p:ph idx="1"/>
          </p:nvPr>
        </p:nvSpPr>
        <p:spPr/>
        <p:txBody>
          <a:bodyPr/>
          <a:lstStyle/>
          <a:p>
            <a:pPr algn="just">
              <a:lnSpc>
                <a:spcPct val="90000"/>
              </a:lnSpc>
              <a:buFontTx/>
              <a:buNone/>
            </a:pPr>
            <a:r>
              <a:rPr lang="en-US" sz="2000" dirty="0"/>
              <a:t>1. Authority: The legitimate hierarchical right to issue orders.</a:t>
            </a:r>
          </a:p>
          <a:p>
            <a:pPr algn="just">
              <a:lnSpc>
                <a:spcPct val="90000"/>
              </a:lnSpc>
              <a:buFontTx/>
              <a:buNone/>
            </a:pPr>
            <a:r>
              <a:rPr lang="en-US" sz="2000" dirty="0"/>
              <a:t>2. Assignment: The project manager's perceived ability to influence a worker's later work assignments.</a:t>
            </a:r>
          </a:p>
          <a:p>
            <a:pPr algn="just">
              <a:lnSpc>
                <a:spcPct val="90000"/>
              </a:lnSpc>
              <a:buFontTx/>
              <a:buNone/>
            </a:pPr>
            <a:r>
              <a:rPr lang="en-US" sz="2000" dirty="0"/>
              <a:t>3. Budget: The project manager's perceived ability to authorize others' use of discretionary funds.</a:t>
            </a:r>
          </a:p>
          <a:p>
            <a:pPr algn="just">
              <a:lnSpc>
                <a:spcPct val="90000"/>
              </a:lnSpc>
              <a:buFontTx/>
              <a:buNone/>
            </a:pPr>
            <a:r>
              <a:rPr lang="en-US" sz="2000" dirty="0"/>
              <a:t>4. Promotion: The ability to improve a worker's position.</a:t>
            </a:r>
          </a:p>
          <a:p>
            <a:pPr algn="just">
              <a:lnSpc>
                <a:spcPct val="90000"/>
              </a:lnSpc>
              <a:buFontTx/>
              <a:buNone/>
            </a:pPr>
            <a:r>
              <a:rPr lang="en-US" sz="2000" dirty="0"/>
              <a:t>5. Money: The ability to increase a worker's pay and benefits.</a:t>
            </a:r>
          </a:p>
          <a:p>
            <a:pPr algn="just">
              <a:lnSpc>
                <a:spcPct val="90000"/>
              </a:lnSpc>
              <a:buFontTx/>
              <a:buNone/>
            </a:pPr>
            <a:r>
              <a:rPr lang="en-US" sz="2000" dirty="0"/>
              <a:t>6. Penalty: The project manager's ability to cause punishment.</a:t>
            </a:r>
          </a:p>
          <a:p>
            <a:pPr algn="just">
              <a:buFontTx/>
              <a:buNone/>
            </a:pPr>
            <a:r>
              <a:rPr lang="en-US" sz="2000" dirty="0"/>
              <a:t>7. Work challenge: The ability to assign work that capitalizes on a worker's enjoyment of doing a particular task.</a:t>
            </a:r>
          </a:p>
          <a:p>
            <a:pPr algn="just">
              <a:buFontTx/>
              <a:buNone/>
            </a:pPr>
            <a:r>
              <a:rPr lang="en-US" sz="2000" dirty="0"/>
              <a:t>8. Expertise: The project manager's perceived special knowledge that others deem important.</a:t>
            </a:r>
          </a:p>
          <a:p>
            <a:pPr algn="just">
              <a:buFontTx/>
              <a:buNone/>
            </a:pPr>
            <a:r>
              <a:rPr lang="en-US" sz="2000" dirty="0"/>
              <a:t>9. Friendship: The ability to establish friendly personal relationships between the project manager and others.</a:t>
            </a:r>
          </a:p>
          <a:p>
            <a:pPr algn="just">
              <a:lnSpc>
                <a:spcPct val="90000"/>
              </a:lnSpc>
              <a:buFontTx/>
              <a:buNone/>
            </a:pPr>
            <a:endParaRPr lang="en-US" sz="2000" dirty="0"/>
          </a:p>
          <a:p>
            <a:pPr algn="just">
              <a:lnSpc>
                <a:spcPct val="90000"/>
              </a:lnSpc>
              <a:buFontTx/>
              <a:buNone/>
            </a:pPr>
            <a:endParaRPr lang="en-US" sz="2000" dirty="0"/>
          </a:p>
          <a:p>
            <a:pPr algn="just"/>
            <a:endParaRPr lang="en-US" sz="2000" dirty="0"/>
          </a:p>
        </p:txBody>
      </p:sp>
    </p:spTree>
    <p:extLst>
      <p:ext uri="{BB962C8B-B14F-4D97-AF65-F5344CB8AC3E}">
        <p14:creationId xmlns:p14="http://schemas.microsoft.com/office/powerpoint/2010/main" val="3193489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Resources</a:t>
            </a:r>
          </a:p>
        </p:txBody>
      </p:sp>
      <p:sp>
        <p:nvSpPr>
          <p:cNvPr id="3" name="Content Placeholder 2"/>
          <p:cNvSpPr>
            <a:spLocks noGrp="1"/>
          </p:cNvSpPr>
          <p:nvPr>
            <p:ph idx="1"/>
          </p:nvPr>
        </p:nvSpPr>
        <p:spPr/>
        <p:txBody>
          <a:bodyPr/>
          <a:lstStyle/>
          <a:p>
            <a:r>
              <a:rPr lang="en-US" sz="2200" dirty="0"/>
              <a:t>Project resources include both physical and human resources</a:t>
            </a:r>
          </a:p>
          <a:p>
            <a:pPr lvl="1"/>
            <a:r>
              <a:rPr lang="en-US" sz="2200" dirty="0"/>
              <a:t>Physical resources include equipment, supplies, and materials</a:t>
            </a:r>
          </a:p>
          <a:p>
            <a:pPr lvl="1"/>
            <a:r>
              <a:rPr lang="en-US" sz="2200" dirty="0"/>
              <a:t>Human resources include the people required to perform the project work</a:t>
            </a:r>
          </a:p>
          <a:p>
            <a:pPr marL="457200" lvl="1" indent="0">
              <a:buNone/>
            </a:pPr>
            <a:endParaRPr lang="en-US" sz="2200" dirty="0"/>
          </a:p>
          <a:p>
            <a:pPr algn="just"/>
            <a:r>
              <a:rPr lang="en-US" sz="2200" dirty="0"/>
              <a:t>After developing a staffing management plan during project planning, project managers must work with other managers in their organizations to assign personnel to their project or to acquire additional human resources needed to staff their project</a:t>
            </a:r>
          </a:p>
          <a:p>
            <a:endParaRPr lang="en-US" sz="2200" dirty="0"/>
          </a:p>
        </p:txBody>
      </p:sp>
    </p:spTree>
    <p:extLst>
      <p:ext uri="{BB962C8B-B14F-4D97-AF65-F5344CB8AC3E}">
        <p14:creationId xmlns:p14="http://schemas.microsoft.com/office/powerpoint/2010/main" val="242938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Loading</a:t>
            </a:r>
          </a:p>
        </p:txBody>
      </p:sp>
      <p:sp>
        <p:nvSpPr>
          <p:cNvPr id="3" name="Content Placeholder 2"/>
          <p:cNvSpPr>
            <a:spLocks noGrp="1"/>
          </p:cNvSpPr>
          <p:nvPr>
            <p:ph idx="1"/>
          </p:nvPr>
        </p:nvSpPr>
        <p:spPr/>
        <p:txBody>
          <a:bodyPr/>
          <a:lstStyle/>
          <a:p>
            <a:pPr algn="just"/>
            <a:r>
              <a:rPr lang="en-US" sz="2400" b="1" dirty="0"/>
              <a:t>Resource loading</a:t>
            </a:r>
            <a:r>
              <a:rPr lang="en-US" sz="2400" dirty="0"/>
              <a:t> refers to the amount of individual resources an existing schedule requires during specific time periods.</a:t>
            </a:r>
          </a:p>
          <a:p>
            <a:pPr algn="just"/>
            <a:r>
              <a:rPr lang="en-US" sz="2400" dirty="0"/>
              <a:t>Helps project managers develop a general understanding of the demands a project will make on the organization’s resources and individual people’s schedules.</a:t>
            </a:r>
          </a:p>
          <a:p>
            <a:pPr algn="just"/>
            <a:r>
              <a:rPr lang="en-US" sz="2400" b="1" dirty="0" err="1"/>
              <a:t>Overallocation</a:t>
            </a:r>
            <a:r>
              <a:rPr lang="en-US" sz="2400" dirty="0"/>
              <a:t> means more resources than are available are assigned to perform work at a given time.</a:t>
            </a:r>
          </a:p>
          <a:p>
            <a:pPr algn="just"/>
            <a:endParaRPr lang="en-US" sz="2400" dirty="0"/>
          </a:p>
          <a:p>
            <a:pPr algn="just"/>
            <a:endParaRPr lang="en-US" sz="2400" dirty="0"/>
          </a:p>
        </p:txBody>
      </p:sp>
    </p:spTree>
    <p:extLst>
      <p:ext uri="{BB962C8B-B14F-4D97-AF65-F5344CB8AC3E}">
        <p14:creationId xmlns:p14="http://schemas.microsoft.com/office/powerpoint/2010/main" val="252369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Sample Resource Histogram Showing an </a:t>
            </a:r>
            <a:r>
              <a:rPr lang="en-US" sz="3200" dirty="0" err="1"/>
              <a:t>Overallocated</a:t>
            </a:r>
            <a:r>
              <a:rPr lang="en-US" sz="3200" dirty="0"/>
              <a:t> Individual</a:t>
            </a:r>
          </a:p>
        </p:txBody>
      </p:sp>
      <p:pic>
        <p:nvPicPr>
          <p:cNvPr id="4" name="Picture 4"/>
          <p:cNvPicPr>
            <a:picLocks noChangeAspect="1" noChangeArrowheads="1"/>
          </p:cNvPicPr>
          <p:nvPr/>
        </p:nvPicPr>
        <p:blipFill>
          <a:blip r:embed="rId2"/>
          <a:srcRect/>
          <a:stretch>
            <a:fillRect/>
          </a:stretch>
        </p:blipFill>
        <p:spPr bwMode="auto">
          <a:xfrm>
            <a:off x="795289" y="1797424"/>
            <a:ext cx="6786563" cy="4278313"/>
          </a:xfrm>
          <a:prstGeom prst="rect">
            <a:avLst/>
          </a:prstGeom>
          <a:noFill/>
          <a:ln w="9525">
            <a:noFill/>
            <a:miter lim="800000"/>
            <a:headEnd/>
            <a:tailEnd/>
          </a:ln>
        </p:spPr>
      </p:pic>
    </p:spTree>
    <p:extLst>
      <p:ext uri="{BB962C8B-B14F-4D97-AF65-F5344CB8AC3E}">
        <p14:creationId xmlns:p14="http://schemas.microsoft.com/office/powerpoint/2010/main" val="2184357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Leveling</a:t>
            </a:r>
          </a:p>
        </p:txBody>
      </p:sp>
      <p:sp>
        <p:nvSpPr>
          <p:cNvPr id="3" name="Content Placeholder 2"/>
          <p:cNvSpPr>
            <a:spLocks noGrp="1"/>
          </p:cNvSpPr>
          <p:nvPr>
            <p:ph idx="1"/>
          </p:nvPr>
        </p:nvSpPr>
        <p:spPr>
          <a:xfrm>
            <a:off x="485775" y="2087003"/>
            <a:ext cx="8229600" cy="4525962"/>
          </a:xfrm>
        </p:spPr>
        <p:txBody>
          <a:bodyPr/>
          <a:lstStyle/>
          <a:p>
            <a:pPr algn="just"/>
            <a:r>
              <a:rPr lang="en-US" sz="2800" b="1" dirty="0"/>
              <a:t>Resource leveling</a:t>
            </a:r>
            <a:r>
              <a:rPr lang="en-US" sz="2800" dirty="0"/>
              <a:t> is a technique for resolving resource conflicts by delaying tasks.</a:t>
            </a:r>
          </a:p>
          <a:p>
            <a:pPr algn="just"/>
            <a:endParaRPr lang="en-US" sz="2800" dirty="0"/>
          </a:p>
          <a:p>
            <a:pPr algn="just"/>
            <a:r>
              <a:rPr lang="en-US" sz="2800" dirty="0"/>
              <a:t>The main purpose of resource leveling is to create a smoother distribution of resource usage and reduce </a:t>
            </a:r>
            <a:r>
              <a:rPr lang="en-US" sz="2800" dirty="0" err="1"/>
              <a:t>overallocation</a:t>
            </a:r>
            <a:endParaRPr lang="en-US" sz="2800" dirty="0"/>
          </a:p>
          <a:p>
            <a:pPr algn="just"/>
            <a:endParaRPr lang="en-US" sz="2800" dirty="0"/>
          </a:p>
        </p:txBody>
      </p:sp>
    </p:spTree>
    <p:extLst>
      <p:ext uri="{BB962C8B-B14F-4D97-AF65-F5344CB8AC3E}">
        <p14:creationId xmlns:p14="http://schemas.microsoft.com/office/powerpoint/2010/main" val="3220061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0"/>
            <a:ext cx="7042150" cy="1143000"/>
          </a:xfrm>
        </p:spPr>
        <p:txBody>
          <a:bodyPr/>
          <a:lstStyle/>
          <a:p>
            <a:r>
              <a:rPr lang="en-US" dirty="0"/>
              <a:t>Resource Leveling Example</a:t>
            </a:r>
          </a:p>
        </p:txBody>
      </p:sp>
      <p:pic>
        <p:nvPicPr>
          <p:cNvPr id="4" name="Picture 4"/>
          <p:cNvPicPr>
            <a:picLocks noChangeAspect="1" noChangeArrowheads="1"/>
          </p:cNvPicPr>
          <p:nvPr/>
        </p:nvPicPr>
        <p:blipFill>
          <a:blip r:embed="rId2"/>
          <a:srcRect/>
          <a:stretch>
            <a:fillRect/>
          </a:stretch>
        </p:blipFill>
        <p:spPr bwMode="auto">
          <a:xfrm>
            <a:off x="841468" y="1283168"/>
            <a:ext cx="6553200" cy="5143500"/>
          </a:xfrm>
          <a:prstGeom prst="rect">
            <a:avLst/>
          </a:prstGeom>
          <a:noFill/>
          <a:ln w="9525">
            <a:noFill/>
            <a:miter lim="800000"/>
            <a:headEnd/>
            <a:tailEnd/>
          </a:ln>
        </p:spPr>
      </p:pic>
    </p:spTree>
    <p:extLst>
      <p:ext uri="{BB962C8B-B14F-4D97-AF65-F5344CB8AC3E}">
        <p14:creationId xmlns:p14="http://schemas.microsoft.com/office/powerpoint/2010/main" val="393946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9513386"/>
              </p:ext>
            </p:extLst>
          </p:nvPr>
        </p:nvGraphicFramePr>
        <p:xfrm>
          <a:off x="916081" y="1810872"/>
          <a:ext cx="7189694" cy="4169860"/>
        </p:xfrm>
        <a:graphic>
          <a:graphicData uri="http://schemas.openxmlformats.org/drawingml/2006/table">
            <a:tbl>
              <a:tblPr firstRow="1" firstCol="1" bandRow="1">
                <a:tableStyleId>{69012ECD-51FC-41F1-AA8D-1B2483CD663E}</a:tableStyleId>
              </a:tblPr>
              <a:tblGrid>
                <a:gridCol w="1924572">
                  <a:extLst>
                    <a:ext uri="{9D8B030D-6E8A-4147-A177-3AD203B41FA5}">
                      <a16:colId xmlns:a16="http://schemas.microsoft.com/office/drawing/2014/main" val="20000"/>
                    </a:ext>
                  </a:extLst>
                </a:gridCol>
                <a:gridCol w="1880263">
                  <a:extLst>
                    <a:ext uri="{9D8B030D-6E8A-4147-A177-3AD203B41FA5}">
                      <a16:colId xmlns:a16="http://schemas.microsoft.com/office/drawing/2014/main" val="20001"/>
                    </a:ext>
                  </a:extLst>
                </a:gridCol>
                <a:gridCol w="3384859">
                  <a:extLst>
                    <a:ext uri="{9D8B030D-6E8A-4147-A177-3AD203B41FA5}">
                      <a16:colId xmlns:a16="http://schemas.microsoft.com/office/drawing/2014/main" val="20002"/>
                    </a:ext>
                  </a:extLst>
                </a:gridCol>
              </a:tblGrid>
              <a:tr h="273469">
                <a:tc>
                  <a:txBody>
                    <a:bodyPr/>
                    <a:lstStyle/>
                    <a:p>
                      <a:pPr marL="0" marR="0" algn="ctr">
                        <a:lnSpc>
                          <a:spcPts val="1200"/>
                        </a:lnSpc>
                        <a:spcBef>
                          <a:spcPts val="0"/>
                        </a:spcBef>
                        <a:spcAft>
                          <a:spcPts val="0"/>
                        </a:spcAft>
                      </a:pPr>
                      <a:r>
                        <a:rPr lang="en-US" sz="1100" cap="small" dirty="0">
                          <a:solidFill>
                            <a:schemeClr val="tx1"/>
                          </a:solidFill>
                          <a:effectLst/>
                        </a:rPr>
                        <a:t>Knowledge area</a:t>
                      </a:r>
                      <a:endParaRPr lang="en-US" sz="1050" cap="small" dirty="0">
                        <a:solidFill>
                          <a:schemeClr val="tx1"/>
                        </a:solidFill>
                        <a:effectLst/>
                        <a:latin typeface="B Frutiger Bold"/>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100" cap="small" dirty="0">
                          <a:solidFill>
                            <a:schemeClr val="tx1"/>
                          </a:solidFill>
                          <a:effectLst/>
                        </a:rPr>
                        <a:t>Executing process</a:t>
                      </a:r>
                      <a:endParaRPr lang="en-US" sz="1050" cap="small" dirty="0">
                        <a:solidFill>
                          <a:schemeClr val="tx1"/>
                        </a:solidFill>
                        <a:effectLst/>
                        <a:latin typeface="B Frutiger Bold"/>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100" cap="small" dirty="0">
                          <a:solidFill>
                            <a:schemeClr val="tx1"/>
                          </a:solidFill>
                          <a:effectLst/>
                        </a:rPr>
                        <a:t>Outputs</a:t>
                      </a:r>
                      <a:endParaRPr lang="en-US" sz="1050" cap="small" dirty="0">
                        <a:solidFill>
                          <a:schemeClr val="tx1"/>
                        </a:solidFill>
                        <a:effectLst/>
                        <a:latin typeface="B Frutiger Bold"/>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4694">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Project communications management</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Manage communications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Project communications</a:t>
                      </a:r>
                      <a:endParaRPr lang="en-US" sz="1000" dirty="0">
                        <a:effectLst/>
                      </a:endParaRPr>
                    </a:p>
                    <a:p>
                      <a:pPr marL="0" marR="0">
                        <a:lnSpc>
                          <a:spcPts val="1000"/>
                        </a:lnSpc>
                        <a:spcBef>
                          <a:spcPts val="200"/>
                        </a:spcBef>
                        <a:spcAft>
                          <a:spcPts val="0"/>
                        </a:spcAft>
                      </a:pPr>
                      <a:r>
                        <a:rPr lang="en-US" sz="1100" dirty="0">
                          <a:effectLst/>
                        </a:rPr>
                        <a:t>Project management plan updates</a:t>
                      </a:r>
                      <a:endParaRPr lang="en-US" sz="1000" dirty="0">
                        <a:effectLst/>
                      </a:endParaRPr>
                    </a:p>
                    <a:p>
                      <a:pPr marL="0" marR="0">
                        <a:lnSpc>
                          <a:spcPts val="1000"/>
                        </a:lnSpc>
                        <a:spcBef>
                          <a:spcPts val="200"/>
                        </a:spcBef>
                        <a:spcAft>
                          <a:spcPts val="0"/>
                        </a:spcAft>
                      </a:pPr>
                      <a:r>
                        <a:rPr lang="en-US" sz="1100" dirty="0">
                          <a:effectLst/>
                        </a:rPr>
                        <a:t>Project documents updates</a:t>
                      </a:r>
                      <a:endParaRPr lang="en-US" sz="1000" dirty="0">
                        <a:effectLst/>
                      </a:endParaRPr>
                    </a:p>
                    <a:p>
                      <a:pPr marL="0" marR="0">
                        <a:lnSpc>
                          <a:spcPts val="1000"/>
                        </a:lnSpc>
                        <a:spcBef>
                          <a:spcPts val="200"/>
                        </a:spcBef>
                        <a:spcAft>
                          <a:spcPts val="0"/>
                        </a:spcAft>
                      </a:pPr>
                      <a:r>
                        <a:rPr lang="en-US" sz="1100" dirty="0">
                          <a:effectLst/>
                        </a:rPr>
                        <a:t>Organizational process assets updates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3912">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Project risk management</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Implement risk responses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Change requests</a:t>
                      </a:r>
                      <a:endParaRPr lang="en-US" sz="1000" dirty="0">
                        <a:effectLst/>
                      </a:endParaRPr>
                    </a:p>
                    <a:p>
                      <a:pPr marL="0" marR="0">
                        <a:lnSpc>
                          <a:spcPts val="1000"/>
                        </a:lnSpc>
                        <a:spcBef>
                          <a:spcPts val="200"/>
                        </a:spcBef>
                        <a:spcAft>
                          <a:spcPts val="0"/>
                        </a:spcAft>
                      </a:pPr>
                      <a:r>
                        <a:rPr lang="en-US" sz="1100" dirty="0">
                          <a:effectLst/>
                        </a:rPr>
                        <a:t>Project documents updates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88118">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Project procurement management</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Conduct procurements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Selected sellers</a:t>
                      </a:r>
                      <a:endParaRPr lang="en-US" sz="1000" dirty="0">
                        <a:effectLst/>
                      </a:endParaRPr>
                    </a:p>
                    <a:p>
                      <a:pPr marL="0" marR="0">
                        <a:lnSpc>
                          <a:spcPts val="1000"/>
                        </a:lnSpc>
                        <a:spcBef>
                          <a:spcPts val="200"/>
                        </a:spcBef>
                        <a:spcAft>
                          <a:spcPts val="0"/>
                        </a:spcAft>
                      </a:pPr>
                      <a:r>
                        <a:rPr lang="en-US" sz="1100" dirty="0">
                          <a:effectLst/>
                        </a:rPr>
                        <a:t>Agreements</a:t>
                      </a:r>
                      <a:endParaRPr lang="en-US" sz="1000" dirty="0">
                        <a:effectLst/>
                      </a:endParaRPr>
                    </a:p>
                    <a:p>
                      <a:pPr marL="0" marR="0">
                        <a:lnSpc>
                          <a:spcPts val="1000"/>
                        </a:lnSpc>
                        <a:spcBef>
                          <a:spcPts val="200"/>
                        </a:spcBef>
                        <a:spcAft>
                          <a:spcPts val="0"/>
                        </a:spcAft>
                      </a:pPr>
                      <a:r>
                        <a:rPr lang="en-US" sz="1100" dirty="0">
                          <a:effectLst/>
                        </a:rPr>
                        <a:t>Change requests</a:t>
                      </a:r>
                      <a:endParaRPr lang="en-US" sz="1000" dirty="0">
                        <a:effectLst/>
                      </a:endParaRPr>
                    </a:p>
                    <a:p>
                      <a:pPr marL="0" marR="0">
                        <a:lnSpc>
                          <a:spcPts val="1000"/>
                        </a:lnSpc>
                        <a:spcBef>
                          <a:spcPts val="200"/>
                        </a:spcBef>
                        <a:spcAft>
                          <a:spcPts val="0"/>
                        </a:spcAft>
                      </a:pPr>
                      <a:r>
                        <a:rPr lang="en-US" sz="1100" dirty="0">
                          <a:effectLst/>
                        </a:rPr>
                        <a:t>Project management plan updates</a:t>
                      </a:r>
                      <a:endParaRPr lang="en-US" sz="1000" dirty="0">
                        <a:effectLst/>
                      </a:endParaRPr>
                    </a:p>
                    <a:p>
                      <a:pPr marL="0" marR="0">
                        <a:lnSpc>
                          <a:spcPts val="1000"/>
                        </a:lnSpc>
                        <a:spcBef>
                          <a:spcPts val="200"/>
                        </a:spcBef>
                        <a:spcAft>
                          <a:spcPts val="0"/>
                        </a:spcAft>
                      </a:pPr>
                      <a:r>
                        <a:rPr lang="en-US" sz="1100" dirty="0">
                          <a:effectLst/>
                        </a:rPr>
                        <a:t>Project documents updates</a:t>
                      </a:r>
                      <a:endParaRPr lang="en-US" sz="1000" dirty="0">
                        <a:effectLst/>
                      </a:endParaRPr>
                    </a:p>
                    <a:p>
                      <a:pPr marL="0" marR="0">
                        <a:lnSpc>
                          <a:spcPts val="1000"/>
                        </a:lnSpc>
                        <a:spcBef>
                          <a:spcPts val="200"/>
                        </a:spcBef>
                        <a:spcAft>
                          <a:spcPts val="0"/>
                        </a:spcAft>
                      </a:pPr>
                      <a:r>
                        <a:rPr lang="en-US" sz="1100" dirty="0">
                          <a:effectLst/>
                        </a:rPr>
                        <a:t>Organizational process assets updates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49667">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Project stakeholder management</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Manage stakeholder engagement</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ts val="1000"/>
                        </a:lnSpc>
                        <a:spcBef>
                          <a:spcPts val="200"/>
                        </a:spcBef>
                        <a:spcAft>
                          <a:spcPts val="0"/>
                        </a:spcAft>
                      </a:pPr>
                      <a:endParaRPr lang="en-US" sz="1100" dirty="0">
                        <a:effectLst/>
                      </a:endParaRPr>
                    </a:p>
                    <a:p>
                      <a:pPr marL="0" marR="0">
                        <a:lnSpc>
                          <a:spcPts val="1000"/>
                        </a:lnSpc>
                        <a:spcBef>
                          <a:spcPts val="200"/>
                        </a:spcBef>
                        <a:spcAft>
                          <a:spcPts val="0"/>
                        </a:spcAft>
                      </a:pPr>
                      <a:r>
                        <a:rPr lang="en-US" sz="1100" dirty="0">
                          <a:effectLst/>
                        </a:rPr>
                        <a:t>Change requests</a:t>
                      </a:r>
                      <a:endParaRPr lang="en-US" sz="1000" dirty="0">
                        <a:effectLst/>
                      </a:endParaRPr>
                    </a:p>
                    <a:p>
                      <a:pPr marL="0" marR="0">
                        <a:lnSpc>
                          <a:spcPts val="1000"/>
                        </a:lnSpc>
                        <a:spcBef>
                          <a:spcPts val="200"/>
                        </a:spcBef>
                        <a:spcAft>
                          <a:spcPts val="0"/>
                        </a:spcAft>
                      </a:pPr>
                      <a:r>
                        <a:rPr lang="en-US" sz="1100" dirty="0">
                          <a:effectLst/>
                        </a:rPr>
                        <a:t>Project management plan updates</a:t>
                      </a:r>
                      <a:endParaRPr lang="en-US" sz="1000" dirty="0">
                        <a:effectLst/>
                      </a:endParaRPr>
                    </a:p>
                    <a:p>
                      <a:pPr marL="0" marR="0">
                        <a:lnSpc>
                          <a:spcPts val="1000"/>
                        </a:lnSpc>
                        <a:spcBef>
                          <a:spcPts val="200"/>
                        </a:spcBef>
                        <a:spcAft>
                          <a:spcPts val="0"/>
                        </a:spcAft>
                      </a:pPr>
                      <a:r>
                        <a:rPr lang="en-US" sz="1100" dirty="0">
                          <a:effectLst/>
                        </a:rPr>
                        <a:t>Project documents updates</a:t>
                      </a:r>
                      <a:endParaRPr lang="en-US" sz="1000" dirty="0">
                        <a:effectLst/>
                      </a:endParaRPr>
                    </a:p>
                    <a:p>
                      <a:pPr marL="0" marR="0">
                        <a:lnSpc>
                          <a:spcPts val="1000"/>
                        </a:lnSpc>
                        <a:spcBef>
                          <a:spcPts val="200"/>
                        </a:spcBef>
                        <a:spcAft>
                          <a:spcPts val="0"/>
                        </a:spcAft>
                      </a:pPr>
                      <a:r>
                        <a:rPr lang="en-US" sz="1100" dirty="0">
                          <a:effectLst/>
                        </a:rPr>
                        <a:t>Organizational process assets updates</a:t>
                      </a:r>
                      <a:endParaRPr lang="en-US" sz="1000" dirty="0">
                        <a:effectLst/>
                        <a:latin typeface="Meridien Roman"/>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3497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Project Team</a:t>
            </a:r>
          </a:p>
        </p:txBody>
      </p:sp>
      <p:sp>
        <p:nvSpPr>
          <p:cNvPr id="3" name="Content Placeholder 2"/>
          <p:cNvSpPr>
            <a:spLocks noGrp="1"/>
          </p:cNvSpPr>
          <p:nvPr>
            <p:ph idx="1"/>
          </p:nvPr>
        </p:nvSpPr>
        <p:spPr/>
        <p:txBody>
          <a:bodyPr/>
          <a:lstStyle/>
          <a:p>
            <a:pPr algn="just"/>
            <a:r>
              <a:rPr lang="en-US" sz="2200" dirty="0"/>
              <a:t>Many failed projects have been staffed by highly talented individuals; however, it takes teamwork to complete projects successfully.</a:t>
            </a:r>
          </a:p>
          <a:p>
            <a:pPr algn="just"/>
            <a:endParaRPr lang="en-US" sz="2200" dirty="0"/>
          </a:p>
          <a:p>
            <a:pPr algn="just"/>
            <a:r>
              <a:rPr lang="en-US" sz="2200" dirty="0"/>
              <a:t>The main goals of team development are to help people work together more effectively, improve interpersonal skills, increase motivation, reduce attrition, and improve overall project performance.</a:t>
            </a:r>
          </a:p>
          <a:p>
            <a:pPr algn="just"/>
            <a:endParaRPr lang="en-US" sz="2200" dirty="0"/>
          </a:p>
          <a:p>
            <a:pPr algn="just"/>
            <a:r>
              <a:rPr lang="en-US" sz="2200" dirty="0"/>
              <a:t>Project managers should understand and apply good team-building practices because it takes teamwork to successfully execute most projects</a:t>
            </a:r>
          </a:p>
          <a:p>
            <a:pPr algn="just"/>
            <a:endParaRPr lang="en-US" sz="2200" dirty="0"/>
          </a:p>
        </p:txBody>
      </p:sp>
    </p:spTree>
    <p:extLst>
      <p:ext uri="{BB962C8B-B14F-4D97-AF65-F5344CB8AC3E}">
        <p14:creationId xmlns:p14="http://schemas.microsoft.com/office/powerpoint/2010/main" val="2490396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Tuckman</a:t>
            </a:r>
            <a:r>
              <a:rPr lang="en-US" dirty="0"/>
              <a:t> Model of Team Development</a:t>
            </a:r>
          </a:p>
        </p:txBody>
      </p:sp>
      <p:sp>
        <p:nvSpPr>
          <p:cNvPr id="3" name="Content Placeholder 2"/>
          <p:cNvSpPr>
            <a:spLocks noGrp="1"/>
          </p:cNvSpPr>
          <p:nvPr>
            <p:ph idx="1"/>
          </p:nvPr>
        </p:nvSpPr>
        <p:spPr>
          <a:xfrm>
            <a:off x="874057" y="2087003"/>
            <a:ext cx="7721881" cy="4525962"/>
          </a:xfrm>
        </p:spPr>
        <p:txBody>
          <a:bodyPr/>
          <a:lstStyle/>
          <a:p>
            <a:r>
              <a:rPr lang="en-US" dirty="0"/>
              <a:t>Forming</a:t>
            </a:r>
          </a:p>
          <a:p>
            <a:r>
              <a:rPr lang="en-US" dirty="0"/>
              <a:t>Storming</a:t>
            </a:r>
          </a:p>
          <a:p>
            <a:r>
              <a:rPr lang="en-US" dirty="0"/>
              <a:t>Norming</a:t>
            </a:r>
          </a:p>
          <a:p>
            <a:r>
              <a:rPr lang="en-US" dirty="0"/>
              <a:t>Performing</a:t>
            </a:r>
          </a:p>
          <a:p>
            <a:r>
              <a:rPr lang="en-US" dirty="0"/>
              <a:t>Adjourning</a:t>
            </a:r>
          </a:p>
        </p:txBody>
      </p:sp>
    </p:spTree>
    <p:extLst>
      <p:ext uri="{BB962C8B-B14F-4D97-AF65-F5344CB8AC3E}">
        <p14:creationId xmlns:p14="http://schemas.microsoft.com/office/powerpoint/2010/main" val="204662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a:xfrm>
            <a:off x="485775" y="1871850"/>
            <a:ext cx="8229600" cy="4525962"/>
          </a:xfrm>
        </p:spPr>
        <p:txBody>
          <a:bodyPr/>
          <a:lstStyle/>
          <a:p>
            <a:pPr algn="just"/>
            <a:r>
              <a:rPr lang="en-US" sz="2400" dirty="0"/>
              <a:t>Project managers often recommend that people take specific training courses to improve individual and team development.</a:t>
            </a:r>
          </a:p>
          <a:p>
            <a:pPr algn="just"/>
            <a:endParaRPr lang="en-US" sz="2400" dirty="0"/>
          </a:p>
          <a:p>
            <a:pPr algn="just"/>
            <a:r>
              <a:rPr lang="en-US" sz="2400" dirty="0"/>
              <a:t>Team-building activities include using physical challenges and psychological preference indicator tools, such as the Meyers-Briggs Type Indicator and the Wilson Learning Social Styles Profile.</a:t>
            </a:r>
          </a:p>
          <a:p>
            <a:pPr algn="just"/>
            <a:endParaRPr lang="en-US" sz="2400" dirty="0"/>
          </a:p>
        </p:txBody>
      </p:sp>
    </p:spTree>
    <p:extLst>
      <p:ext uri="{BB962C8B-B14F-4D97-AF65-F5344CB8AC3E}">
        <p14:creationId xmlns:p14="http://schemas.microsoft.com/office/powerpoint/2010/main" val="178922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Project Team</a:t>
            </a:r>
          </a:p>
        </p:txBody>
      </p:sp>
      <p:sp>
        <p:nvSpPr>
          <p:cNvPr id="3" name="Content Placeholder 2"/>
          <p:cNvSpPr>
            <a:spLocks noGrp="1"/>
          </p:cNvSpPr>
          <p:nvPr>
            <p:ph idx="1"/>
          </p:nvPr>
        </p:nvSpPr>
        <p:spPr/>
        <p:txBody>
          <a:bodyPr/>
          <a:lstStyle/>
          <a:p>
            <a:pPr algn="just"/>
            <a:r>
              <a:rPr lang="en-US" sz="2800" dirty="0"/>
              <a:t>Project managers must use their soft skills to find the best way to motivate and manage each team member.</a:t>
            </a:r>
          </a:p>
          <a:p>
            <a:pPr marL="0" indent="0" algn="just">
              <a:buNone/>
            </a:pPr>
            <a:endParaRPr lang="en-US" sz="2800" dirty="0"/>
          </a:p>
          <a:p>
            <a:pPr algn="just"/>
            <a:r>
              <a:rPr lang="en-US" sz="2800" dirty="0"/>
              <a:t>Tools and techniques include:</a:t>
            </a:r>
          </a:p>
          <a:p>
            <a:pPr lvl="1" algn="just"/>
            <a:r>
              <a:rPr lang="en-US" sz="2400" dirty="0"/>
              <a:t>Observation and conversation</a:t>
            </a:r>
          </a:p>
          <a:p>
            <a:pPr lvl="1" algn="just"/>
            <a:r>
              <a:rPr lang="en-US" sz="2400" dirty="0"/>
              <a:t>Feedback</a:t>
            </a:r>
          </a:p>
          <a:p>
            <a:pPr lvl="1" algn="just"/>
            <a:r>
              <a:rPr lang="en-US" sz="2400" dirty="0"/>
              <a:t>Conflict management</a:t>
            </a:r>
          </a:p>
          <a:p>
            <a:pPr algn="just"/>
            <a:endParaRPr lang="en-US" sz="2800" dirty="0"/>
          </a:p>
        </p:txBody>
      </p:sp>
    </p:spTree>
    <p:extLst>
      <p:ext uri="{BB962C8B-B14F-4D97-AF65-F5344CB8AC3E}">
        <p14:creationId xmlns:p14="http://schemas.microsoft.com/office/powerpoint/2010/main" val="3319534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Communications Management</a:t>
            </a:r>
          </a:p>
        </p:txBody>
      </p:sp>
      <p:sp>
        <p:nvSpPr>
          <p:cNvPr id="3" name="Content Placeholder 2"/>
          <p:cNvSpPr>
            <a:spLocks noGrp="1"/>
          </p:cNvSpPr>
          <p:nvPr>
            <p:ph idx="1"/>
          </p:nvPr>
        </p:nvSpPr>
        <p:spPr/>
        <p:txBody>
          <a:bodyPr/>
          <a:lstStyle/>
          <a:p>
            <a:pPr algn="just"/>
            <a:r>
              <a:rPr lang="en-US" sz="2000" dirty="0"/>
              <a:t>Good communications management is crucial to project execution.</a:t>
            </a:r>
          </a:p>
          <a:p>
            <a:pPr marL="0" indent="0" algn="just">
              <a:buNone/>
            </a:pPr>
            <a:endParaRPr lang="en-US" sz="2000" dirty="0"/>
          </a:p>
          <a:p>
            <a:pPr algn="just"/>
            <a:r>
              <a:rPr lang="en-US" sz="2000" dirty="0"/>
              <a:t>The process of managing communications involves gathering information to create, distribute, store, retrieve, and dispose of project communications in accordance with the communications management plan</a:t>
            </a:r>
          </a:p>
          <a:p>
            <a:pPr lvl="1" algn="just"/>
            <a:r>
              <a:rPr lang="en-US" sz="1800" dirty="0"/>
              <a:t>Disposal does not mean discarding. It means putting documents in a defined place, and document retention regulations may determine document disposal policies. </a:t>
            </a:r>
          </a:p>
          <a:p>
            <a:pPr lvl="1" algn="just"/>
            <a:endParaRPr lang="en-US" sz="2000" dirty="0"/>
          </a:p>
          <a:p>
            <a:pPr algn="just"/>
            <a:r>
              <a:rPr lang="en-US" sz="2000" dirty="0"/>
              <a:t>The main outputs:</a:t>
            </a:r>
          </a:p>
          <a:p>
            <a:pPr marL="914400" lvl="1" indent="-514350" algn="just">
              <a:buFont typeface="+mj-lt"/>
              <a:buAutoNum type="romanLcPeriod"/>
            </a:pPr>
            <a:r>
              <a:rPr lang="en-US" sz="1800" dirty="0"/>
              <a:t>project communications and updates to project documents, </a:t>
            </a:r>
          </a:p>
          <a:p>
            <a:pPr marL="914400" lvl="1" indent="-514350" algn="just">
              <a:buFont typeface="+mj-lt"/>
              <a:buAutoNum type="romanLcPeriod"/>
            </a:pPr>
            <a:r>
              <a:rPr lang="en-US" sz="1800" dirty="0"/>
              <a:t>project management plan,</a:t>
            </a:r>
          </a:p>
          <a:p>
            <a:pPr marL="914400" lvl="1" indent="-514350" algn="just">
              <a:buFont typeface="+mj-lt"/>
              <a:buAutoNum type="romanLcPeriod"/>
            </a:pPr>
            <a:r>
              <a:rPr lang="en-US" sz="1800" dirty="0"/>
              <a:t>organizational process assets</a:t>
            </a:r>
          </a:p>
          <a:p>
            <a:pPr algn="just"/>
            <a:endParaRPr lang="en-US" sz="2000" dirty="0"/>
          </a:p>
        </p:txBody>
      </p:sp>
    </p:spTree>
    <p:extLst>
      <p:ext uri="{BB962C8B-B14F-4D97-AF65-F5344CB8AC3E}">
        <p14:creationId xmlns:p14="http://schemas.microsoft.com/office/powerpoint/2010/main" val="3125360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Project Communications Concepts</a:t>
            </a:r>
          </a:p>
        </p:txBody>
      </p:sp>
      <p:sp>
        <p:nvSpPr>
          <p:cNvPr id="3" name="Content Placeholder 2"/>
          <p:cNvSpPr>
            <a:spLocks noGrp="1"/>
          </p:cNvSpPr>
          <p:nvPr>
            <p:ph idx="1"/>
          </p:nvPr>
        </p:nvSpPr>
        <p:spPr>
          <a:xfrm>
            <a:off x="594939" y="1952532"/>
            <a:ext cx="8229600" cy="4525962"/>
          </a:xfrm>
        </p:spPr>
        <p:txBody>
          <a:bodyPr/>
          <a:lstStyle/>
          <a:p>
            <a:pPr>
              <a:lnSpc>
                <a:spcPct val="90000"/>
              </a:lnSpc>
            </a:pPr>
            <a:r>
              <a:rPr lang="en-US" sz="2800" dirty="0"/>
              <a:t>It is important to address important concepts related to improving project communications.</a:t>
            </a:r>
          </a:p>
          <a:p>
            <a:pPr marL="0" indent="0">
              <a:lnSpc>
                <a:spcPct val="90000"/>
              </a:lnSpc>
              <a:buNone/>
            </a:pPr>
            <a:endParaRPr lang="en-US" sz="2800" dirty="0"/>
          </a:p>
          <a:p>
            <a:pPr>
              <a:lnSpc>
                <a:spcPct val="90000"/>
              </a:lnSpc>
            </a:pPr>
            <a:r>
              <a:rPr lang="en-US" sz="2800" dirty="0"/>
              <a:t>Key concepts include:</a:t>
            </a:r>
          </a:p>
          <a:p>
            <a:pPr lvl="1">
              <a:lnSpc>
                <a:spcPct val="90000"/>
              </a:lnSpc>
            </a:pPr>
            <a:r>
              <a:rPr lang="en-US" sz="2200" dirty="0"/>
              <a:t>Formal and informal communications</a:t>
            </a:r>
          </a:p>
          <a:p>
            <a:pPr lvl="1">
              <a:lnSpc>
                <a:spcPct val="90000"/>
              </a:lnSpc>
            </a:pPr>
            <a:r>
              <a:rPr lang="en-US" sz="2200" dirty="0"/>
              <a:t>Nonverbal communications</a:t>
            </a:r>
          </a:p>
          <a:p>
            <a:pPr lvl="1">
              <a:lnSpc>
                <a:spcPct val="90000"/>
              </a:lnSpc>
            </a:pPr>
            <a:r>
              <a:rPr lang="en-US" sz="2200" dirty="0"/>
              <a:t>Using the appropriate communications medium</a:t>
            </a:r>
          </a:p>
          <a:p>
            <a:pPr lvl="1">
              <a:lnSpc>
                <a:spcPct val="90000"/>
              </a:lnSpc>
            </a:pPr>
            <a:r>
              <a:rPr lang="en-US" sz="2200" dirty="0"/>
              <a:t>Understanding individual and group communication needs</a:t>
            </a:r>
          </a:p>
          <a:p>
            <a:pPr lvl="1">
              <a:lnSpc>
                <a:spcPct val="90000"/>
              </a:lnSpc>
            </a:pPr>
            <a:r>
              <a:rPr lang="en-US" sz="2200" dirty="0"/>
              <a:t>The impact of team size on project communications</a:t>
            </a:r>
          </a:p>
          <a:p>
            <a:pPr>
              <a:lnSpc>
                <a:spcPct val="90000"/>
              </a:lnSpc>
            </a:pPr>
            <a:endParaRPr lang="en-US" sz="2800" dirty="0"/>
          </a:p>
          <a:p>
            <a:endParaRPr lang="en-US" sz="2800" dirty="0"/>
          </a:p>
        </p:txBody>
      </p:sp>
    </p:spTree>
    <p:extLst>
      <p:ext uri="{BB962C8B-B14F-4D97-AF65-F5344CB8AC3E}">
        <p14:creationId xmlns:p14="http://schemas.microsoft.com/office/powerpoint/2010/main" val="332218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and Informal Communications</a:t>
            </a:r>
          </a:p>
        </p:txBody>
      </p:sp>
      <p:sp>
        <p:nvSpPr>
          <p:cNvPr id="3" name="Content Placeholder 2"/>
          <p:cNvSpPr>
            <a:spLocks noGrp="1"/>
          </p:cNvSpPr>
          <p:nvPr>
            <p:ph idx="1"/>
          </p:nvPr>
        </p:nvSpPr>
        <p:spPr>
          <a:xfrm>
            <a:off x="485775" y="1844956"/>
            <a:ext cx="8229600" cy="4525962"/>
          </a:xfrm>
        </p:spPr>
        <p:txBody>
          <a:bodyPr/>
          <a:lstStyle/>
          <a:p>
            <a:pPr algn="just"/>
            <a:r>
              <a:rPr lang="en-US" sz="2400" dirty="0"/>
              <a:t>It is not enough for project team members to submit formal status reports to their project managers and other stakeholders and assume that everyone who needs to know that information will read the reports.</a:t>
            </a:r>
          </a:p>
          <a:p>
            <a:pPr algn="just"/>
            <a:endParaRPr lang="en-US" sz="2400" dirty="0"/>
          </a:p>
          <a:p>
            <a:pPr algn="just"/>
            <a:r>
              <a:rPr lang="en-US" sz="2400" dirty="0"/>
              <a:t>In fact, many people may prefer to have an informal,  two-way conversation about project information.</a:t>
            </a:r>
          </a:p>
          <a:p>
            <a:pPr algn="just"/>
            <a:endParaRPr lang="en-US" sz="2400" dirty="0"/>
          </a:p>
          <a:p>
            <a:pPr algn="just"/>
            <a:r>
              <a:rPr lang="en-US" sz="2400" dirty="0"/>
              <a:t>Project managers must be good at nurturing relationships through good communication</a:t>
            </a:r>
          </a:p>
          <a:p>
            <a:pPr algn="just"/>
            <a:endParaRPr lang="en-US" sz="2400" dirty="0"/>
          </a:p>
          <a:p>
            <a:pPr algn="just"/>
            <a:endParaRPr lang="en-US" sz="2400" dirty="0"/>
          </a:p>
        </p:txBody>
      </p:sp>
    </p:spTree>
    <p:extLst>
      <p:ext uri="{BB962C8B-B14F-4D97-AF65-F5344CB8AC3E}">
        <p14:creationId xmlns:p14="http://schemas.microsoft.com/office/powerpoint/2010/main" val="41830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Impact of Team Size on Project Communications</a:t>
            </a:r>
          </a:p>
        </p:txBody>
      </p:sp>
      <p:sp>
        <p:nvSpPr>
          <p:cNvPr id="3" name="Content Placeholder 2"/>
          <p:cNvSpPr>
            <a:spLocks noGrp="1"/>
          </p:cNvSpPr>
          <p:nvPr>
            <p:ph idx="1"/>
          </p:nvPr>
        </p:nvSpPr>
        <p:spPr>
          <a:xfrm>
            <a:off x="485775" y="1952533"/>
            <a:ext cx="8229600" cy="4525962"/>
          </a:xfrm>
        </p:spPr>
        <p:txBody>
          <a:bodyPr/>
          <a:lstStyle/>
          <a:p>
            <a:pPr>
              <a:defRPr/>
            </a:pPr>
            <a:r>
              <a:rPr lang="en-US" sz="2000" dirty="0"/>
              <a:t>As the number of people involved increases, the complexity of communications increases because there are more communications channels, or pathways, through which people can communicate</a:t>
            </a:r>
          </a:p>
          <a:p>
            <a:pPr>
              <a:defRPr/>
            </a:pPr>
            <a:r>
              <a:rPr lang="en-US" sz="2000" dirty="0"/>
              <a:t>Number of communications channels =       </a:t>
            </a:r>
            <a:r>
              <a:rPr lang="en-US" sz="2000" i="1" u="sng" dirty="0"/>
              <a:t>n</a:t>
            </a:r>
            <a:r>
              <a:rPr lang="en-US" sz="2000" u="sng" dirty="0"/>
              <a:t>(</a:t>
            </a:r>
            <a:r>
              <a:rPr lang="en-US" sz="2000" i="1" u="sng" dirty="0"/>
              <a:t>n-1</a:t>
            </a:r>
            <a:r>
              <a:rPr lang="en-US" sz="2000" u="sng" dirty="0"/>
              <a:t>)</a:t>
            </a:r>
            <a:endParaRPr lang="en-US" sz="2000" dirty="0"/>
          </a:p>
          <a:p>
            <a:pPr marL="0" indent="0">
              <a:buNone/>
              <a:defRPr/>
            </a:pPr>
            <a:r>
              <a:rPr lang="en-US" sz="2000" dirty="0"/>
              <a:t>					             2	 </a:t>
            </a:r>
            <a:br>
              <a:rPr lang="en-US" sz="2000" dirty="0"/>
            </a:br>
            <a:r>
              <a:rPr lang="en-US" sz="2000" dirty="0"/>
              <a:t>where</a:t>
            </a:r>
            <a:r>
              <a:rPr lang="en-US" sz="2000" i="1" dirty="0"/>
              <a:t> n</a:t>
            </a:r>
            <a:r>
              <a:rPr lang="en-US" sz="2000" dirty="0"/>
              <a:t> is the number of people involved</a:t>
            </a:r>
          </a:p>
          <a:p>
            <a:pPr>
              <a:defRPr/>
            </a:pPr>
            <a:r>
              <a:rPr lang="en-US" sz="2000" dirty="0"/>
              <a:t>For example, two people have one communications channel:      (2(2–1))/2 = 1. Five people have ten channels (5(5-1))/2=10</a:t>
            </a:r>
          </a:p>
          <a:p>
            <a:pPr>
              <a:defRPr/>
            </a:pPr>
            <a:r>
              <a:rPr lang="en-US" sz="2000" dirty="0"/>
              <a:t>It is often helpful to form several smaller teams within a large project team to help improve project communications</a:t>
            </a:r>
          </a:p>
          <a:p>
            <a:pPr>
              <a:defRPr/>
            </a:pPr>
            <a:endParaRPr lang="en-US" sz="1800" dirty="0"/>
          </a:p>
          <a:p>
            <a:endParaRPr lang="en-US" sz="2000" dirty="0"/>
          </a:p>
        </p:txBody>
      </p:sp>
    </p:spTree>
    <p:extLst>
      <p:ext uri="{BB962C8B-B14F-4D97-AF65-F5344CB8AC3E}">
        <p14:creationId xmlns:p14="http://schemas.microsoft.com/office/powerpoint/2010/main" val="4170232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Stakeholder Management</a:t>
            </a:r>
          </a:p>
        </p:txBody>
      </p:sp>
      <p:sp>
        <p:nvSpPr>
          <p:cNvPr id="3" name="Content Placeholder 2"/>
          <p:cNvSpPr>
            <a:spLocks noGrp="1"/>
          </p:cNvSpPr>
          <p:nvPr>
            <p:ph idx="1"/>
          </p:nvPr>
        </p:nvSpPr>
        <p:spPr>
          <a:xfrm>
            <a:off x="485775" y="1791168"/>
            <a:ext cx="8229600" cy="4525962"/>
          </a:xfrm>
        </p:spPr>
        <p:txBody>
          <a:bodyPr/>
          <a:lstStyle/>
          <a:p>
            <a:pPr algn="just"/>
            <a:r>
              <a:rPr lang="en-US" sz="2200" dirty="0"/>
              <a:t>The process of managing stakeholder engagement involves: </a:t>
            </a:r>
          </a:p>
          <a:p>
            <a:pPr marL="914400" lvl="1" indent="-514350" algn="just">
              <a:buFont typeface="+mj-lt"/>
              <a:buAutoNum type="romanLcPeriod"/>
            </a:pPr>
            <a:r>
              <a:rPr lang="en-US" sz="2000" dirty="0"/>
              <a:t>Working with various project stakeholders to meet their needs and expectations, </a:t>
            </a:r>
          </a:p>
          <a:p>
            <a:pPr marL="914400" lvl="1" indent="-514350" algn="just">
              <a:buFont typeface="+mj-lt"/>
              <a:buAutoNum type="romanLcPeriod"/>
            </a:pPr>
            <a:r>
              <a:rPr lang="en-US" sz="2000" dirty="0"/>
              <a:t>Addressing stakeholder issues as they occur, </a:t>
            </a:r>
          </a:p>
          <a:p>
            <a:pPr marL="914400" lvl="1" indent="-514350" algn="just">
              <a:buFont typeface="+mj-lt"/>
              <a:buAutoNum type="romanLcPeriod"/>
            </a:pPr>
            <a:r>
              <a:rPr lang="en-US" sz="2000" dirty="0"/>
              <a:t>Fostering engagement in project decisions and activities.</a:t>
            </a:r>
          </a:p>
          <a:p>
            <a:pPr algn="just"/>
            <a:endParaRPr lang="en-US" sz="2200" dirty="0"/>
          </a:p>
          <a:p>
            <a:pPr algn="just"/>
            <a:r>
              <a:rPr lang="en-US" sz="2200" dirty="0"/>
              <a:t>The key benefit of managing stakeholder engagement, if done well, is that it allows the project manager to increase support and minimize resistance from stakeholders, significantly increasing the chances to achieve project success</a:t>
            </a:r>
          </a:p>
          <a:p>
            <a:pPr algn="just"/>
            <a:endParaRPr lang="en-US" sz="2200" dirty="0"/>
          </a:p>
          <a:p>
            <a:pPr algn="just"/>
            <a:endParaRPr lang="en-US" sz="2200" dirty="0"/>
          </a:p>
        </p:txBody>
      </p:sp>
    </p:spTree>
    <p:extLst>
      <p:ext uri="{BB962C8B-B14F-4D97-AF65-F5344CB8AC3E}">
        <p14:creationId xmlns:p14="http://schemas.microsoft.com/office/powerpoint/2010/main" val="1340766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Stakeholder Engagement</a:t>
            </a:r>
          </a:p>
        </p:txBody>
      </p:sp>
      <p:sp>
        <p:nvSpPr>
          <p:cNvPr id="3" name="Content Placeholder 2"/>
          <p:cNvSpPr>
            <a:spLocks noGrp="1"/>
          </p:cNvSpPr>
          <p:nvPr>
            <p:ph idx="1"/>
          </p:nvPr>
        </p:nvSpPr>
        <p:spPr/>
        <p:txBody>
          <a:bodyPr/>
          <a:lstStyle/>
          <a:p>
            <a:pPr algn="just"/>
            <a:r>
              <a:rPr lang="en-US" sz="2400" dirty="0"/>
              <a:t>Good teachers use several techniques to engage students; project managers also need to actively engage project stakeholders.</a:t>
            </a:r>
          </a:p>
          <a:p>
            <a:pPr algn="just"/>
            <a:endParaRPr lang="en-US" sz="2400" dirty="0"/>
          </a:p>
          <a:p>
            <a:pPr algn="just"/>
            <a:r>
              <a:rPr lang="en-US" sz="2400" dirty="0"/>
              <a:t>Need to set the stage early so stakeholder engagement is expected and welcomed.</a:t>
            </a:r>
          </a:p>
          <a:p>
            <a:pPr algn="just"/>
            <a:endParaRPr lang="en-US" sz="2400" dirty="0"/>
          </a:p>
          <a:p>
            <a:pPr algn="just"/>
            <a:r>
              <a:rPr lang="en-US" sz="2400" dirty="0"/>
              <a:t>Many of the outputs are similar to other knowledge areas, such as change requests and updates to the project management plan and project documents</a:t>
            </a:r>
          </a:p>
          <a:p>
            <a:pPr algn="just"/>
            <a:endParaRPr lang="en-US" sz="2400" dirty="0"/>
          </a:p>
        </p:txBody>
      </p:sp>
    </p:spTree>
    <p:extLst>
      <p:ext uri="{BB962C8B-B14F-4D97-AF65-F5344CB8AC3E}">
        <p14:creationId xmlns:p14="http://schemas.microsoft.com/office/powerpoint/2010/main" val="29434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998" y="1737380"/>
            <a:ext cx="8522166" cy="4525962"/>
          </a:xfrm>
        </p:spPr>
        <p:txBody>
          <a:bodyPr>
            <a:normAutofit/>
          </a:bodyPr>
          <a:lstStyle/>
          <a:p>
            <a:r>
              <a:rPr lang="en-US" altLang="zh-TW" b="1" dirty="0">
                <a:latin typeface="Century Gothic" panose="020B0502020202020204" pitchFamily="34" charset="0"/>
                <a:ea typeface="新細明體" pitchFamily="18" charset="-120"/>
              </a:rPr>
              <a:t>At the end of this topic, You should be able to</a:t>
            </a:r>
          </a:p>
          <a:p>
            <a:pPr lvl="1"/>
            <a:r>
              <a:rPr lang="en-US" sz="2000" dirty="0"/>
              <a:t>List the processes and outputs of project execution</a:t>
            </a:r>
          </a:p>
          <a:p>
            <a:pPr lvl="1"/>
            <a:r>
              <a:rPr lang="en-US" sz="2000" dirty="0"/>
              <a:t>Discuss what is involved in directing and managing project work and project knowledge. </a:t>
            </a:r>
          </a:p>
          <a:p>
            <a:pPr lvl="1"/>
            <a:r>
              <a:rPr lang="en-US" sz="2000" dirty="0"/>
              <a:t>Explain the importance of creating documents in quality assurance.</a:t>
            </a:r>
          </a:p>
          <a:p>
            <a:pPr lvl="1"/>
            <a:r>
              <a:rPr lang="en-US" sz="2000" dirty="0"/>
              <a:t>Describe the executing processes. </a:t>
            </a:r>
          </a:p>
          <a:p>
            <a:pPr lvl="1"/>
            <a:r>
              <a:rPr lang="en-US" sz="2000" dirty="0"/>
              <a:t>Discuss important communications concepts.</a:t>
            </a:r>
          </a:p>
          <a:p>
            <a:pPr lvl="1"/>
            <a:r>
              <a:rPr lang="en-US" sz="2000" dirty="0"/>
              <a:t>Describe the process of managing stakeholder engagement. </a:t>
            </a:r>
          </a:p>
          <a:p>
            <a:pPr lvl="1"/>
            <a:r>
              <a:rPr lang="en-US" sz="2000" dirty="0"/>
              <a:t>Understand the process of implementing risk responses.</a:t>
            </a:r>
          </a:p>
          <a:p>
            <a:pPr lvl="1"/>
            <a:r>
              <a:rPr lang="en-US" sz="2000" dirty="0"/>
              <a:t>Explain the process of conducting procurements</a:t>
            </a:r>
            <a:r>
              <a:rPr lang="en-US" sz="2200" dirty="0"/>
              <a:t>.</a:t>
            </a:r>
            <a:endParaRPr lang="en-US" sz="2000"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 Management</a:t>
            </a:r>
          </a:p>
        </p:txBody>
      </p:sp>
      <p:sp>
        <p:nvSpPr>
          <p:cNvPr id="3" name="Content Placeholder 2"/>
          <p:cNvSpPr>
            <a:spLocks noGrp="1"/>
          </p:cNvSpPr>
          <p:nvPr>
            <p:ph idx="1"/>
          </p:nvPr>
        </p:nvSpPr>
        <p:spPr>
          <a:xfrm>
            <a:off x="485775" y="2033215"/>
            <a:ext cx="8229600" cy="4525962"/>
          </a:xfrm>
        </p:spPr>
        <p:txBody>
          <a:bodyPr/>
          <a:lstStyle/>
          <a:p>
            <a:pPr algn="just"/>
            <a:r>
              <a:rPr lang="en-US" sz="2400" dirty="0"/>
              <a:t>The main executing task performed as part of project risk management is implementing risk responses as defined in the process to plan risk responses.</a:t>
            </a:r>
          </a:p>
          <a:p>
            <a:pPr marL="0" indent="0" algn="just">
              <a:buNone/>
            </a:pPr>
            <a:r>
              <a:rPr lang="en-US" sz="2400" dirty="0"/>
              <a:t> </a:t>
            </a:r>
          </a:p>
          <a:p>
            <a:pPr algn="just"/>
            <a:r>
              <a:rPr lang="en-US" sz="2400" dirty="0"/>
              <a:t>Key outputs include:</a:t>
            </a:r>
          </a:p>
          <a:p>
            <a:pPr marL="914400" lvl="1" indent="-514350" algn="just">
              <a:buFont typeface="+mj-lt"/>
              <a:buAutoNum type="romanLcPeriod"/>
            </a:pPr>
            <a:r>
              <a:rPr lang="en-US" sz="2000" dirty="0"/>
              <a:t>Change requests,</a:t>
            </a:r>
          </a:p>
          <a:p>
            <a:pPr marL="914400" lvl="1" indent="-514350" algn="just">
              <a:buFont typeface="+mj-lt"/>
              <a:buAutoNum type="romanLcPeriod"/>
            </a:pPr>
            <a:r>
              <a:rPr lang="en-US" sz="2000" dirty="0"/>
              <a:t>Project documents updates (i.e., issue log, lessons learned register, project team assignments, risk register, and risk report) </a:t>
            </a:r>
          </a:p>
          <a:p>
            <a:pPr algn="just"/>
            <a:endParaRPr lang="en-US" sz="2400" dirty="0"/>
          </a:p>
          <a:p>
            <a:pPr algn="just"/>
            <a:endParaRPr lang="en-US" sz="2400" dirty="0"/>
          </a:p>
        </p:txBody>
      </p:sp>
    </p:spTree>
    <p:extLst>
      <p:ext uri="{BB962C8B-B14F-4D97-AF65-F5344CB8AC3E}">
        <p14:creationId xmlns:p14="http://schemas.microsoft.com/office/powerpoint/2010/main" val="6869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Procurement Management</a:t>
            </a:r>
          </a:p>
        </p:txBody>
      </p:sp>
      <p:sp>
        <p:nvSpPr>
          <p:cNvPr id="3" name="Content Placeholder 2"/>
          <p:cNvSpPr>
            <a:spLocks noGrp="1"/>
          </p:cNvSpPr>
          <p:nvPr>
            <p:ph idx="1"/>
          </p:nvPr>
        </p:nvSpPr>
        <p:spPr/>
        <p:txBody>
          <a:bodyPr/>
          <a:lstStyle/>
          <a:p>
            <a:pPr algn="just"/>
            <a:r>
              <a:rPr lang="en-US" sz="2000" dirty="0"/>
              <a:t>The main executing process is conducting procurements, which involves:</a:t>
            </a:r>
          </a:p>
          <a:p>
            <a:pPr marL="914400" lvl="1" indent="-514350" algn="just">
              <a:buFont typeface="+mj-lt"/>
              <a:buAutoNum type="romanLcPeriod"/>
            </a:pPr>
            <a:r>
              <a:rPr lang="en-US" sz="2000" dirty="0"/>
              <a:t>obtaining seller responses to requests for proposals or bids,</a:t>
            </a:r>
          </a:p>
          <a:p>
            <a:pPr marL="914400" lvl="1" indent="-514350" algn="just">
              <a:buFont typeface="+mj-lt"/>
              <a:buAutoNum type="romanLcPeriod"/>
            </a:pPr>
            <a:r>
              <a:rPr lang="en-US" sz="2000" dirty="0"/>
              <a:t>selecting sellers, </a:t>
            </a:r>
          </a:p>
          <a:p>
            <a:pPr marL="914400" lvl="1" indent="-514350" algn="just">
              <a:buFont typeface="+mj-lt"/>
              <a:buAutoNum type="romanLcPeriod"/>
            </a:pPr>
            <a:r>
              <a:rPr lang="en-US" sz="2000" dirty="0"/>
              <a:t>making agreements.</a:t>
            </a:r>
          </a:p>
          <a:p>
            <a:pPr marL="400050" lvl="1" indent="0" algn="just">
              <a:buNone/>
            </a:pPr>
            <a:endParaRPr lang="en-US" sz="2000" dirty="0"/>
          </a:p>
          <a:p>
            <a:pPr algn="just"/>
            <a:r>
              <a:rPr lang="en-US" sz="2000" dirty="0"/>
              <a:t>Prospective sellers do most of the work in this process by preparing their proposals and bids, normally at no cost to the buyer.</a:t>
            </a:r>
          </a:p>
          <a:p>
            <a:pPr algn="just"/>
            <a:r>
              <a:rPr lang="en-US" sz="2000" dirty="0"/>
              <a:t>The buying organization is responsible for deciding how to approach sellers and providing required procurement documents.</a:t>
            </a:r>
          </a:p>
          <a:p>
            <a:pPr algn="just"/>
            <a:r>
              <a:rPr lang="en-US" sz="2000" dirty="0"/>
              <a:t>Important documents created as a result of conducting procurements include contracts.</a:t>
            </a:r>
          </a:p>
        </p:txBody>
      </p:sp>
    </p:spTree>
    <p:extLst>
      <p:ext uri="{BB962C8B-B14F-4D97-AF65-F5344CB8AC3E}">
        <p14:creationId xmlns:p14="http://schemas.microsoft.com/office/powerpoint/2010/main" val="597161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Methods to Approach and Select Qualified Sellers or Suppliers</a:t>
            </a:r>
          </a:p>
        </p:txBody>
      </p:sp>
      <p:sp>
        <p:nvSpPr>
          <p:cNvPr id="3" name="Content Placeholder 2"/>
          <p:cNvSpPr>
            <a:spLocks noGrp="1"/>
          </p:cNvSpPr>
          <p:nvPr>
            <p:ph idx="1"/>
          </p:nvPr>
        </p:nvSpPr>
        <p:spPr>
          <a:xfrm>
            <a:off x="487363" y="2353234"/>
            <a:ext cx="8229600" cy="3869765"/>
          </a:xfrm>
        </p:spPr>
        <p:txBody>
          <a:bodyPr/>
          <a:lstStyle/>
          <a:p>
            <a:r>
              <a:rPr lang="en-US" sz="2400" dirty="0"/>
              <a:t>Approaching a preferred supplier </a:t>
            </a:r>
          </a:p>
          <a:p>
            <a:r>
              <a:rPr lang="en-US" sz="2400" dirty="0"/>
              <a:t>Approaching several qualified suppliers </a:t>
            </a:r>
          </a:p>
          <a:p>
            <a:r>
              <a:rPr lang="en-US" sz="2400" dirty="0"/>
              <a:t>Advertising to many potential suppliers</a:t>
            </a:r>
          </a:p>
          <a:p>
            <a:endParaRPr lang="en-US" sz="2400" dirty="0"/>
          </a:p>
        </p:txBody>
      </p:sp>
    </p:spTree>
    <p:extLst>
      <p:ext uri="{BB962C8B-B14F-4D97-AF65-F5344CB8AC3E}">
        <p14:creationId xmlns:p14="http://schemas.microsoft.com/office/powerpoint/2010/main" val="1133283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Qualified Sellers List</a:t>
            </a:r>
          </a:p>
        </p:txBody>
      </p:sp>
      <p:pic>
        <p:nvPicPr>
          <p:cNvPr id="4" name="Picture 6" descr="Fig06-13.bmp"/>
          <p:cNvPicPr>
            <a:picLocks noChangeAspect="1"/>
          </p:cNvPicPr>
          <p:nvPr/>
        </p:nvPicPr>
        <p:blipFill>
          <a:blip r:embed="rId2"/>
          <a:srcRect l="932" t="13792" r="1165" b="10354"/>
          <a:stretch>
            <a:fillRect/>
          </a:stretch>
        </p:blipFill>
        <p:spPr bwMode="auto">
          <a:xfrm>
            <a:off x="715963" y="1697038"/>
            <a:ext cx="8001000" cy="4191000"/>
          </a:xfrm>
          <a:prstGeom prst="rect">
            <a:avLst/>
          </a:prstGeom>
          <a:noFill/>
          <a:ln w="9525">
            <a:noFill/>
            <a:miter lim="800000"/>
            <a:headEnd/>
            <a:tailEnd/>
          </a:ln>
        </p:spPr>
      </p:pic>
    </p:spTree>
    <p:extLst>
      <p:ext uri="{BB962C8B-B14F-4D97-AF65-F5344CB8AC3E}">
        <p14:creationId xmlns:p14="http://schemas.microsoft.com/office/powerpoint/2010/main" val="2898808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Sellers and Writing Contracts</a:t>
            </a:r>
          </a:p>
        </p:txBody>
      </p:sp>
      <p:sp>
        <p:nvSpPr>
          <p:cNvPr id="3" name="Content Placeholder 2"/>
          <p:cNvSpPr>
            <a:spLocks noGrp="1"/>
          </p:cNvSpPr>
          <p:nvPr>
            <p:ph idx="1"/>
          </p:nvPr>
        </p:nvSpPr>
        <p:spPr>
          <a:xfrm>
            <a:off x="485775" y="1979427"/>
            <a:ext cx="8229600" cy="4525962"/>
          </a:xfrm>
        </p:spPr>
        <p:txBody>
          <a:bodyPr/>
          <a:lstStyle/>
          <a:p>
            <a:pPr algn="just">
              <a:lnSpc>
                <a:spcPct val="90000"/>
              </a:lnSpc>
            </a:pPr>
            <a:r>
              <a:rPr lang="en-US" sz="2200" dirty="0"/>
              <a:t>Selecting sellers, often called source selection, involves evaluating proposals or bids from sellers, choosing the best one, negotiating the contract, and awarding the contract.</a:t>
            </a:r>
          </a:p>
          <a:p>
            <a:pPr algn="just">
              <a:lnSpc>
                <a:spcPct val="90000"/>
              </a:lnSpc>
            </a:pPr>
            <a:endParaRPr lang="en-US" sz="2200" dirty="0"/>
          </a:p>
          <a:p>
            <a:pPr algn="just">
              <a:lnSpc>
                <a:spcPct val="90000"/>
              </a:lnSpc>
            </a:pPr>
            <a:r>
              <a:rPr lang="en-US" sz="2200" dirty="0"/>
              <a:t>Often, buyers develop a </a:t>
            </a:r>
            <a:r>
              <a:rPr lang="en-US" sz="2200" b="1" dirty="0"/>
              <a:t>short list </a:t>
            </a:r>
            <a:r>
              <a:rPr lang="en-US" sz="2200" dirty="0"/>
              <a:t>of the top three to five suppliers to reduce the work involved in selecting a source, and they are often asked to prepare a best and final offer (BAFO).</a:t>
            </a:r>
          </a:p>
          <a:p>
            <a:pPr algn="just">
              <a:lnSpc>
                <a:spcPct val="90000"/>
              </a:lnSpc>
            </a:pPr>
            <a:endParaRPr lang="en-US" sz="2200" dirty="0"/>
          </a:p>
          <a:p>
            <a:pPr algn="just">
              <a:lnSpc>
                <a:spcPct val="90000"/>
              </a:lnSpc>
            </a:pPr>
            <a:r>
              <a:rPr lang="en-US" sz="2200" dirty="0"/>
              <a:t>It is good practice to include a detailed statement of work and schedule as part of the contract to clarify exactly what work the seller will perform and when</a:t>
            </a:r>
          </a:p>
          <a:p>
            <a:pPr algn="just"/>
            <a:endParaRPr lang="en-US" sz="2200" dirty="0"/>
          </a:p>
        </p:txBody>
      </p:sp>
    </p:spTree>
    <p:extLst>
      <p:ext uri="{BB962C8B-B14F-4D97-AF65-F5344CB8AC3E}">
        <p14:creationId xmlns:p14="http://schemas.microsoft.com/office/powerpoint/2010/main" val="218411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680103"/>
          </a:xfrm>
        </p:spPr>
        <p:txBody>
          <a:bodyPr/>
          <a:lstStyle/>
          <a:p>
            <a:r>
              <a:rPr lang="en-US" dirty="0"/>
              <a:t>Sample Agreement or Contract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0148" y="1175591"/>
            <a:ext cx="5260975"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98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90000"/>
              </a:lnSpc>
            </a:pPr>
            <a:r>
              <a:rPr lang="en-US" sz="1800" dirty="0"/>
              <a:t>Good execution is crucial to project success. Without it, the products, services, and results planned from the project cannot materialize. </a:t>
            </a:r>
          </a:p>
          <a:p>
            <a:pPr marL="0" indent="0" algn="just">
              <a:lnSpc>
                <a:spcPct val="90000"/>
              </a:lnSpc>
              <a:buNone/>
            </a:pPr>
            <a:endParaRPr lang="en-US" sz="1800" dirty="0"/>
          </a:p>
          <a:p>
            <a:pPr algn="just"/>
            <a:r>
              <a:rPr lang="en-US" sz="1800" dirty="0"/>
              <a:t>Common outputs to these knowledge areas include change requests and updates to the project management plan, project documents, and organizational process assets. Unique ones are listed below.</a:t>
            </a:r>
          </a:p>
          <a:p>
            <a:pPr lvl="1" algn="just"/>
            <a:r>
              <a:rPr lang="en-US" sz="1400" dirty="0"/>
              <a:t>Integration management: deliverables, work performance data, issue log, and lessons learned register</a:t>
            </a:r>
          </a:p>
          <a:p>
            <a:pPr lvl="1" algn="just"/>
            <a:r>
              <a:rPr lang="en-US" sz="1400" dirty="0"/>
              <a:t>Quality management: Quality report, test and evaluation</a:t>
            </a:r>
          </a:p>
          <a:p>
            <a:pPr lvl="1" algn="just"/>
            <a:r>
              <a:rPr lang="en-US" sz="1400" dirty="0"/>
              <a:t>Resource management: Physical resource assignments, project team assignments, resource calendars, and team performance assessments</a:t>
            </a:r>
          </a:p>
          <a:p>
            <a:pPr lvl="1" algn="just"/>
            <a:r>
              <a:rPr lang="en-US" sz="1400" dirty="0"/>
              <a:t>Communications management: Project communications</a:t>
            </a:r>
          </a:p>
          <a:p>
            <a:pPr lvl="1" algn="just"/>
            <a:r>
              <a:rPr lang="en-US" sz="1400" dirty="0"/>
              <a:t>Procurement management: selected sellers and agreement</a:t>
            </a:r>
          </a:p>
          <a:p>
            <a:pPr marL="457200" lvl="1" indent="0" algn="just">
              <a:buNone/>
            </a:pPr>
            <a:endParaRPr lang="en-US" sz="1400" dirty="0"/>
          </a:p>
          <a:p>
            <a:pPr algn="just"/>
            <a:r>
              <a:rPr lang="en-US" sz="1800" dirty="0"/>
              <a:t>Samples of several outputs are provided for the Just-In-Time Training project.</a:t>
            </a:r>
          </a:p>
          <a:p>
            <a:pPr algn="just">
              <a:lnSpc>
                <a:spcPct val="120000"/>
              </a:lnSpc>
            </a:pPr>
            <a:endParaRPr lang="en-US" sz="2400"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Assignment Clinic</a:t>
            </a:r>
          </a:p>
          <a:p>
            <a:r>
              <a:rPr lang="en-US" dirty="0"/>
              <a:t>Revision</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a:solidFill>
                  <a:srgbClr val="FF0000"/>
                </a:solidFill>
              </a:rPr>
              <a:t>project documents updates</a:t>
            </a:r>
          </a:p>
          <a:p>
            <a:pPr lvl="1"/>
            <a:r>
              <a:rPr lang="en-US" dirty="0">
                <a:solidFill>
                  <a:srgbClr val="FF0000"/>
                </a:solidFill>
              </a:rPr>
              <a:t>final products, services, or result transition</a:t>
            </a:r>
          </a:p>
          <a:p>
            <a:pPr lvl="1"/>
            <a:r>
              <a:rPr lang="en-US" dirty="0">
                <a:solidFill>
                  <a:srgbClr val="FF0000"/>
                </a:solidFill>
              </a:rPr>
              <a:t>a final report</a:t>
            </a:r>
          </a:p>
          <a:p>
            <a:pPr lvl="1"/>
            <a:r>
              <a:rPr lang="en-US" dirty="0">
                <a:solidFill>
                  <a:srgbClr val="FF0000"/>
                </a:solidFill>
              </a:rPr>
              <a:t>updates to organizational process assets</a:t>
            </a:r>
          </a:p>
        </p:txBody>
      </p:sp>
    </p:spTree>
    <p:extLst>
      <p:ext uri="{BB962C8B-B14F-4D97-AF65-F5344CB8AC3E}">
        <p14:creationId xmlns:p14="http://schemas.microsoft.com/office/powerpoint/2010/main" val="1366442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09 Monitoring </a:t>
            </a:r>
            <a:r>
              <a:rPr lang="en-US"/>
              <a:t>&amp; Controlling Projects</a:t>
            </a:r>
            <a:endParaRPr lang="en-US"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51811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335-FC61-413B-A39A-7FA68D14E821}"/>
              </a:ext>
            </a:extLst>
          </p:cNvPr>
          <p:cNvSpPr>
            <a:spLocks noGrp="1"/>
          </p:cNvSpPr>
          <p:nvPr>
            <p:ph type="title"/>
          </p:nvPr>
        </p:nvSpPr>
        <p:spPr/>
        <p:txBody>
          <a:bodyPr/>
          <a:lstStyle/>
          <a:p>
            <a:r>
              <a:rPr lang="en-US" dirty="0"/>
              <a:t>Introduction</a:t>
            </a:r>
            <a:endParaRPr lang="en-MY" dirty="0"/>
          </a:p>
        </p:txBody>
      </p:sp>
      <p:sp>
        <p:nvSpPr>
          <p:cNvPr id="3" name="Content Placeholder 2">
            <a:extLst>
              <a:ext uri="{FF2B5EF4-FFF2-40B4-BE49-F238E27FC236}">
                <a16:creationId xmlns:a16="http://schemas.microsoft.com/office/drawing/2014/main" id="{0607C3B6-97BC-4D2C-84F4-F2F939F80D41}"/>
              </a:ext>
            </a:extLst>
          </p:cNvPr>
          <p:cNvSpPr>
            <a:spLocks noGrp="1"/>
          </p:cNvSpPr>
          <p:nvPr>
            <p:ph idx="1"/>
          </p:nvPr>
        </p:nvSpPr>
        <p:spPr>
          <a:xfrm>
            <a:off x="875740" y="1971676"/>
            <a:ext cx="7663143" cy="4886324"/>
          </a:xfrm>
        </p:spPr>
        <p:txBody>
          <a:bodyPr>
            <a:noAutofit/>
          </a:bodyPr>
          <a:lstStyle/>
          <a:p>
            <a:pPr algn="just"/>
            <a:r>
              <a:rPr lang="en-US" sz="2200" dirty="0"/>
              <a:t>Project execution is the most noticed process group.</a:t>
            </a:r>
          </a:p>
          <a:p>
            <a:pPr algn="just"/>
            <a:r>
              <a:rPr lang="en-US" sz="2200" dirty="0"/>
              <a:t>Majority of a project’s time and budget is spent on project execution.</a:t>
            </a:r>
          </a:p>
          <a:p>
            <a:pPr algn="just"/>
            <a:r>
              <a:rPr lang="en-US" sz="2200" dirty="0"/>
              <a:t>Many of the deliverables and outputs created in the other process groups are fairly similar from project to project, but no two projects are ever executed in the exact same way due to uncertainties and unique challenges</a:t>
            </a:r>
          </a:p>
        </p:txBody>
      </p:sp>
    </p:spTree>
    <p:extLst>
      <p:ext uri="{BB962C8B-B14F-4D97-AF65-F5344CB8AC3E}">
        <p14:creationId xmlns:p14="http://schemas.microsoft.com/office/powerpoint/2010/main" val="99016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363" y="376518"/>
            <a:ext cx="7042150" cy="793376"/>
          </a:xfrm>
        </p:spPr>
        <p:txBody>
          <a:bodyPr/>
          <a:lstStyle/>
          <a:p>
            <a:r>
              <a:rPr lang="en-US" dirty="0"/>
              <a:t>Project Integration Management</a:t>
            </a:r>
          </a:p>
        </p:txBody>
      </p:sp>
      <p:sp>
        <p:nvSpPr>
          <p:cNvPr id="3" name="Content Placeholder 2"/>
          <p:cNvSpPr>
            <a:spLocks noGrp="1"/>
          </p:cNvSpPr>
          <p:nvPr>
            <p:ph idx="1"/>
          </p:nvPr>
        </p:nvSpPr>
        <p:spPr>
          <a:xfrm>
            <a:off x="887505" y="1656697"/>
            <a:ext cx="7678270" cy="4525962"/>
          </a:xfrm>
        </p:spPr>
        <p:txBody>
          <a:bodyPr/>
          <a:lstStyle/>
          <a:p>
            <a:pPr marL="0" indent="0">
              <a:buNone/>
            </a:pPr>
            <a:r>
              <a:rPr lang="en-US" sz="2000" dirty="0"/>
              <a:t>To direct and manage project stakeholders, project managers can follow several important practices:</a:t>
            </a:r>
          </a:p>
          <a:p>
            <a:pPr lvl="1">
              <a:spcBef>
                <a:spcPts val="0"/>
              </a:spcBef>
            </a:pPr>
            <a:r>
              <a:rPr lang="en-US" sz="1600" dirty="0"/>
              <a:t>Coordinate planning and execution. </a:t>
            </a:r>
          </a:p>
          <a:p>
            <a:pPr lvl="1">
              <a:spcBef>
                <a:spcPts val="0"/>
              </a:spcBef>
            </a:pPr>
            <a:r>
              <a:rPr lang="en-US" sz="1600" dirty="0"/>
              <a:t>Develop and use soft skills.</a:t>
            </a:r>
          </a:p>
          <a:p>
            <a:pPr lvl="1">
              <a:spcBef>
                <a:spcPts val="0"/>
              </a:spcBef>
            </a:pPr>
            <a:r>
              <a:rPr lang="en-US" sz="1600" dirty="0"/>
              <a:t>Provide a supportive organizational culture.</a:t>
            </a:r>
          </a:p>
          <a:p>
            <a:pPr lvl="1">
              <a:spcBef>
                <a:spcPts val="0"/>
              </a:spcBef>
            </a:pPr>
            <a:r>
              <a:rPr lang="en-US" sz="1600" dirty="0"/>
              <a:t>Break the rules when needed.</a:t>
            </a:r>
          </a:p>
          <a:p>
            <a:pPr lvl="1">
              <a:spcBef>
                <a:spcPts val="0"/>
              </a:spcBef>
            </a:pPr>
            <a:r>
              <a:rPr lang="en-US" sz="1600" dirty="0"/>
              <a:t>Capitalize on product, business, and application area knowledge.</a:t>
            </a:r>
          </a:p>
          <a:p>
            <a:pPr lvl="1">
              <a:spcBef>
                <a:spcPts val="0"/>
              </a:spcBef>
            </a:pPr>
            <a:r>
              <a:rPr lang="en-US" sz="1600" dirty="0"/>
              <a:t>Use project execution tools and techniques.</a:t>
            </a:r>
          </a:p>
          <a:p>
            <a:pPr marL="457200" lvl="1" indent="0">
              <a:buNone/>
            </a:pPr>
            <a:endParaRPr lang="en-US" sz="2000" dirty="0"/>
          </a:p>
          <a:p>
            <a:pPr marL="0" indent="0" algn="just">
              <a:buNone/>
            </a:pPr>
            <a:r>
              <a:rPr lang="en-US" sz="2000" dirty="0"/>
              <a:t>Main outputs during execution are:</a:t>
            </a:r>
          </a:p>
          <a:p>
            <a:pPr lvl="1">
              <a:spcBef>
                <a:spcPts val="0"/>
              </a:spcBef>
            </a:pPr>
            <a:r>
              <a:rPr lang="en-US" sz="1600" dirty="0"/>
              <a:t>Deliverables, </a:t>
            </a:r>
          </a:p>
          <a:p>
            <a:pPr lvl="1">
              <a:spcBef>
                <a:spcPts val="0"/>
              </a:spcBef>
            </a:pPr>
            <a:r>
              <a:rPr lang="en-US" sz="1600" dirty="0"/>
              <a:t>work performance data, </a:t>
            </a:r>
          </a:p>
          <a:p>
            <a:pPr lvl="1">
              <a:spcBef>
                <a:spcPts val="0"/>
              </a:spcBef>
            </a:pPr>
            <a:r>
              <a:rPr lang="en-US" sz="1600" dirty="0"/>
              <a:t>Issue logs, </a:t>
            </a:r>
          </a:p>
          <a:p>
            <a:pPr lvl="1">
              <a:spcBef>
                <a:spcPts val="0"/>
              </a:spcBef>
            </a:pPr>
            <a:r>
              <a:rPr lang="en-US" sz="1600" dirty="0"/>
              <a:t>Change requests, </a:t>
            </a:r>
          </a:p>
          <a:p>
            <a:pPr lvl="1">
              <a:spcBef>
                <a:spcPts val="0"/>
              </a:spcBef>
            </a:pPr>
            <a:r>
              <a:rPr lang="en-US" sz="1600" dirty="0"/>
              <a:t>Project management plan updates, </a:t>
            </a:r>
          </a:p>
          <a:p>
            <a:pPr lvl="1">
              <a:spcBef>
                <a:spcPts val="0"/>
              </a:spcBef>
            </a:pPr>
            <a:r>
              <a:rPr lang="en-US" sz="1600" dirty="0"/>
              <a:t>Project documents updates, </a:t>
            </a:r>
          </a:p>
          <a:p>
            <a:pPr lvl="1">
              <a:spcBef>
                <a:spcPts val="0"/>
              </a:spcBef>
            </a:pPr>
            <a:r>
              <a:rPr lang="en-US" sz="1600" dirty="0"/>
              <a:t>Organizational process assets updates</a:t>
            </a:r>
          </a:p>
          <a:p>
            <a:endParaRPr lang="en-US" sz="2000" dirty="0"/>
          </a:p>
        </p:txBody>
      </p:sp>
    </p:spTree>
    <p:extLst>
      <p:ext uri="{BB962C8B-B14F-4D97-AF65-F5344CB8AC3E}">
        <p14:creationId xmlns:p14="http://schemas.microsoft.com/office/powerpoint/2010/main" val="239083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Performance Data</a:t>
            </a:r>
          </a:p>
        </p:txBody>
      </p:sp>
      <p:sp>
        <p:nvSpPr>
          <p:cNvPr id="3" name="Content Placeholder 2"/>
          <p:cNvSpPr>
            <a:spLocks noGrp="1"/>
          </p:cNvSpPr>
          <p:nvPr>
            <p:ph idx="1"/>
          </p:nvPr>
        </p:nvSpPr>
        <p:spPr/>
        <p:txBody>
          <a:bodyPr/>
          <a:lstStyle/>
          <a:p>
            <a:pPr algn="just"/>
            <a:r>
              <a:rPr lang="en-US" sz="2400" dirty="0"/>
              <a:t>A common way to summarize work performance information is by using a milestone report.</a:t>
            </a:r>
          </a:p>
          <a:p>
            <a:pPr algn="just"/>
            <a:endParaRPr lang="en-US" sz="2400" dirty="0"/>
          </a:p>
          <a:p>
            <a:pPr algn="just"/>
            <a:r>
              <a:rPr lang="en-US" sz="2400" dirty="0"/>
              <a:t>Recall that a milestone is a significant event on a project, such as completing a major deliverable or awarding a major contract.</a:t>
            </a:r>
          </a:p>
          <a:p>
            <a:pPr algn="just"/>
            <a:endParaRPr lang="en-US" sz="2400" dirty="0"/>
          </a:p>
          <a:p>
            <a:pPr algn="just"/>
            <a:r>
              <a:rPr lang="en-US" sz="2400" dirty="0"/>
              <a:t>In addition to listing the milestones, the report lists the planned date for completion (in month/day format), the status, the person responsible for the milestone, and issues/comments</a:t>
            </a:r>
          </a:p>
          <a:p>
            <a:pPr algn="just"/>
            <a:endParaRPr lang="en-US" sz="2400" dirty="0"/>
          </a:p>
        </p:txBody>
      </p:sp>
    </p:spTree>
    <p:extLst>
      <p:ext uri="{BB962C8B-B14F-4D97-AF65-F5344CB8AC3E}">
        <p14:creationId xmlns:p14="http://schemas.microsoft.com/office/powerpoint/2010/main" val="167269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Sample Milestone Report for Reporting Work Performance Data</a:t>
            </a:r>
          </a:p>
        </p:txBody>
      </p:sp>
      <p:graphicFrame>
        <p:nvGraphicFramePr>
          <p:cNvPr id="4" name="Table 3"/>
          <p:cNvGraphicFramePr>
            <a:graphicFrameLocks noGrp="1"/>
          </p:cNvGraphicFramePr>
          <p:nvPr>
            <p:extLst>
              <p:ext uri="{D42A27DB-BD31-4B8C-83A1-F6EECF244321}">
                <p14:modId xmlns:p14="http://schemas.microsoft.com/office/powerpoint/2010/main" val="2841265078"/>
              </p:ext>
            </p:extLst>
          </p:nvPr>
        </p:nvGraphicFramePr>
        <p:xfrm>
          <a:off x="349624" y="1837766"/>
          <a:ext cx="8619564" cy="4271939"/>
        </p:xfrm>
        <a:graphic>
          <a:graphicData uri="http://schemas.openxmlformats.org/drawingml/2006/table">
            <a:tbl>
              <a:tblPr firstRow="1" firstCol="1" lastRow="1" lastCol="1" bandRow="1" bandCol="1">
                <a:tableStyleId>{69012ECD-51FC-41F1-AA8D-1B2483CD663E}</a:tableStyleId>
              </a:tblPr>
              <a:tblGrid>
                <a:gridCol w="1942125">
                  <a:extLst>
                    <a:ext uri="{9D8B030D-6E8A-4147-A177-3AD203B41FA5}">
                      <a16:colId xmlns:a16="http://schemas.microsoft.com/office/drawing/2014/main" val="20000"/>
                    </a:ext>
                  </a:extLst>
                </a:gridCol>
                <a:gridCol w="761202">
                  <a:extLst>
                    <a:ext uri="{9D8B030D-6E8A-4147-A177-3AD203B41FA5}">
                      <a16:colId xmlns:a16="http://schemas.microsoft.com/office/drawing/2014/main" val="20001"/>
                    </a:ext>
                  </a:extLst>
                </a:gridCol>
                <a:gridCol w="1121718">
                  <a:extLst>
                    <a:ext uri="{9D8B030D-6E8A-4147-A177-3AD203B41FA5}">
                      <a16:colId xmlns:a16="http://schemas.microsoft.com/office/drawing/2014/main" val="20002"/>
                    </a:ext>
                  </a:extLst>
                </a:gridCol>
                <a:gridCol w="1447341">
                  <a:extLst>
                    <a:ext uri="{9D8B030D-6E8A-4147-A177-3AD203B41FA5}">
                      <a16:colId xmlns:a16="http://schemas.microsoft.com/office/drawing/2014/main" val="20003"/>
                    </a:ext>
                  </a:extLst>
                </a:gridCol>
                <a:gridCol w="3347178">
                  <a:extLst>
                    <a:ext uri="{9D8B030D-6E8A-4147-A177-3AD203B41FA5}">
                      <a16:colId xmlns:a16="http://schemas.microsoft.com/office/drawing/2014/main" val="20004"/>
                    </a:ext>
                  </a:extLst>
                </a:gridCol>
              </a:tblGrid>
              <a:tr h="271404">
                <a:tc>
                  <a:txBody>
                    <a:bodyPr/>
                    <a:lstStyle/>
                    <a:p>
                      <a:pPr marL="0" marR="0" algn="ctr">
                        <a:lnSpc>
                          <a:spcPct val="107000"/>
                        </a:lnSpc>
                        <a:spcBef>
                          <a:spcPts val="0"/>
                        </a:spcBef>
                        <a:spcAft>
                          <a:spcPts val="0"/>
                        </a:spcAft>
                      </a:pPr>
                      <a:r>
                        <a:rPr lang="en-US" sz="1600" dirty="0">
                          <a:solidFill>
                            <a:schemeClr val="tx1"/>
                          </a:solidFill>
                          <a:effectLst/>
                        </a:rPr>
                        <a:t>Milestone</a:t>
                      </a:r>
                      <a:endParaRPr lang="en-US" sz="1800" dirty="0">
                        <a:solidFill>
                          <a:schemeClr val="tx1"/>
                        </a:solidFill>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1"/>
                          </a:solidFill>
                          <a:effectLst/>
                        </a:rPr>
                        <a:t>Date</a:t>
                      </a:r>
                      <a:endParaRPr lang="en-US" sz="1800" dirty="0">
                        <a:solidFill>
                          <a:schemeClr val="tx1"/>
                        </a:solidFill>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1"/>
                          </a:solidFill>
                          <a:effectLst/>
                        </a:rPr>
                        <a:t>Status</a:t>
                      </a:r>
                      <a:endParaRPr lang="en-US" sz="1800" dirty="0">
                        <a:solidFill>
                          <a:schemeClr val="tx1"/>
                        </a:solidFill>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1"/>
                          </a:solidFill>
                          <a:effectLst/>
                        </a:rPr>
                        <a:t>Responsible</a:t>
                      </a:r>
                      <a:endParaRPr lang="en-US" sz="1800" dirty="0">
                        <a:solidFill>
                          <a:schemeClr val="tx1"/>
                        </a:solidFill>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solidFill>
                            <a:schemeClr val="tx1"/>
                          </a:solidFill>
                          <a:effectLst/>
                        </a:rPr>
                        <a:t>Issues/Comments</a:t>
                      </a:r>
                      <a:endParaRPr lang="en-US" sz="1800" dirty="0">
                        <a:solidFill>
                          <a:schemeClr val="tx1"/>
                        </a:solidFill>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700242">
                <a:tc>
                  <a:txBody>
                    <a:bodyPr/>
                    <a:lstStyle/>
                    <a:p>
                      <a:pPr marL="0" marR="0">
                        <a:lnSpc>
                          <a:spcPct val="107000"/>
                        </a:lnSpc>
                        <a:spcBef>
                          <a:spcPts val="0"/>
                        </a:spcBef>
                        <a:spcAft>
                          <a:spcPts val="0"/>
                        </a:spcAft>
                      </a:pPr>
                      <a:r>
                        <a:rPr lang="en-US" sz="1600" b="0">
                          <a:effectLst/>
                        </a:rPr>
                        <a:t>Researched existing training</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8/13</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effectLst/>
                        </a:rPr>
                        <a:t>Complete</a:t>
                      </a:r>
                      <a:endParaRPr lang="en-US" sz="1800" b="0" dirty="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Jamie (replaced by Abner)</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Many basic courses available, but not much advanced/tailored training. ( Note: Replaced Jamie with better candidate for project after Jamie completed this task)</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57353">
                <a:tc>
                  <a:txBody>
                    <a:bodyPr/>
                    <a:lstStyle/>
                    <a:p>
                      <a:pPr marL="0" marR="0">
                        <a:lnSpc>
                          <a:spcPct val="107000"/>
                        </a:lnSpc>
                        <a:spcBef>
                          <a:spcPts val="0"/>
                        </a:spcBef>
                        <a:spcAft>
                          <a:spcPts val="0"/>
                        </a:spcAft>
                      </a:pPr>
                      <a:r>
                        <a:rPr lang="en-US" sz="1600" b="0">
                          <a:effectLst/>
                        </a:rPr>
                        <a:t>Presented supplier management training survey results to steering committee</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8/24</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effectLst/>
                        </a:rPr>
                        <a:t>Complete</a:t>
                      </a:r>
                      <a:endParaRPr lang="en-US" sz="1800" b="0" dirty="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Kristin</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effectLst/>
                        </a:rPr>
                        <a:t>Great feedback. Many people stressed the need to have instructor-led training and mentors for soft skills development</a:t>
                      </a:r>
                      <a:endParaRPr lang="en-US" sz="1800" b="0" dirty="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42940">
                <a:tc>
                  <a:txBody>
                    <a:bodyPr/>
                    <a:lstStyle/>
                    <a:p>
                      <a:pPr marL="0" marR="0">
                        <a:lnSpc>
                          <a:spcPct val="107000"/>
                        </a:lnSpc>
                        <a:spcBef>
                          <a:spcPts val="0"/>
                        </a:spcBef>
                        <a:spcAft>
                          <a:spcPts val="0"/>
                        </a:spcAft>
                      </a:pPr>
                      <a:r>
                        <a:rPr lang="en-US" sz="1600" b="0">
                          <a:effectLst/>
                        </a:rPr>
                        <a:t>Meetings with potential partners</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9/21</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In progress</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a:effectLst/>
                        </a:rPr>
                        <a:t>Kristin/</a:t>
                      </a:r>
                      <a:endParaRPr lang="en-US" sz="1800" b="0">
                        <a:effectLst/>
                      </a:endParaRPr>
                    </a:p>
                    <a:p>
                      <a:pPr marL="0" marR="0">
                        <a:lnSpc>
                          <a:spcPct val="107000"/>
                        </a:lnSpc>
                        <a:spcBef>
                          <a:spcPts val="0"/>
                        </a:spcBef>
                        <a:spcAft>
                          <a:spcPts val="0"/>
                        </a:spcAft>
                      </a:pPr>
                      <a:r>
                        <a:rPr lang="en-US" sz="1600" b="0">
                          <a:effectLst/>
                        </a:rPr>
                        <a:t>Contracting</a:t>
                      </a:r>
                      <a:endParaRPr lang="en-US" sz="1800" b="0">
                        <a:effectLst/>
                        <a:latin typeface="New York"/>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0" dirty="0">
                          <a:effectLst/>
                        </a:rPr>
                        <a:t>May need more time for meetings</a:t>
                      </a:r>
                      <a:endParaRPr lang="en-US" sz="1800" b="0" dirty="0">
                        <a:effectLst/>
                        <a:latin typeface="New York"/>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082581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7D8ADF-E6E4-4C71-A187-A2AA52F90C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3.xml><?xml version="1.0" encoding="utf-8"?>
<ds:datastoreItem xmlns:ds="http://schemas.openxmlformats.org/officeDocument/2006/customXml" ds:itemID="{9E8F9C75-D7AB-4AD0-9857-5F0EC1FFA69F}">
  <ds:schemaRef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6d54a27f-32b3-46ed-801e-110df5e77a4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498</TotalTime>
  <Pages>11</Pages>
  <Words>3045</Words>
  <Application>Microsoft Office PowerPoint</Application>
  <PresentationFormat>On-screen Show (4:3)</PresentationFormat>
  <Paragraphs>469</Paragraphs>
  <Slides>50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B Frutiger Bold</vt:lpstr>
      <vt:lpstr>Calibri</vt:lpstr>
      <vt:lpstr>Century Gothic</vt:lpstr>
      <vt:lpstr>Meridien Roman</vt:lpstr>
      <vt:lpstr>New York</vt:lpstr>
      <vt:lpstr>Times New Roman</vt:lpstr>
      <vt:lpstr>UCTI-Template-foundation-level</vt:lpstr>
      <vt:lpstr>Project Management  CT050-3-3-PRMGT</vt:lpstr>
      <vt:lpstr>Topic &amp; Structure of The Lesson</vt:lpstr>
      <vt:lpstr>Topic &amp; Structure of The Lesson</vt:lpstr>
      <vt:lpstr>Learning Outcomes</vt:lpstr>
      <vt:lpstr>Key Terms You Must Be Able To Use</vt:lpstr>
      <vt:lpstr>Introduction</vt:lpstr>
      <vt:lpstr>Project Integration Management</vt:lpstr>
      <vt:lpstr>Work Performance Data</vt:lpstr>
      <vt:lpstr>Sample Milestone Report for Reporting Work Performance Data</vt:lpstr>
      <vt:lpstr>Issue Logs</vt:lpstr>
      <vt:lpstr>Sample Issue Log</vt:lpstr>
      <vt:lpstr>Change Requests</vt:lpstr>
      <vt:lpstr>Sample Change Request (partial)</vt:lpstr>
      <vt:lpstr>Managing Project Knowledge</vt:lpstr>
      <vt:lpstr>Sample Lessons Learned Register</vt:lpstr>
      <vt:lpstr>Managing Quality</vt:lpstr>
      <vt:lpstr>Quality Improvement Tools and Techniques</vt:lpstr>
      <vt:lpstr>Project Resource Management</vt:lpstr>
      <vt:lpstr>Motivation</vt:lpstr>
      <vt:lpstr>Maslow’s Hierarchy of Needs</vt:lpstr>
      <vt:lpstr>Herzberg’s Motivational and Hygiene Factors</vt:lpstr>
      <vt:lpstr>McClelland’s Acquired-Needs Theory</vt:lpstr>
      <vt:lpstr>McGregor’s Theory X and Y</vt:lpstr>
      <vt:lpstr>Thamhain and Wilemon’s Ways to Have Influence on Projects</vt:lpstr>
      <vt:lpstr>Acquiring Resources</vt:lpstr>
      <vt:lpstr>Resource Loading</vt:lpstr>
      <vt:lpstr>Sample Resource Histogram Showing an Overallocated Individual</vt:lpstr>
      <vt:lpstr>Resource Leveling</vt:lpstr>
      <vt:lpstr>Resource Leveling Example</vt:lpstr>
      <vt:lpstr>Developing the Project Team</vt:lpstr>
      <vt:lpstr>Tuckman Model of Team Development</vt:lpstr>
      <vt:lpstr>Training</vt:lpstr>
      <vt:lpstr>Managing the Project Team</vt:lpstr>
      <vt:lpstr>Project Communications Management</vt:lpstr>
      <vt:lpstr>Important Project Communications Concepts</vt:lpstr>
      <vt:lpstr>Formal and Informal Communications</vt:lpstr>
      <vt:lpstr>The Impact of Team Size on Project Communications</vt:lpstr>
      <vt:lpstr>Project Stakeholder Management</vt:lpstr>
      <vt:lpstr>Managing Stakeholder Engagement</vt:lpstr>
      <vt:lpstr>Project Risk Management</vt:lpstr>
      <vt:lpstr>Project Procurement Management</vt:lpstr>
      <vt:lpstr>Methods to Approach and Select Qualified Sellers or Suppliers</vt:lpstr>
      <vt:lpstr>Sample Qualified Sellers List</vt:lpstr>
      <vt:lpstr>Selecting Sellers and Writing Contracts</vt:lpstr>
      <vt:lpstr>Sample Agreement or Contract</vt:lpstr>
      <vt:lpstr>Quick Review Question</vt:lpstr>
      <vt:lpstr>PowerPoint Presentation</vt:lpstr>
      <vt:lpstr>Question and Answer Session</vt:lpstr>
      <vt:lpstr>What we will cover next</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86</cp:revision>
  <cp:lastPrinted>1995-11-02T09:23:42Z</cp:lastPrinted>
  <dcterms:created xsi:type="dcterms:W3CDTF">2017-10-17T06:32:29Z</dcterms:created>
  <dcterms:modified xsi:type="dcterms:W3CDTF">2019-11-04T09:36:03Z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