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49"/>
  </p:notesMasterIdLst>
  <p:handoutMasterIdLst>
    <p:handoutMasterId r:id="rId50"/>
  </p:handoutMasterIdLst>
  <p:sldIdLst>
    <p:sldId id="270" r:id="rId5"/>
    <p:sldId id="271" r:id="rId6"/>
    <p:sldId id="379" r:id="rId7"/>
    <p:sldId id="272" r:id="rId8"/>
    <p:sldId id="273" r:id="rId9"/>
    <p:sldId id="321" r:id="rId10"/>
    <p:sldId id="322" r:id="rId11"/>
    <p:sldId id="380" r:id="rId12"/>
    <p:sldId id="381" r:id="rId13"/>
    <p:sldId id="382" r:id="rId14"/>
    <p:sldId id="383" r:id="rId15"/>
    <p:sldId id="384" r:id="rId16"/>
    <p:sldId id="373" r:id="rId17"/>
    <p:sldId id="385" r:id="rId18"/>
    <p:sldId id="326" r:id="rId19"/>
    <p:sldId id="372" r:id="rId20"/>
    <p:sldId id="386" r:id="rId21"/>
    <p:sldId id="387" r:id="rId22"/>
    <p:sldId id="388" r:id="rId23"/>
    <p:sldId id="389" r:id="rId24"/>
    <p:sldId id="390" r:id="rId25"/>
    <p:sldId id="343" r:id="rId26"/>
    <p:sldId id="344" r:id="rId27"/>
    <p:sldId id="345" r:id="rId28"/>
    <p:sldId id="347" r:id="rId29"/>
    <p:sldId id="375" r:id="rId30"/>
    <p:sldId id="391" r:id="rId31"/>
    <p:sldId id="392" r:id="rId32"/>
    <p:sldId id="393" r:id="rId33"/>
    <p:sldId id="394" r:id="rId34"/>
    <p:sldId id="395" r:id="rId35"/>
    <p:sldId id="396" r:id="rId36"/>
    <p:sldId id="397" r:id="rId37"/>
    <p:sldId id="398" r:id="rId38"/>
    <p:sldId id="355" r:id="rId39"/>
    <p:sldId id="377" r:id="rId40"/>
    <p:sldId id="357" r:id="rId41"/>
    <p:sldId id="361" r:id="rId42"/>
    <p:sldId id="399" r:id="rId43"/>
    <p:sldId id="400" r:id="rId44"/>
    <p:sldId id="275" r:id="rId45"/>
    <p:sldId id="276" r:id="rId46"/>
    <p:sldId id="277" r:id="rId47"/>
    <p:sldId id="278" r:id="rId48"/>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0" autoAdjust="0"/>
    <p:restoredTop sz="94702" autoAdjust="0"/>
  </p:normalViewPr>
  <p:slideViewPr>
    <p:cSldViewPr snapToGrid="0">
      <p:cViewPr varScale="1">
        <p:scale>
          <a:sx n="43" d="100"/>
          <a:sy n="43" d="100"/>
        </p:scale>
        <p:origin x="2106"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Chong Chean Fuh" userId="7e03b82b-d98f-46c1-89f1-920fd5d2fe3c" providerId="ADAL" clId="{04DA90D4-70B1-4D32-B3FB-61B9C2DC8D1D}"/>
    <pc:docChg chg="custSel modSld">
      <pc:chgData name="Jerry Chong Chean Fuh" userId="7e03b82b-d98f-46c1-89f1-920fd5d2fe3c" providerId="ADAL" clId="{04DA90D4-70B1-4D32-B3FB-61B9C2DC8D1D}" dt="2019-11-04T09:38:45.723" v="9" actId="20577"/>
      <pc:docMkLst>
        <pc:docMk/>
      </pc:docMkLst>
      <pc:sldChg chg="modSp">
        <pc:chgData name="Jerry Chong Chean Fuh" userId="7e03b82b-d98f-46c1-89f1-920fd5d2fe3c" providerId="ADAL" clId="{04DA90D4-70B1-4D32-B3FB-61B9C2DC8D1D}" dt="2019-11-04T09:37:49.991" v="7" actId="20577"/>
        <pc:sldMkLst>
          <pc:docMk/>
          <pc:sldMk cId="2651490891" sldId="270"/>
        </pc:sldMkLst>
        <pc:spChg chg="mod">
          <ac:chgData name="Jerry Chong Chean Fuh" userId="7e03b82b-d98f-46c1-89f1-920fd5d2fe3c" providerId="ADAL" clId="{04DA90D4-70B1-4D32-B3FB-61B9C2DC8D1D}" dt="2019-11-04T09:37:49.991" v="7" actId="20577"/>
          <ac:spMkLst>
            <pc:docMk/>
            <pc:sldMk cId="2651490891" sldId="270"/>
            <ac:spMk id="3" creationId="{00000000-0000-0000-0000-000000000000}"/>
          </ac:spMkLst>
        </pc:spChg>
      </pc:sldChg>
      <pc:sldChg chg="modSp">
        <pc:chgData name="Jerry Chong Chean Fuh" userId="7e03b82b-d98f-46c1-89f1-920fd5d2fe3c" providerId="ADAL" clId="{04DA90D4-70B1-4D32-B3FB-61B9C2DC8D1D}" dt="2019-11-04T09:38:45.723" v="9" actId="20577"/>
        <pc:sldMkLst>
          <pc:docMk/>
          <pc:sldMk cId="2361033932" sldId="278"/>
        </pc:sldMkLst>
        <pc:spChg chg="mod">
          <ac:chgData name="Jerry Chong Chean Fuh" userId="7e03b82b-d98f-46c1-89f1-920fd5d2fe3c" providerId="ADAL" clId="{04DA90D4-70B1-4D32-B3FB-61B9C2DC8D1D}" dt="2019-11-04T09:38:45.723" v="9" actId="20577"/>
          <ac:spMkLst>
            <pc:docMk/>
            <pc:sldMk cId="2361033932" sldId="27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userDrawn="1"/>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Monitoring &amp; Controlling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latin typeface="Arial" charset="0"/>
              </a:rPr>
              <a:t>09: Monitoring &amp; Controlling Projects</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4434-8FA3-4609-B618-6E44370E80F3}"/>
              </a:ext>
            </a:extLst>
          </p:cNvPr>
          <p:cNvSpPr>
            <a:spLocks noGrp="1"/>
          </p:cNvSpPr>
          <p:nvPr>
            <p:ph type="title"/>
          </p:nvPr>
        </p:nvSpPr>
        <p:spPr/>
        <p:txBody>
          <a:bodyPr/>
          <a:lstStyle/>
          <a:p>
            <a:r>
              <a:rPr lang="en-US" dirty="0"/>
              <a:t>Earned Value, Planned Value, and Actual Cost</a:t>
            </a:r>
            <a:endParaRPr lang="en-MY" dirty="0"/>
          </a:p>
        </p:txBody>
      </p:sp>
      <p:pic>
        <p:nvPicPr>
          <p:cNvPr id="5" name="Picture 4">
            <a:extLst>
              <a:ext uri="{FF2B5EF4-FFF2-40B4-BE49-F238E27FC236}">
                <a16:creationId xmlns:a16="http://schemas.microsoft.com/office/drawing/2014/main" id="{1DC02814-7738-4BF0-8421-C19991ABFEB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57300" y="1705213"/>
            <a:ext cx="6629400" cy="4038600"/>
          </a:xfrm>
          <a:prstGeom prst="rect">
            <a:avLst/>
          </a:prstGeom>
        </p:spPr>
      </p:pic>
      <p:sp>
        <p:nvSpPr>
          <p:cNvPr id="6" name="TextBox 5">
            <a:extLst>
              <a:ext uri="{FF2B5EF4-FFF2-40B4-BE49-F238E27FC236}">
                <a16:creationId xmlns:a16="http://schemas.microsoft.com/office/drawing/2014/main" id="{46F4153A-CB0D-46DE-8597-E99758EFC77F}"/>
              </a:ext>
            </a:extLst>
          </p:cNvPr>
          <p:cNvSpPr txBox="1"/>
          <p:nvPr/>
        </p:nvSpPr>
        <p:spPr>
          <a:xfrm>
            <a:off x="1257300" y="5715000"/>
            <a:ext cx="6629400" cy="1107996"/>
          </a:xfrm>
          <a:prstGeom prst="rect">
            <a:avLst/>
          </a:prstGeom>
          <a:noFill/>
        </p:spPr>
        <p:txBody>
          <a:bodyPr wrap="square" rtlCol="0">
            <a:spAutoFit/>
          </a:bodyPr>
          <a:lstStyle/>
          <a:p>
            <a:pPr algn="ctr">
              <a:buNone/>
            </a:pPr>
            <a:r>
              <a:rPr lang="en-US" sz="1600" dirty="0"/>
              <a:t>Source: Project Management Institute, Inc., </a:t>
            </a:r>
            <a:r>
              <a:rPr lang="en-US" sz="1600" i="1" dirty="0"/>
              <a:t>A Guide to the Project Management Body of Knowledge (PMBOK</a:t>
            </a:r>
            <a:r>
              <a:rPr lang="en-US" sz="1600" i="1" dirty="0">
                <a:sym typeface="Symbol" panose="05050102010706020507" pitchFamily="18" charset="2"/>
              </a:rPr>
              <a:t></a:t>
            </a:r>
            <a:r>
              <a:rPr lang="en-US" sz="1600" i="1" dirty="0"/>
              <a:t> Guide) – Sixth Edition</a:t>
            </a:r>
            <a:r>
              <a:rPr lang="en-US" sz="1600" dirty="0"/>
              <a:t> (2017).</a:t>
            </a:r>
          </a:p>
          <a:p>
            <a:pPr algn="r">
              <a:buNone/>
            </a:pPr>
            <a:endParaRPr lang="en-US" dirty="0"/>
          </a:p>
        </p:txBody>
      </p:sp>
    </p:spTree>
    <p:extLst>
      <p:ext uri="{BB962C8B-B14F-4D97-AF65-F5344CB8AC3E}">
        <p14:creationId xmlns:p14="http://schemas.microsoft.com/office/powerpoint/2010/main" val="13597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3CC5-311A-4979-8DEC-DFC665473E6D}"/>
              </a:ext>
            </a:extLst>
          </p:cNvPr>
          <p:cNvSpPr>
            <a:spLocks noGrp="1"/>
          </p:cNvSpPr>
          <p:nvPr>
            <p:ph type="title"/>
          </p:nvPr>
        </p:nvSpPr>
        <p:spPr/>
        <p:txBody>
          <a:bodyPr/>
          <a:lstStyle/>
          <a:p>
            <a:r>
              <a:rPr lang="en-US" dirty="0"/>
              <a:t>Interpreting Earned Value Numbers</a:t>
            </a:r>
            <a:endParaRPr lang="en-MY" dirty="0"/>
          </a:p>
        </p:txBody>
      </p:sp>
      <p:sp>
        <p:nvSpPr>
          <p:cNvPr id="3" name="Content Placeholder 2">
            <a:extLst>
              <a:ext uri="{FF2B5EF4-FFF2-40B4-BE49-F238E27FC236}">
                <a16:creationId xmlns:a16="http://schemas.microsoft.com/office/drawing/2014/main" id="{0F184546-148B-452D-AA3A-C7658B0F3A70}"/>
              </a:ext>
            </a:extLst>
          </p:cNvPr>
          <p:cNvSpPr>
            <a:spLocks noGrp="1"/>
          </p:cNvSpPr>
          <p:nvPr>
            <p:ph idx="1"/>
          </p:nvPr>
        </p:nvSpPr>
        <p:spPr/>
        <p:txBody>
          <a:bodyPr/>
          <a:lstStyle/>
          <a:p>
            <a:r>
              <a:rPr lang="en-US" dirty="0"/>
              <a:t>In general, </a:t>
            </a:r>
            <a:r>
              <a:rPr lang="en-US" i="1" dirty="0"/>
              <a:t>negative numbers for cost and schedule variance indicate problems in those areas</a:t>
            </a:r>
          </a:p>
          <a:p>
            <a:r>
              <a:rPr lang="en-US" dirty="0"/>
              <a:t>Negative numbers mean the project is costing more than planned or taking longer than planned</a:t>
            </a:r>
          </a:p>
          <a:p>
            <a:r>
              <a:rPr lang="en-US" dirty="0"/>
              <a:t>Likewise, </a:t>
            </a:r>
            <a:r>
              <a:rPr lang="en-US" i="1" dirty="0"/>
              <a:t>CPI and SPI less than one or less than 100 percent indicate problems</a:t>
            </a:r>
            <a:endParaRPr lang="en-US" dirty="0"/>
          </a:p>
        </p:txBody>
      </p:sp>
    </p:spTree>
    <p:extLst>
      <p:ext uri="{BB962C8B-B14F-4D97-AF65-F5344CB8AC3E}">
        <p14:creationId xmlns:p14="http://schemas.microsoft.com/office/powerpoint/2010/main" val="264811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B1D4-4B73-43C8-BEE8-06A3765AF3DC}"/>
              </a:ext>
            </a:extLst>
          </p:cNvPr>
          <p:cNvSpPr>
            <a:spLocks noGrp="1"/>
          </p:cNvSpPr>
          <p:nvPr>
            <p:ph type="title"/>
          </p:nvPr>
        </p:nvSpPr>
        <p:spPr/>
        <p:txBody>
          <a:bodyPr/>
          <a:lstStyle/>
          <a:p>
            <a:r>
              <a:rPr lang="en-US" dirty="0"/>
              <a:t>Budget at Completion (BAC)</a:t>
            </a:r>
            <a:endParaRPr lang="en-MY" dirty="0"/>
          </a:p>
        </p:txBody>
      </p:sp>
      <p:sp>
        <p:nvSpPr>
          <p:cNvPr id="3" name="Content Placeholder 2">
            <a:extLst>
              <a:ext uri="{FF2B5EF4-FFF2-40B4-BE49-F238E27FC236}">
                <a16:creationId xmlns:a16="http://schemas.microsoft.com/office/drawing/2014/main" id="{0CC67039-37F2-45D9-8193-3DE5695FD14A}"/>
              </a:ext>
            </a:extLst>
          </p:cNvPr>
          <p:cNvSpPr>
            <a:spLocks noGrp="1"/>
          </p:cNvSpPr>
          <p:nvPr>
            <p:ph idx="1"/>
          </p:nvPr>
        </p:nvSpPr>
        <p:spPr>
          <a:xfrm>
            <a:off x="487363" y="1697038"/>
            <a:ext cx="8229600" cy="4886324"/>
          </a:xfrm>
        </p:spPr>
        <p:txBody>
          <a:bodyPr>
            <a:normAutofit fontScale="70000" lnSpcReduction="20000"/>
          </a:bodyPr>
          <a:lstStyle/>
          <a:p>
            <a:pPr>
              <a:lnSpc>
                <a:spcPct val="120000"/>
              </a:lnSpc>
            </a:pPr>
            <a:r>
              <a:rPr lang="en-US" dirty="0"/>
              <a:t>The </a:t>
            </a:r>
            <a:r>
              <a:rPr lang="en-US" b="1" dirty="0"/>
              <a:t>budget at completion (BAC)</a:t>
            </a:r>
            <a:r>
              <a:rPr lang="en-US" dirty="0"/>
              <a:t>, or the approved total budget for the project, can be divided by the cost performance index to calculate the </a:t>
            </a:r>
            <a:r>
              <a:rPr lang="en-US" b="1" dirty="0"/>
              <a:t>estimate at completion (EAC)</a:t>
            </a:r>
            <a:r>
              <a:rPr lang="en-US" dirty="0"/>
              <a:t>, which is a forecast of how much the project will cost upon completion. This calculation assumes you will be spending at the same rate as your current level of spending. </a:t>
            </a:r>
          </a:p>
          <a:p>
            <a:pPr>
              <a:lnSpc>
                <a:spcPct val="120000"/>
              </a:lnSpc>
            </a:pPr>
            <a:r>
              <a:rPr lang="en-US" dirty="0"/>
              <a:t>Likewise, the approved time estimate for the project can be divided by the schedule performance index to calculate when the project will be completed. </a:t>
            </a:r>
          </a:p>
          <a:p>
            <a:pPr>
              <a:lnSpc>
                <a:spcPct val="120000"/>
              </a:lnSpc>
            </a:pPr>
            <a:r>
              <a:rPr lang="en-US" dirty="0"/>
              <a:t>Earned value, therefore, provides an excellent way to monitor project performance and provide forecasts based on performance to date.</a:t>
            </a:r>
          </a:p>
        </p:txBody>
      </p:sp>
    </p:spTree>
    <p:extLst>
      <p:ext uri="{BB962C8B-B14F-4D97-AF65-F5344CB8AC3E}">
        <p14:creationId xmlns:p14="http://schemas.microsoft.com/office/powerpoint/2010/main" val="94826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b="1" dirty="0"/>
              <a:t>Status reports </a:t>
            </a:r>
            <a:r>
              <a:rPr lang="en-US" dirty="0"/>
              <a:t>describe where the project stands at a specific point in time</a:t>
            </a:r>
          </a:p>
          <a:p>
            <a:pPr lvl="0"/>
            <a:r>
              <a:rPr lang="en-US" b="1" dirty="0"/>
              <a:t>Progress reports </a:t>
            </a:r>
            <a:r>
              <a:rPr lang="en-US" dirty="0"/>
              <a:t>describe what the project team has accomplished during a certain period</a:t>
            </a:r>
          </a:p>
          <a:p>
            <a:pPr lvl="0"/>
            <a:r>
              <a:rPr lang="en-US" b="1" dirty="0"/>
              <a:t>Forecasts </a:t>
            </a:r>
            <a:r>
              <a:rPr lang="en-US" dirty="0"/>
              <a:t>predict future project status and progress based on past information and trends </a:t>
            </a:r>
          </a:p>
        </p:txBody>
      </p:sp>
      <p:sp>
        <p:nvSpPr>
          <p:cNvPr id="4" name="Title 3"/>
          <p:cNvSpPr>
            <a:spLocks noGrp="1"/>
          </p:cNvSpPr>
          <p:nvPr>
            <p:ph type="title"/>
          </p:nvPr>
        </p:nvSpPr>
        <p:spPr/>
        <p:txBody>
          <a:bodyPr/>
          <a:lstStyle/>
          <a:p>
            <a:r>
              <a:rPr lang="en-US" dirty="0"/>
              <a:t>Performance Reports</a:t>
            </a:r>
          </a:p>
        </p:txBody>
      </p:sp>
    </p:spTree>
    <p:extLst>
      <p:ext uri="{BB962C8B-B14F-4D97-AF65-F5344CB8AC3E}">
        <p14:creationId xmlns:p14="http://schemas.microsoft.com/office/powerpoint/2010/main" val="85520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38A2-0030-48AE-BE3B-5A25626B4E52}"/>
              </a:ext>
            </a:extLst>
          </p:cNvPr>
          <p:cNvSpPr>
            <a:spLocks noGrp="1"/>
          </p:cNvSpPr>
          <p:nvPr>
            <p:ph type="title"/>
          </p:nvPr>
        </p:nvSpPr>
        <p:spPr/>
        <p:txBody>
          <a:bodyPr/>
          <a:lstStyle/>
          <a:p>
            <a:r>
              <a:rPr lang="en-US" dirty="0"/>
              <a:t>Integrated Change Control</a:t>
            </a:r>
            <a:endParaRPr lang="en-MY" dirty="0"/>
          </a:p>
        </p:txBody>
      </p:sp>
      <p:sp>
        <p:nvSpPr>
          <p:cNvPr id="3" name="Content Placeholder 2">
            <a:extLst>
              <a:ext uri="{FF2B5EF4-FFF2-40B4-BE49-F238E27FC236}">
                <a16:creationId xmlns:a16="http://schemas.microsoft.com/office/drawing/2014/main" id="{4D03A278-C334-4F31-9A5B-7D9726E3A8DD}"/>
              </a:ext>
            </a:extLst>
          </p:cNvPr>
          <p:cNvSpPr>
            <a:spLocks noGrp="1"/>
          </p:cNvSpPr>
          <p:nvPr>
            <p:ph idx="1"/>
          </p:nvPr>
        </p:nvSpPr>
        <p:spPr/>
        <p:txBody>
          <a:bodyPr>
            <a:normAutofit fontScale="77500" lnSpcReduction="20000"/>
          </a:bodyPr>
          <a:lstStyle/>
          <a:p>
            <a:pPr>
              <a:lnSpc>
                <a:spcPct val="120000"/>
              </a:lnSpc>
            </a:pPr>
            <a:r>
              <a:rPr lang="en-US" dirty="0"/>
              <a:t>Integrated change control involves identifying, evaluating, and managing changes throughout the project’s life cycle</a:t>
            </a:r>
          </a:p>
          <a:p>
            <a:pPr>
              <a:lnSpc>
                <a:spcPct val="120000"/>
              </a:lnSpc>
            </a:pPr>
            <a:r>
              <a:rPr lang="en-US" dirty="0"/>
              <a:t>Objectives are as follows:</a:t>
            </a:r>
          </a:p>
          <a:p>
            <a:pPr lvl="1">
              <a:lnSpc>
                <a:spcPct val="120000"/>
              </a:lnSpc>
            </a:pPr>
            <a:r>
              <a:rPr lang="en-US" dirty="0"/>
              <a:t>Influence the factors that cause changes to ensure that changes are beneficial</a:t>
            </a:r>
          </a:p>
          <a:p>
            <a:pPr lvl="1">
              <a:lnSpc>
                <a:spcPct val="120000"/>
              </a:lnSpc>
            </a:pPr>
            <a:r>
              <a:rPr lang="en-US" dirty="0"/>
              <a:t>Determine that a change has occurred</a:t>
            </a:r>
          </a:p>
          <a:p>
            <a:pPr lvl="1">
              <a:lnSpc>
                <a:spcPct val="120000"/>
              </a:lnSpc>
            </a:pPr>
            <a:r>
              <a:rPr lang="en-US" dirty="0"/>
              <a:t>Manage actual changes as they occur</a:t>
            </a:r>
          </a:p>
          <a:p>
            <a:pPr>
              <a:lnSpc>
                <a:spcPct val="120000"/>
              </a:lnSpc>
            </a:pPr>
            <a:r>
              <a:rPr lang="en-US" dirty="0"/>
              <a:t>The project management plan provides the baseline for identifying and controlling project changes</a:t>
            </a:r>
          </a:p>
        </p:txBody>
      </p:sp>
    </p:spTree>
    <p:extLst>
      <p:ext uri="{BB962C8B-B14F-4D97-AF65-F5344CB8AC3E}">
        <p14:creationId xmlns:p14="http://schemas.microsoft.com/office/powerpoint/2010/main" val="186520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normAutofit fontScale="92500" lnSpcReduction="20000"/>
          </a:bodyPr>
          <a:lstStyle/>
          <a:p>
            <a:pPr>
              <a:lnSpc>
                <a:spcPct val="110000"/>
              </a:lnSpc>
            </a:pPr>
            <a:r>
              <a:rPr lang="en-US" dirty="0"/>
              <a:t>The main monitoring and controlling processes performed as part of project scope management are validating scope and controlling scope</a:t>
            </a:r>
          </a:p>
          <a:p>
            <a:pPr>
              <a:lnSpc>
                <a:spcPct val="110000"/>
              </a:lnSpc>
            </a:pPr>
            <a:r>
              <a:rPr lang="en-US" dirty="0"/>
              <a:t>Key outputs are accepted deliverables and work performance information</a:t>
            </a:r>
          </a:p>
          <a:p>
            <a:pPr>
              <a:lnSpc>
                <a:spcPct val="110000"/>
              </a:lnSpc>
            </a:pPr>
            <a:r>
              <a:rPr lang="en-US" dirty="0"/>
              <a:t>It is difficult to create a good project scope statement and WBS; it is often even more difficult to validate the project scope and minimize scope changes</a:t>
            </a:r>
          </a:p>
        </p:txBody>
      </p:sp>
      <p:sp>
        <p:nvSpPr>
          <p:cNvPr id="465922" name="Rectangle 2"/>
          <p:cNvSpPr>
            <a:spLocks noGrp="1" noChangeArrowheads="1"/>
          </p:cNvSpPr>
          <p:nvPr>
            <p:ph type="title"/>
          </p:nvPr>
        </p:nvSpPr>
        <p:spPr/>
        <p:txBody>
          <a:bodyPr>
            <a:normAutofit/>
          </a:bodyPr>
          <a:lstStyle/>
          <a:p>
            <a:pPr>
              <a:defRPr/>
            </a:pPr>
            <a:r>
              <a:rPr lang="en-US" dirty="0"/>
              <a:t>Project Scope Management</a:t>
            </a:r>
          </a:p>
        </p:txBody>
      </p:sp>
    </p:spTree>
    <p:extLst>
      <p:ext uri="{BB962C8B-B14F-4D97-AF65-F5344CB8AC3E}">
        <p14:creationId xmlns:p14="http://schemas.microsoft.com/office/powerpoint/2010/main" val="273202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nSpc>
                <a:spcPct val="110000"/>
              </a:lnSpc>
            </a:pPr>
            <a:r>
              <a:rPr lang="en-US" dirty="0"/>
              <a:t>Even when the project scope is fairly well defined, many projects suffer from scope creep—the tendency for project scope to grow bigger and bigger</a:t>
            </a:r>
          </a:p>
          <a:p>
            <a:pPr>
              <a:lnSpc>
                <a:spcPct val="110000"/>
              </a:lnSpc>
            </a:pPr>
            <a:r>
              <a:rPr lang="en-US" dirty="0"/>
              <a:t>There are many horror stories about projects failing due to scope creep</a:t>
            </a:r>
          </a:p>
          <a:p>
            <a:pPr>
              <a:lnSpc>
                <a:spcPct val="110000"/>
              </a:lnSpc>
            </a:pPr>
            <a:r>
              <a:rPr lang="en-US" dirty="0"/>
              <a:t>Even for fairly simple projects, people have a tendency to want more</a:t>
            </a:r>
          </a:p>
          <a:p>
            <a:pPr>
              <a:lnSpc>
                <a:spcPct val="110000"/>
              </a:lnSpc>
            </a:pPr>
            <a:r>
              <a:rPr lang="en-US" dirty="0"/>
              <a:t>How many people do you know, for example, who said they wanted a simple wedding or a basic new house constructed, only to end up with many more extras than they initially planned?</a:t>
            </a:r>
          </a:p>
        </p:txBody>
      </p:sp>
      <p:sp>
        <p:nvSpPr>
          <p:cNvPr id="4" name="Title 3"/>
          <p:cNvSpPr>
            <a:spLocks noGrp="1"/>
          </p:cNvSpPr>
          <p:nvPr>
            <p:ph type="title"/>
          </p:nvPr>
        </p:nvSpPr>
        <p:spPr/>
        <p:txBody>
          <a:bodyPr/>
          <a:lstStyle/>
          <a:p>
            <a:r>
              <a:rPr lang="en-US" dirty="0"/>
              <a:t>Scope Creep</a:t>
            </a:r>
          </a:p>
        </p:txBody>
      </p:sp>
    </p:spTree>
    <p:extLst>
      <p:ext uri="{BB962C8B-B14F-4D97-AF65-F5344CB8AC3E}">
        <p14:creationId xmlns:p14="http://schemas.microsoft.com/office/powerpoint/2010/main" val="170822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8621-3525-416C-A31F-F0AB836790C2}"/>
              </a:ext>
            </a:extLst>
          </p:cNvPr>
          <p:cNvSpPr>
            <a:spLocks noGrp="1"/>
          </p:cNvSpPr>
          <p:nvPr>
            <p:ph type="title"/>
          </p:nvPr>
        </p:nvSpPr>
        <p:spPr/>
        <p:txBody>
          <a:bodyPr/>
          <a:lstStyle/>
          <a:p>
            <a:r>
              <a:rPr lang="en-US" dirty="0"/>
              <a:t>Validating Scope</a:t>
            </a:r>
            <a:endParaRPr lang="en-MY" dirty="0"/>
          </a:p>
        </p:txBody>
      </p:sp>
      <p:sp>
        <p:nvSpPr>
          <p:cNvPr id="3" name="Content Placeholder 2">
            <a:extLst>
              <a:ext uri="{FF2B5EF4-FFF2-40B4-BE49-F238E27FC236}">
                <a16:creationId xmlns:a16="http://schemas.microsoft.com/office/drawing/2014/main" id="{F57917DC-DCC5-4196-A1DB-A71BFB093AF0}"/>
              </a:ext>
            </a:extLst>
          </p:cNvPr>
          <p:cNvSpPr>
            <a:spLocks noGrp="1"/>
          </p:cNvSpPr>
          <p:nvPr>
            <p:ph idx="1"/>
          </p:nvPr>
        </p:nvSpPr>
        <p:spPr/>
        <p:txBody>
          <a:bodyPr>
            <a:normAutofit fontScale="85000" lnSpcReduction="10000"/>
          </a:bodyPr>
          <a:lstStyle/>
          <a:p>
            <a:r>
              <a:rPr lang="en-US" b="1" dirty="0"/>
              <a:t>Scope validation </a:t>
            </a:r>
            <a:r>
              <a:rPr lang="en-US" dirty="0"/>
              <a:t>involves formal acceptance of the completed project deliverables by the project customer or designated stakeholders</a:t>
            </a:r>
          </a:p>
          <a:p>
            <a:r>
              <a:rPr lang="en-US" dirty="0"/>
              <a:t>Acceptance is often achieved through customer </a:t>
            </a:r>
            <a:r>
              <a:rPr lang="en-US" i="1" dirty="0"/>
              <a:t>inspection </a:t>
            </a:r>
            <a:r>
              <a:rPr lang="en-US" dirty="0"/>
              <a:t>and then </a:t>
            </a:r>
            <a:r>
              <a:rPr lang="en-US" i="1" dirty="0"/>
              <a:t>sign-off</a:t>
            </a:r>
            <a:r>
              <a:rPr lang="en-US" dirty="0"/>
              <a:t> on key deliverables</a:t>
            </a:r>
          </a:p>
          <a:p>
            <a:r>
              <a:rPr lang="en-US" dirty="0"/>
              <a:t>Recall from Chapter 4 that a verified deliverable has been completed and checked for correctness as part of quality control</a:t>
            </a:r>
          </a:p>
          <a:p>
            <a:r>
              <a:rPr lang="en-US" dirty="0"/>
              <a:t>The customer is often more than one person, so group decision-making is often required for the inspection and acceptance</a:t>
            </a:r>
          </a:p>
        </p:txBody>
      </p:sp>
    </p:spTree>
    <p:extLst>
      <p:ext uri="{BB962C8B-B14F-4D97-AF65-F5344CB8AC3E}">
        <p14:creationId xmlns:p14="http://schemas.microsoft.com/office/powerpoint/2010/main" val="311407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F077-DF31-4218-BA8B-8C4192B7EBC2}"/>
              </a:ext>
            </a:extLst>
          </p:cNvPr>
          <p:cNvSpPr>
            <a:spLocks noGrp="1"/>
          </p:cNvSpPr>
          <p:nvPr>
            <p:ph type="title"/>
          </p:nvPr>
        </p:nvSpPr>
        <p:spPr/>
        <p:txBody>
          <a:bodyPr/>
          <a:lstStyle/>
          <a:p>
            <a:r>
              <a:rPr lang="en-US" dirty="0"/>
              <a:t>Controlling Scope</a:t>
            </a:r>
            <a:endParaRPr lang="en-MY" dirty="0"/>
          </a:p>
        </p:txBody>
      </p:sp>
      <p:sp>
        <p:nvSpPr>
          <p:cNvPr id="3" name="Content Placeholder 2">
            <a:extLst>
              <a:ext uri="{FF2B5EF4-FFF2-40B4-BE49-F238E27FC236}">
                <a16:creationId xmlns:a16="http://schemas.microsoft.com/office/drawing/2014/main" id="{907A5819-0187-42F5-985F-C1C5D893ACF5}"/>
              </a:ext>
            </a:extLst>
          </p:cNvPr>
          <p:cNvSpPr>
            <a:spLocks noGrp="1"/>
          </p:cNvSpPr>
          <p:nvPr>
            <p:ph idx="1"/>
          </p:nvPr>
        </p:nvSpPr>
        <p:spPr/>
        <p:txBody>
          <a:bodyPr>
            <a:normAutofit/>
          </a:bodyPr>
          <a:lstStyle/>
          <a:p>
            <a:r>
              <a:rPr lang="en-US" sz="2600" dirty="0"/>
              <a:t>You cannot control the scope of a project unless you have first clearly defined the scope and set a scope validation process in place</a:t>
            </a:r>
          </a:p>
          <a:p>
            <a:r>
              <a:rPr lang="en-US" sz="2600" dirty="0"/>
              <a:t>You also need to develop a process for soliciting and monitoring changes to project scope; stakeholders should be encouraged to suggest beneficial changes and discouraged from suggesting unnecessary changes</a:t>
            </a:r>
          </a:p>
        </p:txBody>
      </p:sp>
    </p:spTree>
    <p:extLst>
      <p:ext uri="{BB962C8B-B14F-4D97-AF65-F5344CB8AC3E}">
        <p14:creationId xmlns:p14="http://schemas.microsoft.com/office/powerpoint/2010/main" val="260832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E01C-6C40-41AE-A29F-0F1CA41F0FA7}"/>
              </a:ext>
            </a:extLst>
          </p:cNvPr>
          <p:cNvSpPr>
            <a:spLocks noGrp="1"/>
          </p:cNvSpPr>
          <p:nvPr>
            <p:ph type="title"/>
          </p:nvPr>
        </p:nvSpPr>
        <p:spPr/>
        <p:txBody>
          <a:bodyPr/>
          <a:lstStyle/>
          <a:p>
            <a:r>
              <a:rPr lang="en-US" dirty="0"/>
              <a:t>Project Time Management</a:t>
            </a:r>
            <a:endParaRPr lang="en-MY" dirty="0"/>
          </a:p>
        </p:txBody>
      </p:sp>
      <p:sp>
        <p:nvSpPr>
          <p:cNvPr id="3" name="Content Placeholder 2">
            <a:extLst>
              <a:ext uri="{FF2B5EF4-FFF2-40B4-BE49-F238E27FC236}">
                <a16:creationId xmlns:a16="http://schemas.microsoft.com/office/drawing/2014/main" id="{D958AE72-B6D3-4F0C-A85D-85A75D0BF81C}"/>
              </a:ext>
            </a:extLst>
          </p:cNvPr>
          <p:cNvSpPr>
            <a:spLocks noGrp="1"/>
          </p:cNvSpPr>
          <p:nvPr>
            <p:ph idx="1"/>
          </p:nvPr>
        </p:nvSpPr>
        <p:spPr>
          <a:xfrm>
            <a:off x="487363" y="1697038"/>
            <a:ext cx="8229600" cy="4886324"/>
          </a:xfrm>
        </p:spPr>
        <p:txBody>
          <a:bodyPr>
            <a:normAutofit lnSpcReduction="10000"/>
          </a:bodyPr>
          <a:lstStyle/>
          <a:p>
            <a:pPr>
              <a:lnSpc>
                <a:spcPct val="110000"/>
              </a:lnSpc>
            </a:pPr>
            <a:r>
              <a:rPr lang="en-US" sz="2400" dirty="0"/>
              <a:t>The main monitoring and controlling process performed as part of project time management is controlling the schedule or schedule control</a:t>
            </a:r>
          </a:p>
          <a:p>
            <a:pPr>
              <a:lnSpc>
                <a:spcPct val="110000"/>
              </a:lnSpc>
            </a:pPr>
            <a:r>
              <a:rPr lang="en-US" sz="2400" dirty="0"/>
              <a:t>Project managers often cite delivering projects on time (schedule control) as one of their biggest challenges, because schedule problems often cause more conflict than other issues</a:t>
            </a:r>
          </a:p>
          <a:p>
            <a:pPr>
              <a:lnSpc>
                <a:spcPct val="110000"/>
              </a:lnSpc>
            </a:pPr>
            <a:r>
              <a:rPr lang="en-US" sz="2400" dirty="0"/>
              <a:t>During project initiation, priorities and procedures are often most important, but as the project proceeds, especially during the middle and latter stages of the project, schedule issues become the predominant source of conflict</a:t>
            </a:r>
          </a:p>
        </p:txBody>
      </p:sp>
    </p:spTree>
    <p:extLst>
      <p:ext uri="{BB962C8B-B14F-4D97-AF65-F5344CB8AC3E}">
        <p14:creationId xmlns:p14="http://schemas.microsoft.com/office/powerpoint/2010/main" val="353061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7" name="Table 6">
            <a:extLst>
              <a:ext uri="{FF2B5EF4-FFF2-40B4-BE49-F238E27FC236}">
                <a16:creationId xmlns:a16="http://schemas.microsoft.com/office/drawing/2014/main" id="{991BF61C-B5C5-4B60-9C8A-34A91C406704}"/>
              </a:ext>
            </a:extLst>
          </p:cNvPr>
          <p:cNvGraphicFramePr>
            <a:graphicFrameLocks noGrp="1"/>
          </p:cNvGraphicFramePr>
          <p:nvPr>
            <p:extLst>
              <p:ext uri="{D42A27DB-BD31-4B8C-83A1-F6EECF244321}">
                <p14:modId xmlns:p14="http://schemas.microsoft.com/office/powerpoint/2010/main" val="1530374011"/>
              </p:ext>
            </p:extLst>
          </p:nvPr>
        </p:nvGraphicFramePr>
        <p:xfrm>
          <a:off x="2524528" y="1013619"/>
          <a:ext cx="4094944" cy="5420995"/>
        </p:xfrm>
        <a:graphic>
          <a:graphicData uri="http://schemas.openxmlformats.org/drawingml/2006/table">
            <a:tbl>
              <a:tblPr firstRow="1" firstCol="1" bandRow="1" bandCol="1">
                <a:tableStyleId>{5C22544A-7EE6-4342-B048-85BDC9FD1C3A}</a:tableStyleId>
              </a:tblPr>
              <a:tblGrid>
                <a:gridCol w="833093">
                  <a:extLst>
                    <a:ext uri="{9D8B030D-6E8A-4147-A177-3AD203B41FA5}">
                      <a16:colId xmlns:a16="http://schemas.microsoft.com/office/drawing/2014/main" val="20000"/>
                    </a:ext>
                  </a:extLst>
                </a:gridCol>
                <a:gridCol w="1367262">
                  <a:extLst>
                    <a:ext uri="{9D8B030D-6E8A-4147-A177-3AD203B41FA5}">
                      <a16:colId xmlns:a16="http://schemas.microsoft.com/office/drawing/2014/main" val="20001"/>
                    </a:ext>
                  </a:extLst>
                </a:gridCol>
                <a:gridCol w="1894589">
                  <a:extLst>
                    <a:ext uri="{9D8B030D-6E8A-4147-A177-3AD203B41FA5}">
                      <a16:colId xmlns:a16="http://schemas.microsoft.com/office/drawing/2014/main" val="20002"/>
                    </a:ext>
                  </a:extLst>
                </a:gridCol>
              </a:tblGrid>
              <a:tr h="231561">
                <a:tc>
                  <a:txBody>
                    <a:bodyPr/>
                    <a:lstStyle/>
                    <a:p>
                      <a:pPr marL="0" marR="0">
                        <a:lnSpc>
                          <a:spcPts val="1000"/>
                        </a:lnSpc>
                        <a:spcBef>
                          <a:spcPts val="200"/>
                        </a:spcBef>
                        <a:spcAft>
                          <a:spcPts val="0"/>
                        </a:spcAft>
                      </a:pPr>
                      <a:r>
                        <a:rPr lang="en-US" sz="800" dirty="0">
                          <a:effectLst/>
                        </a:rPr>
                        <a:t>Knowledge area</a:t>
                      </a:r>
                      <a:endParaRPr lang="en-US" sz="700" dirty="0">
                        <a:effectLst/>
                        <a:latin typeface="Meridien Roman"/>
                        <a:ea typeface="Times New Roman" panose="02020603050405020304" pitchFamily="18" charset="0"/>
                        <a:cs typeface="Times New Roman" panose="02020603050405020304" pitchFamily="18" charset="0"/>
                      </a:endParaRPr>
                    </a:p>
                  </a:txBody>
                  <a:tcPr marL="56838" marR="56838" marT="0" marB="0">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r>
                        <a:rPr lang="en-US" sz="800">
                          <a:effectLst/>
                        </a:rPr>
                        <a:t>Monitoring and</a:t>
                      </a:r>
                      <a:endParaRPr lang="en-US" sz="700">
                        <a:effectLst/>
                      </a:endParaRPr>
                    </a:p>
                    <a:p>
                      <a:pPr marL="0" marR="0">
                        <a:lnSpc>
                          <a:spcPts val="1000"/>
                        </a:lnSpc>
                        <a:spcBef>
                          <a:spcPts val="200"/>
                        </a:spcBef>
                        <a:spcAft>
                          <a:spcPts val="0"/>
                        </a:spcAft>
                      </a:pPr>
                      <a:r>
                        <a:rPr lang="en-US" sz="800">
                          <a:effectLst/>
                        </a:rPr>
                        <a:t>controlling process</a:t>
                      </a:r>
                      <a:endParaRPr lang="en-US" sz="700">
                        <a:effectLst/>
                        <a:latin typeface="Meridien Roman"/>
                        <a:ea typeface="Times New Roman" panose="02020603050405020304" pitchFamily="18" charset="0"/>
                        <a:cs typeface="Times New Roman" panose="02020603050405020304" pitchFamily="18" charset="0"/>
                      </a:endParaRPr>
                    </a:p>
                  </a:txBody>
                  <a:tcPr marL="56838" marR="56838" marT="0" marB="0">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r>
                        <a:rPr lang="en-US" sz="800" dirty="0">
                          <a:effectLst/>
                        </a:rPr>
                        <a:t>Outputs</a:t>
                      </a:r>
                      <a:endParaRPr lang="en-US" sz="700" dirty="0">
                        <a:effectLst/>
                      </a:endParaRPr>
                    </a:p>
                    <a:p>
                      <a:pPr marL="0" marR="0">
                        <a:lnSpc>
                          <a:spcPts val="1000"/>
                        </a:lnSpc>
                        <a:spcBef>
                          <a:spcPts val="200"/>
                        </a:spcBef>
                        <a:spcAft>
                          <a:spcPts val="0"/>
                        </a:spcAft>
                      </a:pPr>
                      <a:r>
                        <a:rPr lang="en-US" sz="800" dirty="0">
                          <a:effectLst/>
                        </a:rPr>
                        <a:t> </a:t>
                      </a:r>
                      <a:endParaRPr lang="en-US" sz="700" dirty="0">
                        <a:effectLst/>
                        <a:latin typeface="Meridien Roman"/>
                        <a:ea typeface="Times New Roman" panose="02020603050405020304" pitchFamily="18" charset="0"/>
                        <a:cs typeface="Times New Roman" panose="02020603050405020304" pitchFamily="18" charset="0"/>
                      </a:endParaRPr>
                    </a:p>
                  </a:txBody>
                  <a:tcPr marL="56838" marR="56838"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63090">
                <a:tc>
                  <a:txBody>
                    <a:bodyPr/>
                    <a:lstStyle/>
                    <a:p>
                      <a:pPr marL="0" marR="0">
                        <a:lnSpc>
                          <a:spcPts val="1000"/>
                        </a:lnSpc>
                        <a:spcBef>
                          <a:spcPts val="200"/>
                        </a:spcBef>
                        <a:spcAft>
                          <a:spcPts val="0"/>
                        </a:spcAft>
                      </a:pPr>
                      <a:r>
                        <a:rPr lang="en-US" sz="800">
                          <a:solidFill>
                            <a:schemeClr val="tx1"/>
                          </a:solidFill>
                          <a:effectLst/>
                        </a:rPr>
                        <a:t>Project integration </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management</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a:solidFill>
                            <a:schemeClr val="tx1"/>
                          </a:solidFill>
                          <a:effectLst/>
                        </a:rPr>
                        <a:t>Monitor and control project</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work</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 </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 </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Perform integrated change control</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a:solidFill>
                            <a:schemeClr val="tx1"/>
                          </a:solidFill>
                          <a:effectLst/>
                        </a:rPr>
                        <a:t>Work performance reports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Change requests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management plan updates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documents updates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Approved change requests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management plan updates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documents updates</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89396">
                <a:tc>
                  <a:txBody>
                    <a:bodyPr/>
                    <a:lstStyle/>
                    <a:p>
                      <a:pPr marL="0" marR="0">
                        <a:lnSpc>
                          <a:spcPts val="1000"/>
                        </a:lnSpc>
                        <a:spcBef>
                          <a:spcPts val="200"/>
                        </a:spcBef>
                        <a:spcAft>
                          <a:spcPts val="0"/>
                        </a:spcAft>
                      </a:pPr>
                      <a:r>
                        <a:rPr lang="en-US" sz="800">
                          <a:solidFill>
                            <a:schemeClr val="tx1"/>
                          </a:solidFill>
                          <a:effectLst/>
                        </a:rPr>
                        <a:t>Project scope </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management</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dirty="0">
                          <a:solidFill>
                            <a:schemeClr val="tx1"/>
                          </a:solidFill>
                          <a:effectLst/>
                        </a:rPr>
                        <a:t>Validate scope</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 </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 </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 </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Control scope</a:t>
                      </a:r>
                      <a:endParaRPr lang="en-US" sz="700" dirty="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a:solidFill>
                            <a:schemeClr val="tx1"/>
                          </a:solidFill>
                          <a:effectLst/>
                        </a:rPr>
                        <a:t>Accepted deliverables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Work performance information</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Change requests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documents updates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Work performance information</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Change requests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management plan updates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documents updates</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10479">
                <a:tc>
                  <a:txBody>
                    <a:bodyPr/>
                    <a:lstStyle/>
                    <a:p>
                      <a:pPr marL="0" marR="0">
                        <a:lnSpc>
                          <a:spcPts val="1000"/>
                        </a:lnSpc>
                        <a:spcBef>
                          <a:spcPts val="200"/>
                        </a:spcBef>
                        <a:spcAft>
                          <a:spcPts val="0"/>
                        </a:spcAft>
                      </a:pPr>
                      <a:r>
                        <a:rPr lang="en-US" sz="800">
                          <a:solidFill>
                            <a:schemeClr val="tx1"/>
                          </a:solidFill>
                          <a:effectLst/>
                        </a:rPr>
                        <a:t>Project time </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management</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a:solidFill>
                            <a:schemeClr val="tx1"/>
                          </a:solidFill>
                          <a:effectLst/>
                        </a:rPr>
                        <a:t>Control schedule</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a:solidFill>
                            <a:schemeClr val="tx1"/>
                          </a:solidFill>
                          <a:effectLst/>
                        </a:rPr>
                        <a:t>Work performance information</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Schedule forecasts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Change requests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management plan updates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documents updates</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10479">
                <a:tc>
                  <a:txBody>
                    <a:bodyPr/>
                    <a:lstStyle/>
                    <a:p>
                      <a:pPr marL="0" marR="0">
                        <a:lnSpc>
                          <a:spcPts val="1000"/>
                        </a:lnSpc>
                        <a:spcBef>
                          <a:spcPts val="200"/>
                        </a:spcBef>
                        <a:spcAft>
                          <a:spcPts val="0"/>
                        </a:spcAft>
                      </a:pPr>
                      <a:r>
                        <a:rPr lang="en-US" sz="800">
                          <a:solidFill>
                            <a:schemeClr val="tx1"/>
                          </a:solidFill>
                          <a:effectLst/>
                        </a:rPr>
                        <a:t>Project cost </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management</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a:solidFill>
                            <a:schemeClr val="tx1"/>
                          </a:solidFill>
                          <a:effectLst/>
                        </a:rPr>
                        <a:t>Control cost</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dirty="0">
                          <a:solidFill>
                            <a:schemeClr val="tx1"/>
                          </a:solidFill>
                          <a:effectLst/>
                        </a:rPr>
                        <a:t>Work performance information</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Cost forecasts</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Change requests</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Project management plan updates</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Project documents updates</a:t>
                      </a:r>
                      <a:endParaRPr lang="en-US" sz="700" dirty="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36785">
                <a:tc>
                  <a:txBody>
                    <a:bodyPr/>
                    <a:lstStyle/>
                    <a:p>
                      <a:pPr marL="0" marR="0">
                        <a:lnSpc>
                          <a:spcPts val="1000"/>
                        </a:lnSpc>
                        <a:spcBef>
                          <a:spcPts val="200"/>
                        </a:spcBef>
                        <a:spcAft>
                          <a:spcPts val="0"/>
                        </a:spcAft>
                      </a:pPr>
                      <a:r>
                        <a:rPr lang="en-US" sz="800">
                          <a:solidFill>
                            <a:schemeClr val="tx1"/>
                          </a:solidFill>
                          <a:effectLst/>
                        </a:rPr>
                        <a:t>Project quality </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management</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a:solidFill>
                            <a:schemeClr val="tx1"/>
                          </a:solidFill>
                          <a:effectLst/>
                        </a:rPr>
                        <a:t>Control quality</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a:solidFill>
                            <a:schemeClr val="tx1"/>
                          </a:solidFill>
                          <a:effectLst/>
                        </a:rPr>
                        <a:t>Quality control measurements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Verified deliverables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Work performance information</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Change requests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management plan updates</a:t>
                      </a:r>
                      <a:endParaRPr lang="en-US" sz="700">
                        <a:solidFill>
                          <a:schemeClr val="tx1"/>
                        </a:solidFill>
                        <a:effectLst/>
                      </a:endParaRPr>
                    </a:p>
                    <a:p>
                      <a:pPr marL="0" marR="0">
                        <a:lnSpc>
                          <a:spcPts val="1000"/>
                        </a:lnSpc>
                        <a:spcBef>
                          <a:spcPts val="200"/>
                        </a:spcBef>
                        <a:spcAft>
                          <a:spcPts val="0"/>
                        </a:spcAft>
                      </a:pPr>
                      <a:r>
                        <a:rPr lang="en-US" sz="800">
                          <a:solidFill>
                            <a:schemeClr val="tx1"/>
                          </a:solidFill>
                          <a:effectLst/>
                        </a:rPr>
                        <a:t>Project documents updates</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4173">
                <a:tc>
                  <a:txBody>
                    <a:bodyPr/>
                    <a:lstStyle/>
                    <a:p>
                      <a:pPr marL="0" marR="0">
                        <a:lnSpc>
                          <a:spcPts val="1000"/>
                        </a:lnSpc>
                        <a:spcBef>
                          <a:spcPts val="200"/>
                        </a:spcBef>
                        <a:spcAft>
                          <a:spcPts val="0"/>
                        </a:spcAft>
                      </a:pPr>
                      <a:r>
                        <a:rPr lang="en-US" sz="800">
                          <a:solidFill>
                            <a:schemeClr val="tx1"/>
                          </a:solidFill>
                          <a:effectLst/>
                        </a:rPr>
                        <a:t>Project resource management</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a:solidFill>
                            <a:schemeClr val="tx1"/>
                          </a:solidFill>
                          <a:effectLst/>
                        </a:rPr>
                        <a:t>Control resources</a:t>
                      </a:r>
                      <a:endParaRPr lang="en-US" sz="70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ts val="1000"/>
                        </a:lnSpc>
                        <a:spcBef>
                          <a:spcPts val="200"/>
                        </a:spcBef>
                        <a:spcAft>
                          <a:spcPts val="0"/>
                        </a:spcAft>
                      </a:pPr>
                      <a:r>
                        <a:rPr lang="en-US" sz="800" dirty="0">
                          <a:solidFill>
                            <a:schemeClr val="tx1"/>
                          </a:solidFill>
                          <a:effectLst/>
                        </a:rPr>
                        <a:t>Work performance information</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Change requests</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Project management plan updates</a:t>
                      </a:r>
                      <a:endParaRPr lang="en-US" sz="700" dirty="0">
                        <a:solidFill>
                          <a:schemeClr val="tx1"/>
                        </a:solidFill>
                        <a:effectLst/>
                      </a:endParaRPr>
                    </a:p>
                    <a:p>
                      <a:pPr marL="0" marR="0">
                        <a:lnSpc>
                          <a:spcPts val="1000"/>
                        </a:lnSpc>
                        <a:spcBef>
                          <a:spcPts val="200"/>
                        </a:spcBef>
                        <a:spcAft>
                          <a:spcPts val="0"/>
                        </a:spcAft>
                      </a:pPr>
                      <a:r>
                        <a:rPr lang="en-US" sz="800" dirty="0">
                          <a:solidFill>
                            <a:schemeClr val="tx1"/>
                          </a:solidFill>
                          <a:effectLst/>
                        </a:rPr>
                        <a:t>Project documents updates</a:t>
                      </a:r>
                      <a:endParaRPr lang="en-US" sz="700" dirty="0">
                        <a:solidFill>
                          <a:schemeClr val="tx1"/>
                        </a:solidFill>
                        <a:effectLst/>
                        <a:latin typeface="Meridien Roman"/>
                        <a:ea typeface="Times New Roman" panose="02020603050405020304" pitchFamily="18" charset="0"/>
                        <a:cs typeface="Times New Roman" panose="02020603050405020304" pitchFamily="18" charset="0"/>
                      </a:endParaRPr>
                    </a:p>
                  </a:txBody>
                  <a:tcPr marL="56838" marR="56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2179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2963-4A45-4B86-ADB3-73193C9943EB}"/>
              </a:ext>
            </a:extLst>
          </p:cNvPr>
          <p:cNvSpPr>
            <a:spLocks noGrp="1"/>
          </p:cNvSpPr>
          <p:nvPr>
            <p:ph type="title"/>
          </p:nvPr>
        </p:nvSpPr>
        <p:spPr/>
        <p:txBody>
          <a:bodyPr/>
          <a:lstStyle/>
          <a:p>
            <a:r>
              <a:rPr lang="en-US" dirty="0"/>
              <a:t>Sample Work Performance Information</a:t>
            </a:r>
            <a:endParaRPr lang="en-MY" dirty="0"/>
          </a:p>
        </p:txBody>
      </p:sp>
      <p:sp>
        <p:nvSpPr>
          <p:cNvPr id="3" name="Content Placeholder 2">
            <a:extLst>
              <a:ext uri="{FF2B5EF4-FFF2-40B4-BE49-F238E27FC236}">
                <a16:creationId xmlns:a16="http://schemas.microsoft.com/office/drawing/2014/main" id="{4F1D8AB5-AC3E-4DFE-9D53-D243DBBC8E8E}"/>
              </a:ext>
            </a:extLst>
          </p:cNvPr>
          <p:cNvSpPr>
            <a:spLocks noGrp="1"/>
          </p:cNvSpPr>
          <p:nvPr>
            <p:ph idx="1"/>
          </p:nvPr>
        </p:nvSpPr>
        <p:spPr/>
        <p:txBody>
          <a:bodyPr/>
          <a:lstStyle/>
          <a:p>
            <a:r>
              <a:rPr lang="en-US" sz="2800" dirty="0"/>
              <a:t>The goal of schedule control is to know the status of the schedule, influence the factors that cause schedule changes, determine whether the schedule has changed, and manage changes when they occur</a:t>
            </a:r>
          </a:p>
          <a:p>
            <a:r>
              <a:rPr lang="en-US" sz="2800" dirty="0"/>
              <a:t>Key outputs of schedule control are forecasts and work performance information</a:t>
            </a:r>
          </a:p>
        </p:txBody>
      </p:sp>
    </p:spTree>
    <p:extLst>
      <p:ext uri="{BB962C8B-B14F-4D97-AF65-F5344CB8AC3E}">
        <p14:creationId xmlns:p14="http://schemas.microsoft.com/office/powerpoint/2010/main" val="138633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BC02-C042-49DF-90A7-83CF02F5F8F2}"/>
              </a:ext>
            </a:extLst>
          </p:cNvPr>
          <p:cNvSpPr>
            <a:spLocks noGrp="1"/>
          </p:cNvSpPr>
          <p:nvPr>
            <p:ph type="title"/>
          </p:nvPr>
        </p:nvSpPr>
        <p:spPr/>
        <p:txBody>
          <a:bodyPr/>
          <a:lstStyle/>
          <a:p>
            <a:r>
              <a:rPr lang="en-US" sz="2800" dirty="0"/>
              <a:t>Sample Schedule Performance Measurement Using a Tracking Gantt Chart in Microsoft Project</a:t>
            </a:r>
            <a:endParaRPr lang="en-MY" sz="2800" dirty="0"/>
          </a:p>
        </p:txBody>
      </p:sp>
      <p:pic>
        <p:nvPicPr>
          <p:cNvPr id="5" name="Picture 4" descr="figa-41.jpg">
            <a:extLst>
              <a:ext uri="{FF2B5EF4-FFF2-40B4-BE49-F238E27FC236}">
                <a16:creationId xmlns:a16="http://schemas.microsoft.com/office/drawing/2014/main" id="{B1E0AFD1-E894-4247-BC8C-B703BD095D3C}"/>
              </a:ext>
            </a:extLst>
          </p:cNvPr>
          <p:cNvPicPr>
            <a:picLocks noChangeAspect="1"/>
          </p:cNvPicPr>
          <p:nvPr/>
        </p:nvPicPr>
        <p:blipFill>
          <a:blip r:embed="rId2" cstate="print"/>
          <a:stretch>
            <a:fillRect/>
          </a:stretch>
        </p:blipFill>
        <p:spPr>
          <a:xfrm>
            <a:off x="42862" y="2016211"/>
            <a:ext cx="9058275" cy="2209800"/>
          </a:xfrm>
          <a:prstGeom prst="rect">
            <a:avLst/>
          </a:prstGeom>
        </p:spPr>
      </p:pic>
      <p:sp>
        <p:nvSpPr>
          <p:cNvPr id="6" name="TextBox 5">
            <a:extLst>
              <a:ext uri="{FF2B5EF4-FFF2-40B4-BE49-F238E27FC236}">
                <a16:creationId xmlns:a16="http://schemas.microsoft.com/office/drawing/2014/main" id="{3B1EB464-E10B-4505-B226-B0A5D1B67E55}"/>
              </a:ext>
            </a:extLst>
          </p:cNvPr>
          <p:cNvSpPr txBox="1"/>
          <p:nvPr/>
        </p:nvSpPr>
        <p:spPr>
          <a:xfrm>
            <a:off x="533401" y="4419600"/>
            <a:ext cx="8305800" cy="1378839"/>
          </a:xfrm>
          <a:prstGeom prst="rect">
            <a:avLst/>
          </a:prstGeom>
          <a:noFill/>
        </p:spPr>
        <p:txBody>
          <a:bodyPr wrap="square" rtlCol="0">
            <a:spAutoFit/>
          </a:bodyPr>
          <a:lstStyle/>
          <a:p>
            <a:pPr marL="342900" indent="-342900"/>
            <a:r>
              <a:rPr lang="en-US" dirty="0"/>
              <a:t>A </a:t>
            </a:r>
            <a:r>
              <a:rPr lang="en-US" b="1" dirty="0"/>
              <a:t>tracking Gantt chart</a:t>
            </a:r>
            <a:r>
              <a:rPr lang="en-US" dirty="0"/>
              <a:t> compares planned and actual project schedule information</a:t>
            </a:r>
          </a:p>
          <a:p>
            <a:pPr marL="342900" indent="-342900"/>
            <a:r>
              <a:rPr lang="en-US" dirty="0"/>
              <a:t>A </a:t>
            </a:r>
            <a:r>
              <a:rPr lang="en-US" b="1" dirty="0"/>
              <a:t>slipped milestone </a:t>
            </a:r>
            <a:r>
              <a:rPr lang="en-US" dirty="0"/>
              <a:t>refers to a milestone activity that was actually completed later than originally planned</a:t>
            </a:r>
          </a:p>
        </p:txBody>
      </p:sp>
    </p:spTree>
    <p:extLst>
      <p:ext uri="{BB962C8B-B14F-4D97-AF65-F5344CB8AC3E}">
        <p14:creationId xmlns:p14="http://schemas.microsoft.com/office/powerpoint/2010/main" val="2902963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lstStyle/>
          <a:p>
            <a:r>
              <a:rPr lang="en-US" dirty="0"/>
              <a:t>Top management hates surprises, so the project manager must be clear and honest in communicating project status</a:t>
            </a:r>
          </a:p>
          <a:p>
            <a:r>
              <a:rPr lang="en-US" dirty="0"/>
              <a:t>By no means should project managers create the illusion that the project is going fine when, in fact, serious problems have emerged</a:t>
            </a:r>
          </a:p>
        </p:txBody>
      </p:sp>
      <p:sp>
        <p:nvSpPr>
          <p:cNvPr id="484354" name="Rectangle 2"/>
          <p:cNvSpPr>
            <a:spLocks noGrp="1" noChangeArrowheads="1"/>
          </p:cNvSpPr>
          <p:nvPr>
            <p:ph type="title"/>
          </p:nvPr>
        </p:nvSpPr>
        <p:spPr/>
        <p:txBody>
          <a:bodyPr/>
          <a:lstStyle/>
          <a:p>
            <a:pPr>
              <a:defRPr/>
            </a:pPr>
            <a:r>
              <a:rPr lang="en-US" dirty="0"/>
              <a:t>No Surprises</a:t>
            </a:r>
          </a:p>
        </p:txBody>
      </p:sp>
    </p:spTree>
    <p:extLst>
      <p:ext uri="{BB962C8B-B14F-4D97-AF65-F5344CB8AC3E}">
        <p14:creationId xmlns:p14="http://schemas.microsoft.com/office/powerpoint/2010/main" val="2323211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normAutofit/>
          </a:bodyPr>
          <a:lstStyle/>
          <a:p>
            <a:r>
              <a:rPr lang="en-US" sz="2400" dirty="0"/>
              <a:t>Cost control includes monitoring cost performance, ensuring that only appropriate project changes are included in a revised cost baseline, and informing project stakeholders of authorized changes to the project that will affect costs</a:t>
            </a:r>
          </a:p>
          <a:p>
            <a:r>
              <a:rPr lang="en-US" sz="2400" dirty="0"/>
              <a:t>Outputs include work performance information, cost forecasts, change requests, project management plan updates, and project documents updates</a:t>
            </a:r>
          </a:p>
        </p:txBody>
      </p:sp>
      <p:sp>
        <p:nvSpPr>
          <p:cNvPr id="485378" name="Rectangle 2"/>
          <p:cNvSpPr>
            <a:spLocks noGrp="1" noChangeArrowheads="1"/>
          </p:cNvSpPr>
          <p:nvPr>
            <p:ph type="title"/>
          </p:nvPr>
        </p:nvSpPr>
        <p:spPr/>
        <p:txBody>
          <a:bodyPr>
            <a:normAutofit/>
          </a:bodyPr>
          <a:lstStyle/>
          <a:p>
            <a:pPr>
              <a:defRPr/>
            </a:pPr>
            <a:r>
              <a:rPr lang="en-US" sz="4000" dirty="0"/>
              <a:t>Project Cost Management</a:t>
            </a:r>
          </a:p>
        </p:txBody>
      </p:sp>
    </p:spTree>
    <p:extLst>
      <p:ext uri="{BB962C8B-B14F-4D97-AF65-F5344CB8AC3E}">
        <p14:creationId xmlns:p14="http://schemas.microsoft.com/office/powerpoint/2010/main" val="780764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800" dirty="0"/>
              <a:t>Expert judgment</a:t>
            </a:r>
          </a:p>
          <a:p>
            <a:pPr lvl="0"/>
            <a:r>
              <a:rPr lang="en-US" sz="2800" dirty="0"/>
              <a:t>Data analysis</a:t>
            </a:r>
          </a:p>
          <a:p>
            <a:pPr lvl="0"/>
            <a:r>
              <a:rPr lang="en-US" sz="2800" dirty="0"/>
              <a:t>Project management information systems</a:t>
            </a:r>
          </a:p>
          <a:p>
            <a:pPr lvl="0"/>
            <a:r>
              <a:rPr lang="en-US" sz="2800" b="1" dirty="0"/>
              <a:t>To-complete performance index (TCPI)</a:t>
            </a:r>
            <a:r>
              <a:rPr lang="en-US" sz="2800" dirty="0"/>
              <a:t>, which is a measure of the cost performance that must be achieved on the remaining work in order to meet a specified goal, such as the BAC or EAC</a:t>
            </a:r>
          </a:p>
        </p:txBody>
      </p:sp>
      <p:sp>
        <p:nvSpPr>
          <p:cNvPr id="3" name="Title 2"/>
          <p:cNvSpPr>
            <a:spLocks noGrp="1"/>
          </p:cNvSpPr>
          <p:nvPr>
            <p:ph type="title"/>
          </p:nvPr>
        </p:nvSpPr>
        <p:spPr/>
        <p:txBody>
          <a:bodyPr>
            <a:normAutofit fontScale="90000"/>
          </a:bodyPr>
          <a:lstStyle/>
          <a:p>
            <a:r>
              <a:rPr lang="en-US" dirty="0"/>
              <a:t>Tools and Techniques for Controlling Costs</a:t>
            </a:r>
          </a:p>
        </p:txBody>
      </p:sp>
    </p:spTree>
    <p:extLst>
      <p:ext uri="{BB962C8B-B14F-4D97-AF65-F5344CB8AC3E}">
        <p14:creationId xmlns:p14="http://schemas.microsoft.com/office/powerpoint/2010/main" val="727371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r>
              <a:rPr lang="en-US" dirty="0"/>
              <a:t>Key outputs of quality control include quality-control measurements, verified deliverables, work performance information, change requests, project management plan updates, and project documents updates </a:t>
            </a:r>
          </a:p>
          <a:p>
            <a:r>
              <a:rPr lang="en-US" dirty="0"/>
              <a:t>Outcomes are acceptance decisions, rework, and process adjustments</a:t>
            </a:r>
          </a:p>
        </p:txBody>
      </p:sp>
      <p:sp>
        <p:nvSpPr>
          <p:cNvPr id="487426" name="Rectangle 2"/>
          <p:cNvSpPr>
            <a:spLocks noGrp="1" noChangeArrowheads="1"/>
          </p:cNvSpPr>
          <p:nvPr>
            <p:ph type="title"/>
          </p:nvPr>
        </p:nvSpPr>
        <p:spPr/>
        <p:txBody>
          <a:bodyPr>
            <a:normAutofit/>
          </a:bodyPr>
          <a:lstStyle/>
          <a:p>
            <a:pPr>
              <a:defRPr/>
            </a:pPr>
            <a:r>
              <a:rPr lang="en-US" sz="4000" dirty="0"/>
              <a:t>Project Quality Management</a:t>
            </a:r>
          </a:p>
        </p:txBody>
      </p:sp>
    </p:spTree>
    <p:extLst>
      <p:ext uri="{BB962C8B-B14F-4D97-AF65-F5344CB8AC3E}">
        <p14:creationId xmlns:p14="http://schemas.microsoft.com/office/powerpoint/2010/main" val="1273862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dirty="0"/>
              <a:t>Data gathering: Checklists, check sheets, statistical sampling, questionnaires, and surveys</a:t>
            </a:r>
          </a:p>
          <a:p>
            <a:pPr lvl="0"/>
            <a:r>
              <a:rPr lang="en-US" dirty="0"/>
              <a:t>Data analysis: Performance reviews and root cause analysis</a:t>
            </a:r>
          </a:p>
          <a:p>
            <a:pPr lvl="0"/>
            <a:r>
              <a:rPr lang="en-US" dirty="0"/>
              <a:t>Inspection</a:t>
            </a:r>
          </a:p>
          <a:p>
            <a:pPr lvl="0"/>
            <a:r>
              <a:rPr lang="en-US" dirty="0"/>
              <a:t>Testing/product evaluations</a:t>
            </a:r>
          </a:p>
          <a:p>
            <a:pPr lvl="0"/>
            <a:r>
              <a:rPr lang="en-US" dirty="0"/>
              <a:t>Data representation: cause-and-effect diagrams, control charts, histograms, and scatter diagrams</a:t>
            </a:r>
          </a:p>
          <a:p>
            <a:pPr lvl="0"/>
            <a:r>
              <a:rPr lang="en-US" dirty="0"/>
              <a:t>Meetings</a:t>
            </a:r>
          </a:p>
        </p:txBody>
      </p:sp>
      <p:sp>
        <p:nvSpPr>
          <p:cNvPr id="4" name="Title 3"/>
          <p:cNvSpPr>
            <a:spLocks noGrp="1"/>
          </p:cNvSpPr>
          <p:nvPr>
            <p:ph type="title"/>
          </p:nvPr>
        </p:nvSpPr>
        <p:spPr/>
        <p:txBody>
          <a:bodyPr/>
          <a:lstStyle/>
          <a:p>
            <a:r>
              <a:rPr lang="en-US" dirty="0">
                <a:effectLst/>
              </a:rPr>
              <a:t>Sample Quality-Control Tools</a:t>
            </a:r>
          </a:p>
        </p:txBody>
      </p:sp>
    </p:spTree>
    <p:extLst>
      <p:ext uri="{BB962C8B-B14F-4D97-AF65-F5344CB8AC3E}">
        <p14:creationId xmlns:p14="http://schemas.microsoft.com/office/powerpoint/2010/main" val="1201484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60A1-36D0-4239-A4BC-19A7B5C22C2B}"/>
              </a:ext>
            </a:extLst>
          </p:cNvPr>
          <p:cNvSpPr>
            <a:spLocks noGrp="1"/>
          </p:cNvSpPr>
          <p:nvPr>
            <p:ph type="title"/>
          </p:nvPr>
        </p:nvSpPr>
        <p:spPr/>
        <p:txBody>
          <a:bodyPr/>
          <a:lstStyle/>
          <a:p>
            <a:r>
              <a:rPr lang="en-US" dirty="0"/>
              <a:t>Seven Basic Tools of Quality (ASQ)</a:t>
            </a:r>
            <a:endParaRPr lang="en-MY" dirty="0"/>
          </a:p>
        </p:txBody>
      </p:sp>
      <p:sp>
        <p:nvSpPr>
          <p:cNvPr id="3" name="Content Placeholder 2">
            <a:extLst>
              <a:ext uri="{FF2B5EF4-FFF2-40B4-BE49-F238E27FC236}">
                <a16:creationId xmlns:a16="http://schemas.microsoft.com/office/drawing/2014/main" id="{15667FC5-28C4-47D6-9173-3957CC5DE83F}"/>
              </a:ext>
            </a:extLst>
          </p:cNvPr>
          <p:cNvSpPr>
            <a:spLocks noGrp="1"/>
          </p:cNvSpPr>
          <p:nvPr>
            <p:ph idx="1"/>
          </p:nvPr>
        </p:nvSpPr>
        <p:spPr>
          <a:xfrm>
            <a:off x="487363" y="1697038"/>
            <a:ext cx="8229600" cy="4886324"/>
          </a:xfrm>
        </p:spPr>
        <p:txBody>
          <a:bodyPr>
            <a:normAutofit fontScale="85000" lnSpcReduction="20000"/>
          </a:bodyPr>
          <a:lstStyle/>
          <a:p>
            <a:pPr>
              <a:lnSpc>
                <a:spcPct val="110000"/>
              </a:lnSpc>
            </a:pPr>
            <a:r>
              <a:rPr lang="en-US" sz="2400" b="1" dirty="0"/>
              <a:t>Cause-and-effect diagrams</a:t>
            </a:r>
            <a:r>
              <a:rPr lang="en-US" sz="2400" dirty="0"/>
              <a:t>: Help you find the root cause of quality problems</a:t>
            </a:r>
          </a:p>
          <a:p>
            <a:pPr>
              <a:lnSpc>
                <a:spcPct val="110000"/>
              </a:lnSpc>
            </a:pPr>
            <a:r>
              <a:rPr lang="en-US" sz="2400" b="1" dirty="0"/>
              <a:t>Check sheets</a:t>
            </a:r>
            <a:r>
              <a:rPr lang="en-US" sz="2400" dirty="0"/>
              <a:t>: Also called a tally sheets, are structured forms for collecting and analyzing data</a:t>
            </a:r>
            <a:endParaRPr lang="en-US" sz="2400" b="1" dirty="0"/>
          </a:p>
          <a:p>
            <a:pPr>
              <a:lnSpc>
                <a:spcPct val="110000"/>
              </a:lnSpc>
            </a:pPr>
            <a:r>
              <a:rPr lang="en-US" sz="2400" b="1" dirty="0"/>
              <a:t>Control charts</a:t>
            </a:r>
            <a:r>
              <a:rPr lang="en-US" sz="2400" dirty="0"/>
              <a:t>: Illustrate the results of a process over time and show if a process is in control</a:t>
            </a:r>
          </a:p>
          <a:p>
            <a:pPr>
              <a:lnSpc>
                <a:spcPct val="110000"/>
              </a:lnSpc>
            </a:pPr>
            <a:r>
              <a:rPr lang="en-US" sz="2400" b="1" dirty="0"/>
              <a:t>Histograms</a:t>
            </a:r>
            <a:r>
              <a:rPr lang="en-US" sz="2400" dirty="0"/>
              <a:t>: Show a bar graph of a distribution of variables</a:t>
            </a:r>
          </a:p>
          <a:p>
            <a:pPr>
              <a:lnSpc>
                <a:spcPct val="110000"/>
              </a:lnSpc>
            </a:pPr>
            <a:r>
              <a:rPr lang="en-US" sz="2400" b="1" dirty="0"/>
              <a:t>Pareto charts</a:t>
            </a:r>
            <a:r>
              <a:rPr lang="en-US" sz="2400" dirty="0"/>
              <a:t>: Help you identify and prioritize problem areas</a:t>
            </a:r>
          </a:p>
          <a:p>
            <a:pPr>
              <a:lnSpc>
                <a:spcPct val="110000"/>
              </a:lnSpc>
            </a:pPr>
            <a:r>
              <a:rPr lang="en-US" sz="2400" b="1" dirty="0"/>
              <a:t>Scatter diagrams</a:t>
            </a:r>
            <a:r>
              <a:rPr lang="en-US" sz="2400" dirty="0"/>
              <a:t>: Show if there is a relationship between two variables</a:t>
            </a:r>
          </a:p>
          <a:p>
            <a:pPr>
              <a:lnSpc>
                <a:spcPct val="110000"/>
              </a:lnSpc>
            </a:pPr>
            <a:r>
              <a:rPr lang="en-US" sz="2400" b="1" dirty="0"/>
              <a:t>Stratification</a:t>
            </a:r>
            <a:r>
              <a:rPr lang="en-US" sz="2400" dirty="0"/>
              <a:t>: A</a:t>
            </a:r>
            <a:r>
              <a:rPr lang="en-US" sz="2400" b="1" dirty="0"/>
              <a:t> </a:t>
            </a:r>
            <a:r>
              <a:rPr lang="en-US" sz="2400" dirty="0"/>
              <a:t>technique used to separate data to see patterns in data.</a:t>
            </a:r>
          </a:p>
          <a:p>
            <a:pPr lvl="1">
              <a:lnSpc>
                <a:spcPct val="110000"/>
              </a:lnSpc>
            </a:pPr>
            <a:r>
              <a:rPr lang="en-US" sz="2000" dirty="0"/>
              <a:t>A </a:t>
            </a:r>
            <a:r>
              <a:rPr lang="en-US" sz="2000" b="1" dirty="0"/>
              <a:t>run chart</a:t>
            </a:r>
            <a:r>
              <a:rPr lang="en-US" sz="2000" dirty="0"/>
              <a:t> displays the history and pattern of variation of a process over time.</a:t>
            </a:r>
          </a:p>
          <a:p>
            <a:pPr lvl="1">
              <a:lnSpc>
                <a:spcPct val="110000"/>
              </a:lnSpc>
            </a:pPr>
            <a:r>
              <a:rPr lang="en-US" sz="2000" dirty="0"/>
              <a:t>A </a:t>
            </a:r>
            <a:r>
              <a:rPr lang="en-US" sz="2000" b="1" dirty="0"/>
              <a:t>flow chart</a:t>
            </a:r>
            <a:r>
              <a:rPr lang="en-US" sz="2000" dirty="0"/>
              <a:t> is a</a:t>
            </a:r>
            <a:r>
              <a:rPr lang="en-US" sz="2000" b="1" dirty="0"/>
              <a:t> </a:t>
            </a:r>
            <a:r>
              <a:rPr lang="en-US" sz="2000" dirty="0"/>
              <a:t>graphical display of the logic and flow of processes that help you analyze how problems occur and how processes can be improved</a:t>
            </a:r>
          </a:p>
        </p:txBody>
      </p:sp>
    </p:spTree>
    <p:extLst>
      <p:ext uri="{BB962C8B-B14F-4D97-AF65-F5344CB8AC3E}">
        <p14:creationId xmlns:p14="http://schemas.microsoft.com/office/powerpoint/2010/main" val="2346447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365F-28BF-4DC1-9311-FD359D4BB878}"/>
              </a:ext>
            </a:extLst>
          </p:cNvPr>
          <p:cNvSpPr>
            <a:spLocks noGrp="1"/>
          </p:cNvSpPr>
          <p:nvPr>
            <p:ph type="title"/>
          </p:nvPr>
        </p:nvSpPr>
        <p:spPr/>
        <p:txBody>
          <a:bodyPr/>
          <a:lstStyle/>
          <a:p>
            <a:r>
              <a:rPr lang="en-US" dirty="0"/>
              <a:t>Sample Cause-and Effect Diagram</a:t>
            </a:r>
            <a:endParaRPr lang="en-MY" dirty="0"/>
          </a:p>
        </p:txBody>
      </p:sp>
      <p:pic>
        <p:nvPicPr>
          <p:cNvPr id="5" name="Picture 6" descr="Fig07-07.bmp">
            <a:extLst>
              <a:ext uri="{FF2B5EF4-FFF2-40B4-BE49-F238E27FC236}">
                <a16:creationId xmlns:a16="http://schemas.microsoft.com/office/drawing/2014/main" id="{DBA2EE9A-1728-456E-8F35-E23A92796B97}"/>
              </a:ext>
            </a:extLst>
          </p:cNvPr>
          <p:cNvPicPr>
            <a:picLocks noChangeAspect="1"/>
          </p:cNvPicPr>
          <p:nvPr/>
        </p:nvPicPr>
        <p:blipFill>
          <a:blip r:embed="rId2" cstate="print"/>
          <a:srcRect l="3158" t="15882" r="3158" b="9040"/>
          <a:stretch>
            <a:fillRect/>
          </a:stretch>
        </p:blipFill>
        <p:spPr bwMode="auto">
          <a:xfrm>
            <a:off x="659423" y="1734344"/>
            <a:ext cx="7825154" cy="4572000"/>
          </a:xfrm>
          <a:prstGeom prst="rect">
            <a:avLst/>
          </a:prstGeom>
          <a:noFill/>
          <a:ln w="9525">
            <a:noFill/>
            <a:miter lim="800000"/>
            <a:headEnd/>
            <a:tailEnd/>
          </a:ln>
        </p:spPr>
      </p:pic>
    </p:spTree>
    <p:extLst>
      <p:ext uri="{BB962C8B-B14F-4D97-AF65-F5344CB8AC3E}">
        <p14:creationId xmlns:p14="http://schemas.microsoft.com/office/powerpoint/2010/main" val="1874216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8344-8877-42A2-A0CE-CE3DF7639884}"/>
              </a:ext>
            </a:extLst>
          </p:cNvPr>
          <p:cNvSpPr>
            <a:spLocks noGrp="1"/>
          </p:cNvSpPr>
          <p:nvPr>
            <p:ph type="title"/>
          </p:nvPr>
        </p:nvSpPr>
        <p:spPr/>
        <p:txBody>
          <a:bodyPr/>
          <a:lstStyle/>
          <a:p>
            <a:r>
              <a:rPr lang="en-US" dirty="0"/>
              <a:t>Sample check sheet</a:t>
            </a:r>
            <a:endParaRPr lang="en-MY" dirty="0"/>
          </a:p>
        </p:txBody>
      </p:sp>
      <p:graphicFrame>
        <p:nvGraphicFramePr>
          <p:cNvPr id="5" name="Table 4">
            <a:extLst>
              <a:ext uri="{FF2B5EF4-FFF2-40B4-BE49-F238E27FC236}">
                <a16:creationId xmlns:a16="http://schemas.microsoft.com/office/drawing/2014/main" id="{1C87C0E6-2ECA-48D0-A3C7-BADE50691C41}"/>
              </a:ext>
            </a:extLst>
          </p:cNvPr>
          <p:cNvGraphicFramePr>
            <a:graphicFrameLocks noGrp="1"/>
          </p:cNvGraphicFramePr>
          <p:nvPr>
            <p:extLst>
              <p:ext uri="{D42A27DB-BD31-4B8C-83A1-F6EECF244321}">
                <p14:modId xmlns:p14="http://schemas.microsoft.com/office/powerpoint/2010/main" val="899021235"/>
              </p:ext>
            </p:extLst>
          </p:nvPr>
        </p:nvGraphicFramePr>
        <p:xfrm>
          <a:off x="1371600" y="2265405"/>
          <a:ext cx="6400800" cy="3352800"/>
        </p:xfrm>
        <a:graphic>
          <a:graphicData uri="http://schemas.openxmlformats.org/drawingml/2006/table">
            <a:tbl>
              <a:tblPr firstRow="1" firstCol="1" bandRow="1">
                <a:tableStyleId>{3C2FFA5D-87B4-456A-9821-1D502468CF0F}</a:tableStyleId>
              </a:tblPr>
              <a:tblGrid>
                <a:gridCol w="1752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52047">
                  <a:extLst>
                    <a:ext uri="{9D8B030D-6E8A-4147-A177-3AD203B41FA5}">
                      <a16:colId xmlns:a16="http://schemas.microsoft.com/office/drawing/2014/main" val="20002"/>
                    </a:ext>
                  </a:extLst>
                </a:gridCol>
                <a:gridCol w="952953">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838200">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dirty="0">
                          <a:effectLst/>
                        </a:rPr>
                        <a:t>Defect</a:t>
                      </a:r>
                      <a:endParaRPr lang="en-US" sz="20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dirty="0">
                          <a:effectLst/>
                        </a:rPr>
                        <a:t>Day 1</a:t>
                      </a:r>
                      <a:endParaRPr lang="en-US" sz="20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Day 2</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Day 3</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dirty="0">
                          <a:effectLst/>
                        </a:rPr>
                        <a:t>Day 4</a:t>
                      </a:r>
                      <a:endParaRPr lang="en-US" sz="20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Total</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38200">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dirty="0">
                          <a:effectLst/>
                        </a:rPr>
                        <a:t>Broken link</a:t>
                      </a:r>
                      <a:endParaRPr lang="en-US" sz="20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5</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3</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2</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4</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14</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38200">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Spelling error</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2</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1</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2</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2</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7</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38200">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Wrong format</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3</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2</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4</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a:effectLst/>
                        </a:rPr>
                        <a:t>1</a:t>
                      </a:r>
                      <a:endParaRPr lang="en-US" sz="20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tabLst>
                          <a:tab pos="457200" algn="l"/>
                          <a:tab pos="685800" algn="l"/>
                          <a:tab pos="685800" algn="l"/>
                          <a:tab pos="914400" algn="l"/>
                        </a:tabLst>
                      </a:pPr>
                      <a:r>
                        <a:rPr lang="en-US" sz="1800" kern="800" dirty="0">
                          <a:effectLst/>
                        </a:rPr>
                        <a:t>10</a:t>
                      </a:r>
                      <a:endParaRPr lang="en-US" sz="20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7395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5" name="Table 4">
            <a:extLst>
              <a:ext uri="{FF2B5EF4-FFF2-40B4-BE49-F238E27FC236}">
                <a16:creationId xmlns:a16="http://schemas.microsoft.com/office/drawing/2014/main" id="{412BEF7F-1BAC-431D-9FB6-B6EC5A6D85C4}"/>
              </a:ext>
            </a:extLst>
          </p:cNvPr>
          <p:cNvGraphicFramePr>
            <a:graphicFrameLocks noGrp="1"/>
          </p:cNvGraphicFramePr>
          <p:nvPr>
            <p:extLst>
              <p:ext uri="{D42A27DB-BD31-4B8C-83A1-F6EECF244321}">
                <p14:modId xmlns:p14="http://schemas.microsoft.com/office/powerpoint/2010/main" val="233869606"/>
              </p:ext>
            </p:extLst>
          </p:nvPr>
        </p:nvGraphicFramePr>
        <p:xfrm>
          <a:off x="685801" y="1235034"/>
          <a:ext cx="7010399" cy="5099259"/>
        </p:xfrm>
        <a:graphic>
          <a:graphicData uri="http://schemas.openxmlformats.org/drawingml/2006/table">
            <a:tbl>
              <a:tblPr firstRow="1" firstCol="1" bandRow="1" bandCol="1">
                <a:tableStyleId>{5C22544A-7EE6-4342-B048-85BDC9FD1C3A}</a:tableStyleId>
              </a:tblPr>
              <a:tblGrid>
                <a:gridCol w="1493407">
                  <a:extLst>
                    <a:ext uri="{9D8B030D-6E8A-4147-A177-3AD203B41FA5}">
                      <a16:colId xmlns:a16="http://schemas.microsoft.com/office/drawing/2014/main" val="20000"/>
                    </a:ext>
                  </a:extLst>
                </a:gridCol>
                <a:gridCol w="2810626">
                  <a:extLst>
                    <a:ext uri="{9D8B030D-6E8A-4147-A177-3AD203B41FA5}">
                      <a16:colId xmlns:a16="http://schemas.microsoft.com/office/drawing/2014/main" val="20001"/>
                    </a:ext>
                  </a:extLst>
                </a:gridCol>
                <a:gridCol w="2706366">
                  <a:extLst>
                    <a:ext uri="{9D8B030D-6E8A-4147-A177-3AD203B41FA5}">
                      <a16:colId xmlns:a16="http://schemas.microsoft.com/office/drawing/2014/main" val="20002"/>
                    </a:ext>
                  </a:extLst>
                </a:gridCol>
              </a:tblGrid>
              <a:tr h="669499">
                <a:tc>
                  <a:txBody>
                    <a:bodyPr/>
                    <a:lstStyle/>
                    <a:p>
                      <a:pPr marL="0" marR="0">
                        <a:lnSpc>
                          <a:spcPts val="1000"/>
                        </a:lnSpc>
                        <a:spcBef>
                          <a:spcPts val="200"/>
                        </a:spcBef>
                        <a:spcAft>
                          <a:spcPts val="0"/>
                        </a:spcAft>
                      </a:pPr>
                      <a:endParaRPr lang="en-US" sz="1200" dirty="0">
                        <a:effectLst/>
                      </a:endParaRPr>
                    </a:p>
                    <a:p>
                      <a:pPr marL="0" marR="0">
                        <a:lnSpc>
                          <a:spcPts val="1000"/>
                        </a:lnSpc>
                        <a:spcBef>
                          <a:spcPts val="200"/>
                        </a:spcBef>
                        <a:spcAft>
                          <a:spcPts val="0"/>
                        </a:spcAft>
                      </a:pPr>
                      <a:r>
                        <a:rPr lang="en-US" sz="1200" dirty="0">
                          <a:effectLst/>
                        </a:rPr>
                        <a:t>Knowledge area</a:t>
                      </a:r>
                      <a:endParaRPr lang="en-US" sz="1050" dirty="0">
                        <a:effectLst/>
                        <a:latin typeface="Meridien Roman"/>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endParaRPr lang="en-US" sz="1200" dirty="0">
                        <a:effectLst/>
                      </a:endParaRPr>
                    </a:p>
                    <a:p>
                      <a:pPr marL="0" marR="0">
                        <a:lnSpc>
                          <a:spcPts val="1000"/>
                        </a:lnSpc>
                        <a:spcBef>
                          <a:spcPts val="200"/>
                        </a:spcBef>
                        <a:spcAft>
                          <a:spcPts val="0"/>
                        </a:spcAft>
                      </a:pPr>
                      <a:r>
                        <a:rPr lang="en-US" sz="1200" dirty="0">
                          <a:effectLst/>
                        </a:rPr>
                        <a:t>Monitoring and</a:t>
                      </a:r>
                      <a:endParaRPr lang="en-US" sz="1050" dirty="0">
                        <a:effectLst/>
                      </a:endParaRPr>
                    </a:p>
                    <a:p>
                      <a:pPr marL="0" marR="0">
                        <a:lnSpc>
                          <a:spcPts val="1000"/>
                        </a:lnSpc>
                        <a:spcBef>
                          <a:spcPts val="200"/>
                        </a:spcBef>
                        <a:spcAft>
                          <a:spcPts val="0"/>
                        </a:spcAft>
                      </a:pPr>
                      <a:r>
                        <a:rPr lang="en-US" sz="1200" dirty="0">
                          <a:effectLst/>
                        </a:rPr>
                        <a:t>controlling process</a:t>
                      </a:r>
                      <a:endParaRPr lang="en-US" sz="1050" dirty="0">
                        <a:effectLst/>
                        <a:latin typeface="Meridien Roman"/>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endParaRPr lang="en-US" sz="1200" dirty="0">
                        <a:effectLst/>
                      </a:endParaRPr>
                    </a:p>
                    <a:p>
                      <a:pPr marL="0" marR="0">
                        <a:lnSpc>
                          <a:spcPts val="1000"/>
                        </a:lnSpc>
                        <a:spcBef>
                          <a:spcPts val="200"/>
                        </a:spcBef>
                        <a:spcAft>
                          <a:spcPts val="0"/>
                        </a:spcAft>
                      </a:pPr>
                      <a:r>
                        <a:rPr lang="en-US" sz="1200" dirty="0">
                          <a:effectLst/>
                        </a:rPr>
                        <a:t>Outputs</a:t>
                      </a:r>
                      <a:endParaRPr lang="en-US" sz="1050" dirty="0">
                        <a:effectLst/>
                      </a:endParaRPr>
                    </a:p>
                    <a:p>
                      <a:pPr marL="0" marR="0">
                        <a:lnSpc>
                          <a:spcPts val="1000"/>
                        </a:lnSpc>
                        <a:spcBef>
                          <a:spcPts val="200"/>
                        </a:spcBef>
                        <a:spcAft>
                          <a:spcPts val="0"/>
                        </a:spcAft>
                      </a:pPr>
                      <a:endParaRPr lang="en-US" sz="1200" dirty="0">
                        <a:effectLst/>
                      </a:endParaRPr>
                    </a:p>
                    <a:p>
                      <a:pPr marL="0" marR="0">
                        <a:lnSpc>
                          <a:spcPts val="1000"/>
                        </a:lnSpc>
                        <a:spcBef>
                          <a:spcPts val="200"/>
                        </a:spcBef>
                        <a:spcAft>
                          <a:spcPts val="0"/>
                        </a:spcAft>
                      </a:pPr>
                      <a:r>
                        <a:rPr lang="en-US" sz="1200" dirty="0">
                          <a:effectLst/>
                        </a:rPr>
                        <a:t> </a:t>
                      </a:r>
                      <a:endParaRPr lang="en-US" sz="1050" dirty="0">
                        <a:effectLst/>
                        <a:latin typeface="Meridien Roman"/>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9636">
                <a:tc>
                  <a:txBody>
                    <a:bodyPr/>
                    <a:lstStyle/>
                    <a:p>
                      <a:pPr marL="0" marR="0">
                        <a:lnSpc>
                          <a:spcPct val="100000"/>
                        </a:lnSpc>
                        <a:spcBef>
                          <a:spcPts val="200"/>
                        </a:spcBef>
                        <a:spcAft>
                          <a:spcPts val="0"/>
                        </a:spcAft>
                      </a:pPr>
                      <a:r>
                        <a:rPr lang="en-US" sz="1200">
                          <a:solidFill>
                            <a:schemeClr val="tx1"/>
                          </a:solidFill>
                          <a:effectLst/>
                        </a:rPr>
                        <a:t>Project </a:t>
                      </a:r>
                      <a:endParaRPr lang="en-US" sz="1050">
                        <a:solidFill>
                          <a:schemeClr val="tx1"/>
                        </a:solidFill>
                        <a:effectLst/>
                      </a:endParaRPr>
                    </a:p>
                    <a:p>
                      <a:pPr marL="0" marR="0">
                        <a:lnSpc>
                          <a:spcPct val="100000"/>
                        </a:lnSpc>
                        <a:spcBef>
                          <a:spcPts val="200"/>
                        </a:spcBef>
                        <a:spcAft>
                          <a:spcPts val="0"/>
                        </a:spcAft>
                      </a:pPr>
                      <a:r>
                        <a:rPr lang="en-US" sz="1200">
                          <a:solidFill>
                            <a:schemeClr val="tx1"/>
                          </a:solidFill>
                          <a:effectLst/>
                        </a:rPr>
                        <a:t>communications</a:t>
                      </a:r>
                      <a:endParaRPr lang="en-US" sz="1050">
                        <a:solidFill>
                          <a:schemeClr val="tx1"/>
                        </a:solidFill>
                        <a:effectLst/>
                      </a:endParaRPr>
                    </a:p>
                    <a:p>
                      <a:pPr marL="0" marR="0">
                        <a:lnSpc>
                          <a:spcPct val="100000"/>
                        </a:lnSpc>
                        <a:spcBef>
                          <a:spcPts val="200"/>
                        </a:spcBef>
                        <a:spcAft>
                          <a:spcPts val="0"/>
                        </a:spcAft>
                      </a:pPr>
                      <a:r>
                        <a:rPr lang="en-US" sz="1200">
                          <a:solidFill>
                            <a:schemeClr val="tx1"/>
                          </a:solidFill>
                          <a:effectLst/>
                        </a:rPr>
                        <a:t>management</a:t>
                      </a:r>
                      <a:endParaRPr lang="en-US" sz="105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0"/>
                        </a:spcAft>
                      </a:pPr>
                      <a:r>
                        <a:rPr lang="en-US" sz="1200" dirty="0">
                          <a:solidFill>
                            <a:schemeClr val="tx1"/>
                          </a:solidFill>
                          <a:effectLst/>
                        </a:rPr>
                        <a:t>Monitor communications</a:t>
                      </a:r>
                      <a:endParaRPr lang="en-US" sz="1050" dirty="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0"/>
                        </a:spcAft>
                      </a:pPr>
                      <a:r>
                        <a:rPr lang="en-US" sz="1200" dirty="0">
                          <a:solidFill>
                            <a:schemeClr val="tx1"/>
                          </a:solidFill>
                          <a:effectLst/>
                        </a:rPr>
                        <a:t>Work performance information</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Change requests</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Project management plan updates </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Project documents updates</a:t>
                      </a:r>
                      <a:endParaRPr lang="en-US" sz="1050" dirty="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19636">
                <a:tc>
                  <a:txBody>
                    <a:bodyPr/>
                    <a:lstStyle/>
                    <a:p>
                      <a:pPr marL="0" marR="0">
                        <a:lnSpc>
                          <a:spcPct val="100000"/>
                        </a:lnSpc>
                        <a:spcBef>
                          <a:spcPts val="200"/>
                        </a:spcBef>
                        <a:spcAft>
                          <a:spcPts val="0"/>
                        </a:spcAft>
                      </a:pPr>
                      <a:r>
                        <a:rPr lang="en-US" sz="1200">
                          <a:solidFill>
                            <a:schemeClr val="tx1"/>
                          </a:solidFill>
                          <a:effectLst/>
                        </a:rPr>
                        <a:t>Project stakeholder management</a:t>
                      </a:r>
                      <a:endParaRPr lang="en-US" sz="105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0"/>
                        </a:spcAft>
                      </a:pPr>
                      <a:r>
                        <a:rPr lang="en-US" sz="1200">
                          <a:solidFill>
                            <a:schemeClr val="tx1"/>
                          </a:solidFill>
                          <a:effectLst/>
                        </a:rPr>
                        <a:t>Monitor stakeholder engagement</a:t>
                      </a:r>
                      <a:endParaRPr lang="en-US" sz="105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0"/>
                        </a:spcAft>
                      </a:pPr>
                      <a:r>
                        <a:rPr lang="en-US" sz="1200" dirty="0">
                          <a:solidFill>
                            <a:schemeClr val="tx1"/>
                          </a:solidFill>
                          <a:effectLst/>
                        </a:rPr>
                        <a:t>Work performance information</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Change requests</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Project management plan updates </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Project documents updates</a:t>
                      </a:r>
                      <a:endParaRPr lang="en-US" sz="1050" dirty="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059561">
                <a:tc>
                  <a:txBody>
                    <a:bodyPr/>
                    <a:lstStyle/>
                    <a:p>
                      <a:pPr marL="0" marR="0">
                        <a:lnSpc>
                          <a:spcPct val="100000"/>
                        </a:lnSpc>
                        <a:spcBef>
                          <a:spcPts val="200"/>
                        </a:spcBef>
                        <a:spcAft>
                          <a:spcPts val="0"/>
                        </a:spcAft>
                      </a:pPr>
                      <a:r>
                        <a:rPr lang="en-US" sz="1200">
                          <a:solidFill>
                            <a:schemeClr val="tx1"/>
                          </a:solidFill>
                          <a:effectLst/>
                        </a:rPr>
                        <a:t>Project risk </a:t>
                      </a:r>
                      <a:endParaRPr lang="en-US" sz="1050">
                        <a:solidFill>
                          <a:schemeClr val="tx1"/>
                        </a:solidFill>
                        <a:effectLst/>
                      </a:endParaRPr>
                    </a:p>
                    <a:p>
                      <a:pPr marL="0" marR="0">
                        <a:lnSpc>
                          <a:spcPct val="100000"/>
                        </a:lnSpc>
                        <a:spcBef>
                          <a:spcPts val="200"/>
                        </a:spcBef>
                        <a:spcAft>
                          <a:spcPts val="0"/>
                        </a:spcAft>
                      </a:pPr>
                      <a:r>
                        <a:rPr lang="en-US" sz="1200">
                          <a:solidFill>
                            <a:schemeClr val="tx1"/>
                          </a:solidFill>
                          <a:effectLst/>
                        </a:rPr>
                        <a:t>management</a:t>
                      </a:r>
                      <a:endParaRPr lang="en-US" sz="1050">
                        <a:solidFill>
                          <a:schemeClr val="tx1"/>
                        </a:solidFill>
                        <a:effectLst/>
                      </a:endParaRPr>
                    </a:p>
                    <a:p>
                      <a:pPr marL="0" marR="0">
                        <a:lnSpc>
                          <a:spcPct val="100000"/>
                        </a:lnSpc>
                        <a:spcBef>
                          <a:spcPts val="200"/>
                        </a:spcBef>
                        <a:spcAft>
                          <a:spcPts val="0"/>
                        </a:spcAft>
                      </a:pPr>
                      <a:r>
                        <a:rPr lang="en-US" sz="1200">
                          <a:solidFill>
                            <a:schemeClr val="tx1"/>
                          </a:solidFill>
                          <a:effectLst/>
                        </a:rPr>
                        <a:t> </a:t>
                      </a:r>
                      <a:endParaRPr lang="en-US" sz="105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0"/>
                        </a:spcAft>
                      </a:pPr>
                      <a:r>
                        <a:rPr lang="en-US" sz="1200" dirty="0">
                          <a:solidFill>
                            <a:schemeClr val="tx1"/>
                          </a:solidFill>
                          <a:effectLst/>
                        </a:rPr>
                        <a:t>Monitor risks </a:t>
                      </a:r>
                      <a:endParaRPr lang="en-US" sz="1050" dirty="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0"/>
                        </a:spcAft>
                      </a:pPr>
                      <a:r>
                        <a:rPr lang="en-US" sz="1200" dirty="0">
                          <a:solidFill>
                            <a:schemeClr val="tx1"/>
                          </a:solidFill>
                          <a:effectLst/>
                        </a:rPr>
                        <a:t>Work performance information</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Change requests</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Project management plan updates</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Project documents updates</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Organizational process assets updates</a:t>
                      </a:r>
                      <a:endParaRPr lang="en-US" sz="1050" dirty="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84899">
                <a:tc>
                  <a:txBody>
                    <a:bodyPr/>
                    <a:lstStyle/>
                    <a:p>
                      <a:pPr marL="0" marR="0">
                        <a:lnSpc>
                          <a:spcPct val="100000"/>
                        </a:lnSpc>
                        <a:spcBef>
                          <a:spcPts val="200"/>
                        </a:spcBef>
                        <a:spcAft>
                          <a:spcPts val="0"/>
                        </a:spcAft>
                      </a:pPr>
                      <a:r>
                        <a:rPr lang="en-US" sz="1200" dirty="0">
                          <a:solidFill>
                            <a:schemeClr val="tx1"/>
                          </a:solidFill>
                          <a:effectLst/>
                        </a:rPr>
                        <a:t>Project </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procurement</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management</a:t>
                      </a:r>
                      <a:endParaRPr lang="en-US" sz="1050" dirty="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0"/>
                        </a:spcAft>
                      </a:pPr>
                      <a:r>
                        <a:rPr lang="en-US" sz="1200" dirty="0">
                          <a:solidFill>
                            <a:schemeClr val="tx1"/>
                          </a:solidFill>
                          <a:effectLst/>
                        </a:rPr>
                        <a:t>Control procurements</a:t>
                      </a:r>
                      <a:endParaRPr lang="en-US" sz="1050" dirty="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200"/>
                        </a:spcBef>
                        <a:spcAft>
                          <a:spcPts val="0"/>
                        </a:spcAft>
                      </a:pPr>
                      <a:r>
                        <a:rPr lang="en-US" sz="1200" dirty="0">
                          <a:solidFill>
                            <a:schemeClr val="tx1"/>
                          </a:solidFill>
                          <a:effectLst/>
                        </a:rPr>
                        <a:t>Closed procurements</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Work performance information</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Procurement documentation updates</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Change requests</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Project management plan updates </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Project documents updates</a:t>
                      </a:r>
                      <a:endParaRPr lang="en-US" sz="1050" dirty="0">
                        <a:solidFill>
                          <a:schemeClr val="tx1"/>
                        </a:solidFill>
                        <a:effectLst/>
                      </a:endParaRPr>
                    </a:p>
                    <a:p>
                      <a:pPr marL="0" marR="0">
                        <a:lnSpc>
                          <a:spcPct val="100000"/>
                        </a:lnSpc>
                        <a:spcBef>
                          <a:spcPts val="200"/>
                        </a:spcBef>
                        <a:spcAft>
                          <a:spcPts val="0"/>
                        </a:spcAft>
                      </a:pPr>
                      <a:r>
                        <a:rPr lang="en-US" sz="1200" dirty="0">
                          <a:solidFill>
                            <a:schemeClr val="tx1"/>
                          </a:solidFill>
                          <a:effectLst/>
                        </a:rPr>
                        <a:t>Organizational process assets updates</a:t>
                      </a:r>
                      <a:endParaRPr lang="en-US" sz="1050" dirty="0">
                        <a:solidFill>
                          <a:schemeClr val="tx1"/>
                        </a:solidFill>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89305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0A5F-15AB-4558-AB60-81E85A696F8A}"/>
              </a:ext>
            </a:extLst>
          </p:cNvPr>
          <p:cNvSpPr>
            <a:spLocks noGrp="1"/>
          </p:cNvSpPr>
          <p:nvPr>
            <p:ph type="title"/>
          </p:nvPr>
        </p:nvSpPr>
        <p:spPr/>
        <p:txBody>
          <a:bodyPr/>
          <a:lstStyle/>
          <a:p>
            <a:r>
              <a:rPr lang="en-US" dirty="0"/>
              <a:t>Sample Control Chart</a:t>
            </a:r>
            <a:endParaRPr lang="en-MY" dirty="0"/>
          </a:p>
        </p:txBody>
      </p:sp>
      <p:pic>
        <p:nvPicPr>
          <p:cNvPr id="5" name="Picture 6" descr="Fig07-08.bmp">
            <a:extLst>
              <a:ext uri="{FF2B5EF4-FFF2-40B4-BE49-F238E27FC236}">
                <a16:creationId xmlns:a16="http://schemas.microsoft.com/office/drawing/2014/main" id="{549CAA47-4FE3-4993-984A-24F956EE53E9}"/>
              </a:ext>
            </a:extLst>
          </p:cNvPr>
          <p:cNvPicPr>
            <a:picLocks noChangeAspect="1"/>
          </p:cNvPicPr>
          <p:nvPr/>
        </p:nvPicPr>
        <p:blipFill>
          <a:blip r:embed="rId2" cstate="print"/>
          <a:srcRect l="3825" t="2889" r="3426" b="10446"/>
          <a:stretch>
            <a:fillRect/>
          </a:stretch>
        </p:blipFill>
        <p:spPr bwMode="auto">
          <a:xfrm>
            <a:off x="876300" y="1734344"/>
            <a:ext cx="7391400" cy="4572000"/>
          </a:xfrm>
          <a:prstGeom prst="rect">
            <a:avLst/>
          </a:prstGeom>
          <a:noFill/>
          <a:ln w="9525">
            <a:noFill/>
            <a:miter lim="800000"/>
            <a:headEnd/>
            <a:tailEnd/>
          </a:ln>
        </p:spPr>
      </p:pic>
    </p:spTree>
    <p:extLst>
      <p:ext uri="{BB962C8B-B14F-4D97-AF65-F5344CB8AC3E}">
        <p14:creationId xmlns:p14="http://schemas.microsoft.com/office/powerpoint/2010/main" val="3616663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FBB7-3C24-429F-8DF2-E60A2110B54D}"/>
              </a:ext>
            </a:extLst>
          </p:cNvPr>
          <p:cNvSpPr>
            <a:spLocks noGrp="1"/>
          </p:cNvSpPr>
          <p:nvPr>
            <p:ph type="title"/>
          </p:nvPr>
        </p:nvSpPr>
        <p:spPr/>
        <p:txBody>
          <a:bodyPr/>
          <a:lstStyle/>
          <a:p>
            <a:r>
              <a:rPr lang="en-US" dirty="0"/>
              <a:t>Sample Histogram</a:t>
            </a:r>
            <a:endParaRPr lang="en-MY" dirty="0"/>
          </a:p>
        </p:txBody>
      </p:sp>
      <p:pic>
        <p:nvPicPr>
          <p:cNvPr id="5" name="Picture 6" descr="Fig07-11.bmp">
            <a:extLst>
              <a:ext uri="{FF2B5EF4-FFF2-40B4-BE49-F238E27FC236}">
                <a16:creationId xmlns:a16="http://schemas.microsoft.com/office/drawing/2014/main" id="{10B6CCD4-9AB1-4A9C-94C7-5DF5197674AA}"/>
              </a:ext>
            </a:extLst>
          </p:cNvPr>
          <p:cNvPicPr>
            <a:picLocks noChangeAspect="1"/>
          </p:cNvPicPr>
          <p:nvPr/>
        </p:nvPicPr>
        <p:blipFill>
          <a:blip r:embed="rId2" cstate="print"/>
          <a:srcRect l="990" t="18982" r="990" b="9471"/>
          <a:stretch>
            <a:fillRect/>
          </a:stretch>
        </p:blipFill>
        <p:spPr bwMode="auto">
          <a:xfrm>
            <a:off x="800100" y="2153444"/>
            <a:ext cx="7543800" cy="3733800"/>
          </a:xfrm>
          <a:prstGeom prst="rect">
            <a:avLst/>
          </a:prstGeom>
          <a:noFill/>
          <a:ln w="9525">
            <a:noFill/>
            <a:miter lim="800000"/>
            <a:headEnd/>
            <a:tailEnd/>
          </a:ln>
        </p:spPr>
      </p:pic>
    </p:spTree>
    <p:extLst>
      <p:ext uri="{BB962C8B-B14F-4D97-AF65-F5344CB8AC3E}">
        <p14:creationId xmlns:p14="http://schemas.microsoft.com/office/powerpoint/2010/main" val="1587207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DE1A-6A3F-41C1-82F8-DD99059D5509}"/>
              </a:ext>
            </a:extLst>
          </p:cNvPr>
          <p:cNvSpPr>
            <a:spLocks noGrp="1"/>
          </p:cNvSpPr>
          <p:nvPr>
            <p:ph type="title"/>
          </p:nvPr>
        </p:nvSpPr>
        <p:spPr/>
        <p:txBody>
          <a:bodyPr/>
          <a:lstStyle/>
          <a:p>
            <a:r>
              <a:rPr lang="en-US" dirty="0"/>
              <a:t>Sample Pareto Chart</a:t>
            </a:r>
            <a:endParaRPr lang="en-MY" dirty="0"/>
          </a:p>
        </p:txBody>
      </p:sp>
      <p:pic>
        <p:nvPicPr>
          <p:cNvPr id="5" name="Picture 6" descr="Fig07-12.bmp">
            <a:extLst>
              <a:ext uri="{FF2B5EF4-FFF2-40B4-BE49-F238E27FC236}">
                <a16:creationId xmlns:a16="http://schemas.microsoft.com/office/drawing/2014/main" id="{21AF1EF5-586E-43E9-B495-20F2947E0623}"/>
              </a:ext>
            </a:extLst>
          </p:cNvPr>
          <p:cNvPicPr>
            <a:picLocks noChangeAspect="1"/>
          </p:cNvPicPr>
          <p:nvPr/>
        </p:nvPicPr>
        <p:blipFill>
          <a:blip r:embed="rId2" cstate="print"/>
          <a:srcRect l="1004" t="18356" r="1611" b="8220"/>
          <a:stretch>
            <a:fillRect/>
          </a:stretch>
        </p:blipFill>
        <p:spPr bwMode="auto">
          <a:xfrm>
            <a:off x="876300" y="2039144"/>
            <a:ext cx="7391400" cy="3962400"/>
          </a:xfrm>
          <a:prstGeom prst="rect">
            <a:avLst/>
          </a:prstGeom>
          <a:noFill/>
          <a:ln w="9525">
            <a:noFill/>
            <a:miter lim="800000"/>
            <a:headEnd/>
            <a:tailEnd/>
          </a:ln>
        </p:spPr>
      </p:pic>
    </p:spTree>
    <p:extLst>
      <p:ext uri="{BB962C8B-B14F-4D97-AF65-F5344CB8AC3E}">
        <p14:creationId xmlns:p14="http://schemas.microsoft.com/office/powerpoint/2010/main" val="4177925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1EC2-954D-48BD-9D79-8AD1F8FE67D9}"/>
              </a:ext>
            </a:extLst>
          </p:cNvPr>
          <p:cNvSpPr>
            <a:spLocks noGrp="1"/>
          </p:cNvSpPr>
          <p:nvPr>
            <p:ph type="title"/>
          </p:nvPr>
        </p:nvSpPr>
        <p:spPr/>
        <p:txBody>
          <a:bodyPr/>
          <a:lstStyle/>
          <a:p>
            <a:r>
              <a:rPr lang="en-US" dirty="0"/>
              <a:t>Sample Scatter Diagram</a:t>
            </a:r>
            <a:endParaRPr lang="en-MY" dirty="0"/>
          </a:p>
        </p:txBody>
      </p:sp>
      <p:pic>
        <p:nvPicPr>
          <p:cNvPr id="5" name="Picture 6">
            <a:extLst>
              <a:ext uri="{FF2B5EF4-FFF2-40B4-BE49-F238E27FC236}">
                <a16:creationId xmlns:a16="http://schemas.microsoft.com/office/drawing/2014/main" id="{A366E98F-F380-4D14-8B8D-BA6657F45083}"/>
              </a:ext>
            </a:extLst>
          </p:cNvPr>
          <p:cNvPicPr>
            <a:picLocks noChangeAspect="1" noChangeArrowheads="1"/>
          </p:cNvPicPr>
          <p:nvPr/>
        </p:nvPicPr>
        <p:blipFill>
          <a:blip r:embed="rId2" cstate="print"/>
          <a:srcRect/>
          <a:stretch>
            <a:fillRect/>
          </a:stretch>
        </p:blipFill>
        <p:spPr bwMode="auto">
          <a:xfrm>
            <a:off x="889971" y="1886744"/>
            <a:ext cx="7364058" cy="4267200"/>
          </a:xfrm>
          <a:prstGeom prst="rect">
            <a:avLst/>
          </a:prstGeom>
          <a:noFill/>
        </p:spPr>
      </p:pic>
    </p:spTree>
    <p:extLst>
      <p:ext uri="{BB962C8B-B14F-4D97-AF65-F5344CB8AC3E}">
        <p14:creationId xmlns:p14="http://schemas.microsoft.com/office/powerpoint/2010/main" val="348775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DBA5-F89E-4E41-B71C-D645333B697B}"/>
              </a:ext>
            </a:extLst>
          </p:cNvPr>
          <p:cNvSpPr>
            <a:spLocks noGrp="1"/>
          </p:cNvSpPr>
          <p:nvPr>
            <p:ph type="title"/>
          </p:nvPr>
        </p:nvSpPr>
        <p:spPr/>
        <p:txBody>
          <a:bodyPr/>
          <a:lstStyle/>
          <a:p>
            <a:r>
              <a:rPr lang="en-US" dirty="0"/>
              <a:t>Sample Run Chart</a:t>
            </a:r>
            <a:endParaRPr lang="en-MY" dirty="0"/>
          </a:p>
        </p:txBody>
      </p:sp>
      <p:pic>
        <p:nvPicPr>
          <p:cNvPr id="5" name="Picture 6">
            <a:extLst>
              <a:ext uri="{FF2B5EF4-FFF2-40B4-BE49-F238E27FC236}">
                <a16:creationId xmlns:a16="http://schemas.microsoft.com/office/drawing/2014/main" id="{638CD2E1-5277-4F8C-9C37-6C5F99E4DF58}"/>
              </a:ext>
            </a:extLst>
          </p:cNvPr>
          <p:cNvPicPr>
            <a:picLocks noChangeAspect="1" noChangeArrowheads="1"/>
          </p:cNvPicPr>
          <p:nvPr/>
        </p:nvPicPr>
        <p:blipFill>
          <a:blip r:embed="rId2" cstate="print"/>
          <a:srcRect/>
          <a:stretch>
            <a:fillRect/>
          </a:stretch>
        </p:blipFill>
        <p:spPr bwMode="auto">
          <a:xfrm>
            <a:off x="1181100" y="1953787"/>
            <a:ext cx="6781799" cy="4133113"/>
          </a:xfrm>
          <a:prstGeom prst="rect">
            <a:avLst/>
          </a:prstGeom>
          <a:noFill/>
          <a:ln w="9525" cap="flat" cmpd="sng" algn="ctr">
            <a:noFill/>
            <a:prstDash val="solid"/>
            <a:miter lim="800000"/>
            <a:headEnd/>
            <a:tailEnd/>
          </a:ln>
          <a:effectLst/>
        </p:spPr>
      </p:pic>
    </p:spTree>
    <p:extLst>
      <p:ext uri="{BB962C8B-B14F-4D97-AF65-F5344CB8AC3E}">
        <p14:creationId xmlns:p14="http://schemas.microsoft.com/office/powerpoint/2010/main" val="2017189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4" name="Rectangle 4"/>
          <p:cNvSpPr>
            <a:spLocks noGrp="1" noChangeArrowheads="1"/>
          </p:cNvSpPr>
          <p:nvPr>
            <p:ph type="title"/>
          </p:nvPr>
        </p:nvSpPr>
        <p:spPr/>
        <p:txBody>
          <a:bodyPr/>
          <a:lstStyle/>
          <a:p>
            <a:pPr>
              <a:defRPr/>
            </a:pPr>
            <a:r>
              <a:rPr lang="en-US" dirty="0"/>
              <a:t>Sample Flowchart</a:t>
            </a:r>
          </a:p>
        </p:txBody>
      </p:sp>
      <p:sp>
        <p:nvSpPr>
          <p:cNvPr id="48136" name="Rectangle 8"/>
          <p:cNvSpPr>
            <a:spLocks noChangeArrowheads="1"/>
          </p:cNvSpPr>
          <p:nvPr/>
        </p:nvSpPr>
        <p:spPr bwMode="auto">
          <a:xfrm>
            <a:off x="0" y="0"/>
            <a:ext cx="9144000" cy="0"/>
          </a:xfrm>
          <a:prstGeom prst="rect">
            <a:avLst/>
          </a:prstGeom>
          <a:noFill/>
          <a:ln w="9525" cap="flat" cmpd="sng" algn="ctr">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48135" name="Picture 9" descr="flowchart"/>
          <p:cNvPicPr>
            <a:picLocks noChangeAspect="1" noChangeArrowheads="1"/>
          </p:cNvPicPr>
          <p:nvPr/>
        </p:nvPicPr>
        <p:blipFill>
          <a:blip r:embed="rId2" cstate="print"/>
          <a:srcRect b="22350"/>
          <a:stretch>
            <a:fillRect/>
          </a:stretch>
        </p:blipFill>
        <p:spPr bwMode="auto">
          <a:xfrm>
            <a:off x="990600" y="1876167"/>
            <a:ext cx="7162800" cy="4165491"/>
          </a:xfrm>
          <a:prstGeom prst="rect">
            <a:avLst/>
          </a:prstGeom>
          <a:noFill/>
        </p:spPr>
      </p:pic>
    </p:spTree>
    <p:extLst>
      <p:ext uri="{BB962C8B-B14F-4D97-AF65-F5344CB8AC3E}">
        <p14:creationId xmlns:p14="http://schemas.microsoft.com/office/powerpoint/2010/main" val="1732616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7363" y="1697038"/>
            <a:ext cx="8229600" cy="4886324"/>
          </a:xfrm>
        </p:spPr>
        <p:txBody>
          <a:bodyPr>
            <a:normAutofit fontScale="92500" lnSpcReduction="10000"/>
          </a:bodyPr>
          <a:lstStyle/>
          <a:p>
            <a:pPr>
              <a:lnSpc>
                <a:spcPct val="120000"/>
              </a:lnSpc>
            </a:pPr>
            <a:r>
              <a:rPr lang="en-US" sz="2400" dirty="0"/>
              <a:t>Controlling resources involves ensuring that the </a:t>
            </a:r>
            <a:r>
              <a:rPr lang="en-US" sz="2400" i="1" dirty="0"/>
              <a:t>physical</a:t>
            </a:r>
            <a:r>
              <a:rPr lang="en-US" sz="2400" dirty="0"/>
              <a:t> resources assigned to the project are available as planned and monitoring the planned versus actual resources utilization, taking corrective actions as needed</a:t>
            </a:r>
          </a:p>
          <a:p>
            <a:pPr>
              <a:lnSpc>
                <a:spcPct val="120000"/>
              </a:lnSpc>
            </a:pPr>
            <a:r>
              <a:rPr lang="en-US" sz="2400" dirty="0"/>
              <a:t>Making effective use of team members is addressed under the Manage Team process</a:t>
            </a:r>
          </a:p>
          <a:p>
            <a:pPr>
              <a:lnSpc>
                <a:spcPct val="120000"/>
              </a:lnSpc>
            </a:pPr>
            <a:r>
              <a:rPr lang="en-US" sz="2400" dirty="0"/>
              <a:t>Tools and techniques include data analysis, problem solving, interpersonal and team skills, and project management information systems</a:t>
            </a:r>
          </a:p>
          <a:p>
            <a:pPr>
              <a:lnSpc>
                <a:spcPct val="120000"/>
              </a:lnSpc>
            </a:pPr>
            <a:r>
              <a:rPr lang="en-US" sz="2400" dirty="0"/>
              <a:t>Key outputs include work performance information, change requests, project management plan updates, and project documents updates. </a:t>
            </a:r>
          </a:p>
          <a:p>
            <a:pPr>
              <a:lnSpc>
                <a:spcPct val="120000"/>
              </a:lnSpc>
            </a:pPr>
            <a:endParaRPr lang="en-US" sz="2400" dirty="0"/>
          </a:p>
        </p:txBody>
      </p:sp>
      <p:sp>
        <p:nvSpPr>
          <p:cNvPr id="4" name="Title 3"/>
          <p:cNvSpPr>
            <a:spLocks noGrp="1"/>
          </p:cNvSpPr>
          <p:nvPr>
            <p:ph type="title"/>
          </p:nvPr>
        </p:nvSpPr>
        <p:spPr/>
        <p:txBody>
          <a:bodyPr/>
          <a:lstStyle/>
          <a:p>
            <a:r>
              <a:rPr lang="en-US" dirty="0"/>
              <a:t>Project Resource Management</a:t>
            </a:r>
          </a:p>
        </p:txBody>
      </p:sp>
    </p:spTree>
    <p:extLst>
      <p:ext uri="{BB962C8B-B14F-4D97-AF65-F5344CB8AC3E}">
        <p14:creationId xmlns:p14="http://schemas.microsoft.com/office/powerpoint/2010/main" val="3378276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457200" y="1752600"/>
            <a:ext cx="8229600" cy="4525963"/>
          </a:xfrm>
        </p:spPr>
        <p:txBody>
          <a:bodyPr>
            <a:normAutofit/>
          </a:bodyPr>
          <a:lstStyle/>
          <a:p>
            <a:pPr>
              <a:lnSpc>
                <a:spcPct val="110000"/>
              </a:lnSpc>
            </a:pPr>
            <a:r>
              <a:rPr lang="en-US" sz="2800" dirty="0"/>
              <a:t>Controlling communications involves monitoring and controlling communications throughout the project life cycle to ensure that stakeholder information needs are met</a:t>
            </a:r>
          </a:p>
          <a:p>
            <a:pPr>
              <a:lnSpc>
                <a:spcPct val="110000"/>
              </a:lnSpc>
            </a:pPr>
            <a:r>
              <a:rPr lang="en-US" sz="2800" dirty="0"/>
              <a:t>Key outputs include work performance information, change requests, project management plan updates, and project documents updates</a:t>
            </a:r>
          </a:p>
        </p:txBody>
      </p:sp>
      <p:sp>
        <p:nvSpPr>
          <p:cNvPr id="508930" name="Rectangle 2"/>
          <p:cNvSpPr>
            <a:spLocks noGrp="1" noChangeArrowheads="1"/>
          </p:cNvSpPr>
          <p:nvPr>
            <p:ph type="title"/>
          </p:nvPr>
        </p:nvSpPr>
        <p:spPr/>
        <p:txBody>
          <a:bodyPr>
            <a:normAutofit fontScale="90000"/>
          </a:bodyPr>
          <a:lstStyle/>
          <a:p>
            <a:pPr>
              <a:defRPr/>
            </a:pPr>
            <a:r>
              <a:rPr lang="en-US" sz="4000" dirty="0"/>
              <a:t>Project Communications Management</a:t>
            </a:r>
          </a:p>
        </p:txBody>
      </p:sp>
    </p:spTree>
    <p:extLst>
      <p:ext uri="{BB962C8B-B14F-4D97-AF65-F5344CB8AC3E}">
        <p14:creationId xmlns:p14="http://schemas.microsoft.com/office/powerpoint/2010/main" val="1660277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10000"/>
              </a:lnSpc>
            </a:pPr>
            <a:r>
              <a:rPr lang="en-US" sz="2400" dirty="0"/>
              <a:t>You cannot control stakeholders, but you can control their level of engagement</a:t>
            </a:r>
          </a:p>
          <a:p>
            <a:pPr>
              <a:lnSpc>
                <a:spcPct val="110000"/>
              </a:lnSpc>
            </a:pPr>
            <a:r>
              <a:rPr lang="en-US" sz="2400" dirty="0"/>
              <a:t>Controlling stakeholder engagement involves monitoring overall project stakeholder relationships and adjusting strategies and plans for engaging stakeholders as needed</a:t>
            </a:r>
          </a:p>
          <a:p>
            <a:pPr>
              <a:lnSpc>
                <a:spcPct val="110000"/>
              </a:lnSpc>
            </a:pPr>
            <a:r>
              <a:rPr lang="en-US" sz="2400" dirty="0"/>
              <a:t>Outputs include work performance information, change requests, project management plan updates, and project documents updates</a:t>
            </a:r>
          </a:p>
          <a:p>
            <a:pPr>
              <a:lnSpc>
                <a:spcPct val="110000"/>
              </a:lnSpc>
            </a:pPr>
            <a:r>
              <a:rPr lang="en-US" sz="2400" dirty="0"/>
              <a:t>On some projects key stakeholders are members of the project team</a:t>
            </a:r>
          </a:p>
          <a:p>
            <a:pPr>
              <a:lnSpc>
                <a:spcPct val="110000"/>
              </a:lnSpc>
            </a:pPr>
            <a:endParaRPr lang="en-US" sz="2400" dirty="0"/>
          </a:p>
        </p:txBody>
      </p:sp>
      <p:sp>
        <p:nvSpPr>
          <p:cNvPr id="3" name="Title 2"/>
          <p:cNvSpPr>
            <a:spLocks noGrp="1"/>
          </p:cNvSpPr>
          <p:nvPr>
            <p:ph type="title"/>
          </p:nvPr>
        </p:nvSpPr>
        <p:spPr/>
        <p:txBody>
          <a:bodyPr/>
          <a:lstStyle/>
          <a:p>
            <a:r>
              <a:rPr lang="en-US" dirty="0"/>
              <a:t>Project Stakeholder Management</a:t>
            </a:r>
          </a:p>
        </p:txBody>
      </p:sp>
    </p:spTree>
    <p:extLst>
      <p:ext uri="{BB962C8B-B14F-4D97-AF65-F5344CB8AC3E}">
        <p14:creationId xmlns:p14="http://schemas.microsoft.com/office/powerpoint/2010/main" val="971461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4E90-0846-4D76-A644-C71D9A43B87F}"/>
              </a:ext>
            </a:extLst>
          </p:cNvPr>
          <p:cNvSpPr>
            <a:spLocks noGrp="1"/>
          </p:cNvSpPr>
          <p:nvPr>
            <p:ph type="title"/>
          </p:nvPr>
        </p:nvSpPr>
        <p:spPr/>
        <p:txBody>
          <a:bodyPr/>
          <a:lstStyle/>
          <a:p>
            <a:r>
              <a:rPr lang="en-US" dirty="0"/>
              <a:t>Project Risk Management</a:t>
            </a:r>
            <a:endParaRPr lang="en-MY" dirty="0"/>
          </a:p>
        </p:txBody>
      </p:sp>
      <p:sp>
        <p:nvSpPr>
          <p:cNvPr id="3" name="Content Placeholder 2">
            <a:extLst>
              <a:ext uri="{FF2B5EF4-FFF2-40B4-BE49-F238E27FC236}">
                <a16:creationId xmlns:a16="http://schemas.microsoft.com/office/drawing/2014/main" id="{EB0D5EFF-79AB-47DD-968C-5D35FC8EF360}"/>
              </a:ext>
            </a:extLst>
          </p:cNvPr>
          <p:cNvSpPr>
            <a:spLocks noGrp="1"/>
          </p:cNvSpPr>
          <p:nvPr>
            <p:ph idx="1"/>
          </p:nvPr>
        </p:nvSpPr>
        <p:spPr>
          <a:xfrm>
            <a:off x="487363" y="1697038"/>
            <a:ext cx="8229600" cy="4886324"/>
          </a:xfrm>
        </p:spPr>
        <p:txBody>
          <a:bodyPr>
            <a:normAutofit fontScale="70000" lnSpcReduction="20000"/>
          </a:bodyPr>
          <a:lstStyle/>
          <a:p>
            <a:pPr>
              <a:lnSpc>
                <a:spcPct val="120000"/>
              </a:lnSpc>
            </a:pPr>
            <a:r>
              <a:rPr lang="en-US" dirty="0"/>
              <a:t>Monitoring and controlling risks involves implementing the risk response plans, while continuing to identify and analyze new risks and evaluate risk process effectiveness</a:t>
            </a:r>
          </a:p>
          <a:p>
            <a:pPr>
              <a:lnSpc>
                <a:spcPct val="120000"/>
              </a:lnSpc>
            </a:pPr>
            <a:r>
              <a:rPr lang="en-US" dirty="0"/>
              <a:t>Carrying out individual risk management plans involves monitoring risks based on defined milestones and making decisions regarding risks and their response strategies</a:t>
            </a:r>
          </a:p>
          <a:p>
            <a:pPr>
              <a:lnSpc>
                <a:spcPct val="120000"/>
              </a:lnSpc>
            </a:pPr>
            <a:r>
              <a:rPr lang="en-US" dirty="0"/>
              <a:t>Project teams sometimes use </a:t>
            </a:r>
            <a:r>
              <a:rPr lang="en-US" b="1" dirty="0"/>
              <a:t>workarounds</a:t>
            </a:r>
            <a:r>
              <a:rPr lang="en-US" dirty="0"/>
              <a:t>—unplanned responses to risk events—when they do not have contingency plans in place</a:t>
            </a:r>
          </a:p>
          <a:p>
            <a:pPr>
              <a:lnSpc>
                <a:spcPct val="120000"/>
              </a:lnSpc>
            </a:pPr>
            <a:r>
              <a:rPr lang="en-US" dirty="0"/>
              <a:t>Outputs of risk control include work performance information, change requests, project management plan updates, project documents updates (especially updating the risk register), and organizational process assets updates</a:t>
            </a:r>
          </a:p>
        </p:txBody>
      </p:sp>
    </p:spTree>
    <p:extLst>
      <p:ext uri="{BB962C8B-B14F-4D97-AF65-F5344CB8AC3E}">
        <p14:creationId xmlns:p14="http://schemas.microsoft.com/office/powerpoint/2010/main" val="275868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697037"/>
            <a:ext cx="8229600" cy="4856931"/>
          </a:xfrm>
        </p:spPr>
        <p:txBody>
          <a:bodyPr>
            <a:normAutofit fontScale="62500" lnSpcReduction="20000"/>
          </a:bodyPr>
          <a:lstStyle/>
          <a:p>
            <a:pPr>
              <a:lnSpc>
                <a:spcPct val="120000"/>
              </a:lnSpc>
            </a:pPr>
            <a:r>
              <a:rPr lang="en-US" altLang="zh-TW" b="1" dirty="0">
                <a:latin typeface="Century Gothic" panose="020B0502020202020204" pitchFamily="34" charset="0"/>
                <a:ea typeface="新細明體" pitchFamily="18" charset="-120"/>
              </a:rPr>
              <a:t>At the end of this topic, You should be able to</a:t>
            </a:r>
          </a:p>
          <a:p>
            <a:pPr lvl="1">
              <a:lnSpc>
                <a:spcPct val="120000"/>
              </a:lnSpc>
            </a:pPr>
            <a:r>
              <a:rPr lang="en-US" sz="2600" dirty="0"/>
              <a:t>List several processes and outputs of project monitoring and controlling, and describe outputs common to all knowledge areas</a:t>
            </a:r>
          </a:p>
          <a:p>
            <a:pPr lvl="1">
              <a:lnSpc>
                <a:spcPct val="120000"/>
              </a:lnSpc>
            </a:pPr>
            <a:r>
              <a:rPr lang="en-US" sz="2600" dirty="0"/>
              <a:t>Discuss monitoring and controlling project work and performing integrated change control as part of project integration management and how to use earned value management</a:t>
            </a:r>
          </a:p>
          <a:p>
            <a:pPr lvl="1">
              <a:lnSpc>
                <a:spcPct val="120000"/>
              </a:lnSpc>
            </a:pPr>
            <a:r>
              <a:rPr lang="en-US" sz="2600" dirty="0"/>
              <a:t>Explain the importance of validating and controlling scope</a:t>
            </a:r>
          </a:p>
          <a:p>
            <a:pPr lvl="1">
              <a:lnSpc>
                <a:spcPct val="120000"/>
              </a:lnSpc>
            </a:pPr>
            <a:r>
              <a:rPr lang="en-US" sz="2600" dirty="0"/>
              <a:t>Describe the schedule control process and schedule performance measurement tools, such as tracking Gantt charts</a:t>
            </a:r>
          </a:p>
          <a:p>
            <a:pPr lvl="1">
              <a:lnSpc>
                <a:spcPct val="120000"/>
              </a:lnSpc>
            </a:pPr>
            <a:r>
              <a:rPr lang="en-US" sz="2600" dirty="0"/>
              <a:t>Discuss tools and techniques to assist in cost control</a:t>
            </a:r>
          </a:p>
          <a:p>
            <a:pPr lvl="1">
              <a:lnSpc>
                <a:spcPct val="120000"/>
              </a:lnSpc>
            </a:pPr>
            <a:r>
              <a:rPr lang="en-US" sz="2600" dirty="0"/>
              <a:t>List the Seven Basic Tools of Quality, and provide examples of how they assist in performing quality control</a:t>
            </a:r>
          </a:p>
          <a:p>
            <a:pPr lvl="1">
              <a:lnSpc>
                <a:spcPct val="120000"/>
              </a:lnSpc>
            </a:pPr>
            <a:r>
              <a:rPr lang="en-US" sz="2600" dirty="0"/>
              <a:t>Explain the process of controlling resources</a:t>
            </a:r>
          </a:p>
          <a:p>
            <a:pPr lvl="1">
              <a:lnSpc>
                <a:spcPct val="120000"/>
              </a:lnSpc>
            </a:pPr>
            <a:r>
              <a:rPr lang="en-US" sz="2600" dirty="0"/>
              <a:t>Summarize methods for monitoring communications</a:t>
            </a:r>
          </a:p>
          <a:p>
            <a:pPr lvl="1">
              <a:lnSpc>
                <a:spcPct val="120000"/>
              </a:lnSpc>
            </a:pPr>
            <a:r>
              <a:rPr lang="en-US" sz="2600" dirty="0"/>
              <a:t>Discuss different approaches to monitoring stakeholder engagement</a:t>
            </a:r>
          </a:p>
          <a:p>
            <a:pPr lvl="1">
              <a:lnSpc>
                <a:spcPct val="120000"/>
              </a:lnSpc>
            </a:pPr>
            <a:r>
              <a:rPr lang="en-US" sz="2600" dirty="0"/>
              <a:t>Describe the process of monitoring risks</a:t>
            </a:r>
          </a:p>
          <a:p>
            <a:pPr lvl="1">
              <a:lnSpc>
                <a:spcPct val="120000"/>
              </a:lnSpc>
            </a:pPr>
            <a:r>
              <a:rPr lang="en-US" sz="2600" dirty="0"/>
              <a:t>Explain how to control procurements</a:t>
            </a:r>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4117263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57EF-9238-40A3-842D-E39A8FBC8DDD}"/>
              </a:ext>
            </a:extLst>
          </p:cNvPr>
          <p:cNvSpPr>
            <a:spLocks noGrp="1"/>
          </p:cNvSpPr>
          <p:nvPr>
            <p:ph type="title"/>
          </p:nvPr>
        </p:nvSpPr>
        <p:spPr/>
        <p:txBody>
          <a:bodyPr/>
          <a:lstStyle/>
          <a:p>
            <a:r>
              <a:rPr lang="en-US" dirty="0"/>
              <a:t>Project Procurement Management</a:t>
            </a:r>
            <a:endParaRPr lang="en-MY" dirty="0"/>
          </a:p>
        </p:txBody>
      </p:sp>
      <p:sp>
        <p:nvSpPr>
          <p:cNvPr id="3" name="Content Placeholder 2">
            <a:extLst>
              <a:ext uri="{FF2B5EF4-FFF2-40B4-BE49-F238E27FC236}">
                <a16:creationId xmlns:a16="http://schemas.microsoft.com/office/drawing/2014/main" id="{0F1EE0A7-7217-4C8E-B82D-12AC77BE7C34}"/>
              </a:ext>
            </a:extLst>
          </p:cNvPr>
          <p:cNvSpPr>
            <a:spLocks noGrp="1"/>
          </p:cNvSpPr>
          <p:nvPr>
            <p:ph idx="1"/>
          </p:nvPr>
        </p:nvSpPr>
        <p:spPr>
          <a:xfrm>
            <a:off x="487363" y="1697038"/>
            <a:ext cx="8229600" cy="4886324"/>
          </a:xfrm>
        </p:spPr>
        <p:txBody>
          <a:bodyPr>
            <a:normAutofit fontScale="70000" lnSpcReduction="20000"/>
          </a:bodyPr>
          <a:lstStyle/>
          <a:p>
            <a:pPr>
              <a:lnSpc>
                <a:spcPct val="120000"/>
              </a:lnSpc>
            </a:pPr>
            <a:r>
              <a:rPr lang="en-US" dirty="0"/>
              <a:t>Controlling procurements involves managing procurement relationships, monitoring contract performance, making changes and taking corrective actions as needed, and closing out contracts</a:t>
            </a:r>
          </a:p>
          <a:p>
            <a:pPr>
              <a:lnSpc>
                <a:spcPct val="120000"/>
              </a:lnSpc>
            </a:pPr>
            <a:r>
              <a:rPr lang="en-US" dirty="0"/>
              <a:t>The contractual relationship is a legal relationship and, as such, is subject to state and federal contract laws</a:t>
            </a:r>
          </a:p>
          <a:p>
            <a:pPr>
              <a:lnSpc>
                <a:spcPct val="120000"/>
              </a:lnSpc>
            </a:pPr>
            <a:r>
              <a:rPr lang="en-US" dirty="0"/>
              <a:t>Someone from the procurement or legal department in organizations usually closes out contracts</a:t>
            </a:r>
          </a:p>
          <a:p>
            <a:pPr>
              <a:lnSpc>
                <a:spcPct val="120000"/>
              </a:lnSpc>
            </a:pPr>
            <a:r>
              <a:rPr lang="en-US" dirty="0"/>
              <a:t>In addition to work performance information, change requests, project management plan updates, project documents updates, and organizational process asset updates, key outputs of controlling procurements include closed procurements and procurement documentation updates</a:t>
            </a:r>
          </a:p>
        </p:txBody>
      </p:sp>
    </p:spTree>
    <p:extLst>
      <p:ext uri="{BB962C8B-B14F-4D97-AF65-F5344CB8AC3E}">
        <p14:creationId xmlns:p14="http://schemas.microsoft.com/office/powerpoint/2010/main" val="2511783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3063311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697037"/>
            <a:ext cx="8229600" cy="4926013"/>
          </a:xfrm>
        </p:spPr>
        <p:txBody>
          <a:bodyPr>
            <a:noAutofit/>
          </a:bodyPr>
          <a:lstStyle/>
          <a:p>
            <a:r>
              <a:rPr lang="en-US" sz="2400" dirty="0"/>
              <a:t>Monitoring and controlling involves regularly measuring progress to ensure that the project is meeting its objectives and addressing current business needs. The project manager and other staff monitor progress against plans and take corrective action when necessary. </a:t>
            </a:r>
          </a:p>
          <a:p>
            <a:r>
              <a:rPr lang="en-US" sz="2400" dirty="0"/>
              <a:t>Every knowledge area includes processes and outputs to help monitor and control projects. Outputs common to several knowledge areas include change requests, work performance information, organizational process assets updates, project management plan updates, and project document updates.</a:t>
            </a:r>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18644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10 </a:t>
            </a:r>
            <a:r>
              <a:rPr lang="en-US" dirty="0"/>
              <a:t>Closing Projects</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dirty="0"/>
              <a:t>change requests</a:t>
            </a:r>
          </a:p>
          <a:p>
            <a:pPr lvl="1"/>
            <a:r>
              <a:rPr lang="en-US" dirty="0"/>
              <a:t>work performance information</a:t>
            </a:r>
          </a:p>
          <a:p>
            <a:pPr lvl="1"/>
            <a:r>
              <a:rPr lang="en-US" dirty="0"/>
              <a:t>organizational process assets updates</a:t>
            </a:r>
          </a:p>
          <a:p>
            <a:pPr lvl="1"/>
            <a:r>
              <a:rPr lang="en-US" dirty="0"/>
              <a:t>project management plan updates</a:t>
            </a:r>
          </a:p>
          <a:p>
            <a:pPr lvl="1"/>
            <a:r>
              <a:rPr lang="en-US" dirty="0"/>
              <a:t>project document updates</a:t>
            </a:r>
          </a:p>
        </p:txBody>
      </p:sp>
    </p:spTree>
    <p:extLst>
      <p:ext uri="{BB962C8B-B14F-4D97-AF65-F5344CB8AC3E}">
        <p14:creationId xmlns:p14="http://schemas.microsoft.com/office/powerpoint/2010/main" val="1366442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r>
              <a:rPr lang="en-US" sz="2800" dirty="0"/>
              <a:t>The main monitoring and controlling processes performed as part of project integration management include monitoring and controlling project work and performing integrated change control. </a:t>
            </a:r>
          </a:p>
          <a:p>
            <a:r>
              <a:rPr lang="en-US" sz="2800" dirty="0"/>
              <a:t>These are crucial processes that must be done well to ensure project success.</a:t>
            </a:r>
          </a:p>
          <a:p>
            <a:pPr marL="109728" indent="0">
              <a:buNone/>
            </a:pPr>
            <a:endParaRPr lang="en-US" sz="2800" dirty="0"/>
          </a:p>
        </p:txBody>
      </p:sp>
      <p:sp>
        <p:nvSpPr>
          <p:cNvPr id="458754" name="Rectangle 2"/>
          <p:cNvSpPr>
            <a:spLocks noGrp="1" noChangeArrowheads="1"/>
          </p:cNvSpPr>
          <p:nvPr>
            <p:ph type="title"/>
          </p:nvPr>
        </p:nvSpPr>
        <p:spPr/>
        <p:txBody>
          <a:bodyPr>
            <a:normAutofit fontScale="90000"/>
          </a:bodyPr>
          <a:lstStyle/>
          <a:p>
            <a:pPr>
              <a:defRPr/>
            </a:pPr>
            <a:r>
              <a:rPr lang="en-US" sz="4000" dirty="0"/>
              <a:t>Project Integration Management</a:t>
            </a:r>
          </a:p>
        </p:txBody>
      </p:sp>
    </p:spTree>
    <p:extLst>
      <p:ext uri="{BB962C8B-B14F-4D97-AF65-F5344CB8AC3E}">
        <p14:creationId xmlns:p14="http://schemas.microsoft.com/office/powerpoint/2010/main" val="355025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p:txBody>
          <a:bodyPr>
            <a:normAutofit fontScale="92500" lnSpcReduction="20000"/>
          </a:bodyPr>
          <a:lstStyle/>
          <a:p>
            <a:pPr>
              <a:lnSpc>
                <a:spcPct val="110000"/>
              </a:lnSpc>
            </a:pPr>
            <a:r>
              <a:rPr lang="en-US" sz="2400" b="1" dirty="0"/>
              <a:t>Earned value management (EVM) </a:t>
            </a:r>
            <a:r>
              <a:rPr lang="en-US" sz="2400" dirty="0"/>
              <a:t>is a project performance measurement technique that integrates scope, time, and cost data</a:t>
            </a:r>
          </a:p>
          <a:p>
            <a:pPr>
              <a:lnSpc>
                <a:spcPct val="110000"/>
              </a:lnSpc>
            </a:pPr>
            <a:r>
              <a:rPr lang="en-US" sz="2400" dirty="0"/>
              <a:t>Given a baseline, project managers and their teams can determine how well the project is meeting scope, time, and cost goals by entering actual information and then comparing it to the baseline</a:t>
            </a:r>
          </a:p>
          <a:p>
            <a:pPr>
              <a:lnSpc>
                <a:spcPct val="110000"/>
              </a:lnSpc>
            </a:pPr>
            <a:r>
              <a:rPr lang="en-US" sz="2400" dirty="0"/>
              <a:t>The baseline information includes:</a:t>
            </a:r>
          </a:p>
          <a:p>
            <a:pPr lvl="1">
              <a:lnSpc>
                <a:spcPct val="110000"/>
              </a:lnSpc>
            </a:pPr>
            <a:r>
              <a:rPr lang="en-US" sz="2200" dirty="0"/>
              <a:t>Scope data (WBS tasks)</a:t>
            </a:r>
          </a:p>
          <a:p>
            <a:pPr lvl="1">
              <a:lnSpc>
                <a:spcPct val="110000"/>
              </a:lnSpc>
            </a:pPr>
            <a:r>
              <a:rPr lang="en-US" sz="2200" dirty="0"/>
              <a:t>Time data (start and finish estimates for each task)</a:t>
            </a:r>
          </a:p>
          <a:p>
            <a:pPr lvl="1">
              <a:lnSpc>
                <a:spcPct val="110000"/>
              </a:lnSpc>
            </a:pPr>
            <a:r>
              <a:rPr lang="en-US" sz="2200" dirty="0"/>
              <a:t>Cost data (cost estimates for each task)</a:t>
            </a:r>
          </a:p>
          <a:p>
            <a:pPr>
              <a:lnSpc>
                <a:spcPct val="110000"/>
              </a:lnSpc>
            </a:pPr>
            <a:r>
              <a:rPr lang="en-US" sz="2400" dirty="0"/>
              <a:t>Note that you can use earned value management at either a detailed or a summary level</a:t>
            </a:r>
          </a:p>
          <a:p>
            <a:pPr lvl="1">
              <a:lnSpc>
                <a:spcPct val="110000"/>
              </a:lnSpc>
            </a:pPr>
            <a:endParaRPr lang="en-US" sz="2200" dirty="0"/>
          </a:p>
        </p:txBody>
      </p:sp>
      <p:sp>
        <p:nvSpPr>
          <p:cNvPr id="459778" name="Rectangle 2"/>
          <p:cNvSpPr>
            <a:spLocks noGrp="1" noChangeArrowheads="1"/>
          </p:cNvSpPr>
          <p:nvPr>
            <p:ph type="title"/>
          </p:nvPr>
        </p:nvSpPr>
        <p:spPr/>
        <p:txBody>
          <a:bodyPr>
            <a:normAutofit fontScale="90000"/>
          </a:bodyPr>
          <a:lstStyle/>
          <a:p>
            <a:pPr>
              <a:defRPr/>
            </a:pPr>
            <a:r>
              <a:rPr lang="en-US" sz="4000" dirty="0"/>
              <a:t>Forecasting With Earned Value Management</a:t>
            </a:r>
          </a:p>
        </p:txBody>
      </p:sp>
    </p:spTree>
    <p:extLst>
      <p:ext uri="{BB962C8B-B14F-4D97-AF65-F5344CB8AC3E}">
        <p14:creationId xmlns:p14="http://schemas.microsoft.com/office/powerpoint/2010/main" val="137942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B8E1-5DA0-44F3-A14C-2D16B0B3A2DC}"/>
              </a:ext>
            </a:extLst>
          </p:cNvPr>
          <p:cNvSpPr>
            <a:spLocks noGrp="1"/>
          </p:cNvSpPr>
          <p:nvPr>
            <p:ph type="title"/>
          </p:nvPr>
        </p:nvSpPr>
        <p:spPr/>
        <p:txBody>
          <a:bodyPr/>
          <a:lstStyle/>
          <a:p>
            <a:r>
              <a:rPr lang="en-US" dirty="0"/>
              <a:t>Earned Value Terms</a:t>
            </a:r>
            <a:endParaRPr lang="en-MY" dirty="0"/>
          </a:p>
        </p:txBody>
      </p:sp>
      <p:sp>
        <p:nvSpPr>
          <p:cNvPr id="3" name="Content Placeholder 2">
            <a:extLst>
              <a:ext uri="{FF2B5EF4-FFF2-40B4-BE49-F238E27FC236}">
                <a16:creationId xmlns:a16="http://schemas.microsoft.com/office/drawing/2014/main" id="{093BE391-7200-420A-BB5B-05E0797EBA8A}"/>
              </a:ext>
            </a:extLst>
          </p:cNvPr>
          <p:cNvSpPr>
            <a:spLocks noGrp="1"/>
          </p:cNvSpPr>
          <p:nvPr>
            <p:ph idx="1"/>
          </p:nvPr>
        </p:nvSpPr>
        <p:spPr>
          <a:xfrm>
            <a:off x="487363" y="1697038"/>
            <a:ext cx="8229600" cy="4886324"/>
          </a:xfrm>
        </p:spPr>
        <p:txBody>
          <a:bodyPr>
            <a:normAutofit fontScale="92500" lnSpcReduction="10000"/>
          </a:bodyPr>
          <a:lstStyle/>
          <a:p>
            <a:pPr>
              <a:lnSpc>
                <a:spcPct val="110000"/>
              </a:lnSpc>
            </a:pPr>
            <a:r>
              <a:rPr lang="en-US" sz="2800" dirty="0"/>
              <a:t>The </a:t>
            </a:r>
            <a:r>
              <a:rPr lang="en-US" sz="2800" b="1" dirty="0"/>
              <a:t>planned value (PV) </a:t>
            </a:r>
            <a:r>
              <a:rPr lang="en-US" sz="2800" dirty="0"/>
              <a:t>is the authorized budget assigned to scheduled work</a:t>
            </a:r>
          </a:p>
          <a:p>
            <a:pPr>
              <a:lnSpc>
                <a:spcPct val="110000"/>
              </a:lnSpc>
            </a:pPr>
            <a:r>
              <a:rPr lang="en-US" sz="2800" dirty="0"/>
              <a:t>The </a:t>
            </a:r>
            <a:r>
              <a:rPr lang="en-US" sz="2800" b="1" dirty="0"/>
              <a:t>actual cost (AC) </a:t>
            </a:r>
            <a:r>
              <a:rPr lang="en-US" sz="2800" dirty="0"/>
              <a:t>is the realized cost incurred for the work performed on an activity during a specific time period</a:t>
            </a:r>
          </a:p>
          <a:p>
            <a:pPr>
              <a:lnSpc>
                <a:spcPct val="110000"/>
              </a:lnSpc>
            </a:pPr>
            <a:r>
              <a:rPr lang="en-US" sz="2800" dirty="0"/>
              <a:t>The </a:t>
            </a:r>
            <a:r>
              <a:rPr lang="en-US" sz="2800" b="1" dirty="0"/>
              <a:t>earned value (EV) </a:t>
            </a:r>
            <a:r>
              <a:rPr lang="en-US" sz="2800" dirty="0"/>
              <a:t>is the measure of work performed expressed in terms of the budget authorized for that work. It cannot be greater than the authorized PV budget for a component as it is calculated as the sum of the PV of the completed work</a:t>
            </a:r>
          </a:p>
        </p:txBody>
      </p:sp>
    </p:spTree>
    <p:extLst>
      <p:ext uri="{BB962C8B-B14F-4D97-AF65-F5344CB8AC3E}">
        <p14:creationId xmlns:p14="http://schemas.microsoft.com/office/powerpoint/2010/main" val="26060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4E6A-3C99-4466-9A40-0E5F35CD324F}"/>
              </a:ext>
            </a:extLst>
          </p:cNvPr>
          <p:cNvSpPr>
            <a:spLocks noGrp="1"/>
          </p:cNvSpPr>
          <p:nvPr>
            <p:ph type="title"/>
          </p:nvPr>
        </p:nvSpPr>
        <p:spPr/>
        <p:txBody>
          <a:bodyPr/>
          <a:lstStyle/>
          <a:p>
            <a:r>
              <a:rPr lang="en-US" dirty="0"/>
              <a:t>Earned Value Formulas</a:t>
            </a:r>
            <a:endParaRPr lang="en-MY" dirty="0"/>
          </a:p>
        </p:txBody>
      </p:sp>
      <p:graphicFrame>
        <p:nvGraphicFramePr>
          <p:cNvPr id="5" name="Table 4">
            <a:extLst>
              <a:ext uri="{FF2B5EF4-FFF2-40B4-BE49-F238E27FC236}">
                <a16:creationId xmlns:a16="http://schemas.microsoft.com/office/drawing/2014/main" id="{03CCD9C9-C922-46B0-8409-2D0CABD5E18E}"/>
              </a:ext>
            </a:extLst>
          </p:cNvPr>
          <p:cNvGraphicFramePr>
            <a:graphicFrameLocks noGrp="1"/>
          </p:cNvGraphicFramePr>
          <p:nvPr>
            <p:extLst>
              <p:ext uri="{D42A27DB-BD31-4B8C-83A1-F6EECF244321}">
                <p14:modId xmlns:p14="http://schemas.microsoft.com/office/powerpoint/2010/main" val="1003536530"/>
              </p:ext>
            </p:extLst>
          </p:nvPr>
        </p:nvGraphicFramePr>
        <p:xfrm>
          <a:off x="1066800" y="1975527"/>
          <a:ext cx="7010400" cy="4089634"/>
        </p:xfrm>
        <a:graphic>
          <a:graphicData uri="http://schemas.openxmlformats.org/drawingml/2006/table">
            <a:tbl>
              <a:tblPr>
                <a:tableStyleId>{3C2FFA5D-87B4-456A-9821-1D502468CF0F}</a:tableStyleId>
              </a:tblPr>
              <a:tblGrid>
                <a:gridCol w="3464820">
                  <a:extLst>
                    <a:ext uri="{9D8B030D-6E8A-4147-A177-3AD203B41FA5}">
                      <a16:colId xmlns:a16="http://schemas.microsoft.com/office/drawing/2014/main" val="20000"/>
                    </a:ext>
                  </a:extLst>
                </a:gridCol>
                <a:gridCol w="3545580">
                  <a:extLst>
                    <a:ext uri="{9D8B030D-6E8A-4147-A177-3AD203B41FA5}">
                      <a16:colId xmlns:a16="http://schemas.microsoft.com/office/drawing/2014/main" val="20001"/>
                    </a:ext>
                  </a:extLst>
                </a:gridCol>
              </a:tblGrid>
              <a:tr h="434124">
                <a:tc>
                  <a:txBody>
                    <a:bodyPr/>
                    <a:lstStyle/>
                    <a:p>
                      <a:pPr marL="0" marR="0">
                        <a:spcBef>
                          <a:spcPts val="300"/>
                        </a:spcBef>
                        <a:spcAft>
                          <a:spcPts val="0"/>
                        </a:spcAft>
                      </a:pPr>
                      <a:r>
                        <a:rPr lang="en-US" sz="1800" dirty="0">
                          <a:effectLst/>
                        </a:rPr>
                        <a:t>Term</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Formula</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90415">
                <a:tc>
                  <a:txBody>
                    <a:bodyPr/>
                    <a:lstStyle/>
                    <a:p>
                      <a:pPr marL="0" marR="0">
                        <a:spcBef>
                          <a:spcPts val="300"/>
                        </a:spcBef>
                        <a:spcAft>
                          <a:spcPts val="0"/>
                        </a:spcAft>
                      </a:pPr>
                      <a:r>
                        <a:rPr lang="en-US" sz="1800">
                          <a:effectLst/>
                        </a:rPr>
                        <a:t>Planned Value (PV)</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PV = authorized budget assigned to scheduled work</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5208">
                <a:tc>
                  <a:txBody>
                    <a:bodyPr/>
                    <a:lstStyle/>
                    <a:p>
                      <a:pPr marL="0" marR="0">
                        <a:spcBef>
                          <a:spcPts val="300"/>
                        </a:spcBef>
                        <a:spcAft>
                          <a:spcPts val="0"/>
                        </a:spcAft>
                      </a:pPr>
                      <a:r>
                        <a:rPr lang="en-US" sz="1800">
                          <a:effectLst/>
                        </a:rPr>
                        <a:t>Earned Value (EV)</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EV = PV of all completed work</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5208">
                <a:tc>
                  <a:txBody>
                    <a:bodyPr/>
                    <a:lstStyle/>
                    <a:p>
                      <a:pPr marL="0" marR="0">
                        <a:spcBef>
                          <a:spcPts val="300"/>
                        </a:spcBef>
                        <a:spcAft>
                          <a:spcPts val="0"/>
                        </a:spcAft>
                      </a:pPr>
                      <a:r>
                        <a:rPr lang="en-US" sz="1800">
                          <a:effectLst/>
                        </a:rPr>
                        <a:t>Cost Variance (CV)</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CV = EV – AC</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45208">
                <a:tc>
                  <a:txBody>
                    <a:bodyPr/>
                    <a:lstStyle/>
                    <a:p>
                      <a:pPr marL="0" marR="0">
                        <a:spcBef>
                          <a:spcPts val="300"/>
                        </a:spcBef>
                        <a:spcAft>
                          <a:spcPts val="0"/>
                        </a:spcAft>
                      </a:pPr>
                      <a:r>
                        <a:rPr lang="en-US" sz="1800">
                          <a:effectLst/>
                        </a:rPr>
                        <a:t>Schedule Variance (SV)</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SV = EV – PV</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45208">
                <a:tc>
                  <a:txBody>
                    <a:bodyPr/>
                    <a:lstStyle/>
                    <a:p>
                      <a:pPr marL="0" marR="0">
                        <a:spcBef>
                          <a:spcPts val="300"/>
                        </a:spcBef>
                        <a:spcAft>
                          <a:spcPts val="0"/>
                        </a:spcAft>
                      </a:pPr>
                      <a:r>
                        <a:rPr lang="en-US" sz="1800">
                          <a:effectLst/>
                        </a:rPr>
                        <a:t>Cost Performance Index (CPI)</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dirty="0">
                          <a:effectLst/>
                        </a:rPr>
                        <a:t>CPI = EV/AC</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45208">
                <a:tc>
                  <a:txBody>
                    <a:bodyPr/>
                    <a:lstStyle/>
                    <a:p>
                      <a:pPr marL="0" marR="0">
                        <a:spcBef>
                          <a:spcPts val="300"/>
                        </a:spcBef>
                        <a:spcAft>
                          <a:spcPts val="0"/>
                        </a:spcAft>
                      </a:pPr>
                      <a:r>
                        <a:rPr lang="en-US" sz="1800">
                          <a:effectLst/>
                        </a:rPr>
                        <a:t>Schedule Performance Index (SPI)</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SPI = EV/PV</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690415">
                <a:tc>
                  <a:txBody>
                    <a:bodyPr/>
                    <a:lstStyle/>
                    <a:p>
                      <a:pPr marL="0" marR="0">
                        <a:spcBef>
                          <a:spcPts val="300"/>
                        </a:spcBef>
                        <a:spcAft>
                          <a:spcPts val="0"/>
                        </a:spcAft>
                      </a:pPr>
                      <a:r>
                        <a:rPr lang="en-US" sz="1800">
                          <a:effectLst/>
                        </a:rPr>
                        <a:t>Estimate at Completion (EAC)</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a:effectLst/>
                        </a:rPr>
                        <a:t>EAC = Budget at Completion (BAC)/CPI</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45208">
                <a:tc>
                  <a:txBody>
                    <a:bodyPr/>
                    <a:lstStyle/>
                    <a:p>
                      <a:pPr marL="0" marR="0">
                        <a:spcBef>
                          <a:spcPts val="300"/>
                        </a:spcBef>
                        <a:spcAft>
                          <a:spcPts val="0"/>
                        </a:spcAft>
                      </a:pPr>
                      <a:r>
                        <a:rPr lang="en-US" sz="1800">
                          <a:effectLst/>
                        </a:rPr>
                        <a:t>Estimate To Complete (ETC)</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dirty="0">
                          <a:effectLst/>
                        </a:rPr>
                        <a:t>EAC-AC</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08232362"/>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F9C75-D7AB-4AD0-9857-5F0EC1FFA69F}">
  <ds:schemaRefs>
    <ds:schemaRef ds:uri="http://www.w3.org/XML/1998/namespace"/>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purl.org/dc/elements/1.1/"/>
    <ds:schemaRef ds:uri="6d54a27f-32b3-46ed-801e-110df5e77a46"/>
    <ds:schemaRef ds:uri="http://purl.org/dc/dcmitype/"/>
  </ds:schemaRefs>
</ds:datastoreItem>
</file>

<file path=customXml/itemProps2.xml><?xml version="1.0" encoding="utf-8"?>
<ds:datastoreItem xmlns:ds="http://schemas.openxmlformats.org/officeDocument/2006/customXml" ds:itemID="{6FA7F354-265A-4CCC-99B6-888787CE7C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4a27f-32b3-46ed-801e-110df5e7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939953-C3DA-4B08-8F3A-365A1361FE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186</TotalTime>
  <Pages>11</Pages>
  <Words>2469</Words>
  <Application>Microsoft Office PowerPoint</Application>
  <PresentationFormat>On-screen Show (4:3)</PresentationFormat>
  <Paragraphs>309</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Century Gothic</vt:lpstr>
      <vt:lpstr>Meridien Roman</vt:lpstr>
      <vt:lpstr>Times New Roman</vt:lpstr>
      <vt:lpstr>UCTI-Template-foundation-level</vt:lpstr>
      <vt:lpstr>Project Management  CT050-3-3-PRMGT</vt:lpstr>
      <vt:lpstr>Topic &amp; Structure of The Lesson</vt:lpstr>
      <vt:lpstr>Topic &amp; Structure of The Lesson</vt:lpstr>
      <vt:lpstr>Learning Outcomes</vt:lpstr>
      <vt:lpstr>Key Terms You Must Be Able To Use</vt:lpstr>
      <vt:lpstr>Project Integration Management</vt:lpstr>
      <vt:lpstr>Forecasting With Earned Value Management</vt:lpstr>
      <vt:lpstr>Earned Value Terms</vt:lpstr>
      <vt:lpstr>Earned Value Formulas</vt:lpstr>
      <vt:lpstr>Earned Value, Planned Value, and Actual Cost</vt:lpstr>
      <vt:lpstr>Interpreting Earned Value Numbers</vt:lpstr>
      <vt:lpstr>Budget at Completion (BAC)</vt:lpstr>
      <vt:lpstr>Performance Reports</vt:lpstr>
      <vt:lpstr>Integrated Change Control</vt:lpstr>
      <vt:lpstr>Project Scope Management</vt:lpstr>
      <vt:lpstr>Scope Creep</vt:lpstr>
      <vt:lpstr>Validating Scope</vt:lpstr>
      <vt:lpstr>Controlling Scope</vt:lpstr>
      <vt:lpstr>Project Time Management</vt:lpstr>
      <vt:lpstr>Sample Work Performance Information</vt:lpstr>
      <vt:lpstr>Sample Schedule Performance Measurement Using a Tracking Gantt Chart in Microsoft Project</vt:lpstr>
      <vt:lpstr>No Surprises</vt:lpstr>
      <vt:lpstr>Project Cost Management</vt:lpstr>
      <vt:lpstr>Tools and Techniques for Controlling Costs</vt:lpstr>
      <vt:lpstr>Project Quality Management</vt:lpstr>
      <vt:lpstr>Sample Quality-Control Tools</vt:lpstr>
      <vt:lpstr>Seven Basic Tools of Quality (ASQ)</vt:lpstr>
      <vt:lpstr>Sample Cause-and Effect Diagram</vt:lpstr>
      <vt:lpstr>Sample check sheet</vt:lpstr>
      <vt:lpstr>Sample Control Chart</vt:lpstr>
      <vt:lpstr>Sample Histogram</vt:lpstr>
      <vt:lpstr>Sample Pareto Chart</vt:lpstr>
      <vt:lpstr>Sample Scatter Diagram</vt:lpstr>
      <vt:lpstr>Sample Run Chart</vt:lpstr>
      <vt:lpstr>Sample Flowchart</vt:lpstr>
      <vt:lpstr>Project Resource Management</vt:lpstr>
      <vt:lpstr>Project Communications Management</vt:lpstr>
      <vt:lpstr>Project Stakeholder Management</vt:lpstr>
      <vt:lpstr>Project Risk Management</vt:lpstr>
      <vt:lpstr>Project Procurement Management</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Jerry Chong Chean Fuh</cp:lastModifiedBy>
  <cp:revision>16</cp:revision>
  <cp:lastPrinted>1995-11-02T09:23:42Z</cp:lastPrinted>
  <dcterms:created xsi:type="dcterms:W3CDTF">2017-10-17T06:32:29Z</dcterms:created>
  <dcterms:modified xsi:type="dcterms:W3CDTF">2019-11-04T09:38:54Z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