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25"/>
  </p:notesMasterIdLst>
  <p:handoutMasterIdLst>
    <p:handoutMasterId r:id="rId26"/>
  </p:handoutMasterIdLst>
  <p:sldIdLst>
    <p:sldId id="270" r:id="rId5"/>
    <p:sldId id="271" r:id="rId6"/>
    <p:sldId id="272" r:id="rId7"/>
    <p:sldId id="273" r:id="rId8"/>
    <p:sldId id="342" r:id="rId9"/>
    <p:sldId id="318" r:id="rId10"/>
    <p:sldId id="349" r:id="rId11"/>
    <p:sldId id="350" r:id="rId12"/>
    <p:sldId id="351" r:id="rId13"/>
    <p:sldId id="324" r:id="rId14"/>
    <p:sldId id="325" r:id="rId15"/>
    <p:sldId id="326" r:id="rId16"/>
    <p:sldId id="327" r:id="rId17"/>
    <p:sldId id="344" r:id="rId18"/>
    <p:sldId id="329" r:id="rId19"/>
    <p:sldId id="345" r:id="rId20"/>
    <p:sldId id="275" r:id="rId21"/>
    <p:sldId id="276" r:id="rId22"/>
    <p:sldId id="277" r:id="rId23"/>
    <p:sldId id="278" r:id="rId2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0" autoAdjust="0"/>
    <p:restoredTop sz="94702" autoAdjust="0"/>
  </p:normalViewPr>
  <p:slideViewPr>
    <p:cSldViewPr snapToGrid="0">
      <p:cViewPr varScale="1">
        <p:scale>
          <a:sx n="43" d="100"/>
          <a:sy n="43" d="100"/>
        </p:scale>
        <p:origin x="1728"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B6074CA8-DDEC-47CD-AA53-F654EEEA7AC5}"/>
    <pc:docChg chg="modSld">
      <pc:chgData name="Jerry Chong Chean Fuh" userId="7e03b82b-d98f-46c1-89f1-920fd5d2fe3c" providerId="ADAL" clId="{B6074CA8-DDEC-47CD-AA53-F654EEEA7AC5}" dt="2019-11-04T09:39:06.605" v="8" actId="20577"/>
      <pc:docMkLst>
        <pc:docMk/>
      </pc:docMkLst>
      <pc:sldChg chg="modSp">
        <pc:chgData name="Jerry Chong Chean Fuh" userId="7e03b82b-d98f-46c1-89f1-920fd5d2fe3c" providerId="ADAL" clId="{B6074CA8-DDEC-47CD-AA53-F654EEEA7AC5}" dt="2019-11-04T09:38:33.088" v="1" actId="20577"/>
        <pc:sldMkLst>
          <pc:docMk/>
          <pc:sldMk cId="2651490891" sldId="270"/>
        </pc:sldMkLst>
        <pc:spChg chg="mod">
          <ac:chgData name="Jerry Chong Chean Fuh" userId="7e03b82b-d98f-46c1-89f1-920fd5d2fe3c" providerId="ADAL" clId="{B6074CA8-DDEC-47CD-AA53-F654EEEA7AC5}" dt="2019-11-04T09:38:33.088" v="1" actId="20577"/>
          <ac:spMkLst>
            <pc:docMk/>
            <pc:sldMk cId="2651490891" sldId="270"/>
            <ac:spMk id="3" creationId="{00000000-0000-0000-0000-000000000000}"/>
          </ac:spMkLst>
        </pc:spChg>
      </pc:sldChg>
      <pc:sldChg chg="modSp">
        <pc:chgData name="Jerry Chong Chean Fuh" userId="7e03b82b-d98f-46c1-89f1-920fd5d2fe3c" providerId="ADAL" clId="{B6074CA8-DDEC-47CD-AA53-F654EEEA7AC5}" dt="2019-11-04T09:39:06.605" v="8" actId="20577"/>
        <pc:sldMkLst>
          <pc:docMk/>
          <pc:sldMk cId="2361033932" sldId="278"/>
        </pc:sldMkLst>
        <pc:spChg chg="mod">
          <ac:chgData name="Jerry Chong Chean Fuh" userId="7e03b82b-d98f-46c1-89f1-920fd5d2fe3c" providerId="ADAL" clId="{B6074CA8-DDEC-47CD-AA53-F654EEEA7AC5}" dt="2019-11-04T09:39:06.605" v="8" actId="20577"/>
          <ac:spMkLst>
            <pc:docMk/>
            <pc:sldMk cId="2361033932" sldId="2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Closing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10 Closing Projects</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Grp="1" noChangeArrowheads="1"/>
          </p:cNvSpPr>
          <p:nvPr>
            <p:ph type="title"/>
          </p:nvPr>
        </p:nvSpPr>
        <p:spPr>
          <a:xfrm>
            <a:off x="4487264" y="2895600"/>
            <a:ext cx="4506686" cy="1066800"/>
          </a:xfrm>
        </p:spPr>
        <p:txBody>
          <a:bodyPr>
            <a:normAutofit fontScale="90000"/>
          </a:bodyPr>
          <a:lstStyle/>
          <a:p>
            <a:pPr>
              <a:defRPr/>
            </a:pPr>
            <a:r>
              <a:rPr lang="en-US" sz="4000" dirty="0"/>
              <a:t>Sample Table of Contents for a Final Project Report</a:t>
            </a:r>
          </a:p>
        </p:txBody>
      </p:sp>
      <p:pic>
        <p:nvPicPr>
          <p:cNvPr id="2" name="Picture 1"/>
          <p:cNvPicPr>
            <a:picLocks noChangeAspect="1"/>
          </p:cNvPicPr>
          <p:nvPr/>
        </p:nvPicPr>
        <p:blipFill>
          <a:blip r:embed="rId2"/>
          <a:stretch>
            <a:fillRect/>
          </a:stretch>
        </p:blipFill>
        <p:spPr>
          <a:xfrm>
            <a:off x="150050" y="-100283"/>
            <a:ext cx="7977950" cy="6890168"/>
          </a:xfrm>
          <a:prstGeom prst="rect">
            <a:avLst/>
          </a:prstGeom>
        </p:spPr>
      </p:pic>
    </p:spTree>
    <p:extLst>
      <p:ext uri="{BB962C8B-B14F-4D97-AF65-F5344CB8AC3E}">
        <p14:creationId xmlns:p14="http://schemas.microsoft.com/office/powerpoint/2010/main" val="26422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923314" y="2253343"/>
            <a:ext cx="1981201" cy="2351313"/>
          </a:xfrm>
        </p:spPr>
        <p:txBody>
          <a:bodyPr>
            <a:normAutofit/>
          </a:bodyPr>
          <a:lstStyle/>
          <a:p>
            <a:pPr>
              <a:defRPr/>
            </a:pPr>
            <a:r>
              <a:rPr lang="en-US" sz="3200" dirty="0"/>
              <a:t>Sample Transition Plan (partial)</a:t>
            </a:r>
          </a:p>
        </p:txBody>
      </p:sp>
      <p:pic>
        <p:nvPicPr>
          <p:cNvPr id="2" name="Picture 1"/>
          <p:cNvPicPr>
            <a:picLocks noChangeAspect="1"/>
          </p:cNvPicPr>
          <p:nvPr/>
        </p:nvPicPr>
        <p:blipFill>
          <a:blip r:embed="rId2"/>
          <a:stretch>
            <a:fillRect/>
          </a:stretch>
        </p:blipFill>
        <p:spPr>
          <a:xfrm>
            <a:off x="108857" y="50709"/>
            <a:ext cx="6653433" cy="6495233"/>
          </a:xfrm>
          <a:prstGeom prst="rect">
            <a:avLst/>
          </a:prstGeom>
        </p:spPr>
      </p:pic>
    </p:spTree>
    <p:extLst>
      <p:ext uri="{BB962C8B-B14F-4D97-AF65-F5344CB8AC3E}">
        <p14:creationId xmlns:p14="http://schemas.microsoft.com/office/powerpoint/2010/main" val="141070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Rectangle 4"/>
          <p:cNvSpPr>
            <a:spLocks noGrp="1" noChangeArrowheads="1"/>
          </p:cNvSpPr>
          <p:nvPr>
            <p:ph type="title"/>
          </p:nvPr>
        </p:nvSpPr>
        <p:spPr>
          <a:xfrm>
            <a:off x="495300" y="223065"/>
            <a:ext cx="7168243" cy="533400"/>
          </a:xfrm>
        </p:spPr>
        <p:txBody>
          <a:bodyPr>
            <a:normAutofit fontScale="90000"/>
          </a:bodyPr>
          <a:lstStyle/>
          <a:p>
            <a:pPr>
              <a:defRPr/>
            </a:pPr>
            <a:r>
              <a:rPr lang="en-US" sz="3200" dirty="0"/>
              <a:t>Sample Lessons-Learned Report</a:t>
            </a:r>
          </a:p>
        </p:txBody>
      </p:sp>
      <p:graphicFrame>
        <p:nvGraphicFramePr>
          <p:cNvPr id="6" name="Table 5"/>
          <p:cNvGraphicFramePr>
            <a:graphicFrameLocks noGrp="1"/>
          </p:cNvGraphicFramePr>
          <p:nvPr>
            <p:extLst>
              <p:ext uri="{D42A27DB-BD31-4B8C-83A1-F6EECF244321}">
                <p14:modId xmlns:p14="http://schemas.microsoft.com/office/powerpoint/2010/main" val="612112726"/>
              </p:ext>
            </p:extLst>
          </p:nvPr>
        </p:nvGraphicFramePr>
        <p:xfrm>
          <a:off x="495300" y="910772"/>
          <a:ext cx="8153400" cy="5666107"/>
        </p:xfrm>
        <a:graphic>
          <a:graphicData uri="http://schemas.openxmlformats.org/drawingml/2006/table">
            <a:tbl>
              <a:tblPr/>
              <a:tblGrid>
                <a:gridCol w="8153400">
                  <a:extLst>
                    <a:ext uri="{9D8B030D-6E8A-4147-A177-3AD203B41FA5}">
                      <a16:colId xmlns:a16="http://schemas.microsoft.com/office/drawing/2014/main" val="20000"/>
                    </a:ext>
                  </a:extLst>
                </a:gridCol>
              </a:tblGrid>
              <a:tr h="936623">
                <a:tc>
                  <a:txBody>
                    <a:bodyPr/>
                    <a:lstStyle/>
                    <a:p>
                      <a:pPr marL="0" marR="0">
                        <a:spcBef>
                          <a:spcPts val="300"/>
                        </a:spcBef>
                        <a:spcAft>
                          <a:spcPts val="0"/>
                        </a:spcAft>
                        <a:tabLst>
                          <a:tab pos="1371600" algn="l"/>
                        </a:tabLst>
                      </a:pPr>
                      <a:r>
                        <a:rPr lang="en-US" sz="1200" b="1" dirty="0">
                          <a:latin typeface="Times New Roman" pitchFamily="18" charset="0"/>
                          <a:ea typeface="Times New Roman"/>
                          <a:cs typeface="Times New Roman" pitchFamily="18" charset="0"/>
                        </a:rPr>
                        <a:t>Project Name:	</a:t>
                      </a:r>
                      <a:r>
                        <a:rPr lang="en-US" sz="1200" dirty="0">
                          <a:latin typeface="Times New Roman" pitchFamily="18" charset="0"/>
                          <a:ea typeface="Times New Roman"/>
                          <a:cs typeface="Times New Roman" pitchFamily="18" charset="0"/>
                        </a:rPr>
                        <a:t>Just-In-Time Training Project</a:t>
                      </a:r>
                    </a:p>
                    <a:p>
                      <a:pPr marL="0" marR="0">
                        <a:spcBef>
                          <a:spcPts val="300"/>
                        </a:spcBef>
                        <a:spcAft>
                          <a:spcPts val="0"/>
                        </a:spcAft>
                      </a:pPr>
                      <a:r>
                        <a:rPr lang="en-US" sz="1200" b="1" dirty="0">
                          <a:latin typeface="Times New Roman" pitchFamily="18" charset="0"/>
                          <a:ea typeface="Times New Roman"/>
                          <a:cs typeface="Times New Roman" pitchFamily="18" charset="0"/>
                        </a:rPr>
                        <a:t>Project Sponsor:        </a:t>
                      </a:r>
                      <a:r>
                        <a:rPr lang="en-US" sz="1200" dirty="0">
                          <a:latin typeface="Times New Roman" pitchFamily="18" charset="0"/>
                          <a:ea typeface="Times New Roman"/>
                          <a:cs typeface="Times New Roman" pitchFamily="18" charset="0"/>
                        </a:rPr>
                        <a:t>Lucy Camerena</a:t>
                      </a:r>
                    </a:p>
                    <a:p>
                      <a:pPr marL="0" marR="0">
                        <a:spcBef>
                          <a:spcPts val="300"/>
                        </a:spcBef>
                        <a:spcAft>
                          <a:spcPts val="0"/>
                        </a:spcAft>
                      </a:pPr>
                      <a:r>
                        <a:rPr lang="en-US" sz="1200" b="1" dirty="0">
                          <a:latin typeface="Times New Roman" pitchFamily="18" charset="0"/>
                          <a:ea typeface="Times New Roman"/>
                          <a:cs typeface="Times New Roman" pitchFamily="18" charset="0"/>
                        </a:rPr>
                        <a:t>Project Manager:      </a:t>
                      </a:r>
                      <a:r>
                        <a:rPr lang="en-US" sz="1200" dirty="0">
                          <a:latin typeface="Times New Roman" pitchFamily="18" charset="0"/>
                          <a:ea typeface="Times New Roman"/>
                          <a:cs typeface="Times New Roman" pitchFamily="18" charset="0"/>
                        </a:rPr>
                        <a:t>Kristin Maur</a:t>
                      </a:r>
                    </a:p>
                    <a:p>
                      <a:pPr marL="0" marR="0">
                        <a:spcBef>
                          <a:spcPts val="300"/>
                        </a:spcBef>
                        <a:spcAft>
                          <a:spcPts val="0"/>
                        </a:spcAft>
                        <a:tabLst>
                          <a:tab pos="1381125" algn="l"/>
                        </a:tabLst>
                      </a:pPr>
                      <a:r>
                        <a:rPr lang="en-US" sz="1200" b="1" dirty="0">
                          <a:latin typeface="Times New Roman" pitchFamily="18" charset="0"/>
                          <a:ea typeface="Times New Roman"/>
                          <a:cs typeface="Times New Roman" pitchFamily="18" charset="0"/>
                        </a:rPr>
                        <a:t>Project Dates:            </a:t>
                      </a:r>
                      <a:r>
                        <a:rPr lang="en-US" sz="1200" dirty="0">
                          <a:latin typeface="Times New Roman" pitchFamily="18" charset="0"/>
                          <a:ea typeface="Times New Roman"/>
                          <a:cs typeface="Times New Roman" pitchFamily="18" charset="0"/>
                        </a:rPr>
                        <a:t>July 1 – June 30</a:t>
                      </a:r>
                    </a:p>
                    <a:p>
                      <a:pPr marL="0" marR="0">
                        <a:spcBef>
                          <a:spcPts val="300"/>
                        </a:spcBef>
                        <a:spcAft>
                          <a:spcPts val="0"/>
                        </a:spcAft>
                      </a:pPr>
                      <a:r>
                        <a:rPr lang="en-US" sz="1200" b="1" dirty="0">
                          <a:latin typeface="Times New Roman" pitchFamily="18" charset="0"/>
                          <a:ea typeface="Times New Roman"/>
                          <a:cs typeface="Times New Roman" pitchFamily="18" charset="0"/>
                        </a:rPr>
                        <a:t>Final Budget:            </a:t>
                      </a:r>
                      <a:r>
                        <a:rPr lang="en-US" sz="1200" dirty="0">
                          <a:latin typeface="Times New Roman" pitchFamily="18" charset="0"/>
                          <a:ea typeface="Times New Roman"/>
                          <a:cs typeface="Times New Roman" pitchFamily="18" charset="0"/>
                        </a:rPr>
                        <a:t>$1, 072,000</a:t>
                      </a:r>
                    </a:p>
                  </a:txBody>
                  <a:tcPr marL="22917" marR="2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599307">
                <a:tc>
                  <a:txBody>
                    <a:bodyPr/>
                    <a:lstStyle/>
                    <a:p>
                      <a:pPr marL="0" marR="0">
                        <a:spcBef>
                          <a:spcPts val="300"/>
                        </a:spcBef>
                        <a:spcAft>
                          <a:spcPts val="0"/>
                        </a:spcAft>
                      </a:pPr>
                      <a:r>
                        <a:rPr lang="en-US" sz="1200" b="1" dirty="0">
                          <a:latin typeface="Times New Roman" pitchFamily="18" charset="0"/>
                          <a:ea typeface="Times New Roman"/>
                          <a:cs typeface="Times New Roman" pitchFamily="18" charset="0"/>
                        </a:rPr>
                        <a:t>1. Did the project meet scope, time, and cost goals?</a:t>
                      </a:r>
                      <a:endParaRPr lang="en-US" sz="1200" dirty="0">
                        <a:latin typeface="Times New Roman" pitchFamily="18" charset="0"/>
                        <a:ea typeface="Times New Roman"/>
                        <a:cs typeface="Times New Roman" pitchFamily="18" charset="0"/>
                      </a:endParaRPr>
                    </a:p>
                    <a:p>
                      <a:pPr marL="0" marR="0">
                        <a:spcBef>
                          <a:spcPts val="300"/>
                        </a:spcBef>
                        <a:spcAft>
                          <a:spcPts val="0"/>
                        </a:spcAft>
                      </a:pPr>
                      <a:r>
                        <a:rPr lang="en-US" sz="1200" dirty="0">
                          <a:latin typeface="Times New Roman" pitchFamily="18" charset="0"/>
                          <a:ea typeface="Times New Roman"/>
                          <a:cs typeface="Times New Roman" pitchFamily="18" charset="0"/>
                        </a:rPr>
                        <a:t>We did meet scope and time goals, but we had to request an additional $72,000, which the sponsor approved. We actually exceeded scope goals by having more people take training courses than planned, primarily the Web-based courses.</a:t>
                      </a:r>
                    </a:p>
                    <a:p>
                      <a:pPr marL="0" marR="0">
                        <a:spcBef>
                          <a:spcPts val="300"/>
                        </a:spcBef>
                        <a:spcAft>
                          <a:spcPts val="0"/>
                        </a:spcAft>
                      </a:pPr>
                      <a:r>
                        <a:rPr lang="en-US" sz="1200" b="1" dirty="0">
                          <a:latin typeface="Times New Roman" pitchFamily="18" charset="0"/>
                          <a:ea typeface="Times New Roman"/>
                          <a:cs typeface="Times New Roman" pitchFamily="18" charset="0"/>
                        </a:rPr>
                        <a:t>2. What was the success criteria listed in the project scope statement?</a:t>
                      </a:r>
                      <a:endParaRPr lang="en-US" sz="1200" dirty="0">
                        <a:latin typeface="Times New Roman" pitchFamily="18" charset="0"/>
                        <a:ea typeface="Times New Roman"/>
                        <a:cs typeface="Times New Roman" pitchFamily="18" charset="0"/>
                      </a:endParaRPr>
                    </a:p>
                    <a:p>
                      <a:pPr marL="0" marR="0">
                        <a:spcBef>
                          <a:spcPts val="300"/>
                        </a:spcBef>
                        <a:spcAft>
                          <a:spcPts val="0"/>
                        </a:spcAft>
                      </a:pPr>
                      <a:r>
                        <a:rPr lang="en-US" sz="1200" dirty="0">
                          <a:latin typeface="Times New Roman" pitchFamily="18" charset="0"/>
                          <a:ea typeface="Times New Roman"/>
                          <a:cs typeface="Times New Roman" pitchFamily="18" charset="0"/>
                        </a:rPr>
                        <a:t>The following statement outlined the project scope and success criteria:</a:t>
                      </a:r>
                    </a:p>
                    <a:p>
                      <a:pPr marL="0" marR="0">
                        <a:spcBef>
                          <a:spcPts val="300"/>
                        </a:spcBef>
                        <a:spcAft>
                          <a:spcPts val="0"/>
                        </a:spcAft>
                      </a:pPr>
                      <a:r>
                        <a:rPr lang="en-US" sz="1200" dirty="0">
                          <a:latin typeface="Times New Roman" pitchFamily="18" charset="0"/>
                          <a:ea typeface="Times New Roman"/>
                          <a:cs typeface="Times New Roman" pitchFamily="18" charset="0"/>
                        </a:rPr>
                        <a:t>“Our sponsor has stated that the project will be a success if the new training courses are all available within one year, if the average course evaluations are at least 3.0 on a 1-5 scale, and if the company recoups the cost of the project in reduced training costs within two years after project completion.”</a:t>
                      </a:r>
                    </a:p>
                    <a:p>
                      <a:pPr marL="0" marR="0">
                        <a:spcBef>
                          <a:spcPts val="300"/>
                        </a:spcBef>
                        <a:spcAft>
                          <a:spcPts val="0"/>
                        </a:spcAft>
                      </a:pPr>
                      <a:r>
                        <a:rPr lang="en-US" sz="1200" b="1" dirty="0">
                          <a:latin typeface="Times New Roman" pitchFamily="18" charset="0"/>
                          <a:ea typeface="Times New Roman"/>
                          <a:cs typeface="Times New Roman" pitchFamily="18" charset="0"/>
                        </a:rPr>
                        <a:t>3. Reflect on whether or not you met the project success criteria.</a:t>
                      </a:r>
                      <a:endParaRPr lang="en-US" sz="1200" dirty="0">
                        <a:latin typeface="Times New Roman" pitchFamily="18" charset="0"/>
                        <a:ea typeface="Times New Roman"/>
                        <a:cs typeface="Times New Roman" pitchFamily="18" charset="0"/>
                      </a:endParaRPr>
                    </a:p>
                    <a:p>
                      <a:pPr marL="0" marR="0">
                        <a:spcBef>
                          <a:spcPts val="300"/>
                        </a:spcBef>
                        <a:spcAft>
                          <a:spcPts val="0"/>
                        </a:spcAft>
                      </a:pPr>
                      <a:r>
                        <a:rPr lang="en-US" sz="1200" dirty="0">
                          <a:latin typeface="Times New Roman" pitchFamily="18" charset="0"/>
                          <a:ea typeface="Times New Roman"/>
                          <a:cs typeface="Times New Roman" pitchFamily="18" charset="0"/>
                        </a:rPr>
                        <a:t>All of the new training courses were offered within a year, and the course evaluations averaged 3.4 on a 5-point scale. The number of people who took the Web-based training courses far exceeded our expectations. Because the Web-based training is more cost-effective than the instructor-led training, we are confident that the cost of the project will be recouped in less than two years.</a:t>
                      </a:r>
                    </a:p>
                    <a:p>
                      <a:pPr marL="0" marR="0">
                        <a:spcBef>
                          <a:spcPts val="300"/>
                        </a:spcBef>
                        <a:spcAft>
                          <a:spcPts val="0"/>
                        </a:spcAft>
                      </a:pPr>
                      <a:r>
                        <a:rPr lang="en-US" sz="1200" b="1" dirty="0">
                          <a:latin typeface="Times New Roman" pitchFamily="18" charset="0"/>
                          <a:ea typeface="Times New Roman"/>
                          <a:cs typeface="Times New Roman" pitchFamily="18" charset="0"/>
                        </a:rPr>
                        <a:t>4. In terms of managing the project, what were the main lessons your team learned from this project?</a:t>
                      </a:r>
                      <a:endParaRPr lang="en-US" sz="1200" dirty="0">
                        <a:latin typeface="Times New Roman" pitchFamily="18" charset="0"/>
                        <a:ea typeface="Times New Roman"/>
                        <a:cs typeface="Times New Roman" pitchFamily="18" charset="0"/>
                      </a:endParaRPr>
                    </a:p>
                    <a:p>
                      <a:pPr marL="0" marR="0">
                        <a:spcBef>
                          <a:spcPts val="300"/>
                        </a:spcBef>
                        <a:spcAft>
                          <a:spcPts val="0"/>
                        </a:spcAft>
                      </a:pPr>
                      <a:r>
                        <a:rPr lang="en-US" sz="1200" dirty="0">
                          <a:latin typeface="Times New Roman" pitchFamily="18" charset="0"/>
                          <a:ea typeface="Times New Roman"/>
                          <a:cs typeface="Times New Roman" pitchFamily="18" charset="0"/>
                        </a:rPr>
                        <a:t>The main lessons we learned include the following:</a:t>
                      </a:r>
                    </a:p>
                    <a:p>
                      <a:pPr marL="342900" marR="0" lvl="0" indent="-342900">
                        <a:spcBef>
                          <a:spcPts val="300"/>
                        </a:spcBef>
                        <a:spcAft>
                          <a:spcPts val="0"/>
                        </a:spcAft>
                        <a:buFont typeface="Symbol"/>
                        <a:buChar char=""/>
                        <a:tabLst>
                          <a:tab pos="457200" algn="l"/>
                        </a:tabLst>
                      </a:pPr>
                      <a:r>
                        <a:rPr lang="en-US" sz="1200" dirty="0">
                          <a:latin typeface="Times New Roman" pitchFamily="18" charset="0"/>
                          <a:ea typeface="Times New Roman"/>
                          <a:cs typeface="Times New Roman" pitchFamily="18" charset="0"/>
                        </a:rPr>
                        <a:t>Having good communications was instrumental to project success. We had a separate item in the WBS for stakeholder communications, which was very important. Moving from traditional to primarily Web-based training was a big change for Global Construction, so the strong communications was crucial. The intranet site information was excellent, thanks to support from the IT department. It was also very effective to have different departments create project description posters to hang in their work areas.  They showed creativity and team spirit.</a:t>
                      </a:r>
                    </a:p>
                    <a:p>
                      <a:pPr marL="342900" marR="0" lvl="0" indent="-342900">
                        <a:spcBef>
                          <a:spcPts val="300"/>
                        </a:spcBef>
                        <a:spcAft>
                          <a:spcPts val="0"/>
                        </a:spcAft>
                        <a:buFont typeface="Symbol"/>
                        <a:buChar char=""/>
                        <a:tabLst>
                          <a:tab pos="457200" algn="l"/>
                        </a:tabLst>
                      </a:pPr>
                      <a:r>
                        <a:rPr lang="en-US" sz="1200" dirty="0">
                          <a:latin typeface="Times New Roman" pitchFamily="18" charset="0"/>
                          <a:ea typeface="Times New Roman"/>
                          <a:cs typeface="Times New Roman" pitchFamily="18" charset="0"/>
                        </a:rPr>
                        <a:t>Teamwork and supplier partnerships were essential. It was extremely helpful to take time to develop and follow a team contract for the project team and to focus on developing good partnerships with suppliers. Everyone was very supportive of each other.</a:t>
                      </a:r>
                    </a:p>
                  </a:txBody>
                  <a:tcPr marL="22917" marR="2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2252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a:xfrm>
            <a:off x="0" y="334087"/>
            <a:ext cx="8229600" cy="990600"/>
          </a:xfrm>
        </p:spPr>
        <p:txBody>
          <a:bodyPr>
            <a:normAutofit fontScale="90000"/>
          </a:bodyPr>
          <a:lstStyle/>
          <a:p>
            <a:pPr>
              <a:defRPr/>
            </a:pPr>
            <a:r>
              <a:rPr lang="en-US" sz="4000" dirty="0"/>
              <a:t>Sample Lessons Learned Report (continued)</a:t>
            </a:r>
          </a:p>
        </p:txBody>
      </p:sp>
      <p:sp>
        <p:nvSpPr>
          <p:cNvPr id="21510" name="Rectangle 6"/>
          <p:cNvSpPr>
            <a:spLocks noChangeArrowheads="1"/>
          </p:cNvSpPr>
          <p:nvPr/>
        </p:nvSpPr>
        <p:spPr bwMode="auto">
          <a:xfrm>
            <a:off x="315684" y="1647370"/>
            <a:ext cx="8686800" cy="4745915"/>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FontTx/>
              <a:buChar char="•"/>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Good planning paid off in when plans were executed. We spent a fair amount of time developing a good project charter, scope statement, WBS, schedules, and so on. Everyone worked together to develop these planning documents, and there was strong buy-in. We kept the plans up-to-date and made key project information available for everyone on a secure Web site.</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Creativity and innovation are infectious: Many creative and innovative ideas were used on this project. After departments had so much fun making their posters in their work areas, people picked up on the idea of being creative and innovative throughout the project. Everyone realized that training and learning could be enjoyable.</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project steering committee was very effective. It was extremely helpful to meet regularly with the project steering committee. Having members from different departments in the company was very important and helped in promoting the training created as part of this project.</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 Describe one example of what went right on this project.</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were skeptical about hiring an outside consultant to help us develop a short list of potential suppliers for the training courses, but it was well worth the money. We gained a good deal of useful information very quickly, and the consultant made excellent recommendations and helped us develop partnerships that benefited suppliers and us.</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 Describe one example of what went wrong on this project.</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senior supplier management specialist assigned to the team at the beginning of the project was not a good fit. The project manager should have more involvement in selecting project team members.</a:t>
            </a:r>
            <a:endParaRPr kumimoji="0" lang="en-US" sz="1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 What will you do differently on the next project based on your experience working on this project?</a:t>
            </a:r>
            <a:endParaRPr kumimoji="0" lang="en-US" sz="1400" b="0" i="0" u="none" strike="noStrike" cap="none" normalizeH="0" baseline="0" dirty="0">
              <a:ln>
                <a:noFill/>
              </a:ln>
              <a:solidFill>
                <a:schemeClr val="tx1"/>
              </a:solidFill>
              <a:effectLst/>
              <a:latin typeface="Times New Roman" pitchFamily="18"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rPr>
              <a:t>For future training projects it would be helpful to line up experts and mentors further in advance. We underestimated the number of people who would take the Web-based courses, and participants liked the interactive features, such as getting expert advice and having a list of people willing to mentor them on various topics. We were scrambling to get people and had to figure out how to organize them in an effective manner.</a:t>
            </a:r>
            <a:r>
              <a:rPr kumimoji="0" lang="en-US" sz="1400" b="0" i="0" u="none" strike="noStrike" cap="none" normalizeH="0" baseline="0" dirty="0">
                <a:ln>
                  <a:noFill/>
                </a:ln>
                <a:solidFill>
                  <a:schemeClr val="tx1"/>
                </a:solidFill>
                <a:effectLst/>
                <a:latin typeface="Times New Roman" pitchFamily="18" charset="0"/>
              </a:rPr>
              <a:t> </a:t>
            </a:r>
          </a:p>
        </p:txBody>
      </p:sp>
    </p:spTree>
    <p:extLst>
      <p:ext uri="{BB962C8B-B14F-4D97-AF65-F5344CB8AC3E}">
        <p14:creationId xmlns:p14="http://schemas.microsoft.com/office/powerpoint/2010/main" val="144330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840B-520C-45EB-8146-73583E034F18}"/>
              </a:ext>
            </a:extLst>
          </p:cNvPr>
          <p:cNvSpPr>
            <a:spLocks noGrp="1"/>
          </p:cNvSpPr>
          <p:nvPr>
            <p:ph type="title"/>
          </p:nvPr>
        </p:nvSpPr>
        <p:spPr/>
        <p:txBody>
          <a:bodyPr/>
          <a:lstStyle/>
          <a:p>
            <a:r>
              <a:rPr lang="en-US" dirty="0"/>
              <a:t>Project Close-Out Meeting</a:t>
            </a:r>
            <a:endParaRPr lang="en-MY" dirty="0"/>
          </a:p>
        </p:txBody>
      </p:sp>
      <p:sp>
        <p:nvSpPr>
          <p:cNvPr id="3" name="Content Placeholder 2">
            <a:extLst>
              <a:ext uri="{FF2B5EF4-FFF2-40B4-BE49-F238E27FC236}">
                <a16:creationId xmlns:a16="http://schemas.microsoft.com/office/drawing/2014/main" id="{0FE3462E-109D-4D96-BE0E-887C40FB70AC}"/>
              </a:ext>
            </a:extLst>
          </p:cNvPr>
          <p:cNvSpPr>
            <a:spLocks noGrp="1"/>
          </p:cNvSpPr>
          <p:nvPr>
            <p:ph idx="1"/>
          </p:nvPr>
        </p:nvSpPr>
        <p:spPr>
          <a:xfrm>
            <a:off x="487363" y="1697038"/>
            <a:ext cx="8229600" cy="4886324"/>
          </a:xfrm>
        </p:spPr>
        <p:txBody>
          <a:bodyPr>
            <a:normAutofit fontScale="92500" lnSpcReduction="20000"/>
          </a:bodyPr>
          <a:lstStyle/>
          <a:p>
            <a:pPr>
              <a:lnSpc>
                <a:spcPct val="120000"/>
              </a:lnSpc>
            </a:pPr>
            <a:r>
              <a:rPr lang="en-US" sz="2600" dirty="0"/>
              <a:t>At this meeting, like the kick-off meeting, you should invite key project stakeholders. Some people call this close-out meeting a </a:t>
            </a:r>
            <a:r>
              <a:rPr lang="en-US" sz="2600" b="1" dirty="0"/>
              <a:t>post-mortem</a:t>
            </a:r>
            <a:r>
              <a:rPr lang="en-US" sz="2600" dirty="0"/>
              <a:t> since it is normally held after the project has died or been put to rest. The project champion should start off the meeting, and the project manager and his/her team should review information like the following:</a:t>
            </a:r>
          </a:p>
          <a:p>
            <a:pPr lvl="1">
              <a:lnSpc>
                <a:spcPct val="120000"/>
              </a:lnSpc>
            </a:pPr>
            <a:r>
              <a:rPr lang="en-US" sz="2100" dirty="0"/>
              <a:t>The scope, time, and cost goals and outcomes</a:t>
            </a:r>
          </a:p>
          <a:p>
            <a:pPr lvl="1">
              <a:lnSpc>
                <a:spcPct val="120000"/>
              </a:lnSpc>
            </a:pPr>
            <a:r>
              <a:rPr lang="en-US" sz="2100" dirty="0"/>
              <a:t>The success criteria and results in achieving them</a:t>
            </a:r>
          </a:p>
          <a:p>
            <a:pPr lvl="1">
              <a:lnSpc>
                <a:spcPct val="120000"/>
              </a:lnSpc>
            </a:pPr>
            <a:r>
              <a:rPr lang="en-US" sz="2100" dirty="0"/>
              <a:t>Main changes that occurred during the project and how they were addressed</a:t>
            </a:r>
          </a:p>
          <a:p>
            <a:pPr lvl="1">
              <a:lnSpc>
                <a:spcPct val="120000"/>
              </a:lnSpc>
            </a:pPr>
            <a:r>
              <a:rPr lang="en-US" sz="2100" dirty="0"/>
              <a:t>The main lessons learned on the project</a:t>
            </a:r>
          </a:p>
          <a:p>
            <a:pPr lvl="1">
              <a:lnSpc>
                <a:spcPct val="120000"/>
              </a:lnSpc>
            </a:pPr>
            <a:r>
              <a:rPr lang="en-US" sz="2100" dirty="0"/>
              <a:t>A summary of the transition plan</a:t>
            </a:r>
          </a:p>
        </p:txBody>
      </p:sp>
    </p:spTree>
    <p:extLst>
      <p:ext uri="{BB962C8B-B14F-4D97-AF65-F5344CB8AC3E}">
        <p14:creationId xmlns:p14="http://schemas.microsoft.com/office/powerpoint/2010/main" val="121741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87363" y="1697038"/>
            <a:ext cx="8229600" cy="4886324"/>
          </a:xfrm>
        </p:spPr>
        <p:txBody>
          <a:bodyPr>
            <a:normAutofit fontScale="92500"/>
          </a:bodyPr>
          <a:lstStyle/>
          <a:p>
            <a:pPr>
              <a:lnSpc>
                <a:spcPct val="120000"/>
              </a:lnSpc>
            </a:pPr>
            <a:r>
              <a:rPr lang="en-US" sz="2200" dirty="0"/>
              <a:t>Employee knowledge or human capital is a key asset</a:t>
            </a:r>
          </a:p>
          <a:p>
            <a:pPr>
              <a:lnSpc>
                <a:spcPct val="120000"/>
              </a:lnSpc>
            </a:pPr>
            <a:r>
              <a:rPr lang="en-US" sz="2200" dirty="0"/>
              <a:t>Recall that knowledge management is a process included under execution</a:t>
            </a:r>
          </a:p>
          <a:p>
            <a:pPr>
              <a:lnSpc>
                <a:spcPct val="120000"/>
              </a:lnSpc>
            </a:pPr>
            <a:r>
              <a:rPr lang="en-US" sz="2200" b="1" dirty="0"/>
              <a:t>Knowledge transfer </a:t>
            </a:r>
            <a:r>
              <a:rPr lang="en-US" sz="2200" dirty="0"/>
              <a:t>is the process of</a:t>
            </a:r>
            <a:r>
              <a:rPr lang="en-US" sz="2200" b="1" dirty="0"/>
              <a:t> </a:t>
            </a:r>
            <a:r>
              <a:rPr lang="en-US" sz="2200" dirty="0"/>
              <a:t>communicating knowledge that was developed by one person or in one part of an organization to another person or other parts of an organization</a:t>
            </a:r>
          </a:p>
          <a:p>
            <a:pPr>
              <a:lnSpc>
                <a:spcPct val="120000"/>
              </a:lnSpc>
            </a:pPr>
            <a:r>
              <a:rPr lang="en-US" sz="2200" dirty="0"/>
              <a:t>In particular, people who will take over products or results produced as part of the project would need to spend time with project team members so they understand what is involved in detail</a:t>
            </a:r>
          </a:p>
          <a:p>
            <a:pPr>
              <a:lnSpc>
                <a:spcPct val="120000"/>
              </a:lnSpc>
            </a:pPr>
            <a:r>
              <a:rPr lang="en-US" sz="2200" dirty="0"/>
              <a:t>For example, people from the training, IT, HR, and contract departments would gain from knowledge transfer from the Just-In-Time Training project</a:t>
            </a:r>
          </a:p>
        </p:txBody>
      </p:sp>
      <p:sp>
        <p:nvSpPr>
          <p:cNvPr id="3" name="Title 2"/>
          <p:cNvSpPr>
            <a:spLocks noGrp="1"/>
          </p:cNvSpPr>
          <p:nvPr>
            <p:ph type="title"/>
          </p:nvPr>
        </p:nvSpPr>
        <p:spPr/>
        <p:txBody>
          <a:bodyPr>
            <a:normAutofit/>
          </a:bodyPr>
          <a:lstStyle/>
          <a:p>
            <a:pPr>
              <a:defRPr/>
            </a:pPr>
            <a:r>
              <a:rPr lang="en-US" dirty="0"/>
              <a:t>Knowledge Transfer</a:t>
            </a:r>
          </a:p>
        </p:txBody>
      </p:sp>
    </p:spTree>
    <p:extLst>
      <p:ext uri="{BB962C8B-B14F-4D97-AF65-F5344CB8AC3E}">
        <p14:creationId xmlns:p14="http://schemas.microsoft.com/office/powerpoint/2010/main" val="224102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C064-116B-4C4A-B492-301C17543CD5}"/>
              </a:ext>
            </a:extLst>
          </p:cNvPr>
          <p:cNvSpPr>
            <a:spLocks noGrp="1"/>
          </p:cNvSpPr>
          <p:nvPr>
            <p:ph type="title"/>
          </p:nvPr>
        </p:nvSpPr>
        <p:spPr/>
        <p:txBody>
          <a:bodyPr/>
          <a:lstStyle/>
          <a:p>
            <a:r>
              <a:rPr lang="en-US" dirty="0"/>
              <a:t>Advice on Closing Projects</a:t>
            </a:r>
            <a:endParaRPr lang="en-MY" dirty="0"/>
          </a:p>
        </p:txBody>
      </p:sp>
      <p:sp>
        <p:nvSpPr>
          <p:cNvPr id="3" name="Content Placeholder 2">
            <a:extLst>
              <a:ext uri="{FF2B5EF4-FFF2-40B4-BE49-F238E27FC236}">
                <a16:creationId xmlns:a16="http://schemas.microsoft.com/office/drawing/2014/main" id="{767E7166-E89B-4215-B753-BE7042EA189F}"/>
              </a:ext>
            </a:extLst>
          </p:cNvPr>
          <p:cNvSpPr>
            <a:spLocks noGrp="1"/>
          </p:cNvSpPr>
          <p:nvPr>
            <p:ph idx="1"/>
          </p:nvPr>
        </p:nvSpPr>
        <p:spPr>
          <a:xfrm>
            <a:off x="487363" y="1697038"/>
            <a:ext cx="8229600" cy="4886324"/>
          </a:xfrm>
        </p:spPr>
        <p:txBody>
          <a:bodyPr>
            <a:normAutofit/>
          </a:bodyPr>
          <a:lstStyle/>
          <a:p>
            <a:r>
              <a:rPr lang="en-US" sz="2800" dirty="0"/>
              <a:t>Plan for project closing. There should be tasks in the WBS and resources allocated for closing</a:t>
            </a:r>
          </a:p>
          <a:p>
            <a:r>
              <a:rPr lang="en-US" sz="2800" dirty="0"/>
              <a:t>It will be much easier to close a project if the project team captures lessons learned and other important information required for closing as soon as possible</a:t>
            </a:r>
          </a:p>
          <a:p>
            <a:r>
              <a:rPr lang="en-US" sz="2800" dirty="0"/>
              <a:t>Project managers should take time to thank their team and other project stakeholders and have some type of closing celebration</a:t>
            </a:r>
          </a:p>
        </p:txBody>
      </p:sp>
    </p:spTree>
    <p:extLst>
      <p:ext uri="{BB962C8B-B14F-4D97-AF65-F5344CB8AC3E}">
        <p14:creationId xmlns:p14="http://schemas.microsoft.com/office/powerpoint/2010/main" val="427309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nSpc>
                <a:spcPct val="120000"/>
              </a:lnSpc>
            </a:pPr>
            <a:r>
              <a:rPr lang="en-US" dirty="0"/>
              <a:t>Closing projects or phases involves finalizing all activities and bringing the project or phase to an orderly end. It includes archiving project information, ensuring the planned work is complete, and releasing organizational resources. </a:t>
            </a:r>
          </a:p>
          <a:p>
            <a:pPr>
              <a:lnSpc>
                <a:spcPct val="120000"/>
              </a:lnSpc>
            </a:pPr>
            <a:r>
              <a:rPr lang="en-US" dirty="0"/>
              <a:t>Closing outputs related to integration management include project documents updates, final products, services, or result transition, a final report, and updates to organizational process assets. </a:t>
            </a:r>
          </a:p>
          <a:p>
            <a:pPr>
              <a:lnSpc>
                <a:spcPct val="120000"/>
              </a:lnSpc>
            </a:pPr>
            <a:r>
              <a:rPr lang="en-US" dirty="0"/>
              <a:t>Helpful advice for closing projects includes planning for closure, documenting lessons learned and other important information as soon as possible, and celebrating project closure.</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7" name="Table 6">
            <a:extLst>
              <a:ext uri="{FF2B5EF4-FFF2-40B4-BE49-F238E27FC236}">
                <a16:creationId xmlns:a16="http://schemas.microsoft.com/office/drawing/2014/main" id="{ADC10833-0584-4726-88D9-5F18080E4341}"/>
              </a:ext>
            </a:extLst>
          </p:cNvPr>
          <p:cNvGraphicFramePr>
            <a:graphicFrameLocks noGrp="1"/>
          </p:cNvGraphicFramePr>
          <p:nvPr>
            <p:extLst>
              <p:ext uri="{D42A27DB-BD31-4B8C-83A1-F6EECF244321}">
                <p14:modId xmlns:p14="http://schemas.microsoft.com/office/powerpoint/2010/main" val="3758680137"/>
              </p:ext>
            </p:extLst>
          </p:nvPr>
        </p:nvGraphicFramePr>
        <p:xfrm>
          <a:off x="533400" y="2194560"/>
          <a:ext cx="8077199" cy="2468880"/>
        </p:xfrm>
        <a:graphic>
          <a:graphicData uri="http://schemas.openxmlformats.org/drawingml/2006/table">
            <a:tbl>
              <a:tblPr firstRow="1" bandRow="1">
                <a:tableStyleId>{5C22544A-7EE6-4342-B048-85BDC9FD1C3A}</a:tableStyleId>
              </a:tblPr>
              <a:tblGrid>
                <a:gridCol w="2297185">
                  <a:extLst>
                    <a:ext uri="{9D8B030D-6E8A-4147-A177-3AD203B41FA5}">
                      <a16:colId xmlns:a16="http://schemas.microsoft.com/office/drawing/2014/main" val="20000"/>
                    </a:ext>
                  </a:extLst>
                </a:gridCol>
                <a:gridCol w="2297185">
                  <a:extLst>
                    <a:ext uri="{9D8B030D-6E8A-4147-A177-3AD203B41FA5}">
                      <a16:colId xmlns:a16="http://schemas.microsoft.com/office/drawing/2014/main" val="20001"/>
                    </a:ext>
                  </a:extLst>
                </a:gridCol>
                <a:gridCol w="3482829">
                  <a:extLst>
                    <a:ext uri="{9D8B030D-6E8A-4147-A177-3AD203B41FA5}">
                      <a16:colId xmlns:a16="http://schemas.microsoft.com/office/drawing/2014/main" val="20002"/>
                    </a:ext>
                  </a:extLst>
                </a:gridCol>
              </a:tblGrid>
              <a:tr h="316089">
                <a:tc>
                  <a:txBody>
                    <a:bodyPr/>
                    <a:lstStyle/>
                    <a:p>
                      <a:r>
                        <a:rPr lang="en-US" dirty="0">
                          <a:latin typeface="+mn-lt"/>
                          <a:ea typeface="Arial Unicode MS" pitchFamily="34" charset="-128"/>
                          <a:cs typeface="Arial Unicode MS" pitchFamily="34" charset="-128"/>
                        </a:rPr>
                        <a:t>Knowledge area</a:t>
                      </a:r>
                    </a:p>
                  </a:txBody>
                  <a:tcPr>
                    <a:lnB w="12700" cap="flat" cmpd="sng" algn="ctr">
                      <a:solidFill>
                        <a:schemeClr val="tx1"/>
                      </a:solidFill>
                      <a:prstDash val="solid"/>
                      <a:round/>
                      <a:headEnd type="none" w="med" len="med"/>
                      <a:tailEnd type="none" w="med" len="med"/>
                    </a:lnB>
                  </a:tcPr>
                </a:tc>
                <a:tc>
                  <a:txBody>
                    <a:bodyPr/>
                    <a:lstStyle/>
                    <a:p>
                      <a:r>
                        <a:rPr lang="en-US" dirty="0">
                          <a:latin typeface="+mn-lt"/>
                          <a:ea typeface="Arial Unicode MS" pitchFamily="34" charset="-128"/>
                          <a:cs typeface="Arial Unicode MS" pitchFamily="34" charset="-128"/>
                        </a:rPr>
                        <a:t>Closing process</a:t>
                      </a:r>
                    </a:p>
                  </a:txBody>
                  <a:tcPr>
                    <a:lnB w="12700" cap="flat" cmpd="sng" algn="ctr">
                      <a:solidFill>
                        <a:schemeClr val="tx1"/>
                      </a:solidFill>
                      <a:prstDash val="solid"/>
                      <a:round/>
                      <a:headEnd type="none" w="med" len="med"/>
                      <a:tailEnd type="none" w="med" len="med"/>
                    </a:lnB>
                  </a:tcPr>
                </a:tc>
                <a:tc>
                  <a:txBody>
                    <a:bodyPr/>
                    <a:lstStyle/>
                    <a:p>
                      <a:r>
                        <a:rPr lang="en-US" dirty="0">
                          <a:latin typeface="+mn-lt"/>
                          <a:ea typeface="Arial Unicode MS" pitchFamily="34" charset="-128"/>
                          <a:cs typeface="Arial Unicode MS" pitchFamily="34" charset="-128"/>
                        </a:rPr>
                        <a:t>Outputs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01423">
                <a:tc>
                  <a:txBody>
                    <a:bodyPr/>
                    <a:lstStyle/>
                    <a:p>
                      <a:r>
                        <a:rPr lang="en-US" sz="1800" b="1" baseline="0" dirty="0">
                          <a:latin typeface="+mn-lt"/>
                          <a:ea typeface="Arial Unicode MS" pitchFamily="34" charset="-128"/>
                          <a:cs typeface="Arial Unicode MS" pitchFamily="34" charset="-128"/>
                        </a:rPr>
                        <a:t>Project integration management</a:t>
                      </a:r>
                      <a:endParaRPr lang="en-US" b="1" dirty="0">
                        <a:latin typeface="+mn-lt"/>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mn-lt"/>
                          <a:ea typeface="Arial Unicode MS" pitchFamily="34" charset="-128"/>
                          <a:cs typeface="Arial Unicode MS" pitchFamily="34" charset="-128"/>
                        </a:rPr>
                        <a:t>Close project or phase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0" lang="en-US" kern="1200" dirty="0">
                          <a:solidFill>
                            <a:schemeClr val="dk1"/>
                          </a:solidFill>
                          <a:latin typeface="+mn-lt"/>
                          <a:ea typeface="Arial Unicode MS" pitchFamily="34" charset="-128"/>
                          <a:cs typeface="Arial Unicode MS" pitchFamily="34" charset="-128"/>
                        </a:rPr>
                        <a:t>Project documents updates</a:t>
                      </a:r>
                    </a:p>
                    <a:p>
                      <a:r>
                        <a:rPr kumimoji="0" lang="en-US" kern="1200" dirty="0">
                          <a:solidFill>
                            <a:schemeClr val="dk1"/>
                          </a:solidFill>
                          <a:latin typeface="+mn-lt"/>
                          <a:ea typeface="Arial Unicode MS" pitchFamily="34" charset="-128"/>
                          <a:cs typeface="Arial Unicode MS" pitchFamily="34" charset="-128"/>
                        </a:rPr>
                        <a:t>Final product, service, or result transition</a:t>
                      </a:r>
                    </a:p>
                    <a:p>
                      <a:r>
                        <a:rPr kumimoji="0" lang="en-US" kern="1200" dirty="0">
                          <a:solidFill>
                            <a:schemeClr val="dk1"/>
                          </a:solidFill>
                          <a:latin typeface="+mn-lt"/>
                          <a:ea typeface="Arial Unicode MS" pitchFamily="34" charset="-128"/>
                          <a:cs typeface="Arial Unicode MS" pitchFamily="34" charset="-128"/>
                        </a:rPr>
                        <a:t>Final report</a:t>
                      </a:r>
                    </a:p>
                    <a:p>
                      <a:r>
                        <a:rPr kumimoji="0" lang="en-US" kern="1200" dirty="0">
                          <a:solidFill>
                            <a:schemeClr val="dk1"/>
                          </a:solidFill>
                          <a:latin typeface="+mn-lt"/>
                          <a:ea typeface="Arial Unicode MS" pitchFamily="34" charset="-128"/>
                          <a:cs typeface="Arial Unicode MS" pitchFamily="34" charset="-128"/>
                        </a:rPr>
                        <a:t>Organizational process assets updates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6089">
                <a:tc gridSpan="3">
                  <a:txBody>
                    <a:bodyPr/>
                    <a:lstStyle/>
                    <a:p>
                      <a:endParaRPr lang="en-US"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dirty="0">
                        <a:latin typeface="Arial Unicode MS" pitchFamily="34" charset="-128"/>
                        <a:ea typeface="Arial Unicode MS" pitchFamily="34" charset="-128"/>
                        <a:cs typeface="Arial Unicode MS" pitchFamily="34" charset="-128"/>
                      </a:endParaRPr>
                    </a:p>
                  </a:txBody>
                  <a:tcPr/>
                </a:tc>
                <a:tc hMerge="1">
                  <a:txBody>
                    <a:bodyPr/>
                    <a:lstStyle/>
                    <a:p>
                      <a:pPr>
                        <a:buNone/>
                      </a:pPr>
                      <a:endParaRPr lang="en-US" dirty="0">
                        <a:latin typeface="Arial Unicode MS" pitchFamily="34" charset="-128"/>
                        <a:ea typeface="Arial Unicode MS" pitchFamily="34" charset="-128"/>
                        <a:cs typeface="Arial Unicode MS" pitchFamily="34" charset="-128"/>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7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Assignment/Exam </a:t>
            </a:r>
            <a:r>
              <a:rPr lang="en-US" dirty="0"/>
              <a:t>Clinic</a:t>
            </a:r>
          </a:p>
          <a:p>
            <a:r>
              <a:rPr lang="en-US" dirty="0"/>
              <a:t>Revision</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b="1" dirty="0">
                <a:latin typeface="Century Gothic" panose="020B0502020202020204" pitchFamily="34" charset="0"/>
                <a:ea typeface="新細明體" pitchFamily="18" charset="-120"/>
              </a:rPr>
              <a:t>At the end of this topic, You should be able to</a:t>
            </a:r>
          </a:p>
          <a:p>
            <a:pPr lvl="1"/>
            <a:r>
              <a:rPr lang="en-US" sz="2000" dirty="0"/>
              <a:t>Describe common ways to close or terminate projects</a:t>
            </a:r>
          </a:p>
          <a:p>
            <a:pPr lvl="1"/>
            <a:r>
              <a:rPr lang="en-US" sz="2000" dirty="0"/>
              <a:t>Discuss the process of closing a project or phase performed as part of project integration management</a:t>
            </a:r>
          </a:p>
          <a:p>
            <a:pPr lvl="1"/>
            <a:r>
              <a:rPr lang="en-US" sz="2000" dirty="0"/>
              <a:t>Explain the importance of a project close-out meeting and knowledge transfer</a:t>
            </a:r>
          </a:p>
          <a:p>
            <a:pPr lvl="1"/>
            <a:r>
              <a:rPr lang="en-US" sz="2000" dirty="0"/>
              <a:t>Describe the contents of a customer acceptance/project completion form, final project report, and lessons-learned report</a:t>
            </a:r>
          </a:p>
          <a:p>
            <a:pPr lvl="1"/>
            <a:r>
              <a:rPr lang="en-US" sz="2000" dirty="0"/>
              <a:t>Summarize advice on closing projects</a:t>
            </a: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a:t>project documents updates</a:t>
            </a:r>
          </a:p>
          <a:p>
            <a:pPr lvl="1"/>
            <a:r>
              <a:rPr lang="en-US" dirty="0"/>
              <a:t>final products, services, or result transition</a:t>
            </a:r>
          </a:p>
          <a:p>
            <a:pPr lvl="1"/>
            <a:r>
              <a:rPr lang="en-US" dirty="0"/>
              <a:t>a final report</a:t>
            </a:r>
          </a:p>
          <a:p>
            <a:pPr lvl="1"/>
            <a:r>
              <a:rPr lang="en-US" dirty="0"/>
              <a:t>updates to organizational process assets</a:t>
            </a:r>
          </a:p>
        </p:txBody>
      </p:sp>
    </p:spTree>
    <p:extLst>
      <p:ext uri="{BB962C8B-B14F-4D97-AF65-F5344CB8AC3E}">
        <p14:creationId xmlns:p14="http://schemas.microsoft.com/office/powerpoint/2010/main" val="136644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335-FC61-413B-A39A-7FA68D14E821}"/>
              </a:ext>
            </a:extLst>
          </p:cNvPr>
          <p:cNvSpPr>
            <a:spLocks noGrp="1"/>
          </p:cNvSpPr>
          <p:nvPr>
            <p:ph type="title"/>
          </p:nvPr>
        </p:nvSpPr>
        <p:spPr/>
        <p:txBody>
          <a:bodyPr/>
          <a:lstStyle/>
          <a:p>
            <a:r>
              <a:rPr lang="en-US" dirty="0"/>
              <a:t>Common Ways to Close or Terminate a Project</a:t>
            </a:r>
            <a:endParaRPr lang="en-MY" dirty="0"/>
          </a:p>
        </p:txBody>
      </p:sp>
      <p:sp>
        <p:nvSpPr>
          <p:cNvPr id="3" name="Content Placeholder 2">
            <a:extLst>
              <a:ext uri="{FF2B5EF4-FFF2-40B4-BE49-F238E27FC236}">
                <a16:creationId xmlns:a16="http://schemas.microsoft.com/office/drawing/2014/main" id="{0607C3B6-97BC-4D2C-84F4-F2F939F80D41}"/>
              </a:ext>
            </a:extLst>
          </p:cNvPr>
          <p:cNvSpPr>
            <a:spLocks noGrp="1"/>
          </p:cNvSpPr>
          <p:nvPr>
            <p:ph idx="1"/>
          </p:nvPr>
        </p:nvSpPr>
        <p:spPr>
          <a:xfrm>
            <a:off x="487363" y="1697038"/>
            <a:ext cx="8229600" cy="4886324"/>
          </a:xfrm>
        </p:spPr>
        <p:txBody>
          <a:bodyPr>
            <a:noAutofit/>
          </a:bodyPr>
          <a:lstStyle/>
          <a:p>
            <a:pPr lvl="0"/>
            <a:r>
              <a:rPr lang="en-US" sz="2200" i="1" dirty="0"/>
              <a:t>Integration:</a:t>
            </a:r>
            <a:r>
              <a:rPr lang="en-US" sz="2200" dirty="0"/>
              <a:t> A project is completed, and products and services created are integrated into operations; most common approach</a:t>
            </a:r>
          </a:p>
          <a:p>
            <a:pPr lvl="0"/>
            <a:r>
              <a:rPr lang="en-US" sz="2200" i="1" dirty="0"/>
              <a:t>Addition:</a:t>
            </a:r>
            <a:r>
              <a:rPr lang="en-US" sz="2200" dirty="0"/>
              <a:t> A project creates a new product or service that results in a new unit in the organization, such as a department, division, or company</a:t>
            </a:r>
          </a:p>
          <a:p>
            <a:pPr lvl="0"/>
            <a:r>
              <a:rPr lang="en-US" sz="2200" i="1" dirty="0"/>
              <a:t>Extinction:</a:t>
            </a:r>
            <a:r>
              <a:rPr lang="en-US" sz="2200" dirty="0"/>
              <a:t> A project ends because it was successful and achieved its goals, or it was unsuccessful or superseded; termination by murder is when there is a sudden end to a project. </a:t>
            </a:r>
          </a:p>
          <a:p>
            <a:pPr lvl="0"/>
            <a:r>
              <a:rPr lang="en-US" sz="2200" i="1" dirty="0"/>
              <a:t>Starvation:</a:t>
            </a:r>
            <a:r>
              <a:rPr lang="en-US" sz="2200" dirty="0"/>
              <a:t> A project ends by decreasing its budget or suddenly ending funding; also known as withdrawal of life support</a:t>
            </a:r>
          </a:p>
        </p:txBody>
      </p:sp>
    </p:spTree>
    <p:extLst>
      <p:ext uri="{BB962C8B-B14F-4D97-AF65-F5344CB8AC3E}">
        <p14:creationId xmlns:p14="http://schemas.microsoft.com/office/powerpoint/2010/main" val="99016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458200" cy="4983162"/>
          </a:xfrm>
        </p:spPr>
        <p:txBody>
          <a:bodyPr>
            <a:normAutofit/>
          </a:bodyPr>
          <a:lstStyle/>
          <a:p>
            <a:r>
              <a:rPr lang="en-US" sz="2800" dirty="0">
                <a:solidFill>
                  <a:schemeClr val="dk1"/>
                </a:solidFill>
              </a:rPr>
              <a:t>Project documents updates: </a:t>
            </a:r>
            <a:r>
              <a:rPr lang="en-US" sz="2800" dirty="0"/>
              <a:t>All project documents should be reviewed and marked as final versions, and the </a:t>
            </a:r>
            <a:r>
              <a:rPr lang="en-US" sz="2800" dirty="0">
                <a:solidFill>
                  <a:schemeClr val="dk1"/>
                </a:solidFill>
              </a:rPr>
              <a:t> lessons learned register should include lessons learned during the closing process</a:t>
            </a:r>
          </a:p>
          <a:p>
            <a:r>
              <a:rPr lang="en-US" sz="2800" dirty="0">
                <a:solidFill>
                  <a:schemeClr val="dk1"/>
                </a:solidFill>
              </a:rPr>
              <a:t>Final product, service, or result transition: Project sponsors are usually most interested in making sure that the final products, services, or results are delivered and transitioned to the appropriate part of the organization. </a:t>
            </a:r>
          </a:p>
        </p:txBody>
      </p:sp>
      <p:sp>
        <p:nvSpPr>
          <p:cNvPr id="3" name="Title 2"/>
          <p:cNvSpPr>
            <a:spLocks noGrp="1"/>
          </p:cNvSpPr>
          <p:nvPr>
            <p:ph type="title"/>
          </p:nvPr>
        </p:nvSpPr>
        <p:spPr/>
        <p:txBody>
          <a:bodyPr>
            <a:normAutofit/>
          </a:bodyPr>
          <a:lstStyle/>
          <a:p>
            <a:r>
              <a:rPr lang="en-US" dirty="0"/>
              <a:t>Closing Outputs</a:t>
            </a:r>
          </a:p>
        </p:txBody>
      </p:sp>
    </p:spTree>
    <p:extLst>
      <p:ext uri="{BB962C8B-B14F-4D97-AF65-F5344CB8AC3E}">
        <p14:creationId xmlns:p14="http://schemas.microsoft.com/office/powerpoint/2010/main" val="37717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458200" cy="4983162"/>
          </a:xfrm>
        </p:spPr>
        <p:txBody>
          <a:bodyPr>
            <a:normAutofit lnSpcReduction="10000"/>
          </a:bodyPr>
          <a:lstStyle/>
          <a:p>
            <a:r>
              <a:rPr lang="en-US" sz="2800" dirty="0">
                <a:solidFill>
                  <a:schemeClr val="dk1"/>
                </a:solidFill>
              </a:rPr>
              <a:t>A final project report and presentation are also commonly created during project closing</a:t>
            </a:r>
          </a:p>
          <a:p>
            <a:r>
              <a:rPr lang="en-US" sz="2800" dirty="0">
                <a:solidFill>
                  <a:schemeClr val="dk1"/>
                </a:solidFill>
              </a:rPr>
              <a:t>Updates to organizational process assets: </a:t>
            </a:r>
            <a:r>
              <a:rPr lang="en-US" sz="2800" dirty="0"/>
              <a:t>Recall that organizational process assets help people understand, follow, and improve business processes.</a:t>
            </a:r>
          </a:p>
          <a:p>
            <a:r>
              <a:rPr lang="en-US" sz="2800" dirty="0"/>
              <a:t>Examples include plans, processes, policies, procedures, and knowledge bases, such as templates and lessons-learned reports. During closing, the project team should update appropriate process assets, especially the lessons learned repository</a:t>
            </a:r>
            <a:endParaRPr lang="en-US" sz="2800" dirty="0">
              <a:solidFill>
                <a:schemeClr val="dk1"/>
              </a:solidFill>
            </a:endParaRPr>
          </a:p>
          <a:p>
            <a:pPr lvl="0"/>
            <a:endParaRPr lang="en-US" sz="2800" dirty="0"/>
          </a:p>
        </p:txBody>
      </p:sp>
      <p:sp>
        <p:nvSpPr>
          <p:cNvPr id="3" name="Title 2"/>
          <p:cNvSpPr>
            <a:spLocks noGrp="1"/>
          </p:cNvSpPr>
          <p:nvPr>
            <p:ph type="title"/>
          </p:nvPr>
        </p:nvSpPr>
        <p:spPr/>
        <p:txBody>
          <a:bodyPr>
            <a:normAutofit/>
          </a:bodyPr>
          <a:lstStyle/>
          <a:p>
            <a:r>
              <a:rPr lang="en-US" dirty="0"/>
              <a:t>Closing Outputs</a:t>
            </a:r>
          </a:p>
        </p:txBody>
      </p:sp>
    </p:spTree>
    <p:extLst>
      <p:ext uri="{BB962C8B-B14F-4D97-AF65-F5344CB8AC3E}">
        <p14:creationId xmlns:p14="http://schemas.microsoft.com/office/powerpoint/2010/main" val="139424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DF10-39E3-4218-9656-E21997778E30}"/>
              </a:ext>
            </a:extLst>
          </p:cNvPr>
          <p:cNvSpPr>
            <a:spLocks noGrp="1"/>
          </p:cNvSpPr>
          <p:nvPr>
            <p:ph type="title"/>
          </p:nvPr>
        </p:nvSpPr>
        <p:spPr/>
        <p:txBody>
          <a:bodyPr/>
          <a:lstStyle/>
          <a:p>
            <a:r>
              <a:rPr lang="en-US" dirty="0"/>
              <a:t>Possible Final Reports Contents</a:t>
            </a:r>
            <a:endParaRPr lang="en-MY" dirty="0"/>
          </a:p>
        </p:txBody>
      </p:sp>
      <p:sp>
        <p:nvSpPr>
          <p:cNvPr id="3" name="Content Placeholder 2">
            <a:extLst>
              <a:ext uri="{FF2B5EF4-FFF2-40B4-BE49-F238E27FC236}">
                <a16:creationId xmlns:a16="http://schemas.microsoft.com/office/drawing/2014/main" id="{569DDCCC-A4E6-4197-A1D5-8AD3092A7121}"/>
              </a:ext>
            </a:extLst>
          </p:cNvPr>
          <p:cNvSpPr>
            <a:spLocks noGrp="1"/>
          </p:cNvSpPr>
          <p:nvPr>
            <p:ph idx="1"/>
          </p:nvPr>
        </p:nvSpPr>
        <p:spPr>
          <a:xfrm>
            <a:off x="487363" y="1697038"/>
            <a:ext cx="8229600" cy="4886324"/>
          </a:xfrm>
        </p:spPr>
        <p:txBody>
          <a:bodyPr>
            <a:normAutofit fontScale="85000" lnSpcReduction="10000"/>
          </a:bodyPr>
          <a:lstStyle/>
          <a:p>
            <a:pPr>
              <a:lnSpc>
                <a:spcPct val="120000"/>
              </a:lnSpc>
            </a:pPr>
            <a:r>
              <a:rPr lang="en-US" dirty="0"/>
              <a:t>Summary level description of the project or phase</a:t>
            </a:r>
          </a:p>
          <a:p>
            <a:pPr>
              <a:lnSpc>
                <a:spcPct val="120000"/>
              </a:lnSpc>
            </a:pPr>
            <a:r>
              <a:rPr lang="en-US" dirty="0"/>
              <a:t>Scope objectives, the criteria used to evaluate the scope, and evidence that the completion criteria were met</a:t>
            </a:r>
          </a:p>
          <a:p>
            <a:pPr>
              <a:lnSpc>
                <a:spcPct val="120000"/>
              </a:lnSpc>
            </a:pPr>
            <a:r>
              <a:rPr lang="en-US" dirty="0"/>
              <a:t>Quality objectives, the criteria used to evaluate the project and product quality, and the verification and validation information</a:t>
            </a:r>
          </a:p>
          <a:p>
            <a:pPr>
              <a:lnSpc>
                <a:spcPct val="120000"/>
              </a:lnSpc>
            </a:pPr>
            <a:r>
              <a:rPr lang="en-US" dirty="0"/>
              <a:t>Schedule objectives including planned and actual milestone delivery dates and reasons for variances</a:t>
            </a:r>
          </a:p>
        </p:txBody>
      </p:sp>
    </p:spTree>
    <p:extLst>
      <p:ext uri="{BB962C8B-B14F-4D97-AF65-F5344CB8AC3E}">
        <p14:creationId xmlns:p14="http://schemas.microsoft.com/office/powerpoint/2010/main" val="151554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DF10-39E3-4218-9656-E21997778E30}"/>
              </a:ext>
            </a:extLst>
          </p:cNvPr>
          <p:cNvSpPr>
            <a:spLocks noGrp="1"/>
          </p:cNvSpPr>
          <p:nvPr>
            <p:ph type="title"/>
          </p:nvPr>
        </p:nvSpPr>
        <p:spPr/>
        <p:txBody>
          <a:bodyPr/>
          <a:lstStyle/>
          <a:p>
            <a:r>
              <a:rPr lang="en-US" dirty="0"/>
              <a:t>Possible Final Reports Contents</a:t>
            </a:r>
            <a:endParaRPr lang="en-MY" dirty="0"/>
          </a:p>
        </p:txBody>
      </p:sp>
      <p:sp>
        <p:nvSpPr>
          <p:cNvPr id="3" name="Content Placeholder 2">
            <a:extLst>
              <a:ext uri="{FF2B5EF4-FFF2-40B4-BE49-F238E27FC236}">
                <a16:creationId xmlns:a16="http://schemas.microsoft.com/office/drawing/2014/main" id="{569DDCCC-A4E6-4197-A1D5-8AD3092A7121}"/>
              </a:ext>
            </a:extLst>
          </p:cNvPr>
          <p:cNvSpPr>
            <a:spLocks noGrp="1"/>
          </p:cNvSpPr>
          <p:nvPr>
            <p:ph idx="1"/>
          </p:nvPr>
        </p:nvSpPr>
        <p:spPr>
          <a:xfrm>
            <a:off x="487363" y="1697038"/>
            <a:ext cx="8229600" cy="4886324"/>
          </a:xfrm>
        </p:spPr>
        <p:txBody>
          <a:bodyPr>
            <a:normAutofit fontScale="85000" lnSpcReduction="10000"/>
          </a:bodyPr>
          <a:lstStyle/>
          <a:p>
            <a:pPr>
              <a:lnSpc>
                <a:spcPct val="120000"/>
              </a:lnSpc>
            </a:pPr>
            <a:r>
              <a:rPr lang="en-US" dirty="0"/>
              <a:t>Cost objectives, including the acceptable cost range, actual costs, and reasons for variances</a:t>
            </a:r>
          </a:p>
          <a:p>
            <a:pPr>
              <a:lnSpc>
                <a:spcPct val="120000"/>
              </a:lnSpc>
            </a:pPr>
            <a:r>
              <a:rPr lang="en-US" dirty="0"/>
              <a:t>Summary of how the final project, service, or result achieved the benefits that the project was undertaken to address. </a:t>
            </a:r>
          </a:p>
          <a:p>
            <a:pPr>
              <a:lnSpc>
                <a:spcPct val="120000"/>
              </a:lnSpc>
            </a:pPr>
            <a:r>
              <a:rPr lang="en-US" dirty="0"/>
              <a:t>Summary of how the final project, service, or result achieved the business needs identified in the business plan. </a:t>
            </a:r>
          </a:p>
          <a:p>
            <a:pPr>
              <a:lnSpc>
                <a:spcPct val="120000"/>
              </a:lnSpc>
            </a:pPr>
            <a:r>
              <a:rPr lang="en-US" dirty="0"/>
              <a:t>Summary of any risks or issues encountered on the project and how they were addressed</a:t>
            </a:r>
          </a:p>
        </p:txBody>
      </p:sp>
    </p:spTree>
    <p:extLst>
      <p:ext uri="{BB962C8B-B14F-4D97-AF65-F5344CB8AC3E}">
        <p14:creationId xmlns:p14="http://schemas.microsoft.com/office/powerpoint/2010/main" val="393795807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F9C75-D7AB-4AD0-9857-5F0EC1FFA69F}">
  <ds:schemaRefs>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6d54a27f-32b3-46ed-801e-110df5e77a46"/>
    <ds:schemaRef ds:uri="http://purl.org/dc/dcmitype/"/>
    <ds:schemaRef ds:uri="http://purl.org/dc/elements/1.1/"/>
  </ds:schemaRefs>
</ds:datastoreItem>
</file>

<file path=customXml/itemProps2.xml><?xml version="1.0" encoding="utf-8"?>
<ds:datastoreItem xmlns:ds="http://schemas.openxmlformats.org/officeDocument/2006/customXml" ds:itemID="{D37EBA47-E844-4301-9329-03D0C81867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939953-C3DA-4B08-8F3A-365A1361FE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267</TotalTime>
  <Pages>11</Pages>
  <Words>1772</Words>
  <Application>Microsoft Office PowerPoint</Application>
  <PresentationFormat>On-screen Show (4:3)</PresentationFormat>
  <Paragraphs>104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Unicode MS</vt:lpstr>
      <vt:lpstr>Calibri</vt:lpstr>
      <vt:lpstr>Century Gothic</vt:lpstr>
      <vt:lpstr>Symbol</vt:lpstr>
      <vt:lpstr>Times New Roman</vt:lpstr>
      <vt:lpstr>UCTI-Template-foundation-level</vt:lpstr>
      <vt:lpstr>Project Management  CT050-3-3-PRMGT</vt:lpstr>
      <vt:lpstr>Topic &amp; Structure of The Lesson</vt:lpstr>
      <vt:lpstr>Learning Outcomes</vt:lpstr>
      <vt:lpstr>Key Terms You Must Be Able To Use</vt:lpstr>
      <vt:lpstr>Common Ways to Close or Terminate a Project</vt:lpstr>
      <vt:lpstr>Closing Outputs</vt:lpstr>
      <vt:lpstr>Closing Outputs</vt:lpstr>
      <vt:lpstr>Possible Final Reports Contents</vt:lpstr>
      <vt:lpstr>Possible Final Reports Contents</vt:lpstr>
      <vt:lpstr>Sample Table of Contents for a Final Project Report</vt:lpstr>
      <vt:lpstr>Sample Transition Plan (partial)</vt:lpstr>
      <vt:lpstr>Sample Lessons-Learned Report</vt:lpstr>
      <vt:lpstr>Sample Lessons Learned Report (continued)</vt:lpstr>
      <vt:lpstr>Project Close-Out Meeting</vt:lpstr>
      <vt:lpstr>Knowledge Transfer</vt:lpstr>
      <vt:lpstr>Advice on Closing Projects</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17</cp:revision>
  <cp:lastPrinted>1995-11-02T09:23:42Z</cp:lastPrinted>
  <dcterms:created xsi:type="dcterms:W3CDTF">2017-10-17T06:32:29Z</dcterms:created>
  <dcterms:modified xsi:type="dcterms:W3CDTF">2019-11-04T09:39:10Z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