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61" r:id="rId8"/>
    <p:sldId id="262" r:id="rId9"/>
    <p:sldId id="266" r:id="rId10"/>
    <p:sldId id="259" r:id="rId11"/>
    <p:sldId id="263" r:id="rId12"/>
    <p:sldId id="260" r:id="rId13"/>
    <p:sldId id="265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4683" autoAdjust="0"/>
  </p:normalViewPr>
  <p:slideViewPr>
    <p:cSldViewPr>
      <p:cViewPr varScale="1">
        <p:scale>
          <a:sx n="70" d="100"/>
          <a:sy n="70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92D7-6F37-4F0E-8FE0-0DAC061479D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EFE1D-6F93-4AAF-9AE3-6BCEDF50AC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Passion</a:t>
          </a:r>
          <a:endParaRPr lang="en-US" dirty="0">
            <a:solidFill>
              <a:schemeClr val="tx1"/>
            </a:solidFill>
          </a:endParaRPr>
        </a:p>
      </dgm:t>
    </dgm:pt>
    <dgm:pt modelId="{99762F23-5EFE-4A3A-90BB-EEB14C25942A}" type="parTrans" cxnId="{36D208BE-733A-435A-87AD-0FF3C5FE9832}">
      <dgm:prSet/>
      <dgm:spPr/>
      <dgm:t>
        <a:bodyPr/>
        <a:lstStyle/>
        <a:p>
          <a:endParaRPr lang="en-US"/>
        </a:p>
      </dgm:t>
    </dgm:pt>
    <dgm:pt modelId="{512371D9-25B2-4025-B9F2-EAE95A5E1695}" type="sibTrans" cxnId="{36D208BE-733A-435A-87AD-0FF3C5FE9832}">
      <dgm:prSet/>
      <dgm:spPr/>
      <dgm:t>
        <a:bodyPr/>
        <a:lstStyle/>
        <a:p>
          <a:endParaRPr lang="en-US"/>
        </a:p>
      </dgm:t>
    </dgm:pt>
    <dgm:pt modelId="{9B163CB9-6032-458B-B65C-98F86AD852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Continued Learning</a:t>
          </a:r>
          <a:endParaRPr lang="en-US" dirty="0">
            <a:solidFill>
              <a:schemeClr val="tx1"/>
            </a:solidFill>
          </a:endParaRPr>
        </a:p>
      </dgm:t>
    </dgm:pt>
    <dgm:pt modelId="{E2A5DB00-2DD2-444F-9747-A5DA907D0F63}" type="parTrans" cxnId="{8AA04502-E168-47F9-A793-C739E3AAE02F}">
      <dgm:prSet/>
      <dgm:spPr/>
      <dgm:t>
        <a:bodyPr/>
        <a:lstStyle/>
        <a:p>
          <a:endParaRPr lang="en-US"/>
        </a:p>
      </dgm:t>
    </dgm:pt>
    <dgm:pt modelId="{02C8E60B-4700-41D9-B41C-DCB5EA114B5E}" type="sibTrans" cxnId="{8AA04502-E168-47F9-A793-C739E3AAE02F}">
      <dgm:prSet/>
      <dgm:spPr/>
      <dgm:t>
        <a:bodyPr/>
        <a:lstStyle/>
        <a:p>
          <a:endParaRPr lang="en-US"/>
        </a:p>
      </dgm:t>
    </dgm:pt>
    <dgm:pt modelId="{F3EDC480-1DB1-43BF-AA43-06AAF355E20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Adaptability</a:t>
          </a:r>
          <a:endParaRPr lang="en-US" dirty="0">
            <a:solidFill>
              <a:schemeClr val="tx1"/>
            </a:solidFill>
          </a:endParaRPr>
        </a:p>
      </dgm:t>
    </dgm:pt>
    <dgm:pt modelId="{10531BA2-D5C0-471A-92E8-237B8342036F}" type="parTrans" cxnId="{749D76C0-3E3E-4A09-AE92-8C96CCCB5B80}">
      <dgm:prSet/>
      <dgm:spPr/>
      <dgm:t>
        <a:bodyPr/>
        <a:lstStyle/>
        <a:p>
          <a:endParaRPr lang="en-US"/>
        </a:p>
      </dgm:t>
    </dgm:pt>
    <dgm:pt modelId="{03B50FCD-152C-4231-B474-81835894A102}" type="sibTrans" cxnId="{749D76C0-3E3E-4A09-AE92-8C96CCCB5B80}">
      <dgm:prSet/>
      <dgm:spPr/>
      <dgm:t>
        <a:bodyPr/>
        <a:lstStyle/>
        <a:p>
          <a:endParaRPr lang="en-US"/>
        </a:p>
      </dgm:t>
    </dgm:pt>
    <dgm:pt modelId="{BD9D4A26-A50E-4F8C-B5F7-FA90365D9A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Ambition </a:t>
          </a:r>
          <a:endParaRPr lang="en-US" dirty="0">
            <a:solidFill>
              <a:schemeClr val="tx1"/>
            </a:solidFill>
          </a:endParaRPr>
        </a:p>
      </dgm:t>
    </dgm:pt>
    <dgm:pt modelId="{D62A5687-EEDE-4C62-8BF0-104C91D8A8FA}" type="parTrans" cxnId="{45496B69-B35D-41B9-8666-580C4A681358}">
      <dgm:prSet/>
      <dgm:spPr/>
      <dgm:t>
        <a:bodyPr/>
        <a:lstStyle/>
        <a:p>
          <a:endParaRPr lang="en-US"/>
        </a:p>
      </dgm:t>
    </dgm:pt>
    <dgm:pt modelId="{3EB60F2F-9E4D-4A12-991F-8B8E274B032E}" type="sibTrans" cxnId="{45496B69-B35D-41B9-8666-580C4A681358}">
      <dgm:prSet/>
      <dgm:spPr/>
      <dgm:t>
        <a:bodyPr/>
        <a:lstStyle/>
        <a:p>
          <a:endParaRPr lang="en-US"/>
        </a:p>
      </dgm:t>
    </dgm:pt>
    <dgm:pt modelId="{99DF80A6-B933-45B4-A2CC-7126FC2F6DF6}" type="pres">
      <dgm:prSet presAssocID="{687892D7-6F37-4F0E-8FE0-0DAC061479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9A5782-F499-4192-8C42-ADF3C5618419}" type="pres">
      <dgm:prSet presAssocID="{687892D7-6F37-4F0E-8FE0-0DAC061479DF}" presName="cycle" presStyleCnt="0"/>
      <dgm:spPr/>
    </dgm:pt>
    <dgm:pt modelId="{1D282226-EF39-4CA0-B05D-59776715258B}" type="pres">
      <dgm:prSet presAssocID="{53FEFE1D-6F93-4AAF-9AE3-6BCEDF50AC8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9349-F018-4C3E-8F17-1D6D6FE726FD}" type="pres">
      <dgm:prSet presAssocID="{512371D9-25B2-4025-B9F2-EAE95A5E16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3348D40-76D8-431D-BA67-F7FE1924E8B1}" type="pres">
      <dgm:prSet presAssocID="{9B163CB9-6032-458B-B65C-98F86AD85289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2484C-14A7-4A9C-9104-C4743B546500}" type="pres">
      <dgm:prSet presAssocID="{F3EDC480-1DB1-43BF-AA43-06AAF355E20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89A0C-7771-447C-8A0F-B6AC35DAAE7C}" type="pres">
      <dgm:prSet presAssocID="{BD9D4A26-A50E-4F8C-B5F7-FA90365D9A9A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A04502-E168-47F9-A793-C739E3AAE02F}" srcId="{687892D7-6F37-4F0E-8FE0-0DAC061479DF}" destId="{9B163CB9-6032-458B-B65C-98F86AD85289}" srcOrd="1" destOrd="0" parTransId="{E2A5DB00-2DD2-444F-9747-A5DA907D0F63}" sibTransId="{02C8E60B-4700-41D9-B41C-DCB5EA114B5E}"/>
    <dgm:cxn modelId="{02EAD3A3-9BED-4223-AD4C-E9C4B7D903A7}" type="presOf" srcId="{BD9D4A26-A50E-4F8C-B5F7-FA90365D9A9A}" destId="{02A89A0C-7771-447C-8A0F-B6AC35DAAE7C}" srcOrd="0" destOrd="0" presId="urn:microsoft.com/office/officeart/2005/8/layout/cycle3"/>
    <dgm:cxn modelId="{CEF03633-C7DA-4F35-8AA8-80824657D182}" type="presOf" srcId="{9B163CB9-6032-458B-B65C-98F86AD85289}" destId="{33348D40-76D8-431D-BA67-F7FE1924E8B1}" srcOrd="0" destOrd="0" presId="urn:microsoft.com/office/officeart/2005/8/layout/cycle3"/>
    <dgm:cxn modelId="{36D208BE-733A-435A-87AD-0FF3C5FE9832}" srcId="{687892D7-6F37-4F0E-8FE0-0DAC061479DF}" destId="{53FEFE1D-6F93-4AAF-9AE3-6BCEDF50AC8A}" srcOrd="0" destOrd="0" parTransId="{99762F23-5EFE-4A3A-90BB-EEB14C25942A}" sibTransId="{512371D9-25B2-4025-B9F2-EAE95A5E1695}"/>
    <dgm:cxn modelId="{23901074-1772-49F2-9FF5-D310EEE83A0B}" type="presOf" srcId="{F3EDC480-1DB1-43BF-AA43-06AAF355E203}" destId="{DC62484C-14A7-4A9C-9104-C4743B546500}" srcOrd="0" destOrd="0" presId="urn:microsoft.com/office/officeart/2005/8/layout/cycle3"/>
    <dgm:cxn modelId="{064AED2B-394E-4FC0-BC40-B38874C526B3}" type="presOf" srcId="{687892D7-6F37-4F0E-8FE0-0DAC061479DF}" destId="{99DF80A6-B933-45B4-A2CC-7126FC2F6DF6}" srcOrd="0" destOrd="0" presId="urn:microsoft.com/office/officeart/2005/8/layout/cycle3"/>
    <dgm:cxn modelId="{749D76C0-3E3E-4A09-AE92-8C96CCCB5B80}" srcId="{687892D7-6F37-4F0E-8FE0-0DAC061479DF}" destId="{F3EDC480-1DB1-43BF-AA43-06AAF355E203}" srcOrd="2" destOrd="0" parTransId="{10531BA2-D5C0-471A-92E8-237B8342036F}" sibTransId="{03B50FCD-152C-4231-B474-81835894A102}"/>
    <dgm:cxn modelId="{7678DD55-3A23-49D2-96A3-0777396B5C28}" type="presOf" srcId="{53FEFE1D-6F93-4AAF-9AE3-6BCEDF50AC8A}" destId="{1D282226-EF39-4CA0-B05D-59776715258B}" srcOrd="0" destOrd="0" presId="urn:microsoft.com/office/officeart/2005/8/layout/cycle3"/>
    <dgm:cxn modelId="{45496B69-B35D-41B9-8666-580C4A681358}" srcId="{687892D7-6F37-4F0E-8FE0-0DAC061479DF}" destId="{BD9D4A26-A50E-4F8C-B5F7-FA90365D9A9A}" srcOrd="3" destOrd="0" parTransId="{D62A5687-EEDE-4C62-8BF0-104C91D8A8FA}" sibTransId="{3EB60F2F-9E4D-4A12-991F-8B8E274B032E}"/>
    <dgm:cxn modelId="{25087085-4FA7-4C50-B6E9-C8CD38682A13}" type="presOf" srcId="{512371D9-25B2-4025-B9F2-EAE95A5E1695}" destId="{A6C09349-F018-4C3E-8F17-1D6D6FE726FD}" srcOrd="0" destOrd="0" presId="urn:microsoft.com/office/officeart/2005/8/layout/cycle3"/>
    <dgm:cxn modelId="{14F91B54-E1D9-449A-805E-044CB9C455B6}" type="presParOf" srcId="{99DF80A6-B933-45B4-A2CC-7126FC2F6DF6}" destId="{8A9A5782-F499-4192-8C42-ADF3C5618419}" srcOrd="0" destOrd="0" presId="urn:microsoft.com/office/officeart/2005/8/layout/cycle3"/>
    <dgm:cxn modelId="{D0B420A5-329B-458B-AA1D-931A1C24F449}" type="presParOf" srcId="{8A9A5782-F499-4192-8C42-ADF3C5618419}" destId="{1D282226-EF39-4CA0-B05D-59776715258B}" srcOrd="0" destOrd="0" presId="urn:microsoft.com/office/officeart/2005/8/layout/cycle3"/>
    <dgm:cxn modelId="{0D1416A3-15CC-429A-91E1-D272DB43867E}" type="presParOf" srcId="{8A9A5782-F499-4192-8C42-ADF3C5618419}" destId="{A6C09349-F018-4C3E-8F17-1D6D6FE726FD}" srcOrd="1" destOrd="0" presId="urn:microsoft.com/office/officeart/2005/8/layout/cycle3"/>
    <dgm:cxn modelId="{3486BB03-37BA-428F-AE03-F27A0CB753C6}" type="presParOf" srcId="{8A9A5782-F499-4192-8C42-ADF3C5618419}" destId="{33348D40-76D8-431D-BA67-F7FE1924E8B1}" srcOrd="2" destOrd="0" presId="urn:microsoft.com/office/officeart/2005/8/layout/cycle3"/>
    <dgm:cxn modelId="{0AC203C6-CBF9-4787-852C-8E09BEC386E4}" type="presParOf" srcId="{8A9A5782-F499-4192-8C42-ADF3C5618419}" destId="{DC62484C-14A7-4A9C-9104-C4743B546500}" srcOrd="3" destOrd="0" presId="urn:microsoft.com/office/officeart/2005/8/layout/cycle3"/>
    <dgm:cxn modelId="{5F21C362-8B32-4674-8A06-E9A5534D84A7}" type="presParOf" srcId="{8A9A5782-F499-4192-8C42-ADF3C5618419}" destId="{02A89A0C-7771-447C-8A0F-B6AC35DAAE7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9349-F018-4C3E-8F17-1D6D6FE726FD}">
      <dsp:nvSpPr>
        <dsp:cNvPr id="0" name=""/>
        <dsp:cNvSpPr/>
      </dsp:nvSpPr>
      <dsp:spPr>
        <a:xfrm>
          <a:off x="1272366" y="-137890"/>
          <a:ext cx="5684867" cy="5684867"/>
        </a:xfrm>
        <a:prstGeom prst="circularArrow">
          <a:avLst>
            <a:gd name="adj1" fmla="val 4668"/>
            <a:gd name="adj2" fmla="val 272909"/>
            <a:gd name="adj3" fmla="val 12890052"/>
            <a:gd name="adj4" fmla="val 1799096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82226-EF39-4CA0-B05D-59776715258B}">
      <dsp:nvSpPr>
        <dsp:cNvPr id="0" name=""/>
        <dsp:cNvSpPr/>
      </dsp:nvSpPr>
      <dsp:spPr>
        <a:xfrm>
          <a:off x="2250281" y="676"/>
          <a:ext cx="3729037" cy="1864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Passion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2341299" y="91694"/>
        <a:ext cx="3547001" cy="1682482"/>
      </dsp:txXfrm>
    </dsp:sp>
    <dsp:sp modelId="{33348D40-76D8-431D-BA67-F7FE1924E8B1}">
      <dsp:nvSpPr>
        <dsp:cNvPr id="0" name=""/>
        <dsp:cNvSpPr/>
      </dsp:nvSpPr>
      <dsp:spPr>
        <a:xfrm>
          <a:off x="4291526" y="2041921"/>
          <a:ext cx="3729037" cy="1864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Continued Learning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4382544" y="2132939"/>
        <a:ext cx="3547001" cy="1682482"/>
      </dsp:txXfrm>
    </dsp:sp>
    <dsp:sp modelId="{DC62484C-14A7-4A9C-9104-C4743B546500}">
      <dsp:nvSpPr>
        <dsp:cNvPr id="0" name=""/>
        <dsp:cNvSpPr/>
      </dsp:nvSpPr>
      <dsp:spPr>
        <a:xfrm>
          <a:off x="2250281" y="4083166"/>
          <a:ext cx="3729037" cy="1864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Adaptability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2341299" y="4174184"/>
        <a:ext cx="3547001" cy="1682482"/>
      </dsp:txXfrm>
    </dsp:sp>
    <dsp:sp modelId="{02A89A0C-7771-447C-8A0F-B6AC35DAAE7C}">
      <dsp:nvSpPr>
        <dsp:cNvPr id="0" name=""/>
        <dsp:cNvSpPr/>
      </dsp:nvSpPr>
      <dsp:spPr>
        <a:xfrm>
          <a:off x="209036" y="2041921"/>
          <a:ext cx="3729037" cy="1864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Ambition 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300054" y="2132939"/>
        <a:ext cx="3547001" cy="168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4B37B8AF-4682-47A4-BB53-33AE8F44F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EEC3697-9A24-43EE-91A2-8B36BBDBB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5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7763F-A86A-4A17-96AC-FDD1D91C5A26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9D76A-D07E-4173-82AA-46B722F7F09F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F507-A559-41C6-B8F3-31E6956CE6A1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052E3-2F17-4A46-83F8-9F1F6A2F1655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B6F5F-600D-4445-B3FA-3A5B7A6AAA97}" type="slidenum">
              <a:rPr lang="en-US"/>
              <a:pPr/>
              <a:t>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ECE1F-0F70-46AE-82A7-8ABA3B65DC89}" type="slidenum">
              <a:rPr lang="en-US"/>
              <a:pPr/>
              <a:t>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1E4A2-C2A7-437F-8B7C-04E31A313411}" type="slidenum">
              <a:rPr lang="en-US"/>
              <a:pPr/>
              <a:t>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B9512-82A5-4B58-871C-587C9B86F401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B65B6-3BFE-49D3-A3EF-497CB5403D41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3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7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2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78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357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82F363-47F7-40CF-A6F8-46B4626CA7EF}" type="slidenum">
              <a:rPr lang="tr-TR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tr-TR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811"/>
      </p:ext>
    </p:extLst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38400" y="228600"/>
            <a:ext cx="64008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2E2A35-4CA9-4607-81CF-AA0881CE6C83}" type="slidenum">
              <a:rPr lang="tr-TR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tr-TR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5596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7650"/>
            <a:ext cx="7620000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00200" y="1600200"/>
            <a:ext cx="762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3962400"/>
            <a:ext cx="762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9154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Life</a:t>
            </a:r>
            <a:r>
              <a:rPr lang="en-US">
                <a:latin typeface="+mn-lt"/>
              </a:rPr>
              <a:t>Knowledge</a:t>
            </a:r>
            <a:r>
              <a:rPr lang="en-US"/>
              <a:t>®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566" y="2455199"/>
            <a:ext cx="7772400" cy="1470025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566" y="3924718"/>
            <a:ext cx="6400800" cy="11303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3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6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81" y="255326"/>
            <a:ext cx="8049038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39" y="1414449"/>
            <a:ext cx="8208962" cy="4525963"/>
          </a:xfrm>
        </p:spPr>
        <p:txBody>
          <a:bodyPr/>
          <a:lstStyle>
            <a:lvl1pPr>
              <a:defRPr sz="2800"/>
            </a:lvl1pPr>
            <a:lvl2pPr>
              <a:buClr>
                <a:srgbClr val="006699"/>
              </a:buClr>
              <a:defRPr sz="2400"/>
            </a:lvl2pPr>
            <a:lvl3pPr>
              <a:buClr>
                <a:srgbClr val="006699"/>
              </a:buCl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80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82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82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7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9870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9632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89870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9632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8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16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12" y="251981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36424"/>
            <a:ext cx="7772400" cy="44958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892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64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5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91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950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6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5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5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3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255588"/>
            <a:ext cx="8048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414463"/>
            <a:ext cx="81883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1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6699"/>
          </a:solidFill>
          <a:latin typeface="Verdana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rgbClr val="006699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0066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Employees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smtClean="0">
                <a:solidFill>
                  <a:schemeClr val="tx1"/>
                </a:solidFill>
              </a:rPr>
              <a:t>Employment Trends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MPU 3362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Developing Self Images and Self Brands</a:t>
            </a: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0" y="6249988"/>
            <a:ext cx="8839200" cy="608012"/>
          </a:xfrm>
        </p:spPr>
        <p:txBody>
          <a:bodyPr/>
          <a:lstStyle/>
          <a:p>
            <a:r>
              <a:rPr lang="en-US"/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/>
              <a:t>®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5867400"/>
            <a:ext cx="1066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 charset="0"/>
              </a:rPr>
              <a:t>H </a:t>
            </a: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0376"/>
            <a:ext cx="7315200" cy="1047750"/>
          </a:xfrm>
          <a:noFill/>
          <a:ln/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Four Ways to Promote Positive Self-Image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98176"/>
            <a:ext cx="6629400" cy="46482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 startAt="3"/>
            </a:pPr>
            <a:r>
              <a:rPr lang="en-US" sz="2800" dirty="0"/>
              <a:t>Set </a:t>
            </a:r>
            <a:r>
              <a:rPr lang="en-US" sz="2800" b="1" dirty="0"/>
              <a:t>goals</a:t>
            </a:r>
            <a:r>
              <a:rPr lang="en-US" sz="2800" dirty="0"/>
              <a:t> 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Set attainable goals to subtly change the factors you are unhappy with</a:t>
            </a:r>
          </a:p>
          <a:p>
            <a:pPr marL="914400" lvl="1" indent="-457200">
              <a:spcBef>
                <a:spcPct val="50000"/>
              </a:spcBef>
              <a:buFontTx/>
              <a:buNone/>
            </a:pPr>
            <a:endParaRPr lang="en-US" sz="2400" dirty="0"/>
          </a:p>
          <a:p>
            <a:pPr marL="533400" indent="-533400">
              <a:spcBef>
                <a:spcPct val="50000"/>
              </a:spcBef>
              <a:buFontTx/>
              <a:buAutoNum type="arabicPeriod" startAt="4"/>
            </a:pPr>
            <a:r>
              <a:rPr lang="en-US" sz="2800" b="1" dirty="0"/>
              <a:t>Build-up</a:t>
            </a:r>
            <a:r>
              <a:rPr lang="en-US" sz="2800" dirty="0"/>
              <a:t> the self-image of others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Practice giving positive compliments to others each day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Avoid making unconstructive and critical comments to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1066800" y="6393976"/>
            <a:ext cx="8915400" cy="457200"/>
          </a:xfrm>
        </p:spPr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047750"/>
          </a:xfrm>
        </p:spPr>
        <p:txBody>
          <a:bodyPr/>
          <a:lstStyle/>
          <a:p>
            <a:r>
              <a:rPr lang="en-US" sz="4800" dirty="0" smtClean="0"/>
              <a:t>THE END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09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What is self-image</a:t>
            </a:r>
            <a:r>
              <a:rPr lang="en-US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447800"/>
            <a:ext cx="6248400" cy="4800600"/>
          </a:xfrm>
          <a:noFill/>
          <a:ln/>
        </p:spPr>
        <p:txBody>
          <a:bodyPr/>
          <a:lstStyle/>
          <a:p>
            <a:r>
              <a:rPr lang="en-US" sz="2800" dirty="0"/>
              <a:t>Self-image is the way a person sees his or her inner and outer “being”.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Often times there are differences between what we see and think about ourselves and what others see and think about us.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209" y="685800"/>
            <a:ext cx="6934200" cy="104775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Three aspects that represent and affect your self-image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4842" y="2209800"/>
            <a:ext cx="6705600" cy="31242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</a:t>
            </a:r>
            <a:r>
              <a:rPr lang="en-US" sz="2800" b="1" dirty="0"/>
              <a:t>see yourself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</a:t>
            </a:r>
            <a:r>
              <a:rPr lang="en-US" sz="2800" b="1" dirty="0"/>
              <a:t>would like to see yourself</a:t>
            </a:r>
          </a:p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How you think that </a:t>
            </a:r>
            <a:r>
              <a:rPr lang="en-US" sz="2800" b="1" dirty="0"/>
              <a:t>others see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0584"/>
            <a:ext cx="6934200" cy="9144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Three Divisions of Self-Image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516892"/>
            <a:ext cx="6248400" cy="4572000"/>
          </a:xfrm>
          <a:noFill/>
          <a:ln/>
        </p:spPr>
        <p:txBody>
          <a:bodyPr/>
          <a:lstStyle/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Physical</a:t>
            </a:r>
            <a:r>
              <a:rPr lang="en-US" sz="2800" dirty="0"/>
              <a:t> - perception based on </a:t>
            </a:r>
            <a:r>
              <a:rPr lang="en-US" sz="2800" b="1" dirty="0"/>
              <a:t>outward</a:t>
            </a:r>
            <a:r>
              <a:rPr lang="en-US" sz="2800" dirty="0"/>
              <a:t> appearances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Emotional</a:t>
            </a:r>
            <a:r>
              <a:rPr lang="en-US" sz="2800" dirty="0"/>
              <a:t> - perception according to </a:t>
            </a:r>
            <a:r>
              <a:rPr lang="en-US" sz="2800" b="1" dirty="0"/>
              <a:t>emotional</a:t>
            </a:r>
            <a:r>
              <a:rPr lang="en-US" sz="2800" dirty="0"/>
              <a:t> characteristics</a:t>
            </a:r>
          </a:p>
          <a:p>
            <a:pPr marL="533400" indent="-533400">
              <a:spcBef>
                <a:spcPct val="75000"/>
              </a:spcBef>
              <a:buFontTx/>
              <a:buAutoNum type="arabicPeriod"/>
            </a:pPr>
            <a:r>
              <a:rPr lang="en-US" sz="2800" b="1" dirty="0"/>
              <a:t>Intellectual</a:t>
            </a:r>
            <a:r>
              <a:rPr lang="en-US" sz="2800" dirty="0"/>
              <a:t> - perception based upon our </a:t>
            </a:r>
            <a:r>
              <a:rPr lang="en-US" sz="2800" b="1" dirty="0"/>
              <a:t>educational successes and failures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124"/>
              </p:ext>
            </p:extLst>
          </p:nvPr>
        </p:nvGraphicFramePr>
        <p:xfrm>
          <a:off x="487363" y="274638"/>
          <a:ext cx="8229600" cy="594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620000" cy="104775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Positive Factors of Self-Image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0700" y="1676400"/>
            <a:ext cx="5334000" cy="40386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Family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Friends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Mentors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coaches, teachers, religious leaders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Accomplishments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Successes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620000" cy="104775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Negative Factors of Self-Image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00200"/>
            <a:ext cx="5334000" cy="48006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Advertisements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Media 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television, movies, magazines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Peers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Personal Failures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Destructive or Damaging Experiences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Life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Knowledge</a:t>
            </a:r>
            <a:r>
              <a:rPr lang="en-US">
                <a:solidFill>
                  <a:srgbClr val="FF0000"/>
                </a:solidFill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315200" cy="13716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Four Ways to Promote Positive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Self-Image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43100"/>
            <a:ext cx="6248400" cy="41910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Build upon your </a:t>
            </a:r>
            <a:r>
              <a:rPr lang="en-US" sz="2800" b="1" dirty="0"/>
              <a:t>successes</a:t>
            </a:r>
          </a:p>
          <a:p>
            <a:pPr marL="533400" indent="-533400">
              <a:spcBef>
                <a:spcPct val="50000"/>
              </a:spcBef>
              <a:buFontTx/>
              <a:buNone/>
            </a:pPr>
            <a:endParaRPr lang="en-US" sz="2800" b="1" dirty="0"/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Celebrate your successes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Engage in activities that stem from successes to increase your level</a:t>
            </a:r>
            <a:br>
              <a:rPr lang="en-US" sz="2400" dirty="0"/>
            </a:br>
            <a:r>
              <a:rPr lang="en-US" sz="2400" dirty="0"/>
              <a:t>of challenge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6797"/>
            <a:ext cx="7315200" cy="1371600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Four Ways to Promote Positive 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Self-Image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2075597"/>
            <a:ext cx="6248400" cy="4495800"/>
          </a:xfrm>
          <a:noFill/>
          <a:ln/>
        </p:spPr>
        <p:txBody>
          <a:bodyPr/>
          <a:lstStyle/>
          <a:p>
            <a:pPr marL="533400" indent="-533400">
              <a:spcBef>
                <a:spcPct val="50000"/>
              </a:spcBef>
              <a:buFontTx/>
              <a:buAutoNum type="arabicPeriod" startAt="2"/>
            </a:pPr>
            <a:r>
              <a:rPr lang="en-US" sz="2800" dirty="0"/>
              <a:t>Concentrate on your </a:t>
            </a:r>
            <a:r>
              <a:rPr lang="en-US" sz="2800" b="1" dirty="0"/>
              <a:t>possibilities</a:t>
            </a:r>
            <a:r>
              <a:rPr lang="en-US" sz="2800" dirty="0"/>
              <a:t> rather than your limitations</a:t>
            </a:r>
          </a:p>
          <a:p>
            <a:pPr marL="533400" indent="-533400">
              <a:spcBef>
                <a:spcPct val="50000"/>
              </a:spcBef>
              <a:buFontTx/>
              <a:buNone/>
            </a:pPr>
            <a:endParaRPr lang="en-US" sz="2800" dirty="0"/>
          </a:p>
          <a:p>
            <a:pPr marL="914400" lvl="1" indent="-457200">
              <a:spcBef>
                <a:spcPct val="50000"/>
              </a:spcBef>
            </a:pPr>
            <a:r>
              <a:rPr lang="en-US" sz="2400" dirty="0"/>
              <a:t>Find ways to use your talents</a:t>
            </a:r>
            <a:br>
              <a:rPr lang="en-US" sz="2400" dirty="0"/>
            </a:br>
            <a:r>
              <a:rPr lang="en-US" sz="2400" dirty="0"/>
              <a:t>and interests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1066800" y="6418997"/>
            <a:ext cx="8915400" cy="457200"/>
          </a:xfrm>
        </p:spPr>
        <p:txBody>
          <a:bodyPr/>
          <a:lstStyle/>
          <a:p>
            <a:r>
              <a:rPr lang="en-US">
                <a:latin typeface="Lucida Calligraphy" pitchFamily="66" charset="0"/>
              </a:rPr>
              <a:t>Life</a:t>
            </a:r>
            <a:r>
              <a:rPr lang="en-US">
                <a:latin typeface="Arial" charset="0"/>
              </a:rPr>
              <a:t>Knowledge</a:t>
            </a:r>
            <a:r>
              <a:rPr lang="en-US">
                <a:latin typeface="Lucida Calligraphy" pitchFamily="66" charset="0"/>
              </a:rPr>
              <a:t>®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AE1E01F-EC15-413B-99BE-2BB7B1D88771}" vid="{C9936784-7FB7-4A1F-9EB2-5A06F9F0DE2A}"/>
    </a:ext>
  </a:extLst>
</a:theme>
</file>

<file path=ppt/theme/theme2.xml><?xml version="1.0" encoding="utf-8"?>
<a:theme xmlns:a="http://schemas.openxmlformats.org/drawingml/2006/main" name="Advanced Learning Workshop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A5A5A5"/>
      </a:accent4>
      <a:accent5>
        <a:srgbClr val="4BACC6"/>
      </a:accent5>
      <a:accent6>
        <a:srgbClr val="F79646"/>
      </a:accent6>
      <a:hlink>
        <a:srgbClr val="0000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QFMSP_x0020_source_x0020_name xmlns="7d75d6f9-8bd4-4602-97a0-53722360a9f2" xsi:nil="true"/>
    <Comments xmlns="7d75d6f9-8bd4-4602-97a0-53722360a9f2" xsi:nil="true"/>
    <FromServer xmlns="7d75d6f9-8bd4-4602-97a0-53722360a9f2" xsi:nil="true"/>
    <Department xmlns="7d75d6f9-8bd4-4602-97a0-53722360a9f2">(No department)</Department>
    <DocumentID xmlns="7d75d6f9-8bd4-4602-97a0-53722360a9f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85BF1E7EC2C041B26EC0D94B031A2B" ma:contentTypeVersion="8" ma:contentTypeDescription="Create a new document." ma:contentTypeScope="" ma:versionID="d2ff85afcd0bd1787a940054d8ddfd48">
  <xsd:schema xmlns:xsd="http://www.w3.org/2001/XMLSchema" xmlns:xs="http://www.w3.org/2001/XMLSchema" xmlns:p="http://schemas.microsoft.com/office/2006/metadata/properties" xmlns:ns2="7d75d6f9-8bd4-4602-97a0-53722360a9f2" targetNamespace="http://schemas.microsoft.com/office/2006/metadata/properties" ma:root="true" ma:fieldsID="7794668b00080dc134d5101d02f02a42" ns2:_="">
    <xsd:import namespace="7d75d6f9-8bd4-4602-97a0-53722360a9f2"/>
    <xsd:element name="properties">
      <xsd:complexType>
        <xsd:sequence>
          <xsd:element name="documentManagement">
            <xsd:complexType>
              <xsd:all>
                <xsd:element ref="ns2:FromServer" minOccurs="0"/>
                <xsd:element ref="ns2:Department" minOccurs="0"/>
                <xsd:element ref="ns2:DocumentID" minOccurs="0"/>
                <xsd:element ref="ns2:Comments" minOccurs="0"/>
                <xsd:element ref="ns2:QFMSP_x0020_source_x0020_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5d6f9-8bd4-4602-97a0-53722360a9f2" elementFormDefault="qualified">
    <xsd:import namespace="http://schemas.microsoft.com/office/2006/documentManagement/types"/>
    <xsd:import namespace="http://schemas.microsoft.com/office/infopath/2007/PartnerControls"/>
    <xsd:element name="FromServer" ma:index="8" nillable="true" ma:displayName="FromServer" ma:default="" ma:internalName="FromServer">
      <xsd:simpleType>
        <xsd:restriction base="dms:Text"/>
      </xsd:simpleType>
    </xsd:element>
    <xsd:element name="Department" ma:index="9" nillable="true" ma:displayName="Department" ma:default="(No department)" ma:internalName="Department">
      <xsd:simpleType>
        <xsd:restriction base="dms:Text"/>
      </xsd:simpleType>
    </xsd:element>
    <xsd:element name="DocumentID" ma:index="10" nillable="true" ma:displayName="DocumentID" ma:default="" ma:internalName="DocumentID">
      <xsd:simpleType>
        <xsd:restriction base="dms:Text"/>
      </xsd:simpleType>
    </xsd:element>
    <xsd:element name="Comments" ma:index="12" nillable="true" ma:displayName="Comments" ma:default="" ma:internalName="Comments">
      <xsd:simpleType>
        <xsd:restriction base="dms:Text"/>
      </xsd:simpleType>
    </xsd:element>
    <xsd:element name="QFMSP_x0020_source_x0020_name" ma:index="13" nillable="true" ma:displayName="QFMSP source name" ma:description="Quest File Migrator original source name." ma:hidden="true" ma:internalName="QFMSP_x0020_source_x0020_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22ECEC-B3A4-43FF-99BB-D8C61CAFD55F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d75d6f9-8bd4-4602-97a0-53722360a9f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D12D38-210F-4BBD-B54A-38BC0ECCE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5d6f9-8bd4-4602-97a0-53722360a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2EAC8A-90E3-48D0-A677-70A7C5169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Workplace language skills 1 (2)</Template>
  <TotalTime>157</TotalTime>
  <Words>258</Words>
  <Application>Microsoft Office PowerPoint</Application>
  <PresentationFormat>On-screen Show (4:3)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Calligraphy</vt:lpstr>
      <vt:lpstr>Times New Roman</vt:lpstr>
      <vt:lpstr>Verdana</vt:lpstr>
      <vt:lpstr>Wingdings</vt:lpstr>
      <vt:lpstr>Theme1</vt:lpstr>
      <vt:lpstr>Advanced Learning Workshop</vt:lpstr>
      <vt:lpstr>Employees &amp; Employment Trends MPU 3362</vt:lpstr>
      <vt:lpstr>What is self-image?</vt:lpstr>
      <vt:lpstr>Three aspects that represent and affect your self-image</vt:lpstr>
      <vt:lpstr>Three Divisions of Self-Image</vt:lpstr>
      <vt:lpstr>PowerPoint Presentation</vt:lpstr>
      <vt:lpstr>Positive Factors of Self-Image</vt:lpstr>
      <vt:lpstr>Negative Factors of Self-Image</vt:lpstr>
      <vt:lpstr>Four Ways to Promote Positive  Self-Image</vt:lpstr>
      <vt:lpstr>Four Ways to Promote Positive  Self-Image</vt:lpstr>
      <vt:lpstr>Four Ways to Promote Positive Self-Image</vt:lpstr>
      <vt:lpstr>THE END</vt:lpstr>
    </vt:vector>
  </TitlesOfParts>
  <Company>Centre Pointe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Reardon</dc:creator>
  <cp:lastModifiedBy>Munirah Binti Salamat</cp:lastModifiedBy>
  <cp:revision>12</cp:revision>
  <cp:lastPrinted>1601-01-01T00:00:00Z</cp:lastPrinted>
  <dcterms:created xsi:type="dcterms:W3CDTF">2003-12-07T05:21:54Z</dcterms:created>
  <dcterms:modified xsi:type="dcterms:W3CDTF">2019-03-01T02:35:32Z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  <property fmtid="{D5CDD505-2E9C-101B-9397-08002B2CF9AE}" pid="4" name="ContentTypeId">
    <vt:lpwstr>0x0101003585BF1E7EC2C041B26EC0D94B031A2B</vt:lpwstr>
  </property>
</Properties>
</file>