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7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702" autoAdjust="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5A662C6-E8D2-4EC2-B869-F27AC77B7B9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7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37F13EC-8634-49BE-A834-FDB95586CF90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2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7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8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› of 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2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1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46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0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Introduction and Overview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1948973"/>
            <a:ext cx="67548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dirty="0" smtClean="0"/>
              <a:t>Employees </a:t>
            </a:r>
            <a:r>
              <a:rPr lang="en-US" sz="3800" dirty="0"/>
              <a:t>and Employment </a:t>
            </a:r>
            <a:r>
              <a:rPr lang="en-US" sz="3800" dirty="0" smtClean="0"/>
              <a:t>Trends</a:t>
            </a:r>
            <a:endParaRPr lang="en-US" sz="3800" dirty="0"/>
          </a:p>
          <a:p>
            <a:pPr eaLnBrk="1" hangingPunct="1"/>
            <a:r>
              <a:rPr lang="en-US" sz="1400" dirty="0" smtClean="0"/>
              <a:t>MPU 3362 and Version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946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CBA0F044-2D01-4C18-AE27-158399AE242E}" type="slidenum">
              <a:rPr lang="en-GB" smtClean="0"/>
              <a:t>10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6338" y="553750"/>
            <a:ext cx="6781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support is available for you</a:t>
            </a:r>
            <a:r>
              <a:rPr lang="en-US" altLang="en-US" sz="3200" b="1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 </a:t>
            </a:r>
            <a:endParaRPr lang="en-US" altLang="en-US" sz="3200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7363" y="1697038"/>
            <a:ext cx="82296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smtClean="0">
                <a:latin typeface="Century Gothic" panose="020B0502020202020204" pitchFamily="34" charset="0"/>
              </a:rPr>
              <a:t>Consultation hours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smtClean="0">
                <a:latin typeface="Century Gothic" panose="020B0502020202020204" pitchFamily="34" charset="0"/>
              </a:rPr>
              <a:t>Resources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smtClean="0">
                <a:latin typeface="Century Gothic" panose="020B0502020202020204" pitchFamily="34" charset="0"/>
              </a:rPr>
              <a:t>Reference material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smtClean="0">
                <a:latin typeface="Century Gothic" panose="020B0502020202020204" pitchFamily="34" charset="0"/>
              </a:rPr>
              <a:t>Internet resources</a:t>
            </a:r>
            <a:r>
              <a:rPr lang="en-US" altLang="en-US" b="1" kern="0" smtClean="0">
                <a:latin typeface="Century Gothic" panose="020B0502020202020204" pitchFamily="34" charset="0"/>
              </a:rPr>
              <a:t> </a:t>
            </a:r>
            <a:endParaRPr lang="en-US" altLang="en-US" b="1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0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A3F2E7E2-7C10-4B2C-B01B-0D28B155F211}" type="slidenum">
              <a:rPr lang="en-GB" smtClean="0"/>
              <a:t>11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5165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How you will be assessed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6763" y="1658938"/>
            <a:ext cx="76850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 err="1">
                <a:latin typeface="Century Gothic" panose="020B0502020202020204" pitchFamily="34" charset="0"/>
              </a:rPr>
              <a:t>Incourse</a:t>
            </a:r>
            <a:r>
              <a:rPr lang="en-US" altLang="en-US" sz="2800" b="1" dirty="0">
                <a:latin typeface="Century Gothic" panose="020B0502020202020204" pitchFamily="34" charset="0"/>
              </a:rPr>
              <a:t> Assessment </a:t>
            </a:r>
            <a:r>
              <a:rPr lang="en-US" altLang="en-US" sz="3200" b="1" dirty="0">
                <a:latin typeface="Century Gothic" panose="020B0502020202020204" pitchFamily="34" charset="0"/>
              </a:rPr>
              <a:t>		100%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latin typeface="Century Gothic" panose="020B0502020202020204" pitchFamily="34" charset="0"/>
              </a:rPr>
              <a:t>Managing Meeting</a:t>
            </a:r>
            <a:r>
              <a:rPr lang="en-US" altLang="en-US" sz="2000" b="1" dirty="0">
                <a:latin typeface="Century Gothic" panose="020B0502020202020204" pitchFamily="34" charset="0"/>
              </a:rPr>
              <a:t>			3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0</a:t>
            </a:r>
            <a:r>
              <a:rPr lang="en-US" altLang="en-US" sz="2000" b="1" dirty="0">
                <a:latin typeface="Century Gothic" panose="020B0502020202020204" pitchFamily="34" charset="0"/>
              </a:rPr>
              <a:t>%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latin typeface="Century Gothic" panose="020B0502020202020204" pitchFamily="34" charset="0"/>
              </a:rPr>
              <a:t>	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latin typeface="Century Gothic" panose="020B0502020202020204" pitchFamily="34" charset="0"/>
              </a:rPr>
              <a:t>	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latin typeface="Century Gothic" panose="020B0502020202020204" pitchFamily="34" charset="0"/>
              </a:rPr>
              <a:t>Group report and presentation	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30%</a:t>
            </a:r>
          </a:p>
          <a:p>
            <a:pPr marL="0" indent="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</a:pPr>
            <a:endParaRPr lang="en-US" altLang="en-US" sz="2400" b="1" dirty="0" smtClean="0">
              <a:latin typeface="Century Gothic" panose="020B050202020202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latin typeface="Century Gothic" panose="020B0502020202020204" pitchFamily="34" charset="0"/>
              </a:rPr>
              <a:t>Organizing Event</a:t>
            </a:r>
            <a:r>
              <a:rPr lang="en-US" altLang="en-US" sz="2400" b="1" dirty="0">
                <a:latin typeface="Century Gothic" panose="020B0502020202020204" pitchFamily="34" charset="0"/>
              </a:rPr>
              <a:t>	</a:t>
            </a:r>
            <a:r>
              <a:rPr lang="en-US" altLang="en-US" sz="2000" b="1" dirty="0">
                <a:latin typeface="Century Gothic" panose="020B0502020202020204" pitchFamily="34" charset="0"/>
              </a:rPr>
              <a:t>		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40%</a:t>
            </a:r>
            <a:endParaRPr lang="en-US" alt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5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9857326-8AB3-4067-8D4D-E19CC65FE0BB}" type="slidenum">
              <a:rPr lang="en-GB" smtClean="0"/>
              <a:t>12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438" y="573088"/>
            <a:ext cx="6799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rgbClr val="FF0000"/>
              </a:buClr>
            </a:pPr>
            <a:r>
              <a:rPr lang="en-US" altLang="en-US" sz="2800" b="1" dirty="0">
                <a:latin typeface="Century Gothic" panose="020B0502020202020204" pitchFamily="34" charset="0"/>
              </a:rPr>
              <a:t>	</a:t>
            </a:r>
            <a:r>
              <a:rPr lang="en-US" altLang="en-US" sz="3200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</a:t>
            </a: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requirements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544527"/>
            <a:ext cx="7096259" cy="4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97A3687-F671-4E59-AAEA-9A73AD9DCA18}" type="slidenum">
              <a:rPr lang="en-GB" smtClean="0"/>
              <a:t>13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  <a:p>
            <a:pPr marL="0" indent="0">
              <a:buNone/>
            </a:pPr>
            <a:r>
              <a:rPr lang="en-US" dirty="0"/>
              <a:t>- Significance of Good attitude</a:t>
            </a:r>
          </a:p>
          <a:p>
            <a:pPr marL="0" indent="0">
              <a:buNone/>
            </a:pPr>
            <a:r>
              <a:rPr lang="en-US" dirty="0"/>
              <a:t>- Good attitude atmosphere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0ABE1E9F-02F4-4394-91B7-E86C157C17E1}" type="slidenum">
              <a:rPr lang="en-GB" smtClean="0"/>
              <a:t>14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94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704205FD-C334-47A3-906D-CA0AD9228719}" type="slidenum">
              <a:rPr lang="en-GB" smtClean="0"/>
              <a:t>2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54050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  <a:endParaRPr lang="en-US" sz="3200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9762" y="1757363"/>
            <a:ext cx="8127719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kern="0" dirty="0" smtClean="0"/>
              <a:t>Lecturer </a:t>
            </a:r>
            <a:r>
              <a:rPr lang="en-US" altLang="en-US" kern="0" dirty="0" err="1" smtClean="0"/>
              <a:t>Name:MUNIRAH</a:t>
            </a:r>
            <a:r>
              <a:rPr lang="en-US" altLang="en-US" kern="0" dirty="0" smtClean="0"/>
              <a:t> BINTI SALAMAT</a:t>
            </a:r>
          </a:p>
          <a:p>
            <a:pPr>
              <a:buFontTx/>
              <a:buNone/>
            </a:pPr>
            <a:r>
              <a:rPr lang="en-US" altLang="en-US" kern="0" dirty="0" err="1" smtClean="0"/>
              <a:t>Email:munirah.salamat@staffemail.apu.edu.my</a:t>
            </a:r>
            <a:endParaRPr lang="en-US" altLang="en-US" kern="0" dirty="0" smtClean="0"/>
          </a:p>
          <a:p>
            <a:pPr>
              <a:buFontTx/>
              <a:buNone/>
            </a:pP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7432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2F177EA1-4C5B-4DF0-845C-8317E348FF97}" type="slidenum">
              <a:rPr lang="en-GB" smtClean="0"/>
              <a:t>3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54572" y="553750"/>
            <a:ext cx="6104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altLang="en-US" sz="3200" b="1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92" y="1320521"/>
            <a:ext cx="8229600" cy="4525962"/>
          </a:xfrm>
        </p:spPr>
        <p:txBody>
          <a:bodyPr/>
          <a:lstStyle/>
          <a:p>
            <a:r>
              <a:rPr lang="en-US" dirty="0"/>
              <a:t>This module discusses on two main areas in career, which are the self-preparation for the employment and the employment trend.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students will discuss the most important things in the career which is the passion into the work.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49550E3-E8B6-4802-8EAD-AA9B339C7FFF}" type="slidenum">
              <a:rPr lang="en-GB" smtClean="0"/>
              <a:t>4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</a:p>
        </p:txBody>
      </p:sp>
    </p:spTree>
    <p:extLst>
      <p:ext uri="{BB962C8B-B14F-4D97-AF65-F5344CB8AC3E}">
        <p14:creationId xmlns:p14="http://schemas.microsoft.com/office/powerpoint/2010/main" val="76580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Besides the students are being exposed with the practice in the workplace including continued learning, adaptability with the working environment, work ethics and the willpower of the employees.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5</a:t>
            </a:fld>
            <a:r>
              <a:rPr lang="en-GB" smtClean="0"/>
              <a:t>› of 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5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610B9CF-F210-4713-9F26-4246EF4DB1E2}" type="slidenum">
              <a:rPr lang="en-GB" smtClean="0"/>
              <a:t>6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8989" y="1577662"/>
            <a:ext cx="842010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At the end of this module, YOU should be able to:</a:t>
            </a:r>
          </a:p>
          <a:p>
            <a:pPr marL="514350" indent="-51435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800" b="1" dirty="0" smtClean="0">
                <a:latin typeface="Century Gothic" panose="020B0502020202020204" pitchFamily="34" charset="0"/>
              </a:rPr>
              <a:t>Practice </a:t>
            </a:r>
            <a:r>
              <a:rPr lang="en-US" altLang="en-US" sz="2800" b="1" dirty="0">
                <a:latin typeface="Century Gothic" panose="020B0502020202020204" pitchFamily="34" charset="0"/>
              </a:rPr>
              <a:t>the attitudes and characters of successful employees (A2, PLO6</a:t>
            </a:r>
            <a:r>
              <a:rPr lang="en-US" altLang="en-US" sz="2800" b="1" dirty="0" smtClean="0">
                <a:latin typeface="Century Gothic" panose="020B0502020202020204" pitchFamily="34" charset="0"/>
              </a:rPr>
              <a:t>)</a:t>
            </a:r>
          </a:p>
          <a:p>
            <a:pPr marL="514350" indent="-51435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800" b="1" dirty="0">
                <a:latin typeface="Century Gothic" panose="020B0502020202020204" pitchFamily="34" charset="0"/>
              </a:rPr>
              <a:t>Demonstrate the roles of soft skills in employability.(A3, PLO5</a:t>
            </a:r>
            <a:r>
              <a:rPr lang="en-US" altLang="en-US" sz="2800" b="1" dirty="0" smtClean="0">
                <a:latin typeface="Century Gothic" panose="020B0502020202020204" pitchFamily="34" charset="0"/>
              </a:rPr>
              <a:t>)</a:t>
            </a:r>
          </a:p>
          <a:p>
            <a:pPr marL="514350" indent="-51435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800" b="1" dirty="0">
                <a:latin typeface="Century Gothic" panose="020B0502020202020204" pitchFamily="34" charset="0"/>
              </a:rPr>
              <a:t>Maintain objectivity of currents trends of employability in various </a:t>
            </a:r>
            <a:r>
              <a:rPr lang="en-US" altLang="en-US" sz="2800" b="1" dirty="0" smtClean="0">
                <a:latin typeface="Century Gothic" panose="020B0502020202020204" pitchFamily="34" charset="0"/>
              </a:rPr>
              <a:t>fields</a:t>
            </a:r>
            <a:r>
              <a:rPr lang="en-US" altLang="en-US" sz="2800" b="1" dirty="0">
                <a:latin typeface="Century Gothic" panose="020B0502020202020204" pitchFamily="34" charset="0"/>
              </a:rPr>
              <a:t>.(A5, PLO7)</a:t>
            </a:r>
          </a:p>
          <a:p>
            <a:pPr marL="0" indent="0" eaLnBrk="1" hangingPunct="1"/>
            <a:endParaRPr lang="en-US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39629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Learning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outcomes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6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B4DC61C-8E88-4C3F-A8A6-2C6187F48BAB}" type="slidenum">
              <a:rPr lang="en-GB" smtClean="0"/>
              <a:t>7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  <a:endParaRPr lang="en-US" sz="3200" b="1" u="sng" kern="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544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Module Credit Value: 2 Hours</a:t>
            </a:r>
          </a:p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Total Learning Hours: </a:t>
            </a:r>
            <a:r>
              <a:rPr lang="en-US" sz="2800" b="1" kern="0" smtClean="0">
                <a:latin typeface="Century Gothic" panose="020B0502020202020204" pitchFamily="34" charset="0"/>
              </a:rPr>
              <a:t>72 Hours</a:t>
            </a:r>
            <a:endParaRPr lang="en-US" sz="2800" b="1" kern="0" dirty="0" smtClean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Lecture: </a:t>
            </a:r>
            <a:r>
              <a:rPr lang="en-GB" sz="2400" kern="0" dirty="0" smtClean="0">
                <a:latin typeface="Century Gothic" panose="020B0502020202020204" pitchFamily="34" charset="0"/>
              </a:rPr>
              <a:t>14 times 1 hour per week</a:t>
            </a:r>
            <a:endParaRPr lang="en-US" sz="2400" kern="0" dirty="0" smtClean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Tutorial: </a:t>
            </a:r>
            <a:r>
              <a:rPr lang="en-GB" sz="2400" kern="0" dirty="0" smtClean="0">
                <a:latin typeface="Century Gothic" panose="020B0502020202020204" pitchFamily="34" charset="0"/>
              </a:rPr>
              <a:t>14 times 1 hour per week</a:t>
            </a:r>
            <a:endParaRPr lang="en-US" sz="2400" kern="0" dirty="0" smtClean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Independent Learning Time: 44 Hours</a:t>
            </a:r>
          </a:p>
          <a:p>
            <a:pPr marL="0" indent="0">
              <a:buFontTx/>
              <a:buNone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7219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</a:t>
            </a:r>
          </a:p>
          <a:p>
            <a:r>
              <a:rPr lang="en-US" dirty="0" smtClean="0"/>
              <a:t>Identify </a:t>
            </a:r>
            <a:r>
              <a:rPr lang="en-US" dirty="0"/>
              <a:t>the self </a:t>
            </a:r>
            <a:r>
              <a:rPr lang="en-US" dirty="0" smtClean="0"/>
              <a:t>Strength</a:t>
            </a:r>
          </a:p>
          <a:p>
            <a:r>
              <a:rPr lang="en-US" dirty="0"/>
              <a:t>Developing </a:t>
            </a:r>
            <a:r>
              <a:rPr lang="en-US" dirty="0" smtClean="0"/>
              <a:t>Self-Image</a:t>
            </a:r>
            <a:endParaRPr lang="en-US" dirty="0"/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Punctuality</a:t>
            </a:r>
            <a:endParaRPr lang="en-US" dirty="0"/>
          </a:p>
          <a:p>
            <a:r>
              <a:rPr lang="en-US" dirty="0" smtClean="0"/>
              <a:t>Integrity &amp; Work Ethics</a:t>
            </a:r>
          </a:p>
          <a:p>
            <a:r>
              <a:rPr lang="en-US" dirty="0"/>
              <a:t>Current Trends &amp; Work </a:t>
            </a:r>
            <a:r>
              <a:rPr lang="en-US" dirty="0" smtClean="0"/>
              <a:t>Requirement</a:t>
            </a:r>
          </a:p>
          <a:p>
            <a:r>
              <a:rPr lang="en-US" dirty="0" smtClean="0"/>
              <a:t>Managing Meeting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8225A35-8A64-4627-A8BB-36035E80FDC0}" type="slidenum">
              <a:rPr lang="en-GB" smtClean="0"/>
              <a:t>8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Topics we will cover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3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172C3D5C-D4DE-426D-B73F-C74C193EAEA3}" type="slidenum">
              <a:rPr lang="en-GB" smtClean="0"/>
              <a:t>9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6565" y="1364233"/>
            <a:ext cx="8229600" cy="53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Proper attire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No speaking of dialects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Attendance is compulsory and valid medical certificates or letters from parents /guardians must support any absence from class.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Three lateness will be equal to one absence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All pagers and </a:t>
            </a:r>
            <a:r>
              <a:rPr lang="en-US" altLang="en-US" sz="2400" b="1" kern="0" dirty="0" err="1" smtClean="0">
                <a:solidFill>
                  <a:srgbClr val="FF0000"/>
                </a:solidFill>
              </a:rPr>
              <a:t>handphones</a:t>
            </a:r>
            <a:r>
              <a:rPr lang="en-US" altLang="en-US" sz="2400" b="1" kern="0" dirty="0" smtClean="0">
                <a:solidFill>
                  <a:srgbClr val="FF0000"/>
                </a:solidFill>
              </a:rPr>
              <a:t> should be turned off during lectures.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en-US" sz="2400" b="1" kern="0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8332236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Structure - Introdcution - APU</Template>
  <TotalTime>138</TotalTime>
  <Pages>11</Pages>
  <Words>405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Century Gothic</vt:lpstr>
      <vt:lpstr>Wingdings</vt:lpstr>
      <vt:lpstr>UCTI-Template-foundation-level</vt:lpstr>
      <vt:lpstr>Employees and Employment Trends MPU 3362 and Version 1</vt:lpstr>
      <vt:lpstr>PowerPoint Presentation</vt:lpstr>
      <vt:lpstr>PowerPoint Presentation</vt:lpstr>
      <vt:lpstr>Aims of this module</vt:lpstr>
      <vt:lpstr>PowerPoint Presentation</vt:lpstr>
      <vt:lpstr>PowerPoint Presentation</vt:lpstr>
      <vt:lpstr>PowerPoint Presentation</vt:lpstr>
      <vt:lpstr>Topics we will cover</vt:lpstr>
      <vt:lpstr>What is expected of you </vt:lpstr>
      <vt:lpstr>PowerPoint Presentation</vt:lpstr>
      <vt:lpstr>PowerPoint Presentation</vt:lpstr>
      <vt:lpstr>PowerPoint Presentation</vt:lpstr>
      <vt:lpstr>PowerPoint Presentation</vt:lpstr>
      <vt:lpstr>What we will cover next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  Module Code and Version</dc:title>
  <dc:subject>MSc</dc:subject>
  <dc:creator>Mrs. Kwan (Wong Hua Hung)</dc:creator>
  <cp:lastModifiedBy>Munirah Binti Salamat</cp:lastModifiedBy>
  <cp:revision>12</cp:revision>
  <cp:lastPrinted>1995-11-02T09:23:42Z</cp:lastPrinted>
  <dcterms:created xsi:type="dcterms:W3CDTF">2017-10-09T03:08:41Z</dcterms:created>
  <dcterms:modified xsi:type="dcterms:W3CDTF">2020-02-24T03:43:47Z</dcterms:modified>
</cp:coreProperties>
</file>