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469" r:id="rId3"/>
  </p:sldMasterIdLst>
  <p:notesMasterIdLst>
    <p:notesMasterId r:id="rId20"/>
  </p:notesMasterIdLst>
  <p:handoutMasterIdLst>
    <p:handoutMasterId r:id="rId21"/>
  </p:handoutMasterIdLst>
  <p:sldIdLst>
    <p:sldId id="528" r:id="rId4"/>
    <p:sldId id="542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4" r:id="rId17"/>
    <p:sldId id="543" r:id="rId18"/>
    <p:sldId id="540" r:id="rId19"/>
  </p:sldIdLst>
  <p:sldSz cx="9144000" cy="6858000" type="screen4x3"/>
  <p:notesSz cx="9939338" cy="6807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CFEB9"/>
    <a:srgbClr val="CECECE"/>
    <a:srgbClr val="C1CEFF"/>
    <a:srgbClr val="D1D3CA"/>
    <a:srgbClr val="F95AB7"/>
    <a:srgbClr val="BAE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94702" autoAdjust="0"/>
  </p:normalViewPr>
  <p:slideViewPr>
    <p:cSldViewPr snapToGrid="0">
      <p:cViewPr varScale="1">
        <p:scale>
          <a:sx n="71" d="100"/>
          <a:sy n="71" d="100"/>
        </p:scale>
        <p:origin x="11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="" xmlns:a16="http://schemas.microsoft.com/office/drawing/2014/main" id="{8BAC00BA-4D6E-4371-A2ED-900E300C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28575"/>
            <a:ext cx="9847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>
                <a:latin typeface="Book Antiqua" panose="02040602050305030304" pitchFamily="18" charset="0"/>
              </a:rPr>
              <a:t>Asia Pacific University College of Technology and Innovation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="" xmlns:a16="http://schemas.microsoft.com/office/drawing/2014/main" id="{A5B15BBC-824C-4FA5-946B-51C2D3EB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00" y="6472238"/>
            <a:ext cx="4111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97CE019C-F26F-4928-BB56-DBFAFCCF9C97}" type="slidenum">
              <a:rPr lang="en-US" altLang="en-US" sz="1400">
                <a:latin typeface="Book Antiqua" panose="02040602050305030304" pitchFamily="18" charset="0"/>
              </a:rPr>
              <a:pPr algn="r"/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38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3DBC726D-ED4C-4CC3-8BF7-06B0CDFAEA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5325"/>
            <a:ext cx="7288212" cy="286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300A119E-DD44-4806-8E0B-5FEF162DC0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9788" y="595313"/>
            <a:ext cx="3179762" cy="2384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4">
            <a:extLst>
              <a:ext uri="{FF2B5EF4-FFF2-40B4-BE49-F238E27FC236}">
                <a16:creationId xmlns="" xmlns:a16="http://schemas.microsoft.com/office/drawing/2014/main" id="{9B0AFDB8-760A-4162-A9EB-1F844AB4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28575"/>
            <a:ext cx="9847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>
                <a:latin typeface="Book Antiqua" panose="02040602050305030304" pitchFamily="18" charset="0"/>
              </a:rPr>
              <a:t>Asia Pacific University College of Technology and Innovation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="" xmlns:a16="http://schemas.microsoft.com/office/drawing/2014/main" id="{146F150F-2C34-4096-829B-4629E56F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00" y="6472238"/>
            <a:ext cx="4111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75D3AC6-32DE-4656-A635-4C1F6970E126}" type="slidenum">
              <a:rPr lang="en-US" altLang="en-US" sz="1400">
                <a:latin typeface="Book Antiqua" panose="02040602050305030304" pitchFamily="18" charset="0"/>
              </a:rPr>
              <a:pPr algn="r"/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7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0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1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8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5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-178904" y="6645277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sz="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MPU3362_Employees and employment Trends</a:t>
            </a:r>
            <a:endParaRPr lang="en-GB" sz="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Slide ‹#› of 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GB" sz="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Managing Meeting</a:t>
            </a:r>
            <a:endParaRPr lang="en-GB" sz="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85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0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rhmHbDLM8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dirty="0"/>
              <a:t>Employees and Employment Trends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rgbClr val="000000"/>
                </a:solidFill>
              </a:rPr>
              <a:t>MPU 3362 (VC1)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6087CA-77CD-40C2-8EA0-6D31E7A5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2" y="1203924"/>
            <a:ext cx="8229600" cy="49264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Managing </a:t>
            </a:r>
            <a:r>
              <a:rPr lang="en-US" b="1" dirty="0"/>
              <a:t>Meeting				30%</a:t>
            </a:r>
          </a:p>
          <a:p>
            <a:r>
              <a:rPr lang="en-US" sz="1800" dirty="0" smtClean="0"/>
              <a:t>Conduct a meeting and Record it in Teams to be shared with the rest of class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MY" sz="1800" b="1" dirty="0" smtClean="0"/>
              <a:t>   </a:t>
            </a:r>
            <a:r>
              <a:rPr lang="en-MY" sz="1800" dirty="0" smtClean="0"/>
              <a:t>Meeting Agenda              </a:t>
            </a:r>
            <a:r>
              <a:rPr lang="en-MY" sz="1800" dirty="0"/>
              <a:t>(Group - 5</a:t>
            </a:r>
            <a:r>
              <a:rPr lang="en-MY" sz="1800" dirty="0" smtClean="0"/>
              <a:t>%)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MY" sz="1800" dirty="0" smtClean="0"/>
              <a:t>Minutes </a:t>
            </a:r>
            <a:r>
              <a:rPr lang="en-MY" sz="1800" dirty="0"/>
              <a:t>of Meeting </a:t>
            </a:r>
            <a:r>
              <a:rPr lang="en-MY" sz="1800" dirty="0" smtClean="0"/>
              <a:t>         (</a:t>
            </a:r>
            <a:r>
              <a:rPr lang="en-MY" sz="1800" dirty="0"/>
              <a:t>Group - 5</a:t>
            </a:r>
            <a:r>
              <a:rPr lang="en-MY" sz="1800" dirty="0" smtClean="0"/>
              <a:t>%)</a:t>
            </a:r>
          </a:p>
          <a:p>
            <a:pPr marL="0" indent="0">
              <a:buNone/>
            </a:pPr>
            <a:r>
              <a:rPr lang="en-US" sz="1800" dirty="0" smtClean="0"/>
              <a:t>   Your Role in Meeting (Individual – 20%)</a:t>
            </a:r>
            <a:r>
              <a:rPr lang="en-US" sz="1500" dirty="0" smtClean="0"/>
              <a:t>  - Participated </a:t>
            </a:r>
            <a:r>
              <a:rPr lang="en-US" sz="1500" dirty="0"/>
              <a:t>Actively (5</a:t>
            </a:r>
            <a:r>
              <a:rPr lang="en-US" sz="1500" dirty="0" smtClean="0"/>
              <a:t>%) </a:t>
            </a:r>
            <a:r>
              <a:rPr lang="en-MY" sz="1500" dirty="0" smtClean="0"/>
              <a:t>                                       </a:t>
            </a:r>
          </a:p>
          <a:p>
            <a:pPr marL="0" indent="0">
              <a:buNone/>
            </a:pPr>
            <a:r>
              <a:rPr lang="en-MY" sz="1500" dirty="0"/>
              <a:t> </a:t>
            </a:r>
            <a:r>
              <a:rPr lang="en-MY" sz="1500" dirty="0" smtClean="0"/>
              <a:t>                                                                                  - Provide </a:t>
            </a:r>
            <a:r>
              <a:rPr lang="en-MY" sz="1500" dirty="0"/>
              <a:t>relevant discussion about your </a:t>
            </a:r>
            <a:r>
              <a:rPr lang="en-MY" sz="1500" dirty="0" smtClean="0"/>
              <a:t>         </a:t>
            </a:r>
          </a:p>
          <a:p>
            <a:pPr marL="0" indent="0">
              <a:buNone/>
            </a:pPr>
            <a:r>
              <a:rPr lang="en-MY" sz="1500" dirty="0"/>
              <a:t> </a:t>
            </a:r>
            <a:r>
              <a:rPr lang="en-MY" sz="1500" dirty="0" smtClean="0"/>
              <a:t>                                                                                    role </a:t>
            </a:r>
            <a:r>
              <a:rPr lang="en-MY" sz="1500" dirty="0"/>
              <a:t>(5%)</a:t>
            </a:r>
          </a:p>
          <a:p>
            <a:pPr marL="0" indent="0">
              <a:buNone/>
            </a:pPr>
            <a:r>
              <a:rPr lang="en-MY" sz="1500" dirty="0"/>
              <a:t>                                 </a:t>
            </a:r>
            <a:r>
              <a:rPr lang="en-MY" sz="1500" dirty="0" smtClean="0"/>
              <a:t>                                                  - Provide </a:t>
            </a:r>
            <a:r>
              <a:rPr lang="en-MY" sz="1500" dirty="0"/>
              <a:t>constructive contribution on </a:t>
            </a:r>
            <a:r>
              <a:rPr lang="en-MY" sz="1500" dirty="0" smtClean="0"/>
              <a:t> </a:t>
            </a:r>
          </a:p>
          <a:p>
            <a:pPr marL="0" indent="0">
              <a:buNone/>
            </a:pPr>
            <a:r>
              <a:rPr lang="en-MY" sz="1500" dirty="0"/>
              <a:t> </a:t>
            </a:r>
            <a:r>
              <a:rPr lang="en-MY" sz="1500" dirty="0" smtClean="0"/>
              <a:t>                                                                                    other’s </a:t>
            </a:r>
            <a:r>
              <a:rPr lang="en-MY" sz="1500" dirty="0"/>
              <a:t>roles / topics in agenda (5%)</a:t>
            </a:r>
          </a:p>
          <a:p>
            <a:pPr marL="0" indent="0">
              <a:buNone/>
            </a:pPr>
            <a:r>
              <a:rPr lang="en-MY" sz="1500" dirty="0"/>
              <a:t>                                </a:t>
            </a:r>
            <a:r>
              <a:rPr lang="en-MY" sz="1500" dirty="0" smtClean="0"/>
              <a:t>                                                   - </a:t>
            </a:r>
            <a:r>
              <a:rPr lang="en-MY" sz="1500" dirty="0"/>
              <a:t>Language Proficiency  (5%)</a:t>
            </a:r>
            <a:endParaRPr lang="en-MY" sz="2100" dirty="0"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sz="1500" dirty="0"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sz="2400" dirty="0"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0BDF7F-2B60-4AF7-9BC5-5B08029C1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5824537"/>
            <a:ext cx="2895600" cy="176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5824537"/>
            <a:ext cx="2895600" cy="176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769" y="879788"/>
            <a:ext cx="673243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Organizing Event				40</a:t>
            </a:r>
            <a:r>
              <a:rPr lang="en-US" b="1" dirty="0" smtClean="0"/>
              <a:t>%</a:t>
            </a:r>
          </a:p>
          <a:p>
            <a:r>
              <a:rPr lang="en-US" u="sng" dirty="0" smtClean="0"/>
              <a:t>What you need to do</a:t>
            </a:r>
            <a:r>
              <a:rPr lang="en-US" dirty="0" smtClean="0"/>
              <a:t>:</a:t>
            </a:r>
            <a:endParaRPr lang="en-US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Contact a company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a live interview during class (if possible) based on the guideline provided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 the interview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Reflect professionalism in organizing and managing the event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2281" y="3871535"/>
            <a:ext cx="673243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u="sng" dirty="0" smtClean="0"/>
              <a:t>How you will be assessed</a:t>
            </a:r>
            <a:r>
              <a:rPr lang="en-US" dirty="0" smtClean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Teamwork           15%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Organising</a:t>
            </a:r>
            <a:r>
              <a:rPr lang="en-US" dirty="0"/>
              <a:t> Skills 15%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Frame         10%</a:t>
            </a:r>
          </a:p>
        </p:txBody>
      </p:sp>
    </p:spTree>
    <p:extLst>
      <p:ext uri="{BB962C8B-B14F-4D97-AF65-F5344CB8AC3E}">
        <p14:creationId xmlns:p14="http://schemas.microsoft.com/office/powerpoint/2010/main" val="158863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6087CA-77CD-40C2-8EA0-6D31E7A5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739405"/>
            <a:ext cx="8229600" cy="139267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Group </a:t>
            </a:r>
            <a:r>
              <a:rPr lang="en-US" sz="2400" b="1" dirty="0"/>
              <a:t>Report &amp; </a:t>
            </a:r>
            <a:r>
              <a:rPr lang="en-US" sz="2400" b="1" dirty="0" smtClean="0"/>
              <a:t>Presentation (100 marks)</a:t>
            </a:r>
            <a:r>
              <a:rPr lang="en-US" sz="2400" b="1" dirty="0"/>
              <a:t>	</a:t>
            </a:r>
            <a:r>
              <a:rPr lang="en-US" sz="2400" b="1" dirty="0" smtClean="0"/>
              <a:t>= 30</a:t>
            </a:r>
            <a:r>
              <a:rPr lang="en-US" sz="2400" b="1" dirty="0"/>
              <a:t>%</a:t>
            </a:r>
          </a:p>
          <a:p>
            <a:pPr marL="0" indent="0">
              <a:buNone/>
            </a:pPr>
            <a:r>
              <a:rPr lang="en-US" sz="2400" dirty="0" smtClean="0"/>
              <a:t>Prepare your report based on the guidelines </a:t>
            </a:r>
            <a:r>
              <a:rPr lang="en-US" sz="2400" dirty="0"/>
              <a:t>for EET </a:t>
            </a:r>
            <a:r>
              <a:rPr lang="en-US" sz="2400" dirty="0" smtClean="0"/>
              <a:t>Module and do a live presentation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0BDF7F-2B60-4AF7-9BC5-5B08029C1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5824537"/>
            <a:ext cx="2895600" cy="176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6087CA-77CD-40C2-8EA0-6D31E7A5FE24}"/>
              </a:ext>
            </a:extLst>
          </p:cNvPr>
          <p:cNvSpPr txBox="1">
            <a:spLocks/>
          </p:cNvSpPr>
          <p:nvPr/>
        </p:nvSpPr>
        <p:spPr bwMode="auto">
          <a:xfrm>
            <a:off x="337930" y="2862978"/>
            <a:ext cx="4293145" cy="288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b="1" kern="0" dirty="0"/>
              <a:t>Group Report – Documentation 50 marks</a:t>
            </a:r>
          </a:p>
          <a:p>
            <a:pPr marL="0" indent="0">
              <a:buNone/>
            </a:pP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 Introduction </a:t>
            </a:r>
            <a:r>
              <a:rPr lang="en-US" sz="1800" kern="0" dirty="0" smtClean="0"/>
              <a:t> - 5 </a:t>
            </a:r>
            <a:r>
              <a:rPr lang="en-US" sz="1800" kern="0" dirty="0"/>
              <a:t>marks</a:t>
            </a:r>
          </a:p>
          <a:p>
            <a:pPr marL="0" indent="0">
              <a:buNone/>
            </a:pPr>
            <a:r>
              <a:rPr lang="en-US" sz="1800" kern="0" dirty="0"/>
              <a:t> Content        - 40 marks </a:t>
            </a:r>
          </a:p>
          <a:p>
            <a:pPr marL="0" indent="0">
              <a:buNone/>
            </a:pPr>
            <a:r>
              <a:rPr lang="en-US" sz="1800" kern="0" dirty="0"/>
              <a:t>Conclusion    - 5 marks</a:t>
            </a:r>
          </a:p>
          <a:p>
            <a:pPr marL="0" indent="0">
              <a:buNone/>
            </a:pPr>
            <a:endParaRPr lang="en-US" sz="1800" kern="0" dirty="0"/>
          </a:p>
          <a:p>
            <a:endParaRPr lang="en-US" sz="18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F6087CA-77CD-40C2-8EA0-6D31E7A5FE24}"/>
              </a:ext>
            </a:extLst>
          </p:cNvPr>
          <p:cNvSpPr txBox="1">
            <a:spLocks/>
          </p:cNvSpPr>
          <p:nvPr/>
        </p:nvSpPr>
        <p:spPr bwMode="auto">
          <a:xfrm>
            <a:off x="4910490" y="2862978"/>
            <a:ext cx="3657040" cy="139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b="1" kern="0" dirty="0"/>
              <a:t>Presentation</a:t>
            </a:r>
          </a:p>
          <a:p>
            <a:pPr marL="0" indent="0">
              <a:buNone/>
            </a:pPr>
            <a:r>
              <a:rPr lang="en-GB" sz="1500" b="1" i="1" u="sng" dirty="0"/>
              <a:t>Group Presentation (20 marks)</a:t>
            </a:r>
            <a:endParaRPr lang="en-MY" sz="1500" dirty="0"/>
          </a:p>
          <a:p>
            <a:pPr lvl="0"/>
            <a:r>
              <a:rPr lang="en-GB" sz="1350" dirty="0"/>
              <a:t>Role distribution (4 marks)</a:t>
            </a:r>
            <a:endParaRPr lang="en-MY" sz="1350" dirty="0"/>
          </a:p>
          <a:p>
            <a:pPr lvl="0"/>
            <a:r>
              <a:rPr lang="en-GB" sz="1350" dirty="0"/>
              <a:t>Identified major issues (4 marks)</a:t>
            </a:r>
            <a:endParaRPr lang="en-MY" sz="1350" dirty="0"/>
          </a:p>
          <a:p>
            <a:pPr lvl="0"/>
            <a:r>
              <a:rPr lang="en-GB" sz="1350" dirty="0"/>
              <a:t>Conducted appropriate analyses (4 marks)</a:t>
            </a:r>
            <a:endParaRPr lang="en-MY" sz="1350" dirty="0"/>
          </a:p>
          <a:p>
            <a:pPr lvl="0"/>
            <a:r>
              <a:rPr lang="en-GB" sz="1350" dirty="0"/>
              <a:t>Creativity (4 marks)</a:t>
            </a:r>
            <a:endParaRPr lang="en-MY" sz="1350" dirty="0"/>
          </a:p>
          <a:p>
            <a:pPr lvl="0"/>
            <a:r>
              <a:rPr lang="en-GB" sz="1350" dirty="0"/>
              <a:t>Presentation aids (4 marks)</a:t>
            </a:r>
            <a:endParaRPr lang="en-MY" sz="135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r>
              <a:rPr lang="en-US" sz="1800" b="1" kern="0" dirty="0"/>
              <a:t>		</a:t>
            </a:r>
          </a:p>
          <a:p>
            <a:pPr marL="0" indent="0">
              <a:buNone/>
            </a:pP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 </a:t>
            </a:r>
          </a:p>
          <a:p>
            <a:endParaRPr lang="en-US" sz="1800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F6087CA-77CD-40C2-8EA0-6D31E7A5FE24}"/>
              </a:ext>
            </a:extLst>
          </p:cNvPr>
          <p:cNvSpPr txBox="1">
            <a:spLocks/>
          </p:cNvSpPr>
          <p:nvPr/>
        </p:nvSpPr>
        <p:spPr bwMode="auto">
          <a:xfrm>
            <a:off x="4910490" y="4766715"/>
            <a:ext cx="3657040" cy="139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500" b="1" i="1" u="sng" dirty="0"/>
              <a:t>Individual Presentation (30 marks)</a:t>
            </a:r>
            <a:endParaRPr lang="en-MY" sz="1500" dirty="0"/>
          </a:p>
          <a:p>
            <a:pPr lvl="0"/>
            <a:r>
              <a:rPr lang="en-GB" sz="1350" dirty="0"/>
              <a:t>Presentation skills (10 marks)</a:t>
            </a:r>
            <a:endParaRPr lang="en-MY" sz="1350" dirty="0"/>
          </a:p>
          <a:p>
            <a:pPr lvl="0"/>
            <a:r>
              <a:rPr lang="en-GB" sz="1350" dirty="0" smtClean="0"/>
              <a:t>Language </a:t>
            </a:r>
            <a:r>
              <a:rPr lang="en-GB" sz="1350" dirty="0"/>
              <a:t>proficiency (10 marks)</a:t>
            </a:r>
            <a:endParaRPr lang="en-MY" sz="1350" dirty="0"/>
          </a:p>
          <a:p>
            <a:r>
              <a:rPr lang="en-GB" sz="1350" dirty="0" smtClean="0"/>
              <a:t>Eye </a:t>
            </a:r>
            <a:r>
              <a:rPr lang="en-GB" sz="1350" dirty="0"/>
              <a:t>contact &amp; pronunciation (10 marks)</a:t>
            </a:r>
            <a:endParaRPr lang="en-MY" sz="135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r>
              <a:rPr lang="en-US" sz="1800" b="1" kern="0" dirty="0"/>
              <a:t>		</a:t>
            </a:r>
          </a:p>
          <a:p>
            <a:pPr marL="0" indent="0">
              <a:buNone/>
            </a:pP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 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2412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11" y="1362662"/>
            <a:ext cx="7042150" cy="857250"/>
          </a:xfrm>
        </p:spPr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2507" y="2251755"/>
            <a:ext cx="65585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You are required to form a group with  </a:t>
            </a:r>
            <a:r>
              <a:rPr lang="en-US" dirty="0">
                <a:solidFill>
                  <a:srgbClr val="FF0000"/>
                </a:solidFill>
              </a:rPr>
              <a:t>10-12 students </a:t>
            </a:r>
            <a:r>
              <a:rPr lang="en-US" dirty="0"/>
              <a:t>(mixed group with locals &amp; internationals).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You will be guided &amp; assisted by your lecturer.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Please submit the name list of the group with details (Name, TP Number, Phone No. &amp; email ) in </a:t>
            </a:r>
            <a:r>
              <a:rPr lang="en-US" dirty="0">
                <a:solidFill>
                  <a:srgbClr val="FF0000"/>
                </a:solidFill>
              </a:rPr>
              <a:t>Microsoft Teams channel.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*Take note: All students need to be online during the class time as per schedule and attendance will be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81" y="2479956"/>
            <a:ext cx="7042150" cy="1143000"/>
          </a:xfrm>
        </p:spPr>
        <p:txBody>
          <a:bodyPr/>
          <a:lstStyle/>
          <a:p>
            <a:r>
              <a:rPr lang="en-US" dirty="0" smtClean="0"/>
              <a:t>Q&amp;A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3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Lesson: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7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86" y="2070847"/>
            <a:ext cx="8229600" cy="2944906"/>
          </a:xfrm>
        </p:spPr>
        <p:txBody>
          <a:bodyPr/>
          <a:lstStyle/>
          <a:p>
            <a:pPr marL="0" indent="0" algn="ctr">
              <a:buNone/>
            </a:pPr>
            <a:r>
              <a:rPr lang="en-US" sz="4500" dirty="0" err="1" smtClean="0">
                <a:solidFill>
                  <a:srgbClr val="002060"/>
                </a:solidFill>
              </a:rPr>
              <a:t>Attendix</a:t>
            </a:r>
            <a:endParaRPr lang="en-US" sz="45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rgbClr val="002060"/>
                </a:solidFill>
              </a:rPr>
              <a:t>&amp;</a:t>
            </a:r>
            <a:endParaRPr lang="en-US" sz="45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4500" dirty="0" smtClean="0">
                <a:solidFill>
                  <a:srgbClr val="002060"/>
                </a:solidFill>
              </a:rPr>
              <a:t>THANK </a:t>
            </a:r>
            <a:r>
              <a:rPr lang="en-US" sz="4500" dirty="0">
                <a:solidFill>
                  <a:srgbClr val="002060"/>
                </a:solidFill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0157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98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OBJECTIVES 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846138"/>
            <a:ext cx="8233222" cy="237838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This module discusses </a:t>
            </a:r>
            <a:r>
              <a:rPr lang="en-US" dirty="0" smtClean="0"/>
              <a:t>two </a:t>
            </a:r>
            <a:r>
              <a:rPr lang="en-US" dirty="0"/>
              <a:t>main areas in </a:t>
            </a:r>
            <a:r>
              <a:rPr lang="en-US" dirty="0" smtClean="0"/>
              <a:t>career development: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Self-preparation </a:t>
            </a:r>
            <a:r>
              <a:rPr lang="en-US" dirty="0"/>
              <a:t>for </a:t>
            </a:r>
            <a:r>
              <a:rPr lang="en-US" dirty="0" smtClean="0"/>
              <a:t>employment</a:t>
            </a:r>
            <a:endParaRPr lang="en-US" dirty="0"/>
          </a:p>
          <a:p>
            <a:r>
              <a:rPr lang="en-US" dirty="0" smtClean="0"/>
              <a:t>Understanding Employment </a:t>
            </a:r>
            <a:r>
              <a:rPr lang="en-US" dirty="0"/>
              <a:t>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30" y="1417638"/>
            <a:ext cx="7353836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Module focuses on elements that are important for Hiring Trends &amp; continuous Employability</a:t>
            </a:r>
          </a:p>
          <a:p>
            <a:r>
              <a:rPr lang="en-US" sz="1500" dirty="0" smtClean="0"/>
              <a:t>Attitude</a:t>
            </a:r>
            <a:endParaRPr lang="en-US" sz="1500" dirty="0"/>
          </a:p>
          <a:p>
            <a:r>
              <a:rPr lang="en-US" sz="1500" dirty="0"/>
              <a:t>Passion </a:t>
            </a:r>
          </a:p>
          <a:p>
            <a:r>
              <a:rPr lang="en-US" sz="1500" dirty="0"/>
              <a:t>Continued learning</a:t>
            </a:r>
          </a:p>
          <a:p>
            <a:r>
              <a:rPr lang="en-US" sz="1500" dirty="0"/>
              <a:t>Adaptability with the working environment</a:t>
            </a:r>
          </a:p>
          <a:p>
            <a:r>
              <a:rPr lang="en-US" sz="1500" dirty="0"/>
              <a:t>Work ethics</a:t>
            </a:r>
          </a:p>
          <a:p>
            <a:r>
              <a:rPr lang="en-US" sz="1500" dirty="0"/>
              <a:t>Willpower of the employees</a:t>
            </a:r>
          </a:p>
          <a:p>
            <a:r>
              <a:rPr lang="en-US" sz="1500" dirty="0"/>
              <a:t>Networking</a:t>
            </a:r>
          </a:p>
          <a:p>
            <a:r>
              <a:rPr lang="en-US" sz="1500" dirty="0"/>
              <a:t>Ambition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417638"/>
            <a:ext cx="7250805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 of the course  the students will be able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500" dirty="0"/>
              <a:t>Develop attitudes and characters of successful employees </a:t>
            </a:r>
          </a:p>
          <a:p>
            <a:r>
              <a:rPr lang="en-US" sz="1500" dirty="0"/>
              <a:t>Demonstrate the roles of soft skills in employability</a:t>
            </a:r>
          </a:p>
          <a:p>
            <a:r>
              <a:rPr lang="en-US" sz="1500" dirty="0"/>
              <a:t>Understand currents trends of employability in various fields</a:t>
            </a:r>
          </a:p>
        </p:txBody>
      </p:sp>
    </p:spTree>
    <p:extLst>
      <p:ext uri="{BB962C8B-B14F-4D97-AF65-F5344CB8AC3E}">
        <p14:creationId xmlns:p14="http://schemas.microsoft.com/office/powerpoint/2010/main" val="15760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trend is a change or development toward something new or different.</a:t>
            </a:r>
          </a:p>
          <a:p>
            <a:r>
              <a:rPr lang="en-US" sz="2400" dirty="0"/>
              <a:t>To set a trend means to do something that becomes accepted or fashionable, and that a lot of other people copy.</a:t>
            </a:r>
          </a:p>
          <a:p>
            <a:r>
              <a:rPr lang="en-US" sz="2400" dirty="0"/>
              <a:t>Employment trends- A pattern of gradual change in the act of employing or state of being employed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https://www.youtube.com/watch?v=LrhmHbDLM8o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782" y="2091392"/>
            <a:ext cx="5095629" cy="241701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Attitude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Identify </a:t>
            </a:r>
            <a:r>
              <a:rPr lang="en-US" sz="1800" dirty="0" smtClean="0"/>
              <a:t>Self-Strength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Developing Self-Image/ Self-Brand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Networking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Employability </a:t>
            </a:r>
            <a:r>
              <a:rPr lang="en-US" sz="1800" dirty="0" smtClean="0"/>
              <a:t>Trends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Current </a:t>
            </a:r>
            <a:r>
              <a:rPr lang="en-US" sz="1800" dirty="0" smtClean="0"/>
              <a:t>Hiring Trends </a:t>
            </a:r>
            <a:r>
              <a:rPr lang="en-US" sz="1800" dirty="0"/>
              <a:t>&amp; Work </a:t>
            </a:r>
            <a:r>
              <a:rPr lang="en-US" sz="1800" dirty="0" smtClean="0"/>
              <a:t>Requirement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37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98" y="2175272"/>
            <a:ext cx="7543800" cy="339447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Assessment will be based on the Event: an interview with one or more personnel (may include our distinguished Alumni) from any ONE company relevant to your studies.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5824537"/>
            <a:ext cx="2895600" cy="176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1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CRITERIA for</a:t>
            </a:r>
            <a:br>
              <a:rPr lang="en-US" dirty="0" smtClean="0"/>
            </a:br>
            <a:r>
              <a:rPr lang="en-US" dirty="0" smtClean="0"/>
              <a:t>ONE 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Managing Meeting				30%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Organizing Event				40%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Group Report &amp; Presentation	</a:t>
            </a:r>
            <a:r>
              <a:rPr lang="en-US" sz="2000" dirty="0" smtClean="0"/>
              <a:t>	</a:t>
            </a:r>
            <a:r>
              <a:rPr lang="en-US" sz="2000" dirty="0"/>
              <a:t>	30%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Total</a:t>
            </a:r>
            <a:r>
              <a:rPr lang="en-US" dirty="0"/>
              <a:t>						100%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5824537"/>
            <a:ext cx="2895600" cy="176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332964" y="4344206"/>
            <a:ext cx="6935273" cy="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332964" y="4953672"/>
            <a:ext cx="6935273" cy="4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6591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E22B2F2AC1546825853719215481E" ma:contentTypeVersion="5" ma:contentTypeDescription="Create a new document." ma:contentTypeScope="" ma:versionID="8b1e7ce6d07f6301c13c9abb91638b05">
  <xsd:schema xmlns:xsd="http://www.w3.org/2001/XMLSchema" xmlns:xs="http://www.w3.org/2001/XMLSchema" xmlns:p="http://schemas.microsoft.com/office/2006/metadata/properties" xmlns:ns2="c67c5e14-632c-42ee-b17d-bb8c63a9cc97" xmlns:ns3="619b1772-8b23-4386-bce1-20196281d81c" targetNamespace="http://schemas.microsoft.com/office/2006/metadata/properties" ma:root="true" ma:fieldsID="b118a218986355a0fb315e30f0615d47" ns2:_="" ns3:_="">
    <xsd:import namespace="c67c5e14-632c-42ee-b17d-bb8c63a9cc97"/>
    <xsd:import namespace="619b1772-8b23-4386-bce1-20196281d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c5e14-632c-42ee-b17d-bb8c63a9cc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b1772-8b23-4386-bce1-20196281d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953BD8-AAFA-440F-937A-C98D1B93F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7c5e14-632c-42ee-b17d-bb8c63a9cc97"/>
    <ds:schemaRef ds:uri="619b1772-8b23-4386-bce1-20196281d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76CF-C3BF-4976-989A-6FA8B90EBA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8415</TotalTime>
  <Pages>11</Pages>
  <Words>499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Franklin Gothic Book</vt:lpstr>
      <vt:lpstr>Times New Roman</vt:lpstr>
      <vt:lpstr>UCTI-Template-foundation-level</vt:lpstr>
      <vt:lpstr>Employees and Employment Trends  MPU 3362 (VC1) </vt:lpstr>
      <vt:lpstr>CLASS RULES</vt:lpstr>
      <vt:lpstr>MODULE OBJECTIVES :</vt:lpstr>
      <vt:lpstr>MODULE DESCRIPTION </vt:lpstr>
      <vt:lpstr>Learning Outcomes</vt:lpstr>
      <vt:lpstr>Employment Trends</vt:lpstr>
      <vt:lpstr>LIST OF TOPICS</vt:lpstr>
      <vt:lpstr>ONE EVENT</vt:lpstr>
      <vt:lpstr>ASSESSMENT CRITERIA for ONE EVENT </vt:lpstr>
      <vt:lpstr>PowerPoint Presentation</vt:lpstr>
      <vt:lpstr>PowerPoint Presentation</vt:lpstr>
      <vt:lpstr>PowerPoint Presentation</vt:lpstr>
      <vt:lpstr>GROUPING</vt:lpstr>
      <vt:lpstr>Q&amp;A Session</vt:lpstr>
      <vt:lpstr>Next Week Lesson: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Module Slide Structure</dc:title>
  <dc:subject>MSc</dc:subject>
  <dc:creator>andy</dc:creator>
  <cp:lastModifiedBy>Munirah Binti Salamat</cp:lastModifiedBy>
  <cp:revision>213</cp:revision>
  <cp:lastPrinted>2018-11-16T08:32:20Z</cp:lastPrinted>
  <dcterms:created xsi:type="dcterms:W3CDTF">2012-08-15T01:42:54Z</dcterms:created>
  <dcterms:modified xsi:type="dcterms:W3CDTF">2020-08-04T04:21:22Z</dcterms:modified>
</cp:coreProperties>
</file>