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4" r:id="rId3"/>
    <p:sldMasterId id="2147483696" r:id="rId4"/>
    <p:sldMasterId id="2147483708" r:id="rId5"/>
  </p:sldMasterIdLst>
  <p:notesMasterIdLst>
    <p:notesMasterId r:id="rId25"/>
  </p:notesMasterIdLst>
  <p:sldIdLst>
    <p:sldId id="257" r:id="rId6"/>
    <p:sldId id="285" r:id="rId7"/>
    <p:sldId id="271" r:id="rId8"/>
    <p:sldId id="264" r:id="rId9"/>
    <p:sldId id="277" r:id="rId10"/>
    <p:sldId id="258" r:id="rId11"/>
    <p:sldId id="265" r:id="rId12"/>
    <p:sldId id="276" r:id="rId13"/>
    <p:sldId id="272" r:id="rId14"/>
    <p:sldId id="278" r:id="rId15"/>
    <p:sldId id="281" r:id="rId16"/>
    <p:sldId id="282" r:id="rId17"/>
    <p:sldId id="267" r:id="rId18"/>
    <p:sldId id="262" r:id="rId19"/>
    <p:sldId id="266" r:id="rId20"/>
    <p:sldId id="283" r:id="rId21"/>
    <p:sldId id="287" r:id="rId22"/>
    <p:sldId id="279" r:id="rId23"/>
    <p:sldId id="28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3FC744-DEEB-4A0D-B24D-A772DC7B87B4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483AC0-C6E0-489B-92F3-D5360DE9C4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0700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9137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12192000" cy="3429000"/>
          </a:xfrm>
          <a:prstGeom prst="rect">
            <a:avLst/>
          </a:prstGeom>
          <a:solidFill>
            <a:srgbClr val="A2C1F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</p:txBody>
      </p:sp>
      <p:pic>
        <p:nvPicPr>
          <p:cNvPr id="5" name="Picture 10" descr="APU Logo_Final_Vertical_V1_HR1 cop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4517" y="2514600"/>
            <a:ext cx="3373968" cy="238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0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185584" y="1952626"/>
            <a:ext cx="9006416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166533" y="3886200"/>
            <a:ext cx="9025467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4982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>
                <a:solidFill>
                  <a:srgbClr val="000000"/>
                </a:solidFill>
              </a:rPr>
              <a:t>Slide ‹#› of 9</a:t>
            </a:r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2215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79417" y="274638"/>
            <a:ext cx="2743200" cy="594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47700" y="274638"/>
            <a:ext cx="8028517" cy="594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>
                <a:solidFill>
                  <a:srgbClr val="000000"/>
                </a:solidFill>
              </a:rPr>
              <a:t>Slide ‹#› of 9</a:t>
            </a:r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96125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12192000" cy="3429000"/>
          </a:xfrm>
          <a:prstGeom prst="rect">
            <a:avLst/>
          </a:prstGeom>
          <a:solidFill>
            <a:srgbClr val="A2C1F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</p:txBody>
      </p:sp>
      <p:pic>
        <p:nvPicPr>
          <p:cNvPr id="5" name="Picture 10" descr="APU Logo_Final_Vertical_V1_HR1 cop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4517" y="2514600"/>
            <a:ext cx="3373968" cy="238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0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185584" y="1952626"/>
            <a:ext cx="9006416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166533" y="3886200"/>
            <a:ext cx="9025467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16413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>
                <a:solidFill>
                  <a:srgbClr val="000000"/>
                </a:solidFill>
              </a:rPr>
              <a:t>Slide ‹#› of 9</a:t>
            </a:r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56337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>
                <a:solidFill>
                  <a:srgbClr val="000000"/>
                </a:solidFill>
              </a:rPr>
              <a:t>Slide ‹#› of 9</a:t>
            </a:r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62838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9817" y="1697038"/>
            <a:ext cx="53848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7817" y="1697038"/>
            <a:ext cx="53848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>
                <a:solidFill>
                  <a:srgbClr val="000000"/>
                </a:solidFill>
              </a:rPr>
              <a:t>Slide ‹#› of 9</a:t>
            </a:r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28451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>
                <a:solidFill>
                  <a:srgbClr val="000000"/>
                </a:solidFill>
              </a:rPr>
              <a:t>Slide ‹#› of 9</a:t>
            </a:r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73780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>
                <a:solidFill>
                  <a:srgbClr val="000000"/>
                </a:solidFill>
              </a:rPr>
              <a:t>Slide ‹#› of 9</a:t>
            </a:r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89326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>
                <a:solidFill>
                  <a:srgbClr val="000000"/>
                </a:solidFill>
              </a:rPr>
              <a:t>Slide ‹#› of 9</a:t>
            </a:r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256484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>
                <a:solidFill>
                  <a:srgbClr val="000000"/>
                </a:solidFill>
              </a:rPr>
              <a:t>Slide ‹#› of 9</a:t>
            </a:r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6585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dirty="0" smtClean="0">
                <a:solidFill>
                  <a:srgbClr val="000000"/>
                </a:solidFill>
              </a:rPr>
              <a:t>Slide ‹</a:t>
            </a:r>
            <a:fld id="{5CC01D78-CB37-4B54-84B9-23D3999512E2}" type="slidenum">
              <a:rPr lang="en-GB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GB" dirty="0" smtClean="0">
                <a:solidFill>
                  <a:srgbClr val="000000"/>
                </a:solidFill>
              </a:rPr>
              <a:t>› of 13</a:t>
            </a:r>
            <a:endParaRPr lang="en-GB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68345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>
                <a:solidFill>
                  <a:srgbClr val="000000"/>
                </a:solidFill>
              </a:rPr>
              <a:t>Slide ‹#› of 9</a:t>
            </a:r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607133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>
                <a:solidFill>
                  <a:srgbClr val="000000"/>
                </a:solidFill>
              </a:rPr>
              <a:t>Slide ‹#› of 9</a:t>
            </a:r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108900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79417" y="274638"/>
            <a:ext cx="2743200" cy="594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47700" y="274638"/>
            <a:ext cx="8028517" cy="594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>
                <a:solidFill>
                  <a:srgbClr val="000000"/>
                </a:solidFill>
              </a:rPr>
              <a:t>Slide ‹#› of 9</a:t>
            </a:r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860808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12192000" cy="3429000"/>
          </a:xfrm>
          <a:prstGeom prst="rect">
            <a:avLst/>
          </a:prstGeom>
          <a:solidFill>
            <a:srgbClr val="A2C1F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13">
              <a:solidFill>
                <a:srgbClr val="000000"/>
              </a:solidFill>
            </a:endParaRPr>
          </a:p>
        </p:txBody>
      </p:sp>
      <p:pic>
        <p:nvPicPr>
          <p:cNvPr id="5" name="Picture 10" descr="APU Logo_Final_Vertical_V1_HR1 cop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4517" y="2514600"/>
            <a:ext cx="3373968" cy="238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0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185584" y="1952630"/>
            <a:ext cx="9006416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166533" y="3886200"/>
            <a:ext cx="9025467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366891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r>
              <a:rPr lang="en-GB"/>
              <a:t>Slide ‹</a:t>
            </a:r>
            <a:fld id="{436E4D54-3BA2-45E2-B9A6-2F96D27A46F9}" type="slidenum">
              <a:rPr lang="en-GB"/>
              <a:pPr>
                <a:defRPr/>
              </a:pPr>
              <a:t>‹#›</a:t>
            </a:fld>
            <a:r>
              <a:rPr lang="en-GB"/>
              <a:t>› of 13</a:t>
            </a:r>
          </a:p>
        </p:txBody>
      </p:sp>
    </p:spTree>
    <p:extLst>
      <p:ext uri="{BB962C8B-B14F-4D97-AF65-F5344CB8AC3E}">
        <p14:creationId xmlns:p14="http://schemas.microsoft.com/office/powerpoint/2010/main" val="353153758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5"/>
            <a:ext cx="10363200" cy="1362075"/>
          </a:xfrm>
        </p:spPr>
        <p:txBody>
          <a:bodyPr anchor="t"/>
          <a:lstStyle>
            <a:lvl1pPr algn="l">
              <a:defRPr sz="225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1125"/>
            </a:lvl1pPr>
            <a:lvl2pPr marL="257175" indent="0">
              <a:buNone/>
              <a:defRPr sz="1013"/>
            </a:lvl2pPr>
            <a:lvl3pPr marL="514350" indent="0">
              <a:buNone/>
              <a:defRPr sz="900"/>
            </a:lvl3pPr>
            <a:lvl4pPr marL="771525" indent="0">
              <a:buNone/>
              <a:defRPr sz="788"/>
            </a:lvl4pPr>
            <a:lvl5pPr marL="1028700" indent="0">
              <a:buNone/>
              <a:defRPr sz="788"/>
            </a:lvl5pPr>
            <a:lvl6pPr marL="1285875" indent="0">
              <a:buNone/>
              <a:defRPr sz="788"/>
            </a:lvl6pPr>
            <a:lvl7pPr marL="1543050" indent="0">
              <a:buNone/>
              <a:defRPr sz="788"/>
            </a:lvl7pPr>
            <a:lvl8pPr marL="1800225" indent="0">
              <a:buNone/>
              <a:defRPr sz="788"/>
            </a:lvl8pPr>
            <a:lvl9pPr marL="2057400" indent="0">
              <a:buNone/>
              <a:defRPr sz="788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r>
              <a:rPr lang="en-GB"/>
              <a:t>Slide ‹#› of 9</a:t>
            </a:r>
          </a:p>
        </p:txBody>
      </p:sp>
    </p:spTree>
    <p:extLst>
      <p:ext uri="{BB962C8B-B14F-4D97-AF65-F5344CB8AC3E}">
        <p14:creationId xmlns:p14="http://schemas.microsoft.com/office/powerpoint/2010/main" val="345782361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9817" y="1697038"/>
            <a:ext cx="5384800" cy="4525962"/>
          </a:xfrm>
        </p:spPr>
        <p:txBody>
          <a:bodyPr/>
          <a:lstStyle>
            <a:lvl1pPr>
              <a:defRPr sz="1575"/>
            </a:lvl1pPr>
            <a:lvl2pPr>
              <a:defRPr sz="1350"/>
            </a:lvl2pPr>
            <a:lvl3pPr>
              <a:defRPr sz="1125"/>
            </a:lvl3pPr>
            <a:lvl4pPr>
              <a:defRPr sz="1013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7817" y="1697038"/>
            <a:ext cx="5384800" cy="4525962"/>
          </a:xfrm>
        </p:spPr>
        <p:txBody>
          <a:bodyPr/>
          <a:lstStyle>
            <a:lvl1pPr>
              <a:defRPr sz="1575"/>
            </a:lvl1pPr>
            <a:lvl2pPr>
              <a:defRPr sz="1350"/>
            </a:lvl2pPr>
            <a:lvl3pPr>
              <a:defRPr sz="1125"/>
            </a:lvl3pPr>
            <a:lvl4pPr>
              <a:defRPr sz="1013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r>
              <a:rPr lang="en-GB"/>
              <a:t>Slide ‹#› of 9</a:t>
            </a:r>
          </a:p>
        </p:txBody>
      </p:sp>
    </p:spTree>
    <p:extLst>
      <p:ext uri="{BB962C8B-B14F-4D97-AF65-F5344CB8AC3E}">
        <p14:creationId xmlns:p14="http://schemas.microsoft.com/office/powerpoint/2010/main" val="176750034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13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0" y="1535113"/>
            <a:ext cx="5389033" cy="63976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13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r>
              <a:rPr lang="en-GB"/>
              <a:t>Slide ‹#› of 9</a:t>
            </a:r>
          </a:p>
        </p:txBody>
      </p:sp>
    </p:spTree>
    <p:extLst>
      <p:ext uri="{BB962C8B-B14F-4D97-AF65-F5344CB8AC3E}">
        <p14:creationId xmlns:p14="http://schemas.microsoft.com/office/powerpoint/2010/main" val="388125360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r>
              <a:rPr lang="en-GB"/>
              <a:t>Slide ‹#› of 9</a:t>
            </a:r>
          </a:p>
        </p:txBody>
      </p:sp>
    </p:spTree>
    <p:extLst>
      <p:ext uri="{BB962C8B-B14F-4D97-AF65-F5344CB8AC3E}">
        <p14:creationId xmlns:p14="http://schemas.microsoft.com/office/powerpoint/2010/main" val="258197679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r>
              <a:rPr lang="en-GB"/>
              <a:t>Slide ‹#› of 9</a:t>
            </a:r>
          </a:p>
        </p:txBody>
      </p:sp>
    </p:spTree>
    <p:extLst>
      <p:ext uri="{BB962C8B-B14F-4D97-AF65-F5344CB8AC3E}">
        <p14:creationId xmlns:p14="http://schemas.microsoft.com/office/powerpoint/2010/main" val="1268091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>
                <a:solidFill>
                  <a:srgbClr val="000000"/>
                </a:solidFill>
              </a:rPr>
              <a:t>Slide ‹#› of 9</a:t>
            </a:r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042669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1125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5"/>
            <a:ext cx="6815667" cy="5853113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r>
              <a:rPr lang="en-GB"/>
              <a:t>Slide ‹#› of 9</a:t>
            </a:r>
          </a:p>
        </p:txBody>
      </p:sp>
    </p:spTree>
    <p:extLst>
      <p:ext uri="{BB962C8B-B14F-4D97-AF65-F5344CB8AC3E}">
        <p14:creationId xmlns:p14="http://schemas.microsoft.com/office/powerpoint/2010/main" val="172676185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1125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r>
              <a:rPr lang="en-GB"/>
              <a:t>Slide ‹#› of 9</a:t>
            </a:r>
          </a:p>
        </p:txBody>
      </p:sp>
    </p:spTree>
    <p:extLst>
      <p:ext uri="{BB962C8B-B14F-4D97-AF65-F5344CB8AC3E}">
        <p14:creationId xmlns:p14="http://schemas.microsoft.com/office/powerpoint/2010/main" val="182257023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r>
              <a:rPr lang="en-GB"/>
              <a:t>Slide ‹#› of 9</a:t>
            </a:r>
          </a:p>
        </p:txBody>
      </p:sp>
    </p:spTree>
    <p:extLst>
      <p:ext uri="{BB962C8B-B14F-4D97-AF65-F5344CB8AC3E}">
        <p14:creationId xmlns:p14="http://schemas.microsoft.com/office/powerpoint/2010/main" val="206691084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79417" y="274638"/>
            <a:ext cx="2743200" cy="594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47700" y="274638"/>
            <a:ext cx="8028517" cy="594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r>
              <a:rPr lang="en-GB"/>
              <a:t>Slide ‹#› of 9</a:t>
            </a:r>
          </a:p>
        </p:txBody>
      </p:sp>
    </p:spTree>
    <p:extLst>
      <p:ext uri="{BB962C8B-B14F-4D97-AF65-F5344CB8AC3E}">
        <p14:creationId xmlns:p14="http://schemas.microsoft.com/office/powerpoint/2010/main" val="409895102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12192000" cy="3429000"/>
          </a:xfrm>
          <a:prstGeom prst="rect">
            <a:avLst/>
          </a:prstGeom>
          <a:solidFill>
            <a:srgbClr val="A2C1F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13">
              <a:solidFill>
                <a:srgbClr val="000000"/>
              </a:solidFill>
            </a:endParaRPr>
          </a:p>
        </p:txBody>
      </p:sp>
      <p:pic>
        <p:nvPicPr>
          <p:cNvPr id="5" name="Picture 10" descr="APU Logo_Final_Vertical_V1_HR1 cop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4517" y="2514600"/>
            <a:ext cx="3373968" cy="238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0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185584" y="1952630"/>
            <a:ext cx="9006416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166533" y="3886200"/>
            <a:ext cx="9025467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671888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r>
              <a:rPr lang="en-GB"/>
              <a:t>Slide ‹</a:t>
            </a:r>
            <a:fld id="{436E4D54-3BA2-45E2-B9A6-2F96D27A46F9}" type="slidenum">
              <a:rPr lang="en-GB"/>
              <a:pPr>
                <a:defRPr/>
              </a:pPr>
              <a:t>‹#›</a:t>
            </a:fld>
            <a:r>
              <a:rPr lang="en-GB"/>
              <a:t>› of 13</a:t>
            </a:r>
          </a:p>
        </p:txBody>
      </p:sp>
    </p:spTree>
    <p:extLst>
      <p:ext uri="{BB962C8B-B14F-4D97-AF65-F5344CB8AC3E}">
        <p14:creationId xmlns:p14="http://schemas.microsoft.com/office/powerpoint/2010/main" val="137198668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5"/>
            <a:ext cx="10363200" cy="1362075"/>
          </a:xfrm>
        </p:spPr>
        <p:txBody>
          <a:bodyPr anchor="t"/>
          <a:lstStyle>
            <a:lvl1pPr algn="l">
              <a:defRPr sz="225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1125"/>
            </a:lvl1pPr>
            <a:lvl2pPr marL="257175" indent="0">
              <a:buNone/>
              <a:defRPr sz="1013"/>
            </a:lvl2pPr>
            <a:lvl3pPr marL="514350" indent="0">
              <a:buNone/>
              <a:defRPr sz="900"/>
            </a:lvl3pPr>
            <a:lvl4pPr marL="771525" indent="0">
              <a:buNone/>
              <a:defRPr sz="788"/>
            </a:lvl4pPr>
            <a:lvl5pPr marL="1028700" indent="0">
              <a:buNone/>
              <a:defRPr sz="788"/>
            </a:lvl5pPr>
            <a:lvl6pPr marL="1285875" indent="0">
              <a:buNone/>
              <a:defRPr sz="788"/>
            </a:lvl6pPr>
            <a:lvl7pPr marL="1543050" indent="0">
              <a:buNone/>
              <a:defRPr sz="788"/>
            </a:lvl7pPr>
            <a:lvl8pPr marL="1800225" indent="0">
              <a:buNone/>
              <a:defRPr sz="788"/>
            </a:lvl8pPr>
            <a:lvl9pPr marL="2057400" indent="0">
              <a:buNone/>
              <a:defRPr sz="788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r>
              <a:rPr lang="en-GB"/>
              <a:t>Slide ‹#› of 9</a:t>
            </a:r>
          </a:p>
        </p:txBody>
      </p:sp>
    </p:spTree>
    <p:extLst>
      <p:ext uri="{BB962C8B-B14F-4D97-AF65-F5344CB8AC3E}">
        <p14:creationId xmlns:p14="http://schemas.microsoft.com/office/powerpoint/2010/main" val="141671330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9817" y="1697038"/>
            <a:ext cx="5384800" cy="4525962"/>
          </a:xfrm>
        </p:spPr>
        <p:txBody>
          <a:bodyPr/>
          <a:lstStyle>
            <a:lvl1pPr>
              <a:defRPr sz="1575"/>
            </a:lvl1pPr>
            <a:lvl2pPr>
              <a:defRPr sz="1350"/>
            </a:lvl2pPr>
            <a:lvl3pPr>
              <a:defRPr sz="1125"/>
            </a:lvl3pPr>
            <a:lvl4pPr>
              <a:defRPr sz="1013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7817" y="1697038"/>
            <a:ext cx="5384800" cy="4525962"/>
          </a:xfrm>
        </p:spPr>
        <p:txBody>
          <a:bodyPr/>
          <a:lstStyle>
            <a:lvl1pPr>
              <a:defRPr sz="1575"/>
            </a:lvl1pPr>
            <a:lvl2pPr>
              <a:defRPr sz="1350"/>
            </a:lvl2pPr>
            <a:lvl3pPr>
              <a:defRPr sz="1125"/>
            </a:lvl3pPr>
            <a:lvl4pPr>
              <a:defRPr sz="1013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r>
              <a:rPr lang="en-GB"/>
              <a:t>Slide ‹#› of 9</a:t>
            </a:r>
          </a:p>
        </p:txBody>
      </p:sp>
    </p:spTree>
    <p:extLst>
      <p:ext uri="{BB962C8B-B14F-4D97-AF65-F5344CB8AC3E}">
        <p14:creationId xmlns:p14="http://schemas.microsoft.com/office/powerpoint/2010/main" val="272188654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13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0" y="1535113"/>
            <a:ext cx="5389033" cy="63976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13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r>
              <a:rPr lang="en-GB"/>
              <a:t>Slide ‹#› of 9</a:t>
            </a:r>
          </a:p>
        </p:txBody>
      </p:sp>
    </p:spTree>
    <p:extLst>
      <p:ext uri="{BB962C8B-B14F-4D97-AF65-F5344CB8AC3E}">
        <p14:creationId xmlns:p14="http://schemas.microsoft.com/office/powerpoint/2010/main" val="82455218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r>
              <a:rPr lang="en-GB"/>
              <a:t>Slide ‹#› of 9</a:t>
            </a:r>
          </a:p>
        </p:txBody>
      </p:sp>
    </p:spTree>
    <p:extLst>
      <p:ext uri="{BB962C8B-B14F-4D97-AF65-F5344CB8AC3E}">
        <p14:creationId xmlns:p14="http://schemas.microsoft.com/office/powerpoint/2010/main" val="758559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9817" y="1697038"/>
            <a:ext cx="53848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7817" y="1697038"/>
            <a:ext cx="53848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>
                <a:solidFill>
                  <a:srgbClr val="000000"/>
                </a:solidFill>
              </a:rPr>
              <a:t>Slide ‹#› of 9</a:t>
            </a:r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272735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r>
              <a:rPr lang="en-GB"/>
              <a:t>Slide ‹#› of 9</a:t>
            </a:r>
          </a:p>
        </p:txBody>
      </p:sp>
    </p:spTree>
    <p:extLst>
      <p:ext uri="{BB962C8B-B14F-4D97-AF65-F5344CB8AC3E}">
        <p14:creationId xmlns:p14="http://schemas.microsoft.com/office/powerpoint/2010/main" val="212268320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1125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5"/>
            <a:ext cx="6815667" cy="5853113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r>
              <a:rPr lang="en-GB"/>
              <a:t>Slide ‹#› of 9</a:t>
            </a:r>
          </a:p>
        </p:txBody>
      </p:sp>
    </p:spTree>
    <p:extLst>
      <p:ext uri="{BB962C8B-B14F-4D97-AF65-F5344CB8AC3E}">
        <p14:creationId xmlns:p14="http://schemas.microsoft.com/office/powerpoint/2010/main" val="129723428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1125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r>
              <a:rPr lang="en-GB"/>
              <a:t>Slide ‹#› of 9</a:t>
            </a:r>
          </a:p>
        </p:txBody>
      </p:sp>
    </p:spTree>
    <p:extLst>
      <p:ext uri="{BB962C8B-B14F-4D97-AF65-F5344CB8AC3E}">
        <p14:creationId xmlns:p14="http://schemas.microsoft.com/office/powerpoint/2010/main" val="360192894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r>
              <a:rPr lang="en-GB"/>
              <a:t>Slide ‹#› of 9</a:t>
            </a:r>
          </a:p>
        </p:txBody>
      </p:sp>
    </p:spTree>
    <p:extLst>
      <p:ext uri="{BB962C8B-B14F-4D97-AF65-F5344CB8AC3E}">
        <p14:creationId xmlns:p14="http://schemas.microsoft.com/office/powerpoint/2010/main" val="34977432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79417" y="274638"/>
            <a:ext cx="2743200" cy="594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47700" y="274638"/>
            <a:ext cx="8028517" cy="594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r>
              <a:rPr lang="en-GB"/>
              <a:t>Slide ‹#› of 9</a:t>
            </a:r>
          </a:p>
        </p:txBody>
      </p:sp>
    </p:spTree>
    <p:extLst>
      <p:ext uri="{BB962C8B-B14F-4D97-AF65-F5344CB8AC3E}">
        <p14:creationId xmlns:p14="http://schemas.microsoft.com/office/powerpoint/2010/main" val="109404694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>
            <a:extLst>
              <a:ext uri="{FF2B5EF4-FFF2-40B4-BE49-F238E27FC236}">
                <a16:creationId xmlns="" xmlns:a16="http://schemas.microsoft.com/office/drawing/2014/main" id="{880998F5-0716-4012-ADA9-26CFE6F93D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3429000"/>
          </a:xfrm>
          <a:prstGeom prst="rect">
            <a:avLst/>
          </a:prstGeom>
          <a:solidFill>
            <a:srgbClr val="BAE4B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z="1800">
              <a:solidFill>
                <a:srgbClr val="000000"/>
              </a:solidFill>
            </a:endParaRPr>
          </a:p>
        </p:txBody>
      </p:sp>
      <p:pic>
        <p:nvPicPr>
          <p:cNvPr id="5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97263"/>
            <a:ext cx="2878667" cy="215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0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185584" y="1952626"/>
            <a:ext cx="9006416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166533" y="3886200"/>
            <a:ext cx="9025467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70512950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8177473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7651BF85-ECAE-4A04-BEF9-96E26816FE1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331200" y="6623050"/>
            <a:ext cx="3860800" cy="2349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5E6A938-3AE0-4595-98A8-C2715D7C46DB}" type="slidenum">
              <a:rPr lang="en-US" altLang="en-US">
                <a:solidFill>
                  <a:srgbClr val="000000"/>
                </a:solidFill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329581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9817" y="1697038"/>
            <a:ext cx="53848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7817" y="1697038"/>
            <a:ext cx="53848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9A3E744-7444-429F-800B-A189D7C79EF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331200" y="6623050"/>
            <a:ext cx="3860800" cy="2349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C6D73B6-7D52-4210-8299-39064E914397}" type="slidenum">
              <a:rPr lang="en-US" altLang="en-US">
                <a:solidFill>
                  <a:srgbClr val="000000"/>
                </a:solidFill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7442876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="" xmlns:a16="http://schemas.microsoft.com/office/drawing/2014/main" id="{4A80AF74-482F-495D-963C-75A73F7AD6B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331200" y="6623050"/>
            <a:ext cx="3860800" cy="2349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802C5B1-85F8-4E98-A209-E2B581A3A1C8}" type="slidenum">
              <a:rPr lang="en-US" altLang="en-US">
                <a:solidFill>
                  <a:srgbClr val="000000"/>
                </a:solidFill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0565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>
                <a:solidFill>
                  <a:srgbClr val="000000"/>
                </a:solidFill>
              </a:rPr>
              <a:t>Slide ‹#› of 9</a:t>
            </a:r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8690554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D73E68D3-9804-4FA3-A04F-244CA642221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331200" y="6623050"/>
            <a:ext cx="3860800" cy="2349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55CF7A2-8704-46C4-9787-BF5C19BB0D91}" type="slidenum">
              <a:rPr lang="en-US" altLang="en-US">
                <a:solidFill>
                  <a:srgbClr val="000000"/>
                </a:solidFill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017954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4C3740B2-EEAB-4BF6-A15C-0066342545D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331200" y="6623050"/>
            <a:ext cx="3860800" cy="2349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CB113A7-8A66-4F94-974D-54ED0497C0B7}" type="slidenum">
              <a:rPr lang="en-US" altLang="en-US">
                <a:solidFill>
                  <a:srgbClr val="000000"/>
                </a:solidFill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119399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3B62CD3-90C9-474D-9ACA-D4E4BCE40AA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331200" y="6623050"/>
            <a:ext cx="3860800" cy="2349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DF2255B-43D8-4354-8B4A-9F00D6C0687E}" type="slidenum">
              <a:rPr lang="en-US" altLang="en-US">
                <a:solidFill>
                  <a:srgbClr val="000000"/>
                </a:solidFill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8033379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2E9303B-498F-4FED-9EA3-A96B0BD4D71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331200" y="6623050"/>
            <a:ext cx="3860800" cy="2349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D9DC502-165D-4526-B2ED-12270B4C06C7}" type="slidenum">
              <a:rPr lang="en-US" altLang="en-US">
                <a:solidFill>
                  <a:srgbClr val="000000"/>
                </a:solidFill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1217700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420B2A76-5202-4882-95CD-CB97E9DB3C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331200" y="6623050"/>
            <a:ext cx="3860800" cy="2349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38FBCD9-33B2-4E9D-9680-35DAA216D06A}" type="slidenum">
              <a:rPr lang="en-US" altLang="en-US">
                <a:solidFill>
                  <a:srgbClr val="000000"/>
                </a:solidFill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8406554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79417" y="274638"/>
            <a:ext cx="2743200" cy="59483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47700" y="274638"/>
            <a:ext cx="8028517" cy="59483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346CEBAB-5753-482D-9506-CE45734664C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331200" y="6623050"/>
            <a:ext cx="3860800" cy="2349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807DC7B-AB32-4C20-8133-B7CABD606C66}" type="slidenum">
              <a:rPr lang="en-US" altLang="en-US">
                <a:solidFill>
                  <a:srgbClr val="000000"/>
                </a:solidFill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110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>
                <a:solidFill>
                  <a:srgbClr val="000000"/>
                </a:solidFill>
              </a:rPr>
              <a:t>Slide ‹#› of 9</a:t>
            </a:r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8325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>
                <a:solidFill>
                  <a:srgbClr val="000000"/>
                </a:solidFill>
              </a:rPr>
              <a:t>Slide ‹#› of 9</a:t>
            </a:r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5063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>
                <a:solidFill>
                  <a:srgbClr val="000000"/>
                </a:solidFill>
              </a:rPr>
              <a:t>Slide ‹#› of 9</a:t>
            </a:r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7188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>
                <a:solidFill>
                  <a:srgbClr val="000000"/>
                </a:solidFill>
              </a:rPr>
              <a:t>Slide ‹#› of 9</a:t>
            </a:r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6419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2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image" Target="../media/image2.jpe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Relationship Id="rId14" Type="http://schemas.openxmlformats.org/officeDocument/2006/relationships/image" Target="../media/image4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7" descr="ucti_globe1_transparent_small"/>
          <p:cNvPicPr>
            <a:picLocks noChangeAspect="1" noChangeArrowheads="1"/>
          </p:cNvPicPr>
          <p:nvPr/>
        </p:nvPicPr>
        <p:blipFill>
          <a:blip r:embed="rId13">
            <a:lum bright="80000" contrast="-9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21934" y="2570164"/>
            <a:ext cx="9609667" cy="409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019" name="Rectangle 3"/>
          <p:cNvSpPr>
            <a:spLocks noChangeArrowheads="1"/>
          </p:cNvSpPr>
          <p:nvPr/>
        </p:nvSpPr>
        <p:spPr bwMode="auto">
          <a:xfrm>
            <a:off x="-238539" y="6645276"/>
            <a:ext cx="12192000" cy="236537"/>
          </a:xfrm>
          <a:prstGeom prst="rect">
            <a:avLst/>
          </a:prstGeom>
          <a:solidFill>
            <a:srgbClr val="A2C1F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000000"/>
              </a:solidFill>
            </a:endParaRP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49817" y="1697038"/>
            <a:ext cx="109728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647700" y="274638"/>
            <a:ext cx="938953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86023" name="Rectangle 7"/>
          <p:cNvSpPr>
            <a:spLocks noChangeArrowheads="1"/>
          </p:cNvSpPr>
          <p:nvPr/>
        </p:nvSpPr>
        <p:spPr bwMode="auto">
          <a:xfrm>
            <a:off x="0" y="6597650"/>
            <a:ext cx="3615267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8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MPU3362_Employees</a:t>
            </a:r>
            <a:r>
              <a:rPr lang="en-GB" sz="800" baseline="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 and employment Trends</a:t>
            </a:r>
            <a:endParaRPr lang="en-GB" sz="800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6024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8331200" y="6623050"/>
            <a:ext cx="386080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>
                <a:solidFill>
                  <a:srgbClr val="000000"/>
                </a:solidFill>
              </a:rPr>
              <a:t>Slide ‹#› of 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86025" name="Rectangle 9"/>
          <p:cNvSpPr>
            <a:spLocks noChangeArrowheads="1"/>
          </p:cNvSpPr>
          <p:nvPr/>
        </p:nvSpPr>
        <p:spPr bwMode="auto">
          <a:xfrm>
            <a:off x="4233333" y="6597650"/>
            <a:ext cx="3615267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8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Managing Meeting</a:t>
            </a:r>
            <a:endParaRPr lang="en-GB" sz="800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033" name="Picture 10" descr="APU Logo Final-medium.jp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2701" y="1"/>
            <a:ext cx="2019300" cy="151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47343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7" descr="ucti_globe1_transparent_small"/>
          <p:cNvPicPr>
            <a:picLocks noChangeAspect="1" noChangeArrowheads="1"/>
          </p:cNvPicPr>
          <p:nvPr/>
        </p:nvPicPr>
        <p:blipFill>
          <a:blip r:embed="rId13">
            <a:lum bright="80000" contrast="-9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21934" y="2570164"/>
            <a:ext cx="9609667" cy="409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019" name="Rectangle 3"/>
          <p:cNvSpPr>
            <a:spLocks noChangeArrowheads="1"/>
          </p:cNvSpPr>
          <p:nvPr/>
        </p:nvSpPr>
        <p:spPr bwMode="auto">
          <a:xfrm>
            <a:off x="0" y="6621464"/>
            <a:ext cx="12192000" cy="236537"/>
          </a:xfrm>
          <a:prstGeom prst="rect">
            <a:avLst/>
          </a:prstGeom>
          <a:solidFill>
            <a:srgbClr val="A2C1F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000000"/>
              </a:solidFill>
            </a:endParaRP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49817" y="1697038"/>
            <a:ext cx="109728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647700" y="274638"/>
            <a:ext cx="938953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86023" name="Rectangle 7"/>
          <p:cNvSpPr>
            <a:spLocks noChangeArrowheads="1"/>
          </p:cNvSpPr>
          <p:nvPr/>
        </p:nvSpPr>
        <p:spPr bwMode="auto">
          <a:xfrm>
            <a:off x="0" y="6597650"/>
            <a:ext cx="3615267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8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Module Code and Module Title</a:t>
            </a:r>
          </a:p>
        </p:txBody>
      </p:sp>
      <p:sp>
        <p:nvSpPr>
          <p:cNvPr id="86024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8331200" y="6623050"/>
            <a:ext cx="386080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mtClean="0">
                <a:solidFill>
                  <a:srgbClr val="000000"/>
                </a:solidFill>
              </a:rPr>
              <a:t>Slide ‹#› of 9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6025" name="Rectangle 9"/>
          <p:cNvSpPr>
            <a:spLocks noChangeArrowheads="1"/>
          </p:cNvSpPr>
          <p:nvPr/>
        </p:nvSpPr>
        <p:spPr bwMode="auto">
          <a:xfrm>
            <a:off x="4233333" y="6597650"/>
            <a:ext cx="3615267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8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Title of Slides</a:t>
            </a:r>
          </a:p>
        </p:txBody>
      </p:sp>
      <p:pic>
        <p:nvPicPr>
          <p:cNvPr id="1033" name="Picture 10" descr="APU Logo Final-medium.jp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2701" y="1"/>
            <a:ext cx="2019300" cy="151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23275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7" descr="ucti_globe1_transparent_small"/>
          <p:cNvPicPr>
            <a:picLocks noChangeAspect="1" noChangeArrowheads="1"/>
          </p:cNvPicPr>
          <p:nvPr/>
        </p:nvPicPr>
        <p:blipFill>
          <a:blip r:embed="rId13">
            <a:lum bright="80000" contrast="-9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21934" y="2570164"/>
            <a:ext cx="9609667" cy="409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019" name="Rectangle 3"/>
          <p:cNvSpPr>
            <a:spLocks noChangeArrowheads="1"/>
          </p:cNvSpPr>
          <p:nvPr/>
        </p:nvSpPr>
        <p:spPr bwMode="auto">
          <a:xfrm>
            <a:off x="0" y="6621464"/>
            <a:ext cx="12192000" cy="236537"/>
          </a:xfrm>
          <a:prstGeom prst="rect">
            <a:avLst/>
          </a:prstGeom>
          <a:solidFill>
            <a:srgbClr val="A2C1F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013">
              <a:solidFill>
                <a:srgbClr val="000000"/>
              </a:solidFill>
            </a:endParaRP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49817" y="1697038"/>
            <a:ext cx="109728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647700" y="274638"/>
            <a:ext cx="938953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86023" name="Rectangle 7"/>
          <p:cNvSpPr>
            <a:spLocks noChangeArrowheads="1"/>
          </p:cNvSpPr>
          <p:nvPr/>
        </p:nvSpPr>
        <p:spPr bwMode="auto">
          <a:xfrm>
            <a:off x="0" y="6597650"/>
            <a:ext cx="3615267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45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Module Code and Module Title</a:t>
            </a:r>
          </a:p>
        </p:txBody>
      </p:sp>
      <p:sp>
        <p:nvSpPr>
          <p:cNvPr id="86024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8331200" y="6623050"/>
            <a:ext cx="386080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45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/>
              <a:t>Slide ‹#› of 9</a:t>
            </a:r>
          </a:p>
        </p:txBody>
      </p:sp>
      <p:sp>
        <p:nvSpPr>
          <p:cNvPr id="86025" name="Rectangle 9"/>
          <p:cNvSpPr>
            <a:spLocks noChangeArrowheads="1"/>
          </p:cNvSpPr>
          <p:nvPr/>
        </p:nvSpPr>
        <p:spPr bwMode="auto">
          <a:xfrm>
            <a:off x="4233333" y="6597650"/>
            <a:ext cx="3615267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45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Title of Slides</a:t>
            </a:r>
          </a:p>
        </p:txBody>
      </p:sp>
      <p:pic>
        <p:nvPicPr>
          <p:cNvPr id="1033" name="Picture 10" descr="APU Logo Final-medium.jp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2701" y="1"/>
            <a:ext cx="2019300" cy="151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2745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5pPr>
      <a:lvl6pPr marL="257175" algn="ctr" rtl="0" eaLnBrk="1" fontAlgn="base" hangingPunct="1">
        <a:spcBef>
          <a:spcPct val="0"/>
        </a:spcBef>
        <a:spcAft>
          <a:spcPct val="0"/>
        </a:spcAft>
        <a:defRPr sz="2025">
          <a:solidFill>
            <a:schemeClr val="tx2"/>
          </a:solidFill>
          <a:latin typeface="Arial" charset="0"/>
        </a:defRPr>
      </a:lvl6pPr>
      <a:lvl7pPr marL="514350" algn="ctr" rtl="0" eaLnBrk="1" fontAlgn="base" hangingPunct="1">
        <a:spcBef>
          <a:spcPct val="0"/>
        </a:spcBef>
        <a:spcAft>
          <a:spcPct val="0"/>
        </a:spcAft>
        <a:defRPr sz="2025">
          <a:solidFill>
            <a:schemeClr val="tx2"/>
          </a:solidFill>
          <a:latin typeface="Arial" charset="0"/>
        </a:defRPr>
      </a:lvl7pPr>
      <a:lvl8pPr marL="771525" algn="ctr" rtl="0" eaLnBrk="1" fontAlgn="base" hangingPunct="1">
        <a:spcBef>
          <a:spcPct val="0"/>
        </a:spcBef>
        <a:spcAft>
          <a:spcPct val="0"/>
        </a:spcAft>
        <a:defRPr sz="2025">
          <a:solidFill>
            <a:schemeClr val="tx2"/>
          </a:solidFill>
          <a:latin typeface="Arial" charset="0"/>
        </a:defRPr>
      </a:lvl8pPr>
      <a:lvl9pPr marL="1028700" algn="ctr" rtl="0" eaLnBrk="1" fontAlgn="base" hangingPunct="1">
        <a:spcBef>
          <a:spcPct val="0"/>
        </a:spcBef>
        <a:spcAft>
          <a:spcPct val="0"/>
        </a:spcAft>
        <a:defRPr sz="2025">
          <a:solidFill>
            <a:schemeClr val="tx2"/>
          </a:solidFill>
          <a:latin typeface="Arial" charset="0"/>
        </a:defRPr>
      </a:lvl9pPr>
    </p:titleStyle>
    <p:bodyStyle>
      <a:lvl1pPr marL="192088" indent="-192088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417513" indent="-160338" algn="l" rtl="0" eaLnBrk="0" fontAlgn="base" hangingPunct="0">
        <a:spcBef>
          <a:spcPct val="20000"/>
        </a:spcBef>
        <a:spcAft>
          <a:spcPct val="0"/>
        </a:spcAft>
        <a:buChar char="–"/>
        <a:defRPr sz="1500">
          <a:solidFill>
            <a:schemeClr val="tx1"/>
          </a:solidFill>
          <a:latin typeface="+mn-lt"/>
        </a:defRPr>
      </a:lvl2pPr>
      <a:lvl3pPr marL="642938" indent="-128588" algn="l" rtl="0" eaLnBrk="0" fontAlgn="base" hangingPunct="0">
        <a:spcBef>
          <a:spcPct val="20000"/>
        </a:spcBef>
        <a:spcAft>
          <a:spcPct val="0"/>
        </a:spcAft>
        <a:buChar char="•"/>
        <a:defRPr sz="1300">
          <a:solidFill>
            <a:schemeClr val="tx1"/>
          </a:solidFill>
          <a:latin typeface="+mn-lt"/>
        </a:defRPr>
      </a:lvl3pPr>
      <a:lvl4pPr marL="900113" indent="-128588" algn="l" rtl="0" eaLnBrk="0" fontAlgn="base" hangingPunct="0">
        <a:spcBef>
          <a:spcPct val="20000"/>
        </a:spcBef>
        <a:spcAft>
          <a:spcPct val="0"/>
        </a:spcAft>
        <a:buChar char="–"/>
        <a:defRPr sz="1100">
          <a:solidFill>
            <a:schemeClr val="tx1"/>
          </a:solidFill>
          <a:latin typeface="+mn-lt"/>
        </a:defRPr>
      </a:lvl4pPr>
      <a:lvl5pPr marL="1157288" indent="-128588" algn="l" rtl="0" eaLnBrk="0" fontAlgn="base" hangingPunct="0">
        <a:spcBef>
          <a:spcPct val="20000"/>
        </a:spcBef>
        <a:spcAft>
          <a:spcPct val="0"/>
        </a:spcAft>
        <a:buChar char="»"/>
        <a:defRPr sz="1100">
          <a:solidFill>
            <a:schemeClr val="tx1"/>
          </a:solidFill>
          <a:latin typeface="+mn-lt"/>
        </a:defRPr>
      </a:lvl5pPr>
      <a:lvl6pPr marL="1414463" indent="-128588" algn="l" rtl="0" eaLnBrk="1" fontAlgn="base" hangingPunct="1">
        <a:spcBef>
          <a:spcPct val="20000"/>
        </a:spcBef>
        <a:spcAft>
          <a:spcPct val="0"/>
        </a:spcAft>
        <a:buChar char="»"/>
        <a:defRPr sz="1125">
          <a:solidFill>
            <a:schemeClr val="tx1"/>
          </a:solidFill>
          <a:latin typeface="+mn-lt"/>
        </a:defRPr>
      </a:lvl6pPr>
      <a:lvl7pPr marL="1671638" indent="-128588" algn="l" rtl="0" eaLnBrk="1" fontAlgn="base" hangingPunct="1">
        <a:spcBef>
          <a:spcPct val="20000"/>
        </a:spcBef>
        <a:spcAft>
          <a:spcPct val="0"/>
        </a:spcAft>
        <a:buChar char="»"/>
        <a:defRPr sz="1125">
          <a:solidFill>
            <a:schemeClr val="tx1"/>
          </a:solidFill>
          <a:latin typeface="+mn-lt"/>
        </a:defRPr>
      </a:lvl7pPr>
      <a:lvl8pPr marL="1928813" indent="-128588" algn="l" rtl="0" eaLnBrk="1" fontAlgn="base" hangingPunct="1">
        <a:spcBef>
          <a:spcPct val="20000"/>
        </a:spcBef>
        <a:spcAft>
          <a:spcPct val="0"/>
        </a:spcAft>
        <a:buChar char="»"/>
        <a:defRPr sz="1125">
          <a:solidFill>
            <a:schemeClr val="tx1"/>
          </a:solidFill>
          <a:latin typeface="+mn-lt"/>
        </a:defRPr>
      </a:lvl8pPr>
      <a:lvl9pPr marL="2185988" indent="-128588" algn="l" rtl="0" eaLnBrk="1" fontAlgn="base" hangingPunct="1">
        <a:spcBef>
          <a:spcPct val="20000"/>
        </a:spcBef>
        <a:spcAft>
          <a:spcPct val="0"/>
        </a:spcAft>
        <a:buChar char="»"/>
        <a:defRPr sz="1125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7" descr="ucti_globe1_transparent_small"/>
          <p:cNvPicPr>
            <a:picLocks noChangeAspect="1" noChangeArrowheads="1"/>
          </p:cNvPicPr>
          <p:nvPr/>
        </p:nvPicPr>
        <p:blipFill>
          <a:blip r:embed="rId13">
            <a:lum bright="80000" contrast="-9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21934" y="2570164"/>
            <a:ext cx="9609667" cy="409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019" name="Rectangle 3"/>
          <p:cNvSpPr>
            <a:spLocks noChangeArrowheads="1"/>
          </p:cNvSpPr>
          <p:nvPr/>
        </p:nvSpPr>
        <p:spPr bwMode="auto">
          <a:xfrm>
            <a:off x="0" y="6621464"/>
            <a:ext cx="12192000" cy="236537"/>
          </a:xfrm>
          <a:prstGeom prst="rect">
            <a:avLst/>
          </a:prstGeom>
          <a:solidFill>
            <a:srgbClr val="A2C1F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013">
              <a:solidFill>
                <a:srgbClr val="000000"/>
              </a:solidFill>
            </a:endParaRP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49817" y="1697038"/>
            <a:ext cx="109728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647700" y="274638"/>
            <a:ext cx="938953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86023" name="Rectangle 7"/>
          <p:cNvSpPr>
            <a:spLocks noChangeArrowheads="1"/>
          </p:cNvSpPr>
          <p:nvPr/>
        </p:nvSpPr>
        <p:spPr bwMode="auto">
          <a:xfrm>
            <a:off x="0" y="6597650"/>
            <a:ext cx="3615267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45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Module Code and Module Title</a:t>
            </a:r>
          </a:p>
        </p:txBody>
      </p:sp>
      <p:sp>
        <p:nvSpPr>
          <p:cNvPr id="86024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8331200" y="6623050"/>
            <a:ext cx="386080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45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/>
              <a:t>Slide ‹#› of 9</a:t>
            </a:r>
          </a:p>
        </p:txBody>
      </p:sp>
      <p:sp>
        <p:nvSpPr>
          <p:cNvPr id="86025" name="Rectangle 9"/>
          <p:cNvSpPr>
            <a:spLocks noChangeArrowheads="1"/>
          </p:cNvSpPr>
          <p:nvPr/>
        </p:nvSpPr>
        <p:spPr bwMode="auto">
          <a:xfrm>
            <a:off x="4233333" y="6597650"/>
            <a:ext cx="3615267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45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Title of Slides</a:t>
            </a:r>
          </a:p>
        </p:txBody>
      </p:sp>
      <p:pic>
        <p:nvPicPr>
          <p:cNvPr id="1033" name="Picture 10" descr="APU Logo Final-medium.jp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2701" y="1"/>
            <a:ext cx="2019300" cy="151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96829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5pPr>
      <a:lvl6pPr marL="257175" algn="ctr" rtl="0" eaLnBrk="1" fontAlgn="base" hangingPunct="1">
        <a:spcBef>
          <a:spcPct val="0"/>
        </a:spcBef>
        <a:spcAft>
          <a:spcPct val="0"/>
        </a:spcAft>
        <a:defRPr sz="2025">
          <a:solidFill>
            <a:schemeClr val="tx2"/>
          </a:solidFill>
          <a:latin typeface="Arial" charset="0"/>
        </a:defRPr>
      </a:lvl6pPr>
      <a:lvl7pPr marL="514350" algn="ctr" rtl="0" eaLnBrk="1" fontAlgn="base" hangingPunct="1">
        <a:spcBef>
          <a:spcPct val="0"/>
        </a:spcBef>
        <a:spcAft>
          <a:spcPct val="0"/>
        </a:spcAft>
        <a:defRPr sz="2025">
          <a:solidFill>
            <a:schemeClr val="tx2"/>
          </a:solidFill>
          <a:latin typeface="Arial" charset="0"/>
        </a:defRPr>
      </a:lvl7pPr>
      <a:lvl8pPr marL="771525" algn="ctr" rtl="0" eaLnBrk="1" fontAlgn="base" hangingPunct="1">
        <a:spcBef>
          <a:spcPct val="0"/>
        </a:spcBef>
        <a:spcAft>
          <a:spcPct val="0"/>
        </a:spcAft>
        <a:defRPr sz="2025">
          <a:solidFill>
            <a:schemeClr val="tx2"/>
          </a:solidFill>
          <a:latin typeface="Arial" charset="0"/>
        </a:defRPr>
      </a:lvl8pPr>
      <a:lvl9pPr marL="1028700" algn="ctr" rtl="0" eaLnBrk="1" fontAlgn="base" hangingPunct="1">
        <a:spcBef>
          <a:spcPct val="0"/>
        </a:spcBef>
        <a:spcAft>
          <a:spcPct val="0"/>
        </a:spcAft>
        <a:defRPr sz="2025">
          <a:solidFill>
            <a:schemeClr val="tx2"/>
          </a:solidFill>
          <a:latin typeface="Arial" charset="0"/>
        </a:defRPr>
      </a:lvl9pPr>
    </p:titleStyle>
    <p:bodyStyle>
      <a:lvl1pPr marL="192088" indent="-192088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417513" indent="-160338" algn="l" rtl="0" eaLnBrk="0" fontAlgn="base" hangingPunct="0">
        <a:spcBef>
          <a:spcPct val="20000"/>
        </a:spcBef>
        <a:spcAft>
          <a:spcPct val="0"/>
        </a:spcAft>
        <a:buChar char="–"/>
        <a:defRPr sz="1500">
          <a:solidFill>
            <a:schemeClr val="tx1"/>
          </a:solidFill>
          <a:latin typeface="+mn-lt"/>
        </a:defRPr>
      </a:lvl2pPr>
      <a:lvl3pPr marL="642938" indent="-128588" algn="l" rtl="0" eaLnBrk="0" fontAlgn="base" hangingPunct="0">
        <a:spcBef>
          <a:spcPct val="20000"/>
        </a:spcBef>
        <a:spcAft>
          <a:spcPct val="0"/>
        </a:spcAft>
        <a:buChar char="•"/>
        <a:defRPr sz="1300">
          <a:solidFill>
            <a:schemeClr val="tx1"/>
          </a:solidFill>
          <a:latin typeface="+mn-lt"/>
        </a:defRPr>
      </a:lvl3pPr>
      <a:lvl4pPr marL="900113" indent="-128588" algn="l" rtl="0" eaLnBrk="0" fontAlgn="base" hangingPunct="0">
        <a:spcBef>
          <a:spcPct val="20000"/>
        </a:spcBef>
        <a:spcAft>
          <a:spcPct val="0"/>
        </a:spcAft>
        <a:buChar char="–"/>
        <a:defRPr sz="1100">
          <a:solidFill>
            <a:schemeClr val="tx1"/>
          </a:solidFill>
          <a:latin typeface="+mn-lt"/>
        </a:defRPr>
      </a:lvl4pPr>
      <a:lvl5pPr marL="1157288" indent="-128588" algn="l" rtl="0" eaLnBrk="0" fontAlgn="base" hangingPunct="0">
        <a:spcBef>
          <a:spcPct val="20000"/>
        </a:spcBef>
        <a:spcAft>
          <a:spcPct val="0"/>
        </a:spcAft>
        <a:buChar char="»"/>
        <a:defRPr sz="1100">
          <a:solidFill>
            <a:schemeClr val="tx1"/>
          </a:solidFill>
          <a:latin typeface="+mn-lt"/>
        </a:defRPr>
      </a:lvl5pPr>
      <a:lvl6pPr marL="1414463" indent="-128588" algn="l" rtl="0" eaLnBrk="1" fontAlgn="base" hangingPunct="1">
        <a:spcBef>
          <a:spcPct val="20000"/>
        </a:spcBef>
        <a:spcAft>
          <a:spcPct val="0"/>
        </a:spcAft>
        <a:buChar char="»"/>
        <a:defRPr sz="1125">
          <a:solidFill>
            <a:schemeClr val="tx1"/>
          </a:solidFill>
          <a:latin typeface="+mn-lt"/>
        </a:defRPr>
      </a:lvl6pPr>
      <a:lvl7pPr marL="1671638" indent="-128588" algn="l" rtl="0" eaLnBrk="1" fontAlgn="base" hangingPunct="1">
        <a:spcBef>
          <a:spcPct val="20000"/>
        </a:spcBef>
        <a:spcAft>
          <a:spcPct val="0"/>
        </a:spcAft>
        <a:buChar char="»"/>
        <a:defRPr sz="1125">
          <a:solidFill>
            <a:schemeClr val="tx1"/>
          </a:solidFill>
          <a:latin typeface="+mn-lt"/>
        </a:defRPr>
      </a:lvl7pPr>
      <a:lvl8pPr marL="1928813" indent="-128588" algn="l" rtl="0" eaLnBrk="1" fontAlgn="base" hangingPunct="1">
        <a:spcBef>
          <a:spcPct val="20000"/>
        </a:spcBef>
        <a:spcAft>
          <a:spcPct val="0"/>
        </a:spcAft>
        <a:buChar char="»"/>
        <a:defRPr sz="1125">
          <a:solidFill>
            <a:schemeClr val="tx1"/>
          </a:solidFill>
          <a:latin typeface="+mn-lt"/>
        </a:defRPr>
      </a:lvl8pPr>
      <a:lvl9pPr marL="2185988" indent="-128588" algn="l" rtl="0" eaLnBrk="1" fontAlgn="base" hangingPunct="1">
        <a:spcBef>
          <a:spcPct val="20000"/>
        </a:spcBef>
        <a:spcAft>
          <a:spcPct val="0"/>
        </a:spcAft>
        <a:buChar char="»"/>
        <a:defRPr sz="1125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7" descr="ucti_globe1_transparent_small"/>
          <p:cNvPicPr>
            <a:picLocks noChangeAspect="1" noChangeArrowheads="1"/>
          </p:cNvPicPr>
          <p:nvPr/>
        </p:nvPicPr>
        <p:blipFill>
          <a:blip r:embed="rId13">
            <a:lum bright="80000" contrast="-9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17700" y="2581276"/>
            <a:ext cx="9609667" cy="409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>
            <a:extLst>
              <a:ext uri="{FF2B5EF4-FFF2-40B4-BE49-F238E27FC236}">
                <a16:creationId xmlns="" xmlns:a16="http://schemas.microsoft.com/office/drawing/2014/main" id="{A8DC8F40-BA34-4513-8363-A6E91B342F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621464"/>
            <a:ext cx="12192000" cy="236537"/>
          </a:xfrm>
          <a:prstGeom prst="rect">
            <a:avLst/>
          </a:prstGeom>
          <a:solidFill>
            <a:srgbClr val="BAE4B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z="1800">
              <a:solidFill>
                <a:srgbClr val="000000"/>
              </a:solidFill>
            </a:endParaRP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49817" y="1697038"/>
            <a:ext cx="109728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647700" y="274638"/>
            <a:ext cx="938953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pic>
        <p:nvPicPr>
          <p:cNvPr id="1030" name="Picture 10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3867" y="0"/>
            <a:ext cx="1998133" cy="149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Rectangle 9">
            <a:extLst>
              <a:ext uri="{FF2B5EF4-FFF2-40B4-BE49-F238E27FC236}">
                <a16:creationId xmlns="" xmlns:a16="http://schemas.microsoft.com/office/drawing/2014/main" id="{B1E829BF-B687-4812-B2FC-B95B035676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597650"/>
            <a:ext cx="1219200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84138" algn="l"/>
                <a:tab pos="4487863" algn="ctr"/>
                <a:tab pos="88804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tabLst>
                <a:tab pos="84138" algn="l"/>
                <a:tab pos="4487863" algn="ctr"/>
                <a:tab pos="88804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tabLst>
                <a:tab pos="84138" algn="l"/>
                <a:tab pos="4487863" algn="ctr"/>
                <a:tab pos="88804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tabLst>
                <a:tab pos="84138" algn="l"/>
                <a:tab pos="4487863" algn="ctr"/>
                <a:tab pos="88804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tabLst>
                <a:tab pos="84138" algn="l"/>
                <a:tab pos="4487863" algn="ctr"/>
                <a:tab pos="88804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4138" algn="l"/>
                <a:tab pos="4487863" algn="ctr"/>
                <a:tab pos="88804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4138" algn="l"/>
                <a:tab pos="4487863" algn="ctr"/>
                <a:tab pos="88804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4138" algn="l"/>
                <a:tab pos="4487863" algn="ctr"/>
                <a:tab pos="88804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4138" algn="l"/>
                <a:tab pos="4487863" algn="ctr"/>
                <a:tab pos="88804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800">
                <a:solidFill>
                  <a:srgbClr val="000000"/>
                </a:solidFill>
              </a:rPr>
              <a:t>Module Code and Module Title 	Lecture Title	</a:t>
            </a:r>
            <a:fld id="{50B82681-C6C3-4B4C-9225-3C9F26474517}" type="slidenum">
              <a:rPr lang="en-US" altLang="en-US" sz="800" smtClean="0">
                <a:solidFill>
                  <a:srgbClr val="000000"/>
                </a:solidFill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 sz="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7727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7.emf"/><Relationship Id="rId4" Type="http://schemas.openxmlformats.org/officeDocument/2006/relationships/package" Target="../embeddings/Microsoft_Word_Document1.docx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6"/>
          <p:cNvSpPr txBox="1">
            <a:spLocks noGrp="1" noChangeArrowheads="1"/>
          </p:cNvSpPr>
          <p:nvPr>
            <p:ph type="ctrTitle"/>
          </p:nvPr>
        </p:nvSpPr>
        <p:spPr bwMode="auto">
          <a:xfrm>
            <a:off x="3913188" y="1948973"/>
            <a:ext cx="6754812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3800" dirty="0" smtClean="0"/>
              <a:t>Employees and Employment Trends</a:t>
            </a:r>
            <a:endParaRPr lang="en-US" sz="3800" dirty="0"/>
          </a:p>
          <a:p>
            <a:pPr eaLnBrk="1" hangingPunct="1"/>
            <a:r>
              <a:rPr lang="en-US" sz="1400" dirty="0"/>
              <a:t>Module Code and Version #</a:t>
            </a:r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</a:rPr>
              <a:t>MANAGING MEETING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2354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255" y="2339789"/>
            <a:ext cx="4313130" cy="1834497"/>
          </a:xfr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Sample of Meeting Agenda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>
                <a:solidFill>
                  <a:srgbClr val="000000"/>
                </a:solidFill>
              </a:rPr>
              <a:t>Slide ‹</a:t>
            </a:r>
            <a:fld id="{5CC01D78-CB37-4B54-84B9-23D3999512E2}" type="slidenum">
              <a:rPr lang="en-GB" smtClean="0">
                <a:solidFill>
                  <a:srgbClr val="000000"/>
                </a:solidFill>
              </a:rPr>
              <a:pPr>
                <a:defRPr/>
              </a:pPr>
              <a:t>10</a:t>
            </a:fld>
            <a:r>
              <a:rPr lang="en-GB" smtClean="0">
                <a:solidFill>
                  <a:srgbClr val="000000"/>
                </a:solidFill>
              </a:rPr>
              <a:t>› of 13</a:t>
            </a:r>
            <a:endParaRPr lang="en-GB" dirty="0">
              <a:solidFill>
                <a:srgbClr val="000000"/>
              </a:solidFill>
            </a:endParaRPr>
          </a:p>
        </p:txBody>
      </p:sp>
      <p:graphicFrame>
        <p:nvGraphicFramePr>
          <p:cNvPr id="7" name="Content Placeholder 6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5026257"/>
              </p:ext>
            </p:extLst>
          </p:nvPr>
        </p:nvGraphicFramePr>
        <p:xfrm>
          <a:off x="5007302" y="46365"/>
          <a:ext cx="4818997" cy="64213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Document" r:id="rId4" imgW="6813189" imgH="9090122" progId="Word.Document.12">
                  <p:embed/>
                </p:oleObj>
              </mc:Choice>
              <mc:Fallback>
                <p:oleObj name="Document" r:id="rId4" imgW="6813189" imgH="909012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007302" y="46365"/>
                        <a:ext cx="4818997" cy="64213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535262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>
                <a:solidFill>
                  <a:schemeClr val="accent2">
                    <a:lumMod val="75000"/>
                  </a:schemeClr>
                </a:solidFill>
                <a:latin typeface="Century Gothic" panose="020B0502020202020204" pitchFamily="34" charset="0"/>
              </a:rPr>
              <a:t>Minutes of Meeting</a:t>
            </a:r>
            <a:endParaRPr lang="en-US" b="1" u="sng" dirty="0">
              <a:solidFill>
                <a:schemeClr val="accent2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Meeting </a:t>
            </a:r>
            <a:r>
              <a:rPr lang="en-US" dirty="0" smtClean="0"/>
              <a:t>minutes can </a:t>
            </a:r>
            <a:r>
              <a:rPr lang="en-US" dirty="0"/>
              <a:t>be defined as the written record of everything that's happened during a meeting. </a:t>
            </a:r>
            <a:endParaRPr lang="en-US" dirty="0" smtClean="0"/>
          </a:p>
          <a:p>
            <a:r>
              <a:rPr lang="en-US" dirty="0" smtClean="0"/>
              <a:t>They're </a:t>
            </a:r>
            <a:r>
              <a:rPr lang="en-US" dirty="0"/>
              <a:t>used to inform people who didn't attend the meeting about what </a:t>
            </a:r>
            <a:r>
              <a:rPr lang="en-US" dirty="0" smtClean="0"/>
              <a:t>happened</a:t>
            </a:r>
            <a:r>
              <a:rPr lang="en-US" dirty="0"/>
              <a:t>.</a:t>
            </a:r>
            <a:endParaRPr lang="en-US" dirty="0" smtClean="0"/>
          </a:p>
          <a:p>
            <a:r>
              <a:rPr lang="en-US" dirty="0"/>
              <a:t>T</a:t>
            </a:r>
            <a:r>
              <a:rPr lang="en-US" dirty="0" smtClean="0"/>
              <a:t>o </a:t>
            </a:r>
            <a:r>
              <a:rPr lang="en-US" dirty="0"/>
              <a:t>keep track of what was decided during the meeting so that you can revisit </a:t>
            </a:r>
            <a:r>
              <a:rPr lang="en-US" dirty="0" smtClean="0"/>
              <a:t>it. </a:t>
            </a:r>
          </a:p>
          <a:p>
            <a:r>
              <a:rPr lang="en-US" dirty="0" smtClean="0"/>
              <a:t>Use </a:t>
            </a:r>
            <a:r>
              <a:rPr lang="en-US" dirty="0"/>
              <a:t>it to inform future decisions.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>
                <a:solidFill>
                  <a:srgbClr val="000000"/>
                </a:solidFill>
              </a:rPr>
              <a:t>Slide ‹</a:t>
            </a:r>
            <a:fld id="{5CC01D78-CB37-4B54-84B9-23D3999512E2}" type="slidenum">
              <a:rPr lang="en-GB" smtClean="0">
                <a:solidFill>
                  <a:srgbClr val="000000"/>
                </a:solidFill>
              </a:rPr>
              <a:pPr>
                <a:defRPr/>
              </a:pPr>
              <a:t>11</a:t>
            </a:fld>
            <a:r>
              <a:rPr lang="en-GB" smtClean="0">
                <a:solidFill>
                  <a:srgbClr val="000000"/>
                </a:solidFill>
              </a:rPr>
              <a:t>› of 13</a:t>
            </a:r>
            <a:endParaRPr lang="en-GB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18572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9868" y="1909482"/>
            <a:ext cx="3641912" cy="2255231"/>
          </a:xfr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Sample of Minutes of Meeting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>
                <a:solidFill>
                  <a:srgbClr val="000000"/>
                </a:solidFill>
              </a:rPr>
              <a:t>Slide ‹</a:t>
            </a:r>
            <a:fld id="{5CC01D78-CB37-4B54-84B9-23D3999512E2}" type="slidenum">
              <a:rPr lang="en-GB" smtClean="0">
                <a:solidFill>
                  <a:srgbClr val="000000"/>
                </a:solidFill>
              </a:rPr>
              <a:pPr>
                <a:defRPr/>
              </a:pPr>
              <a:t>12</a:t>
            </a:fld>
            <a:r>
              <a:rPr lang="en-GB" smtClean="0">
                <a:solidFill>
                  <a:srgbClr val="000000"/>
                </a:solidFill>
              </a:rPr>
              <a:t>› of 13</a:t>
            </a:r>
            <a:endParaRPr lang="en-GB" dirty="0">
              <a:solidFill>
                <a:srgbClr val="000000"/>
              </a:solidFill>
            </a:endParaRPr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407" t="14584" r="32796" b="6250"/>
          <a:stretch/>
        </p:blipFill>
        <p:spPr bwMode="auto">
          <a:xfrm>
            <a:off x="4948518" y="188258"/>
            <a:ext cx="4921624" cy="6434791"/>
          </a:xfrm>
          <a:prstGeom prst="rect">
            <a:avLst/>
          </a:prstGeom>
          <a:ln/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1841626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74638"/>
            <a:ext cx="8177645" cy="1143000"/>
          </a:xfrm>
        </p:spPr>
        <p:txBody>
          <a:bodyPr/>
          <a:lstStyle/>
          <a:p>
            <a:r>
              <a:rPr lang="en-US" u="sng" dirty="0" smtClean="0"/>
              <a:t>ROLES OF CHAIRPERSON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4365" y="1182109"/>
            <a:ext cx="10596282" cy="5301818"/>
          </a:xfrm>
        </p:spPr>
        <p:txBody>
          <a:bodyPr/>
          <a:lstStyle/>
          <a:p>
            <a:r>
              <a:rPr lang="en-US" sz="2400" dirty="0" smtClean="0"/>
              <a:t>Prepare for the meeting: focus on purpose and people</a:t>
            </a:r>
          </a:p>
          <a:p>
            <a:r>
              <a:rPr lang="en-US" sz="2400" dirty="0" smtClean="0"/>
              <a:t>Manage the meeting</a:t>
            </a:r>
          </a:p>
          <a:p>
            <a:r>
              <a:rPr lang="en-US" sz="2400" dirty="0" smtClean="0"/>
              <a:t>Establish ground rules</a:t>
            </a:r>
          </a:p>
          <a:p>
            <a:r>
              <a:rPr lang="en-US" sz="2400" dirty="0" smtClean="0"/>
              <a:t>Agree desired outcomes</a:t>
            </a:r>
          </a:p>
          <a:p>
            <a:r>
              <a:rPr lang="en-US" sz="2400" dirty="0" smtClean="0"/>
              <a:t>Agree decision making method</a:t>
            </a:r>
          </a:p>
          <a:p>
            <a:r>
              <a:rPr lang="en-US" sz="2400" dirty="0" smtClean="0"/>
              <a:t>Set and keep to the agenda</a:t>
            </a:r>
          </a:p>
          <a:p>
            <a:r>
              <a:rPr lang="en-US" sz="2400" dirty="0" smtClean="0"/>
              <a:t>Summarize and signpost</a:t>
            </a:r>
          </a:p>
          <a:p>
            <a:r>
              <a:rPr lang="en-US" sz="2400" dirty="0" smtClean="0"/>
              <a:t>Ensure participation</a:t>
            </a:r>
          </a:p>
          <a:p>
            <a:r>
              <a:rPr lang="en-US" sz="2400" dirty="0" smtClean="0"/>
              <a:t>Seek “devil’s advocate”</a:t>
            </a:r>
          </a:p>
          <a:p>
            <a:r>
              <a:rPr lang="en-US" sz="2400" dirty="0" smtClean="0"/>
              <a:t>Adjudicate in disputes</a:t>
            </a:r>
          </a:p>
          <a:p>
            <a:r>
              <a:rPr lang="en-US" sz="2400" dirty="0" smtClean="0"/>
              <a:t>Deal with problem people</a:t>
            </a:r>
          </a:p>
          <a:p>
            <a:r>
              <a:rPr lang="en-US" sz="2400" dirty="0" smtClean="0"/>
              <a:t>Draw to conclusion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>
                <a:solidFill>
                  <a:srgbClr val="000000"/>
                </a:solidFill>
              </a:rPr>
              <a:t>Slide ‹</a:t>
            </a:r>
            <a:fld id="{5CC01D78-CB37-4B54-84B9-23D3999512E2}" type="slidenum">
              <a:rPr lang="en-GB" smtClean="0">
                <a:solidFill>
                  <a:srgbClr val="000000"/>
                </a:solidFill>
              </a:rPr>
              <a:pPr>
                <a:defRPr/>
              </a:pPr>
              <a:t>13</a:t>
            </a:fld>
            <a:r>
              <a:rPr lang="en-GB" smtClean="0">
                <a:solidFill>
                  <a:srgbClr val="000000"/>
                </a:solidFill>
              </a:rPr>
              <a:t>› of 13</a:t>
            </a:r>
            <a:endParaRPr lang="en-GB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884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Roles of Secretary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makes the arrangements for the meetings, including AGMs, and keeps formal records of the group’s process and decisions: </a:t>
            </a:r>
            <a:r>
              <a:rPr lang="en-US" dirty="0" smtClean="0"/>
              <a:t>the </a:t>
            </a:r>
            <a:r>
              <a:rPr lang="en-US" dirty="0"/>
              <a:t>minutes of the </a:t>
            </a:r>
            <a:r>
              <a:rPr lang="en-US" dirty="0" smtClean="0"/>
              <a:t>meeting &amp; keeping </a:t>
            </a:r>
            <a:r>
              <a:rPr lang="en-US" dirty="0"/>
              <a:t>records of correspondence</a:t>
            </a:r>
            <a:r>
              <a:rPr lang="en-US" dirty="0" smtClean="0"/>
              <a:t>.</a:t>
            </a:r>
          </a:p>
          <a:p>
            <a:r>
              <a:rPr lang="en-US" dirty="0" smtClean="0"/>
              <a:t>Preparation before, during and after the meeting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>
                <a:solidFill>
                  <a:srgbClr val="000000"/>
                </a:solidFill>
              </a:rPr>
              <a:t>Slide ‹</a:t>
            </a:r>
            <a:fld id="{5CC01D78-CB37-4B54-84B9-23D3999512E2}" type="slidenum">
              <a:rPr lang="en-GB" smtClean="0">
                <a:solidFill>
                  <a:srgbClr val="000000"/>
                </a:solidFill>
              </a:rPr>
              <a:pPr>
                <a:defRPr/>
              </a:pPr>
              <a:t>14</a:t>
            </a:fld>
            <a:r>
              <a:rPr lang="en-GB" dirty="0" smtClean="0">
                <a:solidFill>
                  <a:srgbClr val="000000"/>
                </a:solidFill>
              </a:rPr>
              <a:t>› of 13</a:t>
            </a:r>
            <a:endParaRPr lang="en-GB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8578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Roles of Participant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Know </a:t>
            </a:r>
            <a:r>
              <a:rPr lang="en-US" dirty="0"/>
              <a:t>the purpose and prepare</a:t>
            </a:r>
          </a:p>
          <a:p>
            <a:r>
              <a:rPr lang="en-US" dirty="0"/>
              <a:t>Confirm attendance and be on time</a:t>
            </a:r>
          </a:p>
          <a:p>
            <a:r>
              <a:rPr lang="en-US" dirty="0"/>
              <a:t>Participate</a:t>
            </a:r>
          </a:p>
          <a:p>
            <a:r>
              <a:rPr lang="en-US" dirty="0"/>
              <a:t>Keep an open mind</a:t>
            </a:r>
          </a:p>
          <a:p>
            <a:r>
              <a:rPr lang="en-US" dirty="0"/>
              <a:t>Share your ideas</a:t>
            </a:r>
          </a:p>
          <a:p>
            <a:r>
              <a:rPr lang="en-US" dirty="0"/>
              <a:t>Behave yourself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>
                <a:solidFill>
                  <a:srgbClr val="000000"/>
                </a:solidFill>
              </a:rPr>
              <a:t>Slide ‹</a:t>
            </a:r>
            <a:fld id="{5CC01D78-CB37-4B54-84B9-23D3999512E2}" type="slidenum">
              <a:rPr lang="en-GB" smtClean="0">
                <a:solidFill>
                  <a:srgbClr val="000000"/>
                </a:solidFill>
              </a:rPr>
              <a:pPr>
                <a:defRPr/>
              </a:pPr>
              <a:t>15</a:t>
            </a:fld>
            <a:r>
              <a:rPr lang="en-GB" smtClean="0">
                <a:solidFill>
                  <a:srgbClr val="000000"/>
                </a:solidFill>
              </a:rPr>
              <a:t>› of 13</a:t>
            </a:r>
            <a:endParaRPr lang="en-GB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40834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Purpose of Meeting is sharing information, making decisions, creating solutions, negotiating, educating others.</a:t>
            </a:r>
          </a:p>
          <a:p>
            <a:r>
              <a:rPr lang="en-US" dirty="0" smtClean="0"/>
              <a:t>Different between Meeting agenda and minutes of meeting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Slide ‹</a:t>
            </a:r>
            <a:fld id="{647CDED0-D8D5-4196-BCFA-C049091E5763}" type="slidenum">
              <a:rPr lang="en-GB" smtClean="0"/>
              <a:pPr>
                <a:defRPr/>
              </a:pPr>
              <a:t>16</a:t>
            </a:fld>
            <a:r>
              <a:rPr lang="en-GB" dirty="0" smtClean="0"/>
              <a:t>› of 9</a:t>
            </a:r>
            <a:endParaRPr lang="en-GB" dirty="0"/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1788465" y="411164"/>
            <a:ext cx="769095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3600" b="1" u="sng" dirty="0">
                <a:solidFill>
                  <a:srgbClr val="2D2D8A">
                    <a:lumMod val="75000"/>
                  </a:srgbClr>
                </a:solidFill>
                <a:latin typeface="Century Gothic" panose="020B0502020202020204" pitchFamily="34" charset="0"/>
                <a:ea typeface="新細明體" pitchFamily="18" charset="-120"/>
              </a:rPr>
              <a:t>Summary of Main Teaching Points</a:t>
            </a:r>
            <a:endParaRPr lang="en-US" altLang="zh-TW" sz="3600" u="sng" dirty="0">
              <a:solidFill>
                <a:srgbClr val="2D2D8A">
                  <a:lumMod val="75000"/>
                </a:srgbClr>
              </a:solidFill>
              <a:latin typeface="Century Gothic" panose="020B0502020202020204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92784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 noChangeArrowheads="1"/>
          </p:cNvSpPr>
          <p:nvPr>
            <p:ph type="title"/>
          </p:nvPr>
        </p:nvSpPr>
        <p:spPr>
          <a:xfrm>
            <a:off x="2279650" y="461963"/>
            <a:ext cx="7042150" cy="1143000"/>
          </a:xfrm>
        </p:spPr>
        <p:txBody>
          <a:bodyPr/>
          <a:lstStyle/>
          <a:p>
            <a:r>
              <a:rPr lang="en-US" altLang="en-US" smtClean="0"/>
              <a:t>Q &amp; A session</a:t>
            </a:r>
          </a:p>
        </p:txBody>
      </p:sp>
      <p:pic>
        <p:nvPicPr>
          <p:cNvPr id="41987" name="Content Placeholder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98638" y="1770064"/>
            <a:ext cx="8229600" cy="4319587"/>
          </a:xfrm>
        </p:spPr>
      </p:pic>
    </p:spTree>
    <p:extLst>
      <p:ext uri="{BB962C8B-B14F-4D97-AF65-F5344CB8AC3E}">
        <p14:creationId xmlns:p14="http://schemas.microsoft.com/office/powerpoint/2010/main" val="1547142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Next week topic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Attitudes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>
                <a:solidFill>
                  <a:srgbClr val="000000"/>
                </a:solidFill>
              </a:rPr>
              <a:t>Slide ‹</a:t>
            </a:r>
            <a:fld id="{5CC01D78-CB37-4B54-84B9-23D3999512E2}" type="slidenum">
              <a:rPr lang="en-GB" smtClean="0">
                <a:solidFill>
                  <a:srgbClr val="000000"/>
                </a:solidFill>
              </a:rPr>
              <a:pPr>
                <a:defRPr/>
              </a:pPr>
              <a:t>18</a:t>
            </a:fld>
            <a:r>
              <a:rPr lang="en-GB" smtClean="0">
                <a:solidFill>
                  <a:srgbClr val="000000"/>
                </a:solidFill>
              </a:rPr>
              <a:t>› of 13</a:t>
            </a:r>
            <a:endParaRPr lang="en-GB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02670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                                      ATTENDIX       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             &amp;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	     THANK YOU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>
                <a:solidFill>
                  <a:srgbClr val="000000"/>
                </a:solidFill>
              </a:rPr>
              <a:t>Slide ‹</a:t>
            </a:r>
            <a:fld id="{5CC01D78-CB37-4B54-84B9-23D3999512E2}" type="slidenum">
              <a:rPr lang="en-GB" smtClean="0">
                <a:solidFill>
                  <a:srgbClr val="000000"/>
                </a:solidFill>
              </a:rPr>
              <a:pPr>
                <a:defRPr/>
              </a:pPr>
              <a:t>19</a:t>
            </a:fld>
            <a:r>
              <a:rPr lang="en-GB" smtClean="0">
                <a:solidFill>
                  <a:srgbClr val="000000"/>
                </a:solidFill>
              </a:rPr>
              <a:t>› of 13</a:t>
            </a:r>
            <a:endParaRPr lang="en-GB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0564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>
                <a:solidFill>
                  <a:schemeClr val="tx1"/>
                </a:solidFill>
              </a:rPr>
              <a:t>CLASS RULES</a:t>
            </a:r>
            <a:endParaRPr lang="en-MY" b="1" u="sng" dirty="0">
              <a:solidFill>
                <a:schemeClr val="tx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</a:pPr>
            <a:r>
              <a:rPr lang="en-US" sz="2200" kern="1200" dirty="0">
                <a:latin typeface="Calibri"/>
              </a:rPr>
              <a:t>PLEASE BE PUNCTUAL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</a:pPr>
            <a:r>
              <a:rPr lang="en-US" sz="2200" kern="1200" dirty="0">
                <a:latin typeface="Calibri"/>
              </a:rPr>
              <a:t>For online classes, you must ‘on’ the audio &amp; camera whenever you speak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</a:pPr>
            <a:r>
              <a:rPr lang="en-US" sz="2200" kern="1200" dirty="0">
                <a:latin typeface="Calibri"/>
              </a:rPr>
              <a:t>When you are not speaking, please mute your audio and off the camera.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</a:pPr>
            <a:r>
              <a:rPr lang="en-US" sz="2200" kern="1200" dirty="0">
                <a:latin typeface="Calibri"/>
              </a:rPr>
              <a:t>Please use the chat option to communicate with lecturer and classmates whenever required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</a:pPr>
            <a:r>
              <a:rPr lang="en-US" sz="2200" kern="1200" dirty="0">
                <a:latin typeface="Calibri"/>
              </a:rPr>
              <a:t>Participate actively during class. 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</a:pPr>
            <a:r>
              <a:rPr lang="en-US" sz="2200" kern="1200" dirty="0">
                <a:latin typeface="Calibri"/>
              </a:rPr>
              <a:t>Ensure you have scanned your attendance. 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</a:pPr>
            <a:r>
              <a:rPr lang="en-US" sz="2200" kern="1200" dirty="0">
                <a:latin typeface="Calibri"/>
              </a:rPr>
              <a:t>Always check your Microsoft Teams for any updates.</a:t>
            </a:r>
          </a:p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4205176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3665" y="1697038"/>
            <a:ext cx="8229600" cy="4525962"/>
          </a:xfrm>
        </p:spPr>
        <p:txBody>
          <a:bodyPr/>
          <a:lstStyle/>
          <a:p>
            <a:r>
              <a:rPr lang="en-US" dirty="0" smtClean="0"/>
              <a:t>Introduction of Meeting</a:t>
            </a:r>
          </a:p>
          <a:p>
            <a:r>
              <a:rPr lang="en-US" dirty="0" smtClean="0"/>
              <a:t>Planning and preparation:</a:t>
            </a:r>
          </a:p>
          <a:p>
            <a:pPr marL="0" indent="0">
              <a:buNone/>
            </a:pPr>
            <a:r>
              <a:rPr lang="en-US" dirty="0" smtClean="0"/>
              <a:t>	-Objective of Meeting</a:t>
            </a:r>
          </a:p>
          <a:p>
            <a:pPr marL="0" indent="0">
              <a:buNone/>
            </a:pPr>
            <a:r>
              <a:rPr lang="en-US" dirty="0" smtClean="0"/>
              <a:t>	-Agenda</a:t>
            </a:r>
          </a:p>
          <a:p>
            <a:r>
              <a:rPr lang="en-US" dirty="0" smtClean="0"/>
              <a:t>Roles of Chairperson, Secretary, Treasurer and participants</a:t>
            </a:r>
          </a:p>
          <a:p>
            <a:r>
              <a:rPr lang="en-US" dirty="0" smtClean="0"/>
              <a:t>Minutes of Meeting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>
                <a:solidFill>
                  <a:srgbClr val="000000"/>
                </a:solidFill>
              </a:rPr>
              <a:t>Slide ‹</a:t>
            </a:r>
            <a:fld id="{D5FD16A9-8C6A-4461-8C10-119E4B147955}" type="slidenum">
              <a:rPr lang="en-GB" smtClean="0">
                <a:solidFill>
                  <a:srgbClr val="000000"/>
                </a:solidFill>
              </a:rPr>
              <a:pPr>
                <a:defRPr/>
              </a:pPr>
              <a:t>3</a:t>
            </a:fld>
            <a:r>
              <a:rPr lang="en-GB" dirty="0" smtClean="0">
                <a:solidFill>
                  <a:srgbClr val="000000"/>
                </a:solidFill>
              </a:rPr>
              <a:t>› of 9</a:t>
            </a: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6" name="Text Box 2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2111867" y="299948"/>
            <a:ext cx="697178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TW" b="1" u="sng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ea typeface="新細明體" pitchFamily="18" charset="-120"/>
              </a:rPr>
              <a:t>Topic &amp; Structure of </a:t>
            </a:r>
            <a:r>
              <a:rPr lang="en-US" altLang="zh-TW" b="1" u="sng" dirty="0" smtClean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ea typeface="新細明體" pitchFamily="18" charset="-120"/>
              </a:rPr>
              <a:t>The </a:t>
            </a:r>
            <a:r>
              <a:rPr lang="en-US" altLang="zh-TW" b="1" u="sng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ea typeface="新細明體" pitchFamily="18" charset="-120"/>
              </a:rPr>
              <a:t>L</a:t>
            </a:r>
            <a:r>
              <a:rPr lang="en-US" altLang="zh-TW" b="1" u="sng" dirty="0" smtClean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ea typeface="新細明體" pitchFamily="18" charset="-120"/>
              </a:rPr>
              <a:t>esson</a:t>
            </a:r>
            <a:endParaRPr lang="en-US" altLang="zh-TW" u="sng" dirty="0">
              <a:solidFill>
                <a:schemeClr val="accent6">
                  <a:lumMod val="75000"/>
                </a:schemeClr>
              </a:solidFill>
              <a:latin typeface="Century Gothic" panose="020B0502020202020204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87140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u="sng" dirty="0">
                <a:solidFill>
                  <a:srgbClr val="2D2D8A">
                    <a:lumMod val="75000"/>
                  </a:srgbClr>
                </a:solidFill>
                <a:latin typeface="Century Gothic" panose="020B0502020202020204" pitchFamily="34" charset="0"/>
                <a:ea typeface="新細明體" pitchFamily="18" charset="-120"/>
              </a:rPr>
              <a:t>Learning Outcomes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ct val="0"/>
              </a:spcBef>
              <a:buClr>
                <a:srgbClr val="FF0000"/>
              </a:buClr>
              <a:buNone/>
            </a:pPr>
            <a:r>
              <a:rPr lang="en-US" altLang="en-US" sz="2800" b="1" kern="1200" dirty="0">
                <a:solidFill>
                  <a:srgbClr val="000000"/>
                </a:solidFill>
                <a:latin typeface="Century Gothic" panose="020B0502020202020204" pitchFamily="34" charset="0"/>
              </a:rPr>
              <a:t>At the end of this module, YOU should be able to</a:t>
            </a:r>
            <a:r>
              <a:rPr lang="en-US" altLang="en-US" sz="2800" b="1" kern="1200" dirty="0" smtClean="0">
                <a:solidFill>
                  <a:srgbClr val="000000"/>
                </a:solidFill>
                <a:latin typeface="Century Gothic" panose="020B0502020202020204" pitchFamily="34" charset="0"/>
              </a:rPr>
              <a:t>:</a:t>
            </a:r>
          </a:p>
          <a:p>
            <a:pPr marL="0" lvl="0" indent="0">
              <a:spcBef>
                <a:spcPct val="0"/>
              </a:spcBef>
              <a:buClr>
                <a:srgbClr val="FF0000"/>
              </a:buClr>
              <a:buNone/>
            </a:pPr>
            <a:endParaRPr lang="en-US" altLang="en-US" sz="2800" b="1" kern="1200" dirty="0" smtClean="0">
              <a:solidFill>
                <a:srgbClr val="000000"/>
              </a:solidFill>
              <a:latin typeface="Century Gothic" panose="020B0502020202020204" pitchFamily="34" charset="0"/>
            </a:endParaRPr>
          </a:p>
          <a:p>
            <a:pPr marL="0" lvl="0" indent="0">
              <a:spcBef>
                <a:spcPct val="0"/>
              </a:spcBef>
              <a:buClr>
                <a:srgbClr val="FF0000"/>
              </a:buClr>
              <a:buNone/>
            </a:pPr>
            <a:r>
              <a:rPr lang="en-US" altLang="en-US" sz="2800" b="1" kern="1200" dirty="0">
                <a:solidFill>
                  <a:srgbClr val="000000"/>
                </a:solidFill>
                <a:latin typeface="Century Gothic" panose="020B0502020202020204" pitchFamily="34" charset="0"/>
              </a:rPr>
              <a:t>1.  Make the necessary preparations for a meeting to achieve the desired outcomes</a:t>
            </a:r>
          </a:p>
          <a:p>
            <a:pPr marL="0" lvl="0" indent="0">
              <a:spcBef>
                <a:spcPct val="0"/>
              </a:spcBef>
              <a:buClr>
                <a:srgbClr val="FF0000"/>
              </a:buClr>
              <a:buFont typeface="Wingdings" panose="05000000000000000000" pitchFamily="2" charset="2"/>
              <a:buChar char="§"/>
            </a:pPr>
            <a:endParaRPr lang="en-US" altLang="en-US" sz="2800" b="1" kern="1200" dirty="0">
              <a:solidFill>
                <a:srgbClr val="000000"/>
              </a:solidFill>
              <a:latin typeface="Century Gothic" panose="020B0502020202020204" pitchFamily="34" charset="0"/>
            </a:endParaRPr>
          </a:p>
          <a:p>
            <a:pPr marL="0" lvl="0" indent="0">
              <a:spcBef>
                <a:spcPct val="0"/>
              </a:spcBef>
              <a:buClr>
                <a:srgbClr val="FF0000"/>
              </a:buClr>
              <a:buNone/>
            </a:pPr>
            <a:r>
              <a:rPr lang="en-US" altLang="en-US" sz="2800" b="1" kern="1200" dirty="0">
                <a:solidFill>
                  <a:srgbClr val="000000"/>
                </a:solidFill>
                <a:latin typeface="Century Gothic" panose="020B0502020202020204" pitchFamily="34" charset="0"/>
              </a:rPr>
              <a:t>2.  Conduct an effective meeting</a:t>
            </a:r>
            <a:endParaRPr lang="en-US" altLang="en-US" sz="2800" b="1" kern="1200" dirty="0" smtClean="0">
              <a:solidFill>
                <a:srgbClr val="000000"/>
              </a:solidFill>
              <a:latin typeface="Century Gothic" panose="020B0502020202020204" pitchFamily="34" charset="0"/>
            </a:endParaRPr>
          </a:p>
          <a:p>
            <a:pPr marL="0" lvl="0" indent="0">
              <a:spcBef>
                <a:spcPct val="0"/>
              </a:spcBef>
              <a:buClr>
                <a:srgbClr val="FF0000"/>
              </a:buClr>
              <a:buFont typeface="Wingdings" panose="05000000000000000000" pitchFamily="2" charset="2"/>
              <a:buChar char="§"/>
            </a:pPr>
            <a:endParaRPr lang="en-US" altLang="en-US" sz="2800" b="1" kern="1200" dirty="0" smtClean="0">
              <a:solidFill>
                <a:srgbClr val="000000"/>
              </a:solidFill>
              <a:latin typeface="Century Gothic" panose="020B0502020202020204" pitchFamily="34" charset="0"/>
            </a:endParaRPr>
          </a:p>
          <a:p>
            <a:pPr marL="0" lvl="0" indent="0">
              <a:spcBef>
                <a:spcPct val="0"/>
              </a:spcBef>
              <a:buClr>
                <a:srgbClr val="FF0000"/>
              </a:buClr>
              <a:buFont typeface="Wingdings" panose="05000000000000000000" pitchFamily="2" charset="2"/>
              <a:buChar char="§"/>
            </a:pPr>
            <a:endParaRPr lang="en-US" altLang="en-US" sz="2800" b="1" kern="1200" dirty="0">
              <a:solidFill>
                <a:srgbClr val="000000"/>
              </a:solidFill>
              <a:latin typeface="Century Gothic" panose="020B0502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>
                <a:solidFill>
                  <a:srgbClr val="000000"/>
                </a:solidFill>
              </a:rPr>
              <a:t>Slide ‹</a:t>
            </a:r>
            <a:fld id="{5CC01D78-CB37-4B54-84B9-23D3999512E2}" type="slidenum">
              <a:rPr lang="en-GB" smtClean="0">
                <a:solidFill>
                  <a:srgbClr val="000000"/>
                </a:solidFill>
              </a:rPr>
              <a:pPr>
                <a:defRPr/>
              </a:pPr>
              <a:t>4</a:t>
            </a:fld>
            <a:r>
              <a:rPr lang="en-GB" dirty="0" smtClean="0">
                <a:solidFill>
                  <a:srgbClr val="000000"/>
                </a:solidFill>
              </a:rPr>
              <a:t>› of 13</a:t>
            </a:r>
            <a:endParaRPr lang="en-GB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6963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25158" y="1417638"/>
            <a:ext cx="6034616" cy="4525962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>
                <a:solidFill>
                  <a:srgbClr val="000000"/>
                </a:solidFill>
              </a:rPr>
              <a:t>Slide ‹</a:t>
            </a:r>
            <a:fld id="{5CC01D78-CB37-4B54-84B9-23D3999512E2}" type="slidenum">
              <a:rPr lang="en-GB" smtClean="0">
                <a:solidFill>
                  <a:srgbClr val="000000"/>
                </a:solidFill>
              </a:rPr>
              <a:pPr>
                <a:defRPr/>
              </a:pPr>
              <a:t>5</a:t>
            </a:fld>
            <a:r>
              <a:rPr lang="en-GB" smtClean="0">
                <a:solidFill>
                  <a:srgbClr val="000000"/>
                </a:solidFill>
              </a:rPr>
              <a:t>› of 13</a:t>
            </a:r>
            <a:endParaRPr lang="en-GB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72863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u="sng" dirty="0" smtClean="0">
                <a:solidFill>
                  <a:srgbClr val="2D2D8A">
                    <a:lumMod val="75000"/>
                  </a:srgbClr>
                </a:solidFill>
                <a:latin typeface="Century Gothic" panose="020B0502020202020204" pitchFamily="34" charset="0"/>
                <a:ea typeface="新細明體" pitchFamily="18" charset="-120"/>
              </a:rPr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Meeting 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 A meeting is a gathering of two or more people that has been convened for the purpose of achieving a common goal through verbal interaction, such as sharing information or reaching agreement.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>
                <a:solidFill>
                  <a:srgbClr val="000000"/>
                </a:solidFill>
              </a:rPr>
              <a:t>Slide ‹</a:t>
            </a:r>
            <a:fld id="{5CC01D78-CB37-4B54-84B9-23D3999512E2}" type="slidenum">
              <a:rPr lang="en-GB" smtClean="0">
                <a:solidFill>
                  <a:srgbClr val="000000"/>
                </a:solidFill>
              </a:rPr>
              <a:pPr>
                <a:defRPr/>
              </a:pPr>
              <a:t>6</a:t>
            </a:fld>
            <a:r>
              <a:rPr lang="en-GB" dirty="0" smtClean="0">
                <a:solidFill>
                  <a:srgbClr val="000000"/>
                </a:solidFill>
              </a:rPr>
              <a:t>› of 13</a:t>
            </a:r>
            <a:endParaRPr lang="en-GB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5111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u="sng" dirty="0" smtClean="0">
                <a:solidFill>
                  <a:srgbClr val="2D2D8A">
                    <a:lumMod val="75000"/>
                  </a:srgbClr>
                </a:solidFill>
                <a:latin typeface="Century Gothic" panose="020B0502020202020204" pitchFamily="34" charset="0"/>
                <a:ea typeface="新細明體" pitchFamily="18" charset="-120"/>
              </a:rPr>
              <a:t>Purpose of Meeting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Sharing </a:t>
            </a:r>
            <a:r>
              <a:rPr lang="en-US" dirty="0" smtClean="0"/>
              <a:t>Information</a:t>
            </a:r>
          </a:p>
          <a:p>
            <a:r>
              <a:rPr lang="en-US" dirty="0"/>
              <a:t>Making </a:t>
            </a:r>
            <a:r>
              <a:rPr lang="en-US" dirty="0" smtClean="0"/>
              <a:t>Decisions</a:t>
            </a:r>
          </a:p>
          <a:p>
            <a:r>
              <a:rPr lang="en-US" dirty="0"/>
              <a:t>Creating </a:t>
            </a:r>
            <a:r>
              <a:rPr lang="en-US" dirty="0" smtClean="0"/>
              <a:t>Solutions</a:t>
            </a:r>
          </a:p>
          <a:p>
            <a:r>
              <a:rPr lang="en-US" dirty="0"/>
              <a:t>Building Relationships </a:t>
            </a:r>
            <a:endParaRPr lang="en-US" dirty="0" smtClean="0"/>
          </a:p>
          <a:p>
            <a:r>
              <a:rPr lang="en-US" dirty="0"/>
              <a:t>Sharing </a:t>
            </a:r>
            <a:r>
              <a:rPr lang="en-US" dirty="0" smtClean="0"/>
              <a:t>Inspiration</a:t>
            </a:r>
          </a:p>
          <a:p>
            <a:r>
              <a:rPr lang="en-US" dirty="0" smtClean="0"/>
              <a:t>Negotiating</a:t>
            </a:r>
          </a:p>
          <a:p>
            <a:r>
              <a:rPr lang="en-US" dirty="0"/>
              <a:t>Educating Others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>
                <a:solidFill>
                  <a:srgbClr val="000000"/>
                </a:solidFill>
              </a:rPr>
              <a:t>Slide ‹</a:t>
            </a:r>
            <a:fld id="{5CC01D78-CB37-4B54-84B9-23D3999512E2}" type="slidenum">
              <a:rPr lang="en-GB" smtClean="0">
                <a:solidFill>
                  <a:srgbClr val="000000"/>
                </a:solidFill>
              </a:rPr>
              <a:pPr>
                <a:defRPr/>
              </a:pPr>
              <a:t>7</a:t>
            </a:fld>
            <a:r>
              <a:rPr lang="en-GB" dirty="0" smtClean="0">
                <a:solidFill>
                  <a:srgbClr val="000000"/>
                </a:solidFill>
              </a:rPr>
              <a:t>› of 13</a:t>
            </a:r>
            <a:endParaRPr lang="en-GB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5900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Planning a Meeting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»</a:t>
            </a:r>
            <a:r>
              <a:rPr lang="en-US" dirty="0"/>
              <a:t>Pre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»In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»After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As </a:t>
            </a:r>
            <a:r>
              <a:rPr lang="en-US" dirty="0"/>
              <a:t>you plan a meeting, determine the focus of the meeting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• </a:t>
            </a:r>
            <a:r>
              <a:rPr lang="en-US" dirty="0"/>
              <a:t>Decide who should attend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• </a:t>
            </a:r>
            <a:r>
              <a:rPr lang="en-US" dirty="0"/>
              <a:t>Choose the best time and place to hold it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• </a:t>
            </a:r>
            <a:r>
              <a:rPr lang="en-US" dirty="0"/>
              <a:t>Prepare an agenda for the meeting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• </a:t>
            </a:r>
            <a:r>
              <a:rPr lang="en-US" dirty="0"/>
              <a:t>And determine who should take the minutes.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>
                <a:solidFill>
                  <a:srgbClr val="000000"/>
                </a:solidFill>
              </a:rPr>
              <a:t>Slide ‹</a:t>
            </a:r>
            <a:fld id="{5CC01D78-CB37-4B54-84B9-23D3999512E2}" type="slidenum">
              <a:rPr lang="en-GB" smtClean="0">
                <a:solidFill>
                  <a:srgbClr val="000000"/>
                </a:solidFill>
              </a:rPr>
              <a:pPr>
                <a:defRPr/>
              </a:pPr>
              <a:t>8</a:t>
            </a:fld>
            <a:r>
              <a:rPr lang="en-GB" smtClean="0">
                <a:solidFill>
                  <a:srgbClr val="000000"/>
                </a:solidFill>
              </a:rPr>
              <a:t>› of 13</a:t>
            </a:r>
            <a:endParaRPr lang="en-GB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786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u="sng" dirty="0">
                <a:solidFill>
                  <a:srgbClr val="2D2D8A">
                    <a:lumMod val="75000"/>
                  </a:srgbClr>
                </a:solidFill>
                <a:latin typeface="Century Gothic" panose="020B0502020202020204" pitchFamily="34" charset="0"/>
                <a:ea typeface="新細明體" pitchFamily="18" charset="-120"/>
              </a:rPr>
              <a:t>A</a:t>
            </a:r>
            <a:r>
              <a:rPr lang="en-US" altLang="zh-TW" b="1" u="sng" dirty="0" smtClean="0">
                <a:solidFill>
                  <a:srgbClr val="2D2D8A">
                    <a:lumMod val="75000"/>
                  </a:srgbClr>
                </a:solidFill>
                <a:latin typeface="Century Gothic" panose="020B0502020202020204" pitchFamily="34" charset="0"/>
                <a:ea typeface="新細明體" pitchFamily="18" charset="-120"/>
              </a:rPr>
              <a:t>genda of Meeting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>
                <a:solidFill>
                  <a:srgbClr val="000000"/>
                </a:solidFill>
              </a:rPr>
              <a:t>Slide ‹</a:t>
            </a:r>
            <a:fld id="{5CC01D78-CB37-4B54-84B9-23D3999512E2}" type="slidenum">
              <a:rPr lang="en-GB" smtClean="0">
                <a:solidFill>
                  <a:srgbClr val="000000"/>
                </a:solidFill>
              </a:rPr>
              <a:pPr>
                <a:defRPr/>
              </a:pPr>
              <a:t>9</a:t>
            </a:fld>
            <a:r>
              <a:rPr lang="en-GB" smtClean="0">
                <a:solidFill>
                  <a:srgbClr val="000000"/>
                </a:solidFill>
              </a:rPr>
              <a:t>› of 13</a:t>
            </a: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agenda </a:t>
            </a:r>
            <a:r>
              <a:rPr lang="en-US" dirty="0"/>
              <a:t>sets out the list of items to be discussed at a meeting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It should include</a:t>
            </a:r>
            <a:r>
              <a:rPr lang="en-US" dirty="0" smtClean="0"/>
              <a:t>:</a:t>
            </a:r>
            <a:endParaRPr lang="en-US" dirty="0"/>
          </a:p>
          <a:p>
            <a:r>
              <a:rPr lang="en-US" dirty="0"/>
              <a:t>The purpose of the </a:t>
            </a:r>
            <a:r>
              <a:rPr lang="en-US" dirty="0" smtClean="0"/>
              <a:t>meeting.</a:t>
            </a:r>
          </a:p>
          <a:p>
            <a:r>
              <a:rPr lang="en-US" dirty="0" smtClean="0"/>
              <a:t>The </a:t>
            </a:r>
            <a:r>
              <a:rPr lang="en-US" dirty="0"/>
              <a:t>order in which items are to be discussed, so that the meeting achieves its purpose.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will later shape the minutes of the meeting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072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CTI-Template-foundation-level">
  <a:themeElements>
    <a:clrScheme name="UCTI-Template-foundation-leve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UCTI-Template-foundation-lev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UCTI-Template-foundation-leve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UCTI-Template-foundation-level">
  <a:themeElements>
    <a:clrScheme name="UCTI-Template-foundation-leve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UCTI-Template-foundation-lev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UCTI-Template-foundation-leve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UCTI-Template-foundation-level">
  <a:themeElements>
    <a:clrScheme name="UCTI-Template-foundation-leve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UCTI-Template-foundation-lev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UCTI-Template-foundation-leve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3_UCTI-Template-foundation-level">
  <a:themeElements>
    <a:clrScheme name="UCTI-Template-foundation-leve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UCTI-Template-foundation-lev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UCTI-Template-foundation-leve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APU-Template-level-1">
  <a:themeElements>
    <a:clrScheme name="UCTI-Template-foundation-leve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UCTI-Template-foundation-lev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UCTI-Template-foundation-leve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506</TotalTime>
  <Words>618</Words>
  <Application>Microsoft Office PowerPoint</Application>
  <PresentationFormat>Widescreen</PresentationFormat>
  <Paragraphs>108</Paragraphs>
  <Slides>19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5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31" baseType="lpstr">
      <vt:lpstr>ＭＳ Ｐゴシック</vt:lpstr>
      <vt:lpstr>Arial</vt:lpstr>
      <vt:lpstr>Calibri</vt:lpstr>
      <vt:lpstr>Century Gothic</vt:lpstr>
      <vt:lpstr>新細明體</vt:lpstr>
      <vt:lpstr>Wingdings</vt:lpstr>
      <vt:lpstr>UCTI-Template-foundation-level</vt:lpstr>
      <vt:lpstr>1_UCTI-Template-foundation-level</vt:lpstr>
      <vt:lpstr>2_UCTI-Template-foundation-level</vt:lpstr>
      <vt:lpstr>3_UCTI-Template-foundation-level</vt:lpstr>
      <vt:lpstr>APU-Template-level-1</vt:lpstr>
      <vt:lpstr>Document</vt:lpstr>
      <vt:lpstr>Employees and Employment Trends Module Code and Version #</vt:lpstr>
      <vt:lpstr>CLASS RULES</vt:lpstr>
      <vt:lpstr>Topic &amp; Structure of The Lesson</vt:lpstr>
      <vt:lpstr>Learning Outcomes</vt:lpstr>
      <vt:lpstr>PowerPoint Presentation</vt:lpstr>
      <vt:lpstr>Introduction</vt:lpstr>
      <vt:lpstr>Purpose of Meeting</vt:lpstr>
      <vt:lpstr>Planning a Meeting </vt:lpstr>
      <vt:lpstr>Agenda of Meeting</vt:lpstr>
      <vt:lpstr>Sample of Meeting Agenda</vt:lpstr>
      <vt:lpstr>Minutes of Meeting</vt:lpstr>
      <vt:lpstr>Sample of Minutes of Meeting</vt:lpstr>
      <vt:lpstr>ROLES OF CHAIRPERSON </vt:lpstr>
      <vt:lpstr>Roles of Secretary</vt:lpstr>
      <vt:lpstr>Roles of Participant</vt:lpstr>
      <vt:lpstr>PowerPoint Presentation</vt:lpstr>
      <vt:lpstr>Q &amp; A session</vt:lpstr>
      <vt:lpstr>Next week topic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WORKPLACE COMMUNICATION SKILLS Module Code and Version #</dc:title>
  <dc:creator>Munirah Binti Salamat</dc:creator>
  <cp:lastModifiedBy>Munirah Binti Salamat</cp:lastModifiedBy>
  <cp:revision>30</cp:revision>
  <dcterms:created xsi:type="dcterms:W3CDTF">2018-03-01T07:49:38Z</dcterms:created>
  <dcterms:modified xsi:type="dcterms:W3CDTF">2020-08-04T04:23:59Z</dcterms:modified>
</cp:coreProperties>
</file>