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6" r:id="rId2"/>
    <p:sldMasterId id="2147483768" r:id="rId3"/>
  </p:sldMasterIdLst>
  <p:notesMasterIdLst>
    <p:notesMasterId r:id="rId32"/>
  </p:notesMasterIdLst>
  <p:handoutMasterIdLst>
    <p:handoutMasterId r:id="rId33"/>
  </p:handoutMasterIdLst>
  <p:sldIdLst>
    <p:sldId id="327" r:id="rId4"/>
    <p:sldId id="359" r:id="rId5"/>
    <p:sldId id="360" r:id="rId6"/>
    <p:sldId id="347" r:id="rId7"/>
    <p:sldId id="348" r:id="rId8"/>
    <p:sldId id="349" r:id="rId9"/>
    <p:sldId id="361" r:id="rId10"/>
    <p:sldId id="354" r:id="rId11"/>
    <p:sldId id="328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41" r:id="rId22"/>
    <p:sldId id="279" r:id="rId23"/>
    <p:sldId id="355" r:id="rId24"/>
    <p:sldId id="357" r:id="rId25"/>
    <p:sldId id="363" r:id="rId26"/>
    <p:sldId id="343" r:id="rId27"/>
    <p:sldId id="362" r:id="rId28"/>
    <p:sldId id="351" r:id="rId29"/>
    <p:sldId id="352" r:id="rId30"/>
    <p:sldId id="353" r:id="rId31"/>
  </p:sldIdLst>
  <p:sldSz cx="9144000" cy="6858000" type="screen4x3"/>
  <p:notesSz cx="6807200" cy="99393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ie Hervieux" initials="AH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  <a:srgbClr val="61B24E"/>
    <a:srgbClr val="F2BB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343" autoAdjust="0"/>
    <p:restoredTop sz="92895" autoAdjust="0"/>
  </p:normalViewPr>
  <p:slideViewPr>
    <p:cSldViewPr>
      <p:cViewPr varScale="1">
        <p:scale>
          <a:sx n="65" d="100"/>
          <a:sy n="65" d="100"/>
        </p:scale>
        <p:origin x="81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5839" y="0"/>
            <a:ext cx="2949787" cy="496967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r">
              <a:defRPr sz="1200"/>
            </a:lvl1pPr>
          </a:lstStyle>
          <a:p>
            <a:fld id="{5BF961B0-D618-4EFE-B6BA-CC76B5C7BB16}" type="datetimeFigureOut">
              <a:rPr lang="fr-FR" smtClean="0"/>
              <a:pPr/>
              <a:t>04/08/2020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5839" y="9440646"/>
            <a:ext cx="2949787" cy="496967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r">
              <a:defRPr sz="1200"/>
            </a:lvl1pPr>
          </a:lstStyle>
          <a:p>
            <a:fld id="{068E3C77-6D2E-48B2-BF89-066393013F6A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92649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7" cy="496967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r">
              <a:defRPr sz="1200"/>
            </a:lvl1pPr>
          </a:lstStyle>
          <a:p>
            <a:fld id="{83E91D3F-7C7C-4B5E-B3C2-1210EAC92E47}" type="datetimeFigureOut">
              <a:rPr lang="fr-FR" smtClean="0"/>
              <a:pPr/>
              <a:t>04/08/2020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721" y="4721187"/>
            <a:ext cx="5445760" cy="4472702"/>
          </a:xfrm>
          <a:prstGeom prst="rect">
            <a:avLst/>
          </a:prstGeom>
        </p:spPr>
        <p:txBody>
          <a:bodyPr vert="horz" lIns="93171" tIns="46586" rIns="93171" bIns="46586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5839" y="9440646"/>
            <a:ext cx="2949787" cy="496967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r">
              <a:defRPr sz="1200"/>
            </a:lvl1pPr>
          </a:lstStyle>
          <a:p>
            <a:fld id="{FE393DD5-0B32-40FD-8809-4ADBF3A9EBC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68181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04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676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13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9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47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47462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024603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211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92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181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958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125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333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238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15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dirty="0" smtClean="0"/>
            </a:lvl1pPr>
          </a:lstStyle>
          <a:p>
            <a:pPr>
              <a:defRPr/>
            </a:pPr>
            <a:r>
              <a:rPr lang="en-GB"/>
              <a:t>Slide ‹</a:t>
            </a:r>
            <a:fld id="{ECD4815D-5BC6-405A-9D95-EF90EC85379F}" type="slidenum">
              <a:rPr lang="en-GB"/>
              <a:pPr>
                <a:defRPr/>
              </a:pPr>
              <a:t>‹#›</a:t>
            </a:fld>
            <a:r>
              <a:rPr lang="en-GB"/>
              <a:t>› of 13</a:t>
            </a:r>
          </a:p>
        </p:txBody>
      </p:sp>
    </p:spTree>
    <p:extLst>
      <p:ext uri="{BB962C8B-B14F-4D97-AF65-F5344CB8AC3E}">
        <p14:creationId xmlns:p14="http://schemas.microsoft.com/office/powerpoint/2010/main" val="31961013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464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02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1605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2233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152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6814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889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6252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4866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31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5142061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8721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8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0640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2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49296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5826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404119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168482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408919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174454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013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45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45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Slide ‹#› of 9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45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3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Arial" charset="0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Arial" charset="0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Arial" charset="0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Arial" charset="0"/>
        </a:defRPr>
      </a:lvl9pPr>
    </p:titleStyle>
    <p:bodyStyle>
      <a:lvl1pPr marL="192088" indent="-192088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17513" indent="-160338" algn="l" rtl="0" fontAlgn="base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2pPr>
      <a:lvl3pPr marL="642938" indent="-128588" algn="l" rtl="0" fontAlgn="base">
        <a:spcBef>
          <a:spcPct val="20000"/>
        </a:spcBef>
        <a:spcAft>
          <a:spcPct val="0"/>
        </a:spcAft>
        <a:buChar char="•"/>
        <a:defRPr sz="1300">
          <a:solidFill>
            <a:schemeClr val="tx1"/>
          </a:solidFill>
          <a:latin typeface="+mn-lt"/>
        </a:defRPr>
      </a:lvl3pPr>
      <a:lvl4pPr marL="900113" indent="-128588" algn="l" rtl="0" fontAlgn="base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157288" indent="-128588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Slide ‹#› of 9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04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Slide ‹#› of 9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40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acharacter.org/survey/account/register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8jhcxOhIMAQ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934891" y="2272814"/>
            <a:ext cx="588558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000" dirty="0" smtClean="0"/>
              <a:t>EMPLOYEES AND EMPLOYMENT TRENDS</a:t>
            </a:r>
            <a:br>
              <a:rPr lang="en-US" sz="3000" dirty="0" smtClean="0"/>
            </a:br>
            <a:r>
              <a:rPr lang="en-US" sz="1200" dirty="0" smtClean="0"/>
              <a:t>MPU3362 &amp; VC1</a:t>
            </a:r>
            <a:endParaRPr lang="en-US" sz="1200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IDENTIFY SELF STRENGTH</a:t>
            </a:r>
          </a:p>
          <a:p>
            <a:endParaRPr lang="en-US" dirty="0" smtClean="0">
              <a:latin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9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42150" cy="1143000"/>
          </a:xfr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US" sz="3200" dirty="0">
                <a:solidFill>
                  <a:srgbClr val="000000"/>
                </a:solidFill>
              </a:rPr>
              <a:t>There are 3 raw materials of strengths: </a:t>
            </a:r>
            <a:r>
              <a:rPr lang="en-US" sz="4000" dirty="0">
                <a:solidFill>
                  <a:srgbClr val="000000"/>
                </a:solidFill>
              </a:rPr>
              <a:t/>
            </a:r>
            <a:br>
              <a:rPr lang="en-US" sz="4000" dirty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00808"/>
            <a:ext cx="8229600" cy="3831877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/>
              <a:t>• </a:t>
            </a:r>
            <a:r>
              <a:rPr lang="en-US" sz="4000" dirty="0"/>
              <a:t>Talents 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• </a:t>
            </a:r>
            <a:r>
              <a:rPr lang="en-US" sz="4000" dirty="0"/>
              <a:t>Knowledge 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• </a:t>
            </a:r>
            <a:r>
              <a:rPr lang="en-US" sz="4000" dirty="0"/>
              <a:t>Skills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ECD4815D-5BC6-405A-9D95-EF90EC85379F}" type="slidenum">
              <a:rPr lang="en-GB" smtClean="0"/>
              <a:pPr>
                <a:defRPr/>
              </a:pPr>
              <a:t>10</a:t>
            </a:fld>
            <a:r>
              <a:rPr lang="en-GB" smtClean="0"/>
              <a:t>› of 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31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rgbClr val="000000"/>
                </a:solidFill>
              </a:rPr>
              <a:t>T A L E N T </a:t>
            </a:r>
            <a:r>
              <a:rPr lang="en-US" dirty="0" smtClean="0">
                <a:solidFill>
                  <a:srgbClr val="000000"/>
                </a:solidFill>
              </a:rPr>
              <a:t>S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talent is a naturally recurring pattern of thought, feeling, or </a:t>
            </a:r>
            <a:r>
              <a:rPr lang="en-US" dirty="0" smtClean="0"/>
              <a:t>behavior.</a:t>
            </a:r>
          </a:p>
          <a:p>
            <a:r>
              <a:rPr lang="en-US" dirty="0" smtClean="0"/>
              <a:t>Talents </a:t>
            </a:r>
            <a:r>
              <a:rPr lang="en-US" dirty="0"/>
              <a:t>endure because they were “hardwired” into your brain.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>
                <a:solidFill>
                  <a:srgbClr val="000000"/>
                </a:solidFill>
              </a:rPr>
              <a:t>K N O W L E D </a:t>
            </a:r>
            <a:r>
              <a:rPr lang="en-US" dirty="0" smtClean="0">
                <a:solidFill>
                  <a:srgbClr val="000000"/>
                </a:solidFill>
              </a:rPr>
              <a:t>G E</a:t>
            </a:r>
            <a:endParaRPr lang="en-US" dirty="0" smtClean="0"/>
          </a:p>
          <a:p>
            <a:r>
              <a:rPr lang="en-US" dirty="0" smtClean="0"/>
              <a:t>Knowledge </a:t>
            </a:r>
            <a:r>
              <a:rPr lang="en-US" dirty="0"/>
              <a:t>is a mix of facts and lessons you’ve learned. </a:t>
            </a:r>
            <a:endParaRPr lang="en-US" dirty="0" smtClean="0"/>
          </a:p>
          <a:p>
            <a:r>
              <a:rPr lang="en-US" dirty="0" smtClean="0"/>
              <a:t>Factual </a:t>
            </a:r>
            <a:r>
              <a:rPr lang="en-US" dirty="0"/>
              <a:t>knowledge won’t guarantee excellence, but excellence is impossible without it.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>
                <a:solidFill>
                  <a:srgbClr val="000000"/>
                </a:solidFill>
              </a:rPr>
              <a:t>S K I L </a:t>
            </a:r>
            <a:r>
              <a:rPr lang="en-US" dirty="0" err="1">
                <a:solidFill>
                  <a:srgbClr val="000000"/>
                </a:solidFill>
              </a:rPr>
              <a:t>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ability to do something well. </a:t>
            </a:r>
            <a:endParaRPr lang="en-US" dirty="0" smtClean="0"/>
          </a:p>
          <a:p>
            <a:r>
              <a:rPr lang="en-US" dirty="0" smtClean="0"/>
              <a:t>Skills </a:t>
            </a:r>
            <a:r>
              <a:rPr lang="en-US" dirty="0"/>
              <a:t>are generally developed through a combination of practice and aptitude.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ECD4815D-5BC6-405A-9D95-EF90EC85379F}" type="slidenum">
              <a:rPr lang="en-GB" smtClean="0"/>
              <a:pPr>
                <a:defRPr/>
              </a:pPr>
              <a:t>11</a:t>
            </a:fld>
            <a:r>
              <a:rPr lang="en-GB" smtClean="0"/>
              <a:t>› of 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16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ECD4815D-5BC6-405A-9D95-EF90EC85379F}" type="slidenum">
              <a:rPr lang="en-GB" smtClean="0"/>
              <a:pPr>
                <a:defRPr/>
              </a:pPr>
              <a:t>12</a:t>
            </a:fld>
            <a:r>
              <a:rPr lang="en-GB" smtClean="0"/>
              <a:t>› of 13</a:t>
            </a:r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988840"/>
            <a:ext cx="3409950" cy="3257550"/>
          </a:xfrm>
        </p:spPr>
      </p:pic>
      <p:sp>
        <p:nvSpPr>
          <p:cNvPr id="8" name="Rectangle 7"/>
          <p:cNvSpPr/>
          <p:nvPr/>
        </p:nvSpPr>
        <p:spPr bwMode="auto">
          <a:xfrm>
            <a:off x="485775" y="1988840"/>
            <a:ext cx="3726185" cy="30243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charset="0"/>
              </a:rPr>
              <a:t>The key to building your strengths is to identify your dominant talents and then refine them with knowledge and skills. Strengths Talents </a:t>
            </a:r>
            <a:r>
              <a:rPr lang="en-US" sz="2400" dirty="0" smtClean="0">
                <a:latin typeface="Arial" charset="0"/>
              </a:rPr>
              <a:t>Knowledge Skills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83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dirty="0"/>
              <a:t>Why is it important to identify your strengths?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3B3835"/>
                </a:solidFill>
                <a:latin typeface="Helvetica Neue"/>
              </a:rPr>
              <a:t> </a:t>
            </a:r>
            <a:r>
              <a:rPr lang="en-US" sz="2800" dirty="0">
                <a:solidFill>
                  <a:srgbClr val="3B3835"/>
                </a:solidFill>
                <a:latin typeface="Helvetica Neue"/>
              </a:rPr>
              <a:t>Sets you apart from everyone else </a:t>
            </a:r>
            <a:endParaRPr lang="en-US" sz="2800" dirty="0" smtClean="0">
              <a:solidFill>
                <a:srgbClr val="3B3835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3B3835"/>
                </a:solidFill>
                <a:latin typeface="Helvetica Neue"/>
              </a:rPr>
              <a:t> </a:t>
            </a:r>
            <a:r>
              <a:rPr lang="en-US" sz="2800" dirty="0">
                <a:solidFill>
                  <a:srgbClr val="3B3835"/>
                </a:solidFill>
                <a:latin typeface="Helvetica Neue"/>
              </a:rPr>
              <a:t>Leads to greater personal and professional development </a:t>
            </a:r>
            <a:endParaRPr lang="en-US" sz="2800" dirty="0" smtClean="0">
              <a:solidFill>
                <a:srgbClr val="3B3835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3B3835"/>
                </a:solidFill>
                <a:latin typeface="Helvetica Neue"/>
              </a:rPr>
              <a:t> </a:t>
            </a:r>
            <a:r>
              <a:rPr lang="en-US" sz="2800" dirty="0">
                <a:solidFill>
                  <a:srgbClr val="3B3835"/>
                </a:solidFill>
                <a:latin typeface="Helvetica Neue"/>
              </a:rPr>
              <a:t>Improves effectiveness </a:t>
            </a:r>
            <a:endParaRPr lang="en-US" sz="2800" dirty="0" smtClean="0">
              <a:solidFill>
                <a:srgbClr val="3B3835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3B3835"/>
                </a:solidFill>
                <a:latin typeface="Helvetica Neue"/>
              </a:rPr>
              <a:t> </a:t>
            </a:r>
            <a:r>
              <a:rPr lang="en-US" sz="2800" dirty="0">
                <a:solidFill>
                  <a:srgbClr val="3B3835"/>
                </a:solidFill>
                <a:latin typeface="Helvetica Neue"/>
              </a:rPr>
              <a:t>Makes your life more productive and fulfilled </a:t>
            </a:r>
            <a:endParaRPr lang="en-US" sz="2800" dirty="0" smtClean="0">
              <a:solidFill>
                <a:srgbClr val="3B3835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3B3835"/>
                </a:solidFill>
                <a:latin typeface="Helvetica Neue"/>
              </a:rPr>
              <a:t> </a:t>
            </a:r>
            <a:r>
              <a:rPr lang="en-US" sz="2800" dirty="0">
                <a:solidFill>
                  <a:srgbClr val="3B3835"/>
                </a:solidFill>
                <a:latin typeface="Helvetica Neue"/>
              </a:rPr>
              <a:t>Helps you experience a feeling of “rightness”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ECD4815D-5BC6-405A-9D95-EF90EC85379F}" type="slidenum">
              <a:rPr lang="en-GB" smtClean="0"/>
              <a:pPr>
                <a:defRPr/>
              </a:pPr>
              <a:t>13</a:t>
            </a:fld>
            <a:r>
              <a:rPr lang="en-GB" smtClean="0"/>
              <a:t>› of 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16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identify your strengths?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 smtClean="0"/>
              <a:t>1</a:t>
            </a:r>
            <a:r>
              <a:rPr lang="en-US" sz="4000" dirty="0"/>
              <a:t>. </a:t>
            </a:r>
            <a:r>
              <a:rPr lang="en-US" sz="4000" dirty="0" smtClean="0"/>
              <a:t>Questionnaires</a:t>
            </a:r>
          </a:p>
          <a:p>
            <a:pPr marL="0" indent="0">
              <a:buNone/>
            </a:pPr>
            <a:r>
              <a:rPr lang="en-US" sz="4000" dirty="0" smtClean="0"/>
              <a:t>2</a:t>
            </a:r>
            <a:r>
              <a:rPr lang="en-US" sz="4000" dirty="0"/>
              <a:t>. Self Reflection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ECD4815D-5BC6-405A-9D95-EF90EC85379F}" type="slidenum">
              <a:rPr lang="en-GB" smtClean="0"/>
              <a:pPr>
                <a:defRPr/>
              </a:pPr>
              <a:t>14</a:t>
            </a:fld>
            <a:r>
              <a:rPr lang="en-GB" smtClean="0"/>
              <a:t>› of 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49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 </a:t>
            </a:r>
            <a:r>
              <a:rPr lang="en-US" dirty="0"/>
              <a:t>Help you dig into personal </a:t>
            </a:r>
            <a:r>
              <a:rPr lang="en-US" dirty="0" smtClean="0"/>
              <a:t>insights</a:t>
            </a:r>
          </a:p>
          <a:p>
            <a:pPr marL="0" indent="0">
              <a:buNone/>
            </a:pPr>
            <a:r>
              <a:rPr lang="en-US" dirty="0" smtClean="0"/>
              <a:t> </a:t>
            </a:r>
            <a:r>
              <a:rPr lang="en-US" dirty="0"/>
              <a:t>Give a better understanding and description of your values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 </a:t>
            </a:r>
            <a:r>
              <a:rPr lang="en-US" dirty="0"/>
              <a:t>Let you know what kind of work environment you will enjoy and excel in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 </a:t>
            </a:r>
            <a:r>
              <a:rPr lang="en-US" dirty="0"/>
              <a:t>Show you how you can enhance your strengths and develop your weaknesses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ECD4815D-5BC6-405A-9D95-EF90EC85379F}" type="slidenum">
              <a:rPr lang="en-GB" smtClean="0"/>
              <a:pPr>
                <a:defRPr/>
              </a:pPr>
              <a:t>15</a:t>
            </a:fld>
            <a:r>
              <a:rPr lang="en-GB" smtClean="0"/>
              <a:t>› of 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37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sure way to identify your strengths and talents is stepping back and watching yourself for a while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 </a:t>
            </a:r>
            <a:r>
              <a:rPr lang="en-US" dirty="0"/>
              <a:t>clues to identify your </a:t>
            </a:r>
            <a:r>
              <a:rPr lang="en-US" dirty="0" smtClean="0"/>
              <a:t>strengths through self reflection: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b="1" dirty="0" smtClean="0"/>
              <a:t>Spontaneous </a:t>
            </a:r>
            <a:r>
              <a:rPr lang="en-US" b="1" dirty="0"/>
              <a:t>Reactions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-How </a:t>
            </a:r>
            <a:r>
              <a:rPr lang="en-US" dirty="0"/>
              <a:t>do you react to situations you encounter?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b="1" dirty="0" smtClean="0"/>
              <a:t>Yearnings </a:t>
            </a:r>
          </a:p>
          <a:p>
            <a:pPr marL="0" indent="0">
              <a:buNone/>
            </a:pPr>
            <a:r>
              <a:rPr lang="en-US" dirty="0" smtClean="0"/>
              <a:t>-What </a:t>
            </a:r>
            <a:r>
              <a:rPr lang="en-US" dirty="0"/>
              <a:t>strong connections keep calling out to you?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smtClean="0"/>
              <a:t>What </a:t>
            </a:r>
            <a:r>
              <a:rPr lang="en-US" dirty="0"/>
              <a:t>activities do you want to repeat?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b="1" dirty="0"/>
              <a:t>Rapid Learning 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smtClean="0"/>
              <a:t>What </a:t>
            </a:r>
            <a:r>
              <a:rPr lang="en-US" dirty="0"/>
              <a:t>do you learn more quickly than other people?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smtClean="0"/>
              <a:t>What </a:t>
            </a:r>
            <a:r>
              <a:rPr lang="en-US" dirty="0"/>
              <a:t>do you have a desire to learn more about?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. </a:t>
            </a:r>
            <a:r>
              <a:rPr lang="en-US" b="1" dirty="0"/>
              <a:t>Satisfactions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-What </a:t>
            </a:r>
            <a:r>
              <a:rPr lang="en-US" dirty="0"/>
              <a:t>activities do you feel good about?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ECD4815D-5BC6-405A-9D95-EF90EC85379F}" type="slidenum">
              <a:rPr lang="en-GB" smtClean="0"/>
              <a:pPr>
                <a:defRPr/>
              </a:pPr>
              <a:t>16</a:t>
            </a:fld>
            <a:r>
              <a:rPr lang="en-GB" smtClean="0"/>
              <a:t>› of 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00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Use the SIGN Method: Self Reflection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Success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 </a:t>
            </a:r>
            <a:r>
              <a:rPr lang="en-US" dirty="0"/>
              <a:t>Using your strengths makes you feel successful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Instinct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 </a:t>
            </a:r>
            <a:r>
              <a:rPr lang="en-US" dirty="0"/>
              <a:t>Activities you are naturally drawn to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Growth </a:t>
            </a:r>
          </a:p>
          <a:p>
            <a:pPr marL="0" indent="0">
              <a:buNone/>
            </a:pPr>
            <a:r>
              <a:rPr lang="en-US" dirty="0" smtClean="0"/>
              <a:t> </a:t>
            </a:r>
            <a:r>
              <a:rPr lang="en-US" dirty="0"/>
              <a:t>Where you learn the most, come up with new ideas, and have the best insights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Needs </a:t>
            </a:r>
          </a:p>
          <a:p>
            <a:pPr marL="0" indent="0">
              <a:buNone/>
            </a:pPr>
            <a:r>
              <a:rPr lang="en-US" dirty="0" smtClean="0"/>
              <a:t> </a:t>
            </a:r>
            <a:r>
              <a:rPr lang="en-US" dirty="0"/>
              <a:t>Where you feel the need to spend the most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ECD4815D-5BC6-405A-9D95-EF90EC85379F}" type="slidenum">
              <a:rPr lang="en-GB" smtClean="0"/>
              <a:pPr>
                <a:defRPr/>
              </a:pPr>
              <a:t>17</a:t>
            </a:fld>
            <a:r>
              <a:rPr lang="en-GB" smtClean="0"/>
              <a:t>› of 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43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Reflection Bonus! :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Use </a:t>
            </a:r>
            <a:r>
              <a:rPr lang="en-US" sz="2400" dirty="0"/>
              <a:t>others to find your </a:t>
            </a:r>
            <a:r>
              <a:rPr lang="en-US" sz="2400" dirty="0" smtClean="0"/>
              <a:t>strengths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 </a:t>
            </a:r>
            <a:r>
              <a:rPr lang="en-US" sz="2800" dirty="0"/>
              <a:t>What do others ask for your help with?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 </a:t>
            </a:r>
            <a:r>
              <a:rPr lang="en-US" sz="2800" dirty="0"/>
              <a:t>What do others want you to teach them?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 </a:t>
            </a:r>
            <a:r>
              <a:rPr lang="en-US" sz="2800" dirty="0"/>
              <a:t>What do you receive compliments for?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 </a:t>
            </a:r>
            <a:r>
              <a:rPr lang="en-US" sz="2800" dirty="0"/>
              <a:t>Simple but effective: just ask family, friends, and coworkers what they think you’re good at!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ECD4815D-5BC6-405A-9D95-EF90EC85379F}" type="slidenum">
              <a:rPr lang="en-GB" smtClean="0"/>
              <a:pPr>
                <a:defRPr/>
              </a:pPr>
              <a:t>18</a:t>
            </a:fld>
            <a:r>
              <a:rPr lang="en-GB" smtClean="0"/>
              <a:t>› of 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73602"/>
            <a:ext cx="5581650" cy="39624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ECD4815D-5BC6-405A-9D95-EF90EC85379F}" type="slidenum">
              <a:rPr lang="en-GB" smtClean="0"/>
              <a:pPr>
                <a:defRPr/>
              </a:pPr>
              <a:t>19</a:t>
            </a:fld>
            <a:r>
              <a:rPr lang="en-GB" smtClean="0"/>
              <a:t>› of 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62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</a:rPr>
              <a:t>CLASS RULES</a:t>
            </a:r>
            <a:endParaRPr lang="en-MY" b="1" u="sng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PLEASE BE PUNCTUAL</a:t>
            </a:r>
          </a:p>
          <a:p>
            <a:pPr lvl="0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For online classes, you must ‘on’ the audio &amp; camera whenever you speak</a:t>
            </a:r>
          </a:p>
          <a:p>
            <a:pPr lvl="0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When you are not speaking, please mute your audio and off the camera.</a:t>
            </a:r>
          </a:p>
          <a:p>
            <a:pPr lvl="0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Please use the chat option to communicate with lecturer and classmates whenever required</a:t>
            </a:r>
          </a:p>
          <a:p>
            <a:pPr lvl="0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Participate actively during class. </a:t>
            </a:r>
          </a:p>
          <a:p>
            <a:pPr lvl="0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Ensure you have scanned your attendance. </a:t>
            </a:r>
          </a:p>
          <a:p>
            <a:pPr lvl="0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Always check your Microsoft Teams for any updates.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7083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6505" y="380125"/>
            <a:ext cx="7450990" cy="801364"/>
          </a:xfrm>
        </p:spPr>
        <p:txBody>
          <a:bodyPr/>
          <a:lstStyle/>
          <a:p>
            <a:r>
              <a:rPr lang="en-CA" sz="2800" b="1" dirty="0">
                <a:solidFill>
                  <a:schemeClr val="accent2">
                    <a:lumMod val="50000"/>
                  </a:schemeClr>
                </a:solidFill>
              </a:rPr>
              <a:t>STRENGTH BASED ASSESSMENT</a:t>
            </a:r>
            <a:br>
              <a:rPr lang="en-CA" sz="2800" b="1" dirty="0">
                <a:solidFill>
                  <a:schemeClr val="accent2">
                    <a:lumMod val="50000"/>
                  </a:schemeClr>
                </a:solidFill>
              </a:rPr>
            </a:br>
            <a:endParaRPr lang="en-CA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3588" y="1556792"/>
            <a:ext cx="7416824" cy="4176464"/>
          </a:xfrm>
        </p:spPr>
        <p:txBody>
          <a:bodyPr>
            <a:normAutofit fontScale="25000" lnSpcReduction="20000"/>
          </a:bodyPr>
          <a:lstStyle/>
          <a:p>
            <a:pPr algn="ctr">
              <a:lnSpc>
                <a:spcPct val="120000"/>
              </a:lnSpc>
              <a:buClr>
                <a:srgbClr val="66FF66"/>
              </a:buClr>
              <a:buNone/>
              <a:tabLst>
                <a:tab pos="0" algn="l"/>
              </a:tabLst>
              <a:defRPr/>
            </a:pPr>
            <a:endParaRPr lang="en-CA" dirty="0"/>
          </a:p>
          <a:p>
            <a:pPr algn="ctr">
              <a:lnSpc>
                <a:spcPct val="120000"/>
              </a:lnSpc>
              <a:buClr>
                <a:srgbClr val="66FF66"/>
              </a:buClr>
              <a:buNone/>
              <a:tabLst>
                <a:tab pos="0" algn="l"/>
              </a:tabLst>
              <a:defRPr/>
            </a:pPr>
            <a:endParaRPr lang="en-CA" sz="51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Clr>
                <a:srgbClr val="66FF66"/>
              </a:buClr>
              <a:buNone/>
              <a:defRPr/>
            </a:pPr>
            <a:endParaRPr lang="en-CA" sz="74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Clr>
                <a:srgbClr val="66FF66"/>
              </a:buClr>
              <a:buNone/>
              <a:defRPr/>
            </a:pPr>
            <a:endParaRPr lang="en-CA" sz="7400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120000"/>
              </a:lnSpc>
              <a:buClr>
                <a:srgbClr val="66FF66"/>
              </a:buClr>
              <a:buNone/>
              <a:defRPr/>
            </a:pPr>
            <a:r>
              <a:rPr lang="en-CA" sz="9600" b="1" dirty="0">
                <a:solidFill>
                  <a:prstClr val="black"/>
                </a:solidFill>
              </a:rPr>
              <a:t>6 essential components of </a:t>
            </a:r>
            <a:r>
              <a:rPr lang="en-CA" sz="9600" b="1" dirty="0" smtClean="0">
                <a:solidFill>
                  <a:prstClr val="black"/>
                </a:solidFill>
              </a:rPr>
              <a:t>strength identification</a:t>
            </a:r>
          </a:p>
          <a:p>
            <a:pPr marL="0" lvl="0" indent="0">
              <a:lnSpc>
                <a:spcPct val="120000"/>
              </a:lnSpc>
              <a:buClr>
                <a:srgbClr val="66FF66"/>
              </a:buClr>
              <a:buNone/>
              <a:defRPr/>
            </a:pPr>
            <a:endParaRPr lang="en-CA" sz="7400" dirty="0" smtClean="0">
              <a:solidFill>
                <a:schemeClr val="tx1"/>
              </a:solidFill>
            </a:endParaRPr>
          </a:p>
          <a:p>
            <a:pPr marL="441325" indent="-441325">
              <a:lnSpc>
                <a:spcPct val="120000"/>
              </a:lnSpc>
              <a:buClr>
                <a:srgbClr val="66FF66"/>
              </a:buClr>
              <a:buNone/>
              <a:defRPr/>
            </a:pPr>
            <a:r>
              <a:rPr lang="en-CA" sz="9600" dirty="0" smtClean="0">
                <a:solidFill>
                  <a:schemeClr val="tx1"/>
                </a:solidFill>
                <a:sym typeface="Wingdings"/>
              </a:rPr>
              <a:t>1</a:t>
            </a:r>
            <a:r>
              <a:rPr lang="en-CA" sz="8000" dirty="0" smtClean="0">
                <a:solidFill>
                  <a:schemeClr val="tx1"/>
                </a:solidFill>
                <a:sym typeface="Wingdings"/>
              </a:rPr>
              <a:t>. Performing it in a context that makes sense for the person</a:t>
            </a:r>
          </a:p>
          <a:p>
            <a:pPr marL="361950" indent="-361950">
              <a:lnSpc>
                <a:spcPct val="120000"/>
              </a:lnSpc>
              <a:buClr>
                <a:srgbClr val="66FF66"/>
              </a:buClr>
              <a:buNone/>
              <a:defRPr/>
            </a:pPr>
            <a:r>
              <a:rPr lang="en-CA" sz="8000" dirty="0" smtClean="0">
                <a:solidFill>
                  <a:schemeClr val="tx1"/>
                </a:solidFill>
                <a:sym typeface="Wingdings"/>
              </a:rPr>
              <a:t>2. Conducting it as an open discussion </a:t>
            </a:r>
            <a:r>
              <a:rPr lang="en-CA" sz="8000" dirty="0" smtClean="0">
                <a:solidFill>
                  <a:schemeClr val="tx1"/>
                </a:solidFill>
              </a:rPr>
              <a:t>(not as an interrogation)</a:t>
            </a:r>
            <a:endParaRPr lang="en-CA" sz="8000" dirty="0" smtClean="0">
              <a:solidFill>
                <a:schemeClr val="tx1"/>
              </a:solidFill>
              <a:sym typeface="Wingdings"/>
            </a:endParaRPr>
          </a:p>
          <a:p>
            <a:pPr marL="0" indent="0">
              <a:lnSpc>
                <a:spcPct val="120000"/>
              </a:lnSpc>
              <a:buClr>
                <a:srgbClr val="66FF66"/>
              </a:buClr>
              <a:buNone/>
              <a:defRPr/>
            </a:pPr>
            <a:r>
              <a:rPr lang="en-CA" sz="8000" dirty="0" smtClean="0">
                <a:solidFill>
                  <a:schemeClr val="tx1"/>
                </a:solidFill>
                <a:sym typeface="Wingdings"/>
              </a:rPr>
              <a:t>3. Following the person’s rhythm</a:t>
            </a:r>
          </a:p>
          <a:p>
            <a:pPr marL="0" indent="0">
              <a:lnSpc>
                <a:spcPct val="120000"/>
              </a:lnSpc>
              <a:buClr>
                <a:srgbClr val="66FF66"/>
              </a:buClr>
              <a:buNone/>
              <a:defRPr/>
            </a:pPr>
            <a:r>
              <a:rPr lang="en-CA" sz="8000" dirty="0" smtClean="0">
                <a:solidFill>
                  <a:schemeClr val="tx1"/>
                </a:solidFill>
                <a:sym typeface="Wingdings"/>
              </a:rPr>
              <a:t>4. Continuous updating</a:t>
            </a:r>
          </a:p>
          <a:p>
            <a:pPr marL="0" indent="0">
              <a:lnSpc>
                <a:spcPct val="120000"/>
              </a:lnSpc>
              <a:buClr>
                <a:srgbClr val="66FF66"/>
              </a:buClr>
              <a:buNone/>
              <a:defRPr/>
            </a:pPr>
            <a:r>
              <a:rPr lang="en-CA" sz="8000" dirty="0" smtClean="0">
                <a:solidFill>
                  <a:schemeClr val="tx1"/>
                </a:solidFill>
                <a:sym typeface="Wingdings"/>
              </a:rPr>
              <a:t>5. Using the person’s words</a:t>
            </a:r>
          </a:p>
          <a:p>
            <a:pPr marL="0" indent="0">
              <a:lnSpc>
                <a:spcPct val="120000"/>
              </a:lnSpc>
              <a:buClr>
                <a:srgbClr val="66FF66"/>
              </a:buClr>
              <a:buNone/>
              <a:defRPr/>
            </a:pPr>
            <a:r>
              <a:rPr lang="en-CA" sz="8000" dirty="0" smtClean="0">
                <a:solidFill>
                  <a:schemeClr val="tx1"/>
                </a:solidFill>
                <a:sym typeface="Wingdings"/>
              </a:rPr>
              <a:t>6. Complete and specific</a:t>
            </a:r>
          </a:p>
          <a:p>
            <a:pPr marL="0" indent="0">
              <a:lnSpc>
                <a:spcPct val="90000"/>
              </a:lnSpc>
              <a:buClr>
                <a:srgbClr val="66FF66"/>
              </a:buClr>
              <a:buNone/>
              <a:defRPr/>
            </a:pPr>
            <a:endParaRPr lang="fr-CA" sz="3400" dirty="0"/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endParaRPr lang="fr-CA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417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775" y="188640"/>
            <a:ext cx="7042150" cy="633670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ECD4815D-5BC6-405A-9D95-EF90EC85379F}" type="slidenum">
              <a:rPr lang="en-GB" smtClean="0"/>
              <a:pPr>
                <a:defRPr/>
              </a:pPr>
              <a:t>21</a:t>
            </a:fld>
            <a:r>
              <a:rPr lang="en-GB" smtClean="0"/>
              <a:t>› of 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29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7030A0"/>
                </a:solidFill>
              </a:rPr>
              <a:t>What are your strengths and weaknesses?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find yourself in a situation where the interviewer asks you this question, make sure to always start with your weaknesses and end with your strengths.  </a:t>
            </a:r>
          </a:p>
          <a:p>
            <a:endParaRPr lang="en-US" dirty="0"/>
          </a:p>
          <a:p>
            <a:r>
              <a:rPr lang="en-US" dirty="0"/>
              <a:t>You want to leave a good taste in the hiring manager's mouth, so make sure the last thing you say in your response is something that leaves you in a positive light.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ECD4815D-5BC6-405A-9D95-EF90EC85379F}" type="slidenum">
              <a:rPr lang="en-GB" smtClean="0"/>
              <a:pPr>
                <a:defRPr/>
              </a:pPr>
              <a:t>22</a:t>
            </a:fld>
            <a:r>
              <a:rPr lang="en-GB" smtClean="0"/>
              <a:t>› of 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30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150" y="1417638"/>
            <a:ext cx="2462099" cy="47473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7518" y="1988840"/>
            <a:ext cx="5616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>
                <a:hlinkClick r:id="rId3"/>
              </a:rPr>
              <a:t>https://www.viacharacter.org/survey/account/register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6845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ignore your weaknesses…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sz="2800" dirty="0" smtClean="0"/>
              <a:t>Identify </a:t>
            </a:r>
            <a:r>
              <a:rPr lang="en-US" sz="2800" dirty="0"/>
              <a:t>them </a:t>
            </a:r>
          </a:p>
          <a:p>
            <a:pPr marL="0" indent="0">
              <a:buNone/>
            </a:pPr>
            <a:r>
              <a:rPr lang="en-US" sz="2800" dirty="0" smtClean="0"/>
              <a:t>2</a:t>
            </a:r>
            <a:r>
              <a:rPr lang="en-US" sz="2800" dirty="0"/>
              <a:t>. Outsource them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3</a:t>
            </a:r>
            <a:r>
              <a:rPr lang="en-US" sz="2800" dirty="0"/>
              <a:t>. Systematize them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4</a:t>
            </a:r>
            <a:r>
              <a:rPr lang="en-US" sz="2800" dirty="0"/>
              <a:t>. Minimize them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5</a:t>
            </a:r>
            <a:r>
              <a:rPr lang="en-US" sz="2800" dirty="0"/>
              <a:t>. Improve them Manage them!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ECD4815D-5BC6-405A-9D95-EF90EC85379F}" type="slidenum">
              <a:rPr lang="en-GB" smtClean="0"/>
              <a:pPr>
                <a:defRPr/>
              </a:pPr>
              <a:t>24</a:t>
            </a:fld>
            <a:r>
              <a:rPr lang="en-GB" smtClean="0"/>
              <a:t>› of 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21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TUTORIAL ACTIVITY: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598234"/>
            <a:ext cx="4855335" cy="482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 strength are combination of talent, skills and knowledge.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647CDED0-D8D5-4196-BCFA-C049091E5763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r>
              <a:rPr lang="en-GB" dirty="0" smtClean="0">
                <a:solidFill>
                  <a:srgbClr val="000000"/>
                </a:solidFill>
              </a:rPr>
              <a:t>› of 9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u="sng" dirty="0">
                <a:solidFill>
                  <a:srgbClr val="2D2D8A">
                    <a:lumMod val="75000"/>
                  </a:srgbClr>
                </a:solidFill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solidFill>
                <a:srgbClr val="2D2D8A">
                  <a:lumMod val="75000"/>
                </a:srgb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055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65E90936-F74F-4C91-9923-CA704BD4FFFE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r>
              <a:rPr lang="en-GB" dirty="0" smtClean="0">
                <a:solidFill>
                  <a:srgbClr val="000000"/>
                </a:solidFill>
              </a:rPr>
              <a:t>› of 9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628264" y="347126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TW" sz="9600" dirty="0">
                <a:solidFill>
                  <a:srgbClr val="000000"/>
                </a:solidFill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68470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 Image &amp; </a:t>
            </a:r>
            <a:r>
              <a:rPr lang="en-US" dirty="0" smtClean="0"/>
              <a:t>Self Brands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3F49DD0D-5B4E-4F33-8A46-06C4C1B13AA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r>
              <a:rPr lang="en-GB" dirty="0" smtClean="0">
                <a:solidFill>
                  <a:srgbClr val="000000"/>
                </a:solidFill>
              </a:rPr>
              <a:t>› of 9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81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Re-Cap Previous Lesson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75" y="2438734"/>
            <a:ext cx="4342215" cy="728260"/>
          </a:xfrm>
        </p:spPr>
        <p:txBody>
          <a:bodyPr/>
          <a:lstStyle/>
          <a:p>
            <a:r>
              <a:rPr lang="en-US" dirty="0" smtClean="0"/>
              <a:t> Attitude is Altitude</a:t>
            </a:r>
          </a:p>
          <a:p>
            <a:pPr marL="0" indent="0">
              <a:buNone/>
            </a:pPr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  <p:pic>
        <p:nvPicPr>
          <p:cNvPr id="5" name="Picture 1030" descr="F06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790" y="1585386"/>
            <a:ext cx="4342215" cy="2434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58575" y="3895702"/>
            <a:ext cx="84802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srgbClr val="000000"/>
                </a:solidFill>
              </a:rPr>
              <a:t>Individuals have power to choose attitudes.</a:t>
            </a:r>
          </a:p>
        </p:txBody>
      </p:sp>
    </p:spTree>
    <p:extLst>
      <p:ext uri="{BB962C8B-B14F-4D97-AF65-F5344CB8AC3E}">
        <p14:creationId xmlns:p14="http://schemas.microsoft.com/office/powerpoint/2010/main" val="46073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5" y="1697038"/>
            <a:ext cx="8229600" cy="4525962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400" dirty="0">
                <a:solidFill>
                  <a:srgbClr val="000000"/>
                </a:solidFill>
              </a:rPr>
              <a:t>Definition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400" dirty="0">
                <a:solidFill>
                  <a:srgbClr val="000000"/>
                </a:solidFill>
              </a:rPr>
              <a:t>Why is </a:t>
            </a:r>
            <a:r>
              <a:rPr lang="en-CA" sz="2400" dirty="0" smtClean="0">
                <a:solidFill>
                  <a:srgbClr val="000000"/>
                </a:solidFill>
              </a:rPr>
              <a:t>it important</a:t>
            </a:r>
            <a:endParaRPr lang="en-CA" sz="2400" dirty="0">
              <a:solidFill>
                <a:srgbClr val="00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CA" sz="2400" dirty="0">
                <a:solidFill>
                  <a:srgbClr val="000000"/>
                </a:solidFill>
              </a:rPr>
              <a:t>Identify self strengths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400" dirty="0">
                <a:solidFill>
                  <a:srgbClr val="000000"/>
                </a:solidFill>
              </a:rPr>
              <a:t>The strength-based assessment</a:t>
            </a:r>
            <a:endParaRPr lang="fr-FR" sz="2400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D5FD16A9-8C6A-4461-8C10-119E4B147955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r>
              <a:rPr lang="en-GB" dirty="0" smtClean="0">
                <a:solidFill>
                  <a:srgbClr val="000000"/>
                </a:solidFill>
              </a:rPr>
              <a:t>› of 9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24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</a:t>
            </a:r>
            <a:r>
              <a:rPr lang="en-US" altLang="zh-TW" b="1" dirty="0" smtClean="0">
                <a:latin typeface="Century Gothic" panose="020B0502020202020204" pitchFamily="34" charset="0"/>
                <a:ea typeface="新細明體" pitchFamily="18" charset="-120"/>
              </a:rPr>
              <a:t>to</a:t>
            </a:r>
          </a:p>
          <a:p>
            <a:pPr marL="192088" lvl="0" indent="-192088">
              <a:lnSpc>
                <a:spcPct val="120000"/>
              </a:lnSpc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r>
              <a:rPr lang="en-CA" sz="2900" dirty="0">
                <a:solidFill>
                  <a:srgbClr val="000000"/>
                </a:solidFill>
              </a:rPr>
              <a:t>Describe the materials and components of self strength</a:t>
            </a:r>
          </a:p>
          <a:p>
            <a:pPr marL="192088" lvl="0" indent="-192088">
              <a:lnSpc>
                <a:spcPct val="120000"/>
              </a:lnSpc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r>
              <a:rPr lang="en-CA" sz="2900" dirty="0">
                <a:solidFill>
                  <a:srgbClr val="000000"/>
                </a:solidFill>
              </a:rPr>
              <a:t>Recognise and identify a person’s strengths</a:t>
            </a:r>
          </a:p>
          <a:p>
            <a:pPr marL="192088" lvl="0" indent="-192088">
              <a:lnSpc>
                <a:spcPct val="120000"/>
              </a:lnSpc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r>
              <a:rPr lang="en-CA" sz="2900" dirty="0">
                <a:solidFill>
                  <a:srgbClr val="000000"/>
                </a:solidFill>
              </a:rPr>
              <a:t>Discuss on the important self strength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E5DBE6D7-844C-4C7F-9823-966AC4DC7EB8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r>
              <a:rPr lang="en-GB" dirty="0" smtClean="0">
                <a:solidFill>
                  <a:srgbClr val="000000"/>
                </a:solidFill>
              </a:rPr>
              <a:t>› of 9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365953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>
                <a:latin typeface="Century Gothic" panose="020B0502020202020204" pitchFamily="34" charset="0"/>
              </a:rPr>
              <a:t>:</a:t>
            </a:r>
          </a:p>
          <a:p>
            <a:r>
              <a:rPr lang="en-US" dirty="0" smtClean="0"/>
              <a:t>Self Strength</a:t>
            </a:r>
          </a:p>
          <a:p>
            <a:r>
              <a:rPr lang="en-US" dirty="0" smtClean="0"/>
              <a:t>Talent</a:t>
            </a:r>
          </a:p>
          <a:p>
            <a:r>
              <a:rPr lang="en-US" dirty="0" smtClean="0"/>
              <a:t>Skills</a:t>
            </a:r>
          </a:p>
          <a:p>
            <a:r>
              <a:rPr lang="en-US" dirty="0" smtClean="0"/>
              <a:t>Questionnaire</a:t>
            </a:r>
          </a:p>
          <a:p>
            <a:r>
              <a:rPr lang="en-US" dirty="0" smtClean="0"/>
              <a:t>Self-Reflection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8C1754EE-C916-46B9-8AE9-DC16FB141BD6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r>
              <a:rPr lang="en-GB" dirty="0" smtClean="0">
                <a:solidFill>
                  <a:srgbClr val="000000"/>
                </a:solidFill>
              </a:rPr>
              <a:t>› of 9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03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110" y="1356464"/>
            <a:ext cx="7042150" cy="1143000"/>
          </a:xfrm>
        </p:spPr>
        <p:txBody>
          <a:bodyPr/>
          <a:lstStyle/>
          <a:p>
            <a:r>
              <a:rPr lang="en-US" dirty="0" smtClean="0"/>
              <a:t>Let’s understand self-strength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6828" y="2499464"/>
            <a:ext cx="8229600" cy="4525962"/>
          </a:xfrm>
        </p:spPr>
        <p:txBody>
          <a:bodyPr/>
          <a:lstStyle/>
          <a:p>
            <a:pPr marL="0" indent="0">
              <a:buNone/>
            </a:pPr>
            <a:r>
              <a:rPr lang="en-MY" dirty="0" smtClean="0">
                <a:hlinkClick r:id="rId2"/>
              </a:rPr>
              <a:t>https</a:t>
            </a:r>
            <a:r>
              <a:rPr lang="en-MY" dirty="0">
                <a:hlinkClick r:id="rId2"/>
              </a:rPr>
              <a:t>://</a:t>
            </a:r>
            <a:r>
              <a:rPr lang="en-MY" dirty="0" smtClean="0">
                <a:hlinkClick r:id="rId2"/>
              </a:rPr>
              <a:t>youtu.be/8jhcxOhIMAQ</a:t>
            </a:r>
            <a:r>
              <a:rPr lang="en-MY" dirty="0" smtClean="0"/>
              <a:t>  </a:t>
            </a:r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20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u="sng" dirty="0" smtClean="0">
                <a:solidFill>
                  <a:srgbClr val="2D2D8A">
                    <a:lumMod val="75000"/>
                  </a:srgbClr>
                </a:solidFill>
              </a:rPr>
              <a:t>Brainstorm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2564904"/>
            <a:ext cx="8229600" cy="223224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en-US" sz="3600" dirty="0">
                <a:solidFill>
                  <a:srgbClr val="3B3835"/>
                </a:solidFill>
                <a:latin typeface="Helvetica Neue"/>
              </a:rPr>
              <a:t>If you were to create a word cloud to show an employer your greatest strengths, what would it say?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‹</a:t>
            </a:r>
            <a:fld id="{ECD4815D-5BC6-405A-9D95-EF90EC85379F}" type="slidenum">
              <a:rPr lang="en-GB"/>
              <a:pPr>
                <a:defRPr/>
              </a:pPr>
              <a:t>8</a:t>
            </a:fld>
            <a:r>
              <a:rPr lang="en-GB"/>
              <a:t>› of 13</a:t>
            </a:r>
          </a:p>
        </p:txBody>
      </p:sp>
    </p:spTree>
    <p:extLst>
      <p:ext uri="{BB962C8B-B14F-4D97-AF65-F5344CB8AC3E}">
        <p14:creationId xmlns:p14="http://schemas.microsoft.com/office/powerpoint/2010/main" val="136404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</a:rPr>
              <a:t>What are strengths?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particular way of processing information that your brain is good 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Consistent </a:t>
            </a:r>
            <a:r>
              <a:rPr lang="en-US" dirty="0"/>
              <a:t>near-perfect performance in an activity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part of your brain that’s more efficient than other </a:t>
            </a:r>
            <a:r>
              <a:rPr lang="en-US" dirty="0" smtClean="0"/>
              <a:t>parts.</a:t>
            </a:r>
          </a:p>
          <a:p>
            <a:r>
              <a:rPr lang="en-US" dirty="0" smtClean="0"/>
              <a:t>An </a:t>
            </a:r>
            <a:r>
              <a:rPr lang="en-US" dirty="0"/>
              <a:t>activity that makes you feel </a:t>
            </a:r>
            <a:r>
              <a:rPr lang="en-US" dirty="0" smtClean="0"/>
              <a:t>strong.</a:t>
            </a:r>
          </a:p>
          <a:p>
            <a:r>
              <a:rPr lang="en-US" dirty="0" smtClean="0"/>
              <a:t>A </a:t>
            </a:r>
            <a:r>
              <a:rPr lang="en-US" dirty="0"/>
              <a:t>combination of talents, skills and knowledge that are consistently and productively applied to achieve a desired result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ECD4815D-5BC6-405A-9D95-EF90EC85379F}" type="slidenum">
              <a:rPr lang="en-GB" smtClean="0"/>
              <a:pPr>
                <a:defRPr/>
              </a:pPr>
              <a:t>9</a:t>
            </a:fld>
            <a:r>
              <a:rPr lang="en-GB" smtClean="0"/>
              <a:t>› of 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4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4932</TotalTime>
  <Words>1018</Words>
  <Application>Microsoft Office PowerPoint</Application>
  <PresentationFormat>On-screen Show (4:3)</PresentationFormat>
  <Paragraphs>166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ＭＳ Ｐゴシック</vt:lpstr>
      <vt:lpstr>Arial</vt:lpstr>
      <vt:lpstr>Calibri</vt:lpstr>
      <vt:lpstr>Century Gothic</vt:lpstr>
      <vt:lpstr>Helvetica Neue</vt:lpstr>
      <vt:lpstr>新細明體</vt:lpstr>
      <vt:lpstr>Wingdings</vt:lpstr>
      <vt:lpstr>UCTI-Template-foundation-level</vt:lpstr>
      <vt:lpstr>1_UCTI-Template-foundation-level</vt:lpstr>
      <vt:lpstr>2_UCTI-Template-foundation-level</vt:lpstr>
      <vt:lpstr>EMPLOYEES AND EMPLOYMENT TRENDS MPU3362 &amp; VC1</vt:lpstr>
      <vt:lpstr>CLASS RULES</vt:lpstr>
      <vt:lpstr>Re-Cap Previous Lesson</vt:lpstr>
      <vt:lpstr>Topic &amp; Structure of The Lesson</vt:lpstr>
      <vt:lpstr>Learning Outcomes</vt:lpstr>
      <vt:lpstr>Key Terms You Must Be Able To Use</vt:lpstr>
      <vt:lpstr>Let’s understand self-strength</vt:lpstr>
      <vt:lpstr>Brainstorm</vt:lpstr>
      <vt:lpstr>What are strengths?</vt:lpstr>
      <vt:lpstr>There are 3 raw materials of strengths:  </vt:lpstr>
      <vt:lpstr>Cont…</vt:lpstr>
      <vt:lpstr>PowerPoint Presentation</vt:lpstr>
      <vt:lpstr>Why is it important to identify your strengths? </vt:lpstr>
      <vt:lpstr>How can you identify your strengths?</vt:lpstr>
      <vt:lpstr>Questionnaires</vt:lpstr>
      <vt:lpstr>Self Reflection</vt:lpstr>
      <vt:lpstr>Use the SIGN Method: Self Reflection </vt:lpstr>
      <vt:lpstr>Self Reflection Bonus! :  </vt:lpstr>
      <vt:lpstr>PowerPoint Presentation</vt:lpstr>
      <vt:lpstr>STRENGTH BASED ASSESSMENT </vt:lpstr>
      <vt:lpstr>PowerPoint Presentation</vt:lpstr>
      <vt:lpstr>What are your strengths and weaknesses?</vt:lpstr>
      <vt:lpstr>PowerPoint Presentation</vt:lpstr>
      <vt:lpstr>Don’t ignore your weaknesses… </vt:lpstr>
      <vt:lpstr>TUTORIAL ACTIVITY:</vt:lpstr>
      <vt:lpstr>PowerPoint Presentation</vt:lpstr>
      <vt:lpstr>Question and Answer Session</vt:lpstr>
      <vt:lpstr>What we will cover next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Audrey Vézina</dc:creator>
  <cp:lastModifiedBy>Munirah Binti Salamat</cp:lastModifiedBy>
  <cp:revision>230</cp:revision>
  <cp:lastPrinted>2019-06-26T10:42:50Z</cp:lastPrinted>
  <dcterms:created xsi:type="dcterms:W3CDTF">2013-08-26T13:23:56Z</dcterms:created>
  <dcterms:modified xsi:type="dcterms:W3CDTF">2020-08-04T04:34:30Z</dcterms:modified>
</cp:coreProperties>
</file>