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8" r:id="rId3"/>
  </p:sldMasterIdLst>
  <p:notesMasterIdLst>
    <p:notesMasterId r:id="rId23"/>
  </p:notesMasterIdLst>
  <p:handoutMasterIdLst>
    <p:handoutMasterId r:id="rId24"/>
  </p:handoutMasterIdLst>
  <p:sldIdLst>
    <p:sldId id="364" r:id="rId4"/>
    <p:sldId id="359" r:id="rId5"/>
    <p:sldId id="365" r:id="rId6"/>
    <p:sldId id="347" r:id="rId7"/>
    <p:sldId id="348" r:id="rId8"/>
    <p:sldId id="376" r:id="rId9"/>
    <p:sldId id="367" r:id="rId10"/>
    <p:sldId id="377" r:id="rId11"/>
    <p:sldId id="368" r:id="rId12"/>
    <p:sldId id="379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52" r:id="rId21"/>
    <p:sldId id="353" r:id="rId22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e Hervieux" initials="A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61B24E"/>
    <a:srgbClr val="F2B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64" autoAdjust="0"/>
    <p:restoredTop sz="92895" autoAdjust="0"/>
  </p:normalViewPr>
  <p:slideViewPr>
    <p:cSldViewPr>
      <p:cViewPr varScale="1">
        <p:scale>
          <a:sx n="65" d="100"/>
          <a:sy n="65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92D7-6F37-4F0E-8FE0-0DAC061479D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EFE1D-6F93-4AAF-9AE3-6BCEDF50AC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Passion</a:t>
          </a:r>
          <a:endParaRPr lang="en-US" dirty="0">
            <a:solidFill>
              <a:schemeClr val="tx1"/>
            </a:solidFill>
          </a:endParaRPr>
        </a:p>
      </dgm:t>
    </dgm:pt>
    <dgm:pt modelId="{99762F23-5EFE-4A3A-90BB-EEB14C25942A}" type="parTrans" cxnId="{36D208BE-733A-435A-87AD-0FF3C5FE9832}">
      <dgm:prSet/>
      <dgm:spPr/>
      <dgm:t>
        <a:bodyPr/>
        <a:lstStyle/>
        <a:p>
          <a:endParaRPr lang="en-US"/>
        </a:p>
      </dgm:t>
    </dgm:pt>
    <dgm:pt modelId="{512371D9-25B2-4025-B9F2-EAE95A5E1695}" type="sibTrans" cxnId="{36D208BE-733A-435A-87AD-0FF3C5FE9832}">
      <dgm:prSet/>
      <dgm:spPr/>
      <dgm:t>
        <a:bodyPr/>
        <a:lstStyle/>
        <a:p>
          <a:endParaRPr lang="en-US"/>
        </a:p>
      </dgm:t>
    </dgm:pt>
    <dgm:pt modelId="{9B163CB9-6032-458B-B65C-98F86AD852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Continued Learning</a:t>
          </a:r>
          <a:endParaRPr lang="en-US" dirty="0">
            <a:solidFill>
              <a:schemeClr val="tx1"/>
            </a:solidFill>
          </a:endParaRPr>
        </a:p>
      </dgm:t>
    </dgm:pt>
    <dgm:pt modelId="{E2A5DB00-2DD2-444F-9747-A5DA907D0F63}" type="parTrans" cxnId="{8AA04502-E168-47F9-A793-C739E3AAE02F}">
      <dgm:prSet/>
      <dgm:spPr/>
      <dgm:t>
        <a:bodyPr/>
        <a:lstStyle/>
        <a:p>
          <a:endParaRPr lang="en-US"/>
        </a:p>
      </dgm:t>
    </dgm:pt>
    <dgm:pt modelId="{02C8E60B-4700-41D9-B41C-DCB5EA114B5E}" type="sibTrans" cxnId="{8AA04502-E168-47F9-A793-C739E3AAE02F}">
      <dgm:prSet/>
      <dgm:spPr/>
      <dgm:t>
        <a:bodyPr/>
        <a:lstStyle/>
        <a:p>
          <a:endParaRPr lang="en-US"/>
        </a:p>
      </dgm:t>
    </dgm:pt>
    <dgm:pt modelId="{F3EDC480-1DB1-43BF-AA43-06AAF355E20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Adaptability</a:t>
          </a:r>
          <a:endParaRPr lang="en-US" dirty="0">
            <a:solidFill>
              <a:schemeClr val="tx1"/>
            </a:solidFill>
          </a:endParaRPr>
        </a:p>
      </dgm:t>
    </dgm:pt>
    <dgm:pt modelId="{10531BA2-D5C0-471A-92E8-237B8342036F}" type="parTrans" cxnId="{749D76C0-3E3E-4A09-AE92-8C96CCCB5B80}">
      <dgm:prSet/>
      <dgm:spPr/>
      <dgm:t>
        <a:bodyPr/>
        <a:lstStyle/>
        <a:p>
          <a:endParaRPr lang="en-US"/>
        </a:p>
      </dgm:t>
    </dgm:pt>
    <dgm:pt modelId="{03B50FCD-152C-4231-B474-81835894A102}" type="sibTrans" cxnId="{749D76C0-3E3E-4A09-AE92-8C96CCCB5B80}">
      <dgm:prSet/>
      <dgm:spPr/>
      <dgm:t>
        <a:bodyPr/>
        <a:lstStyle/>
        <a:p>
          <a:endParaRPr lang="en-US"/>
        </a:p>
      </dgm:t>
    </dgm:pt>
    <dgm:pt modelId="{BD9D4A26-A50E-4F8C-B5F7-FA90365D9A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Ambition </a:t>
          </a:r>
          <a:endParaRPr lang="en-US" dirty="0">
            <a:solidFill>
              <a:schemeClr val="tx1"/>
            </a:solidFill>
          </a:endParaRPr>
        </a:p>
      </dgm:t>
    </dgm:pt>
    <dgm:pt modelId="{D62A5687-EEDE-4C62-8BF0-104C91D8A8FA}" type="parTrans" cxnId="{45496B69-B35D-41B9-8666-580C4A681358}">
      <dgm:prSet/>
      <dgm:spPr/>
      <dgm:t>
        <a:bodyPr/>
        <a:lstStyle/>
        <a:p>
          <a:endParaRPr lang="en-US"/>
        </a:p>
      </dgm:t>
    </dgm:pt>
    <dgm:pt modelId="{3EB60F2F-9E4D-4A12-991F-8B8E274B032E}" type="sibTrans" cxnId="{45496B69-B35D-41B9-8666-580C4A681358}">
      <dgm:prSet/>
      <dgm:spPr/>
      <dgm:t>
        <a:bodyPr/>
        <a:lstStyle/>
        <a:p>
          <a:endParaRPr lang="en-US"/>
        </a:p>
      </dgm:t>
    </dgm:pt>
    <dgm:pt modelId="{99DF80A6-B933-45B4-A2CC-7126FC2F6DF6}" type="pres">
      <dgm:prSet presAssocID="{687892D7-6F37-4F0E-8FE0-0DAC061479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9A5782-F499-4192-8C42-ADF3C5618419}" type="pres">
      <dgm:prSet presAssocID="{687892D7-6F37-4F0E-8FE0-0DAC061479DF}" presName="cycle" presStyleCnt="0"/>
      <dgm:spPr/>
    </dgm:pt>
    <dgm:pt modelId="{1D282226-EF39-4CA0-B05D-59776715258B}" type="pres">
      <dgm:prSet presAssocID="{53FEFE1D-6F93-4AAF-9AE3-6BCEDF50AC8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09349-F018-4C3E-8F17-1D6D6FE726FD}" type="pres">
      <dgm:prSet presAssocID="{512371D9-25B2-4025-B9F2-EAE95A5E169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33348D40-76D8-431D-BA67-F7FE1924E8B1}" type="pres">
      <dgm:prSet presAssocID="{9B163CB9-6032-458B-B65C-98F86AD85289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2484C-14A7-4A9C-9104-C4743B546500}" type="pres">
      <dgm:prSet presAssocID="{F3EDC480-1DB1-43BF-AA43-06AAF355E20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89A0C-7771-447C-8A0F-B6AC35DAAE7C}" type="pres">
      <dgm:prSet presAssocID="{BD9D4A26-A50E-4F8C-B5F7-FA90365D9A9A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D76C0-3E3E-4A09-AE92-8C96CCCB5B80}" srcId="{687892D7-6F37-4F0E-8FE0-0DAC061479DF}" destId="{F3EDC480-1DB1-43BF-AA43-06AAF355E203}" srcOrd="2" destOrd="0" parTransId="{10531BA2-D5C0-471A-92E8-237B8342036F}" sibTransId="{03B50FCD-152C-4231-B474-81835894A102}"/>
    <dgm:cxn modelId="{782E4E1F-E67E-40BD-BFB6-23FB590BBE54}" type="presOf" srcId="{BD9D4A26-A50E-4F8C-B5F7-FA90365D9A9A}" destId="{02A89A0C-7771-447C-8A0F-B6AC35DAAE7C}" srcOrd="0" destOrd="0" presId="urn:microsoft.com/office/officeart/2005/8/layout/cycle3"/>
    <dgm:cxn modelId="{8AA04502-E168-47F9-A793-C739E3AAE02F}" srcId="{687892D7-6F37-4F0E-8FE0-0DAC061479DF}" destId="{9B163CB9-6032-458B-B65C-98F86AD85289}" srcOrd="1" destOrd="0" parTransId="{E2A5DB00-2DD2-444F-9747-A5DA907D0F63}" sibTransId="{02C8E60B-4700-41D9-B41C-DCB5EA114B5E}"/>
    <dgm:cxn modelId="{9F9EEA03-9058-4226-94A6-E40B0FB47194}" type="presOf" srcId="{512371D9-25B2-4025-B9F2-EAE95A5E1695}" destId="{A6C09349-F018-4C3E-8F17-1D6D6FE726FD}" srcOrd="0" destOrd="0" presId="urn:microsoft.com/office/officeart/2005/8/layout/cycle3"/>
    <dgm:cxn modelId="{49DABE6C-C3D3-4DA4-95C9-18D2B0F7A7FF}" type="presOf" srcId="{F3EDC480-1DB1-43BF-AA43-06AAF355E203}" destId="{DC62484C-14A7-4A9C-9104-C4743B546500}" srcOrd="0" destOrd="0" presId="urn:microsoft.com/office/officeart/2005/8/layout/cycle3"/>
    <dgm:cxn modelId="{45496B69-B35D-41B9-8666-580C4A681358}" srcId="{687892D7-6F37-4F0E-8FE0-0DAC061479DF}" destId="{BD9D4A26-A50E-4F8C-B5F7-FA90365D9A9A}" srcOrd="3" destOrd="0" parTransId="{D62A5687-EEDE-4C62-8BF0-104C91D8A8FA}" sibTransId="{3EB60F2F-9E4D-4A12-991F-8B8E274B032E}"/>
    <dgm:cxn modelId="{DF48D488-DB3D-4AC9-8055-9D828EB10A3D}" type="presOf" srcId="{9B163CB9-6032-458B-B65C-98F86AD85289}" destId="{33348D40-76D8-431D-BA67-F7FE1924E8B1}" srcOrd="0" destOrd="0" presId="urn:microsoft.com/office/officeart/2005/8/layout/cycle3"/>
    <dgm:cxn modelId="{36D208BE-733A-435A-87AD-0FF3C5FE9832}" srcId="{687892D7-6F37-4F0E-8FE0-0DAC061479DF}" destId="{53FEFE1D-6F93-4AAF-9AE3-6BCEDF50AC8A}" srcOrd="0" destOrd="0" parTransId="{99762F23-5EFE-4A3A-90BB-EEB14C25942A}" sibTransId="{512371D9-25B2-4025-B9F2-EAE95A5E1695}"/>
    <dgm:cxn modelId="{44368944-197F-42F4-992F-B64C47A25FDC}" type="presOf" srcId="{53FEFE1D-6F93-4AAF-9AE3-6BCEDF50AC8A}" destId="{1D282226-EF39-4CA0-B05D-59776715258B}" srcOrd="0" destOrd="0" presId="urn:microsoft.com/office/officeart/2005/8/layout/cycle3"/>
    <dgm:cxn modelId="{E699DA72-19F1-48D5-9E8F-3C6140116F54}" type="presOf" srcId="{687892D7-6F37-4F0E-8FE0-0DAC061479DF}" destId="{99DF80A6-B933-45B4-A2CC-7126FC2F6DF6}" srcOrd="0" destOrd="0" presId="urn:microsoft.com/office/officeart/2005/8/layout/cycle3"/>
    <dgm:cxn modelId="{29F14258-F053-418A-ABC5-600430752735}" type="presParOf" srcId="{99DF80A6-B933-45B4-A2CC-7126FC2F6DF6}" destId="{8A9A5782-F499-4192-8C42-ADF3C5618419}" srcOrd="0" destOrd="0" presId="urn:microsoft.com/office/officeart/2005/8/layout/cycle3"/>
    <dgm:cxn modelId="{3E1CC604-AF6E-47D4-9F36-DE75BB730AB9}" type="presParOf" srcId="{8A9A5782-F499-4192-8C42-ADF3C5618419}" destId="{1D282226-EF39-4CA0-B05D-59776715258B}" srcOrd="0" destOrd="0" presId="urn:microsoft.com/office/officeart/2005/8/layout/cycle3"/>
    <dgm:cxn modelId="{2BA96946-3CD2-4479-9CBF-345B961E2382}" type="presParOf" srcId="{8A9A5782-F499-4192-8C42-ADF3C5618419}" destId="{A6C09349-F018-4C3E-8F17-1D6D6FE726FD}" srcOrd="1" destOrd="0" presId="urn:microsoft.com/office/officeart/2005/8/layout/cycle3"/>
    <dgm:cxn modelId="{2BAE4DBB-C9D9-4939-B86E-4BE550DBFBBE}" type="presParOf" srcId="{8A9A5782-F499-4192-8C42-ADF3C5618419}" destId="{33348D40-76D8-431D-BA67-F7FE1924E8B1}" srcOrd="2" destOrd="0" presId="urn:microsoft.com/office/officeart/2005/8/layout/cycle3"/>
    <dgm:cxn modelId="{0CB33406-6E41-4DCC-BB3E-8FA1406393D1}" type="presParOf" srcId="{8A9A5782-F499-4192-8C42-ADF3C5618419}" destId="{DC62484C-14A7-4A9C-9104-C4743B546500}" srcOrd="3" destOrd="0" presId="urn:microsoft.com/office/officeart/2005/8/layout/cycle3"/>
    <dgm:cxn modelId="{C1728856-E969-4BBC-BADB-6F3E02750694}" type="presParOf" srcId="{8A9A5782-F499-4192-8C42-ADF3C5618419}" destId="{02A89A0C-7771-447C-8A0F-B6AC35DAAE7C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5BF961B0-D618-4EFE-B6BA-CC76B5C7BB16}" type="datetimeFigureOut">
              <a:rPr lang="fr-FR" smtClean="0"/>
              <a:pPr/>
              <a:t>06/07/2020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068E3C77-6D2E-48B2-BF89-066393013F6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2649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3E91D3F-7C7C-4B5E-B3C2-1210EAC92E47}" type="datetimeFigureOut">
              <a:rPr lang="fr-FR" smtClean="0"/>
              <a:pPr/>
              <a:t>06/07/2020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2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FE393DD5-0B32-40FD-8809-4ADBF3A9EBC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18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7763F-A86A-4A17-96AC-FDD1D91C5A26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B65B6-3BFE-49D3-A3EF-497CB5403D41}" type="slidenum">
              <a:rPr lang="en-US"/>
              <a:pPr/>
              <a:t>17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9D76A-D07E-4173-82AA-46B722F7F09F}" type="slidenum">
              <a:rPr lang="en-US"/>
              <a:pPr/>
              <a:t>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0F507-A559-41C6-B8F3-31E6956CE6A1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052E3-2F17-4A46-83F8-9F1F6A2F1655}" type="slidenum">
              <a:rPr lang="en-US"/>
              <a:pPr/>
              <a:t>11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B6F5F-600D-4445-B3FA-3A5B7A6AAA97}" type="slidenum">
              <a:rPr lang="en-US"/>
              <a:pPr/>
              <a:t>13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7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ECE1F-0F70-46AE-82A7-8ABA3B65DC89}" type="slidenum">
              <a:rPr lang="en-US"/>
              <a:pPr/>
              <a:t>14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1E4A2-C2A7-437F-8B7C-04E31A313411}" type="slidenum">
              <a:rPr lang="en-US"/>
              <a:pPr/>
              <a:t>15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B9512-82A5-4B58-871C-587C9B86F401}" type="slidenum">
              <a:rPr lang="en-US"/>
              <a:pPr/>
              <a:t>16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7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9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4746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2460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1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2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8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5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25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33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dirty="0" smtClean="0"/>
            </a:lvl1pPr>
          </a:lstStyle>
          <a:p>
            <a:pPr>
              <a:defRPr/>
            </a:pPr>
            <a:r>
              <a:rPr lang="en-GB"/>
              <a:t>Slide ‹</a:t>
            </a:r>
            <a:fld id="{ECD4815D-5BC6-405A-9D95-EF90EC85379F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3196101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64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0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60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47650"/>
            <a:ext cx="7620000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00200" y="1600200"/>
            <a:ext cx="762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3962400"/>
            <a:ext cx="762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9154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Life</a:t>
            </a:r>
            <a:r>
              <a:rPr lang="en-US">
                <a:latin typeface="+mn-lt"/>
              </a:rPr>
              <a:t>Knowledge</a:t>
            </a:r>
            <a:r>
              <a:rPr lang="en-US"/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8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23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5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81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8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25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8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14206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15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72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64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49296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582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411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6848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8919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7445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13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fontAlgn="base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04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8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4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Employees </a:t>
            </a:r>
            <a:r>
              <a:rPr lang="en-US" dirty="0" smtClean="0">
                <a:solidFill>
                  <a:schemeClr val="tx1"/>
                </a:solidFill>
              </a:rPr>
              <a:t>&amp; </a:t>
            </a:r>
            <a:r>
              <a:rPr lang="en-US" smtClean="0">
                <a:solidFill>
                  <a:schemeClr val="tx1"/>
                </a:solidFill>
              </a:rPr>
              <a:t>Employment Trends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MPU 3362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Developing Self Images and Self Brands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0" y="6249988"/>
            <a:ext cx="8839200" cy="608012"/>
          </a:xfrm>
        </p:spPr>
        <p:txBody>
          <a:bodyPr/>
          <a:lstStyle/>
          <a:p>
            <a:r>
              <a:rPr lang="en-US"/>
              <a:t>Life</a:t>
            </a:r>
            <a:r>
              <a:rPr lang="en-US">
                <a:latin typeface="Arial" charset="0"/>
              </a:rPr>
              <a:t>Knowledge</a:t>
            </a:r>
            <a:r>
              <a:rPr lang="en-US"/>
              <a:t>®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28600" y="5867400"/>
            <a:ext cx="1066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 charset="0"/>
              </a:rPr>
              <a:t>H 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0756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Life</a:t>
            </a:r>
            <a:r>
              <a:rPr lang="en-US" smtClean="0">
                <a:latin typeface="+mn-lt"/>
              </a:rPr>
              <a:t>Knowledge</a:t>
            </a:r>
            <a:r>
              <a:rPr lang="en-US" smtClean="0"/>
              <a:t>®</a:t>
            </a:r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61105"/>
            <a:ext cx="4367341" cy="4367341"/>
          </a:xfrm>
          <a:prstGeom prst="rect">
            <a:avLst/>
          </a:prstGeom>
        </p:spPr>
      </p:pic>
      <p:sp>
        <p:nvSpPr>
          <p:cNvPr id="9" name="AutoShape 6" descr="kitten lion reflection - Google Search | Funny quotes, Funny ..."/>
          <p:cNvSpPr>
            <a:spLocks noChangeAspect="1" noChangeArrowheads="1"/>
          </p:cNvSpPr>
          <p:nvPr/>
        </p:nvSpPr>
        <p:spPr bwMode="auto">
          <a:xfrm>
            <a:off x="155574" y="-144463"/>
            <a:ext cx="621133" cy="6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45557"/>
            <a:ext cx="3600400" cy="5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0584"/>
            <a:ext cx="6934200" cy="91440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Three Divisions of Self-Image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6300" y="1516892"/>
            <a:ext cx="6248400" cy="4572000"/>
          </a:xfrm>
          <a:noFill/>
          <a:ln/>
        </p:spPr>
        <p:txBody>
          <a:bodyPr/>
          <a:lstStyle/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sz="2800" b="1" dirty="0"/>
              <a:t>Physical</a:t>
            </a:r>
            <a:r>
              <a:rPr lang="en-US" sz="2800" dirty="0"/>
              <a:t> - perception based on </a:t>
            </a:r>
            <a:r>
              <a:rPr lang="en-US" sz="2800" b="1" dirty="0"/>
              <a:t>outward</a:t>
            </a:r>
            <a:r>
              <a:rPr lang="en-US" sz="2800" dirty="0"/>
              <a:t> appearances</a:t>
            </a:r>
          </a:p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sz="2800" b="1" dirty="0"/>
              <a:t>Emotional</a:t>
            </a:r>
            <a:r>
              <a:rPr lang="en-US" sz="2800" dirty="0"/>
              <a:t> - perception according to </a:t>
            </a:r>
            <a:r>
              <a:rPr lang="en-US" sz="2800" b="1" dirty="0"/>
              <a:t>emotional</a:t>
            </a:r>
            <a:r>
              <a:rPr lang="en-US" sz="2800" dirty="0"/>
              <a:t> characteristics</a:t>
            </a:r>
          </a:p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sz="2800" b="1" dirty="0"/>
              <a:t>Intellectual</a:t>
            </a:r>
            <a:r>
              <a:rPr lang="en-US" sz="2800" dirty="0"/>
              <a:t> - perception based upon our </a:t>
            </a:r>
            <a:r>
              <a:rPr lang="en-US" sz="2800" b="1" dirty="0"/>
              <a:t>educational successes and failures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/>
          </p:nvPr>
        </p:nvGraphicFramePr>
        <p:xfrm>
          <a:off x="487363" y="274638"/>
          <a:ext cx="8229600" cy="594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68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620000" cy="104775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Positive Factors of Self-Image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0700" y="1676400"/>
            <a:ext cx="5334000" cy="40386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Family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Friends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Mentors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coaches, teachers, religious leaders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Accomplishments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Successes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620000" cy="104775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Negative Factors of Self-Image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600200"/>
            <a:ext cx="5334000" cy="48006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Advertisements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Media 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television, movies, magazines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Peers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Personal Failures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Destructive or Damaging Experiences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315200" cy="137160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Four Ways to Promote Positive 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Self-Image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43100"/>
            <a:ext cx="6248400" cy="4191000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Build upon your </a:t>
            </a:r>
            <a:r>
              <a:rPr lang="en-US" sz="2800" b="1" dirty="0"/>
              <a:t>successes</a:t>
            </a:r>
          </a:p>
          <a:p>
            <a:pPr marL="533400" indent="-533400">
              <a:spcBef>
                <a:spcPct val="50000"/>
              </a:spcBef>
              <a:buFontTx/>
              <a:buNone/>
            </a:pPr>
            <a:endParaRPr lang="en-US" sz="2800" b="1" dirty="0"/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Celebrate your successes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Engage in activities that stem from successes to increase your level</a:t>
            </a:r>
            <a:br>
              <a:rPr lang="en-US" sz="2400" dirty="0"/>
            </a:br>
            <a:r>
              <a:rPr lang="en-US" sz="2400" dirty="0"/>
              <a:t>of challenge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Lucida Calligraphy" pitchFamily="66" charset="0"/>
              </a:rPr>
              <a:t>Life</a:t>
            </a:r>
            <a:r>
              <a:rPr lang="en-US">
                <a:latin typeface="Arial" charset="0"/>
              </a:rPr>
              <a:t>Knowledge</a:t>
            </a:r>
            <a:r>
              <a:rPr lang="en-US"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6797"/>
            <a:ext cx="7315200" cy="137160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Four Ways to Promote Positive 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Self-Image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2075597"/>
            <a:ext cx="6248400" cy="4495800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 startAt="2"/>
            </a:pPr>
            <a:r>
              <a:rPr lang="en-US" sz="2800" dirty="0"/>
              <a:t>Concentrate on your </a:t>
            </a:r>
            <a:r>
              <a:rPr lang="en-US" sz="2800" b="1" dirty="0"/>
              <a:t>possibilities</a:t>
            </a:r>
            <a:r>
              <a:rPr lang="en-US" sz="2800" dirty="0"/>
              <a:t> rather than your limitations</a:t>
            </a:r>
          </a:p>
          <a:p>
            <a:pPr marL="533400" indent="-533400">
              <a:spcBef>
                <a:spcPct val="50000"/>
              </a:spcBef>
              <a:buFontTx/>
              <a:buNone/>
            </a:pPr>
            <a:endParaRPr lang="en-US" sz="2800" dirty="0"/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Find ways to use your talents</a:t>
            </a:r>
            <a:br>
              <a:rPr lang="en-US" sz="2400" dirty="0"/>
            </a:br>
            <a:r>
              <a:rPr lang="en-US" sz="2400" dirty="0"/>
              <a:t>and interests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-1066800" y="6418997"/>
            <a:ext cx="8915400" cy="457200"/>
          </a:xfrm>
        </p:spPr>
        <p:txBody>
          <a:bodyPr/>
          <a:lstStyle/>
          <a:p>
            <a:r>
              <a:rPr lang="en-US">
                <a:latin typeface="Lucida Calligraphy" pitchFamily="66" charset="0"/>
              </a:rPr>
              <a:t>Life</a:t>
            </a:r>
            <a:r>
              <a:rPr lang="en-US">
                <a:latin typeface="Arial" charset="0"/>
              </a:rPr>
              <a:t>Knowledge</a:t>
            </a:r>
            <a:r>
              <a:rPr lang="en-US"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0376"/>
            <a:ext cx="7315200" cy="1047750"/>
          </a:xfrm>
          <a:noFill/>
          <a:ln/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Four Ways to Promote Positive Self-Image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98176"/>
            <a:ext cx="6629400" cy="4648200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 startAt="3"/>
            </a:pPr>
            <a:r>
              <a:rPr lang="en-US" sz="2800" dirty="0"/>
              <a:t>Set </a:t>
            </a:r>
            <a:r>
              <a:rPr lang="en-US" sz="2800" b="1" dirty="0"/>
              <a:t>goals</a:t>
            </a:r>
            <a:r>
              <a:rPr lang="en-US" sz="2800" dirty="0"/>
              <a:t> 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Set attainable goals to subtly change the factors you are unhappy with</a:t>
            </a:r>
          </a:p>
          <a:p>
            <a:pPr marL="914400" lvl="1" indent="-457200">
              <a:spcBef>
                <a:spcPct val="50000"/>
              </a:spcBef>
              <a:buFontTx/>
              <a:buNone/>
            </a:pPr>
            <a:endParaRPr lang="en-US" sz="2400" dirty="0"/>
          </a:p>
          <a:p>
            <a:pPr marL="533400" indent="-533400">
              <a:spcBef>
                <a:spcPct val="50000"/>
              </a:spcBef>
              <a:buFontTx/>
              <a:buAutoNum type="arabicPeriod" startAt="4"/>
            </a:pPr>
            <a:r>
              <a:rPr lang="en-US" sz="2800" b="1" dirty="0"/>
              <a:t>Build-up</a:t>
            </a:r>
            <a:r>
              <a:rPr lang="en-US" sz="2800" dirty="0"/>
              <a:t> the self-image of others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Practice giving positive compliments to others each day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Avoid making unconstructive and critical comments to others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-1066800" y="6393976"/>
            <a:ext cx="8915400" cy="457200"/>
          </a:xfrm>
        </p:spPr>
        <p:txBody>
          <a:bodyPr/>
          <a:lstStyle/>
          <a:p>
            <a:r>
              <a:rPr lang="en-US">
                <a:latin typeface="Lucida Calligraphy" pitchFamily="66" charset="0"/>
              </a:rPr>
              <a:t>Life</a:t>
            </a:r>
            <a:r>
              <a:rPr lang="en-US">
                <a:latin typeface="Arial" charset="0"/>
              </a:rPr>
              <a:t>Knowledge</a:t>
            </a:r>
            <a:r>
              <a:rPr lang="en-US"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65E90936-F74F-4C91-9923-CA704BD4FFFE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9600" dirty="0">
                <a:solidFill>
                  <a:srgbClr val="000000"/>
                </a:solidFill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847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Networking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3F49DD0D-5B4E-4F33-8A46-06C4C1B13AA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CLASS RULES</a:t>
            </a:r>
            <a:endParaRPr lang="en-MY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BE PUNCTUAL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For online classes, you must ‘on’ the audio &amp; camera whenever you speak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When you are not speaking, please mute your audio and off the camera.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use the chat option to communicate with lecturer and classmates whenever required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Participate actively during class. 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Ensure you have scanned your attendance. 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Always check your Microsoft Teams for any updates.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08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strength are combination of talent, skills and knowledge.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647CDED0-D8D5-4196-BCFA-C049091E5763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rgbClr val="2D2D8A">
                  <a:lumMod val="75000"/>
                </a:srgb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3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400" dirty="0">
                <a:solidFill>
                  <a:srgbClr val="000000"/>
                </a:solidFill>
              </a:rPr>
              <a:t>Definition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>
                <a:solidFill>
                  <a:srgbClr val="000000"/>
                </a:solidFill>
              </a:rPr>
              <a:t>Why is </a:t>
            </a:r>
            <a:r>
              <a:rPr lang="en-CA" sz="2400" dirty="0" smtClean="0">
                <a:solidFill>
                  <a:srgbClr val="000000"/>
                </a:solidFill>
              </a:rPr>
              <a:t>it important</a:t>
            </a:r>
            <a:endParaRPr lang="en-CA" sz="24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>
                <a:solidFill>
                  <a:srgbClr val="000000"/>
                </a:solidFill>
              </a:rPr>
              <a:t>Identify self </a:t>
            </a:r>
            <a:r>
              <a:rPr lang="en-CA" sz="2400" dirty="0" smtClean="0">
                <a:solidFill>
                  <a:srgbClr val="000000"/>
                </a:solidFill>
              </a:rPr>
              <a:t>Image &amp; Brand</a:t>
            </a:r>
            <a:endParaRPr lang="en-CA" sz="24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 smtClean="0">
                <a:solidFill>
                  <a:srgbClr val="000000"/>
                </a:solidFill>
              </a:rPr>
              <a:t>Impact</a:t>
            </a:r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D5FD16A9-8C6A-4461-8C10-119E4B147955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>
                <a:solidFill>
                  <a:srgbClr val="000000"/>
                </a:solidFill>
              </a:rPr>
              <a:t>Describe the materials and components of self strength</a:t>
            </a: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>
                <a:solidFill>
                  <a:srgbClr val="000000"/>
                </a:solidFill>
              </a:rPr>
              <a:t>Recognise and identify a person’s strengths</a:t>
            </a: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>
                <a:solidFill>
                  <a:srgbClr val="000000"/>
                </a:solidFill>
              </a:rPr>
              <a:t>Discuss on the important self strength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E5DBE6D7-844C-4C7F-9823-966AC4DC7EB8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6595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r>
              <a:rPr lang="en-US" dirty="0" smtClean="0"/>
              <a:t>Image</a:t>
            </a:r>
          </a:p>
          <a:p>
            <a:r>
              <a:rPr lang="en-US" smtClean="0"/>
              <a:t>Brand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8C1754EE-C916-46B9-8AE9-DC16FB141BD6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What is self-image</a:t>
            </a:r>
            <a:r>
              <a:rPr lang="en-US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447800"/>
            <a:ext cx="6248400" cy="4800600"/>
          </a:xfrm>
          <a:noFill/>
          <a:ln/>
        </p:spPr>
        <p:txBody>
          <a:bodyPr/>
          <a:lstStyle/>
          <a:p>
            <a:r>
              <a:rPr lang="en-US" sz="2800" dirty="0"/>
              <a:t>Self-image is the way a person sees his or her inner and outer “being”.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Often times there are differences between what we see and think about ourselves and what others see and think about us.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59498"/>
            <a:ext cx="7620000" cy="1047750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600" y="1322365"/>
            <a:ext cx="7620000" cy="3906835"/>
          </a:xfrm>
        </p:spPr>
        <p:txBody>
          <a:bodyPr/>
          <a:lstStyle/>
          <a:p>
            <a:r>
              <a:rPr lang="en-US" sz="2400" dirty="0" smtClean="0"/>
              <a:t>What is the Animal you like most?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Please state Three characteristics of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that animal. </a:t>
            </a:r>
          </a:p>
          <a:p>
            <a:r>
              <a:rPr lang="en-US" sz="2400" dirty="0"/>
              <a:t>What is the Animal you like second most?</a:t>
            </a:r>
          </a:p>
          <a:p>
            <a:pPr marL="0" indent="0">
              <a:buFontTx/>
              <a:buNone/>
            </a:pPr>
            <a:r>
              <a:rPr lang="en-US" sz="2400" dirty="0"/>
              <a:t>   Please state Three characteristics of  </a:t>
            </a:r>
          </a:p>
          <a:p>
            <a:pPr marL="0" indent="0">
              <a:buFontTx/>
              <a:buNone/>
            </a:pPr>
            <a:r>
              <a:rPr lang="en-US" sz="2400" dirty="0"/>
              <a:t>   that animal. </a:t>
            </a:r>
            <a:endParaRPr lang="en-US" sz="2400" dirty="0" smtClean="0"/>
          </a:p>
          <a:p>
            <a:r>
              <a:rPr lang="en-US" sz="2400" dirty="0"/>
              <a:t>What is the Animal you like third most?</a:t>
            </a:r>
          </a:p>
          <a:p>
            <a:pPr marL="0" indent="0">
              <a:buFontTx/>
              <a:buNone/>
            </a:pPr>
            <a:r>
              <a:rPr lang="en-US" sz="2400" dirty="0"/>
              <a:t>   Please state Three characteristics of  </a:t>
            </a:r>
          </a:p>
          <a:p>
            <a:pPr marL="0" indent="0">
              <a:buFontTx/>
              <a:buNone/>
            </a:pPr>
            <a:r>
              <a:rPr lang="en-US" sz="2400" dirty="0"/>
              <a:t>   that animal. </a:t>
            </a:r>
            <a:endParaRPr lang="en-MY" sz="2400" dirty="0"/>
          </a:p>
          <a:p>
            <a:pPr marL="0" indent="0">
              <a:buFontTx/>
              <a:buNone/>
            </a:pPr>
            <a:endParaRPr lang="en-MY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Life</a:t>
            </a:r>
            <a:r>
              <a:rPr lang="en-US" smtClean="0">
                <a:latin typeface="+mn-lt"/>
              </a:rPr>
              <a:t>Knowledge</a:t>
            </a:r>
            <a:r>
              <a:rPr lang="en-US" smtClean="0"/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209" y="685800"/>
            <a:ext cx="6934200" cy="104775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Three aspects that represent and affect your self-image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4842" y="2209800"/>
            <a:ext cx="6705600" cy="3124200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How you </a:t>
            </a:r>
            <a:r>
              <a:rPr lang="en-US" sz="2800" b="1" dirty="0"/>
              <a:t>see yourself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How you </a:t>
            </a:r>
            <a:r>
              <a:rPr lang="en-US" sz="2800" b="1" dirty="0"/>
              <a:t>would like to see yourself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How you think that </a:t>
            </a:r>
            <a:r>
              <a:rPr lang="en-US" sz="2800" b="1" dirty="0"/>
              <a:t>others see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537</Words>
  <Application>Microsoft Office PowerPoint</Application>
  <PresentationFormat>On-screen Show (4:3)</PresentationFormat>
  <Paragraphs>118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Lucida Calligraphy</vt:lpstr>
      <vt:lpstr>新細明體</vt:lpstr>
      <vt:lpstr>UCTI-Template-foundation-level</vt:lpstr>
      <vt:lpstr>1_UCTI-Template-foundation-level</vt:lpstr>
      <vt:lpstr>2_UCTI-Template-foundation-level</vt:lpstr>
      <vt:lpstr>Employees &amp; Employment Trends MPU 3362</vt:lpstr>
      <vt:lpstr>CLASS RULES</vt:lpstr>
      <vt:lpstr>PowerPoint Presentation</vt:lpstr>
      <vt:lpstr>Topic &amp; Structure of The Lesson</vt:lpstr>
      <vt:lpstr>Learning Outcomes</vt:lpstr>
      <vt:lpstr>Key Terms You Must Be Able To Use</vt:lpstr>
      <vt:lpstr>What is self-image?</vt:lpstr>
      <vt:lpstr>Quiz</vt:lpstr>
      <vt:lpstr>Three aspects that represent and affect your self-image</vt:lpstr>
      <vt:lpstr>PowerPoint Presentation</vt:lpstr>
      <vt:lpstr>Three Divisions of Self-Image</vt:lpstr>
      <vt:lpstr>PowerPoint Presentation</vt:lpstr>
      <vt:lpstr>Positive Factors of Self-Image</vt:lpstr>
      <vt:lpstr>Negative Factors of Self-Image</vt:lpstr>
      <vt:lpstr>Four Ways to Promote Positive  Self-Image</vt:lpstr>
      <vt:lpstr>Four Ways to Promote Positive  Self-Image</vt:lpstr>
      <vt:lpstr>Four Ways to Promote Positive Self-Image</vt:lpstr>
      <vt:lpstr>Question and Answer Session</vt:lpstr>
      <vt:lpstr>What we will cover next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Vézina</dc:creator>
  <cp:lastModifiedBy>Munirah Binti Salamat</cp:lastModifiedBy>
  <cp:revision>231</cp:revision>
  <cp:lastPrinted>2019-06-26T10:42:50Z</cp:lastPrinted>
  <dcterms:created xsi:type="dcterms:W3CDTF">2013-08-26T13:23:56Z</dcterms:created>
  <dcterms:modified xsi:type="dcterms:W3CDTF">2020-07-06T08:30:49Z</dcterms:modified>
</cp:coreProperties>
</file>