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0"/>
  </p:notesMasterIdLst>
  <p:handoutMasterIdLst>
    <p:handoutMasterId r:id="rId41"/>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271" r:id="rId36"/>
    <p:sldId id="272" r:id="rId37"/>
    <p:sldId id="273" r:id="rId38"/>
    <p:sldId id="274" r:id="rId3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Terminology and Technology</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pPr algn="r"/>
            <a:r>
              <a:rPr lang="en-US" dirty="0">
                <a:solidFill>
                  <a:srgbClr val="10065A"/>
                </a:solidFill>
              </a:rPr>
              <a:t>WLAN Terminology and Technology</a:t>
            </a:r>
          </a:p>
        </p:txBody>
      </p:sp>
      <p:sp>
        <p:nvSpPr>
          <p:cNvPr id="5" name="Text Box 6"/>
          <p:cNvSpPr txBox="1">
            <a:spLocks noGrp="1" noChangeArrowheads="1"/>
          </p:cNvSpPr>
          <p:nvPr>
            <p:ph type="ctrTitle"/>
          </p:nvPr>
        </p:nvSpPr>
        <p:spPr bwMode="auto">
          <a:xfrm>
            <a:off x="595423" y="2225971"/>
            <a:ext cx="854857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‹10› </a:t>
            </a:r>
            <a:r>
              <a:rPr lang="en-GB" dirty="0" smtClean="0"/>
              <a:t>of </a:t>
            </a:r>
            <a:r>
              <a:rPr lang="en-GB" dirty="0" smtClean="0"/>
              <a:t>38</a:t>
            </a:r>
            <a:endParaRPr lang="en-GB" dirty="0"/>
          </a:p>
        </p:txBody>
      </p:sp>
      <p:sp>
        <p:nvSpPr>
          <p:cNvPr id="5" name="Rectangle 1"/>
          <p:cNvSpPr>
            <a:spLocks noChangeArrowheads="1"/>
          </p:cNvSpPr>
          <p:nvPr/>
        </p:nvSpPr>
        <p:spPr bwMode="auto">
          <a:xfrm>
            <a:off x="533400" y="1295400"/>
            <a:ext cx="80772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Radio frequency channel </a:t>
            </a:r>
            <a:r>
              <a:rPr lang="en-US"/>
              <a:t>- The IBSS configuration requires a user to set the specific RF channel that will be used by all devices that are part of the same IBSS network. </a:t>
            </a:r>
          </a:p>
          <a:p>
            <a:pPr algn="just" eaLnBrk="1" hangingPunct="1">
              <a:lnSpc>
                <a:spcPct val="150000"/>
              </a:lnSpc>
            </a:pPr>
            <a:endParaRPr lang="en-US"/>
          </a:p>
          <a:p>
            <a:pPr algn="just" eaLnBrk="1" hangingPunct="1">
              <a:lnSpc>
                <a:spcPct val="150000"/>
              </a:lnSpc>
            </a:pPr>
            <a:r>
              <a:rPr lang="en-US"/>
              <a:t>This is accomplished in the client utility software for the network adapter. Some client software utilities set this automatically, in which case the IBSS will use the channel automatically specified.</a:t>
            </a:r>
          </a:p>
          <a:p>
            <a:pPr algn="just" eaLnBrk="1" hangingPunct="1">
              <a:lnSpc>
                <a:spcPct val="150000"/>
              </a:lnSpc>
            </a:pPr>
            <a:endParaRPr lang="en-US"/>
          </a:p>
          <a:p>
            <a:pPr algn="just" eaLnBrk="1" hangingPunct="1">
              <a:lnSpc>
                <a:spcPct val="150000"/>
              </a:lnSpc>
            </a:pPr>
            <a:r>
              <a:rPr lang="en-US" b="1">
                <a:solidFill>
                  <a:srgbClr val="FF0000"/>
                </a:solidFill>
              </a:rPr>
              <a:t>It is important to understand that all devices in any common IBSS must be communicating on the same channel.</a:t>
            </a:r>
            <a:r>
              <a:rPr lang="en-US"/>
              <a:t> If the client utility does allow a channel to be set, the channel chosen is up to the user but based upon the regulatory domain in which the network is used.</a:t>
            </a:r>
          </a:p>
          <a:p>
            <a:pPr algn="just" eaLnBrk="1" hangingPunct="1"/>
            <a:endParaRPr lang="en-US"/>
          </a:p>
        </p:txBody>
      </p:sp>
      <p:sp>
        <p:nvSpPr>
          <p:cNvPr id="6"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a:t>
            </a:r>
          </a:p>
          <a:p>
            <a:pPr algn="ctr"/>
            <a:r>
              <a:rPr lang="en-US" sz="3600" b="1" dirty="0" smtClean="0">
                <a:solidFill>
                  <a:srgbClr val="002060"/>
                </a:solidFill>
                <a:cs typeface="Calibri" panose="020F0502020204030204" pitchFamily="34" charset="0"/>
              </a:rPr>
              <a:t> </a:t>
            </a:r>
            <a:r>
              <a:rPr lang="en-US" sz="3600" b="1" dirty="0">
                <a:solidFill>
                  <a:srgbClr val="002060"/>
                </a:solidFill>
                <a:cs typeface="Calibri" panose="020F0502020204030204" pitchFamily="34" charset="0"/>
              </a:rPr>
              <a:t>IBSS</a:t>
            </a:r>
          </a:p>
        </p:txBody>
      </p:sp>
    </p:spTree>
    <p:extLst>
      <p:ext uri="{BB962C8B-B14F-4D97-AF65-F5344CB8AC3E}">
        <p14:creationId xmlns:p14="http://schemas.microsoft.com/office/powerpoint/2010/main" val="127587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‹11› </a:t>
            </a:r>
            <a:r>
              <a:rPr lang="en-GB" dirty="0" smtClean="0"/>
              <a:t>of </a:t>
            </a:r>
            <a:r>
              <a:rPr lang="en-GB" dirty="0" smtClean="0"/>
              <a:t>38</a:t>
            </a:r>
            <a:endParaRPr lang="en-GB" dirty="0"/>
          </a:p>
        </p:txBody>
      </p:sp>
      <p:sp>
        <p:nvSpPr>
          <p:cNvPr id="5" name="Title 1"/>
          <p:cNvSpPr txBox="1">
            <a:spLocks/>
          </p:cNvSpPr>
          <p:nvPr/>
        </p:nvSpPr>
        <p:spPr bwMode="auto">
          <a:xfrm>
            <a:off x="762000" y="73183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IBSS</a:t>
            </a:r>
            <a:endParaRPr lang="en-US" sz="3600" b="1" dirty="0">
              <a:solidFill>
                <a:srgbClr val="002060"/>
              </a:solidFill>
              <a:cs typeface="Calibri" panose="020F0502020204030204" pitchFamily="34" charset="0"/>
            </a:endParaRPr>
          </a:p>
        </p:txBody>
      </p:sp>
      <p:sp>
        <p:nvSpPr>
          <p:cNvPr id="6" name="Rectangle 2"/>
          <p:cNvSpPr>
            <a:spLocks noChangeArrowheads="1"/>
          </p:cNvSpPr>
          <p:nvPr/>
        </p:nvSpPr>
        <p:spPr bwMode="auto">
          <a:xfrm>
            <a:off x="762000" y="1676400"/>
            <a:ext cx="75438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b="1">
                <a:solidFill>
                  <a:srgbClr val="FF0000"/>
                </a:solidFill>
              </a:rPr>
              <a:t>Security</a:t>
            </a:r>
          </a:p>
          <a:p>
            <a:pPr algn="just" eaLnBrk="1" hangingPunct="1"/>
            <a:endParaRPr lang="en-US"/>
          </a:p>
          <a:p>
            <a:pPr algn="just" eaLnBrk="1" hangingPunct="1">
              <a:lnSpc>
                <a:spcPct val="150000"/>
              </a:lnSpc>
            </a:pPr>
            <a:r>
              <a:rPr lang="en-US" b="1">
                <a:solidFill>
                  <a:srgbClr val="FF0000"/>
                </a:solidFill>
              </a:rPr>
              <a:t>With IBSS networks, there is no centralized control and no security management features. </a:t>
            </a:r>
          </a:p>
          <a:p>
            <a:pPr algn="just" eaLnBrk="1" hangingPunct="1">
              <a:lnSpc>
                <a:spcPct val="150000"/>
              </a:lnSpc>
            </a:pPr>
            <a:endParaRPr lang="en-US"/>
          </a:p>
          <a:p>
            <a:pPr algn="just" eaLnBrk="1" hangingPunct="1">
              <a:lnSpc>
                <a:spcPct val="150000"/>
              </a:lnSpc>
            </a:pPr>
            <a:r>
              <a:rPr lang="en-US" b="1">
                <a:solidFill>
                  <a:srgbClr val="FF0000"/>
                </a:solidFill>
              </a:rPr>
              <a:t>Security is left up to the individual user or device</a:t>
            </a:r>
            <a:r>
              <a:rPr lang="en-US"/>
              <a:t>. If a user inadvertently shares a resource it could expose sensitive information and pose security threats. </a:t>
            </a:r>
          </a:p>
          <a:p>
            <a:pPr algn="just" eaLnBrk="1" hangingPunct="1">
              <a:lnSpc>
                <a:spcPct val="150000"/>
              </a:lnSpc>
            </a:pPr>
            <a:endParaRPr lang="en-US"/>
          </a:p>
          <a:p>
            <a:pPr algn="just" eaLnBrk="1" hangingPunct="1">
              <a:lnSpc>
                <a:spcPct val="150000"/>
              </a:lnSpc>
            </a:pPr>
            <a:r>
              <a:rPr lang="en-US" b="1">
                <a:solidFill>
                  <a:srgbClr val="FF0000"/>
                </a:solidFill>
              </a:rPr>
              <a:t>This can be a concern for many enterprise installations and therefore the use of an IBSS may be against corporate policy.</a:t>
            </a:r>
          </a:p>
        </p:txBody>
      </p:sp>
    </p:spTree>
    <p:extLst>
      <p:ext uri="{BB962C8B-B14F-4D97-AF65-F5344CB8AC3E}">
        <p14:creationId xmlns:p14="http://schemas.microsoft.com/office/powerpoint/2010/main" val="320113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‹12› </a:t>
            </a:r>
            <a:r>
              <a:rPr lang="en-GB" dirty="0" smtClean="0"/>
              <a:t>of </a:t>
            </a:r>
            <a:r>
              <a:rPr lang="en-GB" dirty="0" smtClean="0"/>
              <a:t>38</a:t>
            </a:r>
            <a:endParaRPr lang="en-GB" dirty="0"/>
          </a:p>
        </p:txBody>
      </p:sp>
      <p:sp>
        <p:nvSpPr>
          <p:cNvPr id="5" name="Rectangle 1"/>
          <p:cNvSpPr>
            <a:spLocks noChangeArrowheads="1"/>
          </p:cNvSpPr>
          <p:nvPr/>
        </p:nvSpPr>
        <p:spPr bwMode="auto">
          <a:xfrm>
            <a:off x="595313" y="1371600"/>
            <a:ext cx="8001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The </a:t>
            </a:r>
            <a:r>
              <a:rPr lang="en-US" b="1" i="1">
                <a:solidFill>
                  <a:srgbClr val="FF0000"/>
                </a:solidFill>
              </a:rPr>
              <a:t>basic service set </a:t>
            </a:r>
            <a:r>
              <a:rPr lang="en-US" b="1">
                <a:solidFill>
                  <a:srgbClr val="FF0000"/>
                </a:solidFill>
              </a:rPr>
              <a:t>(BSS) is the foundation of the wireless network. This mode consists of an access point connected to a network infrastructure and associated devices. </a:t>
            </a:r>
          </a:p>
          <a:p>
            <a:pPr algn="just" eaLnBrk="1" hangingPunct="1">
              <a:lnSpc>
                <a:spcPct val="150000"/>
              </a:lnSpc>
            </a:pPr>
            <a:endParaRPr lang="en-US"/>
          </a:p>
          <a:p>
            <a:pPr algn="just" eaLnBrk="1" hangingPunct="1">
              <a:lnSpc>
                <a:spcPct val="150000"/>
              </a:lnSpc>
            </a:pPr>
            <a:r>
              <a:rPr lang="en-US"/>
              <a:t>This is considered the foundation because it may be one of many access points that form a wireless network. </a:t>
            </a:r>
          </a:p>
          <a:p>
            <a:pPr algn="just" eaLnBrk="1" hangingPunct="1">
              <a:lnSpc>
                <a:spcPct val="150000"/>
              </a:lnSpc>
            </a:pPr>
            <a:endParaRPr lang="en-US"/>
          </a:p>
          <a:p>
            <a:pPr algn="just" eaLnBrk="1" hangingPunct="1">
              <a:lnSpc>
                <a:spcPct val="150000"/>
              </a:lnSpc>
            </a:pPr>
            <a:r>
              <a:rPr lang="en-US" b="1">
                <a:solidFill>
                  <a:srgbClr val="FF0000"/>
                </a:solidFill>
              </a:rPr>
              <a:t>With a BSS setup, each access point is connected to a network infrastructure, also known as the distribution system (DS) and allows connected wireless LAN devices to access network resources based on the appropriate permissions the device or user has access to. </a:t>
            </a:r>
          </a:p>
          <a:p>
            <a:pPr algn="just" eaLnBrk="1" hangingPunct="1"/>
            <a:endParaRPr lang="en-US"/>
          </a:p>
        </p:txBody>
      </p:sp>
      <p:sp>
        <p:nvSpPr>
          <p:cNvPr id="6" name="Title 1"/>
          <p:cNvSpPr txBox="1">
            <a:spLocks/>
          </p:cNvSpPr>
          <p:nvPr/>
        </p:nvSpPr>
        <p:spPr bwMode="auto">
          <a:xfrm>
            <a:off x="457200" y="579438"/>
            <a:ext cx="8001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BSS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99938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‹13› </a:t>
            </a:r>
            <a:r>
              <a:rPr lang="en-GB" dirty="0" smtClean="0"/>
              <a:t>of </a:t>
            </a:r>
            <a:r>
              <a:rPr lang="en-GB" dirty="0" smtClean="0"/>
              <a:t>38</a:t>
            </a:r>
            <a:endParaRPr lang="en-GB" dirty="0"/>
          </a:p>
        </p:txBody>
      </p:sp>
      <p:pic>
        <p:nvPicPr>
          <p:cNvPr id="5"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13" y="3802063"/>
            <a:ext cx="2492375"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519113" y="842963"/>
            <a:ext cx="7620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a:p>
          <a:p>
            <a:pPr algn="just" eaLnBrk="1" hangingPunct="1">
              <a:lnSpc>
                <a:spcPct val="150000"/>
              </a:lnSpc>
            </a:pPr>
            <a:r>
              <a:rPr lang="en-US"/>
              <a:t>The radio frequency area of coverage depends on several factors such as the antenna gain and output power settings; this area of coverage is known as the </a:t>
            </a:r>
            <a:r>
              <a:rPr lang="en-US" i="1"/>
              <a:t>basic service area(BSA)</a:t>
            </a:r>
            <a:r>
              <a:rPr lang="en-US"/>
              <a:t>. </a:t>
            </a:r>
          </a:p>
          <a:p>
            <a:pPr algn="just" eaLnBrk="1" hangingPunct="1">
              <a:lnSpc>
                <a:spcPct val="150000"/>
              </a:lnSpc>
            </a:pPr>
            <a:r>
              <a:rPr lang="en-US"/>
              <a:t>Any wireless device in radio range and part of the BSA with the correct configuration parameters, including SSID and security settings, will be able to successfully connect to the access point. Figure 7.5 shows an example of a BSS.  </a:t>
            </a:r>
          </a:p>
        </p:txBody>
      </p:sp>
      <p:sp>
        <p:nvSpPr>
          <p:cNvPr id="7" name="Title 1"/>
          <p:cNvSpPr txBox="1">
            <a:spLocks/>
          </p:cNvSpPr>
          <p:nvPr/>
        </p:nvSpPr>
        <p:spPr bwMode="auto">
          <a:xfrm>
            <a:off x="342900" y="506413"/>
            <a:ext cx="8001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BSS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97786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‹14› </a:t>
            </a:r>
            <a:r>
              <a:rPr lang="en-GB" dirty="0" smtClean="0"/>
              <a:t>of </a:t>
            </a:r>
            <a:r>
              <a:rPr lang="en-GB" dirty="0" smtClean="0"/>
              <a:t>38</a:t>
            </a:r>
            <a:endParaRPr lang="en-GB" dirty="0"/>
          </a:p>
        </p:txBody>
      </p:sp>
      <p:sp>
        <p:nvSpPr>
          <p:cNvPr id="5" name="Rectangle 1"/>
          <p:cNvSpPr>
            <a:spLocks noChangeArrowheads="1"/>
          </p:cNvSpPr>
          <p:nvPr/>
        </p:nvSpPr>
        <p:spPr bwMode="auto">
          <a:xfrm>
            <a:off x="457200" y="1401763"/>
            <a:ext cx="81946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E</a:t>
            </a:r>
            <a:r>
              <a:rPr lang="en-US" b="1" i="1">
                <a:solidFill>
                  <a:srgbClr val="FF0000"/>
                </a:solidFill>
              </a:rPr>
              <a:t>xtended service set </a:t>
            </a:r>
            <a:r>
              <a:rPr lang="en-US" b="1">
                <a:solidFill>
                  <a:srgbClr val="FF0000"/>
                </a:solidFill>
              </a:rPr>
              <a:t>(ESS) is defined as “a set of one or more interconnected basic service sets (BSSs) </a:t>
            </a:r>
            <a:r>
              <a:rPr lang="en-US"/>
              <a:t>that appears as a single BSS to the logical link control (LLC) layer at any station (STA) associated with one of those BSSs.” </a:t>
            </a:r>
          </a:p>
          <a:p>
            <a:pPr algn="just" eaLnBrk="1" hangingPunct="1">
              <a:lnSpc>
                <a:spcPct val="150000"/>
              </a:lnSpc>
            </a:pPr>
            <a:endParaRPr lang="en-US"/>
          </a:p>
          <a:p>
            <a:pPr algn="just" eaLnBrk="1" hangingPunct="1">
              <a:lnSpc>
                <a:spcPct val="150000"/>
              </a:lnSpc>
            </a:pPr>
            <a:r>
              <a:rPr lang="en-US" b="1">
                <a:solidFill>
                  <a:srgbClr val="FF0000"/>
                </a:solidFill>
              </a:rPr>
              <a:t>In basic terms, this can be one or more basic service sets connected to a common distribution system. </a:t>
            </a:r>
            <a:r>
              <a:rPr lang="en-US"/>
              <a:t>An ESS is a common configuration in many wireless LAN deployments for small to medium businesses as well as large enterprise organizations. </a:t>
            </a:r>
          </a:p>
          <a:p>
            <a:pPr algn="just" eaLnBrk="1" hangingPunct="1">
              <a:lnSpc>
                <a:spcPct val="150000"/>
              </a:lnSpc>
            </a:pPr>
            <a:endParaRPr lang="en-US"/>
          </a:p>
          <a:p>
            <a:pPr algn="just" eaLnBrk="1" hangingPunct="1">
              <a:lnSpc>
                <a:spcPct val="150000"/>
              </a:lnSpc>
            </a:pPr>
            <a:r>
              <a:rPr lang="en-US" b="1">
                <a:solidFill>
                  <a:srgbClr val="FF0000"/>
                </a:solidFill>
              </a:rPr>
              <a:t>In most cases, an ESS would be used to provide consistent and complete coverage across an entire organization.</a:t>
            </a:r>
          </a:p>
          <a:p>
            <a:pPr algn="just" eaLnBrk="1" hangingPunct="1">
              <a:lnSpc>
                <a:spcPct val="150000"/>
              </a:lnSpc>
            </a:pPr>
            <a:endParaRPr lang="en-US"/>
          </a:p>
          <a:p>
            <a:pPr algn="just" eaLnBrk="1" hangingPunct="1"/>
            <a:endParaRPr lang="en-US"/>
          </a:p>
        </p:txBody>
      </p:sp>
      <p:sp>
        <p:nvSpPr>
          <p:cNvPr id="6" name="Title 1"/>
          <p:cNvSpPr txBox="1">
            <a:spLocks/>
          </p:cNvSpPr>
          <p:nvPr/>
        </p:nvSpPr>
        <p:spPr bwMode="auto">
          <a:xfrm>
            <a:off x="152400" y="609600"/>
            <a:ext cx="8153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a:t>
            </a:r>
          </a:p>
          <a:p>
            <a:pPr algn="ctr"/>
            <a:r>
              <a:rPr lang="en-US" sz="3600" b="1" dirty="0" smtClean="0">
                <a:solidFill>
                  <a:srgbClr val="002060"/>
                </a:solidFill>
                <a:cs typeface="Calibri" panose="020F0502020204030204" pitchFamily="34" charset="0"/>
              </a:rPr>
              <a:t> </a:t>
            </a:r>
            <a:r>
              <a:rPr lang="en-US" sz="3600" b="1" dirty="0">
                <a:solidFill>
                  <a:srgbClr val="002060"/>
                </a:solidFill>
                <a:cs typeface="Calibri" panose="020F0502020204030204" pitchFamily="34" charset="0"/>
              </a:rPr>
              <a:t>ESS</a:t>
            </a:r>
          </a:p>
        </p:txBody>
      </p:sp>
    </p:spTree>
    <p:extLst>
      <p:ext uri="{BB962C8B-B14F-4D97-AF65-F5344CB8AC3E}">
        <p14:creationId xmlns:p14="http://schemas.microsoft.com/office/powerpoint/2010/main" val="209759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‹15› </a:t>
            </a:r>
            <a:r>
              <a:rPr lang="en-GB" dirty="0" smtClean="0"/>
              <a:t>of </a:t>
            </a:r>
            <a:r>
              <a:rPr lang="en-GB" dirty="0" smtClean="0"/>
              <a:t>38</a:t>
            </a:r>
            <a:endParaRPr lang="en-GB" dirty="0"/>
          </a:p>
        </p:txBody>
      </p:sp>
      <p:sp>
        <p:nvSpPr>
          <p:cNvPr id="5" name="Rectangle 3"/>
          <p:cNvSpPr>
            <a:spLocks noChangeArrowheads="1"/>
          </p:cNvSpPr>
          <p:nvPr/>
        </p:nvSpPr>
        <p:spPr bwMode="auto">
          <a:xfrm>
            <a:off x="533400" y="1374775"/>
            <a:ext cx="8077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a:p>
          <a:p>
            <a:pPr algn="just" eaLnBrk="1" hangingPunct="1">
              <a:lnSpc>
                <a:spcPct val="150000"/>
              </a:lnSpc>
            </a:pPr>
            <a:r>
              <a:rPr lang="en-US"/>
              <a:t>An ESS can be thought of as several basic service sets (BSSs) that have matching parameters such as SSID and security settings. </a:t>
            </a:r>
          </a:p>
          <a:p>
            <a:pPr algn="just" eaLnBrk="1" hangingPunct="1">
              <a:lnSpc>
                <a:spcPct val="150000"/>
              </a:lnSpc>
            </a:pPr>
            <a:endParaRPr lang="en-US"/>
          </a:p>
          <a:p>
            <a:pPr algn="just" eaLnBrk="1" hangingPunct="1">
              <a:lnSpc>
                <a:spcPct val="150000"/>
              </a:lnSpc>
            </a:pPr>
            <a:r>
              <a:rPr lang="en-US"/>
              <a:t>It is the distribution system connecting these together that makes up the ESS. In most cases, the basic service area for each BSS will overlap to allow roaming from one BSS to another. </a:t>
            </a:r>
          </a:p>
        </p:txBody>
      </p:sp>
      <p:sp>
        <p:nvSpPr>
          <p:cNvPr id="6" name="Title 1"/>
          <p:cNvSpPr txBox="1">
            <a:spLocks/>
          </p:cNvSpPr>
          <p:nvPr/>
        </p:nvSpPr>
        <p:spPr bwMode="auto">
          <a:xfrm>
            <a:off x="533400" y="609600"/>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ESS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88858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‹16› </a:t>
            </a:r>
            <a:r>
              <a:rPr lang="en-GB" dirty="0" smtClean="0"/>
              <a:t>of </a:t>
            </a:r>
            <a:r>
              <a:rPr lang="en-GB" dirty="0" smtClean="0"/>
              <a:t>38</a:t>
            </a:r>
            <a:endParaRPr lang="en-GB" dirty="0"/>
          </a:p>
        </p:txBody>
      </p:sp>
      <p:pic>
        <p:nvPicPr>
          <p:cNvPr id="5"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1628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498475" y="914400"/>
            <a:ext cx="78073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ESS - Extended Service Set</a:t>
            </a:r>
          </a:p>
        </p:txBody>
      </p:sp>
    </p:spTree>
    <p:extLst>
      <p:ext uri="{BB962C8B-B14F-4D97-AF65-F5344CB8AC3E}">
        <p14:creationId xmlns:p14="http://schemas.microsoft.com/office/powerpoint/2010/main" val="296386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‹17› </a:t>
            </a:r>
            <a:r>
              <a:rPr lang="en-GB" dirty="0" smtClean="0"/>
              <a:t>of </a:t>
            </a:r>
            <a:r>
              <a:rPr lang="en-GB" dirty="0" smtClean="0"/>
              <a:t>38</a:t>
            </a:r>
            <a:endParaRPr lang="en-GB" dirty="0"/>
          </a:p>
        </p:txBody>
      </p:sp>
      <p:sp>
        <p:nvSpPr>
          <p:cNvPr id="5" name="Rectangle 1"/>
          <p:cNvSpPr>
            <a:spLocks noChangeArrowheads="1"/>
          </p:cNvSpPr>
          <p:nvPr/>
        </p:nvSpPr>
        <p:spPr bwMode="auto">
          <a:xfrm>
            <a:off x="419100" y="1828800"/>
            <a:ext cx="81915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The first part of the discovery phase in IEEE 802.11 of wireless networking is known as </a:t>
            </a:r>
            <a:r>
              <a:rPr lang="en-US" b="1" i="1">
                <a:solidFill>
                  <a:srgbClr val="FF0000"/>
                </a:solidFill>
              </a:rPr>
              <a:t>passive scanning</a:t>
            </a:r>
            <a:r>
              <a:rPr lang="en-US" b="1">
                <a:solidFill>
                  <a:srgbClr val="FF0000"/>
                </a:solidFill>
              </a:rPr>
              <a:t>. </a:t>
            </a:r>
            <a:r>
              <a:rPr lang="en-US"/>
              <a:t>This process allows wireless LAN devices to “listen” for information about wireless networks in the radio receiving area of the wireless network or the BSA. </a:t>
            </a:r>
          </a:p>
          <a:p>
            <a:pPr algn="just" eaLnBrk="1" hangingPunct="1">
              <a:lnSpc>
                <a:spcPct val="150000"/>
              </a:lnSpc>
            </a:pPr>
            <a:endParaRPr lang="en-US"/>
          </a:p>
          <a:p>
            <a:pPr algn="just" eaLnBrk="1" hangingPunct="1">
              <a:lnSpc>
                <a:spcPct val="150000"/>
              </a:lnSpc>
            </a:pPr>
            <a:r>
              <a:rPr lang="en-US" b="1">
                <a:solidFill>
                  <a:srgbClr val="FF0000"/>
                </a:solidFill>
              </a:rPr>
              <a:t>During the passive scanning process, wireless LAN devices will listen for specific information to make them aware of networks in the area. </a:t>
            </a:r>
            <a:r>
              <a:rPr lang="en-US"/>
              <a:t>An analogy to this process would be using an FM radio tuner to scan through the entire band listening for a station to tune in.</a:t>
            </a:r>
          </a:p>
        </p:txBody>
      </p:sp>
      <p:sp>
        <p:nvSpPr>
          <p:cNvPr id="6" name="Title 1"/>
          <p:cNvSpPr txBox="1">
            <a:spLocks/>
          </p:cNvSpPr>
          <p:nvPr/>
        </p:nvSpPr>
        <p:spPr bwMode="auto">
          <a:xfrm>
            <a:off x="419100" y="8524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Passive Scanning</a:t>
            </a:r>
          </a:p>
        </p:txBody>
      </p:sp>
    </p:spTree>
    <p:extLst>
      <p:ext uri="{BB962C8B-B14F-4D97-AF65-F5344CB8AC3E}">
        <p14:creationId xmlns:p14="http://schemas.microsoft.com/office/powerpoint/2010/main" val="359932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‹18› of 38</a:t>
            </a:r>
            <a:endParaRPr lang="en-GB" dirty="0"/>
          </a:p>
        </p:txBody>
      </p:sp>
      <p:sp>
        <p:nvSpPr>
          <p:cNvPr id="5" name="Title 1"/>
          <p:cNvSpPr txBox="1">
            <a:spLocks/>
          </p:cNvSpPr>
          <p:nvPr/>
        </p:nvSpPr>
        <p:spPr bwMode="auto">
          <a:xfrm>
            <a:off x="419100" y="6858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cs typeface="Calibri" panose="020F0502020204030204" pitchFamily="34" charset="0"/>
              </a:rPr>
              <a:t>Connecting to a Wireless Network – </a:t>
            </a:r>
            <a:endParaRPr lang="en-US" sz="3600" b="1" dirty="0" smtClean="0">
              <a:solidFill>
                <a:srgbClr val="002060"/>
              </a:solidFill>
              <a:cs typeface="Calibri" panose="020F0502020204030204" pitchFamily="34" charset="0"/>
            </a:endParaRPr>
          </a:p>
          <a:p>
            <a:r>
              <a:rPr lang="en-US" sz="3600" b="1" dirty="0" smtClean="0">
                <a:solidFill>
                  <a:srgbClr val="002060"/>
                </a:solidFill>
                <a:cs typeface="Calibri" panose="020F0502020204030204" pitchFamily="34" charset="0"/>
              </a:rPr>
              <a:t>Active </a:t>
            </a:r>
            <a:r>
              <a:rPr lang="en-US" sz="3600" b="1" dirty="0">
                <a:solidFill>
                  <a:srgbClr val="002060"/>
                </a:solidFill>
                <a:cs typeface="Calibri" panose="020F0502020204030204" pitchFamily="34" charset="0"/>
              </a:rPr>
              <a:t>Scanning</a:t>
            </a:r>
          </a:p>
        </p:txBody>
      </p:sp>
      <p:sp>
        <p:nvSpPr>
          <p:cNvPr id="6" name="Rectangle 3"/>
          <p:cNvSpPr>
            <a:spLocks noChangeArrowheads="1"/>
          </p:cNvSpPr>
          <p:nvPr/>
        </p:nvSpPr>
        <p:spPr bwMode="auto">
          <a:xfrm>
            <a:off x="419100" y="1600200"/>
            <a:ext cx="81915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Active scanning is another part of the wireless LAN discovery phase</a:t>
            </a:r>
            <a:r>
              <a:rPr lang="en-US"/>
              <a:t>. In active scanning, wireless LAN devices wishing to connect to a network send out a frame known as a probe request. </a:t>
            </a:r>
          </a:p>
          <a:p>
            <a:pPr algn="just" eaLnBrk="1" hangingPunct="1">
              <a:lnSpc>
                <a:spcPct val="150000"/>
              </a:lnSpc>
            </a:pPr>
            <a:endParaRPr lang="en-US"/>
          </a:p>
          <a:p>
            <a:pPr algn="just" eaLnBrk="1" hangingPunct="1">
              <a:lnSpc>
                <a:spcPct val="150000"/>
              </a:lnSpc>
            </a:pPr>
            <a:r>
              <a:rPr lang="en-US" b="1">
                <a:solidFill>
                  <a:srgbClr val="FF0000"/>
                </a:solidFill>
              </a:rPr>
              <a:t>The function of this management frame is to find a specific wireless access point to connect with. </a:t>
            </a:r>
            <a:r>
              <a:rPr lang="en-US"/>
              <a:t>Depending on the client software used, if an SSID is specified in the client utility software active profile, the device will join only a network with the matching SSID.</a:t>
            </a:r>
          </a:p>
          <a:p>
            <a:pPr algn="just" eaLnBrk="1" hangingPunct="1"/>
            <a:endParaRPr lang="en-US"/>
          </a:p>
          <a:p>
            <a:pPr algn="just" eaLnBrk="1" hangingPunct="1">
              <a:lnSpc>
                <a:spcPct val="150000"/>
              </a:lnSpc>
            </a:pPr>
            <a:r>
              <a:rPr lang="en-US"/>
              <a:t>Access points constantly listen for probe request frames. Any access point within hearing range of the wireless device and having a matching SSID sends out a probe response frame to the wireless device. </a:t>
            </a:r>
          </a:p>
        </p:txBody>
      </p:sp>
    </p:spTree>
    <p:extLst>
      <p:ext uri="{BB962C8B-B14F-4D97-AF65-F5344CB8AC3E}">
        <p14:creationId xmlns:p14="http://schemas.microsoft.com/office/powerpoint/2010/main" val="319644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‹19› </a:t>
            </a:r>
            <a:r>
              <a:rPr lang="en-GB" dirty="0" smtClean="0"/>
              <a:t>of </a:t>
            </a:r>
            <a:r>
              <a:rPr lang="en-GB" dirty="0" smtClean="0"/>
              <a:t>38</a:t>
            </a:r>
            <a:endParaRPr lang="en-GB" dirty="0"/>
          </a:p>
        </p:txBody>
      </p:sp>
      <p:sp>
        <p:nvSpPr>
          <p:cNvPr id="5" name="Rectangle 1"/>
          <p:cNvSpPr>
            <a:spLocks noChangeArrowheads="1"/>
          </p:cNvSpPr>
          <p:nvPr/>
        </p:nvSpPr>
        <p:spPr bwMode="auto">
          <a:xfrm>
            <a:off x="450850" y="1905000"/>
            <a:ext cx="7848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Authentication in general is defined as verifying or confirming an identity. </a:t>
            </a:r>
          </a:p>
          <a:p>
            <a:pPr algn="just" eaLnBrk="1" hangingPunct="1">
              <a:lnSpc>
                <a:spcPct val="150000"/>
              </a:lnSpc>
            </a:pPr>
            <a:endParaRPr lang="en-US" sz="1600" i="1"/>
          </a:p>
          <a:p>
            <a:pPr algn="just" eaLnBrk="1" hangingPunct="1">
              <a:lnSpc>
                <a:spcPct val="150000"/>
              </a:lnSpc>
            </a:pPr>
            <a:r>
              <a:rPr lang="en-US" sz="1600" i="1"/>
              <a:t>- We use a variety of authentication mechanisms in our daily lives, such as logging onto a computer or network at home or at the office, accessing secure sites on the Internet, using an ATM machine, or showing an identification badge to get access to a building.</a:t>
            </a:r>
          </a:p>
          <a:p>
            <a:pPr algn="just" eaLnBrk="1" hangingPunct="1">
              <a:lnSpc>
                <a:spcPct val="150000"/>
              </a:lnSpc>
            </a:pPr>
            <a:endParaRPr lang="en-US"/>
          </a:p>
          <a:p>
            <a:pPr algn="just" eaLnBrk="1" hangingPunct="1">
              <a:lnSpc>
                <a:spcPct val="150000"/>
              </a:lnSpc>
            </a:pPr>
            <a:r>
              <a:rPr lang="en-US"/>
              <a:t>IEEE 802.11 devices must use an authentication process in order to access network resources. </a:t>
            </a:r>
            <a:r>
              <a:rPr lang="en-US" b="1">
                <a:solidFill>
                  <a:srgbClr val="FF0000"/>
                </a:solidFill>
              </a:rPr>
              <a:t>This authentication process differs from conventional authentication methods such as providing a username and password to gain access to a network. </a:t>
            </a:r>
          </a:p>
          <a:p>
            <a:pPr algn="just" eaLnBrk="1" hangingPunct="1"/>
            <a:endParaRPr lang="en-US"/>
          </a:p>
        </p:txBody>
      </p:sp>
      <p:sp>
        <p:nvSpPr>
          <p:cNvPr id="6" name="Title 1"/>
          <p:cNvSpPr txBox="1">
            <a:spLocks/>
          </p:cNvSpPr>
          <p:nvPr/>
        </p:nvSpPr>
        <p:spPr bwMode="auto">
          <a:xfrm>
            <a:off x="450850" y="8524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Authentication</a:t>
            </a:r>
          </a:p>
        </p:txBody>
      </p:sp>
    </p:spTree>
    <p:extLst>
      <p:ext uri="{BB962C8B-B14F-4D97-AF65-F5344CB8AC3E}">
        <p14:creationId xmlns:p14="http://schemas.microsoft.com/office/powerpoint/2010/main" val="278077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a:t>
            </a:r>
            <a:r>
              <a:rPr lang="en-GB" dirty="0" smtClean="0"/>
              <a:t>38</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ct val="200000"/>
              </a:lnSpc>
            </a:pPr>
            <a:r>
              <a:rPr lang="en-US" sz="2400" dirty="0"/>
              <a:t>Wireless LAN Modes of Operation  - </a:t>
            </a:r>
            <a:r>
              <a:rPr lang="en-US" sz="1600" dirty="0"/>
              <a:t>Ad-hoc &amp; Infrastructure</a:t>
            </a:r>
          </a:p>
          <a:p>
            <a:pPr>
              <a:lnSpc>
                <a:spcPct val="200000"/>
              </a:lnSpc>
            </a:pPr>
            <a:r>
              <a:rPr lang="en-US" sz="2400" dirty="0"/>
              <a:t>Connecting to a Wireless Network – </a:t>
            </a:r>
            <a:r>
              <a:rPr lang="en-US" sz="1600" dirty="0"/>
              <a:t>Passive Scanning &amp; Active  Scanning</a:t>
            </a:r>
          </a:p>
          <a:p>
            <a:pPr>
              <a:lnSpc>
                <a:spcPct val="200000"/>
              </a:lnSpc>
            </a:pPr>
            <a:r>
              <a:rPr lang="en-US" sz="2400" dirty="0"/>
              <a:t>Distribution System (DS) </a:t>
            </a:r>
          </a:p>
          <a:p>
            <a:pPr>
              <a:lnSpc>
                <a:spcPct val="200000"/>
              </a:lnSpc>
            </a:pPr>
            <a:r>
              <a:rPr lang="en-US" sz="2400" dirty="0"/>
              <a:t>Data Rates, Throughput, Dynamic Rate Switching</a:t>
            </a:r>
          </a:p>
          <a:p>
            <a:pPr>
              <a:lnSpc>
                <a:spcPct val="200000"/>
              </a:lnSpc>
            </a:pPr>
            <a:r>
              <a:rPr lang="en-US" sz="2400" dirty="0"/>
              <a:t>WLAN Roaming</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‹20› </a:t>
            </a:r>
            <a:r>
              <a:rPr lang="en-GB" dirty="0" smtClean="0"/>
              <a:t>of </a:t>
            </a:r>
            <a:r>
              <a:rPr lang="en-GB" dirty="0" smtClean="0"/>
              <a:t>38</a:t>
            </a:r>
            <a:endParaRPr lang="en-GB" dirty="0"/>
          </a:p>
        </p:txBody>
      </p:sp>
      <p:sp>
        <p:nvSpPr>
          <p:cNvPr id="5" name="Rectangle 1"/>
          <p:cNvSpPr>
            <a:spLocks noChangeArrowheads="1"/>
          </p:cNvSpPr>
          <p:nvPr/>
        </p:nvSpPr>
        <p:spPr bwMode="auto">
          <a:xfrm>
            <a:off x="419100" y="2057400"/>
            <a:ext cx="81153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The </a:t>
            </a:r>
            <a:r>
              <a:rPr lang="en-US" b="1" i="1">
                <a:solidFill>
                  <a:srgbClr val="FF0000"/>
                </a:solidFill>
              </a:rPr>
              <a:t>authentication </a:t>
            </a:r>
            <a:r>
              <a:rPr lang="en-US" b="1">
                <a:solidFill>
                  <a:srgbClr val="FF0000"/>
                </a:solidFill>
              </a:rPr>
              <a:t>discussed here is device authentication</a:t>
            </a:r>
            <a:r>
              <a:rPr lang="en-US"/>
              <a:t>, required in order for the device to become part of the wireless network and participate in exchanging data frames. </a:t>
            </a:r>
          </a:p>
          <a:p>
            <a:pPr algn="just" eaLnBrk="1" hangingPunct="1">
              <a:lnSpc>
                <a:spcPct val="150000"/>
              </a:lnSpc>
            </a:pPr>
            <a:endParaRPr lang="en-US"/>
          </a:p>
          <a:p>
            <a:pPr algn="just" eaLnBrk="1" hangingPunct="1">
              <a:lnSpc>
                <a:spcPct val="150000"/>
              </a:lnSpc>
            </a:pPr>
            <a:r>
              <a:rPr lang="en-US" b="1">
                <a:solidFill>
                  <a:srgbClr val="FF0000"/>
                </a:solidFill>
              </a:rPr>
              <a:t>The IEEE 802.11 standard addresses two types of authentication methods:</a:t>
            </a:r>
          </a:p>
          <a:p>
            <a:pPr algn="just" eaLnBrk="1" hangingPunct="1">
              <a:lnSpc>
                <a:spcPct val="150000"/>
              </a:lnSpc>
            </a:pPr>
            <a:r>
              <a:rPr lang="en-US" b="1">
                <a:solidFill>
                  <a:srgbClr val="FF0000"/>
                </a:solidFill>
              </a:rPr>
              <a:t>open system and shared key.</a:t>
            </a:r>
          </a:p>
        </p:txBody>
      </p:sp>
      <p:sp>
        <p:nvSpPr>
          <p:cNvPr id="6" name="Title 1"/>
          <p:cNvSpPr txBox="1">
            <a:spLocks/>
          </p:cNvSpPr>
          <p:nvPr/>
        </p:nvSpPr>
        <p:spPr bwMode="auto">
          <a:xfrm>
            <a:off x="419100" y="90805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Authentication</a:t>
            </a:r>
          </a:p>
        </p:txBody>
      </p:sp>
    </p:spTree>
    <p:extLst>
      <p:ext uri="{BB962C8B-B14F-4D97-AF65-F5344CB8AC3E}">
        <p14:creationId xmlns:p14="http://schemas.microsoft.com/office/powerpoint/2010/main" val="412830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‹21› </a:t>
            </a:r>
            <a:r>
              <a:rPr lang="en-GB" dirty="0" smtClean="0"/>
              <a:t>of </a:t>
            </a:r>
            <a:r>
              <a:rPr lang="en-GB" dirty="0" smtClean="0"/>
              <a:t>38</a:t>
            </a:r>
            <a:endParaRPr lang="en-GB" dirty="0"/>
          </a:p>
        </p:txBody>
      </p:sp>
      <p:sp>
        <p:nvSpPr>
          <p:cNvPr id="5" name="Rectangle 1"/>
          <p:cNvSpPr>
            <a:spLocks noChangeArrowheads="1"/>
          </p:cNvSpPr>
          <p:nvPr/>
        </p:nvSpPr>
        <p:spPr bwMode="auto">
          <a:xfrm>
            <a:off x="495300" y="1828800"/>
            <a:ext cx="8153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i="1"/>
              <a:t>Association </a:t>
            </a:r>
            <a:r>
              <a:rPr lang="en-US"/>
              <a:t>takes place after a device has been successfully authenticated either by open system or by shared key authentication. </a:t>
            </a:r>
          </a:p>
          <a:p>
            <a:pPr algn="just" eaLnBrk="1" hangingPunct="1">
              <a:lnSpc>
                <a:spcPct val="150000"/>
              </a:lnSpc>
            </a:pPr>
            <a:endParaRPr lang="en-US"/>
          </a:p>
          <a:p>
            <a:pPr algn="just" eaLnBrk="1" hangingPunct="1">
              <a:lnSpc>
                <a:spcPct val="150000"/>
              </a:lnSpc>
            </a:pPr>
            <a:r>
              <a:rPr lang="en-US"/>
              <a:t>In the association state, the authenticated device can pass traffic across the access point to the network infrastructure or other associated wireless devices, allowing access to resources that the device or user has permissions to access. </a:t>
            </a:r>
          </a:p>
          <a:p>
            <a:pPr algn="just" eaLnBrk="1" hangingPunct="1">
              <a:lnSpc>
                <a:spcPct val="150000"/>
              </a:lnSpc>
            </a:pPr>
            <a:endParaRPr lang="en-US"/>
          </a:p>
          <a:p>
            <a:pPr algn="just" eaLnBrk="1" hangingPunct="1">
              <a:lnSpc>
                <a:spcPct val="150000"/>
              </a:lnSpc>
            </a:pPr>
            <a:r>
              <a:rPr lang="en-US"/>
              <a:t>After a device is authenticated and associated, it is considered to be part of the basic</a:t>
            </a:r>
          </a:p>
          <a:p>
            <a:pPr algn="just" eaLnBrk="1" hangingPunct="1">
              <a:lnSpc>
                <a:spcPct val="150000"/>
              </a:lnSpc>
            </a:pPr>
            <a:r>
              <a:rPr lang="en-US"/>
              <a:t>service set. A device </a:t>
            </a:r>
            <a:r>
              <a:rPr lang="en-US" i="1"/>
              <a:t>must </a:t>
            </a:r>
            <a:r>
              <a:rPr lang="en-US"/>
              <a:t>be authenticated before it can be associated. Figure 7.16 illustrates the association process.</a:t>
            </a:r>
          </a:p>
        </p:txBody>
      </p:sp>
      <p:sp>
        <p:nvSpPr>
          <p:cNvPr id="6" name="Title 1"/>
          <p:cNvSpPr txBox="1">
            <a:spLocks/>
          </p:cNvSpPr>
          <p:nvPr/>
        </p:nvSpPr>
        <p:spPr bwMode="auto">
          <a:xfrm>
            <a:off x="509588" y="8382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solidFill>
                  <a:srgbClr val="002060"/>
                </a:solidFill>
                <a:cs typeface="Calibri" panose="020F0502020204030204" pitchFamily="34" charset="0"/>
              </a:rPr>
              <a:t>Connecting to a Wireless Network – Association</a:t>
            </a:r>
          </a:p>
        </p:txBody>
      </p:sp>
    </p:spTree>
    <p:extLst>
      <p:ext uri="{BB962C8B-B14F-4D97-AF65-F5344CB8AC3E}">
        <p14:creationId xmlns:p14="http://schemas.microsoft.com/office/powerpoint/2010/main" val="63716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‹22› </a:t>
            </a:r>
            <a:r>
              <a:rPr lang="en-GB" dirty="0" smtClean="0"/>
              <a:t>of </a:t>
            </a:r>
            <a:r>
              <a:rPr lang="en-GB" dirty="0" smtClean="0"/>
              <a:t>38</a:t>
            </a:r>
            <a:endParaRPr lang="en-GB" dirty="0"/>
          </a:p>
        </p:txBody>
      </p:sp>
      <p:sp>
        <p:nvSpPr>
          <p:cNvPr id="5" name="Rectangle 1"/>
          <p:cNvSpPr>
            <a:spLocks noChangeArrowheads="1"/>
          </p:cNvSpPr>
          <p:nvPr/>
        </p:nvSpPr>
        <p:spPr bwMode="auto">
          <a:xfrm>
            <a:off x="533400" y="1371600"/>
            <a:ext cx="81470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In wireless LAN technology, the </a:t>
            </a:r>
            <a:r>
              <a:rPr lang="en-US" i="1"/>
              <a:t>distribution system (DS) </a:t>
            </a:r>
            <a:r>
              <a:rPr lang="en-US"/>
              <a:t>is the common infrastructure to which access points are connected and can be wired or wireless. In most cases this would be Ethernet. </a:t>
            </a:r>
          </a:p>
          <a:p>
            <a:pPr algn="just" eaLnBrk="1" hangingPunct="1">
              <a:lnSpc>
                <a:spcPct val="150000"/>
              </a:lnSpc>
            </a:pPr>
            <a:endParaRPr lang="en-US"/>
          </a:p>
          <a:p>
            <a:pPr algn="just" eaLnBrk="1" hangingPunct="1">
              <a:lnSpc>
                <a:spcPct val="150000"/>
              </a:lnSpc>
            </a:pPr>
            <a:r>
              <a:rPr lang="en-US"/>
              <a:t>In this capacity, the access point acts like a Layer 2 translational bridge. A </a:t>
            </a:r>
            <a:r>
              <a:rPr lang="en-US" i="1"/>
              <a:t>translational bridge </a:t>
            </a:r>
            <a:r>
              <a:rPr lang="en-US"/>
              <a:t>is defined as a device used to connect two or more dissimilar types of LANs together, such as wireless (802.11) and Ethernet (802.3). </a:t>
            </a:r>
          </a:p>
          <a:p>
            <a:pPr algn="just" eaLnBrk="1" hangingPunct="1">
              <a:lnSpc>
                <a:spcPct val="150000"/>
              </a:lnSpc>
            </a:pPr>
            <a:endParaRPr lang="en-US"/>
          </a:p>
          <a:p>
            <a:pPr algn="just" eaLnBrk="1" hangingPunct="1">
              <a:lnSpc>
                <a:spcPct val="150000"/>
              </a:lnSpc>
            </a:pPr>
            <a:r>
              <a:rPr lang="en-US"/>
              <a:t>From a receiver’s perspective, this allows an access point to take information from the air (the communication medium in wireless networking) and make a decision either to send it back out to the wireless radio or to forward it across to the distribution system. </a:t>
            </a:r>
          </a:p>
        </p:txBody>
      </p:sp>
      <p:sp>
        <p:nvSpPr>
          <p:cNvPr id="6" name="Title 1"/>
          <p:cNvSpPr txBox="1">
            <a:spLocks/>
          </p:cNvSpPr>
          <p:nvPr/>
        </p:nvSpPr>
        <p:spPr bwMode="auto">
          <a:xfrm>
            <a:off x="179388" y="59848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Distribution System</a:t>
            </a:r>
          </a:p>
        </p:txBody>
      </p:sp>
    </p:spTree>
    <p:extLst>
      <p:ext uri="{BB962C8B-B14F-4D97-AF65-F5344CB8AC3E}">
        <p14:creationId xmlns:p14="http://schemas.microsoft.com/office/powerpoint/2010/main" val="400703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‹23› </a:t>
            </a:r>
            <a:r>
              <a:rPr lang="en-GB" dirty="0" smtClean="0"/>
              <a:t>of </a:t>
            </a:r>
            <a:r>
              <a:rPr lang="en-GB" dirty="0" smtClean="0"/>
              <a:t>38</a:t>
            </a:r>
            <a:endParaRPr lang="en-GB" dirty="0"/>
          </a:p>
        </p:txBody>
      </p:sp>
      <p:pic>
        <p:nvPicPr>
          <p:cNvPr id="5" name="Picture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0" y="4191000"/>
            <a:ext cx="189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4081463"/>
            <a:ext cx="40497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533400" y="1447800"/>
            <a:ext cx="79248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An access point can do this because it has enough intelligence to determine if a data frame is destined to be sent to the distribution system or if it should stay on the wireless side of the network. This is possible because the access point knows whether a device is part of the wireless LAN side through the authentication and association methods mentioned earlier. </a:t>
            </a:r>
          </a:p>
        </p:txBody>
      </p:sp>
      <p:sp>
        <p:nvSpPr>
          <p:cNvPr id="8" name="Title 1"/>
          <p:cNvSpPr txBox="1">
            <a:spLocks/>
          </p:cNvSpPr>
          <p:nvPr/>
        </p:nvSpPr>
        <p:spPr bwMode="auto">
          <a:xfrm>
            <a:off x="152400" y="6556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Distribution System</a:t>
            </a:r>
          </a:p>
        </p:txBody>
      </p:sp>
    </p:spTree>
    <p:extLst>
      <p:ext uri="{BB962C8B-B14F-4D97-AF65-F5344CB8AC3E}">
        <p14:creationId xmlns:p14="http://schemas.microsoft.com/office/powerpoint/2010/main" val="36977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‹24› </a:t>
            </a:r>
            <a:r>
              <a:rPr lang="en-GB" dirty="0" smtClean="0"/>
              <a:t>of </a:t>
            </a:r>
            <a:r>
              <a:rPr lang="en-GB" dirty="0" smtClean="0"/>
              <a:t>38</a:t>
            </a:r>
            <a:endParaRPr lang="en-GB" dirty="0"/>
          </a:p>
        </p:txBody>
      </p:sp>
      <p:sp>
        <p:nvSpPr>
          <p:cNvPr id="3" name="Rectangle 1"/>
          <p:cNvSpPr>
            <a:spLocks noChangeArrowheads="1"/>
          </p:cNvSpPr>
          <p:nvPr/>
        </p:nvSpPr>
        <p:spPr bwMode="auto">
          <a:xfrm>
            <a:off x="609600" y="1600200"/>
            <a:ext cx="78486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The distribution system is a network segment that consists of one or more connected basic service sets. As mentioned earlier, according to the original IEEE 802.11 standard, one or more interconnected basic service sets make up an extended service set. </a:t>
            </a:r>
          </a:p>
          <a:p>
            <a:pPr algn="just" eaLnBrk="1" hangingPunct="1">
              <a:lnSpc>
                <a:spcPct val="150000"/>
              </a:lnSpc>
            </a:pPr>
            <a:endParaRPr lang="en-US"/>
          </a:p>
          <a:p>
            <a:pPr algn="just" eaLnBrk="1" hangingPunct="1">
              <a:lnSpc>
                <a:spcPct val="150000"/>
              </a:lnSpc>
            </a:pPr>
            <a:r>
              <a:rPr lang="en-US"/>
              <a:t>The distribution system allows wireless LAN devices to communicate with resources on a wired network infrastructure or to communicate with each other through the wireless medium. </a:t>
            </a:r>
          </a:p>
          <a:p>
            <a:pPr algn="just" eaLnBrk="1" hangingPunct="1">
              <a:lnSpc>
                <a:spcPct val="150000"/>
              </a:lnSpc>
            </a:pPr>
            <a:endParaRPr lang="en-US"/>
          </a:p>
          <a:p>
            <a:pPr algn="just" eaLnBrk="1" hangingPunct="1">
              <a:lnSpc>
                <a:spcPct val="150000"/>
              </a:lnSpc>
            </a:pPr>
            <a:r>
              <a:rPr lang="en-US"/>
              <a:t>Either way, all wireless frame transmissions will traverse through an access point.</a:t>
            </a:r>
          </a:p>
          <a:p>
            <a:pPr algn="just" eaLnBrk="1" hangingPunct="1">
              <a:lnSpc>
                <a:spcPct val="150000"/>
              </a:lnSpc>
            </a:pPr>
            <a:r>
              <a:rPr lang="en-US"/>
              <a:t>In some cases it may be feasible and justified to use a </a:t>
            </a:r>
            <a:r>
              <a:rPr lang="en-US" i="1"/>
              <a:t>wireless distribution system</a:t>
            </a:r>
            <a:endParaRPr lang="en-US"/>
          </a:p>
        </p:txBody>
      </p:sp>
      <p:sp>
        <p:nvSpPr>
          <p:cNvPr id="4" name="Title 1"/>
          <p:cNvSpPr txBox="1">
            <a:spLocks/>
          </p:cNvSpPr>
          <p:nvPr/>
        </p:nvSpPr>
        <p:spPr bwMode="auto">
          <a:xfrm>
            <a:off x="158750" y="747713"/>
            <a:ext cx="8305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Distribution System</a:t>
            </a:r>
          </a:p>
        </p:txBody>
      </p:sp>
    </p:spTree>
    <p:extLst>
      <p:ext uri="{BB962C8B-B14F-4D97-AF65-F5344CB8AC3E}">
        <p14:creationId xmlns:p14="http://schemas.microsoft.com/office/powerpoint/2010/main" val="65501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‹25› </a:t>
            </a:r>
            <a:r>
              <a:rPr lang="en-GB" dirty="0" smtClean="0"/>
              <a:t>of </a:t>
            </a:r>
            <a:r>
              <a:rPr lang="en-GB" dirty="0" smtClean="0"/>
              <a:t>38</a:t>
            </a:r>
            <a:endParaRPr lang="en-GB" dirty="0"/>
          </a:p>
        </p:txBody>
      </p:sp>
      <p:sp>
        <p:nvSpPr>
          <p:cNvPr id="3" name="Rectangle 1"/>
          <p:cNvSpPr>
            <a:spLocks noChangeArrowheads="1"/>
          </p:cNvSpPr>
          <p:nvPr/>
        </p:nvSpPr>
        <p:spPr bwMode="auto">
          <a:xfrm>
            <a:off x="533400" y="1417638"/>
            <a:ext cx="7924800"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solidFill>
                  <a:srgbClr val="FF0000"/>
                </a:solidFill>
              </a:rPr>
              <a:t>The </a:t>
            </a:r>
            <a:r>
              <a:rPr lang="en-US" b="1">
                <a:solidFill>
                  <a:srgbClr val="FF0000"/>
                </a:solidFill>
              </a:rPr>
              <a:t>speed in which wireless devices are designed to exchange information </a:t>
            </a:r>
            <a:r>
              <a:rPr lang="en-US">
                <a:solidFill>
                  <a:srgbClr val="FF0000"/>
                </a:solidFill>
              </a:rPr>
              <a:t>is known as the </a:t>
            </a:r>
            <a:r>
              <a:rPr lang="en-US" b="1" i="1">
                <a:solidFill>
                  <a:srgbClr val="FF0000"/>
                </a:solidFill>
              </a:rPr>
              <a:t>data rate</a:t>
            </a:r>
            <a:r>
              <a:rPr lang="en-US">
                <a:solidFill>
                  <a:srgbClr val="FF0000"/>
                </a:solidFill>
              </a:rPr>
              <a:t>. </a:t>
            </a:r>
            <a:r>
              <a:rPr lang="en-US"/>
              <a:t>Data rates do not accurately represent the amount of information that is actually being transferred between devices and a wireless network. This is done by throughput.</a:t>
            </a:r>
          </a:p>
          <a:p>
            <a:pPr algn="just" eaLnBrk="1" hangingPunct="1"/>
            <a:endParaRPr lang="en-US" i="1"/>
          </a:p>
          <a:p>
            <a:pPr algn="just" eaLnBrk="1" hangingPunct="1"/>
            <a:r>
              <a:rPr lang="en-US" i="1">
                <a:solidFill>
                  <a:srgbClr val="FF0000"/>
                </a:solidFill>
              </a:rPr>
              <a:t>Throughput </a:t>
            </a:r>
            <a:r>
              <a:rPr lang="en-US">
                <a:solidFill>
                  <a:srgbClr val="FF0000"/>
                </a:solidFill>
              </a:rPr>
              <a:t>is the </a:t>
            </a:r>
            <a:r>
              <a:rPr lang="en-US" b="1">
                <a:solidFill>
                  <a:srgbClr val="FF0000"/>
                </a:solidFill>
              </a:rPr>
              <a:t>amount of information </a:t>
            </a:r>
            <a:r>
              <a:rPr lang="en-US">
                <a:solidFill>
                  <a:srgbClr val="FF0000"/>
                </a:solidFill>
              </a:rPr>
              <a:t>actually being transmitted or received.</a:t>
            </a:r>
          </a:p>
          <a:p>
            <a:pPr algn="just" eaLnBrk="1" hangingPunct="1"/>
            <a:endParaRPr lang="en-US"/>
          </a:p>
          <a:p>
            <a:pPr algn="just" eaLnBrk="1" hangingPunct="1">
              <a:lnSpc>
                <a:spcPct val="150000"/>
              </a:lnSpc>
            </a:pPr>
            <a:r>
              <a:rPr lang="en-US"/>
              <a:t>Many </a:t>
            </a:r>
            <a:r>
              <a:rPr lang="en-US">
                <a:solidFill>
                  <a:srgbClr val="FF0000"/>
                </a:solidFill>
              </a:rPr>
              <a:t>variables affect the actual throughput of information being sent</a:t>
            </a:r>
            <a:r>
              <a:rPr lang="en-US"/>
              <a:t>. Some of these include </a:t>
            </a:r>
          </a:p>
          <a:p>
            <a:pPr algn="just" eaLnBrk="1" hangingPunct="1"/>
            <a:endParaRPr lang="en-US"/>
          </a:p>
          <a:p>
            <a:pPr algn="just" eaLnBrk="1" hangingPunct="1">
              <a:lnSpc>
                <a:spcPct val="150000"/>
              </a:lnSpc>
            </a:pPr>
            <a:r>
              <a:rPr lang="en-US">
                <a:solidFill>
                  <a:srgbClr val="FF0000"/>
                </a:solidFill>
              </a:rPr>
              <a:t>Spread spectrum or technology type in use</a:t>
            </a:r>
          </a:p>
          <a:p>
            <a:pPr algn="just" eaLnBrk="1" hangingPunct="1">
              <a:lnSpc>
                <a:spcPct val="150000"/>
              </a:lnSpc>
            </a:pPr>
            <a:r>
              <a:rPr lang="en-US">
                <a:solidFill>
                  <a:srgbClr val="FF0000"/>
                </a:solidFill>
              </a:rPr>
              <a:t>RF interference</a:t>
            </a:r>
          </a:p>
          <a:p>
            <a:pPr algn="just" eaLnBrk="1" hangingPunct="1">
              <a:lnSpc>
                <a:spcPct val="150000"/>
              </a:lnSpc>
            </a:pPr>
            <a:r>
              <a:rPr lang="en-US">
                <a:solidFill>
                  <a:srgbClr val="FF0000"/>
                </a:solidFill>
              </a:rPr>
              <a:t>Number of users connected to an access point</a:t>
            </a:r>
          </a:p>
          <a:p>
            <a:pPr algn="just" eaLnBrk="1" hangingPunct="1">
              <a:lnSpc>
                <a:spcPct val="150000"/>
              </a:lnSpc>
            </a:pPr>
            <a:endParaRPr lang="en-US"/>
          </a:p>
        </p:txBody>
      </p:sp>
      <p:sp>
        <p:nvSpPr>
          <p:cNvPr id="4" name="Title 1"/>
          <p:cNvSpPr txBox="1">
            <a:spLocks/>
          </p:cNvSpPr>
          <p:nvPr/>
        </p:nvSpPr>
        <p:spPr bwMode="auto">
          <a:xfrm>
            <a:off x="152400" y="6238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Data Rates &amp; Throughput</a:t>
            </a:r>
          </a:p>
        </p:txBody>
      </p:sp>
    </p:spTree>
    <p:extLst>
      <p:ext uri="{BB962C8B-B14F-4D97-AF65-F5344CB8AC3E}">
        <p14:creationId xmlns:p14="http://schemas.microsoft.com/office/powerpoint/2010/main" val="383696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‹26› </a:t>
            </a:r>
            <a:r>
              <a:rPr lang="en-GB" dirty="0" smtClean="0"/>
              <a:t>of </a:t>
            </a:r>
            <a:r>
              <a:rPr lang="en-GB" dirty="0" smtClean="0"/>
              <a:t>38</a:t>
            </a:r>
            <a:endParaRPr lang="en-GB" dirty="0"/>
          </a:p>
        </p:txBody>
      </p:sp>
      <p:sp>
        <p:nvSpPr>
          <p:cNvPr id="3" name="Rectangle 3"/>
          <p:cNvSpPr>
            <a:spLocks noChangeArrowheads="1"/>
          </p:cNvSpPr>
          <p:nvPr/>
        </p:nvSpPr>
        <p:spPr bwMode="auto">
          <a:xfrm>
            <a:off x="609600" y="1028700"/>
            <a:ext cx="8001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t>Table 7.1 Data Rates Based on Spread Spectrum Type</a:t>
            </a:r>
          </a:p>
          <a:p>
            <a:pPr eaLnBrk="1" hangingPunct="1"/>
            <a:endParaRPr lang="en-US"/>
          </a:p>
          <a:p>
            <a:pPr eaLnBrk="1" hangingPunct="1"/>
            <a:r>
              <a:rPr lang="en-US" b="1"/>
              <a:t>Standard/Amendment 	Technology 		Data Rates</a:t>
            </a:r>
          </a:p>
          <a:p>
            <a:pPr eaLnBrk="1" hangingPunct="1"/>
            <a:endParaRPr lang="en-US"/>
          </a:p>
          <a:p>
            <a:pPr eaLnBrk="1" hangingPunct="1"/>
            <a:r>
              <a:rPr lang="en-US"/>
              <a:t>802.11 			FHSS 1 			2 Mbps</a:t>
            </a:r>
          </a:p>
          <a:p>
            <a:pPr eaLnBrk="1" hangingPunct="1"/>
            <a:endParaRPr lang="en-US"/>
          </a:p>
          <a:p>
            <a:pPr eaLnBrk="1" hangingPunct="1"/>
            <a:r>
              <a:rPr lang="en-US"/>
              <a:t>802.11 			DSSS 			1 and 2 Mbps</a:t>
            </a:r>
          </a:p>
          <a:p>
            <a:pPr eaLnBrk="1" hangingPunct="1"/>
            <a:endParaRPr lang="en-US"/>
          </a:p>
          <a:p>
            <a:pPr eaLnBrk="1" hangingPunct="1"/>
            <a:r>
              <a:rPr lang="en-US"/>
              <a:t>802.11b 			HR/DSSS 			5.5 and 11 Mbps; 1 and</a:t>
            </a:r>
          </a:p>
          <a:p>
            <a:pPr eaLnBrk="1" hangingPunct="1"/>
            <a:r>
              <a:rPr lang="en-US"/>
              <a:t>						2 Mbps from DSSS</a:t>
            </a:r>
          </a:p>
          <a:p>
            <a:pPr eaLnBrk="1" hangingPunct="1"/>
            <a:endParaRPr lang="en-US"/>
          </a:p>
          <a:p>
            <a:pPr eaLnBrk="1" hangingPunct="1"/>
            <a:r>
              <a:rPr lang="en-US"/>
              <a:t>802.11a 			OFDM 			6, 9, 12, 18, 24, 36 and</a:t>
            </a:r>
          </a:p>
          <a:p>
            <a:pPr eaLnBrk="1" hangingPunct="1"/>
            <a:r>
              <a:rPr lang="en-US"/>
              <a:t>						48 Mbps</a:t>
            </a:r>
          </a:p>
          <a:p>
            <a:pPr eaLnBrk="1" hangingPunct="1"/>
            <a:endParaRPr lang="en-US"/>
          </a:p>
          <a:p>
            <a:pPr eaLnBrk="1" hangingPunct="1"/>
            <a:r>
              <a:rPr lang="en-US"/>
              <a:t>802.11g 			ERP-OFDM 		6, 9, 12, 18, 24, 36 and</a:t>
            </a:r>
          </a:p>
          <a:p>
            <a:pPr eaLnBrk="1" hangingPunct="1"/>
            <a:r>
              <a:rPr lang="en-US"/>
              <a:t>						48 Mbps</a:t>
            </a:r>
          </a:p>
          <a:p>
            <a:pPr eaLnBrk="1" hangingPunct="1"/>
            <a:endParaRPr lang="en-US"/>
          </a:p>
          <a:p>
            <a:pPr eaLnBrk="1" hangingPunct="1"/>
            <a:r>
              <a:rPr lang="en-US"/>
              <a:t>802.11n 			HT-OFDM 		Up to 300 Mbps</a:t>
            </a:r>
          </a:p>
        </p:txBody>
      </p:sp>
    </p:spTree>
    <p:extLst>
      <p:ext uri="{BB962C8B-B14F-4D97-AF65-F5344CB8AC3E}">
        <p14:creationId xmlns:p14="http://schemas.microsoft.com/office/powerpoint/2010/main" val="19934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‹27› </a:t>
            </a:r>
            <a:r>
              <a:rPr lang="en-GB" dirty="0" smtClean="0"/>
              <a:t>of </a:t>
            </a:r>
            <a:r>
              <a:rPr lang="en-GB" dirty="0" smtClean="0"/>
              <a:t>38</a:t>
            </a:r>
            <a:endParaRPr lang="en-GB" dirty="0"/>
          </a:p>
        </p:txBody>
      </p:sp>
      <p:pic>
        <p:nvPicPr>
          <p:cNvPr id="3" name="Picture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2051050"/>
            <a:ext cx="2620963"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74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‹28› </a:t>
            </a:r>
            <a:r>
              <a:rPr lang="en-GB" dirty="0" smtClean="0"/>
              <a:t>of </a:t>
            </a:r>
            <a:r>
              <a:rPr lang="en-GB" dirty="0" smtClean="0"/>
              <a:t>38</a:t>
            </a:r>
            <a:endParaRPr lang="en-GB" dirty="0"/>
          </a:p>
        </p:txBody>
      </p:sp>
      <p:sp>
        <p:nvSpPr>
          <p:cNvPr id="3" name="Rectangle 1"/>
          <p:cNvSpPr>
            <a:spLocks noChangeArrowheads="1"/>
          </p:cNvSpPr>
          <p:nvPr/>
        </p:nvSpPr>
        <p:spPr bwMode="auto">
          <a:xfrm>
            <a:off x="547688" y="1752600"/>
            <a:ext cx="80010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endParaRPr lang="en-US"/>
          </a:p>
          <a:p>
            <a:pPr algn="just" eaLnBrk="1" hangingPunct="1">
              <a:lnSpc>
                <a:spcPct val="150000"/>
              </a:lnSpc>
            </a:pPr>
            <a:r>
              <a:rPr lang="en-US"/>
              <a:t>For example, an 802.11b wireless access point has a maximum data rate of 11 Mbps. With one user connected to this access point, chances are the best throughput that could be expected is about 50 percent of the maximum, or 5.5 Mbps. </a:t>
            </a:r>
          </a:p>
          <a:p>
            <a:pPr algn="just" eaLnBrk="1" hangingPunct="1">
              <a:lnSpc>
                <a:spcPct val="150000"/>
              </a:lnSpc>
            </a:pPr>
            <a:r>
              <a:rPr lang="en-US"/>
              <a:t>If more users connect to the same access point, the throughput for each user would be even less, because of the contention between users sharing the same wireless medium.</a:t>
            </a:r>
          </a:p>
        </p:txBody>
      </p:sp>
      <p:sp>
        <p:nvSpPr>
          <p:cNvPr id="4" name="Title 1"/>
          <p:cNvSpPr txBox="1">
            <a:spLocks/>
          </p:cNvSpPr>
          <p:nvPr/>
        </p:nvSpPr>
        <p:spPr bwMode="auto">
          <a:xfrm>
            <a:off x="152400" y="62388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Data Rates &amp; Throughput</a:t>
            </a:r>
          </a:p>
        </p:txBody>
      </p:sp>
    </p:spTree>
    <p:extLst>
      <p:ext uri="{BB962C8B-B14F-4D97-AF65-F5344CB8AC3E}">
        <p14:creationId xmlns:p14="http://schemas.microsoft.com/office/powerpoint/2010/main" val="1550241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‹29› </a:t>
            </a:r>
            <a:r>
              <a:rPr lang="en-GB" dirty="0" smtClean="0"/>
              <a:t>of </a:t>
            </a:r>
            <a:r>
              <a:rPr lang="en-GB" dirty="0" smtClean="0"/>
              <a:t>38</a:t>
            </a:r>
            <a:endParaRPr lang="en-GB" dirty="0"/>
          </a:p>
        </p:txBody>
      </p:sp>
      <p:sp>
        <p:nvSpPr>
          <p:cNvPr id="3" name="Rectangle 1"/>
          <p:cNvSpPr>
            <a:spLocks noChangeArrowheads="1"/>
          </p:cNvSpPr>
          <p:nvPr/>
        </p:nvSpPr>
        <p:spPr bwMode="auto">
          <a:xfrm>
            <a:off x="533400" y="1676400"/>
            <a:ext cx="8077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When a wireless device moves through the BSA or as the distance from the access point increases, the data rate will decrease. </a:t>
            </a:r>
          </a:p>
          <a:p>
            <a:pPr algn="just" eaLnBrk="1" hangingPunct="1">
              <a:lnSpc>
                <a:spcPct val="150000"/>
              </a:lnSpc>
            </a:pPr>
            <a:endParaRPr lang="en-US"/>
          </a:p>
          <a:p>
            <a:pPr algn="just" eaLnBrk="1" hangingPunct="1">
              <a:lnSpc>
                <a:spcPct val="150000"/>
              </a:lnSpc>
            </a:pPr>
            <a:r>
              <a:rPr lang="en-US"/>
              <a:t>This is called </a:t>
            </a:r>
            <a:r>
              <a:rPr lang="en-US" i="1"/>
              <a:t>dynamic rate switching (DRS)</a:t>
            </a:r>
            <a:r>
              <a:rPr lang="en-US"/>
              <a:t>, also known as dynamic rate selection. This process allows a device to adapt to the RF in a particular location of the BSA. </a:t>
            </a:r>
          </a:p>
          <a:p>
            <a:pPr algn="just" eaLnBrk="1" hangingPunct="1">
              <a:lnSpc>
                <a:spcPct val="150000"/>
              </a:lnSpc>
            </a:pPr>
            <a:endParaRPr lang="en-US"/>
          </a:p>
          <a:p>
            <a:pPr algn="just" eaLnBrk="1" hangingPunct="1">
              <a:lnSpc>
                <a:spcPct val="150000"/>
              </a:lnSpc>
            </a:pPr>
            <a:r>
              <a:rPr lang="en-US"/>
              <a:t>DRS is typically accomplished through proprietary mechanisms set by the manufacturer of the wireless devices. The main goal of dynamic rate switching is to improve performance for the wireless device connected to an access point. </a:t>
            </a:r>
          </a:p>
          <a:p>
            <a:pPr algn="just" eaLnBrk="1" hangingPunct="1"/>
            <a:endParaRPr lang="en-US"/>
          </a:p>
        </p:txBody>
      </p:sp>
      <p:sp>
        <p:nvSpPr>
          <p:cNvPr id="4" name="Title 1"/>
          <p:cNvSpPr txBox="1">
            <a:spLocks/>
          </p:cNvSpPr>
          <p:nvPr/>
        </p:nvSpPr>
        <p:spPr bwMode="auto">
          <a:xfrm>
            <a:off x="152400" y="6556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Dynamic Rate Switching</a:t>
            </a:r>
          </a:p>
        </p:txBody>
      </p:sp>
    </p:spTree>
    <p:extLst>
      <p:ext uri="{BB962C8B-B14F-4D97-AF65-F5344CB8AC3E}">
        <p14:creationId xmlns:p14="http://schemas.microsoft.com/office/powerpoint/2010/main" val="72536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863" y="1180901"/>
            <a:ext cx="8229600" cy="4525962"/>
          </a:xfrm>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a:t>
            </a:r>
            <a:r>
              <a:rPr lang="en-GB" dirty="0" smtClean="0"/>
              <a:t>38</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3" y="2187314"/>
            <a:ext cx="7848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buFont typeface="Arial" charset="0"/>
              <a:buChar char="•"/>
              <a:defRPr/>
            </a:pPr>
            <a:r>
              <a:rPr lang="en-US" dirty="0">
                <a:cs typeface="Arial" charset="0"/>
              </a:rPr>
              <a:t>Understand the different operation modes for IEEE 802.11 wireless networks.</a:t>
            </a:r>
          </a:p>
          <a:p>
            <a:pPr algn="just">
              <a:defRPr/>
            </a:pPr>
            <a:endParaRPr lang="en-US" dirty="0">
              <a:cs typeface="Arial" charset="0"/>
            </a:endParaRPr>
          </a:p>
          <a:p>
            <a:pPr marL="285750" indent="-285750" algn="just">
              <a:buFont typeface="Arial" charset="0"/>
              <a:buChar char="•"/>
              <a:defRPr/>
            </a:pPr>
            <a:r>
              <a:rPr lang="en-US" dirty="0">
                <a:cs typeface="Arial" charset="0"/>
              </a:rPr>
              <a:t>Be familiar with the different service sets used with wireless networking. </a:t>
            </a:r>
          </a:p>
          <a:p>
            <a:pPr marL="285750" indent="-285750" algn="just">
              <a:buFont typeface="Arial" charset="0"/>
              <a:buChar char="•"/>
              <a:defRPr/>
            </a:pPr>
            <a:endParaRPr lang="en-US" dirty="0">
              <a:cs typeface="Arial" charset="0"/>
            </a:endParaRPr>
          </a:p>
          <a:p>
            <a:pPr marL="285750" indent="-285750" algn="just">
              <a:buFont typeface="Arial" charset="0"/>
              <a:buChar char="•"/>
              <a:defRPr/>
            </a:pPr>
            <a:r>
              <a:rPr lang="en-US" dirty="0">
                <a:cs typeface="Arial" charset="0"/>
              </a:rPr>
              <a:t>Identify the terminology used with IEEE 802.11 wireless networking. Know the process devices use to join a wireless LAN. </a:t>
            </a:r>
          </a:p>
          <a:p>
            <a:pPr marL="285750" indent="-285750" algn="just">
              <a:buFont typeface="Arial" charset="0"/>
              <a:buChar char="•"/>
              <a:defRPr/>
            </a:pPr>
            <a:endParaRPr lang="en-US" dirty="0">
              <a:cs typeface="Arial" charset="0"/>
            </a:endParaRPr>
          </a:p>
          <a:p>
            <a:pPr marL="285750" indent="-285750" algn="just">
              <a:buFont typeface="Arial" charset="0"/>
              <a:buChar char="•"/>
              <a:defRPr/>
            </a:pPr>
            <a:r>
              <a:rPr lang="en-US" dirty="0">
                <a:cs typeface="Arial" charset="0"/>
              </a:rPr>
              <a:t>Understand the differences between distribution systems as well as data transfer. </a:t>
            </a:r>
          </a:p>
          <a:p>
            <a:pPr marL="285750" indent="-285750" algn="just">
              <a:buFont typeface="Arial" charset="0"/>
              <a:buChar char="•"/>
              <a:defRPr/>
            </a:pPr>
            <a:endParaRPr lang="en-US" b="1" dirty="0">
              <a:cs typeface="Arial" charset="0"/>
            </a:endParaRPr>
          </a:p>
          <a:p>
            <a:pPr marL="285750" indent="-285750" algn="just">
              <a:buFont typeface="Arial" charset="0"/>
              <a:buChar char="•"/>
              <a:defRPr/>
            </a:pPr>
            <a:r>
              <a:rPr lang="en-US" dirty="0">
                <a:cs typeface="Arial" charset="0"/>
              </a:rPr>
              <a:t>Identify the differences as well as the function of a distribution system and wireless distribution system and roaming between each. </a:t>
            </a:r>
          </a:p>
          <a:p>
            <a:pPr marL="285750" indent="-285750" algn="just">
              <a:buFont typeface="Arial" charset="0"/>
              <a:buChar char="•"/>
              <a:defRPr/>
            </a:pPr>
            <a:endParaRPr lang="en-US" dirty="0">
              <a:cs typeface="Arial" charset="0"/>
            </a:endParaRPr>
          </a:p>
          <a:p>
            <a:pPr marL="285750" indent="-285750" algn="just">
              <a:buFont typeface="Arial" charset="0"/>
              <a:buChar char="•"/>
              <a:defRPr/>
            </a:pPr>
            <a:r>
              <a:rPr lang="en-US" dirty="0">
                <a:cs typeface="Arial" charset="0"/>
              </a:rPr>
              <a:t>Know the differences between data rate and throughput as well as dynamic rate switching</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‹30› </a:t>
            </a:r>
            <a:r>
              <a:rPr lang="en-GB" dirty="0" smtClean="0"/>
              <a:t>of </a:t>
            </a:r>
            <a:r>
              <a:rPr lang="en-GB" dirty="0" smtClean="0"/>
              <a:t>38</a:t>
            </a:r>
            <a:endParaRPr lang="en-GB" dirty="0"/>
          </a:p>
        </p:txBody>
      </p:sp>
      <p:pic>
        <p:nvPicPr>
          <p:cNvPr id="3" name="Picture 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62163"/>
            <a:ext cx="2482850"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bwMode="auto">
          <a:xfrm>
            <a:off x="304800" y="747713"/>
            <a:ext cx="8305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Dynamic Rate Switching</a:t>
            </a:r>
          </a:p>
        </p:txBody>
      </p:sp>
    </p:spTree>
    <p:extLst>
      <p:ext uri="{BB962C8B-B14F-4D97-AF65-F5344CB8AC3E}">
        <p14:creationId xmlns:p14="http://schemas.microsoft.com/office/powerpoint/2010/main" val="259705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‹31› </a:t>
            </a:r>
            <a:r>
              <a:rPr lang="en-GB" dirty="0" smtClean="0"/>
              <a:t>of </a:t>
            </a:r>
            <a:r>
              <a:rPr lang="en-GB" dirty="0" smtClean="0"/>
              <a:t>38</a:t>
            </a:r>
            <a:endParaRPr lang="en-GB" dirty="0"/>
          </a:p>
        </p:txBody>
      </p:sp>
      <p:sp>
        <p:nvSpPr>
          <p:cNvPr id="3" name="Rectangle 1"/>
          <p:cNvSpPr>
            <a:spLocks noChangeArrowheads="1"/>
          </p:cNvSpPr>
          <p:nvPr/>
        </p:nvSpPr>
        <p:spPr bwMode="auto">
          <a:xfrm>
            <a:off x="630238" y="1371600"/>
            <a:ext cx="7696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In wireless LAN technology, </a:t>
            </a:r>
          </a:p>
          <a:p>
            <a:pPr algn="just" eaLnBrk="1" hangingPunct="1">
              <a:lnSpc>
                <a:spcPct val="150000"/>
              </a:lnSpc>
            </a:pPr>
            <a:endParaRPr lang="en-US" i="1"/>
          </a:p>
          <a:p>
            <a:pPr algn="just" eaLnBrk="1" hangingPunct="1">
              <a:lnSpc>
                <a:spcPct val="150000"/>
              </a:lnSpc>
            </a:pPr>
            <a:r>
              <a:rPr lang="en-US" i="1"/>
              <a:t>roaming </a:t>
            </a:r>
            <a:r>
              <a:rPr lang="en-US"/>
              <a:t>is the term for what happens when a device moves from one basic service set to another. Roaming is not addressed in the original IEEE 802.11 standard. </a:t>
            </a:r>
          </a:p>
          <a:p>
            <a:pPr algn="just" eaLnBrk="1" hangingPunct="1">
              <a:lnSpc>
                <a:spcPct val="150000"/>
              </a:lnSpc>
            </a:pPr>
            <a:endParaRPr lang="en-US"/>
          </a:p>
          <a:p>
            <a:pPr algn="just" eaLnBrk="1" hangingPunct="1">
              <a:lnSpc>
                <a:spcPct val="150000"/>
              </a:lnSpc>
            </a:pPr>
            <a:r>
              <a:rPr lang="en-US"/>
              <a:t>This process is typically accomplished in a proprietary manner based on how the manufacturer chooses to implement it. Manufacturers use different criteria to initiate roaming from one access point to another. </a:t>
            </a:r>
          </a:p>
          <a:p>
            <a:pPr algn="just" eaLnBrk="1" hangingPunct="1"/>
            <a:endParaRPr lang="en-US"/>
          </a:p>
        </p:txBody>
      </p:sp>
      <p:sp>
        <p:nvSpPr>
          <p:cNvPr id="4" name="Title 1"/>
          <p:cNvSpPr txBox="1">
            <a:spLocks/>
          </p:cNvSpPr>
          <p:nvPr/>
        </p:nvSpPr>
        <p:spPr bwMode="auto">
          <a:xfrm>
            <a:off x="166688" y="6096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Roaming</a:t>
            </a:r>
          </a:p>
        </p:txBody>
      </p:sp>
    </p:spTree>
    <p:extLst>
      <p:ext uri="{BB962C8B-B14F-4D97-AF65-F5344CB8AC3E}">
        <p14:creationId xmlns:p14="http://schemas.microsoft.com/office/powerpoint/2010/main" val="3040166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‹32› </a:t>
            </a:r>
            <a:r>
              <a:rPr lang="en-GB" dirty="0" smtClean="0"/>
              <a:t>of </a:t>
            </a:r>
            <a:r>
              <a:rPr lang="en-GB" dirty="0" smtClean="0"/>
              <a:t>38</a:t>
            </a:r>
            <a:endParaRPr lang="en-GB" dirty="0"/>
          </a:p>
        </p:txBody>
      </p:sp>
      <p:pic>
        <p:nvPicPr>
          <p:cNvPr id="3" name="Picture 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2971800"/>
            <a:ext cx="29178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4705350"/>
            <a:ext cx="35480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66688" y="5794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Roaming</a:t>
            </a:r>
          </a:p>
        </p:txBody>
      </p:sp>
      <p:sp>
        <p:nvSpPr>
          <p:cNvPr id="6" name="Rectangle 1"/>
          <p:cNvSpPr>
            <a:spLocks noChangeArrowheads="1"/>
          </p:cNvSpPr>
          <p:nvPr/>
        </p:nvSpPr>
        <p:spPr bwMode="auto">
          <a:xfrm>
            <a:off x="685800" y="1401763"/>
            <a:ext cx="77866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t>When a wireless LAN device moves through a BSA and receives a signal from a second access point, it needs to make a decision whether to stay associated to the current access point or to re associate to the new access point. </a:t>
            </a:r>
          </a:p>
        </p:txBody>
      </p:sp>
    </p:spTree>
    <p:extLst>
      <p:ext uri="{BB962C8B-B14F-4D97-AF65-F5344CB8AC3E}">
        <p14:creationId xmlns:p14="http://schemas.microsoft.com/office/powerpoint/2010/main" val="2950641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‹33› </a:t>
            </a:r>
            <a:r>
              <a:rPr lang="en-GB" dirty="0" smtClean="0"/>
              <a:t>of </a:t>
            </a:r>
            <a:r>
              <a:rPr lang="en-GB" dirty="0" smtClean="0"/>
              <a:t>38</a:t>
            </a:r>
            <a:endParaRPr lang="en-GB" dirty="0"/>
          </a:p>
        </p:txBody>
      </p:sp>
      <p:sp>
        <p:nvSpPr>
          <p:cNvPr id="3" name="Rectangle 1"/>
          <p:cNvSpPr>
            <a:spLocks noChangeArrowheads="1"/>
          </p:cNvSpPr>
          <p:nvPr/>
        </p:nvSpPr>
        <p:spPr bwMode="auto">
          <a:xfrm>
            <a:off x="609600" y="1444625"/>
            <a:ext cx="7467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solidFill>
                  <a:srgbClr val="FF0000"/>
                </a:solidFill>
              </a:rPr>
              <a:t>This decision when to roam is proprietary and based on specific manufacturer criteria. </a:t>
            </a:r>
          </a:p>
          <a:p>
            <a:pPr eaLnBrk="1" hangingPunct="1">
              <a:lnSpc>
                <a:spcPct val="150000"/>
              </a:lnSpc>
            </a:pPr>
            <a:endParaRPr lang="en-US"/>
          </a:p>
          <a:p>
            <a:pPr eaLnBrk="1" hangingPunct="1">
              <a:lnSpc>
                <a:spcPct val="150000"/>
              </a:lnSpc>
            </a:pPr>
            <a:r>
              <a:rPr lang="en-US"/>
              <a:t>Some of these criteria are</a:t>
            </a:r>
          </a:p>
          <a:p>
            <a:pPr eaLnBrk="1" hangingPunct="1">
              <a:lnSpc>
                <a:spcPct val="150000"/>
              </a:lnSpc>
            </a:pPr>
            <a:endParaRPr lang="en-US"/>
          </a:p>
          <a:p>
            <a:pPr eaLnBrk="1" hangingPunct="1">
              <a:lnSpc>
                <a:spcPct val="150000"/>
              </a:lnSpc>
            </a:pPr>
            <a:r>
              <a:rPr lang="en-US" b="1">
                <a:solidFill>
                  <a:srgbClr val="FF0000"/>
                </a:solidFill>
              </a:rPr>
              <a:t>Signal strength</a:t>
            </a:r>
          </a:p>
          <a:p>
            <a:pPr eaLnBrk="1" hangingPunct="1">
              <a:lnSpc>
                <a:spcPct val="150000"/>
              </a:lnSpc>
            </a:pPr>
            <a:r>
              <a:rPr lang="en-US" b="1">
                <a:solidFill>
                  <a:srgbClr val="FF0000"/>
                </a:solidFill>
              </a:rPr>
              <a:t>Signal to noise ratio</a:t>
            </a:r>
          </a:p>
          <a:p>
            <a:pPr eaLnBrk="1" hangingPunct="1">
              <a:lnSpc>
                <a:spcPct val="150000"/>
              </a:lnSpc>
            </a:pPr>
            <a:r>
              <a:rPr lang="en-US" b="1">
                <a:solidFill>
                  <a:srgbClr val="FF0000"/>
                </a:solidFill>
              </a:rPr>
              <a:t>Error rate</a:t>
            </a:r>
          </a:p>
          <a:p>
            <a:pPr algn="just" eaLnBrk="1" hangingPunct="1">
              <a:lnSpc>
                <a:spcPct val="150000"/>
              </a:lnSpc>
            </a:pPr>
            <a:r>
              <a:rPr lang="en-US" b="1">
                <a:solidFill>
                  <a:srgbClr val="FF0000"/>
                </a:solidFill>
              </a:rPr>
              <a:t>Number of currently associated devices </a:t>
            </a:r>
          </a:p>
          <a:p>
            <a:pPr algn="just" eaLnBrk="1" hangingPunct="1">
              <a:lnSpc>
                <a:spcPct val="150000"/>
              </a:lnSpc>
            </a:pPr>
            <a:endParaRPr lang="en-US"/>
          </a:p>
        </p:txBody>
      </p:sp>
      <p:sp>
        <p:nvSpPr>
          <p:cNvPr id="4" name="Title 1"/>
          <p:cNvSpPr txBox="1">
            <a:spLocks/>
          </p:cNvSpPr>
          <p:nvPr/>
        </p:nvSpPr>
        <p:spPr bwMode="auto">
          <a:xfrm>
            <a:off x="190500" y="652463"/>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Roaming</a:t>
            </a:r>
          </a:p>
        </p:txBody>
      </p:sp>
    </p:spTree>
    <p:extLst>
      <p:ext uri="{BB962C8B-B14F-4D97-AF65-F5344CB8AC3E}">
        <p14:creationId xmlns:p14="http://schemas.microsoft.com/office/powerpoint/2010/main" val="4061896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dirty="0" smtClean="0"/>
              <a:t>Slide </a:t>
            </a:r>
            <a:r>
              <a:rPr lang="en-GB" dirty="0" smtClean="0"/>
              <a:t>‹34› </a:t>
            </a:r>
            <a:r>
              <a:rPr lang="en-GB" dirty="0" smtClean="0"/>
              <a:t>of </a:t>
            </a:r>
            <a:r>
              <a:rPr lang="en-GB" dirty="0" smtClean="0"/>
              <a:t>38</a:t>
            </a:r>
            <a:endParaRPr lang="en-GB" dirty="0"/>
          </a:p>
        </p:txBody>
      </p:sp>
      <p:sp>
        <p:nvSpPr>
          <p:cNvPr id="3" name="Rectangle 1"/>
          <p:cNvSpPr>
            <a:spLocks noChangeArrowheads="1"/>
          </p:cNvSpPr>
          <p:nvPr/>
        </p:nvSpPr>
        <p:spPr bwMode="auto">
          <a:xfrm>
            <a:off x="762000" y="1720850"/>
            <a:ext cx="75438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When a wireless LAN device chooses to re associate to the new access point, the </a:t>
            </a:r>
            <a:r>
              <a:rPr lang="en-US" b="1" dirty="0">
                <a:solidFill>
                  <a:srgbClr val="FF0000"/>
                </a:solidFill>
              </a:rPr>
              <a:t>original access point will hand off the association to the new access point as requested from the new access point. </a:t>
            </a:r>
            <a:r>
              <a:rPr lang="en-US" dirty="0"/>
              <a:t>This is done over the wired network or distribution system based on how the manufacturer implemented the roaming criteria. </a:t>
            </a:r>
          </a:p>
        </p:txBody>
      </p:sp>
      <p:sp>
        <p:nvSpPr>
          <p:cNvPr id="4" name="Title 1"/>
          <p:cNvSpPr txBox="1">
            <a:spLocks/>
          </p:cNvSpPr>
          <p:nvPr/>
        </p:nvSpPr>
        <p:spPr bwMode="auto">
          <a:xfrm>
            <a:off x="381000" y="70485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Roaming</a:t>
            </a:r>
          </a:p>
        </p:txBody>
      </p:sp>
    </p:spTree>
    <p:extLst>
      <p:ext uri="{BB962C8B-B14F-4D97-AF65-F5344CB8AC3E}">
        <p14:creationId xmlns:p14="http://schemas.microsoft.com/office/powerpoint/2010/main" val="194476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What is Dynamic rate switching?</a:t>
            </a:r>
          </a:p>
          <a:p>
            <a:r>
              <a:rPr lang="en-US" sz="1800" dirty="0" smtClean="0">
                <a:latin typeface="Calibri" panose="020F0502020204030204" pitchFamily="34" charset="0"/>
                <a:cs typeface="Calibri" panose="020F0502020204030204" pitchFamily="34" charset="0"/>
              </a:rPr>
              <a:t>What is active and passive scanning?</a:t>
            </a:r>
          </a:p>
          <a:p>
            <a:r>
              <a:rPr lang="en-US" sz="1800" dirty="0" smtClean="0">
                <a:latin typeface="Calibri" panose="020F0502020204030204" pitchFamily="34" charset="0"/>
                <a:cs typeface="Calibri" panose="020F0502020204030204" pitchFamily="34" charset="0"/>
              </a:rPr>
              <a:t>Define IBSS,BSS and ESS.</a:t>
            </a:r>
          </a:p>
          <a:p>
            <a:r>
              <a:rPr lang="en-US" sz="1800" dirty="0" smtClean="0">
                <a:latin typeface="Calibri" panose="020F0502020204030204" pitchFamily="34" charset="0"/>
                <a:cs typeface="Calibri" panose="020F0502020204030204" pitchFamily="34" charset="0"/>
              </a:rPr>
              <a:t>What is roaming?</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35</a:t>
            </a:fld>
            <a:r>
              <a:rPr lang="en-GB" dirty="0" smtClean="0"/>
              <a:t>› of </a:t>
            </a:r>
            <a:r>
              <a:rPr lang="en-GB" dirty="0" smtClean="0"/>
              <a:t>38</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36</a:t>
            </a:fld>
            <a:r>
              <a:rPr lang="en-GB" dirty="0" smtClean="0"/>
              <a:t>› of </a:t>
            </a:r>
            <a:r>
              <a:rPr lang="en-GB" dirty="0" smtClean="0"/>
              <a:t>38</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762000" y="1720850"/>
            <a:ext cx="7543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WLAN Mode of Operation </a:t>
            </a:r>
          </a:p>
          <a:p>
            <a:pPr algn="just" eaLnBrk="1" hangingPunct="1">
              <a:lnSpc>
                <a:spcPct val="150000"/>
              </a:lnSpc>
            </a:pPr>
            <a:r>
              <a:rPr lang="en-US"/>
              <a:t>	– Ad-Hoc and Infrastructure</a:t>
            </a:r>
          </a:p>
          <a:p>
            <a:pPr algn="just" eaLnBrk="1" hangingPunct="1">
              <a:lnSpc>
                <a:spcPct val="150000"/>
              </a:lnSpc>
            </a:pPr>
            <a:r>
              <a:rPr lang="en-US"/>
              <a:t>		- three configurations IBSS,BSS &amp; ESS</a:t>
            </a:r>
          </a:p>
          <a:p>
            <a:pPr algn="just" eaLnBrk="1" hangingPunct="1">
              <a:lnSpc>
                <a:spcPct val="150000"/>
              </a:lnSpc>
            </a:pPr>
            <a:r>
              <a:rPr lang="en-US"/>
              <a:t>Connecting to a wireless Network – </a:t>
            </a:r>
          </a:p>
          <a:p>
            <a:pPr algn="just" eaLnBrk="1" hangingPunct="1">
              <a:lnSpc>
                <a:spcPct val="150000"/>
              </a:lnSpc>
            </a:pPr>
            <a:r>
              <a:rPr lang="en-US"/>
              <a:t>	-Passive Scanning, Active Scanning, Authentication, Association, </a:t>
            </a:r>
          </a:p>
          <a:p>
            <a:pPr algn="just" eaLnBrk="1" hangingPunct="1">
              <a:lnSpc>
                <a:spcPct val="150000"/>
              </a:lnSpc>
            </a:pPr>
            <a:r>
              <a:rPr lang="en-US"/>
              <a:t>	 Distribution System</a:t>
            </a:r>
          </a:p>
          <a:p>
            <a:pPr algn="just" eaLnBrk="1" hangingPunct="1">
              <a:lnSpc>
                <a:spcPct val="150000"/>
              </a:lnSpc>
            </a:pPr>
            <a:r>
              <a:rPr lang="en-US"/>
              <a:t>Data Rate and Throughput</a:t>
            </a:r>
          </a:p>
          <a:p>
            <a:pPr algn="just" eaLnBrk="1" hangingPunct="1">
              <a:lnSpc>
                <a:spcPct val="150000"/>
              </a:lnSpc>
            </a:pPr>
            <a:r>
              <a:rPr lang="en-US"/>
              <a:t>Dynamic Rate Switching</a:t>
            </a:r>
          </a:p>
          <a:p>
            <a:pPr algn="just" eaLnBrk="1" hangingPunct="1">
              <a:lnSpc>
                <a:spcPct val="150000"/>
              </a:lnSpc>
            </a:pPr>
            <a:r>
              <a:rPr lang="en-US"/>
              <a:t>Roaming</a:t>
            </a:r>
          </a:p>
          <a:p>
            <a:pPr algn="just" eaLnBrk="1" hangingPunct="1">
              <a:lnSpc>
                <a:spcPct val="150000"/>
              </a:lnSpc>
            </a:pPr>
            <a:endParaRPr lang="en-US"/>
          </a:p>
          <a:p>
            <a:pPr algn="just" eaLnBrk="1" hangingPunct="1">
              <a:lnSpc>
                <a:spcPct val="150000"/>
              </a:lnSpc>
            </a:pPr>
            <a:endParaRPr lang="en-US"/>
          </a:p>
          <a:p>
            <a:pPr algn="just" eaLnBrk="1" hangingPunct="1">
              <a:lnSpc>
                <a:spcPct val="150000"/>
              </a:lnSpc>
            </a:pPr>
            <a:endParaRPr lang="en-US"/>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37</a:t>
            </a:fld>
            <a:r>
              <a:rPr lang="en-GB" dirty="0" smtClean="0"/>
              <a:t>› of </a:t>
            </a:r>
            <a:r>
              <a:rPr lang="en-GB" dirty="0" smtClean="0"/>
              <a:t>38</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38</a:t>
            </a:fld>
            <a:r>
              <a:rPr lang="en-GB" dirty="0" smtClean="0"/>
              <a:t>› of </a:t>
            </a:r>
            <a:r>
              <a:rPr lang="en-GB" dirty="0" smtClean="0"/>
              <a:t>38</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7" name="Text Box 2"/>
          <p:cNvSpPr txBox="1">
            <a:spLocks noChangeArrowheads="1"/>
          </p:cNvSpPr>
          <p:nvPr/>
        </p:nvSpPr>
        <p:spPr bwMode="auto">
          <a:xfrm>
            <a:off x="838200" y="1447800"/>
            <a:ext cx="7086600" cy="4954588"/>
          </a:xfrm>
          <a:prstGeom prst="rect">
            <a:avLst/>
          </a:prstGeom>
          <a:noFill/>
          <a:ln w="9525">
            <a:noFill/>
            <a:miter lim="800000"/>
            <a:headEnd/>
            <a:tailEnd/>
          </a:ln>
          <a:effectLst/>
        </p:spPr>
        <p:txBody>
          <a:bodyPr>
            <a:spAutoFit/>
          </a:bodyPr>
          <a:lstStyle/>
          <a:p>
            <a:pPr eaLnBrk="0" hangingPunct="0">
              <a:defRPr/>
            </a:pPr>
            <a:endParaRPr lang="en-US" sz="2000" b="1" dirty="0">
              <a:cs typeface="Arial" charset="0"/>
            </a:endParaRPr>
          </a:p>
          <a:p>
            <a:pPr eaLnBrk="0" hangingPunct="0">
              <a:defRPr/>
            </a:pPr>
            <a:r>
              <a:rPr lang="en-US" sz="2000" b="1" dirty="0">
                <a:cs typeface="Arial" charset="0"/>
              </a:rPr>
              <a:t>	</a:t>
            </a:r>
            <a:r>
              <a:rPr lang="en-US" dirty="0">
                <a:cs typeface="Arial" charset="0"/>
              </a:rPr>
              <a:t>Wireless LAN Threats and Intrusion </a:t>
            </a:r>
            <a:endParaRPr lang="en-US" sz="2800" dirty="0">
              <a:cs typeface="Arial" charset="0"/>
            </a:endParaRPr>
          </a:p>
          <a:p>
            <a:pPr fontAlgn="auto">
              <a:defRPr/>
            </a:pPr>
            <a:r>
              <a:rPr lang="en-US" dirty="0">
                <a:cs typeface="Arial" charset="0"/>
              </a:rPr>
              <a:t>		IEEE 802.11 Standards Security </a:t>
            </a:r>
            <a:endParaRPr lang="en-US" sz="2800" dirty="0">
              <a:cs typeface="Arial" charset="0"/>
            </a:endParaRPr>
          </a:p>
          <a:p>
            <a:pPr lvl="1" fontAlgn="auto">
              <a:defRPr/>
            </a:pPr>
            <a:r>
              <a:rPr lang="en-US" dirty="0">
                <a:cs typeface="Arial" charset="0"/>
              </a:rPr>
              <a:t>		Open System Authentication </a:t>
            </a:r>
            <a:endParaRPr lang="en-US" sz="2800" dirty="0">
              <a:cs typeface="Arial" charset="0"/>
            </a:endParaRPr>
          </a:p>
          <a:p>
            <a:pPr lvl="1" fontAlgn="auto">
              <a:defRPr/>
            </a:pPr>
            <a:r>
              <a:rPr lang="en-US" dirty="0">
                <a:cs typeface="Arial" charset="0"/>
              </a:rPr>
              <a:t>		Shared Key Authentication </a:t>
            </a:r>
            <a:endParaRPr lang="en-US" sz="2800" dirty="0">
              <a:cs typeface="Arial" charset="0"/>
            </a:endParaRPr>
          </a:p>
          <a:p>
            <a:pPr fontAlgn="auto">
              <a:defRPr/>
            </a:pPr>
            <a:r>
              <a:rPr lang="en-US" dirty="0">
                <a:cs typeface="Arial" charset="0"/>
              </a:rPr>
              <a:t>	Early WLAN Security Mechanisms </a:t>
            </a:r>
            <a:endParaRPr lang="en-US" sz="2800" dirty="0">
              <a:cs typeface="Arial" charset="0"/>
            </a:endParaRPr>
          </a:p>
          <a:p>
            <a:pPr lvl="1" fontAlgn="auto">
              <a:defRPr/>
            </a:pPr>
            <a:r>
              <a:rPr lang="en-US" dirty="0">
                <a:cs typeface="Arial" charset="0"/>
              </a:rPr>
              <a:t>		Service Set Identifier (SSID) </a:t>
            </a:r>
            <a:endParaRPr lang="en-US" sz="2800" dirty="0">
              <a:cs typeface="Arial" charset="0"/>
            </a:endParaRPr>
          </a:p>
          <a:p>
            <a:pPr lvl="1" fontAlgn="auto">
              <a:defRPr/>
            </a:pPr>
            <a:r>
              <a:rPr lang="en-US" dirty="0">
                <a:cs typeface="Arial" charset="0"/>
              </a:rPr>
              <a:t>		SSID Hiding </a:t>
            </a:r>
            <a:endParaRPr lang="en-US" sz="2800" dirty="0">
              <a:cs typeface="Arial" charset="0"/>
            </a:endParaRPr>
          </a:p>
          <a:p>
            <a:pPr lvl="1" fontAlgn="auto">
              <a:defRPr/>
            </a:pPr>
            <a:r>
              <a:rPr lang="en-US" dirty="0">
                <a:cs typeface="Arial" charset="0"/>
              </a:rPr>
              <a:t>		Media Access Control (MAC) Address</a:t>
            </a:r>
            <a:endParaRPr lang="en-US" sz="2800" dirty="0">
              <a:cs typeface="Arial" charset="0"/>
            </a:endParaRPr>
          </a:p>
          <a:p>
            <a:pPr fontAlgn="auto">
              <a:defRPr/>
            </a:pPr>
            <a:r>
              <a:rPr lang="en-US" dirty="0">
                <a:cs typeface="Arial" charset="0"/>
              </a:rPr>
              <a:t>	Overview of other WLAN Security Standards and Technology</a:t>
            </a:r>
            <a:endParaRPr lang="en-US" sz="2800" dirty="0">
              <a:cs typeface="Arial" charset="0"/>
            </a:endParaRPr>
          </a:p>
          <a:p>
            <a:pPr lvl="2">
              <a:spcBef>
                <a:spcPct val="20000"/>
              </a:spcBef>
              <a:buClr>
                <a:schemeClr val="tx2"/>
              </a:buClr>
              <a:buSzPct val="70000"/>
              <a:defRPr/>
            </a:pPr>
            <a:r>
              <a:rPr lang="en-US" sz="2000" b="1" dirty="0">
                <a:solidFill>
                  <a:schemeClr val="accent2"/>
                </a:solidFill>
                <a:effectLst>
                  <a:outerShdw blurRad="38100" dist="38100" dir="2700000" algn="tl">
                    <a:srgbClr val="C0C0C0"/>
                  </a:outerShdw>
                </a:effectLst>
                <a:latin typeface="Arial Narrow" pitchFamily="34" charset="0"/>
                <a:cs typeface="Arial" charset="0"/>
              </a:rPr>
              <a:t>     </a:t>
            </a:r>
            <a:endParaRPr lang="en-US" sz="2000" b="1" dirty="0">
              <a:cs typeface="Arial"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a:t>
            </a:r>
            <a:r>
              <a:rPr lang="en-GB" dirty="0" smtClean="0"/>
              <a:t>38</a:t>
            </a:r>
            <a:endParaRPr lang="en-GB" dirty="0"/>
          </a:p>
        </p:txBody>
      </p:sp>
      <p:sp>
        <p:nvSpPr>
          <p:cNvPr id="6" name="Rectangle 5"/>
          <p:cNvSpPr>
            <a:spLocks noChangeArrowheads="1"/>
          </p:cNvSpPr>
          <p:nvPr/>
        </p:nvSpPr>
        <p:spPr bwMode="auto">
          <a:xfrm>
            <a:off x="500063" y="1828800"/>
            <a:ext cx="81105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a:defRPr/>
            </a:pPr>
            <a:endParaRPr lang="en-US" sz="2000" dirty="0">
              <a:cs typeface="Arial" charset="0"/>
            </a:endParaRPr>
          </a:p>
          <a:p>
            <a:pPr marL="342900" indent="-342900">
              <a:buFont typeface="Arial" pitchFamily="34" charset="0"/>
              <a:buChar char="•"/>
              <a:defRPr/>
            </a:pPr>
            <a:r>
              <a:rPr lang="en-US" sz="2000" dirty="0">
                <a:cs typeface="Arial" charset="0"/>
              </a:rPr>
              <a:t>BSS(Basic Service Set)</a:t>
            </a:r>
          </a:p>
          <a:p>
            <a:pPr>
              <a:defRPr/>
            </a:pPr>
            <a:endParaRPr lang="en-US" sz="2000" dirty="0">
              <a:cs typeface="Arial" charset="0"/>
            </a:endParaRPr>
          </a:p>
          <a:p>
            <a:pPr marL="342900" indent="-342900">
              <a:buFont typeface="Arial" pitchFamily="34" charset="0"/>
              <a:buChar char="•"/>
              <a:defRPr/>
            </a:pPr>
            <a:r>
              <a:rPr lang="en-US" sz="2000" dirty="0">
                <a:cs typeface="Arial" charset="0"/>
              </a:rPr>
              <a:t>ESS(Extended Service Set)</a:t>
            </a:r>
          </a:p>
          <a:p>
            <a:pPr>
              <a:defRPr/>
            </a:pPr>
            <a:endParaRPr lang="en-US" sz="2000" dirty="0">
              <a:cs typeface="Arial" charset="0"/>
            </a:endParaRPr>
          </a:p>
          <a:p>
            <a:pPr marL="342900" indent="-342900">
              <a:buFont typeface="Arial" pitchFamily="34" charset="0"/>
              <a:buChar char="•"/>
              <a:defRPr/>
            </a:pPr>
            <a:r>
              <a:rPr lang="en-US" sz="2000" dirty="0">
                <a:cs typeface="Arial" charset="0"/>
              </a:rPr>
              <a:t>IBSS(Independent Basic Service Set)</a:t>
            </a:r>
          </a:p>
          <a:p>
            <a:pPr>
              <a:defRPr/>
            </a:pPr>
            <a:endParaRPr lang="en-US" sz="2000" dirty="0">
              <a:cs typeface="Arial" charset="0"/>
            </a:endParaRPr>
          </a:p>
          <a:p>
            <a:pPr marL="342900" indent="-342900">
              <a:buFont typeface="Arial" pitchFamily="34" charset="0"/>
              <a:buChar char="•"/>
              <a:defRPr/>
            </a:pPr>
            <a:r>
              <a:rPr lang="en-US" sz="2000" dirty="0">
                <a:cs typeface="Arial" charset="0"/>
              </a:rPr>
              <a:t>SSID(Service Set Identifier)</a:t>
            </a:r>
          </a:p>
          <a:p>
            <a:pPr>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a:t>
            </a:r>
            <a:r>
              <a:rPr lang="en-GB" dirty="0" smtClean="0"/>
              <a:t>38</a:t>
            </a:r>
            <a:endParaRPr lang="en-GB" dirty="0"/>
          </a:p>
        </p:txBody>
      </p:sp>
      <p:sp>
        <p:nvSpPr>
          <p:cNvPr id="6"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Wireless LAN Modes of Operation </a:t>
            </a:r>
          </a:p>
        </p:txBody>
      </p:sp>
      <p:sp>
        <p:nvSpPr>
          <p:cNvPr id="7" name="Rectangle 4"/>
          <p:cNvSpPr>
            <a:spLocks noChangeArrowheads="1"/>
          </p:cNvSpPr>
          <p:nvPr/>
        </p:nvSpPr>
        <p:spPr bwMode="auto">
          <a:xfrm>
            <a:off x="465138" y="1676400"/>
            <a:ext cx="8069262"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000" b="1">
                <a:solidFill>
                  <a:srgbClr val="FF0000"/>
                </a:solidFill>
              </a:rPr>
              <a:t>802.11 wireless LANs may be configured in one of two modes, either ad hoc or infrastructure mode. </a:t>
            </a:r>
          </a:p>
          <a:p>
            <a:pPr eaLnBrk="1" hangingPunct="1"/>
            <a:endParaRPr lang="en-US" sz="2000"/>
          </a:p>
          <a:p>
            <a:pPr eaLnBrk="1" hangingPunct="1"/>
            <a:r>
              <a:rPr lang="en-US" sz="2000"/>
              <a:t>These </a:t>
            </a:r>
            <a:r>
              <a:rPr lang="en-US" sz="2000" b="1">
                <a:solidFill>
                  <a:srgbClr val="FF0000"/>
                </a:solidFill>
              </a:rPr>
              <a:t>two modes </a:t>
            </a:r>
            <a:r>
              <a:rPr lang="en-US" sz="2000"/>
              <a:t>can be </a:t>
            </a:r>
            <a:r>
              <a:rPr lang="en-US" sz="2000" b="1">
                <a:solidFill>
                  <a:srgbClr val="FF0000"/>
                </a:solidFill>
              </a:rPr>
              <a:t>broken down into three different </a:t>
            </a:r>
            <a:r>
              <a:rPr lang="en-US" sz="2000"/>
              <a:t>configurations:</a:t>
            </a:r>
          </a:p>
          <a:p>
            <a:pPr eaLnBrk="1" hangingPunct="1"/>
            <a:endParaRPr lang="en-US" sz="2000"/>
          </a:p>
          <a:p>
            <a:pPr eaLnBrk="1" hangingPunct="1"/>
            <a:r>
              <a:rPr lang="en-US" sz="2000" b="1">
                <a:solidFill>
                  <a:srgbClr val="FF0000"/>
                </a:solidFill>
              </a:rPr>
              <a:t>Independent basic service set (IBSS)</a:t>
            </a:r>
          </a:p>
          <a:p>
            <a:pPr eaLnBrk="1" hangingPunct="1"/>
            <a:endParaRPr lang="en-US" sz="2000" b="1">
              <a:solidFill>
                <a:srgbClr val="FF0000"/>
              </a:solidFill>
            </a:endParaRPr>
          </a:p>
          <a:p>
            <a:pPr eaLnBrk="1" hangingPunct="1"/>
            <a:r>
              <a:rPr lang="en-US" sz="2000" b="1">
                <a:solidFill>
                  <a:srgbClr val="FF0000"/>
                </a:solidFill>
              </a:rPr>
              <a:t>Basic service set (BSS)</a:t>
            </a:r>
          </a:p>
          <a:p>
            <a:pPr eaLnBrk="1" hangingPunct="1"/>
            <a:endParaRPr lang="en-US" sz="2000" b="1">
              <a:solidFill>
                <a:srgbClr val="FF0000"/>
              </a:solidFill>
            </a:endParaRPr>
          </a:p>
          <a:p>
            <a:pPr eaLnBrk="1" hangingPunct="1"/>
            <a:r>
              <a:rPr lang="en-US" sz="2000" b="1">
                <a:solidFill>
                  <a:srgbClr val="FF0000"/>
                </a:solidFill>
              </a:rPr>
              <a:t>Extended service set (ESS)</a:t>
            </a: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3733800"/>
            <a:ext cx="4673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‹6› </a:t>
            </a:r>
            <a:r>
              <a:rPr lang="en-GB" dirty="0" smtClean="0"/>
              <a:t>of </a:t>
            </a:r>
            <a:r>
              <a:rPr lang="en-GB" dirty="0" smtClean="0"/>
              <a:t>38</a:t>
            </a:r>
            <a:endParaRPr lang="en-GB"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2382838"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533400" y="747713"/>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Wireless LAN Modes of Operation - IBSS</a:t>
            </a:r>
          </a:p>
        </p:txBody>
      </p:sp>
      <p:sp>
        <p:nvSpPr>
          <p:cNvPr id="7" name="Rectangle 1"/>
          <p:cNvSpPr>
            <a:spLocks noChangeArrowheads="1"/>
          </p:cNvSpPr>
          <p:nvPr/>
        </p:nvSpPr>
        <p:spPr bwMode="auto">
          <a:xfrm>
            <a:off x="533400" y="1143000"/>
            <a:ext cx="8077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a:p>
            <a:pPr eaLnBrk="1" hangingPunct="1"/>
            <a:endParaRPr lang="en-US"/>
          </a:p>
          <a:p>
            <a:pPr eaLnBrk="1" hangingPunct="1">
              <a:lnSpc>
                <a:spcPct val="150000"/>
              </a:lnSpc>
            </a:pPr>
            <a:r>
              <a:rPr lang="en-US"/>
              <a:t>This operation mode </a:t>
            </a:r>
            <a:r>
              <a:rPr lang="en-US" b="1">
                <a:solidFill>
                  <a:srgbClr val="FF0000"/>
                </a:solidFill>
              </a:rPr>
              <a:t>uses no access points </a:t>
            </a:r>
            <a:r>
              <a:rPr lang="en-US"/>
              <a:t>and consists of only wireless LAN devices or client computers. Communication occurs only among devices that are part of the same IBSS. Unlike an access point, this mode </a:t>
            </a:r>
            <a:r>
              <a:rPr lang="en-US" b="1">
                <a:solidFill>
                  <a:srgbClr val="FF0000"/>
                </a:solidFill>
              </a:rPr>
              <a:t>has no centralized control </a:t>
            </a:r>
            <a:r>
              <a:rPr lang="en-US"/>
              <a:t>or managed security features. </a:t>
            </a:r>
          </a:p>
          <a:p>
            <a:pPr eaLnBrk="1" hangingPunct="1"/>
            <a:endParaRPr lang="en-US"/>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1400"/>
            <a:ext cx="25717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814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12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‹7› </a:t>
            </a:r>
            <a:r>
              <a:rPr lang="en-GB" dirty="0" smtClean="0"/>
              <a:t>of </a:t>
            </a:r>
            <a:r>
              <a:rPr lang="en-GB" dirty="0" smtClean="0"/>
              <a:t>38</a:t>
            </a:r>
            <a:endParaRPr lang="en-GB" dirty="0"/>
          </a:p>
        </p:txBody>
      </p:sp>
      <p:sp>
        <p:nvSpPr>
          <p:cNvPr id="5" name="Rectangle 1"/>
          <p:cNvSpPr>
            <a:spLocks noChangeArrowheads="1"/>
          </p:cNvSpPr>
          <p:nvPr/>
        </p:nvSpPr>
        <p:spPr bwMode="auto">
          <a:xfrm>
            <a:off x="503275" y="1929182"/>
            <a:ext cx="7772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dirty="0"/>
          </a:p>
          <a:p>
            <a:pPr algn="just" eaLnBrk="1" hangingPunct="1">
              <a:lnSpc>
                <a:spcPct val="150000"/>
              </a:lnSpc>
            </a:pPr>
            <a:r>
              <a:rPr lang="en-US" b="1" dirty="0">
                <a:solidFill>
                  <a:srgbClr val="FF0000"/>
                </a:solidFill>
              </a:rPr>
              <a:t>Certain parameters must be set on the devices </a:t>
            </a:r>
            <a:r>
              <a:rPr lang="en-US" dirty="0"/>
              <a:t>that </a:t>
            </a:r>
            <a:r>
              <a:rPr lang="en-US" b="1" dirty="0">
                <a:solidFill>
                  <a:srgbClr val="FF0000"/>
                </a:solidFill>
              </a:rPr>
              <a:t>wish to participate in an IBSS. </a:t>
            </a:r>
            <a:r>
              <a:rPr lang="en-US" dirty="0"/>
              <a:t>These parameters must be the same on all the devices in order for them to effectively communicate with one another. Three common parameters set on devices that belong to the same IBSS are</a:t>
            </a:r>
          </a:p>
          <a:p>
            <a:pPr eaLnBrk="1" hangingPunct="1">
              <a:lnSpc>
                <a:spcPct val="150000"/>
              </a:lnSpc>
            </a:pPr>
            <a:endParaRPr lang="en-US" dirty="0"/>
          </a:p>
          <a:p>
            <a:pPr eaLnBrk="1" hangingPunct="1"/>
            <a:r>
              <a:rPr lang="fr-FR" b="1" dirty="0">
                <a:solidFill>
                  <a:srgbClr val="FF0000"/>
                </a:solidFill>
              </a:rPr>
              <a:t>Service set identifier (SSID)</a:t>
            </a:r>
          </a:p>
          <a:p>
            <a:pPr eaLnBrk="1" hangingPunct="1"/>
            <a:endParaRPr lang="fr-FR" b="1" dirty="0">
              <a:solidFill>
                <a:srgbClr val="FF0000"/>
              </a:solidFill>
            </a:endParaRPr>
          </a:p>
          <a:p>
            <a:pPr eaLnBrk="1" hangingPunct="1"/>
            <a:r>
              <a:rPr lang="en-US" b="1" dirty="0">
                <a:solidFill>
                  <a:srgbClr val="FF0000"/>
                </a:solidFill>
              </a:rPr>
              <a:t>Radio frequency channel</a:t>
            </a:r>
          </a:p>
          <a:p>
            <a:pPr eaLnBrk="1" hangingPunct="1"/>
            <a:endParaRPr lang="en-US" b="1" dirty="0">
              <a:solidFill>
                <a:srgbClr val="FF0000"/>
              </a:solidFill>
            </a:endParaRPr>
          </a:p>
          <a:p>
            <a:pPr eaLnBrk="1" hangingPunct="1"/>
            <a:r>
              <a:rPr lang="en-US" b="1" dirty="0">
                <a:solidFill>
                  <a:srgbClr val="FF0000"/>
                </a:solidFill>
              </a:rPr>
              <a:t>Security configuration</a:t>
            </a:r>
          </a:p>
        </p:txBody>
      </p:sp>
      <p:sp>
        <p:nvSpPr>
          <p:cNvPr id="6" name="Title 1"/>
          <p:cNvSpPr txBox="1">
            <a:spLocks/>
          </p:cNvSpPr>
          <p:nvPr/>
        </p:nvSpPr>
        <p:spPr bwMode="auto">
          <a:xfrm>
            <a:off x="274675" y="1364402"/>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 IBSS</a:t>
            </a:r>
          </a:p>
        </p:txBody>
      </p:sp>
    </p:spTree>
    <p:extLst>
      <p:ext uri="{BB962C8B-B14F-4D97-AF65-F5344CB8AC3E}">
        <p14:creationId xmlns:p14="http://schemas.microsoft.com/office/powerpoint/2010/main" val="308789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‹8› </a:t>
            </a:r>
            <a:r>
              <a:rPr lang="en-GB" dirty="0" smtClean="0"/>
              <a:t>of </a:t>
            </a:r>
            <a:r>
              <a:rPr lang="en-GB" dirty="0" smtClean="0"/>
              <a:t>38</a:t>
            </a:r>
            <a:endParaRPr lang="en-GB" dirty="0"/>
          </a:p>
        </p:txBody>
      </p:sp>
      <p:sp>
        <p:nvSpPr>
          <p:cNvPr id="5" name="Rectangle 1"/>
          <p:cNvSpPr>
            <a:spLocks noChangeArrowheads="1"/>
          </p:cNvSpPr>
          <p:nvPr/>
        </p:nvSpPr>
        <p:spPr bwMode="auto">
          <a:xfrm>
            <a:off x="405809" y="1447800"/>
            <a:ext cx="80772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fr-FR" dirty="0"/>
              <a:t>Service set identifier (SSID) - </a:t>
            </a:r>
            <a:r>
              <a:rPr lang="en-US" dirty="0"/>
              <a:t>The </a:t>
            </a:r>
            <a:r>
              <a:rPr lang="en-US" b="1" dirty="0">
                <a:solidFill>
                  <a:srgbClr val="FF0000"/>
                </a:solidFill>
              </a:rPr>
              <a:t>SSID is the name of the service set used to identify the wireless network</a:t>
            </a:r>
            <a:r>
              <a:rPr lang="en-US" dirty="0"/>
              <a:t> and for device segmentation. The SSID is used by devices to select a wireless network to join.</a:t>
            </a:r>
          </a:p>
          <a:p>
            <a:pPr eaLnBrk="1" hangingPunct="1">
              <a:lnSpc>
                <a:spcPct val="150000"/>
              </a:lnSpc>
            </a:pPr>
            <a:endParaRPr lang="en-US" dirty="0"/>
          </a:p>
          <a:p>
            <a:pPr algn="just" eaLnBrk="1" hangingPunct="1">
              <a:lnSpc>
                <a:spcPct val="150000"/>
              </a:lnSpc>
            </a:pPr>
            <a:r>
              <a:rPr lang="en-US" dirty="0"/>
              <a:t>Every device that wishes to be part of the same wireless LAN IBSS, BSS, or ESS will use a common SSID. For infrastructure devices such as access points, the SSID parameter is manually set on the access point. </a:t>
            </a:r>
          </a:p>
          <a:p>
            <a:pPr algn="just" eaLnBrk="1" hangingPunct="1">
              <a:lnSpc>
                <a:spcPct val="150000"/>
              </a:lnSpc>
            </a:pPr>
            <a:endParaRPr lang="en-US" dirty="0"/>
          </a:p>
          <a:p>
            <a:pPr algn="just" eaLnBrk="1" hangingPunct="1">
              <a:lnSpc>
                <a:spcPct val="150000"/>
              </a:lnSpc>
            </a:pPr>
            <a:r>
              <a:rPr lang="en-US" dirty="0"/>
              <a:t>From the client access side, the SSID is a user-configurable parameter that can be set manually in the client software utility or received automatically from networks that broadcast this parameter.</a:t>
            </a:r>
          </a:p>
          <a:p>
            <a:pPr algn="just" eaLnBrk="1" hangingPunct="1"/>
            <a:endParaRPr lang="en-US" dirty="0"/>
          </a:p>
          <a:p>
            <a:pPr algn="just" eaLnBrk="1" hangingPunct="1"/>
            <a:endParaRPr lang="en-US" dirty="0"/>
          </a:p>
        </p:txBody>
      </p:sp>
      <p:sp>
        <p:nvSpPr>
          <p:cNvPr id="6" name="Title 1"/>
          <p:cNvSpPr txBox="1">
            <a:spLocks/>
          </p:cNvSpPr>
          <p:nvPr/>
        </p:nvSpPr>
        <p:spPr bwMode="auto">
          <a:xfrm>
            <a:off x="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Wireless LAN Modes of Operation </a:t>
            </a:r>
            <a:r>
              <a:rPr lang="en-US" sz="3600" b="1" dirty="0" smtClean="0">
                <a:solidFill>
                  <a:srgbClr val="002060"/>
                </a:solidFill>
                <a:cs typeface="Calibri" panose="020F0502020204030204" pitchFamily="34" charset="0"/>
              </a:rPr>
              <a:t>– </a:t>
            </a:r>
          </a:p>
          <a:p>
            <a:pPr algn="ctr"/>
            <a:r>
              <a:rPr lang="en-US" sz="3600" b="1" dirty="0" smtClean="0">
                <a:solidFill>
                  <a:srgbClr val="002060"/>
                </a:solidFill>
                <a:cs typeface="Calibri" panose="020F0502020204030204" pitchFamily="34" charset="0"/>
              </a:rPr>
              <a:t>IBSS</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6293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‹9› </a:t>
            </a:r>
            <a:r>
              <a:rPr lang="en-GB" dirty="0" smtClean="0"/>
              <a:t>of </a:t>
            </a:r>
            <a:r>
              <a:rPr lang="en-GB" dirty="0" smtClean="0"/>
              <a:t>38</a:t>
            </a:r>
            <a:endParaRPr lang="en-GB" dirty="0"/>
          </a:p>
        </p:txBody>
      </p:sp>
      <p:sp>
        <p:nvSpPr>
          <p:cNvPr id="5" name="Rectangle 1"/>
          <p:cNvSpPr>
            <a:spLocks noChangeArrowheads="1"/>
          </p:cNvSpPr>
          <p:nvPr/>
        </p:nvSpPr>
        <p:spPr bwMode="auto">
          <a:xfrm>
            <a:off x="595313" y="1600200"/>
            <a:ext cx="79248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solidFill>
                  <a:srgbClr val="FF0000"/>
                </a:solidFill>
              </a:rPr>
              <a:t>Networks that are set to broadcast the SSID—also known as </a:t>
            </a:r>
            <a:r>
              <a:rPr lang="en-US" b="1" i="1">
                <a:solidFill>
                  <a:srgbClr val="FF0000"/>
                </a:solidFill>
              </a:rPr>
              <a:t>open networks</a:t>
            </a:r>
            <a:r>
              <a:rPr lang="en-US"/>
              <a:t>—allow other devices to connect and use resources from the network based on the designated permissions or rights of the resource.</a:t>
            </a:r>
          </a:p>
          <a:p>
            <a:pPr eaLnBrk="1" hangingPunct="1">
              <a:lnSpc>
                <a:spcPct val="150000"/>
              </a:lnSpc>
            </a:pPr>
            <a:endParaRPr lang="en-US"/>
          </a:p>
          <a:p>
            <a:pPr eaLnBrk="1" hangingPunct="1">
              <a:lnSpc>
                <a:spcPct val="150000"/>
              </a:lnSpc>
            </a:pPr>
            <a:r>
              <a:rPr lang="en-US"/>
              <a:t>The </a:t>
            </a:r>
            <a:r>
              <a:rPr lang="en-US" b="1">
                <a:solidFill>
                  <a:srgbClr val="FF0000"/>
                </a:solidFill>
              </a:rPr>
              <a:t>SSID is case sensitive and has a maximum limit of 32 characters </a:t>
            </a:r>
            <a:r>
              <a:rPr lang="en-US"/>
              <a:t>or, as specified in the IEEE 802.11 standard, 32 octets.</a:t>
            </a:r>
          </a:p>
          <a:p>
            <a:pPr eaLnBrk="1" hangingPunct="1">
              <a:lnSpc>
                <a:spcPct val="150000"/>
              </a:lnSpc>
            </a:pPr>
            <a:endParaRPr lang="en-US"/>
          </a:p>
        </p:txBody>
      </p:sp>
      <p:sp>
        <p:nvSpPr>
          <p:cNvPr id="6" name="Title 1"/>
          <p:cNvSpPr txBox="1">
            <a:spLocks/>
          </p:cNvSpPr>
          <p:nvPr/>
        </p:nvSpPr>
        <p:spPr bwMode="auto">
          <a:xfrm>
            <a:off x="557213" y="6096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cs typeface="Calibri" panose="020F0502020204030204" pitchFamily="34" charset="0"/>
              </a:rPr>
              <a:t>Wireless LAN Modes of Operation - IBSS</a:t>
            </a:r>
          </a:p>
        </p:txBody>
      </p:sp>
    </p:spTree>
    <p:extLst>
      <p:ext uri="{BB962C8B-B14F-4D97-AF65-F5344CB8AC3E}">
        <p14:creationId xmlns:p14="http://schemas.microsoft.com/office/powerpoint/2010/main" val="136318907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54</TotalTime>
  <Pages>11</Pages>
  <Words>2709</Words>
  <Application>Microsoft Office PowerPoint</Application>
  <PresentationFormat>On-screen Show (4:3)</PresentationFormat>
  <Paragraphs>276</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Arial Narrow</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14</cp:revision>
  <cp:lastPrinted>1995-11-02T09:23:42Z</cp:lastPrinted>
  <dcterms:created xsi:type="dcterms:W3CDTF">2017-10-11T09:20:11Z</dcterms:created>
  <dcterms:modified xsi:type="dcterms:W3CDTF">2019-06-23T07:12:03Z</dcterms:modified>
</cp:coreProperties>
</file>