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3" r:id="rId17"/>
    <p:sldId id="281" r:id="rId18"/>
    <p:sldId id="266" r:id="rId19"/>
    <p:sldId id="267" r:id="rId20"/>
    <p:sldId id="268" r:id="rId21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5A662C6-E8D2-4EC2-B869-F27AC77B7B9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72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37F13EC-8634-49BE-A834-FDB95586CF90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62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4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75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38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2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13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46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00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2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7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48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4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800" y="2522538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 smtClean="0"/>
              <a:t>CT090-3-2-MWT Mobile and Wireless Technology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 smtClean="0"/>
              <a:t>Slide ‹#› of 20</a:t>
            </a:r>
            <a:endParaRPr lang="en-US" alt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Module Introduction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Introduction and Overview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899138" y="2241361"/>
            <a:ext cx="724486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 smtClean="0"/>
              <a:t>Mobile and Wireless Technology</a:t>
            </a:r>
            <a:endParaRPr lang="en-US" sz="3800" dirty="0"/>
          </a:p>
          <a:p>
            <a:pPr eaLnBrk="1" hangingPunct="1"/>
            <a:r>
              <a:rPr lang="en-US" sz="1400" dirty="0" smtClean="0"/>
              <a:t>CT090-3-2-MWT and Version VC1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946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ADA7EEFC-FFE7-4FCB-AEB0-31EB66D2C842}" type="slidenum">
              <a:rPr lang="en-GB" smtClean="0"/>
              <a:t>10</a:t>
            </a:fld>
            <a:r>
              <a:rPr lang="en-GB" dirty="0" smtClean="0"/>
              <a:t>&gt; of 20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85775" y="353891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Student Learning Time (SLT)</a:t>
            </a:r>
            <a:endParaRPr lang="en-US" sz="3200" b="1" u="sng" kern="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775" y="1544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b="1" kern="0" dirty="0" smtClean="0">
                <a:latin typeface="Century Gothic" panose="020B0502020202020204" pitchFamily="34" charset="0"/>
              </a:rPr>
              <a:t>Course Credit Value: 3</a:t>
            </a:r>
          </a:p>
          <a:p>
            <a:pPr>
              <a:defRPr/>
            </a:pPr>
            <a:r>
              <a:rPr lang="en-US" sz="2800" b="1" kern="0" dirty="0" smtClean="0">
                <a:latin typeface="Century Gothic" panose="020B0502020202020204" pitchFamily="34" charset="0"/>
              </a:rPr>
              <a:t>Total Learning Hours: 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Lecture: </a:t>
            </a:r>
            <a:r>
              <a:rPr lang="en-GB" sz="2400" kern="0" dirty="0" smtClean="0">
                <a:latin typeface="Century Gothic" panose="020B0502020202020204" pitchFamily="34" charset="0"/>
              </a:rPr>
              <a:t>20 hours per semester</a:t>
            </a:r>
            <a:endParaRPr lang="en-US" sz="2400" kern="0" dirty="0" smtClean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Tutorial / Case Study : </a:t>
            </a:r>
            <a:r>
              <a:rPr lang="en-GB" sz="2400" kern="0" dirty="0" smtClean="0">
                <a:latin typeface="Century Gothic" panose="020B0502020202020204" pitchFamily="34" charset="0"/>
              </a:rPr>
              <a:t>22 hours per </a:t>
            </a:r>
            <a:r>
              <a:rPr lang="en-US" sz="2400" kern="0" dirty="0" smtClean="0">
                <a:latin typeface="Century Gothic" panose="020B0502020202020204" pitchFamily="34" charset="0"/>
              </a:rPr>
              <a:t>semester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Independent Learning Time: 66 hours</a:t>
            </a:r>
          </a:p>
          <a:p>
            <a:pPr marL="0" indent="0">
              <a:buFontTx/>
              <a:buNone/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0642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Methods of Delivery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Hence, </a:t>
            </a:r>
          </a:p>
          <a:p>
            <a:r>
              <a:rPr lang="en-US" dirty="0" smtClean="0"/>
              <a:t>We are now moving from the traditional topic based teaching to outcome-based </a:t>
            </a:r>
            <a:r>
              <a:rPr lang="en-US" dirty="0"/>
              <a:t>e</a:t>
            </a:r>
            <a:r>
              <a:rPr lang="en-US" dirty="0" smtClean="0"/>
              <a:t>ducation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11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0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 smtClean="0"/>
              <a:t>Outcomes Based Education (OBE)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19707"/>
            <a:ext cx="8229600" cy="4703293"/>
          </a:xfrm>
        </p:spPr>
        <p:txBody>
          <a:bodyPr/>
          <a:lstStyle/>
          <a:p>
            <a:r>
              <a:rPr lang="en-US" dirty="0" smtClean="0"/>
              <a:t>OBE is education based on producing particular educational outcomes that: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Focus on what students can actually do after they are taught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Expect all learners / students to successfully achieve particular (sometimes minimum) level of knowledge and abilities.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12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49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So…What is OBE?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It’s </a:t>
            </a:r>
          </a:p>
          <a:p>
            <a:pPr marL="0" indent="0" algn="ctr">
              <a:buNone/>
            </a:pPr>
            <a:r>
              <a:rPr lang="en-US" u="sng" dirty="0" smtClean="0"/>
              <a:t>NOT</a:t>
            </a:r>
          </a:p>
          <a:p>
            <a:pPr marL="0" indent="0" algn="ctr">
              <a:buNone/>
            </a:pPr>
            <a:r>
              <a:rPr lang="en-US" dirty="0" smtClean="0"/>
              <a:t>What we want to teach,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It’s</a:t>
            </a:r>
          </a:p>
          <a:p>
            <a:pPr marL="0" indent="0" algn="ctr">
              <a:buNone/>
            </a:pPr>
            <a:r>
              <a:rPr lang="en-US" u="sng" dirty="0" smtClean="0"/>
              <a:t>What You should learn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13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73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592571" y="553750"/>
            <a:ext cx="48285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Course Content Outline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376" y="1696730"/>
            <a:ext cx="8229600" cy="40475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CLO1 : </a:t>
            </a:r>
            <a:r>
              <a:rPr lang="en-US" sz="2400" b="1" dirty="0" smtClean="0">
                <a:solidFill>
                  <a:srgbClr val="C00000"/>
                </a:solidFill>
              </a:rPr>
              <a:t>Final Exam (40%)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u="sng" dirty="0" smtClean="0"/>
              <a:t>Lecture</a:t>
            </a:r>
          </a:p>
          <a:p>
            <a:r>
              <a:rPr lang="en-US" sz="2400" dirty="0"/>
              <a:t>Introduction to WLAN &amp; Wireless LAN Infrastructure Devices </a:t>
            </a:r>
            <a:endParaRPr lang="en-US" sz="2400" dirty="0" smtClean="0"/>
          </a:p>
          <a:p>
            <a:r>
              <a:rPr lang="en-US" sz="2400" dirty="0"/>
              <a:t>Radio Frequency (RF) Fundamentals for </a:t>
            </a:r>
            <a:r>
              <a:rPr lang="en-US" sz="2400" dirty="0" smtClean="0"/>
              <a:t>Wireless </a:t>
            </a:r>
            <a:r>
              <a:rPr lang="en-US" sz="2400" dirty="0"/>
              <a:t>LAN Technology </a:t>
            </a:r>
            <a:endParaRPr lang="en-US" sz="2400" dirty="0" smtClean="0"/>
          </a:p>
          <a:p>
            <a:r>
              <a:rPr lang="en-US" sz="2400" dirty="0"/>
              <a:t>WLAN Terminology and Technology </a:t>
            </a:r>
            <a:endParaRPr lang="en-US" sz="2400" dirty="0" smtClean="0"/>
          </a:p>
          <a:p>
            <a:r>
              <a:rPr lang="en-US" sz="2400" dirty="0"/>
              <a:t>WLAN Security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ED87BFF-B4CB-4CD9-812C-BD946A8D9680}" type="slidenum">
              <a:rPr lang="en-GB" smtClean="0"/>
              <a:t>14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22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592571" y="553750"/>
            <a:ext cx="48285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Course Content Outline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25" y="1617806"/>
            <a:ext cx="8283149" cy="45259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CLO2 &amp; CLO3 : Group Assignment </a:t>
            </a:r>
            <a:r>
              <a:rPr lang="en-US" sz="2400" b="1" dirty="0" smtClean="0">
                <a:solidFill>
                  <a:srgbClr val="C00000"/>
                </a:solidFill>
              </a:rPr>
              <a:t>(60</a:t>
            </a:r>
            <a:r>
              <a:rPr lang="en-US" sz="2400" b="1" dirty="0" smtClean="0">
                <a:solidFill>
                  <a:srgbClr val="C00000"/>
                </a:solidFill>
              </a:rPr>
              <a:t>%)</a:t>
            </a:r>
          </a:p>
          <a:p>
            <a:pPr marL="0" indent="0">
              <a:buNone/>
            </a:pPr>
            <a:endParaRPr lang="en-US" sz="2400" u="sng" dirty="0" smtClean="0"/>
          </a:p>
          <a:p>
            <a:pPr marL="0" indent="0">
              <a:buNone/>
            </a:pPr>
            <a:r>
              <a:rPr lang="en-US" sz="2400" u="sng" dirty="0" smtClean="0"/>
              <a:t>Tutorial / Case Study</a:t>
            </a:r>
          </a:p>
          <a:p>
            <a:r>
              <a:rPr lang="en-US" sz="2400" dirty="0"/>
              <a:t>Case </a:t>
            </a:r>
            <a:r>
              <a:rPr lang="en-US" sz="2400" dirty="0" smtClean="0"/>
              <a:t>Study: </a:t>
            </a:r>
            <a:r>
              <a:rPr lang="en-US" sz="2400" dirty="0" err="1" smtClean="0"/>
              <a:t>WiMAX</a:t>
            </a:r>
            <a:r>
              <a:rPr lang="en-US" sz="2400" dirty="0" smtClean="0"/>
              <a:t> </a:t>
            </a:r>
            <a:r>
              <a:rPr lang="en-US" sz="2400" dirty="0"/>
              <a:t>and LTE</a:t>
            </a:r>
            <a:endParaRPr lang="en-US" sz="2400" dirty="0" smtClean="0"/>
          </a:p>
          <a:p>
            <a:r>
              <a:rPr lang="en-US" sz="2400" dirty="0"/>
              <a:t>Other current technologies </a:t>
            </a:r>
            <a:endParaRPr lang="en-US" sz="2400" dirty="0" smtClean="0"/>
          </a:p>
          <a:p>
            <a:r>
              <a:rPr lang="en-US" sz="2400" dirty="0"/>
              <a:t>The Future: </a:t>
            </a:r>
            <a:r>
              <a:rPr lang="en-US" sz="2400" dirty="0" smtClean="0"/>
              <a:t>Li-Fi</a:t>
            </a:r>
          </a:p>
          <a:p>
            <a:r>
              <a:rPr lang="en-US" sz="2400" dirty="0" err="1"/>
              <a:t>IoT</a:t>
            </a:r>
            <a:r>
              <a:rPr lang="en-US" sz="2400" dirty="0"/>
              <a:t> and Wireless Sensor </a:t>
            </a:r>
            <a:r>
              <a:rPr lang="en-US" sz="2400" dirty="0" smtClean="0"/>
              <a:t>Networks</a:t>
            </a:r>
          </a:p>
          <a:p>
            <a:r>
              <a:rPr lang="en-US" sz="2400" dirty="0"/>
              <a:t>Case </a:t>
            </a:r>
            <a:r>
              <a:rPr lang="en-US" sz="2400" dirty="0" smtClean="0"/>
              <a:t>Study: Troubleshooting </a:t>
            </a:r>
            <a:r>
              <a:rPr lang="en-US" sz="2400" dirty="0"/>
              <a:t>and Maintaining Wireless </a:t>
            </a:r>
            <a:r>
              <a:rPr lang="en-US" sz="2400" dirty="0" smtClean="0"/>
              <a:t>Networks</a:t>
            </a:r>
          </a:p>
          <a:p>
            <a:r>
              <a:rPr lang="en-US" sz="2400" dirty="0"/>
              <a:t>Case Study</a:t>
            </a:r>
            <a:r>
              <a:rPr lang="en-US" sz="2400" dirty="0" smtClean="0"/>
              <a:t>: WLAN </a:t>
            </a:r>
            <a:r>
              <a:rPr lang="en-US" sz="2400" dirty="0"/>
              <a:t>Site Survey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ED87BFF-B4CB-4CD9-812C-BD946A8D9680}" type="slidenum">
              <a:rPr lang="en-GB" smtClean="0"/>
              <a:t>15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74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172C3D5C-D4DE-426D-B73F-C74C193EAEA3}" type="slidenum">
              <a:rPr lang="en-GB" smtClean="0"/>
              <a:t>16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6565" y="1364233"/>
            <a:ext cx="8229600" cy="531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 smtClean="0">
                <a:latin typeface="Century Gothic" panose="020B0502020202020204" pitchFamily="34" charset="0"/>
              </a:rPr>
              <a:t>You should abide to all the rules &amp; regulation of APU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Proper attire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No speaking of dialects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Attendance is compulsory and valid medical certificates or letters from parents /guardians must support any absence from class.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Three lateness will be equal to one absence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All pagers and </a:t>
            </a:r>
            <a:r>
              <a:rPr lang="en-US" altLang="en-US" sz="2400" b="1" kern="0" dirty="0" err="1" smtClean="0">
                <a:solidFill>
                  <a:srgbClr val="FF0000"/>
                </a:solidFill>
              </a:rPr>
              <a:t>handphones</a:t>
            </a:r>
            <a:r>
              <a:rPr lang="en-US" altLang="en-US" sz="2400" b="1" kern="0" dirty="0" smtClean="0">
                <a:solidFill>
                  <a:srgbClr val="FF0000"/>
                </a:solidFill>
              </a:rPr>
              <a:t> should be turned off during lectures.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en-US" sz="2400" b="1" kern="0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83322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73A0031A-C082-45A2-A7FB-B1B482A5E816}" type="slidenum">
              <a:rPr lang="en-GB" smtClean="0"/>
              <a:t>17</a:t>
            </a:fld>
            <a:r>
              <a:rPr lang="en-GB" dirty="0" smtClean="0"/>
              <a:t>&gt; of 20</a:t>
            </a:r>
            <a:endParaRPr lang="en-GB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6338" y="553750"/>
            <a:ext cx="67810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What support is available for you</a:t>
            </a:r>
            <a:r>
              <a:rPr lang="en-US" altLang="en-US" sz="3200" b="1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 </a:t>
            </a:r>
            <a:endParaRPr lang="en-US" altLang="en-US" sz="3200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7363" y="1697038"/>
            <a:ext cx="8229600" cy="49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 smtClean="0">
                <a:latin typeface="Century Gothic" panose="020B0502020202020204" pitchFamily="34" charset="0"/>
              </a:rPr>
              <a:t>Consultation hours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 smtClean="0">
                <a:latin typeface="Century Gothic" panose="020B0502020202020204" pitchFamily="34" charset="0"/>
              </a:rPr>
              <a:t>Resources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latin typeface="Century Gothic" panose="020B0502020202020204" pitchFamily="34" charset="0"/>
              </a:rPr>
              <a:t>Reference material</a:t>
            </a:r>
          </a:p>
          <a:p>
            <a:pPr marL="457200" lvl="1" indent="0" eaLnBrk="1" hangingPunct="1">
              <a:buClr>
                <a:srgbClr val="3366FF"/>
              </a:buClr>
              <a:buNone/>
            </a:pPr>
            <a:r>
              <a:rPr lang="en-US" altLang="en-US" sz="1800" b="1" kern="0" dirty="0" smtClean="0">
                <a:latin typeface="+mn-lt"/>
              </a:rPr>
              <a:t>Essential </a:t>
            </a:r>
            <a:r>
              <a:rPr lang="en-US" altLang="en-US" sz="1800" b="1" kern="0" dirty="0">
                <a:latin typeface="+mn-lt"/>
              </a:rPr>
              <a:t>Reading</a:t>
            </a:r>
            <a:endParaRPr lang="en-US" altLang="en-US" sz="1800" b="1" kern="0" dirty="0" smtClean="0">
              <a:latin typeface="+mn-lt"/>
            </a:endParaRPr>
          </a:p>
          <a:p>
            <a:pPr lvl="1" algn="just" eaLnBrk="1" hangingPunct="1"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altLang="en-US" sz="1800" kern="0" dirty="0" err="1">
                <a:latin typeface="+mn-lt"/>
              </a:rPr>
              <a:t>Bartz,R</a:t>
            </a:r>
            <a:r>
              <a:rPr lang="en-US" altLang="en-US" sz="1800" kern="0" dirty="0">
                <a:latin typeface="+mn-lt"/>
              </a:rPr>
              <a:t>. J.(2017) CWTS, CWS, and CWT Complete Study Guide: Exams PW0-071, CWS-2017, CWT-2017 .3rd </a:t>
            </a:r>
            <a:r>
              <a:rPr lang="en-US" altLang="en-US" sz="1800" kern="0" dirty="0" err="1">
                <a:latin typeface="+mn-lt"/>
              </a:rPr>
              <a:t>Edition.New</a:t>
            </a:r>
            <a:r>
              <a:rPr lang="en-US" altLang="en-US" sz="1800" kern="0" dirty="0">
                <a:latin typeface="+mn-lt"/>
              </a:rPr>
              <a:t> York:Wiley.ISBN-13: 978-1119385035.</a:t>
            </a:r>
          </a:p>
          <a:p>
            <a:pPr lvl="1" algn="just" eaLnBrk="1" hangingPunct="1"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altLang="en-US" sz="1800" kern="0" dirty="0">
                <a:latin typeface="+mn-lt"/>
              </a:rPr>
              <a:t>Al </a:t>
            </a:r>
            <a:r>
              <a:rPr lang="en-US" altLang="en-US" sz="1800" kern="0" dirty="0" err="1">
                <a:latin typeface="+mn-lt"/>
              </a:rPr>
              <a:t>Agha,K</a:t>
            </a:r>
            <a:r>
              <a:rPr lang="en-US" altLang="en-US" sz="1800" kern="0" dirty="0">
                <a:latin typeface="+mn-lt"/>
              </a:rPr>
              <a:t>. </a:t>
            </a:r>
            <a:r>
              <a:rPr lang="en-US" altLang="en-US" sz="1800" kern="0" dirty="0" err="1">
                <a:latin typeface="+mn-lt"/>
              </a:rPr>
              <a:t>Pujolle,G</a:t>
            </a:r>
            <a:r>
              <a:rPr lang="en-US" altLang="en-US" sz="1800" kern="0" dirty="0">
                <a:latin typeface="+mn-lt"/>
              </a:rPr>
              <a:t>. and Ali </a:t>
            </a:r>
            <a:r>
              <a:rPr lang="en-US" altLang="en-US" sz="1800" kern="0" dirty="0" err="1">
                <a:latin typeface="+mn-lt"/>
              </a:rPr>
              <a:t>Yahiya,T</a:t>
            </a:r>
            <a:r>
              <a:rPr lang="en-US" altLang="en-US" sz="1800" kern="0" dirty="0">
                <a:latin typeface="+mn-lt"/>
              </a:rPr>
              <a:t>.(2016)Mobile and Wireless Networks (Networks &amp; Telecommunications Series: Advanced Network Set). New York:Wiley.ISBN-13: 978-1848217140.</a:t>
            </a:r>
          </a:p>
          <a:p>
            <a:pPr marL="457200" lvl="1" indent="0" eaLnBrk="1" hangingPunct="1">
              <a:buClr>
                <a:srgbClr val="3366FF"/>
              </a:buClr>
              <a:buNone/>
            </a:pPr>
            <a:endParaRPr lang="en-US" altLang="en-US" sz="1600" kern="0" dirty="0" smtClean="0">
              <a:latin typeface="Century Gothic" panose="020B0502020202020204" pitchFamily="34" charset="0"/>
            </a:endParaRP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latin typeface="Century Gothic" panose="020B0502020202020204" pitchFamily="34" charset="0"/>
              </a:rPr>
              <a:t>Internet resources</a:t>
            </a:r>
            <a:r>
              <a:rPr lang="en-US" altLang="en-US" b="1" kern="0" dirty="0" smtClean="0">
                <a:latin typeface="Century Gothic" panose="020B0502020202020204" pitchFamily="34" charset="0"/>
              </a:rPr>
              <a:t> 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>
                <a:latin typeface="Century Gothic" panose="020B0502020202020204" pitchFamily="34" charset="0"/>
              </a:rPr>
              <a:t>Software :</a:t>
            </a:r>
            <a:r>
              <a:rPr lang="en-US" altLang="en-US" b="1" kern="0" dirty="0">
                <a:latin typeface="Century Gothic" panose="020B0502020202020204" pitchFamily="34" charset="0"/>
              </a:rPr>
              <a:t> </a:t>
            </a:r>
            <a:r>
              <a:rPr lang="en-US" altLang="en-US" sz="1800" kern="0" dirty="0" err="1">
                <a:latin typeface="+mn-lt"/>
              </a:rPr>
              <a:t>EKHau</a:t>
            </a:r>
            <a:r>
              <a:rPr lang="en-US" altLang="en-US" sz="1800" kern="0" dirty="0">
                <a:latin typeface="+mn-lt"/>
              </a:rPr>
              <a:t> Heat Mapper (Open Source)</a:t>
            </a:r>
          </a:p>
        </p:txBody>
      </p:sp>
    </p:spTree>
    <p:extLst>
      <p:ext uri="{BB962C8B-B14F-4D97-AF65-F5344CB8AC3E}">
        <p14:creationId xmlns:p14="http://schemas.microsoft.com/office/powerpoint/2010/main" val="93285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9857326-8AB3-4067-8D4D-E19CC65FE0BB}" type="slidenum">
              <a:rPr lang="en-GB" smtClean="0"/>
              <a:t>18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438" y="573088"/>
            <a:ext cx="67992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Clr>
                <a:srgbClr val="FF0000"/>
              </a:buClr>
            </a:pPr>
            <a:r>
              <a:rPr lang="en-US" altLang="en-US" sz="2800" b="1" dirty="0">
                <a:latin typeface="Century Gothic" panose="020B0502020202020204" pitchFamily="34" charset="0"/>
              </a:rPr>
              <a:t>	</a:t>
            </a:r>
            <a:r>
              <a:rPr lang="en-US" altLang="en-US" sz="3200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Achievement </a:t>
            </a:r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requirements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1544527"/>
            <a:ext cx="7096259" cy="4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2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497A3687-F671-4E59-AAEA-9A73AD9DCA18}" type="slidenum">
              <a:rPr lang="en-GB" smtClean="0"/>
              <a:t>19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704205FD-C334-47A3-906D-CA0AD9228719}" type="slidenum">
              <a:rPr lang="en-GB" smtClean="0"/>
              <a:t>2</a:t>
            </a:fld>
            <a:r>
              <a:rPr lang="en-GB" dirty="0" smtClean="0"/>
              <a:t>› of 20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54050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Lecturer information</a:t>
            </a:r>
            <a:endParaRPr lang="en-US" sz="3200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39763" y="1757363"/>
            <a:ext cx="778302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en-US" sz="2800" kern="0" dirty="0" smtClean="0"/>
              <a:t>Lecturer Name: </a:t>
            </a:r>
            <a:r>
              <a:rPr lang="en-US" altLang="en-US" sz="2800" u="sng" kern="0" dirty="0" smtClean="0"/>
              <a:t>Dr. K.C. Arun</a:t>
            </a:r>
          </a:p>
          <a:p>
            <a:pPr>
              <a:buFontTx/>
              <a:buNone/>
            </a:pPr>
            <a:r>
              <a:rPr lang="en-US" altLang="en-US" sz="2800" kern="0" dirty="0" smtClean="0"/>
              <a:t>Email: </a:t>
            </a:r>
            <a:r>
              <a:rPr lang="en-US" altLang="en-US" sz="2800" u="sng" kern="0" dirty="0" smtClean="0"/>
              <a:t>kchandran.arun@staffemail.apu.edu.my</a:t>
            </a:r>
          </a:p>
          <a:p>
            <a:pPr>
              <a:buFontTx/>
              <a:buNone/>
            </a:pPr>
            <a:r>
              <a:rPr lang="en-US" altLang="en-US" sz="2800" kern="0" dirty="0" smtClean="0"/>
              <a:t>Telephone Extension:</a:t>
            </a:r>
          </a:p>
          <a:p>
            <a:pPr>
              <a:buFontTx/>
              <a:buNone/>
            </a:pP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97432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WLAN &amp; Wireless LAN Infrastructure Devices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0ABE1E9F-02F4-4394-91B7-E86C157C17E1}" type="slidenum">
              <a:rPr lang="en-GB" smtClean="0"/>
              <a:t>20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94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fld id="{2F177EA1-4C5B-4DF0-845C-8317E348FF97}" type="slidenum">
              <a:rPr lang="en-GB" smtClean="0"/>
              <a:t>3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54572" y="553750"/>
            <a:ext cx="6104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Pre-requisites for this module </a:t>
            </a:r>
            <a:endParaRPr lang="en-US" altLang="en-US" sz="3200" b="1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This module will cover the various area of mobile and wireless technology, WLAN System Architecture and Design, WLAN Security, and Broadband Wireless Access: Mobile </a:t>
            </a:r>
            <a:r>
              <a:rPr lang="en-US" sz="2400" dirty="0" err="1"/>
              <a:t>WiMAx</a:t>
            </a:r>
            <a:r>
              <a:rPr lang="en-US" sz="2400" dirty="0"/>
              <a:t> and </a:t>
            </a:r>
            <a:r>
              <a:rPr lang="en-US" sz="2400" dirty="0" err="1"/>
              <a:t>WiFi</a:t>
            </a:r>
            <a:r>
              <a:rPr lang="en-US" sz="24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49550E3-E8B6-4802-8EAD-AA9B339C7FFF}" type="slidenum">
              <a:rPr lang="en-GB" smtClean="0"/>
              <a:t>4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Aims of this module</a:t>
            </a:r>
          </a:p>
        </p:txBody>
      </p:sp>
    </p:spTree>
    <p:extLst>
      <p:ext uri="{BB962C8B-B14F-4D97-AF65-F5344CB8AC3E}">
        <p14:creationId xmlns:p14="http://schemas.microsoft.com/office/powerpoint/2010/main" val="76580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C9AB1BE8-9584-4F32-8719-B2EECF12F4A3}" type="slidenum">
              <a:rPr lang="en-GB" smtClean="0"/>
              <a:t>5</a:t>
            </a:fld>
            <a:r>
              <a:rPr lang="en-GB" dirty="0" smtClean="0"/>
              <a:t>&gt; of 20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8989" y="1577662"/>
            <a:ext cx="84201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entury Gothic" panose="020B0502020202020204" pitchFamily="34" charset="0"/>
              </a:rPr>
              <a:t>At the end of </a:t>
            </a:r>
            <a:r>
              <a:rPr lang="en-US" altLang="en-US" sz="2800" b="1" dirty="0" smtClean="0">
                <a:latin typeface="Century Gothic" panose="020B0502020202020204" pitchFamily="34" charset="0"/>
              </a:rPr>
              <a:t>this course, </a:t>
            </a:r>
            <a:r>
              <a:rPr lang="en-US" altLang="en-US" sz="2800" b="1" dirty="0">
                <a:latin typeface="Century Gothic" panose="020B0502020202020204" pitchFamily="34" charset="0"/>
              </a:rPr>
              <a:t>YOU should be able to:</a:t>
            </a:r>
          </a:p>
          <a:p>
            <a:pPr eaLnBrk="1" hangingPunct="1">
              <a:buClr>
                <a:srgbClr val="FF0000"/>
              </a:buClr>
            </a:pPr>
            <a:endParaRPr lang="en-US" altLang="en-US" sz="2800" b="1" dirty="0">
              <a:latin typeface="Century Gothic" panose="020B0502020202020204" pitchFamily="34" charset="0"/>
            </a:endParaRP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n-US" altLang="en-US" sz="2400" dirty="0">
                <a:latin typeface="+mn-lt"/>
              </a:rPr>
              <a:t>Apply the technical concept of Wireless LAN technologies to any given </a:t>
            </a:r>
            <a:r>
              <a:rPr lang="en-US" altLang="en-US" sz="2400" dirty="0" smtClean="0">
                <a:latin typeface="+mn-lt"/>
              </a:rPr>
              <a:t>scenario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endParaRPr lang="en-US" altLang="en-US" sz="2400" dirty="0">
              <a:latin typeface="+mn-lt"/>
            </a:endParaRP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n-US" altLang="en-US" sz="2400" dirty="0">
                <a:latin typeface="+mn-lt"/>
              </a:rPr>
              <a:t>Study the future developments of Mobile and Wireless </a:t>
            </a:r>
            <a:r>
              <a:rPr lang="en-US" altLang="en-US" sz="2400" dirty="0" smtClean="0">
                <a:latin typeface="+mn-lt"/>
              </a:rPr>
              <a:t>Network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endParaRPr lang="en-US" altLang="en-US" sz="2400" dirty="0">
              <a:latin typeface="+mn-lt"/>
            </a:endParaRP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n-US" altLang="en-US" sz="2400" dirty="0">
                <a:latin typeface="+mn-lt"/>
              </a:rPr>
              <a:t>Demonstrate the ability to design WLAN infrastructure and troubleshoot wireless network problems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26835" y="449800"/>
            <a:ext cx="67778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Course Learning outcomes, CLOs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4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 smtClean="0"/>
              <a:t>Mapping of CLOs with MOEs Domain</a:t>
            </a:r>
            <a:endParaRPr lang="en-US" sz="3200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6</a:t>
            </a:fld>
            <a:r>
              <a:rPr lang="en-GB" dirty="0" smtClean="0"/>
              <a:t>&gt; of 20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71978" y="5330745"/>
            <a:ext cx="6481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PLO1 – Knowledge</a:t>
            </a:r>
          </a:p>
          <a:p>
            <a:r>
              <a:rPr lang="en-US" dirty="0" smtClean="0"/>
              <a:t>PLO5 – </a:t>
            </a:r>
            <a:r>
              <a:rPr lang="en-US" dirty="0"/>
              <a:t>Social Skills, Teamwork and Responsibilities</a:t>
            </a:r>
            <a:endParaRPr lang="en-US" dirty="0" smtClean="0"/>
          </a:p>
          <a:p>
            <a:r>
              <a:rPr lang="en-US" dirty="0" smtClean="0"/>
              <a:t>PLO7 – Information Management and Lifelong Learning Skills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57045"/>
            <a:ext cx="8604737" cy="2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2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30033"/>
            <a:ext cx="7042150" cy="1143000"/>
          </a:xfrm>
        </p:spPr>
        <p:txBody>
          <a:bodyPr/>
          <a:lstStyle/>
          <a:p>
            <a:r>
              <a:rPr lang="en-US" b="1" u="sng" dirty="0" smtClean="0"/>
              <a:t>MQF and MOE Domains</a:t>
            </a:r>
            <a:endParaRPr lang="en-US" b="1" u="sng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3" y="1539496"/>
            <a:ext cx="8229600" cy="43659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7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21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Teaching Strategies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kern="1200" dirty="0"/>
              <a:t>Lecture</a:t>
            </a:r>
          </a:p>
          <a:p>
            <a:r>
              <a:rPr lang="en-US" sz="2800" kern="1200" dirty="0" smtClean="0"/>
              <a:t>Tutorial</a:t>
            </a:r>
            <a:endParaRPr lang="en-US" sz="2800" kern="1200" dirty="0"/>
          </a:p>
          <a:p>
            <a:r>
              <a:rPr lang="en-US" sz="2800" kern="1200" dirty="0" smtClean="0"/>
              <a:t>Case Study (Individual and Group)</a:t>
            </a:r>
            <a:endParaRPr lang="en-US" sz="2800" kern="1200" dirty="0"/>
          </a:p>
          <a:p>
            <a:endParaRPr lang="en-US" sz="2800" kern="1200" dirty="0"/>
          </a:p>
          <a:p>
            <a:pPr marL="0" indent="0">
              <a:buNone/>
            </a:pPr>
            <a:endParaRPr lang="en-US" sz="2400" kern="1200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8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33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Assessment Methods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54558"/>
            <a:ext cx="8229600" cy="3660104"/>
          </a:xfrm>
        </p:spPr>
        <p:txBody>
          <a:bodyPr/>
          <a:lstStyle/>
          <a:p>
            <a:r>
              <a:rPr lang="en-US" dirty="0" smtClean="0"/>
              <a:t>Final Exam </a:t>
            </a:r>
            <a:r>
              <a:rPr lang="en-US" b="1" dirty="0" smtClean="0">
                <a:solidFill>
                  <a:srgbClr val="FF0000"/>
                </a:solidFill>
              </a:rPr>
              <a:t>(40%) </a:t>
            </a:r>
            <a:r>
              <a:rPr lang="en-US" sz="2800" dirty="0" smtClean="0"/>
              <a:t>: CLO1</a:t>
            </a:r>
          </a:p>
          <a:p>
            <a:endParaRPr lang="en-US" dirty="0" smtClean="0"/>
          </a:p>
          <a:p>
            <a:r>
              <a:rPr lang="en-US" dirty="0" smtClean="0"/>
              <a:t>Group Assignment </a:t>
            </a:r>
            <a:r>
              <a:rPr lang="en-US" b="1" dirty="0" smtClean="0">
                <a:solidFill>
                  <a:srgbClr val="FF0000"/>
                </a:solidFill>
              </a:rPr>
              <a:t>(60%)</a:t>
            </a:r>
          </a:p>
          <a:p>
            <a:pPr lvl="1">
              <a:buFontTx/>
              <a:buChar char="-"/>
            </a:pPr>
            <a:r>
              <a:rPr lang="en-US" dirty="0" smtClean="0"/>
              <a:t>Research : CLO2</a:t>
            </a:r>
          </a:p>
          <a:p>
            <a:pPr lvl="1">
              <a:buFontTx/>
              <a:buChar char="-"/>
            </a:pPr>
            <a:r>
              <a:rPr lang="en-US" dirty="0" smtClean="0"/>
              <a:t>WLAN Infrastructure Design : CLO3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 smtClean="0"/>
              <a:t>**refer to SAIS for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9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042271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Structure - Introdcution - APU</Template>
  <TotalTime>124</TotalTime>
  <Pages>11</Pages>
  <Words>667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Century Gothic</vt:lpstr>
      <vt:lpstr>Wingdings</vt:lpstr>
      <vt:lpstr>UCTI-Template-foundation-level</vt:lpstr>
      <vt:lpstr>Mobile and Wireless Technology CT090-3-2-MWT and Version VC1</vt:lpstr>
      <vt:lpstr>PowerPoint Presentation</vt:lpstr>
      <vt:lpstr>PowerPoint Presentation</vt:lpstr>
      <vt:lpstr>Aims of this module</vt:lpstr>
      <vt:lpstr>PowerPoint Presentation</vt:lpstr>
      <vt:lpstr>Mapping of CLOs with MOEs Domain</vt:lpstr>
      <vt:lpstr>MQF and MOE Domains</vt:lpstr>
      <vt:lpstr>Teaching Strategies</vt:lpstr>
      <vt:lpstr>Assessment Methods</vt:lpstr>
      <vt:lpstr>PowerPoint Presentation</vt:lpstr>
      <vt:lpstr>Methods of Delivery </vt:lpstr>
      <vt:lpstr>Outcomes Based Education (OBE)</vt:lpstr>
      <vt:lpstr>So…What is OBE?</vt:lpstr>
      <vt:lpstr>Course Content Outline</vt:lpstr>
      <vt:lpstr>Course Content Outline</vt:lpstr>
      <vt:lpstr>What is expected of you </vt:lpstr>
      <vt:lpstr>PowerPoint Presentation</vt:lpstr>
      <vt:lpstr>PowerPoint Presentation</vt:lpstr>
      <vt:lpstr>PowerPoint Presentation</vt:lpstr>
      <vt:lpstr>What we will cover next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  Module Code and Version</dc:title>
  <dc:subject>MSc</dc:subject>
  <dc:creator>Mrs. Kwan (Wong Hua Hung)</dc:creator>
  <cp:lastModifiedBy>Dr. Kuruvikulam Chandrasekaran Arun</cp:lastModifiedBy>
  <cp:revision>14</cp:revision>
  <cp:lastPrinted>1995-11-02T09:23:42Z</cp:lastPrinted>
  <dcterms:created xsi:type="dcterms:W3CDTF">2017-10-09T03:08:41Z</dcterms:created>
  <dcterms:modified xsi:type="dcterms:W3CDTF">2018-11-26T04:31:22Z</dcterms:modified>
</cp:coreProperties>
</file>