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1"/>
  </p:notesMasterIdLst>
  <p:handoutMasterIdLst>
    <p:handoutMasterId r:id="rId32"/>
  </p:handoutMasterIdLst>
  <p:sldIdLst>
    <p:sldId id="266" r:id="rId2"/>
    <p:sldId id="267" r:id="rId3"/>
    <p:sldId id="268" r:id="rId4"/>
    <p:sldId id="269" r:id="rId5"/>
    <p:sldId id="270" r:id="rId6"/>
    <p:sldId id="271" r:id="rId7"/>
    <p:sldId id="272" r:id="rId8"/>
    <p:sldId id="275" r:id="rId9"/>
    <p:sldId id="276" r:id="rId10"/>
    <p:sldId id="294"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5" r:id="rId27"/>
    <p:sldId id="293" r:id="rId28"/>
    <p:sldId id="273" r:id="rId29"/>
    <p:sldId id="274" r:id="rId30"/>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45" d="100"/>
          <a:sy n="45" d="100"/>
        </p:scale>
        <p:origin x="102" y="3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WLAN</a:t>
            </a:r>
            <a:r>
              <a:rPr lang="en-GB" sz="800" baseline="0" dirty="0" smtClean="0">
                <a:latin typeface="Calibri" pitchFamily="34" charset="0"/>
                <a:cs typeface="Calibri" pitchFamily="34" charset="0"/>
              </a:rPr>
              <a:t> Infrastructure Devices</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smtClean="0">
                <a:latin typeface="Arial" charset="0"/>
              </a:rPr>
              <a:t>WLAN Infrastructure Devices</a:t>
            </a:r>
            <a:endParaRPr lang="en-US" dirty="0"/>
          </a:p>
        </p:txBody>
      </p:sp>
      <p:sp>
        <p:nvSpPr>
          <p:cNvPr id="5" name="Text Box 6"/>
          <p:cNvSpPr txBox="1">
            <a:spLocks noGrp="1" noChangeArrowheads="1"/>
          </p:cNvSpPr>
          <p:nvPr>
            <p:ph type="ctrTitle"/>
          </p:nvPr>
        </p:nvSpPr>
        <p:spPr bwMode="auto">
          <a:xfrm>
            <a:off x="2389188" y="1995139"/>
            <a:ext cx="6754812"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b="1" dirty="0">
                <a:solidFill>
                  <a:srgbClr val="10065A"/>
                </a:solidFill>
              </a:rPr>
              <a:t>Mobile &amp; Wireless Technology</a:t>
            </a:r>
            <a:r>
              <a:rPr lang="en-US" sz="3600" dirty="0"/>
              <a:t> </a:t>
            </a:r>
            <a:br>
              <a:rPr lang="en-US" sz="3600" dirty="0"/>
            </a:br>
            <a:r>
              <a:rPr lang="en-GB" sz="1200" dirty="0"/>
              <a:t>CT090-3-2</a:t>
            </a:r>
            <a:r>
              <a:rPr lang="en-US" sz="1200"/>
              <a:t> &amp; 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762000"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Access Point – </a:t>
            </a:r>
            <a:r>
              <a:rPr lang="en-US" b="1">
                <a:solidFill>
                  <a:srgbClr val="002060"/>
                </a:solidFill>
                <a:latin typeface="Calibri" panose="020F0502020204030204" pitchFamily="34" charset="0"/>
                <a:cs typeface="Calibri" panose="020F0502020204030204" pitchFamily="34" charset="0"/>
              </a:rPr>
              <a:t>Autonomous Access Point</a:t>
            </a:r>
          </a:p>
        </p:txBody>
      </p:sp>
      <p:sp>
        <p:nvSpPr>
          <p:cNvPr id="6" name="Rectangle 3"/>
          <p:cNvSpPr>
            <a:spLocks noChangeArrowheads="1"/>
          </p:cNvSpPr>
          <p:nvPr/>
        </p:nvSpPr>
        <p:spPr bwMode="auto">
          <a:xfrm>
            <a:off x="609600" y="1752600"/>
            <a:ext cx="77724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dirty="0">
                <a:solidFill>
                  <a:srgbClr val="FF0000"/>
                </a:solidFill>
                <a:latin typeface="Calibri" panose="020F0502020204030204" pitchFamily="34" charset="0"/>
              </a:rPr>
              <a:t>Enterprise access points typically have a much more extensive feature</a:t>
            </a:r>
            <a:r>
              <a:rPr lang="en-US" sz="1800" dirty="0">
                <a:solidFill>
                  <a:schemeClr val="tx1"/>
                </a:solidFill>
                <a:latin typeface="Calibri" panose="020F0502020204030204" pitchFamily="34" charset="0"/>
              </a:rPr>
              <a:t> set than the </a:t>
            </a:r>
            <a:r>
              <a:rPr lang="en-US" sz="1800" b="1" dirty="0">
                <a:solidFill>
                  <a:srgbClr val="FF0000"/>
                </a:solidFill>
                <a:latin typeface="Calibri" panose="020F0502020204030204" pitchFamily="34" charset="0"/>
              </a:rPr>
              <a:t>previously mentioned SOHO access points.</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Enterprise-grade access points can include the following features:</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IEEE 8 NN 02.11 standards support</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Wi-Fi certifications</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Removable or expandable antennas</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Adjustable transmit output power</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Advanced security</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Multiple operation modes, including root, bridge, and repeater capabilities</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Command-line interface (CLI) configuration</a:t>
            </a:r>
          </a:p>
        </p:txBody>
      </p:sp>
    </p:spTree>
    <p:extLst>
      <p:ext uri="{BB962C8B-B14F-4D97-AF65-F5344CB8AC3E}">
        <p14:creationId xmlns:p14="http://schemas.microsoft.com/office/powerpoint/2010/main" val="141577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60388" y="1981200"/>
            <a:ext cx="7924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i="1" dirty="0">
                <a:solidFill>
                  <a:srgbClr val="FF0000"/>
                </a:solidFill>
                <a:latin typeface="Calibri" panose="020F0502020204030204" pitchFamily="34" charset="0"/>
              </a:rPr>
              <a:t>Lightweight access points </a:t>
            </a:r>
            <a:r>
              <a:rPr lang="en-US" sz="1800" b="1" dirty="0">
                <a:solidFill>
                  <a:srgbClr val="FF0000"/>
                </a:solidFill>
                <a:latin typeface="Calibri" panose="020F0502020204030204" pitchFamily="34" charset="0"/>
              </a:rPr>
              <a:t>differ from autonomous access points </a:t>
            </a:r>
            <a:r>
              <a:rPr lang="en-US" sz="1800" dirty="0">
                <a:solidFill>
                  <a:schemeClr val="tx1"/>
                </a:solidFill>
                <a:latin typeface="Calibri" panose="020F0502020204030204" pitchFamily="34" charset="0"/>
              </a:rPr>
              <a:t>in that they are </a:t>
            </a:r>
            <a:r>
              <a:rPr lang="en-US" sz="1800" b="1" dirty="0">
                <a:solidFill>
                  <a:srgbClr val="FF0000"/>
                </a:solidFill>
                <a:latin typeface="Calibri" panose="020F0502020204030204" pitchFamily="34" charset="0"/>
              </a:rPr>
              <a:t>used with wireless LAN controllers/switches </a:t>
            </a:r>
            <a:r>
              <a:rPr lang="en-US" sz="1800" dirty="0">
                <a:solidFill>
                  <a:schemeClr val="tx1"/>
                </a:solidFill>
                <a:latin typeface="Calibri" panose="020F0502020204030204" pitchFamily="34" charset="0"/>
              </a:rPr>
              <a:t>and </a:t>
            </a:r>
            <a:r>
              <a:rPr lang="en-US" sz="1800" b="1" dirty="0">
                <a:solidFill>
                  <a:srgbClr val="FF0000"/>
                </a:solidFill>
                <a:latin typeface="Calibri" panose="020F0502020204030204" pitchFamily="34" charset="0"/>
              </a:rPr>
              <a:t>not as standalone devices</a:t>
            </a:r>
            <a:r>
              <a:rPr lang="en-US" sz="1800" dirty="0">
                <a:solidFill>
                  <a:schemeClr val="tx1"/>
                </a:solidFill>
                <a:latin typeface="Calibri" panose="020F0502020204030204" pitchFamily="34" charset="0"/>
              </a:rPr>
              <a:t>.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Lightweight access points have shifted much of the intelligence to the wireless LAN controller/switch.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Since a lightweight access point contains less intelligence than an autonomous access point, the cost of a lightweight access point can be significantly lower.</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152400"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Access Point – </a:t>
            </a:r>
            <a:r>
              <a:rPr lang="en-US" b="1" dirty="0">
                <a:solidFill>
                  <a:srgbClr val="002060"/>
                </a:solidFill>
                <a:latin typeface="Calibri" panose="020F0502020204030204" pitchFamily="34" charset="0"/>
                <a:cs typeface="Calibri" panose="020F0502020204030204" pitchFamily="34" charset="0"/>
              </a:rPr>
              <a:t>Lightweight Access Point</a:t>
            </a:r>
          </a:p>
        </p:txBody>
      </p:sp>
    </p:spTree>
    <p:extLst>
      <p:ext uri="{BB962C8B-B14F-4D97-AF65-F5344CB8AC3E}">
        <p14:creationId xmlns:p14="http://schemas.microsoft.com/office/powerpoint/2010/main" val="2672543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485775" y="1778000"/>
            <a:ext cx="7543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Depending on the manufacturer, lightweight access points may have a more extensive feature set than autonomous access points, and include many of the features of those devices. Lightweight access points are centrally managed from the wireless LAN controller/ switch. </a:t>
            </a:r>
          </a:p>
        </p:txBody>
      </p:sp>
      <p:sp>
        <p:nvSpPr>
          <p:cNvPr id="8" name="Title 1"/>
          <p:cNvSpPr txBox="1">
            <a:spLocks/>
          </p:cNvSpPr>
          <p:nvPr/>
        </p:nvSpPr>
        <p:spPr bwMode="auto">
          <a:xfrm>
            <a:off x="0" y="62335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Access Point – </a:t>
            </a:r>
            <a:r>
              <a:rPr lang="en-US" b="1" dirty="0">
                <a:solidFill>
                  <a:srgbClr val="002060"/>
                </a:solidFill>
                <a:latin typeface="Calibri" panose="020F0502020204030204" pitchFamily="34" charset="0"/>
                <a:cs typeface="Calibri" panose="020F0502020204030204" pitchFamily="34" charset="0"/>
              </a:rPr>
              <a:t>Lightweight Access Point</a:t>
            </a:r>
          </a:p>
        </p:txBody>
      </p:sp>
    </p:spTree>
    <p:extLst>
      <p:ext uri="{BB962C8B-B14F-4D97-AF65-F5344CB8AC3E}">
        <p14:creationId xmlns:p14="http://schemas.microsoft.com/office/powerpoint/2010/main" val="333566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85775" y="1417638"/>
            <a:ext cx="7696200" cy="5078313"/>
          </a:xfrm>
          <a:prstGeom prst="rect">
            <a:avLst/>
          </a:prstGeom>
        </p:spPr>
        <p:txBody>
          <a:bodyPr>
            <a:spAutoFit/>
          </a:bodyPr>
          <a:lstStyle/>
          <a:p>
            <a:pPr algn="just" eaLnBrk="1" hangingPunct="1">
              <a:lnSpc>
                <a:spcPct val="150000"/>
              </a:lnSpc>
              <a:defRPr/>
            </a:pPr>
            <a:r>
              <a:rPr lang="en-US" b="1" i="1" dirty="0">
                <a:solidFill>
                  <a:srgbClr val="FF0000"/>
                </a:solidFill>
                <a:cs typeface="Arial" charset="0"/>
              </a:rPr>
              <a:t>Wireless mesh networking </a:t>
            </a:r>
            <a:r>
              <a:rPr lang="en-US" dirty="0">
                <a:cs typeface="Arial" charset="0"/>
              </a:rPr>
              <a:t>is growing at a steady pace. The term </a:t>
            </a:r>
            <a:r>
              <a:rPr lang="en-US" i="1" dirty="0">
                <a:cs typeface="Arial" charset="0"/>
              </a:rPr>
              <a:t>mesh networking </a:t>
            </a:r>
            <a:r>
              <a:rPr lang="en-US" dirty="0">
                <a:cs typeface="Arial" charset="0"/>
              </a:rPr>
              <a:t>has been in existence for many years. </a:t>
            </a:r>
            <a:r>
              <a:rPr lang="en-US" b="1" dirty="0">
                <a:solidFill>
                  <a:srgbClr val="FF0000"/>
                </a:solidFill>
                <a:cs typeface="Arial" charset="0"/>
              </a:rPr>
              <a:t>In a full mesh network, all nodes connect together with at least two paths for every node. </a:t>
            </a:r>
          </a:p>
          <a:p>
            <a:pPr algn="just" eaLnBrk="1" hangingPunct="1">
              <a:lnSpc>
                <a:spcPct val="150000"/>
              </a:lnSpc>
              <a:defRPr/>
            </a:pPr>
            <a:endParaRPr lang="en-US" dirty="0">
              <a:cs typeface="Arial" charset="0"/>
            </a:endParaRPr>
          </a:p>
          <a:p>
            <a:pPr algn="just" eaLnBrk="1" hangingPunct="1">
              <a:lnSpc>
                <a:spcPct val="150000"/>
              </a:lnSpc>
              <a:defRPr/>
            </a:pPr>
            <a:r>
              <a:rPr lang="en-US" b="1" dirty="0">
                <a:solidFill>
                  <a:srgbClr val="FF0000"/>
                </a:solidFill>
                <a:cs typeface="Arial" charset="0"/>
              </a:rPr>
              <a:t>This allows for reliable communications in the event of a device or path failure.</a:t>
            </a:r>
          </a:p>
          <a:p>
            <a:pPr algn="just" eaLnBrk="1" hangingPunct="1">
              <a:lnSpc>
                <a:spcPct val="150000"/>
              </a:lnSpc>
              <a:defRPr/>
            </a:pPr>
            <a:endParaRPr lang="en-US" dirty="0">
              <a:cs typeface="Arial" charset="0"/>
            </a:endParaRPr>
          </a:p>
          <a:p>
            <a:pPr algn="just" eaLnBrk="1" hangingPunct="1">
              <a:lnSpc>
                <a:spcPct val="150000"/>
              </a:lnSpc>
              <a:defRPr/>
            </a:pPr>
            <a:r>
              <a:rPr lang="en-US" dirty="0">
                <a:cs typeface="Arial" charset="0"/>
              </a:rPr>
              <a:t>Wireless mesh networking is very popular in the outdoor market. Some examples where </a:t>
            </a:r>
            <a:r>
              <a:rPr lang="en-US" b="1" dirty="0">
                <a:solidFill>
                  <a:srgbClr val="FF0000"/>
                </a:solidFill>
                <a:cs typeface="Arial" charset="0"/>
              </a:rPr>
              <a:t>wireless mesh networks are currently utilized are</a:t>
            </a:r>
            <a:r>
              <a:rPr lang="en-US" b="1" dirty="0" smtClean="0">
                <a:solidFill>
                  <a:srgbClr val="FF0000"/>
                </a:solidFill>
                <a:cs typeface="Arial" charset="0"/>
              </a:rPr>
              <a:t>:</a:t>
            </a:r>
            <a:endParaRPr lang="en-US" b="1" dirty="0">
              <a:solidFill>
                <a:srgbClr val="FF0000"/>
              </a:solidFill>
              <a:cs typeface="Arial" charset="0"/>
            </a:endParaRPr>
          </a:p>
          <a:p>
            <a:pPr marL="285750" indent="-285750" algn="just" eaLnBrk="1" hangingPunct="1">
              <a:lnSpc>
                <a:spcPct val="150000"/>
              </a:lnSpc>
              <a:buFont typeface="Arial" pitchFamily="34" charset="0"/>
              <a:buChar char="•"/>
              <a:defRPr/>
            </a:pPr>
            <a:r>
              <a:rPr lang="en-US" dirty="0">
                <a:cs typeface="Arial" charset="0"/>
              </a:rPr>
              <a:t>Metropolitan</a:t>
            </a:r>
          </a:p>
          <a:p>
            <a:pPr marL="285750" indent="-285750" algn="just" eaLnBrk="1" hangingPunct="1">
              <a:lnSpc>
                <a:spcPct val="150000"/>
              </a:lnSpc>
              <a:buFont typeface="Arial" pitchFamily="34" charset="0"/>
              <a:buChar char="•"/>
              <a:defRPr/>
            </a:pPr>
            <a:r>
              <a:rPr lang="en-US" dirty="0">
                <a:cs typeface="Arial" charset="0"/>
              </a:rPr>
              <a:t>University campuses</a:t>
            </a:r>
          </a:p>
        </p:txBody>
      </p:sp>
      <p:sp>
        <p:nvSpPr>
          <p:cNvPr id="6" name="Title 1"/>
          <p:cNvSpPr txBox="1">
            <a:spLocks/>
          </p:cNvSpPr>
          <p:nvPr/>
        </p:nvSpPr>
        <p:spPr bwMode="auto">
          <a:xfrm>
            <a:off x="485775" y="5048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Access Point – </a:t>
            </a:r>
            <a:r>
              <a:rPr lang="en-US" b="1" dirty="0">
                <a:solidFill>
                  <a:srgbClr val="002060"/>
                </a:solidFill>
                <a:latin typeface="Calibri" panose="020F0502020204030204" pitchFamily="34" charset="0"/>
                <a:cs typeface="Calibri" panose="020F0502020204030204" pitchFamily="34" charset="0"/>
              </a:rPr>
              <a:t>Mesh Access Point</a:t>
            </a:r>
          </a:p>
        </p:txBody>
      </p:sp>
    </p:spTree>
    <p:extLst>
      <p:ext uri="{BB962C8B-B14F-4D97-AF65-F5344CB8AC3E}">
        <p14:creationId xmlns:p14="http://schemas.microsoft.com/office/powerpoint/2010/main" val="121935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85775" y="1634066"/>
            <a:ext cx="7696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Public safety</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Transportation</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Government</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Amphitheaters</a:t>
            </a:r>
          </a:p>
        </p:txBody>
      </p:sp>
      <p:sp>
        <p:nvSpPr>
          <p:cNvPr id="6" name="Title 1"/>
          <p:cNvSpPr txBox="1">
            <a:spLocks/>
          </p:cNvSpPr>
          <p:nvPr/>
        </p:nvSpPr>
        <p:spPr bwMode="auto">
          <a:xfrm>
            <a:off x="762000"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Access Point – </a:t>
            </a:r>
            <a:r>
              <a:rPr lang="en-US" b="1" dirty="0">
                <a:solidFill>
                  <a:srgbClr val="002060"/>
                </a:solidFill>
                <a:latin typeface="Calibri" panose="020F0502020204030204" pitchFamily="34" charset="0"/>
                <a:cs typeface="Calibri" panose="020F0502020204030204" pitchFamily="34" charset="0"/>
              </a:rPr>
              <a:t>Mesh Access Point</a:t>
            </a:r>
          </a:p>
        </p:txBody>
      </p:sp>
    </p:spTree>
    <p:extLst>
      <p:ext uri="{BB962C8B-B14F-4D97-AF65-F5344CB8AC3E}">
        <p14:creationId xmlns:p14="http://schemas.microsoft.com/office/powerpoint/2010/main" val="394439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591733"/>
            <a:ext cx="7391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288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35000" y="1858963"/>
            <a:ext cx="77724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i="1" dirty="0">
                <a:solidFill>
                  <a:srgbClr val="FF0000"/>
                </a:solidFill>
                <a:latin typeface="Calibri" panose="020F0502020204030204" pitchFamily="34" charset="0"/>
              </a:rPr>
              <a:t>Wireless LAN routers </a:t>
            </a:r>
            <a:r>
              <a:rPr lang="en-US" sz="1800" dirty="0">
                <a:solidFill>
                  <a:schemeClr val="tx1"/>
                </a:solidFill>
                <a:latin typeface="Calibri" panose="020F0502020204030204" pitchFamily="34" charset="0"/>
              </a:rPr>
              <a:t>can be defined differently depending upon the application. In the SOHO or home market, a wireless LAN router may also be known as a </a:t>
            </a:r>
            <a:r>
              <a:rPr lang="en-US" sz="1800" b="1" dirty="0">
                <a:solidFill>
                  <a:srgbClr val="FF0000"/>
                </a:solidFill>
                <a:latin typeface="Calibri" panose="020F0502020204030204" pitchFamily="34" charset="0"/>
              </a:rPr>
              <a:t>wireless broadband router.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CWNP program and associated material refer to these devices as </a:t>
            </a:r>
            <a:r>
              <a:rPr lang="en-US" sz="1800" b="1" dirty="0">
                <a:solidFill>
                  <a:srgbClr val="FF0000"/>
                </a:solidFill>
                <a:latin typeface="Calibri" panose="020F0502020204030204" pitchFamily="34" charset="0"/>
              </a:rPr>
              <a:t>wireless residential gateways.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In the enterprise environment, a wireless LAN router may have similar functionality plus extended features, and may be known as a wireless VPN router.</a:t>
            </a:r>
          </a:p>
        </p:txBody>
      </p:sp>
      <p:sp>
        <p:nvSpPr>
          <p:cNvPr id="6" name="Title 1"/>
          <p:cNvSpPr txBox="1">
            <a:spLocks/>
          </p:cNvSpPr>
          <p:nvPr/>
        </p:nvSpPr>
        <p:spPr bwMode="auto">
          <a:xfrm>
            <a:off x="762000"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Wireless LAN Routers</a:t>
            </a:r>
            <a:endParaRPr lang="en-US" b="1">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1858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85775" y="1676400"/>
            <a:ext cx="7820025"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SOHO or home broadband routers (also known as wireless residential gateways) are usually equipped with an </a:t>
            </a:r>
            <a:r>
              <a:rPr lang="en-US" sz="1800" b="1" dirty="0">
                <a:solidFill>
                  <a:srgbClr val="FF0000"/>
                </a:solidFill>
                <a:latin typeface="Calibri" panose="020F0502020204030204" pitchFamily="34" charset="0"/>
              </a:rPr>
              <a:t>Internet port, several ports for an Ethernet switch, and a wireless access point.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These routers are configured through a web browser using either the HTTP or the HTTPS protocol. </a:t>
            </a:r>
            <a:r>
              <a:rPr lang="en-US" sz="1800" dirty="0">
                <a:solidFill>
                  <a:schemeClr val="tx1"/>
                </a:solidFill>
                <a:latin typeface="Calibri" panose="020F0502020204030204" pitchFamily="34" charset="0"/>
              </a:rPr>
              <a:t>Configuration of the devices is fairly simple for the novice user using web browser via a built-in web server.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In most cases, a </a:t>
            </a:r>
            <a:r>
              <a:rPr lang="en-US" sz="1800" b="1" dirty="0">
                <a:solidFill>
                  <a:srgbClr val="FF0000"/>
                </a:solidFill>
                <a:latin typeface="Calibri" panose="020F0502020204030204" pitchFamily="34" charset="0"/>
              </a:rPr>
              <a:t>broadband wireless router connects to either a cable modem or a digital subscriber line (DSL) connection available from an Internet service provider (ISP). </a:t>
            </a:r>
          </a:p>
        </p:txBody>
      </p:sp>
      <p:sp>
        <p:nvSpPr>
          <p:cNvPr id="6" name="Title 1"/>
          <p:cNvSpPr txBox="1">
            <a:spLocks/>
          </p:cNvSpPr>
          <p:nvPr/>
        </p:nvSpPr>
        <p:spPr bwMode="auto">
          <a:xfrm>
            <a:off x="341312" y="601663"/>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LAN Routers- </a:t>
            </a:r>
            <a:r>
              <a:rPr lang="en-US" b="1" dirty="0">
                <a:solidFill>
                  <a:schemeClr val="tx1"/>
                </a:solidFill>
                <a:latin typeface="Calibri" panose="020F0502020204030204" pitchFamily="34" charset="0"/>
              </a:rPr>
              <a:t>Wireless Residential Gateway</a:t>
            </a:r>
            <a:endParaRPr lang="en-US" b="1"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6087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2" descr="Image result for Wireless Lan 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153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41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629180" y="1634067"/>
            <a:ext cx="77724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cs typeface="Calibri" panose="020F0502020204030204" pitchFamily="34" charset="0"/>
              </a:rPr>
              <a:t>A </a:t>
            </a:r>
            <a:r>
              <a:rPr lang="en-US" sz="1800" i="1" dirty="0">
                <a:solidFill>
                  <a:schemeClr val="tx1"/>
                </a:solidFill>
                <a:latin typeface="Calibri" panose="020F0502020204030204" pitchFamily="34" charset="0"/>
                <a:cs typeface="Calibri" panose="020F0502020204030204" pitchFamily="34" charset="0"/>
              </a:rPr>
              <a:t>wireless VPN router </a:t>
            </a:r>
            <a:r>
              <a:rPr lang="en-US" sz="1800" dirty="0">
                <a:solidFill>
                  <a:schemeClr val="tx1"/>
                </a:solidFill>
                <a:latin typeface="Calibri" panose="020F0502020204030204" pitchFamily="34" charset="0"/>
                <a:cs typeface="Calibri" panose="020F0502020204030204" pitchFamily="34" charset="0"/>
              </a:rPr>
              <a:t>typically has three ports available: Ethernet port to connect to a LAN</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cs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cs typeface="Calibri" panose="020F0502020204030204" pitchFamily="34" charset="0"/>
              </a:rPr>
              <a:t>Internet port to connect to the wide area network (WAN) Wireless port to allow IEEE 802.11 computers and devices to connect to a network</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cs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cs typeface="Calibri" panose="020F0502020204030204" pitchFamily="34" charset="0"/>
              </a:rPr>
              <a:t>Wireless VPN routers have a more extensive feature set than wireless broadband routers, including Layer 3 VPN tunnels between devices and the router on each side acting as a VPN endpoint.</a:t>
            </a:r>
          </a:p>
        </p:txBody>
      </p:sp>
      <p:sp>
        <p:nvSpPr>
          <p:cNvPr id="6" name="Title 1"/>
          <p:cNvSpPr txBox="1">
            <a:spLocks/>
          </p:cNvSpPr>
          <p:nvPr/>
        </p:nvSpPr>
        <p:spPr bwMode="auto">
          <a:xfrm>
            <a:off x="629180" y="477309"/>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LAN Routers- </a:t>
            </a:r>
            <a:r>
              <a:rPr lang="en-US" b="1" dirty="0">
                <a:solidFill>
                  <a:schemeClr val="tx1"/>
                </a:solidFill>
                <a:latin typeface="Calibri" panose="020F0502020204030204" pitchFamily="34" charset="0"/>
              </a:rPr>
              <a:t>Wireless VPN Router</a:t>
            </a:r>
          </a:p>
        </p:txBody>
      </p:sp>
    </p:spTree>
    <p:extLst>
      <p:ext uri="{BB962C8B-B14F-4D97-AF65-F5344CB8AC3E}">
        <p14:creationId xmlns:p14="http://schemas.microsoft.com/office/powerpoint/2010/main" val="389689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6970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nSpc>
                <a:spcPct val="150000"/>
              </a:lnSpc>
              <a:spcBef>
                <a:spcPct val="0"/>
              </a:spcBef>
              <a:buClrTx/>
              <a:buSzTx/>
              <a:buFontTx/>
              <a:buNone/>
            </a:pPr>
            <a:r>
              <a:rPr lang="en-GB" dirty="0">
                <a:solidFill>
                  <a:schemeClr val="tx1"/>
                </a:solidFill>
                <a:latin typeface="Calibri" panose="020F0502020204030204" pitchFamily="34" charset="0"/>
              </a:rPr>
              <a:t>Access Points (AP)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Autonomous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Lightweight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Mesh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Routers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Bridges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Repeaters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Controller/Switch</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44525" y="1600200"/>
            <a:ext cx="76200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1800" i="1" dirty="0">
                <a:solidFill>
                  <a:schemeClr val="tx1"/>
                </a:solidFill>
                <a:latin typeface="Calibri" panose="020F0502020204030204" pitchFamily="34" charset="0"/>
              </a:rPr>
              <a:t>Wireless bridges </a:t>
            </a:r>
            <a:r>
              <a:rPr lang="en-US" sz="1800" b="1" dirty="0">
                <a:solidFill>
                  <a:srgbClr val="FF0000"/>
                </a:solidFill>
                <a:latin typeface="Calibri" panose="020F0502020204030204" pitchFamily="34" charset="0"/>
              </a:rPr>
              <a:t>connect two or more wired LANs </a:t>
            </a:r>
            <a:r>
              <a:rPr lang="en-US" sz="1800" dirty="0">
                <a:solidFill>
                  <a:schemeClr val="tx1"/>
                </a:solidFill>
                <a:latin typeface="Calibri" panose="020F0502020204030204" pitchFamily="34" charset="0"/>
              </a:rPr>
              <a:t>together.</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A wireless bridge is a dedicated device that functions in much the same way as an access point in bridge mode. </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Wireless bridges have many of the same features as enterprise access points, including removable antennas and selectable power levels.</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Connecting locations together using wireless bridges has </a:t>
            </a:r>
            <a:r>
              <a:rPr lang="en-US" sz="1800" b="1" dirty="0">
                <a:solidFill>
                  <a:srgbClr val="FF0000"/>
                </a:solidFill>
                <a:latin typeface="Calibri" panose="020F0502020204030204" pitchFamily="34" charset="0"/>
              </a:rPr>
              <a:t>many benefits, including fast installation, cost savings, and high data transfer rates.</a:t>
            </a:r>
            <a:r>
              <a:rPr lang="en-US" sz="1800" dirty="0">
                <a:solidFill>
                  <a:schemeClr val="tx1"/>
                </a:solidFill>
                <a:latin typeface="Calibri" panose="020F0502020204030204" pitchFamily="34" charset="0"/>
              </a:rPr>
              <a:t> Depending on the circumstances, a wireless bridge can be installed in as little as one day. </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782638" y="677863"/>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Bridge</a:t>
            </a:r>
            <a:endParaRPr lang="en-US"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3601384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85775" y="1630892"/>
            <a:ext cx="7696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Wireless bridges work in either the 2.4 GHz ISM or 5 GHz UNII band</a:t>
            </a:r>
            <a:r>
              <a:rPr lang="en-US" sz="1800" dirty="0">
                <a:solidFill>
                  <a:schemeClr val="tx1"/>
                </a:solidFill>
                <a:latin typeface="Calibri" panose="020F0502020204030204" pitchFamily="34" charset="0"/>
              </a:rPr>
              <a:t>. The distance can span long distances. Since wireless bridges can potentially span long distances, it is important to take security into consideration.</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Cost savings can be enormous compared to installing and maintaining a physical wired connection between locations, such as copper, fiber optics, or a leased line from a service provider.</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341313" y="643996"/>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Bridge</a:t>
            </a:r>
            <a:endParaRPr lang="en-US"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3238326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676400"/>
            <a:ext cx="7924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i="1" dirty="0">
                <a:solidFill>
                  <a:srgbClr val="FF0000"/>
                </a:solidFill>
                <a:latin typeface="Calibri" panose="020F0502020204030204" pitchFamily="34" charset="0"/>
              </a:rPr>
              <a:t>Wireless repeaters </a:t>
            </a:r>
            <a:r>
              <a:rPr lang="en-US" sz="1800" dirty="0">
                <a:solidFill>
                  <a:schemeClr val="tx1"/>
                </a:solidFill>
                <a:latin typeface="Calibri" panose="020F0502020204030204" pitchFamily="34" charset="0"/>
              </a:rPr>
              <a:t>are used to </a:t>
            </a:r>
            <a:r>
              <a:rPr lang="en-US" sz="1800" b="1" dirty="0">
                <a:solidFill>
                  <a:srgbClr val="FF0000"/>
                </a:solidFill>
                <a:latin typeface="Calibri" panose="020F0502020204030204" pitchFamily="34" charset="0"/>
              </a:rPr>
              <a:t>extend the radio frequency cell. </a:t>
            </a:r>
            <a:r>
              <a:rPr lang="en-US" sz="1800" dirty="0">
                <a:solidFill>
                  <a:schemeClr val="tx1"/>
                </a:solidFill>
                <a:latin typeface="Calibri" panose="020F0502020204030204" pitchFamily="34" charset="0"/>
              </a:rPr>
              <a:t>In a wired Ethernet network, repeaters function at Layer 1 of the OSI model to extend the Ethernet segment. </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An Ethernet repeater lacks intelligence—that is, it cannot determine data traffic types and simply passes all data traffic across the device.</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Just as an Ethernet segment has a maximum distance for successful data transmission, wireless LANs do as well. A wireless repeater provides the ability for computers and other devices to connect to a wireless LAN even though they are not within the normal hearing range of the access point connected to the network.</a:t>
            </a:r>
          </a:p>
        </p:txBody>
      </p:sp>
      <p:sp>
        <p:nvSpPr>
          <p:cNvPr id="6" name="Title 1"/>
          <p:cNvSpPr txBox="1">
            <a:spLocks/>
          </p:cNvSpPr>
          <p:nvPr/>
        </p:nvSpPr>
        <p:spPr bwMode="auto">
          <a:xfrm>
            <a:off x="0" y="674687"/>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Repeaters</a:t>
            </a:r>
            <a:endParaRPr lang="en-US"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496410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85775" y="1710531"/>
            <a:ext cx="75438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i="1" dirty="0">
                <a:solidFill>
                  <a:schemeClr val="tx1"/>
                </a:solidFill>
                <a:latin typeface="Calibri" panose="020F0502020204030204" pitchFamily="34" charset="0"/>
              </a:rPr>
              <a:t>Wireless controllers/switches </a:t>
            </a:r>
            <a:r>
              <a:rPr lang="en-US" sz="1800" dirty="0">
                <a:solidFill>
                  <a:schemeClr val="tx1"/>
                </a:solidFill>
                <a:latin typeface="Calibri" panose="020F0502020204030204" pitchFamily="34" charset="0"/>
              </a:rPr>
              <a:t>are growing in popularity in wireless LAN deployments.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Wireless LAN controllers/switches range from branch office models with a few lightweight access points to large scale enterprise devices with hundreds or thousands of lightweight access points.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branch office models are typically used in remote office installations or small/ medium business (SMB) applications with a limited number of access points.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148695" y="627062"/>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Controllers/Switches</a:t>
            </a:r>
            <a:endParaRPr lang="en-US"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2362925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85775" y="1676400"/>
            <a:ext cx="7924800" cy="4246563"/>
          </a:xfrm>
          <a:prstGeom prst="rect">
            <a:avLst/>
          </a:prstGeom>
        </p:spPr>
        <p:txBody>
          <a:bodyPr>
            <a:spAutoFit/>
          </a:bodyPr>
          <a:lstStyle/>
          <a:p>
            <a:pPr eaLnBrk="1" hangingPunct="1">
              <a:lnSpc>
                <a:spcPct val="150000"/>
              </a:lnSpc>
              <a:defRPr/>
            </a:pPr>
            <a:r>
              <a:rPr lang="en-US" dirty="0">
                <a:cs typeface="Arial" charset="0"/>
              </a:rPr>
              <a:t>Listed are some of the many benefits, features, and advantages that may be available on wireless LAN controllers/switches. </a:t>
            </a:r>
          </a:p>
          <a:p>
            <a:pPr eaLnBrk="1" hangingPunct="1">
              <a:lnSpc>
                <a:spcPct val="150000"/>
              </a:lnSpc>
              <a:defRPr/>
            </a:pPr>
            <a:endParaRPr lang="en-US" dirty="0">
              <a:cs typeface="Arial" charset="0"/>
            </a:endParaRPr>
          </a:p>
          <a:p>
            <a:pPr marL="285750" indent="-285750" eaLnBrk="1" hangingPunct="1">
              <a:lnSpc>
                <a:spcPct val="150000"/>
              </a:lnSpc>
              <a:buFont typeface="Arial" pitchFamily="34" charset="0"/>
              <a:buChar char="•"/>
              <a:defRPr/>
            </a:pPr>
            <a:r>
              <a:rPr lang="en-US" dirty="0">
                <a:cs typeface="Arial" charset="0"/>
              </a:rPr>
              <a:t>Virtual LAN (VLAN)</a:t>
            </a:r>
          </a:p>
          <a:p>
            <a:pPr marL="285750" indent="-285750" eaLnBrk="1" hangingPunct="1">
              <a:lnSpc>
                <a:spcPct val="150000"/>
              </a:lnSpc>
              <a:buFont typeface="Arial" pitchFamily="34" charset="0"/>
              <a:buChar char="•"/>
              <a:defRPr/>
            </a:pPr>
            <a:r>
              <a:rPr lang="en-US" dirty="0">
                <a:cs typeface="Arial" charset="0"/>
              </a:rPr>
              <a:t>Power over Ethernet (</a:t>
            </a:r>
            <a:r>
              <a:rPr lang="en-US" dirty="0" err="1">
                <a:cs typeface="Arial" charset="0"/>
              </a:rPr>
              <a:t>PoE</a:t>
            </a:r>
            <a:r>
              <a:rPr lang="en-US" dirty="0">
                <a:cs typeface="Arial" charset="0"/>
              </a:rPr>
              <a:t>) capability</a:t>
            </a:r>
          </a:p>
          <a:p>
            <a:pPr marL="285750" indent="-285750" eaLnBrk="1" hangingPunct="1">
              <a:lnSpc>
                <a:spcPct val="150000"/>
              </a:lnSpc>
              <a:buFont typeface="Arial" pitchFamily="34" charset="0"/>
              <a:buChar char="•"/>
              <a:defRPr/>
            </a:pPr>
            <a:r>
              <a:rPr lang="en-US" dirty="0">
                <a:cs typeface="Arial" charset="0"/>
              </a:rPr>
              <a:t>Improved roaming</a:t>
            </a:r>
          </a:p>
          <a:p>
            <a:pPr marL="285750" indent="-285750" eaLnBrk="1" hangingPunct="1">
              <a:lnSpc>
                <a:spcPct val="150000"/>
              </a:lnSpc>
              <a:buFont typeface="Arial" pitchFamily="34" charset="0"/>
              <a:buChar char="•"/>
              <a:defRPr/>
            </a:pPr>
            <a:r>
              <a:rPr lang="en-US" dirty="0">
                <a:cs typeface="Arial" charset="0"/>
              </a:rPr>
              <a:t>Security profiles</a:t>
            </a:r>
          </a:p>
          <a:p>
            <a:pPr marL="285750" indent="-285750" eaLnBrk="1" hangingPunct="1">
              <a:lnSpc>
                <a:spcPct val="150000"/>
              </a:lnSpc>
              <a:buFont typeface="Arial" pitchFamily="34" charset="0"/>
              <a:buChar char="•"/>
              <a:defRPr/>
            </a:pPr>
            <a:r>
              <a:rPr lang="en-US" dirty="0">
                <a:cs typeface="Arial" charset="0"/>
              </a:rPr>
              <a:t>Captive portal</a:t>
            </a:r>
          </a:p>
          <a:p>
            <a:pPr marL="285750" indent="-285750" eaLnBrk="1" hangingPunct="1">
              <a:lnSpc>
                <a:spcPct val="150000"/>
              </a:lnSpc>
              <a:buFont typeface="Arial" pitchFamily="34" charset="0"/>
              <a:buChar char="•"/>
              <a:defRPr/>
            </a:pPr>
            <a:r>
              <a:rPr lang="en-US" dirty="0">
                <a:cs typeface="Arial" charset="0"/>
              </a:rPr>
              <a:t>Built-in RADIUS services</a:t>
            </a:r>
          </a:p>
          <a:p>
            <a:pPr marL="285750" indent="-285750" eaLnBrk="1" hangingPunct="1">
              <a:lnSpc>
                <a:spcPct val="150000"/>
              </a:lnSpc>
              <a:buFont typeface="Arial" pitchFamily="34" charset="0"/>
              <a:buChar char="•"/>
              <a:defRPr/>
            </a:pPr>
            <a:r>
              <a:rPr lang="en-US" dirty="0">
                <a:cs typeface="Arial" charset="0"/>
              </a:rPr>
              <a:t>Site survey tools</a:t>
            </a:r>
          </a:p>
        </p:txBody>
      </p:sp>
      <p:sp>
        <p:nvSpPr>
          <p:cNvPr id="6" name="Title 1"/>
          <p:cNvSpPr txBox="1">
            <a:spLocks/>
          </p:cNvSpPr>
          <p:nvPr/>
        </p:nvSpPr>
        <p:spPr bwMode="auto">
          <a:xfrm>
            <a:off x="122238" y="581025"/>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Controllers/Switches</a:t>
            </a:r>
            <a:endParaRPr lang="en-US"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540315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8542" y="1761067"/>
            <a:ext cx="7620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Radio frequency spectrum management</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Firewall</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Quality of service</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Redundancy</a:t>
            </a:r>
          </a:p>
          <a:p>
            <a:pPr eaLnBrk="1" hangingPunct="1">
              <a:lnSpc>
                <a:spcPct val="150000"/>
              </a:lnSpc>
              <a:spcBef>
                <a:spcPct val="0"/>
              </a:spcBef>
              <a:buClrTx/>
              <a:buSzTx/>
              <a:buFont typeface="Arial" panose="020B0604020202020204" pitchFamily="34" charset="0"/>
              <a:buChar char="•"/>
            </a:pPr>
            <a:r>
              <a:rPr lang="sv-SE" sz="1800" dirty="0">
                <a:solidFill>
                  <a:schemeClr val="tx1"/>
                </a:solidFill>
                <a:latin typeface="Calibri" panose="020F0502020204030204" pitchFamily="34" charset="0"/>
              </a:rPr>
              <a:t>Intrusion prevention system (IPS)</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Direct or distributed AP connectivity</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Layer 2 and Layer 3 AP connectivity</a:t>
            </a:r>
          </a:p>
        </p:txBody>
      </p:sp>
      <p:sp>
        <p:nvSpPr>
          <p:cNvPr id="6" name="Title 1"/>
          <p:cNvSpPr txBox="1">
            <a:spLocks/>
          </p:cNvSpPr>
          <p:nvPr/>
        </p:nvSpPr>
        <p:spPr bwMode="auto">
          <a:xfrm>
            <a:off x="-148695" y="593196"/>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Wireless Controllers/Switches</a:t>
            </a:r>
            <a:endParaRPr lang="en-US"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1758324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latin typeface="Calibri" panose="020F0502020204030204" pitchFamily="34" charset="0"/>
                <a:cs typeface="Calibri" panose="020F0502020204030204" pitchFamily="34" charset="0"/>
              </a:rPr>
              <a:t>Briefly explain three types of access points.</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6" name="Title 1"/>
          <p:cNvSpPr>
            <a:spLocks noGrp="1"/>
          </p:cNvSpPr>
          <p:nvPr>
            <p:ph type="title"/>
          </p:nvPr>
        </p:nvSpPr>
        <p:spPr>
          <a:xfrm>
            <a:off x="485775" y="274638"/>
            <a:ext cx="7042150" cy="1143000"/>
          </a:xfrm>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917540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2"/>
          <p:cNvSpPr>
            <a:spLocks noChangeArrowheads="1"/>
          </p:cNvSpPr>
          <p:nvPr/>
        </p:nvSpPr>
        <p:spPr bwMode="auto">
          <a:xfrm>
            <a:off x="485775" y="1412082"/>
            <a:ext cx="779462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This chapter discussed wireless LAN infrastructure devices that are commonly used to provide wireless connectivity to a network for computers and other wireless devices.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This chapter include the access point—the heart of the wireless LAN—available either as a self contained intelligent (autonomous) device or as a lightweight device for use with a wireless</a:t>
            </a:r>
          </a:p>
          <a:p>
            <a:pPr algn="just" eaLnBrk="1" hangingPunct="1">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This chapter explained LAN controllers/switches providing user access to network resources, other infrastructure devices include wireless LAN routers for SOHO or home use, wireless bridges for connecting LANs together, and wireless repeaters for extending the RF cell. </a:t>
            </a:r>
          </a:p>
          <a:p>
            <a:pPr algn="just" eaLnBrk="1" hangingPunct="1">
              <a:spcBef>
                <a:spcPct val="0"/>
              </a:spcBef>
              <a:buClrTx/>
              <a:buSzTx/>
              <a:buFontTx/>
              <a:buNone/>
            </a:pPr>
            <a:endParaRPr lang="en-US" sz="1800" dirty="0">
              <a:solidFill>
                <a:schemeClr val="tx1"/>
              </a:solidFill>
              <a:latin typeface="Calibri" panose="020F0502020204030204" pitchFamily="34" charset="0"/>
            </a:endParaRPr>
          </a:p>
        </p:txBody>
      </p:sp>
      <p:sp>
        <p:nvSpPr>
          <p:cNvPr id="6" name="Text Box 2"/>
          <p:cNvSpPr txBox="1">
            <a:spLocks noChangeArrowheads="1"/>
          </p:cNvSpPr>
          <p:nvPr/>
        </p:nvSpPr>
        <p:spPr bwMode="auto">
          <a:xfrm>
            <a:off x="226558" y="211753"/>
            <a:ext cx="71733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225928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28</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29</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7" name="Rectangle 1"/>
          <p:cNvSpPr>
            <a:spLocks noChangeArrowheads="1"/>
          </p:cNvSpPr>
          <p:nvPr/>
        </p:nvSpPr>
        <p:spPr bwMode="auto">
          <a:xfrm>
            <a:off x="1016000" y="2191809"/>
            <a:ext cx="69342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 typeface="Arial" panose="020B0604020202020204" pitchFamily="34" charset="0"/>
              <a:buChar char="•"/>
            </a:pPr>
            <a:r>
              <a:rPr lang="en-GB" sz="1800" dirty="0">
                <a:solidFill>
                  <a:schemeClr val="tx1"/>
                </a:solidFill>
                <a:latin typeface="Calibri" panose="020F0502020204030204" pitchFamily="34" charset="0"/>
              </a:rPr>
              <a:t>Radio Frequency (RF) Fundamentals for Wireless LAN Technology</a:t>
            </a: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Frequencies Used for Wireless LANs </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Coverage and Capacity </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Channel Reuse and Co-location </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Basic Units of RF Measurement</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RF Range and Speed </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Environment: RF Behavior</a:t>
            </a: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677863" y="3081867"/>
            <a:ext cx="7848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Remember the function and features of three different access point technologies.</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Understand differences in various infrastructure devices.</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Explain the function of other infrastructure devices.</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
        <p:nvSpPr>
          <p:cNvPr id="6" name="Rectangle 5"/>
          <p:cNvSpPr>
            <a:spLocks noChangeArrowheads="1"/>
          </p:cNvSpPr>
          <p:nvPr/>
        </p:nvSpPr>
        <p:spPr bwMode="auto">
          <a:xfrm>
            <a:off x="500063" y="1828800"/>
            <a:ext cx="8110537"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2000" b="1" dirty="0">
                <a:solidFill>
                  <a:schemeClr val="tx1"/>
                </a:solidFill>
                <a:latin typeface="Calibri" panose="020F0502020204030204" pitchFamily="34" charset="0"/>
              </a:rPr>
              <a:t>If you have mastered this topic, </a:t>
            </a:r>
            <a:r>
              <a:rPr lang="en-US" sz="2000" b="1" dirty="0">
                <a:solidFill>
                  <a:srgbClr val="990000"/>
                </a:solidFill>
                <a:latin typeface="Calibri" panose="020F0502020204030204" pitchFamily="34" charset="0"/>
              </a:rPr>
              <a:t>you should be able to use the following terms correctly in your assignments and exams</a:t>
            </a:r>
            <a:r>
              <a:rPr lang="en-US" sz="2000" b="1" dirty="0">
                <a:solidFill>
                  <a:schemeClr val="tx1"/>
                </a:solidFill>
                <a:latin typeface="Calibri" panose="020F0502020204030204" pitchFamily="34" charset="0"/>
              </a:rPr>
              <a:t>:</a:t>
            </a:r>
          </a:p>
          <a:p>
            <a:pPr eaLnBrk="1" hangingPunct="1">
              <a:spcBef>
                <a:spcPct val="0"/>
              </a:spcBef>
              <a:buClrTx/>
              <a:buSzTx/>
              <a:buFontTx/>
              <a:buNone/>
            </a:pPr>
            <a:endParaRPr lang="en-US" sz="20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2000" dirty="0">
                <a:solidFill>
                  <a:schemeClr val="tx1"/>
                </a:solidFill>
                <a:latin typeface="Calibri" panose="020F0502020204030204" pitchFamily="34" charset="0"/>
              </a:rPr>
              <a:t>Access point - autonomous and Light weight</a:t>
            </a:r>
          </a:p>
          <a:p>
            <a:pPr eaLnBrk="1" hangingPunct="1">
              <a:lnSpc>
                <a:spcPct val="150000"/>
              </a:lnSpc>
              <a:spcBef>
                <a:spcPct val="0"/>
              </a:spcBef>
              <a:buClrTx/>
              <a:buSzTx/>
              <a:buFontTx/>
              <a:buNone/>
            </a:pPr>
            <a:r>
              <a:rPr lang="en-US" sz="2000" dirty="0">
                <a:solidFill>
                  <a:schemeClr val="tx1"/>
                </a:solidFill>
                <a:latin typeface="Calibri" panose="020F0502020204030204" pitchFamily="34" charset="0"/>
              </a:rPr>
              <a:t>Wireless bridges</a:t>
            </a:r>
          </a:p>
          <a:p>
            <a:pPr eaLnBrk="1" hangingPunct="1">
              <a:lnSpc>
                <a:spcPct val="150000"/>
              </a:lnSpc>
              <a:spcBef>
                <a:spcPct val="0"/>
              </a:spcBef>
              <a:buClrTx/>
              <a:buSzTx/>
              <a:buFontTx/>
              <a:buNone/>
            </a:pPr>
            <a:r>
              <a:rPr lang="en-US" sz="2000" dirty="0">
                <a:solidFill>
                  <a:schemeClr val="tx1"/>
                </a:solidFill>
                <a:latin typeface="Calibri" panose="020F0502020204030204" pitchFamily="34" charset="0"/>
              </a:rPr>
              <a:t>Wireless controllers/switches</a:t>
            </a:r>
          </a:p>
          <a:p>
            <a:pPr eaLnBrk="1" hangingPunct="1">
              <a:lnSpc>
                <a:spcPct val="150000"/>
              </a:lnSpc>
              <a:spcBef>
                <a:spcPct val="0"/>
              </a:spcBef>
              <a:buClrTx/>
              <a:buSzTx/>
              <a:buFontTx/>
              <a:buNone/>
            </a:pPr>
            <a:r>
              <a:rPr lang="en-US" sz="2000" dirty="0">
                <a:solidFill>
                  <a:schemeClr val="tx1"/>
                </a:solidFill>
                <a:latin typeface="Calibri" panose="020F0502020204030204" pitchFamily="34" charset="0"/>
              </a:rPr>
              <a:t>Wireless LAN routers</a:t>
            </a:r>
          </a:p>
          <a:p>
            <a:pPr eaLnBrk="1" hangingPunct="1">
              <a:lnSpc>
                <a:spcPct val="150000"/>
              </a:lnSpc>
              <a:spcBef>
                <a:spcPct val="0"/>
              </a:spcBef>
              <a:buClrTx/>
              <a:buSzTx/>
              <a:buFontTx/>
              <a:buNone/>
            </a:pPr>
            <a:r>
              <a:rPr lang="en-US" sz="2000" dirty="0">
                <a:solidFill>
                  <a:schemeClr val="tx1"/>
                </a:solidFill>
                <a:latin typeface="Calibri" panose="020F0502020204030204" pitchFamily="34" charset="0"/>
              </a:rPr>
              <a:t>Wireless mesh networking</a:t>
            </a:r>
          </a:p>
          <a:p>
            <a:pPr eaLnBrk="1" hangingPunct="1">
              <a:lnSpc>
                <a:spcPct val="150000"/>
              </a:lnSpc>
              <a:spcBef>
                <a:spcPct val="0"/>
              </a:spcBef>
              <a:buClrTx/>
              <a:buSzTx/>
              <a:buFontTx/>
              <a:buNone/>
            </a:pPr>
            <a:r>
              <a:rPr lang="en-US" sz="2000" dirty="0">
                <a:solidFill>
                  <a:schemeClr val="tx1"/>
                </a:solidFill>
                <a:latin typeface="Calibri" panose="020F0502020204030204" pitchFamily="34" charset="0"/>
              </a:rPr>
              <a:t>Wireless repeaters</a:t>
            </a: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Rectangle 4"/>
          <p:cNvSpPr>
            <a:spLocks noChangeArrowheads="1"/>
          </p:cNvSpPr>
          <p:nvPr/>
        </p:nvSpPr>
        <p:spPr bwMode="auto">
          <a:xfrm>
            <a:off x="465138" y="1676400"/>
            <a:ext cx="8069262"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Tx/>
              <a:buNone/>
            </a:pPr>
            <a:r>
              <a:rPr lang="en-US" sz="2000" dirty="0">
                <a:solidFill>
                  <a:schemeClr val="tx1"/>
                </a:solidFill>
                <a:latin typeface="Calibri" panose="020F0502020204030204" pitchFamily="34" charset="0"/>
              </a:rPr>
              <a:t>In order for </a:t>
            </a:r>
            <a:r>
              <a:rPr lang="en-US" sz="2000" dirty="0">
                <a:solidFill>
                  <a:srgbClr val="FF0000"/>
                </a:solidFill>
                <a:latin typeface="Calibri" panose="020F0502020204030204" pitchFamily="34" charset="0"/>
              </a:rPr>
              <a:t>computers and other network devices to communicate with one another</a:t>
            </a:r>
            <a:r>
              <a:rPr lang="en-US" sz="2000" dirty="0">
                <a:solidFill>
                  <a:schemeClr val="tx1"/>
                </a:solidFill>
                <a:latin typeface="Calibri" panose="020F0502020204030204" pitchFamily="34" charset="0"/>
              </a:rPr>
              <a:t>, a </a:t>
            </a:r>
            <a:r>
              <a:rPr lang="en-US" sz="2000" dirty="0">
                <a:solidFill>
                  <a:srgbClr val="FF0000"/>
                </a:solidFill>
                <a:latin typeface="Calibri" panose="020F0502020204030204" pitchFamily="34" charset="0"/>
              </a:rPr>
              <a:t>communication infrastructure</a:t>
            </a:r>
            <a:r>
              <a:rPr lang="en-US" sz="2000" dirty="0">
                <a:solidFill>
                  <a:schemeClr val="tx1"/>
                </a:solidFill>
                <a:latin typeface="Calibri" panose="020F0502020204030204" pitchFamily="34" charset="0"/>
              </a:rPr>
              <a:t> of some type is necessary. </a:t>
            </a:r>
          </a:p>
          <a:p>
            <a:pPr algn="just" eaLnBrk="1" hangingPunct="1">
              <a:spcBef>
                <a:spcPct val="0"/>
              </a:spcBef>
              <a:buClrTx/>
              <a:buSzTx/>
              <a:buFontTx/>
              <a:buNone/>
            </a:pPr>
            <a:endParaRPr lang="en-US" sz="2000" dirty="0">
              <a:solidFill>
                <a:schemeClr val="tx1"/>
              </a:solidFill>
              <a:latin typeface="Calibri" panose="020F0502020204030204" pitchFamily="34" charset="0"/>
            </a:endParaRPr>
          </a:p>
          <a:p>
            <a:pPr algn="just" eaLnBrk="1" hangingPunct="1">
              <a:spcBef>
                <a:spcPct val="0"/>
              </a:spcBef>
              <a:buClrTx/>
              <a:buSzTx/>
              <a:buFontTx/>
              <a:buNone/>
            </a:pPr>
            <a:r>
              <a:rPr lang="en-US" sz="2000" dirty="0">
                <a:solidFill>
                  <a:srgbClr val="FF0000"/>
                </a:solidFill>
                <a:latin typeface="Calibri" panose="020F0502020204030204" pitchFamily="34" charset="0"/>
              </a:rPr>
              <a:t>In a wired network</a:t>
            </a:r>
            <a:r>
              <a:rPr lang="en-US" sz="2000" dirty="0">
                <a:solidFill>
                  <a:schemeClr val="tx1"/>
                </a:solidFill>
                <a:latin typeface="Calibri" panose="020F0502020204030204" pitchFamily="34" charset="0"/>
              </a:rPr>
              <a:t>, such an infrastructure </a:t>
            </a:r>
            <a:r>
              <a:rPr lang="en-US" sz="2000" dirty="0">
                <a:solidFill>
                  <a:srgbClr val="FF0000"/>
                </a:solidFill>
                <a:latin typeface="Calibri" panose="020F0502020204030204" pitchFamily="34" charset="0"/>
              </a:rPr>
              <a:t>consists of cables, repeaters, bridges, and Layer 2 switches. </a:t>
            </a:r>
          </a:p>
          <a:p>
            <a:pPr algn="just" eaLnBrk="1" hangingPunct="1">
              <a:spcBef>
                <a:spcPct val="0"/>
              </a:spcBef>
              <a:buClrTx/>
              <a:buSzTx/>
              <a:buFontTx/>
              <a:buNone/>
            </a:pPr>
            <a:endParaRPr lang="en-US" sz="2000" dirty="0">
              <a:solidFill>
                <a:schemeClr val="tx1"/>
              </a:solidFill>
              <a:latin typeface="Calibri" panose="020F0502020204030204" pitchFamily="34" charset="0"/>
            </a:endParaRPr>
          </a:p>
          <a:p>
            <a:pPr algn="just" eaLnBrk="1" hangingPunct="1">
              <a:spcBef>
                <a:spcPct val="0"/>
              </a:spcBef>
              <a:buClrTx/>
              <a:buSzTx/>
              <a:buFontTx/>
              <a:buNone/>
            </a:pPr>
            <a:r>
              <a:rPr lang="en-US" sz="2000" dirty="0">
                <a:solidFill>
                  <a:srgbClr val="FF0000"/>
                </a:solidFill>
                <a:latin typeface="Calibri" panose="020F0502020204030204" pitchFamily="34" charset="0"/>
              </a:rPr>
              <a:t>In a wireless network</a:t>
            </a:r>
            <a:r>
              <a:rPr lang="en-US" sz="2000" dirty="0">
                <a:solidFill>
                  <a:schemeClr val="tx1"/>
                </a:solidFill>
                <a:latin typeface="Calibri" panose="020F0502020204030204" pitchFamily="34" charset="0"/>
              </a:rPr>
              <a:t>, these devices are </a:t>
            </a:r>
            <a:r>
              <a:rPr lang="en-US" sz="2000" dirty="0">
                <a:solidFill>
                  <a:srgbClr val="FF0000"/>
                </a:solidFill>
                <a:latin typeface="Calibri" panose="020F0502020204030204" pitchFamily="34" charset="0"/>
              </a:rPr>
              <a:t>access points, bridges, and repeaters. </a:t>
            </a:r>
            <a:r>
              <a:rPr lang="en-US" sz="2000" dirty="0">
                <a:solidFill>
                  <a:schemeClr val="tx1"/>
                </a:solidFill>
                <a:latin typeface="Calibri" panose="020F0502020204030204" pitchFamily="34" charset="0"/>
              </a:rPr>
              <a:t>All will be discussed in more detail</a:t>
            </a:r>
          </a:p>
          <a:p>
            <a:pPr algn="just" eaLnBrk="1" hangingPunct="1">
              <a:spcBef>
                <a:spcPct val="0"/>
              </a:spcBef>
              <a:buClrTx/>
              <a:buSzTx/>
              <a:buFontTx/>
              <a:buNone/>
            </a:pPr>
            <a:r>
              <a:rPr lang="en-US" sz="2000" dirty="0">
                <a:solidFill>
                  <a:schemeClr val="tx1"/>
                </a:solidFill>
                <a:latin typeface="Calibri" panose="020F0502020204030204" pitchFamily="34" charset="0"/>
              </a:rPr>
              <a:t>in this chapter.</a:t>
            </a:r>
          </a:p>
          <a:p>
            <a:pPr algn="just" eaLnBrk="1" hangingPunct="1">
              <a:spcBef>
                <a:spcPct val="0"/>
              </a:spcBef>
              <a:buClrTx/>
              <a:buSzTx/>
              <a:buFontTx/>
              <a:buNone/>
            </a:pPr>
            <a:endParaRPr lang="en-US" sz="2000" dirty="0">
              <a:solidFill>
                <a:schemeClr val="tx1"/>
              </a:solidFill>
              <a:latin typeface="Calibri" panose="020F0502020204030204" pitchFamily="34" charset="0"/>
            </a:endParaRPr>
          </a:p>
          <a:p>
            <a:pPr algn="just" eaLnBrk="1" hangingPunct="1">
              <a:spcBef>
                <a:spcPct val="0"/>
              </a:spcBef>
              <a:buClrTx/>
              <a:buSzTx/>
              <a:buFontTx/>
              <a:buNone/>
            </a:pPr>
            <a:r>
              <a:rPr lang="en-US" sz="2000" dirty="0">
                <a:solidFill>
                  <a:schemeClr val="tx1"/>
                </a:solidFill>
                <a:latin typeface="Calibri" panose="020F0502020204030204" pitchFamily="34" charset="0"/>
              </a:rPr>
              <a:t>The </a:t>
            </a:r>
            <a:r>
              <a:rPr lang="en-US" sz="2000" b="1" dirty="0">
                <a:solidFill>
                  <a:srgbClr val="FF0000"/>
                </a:solidFill>
                <a:latin typeface="Calibri" panose="020F0502020204030204" pitchFamily="34" charset="0"/>
              </a:rPr>
              <a:t>AP provides computers and other wireless devices access to the local area network using RF(Radio Frequency)</a:t>
            </a:r>
            <a:r>
              <a:rPr lang="en-US" sz="2000" dirty="0">
                <a:solidFill>
                  <a:schemeClr val="tx1"/>
                </a:solidFill>
                <a:latin typeface="Calibri" panose="020F0502020204030204" pitchFamily="34" charset="0"/>
              </a:rPr>
              <a:t> as the connection medium.</a:t>
            </a:r>
          </a:p>
        </p:txBody>
      </p:sp>
      <p:sp>
        <p:nvSpPr>
          <p:cNvPr id="8" name="Title 1"/>
          <p:cNvSpPr txBox="1">
            <a:spLocks/>
          </p:cNvSpPr>
          <p:nvPr/>
        </p:nvSpPr>
        <p:spPr bwMode="auto">
          <a:xfrm>
            <a:off x="152400" y="671513"/>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Access Point</a:t>
            </a: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5" end="5"/>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6</a:t>
            </a:fld>
            <a:r>
              <a:rPr lang="en-GB" dirty="0" smtClean="0"/>
              <a:t>› of 9</a:t>
            </a:r>
            <a:endParaRPr lang="en-GB" dirty="0"/>
          </a:p>
        </p:txBody>
      </p:sp>
      <p:sp>
        <p:nvSpPr>
          <p:cNvPr id="6" name="Rectangle 1"/>
          <p:cNvSpPr>
            <a:spLocks noChangeArrowheads="1"/>
          </p:cNvSpPr>
          <p:nvPr/>
        </p:nvSpPr>
        <p:spPr bwMode="auto">
          <a:xfrm>
            <a:off x="533400" y="1582738"/>
            <a:ext cx="8077200"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a:t>
            </a:r>
            <a:r>
              <a:rPr lang="en-US" sz="1800" i="1" dirty="0">
                <a:solidFill>
                  <a:schemeClr val="tx1"/>
                </a:solidFill>
                <a:latin typeface="Calibri" panose="020F0502020204030204" pitchFamily="34" charset="0"/>
              </a:rPr>
              <a:t>access point </a:t>
            </a:r>
            <a:r>
              <a:rPr lang="en-US" sz="1800" dirty="0">
                <a:solidFill>
                  <a:schemeClr val="tx1"/>
                </a:solidFill>
                <a:latin typeface="Calibri" panose="020F0502020204030204" pitchFamily="34" charset="0"/>
              </a:rPr>
              <a:t>(AP) is a major player in the wireless LAN network infrastructure. </a:t>
            </a:r>
            <a:r>
              <a:rPr lang="en-US" sz="1800" dirty="0">
                <a:solidFill>
                  <a:srgbClr val="FF0000"/>
                </a:solidFill>
                <a:latin typeface="Calibri" panose="020F0502020204030204" pitchFamily="34" charset="0"/>
              </a:rPr>
              <a:t>Access points </a:t>
            </a:r>
            <a:r>
              <a:rPr lang="en-US" sz="1800" dirty="0">
                <a:solidFill>
                  <a:schemeClr val="tx1"/>
                </a:solidFill>
                <a:latin typeface="Calibri" panose="020F0502020204030204" pitchFamily="34" charset="0"/>
              </a:rPr>
              <a:t>are available in </a:t>
            </a:r>
            <a:r>
              <a:rPr lang="en-US" sz="1800" dirty="0">
                <a:solidFill>
                  <a:srgbClr val="FF0000"/>
                </a:solidFill>
                <a:latin typeface="Calibri" panose="020F0502020204030204" pitchFamily="34" charset="0"/>
              </a:rPr>
              <a:t>three types, </a:t>
            </a:r>
          </a:p>
          <a:p>
            <a:pPr algn="just" eaLnBrk="1" hangingPunct="1">
              <a:lnSpc>
                <a:spcPct val="150000"/>
              </a:lnSpc>
              <a:spcBef>
                <a:spcPct val="0"/>
              </a:spcBef>
              <a:buClrTx/>
              <a:buSzTx/>
              <a:buFontTx/>
              <a:buNone/>
            </a:pPr>
            <a:r>
              <a:rPr lang="en-US" sz="1800" dirty="0">
                <a:solidFill>
                  <a:srgbClr val="FF0000"/>
                </a:solidFill>
                <a:latin typeface="Calibri" panose="020F0502020204030204" pitchFamily="34" charset="0"/>
              </a:rPr>
              <a:t>Autonomous, </a:t>
            </a:r>
          </a:p>
          <a:p>
            <a:pPr algn="just" eaLnBrk="1" hangingPunct="1">
              <a:lnSpc>
                <a:spcPct val="150000"/>
              </a:lnSpc>
              <a:spcBef>
                <a:spcPct val="0"/>
              </a:spcBef>
              <a:buClrTx/>
              <a:buSzTx/>
              <a:buFontTx/>
              <a:buNone/>
            </a:pPr>
            <a:r>
              <a:rPr lang="en-US" sz="1800" dirty="0">
                <a:solidFill>
                  <a:srgbClr val="FF0000"/>
                </a:solidFill>
                <a:latin typeface="Calibri" panose="020F0502020204030204" pitchFamily="34" charset="0"/>
              </a:rPr>
              <a:t>Lightweight, </a:t>
            </a:r>
          </a:p>
          <a:p>
            <a:pPr algn="just" eaLnBrk="1" hangingPunct="1">
              <a:lnSpc>
                <a:spcPct val="150000"/>
              </a:lnSpc>
              <a:spcBef>
                <a:spcPct val="0"/>
              </a:spcBef>
              <a:buClrTx/>
              <a:buSzTx/>
              <a:buFontTx/>
              <a:buNone/>
            </a:pPr>
            <a:r>
              <a:rPr lang="en-US" sz="1800" dirty="0">
                <a:solidFill>
                  <a:srgbClr val="FF0000"/>
                </a:solidFill>
                <a:latin typeface="Calibri" panose="020F0502020204030204" pitchFamily="34" charset="0"/>
              </a:rPr>
              <a:t>and Mesh. </a:t>
            </a:r>
            <a:endParaRPr lang="en-US" sz="1800" dirty="0">
              <a:solidFill>
                <a:schemeClr val="tx1"/>
              </a:solidFill>
              <a:latin typeface="Calibri" panose="020F0502020204030204" pitchFamily="34" charset="0"/>
            </a:endParaRPr>
          </a:p>
        </p:txBody>
      </p:sp>
      <p:sp>
        <p:nvSpPr>
          <p:cNvPr id="8" name="Title 1"/>
          <p:cNvSpPr txBox="1">
            <a:spLocks/>
          </p:cNvSpPr>
          <p:nvPr/>
        </p:nvSpPr>
        <p:spPr bwMode="auto">
          <a:xfrm>
            <a:off x="152400" y="671513"/>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cs typeface="Calibri" panose="020F0502020204030204" pitchFamily="34" charset="0"/>
              </a:rPr>
              <a:t>Access Point</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7</a:t>
            </a:fld>
            <a:r>
              <a:rPr lang="en-GB" dirty="0" smtClean="0"/>
              <a:t>› of 9</a:t>
            </a:r>
            <a:endParaRPr lang="en-GB" dirty="0"/>
          </a:p>
        </p:txBody>
      </p:sp>
      <p:sp>
        <p:nvSpPr>
          <p:cNvPr id="6" name="Rectangle 1"/>
          <p:cNvSpPr>
            <a:spLocks noChangeArrowheads="1"/>
          </p:cNvSpPr>
          <p:nvPr/>
        </p:nvSpPr>
        <p:spPr bwMode="auto">
          <a:xfrm>
            <a:off x="533400" y="1447800"/>
            <a:ext cx="80772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dirty="0">
                <a:solidFill>
                  <a:schemeClr val="tx1"/>
                </a:solidFill>
                <a:latin typeface="Calibri" panose="020F0502020204030204" pitchFamily="34" charset="0"/>
              </a:rPr>
              <a:t>Autonomous AP’s</a:t>
            </a:r>
            <a:r>
              <a:rPr lang="en-US" sz="1800" dirty="0">
                <a:solidFill>
                  <a:schemeClr val="tx1"/>
                </a:solidFill>
                <a:latin typeface="Calibri" panose="020F0502020204030204" pitchFamily="34" charset="0"/>
              </a:rPr>
              <a:t> were the </a:t>
            </a:r>
            <a:r>
              <a:rPr lang="en-US" sz="1800" b="1" dirty="0">
                <a:solidFill>
                  <a:srgbClr val="FF0000"/>
                </a:solidFill>
                <a:latin typeface="Calibri" panose="020F0502020204030204" pitchFamily="34" charset="0"/>
              </a:rPr>
              <a:t>first type of access points </a:t>
            </a:r>
            <a:r>
              <a:rPr lang="en-US" sz="1800" dirty="0">
                <a:solidFill>
                  <a:schemeClr val="tx1"/>
                </a:solidFill>
                <a:latin typeface="Calibri" panose="020F0502020204030204" pitchFamily="34" charset="0"/>
              </a:rPr>
              <a:t>that were introduced onto the wireless market.</a:t>
            </a:r>
          </a:p>
          <a:p>
            <a:pPr algn="just" eaLnBrk="1" hangingPunct="1">
              <a:lnSpc>
                <a:spcPct val="150000"/>
              </a:lnSpc>
              <a:spcBef>
                <a:spcPct val="0"/>
              </a:spcBef>
              <a:buClrTx/>
              <a:buSzTx/>
              <a:buFontTx/>
              <a:buNone/>
            </a:pPr>
            <a:endParaRPr lang="en-US" sz="1800" i="1"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These were perfect for small scale wireless network solutions that needed no more than 10-15 clients per access point or were just providing “hot-spot” type of services.</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Each fat AP needs to be manually configured for the network and security settings you would want running on your network. This is a great solution if you only plan on having a few AP’s.</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7" name="Title 1"/>
          <p:cNvSpPr txBox="1">
            <a:spLocks/>
          </p:cNvSpPr>
          <p:nvPr/>
        </p:nvSpPr>
        <p:spPr bwMode="auto">
          <a:xfrm>
            <a:off x="762000"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Access Point – </a:t>
            </a:r>
            <a:r>
              <a:rPr lang="en-US" b="1">
                <a:solidFill>
                  <a:srgbClr val="002060"/>
                </a:solidFill>
                <a:latin typeface="Calibri" panose="020F0502020204030204" pitchFamily="34" charset="0"/>
                <a:cs typeface="Calibri" panose="020F0502020204030204" pitchFamily="34" charset="0"/>
              </a:rPr>
              <a:t>Autonomous Access Point</a:t>
            </a: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2743200"/>
            <a:ext cx="784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dirty="0">
                <a:solidFill>
                  <a:schemeClr val="tx1"/>
                </a:solidFill>
                <a:latin typeface="Calibri" panose="020F0502020204030204" pitchFamily="34" charset="0"/>
              </a:rPr>
              <a:t>Any more than that just wasn’t scalable. No administrator wants to have to </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eaLnBrk="1" hangingPunct="1">
              <a:spcBef>
                <a:spcPct val="0"/>
              </a:spcBef>
              <a:buClrTx/>
              <a:buSzTx/>
              <a:buFontTx/>
              <a:buNone/>
            </a:pPr>
            <a:r>
              <a:rPr lang="en-US" sz="1800" dirty="0">
                <a:solidFill>
                  <a:schemeClr val="tx1"/>
                </a:solidFill>
                <a:latin typeface="Calibri" panose="020F0502020204030204" pitchFamily="34" charset="0"/>
              </a:rPr>
              <a:t>manually configure multiple devices – thus the need for a change.</a:t>
            </a:r>
          </a:p>
        </p:txBody>
      </p:sp>
      <p:sp>
        <p:nvSpPr>
          <p:cNvPr id="6" name="Title 1"/>
          <p:cNvSpPr txBox="1">
            <a:spLocks/>
          </p:cNvSpPr>
          <p:nvPr/>
        </p:nvSpPr>
        <p:spPr bwMode="auto">
          <a:xfrm>
            <a:off x="762000" y="640292"/>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Access Point – </a:t>
            </a:r>
            <a:r>
              <a:rPr lang="en-US" b="1">
                <a:solidFill>
                  <a:srgbClr val="002060"/>
                </a:solidFill>
                <a:latin typeface="Calibri" panose="020F0502020204030204" pitchFamily="34" charset="0"/>
                <a:cs typeface="Calibri" panose="020F0502020204030204" pitchFamily="34" charset="0"/>
              </a:rPr>
              <a:t>Autonomous Access Point</a:t>
            </a:r>
          </a:p>
        </p:txBody>
      </p:sp>
    </p:spTree>
    <p:extLst>
      <p:ext uri="{BB962C8B-B14F-4D97-AF65-F5344CB8AC3E}">
        <p14:creationId xmlns:p14="http://schemas.microsoft.com/office/powerpoint/2010/main" val="181491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33400" y="1447800"/>
            <a:ext cx="77724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Listed are </a:t>
            </a:r>
            <a:r>
              <a:rPr lang="en-US" sz="1800" b="1" dirty="0">
                <a:solidFill>
                  <a:srgbClr val="FF0000"/>
                </a:solidFill>
                <a:latin typeface="Calibri" panose="020F0502020204030204" pitchFamily="34" charset="0"/>
              </a:rPr>
              <a:t>some of the features in SOHO-grade access points</a:t>
            </a:r>
            <a:r>
              <a:rPr lang="en-US" sz="1800" dirty="0">
                <a:solidFill>
                  <a:schemeClr val="tx1"/>
                </a:solidFill>
                <a:latin typeface="Calibri" panose="020F0502020204030204" pitchFamily="34" charset="0"/>
              </a:rPr>
              <a:t>:</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IEEE 8 NN 02.11 standards support</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Wi-Fi certifications</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Removable antennas</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Static output power</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Security</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Bridge functionality</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Repeater functionality</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DHCP server</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Configuration and settings options</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762000"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Access Point – </a:t>
            </a:r>
            <a:r>
              <a:rPr lang="en-US" b="1">
                <a:solidFill>
                  <a:srgbClr val="002060"/>
                </a:solidFill>
                <a:latin typeface="Calibri" panose="020F0502020204030204" pitchFamily="34" charset="0"/>
                <a:cs typeface="Calibri" panose="020F0502020204030204" pitchFamily="34" charset="0"/>
              </a:rPr>
              <a:t>Autonomous Access Point</a:t>
            </a:r>
          </a:p>
        </p:txBody>
      </p:sp>
    </p:spTree>
    <p:extLst>
      <p:ext uri="{BB962C8B-B14F-4D97-AF65-F5344CB8AC3E}">
        <p14:creationId xmlns:p14="http://schemas.microsoft.com/office/powerpoint/2010/main" val="1927494494"/>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52</TotalTime>
  <Pages>11</Pages>
  <Words>1613</Words>
  <Application>Microsoft Office PowerPoint</Application>
  <PresentationFormat>On-screen Show (4:3)</PresentationFormat>
  <Paragraphs>201</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MS PGothic</vt:lpstr>
      <vt:lpstr>Arial</vt:lpstr>
      <vt:lpstr>Calibri</vt:lpstr>
      <vt:lpstr>Century Gothic</vt:lpstr>
      <vt:lpstr>新細明體</vt:lpstr>
      <vt:lpstr>UCTI-Template-foundation-level</vt:lpstr>
      <vt:lpstr>Mobile &amp; Wireless Technology  CT090-3-2 &amp; Version 2</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14</cp:revision>
  <cp:lastPrinted>1995-11-02T09:23:42Z</cp:lastPrinted>
  <dcterms:created xsi:type="dcterms:W3CDTF">2017-10-11T09:20:11Z</dcterms:created>
  <dcterms:modified xsi:type="dcterms:W3CDTF">2018-02-25T13:27:54Z</dcterms:modified>
</cp:coreProperties>
</file>