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8"/>
  </p:notesMasterIdLst>
  <p:handoutMasterIdLst>
    <p:handoutMasterId r:id="rId39"/>
  </p:handoutMasterIdLst>
  <p:sldIdLst>
    <p:sldId id="266"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1" r:id="rId34"/>
    <p:sldId id="272" r:id="rId35"/>
    <p:sldId id="273" r:id="rId36"/>
    <p:sldId id="274" r:id="rId3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45" d="100"/>
          <a:sy n="45" d="100"/>
        </p:scale>
        <p:origin x="102" y="3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CT090-3-2 </a:t>
            </a:r>
            <a:r>
              <a:rPr lang="en-GB" sz="800" dirty="0">
                <a:latin typeface="Calibri" pitchFamily="34" charset="0"/>
                <a:cs typeface="Calibri" pitchFamily="34" charset="0"/>
              </a:rPr>
              <a:t>and </a:t>
            </a:r>
            <a:r>
              <a:rPr lang="en-GB" sz="800" dirty="0" smtClean="0">
                <a:latin typeface="Calibri" pitchFamily="34" charset="0"/>
                <a:cs typeface="Calibri" pitchFamily="34" charset="0"/>
              </a:rPr>
              <a:t>Mobile &amp; Wireless Technology</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1 of 36</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Radio</a:t>
            </a:r>
            <a:r>
              <a:rPr lang="en-GB" sz="800" baseline="0" dirty="0" smtClean="0">
                <a:latin typeface="Calibri" pitchFamily="34" charset="0"/>
                <a:cs typeface="Calibri" pitchFamily="34" charset="0"/>
              </a:rPr>
              <a:t> Frequency Fundamentals for WLAN</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Radio Frequency Fundamentals for WLAN</a:t>
            </a:r>
            <a:endParaRPr lang="en-US" dirty="0"/>
          </a:p>
        </p:txBody>
      </p:sp>
      <p:sp>
        <p:nvSpPr>
          <p:cNvPr id="5" name="Text Box 6"/>
          <p:cNvSpPr txBox="1">
            <a:spLocks noGrp="1" noChangeArrowheads="1"/>
          </p:cNvSpPr>
          <p:nvPr>
            <p:ph type="ctrTitle"/>
          </p:nvPr>
        </p:nvSpPr>
        <p:spPr bwMode="auto">
          <a:xfrm>
            <a:off x="2389188" y="1995139"/>
            <a:ext cx="6754812"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&amp; Wireless Technology</a:t>
            </a:r>
            <a:r>
              <a:rPr lang="en-US" sz="3600" dirty="0"/>
              <a:t> </a:t>
            </a:r>
            <a:br>
              <a:rPr lang="en-US" sz="3600" dirty="0"/>
            </a:br>
            <a:r>
              <a:rPr lang="en-GB" sz="1200" dirty="0"/>
              <a:t>CT090-3-2</a:t>
            </a:r>
            <a:r>
              <a:rPr lang="en-US" sz="1200"/>
              <a:t> &amp; 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6" name="Rectangle 3"/>
          <p:cNvSpPr>
            <a:spLocks noChangeArrowheads="1"/>
          </p:cNvSpPr>
          <p:nvPr/>
        </p:nvSpPr>
        <p:spPr bwMode="auto">
          <a:xfrm>
            <a:off x="485775" y="1417638"/>
            <a:ext cx="8097837"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a:t>
            </a:r>
            <a:r>
              <a:rPr lang="en-US" sz="1800" b="1" dirty="0">
                <a:solidFill>
                  <a:srgbClr val="FF0000"/>
                </a:solidFill>
                <a:latin typeface="Calibri" panose="020F0502020204030204" pitchFamily="34" charset="0"/>
              </a:rPr>
              <a:t>Wireless LAN(IEEE 802.11) </a:t>
            </a:r>
            <a:r>
              <a:rPr lang="en-US" sz="1800" dirty="0">
                <a:solidFill>
                  <a:schemeClr val="tx1"/>
                </a:solidFill>
                <a:latin typeface="Calibri" panose="020F0502020204030204" pitchFamily="34" charset="0"/>
              </a:rPr>
              <a:t>standard addresses the  2.4 GHz ISM band and the 5 GHz UNII bands.</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2.4 GHz ISM band allows for 11 of 14 channels to be used for wireless LAN communications.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5 GHz UNII band consists of three bands utilizing four frequency ranges.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three bands are </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UNII-1, the lower band;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UNII-2 and </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UNII-2e</a:t>
            </a:r>
          </a:p>
        </p:txBody>
      </p:sp>
      <p:sp>
        <p:nvSpPr>
          <p:cNvPr id="5" name="Title 1"/>
          <p:cNvSpPr txBox="1">
            <a:spLocks/>
          </p:cNvSpPr>
          <p:nvPr/>
        </p:nvSpPr>
        <p:spPr bwMode="auto">
          <a:xfrm>
            <a:off x="228600" y="671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Frequencies used for Wireless LAN  </a:t>
            </a:r>
          </a:p>
        </p:txBody>
      </p:sp>
    </p:spTree>
    <p:extLst>
      <p:ext uri="{BB962C8B-B14F-4D97-AF65-F5344CB8AC3E}">
        <p14:creationId xmlns:p14="http://schemas.microsoft.com/office/powerpoint/2010/main" val="357828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676400"/>
            <a:ext cx="80772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Coverage and capacity are two key factors to take into consideration when designing and implementing an IEEE 802.11 wireless LAN.</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During the design phase of an IEEE 802.3 wired network, the design engineer will take capacity into consideration, verifying and validating that there are enough capacity switches, ports, etc., for the user base of the network.</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55619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33400" y="1257300"/>
            <a:ext cx="8077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term </a:t>
            </a:r>
            <a:r>
              <a:rPr lang="en-US" sz="1800" i="1" dirty="0">
                <a:solidFill>
                  <a:schemeClr val="tx1"/>
                </a:solidFill>
                <a:latin typeface="Calibri" panose="020F0502020204030204" pitchFamily="34" charset="0"/>
              </a:rPr>
              <a:t>coverage </a:t>
            </a:r>
            <a:r>
              <a:rPr lang="en-US" sz="1800" dirty="0">
                <a:solidFill>
                  <a:schemeClr val="tx1"/>
                </a:solidFill>
                <a:latin typeface="Calibri" panose="020F0502020204030204" pitchFamily="34" charset="0"/>
              </a:rPr>
              <a:t>has different meanings depending on the context in which it used.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i="1" dirty="0">
                <a:solidFill>
                  <a:srgbClr val="00B050"/>
                </a:solidFill>
                <a:latin typeface="Calibri" panose="020F0502020204030204" pitchFamily="34" charset="0"/>
              </a:rPr>
              <a:t>For example, if you buy a gallon of paint, the label will specify the approximate coverage area in square feet. </a:t>
            </a:r>
          </a:p>
          <a:p>
            <a:pPr algn="just" eaLnBrk="1" hangingPunct="1">
              <a:lnSpc>
                <a:spcPct val="150000"/>
              </a:lnSpc>
              <a:spcBef>
                <a:spcPct val="0"/>
              </a:spcBef>
              <a:buClrTx/>
              <a:buSzTx/>
              <a:buFontTx/>
              <a:buNone/>
            </a:pPr>
            <a:endParaRPr lang="en-US" sz="1800" i="1" dirty="0">
              <a:solidFill>
                <a:srgbClr val="00B050"/>
              </a:solidFill>
              <a:latin typeface="Calibri" panose="020F0502020204030204" pitchFamily="34" charset="0"/>
            </a:endParaRPr>
          </a:p>
          <a:p>
            <a:pPr algn="just" eaLnBrk="1" hangingPunct="1">
              <a:lnSpc>
                <a:spcPct val="150000"/>
              </a:lnSpc>
              <a:spcBef>
                <a:spcPct val="0"/>
              </a:spcBef>
              <a:buClrTx/>
              <a:buSzTx/>
              <a:buFontTx/>
              <a:buNone/>
            </a:pPr>
            <a:r>
              <a:rPr lang="en-US" sz="1800" i="1" dirty="0">
                <a:solidFill>
                  <a:srgbClr val="00B050"/>
                </a:solidFill>
                <a:latin typeface="Calibri" panose="020F0502020204030204" pitchFamily="34" charset="0"/>
              </a:rPr>
              <a:t>If one gallon of paint covers 300 </a:t>
            </a:r>
            <a:r>
              <a:rPr lang="en-US" sz="1800" i="1" dirty="0" err="1">
                <a:solidFill>
                  <a:srgbClr val="00B050"/>
                </a:solidFill>
                <a:latin typeface="Calibri" panose="020F0502020204030204" pitchFamily="34" charset="0"/>
              </a:rPr>
              <a:t>sq</a:t>
            </a:r>
            <a:r>
              <a:rPr lang="en-US" sz="1800" i="1" dirty="0">
                <a:solidFill>
                  <a:srgbClr val="00B050"/>
                </a:solidFill>
                <a:latin typeface="Calibri" panose="020F0502020204030204" pitchFamily="34" charset="0"/>
              </a:rPr>
              <a:t> </a:t>
            </a:r>
            <a:r>
              <a:rPr lang="en-US" sz="1800" i="1" dirty="0" err="1">
                <a:solidFill>
                  <a:srgbClr val="00B050"/>
                </a:solidFill>
                <a:latin typeface="Calibri" panose="020F0502020204030204" pitchFamily="34" charset="0"/>
              </a:rPr>
              <a:t>ft</a:t>
            </a:r>
            <a:r>
              <a:rPr lang="en-US" sz="1800" i="1" dirty="0">
                <a:solidFill>
                  <a:srgbClr val="00B050"/>
                </a:solidFill>
                <a:latin typeface="Calibri" panose="020F0502020204030204" pitchFamily="34" charset="0"/>
              </a:rPr>
              <a:t> and the room you wish to paint is 900 </a:t>
            </a:r>
            <a:r>
              <a:rPr lang="en-US" sz="1800" i="1" dirty="0" err="1">
                <a:solidFill>
                  <a:srgbClr val="00B050"/>
                </a:solidFill>
                <a:latin typeface="Calibri" panose="020F0502020204030204" pitchFamily="34" charset="0"/>
              </a:rPr>
              <a:t>sq</a:t>
            </a:r>
            <a:r>
              <a:rPr lang="en-US" sz="1800" i="1" dirty="0">
                <a:solidFill>
                  <a:srgbClr val="00B050"/>
                </a:solidFill>
                <a:latin typeface="Calibri" panose="020F0502020204030204" pitchFamily="34" charset="0"/>
              </a:rPr>
              <a:t> </a:t>
            </a:r>
            <a:r>
              <a:rPr lang="en-US" sz="1800" i="1" dirty="0" err="1">
                <a:solidFill>
                  <a:srgbClr val="00B050"/>
                </a:solidFill>
                <a:latin typeface="Calibri" panose="020F0502020204030204" pitchFamily="34" charset="0"/>
              </a:rPr>
              <a:t>ft</a:t>
            </a:r>
            <a:r>
              <a:rPr lang="en-US" sz="1800" i="1" dirty="0">
                <a:solidFill>
                  <a:srgbClr val="00B050"/>
                </a:solidFill>
                <a:latin typeface="Calibri" panose="020F0502020204030204" pitchFamily="34" charset="0"/>
              </a:rPr>
              <a:t>, simple math shows at least three gallons of paint would be needed to effectively</a:t>
            </a:r>
          </a:p>
          <a:p>
            <a:pPr algn="just" eaLnBrk="1" hangingPunct="1">
              <a:lnSpc>
                <a:spcPct val="150000"/>
              </a:lnSpc>
              <a:spcBef>
                <a:spcPct val="0"/>
              </a:spcBef>
              <a:buClrTx/>
              <a:buSzTx/>
              <a:buFontTx/>
              <a:buNone/>
            </a:pPr>
            <a:r>
              <a:rPr lang="en-US" sz="1800" i="1" dirty="0">
                <a:solidFill>
                  <a:srgbClr val="00B050"/>
                </a:solidFill>
                <a:latin typeface="Calibri" panose="020F0502020204030204" pitchFamily="34" charset="0"/>
              </a:rPr>
              <a:t>cover the room.</a:t>
            </a: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The concept is similar in IEEE 802.11 wireless networks. However, unlike with paint, there is no simple rule that determines how much space an access point will cover with the RF energy it is transmitting. </a:t>
            </a:r>
          </a:p>
        </p:txBody>
      </p:sp>
      <p:sp>
        <p:nvSpPr>
          <p:cNvPr id="6" name="Title 1"/>
          <p:cNvSpPr txBox="1">
            <a:spLocks/>
          </p:cNvSpPr>
          <p:nvPr/>
        </p:nvSpPr>
        <p:spPr bwMode="auto">
          <a:xfrm>
            <a:off x="168349" y="4651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63975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84175" y="1214438"/>
            <a:ext cx="7620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b="1" dirty="0">
                <a:solidFill>
                  <a:srgbClr val="FF0000"/>
                </a:solidFill>
                <a:cs typeface="Arial" charset="0"/>
              </a:rPr>
              <a:t>This coverage will depend on many factors, </a:t>
            </a:r>
          </a:p>
          <a:p>
            <a:pPr eaLnBrk="1" hangingPunct="1">
              <a:defRPr/>
            </a:pPr>
            <a:r>
              <a:rPr lang="en-US" b="1" dirty="0">
                <a:solidFill>
                  <a:srgbClr val="FF0000"/>
                </a:solidFill>
                <a:cs typeface="Arial" charset="0"/>
              </a:rPr>
              <a:t>some of which include:</a:t>
            </a:r>
          </a:p>
          <a:p>
            <a:pPr eaLnBrk="1" hangingPunct="1">
              <a:defRPr/>
            </a:pPr>
            <a:endParaRPr lang="en-US" b="1" dirty="0">
              <a:solidFill>
                <a:srgbClr val="FF0000"/>
              </a:solidFill>
              <a:cs typeface="Arial" charset="0"/>
            </a:endParaRPr>
          </a:p>
          <a:p>
            <a:pPr eaLnBrk="1" hangingPunct="1">
              <a:lnSpc>
                <a:spcPct val="150000"/>
              </a:lnSpc>
              <a:defRPr/>
            </a:pPr>
            <a:r>
              <a:rPr lang="en-US" b="1" dirty="0">
                <a:solidFill>
                  <a:srgbClr val="FF0000"/>
                </a:solidFill>
                <a:cs typeface="Arial" charset="0"/>
              </a:rPr>
              <a:t>1. Size of area – </a:t>
            </a:r>
          </a:p>
          <a:p>
            <a:pPr marL="285750" indent="-285750" eaLnBrk="1" hangingPunct="1">
              <a:lnSpc>
                <a:spcPct val="150000"/>
              </a:lnSpc>
              <a:buFont typeface="Arial" pitchFamily="34" charset="0"/>
              <a:buChar char="•"/>
              <a:defRPr/>
            </a:pPr>
            <a:r>
              <a:rPr lang="en-US" dirty="0">
                <a:cs typeface="Arial" charset="0"/>
              </a:rPr>
              <a:t>The amount of area an access point will cover.</a:t>
            </a:r>
          </a:p>
          <a:p>
            <a:pPr marL="285750" indent="-285750" eaLnBrk="1" hangingPunct="1">
              <a:lnSpc>
                <a:spcPct val="150000"/>
              </a:lnSpc>
              <a:buFont typeface="Arial" pitchFamily="34" charset="0"/>
              <a:buChar char="•"/>
              <a:defRPr/>
            </a:pPr>
            <a:r>
              <a:rPr lang="en-US" dirty="0">
                <a:cs typeface="Arial" charset="0"/>
              </a:rPr>
              <a:t>Manufacturer(ASUS/TPLINK) of wireless LAN hardware will not commit to</a:t>
            </a:r>
          </a:p>
          <a:p>
            <a:pPr eaLnBrk="1" hangingPunct="1">
              <a:lnSpc>
                <a:spcPct val="150000"/>
              </a:lnSpc>
              <a:defRPr/>
            </a:pPr>
            <a:r>
              <a:rPr lang="en-US" dirty="0">
                <a:cs typeface="Arial" charset="0"/>
              </a:rPr>
              <a:t>      the amount of area an access point will cover.</a:t>
            </a:r>
          </a:p>
          <a:p>
            <a:pPr marL="285750" indent="-285750" eaLnBrk="1" hangingPunct="1">
              <a:lnSpc>
                <a:spcPct val="150000"/>
              </a:lnSpc>
              <a:buFont typeface="Arial" pitchFamily="34" charset="0"/>
              <a:buChar char="•"/>
              <a:defRPr/>
            </a:pPr>
            <a:r>
              <a:rPr lang="en-US" dirty="0">
                <a:cs typeface="Arial" charset="0"/>
              </a:rPr>
              <a:t>A site survey of the area will help determine the coverage area of an access point.</a:t>
            </a:r>
          </a:p>
          <a:p>
            <a:pPr eaLnBrk="1" hangingPunct="1">
              <a:lnSpc>
                <a:spcPct val="150000"/>
              </a:lnSpc>
              <a:defRPr/>
            </a:pPr>
            <a:r>
              <a:rPr lang="en-US" b="1" dirty="0">
                <a:solidFill>
                  <a:srgbClr val="FF0000"/>
                </a:solidFill>
                <a:cs typeface="Arial" charset="0"/>
              </a:rPr>
              <a:t>2. Number of users – </a:t>
            </a:r>
          </a:p>
          <a:p>
            <a:pPr marL="285750" indent="-285750" eaLnBrk="1" hangingPunct="1">
              <a:lnSpc>
                <a:spcPct val="150000"/>
              </a:lnSpc>
              <a:buFont typeface="Arial" pitchFamily="34" charset="0"/>
              <a:buChar char="•"/>
              <a:defRPr/>
            </a:pPr>
            <a:r>
              <a:rPr lang="en-US" dirty="0">
                <a:cs typeface="Arial" charset="0"/>
              </a:rPr>
              <a:t>The number of users in an area will also affect the RF coverage.</a:t>
            </a:r>
          </a:p>
          <a:p>
            <a:pPr marL="285750" indent="-285750" eaLnBrk="1" hangingPunct="1">
              <a:lnSpc>
                <a:spcPct val="150000"/>
              </a:lnSpc>
              <a:buFont typeface="Arial" pitchFamily="34" charset="0"/>
              <a:buChar char="•"/>
              <a:defRPr/>
            </a:pPr>
            <a:r>
              <a:rPr lang="en-US" dirty="0">
                <a:cs typeface="Arial" charset="0"/>
              </a:rPr>
              <a:t>Too many users using powerful applications </a:t>
            </a:r>
          </a:p>
          <a:p>
            <a:pPr eaLnBrk="1" hangingPunct="1">
              <a:lnSpc>
                <a:spcPct val="150000"/>
              </a:lnSpc>
              <a:defRPr/>
            </a:pPr>
            <a:r>
              <a:rPr lang="en-US" dirty="0">
                <a:cs typeface="Arial" charset="0"/>
              </a:rPr>
              <a:t>     will overload the access point, adding to the poor performance issues.</a:t>
            </a:r>
          </a:p>
        </p:txBody>
      </p:sp>
      <p:sp>
        <p:nvSpPr>
          <p:cNvPr id="6" name="Title 1"/>
          <p:cNvSpPr txBox="1">
            <a:spLocks/>
          </p:cNvSpPr>
          <p:nvPr/>
        </p:nvSpPr>
        <p:spPr bwMode="auto">
          <a:xfrm>
            <a:off x="-149225" y="257176"/>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155984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85775" y="1803400"/>
            <a:ext cx="7620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b="1" dirty="0">
              <a:solidFill>
                <a:srgbClr val="FF0000"/>
              </a:solidFill>
              <a:cs typeface="Arial" charset="0"/>
            </a:endParaRPr>
          </a:p>
          <a:p>
            <a:pPr eaLnBrk="1" hangingPunct="1">
              <a:lnSpc>
                <a:spcPct val="150000"/>
              </a:lnSpc>
              <a:defRPr/>
            </a:pPr>
            <a:r>
              <a:rPr lang="en-US" b="1" dirty="0">
                <a:solidFill>
                  <a:srgbClr val="FF0000"/>
                </a:solidFill>
                <a:cs typeface="Arial" charset="0"/>
              </a:rPr>
              <a:t>3. Applications in Use – </a:t>
            </a:r>
          </a:p>
          <a:p>
            <a:pPr eaLnBrk="1" hangingPunct="1">
              <a:lnSpc>
                <a:spcPct val="150000"/>
              </a:lnSpc>
              <a:defRPr/>
            </a:pPr>
            <a:endParaRPr lang="en-US" b="1" dirty="0">
              <a:solidFill>
                <a:srgbClr val="FF0000"/>
              </a:solidFill>
              <a:cs typeface="Arial" charset="0"/>
            </a:endParaRPr>
          </a:p>
          <a:p>
            <a:pPr marL="285750" indent="-285750" algn="just" eaLnBrk="1" hangingPunct="1">
              <a:lnSpc>
                <a:spcPct val="150000"/>
              </a:lnSpc>
              <a:buFont typeface="Arial" pitchFamily="34" charset="0"/>
              <a:buChar char="•"/>
              <a:defRPr/>
            </a:pPr>
            <a:r>
              <a:rPr lang="en-US" dirty="0">
                <a:cs typeface="Arial" charset="0"/>
              </a:rPr>
              <a:t>The </a:t>
            </a:r>
            <a:r>
              <a:rPr lang="en-US" b="1" dirty="0">
                <a:solidFill>
                  <a:srgbClr val="FF0000"/>
                </a:solidFill>
                <a:cs typeface="Arial" charset="0"/>
              </a:rPr>
              <a:t>application types in use</a:t>
            </a:r>
            <a:r>
              <a:rPr lang="en-US" dirty="0">
                <a:cs typeface="Arial" charset="0"/>
              </a:rPr>
              <a:t>—either software or </a:t>
            </a:r>
            <a:r>
              <a:rPr lang="en-US" b="1" dirty="0">
                <a:solidFill>
                  <a:srgbClr val="FF0000"/>
                </a:solidFill>
                <a:cs typeface="Arial" charset="0"/>
              </a:rPr>
              <a:t>hardware—can affect the bandwidth of an access point.</a:t>
            </a:r>
            <a:r>
              <a:rPr lang="en-US" dirty="0">
                <a:cs typeface="Arial" charset="0"/>
              </a:rPr>
              <a:t> </a:t>
            </a:r>
          </a:p>
          <a:p>
            <a:pPr marL="285750" indent="-285750" algn="just" eaLnBrk="1" hangingPunct="1">
              <a:lnSpc>
                <a:spcPct val="150000"/>
              </a:lnSpc>
              <a:buFont typeface="Arial" pitchFamily="34" charset="0"/>
              <a:buChar char="•"/>
              <a:defRPr/>
            </a:pPr>
            <a:endParaRPr lang="en-US" dirty="0">
              <a:cs typeface="Arial" charset="0"/>
            </a:endParaRPr>
          </a:p>
          <a:p>
            <a:pPr marL="285750" indent="-285750" algn="just" eaLnBrk="1" hangingPunct="1">
              <a:lnSpc>
                <a:spcPct val="150000"/>
              </a:lnSpc>
              <a:buFont typeface="Arial" pitchFamily="34" charset="0"/>
              <a:buChar char="•"/>
              <a:defRPr/>
            </a:pPr>
            <a:r>
              <a:rPr lang="en-US" dirty="0">
                <a:cs typeface="Arial" charset="0"/>
              </a:rPr>
              <a:t>If the users connected to an access point use bandwidth-intensive applications such as the CAD/CAM application mentioned earlier, this could result in poor throughput for all users connected to that access point.</a:t>
            </a:r>
            <a:endParaRPr lang="en-US" b="1" dirty="0">
              <a:solidFill>
                <a:srgbClr val="FF0000"/>
              </a:solidFill>
              <a:cs typeface="Arial" charset="0"/>
            </a:endParaRPr>
          </a:p>
          <a:p>
            <a:pPr marL="285750" indent="-285750" eaLnBrk="1" hangingPunct="1">
              <a:lnSpc>
                <a:spcPct val="150000"/>
              </a:lnSpc>
              <a:buFont typeface="Arial" pitchFamily="34" charset="0"/>
              <a:buChar char="•"/>
              <a:defRPr/>
            </a:pPr>
            <a:endParaRPr lang="en-US" b="1" dirty="0">
              <a:solidFill>
                <a:srgbClr val="FF0000"/>
              </a:solidFill>
              <a:cs typeface="Arial" charset="0"/>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209314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85775" y="1730375"/>
            <a:ext cx="7620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dirty="0">
              <a:solidFill>
                <a:srgbClr val="FF0000"/>
              </a:solidFill>
              <a:latin typeface="Calibri" panose="020F0502020204030204" pitchFamily="34" charset="0"/>
            </a:endParaRPr>
          </a:p>
          <a:p>
            <a:pPr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4. Obstacles, Propagation and Radio Frequency Range</a:t>
            </a:r>
          </a:p>
          <a:p>
            <a:pPr eaLnBrk="1" hangingPunct="1">
              <a:lnSpc>
                <a:spcPct val="150000"/>
              </a:lnSpc>
              <a:spcBef>
                <a:spcPct val="0"/>
              </a:spcBef>
              <a:buClrTx/>
              <a:buSzTx/>
              <a:buFontTx/>
              <a:buNone/>
            </a:pPr>
            <a:endParaRPr lang="en-US" sz="1800" b="1" dirty="0">
              <a:solidFill>
                <a:srgbClr val="FF0000"/>
              </a:solidFill>
              <a:latin typeface="Calibri" panose="020F0502020204030204" pitchFamily="34" charset="0"/>
            </a:endParaRPr>
          </a:p>
          <a:p>
            <a:pPr lvl="1" algn="just"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Obstacles in an area, such as </a:t>
            </a:r>
            <a:r>
              <a:rPr lang="en-US" sz="1800" b="1" dirty="0">
                <a:solidFill>
                  <a:srgbClr val="FF0000"/>
                </a:solidFill>
                <a:latin typeface="Calibri" panose="020F0502020204030204" pitchFamily="34" charset="0"/>
              </a:rPr>
              <a:t>walls, doors, windows, and furnishings</a:t>
            </a:r>
            <a:r>
              <a:rPr lang="en-US" sz="1800" dirty="0">
                <a:solidFill>
                  <a:schemeClr val="tx1"/>
                </a:solidFill>
                <a:latin typeface="Calibri" panose="020F0502020204030204" pitchFamily="34" charset="0"/>
              </a:rPr>
              <a:t>, as well as the physical properties of these </a:t>
            </a:r>
            <a:r>
              <a:rPr lang="en-US" sz="1800" b="1" dirty="0">
                <a:solidFill>
                  <a:srgbClr val="FF0000"/>
                </a:solidFill>
                <a:latin typeface="Calibri" panose="020F0502020204030204" pitchFamily="34" charset="0"/>
              </a:rPr>
              <a:t>obstacles—thickness of the walls and doors, density of the windows, and type of furnishings—can also affect coverage. </a:t>
            </a:r>
          </a:p>
          <a:p>
            <a:pPr lvl="1" eaLnBrk="1" hangingPunct="1">
              <a:lnSpc>
                <a:spcPct val="150000"/>
              </a:lnSpc>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lvl="1"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The radio frequency used—either 2.4 GHz or 5 GHz—will determine how well a signal will propagate and handle an obstacle.</a:t>
            </a:r>
          </a:p>
        </p:txBody>
      </p:sp>
      <p:sp>
        <p:nvSpPr>
          <p:cNvPr id="6" name="Title 1"/>
          <p:cNvSpPr txBox="1">
            <a:spLocks/>
          </p:cNvSpPr>
          <p:nvPr/>
        </p:nvSpPr>
        <p:spPr bwMode="auto">
          <a:xfrm>
            <a:off x="0" y="546101"/>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75380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85775" y="274638"/>
            <a:ext cx="7620000" cy="57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b="1" dirty="0">
              <a:solidFill>
                <a:srgbClr val="FF0000"/>
              </a:solidFill>
              <a:cs typeface="Arial" charset="0"/>
            </a:endParaRPr>
          </a:p>
          <a:p>
            <a:pPr marL="285750" indent="-285750" eaLnBrk="1" hangingPunct="1">
              <a:lnSpc>
                <a:spcPct val="150000"/>
              </a:lnSpc>
              <a:buFont typeface="Arial" pitchFamily="34" charset="0"/>
              <a:buChar char="•"/>
              <a:defRPr/>
            </a:pPr>
            <a:endParaRPr lang="en-US" b="1" dirty="0">
              <a:solidFill>
                <a:srgbClr val="FF0000"/>
              </a:solidFill>
              <a:cs typeface="Arial" charset="0"/>
            </a:endParaRPr>
          </a:p>
          <a:p>
            <a:pPr eaLnBrk="1" hangingPunct="1">
              <a:lnSpc>
                <a:spcPct val="150000"/>
              </a:lnSpc>
              <a:defRPr/>
            </a:pPr>
            <a:endParaRPr lang="en-US" b="1" dirty="0">
              <a:solidFill>
                <a:srgbClr val="FF0000"/>
              </a:solidFill>
              <a:cs typeface="Arial" charset="0"/>
            </a:endParaRPr>
          </a:p>
          <a:p>
            <a:pPr eaLnBrk="1" hangingPunct="1">
              <a:lnSpc>
                <a:spcPct val="150000"/>
              </a:lnSpc>
              <a:defRPr/>
            </a:pPr>
            <a:endParaRPr lang="en-US" b="1" dirty="0">
              <a:solidFill>
                <a:srgbClr val="FF0000"/>
              </a:solidFill>
              <a:cs typeface="Arial" charset="0"/>
            </a:endParaRPr>
          </a:p>
          <a:p>
            <a:pPr eaLnBrk="1" hangingPunct="1">
              <a:lnSpc>
                <a:spcPct val="150000"/>
              </a:lnSpc>
              <a:defRPr/>
            </a:pPr>
            <a:r>
              <a:rPr lang="en-US" b="1" dirty="0">
                <a:solidFill>
                  <a:srgbClr val="FF0000"/>
                </a:solidFill>
                <a:cs typeface="Arial" charset="0"/>
              </a:rPr>
              <a:t>5. WLAN Hardware and Output Power</a:t>
            </a:r>
          </a:p>
          <a:p>
            <a:pPr marL="285750" indent="-285750" algn="just" eaLnBrk="1" hangingPunct="1">
              <a:lnSpc>
                <a:spcPct val="150000"/>
              </a:lnSpc>
              <a:buFont typeface="Arial" pitchFamily="34" charset="0"/>
              <a:buChar char="•"/>
              <a:defRPr/>
            </a:pPr>
            <a:r>
              <a:rPr lang="en-US" dirty="0">
                <a:cs typeface="Arial" charset="0"/>
              </a:rPr>
              <a:t>The wireless LAN hardware in use can also have </a:t>
            </a:r>
          </a:p>
          <a:p>
            <a:pPr algn="just" eaLnBrk="1" hangingPunct="1">
              <a:lnSpc>
                <a:spcPct val="150000"/>
              </a:lnSpc>
              <a:defRPr/>
            </a:pPr>
            <a:r>
              <a:rPr lang="en-US" dirty="0">
                <a:cs typeface="Arial" charset="0"/>
              </a:rPr>
              <a:t>     an impact on the coverage area. </a:t>
            </a:r>
          </a:p>
          <a:p>
            <a:pPr algn="just" eaLnBrk="1" hangingPunct="1">
              <a:lnSpc>
                <a:spcPct val="150000"/>
              </a:lnSpc>
              <a:defRPr/>
            </a:pPr>
            <a:r>
              <a:rPr lang="en-US" dirty="0">
                <a:cs typeface="Arial" charset="0"/>
              </a:rPr>
              <a:t>     Examples include the antenna type, antenna orientation, </a:t>
            </a:r>
          </a:p>
          <a:p>
            <a:pPr algn="just" eaLnBrk="1" hangingPunct="1">
              <a:lnSpc>
                <a:spcPct val="150000"/>
              </a:lnSpc>
              <a:defRPr/>
            </a:pPr>
            <a:r>
              <a:rPr lang="en-US" dirty="0">
                <a:cs typeface="Arial" charset="0"/>
              </a:rPr>
              <a:t>     and gain of the antenna. </a:t>
            </a:r>
          </a:p>
          <a:p>
            <a:pPr marL="285750" indent="-285750" algn="just" eaLnBrk="1" hangingPunct="1">
              <a:lnSpc>
                <a:spcPct val="150000"/>
              </a:lnSpc>
              <a:buFont typeface="Arial" pitchFamily="34" charset="0"/>
              <a:buChar char="•"/>
              <a:defRPr/>
            </a:pPr>
            <a:r>
              <a:rPr lang="en-US" dirty="0">
                <a:cs typeface="Arial" charset="0"/>
              </a:rPr>
              <a:t>The higher the gain of an antenna, the greater the coverage area; conversely, the lower the gain of an antenna, the smaller the coverage area. </a:t>
            </a:r>
          </a:p>
          <a:p>
            <a:pPr marL="285750" indent="-285750" algn="just" eaLnBrk="1" hangingPunct="1">
              <a:lnSpc>
                <a:spcPct val="150000"/>
              </a:lnSpc>
              <a:buFont typeface="Arial" pitchFamily="34" charset="0"/>
              <a:buChar char="•"/>
              <a:defRPr/>
            </a:pPr>
            <a:r>
              <a:rPr lang="en-US" dirty="0">
                <a:cs typeface="Arial" charset="0"/>
              </a:rPr>
              <a:t>The polarization of an antenna (horizontal vs. vertical) will also have an effect on the coverage area because of the different shapes of the radiation patterns.</a:t>
            </a:r>
          </a:p>
        </p:txBody>
      </p:sp>
      <p:sp>
        <p:nvSpPr>
          <p:cNvPr id="6" name="Title 1"/>
          <p:cNvSpPr txBox="1">
            <a:spLocks/>
          </p:cNvSpPr>
          <p:nvPr/>
        </p:nvSpPr>
        <p:spPr bwMode="auto">
          <a:xfrm>
            <a:off x="0" y="549313"/>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425302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762000" y="1600200"/>
            <a:ext cx="7696200" cy="2586038"/>
          </a:xfrm>
          <a:prstGeom prst="rect">
            <a:avLst/>
          </a:prstGeom>
        </p:spPr>
        <p:txBody>
          <a:bodyPr>
            <a:spAutoFit/>
          </a:bodyPr>
          <a:lstStyle/>
          <a:p>
            <a:pPr algn="just" eaLnBrk="1" hangingPunct="1">
              <a:lnSpc>
                <a:spcPct val="150000"/>
              </a:lnSpc>
              <a:defRPr/>
            </a:pPr>
            <a:r>
              <a:rPr lang="en-US" b="1" dirty="0">
                <a:solidFill>
                  <a:srgbClr val="FF0000"/>
                </a:solidFill>
                <a:cs typeface="Arial" charset="0"/>
              </a:rPr>
              <a:t>5. WLAN Hardware and Output Power</a:t>
            </a:r>
          </a:p>
          <a:p>
            <a:pPr algn="just" eaLnBrk="1" hangingPunct="1">
              <a:lnSpc>
                <a:spcPct val="150000"/>
              </a:lnSpc>
              <a:defRPr/>
            </a:pPr>
            <a:endParaRPr lang="en-US" dirty="0">
              <a:cs typeface="Arial" charset="0"/>
            </a:endParaRPr>
          </a:p>
          <a:p>
            <a:pPr marL="285750" indent="-285750" algn="just" eaLnBrk="1" hangingPunct="1">
              <a:lnSpc>
                <a:spcPct val="150000"/>
              </a:lnSpc>
              <a:buFont typeface="Arial" pitchFamily="34" charset="0"/>
              <a:buChar char="•"/>
              <a:defRPr/>
            </a:pPr>
            <a:r>
              <a:rPr lang="en-US" dirty="0">
                <a:cs typeface="Arial" charset="0"/>
              </a:rPr>
              <a:t>The output power of the transmitter or access point will also have an effect on coverage. The higher the output power, the greater distance a signal will propagate. </a:t>
            </a:r>
          </a:p>
          <a:p>
            <a:pPr marL="285750" indent="-285750" algn="just" eaLnBrk="1" hangingPunct="1">
              <a:lnSpc>
                <a:spcPct val="150000"/>
              </a:lnSpc>
              <a:buFont typeface="Arial" pitchFamily="34" charset="0"/>
              <a:buChar char="•"/>
              <a:defRPr/>
            </a:pPr>
            <a:r>
              <a:rPr lang="en-US" dirty="0">
                <a:cs typeface="Arial" charset="0"/>
              </a:rPr>
              <a:t>A higher power signal will provide more coverage. </a:t>
            </a:r>
          </a:p>
        </p:txBody>
      </p:sp>
      <p:sp>
        <p:nvSpPr>
          <p:cNvPr id="6" name="Title 1"/>
          <p:cNvSpPr txBox="1">
            <a:spLocks/>
          </p:cNvSpPr>
          <p:nvPr/>
        </p:nvSpPr>
        <p:spPr bwMode="auto">
          <a:xfrm>
            <a:off x="0" y="52804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Coverage and Capacity</a:t>
            </a:r>
          </a:p>
        </p:txBody>
      </p:sp>
    </p:spTree>
    <p:extLst>
      <p:ext uri="{BB962C8B-B14F-4D97-AF65-F5344CB8AC3E}">
        <p14:creationId xmlns:p14="http://schemas.microsoft.com/office/powerpoint/2010/main" val="160975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730375"/>
            <a:ext cx="7381875"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lnSpc>
                <a:spcPct val="150000"/>
              </a:lnSpc>
            </a:pPr>
            <a:r>
              <a:rPr lang="en-US" dirty="0"/>
              <a:t>Just as an elevator or a restaurant has a limited number of people they can accommodate comfortably, wireless access points also have a capacity. The capacity of an access point is how many users the AP can service effectively, offering the best performance.</a:t>
            </a:r>
          </a:p>
          <a:p>
            <a:pPr algn="just">
              <a:lnSpc>
                <a:spcPct val="150000"/>
              </a:lnSpc>
            </a:pPr>
            <a:endParaRPr lang="en-US" dirty="0"/>
          </a:p>
          <a:p>
            <a:pPr algn="just">
              <a:lnSpc>
                <a:spcPct val="150000"/>
              </a:lnSpc>
            </a:pPr>
            <a:r>
              <a:rPr lang="en-US" dirty="0"/>
              <a:t>This capacity depends on several factors, including: </a:t>
            </a:r>
          </a:p>
          <a:p>
            <a:pPr algn="just">
              <a:lnSpc>
                <a:spcPct val="150000"/>
              </a:lnSpc>
            </a:pPr>
            <a:endParaRPr lang="en-US" dirty="0"/>
          </a:p>
          <a:p>
            <a:pPr algn="just">
              <a:lnSpc>
                <a:spcPct val="150000"/>
              </a:lnSpc>
            </a:pPr>
            <a:r>
              <a:rPr lang="en-US" b="1" dirty="0">
                <a:solidFill>
                  <a:srgbClr val="FF0000"/>
                </a:solidFill>
              </a:rPr>
              <a:t>Software applications in use </a:t>
            </a:r>
          </a:p>
          <a:p>
            <a:pPr algn="just">
              <a:lnSpc>
                <a:spcPct val="150000"/>
              </a:lnSpc>
            </a:pPr>
            <a:r>
              <a:rPr lang="en-US" b="1" dirty="0">
                <a:solidFill>
                  <a:srgbClr val="FF0000"/>
                </a:solidFill>
              </a:rPr>
              <a:t>Number of users</a:t>
            </a:r>
          </a:p>
        </p:txBody>
      </p:sp>
      <p:sp>
        <p:nvSpPr>
          <p:cNvPr id="6" name="Title 1"/>
          <p:cNvSpPr txBox="1">
            <a:spLocks/>
          </p:cNvSpPr>
          <p:nvPr/>
        </p:nvSpPr>
        <p:spPr bwMode="auto">
          <a:xfrm>
            <a:off x="0" y="668338"/>
            <a:ext cx="8153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Basic Units of RF Measurement</a:t>
            </a:r>
          </a:p>
        </p:txBody>
      </p:sp>
    </p:spTree>
    <p:extLst>
      <p:ext uri="{BB962C8B-B14F-4D97-AF65-F5344CB8AC3E}">
        <p14:creationId xmlns:p14="http://schemas.microsoft.com/office/powerpoint/2010/main" val="333607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997075"/>
            <a:ext cx="8001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 wireless access point may be set to an output of 30 </a:t>
            </a:r>
            <a:r>
              <a:rPr lang="en-US" sz="1800" dirty="0" err="1">
                <a:solidFill>
                  <a:schemeClr val="tx1"/>
                </a:solidFill>
                <a:latin typeface="Calibri" panose="020F0502020204030204" pitchFamily="34" charset="0"/>
              </a:rPr>
              <a:t>mW</a:t>
            </a:r>
            <a:r>
              <a:rPr lang="en-US" sz="1800" dirty="0">
                <a:solidFill>
                  <a:schemeClr val="tx1"/>
                </a:solidFill>
                <a:latin typeface="Calibri" panose="020F0502020204030204" pitchFamily="34" charset="0"/>
              </a:rPr>
              <a:t> (</a:t>
            </a:r>
            <a:r>
              <a:rPr lang="en-US" sz="1800" dirty="0" err="1">
                <a:solidFill>
                  <a:schemeClr val="tx1"/>
                </a:solidFill>
                <a:latin typeface="Calibri" panose="020F0502020204030204" pitchFamily="34" charset="0"/>
              </a:rPr>
              <a:t>milliwatts</a:t>
            </a:r>
            <a:r>
              <a:rPr lang="en-US" sz="1800" dirty="0">
                <a:solidFill>
                  <a:schemeClr val="tx1"/>
                </a:solidFill>
                <a:latin typeface="Calibri" panose="020F0502020204030204" pitchFamily="34" charset="0"/>
              </a:rPr>
              <a:t>) of power. A </a:t>
            </a:r>
            <a:r>
              <a:rPr lang="en-US" sz="1800" dirty="0" err="1">
                <a:solidFill>
                  <a:schemeClr val="tx1"/>
                </a:solidFill>
                <a:latin typeface="Calibri" panose="020F0502020204030204" pitchFamily="34" charset="0"/>
              </a:rPr>
              <a:t>milliwatt</a:t>
            </a:r>
            <a:r>
              <a:rPr lang="en-US" sz="1800" dirty="0">
                <a:solidFill>
                  <a:schemeClr val="tx1"/>
                </a:solidFill>
                <a:latin typeface="Calibri" panose="020F0502020204030204" pitchFamily="34" charset="0"/>
              </a:rPr>
              <a:t> is 1/1000 of a watt.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Watts and </a:t>
            </a:r>
            <a:r>
              <a:rPr lang="en-US" sz="1800" dirty="0" err="1">
                <a:solidFill>
                  <a:schemeClr val="tx1"/>
                </a:solidFill>
                <a:latin typeface="Calibri" panose="020F0502020204030204" pitchFamily="34" charset="0"/>
              </a:rPr>
              <a:t>milliwatts</a:t>
            </a:r>
            <a:r>
              <a:rPr lang="en-US" sz="1800" dirty="0">
                <a:solidFill>
                  <a:schemeClr val="tx1"/>
                </a:solidFill>
                <a:latin typeface="Calibri" panose="020F0502020204030204" pitchFamily="34" charset="0"/>
              </a:rPr>
              <a:t> are measurements of RF power.</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Other units of measurement for RF are dB, </a:t>
            </a:r>
            <a:r>
              <a:rPr lang="en-US" sz="1800" dirty="0" err="1">
                <a:solidFill>
                  <a:schemeClr val="tx1"/>
                </a:solidFill>
                <a:latin typeface="Calibri" panose="020F0502020204030204" pitchFamily="34" charset="0"/>
              </a:rPr>
              <a:t>dBi</a:t>
            </a:r>
            <a:r>
              <a:rPr lang="en-US" sz="1800" dirty="0">
                <a:solidFill>
                  <a:schemeClr val="tx1"/>
                </a:solidFill>
                <a:latin typeface="Calibri" panose="020F0502020204030204" pitchFamily="34" charset="0"/>
              </a:rPr>
              <a:t>, </a:t>
            </a:r>
            <a:r>
              <a:rPr lang="en-US" sz="1800" dirty="0" err="1">
                <a:solidFill>
                  <a:schemeClr val="tx1"/>
                </a:solidFill>
                <a:latin typeface="Calibri" panose="020F0502020204030204" pitchFamily="34" charset="0"/>
              </a:rPr>
              <a:t>dBd</a:t>
            </a:r>
            <a:r>
              <a:rPr lang="en-US" sz="1800" dirty="0">
                <a:solidFill>
                  <a:schemeClr val="tx1"/>
                </a:solidFill>
                <a:latin typeface="Calibri" panose="020F0502020204030204" pitchFamily="34" charset="0"/>
              </a:rPr>
              <a:t>, and </a:t>
            </a:r>
            <a:r>
              <a:rPr lang="en-US" sz="1800" dirty="0" err="1">
                <a:solidFill>
                  <a:schemeClr val="tx1"/>
                </a:solidFill>
                <a:latin typeface="Calibri" panose="020F0502020204030204" pitchFamily="34" charset="0"/>
              </a:rPr>
              <a:t>dBm</a:t>
            </a:r>
            <a:r>
              <a:rPr lang="en-US" sz="1800" dirty="0">
                <a:solidFill>
                  <a:schemeClr val="tx1"/>
                </a:solidFill>
                <a:latin typeface="Calibri" panose="020F0502020204030204" pitchFamily="34" charset="0"/>
              </a:rPr>
              <a: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145930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487363" y="14097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 typeface="Arial" panose="020B0604020202020204" pitchFamily="34" charset="0"/>
              <a:buChar char="•"/>
            </a:pPr>
            <a:endParaRPr lang="en-GB" dirty="0">
              <a:solidFill>
                <a:schemeClr val="tx1"/>
              </a:solidFill>
              <a:latin typeface="Calibri" panose="020F0502020204030204" pitchFamily="34" charset="0"/>
            </a:endParaRPr>
          </a:p>
          <a:p>
            <a:pPr>
              <a:lnSpc>
                <a:spcPct val="150000"/>
              </a:lnSpc>
              <a:spcBef>
                <a:spcPct val="0"/>
              </a:spcBef>
              <a:buClrTx/>
              <a:buSzTx/>
              <a:buFont typeface="Arial" panose="020B0604020202020204" pitchFamily="34" charset="0"/>
              <a:buChar char="•"/>
            </a:pPr>
            <a:r>
              <a:rPr lang="en-GB" dirty="0">
                <a:solidFill>
                  <a:schemeClr val="tx1"/>
                </a:solidFill>
                <a:latin typeface="Calibri" panose="020F0502020204030204" pitchFamily="34" charset="0"/>
              </a:rPr>
              <a:t>Radio Frequency (RF) Fundamentals for Wireless LAN Technology</a:t>
            </a:r>
            <a:endParaRPr lang="en-US" dirty="0">
              <a:solidFill>
                <a:schemeClr val="tx1"/>
              </a:solidFill>
              <a:latin typeface="Calibri" panose="020F0502020204030204" pitchFamily="34" charset="0"/>
            </a:endParaRP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Frequencies Used for Wireless LANs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Coverage and Capacity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Channel Reuse and Co-location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Basic Units of RF Measurement</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RF Range and Speed </a:t>
            </a:r>
          </a:p>
          <a:p>
            <a:pPr>
              <a:lnSpc>
                <a:spcPct val="150000"/>
              </a:lnSpc>
              <a:spcBef>
                <a:spcPct val="0"/>
              </a:spcBef>
              <a:buClrTx/>
              <a:buSzTx/>
              <a:buFont typeface="Arial" panose="020B0604020202020204" pitchFamily="34" charset="0"/>
              <a:buChar char="•"/>
            </a:pPr>
            <a:r>
              <a:rPr lang="en-US" dirty="0">
                <a:solidFill>
                  <a:schemeClr val="tx1"/>
                </a:solidFill>
                <a:latin typeface="Calibri" panose="020F0502020204030204" pitchFamily="34" charset="0"/>
              </a:rPr>
              <a:t>Environment: RF Behavior</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95300" y="1504950"/>
            <a:ext cx="7924800" cy="4248150"/>
          </a:xfrm>
          <a:prstGeom prst="rect">
            <a:avLst/>
          </a:prstGeom>
        </p:spPr>
        <p:txBody>
          <a:bodyPr>
            <a:spAutoFit/>
          </a:bodyPr>
          <a:lstStyle/>
          <a:p>
            <a:pPr algn="just" eaLnBrk="1" hangingPunct="1">
              <a:lnSpc>
                <a:spcPct val="150000"/>
              </a:lnSpc>
              <a:defRPr/>
            </a:pPr>
            <a:r>
              <a:rPr lang="en-US" b="1" dirty="0">
                <a:solidFill>
                  <a:srgbClr val="FF0000"/>
                </a:solidFill>
                <a:cs typeface="Arial" charset="0"/>
              </a:rPr>
              <a:t>How far and fast an RF signal can travel depends on a variety of factors</a:t>
            </a:r>
            <a:r>
              <a:rPr lang="en-US" dirty="0">
                <a:cs typeface="Arial" charset="0"/>
              </a:rPr>
              <a:t>, including </a:t>
            </a:r>
          </a:p>
          <a:p>
            <a:pPr algn="just" eaLnBrk="1" hangingPunct="1">
              <a:lnSpc>
                <a:spcPct val="150000"/>
              </a:lnSpc>
              <a:defRPr/>
            </a:pPr>
            <a:endParaRPr lang="en-US" b="1" dirty="0">
              <a:solidFill>
                <a:srgbClr val="FF0000"/>
              </a:solidFill>
              <a:cs typeface="Arial" charset="0"/>
            </a:endParaRPr>
          </a:p>
          <a:p>
            <a:pPr marL="342900" indent="-342900" algn="just" eaLnBrk="1" hangingPunct="1">
              <a:lnSpc>
                <a:spcPct val="150000"/>
              </a:lnSpc>
              <a:buFontTx/>
              <a:buAutoNum type="arabicPeriod"/>
              <a:defRPr/>
            </a:pPr>
            <a:r>
              <a:rPr lang="en-US" b="1" dirty="0">
                <a:solidFill>
                  <a:srgbClr val="FF0000"/>
                </a:solidFill>
                <a:cs typeface="Arial" charset="0"/>
              </a:rPr>
              <a:t>line of sight, </a:t>
            </a:r>
          </a:p>
          <a:p>
            <a:pPr marL="342900" indent="-342900" algn="just" eaLnBrk="1" hangingPunct="1">
              <a:lnSpc>
                <a:spcPct val="150000"/>
              </a:lnSpc>
              <a:buFontTx/>
              <a:buAutoNum type="arabicPeriod"/>
              <a:defRPr/>
            </a:pPr>
            <a:r>
              <a:rPr lang="en-US" b="1" dirty="0">
                <a:solidFill>
                  <a:srgbClr val="FF0000"/>
                </a:solidFill>
                <a:cs typeface="Arial" charset="0"/>
              </a:rPr>
              <a:t>interference, </a:t>
            </a:r>
          </a:p>
          <a:p>
            <a:pPr marL="342900" indent="-342900" algn="just" eaLnBrk="1" hangingPunct="1">
              <a:lnSpc>
                <a:spcPct val="150000"/>
              </a:lnSpc>
              <a:buFontTx/>
              <a:buAutoNum type="arabicPeriod"/>
              <a:defRPr/>
            </a:pPr>
            <a:r>
              <a:rPr lang="en-US" b="1" dirty="0">
                <a:solidFill>
                  <a:srgbClr val="FF0000"/>
                </a:solidFill>
                <a:cs typeface="Arial" charset="0"/>
              </a:rPr>
              <a:t>Environment: RF Behavior</a:t>
            </a:r>
            <a:endParaRPr lang="en-US" dirty="0">
              <a:solidFill>
                <a:srgbClr val="FF0000"/>
              </a:solidFill>
              <a:cs typeface="Arial" charset="0"/>
            </a:endParaRPr>
          </a:p>
          <a:p>
            <a:pPr algn="just" eaLnBrk="1" hangingPunct="1">
              <a:lnSpc>
                <a:spcPct val="150000"/>
              </a:lnSpc>
              <a:defRPr/>
            </a:pPr>
            <a:endParaRPr lang="en-US" dirty="0">
              <a:cs typeface="Arial" charset="0"/>
            </a:endParaRPr>
          </a:p>
          <a:p>
            <a:pPr algn="just" eaLnBrk="1" hangingPunct="1">
              <a:lnSpc>
                <a:spcPct val="150000"/>
              </a:lnSpc>
              <a:defRPr/>
            </a:pPr>
            <a:r>
              <a:rPr lang="en-US" dirty="0">
                <a:cs typeface="Arial" charset="0"/>
              </a:rPr>
              <a:t>This section discusses these factors. RF communication between devices in 802.11 wireless networking requires a line of sight.</a:t>
            </a:r>
          </a:p>
          <a:p>
            <a:pPr algn="just" eaLnBrk="1" hangingPunct="1">
              <a:lnSpc>
                <a:spcPct val="150000"/>
              </a:lnSpc>
              <a:defRPr/>
            </a:pPr>
            <a:r>
              <a:rPr lang="en-US" dirty="0">
                <a:cs typeface="Arial" charset="0"/>
              </a:rPr>
              <a:t>There are </a:t>
            </a:r>
            <a:r>
              <a:rPr lang="en-US" b="1" dirty="0">
                <a:solidFill>
                  <a:srgbClr val="FF0000"/>
                </a:solidFill>
                <a:cs typeface="Arial" charset="0"/>
              </a:rPr>
              <a:t>two types of line of sight </a:t>
            </a:r>
            <a:r>
              <a:rPr lang="en-US" dirty="0">
                <a:cs typeface="Arial" charset="0"/>
              </a:rPr>
              <a:t>to take into consideration: </a:t>
            </a:r>
            <a:r>
              <a:rPr lang="en-US" b="1" dirty="0">
                <a:solidFill>
                  <a:srgbClr val="FF0000"/>
                </a:solidFill>
                <a:cs typeface="Arial" charset="0"/>
              </a:rPr>
              <a:t>visual and RF.</a:t>
            </a:r>
          </a:p>
          <a:p>
            <a:pPr algn="just" eaLnBrk="1" hangingPunct="1">
              <a:lnSpc>
                <a:spcPct val="150000"/>
              </a:lnSpc>
              <a:defRPr/>
            </a:pPr>
            <a:endParaRPr lang="en-US" i="1" dirty="0">
              <a:cs typeface="Arial" charset="0"/>
            </a:endParaRPr>
          </a:p>
        </p:txBody>
      </p:sp>
      <p:sp>
        <p:nvSpPr>
          <p:cNvPr id="6" name="Title 1"/>
          <p:cNvSpPr txBox="1">
            <a:spLocks/>
          </p:cNvSpPr>
          <p:nvPr/>
        </p:nvSpPr>
        <p:spPr bwMode="auto">
          <a:xfrm>
            <a:off x="0" y="48551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40366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417638"/>
            <a:ext cx="78486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b="1" i="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Visual line of sight </a:t>
            </a:r>
            <a:r>
              <a:rPr lang="en-US" sz="1800" b="1" dirty="0">
                <a:solidFill>
                  <a:srgbClr val="FF0000"/>
                </a:solidFill>
                <a:latin typeface="Calibri" panose="020F0502020204030204" pitchFamily="34" charset="0"/>
              </a:rPr>
              <a:t>is the ability of the transmitter and receiver to see each other. </a:t>
            </a:r>
            <a:r>
              <a:rPr lang="en-US" sz="1800" dirty="0">
                <a:solidFill>
                  <a:schemeClr val="tx1"/>
                </a:solidFill>
                <a:latin typeface="Calibri" panose="020F0502020204030204" pitchFamily="34" charset="0"/>
              </a:rPr>
              <a:t>In order for </a:t>
            </a:r>
            <a:r>
              <a:rPr lang="en-US" sz="1800" b="1" dirty="0">
                <a:solidFill>
                  <a:srgbClr val="FF0000"/>
                </a:solidFill>
                <a:latin typeface="Calibri" panose="020F0502020204030204" pitchFamily="34" charset="0"/>
              </a:rPr>
              <a:t>wireless networking direct link communication to be successful </a:t>
            </a:r>
            <a:r>
              <a:rPr lang="en-US" sz="1800" dirty="0">
                <a:solidFill>
                  <a:schemeClr val="tx1"/>
                </a:solidFill>
                <a:latin typeface="Calibri" panose="020F0502020204030204" pitchFamily="34" charset="0"/>
              </a:rPr>
              <a:t>there </a:t>
            </a:r>
            <a:r>
              <a:rPr lang="en-US" sz="1800" b="1" dirty="0">
                <a:solidFill>
                  <a:srgbClr val="FF0000"/>
                </a:solidFill>
                <a:latin typeface="Calibri" panose="020F0502020204030204" pitchFamily="34" charset="0"/>
              </a:rPr>
              <a:t>should be a clear, unobstructed view between the transmitter and receiver</a:t>
            </a:r>
            <a:r>
              <a:rPr lang="en-US" sz="1800" dirty="0">
                <a:solidFill>
                  <a:schemeClr val="tx1"/>
                </a:solidFill>
                <a:latin typeface="Calibri" panose="020F0502020204030204" pitchFamily="34" charset="0"/>
              </a:rPr>
              <a:t>. </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An unobstructed line of sight means few or no obstacles blocking the RF signal between these devices.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52927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566333"/>
            <a:ext cx="79248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a:t>
            </a:r>
            <a:r>
              <a:rPr lang="en-US" sz="1800" b="1" i="1" dirty="0">
                <a:solidFill>
                  <a:srgbClr val="FF0000"/>
                </a:solidFill>
                <a:latin typeface="Calibri" panose="020F0502020204030204" pitchFamily="34" charset="0"/>
              </a:rPr>
              <a:t>RF line of sight, </a:t>
            </a:r>
            <a:r>
              <a:rPr lang="en-US" sz="1800" b="1" dirty="0">
                <a:solidFill>
                  <a:srgbClr val="FF0000"/>
                </a:solidFill>
                <a:latin typeface="Calibri" panose="020F0502020204030204" pitchFamily="34" charset="0"/>
              </a:rPr>
              <a:t>or the radio transmissions between a transmitter and receiver, could be affected if the total area of radio frequency transmissions(the Fresnel zone )is blocked by more than 40 percent.</a:t>
            </a: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blockage could be from a variety of sources </a:t>
            </a:r>
            <a:r>
              <a:rPr lang="en-US" sz="1800" b="1" dirty="0">
                <a:solidFill>
                  <a:srgbClr val="FF0000"/>
                </a:solidFill>
                <a:latin typeface="Calibri" panose="020F0502020204030204" pitchFamily="34" charset="0"/>
              </a:rPr>
              <a:t>such as trees, buildings, terrain, or other obstacles,</a:t>
            </a:r>
            <a:r>
              <a:rPr lang="en-US" sz="1800" dirty="0">
                <a:solidFill>
                  <a:schemeClr val="tx1"/>
                </a:solidFill>
                <a:latin typeface="Calibri" panose="020F0502020204030204" pitchFamily="34" charset="0"/>
              </a:rPr>
              <a:t> including the curvature of the earth.</a:t>
            </a:r>
          </a:p>
        </p:txBody>
      </p:sp>
      <p:sp>
        <p:nvSpPr>
          <p:cNvPr id="6" name="Title 1"/>
          <p:cNvSpPr txBox="1">
            <a:spLocks/>
          </p:cNvSpPr>
          <p:nvPr/>
        </p:nvSpPr>
        <p:spPr bwMode="auto">
          <a:xfrm>
            <a:off x="0" y="549312"/>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95338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609600" y="992188"/>
            <a:ext cx="7924800" cy="5262562"/>
          </a:xfrm>
          <a:prstGeom prst="rect">
            <a:avLst/>
          </a:prstGeom>
        </p:spPr>
        <p:txBody>
          <a:bodyPr>
            <a:spAutoFit/>
          </a:bodyPr>
          <a:lstStyle/>
          <a:p>
            <a:pPr algn="just" eaLnBrk="1" hangingPunct="1">
              <a:lnSpc>
                <a:spcPct val="150000"/>
              </a:lnSpc>
              <a:defRPr/>
            </a:pPr>
            <a:endParaRPr lang="en-US" dirty="0">
              <a:cs typeface="Arial" charset="0"/>
            </a:endParaRPr>
          </a:p>
          <a:p>
            <a:pPr algn="just" eaLnBrk="1" hangingPunct="1">
              <a:lnSpc>
                <a:spcPct val="150000"/>
              </a:lnSpc>
              <a:defRPr/>
            </a:pPr>
            <a:r>
              <a:rPr lang="en-US" b="1" dirty="0">
                <a:solidFill>
                  <a:srgbClr val="FF0000"/>
                </a:solidFill>
                <a:cs typeface="Arial" charset="0"/>
              </a:rPr>
              <a:t>2. Interference </a:t>
            </a:r>
            <a:r>
              <a:rPr lang="en-US" dirty="0">
                <a:cs typeface="Arial" charset="0"/>
              </a:rPr>
              <a:t>from a radio frequency point of view occurs when a receiver hears two different signals on the same or similar frequencies. </a:t>
            </a:r>
            <a:r>
              <a:rPr lang="en-US" b="1" dirty="0">
                <a:solidFill>
                  <a:srgbClr val="FF0000"/>
                </a:solidFill>
                <a:cs typeface="Arial" charset="0"/>
              </a:rPr>
              <a:t>Interference causes distortion. In wireless LANs, this interference can have a severe impact on the quality of signal received by the wireless device.</a:t>
            </a:r>
          </a:p>
          <a:p>
            <a:pPr eaLnBrk="1" hangingPunct="1">
              <a:lnSpc>
                <a:spcPct val="150000"/>
              </a:lnSpc>
              <a:defRPr/>
            </a:pPr>
            <a:r>
              <a:rPr lang="en-US" dirty="0">
                <a:cs typeface="Arial" charset="0"/>
              </a:rPr>
              <a:t>IEEE 802.11 wireless network may use the unlicensed 2.4 GHz industrial, scientific, and medical (ISM) band. This band is also used for</a:t>
            </a:r>
          </a:p>
          <a:p>
            <a:pPr eaLnBrk="1" hangingPunct="1">
              <a:lnSpc>
                <a:spcPct val="150000"/>
              </a:lnSpc>
              <a:defRPr/>
            </a:pPr>
            <a:r>
              <a:rPr lang="en-US" dirty="0">
                <a:cs typeface="Arial" charset="0"/>
              </a:rPr>
              <a:t>many other devices, including:</a:t>
            </a:r>
          </a:p>
          <a:p>
            <a:pPr marL="285750" indent="-285750" eaLnBrk="1" hangingPunct="1">
              <a:lnSpc>
                <a:spcPct val="150000"/>
              </a:lnSpc>
              <a:buFont typeface="Arial" pitchFamily="34" charset="0"/>
              <a:buChar char="•"/>
              <a:defRPr/>
            </a:pPr>
            <a:r>
              <a:rPr lang="en-US" sz="1600" dirty="0">
                <a:cs typeface="Arial" charset="0"/>
              </a:rPr>
              <a:t>Cordless phones</a:t>
            </a:r>
          </a:p>
          <a:p>
            <a:pPr marL="285750" indent="-285750" eaLnBrk="1" hangingPunct="1">
              <a:lnSpc>
                <a:spcPct val="150000"/>
              </a:lnSpc>
              <a:buFont typeface="Arial" pitchFamily="34" charset="0"/>
              <a:buChar char="•"/>
              <a:defRPr/>
            </a:pPr>
            <a:r>
              <a:rPr lang="en-US" sz="1600" dirty="0">
                <a:cs typeface="Arial" charset="0"/>
              </a:rPr>
              <a:t>Microwave ovens</a:t>
            </a:r>
          </a:p>
          <a:p>
            <a:pPr marL="285750" indent="-285750" eaLnBrk="1" hangingPunct="1">
              <a:lnSpc>
                <a:spcPct val="150000"/>
              </a:lnSpc>
              <a:buFont typeface="Arial" pitchFamily="34" charset="0"/>
              <a:buChar char="•"/>
              <a:defRPr/>
            </a:pPr>
            <a:r>
              <a:rPr lang="en-US" sz="1600" dirty="0">
                <a:cs typeface="Arial" charset="0"/>
              </a:rPr>
              <a:t>Medical devices</a:t>
            </a:r>
          </a:p>
          <a:p>
            <a:pPr marL="285750" indent="-285750" eaLnBrk="1" hangingPunct="1">
              <a:lnSpc>
                <a:spcPct val="150000"/>
              </a:lnSpc>
              <a:buFont typeface="Arial" pitchFamily="34" charset="0"/>
              <a:buChar char="•"/>
              <a:defRPr/>
            </a:pPr>
            <a:r>
              <a:rPr lang="en-US" sz="1600" dirty="0">
                <a:cs typeface="Arial" charset="0"/>
              </a:rPr>
              <a:t>Industrial devices</a:t>
            </a:r>
          </a:p>
          <a:p>
            <a:pPr marL="285750" indent="-285750" eaLnBrk="1" hangingPunct="1">
              <a:lnSpc>
                <a:spcPct val="150000"/>
              </a:lnSpc>
              <a:buFont typeface="Arial" pitchFamily="34" charset="0"/>
              <a:buChar char="•"/>
              <a:defRPr/>
            </a:pPr>
            <a:r>
              <a:rPr lang="en-US" sz="1600" dirty="0">
                <a:cs typeface="Arial" charset="0"/>
              </a:rPr>
              <a:t>Baby monitors</a:t>
            </a:r>
          </a:p>
        </p:txBody>
      </p:sp>
      <p:sp>
        <p:nvSpPr>
          <p:cNvPr id="6" name="Title 1"/>
          <p:cNvSpPr txBox="1">
            <a:spLocks/>
          </p:cNvSpPr>
          <p:nvPr/>
        </p:nvSpPr>
        <p:spPr bwMode="auto">
          <a:xfrm>
            <a:off x="381000" y="411957"/>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59911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858963"/>
            <a:ext cx="7772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a. Co-channel and Adjacent Channel Interference</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Co-channel or adjacent channel interference occurs when two devices in the same physical area are tuned to a close or same radio frequency channel. For example, an access point on channel 1 and another access point on channel 2 in close or hearing range of each other will experience adjacent channel interference.</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64490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6764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endParaRPr lang="en-US" sz="1800" b="1"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rgbClr val="FF0000"/>
                </a:solidFill>
                <a:latin typeface="Calibri" panose="020F0502020204030204" pitchFamily="34" charset="0"/>
              </a:rPr>
              <a:t>b. WLAN/WPAN Interference</a:t>
            </a:r>
          </a:p>
          <a:p>
            <a:pPr eaLnBrk="1" hangingPunct="1">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The performance of IEEE 802.11 wireless networks can be affected when they are co located with IEEE 802.15 wireless personal area networks or WPANs.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Bluetooth</a:t>
            </a:r>
            <a:r>
              <a:rPr lang="en-US" sz="1800" dirty="0">
                <a:solidFill>
                  <a:schemeClr val="tx1"/>
                </a:solidFill>
                <a:latin typeface="Calibri" panose="020F0502020204030204" pitchFamily="34" charset="0"/>
              </a:rPr>
              <a:t> is an example of a personal area network. Like 802.11, Bluetooth devices operate in the 2.4 GHz frequency range and use frequency hopping spread spectrum (FHSS). </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122617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609600" y="2057400"/>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c. Bright Sunlight Interference</a:t>
            </a:r>
          </a:p>
          <a:p>
            <a:pPr eaLnBrk="1" hangingPunct="1">
              <a:spcBef>
                <a:spcPct val="0"/>
              </a:spcBef>
              <a:buClrTx/>
              <a:buSzTx/>
              <a:buFontTx/>
              <a:buNone/>
            </a:pPr>
            <a:endParaRPr lang="en-US" sz="1800" b="1"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Bright sunlight will not affect wireless LAN communications that use the 2.4 GHz ISM and 5 GHz UNII bands;</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85297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95300" y="1905000"/>
            <a:ext cx="80391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3. Environment: RF Behavior</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dirty="0">
                <a:solidFill>
                  <a:schemeClr val="tx1"/>
                </a:solidFill>
                <a:latin typeface="Calibri" panose="020F0502020204030204" pitchFamily="34" charset="0"/>
              </a:rPr>
              <a:t>RF behavior is the result of environmental conditions including:</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1. Reflection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2. Refraction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3. Diffraction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4. Scattering</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5. Absorption</a:t>
            </a: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6. Diffusion</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06471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364066" y="1289050"/>
            <a:ext cx="7848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endParaRPr lang="en-US" sz="1800" b="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1. Reflection – </a:t>
            </a:r>
          </a:p>
          <a:p>
            <a:pPr algn="just" eaLnBrk="1" hangingPunct="1">
              <a:lnSpc>
                <a:spcPct val="150000"/>
              </a:lnSpc>
              <a:spcBef>
                <a:spcPct val="0"/>
              </a:spcBef>
              <a:buClrTx/>
              <a:buSzTx/>
              <a:buFontTx/>
              <a:buNone/>
            </a:pPr>
            <a:endParaRPr lang="en-US" sz="1800" b="1" i="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b="1" i="1" dirty="0">
                <a:solidFill>
                  <a:srgbClr val="FF0000"/>
                </a:solidFill>
                <a:latin typeface="Calibri" panose="020F0502020204030204" pitchFamily="34" charset="0"/>
              </a:rPr>
              <a:t>Reflection </a:t>
            </a:r>
            <a:r>
              <a:rPr lang="en-US" sz="1800" b="1" dirty="0">
                <a:solidFill>
                  <a:srgbClr val="FF0000"/>
                </a:solidFill>
                <a:latin typeface="Calibri" panose="020F0502020204030204" pitchFamily="34" charset="0"/>
              </a:rPr>
              <a:t>occurs when an RF signal bounces off a smooth, non absorptive surface such as a table top and changes direction.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Reflections can affect indoor wireless LAN installations fairly significantly in certain cases. Depending on the interior of the </a:t>
            </a:r>
            <a:r>
              <a:rPr lang="en-US" sz="1800" b="1" dirty="0">
                <a:solidFill>
                  <a:srgbClr val="FF0000"/>
                </a:solidFill>
                <a:latin typeface="Calibri" panose="020F0502020204030204" pitchFamily="34" charset="0"/>
              </a:rPr>
              <a:t>building—such as the type of walls, floors, or furnishings—there could be a large number of reflected signals.</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If not properly handled</a:t>
            </a:r>
            <a:r>
              <a:rPr lang="en-US" sz="1800" dirty="0">
                <a:solidFill>
                  <a:schemeClr val="tx1"/>
                </a:solidFill>
                <a:latin typeface="Calibri" panose="020F0502020204030204" pitchFamily="34" charset="0"/>
              </a:rPr>
              <a:t>, reflections </a:t>
            </a:r>
            <a:r>
              <a:rPr lang="en-US" sz="1800" b="1" dirty="0">
                <a:solidFill>
                  <a:srgbClr val="FF0000"/>
                </a:solidFill>
                <a:latin typeface="Calibri" panose="020F0502020204030204" pitchFamily="34" charset="0"/>
              </a:rPr>
              <a:t>could cause a decrease in throughput and poor network performance.</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005393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676400"/>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2. Refraction</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an RF signal passes between mediums of different densities, it may change speeds and also bend. This behavior of RF is called </a:t>
            </a:r>
            <a:r>
              <a:rPr lang="en-US" sz="1800" i="1" dirty="0">
                <a:solidFill>
                  <a:schemeClr val="tx1"/>
                </a:solidFill>
                <a:latin typeface="Calibri" panose="020F0502020204030204" pitchFamily="34" charset="0"/>
              </a:rPr>
              <a:t>refraction</a:t>
            </a:r>
            <a:r>
              <a:rPr lang="en-US" sz="1800" dirty="0">
                <a:solidFill>
                  <a:schemeClr val="tx1"/>
                </a:solidFill>
                <a:latin typeface="Calibri" panose="020F0502020204030204" pitchFamily="34" charset="0"/>
              </a:rPr>
              <a:t>. </a:t>
            </a:r>
            <a:r>
              <a:rPr lang="en-US" sz="1800" b="1" dirty="0">
                <a:solidFill>
                  <a:srgbClr val="FF0000"/>
                </a:solidFill>
                <a:latin typeface="Calibri" panose="020F0502020204030204" pitchFamily="34" charset="0"/>
              </a:rPr>
              <a:t>Glass is an example of material that may cause refraction.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When an RF signal comes in contact with an obstacle such as glass, the signal is refracted (bent) as it passes through and some of the signal is lost.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342690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3" y="2794000"/>
            <a:ext cx="7848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Know the basic characteristics or properties of radio frequency.</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Be familiar with the frequencies used for wireless networks.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Understand wireless network coverage and capacity.</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Know what RF factors will affect the range and speed of wireless networks.</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Identify basic RF units of measurement.</a:t>
            </a: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a:p>
            <a:pPr algn="just" eaLnBrk="1" hangingPunct="1">
              <a:spcBef>
                <a:spcPct val="0"/>
              </a:spcBef>
              <a:buClrTx/>
              <a:buSzTx/>
              <a:buFont typeface="Arial" panose="020B0604020202020204" pitchFamily="34" charset="0"/>
              <a:buChar char="•"/>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09600" y="1600200"/>
            <a:ext cx="78486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3. Diffraction</a:t>
            </a:r>
          </a:p>
          <a:p>
            <a:pPr algn="just" eaLnBrk="1" hangingPunct="1">
              <a:lnSpc>
                <a:spcPct val="150000"/>
              </a:lnSpc>
              <a:spcBef>
                <a:spcPct val="0"/>
              </a:spcBef>
              <a:buClrTx/>
              <a:buSzTx/>
              <a:buFontTx/>
              <a:buNone/>
            </a:pPr>
            <a:endParaRPr lang="en-US" sz="1800" b="1"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an RF signal passes an obstacle, the wave changes direction by bending around the obstacle. This RF behavior is called </a:t>
            </a:r>
            <a:r>
              <a:rPr lang="en-US" sz="1800" i="1" dirty="0">
                <a:solidFill>
                  <a:schemeClr val="tx1"/>
                </a:solidFill>
                <a:latin typeface="Calibri" panose="020F0502020204030204" pitchFamily="34" charset="0"/>
              </a:rPr>
              <a:t>diffraction</a:t>
            </a:r>
            <a:r>
              <a:rPr lang="en-US" sz="1800" dirty="0">
                <a:solidFill>
                  <a:schemeClr val="tx1"/>
                </a:solidFill>
                <a:latin typeface="Calibri" panose="020F0502020204030204" pitchFamily="34" charset="0"/>
              </a:rPr>
              <a:t>. A building or other tall structure could cause diffraction, as could a column in a large open area or conference hall.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When the signal bends around a column, building, or other obstacle, the signal weakens, resulting in some level of loss.</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309705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685800" y="1828800"/>
            <a:ext cx="7772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a:solidFill>
                  <a:srgbClr val="FF0000"/>
                </a:solidFill>
                <a:latin typeface="Calibri" panose="020F0502020204030204" pitchFamily="34" charset="0"/>
              </a:rPr>
              <a:t>4.Scattering</a:t>
            </a:r>
          </a:p>
          <a:p>
            <a:pPr eaLnBrk="1" hangingPunct="1">
              <a:spcBef>
                <a:spcPct val="0"/>
              </a:spcBef>
              <a:buClrTx/>
              <a:buSzTx/>
              <a:buFontTx/>
              <a:buNone/>
            </a:pPr>
            <a:endParaRPr lang="en-US" sz="1800" b="1">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When an RF signal strikes an uneven surface, wave fronts of the signal will reflect off the uneven surface in several directions. This is known as </a:t>
            </a:r>
            <a:r>
              <a:rPr lang="en-US" sz="1800" i="1">
                <a:solidFill>
                  <a:schemeClr val="tx1"/>
                </a:solidFill>
                <a:latin typeface="Calibri" panose="020F0502020204030204" pitchFamily="34" charset="0"/>
              </a:rPr>
              <a:t>scattering</a:t>
            </a:r>
            <a:r>
              <a:rPr lang="en-US" sz="1800">
                <a:solidFill>
                  <a:schemeClr val="tx1"/>
                </a:solidFill>
                <a:latin typeface="Calibri" panose="020F0502020204030204" pitchFamily="34" charset="0"/>
              </a:rPr>
              <a:t>.  </a:t>
            </a:r>
          </a:p>
          <a:p>
            <a:pPr algn="just" eaLnBrk="1" hangingPunct="1">
              <a:lnSpc>
                <a:spcPct val="150000"/>
              </a:lnSpc>
              <a:spcBef>
                <a:spcPct val="0"/>
              </a:spcBef>
              <a:buClrTx/>
              <a:buSzTx/>
              <a:buFontTx/>
              <a:buNone/>
            </a:pPr>
            <a:endParaRPr lang="en-US" sz="180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a:solidFill>
                  <a:schemeClr val="tx1"/>
                </a:solidFill>
                <a:latin typeface="Calibri" panose="020F0502020204030204" pitchFamily="34" charset="0"/>
              </a:rPr>
              <a:t>Scattering is another form of loss that may severely degrade the RF signal.</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217563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85775" y="1676400"/>
            <a:ext cx="78486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b="1" dirty="0">
                <a:solidFill>
                  <a:srgbClr val="FF0000"/>
                </a:solidFill>
                <a:latin typeface="Calibri" panose="020F0502020204030204" pitchFamily="34" charset="0"/>
              </a:rPr>
              <a:t>5.Absorption</a:t>
            </a:r>
          </a:p>
          <a:p>
            <a:pPr algn="just" eaLnBrk="1" hangingPunct="1">
              <a:spcBef>
                <a:spcPct val="0"/>
              </a:spcBef>
              <a:buClrTx/>
              <a:buSzTx/>
              <a:buFontTx/>
              <a:buNone/>
            </a:pPr>
            <a:endParaRPr lang="en-US" sz="1800" b="1" dirty="0">
              <a:solidFill>
                <a:srgbClr val="FF0000"/>
              </a:solidFill>
              <a:latin typeface="Calibri" panose="020F0502020204030204" pitchFamily="34" charset="0"/>
            </a:endParaRPr>
          </a:p>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When material absorbs an RF signal, no signal penetrates through the material. An example of </a:t>
            </a:r>
            <a:r>
              <a:rPr lang="en-US" sz="1800" i="1" dirty="0">
                <a:solidFill>
                  <a:schemeClr val="tx1"/>
                </a:solidFill>
                <a:latin typeface="Calibri" panose="020F0502020204030204" pitchFamily="34" charset="0"/>
              </a:rPr>
              <a:t>absorption </a:t>
            </a:r>
            <a:r>
              <a:rPr lang="en-US" sz="1800" dirty="0">
                <a:solidFill>
                  <a:schemeClr val="tx1"/>
                </a:solidFill>
                <a:latin typeface="Calibri" panose="020F0502020204030204" pitchFamily="34" charset="0"/>
              </a:rPr>
              <a:t>is the human body.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The human body has a high water content and will absorb RF signals</a:t>
            </a:r>
            <a:r>
              <a:rPr lang="en-US" sz="1800" dirty="0">
                <a:solidFill>
                  <a:schemeClr val="tx1"/>
                </a:solidFill>
                <a:latin typeface="Calibri" panose="020F0502020204030204" pitchFamily="34" charset="0"/>
              </a:rPr>
              <a:t>. This type of absorption can be a problem for wireless network deployments in certain environments.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rPr>
              <a:t>Densely populated areas such as airports and conference halls need to consider absorption when designing a wireless LAN deployment.</a:t>
            </a:r>
          </a:p>
        </p:txBody>
      </p:sp>
      <p:sp>
        <p:nvSpPr>
          <p:cNvPr id="6" name="Title 1"/>
          <p:cNvSpPr txBox="1">
            <a:spLocks/>
          </p:cNvSpPr>
          <p:nvPr/>
        </p:nvSpPr>
        <p:spPr bwMode="auto">
          <a:xfrm>
            <a:off x="381000" y="655638"/>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RF Range and Speed</a:t>
            </a:r>
          </a:p>
        </p:txBody>
      </p:sp>
    </p:spTree>
    <p:extLst>
      <p:ext uri="{BB962C8B-B14F-4D97-AF65-F5344CB8AC3E}">
        <p14:creationId xmlns:p14="http://schemas.microsoft.com/office/powerpoint/2010/main" val="118617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
        <p:nvSpPr>
          <p:cNvPr id="2" name="Content Placeholder 1"/>
          <p:cNvSpPr>
            <a:spLocks noGrp="1"/>
          </p:cNvSpPr>
          <p:nvPr>
            <p:ph idx="1"/>
          </p:nvPr>
        </p:nvSpPr>
        <p:spPr/>
        <p:txBody>
          <a:bodyPr/>
          <a:lstStyle/>
          <a:p>
            <a:r>
              <a:rPr lang="en-US" sz="1800" dirty="0" smtClean="0">
                <a:latin typeface="Calibri" panose="020F0502020204030204" pitchFamily="34" charset="0"/>
                <a:cs typeface="Calibri" panose="020F0502020204030204" pitchFamily="34" charset="0"/>
              </a:rPr>
              <a:t>Coverage and capacity will depend on many factors. What are they? Explain each of them.</a:t>
            </a:r>
          </a:p>
          <a:p>
            <a:r>
              <a:rPr lang="en-US" sz="1800" dirty="0" smtClean="0">
                <a:latin typeface="Calibri" panose="020F0502020204030204" pitchFamily="34" charset="0"/>
                <a:cs typeface="Calibri" panose="020F0502020204030204" pitchFamily="34" charset="0"/>
              </a:rPr>
              <a:t>How far and fast an RF signal can travel depends on a variety of factors</a:t>
            </a:r>
            <a:r>
              <a:rPr lang="en-US" sz="1800" dirty="0" smtClean="0">
                <a:latin typeface="Calibri" panose="020F0502020204030204" pitchFamily="34" charset="0"/>
                <a:cs typeface="Calibri" panose="020F0502020204030204" pitchFamily="34" charset="0"/>
              </a:rPr>
              <a:t>. What </a:t>
            </a:r>
            <a:r>
              <a:rPr lang="en-US" sz="1800" dirty="0" smtClean="0">
                <a:latin typeface="Calibri" panose="020F0502020204030204" pitchFamily="34" charset="0"/>
                <a:cs typeface="Calibri" panose="020F0502020204030204" pitchFamily="34" charset="0"/>
              </a:rPr>
              <a:t>are they</a:t>
            </a:r>
            <a:r>
              <a:rPr lang="en-US" sz="1800" dirty="0" smtClean="0">
                <a:latin typeface="Calibri" panose="020F0502020204030204" pitchFamily="34" charset="0"/>
                <a:cs typeface="Calibri" panose="020F0502020204030204" pitchFamily="34" charset="0"/>
              </a:rPr>
              <a:t>? Explain </a:t>
            </a:r>
            <a:r>
              <a:rPr lang="en-US" sz="1800" dirty="0" smtClean="0">
                <a:latin typeface="Calibri" panose="020F0502020204030204" pitchFamily="34" charset="0"/>
                <a:cs typeface="Calibri" panose="020F0502020204030204" pitchFamily="34" charset="0"/>
              </a:rPr>
              <a:t>each of them.</a:t>
            </a: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33</a:t>
            </a:fld>
            <a:r>
              <a:rPr lang="en-GB" dirty="0" smtClean="0"/>
              <a:t>› of 9</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34</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2"/>
          <p:cNvSpPr>
            <a:spLocks noChangeArrowheads="1"/>
          </p:cNvSpPr>
          <p:nvPr/>
        </p:nvSpPr>
        <p:spPr bwMode="auto">
          <a:xfrm>
            <a:off x="663575" y="1600200"/>
            <a:ext cx="77946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dirty="0">
                <a:solidFill>
                  <a:schemeClr val="tx1"/>
                </a:solidFill>
                <a:latin typeface="Calibri" panose="020F0502020204030204" pitchFamily="34" charset="0"/>
              </a:rPr>
              <a:t>This chapter looked at radio frequency basics and the essential role RF plays in the world of IEEE 802.11 wireless LANs. This chapter also looked at correct channel reuse to minimize interference from co-location of access points.</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Coverage and capacity are two important areas that should be closely looked at in order to ensure a wireless deployment will offer reliable connectivity and perform well for the user base.</a:t>
            </a:r>
          </a:p>
          <a:p>
            <a:pPr eaLnBrk="1" hangingPunct="1">
              <a:lnSpc>
                <a:spcPct val="150000"/>
              </a:lnSpc>
              <a:spcBef>
                <a:spcPct val="0"/>
              </a:spcBef>
              <a:buClrTx/>
              <a:buSzTx/>
              <a:buFontTx/>
              <a:buNone/>
            </a:pPr>
            <a:endParaRPr lang="en-US" sz="1800" dirty="0">
              <a:solidFill>
                <a:schemeClr val="tx1"/>
              </a:solidFill>
              <a:latin typeface="Calibri" panose="020F0502020204030204" pitchFamily="34" charset="0"/>
            </a:endParaRPr>
          </a:p>
          <a:p>
            <a:pPr eaLnBrk="1" hangingPunct="1">
              <a:lnSpc>
                <a:spcPct val="150000"/>
              </a:lnSpc>
              <a:spcBef>
                <a:spcPct val="0"/>
              </a:spcBef>
              <a:buClrTx/>
              <a:buSzTx/>
              <a:buFontTx/>
              <a:buNone/>
            </a:pPr>
            <a:r>
              <a:rPr lang="en-US" sz="1800" dirty="0">
                <a:solidFill>
                  <a:schemeClr val="tx1"/>
                </a:solidFill>
                <a:latin typeface="Calibri" panose="020F0502020204030204" pitchFamily="34" charset="0"/>
              </a:rPr>
              <a:t>Finally, we discussed RF units of measure, including watt, </a:t>
            </a:r>
            <a:r>
              <a:rPr lang="en-US" sz="1800" dirty="0" err="1">
                <a:solidFill>
                  <a:schemeClr val="tx1"/>
                </a:solidFill>
                <a:latin typeface="Calibri" panose="020F0502020204030204" pitchFamily="34" charset="0"/>
              </a:rPr>
              <a:t>milliwatt</a:t>
            </a:r>
            <a:r>
              <a:rPr lang="en-US" sz="1800" dirty="0">
                <a:solidFill>
                  <a:schemeClr val="tx1"/>
                </a:solidFill>
                <a:latin typeface="Calibri" panose="020F0502020204030204" pitchFamily="34" charset="0"/>
              </a:rPr>
              <a:t>, dB, and </a:t>
            </a:r>
            <a:r>
              <a:rPr lang="en-US" sz="1800" dirty="0" err="1">
                <a:solidFill>
                  <a:schemeClr val="tx1"/>
                </a:solidFill>
                <a:latin typeface="Calibri" panose="020F0502020204030204" pitchFamily="34" charset="0"/>
              </a:rPr>
              <a:t>dBi</a:t>
            </a:r>
            <a:r>
              <a:rPr lang="en-US" sz="1800" dirty="0">
                <a:solidFill>
                  <a:schemeClr val="tx1"/>
                </a:solidFill>
                <a:latin typeface="Calibri" panose="020F0502020204030204" pitchFamily="34" charset="0"/>
              </a:rPr>
              <a:t>. We also looked at RF behaviors such as reflection, refraction, and absorption, and the impact of propagation on radio waves.</a:t>
            </a: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35</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36</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Rectangle 1"/>
          <p:cNvSpPr>
            <a:spLocks noChangeArrowheads="1"/>
          </p:cNvSpPr>
          <p:nvPr/>
        </p:nvSpPr>
        <p:spPr bwMode="auto">
          <a:xfrm>
            <a:off x="1219200" y="2595563"/>
            <a:ext cx="69342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WLAN Terminology and Technology</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Wireless LAN Modes of Operation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Connecting to a Wireless Network</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Distribution System (DS) </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Data Rates, Throughput, Dynamic Rate Switching</a:t>
            </a:r>
          </a:p>
          <a:p>
            <a:pPr eaLnBrk="1" hangingPunct="1">
              <a:lnSpc>
                <a:spcPct val="150000"/>
              </a:lnSpc>
              <a:spcBef>
                <a:spcPct val="0"/>
              </a:spcBef>
              <a:buClrTx/>
              <a:buSzTx/>
              <a:buFont typeface="Arial" panose="020B0604020202020204" pitchFamily="34" charset="0"/>
              <a:buChar char="•"/>
            </a:pPr>
            <a:r>
              <a:rPr lang="en-US" sz="1800" dirty="0">
                <a:solidFill>
                  <a:schemeClr val="tx1"/>
                </a:solidFill>
                <a:latin typeface="Calibri" panose="020F0502020204030204" pitchFamily="34" charset="0"/>
              </a:rPr>
              <a:t>WLAN Roaming</a:t>
            </a: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Rectangle 4"/>
          <p:cNvSpPr>
            <a:spLocks noChangeArrowheads="1"/>
          </p:cNvSpPr>
          <p:nvPr/>
        </p:nvSpPr>
        <p:spPr bwMode="auto">
          <a:xfrm>
            <a:off x="465138" y="1676400"/>
            <a:ext cx="8069262"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2000" b="1" dirty="0">
                <a:solidFill>
                  <a:srgbClr val="FF0000"/>
                </a:solidFill>
                <a:latin typeface="Calibri" panose="020F0502020204030204" pitchFamily="34" charset="0"/>
                <a:cs typeface="Calibri" panose="020F0502020204030204" pitchFamily="34" charset="0"/>
              </a:rPr>
              <a:t>Radio frequency (RF) </a:t>
            </a:r>
            <a:r>
              <a:rPr lang="en-US" sz="2000" dirty="0">
                <a:solidFill>
                  <a:schemeClr val="tx1"/>
                </a:solidFill>
                <a:latin typeface="Calibri" panose="020F0502020204030204" pitchFamily="34" charset="0"/>
                <a:cs typeface="Calibri" panose="020F0502020204030204" pitchFamily="34" charset="0"/>
              </a:rPr>
              <a:t>plays an </a:t>
            </a:r>
            <a:r>
              <a:rPr lang="en-US" sz="2000" b="1" dirty="0">
                <a:solidFill>
                  <a:srgbClr val="FF0000"/>
                </a:solidFill>
                <a:latin typeface="Calibri" panose="020F0502020204030204" pitchFamily="34" charset="0"/>
                <a:cs typeface="Calibri" panose="020F0502020204030204" pitchFamily="34" charset="0"/>
              </a:rPr>
              <a:t>essential role in wireless LAN technology.</a:t>
            </a:r>
          </a:p>
          <a:p>
            <a:pPr algn="just" eaLnBrk="1" hangingPunct="1">
              <a:lnSpc>
                <a:spcPct val="150000"/>
              </a:lnSpc>
              <a:spcBef>
                <a:spcPct val="0"/>
              </a:spcBef>
              <a:buClrTx/>
              <a:buSzTx/>
              <a:buFontTx/>
              <a:buNone/>
            </a:pPr>
            <a:r>
              <a:rPr lang="en-US" sz="2000" b="1" dirty="0">
                <a:solidFill>
                  <a:srgbClr val="FF0000"/>
                </a:solidFill>
                <a:latin typeface="Calibri" panose="020F0502020204030204" pitchFamily="34" charset="0"/>
                <a:cs typeface="Calibri" panose="020F0502020204030204" pitchFamily="34" charset="0"/>
              </a:rPr>
              <a:t> </a:t>
            </a:r>
          </a:p>
          <a:p>
            <a:pPr algn="just" eaLnBrk="1" hangingPunct="1">
              <a:lnSpc>
                <a:spcPct val="150000"/>
              </a:lnSpc>
              <a:spcBef>
                <a:spcPct val="0"/>
              </a:spcBef>
              <a:buClrTx/>
              <a:buSzTx/>
              <a:buFontTx/>
              <a:buNone/>
            </a:pPr>
            <a:r>
              <a:rPr lang="en-US" sz="2000" b="1" dirty="0">
                <a:solidFill>
                  <a:srgbClr val="FF0000"/>
                </a:solidFill>
                <a:latin typeface="Calibri" panose="020F0502020204030204" pitchFamily="34" charset="0"/>
                <a:cs typeface="Calibri" panose="020F0502020204030204" pitchFamily="34" charset="0"/>
              </a:rPr>
              <a:t>What is Radio Frequency?</a:t>
            </a:r>
          </a:p>
          <a:p>
            <a:pPr algn="just" eaLnBrk="1" hangingPunct="1">
              <a:lnSpc>
                <a:spcPct val="150000"/>
              </a:lnSpc>
              <a:spcBef>
                <a:spcPct val="0"/>
              </a:spcBef>
              <a:buClrTx/>
              <a:buSzTx/>
              <a:buFontTx/>
              <a:buNone/>
            </a:pPr>
            <a:endParaRPr lang="en-US" sz="2000" dirty="0">
              <a:solidFill>
                <a:schemeClr val="tx1"/>
              </a:solidFill>
              <a:latin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rPr>
              <a:t>RF is a Radio Frequency, a electromagnetic wave.</a:t>
            </a:r>
          </a:p>
          <a:p>
            <a:pPr algn="just" eaLnBrk="1" hangingPunct="1">
              <a:lnSpc>
                <a:spcPct val="150000"/>
              </a:lnSpc>
              <a:spcBef>
                <a:spcPct val="0"/>
              </a:spcBef>
              <a:buClrTx/>
              <a:buSzTx/>
              <a:buFontTx/>
              <a:buNone/>
            </a:pPr>
            <a:endParaRPr lang="en-US" sz="2000" b="1" dirty="0">
              <a:solidFill>
                <a:srgbClr val="FF0000"/>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2000" dirty="0">
                <a:solidFill>
                  <a:schemeClr val="tx1"/>
                </a:solidFill>
                <a:latin typeface="Calibri" panose="020F0502020204030204" pitchFamily="34" charset="0"/>
                <a:cs typeface="Calibri" panose="020F0502020204030204" pitchFamily="34" charset="0"/>
              </a:rPr>
              <a:t>Radio waves/Radio Frequency waves/Electromagnetic waves are passed through the air (which is the medium) and are used to get information from one wireless device to another. </a:t>
            </a:r>
            <a:endParaRPr lang="en-US" sz="2000" b="1" dirty="0">
              <a:solidFill>
                <a:srgbClr val="FF0000"/>
              </a:solidFill>
              <a:latin typeface="Calibri" panose="020F0502020204030204" pitchFamily="34" charset="0"/>
              <a:cs typeface="Calibri" panose="020F0502020204030204" pitchFamily="34" charset="0"/>
            </a:endParaRPr>
          </a:p>
        </p:txBody>
      </p:sp>
      <p:sp>
        <p:nvSpPr>
          <p:cNvPr id="7" name="Title 1"/>
          <p:cNvSpPr txBox="1">
            <a:spLocks/>
          </p:cNvSpPr>
          <p:nvPr/>
        </p:nvSpPr>
        <p:spPr bwMode="auto">
          <a:xfrm>
            <a:off x="341312" y="581025"/>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a:spLocks noChangeArrowheads="1"/>
          </p:cNvSpPr>
          <p:nvPr/>
        </p:nvSpPr>
        <p:spPr bwMode="auto">
          <a:xfrm>
            <a:off x="679450" y="21336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just" eaLnBrk="1" hangingPunct="1">
              <a:lnSpc>
                <a:spcPct val="150000"/>
              </a:lnSpc>
              <a:spcBef>
                <a:spcPct val="0"/>
              </a:spcBef>
              <a:buClrTx/>
              <a:buSzTx/>
              <a:buFontTx/>
              <a:buNone/>
            </a:pPr>
            <a:r>
              <a:rPr lang="en-US" sz="1800" b="1" dirty="0">
                <a:solidFill>
                  <a:schemeClr val="tx1"/>
                </a:solidFill>
                <a:latin typeface="Calibri" panose="020F0502020204030204" pitchFamily="34" charset="0"/>
                <a:cs typeface="Calibri" panose="020F0502020204030204" pitchFamily="34" charset="0"/>
              </a:rPr>
              <a:t>How these Radio waves/Radio Frequency waves/Electromagnetic waves are generated?</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cs typeface="Calibri" panose="020F0502020204030204" pitchFamily="34" charset="0"/>
              </a:rPr>
              <a:t>High frequency alternating current (AC) signals passing over a copper cable connected to an antenna. </a:t>
            </a:r>
          </a:p>
          <a:p>
            <a:pPr algn="just" eaLnBrk="1" hangingPunct="1">
              <a:lnSpc>
                <a:spcPct val="150000"/>
              </a:lnSpc>
              <a:spcBef>
                <a:spcPct val="0"/>
              </a:spcBef>
              <a:buClrTx/>
              <a:buSzTx/>
              <a:buFontTx/>
              <a:buNone/>
            </a:pPr>
            <a:endParaRPr lang="en-US" sz="1800" dirty="0">
              <a:solidFill>
                <a:schemeClr val="tx1"/>
              </a:solidFill>
              <a:latin typeface="Calibri" panose="020F0502020204030204" pitchFamily="34" charset="0"/>
              <a:cs typeface="Calibri" panose="020F0502020204030204" pitchFamily="34" charset="0"/>
            </a:endParaRPr>
          </a:p>
          <a:p>
            <a:pPr algn="just" eaLnBrk="1" hangingPunct="1">
              <a:lnSpc>
                <a:spcPct val="150000"/>
              </a:lnSpc>
              <a:spcBef>
                <a:spcPct val="0"/>
              </a:spcBef>
              <a:buClrTx/>
              <a:buSzTx/>
              <a:buFontTx/>
              <a:buNone/>
            </a:pPr>
            <a:r>
              <a:rPr lang="en-US" sz="1800" b="1" dirty="0">
                <a:solidFill>
                  <a:srgbClr val="FF0000"/>
                </a:solidFill>
                <a:latin typeface="Calibri" panose="020F0502020204030204" pitchFamily="34" charset="0"/>
                <a:cs typeface="Calibri" panose="020F0502020204030204" pitchFamily="34" charset="0"/>
              </a:rPr>
              <a:t>The</a:t>
            </a:r>
            <a:r>
              <a:rPr lang="en-US" sz="1800" dirty="0">
                <a:solidFill>
                  <a:schemeClr val="tx1"/>
                </a:solidFill>
                <a:latin typeface="Calibri" panose="020F0502020204030204" pitchFamily="34" charset="0"/>
                <a:cs typeface="Calibri" panose="020F0502020204030204" pitchFamily="34" charset="0"/>
              </a:rPr>
              <a:t> </a:t>
            </a:r>
            <a:r>
              <a:rPr lang="en-US" sz="1800" b="1" dirty="0">
                <a:solidFill>
                  <a:srgbClr val="FF0000"/>
                </a:solidFill>
                <a:latin typeface="Calibri" panose="020F0502020204030204" pitchFamily="34" charset="0"/>
                <a:cs typeface="Calibri" panose="020F0502020204030204" pitchFamily="34" charset="0"/>
              </a:rPr>
              <a:t>antenna then transforms the signal into radio waves that propagate through the air from a transmitter to a receiver.</a:t>
            </a:r>
          </a:p>
        </p:txBody>
      </p:sp>
      <p:sp>
        <p:nvSpPr>
          <p:cNvPr id="6" name="Title 1"/>
          <p:cNvSpPr txBox="1">
            <a:spLocks/>
          </p:cNvSpPr>
          <p:nvPr/>
        </p:nvSpPr>
        <p:spPr bwMode="auto">
          <a:xfrm>
            <a:off x="404074" y="665162"/>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315325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85775" y="533400"/>
            <a:ext cx="8077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endParaRPr lang="en-US" dirty="0">
              <a:cs typeface="Arial" charset="0"/>
            </a:endParaRPr>
          </a:p>
          <a:p>
            <a:pPr eaLnBrk="1" hangingPunct="1">
              <a:defRPr/>
            </a:pPr>
            <a:endParaRPr lang="en-US" dirty="0">
              <a:cs typeface="Arial" charset="0"/>
            </a:endParaRPr>
          </a:p>
          <a:p>
            <a:pPr eaLnBrk="1" hangingPunct="1">
              <a:lnSpc>
                <a:spcPct val="150000"/>
              </a:lnSpc>
              <a:defRPr/>
            </a:pPr>
            <a:endParaRPr lang="en-US" dirty="0">
              <a:solidFill>
                <a:srgbClr val="FF0000"/>
              </a:solidFill>
              <a:cs typeface="Arial" charset="0"/>
            </a:endParaRPr>
          </a:p>
          <a:p>
            <a:pPr eaLnBrk="1" hangingPunct="1">
              <a:lnSpc>
                <a:spcPct val="150000"/>
              </a:lnSpc>
              <a:defRPr/>
            </a:pPr>
            <a:r>
              <a:rPr lang="en-US" dirty="0">
                <a:solidFill>
                  <a:srgbClr val="FF0000"/>
                </a:solidFill>
                <a:cs typeface="Arial" charset="0"/>
              </a:rPr>
              <a:t>Radio frequency (RF) waves </a:t>
            </a:r>
            <a:r>
              <a:rPr lang="en-US" dirty="0">
                <a:cs typeface="Arial" charset="0"/>
              </a:rPr>
              <a:t>are used in a wide range of communications, including </a:t>
            </a:r>
          </a:p>
          <a:p>
            <a:pPr eaLnBrk="1" hangingPunct="1">
              <a:lnSpc>
                <a:spcPct val="150000"/>
              </a:lnSpc>
              <a:defRPr/>
            </a:pPr>
            <a:endParaRPr lang="en-US" dirty="0">
              <a:solidFill>
                <a:srgbClr val="FF0000"/>
              </a:solidFill>
              <a:cs typeface="Arial" charset="0"/>
            </a:endParaRPr>
          </a:p>
          <a:p>
            <a:pPr marL="285750" indent="-285750" eaLnBrk="1" hangingPunct="1">
              <a:lnSpc>
                <a:spcPct val="150000"/>
              </a:lnSpc>
              <a:buFont typeface="Arial" pitchFamily="34" charset="0"/>
              <a:buChar char="•"/>
              <a:defRPr/>
            </a:pPr>
            <a:r>
              <a:rPr lang="en-US" dirty="0">
                <a:solidFill>
                  <a:srgbClr val="FF0000"/>
                </a:solidFill>
                <a:cs typeface="Arial" charset="0"/>
              </a:rPr>
              <a:t>Radio</a:t>
            </a:r>
          </a:p>
          <a:p>
            <a:pPr marL="285750" indent="-285750" eaLnBrk="1" hangingPunct="1">
              <a:lnSpc>
                <a:spcPct val="150000"/>
              </a:lnSpc>
              <a:buFont typeface="Arial" pitchFamily="34" charset="0"/>
              <a:buChar char="•"/>
              <a:defRPr/>
            </a:pPr>
            <a:r>
              <a:rPr lang="en-US" dirty="0">
                <a:solidFill>
                  <a:srgbClr val="FF0000"/>
                </a:solidFill>
                <a:cs typeface="Arial" charset="0"/>
              </a:rPr>
              <a:t>Television</a:t>
            </a:r>
          </a:p>
          <a:p>
            <a:pPr marL="285750" indent="-285750" eaLnBrk="1" hangingPunct="1">
              <a:lnSpc>
                <a:spcPct val="150000"/>
              </a:lnSpc>
              <a:buFont typeface="Arial" pitchFamily="34" charset="0"/>
              <a:buChar char="•"/>
              <a:defRPr/>
            </a:pPr>
            <a:r>
              <a:rPr lang="en-US" dirty="0">
                <a:solidFill>
                  <a:srgbClr val="FF0000"/>
                </a:solidFill>
                <a:cs typeface="Arial" charset="0"/>
              </a:rPr>
              <a:t>Cordless phones</a:t>
            </a:r>
          </a:p>
          <a:p>
            <a:pPr marL="285750" indent="-285750" eaLnBrk="1" hangingPunct="1">
              <a:lnSpc>
                <a:spcPct val="150000"/>
              </a:lnSpc>
              <a:buFont typeface="Arial" pitchFamily="34" charset="0"/>
              <a:buChar char="•"/>
              <a:defRPr/>
            </a:pPr>
            <a:r>
              <a:rPr lang="en-US" b="1" dirty="0">
                <a:solidFill>
                  <a:srgbClr val="FF0000"/>
                </a:solidFill>
                <a:cs typeface="Arial" charset="0"/>
              </a:rPr>
              <a:t>Wireless LANs,</a:t>
            </a:r>
            <a:r>
              <a:rPr lang="en-US" dirty="0">
                <a:solidFill>
                  <a:srgbClr val="FF0000"/>
                </a:solidFill>
                <a:cs typeface="Arial" charset="0"/>
              </a:rPr>
              <a:t> and </a:t>
            </a:r>
          </a:p>
          <a:p>
            <a:pPr marL="285750" indent="-285750" eaLnBrk="1" hangingPunct="1">
              <a:lnSpc>
                <a:spcPct val="150000"/>
              </a:lnSpc>
              <a:buFont typeface="Arial" pitchFamily="34" charset="0"/>
              <a:buChar char="•"/>
              <a:defRPr/>
            </a:pPr>
            <a:r>
              <a:rPr lang="en-US" dirty="0">
                <a:solidFill>
                  <a:srgbClr val="FF0000"/>
                </a:solidFill>
                <a:cs typeface="Arial" charset="0"/>
              </a:rPr>
              <a:t>Satellite communication. </a:t>
            </a:r>
          </a:p>
          <a:p>
            <a:pPr eaLnBrk="1" hangingPunct="1">
              <a:lnSpc>
                <a:spcPct val="150000"/>
              </a:lnSpc>
              <a:defRPr/>
            </a:pPr>
            <a:endParaRPr lang="en-US" dirty="0">
              <a:solidFill>
                <a:srgbClr val="FF0000"/>
              </a:solidFill>
              <a:cs typeface="Arial" charset="0"/>
            </a:endParaRPr>
          </a:p>
          <a:p>
            <a:pPr eaLnBrk="1" hangingPunct="1">
              <a:lnSpc>
                <a:spcPct val="150000"/>
              </a:lnSpc>
              <a:defRPr/>
            </a:pPr>
            <a:r>
              <a:rPr lang="en-US" dirty="0">
                <a:cs typeface="Arial" charset="0"/>
              </a:rPr>
              <a:t>RF is around everyone and everything, and comes in many forms. Radio waves range from 3Khz to 300 Ghz.</a:t>
            </a:r>
          </a:p>
          <a:p>
            <a:pPr eaLnBrk="1" hangingPunct="1">
              <a:lnSpc>
                <a:spcPct val="150000"/>
              </a:lnSpc>
              <a:defRPr/>
            </a:pPr>
            <a:endParaRPr lang="en-US" dirty="0">
              <a:cs typeface="Arial" charset="0"/>
            </a:endParaRPr>
          </a:p>
        </p:txBody>
      </p:sp>
      <p:sp>
        <p:nvSpPr>
          <p:cNvPr id="6" name="Title 1"/>
          <p:cNvSpPr txBox="1">
            <a:spLocks/>
          </p:cNvSpPr>
          <p:nvPr/>
        </p:nvSpPr>
        <p:spPr bwMode="auto">
          <a:xfrm>
            <a:off x="485775" y="533400"/>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70296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1417638"/>
            <a:ext cx="8695267" cy="520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05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527050" y="1676400"/>
            <a:ext cx="815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eaLnBrk="1" hangingPunct="1">
              <a:spcBef>
                <a:spcPct val="0"/>
              </a:spcBef>
              <a:buClrTx/>
              <a:buSzTx/>
              <a:buFontTx/>
              <a:buNone/>
            </a:pPr>
            <a:r>
              <a:rPr lang="en-US" sz="1800" dirty="0">
                <a:solidFill>
                  <a:schemeClr val="tx1"/>
                </a:solidFill>
                <a:latin typeface="Calibri" panose="020F0502020204030204" pitchFamily="34" charset="0"/>
              </a:rPr>
              <a:t>RF spectrum is governed by local regulatory bodies.</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chemeClr val="tx1"/>
                </a:solidFill>
                <a:latin typeface="Calibri" panose="020F0502020204030204" pitchFamily="34" charset="0"/>
              </a:rPr>
              <a:t>Location 				Regulation</a:t>
            </a:r>
          </a:p>
          <a:p>
            <a:pPr eaLnBrk="1" hangingPunct="1">
              <a:spcBef>
                <a:spcPct val="0"/>
              </a:spcBef>
              <a:buClrTx/>
              <a:buSzTx/>
              <a:buFontTx/>
              <a:buNone/>
            </a:pPr>
            <a:endParaRPr lang="en-US" sz="1800" dirty="0">
              <a:solidFill>
                <a:schemeClr val="tx1"/>
              </a:solidFill>
              <a:latin typeface="Calibri" panose="020F0502020204030204" pitchFamily="34" charset="0"/>
            </a:endParaRPr>
          </a:p>
          <a:p>
            <a:pPr eaLnBrk="1" hangingPunct="1">
              <a:spcBef>
                <a:spcPct val="0"/>
              </a:spcBef>
              <a:buClrTx/>
              <a:buSzTx/>
              <a:buFontTx/>
              <a:buNone/>
            </a:pPr>
            <a:r>
              <a:rPr lang="en-US" sz="1800" b="1" dirty="0">
                <a:solidFill>
                  <a:srgbClr val="FF0000"/>
                </a:solidFill>
                <a:latin typeface="Calibri" panose="020F0502020204030204" pitchFamily="34" charset="0"/>
              </a:rPr>
              <a:t>Malaysia</a:t>
            </a:r>
            <a:r>
              <a:rPr lang="en-US" sz="1800" dirty="0">
                <a:solidFill>
                  <a:schemeClr val="tx1"/>
                </a:solidFill>
                <a:latin typeface="Calibri" panose="020F0502020204030204" pitchFamily="34" charset="0"/>
              </a:rPr>
              <a:t>				</a:t>
            </a:r>
            <a:r>
              <a:rPr lang="en-US" sz="1800" b="1" dirty="0">
                <a:solidFill>
                  <a:srgbClr val="FF0000"/>
                </a:solidFill>
                <a:latin typeface="Calibri" panose="020F0502020204030204" pitchFamily="34" charset="0"/>
              </a:rPr>
              <a:t>Malaysian Communications and Multimedia 				Commission(MCMC)</a:t>
            </a:r>
          </a:p>
          <a:p>
            <a:pPr eaLnBrk="1" hangingPunct="1">
              <a:spcBef>
                <a:spcPct val="0"/>
              </a:spcBef>
              <a:buClrTx/>
              <a:buSzTx/>
              <a:buFontTx/>
              <a:buNone/>
            </a:pPr>
            <a:r>
              <a:rPr lang="en-US" sz="1800" dirty="0">
                <a:solidFill>
                  <a:schemeClr val="tx1"/>
                </a:solidFill>
                <a:latin typeface="Calibri" panose="020F0502020204030204" pitchFamily="34" charset="0"/>
              </a:rPr>
              <a:t>Canada 				ISC RSS-210</a:t>
            </a:r>
          </a:p>
          <a:p>
            <a:pPr eaLnBrk="1" hangingPunct="1">
              <a:spcBef>
                <a:spcPct val="0"/>
              </a:spcBef>
              <a:buClrTx/>
              <a:buSzTx/>
              <a:buFontTx/>
              <a:buNone/>
            </a:pPr>
            <a:r>
              <a:rPr lang="en-US" sz="1800" dirty="0">
                <a:solidFill>
                  <a:schemeClr val="tx1"/>
                </a:solidFill>
                <a:latin typeface="Calibri" panose="020F0502020204030204" pitchFamily="34" charset="0"/>
              </a:rPr>
              <a:t>China 				RRL/MIC Notice 2003-13</a:t>
            </a:r>
          </a:p>
          <a:p>
            <a:pPr eaLnBrk="1" hangingPunct="1">
              <a:spcBef>
                <a:spcPct val="0"/>
              </a:spcBef>
              <a:buClrTx/>
              <a:buSzTx/>
              <a:buFontTx/>
              <a:buNone/>
            </a:pPr>
            <a:r>
              <a:rPr lang="en-US" sz="1800" dirty="0">
                <a:solidFill>
                  <a:schemeClr val="tx1"/>
                </a:solidFill>
                <a:latin typeface="Calibri" panose="020F0502020204030204" pitchFamily="34" charset="0"/>
              </a:rPr>
              <a:t>Europe 				(ETSI) ETS 300.328</a:t>
            </a:r>
          </a:p>
          <a:p>
            <a:pPr eaLnBrk="1" hangingPunct="1">
              <a:spcBef>
                <a:spcPct val="0"/>
              </a:spcBef>
              <a:buClrTx/>
              <a:buSzTx/>
              <a:buFontTx/>
              <a:buNone/>
            </a:pPr>
            <a:r>
              <a:rPr lang="en-US" sz="1800" dirty="0">
                <a:solidFill>
                  <a:schemeClr val="tx1"/>
                </a:solidFill>
                <a:latin typeface="Calibri" panose="020F0502020204030204" pitchFamily="34" charset="0"/>
              </a:rPr>
              <a:t>				ETS 301.893</a:t>
            </a:r>
          </a:p>
          <a:p>
            <a:pPr eaLnBrk="1" hangingPunct="1">
              <a:spcBef>
                <a:spcPct val="0"/>
              </a:spcBef>
              <a:buClrTx/>
              <a:buSzTx/>
              <a:buFontTx/>
              <a:buNone/>
            </a:pPr>
            <a:r>
              <a:rPr lang="en-US" sz="1800" dirty="0">
                <a:solidFill>
                  <a:schemeClr val="tx1"/>
                </a:solidFill>
                <a:latin typeface="Calibri" panose="020F0502020204030204" pitchFamily="34" charset="0"/>
              </a:rPr>
              <a:t>Israel 				MOC</a:t>
            </a:r>
          </a:p>
          <a:p>
            <a:pPr eaLnBrk="1" hangingPunct="1">
              <a:spcBef>
                <a:spcPct val="0"/>
              </a:spcBef>
              <a:buClrTx/>
              <a:buSzTx/>
              <a:buFontTx/>
              <a:buNone/>
            </a:pPr>
            <a:r>
              <a:rPr lang="en-US" sz="1800" dirty="0">
                <a:solidFill>
                  <a:schemeClr val="tx1"/>
                </a:solidFill>
                <a:latin typeface="Calibri" panose="020F0502020204030204" pitchFamily="34" charset="0"/>
              </a:rPr>
              <a:t>Japan (MKK) 			TELEC 33B</a:t>
            </a:r>
          </a:p>
          <a:p>
            <a:pPr eaLnBrk="1" hangingPunct="1">
              <a:spcBef>
                <a:spcPct val="0"/>
              </a:spcBef>
              <a:buClrTx/>
              <a:buSzTx/>
              <a:buFontTx/>
              <a:buNone/>
            </a:pPr>
            <a:r>
              <a:rPr lang="en-US" sz="1800" dirty="0">
                <a:solidFill>
                  <a:schemeClr val="tx1"/>
                </a:solidFill>
                <a:latin typeface="Calibri" panose="020F0502020204030204" pitchFamily="34" charset="0"/>
              </a:rPr>
              <a:t>				TELEC ARIB STD-T71</a:t>
            </a:r>
          </a:p>
          <a:p>
            <a:pPr eaLnBrk="1" hangingPunct="1">
              <a:spcBef>
                <a:spcPct val="0"/>
              </a:spcBef>
              <a:buClrTx/>
              <a:buSzTx/>
              <a:buFontTx/>
              <a:buNone/>
            </a:pPr>
            <a:r>
              <a:rPr lang="en-US" sz="1800" dirty="0">
                <a:solidFill>
                  <a:schemeClr val="tx1"/>
                </a:solidFill>
                <a:latin typeface="Calibri" panose="020F0502020204030204" pitchFamily="34" charset="0"/>
              </a:rPr>
              <a:t>Singapore 			IDA/TS SSS Issue 1</a:t>
            </a:r>
          </a:p>
          <a:p>
            <a:pPr eaLnBrk="1" hangingPunct="1">
              <a:spcBef>
                <a:spcPct val="0"/>
              </a:spcBef>
              <a:buClrTx/>
              <a:buSzTx/>
              <a:buFontTx/>
              <a:buNone/>
            </a:pPr>
            <a:r>
              <a:rPr lang="en-US" sz="1800" dirty="0">
                <a:solidFill>
                  <a:schemeClr val="tx1"/>
                </a:solidFill>
                <a:latin typeface="Calibri" panose="020F0502020204030204" pitchFamily="34" charset="0"/>
              </a:rPr>
              <a:t>Taiwan 				PDT</a:t>
            </a:r>
          </a:p>
          <a:p>
            <a:pPr eaLnBrk="1" hangingPunct="1">
              <a:spcBef>
                <a:spcPct val="0"/>
              </a:spcBef>
              <a:buClrTx/>
              <a:buSzTx/>
              <a:buFontTx/>
              <a:buNone/>
            </a:pPr>
            <a:r>
              <a:rPr lang="fr-FR" sz="1800" dirty="0">
                <a:solidFill>
                  <a:schemeClr val="tx1"/>
                </a:solidFill>
                <a:latin typeface="Calibri" panose="020F0502020204030204" pitchFamily="34" charset="0"/>
              </a:rPr>
              <a:t>USA 				FCC (47 CFR) Part 15C, Section 15.247</a:t>
            </a:r>
          </a:p>
          <a:p>
            <a:pPr eaLnBrk="1" hangingPunct="1">
              <a:spcBef>
                <a:spcPct val="0"/>
              </a:spcBef>
              <a:buClrTx/>
              <a:buSzTx/>
              <a:buFontTx/>
              <a:buNone/>
            </a:pPr>
            <a:r>
              <a:rPr lang="en-US" sz="1800" dirty="0">
                <a:solidFill>
                  <a:schemeClr val="tx1"/>
                </a:solidFill>
                <a:latin typeface="Calibri" panose="020F0502020204030204" pitchFamily="34" charset="0"/>
              </a:rPr>
              <a:t>FCC 				FCC (47 CFR) Part 15C, Section 15.407 </a:t>
            </a:r>
          </a:p>
        </p:txBody>
      </p:sp>
      <p:sp>
        <p:nvSpPr>
          <p:cNvPr id="6" name="Title 1"/>
          <p:cNvSpPr txBox="1">
            <a:spLocks/>
          </p:cNvSpPr>
          <p:nvPr/>
        </p:nvSpPr>
        <p:spPr bwMode="auto">
          <a:xfrm>
            <a:off x="341312" y="417513"/>
            <a:ext cx="7354888"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lgn="ctr">
              <a:spcBef>
                <a:spcPct val="0"/>
              </a:spcBef>
              <a:buClrTx/>
              <a:buSzTx/>
              <a:buFontTx/>
              <a:buNone/>
            </a:pPr>
            <a:r>
              <a:rPr lang="en-US" sz="3600" b="1" dirty="0">
                <a:solidFill>
                  <a:srgbClr val="002060"/>
                </a:solidFill>
                <a:latin typeface="Calibri" panose="020F0502020204030204" pitchFamily="34" charset="0"/>
                <a:cs typeface="Calibri" panose="020F0502020204030204" pitchFamily="34" charset="0"/>
              </a:rPr>
              <a:t>Radio Frequency Fundamentals for Wireless LAN  </a:t>
            </a:r>
          </a:p>
        </p:txBody>
      </p:sp>
    </p:spTree>
    <p:extLst>
      <p:ext uri="{BB962C8B-B14F-4D97-AF65-F5344CB8AC3E}">
        <p14:creationId xmlns:p14="http://schemas.microsoft.com/office/powerpoint/2010/main" val="258295428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48</TotalTime>
  <Pages>11</Pages>
  <Words>2345</Words>
  <Application>Microsoft Office PowerPoint</Application>
  <PresentationFormat>On-screen Show (4:3)</PresentationFormat>
  <Paragraphs>287</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ＭＳ Ｐゴシック</vt:lpstr>
      <vt:lpstr>Arial</vt:lpstr>
      <vt:lpstr>Calibri</vt:lpstr>
      <vt:lpstr>Century Gothic</vt:lpstr>
      <vt:lpstr>新細明體</vt:lpstr>
      <vt:lpstr>UCTI-Template-foundation-level</vt:lpstr>
      <vt:lpstr>Mobile &amp; Wireless Technology  CT090-3-2 &amp; Version 2</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15</cp:revision>
  <cp:lastPrinted>1995-11-02T09:23:42Z</cp:lastPrinted>
  <dcterms:created xsi:type="dcterms:W3CDTF">2017-10-11T09:20:11Z</dcterms:created>
  <dcterms:modified xsi:type="dcterms:W3CDTF">2018-02-25T13:20:43Z</dcterms:modified>
</cp:coreProperties>
</file>