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30"/>
  </p:notesMasterIdLst>
  <p:handoutMasterIdLst>
    <p:handoutMasterId r:id="rId31"/>
  </p:handoutMasterIdLst>
  <p:sldIdLst>
    <p:sldId id="266" r:id="rId2"/>
    <p:sldId id="267" r:id="rId3"/>
    <p:sldId id="268" r:id="rId4"/>
    <p:sldId id="269" r:id="rId5"/>
    <p:sldId id="270"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71" r:id="rId26"/>
    <p:sldId id="272" r:id="rId27"/>
    <p:sldId id="273" r:id="rId28"/>
    <p:sldId id="274" r:id="rId29"/>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702" autoAdjust="0"/>
  </p:normalViewPr>
  <p:slideViewPr>
    <p:cSldViewPr snapToGrid="0">
      <p:cViewPr varScale="1">
        <p:scale>
          <a:sx n="45" d="100"/>
          <a:sy n="45" d="100"/>
        </p:scale>
        <p:origin x="102" y="384"/>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D84FD0-C685-4F9B-903D-3052DD2E7E12}"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4BD90F-00B2-42D2-8617-3A7324E45697}"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831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1402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0653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881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511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1813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4989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620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0231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7476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978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6879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GB" sz="800" dirty="0" smtClean="0">
                <a:latin typeface="Calibri" pitchFamily="34" charset="0"/>
                <a:cs typeface="Calibri" pitchFamily="34" charset="0"/>
              </a:rPr>
              <a:t>CT090-3-2 and Mobile &amp; Wireless Technology</a:t>
            </a:r>
          </a:p>
          <a:p>
            <a:pPr>
              <a:defRPr/>
            </a:pP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smtClean="0"/>
              <a:t>Slide ‹#› of 9</a:t>
            </a:r>
            <a:endParaRPr lang="en-US" altLang="en-US"/>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WLAN Security</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pPr algn="r"/>
            <a:r>
              <a:rPr lang="en-US" dirty="0">
                <a:solidFill>
                  <a:srgbClr val="10065A"/>
                </a:solidFill>
              </a:rPr>
              <a:t>WLAN Security</a:t>
            </a:r>
          </a:p>
        </p:txBody>
      </p:sp>
      <p:sp>
        <p:nvSpPr>
          <p:cNvPr id="5" name="Text Box 6"/>
          <p:cNvSpPr txBox="1">
            <a:spLocks noGrp="1" noChangeArrowheads="1"/>
          </p:cNvSpPr>
          <p:nvPr>
            <p:ph type="ctrTitle"/>
          </p:nvPr>
        </p:nvSpPr>
        <p:spPr bwMode="auto">
          <a:xfrm>
            <a:off x="1105788" y="2268501"/>
            <a:ext cx="8612372"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4000" b="1" dirty="0">
                <a:solidFill>
                  <a:srgbClr val="10065A"/>
                </a:solidFill>
              </a:rPr>
              <a:t>Mobile &amp; Wireless Technology</a:t>
            </a:r>
            <a:r>
              <a:rPr lang="en-US" sz="3800" dirty="0"/>
              <a:t> </a:t>
            </a:r>
            <a:br>
              <a:rPr lang="en-US" sz="3800" dirty="0"/>
            </a:br>
            <a:r>
              <a:rPr lang="en-GB" sz="1400" dirty="0"/>
              <a:t>CT090-3-2</a:t>
            </a:r>
            <a:r>
              <a:rPr lang="en-US" sz="1400"/>
              <a:t> &amp; Version 2</a:t>
            </a:r>
            <a:endParaRPr lang="en-US" sz="1400" dirty="0"/>
          </a:p>
        </p:txBody>
      </p:sp>
    </p:spTree>
    <p:extLst>
      <p:ext uri="{BB962C8B-B14F-4D97-AF65-F5344CB8AC3E}">
        <p14:creationId xmlns:p14="http://schemas.microsoft.com/office/powerpoint/2010/main" val="481972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609600" y="1295400"/>
            <a:ext cx="77724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Even though wireless LAN security has greatly increased over the past decade, it is important to look at the original IEEE 802.11 standard as it relates to security.</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The original standard addressed two areas of security: authentication and privacy.</a:t>
            </a:r>
            <a:r>
              <a:rPr lang="en-US" sz="1800" i="1">
                <a:solidFill>
                  <a:schemeClr val="tx1"/>
                </a:solidFill>
                <a:latin typeface="Calibri" panose="020F0502020204030204" pitchFamily="34" charset="0"/>
              </a:rPr>
              <a:t> </a:t>
            </a:r>
          </a:p>
          <a:p>
            <a:pPr algn="just" eaLnBrk="1" hangingPunct="1">
              <a:lnSpc>
                <a:spcPct val="150000"/>
              </a:lnSpc>
              <a:spcBef>
                <a:spcPct val="0"/>
              </a:spcBef>
              <a:buClrTx/>
              <a:buSzTx/>
              <a:buFontTx/>
              <a:buNone/>
            </a:pPr>
            <a:endParaRPr lang="en-US" sz="1800" i="1">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i="1">
                <a:solidFill>
                  <a:schemeClr val="tx1"/>
                </a:solidFill>
                <a:latin typeface="Calibri" panose="020F0502020204030204" pitchFamily="34" charset="0"/>
              </a:rPr>
              <a:t>Authentication </a:t>
            </a:r>
            <a:r>
              <a:rPr lang="en-US" sz="1800">
                <a:solidFill>
                  <a:schemeClr val="tx1"/>
                </a:solidFill>
                <a:latin typeface="Calibri" panose="020F0502020204030204" pitchFamily="34" charset="0"/>
              </a:rPr>
              <a:t>is defined as a way of confirming an identity; basically, it determines that you are who you say you are.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Two types of Authentication: Open System Authentication &amp; Shared Key Authentication.</a:t>
            </a:r>
          </a:p>
        </p:txBody>
      </p:sp>
      <p:sp>
        <p:nvSpPr>
          <p:cNvPr id="6" name="Title 1"/>
          <p:cNvSpPr txBox="1">
            <a:spLocks/>
          </p:cNvSpPr>
          <p:nvPr/>
        </p:nvSpPr>
        <p:spPr bwMode="auto">
          <a:xfrm>
            <a:off x="479425" y="706438"/>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IEEE 802.11 Standards Security </a:t>
            </a:r>
          </a:p>
        </p:txBody>
      </p:sp>
    </p:spTree>
    <p:extLst>
      <p:ext uri="{BB962C8B-B14F-4D97-AF65-F5344CB8AC3E}">
        <p14:creationId xmlns:p14="http://schemas.microsoft.com/office/powerpoint/2010/main" val="2171309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500063" y="1550988"/>
            <a:ext cx="8077200" cy="480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lnSpc>
                <a:spcPct val="150000"/>
              </a:lnSpc>
              <a:spcBef>
                <a:spcPct val="0"/>
              </a:spcBef>
              <a:buClrTx/>
              <a:buSzTx/>
              <a:buFontTx/>
              <a:buNone/>
            </a:pPr>
            <a:r>
              <a:rPr lang="en-US" sz="1800">
                <a:solidFill>
                  <a:schemeClr val="tx1"/>
                </a:solidFill>
                <a:latin typeface="Calibri" panose="020F0502020204030204" pitchFamily="34" charset="0"/>
              </a:rPr>
              <a:t>Open System Authentication</a:t>
            </a:r>
          </a:p>
          <a:p>
            <a:pPr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This type of authentication is a two-step process, also known as a two-way handshake, and is one of the simplest ways to provide an authentication process. Open system authentication cannot fail. This authentication is what is known as a </a:t>
            </a:r>
            <a:r>
              <a:rPr lang="en-US" sz="1800" i="1">
                <a:solidFill>
                  <a:schemeClr val="tx1"/>
                </a:solidFill>
                <a:latin typeface="Calibri" panose="020F0502020204030204" pitchFamily="34" charset="0"/>
              </a:rPr>
              <a:t>null authentication</a:t>
            </a:r>
            <a:r>
              <a:rPr lang="en-US" sz="1800">
                <a:solidFill>
                  <a:schemeClr val="tx1"/>
                </a:solidFill>
                <a:latin typeface="Calibri" panose="020F0502020204030204" pitchFamily="34" charset="0"/>
              </a:rPr>
              <a:t>,</a:t>
            </a:r>
          </a:p>
          <a:p>
            <a:pPr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eaLnBrk="1" hangingPunct="1">
              <a:lnSpc>
                <a:spcPct val="150000"/>
              </a:lnSpc>
              <a:spcBef>
                <a:spcPct val="0"/>
              </a:spcBef>
              <a:buClrTx/>
              <a:buSzTx/>
              <a:buFontTx/>
              <a:buNone/>
            </a:pPr>
            <a:r>
              <a:rPr lang="en-US" sz="1800">
                <a:solidFill>
                  <a:schemeClr val="tx1"/>
                </a:solidFill>
                <a:latin typeface="Calibri" panose="020F0502020204030204" pitchFamily="34" charset="0"/>
              </a:rPr>
              <a:t>For example, if a wireless client device such as a notebook computer wants to join the wireless network, it will ask the access point if it can authenticate, and the access point will always accept.</a:t>
            </a:r>
          </a:p>
          <a:p>
            <a:pPr eaLnBrk="1" hangingPunct="1">
              <a:spcBef>
                <a:spcPct val="0"/>
              </a:spcBef>
              <a:buClrTx/>
              <a:buSzTx/>
              <a:buFontTx/>
              <a:buNone/>
            </a:pPr>
            <a:endParaRPr lang="en-US" sz="1800">
              <a:solidFill>
                <a:schemeClr val="tx1"/>
              </a:solidFill>
              <a:latin typeface="Calibri" panose="020F0502020204030204" pitchFamily="34" charset="0"/>
            </a:endParaRPr>
          </a:p>
          <a:p>
            <a:pPr algn="just" eaLnBrk="1" hangingPunct="1">
              <a:spcBef>
                <a:spcPct val="0"/>
              </a:spcBef>
              <a:buClrTx/>
              <a:buSzTx/>
              <a:buFontTx/>
              <a:buNone/>
            </a:pPr>
            <a:endParaRPr lang="en-US" sz="1800">
              <a:solidFill>
                <a:schemeClr val="tx1"/>
              </a:solidFill>
              <a:latin typeface="Calibri" panose="020F0502020204030204" pitchFamily="34" charset="0"/>
            </a:endParaRPr>
          </a:p>
        </p:txBody>
      </p:sp>
      <p:sp>
        <p:nvSpPr>
          <p:cNvPr id="6" name="Title 1"/>
          <p:cNvSpPr txBox="1">
            <a:spLocks/>
          </p:cNvSpPr>
          <p:nvPr/>
        </p:nvSpPr>
        <p:spPr bwMode="auto">
          <a:xfrm>
            <a:off x="479425" y="706438"/>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IEEE 802.11 Standards Security </a:t>
            </a:r>
          </a:p>
        </p:txBody>
      </p:sp>
    </p:spTree>
    <p:extLst>
      <p:ext uri="{BB962C8B-B14F-4D97-AF65-F5344CB8AC3E}">
        <p14:creationId xmlns:p14="http://schemas.microsoft.com/office/powerpoint/2010/main" val="102901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595313" y="1905000"/>
            <a:ext cx="7924800" cy="355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r>
              <a:rPr lang="en-US" sz="1800">
                <a:solidFill>
                  <a:schemeClr val="tx1"/>
                </a:solidFill>
                <a:latin typeface="Calibri" panose="020F0502020204030204" pitchFamily="34" charset="0"/>
              </a:rPr>
              <a:t>Shared Key Authentication – </a:t>
            </a:r>
          </a:p>
          <a:p>
            <a:pPr eaLnBrk="1" hangingPunct="1">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Shared Key Authentication is a process by which a computer can gain access to a wireless network that uses the Wired Equipment protocol. With SKA,  a computer equipped with a wireless modem can fully access any WEP network and exchange encrypted or unencrypted data.</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Privacy - Privacy is ensuring that information or data is understandable only by the individuals or groups it is intended for, the sender and the intended receiver.</a:t>
            </a:r>
          </a:p>
        </p:txBody>
      </p:sp>
      <p:sp>
        <p:nvSpPr>
          <p:cNvPr id="6" name="Title 1"/>
          <p:cNvSpPr txBox="1">
            <a:spLocks/>
          </p:cNvSpPr>
          <p:nvPr/>
        </p:nvSpPr>
        <p:spPr bwMode="auto">
          <a:xfrm>
            <a:off x="479425" y="706438"/>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IEEE 802.11 Standards Security </a:t>
            </a:r>
          </a:p>
        </p:txBody>
      </p:sp>
    </p:spTree>
    <p:extLst>
      <p:ext uri="{BB962C8B-B14F-4D97-AF65-F5344CB8AC3E}">
        <p14:creationId xmlns:p14="http://schemas.microsoft.com/office/powerpoint/2010/main" val="3844562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75" y="-304800"/>
            <a:ext cx="8963025" cy="716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8942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Title 1"/>
          <p:cNvSpPr txBox="1">
            <a:spLocks/>
          </p:cNvSpPr>
          <p:nvPr/>
        </p:nvSpPr>
        <p:spPr bwMode="auto">
          <a:xfrm>
            <a:off x="430213" y="549275"/>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Early WLAN Security Mechanisms</a:t>
            </a:r>
          </a:p>
        </p:txBody>
      </p:sp>
      <p:sp>
        <p:nvSpPr>
          <p:cNvPr id="6" name="Rectangle 1"/>
          <p:cNvSpPr>
            <a:spLocks noChangeArrowheads="1"/>
          </p:cNvSpPr>
          <p:nvPr/>
        </p:nvSpPr>
        <p:spPr bwMode="auto">
          <a:xfrm>
            <a:off x="679450" y="1770063"/>
            <a:ext cx="7745413" cy="438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lnSpc>
                <a:spcPct val="150000"/>
              </a:lnSpc>
              <a:spcBef>
                <a:spcPct val="0"/>
              </a:spcBef>
              <a:buClrTx/>
              <a:buSzTx/>
              <a:buFontTx/>
              <a:buNone/>
            </a:pPr>
            <a:r>
              <a:rPr lang="en-US" sz="1800">
                <a:solidFill>
                  <a:schemeClr val="tx1"/>
                </a:solidFill>
                <a:latin typeface="Calibri" panose="020F0502020204030204" pitchFamily="34" charset="0"/>
              </a:rPr>
              <a:t>Because of the way security was defined in the original IEEE 802.11 standard, manufacturers of wireless LAN equipment were able to design several ways a user could secure wireless LAN.</a:t>
            </a:r>
          </a:p>
          <a:p>
            <a:pPr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eaLnBrk="1" hangingPunct="1">
              <a:spcBef>
                <a:spcPct val="0"/>
              </a:spcBef>
              <a:buClrTx/>
              <a:buSzTx/>
              <a:buFontTx/>
              <a:buNone/>
            </a:pPr>
            <a:r>
              <a:rPr lang="en-US" sz="1800">
                <a:solidFill>
                  <a:schemeClr val="tx1"/>
                </a:solidFill>
                <a:latin typeface="Calibri" panose="020F0502020204030204" pitchFamily="34" charset="0"/>
              </a:rPr>
              <a:t>Some of these common WLAN security methods are:</a:t>
            </a:r>
          </a:p>
          <a:p>
            <a:pPr eaLnBrk="1" hangingPunct="1">
              <a:spcBef>
                <a:spcPct val="0"/>
              </a:spcBef>
              <a:buClrTx/>
              <a:buSzTx/>
              <a:buFontTx/>
              <a:buNone/>
            </a:pPr>
            <a:endParaRPr lang="en-US" sz="1800">
              <a:solidFill>
                <a:schemeClr val="tx1"/>
              </a:solidFill>
              <a:latin typeface="Calibri" panose="020F0502020204030204" pitchFamily="34" charset="0"/>
            </a:endParaRPr>
          </a:p>
          <a:p>
            <a:pPr eaLnBrk="1" hangingPunct="1">
              <a:lnSpc>
                <a:spcPct val="150000"/>
              </a:lnSpc>
              <a:spcBef>
                <a:spcPct val="0"/>
              </a:spcBef>
              <a:buClrTx/>
              <a:buSzTx/>
              <a:buFontTx/>
              <a:buNone/>
            </a:pPr>
            <a:r>
              <a:rPr lang="en-US" sz="1800">
                <a:solidFill>
                  <a:schemeClr val="tx1"/>
                </a:solidFill>
                <a:latin typeface="Calibri" panose="020F0502020204030204" pitchFamily="34" charset="0"/>
              </a:rPr>
              <a:t>Service Set Identifier (SSID) hiding (closed network)</a:t>
            </a:r>
          </a:p>
          <a:p>
            <a:pPr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eaLnBrk="1" hangingPunct="1">
              <a:lnSpc>
                <a:spcPct val="150000"/>
              </a:lnSpc>
              <a:spcBef>
                <a:spcPct val="0"/>
              </a:spcBef>
              <a:buClrTx/>
              <a:buSzTx/>
              <a:buFontTx/>
              <a:buNone/>
            </a:pPr>
            <a:r>
              <a:rPr lang="it-IT" sz="1800">
                <a:solidFill>
                  <a:schemeClr val="tx1"/>
                </a:solidFill>
                <a:latin typeface="Calibri" panose="020F0502020204030204" pitchFamily="34" charset="0"/>
              </a:rPr>
              <a:t>Media Access Control (MAC) filtering</a:t>
            </a:r>
          </a:p>
          <a:p>
            <a:pPr eaLnBrk="1" hangingPunct="1">
              <a:lnSpc>
                <a:spcPct val="150000"/>
              </a:lnSpc>
              <a:spcBef>
                <a:spcPct val="0"/>
              </a:spcBef>
              <a:buClrTx/>
              <a:buSzTx/>
              <a:buFontTx/>
              <a:buNone/>
            </a:pPr>
            <a:endParaRPr lang="it-IT" sz="1800">
              <a:solidFill>
                <a:schemeClr val="tx1"/>
              </a:solidFill>
              <a:latin typeface="Calibri" panose="020F0502020204030204" pitchFamily="34" charset="0"/>
            </a:endParaRPr>
          </a:p>
          <a:p>
            <a:pPr eaLnBrk="1" hangingPunct="1">
              <a:lnSpc>
                <a:spcPct val="150000"/>
              </a:lnSpc>
              <a:spcBef>
                <a:spcPct val="0"/>
              </a:spcBef>
              <a:buClrTx/>
              <a:buSzTx/>
              <a:buFontTx/>
              <a:buNone/>
            </a:pPr>
            <a:r>
              <a:rPr lang="en-US" sz="1800">
                <a:solidFill>
                  <a:schemeClr val="tx1"/>
                </a:solidFill>
                <a:latin typeface="Calibri" panose="020F0502020204030204" pitchFamily="34" charset="0"/>
              </a:rPr>
              <a:t>Wired Equivalent Privacy (WEP)</a:t>
            </a:r>
          </a:p>
        </p:txBody>
      </p:sp>
    </p:spTree>
    <p:extLst>
      <p:ext uri="{BB962C8B-B14F-4D97-AF65-F5344CB8AC3E}">
        <p14:creationId xmlns:p14="http://schemas.microsoft.com/office/powerpoint/2010/main" val="486720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2"/>
          <p:cNvSpPr>
            <a:spLocks noChangeArrowheads="1"/>
          </p:cNvSpPr>
          <p:nvPr/>
        </p:nvSpPr>
        <p:spPr bwMode="auto">
          <a:xfrm>
            <a:off x="544513" y="1524000"/>
            <a:ext cx="7886700"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lnSpc>
                <a:spcPct val="150000"/>
              </a:lnSpc>
              <a:spcBef>
                <a:spcPct val="0"/>
              </a:spcBef>
              <a:buClrTx/>
              <a:buSzTx/>
              <a:buFontTx/>
              <a:buNone/>
            </a:pPr>
            <a:r>
              <a:rPr lang="en-US" sz="1800">
                <a:solidFill>
                  <a:schemeClr val="tx1"/>
                </a:solidFill>
                <a:latin typeface="Calibri" panose="020F0502020204030204" pitchFamily="34" charset="0"/>
              </a:rPr>
              <a:t>Service Set Identifier (SSID) </a:t>
            </a:r>
          </a:p>
          <a:p>
            <a:pPr eaLnBrk="1" hangingPunct="1">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SSID is a name for the wireless network and was designed to be used for device segmentation. </a:t>
            </a:r>
          </a:p>
          <a:p>
            <a:pPr algn="just" eaLnBrk="1" hangingPunct="1">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The SSID will allow wireless devices such as notebook computers to identify and connect to a wireless LAN. There are a couple of ways this can be accomplished. </a:t>
            </a:r>
          </a:p>
          <a:p>
            <a:pPr algn="just" eaLnBrk="1" hangingPunct="1">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One is to specify the SSID of the wireless LAN to be joined in the wireless client utility of the connecting device. In this case, a wireless client sends a probe request frame with the intent of joining that particular network. The SSID is specified in a beacon frame. </a:t>
            </a:r>
          </a:p>
          <a:p>
            <a:pPr eaLnBrk="1" hangingPunct="1">
              <a:spcBef>
                <a:spcPct val="0"/>
              </a:spcBef>
              <a:buClrTx/>
              <a:buSzTx/>
              <a:buFontTx/>
              <a:buNone/>
            </a:pPr>
            <a:endParaRPr lang="en-US" sz="1800">
              <a:solidFill>
                <a:schemeClr val="tx1"/>
              </a:solidFill>
              <a:latin typeface="Calibri" panose="020F0502020204030204" pitchFamily="34" charset="0"/>
            </a:endParaRPr>
          </a:p>
        </p:txBody>
      </p:sp>
      <p:sp>
        <p:nvSpPr>
          <p:cNvPr id="6" name="Title 1"/>
          <p:cNvSpPr txBox="1">
            <a:spLocks/>
          </p:cNvSpPr>
          <p:nvPr/>
        </p:nvSpPr>
        <p:spPr bwMode="auto">
          <a:xfrm>
            <a:off x="430213" y="549275"/>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Early WLAN Security Mechanisms - SSID</a:t>
            </a:r>
          </a:p>
        </p:txBody>
      </p:sp>
    </p:spTree>
    <p:extLst>
      <p:ext uri="{BB962C8B-B14F-4D97-AF65-F5344CB8AC3E}">
        <p14:creationId xmlns:p14="http://schemas.microsoft.com/office/powerpoint/2010/main" val="2823356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568325" y="1752600"/>
            <a:ext cx="80010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Most manufacturers of wireless LAN equipment provide the capability to disable SSID broadcasting. Another term for this process is </a:t>
            </a:r>
            <a:r>
              <a:rPr lang="en-US" sz="1800" i="1">
                <a:solidFill>
                  <a:schemeClr val="tx1"/>
                </a:solidFill>
                <a:latin typeface="Calibri" panose="020F0502020204030204" pitchFamily="34" charset="0"/>
              </a:rPr>
              <a:t>SSID hiding</a:t>
            </a:r>
            <a:r>
              <a:rPr lang="en-US" sz="1800">
                <a:solidFill>
                  <a:schemeClr val="tx1"/>
                </a:solidFill>
                <a:latin typeface="Calibri" panose="020F0502020204030204" pitchFamily="34" charset="0"/>
              </a:rPr>
              <a:t>.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SSID hiding allows a user to remove the SSID that would normally appear in broadcast beacon frames. If the SSID is not being broadcast, the network is invisible to the client devices that do not have that network’s SSID specified in their client utility.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If somebody knows the SSID, they would be able to enter it into their client device software and then be able to connect to the network.</a:t>
            </a:r>
          </a:p>
        </p:txBody>
      </p:sp>
      <p:sp>
        <p:nvSpPr>
          <p:cNvPr id="6" name="Title 1"/>
          <p:cNvSpPr txBox="1">
            <a:spLocks/>
          </p:cNvSpPr>
          <p:nvPr/>
        </p:nvSpPr>
        <p:spPr bwMode="auto">
          <a:xfrm>
            <a:off x="430213" y="685800"/>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Early WLAN Security Mechanisms – </a:t>
            </a:r>
            <a:r>
              <a:rPr lang="en-US" sz="2800" b="1">
                <a:solidFill>
                  <a:srgbClr val="002060"/>
                </a:solidFill>
                <a:latin typeface="Calibri" panose="020F0502020204030204" pitchFamily="34" charset="0"/>
                <a:cs typeface="Calibri" panose="020F0502020204030204" pitchFamily="34" charset="0"/>
              </a:rPr>
              <a:t>SSID Hiding</a:t>
            </a:r>
          </a:p>
        </p:txBody>
      </p:sp>
    </p:spTree>
    <p:extLst>
      <p:ext uri="{BB962C8B-B14F-4D97-AF65-F5344CB8AC3E}">
        <p14:creationId xmlns:p14="http://schemas.microsoft.com/office/powerpoint/2010/main" val="2636605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8686800" cy="678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7772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14363" y="1770063"/>
            <a:ext cx="7996237" cy="466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Media Access Control (MAC) address is a unique hardware identifier of a network device.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This 6-byte address is the Layer 2 address that allows frames to be sent and received to and from a device.  An important point here is that the MAC address is unique and no two devices should ever have the same MAC address.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In a wireless network, MAC addresses are easily visible using a packet analyzer. These addresses are required for a device to send and receive information; therefore, they cannot be encrypted and are visible to anyone with the knowledge to view them.</a:t>
            </a:r>
          </a:p>
        </p:txBody>
      </p:sp>
      <p:sp>
        <p:nvSpPr>
          <p:cNvPr id="6" name="Title 1"/>
          <p:cNvSpPr txBox="1">
            <a:spLocks/>
          </p:cNvSpPr>
          <p:nvPr/>
        </p:nvSpPr>
        <p:spPr bwMode="auto">
          <a:xfrm>
            <a:off x="430213" y="685800"/>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Early WLAN Security Mechanisms – MAC Address</a:t>
            </a:r>
            <a:endParaRPr lang="en-US" sz="2800" b="1">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3074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8796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665" y="1697038"/>
            <a:ext cx="8229600" cy="4525962"/>
          </a:xfrm>
        </p:spPr>
        <p:txBody>
          <a:bodyPr/>
          <a:lstStyle/>
          <a:p>
            <a:pPr>
              <a:spcBef>
                <a:spcPct val="0"/>
              </a:spcBef>
              <a:buClrTx/>
              <a:buSzTx/>
              <a:buFontTx/>
              <a:buNone/>
            </a:pPr>
            <a:r>
              <a:rPr lang="en-US" sz="1800" dirty="0">
                <a:latin typeface="Calibri" panose="020F0502020204030204" pitchFamily="34" charset="0"/>
              </a:rPr>
              <a:t>Wireless LAN Threats and Intrusion </a:t>
            </a:r>
            <a:endParaRPr lang="en-US" sz="2800" dirty="0">
              <a:latin typeface="Calibri" panose="020F0502020204030204" pitchFamily="34" charset="0"/>
            </a:endParaRPr>
          </a:p>
          <a:p>
            <a:pPr>
              <a:spcBef>
                <a:spcPct val="0"/>
              </a:spcBef>
              <a:buClrTx/>
              <a:buSzTx/>
              <a:buFontTx/>
              <a:buNone/>
            </a:pPr>
            <a:r>
              <a:rPr lang="en-US" sz="1800" dirty="0">
                <a:latin typeface="Calibri" panose="020F0502020204030204" pitchFamily="34" charset="0"/>
              </a:rPr>
              <a:t>IEEE 802.11 Standards Security </a:t>
            </a:r>
            <a:endParaRPr lang="en-US" sz="2800" dirty="0">
              <a:latin typeface="Calibri" panose="020F0502020204030204" pitchFamily="34" charset="0"/>
            </a:endParaRPr>
          </a:p>
          <a:p>
            <a:pPr lvl="1">
              <a:spcBef>
                <a:spcPct val="0"/>
              </a:spcBef>
              <a:buClrTx/>
              <a:buSzTx/>
              <a:buFontTx/>
              <a:buNone/>
            </a:pPr>
            <a:r>
              <a:rPr lang="en-US" sz="1800" dirty="0">
                <a:latin typeface="Calibri" panose="020F0502020204030204" pitchFamily="34" charset="0"/>
              </a:rPr>
              <a:t>Open System Authentication </a:t>
            </a:r>
            <a:endParaRPr lang="en-US" dirty="0">
              <a:latin typeface="Calibri" panose="020F0502020204030204" pitchFamily="34" charset="0"/>
            </a:endParaRPr>
          </a:p>
          <a:p>
            <a:pPr lvl="1">
              <a:spcBef>
                <a:spcPct val="0"/>
              </a:spcBef>
              <a:buClrTx/>
              <a:buSzTx/>
              <a:buFontTx/>
              <a:buNone/>
            </a:pPr>
            <a:r>
              <a:rPr lang="en-US" sz="1800" dirty="0">
                <a:latin typeface="Calibri" panose="020F0502020204030204" pitchFamily="34" charset="0"/>
              </a:rPr>
              <a:t>Shared Key Authentication </a:t>
            </a:r>
            <a:endParaRPr lang="en-US" dirty="0">
              <a:latin typeface="Calibri" panose="020F0502020204030204" pitchFamily="34" charset="0"/>
            </a:endParaRPr>
          </a:p>
          <a:p>
            <a:pPr>
              <a:spcBef>
                <a:spcPct val="0"/>
              </a:spcBef>
              <a:buClrTx/>
              <a:buSzTx/>
              <a:buFontTx/>
              <a:buNone/>
            </a:pPr>
            <a:r>
              <a:rPr lang="en-US" sz="1800" dirty="0">
                <a:latin typeface="Calibri" panose="020F0502020204030204" pitchFamily="34" charset="0"/>
              </a:rPr>
              <a:t>Early WLAN Security Mechanisms </a:t>
            </a:r>
            <a:endParaRPr lang="en-US" sz="2800" dirty="0">
              <a:latin typeface="Calibri" panose="020F0502020204030204" pitchFamily="34" charset="0"/>
            </a:endParaRPr>
          </a:p>
          <a:p>
            <a:pPr lvl="1">
              <a:spcBef>
                <a:spcPct val="0"/>
              </a:spcBef>
              <a:buClrTx/>
              <a:buSzTx/>
              <a:buFontTx/>
              <a:buNone/>
            </a:pPr>
            <a:r>
              <a:rPr lang="en-US" sz="1800" dirty="0">
                <a:latin typeface="Calibri" panose="020F0502020204030204" pitchFamily="34" charset="0"/>
              </a:rPr>
              <a:t>Service Set Identifier (SSID) </a:t>
            </a:r>
            <a:endParaRPr lang="en-US" dirty="0">
              <a:latin typeface="Calibri" panose="020F0502020204030204" pitchFamily="34" charset="0"/>
            </a:endParaRPr>
          </a:p>
          <a:p>
            <a:pPr lvl="1">
              <a:spcBef>
                <a:spcPct val="0"/>
              </a:spcBef>
              <a:buClrTx/>
              <a:buSzTx/>
              <a:buFontTx/>
              <a:buNone/>
            </a:pPr>
            <a:r>
              <a:rPr lang="en-US" sz="1800" dirty="0">
                <a:latin typeface="Calibri" panose="020F0502020204030204" pitchFamily="34" charset="0"/>
              </a:rPr>
              <a:t>SSID Hiding </a:t>
            </a:r>
            <a:endParaRPr lang="en-US" dirty="0">
              <a:latin typeface="Calibri" panose="020F0502020204030204" pitchFamily="34" charset="0"/>
            </a:endParaRPr>
          </a:p>
          <a:p>
            <a:pPr lvl="1">
              <a:spcBef>
                <a:spcPct val="0"/>
              </a:spcBef>
              <a:buClrTx/>
              <a:buSzTx/>
              <a:buFontTx/>
              <a:buNone/>
            </a:pPr>
            <a:r>
              <a:rPr lang="en-US" sz="1800" dirty="0">
                <a:latin typeface="Calibri" panose="020F0502020204030204" pitchFamily="34" charset="0"/>
              </a:rPr>
              <a:t>Media Access Control (MAC) Address</a:t>
            </a:r>
            <a:endParaRPr lang="en-US" dirty="0">
              <a:latin typeface="Calibri" panose="020F0502020204030204" pitchFamily="34" charset="0"/>
            </a:endParaRPr>
          </a:p>
          <a:p>
            <a:pPr>
              <a:spcBef>
                <a:spcPct val="0"/>
              </a:spcBef>
              <a:buClrTx/>
              <a:buSzTx/>
              <a:buFontTx/>
              <a:buNone/>
            </a:pPr>
            <a:r>
              <a:rPr lang="en-US" sz="1800" dirty="0">
                <a:latin typeface="Calibri" panose="020F0502020204030204" pitchFamily="34" charset="0"/>
              </a:rPr>
              <a:t>Overview of other WLAN Security Standards and Technology</a:t>
            </a:r>
            <a:endParaRPr lang="en-US" sz="2800" dirty="0">
              <a:latin typeface="Calibri" panose="020F0502020204030204"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2</a:t>
            </a:fld>
            <a:r>
              <a:rPr lang="en-GB" dirty="0" smtClean="0"/>
              <a:t>› of 9</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152718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
            <a:ext cx="9144000"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8669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09600" y="1752600"/>
            <a:ext cx="8007350" cy="466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b="1">
                <a:solidFill>
                  <a:schemeClr val="tx1"/>
                </a:solidFill>
                <a:latin typeface="Calibri" panose="020F0502020204030204" pitchFamily="34" charset="0"/>
              </a:rPr>
              <a:t>Wired Equivalent Privacy(WEP)</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With open system authentication, all information is broadcast through the air in clear text. What this means is anyone with knowledge of how to use a packet analyzer or other software tool can easily see all the information that is passing between devices.</a:t>
            </a:r>
          </a:p>
          <a:p>
            <a:pPr algn="just" eaLnBrk="1" hangingPunct="1">
              <a:lnSpc>
                <a:spcPct val="150000"/>
              </a:lnSpc>
              <a:spcBef>
                <a:spcPct val="0"/>
              </a:spcBef>
              <a:buClrTx/>
              <a:buSzTx/>
              <a:buFontTx/>
              <a:buNone/>
            </a:pPr>
            <a:endParaRPr lang="en-US" sz="1800" i="1">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i="1">
                <a:solidFill>
                  <a:schemeClr val="tx1"/>
                </a:solidFill>
                <a:latin typeface="Calibri" panose="020F0502020204030204" pitchFamily="34" charset="0"/>
              </a:rPr>
              <a:t>WEP </a:t>
            </a:r>
            <a:r>
              <a:rPr lang="en-US" sz="1800">
                <a:solidFill>
                  <a:schemeClr val="tx1"/>
                </a:solidFill>
                <a:latin typeface="Calibri" panose="020F0502020204030204" pitchFamily="34" charset="0"/>
              </a:rPr>
              <a:t>was designed as a way to protect wireless networking from casual eavesdropping. WEP is fairly simple to implement. It requires all devices to have the same key.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p:txBody>
      </p:sp>
      <p:sp>
        <p:nvSpPr>
          <p:cNvPr id="6" name="Title 1"/>
          <p:cNvSpPr txBox="1">
            <a:spLocks/>
          </p:cNvSpPr>
          <p:nvPr/>
        </p:nvSpPr>
        <p:spPr bwMode="auto">
          <a:xfrm>
            <a:off x="463550" y="8080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Overview of other WLAN Security Standards and Technology</a:t>
            </a:r>
          </a:p>
        </p:txBody>
      </p:sp>
    </p:spTree>
    <p:extLst>
      <p:ext uri="{BB962C8B-B14F-4D97-AF65-F5344CB8AC3E}">
        <p14:creationId xmlns:p14="http://schemas.microsoft.com/office/powerpoint/2010/main" val="2500761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Title 1"/>
          <p:cNvSpPr txBox="1">
            <a:spLocks/>
          </p:cNvSpPr>
          <p:nvPr/>
        </p:nvSpPr>
        <p:spPr bwMode="auto">
          <a:xfrm>
            <a:off x="463550" y="8080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Overview of other WLAN Security Standards and Technology</a:t>
            </a:r>
          </a:p>
        </p:txBody>
      </p:sp>
      <p:sp>
        <p:nvSpPr>
          <p:cNvPr id="6" name="Rectangle 1"/>
          <p:cNvSpPr>
            <a:spLocks noChangeArrowheads="1"/>
          </p:cNvSpPr>
          <p:nvPr/>
        </p:nvSpPr>
        <p:spPr bwMode="auto">
          <a:xfrm>
            <a:off x="650875" y="1752600"/>
            <a:ext cx="7813675" cy="466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The WEP key can be either 64-bit or 128-bit; however, the standard required only 64-bit WEP. WEP is static, which means all wireless devices—access points,</a:t>
            </a: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bridges, and client stations—must have the key manually entered into them.</a:t>
            </a:r>
            <a:endParaRPr lang="en-US" sz="1800" b="1">
              <a:solidFill>
                <a:schemeClr val="tx1"/>
              </a:solidFill>
              <a:latin typeface="Calibri" panose="020F0502020204030204" pitchFamily="34" charset="0"/>
            </a:endParaRPr>
          </a:p>
          <a:p>
            <a:pPr eaLnBrk="1" hangingPunct="1">
              <a:spcBef>
                <a:spcPct val="0"/>
              </a:spcBef>
              <a:buClrTx/>
              <a:buSzTx/>
              <a:buFontTx/>
              <a:buNone/>
            </a:pPr>
            <a:endParaRPr lang="en-US" sz="1800" b="1">
              <a:solidFill>
                <a:schemeClr val="tx1"/>
              </a:solidFill>
              <a:latin typeface="Calibri" panose="020F0502020204030204" pitchFamily="34" charset="0"/>
            </a:endParaRPr>
          </a:p>
          <a:p>
            <a:pPr eaLnBrk="1" hangingPunct="1">
              <a:spcBef>
                <a:spcPct val="0"/>
              </a:spcBef>
              <a:buClrTx/>
              <a:buSzTx/>
              <a:buFontTx/>
              <a:buNone/>
            </a:pPr>
            <a:r>
              <a:rPr lang="en-US" sz="1800" b="1">
                <a:solidFill>
                  <a:schemeClr val="tx1"/>
                </a:solidFill>
                <a:latin typeface="Calibri" panose="020F0502020204030204" pitchFamily="34" charset="0"/>
              </a:rPr>
              <a:t>PIN-Based Security</a:t>
            </a:r>
          </a:p>
          <a:p>
            <a:pPr eaLnBrk="1" hangingPunct="1">
              <a:spcBef>
                <a:spcPct val="0"/>
              </a:spcBef>
              <a:buClrTx/>
              <a:buSzTx/>
              <a:buFontTx/>
              <a:buNone/>
            </a:pPr>
            <a:endParaRPr lang="en-US" sz="1800" b="1">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i="1">
                <a:solidFill>
                  <a:schemeClr val="tx1"/>
                </a:solidFill>
                <a:latin typeface="Calibri" panose="020F0502020204030204" pitchFamily="34" charset="0"/>
              </a:rPr>
              <a:t>PIN-based security </a:t>
            </a:r>
            <a:r>
              <a:rPr lang="en-US" sz="1800">
                <a:solidFill>
                  <a:schemeClr val="tx1"/>
                </a:solidFill>
                <a:latin typeface="Calibri" panose="020F0502020204030204" pitchFamily="34" charset="0"/>
              </a:rPr>
              <a:t>requires a unique PIN to be entered on all devices that will be part of the same secure wireless network.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When the device tries to join the network, the registrar will prompt the user to enter the unique PIN. Once the PIN is entered, the process authenticates the device and encrypts the network data sent to and from the device. </a:t>
            </a:r>
          </a:p>
        </p:txBody>
      </p:sp>
    </p:spTree>
    <p:extLst>
      <p:ext uri="{BB962C8B-B14F-4D97-AF65-F5344CB8AC3E}">
        <p14:creationId xmlns:p14="http://schemas.microsoft.com/office/powerpoint/2010/main" val="2574048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15950" y="1905000"/>
            <a:ext cx="80010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b="1">
                <a:solidFill>
                  <a:schemeClr val="tx1"/>
                </a:solidFill>
                <a:latin typeface="Calibri" panose="020F0502020204030204" pitchFamily="34" charset="0"/>
              </a:rPr>
              <a:t>Push – Button Security - </a:t>
            </a:r>
            <a:r>
              <a:rPr lang="en-US" sz="1800" i="1">
                <a:solidFill>
                  <a:schemeClr val="tx1"/>
                </a:solidFill>
                <a:latin typeface="Calibri" panose="020F0502020204030204" pitchFamily="34" charset="0"/>
              </a:rPr>
              <a:t>Push-button security </a:t>
            </a:r>
            <a:r>
              <a:rPr lang="en-US" sz="1800">
                <a:solidFill>
                  <a:schemeClr val="tx1"/>
                </a:solidFill>
                <a:latin typeface="Calibri" panose="020F0502020204030204" pitchFamily="34" charset="0"/>
              </a:rPr>
              <a:t>or push-button configuration (PBC) allows users to configure wireless LAN security with “the push of a button,” making setting up wireless security a one-step process.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When a user pushes a hardware button on the wireless residential gateway (wireless router) and clicks a software button in the utility for the network adapter installed in the client device wanting to associate, push-button security creates a connection between the devices, configures the network’s SSID, and turns on security. This allows a secure connection among all devices that are part of the wireless network.</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p:txBody>
      </p:sp>
      <p:sp>
        <p:nvSpPr>
          <p:cNvPr id="6" name="Title 1"/>
          <p:cNvSpPr txBox="1">
            <a:spLocks/>
          </p:cNvSpPr>
          <p:nvPr/>
        </p:nvSpPr>
        <p:spPr bwMode="auto">
          <a:xfrm>
            <a:off x="152400" y="808038"/>
            <a:ext cx="846455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Overview of other WLAN Security Standards and Technology</a:t>
            </a:r>
          </a:p>
        </p:txBody>
      </p:sp>
    </p:spTree>
    <p:extLst>
      <p:ext uri="{BB962C8B-B14F-4D97-AF65-F5344CB8AC3E}">
        <p14:creationId xmlns:p14="http://schemas.microsoft.com/office/powerpoint/2010/main" val="2025762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533400" y="1858963"/>
            <a:ext cx="80772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b="1">
                <a:solidFill>
                  <a:schemeClr val="tx1"/>
                </a:solidFill>
                <a:latin typeface="Calibri" panose="020F0502020204030204" pitchFamily="34" charset="0"/>
              </a:rPr>
              <a:t>User-based security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User-based security allows an administrator to restrict access to a wireless network and its resources by creating users in a database. Anyone trying to join the network will be required to authenticate as one of the users by supplying a username and password. After successful authentication, the user will be able to gain access to resources for which they have permissions.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This type of mutual authentication is more secure than the previously mentioned security measures.</a:t>
            </a:r>
          </a:p>
        </p:txBody>
      </p:sp>
      <p:sp>
        <p:nvSpPr>
          <p:cNvPr id="6" name="Title 1"/>
          <p:cNvSpPr txBox="1">
            <a:spLocks/>
          </p:cNvSpPr>
          <p:nvPr/>
        </p:nvSpPr>
        <p:spPr bwMode="auto">
          <a:xfrm>
            <a:off x="152400" y="762000"/>
            <a:ext cx="846455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Overview of other WLAN Security Standards and Technology</a:t>
            </a:r>
          </a:p>
        </p:txBody>
      </p:sp>
    </p:spTree>
    <p:extLst>
      <p:ext uri="{BB962C8B-B14F-4D97-AF65-F5344CB8AC3E}">
        <p14:creationId xmlns:p14="http://schemas.microsoft.com/office/powerpoint/2010/main" val="2774203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dirty="0" smtClean="0">
                <a:latin typeface="Calibri" panose="020F0502020204030204" pitchFamily="34" charset="0"/>
                <a:cs typeface="Calibri" panose="020F0502020204030204" pitchFamily="34" charset="0"/>
              </a:rPr>
              <a:t>Briefly explain WLAN security mechanisms.</a:t>
            </a:r>
          </a:p>
          <a:p>
            <a:r>
              <a:rPr lang="en-US" sz="1800" dirty="0" smtClean="0">
                <a:latin typeface="Calibri" panose="020F0502020204030204" pitchFamily="34" charset="0"/>
                <a:cs typeface="Calibri" panose="020F0502020204030204" pitchFamily="34" charset="0"/>
              </a:rPr>
              <a:t>Compare shared key versus with open key authentication.</a:t>
            </a:r>
            <a:endParaRPr lang="en-US" sz="18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90773AB8-3D04-489B-AF7B-BEDEC604F372}" type="slidenum">
              <a:rPr lang="en-GB" smtClean="0"/>
              <a:t>25</a:t>
            </a:fld>
            <a:r>
              <a:rPr lang="en-GB" dirty="0" smtClean="0"/>
              <a:t>› of 9</a:t>
            </a:r>
            <a:endParaRPr lang="en-GB" dirty="0"/>
          </a:p>
        </p:txBody>
      </p:sp>
      <p:sp>
        <p:nvSpPr>
          <p:cNvPr id="5" name="Title 1"/>
          <p:cNvSpPr>
            <a:spLocks noGrp="1"/>
          </p:cNvSpPr>
          <p:nvPr>
            <p:ph type="title"/>
          </p:nvPr>
        </p:nvSpPr>
        <p:spPr/>
        <p:txBody>
          <a:bodyPr/>
          <a:lstStyle/>
          <a:p>
            <a:r>
              <a:rPr lang="en-US" altLang="en-US" b="1" u="sng" dirty="0" smtClean="0">
                <a:solidFill>
                  <a:schemeClr val="accent6">
                    <a:lumMod val="75000"/>
                  </a:schemeClr>
                </a:solidFill>
              </a:rPr>
              <a:t>Quick Review Question</a:t>
            </a:r>
          </a:p>
        </p:txBody>
      </p:sp>
    </p:spTree>
    <p:extLst>
      <p:ext uri="{BB962C8B-B14F-4D97-AF65-F5344CB8AC3E}">
        <p14:creationId xmlns:p14="http://schemas.microsoft.com/office/powerpoint/2010/main" val="20904830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47CDED0-D8D5-4196-BCFA-C049091E5763}" type="slidenum">
              <a:rPr lang="en-GB" smtClean="0"/>
              <a:t>26</a:t>
            </a:fld>
            <a:r>
              <a:rPr lang="en-GB" dirty="0" smtClean="0"/>
              <a:t>› of 9</a:t>
            </a:r>
            <a:endParaRPr lang="en-GB" dirty="0"/>
          </a:p>
        </p:txBody>
      </p:sp>
      <p:sp>
        <p:nvSpPr>
          <p:cNvPr id="5" name="Text Box 2"/>
          <p:cNvSpPr txBox="1">
            <a:spLocks noChangeArrowheads="1"/>
          </p:cNvSpPr>
          <p:nvPr/>
        </p:nvSpPr>
        <p:spPr bwMode="auto">
          <a:xfrm>
            <a:off x="264465" y="411163"/>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
        <p:nvSpPr>
          <p:cNvPr id="6" name="Rectangle 5"/>
          <p:cNvSpPr/>
          <p:nvPr/>
        </p:nvSpPr>
        <p:spPr>
          <a:xfrm>
            <a:off x="622004" y="1550729"/>
            <a:ext cx="7772400" cy="4246563"/>
          </a:xfrm>
          <a:prstGeom prst="rect">
            <a:avLst/>
          </a:prstGeom>
        </p:spPr>
        <p:txBody>
          <a:bodyPr>
            <a:spAutoFit/>
          </a:bodyPr>
          <a:lstStyle/>
          <a:p>
            <a:pPr eaLnBrk="1" hangingPunct="1">
              <a:lnSpc>
                <a:spcPct val="150000"/>
              </a:lnSpc>
              <a:defRPr/>
            </a:pPr>
            <a:r>
              <a:rPr lang="en-US" dirty="0">
                <a:cs typeface="Arial" charset="0"/>
              </a:rPr>
              <a:t>In this chapter, we briefly discussed network intrusion and the impact it can have on a wireless LAN. </a:t>
            </a:r>
          </a:p>
          <a:p>
            <a:pPr eaLnBrk="1" hangingPunct="1">
              <a:lnSpc>
                <a:spcPct val="150000"/>
              </a:lnSpc>
              <a:defRPr/>
            </a:pPr>
            <a:endParaRPr lang="en-US" dirty="0">
              <a:cs typeface="Arial" charset="0"/>
            </a:endParaRPr>
          </a:p>
          <a:p>
            <a:pPr eaLnBrk="1" hangingPunct="1">
              <a:lnSpc>
                <a:spcPct val="150000"/>
              </a:lnSpc>
              <a:defRPr/>
            </a:pPr>
            <a:r>
              <a:rPr lang="en-US" dirty="0">
                <a:cs typeface="Arial" charset="0"/>
              </a:rPr>
              <a:t>We also took a look at IEEE 802.11 security methods and a quick review of the authentication types defined in the standard, open system and shared key.</a:t>
            </a:r>
          </a:p>
          <a:p>
            <a:pPr eaLnBrk="1" hangingPunct="1">
              <a:lnSpc>
                <a:spcPct val="150000"/>
              </a:lnSpc>
              <a:defRPr/>
            </a:pPr>
            <a:endParaRPr lang="en-US" dirty="0">
              <a:cs typeface="Arial" charset="0"/>
            </a:endParaRPr>
          </a:p>
          <a:p>
            <a:pPr eaLnBrk="1" hangingPunct="1">
              <a:lnSpc>
                <a:spcPct val="150000"/>
              </a:lnSpc>
              <a:defRPr/>
            </a:pPr>
            <a:r>
              <a:rPr lang="en-US" dirty="0">
                <a:cs typeface="Arial" charset="0"/>
              </a:rPr>
              <a:t>We explored some of the 802.11 WLAN security techniques, including:</a:t>
            </a:r>
          </a:p>
          <a:p>
            <a:pPr marL="285750" indent="-285750" eaLnBrk="1" hangingPunct="1">
              <a:lnSpc>
                <a:spcPct val="150000"/>
              </a:lnSpc>
              <a:buFont typeface="Arial" pitchFamily="34" charset="0"/>
              <a:buChar char="•"/>
              <a:defRPr/>
            </a:pPr>
            <a:r>
              <a:rPr lang="en-US" dirty="0">
                <a:cs typeface="Arial" charset="0"/>
              </a:rPr>
              <a:t>SSID hiding</a:t>
            </a:r>
          </a:p>
          <a:p>
            <a:pPr marL="285750" indent="-285750" eaLnBrk="1" hangingPunct="1">
              <a:lnSpc>
                <a:spcPct val="150000"/>
              </a:lnSpc>
              <a:buFont typeface="Arial" pitchFamily="34" charset="0"/>
              <a:buChar char="•"/>
              <a:defRPr/>
            </a:pPr>
            <a:r>
              <a:rPr lang="en-US" dirty="0">
                <a:cs typeface="Arial" charset="0"/>
              </a:rPr>
              <a:t>MAC address filtering</a:t>
            </a:r>
          </a:p>
          <a:p>
            <a:pPr marL="285750" indent="-285750" eaLnBrk="1" hangingPunct="1">
              <a:lnSpc>
                <a:spcPct val="150000"/>
              </a:lnSpc>
              <a:buFont typeface="Arial" pitchFamily="34" charset="0"/>
              <a:buChar char="•"/>
              <a:defRPr/>
            </a:pPr>
            <a:r>
              <a:rPr lang="en-US" dirty="0">
                <a:cs typeface="Arial" charset="0"/>
              </a:rPr>
              <a:t>Wired Equivalent Privacy (WEP)</a:t>
            </a:r>
          </a:p>
        </p:txBody>
      </p:sp>
    </p:spTree>
    <p:extLst>
      <p:ext uri="{BB962C8B-B14F-4D97-AF65-F5344CB8AC3E}">
        <p14:creationId xmlns:p14="http://schemas.microsoft.com/office/powerpoint/2010/main" val="34430540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5E90936-F74F-4C91-9923-CA704BD4FFFE}" type="slidenum">
              <a:rPr lang="en-GB" smtClean="0"/>
              <a:t>27</a:t>
            </a:fld>
            <a:r>
              <a:rPr lang="en-GB" dirty="0" smtClean="0"/>
              <a:t>› of 9</a:t>
            </a:r>
            <a:endParaRPr lang="en-GB" dirty="0"/>
          </a:p>
        </p:txBody>
      </p:sp>
      <p:sp>
        <p:nvSpPr>
          <p:cNvPr id="5" name="Text Box 3"/>
          <p:cNvSpPr txBox="1">
            <a:spLocks noGrp="1" noChangeArrowheads="1"/>
          </p:cNvSpPr>
          <p:nvPr>
            <p:ph type="title"/>
          </p:nvPr>
        </p:nvSpPr>
        <p:spPr bwMode="auto">
          <a:xfrm>
            <a:off x="628264" y="347126"/>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38612761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3F49DD0D-5B4E-4F33-8A46-06C4C1B13AA2}" type="slidenum">
              <a:rPr lang="en-GB" smtClean="0"/>
              <a:t>28</a:t>
            </a:fld>
            <a:r>
              <a:rPr lang="en-GB" dirty="0" smtClean="0"/>
              <a:t>› of 9</a:t>
            </a:r>
            <a:endParaRPr lang="en-GB" dirty="0"/>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
        <p:nvSpPr>
          <p:cNvPr id="6" name="Text Box 2"/>
          <p:cNvSpPr txBox="1">
            <a:spLocks noChangeArrowheads="1"/>
          </p:cNvSpPr>
          <p:nvPr/>
        </p:nvSpPr>
        <p:spPr bwMode="auto">
          <a:xfrm>
            <a:off x="398315" y="1108214"/>
            <a:ext cx="7848600" cy="5632311"/>
          </a:xfrm>
          <a:prstGeom prst="rect">
            <a:avLst/>
          </a:prstGeom>
          <a:noFill/>
          <a:ln w="9525">
            <a:noFill/>
            <a:miter lim="800000"/>
            <a:headEnd/>
            <a:tailEnd/>
          </a:ln>
          <a:effectLst/>
        </p:spPr>
        <p:txBody>
          <a:bodyPr>
            <a:spAutoFit/>
          </a:bodyPr>
          <a:lstStyle/>
          <a:p>
            <a:pPr eaLnBrk="1" fontAlgn="auto" hangingPunct="1">
              <a:defRPr/>
            </a:pPr>
            <a:endParaRPr lang="en-US" sz="2000" b="1" dirty="0">
              <a:cs typeface="Arial" charset="0"/>
            </a:endParaRPr>
          </a:p>
          <a:p>
            <a:pPr eaLnBrk="1" fontAlgn="auto" hangingPunct="1">
              <a:defRPr/>
            </a:pPr>
            <a:r>
              <a:rPr lang="en-US" sz="2000" dirty="0">
                <a:cs typeface="Arial" charset="0"/>
              </a:rPr>
              <a:t>WLAN Site Survey</a:t>
            </a:r>
          </a:p>
          <a:p>
            <a:pPr marL="342900" indent="-342900" eaLnBrk="1" fontAlgn="auto" hangingPunct="1">
              <a:lnSpc>
                <a:spcPct val="150000"/>
              </a:lnSpc>
              <a:buFont typeface="Arial" pitchFamily="34" charset="0"/>
              <a:buChar char="•"/>
              <a:defRPr/>
            </a:pPr>
            <a:r>
              <a:rPr lang="en-US" sz="2000" dirty="0">
                <a:cs typeface="Arial" charset="0"/>
              </a:rPr>
              <a:t>Gathering Business Requirements </a:t>
            </a:r>
          </a:p>
          <a:p>
            <a:pPr marL="342900" indent="-342900" eaLnBrk="1" fontAlgn="auto" hangingPunct="1">
              <a:lnSpc>
                <a:spcPct val="150000"/>
              </a:lnSpc>
              <a:buFont typeface="Arial" pitchFamily="34" charset="0"/>
              <a:buChar char="•"/>
              <a:defRPr/>
            </a:pPr>
            <a:r>
              <a:rPr lang="en-US" sz="2000" dirty="0">
                <a:cs typeface="Arial" charset="0"/>
              </a:rPr>
              <a:t>Public Access, Hotspots, Hospitality, Interviewing Managers and Users </a:t>
            </a:r>
          </a:p>
          <a:p>
            <a:pPr marL="342900" indent="-342900" eaLnBrk="1" fontAlgn="auto" hangingPunct="1">
              <a:lnSpc>
                <a:spcPct val="150000"/>
              </a:lnSpc>
              <a:buFont typeface="Arial" pitchFamily="34" charset="0"/>
              <a:buChar char="•"/>
              <a:defRPr/>
            </a:pPr>
            <a:r>
              <a:rPr lang="en-US" sz="2000" dirty="0">
                <a:cs typeface="Arial" charset="0"/>
              </a:rPr>
              <a:t>Manufacturer Guidelines and Deployment Guides </a:t>
            </a:r>
          </a:p>
          <a:p>
            <a:pPr marL="342900" indent="-342900" eaLnBrk="1" fontAlgn="auto" hangingPunct="1">
              <a:lnSpc>
                <a:spcPct val="150000"/>
              </a:lnSpc>
              <a:buFont typeface="Arial" pitchFamily="34" charset="0"/>
              <a:buChar char="•"/>
              <a:defRPr/>
            </a:pPr>
            <a:r>
              <a:rPr lang="en-US" sz="2000" dirty="0">
                <a:cs typeface="Arial" charset="0"/>
              </a:rPr>
              <a:t>Defining Physical and Data Security Requirements </a:t>
            </a:r>
          </a:p>
          <a:p>
            <a:pPr marL="342900" indent="-342900" eaLnBrk="1" fontAlgn="auto" hangingPunct="1">
              <a:lnSpc>
                <a:spcPct val="150000"/>
              </a:lnSpc>
              <a:buFont typeface="Arial" pitchFamily="34" charset="0"/>
              <a:buChar char="•"/>
              <a:defRPr/>
            </a:pPr>
            <a:r>
              <a:rPr lang="en-US" sz="2000" dirty="0">
                <a:cs typeface="Arial" charset="0"/>
              </a:rPr>
              <a:t>Gathering Site-Specific Documentation </a:t>
            </a:r>
          </a:p>
          <a:p>
            <a:pPr marL="342900" indent="-342900" eaLnBrk="1" fontAlgn="auto" hangingPunct="1">
              <a:lnSpc>
                <a:spcPct val="150000"/>
              </a:lnSpc>
              <a:buFont typeface="Arial" pitchFamily="34" charset="0"/>
              <a:buChar char="•"/>
              <a:defRPr/>
            </a:pPr>
            <a:r>
              <a:rPr lang="en-US" sz="2000" dirty="0">
                <a:cs typeface="Arial" charset="0"/>
              </a:rPr>
              <a:t>Documenting Existing Network Characteristics </a:t>
            </a:r>
          </a:p>
          <a:p>
            <a:pPr marL="342900" indent="-342900" eaLnBrk="1" fontAlgn="auto" hangingPunct="1">
              <a:lnSpc>
                <a:spcPct val="150000"/>
              </a:lnSpc>
              <a:buFont typeface="Arial" pitchFamily="34" charset="0"/>
              <a:buChar char="•"/>
              <a:defRPr/>
            </a:pPr>
            <a:r>
              <a:rPr lang="en-US" sz="2000" dirty="0">
                <a:cs typeface="Arial" charset="0"/>
              </a:rPr>
              <a:t>Identifying Infrastructure Connectivity and Power Requirements </a:t>
            </a:r>
          </a:p>
          <a:p>
            <a:pPr marL="342900" indent="-342900" eaLnBrk="1" fontAlgn="auto" hangingPunct="1">
              <a:lnSpc>
                <a:spcPct val="150000"/>
              </a:lnSpc>
              <a:buFont typeface="Arial" pitchFamily="34" charset="0"/>
              <a:buChar char="•"/>
              <a:defRPr/>
            </a:pPr>
            <a:r>
              <a:rPr lang="en-US" sz="2000" dirty="0">
                <a:cs typeface="Arial" charset="0"/>
              </a:rPr>
              <a:t>Understanding RF Coverage and Capacity Requirements </a:t>
            </a:r>
          </a:p>
          <a:p>
            <a:pPr marL="342900" indent="-342900" eaLnBrk="1" fontAlgn="auto" hangingPunct="1">
              <a:lnSpc>
                <a:spcPct val="150000"/>
              </a:lnSpc>
              <a:buFont typeface="Arial" pitchFamily="34" charset="0"/>
              <a:buChar char="•"/>
              <a:defRPr/>
            </a:pPr>
            <a:r>
              <a:rPr lang="en-US" sz="2000" dirty="0">
                <a:cs typeface="Arial" charset="0"/>
              </a:rPr>
              <a:t>Client Connectivity Requirements </a:t>
            </a:r>
          </a:p>
          <a:p>
            <a:pPr>
              <a:defRPr/>
            </a:pPr>
            <a:endParaRPr lang="en-US" sz="2000" b="1" dirty="0">
              <a:cs typeface="Arial" charset="0"/>
            </a:endParaRPr>
          </a:p>
        </p:txBody>
      </p:sp>
    </p:spTree>
    <p:extLst>
      <p:ext uri="{BB962C8B-B14F-4D97-AF65-F5344CB8AC3E}">
        <p14:creationId xmlns:p14="http://schemas.microsoft.com/office/powerpoint/2010/main" val="136489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TW" b="1" dirty="0">
                <a:latin typeface="Century Gothic" panose="020B0502020202020204" pitchFamily="34" charset="0"/>
                <a:ea typeface="新細明體" pitchFamily="18" charset="-120"/>
              </a:rPr>
              <a:t>At the end of this topic, You should be able </a:t>
            </a:r>
            <a:r>
              <a:rPr lang="en-US" altLang="zh-TW" b="1" dirty="0" smtClean="0">
                <a:latin typeface="Century Gothic" panose="020B0502020202020204" pitchFamily="34" charset="0"/>
                <a:ea typeface="新細明體" pitchFamily="18" charset="-120"/>
              </a:rPr>
              <a:t>to</a:t>
            </a:r>
          </a:p>
          <a:p>
            <a:endParaRPr lang="en-US" altLang="zh-TW" b="1" dirty="0" smtClean="0">
              <a:latin typeface="Century Gothic" panose="020B0502020202020204" pitchFamily="34" charset="0"/>
              <a:ea typeface="新細明體" pitchFamily="18" charset="-120"/>
            </a:endParaRPr>
          </a:p>
          <a:p>
            <a:pPr>
              <a:spcBef>
                <a:spcPct val="0"/>
              </a:spcBef>
              <a:buFont typeface="Arial" panose="020B0604020202020204" pitchFamily="34" charset="0"/>
              <a:buChar char="•"/>
            </a:pPr>
            <a:r>
              <a:rPr lang="en-US" sz="2000" dirty="0" smtClean="0">
                <a:latin typeface="Calibri" panose="020F0502020204030204" pitchFamily="34" charset="0"/>
              </a:rPr>
              <a:t>Know 802.11 </a:t>
            </a:r>
            <a:r>
              <a:rPr lang="en-US" sz="2000" dirty="0">
                <a:latin typeface="Calibri" panose="020F0502020204030204" pitchFamily="34" charset="0"/>
              </a:rPr>
              <a:t>legacy security solutions </a:t>
            </a:r>
          </a:p>
          <a:p>
            <a:pPr>
              <a:spcBef>
                <a:spcPct val="0"/>
              </a:spcBef>
              <a:buFont typeface="Arial" panose="020B0604020202020204" pitchFamily="34" charset="0"/>
              <a:buChar char="•"/>
            </a:pPr>
            <a:endParaRPr lang="en-US" sz="2000" dirty="0">
              <a:latin typeface="Calibri" panose="020F0502020204030204" pitchFamily="34" charset="0"/>
            </a:endParaRPr>
          </a:p>
          <a:p>
            <a:pPr algn="just">
              <a:lnSpc>
                <a:spcPct val="150000"/>
              </a:lnSpc>
              <a:spcBef>
                <a:spcPct val="0"/>
              </a:spcBef>
              <a:buFont typeface="Arial" panose="020B0604020202020204" pitchFamily="34" charset="0"/>
              <a:buChar char="•"/>
            </a:pPr>
            <a:r>
              <a:rPr lang="en-US" sz="2000" dirty="0">
                <a:latin typeface="Calibri" panose="020F0502020204030204" pitchFamily="34" charset="0"/>
              </a:rPr>
              <a:t>Know the characteristics and features of security mechanisms, including Service Set Identifier (SSID), Media Access Control (MAC) filtering, and Wired Equivalent Privacy (WEP), and the weaknesses or vulnerabilities of each.</a:t>
            </a:r>
          </a:p>
          <a:p>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E5DBE6D7-844C-4C7F-9823-966AC4DC7EB8}" type="slidenum">
              <a:rPr lang="en-GB" smtClean="0"/>
              <a:t>3</a:t>
            </a:fld>
            <a:r>
              <a:rPr lang="en-GB" dirty="0" smtClean="0"/>
              <a:t>› of 9</a:t>
            </a:r>
            <a:endParaRPr lang="en-GB" dirty="0"/>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Tree>
    <p:extLst>
      <p:ext uri="{BB962C8B-B14F-4D97-AF65-F5344CB8AC3E}">
        <p14:creationId xmlns:p14="http://schemas.microsoft.com/office/powerpoint/2010/main" val="1129682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You </a:t>
            </a:r>
            <a:r>
              <a:rPr lang="en-US" altLang="en-US" b="1" u="sng" dirty="0">
                <a:solidFill>
                  <a:schemeClr val="accent6">
                    <a:lumMod val="75000"/>
                  </a:schemeClr>
                </a:solidFill>
                <a:latin typeface="Century Gothic" panose="020B0502020202020204" pitchFamily="34" charset="0"/>
                <a:cs typeface="Arial" panose="020B0604020202020204" pitchFamily="34" charset="0"/>
              </a:rPr>
              <a:t>M</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ust </a:t>
            </a:r>
            <a:r>
              <a:rPr lang="en-US" altLang="en-US" b="1" u="sng" dirty="0">
                <a:solidFill>
                  <a:schemeClr val="accent6">
                    <a:lumMod val="75000"/>
                  </a:schemeClr>
                </a:solidFill>
                <a:latin typeface="Century Gothic" panose="020B0502020202020204" pitchFamily="34" charset="0"/>
                <a:cs typeface="Arial" panose="020B0604020202020204" pitchFamily="34" charset="0"/>
              </a:rPr>
              <a:t>B</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e </a:t>
            </a:r>
            <a:r>
              <a:rPr lang="en-US" altLang="en-US" b="1" u="sng" dirty="0">
                <a:solidFill>
                  <a:schemeClr val="accent6">
                    <a:lumMod val="75000"/>
                  </a:schemeClr>
                </a:solidFill>
                <a:latin typeface="Century Gothic" panose="020B0502020202020204" pitchFamily="34" charset="0"/>
                <a:cs typeface="Arial" panose="020B0604020202020204" pitchFamily="34" charset="0"/>
              </a:rPr>
              <a:t>A</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ble </a:t>
            </a:r>
            <a:r>
              <a:rPr lang="en-US" altLang="en-US" b="1" u="sng" dirty="0">
                <a:solidFill>
                  <a:schemeClr val="accent6">
                    <a:lumMod val="75000"/>
                  </a:schemeClr>
                </a:solidFill>
                <a:latin typeface="Century Gothic" panose="020B0502020202020204" pitchFamily="34" charset="0"/>
                <a:cs typeface="Arial" panose="020B0604020202020204" pitchFamily="34" charset="0"/>
              </a:rPr>
              <a:t>T</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o </a:t>
            </a:r>
            <a:r>
              <a:rPr lang="en-US" altLang="en-US" b="1" u="sng" dirty="0">
                <a:solidFill>
                  <a:schemeClr val="accent6">
                    <a:lumMod val="75000"/>
                  </a:schemeClr>
                </a:solidFill>
                <a:latin typeface="Century Gothic" panose="020B0502020202020204" pitchFamily="34" charset="0"/>
                <a:cs typeface="Arial" panose="020B0604020202020204" pitchFamily="34" charset="0"/>
              </a:rPr>
              <a:t>U</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altLang="en-US" sz="2000" b="1" dirty="0">
                <a:latin typeface="Century Gothic" panose="020B0502020202020204" pitchFamily="34" charset="0"/>
              </a:rPr>
              <a:t>If you have mastered this topic, </a:t>
            </a:r>
            <a:r>
              <a:rPr lang="en-US" altLang="en-US" sz="2000" b="1" dirty="0">
                <a:solidFill>
                  <a:srgbClr val="990000"/>
                </a:solidFill>
                <a:latin typeface="Century Gothic" panose="020B0502020202020204" pitchFamily="34" charset="0"/>
              </a:rPr>
              <a:t>you should be able to use the following terms correctly in your assignments and exams</a:t>
            </a:r>
            <a:r>
              <a:rPr lang="en-US" altLang="en-US" sz="2000" b="1" dirty="0" smtClean="0">
                <a:latin typeface="Century Gothic" panose="020B0502020202020204" pitchFamily="34" charset="0"/>
              </a:rPr>
              <a:t>:</a:t>
            </a:r>
          </a:p>
          <a:p>
            <a:pPr>
              <a:buFont typeface="Arial" pitchFamily="34" charset="0"/>
              <a:buChar char="•"/>
              <a:defRPr/>
            </a:pPr>
            <a:endParaRPr lang="en-US" sz="2000" dirty="0" smtClean="0">
              <a:cs typeface="Arial" charset="0"/>
            </a:endParaRPr>
          </a:p>
          <a:p>
            <a:pPr>
              <a:buFont typeface="Arial" pitchFamily="34" charset="0"/>
              <a:buChar char="•"/>
              <a:defRPr/>
            </a:pPr>
            <a:r>
              <a:rPr lang="en-US" sz="2000" dirty="0" smtClean="0">
                <a:cs typeface="Arial" charset="0"/>
              </a:rPr>
              <a:t>Authentication</a:t>
            </a:r>
            <a:endParaRPr lang="en-US" sz="2000" dirty="0">
              <a:cs typeface="Arial" charset="0"/>
            </a:endParaRPr>
          </a:p>
          <a:p>
            <a:pPr>
              <a:defRPr/>
            </a:pPr>
            <a:endParaRPr lang="en-US" sz="2000" dirty="0">
              <a:cs typeface="Arial" charset="0"/>
            </a:endParaRPr>
          </a:p>
          <a:p>
            <a:pPr>
              <a:buFont typeface="Arial" pitchFamily="34" charset="0"/>
              <a:buChar char="•"/>
              <a:defRPr/>
            </a:pPr>
            <a:r>
              <a:rPr lang="en-US" sz="2000" dirty="0">
                <a:cs typeface="Arial" charset="0"/>
              </a:rPr>
              <a:t>Encryption</a:t>
            </a:r>
          </a:p>
          <a:p>
            <a:pPr>
              <a:defRPr/>
            </a:pPr>
            <a:endParaRPr lang="en-US" sz="2000" dirty="0">
              <a:cs typeface="Arial" charset="0"/>
            </a:endParaRPr>
          </a:p>
          <a:p>
            <a:pPr>
              <a:buFont typeface="Arial" pitchFamily="34" charset="0"/>
              <a:buChar char="•"/>
              <a:defRPr/>
            </a:pPr>
            <a:r>
              <a:rPr lang="en-US" sz="2000" dirty="0">
                <a:cs typeface="Arial" charset="0"/>
              </a:rPr>
              <a:t>SSID</a:t>
            </a:r>
          </a:p>
          <a:p>
            <a:pPr>
              <a:defRPr/>
            </a:pPr>
            <a:endParaRPr lang="en-US" sz="2000" dirty="0">
              <a:cs typeface="Arial" charset="0"/>
            </a:endParaRPr>
          </a:p>
          <a:p>
            <a:pPr>
              <a:buFont typeface="Arial" pitchFamily="34" charset="0"/>
              <a:buChar char="•"/>
              <a:defRPr/>
            </a:pPr>
            <a:r>
              <a:rPr lang="en-US" sz="2000" dirty="0">
                <a:cs typeface="Arial" charset="0"/>
              </a:rPr>
              <a:t>MAC</a:t>
            </a:r>
          </a:p>
          <a:p>
            <a:pPr>
              <a:buFont typeface="Arial" pitchFamily="34" charset="0"/>
              <a:buChar char="•"/>
              <a:defRPr/>
            </a:pPr>
            <a:endParaRPr lang="en-US" sz="2000" dirty="0">
              <a:cs typeface="Arial" charset="0"/>
            </a:endParaRPr>
          </a:p>
          <a:p>
            <a:pPr>
              <a:buFont typeface="Arial" pitchFamily="34" charset="0"/>
              <a:buChar char="•"/>
              <a:defRPr/>
            </a:pPr>
            <a:r>
              <a:rPr lang="en-US" sz="2000" dirty="0">
                <a:cs typeface="Arial" charset="0"/>
              </a:rPr>
              <a:t>WEP</a:t>
            </a:r>
          </a:p>
          <a:p>
            <a:endParaRPr lang="en-US" altLang="en-US" sz="2000" b="1" dirty="0">
              <a:latin typeface="Century Gothic" panose="020B0502020202020204"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8C1754EE-C916-46B9-8AE9-DC16FB141BD6}" type="slidenum">
              <a:rPr lang="en-GB" smtClean="0"/>
              <a:t>4</a:t>
            </a:fld>
            <a:r>
              <a:rPr lang="en-GB" dirty="0" smtClean="0"/>
              <a:t>› of 9</a:t>
            </a:r>
            <a:endParaRPr lang="en-GB" dirty="0"/>
          </a:p>
        </p:txBody>
      </p:sp>
    </p:spTree>
    <p:extLst>
      <p:ext uri="{BB962C8B-B14F-4D97-AF65-F5344CB8AC3E}">
        <p14:creationId xmlns:p14="http://schemas.microsoft.com/office/powerpoint/2010/main" val="1660761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8DCA5302-DB96-4B65-9CEE-39C415B40160}" type="slidenum">
              <a:rPr lang="en-GB" smtClean="0"/>
              <a:t>5</a:t>
            </a:fld>
            <a:r>
              <a:rPr lang="en-GB" dirty="0" smtClean="0"/>
              <a:t>› of 9</a:t>
            </a:r>
            <a:endParaRPr lang="en-GB" dirty="0"/>
          </a:p>
        </p:txBody>
      </p:sp>
      <p:sp>
        <p:nvSpPr>
          <p:cNvPr id="6" name="Title 1"/>
          <p:cNvSpPr txBox="1">
            <a:spLocks/>
          </p:cNvSpPr>
          <p:nvPr/>
        </p:nvSpPr>
        <p:spPr bwMode="auto">
          <a:xfrm>
            <a:off x="304800" y="706438"/>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Wireless LAN Security - Introduction </a:t>
            </a:r>
          </a:p>
        </p:txBody>
      </p:sp>
      <p:sp>
        <p:nvSpPr>
          <p:cNvPr id="7" name="Rectangle 4"/>
          <p:cNvSpPr>
            <a:spLocks noChangeArrowheads="1"/>
          </p:cNvSpPr>
          <p:nvPr/>
        </p:nvSpPr>
        <p:spPr bwMode="auto">
          <a:xfrm>
            <a:off x="479425" y="1497013"/>
            <a:ext cx="8069263"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000">
                <a:solidFill>
                  <a:schemeClr val="tx1"/>
                </a:solidFill>
                <a:latin typeface="Calibri" panose="020F0502020204030204" pitchFamily="34" charset="0"/>
              </a:rPr>
              <a:t>In the early days of wireless networking, security was weak. This led to much vulnerability, which in turn made wireless networking not a very attractive solution for many enterprise deployments, especially those concerned about security. </a:t>
            </a:r>
          </a:p>
          <a:p>
            <a:pPr algn="just" eaLnBrk="1" hangingPunct="1">
              <a:lnSpc>
                <a:spcPct val="150000"/>
              </a:lnSpc>
              <a:spcBef>
                <a:spcPct val="0"/>
              </a:spcBef>
              <a:buClrTx/>
              <a:buSzTx/>
              <a:buFontTx/>
              <a:buNone/>
            </a:pPr>
            <a:endParaRPr lang="en-US" sz="2000">
              <a:solidFill>
                <a:schemeClr val="tx1"/>
              </a:solidFill>
              <a:latin typeface="Calibri" panose="020F0502020204030204" pitchFamily="34" charset="0"/>
            </a:endParaRPr>
          </a:p>
        </p:txBody>
      </p:sp>
    </p:spTree>
    <p:extLst>
      <p:ext uri="{BB962C8B-B14F-4D97-AF65-F5344CB8AC3E}">
        <p14:creationId xmlns:p14="http://schemas.microsoft.com/office/powerpoint/2010/main" val="322704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0" end="0"/>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533400" y="1143000"/>
            <a:ext cx="8077200" cy="355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endParaRPr lang="en-US" sz="1800">
              <a:solidFill>
                <a:schemeClr val="tx1"/>
              </a:solidFill>
              <a:latin typeface="Calibri" panose="020F0502020204030204" pitchFamily="34" charset="0"/>
            </a:endParaRPr>
          </a:p>
          <a:p>
            <a:pPr eaLnBrk="1" hangingPunct="1">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There are many security concerns related to wireless networking. Some of these  concerns and threats are as follows:</a:t>
            </a:r>
          </a:p>
          <a:p>
            <a:pPr algn="just" eaLnBrk="1" hangingPunct="1">
              <a:lnSpc>
                <a:spcPct val="150000"/>
              </a:lnSpc>
              <a:spcBef>
                <a:spcPct val="0"/>
              </a:spcBef>
              <a:buClrTx/>
              <a:buSzTx/>
              <a:buFontTx/>
              <a:buNone/>
            </a:pPr>
            <a:r>
              <a:rPr lang="en-US" sz="1800" b="1">
                <a:solidFill>
                  <a:srgbClr val="FF0000"/>
                </a:solidFill>
                <a:latin typeface="Calibri" panose="020F0502020204030204" pitchFamily="34" charset="0"/>
              </a:rPr>
              <a:t>Eavesdropping</a:t>
            </a:r>
            <a:r>
              <a:rPr lang="en-US" sz="1800" b="1">
                <a:solidFill>
                  <a:schemeClr val="tx1"/>
                </a:solidFill>
                <a:latin typeface="Calibri" panose="020F0502020204030204" pitchFamily="34" charset="0"/>
              </a:rPr>
              <a:t> </a:t>
            </a:r>
            <a:r>
              <a:rPr lang="en-US" sz="1800">
                <a:solidFill>
                  <a:schemeClr val="tx1"/>
                </a:solidFill>
                <a:latin typeface="Calibri" panose="020F0502020204030204" pitchFamily="34" charset="0"/>
              </a:rPr>
              <a:t>-  Eavesdropping is the unauthorized real-time interception of a private communication, such as a phone call, instant message, videoconference or fax transmission.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p:txBody>
      </p:sp>
      <p:sp>
        <p:nvSpPr>
          <p:cNvPr id="6" name="Title 1"/>
          <p:cNvSpPr txBox="1">
            <a:spLocks/>
          </p:cNvSpPr>
          <p:nvPr/>
        </p:nvSpPr>
        <p:spPr bwMode="auto">
          <a:xfrm>
            <a:off x="479425" y="706438"/>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Wireless LAN Threats and Intrusion</a:t>
            </a:r>
          </a:p>
        </p:txBody>
      </p:sp>
      <p:pic>
        <p:nvPicPr>
          <p:cNvPr id="7" name="Picture 7" descr="Image result for eavesdropping att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513" y="3962400"/>
            <a:ext cx="7913687"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3119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457200" y="1311275"/>
            <a:ext cx="82296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b="1" dirty="0">
                <a:solidFill>
                  <a:srgbClr val="FF0000"/>
                </a:solidFill>
              </a:rPr>
              <a:t>RF denial of service (</a:t>
            </a:r>
            <a:r>
              <a:rPr lang="en-US" b="1" dirty="0" err="1">
                <a:solidFill>
                  <a:srgbClr val="FF0000"/>
                </a:solidFill>
              </a:rPr>
              <a:t>DoS</a:t>
            </a:r>
            <a:r>
              <a:rPr lang="en-US" b="1" dirty="0">
                <a:solidFill>
                  <a:srgbClr val="FF0000"/>
                </a:solidFill>
              </a:rPr>
              <a:t>) </a:t>
            </a:r>
            <a:r>
              <a:rPr lang="en-US" dirty="0"/>
              <a:t>- Denial-of-Service (</a:t>
            </a:r>
            <a:r>
              <a:rPr lang="en-US" dirty="0" err="1"/>
              <a:t>DoS</a:t>
            </a:r>
            <a:r>
              <a:rPr lang="en-US" dirty="0"/>
              <a:t>) attacks, which aim to prevent access to network resources, can be devastating and difficult to protect against. Typical </a:t>
            </a:r>
            <a:r>
              <a:rPr lang="en-US" dirty="0" err="1"/>
              <a:t>DoS</a:t>
            </a:r>
            <a:r>
              <a:rPr lang="en-US" dirty="0"/>
              <a:t> attacks involve flooding the network with traffic choking the transmission lines and preventing other legitimate users from accessing services on the network. </a:t>
            </a:r>
          </a:p>
          <a:p>
            <a:pPr algn="just" eaLnBrk="1" hangingPunct="1">
              <a:lnSpc>
                <a:spcPct val="150000"/>
              </a:lnSpc>
            </a:pPr>
            <a:endParaRPr lang="en-US" dirty="0"/>
          </a:p>
          <a:p>
            <a:pPr algn="just" eaLnBrk="1" hangingPunct="1">
              <a:lnSpc>
                <a:spcPct val="150000"/>
              </a:lnSpc>
            </a:pPr>
            <a:endParaRPr lang="en-US" dirty="0"/>
          </a:p>
          <a:p>
            <a:pPr algn="just" eaLnBrk="1" hangingPunct="1">
              <a:lnSpc>
                <a:spcPct val="150000"/>
              </a:lnSpc>
            </a:pPr>
            <a:endParaRPr lang="en-US" dirty="0"/>
          </a:p>
        </p:txBody>
      </p:sp>
      <p:pic>
        <p:nvPicPr>
          <p:cNvPr id="6" name="Picture 10" descr="Image result for denial of service att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3406775"/>
            <a:ext cx="8229600" cy="325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1106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65163" y="1676400"/>
            <a:ext cx="7620000" cy="466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b="1">
                <a:solidFill>
                  <a:srgbClr val="FF0000"/>
                </a:solidFill>
                <a:latin typeface="Calibri" panose="020F0502020204030204" pitchFamily="34" charset="0"/>
              </a:rPr>
              <a:t>Man-in-the-middle attacks</a:t>
            </a: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is an </a:t>
            </a:r>
            <a:r>
              <a:rPr lang="en-US" sz="1800" b="1">
                <a:solidFill>
                  <a:schemeClr val="tx1"/>
                </a:solidFill>
                <a:latin typeface="Calibri" panose="020F0502020204030204" pitchFamily="34" charset="0"/>
              </a:rPr>
              <a:t>attack</a:t>
            </a:r>
            <a:r>
              <a:rPr lang="en-US" sz="1800">
                <a:solidFill>
                  <a:schemeClr val="tx1"/>
                </a:solidFill>
                <a:latin typeface="Calibri" panose="020F0502020204030204" pitchFamily="34" charset="0"/>
              </a:rPr>
              <a:t> where the attacker secretly relays and possibly alters the communication between two parties who believe they are directly communicating with each other.</a:t>
            </a:r>
          </a:p>
          <a:p>
            <a:pPr algn="just" eaLnBrk="1" hangingPunct="1">
              <a:lnSpc>
                <a:spcPct val="150000"/>
              </a:lnSpc>
              <a:spcBef>
                <a:spcPct val="0"/>
              </a:spcBef>
              <a:buClrTx/>
              <a:buSzTx/>
              <a:buFontTx/>
              <a:buNone/>
            </a:pPr>
            <a:r>
              <a:rPr lang="en-US" sz="1800" b="1">
                <a:solidFill>
                  <a:srgbClr val="FF0000"/>
                </a:solidFill>
                <a:latin typeface="Calibri" panose="020F0502020204030204" pitchFamily="34" charset="0"/>
              </a:rPr>
              <a:t>Hijacking</a:t>
            </a:r>
          </a:p>
          <a:p>
            <a:pPr algn="just" eaLnBrk="1" hangingPunct="1">
              <a:lnSpc>
                <a:spcPct val="150000"/>
              </a:lnSpc>
              <a:spcBef>
                <a:spcPct val="0"/>
              </a:spcBef>
              <a:buClrTx/>
              <a:buSzTx/>
              <a:buFontTx/>
              <a:buNone/>
            </a:pPr>
            <a:r>
              <a:rPr lang="en-GB" sz="1800">
                <a:solidFill>
                  <a:schemeClr val="tx1"/>
                </a:solidFill>
                <a:latin typeface="Calibri" panose="020F0502020204030204" pitchFamily="34" charset="0"/>
              </a:rPr>
              <a:t>	is a form of </a:t>
            </a:r>
            <a:r>
              <a:rPr lang="en-GB" sz="1800" b="1">
                <a:solidFill>
                  <a:schemeClr val="tx1"/>
                </a:solidFill>
                <a:latin typeface="Calibri" panose="020F0502020204030204" pitchFamily="34" charset="0"/>
              </a:rPr>
              <a:t>M</a:t>
            </a:r>
            <a:r>
              <a:rPr lang="en-GB" sz="1800">
                <a:solidFill>
                  <a:schemeClr val="tx1"/>
                </a:solidFill>
                <a:latin typeface="Calibri" panose="020F0502020204030204" pitchFamily="34" charset="0"/>
              </a:rPr>
              <a:t>an </a:t>
            </a:r>
            <a:r>
              <a:rPr lang="en-GB" sz="1800" b="1">
                <a:solidFill>
                  <a:schemeClr val="tx1"/>
                </a:solidFill>
                <a:latin typeface="Calibri" panose="020F0502020204030204" pitchFamily="34" charset="0"/>
              </a:rPr>
              <a:t>I</a:t>
            </a:r>
            <a:r>
              <a:rPr lang="en-GB" sz="1800">
                <a:solidFill>
                  <a:schemeClr val="tx1"/>
                </a:solidFill>
                <a:latin typeface="Calibri" panose="020F0502020204030204" pitchFamily="34" charset="0"/>
              </a:rPr>
              <a:t>n </a:t>
            </a:r>
            <a:r>
              <a:rPr lang="en-GB" sz="1800" b="1">
                <a:solidFill>
                  <a:schemeClr val="tx1"/>
                </a:solidFill>
                <a:latin typeface="Calibri" panose="020F0502020204030204" pitchFamily="34" charset="0"/>
              </a:rPr>
              <a:t>T</a:t>
            </a:r>
            <a:r>
              <a:rPr lang="en-GB" sz="1800">
                <a:solidFill>
                  <a:schemeClr val="tx1"/>
                </a:solidFill>
                <a:latin typeface="Calibri" panose="020F0502020204030204" pitchFamily="34" charset="0"/>
              </a:rPr>
              <a:t>he </a:t>
            </a:r>
            <a:r>
              <a:rPr lang="en-GB" sz="1800" b="1">
                <a:solidFill>
                  <a:schemeClr val="tx1"/>
                </a:solidFill>
                <a:latin typeface="Calibri" panose="020F0502020204030204" pitchFamily="34" charset="0"/>
              </a:rPr>
              <a:t>M</a:t>
            </a:r>
            <a:r>
              <a:rPr lang="en-GB" sz="1800">
                <a:solidFill>
                  <a:schemeClr val="tx1"/>
                </a:solidFill>
                <a:latin typeface="Calibri" panose="020F0502020204030204" pitchFamily="34" charset="0"/>
              </a:rPr>
              <a:t>iddle (MITM) attack in which a malicious 	attacker has access to the transport layer and can eavesdrop on 	communications. When communications are not protected they can 	steal the unique session ID and impersonate the victim on the target 	site. This grants the attacker access to your account and data.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p:txBody>
      </p:sp>
      <p:sp>
        <p:nvSpPr>
          <p:cNvPr id="6" name="Title 1"/>
          <p:cNvSpPr txBox="1">
            <a:spLocks/>
          </p:cNvSpPr>
          <p:nvPr/>
        </p:nvSpPr>
        <p:spPr bwMode="auto">
          <a:xfrm>
            <a:off x="479425" y="706438"/>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Wireless LAN Threats and Intrusion</a:t>
            </a:r>
          </a:p>
        </p:txBody>
      </p:sp>
    </p:spTree>
    <p:extLst>
      <p:ext uri="{BB962C8B-B14F-4D97-AF65-F5344CB8AC3E}">
        <p14:creationId xmlns:p14="http://schemas.microsoft.com/office/powerpoint/2010/main" val="2453405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7" descr="Image result for Man in the middle att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667000"/>
            <a:ext cx="8305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Image result for Man in the middle atta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582613"/>
            <a:ext cx="3816350" cy="207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3857317"/>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 -Template-level-2</Template>
  <TotalTime>43</TotalTime>
  <Pages>11</Pages>
  <Words>1670</Words>
  <Application>Microsoft Office PowerPoint</Application>
  <PresentationFormat>On-screen Show (4:3)</PresentationFormat>
  <Paragraphs>173</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ＭＳ Ｐゴシック</vt:lpstr>
      <vt:lpstr>Arial</vt:lpstr>
      <vt:lpstr>Calibri</vt:lpstr>
      <vt:lpstr>Century Gothic</vt:lpstr>
      <vt:lpstr>新細明體</vt:lpstr>
      <vt:lpstr>UCTI-Template-foundation-level</vt:lpstr>
      <vt:lpstr>Mobile &amp; Wireless Technology  CT090-3-2 &amp; Version 2</vt:lpstr>
      <vt:lpstr>Topic &amp; Structure of The Lesson</vt:lpstr>
      <vt:lpstr>Learning Outcomes</vt:lpstr>
      <vt:lpstr>Key Terms You Must Be Able To 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Quick Review Question</vt:lpstr>
      <vt:lpstr>PowerPoint Presentation</vt:lpstr>
      <vt:lpstr>Question and Answer Session</vt:lpstr>
      <vt:lpstr>What we will cover 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Dr. Kuruvikulam Chandrasekaran Arun</cp:lastModifiedBy>
  <cp:revision>15</cp:revision>
  <cp:lastPrinted>1995-11-02T09:23:42Z</cp:lastPrinted>
  <dcterms:created xsi:type="dcterms:W3CDTF">2017-10-11T09:20:11Z</dcterms:created>
  <dcterms:modified xsi:type="dcterms:W3CDTF">2018-02-25T13:32:17Z</dcterms:modified>
</cp:coreProperties>
</file>