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4"/>
  </p:notesMasterIdLst>
  <p:handoutMasterIdLst>
    <p:handoutMasterId r:id="rId25"/>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1" r:id="rId20"/>
    <p:sldId id="272" r:id="rId21"/>
    <p:sldId id="273" r:id="rId22"/>
    <p:sldId id="274" r:id="rId2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Site Survey</a:t>
            </a:r>
            <a:endParaRPr lang="en-GB" sz="800" dirty="0" smtClean="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solidFill>
                  <a:srgbClr val="10065A"/>
                </a:solidFill>
              </a:rPr>
              <a:t>WLAN Site Survey</a:t>
            </a:r>
          </a:p>
          <a:p>
            <a:endParaRPr lang="en-US" dirty="0"/>
          </a:p>
        </p:txBody>
      </p:sp>
      <p:sp>
        <p:nvSpPr>
          <p:cNvPr id="5" name="Text Box 6"/>
          <p:cNvSpPr txBox="1">
            <a:spLocks noGrp="1" noChangeArrowheads="1"/>
          </p:cNvSpPr>
          <p:nvPr>
            <p:ph type="ctrTitle"/>
          </p:nvPr>
        </p:nvSpPr>
        <p:spPr bwMode="auto">
          <a:xfrm>
            <a:off x="1283401" y="2140909"/>
            <a:ext cx="786059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71500" y="2052638"/>
            <a:ext cx="7620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i="1"/>
              <a:t>Physical security </a:t>
            </a:r>
            <a:r>
              <a:rPr lang="en-US"/>
              <a:t>includes blocking RF signals from either entering or leaving a location. This could be done in a variety of ways—shielding materials can include metal, paint, or even wallpaper. If physical security is a concern where the wireless network will be installed, this needs to be taken into consideration during a site survey and design stages.</a:t>
            </a:r>
          </a:p>
          <a:p>
            <a:pPr algn="just" eaLnBrk="1" hangingPunct="1">
              <a:lnSpc>
                <a:spcPct val="150000"/>
              </a:lnSpc>
            </a:pPr>
            <a:endParaRPr lang="en-US"/>
          </a:p>
          <a:p>
            <a:pPr algn="just" eaLnBrk="1" hangingPunct="1">
              <a:lnSpc>
                <a:spcPct val="150000"/>
              </a:lnSpc>
            </a:pPr>
            <a:r>
              <a:rPr lang="en-US" i="1"/>
              <a:t>Data Security </a:t>
            </a:r>
            <a:r>
              <a:rPr lang="en-US"/>
              <a:t>- Due to situations beyond their control, some organizations ensuring that information such as computer data is received by the intended recipients without tampering during transit. </a:t>
            </a:r>
          </a:p>
        </p:txBody>
      </p:sp>
      <p:sp>
        <p:nvSpPr>
          <p:cNvPr id="6" name="Rectangle 4"/>
          <p:cNvSpPr>
            <a:spLocks noChangeArrowheads="1"/>
          </p:cNvSpPr>
          <p:nvPr/>
        </p:nvSpPr>
        <p:spPr bwMode="auto">
          <a:xfrm>
            <a:off x="457200" y="838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a:t>Defining Physical and Data Security</a:t>
            </a:r>
          </a:p>
          <a:p>
            <a:pPr eaLnBrk="1" hangingPunct="1"/>
            <a:r>
              <a:rPr lang="en-US" sz="3600" b="1"/>
              <a:t>Requirements</a:t>
            </a:r>
          </a:p>
        </p:txBody>
      </p:sp>
    </p:spTree>
    <p:extLst>
      <p:ext uri="{BB962C8B-B14F-4D97-AF65-F5344CB8AC3E}">
        <p14:creationId xmlns:p14="http://schemas.microsoft.com/office/powerpoint/2010/main" val="75809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8325" y="1752600"/>
            <a:ext cx="80010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Documentation for the location where a wireless network will be installed will make a surveyor’s job much easier and result in a better overall deployment. Drawings and other documentation pertaining to the following list can provide valuable information:</a:t>
            </a:r>
          </a:p>
          <a:p>
            <a:pPr algn="just" eaLnBrk="1" hangingPunct="1">
              <a:lnSpc>
                <a:spcPct val="150000"/>
              </a:lnSpc>
            </a:pPr>
            <a:r>
              <a:rPr lang="en-US"/>
              <a:t>Floor plans</a:t>
            </a:r>
          </a:p>
          <a:p>
            <a:pPr algn="just" eaLnBrk="1" hangingPunct="1">
              <a:lnSpc>
                <a:spcPct val="150000"/>
              </a:lnSpc>
            </a:pPr>
            <a:r>
              <a:rPr lang="en-US"/>
              <a:t>Blueprints</a:t>
            </a:r>
          </a:p>
          <a:p>
            <a:pPr algn="just" eaLnBrk="1" hangingPunct="1">
              <a:lnSpc>
                <a:spcPct val="150000"/>
              </a:lnSpc>
            </a:pPr>
            <a:r>
              <a:rPr lang="en-US"/>
              <a:t>Proposed location of furnishings</a:t>
            </a:r>
          </a:p>
          <a:p>
            <a:pPr algn="just" eaLnBrk="1" hangingPunct="1">
              <a:lnSpc>
                <a:spcPct val="150000"/>
              </a:lnSpc>
            </a:pPr>
            <a:r>
              <a:rPr lang="en-US"/>
              <a:t>Electrical specifications</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Gathering Site-Specific Documentation</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385429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8325" y="1752600"/>
            <a:ext cx="80010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Documentation for the location where a wireless network will be installed will make a surveyor’s job much easier and result in a better overall deployment. Drawings and other documentation pertaining to the following list can provide valuable information:</a:t>
            </a:r>
          </a:p>
          <a:p>
            <a:pPr algn="just" eaLnBrk="1" hangingPunct="1">
              <a:lnSpc>
                <a:spcPct val="150000"/>
              </a:lnSpc>
            </a:pPr>
            <a:r>
              <a:rPr lang="en-US"/>
              <a:t>Floor plans</a:t>
            </a:r>
          </a:p>
          <a:p>
            <a:pPr algn="just" eaLnBrk="1" hangingPunct="1">
              <a:lnSpc>
                <a:spcPct val="150000"/>
              </a:lnSpc>
            </a:pPr>
            <a:r>
              <a:rPr lang="en-US"/>
              <a:t>Blueprints</a:t>
            </a:r>
          </a:p>
          <a:p>
            <a:pPr algn="just" eaLnBrk="1" hangingPunct="1">
              <a:lnSpc>
                <a:spcPct val="150000"/>
              </a:lnSpc>
            </a:pPr>
            <a:r>
              <a:rPr lang="en-US"/>
              <a:t>Proposed location of furnishings</a:t>
            </a:r>
          </a:p>
          <a:p>
            <a:pPr algn="just" eaLnBrk="1" hangingPunct="1">
              <a:lnSpc>
                <a:spcPct val="150000"/>
              </a:lnSpc>
            </a:pPr>
            <a:r>
              <a:rPr lang="en-US"/>
              <a:t>Electrical specifications</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Gathering Site-Specific Documentation</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164638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4363" y="2209800"/>
            <a:ext cx="79962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Documentation is a major part of any business, and computer networks are no exception.</a:t>
            </a:r>
          </a:p>
          <a:p>
            <a:pPr algn="just" eaLnBrk="1" hangingPunct="1">
              <a:lnSpc>
                <a:spcPct val="150000"/>
              </a:lnSpc>
            </a:pPr>
            <a:r>
              <a:rPr lang="en-US" dirty="0"/>
              <a:t>In order to have a successful deployment of a wireless network, it is critical to know the details of the </a:t>
            </a:r>
            <a:r>
              <a:rPr lang="en-US" i="1" dirty="0"/>
              <a:t>existing network infrastructure </a:t>
            </a:r>
            <a:r>
              <a:rPr lang="en-US" dirty="0"/>
              <a:t>as well as future implementations, upgrades, and modifications. </a:t>
            </a:r>
          </a:p>
          <a:p>
            <a:pPr algn="just" eaLnBrk="1" hangingPunct="1">
              <a:lnSpc>
                <a:spcPct val="150000"/>
              </a:lnSpc>
            </a:pPr>
            <a:r>
              <a:rPr lang="en-US" dirty="0"/>
              <a:t>These existing infrastructures may include a wired or wireless network already in place and functioning that may be upgraded or in a new deployment.</a:t>
            </a:r>
          </a:p>
        </p:txBody>
      </p:sp>
      <p:sp>
        <p:nvSpPr>
          <p:cNvPr id="6" name="Title 1"/>
          <p:cNvSpPr txBox="1">
            <a:spLocks/>
          </p:cNvSpPr>
          <p:nvPr/>
        </p:nvSpPr>
        <p:spPr bwMode="auto">
          <a:xfrm>
            <a:off x="614363" y="908050"/>
            <a:ext cx="86375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t>Documenting Existing Network Characteristics</a:t>
            </a:r>
            <a:endParaRPr lang="en-US" sz="2800"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26947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4363" y="1981200"/>
            <a:ext cx="7924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a:t>Existing wireless networks  </a:t>
            </a:r>
            <a:r>
              <a:rPr lang="en-US"/>
              <a:t>The questions that are asked regarding the existing wireless network will help determine the role it is going to play. If the existing network is going to remain in place, understanding its technical details and how to work it into the design of the new or upgraded deployment will help create a successful and productive wireless LAN deployment.</a:t>
            </a:r>
          </a:p>
          <a:p>
            <a:pPr algn="just" eaLnBrk="1" hangingPunct="1">
              <a:lnSpc>
                <a:spcPct val="150000"/>
              </a:lnSpc>
            </a:pPr>
            <a:endParaRPr lang="en-US"/>
          </a:p>
          <a:p>
            <a:pPr algn="just" eaLnBrk="1" hangingPunct="1">
              <a:lnSpc>
                <a:spcPct val="150000"/>
              </a:lnSpc>
            </a:pPr>
            <a:r>
              <a:rPr lang="en-US" b="1"/>
              <a:t>Existing wired networks </a:t>
            </a:r>
            <a:r>
              <a:rPr lang="en-US"/>
              <a:t>In addition to knowing of any existing wireless networks, it is also important to know about the wired network infrastructure. Any existing documentation on the wired network infrastructure will help streamline the process for connecting in the wireless components of the network. </a:t>
            </a:r>
          </a:p>
        </p:txBody>
      </p:sp>
      <p:sp>
        <p:nvSpPr>
          <p:cNvPr id="6" name="Title 1"/>
          <p:cNvSpPr txBox="1">
            <a:spLocks/>
          </p:cNvSpPr>
          <p:nvPr/>
        </p:nvSpPr>
        <p:spPr bwMode="auto">
          <a:xfrm>
            <a:off x="614363" y="908050"/>
            <a:ext cx="86375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Documenting Existing Network Characteristics</a:t>
            </a:r>
            <a:endParaRPr lang="en-US" sz="2800" b="1">
              <a:solidFill>
                <a:srgbClr val="002060"/>
              </a:solidFill>
              <a:cs typeface="Calibri" panose="020F0502020204030204" pitchFamily="34" charset="0"/>
            </a:endParaRPr>
          </a:p>
        </p:txBody>
      </p:sp>
    </p:spTree>
    <p:extLst>
      <p:ext uri="{BB962C8B-B14F-4D97-AF65-F5344CB8AC3E}">
        <p14:creationId xmlns:p14="http://schemas.microsoft.com/office/powerpoint/2010/main" val="401816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6575" y="2057400"/>
            <a:ext cx="80073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Network infrastructure connectivity plays a big role in wireless networking. A wireless LAN site survey will require additional information about the network infrastructure and power requirements. In a sense, a wireless site survey also requires a wired or infrastructure survey. </a:t>
            </a:r>
          </a:p>
          <a:p>
            <a:pPr algn="just" eaLnBrk="1" hangingPunct="1">
              <a:lnSpc>
                <a:spcPct val="150000"/>
              </a:lnSpc>
            </a:pPr>
            <a:endParaRPr lang="en-US"/>
          </a:p>
          <a:p>
            <a:pPr algn="just" eaLnBrk="1" hangingPunct="1">
              <a:lnSpc>
                <a:spcPct val="150000"/>
              </a:lnSpc>
            </a:pPr>
            <a:r>
              <a:rPr lang="en-US"/>
              <a:t>Some of the information regarding the wired network includes:</a:t>
            </a:r>
          </a:p>
          <a:p>
            <a:pPr algn="just" eaLnBrk="1" hangingPunct="1">
              <a:lnSpc>
                <a:spcPct val="150000"/>
              </a:lnSpc>
            </a:pPr>
            <a:r>
              <a:rPr lang="en-US"/>
              <a:t>Location of wiring closets</a:t>
            </a:r>
          </a:p>
          <a:p>
            <a:pPr algn="just" eaLnBrk="1" hangingPunct="1">
              <a:lnSpc>
                <a:spcPct val="150000"/>
              </a:lnSpc>
            </a:pPr>
            <a:r>
              <a:rPr lang="en-US"/>
              <a:t>Wired infrastructure network devices in use</a:t>
            </a:r>
          </a:p>
          <a:p>
            <a:pPr algn="just" eaLnBrk="1" hangingPunct="1">
              <a:lnSpc>
                <a:spcPct val="150000"/>
              </a:lnSpc>
            </a:pPr>
            <a:r>
              <a:rPr lang="en-US"/>
              <a:t>Connection speed between sites</a:t>
            </a:r>
          </a:p>
          <a:p>
            <a:pPr algn="just" eaLnBrk="1" hangingPunct="1">
              <a:lnSpc>
                <a:spcPct val="150000"/>
              </a:lnSpc>
            </a:pPr>
            <a:r>
              <a:rPr lang="en-US"/>
              <a:t>Electrical power requirements</a:t>
            </a: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Identifying Infrastructure Connectivity</a:t>
            </a:r>
          </a:p>
          <a:p>
            <a:r>
              <a:rPr lang="en-US" sz="3600" b="1"/>
              <a:t>and Power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246335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6575" y="2057400"/>
            <a:ext cx="80073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Network infrastructure connectivity plays a big role in wireless networking. A wireless LAN site survey will require additional information about the network infrastructure and power requirements. In a sense, a wireless site survey also requires a wired or infrastructure survey. </a:t>
            </a:r>
          </a:p>
          <a:p>
            <a:pPr algn="just" eaLnBrk="1" hangingPunct="1">
              <a:lnSpc>
                <a:spcPct val="150000"/>
              </a:lnSpc>
            </a:pPr>
            <a:endParaRPr lang="en-US"/>
          </a:p>
          <a:p>
            <a:pPr algn="just" eaLnBrk="1" hangingPunct="1">
              <a:lnSpc>
                <a:spcPct val="150000"/>
              </a:lnSpc>
            </a:pPr>
            <a:r>
              <a:rPr lang="en-US"/>
              <a:t>Some of the information regarding the wired network includes:</a:t>
            </a:r>
          </a:p>
          <a:p>
            <a:pPr algn="just" eaLnBrk="1" hangingPunct="1">
              <a:lnSpc>
                <a:spcPct val="150000"/>
              </a:lnSpc>
            </a:pPr>
            <a:r>
              <a:rPr lang="en-US"/>
              <a:t>Location of wiring closets</a:t>
            </a:r>
          </a:p>
          <a:p>
            <a:pPr algn="just" eaLnBrk="1" hangingPunct="1">
              <a:lnSpc>
                <a:spcPct val="150000"/>
              </a:lnSpc>
            </a:pPr>
            <a:r>
              <a:rPr lang="en-US"/>
              <a:t>Wired infrastructure network devices in use</a:t>
            </a:r>
          </a:p>
          <a:p>
            <a:pPr algn="just" eaLnBrk="1" hangingPunct="1">
              <a:lnSpc>
                <a:spcPct val="150000"/>
              </a:lnSpc>
            </a:pPr>
            <a:r>
              <a:rPr lang="en-US"/>
              <a:t>Connection speed between sites</a:t>
            </a:r>
          </a:p>
          <a:p>
            <a:pPr algn="just" eaLnBrk="1" hangingPunct="1">
              <a:lnSpc>
                <a:spcPct val="150000"/>
              </a:lnSpc>
            </a:pPr>
            <a:r>
              <a:rPr lang="en-US"/>
              <a:t>Electrical power requirements</a:t>
            </a: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Identifying Infrastructure Connectivity</a:t>
            </a:r>
          </a:p>
          <a:p>
            <a:r>
              <a:rPr lang="en-US" sz="3600" b="1"/>
              <a:t>and Power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71999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762000" y="2344738"/>
            <a:ext cx="7696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Radio frequency range of the network to be installed</a:t>
            </a:r>
          </a:p>
          <a:p>
            <a:pPr algn="just" eaLnBrk="1" hangingPunct="1">
              <a:lnSpc>
                <a:spcPct val="150000"/>
              </a:lnSpc>
            </a:pPr>
            <a:r>
              <a:rPr lang="en-US"/>
              <a:t>Wireless LAN hardware to be used</a:t>
            </a:r>
          </a:p>
          <a:p>
            <a:pPr algn="just" eaLnBrk="1" hangingPunct="1">
              <a:lnSpc>
                <a:spcPct val="150000"/>
              </a:lnSpc>
            </a:pPr>
            <a:r>
              <a:rPr lang="en-US"/>
              <a:t>Output power of the transmitters</a:t>
            </a:r>
          </a:p>
          <a:p>
            <a:pPr algn="just" eaLnBrk="1" hangingPunct="1">
              <a:lnSpc>
                <a:spcPct val="150000"/>
              </a:lnSpc>
            </a:pPr>
            <a:r>
              <a:rPr lang="en-US"/>
              <a:t>Receive sensitivity of the receivers</a:t>
            </a:r>
          </a:p>
        </p:txBody>
      </p:sp>
      <p:sp>
        <p:nvSpPr>
          <p:cNvPr id="6" name="Title 1"/>
          <p:cNvSpPr txBox="1">
            <a:spLocks/>
          </p:cNvSpPr>
          <p:nvPr/>
        </p:nvSpPr>
        <p:spPr bwMode="auto">
          <a:xfrm>
            <a:off x="463550" y="990600"/>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Understanding RF Coverage and</a:t>
            </a:r>
          </a:p>
          <a:p>
            <a:r>
              <a:rPr lang="en-US" sz="3600" b="1"/>
              <a:t>Capacity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402150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5950" y="1905000"/>
            <a:ext cx="80010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t>Client devices that will be connecting to the wireless LAN also need to be considered as part of a site survey. This includes knowing the radio type, antenna type, gain, orientation, portability, and mobility of the device. Understanding the type and function of client devices will have an impact on the design of the wireless network. </a:t>
            </a:r>
          </a:p>
          <a:p>
            <a:pPr algn="just" eaLnBrk="1" hangingPunct="1">
              <a:lnSpc>
                <a:spcPct val="150000"/>
              </a:lnSpc>
            </a:pPr>
            <a:r>
              <a:rPr lang="en-US"/>
              <a:t>Common wireless client devices include:</a:t>
            </a:r>
          </a:p>
          <a:p>
            <a:pPr algn="just" eaLnBrk="1" hangingPunct="1">
              <a:lnSpc>
                <a:spcPct val="150000"/>
              </a:lnSpc>
            </a:pPr>
            <a:r>
              <a:rPr lang="en-US"/>
              <a:t>Notebook computers</a:t>
            </a:r>
          </a:p>
          <a:p>
            <a:pPr algn="just" eaLnBrk="1" hangingPunct="1">
              <a:lnSpc>
                <a:spcPct val="150000"/>
              </a:lnSpc>
            </a:pPr>
            <a:r>
              <a:rPr lang="en-US"/>
              <a:t>PDAs</a:t>
            </a:r>
          </a:p>
          <a:p>
            <a:pPr algn="just" eaLnBrk="1" hangingPunct="1">
              <a:lnSpc>
                <a:spcPct val="150000"/>
              </a:lnSpc>
            </a:pPr>
            <a:r>
              <a:rPr lang="en-US"/>
              <a:t>Pocket computers</a:t>
            </a:r>
          </a:p>
          <a:p>
            <a:pPr algn="just" eaLnBrk="1" hangingPunct="1">
              <a:lnSpc>
                <a:spcPct val="150000"/>
              </a:lnSpc>
            </a:pPr>
            <a:r>
              <a:rPr lang="en-US"/>
              <a:t>Barcode scanners</a:t>
            </a:r>
          </a:p>
        </p:txBody>
      </p:sp>
      <p:sp>
        <p:nvSpPr>
          <p:cNvPr id="6" name="Title 1"/>
          <p:cNvSpPr txBox="1">
            <a:spLocks/>
          </p:cNvSpPr>
          <p:nvPr/>
        </p:nvSpPr>
        <p:spPr bwMode="auto">
          <a:xfrm>
            <a:off x="152400" y="808038"/>
            <a:ext cx="84645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Client Connectivity Requirements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326361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Define </a:t>
            </a:r>
            <a:r>
              <a:rPr lang="en-US" sz="1800" dirty="0" smtClean="0">
                <a:latin typeface="Calibri" panose="020F0502020204030204" pitchFamily="34" charset="0"/>
                <a:cs typeface="Calibri" panose="020F0502020204030204" pitchFamily="34" charset="0"/>
              </a:rPr>
              <a:t>Physical </a:t>
            </a:r>
            <a:r>
              <a:rPr lang="en-US" sz="1800" dirty="0" smtClean="0">
                <a:latin typeface="Calibri" panose="020F0502020204030204" pitchFamily="34" charset="0"/>
                <a:cs typeface="Calibri" panose="020F0502020204030204" pitchFamily="34" charset="0"/>
              </a:rPr>
              <a:t>security.</a:t>
            </a:r>
          </a:p>
          <a:p>
            <a:r>
              <a:rPr lang="en-US" sz="1800" dirty="0" smtClean="0">
                <a:latin typeface="Calibri" panose="020F0502020204030204" pitchFamily="34" charset="0"/>
                <a:cs typeface="Calibri" panose="020F0502020204030204" pitchFamily="34" charset="0"/>
              </a:rPr>
              <a:t>Define Data security.</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19</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ct val="150000"/>
              </a:lnSpc>
              <a:buFont typeface="Arial" panose="020B0604020202020204" pitchFamily="34" charset="0"/>
              <a:buChar char="•"/>
            </a:pPr>
            <a:r>
              <a:rPr lang="en-US" dirty="0"/>
              <a:t>Gathering Business Requirements </a:t>
            </a:r>
          </a:p>
          <a:p>
            <a:pPr>
              <a:lnSpc>
                <a:spcPct val="150000"/>
              </a:lnSpc>
              <a:buFont typeface="Arial" panose="020B0604020202020204" pitchFamily="34" charset="0"/>
              <a:buChar char="•"/>
            </a:pPr>
            <a:r>
              <a:rPr lang="en-US" dirty="0"/>
              <a:t>Public Access, Hotspots, Hospitality</a:t>
            </a:r>
          </a:p>
          <a:p>
            <a:pPr>
              <a:lnSpc>
                <a:spcPct val="150000"/>
              </a:lnSpc>
              <a:buFont typeface="Arial" panose="020B0604020202020204" pitchFamily="34" charset="0"/>
              <a:buChar char="•"/>
            </a:pPr>
            <a:r>
              <a:rPr lang="en-US" dirty="0"/>
              <a:t>Interviewing Managers and Users </a:t>
            </a:r>
          </a:p>
          <a:p>
            <a:pPr>
              <a:lnSpc>
                <a:spcPct val="150000"/>
              </a:lnSpc>
              <a:buFont typeface="Arial" panose="020B0604020202020204" pitchFamily="34" charset="0"/>
              <a:buChar char="•"/>
            </a:pPr>
            <a:r>
              <a:rPr lang="en-US" dirty="0"/>
              <a:t>Manufacturer Guidelines and Deployment Guides </a:t>
            </a:r>
          </a:p>
          <a:p>
            <a:pPr>
              <a:lnSpc>
                <a:spcPct val="150000"/>
              </a:lnSpc>
              <a:buFont typeface="Arial" panose="020B0604020202020204" pitchFamily="34" charset="0"/>
              <a:buChar char="•"/>
            </a:pPr>
            <a:r>
              <a:rPr lang="en-US" dirty="0"/>
              <a:t>Defining Physical and Data Security Requirements </a:t>
            </a:r>
          </a:p>
          <a:p>
            <a:pPr>
              <a:lnSpc>
                <a:spcPct val="150000"/>
              </a:lnSpc>
              <a:buFont typeface="Arial" panose="020B0604020202020204" pitchFamily="34" charset="0"/>
              <a:buChar char="•"/>
            </a:pPr>
            <a:r>
              <a:rPr lang="en-US" dirty="0"/>
              <a:t>Gathering Site-Specific Documentation </a:t>
            </a:r>
          </a:p>
          <a:p>
            <a:pPr>
              <a:lnSpc>
                <a:spcPct val="150000"/>
              </a:lnSpc>
              <a:buFont typeface="Arial" panose="020B0604020202020204" pitchFamily="34" charset="0"/>
              <a:buChar char="•"/>
            </a:pPr>
            <a:r>
              <a:rPr lang="en-US" dirty="0"/>
              <a:t>Documenting Existing Network Characteristics </a:t>
            </a:r>
          </a:p>
          <a:p>
            <a:pPr>
              <a:lnSpc>
                <a:spcPct val="150000"/>
              </a:lnSpc>
              <a:buFont typeface="Arial" panose="020B0604020202020204" pitchFamily="34" charset="0"/>
              <a:buChar char="•"/>
            </a:pPr>
            <a:r>
              <a:rPr lang="en-US" dirty="0"/>
              <a:t>Identifying Infrastructure Connectivity and Power Requirements </a:t>
            </a:r>
          </a:p>
          <a:p>
            <a:pPr>
              <a:lnSpc>
                <a:spcPct val="150000"/>
              </a:lnSpc>
              <a:buFont typeface="Arial" panose="020B0604020202020204" pitchFamily="34" charset="0"/>
              <a:buChar char="•"/>
            </a:pPr>
            <a:r>
              <a:rPr lang="en-US" dirty="0"/>
              <a:t>Understanding RF Coverage and Capacity Requirements </a:t>
            </a:r>
          </a:p>
          <a:p>
            <a:pPr>
              <a:lnSpc>
                <a:spcPct val="150000"/>
              </a:lnSpc>
              <a:buFont typeface="Arial" panose="020B0604020202020204" pitchFamily="34" charset="0"/>
              <a:buChar char="•"/>
            </a:pPr>
            <a:r>
              <a:rPr lang="en-US" dirty="0"/>
              <a:t>Client Connectivity Requirements </a:t>
            </a:r>
          </a:p>
          <a:p>
            <a:pPr>
              <a:lnSpc>
                <a:spcPct val="200000"/>
              </a:lnSpc>
            </a:pPr>
            <a:endParaRPr lang="en-US" sz="2400" dirty="0"/>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20</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685800" y="1720850"/>
            <a:ext cx="7772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In this chapter, we discussed the business aspects of wireless LAN site surveys. </a:t>
            </a:r>
          </a:p>
          <a:p>
            <a:pPr algn="just" eaLnBrk="1" hangingPunct="1">
              <a:lnSpc>
                <a:spcPct val="150000"/>
              </a:lnSpc>
            </a:pPr>
            <a:r>
              <a:rPr lang="en-US" dirty="0"/>
              <a:t>This chapter also discussed the importance of gathering information as well as the type of information required to successfully perform a wireless LAN site survey and design of a wireless network.</a:t>
            </a:r>
          </a:p>
          <a:p>
            <a:pPr algn="just" eaLnBrk="1" hangingPunct="1">
              <a:lnSpc>
                <a:spcPct val="150000"/>
              </a:lnSpc>
            </a:pPr>
            <a:r>
              <a:rPr lang="en-US" dirty="0"/>
              <a:t>This chapter also discussed taking into consideration the physical and data security requirements of the wireless network.</a:t>
            </a:r>
          </a:p>
          <a:p>
            <a:pPr algn="just" eaLnBrk="1" hangingPunct="1">
              <a:lnSpc>
                <a:spcPct val="150000"/>
              </a:lnSpc>
            </a:pPr>
            <a:r>
              <a:rPr lang="en-US" dirty="0"/>
              <a:t>This chapter discussed RF coverage requirements and the factors to be taken into consideration to ensure proper coverage throughout the location where the wireless network is installed. Finally, client connectivity requirements and other considerations were discussed.</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21</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22</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533400" y="1143000"/>
            <a:ext cx="7848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US" sz="2000" b="1" dirty="0"/>
          </a:p>
          <a:p>
            <a:pPr eaLnBrk="1" hangingPunct="1"/>
            <a:endParaRPr lang="en-US" sz="2000" b="1" dirty="0"/>
          </a:p>
          <a:p>
            <a:pPr eaLnBrk="1" hangingPunct="1">
              <a:lnSpc>
                <a:spcPct val="150000"/>
              </a:lnSpc>
            </a:pPr>
            <a:r>
              <a:rPr lang="en-US" sz="2000" dirty="0"/>
              <a:t>Troubleshooting and Maintaining Wireless Networks</a:t>
            </a:r>
          </a:p>
          <a:p>
            <a:pPr eaLnBrk="1" hangingPunct="1">
              <a:lnSpc>
                <a:spcPct val="150000"/>
              </a:lnSpc>
            </a:pPr>
            <a:r>
              <a:rPr lang="en-US" sz="2000" dirty="0"/>
              <a:t>Identifying Wireless LAN Problems </a:t>
            </a:r>
          </a:p>
          <a:p>
            <a:pPr eaLnBrk="1" hangingPunct="1">
              <a:lnSpc>
                <a:spcPct val="150000"/>
              </a:lnSpc>
            </a:pPr>
            <a:r>
              <a:rPr lang="en-US" sz="2000" dirty="0"/>
              <a:t>Software and Hardware Upgrades </a:t>
            </a:r>
          </a:p>
          <a:p>
            <a:pPr eaLnBrk="1" hangingPunct="1">
              <a:lnSpc>
                <a:spcPct val="150000"/>
              </a:lnSpc>
            </a:pPr>
            <a:r>
              <a:rPr lang="en-US" sz="2000" dirty="0"/>
              <a:t>Optimizing Wireless Networks </a:t>
            </a:r>
          </a:p>
          <a:p>
            <a:pPr eaLnBrk="1" hangingPunct="1">
              <a:lnSpc>
                <a:spcPct val="150000"/>
              </a:lnSpc>
            </a:pPr>
            <a:r>
              <a:rPr lang="en-US" sz="2000" dirty="0"/>
              <a:t>Infrastructure Hardware Selection and Placement </a:t>
            </a:r>
          </a:p>
          <a:p>
            <a:pPr eaLnBrk="1" hangingPunct="1">
              <a:lnSpc>
                <a:spcPct val="150000"/>
              </a:lnSpc>
            </a:pPr>
            <a:r>
              <a:rPr lang="en-US" sz="2000" dirty="0"/>
              <a:t>Identifying, Locating, and Removing Sources </a:t>
            </a:r>
          </a:p>
          <a:p>
            <a:pPr eaLnBrk="1" hangingPunct="1">
              <a:lnSpc>
                <a:spcPct val="150000"/>
              </a:lnSpc>
            </a:pPr>
            <a:r>
              <a:rPr lang="en-US" sz="2000" dirty="0"/>
              <a:t>of Interference </a:t>
            </a:r>
          </a:p>
          <a:p>
            <a:pPr eaLnBrk="1" hangingPunct="1">
              <a:lnSpc>
                <a:spcPct val="150000"/>
              </a:lnSpc>
            </a:pPr>
            <a:r>
              <a:rPr lang="en-US" sz="2000" dirty="0"/>
              <a:t>Client Load Balancing </a:t>
            </a:r>
          </a:p>
          <a:p>
            <a:pPr eaLnBrk="1" hangingPunct="1">
              <a:lnSpc>
                <a:spcPct val="150000"/>
              </a:lnSpc>
            </a:pPr>
            <a:r>
              <a:rPr lang="en-US" sz="2000" dirty="0"/>
              <a:t>Analyzing Infrastructure Capacity and Utilization </a:t>
            </a:r>
          </a:p>
          <a:p>
            <a:endParaRPr lang="en-US" sz="20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771526" y="2803451"/>
            <a:ext cx="79454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dirty="0"/>
              <a:t>Understand the business requirements of a WLAN. </a:t>
            </a:r>
          </a:p>
          <a:p>
            <a:pPr eaLnBrk="1" hangingPunct="1">
              <a:lnSpc>
                <a:spcPct val="150000"/>
              </a:lnSpc>
            </a:pPr>
            <a:r>
              <a:rPr lang="en-US" dirty="0"/>
              <a:t>Know various types of business models. </a:t>
            </a:r>
          </a:p>
          <a:p>
            <a:pPr eaLnBrk="1" hangingPunct="1">
              <a:lnSpc>
                <a:spcPct val="150000"/>
              </a:lnSpc>
            </a:pPr>
            <a:r>
              <a:rPr lang="en-US" dirty="0"/>
              <a:t>Understand the interview process. </a:t>
            </a:r>
          </a:p>
          <a:p>
            <a:pPr eaLnBrk="1" hangingPunct="1">
              <a:lnSpc>
                <a:spcPct val="150000"/>
              </a:lnSpc>
            </a:pPr>
            <a:r>
              <a:rPr lang="en-US" dirty="0"/>
              <a:t>Identify the importance of site-specific documentation</a:t>
            </a:r>
          </a:p>
          <a:p>
            <a:pPr eaLnBrk="1" hangingPunct="1">
              <a:lnSpc>
                <a:spcPct val="150000"/>
              </a:lnSpc>
            </a:pPr>
            <a:r>
              <a:rPr lang="en-US" dirty="0"/>
              <a:t>Know the importance of identifying existing networks</a:t>
            </a:r>
          </a:p>
          <a:p>
            <a:pPr eaLnBrk="1" hangingPunct="1">
              <a:lnSpc>
                <a:spcPct val="150000"/>
              </a:lnSpc>
            </a:pPr>
            <a:r>
              <a:rPr lang="en-US" dirty="0"/>
              <a:t>Be familiar with RF coverage requirements</a:t>
            </a:r>
          </a:p>
          <a:p>
            <a:pPr eaLnBrk="1" hangingPunct="1">
              <a:lnSpc>
                <a:spcPct val="150000"/>
              </a:lnSpc>
            </a:pPr>
            <a:r>
              <a:rPr lang="en-US" dirty="0"/>
              <a:t>Understand client connectivity requirements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a:cs typeface="Arial" charset="0"/>
              </a:rPr>
              <a:t>If you have mastered this topic, </a:t>
            </a:r>
            <a:r>
              <a:rPr lang="en-US" sz="2000" b="1" dirty="0">
                <a:solidFill>
                  <a:srgbClr val="990000"/>
                </a:solidFill>
                <a:cs typeface="Arial" charset="0"/>
              </a:rPr>
              <a:t>you should be able to use the following terms correctly in your assignments and exams</a:t>
            </a:r>
            <a:r>
              <a:rPr lang="en-US" sz="2000" b="1" dirty="0">
                <a:cs typeface="Arial" charset="0"/>
              </a:rPr>
              <a:t>:</a:t>
            </a:r>
          </a:p>
          <a:p>
            <a:pPr>
              <a:defRPr/>
            </a:pPr>
            <a:endParaRPr lang="en-US" sz="2000" dirty="0">
              <a:cs typeface="Arial" charset="0"/>
            </a:endParaRPr>
          </a:p>
          <a:p>
            <a:pPr marL="342900" indent="-342900">
              <a:buFont typeface="Arial" pitchFamily="34" charset="0"/>
              <a:buChar char="•"/>
              <a:defRPr/>
            </a:pPr>
            <a:r>
              <a:rPr lang="en-US" sz="2000" dirty="0">
                <a:cs typeface="Arial" charset="0"/>
              </a:rPr>
              <a:t>Business requirements</a:t>
            </a:r>
          </a:p>
          <a:p>
            <a:pPr marL="342900" indent="-342900">
              <a:buFont typeface="Arial" pitchFamily="34" charset="0"/>
              <a:buChar char="•"/>
              <a:defRPr/>
            </a:pPr>
            <a:r>
              <a:rPr lang="en-US" sz="2000" dirty="0">
                <a:cs typeface="Arial" charset="0"/>
              </a:rPr>
              <a:t>Data security</a:t>
            </a:r>
          </a:p>
          <a:p>
            <a:pPr marL="342900" indent="-342900">
              <a:buFont typeface="Arial" pitchFamily="34" charset="0"/>
              <a:buChar char="•"/>
              <a:defRPr/>
            </a:pPr>
            <a:r>
              <a:rPr lang="en-US" sz="2000" dirty="0">
                <a:cs typeface="Arial" charset="0"/>
              </a:rPr>
              <a:t>Existing network infrastructure</a:t>
            </a:r>
          </a:p>
          <a:p>
            <a:pPr marL="342900" indent="-342900">
              <a:buFont typeface="Arial" pitchFamily="34" charset="0"/>
              <a:buChar char="•"/>
              <a:defRPr/>
            </a:pPr>
            <a:r>
              <a:rPr lang="en-US" sz="2000" dirty="0">
                <a:cs typeface="Arial" charset="0"/>
              </a:rPr>
              <a:t>Physical security</a:t>
            </a:r>
          </a:p>
          <a:p>
            <a:pPr marL="342900" indent="-342900">
              <a:buFont typeface="Arial" pitchFamily="34" charset="0"/>
              <a:buChar char="•"/>
              <a:defRPr/>
            </a:pPr>
            <a:r>
              <a:rPr lang="en-US" sz="2000" dirty="0">
                <a:cs typeface="Arial" charset="0"/>
              </a:rPr>
              <a:t>RF coverage</a:t>
            </a:r>
          </a:p>
          <a:p>
            <a:pPr marL="342900" indent="-342900">
              <a:buFont typeface="Arial" pitchFamily="34" charset="0"/>
              <a:buChar char="•"/>
              <a:defRPr/>
            </a:pPr>
            <a:r>
              <a:rPr lang="en-US" sz="2000" dirty="0">
                <a:cs typeface="Arial" charset="0"/>
              </a:rPr>
              <a:t>RF jamming</a:t>
            </a:r>
          </a:p>
          <a:p>
            <a:pPr marL="342900" indent="-342900">
              <a:buFont typeface="Arial" pitchFamily="34" charset="0"/>
              <a:buChar char="•"/>
              <a:defRPr/>
            </a:pPr>
            <a:r>
              <a:rPr lang="en-US" sz="2000" dirty="0">
                <a:cs typeface="Arial" charset="0"/>
              </a:rPr>
              <a:t>RF spectrum analysis</a:t>
            </a:r>
          </a:p>
          <a:p>
            <a:pPr marL="342900" indent="-342900">
              <a:buFont typeface="Arial" pitchFamily="34" charset="0"/>
              <a:buChar char="•"/>
              <a:defRPr/>
            </a:pPr>
            <a:r>
              <a:rPr lang="en-US" sz="2000" dirty="0">
                <a:cs typeface="Arial" charset="0"/>
              </a:rPr>
              <a:t>Site survey</a:t>
            </a:r>
          </a:p>
          <a:p>
            <a:pPr marL="342900" indent="-342900">
              <a:buFont typeface="Arial" pitchFamily="34" charset="0"/>
              <a:buChar char="•"/>
              <a:defRPr/>
            </a:pPr>
            <a:r>
              <a:rPr lang="en-US" sz="2000" dirty="0">
                <a:cs typeface="Arial" charset="0"/>
              </a:rPr>
              <a:t>Wiring closet</a:t>
            </a:r>
          </a:p>
          <a:p>
            <a:pPr>
              <a:defRPr/>
            </a:pPr>
            <a:endParaRPr lang="en-US" sz="2000" dirty="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a:t>Gathering Business Requirements </a:t>
            </a:r>
          </a:p>
        </p:txBody>
      </p:sp>
      <p:sp>
        <p:nvSpPr>
          <p:cNvPr id="7" name="Rectangle 4"/>
          <p:cNvSpPr>
            <a:spLocks noChangeArrowheads="1"/>
          </p:cNvSpPr>
          <p:nvPr/>
        </p:nvSpPr>
        <p:spPr bwMode="auto">
          <a:xfrm>
            <a:off x="479425" y="1497013"/>
            <a:ext cx="82835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a:t>Gathering information is typically the first step of a wireless LAN design and implementation. As mentioned, the business model or type of business where the wireless LAN will be deployed is a major part of deciding the level of a wireless LAN site survey. </a:t>
            </a:r>
          </a:p>
          <a:p>
            <a:pPr eaLnBrk="1" hangingPunct="1">
              <a:lnSpc>
                <a:spcPct val="150000"/>
              </a:lnSpc>
            </a:pPr>
            <a:endParaRPr lang="en-US" sz="2000"/>
          </a:p>
          <a:p>
            <a:pPr algn="just" eaLnBrk="1" hangingPunct="1">
              <a:lnSpc>
                <a:spcPct val="150000"/>
              </a:lnSpc>
            </a:pPr>
            <a:r>
              <a:rPr lang="en-US" sz="2000"/>
              <a:t>The type of business will determine the needs and use of a wireless network. Knowing the applications used—both hardware and software—is a critical part of a wireless LAN deployment as this will affect recommendations such as the number and locations of access points. </a:t>
            </a:r>
          </a:p>
          <a:p>
            <a:pPr eaLnBrk="1" hangingPunct="1">
              <a:lnSpc>
                <a:spcPct val="150000"/>
              </a:lnSpc>
            </a:pPr>
            <a:r>
              <a:rPr lang="en-US" sz="2000"/>
              <a:t>Expectations can make or break a wireless LAN deployment.</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09600" y="1295400"/>
            <a:ext cx="77724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endParaRPr lang="en-US"/>
          </a:p>
          <a:p>
            <a:pPr algn="just" eaLnBrk="1" hangingPunct="1">
              <a:lnSpc>
                <a:spcPct val="150000"/>
              </a:lnSpc>
            </a:pPr>
            <a:r>
              <a:rPr lang="en-US"/>
              <a:t>Public access, hotspots, and hospitality may need to accept connections from a wide variety of client devices, including IEEE 802.11b/g and 802.11a devices. </a:t>
            </a:r>
          </a:p>
          <a:p>
            <a:pPr algn="just" eaLnBrk="1" hangingPunct="1">
              <a:lnSpc>
                <a:spcPct val="150000"/>
              </a:lnSpc>
            </a:pPr>
            <a:endParaRPr lang="en-US"/>
          </a:p>
          <a:p>
            <a:pPr algn="just" eaLnBrk="1" hangingPunct="1">
              <a:lnSpc>
                <a:spcPct val="150000"/>
              </a:lnSpc>
            </a:pPr>
            <a:r>
              <a:rPr lang="en-US"/>
              <a:t>In many cases, consumer brand notebook computers will be limited to 802.11b or 802.11b/g technology. Backward compatibility to these technologies is essential because the infrastructure will have no control over the type of client device that may connect. </a:t>
            </a:r>
          </a:p>
          <a:p>
            <a:pPr algn="just" eaLnBrk="1" hangingPunct="1">
              <a:lnSpc>
                <a:spcPct val="150000"/>
              </a:lnSpc>
            </a:pPr>
            <a:endParaRPr lang="en-US"/>
          </a:p>
          <a:p>
            <a:pPr algn="just" eaLnBrk="1" hangingPunct="1">
              <a:lnSpc>
                <a:spcPct val="150000"/>
              </a:lnSpc>
            </a:pPr>
            <a:r>
              <a:rPr lang="en-US"/>
              <a:t>If backward compatibility is not taken into consideration, some devices may not be able to connect and use the wireless network.</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Public Access, Hotspots, Hospitality</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219356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0063" y="1550988"/>
            <a:ext cx="8077200"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a:cs typeface="Calibri" panose="020F0502020204030204" pitchFamily="34" charset="0"/>
              </a:rPr>
              <a:t>Understanding the intended use of a wireless LAN is a critical part of a successful deployment.</a:t>
            </a:r>
          </a:p>
          <a:p>
            <a:pPr algn="just" eaLnBrk="1" hangingPunct="1">
              <a:lnSpc>
                <a:spcPct val="150000"/>
              </a:lnSpc>
            </a:pPr>
            <a:r>
              <a:rPr lang="en-US">
                <a:cs typeface="Calibri" panose="020F0502020204030204" pitchFamily="34" charset="0"/>
              </a:rPr>
              <a:t>Who better to explain what the wireless network will be used for than those who</a:t>
            </a:r>
          </a:p>
          <a:p>
            <a:pPr algn="just" eaLnBrk="1" hangingPunct="1">
              <a:lnSpc>
                <a:spcPct val="150000"/>
              </a:lnSpc>
            </a:pPr>
            <a:r>
              <a:rPr lang="en-US">
                <a:cs typeface="Calibri" panose="020F0502020204030204" pitchFamily="34" charset="0"/>
              </a:rPr>
              <a:t>will be using it? Those performing a site survey may not necessarily understand the functional aspects of a certain type of business, therefore it is critical to get input from all who will be using the wireless network. </a:t>
            </a:r>
          </a:p>
          <a:p>
            <a:pPr algn="just" eaLnBrk="1" hangingPunct="1">
              <a:lnSpc>
                <a:spcPct val="150000"/>
              </a:lnSpc>
            </a:pPr>
            <a:r>
              <a:rPr lang="en-US">
                <a:cs typeface="Calibri" panose="020F0502020204030204" pitchFamily="34" charset="0"/>
              </a:rPr>
              <a:t>Department managers, team leads, and business unit managers usually know the function of their specific areas of the organization the best. Therefore they will also know the needs and requirements of users of the wireless network and how a successful deployment will help increase job productivity.</a:t>
            </a:r>
          </a:p>
          <a:p>
            <a:pPr algn="just" eaLnBrk="1" hangingPunct="1">
              <a:lnSpc>
                <a:spcPct val="150000"/>
              </a:lnSpc>
            </a:pPr>
            <a:endParaRPr lang="en-US">
              <a:cs typeface="Calibri" panose="020F0502020204030204" pitchFamily="34" charset="0"/>
            </a:endParaRPr>
          </a:p>
        </p:txBody>
      </p:sp>
      <p:sp>
        <p:nvSpPr>
          <p:cNvPr id="6" name="Title 1"/>
          <p:cNvSpPr txBox="1">
            <a:spLocks/>
          </p:cNvSpPr>
          <p:nvPr/>
        </p:nvSpPr>
        <p:spPr bwMode="auto">
          <a:xfrm>
            <a:off x="228600"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t>Interviewing Managers and Users</a:t>
            </a:r>
            <a:endParaRPr lang="en-US" sz="3600" b="1">
              <a:solidFill>
                <a:srgbClr val="002060"/>
              </a:solidFill>
              <a:cs typeface="Calibri" panose="020F0502020204030204" pitchFamily="34" charset="0"/>
            </a:endParaRPr>
          </a:p>
        </p:txBody>
      </p:sp>
    </p:spTree>
    <p:extLst>
      <p:ext uri="{BB962C8B-B14F-4D97-AF65-F5344CB8AC3E}">
        <p14:creationId xmlns:p14="http://schemas.microsoft.com/office/powerpoint/2010/main" val="39067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35688" y="2792189"/>
            <a:ext cx="846174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t>The information just presented includes some types of questions that need to be addressed during the site survey process. Keep in mind that the actual questions and details are dependent upon the business model and the implementation of the wireless network. </a:t>
            </a:r>
          </a:p>
          <a:p>
            <a:pPr algn="just" eaLnBrk="1" hangingPunct="1">
              <a:lnSpc>
                <a:spcPct val="150000"/>
              </a:lnSpc>
            </a:pPr>
            <a:r>
              <a:rPr lang="en-US" dirty="0"/>
              <a:t>Check with the specific manufacturer of the equipment to be used for site survey guidelines and deployment guides. These will provide additional information that is helpful in generating a list of questions and concerns that will need to be addressed.</a:t>
            </a:r>
          </a:p>
        </p:txBody>
      </p:sp>
      <p:sp>
        <p:nvSpPr>
          <p:cNvPr id="6" name="Rectangle 4"/>
          <p:cNvSpPr>
            <a:spLocks noChangeArrowheads="1"/>
          </p:cNvSpPr>
          <p:nvPr/>
        </p:nvSpPr>
        <p:spPr bwMode="auto">
          <a:xfrm>
            <a:off x="235688" y="762000"/>
            <a:ext cx="929954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dirty="0"/>
              <a:t>Manufacturer Guidelines and </a:t>
            </a:r>
            <a:endParaRPr lang="en-US" sz="3600" b="1" dirty="0" smtClean="0"/>
          </a:p>
          <a:p>
            <a:pPr eaLnBrk="1" hangingPunct="1"/>
            <a:r>
              <a:rPr lang="en-US" sz="3600" b="1" dirty="0" smtClean="0"/>
              <a:t>Deployment </a:t>
            </a:r>
            <a:r>
              <a:rPr lang="en-US" sz="3600" b="1" dirty="0"/>
              <a:t>Guides</a:t>
            </a:r>
            <a:endParaRPr lang="en-US" sz="3600" dirty="0"/>
          </a:p>
        </p:txBody>
      </p:sp>
    </p:spTree>
    <p:extLst>
      <p:ext uri="{BB962C8B-B14F-4D97-AF65-F5344CB8AC3E}">
        <p14:creationId xmlns:p14="http://schemas.microsoft.com/office/powerpoint/2010/main" val="261225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828800"/>
            <a:ext cx="7772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p>
          <a:p>
            <a:pPr algn="just" eaLnBrk="1" hangingPunct="1">
              <a:lnSpc>
                <a:spcPct val="150000"/>
              </a:lnSpc>
            </a:pPr>
            <a:r>
              <a:rPr lang="en-US"/>
              <a:t>Understanding the security requirements of both the physical environment and the user data is another design aspect of a wireless network. Because wireless LANs use RF to send and receive information such as computer data, wireless LANs are vulnerable to something known as </a:t>
            </a:r>
            <a:r>
              <a:rPr lang="en-US" i="1"/>
              <a:t>RF jamming</a:t>
            </a:r>
            <a:r>
              <a:rPr lang="en-US"/>
              <a:t>, which is caused by RF interference and can be either intentional or unintentional. </a:t>
            </a:r>
          </a:p>
          <a:p>
            <a:pPr eaLnBrk="1" hangingPunct="1"/>
            <a:endParaRPr lang="en-US"/>
          </a:p>
          <a:p>
            <a:pPr algn="just" eaLnBrk="1" hangingPunct="1">
              <a:lnSpc>
                <a:spcPct val="150000"/>
              </a:lnSpc>
            </a:pPr>
            <a:r>
              <a:rPr lang="en-US"/>
              <a:t>As the name implies, RF jamming disrupts RF communications. If an intruder wants to wreak havoc in a wireless network, they can use an RF signal jammer</a:t>
            </a:r>
          </a:p>
          <a:p>
            <a:pPr algn="just" eaLnBrk="1" hangingPunct="1">
              <a:lnSpc>
                <a:spcPct val="150000"/>
              </a:lnSpc>
            </a:pPr>
            <a:r>
              <a:rPr lang="en-US"/>
              <a:t>to cause interference on the same RF bands used by the wireless network. The only way to protect against this kind of activity is through physical security. </a:t>
            </a:r>
          </a:p>
        </p:txBody>
      </p:sp>
      <p:sp>
        <p:nvSpPr>
          <p:cNvPr id="6" name="Rectangle 1"/>
          <p:cNvSpPr>
            <a:spLocks noChangeArrowheads="1"/>
          </p:cNvSpPr>
          <p:nvPr/>
        </p:nvSpPr>
        <p:spPr bwMode="auto">
          <a:xfrm>
            <a:off x="457200" y="8382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3600" b="1"/>
              <a:t>Defining Physical and Data Security</a:t>
            </a:r>
          </a:p>
          <a:p>
            <a:pPr eaLnBrk="1" hangingPunct="1"/>
            <a:r>
              <a:rPr lang="en-US" sz="3600" b="1"/>
              <a:t>Requirements</a:t>
            </a:r>
          </a:p>
        </p:txBody>
      </p:sp>
    </p:spTree>
    <p:extLst>
      <p:ext uri="{BB962C8B-B14F-4D97-AF65-F5344CB8AC3E}">
        <p14:creationId xmlns:p14="http://schemas.microsoft.com/office/powerpoint/2010/main" val="86777852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34</TotalTime>
  <Pages>11</Pages>
  <Words>1647</Words>
  <Application>Microsoft Office PowerPoint</Application>
  <PresentationFormat>On-screen Show (4:3)</PresentationFormat>
  <Paragraphs>161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11</cp:revision>
  <cp:lastPrinted>1995-11-02T09:23:42Z</cp:lastPrinted>
  <dcterms:created xsi:type="dcterms:W3CDTF">2017-10-11T09:20:11Z</dcterms:created>
  <dcterms:modified xsi:type="dcterms:W3CDTF">2018-02-25T13:32:59Z</dcterms:modified>
</cp:coreProperties>
</file>