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43"/>
  </p:notesMasterIdLst>
  <p:handoutMasterIdLst>
    <p:handoutMasterId r:id="rId44"/>
  </p:handoutMasterIdLst>
  <p:sldIdLst>
    <p:sldId id="266" r:id="rId2"/>
    <p:sldId id="267" r:id="rId3"/>
    <p:sldId id="268" r:id="rId4"/>
    <p:sldId id="269" r:id="rId5"/>
    <p:sldId id="270" r:id="rId6"/>
    <p:sldId id="275" r:id="rId7"/>
    <p:sldId id="280" r:id="rId8"/>
    <p:sldId id="281" r:id="rId9"/>
    <p:sldId id="282" r:id="rId10"/>
    <p:sldId id="283" r:id="rId11"/>
    <p:sldId id="284" r:id="rId12"/>
    <p:sldId id="285" r:id="rId13"/>
    <p:sldId id="276" r:id="rId14"/>
    <p:sldId id="277" r:id="rId15"/>
    <p:sldId id="278" r:id="rId16"/>
    <p:sldId id="279"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271" r:id="rId39"/>
    <p:sldId id="272" r:id="rId40"/>
    <p:sldId id="273" r:id="rId41"/>
    <p:sldId id="274" r:id="rId42"/>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45" d="100"/>
          <a:sy n="45" d="100"/>
        </p:scale>
        <p:origin x="102" y="38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CT090-3-2 and Mobile &amp; Wireless Technology</a:t>
            </a: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Troubleshooting and Maintaining Wireless Networks</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t>Troubleshooting and Maintaining Wireless Networks</a:t>
            </a:r>
          </a:p>
        </p:txBody>
      </p:sp>
      <p:sp>
        <p:nvSpPr>
          <p:cNvPr id="5" name="Text Box 6"/>
          <p:cNvSpPr txBox="1">
            <a:spLocks noGrp="1" noChangeArrowheads="1"/>
          </p:cNvSpPr>
          <p:nvPr>
            <p:ph type="ctrTitle"/>
          </p:nvPr>
        </p:nvSpPr>
        <p:spPr bwMode="auto">
          <a:xfrm>
            <a:off x="871870" y="2225971"/>
            <a:ext cx="827213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4000" b="1" dirty="0">
                <a:solidFill>
                  <a:srgbClr val="10065A"/>
                </a:solidFill>
              </a:rPr>
              <a:t>Mobile &amp; Wireless Technology</a:t>
            </a:r>
            <a:r>
              <a:rPr lang="en-US" sz="3800" dirty="0"/>
              <a:t> </a:t>
            </a:r>
            <a:br>
              <a:rPr lang="en-US" sz="3800" dirty="0"/>
            </a:br>
            <a:r>
              <a:rPr lang="en-GB" sz="1400" dirty="0"/>
              <a:t>CT090-3-2</a:t>
            </a:r>
            <a:r>
              <a:rPr lang="en-US" sz="1400"/>
              <a:t> &amp; 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85800" y="1582738"/>
            <a:ext cx="7772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Tx/>
              <a:buNone/>
            </a:pPr>
            <a:r>
              <a:rPr lang="en-US" sz="1800">
                <a:solidFill>
                  <a:schemeClr val="tx1"/>
                </a:solidFill>
                <a:latin typeface="Calibri" panose="020F0502020204030204" pitchFamily="34" charset="0"/>
              </a:rPr>
              <a:t>Other Connectivity Issues</a:t>
            </a: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Security Settings : Incorrect security settings can also cause connectivity issues. For example, assume an access point is using WPA 2.0 personal mode for security.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If a wireless client device has the wrong passphrase or pre shared key entered, it will not complete the authentication process and will not have a valid Layer 3 TCP/IP address.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In this case, the network adapter would stay in the “Acquiring network address” state; it would not be able to complete the Layer 2 connection process and would not receive a valid IP address.</a:t>
            </a:r>
          </a:p>
        </p:txBody>
      </p:sp>
      <p:sp>
        <p:nvSpPr>
          <p:cNvPr id="6" name="Title 1"/>
          <p:cNvSpPr txBox="1">
            <a:spLocks/>
          </p:cNvSpPr>
          <p:nvPr/>
        </p:nvSpPr>
        <p:spPr bwMode="auto">
          <a:xfrm>
            <a:off x="152400" y="714375"/>
            <a:ext cx="83058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dirty="0" smtClean="0">
              <a:solidFill>
                <a:srgbClr val="003366"/>
              </a:solidFill>
            </a:endParaRPr>
          </a:p>
          <a:p>
            <a:pPr eaLnBrk="1" hangingPunct="1">
              <a:defRPr/>
            </a:pPr>
            <a:r>
              <a:rPr lang="en-US" sz="2800" dirty="0" smtClean="0">
                <a:solidFill>
                  <a:srgbClr val="003366"/>
                </a:solidFill>
                <a:latin typeface="Calibri" pitchFamily="34" charset="0"/>
                <a:cs typeface="Calibri" pitchFamily="34" charset="0"/>
              </a:rPr>
              <a:t>Identifying </a:t>
            </a:r>
            <a:r>
              <a:rPr lang="en-US" sz="2800" dirty="0"/>
              <a:t>and Maintaining Wireless </a:t>
            </a:r>
            <a:endParaRPr lang="en-US" sz="2800" dirty="0" smtClean="0"/>
          </a:p>
          <a:p>
            <a:pPr eaLnBrk="1" hangingPunct="1">
              <a:defRPr/>
            </a:pPr>
            <a:r>
              <a:rPr lang="en-US" sz="2800" dirty="0" smtClean="0"/>
              <a:t>Networks</a:t>
            </a:r>
            <a:endParaRPr lang="en-US" sz="2800" dirty="0">
              <a:solidFill>
                <a:srgbClr val="003366"/>
              </a:solidFill>
              <a:latin typeface="Calibri" pitchFamily="34" charset="0"/>
              <a:cs typeface="Calibri" pitchFamily="34" charset="0"/>
            </a:endParaRPr>
          </a:p>
          <a:p>
            <a:pPr eaLnBrk="1" hangingPunct="1">
              <a:defRPr/>
            </a:pP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2369161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4"/>
          <p:cNvSpPr>
            <a:spLocks noGrp="1"/>
          </p:cNvSpPr>
          <p:nvPr>
            <p:ph type="title"/>
          </p:nvPr>
        </p:nvSpPr>
        <p:spPr>
          <a:xfrm>
            <a:off x="457200" y="228600"/>
            <a:ext cx="7024688" cy="1143000"/>
          </a:xfrm>
        </p:spPr>
        <p:txBody>
          <a:bodyPr/>
          <a:lstStyle/>
          <a:p>
            <a:r>
              <a:rPr lang="en-US" smtClean="0">
                <a:solidFill>
                  <a:schemeClr val="tx1"/>
                </a:solidFill>
                <a:latin typeface="Times New Roman" panose="02020603050405020304" pitchFamily="18" charset="0"/>
                <a:cs typeface="Times New Roman" panose="02020603050405020304" pitchFamily="18" charset="0"/>
              </a:rPr>
              <a:t>Other Connectivity Issues – Security Settings</a:t>
            </a:r>
          </a:p>
        </p:txBody>
      </p:sp>
      <p:pic>
        <p:nvPicPr>
          <p:cNvPr id="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2098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95300" y="1371600"/>
            <a:ext cx="80391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Tx/>
              <a:buNone/>
            </a:pPr>
            <a:r>
              <a:rPr lang="en-US" sz="1800" b="1">
                <a:solidFill>
                  <a:schemeClr val="tx1"/>
                </a:solidFill>
                <a:latin typeface="Calibri" panose="020F0502020204030204" pitchFamily="34" charset="0"/>
              </a:rPr>
              <a:t>Intermittent Connectivity</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Intermittent problems are some of the most difficult to diagnose and repair. they are difficult to diagnose if they can’t be reliably reproduced. Most </a:t>
            </a:r>
            <a:r>
              <a:rPr lang="en-US" sz="1800" b="1">
                <a:solidFill>
                  <a:srgbClr val="FF0000"/>
                </a:solidFill>
                <a:latin typeface="Calibri" panose="020F0502020204030204" pitchFamily="34" charset="0"/>
              </a:rPr>
              <a:t>intermittent connectivity issues in wireless LANs are associated with signal strength. </a:t>
            </a:r>
          </a:p>
          <a:p>
            <a:pPr algn="just" eaLnBrk="1" hangingPunct="1">
              <a:lnSpc>
                <a:spcPct val="150000"/>
              </a:lnSpc>
              <a:spcBef>
                <a:spcPct val="0"/>
              </a:spcBef>
              <a:buClrTx/>
              <a:buSzTx/>
              <a:buFontTx/>
              <a:buNone/>
            </a:pPr>
            <a:endParaRPr lang="en-US" sz="1800" b="1">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a:solidFill>
                  <a:schemeClr val="tx1"/>
                </a:solidFill>
                <a:latin typeface="Calibri" panose="020F0502020204030204" pitchFamily="34" charset="0"/>
              </a:rPr>
              <a:t>Weak Signal or No Signal - </a:t>
            </a:r>
            <a:r>
              <a:rPr lang="en-US" sz="1800">
                <a:solidFill>
                  <a:schemeClr val="tx1"/>
                </a:solidFill>
                <a:latin typeface="Calibri" panose="020F0502020204030204" pitchFamily="34" charset="0"/>
              </a:rPr>
              <a:t>Weak, low, or no signal is typically an indication that the wireless LAN client device is too far away from an access point or it is experiencing some level of RF interference. In order for a client device to operate correctly, the signal will need to be strong enough to connect to an access point and maintain the connection. </a:t>
            </a:r>
            <a:r>
              <a:rPr lang="en-US" sz="1800" b="1">
                <a:solidFill>
                  <a:srgbClr val="FF0000"/>
                </a:solidFill>
                <a:latin typeface="Calibri" panose="020F0502020204030204" pitchFamily="34" charset="0"/>
              </a:rPr>
              <a:t>A device will have a difficult time distinguishing between signal and noise if the signal level is too close to the noise floor.</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228600" y="762000"/>
            <a:ext cx="83058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dirty="0" smtClean="0">
              <a:solidFill>
                <a:srgbClr val="003366"/>
              </a:solidFill>
            </a:endParaRPr>
          </a:p>
          <a:p>
            <a:pPr eaLnBrk="1" hangingPunct="1">
              <a:defRPr/>
            </a:pPr>
            <a:r>
              <a:rPr lang="en-US" sz="2800" dirty="0" smtClean="0">
                <a:solidFill>
                  <a:srgbClr val="003366"/>
                </a:solidFill>
                <a:latin typeface="Calibri" pitchFamily="34" charset="0"/>
                <a:cs typeface="Calibri" pitchFamily="34" charset="0"/>
              </a:rPr>
              <a:t>Identifying </a:t>
            </a:r>
            <a:r>
              <a:rPr lang="en-US" sz="2800" dirty="0"/>
              <a:t>and Maintaining Wireless </a:t>
            </a:r>
            <a:endParaRPr lang="en-US" sz="2800" dirty="0" smtClean="0"/>
          </a:p>
          <a:p>
            <a:pPr eaLnBrk="1" hangingPunct="1">
              <a:defRPr/>
            </a:pPr>
            <a:r>
              <a:rPr lang="en-US" sz="2800" dirty="0" smtClean="0"/>
              <a:t>Networks</a:t>
            </a:r>
            <a:endParaRPr lang="en-US" sz="2800" dirty="0">
              <a:solidFill>
                <a:srgbClr val="003366"/>
              </a:solidFill>
              <a:latin typeface="Calibri" pitchFamily="34" charset="0"/>
              <a:cs typeface="Calibri" pitchFamily="34" charset="0"/>
            </a:endParaRPr>
          </a:p>
          <a:p>
            <a:pPr eaLnBrk="1" hangingPunct="1">
              <a:defRPr/>
            </a:pP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1966569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5"/>
          <p:cNvSpPr>
            <a:spLocks noGrp="1"/>
          </p:cNvSpPr>
          <p:nvPr>
            <p:ph type="title"/>
          </p:nvPr>
        </p:nvSpPr>
        <p:spPr>
          <a:xfrm>
            <a:off x="533400" y="280988"/>
            <a:ext cx="7024688" cy="1143000"/>
          </a:xfrm>
        </p:spPr>
        <p:txBody>
          <a:bodyPr/>
          <a:lstStyle/>
          <a:p>
            <a:r>
              <a:rPr lang="en-US" sz="2400" b="1" smtClean="0">
                <a:solidFill>
                  <a:schemeClr val="tx1"/>
                </a:solidFill>
              </a:rPr>
              <a:t>Intermittent Connectivity Issue – Weak or No Signal</a:t>
            </a:r>
          </a:p>
        </p:txBody>
      </p:sp>
      <p:pic>
        <p:nvPicPr>
          <p:cNvPr id="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463" y="1524000"/>
            <a:ext cx="8847137" cy="52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1110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66838"/>
            <a:ext cx="9144000" cy="545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txBox="1">
            <a:spLocks/>
          </p:cNvSpPr>
          <p:nvPr/>
        </p:nvSpPr>
        <p:spPr bwMode="auto">
          <a:xfrm>
            <a:off x="457200" y="241300"/>
            <a:ext cx="70246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639763" indent="-2730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12395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1325563"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1782763"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239963"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2697163"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154363"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b="1">
                <a:solidFill>
                  <a:schemeClr val="tx1"/>
                </a:solidFill>
              </a:rPr>
              <a:t>Intermittent Connectivity Issue – Weak or No Signal</a:t>
            </a:r>
          </a:p>
        </p:txBody>
      </p:sp>
    </p:spTree>
    <p:extLst>
      <p:ext uri="{BB962C8B-B14F-4D97-AF65-F5344CB8AC3E}">
        <p14:creationId xmlns:p14="http://schemas.microsoft.com/office/powerpoint/2010/main" val="3449204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238" y="1531938"/>
            <a:ext cx="8610600" cy="532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txBox="1">
            <a:spLocks/>
          </p:cNvSpPr>
          <p:nvPr/>
        </p:nvSpPr>
        <p:spPr bwMode="auto">
          <a:xfrm>
            <a:off x="457200" y="338138"/>
            <a:ext cx="70246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639763" indent="-2730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12395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1325563"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1782763"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239963"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2697163"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154363"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b="1">
                <a:solidFill>
                  <a:schemeClr val="tx1"/>
                </a:solidFill>
              </a:rPr>
              <a:t>Intermittent Connectivity Issue – Weak or No Signal</a:t>
            </a:r>
          </a:p>
        </p:txBody>
      </p:sp>
    </p:spTree>
    <p:extLst>
      <p:ext uri="{BB962C8B-B14F-4D97-AF65-F5344CB8AC3E}">
        <p14:creationId xmlns:p14="http://schemas.microsoft.com/office/powerpoint/2010/main" val="571139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457200" y="1409700"/>
            <a:ext cx="8229600" cy="5078413"/>
          </a:xfrm>
          <a:prstGeom prst="rect">
            <a:avLst/>
          </a:prstGeom>
        </p:spPr>
        <p:txBody>
          <a:bodyPr>
            <a:spAutoFit/>
          </a:bodyPr>
          <a:lstStyle/>
          <a:p>
            <a:pPr algn="just" eaLnBrk="1" hangingPunct="1">
              <a:lnSpc>
                <a:spcPct val="150000"/>
              </a:lnSpc>
              <a:defRPr/>
            </a:pPr>
            <a:r>
              <a:rPr lang="en-US" b="1" dirty="0">
                <a:cs typeface="Arial" charset="0"/>
              </a:rPr>
              <a:t>Throughput</a:t>
            </a:r>
          </a:p>
          <a:p>
            <a:pPr algn="just" eaLnBrk="1" hangingPunct="1">
              <a:lnSpc>
                <a:spcPct val="150000"/>
              </a:lnSpc>
              <a:defRPr/>
            </a:pPr>
            <a:endParaRPr lang="en-US" dirty="0">
              <a:cs typeface="Arial" charset="0"/>
            </a:endParaRPr>
          </a:p>
          <a:p>
            <a:pPr algn="just" eaLnBrk="1" hangingPunct="1">
              <a:lnSpc>
                <a:spcPct val="150000"/>
              </a:lnSpc>
              <a:defRPr/>
            </a:pPr>
            <a:r>
              <a:rPr lang="en-US" dirty="0">
                <a:cs typeface="Arial" charset="0"/>
              </a:rPr>
              <a:t>It is important to understand the difference between data rate and throughput. It is important for users to realize that the actual throughput will always be lower than the advertised data rate. </a:t>
            </a:r>
            <a:r>
              <a:rPr lang="en-US" b="1" dirty="0">
                <a:solidFill>
                  <a:srgbClr val="FF0000"/>
                </a:solidFill>
                <a:cs typeface="Arial" charset="0"/>
              </a:rPr>
              <a:t>For example, in an 802.11g network the maximum data rate is 54 Mbps, but the actual throughput will be at best 18 to 22 Mbps, less than half of the advertised data rate.</a:t>
            </a:r>
          </a:p>
          <a:p>
            <a:pPr eaLnBrk="1" hangingPunct="1">
              <a:defRPr/>
            </a:pPr>
            <a:endParaRPr lang="en-US" dirty="0">
              <a:cs typeface="Arial" charset="0"/>
            </a:endParaRPr>
          </a:p>
          <a:p>
            <a:pPr eaLnBrk="1" hangingPunct="1">
              <a:defRPr/>
            </a:pPr>
            <a:r>
              <a:rPr lang="en-US" dirty="0">
                <a:cs typeface="Arial" charset="0"/>
              </a:rPr>
              <a:t>Several factors may affect the throughput the users are receiving, including:</a:t>
            </a:r>
          </a:p>
          <a:p>
            <a:pPr eaLnBrk="1" hangingPunct="1">
              <a:defRPr/>
            </a:pPr>
            <a:endParaRPr lang="en-US" dirty="0">
              <a:cs typeface="Arial" charset="0"/>
            </a:endParaRPr>
          </a:p>
          <a:p>
            <a:pPr marL="285750" indent="-285750" eaLnBrk="1" hangingPunct="1">
              <a:lnSpc>
                <a:spcPct val="150000"/>
              </a:lnSpc>
              <a:buFont typeface="Arial" pitchFamily="34" charset="0"/>
              <a:buChar char="•"/>
              <a:defRPr/>
            </a:pPr>
            <a:r>
              <a:rPr lang="en-US" dirty="0">
                <a:cs typeface="Arial" charset="0"/>
              </a:rPr>
              <a:t>Distance from access point</a:t>
            </a:r>
          </a:p>
          <a:p>
            <a:pPr marL="285750" indent="-285750" eaLnBrk="1" hangingPunct="1">
              <a:lnSpc>
                <a:spcPct val="150000"/>
              </a:lnSpc>
              <a:buFont typeface="Arial" pitchFamily="34" charset="0"/>
              <a:buChar char="•"/>
              <a:defRPr/>
            </a:pPr>
            <a:r>
              <a:rPr lang="en-US" dirty="0">
                <a:cs typeface="Arial" charset="0"/>
              </a:rPr>
              <a:t>Output power of access point</a:t>
            </a:r>
          </a:p>
          <a:p>
            <a:pPr marL="285750" indent="-285750" eaLnBrk="1" hangingPunct="1">
              <a:lnSpc>
                <a:spcPct val="150000"/>
              </a:lnSpc>
              <a:buFont typeface="Arial" pitchFamily="34" charset="0"/>
              <a:buChar char="•"/>
              <a:defRPr/>
            </a:pPr>
            <a:r>
              <a:rPr lang="en-US" dirty="0">
                <a:cs typeface="Arial" charset="0"/>
              </a:rPr>
              <a:t>Number of users associated</a:t>
            </a:r>
            <a:endParaRPr lang="en-US" b="1" dirty="0">
              <a:solidFill>
                <a:srgbClr val="FF0000"/>
              </a:solidFill>
              <a:cs typeface="Arial" charset="0"/>
            </a:endParaRPr>
          </a:p>
        </p:txBody>
      </p:sp>
      <p:sp>
        <p:nvSpPr>
          <p:cNvPr id="6" name="Title 1"/>
          <p:cNvSpPr txBox="1">
            <a:spLocks/>
          </p:cNvSpPr>
          <p:nvPr/>
        </p:nvSpPr>
        <p:spPr bwMode="auto">
          <a:xfrm>
            <a:off x="277813" y="838200"/>
            <a:ext cx="83058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dirty="0" smtClean="0">
              <a:solidFill>
                <a:srgbClr val="003366"/>
              </a:solidFill>
            </a:endParaRPr>
          </a:p>
          <a:p>
            <a:pPr eaLnBrk="1" hangingPunct="1">
              <a:defRPr/>
            </a:pPr>
            <a:r>
              <a:rPr lang="en-US" sz="2800" dirty="0" smtClean="0">
                <a:solidFill>
                  <a:srgbClr val="003366"/>
                </a:solidFill>
                <a:latin typeface="Calibri" pitchFamily="34" charset="0"/>
                <a:cs typeface="Calibri" pitchFamily="34" charset="0"/>
              </a:rPr>
              <a:t>Identifying </a:t>
            </a:r>
            <a:r>
              <a:rPr lang="en-US" sz="2800" dirty="0"/>
              <a:t>and Maintaining Wireless </a:t>
            </a:r>
            <a:endParaRPr lang="en-US" sz="2800" dirty="0" smtClean="0"/>
          </a:p>
          <a:p>
            <a:pPr eaLnBrk="1" hangingPunct="1">
              <a:defRPr/>
            </a:pPr>
            <a:r>
              <a:rPr lang="en-US" sz="2800" dirty="0" smtClean="0"/>
              <a:t>Networks</a:t>
            </a:r>
            <a:endParaRPr lang="en-US" sz="2800" dirty="0">
              <a:solidFill>
                <a:srgbClr val="003366"/>
              </a:solidFill>
              <a:latin typeface="Calibri" pitchFamily="34" charset="0"/>
              <a:cs typeface="Calibri" pitchFamily="34" charset="0"/>
            </a:endParaRPr>
          </a:p>
          <a:p>
            <a:pPr eaLnBrk="1" hangingPunct="1">
              <a:defRPr/>
            </a:pP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1407394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706438" y="1858963"/>
            <a:ext cx="76962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Tx/>
              <a:buNone/>
            </a:pPr>
            <a:r>
              <a:rPr lang="en-US" sz="1800" b="1">
                <a:solidFill>
                  <a:schemeClr val="tx1"/>
                </a:solidFill>
                <a:latin typeface="Calibri" panose="020F0502020204030204" pitchFamily="34" charset="0"/>
              </a:rPr>
              <a:t>Distance from Access Point</a:t>
            </a: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As we discussed earlier, as the distance from an access point increases, the signal strength will decrease, thereby providing </a:t>
            </a:r>
            <a:r>
              <a:rPr lang="en-US" sz="1800" b="1">
                <a:solidFill>
                  <a:srgbClr val="FF0000"/>
                </a:solidFill>
                <a:latin typeface="Calibri" panose="020F0502020204030204" pitchFamily="34" charset="0"/>
              </a:rPr>
              <a:t>less average throughput</a:t>
            </a:r>
            <a:r>
              <a:rPr lang="en-US" sz="1800">
                <a:solidFill>
                  <a:schemeClr val="tx1"/>
                </a:solidFill>
                <a:latin typeface="Calibri" panose="020F0502020204030204" pitchFamily="34" charset="0"/>
              </a:rPr>
              <a:t>.</a:t>
            </a:r>
            <a:r>
              <a:rPr lang="en-US" sz="1800" b="1">
                <a:solidFill>
                  <a:schemeClr val="tx1"/>
                </a:solidFill>
                <a:latin typeface="Calibri" panose="020F0502020204030204" pitchFamily="34" charset="0"/>
              </a:rPr>
              <a:t> </a:t>
            </a:r>
          </a:p>
          <a:p>
            <a:pPr algn="just" eaLnBrk="1" hangingPunct="1">
              <a:lnSpc>
                <a:spcPct val="150000"/>
              </a:lnSpc>
              <a:spcBef>
                <a:spcPct val="0"/>
              </a:spcBef>
              <a:buClrTx/>
              <a:buSzTx/>
              <a:buFontTx/>
              <a:buNone/>
            </a:pPr>
            <a:endParaRPr lang="en-US" sz="1800" b="1">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a:solidFill>
                  <a:schemeClr val="tx1"/>
                </a:solidFill>
                <a:latin typeface="Calibri" panose="020F0502020204030204" pitchFamily="34" charset="0"/>
              </a:rPr>
              <a:t>Output Power of Access Point</a:t>
            </a: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 </a:t>
            </a:r>
            <a:r>
              <a:rPr lang="en-US" sz="1800" b="1">
                <a:solidFill>
                  <a:srgbClr val="FF0000"/>
                </a:solidFill>
                <a:latin typeface="Calibri" panose="020F0502020204030204" pitchFamily="34" charset="0"/>
              </a:rPr>
              <a:t>amount of output power </a:t>
            </a:r>
            <a:r>
              <a:rPr lang="en-US" sz="1800">
                <a:solidFill>
                  <a:schemeClr val="tx1"/>
                </a:solidFill>
                <a:latin typeface="Calibri" panose="020F0502020204030204" pitchFamily="34" charset="0"/>
              </a:rPr>
              <a:t>being transmitted from the access point </a:t>
            </a:r>
            <a:r>
              <a:rPr lang="en-US" sz="1800" b="1">
                <a:solidFill>
                  <a:srgbClr val="FF0000"/>
                </a:solidFill>
                <a:latin typeface="Calibri" panose="020F0502020204030204" pitchFamily="34" charset="0"/>
              </a:rPr>
              <a:t>will also determine signal strength </a:t>
            </a:r>
            <a:r>
              <a:rPr lang="en-US" sz="1800">
                <a:solidFill>
                  <a:schemeClr val="tx1"/>
                </a:solidFill>
                <a:latin typeface="Calibri" panose="020F0502020204030204" pitchFamily="34" charset="0"/>
              </a:rPr>
              <a:t>for the connected clients. This is because the higher the power, the farther an RF signal will propagate. If a client is receiving a low signal, and adding an additional access point is not an option, increasing the output power of the access point may do the trick.</a:t>
            </a:r>
          </a:p>
        </p:txBody>
      </p:sp>
      <p:sp>
        <p:nvSpPr>
          <p:cNvPr id="6" name="Title 1"/>
          <p:cNvSpPr txBox="1">
            <a:spLocks/>
          </p:cNvSpPr>
          <p:nvPr/>
        </p:nvSpPr>
        <p:spPr bwMode="auto">
          <a:xfrm>
            <a:off x="401638" y="990600"/>
            <a:ext cx="83058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dirty="0" smtClean="0">
              <a:solidFill>
                <a:srgbClr val="003366"/>
              </a:solidFill>
            </a:endParaRPr>
          </a:p>
          <a:p>
            <a:pPr eaLnBrk="1" hangingPunct="1">
              <a:defRPr/>
            </a:pPr>
            <a:r>
              <a:rPr lang="en-US" sz="2800" dirty="0" smtClean="0">
                <a:solidFill>
                  <a:srgbClr val="003366"/>
                </a:solidFill>
                <a:latin typeface="Calibri" pitchFamily="34" charset="0"/>
                <a:cs typeface="Calibri" pitchFamily="34" charset="0"/>
              </a:rPr>
              <a:t>Identifying </a:t>
            </a:r>
            <a:r>
              <a:rPr lang="en-US" sz="2800" dirty="0"/>
              <a:t>and Maintaining Wireless </a:t>
            </a:r>
            <a:endParaRPr lang="en-US" sz="2800" dirty="0" smtClean="0"/>
          </a:p>
          <a:p>
            <a:pPr eaLnBrk="1" hangingPunct="1">
              <a:defRPr/>
            </a:pPr>
            <a:r>
              <a:rPr lang="en-US" sz="2800" dirty="0" smtClean="0"/>
              <a:t>Networks</a:t>
            </a:r>
            <a:endParaRPr lang="en-US" sz="2800" dirty="0">
              <a:solidFill>
                <a:srgbClr val="003366"/>
              </a:solidFill>
              <a:latin typeface="Calibri" pitchFamily="34" charset="0"/>
              <a:cs typeface="Calibri" pitchFamily="34" charset="0"/>
            </a:endParaRPr>
          </a:p>
          <a:p>
            <a:pPr eaLnBrk="1" hangingPunct="1">
              <a:defRPr/>
            </a:pP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656289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574675" y="1706563"/>
            <a:ext cx="7848600" cy="3832225"/>
          </a:xfrm>
          <a:prstGeom prst="rect">
            <a:avLst/>
          </a:prstGeom>
        </p:spPr>
        <p:txBody>
          <a:bodyPr>
            <a:spAutoFit/>
          </a:bodyPr>
          <a:lstStyle/>
          <a:p>
            <a:pPr eaLnBrk="1" hangingPunct="1">
              <a:lnSpc>
                <a:spcPct val="150000"/>
              </a:lnSpc>
              <a:defRPr/>
            </a:pPr>
            <a:r>
              <a:rPr lang="en-US" dirty="0">
                <a:cs typeface="Arial" charset="0"/>
              </a:rPr>
              <a:t>Solutions to low throughput problems include the following:</a:t>
            </a:r>
          </a:p>
          <a:p>
            <a:pPr eaLnBrk="1" hangingPunct="1">
              <a:lnSpc>
                <a:spcPct val="150000"/>
              </a:lnSpc>
              <a:defRPr/>
            </a:pPr>
            <a:endParaRPr lang="en-US" dirty="0">
              <a:cs typeface="Arial" charset="0"/>
            </a:endParaRPr>
          </a:p>
          <a:p>
            <a:pPr marL="285750" indent="-285750" eaLnBrk="1" hangingPunct="1">
              <a:lnSpc>
                <a:spcPct val="150000"/>
              </a:lnSpc>
              <a:buFont typeface="Arial" pitchFamily="34" charset="0"/>
              <a:buChar char="•"/>
              <a:defRPr/>
            </a:pPr>
            <a:r>
              <a:rPr lang="en-US" dirty="0">
                <a:cs typeface="Arial" charset="0"/>
              </a:rPr>
              <a:t>Adding more access points</a:t>
            </a:r>
          </a:p>
          <a:p>
            <a:pPr marL="285750" indent="-285750" eaLnBrk="1" hangingPunct="1">
              <a:lnSpc>
                <a:spcPct val="150000"/>
              </a:lnSpc>
              <a:buFont typeface="Arial" pitchFamily="34" charset="0"/>
              <a:buChar char="•"/>
              <a:defRPr/>
            </a:pPr>
            <a:r>
              <a:rPr lang="en-US" dirty="0">
                <a:cs typeface="Arial" charset="0"/>
              </a:rPr>
              <a:t>Increasing output power of access points</a:t>
            </a:r>
          </a:p>
          <a:p>
            <a:pPr marL="285750" indent="-285750" eaLnBrk="1" hangingPunct="1">
              <a:lnSpc>
                <a:spcPct val="150000"/>
              </a:lnSpc>
              <a:buFont typeface="Arial" pitchFamily="34" charset="0"/>
              <a:buChar char="•"/>
              <a:defRPr/>
            </a:pPr>
            <a:r>
              <a:rPr lang="en-US" dirty="0">
                <a:cs typeface="Arial" charset="0"/>
              </a:rPr>
              <a:t>Increasing antenna gain</a:t>
            </a:r>
          </a:p>
          <a:p>
            <a:pPr marL="285750" indent="-285750" eaLnBrk="1" hangingPunct="1">
              <a:lnSpc>
                <a:spcPct val="150000"/>
              </a:lnSpc>
              <a:buFont typeface="Arial" pitchFamily="34" charset="0"/>
              <a:buChar char="•"/>
              <a:defRPr/>
            </a:pPr>
            <a:r>
              <a:rPr lang="en-US" dirty="0">
                <a:cs typeface="Arial" charset="0"/>
              </a:rPr>
              <a:t>Enabling load-balancing solutions on access points</a:t>
            </a:r>
          </a:p>
          <a:p>
            <a:pPr eaLnBrk="1" hangingPunct="1">
              <a:lnSpc>
                <a:spcPct val="150000"/>
              </a:lnSpc>
              <a:defRPr/>
            </a:pPr>
            <a:endParaRPr lang="en-US" dirty="0">
              <a:cs typeface="Arial" charset="0"/>
            </a:endParaRPr>
          </a:p>
          <a:p>
            <a:pPr algn="just" eaLnBrk="1" hangingPunct="1">
              <a:lnSpc>
                <a:spcPct val="150000"/>
              </a:lnSpc>
              <a:defRPr/>
            </a:pPr>
            <a:r>
              <a:rPr lang="en-US" b="1" dirty="0">
                <a:solidFill>
                  <a:srgbClr val="FF0000"/>
                </a:solidFill>
                <a:cs typeface="Arial" charset="0"/>
              </a:rPr>
              <a:t>One or more of these solutions may help increase the throughput </a:t>
            </a:r>
            <a:r>
              <a:rPr lang="en-US" dirty="0">
                <a:cs typeface="Arial" charset="0"/>
              </a:rPr>
              <a:t>for users connected to a wireless network. </a:t>
            </a:r>
          </a:p>
        </p:txBody>
      </p:sp>
      <p:sp>
        <p:nvSpPr>
          <p:cNvPr id="6" name="Title 1"/>
          <p:cNvSpPr txBox="1">
            <a:spLocks/>
          </p:cNvSpPr>
          <p:nvPr/>
        </p:nvSpPr>
        <p:spPr bwMode="auto">
          <a:xfrm>
            <a:off x="-232550" y="622301"/>
            <a:ext cx="83058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dirty="0" smtClean="0">
              <a:solidFill>
                <a:srgbClr val="003366"/>
              </a:solidFill>
            </a:endParaRPr>
          </a:p>
          <a:p>
            <a:pPr eaLnBrk="1" hangingPunct="1">
              <a:defRPr/>
            </a:pPr>
            <a:r>
              <a:rPr lang="en-US" sz="2800" dirty="0" smtClean="0">
                <a:solidFill>
                  <a:srgbClr val="003366"/>
                </a:solidFill>
                <a:latin typeface="Calibri" pitchFamily="34" charset="0"/>
                <a:cs typeface="Calibri" pitchFamily="34" charset="0"/>
              </a:rPr>
              <a:t>Identifying </a:t>
            </a:r>
            <a:r>
              <a:rPr lang="en-US" sz="2800" dirty="0"/>
              <a:t>and Maintaining Wireless </a:t>
            </a:r>
            <a:r>
              <a:rPr lang="en-US" sz="2800" dirty="0" smtClean="0"/>
              <a:t>Networks:</a:t>
            </a:r>
            <a:endParaRPr lang="en-US" sz="2800" dirty="0" smtClean="0">
              <a:solidFill>
                <a:srgbClr val="003366"/>
              </a:solidFill>
              <a:latin typeface="Calibri" pitchFamily="34" charset="0"/>
              <a:cs typeface="Calibri" pitchFamily="34" charset="0"/>
            </a:endParaRPr>
          </a:p>
          <a:p>
            <a:pPr eaLnBrk="1" hangingPunct="1">
              <a:defRPr/>
            </a:pPr>
            <a:r>
              <a:rPr lang="en-US" sz="2800" kern="0" dirty="0" smtClean="0">
                <a:solidFill>
                  <a:srgbClr val="003366"/>
                </a:solidFill>
                <a:latin typeface="Calibri" pitchFamily="34" charset="0"/>
                <a:cs typeface="Calibri" pitchFamily="34" charset="0"/>
              </a:rPr>
              <a:t>Solution</a:t>
            </a: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931338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650875" y="1682750"/>
            <a:ext cx="7620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endParaRPr lang="en-US" sz="1800" b="1">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Software and hardware upgrades play a role in the maintenance and support of any wireless LAN deployment. </a:t>
            </a:r>
            <a:r>
              <a:rPr lang="en-US" sz="1800" b="1">
                <a:solidFill>
                  <a:srgbClr val="FF0000"/>
                </a:solidFill>
                <a:latin typeface="Calibri" panose="020F0502020204030204" pitchFamily="34" charset="0"/>
              </a:rPr>
              <a:t>Upgrading the software related to wireless LAN technology has many benefits that may help resolve performance or operation issues.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It is recommended that technical support or </a:t>
            </a:r>
            <a:r>
              <a:rPr lang="en-US" sz="1800" b="1">
                <a:solidFill>
                  <a:srgbClr val="FF0000"/>
                </a:solidFill>
                <a:latin typeface="Calibri" panose="020F0502020204030204" pitchFamily="34" charset="0"/>
              </a:rPr>
              <a:t>network engineers </a:t>
            </a:r>
            <a:r>
              <a:rPr lang="en-US" sz="1800">
                <a:solidFill>
                  <a:schemeClr val="tx1"/>
                </a:solidFill>
                <a:latin typeface="Calibri" panose="020F0502020204030204" pitchFamily="34" charset="0"/>
              </a:rPr>
              <a:t>find time to </a:t>
            </a:r>
            <a:r>
              <a:rPr lang="en-US" sz="1800" b="1">
                <a:solidFill>
                  <a:srgbClr val="FF0000"/>
                </a:solidFill>
                <a:latin typeface="Calibri" panose="020F0502020204030204" pitchFamily="34" charset="0"/>
              </a:rPr>
              <a:t>stay up-to-date </a:t>
            </a:r>
            <a:r>
              <a:rPr lang="en-US" sz="1800">
                <a:solidFill>
                  <a:schemeClr val="tx1"/>
                </a:solidFill>
                <a:latin typeface="Calibri" panose="020F0502020204030204" pitchFamily="34" charset="0"/>
              </a:rPr>
              <a:t>with the latest software versions available for the hardware in their network.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630238" y="762000"/>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Software and Hardware Upgrades:</a:t>
            </a:r>
          </a:p>
          <a:p>
            <a:pPr algn="ctr">
              <a:spcBef>
                <a:spcPct val="0"/>
              </a:spcBef>
              <a:buClrTx/>
              <a:buSzTx/>
              <a:buFontTx/>
              <a:buNone/>
            </a:pPr>
            <a:r>
              <a:rPr lang="en-US" b="1">
                <a:solidFill>
                  <a:srgbClr val="002060"/>
                </a:solidFill>
                <a:latin typeface="Calibri" panose="020F0502020204030204" pitchFamily="34" charset="0"/>
                <a:cs typeface="Calibri" panose="020F0502020204030204" pitchFamily="34" charset="0"/>
              </a:rPr>
              <a:t>Software Upgrade</a:t>
            </a:r>
          </a:p>
        </p:txBody>
      </p:sp>
    </p:spTree>
    <p:extLst>
      <p:ext uri="{BB962C8B-B14F-4D97-AF65-F5344CB8AC3E}">
        <p14:creationId xmlns:p14="http://schemas.microsoft.com/office/powerpoint/2010/main" val="386950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6970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fontAlgn="auto">
              <a:buFont typeface="Arial" pitchFamily="34" charset="0"/>
              <a:buChar char="•"/>
              <a:defRPr/>
            </a:pPr>
            <a:r>
              <a:rPr lang="en-US" dirty="0" smtClean="0"/>
              <a:t>Identifying Wireless LAN Problems </a:t>
            </a:r>
          </a:p>
          <a:p>
            <a:pPr marL="0" indent="0" fontAlgn="auto">
              <a:defRPr/>
            </a:pPr>
            <a:endParaRPr lang="en-US" dirty="0" smtClean="0"/>
          </a:p>
          <a:p>
            <a:pPr fontAlgn="auto">
              <a:buFont typeface="Arial" pitchFamily="34" charset="0"/>
              <a:buChar char="•"/>
              <a:defRPr/>
            </a:pPr>
            <a:r>
              <a:rPr lang="en-US" dirty="0" smtClean="0"/>
              <a:t>Software and Hardware Upgrades </a:t>
            </a:r>
          </a:p>
          <a:p>
            <a:pPr marL="0" indent="0" fontAlgn="auto">
              <a:defRPr/>
            </a:pPr>
            <a:endParaRPr lang="en-US" dirty="0" smtClean="0"/>
          </a:p>
          <a:p>
            <a:pPr fontAlgn="auto">
              <a:buFont typeface="Arial" pitchFamily="34" charset="0"/>
              <a:buChar char="•"/>
              <a:defRPr/>
            </a:pPr>
            <a:r>
              <a:rPr lang="en-US" dirty="0" smtClean="0"/>
              <a:t>Optimizing Wireless Networks </a:t>
            </a:r>
          </a:p>
          <a:p>
            <a:pPr marL="0" indent="0" fontAlgn="auto">
              <a:defRPr/>
            </a:pPr>
            <a:endParaRPr lang="en-US" dirty="0" smtClean="0"/>
          </a:p>
          <a:p>
            <a:pPr fontAlgn="auto">
              <a:buFont typeface="Arial" pitchFamily="34" charset="0"/>
              <a:buChar char="•"/>
              <a:defRPr/>
            </a:pPr>
            <a:r>
              <a:rPr lang="en-US" dirty="0" smtClean="0"/>
              <a:t>Infrastructure Hardware Selection and Placement </a:t>
            </a:r>
          </a:p>
          <a:p>
            <a:pPr marL="0" indent="0" fontAlgn="auto">
              <a:defRPr/>
            </a:pPr>
            <a:endParaRPr lang="en-US" dirty="0" smtClean="0"/>
          </a:p>
          <a:p>
            <a:pPr fontAlgn="auto">
              <a:buFont typeface="Arial" pitchFamily="34" charset="0"/>
              <a:buChar char="•"/>
              <a:defRPr/>
            </a:pPr>
            <a:r>
              <a:rPr lang="en-US" dirty="0" smtClean="0"/>
              <a:t>Identifying, Locating, and Removing Sources  of Interference </a:t>
            </a:r>
          </a:p>
          <a:p>
            <a:pPr marL="0" indent="0" fontAlgn="auto">
              <a:defRPr/>
            </a:pPr>
            <a:endParaRPr lang="en-US" dirty="0" smtClean="0"/>
          </a:p>
          <a:p>
            <a:pPr fontAlgn="auto">
              <a:buFont typeface="Arial" pitchFamily="34" charset="0"/>
              <a:buChar char="•"/>
              <a:defRPr/>
            </a:pPr>
            <a:r>
              <a:rPr lang="en-US" dirty="0" smtClean="0"/>
              <a:t>Client Load Balancing </a:t>
            </a:r>
          </a:p>
          <a:p>
            <a:pPr marL="0" indent="0" fontAlgn="auto">
              <a:defRPr/>
            </a:pPr>
            <a:endParaRPr lang="en-US" dirty="0" smtClean="0"/>
          </a:p>
          <a:p>
            <a:pPr fontAlgn="auto">
              <a:buFont typeface="Arial" pitchFamily="34" charset="0"/>
              <a:buChar char="•"/>
              <a:defRPr/>
            </a:pPr>
            <a:r>
              <a:rPr lang="en-US" dirty="0" smtClean="0"/>
              <a:t>Analyzing Infrastructure Capacity and Utilization </a:t>
            </a:r>
          </a:p>
          <a:p>
            <a:pPr>
              <a:lnSpc>
                <a:spcPct val="200000"/>
              </a:lnSpc>
              <a:defRPr/>
            </a:pPr>
            <a:endParaRPr lang="en-US" sz="2400" dirty="0" smtClean="0"/>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353791" y="1676400"/>
            <a:ext cx="800100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This can be done by </a:t>
            </a:r>
            <a:r>
              <a:rPr lang="en-US" sz="1800" b="1">
                <a:solidFill>
                  <a:srgbClr val="FF0000"/>
                </a:solidFill>
                <a:latin typeface="Calibri" panose="020F0502020204030204" pitchFamily="34" charset="0"/>
              </a:rPr>
              <a:t>looking at the manufacturer’s website </a:t>
            </a:r>
            <a:r>
              <a:rPr lang="en-US" sz="1800">
                <a:solidFill>
                  <a:schemeClr val="tx1"/>
                </a:solidFill>
                <a:latin typeface="Calibri" panose="020F0502020204030204" pitchFamily="34" charset="0"/>
              </a:rPr>
              <a:t>or subscribing to a service that will announce changes and updates. </a:t>
            </a:r>
            <a:r>
              <a:rPr lang="en-US" sz="1800" b="1">
                <a:solidFill>
                  <a:srgbClr val="FF0000"/>
                </a:solidFill>
                <a:latin typeface="Calibri" panose="020F0502020204030204" pitchFamily="34" charset="0"/>
              </a:rPr>
              <a:t>Software upgrades </a:t>
            </a:r>
            <a:r>
              <a:rPr lang="en-US" sz="1800">
                <a:solidFill>
                  <a:schemeClr val="tx1"/>
                </a:solidFill>
                <a:latin typeface="Calibri" panose="020F0502020204030204" pitchFamily="34" charset="0"/>
              </a:rPr>
              <a:t>for wireless networks commonly </a:t>
            </a:r>
            <a:r>
              <a:rPr lang="en-US" sz="1800" b="1">
                <a:solidFill>
                  <a:srgbClr val="FF0000"/>
                </a:solidFill>
                <a:latin typeface="Calibri" panose="020F0502020204030204" pitchFamily="34" charset="0"/>
              </a:rPr>
              <a:t>fall under three areas</a:t>
            </a:r>
            <a:r>
              <a:rPr lang="en-US" sz="1800">
                <a:solidFill>
                  <a:schemeClr val="tx1"/>
                </a:solidFill>
                <a:latin typeface="Calibri" panose="020F0502020204030204" pitchFamily="34" charset="0"/>
              </a:rPr>
              <a:t>:</a:t>
            </a:r>
          </a:p>
          <a:p>
            <a:pPr eaLnBrk="1" hangingPunct="1">
              <a:lnSpc>
                <a:spcPct val="150000"/>
              </a:lnSpc>
              <a:spcBef>
                <a:spcPct val="0"/>
              </a:spcBef>
              <a:buClrTx/>
              <a:buSzTx/>
              <a:buFontTx/>
              <a:buNone/>
            </a:pPr>
            <a:endParaRPr lang="en-US" sz="1800" b="1">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b="1">
                <a:solidFill>
                  <a:schemeClr val="tx1"/>
                </a:solidFill>
                <a:latin typeface="Calibri" panose="020F0502020204030204" pitchFamily="34" charset="0"/>
              </a:rPr>
              <a:t>Device Drivers:</a:t>
            </a: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Device drivers are the software components that allow a hardware device to function with a computer operating system.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This is accomplished by the software providing an instruction set for all devices that connect to a computer, handheld, or any other device that runs with an operating system. </a:t>
            </a:r>
          </a:p>
        </p:txBody>
      </p:sp>
      <p:sp>
        <p:nvSpPr>
          <p:cNvPr id="6" name="Title 1"/>
          <p:cNvSpPr txBox="1">
            <a:spLocks/>
          </p:cNvSpPr>
          <p:nvPr/>
        </p:nvSpPr>
        <p:spPr bwMode="auto">
          <a:xfrm>
            <a:off x="353791" y="762000"/>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Software and Hardware Upgrades:</a:t>
            </a:r>
          </a:p>
          <a:p>
            <a:pPr algn="ctr">
              <a:spcBef>
                <a:spcPct val="0"/>
              </a:spcBef>
              <a:buClrTx/>
              <a:buSzTx/>
              <a:buFontTx/>
              <a:buNone/>
            </a:pPr>
            <a:r>
              <a:rPr lang="en-US" b="1">
                <a:solidFill>
                  <a:srgbClr val="002060"/>
                </a:solidFill>
                <a:latin typeface="Calibri" panose="020F0502020204030204" pitchFamily="34" charset="0"/>
                <a:cs typeface="Calibri" panose="020F0502020204030204" pitchFamily="34" charset="0"/>
              </a:rPr>
              <a:t>Software Upgrade</a:t>
            </a:r>
          </a:p>
        </p:txBody>
      </p:sp>
    </p:spTree>
    <p:extLst>
      <p:ext uri="{BB962C8B-B14F-4D97-AF65-F5344CB8AC3E}">
        <p14:creationId xmlns:p14="http://schemas.microsoft.com/office/powerpoint/2010/main" val="3928232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630238" y="1981200"/>
            <a:ext cx="7827962" cy="3416300"/>
          </a:xfrm>
          <a:prstGeom prst="rect">
            <a:avLst/>
          </a:prstGeom>
        </p:spPr>
        <p:txBody>
          <a:bodyPr>
            <a:spAutoFit/>
          </a:bodyPr>
          <a:lstStyle/>
          <a:p>
            <a:pPr algn="just" eaLnBrk="1" hangingPunct="1">
              <a:lnSpc>
                <a:spcPct val="150000"/>
              </a:lnSpc>
              <a:defRPr/>
            </a:pPr>
            <a:r>
              <a:rPr lang="en-US" dirty="0">
                <a:cs typeface="Arial" charset="0"/>
              </a:rPr>
              <a:t>The following list is a small sampling of the devices that will require a software device driver:</a:t>
            </a:r>
          </a:p>
          <a:p>
            <a:pPr marL="285750" indent="-285750" algn="just" eaLnBrk="1" hangingPunct="1">
              <a:lnSpc>
                <a:spcPct val="150000"/>
              </a:lnSpc>
              <a:buFont typeface="Arial" pitchFamily="34" charset="0"/>
              <a:buChar char="•"/>
              <a:defRPr/>
            </a:pPr>
            <a:r>
              <a:rPr lang="en-US" dirty="0">
                <a:cs typeface="Arial" charset="0"/>
              </a:rPr>
              <a:t>Hard drive</a:t>
            </a:r>
          </a:p>
          <a:p>
            <a:pPr marL="285750" indent="-285750" algn="just" eaLnBrk="1" hangingPunct="1">
              <a:lnSpc>
                <a:spcPct val="150000"/>
              </a:lnSpc>
              <a:buFont typeface="Arial" pitchFamily="34" charset="0"/>
              <a:buChar char="•"/>
              <a:defRPr/>
            </a:pPr>
            <a:r>
              <a:rPr lang="en-US" dirty="0">
                <a:cs typeface="Arial" charset="0"/>
              </a:rPr>
              <a:t>Video card</a:t>
            </a:r>
          </a:p>
          <a:p>
            <a:pPr marL="285750" indent="-285750" algn="just" eaLnBrk="1" hangingPunct="1">
              <a:lnSpc>
                <a:spcPct val="150000"/>
              </a:lnSpc>
              <a:buFont typeface="Arial" pitchFamily="34" charset="0"/>
              <a:buChar char="•"/>
              <a:defRPr/>
            </a:pPr>
            <a:r>
              <a:rPr lang="en-US" dirty="0">
                <a:cs typeface="Arial" charset="0"/>
              </a:rPr>
              <a:t>Keyboard</a:t>
            </a:r>
          </a:p>
          <a:p>
            <a:pPr marL="285750" indent="-285750" algn="just" eaLnBrk="1" hangingPunct="1">
              <a:lnSpc>
                <a:spcPct val="150000"/>
              </a:lnSpc>
              <a:buFont typeface="Arial" pitchFamily="34" charset="0"/>
              <a:buChar char="•"/>
              <a:defRPr/>
            </a:pPr>
            <a:r>
              <a:rPr lang="en-US" dirty="0">
                <a:cs typeface="Arial" charset="0"/>
              </a:rPr>
              <a:t>Mouse</a:t>
            </a:r>
          </a:p>
          <a:p>
            <a:pPr marL="285750" indent="-285750" algn="just" eaLnBrk="1" hangingPunct="1">
              <a:lnSpc>
                <a:spcPct val="150000"/>
              </a:lnSpc>
              <a:buFont typeface="Arial" pitchFamily="34" charset="0"/>
              <a:buChar char="•"/>
              <a:defRPr/>
            </a:pPr>
            <a:r>
              <a:rPr lang="en-US" dirty="0">
                <a:cs typeface="Arial" charset="0"/>
              </a:rPr>
              <a:t>USB ports</a:t>
            </a:r>
          </a:p>
          <a:p>
            <a:pPr marL="285750" indent="-285750" algn="just" eaLnBrk="1" hangingPunct="1">
              <a:lnSpc>
                <a:spcPct val="150000"/>
              </a:lnSpc>
              <a:buFont typeface="Arial" pitchFamily="34" charset="0"/>
              <a:buChar char="•"/>
              <a:defRPr/>
            </a:pPr>
            <a:r>
              <a:rPr lang="en-US" dirty="0">
                <a:cs typeface="Arial" charset="0"/>
              </a:rPr>
              <a:t>Network adapters</a:t>
            </a:r>
          </a:p>
        </p:txBody>
      </p:sp>
      <p:sp>
        <p:nvSpPr>
          <p:cNvPr id="6" name="Title 1"/>
          <p:cNvSpPr txBox="1">
            <a:spLocks/>
          </p:cNvSpPr>
          <p:nvPr/>
        </p:nvSpPr>
        <p:spPr bwMode="auto">
          <a:xfrm>
            <a:off x="630238" y="762000"/>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Software and Hardware Upgrades:</a:t>
            </a:r>
          </a:p>
          <a:p>
            <a:pPr algn="ctr">
              <a:spcBef>
                <a:spcPct val="0"/>
              </a:spcBef>
              <a:buClrTx/>
              <a:buSzTx/>
              <a:buFontTx/>
              <a:buNone/>
            </a:pPr>
            <a:r>
              <a:rPr lang="en-US" b="1">
                <a:solidFill>
                  <a:srgbClr val="002060"/>
                </a:solidFill>
                <a:latin typeface="Calibri" panose="020F0502020204030204" pitchFamily="34" charset="0"/>
                <a:cs typeface="Calibri" panose="020F0502020204030204" pitchFamily="34" charset="0"/>
              </a:rPr>
              <a:t>Software Upgrade</a:t>
            </a:r>
          </a:p>
        </p:txBody>
      </p:sp>
    </p:spTree>
    <p:extLst>
      <p:ext uri="{BB962C8B-B14F-4D97-AF65-F5344CB8AC3E}">
        <p14:creationId xmlns:p14="http://schemas.microsoft.com/office/powerpoint/2010/main" val="772125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3250" y="1905000"/>
            <a:ext cx="78486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With </a:t>
            </a:r>
            <a:r>
              <a:rPr lang="en-US" sz="1800" b="1">
                <a:solidFill>
                  <a:srgbClr val="FF0000"/>
                </a:solidFill>
                <a:latin typeface="Calibri" panose="020F0502020204030204" pitchFamily="34" charset="0"/>
              </a:rPr>
              <a:t>wireless networking</a:t>
            </a:r>
            <a:r>
              <a:rPr lang="en-US" sz="1800">
                <a:solidFill>
                  <a:schemeClr val="tx1"/>
                </a:solidFill>
                <a:latin typeface="Calibri" panose="020F0502020204030204" pitchFamily="34" charset="0"/>
              </a:rPr>
              <a:t>, the </a:t>
            </a:r>
            <a:r>
              <a:rPr lang="en-US" sz="1800" b="1">
                <a:solidFill>
                  <a:srgbClr val="FF0000"/>
                </a:solidFill>
                <a:latin typeface="Calibri" panose="020F0502020204030204" pitchFamily="34" charset="0"/>
              </a:rPr>
              <a:t>device driver that is of most concern is the one used for the network adapter.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 </a:t>
            </a:r>
            <a:r>
              <a:rPr lang="en-US" sz="1800" b="1">
                <a:solidFill>
                  <a:srgbClr val="FF0000"/>
                </a:solidFill>
                <a:latin typeface="Calibri" panose="020F0502020204030204" pitchFamily="34" charset="0"/>
              </a:rPr>
              <a:t>wireless network adapter </a:t>
            </a:r>
            <a:r>
              <a:rPr lang="en-US" sz="1800">
                <a:solidFill>
                  <a:schemeClr val="tx1"/>
                </a:solidFill>
                <a:latin typeface="Calibri" panose="020F0502020204030204" pitchFamily="34" charset="0"/>
              </a:rPr>
              <a:t>is </a:t>
            </a:r>
            <a:r>
              <a:rPr lang="en-US" sz="1800" b="1">
                <a:solidFill>
                  <a:srgbClr val="FF0000"/>
                </a:solidFill>
                <a:latin typeface="Calibri" panose="020F0502020204030204" pitchFamily="34" charset="0"/>
              </a:rPr>
              <a:t>what allows a computer or other client device to connect to a wireless network in either infrastructure or ad hoc mode.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In addition to causing intermittent connectivity problems, </a:t>
            </a:r>
            <a:r>
              <a:rPr lang="en-US" sz="1800" b="1">
                <a:solidFill>
                  <a:srgbClr val="FF0000"/>
                </a:solidFill>
                <a:latin typeface="Calibri" panose="020F0502020204030204" pitchFamily="34" charset="0"/>
              </a:rPr>
              <a:t>device drivers may become corrupt</a:t>
            </a:r>
            <a:r>
              <a:rPr lang="en-US" sz="1800">
                <a:solidFill>
                  <a:schemeClr val="tx1"/>
                </a:solidFill>
                <a:latin typeface="Calibri" panose="020F0502020204030204" pitchFamily="34" charset="0"/>
              </a:rPr>
              <a:t> and prevent the device from starting up. They can even cause operating system startup problems.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630238" y="762000"/>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Software and Hardware Upgrades:</a:t>
            </a:r>
          </a:p>
          <a:p>
            <a:pPr algn="ctr">
              <a:spcBef>
                <a:spcPct val="0"/>
              </a:spcBef>
              <a:buClrTx/>
              <a:buSzTx/>
              <a:buFontTx/>
              <a:buNone/>
            </a:pPr>
            <a:r>
              <a:rPr lang="en-US" b="1">
                <a:solidFill>
                  <a:srgbClr val="002060"/>
                </a:solidFill>
                <a:latin typeface="Calibri" panose="020F0502020204030204" pitchFamily="34" charset="0"/>
                <a:cs typeface="Calibri" panose="020F0502020204030204" pitchFamily="34" charset="0"/>
              </a:rPr>
              <a:t>Software Upgrade</a:t>
            </a:r>
          </a:p>
        </p:txBody>
      </p:sp>
    </p:spTree>
    <p:extLst>
      <p:ext uri="{BB962C8B-B14F-4D97-AF65-F5344CB8AC3E}">
        <p14:creationId xmlns:p14="http://schemas.microsoft.com/office/powerpoint/2010/main" val="2140829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1752600"/>
            <a:ext cx="784860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b="1">
                <a:solidFill>
                  <a:schemeClr val="tx1"/>
                </a:solidFill>
                <a:latin typeface="Calibri" panose="020F0502020204030204" pitchFamily="34" charset="0"/>
              </a:rPr>
              <a:t>Client Utilities</a:t>
            </a:r>
          </a:p>
          <a:p>
            <a:pPr eaLnBrk="1" hangingPunct="1">
              <a:spcBef>
                <a:spcPct val="0"/>
              </a:spcBef>
              <a:buClrTx/>
              <a:buSzTx/>
              <a:buFontTx/>
              <a:buNone/>
            </a:pPr>
            <a:endParaRPr lang="en-US" sz="1800" b="1">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Client adapter utilities may need to be upgraded occasionally. By upgrading the client adapter utility you will usually add new features or settings to enhance the performance and function of the utility.</a:t>
            </a:r>
          </a:p>
          <a:p>
            <a:pPr eaLnBrk="1" hangingPunct="1">
              <a:spcBef>
                <a:spcPct val="0"/>
              </a:spcBef>
              <a:buClrTx/>
              <a:buSzTx/>
              <a:buFontTx/>
              <a:buNone/>
            </a:pPr>
            <a:endParaRPr lang="en-US" sz="1800" b="1">
              <a:solidFill>
                <a:schemeClr val="tx1"/>
              </a:solidFill>
              <a:latin typeface="Calibri" panose="020F0502020204030204" pitchFamily="34" charset="0"/>
            </a:endParaRPr>
          </a:p>
          <a:p>
            <a:pPr eaLnBrk="1" hangingPunct="1">
              <a:spcBef>
                <a:spcPct val="0"/>
              </a:spcBef>
              <a:buClrTx/>
              <a:buSzTx/>
              <a:buFontTx/>
              <a:buNone/>
            </a:pPr>
            <a:r>
              <a:rPr lang="en-US" sz="1800" b="1">
                <a:solidFill>
                  <a:schemeClr val="tx1"/>
                </a:solidFill>
                <a:latin typeface="Calibri" panose="020F0502020204030204" pitchFamily="34" charset="0"/>
              </a:rPr>
              <a:t>Firmware</a:t>
            </a:r>
          </a:p>
          <a:p>
            <a:pPr eaLnBrk="1" hangingPunct="1">
              <a:spcBef>
                <a:spcPct val="0"/>
              </a:spcBef>
              <a:buClrTx/>
              <a:buSzTx/>
              <a:buFontTx/>
              <a:buNone/>
            </a:pPr>
            <a:endParaRPr lang="en-US" sz="1800" b="1">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In basic terms, </a:t>
            </a:r>
            <a:r>
              <a:rPr lang="en-US" sz="1800" i="1">
                <a:solidFill>
                  <a:schemeClr val="tx1"/>
                </a:solidFill>
                <a:latin typeface="Calibri" panose="020F0502020204030204" pitchFamily="34" charset="0"/>
              </a:rPr>
              <a:t>firmware </a:t>
            </a:r>
            <a:r>
              <a:rPr lang="en-US" sz="1800">
                <a:solidFill>
                  <a:schemeClr val="tx1"/>
                </a:solidFill>
                <a:latin typeface="Calibri" panose="020F0502020204030204" pitchFamily="34" charset="0"/>
              </a:rPr>
              <a:t>is software for hardware. Firmware is the instruction set that allows hardware to operate based on its design. Firmware upgrades are common support tasks that need to be done periodically either to fix issues with the way the hardware is operating or to provide new features for the hardware.</a:t>
            </a:r>
          </a:p>
        </p:txBody>
      </p:sp>
      <p:sp>
        <p:nvSpPr>
          <p:cNvPr id="6" name="Title 1"/>
          <p:cNvSpPr txBox="1">
            <a:spLocks/>
          </p:cNvSpPr>
          <p:nvPr/>
        </p:nvSpPr>
        <p:spPr bwMode="auto">
          <a:xfrm>
            <a:off x="630238" y="762000"/>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Software and Hardware Upgrades:</a:t>
            </a:r>
          </a:p>
          <a:p>
            <a:pPr algn="ctr">
              <a:spcBef>
                <a:spcPct val="0"/>
              </a:spcBef>
              <a:buClrTx/>
              <a:buSzTx/>
              <a:buFontTx/>
              <a:buNone/>
            </a:pPr>
            <a:r>
              <a:rPr lang="en-US" b="1">
                <a:solidFill>
                  <a:srgbClr val="002060"/>
                </a:solidFill>
                <a:latin typeface="Calibri" panose="020F0502020204030204" pitchFamily="34" charset="0"/>
                <a:cs typeface="Calibri" panose="020F0502020204030204" pitchFamily="34" charset="0"/>
              </a:rPr>
              <a:t>Software Upgrade</a:t>
            </a:r>
          </a:p>
        </p:txBody>
      </p:sp>
    </p:spTree>
    <p:extLst>
      <p:ext uri="{BB962C8B-B14F-4D97-AF65-F5344CB8AC3E}">
        <p14:creationId xmlns:p14="http://schemas.microsoft.com/office/powerpoint/2010/main" val="263587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txBox="1">
            <a:spLocks/>
          </p:cNvSpPr>
          <p:nvPr/>
        </p:nvSpPr>
        <p:spPr bwMode="auto">
          <a:xfrm>
            <a:off x="630238" y="762000"/>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Software and Hardware Upgrades:</a:t>
            </a:r>
          </a:p>
          <a:p>
            <a:pPr algn="ctr">
              <a:spcBef>
                <a:spcPct val="0"/>
              </a:spcBef>
              <a:buClrTx/>
              <a:buSzTx/>
              <a:buFontTx/>
              <a:buNone/>
            </a:pPr>
            <a:r>
              <a:rPr lang="en-US" b="1">
                <a:solidFill>
                  <a:srgbClr val="002060"/>
                </a:solidFill>
                <a:latin typeface="Calibri" panose="020F0502020204030204" pitchFamily="34" charset="0"/>
                <a:cs typeface="Calibri" panose="020F0502020204030204" pitchFamily="34" charset="0"/>
              </a:rPr>
              <a:t>Hardware Upgrade</a:t>
            </a:r>
          </a:p>
        </p:txBody>
      </p:sp>
      <p:sp>
        <p:nvSpPr>
          <p:cNvPr id="6" name="Rectangle 4"/>
          <p:cNvSpPr>
            <a:spLocks noChangeArrowheads="1"/>
          </p:cNvSpPr>
          <p:nvPr/>
        </p:nvSpPr>
        <p:spPr bwMode="auto">
          <a:xfrm>
            <a:off x="630238" y="1905000"/>
            <a:ext cx="790416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b="1">
                <a:solidFill>
                  <a:schemeClr val="tx1"/>
                </a:solidFill>
                <a:latin typeface="Calibri" panose="020F0502020204030204" pitchFamily="34" charset="0"/>
              </a:rPr>
              <a:t>Infrastructure Devices</a:t>
            </a: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Upgrading infrastructure devices can be an expensive and time-consuming task.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Justifying infrastructure device upgrades may require preparing reports that include performance of the wireless LAN infrastructure and client devices, ones that show how an upgrade will enhance the end-user performance and make users more productive in their job functions.</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a:solidFill>
                  <a:srgbClr val="FF0000"/>
                </a:solidFill>
                <a:latin typeface="Calibri" panose="020F0502020204030204" pitchFamily="34" charset="0"/>
              </a:rPr>
              <a:t>Upgrading infrastructure devices such as access points may give an organization the ability to enhance the performance of the wireless network by increasing the speed or reliability of the wireless LAN. </a:t>
            </a:r>
          </a:p>
        </p:txBody>
      </p:sp>
    </p:spTree>
    <p:extLst>
      <p:ext uri="{BB962C8B-B14F-4D97-AF65-F5344CB8AC3E}">
        <p14:creationId xmlns:p14="http://schemas.microsoft.com/office/powerpoint/2010/main" val="3624894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1447800"/>
            <a:ext cx="7980363"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a:solidFill>
                  <a:schemeClr val="tx1"/>
                </a:solidFill>
                <a:latin typeface="Calibri" panose="020F0502020204030204" pitchFamily="34" charset="0"/>
              </a:rPr>
              <a:t>The hardware currently in use will help determine the extent of an upgrade. Some upgrades may only require the installation of a new or additional radio.</a:t>
            </a:r>
            <a:r>
              <a:rPr lang="en-US" sz="1800" b="1">
                <a:solidFill>
                  <a:schemeClr val="tx1"/>
                </a:solidFill>
                <a:latin typeface="Calibri" panose="020F0502020204030204" pitchFamily="34" charset="0"/>
              </a:rPr>
              <a:t> </a:t>
            </a:r>
          </a:p>
          <a:p>
            <a:pPr eaLnBrk="1" hangingPunct="1">
              <a:spcBef>
                <a:spcPct val="0"/>
              </a:spcBef>
              <a:buClrTx/>
              <a:buSzTx/>
              <a:buFontTx/>
              <a:buNone/>
            </a:pPr>
            <a:endParaRPr lang="en-US" sz="1800" b="1">
              <a:solidFill>
                <a:schemeClr val="tx1"/>
              </a:solidFill>
              <a:latin typeface="Calibri" panose="020F0502020204030204" pitchFamily="34" charset="0"/>
            </a:endParaRPr>
          </a:p>
          <a:p>
            <a:pPr eaLnBrk="1" hangingPunct="1">
              <a:spcBef>
                <a:spcPct val="0"/>
              </a:spcBef>
              <a:buClrTx/>
              <a:buSzTx/>
              <a:buFontTx/>
              <a:buNone/>
            </a:pPr>
            <a:r>
              <a:rPr lang="en-US" sz="1800" b="1">
                <a:solidFill>
                  <a:schemeClr val="tx1"/>
                </a:solidFill>
                <a:latin typeface="Calibri" panose="020F0502020204030204" pitchFamily="34" charset="0"/>
              </a:rPr>
              <a:t>Antennas:</a:t>
            </a:r>
          </a:p>
          <a:p>
            <a:pPr eaLnBrk="1" hangingPunct="1">
              <a:spcBef>
                <a:spcPct val="0"/>
              </a:spcBef>
              <a:buClrTx/>
              <a:buSzTx/>
              <a:buFontTx/>
              <a:buNone/>
            </a:pPr>
            <a:endParaRPr lang="en-US" sz="1800" b="1">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Unless the physical characteristics of the area where the wireless LAN is deployed have changed since the site survey, chances are that antennas will not need to be upgraded.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a:solidFill>
                  <a:srgbClr val="FF0000"/>
                </a:solidFill>
                <a:latin typeface="Calibri" panose="020F0502020204030204" pitchFamily="34" charset="0"/>
              </a:rPr>
              <a:t>If characteristics such as additional walls or types of furnishings or other physical attributes have changed, antennas with different propagation patterns or higher gain may be required. </a:t>
            </a:r>
          </a:p>
        </p:txBody>
      </p:sp>
      <p:sp>
        <p:nvSpPr>
          <p:cNvPr id="6" name="Title 1"/>
          <p:cNvSpPr txBox="1">
            <a:spLocks/>
          </p:cNvSpPr>
          <p:nvPr/>
        </p:nvSpPr>
        <p:spPr bwMode="auto">
          <a:xfrm>
            <a:off x="630238" y="762000"/>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Software and Hardware Upgrades:</a:t>
            </a:r>
          </a:p>
          <a:p>
            <a:pPr algn="ctr">
              <a:spcBef>
                <a:spcPct val="0"/>
              </a:spcBef>
              <a:buClrTx/>
              <a:buSzTx/>
              <a:buFontTx/>
              <a:buNone/>
            </a:pPr>
            <a:r>
              <a:rPr lang="en-US" b="1">
                <a:solidFill>
                  <a:srgbClr val="002060"/>
                </a:solidFill>
                <a:latin typeface="Calibri" panose="020F0502020204030204" pitchFamily="34" charset="0"/>
                <a:cs typeface="Calibri" panose="020F0502020204030204" pitchFamily="34" charset="0"/>
              </a:rPr>
              <a:t>Hardware Upgrade</a:t>
            </a:r>
          </a:p>
        </p:txBody>
      </p:sp>
    </p:spTree>
    <p:extLst>
      <p:ext uri="{BB962C8B-B14F-4D97-AF65-F5344CB8AC3E}">
        <p14:creationId xmlns:p14="http://schemas.microsoft.com/office/powerpoint/2010/main" val="1154144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57200" y="1779588"/>
            <a:ext cx="81534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Tx/>
              <a:buNone/>
            </a:pPr>
            <a:r>
              <a:rPr lang="en-US" sz="1800">
                <a:solidFill>
                  <a:schemeClr val="tx1"/>
                </a:solidFill>
                <a:latin typeface="Calibri" panose="020F0502020204030204" pitchFamily="34" charset="0"/>
              </a:rPr>
              <a:t>Another situation where antennas may need to be upgraded or changed is if the initial site survey was not performed thoroughly or correctly.</a:t>
            </a:r>
            <a:r>
              <a:rPr lang="en-US" sz="1800" b="1">
                <a:solidFill>
                  <a:schemeClr val="tx1"/>
                </a:solidFill>
                <a:latin typeface="Calibri" panose="020F0502020204030204" pitchFamily="34" charset="0"/>
              </a:rPr>
              <a:t> </a:t>
            </a:r>
          </a:p>
          <a:p>
            <a:pPr eaLnBrk="1" hangingPunct="1">
              <a:lnSpc>
                <a:spcPct val="150000"/>
              </a:lnSpc>
              <a:spcBef>
                <a:spcPct val="0"/>
              </a:spcBef>
              <a:buClrTx/>
              <a:buSzTx/>
              <a:buFontTx/>
              <a:buNone/>
            </a:pPr>
            <a:endParaRPr lang="en-US" sz="1800" b="1">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b="1">
                <a:solidFill>
                  <a:schemeClr val="tx1"/>
                </a:solidFill>
                <a:latin typeface="Calibri" panose="020F0502020204030204" pitchFamily="34" charset="0"/>
              </a:rPr>
              <a:t>Client Device Upgrades:</a:t>
            </a: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Client device upgrades can be automatic if the technology refresh for devices has taken place. </a:t>
            </a:r>
            <a:r>
              <a:rPr lang="en-US" sz="1800" b="1">
                <a:solidFill>
                  <a:srgbClr val="FF0000"/>
                </a:solidFill>
                <a:latin typeface="Calibri" panose="020F0502020204030204" pitchFamily="34" charset="0"/>
              </a:rPr>
              <a:t>For example, if a company replaces 50 notebook computers with newer models, the new notebooks will probably have wireless LAN adapters that are capable of 802.11a/g/n.</a:t>
            </a:r>
          </a:p>
          <a:p>
            <a:pPr algn="just" eaLnBrk="1" hangingPunct="1">
              <a:lnSpc>
                <a:spcPct val="150000"/>
              </a:lnSpc>
              <a:spcBef>
                <a:spcPct val="0"/>
              </a:spcBef>
              <a:buClrTx/>
              <a:buSzTx/>
              <a:buFontTx/>
              <a:buNone/>
            </a:pPr>
            <a:endParaRPr lang="en-US" sz="1800" b="1">
              <a:solidFill>
                <a:srgbClr val="FF0000"/>
              </a:solidFill>
              <a:latin typeface="Calibri" panose="020F0502020204030204" pitchFamily="34" charset="0"/>
            </a:endParaRPr>
          </a:p>
          <a:p>
            <a:pPr algn="just" eaLnBrk="1" hangingPunct="1">
              <a:lnSpc>
                <a:spcPct val="150000"/>
              </a:lnSpc>
              <a:spcBef>
                <a:spcPct val="0"/>
              </a:spcBef>
              <a:buClrTx/>
              <a:buSzTx/>
              <a:buFontTx/>
              <a:buNone/>
            </a:pPr>
            <a:r>
              <a:rPr lang="en-US" sz="1800" b="1">
                <a:solidFill>
                  <a:srgbClr val="FF0000"/>
                </a:solidFill>
                <a:latin typeface="Calibri" panose="020F0502020204030204" pitchFamily="34" charset="0"/>
              </a:rPr>
              <a:t>The capabilities of these new notebooks may be more advanced than the actual infrastructure that is currently deployed.</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630238" y="762000"/>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Software and Hardware Upgrades:</a:t>
            </a:r>
          </a:p>
          <a:p>
            <a:pPr algn="ctr">
              <a:spcBef>
                <a:spcPct val="0"/>
              </a:spcBef>
              <a:buClrTx/>
              <a:buSzTx/>
              <a:buFontTx/>
              <a:buNone/>
            </a:pPr>
            <a:r>
              <a:rPr lang="en-US" b="1">
                <a:solidFill>
                  <a:srgbClr val="002060"/>
                </a:solidFill>
                <a:latin typeface="Calibri" panose="020F0502020204030204" pitchFamily="34" charset="0"/>
                <a:cs typeface="Calibri" panose="020F0502020204030204" pitchFamily="34" charset="0"/>
              </a:rPr>
              <a:t>Hardware Upgrade</a:t>
            </a:r>
          </a:p>
        </p:txBody>
      </p:sp>
    </p:spTree>
    <p:extLst>
      <p:ext uri="{BB962C8B-B14F-4D97-AF65-F5344CB8AC3E}">
        <p14:creationId xmlns:p14="http://schemas.microsoft.com/office/powerpoint/2010/main" val="3464875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1828800"/>
            <a:ext cx="80010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Another situation where wireless client devices may need upgrading is one in which the infrastructure changes to different hardware or technology.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a:solidFill>
                  <a:srgbClr val="FF0000"/>
                </a:solidFill>
                <a:latin typeface="Calibri" panose="020F0502020204030204" pitchFamily="34" charset="0"/>
              </a:rPr>
              <a:t>If a company upgrades access points from 802.11b to 802.11g and the clients only support 802.11b, the client devices may need to be upgraded in order to take full advantage of the new wireless infrastructure.</a:t>
            </a:r>
          </a:p>
        </p:txBody>
      </p:sp>
      <p:sp>
        <p:nvSpPr>
          <p:cNvPr id="6" name="Title 1"/>
          <p:cNvSpPr txBox="1">
            <a:spLocks/>
          </p:cNvSpPr>
          <p:nvPr/>
        </p:nvSpPr>
        <p:spPr bwMode="auto">
          <a:xfrm>
            <a:off x="630238" y="762000"/>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Software and Hardware Upgrades:</a:t>
            </a:r>
          </a:p>
          <a:p>
            <a:pPr algn="ctr">
              <a:spcBef>
                <a:spcPct val="0"/>
              </a:spcBef>
              <a:buClrTx/>
              <a:buSzTx/>
              <a:buFontTx/>
              <a:buNone/>
            </a:pPr>
            <a:r>
              <a:rPr lang="en-US" b="1">
                <a:solidFill>
                  <a:srgbClr val="002060"/>
                </a:solidFill>
                <a:latin typeface="Calibri" panose="020F0502020204030204" pitchFamily="34" charset="0"/>
                <a:cs typeface="Calibri" panose="020F0502020204030204" pitchFamily="34" charset="0"/>
              </a:rPr>
              <a:t>Hardware Upgrade</a:t>
            </a:r>
          </a:p>
        </p:txBody>
      </p:sp>
    </p:spTree>
    <p:extLst>
      <p:ext uri="{BB962C8B-B14F-4D97-AF65-F5344CB8AC3E}">
        <p14:creationId xmlns:p14="http://schemas.microsoft.com/office/powerpoint/2010/main" val="1128405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00063" y="1101725"/>
            <a:ext cx="80772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endParaRPr lang="en-US" dirty="0">
              <a:cs typeface="Arial" charset="0"/>
            </a:endParaRPr>
          </a:p>
          <a:p>
            <a:pPr algn="just" eaLnBrk="1" hangingPunct="1">
              <a:lnSpc>
                <a:spcPct val="150000"/>
              </a:lnSpc>
              <a:defRPr/>
            </a:pPr>
            <a:r>
              <a:rPr lang="en-US" dirty="0">
                <a:cs typeface="Arial" charset="0"/>
              </a:rPr>
              <a:t>Making necessary changes to a wireless LAN installation may be required in order to provide optimal performance for the devices that will be connecting. In some cases, a site survey is considered an ongoing process due to the dynamics of radio frequency and changes in technology. This being the case, an existing wireless LAN deployment may need to be resurveyed to provide optimal performance for the users. Listed are some of the things that need to be taken into consideration when </a:t>
            </a:r>
            <a:r>
              <a:rPr lang="en-US" i="1" dirty="0">
                <a:cs typeface="Arial" charset="0"/>
              </a:rPr>
              <a:t>optimizing </a:t>
            </a:r>
            <a:r>
              <a:rPr lang="en-US" dirty="0">
                <a:cs typeface="Arial" charset="0"/>
              </a:rPr>
              <a:t>a wireless LAN:</a:t>
            </a:r>
          </a:p>
          <a:p>
            <a:pPr marL="285750" indent="-285750" eaLnBrk="1" hangingPunct="1">
              <a:lnSpc>
                <a:spcPct val="150000"/>
              </a:lnSpc>
              <a:buFont typeface="Arial" pitchFamily="34" charset="0"/>
              <a:buChar char="•"/>
              <a:defRPr/>
            </a:pPr>
            <a:r>
              <a:rPr lang="en-US" dirty="0">
                <a:cs typeface="Arial" charset="0"/>
              </a:rPr>
              <a:t>Hardware selection and placement</a:t>
            </a:r>
          </a:p>
          <a:p>
            <a:pPr marL="285750" indent="-285750" eaLnBrk="1" hangingPunct="1">
              <a:lnSpc>
                <a:spcPct val="150000"/>
              </a:lnSpc>
              <a:buFont typeface="Arial" pitchFamily="34" charset="0"/>
              <a:buChar char="•"/>
              <a:defRPr/>
            </a:pPr>
            <a:r>
              <a:rPr lang="en-US" dirty="0">
                <a:cs typeface="Arial" charset="0"/>
              </a:rPr>
              <a:t>Interference sources</a:t>
            </a:r>
          </a:p>
          <a:p>
            <a:pPr marL="285750" indent="-285750" eaLnBrk="1" hangingPunct="1">
              <a:lnSpc>
                <a:spcPct val="150000"/>
              </a:lnSpc>
              <a:buFont typeface="Arial" pitchFamily="34" charset="0"/>
              <a:buChar char="•"/>
              <a:defRPr/>
            </a:pPr>
            <a:r>
              <a:rPr lang="en-US" dirty="0">
                <a:cs typeface="Arial" charset="0"/>
              </a:rPr>
              <a:t>Load balancing</a:t>
            </a:r>
          </a:p>
          <a:p>
            <a:pPr marL="285750" indent="-285750" eaLnBrk="1" hangingPunct="1">
              <a:lnSpc>
                <a:spcPct val="150000"/>
              </a:lnSpc>
              <a:buFont typeface="Arial" pitchFamily="34" charset="0"/>
              <a:buChar char="•"/>
              <a:defRPr/>
            </a:pPr>
            <a:r>
              <a:rPr lang="en-US" dirty="0">
                <a:cs typeface="Arial" charset="0"/>
              </a:rPr>
              <a:t>Capacity and utilization</a:t>
            </a:r>
          </a:p>
        </p:txBody>
      </p:sp>
      <p:sp>
        <p:nvSpPr>
          <p:cNvPr id="6" name="Title 1"/>
          <p:cNvSpPr txBox="1">
            <a:spLocks/>
          </p:cNvSpPr>
          <p:nvPr/>
        </p:nvSpPr>
        <p:spPr bwMode="auto">
          <a:xfrm>
            <a:off x="381000" y="533400"/>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p>
        </p:txBody>
      </p:sp>
    </p:spTree>
    <p:extLst>
      <p:ext uri="{BB962C8B-B14F-4D97-AF65-F5344CB8AC3E}">
        <p14:creationId xmlns:p14="http://schemas.microsoft.com/office/powerpoint/2010/main" val="3318761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txBox="1">
            <a:spLocks/>
          </p:cNvSpPr>
          <p:nvPr/>
        </p:nvSpPr>
        <p:spPr bwMode="auto">
          <a:xfrm>
            <a:off x="415925" y="885825"/>
            <a:ext cx="77724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r>
              <a:rPr lang="en-US" sz="3600" b="1">
                <a:solidFill>
                  <a:schemeClr val="tx1"/>
                </a:solidFill>
                <a:latin typeface="Calibri" panose="020F0502020204030204" pitchFamily="34" charset="0"/>
              </a:rPr>
              <a:t> :</a:t>
            </a:r>
            <a:r>
              <a:rPr lang="en-US" b="1">
                <a:solidFill>
                  <a:schemeClr val="tx1"/>
                </a:solidFill>
                <a:latin typeface="Calibri" panose="020F0502020204030204" pitchFamily="34" charset="0"/>
              </a:rPr>
              <a:t>Infrastructure Hardware Selection and Placement</a:t>
            </a:r>
            <a:endParaRPr lang="en-US" b="1">
              <a:solidFill>
                <a:srgbClr val="002060"/>
              </a:solidFill>
              <a:latin typeface="Calibri" panose="020F0502020204030204" pitchFamily="34" charset="0"/>
              <a:cs typeface="Calibri" panose="020F0502020204030204" pitchFamily="34" charset="0"/>
            </a:endParaRPr>
          </a:p>
        </p:txBody>
      </p:sp>
      <p:sp>
        <p:nvSpPr>
          <p:cNvPr id="6" name="Rectangle 2"/>
          <p:cNvSpPr>
            <a:spLocks noChangeArrowheads="1"/>
          </p:cNvSpPr>
          <p:nvPr/>
        </p:nvSpPr>
        <p:spPr bwMode="auto">
          <a:xfrm>
            <a:off x="407988" y="1905000"/>
            <a:ext cx="8359775"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Although the objective of a site survey is to design the network, find locations and sources of interference, and decide on locations for infrastructure devices, it may be necessary to make some adjustments to allow for optimal performance.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This may include minor relocation of access points as well as radio frequency adjustments, including channel and output power settings. These adjustments would ensure clients have maximum signal strength, throughput, and roaming capabilities.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Applications—both hardware and software—and user requirements could also change, requiring an optimization or resurvey of the wireless network.</a:t>
            </a:r>
          </a:p>
        </p:txBody>
      </p:sp>
    </p:spTree>
    <p:extLst>
      <p:ext uri="{BB962C8B-B14F-4D97-AF65-F5344CB8AC3E}">
        <p14:creationId xmlns:p14="http://schemas.microsoft.com/office/powerpoint/2010/main" val="378717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b="1" dirty="0">
                <a:latin typeface="Century Gothic" panose="020B0502020202020204" pitchFamily="34" charset="0"/>
                <a:ea typeface="新細明體" pitchFamily="18" charset="-120"/>
              </a:rPr>
              <a:t>At the end of this topic, You should be able to</a:t>
            </a: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5"/>
          <p:cNvSpPr>
            <a:spLocks noChangeArrowheads="1"/>
          </p:cNvSpPr>
          <p:nvPr/>
        </p:nvSpPr>
        <p:spPr bwMode="auto">
          <a:xfrm>
            <a:off x="771526" y="3082925"/>
            <a:ext cx="794543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Recognize common problems associated with wireless networks and their symptoms, and identify steps to isolate and troubleshoot the problem.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Identify procedures to optimize wireless networks in specific situations</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74675" y="1879600"/>
            <a:ext cx="803592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This usually is part of the site survey process. Probably the best way to identify sources of interference is with a spectrum analyzer. This could be in the form of an instrumentation device or a PC card–based spectrum analyzer designed specifically for wireless networking.</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During this site survey process, interference sources should be identified.</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How ever, changes to the environment may introduce new sources of RF interference. Also, keep in mind that a walkthrough spectrum analysis of an area will only record the RF it sees at that instant in time.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381000" y="809625"/>
            <a:ext cx="82296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lnSpc>
                <a:spcPct val="150000"/>
              </a:lnSpc>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r>
              <a:rPr lang="en-US" sz="3600" b="1">
                <a:solidFill>
                  <a:schemeClr val="tx1"/>
                </a:solidFill>
                <a:latin typeface="Calibri" panose="020F0502020204030204" pitchFamily="34" charset="0"/>
              </a:rPr>
              <a:t> </a:t>
            </a:r>
          </a:p>
          <a:p>
            <a:pPr algn="ctr">
              <a:lnSpc>
                <a:spcPct val="150000"/>
              </a:lnSpc>
              <a:spcBef>
                <a:spcPct val="0"/>
              </a:spcBef>
              <a:buClrTx/>
              <a:buSzTx/>
              <a:buFontTx/>
              <a:buNone/>
            </a:pPr>
            <a:r>
              <a:rPr lang="en-US" b="1">
                <a:solidFill>
                  <a:schemeClr val="tx1"/>
                </a:solidFill>
                <a:latin typeface="Calibri" panose="020F0502020204030204" pitchFamily="34" charset="0"/>
              </a:rPr>
              <a:t>Identifying, Locating, and Removing Sources of Interference </a:t>
            </a:r>
            <a:endParaRPr lang="en-US" b="1">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9415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457200" y="2133600"/>
            <a:ext cx="8153400" cy="3832225"/>
          </a:xfrm>
          <a:prstGeom prst="rect">
            <a:avLst/>
          </a:prstGeom>
        </p:spPr>
        <p:txBody>
          <a:bodyPr>
            <a:spAutoFit/>
          </a:bodyPr>
          <a:lstStyle/>
          <a:p>
            <a:pPr algn="just" eaLnBrk="1" hangingPunct="1">
              <a:lnSpc>
                <a:spcPct val="150000"/>
              </a:lnSpc>
              <a:defRPr/>
            </a:pPr>
            <a:r>
              <a:rPr lang="en-US" dirty="0">
                <a:cs typeface="Arial" charset="0"/>
              </a:rPr>
              <a:t>If a new piece of equipment is introduced into an area, it may cause interference with the wireless network that would not have been present during the RF site survey spectrum analysis process. Some businesses or organizations where this could be a factor include:</a:t>
            </a:r>
          </a:p>
          <a:p>
            <a:pPr marL="285750" indent="-285750" algn="just" eaLnBrk="1" hangingPunct="1">
              <a:lnSpc>
                <a:spcPct val="150000"/>
              </a:lnSpc>
              <a:buFont typeface="Arial" pitchFamily="34" charset="0"/>
              <a:buChar char="•"/>
              <a:defRPr/>
            </a:pPr>
            <a:r>
              <a:rPr lang="en-US" dirty="0">
                <a:cs typeface="Arial" charset="0"/>
              </a:rPr>
              <a:t>Health care</a:t>
            </a:r>
          </a:p>
          <a:p>
            <a:pPr marL="285750" indent="-285750" algn="just" eaLnBrk="1" hangingPunct="1">
              <a:lnSpc>
                <a:spcPct val="150000"/>
              </a:lnSpc>
              <a:buFont typeface="Arial" pitchFamily="34" charset="0"/>
              <a:buChar char="•"/>
              <a:defRPr/>
            </a:pPr>
            <a:r>
              <a:rPr lang="en-US" dirty="0">
                <a:cs typeface="Arial" charset="0"/>
              </a:rPr>
              <a:t>Warehouse/retail</a:t>
            </a:r>
          </a:p>
          <a:p>
            <a:pPr marL="285750" indent="-285750" algn="just" eaLnBrk="1" hangingPunct="1">
              <a:lnSpc>
                <a:spcPct val="150000"/>
              </a:lnSpc>
              <a:buFont typeface="Arial" pitchFamily="34" charset="0"/>
              <a:buChar char="•"/>
              <a:defRPr/>
            </a:pPr>
            <a:r>
              <a:rPr lang="en-US" dirty="0">
                <a:cs typeface="Arial" charset="0"/>
              </a:rPr>
              <a:t>Manufacturing</a:t>
            </a:r>
          </a:p>
          <a:p>
            <a:pPr marL="285750" indent="-285750" algn="just" eaLnBrk="1" hangingPunct="1">
              <a:lnSpc>
                <a:spcPct val="150000"/>
              </a:lnSpc>
              <a:buFont typeface="Arial" pitchFamily="34" charset="0"/>
              <a:buChar char="•"/>
              <a:defRPr/>
            </a:pPr>
            <a:r>
              <a:rPr lang="en-US" dirty="0">
                <a:cs typeface="Arial" charset="0"/>
              </a:rPr>
              <a:t>Industrial</a:t>
            </a:r>
          </a:p>
          <a:p>
            <a:pPr algn="just" eaLnBrk="1" hangingPunct="1">
              <a:lnSpc>
                <a:spcPct val="150000"/>
              </a:lnSpc>
              <a:defRPr/>
            </a:pPr>
            <a:endParaRPr lang="en-US" dirty="0">
              <a:cs typeface="Arial" charset="0"/>
            </a:endParaRPr>
          </a:p>
        </p:txBody>
      </p:sp>
      <p:sp>
        <p:nvSpPr>
          <p:cNvPr id="6" name="Title 1"/>
          <p:cNvSpPr txBox="1">
            <a:spLocks/>
          </p:cNvSpPr>
          <p:nvPr/>
        </p:nvSpPr>
        <p:spPr bwMode="auto">
          <a:xfrm>
            <a:off x="381000" y="809625"/>
            <a:ext cx="82296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lnSpc>
                <a:spcPct val="150000"/>
              </a:lnSpc>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r>
              <a:rPr lang="en-US" sz="3600" b="1">
                <a:solidFill>
                  <a:schemeClr val="tx1"/>
                </a:solidFill>
                <a:latin typeface="Calibri" panose="020F0502020204030204" pitchFamily="34" charset="0"/>
              </a:rPr>
              <a:t> </a:t>
            </a:r>
          </a:p>
          <a:p>
            <a:pPr algn="ctr">
              <a:lnSpc>
                <a:spcPct val="150000"/>
              </a:lnSpc>
              <a:spcBef>
                <a:spcPct val="0"/>
              </a:spcBef>
              <a:buClrTx/>
              <a:buSzTx/>
              <a:buFontTx/>
              <a:buNone/>
            </a:pPr>
            <a:r>
              <a:rPr lang="en-US" b="1">
                <a:solidFill>
                  <a:schemeClr val="tx1"/>
                </a:solidFill>
                <a:latin typeface="Calibri" panose="020F0502020204030204" pitchFamily="34" charset="0"/>
              </a:rPr>
              <a:t>Identifying, Locating, and Removing Sources of Interference </a:t>
            </a:r>
            <a:endParaRPr lang="en-US" b="1">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9436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1651000"/>
            <a:ext cx="79248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Therefore an ongoing spectrum analysis may be required to identify and if possible</a:t>
            </a: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remove the sources of interference. If these new sources of interference are there to stay, it will be necessary to make appropriate adjustments for the network to operate as designed.</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 number one source of interference in a wireless network is other wireless devices.</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381000" y="809625"/>
            <a:ext cx="82296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lnSpc>
                <a:spcPct val="150000"/>
              </a:lnSpc>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r>
              <a:rPr lang="en-US" sz="3600" b="1">
                <a:solidFill>
                  <a:schemeClr val="tx1"/>
                </a:solidFill>
                <a:latin typeface="Calibri" panose="020F0502020204030204" pitchFamily="34" charset="0"/>
              </a:rPr>
              <a:t> </a:t>
            </a:r>
          </a:p>
          <a:p>
            <a:pPr algn="ctr">
              <a:lnSpc>
                <a:spcPct val="150000"/>
              </a:lnSpc>
              <a:spcBef>
                <a:spcPct val="0"/>
              </a:spcBef>
              <a:buClrTx/>
              <a:buSzTx/>
              <a:buFontTx/>
              <a:buNone/>
            </a:pPr>
            <a:r>
              <a:rPr lang="en-US" b="1">
                <a:solidFill>
                  <a:schemeClr val="tx1"/>
                </a:solidFill>
                <a:latin typeface="Calibri" panose="020F0502020204030204" pitchFamily="34" charset="0"/>
              </a:rPr>
              <a:t>Identifying, Locating, and Removing Sources of Interference </a:t>
            </a:r>
            <a:endParaRPr lang="en-US" b="1">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5381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74675" y="2057400"/>
            <a:ext cx="80010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a:solidFill>
                  <a:schemeClr val="tx1"/>
                </a:solidFill>
                <a:latin typeface="Calibri" panose="020F0502020204030204" pitchFamily="34" charset="0"/>
              </a:rPr>
              <a:t>Client Load Balancing : </a:t>
            </a:r>
            <a:r>
              <a:rPr lang="en-US" sz="1800">
                <a:solidFill>
                  <a:schemeClr val="tx1"/>
                </a:solidFill>
                <a:latin typeface="Calibri" panose="020F0502020204030204" pitchFamily="34" charset="0"/>
              </a:rPr>
              <a:t>Client </a:t>
            </a:r>
            <a:r>
              <a:rPr lang="en-US" sz="1800" i="1">
                <a:solidFill>
                  <a:schemeClr val="tx1"/>
                </a:solidFill>
                <a:latin typeface="Calibri" panose="020F0502020204030204" pitchFamily="34" charset="0"/>
              </a:rPr>
              <a:t>load balancing </a:t>
            </a:r>
            <a:r>
              <a:rPr lang="en-US" sz="1800">
                <a:solidFill>
                  <a:schemeClr val="tx1"/>
                </a:solidFill>
                <a:latin typeface="Calibri" panose="020F0502020204030204" pitchFamily="34" charset="0"/>
              </a:rPr>
              <a:t>is a mechanism that prevents wireless client devices from associating to an access point that has already reached the maximum number of client devices for optimal performance.</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There are a variety of ways this can be accomplished, typically vendor specific. Parameters for load balancing can be set on either the access points or the wireless LAN switch/controllers.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381000" y="809625"/>
            <a:ext cx="82296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p>
          <a:p>
            <a:pPr algn="ctr">
              <a:spcBef>
                <a:spcPct val="0"/>
              </a:spcBef>
              <a:buClrTx/>
              <a:buSzTx/>
              <a:buFontTx/>
              <a:buNone/>
            </a:pPr>
            <a:r>
              <a:rPr lang="en-US" b="1">
                <a:solidFill>
                  <a:schemeClr val="tx1"/>
                </a:solidFill>
                <a:latin typeface="Calibri" panose="020F0502020204030204" pitchFamily="34" charset="0"/>
              </a:rPr>
              <a:t>Client Load Balancing </a:t>
            </a:r>
            <a:r>
              <a:rPr lang="en-US" sz="3600" b="1">
                <a:solidFill>
                  <a:schemeClr val="tx1"/>
                </a:solidFill>
                <a:latin typeface="Calibri" panose="020F0502020204030204" pitchFamily="34" charset="0"/>
              </a:rPr>
              <a:t> </a:t>
            </a:r>
          </a:p>
        </p:txBody>
      </p:sp>
    </p:spTree>
    <p:extLst>
      <p:ext uri="{BB962C8B-B14F-4D97-AF65-F5344CB8AC3E}">
        <p14:creationId xmlns:p14="http://schemas.microsoft.com/office/powerpoint/2010/main" val="2720348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88963" y="1295400"/>
            <a:ext cx="800100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Load balancing will allow for optimal use of all access points in a specific area by preventing too many devices from connecting to a single access point.</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 way in which load balancing is implemented depends on the manufacturer of the wireless LAN equipment. One solution is a settable parameter in an access point specifying a maximum number of devices allowed to connect at any one time.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Once the access point has reached its capacity, a client device wanting to associate will be presented with an error message and will not be allowed to complete the process.</a:t>
            </a:r>
          </a:p>
        </p:txBody>
      </p:sp>
      <p:sp>
        <p:nvSpPr>
          <p:cNvPr id="6" name="Title 1"/>
          <p:cNvSpPr txBox="1">
            <a:spLocks/>
          </p:cNvSpPr>
          <p:nvPr/>
        </p:nvSpPr>
        <p:spPr bwMode="auto">
          <a:xfrm>
            <a:off x="381000" y="809625"/>
            <a:ext cx="82296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p>
          <a:p>
            <a:pPr algn="ctr">
              <a:spcBef>
                <a:spcPct val="0"/>
              </a:spcBef>
              <a:buClrTx/>
              <a:buSzTx/>
              <a:buFontTx/>
              <a:buNone/>
            </a:pPr>
            <a:r>
              <a:rPr lang="en-US" b="1">
                <a:solidFill>
                  <a:schemeClr val="tx1"/>
                </a:solidFill>
                <a:latin typeface="Calibri" panose="020F0502020204030204" pitchFamily="34" charset="0"/>
              </a:rPr>
              <a:t>Client Load Balancing </a:t>
            </a:r>
            <a:r>
              <a:rPr lang="en-US" sz="3600" b="1">
                <a:solidFill>
                  <a:schemeClr val="tx1"/>
                </a:solidFill>
                <a:latin typeface="Calibri" panose="020F0502020204030204" pitchFamily="34" charset="0"/>
              </a:rPr>
              <a:t> </a:t>
            </a:r>
          </a:p>
        </p:txBody>
      </p:sp>
    </p:spTree>
    <p:extLst>
      <p:ext uri="{BB962C8B-B14F-4D97-AF65-F5344CB8AC3E}">
        <p14:creationId xmlns:p14="http://schemas.microsoft.com/office/powerpoint/2010/main" val="496593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95313" y="1828800"/>
            <a:ext cx="792480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It is important to have a baseline for the performance of your wireless LAN. This baseline will show the average utilization and capacity of the connected infrastructure devices at various times during the company’s business hours. </a:t>
            </a:r>
          </a:p>
          <a:p>
            <a:pPr algn="just" eaLnBrk="1" hangingPunct="1">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Continuous monitoring of the wireless network is similar to that of a wired network. Performance metrics will be needed to gauge the use of the wireless LAN and infrastructure devices and show how well the system performs. </a:t>
            </a:r>
          </a:p>
          <a:p>
            <a:pPr algn="just" eaLnBrk="1" hangingPunct="1">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These metrics will also show areas that are lacking in performance, including bottlenecks or over-utilized access points. Using these performance metrics will show which infrastructure devices need attention. </a:t>
            </a:r>
          </a:p>
          <a:p>
            <a:pPr algn="just" eaLnBrk="1" hangingPunct="1">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442913" y="754063"/>
            <a:ext cx="82296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p>
          <a:p>
            <a:pPr algn="ctr">
              <a:spcBef>
                <a:spcPct val="0"/>
              </a:spcBef>
              <a:buClrTx/>
              <a:buSzTx/>
              <a:buFontTx/>
              <a:buNone/>
            </a:pPr>
            <a:r>
              <a:rPr lang="en-US" b="1">
                <a:solidFill>
                  <a:schemeClr val="tx1"/>
                </a:solidFill>
                <a:latin typeface="Calibri" panose="020F0502020204030204" pitchFamily="34" charset="0"/>
              </a:rPr>
              <a:t>Analyzing Infrastructure Capacity and Utilization</a:t>
            </a:r>
            <a:endParaRPr lang="en-US" sz="3600" b="1">
              <a:solidFill>
                <a:schemeClr val="tx1"/>
              </a:solidFill>
              <a:latin typeface="Calibri" panose="020F0502020204030204" pitchFamily="34" charset="0"/>
            </a:endParaRPr>
          </a:p>
        </p:txBody>
      </p:sp>
    </p:spTree>
    <p:extLst>
      <p:ext uri="{BB962C8B-B14F-4D97-AF65-F5344CB8AC3E}">
        <p14:creationId xmlns:p14="http://schemas.microsoft.com/office/powerpoint/2010/main" val="4226400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679450" y="1770063"/>
            <a:ext cx="7745413"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This may include moving or adding access points for additional capacity or to allow for higher utilization. Changes to the environment, such as the addition of users, may justify the need for additional access points.</a:t>
            </a:r>
          </a:p>
          <a:p>
            <a:pPr eaLnBrk="1" hangingPunct="1">
              <a:spcBef>
                <a:spcPct val="0"/>
              </a:spcBef>
              <a:buClrTx/>
              <a:buSzTx/>
              <a:buFontTx/>
              <a:buNone/>
            </a:pPr>
            <a:endParaRPr lang="en-US" sz="1800" b="1">
              <a:solidFill>
                <a:schemeClr val="tx1"/>
              </a:solidFill>
              <a:latin typeface="Calibri" panose="020F0502020204030204" pitchFamily="34" charset="0"/>
            </a:endParaRPr>
          </a:p>
          <a:p>
            <a:pPr eaLnBrk="1" hangingPunct="1">
              <a:spcBef>
                <a:spcPct val="0"/>
              </a:spcBef>
              <a:buClrTx/>
              <a:buSzTx/>
              <a:buFontTx/>
              <a:buNone/>
            </a:pPr>
            <a:r>
              <a:rPr lang="en-US" sz="1800" b="1">
                <a:solidFill>
                  <a:schemeClr val="tx1"/>
                </a:solidFill>
                <a:latin typeface="Calibri" panose="020F0502020204030204" pitchFamily="34" charset="0"/>
              </a:rPr>
              <a:t>Multipath</a:t>
            </a:r>
          </a:p>
          <a:p>
            <a:pPr eaLnBrk="1" hangingPunct="1">
              <a:spcBef>
                <a:spcPct val="0"/>
              </a:spcBef>
              <a:buClrTx/>
              <a:buSzTx/>
              <a:buFontTx/>
              <a:buNone/>
            </a:pPr>
            <a:endParaRPr lang="en-US" sz="1800" b="1">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Poor throughput can be the result of corrupted data, which may be caused by multipath. Multipath is various RF wave fronts of the same signal being received at slightly different times. Multipath is caused by RF reflections based on the physical attributes where an access point is placed.</a:t>
            </a:r>
          </a:p>
        </p:txBody>
      </p:sp>
      <p:sp>
        <p:nvSpPr>
          <p:cNvPr id="6" name="Title 1"/>
          <p:cNvSpPr txBox="1">
            <a:spLocks/>
          </p:cNvSpPr>
          <p:nvPr/>
        </p:nvSpPr>
        <p:spPr bwMode="auto">
          <a:xfrm>
            <a:off x="381000" y="533400"/>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p>
        </p:txBody>
      </p:sp>
    </p:spTree>
    <p:extLst>
      <p:ext uri="{BB962C8B-B14F-4D97-AF65-F5344CB8AC3E}">
        <p14:creationId xmlns:p14="http://schemas.microsoft.com/office/powerpoint/2010/main" val="1286803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txBox="1">
            <a:spLocks/>
          </p:cNvSpPr>
          <p:nvPr/>
        </p:nvSpPr>
        <p:spPr bwMode="auto">
          <a:xfrm>
            <a:off x="381000" y="533400"/>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p>
        </p:txBody>
      </p:sp>
      <p:sp>
        <p:nvSpPr>
          <p:cNvPr id="6" name="Rectangle 1"/>
          <p:cNvSpPr>
            <a:spLocks noChangeArrowheads="1"/>
          </p:cNvSpPr>
          <p:nvPr/>
        </p:nvSpPr>
        <p:spPr bwMode="auto">
          <a:xfrm>
            <a:off x="609600" y="2057400"/>
            <a:ext cx="7848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b="1">
                <a:solidFill>
                  <a:schemeClr val="tx1"/>
                </a:solidFill>
                <a:latin typeface="Calibri" panose="020F0502020204030204" pitchFamily="34" charset="0"/>
              </a:rPr>
              <a:t>Hidden Node</a:t>
            </a:r>
          </a:p>
          <a:p>
            <a:pPr algn="just" eaLnBrk="1" hangingPunct="1">
              <a:lnSpc>
                <a:spcPct val="150000"/>
              </a:lnSpc>
              <a:spcBef>
                <a:spcPct val="0"/>
              </a:spcBef>
              <a:buClrTx/>
              <a:buSzTx/>
              <a:buFontTx/>
              <a:buNone/>
            </a:pPr>
            <a:r>
              <a:rPr lang="en-US" sz="1800" i="1">
                <a:solidFill>
                  <a:schemeClr val="tx1"/>
                </a:solidFill>
                <a:latin typeface="Calibri" panose="020F0502020204030204" pitchFamily="34" charset="0"/>
              </a:rPr>
              <a:t>Hidden node </a:t>
            </a:r>
            <a:r>
              <a:rPr lang="en-US" sz="1800">
                <a:solidFill>
                  <a:schemeClr val="tx1"/>
                </a:solidFill>
                <a:latin typeface="Calibri" panose="020F0502020204030204" pitchFamily="34" charset="0"/>
              </a:rPr>
              <a:t>is the result of client devices connected to an access point and not able to “hear” each other prior to starting a transmission. This will result in collisions at the access point and lost data.</a:t>
            </a:r>
          </a:p>
        </p:txBody>
      </p:sp>
    </p:spTree>
    <p:extLst>
      <p:ext uri="{BB962C8B-B14F-4D97-AF65-F5344CB8AC3E}">
        <p14:creationId xmlns:p14="http://schemas.microsoft.com/office/powerpoint/2010/main" val="790341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smtClean="0">
                <a:latin typeface="Calibri" panose="020F0502020204030204" pitchFamily="34" charset="0"/>
                <a:cs typeface="Calibri" panose="020F0502020204030204" pitchFamily="34" charset="0"/>
              </a:rPr>
              <a:t>How to optimize wireless networks?</a:t>
            </a:r>
          </a:p>
          <a:p>
            <a:r>
              <a:rPr lang="en-US" sz="1800" dirty="0" smtClean="0">
                <a:latin typeface="Calibri" panose="020F0502020204030204" pitchFamily="34" charset="0"/>
                <a:cs typeface="Calibri" panose="020F0502020204030204" pitchFamily="34" charset="0"/>
              </a:rPr>
              <a:t>What are the solutions to low throughput problem?</a:t>
            </a:r>
          </a:p>
          <a:p>
            <a:r>
              <a:rPr lang="en-US" sz="1800" dirty="0" smtClean="0">
                <a:latin typeface="Calibri" panose="020F0502020204030204" pitchFamily="34" charset="0"/>
                <a:cs typeface="Calibri" panose="020F0502020204030204" pitchFamily="34" charset="0"/>
              </a:rPr>
              <a:t>What is client load balancing?</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38</a:t>
            </a:fld>
            <a:r>
              <a:rPr lang="en-GB" dirty="0" smtClean="0"/>
              <a:t>› of 9</a:t>
            </a:r>
            <a:endParaRPr lang="en-GB" dirty="0"/>
          </a:p>
        </p:txBody>
      </p:sp>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39</a:t>
            </a:fld>
            <a:r>
              <a:rPr lang="en-GB" dirty="0" smtClean="0"/>
              <a:t>› of 9</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6" name="Rectangle 1"/>
          <p:cNvSpPr>
            <a:spLocks noChangeArrowheads="1"/>
          </p:cNvSpPr>
          <p:nvPr/>
        </p:nvSpPr>
        <p:spPr bwMode="auto">
          <a:xfrm>
            <a:off x="685800" y="1376363"/>
            <a:ext cx="777240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In this chapter, we discussed some troubleshooting and maintenance concerns that may involve wireless networking.</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We discussed some of the factors that could cause low throughput and how to solve these issues. Upgrading software is another area that needs be taken into</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consideration with wireless LANs from the client side, upgrading device drivers or client software utilities, as well as the infrastructure side, which includes upgrading firmware.</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Finally, we looked at optimizing wireless networks and some of the areas that should be considered for this optimization, which may include making the necessary adjustments from the original wireless site survey.</a:t>
            </a: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
        <p:nvSpPr>
          <p:cNvPr id="6" name="Rectangle 5"/>
          <p:cNvSpPr>
            <a:spLocks noChangeArrowheads="1"/>
          </p:cNvSpPr>
          <p:nvPr/>
        </p:nvSpPr>
        <p:spPr bwMode="auto">
          <a:xfrm>
            <a:off x="500063" y="1828800"/>
            <a:ext cx="8110537"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en-US" sz="2000" b="1" dirty="0">
                <a:cs typeface="Arial" charset="0"/>
              </a:rPr>
              <a:t>If you have mastered this topic, </a:t>
            </a:r>
            <a:r>
              <a:rPr lang="en-US" sz="2000" b="1" dirty="0">
                <a:solidFill>
                  <a:srgbClr val="990000"/>
                </a:solidFill>
                <a:cs typeface="Arial" charset="0"/>
              </a:rPr>
              <a:t>you should be able to use the following terms correctly in your assignments and exams</a:t>
            </a:r>
            <a:r>
              <a:rPr lang="en-US" sz="2000" b="1" dirty="0">
                <a:cs typeface="Arial" charset="0"/>
              </a:rPr>
              <a:t>:</a:t>
            </a:r>
          </a:p>
          <a:p>
            <a:pPr eaLnBrk="1" hangingPunct="1">
              <a:defRPr/>
            </a:pPr>
            <a:endParaRPr lang="en-US" sz="2000" dirty="0">
              <a:cs typeface="Arial" charset="0"/>
            </a:endParaRPr>
          </a:p>
          <a:p>
            <a:pPr marL="342900" indent="-342900" eaLnBrk="1" hangingPunct="1">
              <a:buFont typeface="Arial" pitchFamily="34" charset="0"/>
              <a:buChar char="•"/>
              <a:defRPr/>
            </a:pPr>
            <a:r>
              <a:rPr lang="en-US" sz="2000" dirty="0">
                <a:cs typeface="Arial" charset="0"/>
              </a:rPr>
              <a:t>Dynamic Host Configuration Protocol (DHCP)</a:t>
            </a:r>
          </a:p>
          <a:p>
            <a:pPr marL="342900" indent="-342900" eaLnBrk="1" hangingPunct="1">
              <a:buFont typeface="Arial" pitchFamily="34" charset="0"/>
              <a:buChar char="•"/>
              <a:defRPr/>
            </a:pPr>
            <a:r>
              <a:rPr lang="en-US" sz="2000" dirty="0">
                <a:cs typeface="Arial" charset="0"/>
              </a:rPr>
              <a:t>Firmware</a:t>
            </a:r>
          </a:p>
          <a:p>
            <a:pPr marL="342900" indent="-342900" eaLnBrk="1" hangingPunct="1">
              <a:buFont typeface="Arial" pitchFamily="34" charset="0"/>
              <a:buChar char="•"/>
              <a:defRPr/>
            </a:pPr>
            <a:r>
              <a:rPr lang="en-US" sz="2000" dirty="0">
                <a:cs typeface="Arial" charset="0"/>
              </a:rPr>
              <a:t>Hidden node</a:t>
            </a:r>
          </a:p>
          <a:p>
            <a:pPr marL="342900" indent="-342900" eaLnBrk="1" hangingPunct="1">
              <a:buFont typeface="Arial" pitchFamily="34" charset="0"/>
              <a:buChar char="•"/>
              <a:defRPr/>
            </a:pPr>
            <a:r>
              <a:rPr lang="en-US" sz="2000" dirty="0">
                <a:cs typeface="Arial" charset="0"/>
              </a:rPr>
              <a:t>IP address</a:t>
            </a:r>
          </a:p>
          <a:p>
            <a:pPr marL="342900" indent="-342900" eaLnBrk="1" hangingPunct="1">
              <a:buFont typeface="Arial" pitchFamily="34" charset="0"/>
              <a:buChar char="•"/>
              <a:defRPr/>
            </a:pPr>
            <a:r>
              <a:rPr lang="en-US" sz="2000" dirty="0">
                <a:cs typeface="Arial" charset="0"/>
              </a:rPr>
              <a:t>Load balancing</a:t>
            </a:r>
          </a:p>
          <a:p>
            <a:pPr marL="342900" indent="-342900" eaLnBrk="1" hangingPunct="1">
              <a:buFont typeface="Arial" pitchFamily="34" charset="0"/>
              <a:buChar char="•"/>
              <a:defRPr/>
            </a:pPr>
            <a:r>
              <a:rPr lang="en-US" sz="2000" dirty="0">
                <a:cs typeface="Arial" charset="0"/>
              </a:rPr>
              <a:t>Modulation</a:t>
            </a:r>
          </a:p>
          <a:p>
            <a:pPr marL="342900" indent="-342900" eaLnBrk="1" hangingPunct="1">
              <a:buFont typeface="Arial" pitchFamily="34" charset="0"/>
              <a:buChar char="•"/>
              <a:defRPr/>
            </a:pPr>
            <a:r>
              <a:rPr lang="en-US" sz="2000" dirty="0">
                <a:cs typeface="Arial" charset="0"/>
              </a:rPr>
              <a:t>Optimizing</a:t>
            </a:r>
          </a:p>
          <a:p>
            <a:pPr marL="342900" indent="-342900" eaLnBrk="1" hangingPunct="1">
              <a:buFont typeface="Arial" pitchFamily="34" charset="0"/>
              <a:buChar char="•"/>
              <a:defRPr/>
            </a:pPr>
            <a:r>
              <a:rPr lang="en-US" sz="2000" dirty="0">
                <a:cs typeface="Arial" charset="0"/>
              </a:rPr>
              <a:t>Protocol</a:t>
            </a:r>
          </a:p>
          <a:p>
            <a:pPr marL="342900" indent="-342900" eaLnBrk="1" hangingPunct="1">
              <a:buFont typeface="Arial" pitchFamily="34" charset="0"/>
              <a:buChar char="•"/>
              <a:defRPr/>
            </a:pPr>
            <a:r>
              <a:rPr lang="en-US" sz="2000" dirty="0">
                <a:cs typeface="Arial" charset="0"/>
              </a:rPr>
              <a:t>Receiver</a:t>
            </a:r>
          </a:p>
          <a:p>
            <a:pPr marL="342900" indent="-342900" eaLnBrk="1" hangingPunct="1">
              <a:buFont typeface="Arial" pitchFamily="34" charset="0"/>
              <a:buChar char="•"/>
              <a:defRPr/>
            </a:pPr>
            <a:r>
              <a:rPr lang="en-US" sz="2000" dirty="0">
                <a:cs typeface="Arial" charset="0"/>
              </a:rPr>
              <a:t>Throughput</a:t>
            </a:r>
          </a:p>
          <a:p>
            <a:pPr marL="342900" indent="-342900" eaLnBrk="1" hangingPunct="1">
              <a:buFont typeface="Arial" pitchFamily="34" charset="0"/>
              <a:buChar char="•"/>
              <a:defRPr/>
            </a:pPr>
            <a:r>
              <a:rPr lang="en-US" sz="2000" dirty="0">
                <a:cs typeface="Arial" charset="0"/>
              </a:rPr>
              <a:t>Transmitter</a:t>
            </a:r>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40</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41</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6" name="Text Box 2"/>
          <p:cNvSpPr txBox="1">
            <a:spLocks noChangeArrowheads="1"/>
          </p:cNvSpPr>
          <p:nvPr/>
        </p:nvSpPr>
        <p:spPr bwMode="auto">
          <a:xfrm>
            <a:off x="717292" y="1849462"/>
            <a:ext cx="78486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2000" b="1" dirty="0" smtClean="0"/>
          </a:p>
          <a:p>
            <a:pPr marL="342900" indent="-342900" fontAlgn="auto">
              <a:buFont typeface="Arial" pitchFamily="34" charset="0"/>
              <a:buChar char="•"/>
              <a:defRPr/>
            </a:pPr>
            <a:r>
              <a:rPr lang="en-US" sz="2000" dirty="0" err="1" smtClean="0"/>
              <a:t>WiMAX</a:t>
            </a:r>
            <a:r>
              <a:rPr lang="en-US" sz="2000" dirty="0" smtClean="0"/>
              <a:t> and LTE</a:t>
            </a:r>
          </a:p>
          <a:p>
            <a:pPr fontAlgn="auto">
              <a:defRPr/>
            </a:pPr>
            <a:endParaRPr lang="en-US" sz="2000" dirty="0" smtClean="0"/>
          </a:p>
          <a:p>
            <a:pPr marL="342900" indent="-342900" fontAlgn="auto">
              <a:buFont typeface="Arial" pitchFamily="34" charset="0"/>
              <a:buChar char="•"/>
              <a:defRPr/>
            </a:pPr>
            <a:r>
              <a:rPr lang="en-US" sz="2000" dirty="0" smtClean="0"/>
              <a:t>2G, 3G, 4G, 5G</a:t>
            </a:r>
          </a:p>
          <a:p>
            <a:pPr fontAlgn="auto">
              <a:defRPr/>
            </a:pPr>
            <a:endParaRPr lang="en-US" sz="2000" dirty="0" smtClean="0"/>
          </a:p>
          <a:p>
            <a:pPr marL="342900" indent="-342900" fontAlgn="auto">
              <a:buFont typeface="Arial" pitchFamily="34" charset="0"/>
              <a:buChar char="•"/>
              <a:defRPr/>
            </a:pPr>
            <a:r>
              <a:rPr lang="en-GB" sz="2000" dirty="0" smtClean="0"/>
              <a:t>Key Network Technologies </a:t>
            </a:r>
          </a:p>
          <a:p>
            <a:pPr fontAlgn="auto">
              <a:defRPr/>
            </a:pPr>
            <a:endParaRPr lang="en-US" sz="2000" dirty="0" smtClean="0"/>
          </a:p>
          <a:p>
            <a:pPr marL="342900" indent="-342900" fontAlgn="auto">
              <a:buFont typeface="Arial" pitchFamily="34" charset="0"/>
              <a:buChar char="•"/>
              <a:defRPr/>
            </a:pPr>
            <a:r>
              <a:rPr lang="en-US" sz="2000" dirty="0" smtClean="0"/>
              <a:t>Network Architecture</a:t>
            </a:r>
          </a:p>
          <a:p>
            <a:pPr fontAlgn="auto">
              <a:defRPr/>
            </a:pPr>
            <a:endParaRPr lang="en-US" sz="2000" dirty="0" smtClean="0"/>
          </a:p>
          <a:p>
            <a:pPr marL="342900" indent="-342900" fontAlgn="auto">
              <a:buFont typeface="Arial" pitchFamily="34" charset="0"/>
              <a:buChar char="•"/>
              <a:defRPr/>
            </a:pPr>
            <a:r>
              <a:rPr lang="en-GB" sz="2000" dirty="0" smtClean="0"/>
              <a:t>Mobile </a:t>
            </a:r>
            <a:r>
              <a:rPr lang="en-GB" sz="2000" dirty="0" err="1" smtClean="0"/>
              <a:t>WiMAX</a:t>
            </a:r>
            <a:r>
              <a:rPr lang="en-GB" sz="2000" dirty="0" smtClean="0"/>
              <a:t> versus </a:t>
            </a:r>
            <a:r>
              <a:rPr lang="en-GB" sz="2000" dirty="0" err="1" smtClean="0"/>
              <a:t>WiFi</a:t>
            </a:r>
            <a:endParaRPr lang="en-GB" sz="2000" dirty="0" smtClean="0"/>
          </a:p>
          <a:p>
            <a:pPr fontAlgn="auto">
              <a:defRPr/>
            </a:pPr>
            <a:endParaRPr lang="en-US" sz="2000" dirty="0" smtClean="0"/>
          </a:p>
          <a:p>
            <a:pPr marL="342900" indent="-342900" fontAlgn="auto">
              <a:buFont typeface="Arial" pitchFamily="34" charset="0"/>
              <a:buChar char="•"/>
              <a:defRPr/>
            </a:pPr>
            <a:r>
              <a:rPr lang="en-US" sz="2000" dirty="0" smtClean="0"/>
              <a:t>Mobile </a:t>
            </a:r>
            <a:r>
              <a:rPr lang="en-US" sz="2000" dirty="0" err="1" smtClean="0"/>
              <a:t>WiMAX</a:t>
            </a:r>
            <a:r>
              <a:rPr lang="en-US" sz="2000" dirty="0" smtClean="0"/>
              <a:t> Versus Cellular Mobile Networks</a:t>
            </a:r>
          </a:p>
          <a:p>
            <a:pPr marL="342900" indent="-342900" eaLnBrk="1" hangingPunct="1">
              <a:buFont typeface="Arial" pitchFamily="34" charset="0"/>
              <a:buChar char="•"/>
              <a:defRPr/>
            </a:pPr>
            <a:endParaRPr lang="en-US" sz="2000" b="1" dirty="0" smtClean="0"/>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6" name="Rectangle 3"/>
          <p:cNvSpPr>
            <a:spLocks noChangeArrowheads="1"/>
          </p:cNvSpPr>
          <p:nvPr/>
        </p:nvSpPr>
        <p:spPr bwMode="auto">
          <a:xfrm>
            <a:off x="35442" y="2317897"/>
            <a:ext cx="79248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 typeface="Arial" panose="020B0604020202020204" pitchFamily="34" charset="0"/>
              <a:buChar char="•"/>
            </a:pPr>
            <a:r>
              <a:rPr lang="en-US" sz="1800">
                <a:solidFill>
                  <a:schemeClr val="tx1"/>
                </a:solidFill>
                <a:latin typeface="Calibri" panose="020F0502020204030204" pitchFamily="34" charset="0"/>
              </a:rPr>
              <a:t>A first step in troubleshooting wireless LAN problems is to identify whether it is a global issue or an isolated problem. Global issues often include infrastructure devices and components. </a:t>
            </a:r>
          </a:p>
          <a:p>
            <a:pPr algn="just" eaLnBrk="1" hangingPunct="1">
              <a:lnSpc>
                <a:spcPct val="150000"/>
              </a:lnSpc>
              <a:spcBef>
                <a:spcPct val="0"/>
              </a:spcBef>
              <a:buClrTx/>
              <a:buSzTx/>
              <a:buFont typeface="Arial" panose="020B0604020202020204" pitchFamily="34" charset="0"/>
              <a:buChar char="•"/>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 typeface="Arial" panose="020B0604020202020204" pitchFamily="34" charset="0"/>
              <a:buChar char="•"/>
            </a:pPr>
            <a:r>
              <a:rPr lang="en-US" sz="1800">
                <a:solidFill>
                  <a:schemeClr val="tx1"/>
                </a:solidFill>
                <a:latin typeface="Calibri" panose="020F0502020204030204" pitchFamily="34" charset="0"/>
              </a:rPr>
              <a:t>Global problem usually involves many users or groups of users. Some of the wireless devices that can be related to a global problem include:</a:t>
            </a:r>
          </a:p>
          <a:p>
            <a:pPr algn="just" eaLnBrk="1" hangingPunct="1">
              <a:spcBef>
                <a:spcPct val="0"/>
              </a:spcBef>
              <a:buClrTx/>
              <a:buSzTx/>
              <a:buFont typeface="Arial" panose="020B0604020202020204" pitchFamily="34" charset="0"/>
              <a:buChar char="•"/>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 typeface="Arial" panose="020B0604020202020204" pitchFamily="34" charset="0"/>
              <a:buChar char="•"/>
            </a:pPr>
            <a:r>
              <a:rPr lang="en-US" sz="1800">
                <a:solidFill>
                  <a:schemeClr val="tx1"/>
                </a:solidFill>
                <a:latin typeface="Calibri" panose="020F0502020204030204" pitchFamily="34" charset="0"/>
              </a:rPr>
              <a:t>Access points</a:t>
            </a:r>
          </a:p>
          <a:p>
            <a:pPr algn="just" eaLnBrk="1" hangingPunct="1">
              <a:lnSpc>
                <a:spcPct val="150000"/>
              </a:lnSpc>
              <a:spcBef>
                <a:spcPct val="0"/>
              </a:spcBef>
              <a:buClrTx/>
              <a:buSzTx/>
              <a:buFont typeface="Arial" panose="020B0604020202020204" pitchFamily="34" charset="0"/>
              <a:buChar char="•"/>
            </a:pPr>
            <a:r>
              <a:rPr lang="en-US" sz="1800">
                <a:solidFill>
                  <a:schemeClr val="tx1"/>
                </a:solidFill>
                <a:latin typeface="Calibri" panose="020F0502020204030204" pitchFamily="34" charset="0"/>
              </a:rPr>
              <a:t>Bridges</a:t>
            </a:r>
          </a:p>
          <a:p>
            <a:pPr algn="just" eaLnBrk="1" hangingPunct="1">
              <a:lnSpc>
                <a:spcPct val="150000"/>
              </a:lnSpc>
              <a:spcBef>
                <a:spcPct val="0"/>
              </a:spcBef>
              <a:buClrTx/>
              <a:buSzTx/>
              <a:buFont typeface="Arial" panose="020B0604020202020204" pitchFamily="34" charset="0"/>
              <a:buChar char="•"/>
            </a:pPr>
            <a:r>
              <a:rPr lang="en-US" sz="1800">
                <a:solidFill>
                  <a:schemeClr val="tx1"/>
                </a:solidFill>
                <a:latin typeface="Calibri" panose="020F0502020204030204" pitchFamily="34" charset="0"/>
              </a:rPr>
              <a:t>Wireless controllers/switches</a:t>
            </a:r>
          </a:p>
        </p:txBody>
      </p:sp>
      <p:sp>
        <p:nvSpPr>
          <p:cNvPr id="7" name="Title 1"/>
          <p:cNvSpPr txBox="1">
            <a:spLocks/>
          </p:cNvSpPr>
          <p:nvPr/>
        </p:nvSpPr>
        <p:spPr bwMode="auto">
          <a:xfrm>
            <a:off x="-199508" y="1555897"/>
            <a:ext cx="83058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dirty="0" smtClean="0">
              <a:solidFill>
                <a:srgbClr val="003366"/>
              </a:solidFill>
            </a:endParaRPr>
          </a:p>
          <a:p>
            <a:pPr eaLnBrk="1" hangingPunct="1">
              <a:defRPr/>
            </a:pPr>
            <a:r>
              <a:rPr lang="en-US" sz="2800" dirty="0" smtClean="0">
                <a:solidFill>
                  <a:srgbClr val="003366"/>
                </a:solidFill>
                <a:latin typeface="Calibri" pitchFamily="34" charset="0"/>
                <a:cs typeface="Calibri" pitchFamily="34" charset="0"/>
              </a:rPr>
              <a:t>Identifying </a:t>
            </a:r>
            <a:r>
              <a:rPr lang="en-US" sz="2800" dirty="0"/>
              <a:t>and Maintaining Wireless </a:t>
            </a:r>
            <a:r>
              <a:rPr lang="en-US" sz="2800" dirty="0" smtClean="0"/>
              <a:t>Networks</a:t>
            </a:r>
            <a:endParaRPr lang="en-US" sz="2800" dirty="0">
              <a:solidFill>
                <a:srgbClr val="003366"/>
              </a:solidFill>
              <a:latin typeface="Calibri" pitchFamily="34" charset="0"/>
              <a:cs typeface="Calibri" pitchFamily="34" charset="0"/>
            </a:endParaRPr>
          </a:p>
          <a:p>
            <a:pPr eaLnBrk="1" hangingPunct="1">
              <a:defRPr/>
            </a:pP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278957" y="1455148"/>
            <a:ext cx="7848600"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In addition to wireless infrastructure devices, wired infrastructure components can also be a potential source for global problems. </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Keep in mind that </a:t>
            </a:r>
            <a:r>
              <a:rPr lang="en-US" sz="1800" b="1" dirty="0">
                <a:solidFill>
                  <a:srgbClr val="FF0000"/>
                </a:solidFill>
                <a:latin typeface="Calibri" panose="020F0502020204030204" pitchFamily="34" charset="0"/>
              </a:rPr>
              <a:t>wireless devices usually require a wired infrastructure </a:t>
            </a:r>
            <a:r>
              <a:rPr lang="en-US" sz="1800" dirty="0">
                <a:solidFill>
                  <a:schemeClr val="tx1"/>
                </a:solidFill>
                <a:latin typeface="Calibri" panose="020F0502020204030204" pitchFamily="34" charset="0"/>
              </a:rPr>
              <a:t>in order to pass information between infrastructure devices or outside the wireless network. </a:t>
            </a: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Devices and components that can contribute to wired infrastructure problems include:</a:t>
            </a: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Cabling</a:t>
            </a: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Switches</a:t>
            </a: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Routers</a:t>
            </a: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WAN connectivity</a:t>
            </a:r>
          </a:p>
        </p:txBody>
      </p:sp>
      <p:sp>
        <p:nvSpPr>
          <p:cNvPr id="6" name="Title 1"/>
          <p:cNvSpPr txBox="1">
            <a:spLocks/>
          </p:cNvSpPr>
          <p:nvPr/>
        </p:nvSpPr>
        <p:spPr bwMode="auto">
          <a:xfrm>
            <a:off x="-178243" y="738927"/>
            <a:ext cx="830580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dirty="0" smtClean="0">
              <a:solidFill>
                <a:srgbClr val="003366"/>
              </a:solidFill>
            </a:endParaRPr>
          </a:p>
          <a:p>
            <a:pPr eaLnBrk="1" hangingPunct="1">
              <a:defRPr/>
            </a:pPr>
            <a:r>
              <a:rPr lang="en-US" sz="2800" dirty="0" smtClean="0">
                <a:solidFill>
                  <a:srgbClr val="003366"/>
                </a:solidFill>
                <a:latin typeface="Calibri" pitchFamily="34" charset="0"/>
                <a:cs typeface="Calibri" pitchFamily="34" charset="0"/>
              </a:rPr>
              <a:t>Identifying </a:t>
            </a:r>
            <a:r>
              <a:rPr lang="en-US" sz="2800" dirty="0"/>
              <a:t>and Maintaining Wireless </a:t>
            </a:r>
            <a:endParaRPr lang="en-US" sz="2800" dirty="0" smtClean="0"/>
          </a:p>
          <a:p>
            <a:pPr eaLnBrk="1" hangingPunct="1">
              <a:defRPr/>
            </a:pPr>
            <a:r>
              <a:rPr lang="en-US" sz="2800" dirty="0" smtClean="0"/>
              <a:t>Networks</a:t>
            </a:r>
            <a:endParaRPr lang="en-US" sz="2800" dirty="0">
              <a:solidFill>
                <a:srgbClr val="003366"/>
              </a:solidFill>
              <a:latin typeface="Calibri" pitchFamily="34" charset="0"/>
              <a:cs typeface="Calibri" pitchFamily="34" charset="0"/>
            </a:endParaRPr>
          </a:p>
          <a:p>
            <a:pPr eaLnBrk="1" hangingPunct="1">
              <a:defRPr/>
            </a:pP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364993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4"/>
          <p:cNvSpPr>
            <a:spLocks noGrp="1"/>
          </p:cNvSpPr>
          <p:nvPr>
            <p:ph type="title"/>
          </p:nvPr>
        </p:nvSpPr>
        <p:spPr>
          <a:xfrm>
            <a:off x="465581" y="509588"/>
            <a:ext cx="7024687" cy="1143000"/>
          </a:xfrm>
        </p:spPr>
        <p:txBody>
          <a:bodyPr/>
          <a:lstStyle/>
          <a:p>
            <a:r>
              <a:rPr lang="en-US" smtClean="0">
                <a:solidFill>
                  <a:schemeClr val="tx1"/>
                </a:solidFill>
                <a:latin typeface="Times New Roman" panose="02020603050405020304" pitchFamily="18" charset="0"/>
                <a:cs typeface="Times New Roman" panose="02020603050405020304" pitchFamily="18" charset="0"/>
              </a:rPr>
              <a:t>Global Problem</a:t>
            </a:r>
          </a:p>
        </p:txBody>
      </p:sp>
      <p:pic>
        <p:nvPicPr>
          <p:cNvPr id="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681" y="1660525"/>
            <a:ext cx="80772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973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3"/>
          <p:cNvSpPr>
            <a:spLocks noGrp="1"/>
          </p:cNvSpPr>
          <p:nvPr>
            <p:ph type="title"/>
          </p:nvPr>
        </p:nvSpPr>
        <p:spPr>
          <a:xfrm>
            <a:off x="795338" y="588963"/>
            <a:ext cx="7024687" cy="704850"/>
          </a:xfrm>
        </p:spPr>
        <p:txBody>
          <a:bodyPr/>
          <a:lstStyle/>
          <a:p>
            <a:pPr>
              <a:defRPr/>
            </a:pPr>
            <a:r>
              <a:rPr lang="en-US" dirty="0" smtClean="0">
                <a:solidFill>
                  <a:schemeClr val="tx1">
                    <a:lumMod val="65000"/>
                    <a:lumOff val="35000"/>
                  </a:schemeClr>
                </a:solidFill>
                <a:latin typeface="Times New Roman" panose="02020603050405020304" pitchFamily="18" charset="0"/>
                <a:cs typeface="Times New Roman" panose="02020603050405020304" pitchFamily="18" charset="0"/>
              </a:rPr>
              <a:t>Local problem</a:t>
            </a: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138" y="1371600"/>
            <a:ext cx="8686800" cy="549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050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a:spLocks noGrp="1"/>
          </p:cNvSpPr>
          <p:nvPr>
            <p:ph type="title"/>
          </p:nvPr>
        </p:nvSpPr>
        <p:spPr>
          <a:xfrm>
            <a:off x="609600" y="17463"/>
            <a:ext cx="7024688" cy="1143000"/>
          </a:xfrm>
        </p:spPr>
        <p:txBody>
          <a:bodyPr/>
          <a:lstStyle/>
          <a:p>
            <a:r>
              <a:rPr lang="en-US" smtClean="0">
                <a:solidFill>
                  <a:schemeClr val="tx1"/>
                </a:solidFill>
                <a:latin typeface="Times New Roman" panose="02020603050405020304" pitchFamily="18" charset="0"/>
                <a:cs typeface="Times New Roman" panose="02020603050405020304" pitchFamily="18" charset="0"/>
              </a:rPr>
              <a:t>Local Problem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38" y="1230313"/>
            <a:ext cx="9067800" cy="562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8895622"/>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51</TotalTime>
  <Pages>11</Pages>
  <Words>2828</Words>
  <Application>Microsoft Office PowerPoint</Application>
  <PresentationFormat>On-screen Show (4:3)</PresentationFormat>
  <Paragraphs>314</Paragraphs>
  <Slides>41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ＭＳ Ｐゴシック</vt:lpstr>
      <vt:lpstr>Arial</vt:lpstr>
      <vt:lpstr>Calibri</vt:lpstr>
      <vt:lpstr>Century Gothic</vt:lpstr>
      <vt:lpstr>新細明體</vt:lpstr>
      <vt:lpstr>Times New Roman</vt:lpstr>
      <vt:lpstr>UCTI-Template-foundation-level</vt:lpstr>
      <vt:lpstr>Mobile &amp; Wireless Technology  CT090-3-2 &amp; Version 2</vt:lpstr>
      <vt:lpstr>Topic &amp; Structure of The Lesson</vt:lpstr>
      <vt:lpstr>Learning Outcomes</vt:lpstr>
      <vt:lpstr>Key Terms You Must Be Able To Use</vt:lpstr>
      <vt:lpstr>PowerPoint Presentation</vt:lpstr>
      <vt:lpstr>PowerPoint Presentation</vt:lpstr>
      <vt:lpstr>Global Problem</vt:lpstr>
      <vt:lpstr>Local problem</vt:lpstr>
      <vt:lpstr>Local Problem</vt:lpstr>
      <vt:lpstr>PowerPoint Presentation</vt:lpstr>
      <vt:lpstr>Other Connectivity Issues – Security Settings</vt:lpstr>
      <vt:lpstr>PowerPoint Presentation</vt:lpstr>
      <vt:lpstr>Intermittent Connectivity Issue – Weak or No Signal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14</cp:revision>
  <cp:lastPrinted>1995-11-02T09:23:42Z</cp:lastPrinted>
  <dcterms:created xsi:type="dcterms:W3CDTF">2017-10-11T09:20:11Z</dcterms:created>
  <dcterms:modified xsi:type="dcterms:W3CDTF">2018-02-25T13:33:34Z</dcterms:modified>
</cp:coreProperties>
</file>