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36"/>
  </p:notesMasterIdLst>
  <p:handoutMasterIdLst>
    <p:handoutMasterId r:id="rId37"/>
  </p:handoutMasterIdLst>
  <p:sldIdLst>
    <p:sldId id="266" r:id="rId2"/>
    <p:sldId id="267" r:id="rId3"/>
    <p:sldId id="268" r:id="rId4"/>
    <p:sldId id="269" r:id="rId5"/>
    <p:sldId id="270"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271" r:id="rId32"/>
    <p:sldId id="272" r:id="rId33"/>
    <p:sldId id="273" r:id="rId34"/>
    <p:sldId id="274" r:id="rId35"/>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45" d="100"/>
          <a:sy n="45" d="100"/>
        </p:scale>
        <p:origin x="102" y="38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GB" sz="800" dirty="0" smtClean="0">
                <a:latin typeface="Calibri" pitchFamily="34" charset="0"/>
                <a:cs typeface="Calibri" pitchFamily="34" charset="0"/>
              </a:rPr>
              <a:t>CT090-3-2 and Mobile &amp; Wireless Technology</a:t>
            </a:r>
          </a:p>
          <a:p>
            <a:pPr>
              <a:defRPr/>
            </a:pP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Slide ‹#› of 9</a:t>
            </a:r>
            <a:endParaRPr lang="en-US" alt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err="1" smtClean="0">
                <a:latin typeface="Calibri" pitchFamily="34" charset="0"/>
                <a:cs typeface="Calibri" pitchFamily="34" charset="0"/>
              </a:rPr>
              <a:t>WiMax</a:t>
            </a:r>
            <a:r>
              <a:rPr lang="en-GB" sz="800" baseline="0" dirty="0" smtClean="0">
                <a:latin typeface="Calibri" pitchFamily="34" charset="0"/>
                <a:cs typeface="Calibri" pitchFamily="34" charset="0"/>
              </a:rPr>
              <a:t> and LTE</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SIM_card" TargetMode="External"/><Relationship Id="rId2" Type="http://schemas.openxmlformats.org/officeDocument/2006/relationships/hyperlink" Target="https://en.wikipedia.org/wiki/Authenticat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intel.com/content/www/us/en/support/network-and-i-o/wireless-networking/000005725.html#a" TargetMode="External"/><Relationship Id="rId7" Type="http://schemas.openxmlformats.org/officeDocument/2006/relationships/hyperlink" Target="http://www.intel.com/content/www/us/en/support/network-and-i-o/wireless-networking/000005725.html#ac" TargetMode="External"/><Relationship Id="rId2" Type="http://schemas.openxmlformats.org/officeDocument/2006/relationships/hyperlink" Target="http://www.intel.com/content/www/us/en/support/network-and-i-o/wireless-networking/000005725.html#legacy" TargetMode="External"/><Relationship Id="rId1" Type="http://schemas.openxmlformats.org/officeDocument/2006/relationships/slideLayout" Target="../slideLayouts/slideLayout2.xml"/><Relationship Id="rId6" Type="http://schemas.openxmlformats.org/officeDocument/2006/relationships/hyperlink" Target="http://www.intel.com/content/www/us/en/support/network-and-i-o/wireless-networking/000005725.html#n" TargetMode="External"/><Relationship Id="rId5" Type="http://schemas.openxmlformats.org/officeDocument/2006/relationships/hyperlink" Target="http://www.intel.com/content/www/us/en/support/network-and-i-o/wireless-networking/000005725.html#g" TargetMode="External"/><Relationship Id="rId4" Type="http://schemas.openxmlformats.org/officeDocument/2006/relationships/hyperlink" Target="http://www.intel.com/content/www/us/en/support/network-and-i-o/wireless-networking/000005725.html#b"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appleinsider.com/articles/13/05/13/samsung-testing-5g-wireless-technology-that-can-download-entire-movies-in-second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archmobilecomputing.techtarget.com/definition/GSM" TargetMode="External"/><Relationship Id="rId7" Type="http://schemas.openxmlformats.org/officeDocument/2006/relationships/hyperlink" Target="http://searchcio-midmarket.techtarget.com/definition/latency" TargetMode="External"/><Relationship Id="rId2" Type="http://schemas.openxmlformats.org/officeDocument/2006/relationships/hyperlink" Target="http://searchmobilecomputing.techtarget.com/definition/4G" TargetMode="External"/><Relationship Id="rId1" Type="http://schemas.openxmlformats.org/officeDocument/2006/relationships/slideLayout" Target="../slideLayouts/slideLayout2.xml"/><Relationship Id="rId6" Type="http://schemas.openxmlformats.org/officeDocument/2006/relationships/hyperlink" Target="http://searchnetworking.techtarget.com/definition/Mbps" TargetMode="External"/><Relationship Id="rId5" Type="http://schemas.openxmlformats.org/officeDocument/2006/relationships/hyperlink" Target="http://searchtelecom.techtarget.com/definition/3G" TargetMode="External"/><Relationship Id="rId4" Type="http://schemas.openxmlformats.org/officeDocument/2006/relationships/hyperlink" Target="http://searchmobilecomputing.techtarget.com/definition/UMT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err="1" smtClean="0"/>
              <a:t>WiMax</a:t>
            </a:r>
            <a:r>
              <a:rPr lang="en-US" dirty="0" smtClean="0"/>
              <a:t> and LTE</a:t>
            </a:r>
            <a:endParaRPr lang="en-US" dirty="0"/>
          </a:p>
        </p:txBody>
      </p:sp>
      <p:sp>
        <p:nvSpPr>
          <p:cNvPr id="5" name="Text Box 6"/>
          <p:cNvSpPr txBox="1">
            <a:spLocks noGrp="1" noChangeArrowheads="1"/>
          </p:cNvSpPr>
          <p:nvPr>
            <p:ph type="ctrTitle"/>
          </p:nvPr>
        </p:nvSpPr>
        <p:spPr bwMode="auto">
          <a:xfrm>
            <a:off x="2389188" y="1995139"/>
            <a:ext cx="6754812" cy="1384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600" b="1" dirty="0">
                <a:solidFill>
                  <a:srgbClr val="10065A"/>
                </a:solidFill>
              </a:rPr>
              <a:t>Mobile &amp; Wireless Technology</a:t>
            </a:r>
            <a:r>
              <a:rPr lang="en-US" sz="3600" dirty="0"/>
              <a:t> </a:t>
            </a:r>
            <a:br>
              <a:rPr lang="en-US" sz="3600" dirty="0"/>
            </a:br>
            <a:r>
              <a:rPr lang="en-GB" sz="1200" dirty="0"/>
              <a:t>CT090-3-2</a:t>
            </a:r>
            <a:r>
              <a:rPr lang="en-US" sz="1200"/>
              <a:t> &amp; Version 2</a:t>
            </a:r>
            <a:endParaRPr lang="en-US" sz="1400" dirty="0"/>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2" descr="Image result for wima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505744"/>
            <a:ext cx="7848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6849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527050" y="1143000"/>
            <a:ext cx="8077200"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b="1" dirty="0"/>
          </a:p>
          <a:p>
            <a:pPr eaLnBrk="1" hangingPunct="1"/>
            <a:endParaRPr lang="en-US" b="1" dirty="0"/>
          </a:p>
          <a:p>
            <a:pPr eaLnBrk="1" hangingPunct="1">
              <a:lnSpc>
                <a:spcPct val="150000"/>
              </a:lnSpc>
            </a:pPr>
            <a:r>
              <a:rPr lang="en-US" b="1" dirty="0"/>
              <a:t>Wi-Fi</a:t>
            </a:r>
            <a:r>
              <a:rPr lang="en-US" dirty="0"/>
              <a:t>, the most popular wireless standard for networking computer systems, has the following basic characteristics:</a:t>
            </a:r>
          </a:p>
          <a:p>
            <a:pPr eaLnBrk="1" hangingPunct="1"/>
            <a:endParaRPr lang="en-US" dirty="0"/>
          </a:p>
          <a:p>
            <a:pPr eaLnBrk="1" hangingPunct="1"/>
            <a:r>
              <a:rPr lang="en-US" dirty="0"/>
              <a:t>–        Multi-user configuration</a:t>
            </a:r>
          </a:p>
          <a:p>
            <a:pPr eaLnBrk="1" hangingPunct="1"/>
            <a:endParaRPr lang="en-US" dirty="0"/>
          </a:p>
          <a:p>
            <a:pPr eaLnBrk="1" hangingPunct="1"/>
            <a:r>
              <a:rPr lang="en-US" dirty="0"/>
              <a:t>–        IEEE 802.11b data rate is 11Mbps</a:t>
            </a:r>
          </a:p>
          <a:p>
            <a:pPr eaLnBrk="1" hangingPunct="1"/>
            <a:endParaRPr lang="en-US" dirty="0"/>
          </a:p>
          <a:p>
            <a:pPr eaLnBrk="1" hangingPunct="1"/>
            <a:r>
              <a:rPr lang="en-US" dirty="0"/>
              <a:t>–        IEEE 802.11g data rate is 54Mbps</a:t>
            </a:r>
          </a:p>
          <a:p>
            <a:pPr eaLnBrk="1" hangingPunct="1"/>
            <a:endParaRPr lang="en-US" dirty="0"/>
          </a:p>
          <a:p>
            <a:pPr eaLnBrk="1" hangingPunct="1"/>
            <a:r>
              <a:rPr lang="en-US" dirty="0"/>
              <a:t>–        Frequency band is the 2.4Ghz band</a:t>
            </a:r>
          </a:p>
          <a:p>
            <a:pPr eaLnBrk="1" hangingPunct="1"/>
            <a:endParaRPr lang="en-US" dirty="0"/>
          </a:p>
          <a:p>
            <a:pPr eaLnBrk="1" hangingPunct="1"/>
            <a:r>
              <a:rPr lang="en-US" dirty="0"/>
              <a:t>–        Range of 100-150 feet</a:t>
            </a:r>
          </a:p>
          <a:p>
            <a:pPr eaLnBrk="1" hangingPunct="1"/>
            <a:endParaRPr lang="en-US" dirty="0"/>
          </a:p>
          <a:p>
            <a:pPr eaLnBrk="1" hangingPunct="1"/>
            <a:r>
              <a:rPr lang="en-US" dirty="0"/>
              <a:t>–        Equipment and Wi-Fi systems/access points are usually privately owned</a:t>
            </a:r>
          </a:p>
          <a:p>
            <a:pPr eaLnBrk="1" hangingPunct="1"/>
            <a:endParaRPr lang="en-US" sz="1400" dirty="0"/>
          </a:p>
          <a:p>
            <a:pPr eaLnBrk="1" hangingPunct="1"/>
            <a:endParaRPr lang="en-US" sz="1400" dirty="0"/>
          </a:p>
        </p:txBody>
      </p:sp>
      <p:sp>
        <p:nvSpPr>
          <p:cNvPr id="6" name="Title 1"/>
          <p:cNvSpPr txBox="1">
            <a:spLocks/>
          </p:cNvSpPr>
          <p:nvPr/>
        </p:nvSpPr>
        <p:spPr bwMode="auto">
          <a:xfrm>
            <a:off x="527050" y="730250"/>
            <a:ext cx="74501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sz="3200" dirty="0" smtClean="0">
              <a:solidFill>
                <a:srgbClr val="003366"/>
              </a:solidFill>
            </a:endParaRPr>
          </a:p>
          <a:p>
            <a:pPr eaLnBrk="1" hangingPunct="1">
              <a:defRPr/>
            </a:pPr>
            <a:r>
              <a:rPr lang="en-US" sz="2400" dirty="0" smtClean="0">
                <a:solidFill>
                  <a:srgbClr val="003366"/>
                </a:solidFill>
                <a:latin typeface="Calibri" pitchFamily="34" charset="0"/>
                <a:cs typeface="Calibri" pitchFamily="34" charset="0"/>
              </a:rPr>
              <a:t>Key Mobile &amp; Wireless Technologies</a:t>
            </a:r>
            <a:endParaRPr lang="en-US" sz="2400" kern="0" dirty="0" smtClean="0">
              <a:latin typeface="Calibri" pitchFamily="34" charset="0"/>
              <a:cs typeface="Calibri" pitchFamily="34" charset="0"/>
            </a:endParaRPr>
          </a:p>
        </p:txBody>
      </p:sp>
    </p:spTree>
    <p:extLst>
      <p:ext uri="{BB962C8B-B14F-4D97-AF65-F5344CB8AC3E}">
        <p14:creationId xmlns:p14="http://schemas.microsoft.com/office/powerpoint/2010/main" val="4233969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533400" y="1304925"/>
            <a:ext cx="807720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endParaRPr lang="en-US" b="1" dirty="0">
              <a:cs typeface="Calibri" panose="020F0502020204030204" pitchFamily="34" charset="0"/>
            </a:endParaRPr>
          </a:p>
          <a:p>
            <a:pPr algn="just" eaLnBrk="1" hangingPunct="1">
              <a:lnSpc>
                <a:spcPct val="150000"/>
              </a:lnSpc>
            </a:pPr>
            <a:r>
              <a:rPr lang="en-US" b="1" dirty="0" err="1">
                <a:cs typeface="Calibri" panose="020F0502020204030204" pitchFamily="34" charset="0"/>
              </a:rPr>
              <a:t>WiMAX</a:t>
            </a:r>
            <a:r>
              <a:rPr lang="en-US" dirty="0">
                <a:cs typeface="Calibri" panose="020F0502020204030204" pitchFamily="34" charset="0"/>
              </a:rPr>
              <a:t> (IEEE 802.16) wireless technologies has a primary focus of enabling a wireless alternative for cable, DSL, and T1 communication channels for consumer last-mile access to the Internet, including high-speed data, Voice over IP (VoIP), Video on Demand (</a:t>
            </a:r>
            <a:r>
              <a:rPr lang="en-US" dirty="0" err="1">
                <a:cs typeface="Calibri" panose="020F0502020204030204" pitchFamily="34" charset="0"/>
              </a:rPr>
              <a:t>VoD</a:t>
            </a:r>
            <a:r>
              <a:rPr lang="en-US" dirty="0">
                <a:cs typeface="Calibri" panose="020F0502020204030204" pitchFamily="34" charset="0"/>
              </a:rPr>
              <a:t>), and backhaul for IEEE 802.11 LANs. </a:t>
            </a:r>
          </a:p>
          <a:p>
            <a:pPr algn="just" eaLnBrk="1" hangingPunct="1">
              <a:lnSpc>
                <a:spcPct val="150000"/>
              </a:lnSpc>
            </a:pPr>
            <a:endParaRPr lang="en-US" dirty="0">
              <a:cs typeface="Calibri" panose="020F0502020204030204" pitchFamily="34" charset="0"/>
            </a:endParaRPr>
          </a:p>
          <a:p>
            <a:pPr algn="just" eaLnBrk="1" hangingPunct="1">
              <a:lnSpc>
                <a:spcPct val="150000"/>
              </a:lnSpc>
            </a:pPr>
            <a:r>
              <a:rPr lang="en-US" dirty="0" err="1">
                <a:cs typeface="Calibri" panose="020F0502020204030204" pitchFamily="34" charset="0"/>
              </a:rPr>
              <a:t>WiMAX</a:t>
            </a:r>
            <a:r>
              <a:rPr lang="en-US" dirty="0">
                <a:cs typeface="Calibri" panose="020F0502020204030204" pitchFamily="34" charset="0"/>
              </a:rPr>
              <a:t> addresses the "first-mile/last-mile" connection for longer distances and faster rates.</a:t>
            </a:r>
          </a:p>
          <a:p>
            <a:pPr algn="just" eaLnBrk="1" hangingPunct="1">
              <a:lnSpc>
                <a:spcPct val="150000"/>
              </a:lnSpc>
            </a:pPr>
            <a:r>
              <a:rPr lang="en-US" dirty="0">
                <a:cs typeface="Calibri" panose="020F0502020204030204" pitchFamily="34" charset="0"/>
              </a:rPr>
              <a:t>–        Multi-user configuration</a:t>
            </a:r>
          </a:p>
          <a:p>
            <a:pPr algn="just" eaLnBrk="1" hangingPunct="1">
              <a:lnSpc>
                <a:spcPct val="150000"/>
              </a:lnSpc>
            </a:pPr>
            <a:r>
              <a:rPr lang="en-US" dirty="0">
                <a:cs typeface="Calibri" panose="020F0502020204030204" pitchFamily="34" charset="0"/>
              </a:rPr>
              <a:t>–        Range of 5 to 30 miles (5 more likely)</a:t>
            </a:r>
          </a:p>
          <a:p>
            <a:pPr algn="just" eaLnBrk="1" hangingPunct="1">
              <a:lnSpc>
                <a:spcPct val="150000"/>
              </a:lnSpc>
            </a:pPr>
            <a:r>
              <a:rPr lang="en-US" dirty="0">
                <a:cs typeface="Calibri" panose="020F0502020204030204" pitchFamily="34" charset="0"/>
              </a:rPr>
              <a:t>–        Data rates of (45-75 Mbps)</a:t>
            </a:r>
          </a:p>
        </p:txBody>
      </p:sp>
      <p:sp>
        <p:nvSpPr>
          <p:cNvPr id="6" name="Title 1"/>
          <p:cNvSpPr txBox="1">
            <a:spLocks/>
          </p:cNvSpPr>
          <p:nvPr/>
        </p:nvSpPr>
        <p:spPr bwMode="auto">
          <a:xfrm>
            <a:off x="527050" y="730250"/>
            <a:ext cx="74501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sz="3200" dirty="0" smtClean="0">
              <a:solidFill>
                <a:srgbClr val="003366"/>
              </a:solidFill>
            </a:endParaRPr>
          </a:p>
          <a:p>
            <a:pPr eaLnBrk="1" hangingPunct="1">
              <a:defRPr/>
            </a:pPr>
            <a:r>
              <a:rPr lang="en-US" sz="2400" dirty="0" smtClean="0">
                <a:solidFill>
                  <a:srgbClr val="003366"/>
                </a:solidFill>
                <a:latin typeface="Calibri" pitchFamily="34" charset="0"/>
                <a:cs typeface="Calibri" pitchFamily="34" charset="0"/>
              </a:rPr>
              <a:t>Key Mobile &amp; Wireless Technologies</a:t>
            </a:r>
            <a:endParaRPr lang="en-US" sz="2400" kern="0" dirty="0" smtClean="0">
              <a:latin typeface="Calibri" pitchFamily="34" charset="0"/>
              <a:cs typeface="Calibri" pitchFamily="34" charset="0"/>
            </a:endParaRPr>
          </a:p>
        </p:txBody>
      </p:sp>
    </p:spTree>
    <p:extLst>
      <p:ext uri="{BB962C8B-B14F-4D97-AF65-F5344CB8AC3E}">
        <p14:creationId xmlns:p14="http://schemas.microsoft.com/office/powerpoint/2010/main" val="475320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533400" y="1600200"/>
            <a:ext cx="80772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b="1" dirty="0"/>
              <a:t>Cellphone</a:t>
            </a:r>
            <a:r>
              <a:rPr lang="en-US" dirty="0"/>
              <a:t> data standards, GPRS, is part of GSM effort to create a common European mobile telephone standard for a pan-European mobile cellular radio system (and now worldwide). </a:t>
            </a:r>
          </a:p>
          <a:p>
            <a:pPr algn="just" eaLnBrk="1" hangingPunct="1">
              <a:lnSpc>
                <a:spcPct val="150000"/>
              </a:lnSpc>
            </a:pPr>
            <a:endParaRPr lang="en-US" dirty="0"/>
          </a:p>
          <a:p>
            <a:pPr algn="just" eaLnBrk="1" hangingPunct="1">
              <a:lnSpc>
                <a:spcPct val="150000"/>
              </a:lnSpc>
            </a:pPr>
            <a:r>
              <a:rPr lang="en-US" dirty="0"/>
              <a:t>The resulting mobile telephone standard allows cellphone users to “roam” across many cellphone systems and between most countries world-wide. </a:t>
            </a:r>
          </a:p>
          <a:p>
            <a:pPr algn="just" eaLnBrk="1" hangingPunct="1">
              <a:lnSpc>
                <a:spcPct val="150000"/>
              </a:lnSpc>
            </a:pPr>
            <a:endParaRPr lang="en-US" dirty="0"/>
          </a:p>
          <a:p>
            <a:pPr algn="just" eaLnBrk="1" hangingPunct="1">
              <a:lnSpc>
                <a:spcPct val="150000"/>
              </a:lnSpc>
            </a:pPr>
            <a:r>
              <a:rPr lang="en-US" dirty="0"/>
              <a:t>New generations of cellphone technologies, termed 2.5G, 3G, and 4G are deployed in certain countries or are still under development.</a:t>
            </a:r>
          </a:p>
          <a:p>
            <a:pPr algn="just" eaLnBrk="1" hangingPunct="1">
              <a:lnSpc>
                <a:spcPct val="150000"/>
              </a:lnSpc>
            </a:pPr>
            <a:r>
              <a:rPr lang="en-US" dirty="0"/>
              <a:t>–        Multi-user configuration</a:t>
            </a:r>
          </a:p>
          <a:p>
            <a:pPr algn="just" eaLnBrk="1" hangingPunct="1">
              <a:lnSpc>
                <a:spcPct val="150000"/>
              </a:lnSpc>
            </a:pPr>
            <a:r>
              <a:rPr lang="en-US" dirty="0"/>
              <a:t>–        GPRS commonly used for data, with 30-80 kbps typical.</a:t>
            </a:r>
          </a:p>
          <a:p>
            <a:pPr algn="just" eaLnBrk="1" hangingPunct="1">
              <a:lnSpc>
                <a:spcPct val="150000"/>
              </a:lnSpc>
            </a:pPr>
            <a:endParaRPr lang="en-US" dirty="0"/>
          </a:p>
        </p:txBody>
      </p:sp>
      <p:sp>
        <p:nvSpPr>
          <p:cNvPr id="6" name="Title 1"/>
          <p:cNvSpPr txBox="1">
            <a:spLocks/>
          </p:cNvSpPr>
          <p:nvPr/>
        </p:nvSpPr>
        <p:spPr bwMode="auto">
          <a:xfrm>
            <a:off x="527050" y="730250"/>
            <a:ext cx="74501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sz="3200" dirty="0" smtClean="0">
              <a:solidFill>
                <a:srgbClr val="003366"/>
              </a:solidFill>
            </a:endParaRPr>
          </a:p>
          <a:p>
            <a:pPr eaLnBrk="1" hangingPunct="1">
              <a:defRPr/>
            </a:pPr>
            <a:r>
              <a:rPr lang="en-US" sz="2400" dirty="0" smtClean="0">
                <a:solidFill>
                  <a:srgbClr val="003366"/>
                </a:solidFill>
                <a:latin typeface="Calibri" pitchFamily="34" charset="0"/>
                <a:cs typeface="Calibri" pitchFamily="34" charset="0"/>
              </a:rPr>
              <a:t>Key Mobile &amp; Wireless Technologies</a:t>
            </a:r>
            <a:endParaRPr lang="en-US" sz="2400" kern="0" dirty="0" smtClean="0">
              <a:latin typeface="Calibri" pitchFamily="34" charset="0"/>
              <a:cs typeface="Calibri" pitchFamily="34" charset="0"/>
            </a:endParaRPr>
          </a:p>
        </p:txBody>
      </p:sp>
    </p:spTree>
    <p:extLst>
      <p:ext uri="{BB962C8B-B14F-4D97-AF65-F5344CB8AC3E}">
        <p14:creationId xmlns:p14="http://schemas.microsoft.com/office/powerpoint/2010/main" val="328741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533400" y="1828800"/>
            <a:ext cx="8077200"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150000"/>
              </a:lnSpc>
            </a:pPr>
            <a:r>
              <a:rPr lang="en-US" b="1" dirty="0"/>
              <a:t>Bluetooth</a:t>
            </a:r>
            <a:r>
              <a:rPr lang="en-US" dirty="0"/>
              <a:t> is used in cellphones, Personal Digital Assistants (PDAs), and other mobile wireless devices, primarily for communicating with computers, Intelligent Electronic Devices (IEDs), headsets, hands-free systems, and other gadgets. </a:t>
            </a:r>
          </a:p>
          <a:p>
            <a:pPr eaLnBrk="1" hangingPunct="1">
              <a:lnSpc>
                <a:spcPct val="150000"/>
              </a:lnSpc>
            </a:pPr>
            <a:endParaRPr lang="en-US" dirty="0"/>
          </a:p>
          <a:p>
            <a:pPr eaLnBrk="1" hangingPunct="1">
              <a:lnSpc>
                <a:spcPct val="150000"/>
              </a:lnSpc>
            </a:pPr>
            <a:r>
              <a:rPr lang="en-US" dirty="0"/>
              <a:t>The characteristics of Bluetooth as follows:</a:t>
            </a:r>
          </a:p>
          <a:p>
            <a:pPr eaLnBrk="1" hangingPunct="1">
              <a:lnSpc>
                <a:spcPct val="150000"/>
              </a:lnSpc>
            </a:pPr>
            <a:r>
              <a:rPr lang="en-US" dirty="0"/>
              <a:t>–        Point-to-point links</a:t>
            </a:r>
          </a:p>
          <a:p>
            <a:pPr eaLnBrk="1" hangingPunct="1">
              <a:lnSpc>
                <a:spcPct val="150000"/>
              </a:lnSpc>
            </a:pPr>
            <a:r>
              <a:rPr lang="en-US" dirty="0"/>
              <a:t>–        Very short range of only 33 feet (</a:t>
            </a:r>
            <a:r>
              <a:rPr lang="en-US" dirty="0" err="1"/>
              <a:t>approx</a:t>
            </a:r>
            <a:r>
              <a:rPr lang="en-US" dirty="0"/>
              <a:t> 10m)</a:t>
            </a:r>
          </a:p>
          <a:p>
            <a:pPr eaLnBrk="1" hangingPunct="1">
              <a:lnSpc>
                <a:spcPct val="150000"/>
              </a:lnSpc>
            </a:pPr>
            <a:r>
              <a:rPr lang="en-US" dirty="0"/>
              <a:t>–        Frequency band is the 2.4Ghz band.</a:t>
            </a:r>
          </a:p>
          <a:p>
            <a:pPr eaLnBrk="1" hangingPunct="1">
              <a:lnSpc>
                <a:spcPct val="150000"/>
              </a:lnSpc>
            </a:pPr>
            <a:r>
              <a:rPr lang="en-US" dirty="0"/>
              <a:t>–        Relatively low data rate of 1.5Mbps</a:t>
            </a:r>
          </a:p>
          <a:p>
            <a:pPr eaLnBrk="1" hangingPunct="1">
              <a:lnSpc>
                <a:spcPct val="150000"/>
              </a:lnSpc>
            </a:pPr>
            <a:r>
              <a:rPr lang="en-US" dirty="0"/>
              <a:t>–        Equipment and Bluetooth systems are privately owned</a:t>
            </a:r>
          </a:p>
          <a:p>
            <a:pPr eaLnBrk="1" hangingPunct="1">
              <a:lnSpc>
                <a:spcPct val="150000"/>
              </a:lnSpc>
            </a:pPr>
            <a:r>
              <a:rPr lang="en-US" dirty="0"/>
              <a:t> </a:t>
            </a:r>
          </a:p>
          <a:p>
            <a:pPr eaLnBrk="1" hangingPunct="1"/>
            <a:endParaRPr lang="en-US" dirty="0"/>
          </a:p>
        </p:txBody>
      </p:sp>
      <p:sp>
        <p:nvSpPr>
          <p:cNvPr id="6" name="Title 1"/>
          <p:cNvSpPr txBox="1">
            <a:spLocks/>
          </p:cNvSpPr>
          <p:nvPr/>
        </p:nvSpPr>
        <p:spPr bwMode="auto">
          <a:xfrm>
            <a:off x="527050" y="730250"/>
            <a:ext cx="74501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sz="3200" dirty="0" smtClean="0">
              <a:solidFill>
                <a:srgbClr val="003366"/>
              </a:solidFill>
            </a:endParaRPr>
          </a:p>
          <a:p>
            <a:pPr eaLnBrk="1" hangingPunct="1">
              <a:defRPr/>
            </a:pPr>
            <a:r>
              <a:rPr lang="en-US" sz="2400" dirty="0" smtClean="0">
                <a:solidFill>
                  <a:srgbClr val="003366"/>
                </a:solidFill>
                <a:latin typeface="Calibri" pitchFamily="34" charset="0"/>
                <a:cs typeface="Calibri" pitchFamily="34" charset="0"/>
              </a:rPr>
              <a:t>Key Mobile &amp; Wireless Technologies</a:t>
            </a:r>
            <a:endParaRPr lang="en-US" sz="2400" kern="0" dirty="0" smtClean="0">
              <a:latin typeface="Calibri" pitchFamily="34" charset="0"/>
              <a:cs typeface="Calibri" pitchFamily="34" charset="0"/>
            </a:endParaRPr>
          </a:p>
        </p:txBody>
      </p:sp>
    </p:spTree>
    <p:extLst>
      <p:ext uri="{BB962C8B-B14F-4D97-AF65-F5344CB8AC3E}">
        <p14:creationId xmlns:p14="http://schemas.microsoft.com/office/powerpoint/2010/main" val="1966092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539750" y="1676400"/>
            <a:ext cx="807085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b="1" dirty="0" err="1"/>
              <a:t>Zigbee</a:t>
            </a:r>
            <a:r>
              <a:rPr lang="en-US" dirty="0"/>
              <a:t>, based on IEEE 802.15.4, defines low-rate, very low duty cycle, wireless personal area networks often termed “meshed networks” as opposed to point-to-point. </a:t>
            </a:r>
          </a:p>
          <a:p>
            <a:pPr algn="just" eaLnBrk="1" hangingPunct="1">
              <a:lnSpc>
                <a:spcPct val="150000"/>
              </a:lnSpc>
            </a:pPr>
            <a:endParaRPr lang="en-US" dirty="0"/>
          </a:p>
          <a:p>
            <a:pPr algn="just" eaLnBrk="1" hangingPunct="1">
              <a:lnSpc>
                <a:spcPct val="150000"/>
              </a:lnSpc>
            </a:pPr>
            <a:r>
              <a:rPr lang="en-US" dirty="0" err="1"/>
              <a:t>Zigbee</a:t>
            </a:r>
            <a:r>
              <a:rPr lang="en-US" b="1" dirty="0"/>
              <a:t> </a:t>
            </a:r>
            <a:r>
              <a:rPr lang="en-US" dirty="0"/>
              <a:t>builds upon this 802.15.4 standard to define application profiles that can be shared among different manufacturers to provide system-to-system interoperability. </a:t>
            </a:r>
          </a:p>
          <a:p>
            <a:pPr algn="just" eaLnBrk="1" hangingPunct="1">
              <a:lnSpc>
                <a:spcPct val="150000"/>
              </a:lnSpc>
            </a:pPr>
            <a:endParaRPr lang="en-US" dirty="0"/>
          </a:p>
          <a:p>
            <a:pPr algn="just" eaLnBrk="1" hangingPunct="1">
              <a:lnSpc>
                <a:spcPct val="150000"/>
              </a:lnSpc>
            </a:pPr>
            <a:r>
              <a:rPr lang="en-US" dirty="0"/>
              <a:t>This effort is still a work in progress, although of great interest to industries (such as the power industry) that have extensive sensor networks.</a:t>
            </a:r>
          </a:p>
          <a:p>
            <a:pPr algn="just" eaLnBrk="1" hangingPunct="1">
              <a:lnSpc>
                <a:spcPct val="150000"/>
              </a:lnSpc>
            </a:pPr>
            <a:endParaRPr lang="en-US" dirty="0"/>
          </a:p>
        </p:txBody>
      </p:sp>
      <p:sp>
        <p:nvSpPr>
          <p:cNvPr id="6" name="Title 1"/>
          <p:cNvSpPr txBox="1">
            <a:spLocks/>
          </p:cNvSpPr>
          <p:nvPr/>
        </p:nvSpPr>
        <p:spPr bwMode="auto">
          <a:xfrm>
            <a:off x="527050" y="730250"/>
            <a:ext cx="74501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sz="3200" dirty="0" smtClean="0">
              <a:solidFill>
                <a:srgbClr val="003366"/>
              </a:solidFill>
            </a:endParaRPr>
          </a:p>
          <a:p>
            <a:pPr eaLnBrk="1" hangingPunct="1">
              <a:defRPr/>
            </a:pPr>
            <a:r>
              <a:rPr lang="en-US" sz="2400" dirty="0" smtClean="0">
                <a:solidFill>
                  <a:srgbClr val="003366"/>
                </a:solidFill>
                <a:latin typeface="Calibri" pitchFamily="34" charset="0"/>
                <a:cs typeface="Calibri" pitchFamily="34" charset="0"/>
              </a:rPr>
              <a:t>Key Mobile &amp; Wireless Technologies</a:t>
            </a:r>
            <a:endParaRPr lang="en-US" sz="2400" kern="0" dirty="0" smtClean="0">
              <a:latin typeface="Calibri" pitchFamily="34" charset="0"/>
              <a:cs typeface="Calibri" pitchFamily="34" charset="0"/>
            </a:endParaRPr>
          </a:p>
        </p:txBody>
      </p:sp>
    </p:spTree>
    <p:extLst>
      <p:ext uri="{BB962C8B-B14F-4D97-AF65-F5344CB8AC3E}">
        <p14:creationId xmlns:p14="http://schemas.microsoft.com/office/powerpoint/2010/main" val="1024973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09600" y="2057400"/>
            <a:ext cx="8001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dirty="0"/>
              <a:t>The characteristics of </a:t>
            </a:r>
            <a:r>
              <a:rPr lang="en-US" dirty="0" err="1"/>
              <a:t>Zigbee</a:t>
            </a:r>
            <a:r>
              <a:rPr lang="en-US" dirty="0"/>
              <a:t> as follows:</a:t>
            </a:r>
          </a:p>
          <a:p>
            <a:pPr algn="just" eaLnBrk="1" hangingPunct="1">
              <a:lnSpc>
                <a:spcPct val="150000"/>
              </a:lnSpc>
            </a:pPr>
            <a:endParaRPr lang="en-US" dirty="0"/>
          </a:p>
          <a:p>
            <a:pPr algn="just" eaLnBrk="1" hangingPunct="1">
              <a:lnSpc>
                <a:spcPct val="150000"/>
              </a:lnSpc>
            </a:pPr>
            <a:r>
              <a:rPr lang="en-US" dirty="0"/>
              <a:t>-         Multi-user configuration</a:t>
            </a:r>
          </a:p>
          <a:p>
            <a:pPr algn="just" eaLnBrk="1" hangingPunct="1">
              <a:lnSpc>
                <a:spcPct val="150000"/>
              </a:lnSpc>
            </a:pPr>
            <a:r>
              <a:rPr lang="en-US" dirty="0"/>
              <a:t>–        Range between devices is 30-300 feet.      </a:t>
            </a:r>
          </a:p>
          <a:p>
            <a:pPr algn="just" eaLnBrk="1" hangingPunct="1">
              <a:lnSpc>
                <a:spcPct val="150000"/>
              </a:lnSpc>
            </a:pPr>
            <a:r>
              <a:rPr lang="en-US" dirty="0"/>
              <a:t>–        High availability due to meshed network configuration</a:t>
            </a:r>
          </a:p>
          <a:p>
            <a:pPr algn="just" eaLnBrk="1" hangingPunct="1">
              <a:lnSpc>
                <a:spcPct val="150000"/>
              </a:lnSpc>
            </a:pPr>
            <a:r>
              <a:rPr lang="en-US" dirty="0"/>
              <a:t>--        Low data rate of &lt;250 kbps</a:t>
            </a:r>
          </a:p>
          <a:p>
            <a:pPr algn="just" eaLnBrk="1" hangingPunct="1">
              <a:lnSpc>
                <a:spcPct val="150000"/>
              </a:lnSpc>
            </a:pPr>
            <a:r>
              <a:rPr lang="en-US" dirty="0"/>
              <a:t>–        Equipment and </a:t>
            </a:r>
            <a:r>
              <a:rPr lang="en-US" dirty="0" err="1"/>
              <a:t>Zigbee</a:t>
            </a:r>
            <a:r>
              <a:rPr lang="en-US" dirty="0"/>
              <a:t> systems are usually privately owned</a:t>
            </a:r>
          </a:p>
        </p:txBody>
      </p:sp>
      <p:sp>
        <p:nvSpPr>
          <p:cNvPr id="6" name="Title 1"/>
          <p:cNvSpPr txBox="1">
            <a:spLocks/>
          </p:cNvSpPr>
          <p:nvPr/>
        </p:nvSpPr>
        <p:spPr bwMode="auto">
          <a:xfrm>
            <a:off x="527050" y="730250"/>
            <a:ext cx="74501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sz="3200" dirty="0" smtClean="0">
              <a:solidFill>
                <a:srgbClr val="003366"/>
              </a:solidFill>
            </a:endParaRPr>
          </a:p>
          <a:p>
            <a:pPr eaLnBrk="1" hangingPunct="1">
              <a:defRPr/>
            </a:pPr>
            <a:r>
              <a:rPr lang="en-US" sz="2400" dirty="0" smtClean="0">
                <a:solidFill>
                  <a:srgbClr val="003366"/>
                </a:solidFill>
                <a:latin typeface="Calibri" pitchFamily="34" charset="0"/>
                <a:cs typeface="Calibri" pitchFamily="34" charset="0"/>
              </a:rPr>
              <a:t>Key Mobile &amp; Wireless Technologies</a:t>
            </a:r>
            <a:endParaRPr lang="en-US" sz="2400" kern="0" dirty="0" smtClean="0">
              <a:latin typeface="Calibri" pitchFamily="34" charset="0"/>
              <a:cs typeface="Calibri" pitchFamily="34" charset="0"/>
            </a:endParaRPr>
          </a:p>
        </p:txBody>
      </p:sp>
    </p:spTree>
    <p:extLst>
      <p:ext uri="{BB962C8B-B14F-4D97-AF65-F5344CB8AC3E}">
        <p14:creationId xmlns:p14="http://schemas.microsoft.com/office/powerpoint/2010/main" val="3215101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595313" y="1981200"/>
            <a:ext cx="7848600"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800100" indent="-34290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90000"/>
              </a:lnSpc>
            </a:pPr>
            <a:r>
              <a:rPr lang="en-US" sz="2400" dirty="0"/>
              <a:t>Cellular Networks</a:t>
            </a:r>
          </a:p>
          <a:p>
            <a:pPr eaLnBrk="1" hangingPunct="1">
              <a:lnSpc>
                <a:spcPct val="90000"/>
              </a:lnSpc>
            </a:pPr>
            <a:endParaRPr lang="en-US" sz="2400" dirty="0"/>
          </a:p>
          <a:p>
            <a:pPr lvl="1" eaLnBrk="1" hangingPunct="1">
              <a:lnSpc>
                <a:spcPct val="90000"/>
              </a:lnSpc>
              <a:buFont typeface="Arial" panose="020B0604020202020204" pitchFamily="34" charset="0"/>
              <a:buChar char="•"/>
            </a:pPr>
            <a:r>
              <a:rPr lang="en-US" sz="2000" dirty="0"/>
              <a:t>Traditional base station infrastructure systems</a:t>
            </a:r>
          </a:p>
          <a:p>
            <a:pPr eaLnBrk="1" hangingPunct="1">
              <a:lnSpc>
                <a:spcPct val="90000"/>
              </a:lnSpc>
            </a:pPr>
            <a:endParaRPr lang="en-US" sz="2400" dirty="0"/>
          </a:p>
          <a:p>
            <a:pPr eaLnBrk="1" hangingPunct="1">
              <a:lnSpc>
                <a:spcPct val="90000"/>
              </a:lnSpc>
            </a:pPr>
            <a:endParaRPr lang="en-US" sz="2400" dirty="0"/>
          </a:p>
        </p:txBody>
      </p:sp>
      <p:sp>
        <p:nvSpPr>
          <p:cNvPr id="6" name="Title 1"/>
          <p:cNvSpPr txBox="1">
            <a:spLocks/>
          </p:cNvSpPr>
          <p:nvPr/>
        </p:nvSpPr>
        <p:spPr bwMode="auto">
          <a:xfrm>
            <a:off x="527050" y="730250"/>
            <a:ext cx="74501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2400" dirty="0" smtClean="0">
                <a:solidFill>
                  <a:srgbClr val="003366"/>
                </a:solidFill>
                <a:latin typeface="Calibri" pitchFamily="34" charset="0"/>
                <a:cs typeface="Calibri" pitchFamily="34" charset="0"/>
              </a:rPr>
              <a:t>Cellular Network</a:t>
            </a:r>
            <a:endParaRPr lang="en-US" sz="2400" kern="0" dirty="0" smtClean="0">
              <a:latin typeface="Calibri" pitchFamily="34" charset="0"/>
              <a:cs typeface="Calibri" pitchFamily="34" charset="0"/>
            </a:endParaRPr>
          </a:p>
        </p:txBody>
      </p:sp>
    </p:spTree>
    <p:extLst>
      <p:ext uri="{BB962C8B-B14F-4D97-AF65-F5344CB8AC3E}">
        <p14:creationId xmlns:p14="http://schemas.microsoft.com/office/powerpoint/2010/main" val="539392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533400" y="2274888"/>
            <a:ext cx="80772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dirty="0"/>
              <a:t>Cellular network consists of three subsystems. They are,</a:t>
            </a:r>
          </a:p>
          <a:p>
            <a:pPr eaLnBrk="1" hangingPunct="1"/>
            <a:endParaRPr lang="en-US" dirty="0"/>
          </a:p>
          <a:p>
            <a:pPr eaLnBrk="1" hangingPunct="1"/>
            <a:r>
              <a:rPr lang="en-US" b="1" dirty="0">
                <a:solidFill>
                  <a:srgbClr val="FF0000"/>
                </a:solidFill>
              </a:rPr>
              <a:t>Base Station Subsystem – MS,BTS &amp; BSC</a:t>
            </a:r>
          </a:p>
          <a:p>
            <a:pPr eaLnBrk="1" hangingPunct="1"/>
            <a:endParaRPr lang="en-US" b="1" dirty="0">
              <a:solidFill>
                <a:srgbClr val="FF0000"/>
              </a:solidFill>
            </a:endParaRPr>
          </a:p>
          <a:p>
            <a:pPr eaLnBrk="1" hangingPunct="1"/>
            <a:r>
              <a:rPr lang="en-US" b="1" dirty="0">
                <a:solidFill>
                  <a:srgbClr val="FF0000"/>
                </a:solidFill>
              </a:rPr>
              <a:t>Network Switching Subsystem – VLR,HLR,EIR,AUC &amp; MSC</a:t>
            </a:r>
          </a:p>
          <a:p>
            <a:pPr eaLnBrk="1" hangingPunct="1"/>
            <a:endParaRPr lang="en-US" b="1" dirty="0">
              <a:solidFill>
                <a:srgbClr val="FF0000"/>
              </a:solidFill>
            </a:endParaRPr>
          </a:p>
          <a:p>
            <a:pPr eaLnBrk="1" hangingPunct="1"/>
            <a:r>
              <a:rPr lang="en-US" b="1" dirty="0">
                <a:solidFill>
                  <a:srgbClr val="FF0000"/>
                </a:solidFill>
              </a:rPr>
              <a:t>Operation Support Subsystem  - OMC</a:t>
            </a:r>
            <a:endParaRPr lang="en-US" dirty="0">
              <a:solidFill>
                <a:srgbClr val="FF0000"/>
              </a:solidFill>
            </a:endParaRPr>
          </a:p>
        </p:txBody>
      </p:sp>
      <p:sp>
        <p:nvSpPr>
          <p:cNvPr id="6" name="Title 1"/>
          <p:cNvSpPr txBox="1">
            <a:spLocks/>
          </p:cNvSpPr>
          <p:nvPr/>
        </p:nvSpPr>
        <p:spPr bwMode="auto">
          <a:xfrm>
            <a:off x="527050" y="730250"/>
            <a:ext cx="74501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2400" dirty="0" smtClean="0">
                <a:solidFill>
                  <a:srgbClr val="003366"/>
                </a:solidFill>
                <a:latin typeface="Calibri" pitchFamily="34" charset="0"/>
                <a:cs typeface="Calibri" pitchFamily="34" charset="0"/>
              </a:rPr>
              <a:t>Cellular Network</a:t>
            </a:r>
            <a:endParaRPr lang="en-US" sz="2400" kern="0" dirty="0" smtClean="0">
              <a:latin typeface="Calibri" pitchFamily="34" charset="0"/>
              <a:cs typeface="Calibri" pitchFamily="34" charset="0"/>
            </a:endParaRPr>
          </a:p>
        </p:txBody>
      </p:sp>
    </p:spTree>
    <p:extLst>
      <p:ext uri="{BB962C8B-B14F-4D97-AF65-F5344CB8AC3E}">
        <p14:creationId xmlns:p14="http://schemas.microsoft.com/office/powerpoint/2010/main" val="3500754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2" descr="GSM Ele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8077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bwMode="auto">
          <a:xfrm>
            <a:off x="527050" y="730250"/>
            <a:ext cx="74501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2400" dirty="0" smtClean="0">
                <a:solidFill>
                  <a:srgbClr val="003366"/>
                </a:solidFill>
                <a:latin typeface="Calibri" pitchFamily="34" charset="0"/>
                <a:cs typeface="Calibri" pitchFamily="34" charset="0"/>
              </a:rPr>
              <a:t>Cellular Network</a:t>
            </a:r>
            <a:endParaRPr lang="en-US" sz="2400" kern="0" dirty="0" smtClean="0">
              <a:latin typeface="Calibri" pitchFamily="34" charset="0"/>
              <a:cs typeface="Calibri" pitchFamily="34" charset="0"/>
            </a:endParaRPr>
          </a:p>
        </p:txBody>
      </p:sp>
    </p:spTree>
    <p:extLst>
      <p:ext uri="{BB962C8B-B14F-4D97-AF65-F5344CB8AC3E}">
        <p14:creationId xmlns:p14="http://schemas.microsoft.com/office/powerpoint/2010/main" val="192214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Rectangle 1"/>
          <p:cNvSpPr>
            <a:spLocks noChangeArrowheads="1"/>
          </p:cNvSpPr>
          <p:nvPr/>
        </p:nvSpPr>
        <p:spPr bwMode="auto">
          <a:xfrm>
            <a:off x="601663" y="1981200"/>
            <a:ext cx="80010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150000"/>
              </a:lnSpc>
              <a:buFont typeface="Arial" panose="020B0604020202020204" pitchFamily="34" charset="0"/>
              <a:buChar char="•"/>
            </a:pPr>
            <a:r>
              <a:rPr lang="en-US" dirty="0"/>
              <a:t>2G, 3G, 4G, 5G</a:t>
            </a:r>
          </a:p>
          <a:p>
            <a:pPr eaLnBrk="1" hangingPunct="1">
              <a:lnSpc>
                <a:spcPct val="150000"/>
              </a:lnSpc>
              <a:buFont typeface="Arial" panose="020B0604020202020204" pitchFamily="34" charset="0"/>
              <a:buChar char="•"/>
            </a:pPr>
            <a:r>
              <a:rPr lang="en-US" dirty="0" err="1"/>
              <a:t>WiMAX</a:t>
            </a:r>
            <a:r>
              <a:rPr lang="en-US" dirty="0"/>
              <a:t> and LTE</a:t>
            </a:r>
          </a:p>
          <a:p>
            <a:pPr eaLnBrk="1" hangingPunct="1">
              <a:lnSpc>
                <a:spcPct val="150000"/>
              </a:lnSpc>
              <a:buFont typeface="Arial" panose="020B0604020202020204" pitchFamily="34" charset="0"/>
              <a:buChar char="•"/>
            </a:pPr>
            <a:r>
              <a:rPr lang="en-GB" dirty="0"/>
              <a:t>Key Network Technologies </a:t>
            </a:r>
            <a:endParaRPr lang="en-US" dirty="0"/>
          </a:p>
          <a:p>
            <a:pPr eaLnBrk="1" hangingPunct="1">
              <a:lnSpc>
                <a:spcPct val="150000"/>
              </a:lnSpc>
              <a:buFont typeface="Arial" panose="020B0604020202020204" pitchFamily="34" charset="0"/>
              <a:buChar char="•"/>
            </a:pPr>
            <a:r>
              <a:rPr lang="en-US" dirty="0"/>
              <a:t>Network Architecture</a:t>
            </a:r>
          </a:p>
          <a:p>
            <a:pPr eaLnBrk="1" hangingPunct="1">
              <a:lnSpc>
                <a:spcPct val="150000"/>
              </a:lnSpc>
              <a:buFont typeface="Arial" panose="020B0604020202020204" pitchFamily="34" charset="0"/>
              <a:buChar char="•"/>
            </a:pPr>
            <a:r>
              <a:rPr lang="en-GB" dirty="0"/>
              <a:t>Mobile </a:t>
            </a:r>
            <a:r>
              <a:rPr lang="en-GB" dirty="0" err="1"/>
              <a:t>WiMAX</a:t>
            </a:r>
            <a:r>
              <a:rPr lang="en-GB" dirty="0"/>
              <a:t> Versus Wi-Fi</a:t>
            </a:r>
            <a:endParaRPr lang="en-US" dirty="0"/>
          </a:p>
          <a:p>
            <a:pPr eaLnBrk="1" hangingPunct="1">
              <a:lnSpc>
                <a:spcPct val="150000"/>
              </a:lnSpc>
              <a:buFont typeface="Arial" panose="020B0604020202020204" pitchFamily="34" charset="0"/>
              <a:buChar char="•"/>
            </a:pPr>
            <a:r>
              <a:rPr lang="en-US" dirty="0"/>
              <a:t>Mobile </a:t>
            </a:r>
            <a:r>
              <a:rPr lang="en-US" dirty="0" err="1"/>
              <a:t>WiMAX</a:t>
            </a:r>
            <a:r>
              <a:rPr lang="en-US" dirty="0"/>
              <a:t> Versus Cellular Mobile Networks</a:t>
            </a:r>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txBox="1">
            <a:spLocks/>
          </p:cNvSpPr>
          <p:nvPr/>
        </p:nvSpPr>
        <p:spPr bwMode="auto">
          <a:xfrm>
            <a:off x="485775" y="1620044"/>
            <a:ext cx="8001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730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spcBef>
                <a:spcPct val="20000"/>
              </a:spcBef>
              <a:buClr>
                <a:schemeClr val="accent1"/>
              </a:buClr>
              <a:buSzPct val="76000"/>
              <a:buFont typeface="Wingdings 2" panose="05020102010507070707" pitchFamily="18" charset="2"/>
              <a:buChar char=""/>
            </a:pPr>
            <a:r>
              <a:rPr lang="en-US" b="1" dirty="0">
                <a:solidFill>
                  <a:srgbClr val="FF0000"/>
                </a:solidFill>
                <a:latin typeface="Century Gothic" panose="020B0502020202020204" pitchFamily="34" charset="0"/>
              </a:rPr>
              <a:t>Base Station Subsystem</a:t>
            </a:r>
          </a:p>
          <a:p>
            <a:pPr algn="just">
              <a:spcBef>
                <a:spcPct val="20000"/>
              </a:spcBef>
              <a:buClr>
                <a:schemeClr val="accent1"/>
              </a:buClr>
              <a:buSzPct val="76000"/>
              <a:buFont typeface="Wingdings 2" panose="05020102010507070707" pitchFamily="18" charset="2"/>
              <a:buChar char=""/>
            </a:pPr>
            <a:endParaRPr lang="en-US" sz="1600" b="1" dirty="0">
              <a:solidFill>
                <a:schemeClr val="tx2"/>
              </a:solidFill>
              <a:latin typeface="Century Gothic" panose="020B0502020202020204" pitchFamily="34" charset="0"/>
            </a:endParaRPr>
          </a:p>
          <a:p>
            <a:pPr algn="just">
              <a:spcBef>
                <a:spcPct val="20000"/>
              </a:spcBef>
              <a:buClr>
                <a:schemeClr val="accent1"/>
              </a:buClr>
              <a:buSzPct val="76000"/>
              <a:buFont typeface="Wingdings 2" panose="05020102010507070707" pitchFamily="18" charset="2"/>
              <a:buChar char=""/>
            </a:pPr>
            <a:r>
              <a:rPr lang="en-US" sz="1600" b="1" dirty="0">
                <a:solidFill>
                  <a:schemeClr val="tx2"/>
                </a:solidFill>
                <a:latin typeface="Century Gothic" panose="020B0502020202020204" pitchFamily="34" charset="0"/>
              </a:rPr>
              <a:t>Mobile Station -  </a:t>
            </a:r>
            <a:r>
              <a:rPr lang="en-US" sz="1600" dirty="0">
                <a:solidFill>
                  <a:schemeClr val="tx2"/>
                </a:solidFill>
                <a:latin typeface="Century Gothic" panose="020B0502020202020204" pitchFamily="34" charset="0"/>
              </a:rPr>
              <a:t>Hardware &amp; SIM(Subscriber Identity Module)</a:t>
            </a:r>
            <a:endParaRPr lang="en-US" sz="1400" dirty="0">
              <a:solidFill>
                <a:schemeClr val="tx2"/>
              </a:solidFill>
              <a:latin typeface="Century Gothic" panose="020B0502020202020204" pitchFamily="34" charset="0"/>
            </a:endParaRPr>
          </a:p>
          <a:p>
            <a:pPr algn="just">
              <a:spcBef>
                <a:spcPct val="20000"/>
              </a:spcBef>
              <a:buClr>
                <a:schemeClr val="accent1"/>
              </a:buClr>
              <a:buSzPct val="76000"/>
              <a:buFont typeface="Wingdings 2" panose="05020102010507070707" pitchFamily="18" charset="2"/>
              <a:buChar char=""/>
            </a:pPr>
            <a:endParaRPr lang="en-US" sz="1600" b="1" dirty="0">
              <a:solidFill>
                <a:schemeClr val="tx2"/>
              </a:solidFill>
              <a:latin typeface="Century Gothic" panose="020B0502020202020204" pitchFamily="34" charset="0"/>
            </a:endParaRPr>
          </a:p>
          <a:p>
            <a:pPr algn="just">
              <a:spcBef>
                <a:spcPct val="20000"/>
              </a:spcBef>
              <a:buClr>
                <a:schemeClr val="accent1"/>
              </a:buClr>
              <a:buSzPct val="76000"/>
              <a:buFont typeface="Wingdings 2" panose="05020102010507070707" pitchFamily="18" charset="2"/>
              <a:buChar char=""/>
            </a:pPr>
            <a:r>
              <a:rPr lang="en-US" sz="1600" b="1" dirty="0">
                <a:solidFill>
                  <a:schemeClr val="tx2"/>
                </a:solidFill>
                <a:latin typeface="Century Gothic" panose="020B0502020202020204" pitchFamily="34" charset="0"/>
              </a:rPr>
              <a:t>BTS – Base Transceiver Station</a:t>
            </a:r>
            <a:endParaRPr lang="en-US" sz="1600" dirty="0">
              <a:solidFill>
                <a:schemeClr val="tx2"/>
              </a:solidFill>
              <a:latin typeface="Century Gothic" panose="020B0502020202020204" pitchFamily="34" charset="0"/>
            </a:endParaRPr>
          </a:p>
          <a:p>
            <a:pPr lvl="2" algn="just">
              <a:lnSpc>
                <a:spcPct val="150000"/>
              </a:lnSpc>
              <a:spcBef>
                <a:spcPct val="20000"/>
              </a:spcBef>
              <a:buClr>
                <a:schemeClr val="accent1"/>
              </a:buClr>
              <a:buSzPct val="76000"/>
              <a:buFont typeface="Wingdings 2" panose="05020102010507070707" pitchFamily="18" charset="2"/>
              <a:buChar char=""/>
            </a:pPr>
            <a:r>
              <a:rPr lang="en-US" sz="1600" dirty="0">
                <a:solidFill>
                  <a:schemeClr val="tx2"/>
                </a:solidFill>
                <a:latin typeface="Century Gothic" panose="020B0502020202020204" pitchFamily="34" charset="0"/>
              </a:rPr>
              <a:t>The BTS is the Mobile Station's access point to the network. It is responsible for carrying out radio communications between the network and the MS. </a:t>
            </a:r>
            <a:endParaRPr lang="en-US" sz="1600" b="1" dirty="0">
              <a:solidFill>
                <a:schemeClr val="tx2"/>
              </a:solidFill>
              <a:latin typeface="Century Gothic" panose="020B0502020202020204" pitchFamily="34" charset="0"/>
            </a:endParaRPr>
          </a:p>
          <a:p>
            <a:pPr algn="just">
              <a:spcBef>
                <a:spcPct val="20000"/>
              </a:spcBef>
              <a:buClr>
                <a:schemeClr val="accent1"/>
              </a:buClr>
              <a:buSzPct val="76000"/>
              <a:buFont typeface="Wingdings 2" panose="05020102010507070707" pitchFamily="18" charset="2"/>
              <a:buChar char=""/>
            </a:pPr>
            <a:endParaRPr lang="en-US" sz="1600" b="1" dirty="0">
              <a:solidFill>
                <a:schemeClr val="tx2"/>
              </a:solidFill>
              <a:latin typeface="Century Gothic" panose="020B0502020202020204" pitchFamily="34" charset="0"/>
            </a:endParaRPr>
          </a:p>
          <a:p>
            <a:pPr algn="just">
              <a:spcBef>
                <a:spcPct val="20000"/>
              </a:spcBef>
              <a:buClr>
                <a:schemeClr val="accent1"/>
              </a:buClr>
              <a:buSzPct val="76000"/>
              <a:buFont typeface="Wingdings 2" panose="05020102010507070707" pitchFamily="18" charset="2"/>
              <a:buChar char=""/>
            </a:pPr>
            <a:r>
              <a:rPr lang="en-US" sz="1600" b="1" dirty="0">
                <a:solidFill>
                  <a:schemeClr val="tx2"/>
                </a:solidFill>
                <a:latin typeface="Century Gothic" panose="020B0502020202020204" pitchFamily="34" charset="0"/>
              </a:rPr>
              <a:t>BSC – Base Station Controller  - </a:t>
            </a:r>
            <a:r>
              <a:rPr lang="en-US" sz="1600" dirty="0">
                <a:solidFill>
                  <a:schemeClr val="tx2"/>
                </a:solidFill>
                <a:latin typeface="Century Gothic" panose="020B0502020202020204" pitchFamily="34" charset="0"/>
              </a:rPr>
              <a:t>The BSC controls multiple </a:t>
            </a:r>
            <a:r>
              <a:rPr lang="en-US" sz="1600" dirty="0" err="1">
                <a:solidFill>
                  <a:schemeClr val="tx2"/>
                </a:solidFill>
                <a:latin typeface="Century Gothic" panose="020B0502020202020204" pitchFamily="34" charset="0"/>
              </a:rPr>
              <a:t>BTSs.</a:t>
            </a:r>
            <a:endParaRPr lang="en-US" sz="1600" dirty="0">
              <a:solidFill>
                <a:schemeClr val="tx2"/>
              </a:solidFill>
              <a:latin typeface="Century Gothic" panose="020B0502020202020204" pitchFamily="34" charset="0"/>
            </a:endParaRPr>
          </a:p>
          <a:p>
            <a:pPr>
              <a:spcBef>
                <a:spcPct val="20000"/>
              </a:spcBef>
              <a:buClr>
                <a:schemeClr val="accent1"/>
              </a:buClr>
              <a:buSzPct val="76000"/>
              <a:buFont typeface="Wingdings 2" panose="05020102010507070707" pitchFamily="18" charset="2"/>
              <a:buChar char=""/>
            </a:pPr>
            <a:endParaRPr lang="en-US" sz="1600" dirty="0">
              <a:solidFill>
                <a:schemeClr val="tx2"/>
              </a:solidFill>
              <a:latin typeface="Century Gothic" panose="020B0502020202020204" pitchFamily="34" charset="0"/>
            </a:endParaRPr>
          </a:p>
        </p:txBody>
      </p:sp>
    </p:spTree>
    <p:extLst>
      <p:ext uri="{BB962C8B-B14F-4D97-AF65-F5344CB8AC3E}">
        <p14:creationId xmlns:p14="http://schemas.microsoft.com/office/powerpoint/2010/main" val="4030899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txBox="1">
            <a:spLocks/>
          </p:cNvSpPr>
          <p:nvPr/>
        </p:nvSpPr>
        <p:spPr>
          <a:xfrm>
            <a:off x="0" y="441325"/>
            <a:ext cx="8471957" cy="6299200"/>
          </a:xfrm>
          <a:prstGeom prst="rect">
            <a:avLst/>
          </a:prstGeom>
        </p:spPr>
        <p:txBody>
          <a:bodyPr>
            <a:normAutofit lnSpcReduction="10000"/>
          </a:bodyPr>
          <a:lstStyle>
            <a:lvl1pPr marL="342900" indent="-273050" algn="l" rtl="0" eaLnBrk="0" fontAlgn="base" hangingPunct="0">
              <a:spcBef>
                <a:spcPct val="20000"/>
              </a:spcBef>
              <a:spcAft>
                <a:spcPct val="0"/>
              </a:spcAft>
              <a:buClr>
                <a:schemeClr val="accent1"/>
              </a:buClr>
              <a:buSzPct val="76000"/>
              <a:buFont typeface="Wingdings 2" pitchFamily="18" charset="2"/>
              <a:buChar char=""/>
              <a:defRPr sz="2400" kern="1200">
                <a:solidFill>
                  <a:schemeClr val="tx2"/>
                </a:solidFill>
                <a:latin typeface="+mn-lt"/>
                <a:ea typeface="+mn-ea"/>
                <a:cs typeface="+mn-cs"/>
              </a:defRPr>
            </a:lvl1pPr>
            <a:lvl2pPr marL="639763" indent="-273050" algn="l" rtl="0" eaLnBrk="0" fontAlgn="base" hangingPunct="0">
              <a:spcBef>
                <a:spcPct val="20000"/>
              </a:spcBef>
              <a:spcAft>
                <a:spcPct val="0"/>
              </a:spcAft>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rtl="0" eaLnBrk="0" fontAlgn="base" hangingPunct="0">
              <a:spcBef>
                <a:spcPct val="20000"/>
              </a:spcBef>
              <a:spcAft>
                <a:spcPct val="0"/>
              </a:spcAft>
              <a:buClr>
                <a:schemeClr val="accent1"/>
              </a:buClr>
              <a:buSzPct val="76000"/>
              <a:buFont typeface="Wingdings 2" pitchFamily="18" charset="2"/>
              <a:buChar char=""/>
              <a:defRPr sz="2000" kern="1200">
                <a:solidFill>
                  <a:schemeClr val="tx2"/>
                </a:solidFill>
                <a:latin typeface="+mn-lt"/>
                <a:ea typeface="+mn-ea"/>
                <a:cs typeface="+mn-cs"/>
              </a:defRPr>
            </a:lvl3pPr>
            <a:lvl4pPr marL="1123950" indent="-228600" algn="l" rtl="0" eaLnBrk="0" fontAlgn="base" hangingPunct="0">
              <a:spcBef>
                <a:spcPct val="20000"/>
              </a:spcBef>
              <a:spcAft>
                <a:spcPct val="0"/>
              </a:spcAft>
              <a:buClr>
                <a:schemeClr val="accent1"/>
              </a:buClr>
              <a:buSzPct val="76000"/>
              <a:buFont typeface="Wingdings 2" pitchFamily="18" charset="2"/>
              <a:buChar char=""/>
              <a:defRPr kern="1200">
                <a:solidFill>
                  <a:schemeClr val="tx2"/>
                </a:solidFill>
                <a:latin typeface="+mn-lt"/>
                <a:ea typeface="+mn-ea"/>
                <a:cs typeface="+mn-cs"/>
              </a:defRPr>
            </a:lvl4pPr>
            <a:lvl5pPr marL="1325563" indent="-228600" algn="l" rtl="0" eaLnBrk="0" fontAlgn="base" hangingPunct="0">
              <a:spcBef>
                <a:spcPct val="20000"/>
              </a:spcBef>
              <a:spcAft>
                <a:spcPct val="0"/>
              </a:spcAft>
              <a:buClr>
                <a:schemeClr val="accent1"/>
              </a:buClr>
              <a:buSzPct val="76000"/>
              <a:buFont typeface="Wingdings 2" pitchFamily="18" charset="2"/>
              <a:buChar char=""/>
              <a:defRPr sz="1600" kern="120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a:lnSpc>
                <a:spcPct val="150000"/>
              </a:lnSpc>
              <a:defRPr/>
            </a:pPr>
            <a:r>
              <a:rPr lang="en-US" sz="2100" b="1" dirty="0" smtClean="0">
                <a:solidFill>
                  <a:srgbClr val="FF0000"/>
                </a:solidFill>
              </a:rPr>
              <a:t>Network Switching Subsystem </a:t>
            </a:r>
            <a:r>
              <a:rPr lang="en-US" sz="1600" b="1" dirty="0" smtClean="0"/>
              <a:t>– 				  It consists of five functional units. They are,</a:t>
            </a:r>
          </a:p>
          <a:p>
            <a:pPr algn="just">
              <a:lnSpc>
                <a:spcPct val="150000"/>
              </a:lnSpc>
              <a:defRPr/>
            </a:pPr>
            <a:r>
              <a:rPr lang="en-US" sz="1600" b="1" dirty="0" smtClean="0"/>
              <a:t>MSC</a:t>
            </a:r>
            <a:r>
              <a:rPr lang="en-US" sz="1600" dirty="0" smtClean="0"/>
              <a:t> -  The </a:t>
            </a:r>
            <a:r>
              <a:rPr lang="en-US" sz="1600" b="1" dirty="0" smtClean="0"/>
              <a:t>Mobile Switching center </a:t>
            </a:r>
            <a:r>
              <a:rPr lang="en-US" sz="1600" dirty="0" smtClean="0"/>
              <a:t>is the heart of the GSM network. It handles call routing, call setup, and basic switching functions. </a:t>
            </a:r>
          </a:p>
          <a:p>
            <a:pPr algn="just">
              <a:lnSpc>
                <a:spcPct val="150000"/>
              </a:lnSpc>
              <a:defRPr/>
            </a:pPr>
            <a:r>
              <a:rPr lang="en-US" sz="1600" b="1" dirty="0" smtClean="0"/>
              <a:t>HLR – 	Home Location Register</a:t>
            </a:r>
            <a:r>
              <a:rPr lang="en-US" sz="1600" dirty="0" smtClean="0"/>
              <a:t>- The HLR is a large database that permanently stores data about subscribers. The HLR maintains subscriber-specific information 	such as the MSISDN, IMSI, current location of the MS, roaming restrictions, and subscriber supplemental features.</a:t>
            </a:r>
          </a:p>
          <a:p>
            <a:pPr algn="just">
              <a:lnSpc>
                <a:spcPct val="150000"/>
              </a:lnSpc>
              <a:defRPr/>
            </a:pPr>
            <a:r>
              <a:rPr lang="en-US" sz="1600" b="1" dirty="0" smtClean="0"/>
              <a:t>VLR -	Visitor Location Register</a:t>
            </a:r>
            <a:r>
              <a:rPr lang="en-US" sz="1600" dirty="0" smtClean="0"/>
              <a:t> (</a:t>
            </a:r>
            <a:r>
              <a:rPr lang="en-US" sz="1600" b="1" dirty="0" smtClean="0"/>
              <a:t>VLR</a:t>
            </a:r>
            <a:r>
              <a:rPr lang="en-US" sz="1600" dirty="0" smtClean="0"/>
              <a:t>) The </a:t>
            </a:r>
            <a:r>
              <a:rPr lang="en-US" sz="1600" b="1" dirty="0" smtClean="0"/>
              <a:t>VLR</a:t>
            </a:r>
            <a:r>
              <a:rPr lang="en-US" sz="1600" dirty="0" smtClean="0"/>
              <a:t> contains a copy of most of the data 	stored at the HLR. It is, however, temporary data which exists for only as long 	as the subscriber is “active” in the particular area covered by the </a:t>
            </a:r>
            <a:r>
              <a:rPr lang="en-US" sz="1600" b="1" dirty="0" smtClean="0"/>
              <a:t>VLR</a:t>
            </a:r>
            <a:r>
              <a:rPr lang="en-US" sz="1600" dirty="0" smtClean="0"/>
              <a:t>.</a:t>
            </a:r>
            <a:endParaRPr lang="en-US" sz="1600" b="1" dirty="0" smtClean="0"/>
          </a:p>
          <a:p>
            <a:pPr algn="just">
              <a:lnSpc>
                <a:spcPct val="160000"/>
              </a:lnSpc>
              <a:defRPr/>
            </a:pPr>
            <a:r>
              <a:rPr lang="en-US" sz="1600" b="1" dirty="0" err="1" smtClean="0"/>
              <a:t>AuC</a:t>
            </a:r>
            <a:r>
              <a:rPr lang="en-US" sz="1600" b="1" dirty="0" smtClean="0"/>
              <a:t> </a:t>
            </a:r>
            <a:r>
              <a:rPr lang="en-US" sz="1600" dirty="0" smtClean="0"/>
              <a:t>–</a:t>
            </a:r>
            <a:r>
              <a:rPr lang="en-US" sz="1600" b="1" dirty="0" smtClean="0"/>
              <a:t>Authentication Center - </a:t>
            </a:r>
            <a:r>
              <a:rPr lang="en-US" sz="1600" dirty="0" smtClean="0"/>
              <a:t>The </a:t>
            </a:r>
            <a:r>
              <a:rPr lang="en-US" sz="1600" b="1" dirty="0" smtClean="0"/>
              <a:t>authentication center</a:t>
            </a:r>
            <a:r>
              <a:rPr lang="en-US" sz="1600" dirty="0" smtClean="0"/>
              <a:t> (</a:t>
            </a:r>
            <a:r>
              <a:rPr lang="en-US" sz="1600" dirty="0" err="1" smtClean="0"/>
              <a:t>AuC</a:t>
            </a:r>
            <a:r>
              <a:rPr lang="en-US" sz="1600" dirty="0" smtClean="0"/>
              <a:t>) is a function to </a:t>
            </a:r>
            <a:r>
              <a:rPr lang="en-US" sz="1600" dirty="0" smtClean="0">
                <a:hlinkClick r:id="rId2" tooltip="Authentication"/>
              </a:rPr>
              <a:t>authenticate</a:t>
            </a:r>
            <a:r>
              <a:rPr lang="en-US" sz="1600" dirty="0" smtClean="0"/>
              <a:t> each </a:t>
            </a:r>
            <a:r>
              <a:rPr lang="en-US" sz="1600" dirty="0" smtClean="0">
                <a:hlinkClick r:id="rId3" tooltip="SIM card"/>
              </a:rPr>
              <a:t>SIM card</a:t>
            </a:r>
            <a:r>
              <a:rPr lang="en-US" sz="1600" dirty="0" smtClean="0"/>
              <a:t> that attempts to connect to the GSM core network (typically when the phone is powered on).</a:t>
            </a:r>
          </a:p>
          <a:p>
            <a:pPr>
              <a:lnSpc>
                <a:spcPct val="170000"/>
              </a:lnSpc>
              <a:defRPr/>
            </a:pPr>
            <a:r>
              <a:rPr lang="en-US" sz="1600" b="1" dirty="0" smtClean="0"/>
              <a:t>EIR </a:t>
            </a:r>
            <a:r>
              <a:rPr lang="en-US" sz="1600" dirty="0" smtClean="0"/>
              <a:t>– 	</a:t>
            </a:r>
            <a:r>
              <a:rPr lang="en-US" sz="1600" b="1" dirty="0" smtClean="0"/>
              <a:t>Equipment Identity Register </a:t>
            </a:r>
            <a:r>
              <a:rPr lang="en-US" sz="1600" dirty="0" smtClean="0"/>
              <a:t>- The EIR is a database that keeps tracks of handsets on the network using the IMEI.</a:t>
            </a:r>
            <a:endParaRPr lang="en-US" sz="1600" dirty="0"/>
          </a:p>
        </p:txBody>
      </p:sp>
    </p:spTree>
    <p:extLst>
      <p:ext uri="{BB962C8B-B14F-4D97-AF65-F5344CB8AC3E}">
        <p14:creationId xmlns:p14="http://schemas.microsoft.com/office/powerpoint/2010/main" val="4025445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a:spLocks noChangeArrowheads="1"/>
          </p:cNvSpPr>
          <p:nvPr/>
        </p:nvSpPr>
        <p:spPr bwMode="auto">
          <a:xfrm>
            <a:off x="356393" y="1405467"/>
            <a:ext cx="8126413"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150000"/>
              </a:lnSpc>
            </a:pPr>
            <a:r>
              <a:rPr lang="en-US" b="1" dirty="0">
                <a:solidFill>
                  <a:srgbClr val="FF0000"/>
                </a:solidFill>
              </a:rPr>
              <a:t>Operation Support Subsystem </a:t>
            </a:r>
            <a:r>
              <a:rPr lang="en-US" dirty="0">
                <a:solidFill>
                  <a:srgbClr val="FF0000"/>
                </a:solidFill>
              </a:rPr>
              <a:t>- </a:t>
            </a:r>
            <a:r>
              <a:rPr lang="en-US" dirty="0"/>
              <a:t>OMC – </a:t>
            </a:r>
            <a:r>
              <a:rPr lang="en-US" b="1" dirty="0"/>
              <a:t>Operation and Maintenance center </a:t>
            </a:r>
            <a:r>
              <a:rPr lang="en-US" dirty="0"/>
              <a:t>monitors and controls the system. It supports Maintenance activities of different operations.</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67000"/>
            <a:ext cx="71628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9971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85800" y="1665288"/>
            <a:ext cx="7772400" cy="214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800100" indent="-34290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90000"/>
              </a:lnSpc>
            </a:pPr>
            <a:r>
              <a:rPr lang="en-US" sz="2400" dirty="0"/>
              <a:t>Wireless Networks</a:t>
            </a:r>
          </a:p>
          <a:p>
            <a:pPr eaLnBrk="1" hangingPunct="1">
              <a:lnSpc>
                <a:spcPct val="90000"/>
              </a:lnSpc>
            </a:pPr>
            <a:endParaRPr lang="en-US" sz="2400" dirty="0"/>
          </a:p>
          <a:p>
            <a:pPr lvl="1" eaLnBrk="1" hangingPunct="1">
              <a:lnSpc>
                <a:spcPct val="150000"/>
              </a:lnSpc>
              <a:buFont typeface="Arial" panose="020B0604020202020204" pitchFamily="34" charset="0"/>
              <a:buChar char="•"/>
            </a:pPr>
            <a:r>
              <a:rPr lang="en-US" sz="2000" dirty="0"/>
              <a:t>Infrastructure as well as ad-hoc networks possible</a:t>
            </a:r>
          </a:p>
          <a:p>
            <a:pPr lvl="1" eaLnBrk="1" hangingPunct="1">
              <a:lnSpc>
                <a:spcPct val="150000"/>
              </a:lnSpc>
              <a:buFont typeface="Arial" panose="020B0604020202020204" pitchFamily="34" charset="0"/>
              <a:buChar char="•"/>
            </a:pPr>
            <a:r>
              <a:rPr lang="en-US" sz="2000" dirty="0"/>
              <a:t>Very flexible within the reception area</a:t>
            </a:r>
          </a:p>
          <a:p>
            <a:pPr lvl="1" eaLnBrk="1" hangingPunct="1">
              <a:lnSpc>
                <a:spcPct val="150000"/>
              </a:lnSpc>
              <a:buFont typeface="Arial" panose="020B0604020202020204" pitchFamily="34" charset="0"/>
              <a:buChar char="•"/>
            </a:pPr>
            <a:r>
              <a:rPr lang="en-US" sz="2000" dirty="0"/>
              <a:t>Low bandwidth compared to wired networks (1-10 Mbit/s)</a:t>
            </a:r>
          </a:p>
        </p:txBody>
      </p:sp>
      <p:sp>
        <p:nvSpPr>
          <p:cNvPr id="6" name="Title 1"/>
          <p:cNvSpPr txBox="1">
            <a:spLocks/>
          </p:cNvSpPr>
          <p:nvPr/>
        </p:nvSpPr>
        <p:spPr bwMode="auto">
          <a:xfrm>
            <a:off x="527050" y="730250"/>
            <a:ext cx="74501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2400" dirty="0" smtClean="0">
                <a:solidFill>
                  <a:srgbClr val="003366"/>
                </a:solidFill>
                <a:latin typeface="Calibri" pitchFamily="34" charset="0"/>
                <a:cs typeface="Calibri" pitchFamily="34" charset="0"/>
              </a:rPr>
              <a:t>Wireless Network</a:t>
            </a:r>
            <a:endParaRPr lang="en-US" sz="2400" kern="0" dirty="0" smtClean="0">
              <a:latin typeface="Calibri" pitchFamily="34" charset="0"/>
              <a:cs typeface="Calibri" pitchFamily="34" charset="0"/>
            </a:endParaRPr>
          </a:p>
        </p:txBody>
      </p:sp>
    </p:spTree>
    <p:extLst>
      <p:ext uri="{BB962C8B-B14F-4D97-AF65-F5344CB8AC3E}">
        <p14:creationId xmlns:p14="http://schemas.microsoft.com/office/powerpoint/2010/main" val="4224255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grpSp>
        <p:nvGrpSpPr>
          <p:cNvPr id="5" name="Group 15"/>
          <p:cNvGrpSpPr>
            <a:grpSpLocks/>
          </p:cNvGrpSpPr>
          <p:nvPr/>
        </p:nvGrpSpPr>
        <p:grpSpPr bwMode="auto">
          <a:xfrm flipH="1">
            <a:off x="1641475" y="2397125"/>
            <a:ext cx="381000" cy="304800"/>
            <a:chOff x="1248" y="2736"/>
            <a:chExt cx="240" cy="192"/>
          </a:xfrm>
        </p:grpSpPr>
        <p:sp>
          <p:nvSpPr>
            <p:cNvPr id="6" name="Line 16"/>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17"/>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18"/>
            <p:cNvSpPr>
              <a:spLocks noChangeShapeType="1"/>
            </p:cNvSpPr>
            <p:nvPr/>
          </p:nvSpPr>
          <p:spPr bwMode="auto">
            <a:xfrm>
              <a:off x="1296" y="2832"/>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 name="Group 23"/>
          <p:cNvGrpSpPr>
            <a:grpSpLocks/>
          </p:cNvGrpSpPr>
          <p:nvPr/>
        </p:nvGrpSpPr>
        <p:grpSpPr bwMode="auto">
          <a:xfrm>
            <a:off x="2751138" y="2520950"/>
            <a:ext cx="381000" cy="304800"/>
            <a:chOff x="1248" y="2736"/>
            <a:chExt cx="240" cy="192"/>
          </a:xfrm>
        </p:grpSpPr>
        <p:sp>
          <p:nvSpPr>
            <p:cNvPr id="10" name="Line 24"/>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25"/>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26"/>
            <p:cNvSpPr>
              <a:spLocks noChangeShapeType="1"/>
            </p:cNvSpPr>
            <p:nvPr/>
          </p:nvSpPr>
          <p:spPr bwMode="auto">
            <a:xfrm>
              <a:off x="1296" y="2832"/>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 name="Group 363"/>
          <p:cNvGrpSpPr>
            <a:grpSpLocks/>
          </p:cNvGrpSpPr>
          <p:nvPr/>
        </p:nvGrpSpPr>
        <p:grpSpPr bwMode="auto">
          <a:xfrm>
            <a:off x="1089025" y="2309813"/>
            <a:ext cx="469900" cy="685800"/>
            <a:chOff x="1104" y="3024"/>
            <a:chExt cx="296" cy="432"/>
          </a:xfrm>
        </p:grpSpPr>
        <p:sp>
          <p:nvSpPr>
            <p:cNvPr id="14" name="Freeform 364"/>
            <p:cNvSpPr>
              <a:spLocks/>
            </p:cNvSpPr>
            <p:nvPr/>
          </p:nvSpPr>
          <p:spPr bwMode="auto">
            <a:xfrm>
              <a:off x="1138" y="3298"/>
              <a:ext cx="9" cy="5"/>
            </a:xfrm>
            <a:custGeom>
              <a:avLst/>
              <a:gdLst>
                <a:gd name="T0" fmla="*/ 0 w 206"/>
                <a:gd name="T1" fmla="*/ 0 h 84"/>
                <a:gd name="T2" fmla="*/ 0 w 206"/>
                <a:gd name="T3" fmla="*/ 0 h 84"/>
                <a:gd name="T4" fmla="*/ 0 w 206"/>
                <a:gd name="T5" fmla="*/ 0 h 84"/>
                <a:gd name="T6" fmla="*/ 0 w 206"/>
                <a:gd name="T7" fmla="*/ 0 h 84"/>
                <a:gd name="T8" fmla="*/ 0 w 206"/>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84">
                  <a:moveTo>
                    <a:pt x="0" y="67"/>
                  </a:moveTo>
                  <a:lnTo>
                    <a:pt x="199" y="0"/>
                  </a:lnTo>
                  <a:lnTo>
                    <a:pt x="206" y="17"/>
                  </a:lnTo>
                  <a:lnTo>
                    <a:pt x="7" y="84"/>
                  </a:lnTo>
                  <a:lnTo>
                    <a:pt x="0" y="67"/>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365"/>
            <p:cNvSpPr>
              <a:spLocks/>
            </p:cNvSpPr>
            <p:nvPr/>
          </p:nvSpPr>
          <p:spPr bwMode="auto">
            <a:xfrm>
              <a:off x="1197" y="3450"/>
              <a:ext cx="3" cy="6"/>
            </a:xfrm>
            <a:custGeom>
              <a:avLst/>
              <a:gdLst>
                <a:gd name="T0" fmla="*/ 0 w 82"/>
                <a:gd name="T1" fmla="*/ 0 h 108"/>
                <a:gd name="T2" fmla="*/ 0 w 82"/>
                <a:gd name="T3" fmla="*/ 0 h 108"/>
                <a:gd name="T4" fmla="*/ 0 w 82"/>
                <a:gd name="T5" fmla="*/ 0 h 108"/>
                <a:gd name="T6" fmla="*/ 0 w 82"/>
                <a:gd name="T7" fmla="*/ 0 h 108"/>
                <a:gd name="T8" fmla="*/ 0 w 82"/>
                <a:gd name="T9" fmla="*/ 0 h 108"/>
                <a:gd name="T10" fmla="*/ 0 w 82"/>
                <a:gd name="T11" fmla="*/ 0 h 108"/>
                <a:gd name="T12" fmla="*/ 0 w 82"/>
                <a:gd name="T13" fmla="*/ 0 h 108"/>
                <a:gd name="T14" fmla="*/ 0 w 82"/>
                <a:gd name="T15" fmla="*/ 0 h 108"/>
                <a:gd name="T16" fmla="*/ 0 w 82"/>
                <a:gd name="T17" fmla="*/ 0 h 108"/>
                <a:gd name="T18" fmla="*/ 0 w 82"/>
                <a:gd name="T19" fmla="*/ 0 h 108"/>
                <a:gd name="T20" fmla="*/ 0 w 82"/>
                <a:gd name="T21" fmla="*/ 0 h 108"/>
                <a:gd name="T22" fmla="*/ 0 w 82"/>
                <a:gd name="T23" fmla="*/ 0 h 1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366"/>
            <p:cNvSpPr>
              <a:spLocks/>
            </p:cNvSpPr>
            <p:nvPr/>
          </p:nvSpPr>
          <p:spPr bwMode="auto">
            <a:xfrm>
              <a:off x="1187" y="3433"/>
              <a:ext cx="13" cy="18"/>
            </a:xfrm>
            <a:custGeom>
              <a:avLst/>
              <a:gdLst>
                <a:gd name="T0" fmla="*/ 0 w 293"/>
                <a:gd name="T1" fmla="*/ 0 h 319"/>
                <a:gd name="T2" fmla="*/ 0 w 293"/>
                <a:gd name="T3" fmla="*/ 0 h 319"/>
                <a:gd name="T4" fmla="*/ 0 w 293"/>
                <a:gd name="T5" fmla="*/ 0 h 319"/>
                <a:gd name="T6" fmla="*/ 0 w 293"/>
                <a:gd name="T7" fmla="*/ 0 h 319"/>
                <a:gd name="T8" fmla="*/ 0 w 293"/>
                <a:gd name="T9" fmla="*/ 0 h 319"/>
                <a:gd name="T10" fmla="*/ 0 w 293"/>
                <a:gd name="T11" fmla="*/ 0 h 319"/>
                <a:gd name="T12" fmla="*/ 0 w 293"/>
                <a:gd name="T13" fmla="*/ 0 h 319"/>
                <a:gd name="T14" fmla="*/ 0 w 293"/>
                <a:gd name="T15" fmla="*/ 0 h 319"/>
                <a:gd name="T16" fmla="*/ 0 w 293"/>
                <a:gd name="T17" fmla="*/ 0 h 319"/>
                <a:gd name="T18" fmla="*/ 0 w 293"/>
                <a:gd name="T19" fmla="*/ 0 h 319"/>
                <a:gd name="T20" fmla="*/ 0 w 293"/>
                <a:gd name="T21" fmla="*/ 0 h 319"/>
                <a:gd name="T22" fmla="*/ 0 w 293"/>
                <a:gd name="T23" fmla="*/ 0 h 319"/>
                <a:gd name="T24" fmla="*/ 0 w 293"/>
                <a:gd name="T25" fmla="*/ 0 h 319"/>
                <a:gd name="T26" fmla="*/ 0 w 293"/>
                <a:gd name="T27" fmla="*/ 0 h 319"/>
                <a:gd name="T28" fmla="*/ 0 w 293"/>
                <a:gd name="T29" fmla="*/ 0 h 319"/>
                <a:gd name="T30" fmla="*/ 0 w 293"/>
                <a:gd name="T31" fmla="*/ 0 h 319"/>
                <a:gd name="T32" fmla="*/ 0 w 293"/>
                <a:gd name="T33" fmla="*/ 0 h 319"/>
                <a:gd name="T34" fmla="*/ 0 w 293"/>
                <a:gd name="T35" fmla="*/ 0 h 319"/>
                <a:gd name="T36" fmla="*/ 0 w 293"/>
                <a:gd name="T37" fmla="*/ 0 h 319"/>
                <a:gd name="T38" fmla="*/ 0 w 293"/>
                <a:gd name="T39" fmla="*/ 0 h 319"/>
                <a:gd name="T40" fmla="*/ 0 w 293"/>
                <a:gd name="T41" fmla="*/ 0 h 319"/>
                <a:gd name="T42" fmla="*/ 0 w 293"/>
                <a:gd name="T43" fmla="*/ 0 h 319"/>
                <a:gd name="T44" fmla="*/ 0 w 293"/>
                <a:gd name="T45" fmla="*/ 0 h 319"/>
                <a:gd name="T46" fmla="*/ 0 w 293"/>
                <a:gd name="T47" fmla="*/ 0 h 319"/>
                <a:gd name="T48" fmla="*/ 0 w 293"/>
                <a:gd name="T49" fmla="*/ 0 h 319"/>
                <a:gd name="T50" fmla="*/ 0 w 293"/>
                <a:gd name="T51" fmla="*/ 0 h 319"/>
                <a:gd name="T52" fmla="*/ 0 w 293"/>
                <a:gd name="T53" fmla="*/ 0 h 319"/>
                <a:gd name="T54" fmla="*/ 0 w 293"/>
                <a:gd name="T55" fmla="*/ 0 h 319"/>
                <a:gd name="T56" fmla="*/ 0 w 293"/>
                <a:gd name="T57" fmla="*/ 0 h 319"/>
                <a:gd name="T58" fmla="*/ 0 w 293"/>
                <a:gd name="T59" fmla="*/ 0 h 319"/>
                <a:gd name="T60" fmla="*/ 0 w 293"/>
                <a:gd name="T61" fmla="*/ 0 h 319"/>
                <a:gd name="T62" fmla="*/ 0 w 293"/>
                <a:gd name="T63" fmla="*/ 0 h 319"/>
                <a:gd name="T64" fmla="*/ 0 w 293"/>
                <a:gd name="T65" fmla="*/ 0 h 319"/>
                <a:gd name="T66" fmla="*/ 0 w 293"/>
                <a:gd name="T67" fmla="*/ 0 h 319"/>
                <a:gd name="T68" fmla="*/ 0 w 293"/>
                <a:gd name="T69" fmla="*/ 0 h 319"/>
                <a:gd name="T70" fmla="*/ 0 w 293"/>
                <a:gd name="T71" fmla="*/ 0 h 319"/>
                <a:gd name="T72" fmla="*/ 0 w 293"/>
                <a:gd name="T73" fmla="*/ 0 h 319"/>
                <a:gd name="T74" fmla="*/ 0 w 293"/>
                <a:gd name="T75" fmla="*/ 0 h 319"/>
                <a:gd name="T76" fmla="*/ 0 w 293"/>
                <a:gd name="T77" fmla="*/ 0 h 319"/>
                <a:gd name="T78" fmla="*/ 0 w 293"/>
                <a:gd name="T79" fmla="*/ 0 h 319"/>
                <a:gd name="T80" fmla="*/ 0 w 293"/>
                <a:gd name="T81" fmla="*/ 0 h 31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367"/>
            <p:cNvSpPr>
              <a:spLocks/>
            </p:cNvSpPr>
            <p:nvPr/>
          </p:nvSpPr>
          <p:spPr bwMode="auto">
            <a:xfrm>
              <a:off x="1138" y="3299"/>
              <a:ext cx="60" cy="139"/>
            </a:xfrm>
            <a:custGeom>
              <a:avLst/>
              <a:gdLst>
                <a:gd name="T0" fmla="*/ 0 w 1314"/>
                <a:gd name="T1" fmla="*/ 0 h 2506"/>
                <a:gd name="T2" fmla="*/ 0 w 1314"/>
                <a:gd name="T3" fmla="*/ 0 h 2506"/>
                <a:gd name="T4" fmla="*/ 0 w 1314"/>
                <a:gd name="T5" fmla="*/ 0 h 2506"/>
                <a:gd name="T6" fmla="*/ 0 w 1314"/>
                <a:gd name="T7" fmla="*/ 0 h 2506"/>
                <a:gd name="T8" fmla="*/ 0 w 1314"/>
                <a:gd name="T9" fmla="*/ 0 h 25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4" h="2506">
                  <a:moveTo>
                    <a:pt x="198" y="0"/>
                  </a:moveTo>
                  <a:lnTo>
                    <a:pt x="0" y="66"/>
                  </a:lnTo>
                  <a:lnTo>
                    <a:pt x="1064" y="2506"/>
                  </a:lnTo>
                  <a:lnTo>
                    <a:pt x="1314" y="2421"/>
                  </a:lnTo>
                  <a:lnTo>
                    <a:pt x="198" y="0"/>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368"/>
            <p:cNvSpPr>
              <a:spLocks/>
            </p:cNvSpPr>
            <p:nvPr/>
          </p:nvSpPr>
          <p:spPr bwMode="auto">
            <a:xfrm>
              <a:off x="1136" y="3292"/>
              <a:ext cx="11" cy="10"/>
            </a:xfrm>
            <a:custGeom>
              <a:avLst/>
              <a:gdLst>
                <a:gd name="T0" fmla="*/ 0 w 235"/>
                <a:gd name="T1" fmla="*/ 0 h 179"/>
                <a:gd name="T2" fmla="*/ 0 w 235"/>
                <a:gd name="T3" fmla="*/ 0 h 179"/>
                <a:gd name="T4" fmla="*/ 0 w 235"/>
                <a:gd name="T5" fmla="*/ 0 h 179"/>
                <a:gd name="T6" fmla="*/ 0 w 235"/>
                <a:gd name="T7" fmla="*/ 0 h 179"/>
                <a:gd name="T8" fmla="*/ 0 w 235"/>
                <a:gd name="T9" fmla="*/ 0 h 179"/>
                <a:gd name="T10" fmla="*/ 0 w 235"/>
                <a:gd name="T11" fmla="*/ 0 h 1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5" h="179">
                  <a:moveTo>
                    <a:pt x="235" y="111"/>
                  </a:moveTo>
                  <a:lnTo>
                    <a:pt x="36" y="179"/>
                  </a:lnTo>
                  <a:lnTo>
                    <a:pt x="0" y="97"/>
                  </a:lnTo>
                  <a:lnTo>
                    <a:pt x="70" y="0"/>
                  </a:lnTo>
                  <a:lnTo>
                    <a:pt x="199" y="30"/>
                  </a:lnTo>
                  <a:lnTo>
                    <a:pt x="235" y="111"/>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369"/>
            <p:cNvSpPr>
              <a:spLocks/>
            </p:cNvSpPr>
            <p:nvPr/>
          </p:nvSpPr>
          <p:spPr bwMode="auto">
            <a:xfrm>
              <a:off x="1147" y="3103"/>
              <a:ext cx="208" cy="202"/>
            </a:xfrm>
            <a:custGeom>
              <a:avLst/>
              <a:gdLst>
                <a:gd name="T0" fmla="*/ 0 w 4569"/>
                <a:gd name="T1" fmla="*/ 0 h 3641"/>
                <a:gd name="T2" fmla="*/ 0 w 4569"/>
                <a:gd name="T3" fmla="*/ 0 h 3641"/>
                <a:gd name="T4" fmla="*/ 0 w 4569"/>
                <a:gd name="T5" fmla="*/ 0 h 3641"/>
                <a:gd name="T6" fmla="*/ 0 w 4569"/>
                <a:gd name="T7" fmla="*/ 0 h 3641"/>
                <a:gd name="T8" fmla="*/ 0 w 4569"/>
                <a:gd name="T9" fmla="*/ 0 h 36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9" h="3641">
                  <a:moveTo>
                    <a:pt x="0" y="1626"/>
                  </a:moveTo>
                  <a:lnTo>
                    <a:pt x="3650" y="0"/>
                  </a:lnTo>
                  <a:lnTo>
                    <a:pt x="4569" y="1998"/>
                  </a:lnTo>
                  <a:lnTo>
                    <a:pt x="873" y="3641"/>
                  </a:lnTo>
                  <a:lnTo>
                    <a:pt x="0" y="1626"/>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370"/>
            <p:cNvSpPr>
              <a:spLocks/>
            </p:cNvSpPr>
            <p:nvPr/>
          </p:nvSpPr>
          <p:spPr bwMode="auto">
            <a:xfrm>
              <a:off x="1129" y="3045"/>
              <a:ext cx="271" cy="393"/>
            </a:xfrm>
            <a:custGeom>
              <a:avLst/>
              <a:gdLst>
                <a:gd name="T0" fmla="*/ 0 w 5957"/>
                <a:gd name="T1" fmla="*/ 0 h 7066"/>
                <a:gd name="T2" fmla="*/ 0 w 5957"/>
                <a:gd name="T3" fmla="*/ 0 h 7066"/>
                <a:gd name="T4" fmla="*/ 0 w 5957"/>
                <a:gd name="T5" fmla="*/ 0 h 7066"/>
                <a:gd name="T6" fmla="*/ 0 w 5957"/>
                <a:gd name="T7" fmla="*/ 0 h 7066"/>
                <a:gd name="T8" fmla="*/ 0 w 5957"/>
                <a:gd name="T9" fmla="*/ 0 h 7066"/>
                <a:gd name="T10" fmla="*/ 0 w 5957"/>
                <a:gd name="T11" fmla="*/ 0 h 7066"/>
                <a:gd name="T12" fmla="*/ 0 w 5957"/>
                <a:gd name="T13" fmla="*/ 0 h 7066"/>
                <a:gd name="T14" fmla="*/ 0 w 5957"/>
                <a:gd name="T15" fmla="*/ 0 h 7066"/>
                <a:gd name="T16" fmla="*/ 0 w 5957"/>
                <a:gd name="T17" fmla="*/ 0 h 7066"/>
                <a:gd name="T18" fmla="*/ 0 w 5957"/>
                <a:gd name="T19" fmla="*/ 0 h 7066"/>
                <a:gd name="T20" fmla="*/ 0 w 5957"/>
                <a:gd name="T21" fmla="*/ 0 h 7066"/>
                <a:gd name="T22" fmla="*/ 0 w 5957"/>
                <a:gd name="T23" fmla="*/ 0 h 7066"/>
                <a:gd name="T24" fmla="*/ 0 w 5957"/>
                <a:gd name="T25" fmla="*/ 0 h 7066"/>
                <a:gd name="T26" fmla="*/ 0 w 5957"/>
                <a:gd name="T27" fmla="*/ 0 h 7066"/>
                <a:gd name="T28" fmla="*/ 0 w 5957"/>
                <a:gd name="T29" fmla="*/ 0 h 7066"/>
                <a:gd name="T30" fmla="*/ 0 w 5957"/>
                <a:gd name="T31" fmla="*/ 0 h 7066"/>
                <a:gd name="T32" fmla="*/ 0 w 5957"/>
                <a:gd name="T33" fmla="*/ 0 h 7066"/>
                <a:gd name="T34" fmla="*/ 0 w 5957"/>
                <a:gd name="T35" fmla="*/ 0 h 7066"/>
                <a:gd name="T36" fmla="*/ 0 w 5957"/>
                <a:gd name="T37" fmla="*/ 0 h 7066"/>
                <a:gd name="T38" fmla="*/ 0 w 5957"/>
                <a:gd name="T39" fmla="*/ 0 h 7066"/>
                <a:gd name="T40" fmla="*/ 0 w 5957"/>
                <a:gd name="T41" fmla="*/ 0 h 7066"/>
                <a:gd name="T42" fmla="*/ 0 w 5957"/>
                <a:gd name="T43" fmla="*/ 0 h 7066"/>
                <a:gd name="T44" fmla="*/ 0 w 5957"/>
                <a:gd name="T45" fmla="*/ 0 h 7066"/>
                <a:gd name="T46" fmla="*/ 0 w 5957"/>
                <a:gd name="T47" fmla="*/ 0 h 7066"/>
                <a:gd name="T48" fmla="*/ 0 w 5957"/>
                <a:gd name="T49" fmla="*/ 0 h 7066"/>
                <a:gd name="T50" fmla="*/ 0 w 5957"/>
                <a:gd name="T51" fmla="*/ 0 h 7066"/>
                <a:gd name="T52" fmla="*/ 0 w 5957"/>
                <a:gd name="T53" fmla="*/ 0 h 7066"/>
                <a:gd name="T54" fmla="*/ 0 w 5957"/>
                <a:gd name="T55" fmla="*/ 0 h 7066"/>
                <a:gd name="T56" fmla="*/ 0 w 5957"/>
                <a:gd name="T57" fmla="*/ 0 h 7066"/>
                <a:gd name="T58" fmla="*/ 0 w 5957"/>
                <a:gd name="T59" fmla="*/ 0 h 7066"/>
                <a:gd name="T60" fmla="*/ 0 w 5957"/>
                <a:gd name="T61" fmla="*/ 0 h 7066"/>
                <a:gd name="T62" fmla="*/ 0 w 5957"/>
                <a:gd name="T63" fmla="*/ 0 h 7066"/>
                <a:gd name="T64" fmla="*/ 0 w 5957"/>
                <a:gd name="T65" fmla="*/ 0 h 7066"/>
                <a:gd name="T66" fmla="*/ 0 w 5957"/>
                <a:gd name="T67" fmla="*/ 0 h 7066"/>
                <a:gd name="T68" fmla="*/ 0 w 5957"/>
                <a:gd name="T69" fmla="*/ 0 h 7066"/>
                <a:gd name="T70" fmla="*/ 0 w 5957"/>
                <a:gd name="T71" fmla="*/ 0 h 7066"/>
                <a:gd name="T72" fmla="*/ 0 w 5957"/>
                <a:gd name="T73" fmla="*/ 0 h 70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371"/>
            <p:cNvSpPr>
              <a:spLocks/>
            </p:cNvSpPr>
            <p:nvPr/>
          </p:nvSpPr>
          <p:spPr bwMode="auto">
            <a:xfrm>
              <a:off x="1313" y="3096"/>
              <a:ext cx="51" cy="121"/>
            </a:xfrm>
            <a:custGeom>
              <a:avLst/>
              <a:gdLst>
                <a:gd name="T0" fmla="*/ 0 w 1134"/>
                <a:gd name="T1" fmla="*/ 0 h 2180"/>
                <a:gd name="T2" fmla="*/ 0 w 1134"/>
                <a:gd name="T3" fmla="*/ 0 h 2180"/>
                <a:gd name="T4" fmla="*/ 0 w 1134"/>
                <a:gd name="T5" fmla="*/ 0 h 2180"/>
                <a:gd name="T6" fmla="*/ 0 w 1134"/>
                <a:gd name="T7" fmla="*/ 0 h 2180"/>
                <a:gd name="T8" fmla="*/ 0 w 1134"/>
                <a:gd name="T9" fmla="*/ 0 h 2180"/>
                <a:gd name="T10" fmla="*/ 0 w 1134"/>
                <a:gd name="T11" fmla="*/ 0 h 2180"/>
                <a:gd name="T12" fmla="*/ 0 w 1134"/>
                <a:gd name="T13" fmla="*/ 0 h 2180"/>
                <a:gd name="T14" fmla="*/ 0 w 1134"/>
                <a:gd name="T15" fmla="*/ 0 h 2180"/>
                <a:gd name="T16" fmla="*/ 0 w 1134"/>
                <a:gd name="T17" fmla="*/ 0 h 2180"/>
                <a:gd name="T18" fmla="*/ 0 w 1134"/>
                <a:gd name="T19" fmla="*/ 0 h 2180"/>
                <a:gd name="T20" fmla="*/ 0 w 1134"/>
                <a:gd name="T21" fmla="*/ 0 h 2180"/>
                <a:gd name="T22" fmla="*/ 0 w 1134"/>
                <a:gd name="T23" fmla="*/ 0 h 2180"/>
                <a:gd name="T24" fmla="*/ 0 w 1134"/>
                <a:gd name="T25" fmla="*/ 0 h 2180"/>
                <a:gd name="T26" fmla="*/ 0 w 1134"/>
                <a:gd name="T27" fmla="*/ 0 h 2180"/>
                <a:gd name="T28" fmla="*/ 0 w 1134"/>
                <a:gd name="T29" fmla="*/ 0 h 2180"/>
                <a:gd name="T30" fmla="*/ 0 w 1134"/>
                <a:gd name="T31" fmla="*/ 0 h 2180"/>
                <a:gd name="T32" fmla="*/ 0 w 1134"/>
                <a:gd name="T33" fmla="*/ 0 h 2180"/>
                <a:gd name="T34" fmla="*/ 0 w 1134"/>
                <a:gd name="T35" fmla="*/ 0 h 2180"/>
                <a:gd name="T36" fmla="*/ 0 w 1134"/>
                <a:gd name="T37" fmla="*/ 0 h 2180"/>
                <a:gd name="T38" fmla="*/ 0 w 1134"/>
                <a:gd name="T39" fmla="*/ 0 h 2180"/>
                <a:gd name="T40" fmla="*/ 0 w 1134"/>
                <a:gd name="T41" fmla="*/ 0 h 2180"/>
                <a:gd name="T42" fmla="*/ 0 w 1134"/>
                <a:gd name="T43" fmla="*/ 0 h 2180"/>
                <a:gd name="T44" fmla="*/ 0 w 1134"/>
                <a:gd name="T45" fmla="*/ 0 h 2180"/>
                <a:gd name="T46" fmla="*/ 0 w 1134"/>
                <a:gd name="T47" fmla="*/ 0 h 2180"/>
                <a:gd name="T48" fmla="*/ 0 w 1134"/>
                <a:gd name="T49" fmla="*/ 0 h 2180"/>
                <a:gd name="T50" fmla="*/ 0 w 1134"/>
                <a:gd name="T51" fmla="*/ 0 h 2180"/>
                <a:gd name="T52" fmla="*/ 0 w 1134"/>
                <a:gd name="T53" fmla="*/ 0 h 2180"/>
                <a:gd name="T54" fmla="*/ 0 w 1134"/>
                <a:gd name="T55" fmla="*/ 0 h 2180"/>
                <a:gd name="T56" fmla="*/ 0 w 1134"/>
                <a:gd name="T57" fmla="*/ 0 h 2180"/>
                <a:gd name="T58" fmla="*/ 0 w 1134"/>
                <a:gd name="T59" fmla="*/ 0 h 2180"/>
                <a:gd name="T60" fmla="*/ 0 w 1134"/>
                <a:gd name="T61" fmla="*/ 0 h 2180"/>
                <a:gd name="T62" fmla="*/ 0 w 1134"/>
                <a:gd name="T63" fmla="*/ 0 h 2180"/>
                <a:gd name="T64" fmla="*/ 0 w 1134"/>
                <a:gd name="T65" fmla="*/ 0 h 2180"/>
                <a:gd name="T66" fmla="*/ 0 w 1134"/>
                <a:gd name="T67" fmla="*/ 0 h 2180"/>
                <a:gd name="T68" fmla="*/ 0 w 1134"/>
                <a:gd name="T69" fmla="*/ 0 h 2180"/>
                <a:gd name="T70" fmla="*/ 0 w 1134"/>
                <a:gd name="T71" fmla="*/ 0 h 2180"/>
                <a:gd name="T72" fmla="*/ 0 w 1134"/>
                <a:gd name="T73" fmla="*/ 0 h 2180"/>
                <a:gd name="T74" fmla="*/ 0 w 1134"/>
                <a:gd name="T75" fmla="*/ 0 h 2180"/>
                <a:gd name="T76" fmla="*/ 0 w 1134"/>
                <a:gd name="T77" fmla="*/ 0 h 2180"/>
                <a:gd name="T78" fmla="*/ 0 w 1134"/>
                <a:gd name="T79" fmla="*/ 0 h 2180"/>
                <a:gd name="T80" fmla="*/ 0 w 1134"/>
                <a:gd name="T81" fmla="*/ 0 h 2180"/>
                <a:gd name="T82" fmla="*/ 0 w 1134"/>
                <a:gd name="T83" fmla="*/ 0 h 2180"/>
                <a:gd name="T84" fmla="*/ 0 w 1134"/>
                <a:gd name="T85" fmla="*/ 0 h 2180"/>
                <a:gd name="T86" fmla="*/ 0 w 1134"/>
                <a:gd name="T87" fmla="*/ 0 h 2180"/>
                <a:gd name="T88" fmla="*/ 0 w 1134"/>
                <a:gd name="T89" fmla="*/ 0 h 2180"/>
                <a:gd name="T90" fmla="*/ 0 w 1134"/>
                <a:gd name="T91" fmla="*/ 0 h 2180"/>
                <a:gd name="T92" fmla="*/ 0 w 1134"/>
                <a:gd name="T93" fmla="*/ 0 h 2180"/>
                <a:gd name="T94" fmla="*/ 0 w 1134"/>
                <a:gd name="T95" fmla="*/ 0 h 2180"/>
                <a:gd name="T96" fmla="*/ 0 w 1134"/>
                <a:gd name="T97" fmla="*/ 0 h 2180"/>
                <a:gd name="T98" fmla="*/ 0 w 1134"/>
                <a:gd name="T99" fmla="*/ 0 h 2180"/>
                <a:gd name="T100" fmla="*/ 0 w 1134"/>
                <a:gd name="T101" fmla="*/ 0 h 2180"/>
                <a:gd name="T102" fmla="*/ 0 w 1134"/>
                <a:gd name="T103" fmla="*/ 0 h 21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372"/>
            <p:cNvSpPr>
              <a:spLocks/>
            </p:cNvSpPr>
            <p:nvPr/>
          </p:nvSpPr>
          <p:spPr bwMode="auto">
            <a:xfrm>
              <a:off x="1122" y="3082"/>
              <a:ext cx="207" cy="202"/>
            </a:xfrm>
            <a:custGeom>
              <a:avLst/>
              <a:gdLst>
                <a:gd name="T0" fmla="*/ 0 w 4569"/>
                <a:gd name="T1" fmla="*/ 0 h 3641"/>
                <a:gd name="T2" fmla="*/ 0 w 4569"/>
                <a:gd name="T3" fmla="*/ 0 h 3641"/>
                <a:gd name="T4" fmla="*/ 0 w 4569"/>
                <a:gd name="T5" fmla="*/ 0 h 3641"/>
                <a:gd name="T6" fmla="*/ 0 w 4569"/>
                <a:gd name="T7" fmla="*/ 0 h 3641"/>
                <a:gd name="T8" fmla="*/ 0 w 4569"/>
                <a:gd name="T9" fmla="*/ 0 h 36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9" h="3641">
                  <a:moveTo>
                    <a:pt x="0" y="1625"/>
                  </a:moveTo>
                  <a:lnTo>
                    <a:pt x="3650" y="0"/>
                  </a:lnTo>
                  <a:lnTo>
                    <a:pt x="4569" y="1997"/>
                  </a:lnTo>
                  <a:lnTo>
                    <a:pt x="873" y="3641"/>
                  </a:lnTo>
                  <a:lnTo>
                    <a:pt x="0" y="1625"/>
                  </a:lnTo>
                  <a:close/>
                </a:path>
              </a:pathLst>
            </a:custGeom>
            <a:solidFill>
              <a:srgbClr val="54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373"/>
            <p:cNvSpPr>
              <a:spLocks/>
            </p:cNvSpPr>
            <p:nvPr/>
          </p:nvSpPr>
          <p:spPr bwMode="auto">
            <a:xfrm>
              <a:off x="1104" y="3024"/>
              <a:ext cx="271" cy="393"/>
            </a:xfrm>
            <a:custGeom>
              <a:avLst/>
              <a:gdLst>
                <a:gd name="T0" fmla="*/ 0 w 5957"/>
                <a:gd name="T1" fmla="*/ 0 h 7065"/>
                <a:gd name="T2" fmla="*/ 0 w 5957"/>
                <a:gd name="T3" fmla="*/ 0 h 7065"/>
                <a:gd name="T4" fmla="*/ 0 w 5957"/>
                <a:gd name="T5" fmla="*/ 0 h 7065"/>
                <a:gd name="T6" fmla="*/ 0 w 5957"/>
                <a:gd name="T7" fmla="*/ 0 h 7065"/>
                <a:gd name="T8" fmla="*/ 0 w 5957"/>
                <a:gd name="T9" fmla="*/ 0 h 7065"/>
                <a:gd name="T10" fmla="*/ 0 w 5957"/>
                <a:gd name="T11" fmla="*/ 0 h 7065"/>
                <a:gd name="T12" fmla="*/ 0 w 5957"/>
                <a:gd name="T13" fmla="*/ 0 h 7065"/>
                <a:gd name="T14" fmla="*/ 0 w 5957"/>
                <a:gd name="T15" fmla="*/ 0 h 7065"/>
                <a:gd name="T16" fmla="*/ 0 w 5957"/>
                <a:gd name="T17" fmla="*/ 0 h 7065"/>
                <a:gd name="T18" fmla="*/ 0 w 5957"/>
                <a:gd name="T19" fmla="*/ 0 h 7065"/>
                <a:gd name="T20" fmla="*/ 0 w 5957"/>
                <a:gd name="T21" fmla="*/ 0 h 7065"/>
                <a:gd name="T22" fmla="*/ 0 w 5957"/>
                <a:gd name="T23" fmla="*/ 0 h 7065"/>
                <a:gd name="T24" fmla="*/ 0 w 5957"/>
                <a:gd name="T25" fmla="*/ 0 h 7065"/>
                <a:gd name="T26" fmla="*/ 0 w 5957"/>
                <a:gd name="T27" fmla="*/ 0 h 7065"/>
                <a:gd name="T28" fmla="*/ 0 w 5957"/>
                <a:gd name="T29" fmla="*/ 0 h 7065"/>
                <a:gd name="T30" fmla="*/ 0 w 5957"/>
                <a:gd name="T31" fmla="*/ 0 h 7065"/>
                <a:gd name="T32" fmla="*/ 0 w 5957"/>
                <a:gd name="T33" fmla="*/ 0 h 7065"/>
                <a:gd name="T34" fmla="*/ 0 w 5957"/>
                <a:gd name="T35" fmla="*/ 0 h 7065"/>
                <a:gd name="T36" fmla="*/ 0 w 5957"/>
                <a:gd name="T37" fmla="*/ 0 h 7065"/>
                <a:gd name="T38" fmla="*/ 0 w 5957"/>
                <a:gd name="T39" fmla="*/ 0 h 7065"/>
                <a:gd name="T40" fmla="*/ 0 w 5957"/>
                <a:gd name="T41" fmla="*/ 0 h 7065"/>
                <a:gd name="T42" fmla="*/ 0 w 5957"/>
                <a:gd name="T43" fmla="*/ 0 h 7065"/>
                <a:gd name="T44" fmla="*/ 0 w 5957"/>
                <a:gd name="T45" fmla="*/ 0 h 7065"/>
                <a:gd name="T46" fmla="*/ 0 w 5957"/>
                <a:gd name="T47" fmla="*/ 0 h 7065"/>
                <a:gd name="T48" fmla="*/ 0 w 5957"/>
                <a:gd name="T49" fmla="*/ 0 h 7065"/>
                <a:gd name="T50" fmla="*/ 0 w 5957"/>
                <a:gd name="T51" fmla="*/ 0 h 7065"/>
                <a:gd name="T52" fmla="*/ 0 w 5957"/>
                <a:gd name="T53" fmla="*/ 0 h 7065"/>
                <a:gd name="T54" fmla="*/ 0 w 5957"/>
                <a:gd name="T55" fmla="*/ 0 h 7065"/>
                <a:gd name="T56" fmla="*/ 0 w 5957"/>
                <a:gd name="T57" fmla="*/ 0 h 7065"/>
                <a:gd name="T58" fmla="*/ 0 w 5957"/>
                <a:gd name="T59" fmla="*/ 0 h 7065"/>
                <a:gd name="T60" fmla="*/ 0 w 5957"/>
                <a:gd name="T61" fmla="*/ 0 h 7065"/>
                <a:gd name="T62" fmla="*/ 0 w 5957"/>
                <a:gd name="T63" fmla="*/ 0 h 7065"/>
                <a:gd name="T64" fmla="*/ 0 w 5957"/>
                <a:gd name="T65" fmla="*/ 0 h 7065"/>
                <a:gd name="T66" fmla="*/ 0 w 5957"/>
                <a:gd name="T67" fmla="*/ 0 h 7065"/>
                <a:gd name="T68" fmla="*/ 0 w 5957"/>
                <a:gd name="T69" fmla="*/ 0 h 7065"/>
                <a:gd name="T70" fmla="*/ 0 w 5957"/>
                <a:gd name="T71" fmla="*/ 0 h 7065"/>
                <a:gd name="T72" fmla="*/ 0 w 5957"/>
                <a:gd name="T73" fmla="*/ 0 h 70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374"/>
            <p:cNvSpPr>
              <a:spLocks/>
            </p:cNvSpPr>
            <p:nvPr/>
          </p:nvSpPr>
          <p:spPr bwMode="auto">
            <a:xfrm>
              <a:off x="1104" y="3024"/>
              <a:ext cx="162" cy="99"/>
            </a:xfrm>
            <a:custGeom>
              <a:avLst/>
              <a:gdLst>
                <a:gd name="T0" fmla="*/ 0 w 3562"/>
                <a:gd name="T1" fmla="*/ 0 h 1773"/>
                <a:gd name="T2" fmla="*/ 0 w 3562"/>
                <a:gd name="T3" fmla="*/ 0 h 1773"/>
                <a:gd name="T4" fmla="*/ 0 w 3562"/>
                <a:gd name="T5" fmla="*/ 0 h 1773"/>
                <a:gd name="T6" fmla="*/ 0 w 3562"/>
                <a:gd name="T7" fmla="*/ 0 h 1773"/>
                <a:gd name="T8" fmla="*/ 0 w 3562"/>
                <a:gd name="T9" fmla="*/ 0 h 1773"/>
                <a:gd name="T10" fmla="*/ 0 w 3562"/>
                <a:gd name="T11" fmla="*/ 0 h 1773"/>
                <a:gd name="T12" fmla="*/ 0 w 3562"/>
                <a:gd name="T13" fmla="*/ 0 h 1773"/>
                <a:gd name="T14" fmla="*/ 0 w 3562"/>
                <a:gd name="T15" fmla="*/ 0 h 1773"/>
                <a:gd name="T16" fmla="*/ 0 w 3562"/>
                <a:gd name="T17" fmla="*/ 0 h 1773"/>
                <a:gd name="T18" fmla="*/ 0 w 3562"/>
                <a:gd name="T19" fmla="*/ 0 h 1773"/>
                <a:gd name="T20" fmla="*/ 0 w 3562"/>
                <a:gd name="T21" fmla="*/ 0 h 1773"/>
                <a:gd name="T22" fmla="*/ 0 w 3562"/>
                <a:gd name="T23" fmla="*/ 0 h 1773"/>
                <a:gd name="T24" fmla="*/ 0 w 3562"/>
                <a:gd name="T25" fmla="*/ 0 h 1773"/>
                <a:gd name="T26" fmla="*/ 0 w 3562"/>
                <a:gd name="T27" fmla="*/ 0 h 1773"/>
                <a:gd name="T28" fmla="*/ 0 w 3562"/>
                <a:gd name="T29" fmla="*/ 0 h 1773"/>
                <a:gd name="T30" fmla="*/ 0 w 3562"/>
                <a:gd name="T31" fmla="*/ 0 h 1773"/>
                <a:gd name="T32" fmla="*/ 0 w 3562"/>
                <a:gd name="T33" fmla="*/ 0 h 1773"/>
                <a:gd name="T34" fmla="*/ 0 w 3562"/>
                <a:gd name="T35" fmla="*/ 0 h 1773"/>
                <a:gd name="T36" fmla="*/ 0 w 3562"/>
                <a:gd name="T37" fmla="*/ 0 h 1773"/>
                <a:gd name="T38" fmla="*/ 0 w 3562"/>
                <a:gd name="T39" fmla="*/ 0 h 1773"/>
                <a:gd name="T40" fmla="*/ 0 w 3562"/>
                <a:gd name="T41" fmla="*/ 0 h 17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Freeform 375"/>
            <p:cNvSpPr>
              <a:spLocks/>
            </p:cNvSpPr>
            <p:nvPr/>
          </p:nvSpPr>
          <p:spPr bwMode="auto">
            <a:xfrm>
              <a:off x="1104" y="3024"/>
              <a:ext cx="161" cy="97"/>
            </a:xfrm>
            <a:custGeom>
              <a:avLst/>
              <a:gdLst>
                <a:gd name="T0" fmla="*/ 0 w 3550"/>
                <a:gd name="T1" fmla="*/ 0 h 1748"/>
                <a:gd name="T2" fmla="*/ 0 w 3550"/>
                <a:gd name="T3" fmla="*/ 0 h 1748"/>
                <a:gd name="T4" fmla="*/ 0 w 3550"/>
                <a:gd name="T5" fmla="*/ 0 h 1748"/>
                <a:gd name="T6" fmla="*/ 0 w 3550"/>
                <a:gd name="T7" fmla="*/ 0 h 1748"/>
                <a:gd name="T8" fmla="*/ 0 w 3550"/>
                <a:gd name="T9" fmla="*/ 0 h 1748"/>
                <a:gd name="T10" fmla="*/ 0 w 3550"/>
                <a:gd name="T11" fmla="*/ 0 h 1748"/>
                <a:gd name="T12" fmla="*/ 0 w 3550"/>
                <a:gd name="T13" fmla="*/ 0 h 1748"/>
                <a:gd name="T14" fmla="*/ 0 w 3550"/>
                <a:gd name="T15" fmla="*/ 0 h 1748"/>
                <a:gd name="T16" fmla="*/ 0 w 3550"/>
                <a:gd name="T17" fmla="*/ 0 h 1748"/>
                <a:gd name="T18" fmla="*/ 0 w 3550"/>
                <a:gd name="T19" fmla="*/ 0 h 1748"/>
                <a:gd name="T20" fmla="*/ 0 w 3550"/>
                <a:gd name="T21" fmla="*/ 0 h 1748"/>
                <a:gd name="T22" fmla="*/ 0 w 3550"/>
                <a:gd name="T23" fmla="*/ 0 h 1748"/>
                <a:gd name="T24" fmla="*/ 0 w 3550"/>
                <a:gd name="T25" fmla="*/ 0 h 1748"/>
                <a:gd name="T26" fmla="*/ 0 w 3550"/>
                <a:gd name="T27" fmla="*/ 0 h 1748"/>
                <a:gd name="T28" fmla="*/ 0 w 3550"/>
                <a:gd name="T29" fmla="*/ 0 h 1748"/>
                <a:gd name="T30" fmla="*/ 0 w 3550"/>
                <a:gd name="T31" fmla="*/ 0 h 1748"/>
                <a:gd name="T32" fmla="*/ 0 w 3550"/>
                <a:gd name="T33" fmla="*/ 0 h 1748"/>
                <a:gd name="T34" fmla="*/ 0 w 3550"/>
                <a:gd name="T35" fmla="*/ 0 h 1748"/>
                <a:gd name="T36" fmla="*/ 0 w 3550"/>
                <a:gd name="T37" fmla="*/ 0 h 1748"/>
                <a:gd name="T38" fmla="*/ 0 w 3550"/>
                <a:gd name="T39" fmla="*/ 0 h 1748"/>
                <a:gd name="T40" fmla="*/ 0 w 3550"/>
                <a:gd name="T41" fmla="*/ 0 h 1748"/>
                <a:gd name="T42" fmla="*/ 0 w 3550"/>
                <a:gd name="T43" fmla="*/ 0 h 1748"/>
                <a:gd name="T44" fmla="*/ 0 w 3550"/>
                <a:gd name="T45" fmla="*/ 0 h 1748"/>
                <a:gd name="T46" fmla="*/ 0 w 3550"/>
                <a:gd name="T47" fmla="*/ 0 h 1748"/>
                <a:gd name="T48" fmla="*/ 0 w 3550"/>
                <a:gd name="T49" fmla="*/ 0 h 1748"/>
                <a:gd name="T50" fmla="*/ 0 w 3550"/>
                <a:gd name="T51" fmla="*/ 0 h 1748"/>
                <a:gd name="T52" fmla="*/ 0 w 3550"/>
                <a:gd name="T53" fmla="*/ 0 h 1748"/>
                <a:gd name="T54" fmla="*/ 0 w 3550"/>
                <a:gd name="T55" fmla="*/ 0 h 1748"/>
                <a:gd name="T56" fmla="*/ 0 w 3550"/>
                <a:gd name="T57" fmla="*/ 0 h 1748"/>
                <a:gd name="T58" fmla="*/ 0 w 3550"/>
                <a:gd name="T59" fmla="*/ 0 h 1748"/>
                <a:gd name="T60" fmla="*/ 0 w 3550"/>
                <a:gd name="T61" fmla="*/ 0 h 1748"/>
                <a:gd name="T62" fmla="*/ 0 w 3550"/>
                <a:gd name="T63" fmla="*/ 0 h 1748"/>
                <a:gd name="T64" fmla="*/ 0 w 3550"/>
                <a:gd name="T65" fmla="*/ 0 h 1748"/>
                <a:gd name="T66" fmla="*/ 0 w 3550"/>
                <a:gd name="T67" fmla="*/ 0 h 1748"/>
                <a:gd name="T68" fmla="*/ 0 w 3550"/>
                <a:gd name="T69" fmla="*/ 0 h 1748"/>
                <a:gd name="T70" fmla="*/ 0 w 3550"/>
                <a:gd name="T71" fmla="*/ 0 h 1748"/>
                <a:gd name="T72" fmla="*/ 0 w 3550"/>
                <a:gd name="T73" fmla="*/ 0 h 1748"/>
                <a:gd name="T74" fmla="*/ 0 w 3550"/>
                <a:gd name="T75" fmla="*/ 0 h 1748"/>
                <a:gd name="T76" fmla="*/ 0 w 3550"/>
                <a:gd name="T77" fmla="*/ 0 h 1748"/>
                <a:gd name="T78" fmla="*/ 0 w 3550"/>
                <a:gd name="T79" fmla="*/ 0 h 1748"/>
                <a:gd name="T80" fmla="*/ 0 w 3550"/>
                <a:gd name="T81" fmla="*/ 0 h 1748"/>
                <a:gd name="T82" fmla="*/ 0 w 3550"/>
                <a:gd name="T83" fmla="*/ 0 h 1748"/>
                <a:gd name="T84" fmla="*/ 0 w 3550"/>
                <a:gd name="T85" fmla="*/ 0 h 1748"/>
                <a:gd name="T86" fmla="*/ 0 w 3550"/>
                <a:gd name="T87" fmla="*/ 0 h 1748"/>
                <a:gd name="T88" fmla="*/ 0 w 3550"/>
                <a:gd name="T89" fmla="*/ 0 h 1748"/>
                <a:gd name="T90" fmla="*/ 0 w 3550"/>
                <a:gd name="T91" fmla="*/ 0 h 1748"/>
                <a:gd name="T92" fmla="*/ 0 w 3550"/>
                <a:gd name="T93" fmla="*/ 0 h 1748"/>
                <a:gd name="T94" fmla="*/ 0 w 3550"/>
                <a:gd name="T95" fmla="*/ 0 h 174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Freeform 376"/>
            <p:cNvSpPr>
              <a:spLocks/>
            </p:cNvSpPr>
            <p:nvPr/>
          </p:nvSpPr>
          <p:spPr bwMode="auto">
            <a:xfrm>
              <a:off x="1104" y="3024"/>
              <a:ext cx="161" cy="96"/>
            </a:xfrm>
            <a:custGeom>
              <a:avLst/>
              <a:gdLst>
                <a:gd name="T0" fmla="*/ 0 w 3539"/>
                <a:gd name="T1" fmla="*/ 0 h 1724"/>
                <a:gd name="T2" fmla="*/ 0 w 3539"/>
                <a:gd name="T3" fmla="*/ 0 h 1724"/>
                <a:gd name="T4" fmla="*/ 0 w 3539"/>
                <a:gd name="T5" fmla="*/ 0 h 1724"/>
                <a:gd name="T6" fmla="*/ 0 w 3539"/>
                <a:gd name="T7" fmla="*/ 0 h 1724"/>
                <a:gd name="T8" fmla="*/ 0 w 3539"/>
                <a:gd name="T9" fmla="*/ 0 h 1724"/>
                <a:gd name="T10" fmla="*/ 0 w 3539"/>
                <a:gd name="T11" fmla="*/ 0 h 1724"/>
                <a:gd name="T12" fmla="*/ 0 w 3539"/>
                <a:gd name="T13" fmla="*/ 0 h 1724"/>
                <a:gd name="T14" fmla="*/ 0 w 3539"/>
                <a:gd name="T15" fmla="*/ 0 h 1724"/>
                <a:gd name="T16" fmla="*/ 0 w 3539"/>
                <a:gd name="T17" fmla="*/ 0 h 1724"/>
                <a:gd name="T18" fmla="*/ 0 w 3539"/>
                <a:gd name="T19" fmla="*/ 0 h 1724"/>
                <a:gd name="T20" fmla="*/ 0 w 3539"/>
                <a:gd name="T21" fmla="*/ 0 h 1724"/>
                <a:gd name="T22" fmla="*/ 0 w 3539"/>
                <a:gd name="T23" fmla="*/ 0 h 1724"/>
                <a:gd name="T24" fmla="*/ 0 w 3539"/>
                <a:gd name="T25" fmla="*/ 0 h 1724"/>
                <a:gd name="T26" fmla="*/ 0 w 3539"/>
                <a:gd name="T27" fmla="*/ 0 h 1724"/>
                <a:gd name="T28" fmla="*/ 0 w 3539"/>
                <a:gd name="T29" fmla="*/ 0 h 1724"/>
                <a:gd name="T30" fmla="*/ 0 w 3539"/>
                <a:gd name="T31" fmla="*/ 0 h 1724"/>
                <a:gd name="T32" fmla="*/ 0 w 3539"/>
                <a:gd name="T33" fmla="*/ 0 h 1724"/>
                <a:gd name="T34" fmla="*/ 0 w 3539"/>
                <a:gd name="T35" fmla="*/ 0 h 1724"/>
                <a:gd name="T36" fmla="*/ 0 w 3539"/>
                <a:gd name="T37" fmla="*/ 0 h 1724"/>
                <a:gd name="T38" fmla="*/ 0 w 3539"/>
                <a:gd name="T39" fmla="*/ 0 h 1724"/>
                <a:gd name="T40" fmla="*/ 0 w 3539"/>
                <a:gd name="T41" fmla="*/ 0 h 1724"/>
                <a:gd name="T42" fmla="*/ 0 w 3539"/>
                <a:gd name="T43" fmla="*/ 0 h 1724"/>
                <a:gd name="T44" fmla="*/ 0 w 3539"/>
                <a:gd name="T45" fmla="*/ 0 h 1724"/>
                <a:gd name="T46" fmla="*/ 0 w 3539"/>
                <a:gd name="T47" fmla="*/ 0 h 1724"/>
                <a:gd name="T48" fmla="*/ 0 w 3539"/>
                <a:gd name="T49" fmla="*/ 0 h 1724"/>
                <a:gd name="T50" fmla="*/ 0 w 3539"/>
                <a:gd name="T51" fmla="*/ 0 h 1724"/>
                <a:gd name="T52" fmla="*/ 0 w 3539"/>
                <a:gd name="T53" fmla="*/ 0 h 1724"/>
                <a:gd name="T54" fmla="*/ 0 w 3539"/>
                <a:gd name="T55" fmla="*/ 0 h 1724"/>
                <a:gd name="T56" fmla="*/ 0 w 3539"/>
                <a:gd name="T57" fmla="*/ 0 h 1724"/>
                <a:gd name="T58" fmla="*/ 0 w 3539"/>
                <a:gd name="T59" fmla="*/ 0 h 1724"/>
                <a:gd name="T60" fmla="*/ 0 w 3539"/>
                <a:gd name="T61" fmla="*/ 0 h 1724"/>
                <a:gd name="T62" fmla="*/ 0 w 3539"/>
                <a:gd name="T63" fmla="*/ 0 h 1724"/>
                <a:gd name="T64" fmla="*/ 0 w 3539"/>
                <a:gd name="T65" fmla="*/ 0 h 1724"/>
                <a:gd name="T66" fmla="*/ 0 w 3539"/>
                <a:gd name="T67" fmla="*/ 0 h 1724"/>
                <a:gd name="T68" fmla="*/ 0 w 3539"/>
                <a:gd name="T69" fmla="*/ 0 h 1724"/>
                <a:gd name="T70" fmla="*/ 0 w 3539"/>
                <a:gd name="T71" fmla="*/ 0 h 1724"/>
                <a:gd name="T72" fmla="*/ 0 w 3539"/>
                <a:gd name="T73" fmla="*/ 0 h 1724"/>
                <a:gd name="T74" fmla="*/ 0 w 3539"/>
                <a:gd name="T75" fmla="*/ 0 h 1724"/>
                <a:gd name="T76" fmla="*/ 0 w 3539"/>
                <a:gd name="T77" fmla="*/ 0 h 1724"/>
                <a:gd name="T78" fmla="*/ 0 w 3539"/>
                <a:gd name="T79" fmla="*/ 0 h 1724"/>
                <a:gd name="T80" fmla="*/ 0 w 3539"/>
                <a:gd name="T81" fmla="*/ 0 h 1724"/>
                <a:gd name="T82" fmla="*/ 0 w 3539"/>
                <a:gd name="T83" fmla="*/ 0 h 1724"/>
                <a:gd name="T84" fmla="*/ 0 w 3539"/>
                <a:gd name="T85" fmla="*/ 0 h 1724"/>
                <a:gd name="T86" fmla="*/ 0 w 3539"/>
                <a:gd name="T87" fmla="*/ 0 h 1724"/>
                <a:gd name="T88" fmla="*/ 0 w 3539"/>
                <a:gd name="T89" fmla="*/ 0 h 1724"/>
                <a:gd name="T90" fmla="*/ 0 w 3539"/>
                <a:gd name="T91" fmla="*/ 0 h 1724"/>
                <a:gd name="T92" fmla="*/ 0 w 3539"/>
                <a:gd name="T93" fmla="*/ 0 h 1724"/>
                <a:gd name="T94" fmla="*/ 0 w 3539"/>
                <a:gd name="T95" fmla="*/ 0 h 172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377"/>
            <p:cNvSpPr>
              <a:spLocks/>
            </p:cNvSpPr>
            <p:nvPr/>
          </p:nvSpPr>
          <p:spPr bwMode="auto">
            <a:xfrm>
              <a:off x="1104" y="3024"/>
              <a:ext cx="160" cy="94"/>
            </a:xfrm>
            <a:custGeom>
              <a:avLst/>
              <a:gdLst>
                <a:gd name="T0" fmla="*/ 0 w 3526"/>
                <a:gd name="T1" fmla="*/ 0 h 1698"/>
                <a:gd name="T2" fmla="*/ 0 w 3526"/>
                <a:gd name="T3" fmla="*/ 0 h 1698"/>
                <a:gd name="T4" fmla="*/ 0 w 3526"/>
                <a:gd name="T5" fmla="*/ 0 h 1698"/>
                <a:gd name="T6" fmla="*/ 0 w 3526"/>
                <a:gd name="T7" fmla="*/ 0 h 1698"/>
                <a:gd name="T8" fmla="*/ 0 w 3526"/>
                <a:gd name="T9" fmla="*/ 0 h 1698"/>
                <a:gd name="T10" fmla="*/ 0 w 3526"/>
                <a:gd name="T11" fmla="*/ 0 h 1698"/>
                <a:gd name="T12" fmla="*/ 0 w 3526"/>
                <a:gd name="T13" fmla="*/ 0 h 1698"/>
                <a:gd name="T14" fmla="*/ 0 w 3526"/>
                <a:gd name="T15" fmla="*/ 0 h 1698"/>
                <a:gd name="T16" fmla="*/ 0 w 3526"/>
                <a:gd name="T17" fmla="*/ 0 h 1698"/>
                <a:gd name="T18" fmla="*/ 0 w 3526"/>
                <a:gd name="T19" fmla="*/ 0 h 1698"/>
                <a:gd name="T20" fmla="*/ 0 w 3526"/>
                <a:gd name="T21" fmla="*/ 0 h 1698"/>
                <a:gd name="T22" fmla="*/ 0 w 3526"/>
                <a:gd name="T23" fmla="*/ 0 h 1698"/>
                <a:gd name="T24" fmla="*/ 0 w 3526"/>
                <a:gd name="T25" fmla="*/ 0 h 1698"/>
                <a:gd name="T26" fmla="*/ 0 w 3526"/>
                <a:gd name="T27" fmla="*/ 0 h 1698"/>
                <a:gd name="T28" fmla="*/ 0 w 3526"/>
                <a:gd name="T29" fmla="*/ 0 h 1698"/>
                <a:gd name="T30" fmla="*/ 0 w 3526"/>
                <a:gd name="T31" fmla="*/ 0 h 1698"/>
                <a:gd name="T32" fmla="*/ 0 w 3526"/>
                <a:gd name="T33" fmla="*/ 0 h 1698"/>
                <a:gd name="T34" fmla="*/ 0 w 3526"/>
                <a:gd name="T35" fmla="*/ 0 h 1698"/>
                <a:gd name="T36" fmla="*/ 0 w 3526"/>
                <a:gd name="T37" fmla="*/ 0 h 1698"/>
                <a:gd name="T38" fmla="*/ 0 w 3526"/>
                <a:gd name="T39" fmla="*/ 0 h 1698"/>
                <a:gd name="T40" fmla="*/ 0 w 3526"/>
                <a:gd name="T41" fmla="*/ 0 h 1698"/>
                <a:gd name="T42" fmla="*/ 0 w 3526"/>
                <a:gd name="T43" fmla="*/ 0 h 1698"/>
                <a:gd name="T44" fmla="*/ 0 w 3526"/>
                <a:gd name="T45" fmla="*/ 0 h 1698"/>
                <a:gd name="T46" fmla="*/ 0 w 3526"/>
                <a:gd name="T47" fmla="*/ 0 h 1698"/>
                <a:gd name="T48" fmla="*/ 0 w 3526"/>
                <a:gd name="T49" fmla="*/ 0 h 1698"/>
                <a:gd name="T50" fmla="*/ 0 w 3526"/>
                <a:gd name="T51" fmla="*/ 0 h 1698"/>
                <a:gd name="T52" fmla="*/ 0 w 3526"/>
                <a:gd name="T53" fmla="*/ 0 h 1698"/>
                <a:gd name="T54" fmla="*/ 0 w 3526"/>
                <a:gd name="T55" fmla="*/ 0 h 1698"/>
                <a:gd name="T56" fmla="*/ 0 w 3526"/>
                <a:gd name="T57" fmla="*/ 0 h 1698"/>
                <a:gd name="T58" fmla="*/ 0 w 3526"/>
                <a:gd name="T59" fmla="*/ 0 h 1698"/>
                <a:gd name="T60" fmla="*/ 0 w 3526"/>
                <a:gd name="T61" fmla="*/ 0 h 1698"/>
                <a:gd name="T62" fmla="*/ 0 w 3526"/>
                <a:gd name="T63" fmla="*/ 0 h 1698"/>
                <a:gd name="T64" fmla="*/ 0 w 3526"/>
                <a:gd name="T65" fmla="*/ 0 h 1698"/>
                <a:gd name="T66" fmla="*/ 0 w 3526"/>
                <a:gd name="T67" fmla="*/ 0 h 1698"/>
                <a:gd name="T68" fmla="*/ 0 w 3526"/>
                <a:gd name="T69" fmla="*/ 0 h 1698"/>
                <a:gd name="T70" fmla="*/ 0 w 3526"/>
                <a:gd name="T71" fmla="*/ 0 h 1698"/>
                <a:gd name="T72" fmla="*/ 0 w 3526"/>
                <a:gd name="T73" fmla="*/ 0 h 1698"/>
                <a:gd name="T74" fmla="*/ 0 w 3526"/>
                <a:gd name="T75" fmla="*/ 0 h 1698"/>
                <a:gd name="T76" fmla="*/ 0 w 3526"/>
                <a:gd name="T77" fmla="*/ 0 h 1698"/>
                <a:gd name="T78" fmla="*/ 0 w 3526"/>
                <a:gd name="T79" fmla="*/ 0 h 1698"/>
                <a:gd name="T80" fmla="*/ 0 w 3526"/>
                <a:gd name="T81" fmla="*/ 0 h 1698"/>
                <a:gd name="T82" fmla="*/ 0 w 3526"/>
                <a:gd name="T83" fmla="*/ 0 h 1698"/>
                <a:gd name="T84" fmla="*/ 0 w 3526"/>
                <a:gd name="T85" fmla="*/ 0 h 1698"/>
                <a:gd name="T86" fmla="*/ 0 w 3526"/>
                <a:gd name="T87" fmla="*/ 0 h 169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378"/>
            <p:cNvSpPr>
              <a:spLocks/>
            </p:cNvSpPr>
            <p:nvPr/>
          </p:nvSpPr>
          <p:spPr bwMode="auto">
            <a:xfrm>
              <a:off x="1104" y="3024"/>
              <a:ext cx="160" cy="93"/>
            </a:xfrm>
            <a:custGeom>
              <a:avLst/>
              <a:gdLst>
                <a:gd name="T0" fmla="*/ 0 w 3515"/>
                <a:gd name="T1" fmla="*/ 0 h 1674"/>
                <a:gd name="T2" fmla="*/ 0 w 3515"/>
                <a:gd name="T3" fmla="*/ 0 h 1674"/>
                <a:gd name="T4" fmla="*/ 0 w 3515"/>
                <a:gd name="T5" fmla="*/ 0 h 1674"/>
                <a:gd name="T6" fmla="*/ 0 w 3515"/>
                <a:gd name="T7" fmla="*/ 0 h 1674"/>
                <a:gd name="T8" fmla="*/ 0 w 3515"/>
                <a:gd name="T9" fmla="*/ 0 h 1674"/>
                <a:gd name="T10" fmla="*/ 0 w 3515"/>
                <a:gd name="T11" fmla="*/ 0 h 1674"/>
                <a:gd name="T12" fmla="*/ 0 w 3515"/>
                <a:gd name="T13" fmla="*/ 0 h 1674"/>
                <a:gd name="T14" fmla="*/ 0 w 3515"/>
                <a:gd name="T15" fmla="*/ 0 h 1674"/>
                <a:gd name="T16" fmla="*/ 0 w 3515"/>
                <a:gd name="T17" fmla="*/ 0 h 1674"/>
                <a:gd name="T18" fmla="*/ 0 w 3515"/>
                <a:gd name="T19" fmla="*/ 0 h 1674"/>
                <a:gd name="T20" fmla="*/ 0 w 3515"/>
                <a:gd name="T21" fmla="*/ 0 h 1674"/>
                <a:gd name="T22" fmla="*/ 0 w 3515"/>
                <a:gd name="T23" fmla="*/ 0 h 1674"/>
                <a:gd name="T24" fmla="*/ 0 w 3515"/>
                <a:gd name="T25" fmla="*/ 0 h 1674"/>
                <a:gd name="T26" fmla="*/ 0 w 3515"/>
                <a:gd name="T27" fmla="*/ 0 h 1674"/>
                <a:gd name="T28" fmla="*/ 0 w 3515"/>
                <a:gd name="T29" fmla="*/ 0 h 1674"/>
                <a:gd name="T30" fmla="*/ 0 w 3515"/>
                <a:gd name="T31" fmla="*/ 0 h 1674"/>
                <a:gd name="T32" fmla="*/ 0 w 3515"/>
                <a:gd name="T33" fmla="*/ 0 h 1674"/>
                <a:gd name="T34" fmla="*/ 0 w 3515"/>
                <a:gd name="T35" fmla="*/ 0 h 1674"/>
                <a:gd name="T36" fmla="*/ 0 w 3515"/>
                <a:gd name="T37" fmla="*/ 0 h 1674"/>
                <a:gd name="T38" fmla="*/ 0 w 3515"/>
                <a:gd name="T39" fmla="*/ 0 h 1674"/>
                <a:gd name="T40" fmla="*/ 0 w 3515"/>
                <a:gd name="T41" fmla="*/ 0 h 1674"/>
                <a:gd name="T42" fmla="*/ 0 w 3515"/>
                <a:gd name="T43" fmla="*/ 0 h 1674"/>
                <a:gd name="T44" fmla="*/ 0 w 3515"/>
                <a:gd name="T45" fmla="*/ 0 h 1674"/>
                <a:gd name="T46" fmla="*/ 0 w 3515"/>
                <a:gd name="T47" fmla="*/ 0 h 1674"/>
                <a:gd name="T48" fmla="*/ 0 w 3515"/>
                <a:gd name="T49" fmla="*/ 0 h 1674"/>
                <a:gd name="T50" fmla="*/ 0 w 3515"/>
                <a:gd name="T51" fmla="*/ 0 h 1674"/>
                <a:gd name="T52" fmla="*/ 0 w 3515"/>
                <a:gd name="T53" fmla="*/ 0 h 1674"/>
                <a:gd name="T54" fmla="*/ 0 w 3515"/>
                <a:gd name="T55" fmla="*/ 0 h 1674"/>
                <a:gd name="T56" fmla="*/ 0 w 3515"/>
                <a:gd name="T57" fmla="*/ 0 h 1674"/>
                <a:gd name="T58" fmla="*/ 0 w 3515"/>
                <a:gd name="T59" fmla="*/ 0 h 1674"/>
                <a:gd name="T60" fmla="*/ 0 w 3515"/>
                <a:gd name="T61" fmla="*/ 0 h 1674"/>
                <a:gd name="T62" fmla="*/ 0 w 3515"/>
                <a:gd name="T63" fmla="*/ 0 h 1674"/>
                <a:gd name="T64" fmla="*/ 0 w 3515"/>
                <a:gd name="T65" fmla="*/ 0 h 1674"/>
                <a:gd name="T66" fmla="*/ 0 w 3515"/>
                <a:gd name="T67" fmla="*/ 0 h 1674"/>
                <a:gd name="T68" fmla="*/ 0 w 3515"/>
                <a:gd name="T69" fmla="*/ 0 h 1674"/>
                <a:gd name="T70" fmla="*/ 0 w 3515"/>
                <a:gd name="T71" fmla="*/ 0 h 1674"/>
                <a:gd name="T72" fmla="*/ 0 w 3515"/>
                <a:gd name="T73" fmla="*/ 0 h 1674"/>
                <a:gd name="T74" fmla="*/ 0 w 3515"/>
                <a:gd name="T75" fmla="*/ 0 h 1674"/>
                <a:gd name="T76" fmla="*/ 0 w 3515"/>
                <a:gd name="T77" fmla="*/ 0 h 1674"/>
                <a:gd name="T78" fmla="*/ 0 w 3515"/>
                <a:gd name="T79" fmla="*/ 0 h 1674"/>
                <a:gd name="T80" fmla="*/ 0 w 3515"/>
                <a:gd name="T81" fmla="*/ 0 h 1674"/>
                <a:gd name="T82" fmla="*/ 0 w 3515"/>
                <a:gd name="T83" fmla="*/ 0 h 1674"/>
                <a:gd name="T84" fmla="*/ 0 w 3515"/>
                <a:gd name="T85" fmla="*/ 0 h 1674"/>
                <a:gd name="T86" fmla="*/ 0 w 3515"/>
                <a:gd name="T87" fmla="*/ 0 h 167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Freeform 379"/>
            <p:cNvSpPr>
              <a:spLocks/>
            </p:cNvSpPr>
            <p:nvPr/>
          </p:nvSpPr>
          <p:spPr bwMode="auto">
            <a:xfrm>
              <a:off x="1104" y="3024"/>
              <a:ext cx="159" cy="92"/>
            </a:xfrm>
            <a:custGeom>
              <a:avLst/>
              <a:gdLst>
                <a:gd name="T0" fmla="*/ 0 w 3503"/>
                <a:gd name="T1" fmla="*/ 0 h 1649"/>
                <a:gd name="T2" fmla="*/ 0 w 3503"/>
                <a:gd name="T3" fmla="*/ 0 h 1649"/>
                <a:gd name="T4" fmla="*/ 0 w 3503"/>
                <a:gd name="T5" fmla="*/ 0 h 1649"/>
                <a:gd name="T6" fmla="*/ 0 w 3503"/>
                <a:gd name="T7" fmla="*/ 0 h 1649"/>
                <a:gd name="T8" fmla="*/ 0 w 3503"/>
                <a:gd name="T9" fmla="*/ 0 h 1649"/>
                <a:gd name="T10" fmla="*/ 0 w 3503"/>
                <a:gd name="T11" fmla="*/ 0 h 1649"/>
                <a:gd name="T12" fmla="*/ 0 w 3503"/>
                <a:gd name="T13" fmla="*/ 0 h 1649"/>
                <a:gd name="T14" fmla="*/ 0 w 3503"/>
                <a:gd name="T15" fmla="*/ 0 h 1649"/>
                <a:gd name="T16" fmla="*/ 0 w 3503"/>
                <a:gd name="T17" fmla="*/ 0 h 1649"/>
                <a:gd name="T18" fmla="*/ 0 w 3503"/>
                <a:gd name="T19" fmla="*/ 0 h 1649"/>
                <a:gd name="T20" fmla="*/ 0 w 3503"/>
                <a:gd name="T21" fmla="*/ 0 h 1649"/>
                <a:gd name="T22" fmla="*/ 0 w 3503"/>
                <a:gd name="T23" fmla="*/ 0 h 1649"/>
                <a:gd name="T24" fmla="*/ 0 w 3503"/>
                <a:gd name="T25" fmla="*/ 0 h 1649"/>
                <a:gd name="T26" fmla="*/ 0 w 3503"/>
                <a:gd name="T27" fmla="*/ 0 h 1649"/>
                <a:gd name="T28" fmla="*/ 0 w 3503"/>
                <a:gd name="T29" fmla="*/ 0 h 1649"/>
                <a:gd name="T30" fmla="*/ 0 w 3503"/>
                <a:gd name="T31" fmla="*/ 0 h 1649"/>
                <a:gd name="T32" fmla="*/ 0 w 3503"/>
                <a:gd name="T33" fmla="*/ 0 h 1649"/>
                <a:gd name="T34" fmla="*/ 0 w 3503"/>
                <a:gd name="T35" fmla="*/ 0 h 1649"/>
                <a:gd name="T36" fmla="*/ 0 w 3503"/>
                <a:gd name="T37" fmla="*/ 0 h 1649"/>
                <a:gd name="T38" fmla="*/ 0 w 3503"/>
                <a:gd name="T39" fmla="*/ 0 h 1649"/>
                <a:gd name="T40" fmla="*/ 0 w 3503"/>
                <a:gd name="T41" fmla="*/ 0 h 16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380"/>
            <p:cNvSpPr>
              <a:spLocks/>
            </p:cNvSpPr>
            <p:nvPr/>
          </p:nvSpPr>
          <p:spPr bwMode="auto">
            <a:xfrm>
              <a:off x="1277" y="3064"/>
              <a:ext cx="2" cy="3"/>
            </a:xfrm>
            <a:custGeom>
              <a:avLst/>
              <a:gdLst>
                <a:gd name="T0" fmla="*/ 0 w 28"/>
                <a:gd name="T1" fmla="*/ 0 h 40"/>
                <a:gd name="T2" fmla="*/ 0 w 28"/>
                <a:gd name="T3" fmla="*/ 0 h 40"/>
                <a:gd name="T4" fmla="*/ 0 w 28"/>
                <a:gd name="T5" fmla="*/ 0 h 40"/>
                <a:gd name="T6" fmla="*/ 0 w 28"/>
                <a:gd name="T7" fmla="*/ 0 h 40"/>
                <a:gd name="T8" fmla="*/ 0 w 28"/>
                <a:gd name="T9" fmla="*/ 0 h 40"/>
                <a:gd name="T10" fmla="*/ 0 w 28"/>
                <a:gd name="T11" fmla="*/ 0 h 40"/>
                <a:gd name="T12" fmla="*/ 0 w 28"/>
                <a:gd name="T13" fmla="*/ 0 h 40"/>
                <a:gd name="T14" fmla="*/ 0 w 28"/>
                <a:gd name="T15" fmla="*/ 0 h 40"/>
                <a:gd name="T16" fmla="*/ 0 w 28"/>
                <a:gd name="T17" fmla="*/ 0 h 40"/>
                <a:gd name="T18" fmla="*/ 0 w 28"/>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381"/>
            <p:cNvSpPr>
              <a:spLocks/>
            </p:cNvSpPr>
            <p:nvPr/>
          </p:nvSpPr>
          <p:spPr bwMode="auto">
            <a:xfrm>
              <a:off x="1118" y="3064"/>
              <a:ext cx="160" cy="90"/>
            </a:xfrm>
            <a:custGeom>
              <a:avLst/>
              <a:gdLst>
                <a:gd name="T0" fmla="*/ 0 w 3529"/>
                <a:gd name="T1" fmla="*/ 0 h 1614"/>
                <a:gd name="T2" fmla="*/ 0 w 3529"/>
                <a:gd name="T3" fmla="*/ 0 h 1614"/>
                <a:gd name="T4" fmla="*/ 0 w 3529"/>
                <a:gd name="T5" fmla="*/ 0 h 1614"/>
                <a:gd name="T6" fmla="*/ 0 w 3529"/>
                <a:gd name="T7" fmla="*/ 0 h 1614"/>
                <a:gd name="T8" fmla="*/ 0 w 3529"/>
                <a:gd name="T9" fmla="*/ 0 h 1614"/>
                <a:gd name="T10" fmla="*/ 0 w 3529"/>
                <a:gd name="T11" fmla="*/ 0 h 16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29" h="1614">
                  <a:moveTo>
                    <a:pt x="8" y="1596"/>
                  </a:moveTo>
                  <a:lnTo>
                    <a:pt x="0" y="1577"/>
                  </a:lnTo>
                  <a:lnTo>
                    <a:pt x="3513" y="0"/>
                  </a:lnTo>
                  <a:lnTo>
                    <a:pt x="3529" y="38"/>
                  </a:lnTo>
                  <a:lnTo>
                    <a:pt x="16" y="1614"/>
                  </a:lnTo>
                  <a:lnTo>
                    <a:pt x="8" y="1596"/>
                  </a:lnTo>
                  <a:close/>
                </a:path>
              </a:pathLst>
            </a:custGeom>
            <a:solidFill>
              <a:srgbClr val="7A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382"/>
            <p:cNvSpPr>
              <a:spLocks/>
            </p:cNvSpPr>
            <p:nvPr/>
          </p:nvSpPr>
          <p:spPr bwMode="auto">
            <a:xfrm>
              <a:off x="1117" y="3152"/>
              <a:ext cx="1" cy="2"/>
            </a:xfrm>
            <a:custGeom>
              <a:avLst/>
              <a:gdLst>
                <a:gd name="T0" fmla="*/ 0 w 28"/>
                <a:gd name="T1" fmla="*/ 0 h 40"/>
                <a:gd name="T2" fmla="*/ 0 w 28"/>
                <a:gd name="T3" fmla="*/ 0 h 40"/>
                <a:gd name="T4" fmla="*/ 0 w 28"/>
                <a:gd name="T5" fmla="*/ 0 h 40"/>
                <a:gd name="T6" fmla="*/ 0 w 28"/>
                <a:gd name="T7" fmla="*/ 0 h 40"/>
                <a:gd name="T8" fmla="*/ 0 w 28"/>
                <a:gd name="T9" fmla="*/ 0 h 40"/>
                <a:gd name="T10" fmla="*/ 0 w 28"/>
                <a:gd name="T11" fmla="*/ 0 h 40"/>
                <a:gd name="T12" fmla="*/ 0 w 28"/>
                <a:gd name="T13" fmla="*/ 0 h 40"/>
                <a:gd name="T14" fmla="*/ 0 w 28"/>
                <a:gd name="T15" fmla="*/ 0 h 40"/>
                <a:gd name="T16" fmla="*/ 0 w 28"/>
                <a:gd name="T17" fmla="*/ 0 h 40"/>
                <a:gd name="T18" fmla="*/ 0 w 28"/>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383"/>
            <p:cNvSpPr>
              <a:spLocks/>
            </p:cNvSpPr>
            <p:nvPr/>
          </p:nvSpPr>
          <p:spPr bwMode="auto">
            <a:xfrm>
              <a:off x="1281" y="3075"/>
              <a:ext cx="2" cy="2"/>
            </a:xfrm>
            <a:custGeom>
              <a:avLst/>
              <a:gdLst>
                <a:gd name="T0" fmla="*/ 0 w 28"/>
                <a:gd name="T1" fmla="*/ 0 h 40"/>
                <a:gd name="T2" fmla="*/ 0 w 28"/>
                <a:gd name="T3" fmla="*/ 0 h 40"/>
                <a:gd name="T4" fmla="*/ 0 w 28"/>
                <a:gd name="T5" fmla="*/ 0 h 40"/>
                <a:gd name="T6" fmla="*/ 0 w 28"/>
                <a:gd name="T7" fmla="*/ 0 h 40"/>
                <a:gd name="T8" fmla="*/ 0 w 28"/>
                <a:gd name="T9" fmla="*/ 0 h 40"/>
                <a:gd name="T10" fmla="*/ 0 w 28"/>
                <a:gd name="T11" fmla="*/ 0 h 40"/>
                <a:gd name="T12" fmla="*/ 0 w 28"/>
                <a:gd name="T13" fmla="*/ 0 h 40"/>
                <a:gd name="T14" fmla="*/ 0 w 28"/>
                <a:gd name="T15" fmla="*/ 0 h 40"/>
                <a:gd name="T16" fmla="*/ 0 w 28"/>
                <a:gd name="T17" fmla="*/ 0 h 40"/>
                <a:gd name="T18" fmla="*/ 0 w 28"/>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384"/>
            <p:cNvSpPr>
              <a:spLocks/>
            </p:cNvSpPr>
            <p:nvPr/>
          </p:nvSpPr>
          <p:spPr bwMode="auto">
            <a:xfrm>
              <a:off x="1121" y="3075"/>
              <a:ext cx="161" cy="91"/>
            </a:xfrm>
            <a:custGeom>
              <a:avLst/>
              <a:gdLst>
                <a:gd name="T0" fmla="*/ 0 w 3547"/>
                <a:gd name="T1" fmla="*/ 0 h 1633"/>
                <a:gd name="T2" fmla="*/ 0 w 3547"/>
                <a:gd name="T3" fmla="*/ 0 h 1633"/>
                <a:gd name="T4" fmla="*/ 0 w 3547"/>
                <a:gd name="T5" fmla="*/ 0 h 1633"/>
                <a:gd name="T6" fmla="*/ 0 w 3547"/>
                <a:gd name="T7" fmla="*/ 0 h 1633"/>
                <a:gd name="T8" fmla="*/ 0 w 3547"/>
                <a:gd name="T9" fmla="*/ 0 h 1633"/>
                <a:gd name="T10" fmla="*/ 0 w 3547"/>
                <a:gd name="T11" fmla="*/ 0 h 16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47" h="1633">
                  <a:moveTo>
                    <a:pt x="8" y="1614"/>
                  </a:moveTo>
                  <a:lnTo>
                    <a:pt x="0" y="1595"/>
                  </a:lnTo>
                  <a:lnTo>
                    <a:pt x="3531" y="0"/>
                  </a:lnTo>
                  <a:lnTo>
                    <a:pt x="3547" y="38"/>
                  </a:lnTo>
                  <a:lnTo>
                    <a:pt x="17" y="1633"/>
                  </a:lnTo>
                  <a:lnTo>
                    <a:pt x="8" y="1614"/>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385"/>
            <p:cNvSpPr>
              <a:spLocks/>
            </p:cNvSpPr>
            <p:nvPr/>
          </p:nvSpPr>
          <p:spPr bwMode="auto">
            <a:xfrm>
              <a:off x="1120" y="3164"/>
              <a:ext cx="2" cy="2"/>
            </a:xfrm>
            <a:custGeom>
              <a:avLst/>
              <a:gdLst>
                <a:gd name="T0" fmla="*/ 0 w 29"/>
                <a:gd name="T1" fmla="*/ 0 h 40"/>
                <a:gd name="T2" fmla="*/ 0 w 29"/>
                <a:gd name="T3" fmla="*/ 0 h 40"/>
                <a:gd name="T4" fmla="*/ 0 w 29"/>
                <a:gd name="T5" fmla="*/ 0 h 40"/>
                <a:gd name="T6" fmla="*/ 0 w 29"/>
                <a:gd name="T7" fmla="*/ 0 h 40"/>
                <a:gd name="T8" fmla="*/ 0 w 29"/>
                <a:gd name="T9" fmla="*/ 0 h 40"/>
                <a:gd name="T10" fmla="*/ 0 w 29"/>
                <a:gd name="T11" fmla="*/ 0 h 40"/>
                <a:gd name="T12" fmla="*/ 0 w 29"/>
                <a:gd name="T13" fmla="*/ 0 h 40"/>
                <a:gd name="T14" fmla="*/ 0 w 29"/>
                <a:gd name="T15" fmla="*/ 0 h 40"/>
                <a:gd name="T16" fmla="*/ 0 w 29"/>
                <a:gd name="T17" fmla="*/ 0 h 40"/>
                <a:gd name="T18" fmla="*/ 0 w 29"/>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386"/>
            <p:cNvSpPr>
              <a:spLocks/>
            </p:cNvSpPr>
            <p:nvPr/>
          </p:nvSpPr>
          <p:spPr bwMode="auto">
            <a:xfrm>
              <a:off x="1112" y="3169"/>
              <a:ext cx="50" cy="122"/>
            </a:xfrm>
            <a:custGeom>
              <a:avLst/>
              <a:gdLst>
                <a:gd name="T0" fmla="*/ 0 w 1103"/>
                <a:gd name="T1" fmla="*/ 0 h 2201"/>
                <a:gd name="T2" fmla="*/ 0 w 1103"/>
                <a:gd name="T3" fmla="*/ 0 h 2201"/>
                <a:gd name="T4" fmla="*/ 0 w 1103"/>
                <a:gd name="T5" fmla="*/ 0 h 2201"/>
                <a:gd name="T6" fmla="*/ 0 w 1103"/>
                <a:gd name="T7" fmla="*/ 0 h 2201"/>
                <a:gd name="T8" fmla="*/ 0 w 1103"/>
                <a:gd name="T9" fmla="*/ 0 h 2201"/>
                <a:gd name="T10" fmla="*/ 0 w 1103"/>
                <a:gd name="T11" fmla="*/ 0 h 2201"/>
                <a:gd name="T12" fmla="*/ 0 w 1103"/>
                <a:gd name="T13" fmla="*/ 0 h 2201"/>
                <a:gd name="T14" fmla="*/ 0 w 1103"/>
                <a:gd name="T15" fmla="*/ 0 h 2201"/>
                <a:gd name="T16" fmla="*/ 0 w 1103"/>
                <a:gd name="T17" fmla="*/ 0 h 2201"/>
                <a:gd name="T18" fmla="*/ 0 w 1103"/>
                <a:gd name="T19" fmla="*/ 0 h 2201"/>
                <a:gd name="T20" fmla="*/ 0 w 1103"/>
                <a:gd name="T21" fmla="*/ 0 h 2201"/>
                <a:gd name="T22" fmla="*/ 0 w 1103"/>
                <a:gd name="T23" fmla="*/ 0 h 2201"/>
                <a:gd name="T24" fmla="*/ 0 w 1103"/>
                <a:gd name="T25" fmla="*/ 0 h 2201"/>
                <a:gd name="T26" fmla="*/ 0 w 1103"/>
                <a:gd name="T27" fmla="*/ 0 h 2201"/>
                <a:gd name="T28" fmla="*/ 0 w 1103"/>
                <a:gd name="T29" fmla="*/ 0 h 2201"/>
                <a:gd name="T30" fmla="*/ 0 w 1103"/>
                <a:gd name="T31" fmla="*/ 0 h 2201"/>
                <a:gd name="T32" fmla="*/ 0 w 1103"/>
                <a:gd name="T33" fmla="*/ 0 h 2201"/>
                <a:gd name="T34" fmla="*/ 0 w 1103"/>
                <a:gd name="T35" fmla="*/ 0 h 2201"/>
                <a:gd name="T36" fmla="*/ 0 w 1103"/>
                <a:gd name="T37" fmla="*/ 0 h 2201"/>
                <a:gd name="T38" fmla="*/ 0 w 1103"/>
                <a:gd name="T39" fmla="*/ 0 h 2201"/>
                <a:gd name="T40" fmla="*/ 0 w 1103"/>
                <a:gd name="T41" fmla="*/ 0 h 2201"/>
                <a:gd name="T42" fmla="*/ 0 w 1103"/>
                <a:gd name="T43" fmla="*/ 0 h 2201"/>
                <a:gd name="T44" fmla="*/ 0 w 1103"/>
                <a:gd name="T45" fmla="*/ 0 h 2201"/>
                <a:gd name="T46" fmla="*/ 0 w 1103"/>
                <a:gd name="T47" fmla="*/ 0 h 2201"/>
                <a:gd name="T48" fmla="*/ 0 w 1103"/>
                <a:gd name="T49" fmla="*/ 0 h 2201"/>
                <a:gd name="T50" fmla="*/ 0 w 1103"/>
                <a:gd name="T51" fmla="*/ 0 h 2201"/>
                <a:gd name="T52" fmla="*/ 0 w 1103"/>
                <a:gd name="T53" fmla="*/ 0 h 2201"/>
                <a:gd name="T54" fmla="*/ 0 w 1103"/>
                <a:gd name="T55" fmla="*/ 0 h 2201"/>
                <a:gd name="T56" fmla="*/ 0 w 1103"/>
                <a:gd name="T57" fmla="*/ 0 h 2201"/>
                <a:gd name="T58" fmla="*/ 0 w 1103"/>
                <a:gd name="T59" fmla="*/ 0 h 2201"/>
                <a:gd name="T60" fmla="*/ 0 w 1103"/>
                <a:gd name="T61" fmla="*/ 0 h 2201"/>
                <a:gd name="T62" fmla="*/ 0 w 1103"/>
                <a:gd name="T63" fmla="*/ 0 h 2201"/>
                <a:gd name="T64" fmla="*/ 0 w 1103"/>
                <a:gd name="T65" fmla="*/ 0 h 2201"/>
                <a:gd name="T66" fmla="*/ 0 w 1103"/>
                <a:gd name="T67" fmla="*/ 0 h 2201"/>
                <a:gd name="T68" fmla="*/ 0 w 1103"/>
                <a:gd name="T69" fmla="*/ 0 h 2201"/>
                <a:gd name="T70" fmla="*/ 0 w 1103"/>
                <a:gd name="T71" fmla="*/ 0 h 2201"/>
                <a:gd name="T72" fmla="*/ 0 w 1103"/>
                <a:gd name="T73" fmla="*/ 0 h 2201"/>
                <a:gd name="T74" fmla="*/ 0 w 1103"/>
                <a:gd name="T75" fmla="*/ 0 h 2201"/>
                <a:gd name="T76" fmla="*/ 0 w 1103"/>
                <a:gd name="T77" fmla="*/ 0 h 2201"/>
                <a:gd name="T78" fmla="*/ 0 w 1103"/>
                <a:gd name="T79" fmla="*/ 0 h 2201"/>
                <a:gd name="T80" fmla="*/ 0 w 1103"/>
                <a:gd name="T81" fmla="*/ 0 h 2201"/>
                <a:gd name="T82" fmla="*/ 0 w 1103"/>
                <a:gd name="T83" fmla="*/ 0 h 2201"/>
                <a:gd name="T84" fmla="*/ 0 w 1103"/>
                <a:gd name="T85" fmla="*/ 0 h 2201"/>
                <a:gd name="T86" fmla="*/ 0 w 1103"/>
                <a:gd name="T87" fmla="*/ 0 h 2201"/>
                <a:gd name="T88" fmla="*/ 0 w 1103"/>
                <a:gd name="T89" fmla="*/ 0 h 2201"/>
                <a:gd name="T90" fmla="*/ 0 w 1103"/>
                <a:gd name="T91" fmla="*/ 0 h 2201"/>
                <a:gd name="T92" fmla="*/ 0 w 1103"/>
                <a:gd name="T93" fmla="*/ 0 h 2201"/>
                <a:gd name="T94" fmla="*/ 0 w 1103"/>
                <a:gd name="T95" fmla="*/ 0 h 2201"/>
                <a:gd name="T96" fmla="*/ 0 w 1103"/>
                <a:gd name="T97" fmla="*/ 0 h 2201"/>
                <a:gd name="T98" fmla="*/ 0 w 1103"/>
                <a:gd name="T99" fmla="*/ 0 h 2201"/>
                <a:gd name="T100" fmla="*/ 0 w 1103"/>
                <a:gd name="T101" fmla="*/ 0 h 2201"/>
                <a:gd name="T102" fmla="*/ 0 w 1103"/>
                <a:gd name="T103" fmla="*/ 0 h 220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387"/>
            <p:cNvSpPr>
              <a:spLocks/>
            </p:cNvSpPr>
            <p:nvPr/>
          </p:nvSpPr>
          <p:spPr bwMode="auto">
            <a:xfrm>
              <a:off x="1111" y="3169"/>
              <a:ext cx="50" cy="122"/>
            </a:xfrm>
            <a:custGeom>
              <a:avLst/>
              <a:gdLst>
                <a:gd name="T0" fmla="*/ 0 w 1103"/>
                <a:gd name="T1" fmla="*/ 0 h 2202"/>
                <a:gd name="T2" fmla="*/ 0 w 1103"/>
                <a:gd name="T3" fmla="*/ 0 h 2202"/>
                <a:gd name="T4" fmla="*/ 0 w 1103"/>
                <a:gd name="T5" fmla="*/ 0 h 2202"/>
                <a:gd name="T6" fmla="*/ 0 w 1103"/>
                <a:gd name="T7" fmla="*/ 0 h 2202"/>
                <a:gd name="T8" fmla="*/ 0 w 1103"/>
                <a:gd name="T9" fmla="*/ 0 h 2202"/>
                <a:gd name="T10" fmla="*/ 0 w 1103"/>
                <a:gd name="T11" fmla="*/ 0 h 2202"/>
                <a:gd name="T12" fmla="*/ 0 w 1103"/>
                <a:gd name="T13" fmla="*/ 0 h 2202"/>
                <a:gd name="T14" fmla="*/ 0 w 1103"/>
                <a:gd name="T15" fmla="*/ 0 h 2202"/>
                <a:gd name="T16" fmla="*/ 0 w 1103"/>
                <a:gd name="T17" fmla="*/ 0 h 2202"/>
                <a:gd name="T18" fmla="*/ 0 w 1103"/>
                <a:gd name="T19" fmla="*/ 0 h 2202"/>
                <a:gd name="T20" fmla="*/ 0 w 1103"/>
                <a:gd name="T21" fmla="*/ 0 h 2202"/>
                <a:gd name="T22" fmla="*/ 0 w 1103"/>
                <a:gd name="T23" fmla="*/ 0 h 2202"/>
                <a:gd name="T24" fmla="*/ 0 w 1103"/>
                <a:gd name="T25" fmla="*/ 0 h 2202"/>
                <a:gd name="T26" fmla="*/ 0 w 1103"/>
                <a:gd name="T27" fmla="*/ 0 h 2202"/>
                <a:gd name="T28" fmla="*/ 0 w 1103"/>
                <a:gd name="T29" fmla="*/ 0 h 2202"/>
                <a:gd name="T30" fmla="*/ 0 w 1103"/>
                <a:gd name="T31" fmla="*/ 0 h 2202"/>
                <a:gd name="T32" fmla="*/ 0 w 1103"/>
                <a:gd name="T33" fmla="*/ 0 h 2202"/>
                <a:gd name="T34" fmla="*/ 0 w 1103"/>
                <a:gd name="T35" fmla="*/ 0 h 2202"/>
                <a:gd name="T36" fmla="*/ 0 w 1103"/>
                <a:gd name="T37" fmla="*/ 0 h 2202"/>
                <a:gd name="T38" fmla="*/ 0 w 1103"/>
                <a:gd name="T39" fmla="*/ 0 h 2202"/>
                <a:gd name="T40" fmla="*/ 0 w 1103"/>
                <a:gd name="T41" fmla="*/ 0 h 2202"/>
                <a:gd name="T42" fmla="*/ 0 w 1103"/>
                <a:gd name="T43" fmla="*/ 0 h 2202"/>
                <a:gd name="T44" fmla="*/ 0 w 1103"/>
                <a:gd name="T45" fmla="*/ 0 h 2202"/>
                <a:gd name="T46" fmla="*/ 0 w 1103"/>
                <a:gd name="T47" fmla="*/ 0 h 2202"/>
                <a:gd name="T48" fmla="*/ 0 w 1103"/>
                <a:gd name="T49" fmla="*/ 0 h 2202"/>
                <a:gd name="T50" fmla="*/ 0 w 1103"/>
                <a:gd name="T51" fmla="*/ 0 h 2202"/>
                <a:gd name="T52" fmla="*/ 0 w 1103"/>
                <a:gd name="T53" fmla="*/ 0 h 2202"/>
                <a:gd name="T54" fmla="*/ 0 w 1103"/>
                <a:gd name="T55" fmla="*/ 0 h 2202"/>
                <a:gd name="T56" fmla="*/ 0 w 1103"/>
                <a:gd name="T57" fmla="*/ 0 h 2202"/>
                <a:gd name="T58" fmla="*/ 0 w 1103"/>
                <a:gd name="T59" fmla="*/ 0 h 2202"/>
                <a:gd name="T60" fmla="*/ 0 w 1103"/>
                <a:gd name="T61" fmla="*/ 0 h 2202"/>
                <a:gd name="T62" fmla="*/ 0 w 1103"/>
                <a:gd name="T63" fmla="*/ 0 h 2202"/>
                <a:gd name="T64" fmla="*/ 0 w 1103"/>
                <a:gd name="T65" fmla="*/ 0 h 2202"/>
                <a:gd name="T66" fmla="*/ 0 w 1103"/>
                <a:gd name="T67" fmla="*/ 0 h 2202"/>
                <a:gd name="T68" fmla="*/ 0 w 1103"/>
                <a:gd name="T69" fmla="*/ 0 h 2202"/>
                <a:gd name="T70" fmla="*/ 0 w 1103"/>
                <a:gd name="T71" fmla="*/ 0 h 2202"/>
                <a:gd name="T72" fmla="*/ 0 w 1103"/>
                <a:gd name="T73" fmla="*/ 0 h 2202"/>
                <a:gd name="T74" fmla="*/ 0 w 1103"/>
                <a:gd name="T75" fmla="*/ 0 h 2202"/>
                <a:gd name="T76" fmla="*/ 0 w 1103"/>
                <a:gd name="T77" fmla="*/ 0 h 2202"/>
                <a:gd name="T78" fmla="*/ 0 w 1103"/>
                <a:gd name="T79" fmla="*/ 0 h 2202"/>
                <a:gd name="T80" fmla="*/ 0 w 1103"/>
                <a:gd name="T81" fmla="*/ 0 h 2202"/>
                <a:gd name="T82" fmla="*/ 0 w 1103"/>
                <a:gd name="T83" fmla="*/ 0 h 2202"/>
                <a:gd name="T84" fmla="*/ 0 w 1103"/>
                <a:gd name="T85" fmla="*/ 0 h 2202"/>
                <a:gd name="T86" fmla="*/ 0 w 1103"/>
                <a:gd name="T87" fmla="*/ 0 h 2202"/>
                <a:gd name="T88" fmla="*/ 0 w 1103"/>
                <a:gd name="T89" fmla="*/ 0 h 2202"/>
                <a:gd name="T90" fmla="*/ 0 w 1103"/>
                <a:gd name="T91" fmla="*/ 0 h 2202"/>
                <a:gd name="T92" fmla="*/ 0 w 1103"/>
                <a:gd name="T93" fmla="*/ 0 h 2202"/>
                <a:gd name="T94" fmla="*/ 0 w 1103"/>
                <a:gd name="T95" fmla="*/ 0 h 2202"/>
                <a:gd name="T96" fmla="*/ 0 w 1103"/>
                <a:gd name="T97" fmla="*/ 0 h 2202"/>
                <a:gd name="T98" fmla="*/ 0 w 1103"/>
                <a:gd name="T99" fmla="*/ 0 h 2202"/>
                <a:gd name="T100" fmla="*/ 0 w 1103"/>
                <a:gd name="T101" fmla="*/ 0 h 2202"/>
                <a:gd name="T102" fmla="*/ 0 w 1103"/>
                <a:gd name="T103" fmla="*/ 0 h 22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388"/>
            <p:cNvSpPr>
              <a:spLocks/>
            </p:cNvSpPr>
            <p:nvPr/>
          </p:nvSpPr>
          <p:spPr bwMode="auto">
            <a:xfrm>
              <a:off x="1288" y="3074"/>
              <a:ext cx="52" cy="121"/>
            </a:xfrm>
            <a:custGeom>
              <a:avLst/>
              <a:gdLst>
                <a:gd name="T0" fmla="*/ 0 w 1133"/>
                <a:gd name="T1" fmla="*/ 0 h 2181"/>
                <a:gd name="T2" fmla="*/ 0 w 1133"/>
                <a:gd name="T3" fmla="*/ 0 h 2181"/>
                <a:gd name="T4" fmla="*/ 0 w 1133"/>
                <a:gd name="T5" fmla="*/ 0 h 2181"/>
                <a:gd name="T6" fmla="*/ 0 w 1133"/>
                <a:gd name="T7" fmla="*/ 0 h 2181"/>
                <a:gd name="T8" fmla="*/ 0 w 1133"/>
                <a:gd name="T9" fmla="*/ 0 h 2181"/>
                <a:gd name="T10" fmla="*/ 0 w 1133"/>
                <a:gd name="T11" fmla="*/ 0 h 2181"/>
                <a:gd name="T12" fmla="*/ 0 w 1133"/>
                <a:gd name="T13" fmla="*/ 0 h 2181"/>
                <a:gd name="T14" fmla="*/ 0 w 1133"/>
                <a:gd name="T15" fmla="*/ 0 h 2181"/>
                <a:gd name="T16" fmla="*/ 0 w 1133"/>
                <a:gd name="T17" fmla="*/ 0 h 2181"/>
                <a:gd name="T18" fmla="*/ 0 w 1133"/>
                <a:gd name="T19" fmla="*/ 0 h 2181"/>
                <a:gd name="T20" fmla="*/ 0 w 1133"/>
                <a:gd name="T21" fmla="*/ 0 h 2181"/>
                <a:gd name="T22" fmla="*/ 0 w 1133"/>
                <a:gd name="T23" fmla="*/ 0 h 2181"/>
                <a:gd name="T24" fmla="*/ 0 w 1133"/>
                <a:gd name="T25" fmla="*/ 0 h 2181"/>
                <a:gd name="T26" fmla="*/ 0 w 1133"/>
                <a:gd name="T27" fmla="*/ 0 h 2181"/>
                <a:gd name="T28" fmla="*/ 0 w 1133"/>
                <a:gd name="T29" fmla="*/ 0 h 2181"/>
                <a:gd name="T30" fmla="*/ 0 w 1133"/>
                <a:gd name="T31" fmla="*/ 0 h 2181"/>
                <a:gd name="T32" fmla="*/ 0 w 1133"/>
                <a:gd name="T33" fmla="*/ 0 h 2181"/>
                <a:gd name="T34" fmla="*/ 0 w 1133"/>
                <a:gd name="T35" fmla="*/ 0 h 2181"/>
                <a:gd name="T36" fmla="*/ 0 w 1133"/>
                <a:gd name="T37" fmla="*/ 0 h 2181"/>
                <a:gd name="T38" fmla="*/ 0 w 1133"/>
                <a:gd name="T39" fmla="*/ 0 h 2181"/>
                <a:gd name="T40" fmla="*/ 0 w 1133"/>
                <a:gd name="T41" fmla="*/ 0 h 2181"/>
                <a:gd name="T42" fmla="*/ 0 w 1133"/>
                <a:gd name="T43" fmla="*/ 0 h 2181"/>
                <a:gd name="T44" fmla="*/ 0 w 1133"/>
                <a:gd name="T45" fmla="*/ 0 h 2181"/>
                <a:gd name="T46" fmla="*/ 0 w 1133"/>
                <a:gd name="T47" fmla="*/ 0 h 2181"/>
                <a:gd name="T48" fmla="*/ 0 w 1133"/>
                <a:gd name="T49" fmla="*/ 0 h 2181"/>
                <a:gd name="T50" fmla="*/ 0 w 1133"/>
                <a:gd name="T51" fmla="*/ 0 h 2181"/>
                <a:gd name="T52" fmla="*/ 0 w 1133"/>
                <a:gd name="T53" fmla="*/ 0 h 2181"/>
                <a:gd name="T54" fmla="*/ 0 w 1133"/>
                <a:gd name="T55" fmla="*/ 0 h 2181"/>
                <a:gd name="T56" fmla="*/ 0 w 1133"/>
                <a:gd name="T57" fmla="*/ 0 h 2181"/>
                <a:gd name="T58" fmla="*/ 0 w 1133"/>
                <a:gd name="T59" fmla="*/ 0 h 2181"/>
                <a:gd name="T60" fmla="*/ 0 w 1133"/>
                <a:gd name="T61" fmla="*/ 0 h 2181"/>
                <a:gd name="T62" fmla="*/ 0 w 1133"/>
                <a:gd name="T63" fmla="*/ 0 h 2181"/>
                <a:gd name="T64" fmla="*/ 0 w 1133"/>
                <a:gd name="T65" fmla="*/ 0 h 2181"/>
                <a:gd name="T66" fmla="*/ 0 w 1133"/>
                <a:gd name="T67" fmla="*/ 0 h 2181"/>
                <a:gd name="T68" fmla="*/ 0 w 1133"/>
                <a:gd name="T69" fmla="*/ 0 h 2181"/>
                <a:gd name="T70" fmla="*/ 0 w 1133"/>
                <a:gd name="T71" fmla="*/ 0 h 2181"/>
                <a:gd name="T72" fmla="*/ 0 w 1133"/>
                <a:gd name="T73" fmla="*/ 0 h 2181"/>
                <a:gd name="T74" fmla="*/ 0 w 1133"/>
                <a:gd name="T75" fmla="*/ 0 h 2181"/>
                <a:gd name="T76" fmla="*/ 0 w 1133"/>
                <a:gd name="T77" fmla="*/ 0 h 2181"/>
                <a:gd name="T78" fmla="*/ 0 w 1133"/>
                <a:gd name="T79" fmla="*/ 0 h 2181"/>
                <a:gd name="T80" fmla="*/ 0 w 1133"/>
                <a:gd name="T81" fmla="*/ 0 h 2181"/>
                <a:gd name="T82" fmla="*/ 0 w 1133"/>
                <a:gd name="T83" fmla="*/ 0 h 2181"/>
                <a:gd name="T84" fmla="*/ 0 w 1133"/>
                <a:gd name="T85" fmla="*/ 0 h 2181"/>
                <a:gd name="T86" fmla="*/ 0 w 1133"/>
                <a:gd name="T87" fmla="*/ 0 h 2181"/>
                <a:gd name="T88" fmla="*/ 0 w 1133"/>
                <a:gd name="T89" fmla="*/ 0 h 2181"/>
                <a:gd name="T90" fmla="*/ 0 w 1133"/>
                <a:gd name="T91" fmla="*/ 0 h 2181"/>
                <a:gd name="T92" fmla="*/ 0 w 1133"/>
                <a:gd name="T93" fmla="*/ 0 h 2181"/>
                <a:gd name="T94" fmla="*/ 0 w 1133"/>
                <a:gd name="T95" fmla="*/ 0 h 2181"/>
                <a:gd name="T96" fmla="*/ 0 w 1133"/>
                <a:gd name="T97" fmla="*/ 0 h 2181"/>
                <a:gd name="T98" fmla="*/ 0 w 1133"/>
                <a:gd name="T99" fmla="*/ 0 h 2181"/>
                <a:gd name="T100" fmla="*/ 0 w 1133"/>
                <a:gd name="T101" fmla="*/ 0 h 2181"/>
                <a:gd name="T102" fmla="*/ 0 w 1133"/>
                <a:gd name="T103" fmla="*/ 0 h 218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389"/>
            <p:cNvSpPr>
              <a:spLocks/>
            </p:cNvSpPr>
            <p:nvPr/>
          </p:nvSpPr>
          <p:spPr bwMode="auto">
            <a:xfrm>
              <a:off x="1288" y="3074"/>
              <a:ext cx="51" cy="122"/>
            </a:xfrm>
            <a:custGeom>
              <a:avLst/>
              <a:gdLst>
                <a:gd name="T0" fmla="*/ 0 w 1134"/>
                <a:gd name="T1" fmla="*/ 0 h 2180"/>
                <a:gd name="T2" fmla="*/ 0 w 1134"/>
                <a:gd name="T3" fmla="*/ 0 h 2180"/>
                <a:gd name="T4" fmla="*/ 0 w 1134"/>
                <a:gd name="T5" fmla="*/ 0 h 2180"/>
                <a:gd name="T6" fmla="*/ 0 w 1134"/>
                <a:gd name="T7" fmla="*/ 0 h 2180"/>
                <a:gd name="T8" fmla="*/ 0 w 1134"/>
                <a:gd name="T9" fmla="*/ 0 h 2180"/>
                <a:gd name="T10" fmla="*/ 0 w 1134"/>
                <a:gd name="T11" fmla="*/ 0 h 2180"/>
                <a:gd name="T12" fmla="*/ 0 w 1134"/>
                <a:gd name="T13" fmla="*/ 0 h 2180"/>
                <a:gd name="T14" fmla="*/ 0 w 1134"/>
                <a:gd name="T15" fmla="*/ 0 h 2180"/>
                <a:gd name="T16" fmla="*/ 0 w 1134"/>
                <a:gd name="T17" fmla="*/ 0 h 2180"/>
                <a:gd name="T18" fmla="*/ 0 w 1134"/>
                <a:gd name="T19" fmla="*/ 0 h 2180"/>
                <a:gd name="T20" fmla="*/ 0 w 1134"/>
                <a:gd name="T21" fmla="*/ 0 h 2180"/>
                <a:gd name="T22" fmla="*/ 0 w 1134"/>
                <a:gd name="T23" fmla="*/ 0 h 2180"/>
                <a:gd name="T24" fmla="*/ 0 w 1134"/>
                <a:gd name="T25" fmla="*/ 0 h 2180"/>
                <a:gd name="T26" fmla="*/ 0 w 1134"/>
                <a:gd name="T27" fmla="*/ 0 h 2180"/>
                <a:gd name="T28" fmla="*/ 0 w 1134"/>
                <a:gd name="T29" fmla="*/ 0 h 2180"/>
                <a:gd name="T30" fmla="*/ 0 w 1134"/>
                <a:gd name="T31" fmla="*/ 0 h 2180"/>
                <a:gd name="T32" fmla="*/ 0 w 1134"/>
                <a:gd name="T33" fmla="*/ 0 h 2180"/>
                <a:gd name="T34" fmla="*/ 0 w 1134"/>
                <a:gd name="T35" fmla="*/ 0 h 2180"/>
                <a:gd name="T36" fmla="*/ 0 w 1134"/>
                <a:gd name="T37" fmla="*/ 0 h 2180"/>
                <a:gd name="T38" fmla="*/ 0 w 1134"/>
                <a:gd name="T39" fmla="*/ 0 h 2180"/>
                <a:gd name="T40" fmla="*/ 0 w 1134"/>
                <a:gd name="T41" fmla="*/ 0 h 2180"/>
                <a:gd name="T42" fmla="*/ 0 w 1134"/>
                <a:gd name="T43" fmla="*/ 0 h 2180"/>
                <a:gd name="T44" fmla="*/ 0 w 1134"/>
                <a:gd name="T45" fmla="*/ 0 h 2180"/>
                <a:gd name="T46" fmla="*/ 0 w 1134"/>
                <a:gd name="T47" fmla="*/ 0 h 2180"/>
                <a:gd name="T48" fmla="*/ 0 w 1134"/>
                <a:gd name="T49" fmla="*/ 0 h 2180"/>
                <a:gd name="T50" fmla="*/ 0 w 1134"/>
                <a:gd name="T51" fmla="*/ 0 h 2180"/>
                <a:gd name="T52" fmla="*/ 0 w 1134"/>
                <a:gd name="T53" fmla="*/ 0 h 2180"/>
                <a:gd name="T54" fmla="*/ 0 w 1134"/>
                <a:gd name="T55" fmla="*/ 0 h 2180"/>
                <a:gd name="T56" fmla="*/ 0 w 1134"/>
                <a:gd name="T57" fmla="*/ 0 h 2180"/>
                <a:gd name="T58" fmla="*/ 0 w 1134"/>
                <a:gd name="T59" fmla="*/ 0 h 2180"/>
                <a:gd name="T60" fmla="*/ 0 w 1134"/>
                <a:gd name="T61" fmla="*/ 0 h 2180"/>
                <a:gd name="T62" fmla="*/ 0 w 1134"/>
                <a:gd name="T63" fmla="*/ 0 h 2180"/>
                <a:gd name="T64" fmla="*/ 0 w 1134"/>
                <a:gd name="T65" fmla="*/ 0 h 2180"/>
                <a:gd name="T66" fmla="*/ 0 w 1134"/>
                <a:gd name="T67" fmla="*/ 0 h 2180"/>
                <a:gd name="T68" fmla="*/ 0 w 1134"/>
                <a:gd name="T69" fmla="*/ 0 h 2180"/>
                <a:gd name="T70" fmla="*/ 0 w 1134"/>
                <a:gd name="T71" fmla="*/ 0 h 2180"/>
                <a:gd name="T72" fmla="*/ 0 w 1134"/>
                <a:gd name="T73" fmla="*/ 0 h 2180"/>
                <a:gd name="T74" fmla="*/ 0 w 1134"/>
                <a:gd name="T75" fmla="*/ 0 h 2180"/>
                <a:gd name="T76" fmla="*/ 0 w 1134"/>
                <a:gd name="T77" fmla="*/ 0 h 2180"/>
                <a:gd name="T78" fmla="*/ 0 w 1134"/>
                <a:gd name="T79" fmla="*/ 0 h 2180"/>
                <a:gd name="T80" fmla="*/ 0 w 1134"/>
                <a:gd name="T81" fmla="*/ 0 h 2180"/>
                <a:gd name="T82" fmla="*/ 0 w 1134"/>
                <a:gd name="T83" fmla="*/ 0 h 2180"/>
                <a:gd name="T84" fmla="*/ 0 w 1134"/>
                <a:gd name="T85" fmla="*/ 0 h 2180"/>
                <a:gd name="T86" fmla="*/ 0 w 1134"/>
                <a:gd name="T87" fmla="*/ 0 h 2180"/>
                <a:gd name="T88" fmla="*/ 0 w 1134"/>
                <a:gd name="T89" fmla="*/ 0 h 2180"/>
                <a:gd name="T90" fmla="*/ 0 w 1134"/>
                <a:gd name="T91" fmla="*/ 0 h 2180"/>
                <a:gd name="T92" fmla="*/ 0 w 1134"/>
                <a:gd name="T93" fmla="*/ 0 h 2180"/>
                <a:gd name="T94" fmla="*/ 0 w 1134"/>
                <a:gd name="T95" fmla="*/ 0 h 2180"/>
                <a:gd name="T96" fmla="*/ 0 w 1134"/>
                <a:gd name="T97" fmla="*/ 0 h 2180"/>
                <a:gd name="T98" fmla="*/ 0 w 1134"/>
                <a:gd name="T99" fmla="*/ 0 h 2180"/>
                <a:gd name="T100" fmla="*/ 0 w 1134"/>
                <a:gd name="T101" fmla="*/ 0 h 2180"/>
                <a:gd name="T102" fmla="*/ 0 w 1134"/>
                <a:gd name="T103" fmla="*/ 0 h 21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390"/>
            <p:cNvSpPr>
              <a:spLocks/>
            </p:cNvSpPr>
            <p:nvPr/>
          </p:nvSpPr>
          <p:spPr bwMode="auto">
            <a:xfrm>
              <a:off x="1170" y="3144"/>
              <a:ext cx="164" cy="228"/>
            </a:xfrm>
            <a:custGeom>
              <a:avLst/>
              <a:gdLst>
                <a:gd name="T0" fmla="*/ 0 w 3622"/>
                <a:gd name="T1" fmla="*/ 0 h 4112"/>
                <a:gd name="T2" fmla="*/ 0 w 3622"/>
                <a:gd name="T3" fmla="*/ 0 h 4112"/>
                <a:gd name="T4" fmla="*/ 0 w 3622"/>
                <a:gd name="T5" fmla="*/ 0 h 4112"/>
                <a:gd name="T6" fmla="*/ 0 w 3622"/>
                <a:gd name="T7" fmla="*/ 0 h 4112"/>
                <a:gd name="T8" fmla="*/ 0 w 3622"/>
                <a:gd name="T9" fmla="*/ 0 h 4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22" h="4112">
                  <a:moveTo>
                    <a:pt x="1404" y="4112"/>
                  </a:moveTo>
                  <a:lnTo>
                    <a:pt x="3622" y="3023"/>
                  </a:lnTo>
                  <a:lnTo>
                    <a:pt x="2218" y="0"/>
                  </a:lnTo>
                  <a:lnTo>
                    <a:pt x="0" y="989"/>
                  </a:lnTo>
                  <a:lnTo>
                    <a:pt x="1404" y="4112"/>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391"/>
            <p:cNvSpPr>
              <a:spLocks/>
            </p:cNvSpPr>
            <p:nvPr/>
          </p:nvSpPr>
          <p:spPr bwMode="auto">
            <a:xfrm>
              <a:off x="1170" y="3141"/>
              <a:ext cx="164" cy="228"/>
            </a:xfrm>
            <a:custGeom>
              <a:avLst/>
              <a:gdLst>
                <a:gd name="T0" fmla="*/ 0 w 3622"/>
                <a:gd name="T1" fmla="*/ 0 h 4113"/>
                <a:gd name="T2" fmla="*/ 0 w 3622"/>
                <a:gd name="T3" fmla="*/ 0 h 4113"/>
                <a:gd name="T4" fmla="*/ 0 w 3622"/>
                <a:gd name="T5" fmla="*/ 0 h 4113"/>
                <a:gd name="T6" fmla="*/ 0 w 3622"/>
                <a:gd name="T7" fmla="*/ 0 h 4113"/>
                <a:gd name="T8" fmla="*/ 0 w 3622"/>
                <a:gd name="T9" fmla="*/ 0 h 4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22" h="4113">
                  <a:moveTo>
                    <a:pt x="1404" y="4113"/>
                  </a:moveTo>
                  <a:lnTo>
                    <a:pt x="3622" y="3024"/>
                  </a:lnTo>
                  <a:lnTo>
                    <a:pt x="2218" y="0"/>
                  </a:lnTo>
                  <a:lnTo>
                    <a:pt x="0" y="989"/>
                  </a:lnTo>
                  <a:lnTo>
                    <a:pt x="1404" y="4113"/>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392"/>
            <p:cNvSpPr>
              <a:spLocks/>
            </p:cNvSpPr>
            <p:nvPr/>
          </p:nvSpPr>
          <p:spPr bwMode="auto">
            <a:xfrm>
              <a:off x="1176" y="3146"/>
              <a:ext cx="157" cy="218"/>
            </a:xfrm>
            <a:custGeom>
              <a:avLst/>
              <a:gdLst>
                <a:gd name="T0" fmla="*/ 0 w 3446"/>
                <a:gd name="T1" fmla="*/ 0 h 3913"/>
                <a:gd name="T2" fmla="*/ 0 w 3446"/>
                <a:gd name="T3" fmla="*/ 0 h 3913"/>
                <a:gd name="T4" fmla="*/ 0 w 3446"/>
                <a:gd name="T5" fmla="*/ 0 h 3913"/>
                <a:gd name="T6" fmla="*/ 0 w 3446"/>
                <a:gd name="T7" fmla="*/ 0 h 3913"/>
                <a:gd name="T8" fmla="*/ 0 w 3446"/>
                <a:gd name="T9" fmla="*/ 0 h 39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46" h="3913">
                  <a:moveTo>
                    <a:pt x="1335" y="3913"/>
                  </a:moveTo>
                  <a:lnTo>
                    <a:pt x="3446" y="2878"/>
                  </a:lnTo>
                  <a:lnTo>
                    <a:pt x="2111" y="0"/>
                  </a:lnTo>
                  <a:lnTo>
                    <a:pt x="0" y="942"/>
                  </a:lnTo>
                  <a:lnTo>
                    <a:pt x="1335" y="3913"/>
                  </a:lnTo>
                  <a:close/>
                </a:path>
              </a:pathLst>
            </a:custGeom>
            <a:solidFill>
              <a:srgbClr val="1A78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393"/>
            <p:cNvSpPr>
              <a:spLocks/>
            </p:cNvSpPr>
            <p:nvPr/>
          </p:nvSpPr>
          <p:spPr bwMode="auto">
            <a:xfrm>
              <a:off x="1183" y="3109"/>
              <a:ext cx="19" cy="19"/>
            </a:xfrm>
            <a:custGeom>
              <a:avLst/>
              <a:gdLst>
                <a:gd name="T0" fmla="*/ 0 w 431"/>
                <a:gd name="T1" fmla="*/ 0 h 343"/>
                <a:gd name="T2" fmla="*/ 0 w 431"/>
                <a:gd name="T3" fmla="*/ 0 h 343"/>
                <a:gd name="T4" fmla="*/ 0 w 431"/>
                <a:gd name="T5" fmla="*/ 0 h 343"/>
                <a:gd name="T6" fmla="*/ 0 w 431"/>
                <a:gd name="T7" fmla="*/ 0 h 343"/>
                <a:gd name="T8" fmla="*/ 0 w 431"/>
                <a:gd name="T9" fmla="*/ 0 h 3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343">
                  <a:moveTo>
                    <a:pt x="431" y="186"/>
                  </a:moveTo>
                  <a:lnTo>
                    <a:pt x="79" y="343"/>
                  </a:lnTo>
                  <a:lnTo>
                    <a:pt x="0" y="157"/>
                  </a:lnTo>
                  <a:lnTo>
                    <a:pt x="352" y="0"/>
                  </a:lnTo>
                  <a:lnTo>
                    <a:pt x="431"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394"/>
            <p:cNvSpPr>
              <a:spLocks/>
            </p:cNvSpPr>
            <p:nvPr/>
          </p:nvSpPr>
          <p:spPr bwMode="auto">
            <a:xfrm>
              <a:off x="1186" y="3112"/>
              <a:ext cx="16" cy="15"/>
            </a:xfrm>
            <a:custGeom>
              <a:avLst/>
              <a:gdLst>
                <a:gd name="T0" fmla="*/ 0 w 347"/>
                <a:gd name="T1" fmla="*/ 0 h 257"/>
                <a:gd name="T2" fmla="*/ 0 w 347"/>
                <a:gd name="T3" fmla="*/ 0 h 257"/>
                <a:gd name="T4" fmla="*/ 0 w 347"/>
                <a:gd name="T5" fmla="*/ 0 h 257"/>
                <a:gd name="T6" fmla="*/ 0 w 347"/>
                <a:gd name="T7" fmla="*/ 0 h 257"/>
                <a:gd name="T8" fmla="*/ 0 w 347"/>
                <a:gd name="T9" fmla="*/ 0 h 2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7" h="257">
                  <a:moveTo>
                    <a:pt x="347" y="126"/>
                  </a:moveTo>
                  <a:lnTo>
                    <a:pt x="53" y="257"/>
                  </a:lnTo>
                  <a:lnTo>
                    <a:pt x="0" y="132"/>
                  </a:lnTo>
                  <a:lnTo>
                    <a:pt x="294" y="0"/>
                  </a:lnTo>
                  <a:lnTo>
                    <a:pt x="347" y="126"/>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395"/>
            <p:cNvSpPr>
              <a:spLocks/>
            </p:cNvSpPr>
            <p:nvPr/>
          </p:nvSpPr>
          <p:spPr bwMode="auto">
            <a:xfrm>
              <a:off x="1191" y="3110"/>
              <a:ext cx="10" cy="13"/>
            </a:xfrm>
            <a:custGeom>
              <a:avLst/>
              <a:gdLst>
                <a:gd name="T0" fmla="*/ 0 w 238"/>
                <a:gd name="T1" fmla="*/ 0 h 234"/>
                <a:gd name="T2" fmla="*/ 0 w 238"/>
                <a:gd name="T3" fmla="*/ 0 h 234"/>
                <a:gd name="T4" fmla="*/ 0 w 238"/>
                <a:gd name="T5" fmla="*/ 0 h 234"/>
                <a:gd name="T6" fmla="*/ 0 w 238"/>
                <a:gd name="T7" fmla="*/ 0 h 234"/>
                <a:gd name="T8" fmla="*/ 0 w 238"/>
                <a:gd name="T9" fmla="*/ 0 h 234"/>
                <a:gd name="T10" fmla="*/ 0 w 238"/>
                <a:gd name="T11" fmla="*/ 0 h 234"/>
                <a:gd name="T12" fmla="*/ 0 w 238"/>
                <a:gd name="T13" fmla="*/ 0 h 234"/>
                <a:gd name="T14" fmla="*/ 0 w 238"/>
                <a:gd name="T15" fmla="*/ 0 h 234"/>
                <a:gd name="T16" fmla="*/ 0 w 238"/>
                <a:gd name="T17" fmla="*/ 0 h 234"/>
                <a:gd name="T18" fmla="*/ 0 w 238"/>
                <a:gd name="T19" fmla="*/ 0 h 234"/>
                <a:gd name="T20" fmla="*/ 0 w 238"/>
                <a:gd name="T21" fmla="*/ 0 h 234"/>
                <a:gd name="T22" fmla="*/ 0 w 238"/>
                <a:gd name="T23" fmla="*/ 0 h 234"/>
                <a:gd name="T24" fmla="*/ 0 w 238"/>
                <a:gd name="T25" fmla="*/ 0 h 234"/>
                <a:gd name="T26" fmla="*/ 0 w 238"/>
                <a:gd name="T27" fmla="*/ 0 h 234"/>
                <a:gd name="T28" fmla="*/ 0 w 238"/>
                <a:gd name="T29" fmla="*/ 0 h 234"/>
                <a:gd name="T30" fmla="*/ 0 w 238"/>
                <a:gd name="T31" fmla="*/ 0 h 234"/>
                <a:gd name="T32" fmla="*/ 0 w 238"/>
                <a:gd name="T33" fmla="*/ 0 h 234"/>
                <a:gd name="T34" fmla="*/ 0 w 238"/>
                <a:gd name="T35" fmla="*/ 0 h 234"/>
                <a:gd name="T36" fmla="*/ 0 w 238"/>
                <a:gd name="T37" fmla="*/ 0 h 234"/>
                <a:gd name="T38" fmla="*/ 0 w 238"/>
                <a:gd name="T39" fmla="*/ 0 h 234"/>
                <a:gd name="T40" fmla="*/ 0 w 238"/>
                <a:gd name="T41" fmla="*/ 0 h 2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396"/>
            <p:cNvSpPr>
              <a:spLocks/>
            </p:cNvSpPr>
            <p:nvPr/>
          </p:nvSpPr>
          <p:spPr bwMode="auto">
            <a:xfrm>
              <a:off x="1191" y="3111"/>
              <a:ext cx="10" cy="11"/>
            </a:xfrm>
            <a:custGeom>
              <a:avLst/>
              <a:gdLst>
                <a:gd name="T0" fmla="*/ 0 w 204"/>
                <a:gd name="T1" fmla="*/ 0 h 199"/>
                <a:gd name="T2" fmla="*/ 0 w 204"/>
                <a:gd name="T3" fmla="*/ 0 h 199"/>
                <a:gd name="T4" fmla="*/ 0 w 204"/>
                <a:gd name="T5" fmla="*/ 0 h 199"/>
                <a:gd name="T6" fmla="*/ 0 w 204"/>
                <a:gd name="T7" fmla="*/ 0 h 199"/>
                <a:gd name="T8" fmla="*/ 0 w 204"/>
                <a:gd name="T9" fmla="*/ 0 h 199"/>
                <a:gd name="T10" fmla="*/ 0 w 204"/>
                <a:gd name="T11" fmla="*/ 0 h 199"/>
                <a:gd name="T12" fmla="*/ 0 w 204"/>
                <a:gd name="T13" fmla="*/ 0 h 199"/>
                <a:gd name="T14" fmla="*/ 0 w 204"/>
                <a:gd name="T15" fmla="*/ 0 h 199"/>
                <a:gd name="T16" fmla="*/ 0 w 204"/>
                <a:gd name="T17" fmla="*/ 0 h 199"/>
                <a:gd name="T18" fmla="*/ 0 w 204"/>
                <a:gd name="T19" fmla="*/ 0 h 199"/>
                <a:gd name="T20" fmla="*/ 0 w 204"/>
                <a:gd name="T21" fmla="*/ 0 h 199"/>
                <a:gd name="T22" fmla="*/ 0 w 204"/>
                <a:gd name="T23" fmla="*/ 0 h 199"/>
                <a:gd name="T24" fmla="*/ 0 w 204"/>
                <a:gd name="T25" fmla="*/ 0 h 199"/>
                <a:gd name="T26" fmla="*/ 0 w 204"/>
                <a:gd name="T27" fmla="*/ 0 h 199"/>
                <a:gd name="T28" fmla="*/ 0 w 204"/>
                <a:gd name="T29" fmla="*/ 0 h 199"/>
                <a:gd name="T30" fmla="*/ 0 w 204"/>
                <a:gd name="T31" fmla="*/ 0 h 199"/>
                <a:gd name="T32" fmla="*/ 0 w 204"/>
                <a:gd name="T33" fmla="*/ 0 h 199"/>
                <a:gd name="T34" fmla="*/ 0 w 204"/>
                <a:gd name="T35" fmla="*/ 0 h 199"/>
                <a:gd name="T36" fmla="*/ 0 w 204"/>
                <a:gd name="T37" fmla="*/ 0 h 199"/>
                <a:gd name="T38" fmla="*/ 0 w 204"/>
                <a:gd name="T39" fmla="*/ 0 h 199"/>
                <a:gd name="T40" fmla="*/ 0 w 204"/>
                <a:gd name="T41" fmla="*/ 0 h 1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397"/>
            <p:cNvSpPr>
              <a:spLocks/>
            </p:cNvSpPr>
            <p:nvPr/>
          </p:nvSpPr>
          <p:spPr bwMode="auto">
            <a:xfrm>
              <a:off x="1194" y="3113"/>
              <a:ext cx="6" cy="8"/>
            </a:xfrm>
            <a:custGeom>
              <a:avLst/>
              <a:gdLst>
                <a:gd name="T0" fmla="*/ 0 w 118"/>
                <a:gd name="T1" fmla="*/ 0 h 154"/>
                <a:gd name="T2" fmla="*/ 0 w 118"/>
                <a:gd name="T3" fmla="*/ 0 h 154"/>
                <a:gd name="T4" fmla="*/ 0 w 118"/>
                <a:gd name="T5" fmla="*/ 0 h 154"/>
                <a:gd name="T6" fmla="*/ 0 w 118"/>
                <a:gd name="T7" fmla="*/ 0 h 154"/>
                <a:gd name="T8" fmla="*/ 0 w 118"/>
                <a:gd name="T9" fmla="*/ 0 h 154"/>
                <a:gd name="T10" fmla="*/ 0 w 118"/>
                <a:gd name="T11" fmla="*/ 0 h 154"/>
                <a:gd name="T12" fmla="*/ 0 w 118"/>
                <a:gd name="T13" fmla="*/ 0 h 154"/>
                <a:gd name="T14" fmla="*/ 0 w 118"/>
                <a:gd name="T15" fmla="*/ 0 h 154"/>
                <a:gd name="T16" fmla="*/ 0 w 118"/>
                <a:gd name="T17" fmla="*/ 0 h 154"/>
                <a:gd name="T18" fmla="*/ 0 w 118"/>
                <a:gd name="T19" fmla="*/ 0 h 154"/>
                <a:gd name="T20" fmla="*/ 0 w 118"/>
                <a:gd name="T21" fmla="*/ 0 h 154"/>
                <a:gd name="T22" fmla="*/ 0 w 118"/>
                <a:gd name="T23" fmla="*/ 0 h 154"/>
                <a:gd name="T24" fmla="*/ 0 w 118"/>
                <a:gd name="T25" fmla="*/ 0 h 154"/>
                <a:gd name="T26" fmla="*/ 0 w 118"/>
                <a:gd name="T27" fmla="*/ 0 h 154"/>
                <a:gd name="T28" fmla="*/ 0 w 118"/>
                <a:gd name="T29" fmla="*/ 0 h 154"/>
                <a:gd name="T30" fmla="*/ 0 w 118"/>
                <a:gd name="T31" fmla="*/ 0 h 154"/>
                <a:gd name="T32" fmla="*/ 0 w 118"/>
                <a:gd name="T33" fmla="*/ 0 h 154"/>
                <a:gd name="T34" fmla="*/ 0 w 118"/>
                <a:gd name="T35" fmla="*/ 0 h 154"/>
                <a:gd name="T36" fmla="*/ 0 w 118"/>
                <a:gd name="T37" fmla="*/ 0 h 154"/>
                <a:gd name="T38" fmla="*/ 0 w 118"/>
                <a:gd name="T39" fmla="*/ 0 h 154"/>
                <a:gd name="T40" fmla="*/ 0 w 118"/>
                <a:gd name="T41" fmla="*/ 0 h 154"/>
                <a:gd name="T42" fmla="*/ 0 w 118"/>
                <a:gd name="T43" fmla="*/ 0 h 154"/>
                <a:gd name="T44" fmla="*/ 0 w 118"/>
                <a:gd name="T45" fmla="*/ 0 h 1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398"/>
            <p:cNvSpPr>
              <a:spLocks/>
            </p:cNvSpPr>
            <p:nvPr/>
          </p:nvSpPr>
          <p:spPr bwMode="auto">
            <a:xfrm>
              <a:off x="1207" y="3099"/>
              <a:ext cx="13" cy="16"/>
            </a:xfrm>
            <a:custGeom>
              <a:avLst/>
              <a:gdLst>
                <a:gd name="T0" fmla="*/ 0 w 287"/>
                <a:gd name="T1" fmla="*/ 0 h 280"/>
                <a:gd name="T2" fmla="*/ 0 w 287"/>
                <a:gd name="T3" fmla="*/ 0 h 280"/>
                <a:gd name="T4" fmla="*/ 0 w 287"/>
                <a:gd name="T5" fmla="*/ 0 h 280"/>
                <a:gd name="T6" fmla="*/ 0 w 287"/>
                <a:gd name="T7" fmla="*/ 0 h 280"/>
                <a:gd name="T8" fmla="*/ 0 w 287"/>
                <a:gd name="T9" fmla="*/ 0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280">
                  <a:moveTo>
                    <a:pt x="287" y="186"/>
                  </a:moveTo>
                  <a:lnTo>
                    <a:pt x="78" y="280"/>
                  </a:lnTo>
                  <a:lnTo>
                    <a:pt x="0" y="93"/>
                  </a:lnTo>
                  <a:lnTo>
                    <a:pt x="210" y="0"/>
                  </a:lnTo>
                  <a:lnTo>
                    <a:pt x="287"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399"/>
            <p:cNvSpPr>
              <a:spLocks/>
            </p:cNvSpPr>
            <p:nvPr/>
          </p:nvSpPr>
          <p:spPr bwMode="auto">
            <a:xfrm>
              <a:off x="1209" y="3102"/>
              <a:ext cx="11" cy="12"/>
            </a:xfrm>
            <a:custGeom>
              <a:avLst/>
              <a:gdLst>
                <a:gd name="T0" fmla="*/ 0 w 227"/>
                <a:gd name="T1" fmla="*/ 0 h 203"/>
                <a:gd name="T2" fmla="*/ 0 w 227"/>
                <a:gd name="T3" fmla="*/ 0 h 203"/>
                <a:gd name="T4" fmla="*/ 0 w 227"/>
                <a:gd name="T5" fmla="*/ 0 h 203"/>
                <a:gd name="T6" fmla="*/ 0 w 227"/>
                <a:gd name="T7" fmla="*/ 0 h 203"/>
                <a:gd name="T8" fmla="*/ 0 w 227"/>
                <a:gd name="T9" fmla="*/ 0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7" h="203">
                  <a:moveTo>
                    <a:pt x="227" y="125"/>
                  </a:moveTo>
                  <a:lnTo>
                    <a:pt x="53" y="203"/>
                  </a:lnTo>
                  <a:lnTo>
                    <a:pt x="0" y="78"/>
                  </a:lnTo>
                  <a:lnTo>
                    <a:pt x="175" y="0"/>
                  </a:lnTo>
                  <a:lnTo>
                    <a:pt x="227" y="125"/>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400"/>
            <p:cNvSpPr>
              <a:spLocks/>
            </p:cNvSpPr>
            <p:nvPr/>
          </p:nvSpPr>
          <p:spPr bwMode="auto">
            <a:xfrm>
              <a:off x="1209" y="3100"/>
              <a:ext cx="10" cy="13"/>
            </a:xfrm>
            <a:custGeom>
              <a:avLst/>
              <a:gdLst>
                <a:gd name="T0" fmla="*/ 0 w 238"/>
                <a:gd name="T1" fmla="*/ 0 h 234"/>
                <a:gd name="T2" fmla="*/ 0 w 238"/>
                <a:gd name="T3" fmla="*/ 0 h 234"/>
                <a:gd name="T4" fmla="*/ 0 w 238"/>
                <a:gd name="T5" fmla="*/ 0 h 234"/>
                <a:gd name="T6" fmla="*/ 0 w 238"/>
                <a:gd name="T7" fmla="*/ 0 h 234"/>
                <a:gd name="T8" fmla="*/ 0 w 238"/>
                <a:gd name="T9" fmla="*/ 0 h 234"/>
                <a:gd name="T10" fmla="*/ 0 w 238"/>
                <a:gd name="T11" fmla="*/ 0 h 234"/>
                <a:gd name="T12" fmla="*/ 0 w 238"/>
                <a:gd name="T13" fmla="*/ 0 h 234"/>
                <a:gd name="T14" fmla="*/ 0 w 238"/>
                <a:gd name="T15" fmla="*/ 0 h 234"/>
                <a:gd name="T16" fmla="*/ 0 w 238"/>
                <a:gd name="T17" fmla="*/ 0 h 234"/>
                <a:gd name="T18" fmla="*/ 0 w 238"/>
                <a:gd name="T19" fmla="*/ 0 h 234"/>
                <a:gd name="T20" fmla="*/ 0 w 238"/>
                <a:gd name="T21" fmla="*/ 0 h 234"/>
                <a:gd name="T22" fmla="*/ 0 w 238"/>
                <a:gd name="T23" fmla="*/ 0 h 234"/>
                <a:gd name="T24" fmla="*/ 0 w 238"/>
                <a:gd name="T25" fmla="*/ 0 h 234"/>
                <a:gd name="T26" fmla="*/ 0 w 238"/>
                <a:gd name="T27" fmla="*/ 0 h 234"/>
                <a:gd name="T28" fmla="*/ 0 w 238"/>
                <a:gd name="T29" fmla="*/ 0 h 234"/>
                <a:gd name="T30" fmla="*/ 0 w 238"/>
                <a:gd name="T31" fmla="*/ 0 h 234"/>
                <a:gd name="T32" fmla="*/ 0 w 238"/>
                <a:gd name="T33" fmla="*/ 0 h 234"/>
                <a:gd name="T34" fmla="*/ 0 w 238"/>
                <a:gd name="T35" fmla="*/ 0 h 234"/>
                <a:gd name="T36" fmla="*/ 0 w 238"/>
                <a:gd name="T37" fmla="*/ 0 h 234"/>
                <a:gd name="T38" fmla="*/ 0 w 238"/>
                <a:gd name="T39" fmla="*/ 0 h 234"/>
                <a:gd name="T40" fmla="*/ 0 w 238"/>
                <a:gd name="T41" fmla="*/ 0 h 2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401"/>
            <p:cNvSpPr>
              <a:spLocks/>
            </p:cNvSpPr>
            <p:nvPr/>
          </p:nvSpPr>
          <p:spPr bwMode="auto">
            <a:xfrm>
              <a:off x="1209" y="3101"/>
              <a:ext cx="10" cy="11"/>
            </a:xfrm>
            <a:custGeom>
              <a:avLst/>
              <a:gdLst>
                <a:gd name="T0" fmla="*/ 0 w 204"/>
                <a:gd name="T1" fmla="*/ 0 h 199"/>
                <a:gd name="T2" fmla="*/ 0 w 204"/>
                <a:gd name="T3" fmla="*/ 0 h 199"/>
                <a:gd name="T4" fmla="*/ 0 w 204"/>
                <a:gd name="T5" fmla="*/ 0 h 199"/>
                <a:gd name="T6" fmla="*/ 0 w 204"/>
                <a:gd name="T7" fmla="*/ 0 h 199"/>
                <a:gd name="T8" fmla="*/ 0 w 204"/>
                <a:gd name="T9" fmla="*/ 0 h 199"/>
                <a:gd name="T10" fmla="*/ 0 w 204"/>
                <a:gd name="T11" fmla="*/ 0 h 199"/>
                <a:gd name="T12" fmla="*/ 0 w 204"/>
                <a:gd name="T13" fmla="*/ 0 h 199"/>
                <a:gd name="T14" fmla="*/ 0 w 204"/>
                <a:gd name="T15" fmla="*/ 0 h 199"/>
                <a:gd name="T16" fmla="*/ 0 w 204"/>
                <a:gd name="T17" fmla="*/ 0 h 199"/>
                <a:gd name="T18" fmla="*/ 0 w 204"/>
                <a:gd name="T19" fmla="*/ 0 h 199"/>
                <a:gd name="T20" fmla="*/ 0 w 204"/>
                <a:gd name="T21" fmla="*/ 0 h 199"/>
                <a:gd name="T22" fmla="*/ 0 w 204"/>
                <a:gd name="T23" fmla="*/ 0 h 199"/>
                <a:gd name="T24" fmla="*/ 0 w 204"/>
                <a:gd name="T25" fmla="*/ 0 h 199"/>
                <a:gd name="T26" fmla="*/ 0 w 204"/>
                <a:gd name="T27" fmla="*/ 0 h 199"/>
                <a:gd name="T28" fmla="*/ 0 w 204"/>
                <a:gd name="T29" fmla="*/ 0 h 199"/>
                <a:gd name="T30" fmla="*/ 0 w 204"/>
                <a:gd name="T31" fmla="*/ 0 h 199"/>
                <a:gd name="T32" fmla="*/ 0 w 204"/>
                <a:gd name="T33" fmla="*/ 0 h 199"/>
                <a:gd name="T34" fmla="*/ 0 w 204"/>
                <a:gd name="T35" fmla="*/ 0 h 199"/>
                <a:gd name="T36" fmla="*/ 0 w 204"/>
                <a:gd name="T37" fmla="*/ 0 h 199"/>
                <a:gd name="T38" fmla="*/ 0 w 204"/>
                <a:gd name="T39" fmla="*/ 0 h 199"/>
                <a:gd name="T40" fmla="*/ 0 w 204"/>
                <a:gd name="T41" fmla="*/ 0 h 1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402"/>
            <p:cNvSpPr>
              <a:spLocks/>
            </p:cNvSpPr>
            <p:nvPr/>
          </p:nvSpPr>
          <p:spPr bwMode="auto">
            <a:xfrm>
              <a:off x="1212" y="3103"/>
              <a:ext cx="6" cy="8"/>
            </a:xfrm>
            <a:custGeom>
              <a:avLst/>
              <a:gdLst>
                <a:gd name="T0" fmla="*/ 0 w 119"/>
                <a:gd name="T1" fmla="*/ 0 h 154"/>
                <a:gd name="T2" fmla="*/ 0 w 119"/>
                <a:gd name="T3" fmla="*/ 0 h 154"/>
                <a:gd name="T4" fmla="*/ 0 w 119"/>
                <a:gd name="T5" fmla="*/ 0 h 154"/>
                <a:gd name="T6" fmla="*/ 0 w 119"/>
                <a:gd name="T7" fmla="*/ 0 h 154"/>
                <a:gd name="T8" fmla="*/ 0 w 119"/>
                <a:gd name="T9" fmla="*/ 0 h 154"/>
                <a:gd name="T10" fmla="*/ 0 w 119"/>
                <a:gd name="T11" fmla="*/ 0 h 154"/>
                <a:gd name="T12" fmla="*/ 0 w 119"/>
                <a:gd name="T13" fmla="*/ 0 h 154"/>
                <a:gd name="T14" fmla="*/ 0 w 119"/>
                <a:gd name="T15" fmla="*/ 0 h 154"/>
                <a:gd name="T16" fmla="*/ 0 w 119"/>
                <a:gd name="T17" fmla="*/ 0 h 154"/>
                <a:gd name="T18" fmla="*/ 0 w 119"/>
                <a:gd name="T19" fmla="*/ 0 h 154"/>
                <a:gd name="T20" fmla="*/ 0 w 119"/>
                <a:gd name="T21" fmla="*/ 0 h 154"/>
                <a:gd name="T22" fmla="*/ 0 w 119"/>
                <a:gd name="T23" fmla="*/ 0 h 154"/>
                <a:gd name="T24" fmla="*/ 0 w 119"/>
                <a:gd name="T25" fmla="*/ 0 h 154"/>
                <a:gd name="T26" fmla="*/ 0 w 119"/>
                <a:gd name="T27" fmla="*/ 0 h 154"/>
                <a:gd name="T28" fmla="*/ 0 w 119"/>
                <a:gd name="T29" fmla="*/ 0 h 154"/>
                <a:gd name="T30" fmla="*/ 0 w 119"/>
                <a:gd name="T31" fmla="*/ 0 h 154"/>
                <a:gd name="T32" fmla="*/ 0 w 119"/>
                <a:gd name="T33" fmla="*/ 0 h 154"/>
                <a:gd name="T34" fmla="*/ 0 w 119"/>
                <a:gd name="T35" fmla="*/ 0 h 154"/>
                <a:gd name="T36" fmla="*/ 0 w 119"/>
                <a:gd name="T37" fmla="*/ 0 h 154"/>
                <a:gd name="T38" fmla="*/ 0 w 119"/>
                <a:gd name="T39" fmla="*/ 0 h 154"/>
                <a:gd name="T40" fmla="*/ 0 w 119"/>
                <a:gd name="T41" fmla="*/ 0 h 154"/>
                <a:gd name="T42" fmla="*/ 0 w 119"/>
                <a:gd name="T43" fmla="*/ 0 h 154"/>
                <a:gd name="T44" fmla="*/ 0 w 119"/>
                <a:gd name="T45" fmla="*/ 0 h 1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403"/>
            <p:cNvSpPr>
              <a:spLocks/>
            </p:cNvSpPr>
            <p:nvPr/>
          </p:nvSpPr>
          <p:spPr bwMode="auto">
            <a:xfrm>
              <a:off x="1232" y="3092"/>
              <a:ext cx="4" cy="6"/>
            </a:xfrm>
            <a:custGeom>
              <a:avLst/>
              <a:gdLst>
                <a:gd name="T0" fmla="*/ 0 w 100"/>
                <a:gd name="T1" fmla="*/ 0 h 104"/>
                <a:gd name="T2" fmla="*/ 0 w 100"/>
                <a:gd name="T3" fmla="*/ 0 h 104"/>
                <a:gd name="T4" fmla="*/ 0 w 100"/>
                <a:gd name="T5" fmla="*/ 0 h 104"/>
                <a:gd name="T6" fmla="*/ 0 w 100"/>
                <a:gd name="T7" fmla="*/ 0 h 104"/>
                <a:gd name="T8" fmla="*/ 0 w 100"/>
                <a:gd name="T9" fmla="*/ 0 h 104"/>
                <a:gd name="T10" fmla="*/ 0 w 100"/>
                <a:gd name="T11" fmla="*/ 0 h 104"/>
                <a:gd name="T12" fmla="*/ 0 w 100"/>
                <a:gd name="T13" fmla="*/ 0 h 104"/>
                <a:gd name="T14" fmla="*/ 0 w 100"/>
                <a:gd name="T15" fmla="*/ 0 h 104"/>
                <a:gd name="T16" fmla="*/ 0 w 100"/>
                <a:gd name="T17" fmla="*/ 0 h 104"/>
                <a:gd name="T18" fmla="*/ 0 w 100"/>
                <a:gd name="T19" fmla="*/ 0 h 104"/>
                <a:gd name="T20" fmla="*/ 0 w 100"/>
                <a:gd name="T21" fmla="*/ 0 h 104"/>
                <a:gd name="T22" fmla="*/ 0 w 100"/>
                <a:gd name="T23" fmla="*/ 0 h 104"/>
                <a:gd name="T24" fmla="*/ 0 w 100"/>
                <a:gd name="T25" fmla="*/ 0 h 104"/>
                <a:gd name="T26" fmla="*/ 0 w 100"/>
                <a:gd name="T27" fmla="*/ 0 h 104"/>
                <a:gd name="T28" fmla="*/ 0 w 100"/>
                <a:gd name="T29" fmla="*/ 0 h 104"/>
                <a:gd name="T30" fmla="*/ 0 w 100"/>
                <a:gd name="T31" fmla="*/ 0 h 104"/>
                <a:gd name="T32" fmla="*/ 0 w 100"/>
                <a:gd name="T33" fmla="*/ 0 h 104"/>
                <a:gd name="T34" fmla="*/ 0 w 100"/>
                <a:gd name="T35" fmla="*/ 0 h 104"/>
                <a:gd name="T36" fmla="*/ 0 w 100"/>
                <a:gd name="T37" fmla="*/ 0 h 104"/>
                <a:gd name="T38" fmla="*/ 0 w 100"/>
                <a:gd name="T39" fmla="*/ 0 h 104"/>
                <a:gd name="T40" fmla="*/ 0 w 100"/>
                <a:gd name="T41" fmla="*/ 0 h 104"/>
                <a:gd name="T42" fmla="*/ 0 w 100"/>
                <a:gd name="T43" fmla="*/ 0 h 104"/>
                <a:gd name="T44" fmla="*/ 0 w 100"/>
                <a:gd name="T45" fmla="*/ 0 h 104"/>
                <a:gd name="T46" fmla="*/ 0 w 100"/>
                <a:gd name="T47" fmla="*/ 0 h 104"/>
                <a:gd name="T48" fmla="*/ 0 w 100"/>
                <a:gd name="T49" fmla="*/ 0 h 104"/>
                <a:gd name="T50" fmla="*/ 0 w 100"/>
                <a:gd name="T51" fmla="*/ 0 h 104"/>
                <a:gd name="T52" fmla="*/ 0 w 100"/>
                <a:gd name="T53" fmla="*/ 0 h 104"/>
                <a:gd name="T54" fmla="*/ 0 w 100"/>
                <a:gd name="T55" fmla="*/ 0 h 104"/>
                <a:gd name="T56" fmla="*/ 0 w 100"/>
                <a:gd name="T57" fmla="*/ 0 h 104"/>
                <a:gd name="T58" fmla="*/ 0 w 100"/>
                <a:gd name="T59" fmla="*/ 0 h 104"/>
                <a:gd name="T60" fmla="*/ 0 w 100"/>
                <a:gd name="T61" fmla="*/ 0 h 104"/>
                <a:gd name="T62" fmla="*/ 0 w 100"/>
                <a:gd name="T63" fmla="*/ 0 h 104"/>
                <a:gd name="T64" fmla="*/ 0 w 100"/>
                <a:gd name="T65" fmla="*/ 0 h 1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404"/>
            <p:cNvSpPr>
              <a:spLocks/>
            </p:cNvSpPr>
            <p:nvPr/>
          </p:nvSpPr>
          <p:spPr bwMode="auto">
            <a:xfrm>
              <a:off x="1163" y="3131"/>
              <a:ext cx="5" cy="5"/>
            </a:xfrm>
            <a:custGeom>
              <a:avLst/>
              <a:gdLst>
                <a:gd name="T0" fmla="*/ 0 w 100"/>
                <a:gd name="T1" fmla="*/ 0 h 103"/>
                <a:gd name="T2" fmla="*/ 0 w 100"/>
                <a:gd name="T3" fmla="*/ 0 h 103"/>
                <a:gd name="T4" fmla="*/ 0 w 100"/>
                <a:gd name="T5" fmla="*/ 0 h 103"/>
                <a:gd name="T6" fmla="*/ 0 w 100"/>
                <a:gd name="T7" fmla="*/ 0 h 103"/>
                <a:gd name="T8" fmla="*/ 0 w 100"/>
                <a:gd name="T9" fmla="*/ 0 h 103"/>
                <a:gd name="T10" fmla="*/ 0 w 100"/>
                <a:gd name="T11" fmla="*/ 0 h 103"/>
                <a:gd name="T12" fmla="*/ 0 w 100"/>
                <a:gd name="T13" fmla="*/ 0 h 103"/>
                <a:gd name="T14" fmla="*/ 0 w 100"/>
                <a:gd name="T15" fmla="*/ 0 h 103"/>
                <a:gd name="T16" fmla="*/ 0 w 100"/>
                <a:gd name="T17" fmla="*/ 0 h 103"/>
                <a:gd name="T18" fmla="*/ 0 w 100"/>
                <a:gd name="T19" fmla="*/ 0 h 103"/>
                <a:gd name="T20" fmla="*/ 0 w 100"/>
                <a:gd name="T21" fmla="*/ 0 h 103"/>
                <a:gd name="T22" fmla="*/ 0 w 100"/>
                <a:gd name="T23" fmla="*/ 0 h 103"/>
                <a:gd name="T24" fmla="*/ 0 w 100"/>
                <a:gd name="T25" fmla="*/ 0 h 103"/>
                <a:gd name="T26" fmla="*/ 0 w 100"/>
                <a:gd name="T27" fmla="*/ 0 h 103"/>
                <a:gd name="T28" fmla="*/ 0 w 100"/>
                <a:gd name="T29" fmla="*/ 0 h 103"/>
                <a:gd name="T30" fmla="*/ 0 w 100"/>
                <a:gd name="T31" fmla="*/ 0 h 103"/>
                <a:gd name="T32" fmla="*/ 0 w 100"/>
                <a:gd name="T33" fmla="*/ 0 h 103"/>
                <a:gd name="T34" fmla="*/ 0 w 100"/>
                <a:gd name="T35" fmla="*/ 0 h 103"/>
                <a:gd name="T36" fmla="*/ 0 w 100"/>
                <a:gd name="T37" fmla="*/ 0 h 103"/>
                <a:gd name="T38" fmla="*/ 0 w 100"/>
                <a:gd name="T39" fmla="*/ 0 h 103"/>
                <a:gd name="T40" fmla="*/ 0 w 100"/>
                <a:gd name="T41" fmla="*/ 0 h 103"/>
                <a:gd name="T42" fmla="*/ 0 w 100"/>
                <a:gd name="T43" fmla="*/ 0 h 103"/>
                <a:gd name="T44" fmla="*/ 0 w 100"/>
                <a:gd name="T45" fmla="*/ 0 h 103"/>
                <a:gd name="T46" fmla="*/ 0 w 100"/>
                <a:gd name="T47" fmla="*/ 0 h 103"/>
                <a:gd name="T48" fmla="*/ 0 w 100"/>
                <a:gd name="T49" fmla="*/ 0 h 103"/>
                <a:gd name="T50" fmla="*/ 0 w 100"/>
                <a:gd name="T51" fmla="*/ 0 h 103"/>
                <a:gd name="T52" fmla="*/ 0 w 100"/>
                <a:gd name="T53" fmla="*/ 0 h 103"/>
                <a:gd name="T54" fmla="*/ 0 w 100"/>
                <a:gd name="T55" fmla="*/ 0 h 103"/>
                <a:gd name="T56" fmla="*/ 0 w 100"/>
                <a:gd name="T57" fmla="*/ 0 h 103"/>
                <a:gd name="T58" fmla="*/ 0 w 100"/>
                <a:gd name="T59" fmla="*/ 0 h 103"/>
                <a:gd name="T60" fmla="*/ 0 w 100"/>
                <a:gd name="T61" fmla="*/ 0 h 103"/>
                <a:gd name="T62" fmla="*/ 0 w 100"/>
                <a:gd name="T63" fmla="*/ 0 h 103"/>
                <a:gd name="T64" fmla="*/ 0 w 100"/>
                <a:gd name="T65" fmla="*/ 0 h 1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Freeform 405"/>
            <p:cNvSpPr>
              <a:spLocks/>
            </p:cNvSpPr>
            <p:nvPr/>
          </p:nvSpPr>
          <p:spPr bwMode="auto">
            <a:xfrm>
              <a:off x="1234" y="3094"/>
              <a:ext cx="2" cy="3"/>
            </a:xfrm>
            <a:custGeom>
              <a:avLst/>
              <a:gdLst>
                <a:gd name="T0" fmla="*/ 0 w 55"/>
                <a:gd name="T1" fmla="*/ 0 h 57"/>
                <a:gd name="T2" fmla="*/ 0 w 55"/>
                <a:gd name="T3" fmla="*/ 0 h 57"/>
                <a:gd name="T4" fmla="*/ 0 w 55"/>
                <a:gd name="T5" fmla="*/ 0 h 57"/>
                <a:gd name="T6" fmla="*/ 0 w 55"/>
                <a:gd name="T7" fmla="*/ 0 h 57"/>
                <a:gd name="T8" fmla="*/ 0 w 55"/>
                <a:gd name="T9" fmla="*/ 0 h 57"/>
                <a:gd name="T10" fmla="*/ 0 w 55"/>
                <a:gd name="T11" fmla="*/ 0 h 57"/>
                <a:gd name="T12" fmla="*/ 0 w 55"/>
                <a:gd name="T13" fmla="*/ 0 h 57"/>
                <a:gd name="T14" fmla="*/ 0 w 55"/>
                <a:gd name="T15" fmla="*/ 0 h 57"/>
                <a:gd name="T16" fmla="*/ 0 w 55"/>
                <a:gd name="T17" fmla="*/ 0 h 57"/>
                <a:gd name="T18" fmla="*/ 0 w 55"/>
                <a:gd name="T19" fmla="*/ 0 h 57"/>
                <a:gd name="T20" fmla="*/ 0 w 55"/>
                <a:gd name="T21" fmla="*/ 0 h 57"/>
                <a:gd name="T22" fmla="*/ 0 w 55"/>
                <a:gd name="T23" fmla="*/ 0 h 57"/>
                <a:gd name="T24" fmla="*/ 0 w 55"/>
                <a:gd name="T25" fmla="*/ 0 h 57"/>
                <a:gd name="T26" fmla="*/ 0 w 55"/>
                <a:gd name="T27" fmla="*/ 0 h 57"/>
                <a:gd name="T28" fmla="*/ 0 w 55"/>
                <a:gd name="T29" fmla="*/ 0 h 57"/>
                <a:gd name="T30" fmla="*/ 0 w 55"/>
                <a:gd name="T31" fmla="*/ 0 h 57"/>
                <a:gd name="T32" fmla="*/ 0 w 55"/>
                <a:gd name="T33" fmla="*/ 0 h 5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406"/>
            <p:cNvSpPr>
              <a:spLocks/>
            </p:cNvSpPr>
            <p:nvPr/>
          </p:nvSpPr>
          <p:spPr bwMode="auto">
            <a:xfrm>
              <a:off x="1165" y="3133"/>
              <a:ext cx="2" cy="3"/>
            </a:xfrm>
            <a:custGeom>
              <a:avLst/>
              <a:gdLst>
                <a:gd name="T0" fmla="*/ 0 w 55"/>
                <a:gd name="T1" fmla="*/ 0 h 56"/>
                <a:gd name="T2" fmla="*/ 0 w 55"/>
                <a:gd name="T3" fmla="*/ 0 h 56"/>
                <a:gd name="T4" fmla="*/ 0 w 55"/>
                <a:gd name="T5" fmla="*/ 0 h 56"/>
                <a:gd name="T6" fmla="*/ 0 w 55"/>
                <a:gd name="T7" fmla="*/ 0 h 56"/>
                <a:gd name="T8" fmla="*/ 0 w 55"/>
                <a:gd name="T9" fmla="*/ 0 h 56"/>
                <a:gd name="T10" fmla="*/ 0 w 55"/>
                <a:gd name="T11" fmla="*/ 0 h 56"/>
                <a:gd name="T12" fmla="*/ 0 w 55"/>
                <a:gd name="T13" fmla="*/ 0 h 56"/>
                <a:gd name="T14" fmla="*/ 0 w 55"/>
                <a:gd name="T15" fmla="*/ 0 h 56"/>
                <a:gd name="T16" fmla="*/ 0 w 55"/>
                <a:gd name="T17" fmla="*/ 0 h 56"/>
                <a:gd name="T18" fmla="*/ 0 w 55"/>
                <a:gd name="T19" fmla="*/ 0 h 56"/>
                <a:gd name="T20" fmla="*/ 0 w 55"/>
                <a:gd name="T21" fmla="*/ 0 h 56"/>
                <a:gd name="T22" fmla="*/ 0 w 55"/>
                <a:gd name="T23" fmla="*/ 0 h 56"/>
                <a:gd name="T24" fmla="*/ 0 w 55"/>
                <a:gd name="T25" fmla="*/ 0 h 56"/>
                <a:gd name="T26" fmla="*/ 0 w 55"/>
                <a:gd name="T27" fmla="*/ 0 h 56"/>
                <a:gd name="T28" fmla="*/ 0 w 55"/>
                <a:gd name="T29" fmla="*/ 0 h 56"/>
                <a:gd name="T30" fmla="*/ 0 w 55"/>
                <a:gd name="T31" fmla="*/ 0 h 56"/>
                <a:gd name="T32" fmla="*/ 0 w 55"/>
                <a:gd name="T33" fmla="*/ 0 h 5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407"/>
            <p:cNvSpPr>
              <a:spLocks/>
            </p:cNvSpPr>
            <p:nvPr/>
          </p:nvSpPr>
          <p:spPr bwMode="auto">
            <a:xfrm>
              <a:off x="1177" y="3076"/>
              <a:ext cx="29" cy="29"/>
            </a:xfrm>
            <a:custGeom>
              <a:avLst/>
              <a:gdLst>
                <a:gd name="T0" fmla="*/ 0 w 624"/>
                <a:gd name="T1" fmla="*/ 0 h 522"/>
                <a:gd name="T2" fmla="*/ 0 w 624"/>
                <a:gd name="T3" fmla="*/ 0 h 522"/>
                <a:gd name="T4" fmla="*/ 0 w 624"/>
                <a:gd name="T5" fmla="*/ 0 h 522"/>
                <a:gd name="T6" fmla="*/ 0 w 624"/>
                <a:gd name="T7" fmla="*/ 0 h 522"/>
                <a:gd name="T8" fmla="*/ 0 w 624"/>
                <a:gd name="T9" fmla="*/ 0 h 5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522">
                  <a:moveTo>
                    <a:pt x="498" y="0"/>
                  </a:moveTo>
                  <a:lnTo>
                    <a:pt x="0" y="222"/>
                  </a:lnTo>
                  <a:lnTo>
                    <a:pt x="125" y="522"/>
                  </a:lnTo>
                  <a:lnTo>
                    <a:pt x="624" y="301"/>
                  </a:lnTo>
                  <a:lnTo>
                    <a:pt x="498" y="0"/>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408"/>
            <p:cNvSpPr>
              <a:spLocks/>
            </p:cNvSpPr>
            <p:nvPr/>
          </p:nvSpPr>
          <p:spPr bwMode="auto">
            <a:xfrm>
              <a:off x="1178" y="3077"/>
              <a:ext cx="27" cy="27"/>
            </a:xfrm>
            <a:custGeom>
              <a:avLst/>
              <a:gdLst>
                <a:gd name="T0" fmla="*/ 0 w 589"/>
                <a:gd name="T1" fmla="*/ 0 h 484"/>
                <a:gd name="T2" fmla="*/ 0 w 589"/>
                <a:gd name="T3" fmla="*/ 0 h 484"/>
                <a:gd name="T4" fmla="*/ 0 w 589"/>
                <a:gd name="T5" fmla="*/ 0 h 484"/>
                <a:gd name="T6" fmla="*/ 0 w 589"/>
                <a:gd name="T7" fmla="*/ 0 h 484"/>
                <a:gd name="T8" fmla="*/ 0 w 589"/>
                <a:gd name="T9" fmla="*/ 0 h 4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9" h="484">
                  <a:moveTo>
                    <a:pt x="474" y="0"/>
                  </a:moveTo>
                  <a:lnTo>
                    <a:pt x="0" y="211"/>
                  </a:lnTo>
                  <a:lnTo>
                    <a:pt x="114" y="484"/>
                  </a:lnTo>
                  <a:lnTo>
                    <a:pt x="589" y="273"/>
                  </a:lnTo>
                  <a:lnTo>
                    <a:pt x="474" y="0"/>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Freeform 409"/>
            <p:cNvSpPr>
              <a:spLocks/>
            </p:cNvSpPr>
            <p:nvPr/>
          </p:nvSpPr>
          <p:spPr bwMode="auto">
            <a:xfrm>
              <a:off x="1178" y="3078"/>
              <a:ext cx="27" cy="26"/>
            </a:xfrm>
            <a:custGeom>
              <a:avLst/>
              <a:gdLst>
                <a:gd name="T0" fmla="*/ 0 w 583"/>
                <a:gd name="T1" fmla="*/ 0 h 471"/>
                <a:gd name="T2" fmla="*/ 0 w 583"/>
                <a:gd name="T3" fmla="*/ 0 h 471"/>
                <a:gd name="T4" fmla="*/ 0 w 583"/>
                <a:gd name="T5" fmla="*/ 0 h 471"/>
                <a:gd name="T6" fmla="*/ 0 w 583"/>
                <a:gd name="T7" fmla="*/ 0 h 471"/>
                <a:gd name="T8" fmla="*/ 0 w 583"/>
                <a:gd name="T9" fmla="*/ 0 h 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3" h="471">
                  <a:moveTo>
                    <a:pt x="473" y="0"/>
                  </a:moveTo>
                  <a:lnTo>
                    <a:pt x="0" y="211"/>
                  </a:lnTo>
                  <a:lnTo>
                    <a:pt x="108" y="471"/>
                  </a:lnTo>
                  <a:lnTo>
                    <a:pt x="583" y="260"/>
                  </a:lnTo>
                  <a:lnTo>
                    <a:pt x="473" y="0"/>
                  </a:lnTo>
                  <a:close/>
                </a:path>
              </a:pathLst>
            </a:custGeom>
            <a:solidFill>
              <a:srgbClr val="87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410"/>
            <p:cNvSpPr>
              <a:spLocks/>
            </p:cNvSpPr>
            <p:nvPr/>
          </p:nvSpPr>
          <p:spPr bwMode="auto">
            <a:xfrm>
              <a:off x="1191" y="3082"/>
              <a:ext cx="10" cy="13"/>
            </a:xfrm>
            <a:custGeom>
              <a:avLst/>
              <a:gdLst>
                <a:gd name="T0" fmla="*/ 0 w 227"/>
                <a:gd name="T1" fmla="*/ 0 h 234"/>
                <a:gd name="T2" fmla="*/ 0 w 227"/>
                <a:gd name="T3" fmla="*/ 0 h 234"/>
                <a:gd name="T4" fmla="*/ 0 w 227"/>
                <a:gd name="T5" fmla="*/ 0 h 234"/>
                <a:gd name="T6" fmla="*/ 0 w 227"/>
                <a:gd name="T7" fmla="*/ 0 h 234"/>
                <a:gd name="T8" fmla="*/ 0 w 227"/>
                <a:gd name="T9" fmla="*/ 0 h 234"/>
                <a:gd name="T10" fmla="*/ 0 w 227"/>
                <a:gd name="T11" fmla="*/ 0 h 234"/>
                <a:gd name="T12" fmla="*/ 0 w 227"/>
                <a:gd name="T13" fmla="*/ 0 h 234"/>
                <a:gd name="T14" fmla="*/ 0 w 227"/>
                <a:gd name="T15" fmla="*/ 0 h 234"/>
                <a:gd name="T16" fmla="*/ 0 w 227"/>
                <a:gd name="T17" fmla="*/ 0 h 234"/>
                <a:gd name="T18" fmla="*/ 0 w 227"/>
                <a:gd name="T19" fmla="*/ 0 h 234"/>
                <a:gd name="T20" fmla="*/ 0 w 227"/>
                <a:gd name="T21" fmla="*/ 0 h 234"/>
                <a:gd name="T22" fmla="*/ 0 w 227"/>
                <a:gd name="T23" fmla="*/ 0 h 234"/>
                <a:gd name="T24" fmla="*/ 0 w 227"/>
                <a:gd name="T25" fmla="*/ 0 h 234"/>
                <a:gd name="T26" fmla="*/ 0 w 227"/>
                <a:gd name="T27" fmla="*/ 0 h 234"/>
                <a:gd name="T28" fmla="*/ 0 w 227"/>
                <a:gd name="T29" fmla="*/ 0 h 234"/>
                <a:gd name="T30" fmla="*/ 0 w 227"/>
                <a:gd name="T31" fmla="*/ 0 h 234"/>
                <a:gd name="T32" fmla="*/ 0 w 227"/>
                <a:gd name="T33" fmla="*/ 0 h 234"/>
                <a:gd name="T34" fmla="*/ 0 w 227"/>
                <a:gd name="T35" fmla="*/ 0 h 234"/>
                <a:gd name="T36" fmla="*/ 0 w 227"/>
                <a:gd name="T37" fmla="*/ 0 h 234"/>
                <a:gd name="T38" fmla="*/ 0 w 227"/>
                <a:gd name="T39" fmla="*/ 0 h 234"/>
                <a:gd name="T40" fmla="*/ 0 w 227"/>
                <a:gd name="T41" fmla="*/ 0 h 234"/>
                <a:gd name="T42" fmla="*/ 0 w 227"/>
                <a:gd name="T43" fmla="*/ 0 h 234"/>
                <a:gd name="T44" fmla="*/ 0 w 227"/>
                <a:gd name="T45" fmla="*/ 0 h 234"/>
                <a:gd name="T46" fmla="*/ 0 w 227"/>
                <a:gd name="T47" fmla="*/ 0 h 234"/>
                <a:gd name="T48" fmla="*/ 0 w 227"/>
                <a:gd name="T49" fmla="*/ 0 h 234"/>
                <a:gd name="T50" fmla="*/ 0 w 227"/>
                <a:gd name="T51" fmla="*/ 0 h 234"/>
                <a:gd name="T52" fmla="*/ 0 w 227"/>
                <a:gd name="T53" fmla="*/ 0 h 234"/>
                <a:gd name="T54" fmla="*/ 0 w 227"/>
                <a:gd name="T55" fmla="*/ 0 h 234"/>
                <a:gd name="T56" fmla="*/ 0 w 227"/>
                <a:gd name="T57" fmla="*/ 0 h 234"/>
                <a:gd name="T58" fmla="*/ 0 w 227"/>
                <a:gd name="T59" fmla="*/ 0 h 234"/>
                <a:gd name="T60" fmla="*/ 0 w 227"/>
                <a:gd name="T61" fmla="*/ 0 h 234"/>
                <a:gd name="T62" fmla="*/ 0 w 227"/>
                <a:gd name="T63" fmla="*/ 0 h 234"/>
                <a:gd name="T64" fmla="*/ 0 w 227"/>
                <a:gd name="T65" fmla="*/ 0 h 2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 name="Freeform 411"/>
            <p:cNvSpPr>
              <a:spLocks/>
            </p:cNvSpPr>
            <p:nvPr/>
          </p:nvSpPr>
          <p:spPr bwMode="auto">
            <a:xfrm>
              <a:off x="1191" y="3082"/>
              <a:ext cx="10" cy="12"/>
            </a:xfrm>
            <a:custGeom>
              <a:avLst/>
              <a:gdLst>
                <a:gd name="T0" fmla="*/ 0 w 208"/>
                <a:gd name="T1" fmla="*/ 0 h 214"/>
                <a:gd name="T2" fmla="*/ 0 w 208"/>
                <a:gd name="T3" fmla="*/ 0 h 214"/>
                <a:gd name="T4" fmla="*/ 0 w 208"/>
                <a:gd name="T5" fmla="*/ 0 h 214"/>
                <a:gd name="T6" fmla="*/ 0 w 208"/>
                <a:gd name="T7" fmla="*/ 0 h 214"/>
                <a:gd name="T8" fmla="*/ 0 w 208"/>
                <a:gd name="T9" fmla="*/ 0 h 214"/>
                <a:gd name="T10" fmla="*/ 0 w 208"/>
                <a:gd name="T11" fmla="*/ 0 h 214"/>
                <a:gd name="T12" fmla="*/ 0 w 208"/>
                <a:gd name="T13" fmla="*/ 0 h 214"/>
                <a:gd name="T14" fmla="*/ 0 w 208"/>
                <a:gd name="T15" fmla="*/ 0 h 214"/>
                <a:gd name="T16" fmla="*/ 0 w 208"/>
                <a:gd name="T17" fmla="*/ 0 h 214"/>
                <a:gd name="T18" fmla="*/ 0 w 208"/>
                <a:gd name="T19" fmla="*/ 0 h 214"/>
                <a:gd name="T20" fmla="*/ 0 w 208"/>
                <a:gd name="T21" fmla="*/ 0 h 214"/>
                <a:gd name="T22" fmla="*/ 0 w 208"/>
                <a:gd name="T23" fmla="*/ 0 h 214"/>
                <a:gd name="T24" fmla="*/ 0 w 208"/>
                <a:gd name="T25" fmla="*/ 0 h 214"/>
                <a:gd name="T26" fmla="*/ 0 w 208"/>
                <a:gd name="T27" fmla="*/ 0 h 214"/>
                <a:gd name="T28" fmla="*/ 0 w 208"/>
                <a:gd name="T29" fmla="*/ 0 h 214"/>
                <a:gd name="T30" fmla="*/ 0 w 208"/>
                <a:gd name="T31" fmla="*/ 0 h 214"/>
                <a:gd name="T32" fmla="*/ 0 w 208"/>
                <a:gd name="T33" fmla="*/ 0 h 214"/>
                <a:gd name="T34" fmla="*/ 0 w 208"/>
                <a:gd name="T35" fmla="*/ 0 h 214"/>
                <a:gd name="T36" fmla="*/ 0 w 208"/>
                <a:gd name="T37" fmla="*/ 0 h 214"/>
                <a:gd name="T38" fmla="*/ 0 w 208"/>
                <a:gd name="T39" fmla="*/ 0 h 214"/>
                <a:gd name="T40" fmla="*/ 0 w 208"/>
                <a:gd name="T41" fmla="*/ 0 h 214"/>
                <a:gd name="T42" fmla="*/ 0 w 208"/>
                <a:gd name="T43" fmla="*/ 0 h 214"/>
                <a:gd name="T44" fmla="*/ 0 w 208"/>
                <a:gd name="T45" fmla="*/ 0 h 214"/>
                <a:gd name="T46" fmla="*/ 0 w 208"/>
                <a:gd name="T47" fmla="*/ 0 h 214"/>
                <a:gd name="T48" fmla="*/ 0 w 208"/>
                <a:gd name="T49" fmla="*/ 0 h 214"/>
                <a:gd name="T50" fmla="*/ 0 w 208"/>
                <a:gd name="T51" fmla="*/ 0 h 214"/>
                <a:gd name="T52" fmla="*/ 0 w 208"/>
                <a:gd name="T53" fmla="*/ 0 h 214"/>
                <a:gd name="T54" fmla="*/ 0 w 208"/>
                <a:gd name="T55" fmla="*/ 0 h 214"/>
                <a:gd name="T56" fmla="*/ 0 w 208"/>
                <a:gd name="T57" fmla="*/ 0 h 214"/>
                <a:gd name="T58" fmla="*/ 0 w 208"/>
                <a:gd name="T59" fmla="*/ 0 h 214"/>
                <a:gd name="T60" fmla="*/ 0 w 208"/>
                <a:gd name="T61" fmla="*/ 0 h 214"/>
                <a:gd name="T62" fmla="*/ 0 w 208"/>
                <a:gd name="T63" fmla="*/ 0 h 214"/>
                <a:gd name="T64" fmla="*/ 0 w 208"/>
                <a:gd name="T65" fmla="*/ 0 h 2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412"/>
            <p:cNvSpPr>
              <a:spLocks/>
            </p:cNvSpPr>
            <p:nvPr/>
          </p:nvSpPr>
          <p:spPr bwMode="auto">
            <a:xfrm>
              <a:off x="1192" y="3083"/>
              <a:ext cx="8" cy="10"/>
            </a:xfrm>
            <a:custGeom>
              <a:avLst/>
              <a:gdLst>
                <a:gd name="T0" fmla="*/ 0 w 189"/>
                <a:gd name="T1" fmla="*/ 0 h 194"/>
                <a:gd name="T2" fmla="*/ 0 w 189"/>
                <a:gd name="T3" fmla="*/ 0 h 194"/>
                <a:gd name="T4" fmla="*/ 0 w 189"/>
                <a:gd name="T5" fmla="*/ 0 h 194"/>
                <a:gd name="T6" fmla="*/ 0 w 189"/>
                <a:gd name="T7" fmla="*/ 0 h 194"/>
                <a:gd name="T8" fmla="*/ 0 w 189"/>
                <a:gd name="T9" fmla="*/ 0 h 194"/>
                <a:gd name="T10" fmla="*/ 0 w 189"/>
                <a:gd name="T11" fmla="*/ 0 h 194"/>
                <a:gd name="T12" fmla="*/ 0 w 189"/>
                <a:gd name="T13" fmla="*/ 0 h 194"/>
                <a:gd name="T14" fmla="*/ 0 w 189"/>
                <a:gd name="T15" fmla="*/ 0 h 194"/>
                <a:gd name="T16" fmla="*/ 0 w 189"/>
                <a:gd name="T17" fmla="*/ 0 h 194"/>
                <a:gd name="T18" fmla="*/ 0 w 189"/>
                <a:gd name="T19" fmla="*/ 0 h 194"/>
                <a:gd name="T20" fmla="*/ 0 w 189"/>
                <a:gd name="T21" fmla="*/ 0 h 194"/>
                <a:gd name="T22" fmla="*/ 0 w 189"/>
                <a:gd name="T23" fmla="*/ 0 h 194"/>
                <a:gd name="T24" fmla="*/ 0 w 189"/>
                <a:gd name="T25" fmla="*/ 0 h 194"/>
                <a:gd name="T26" fmla="*/ 0 w 189"/>
                <a:gd name="T27" fmla="*/ 0 h 194"/>
                <a:gd name="T28" fmla="*/ 0 w 189"/>
                <a:gd name="T29" fmla="*/ 0 h 194"/>
                <a:gd name="T30" fmla="*/ 0 w 189"/>
                <a:gd name="T31" fmla="*/ 0 h 194"/>
                <a:gd name="T32" fmla="*/ 0 w 189"/>
                <a:gd name="T33" fmla="*/ 0 h 194"/>
                <a:gd name="T34" fmla="*/ 0 w 189"/>
                <a:gd name="T35" fmla="*/ 0 h 194"/>
                <a:gd name="T36" fmla="*/ 0 w 189"/>
                <a:gd name="T37" fmla="*/ 0 h 194"/>
                <a:gd name="T38" fmla="*/ 0 w 189"/>
                <a:gd name="T39" fmla="*/ 0 h 194"/>
                <a:gd name="T40" fmla="*/ 0 w 189"/>
                <a:gd name="T41" fmla="*/ 0 h 194"/>
                <a:gd name="T42" fmla="*/ 0 w 189"/>
                <a:gd name="T43" fmla="*/ 0 h 194"/>
                <a:gd name="T44" fmla="*/ 0 w 189"/>
                <a:gd name="T45" fmla="*/ 0 h 194"/>
                <a:gd name="T46" fmla="*/ 0 w 189"/>
                <a:gd name="T47" fmla="*/ 0 h 194"/>
                <a:gd name="T48" fmla="*/ 0 w 189"/>
                <a:gd name="T49" fmla="*/ 0 h 194"/>
                <a:gd name="T50" fmla="*/ 0 w 189"/>
                <a:gd name="T51" fmla="*/ 0 h 194"/>
                <a:gd name="T52" fmla="*/ 0 w 189"/>
                <a:gd name="T53" fmla="*/ 0 h 194"/>
                <a:gd name="T54" fmla="*/ 0 w 189"/>
                <a:gd name="T55" fmla="*/ 0 h 194"/>
                <a:gd name="T56" fmla="*/ 0 w 189"/>
                <a:gd name="T57" fmla="*/ 0 h 194"/>
                <a:gd name="T58" fmla="*/ 0 w 189"/>
                <a:gd name="T59" fmla="*/ 0 h 194"/>
                <a:gd name="T60" fmla="*/ 0 w 189"/>
                <a:gd name="T61" fmla="*/ 0 h 194"/>
                <a:gd name="T62" fmla="*/ 0 w 189"/>
                <a:gd name="T63" fmla="*/ 0 h 194"/>
                <a:gd name="T64" fmla="*/ 0 w 189"/>
                <a:gd name="T65" fmla="*/ 0 h 1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413"/>
            <p:cNvSpPr>
              <a:spLocks/>
            </p:cNvSpPr>
            <p:nvPr/>
          </p:nvSpPr>
          <p:spPr bwMode="auto">
            <a:xfrm>
              <a:off x="1192" y="3083"/>
              <a:ext cx="8" cy="10"/>
            </a:xfrm>
            <a:custGeom>
              <a:avLst/>
              <a:gdLst>
                <a:gd name="T0" fmla="*/ 0 w 171"/>
                <a:gd name="T1" fmla="*/ 0 h 177"/>
                <a:gd name="T2" fmla="*/ 0 w 171"/>
                <a:gd name="T3" fmla="*/ 0 h 177"/>
                <a:gd name="T4" fmla="*/ 0 w 171"/>
                <a:gd name="T5" fmla="*/ 0 h 177"/>
                <a:gd name="T6" fmla="*/ 0 w 171"/>
                <a:gd name="T7" fmla="*/ 0 h 177"/>
                <a:gd name="T8" fmla="*/ 0 w 171"/>
                <a:gd name="T9" fmla="*/ 0 h 177"/>
                <a:gd name="T10" fmla="*/ 0 w 171"/>
                <a:gd name="T11" fmla="*/ 0 h 177"/>
                <a:gd name="T12" fmla="*/ 0 w 171"/>
                <a:gd name="T13" fmla="*/ 0 h 177"/>
                <a:gd name="T14" fmla="*/ 0 w 171"/>
                <a:gd name="T15" fmla="*/ 0 h 177"/>
                <a:gd name="T16" fmla="*/ 0 w 171"/>
                <a:gd name="T17" fmla="*/ 0 h 177"/>
                <a:gd name="T18" fmla="*/ 0 w 171"/>
                <a:gd name="T19" fmla="*/ 0 h 177"/>
                <a:gd name="T20" fmla="*/ 0 w 171"/>
                <a:gd name="T21" fmla="*/ 0 h 177"/>
                <a:gd name="T22" fmla="*/ 0 w 171"/>
                <a:gd name="T23" fmla="*/ 0 h 177"/>
                <a:gd name="T24" fmla="*/ 0 w 171"/>
                <a:gd name="T25" fmla="*/ 0 h 177"/>
                <a:gd name="T26" fmla="*/ 0 w 171"/>
                <a:gd name="T27" fmla="*/ 0 h 177"/>
                <a:gd name="T28" fmla="*/ 0 w 171"/>
                <a:gd name="T29" fmla="*/ 0 h 177"/>
                <a:gd name="T30" fmla="*/ 0 w 171"/>
                <a:gd name="T31" fmla="*/ 0 h 177"/>
                <a:gd name="T32" fmla="*/ 0 w 171"/>
                <a:gd name="T33" fmla="*/ 0 h 177"/>
                <a:gd name="T34" fmla="*/ 0 w 171"/>
                <a:gd name="T35" fmla="*/ 0 h 177"/>
                <a:gd name="T36" fmla="*/ 0 w 171"/>
                <a:gd name="T37" fmla="*/ 0 h 177"/>
                <a:gd name="T38" fmla="*/ 0 w 171"/>
                <a:gd name="T39" fmla="*/ 0 h 177"/>
                <a:gd name="T40" fmla="*/ 0 w 171"/>
                <a:gd name="T41" fmla="*/ 0 h 177"/>
                <a:gd name="T42" fmla="*/ 0 w 171"/>
                <a:gd name="T43" fmla="*/ 0 h 177"/>
                <a:gd name="T44" fmla="*/ 0 w 171"/>
                <a:gd name="T45" fmla="*/ 0 h 177"/>
                <a:gd name="T46" fmla="*/ 0 w 171"/>
                <a:gd name="T47" fmla="*/ 0 h 177"/>
                <a:gd name="T48" fmla="*/ 0 w 171"/>
                <a:gd name="T49" fmla="*/ 0 h 177"/>
                <a:gd name="T50" fmla="*/ 0 w 171"/>
                <a:gd name="T51" fmla="*/ 0 h 177"/>
                <a:gd name="T52" fmla="*/ 0 w 171"/>
                <a:gd name="T53" fmla="*/ 0 h 177"/>
                <a:gd name="T54" fmla="*/ 0 w 171"/>
                <a:gd name="T55" fmla="*/ 0 h 177"/>
                <a:gd name="T56" fmla="*/ 0 w 171"/>
                <a:gd name="T57" fmla="*/ 0 h 177"/>
                <a:gd name="T58" fmla="*/ 0 w 171"/>
                <a:gd name="T59" fmla="*/ 0 h 177"/>
                <a:gd name="T60" fmla="*/ 0 w 171"/>
                <a:gd name="T61" fmla="*/ 0 h 177"/>
                <a:gd name="T62" fmla="*/ 0 w 171"/>
                <a:gd name="T63" fmla="*/ 0 h 177"/>
                <a:gd name="T64" fmla="*/ 0 w 171"/>
                <a:gd name="T65" fmla="*/ 0 h 1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414"/>
            <p:cNvSpPr>
              <a:spLocks/>
            </p:cNvSpPr>
            <p:nvPr/>
          </p:nvSpPr>
          <p:spPr bwMode="auto">
            <a:xfrm>
              <a:off x="1193" y="3083"/>
              <a:ext cx="7" cy="9"/>
            </a:xfrm>
            <a:custGeom>
              <a:avLst/>
              <a:gdLst>
                <a:gd name="T0" fmla="*/ 0 w 152"/>
                <a:gd name="T1" fmla="*/ 0 h 156"/>
                <a:gd name="T2" fmla="*/ 0 w 152"/>
                <a:gd name="T3" fmla="*/ 0 h 156"/>
                <a:gd name="T4" fmla="*/ 0 w 152"/>
                <a:gd name="T5" fmla="*/ 0 h 156"/>
                <a:gd name="T6" fmla="*/ 0 w 152"/>
                <a:gd name="T7" fmla="*/ 0 h 156"/>
                <a:gd name="T8" fmla="*/ 0 w 152"/>
                <a:gd name="T9" fmla="*/ 0 h 156"/>
                <a:gd name="T10" fmla="*/ 0 w 152"/>
                <a:gd name="T11" fmla="*/ 0 h 156"/>
                <a:gd name="T12" fmla="*/ 0 w 152"/>
                <a:gd name="T13" fmla="*/ 0 h 156"/>
                <a:gd name="T14" fmla="*/ 0 w 152"/>
                <a:gd name="T15" fmla="*/ 0 h 156"/>
                <a:gd name="T16" fmla="*/ 0 w 152"/>
                <a:gd name="T17" fmla="*/ 0 h 156"/>
                <a:gd name="T18" fmla="*/ 0 w 152"/>
                <a:gd name="T19" fmla="*/ 0 h 156"/>
                <a:gd name="T20" fmla="*/ 0 w 152"/>
                <a:gd name="T21" fmla="*/ 0 h 156"/>
                <a:gd name="T22" fmla="*/ 0 w 152"/>
                <a:gd name="T23" fmla="*/ 0 h 156"/>
                <a:gd name="T24" fmla="*/ 0 w 152"/>
                <a:gd name="T25" fmla="*/ 0 h 156"/>
                <a:gd name="T26" fmla="*/ 0 w 152"/>
                <a:gd name="T27" fmla="*/ 0 h 156"/>
                <a:gd name="T28" fmla="*/ 0 w 152"/>
                <a:gd name="T29" fmla="*/ 0 h 156"/>
                <a:gd name="T30" fmla="*/ 0 w 152"/>
                <a:gd name="T31" fmla="*/ 0 h 156"/>
                <a:gd name="T32" fmla="*/ 0 w 152"/>
                <a:gd name="T33" fmla="*/ 0 h 156"/>
                <a:gd name="T34" fmla="*/ 0 w 152"/>
                <a:gd name="T35" fmla="*/ 0 h 156"/>
                <a:gd name="T36" fmla="*/ 0 w 152"/>
                <a:gd name="T37" fmla="*/ 0 h 156"/>
                <a:gd name="T38" fmla="*/ 0 w 152"/>
                <a:gd name="T39" fmla="*/ 0 h 156"/>
                <a:gd name="T40" fmla="*/ 0 w 152"/>
                <a:gd name="T41" fmla="*/ 0 h 156"/>
                <a:gd name="T42" fmla="*/ 0 w 152"/>
                <a:gd name="T43" fmla="*/ 0 h 156"/>
                <a:gd name="T44" fmla="*/ 0 w 152"/>
                <a:gd name="T45" fmla="*/ 0 h 156"/>
                <a:gd name="T46" fmla="*/ 0 w 152"/>
                <a:gd name="T47" fmla="*/ 0 h 156"/>
                <a:gd name="T48" fmla="*/ 0 w 152"/>
                <a:gd name="T49" fmla="*/ 0 h 156"/>
                <a:gd name="T50" fmla="*/ 0 w 152"/>
                <a:gd name="T51" fmla="*/ 0 h 156"/>
                <a:gd name="T52" fmla="*/ 0 w 152"/>
                <a:gd name="T53" fmla="*/ 0 h 156"/>
                <a:gd name="T54" fmla="*/ 0 w 152"/>
                <a:gd name="T55" fmla="*/ 0 h 156"/>
                <a:gd name="T56" fmla="*/ 0 w 152"/>
                <a:gd name="T57" fmla="*/ 0 h 156"/>
                <a:gd name="T58" fmla="*/ 0 w 152"/>
                <a:gd name="T59" fmla="*/ 0 h 156"/>
                <a:gd name="T60" fmla="*/ 0 w 152"/>
                <a:gd name="T61" fmla="*/ 0 h 156"/>
                <a:gd name="T62" fmla="*/ 0 w 152"/>
                <a:gd name="T63" fmla="*/ 0 h 156"/>
                <a:gd name="T64" fmla="*/ 0 w 152"/>
                <a:gd name="T65" fmla="*/ 0 h 1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415"/>
            <p:cNvSpPr>
              <a:spLocks/>
            </p:cNvSpPr>
            <p:nvPr/>
          </p:nvSpPr>
          <p:spPr bwMode="auto">
            <a:xfrm>
              <a:off x="1193" y="3083"/>
              <a:ext cx="6" cy="8"/>
            </a:xfrm>
            <a:custGeom>
              <a:avLst/>
              <a:gdLst>
                <a:gd name="T0" fmla="*/ 0 w 134"/>
                <a:gd name="T1" fmla="*/ 0 h 139"/>
                <a:gd name="T2" fmla="*/ 0 w 134"/>
                <a:gd name="T3" fmla="*/ 0 h 139"/>
                <a:gd name="T4" fmla="*/ 0 w 134"/>
                <a:gd name="T5" fmla="*/ 0 h 139"/>
                <a:gd name="T6" fmla="*/ 0 w 134"/>
                <a:gd name="T7" fmla="*/ 0 h 139"/>
                <a:gd name="T8" fmla="*/ 0 w 134"/>
                <a:gd name="T9" fmla="*/ 0 h 139"/>
                <a:gd name="T10" fmla="*/ 0 w 134"/>
                <a:gd name="T11" fmla="*/ 0 h 139"/>
                <a:gd name="T12" fmla="*/ 0 w 134"/>
                <a:gd name="T13" fmla="*/ 0 h 139"/>
                <a:gd name="T14" fmla="*/ 0 w 134"/>
                <a:gd name="T15" fmla="*/ 0 h 139"/>
                <a:gd name="T16" fmla="*/ 0 w 134"/>
                <a:gd name="T17" fmla="*/ 0 h 139"/>
                <a:gd name="T18" fmla="*/ 0 w 134"/>
                <a:gd name="T19" fmla="*/ 0 h 139"/>
                <a:gd name="T20" fmla="*/ 0 w 134"/>
                <a:gd name="T21" fmla="*/ 0 h 139"/>
                <a:gd name="T22" fmla="*/ 0 w 134"/>
                <a:gd name="T23" fmla="*/ 0 h 139"/>
                <a:gd name="T24" fmla="*/ 0 w 134"/>
                <a:gd name="T25" fmla="*/ 0 h 139"/>
                <a:gd name="T26" fmla="*/ 0 w 134"/>
                <a:gd name="T27" fmla="*/ 0 h 139"/>
                <a:gd name="T28" fmla="*/ 0 w 134"/>
                <a:gd name="T29" fmla="*/ 0 h 139"/>
                <a:gd name="T30" fmla="*/ 0 w 134"/>
                <a:gd name="T31" fmla="*/ 0 h 139"/>
                <a:gd name="T32" fmla="*/ 0 w 134"/>
                <a:gd name="T33" fmla="*/ 0 h 139"/>
                <a:gd name="T34" fmla="*/ 0 w 134"/>
                <a:gd name="T35" fmla="*/ 0 h 139"/>
                <a:gd name="T36" fmla="*/ 0 w 134"/>
                <a:gd name="T37" fmla="*/ 0 h 139"/>
                <a:gd name="T38" fmla="*/ 0 w 134"/>
                <a:gd name="T39" fmla="*/ 0 h 139"/>
                <a:gd name="T40" fmla="*/ 0 w 134"/>
                <a:gd name="T41" fmla="*/ 0 h 139"/>
                <a:gd name="T42" fmla="*/ 0 w 134"/>
                <a:gd name="T43" fmla="*/ 0 h 139"/>
                <a:gd name="T44" fmla="*/ 0 w 134"/>
                <a:gd name="T45" fmla="*/ 0 h 139"/>
                <a:gd name="T46" fmla="*/ 0 w 134"/>
                <a:gd name="T47" fmla="*/ 0 h 139"/>
                <a:gd name="T48" fmla="*/ 0 w 134"/>
                <a:gd name="T49" fmla="*/ 0 h 139"/>
                <a:gd name="T50" fmla="*/ 0 w 134"/>
                <a:gd name="T51" fmla="*/ 0 h 139"/>
                <a:gd name="T52" fmla="*/ 0 w 134"/>
                <a:gd name="T53" fmla="*/ 0 h 139"/>
                <a:gd name="T54" fmla="*/ 0 w 134"/>
                <a:gd name="T55" fmla="*/ 0 h 139"/>
                <a:gd name="T56" fmla="*/ 0 w 134"/>
                <a:gd name="T57" fmla="*/ 0 h 139"/>
                <a:gd name="T58" fmla="*/ 0 w 134"/>
                <a:gd name="T59" fmla="*/ 0 h 139"/>
                <a:gd name="T60" fmla="*/ 0 w 134"/>
                <a:gd name="T61" fmla="*/ 0 h 139"/>
                <a:gd name="T62" fmla="*/ 0 w 134"/>
                <a:gd name="T63" fmla="*/ 0 h 139"/>
                <a:gd name="T64" fmla="*/ 0 w 134"/>
                <a:gd name="T65" fmla="*/ 0 h 1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416"/>
            <p:cNvSpPr>
              <a:spLocks/>
            </p:cNvSpPr>
            <p:nvPr/>
          </p:nvSpPr>
          <p:spPr bwMode="auto">
            <a:xfrm>
              <a:off x="1185" y="3093"/>
              <a:ext cx="1" cy="2"/>
            </a:xfrm>
            <a:custGeom>
              <a:avLst/>
              <a:gdLst>
                <a:gd name="T0" fmla="*/ 0 w 21"/>
                <a:gd name="T1" fmla="*/ 0 h 33"/>
                <a:gd name="T2" fmla="*/ 0 w 21"/>
                <a:gd name="T3" fmla="*/ 0 h 33"/>
                <a:gd name="T4" fmla="*/ 0 w 21"/>
                <a:gd name="T5" fmla="*/ 0 h 33"/>
                <a:gd name="T6" fmla="*/ 0 w 21"/>
                <a:gd name="T7" fmla="*/ 0 h 33"/>
                <a:gd name="T8" fmla="*/ 0 w 21"/>
                <a:gd name="T9" fmla="*/ 0 h 33"/>
                <a:gd name="T10" fmla="*/ 0 w 21"/>
                <a:gd name="T11" fmla="*/ 0 h 33"/>
                <a:gd name="T12" fmla="*/ 0 w 21"/>
                <a:gd name="T13" fmla="*/ 0 h 33"/>
                <a:gd name="T14" fmla="*/ 0 w 21"/>
                <a:gd name="T15" fmla="*/ 0 h 33"/>
                <a:gd name="T16" fmla="*/ 0 w 21"/>
                <a:gd name="T17" fmla="*/ 0 h 33"/>
                <a:gd name="T18" fmla="*/ 0 w 21"/>
                <a:gd name="T19" fmla="*/ 0 h 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417"/>
            <p:cNvSpPr>
              <a:spLocks/>
            </p:cNvSpPr>
            <p:nvPr/>
          </p:nvSpPr>
          <p:spPr bwMode="auto">
            <a:xfrm>
              <a:off x="1186" y="3089"/>
              <a:ext cx="3" cy="6"/>
            </a:xfrm>
            <a:custGeom>
              <a:avLst/>
              <a:gdLst>
                <a:gd name="T0" fmla="*/ 0 w 75"/>
                <a:gd name="T1" fmla="*/ 0 h 98"/>
                <a:gd name="T2" fmla="*/ 0 w 75"/>
                <a:gd name="T3" fmla="*/ 0 h 98"/>
                <a:gd name="T4" fmla="*/ 0 w 75"/>
                <a:gd name="T5" fmla="*/ 0 h 98"/>
                <a:gd name="T6" fmla="*/ 0 w 75"/>
                <a:gd name="T7" fmla="*/ 0 h 98"/>
                <a:gd name="T8" fmla="*/ 0 w 75"/>
                <a:gd name="T9" fmla="*/ 0 h 98"/>
                <a:gd name="T10" fmla="*/ 0 w 75"/>
                <a:gd name="T11" fmla="*/ 0 h 98"/>
                <a:gd name="T12" fmla="*/ 0 w 75"/>
                <a:gd name="T13" fmla="*/ 0 h 98"/>
                <a:gd name="T14" fmla="*/ 0 w 75"/>
                <a:gd name="T15" fmla="*/ 0 h 98"/>
                <a:gd name="T16" fmla="*/ 0 w 75"/>
                <a:gd name="T17" fmla="*/ 0 h 98"/>
                <a:gd name="T18" fmla="*/ 0 w 75"/>
                <a:gd name="T19" fmla="*/ 0 h 98"/>
                <a:gd name="T20" fmla="*/ 0 w 75"/>
                <a:gd name="T21" fmla="*/ 0 h 98"/>
                <a:gd name="T22" fmla="*/ 0 w 75"/>
                <a:gd name="T23" fmla="*/ 0 h 98"/>
                <a:gd name="T24" fmla="*/ 0 w 75"/>
                <a:gd name="T25" fmla="*/ 0 h 98"/>
                <a:gd name="T26" fmla="*/ 0 w 75"/>
                <a:gd name="T27" fmla="*/ 0 h 98"/>
                <a:gd name="T28" fmla="*/ 0 w 75"/>
                <a:gd name="T29" fmla="*/ 0 h 98"/>
                <a:gd name="T30" fmla="*/ 0 w 75"/>
                <a:gd name="T31" fmla="*/ 0 h 98"/>
                <a:gd name="T32" fmla="*/ 0 w 75"/>
                <a:gd name="T33" fmla="*/ 0 h 98"/>
                <a:gd name="T34" fmla="*/ 0 w 75"/>
                <a:gd name="T35" fmla="*/ 0 h 98"/>
                <a:gd name="T36" fmla="*/ 0 w 75"/>
                <a:gd name="T37" fmla="*/ 0 h 98"/>
                <a:gd name="T38" fmla="*/ 0 w 75"/>
                <a:gd name="T39" fmla="*/ 0 h 98"/>
                <a:gd name="T40" fmla="*/ 0 w 75"/>
                <a:gd name="T41" fmla="*/ 0 h 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40" y="12"/>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418"/>
            <p:cNvSpPr>
              <a:spLocks/>
            </p:cNvSpPr>
            <p:nvPr/>
          </p:nvSpPr>
          <p:spPr bwMode="auto">
            <a:xfrm>
              <a:off x="1184" y="3087"/>
              <a:ext cx="5" cy="3"/>
            </a:xfrm>
            <a:custGeom>
              <a:avLst/>
              <a:gdLst>
                <a:gd name="T0" fmla="*/ 0 w 108"/>
                <a:gd name="T1" fmla="*/ 0 h 49"/>
                <a:gd name="T2" fmla="*/ 0 w 108"/>
                <a:gd name="T3" fmla="*/ 0 h 49"/>
                <a:gd name="T4" fmla="*/ 0 w 108"/>
                <a:gd name="T5" fmla="*/ 0 h 49"/>
                <a:gd name="T6" fmla="*/ 0 w 108"/>
                <a:gd name="T7" fmla="*/ 0 h 49"/>
                <a:gd name="T8" fmla="*/ 0 w 108"/>
                <a:gd name="T9" fmla="*/ 0 h 49"/>
                <a:gd name="T10" fmla="*/ 0 w 108"/>
                <a:gd name="T11" fmla="*/ 0 h 49"/>
                <a:gd name="T12" fmla="*/ 0 w 108"/>
                <a:gd name="T13" fmla="*/ 0 h 49"/>
                <a:gd name="T14" fmla="*/ 0 w 108"/>
                <a:gd name="T15" fmla="*/ 0 h 49"/>
                <a:gd name="T16" fmla="*/ 0 w 108"/>
                <a:gd name="T17" fmla="*/ 0 h 49"/>
                <a:gd name="T18" fmla="*/ 0 w 108"/>
                <a:gd name="T19" fmla="*/ 0 h 49"/>
                <a:gd name="T20" fmla="*/ 0 w 108"/>
                <a:gd name="T21" fmla="*/ 0 h 49"/>
                <a:gd name="T22" fmla="*/ 0 w 108"/>
                <a:gd name="T23" fmla="*/ 0 h 49"/>
                <a:gd name="T24" fmla="*/ 0 w 108"/>
                <a:gd name="T25" fmla="*/ 0 h 49"/>
                <a:gd name="T26" fmla="*/ 0 w 108"/>
                <a:gd name="T27" fmla="*/ 0 h 49"/>
                <a:gd name="T28" fmla="*/ 0 w 108"/>
                <a:gd name="T29" fmla="*/ 0 h 49"/>
                <a:gd name="T30" fmla="*/ 0 w 108"/>
                <a:gd name="T31" fmla="*/ 0 h 49"/>
                <a:gd name="T32" fmla="*/ 0 w 108"/>
                <a:gd name="T33" fmla="*/ 0 h 49"/>
                <a:gd name="T34" fmla="*/ 0 w 108"/>
                <a:gd name="T35" fmla="*/ 0 h 49"/>
                <a:gd name="T36" fmla="*/ 0 w 108"/>
                <a:gd name="T37" fmla="*/ 0 h 49"/>
                <a:gd name="T38" fmla="*/ 0 w 108"/>
                <a:gd name="T39" fmla="*/ 0 h 49"/>
                <a:gd name="T40" fmla="*/ 0 w 108"/>
                <a:gd name="T41" fmla="*/ 0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20" y="43"/>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419"/>
            <p:cNvSpPr>
              <a:spLocks/>
            </p:cNvSpPr>
            <p:nvPr/>
          </p:nvSpPr>
          <p:spPr bwMode="auto">
            <a:xfrm>
              <a:off x="1182" y="3088"/>
              <a:ext cx="3" cy="8"/>
            </a:xfrm>
            <a:custGeom>
              <a:avLst/>
              <a:gdLst>
                <a:gd name="T0" fmla="*/ 0 w 69"/>
                <a:gd name="T1" fmla="*/ 0 h 129"/>
                <a:gd name="T2" fmla="*/ 0 w 69"/>
                <a:gd name="T3" fmla="*/ 0 h 129"/>
                <a:gd name="T4" fmla="*/ 0 w 69"/>
                <a:gd name="T5" fmla="*/ 0 h 129"/>
                <a:gd name="T6" fmla="*/ 0 w 69"/>
                <a:gd name="T7" fmla="*/ 0 h 129"/>
                <a:gd name="T8" fmla="*/ 0 w 69"/>
                <a:gd name="T9" fmla="*/ 0 h 129"/>
                <a:gd name="T10" fmla="*/ 0 w 69"/>
                <a:gd name="T11" fmla="*/ 0 h 129"/>
                <a:gd name="T12" fmla="*/ 0 w 69"/>
                <a:gd name="T13" fmla="*/ 0 h 129"/>
                <a:gd name="T14" fmla="*/ 0 w 69"/>
                <a:gd name="T15" fmla="*/ 0 h 129"/>
                <a:gd name="T16" fmla="*/ 0 w 69"/>
                <a:gd name="T17" fmla="*/ 0 h 129"/>
                <a:gd name="T18" fmla="*/ 0 w 69"/>
                <a:gd name="T19" fmla="*/ 0 h 129"/>
                <a:gd name="T20" fmla="*/ 0 w 69"/>
                <a:gd name="T21" fmla="*/ 0 h 129"/>
                <a:gd name="T22" fmla="*/ 0 w 69"/>
                <a:gd name="T23" fmla="*/ 0 h 129"/>
                <a:gd name="T24" fmla="*/ 0 w 69"/>
                <a:gd name="T25" fmla="*/ 0 h 129"/>
                <a:gd name="T26" fmla="*/ 0 w 69"/>
                <a:gd name="T27" fmla="*/ 0 h 129"/>
                <a:gd name="T28" fmla="*/ 0 w 69"/>
                <a:gd name="T29" fmla="*/ 0 h 129"/>
                <a:gd name="T30" fmla="*/ 0 w 69"/>
                <a:gd name="T31" fmla="*/ 0 h 129"/>
                <a:gd name="T32" fmla="*/ 0 w 69"/>
                <a:gd name="T33" fmla="*/ 0 h 129"/>
                <a:gd name="T34" fmla="*/ 0 w 69"/>
                <a:gd name="T35" fmla="*/ 0 h 129"/>
                <a:gd name="T36" fmla="*/ 0 w 69"/>
                <a:gd name="T37" fmla="*/ 0 h 129"/>
                <a:gd name="T38" fmla="*/ 0 w 69"/>
                <a:gd name="T39" fmla="*/ 0 h 129"/>
                <a:gd name="T40" fmla="*/ 0 w 69"/>
                <a:gd name="T41" fmla="*/ 0 h 1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36" y="112"/>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420"/>
            <p:cNvSpPr>
              <a:spLocks/>
            </p:cNvSpPr>
            <p:nvPr/>
          </p:nvSpPr>
          <p:spPr bwMode="auto">
            <a:xfrm>
              <a:off x="1182" y="3095"/>
              <a:ext cx="5" cy="4"/>
            </a:xfrm>
            <a:custGeom>
              <a:avLst/>
              <a:gdLst>
                <a:gd name="T0" fmla="*/ 0 w 117"/>
                <a:gd name="T1" fmla="*/ 0 h 76"/>
                <a:gd name="T2" fmla="*/ 0 w 117"/>
                <a:gd name="T3" fmla="*/ 0 h 76"/>
                <a:gd name="T4" fmla="*/ 0 w 117"/>
                <a:gd name="T5" fmla="*/ 0 h 76"/>
                <a:gd name="T6" fmla="*/ 0 w 117"/>
                <a:gd name="T7" fmla="*/ 0 h 76"/>
                <a:gd name="T8" fmla="*/ 0 w 117"/>
                <a:gd name="T9" fmla="*/ 0 h 76"/>
                <a:gd name="T10" fmla="*/ 0 w 117"/>
                <a:gd name="T11" fmla="*/ 0 h 76"/>
                <a:gd name="T12" fmla="*/ 0 w 117"/>
                <a:gd name="T13" fmla="*/ 0 h 76"/>
                <a:gd name="T14" fmla="*/ 0 w 117"/>
                <a:gd name="T15" fmla="*/ 0 h 76"/>
                <a:gd name="T16" fmla="*/ 0 w 117"/>
                <a:gd name="T17" fmla="*/ 0 h 76"/>
                <a:gd name="T18" fmla="*/ 0 w 117"/>
                <a:gd name="T19" fmla="*/ 0 h 76"/>
                <a:gd name="T20" fmla="*/ 0 w 117"/>
                <a:gd name="T21" fmla="*/ 0 h 76"/>
                <a:gd name="T22" fmla="*/ 0 w 117"/>
                <a:gd name="T23" fmla="*/ 0 h 76"/>
                <a:gd name="T24" fmla="*/ 0 w 117"/>
                <a:gd name="T25" fmla="*/ 0 h 76"/>
                <a:gd name="T26" fmla="*/ 0 w 117"/>
                <a:gd name="T27" fmla="*/ 0 h 76"/>
                <a:gd name="T28" fmla="*/ 0 w 117"/>
                <a:gd name="T29" fmla="*/ 0 h 76"/>
                <a:gd name="T30" fmla="*/ 0 w 117"/>
                <a:gd name="T31" fmla="*/ 0 h 76"/>
                <a:gd name="T32" fmla="*/ 0 w 117"/>
                <a:gd name="T33" fmla="*/ 0 h 76"/>
                <a:gd name="T34" fmla="*/ 0 w 117"/>
                <a:gd name="T35" fmla="*/ 0 h 76"/>
                <a:gd name="T36" fmla="*/ 0 w 117"/>
                <a:gd name="T37" fmla="*/ 0 h 76"/>
                <a:gd name="T38" fmla="*/ 0 w 117"/>
                <a:gd name="T39" fmla="*/ 0 h 76"/>
                <a:gd name="T40" fmla="*/ 0 w 117"/>
                <a:gd name="T41" fmla="*/ 0 h 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07" y="41"/>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421"/>
            <p:cNvSpPr>
              <a:spLocks/>
            </p:cNvSpPr>
            <p:nvPr/>
          </p:nvSpPr>
          <p:spPr bwMode="auto">
            <a:xfrm>
              <a:off x="1187" y="3094"/>
              <a:ext cx="4" cy="5"/>
            </a:xfrm>
            <a:custGeom>
              <a:avLst/>
              <a:gdLst>
                <a:gd name="T0" fmla="*/ 0 w 79"/>
                <a:gd name="T1" fmla="*/ 0 h 88"/>
                <a:gd name="T2" fmla="*/ 0 w 79"/>
                <a:gd name="T3" fmla="*/ 0 h 88"/>
                <a:gd name="T4" fmla="*/ 0 w 79"/>
                <a:gd name="T5" fmla="*/ 0 h 88"/>
                <a:gd name="T6" fmla="*/ 0 w 79"/>
                <a:gd name="T7" fmla="*/ 0 h 88"/>
                <a:gd name="T8" fmla="*/ 0 w 79"/>
                <a:gd name="T9" fmla="*/ 0 h 88"/>
                <a:gd name="T10" fmla="*/ 0 w 79"/>
                <a:gd name="T11" fmla="*/ 0 h 88"/>
                <a:gd name="T12" fmla="*/ 0 w 79"/>
                <a:gd name="T13" fmla="*/ 0 h 88"/>
                <a:gd name="T14" fmla="*/ 0 w 79"/>
                <a:gd name="T15" fmla="*/ 0 h 88"/>
                <a:gd name="T16" fmla="*/ 0 w 79"/>
                <a:gd name="T17" fmla="*/ 0 h 88"/>
                <a:gd name="T18" fmla="*/ 0 w 79"/>
                <a:gd name="T19" fmla="*/ 0 h 88"/>
                <a:gd name="T20" fmla="*/ 0 w 79"/>
                <a:gd name="T21" fmla="*/ 0 h 88"/>
                <a:gd name="T22" fmla="*/ 0 w 79"/>
                <a:gd name="T23" fmla="*/ 0 h 88"/>
                <a:gd name="T24" fmla="*/ 0 w 79"/>
                <a:gd name="T25" fmla="*/ 0 h 88"/>
                <a:gd name="T26" fmla="*/ 0 w 79"/>
                <a:gd name="T27" fmla="*/ 0 h 88"/>
                <a:gd name="T28" fmla="*/ 0 w 79"/>
                <a:gd name="T29" fmla="*/ 0 h 88"/>
                <a:gd name="T30" fmla="*/ 0 w 79"/>
                <a:gd name="T31" fmla="*/ 0 h 88"/>
                <a:gd name="T32" fmla="*/ 0 w 79"/>
                <a:gd name="T33" fmla="*/ 0 h 88"/>
                <a:gd name="T34" fmla="*/ 0 w 79"/>
                <a:gd name="T35" fmla="*/ 0 h 88"/>
                <a:gd name="T36" fmla="*/ 0 w 79"/>
                <a:gd name="T37" fmla="*/ 0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422"/>
            <p:cNvSpPr>
              <a:spLocks/>
            </p:cNvSpPr>
            <p:nvPr/>
          </p:nvSpPr>
          <p:spPr bwMode="auto">
            <a:xfrm>
              <a:off x="1186" y="3097"/>
              <a:ext cx="2" cy="1"/>
            </a:xfrm>
            <a:custGeom>
              <a:avLst/>
              <a:gdLst>
                <a:gd name="T0" fmla="*/ 0 w 32"/>
                <a:gd name="T1" fmla="*/ 0 h 18"/>
                <a:gd name="T2" fmla="*/ 0 w 32"/>
                <a:gd name="T3" fmla="*/ 0 h 18"/>
                <a:gd name="T4" fmla="*/ 0 w 32"/>
                <a:gd name="T5" fmla="*/ 0 h 18"/>
                <a:gd name="T6" fmla="*/ 0 w 32"/>
                <a:gd name="T7" fmla="*/ 0 h 18"/>
                <a:gd name="T8" fmla="*/ 0 w 32"/>
                <a:gd name="T9" fmla="*/ 0 h 18"/>
                <a:gd name="T10" fmla="*/ 0 w 32"/>
                <a:gd name="T11" fmla="*/ 0 h 18"/>
                <a:gd name="T12" fmla="*/ 0 w 32"/>
                <a:gd name="T13" fmla="*/ 0 h 18"/>
                <a:gd name="T14" fmla="*/ 0 w 32"/>
                <a:gd name="T15" fmla="*/ 0 h 18"/>
                <a:gd name="T16" fmla="*/ 0 w 32"/>
                <a:gd name="T17" fmla="*/ 0 h 18"/>
                <a:gd name="T18" fmla="*/ 0 w 32"/>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423"/>
            <p:cNvSpPr>
              <a:spLocks/>
            </p:cNvSpPr>
            <p:nvPr/>
          </p:nvSpPr>
          <p:spPr bwMode="auto">
            <a:xfrm>
              <a:off x="1186" y="3094"/>
              <a:ext cx="1" cy="2"/>
            </a:xfrm>
            <a:custGeom>
              <a:avLst/>
              <a:gdLst>
                <a:gd name="T0" fmla="*/ 0 w 22"/>
                <a:gd name="T1" fmla="*/ 0 h 32"/>
                <a:gd name="T2" fmla="*/ 0 w 22"/>
                <a:gd name="T3" fmla="*/ 0 h 32"/>
                <a:gd name="T4" fmla="*/ 0 w 22"/>
                <a:gd name="T5" fmla="*/ 0 h 32"/>
                <a:gd name="T6" fmla="*/ 0 w 22"/>
                <a:gd name="T7" fmla="*/ 0 h 32"/>
                <a:gd name="T8" fmla="*/ 0 w 22"/>
                <a:gd name="T9" fmla="*/ 0 h 32"/>
                <a:gd name="T10" fmla="*/ 0 w 22"/>
                <a:gd name="T11" fmla="*/ 0 h 32"/>
                <a:gd name="T12" fmla="*/ 0 w 22"/>
                <a:gd name="T13" fmla="*/ 0 h 32"/>
                <a:gd name="T14" fmla="*/ 0 w 22"/>
                <a:gd name="T15" fmla="*/ 0 h 32"/>
                <a:gd name="T16" fmla="*/ 0 w 22"/>
                <a:gd name="T17" fmla="*/ 0 h 32"/>
                <a:gd name="T18" fmla="*/ 0 w 22"/>
                <a:gd name="T19" fmla="*/ 0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424"/>
            <p:cNvSpPr>
              <a:spLocks/>
            </p:cNvSpPr>
            <p:nvPr/>
          </p:nvSpPr>
          <p:spPr bwMode="auto">
            <a:xfrm>
              <a:off x="1186" y="3090"/>
              <a:ext cx="4" cy="5"/>
            </a:xfrm>
            <a:custGeom>
              <a:avLst/>
              <a:gdLst>
                <a:gd name="T0" fmla="*/ 0 w 74"/>
                <a:gd name="T1" fmla="*/ 0 h 99"/>
                <a:gd name="T2" fmla="*/ 0 w 74"/>
                <a:gd name="T3" fmla="*/ 0 h 99"/>
                <a:gd name="T4" fmla="*/ 0 w 74"/>
                <a:gd name="T5" fmla="*/ 0 h 99"/>
                <a:gd name="T6" fmla="*/ 0 w 74"/>
                <a:gd name="T7" fmla="*/ 0 h 99"/>
                <a:gd name="T8" fmla="*/ 0 w 74"/>
                <a:gd name="T9" fmla="*/ 0 h 99"/>
                <a:gd name="T10" fmla="*/ 0 w 74"/>
                <a:gd name="T11" fmla="*/ 0 h 99"/>
                <a:gd name="T12" fmla="*/ 0 w 74"/>
                <a:gd name="T13" fmla="*/ 0 h 99"/>
                <a:gd name="T14" fmla="*/ 0 w 74"/>
                <a:gd name="T15" fmla="*/ 0 h 99"/>
                <a:gd name="T16" fmla="*/ 0 w 74"/>
                <a:gd name="T17" fmla="*/ 0 h 99"/>
                <a:gd name="T18" fmla="*/ 0 w 74"/>
                <a:gd name="T19" fmla="*/ 0 h 99"/>
                <a:gd name="T20" fmla="*/ 0 w 74"/>
                <a:gd name="T21" fmla="*/ 0 h 99"/>
                <a:gd name="T22" fmla="*/ 0 w 74"/>
                <a:gd name="T23" fmla="*/ 0 h 99"/>
                <a:gd name="T24" fmla="*/ 0 w 74"/>
                <a:gd name="T25" fmla="*/ 0 h 99"/>
                <a:gd name="T26" fmla="*/ 0 w 74"/>
                <a:gd name="T27" fmla="*/ 0 h 99"/>
                <a:gd name="T28" fmla="*/ 0 w 74"/>
                <a:gd name="T29" fmla="*/ 0 h 99"/>
                <a:gd name="T30" fmla="*/ 0 w 74"/>
                <a:gd name="T31" fmla="*/ 0 h 99"/>
                <a:gd name="T32" fmla="*/ 0 w 74"/>
                <a:gd name="T33" fmla="*/ 0 h 99"/>
                <a:gd name="T34" fmla="*/ 0 w 74"/>
                <a:gd name="T35" fmla="*/ 0 h 99"/>
                <a:gd name="T36" fmla="*/ 0 w 74"/>
                <a:gd name="T37" fmla="*/ 0 h 99"/>
                <a:gd name="T38" fmla="*/ 0 w 74"/>
                <a:gd name="T39" fmla="*/ 0 h 99"/>
                <a:gd name="T40" fmla="*/ 0 w 74"/>
                <a:gd name="T41" fmla="*/ 0 h 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Freeform 425"/>
            <p:cNvSpPr>
              <a:spLocks/>
            </p:cNvSpPr>
            <p:nvPr/>
          </p:nvSpPr>
          <p:spPr bwMode="auto">
            <a:xfrm>
              <a:off x="1185" y="3088"/>
              <a:ext cx="5" cy="3"/>
            </a:xfrm>
            <a:custGeom>
              <a:avLst/>
              <a:gdLst>
                <a:gd name="T0" fmla="*/ 0 w 108"/>
                <a:gd name="T1" fmla="*/ 0 h 50"/>
                <a:gd name="T2" fmla="*/ 0 w 108"/>
                <a:gd name="T3" fmla="*/ 0 h 50"/>
                <a:gd name="T4" fmla="*/ 0 w 108"/>
                <a:gd name="T5" fmla="*/ 0 h 50"/>
                <a:gd name="T6" fmla="*/ 0 w 108"/>
                <a:gd name="T7" fmla="*/ 0 h 50"/>
                <a:gd name="T8" fmla="*/ 0 w 108"/>
                <a:gd name="T9" fmla="*/ 0 h 50"/>
                <a:gd name="T10" fmla="*/ 0 w 108"/>
                <a:gd name="T11" fmla="*/ 0 h 50"/>
                <a:gd name="T12" fmla="*/ 0 w 108"/>
                <a:gd name="T13" fmla="*/ 0 h 50"/>
                <a:gd name="T14" fmla="*/ 0 w 108"/>
                <a:gd name="T15" fmla="*/ 0 h 50"/>
                <a:gd name="T16" fmla="*/ 0 w 108"/>
                <a:gd name="T17" fmla="*/ 0 h 50"/>
                <a:gd name="T18" fmla="*/ 0 w 108"/>
                <a:gd name="T19" fmla="*/ 0 h 50"/>
                <a:gd name="T20" fmla="*/ 0 w 108"/>
                <a:gd name="T21" fmla="*/ 0 h 50"/>
                <a:gd name="T22" fmla="*/ 0 w 108"/>
                <a:gd name="T23" fmla="*/ 0 h 50"/>
                <a:gd name="T24" fmla="*/ 0 w 108"/>
                <a:gd name="T25" fmla="*/ 0 h 50"/>
                <a:gd name="T26" fmla="*/ 0 w 108"/>
                <a:gd name="T27" fmla="*/ 0 h 50"/>
                <a:gd name="T28" fmla="*/ 0 w 108"/>
                <a:gd name="T29" fmla="*/ 0 h 50"/>
                <a:gd name="T30" fmla="*/ 0 w 108"/>
                <a:gd name="T31" fmla="*/ 0 h 50"/>
                <a:gd name="T32" fmla="*/ 0 w 108"/>
                <a:gd name="T33" fmla="*/ 0 h 50"/>
                <a:gd name="T34" fmla="*/ 0 w 108"/>
                <a:gd name="T35" fmla="*/ 0 h 50"/>
                <a:gd name="T36" fmla="*/ 0 w 108"/>
                <a:gd name="T37" fmla="*/ 0 h 50"/>
                <a:gd name="T38" fmla="*/ 0 w 108"/>
                <a:gd name="T39" fmla="*/ 0 h 50"/>
                <a:gd name="T40" fmla="*/ 0 w 108"/>
                <a:gd name="T41" fmla="*/ 0 h 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426"/>
            <p:cNvSpPr>
              <a:spLocks/>
            </p:cNvSpPr>
            <p:nvPr/>
          </p:nvSpPr>
          <p:spPr bwMode="auto">
            <a:xfrm>
              <a:off x="1182" y="3089"/>
              <a:ext cx="4" cy="7"/>
            </a:xfrm>
            <a:custGeom>
              <a:avLst/>
              <a:gdLst>
                <a:gd name="T0" fmla="*/ 0 w 69"/>
                <a:gd name="T1" fmla="*/ 0 h 131"/>
                <a:gd name="T2" fmla="*/ 0 w 69"/>
                <a:gd name="T3" fmla="*/ 0 h 131"/>
                <a:gd name="T4" fmla="*/ 0 w 69"/>
                <a:gd name="T5" fmla="*/ 0 h 131"/>
                <a:gd name="T6" fmla="*/ 0 w 69"/>
                <a:gd name="T7" fmla="*/ 0 h 131"/>
                <a:gd name="T8" fmla="*/ 0 w 69"/>
                <a:gd name="T9" fmla="*/ 0 h 131"/>
                <a:gd name="T10" fmla="*/ 0 w 69"/>
                <a:gd name="T11" fmla="*/ 0 h 131"/>
                <a:gd name="T12" fmla="*/ 0 w 69"/>
                <a:gd name="T13" fmla="*/ 0 h 131"/>
                <a:gd name="T14" fmla="*/ 0 w 69"/>
                <a:gd name="T15" fmla="*/ 0 h 131"/>
                <a:gd name="T16" fmla="*/ 0 w 69"/>
                <a:gd name="T17" fmla="*/ 0 h 131"/>
                <a:gd name="T18" fmla="*/ 0 w 69"/>
                <a:gd name="T19" fmla="*/ 0 h 131"/>
                <a:gd name="T20" fmla="*/ 0 w 69"/>
                <a:gd name="T21" fmla="*/ 0 h 131"/>
                <a:gd name="T22" fmla="*/ 0 w 69"/>
                <a:gd name="T23" fmla="*/ 0 h 131"/>
                <a:gd name="T24" fmla="*/ 0 w 69"/>
                <a:gd name="T25" fmla="*/ 0 h 131"/>
                <a:gd name="T26" fmla="*/ 0 w 69"/>
                <a:gd name="T27" fmla="*/ 0 h 131"/>
                <a:gd name="T28" fmla="*/ 0 w 69"/>
                <a:gd name="T29" fmla="*/ 0 h 131"/>
                <a:gd name="T30" fmla="*/ 0 w 69"/>
                <a:gd name="T31" fmla="*/ 0 h 131"/>
                <a:gd name="T32" fmla="*/ 0 w 69"/>
                <a:gd name="T33" fmla="*/ 0 h 131"/>
                <a:gd name="T34" fmla="*/ 0 w 69"/>
                <a:gd name="T35" fmla="*/ 0 h 131"/>
                <a:gd name="T36" fmla="*/ 0 w 69"/>
                <a:gd name="T37" fmla="*/ 0 h 131"/>
                <a:gd name="T38" fmla="*/ 0 w 69"/>
                <a:gd name="T39" fmla="*/ 0 h 131"/>
                <a:gd name="T40" fmla="*/ 0 w 69"/>
                <a:gd name="T41" fmla="*/ 0 h 1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36" y="114"/>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427"/>
            <p:cNvSpPr>
              <a:spLocks/>
            </p:cNvSpPr>
            <p:nvPr/>
          </p:nvSpPr>
          <p:spPr bwMode="auto">
            <a:xfrm>
              <a:off x="1183" y="3095"/>
              <a:ext cx="5" cy="4"/>
            </a:xfrm>
            <a:custGeom>
              <a:avLst/>
              <a:gdLst>
                <a:gd name="T0" fmla="*/ 0 w 117"/>
                <a:gd name="T1" fmla="*/ 0 h 77"/>
                <a:gd name="T2" fmla="*/ 0 w 117"/>
                <a:gd name="T3" fmla="*/ 0 h 77"/>
                <a:gd name="T4" fmla="*/ 0 w 117"/>
                <a:gd name="T5" fmla="*/ 0 h 77"/>
                <a:gd name="T6" fmla="*/ 0 w 117"/>
                <a:gd name="T7" fmla="*/ 0 h 77"/>
                <a:gd name="T8" fmla="*/ 0 w 117"/>
                <a:gd name="T9" fmla="*/ 0 h 77"/>
                <a:gd name="T10" fmla="*/ 0 w 117"/>
                <a:gd name="T11" fmla="*/ 0 h 77"/>
                <a:gd name="T12" fmla="*/ 0 w 117"/>
                <a:gd name="T13" fmla="*/ 0 h 77"/>
                <a:gd name="T14" fmla="*/ 0 w 117"/>
                <a:gd name="T15" fmla="*/ 0 h 77"/>
                <a:gd name="T16" fmla="*/ 0 w 117"/>
                <a:gd name="T17" fmla="*/ 0 h 77"/>
                <a:gd name="T18" fmla="*/ 0 w 117"/>
                <a:gd name="T19" fmla="*/ 0 h 77"/>
                <a:gd name="T20" fmla="*/ 0 w 117"/>
                <a:gd name="T21" fmla="*/ 0 h 77"/>
                <a:gd name="T22" fmla="*/ 0 w 117"/>
                <a:gd name="T23" fmla="*/ 0 h 77"/>
                <a:gd name="T24" fmla="*/ 0 w 117"/>
                <a:gd name="T25" fmla="*/ 0 h 77"/>
                <a:gd name="T26" fmla="*/ 0 w 117"/>
                <a:gd name="T27" fmla="*/ 0 h 77"/>
                <a:gd name="T28" fmla="*/ 0 w 117"/>
                <a:gd name="T29" fmla="*/ 0 h 77"/>
                <a:gd name="T30" fmla="*/ 0 w 117"/>
                <a:gd name="T31" fmla="*/ 0 h 77"/>
                <a:gd name="T32" fmla="*/ 0 w 117"/>
                <a:gd name="T33" fmla="*/ 0 h 77"/>
                <a:gd name="T34" fmla="*/ 0 w 117"/>
                <a:gd name="T35" fmla="*/ 0 h 77"/>
                <a:gd name="T36" fmla="*/ 0 w 117"/>
                <a:gd name="T37" fmla="*/ 0 h 77"/>
                <a:gd name="T38" fmla="*/ 0 w 117"/>
                <a:gd name="T39" fmla="*/ 0 h 77"/>
                <a:gd name="T40" fmla="*/ 0 w 117"/>
                <a:gd name="T41" fmla="*/ 0 h 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07" y="41"/>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428"/>
            <p:cNvSpPr>
              <a:spLocks/>
            </p:cNvSpPr>
            <p:nvPr/>
          </p:nvSpPr>
          <p:spPr bwMode="auto">
            <a:xfrm>
              <a:off x="1188" y="3094"/>
              <a:ext cx="3" cy="5"/>
            </a:xfrm>
            <a:custGeom>
              <a:avLst/>
              <a:gdLst>
                <a:gd name="T0" fmla="*/ 0 w 81"/>
                <a:gd name="T1" fmla="*/ 0 h 90"/>
                <a:gd name="T2" fmla="*/ 0 w 81"/>
                <a:gd name="T3" fmla="*/ 0 h 90"/>
                <a:gd name="T4" fmla="*/ 0 w 81"/>
                <a:gd name="T5" fmla="*/ 0 h 90"/>
                <a:gd name="T6" fmla="*/ 0 w 81"/>
                <a:gd name="T7" fmla="*/ 0 h 90"/>
                <a:gd name="T8" fmla="*/ 0 w 81"/>
                <a:gd name="T9" fmla="*/ 0 h 90"/>
                <a:gd name="T10" fmla="*/ 0 w 81"/>
                <a:gd name="T11" fmla="*/ 0 h 90"/>
                <a:gd name="T12" fmla="*/ 0 w 81"/>
                <a:gd name="T13" fmla="*/ 0 h 90"/>
                <a:gd name="T14" fmla="*/ 0 w 81"/>
                <a:gd name="T15" fmla="*/ 0 h 90"/>
                <a:gd name="T16" fmla="*/ 0 w 81"/>
                <a:gd name="T17" fmla="*/ 0 h 90"/>
                <a:gd name="T18" fmla="*/ 0 w 81"/>
                <a:gd name="T19" fmla="*/ 0 h 90"/>
                <a:gd name="T20" fmla="*/ 0 w 81"/>
                <a:gd name="T21" fmla="*/ 0 h 90"/>
                <a:gd name="T22" fmla="*/ 0 w 81"/>
                <a:gd name="T23" fmla="*/ 0 h 90"/>
                <a:gd name="T24" fmla="*/ 0 w 81"/>
                <a:gd name="T25" fmla="*/ 0 h 90"/>
                <a:gd name="T26" fmla="*/ 0 w 81"/>
                <a:gd name="T27" fmla="*/ 0 h 90"/>
                <a:gd name="T28" fmla="*/ 0 w 81"/>
                <a:gd name="T29" fmla="*/ 0 h 90"/>
                <a:gd name="T30" fmla="*/ 0 w 81"/>
                <a:gd name="T31" fmla="*/ 0 h 90"/>
                <a:gd name="T32" fmla="*/ 0 w 81"/>
                <a:gd name="T33" fmla="*/ 0 h 90"/>
                <a:gd name="T34" fmla="*/ 0 w 81"/>
                <a:gd name="T35" fmla="*/ 0 h 90"/>
                <a:gd name="T36" fmla="*/ 0 w 81"/>
                <a:gd name="T37" fmla="*/ 0 h 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429"/>
            <p:cNvSpPr>
              <a:spLocks/>
            </p:cNvSpPr>
            <p:nvPr/>
          </p:nvSpPr>
          <p:spPr bwMode="auto">
            <a:xfrm>
              <a:off x="1187" y="3097"/>
              <a:ext cx="2" cy="1"/>
            </a:xfrm>
            <a:custGeom>
              <a:avLst/>
              <a:gdLst>
                <a:gd name="T0" fmla="*/ 0 w 33"/>
                <a:gd name="T1" fmla="*/ 0 h 19"/>
                <a:gd name="T2" fmla="*/ 0 w 33"/>
                <a:gd name="T3" fmla="*/ 0 h 19"/>
                <a:gd name="T4" fmla="*/ 0 w 33"/>
                <a:gd name="T5" fmla="*/ 0 h 19"/>
                <a:gd name="T6" fmla="*/ 0 w 33"/>
                <a:gd name="T7" fmla="*/ 0 h 19"/>
                <a:gd name="T8" fmla="*/ 0 w 33"/>
                <a:gd name="T9" fmla="*/ 0 h 19"/>
                <a:gd name="T10" fmla="*/ 0 w 33"/>
                <a:gd name="T11" fmla="*/ 0 h 19"/>
                <a:gd name="T12" fmla="*/ 0 w 33"/>
                <a:gd name="T13" fmla="*/ 0 h 19"/>
                <a:gd name="T14" fmla="*/ 0 w 33"/>
                <a:gd name="T15" fmla="*/ 0 h 19"/>
                <a:gd name="T16" fmla="*/ 0 w 33"/>
                <a:gd name="T17" fmla="*/ 0 h 19"/>
                <a:gd name="T18" fmla="*/ 0 w 33"/>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Freeform 430"/>
            <p:cNvSpPr>
              <a:spLocks/>
            </p:cNvSpPr>
            <p:nvPr/>
          </p:nvSpPr>
          <p:spPr bwMode="auto">
            <a:xfrm>
              <a:off x="1142" y="3240"/>
              <a:ext cx="1" cy="1"/>
            </a:xfrm>
            <a:custGeom>
              <a:avLst/>
              <a:gdLst>
                <a:gd name="T0" fmla="*/ 0 w 21"/>
                <a:gd name="T1" fmla="*/ 0 h 27"/>
                <a:gd name="T2" fmla="*/ 0 w 21"/>
                <a:gd name="T3" fmla="*/ 0 h 27"/>
                <a:gd name="T4" fmla="*/ 0 w 21"/>
                <a:gd name="T5" fmla="*/ 0 h 27"/>
                <a:gd name="T6" fmla="*/ 0 w 21"/>
                <a:gd name="T7" fmla="*/ 0 h 27"/>
                <a:gd name="T8" fmla="*/ 0 w 21"/>
                <a:gd name="T9" fmla="*/ 0 h 27"/>
                <a:gd name="T10" fmla="*/ 0 w 21"/>
                <a:gd name="T11" fmla="*/ 0 h 27"/>
                <a:gd name="T12" fmla="*/ 0 w 21"/>
                <a:gd name="T13" fmla="*/ 0 h 27"/>
                <a:gd name="T14" fmla="*/ 0 w 21"/>
                <a:gd name="T15" fmla="*/ 0 h 27"/>
                <a:gd name="T16" fmla="*/ 0 w 21"/>
                <a:gd name="T17" fmla="*/ 0 h 27"/>
                <a:gd name="T18" fmla="*/ 0 w 21"/>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Freeform 431"/>
            <p:cNvSpPr>
              <a:spLocks/>
            </p:cNvSpPr>
            <p:nvPr/>
          </p:nvSpPr>
          <p:spPr bwMode="auto">
            <a:xfrm>
              <a:off x="1133" y="3221"/>
              <a:ext cx="10" cy="20"/>
            </a:xfrm>
            <a:custGeom>
              <a:avLst/>
              <a:gdLst>
                <a:gd name="T0" fmla="*/ 0 w 218"/>
                <a:gd name="T1" fmla="*/ 0 h 365"/>
                <a:gd name="T2" fmla="*/ 0 w 218"/>
                <a:gd name="T3" fmla="*/ 0 h 365"/>
                <a:gd name="T4" fmla="*/ 0 w 218"/>
                <a:gd name="T5" fmla="*/ 0 h 365"/>
                <a:gd name="T6" fmla="*/ 0 w 218"/>
                <a:gd name="T7" fmla="*/ 0 h 365"/>
                <a:gd name="T8" fmla="*/ 0 w 218"/>
                <a:gd name="T9" fmla="*/ 0 h 365"/>
                <a:gd name="T10" fmla="*/ 0 w 218"/>
                <a:gd name="T11" fmla="*/ 0 h 365"/>
                <a:gd name="T12" fmla="*/ 0 w 218"/>
                <a:gd name="T13" fmla="*/ 0 h 365"/>
                <a:gd name="T14" fmla="*/ 0 w 218"/>
                <a:gd name="T15" fmla="*/ 0 h 365"/>
                <a:gd name="T16" fmla="*/ 0 w 218"/>
                <a:gd name="T17" fmla="*/ 0 h 365"/>
                <a:gd name="T18" fmla="*/ 0 w 218"/>
                <a:gd name="T19" fmla="*/ 0 h 365"/>
                <a:gd name="T20" fmla="*/ 0 w 218"/>
                <a:gd name="T21" fmla="*/ 0 h 365"/>
                <a:gd name="T22" fmla="*/ 0 w 218"/>
                <a:gd name="T23" fmla="*/ 0 h 365"/>
                <a:gd name="T24" fmla="*/ 0 w 218"/>
                <a:gd name="T25" fmla="*/ 0 h 365"/>
                <a:gd name="T26" fmla="*/ 0 w 218"/>
                <a:gd name="T27" fmla="*/ 0 h 365"/>
                <a:gd name="T28" fmla="*/ 0 w 218"/>
                <a:gd name="T29" fmla="*/ 0 h 365"/>
                <a:gd name="T30" fmla="*/ 0 w 218"/>
                <a:gd name="T31" fmla="*/ 0 h 365"/>
                <a:gd name="T32" fmla="*/ 0 w 218"/>
                <a:gd name="T33" fmla="*/ 0 h 365"/>
                <a:gd name="T34" fmla="*/ 0 w 218"/>
                <a:gd name="T35" fmla="*/ 0 h 365"/>
                <a:gd name="T36" fmla="*/ 0 w 218"/>
                <a:gd name="T37" fmla="*/ 0 h 365"/>
                <a:gd name="T38" fmla="*/ 0 w 218"/>
                <a:gd name="T39" fmla="*/ 0 h 365"/>
                <a:gd name="T40" fmla="*/ 0 w 218"/>
                <a:gd name="T41" fmla="*/ 0 h 365"/>
                <a:gd name="T42" fmla="*/ 0 w 218"/>
                <a:gd name="T43" fmla="*/ 0 h 365"/>
                <a:gd name="T44" fmla="*/ 0 w 218"/>
                <a:gd name="T45" fmla="*/ 0 h 365"/>
                <a:gd name="T46" fmla="*/ 0 w 218"/>
                <a:gd name="T47" fmla="*/ 0 h 365"/>
                <a:gd name="T48" fmla="*/ 0 w 218"/>
                <a:gd name="T49" fmla="*/ 0 h 365"/>
                <a:gd name="T50" fmla="*/ 0 w 218"/>
                <a:gd name="T51" fmla="*/ 0 h 365"/>
                <a:gd name="T52" fmla="*/ 0 w 218"/>
                <a:gd name="T53" fmla="*/ 0 h 365"/>
                <a:gd name="T54" fmla="*/ 0 w 218"/>
                <a:gd name="T55" fmla="*/ 0 h 365"/>
                <a:gd name="T56" fmla="*/ 0 w 218"/>
                <a:gd name="T57" fmla="*/ 0 h 365"/>
                <a:gd name="T58" fmla="*/ 0 w 218"/>
                <a:gd name="T59" fmla="*/ 0 h 365"/>
                <a:gd name="T60" fmla="*/ 0 w 218"/>
                <a:gd name="T61" fmla="*/ 0 h 365"/>
                <a:gd name="T62" fmla="*/ 0 w 218"/>
                <a:gd name="T63" fmla="*/ 0 h 365"/>
                <a:gd name="T64" fmla="*/ 0 w 218"/>
                <a:gd name="T65" fmla="*/ 0 h 365"/>
                <a:gd name="T66" fmla="*/ 0 w 218"/>
                <a:gd name="T67" fmla="*/ 0 h 365"/>
                <a:gd name="T68" fmla="*/ 0 w 218"/>
                <a:gd name="T69" fmla="*/ 0 h 365"/>
                <a:gd name="T70" fmla="*/ 0 w 218"/>
                <a:gd name="T71" fmla="*/ 0 h 365"/>
                <a:gd name="T72" fmla="*/ 0 w 218"/>
                <a:gd name="T73" fmla="*/ 0 h 3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Freeform 432"/>
            <p:cNvSpPr>
              <a:spLocks/>
            </p:cNvSpPr>
            <p:nvPr/>
          </p:nvSpPr>
          <p:spPr bwMode="auto">
            <a:xfrm>
              <a:off x="1133" y="3216"/>
              <a:ext cx="2" cy="5"/>
            </a:xfrm>
            <a:custGeom>
              <a:avLst/>
              <a:gdLst>
                <a:gd name="T0" fmla="*/ 0 w 37"/>
                <a:gd name="T1" fmla="*/ 0 h 92"/>
                <a:gd name="T2" fmla="*/ 0 w 37"/>
                <a:gd name="T3" fmla="*/ 0 h 92"/>
                <a:gd name="T4" fmla="*/ 0 w 37"/>
                <a:gd name="T5" fmla="*/ 0 h 92"/>
                <a:gd name="T6" fmla="*/ 0 w 37"/>
                <a:gd name="T7" fmla="*/ 0 h 92"/>
                <a:gd name="T8" fmla="*/ 0 w 37"/>
                <a:gd name="T9" fmla="*/ 0 h 92"/>
                <a:gd name="T10" fmla="*/ 0 w 37"/>
                <a:gd name="T11" fmla="*/ 0 h 92"/>
                <a:gd name="T12" fmla="*/ 0 w 37"/>
                <a:gd name="T13" fmla="*/ 0 h 92"/>
                <a:gd name="T14" fmla="*/ 0 w 37"/>
                <a:gd name="T15" fmla="*/ 0 h 92"/>
                <a:gd name="T16" fmla="*/ 0 w 37"/>
                <a:gd name="T17" fmla="*/ 0 h 92"/>
                <a:gd name="T18" fmla="*/ 0 w 37"/>
                <a:gd name="T19" fmla="*/ 0 h 92"/>
                <a:gd name="T20" fmla="*/ 0 w 37"/>
                <a:gd name="T21" fmla="*/ 0 h 92"/>
                <a:gd name="T22" fmla="*/ 0 w 37"/>
                <a:gd name="T23" fmla="*/ 0 h 92"/>
                <a:gd name="T24" fmla="*/ 0 w 37"/>
                <a:gd name="T25" fmla="*/ 0 h 92"/>
                <a:gd name="T26" fmla="*/ 0 w 37"/>
                <a:gd name="T27" fmla="*/ 0 h 92"/>
                <a:gd name="T28" fmla="*/ 0 w 37"/>
                <a:gd name="T29" fmla="*/ 0 h 92"/>
                <a:gd name="T30" fmla="*/ 0 w 37"/>
                <a:gd name="T31" fmla="*/ 0 h 92"/>
                <a:gd name="T32" fmla="*/ 0 w 37"/>
                <a:gd name="T33" fmla="*/ 0 h 92"/>
                <a:gd name="T34" fmla="*/ 0 w 37"/>
                <a:gd name="T35" fmla="*/ 0 h 92"/>
                <a:gd name="T36" fmla="*/ 0 w 37"/>
                <a:gd name="T37" fmla="*/ 0 h 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 name="Freeform 433"/>
            <p:cNvSpPr>
              <a:spLocks/>
            </p:cNvSpPr>
            <p:nvPr/>
          </p:nvSpPr>
          <p:spPr bwMode="auto">
            <a:xfrm>
              <a:off x="1133" y="3220"/>
              <a:ext cx="1" cy="1"/>
            </a:xfrm>
            <a:custGeom>
              <a:avLst/>
              <a:gdLst>
                <a:gd name="T0" fmla="*/ 0 w 28"/>
                <a:gd name="T1" fmla="*/ 0 h 18"/>
                <a:gd name="T2" fmla="*/ 0 w 28"/>
                <a:gd name="T3" fmla="*/ 0 h 18"/>
                <a:gd name="T4" fmla="*/ 0 w 28"/>
                <a:gd name="T5" fmla="*/ 0 h 18"/>
                <a:gd name="T6" fmla="*/ 0 w 28"/>
                <a:gd name="T7" fmla="*/ 0 h 18"/>
                <a:gd name="T8" fmla="*/ 0 w 28"/>
                <a:gd name="T9" fmla="*/ 0 h 18"/>
                <a:gd name="T10" fmla="*/ 0 w 28"/>
                <a:gd name="T11" fmla="*/ 0 h 18"/>
                <a:gd name="T12" fmla="*/ 0 w 28"/>
                <a:gd name="T13" fmla="*/ 0 h 18"/>
                <a:gd name="T14" fmla="*/ 0 w 28"/>
                <a:gd name="T15" fmla="*/ 0 h 18"/>
                <a:gd name="T16" fmla="*/ 0 w 28"/>
                <a:gd name="T17" fmla="*/ 0 h 18"/>
                <a:gd name="T18" fmla="*/ 0 w 28"/>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 name="Freeform 434"/>
            <p:cNvSpPr>
              <a:spLocks/>
            </p:cNvSpPr>
            <p:nvPr/>
          </p:nvSpPr>
          <p:spPr bwMode="auto">
            <a:xfrm>
              <a:off x="1141" y="3233"/>
              <a:ext cx="1" cy="2"/>
            </a:xfrm>
            <a:custGeom>
              <a:avLst/>
              <a:gdLst>
                <a:gd name="T0" fmla="*/ 0 w 21"/>
                <a:gd name="T1" fmla="*/ 0 h 27"/>
                <a:gd name="T2" fmla="*/ 0 w 21"/>
                <a:gd name="T3" fmla="*/ 0 h 27"/>
                <a:gd name="T4" fmla="*/ 0 w 21"/>
                <a:gd name="T5" fmla="*/ 0 h 27"/>
                <a:gd name="T6" fmla="*/ 0 w 21"/>
                <a:gd name="T7" fmla="*/ 0 h 27"/>
                <a:gd name="T8" fmla="*/ 0 w 21"/>
                <a:gd name="T9" fmla="*/ 0 h 27"/>
                <a:gd name="T10" fmla="*/ 0 w 21"/>
                <a:gd name="T11" fmla="*/ 0 h 27"/>
                <a:gd name="T12" fmla="*/ 0 w 21"/>
                <a:gd name="T13" fmla="*/ 0 h 27"/>
                <a:gd name="T14" fmla="*/ 0 w 21"/>
                <a:gd name="T15" fmla="*/ 0 h 27"/>
                <a:gd name="T16" fmla="*/ 0 w 21"/>
                <a:gd name="T17" fmla="*/ 0 h 27"/>
                <a:gd name="T18" fmla="*/ 0 w 21"/>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 name="Freeform 435"/>
            <p:cNvSpPr>
              <a:spLocks/>
            </p:cNvSpPr>
            <p:nvPr/>
          </p:nvSpPr>
          <p:spPr bwMode="auto">
            <a:xfrm>
              <a:off x="1137" y="3224"/>
              <a:ext cx="5" cy="11"/>
            </a:xfrm>
            <a:custGeom>
              <a:avLst/>
              <a:gdLst>
                <a:gd name="T0" fmla="*/ 0 w 115"/>
                <a:gd name="T1" fmla="*/ 0 h 181"/>
                <a:gd name="T2" fmla="*/ 0 w 115"/>
                <a:gd name="T3" fmla="*/ 0 h 181"/>
                <a:gd name="T4" fmla="*/ 0 w 115"/>
                <a:gd name="T5" fmla="*/ 0 h 181"/>
                <a:gd name="T6" fmla="*/ 0 w 115"/>
                <a:gd name="T7" fmla="*/ 0 h 181"/>
                <a:gd name="T8" fmla="*/ 0 w 115"/>
                <a:gd name="T9" fmla="*/ 0 h 181"/>
                <a:gd name="T10" fmla="*/ 0 w 115"/>
                <a:gd name="T11" fmla="*/ 0 h 181"/>
                <a:gd name="T12" fmla="*/ 0 w 115"/>
                <a:gd name="T13" fmla="*/ 0 h 181"/>
                <a:gd name="T14" fmla="*/ 0 w 115"/>
                <a:gd name="T15" fmla="*/ 0 h 181"/>
                <a:gd name="T16" fmla="*/ 0 w 115"/>
                <a:gd name="T17" fmla="*/ 0 h 181"/>
                <a:gd name="T18" fmla="*/ 0 w 115"/>
                <a:gd name="T19" fmla="*/ 0 h 181"/>
                <a:gd name="T20" fmla="*/ 0 w 115"/>
                <a:gd name="T21" fmla="*/ 0 h 181"/>
                <a:gd name="T22" fmla="*/ 0 w 115"/>
                <a:gd name="T23" fmla="*/ 0 h 181"/>
                <a:gd name="T24" fmla="*/ 0 w 115"/>
                <a:gd name="T25" fmla="*/ 0 h 181"/>
                <a:gd name="T26" fmla="*/ 0 w 115"/>
                <a:gd name="T27" fmla="*/ 0 h 181"/>
                <a:gd name="T28" fmla="*/ 0 w 115"/>
                <a:gd name="T29" fmla="*/ 0 h 181"/>
                <a:gd name="T30" fmla="*/ 0 w 115"/>
                <a:gd name="T31" fmla="*/ 0 h 181"/>
                <a:gd name="T32" fmla="*/ 0 w 115"/>
                <a:gd name="T33" fmla="*/ 0 h 181"/>
                <a:gd name="T34" fmla="*/ 0 w 115"/>
                <a:gd name="T35" fmla="*/ 0 h 181"/>
                <a:gd name="T36" fmla="*/ 0 w 115"/>
                <a:gd name="T37" fmla="*/ 0 h 181"/>
                <a:gd name="T38" fmla="*/ 0 w 115"/>
                <a:gd name="T39" fmla="*/ 0 h 181"/>
                <a:gd name="T40" fmla="*/ 0 w 115"/>
                <a:gd name="T41" fmla="*/ 0 h 181"/>
                <a:gd name="T42" fmla="*/ 0 w 115"/>
                <a:gd name="T43" fmla="*/ 0 h 181"/>
                <a:gd name="T44" fmla="*/ 0 w 115"/>
                <a:gd name="T45" fmla="*/ 0 h 181"/>
                <a:gd name="T46" fmla="*/ 0 w 115"/>
                <a:gd name="T47" fmla="*/ 0 h 181"/>
                <a:gd name="T48" fmla="*/ 0 w 115"/>
                <a:gd name="T49" fmla="*/ 0 h 181"/>
                <a:gd name="T50" fmla="*/ 0 w 115"/>
                <a:gd name="T51" fmla="*/ 0 h 181"/>
                <a:gd name="T52" fmla="*/ 0 w 115"/>
                <a:gd name="T53" fmla="*/ 0 h 181"/>
                <a:gd name="T54" fmla="*/ 0 w 115"/>
                <a:gd name="T55" fmla="*/ 0 h 181"/>
                <a:gd name="T56" fmla="*/ 0 w 115"/>
                <a:gd name="T57" fmla="*/ 0 h 181"/>
                <a:gd name="T58" fmla="*/ 0 w 115"/>
                <a:gd name="T59" fmla="*/ 0 h 181"/>
                <a:gd name="T60" fmla="*/ 0 w 115"/>
                <a:gd name="T61" fmla="*/ 0 h 181"/>
                <a:gd name="T62" fmla="*/ 0 w 115"/>
                <a:gd name="T63" fmla="*/ 0 h 181"/>
                <a:gd name="T64" fmla="*/ 0 w 115"/>
                <a:gd name="T65" fmla="*/ 0 h 181"/>
                <a:gd name="T66" fmla="*/ 0 w 115"/>
                <a:gd name="T67" fmla="*/ 0 h 181"/>
                <a:gd name="T68" fmla="*/ 0 w 115"/>
                <a:gd name="T69" fmla="*/ 0 h 181"/>
                <a:gd name="T70" fmla="*/ 0 w 115"/>
                <a:gd name="T71" fmla="*/ 0 h 181"/>
                <a:gd name="T72" fmla="*/ 0 w 115"/>
                <a:gd name="T73" fmla="*/ 0 h 18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 name="Freeform 436"/>
            <p:cNvSpPr>
              <a:spLocks/>
            </p:cNvSpPr>
            <p:nvPr/>
          </p:nvSpPr>
          <p:spPr bwMode="auto">
            <a:xfrm>
              <a:off x="1137" y="3222"/>
              <a:ext cx="1" cy="2"/>
            </a:xfrm>
            <a:custGeom>
              <a:avLst/>
              <a:gdLst>
                <a:gd name="T0" fmla="*/ 0 w 33"/>
                <a:gd name="T1" fmla="*/ 0 h 47"/>
                <a:gd name="T2" fmla="*/ 0 w 33"/>
                <a:gd name="T3" fmla="*/ 0 h 47"/>
                <a:gd name="T4" fmla="*/ 0 w 33"/>
                <a:gd name="T5" fmla="*/ 0 h 47"/>
                <a:gd name="T6" fmla="*/ 0 w 33"/>
                <a:gd name="T7" fmla="*/ 0 h 47"/>
                <a:gd name="T8" fmla="*/ 0 w 33"/>
                <a:gd name="T9" fmla="*/ 0 h 47"/>
                <a:gd name="T10" fmla="*/ 0 w 33"/>
                <a:gd name="T11" fmla="*/ 0 h 47"/>
                <a:gd name="T12" fmla="*/ 0 w 33"/>
                <a:gd name="T13" fmla="*/ 0 h 47"/>
                <a:gd name="T14" fmla="*/ 0 w 33"/>
                <a:gd name="T15" fmla="*/ 0 h 47"/>
                <a:gd name="T16" fmla="*/ 0 w 33"/>
                <a:gd name="T17" fmla="*/ 0 h 47"/>
                <a:gd name="T18" fmla="*/ 0 w 33"/>
                <a:gd name="T19" fmla="*/ 0 h 47"/>
                <a:gd name="T20" fmla="*/ 0 w 33"/>
                <a:gd name="T21" fmla="*/ 0 h 47"/>
                <a:gd name="T22" fmla="*/ 0 w 33"/>
                <a:gd name="T23" fmla="*/ 0 h 47"/>
                <a:gd name="T24" fmla="*/ 0 w 33"/>
                <a:gd name="T25" fmla="*/ 0 h 47"/>
                <a:gd name="T26" fmla="*/ 0 w 33"/>
                <a:gd name="T27" fmla="*/ 0 h 47"/>
                <a:gd name="T28" fmla="*/ 0 w 33"/>
                <a:gd name="T29" fmla="*/ 0 h 47"/>
                <a:gd name="T30" fmla="*/ 0 w 33"/>
                <a:gd name="T31" fmla="*/ 0 h 47"/>
                <a:gd name="T32" fmla="*/ 0 w 33"/>
                <a:gd name="T33" fmla="*/ 0 h 47"/>
                <a:gd name="T34" fmla="*/ 0 w 33"/>
                <a:gd name="T35" fmla="*/ 0 h 47"/>
                <a:gd name="T36" fmla="*/ 0 w 33"/>
                <a:gd name="T37" fmla="*/ 0 h 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 name="Freeform 437"/>
            <p:cNvSpPr>
              <a:spLocks/>
            </p:cNvSpPr>
            <p:nvPr/>
          </p:nvSpPr>
          <p:spPr bwMode="auto">
            <a:xfrm>
              <a:off x="1137" y="3224"/>
              <a:ext cx="1" cy="1"/>
            </a:xfrm>
            <a:custGeom>
              <a:avLst/>
              <a:gdLst>
                <a:gd name="T0" fmla="*/ 0 w 29"/>
                <a:gd name="T1" fmla="*/ 0 h 18"/>
                <a:gd name="T2" fmla="*/ 0 w 29"/>
                <a:gd name="T3" fmla="*/ 0 h 18"/>
                <a:gd name="T4" fmla="*/ 0 w 29"/>
                <a:gd name="T5" fmla="*/ 0 h 18"/>
                <a:gd name="T6" fmla="*/ 0 w 29"/>
                <a:gd name="T7" fmla="*/ 0 h 18"/>
                <a:gd name="T8" fmla="*/ 0 w 29"/>
                <a:gd name="T9" fmla="*/ 0 h 18"/>
                <a:gd name="T10" fmla="*/ 0 w 29"/>
                <a:gd name="T11" fmla="*/ 0 h 18"/>
                <a:gd name="T12" fmla="*/ 0 w 29"/>
                <a:gd name="T13" fmla="*/ 0 h 18"/>
                <a:gd name="T14" fmla="*/ 0 w 29"/>
                <a:gd name="T15" fmla="*/ 0 h 18"/>
                <a:gd name="T16" fmla="*/ 0 w 29"/>
                <a:gd name="T17" fmla="*/ 0 h 18"/>
                <a:gd name="T18" fmla="*/ 0 w 29"/>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Freeform 438"/>
            <p:cNvSpPr>
              <a:spLocks/>
            </p:cNvSpPr>
            <p:nvPr/>
          </p:nvSpPr>
          <p:spPr bwMode="auto">
            <a:xfrm>
              <a:off x="1307" y="3123"/>
              <a:ext cx="1" cy="1"/>
            </a:xfrm>
            <a:custGeom>
              <a:avLst/>
              <a:gdLst>
                <a:gd name="T0" fmla="*/ 0 w 15"/>
                <a:gd name="T1" fmla="*/ 0 h 20"/>
                <a:gd name="T2" fmla="*/ 0 w 15"/>
                <a:gd name="T3" fmla="*/ 0 h 20"/>
                <a:gd name="T4" fmla="*/ 0 w 15"/>
                <a:gd name="T5" fmla="*/ 0 h 20"/>
                <a:gd name="T6" fmla="*/ 0 w 15"/>
                <a:gd name="T7" fmla="*/ 0 h 20"/>
                <a:gd name="T8" fmla="*/ 0 w 15"/>
                <a:gd name="T9" fmla="*/ 0 h 20"/>
                <a:gd name="T10" fmla="*/ 0 w 15"/>
                <a:gd name="T11" fmla="*/ 0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20">
                  <a:moveTo>
                    <a:pt x="15" y="1"/>
                  </a:moveTo>
                  <a:lnTo>
                    <a:pt x="7" y="0"/>
                  </a:lnTo>
                  <a:lnTo>
                    <a:pt x="1" y="5"/>
                  </a:lnTo>
                  <a:lnTo>
                    <a:pt x="0" y="13"/>
                  </a:lnTo>
                  <a:lnTo>
                    <a:pt x="5" y="20"/>
                  </a:lnTo>
                  <a:lnTo>
                    <a:pt x="1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439"/>
            <p:cNvSpPr>
              <a:spLocks/>
            </p:cNvSpPr>
            <p:nvPr/>
          </p:nvSpPr>
          <p:spPr bwMode="auto">
            <a:xfrm>
              <a:off x="1307" y="3123"/>
              <a:ext cx="7" cy="15"/>
            </a:xfrm>
            <a:custGeom>
              <a:avLst/>
              <a:gdLst>
                <a:gd name="T0" fmla="*/ 0 w 164"/>
                <a:gd name="T1" fmla="*/ 0 h 274"/>
                <a:gd name="T2" fmla="*/ 0 w 164"/>
                <a:gd name="T3" fmla="*/ 0 h 274"/>
                <a:gd name="T4" fmla="*/ 0 w 164"/>
                <a:gd name="T5" fmla="*/ 0 h 274"/>
                <a:gd name="T6" fmla="*/ 0 w 164"/>
                <a:gd name="T7" fmla="*/ 0 h 274"/>
                <a:gd name="T8" fmla="*/ 0 w 164"/>
                <a:gd name="T9" fmla="*/ 0 h 274"/>
                <a:gd name="T10" fmla="*/ 0 w 164"/>
                <a:gd name="T11" fmla="*/ 0 h 274"/>
                <a:gd name="T12" fmla="*/ 0 w 164"/>
                <a:gd name="T13" fmla="*/ 0 h 274"/>
                <a:gd name="T14" fmla="*/ 0 w 164"/>
                <a:gd name="T15" fmla="*/ 0 h 274"/>
                <a:gd name="T16" fmla="*/ 0 w 164"/>
                <a:gd name="T17" fmla="*/ 0 h 274"/>
                <a:gd name="T18" fmla="*/ 0 w 164"/>
                <a:gd name="T19" fmla="*/ 0 h 274"/>
                <a:gd name="T20" fmla="*/ 0 w 164"/>
                <a:gd name="T21" fmla="*/ 0 h 274"/>
                <a:gd name="T22" fmla="*/ 0 w 164"/>
                <a:gd name="T23" fmla="*/ 0 h 274"/>
                <a:gd name="T24" fmla="*/ 0 w 164"/>
                <a:gd name="T25" fmla="*/ 0 h 274"/>
                <a:gd name="T26" fmla="*/ 0 w 164"/>
                <a:gd name="T27" fmla="*/ 0 h 274"/>
                <a:gd name="T28" fmla="*/ 0 w 164"/>
                <a:gd name="T29" fmla="*/ 0 h 274"/>
                <a:gd name="T30" fmla="*/ 0 w 164"/>
                <a:gd name="T31" fmla="*/ 0 h 274"/>
                <a:gd name="T32" fmla="*/ 0 w 164"/>
                <a:gd name="T33" fmla="*/ 0 h 274"/>
                <a:gd name="T34" fmla="*/ 0 w 164"/>
                <a:gd name="T35" fmla="*/ 0 h 274"/>
                <a:gd name="T36" fmla="*/ 0 w 164"/>
                <a:gd name="T37" fmla="*/ 0 h 274"/>
                <a:gd name="T38" fmla="*/ 0 w 164"/>
                <a:gd name="T39" fmla="*/ 0 h 274"/>
                <a:gd name="T40" fmla="*/ 0 w 164"/>
                <a:gd name="T41" fmla="*/ 0 h 274"/>
                <a:gd name="T42" fmla="*/ 0 w 164"/>
                <a:gd name="T43" fmla="*/ 0 h 274"/>
                <a:gd name="T44" fmla="*/ 0 w 164"/>
                <a:gd name="T45" fmla="*/ 0 h 274"/>
                <a:gd name="T46" fmla="*/ 0 w 164"/>
                <a:gd name="T47" fmla="*/ 0 h 274"/>
                <a:gd name="T48" fmla="*/ 0 w 164"/>
                <a:gd name="T49" fmla="*/ 0 h 274"/>
                <a:gd name="T50" fmla="*/ 0 w 164"/>
                <a:gd name="T51" fmla="*/ 0 h 274"/>
                <a:gd name="T52" fmla="*/ 0 w 164"/>
                <a:gd name="T53" fmla="*/ 0 h 274"/>
                <a:gd name="T54" fmla="*/ 0 w 164"/>
                <a:gd name="T55" fmla="*/ 0 h 274"/>
                <a:gd name="T56" fmla="*/ 0 w 164"/>
                <a:gd name="T57" fmla="*/ 0 h 274"/>
                <a:gd name="T58" fmla="*/ 0 w 164"/>
                <a:gd name="T59" fmla="*/ 0 h 274"/>
                <a:gd name="T60" fmla="*/ 0 w 164"/>
                <a:gd name="T61" fmla="*/ 0 h 274"/>
                <a:gd name="T62" fmla="*/ 0 w 164"/>
                <a:gd name="T63" fmla="*/ 0 h 274"/>
                <a:gd name="T64" fmla="*/ 0 w 164"/>
                <a:gd name="T65" fmla="*/ 0 h 274"/>
                <a:gd name="T66" fmla="*/ 0 w 164"/>
                <a:gd name="T67" fmla="*/ 0 h 274"/>
                <a:gd name="T68" fmla="*/ 0 w 164"/>
                <a:gd name="T69" fmla="*/ 0 h 274"/>
                <a:gd name="T70" fmla="*/ 0 w 164"/>
                <a:gd name="T71" fmla="*/ 0 h 274"/>
                <a:gd name="T72" fmla="*/ 0 w 164"/>
                <a:gd name="T73" fmla="*/ 0 h 27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64" y="2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 name="Freeform 440"/>
            <p:cNvSpPr>
              <a:spLocks/>
            </p:cNvSpPr>
            <p:nvPr/>
          </p:nvSpPr>
          <p:spPr bwMode="auto">
            <a:xfrm>
              <a:off x="1313" y="3138"/>
              <a:ext cx="1" cy="4"/>
            </a:xfrm>
            <a:custGeom>
              <a:avLst/>
              <a:gdLst>
                <a:gd name="T0" fmla="*/ 0 w 29"/>
                <a:gd name="T1" fmla="*/ 0 h 68"/>
                <a:gd name="T2" fmla="*/ 0 w 29"/>
                <a:gd name="T3" fmla="*/ 0 h 68"/>
                <a:gd name="T4" fmla="*/ 0 w 29"/>
                <a:gd name="T5" fmla="*/ 0 h 68"/>
                <a:gd name="T6" fmla="*/ 0 w 29"/>
                <a:gd name="T7" fmla="*/ 0 h 68"/>
                <a:gd name="T8" fmla="*/ 0 w 29"/>
                <a:gd name="T9" fmla="*/ 0 h 68"/>
                <a:gd name="T10" fmla="*/ 0 w 29"/>
                <a:gd name="T11" fmla="*/ 0 h 68"/>
                <a:gd name="T12" fmla="*/ 0 w 29"/>
                <a:gd name="T13" fmla="*/ 0 h 68"/>
                <a:gd name="T14" fmla="*/ 0 w 29"/>
                <a:gd name="T15" fmla="*/ 0 h 68"/>
                <a:gd name="T16" fmla="*/ 0 w 29"/>
                <a:gd name="T17" fmla="*/ 0 h 68"/>
                <a:gd name="T18" fmla="*/ 0 w 29"/>
                <a:gd name="T19" fmla="*/ 0 h 68"/>
                <a:gd name="T20" fmla="*/ 0 w 29"/>
                <a:gd name="T21" fmla="*/ 0 h 68"/>
                <a:gd name="T22" fmla="*/ 0 w 29"/>
                <a:gd name="T23" fmla="*/ 0 h 68"/>
                <a:gd name="T24" fmla="*/ 0 w 29"/>
                <a:gd name="T25" fmla="*/ 0 h 68"/>
                <a:gd name="T26" fmla="*/ 0 w 29"/>
                <a:gd name="T27" fmla="*/ 0 h 68"/>
                <a:gd name="T28" fmla="*/ 0 w 29"/>
                <a:gd name="T29" fmla="*/ 0 h 68"/>
                <a:gd name="T30" fmla="*/ 0 w 29"/>
                <a:gd name="T31" fmla="*/ 0 h 68"/>
                <a:gd name="T32" fmla="*/ 0 w 29"/>
                <a:gd name="T33" fmla="*/ 0 h 68"/>
                <a:gd name="T34" fmla="*/ 0 w 29"/>
                <a:gd name="T35" fmla="*/ 0 h 68"/>
                <a:gd name="T36" fmla="*/ 0 w 29"/>
                <a:gd name="T37" fmla="*/ 0 h 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 name="Freeform 441"/>
            <p:cNvSpPr>
              <a:spLocks/>
            </p:cNvSpPr>
            <p:nvPr/>
          </p:nvSpPr>
          <p:spPr bwMode="auto">
            <a:xfrm>
              <a:off x="1313" y="3138"/>
              <a:ext cx="1" cy="1"/>
            </a:xfrm>
            <a:custGeom>
              <a:avLst/>
              <a:gdLst>
                <a:gd name="T0" fmla="*/ 0 w 21"/>
                <a:gd name="T1" fmla="*/ 0 h 12"/>
                <a:gd name="T2" fmla="*/ 0 w 21"/>
                <a:gd name="T3" fmla="*/ 0 h 12"/>
                <a:gd name="T4" fmla="*/ 0 w 21"/>
                <a:gd name="T5" fmla="*/ 0 h 12"/>
                <a:gd name="T6" fmla="*/ 0 w 21"/>
                <a:gd name="T7" fmla="*/ 0 h 12"/>
                <a:gd name="T8" fmla="*/ 0 w 21"/>
                <a:gd name="T9" fmla="*/ 0 h 12"/>
                <a:gd name="T10" fmla="*/ 0 w 2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12">
                  <a:moveTo>
                    <a:pt x="0" y="0"/>
                  </a:moveTo>
                  <a:lnTo>
                    <a:pt x="3" y="8"/>
                  </a:lnTo>
                  <a:lnTo>
                    <a:pt x="10" y="12"/>
                  </a:lnTo>
                  <a:lnTo>
                    <a:pt x="17" y="11"/>
                  </a:lnTo>
                  <a:lnTo>
                    <a:pt x="21"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442"/>
            <p:cNvSpPr>
              <a:spLocks/>
            </p:cNvSpPr>
            <p:nvPr/>
          </p:nvSpPr>
          <p:spPr bwMode="auto">
            <a:xfrm>
              <a:off x="1307" y="3128"/>
              <a:ext cx="1" cy="1"/>
            </a:xfrm>
            <a:custGeom>
              <a:avLst/>
              <a:gdLst>
                <a:gd name="T0" fmla="*/ 0 w 15"/>
                <a:gd name="T1" fmla="*/ 0 h 20"/>
                <a:gd name="T2" fmla="*/ 0 w 15"/>
                <a:gd name="T3" fmla="*/ 0 h 20"/>
                <a:gd name="T4" fmla="*/ 0 w 15"/>
                <a:gd name="T5" fmla="*/ 0 h 20"/>
                <a:gd name="T6" fmla="*/ 0 w 15"/>
                <a:gd name="T7" fmla="*/ 0 h 20"/>
                <a:gd name="T8" fmla="*/ 0 w 15"/>
                <a:gd name="T9" fmla="*/ 0 h 20"/>
                <a:gd name="T10" fmla="*/ 0 w 15"/>
                <a:gd name="T11" fmla="*/ 0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20">
                  <a:moveTo>
                    <a:pt x="15" y="1"/>
                  </a:moveTo>
                  <a:lnTo>
                    <a:pt x="7" y="0"/>
                  </a:lnTo>
                  <a:lnTo>
                    <a:pt x="1" y="6"/>
                  </a:lnTo>
                  <a:lnTo>
                    <a:pt x="0" y="14"/>
                  </a:lnTo>
                  <a:lnTo>
                    <a:pt x="5" y="20"/>
                  </a:lnTo>
                  <a:lnTo>
                    <a:pt x="1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Freeform 443"/>
            <p:cNvSpPr>
              <a:spLocks/>
            </p:cNvSpPr>
            <p:nvPr/>
          </p:nvSpPr>
          <p:spPr bwMode="auto">
            <a:xfrm>
              <a:off x="1308" y="3128"/>
              <a:ext cx="4" cy="8"/>
            </a:xfrm>
            <a:custGeom>
              <a:avLst/>
              <a:gdLst>
                <a:gd name="T0" fmla="*/ 0 w 86"/>
                <a:gd name="T1" fmla="*/ 0 h 136"/>
                <a:gd name="T2" fmla="*/ 0 w 86"/>
                <a:gd name="T3" fmla="*/ 0 h 136"/>
                <a:gd name="T4" fmla="*/ 0 w 86"/>
                <a:gd name="T5" fmla="*/ 0 h 136"/>
                <a:gd name="T6" fmla="*/ 0 w 86"/>
                <a:gd name="T7" fmla="*/ 0 h 136"/>
                <a:gd name="T8" fmla="*/ 0 w 86"/>
                <a:gd name="T9" fmla="*/ 0 h 136"/>
                <a:gd name="T10" fmla="*/ 0 w 86"/>
                <a:gd name="T11" fmla="*/ 0 h 136"/>
                <a:gd name="T12" fmla="*/ 0 w 86"/>
                <a:gd name="T13" fmla="*/ 0 h 136"/>
                <a:gd name="T14" fmla="*/ 0 w 86"/>
                <a:gd name="T15" fmla="*/ 0 h 136"/>
                <a:gd name="T16" fmla="*/ 0 w 86"/>
                <a:gd name="T17" fmla="*/ 0 h 136"/>
                <a:gd name="T18" fmla="*/ 0 w 86"/>
                <a:gd name="T19" fmla="*/ 0 h 136"/>
                <a:gd name="T20" fmla="*/ 0 w 86"/>
                <a:gd name="T21" fmla="*/ 0 h 136"/>
                <a:gd name="T22" fmla="*/ 0 w 86"/>
                <a:gd name="T23" fmla="*/ 0 h 136"/>
                <a:gd name="T24" fmla="*/ 0 w 86"/>
                <a:gd name="T25" fmla="*/ 0 h 136"/>
                <a:gd name="T26" fmla="*/ 0 w 86"/>
                <a:gd name="T27" fmla="*/ 0 h 136"/>
                <a:gd name="T28" fmla="*/ 0 w 86"/>
                <a:gd name="T29" fmla="*/ 0 h 136"/>
                <a:gd name="T30" fmla="*/ 0 w 86"/>
                <a:gd name="T31" fmla="*/ 0 h 136"/>
                <a:gd name="T32" fmla="*/ 0 w 86"/>
                <a:gd name="T33" fmla="*/ 0 h 136"/>
                <a:gd name="T34" fmla="*/ 0 w 86"/>
                <a:gd name="T35" fmla="*/ 0 h 136"/>
                <a:gd name="T36" fmla="*/ 0 w 86"/>
                <a:gd name="T37" fmla="*/ 0 h 136"/>
                <a:gd name="T38" fmla="*/ 0 w 86"/>
                <a:gd name="T39" fmla="*/ 0 h 136"/>
                <a:gd name="T40" fmla="*/ 0 w 86"/>
                <a:gd name="T41" fmla="*/ 0 h 1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86"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 name="Freeform 444"/>
            <p:cNvSpPr>
              <a:spLocks/>
            </p:cNvSpPr>
            <p:nvPr/>
          </p:nvSpPr>
          <p:spPr bwMode="auto">
            <a:xfrm>
              <a:off x="1311" y="3136"/>
              <a:ext cx="1" cy="2"/>
            </a:xfrm>
            <a:custGeom>
              <a:avLst/>
              <a:gdLst>
                <a:gd name="T0" fmla="*/ 0 w 24"/>
                <a:gd name="T1" fmla="*/ 0 h 35"/>
                <a:gd name="T2" fmla="*/ 0 w 24"/>
                <a:gd name="T3" fmla="*/ 0 h 35"/>
                <a:gd name="T4" fmla="*/ 0 w 24"/>
                <a:gd name="T5" fmla="*/ 0 h 35"/>
                <a:gd name="T6" fmla="*/ 0 w 24"/>
                <a:gd name="T7" fmla="*/ 0 h 35"/>
                <a:gd name="T8" fmla="*/ 0 w 24"/>
                <a:gd name="T9" fmla="*/ 0 h 35"/>
                <a:gd name="T10" fmla="*/ 0 w 24"/>
                <a:gd name="T11" fmla="*/ 0 h 35"/>
                <a:gd name="T12" fmla="*/ 0 w 24"/>
                <a:gd name="T13" fmla="*/ 0 h 35"/>
                <a:gd name="T14" fmla="*/ 0 w 24"/>
                <a:gd name="T15" fmla="*/ 0 h 35"/>
                <a:gd name="T16" fmla="*/ 0 w 24"/>
                <a:gd name="T17" fmla="*/ 0 h 35"/>
                <a:gd name="T18" fmla="*/ 0 w 24"/>
                <a:gd name="T19" fmla="*/ 0 h 35"/>
                <a:gd name="T20" fmla="*/ 0 w 24"/>
                <a:gd name="T21" fmla="*/ 0 h 35"/>
                <a:gd name="T22" fmla="*/ 0 w 24"/>
                <a:gd name="T23" fmla="*/ 0 h 35"/>
                <a:gd name="T24" fmla="*/ 0 w 24"/>
                <a:gd name="T25" fmla="*/ 0 h 35"/>
                <a:gd name="T26" fmla="*/ 0 w 24"/>
                <a:gd name="T27" fmla="*/ 0 h 35"/>
                <a:gd name="T28" fmla="*/ 0 w 24"/>
                <a:gd name="T29" fmla="*/ 0 h 35"/>
                <a:gd name="T30" fmla="*/ 0 w 24"/>
                <a:gd name="T31" fmla="*/ 0 h 35"/>
                <a:gd name="T32" fmla="*/ 0 w 24"/>
                <a:gd name="T33" fmla="*/ 0 h 35"/>
                <a:gd name="T34" fmla="*/ 0 w 24"/>
                <a:gd name="T35" fmla="*/ 0 h 35"/>
                <a:gd name="T36" fmla="*/ 0 w 24"/>
                <a:gd name="T37" fmla="*/ 0 h 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 name="Freeform 445"/>
            <p:cNvSpPr>
              <a:spLocks/>
            </p:cNvSpPr>
            <p:nvPr/>
          </p:nvSpPr>
          <p:spPr bwMode="auto">
            <a:xfrm>
              <a:off x="1311" y="3135"/>
              <a:ext cx="1" cy="1"/>
            </a:xfrm>
            <a:custGeom>
              <a:avLst/>
              <a:gdLst>
                <a:gd name="T0" fmla="*/ 0 w 21"/>
                <a:gd name="T1" fmla="*/ 0 h 13"/>
                <a:gd name="T2" fmla="*/ 0 w 21"/>
                <a:gd name="T3" fmla="*/ 0 h 13"/>
                <a:gd name="T4" fmla="*/ 0 w 21"/>
                <a:gd name="T5" fmla="*/ 0 h 13"/>
                <a:gd name="T6" fmla="*/ 0 w 21"/>
                <a:gd name="T7" fmla="*/ 0 h 13"/>
                <a:gd name="T8" fmla="*/ 0 w 21"/>
                <a:gd name="T9" fmla="*/ 0 h 13"/>
                <a:gd name="T10" fmla="*/ 0 w 21"/>
                <a:gd name="T11" fmla="*/ 0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13">
                  <a:moveTo>
                    <a:pt x="0" y="0"/>
                  </a:moveTo>
                  <a:lnTo>
                    <a:pt x="2" y="9"/>
                  </a:lnTo>
                  <a:lnTo>
                    <a:pt x="10" y="13"/>
                  </a:lnTo>
                  <a:lnTo>
                    <a:pt x="17" y="12"/>
                  </a:lnTo>
                  <a:lnTo>
                    <a:pt x="21"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 name="Freeform 446"/>
            <p:cNvSpPr>
              <a:spLocks/>
            </p:cNvSpPr>
            <p:nvPr/>
          </p:nvSpPr>
          <p:spPr bwMode="auto">
            <a:xfrm>
              <a:off x="1132" y="3300"/>
              <a:ext cx="53" cy="137"/>
            </a:xfrm>
            <a:custGeom>
              <a:avLst/>
              <a:gdLst>
                <a:gd name="T0" fmla="*/ 0 w 1169"/>
                <a:gd name="T1" fmla="*/ 0 h 2481"/>
                <a:gd name="T2" fmla="*/ 0 w 1169"/>
                <a:gd name="T3" fmla="*/ 0 h 2481"/>
                <a:gd name="T4" fmla="*/ 0 w 1169"/>
                <a:gd name="T5" fmla="*/ 0 h 2481"/>
                <a:gd name="T6" fmla="*/ 0 w 1169"/>
                <a:gd name="T7" fmla="*/ 0 h 2481"/>
                <a:gd name="T8" fmla="*/ 0 w 1169"/>
                <a:gd name="T9" fmla="*/ 0 h 24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9" h="2481">
                  <a:moveTo>
                    <a:pt x="166" y="0"/>
                  </a:moveTo>
                  <a:lnTo>
                    <a:pt x="0" y="73"/>
                  </a:lnTo>
                  <a:lnTo>
                    <a:pt x="959" y="2481"/>
                  </a:lnTo>
                  <a:lnTo>
                    <a:pt x="1169" y="2389"/>
                  </a:lnTo>
                  <a:lnTo>
                    <a:pt x="166" y="0"/>
                  </a:lnTo>
                  <a:close/>
                </a:path>
              </a:pathLst>
            </a:custGeom>
            <a:solidFill>
              <a:srgbClr val="54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 name="Freeform 447"/>
            <p:cNvSpPr>
              <a:spLocks/>
            </p:cNvSpPr>
            <p:nvPr/>
          </p:nvSpPr>
          <p:spPr bwMode="auto">
            <a:xfrm>
              <a:off x="1132" y="3300"/>
              <a:ext cx="52" cy="137"/>
            </a:xfrm>
            <a:custGeom>
              <a:avLst/>
              <a:gdLst>
                <a:gd name="T0" fmla="*/ 0 w 1140"/>
                <a:gd name="T1" fmla="*/ 0 h 2467"/>
                <a:gd name="T2" fmla="*/ 0 w 1140"/>
                <a:gd name="T3" fmla="*/ 0 h 2467"/>
                <a:gd name="T4" fmla="*/ 0 w 1140"/>
                <a:gd name="T5" fmla="*/ 0 h 2467"/>
                <a:gd name="T6" fmla="*/ 0 w 1140"/>
                <a:gd name="T7" fmla="*/ 0 h 2467"/>
                <a:gd name="T8" fmla="*/ 0 w 1140"/>
                <a:gd name="T9" fmla="*/ 0 h 2467"/>
                <a:gd name="T10" fmla="*/ 0 w 1140"/>
                <a:gd name="T11" fmla="*/ 0 h 2467"/>
                <a:gd name="T12" fmla="*/ 0 w 1140"/>
                <a:gd name="T13" fmla="*/ 0 h 2467"/>
                <a:gd name="T14" fmla="*/ 0 w 1140"/>
                <a:gd name="T15" fmla="*/ 0 h 2467"/>
                <a:gd name="T16" fmla="*/ 0 w 1140"/>
                <a:gd name="T17" fmla="*/ 0 h 2467"/>
                <a:gd name="T18" fmla="*/ 0 w 1140"/>
                <a:gd name="T19" fmla="*/ 0 h 2467"/>
                <a:gd name="T20" fmla="*/ 0 w 1140"/>
                <a:gd name="T21" fmla="*/ 0 h 2467"/>
                <a:gd name="T22" fmla="*/ 0 w 1140"/>
                <a:gd name="T23" fmla="*/ 0 h 2467"/>
                <a:gd name="T24" fmla="*/ 0 w 1140"/>
                <a:gd name="T25" fmla="*/ 0 h 2467"/>
                <a:gd name="T26" fmla="*/ 0 w 1140"/>
                <a:gd name="T27" fmla="*/ 0 h 2467"/>
                <a:gd name="T28" fmla="*/ 0 w 1140"/>
                <a:gd name="T29" fmla="*/ 0 h 2467"/>
                <a:gd name="T30" fmla="*/ 0 w 1140"/>
                <a:gd name="T31" fmla="*/ 0 h 2467"/>
                <a:gd name="T32" fmla="*/ 0 w 1140"/>
                <a:gd name="T33" fmla="*/ 0 h 2467"/>
                <a:gd name="T34" fmla="*/ 0 w 1140"/>
                <a:gd name="T35" fmla="*/ 0 h 2467"/>
                <a:gd name="T36" fmla="*/ 0 w 1140"/>
                <a:gd name="T37" fmla="*/ 0 h 2467"/>
                <a:gd name="T38" fmla="*/ 0 w 1140"/>
                <a:gd name="T39" fmla="*/ 0 h 2467"/>
                <a:gd name="T40" fmla="*/ 0 w 1140"/>
                <a:gd name="T41" fmla="*/ 0 h 2467"/>
                <a:gd name="T42" fmla="*/ 0 w 1140"/>
                <a:gd name="T43" fmla="*/ 0 h 2467"/>
                <a:gd name="T44" fmla="*/ 0 w 1140"/>
                <a:gd name="T45" fmla="*/ 0 h 2467"/>
                <a:gd name="T46" fmla="*/ 0 w 1140"/>
                <a:gd name="T47" fmla="*/ 0 h 2467"/>
                <a:gd name="T48" fmla="*/ 0 w 1140"/>
                <a:gd name="T49" fmla="*/ 0 h 2467"/>
                <a:gd name="T50" fmla="*/ 0 w 1140"/>
                <a:gd name="T51" fmla="*/ 0 h 2467"/>
                <a:gd name="T52" fmla="*/ 0 w 1140"/>
                <a:gd name="T53" fmla="*/ 0 h 2467"/>
                <a:gd name="T54" fmla="*/ 0 w 1140"/>
                <a:gd name="T55" fmla="*/ 0 h 2467"/>
                <a:gd name="T56" fmla="*/ 0 w 1140"/>
                <a:gd name="T57" fmla="*/ 0 h 2467"/>
                <a:gd name="T58" fmla="*/ 0 w 1140"/>
                <a:gd name="T59" fmla="*/ 0 h 2467"/>
                <a:gd name="T60" fmla="*/ 0 w 1140"/>
                <a:gd name="T61" fmla="*/ 0 h 2467"/>
                <a:gd name="T62" fmla="*/ 0 w 1140"/>
                <a:gd name="T63" fmla="*/ 0 h 2467"/>
                <a:gd name="T64" fmla="*/ 0 w 1140"/>
                <a:gd name="T65" fmla="*/ 0 h 2467"/>
                <a:gd name="T66" fmla="*/ 0 w 1140"/>
                <a:gd name="T67" fmla="*/ 0 h 2467"/>
                <a:gd name="T68" fmla="*/ 0 w 1140"/>
                <a:gd name="T69" fmla="*/ 0 h 2467"/>
                <a:gd name="T70" fmla="*/ 0 w 1140"/>
                <a:gd name="T71" fmla="*/ 0 h 2467"/>
                <a:gd name="T72" fmla="*/ 0 w 1140"/>
                <a:gd name="T73" fmla="*/ 0 h 2467"/>
                <a:gd name="T74" fmla="*/ 0 w 1140"/>
                <a:gd name="T75" fmla="*/ 0 h 2467"/>
                <a:gd name="T76" fmla="*/ 0 w 1140"/>
                <a:gd name="T77" fmla="*/ 0 h 2467"/>
                <a:gd name="T78" fmla="*/ 0 w 1140"/>
                <a:gd name="T79" fmla="*/ 0 h 2467"/>
                <a:gd name="T80" fmla="*/ 0 w 1140"/>
                <a:gd name="T81" fmla="*/ 0 h 2467"/>
                <a:gd name="T82" fmla="*/ 0 w 1140"/>
                <a:gd name="T83" fmla="*/ 0 h 2467"/>
                <a:gd name="T84" fmla="*/ 0 w 1140"/>
                <a:gd name="T85" fmla="*/ 0 h 2467"/>
                <a:gd name="T86" fmla="*/ 0 w 1140"/>
                <a:gd name="T87" fmla="*/ 0 h 246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 name="Freeform 448"/>
            <p:cNvSpPr>
              <a:spLocks/>
            </p:cNvSpPr>
            <p:nvPr/>
          </p:nvSpPr>
          <p:spPr bwMode="auto">
            <a:xfrm>
              <a:off x="1133" y="3301"/>
              <a:ext cx="50" cy="136"/>
            </a:xfrm>
            <a:custGeom>
              <a:avLst/>
              <a:gdLst>
                <a:gd name="T0" fmla="*/ 0 w 1109"/>
                <a:gd name="T1" fmla="*/ 0 h 2454"/>
                <a:gd name="T2" fmla="*/ 0 w 1109"/>
                <a:gd name="T3" fmla="*/ 0 h 2454"/>
                <a:gd name="T4" fmla="*/ 0 w 1109"/>
                <a:gd name="T5" fmla="*/ 0 h 2454"/>
                <a:gd name="T6" fmla="*/ 0 w 1109"/>
                <a:gd name="T7" fmla="*/ 0 h 2454"/>
                <a:gd name="T8" fmla="*/ 0 w 1109"/>
                <a:gd name="T9" fmla="*/ 0 h 2454"/>
                <a:gd name="T10" fmla="*/ 0 w 1109"/>
                <a:gd name="T11" fmla="*/ 0 h 2454"/>
                <a:gd name="T12" fmla="*/ 0 w 1109"/>
                <a:gd name="T13" fmla="*/ 0 h 2454"/>
                <a:gd name="T14" fmla="*/ 0 w 1109"/>
                <a:gd name="T15" fmla="*/ 0 h 2454"/>
                <a:gd name="T16" fmla="*/ 0 w 1109"/>
                <a:gd name="T17" fmla="*/ 0 h 2454"/>
                <a:gd name="T18" fmla="*/ 0 w 1109"/>
                <a:gd name="T19" fmla="*/ 0 h 2454"/>
                <a:gd name="T20" fmla="*/ 0 w 1109"/>
                <a:gd name="T21" fmla="*/ 0 h 2454"/>
                <a:gd name="T22" fmla="*/ 0 w 1109"/>
                <a:gd name="T23" fmla="*/ 0 h 2454"/>
                <a:gd name="T24" fmla="*/ 0 w 1109"/>
                <a:gd name="T25" fmla="*/ 0 h 2454"/>
                <a:gd name="T26" fmla="*/ 0 w 1109"/>
                <a:gd name="T27" fmla="*/ 0 h 2454"/>
                <a:gd name="T28" fmla="*/ 0 w 1109"/>
                <a:gd name="T29" fmla="*/ 0 h 2454"/>
                <a:gd name="T30" fmla="*/ 0 w 1109"/>
                <a:gd name="T31" fmla="*/ 0 h 2454"/>
                <a:gd name="T32" fmla="*/ 0 w 1109"/>
                <a:gd name="T33" fmla="*/ 0 h 2454"/>
                <a:gd name="T34" fmla="*/ 0 w 1109"/>
                <a:gd name="T35" fmla="*/ 0 h 2454"/>
                <a:gd name="T36" fmla="*/ 0 w 1109"/>
                <a:gd name="T37" fmla="*/ 0 h 2454"/>
                <a:gd name="T38" fmla="*/ 0 w 1109"/>
                <a:gd name="T39" fmla="*/ 0 h 2454"/>
                <a:gd name="T40" fmla="*/ 0 w 1109"/>
                <a:gd name="T41" fmla="*/ 0 h 2454"/>
                <a:gd name="T42" fmla="*/ 0 w 1109"/>
                <a:gd name="T43" fmla="*/ 0 h 2454"/>
                <a:gd name="T44" fmla="*/ 0 w 1109"/>
                <a:gd name="T45" fmla="*/ 0 h 2454"/>
                <a:gd name="T46" fmla="*/ 0 w 1109"/>
                <a:gd name="T47" fmla="*/ 0 h 2454"/>
                <a:gd name="T48" fmla="*/ 0 w 1109"/>
                <a:gd name="T49" fmla="*/ 0 h 2454"/>
                <a:gd name="T50" fmla="*/ 0 w 1109"/>
                <a:gd name="T51" fmla="*/ 0 h 2454"/>
                <a:gd name="T52" fmla="*/ 0 w 1109"/>
                <a:gd name="T53" fmla="*/ 0 h 2454"/>
                <a:gd name="T54" fmla="*/ 0 w 1109"/>
                <a:gd name="T55" fmla="*/ 0 h 2454"/>
                <a:gd name="T56" fmla="*/ 0 w 1109"/>
                <a:gd name="T57" fmla="*/ 0 h 2454"/>
                <a:gd name="T58" fmla="*/ 0 w 1109"/>
                <a:gd name="T59" fmla="*/ 0 h 2454"/>
                <a:gd name="T60" fmla="*/ 0 w 1109"/>
                <a:gd name="T61" fmla="*/ 0 h 2454"/>
                <a:gd name="T62" fmla="*/ 0 w 1109"/>
                <a:gd name="T63" fmla="*/ 0 h 2454"/>
                <a:gd name="T64" fmla="*/ 0 w 1109"/>
                <a:gd name="T65" fmla="*/ 0 h 2454"/>
                <a:gd name="T66" fmla="*/ 0 w 1109"/>
                <a:gd name="T67" fmla="*/ 0 h 2454"/>
                <a:gd name="T68" fmla="*/ 0 w 1109"/>
                <a:gd name="T69" fmla="*/ 0 h 2454"/>
                <a:gd name="T70" fmla="*/ 0 w 1109"/>
                <a:gd name="T71" fmla="*/ 0 h 2454"/>
                <a:gd name="T72" fmla="*/ 0 w 1109"/>
                <a:gd name="T73" fmla="*/ 0 h 2454"/>
                <a:gd name="T74" fmla="*/ 0 w 1109"/>
                <a:gd name="T75" fmla="*/ 0 h 2454"/>
                <a:gd name="T76" fmla="*/ 0 w 1109"/>
                <a:gd name="T77" fmla="*/ 0 h 2454"/>
                <a:gd name="T78" fmla="*/ 0 w 1109"/>
                <a:gd name="T79" fmla="*/ 0 h 245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 name="Freeform 449"/>
            <p:cNvSpPr>
              <a:spLocks/>
            </p:cNvSpPr>
            <p:nvPr/>
          </p:nvSpPr>
          <p:spPr bwMode="auto">
            <a:xfrm>
              <a:off x="1133" y="3301"/>
              <a:ext cx="49" cy="136"/>
            </a:xfrm>
            <a:custGeom>
              <a:avLst/>
              <a:gdLst>
                <a:gd name="T0" fmla="*/ 0 w 1078"/>
                <a:gd name="T1" fmla="*/ 0 h 2440"/>
                <a:gd name="T2" fmla="*/ 0 w 1078"/>
                <a:gd name="T3" fmla="*/ 0 h 2440"/>
                <a:gd name="T4" fmla="*/ 0 w 1078"/>
                <a:gd name="T5" fmla="*/ 0 h 2440"/>
                <a:gd name="T6" fmla="*/ 0 w 1078"/>
                <a:gd name="T7" fmla="*/ 0 h 2440"/>
                <a:gd name="T8" fmla="*/ 0 w 1078"/>
                <a:gd name="T9" fmla="*/ 0 h 2440"/>
                <a:gd name="T10" fmla="*/ 0 w 1078"/>
                <a:gd name="T11" fmla="*/ 0 h 2440"/>
                <a:gd name="T12" fmla="*/ 0 w 1078"/>
                <a:gd name="T13" fmla="*/ 0 h 2440"/>
                <a:gd name="T14" fmla="*/ 0 w 1078"/>
                <a:gd name="T15" fmla="*/ 0 h 2440"/>
                <a:gd name="T16" fmla="*/ 0 w 1078"/>
                <a:gd name="T17" fmla="*/ 0 h 2440"/>
                <a:gd name="T18" fmla="*/ 0 w 1078"/>
                <a:gd name="T19" fmla="*/ 0 h 2440"/>
                <a:gd name="T20" fmla="*/ 0 w 1078"/>
                <a:gd name="T21" fmla="*/ 0 h 2440"/>
                <a:gd name="T22" fmla="*/ 0 w 1078"/>
                <a:gd name="T23" fmla="*/ 0 h 2440"/>
                <a:gd name="T24" fmla="*/ 0 w 1078"/>
                <a:gd name="T25" fmla="*/ 0 h 2440"/>
                <a:gd name="T26" fmla="*/ 0 w 1078"/>
                <a:gd name="T27" fmla="*/ 0 h 2440"/>
                <a:gd name="T28" fmla="*/ 0 w 1078"/>
                <a:gd name="T29" fmla="*/ 0 h 2440"/>
                <a:gd name="T30" fmla="*/ 0 w 1078"/>
                <a:gd name="T31" fmla="*/ 0 h 2440"/>
                <a:gd name="T32" fmla="*/ 0 w 1078"/>
                <a:gd name="T33" fmla="*/ 0 h 2440"/>
                <a:gd name="T34" fmla="*/ 0 w 1078"/>
                <a:gd name="T35" fmla="*/ 0 h 2440"/>
                <a:gd name="T36" fmla="*/ 0 w 1078"/>
                <a:gd name="T37" fmla="*/ 0 h 2440"/>
                <a:gd name="T38" fmla="*/ 0 w 1078"/>
                <a:gd name="T39" fmla="*/ 0 h 2440"/>
                <a:gd name="T40" fmla="*/ 0 w 1078"/>
                <a:gd name="T41" fmla="*/ 0 h 2440"/>
                <a:gd name="T42" fmla="*/ 0 w 1078"/>
                <a:gd name="T43" fmla="*/ 0 h 2440"/>
                <a:gd name="T44" fmla="*/ 0 w 1078"/>
                <a:gd name="T45" fmla="*/ 0 h 2440"/>
                <a:gd name="T46" fmla="*/ 0 w 1078"/>
                <a:gd name="T47" fmla="*/ 0 h 2440"/>
                <a:gd name="T48" fmla="*/ 0 w 1078"/>
                <a:gd name="T49" fmla="*/ 0 h 2440"/>
                <a:gd name="T50" fmla="*/ 0 w 1078"/>
                <a:gd name="T51" fmla="*/ 0 h 2440"/>
                <a:gd name="T52" fmla="*/ 0 w 1078"/>
                <a:gd name="T53" fmla="*/ 0 h 2440"/>
                <a:gd name="T54" fmla="*/ 0 w 1078"/>
                <a:gd name="T55" fmla="*/ 0 h 2440"/>
                <a:gd name="T56" fmla="*/ 0 w 1078"/>
                <a:gd name="T57" fmla="*/ 0 h 2440"/>
                <a:gd name="T58" fmla="*/ 0 w 1078"/>
                <a:gd name="T59" fmla="*/ 0 h 2440"/>
                <a:gd name="T60" fmla="*/ 0 w 1078"/>
                <a:gd name="T61" fmla="*/ 0 h 2440"/>
                <a:gd name="T62" fmla="*/ 0 w 1078"/>
                <a:gd name="T63" fmla="*/ 0 h 2440"/>
                <a:gd name="T64" fmla="*/ 0 w 1078"/>
                <a:gd name="T65" fmla="*/ 0 h 2440"/>
                <a:gd name="T66" fmla="*/ 0 w 1078"/>
                <a:gd name="T67" fmla="*/ 0 h 2440"/>
                <a:gd name="T68" fmla="*/ 0 w 1078"/>
                <a:gd name="T69" fmla="*/ 0 h 2440"/>
                <a:gd name="T70" fmla="*/ 0 w 1078"/>
                <a:gd name="T71" fmla="*/ 0 h 2440"/>
                <a:gd name="T72" fmla="*/ 0 w 1078"/>
                <a:gd name="T73" fmla="*/ 0 h 2440"/>
                <a:gd name="T74" fmla="*/ 0 w 1078"/>
                <a:gd name="T75" fmla="*/ 0 h 2440"/>
                <a:gd name="T76" fmla="*/ 0 w 1078"/>
                <a:gd name="T77" fmla="*/ 0 h 2440"/>
                <a:gd name="T78" fmla="*/ 0 w 1078"/>
                <a:gd name="T79" fmla="*/ 0 h 24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 name="Freeform 450"/>
            <p:cNvSpPr>
              <a:spLocks/>
            </p:cNvSpPr>
            <p:nvPr/>
          </p:nvSpPr>
          <p:spPr bwMode="auto">
            <a:xfrm>
              <a:off x="1133" y="3302"/>
              <a:ext cx="48" cy="135"/>
            </a:xfrm>
            <a:custGeom>
              <a:avLst/>
              <a:gdLst>
                <a:gd name="T0" fmla="*/ 0 w 1046"/>
                <a:gd name="T1" fmla="*/ 0 h 2428"/>
                <a:gd name="T2" fmla="*/ 0 w 1046"/>
                <a:gd name="T3" fmla="*/ 0 h 2428"/>
                <a:gd name="T4" fmla="*/ 0 w 1046"/>
                <a:gd name="T5" fmla="*/ 0 h 2428"/>
                <a:gd name="T6" fmla="*/ 0 w 1046"/>
                <a:gd name="T7" fmla="*/ 0 h 2428"/>
                <a:gd name="T8" fmla="*/ 0 w 1046"/>
                <a:gd name="T9" fmla="*/ 0 h 2428"/>
                <a:gd name="T10" fmla="*/ 0 w 1046"/>
                <a:gd name="T11" fmla="*/ 0 h 2428"/>
                <a:gd name="T12" fmla="*/ 0 w 1046"/>
                <a:gd name="T13" fmla="*/ 0 h 2428"/>
                <a:gd name="T14" fmla="*/ 0 w 1046"/>
                <a:gd name="T15" fmla="*/ 0 h 2428"/>
                <a:gd name="T16" fmla="*/ 0 w 1046"/>
                <a:gd name="T17" fmla="*/ 0 h 2428"/>
                <a:gd name="T18" fmla="*/ 0 w 1046"/>
                <a:gd name="T19" fmla="*/ 0 h 2428"/>
                <a:gd name="T20" fmla="*/ 0 w 1046"/>
                <a:gd name="T21" fmla="*/ 0 h 2428"/>
                <a:gd name="T22" fmla="*/ 0 w 1046"/>
                <a:gd name="T23" fmla="*/ 0 h 2428"/>
                <a:gd name="T24" fmla="*/ 0 w 1046"/>
                <a:gd name="T25" fmla="*/ 0 h 2428"/>
                <a:gd name="T26" fmla="*/ 0 w 1046"/>
                <a:gd name="T27" fmla="*/ 0 h 2428"/>
                <a:gd name="T28" fmla="*/ 0 w 1046"/>
                <a:gd name="T29" fmla="*/ 0 h 2428"/>
                <a:gd name="T30" fmla="*/ 0 w 1046"/>
                <a:gd name="T31" fmla="*/ 0 h 2428"/>
                <a:gd name="T32" fmla="*/ 0 w 1046"/>
                <a:gd name="T33" fmla="*/ 0 h 2428"/>
                <a:gd name="T34" fmla="*/ 0 w 1046"/>
                <a:gd name="T35" fmla="*/ 0 h 2428"/>
                <a:gd name="T36" fmla="*/ 0 w 1046"/>
                <a:gd name="T37" fmla="*/ 0 h 2428"/>
                <a:gd name="T38" fmla="*/ 0 w 1046"/>
                <a:gd name="T39" fmla="*/ 0 h 2428"/>
                <a:gd name="T40" fmla="*/ 0 w 1046"/>
                <a:gd name="T41" fmla="*/ 0 h 2428"/>
                <a:gd name="T42" fmla="*/ 0 w 1046"/>
                <a:gd name="T43" fmla="*/ 0 h 2428"/>
                <a:gd name="T44" fmla="*/ 0 w 1046"/>
                <a:gd name="T45" fmla="*/ 0 h 2428"/>
                <a:gd name="T46" fmla="*/ 0 w 1046"/>
                <a:gd name="T47" fmla="*/ 0 h 2428"/>
                <a:gd name="T48" fmla="*/ 0 w 1046"/>
                <a:gd name="T49" fmla="*/ 0 h 2428"/>
                <a:gd name="T50" fmla="*/ 0 w 1046"/>
                <a:gd name="T51" fmla="*/ 0 h 2428"/>
                <a:gd name="T52" fmla="*/ 0 w 1046"/>
                <a:gd name="T53" fmla="*/ 0 h 2428"/>
                <a:gd name="T54" fmla="*/ 0 w 1046"/>
                <a:gd name="T55" fmla="*/ 0 h 2428"/>
                <a:gd name="T56" fmla="*/ 0 w 1046"/>
                <a:gd name="T57" fmla="*/ 0 h 2428"/>
                <a:gd name="T58" fmla="*/ 0 w 1046"/>
                <a:gd name="T59" fmla="*/ 0 h 2428"/>
                <a:gd name="T60" fmla="*/ 0 w 1046"/>
                <a:gd name="T61" fmla="*/ 0 h 2428"/>
                <a:gd name="T62" fmla="*/ 0 w 1046"/>
                <a:gd name="T63" fmla="*/ 0 h 2428"/>
                <a:gd name="T64" fmla="*/ 0 w 1046"/>
                <a:gd name="T65" fmla="*/ 0 h 2428"/>
                <a:gd name="T66" fmla="*/ 0 w 1046"/>
                <a:gd name="T67" fmla="*/ 0 h 2428"/>
                <a:gd name="T68" fmla="*/ 0 w 1046"/>
                <a:gd name="T69" fmla="*/ 0 h 2428"/>
                <a:gd name="T70" fmla="*/ 0 w 1046"/>
                <a:gd name="T71" fmla="*/ 0 h 2428"/>
                <a:gd name="T72" fmla="*/ 0 w 1046"/>
                <a:gd name="T73" fmla="*/ 0 h 2428"/>
                <a:gd name="T74" fmla="*/ 0 w 1046"/>
                <a:gd name="T75" fmla="*/ 0 h 2428"/>
                <a:gd name="T76" fmla="*/ 0 w 1046"/>
                <a:gd name="T77" fmla="*/ 0 h 2428"/>
                <a:gd name="T78" fmla="*/ 0 w 1046"/>
                <a:gd name="T79" fmla="*/ 0 h 24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 name="Freeform 451"/>
            <p:cNvSpPr>
              <a:spLocks/>
            </p:cNvSpPr>
            <p:nvPr/>
          </p:nvSpPr>
          <p:spPr bwMode="auto">
            <a:xfrm>
              <a:off x="1133" y="3302"/>
              <a:ext cx="46" cy="134"/>
            </a:xfrm>
            <a:custGeom>
              <a:avLst/>
              <a:gdLst>
                <a:gd name="T0" fmla="*/ 0 w 1017"/>
                <a:gd name="T1" fmla="*/ 0 h 2414"/>
                <a:gd name="T2" fmla="*/ 0 w 1017"/>
                <a:gd name="T3" fmla="*/ 0 h 2414"/>
                <a:gd name="T4" fmla="*/ 0 w 1017"/>
                <a:gd name="T5" fmla="*/ 0 h 2414"/>
                <a:gd name="T6" fmla="*/ 0 w 1017"/>
                <a:gd name="T7" fmla="*/ 0 h 2414"/>
                <a:gd name="T8" fmla="*/ 0 w 1017"/>
                <a:gd name="T9" fmla="*/ 0 h 24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7" h="2414">
                  <a:moveTo>
                    <a:pt x="32" y="0"/>
                  </a:moveTo>
                  <a:lnTo>
                    <a:pt x="0" y="13"/>
                  </a:lnTo>
                  <a:lnTo>
                    <a:pt x="977" y="2414"/>
                  </a:lnTo>
                  <a:lnTo>
                    <a:pt x="1017" y="2396"/>
                  </a:lnTo>
                  <a:lnTo>
                    <a:pt x="32" y="0"/>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 name="Freeform 452"/>
            <p:cNvSpPr>
              <a:spLocks/>
            </p:cNvSpPr>
            <p:nvPr/>
          </p:nvSpPr>
          <p:spPr bwMode="auto">
            <a:xfrm>
              <a:off x="1132" y="3298"/>
              <a:ext cx="8" cy="6"/>
            </a:xfrm>
            <a:custGeom>
              <a:avLst/>
              <a:gdLst>
                <a:gd name="T0" fmla="*/ 0 w 173"/>
                <a:gd name="T1" fmla="*/ 0 h 95"/>
                <a:gd name="T2" fmla="*/ 0 w 173"/>
                <a:gd name="T3" fmla="*/ 0 h 95"/>
                <a:gd name="T4" fmla="*/ 0 w 173"/>
                <a:gd name="T5" fmla="*/ 0 h 95"/>
                <a:gd name="T6" fmla="*/ 0 w 173"/>
                <a:gd name="T7" fmla="*/ 0 h 95"/>
                <a:gd name="T8" fmla="*/ 0 w 173"/>
                <a:gd name="T9" fmla="*/ 0 h 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 h="95">
                  <a:moveTo>
                    <a:pt x="173" y="20"/>
                  </a:moveTo>
                  <a:lnTo>
                    <a:pt x="7" y="95"/>
                  </a:lnTo>
                  <a:lnTo>
                    <a:pt x="0" y="75"/>
                  </a:lnTo>
                  <a:lnTo>
                    <a:pt x="166" y="0"/>
                  </a:lnTo>
                  <a:lnTo>
                    <a:pt x="173" y="20"/>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 name="Freeform 453"/>
            <p:cNvSpPr>
              <a:spLocks/>
            </p:cNvSpPr>
            <p:nvPr/>
          </p:nvSpPr>
          <p:spPr bwMode="auto">
            <a:xfrm>
              <a:off x="1130" y="3293"/>
              <a:ext cx="9" cy="10"/>
            </a:xfrm>
            <a:custGeom>
              <a:avLst/>
              <a:gdLst>
                <a:gd name="T0" fmla="*/ 0 w 200"/>
                <a:gd name="T1" fmla="*/ 0 h 179"/>
                <a:gd name="T2" fmla="*/ 0 w 200"/>
                <a:gd name="T3" fmla="*/ 0 h 179"/>
                <a:gd name="T4" fmla="*/ 0 w 200"/>
                <a:gd name="T5" fmla="*/ 0 h 179"/>
                <a:gd name="T6" fmla="*/ 0 w 200"/>
                <a:gd name="T7" fmla="*/ 0 h 179"/>
                <a:gd name="T8" fmla="*/ 0 w 200"/>
                <a:gd name="T9" fmla="*/ 0 h 179"/>
                <a:gd name="T10" fmla="*/ 0 w 200"/>
                <a:gd name="T11" fmla="*/ 0 h 1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0" h="179">
                  <a:moveTo>
                    <a:pt x="200" y="106"/>
                  </a:moveTo>
                  <a:lnTo>
                    <a:pt x="33" y="179"/>
                  </a:lnTo>
                  <a:lnTo>
                    <a:pt x="0" y="100"/>
                  </a:lnTo>
                  <a:lnTo>
                    <a:pt x="58" y="0"/>
                  </a:lnTo>
                  <a:lnTo>
                    <a:pt x="168" y="26"/>
                  </a:lnTo>
                  <a:lnTo>
                    <a:pt x="200" y="106"/>
                  </a:lnTo>
                  <a:close/>
                </a:path>
              </a:pathLst>
            </a:custGeom>
            <a:solidFill>
              <a:srgbClr val="54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 name="Freeform 454"/>
            <p:cNvSpPr>
              <a:spLocks/>
            </p:cNvSpPr>
            <p:nvPr/>
          </p:nvSpPr>
          <p:spPr bwMode="auto">
            <a:xfrm>
              <a:off x="1130" y="3293"/>
              <a:ext cx="8" cy="10"/>
            </a:xfrm>
            <a:custGeom>
              <a:avLst/>
              <a:gdLst>
                <a:gd name="T0" fmla="*/ 0 w 173"/>
                <a:gd name="T1" fmla="*/ 0 h 177"/>
                <a:gd name="T2" fmla="*/ 0 w 173"/>
                <a:gd name="T3" fmla="*/ 0 h 177"/>
                <a:gd name="T4" fmla="*/ 0 w 173"/>
                <a:gd name="T5" fmla="*/ 0 h 177"/>
                <a:gd name="T6" fmla="*/ 0 w 173"/>
                <a:gd name="T7" fmla="*/ 0 h 177"/>
                <a:gd name="T8" fmla="*/ 0 w 173"/>
                <a:gd name="T9" fmla="*/ 0 h 177"/>
                <a:gd name="T10" fmla="*/ 0 w 173"/>
                <a:gd name="T11" fmla="*/ 0 h 177"/>
                <a:gd name="T12" fmla="*/ 0 w 173"/>
                <a:gd name="T13" fmla="*/ 0 h 177"/>
                <a:gd name="T14" fmla="*/ 0 w 173"/>
                <a:gd name="T15" fmla="*/ 0 h 177"/>
                <a:gd name="T16" fmla="*/ 0 w 173"/>
                <a:gd name="T17" fmla="*/ 0 h 177"/>
                <a:gd name="T18" fmla="*/ 0 w 173"/>
                <a:gd name="T19" fmla="*/ 0 h 177"/>
                <a:gd name="T20" fmla="*/ 0 w 173"/>
                <a:gd name="T21" fmla="*/ 0 h 177"/>
                <a:gd name="T22" fmla="*/ 0 w 173"/>
                <a:gd name="T23" fmla="*/ 0 h 177"/>
                <a:gd name="T24" fmla="*/ 0 w 173"/>
                <a:gd name="T25" fmla="*/ 0 h 177"/>
                <a:gd name="T26" fmla="*/ 0 w 173"/>
                <a:gd name="T27" fmla="*/ 0 h 177"/>
                <a:gd name="T28" fmla="*/ 0 w 173"/>
                <a:gd name="T29" fmla="*/ 0 h 177"/>
                <a:gd name="T30" fmla="*/ 0 w 173"/>
                <a:gd name="T31" fmla="*/ 0 h 177"/>
                <a:gd name="T32" fmla="*/ 0 w 173"/>
                <a:gd name="T33" fmla="*/ 0 h 177"/>
                <a:gd name="T34" fmla="*/ 0 w 173"/>
                <a:gd name="T35" fmla="*/ 0 h 177"/>
                <a:gd name="T36" fmla="*/ 0 w 173"/>
                <a:gd name="T37" fmla="*/ 0 h 177"/>
                <a:gd name="T38" fmla="*/ 0 w 173"/>
                <a:gd name="T39" fmla="*/ 0 h 177"/>
                <a:gd name="T40" fmla="*/ 0 w 173"/>
                <a:gd name="T41" fmla="*/ 0 h 177"/>
                <a:gd name="T42" fmla="*/ 0 w 173"/>
                <a:gd name="T43" fmla="*/ 0 h 177"/>
                <a:gd name="T44" fmla="*/ 0 w 173"/>
                <a:gd name="T45" fmla="*/ 0 h 177"/>
                <a:gd name="T46" fmla="*/ 0 w 173"/>
                <a:gd name="T47" fmla="*/ 0 h 177"/>
                <a:gd name="T48" fmla="*/ 0 w 173"/>
                <a:gd name="T49" fmla="*/ 0 h 177"/>
                <a:gd name="T50" fmla="*/ 0 w 173"/>
                <a:gd name="T51" fmla="*/ 0 h 177"/>
                <a:gd name="T52" fmla="*/ 0 w 173"/>
                <a:gd name="T53" fmla="*/ 0 h 177"/>
                <a:gd name="T54" fmla="*/ 0 w 173"/>
                <a:gd name="T55" fmla="*/ 0 h 177"/>
                <a:gd name="T56" fmla="*/ 0 w 173"/>
                <a:gd name="T57" fmla="*/ 0 h 177"/>
                <a:gd name="T58" fmla="*/ 0 w 173"/>
                <a:gd name="T59" fmla="*/ 0 h 177"/>
                <a:gd name="T60" fmla="*/ 0 w 173"/>
                <a:gd name="T61" fmla="*/ 0 h 177"/>
                <a:gd name="T62" fmla="*/ 0 w 173"/>
                <a:gd name="T63" fmla="*/ 0 h 177"/>
                <a:gd name="T64" fmla="*/ 0 w 173"/>
                <a:gd name="T65" fmla="*/ 0 h 177"/>
                <a:gd name="T66" fmla="*/ 0 w 173"/>
                <a:gd name="T67" fmla="*/ 0 h 177"/>
                <a:gd name="T68" fmla="*/ 0 w 173"/>
                <a:gd name="T69" fmla="*/ 0 h 177"/>
                <a:gd name="T70" fmla="*/ 0 w 173"/>
                <a:gd name="T71" fmla="*/ 0 h 177"/>
                <a:gd name="T72" fmla="*/ 0 w 173"/>
                <a:gd name="T73" fmla="*/ 0 h 177"/>
                <a:gd name="T74" fmla="*/ 0 w 173"/>
                <a:gd name="T75" fmla="*/ 0 h 177"/>
                <a:gd name="T76" fmla="*/ 0 w 173"/>
                <a:gd name="T77" fmla="*/ 0 h 177"/>
                <a:gd name="T78" fmla="*/ 0 w 173"/>
                <a:gd name="T79" fmla="*/ 0 h 177"/>
                <a:gd name="T80" fmla="*/ 0 w 173"/>
                <a:gd name="T81" fmla="*/ 0 h 17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 name="Freeform 455"/>
            <p:cNvSpPr>
              <a:spLocks/>
            </p:cNvSpPr>
            <p:nvPr/>
          </p:nvSpPr>
          <p:spPr bwMode="auto">
            <a:xfrm>
              <a:off x="1131" y="3293"/>
              <a:ext cx="6" cy="9"/>
            </a:xfrm>
            <a:custGeom>
              <a:avLst/>
              <a:gdLst>
                <a:gd name="T0" fmla="*/ 0 w 142"/>
                <a:gd name="T1" fmla="*/ 0 h 175"/>
                <a:gd name="T2" fmla="*/ 0 w 142"/>
                <a:gd name="T3" fmla="*/ 0 h 175"/>
                <a:gd name="T4" fmla="*/ 0 w 142"/>
                <a:gd name="T5" fmla="*/ 0 h 175"/>
                <a:gd name="T6" fmla="*/ 0 w 142"/>
                <a:gd name="T7" fmla="*/ 0 h 175"/>
                <a:gd name="T8" fmla="*/ 0 w 142"/>
                <a:gd name="T9" fmla="*/ 0 h 175"/>
                <a:gd name="T10" fmla="*/ 0 w 142"/>
                <a:gd name="T11" fmla="*/ 0 h 175"/>
                <a:gd name="T12" fmla="*/ 0 w 142"/>
                <a:gd name="T13" fmla="*/ 0 h 175"/>
                <a:gd name="T14" fmla="*/ 0 w 142"/>
                <a:gd name="T15" fmla="*/ 0 h 175"/>
                <a:gd name="T16" fmla="*/ 0 w 142"/>
                <a:gd name="T17" fmla="*/ 0 h 175"/>
                <a:gd name="T18" fmla="*/ 0 w 142"/>
                <a:gd name="T19" fmla="*/ 0 h 175"/>
                <a:gd name="T20" fmla="*/ 0 w 142"/>
                <a:gd name="T21" fmla="*/ 0 h 175"/>
                <a:gd name="T22" fmla="*/ 0 w 142"/>
                <a:gd name="T23" fmla="*/ 0 h 175"/>
                <a:gd name="T24" fmla="*/ 0 w 142"/>
                <a:gd name="T25" fmla="*/ 0 h 175"/>
                <a:gd name="T26" fmla="*/ 0 w 142"/>
                <a:gd name="T27" fmla="*/ 0 h 175"/>
                <a:gd name="T28" fmla="*/ 0 w 142"/>
                <a:gd name="T29" fmla="*/ 0 h 175"/>
                <a:gd name="T30" fmla="*/ 0 w 142"/>
                <a:gd name="T31" fmla="*/ 0 h 175"/>
                <a:gd name="T32" fmla="*/ 0 w 142"/>
                <a:gd name="T33" fmla="*/ 0 h 175"/>
                <a:gd name="T34" fmla="*/ 0 w 142"/>
                <a:gd name="T35" fmla="*/ 0 h 175"/>
                <a:gd name="T36" fmla="*/ 0 w 142"/>
                <a:gd name="T37" fmla="*/ 0 h 175"/>
                <a:gd name="T38" fmla="*/ 0 w 142"/>
                <a:gd name="T39" fmla="*/ 0 h 175"/>
                <a:gd name="T40" fmla="*/ 0 w 142"/>
                <a:gd name="T41" fmla="*/ 0 h 175"/>
                <a:gd name="T42" fmla="*/ 0 w 142"/>
                <a:gd name="T43" fmla="*/ 0 h 175"/>
                <a:gd name="T44" fmla="*/ 0 w 142"/>
                <a:gd name="T45" fmla="*/ 0 h 175"/>
                <a:gd name="T46" fmla="*/ 0 w 142"/>
                <a:gd name="T47" fmla="*/ 0 h 175"/>
                <a:gd name="T48" fmla="*/ 0 w 142"/>
                <a:gd name="T49" fmla="*/ 0 h 175"/>
                <a:gd name="T50" fmla="*/ 0 w 142"/>
                <a:gd name="T51" fmla="*/ 0 h 175"/>
                <a:gd name="T52" fmla="*/ 0 w 142"/>
                <a:gd name="T53" fmla="*/ 0 h 175"/>
                <a:gd name="T54" fmla="*/ 0 w 142"/>
                <a:gd name="T55" fmla="*/ 0 h 175"/>
                <a:gd name="T56" fmla="*/ 0 w 142"/>
                <a:gd name="T57" fmla="*/ 0 h 175"/>
                <a:gd name="T58" fmla="*/ 0 w 142"/>
                <a:gd name="T59" fmla="*/ 0 h 175"/>
                <a:gd name="T60" fmla="*/ 0 w 142"/>
                <a:gd name="T61" fmla="*/ 0 h 175"/>
                <a:gd name="T62" fmla="*/ 0 w 142"/>
                <a:gd name="T63" fmla="*/ 0 h 175"/>
                <a:gd name="T64" fmla="*/ 0 w 142"/>
                <a:gd name="T65" fmla="*/ 0 h 175"/>
                <a:gd name="T66" fmla="*/ 0 w 142"/>
                <a:gd name="T67" fmla="*/ 0 h 175"/>
                <a:gd name="T68" fmla="*/ 0 w 142"/>
                <a:gd name="T69" fmla="*/ 0 h 175"/>
                <a:gd name="T70" fmla="*/ 0 w 142"/>
                <a:gd name="T71" fmla="*/ 0 h 175"/>
                <a:gd name="T72" fmla="*/ 0 w 142"/>
                <a:gd name="T73" fmla="*/ 0 h 175"/>
                <a:gd name="T74" fmla="*/ 0 w 142"/>
                <a:gd name="T75" fmla="*/ 0 h 175"/>
                <a:gd name="T76" fmla="*/ 0 w 142"/>
                <a:gd name="T77" fmla="*/ 0 h 175"/>
                <a:gd name="T78" fmla="*/ 0 w 142"/>
                <a:gd name="T79" fmla="*/ 0 h 175"/>
                <a:gd name="T80" fmla="*/ 0 w 142"/>
                <a:gd name="T81" fmla="*/ 0 h 1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456"/>
            <p:cNvSpPr>
              <a:spLocks/>
            </p:cNvSpPr>
            <p:nvPr/>
          </p:nvSpPr>
          <p:spPr bwMode="auto">
            <a:xfrm>
              <a:off x="1131" y="3293"/>
              <a:ext cx="5" cy="9"/>
            </a:xfrm>
            <a:custGeom>
              <a:avLst/>
              <a:gdLst>
                <a:gd name="T0" fmla="*/ 0 w 116"/>
                <a:gd name="T1" fmla="*/ 0 h 172"/>
                <a:gd name="T2" fmla="*/ 0 w 116"/>
                <a:gd name="T3" fmla="*/ 0 h 172"/>
                <a:gd name="T4" fmla="*/ 0 w 116"/>
                <a:gd name="T5" fmla="*/ 0 h 172"/>
                <a:gd name="T6" fmla="*/ 0 w 116"/>
                <a:gd name="T7" fmla="*/ 0 h 172"/>
                <a:gd name="T8" fmla="*/ 0 w 116"/>
                <a:gd name="T9" fmla="*/ 0 h 172"/>
                <a:gd name="T10" fmla="*/ 0 w 116"/>
                <a:gd name="T11" fmla="*/ 0 h 172"/>
                <a:gd name="T12" fmla="*/ 0 w 116"/>
                <a:gd name="T13" fmla="*/ 0 h 172"/>
                <a:gd name="T14" fmla="*/ 0 w 116"/>
                <a:gd name="T15" fmla="*/ 0 h 172"/>
                <a:gd name="T16" fmla="*/ 0 w 116"/>
                <a:gd name="T17" fmla="*/ 0 h 172"/>
                <a:gd name="T18" fmla="*/ 0 w 116"/>
                <a:gd name="T19" fmla="*/ 0 h 172"/>
                <a:gd name="T20" fmla="*/ 0 w 116"/>
                <a:gd name="T21" fmla="*/ 0 h 172"/>
                <a:gd name="T22" fmla="*/ 0 w 116"/>
                <a:gd name="T23" fmla="*/ 0 h 172"/>
                <a:gd name="T24" fmla="*/ 0 w 116"/>
                <a:gd name="T25" fmla="*/ 0 h 172"/>
                <a:gd name="T26" fmla="*/ 0 w 116"/>
                <a:gd name="T27" fmla="*/ 0 h 172"/>
                <a:gd name="T28" fmla="*/ 0 w 116"/>
                <a:gd name="T29" fmla="*/ 0 h 172"/>
                <a:gd name="T30" fmla="*/ 0 w 116"/>
                <a:gd name="T31" fmla="*/ 0 h 172"/>
                <a:gd name="T32" fmla="*/ 0 w 116"/>
                <a:gd name="T33" fmla="*/ 0 h 172"/>
                <a:gd name="T34" fmla="*/ 0 w 116"/>
                <a:gd name="T35" fmla="*/ 0 h 172"/>
                <a:gd name="T36" fmla="*/ 0 w 116"/>
                <a:gd name="T37" fmla="*/ 0 h 172"/>
                <a:gd name="T38" fmla="*/ 0 w 116"/>
                <a:gd name="T39" fmla="*/ 0 h 172"/>
                <a:gd name="T40" fmla="*/ 0 w 116"/>
                <a:gd name="T41" fmla="*/ 0 h 172"/>
                <a:gd name="T42" fmla="*/ 0 w 116"/>
                <a:gd name="T43" fmla="*/ 0 h 172"/>
                <a:gd name="T44" fmla="*/ 0 w 116"/>
                <a:gd name="T45" fmla="*/ 0 h 172"/>
                <a:gd name="T46" fmla="*/ 0 w 116"/>
                <a:gd name="T47" fmla="*/ 0 h 172"/>
                <a:gd name="T48" fmla="*/ 0 w 116"/>
                <a:gd name="T49" fmla="*/ 0 h 172"/>
                <a:gd name="T50" fmla="*/ 0 w 116"/>
                <a:gd name="T51" fmla="*/ 0 h 172"/>
                <a:gd name="T52" fmla="*/ 0 w 116"/>
                <a:gd name="T53" fmla="*/ 0 h 172"/>
                <a:gd name="T54" fmla="*/ 0 w 116"/>
                <a:gd name="T55" fmla="*/ 0 h 172"/>
                <a:gd name="T56" fmla="*/ 0 w 116"/>
                <a:gd name="T57" fmla="*/ 0 h 172"/>
                <a:gd name="T58" fmla="*/ 0 w 116"/>
                <a:gd name="T59" fmla="*/ 0 h 172"/>
                <a:gd name="T60" fmla="*/ 0 w 116"/>
                <a:gd name="T61" fmla="*/ 0 h 172"/>
                <a:gd name="T62" fmla="*/ 0 w 116"/>
                <a:gd name="T63" fmla="*/ 0 h 172"/>
                <a:gd name="T64" fmla="*/ 0 w 116"/>
                <a:gd name="T65" fmla="*/ 0 h 172"/>
                <a:gd name="T66" fmla="*/ 0 w 116"/>
                <a:gd name="T67" fmla="*/ 0 h 172"/>
                <a:gd name="T68" fmla="*/ 0 w 116"/>
                <a:gd name="T69" fmla="*/ 0 h 172"/>
                <a:gd name="T70" fmla="*/ 0 w 116"/>
                <a:gd name="T71" fmla="*/ 0 h 172"/>
                <a:gd name="T72" fmla="*/ 0 w 116"/>
                <a:gd name="T73" fmla="*/ 0 h 172"/>
                <a:gd name="T74" fmla="*/ 0 w 116"/>
                <a:gd name="T75" fmla="*/ 0 h 172"/>
                <a:gd name="T76" fmla="*/ 0 w 116"/>
                <a:gd name="T77" fmla="*/ 0 h 172"/>
                <a:gd name="T78" fmla="*/ 0 w 116"/>
                <a:gd name="T79" fmla="*/ 0 h 172"/>
                <a:gd name="T80" fmla="*/ 0 w 116"/>
                <a:gd name="T81" fmla="*/ 0 h 17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 name="Freeform 457"/>
            <p:cNvSpPr>
              <a:spLocks/>
            </p:cNvSpPr>
            <p:nvPr/>
          </p:nvSpPr>
          <p:spPr bwMode="auto">
            <a:xfrm>
              <a:off x="1131" y="3293"/>
              <a:ext cx="4" cy="9"/>
            </a:xfrm>
            <a:custGeom>
              <a:avLst/>
              <a:gdLst>
                <a:gd name="T0" fmla="*/ 0 w 88"/>
                <a:gd name="T1" fmla="*/ 0 h 170"/>
                <a:gd name="T2" fmla="*/ 0 w 88"/>
                <a:gd name="T3" fmla="*/ 0 h 170"/>
                <a:gd name="T4" fmla="*/ 0 w 88"/>
                <a:gd name="T5" fmla="*/ 0 h 170"/>
                <a:gd name="T6" fmla="*/ 0 w 88"/>
                <a:gd name="T7" fmla="*/ 0 h 170"/>
                <a:gd name="T8" fmla="*/ 0 w 88"/>
                <a:gd name="T9" fmla="*/ 0 h 170"/>
                <a:gd name="T10" fmla="*/ 0 w 88"/>
                <a:gd name="T11" fmla="*/ 0 h 170"/>
                <a:gd name="T12" fmla="*/ 0 w 88"/>
                <a:gd name="T13" fmla="*/ 0 h 170"/>
                <a:gd name="T14" fmla="*/ 0 w 88"/>
                <a:gd name="T15" fmla="*/ 0 h 170"/>
                <a:gd name="T16" fmla="*/ 0 w 88"/>
                <a:gd name="T17" fmla="*/ 0 h 170"/>
                <a:gd name="T18" fmla="*/ 0 w 88"/>
                <a:gd name="T19" fmla="*/ 0 h 170"/>
                <a:gd name="T20" fmla="*/ 0 w 88"/>
                <a:gd name="T21" fmla="*/ 0 h 170"/>
                <a:gd name="T22" fmla="*/ 0 w 88"/>
                <a:gd name="T23" fmla="*/ 0 h 170"/>
                <a:gd name="T24" fmla="*/ 0 w 88"/>
                <a:gd name="T25" fmla="*/ 0 h 170"/>
                <a:gd name="T26" fmla="*/ 0 w 88"/>
                <a:gd name="T27" fmla="*/ 0 h 170"/>
                <a:gd name="T28" fmla="*/ 0 w 88"/>
                <a:gd name="T29" fmla="*/ 0 h 170"/>
                <a:gd name="T30" fmla="*/ 0 w 88"/>
                <a:gd name="T31" fmla="*/ 0 h 170"/>
                <a:gd name="T32" fmla="*/ 0 w 88"/>
                <a:gd name="T33" fmla="*/ 0 h 170"/>
                <a:gd name="T34" fmla="*/ 0 w 88"/>
                <a:gd name="T35" fmla="*/ 0 h 170"/>
                <a:gd name="T36" fmla="*/ 0 w 88"/>
                <a:gd name="T37" fmla="*/ 0 h 170"/>
                <a:gd name="T38" fmla="*/ 0 w 88"/>
                <a:gd name="T39" fmla="*/ 0 h 170"/>
                <a:gd name="T40" fmla="*/ 0 w 88"/>
                <a:gd name="T41" fmla="*/ 0 h 170"/>
                <a:gd name="T42" fmla="*/ 0 w 88"/>
                <a:gd name="T43" fmla="*/ 0 h 170"/>
                <a:gd name="T44" fmla="*/ 0 w 88"/>
                <a:gd name="T45" fmla="*/ 0 h 170"/>
                <a:gd name="T46" fmla="*/ 0 w 88"/>
                <a:gd name="T47" fmla="*/ 0 h 170"/>
                <a:gd name="T48" fmla="*/ 0 w 88"/>
                <a:gd name="T49" fmla="*/ 0 h 170"/>
                <a:gd name="T50" fmla="*/ 0 w 88"/>
                <a:gd name="T51" fmla="*/ 0 h 170"/>
                <a:gd name="T52" fmla="*/ 0 w 88"/>
                <a:gd name="T53" fmla="*/ 0 h 170"/>
                <a:gd name="T54" fmla="*/ 0 w 88"/>
                <a:gd name="T55" fmla="*/ 0 h 170"/>
                <a:gd name="T56" fmla="*/ 0 w 88"/>
                <a:gd name="T57" fmla="*/ 0 h 170"/>
                <a:gd name="T58" fmla="*/ 0 w 88"/>
                <a:gd name="T59" fmla="*/ 0 h 170"/>
                <a:gd name="T60" fmla="*/ 0 w 88"/>
                <a:gd name="T61" fmla="*/ 0 h 170"/>
                <a:gd name="T62" fmla="*/ 0 w 88"/>
                <a:gd name="T63" fmla="*/ 0 h 170"/>
                <a:gd name="T64" fmla="*/ 0 w 88"/>
                <a:gd name="T65" fmla="*/ 0 h 170"/>
                <a:gd name="T66" fmla="*/ 0 w 88"/>
                <a:gd name="T67" fmla="*/ 0 h 170"/>
                <a:gd name="T68" fmla="*/ 0 w 88"/>
                <a:gd name="T69" fmla="*/ 0 h 170"/>
                <a:gd name="T70" fmla="*/ 0 w 88"/>
                <a:gd name="T71" fmla="*/ 0 h 170"/>
                <a:gd name="T72" fmla="*/ 0 w 88"/>
                <a:gd name="T73" fmla="*/ 0 h 1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 name="Freeform 458"/>
            <p:cNvSpPr>
              <a:spLocks/>
            </p:cNvSpPr>
            <p:nvPr/>
          </p:nvSpPr>
          <p:spPr bwMode="auto">
            <a:xfrm>
              <a:off x="1132" y="3293"/>
              <a:ext cx="2" cy="9"/>
            </a:xfrm>
            <a:custGeom>
              <a:avLst/>
              <a:gdLst>
                <a:gd name="T0" fmla="*/ 0 w 59"/>
                <a:gd name="T1" fmla="*/ 0 h 167"/>
                <a:gd name="T2" fmla="*/ 0 w 59"/>
                <a:gd name="T3" fmla="*/ 0 h 167"/>
                <a:gd name="T4" fmla="*/ 0 w 59"/>
                <a:gd name="T5" fmla="*/ 0 h 167"/>
                <a:gd name="T6" fmla="*/ 0 w 59"/>
                <a:gd name="T7" fmla="*/ 0 h 167"/>
                <a:gd name="T8" fmla="*/ 0 w 59"/>
                <a:gd name="T9" fmla="*/ 0 h 167"/>
                <a:gd name="T10" fmla="*/ 0 w 59"/>
                <a:gd name="T11" fmla="*/ 0 h 1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9" h="167">
                  <a:moveTo>
                    <a:pt x="59" y="155"/>
                  </a:moveTo>
                  <a:lnTo>
                    <a:pt x="33" y="167"/>
                  </a:lnTo>
                  <a:lnTo>
                    <a:pt x="0" y="87"/>
                  </a:lnTo>
                  <a:lnTo>
                    <a:pt x="29" y="0"/>
                  </a:lnTo>
                  <a:lnTo>
                    <a:pt x="26" y="76"/>
                  </a:lnTo>
                  <a:lnTo>
                    <a:pt x="59" y="155"/>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 name="Freeform 459"/>
            <p:cNvSpPr>
              <a:spLocks/>
            </p:cNvSpPr>
            <p:nvPr/>
          </p:nvSpPr>
          <p:spPr bwMode="auto">
            <a:xfrm>
              <a:off x="1130" y="3294"/>
              <a:ext cx="8" cy="4"/>
            </a:xfrm>
            <a:custGeom>
              <a:avLst/>
              <a:gdLst>
                <a:gd name="T0" fmla="*/ 0 w 172"/>
                <a:gd name="T1" fmla="*/ 0 h 81"/>
                <a:gd name="T2" fmla="*/ 0 w 172"/>
                <a:gd name="T3" fmla="*/ 0 h 81"/>
                <a:gd name="T4" fmla="*/ 0 w 172"/>
                <a:gd name="T5" fmla="*/ 0 h 81"/>
                <a:gd name="T6" fmla="*/ 0 w 172"/>
                <a:gd name="T7" fmla="*/ 0 h 81"/>
                <a:gd name="T8" fmla="*/ 0 w 172"/>
                <a:gd name="T9" fmla="*/ 0 h 81"/>
                <a:gd name="T10" fmla="*/ 0 w 172"/>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 h="81">
                  <a:moveTo>
                    <a:pt x="170" y="4"/>
                  </a:moveTo>
                  <a:lnTo>
                    <a:pt x="168" y="0"/>
                  </a:lnTo>
                  <a:lnTo>
                    <a:pt x="0" y="73"/>
                  </a:lnTo>
                  <a:lnTo>
                    <a:pt x="4" y="81"/>
                  </a:lnTo>
                  <a:lnTo>
                    <a:pt x="172" y="8"/>
                  </a:lnTo>
                  <a:lnTo>
                    <a:pt x="170" y="4"/>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 name="Freeform 460"/>
            <p:cNvSpPr>
              <a:spLocks/>
            </p:cNvSpPr>
            <p:nvPr/>
          </p:nvSpPr>
          <p:spPr bwMode="auto">
            <a:xfrm>
              <a:off x="1176" y="3432"/>
              <a:ext cx="10" cy="6"/>
            </a:xfrm>
            <a:custGeom>
              <a:avLst/>
              <a:gdLst>
                <a:gd name="T0" fmla="*/ 0 w 216"/>
                <a:gd name="T1" fmla="*/ 0 h 103"/>
                <a:gd name="T2" fmla="*/ 0 w 216"/>
                <a:gd name="T3" fmla="*/ 0 h 103"/>
                <a:gd name="T4" fmla="*/ 0 w 216"/>
                <a:gd name="T5" fmla="*/ 0 h 103"/>
                <a:gd name="T6" fmla="*/ 0 w 216"/>
                <a:gd name="T7" fmla="*/ 0 h 103"/>
                <a:gd name="T8" fmla="*/ 0 w 216"/>
                <a:gd name="T9" fmla="*/ 0 h 1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 h="103">
                  <a:moveTo>
                    <a:pt x="216" y="12"/>
                  </a:moveTo>
                  <a:lnTo>
                    <a:pt x="4" y="103"/>
                  </a:lnTo>
                  <a:lnTo>
                    <a:pt x="0" y="93"/>
                  </a:lnTo>
                  <a:lnTo>
                    <a:pt x="211" y="0"/>
                  </a:lnTo>
                  <a:lnTo>
                    <a:pt x="216" y="12"/>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 name="Freeform 461"/>
            <p:cNvSpPr>
              <a:spLocks/>
            </p:cNvSpPr>
            <p:nvPr/>
          </p:nvSpPr>
          <p:spPr bwMode="auto">
            <a:xfrm>
              <a:off x="1176" y="3433"/>
              <a:ext cx="11" cy="16"/>
            </a:xfrm>
            <a:custGeom>
              <a:avLst/>
              <a:gdLst>
                <a:gd name="T0" fmla="*/ 0 w 250"/>
                <a:gd name="T1" fmla="*/ 0 h 298"/>
                <a:gd name="T2" fmla="*/ 0 w 250"/>
                <a:gd name="T3" fmla="*/ 0 h 298"/>
                <a:gd name="T4" fmla="*/ 0 w 250"/>
                <a:gd name="T5" fmla="*/ 0 h 298"/>
                <a:gd name="T6" fmla="*/ 0 w 250"/>
                <a:gd name="T7" fmla="*/ 0 h 298"/>
                <a:gd name="T8" fmla="*/ 0 w 250"/>
                <a:gd name="T9" fmla="*/ 0 h 298"/>
                <a:gd name="T10" fmla="*/ 0 w 250"/>
                <a:gd name="T11" fmla="*/ 0 h 298"/>
                <a:gd name="T12" fmla="*/ 0 w 250"/>
                <a:gd name="T13" fmla="*/ 0 h 298"/>
                <a:gd name="T14" fmla="*/ 0 w 250"/>
                <a:gd name="T15" fmla="*/ 0 h 298"/>
                <a:gd name="T16" fmla="*/ 0 w 250"/>
                <a:gd name="T17" fmla="*/ 0 h 298"/>
                <a:gd name="T18" fmla="*/ 0 w 250"/>
                <a:gd name="T19" fmla="*/ 0 h 298"/>
                <a:gd name="T20" fmla="*/ 0 w 250"/>
                <a:gd name="T21" fmla="*/ 0 h 298"/>
                <a:gd name="T22" fmla="*/ 0 w 250"/>
                <a:gd name="T23" fmla="*/ 0 h 298"/>
                <a:gd name="T24" fmla="*/ 0 w 250"/>
                <a:gd name="T25" fmla="*/ 0 h 298"/>
                <a:gd name="T26" fmla="*/ 0 w 250"/>
                <a:gd name="T27" fmla="*/ 0 h 298"/>
                <a:gd name="T28" fmla="*/ 0 w 250"/>
                <a:gd name="T29" fmla="*/ 0 h 298"/>
                <a:gd name="T30" fmla="*/ 0 w 250"/>
                <a:gd name="T31" fmla="*/ 0 h 298"/>
                <a:gd name="T32" fmla="*/ 0 w 250"/>
                <a:gd name="T33" fmla="*/ 0 h 298"/>
                <a:gd name="T34" fmla="*/ 0 w 250"/>
                <a:gd name="T35" fmla="*/ 0 h 298"/>
                <a:gd name="T36" fmla="*/ 0 w 250"/>
                <a:gd name="T37" fmla="*/ 0 h 298"/>
                <a:gd name="T38" fmla="*/ 0 w 250"/>
                <a:gd name="T39" fmla="*/ 0 h 298"/>
                <a:gd name="T40" fmla="*/ 0 w 250"/>
                <a:gd name="T41" fmla="*/ 0 h 298"/>
                <a:gd name="T42" fmla="*/ 0 w 250"/>
                <a:gd name="T43" fmla="*/ 0 h 298"/>
                <a:gd name="T44" fmla="*/ 0 w 250"/>
                <a:gd name="T45" fmla="*/ 0 h 298"/>
                <a:gd name="T46" fmla="*/ 0 w 250"/>
                <a:gd name="T47" fmla="*/ 0 h 298"/>
                <a:gd name="T48" fmla="*/ 0 w 250"/>
                <a:gd name="T49" fmla="*/ 0 h 298"/>
                <a:gd name="T50" fmla="*/ 0 w 250"/>
                <a:gd name="T51" fmla="*/ 0 h 298"/>
                <a:gd name="T52" fmla="*/ 0 w 250"/>
                <a:gd name="T53" fmla="*/ 0 h 298"/>
                <a:gd name="T54" fmla="*/ 0 w 250"/>
                <a:gd name="T55" fmla="*/ 0 h 298"/>
                <a:gd name="T56" fmla="*/ 0 w 250"/>
                <a:gd name="T57" fmla="*/ 0 h 298"/>
                <a:gd name="T58" fmla="*/ 0 w 250"/>
                <a:gd name="T59" fmla="*/ 0 h 298"/>
                <a:gd name="T60" fmla="*/ 0 w 250"/>
                <a:gd name="T61" fmla="*/ 0 h 298"/>
                <a:gd name="T62" fmla="*/ 0 w 250"/>
                <a:gd name="T63" fmla="*/ 0 h 298"/>
                <a:gd name="T64" fmla="*/ 0 w 250"/>
                <a:gd name="T65" fmla="*/ 0 h 298"/>
                <a:gd name="T66" fmla="*/ 0 w 250"/>
                <a:gd name="T67" fmla="*/ 0 h 298"/>
                <a:gd name="T68" fmla="*/ 0 w 250"/>
                <a:gd name="T69" fmla="*/ 0 h 298"/>
                <a:gd name="T70" fmla="*/ 0 w 250"/>
                <a:gd name="T71" fmla="*/ 0 h 298"/>
                <a:gd name="T72" fmla="*/ 0 w 250"/>
                <a:gd name="T73" fmla="*/ 0 h 298"/>
                <a:gd name="T74" fmla="*/ 0 w 250"/>
                <a:gd name="T75" fmla="*/ 0 h 298"/>
                <a:gd name="T76" fmla="*/ 0 w 250"/>
                <a:gd name="T77" fmla="*/ 0 h 298"/>
                <a:gd name="T78" fmla="*/ 0 w 250"/>
                <a:gd name="T79" fmla="*/ 0 h 298"/>
                <a:gd name="T80" fmla="*/ 0 w 250"/>
                <a:gd name="T81" fmla="*/ 0 h 2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462"/>
            <p:cNvSpPr>
              <a:spLocks/>
            </p:cNvSpPr>
            <p:nvPr/>
          </p:nvSpPr>
          <p:spPr bwMode="auto">
            <a:xfrm>
              <a:off x="1176" y="3433"/>
              <a:ext cx="10" cy="16"/>
            </a:xfrm>
            <a:custGeom>
              <a:avLst/>
              <a:gdLst>
                <a:gd name="T0" fmla="*/ 0 w 226"/>
                <a:gd name="T1" fmla="*/ 0 h 287"/>
                <a:gd name="T2" fmla="*/ 0 w 226"/>
                <a:gd name="T3" fmla="*/ 0 h 287"/>
                <a:gd name="T4" fmla="*/ 0 w 226"/>
                <a:gd name="T5" fmla="*/ 0 h 287"/>
                <a:gd name="T6" fmla="*/ 0 w 226"/>
                <a:gd name="T7" fmla="*/ 0 h 287"/>
                <a:gd name="T8" fmla="*/ 0 w 226"/>
                <a:gd name="T9" fmla="*/ 0 h 287"/>
                <a:gd name="T10" fmla="*/ 0 w 226"/>
                <a:gd name="T11" fmla="*/ 0 h 287"/>
                <a:gd name="T12" fmla="*/ 0 w 226"/>
                <a:gd name="T13" fmla="*/ 0 h 287"/>
                <a:gd name="T14" fmla="*/ 0 w 226"/>
                <a:gd name="T15" fmla="*/ 0 h 287"/>
                <a:gd name="T16" fmla="*/ 0 w 226"/>
                <a:gd name="T17" fmla="*/ 0 h 287"/>
                <a:gd name="T18" fmla="*/ 0 w 226"/>
                <a:gd name="T19" fmla="*/ 0 h 287"/>
                <a:gd name="T20" fmla="*/ 0 w 226"/>
                <a:gd name="T21" fmla="*/ 0 h 287"/>
                <a:gd name="T22" fmla="*/ 0 w 226"/>
                <a:gd name="T23" fmla="*/ 0 h 287"/>
                <a:gd name="T24" fmla="*/ 0 w 226"/>
                <a:gd name="T25" fmla="*/ 0 h 287"/>
                <a:gd name="T26" fmla="*/ 0 w 226"/>
                <a:gd name="T27" fmla="*/ 0 h 287"/>
                <a:gd name="T28" fmla="*/ 0 w 226"/>
                <a:gd name="T29" fmla="*/ 0 h 287"/>
                <a:gd name="T30" fmla="*/ 0 w 226"/>
                <a:gd name="T31" fmla="*/ 0 h 287"/>
                <a:gd name="T32" fmla="*/ 0 w 226"/>
                <a:gd name="T33" fmla="*/ 0 h 287"/>
                <a:gd name="T34" fmla="*/ 0 w 226"/>
                <a:gd name="T35" fmla="*/ 0 h 287"/>
                <a:gd name="T36" fmla="*/ 0 w 226"/>
                <a:gd name="T37" fmla="*/ 0 h 287"/>
                <a:gd name="T38" fmla="*/ 0 w 226"/>
                <a:gd name="T39" fmla="*/ 0 h 287"/>
                <a:gd name="T40" fmla="*/ 0 w 226"/>
                <a:gd name="T41" fmla="*/ 0 h 287"/>
                <a:gd name="T42" fmla="*/ 0 w 226"/>
                <a:gd name="T43" fmla="*/ 0 h 287"/>
                <a:gd name="T44" fmla="*/ 0 w 226"/>
                <a:gd name="T45" fmla="*/ 0 h 287"/>
                <a:gd name="T46" fmla="*/ 0 w 226"/>
                <a:gd name="T47" fmla="*/ 0 h 287"/>
                <a:gd name="T48" fmla="*/ 0 w 226"/>
                <a:gd name="T49" fmla="*/ 0 h 287"/>
                <a:gd name="T50" fmla="*/ 0 w 226"/>
                <a:gd name="T51" fmla="*/ 0 h 287"/>
                <a:gd name="T52" fmla="*/ 0 w 226"/>
                <a:gd name="T53" fmla="*/ 0 h 287"/>
                <a:gd name="T54" fmla="*/ 0 w 226"/>
                <a:gd name="T55" fmla="*/ 0 h 287"/>
                <a:gd name="T56" fmla="*/ 0 w 226"/>
                <a:gd name="T57" fmla="*/ 0 h 287"/>
                <a:gd name="T58" fmla="*/ 0 w 226"/>
                <a:gd name="T59" fmla="*/ 0 h 287"/>
                <a:gd name="T60" fmla="*/ 0 w 226"/>
                <a:gd name="T61" fmla="*/ 0 h 287"/>
                <a:gd name="T62" fmla="*/ 0 w 226"/>
                <a:gd name="T63" fmla="*/ 0 h 287"/>
                <a:gd name="T64" fmla="*/ 0 w 226"/>
                <a:gd name="T65" fmla="*/ 0 h 287"/>
                <a:gd name="T66" fmla="*/ 0 w 226"/>
                <a:gd name="T67" fmla="*/ 0 h 287"/>
                <a:gd name="T68" fmla="*/ 0 w 226"/>
                <a:gd name="T69" fmla="*/ 0 h 287"/>
                <a:gd name="T70" fmla="*/ 0 w 226"/>
                <a:gd name="T71" fmla="*/ 0 h 287"/>
                <a:gd name="T72" fmla="*/ 0 w 226"/>
                <a:gd name="T73" fmla="*/ 0 h 287"/>
                <a:gd name="T74" fmla="*/ 0 w 226"/>
                <a:gd name="T75" fmla="*/ 0 h 287"/>
                <a:gd name="T76" fmla="*/ 0 w 226"/>
                <a:gd name="T77" fmla="*/ 0 h 287"/>
                <a:gd name="T78" fmla="*/ 0 w 226"/>
                <a:gd name="T79" fmla="*/ 0 h 287"/>
                <a:gd name="T80" fmla="*/ 0 w 226"/>
                <a:gd name="T81" fmla="*/ 0 h 28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Freeform 463"/>
            <p:cNvSpPr>
              <a:spLocks/>
            </p:cNvSpPr>
            <p:nvPr/>
          </p:nvSpPr>
          <p:spPr bwMode="auto">
            <a:xfrm>
              <a:off x="1177" y="3434"/>
              <a:ext cx="9" cy="15"/>
            </a:xfrm>
            <a:custGeom>
              <a:avLst/>
              <a:gdLst>
                <a:gd name="T0" fmla="*/ 0 w 202"/>
                <a:gd name="T1" fmla="*/ 0 h 274"/>
                <a:gd name="T2" fmla="*/ 0 w 202"/>
                <a:gd name="T3" fmla="*/ 0 h 274"/>
                <a:gd name="T4" fmla="*/ 0 w 202"/>
                <a:gd name="T5" fmla="*/ 0 h 274"/>
                <a:gd name="T6" fmla="*/ 0 w 202"/>
                <a:gd name="T7" fmla="*/ 0 h 274"/>
                <a:gd name="T8" fmla="*/ 0 w 202"/>
                <a:gd name="T9" fmla="*/ 0 h 274"/>
                <a:gd name="T10" fmla="*/ 0 w 202"/>
                <a:gd name="T11" fmla="*/ 0 h 274"/>
                <a:gd name="T12" fmla="*/ 0 w 202"/>
                <a:gd name="T13" fmla="*/ 0 h 274"/>
                <a:gd name="T14" fmla="*/ 0 w 202"/>
                <a:gd name="T15" fmla="*/ 0 h 274"/>
                <a:gd name="T16" fmla="*/ 0 w 202"/>
                <a:gd name="T17" fmla="*/ 0 h 274"/>
                <a:gd name="T18" fmla="*/ 0 w 202"/>
                <a:gd name="T19" fmla="*/ 0 h 274"/>
                <a:gd name="T20" fmla="*/ 0 w 202"/>
                <a:gd name="T21" fmla="*/ 0 h 274"/>
                <a:gd name="T22" fmla="*/ 0 w 202"/>
                <a:gd name="T23" fmla="*/ 0 h 274"/>
                <a:gd name="T24" fmla="*/ 0 w 202"/>
                <a:gd name="T25" fmla="*/ 0 h 274"/>
                <a:gd name="T26" fmla="*/ 0 w 202"/>
                <a:gd name="T27" fmla="*/ 0 h 274"/>
                <a:gd name="T28" fmla="*/ 0 w 202"/>
                <a:gd name="T29" fmla="*/ 0 h 274"/>
                <a:gd name="T30" fmla="*/ 0 w 202"/>
                <a:gd name="T31" fmla="*/ 0 h 274"/>
                <a:gd name="T32" fmla="*/ 0 w 202"/>
                <a:gd name="T33" fmla="*/ 0 h 274"/>
                <a:gd name="T34" fmla="*/ 0 w 202"/>
                <a:gd name="T35" fmla="*/ 0 h 274"/>
                <a:gd name="T36" fmla="*/ 0 w 202"/>
                <a:gd name="T37" fmla="*/ 0 h 274"/>
                <a:gd name="T38" fmla="*/ 0 w 202"/>
                <a:gd name="T39" fmla="*/ 0 h 274"/>
                <a:gd name="T40" fmla="*/ 0 w 202"/>
                <a:gd name="T41" fmla="*/ 0 h 274"/>
                <a:gd name="T42" fmla="*/ 0 w 202"/>
                <a:gd name="T43" fmla="*/ 0 h 274"/>
                <a:gd name="T44" fmla="*/ 0 w 202"/>
                <a:gd name="T45" fmla="*/ 0 h 274"/>
                <a:gd name="T46" fmla="*/ 0 w 202"/>
                <a:gd name="T47" fmla="*/ 0 h 274"/>
                <a:gd name="T48" fmla="*/ 0 w 202"/>
                <a:gd name="T49" fmla="*/ 0 h 274"/>
                <a:gd name="T50" fmla="*/ 0 w 202"/>
                <a:gd name="T51" fmla="*/ 0 h 274"/>
                <a:gd name="T52" fmla="*/ 0 w 202"/>
                <a:gd name="T53" fmla="*/ 0 h 274"/>
                <a:gd name="T54" fmla="*/ 0 w 202"/>
                <a:gd name="T55" fmla="*/ 0 h 274"/>
                <a:gd name="T56" fmla="*/ 0 w 202"/>
                <a:gd name="T57" fmla="*/ 0 h 274"/>
                <a:gd name="T58" fmla="*/ 0 w 202"/>
                <a:gd name="T59" fmla="*/ 0 h 274"/>
                <a:gd name="T60" fmla="*/ 0 w 202"/>
                <a:gd name="T61" fmla="*/ 0 h 274"/>
                <a:gd name="T62" fmla="*/ 0 w 202"/>
                <a:gd name="T63" fmla="*/ 0 h 274"/>
                <a:gd name="T64" fmla="*/ 0 w 202"/>
                <a:gd name="T65" fmla="*/ 0 h 2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 name="Freeform 464"/>
            <p:cNvSpPr>
              <a:spLocks/>
            </p:cNvSpPr>
            <p:nvPr/>
          </p:nvSpPr>
          <p:spPr bwMode="auto">
            <a:xfrm>
              <a:off x="1177" y="3435"/>
              <a:ext cx="9" cy="14"/>
            </a:xfrm>
            <a:custGeom>
              <a:avLst/>
              <a:gdLst>
                <a:gd name="T0" fmla="*/ 0 w 186"/>
                <a:gd name="T1" fmla="*/ 0 h 264"/>
                <a:gd name="T2" fmla="*/ 0 w 186"/>
                <a:gd name="T3" fmla="*/ 0 h 264"/>
                <a:gd name="T4" fmla="*/ 0 w 186"/>
                <a:gd name="T5" fmla="*/ 0 h 264"/>
                <a:gd name="T6" fmla="*/ 0 w 186"/>
                <a:gd name="T7" fmla="*/ 0 h 264"/>
                <a:gd name="T8" fmla="*/ 0 w 186"/>
                <a:gd name="T9" fmla="*/ 0 h 264"/>
                <a:gd name="T10" fmla="*/ 0 w 186"/>
                <a:gd name="T11" fmla="*/ 0 h 264"/>
                <a:gd name="T12" fmla="*/ 0 w 186"/>
                <a:gd name="T13" fmla="*/ 0 h 264"/>
                <a:gd name="T14" fmla="*/ 0 w 186"/>
                <a:gd name="T15" fmla="*/ 0 h 264"/>
                <a:gd name="T16" fmla="*/ 0 w 186"/>
                <a:gd name="T17" fmla="*/ 0 h 264"/>
                <a:gd name="T18" fmla="*/ 0 w 186"/>
                <a:gd name="T19" fmla="*/ 0 h 264"/>
                <a:gd name="T20" fmla="*/ 0 w 186"/>
                <a:gd name="T21" fmla="*/ 0 h 264"/>
                <a:gd name="T22" fmla="*/ 0 w 186"/>
                <a:gd name="T23" fmla="*/ 0 h 264"/>
                <a:gd name="T24" fmla="*/ 0 w 186"/>
                <a:gd name="T25" fmla="*/ 0 h 264"/>
                <a:gd name="T26" fmla="*/ 0 w 186"/>
                <a:gd name="T27" fmla="*/ 0 h 264"/>
                <a:gd name="T28" fmla="*/ 0 w 186"/>
                <a:gd name="T29" fmla="*/ 0 h 264"/>
                <a:gd name="T30" fmla="*/ 0 w 186"/>
                <a:gd name="T31" fmla="*/ 0 h 264"/>
                <a:gd name="T32" fmla="*/ 0 w 186"/>
                <a:gd name="T33" fmla="*/ 0 h 264"/>
                <a:gd name="T34" fmla="*/ 0 w 186"/>
                <a:gd name="T35" fmla="*/ 0 h 264"/>
                <a:gd name="T36" fmla="*/ 0 w 186"/>
                <a:gd name="T37" fmla="*/ 0 h 264"/>
                <a:gd name="T38" fmla="*/ 0 w 186"/>
                <a:gd name="T39" fmla="*/ 0 h 264"/>
                <a:gd name="T40" fmla="*/ 0 w 186"/>
                <a:gd name="T41" fmla="*/ 0 h 264"/>
                <a:gd name="T42" fmla="*/ 0 w 186"/>
                <a:gd name="T43" fmla="*/ 0 h 264"/>
                <a:gd name="T44" fmla="*/ 0 w 186"/>
                <a:gd name="T45" fmla="*/ 0 h 264"/>
                <a:gd name="T46" fmla="*/ 0 w 186"/>
                <a:gd name="T47" fmla="*/ 0 h 264"/>
                <a:gd name="T48" fmla="*/ 0 w 186"/>
                <a:gd name="T49" fmla="*/ 0 h 264"/>
                <a:gd name="T50" fmla="*/ 0 w 186"/>
                <a:gd name="T51" fmla="*/ 0 h 264"/>
                <a:gd name="T52" fmla="*/ 0 w 186"/>
                <a:gd name="T53" fmla="*/ 0 h 264"/>
                <a:gd name="T54" fmla="*/ 0 w 186"/>
                <a:gd name="T55" fmla="*/ 0 h 264"/>
                <a:gd name="T56" fmla="*/ 0 w 186"/>
                <a:gd name="T57" fmla="*/ 0 h 264"/>
                <a:gd name="T58" fmla="*/ 0 w 186"/>
                <a:gd name="T59" fmla="*/ 0 h 264"/>
                <a:gd name="T60" fmla="*/ 0 w 186"/>
                <a:gd name="T61" fmla="*/ 0 h 264"/>
                <a:gd name="T62" fmla="*/ 0 w 186"/>
                <a:gd name="T63" fmla="*/ 0 h 264"/>
                <a:gd name="T64" fmla="*/ 0 w 186"/>
                <a:gd name="T65" fmla="*/ 0 h 2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 name="Freeform 465"/>
            <p:cNvSpPr>
              <a:spLocks/>
            </p:cNvSpPr>
            <p:nvPr/>
          </p:nvSpPr>
          <p:spPr bwMode="auto">
            <a:xfrm>
              <a:off x="1177" y="3435"/>
              <a:ext cx="8" cy="14"/>
            </a:xfrm>
            <a:custGeom>
              <a:avLst/>
              <a:gdLst>
                <a:gd name="T0" fmla="*/ 0 w 173"/>
                <a:gd name="T1" fmla="*/ 0 h 251"/>
                <a:gd name="T2" fmla="*/ 0 w 173"/>
                <a:gd name="T3" fmla="*/ 0 h 251"/>
                <a:gd name="T4" fmla="*/ 0 w 173"/>
                <a:gd name="T5" fmla="*/ 0 h 251"/>
                <a:gd name="T6" fmla="*/ 0 w 173"/>
                <a:gd name="T7" fmla="*/ 0 h 251"/>
                <a:gd name="T8" fmla="*/ 0 w 173"/>
                <a:gd name="T9" fmla="*/ 0 h 251"/>
                <a:gd name="T10" fmla="*/ 0 w 173"/>
                <a:gd name="T11" fmla="*/ 0 h 251"/>
                <a:gd name="T12" fmla="*/ 0 w 173"/>
                <a:gd name="T13" fmla="*/ 0 h 251"/>
                <a:gd name="T14" fmla="*/ 0 w 173"/>
                <a:gd name="T15" fmla="*/ 0 h 251"/>
                <a:gd name="T16" fmla="*/ 0 w 173"/>
                <a:gd name="T17" fmla="*/ 0 h 251"/>
                <a:gd name="T18" fmla="*/ 0 w 173"/>
                <a:gd name="T19" fmla="*/ 0 h 251"/>
                <a:gd name="T20" fmla="*/ 0 w 173"/>
                <a:gd name="T21" fmla="*/ 0 h 251"/>
                <a:gd name="T22" fmla="*/ 0 w 173"/>
                <a:gd name="T23" fmla="*/ 0 h 251"/>
                <a:gd name="T24" fmla="*/ 0 w 173"/>
                <a:gd name="T25" fmla="*/ 0 h 251"/>
                <a:gd name="T26" fmla="*/ 0 w 173"/>
                <a:gd name="T27" fmla="*/ 0 h 251"/>
                <a:gd name="T28" fmla="*/ 0 w 173"/>
                <a:gd name="T29" fmla="*/ 0 h 251"/>
                <a:gd name="T30" fmla="*/ 0 w 173"/>
                <a:gd name="T31" fmla="*/ 0 h 251"/>
                <a:gd name="T32" fmla="*/ 0 w 173"/>
                <a:gd name="T33" fmla="*/ 0 h 251"/>
                <a:gd name="T34" fmla="*/ 0 w 173"/>
                <a:gd name="T35" fmla="*/ 0 h 251"/>
                <a:gd name="T36" fmla="*/ 0 w 173"/>
                <a:gd name="T37" fmla="*/ 0 h 251"/>
                <a:gd name="T38" fmla="*/ 0 w 173"/>
                <a:gd name="T39" fmla="*/ 0 h 251"/>
                <a:gd name="T40" fmla="*/ 0 w 173"/>
                <a:gd name="T41" fmla="*/ 0 h 251"/>
                <a:gd name="T42" fmla="*/ 0 w 173"/>
                <a:gd name="T43" fmla="*/ 0 h 251"/>
                <a:gd name="T44" fmla="*/ 0 w 173"/>
                <a:gd name="T45" fmla="*/ 0 h 251"/>
                <a:gd name="T46" fmla="*/ 0 w 173"/>
                <a:gd name="T47" fmla="*/ 0 h 251"/>
                <a:gd name="T48" fmla="*/ 0 w 173"/>
                <a:gd name="T49" fmla="*/ 0 h 251"/>
                <a:gd name="T50" fmla="*/ 0 w 173"/>
                <a:gd name="T51" fmla="*/ 0 h 251"/>
                <a:gd name="T52" fmla="*/ 0 w 173"/>
                <a:gd name="T53" fmla="*/ 0 h 251"/>
                <a:gd name="T54" fmla="*/ 0 w 173"/>
                <a:gd name="T55" fmla="*/ 0 h 251"/>
                <a:gd name="T56" fmla="*/ 0 w 173"/>
                <a:gd name="T57" fmla="*/ 0 h 251"/>
                <a:gd name="T58" fmla="*/ 0 w 173"/>
                <a:gd name="T59" fmla="*/ 0 h 251"/>
                <a:gd name="T60" fmla="*/ 0 w 173"/>
                <a:gd name="T61" fmla="*/ 0 h 251"/>
                <a:gd name="T62" fmla="*/ 0 w 173"/>
                <a:gd name="T63" fmla="*/ 0 h 251"/>
                <a:gd name="T64" fmla="*/ 0 w 173"/>
                <a:gd name="T65" fmla="*/ 0 h 2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 name="Freeform 466"/>
            <p:cNvSpPr>
              <a:spLocks/>
            </p:cNvSpPr>
            <p:nvPr/>
          </p:nvSpPr>
          <p:spPr bwMode="auto">
            <a:xfrm>
              <a:off x="1178" y="3436"/>
              <a:ext cx="7" cy="13"/>
            </a:xfrm>
            <a:custGeom>
              <a:avLst/>
              <a:gdLst>
                <a:gd name="T0" fmla="*/ 0 w 163"/>
                <a:gd name="T1" fmla="*/ 0 h 240"/>
                <a:gd name="T2" fmla="*/ 0 w 163"/>
                <a:gd name="T3" fmla="*/ 0 h 240"/>
                <a:gd name="T4" fmla="*/ 0 w 163"/>
                <a:gd name="T5" fmla="*/ 0 h 240"/>
                <a:gd name="T6" fmla="*/ 0 w 163"/>
                <a:gd name="T7" fmla="*/ 0 h 240"/>
                <a:gd name="T8" fmla="*/ 0 w 163"/>
                <a:gd name="T9" fmla="*/ 0 h 240"/>
                <a:gd name="T10" fmla="*/ 0 w 163"/>
                <a:gd name="T11" fmla="*/ 0 h 240"/>
                <a:gd name="T12" fmla="*/ 0 w 163"/>
                <a:gd name="T13" fmla="*/ 0 h 240"/>
                <a:gd name="T14" fmla="*/ 0 w 163"/>
                <a:gd name="T15" fmla="*/ 0 h 240"/>
                <a:gd name="T16" fmla="*/ 0 w 163"/>
                <a:gd name="T17" fmla="*/ 0 h 240"/>
                <a:gd name="T18" fmla="*/ 0 w 163"/>
                <a:gd name="T19" fmla="*/ 0 h 240"/>
                <a:gd name="T20" fmla="*/ 0 w 163"/>
                <a:gd name="T21" fmla="*/ 0 h 240"/>
                <a:gd name="T22" fmla="*/ 0 w 163"/>
                <a:gd name="T23" fmla="*/ 0 h 240"/>
                <a:gd name="T24" fmla="*/ 0 w 163"/>
                <a:gd name="T25" fmla="*/ 0 h 240"/>
                <a:gd name="T26" fmla="*/ 0 w 163"/>
                <a:gd name="T27" fmla="*/ 0 h 240"/>
                <a:gd name="T28" fmla="*/ 0 w 163"/>
                <a:gd name="T29" fmla="*/ 0 h 240"/>
                <a:gd name="T30" fmla="*/ 0 w 163"/>
                <a:gd name="T31" fmla="*/ 0 h 240"/>
                <a:gd name="T32" fmla="*/ 0 w 163"/>
                <a:gd name="T33" fmla="*/ 0 h 240"/>
                <a:gd name="T34" fmla="*/ 0 w 163"/>
                <a:gd name="T35" fmla="*/ 0 h 240"/>
                <a:gd name="T36" fmla="*/ 0 w 163"/>
                <a:gd name="T37" fmla="*/ 0 h 240"/>
                <a:gd name="T38" fmla="*/ 0 w 163"/>
                <a:gd name="T39" fmla="*/ 0 h 240"/>
                <a:gd name="T40" fmla="*/ 0 w 163"/>
                <a:gd name="T41" fmla="*/ 0 h 240"/>
                <a:gd name="T42" fmla="*/ 0 w 163"/>
                <a:gd name="T43" fmla="*/ 0 h 240"/>
                <a:gd name="T44" fmla="*/ 0 w 163"/>
                <a:gd name="T45" fmla="*/ 0 h 240"/>
                <a:gd name="T46" fmla="*/ 0 w 163"/>
                <a:gd name="T47" fmla="*/ 0 h 240"/>
                <a:gd name="T48" fmla="*/ 0 w 163"/>
                <a:gd name="T49" fmla="*/ 0 h 240"/>
                <a:gd name="T50" fmla="*/ 0 w 163"/>
                <a:gd name="T51" fmla="*/ 0 h 240"/>
                <a:gd name="T52" fmla="*/ 0 w 163"/>
                <a:gd name="T53" fmla="*/ 0 h 240"/>
                <a:gd name="T54" fmla="*/ 0 w 163"/>
                <a:gd name="T55" fmla="*/ 0 h 240"/>
                <a:gd name="T56" fmla="*/ 0 w 163"/>
                <a:gd name="T57" fmla="*/ 0 h 240"/>
                <a:gd name="T58" fmla="*/ 0 w 163"/>
                <a:gd name="T59" fmla="*/ 0 h 240"/>
                <a:gd name="T60" fmla="*/ 0 w 163"/>
                <a:gd name="T61" fmla="*/ 0 h 240"/>
                <a:gd name="T62" fmla="*/ 0 w 163"/>
                <a:gd name="T63" fmla="*/ 0 h 240"/>
                <a:gd name="T64" fmla="*/ 0 w 163"/>
                <a:gd name="T65" fmla="*/ 0 h 2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467"/>
            <p:cNvSpPr>
              <a:spLocks/>
            </p:cNvSpPr>
            <p:nvPr/>
          </p:nvSpPr>
          <p:spPr bwMode="auto">
            <a:xfrm>
              <a:off x="1185" y="3449"/>
              <a:ext cx="2" cy="5"/>
            </a:xfrm>
            <a:custGeom>
              <a:avLst/>
              <a:gdLst>
                <a:gd name="T0" fmla="*/ 0 w 48"/>
                <a:gd name="T1" fmla="*/ 0 h 99"/>
                <a:gd name="T2" fmla="*/ 0 w 48"/>
                <a:gd name="T3" fmla="*/ 0 h 99"/>
                <a:gd name="T4" fmla="*/ 0 w 48"/>
                <a:gd name="T5" fmla="*/ 0 h 99"/>
                <a:gd name="T6" fmla="*/ 0 w 48"/>
                <a:gd name="T7" fmla="*/ 0 h 99"/>
                <a:gd name="T8" fmla="*/ 0 w 48"/>
                <a:gd name="T9" fmla="*/ 0 h 99"/>
                <a:gd name="T10" fmla="*/ 0 w 48"/>
                <a:gd name="T11" fmla="*/ 0 h 99"/>
                <a:gd name="T12" fmla="*/ 0 w 48"/>
                <a:gd name="T13" fmla="*/ 0 h 99"/>
                <a:gd name="T14" fmla="*/ 0 w 48"/>
                <a:gd name="T15" fmla="*/ 0 h 9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8" name="Group 468"/>
          <p:cNvGrpSpPr>
            <a:grpSpLocks/>
          </p:cNvGrpSpPr>
          <p:nvPr/>
        </p:nvGrpSpPr>
        <p:grpSpPr bwMode="auto">
          <a:xfrm>
            <a:off x="3186113" y="2257425"/>
            <a:ext cx="469900" cy="685800"/>
            <a:chOff x="1104" y="3024"/>
            <a:chExt cx="296" cy="432"/>
          </a:xfrm>
        </p:grpSpPr>
        <p:sp>
          <p:nvSpPr>
            <p:cNvPr id="119" name="Freeform 469"/>
            <p:cNvSpPr>
              <a:spLocks/>
            </p:cNvSpPr>
            <p:nvPr/>
          </p:nvSpPr>
          <p:spPr bwMode="auto">
            <a:xfrm>
              <a:off x="1138" y="3298"/>
              <a:ext cx="9" cy="5"/>
            </a:xfrm>
            <a:custGeom>
              <a:avLst/>
              <a:gdLst>
                <a:gd name="T0" fmla="*/ 0 w 206"/>
                <a:gd name="T1" fmla="*/ 0 h 84"/>
                <a:gd name="T2" fmla="*/ 0 w 206"/>
                <a:gd name="T3" fmla="*/ 0 h 84"/>
                <a:gd name="T4" fmla="*/ 0 w 206"/>
                <a:gd name="T5" fmla="*/ 0 h 84"/>
                <a:gd name="T6" fmla="*/ 0 w 206"/>
                <a:gd name="T7" fmla="*/ 0 h 84"/>
                <a:gd name="T8" fmla="*/ 0 w 206"/>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84">
                  <a:moveTo>
                    <a:pt x="0" y="67"/>
                  </a:moveTo>
                  <a:lnTo>
                    <a:pt x="199" y="0"/>
                  </a:lnTo>
                  <a:lnTo>
                    <a:pt x="206" y="17"/>
                  </a:lnTo>
                  <a:lnTo>
                    <a:pt x="7" y="84"/>
                  </a:lnTo>
                  <a:lnTo>
                    <a:pt x="0" y="67"/>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Freeform 470"/>
            <p:cNvSpPr>
              <a:spLocks/>
            </p:cNvSpPr>
            <p:nvPr/>
          </p:nvSpPr>
          <p:spPr bwMode="auto">
            <a:xfrm>
              <a:off x="1197" y="3450"/>
              <a:ext cx="3" cy="6"/>
            </a:xfrm>
            <a:custGeom>
              <a:avLst/>
              <a:gdLst>
                <a:gd name="T0" fmla="*/ 0 w 82"/>
                <a:gd name="T1" fmla="*/ 0 h 108"/>
                <a:gd name="T2" fmla="*/ 0 w 82"/>
                <a:gd name="T3" fmla="*/ 0 h 108"/>
                <a:gd name="T4" fmla="*/ 0 w 82"/>
                <a:gd name="T5" fmla="*/ 0 h 108"/>
                <a:gd name="T6" fmla="*/ 0 w 82"/>
                <a:gd name="T7" fmla="*/ 0 h 108"/>
                <a:gd name="T8" fmla="*/ 0 w 82"/>
                <a:gd name="T9" fmla="*/ 0 h 108"/>
                <a:gd name="T10" fmla="*/ 0 w 82"/>
                <a:gd name="T11" fmla="*/ 0 h 108"/>
                <a:gd name="T12" fmla="*/ 0 w 82"/>
                <a:gd name="T13" fmla="*/ 0 h 108"/>
                <a:gd name="T14" fmla="*/ 0 w 82"/>
                <a:gd name="T15" fmla="*/ 0 h 108"/>
                <a:gd name="T16" fmla="*/ 0 w 82"/>
                <a:gd name="T17" fmla="*/ 0 h 108"/>
                <a:gd name="T18" fmla="*/ 0 w 82"/>
                <a:gd name="T19" fmla="*/ 0 h 108"/>
                <a:gd name="T20" fmla="*/ 0 w 82"/>
                <a:gd name="T21" fmla="*/ 0 h 108"/>
                <a:gd name="T22" fmla="*/ 0 w 82"/>
                <a:gd name="T23" fmla="*/ 0 h 1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471"/>
            <p:cNvSpPr>
              <a:spLocks/>
            </p:cNvSpPr>
            <p:nvPr/>
          </p:nvSpPr>
          <p:spPr bwMode="auto">
            <a:xfrm>
              <a:off x="1187" y="3433"/>
              <a:ext cx="13" cy="18"/>
            </a:xfrm>
            <a:custGeom>
              <a:avLst/>
              <a:gdLst>
                <a:gd name="T0" fmla="*/ 0 w 293"/>
                <a:gd name="T1" fmla="*/ 0 h 319"/>
                <a:gd name="T2" fmla="*/ 0 w 293"/>
                <a:gd name="T3" fmla="*/ 0 h 319"/>
                <a:gd name="T4" fmla="*/ 0 w 293"/>
                <a:gd name="T5" fmla="*/ 0 h 319"/>
                <a:gd name="T6" fmla="*/ 0 w 293"/>
                <a:gd name="T7" fmla="*/ 0 h 319"/>
                <a:gd name="T8" fmla="*/ 0 w 293"/>
                <a:gd name="T9" fmla="*/ 0 h 319"/>
                <a:gd name="T10" fmla="*/ 0 w 293"/>
                <a:gd name="T11" fmla="*/ 0 h 319"/>
                <a:gd name="T12" fmla="*/ 0 w 293"/>
                <a:gd name="T13" fmla="*/ 0 h 319"/>
                <a:gd name="T14" fmla="*/ 0 w 293"/>
                <a:gd name="T15" fmla="*/ 0 h 319"/>
                <a:gd name="T16" fmla="*/ 0 w 293"/>
                <a:gd name="T17" fmla="*/ 0 h 319"/>
                <a:gd name="T18" fmla="*/ 0 w 293"/>
                <a:gd name="T19" fmla="*/ 0 h 319"/>
                <a:gd name="T20" fmla="*/ 0 w 293"/>
                <a:gd name="T21" fmla="*/ 0 h 319"/>
                <a:gd name="T22" fmla="*/ 0 w 293"/>
                <a:gd name="T23" fmla="*/ 0 h 319"/>
                <a:gd name="T24" fmla="*/ 0 w 293"/>
                <a:gd name="T25" fmla="*/ 0 h 319"/>
                <a:gd name="T26" fmla="*/ 0 w 293"/>
                <a:gd name="T27" fmla="*/ 0 h 319"/>
                <a:gd name="T28" fmla="*/ 0 w 293"/>
                <a:gd name="T29" fmla="*/ 0 h 319"/>
                <a:gd name="T30" fmla="*/ 0 w 293"/>
                <a:gd name="T31" fmla="*/ 0 h 319"/>
                <a:gd name="T32" fmla="*/ 0 w 293"/>
                <a:gd name="T33" fmla="*/ 0 h 319"/>
                <a:gd name="T34" fmla="*/ 0 w 293"/>
                <a:gd name="T35" fmla="*/ 0 h 319"/>
                <a:gd name="T36" fmla="*/ 0 w 293"/>
                <a:gd name="T37" fmla="*/ 0 h 319"/>
                <a:gd name="T38" fmla="*/ 0 w 293"/>
                <a:gd name="T39" fmla="*/ 0 h 319"/>
                <a:gd name="T40" fmla="*/ 0 w 293"/>
                <a:gd name="T41" fmla="*/ 0 h 319"/>
                <a:gd name="T42" fmla="*/ 0 w 293"/>
                <a:gd name="T43" fmla="*/ 0 h 319"/>
                <a:gd name="T44" fmla="*/ 0 w 293"/>
                <a:gd name="T45" fmla="*/ 0 h 319"/>
                <a:gd name="T46" fmla="*/ 0 w 293"/>
                <a:gd name="T47" fmla="*/ 0 h 319"/>
                <a:gd name="T48" fmla="*/ 0 w 293"/>
                <a:gd name="T49" fmla="*/ 0 h 319"/>
                <a:gd name="T50" fmla="*/ 0 w 293"/>
                <a:gd name="T51" fmla="*/ 0 h 319"/>
                <a:gd name="T52" fmla="*/ 0 w 293"/>
                <a:gd name="T53" fmla="*/ 0 h 319"/>
                <a:gd name="T54" fmla="*/ 0 w 293"/>
                <a:gd name="T55" fmla="*/ 0 h 319"/>
                <a:gd name="T56" fmla="*/ 0 w 293"/>
                <a:gd name="T57" fmla="*/ 0 h 319"/>
                <a:gd name="T58" fmla="*/ 0 w 293"/>
                <a:gd name="T59" fmla="*/ 0 h 319"/>
                <a:gd name="T60" fmla="*/ 0 w 293"/>
                <a:gd name="T61" fmla="*/ 0 h 319"/>
                <a:gd name="T62" fmla="*/ 0 w 293"/>
                <a:gd name="T63" fmla="*/ 0 h 319"/>
                <a:gd name="T64" fmla="*/ 0 w 293"/>
                <a:gd name="T65" fmla="*/ 0 h 319"/>
                <a:gd name="T66" fmla="*/ 0 w 293"/>
                <a:gd name="T67" fmla="*/ 0 h 319"/>
                <a:gd name="T68" fmla="*/ 0 w 293"/>
                <a:gd name="T69" fmla="*/ 0 h 319"/>
                <a:gd name="T70" fmla="*/ 0 w 293"/>
                <a:gd name="T71" fmla="*/ 0 h 319"/>
                <a:gd name="T72" fmla="*/ 0 w 293"/>
                <a:gd name="T73" fmla="*/ 0 h 319"/>
                <a:gd name="T74" fmla="*/ 0 w 293"/>
                <a:gd name="T75" fmla="*/ 0 h 319"/>
                <a:gd name="T76" fmla="*/ 0 w 293"/>
                <a:gd name="T77" fmla="*/ 0 h 319"/>
                <a:gd name="T78" fmla="*/ 0 w 293"/>
                <a:gd name="T79" fmla="*/ 0 h 319"/>
                <a:gd name="T80" fmla="*/ 0 w 293"/>
                <a:gd name="T81" fmla="*/ 0 h 31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 name="Freeform 472"/>
            <p:cNvSpPr>
              <a:spLocks/>
            </p:cNvSpPr>
            <p:nvPr/>
          </p:nvSpPr>
          <p:spPr bwMode="auto">
            <a:xfrm>
              <a:off x="1138" y="3299"/>
              <a:ext cx="60" cy="139"/>
            </a:xfrm>
            <a:custGeom>
              <a:avLst/>
              <a:gdLst>
                <a:gd name="T0" fmla="*/ 0 w 1314"/>
                <a:gd name="T1" fmla="*/ 0 h 2506"/>
                <a:gd name="T2" fmla="*/ 0 w 1314"/>
                <a:gd name="T3" fmla="*/ 0 h 2506"/>
                <a:gd name="T4" fmla="*/ 0 w 1314"/>
                <a:gd name="T5" fmla="*/ 0 h 2506"/>
                <a:gd name="T6" fmla="*/ 0 w 1314"/>
                <a:gd name="T7" fmla="*/ 0 h 2506"/>
                <a:gd name="T8" fmla="*/ 0 w 1314"/>
                <a:gd name="T9" fmla="*/ 0 h 25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4" h="2506">
                  <a:moveTo>
                    <a:pt x="198" y="0"/>
                  </a:moveTo>
                  <a:lnTo>
                    <a:pt x="0" y="66"/>
                  </a:lnTo>
                  <a:lnTo>
                    <a:pt x="1064" y="2506"/>
                  </a:lnTo>
                  <a:lnTo>
                    <a:pt x="1314" y="2421"/>
                  </a:lnTo>
                  <a:lnTo>
                    <a:pt x="198" y="0"/>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Freeform 473"/>
            <p:cNvSpPr>
              <a:spLocks/>
            </p:cNvSpPr>
            <p:nvPr/>
          </p:nvSpPr>
          <p:spPr bwMode="auto">
            <a:xfrm>
              <a:off x="1136" y="3292"/>
              <a:ext cx="11" cy="10"/>
            </a:xfrm>
            <a:custGeom>
              <a:avLst/>
              <a:gdLst>
                <a:gd name="T0" fmla="*/ 0 w 235"/>
                <a:gd name="T1" fmla="*/ 0 h 179"/>
                <a:gd name="T2" fmla="*/ 0 w 235"/>
                <a:gd name="T3" fmla="*/ 0 h 179"/>
                <a:gd name="T4" fmla="*/ 0 w 235"/>
                <a:gd name="T5" fmla="*/ 0 h 179"/>
                <a:gd name="T6" fmla="*/ 0 w 235"/>
                <a:gd name="T7" fmla="*/ 0 h 179"/>
                <a:gd name="T8" fmla="*/ 0 w 235"/>
                <a:gd name="T9" fmla="*/ 0 h 179"/>
                <a:gd name="T10" fmla="*/ 0 w 235"/>
                <a:gd name="T11" fmla="*/ 0 h 1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5" h="179">
                  <a:moveTo>
                    <a:pt x="235" y="111"/>
                  </a:moveTo>
                  <a:lnTo>
                    <a:pt x="36" y="179"/>
                  </a:lnTo>
                  <a:lnTo>
                    <a:pt x="0" y="97"/>
                  </a:lnTo>
                  <a:lnTo>
                    <a:pt x="70" y="0"/>
                  </a:lnTo>
                  <a:lnTo>
                    <a:pt x="199" y="30"/>
                  </a:lnTo>
                  <a:lnTo>
                    <a:pt x="235" y="111"/>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 name="Freeform 474"/>
            <p:cNvSpPr>
              <a:spLocks/>
            </p:cNvSpPr>
            <p:nvPr/>
          </p:nvSpPr>
          <p:spPr bwMode="auto">
            <a:xfrm>
              <a:off x="1147" y="3103"/>
              <a:ext cx="208" cy="202"/>
            </a:xfrm>
            <a:custGeom>
              <a:avLst/>
              <a:gdLst>
                <a:gd name="T0" fmla="*/ 0 w 4569"/>
                <a:gd name="T1" fmla="*/ 0 h 3641"/>
                <a:gd name="T2" fmla="*/ 0 w 4569"/>
                <a:gd name="T3" fmla="*/ 0 h 3641"/>
                <a:gd name="T4" fmla="*/ 0 w 4569"/>
                <a:gd name="T5" fmla="*/ 0 h 3641"/>
                <a:gd name="T6" fmla="*/ 0 w 4569"/>
                <a:gd name="T7" fmla="*/ 0 h 3641"/>
                <a:gd name="T8" fmla="*/ 0 w 4569"/>
                <a:gd name="T9" fmla="*/ 0 h 36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9" h="3641">
                  <a:moveTo>
                    <a:pt x="0" y="1626"/>
                  </a:moveTo>
                  <a:lnTo>
                    <a:pt x="3650" y="0"/>
                  </a:lnTo>
                  <a:lnTo>
                    <a:pt x="4569" y="1998"/>
                  </a:lnTo>
                  <a:lnTo>
                    <a:pt x="873" y="3641"/>
                  </a:lnTo>
                  <a:lnTo>
                    <a:pt x="0" y="1626"/>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Freeform 475"/>
            <p:cNvSpPr>
              <a:spLocks/>
            </p:cNvSpPr>
            <p:nvPr/>
          </p:nvSpPr>
          <p:spPr bwMode="auto">
            <a:xfrm>
              <a:off x="1129" y="3045"/>
              <a:ext cx="271" cy="393"/>
            </a:xfrm>
            <a:custGeom>
              <a:avLst/>
              <a:gdLst>
                <a:gd name="T0" fmla="*/ 0 w 5957"/>
                <a:gd name="T1" fmla="*/ 0 h 7066"/>
                <a:gd name="T2" fmla="*/ 0 w 5957"/>
                <a:gd name="T3" fmla="*/ 0 h 7066"/>
                <a:gd name="T4" fmla="*/ 0 w 5957"/>
                <a:gd name="T5" fmla="*/ 0 h 7066"/>
                <a:gd name="T6" fmla="*/ 0 w 5957"/>
                <a:gd name="T7" fmla="*/ 0 h 7066"/>
                <a:gd name="T8" fmla="*/ 0 w 5957"/>
                <a:gd name="T9" fmla="*/ 0 h 7066"/>
                <a:gd name="T10" fmla="*/ 0 w 5957"/>
                <a:gd name="T11" fmla="*/ 0 h 7066"/>
                <a:gd name="T12" fmla="*/ 0 w 5957"/>
                <a:gd name="T13" fmla="*/ 0 h 7066"/>
                <a:gd name="T14" fmla="*/ 0 w 5957"/>
                <a:gd name="T15" fmla="*/ 0 h 7066"/>
                <a:gd name="T16" fmla="*/ 0 w 5957"/>
                <a:gd name="T17" fmla="*/ 0 h 7066"/>
                <a:gd name="T18" fmla="*/ 0 w 5957"/>
                <a:gd name="T19" fmla="*/ 0 h 7066"/>
                <a:gd name="T20" fmla="*/ 0 w 5957"/>
                <a:gd name="T21" fmla="*/ 0 h 7066"/>
                <a:gd name="T22" fmla="*/ 0 w 5957"/>
                <a:gd name="T23" fmla="*/ 0 h 7066"/>
                <a:gd name="T24" fmla="*/ 0 w 5957"/>
                <a:gd name="T25" fmla="*/ 0 h 7066"/>
                <a:gd name="T26" fmla="*/ 0 w 5957"/>
                <a:gd name="T27" fmla="*/ 0 h 7066"/>
                <a:gd name="T28" fmla="*/ 0 w 5957"/>
                <a:gd name="T29" fmla="*/ 0 h 7066"/>
                <a:gd name="T30" fmla="*/ 0 w 5957"/>
                <a:gd name="T31" fmla="*/ 0 h 7066"/>
                <a:gd name="T32" fmla="*/ 0 w 5957"/>
                <a:gd name="T33" fmla="*/ 0 h 7066"/>
                <a:gd name="T34" fmla="*/ 0 w 5957"/>
                <a:gd name="T35" fmla="*/ 0 h 7066"/>
                <a:gd name="T36" fmla="*/ 0 w 5957"/>
                <a:gd name="T37" fmla="*/ 0 h 7066"/>
                <a:gd name="T38" fmla="*/ 0 w 5957"/>
                <a:gd name="T39" fmla="*/ 0 h 7066"/>
                <a:gd name="T40" fmla="*/ 0 w 5957"/>
                <a:gd name="T41" fmla="*/ 0 h 7066"/>
                <a:gd name="T42" fmla="*/ 0 w 5957"/>
                <a:gd name="T43" fmla="*/ 0 h 7066"/>
                <a:gd name="T44" fmla="*/ 0 w 5957"/>
                <a:gd name="T45" fmla="*/ 0 h 7066"/>
                <a:gd name="T46" fmla="*/ 0 w 5957"/>
                <a:gd name="T47" fmla="*/ 0 h 7066"/>
                <a:gd name="T48" fmla="*/ 0 w 5957"/>
                <a:gd name="T49" fmla="*/ 0 h 7066"/>
                <a:gd name="T50" fmla="*/ 0 w 5957"/>
                <a:gd name="T51" fmla="*/ 0 h 7066"/>
                <a:gd name="T52" fmla="*/ 0 w 5957"/>
                <a:gd name="T53" fmla="*/ 0 h 7066"/>
                <a:gd name="T54" fmla="*/ 0 w 5957"/>
                <a:gd name="T55" fmla="*/ 0 h 7066"/>
                <a:gd name="T56" fmla="*/ 0 w 5957"/>
                <a:gd name="T57" fmla="*/ 0 h 7066"/>
                <a:gd name="T58" fmla="*/ 0 w 5957"/>
                <a:gd name="T59" fmla="*/ 0 h 7066"/>
                <a:gd name="T60" fmla="*/ 0 w 5957"/>
                <a:gd name="T61" fmla="*/ 0 h 7066"/>
                <a:gd name="T62" fmla="*/ 0 w 5957"/>
                <a:gd name="T63" fmla="*/ 0 h 7066"/>
                <a:gd name="T64" fmla="*/ 0 w 5957"/>
                <a:gd name="T65" fmla="*/ 0 h 7066"/>
                <a:gd name="T66" fmla="*/ 0 w 5957"/>
                <a:gd name="T67" fmla="*/ 0 h 7066"/>
                <a:gd name="T68" fmla="*/ 0 w 5957"/>
                <a:gd name="T69" fmla="*/ 0 h 7066"/>
                <a:gd name="T70" fmla="*/ 0 w 5957"/>
                <a:gd name="T71" fmla="*/ 0 h 7066"/>
                <a:gd name="T72" fmla="*/ 0 w 5957"/>
                <a:gd name="T73" fmla="*/ 0 h 70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Freeform 476"/>
            <p:cNvSpPr>
              <a:spLocks/>
            </p:cNvSpPr>
            <p:nvPr/>
          </p:nvSpPr>
          <p:spPr bwMode="auto">
            <a:xfrm>
              <a:off x="1313" y="3096"/>
              <a:ext cx="51" cy="121"/>
            </a:xfrm>
            <a:custGeom>
              <a:avLst/>
              <a:gdLst>
                <a:gd name="T0" fmla="*/ 0 w 1134"/>
                <a:gd name="T1" fmla="*/ 0 h 2180"/>
                <a:gd name="T2" fmla="*/ 0 w 1134"/>
                <a:gd name="T3" fmla="*/ 0 h 2180"/>
                <a:gd name="T4" fmla="*/ 0 w 1134"/>
                <a:gd name="T5" fmla="*/ 0 h 2180"/>
                <a:gd name="T6" fmla="*/ 0 w 1134"/>
                <a:gd name="T7" fmla="*/ 0 h 2180"/>
                <a:gd name="T8" fmla="*/ 0 w 1134"/>
                <a:gd name="T9" fmla="*/ 0 h 2180"/>
                <a:gd name="T10" fmla="*/ 0 w 1134"/>
                <a:gd name="T11" fmla="*/ 0 h 2180"/>
                <a:gd name="T12" fmla="*/ 0 w 1134"/>
                <a:gd name="T13" fmla="*/ 0 h 2180"/>
                <a:gd name="T14" fmla="*/ 0 w 1134"/>
                <a:gd name="T15" fmla="*/ 0 h 2180"/>
                <a:gd name="T16" fmla="*/ 0 w 1134"/>
                <a:gd name="T17" fmla="*/ 0 h 2180"/>
                <a:gd name="T18" fmla="*/ 0 w 1134"/>
                <a:gd name="T19" fmla="*/ 0 h 2180"/>
                <a:gd name="T20" fmla="*/ 0 w 1134"/>
                <a:gd name="T21" fmla="*/ 0 h 2180"/>
                <a:gd name="T22" fmla="*/ 0 w 1134"/>
                <a:gd name="T23" fmla="*/ 0 h 2180"/>
                <a:gd name="T24" fmla="*/ 0 w 1134"/>
                <a:gd name="T25" fmla="*/ 0 h 2180"/>
                <a:gd name="T26" fmla="*/ 0 w 1134"/>
                <a:gd name="T27" fmla="*/ 0 h 2180"/>
                <a:gd name="T28" fmla="*/ 0 w 1134"/>
                <a:gd name="T29" fmla="*/ 0 h 2180"/>
                <a:gd name="T30" fmla="*/ 0 w 1134"/>
                <a:gd name="T31" fmla="*/ 0 h 2180"/>
                <a:gd name="T32" fmla="*/ 0 w 1134"/>
                <a:gd name="T33" fmla="*/ 0 h 2180"/>
                <a:gd name="T34" fmla="*/ 0 w 1134"/>
                <a:gd name="T35" fmla="*/ 0 h 2180"/>
                <a:gd name="T36" fmla="*/ 0 w 1134"/>
                <a:gd name="T37" fmla="*/ 0 h 2180"/>
                <a:gd name="T38" fmla="*/ 0 w 1134"/>
                <a:gd name="T39" fmla="*/ 0 h 2180"/>
                <a:gd name="T40" fmla="*/ 0 w 1134"/>
                <a:gd name="T41" fmla="*/ 0 h 2180"/>
                <a:gd name="T42" fmla="*/ 0 w 1134"/>
                <a:gd name="T43" fmla="*/ 0 h 2180"/>
                <a:gd name="T44" fmla="*/ 0 w 1134"/>
                <a:gd name="T45" fmla="*/ 0 h 2180"/>
                <a:gd name="T46" fmla="*/ 0 w 1134"/>
                <a:gd name="T47" fmla="*/ 0 h 2180"/>
                <a:gd name="T48" fmla="*/ 0 w 1134"/>
                <a:gd name="T49" fmla="*/ 0 h 2180"/>
                <a:gd name="T50" fmla="*/ 0 w 1134"/>
                <a:gd name="T51" fmla="*/ 0 h 2180"/>
                <a:gd name="T52" fmla="*/ 0 w 1134"/>
                <a:gd name="T53" fmla="*/ 0 h 2180"/>
                <a:gd name="T54" fmla="*/ 0 w 1134"/>
                <a:gd name="T55" fmla="*/ 0 h 2180"/>
                <a:gd name="T56" fmla="*/ 0 w 1134"/>
                <a:gd name="T57" fmla="*/ 0 h 2180"/>
                <a:gd name="T58" fmla="*/ 0 w 1134"/>
                <a:gd name="T59" fmla="*/ 0 h 2180"/>
                <a:gd name="T60" fmla="*/ 0 w 1134"/>
                <a:gd name="T61" fmla="*/ 0 h 2180"/>
                <a:gd name="T62" fmla="*/ 0 w 1134"/>
                <a:gd name="T63" fmla="*/ 0 h 2180"/>
                <a:gd name="T64" fmla="*/ 0 w 1134"/>
                <a:gd name="T65" fmla="*/ 0 h 2180"/>
                <a:gd name="T66" fmla="*/ 0 w 1134"/>
                <a:gd name="T67" fmla="*/ 0 h 2180"/>
                <a:gd name="T68" fmla="*/ 0 w 1134"/>
                <a:gd name="T69" fmla="*/ 0 h 2180"/>
                <a:gd name="T70" fmla="*/ 0 w 1134"/>
                <a:gd name="T71" fmla="*/ 0 h 2180"/>
                <a:gd name="T72" fmla="*/ 0 w 1134"/>
                <a:gd name="T73" fmla="*/ 0 h 2180"/>
                <a:gd name="T74" fmla="*/ 0 w 1134"/>
                <a:gd name="T75" fmla="*/ 0 h 2180"/>
                <a:gd name="T76" fmla="*/ 0 w 1134"/>
                <a:gd name="T77" fmla="*/ 0 h 2180"/>
                <a:gd name="T78" fmla="*/ 0 w 1134"/>
                <a:gd name="T79" fmla="*/ 0 h 2180"/>
                <a:gd name="T80" fmla="*/ 0 w 1134"/>
                <a:gd name="T81" fmla="*/ 0 h 2180"/>
                <a:gd name="T82" fmla="*/ 0 w 1134"/>
                <a:gd name="T83" fmla="*/ 0 h 2180"/>
                <a:gd name="T84" fmla="*/ 0 w 1134"/>
                <a:gd name="T85" fmla="*/ 0 h 2180"/>
                <a:gd name="T86" fmla="*/ 0 w 1134"/>
                <a:gd name="T87" fmla="*/ 0 h 2180"/>
                <a:gd name="T88" fmla="*/ 0 w 1134"/>
                <a:gd name="T89" fmla="*/ 0 h 2180"/>
                <a:gd name="T90" fmla="*/ 0 w 1134"/>
                <a:gd name="T91" fmla="*/ 0 h 2180"/>
                <a:gd name="T92" fmla="*/ 0 w 1134"/>
                <a:gd name="T93" fmla="*/ 0 h 2180"/>
                <a:gd name="T94" fmla="*/ 0 w 1134"/>
                <a:gd name="T95" fmla="*/ 0 h 2180"/>
                <a:gd name="T96" fmla="*/ 0 w 1134"/>
                <a:gd name="T97" fmla="*/ 0 h 2180"/>
                <a:gd name="T98" fmla="*/ 0 w 1134"/>
                <a:gd name="T99" fmla="*/ 0 h 2180"/>
                <a:gd name="T100" fmla="*/ 0 w 1134"/>
                <a:gd name="T101" fmla="*/ 0 h 2180"/>
                <a:gd name="T102" fmla="*/ 0 w 1134"/>
                <a:gd name="T103" fmla="*/ 0 h 21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 name="Freeform 477"/>
            <p:cNvSpPr>
              <a:spLocks/>
            </p:cNvSpPr>
            <p:nvPr/>
          </p:nvSpPr>
          <p:spPr bwMode="auto">
            <a:xfrm>
              <a:off x="1122" y="3082"/>
              <a:ext cx="207" cy="202"/>
            </a:xfrm>
            <a:custGeom>
              <a:avLst/>
              <a:gdLst>
                <a:gd name="T0" fmla="*/ 0 w 4569"/>
                <a:gd name="T1" fmla="*/ 0 h 3641"/>
                <a:gd name="T2" fmla="*/ 0 w 4569"/>
                <a:gd name="T3" fmla="*/ 0 h 3641"/>
                <a:gd name="T4" fmla="*/ 0 w 4569"/>
                <a:gd name="T5" fmla="*/ 0 h 3641"/>
                <a:gd name="T6" fmla="*/ 0 w 4569"/>
                <a:gd name="T7" fmla="*/ 0 h 3641"/>
                <a:gd name="T8" fmla="*/ 0 w 4569"/>
                <a:gd name="T9" fmla="*/ 0 h 36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9" h="3641">
                  <a:moveTo>
                    <a:pt x="0" y="1625"/>
                  </a:moveTo>
                  <a:lnTo>
                    <a:pt x="3650" y="0"/>
                  </a:lnTo>
                  <a:lnTo>
                    <a:pt x="4569" y="1997"/>
                  </a:lnTo>
                  <a:lnTo>
                    <a:pt x="873" y="3641"/>
                  </a:lnTo>
                  <a:lnTo>
                    <a:pt x="0" y="1625"/>
                  </a:lnTo>
                  <a:close/>
                </a:path>
              </a:pathLst>
            </a:custGeom>
            <a:solidFill>
              <a:srgbClr val="54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 name="Freeform 478"/>
            <p:cNvSpPr>
              <a:spLocks/>
            </p:cNvSpPr>
            <p:nvPr/>
          </p:nvSpPr>
          <p:spPr bwMode="auto">
            <a:xfrm>
              <a:off x="1104" y="3024"/>
              <a:ext cx="271" cy="393"/>
            </a:xfrm>
            <a:custGeom>
              <a:avLst/>
              <a:gdLst>
                <a:gd name="T0" fmla="*/ 0 w 5957"/>
                <a:gd name="T1" fmla="*/ 0 h 7065"/>
                <a:gd name="T2" fmla="*/ 0 w 5957"/>
                <a:gd name="T3" fmla="*/ 0 h 7065"/>
                <a:gd name="T4" fmla="*/ 0 w 5957"/>
                <a:gd name="T5" fmla="*/ 0 h 7065"/>
                <a:gd name="T6" fmla="*/ 0 w 5957"/>
                <a:gd name="T7" fmla="*/ 0 h 7065"/>
                <a:gd name="T8" fmla="*/ 0 w 5957"/>
                <a:gd name="T9" fmla="*/ 0 h 7065"/>
                <a:gd name="T10" fmla="*/ 0 w 5957"/>
                <a:gd name="T11" fmla="*/ 0 h 7065"/>
                <a:gd name="T12" fmla="*/ 0 w 5957"/>
                <a:gd name="T13" fmla="*/ 0 h 7065"/>
                <a:gd name="T14" fmla="*/ 0 w 5957"/>
                <a:gd name="T15" fmla="*/ 0 h 7065"/>
                <a:gd name="T16" fmla="*/ 0 w 5957"/>
                <a:gd name="T17" fmla="*/ 0 h 7065"/>
                <a:gd name="T18" fmla="*/ 0 w 5957"/>
                <a:gd name="T19" fmla="*/ 0 h 7065"/>
                <a:gd name="T20" fmla="*/ 0 w 5957"/>
                <a:gd name="T21" fmla="*/ 0 h 7065"/>
                <a:gd name="T22" fmla="*/ 0 w 5957"/>
                <a:gd name="T23" fmla="*/ 0 h 7065"/>
                <a:gd name="T24" fmla="*/ 0 w 5957"/>
                <a:gd name="T25" fmla="*/ 0 h 7065"/>
                <a:gd name="T26" fmla="*/ 0 w 5957"/>
                <a:gd name="T27" fmla="*/ 0 h 7065"/>
                <a:gd name="T28" fmla="*/ 0 w 5957"/>
                <a:gd name="T29" fmla="*/ 0 h 7065"/>
                <a:gd name="T30" fmla="*/ 0 w 5957"/>
                <a:gd name="T31" fmla="*/ 0 h 7065"/>
                <a:gd name="T32" fmla="*/ 0 w 5957"/>
                <a:gd name="T33" fmla="*/ 0 h 7065"/>
                <a:gd name="T34" fmla="*/ 0 w 5957"/>
                <a:gd name="T35" fmla="*/ 0 h 7065"/>
                <a:gd name="T36" fmla="*/ 0 w 5957"/>
                <a:gd name="T37" fmla="*/ 0 h 7065"/>
                <a:gd name="T38" fmla="*/ 0 w 5957"/>
                <a:gd name="T39" fmla="*/ 0 h 7065"/>
                <a:gd name="T40" fmla="*/ 0 w 5957"/>
                <a:gd name="T41" fmla="*/ 0 h 7065"/>
                <a:gd name="T42" fmla="*/ 0 w 5957"/>
                <a:gd name="T43" fmla="*/ 0 h 7065"/>
                <a:gd name="T44" fmla="*/ 0 w 5957"/>
                <a:gd name="T45" fmla="*/ 0 h 7065"/>
                <a:gd name="T46" fmla="*/ 0 w 5957"/>
                <a:gd name="T47" fmla="*/ 0 h 7065"/>
                <a:gd name="T48" fmla="*/ 0 w 5957"/>
                <a:gd name="T49" fmla="*/ 0 h 7065"/>
                <a:gd name="T50" fmla="*/ 0 w 5957"/>
                <a:gd name="T51" fmla="*/ 0 h 7065"/>
                <a:gd name="T52" fmla="*/ 0 w 5957"/>
                <a:gd name="T53" fmla="*/ 0 h 7065"/>
                <a:gd name="T54" fmla="*/ 0 w 5957"/>
                <a:gd name="T55" fmla="*/ 0 h 7065"/>
                <a:gd name="T56" fmla="*/ 0 w 5957"/>
                <a:gd name="T57" fmla="*/ 0 h 7065"/>
                <a:gd name="T58" fmla="*/ 0 w 5957"/>
                <a:gd name="T59" fmla="*/ 0 h 7065"/>
                <a:gd name="T60" fmla="*/ 0 w 5957"/>
                <a:gd name="T61" fmla="*/ 0 h 7065"/>
                <a:gd name="T62" fmla="*/ 0 w 5957"/>
                <a:gd name="T63" fmla="*/ 0 h 7065"/>
                <a:gd name="T64" fmla="*/ 0 w 5957"/>
                <a:gd name="T65" fmla="*/ 0 h 7065"/>
                <a:gd name="T66" fmla="*/ 0 w 5957"/>
                <a:gd name="T67" fmla="*/ 0 h 7065"/>
                <a:gd name="T68" fmla="*/ 0 w 5957"/>
                <a:gd name="T69" fmla="*/ 0 h 7065"/>
                <a:gd name="T70" fmla="*/ 0 w 5957"/>
                <a:gd name="T71" fmla="*/ 0 h 7065"/>
                <a:gd name="T72" fmla="*/ 0 w 5957"/>
                <a:gd name="T73" fmla="*/ 0 h 70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 name="Freeform 479"/>
            <p:cNvSpPr>
              <a:spLocks/>
            </p:cNvSpPr>
            <p:nvPr/>
          </p:nvSpPr>
          <p:spPr bwMode="auto">
            <a:xfrm>
              <a:off x="1104" y="3024"/>
              <a:ext cx="162" cy="99"/>
            </a:xfrm>
            <a:custGeom>
              <a:avLst/>
              <a:gdLst>
                <a:gd name="T0" fmla="*/ 0 w 3562"/>
                <a:gd name="T1" fmla="*/ 0 h 1773"/>
                <a:gd name="T2" fmla="*/ 0 w 3562"/>
                <a:gd name="T3" fmla="*/ 0 h 1773"/>
                <a:gd name="T4" fmla="*/ 0 w 3562"/>
                <a:gd name="T5" fmla="*/ 0 h 1773"/>
                <a:gd name="T6" fmla="*/ 0 w 3562"/>
                <a:gd name="T7" fmla="*/ 0 h 1773"/>
                <a:gd name="T8" fmla="*/ 0 w 3562"/>
                <a:gd name="T9" fmla="*/ 0 h 1773"/>
                <a:gd name="T10" fmla="*/ 0 w 3562"/>
                <a:gd name="T11" fmla="*/ 0 h 1773"/>
                <a:gd name="T12" fmla="*/ 0 w 3562"/>
                <a:gd name="T13" fmla="*/ 0 h 1773"/>
                <a:gd name="T14" fmla="*/ 0 w 3562"/>
                <a:gd name="T15" fmla="*/ 0 h 1773"/>
                <a:gd name="T16" fmla="*/ 0 w 3562"/>
                <a:gd name="T17" fmla="*/ 0 h 1773"/>
                <a:gd name="T18" fmla="*/ 0 w 3562"/>
                <a:gd name="T19" fmla="*/ 0 h 1773"/>
                <a:gd name="T20" fmla="*/ 0 w 3562"/>
                <a:gd name="T21" fmla="*/ 0 h 1773"/>
                <a:gd name="T22" fmla="*/ 0 w 3562"/>
                <a:gd name="T23" fmla="*/ 0 h 1773"/>
                <a:gd name="T24" fmla="*/ 0 w 3562"/>
                <a:gd name="T25" fmla="*/ 0 h 1773"/>
                <a:gd name="T26" fmla="*/ 0 w 3562"/>
                <a:gd name="T27" fmla="*/ 0 h 1773"/>
                <a:gd name="T28" fmla="*/ 0 w 3562"/>
                <a:gd name="T29" fmla="*/ 0 h 1773"/>
                <a:gd name="T30" fmla="*/ 0 w 3562"/>
                <a:gd name="T31" fmla="*/ 0 h 1773"/>
                <a:gd name="T32" fmla="*/ 0 w 3562"/>
                <a:gd name="T33" fmla="*/ 0 h 1773"/>
                <a:gd name="T34" fmla="*/ 0 w 3562"/>
                <a:gd name="T35" fmla="*/ 0 h 1773"/>
                <a:gd name="T36" fmla="*/ 0 w 3562"/>
                <a:gd name="T37" fmla="*/ 0 h 1773"/>
                <a:gd name="T38" fmla="*/ 0 w 3562"/>
                <a:gd name="T39" fmla="*/ 0 h 1773"/>
                <a:gd name="T40" fmla="*/ 0 w 3562"/>
                <a:gd name="T41" fmla="*/ 0 h 17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 name="Freeform 480"/>
            <p:cNvSpPr>
              <a:spLocks/>
            </p:cNvSpPr>
            <p:nvPr/>
          </p:nvSpPr>
          <p:spPr bwMode="auto">
            <a:xfrm>
              <a:off x="1104" y="3024"/>
              <a:ext cx="161" cy="97"/>
            </a:xfrm>
            <a:custGeom>
              <a:avLst/>
              <a:gdLst>
                <a:gd name="T0" fmla="*/ 0 w 3550"/>
                <a:gd name="T1" fmla="*/ 0 h 1748"/>
                <a:gd name="T2" fmla="*/ 0 w 3550"/>
                <a:gd name="T3" fmla="*/ 0 h 1748"/>
                <a:gd name="T4" fmla="*/ 0 w 3550"/>
                <a:gd name="T5" fmla="*/ 0 h 1748"/>
                <a:gd name="T6" fmla="*/ 0 w 3550"/>
                <a:gd name="T7" fmla="*/ 0 h 1748"/>
                <a:gd name="T8" fmla="*/ 0 w 3550"/>
                <a:gd name="T9" fmla="*/ 0 h 1748"/>
                <a:gd name="T10" fmla="*/ 0 w 3550"/>
                <a:gd name="T11" fmla="*/ 0 h 1748"/>
                <a:gd name="T12" fmla="*/ 0 w 3550"/>
                <a:gd name="T13" fmla="*/ 0 h 1748"/>
                <a:gd name="T14" fmla="*/ 0 w 3550"/>
                <a:gd name="T15" fmla="*/ 0 h 1748"/>
                <a:gd name="T16" fmla="*/ 0 w 3550"/>
                <a:gd name="T17" fmla="*/ 0 h 1748"/>
                <a:gd name="T18" fmla="*/ 0 w 3550"/>
                <a:gd name="T19" fmla="*/ 0 h 1748"/>
                <a:gd name="T20" fmla="*/ 0 w 3550"/>
                <a:gd name="T21" fmla="*/ 0 h 1748"/>
                <a:gd name="T22" fmla="*/ 0 w 3550"/>
                <a:gd name="T23" fmla="*/ 0 h 1748"/>
                <a:gd name="T24" fmla="*/ 0 w 3550"/>
                <a:gd name="T25" fmla="*/ 0 h 1748"/>
                <a:gd name="T26" fmla="*/ 0 w 3550"/>
                <a:gd name="T27" fmla="*/ 0 h 1748"/>
                <a:gd name="T28" fmla="*/ 0 w 3550"/>
                <a:gd name="T29" fmla="*/ 0 h 1748"/>
                <a:gd name="T30" fmla="*/ 0 w 3550"/>
                <a:gd name="T31" fmla="*/ 0 h 1748"/>
                <a:gd name="T32" fmla="*/ 0 w 3550"/>
                <a:gd name="T33" fmla="*/ 0 h 1748"/>
                <a:gd name="T34" fmla="*/ 0 w 3550"/>
                <a:gd name="T35" fmla="*/ 0 h 1748"/>
                <a:gd name="T36" fmla="*/ 0 w 3550"/>
                <a:gd name="T37" fmla="*/ 0 h 1748"/>
                <a:gd name="T38" fmla="*/ 0 w 3550"/>
                <a:gd name="T39" fmla="*/ 0 h 1748"/>
                <a:gd name="T40" fmla="*/ 0 w 3550"/>
                <a:gd name="T41" fmla="*/ 0 h 1748"/>
                <a:gd name="T42" fmla="*/ 0 w 3550"/>
                <a:gd name="T43" fmla="*/ 0 h 1748"/>
                <a:gd name="T44" fmla="*/ 0 w 3550"/>
                <a:gd name="T45" fmla="*/ 0 h 1748"/>
                <a:gd name="T46" fmla="*/ 0 w 3550"/>
                <a:gd name="T47" fmla="*/ 0 h 1748"/>
                <a:gd name="T48" fmla="*/ 0 w 3550"/>
                <a:gd name="T49" fmla="*/ 0 h 1748"/>
                <a:gd name="T50" fmla="*/ 0 w 3550"/>
                <a:gd name="T51" fmla="*/ 0 h 1748"/>
                <a:gd name="T52" fmla="*/ 0 w 3550"/>
                <a:gd name="T53" fmla="*/ 0 h 1748"/>
                <a:gd name="T54" fmla="*/ 0 w 3550"/>
                <a:gd name="T55" fmla="*/ 0 h 1748"/>
                <a:gd name="T56" fmla="*/ 0 w 3550"/>
                <a:gd name="T57" fmla="*/ 0 h 1748"/>
                <a:gd name="T58" fmla="*/ 0 w 3550"/>
                <a:gd name="T59" fmla="*/ 0 h 1748"/>
                <a:gd name="T60" fmla="*/ 0 w 3550"/>
                <a:gd name="T61" fmla="*/ 0 h 1748"/>
                <a:gd name="T62" fmla="*/ 0 w 3550"/>
                <a:gd name="T63" fmla="*/ 0 h 1748"/>
                <a:gd name="T64" fmla="*/ 0 w 3550"/>
                <a:gd name="T65" fmla="*/ 0 h 1748"/>
                <a:gd name="T66" fmla="*/ 0 w 3550"/>
                <a:gd name="T67" fmla="*/ 0 h 1748"/>
                <a:gd name="T68" fmla="*/ 0 w 3550"/>
                <a:gd name="T69" fmla="*/ 0 h 1748"/>
                <a:gd name="T70" fmla="*/ 0 w 3550"/>
                <a:gd name="T71" fmla="*/ 0 h 1748"/>
                <a:gd name="T72" fmla="*/ 0 w 3550"/>
                <a:gd name="T73" fmla="*/ 0 h 1748"/>
                <a:gd name="T74" fmla="*/ 0 w 3550"/>
                <a:gd name="T75" fmla="*/ 0 h 1748"/>
                <a:gd name="T76" fmla="*/ 0 w 3550"/>
                <a:gd name="T77" fmla="*/ 0 h 1748"/>
                <a:gd name="T78" fmla="*/ 0 w 3550"/>
                <a:gd name="T79" fmla="*/ 0 h 1748"/>
                <a:gd name="T80" fmla="*/ 0 w 3550"/>
                <a:gd name="T81" fmla="*/ 0 h 1748"/>
                <a:gd name="T82" fmla="*/ 0 w 3550"/>
                <a:gd name="T83" fmla="*/ 0 h 1748"/>
                <a:gd name="T84" fmla="*/ 0 w 3550"/>
                <a:gd name="T85" fmla="*/ 0 h 1748"/>
                <a:gd name="T86" fmla="*/ 0 w 3550"/>
                <a:gd name="T87" fmla="*/ 0 h 1748"/>
                <a:gd name="T88" fmla="*/ 0 w 3550"/>
                <a:gd name="T89" fmla="*/ 0 h 1748"/>
                <a:gd name="T90" fmla="*/ 0 w 3550"/>
                <a:gd name="T91" fmla="*/ 0 h 1748"/>
                <a:gd name="T92" fmla="*/ 0 w 3550"/>
                <a:gd name="T93" fmla="*/ 0 h 1748"/>
                <a:gd name="T94" fmla="*/ 0 w 3550"/>
                <a:gd name="T95" fmla="*/ 0 h 174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 name="Freeform 481"/>
            <p:cNvSpPr>
              <a:spLocks/>
            </p:cNvSpPr>
            <p:nvPr/>
          </p:nvSpPr>
          <p:spPr bwMode="auto">
            <a:xfrm>
              <a:off x="1104" y="3024"/>
              <a:ext cx="161" cy="96"/>
            </a:xfrm>
            <a:custGeom>
              <a:avLst/>
              <a:gdLst>
                <a:gd name="T0" fmla="*/ 0 w 3539"/>
                <a:gd name="T1" fmla="*/ 0 h 1724"/>
                <a:gd name="T2" fmla="*/ 0 w 3539"/>
                <a:gd name="T3" fmla="*/ 0 h 1724"/>
                <a:gd name="T4" fmla="*/ 0 w 3539"/>
                <a:gd name="T5" fmla="*/ 0 h 1724"/>
                <a:gd name="T6" fmla="*/ 0 w 3539"/>
                <a:gd name="T7" fmla="*/ 0 h 1724"/>
                <a:gd name="T8" fmla="*/ 0 w 3539"/>
                <a:gd name="T9" fmla="*/ 0 h 1724"/>
                <a:gd name="T10" fmla="*/ 0 w 3539"/>
                <a:gd name="T11" fmla="*/ 0 h 1724"/>
                <a:gd name="T12" fmla="*/ 0 w 3539"/>
                <a:gd name="T13" fmla="*/ 0 h 1724"/>
                <a:gd name="T14" fmla="*/ 0 w 3539"/>
                <a:gd name="T15" fmla="*/ 0 h 1724"/>
                <a:gd name="T16" fmla="*/ 0 w 3539"/>
                <a:gd name="T17" fmla="*/ 0 h 1724"/>
                <a:gd name="T18" fmla="*/ 0 w 3539"/>
                <a:gd name="T19" fmla="*/ 0 h 1724"/>
                <a:gd name="T20" fmla="*/ 0 w 3539"/>
                <a:gd name="T21" fmla="*/ 0 h 1724"/>
                <a:gd name="T22" fmla="*/ 0 w 3539"/>
                <a:gd name="T23" fmla="*/ 0 h 1724"/>
                <a:gd name="T24" fmla="*/ 0 w 3539"/>
                <a:gd name="T25" fmla="*/ 0 h 1724"/>
                <a:gd name="T26" fmla="*/ 0 w 3539"/>
                <a:gd name="T27" fmla="*/ 0 h 1724"/>
                <a:gd name="T28" fmla="*/ 0 w 3539"/>
                <a:gd name="T29" fmla="*/ 0 h 1724"/>
                <a:gd name="T30" fmla="*/ 0 w 3539"/>
                <a:gd name="T31" fmla="*/ 0 h 1724"/>
                <a:gd name="T32" fmla="*/ 0 w 3539"/>
                <a:gd name="T33" fmla="*/ 0 h 1724"/>
                <a:gd name="T34" fmla="*/ 0 w 3539"/>
                <a:gd name="T35" fmla="*/ 0 h 1724"/>
                <a:gd name="T36" fmla="*/ 0 w 3539"/>
                <a:gd name="T37" fmla="*/ 0 h 1724"/>
                <a:gd name="T38" fmla="*/ 0 w 3539"/>
                <a:gd name="T39" fmla="*/ 0 h 1724"/>
                <a:gd name="T40" fmla="*/ 0 w 3539"/>
                <a:gd name="T41" fmla="*/ 0 h 1724"/>
                <a:gd name="T42" fmla="*/ 0 w 3539"/>
                <a:gd name="T43" fmla="*/ 0 h 1724"/>
                <a:gd name="T44" fmla="*/ 0 w 3539"/>
                <a:gd name="T45" fmla="*/ 0 h 1724"/>
                <a:gd name="T46" fmla="*/ 0 w 3539"/>
                <a:gd name="T47" fmla="*/ 0 h 1724"/>
                <a:gd name="T48" fmla="*/ 0 w 3539"/>
                <a:gd name="T49" fmla="*/ 0 h 1724"/>
                <a:gd name="T50" fmla="*/ 0 w 3539"/>
                <a:gd name="T51" fmla="*/ 0 h 1724"/>
                <a:gd name="T52" fmla="*/ 0 w 3539"/>
                <a:gd name="T53" fmla="*/ 0 h 1724"/>
                <a:gd name="T54" fmla="*/ 0 w 3539"/>
                <a:gd name="T55" fmla="*/ 0 h 1724"/>
                <a:gd name="T56" fmla="*/ 0 w 3539"/>
                <a:gd name="T57" fmla="*/ 0 h 1724"/>
                <a:gd name="T58" fmla="*/ 0 w 3539"/>
                <a:gd name="T59" fmla="*/ 0 h 1724"/>
                <a:gd name="T60" fmla="*/ 0 w 3539"/>
                <a:gd name="T61" fmla="*/ 0 h 1724"/>
                <a:gd name="T62" fmla="*/ 0 w 3539"/>
                <a:gd name="T63" fmla="*/ 0 h 1724"/>
                <a:gd name="T64" fmla="*/ 0 w 3539"/>
                <a:gd name="T65" fmla="*/ 0 h 1724"/>
                <a:gd name="T66" fmla="*/ 0 w 3539"/>
                <a:gd name="T67" fmla="*/ 0 h 1724"/>
                <a:gd name="T68" fmla="*/ 0 w 3539"/>
                <a:gd name="T69" fmla="*/ 0 h 1724"/>
                <a:gd name="T70" fmla="*/ 0 w 3539"/>
                <a:gd name="T71" fmla="*/ 0 h 1724"/>
                <a:gd name="T72" fmla="*/ 0 w 3539"/>
                <a:gd name="T73" fmla="*/ 0 h 1724"/>
                <a:gd name="T74" fmla="*/ 0 w 3539"/>
                <a:gd name="T75" fmla="*/ 0 h 1724"/>
                <a:gd name="T76" fmla="*/ 0 w 3539"/>
                <a:gd name="T77" fmla="*/ 0 h 1724"/>
                <a:gd name="T78" fmla="*/ 0 w 3539"/>
                <a:gd name="T79" fmla="*/ 0 h 1724"/>
                <a:gd name="T80" fmla="*/ 0 w 3539"/>
                <a:gd name="T81" fmla="*/ 0 h 1724"/>
                <a:gd name="T82" fmla="*/ 0 w 3539"/>
                <a:gd name="T83" fmla="*/ 0 h 1724"/>
                <a:gd name="T84" fmla="*/ 0 w 3539"/>
                <a:gd name="T85" fmla="*/ 0 h 1724"/>
                <a:gd name="T86" fmla="*/ 0 w 3539"/>
                <a:gd name="T87" fmla="*/ 0 h 1724"/>
                <a:gd name="T88" fmla="*/ 0 w 3539"/>
                <a:gd name="T89" fmla="*/ 0 h 1724"/>
                <a:gd name="T90" fmla="*/ 0 w 3539"/>
                <a:gd name="T91" fmla="*/ 0 h 1724"/>
                <a:gd name="T92" fmla="*/ 0 w 3539"/>
                <a:gd name="T93" fmla="*/ 0 h 1724"/>
                <a:gd name="T94" fmla="*/ 0 w 3539"/>
                <a:gd name="T95" fmla="*/ 0 h 172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 name="Freeform 482"/>
            <p:cNvSpPr>
              <a:spLocks/>
            </p:cNvSpPr>
            <p:nvPr/>
          </p:nvSpPr>
          <p:spPr bwMode="auto">
            <a:xfrm>
              <a:off x="1104" y="3024"/>
              <a:ext cx="160" cy="94"/>
            </a:xfrm>
            <a:custGeom>
              <a:avLst/>
              <a:gdLst>
                <a:gd name="T0" fmla="*/ 0 w 3526"/>
                <a:gd name="T1" fmla="*/ 0 h 1698"/>
                <a:gd name="T2" fmla="*/ 0 w 3526"/>
                <a:gd name="T3" fmla="*/ 0 h 1698"/>
                <a:gd name="T4" fmla="*/ 0 w 3526"/>
                <a:gd name="T5" fmla="*/ 0 h 1698"/>
                <a:gd name="T6" fmla="*/ 0 w 3526"/>
                <a:gd name="T7" fmla="*/ 0 h 1698"/>
                <a:gd name="T8" fmla="*/ 0 w 3526"/>
                <a:gd name="T9" fmla="*/ 0 h 1698"/>
                <a:gd name="T10" fmla="*/ 0 w 3526"/>
                <a:gd name="T11" fmla="*/ 0 h 1698"/>
                <a:gd name="T12" fmla="*/ 0 w 3526"/>
                <a:gd name="T13" fmla="*/ 0 h 1698"/>
                <a:gd name="T14" fmla="*/ 0 w 3526"/>
                <a:gd name="T15" fmla="*/ 0 h 1698"/>
                <a:gd name="T16" fmla="*/ 0 w 3526"/>
                <a:gd name="T17" fmla="*/ 0 h 1698"/>
                <a:gd name="T18" fmla="*/ 0 w 3526"/>
                <a:gd name="T19" fmla="*/ 0 h 1698"/>
                <a:gd name="T20" fmla="*/ 0 w 3526"/>
                <a:gd name="T21" fmla="*/ 0 h 1698"/>
                <a:gd name="T22" fmla="*/ 0 w 3526"/>
                <a:gd name="T23" fmla="*/ 0 h 1698"/>
                <a:gd name="T24" fmla="*/ 0 w 3526"/>
                <a:gd name="T25" fmla="*/ 0 h 1698"/>
                <a:gd name="T26" fmla="*/ 0 w 3526"/>
                <a:gd name="T27" fmla="*/ 0 h 1698"/>
                <a:gd name="T28" fmla="*/ 0 w 3526"/>
                <a:gd name="T29" fmla="*/ 0 h 1698"/>
                <a:gd name="T30" fmla="*/ 0 w 3526"/>
                <a:gd name="T31" fmla="*/ 0 h 1698"/>
                <a:gd name="T32" fmla="*/ 0 w 3526"/>
                <a:gd name="T33" fmla="*/ 0 h 1698"/>
                <a:gd name="T34" fmla="*/ 0 w 3526"/>
                <a:gd name="T35" fmla="*/ 0 h 1698"/>
                <a:gd name="T36" fmla="*/ 0 w 3526"/>
                <a:gd name="T37" fmla="*/ 0 h 1698"/>
                <a:gd name="T38" fmla="*/ 0 w 3526"/>
                <a:gd name="T39" fmla="*/ 0 h 1698"/>
                <a:gd name="T40" fmla="*/ 0 w 3526"/>
                <a:gd name="T41" fmla="*/ 0 h 1698"/>
                <a:gd name="T42" fmla="*/ 0 w 3526"/>
                <a:gd name="T43" fmla="*/ 0 h 1698"/>
                <a:gd name="T44" fmla="*/ 0 w 3526"/>
                <a:gd name="T45" fmla="*/ 0 h 1698"/>
                <a:gd name="T46" fmla="*/ 0 w 3526"/>
                <a:gd name="T47" fmla="*/ 0 h 1698"/>
                <a:gd name="T48" fmla="*/ 0 w 3526"/>
                <a:gd name="T49" fmla="*/ 0 h 1698"/>
                <a:gd name="T50" fmla="*/ 0 w 3526"/>
                <a:gd name="T51" fmla="*/ 0 h 1698"/>
                <a:gd name="T52" fmla="*/ 0 w 3526"/>
                <a:gd name="T53" fmla="*/ 0 h 1698"/>
                <a:gd name="T54" fmla="*/ 0 w 3526"/>
                <a:gd name="T55" fmla="*/ 0 h 1698"/>
                <a:gd name="T56" fmla="*/ 0 w 3526"/>
                <a:gd name="T57" fmla="*/ 0 h 1698"/>
                <a:gd name="T58" fmla="*/ 0 w 3526"/>
                <a:gd name="T59" fmla="*/ 0 h 1698"/>
                <a:gd name="T60" fmla="*/ 0 w 3526"/>
                <a:gd name="T61" fmla="*/ 0 h 1698"/>
                <a:gd name="T62" fmla="*/ 0 w 3526"/>
                <a:gd name="T63" fmla="*/ 0 h 1698"/>
                <a:gd name="T64" fmla="*/ 0 w 3526"/>
                <a:gd name="T65" fmla="*/ 0 h 1698"/>
                <a:gd name="T66" fmla="*/ 0 w 3526"/>
                <a:gd name="T67" fmla="*/ 0 h 1698"/>
                <a:gd name="T68" fmla="*/ 0 w 3526"/>
                <a:gd name="T69" fmla="*/ 0 h 1698"/>
                <a:gd name="T70" fmla="*/ 0 w 3526"/>
                <a:gd name="T71" fmla="*/ 0 h 1698"/>
                <a:gd name="T72" fmla="*/ 0 w 3526"/>
                <a:gd name="T73" fmla="*/ 0 h 1698"/>
                <a:gd name="T74" fmla="*/ 0 w 3526"/>
                <a:gd name="T75" fmla="*/ 0 h 1698"/>
                <a:gd name="T76" fmla="*/ 0 w 3526"/>
                <a:gd name="T77" fmla="*/ 0 h 1698"/>
                <a:gd name="T78" fmla="*/ 0 w 3526"/>
                <a:gd name="T79" fmla="*/ 0 h 1698"/>
                <a:gd name="T80" fmla="*/ 0 w 3526"/>
                <a:gd name="T81" fmla="*/ 0 h 1698"/>
                <a:gd name="T82" fmla="*/ 0 w 3526"/>
                <a:gd name="T83" fmla="*/ 0 h 1698"/>
                <a:gd name="T84" fmla="*/ 0 w 3526"/>
                <a:gd name="T85" fmla="*/ 0 h 1698"/>
                <a:gd name="T86" fmla="*/ 0 w 3526"/>
                <a:gd name="T87" fmla="*/ 0 h 169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483"/>
            <p:cNvSpPr>
              <a:spLocks/>
            </p:cNvSpPr>
            <p:nvPr/>
          </p:nvSpPr>
          <p:spPr bwMode="auto">
            <a:xfrm>
              <a:off x="1104" y="3024"/>
              <a:ext cx="160" cy="93"/>
            </a:xfrm>
            <a:custGeom>
              <a:avLst/>
              <a:gdLst>
                <a:gd name="T0" fmla="*/ 0 w 3515"/>
                <a:gd name="T1" fmla="*/ 0 h 1674"/>
                <a:gd name="T2" fmla="*/ 0 w 3515"/>
                <a:gd name="T3" fmla="*/ 0 h 1674"/>
                <a:gd name="T4" fmla="*/ 0 w 3515"/>
                <a:gd name="T5" fmla="*/ 0 h 1674"/>
                <a:gd name="T6" fmla="*/ 0 w 3515"/>
                <a:gd name="T7" fmla="*/ 0 h 1674"/>
                <a:gd name="T8" fmla="*/ 0 w 3515"/>
                <a:gd name="T9" fmla="*/ 0 h 1674"/>
                <a:gd name="T10" fmla="*/ 0 w 3515"/>
                <a:gd name="T11" fmla="*/ 0 h 1674"/>
                <a:gd name="T12" fmla="*/ 0 w 3515"/>
                <a:gd name="T13" fmla="*/ 0 h 1674"/>
                <a:gd name="T14" fmla="*/ 0 w 3515"/>
                <a:gd name="T15" fmla="*/ 0 h 1674"/>
                <a:gd name="T16" fmla="*/ 0 w 3515"/>
                <a:gd name="T17" fmla="*/ 0 h 1674"/>
                <a:gd name="T18" fmla="*/ 0 w 3515"/>
                <a:gd name="T19" fmla="*/ 0 h 1674"/>
                <a:gd name="T20" fmla="*/ 0 w 3515"/>
                <a:gd name="T21" fmla="*/ 0 h 1674"/>
                <a:gd name="T22" fmla="*/ 0 w 3515"/>
                <a:gd name="T23" fmla="*/ 0 h 1674"/>
                <a:gd name="T24" fmla="*/ 0 w 3515"/>
                <a:gd name="T25" fmla="*/ 0 h 1674"/>
                <a:gd name="T26" fmla="*/ 0 w 3515"/>
                <a:gd name="T27" fmla="*/ 0 h 1674"/>
                <a:gd name="T28" fmla="*/ 0 w 3515"/>
                <a:gd name="T29" fmla="*/ 0 h 1674"/>
                <a:gd name="T30" fmla="*/ 0 w 3515"/>
                <a:gd name="T31" fmla="*/ 0 h 1674"/>
                <a:gd name="T32" fmla="*/ 0 w 3515"/>
                <a:gd name="T33" fmla="*/ 0 h 1674"/>
                <a:gd name="T34" fmla="*/ 0 w 3515"/>
                <a:gd name="T35" fmla="*/ 0 h 1674"/>
                <a:gd name="T36" fmla="*/ 0 w 3515"/>
                <a:gd name="T37" fmla="*/ 0 h 1674"/>
                <a:gd name="T38" fmla="*/ 0 w 3515"/>
                <a:gd name="T39" fmla="*/ 0 h 1674"/>
                <a:gd name="T40" fmla="*/ 0 w 3515"/>
                <a:gd name="T41" fmla="*/ 0 h 1674"/>
                <a:gd name="T42" fmla="*/ 0 w 3515"/>
                <a:gd name="T43" fmla="*/ 0 h 1674"/>
                <a:gd name="T44" fmla="*/ 0 w 3515"/>
                <a:gd name="T45" fmla="*/ 0 h 1674"/>
                <a:gd name="T46" fmla="*/ 0 w 3515"/>
                <a:gd name="T47" fmla="*/ 0 h 1674"/>
                <a:gd name="T48" fmla="*/ 0 w 3515"/>
                <a:gd name="T49" fmla="*/ 0 h 1674"/>
                <a:gd name="T50" fmla="*/ 0 w 3515"/>
                <a:gd name="T51" fmla="*/ 0 h 1674"/>
                <a:gd name="T52" fmla="*/ 0 w 3515"/>
                <a:gd name="T53" fmla="*/ 0 h 1674"/>
                <a:gd name="T54" fmla="*/ 0 w 3515"/>
                <a:gd name="T55" fmla="*/ 0 h 1674"/>
                <a:gd name="T56" fmla="*/ 0 w 3515"/>
                <a:gd name="T57" fmla="*/ 0 h 1674"/>
                <a:gd name="T58" fmla="*/ 0 w 3515"/>
                <a:gd name="T59" fmla="*/ 0 h 1674"/>
                <a:gd name="T60" fmla="*/ 0 w 3515"/>
                <a:gd name="T61" fmla="*/ 0 h 1674"/>
                <a:gd name="T62" fmla="*/ 0 w 3515"/>
                <a:gd name="T63" fmla="*/ 0 h 1674"/>
                <a:gd name="T64" fmla="*/ 0 w 3515"/>
                <a:gd name="T65" fmla="*/ 0 h 1674"/>
                <a:gd name="T66" fmla="*/ 0 w 3515"/>
                <a:gd name="T67" fmla="*/ 0 h 1674"/>
                <a:gd name="T68" fmla="*/ 0 w 3515"/>
                <a:gd name="T69" fmla="*/ 0 h 1674"/>
                <a:gd name="T70" fmla="*/ 0 w 3515"/>
                <a:gd name="T71" fmla="*/ 0 h 1674"/>
                <a:gd name="T72" fmla="*/ 0 w 3515"/>
                <a:gd name="T73" fmla="*/ 0 h 1674"/>
                <a:gd name="T74" fmla="*/ 0 w 3515"/>
                <a:gd name="T75" fmla="*/ 0 h 1674"/>
                <a:gd name="T76" fmla="*/ 0 w 3515"/>
                <a:gd name="T77" fmla="*/ 0 h 1674"/>
                <a:gd name="T78" fmla="*/ 0 w 3515"/>
                <a:gd name="T79" fmla="*/ 0 h 1674"/>
                <a:gd name="T80" fmla="*/ 0 w 3515"/>
                <a:gd name="T81" fmla="*/ 0 h 1674"/>
                <a:gd name="T82" fmla="*/ 0 w 3515"/>
                <a:gd name="T83" fmla="*/ 0 h 1674"/>
                <a:gd name="T84" fmla="*/ 0 w 3515"/>
                <a:gd name="T85" fmla="*/ 0 h 1674"/>
                <a:gd name="T86" fmla="*/ 0 w 3515"/>
                <a:gd name="T87" fmla="*/ 0 h 167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Freeform 484"/>
            <p:cNvSpPr>
              <a:spLocks/>
            </p:cNvSpPr>
            <p:nvPr/>
          </p:nvSpPr>
          <p:spPr bwMode="auto">
            <a:xfrm>
              <a:off x="1104" y="3024"/>
              <a:ext cx="159" cy="92"/>
            </a:xfrm>
            <a:custGeom>
              <a:avLst/>
              <a:gdLst>
                <a:gd name="T0" fmla="*/ 0 w 3503"/>
                <a:gd name="T1" fmla="*/ 0 h 1649"/>
                <a:gd name="T2" fmla="*/ 0 w 3503"/>
                <a:gd name="T3" fmla="*/ 0 h 1649"/>
                <a:gd name="T4" fmla="*/ 0 w 3503"/>
                <a:gd name="T5" fmla="*/ 0 h 1649"/>
                <a:gd name="T6" fmla="*/ 0 w 3503"/>
                <a:gd name="T7" fmla="*/ 0 h 1649"/>
                <a:gd name="T8" fmla="*/ 0 w 3503"/>
                <a:gd name="T9" fmla="*/ 0 h 1649"/>
                <a:gd name="T10" fmla="*/ 0 w 3503"/>
                <a:gd name="T11" fmla="*/ 0 h 1649"/>
                <a:gd name="T12" fmla="*/ 0 w 3503"/>
                <a:gd name="T13" fmla="*/ 0 h 1649"/>
                <a:gd name="T14" fmla="*/ 0 w 3503"/>
                <a:gd name="T15" fmla="*/ 0 h 1649"/>
                <a:gd name="T16" fmla="*/ 0 w 3503"/>
                <a:gd name="T17" fmla="*/ 0 h 1649"/>
                <a:gd name="T18" fmla="*/ 0 w 3503"/>
                <a:gd name="T19" fmla="*/ 0 h 1649"/>
                <a:gd name="T20" fmla="*/ 0 w 3503"/>
                <a:gd name="T21" fmla="*/ 0 h 1649"/>
                <a:gd name="T22" fmla="*/ 0 w 3503"/>
                <a:gd name="T23" fmla="*/ 0 h 1649"/>
                <a:gd name="T24" fmla="*/ 0 w 3503"/>
                <a:gd name="T25" fmla="*/ 0 h 1649"/>
                <a:gd name="T26" fmla="*/ 0 w 3503"/>
                <a:gd name="T27" fmla="*/ 0 h 1649"/>
                <a:gd name="T28" fmla="*/ 0 w 3503"/>
                <a:gd name="T29" fmla="*/ 0 h 1649"/>
                <a:gd name="T30" fmla="*/ 0 w 3503"/>
                <a:gd name="T31" fmla="*/ 0 h 1649"/>
                <a:gd name="T32" fmla="*/ 0 w 3503"/>
                <a:gd name="T33" fmla="*/ 0 h 1649"/>
                <a:gd name="T34" fmla="*/ 0 w 3503"/>
                <a:gd name="T35" fmla="*/ 0 h 1649"/>
                <a:gd name="T36" fmla="*/ 0 w 3503"/>
                <a:gd name="T37" fmla="*/ 0 h 1649"/>
                <a:gd name="T38" fmla="*/ 0 w 3503"/>
                <a:gd name="T39" fmla="*/ 0 h 1649"/>
                <a:gd name="T40" fmla="*/ 0 w 3503"/>
                <a:gd name="T41" fmla="*/ 0 h 16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485"/>
            <p:cNvSpPr>
              <a:spLocks/>
            </p:cNvSpPr>
            <p:nvPr/>
          </p:nvSpPr>
          <p:spPr bwMode="auto">
            <a:xfrm>
              <a:off x="1277" y="3064"/>
              <a:ext cx="2" cy="3"/>
            </a:xfrm>
            <a:custGeom>
              <a:avLst/>
              <a:gdLst>
                <a:gd name="T0" fmla="*/ 0 w 28"/>
                <a:gd name="T1" fmla="*/ 0 h 40"/>
                <a:gd name="T2" fmla="*/ 0 w 28"/>
                <a:gd name="T3" fmla="*/ 0 h 40"/>
                <a:gd name="T4" fmla="*/ 0 w 28"/>
                <a:gd name="T5" fmla="*/ 0 h 40"/>
                <a:gd name="T6" fmla="*/ 0 w 28"/>
                <a:gd name="T7" fmla="*/ 0 h 40"/>
                <a:gd name="T8" fmla="*/ 0 w 28"/>
                <a:gd name="T9" fmla="*/ 0 h 40"/>
                <a:gd name="T10" fmla="*/ 0 w 28"/>
                <a:gd name="T11" fmla="*/ 0 h 40"/>
                <a:gd name="T12" fmla="*/ 0 w 28"/>
                <a:gd name="T13" fmla="*/ 0 h 40"/>
                <a:gd name="T14" fmla="*/ 0 w 28"/>
                <a:gd name="T15" fmla="*/ 0 h 40"/>
                <a:gd name="T16" fmla="*/ 0 w 28"/>
                <a:gd name="T17" fmla="*/ 0 h 40"/>
                <a:gd name="T18" fmla="*/ 0 w 28"/>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 name="Freeform 486"/>
            <p:cNvSpPr>
              <a:spLocks/>
            </p:cNvSpPr>
            <p:nvPr/>
          </p:nvSpPr>
          <p:spPr bwMode="auto">
            <a:xfrm>
              <a:off x="1118" y="3064"/>
              <a:ext cx="160" cy="90"/>
            </a:xfrm>
            <a:custGeom>
              <a:avLst/>
              <a:gdLst>
                <a:gd name="T0" fmla="*/ 0 w 3529"/>
                <a:gd name="T1" fmla="*/ 0 h 1614"/>
                <a:gd name="T2" fmla="*/ 0 w 3529"/>
                <a:gd name="T3" fmla="*/ 0 h 1614"/>
                <a:gd name="T4" fmla="*/ 0 w 3529"/>
                <a:gd name="T5" fmla="*/ 0 h 1614"/>
                <a:gd name="T6" fmla="*/ 0 w 3529"/>
                <a:gd name="T7" fmla="*/ 0 h 1614"/>
                <a:gd name="T8" fmla="*/ 0 w 3529"/>
                <a:gd name="T9" fmla="*/ 0 h 1614"/>
                <a:gd name="T10" fmla="*/ 0 w 3529"/>
                <a:gd name="T11" fmla="*/ 0 h 16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29" h="1614">
                  <a:moveTo>
                    <a:pt x="8" y="1596"/>
                  </a:moveTo>
                  <a:lnTo>
                    <a:pt x="0" y="1577"/>
                  </a:lnTo>
                  <a:lnTo>
                    <a:pt x="3513" y="0"/>
                  </a:lnTo>
                  <a:lnTo>
                    <a:pt x="3529" y="38"/>
                  </a:lnTo>
                  <a:lnTo>
                    <a:pt x="16" y="1614"/>
                  </a:lnTo>
                  <a:lnTo>
                    <a:pt x="8" y="1596"/>
                  </a:lnTo>
                  <a:close/>
                </a:path>
              </a:pathLst>
            </a:custGeom>
            <a:solidFill>
              <a:srgbClr val="7A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Freeform 487"/>
            <p:cNvSpPr>
              <a:spLocks/>
            </p:cNvSpPr>
            <p:nvPr/>
          </p:nvSpPr>
          <p:spPr bwMode="auto">
            <a:xfrm>
              <a:off x="1117" y="3152"/>
              <a:ext cx="1" cy="2"/>
            </a:xfrm>
            <a:custGeom>
              <a:avLst/>
              <a:gdLst>
                <a:gd name="T0" fmla="*/ 0 w 28"/>
                <a:gd name="T1" fmla="*/ 0 h 40"/>
                <a:gd name="T2" fmla="*/ 0 w 28"/>
                <a:gd name="T3" fmla="*/ 0 h 40"/>
                <a:gd name="T4" fmla="*/ 0 w 28"/>
                <a:gd name="T5" fmla="*/ 0 h 40"/>
                <a:gd name="T6" fmla="*/ 0 w 28"/>
                <a:gd name="T7" fmla="*/ 0 h 40"/>
                <a:gd name="T8" fmla="*/ 0 w 28"/>
                <a:gd name="T9" fmla="*/ 0 h 40"/>
                <a:gd name="T10" fmla="*/ 0 w 28"/>
                <a:gd name="T11" fmla="*/ 0 h 40"/>
                <a:gd name="T12" fmla="*/ 0 w 28"/>
                <a:gd name="T13" fmla="*/ 0 h 40"/>
                <a:gd name="T14" fmla="*/ 0 w 28"/>
                <a:gd name="T15" fmla="*/ 0 h 40"/>
                <a:gd name="T16" fmla="*/ 0 w 28"/>
                <a:gd name="T17" fmla="*/ 0 h 40"/>
                <a:gd name="T18" fmla="*/ 0 w 28"/>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8" name="Freeform 488"/>
            <p:cNvSpPr>
              <a:spLocks/>
            </p:cNvSpPr>
            <p:nvPr/>
          </p:nvSpPr>
          <p:spPr bwMode="auto">
            <a:xfrm>
              <a:off x="1281" y="3075"/>
              <a:ext cx="2" cy="2"/>
            </a:xfrm>
            <a:custGeom>
              <a:avLst/>
              <a:gdLst>
                <a:gd name="T0" fmla="*/ 0 w 28"/>
                <a:gd name="T1" fmla="*/ 0 h 40"/>
                <a:gd name="T2" fmla="*/ 0 w 28"/>
                <a:gd name="T3" fmla="*/ 0 h 40"/>
                <a:gd name="T4" fmla="*/ 0 w 28"/>
                <a:gd name="T5" fmla="*/ 0 h 40"/>
                <a:gd name="T6" fmla="*/ 0 w 28"/>
                <a:gd name="T7" fmla="*/ 0 h 40"/>
                <a:gd name="T8" fmla="*/ 0 w 28"/>
                <a:gd name="T9" fmla="*/ 0 h 40"/>
                <a:gd name="T10" fmla="*/ 0 w 28"/>
                <a:gd name="T11" fmla="*/ 0 h 40"/>
                <a:gd name="T12" fmla="*/ 0 w 28"/>
                <a:gd name="T13" fmla="*/ 0 h 40"/>
                <a:gd name="T14" fmla="*/ 0 w 28"/>
                <a:gd name="T15" fmla="*/ 0 h 40"/>
                <a:gd name="T16" fmla="*/ 0 w 28"/>
                <a:gd name="T17" fmla="*/ 0 h 40"/>
                <a:gd name="T18" fmla="*/ 0 w 28"/>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 name="Freeform 489"/>
            <p:cNvSpPr>
              <a:spLocks/>
            </p:cNvSpPr>
            <p:nvPr/>
          </p:nvSpPr>
          <p:spPr bwMode="auto">
            <a:xfrm>
              <a:off x="1121" y="3075"/>
              <a:ext cx="161" cy="91"/>
            </a:xfrm>
            <a:custGeom>
              <a:avLst/>
              <a:gdLst>
                <a:gd name="T0" fmla="*/ 0 w 3547"/>
                <a:gd name="T1" fmla="*/ 0 h 1633"/>
                <a:gd name="T2" fmla="*/ 0 w 3547"/>
                <a:gd name="T3" fmla="*/ 0 h 1633"/>
                <a:gd name="T4" fmla="*/ 0 w 3547"/>
                <a:gd name="T5" fmla="*/ 0 h 1633"/>
                <a:gd name="T6" fmla="*/ 0 w 3547"/>
                <a:gd name="T7" fmla="*/ 0 h 1633"/>
                <a:gd name="T8" fmla="*/ 0 w 3547"/>
                <a:gd name="T9" fmla="*/ 0 h 1633"/>
                <a:gd name="T10" fmla="*/ 0 w 3547"/>
                <a:gd name="T11" fmla="*/ 0 h 16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47" h="1633">
                  <a:moveTo>
                    <a:pt x="8" y="1614"/>
                  </a:moveTo>
                  <a:lnTo>
                    <a:pt x="0" y="1595"/>
                  </a:lnTo>
                  <a:lnTo>
                    <a:pt x="3531" y="0"/>
                  </a:lnTo>
                  <a:lnTo>
                    <a:pt x="3547" y="38"/>
                  </a:lnTo>
                  <a:lnTo>
                    <a:pt x="17" y="1633"/>
                  </a:lnTo>
                  <a:lnTo>
                    <a:pt x="8" y="1614"/>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 name="Freeform 490"/>
            <p:cNvSpPr>
              <a:spLocks/>
            </p:cNvSpPr>
            <p:nvPr/>
          </p:nvSpPr>
          <p:spPr bwMode="auto">
            <a:xfrm>
              <a:off x="1120" y="3164"/>
              <a:ext cx="2" cy="2"/>
            </a:xfrm>
            <a:custGeom>
              <a:avLst/>
              <a:gdLst>
                <a:gd name="T0" fmla="*/ 0 w 29"/>
                <a:gd name="T1" fmla="*/ 0 h 40"/>
                <a:gd name="T2" fmla="*/ 0 w 29"/>
                <a:gd name="T3" fmla="*/ 0 h 40"/>
                <a:gd name="T4" fmla="*/ 0 w 29"/>
                <a:gd name="T5" fmla="*/ 0 h 40"/>
                <a:gd name="T6" fmla="*/ 0 w 29"/>
                <a:gd name="T7" fmla="*/ 0 h 40"/>
                <a:gd name="T8" fmla="*/ 0 w 29"/>
                <a:gd name="T9" fmla="*/ 0 h 40"/>
                <a:gd name="T10" fmla="*/ 0 w 29"/>
                <a:gd name="T11" fmla="*/ 0 h 40"/>
                <a:gd name="T12" fmla="*/ 0 w 29"/>
                <a:gd name="T13" fmla="*/ 0 h 40"/>
                <a:gd name="T14" fmla="*/ 0 w 29"/>
                <a:gd name="T15" fmla="*/ 0 h 40"/>
                <a:gd name="T16" fmla="*/ 0 w 29"/>
                <a:gd name="T17" fmla="*/ 0 h 40"/>
                <a:gd name="T18" fmla="*/ 0 w 29"/>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 name="Freeform 491"/>
            <p:cNvSpPr>
              <a:spLocks/>
            </p:cNvSpPr>
            <p:nvPr/>
          </p:nvSpPr>
          <p:spPr bwMode="auto">
            <a:xfrm>
              <a:off x="1112" y="3169"/>
              <a:ext cx="50" cy="122"/>
            </a:xfrm>
            <a:custGeom>
              <a:avLst/>
              <a:gdLst>
                <a:gd name="T0" fmla="*/ 0 w 1103"/>
                <a:gd name="T1" fmla="*/ 0 h 2201"/>
                <a:gd name="T2" fmla="*/ 0 w 1103"/>
                <a:gd name="T3" fmla="*/ 0 h 2201"/>
                <a:gd name="T4" fmla="*/ 0 w 1103"/>
                <a:gd name="T5" fmla="*/ 0 h 2201"/>
                <a:gd name="T6" fmla="*/ 0 w 1103"/>
                <a:gd name="T7" fmla="*/ 0 h 2201"/>
                <a:gd name="T8" fmla="*/ 0 w 1103"/>
                <a:gd name="T9" fmla="*/ 0 h 2201"/>
                <a:gd name="T10" fmla="*/ 0 w 1103"/>
                <a:gd name="T11" fmla="*/ 0 h 2201"/>
                <a:gd name="T12" fmla="*/ 0 w 1103"/>
                <a:gd name="T13" fmla="*/ 0 h 2201"/>
                <a:gd name="T14" fmla="*/ 0 w 1103"/>
                <a:gd name="T15" fmla="*/ 0 h 2201"/>
                <a:gd name="T16" fmla="*/ 0 w 1103"/>
                <a:gd name="T17" fmla="*/ 0 h 2201"/>
                <a:gd name="T18" fmla="*/ 0 w 1103"/>
                <a:gd name="T19" fmla="*/ 0 h 2201"/>
                <a:gd name="T20" fmla="*/ 0 w 1103"/>
                <a:gd name="T21" fmla="*/ 0 h 2201"/>
                <a:gd name="T22" fmla="*/ 0 w 1103"/>
                <a:gd name="T23" fmla="*/ 0 h 2201"/>
                <a:gd name="T24" fmla="*/ 0 w 1103"/>
                <a:gd name="T25" fmla="*/ 0 h 2201"/>
                <a:gd name="T26" fmla="*/ 0 w 1103"/>
                <a:gd name="T27" fmla="*/ 0 h 2201"/>
                <a:gd name="T28" fmla="*/ 0 w 1103"/>
                <a:gd name="T29" fmla="*/ 0 h 2201"/>
                <a:gd name="T30" fmla="*/ 0 w 1103"/>
                <a:gd name="T31" fmla="*/ 0 h 2201"/>
                <a:gd name="T32" fmla="*/ 0 w 1103"/>
                <a:gd name="T33" fmla="*/ 0 h 2201"/>
                <a:gd name="T34" fmla="*/ 0 w 1103"/>
                <a:gd name="T35" fmla="*/ 0 h 2201"/>
                <a:gd name="T36" fmla="*/ 0 w 1103"/>
                <a:gd name="T37" fmla="*/ 0 h 2201"/>
                <a:gd name="T38" fmla="*/ 0 w 1103"/>
                <a:gd name="T39" fmla="*/ 0 h 2201"/>
                <a:gd name="T40" fmla="*/ 0 w 1103"/>
                <a:gd name="T41" fmla="*/ 0 h 2201"/>
                <a:gd name="T42" fmla="*/ 0 w 1103"/>
                <a:gd name="T43" fmla="*/ 0 h 2201"/>
                <a:gd name="T44" fmla="*/ 0 w 1103"/>
                <a:gd name="T45" fmla="*/ 0 h 2201"/>
                <a:gd name="T46" fmla="*/ 0 w 1103"/>
                <a:gd name="T47" fmla="*/ 0 h 2201"/>
                <a:gd name="T48" fmla="*/ 0 w 1103"/>
                <a:gd name="T49" fmla="*/ 0 h 2201"/>
                <a:gd name="T50" fmla="*/ 0 w 1103"/>
                <a:gd name="T51" fmla="*/ 0 h 2201"/>
                <a:gd name="T52" fmla="*/ 0 w 1103"/>
                <a:gd name="T53" fmla="*/ 0 h 2201"/>
                <a:gd name="T54" fmla="*/ 0 w 1103"/>
                <a:gd name="T55" fmla="*/ 0 h 2201"/>
                <a:gd name="T56" fmla="*/ 0 w 1103"/>
                <a:gd name="T57" fmla="*/ 0 h 2201"/>
                <a:gd name="T58" fmla="*/ 0 w 1103"/>
                <a:gd name="T59" fmla="*/ 0 h 2201"/>
                <a:gd name="T60" fmla="*/ 0 w 1103"/>
                <a:gd name="T61" fmla="*/ 0 h 2201"/>
                <a:gd name="T62" fmla="*/ 0 w 1103"/>
                <a:gd name="T63" fmla="*/ 0 h 2201"/>
                <a:gd name="T64" fmla="*/ 0 w 1103"/>
                <a:gd name="T65" fmla="*/ 0 h 2201"/>
                <a:gd name="T66" fmla="*/ 0 w 1103"/>
                <a:gd name="T67" fmla="*/ 0 h 2201"/>
                <a:gd name="T68" fmla="*/ 0 w 1103"/>
                <a:gd name="T69" fmla="*/ 0 h 2201"/>
                <a:gd name="T70" fmla="*/ 0 w 1103"/>
                <a:gd name="T71" fmla="*/ 0 h 2201"/>
                <a:gd name="T72" fmla="*/ 0 w 1103"/>
                <a:gd name="T73" fmla="*/ 0 h 2201"/>
                <a:gd name="T74" fmla="*/ 0 w 1103"/>
                <a:gd name="T75" fmla="*/ 0 h 2201"/>
                <a:gd name="T76" fmla="*/ 0 w 1103"/>
                <a:gd name="T77" fmla="*/ 0 h 2201"/>
                <a:gd name="T78" fmla="*/ 0 w 1103"/>
                <a:gd name="T79" fmla="*/ 0 h 2201"/>
                <a:gd name="T80" fmla="*/ 0 w 1103"/>
                <a:gd name="T81" fmla="*/ 0 h 2201"/>
                <a:gd name="T82" fmla="*/ 0 w 1103"/>
                <a:gd name="T83" fmla="*/ 0 h 2201"/>
                <a:gd name="T84" fmla="*/ 0 w 1103"/>
                <a:gd name="T85" fmla="*/ 0 h 2201"/>
                <a:gd name="T86" fmla="*/ 0 w 1103"/>
                <a:gd name="T87" fmla="*/ 0 h 2201"/>
                <a:gd name="T88" fmla="*/ 0 w 1103"/>
                <a:gd name="T89" fmla="*/ 0 h 2201"/>
                <a:gd name="T90" fmla="*/ 0 w 1103"/>
                <a:gd name="T91" fmla="*/ 0 h 2201"/>
                <a:gd name="T92" fmla="*/ 0 w 1103"/>
                <a:gd name="T93" fmla="*/ 0 h 2201"/>
                <a:gd name="T94" fmla="*/ 0 w 1103"/>
                <a:gd name="T95" fmla="*/ 0 h 2201"/>
                <a:gd name="T96" fmla="*/ 0 w 1103"/>
                <a:gd name="T97" fmla="*/ 0 h 2201"/>
                <a:gd name="T98" fmla="*/ 0 w 1103"/>
                <a:gd name="T99" fmla="*/ 0 h 2201"/>
                <a:gd name="T100" fmla="*/ 0 w 1103"/>
                <a:gd name="T101" fmla="*/ 0 h 2201"/>
                <a:gd name="T102" fmla="*/ 0 w 1103"/>
                <a:gd name="T103" fmla="*/ 0 h 220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 name="Freeform 492"/>
            <p:cNvSpPr>
              <a:spLocks/>
            </p:cNvSpPr>
            <p:nvPr/>
          </p:nvSpPr>
          <p:spPr bwMode="auto">
            <a:xfrm>
              <a:off x="1111" y="3169"/>
              <a:ext cx="50" cy="122"/>
            </a:xfrm>
            <a:custGeom>
              <a:avLst/>
              <a:gdLst>
                <a:gd name="T0" fmla="*/ 0 w 1103"/>
                <a:gd name="T1" fmla="*/ 0 h 2202"/>
                <a:gd name="T2" fmla="*/ 0 w 1103"/>
                <a:gd name="T3" fmla="*/ 0 h 2202"/>
                <a:gd name="T4" fmla="*/ 0 w 1103"/>
                <a:gd name="T5" fmla="*/ 0 h 2202"/>
                <a:gd name="T6" fmla="*/ 0 w 1103"/>
                <a:gd name="T7" fmla="*/ 0 h 2202"/>
                <a:gd name="T8" fmla="*/ 0 w 1103"/>
                <a:gd name="T9" fmla="*/ 0 h 2202"/>
                <a:gd name="T10" fmla="*/ 0 w 1103"/>
                <a:gd name="T11" fmla="*/ 0 h 2202"/>
                <a:gd name="T12" fmla="*/ 0 w 1103"/>
                <a:gd name="T13" fmla="*/ 0 h 2202"/>
                <a:gd name="T14" fmla="*/ 0 w 1103"/>
                <a:gd name="T15" fmla="*/ 0 h 2202"/>
                <a:gd name="T16" fmla="*/ 0 w 1103"/>
                <a:gd name="T17" fmla="*/ 0 h 2202"/>
                <a:gd name="T18" fmla="*/ 0 w 1103"/>
                <a:gd name="T19" fmla="*/ 0 h 2202"/>
                <a:gd name="T20" fmla="*/ 0 w 1103"/>
                <a:gd name="T21" fmla="*/ 0 h 2202"/>
                <a:gd name="T22" fmla="*/ 0 w 1103"/>
                <a:gd name="T23" fmla="*/ 0 h 2202"/>
                <a:gd name="T24" fmla="*/ 0 w 1103"/>
                <a:gd name="T25" fmla="*/ 0 h 2202"/>
                <a:gd name="T26" fmla="*/ 0 w 1103"/>
                <a:gd name="T27" fmla="*/ 0 h 2202"/>
                <a:gd name="T28" fmla="*/ 0 w 1103"/>
                <a:gd name="T29" fmla="*/ 0 h 2202"/>
                <a:gd name="T30" fmla="*/ 0 w 1103"/>
                <a:gd name="T31" fmla="*/ 0 h 2202"/>
                <a:gd name="T32" fmla="*/ 0 w 1103"/>
                <a:gd name="T33" fmla="*/ 0 h 2202"/>
                <a:gd name="T34" fmla="*/ 0 w 1103"/>
                <a:gd name="T35" fmla="*/ 0 h 2202"/>
                <a:gd name="T36" fmla="*/ 0 w 1103"/>
                <a:gd name="T37" fmla="*/ 0 h 2202"/>
                <a:gd name="T38" fmla="*/ 0 w 1103"/>
                <a:gd name="T39" fmla="*/ 0 h 2202"/>
                <a:gd name="T40" fmla="*/ 0 w 1103"/>
                <a:gd name="T41" fmla="*/ 0 h 2202"/>
                <a:gd name="T42" fmla="*/ 0 w 1103"/>
                <a:gd name="T43" fmla="*/ 0 h 2202"/>
                <a:gd name="T44" fmla="*/ 0 w 1103"/>
                <a:gd name="T45" fmla="*/ 0 h 2202"/>
                <a:gd name="T46" fmla="*/ 0 w 1103"/>
                <a:gd name="T47" fmla="*/ 0 h 2202"/>
                <a:gd name="T48" fmla="*/ 0 w 1103"/>
                <a:gd name="T49" fmla="*/ 0 h 2202"/>
                <a:gd name="T50" fmla="*/ 0 w 1103"/>
                <a:gd name="T51" fmla="*/ 0 h 2202"/>
                <a:gd name="T52" fmla="*/ 0 w 1103"/>
                <a:gd name="T53" fmla="*/ 0 h 2202"/>
                <a:gd name="T54" fmla="*/ 0 w 1103"/>
                <a:gd name="T55" fmla="*/ 0 h 2202"/>
                <a:gd name="T56" fmla="*/ 0 w 1103"/>
                <a:gd name="T57" fmla="*/ 0 h 2202"/>
                <a:gd name="T58" fmla="*/ 0 w 1103"/>
                <a:gd name="T59" fmla="*/ 0 h 2202"/>
                <a:gd name="T60" fmla="*/ 0 w 1103"/>
                <a:gd name="T61" fmla="*/ 0 h 2202"/>
                <a:gd name="T62" fmla="*/ 0 w 1103"/>
                <a:gd name="T63" fmla="*/ 0 h 2202"/>
                <a:gd name="T64" fmla="*/ 0 w 1103"/>
                <a:gd name="T65" fmla="*/ 0 h 2202"/>
                <a:gd name="T66" fmla="*/ 0 w 1103"/>
                <a:gd name="T67" fmla="*/ 0 h 2202"/>
                <a:gd name="T68" fmla="*/ 0 w 1103"/>
                <a:gd name="T69" fmla="*/ 0 h 2202"/>
                <a:gd name="T70" fmla="*/ 0 w 1103"/>
                <a:gd name="T71" fmla="*/ 0 h 2202"/>
                <a:gd name="T72" fmla="*/ 0 w 1103"/>
                <a:gd name="T73" fmla="*/ 0 h 2202"/>
                <a:gd name="T74" fmla="*/ 0 w 1103"/>
                <a:gd name="T75" fmla="*/ 0 h 2202"/>
                <a:gd name="T76" fmla="*/ 0 w 1103"/>
                <a:gd name="T77" fmla="*/ 0 h 2202"/>
                <a:gd name="T78" fmla="*/ 0 w 1103"/>
                <a:gd name="T79" fmla="*/ 0 h 2202"/>
                <a:gd name="T80" fmla="*/ 0 w 1103"/>
                <a:gd name="T81" fmla="*/ 0 h 2202"/>
                <a:gd name="T82" fmla="*/ 0 w 1103"/>
                <a:gd name="T83" fmla="*/ 0 h 2202"/>
                <a:gd name="T84" fmla="*/ 0 w 1103"/>
                <a:gd name="T85" fmla="*/ 0 h 2202"/>
                <a:gd name="T86" fmla="*/ 0 w 1103"/>
                <a:gd name="T87" fmla="*/ 0 h 2202"/>
                <a:gd name="T88" fmla="*/ 0 w 1103"/>
                <a:gd name="T89" fmla="*/ 0 h 2202"/>
                <a:gd name="T90" fmla="*/ 0 w 1103"/>
                <a:gd name="T91" fmla="*/ 0 h 2202"/>
                <a:gd name="T92" fmla="*/ 0 w 1103"/>
                <a:gd name="T93" fmla="*/ 0 h 2202"/>
                <a:gd name="T94" fmla="*/ 0 w 1103"/>
                <a:gd name="T95" fmla="*/ 0 h 2202"/>
                <a:gd name="T96" fmla="*/ 0 w 1103"/>
                <a:gd name="T97" fmla="*/ 0 h 2202"/>
                <a:gd name="T98" fmla="*/ 0 w 1103"/>
                <a:gd name="T99" fmla="*/ 0 h 2202"/>
                <a:gd name="T100" fmla="*/ 0 w 1103"/>
                <a:gd name="T101" fmla="*/ 0 h 2202"/>
                <a:gd name="T102" fmla="*/ 0 w 1103"/>
                <a:gd name="T103" fmla="*/ 0 h 22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493"/>
            <p:cNvSpPr>
              <a:spLocks/>
            </p:cNvSpPr>
            <p:nvPr/>
          </p:nvSpPr>
          <p:spPr bwMode="auto">
            <a:xfrm>
              <a:off x="1288" y="3074"/>
              <a:ext cx="52" cy="121"/>
            </a:xfrm>
            <a:custGeom>
              <a:avLst/>
              <a:gdLst>
                <a:gd name="T0" fmla="*/ 0 w 1133"/>
                <a:gd name="T1" fmla="*/ 0 h 2181"/>
                <a:gd name="T2" fmla="*/ 0 w 1133"/>
                <a:gd name="T3" fmla="*/ 0 h 2181"/>
                <a:gd name="T4" fmla="*/ 0 w 1133"/>
                <a:gd name="T5" fmla="*/ 0 h 2181"/>
                <a:gd name="T6" fmla="*/ 0 w 1133"/>
                <a:gd name="T7" fmla="*/ 0 h 2181"/>
                <a:gd name="T8" fmla="*/ 0 w 1133"/>
                <a:gd name="T9" fmla="*/ 0 h 2181"/>
                <a:gd name="T10" fmla="*/ 0 w 1133"/>
                <a:gd name="T11" fmla="*/ 0 h 2181"/>
                <a:gd name="T12" fmla="*/ 0 w 1133"/>
                <a:gd name="T13" fmla="*/ 0 h 2181"/>
                <a:gd name="T14" fmla="*/ 0 w 1133"/>
                <a:gd name="T15" fmla="*/ 0 h 2181"/>
                <a:gd name="T16" fmla="*/ 0 w 1133"/>
                <a:gd name="T17" fmla="*/ 0 h 2181"/>
                <a:gd name="T18" fmla="*/ 0 w 1133"/>
                <a:gd name="T19" fmla="*/ 0 h 2181"/>
                <a:gd name="T20" fmla="*/ 0 w 1133"/>
                <a:gd name="T21" fmla="*/ 0 h 2181"/>
                <a:gd name="T22" fmla="*/ 0 w 1133"/>
                <a:gd name="T23" fmla="*/ 0 h 2181"/>
                <a:gd name="T24" fmla="*/ 0 w 1133"/>
                <a:gd name="T25" fmla="*/ 0 h 2181"/>
                <a:gd name="T26" fmla="*/ 0 w 1133"/>
                <a:gd name="T27" fmla="*/ 0 h 2181"/>
                <a:gd name="T28" fmla="*/ 0 w 1133"/>
                <a:gd name="T29" fmla="*/ 0 h 2181"/>
                <a:gd name="T30" fmla="*/ 0 w 1133"/>
                <a:gd name="T31" fmla="*/ 0 h 2181"/>
                <a:gd name="T32" fmla="*/ 0 w 1133"/>
                <a:gd name="T33" fmla="*/ 0 h 2181"/>
                <a:gd name="T34" fmla="*/ 0 w 1133"/>
                <a:gd name="T35" fmla="*/ 0 h 2181"/>
                <a:gd name="T36" fmla="*/ 0 w 1133"/>
                <a:gd name="T37" fmla="*/ 0 h 2181"/>
                <a:gd name="T38" fmla="*/ 0 w 1133"/>
                <a:gd name="T39" fmla="*/ 0 h 2181"/>
                <a:gd name="T40" fmla="*/ 0 w 1133"/>
                <a:gd name="T41" fmla="*/ 0 h 2181"/>
                <a:gd name="T42" fmla="*/ 0 w 1133"/>
                <a:gd name="T43" fmla="*/ 0 h 2181"/>
                <a:gd name="T44" fmla="*/ 0 w 1133"/>
                <a:gd name="T45" fmla="*/ 0 h 2181"/>
                <a:gd name="T46" fmla="*/ 0 w 1133"/>
                <a:gd name="T47" fmla="*/ 0 h 2181"/>
                <a:gd name="T48" fmla="*/ 0 w 1133"/>
                <a:gd name="T49" fmla="*/ 0 h 2181"/>
                <a:gd name="T50" fmla="*/ 0 w 1133"/>
                <a:gd name="T51" fmla="*/ 0 h 2181"/>
                <a:gd name="T52" fmla="*/ 0 w 1133"/>
                <a:gd name="T53" fmla="*/ 0 h 2181"/>
                <a:gd name="T54" fmla="*/ 0 w 1133"/>
                <a:gd name="T55" fmla="*/ 0 h 2181"/>
                <a:gd name="T56" fmla="*/ 0 w 1133"/>
                <a:gd name="T57" fmla="*/ 0 h 2181"/>
                <a:gd name="T58" fmla="*/ 0 w 1133"/>
                <a:gd name="T59" fmla="*/ 0 h 2181"/>
                <a:gd name="T60" fmla="*/ 0 w 1133"/>
                <a:gd name="T61" fmla="*/ 0 h 2181"/>
                <a:gd name="T62" fmla="*/ 0 w 1133"/>
                <a:gd name="T63" fmla="*/ 0 h 2181"/>
                <a:gd name="T64" fmla="*/ 0 w 1133"/>
                <a:gd name="T65" fmla="*/ 0 h 2181"/>
                <a:gd name="T66" fmla="*/ 0 w 1133"/>
                <a:gd name="T67" fmla="*/ 0 h 2181"/>
                <a:gd name="T68" fmla="*/ 0 w 1133"/>
                <a:gd name="T69" fmla="*/ 0 h 2181"/>
                <a:gd name="T70" fmla="*/ 0 w 1133"/>
                <a:gd name="T71" fmla="*/ 0 h 2181"/>
                <a:gd name="T72" fmla="*/ 0 w 1133"/>
                <a:gd name="T73" fmla="*/ 0 h 2181"/>
                <a:gd name="T74" fmla="*/ 0 w 1133"/>
                <a:gd name="T75" fmla="*/ 0 h 2181"/>
                <a:gd name="T76" fmla="*/ 0 w 1133"/>
                <a:gd name="T77" fmla="*/ 0 h 2181"/>
                <a:gd name="T78" fmla="*/ 0 w 1133"/>
                <a:gd name="T79" fmla="*/ 0 h 2181"/>
                <a:gd name="T80" fmla="*/ 0 w 1133"/>
                <a:gd name="T81" fmla="*/ 0 h 2181"/>
                <a:gd name="T82" fmla="*/ 0 w 1133"/>
                <a:gd name="T83" fmla="*/ 0 h 2181"/>
                <a:gd name="T84" fmla="*/ 0 w 1133"/>
                <a:gd name="T85" fmla="*/ 0 h 2181"/>
                <a:gd name="T86" fmla="*/ 0 w 1133"/>
                <a:gd name="T87" fmla="*/ 0 h 2181"/>
                <a:gd name="T88" fmla="*/ 0 w 1133"/>
                <a:gd name="T89" fmla="*/ 0 h 2181"/>
                <a:gd name="T90" fmla="*/ 0 w 1133"/>
                <a:gd name="T91" fmla="*/ 0 h 2181"/>
                <a:gd name="T92" fmla="*/ 0 w 1133"/>
                <a:gd name="T93" fmla="*/ 0 h 2181"/>
                <a:gd name="T94" fmla="*/ 0 w 1133"/>
                <a:gd name="T95" fmla="*/ 0 h 2181"/>
                <a:gd name="T96" fmla="*/ 0 w 1133"/>
                <a:gd name="T97" fmla="*/ 0 h 2181"/>
                <a:gd name="T98" fmla="*/ 0 w 1133"/>
                <a:gd name="T99" fmla="*/ 0 h 2181"/>
                <a:gd name="T100" fmla="*/ 0 w 1133"/>
                <a:gd name="T101" fmla="*/ 0 h 2181"/>
                <a:gd name="T102" fmla="*/ 0 w 1133"/>
                <a:gd name="T103" fmla="*/ 0 h 218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Freeform 494"/>
            <p:cNvSpPr>
              <a:spLocks/>
            </p:cNvSpPr>
            <p:nvPr/>
          </p:nvSpPr>
          <p:spPr bwMode="auto">
            <a:xfrm>
              <a:off x="1288" y="3074"/>
              <a:ext cx="51" cy="122"/>
            </a:xfrm>
            <a:custGeom>
              <a:avLst/>
              <a:gdLst>
                <a:gd name="T0" fmla="*/ 0 w 1134"/>
                <a:gd name="T1" fmla="*/ 0 h 2180"/>
                <a:gd name="T2" fmla="*/ 0 w 1134"/>
                <a:gd name="T3" fmla="*/ 0 h 2180"/>
                <a:gd name="T4" fmla="*/ 0 w 1134"/>
                <a:gd name="T5" fmla="*/ 0 h 2180"/>
                <a:gd name="T6" fmla="*/ 0 w 1134"/>
                <a:gd name="T7" fmla="*/ 0 h 2180"/>
                <a:gd name="T8" fmla="*/ 0 w 1134"/>
                <a:gd name="T9" fmla="*/ 0 h 2180"/>
                <a:gd name="T10" fmla="*/ 0 w 1134"/>
                <a:gd name="T11" fmla="*/ 0 h 2180"/>
                <a:gd name="T12" fmla="*/ 0 w 1134"/>
                <a:gd name="T13" fmla="*/ 0 h 2180"/>
                <a:gd name="T14" fmla="*/ 0 w 1134"/>
                <a:gd name="T15" fmla="*/ 0 h 2180"/>
                <a:gd name="T16" fmla="*/ 0 w 1134"/>
                <a:gd name="T17" fmla="*/ 0 h 2180"/>
                <a:gd name="T18" fmla="*/ 0 w 1134"/>
                <a:gd name="T19" fmla="*/ 0 h 2180"/>
                <a:gd name="T20" fmla="*/ 0 w 1134"/>
                <a:gd name="T21" fmla="*/ 0 h 2180"/>
                <a:gd name="T22" fmla="*/ 0 w 1134"/>
                <a:gd name="T23" fmla="*/ 0 h 2180"/>
                <a:gd name="T24" fmla="*/ 0 w 1134"/>
                <a:gd name="T25" fmla="*/ 0 h 2180"/>
                <a:gd name="T26" fmla="*/ 0 w 1134"/>
                <a:gd name="T27" fmla="*/ 0 h 2180"/>
                <a:gd name="T28" fmla="*/ 0 w 1134"/>
                <a:gd name="T29" fmla="*/ 0 h 2180"/>
                <a:gd name="T30" fmla="*/ 0 w 1134"/>
                <a:gd name="T31" fmla="*/ 0 h 2180"/>
                <a:gd name="T32" fmla="*/ 0 w 1134"/>
                <a:gd name="T33" fmla="*/ 0 h 2180"/>
                <a:gd name="T34" fmla="*/ 0 w 1134"/>
                <a:gd name="T35" fmla="*/ 0 h 2180"/>
                <a:gd name="T36" fmla="*/ 0 w 1134"/>
                <a:gd name="T37" fmla="*/ 0 h 2180"/>
                <a:gd name="T38" fmla="*/ 0 w 1134"/>
                <a:gd name="T39" fmla="*/ 0 h 2180"/>
                <a:gd name="T40" fmla="*/ 0 w 1134"/>
                <a:gd name="T41" fmla="*/ 0 h 2180"/>
                <a:gd name="T42" fmla="*/ 0 w 1134"/>
                <a:gd name="T43" fmla="*/ 0 h 2180"/>
                <a:gd name="T44" fmla="*/ 0 w 1134"/>
                <a:gd name="T45" fmla="*/ 0 h 2180"/>
                <a:gd name="T46" fmla="*/ 0 w 1134"/>
                <a:gd name="T47" fmla="*/ 0 h 2180"/>
                <a:gd name="T48" fmla="*/ 0 w 1134"/>
                <a:gd name="T49" fmla="*/ 0 h 2180"/>
                <a:gd name="T50" fmla="*/ 0 w 1134"/>
                <a:gd name="T51" fmla="*/ 0 h 2180"/>
                <a:gd name="T52" fmla="*/ 0 w 1134"/>
                <a:gd name="T53" fmla="*/ 0 h 2180"/>
                <a:gd name="T54" fmla="*/ 0 w 1134"/>
                <a:gd name="T55" fmla="*/ 0 h 2180"/>
                <a:gd name="T56" fmla="*/ 0 w 1134"/>
                <a:gd name="T57" fmla="*/ 0 h 2180"/>
                <a:gd name="T58" fmla="*/ 0 w 1134"/>
                <a:gd name="T59" fmla="*/ 0 h 2180"/>
                <a:gd name="T60" fmla="*/ 0 w 1134"/>
                <a:gd name="T61" fmla="*/ 0 h 2180"/>
                <a:gd name="T62" fmla="*/ 0 w 1134"/>
                <a:gd name="T63" fmla="*/ 0 h 2180"/>
                <a:gd name="T64" fmla="*/ 0 w 1134"/>
                <a:gd name="T65" fmla="*/ 0 h 2180"/>
                <a:gd name="T66" fmla="*/ 0 w 1134"/>
                <a:gd name="T67" fmla="*/ 0 h 2180"/>
                <a:gd name="T68" fmla="*/ 0 w 1134"/>
                <a:gd name="T69" fmla="*/ 0 h 2180"/>
                <a:gd name="T70" fmla="*/ 0 w 1134"/>
                <a:gd name="T71" fmla="*/ 0 h 2180"/>
                <a:gd name="T72" fmla="*/ 0 w 1134"/>
                <a:gd name="T73" fmla="*/ 0 h 2180"/>
                <a:gd name="T74" fmla="*/ 0 w 1134"/>
                <a:gd name="T75" fmla="*/ 0 h 2180"/>
                <a:gd name="T76" fmla="*/ 0 w 1134"/>
                <a:gd name="T77" fmla="*/ 0 h 2180"/>
                <a:gd name="T78" fmla="*/ 0 w 1134"/>
                <a:gd name="T79" fmla="*/ 0 h 2180"/>
                <a:gd name="T80" fmla="*/ 0 w 1134"/>
                <a:gd name="T81" fmla="*/ 0 h 2180"/>
                <a:gd name="T82" fmla="*/ 0 w 1134"/>
                <a:gd name="T83" fmla="*/ 0 h 2180"/>
                <a:gd name="T84" fmla="*/ 0 w 1134"/>
                <a:gd name="T85" fmla="*/ 0 h 2180"/>
                <a:gd name="T86" fmla="*/ 0 w 1134"/>
                <a:gd name="T87" fmla="*/ 0 h 2180"/>
                <a:gd name="T88" fmla="*/ 0 w 1134"/>
                <a:gd name="T89" fmla="*/ 0 h 2180"/>
                <a:gd name="T90" fmla="*/ 0 w 1134"/>
                <a:gd name="T91" fmla="*/ 0 h 2180"/>
                <a:gd name="T92" fmla="*/ 0 w 1134"/>
                <a:gd name="T93" fmla="*/ 0 h 2180"/>
                <a:gd name="T94" fmla="*/ 0 w 1134"/>
                <a:gd name="T95" fmla="*/ 0 h 2180"/>
                <a:gd name="T96" fmla="*/ 0 w 1134"/>
                <a:gd name="T97" fmla="*/ 0 h 2180"/>
                <a:gd name="T98" fmla="*/ 0 w 1134"/>
                <a:gd name="T99" fmla="*/ 0 h 2180"/>
                <a:gd name="T100" fmla="*/ 0 w 1134"/>
                <a:gd name="T101" fmla="*/ 0 h 2180"/>
                <a:gd name="T102" fmla="*/ 0 w 1134"/>
                <a:gd name="T103" fmla="*/ 0 h 21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Freeform 495"/>
            <p:cNvSpPr>
              <a:spLocks/>
            </p:cNvSpPr>
            <p:nvPr/>
          </p:nvSpPr>
          <p:spPr bwMode="auto">
            <a:xfrm>
              <a:off x="1170" y="3144"/>
              <a:ext cx="164" cy="228"/>
            </a:xfrm>
            <a:custGeom>
              <a:avLst/>
              <a:gdLst>
                <a:gd name="T0" fmla="*/ 0 w 3622"/>
                <a:gd name="T1" fmla="*/ 0 h 4112"/>
                <a:gd name="T2" fmla="*/ 0 w 3622"/>
                <a:gd name="T3" fmla="*/ 0 h 4112"/>
                <a:gd name="T4" fmla="*/ 0 w 3622"/>
                <a:gd name="T5" fmla="*/ 0 h 4112"/>
                <a:gd name="T6" fmla="*/ 0 w 3622"/>
                <a:gd name="T7" fmla="*/ 0 h 4112"/>
                <a:gd name="T8" fmla="*/ 0 w 3622"/>
                <a:gd name="T9" fmla="*/ 0 h 4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22" h="4112">
                  <a:moveTo>
                    <a:pt x="1404" y="4112"/>
                  </a:moveTo>
                  <a:lnTo>
                    <a:pt x="3622" y="3023"/>
                  </a:lnTo>
                  <a:lnTo>
                    <a:pt x="2218" y="0"/>
                  </a:lnTo>
                  <a:lnTo>
                    <a:pt x="0" y="989"/>
                  </a:lnTo>
                  <a:lnTo>
                    <a:pt x="1404" y="4112"/>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 name="Freeform 496"/>
            <p:cNvSpPr>
              <a:spLocks/>
            </p:cNvSpPr>
            <p:nvPr/>
          </p:nvSpPr>
          <p:spPr bwMode="auto">
            <a:xfrm>
              <a:off x="1170" y="3141"/>
              <a:ext cx="164" cy="228"/>
            </a:xfrm>
            <a:custGeom>
              <a:avLst/>
              <a:gdLst>
                <a:gd name="T0" fmla="*/ 0 w 3622"/>
                <a:gd name="T1" fmla="*/ 0 h 4113"/>
                <a:gd name="T2" fmla="*/ 0 w 3622"/>
                <a:gd name="T3" fmla="*/ 0 h 4113"/>
                <a:gd name="T4" fmla="*/ 0 w 3622"/>
                <a:gd name="T5" fmla="*/ 0 h 4113"/>
                <a:gd name="T6" fmla="*/ 0 w 3622"/>
                <a:gd name="T7" fmla="*/ 0 h 4113"/>
                <a:gd name="T8" fmla="*/ 0 w 3622"/>
                <a:gd name="T9" fmla="*/ 0 h 4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22" h="4113">
                  <a:moveTo>
                    <a:pt x="1404" y="4113"/>
                  </a:moveTo>
                  <a:lnTo>
                    <a:pt x="3622" y="3024"/>
                  </a:lnTo>
                  <a:lnTo>
                    <a:pt x="2218" y="0"/>
                  </a:lnTo>
                  <a:lnTo>
                    <a:pt x="0" y="989"/>
                  </a:lnTo>
                  <a:lnTo>
                    <a:pt x="1404" y="4113"/>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 name="Freeform 497"/>
            <p:cNvSpPr>
              <a:spLocks/>
            </p:cNvSpPr>
            <p:nvPr/>
          </p:nvSpPr>
          <p:spPr bwMode="auto">
            <a:xfrm>
              <a:off x="1176" y="3146"/>
              <a:ext cx="157" cy="218"/>
            </a:xfrm>
            <a:custGeom>
              <a:avLst/>
              <a:gdLst>
                <a:gd name="T0" fmla="*/ 0 w 3446"/>
                <a:gd name="T1" fmla="*/ 0 h 3913"/>
                <a:gd name="T2" fmla="*/ 0 w 3446"/>
                <a:gd name="T3" fmla="*/ 0 h 3913"/>
                <a:gd name="T4" fmla="*/ 0 w 3446"/>
                <a:gd name="T5" fmla="*/ 0 h 3913"/>
                <a:gd name="T6" fmla="*/ 0 w 3446"/>
                <a:gd name="T7" fmla="*/ 0 h 3913"/>
                <a:gd name="T8" fmla="*/ 0 w 3446"/>
                <a:gd name="T9" fmla="*/ 0 h 39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46" h="3913">
                  <a:moveTo>
                    <a:pt x="1335" y="3913"/>
                  </a:moveTo>
                  <a:lnTo>
                    <a:pt x="3446" y="2878"/>
                  </a:lnTo>
                  <a:lnTo>
                    <a:pt x="2111" y="0"/>
                  </a:lnTo>
                  <a:lnTo>
                    <a:pt x="0" y="942"/>
                  </a:lnTo>
                  <a:lnTo>
                    <a:pt x="1335" y="3913"/>
                  </a:lnTo>
                  <a:close/>
                </a:path>
              </a:pathLst>
            </a:custGeom>
            <a:solidFill>
              <a:srgbClr val="1A78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 name="Freeform 498"/>
            <p:cNvSpPr>
              <a:spLocks/>
            </p:cNvSpPr>
            <p:nvPr/>
          </p:nvSpPr>
          <p:spPr bwMode="auto">
            <a:xfrm>
              <a:off x="1183" y="3109"/>
              <a:ext cx="19" cy="19"/>
            </a:xfrm>
            <a:custGeom>
              <a:avLst/>
              <a:gdLst>
                <a:gd name="T0" fmla="*/ 0 w 431"/>
                <a:gd name="T1" fmla="*/ 0 h 343"/>
                <a:gd name="T2" fmla="*/ 0 w 431"/>
                <a:gd name="T3" fmla="*/ 0 h 343"/>
                <a:gd name="T4" fmla="*/ 0 w 431"/>
                <a:gd name="T5" fmla="*/ 0 h 343"/>
                <a:gd name="T6" fmla="*/ 0 w 431"/>
                <a:gd name="T7" fmla="*/ 0 h 343"/>
                <a:gd name="T8" fmla="*/ 0 w 431"/>
                <a:gd name="T9" fmla="*/ 0 h 3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343">
                  <a:moveTo>
                    <a:pt x="431" y="186"/>
                  </a:moveTo>
                  <a:lnTo>
                    <a:pt x="79" y="343"/>
                  </a:lnTo>
                  <a:lnTo>
                    <a:pt x="0" y="157"/>
                  </a:lnTo>
                  <a:lnTo>
                    <a:pt x="352" y="0"/>
                  </a:lnTo>
                  <a:lnTo>
                    <a:pt x="431"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Freeform 499"/>
            <p:cNvSpPr>
              <a:spLocks/>
            </p:cNvSpPr>
            <p:nvPr/>
          </p:nvSpPr>
          <p:spPr bwMode="auto">
            <a:xfrm>
              <a:off x="1186" y="3112"/>
              <a:ext cx="16" cy="15"/>
            </a:xfrm>
            <a:custGeom>
              <a:avLst/>
              <a:gdLst>
                <a:gd name="T0" fmla="*/ 0 w 347"/>
                <a:gd name="T1" fmla="*/ 0 h 257"/>
                <a:gd name="T2" fmla="*/ 0 w 347"/>
                <a:gd name="T3" fmla="*/ 0 h 257"/>
                <a:gd name="T4" fmla="*/ 0 w 347"/>
                <a:gd name="T5" fmla="*/ 0 h 257"/>
                <a:gd name="T6" fmla="*/ 0 w 347"/>
                <a:gd name="T7" fmla="*/ 0 h 257"/>
                <a:gd name="T8" fmla="*/ 0 w 347"/>
                <a:gd name="T9" fmla="*/ 0 h 2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7" h="257">
                  <a:moveTo>
                    <a:pt x="347" y="126"/>
                  </a:moveTo>
                  <a:lnTo>
                    <a:pt x="53" y="257"/>
                  </a:lnTo>
                  <a:lnTo>
                    <a:pt x="0" y="132"/>
                  </a:lnTo>
                  <a:lnTo>
                    <a:pt x="294" y="0"/>
                  </a:lnTo>
                  <a:lnTo>
                    <a:pt x="347" y="126"/>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 name="Freeform 500"/>
            <p:cNvSpPr>
              <a:spLocks/>
            </p:cNvSpPr>
            <p:nvPr/>
          </p:nvSpPr>
          <p:spPr bwMode="auto">
            <a:xfrm>
              <a:off x="1191" y="3110"/>
              <a:ext cx="10" cy="13"/>
            </a:xfrm>
            <a:custGeom>
              <a:avLst/>
              <a:gdLst>
                <a:gd name="T0" fmla="*/ 0 w 238"/>
                <a:gd name="T1" fmla="*/ 0 h 234"/>
                <a:gd name="T2" fmla="*/ 0 w 238"/>
                <a:gd name="T3" fmla="*/ 0 h 234"/>
                <a:gd name="T4" fmla="*/ 0 w 238"/>
                <a:gd name="T5" fmla="*/ 0 h 234"/>
                <a:gd name="T6" fmla="*/ 0 w 238"/>
                <a:gd name="T7" fmla="*/ 0 h 234"/>
                <a:gd name="T8" fmla="*/ 0 w 238"/>
                <a:gd name="T9" fmla="*/ 0 h 234"/>
                <a:gd name="T10" fmla="*/ 0 w 238"/>
                <a:gd name="T11" fmla="*/ 0 h 234"/>
                <a:gd name="T12" fmla="*/ 0 w 238"/>
                <a:gd name="T13" fmla="*/ 0 h 234"/>
                <a:gd name="T14" fmla="*/ 0 w 238"/>
                <a:gd name="T15" fmla="*/ 0 h 234"/>
                <a:gd name="T16" fmla="*/ 0 w 238"/>
                <a:gd name="T17" fmla="*/ 0 h 234"/>
                <a:gd name="T18" fmla="*/ 0 w 238"/>
                <a:gd name="T19" fmla="*/ 0 h 234"/>
                <a:gd name="T20" fmla="*/ 0 w 238"/>
                <a:gd name="T21" fmla="*/ 0 h 234"/>
                <a:gd name="T22" fmla="*/ 0 w 238"/>
                <a:gd name="T23" fmla="*/ 0 h 234"/>
                <a:gd name="T24" fmla="*/ 0 w 238"/>
                <a:gd name="T25" fmla="*/ 0 h 234"/>
                <a:gd name="T26" fmla="*/ 0 w 238"/>
                <a:gd name="T27" fmla="*/ 0 h 234"/>
                <a:gd name="T28" fmla="*/ 0 w 238"/>
                <a:gd name="T29" fmla="*/ 0 h 234"/>
                <a:gd name="T30" fmla="*/ 0 w 238"/>
                <a:gd name="T31" fmla="*/ 0 h 234"/>
                <a:gd name="T32" fmla="*/ 0 w 238"/>
                <a:gd name="T33" fmla="*/ 0 h 234"/>
                <a:gd name="T34" fmla="*/ 0 w 238"/>
                <a:gd name="T35" fmla="*/ 0 h 234"/>
                <a:gd name="T36" fmla="*/ 0 w 238"/>
                <a:gd name="T37" fmla="*/ 0 h 234"/>
                <a:gd name="T38" fmla="*/ 0 w 238"/>
                <a:gd name="T39" fmla="*/ 0 h 234"/>
                <a:gd name="T40" fmla="*/ 0 w 238"/>
                <a:gd name="T41" fmla="*/ 0 h 2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501"/>
            <p:cNvSpPr>
              <a:spLocks/>
            </p:cNvSpPr>
            <p:nvPr/>
          </p:nvSpPr>
          <p:spPr bwMode="auto">
            <a:xfrm>
              <a:off x="1191" y="3111"/>
              <a:ext cx="10" cy="11"/>
            </a:xfrm>
            <a:custGeom>
              <a:avLst/>
              <a:gdLst>
                <a:gd name="T0" fmla="*/ 0 w 204"/>
                <a:gd name="T1" fmla="*/ 0 h 199"/>
                <a:gd name="T2" fmla="*/ 0 w 204"/>
                <a:gd name="T3" fmla="*/ 0 h 199"/>
                <a:gd name="T4" fmla="*/ 0 w 204"/>
                <a:gd name="T5" fmla="*/ 0 h 199"/>
                <a:gd name="T6" fmla="*/ 0 w 204"/>
                <a:gd name="T7" fmla="*/ 0 h 199"/>
                <a:gd name="T8" fmla="*/ 0 w 204"/>
                <a:gd name="T9" fmla="*/ 0 h 199"/>
                <a:gd name="T10" fmla="*/ 0 w 204"/>
                <a:gd name="T11" fmla="*/ 0 h 199"/>
                <a:gd name="T12" fmla="*/ 0 w 204"/>
                <a:gd name="T13" fmla="*/ 0 h 199"/>
                <a:gd name="T14" fmla="*/ 0 w 204"/>
                <a:gd name="T15" fmla="*/ 0 h 199"/>
                <a:gd name="T16" fmla="*/ 0 w 204"/>
                <a:gd name="T17" fmla="*/ 0 h 199"/>
                <a:gd name="T18" fmla="*/ 0 w 204"/>
                <a:gd name="T19" fmla="*/ 0 h 199"/>
                <a:gd name="T20" fmla="*/ 0 w 204"/>
                <a:gd name="T21" fmla="*/ 0 h 199"/>
                <a:gd name="T22" fmla="*/ 0 w 204"/>
                <a:gd name="T23" fmla="*/ 0 h 199"/>
                <a:gd name="T24" fmla="*/ 0 w 204"/>
                <a:gd name="T25" fmla="*/ 0 h 199"/>
                <a:gd name="T26" fmla="*/ 0 w 204"/>
                <a:gd name="T27" fmla="*/ 0 h 199"/>
                <a:gd name="T28" fmla="*/ 0 w 204"/>
                <a:gd name="T29" fmla="*/ 0 h 199"/>
                <a:gd name="T30" fmla="*/ 0 w 204"/>
                <a:gd name="T31" fmla="*/ 0 h 199"/>
                <a:gd name="T32" fmla="*/ 0 w 204"/>
                <a:gd name="T33" fmla="*/ 0 h 199"/>
                <a:gd name="T34" fmla="*/ 0 w 204"/>
                <a:gd name="T35" fmla="*/ 0 h 199"/>
                <a:gd name="T36" fmla="*/ 0 w 204"/>
                <a:gd name="T37" fmla="*/ 0 h 199"/>
                <a:gd name="T38" fmla="*/ 0 w 204"/>
                <a:gd name="T39" fmla="*/ 0 h 199"/>
                <a:gd name="T40" fmla="*/ 0 w 204"/>
                <a:gd name="T41" fmla="*/ 0 h 1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Freeform 502"/>
            <p:cNvSpPr>
              <a:spLocks/>
            </p:cNvSpPr>
            <p:nvPr/>
          </p:nvSpPr>
          <p:spPr bwMode="auto">
            <a:xfrm>
              <a:off x="1194" y="3113"/>
              <a:ext cx="6" cy="8"/>
            </a:xfrm>
            <a:custGeom>
              <a:avLst/>
              <a:gdLst>
                <a:gd name="T0" fmla="*/ 0 w 118"/>
                <a:gd name="T1" fmla="*/ 0 h 154"/>
                <a:gd name="T2" fmla="*/ 0 w 118"/>
                <a:gd name="T3" fmla="*/ 0 h 154"/>
                <a:gd name="T4" fmla="*/ 0 w 118"/>
                <a:gd name="T5" fmla="*/ 0 h 154"/>
                <a:gd name="T6" fmla="*/ 0 w 118"/>
                <a:gd name="T7" fmla="*/ 0 h 154"/>
                <a:gd name="T8" fmla="*/ 0 w 118"/>
                <a:gd name="T9" fmla="*/ 0 h 154"/>
                <a:gd name="T10" fmla="*/ 0 w 118"/>
                <a:gd name="T11" fmla="*/ 0 h 154"/>
                <a:gd name="T12" fmla="*/ 0 w 118"/>
                <a:gd name="T13" fmla="*/ 0 h 154"/>
                <a:gd name="T14" fmla="*/ 0 w 118"/>
                <a:gd name="T15" fmla="*/ 0 h 154"/>
                <a:gd name="T16" fmla="*/ 0 w 118"/>
                <a:gd name="T17" fmla="*/ 0 h 154"/>
                <a:gd name="T18" fmla="*/ 0 w 118"/>
                <a:gd name="T19" fmla="*/ 0 h 154"/>
                <a:gd name="T20" fmla="*/ 0 w 118"/>
                <a:gd name="T21" fmla="*/ 0 h 154"/>
                <a:gd name="T22" fmla="*/ 0 w 118"/>
                <a:gd name="T23" fmla="*/ 0 h 154"/>
                <a:gd name="T24" fmla="*/ 0 w 118"/>
                <a:gd name="T25" fmla="*/ 0 h 154"/>
                <a:gd name="T26" fmla="*/ 0 w 118"/>
                <a:gd name="T27" fmla="*/ 0 h 154"/>
                <a:gd name="T28" fmla="*/ 0 w 118"/>
                <a:gd name="T29" fmla="*/ 0 h 154"/>
                <a:gd name="T30" fmla="*/ 0 w 118"/>
                <a:gd name="T31" fmla="*/ 0 h 154"/>
                <a:gd name="T32" fmla="*/ 0 w 118"/>
                <a:gd name="T33" fmla="*/ 0 h 154"/>
                <a:gd name="T34" fmla="*/ 0 w 118"/>
                <a:gd name="T35" fmla="*/ 0 h 154"/>
                <a:gd name="T36" fmla="*/ 0 w 118"/>
                <a:gd name="T37" fmla="*/ 0 h 154"/>
                <a:gd name="T38" fmla="*/ 0 w 118"/>
                <a:gd name="T39" fmla="*/ 0 h 154"/>
                <a:gd name="T40" fmla="*/ 0 w 118"/>
                <a:gd name="T41" fmla="*/ 0 h 154"/>
                <a:gd name="T42" fmla="*/ 0 w 118"/>
                <a:gd name="T43" fmla="*/ 0 h 154"/>
                <a:gd name="T44" fmla="*/ 0 w 118"/>
                <a:gd name="T45" fmla="*/ 0 h 1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503"/>
            <p:cNvSpPr>
              <a:spLocks/>
            </p:cNvSpPr>
            <p:nvPr/>
          </p:nvSpPr>
          <p:spPr bwMode="auto">
            <a:xfrm>
              <a:off x="1207" y="3099"/>
              <a:ext cx="13" cy="16"/>
            </a:xfrm>
            <a:custGeom>
              <a:avLst/>
              <a:gdLst>
                <a:gd name="T0" fmla="*/ 0 w 287"/>
                <a:gd name="T1" fmla="*/ 0 h 280"/>
                <a:gd name="T2" fmla="*/ 0 w 287"/>
                <a:gd name="T3" fmla="*/ 0 h 280"/>
                <a:gd name="T4" fmla="*/ 0 w 287"/>
                <a:gd name="T5" fmla="*/ 0 h 280"/>
                <a:gd name="T6" fmla="*/ 0 w 287"/>
                <a:gd name="T7" fmla="*/ 0 h 280"/>
                <a:gd name="T8" fmla="*/ 0 w 287"/>
                <a:gd name="T9" fmla="*/ 0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280">
                  <a:moveTo>
                    <a:pt x="287" y="186"/>
                  </a:moveTo>
                  <a:lnTo>
                    <a:pt x="78" y="280"/>
                  </a:lnTo>
                  <a:lnTo>
                    <a:pt x="0" y="93"/>
                  </a:lnTo>
                  <a:lnTo>
                    <a:pt x="210" y="0"/>
                  </a:lnTo>
                  <a:lnTo>
                    <a:pt x="287"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504"/>
            <p:cNvSpPr>
              <a:spLocks/>
            </p:cNvSpPr>
            <p:nvPr/>
          </p:nvSpPr>
          <p:spPr bwMode="auto">
            <a:xfrm>
              <a:off x="1209" y="3102"/>
              <a:ext cx="11" cy="12"/>
            </a:xfrm>
            <a:custGeom>
              <a:avLst/>
              <a:gdLst>
                <a:gd name="T0" fmla="*/ 0 w 227"/>
                <a:gd name="T1" fmla="*/ 0 h 203"/>
                <a:gd name="T2" fmla="*/ 0 w 227"/>
                <a:gd name="T3" fmla="*/ 0 h 203"/>
                <a:gd name="T4" fmla="*/ 0 w 227"/>
                <a:gd name="T5" fmla="*/ 0 h 203"/>
                <a:gd name="T6" fmla="*/ 0 w 227"/>
                <a:gd name="T7" fmla="*/ 0 h 203"/>
                <a:gd name="T8" fmla="*/ 0 w 227"/>
                <a:gd name="T9" fmla="*/ 0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7" h="203">
                  <a:moveTo>
                    <a:pt x="227" y="125"/>
                  </a:moveTo>
                  <a:lnTo>
                    <a:pt x="53" y="203"/>
                  </a:lnTo>
                  <a:lnTo>
                    <a:pt x="0" y="78"/>
                  </a:lnTo>
                  <a:lnTo>
                    <a:pt x="175" y="0"/>
                  </a:lnTo>
                  <a:lnTo>
                    <a:pt x="227" y="125"/>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Freeform 505"/>
            <p:cNvSpPr>
              <a:spLocks/>
            </p:cNvSpPr>
            <p:nvPr/>
          </p:nvSpPr>
          <p:spPr bwMode="auto">
            <a:xfrm>
              <a:off x="1209" y="3100"/>
              <a:ext cx="10" cy="13"/>
            </a:xfrm>
            <a:custGeom>
              <a:avLst/>
              <a:gdLst>
                <a:gd name="T0" fmla="*/ 0 w 238"/>
                <a:gd name="T1" fmla="*/ 0 h 234"/>
                <a:gd name="T2" fmla="*/ 0 w 238"/>
                <a:gd name="T3" fmla="*/ 0 h 234"/>
                <a:gd name="T4" fmla="*/ 0 w 238"/>
                <a:gd name="T5" fmla="*/ 0 h 234"/>
                <a:gd name="T6" fmla="*/ 0 w 238"/>
                <a:gd name="T7" fmla="*/ 0 h 234"/>
                <a:gd name="T8" fmla="*/ 0 w 238"/>
                <a:gd name="T9" fmla="*/ 0 h 234"/>
                <a:gd name="T10" fmla="*/ 0 w 238"/>
                <a:gd name="T11" fmla="*/ 0 h 234"/>
                <a:gd name="T12" fmla="*/ 0 w 238"/>
                <a:gd name="T13" fmla="*/ 0 h 234"/>
                <a:gd name="T14" fmla="*/ 0 w 238"/>
                <a:gd name="T15" fmla="*/ 0 h 234"/>
                <a:gd name="T16" fmla="*/ 0 w 238"/>
                <a:gd name="T17" fmla="*/ 0 h 234"/>
                <a:gd name="T18" fmla="*/ 0 w 238"/>
                <a:gd name="T19" fmla="*/ 0 h 234"/>
                <a:gd name="T20" fmla="*/ 0 w 238"/>
                <a:gd name="T21" fmla="*/ 0 h 234"/>
                <a:gd name="T22" fmla="*/ 0 w 238"/>
                <a:gd name="T23" fmla="*/ 0 h 234"/>
                <a:gd name="T24" fmla="*/ 0 w 238"/>
                <a:gd name="T25" fmla="*/ 0 h 234"/>
                <a:gd name="T26" fmla="*/ 0 w 238"/>
                <a:gd name="T27" fmla="*/ 0 h 234"/>
                <a:gd name="T28" fmla="*/ 0 w 238"/>
                <a:gd name="T29" fmla="*/ 0 h 234"/>
                <a:gd name="T30" fmla="*/ 0 w 238"/>
                <a:gd name="T31" fmla="*/ 0 h 234"/>
                <a:gd name="T32" fmla="*/ 0 w 238"/>
                <a:gd name="T33" fmla="*/ 0 h 234"/>
                <a:gd name="T34" fmla="*/ 0 w 238"/>
                <a:gd name="T35" fmla="*/ 0 h 234"/>
                <a:gd name="T36" fmla="*/ 0 w 238"/>
                <a:gd name="T37" fmla="*/ 0 h 234"/>
                <a:gd name="T38" fmla="*/ 0 w 238"/>
                <a:gd name="T39" fmla="*/ 0 h 234"/>
                <a:gd name="T40" fmla="*/ 0 w 238"/>
                <a:gd name="T41" fmla="*/ 0 h 2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506"/>
            <p:cNvSpPr>
              <a:spLocks/>
            </p:cNvSpPr>
            <p:nvPr/>
          </p:nvSpPr>
          <p:spPr bwMode="auto">
            <a:xfrm>
              <a:off x="1209" y="3101"/>
              <a:ext cx="10" cy="11"/>
            </a:xfrm>
            <a:custGeom>
              <a:avLst/>
              <a:gdLst>
                <a:gd name="T0" fmla="*/ 0 w 204"/>
                <a:gd name="T1" fmla="*/ 0 h 199"/>
                <a:gd name="T2" fmla="*/ 0 w 204"/>
                <a:gd name="T3" fmla="*/ 0 h 199"/>
                <a:gd name="T4" fmla="*/ 0 w 204"/>
                <a:gd name="T5" fmla="*/ 0 h 199"/>
                <a:gd name="T6" fmla="*/ 0 w 204"/>
                <a:gd name="T7" fmla="*/ 0 h 199"/>
                <a:gd name="T8" fmla="*/ 0 w 204"/>
                <a:gd name="T9" fmla="*/ 0 h 199"/>
                <a:gd name="T10" fmla="*/ 0 w 204"/>
                <a:gd name="T11" fmla="*/ 0 h 199"/>
                <a:gd name="T12" fmla="*/ 0 w 204"/>
                <a:gd name="T13" fmla="*/ 0 h 199"/>
                <a:gd name="T14" fmla="*/ 0 w 204"/>
                <a:gd name="T15" fmla="*/ 0 h 199"/>
                <a:gd name="T16" fmla="*/ 0 w 204"/>
                <a:gd name="T17" fmla="*/ 0 h 199"/>
                <a:gd name="T18" fmla="*/ 0 w 204"/>
                <a:gd name="T19" fmla="*/ 0 h 199"/>
                <a:gd name="T20" fmla="*/ 0 w 204"/>
                <a:gd name="T21" fmla="*/ 0 h 199"/>
                <a:gd name="T22" fmla="*/ 0 w 204"/>
                <a:gd name="T23" fmla="*/ 0 h 199"/>
                <a:gd name="T24" fmla="*/ 0 w 204"/>
                <a:gd name="T25" fmla="*/ 0 h 199"/>
                <a:gd name="T26" fmla="*/ 0 w 204"/>
                <a:gd name="T27" fmla="*/ 0 h 199"/>
                <a:gd name="T28" fmla="*/ 0 w 204"/>
                <a:gd name="T29" fmla="*/ 0 h 199"/>
                <a:gd name="T30" fmla="*/ 0 w 204"/>
                <a:gd name="T31" fmla="*/ 0 h 199"/>
                <a:gd name="T32" fmla="*/ 0 w 204"/>
                <a:gd name="T33" fmla="*/ 0 h 199"/>
                <a:gd name="T34" fmla="*/ 0 w 204"/>
                <a:gd name="T35" fmla="*/ 0 h 199"/>
                <a:gd name="T36" fmla="*/ 0 w 204"/>
                <a:gd name="T37" fmla="*/ 0 h 199"/>
                <a:gd name="T38" fmla="*/ 0 w 204"/>
                <a:gd name="T39" fmla="*/ 0 h 199"/>
                <a:gd name="T40" fmla="*/ 0 w 204"/>
                <a:gd name="T41" fmla="*/ 0 h 1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Freeform 507"/>
            <p:cNvSpPr>
              <a:spLocks/>
            </p:cNvSpPr>
            <p:nvPr/>
          </p:nvSpPr>
          <p:spPr bwMode="auto">
            <a:xfrm>
              <a:off x="1212" y="3103"/>
              <a:ext cx="6" cy="8"/>
            </a:xfrm>
            <a:custGeom>
              <a:avLst/>
              <a:gdLst>
                <a:gd name="T0" fmla="*/ 0 w 119"/>
                <a:gd name="T1" fmla="*/ 0 h 154"/>
                <a:gd name="T2" fmla="*/ 0 w 119"/>
                <a:gd name="T3" fmla="*/ 0 h 154"/>
                <a:gd name="T4" fmla="*/ 0 w 119"/>
                <a:gd name="T5" fmla="*/ 0 h 154"/>
                <a:gd name="T6" fmla="*/ 0 w 119"/>
                <a:gd name="T7" fmla="*/ 0 h 154"/>
                <a:gd name="T8" fmla="*/ 0 w 119"/>
                <a:gd name="T9" fmla="*/ 0 h 154"/>
                <a:gd name="T10" fmla="*/ 0 w 119"/>
                <a:gd name="T11" fmla="*/ 0 h 154"/>
                <a:gd name="T12" fmla="*/ 0 w 119"/>
                <a:gd name="T13" fmla="*/ 0 h 154"/>
                <a:gd name="T14" fmla="*/ 0 w 119"/>
                <a:gd name="T15" fmla="*/ 0 h 154"/>
                <a:gd name="T16" fmla="*/ 0 w 119"/>
                <a:gd name="T17" fmla="*/ 0 h 154"/>
                <a:gd name="T18" fmla="*/ 0 w 119"/>
                <a:gd name="T19" fmla="*/ 0 h 154"/>
                <a:gd name="T20" fmla="*/ 0 w 119"/>
                <a:gd name="T21" fmla="*/ 0 h 154"/>
                <a:gd name="T22" fmla="*/ 0 w 119"/>
                <a:gd name="T23" fmla="*/ 0 h 154"/>
                <a:gd name="T24" fmla="*/ 0 w 119"/>
                <a:gd name="T25" fmla="*/ 0 h 154"/>
                <a:gd name="T26" fmla="*/ 0 w 119"/>
                <a:gd name="T27" fmla="*/ 0 h 154"/>
                <a:gd name="T28" fmla="*/ 0 w 119"/>
                <a:gd name="T29" fmla="*/ 0 h 154"/>
                <a:gd name="T30" fmla="*/ 0 w 119"/>
                <a:gd name="T31" fmla="*/ 0 h 154"/>
                <a:gd name="T32" fmla="*/ 0 w 119"/>
                <a:gd name="T33" fmla="*/ 0 h 154"/>
                <a:gd name="T34" fmla="*/ 0 w 119"/>
                <a:gd name="T35" fmla="*/ 0 h 154"/>
                <a:gd name="T36" fmla="*/ 0 w 119"/>
                <a:gd name="T37" fmla="*/ 0 h 154"/>
                <a:gd name="T38" fmla="*/ 0 w 119"/>
                <a:gd name="T39" fmla="*/ 0 h 154"/>
                <a:gd name="T40" fmla="*/ 0 w 119"/>
                <a:gd name="T41" fmla="*/ 0 h 154"/>
                <a:gd name="T42" fmla="*/ 0 w 119"/>
                <a:gd name="T43" fmla="*/ 0 h 154"/>
                <a:gd name="T44" fmla="*/ 0 w 119"/>
                <a:gd name="T45" fmla="*/ 0 h 1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 name="Freeform 508"/>
            <p:cNvSpPr>
              <a:spLocks/>
            </p:cNvSpPr>
            <p:nvPr/>
          </p:nvSpPr>
          <p:spPr bwMode="auto">
            <a:xfrm>
              <a:off x="1232" y="3092"/>
              <a:ext cx="4" cy="6"/>
            </a:xfrm>
            <a:custGeom>
              <a:avLst/>
              <a:gdLst>
                <a:gd name="T0" fmla="*/ 0 w 100"/>
                <a:gd name="T1" fmla="*/ 0 h 104"/>
                <a:gd name="T2" fmla="*/ 0 w 100"/>
                <a:gd name="T3" fmla="*/ 0 h 104"/>
                <a:gd name="T4" fmla="*/ 0 w 100"/>
                <a:gd name="T5" fmla="*/ 0 h 104"/>
                <a:gd name="T6" fmla="*/ 0 w 100"/>
                <a:gd name="T7" fmla="*/ 0 h 104"/>
                <a:gd name="T8" fmla="*/ 0 w 100"/>
                <a:gd name="T9" fmla="*/ 0 h 104"/>
                <a:gd name="T10" fmla="*/ 0 w 100"/>
                <a:gd name="T11" fmla="*/ 0 h 104"/>
                <a:gd name="T12" fmla="*/ 0 w 100"/>
                <a:gd name="T13" fmla="*/ 0 h 104"/>
                <a:gd name="T14" fmla="*/ 0 w 100"/>
                <a:gd name="T15" fmla="*/ 0 h 104"/>
                <a:gd name="T16" fmla="*/ 0 w 100"/>
                <a:gd name="T17" fmla="*/ 0 h 104"/>
                <a:gd name="T18" fmla="*/ 0 w 100"/>
                <a:gd name="T19" fmla="*/ 0 h 104"/>
                <a:gd name="T20" fmla="*/ 0 w 100"/>
                <a:gd name="T21" fmla="*/ 0 h 104"/>
                <a:gd name="T22" fmla="*/ 0 w 100"/>
                <a:gd name="T23" fmla="*/ 0 h 104"/>
                <a:gd name="T24" fmla="*/ 0 w 100"/>
                <a:gd name="T25" fmla="*/ 0 h 104"/>
                <a:gd name="T26" fmla="*/ 0 w 100"/>
                <a:gd name="T27" fmla="*/ 0 h 104"/>
                <a:gd name="T28" fmla="*/ 0 w 100"/>
                <a:gd name="T29" fmla="*/ 0 h 104"/>
                <a:gd name="T30" fmla="*/ 0 w 100"/>
                <a:gd name="T31" fmla="*/ 0 h 104"/>
                <a:gd name="T32" fmla="*/ 0 w 100"/>
                <a:gd name="T33" fmla="*/ 0 h 104"/>
                <a:gd name="T34" fmla="*/ 0 w 100"/>
                <a:gd name="T35" fmla="*/ 0 h 104"/>
                <a:gd name="T36" fmla="*/ 0 w 100"/>
                <a:gd name="T37" fmla="*/ 0 h 104"/>
                <a:gd name="T38" fmla="*/ 0 w 100"/>
                <a:gd name="T39" fmla="*/ 0 h 104"/>
                <a:gd name="T40" fmla="*/ 0 w 100"/>
                <a:gd name="T41" fmla="*/ 0 h 104"/>
                <a:gd name="T42" fmla="*/ 0 w 100"/>
                <a:gd name="T43" fmla="*/ 0 h 104"/>
                <a:gd name="T44" fmla="*/ 0 w 100"/>
                <a:gd name="T45" fmla="*/ 0 h 104"/>
                <a:gd name="T46" fmla="*/ 0 w 100"/>
                <a:gd name="T47" fmla="*/ 0 h 104"/>
                <a:gd name="T48" fmla="*/ 0 w 100"/>
                <a:gd name="T49" fmla="*/ 0 h 104"/>
                <a:gd name="T50" fmla="*/ 0 w 100"/>
                <a:gd name="T51" fmla="*/ 0 h 104"/>
                <a:gd name="T52" fmla="*/ 0 w 100"/>
                <a:gd name="T53" fmla="*/ 0 h 104"/>
                <a:gd name="T54" fmla="*/ 0 w 100"/>
                <a:gd name="T55" fmla="*/ 0 h 104"/>
                <a:gd name="T56" fmla="*/ 0 w 100"/>
                <a:gd name="T57" fmla="*/ 0 h 104"/>
                <a:gd name="T58" fmla="*/ 0 w 100"/>
                <a:gd name="T59" fmla="*/ 0 h 104"/>
                <a:gd name="T60" fmla="*/ 0 w 100"/>
                <a:gd name="T61" fmla="*/ 0 h 104"/>
                <a:gd name="T62" fmla="*/ 0 w 100"/>
                <a:gd name="T63" fmla="*/ 0 h 104"/>
                <a:gd name="T64" fmla="*/ 0 w 100"/>
                <a:gd name="T65" fmla="*/ 0 h 1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 name="Freeform 509"/>
            <p:cNvSpPr>
              <a:spLocks/>
            </p:cNvSpPr>
            <p:nvPr/>
          </p:nvSpPr>
          <p:spPr bwMode="auto">
            <a:xfrm>
              <a:off x="1163" y="3131"/>
              <a:ext cx="5" cy="5"/>
            </a:xfrm>
            <a:custGeom>
              <a:avLst/>
              <a:gdLst>
                <a:gd name="T0" fmla="*/ 0 w 100"/>
                <a:gd name="T1" fmla="*/ 0 h 103"/>
                <a:gd name="T2" fmla="*/ 0 w 100"/>
                <a:gd name="T3" fmla="*/ 0 h 103"/>
                <a:gd name="T4" fmla="*/ 0 w 100"/>
                <a:gd name="T5" fmla="*/ 0 h 103"/>
                <a:gd name="T6" fmla="*/ 0 w 100"/>
                <a:gd name="T7" fmla="*/ 0 h 103"/>
                <a:gd name="T8" fmla="*/ 0 w 100"/>
                <a:gd name="T9" fmla="*/ 0 h 103"/>
                <a:gd name="T10" fmla="*/ 0 w 100"/>
                <a:gd name="T11" fmla="*/ 0 h 103"/>
                <a:gd name="T12" fmla="*/ 0 w 100"/>
                <a:gd name="T13" fmla="*/ 0 h 103"/>
                <a:gd name="T14" fmla="*/ 0 w 100"/>
                <a:gd name="T15" fmla="*/ 0 h 103"/>
                <a:gd name="T16" fmla="*/ 0 w 100"/>
                <a:gd name="T17" fmla="*/ 0 h 103"/>
                <a:gd name="T18" fmla="*/ 0 w 100"/>
                <a:gd name="T19" fmla="*/ 0 h 103"/>
                <a:gd name="T20" fmla="*/ 0 w 100"/>
                <a:gd name="T21" fmla="*/ 0 h 103"/>
                <a:gd name="T22" fmla="*/ 0 w 100"/>
                <a:gd name="T23" fmla="*/ 0 h 103"/>
                <a:gd name="T24" fmla="*/ 0 w 100"/>
                <a:gd name="T25" fmla="*/ 0 h 103"/>
                <a:gd name="T26" fmla="*/ 0 w 100"/>
                <a:gd name="T27" fmla="*/ 0 h 103"/>
                <a:gd name="T28" fmla="*/ 0 w 100"/>
                <a:gd name="T29" fmla="*/ 0 h 103"/>
                <a:gd name="T30" fmla="*/ 0 w 100"/>
                <a:gd name="T31" fmla="*/ 0 h 103"/>
                <a:gd name="T32" fmla="*/ 0 w 100"/>
                <a:gd name="T33" fmla="*/ 0 h 103"/>
                <a:gd name="T34" fmla="*/ 0 w 100"/>
                <a:gd name="T35" fmla="*/ 0 h 103"/>
                <a:gd name="T36" fmla="*/ 0 w 100"/>
                <a:gd name="T37" fmla="*/ 0 h 103"/>
                <a:gd name="T38" fmla="*/ 0 w 100"/>
                <a:gd name="T39" fmla="*/ 0 h 103"/>
                <a:gd name="T40" fmla="*/ 0 w 100"/>
                <a:gd name="T41" fmla="*/ 0 h 103"/>
                <a:gd name="T42" fmla="*/ 0 w 100"/>
                <a:gd name="T43" fmla="*/ 0 h 103"/>
                <a:gd name="T44" fmla="*/ 0 w 100"/>
                <a:gd name="T45" fmla="*/ 0 h 103"/>
                <a:gd name="T46" fmla="*/ 0 w 100"/>
                <a:gd name="T47" fmla="*/ 0 h 103"/>
                <a:gd name="T48" fmla="*/ 0 w 100"/>
                <a:gd name="T49" fmla="*/ 0 h 103"/>
                <a:gd name="T50" fmla="*/ 0 w 100"/>
                <a:gd name="T51" fmla="*/ 0 h 103"/>
                <a:gd name="T52" fmla="*/ 0 w 100"/>
                <a:gd name="T53" fmla="*/ 0 h 103"/>
                <a:gd name="T54" fmla="*/ 0 w 100"/>
                <a:gd name="T55" fmla="*/ 0 h 103"/>
                <a:gd name="T56" fmla="*/ 0 w 100"/>
                <a:gd name="T57" fmla="*/ 0 h 103"/>
                <a:gd name="T58" fmla="*/ 0 w 100"/>
                <a:gd name="T59" fmla="*/ 0 h 103"/>
                <a:gd name="T60" fmla="*/ 0 w 100"/>
                <a:gd name="T61" fmla="*/ 0 h 103"/>
                <a:gd name="T62" fmla="*/ 0 w 100"/>
                <a:gd name="T63" fmla="*/ 0 h 103"/>
                <a:gd name="T64" fmla="*/ 0 w 100"/>
                <a:gd name="T65" fmla="*/ 0 h 1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 name="Freeform 510"/>
            <p:cNvSpPr>
              <a:spLocks/>
            </p:cNvSpPr>
            <p:nvPr/>
          </p:nvSpPr>
          <p:spPr bwMode="auto">
            <a:xfrm>
              <a:off x="1234" y="3094"/>
              <a:ext cx="2" cy="3"/>
            </a:xfrm>
            <a:custGeom>
              <a:avLst/>
              <a:gdLst>
                <a:gd name="T0" fmla="*/ 0 w 55"/>
                <a:gd name="T1" fmla="*/ 0 h 57"/>
                <a:gd name="T2" fmla="*/ 0 w 55"/>
                <a:gd name="T3" fmla="*/ 0 h 57"/>
                <a:gd name="T4" fmla="*/ 0 w 55"/>
                <a:gd name="T5" fmla="*/ 0 h 57"/>
                <a:gd name="T6" fmla="*/ 0 w 55"/>
                <a:gd name="T7" fmla="*/ 0 h 57"/>
                <a:gd name="T8" fmla="*/ 0 w 55"/>
                <a:gd name="T9" fmla="*/ 0 h 57"/>
                <a:gd name="T10" fmla="*/ 0 w 55"/>
                <a:gd name="T11" fmla="*/ 0 h 57"/>
                <a:gd name="T12" fmla="*/ 0 w 55"/>
                <a:gd name="T13" fmla="*/ 0 h 57"/>
                <a:gd name="T14" fmla="*/ 0 w 55"/>
                <a:gd name="T15" fmla="*/ 0 h 57"/>
                <a:gd name="T16" fmla="*/ 0 w 55"/>
                <a:gd name="T17" fmla="*/ 0 h 57"/>
                <a:gd name="T18" fmla="*/ 0 w 55"/>
                <a:gd name="T19" fmla="*/ 0 h 57"/>
                <a:gd name="T20" fmla="*/ 0 w 55"/>
                <a:gd name="T21" fmla="*/ 0 h 57"/>
                <a:gd name="T22" fmla="*/ 0 w 55"/>
                <a:gd name="T23" fmla="*/ 0 h 57"/>
                <a:gd name="T24" fmla="*/ 0 w 55"/>
                <a:gd name="T25" fmla="*/ 0 h 57"/>
                <a:gd name="T26" fmla="*/ 0 w 55"/>
                <a:gd name="T27" fmla="*/ 0 h 57"/>
                <a:gd name="T28" fmla="*/ 0 w 55"/>
                <a:gd name="T29" fmla="*/ 0 h 57"/>
                <a:gd name="T30" fmla="*/ 0 w 55"/>
                <a:gd name="T31" fmla="*/ 0 h 57"/>
                <a:gd name="T32" fmla="*/ 0 w 55"/>
                <a:gd name="T33" fmla="*/ 0 h 5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 name="Freeform 511"/>
            <p:cNvSpPr>
              <a:spLocks/>
            </p:cNvSpPr>
            <p:nvPr/>
          </p:nvSpPr>
          <p:spPr bwMode="auto">
            <a:xfrm>
              <a:off x="1165" y="3133"/>
              <a:ext cx="2" cy="3"/>
            </a:xfrm>
            <a:custGeom>
              <a:avLst/>
              <a:gdLst>
                <a:gd name="T0" fmla="*/ 0 w 55"/>
                <a:gd name="T1" fmla="*/ 0 h 56"/>
                <a:gd name="T2" fmla="*/ 0 w 55"/>
                <a:gd name="T3" fmla="*/ 0 h 56"/>
                <a:gd name="T4" fmla="*/ 0 w 55"/>
                <a:gd name="T5" fmla="*/ 0 h 56"/>
                <a:gd name="T6" fmla="*/ 0 w 55"/>
                <a:gd name="T7" fmla="*/ 0 h 56"/>
                <a:gd name="T8" fmla="*/ 0 w 55"/>
                <a:gd name="T9" fmla="*/ 0 h 56"/>
                <a:gd name="T10" fmla="*/ 0 w 55"/>
                <a:gd name="T11" fmla="*/ 0 h 56"/>
                <a:gd name="T12" fmla="*/ 0 w 55"/>
                <a:gd name="T13" fmla="*/ 0 h 56"/>
                <a:gd name="T14" fmla="*/ 0 w 55"/>
                <a:gd name="T15" fmla="*/ 0 h 56"/>
                <a:gd name="T16" fmla="*/ 0 w 55"/>
                <a:gd name="T17" fmla="*/ 0 h 56"/>
                <a:gd name="T18" fmla="*/ 0 w 55"/>
                <a:gd name="T19" fmla="*/ 0 h 56"/>
                <a:gd name="T20" fmla="*/ 0 w 55"/>
                <a:gd name="T21" fmla="*/ 0 h 56"/>
                <a:gd name="T22" fmla="*/ 0 w 55"/>
                <a:gd name="T23" fmla="*/ 0 h 56"/>
                <a:gd name="T24" fmla="*/ 0 w 55"/>
                <a:gd name="T25" fmla="*/ 0 h 56"/>
                <a:gd name="T26" fmla="*/ 0 w 55"/>
                <a:gd name="T27" fmla="*/ 0 h 56"/>
                <a:gd name="T28" fmla="*/ 0 w 55"/>
                <a:gd name="T29" fmla="*/ 0 h 56"/>
                <a:gd name="T30" fmla="*/ 0 w 55"/>
                <a:gd name="T31" fmla="*/ 0 h 56"/>
                <a:gd name="T32" fmla="*/ 0 w 55"/>
                <a:gd name="T33" fmla="*/ 0 h 5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Freeform 512"/>
            <p:cNvSpPr>
              <a:spLocks/>
            </p:cNvSpPr>
            <p:nvPr/>
          </p:nvSpPr>
          <p:spPr bwMode="auto">
            <a:xfrm>
              <a:off x="1177" y="3076"/>
              <a:ext cx="29" cy="29"/>
            </a:xfrm>
            <a:custGeom>
              <a:avLst/>
              <a:gdLst>
                <a:gd name="T0" fmla="*/ 0 w 624"/>
                <a:gd name="T1" fmla="*/ 0 h 522"/>
                <a:gd name="T2" fmla="*/ 0 w 624"/>
                <a:gd name="T3" fmla="*/ 0 h 522"/>
                <a:gd name="T4" fmla="*/ 0 w 624"/>
                <a:gd name="T5" fmla="*/ 0 h 522"/>
                <a:gd name="T6" fmla="*/ 0 w 624"/>
                <a:gd name="T7" fmla="*/ 0 h 522"/>
                <a:gd name="T8" fmla="*/ 0 w 624"/>
                <a:gd name="T9" fmla="*/ 0 h 5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522">
                  <a:moveTo>
                    <a:pt x="498" y="0"/>
                  </a:moveTo>
                  <a:lnTo>
                    <a:pt x="0" y="222"/>
                  </a:lnTo>
                  <a:lnTo>
                    <a:pt x="125" y="522"/>
                  </a:lnTo>
                  <a:lnTo>
                    <a:pt x="624" y="301"/>
                  </a:lnTo>
                  <a:lnTo>
                    <a:pt x="498" y="0"/>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 name="Freeform 513"/>
            <p:cNvSpPr>
              <a:spLocks/>
            </p:cNvSpPr>
            <p:nvPr/>
          </p:nvSpPr>
          <p:spPr bwMode="auto">
            <a:xfrm>
              <a:off x="1178" y="3077"/>
              <a:ext cx="27" cy="27"/>
            </a:xfrm>
            <a:custGeom>
              <a:avLst/>
              <a:gdLst>
                <a:gd name="T0" fmla="*/ 0 w 589"/>
                <a:gd name="T1" fmla="*/ 0 h 484"/>
                <a:gd name="T2" fmla="*/ 0 w 589"/>
                <a:gd name="T3" fmla="*/ 0 h 484"/>
                <a:gd name="T4" fmla="*/ 0 w 589"/>
                <a:gd name="T5" fmla="*/ 0 h 484"/>
                <a:gd name="T6" fmla="*/ 0 w 589"/>
                <a:gd name="T7" fmla="*/ 0 h 484"/>
                <a:gd name="T8" fmla="*/ 0 w 589"/>
                <a:gd name="T9" fmla="*/ 0 h 4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9" h="484">
                  <a:moveTo>
                    <a:pt x="474" y="0"/>
                  </a:moveTo>
                  <a:lnTo>
                    <a:pt x="0" y="211"/>
                  </a:lnTo>
                  <a:lnTo>
                    <a:pt x="114" y="484"/>
                  </a:lnTo>
                  <a:lnTo>
                    <a:pt x="589" y="273"/>
                  </a:lnTo>
                  <a:lnTo>
                    <a:pt x="474" y="0"/>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Freeform 514"/>
            <p:cNvSpPr>
              <a:spLocks/>
            </p:cNvSpPr>
            <p:nvPr/>
          </p:nvSpPr>
          <p:spPr bwMode="auto">
            <a:xfrm>
              <a:off x="1178" y="3078"/>
              <a:ext cx="27" cy="26"/>
            </a:xfrm>
            <a:custGeom>
              <a:avLst/>
              <a:gdLst>
                <a:gd name="T0" fmla="*/ 0 w 583"/>
                <a:gd name="T1" fmla="*/ 0 h 471"/>
                <a:gd name="T2" fmla="*/ 0 w 583"/>
                <a:gd name="T3" fmla="*/ 0 h 471"/>
                <a:gd name="T4" fmla="*/ 0 w 583"/>
                <a:gd name="T5" fmla="*/ 0 h 471"/>
                <a:gd name="T6" fmla="*/ 0 w 583"/>
                <a:gd name="T7" fmla="*/ 0 h 471"/>
                <a:gd name="T8" fmla="*/ 0 w 583"/>
                <a:gd name="T9" fmla="*/ 0 h 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3" h="471">
                  <a:moveTo>
                    <a:pt x="473" y="0"/>
                  </a:moveTo>
                  <a:lnTo>
                    <a:pt x="0" y="211"/>
                  </a:lnTo>
                  <a:lnTo>
                    <a:pt x="108" y="471"/>
                  </a:lnTo>
                  <a:lnTo>
                    <a:pt x="583" y="260"/>
                  </a:lnTo>
                  <a:lnTo>
                    <a:pt x="473" y="0"/>
                  </a:lnTo>
                  <a:close/>
                </a:path>
              </a:pathLst>
            </a:custGeom>
            <a:solidFill>
              <a:srgbClr val="87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Freeform 515"/>
            <p:cNvSpPr>
              <a:spLocks/>
            </p:cNvSpPr>
            <p:nvPr/>
          </p:nvSpPr>
          <p:spPr bwMode="auto">
            <a:xfrm>
              <a:off x="1191" y="3082"/>
              <a:ext cx="10" cy="13"/>
            </a:xfrm>
            <a:custGeom>
              <a:avLst/>
              <a:gdLst>
                <a:gd name="T0" fmla="*/ 0 w 227"/>
                <a:gd name="T1" fmla="*/ 0 h 234"/>
                <a:gd name="T2" fmla="*/ 0 w 227"/>
                <a:gd name="T3" fmla="*/ 0 h 234"/>
                <a:gd name="T4" fmla="*/ 0 w 227"/>
                <a:gd name="T5" fmla="*/ 0 h 234"/>
                <a:gd name="T6" fmla="*/ 0 w 227"/>
                <a:gd name="T7" fmla="*/ 0 h 234"/>
                <a:gd name="T8" fmla="*/ 0 w 227"/>
                <a:gd name="T9" fmla="*/ 0 h 234"/>
                <a:gd name="T10" fmla="*/ 0 w 227"/>
                <a:gd name="T11" fmla="*/ 0 h 234"/>
                <a:gd name="T12" fmla="*/ 0 w 227"/>
                <a:gd name="T13" fmla="*/ 0 h 234"/>
                <a:gd name="T14" fmla="*/ 0 w 227"/>
                <a:gd name="T15" fmla="*/ 0 h 234"/>
                <a:gd name="T16" fmla="*/ 0 w 227"/>
                <a:gd name="T17" fmla="*/ 0 h 234"/>
                <a:gd name="T18" fmla="*/ 0 w 227"/>
                <a:gd name="T19" fmla="*/ 0 h 234"/>
                <a:gd name="T20" fmla="*/ 0 w 227"/>
                <a:gd name="T21" fmla="*/ 0 h 234"/>
                <a:gd name="T22" fmla="*/ 0 w 227"/>
                <a:gd name="T23" fmla="*/ 0 h 234"/>
                <a:gd name="T24" fmla="*/ 0 w 227"/>
                <a:gd name="T25" fmla="*/ 0 h 234"/>
                <a:gd name="T26" fmla="*/ 0 w 227"/>
                <a:gd name="T27" fmla="*/ 0 h 234"/>
                <a:gd name="T28" fmla="*/ 0 w 227"/>
                <a:gd name="T29" fmla="*/ 0 h 234"/>
                <a:gd name="T30" fmla="*/ 0 w 227"/>
                <a:gd name="T31" fmla="*/ 0 h 234"/>
                <a:gd name="T32" fmla="*/ 0 w 227"/>
                <a:gd name="T33" fmla="*/ 0 h 234"/>
                <a:gd name="T34" fmla="*/ 0 w 227"/>
                <a:gd name="T35" fmla="*/ 0 h 234"/>
                <a:gd name="T36" fmla="*/ 0 w 227"/>
                <a:gd name="T37" fmla="*/ 0 h 234"/>
                <a:gd name="T38" fmla="*/ 0 w 227"/>
                <a:gd name="T39" fmla="*/ 0 h 234"/>
                <a:gd name="T40" fmla="*/ 0 w 227"/>
                <a:gd name="T41" fmla="*/ 0 h 234"/>
                <a:gd name="T42" fmla="*/ 0 w 227"/>
                <a:gd name="T43" fmla="*/ 0 h 234"/>
                <a:gd name="T44" fmla="*/ 0 w 227"/>
                <a:gd name="T45" fmla="*/ 0 h 234"/>
                <a:gd name="T46" fmla="*/ 0 w 227"/>
                <a:gd name="T47" fmla="*/ 0 h 234"/>
                <a:gd name="T48" fmla="*/ 0 w 227"/>
                <a:gd name="T49" fmla="*/ 0 h 234"/>
                <a:gd name="T50" fmla="*/ 0 w 227"/>
                <a:gd name="T51" fmla="*/ 0 h 234"/>
                <a:gd name="T52" fmla="*/ 0 w 227"/>
                <a:gd name="T53" fmla="*/ 0 h 234"/>
                <a:gd name="T54" fmla="*/ 0 w 227"/>
                <a:gd name="T55" fmla="*/ 0 h 234"/>
                <a:gd name="T56" fmla="*/ 0 w 227"/>
                <a:gd name="T57" fmla="*/ 0 h 234"/>
                <a:gd name="T58" fmla="*/ 0 w 227"/>
                <a:gd name="T59" fmla="*/ 0 h 234"/>
                <a:gd name="T60" fmla="*/ 0 w 227"/>
                <a:gd name="T61" fmla="*/ 0 h 234"/>
                <a:gd name="T62" fmla="*/ 0 w 227"/>
                <a:gd name="T63" fmla="*/ 0 h 234"/>
                <a:gd name="T64" fmla="*/ 0 w 227"/>
                <a:gd name="T65" fmla="*/ 0 h 2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 name="Freeform 516"/>
            <p:cNvSpPr>
              <a:spLocks/>
            </p:cNvSpPr>
            <p:nvPr/>
          </p:nvSpPr>
          <p:spPr bwMode="auto">
            <a:xfrm>
              <a:off x="1191" y="3082"/>
              <a:ext cx="10" cy="12"/>
            </a:xfrm>
            <a:custGeom>
              <a:avLst/>
              <a:gdLst>
                <a:gd name="T0" fmla="*/ 0 w 208"/>
                <a:gd name="T1" fmla="*/ 0 h 214"/>
                <a:gd name="T2" fmla="*/ 0 w 208"/>
                <a:gd name="T3" fmla="*/ 0 h 214"/>
                <a:gd name="T4" fmla="*/ 0 w 208"/>
                <a:gd name="T5" fmla="*/ 0 h 214"/>
                <a:gd name="T6" fmla="*/ 0 w 208"/>
                <a:gd name="T7" fmla="*/ 0 h 214"/>
                <a:gd name="T8" fmla="*/ 0 w 208"/>
                <a:gd name="T9" fmla="*/ 0 h 214"/>
                <a:gd name="T10" fmla="*/ 0 w 208"/>
                <a:gd name="T11" fmla="*/ 0 h 214"/>
                <a:gd name="T12" fmla="*/ 0 w 208"/>
                <a:gd name="T13" fmla="*/ 0 h 214"/>
                <a:gd name="T14" fmla="*/ 0 w 208"/>
                <a:gd name="T15" fmla="*/ 0 h 214"/>
                <a:gd name="T16" fmla="*/ 0 w 208"/>
                <a:gd name="T17" fmla="*/ 0 h 214"/>
                <a:gd name="T18" fmla="*/ 0 w 208"/>
                <a:gd name="T19" fmla="*/ 0 h 214"/>
                <a:gd name="T20" fmla="*/ 0 w 208"/>
                <a:gd name="T21" fmla="*/ 0 h 214"/>
                <a:gd name="T22" fmla="*/ 0 w 208"/>
                <a:gd name="T23" fmla="*/ 0 h 214"/>
                <a:gd name="T24" fmla="*/ 0 w 208"/>
                <a:gd name="T25" fmla="*/ 0 h 214"/>
                <a:gd name="T26" fmla="*/ 0 w 208"/>
                <a:gd name="T27" fmla="*/ 0 h 214"/>
                <a:gd name="T28" fmla="*/ 0 w 208"/>
                <a:gd name="T29" fmla="*/ 0 h 214"/>
                <a:gd name="T30" fmla="*/ 0 w 208"/>
                <a:gd name="T31" fmla="*/ 0 h 214"/>
                <a:gd name="T32" fmla="*/ 0 w 208"/>
                <a:gd name="T33" fmla="*/ 0 h 214"/>
                <a:gd name="T34" fmla="*/ 0 w 208"/>
                <a:gd name="T35" fmla="*/ 0 h 214"/>
                <a:gd name="T36" fmla="*/ 0 w 208"/>
                <a:gd name="T37" fmla="*/ 0 h 214"/>
                <a:gd name="T38" fmla="*/ 0 w 208"/>
                <a:gd name="T39" fmla="*/ 0 h 214"/>
                <a:gd name="T40" fmla="*/ 0 w 208"/>
                <a:gd name="T41" fmla="*/ 0 h 214"/>
                <a:gd name="T42" fmla="*/ 0 w 208"/>
                <a:gd name="T43" fmla="*/ 0 h 214"/>
                <a:gd name="T44" fmla="*/ 0 w 208"/>
                <a:gd name="T45" fmla="*/ 0 h 214"/>
                <a:gd name="T46" fmla="*/ 0 w 208"/>
                <a:gd name="T47" fmla="*/ 0 h 214"/>
                <a:gd name="T48" fmla="*/ 0 w 208"/>
                <a:gd name="T49" fmla="*/ 0 h 214"/>
                <a:gd name="T50" fmla="*/ 0 w 208"/>
                <a:gd name="T51" fmla="*/ 0 h 214"/>
                <a:gd name="T52" fmla="*/ 0 w 208"/>
                <a:gd name="T53" fmla="*/ 0 h 214"/>
                <a:gd name="T54" fmla="*/ 0 w 208"/>
                <a:gd name="T55" fmla="*/ 0 h 214"/>
                <a:gd name="T56" fmla="*/ 0 w 208"/>
                <a:gd name="T57" fmla="*/ 0 h 214"/>
                <a:gd name="T58" fmla="*/ 0 w 208"/>
                <a:gd name="T59" fmla="*/ 0 h 214"/>
                <a:gd name="T60" fmla="*/ 0 w 208"/>
                <a:gd name="T61" fmla="*/ 0 h 214"/>
                <a:gd name="T62" fmla="*/ 0 w 208"/>
                <a:gd name="T63" fmla="*/ 0 h 214"/>
                <a:gd name="T64" fmla="*/ 0 w 208"/>
                <a:gd name="T65" fmla="*/ 0 h 2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7" name="Freeform 517"/>
            <p:cNvSpPr>
              <a:spLocks/>
            </p:cNvSpPr>
            <p:nvPr/>
          </p:nvSpPr>
          <p:spPr bwMode="auto">
            <a:xfrm>
              <a:off x="1192" y="3083"/>
              <a:ext cx="8" cy="10"/>
            </a:xfrm>
            <a:custGeom>
              <a:avLst/>
              <a:gdLst>
                <a:gd name="T0" fmla="*/ 0 w 189"/>
                <a:gd name="T1" fmla="*/ 0 h 194"/>
                <a:gd name="T2" fmla="*/ 0 w 189"/>
                <a:gd name="T3" fmla="*/ 0 h 194"/>
                <a:gd name="T4" fmla="*/ 0 w 189"/>
                <a:gd name="T5" fmla="*/ 0 h 194"/>
                <a:gd name="T6" fmla="*/ 0 w 189"/>
                <a:gd name="T7" fmla="*/ 0 h 194"/>
                <a:gd name="T8" fmla="*/ 0 w 189"/>
                <a:gd name="T9" fmla="*/ 0 h 194"/>
                <a:gd name="T10" fmla="*/ 0 w 189"/>
                <a:gd name="T11" fmla="*/ 0 h 194"/>
                <a:gd name="T12" fmla="*/ 0 w 189"/>
                <a:gd name="T13" fmla="*/ 0 h 194"/>
                <a:gd name="T14" fmla="*/ 0 w 189"/>
                <a:gd name="T15" fmla="*/ 0 h 194"/>
                <a:gd name="T16" fmla="*/ 0 w 189"/>
                <a:gd name="T17" fmla="*/ 0 h 194"/>
                <a:gd name="T18" fmla="*/ 0 w 189"/>
                <a:gd name="T19" fmla="*/ 0 h 194"/>
                <a:gd name="T20" fmla="*/ 0 w 189"/>
                <a:gd name="T21" fmla="*/ 0 h 194"/>
                <a:gd name="T22" fmla="*/ 0 w 189"/>
                <a:gd name="T23" fmla="*/ 0 h 194"/>
                <a:gd name="T24" fmla="*/ 0 w 189"/>
                <a:gd name="T25" fmla="*/ 0 h 194"/>
                <a:gd name="T26" fmla="*/ 0 w 189"/>
                <a:gd name="T27" fmla="*/ 0 h 194"/>
                <a:gd name="T28" fmla="*/ 0 w 189"/>
                <a:gd name="T29" fmla="*/ 0 h 194"/>
                <a:gd name="T30" fmla="*/ 0 w 189"/>
                <a:gd name="T31" fmla="*/ 0 h 194"/>
                <a:gd name="T32" fmla="*/ 0 w 189"/>
                <a:gd name="T33" fmla="*/ 0 h 194"/>
                <a:gd name="T34" fmla="*/ 0 w 189"/>
                <a:gd name="T35" fmla="*/ 0 h 194"/>
                <a:gd name="T36" fmla="*/ 0 w 189"/>
                <a:gd name="T37" fmla="*/ 0 h 194"/>
                <a:gd name="T38" fmla="*/ 0 w 189"/>
                <a:gd name="T39" fmla="*/ 0 h 194"/>
                <a:gd name="T40" fmla="*/ 0 w 189"/>
                <a:gd name="T41" fmla="*/ 0 h 194"/>
                <a:gd name="T42" fmla="*/ 0 w 189"/>
                <a:gd name="T43" fmla="*/ 0 h 194"/>
                <a:gd name="T44" fmla="*/ 0 w 189"/>
                <a:gd name="T45" fmla="*/ 0 h 194"/>
                <a:gd name="T46" fmla="*/ 0 w 189"/>
                <a:gd name="T47" fmla="*/ 0 h 194"/>
                <a:gd name="T48" fmla="*/ 0 w 189"/>
                <a:gd name="T49" fmla="*/ 0 h 194"/>
                <a:gd name="T50" fmla="*/ 0 w 189"/>
                <a:gd name="T51" fmla="*/ 0 h 194"/>
                <a:gd name="T52" fmla="*/ 0 w 189"/>
                <a:gd name="T53" fmla="*/ 0 h 194"/>
                <a:gd name="T54" fmla="*/ 0 w 189"/>
                <a:gd name="T55" fmla="*/ 0 h 194"/>
                <a:gd name="T56" fmla="*/ 0 w 189"/>
                <a:gd name="T57" fmla="*/ 0 h 194"/>
                <a:gd name="T58" fmla="*/ 0 w 189"/>
                <a:gd name="T59" fmla="*/ 0 h 194"/>
                <a:gd name="T60" fmla="*/ 0 w 189"/>
                <a:gd name="T61" fmla="*/ 0 h 194"/>
                <a:gd name="T62" fmla="*/ 0 w 189"/>
                <a:gd name="T63" fmla="*/ 0 h 194"/>
                <a:gd name="T64" fmla="*/ 0 w 189"/>
                <a:gd name="T65" fmla="*/ 0 h 1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Freeform 518"/>
            <p:cNvSpPr>
              <a:spLocks/>
            </p:cNvSpPr>
            <p:nvPr/>
          </p:nvSpPr>
          <p:spPr bwMode="auto">
            <a:xfrm>
              <a:off x="1192" y="3083"/>
              <a:ext cx="8" cy="10"/>
            </a:xfrm>
            <a:custGeom>
              <a:avLst/>
              <a:gdLst>
                <a:gd name="T0" fmla="*/ 0 w 171"/>
                <a:gd name="T1" fmla="*/ 0 h 177"/>
                <a:gd name="T2" fmla="*/ 0 w 171"/>
                <a:gd name="T3" fmla="*/ 0 h 177"/>
                <a:gd name="T4" fmla="*/ 0 w 171"/>
                <a:gd name="T5" fmla="*/ 0 h 177"/>
                <a:gd name="T6" fmla="*/ 0 w 171"/>
                <a:gd name="T7" fmla="*/ 0 h 177"/>
                <a:gd name="T8" fmla="*/ 0 w 171"/>
                <a:gd name="T9" fmla="*/ 0 h 177"/>
                <a:gd name="T10" fmla="*/ 0 w 171"/>
                <a:gd name="T11" fmla="*/ 0 h 177"/>
                <a:gd name="T12" fmla="*/ 0 w 171"/>
                <a:gd name="T13" fmla="*/ 0 h 177"/>
                <a:gd name="T14" fmla="*/ 0 w 171"/>
                <a:gd name="T15" fmla="*/ 0 h 177"/>
                <a:gd name="T16" fmla="*/ 0 w 171"/>
                <a:gd name="T17" fmla="*/ 0 h 177"/>
                <a:gd name="T18" fmla="*/ 0 w 171"/>
                <a:gd name="T19" fmla="*/ 0 h 177"/>
                <a:gd name="T20" fmla="*/ 0 w 171"/>
                <a:gd name="T21" fmla="*/ 0 h 177"/>
                <a:gd name="T22" fmla="*/ 0 w 171"/>
                <a:gd name="T23" fmla="*/ 0 h 177"/>
                <a:gd name="T24" fmla="*/ 0 w 171"/>
                <a:gd name="T25" fmla="*/ 0 h 177"/>
                <a:gd name="T26" fmla="*/ 0 w 171"/>
                <a:gd name="T27" fmla="*/ 0 h 177"/>
                <a:gd name="T28" fmla="*/ 0 w 171"/>
                <a:gd name="T29" fmla="*/ 0 h 177"/>
                <a:gd name="T30" fmla="*/ 0 w 171"/>
                <a:gd name="T31" fmla="*/ 0 h 177"/>
                <a:gd name="T32" fmla="*/ 0 w 171"/>
                <a:gd name="T33" fmla="*/ 0 h 177"/>
                <a:gd name="T34" fmla="*/ 0 w 171"/>
                <a:gd name="T35" fmla="*/ 0 h 177"/>
                <a:gd name="T36" fmla="*/ 0 w 171"/>
                <a:gd name="T37" fmla="*/ 0 h 177"/>
                <a:gd name="T38" fmla="*/ 0 w 171"/>
                <a:gd name="T39" fmla="*/ 0 h 177"/>
                <a:gd name="T40" fmla="*/ 0 w 171"/>
                <a:gd name="T41" fmla="*/ 0 h 177"/>
                <a:gd name="T42" fmla="*/ 0 w 171"/>
                <a:gd name="T43" fmla="*/ 0 h 177"/>
                <a:gd name="T44" fmla="*/ 0 w 171"/>
                <a:gd name="T45" fmla="*/ 0 h 177"/>
                <a:gd name="T46" fmla="*/ 0 w 171"/>
                <a:gd name="T47" fmla="*/ 0 h 177"/>
                <a:gd name="T48" fmla="*/ 0 w 171"/>
                <a:gd name="T49" fmla="*/ 0 h 177"/>
                <a:gd name="T50" fmla="*/ 0 w 171"/>
                <a:gd name="T51" fmla="*/ 0 h 177"/>
                <a:gd name="T52" fmla="*/ 0 w 171"/>
                <a:gd name="T53" fmla="*/ 0 h 177"/>
                <a:gd name="T54" fmla="*/ 0 w 171"/>
                <a:gd name="T55" fmla="*/ 0 h 177"/>
                <a:gd name="T56" fmla="*/ 0 w 171"/>
                <a:gd name="T57" fmla="*/ 0 h 177"/>
                <a:gd name="T58" fmla="*/ 0 w 171"/>
                <a:gd name="T59" fmla="*/ 0 h 177"/>
                <a:gd name="T60" fmla="*/ 0 w 171"/>
                <a:gd name="T61" fmla="*/ 0 h 177"/>
                <a:gd name="T62" fmla="*/ 0 w 171"/>
                <a:gd name="T63" fmla="*/ 0 h 177"/>
                <a:gd name="T64" fmla="*/ 0 w 171"/>
                <a:gd name="T65" fmla="*/ 0 h 1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 name="Freeform 519"/>
            <p:cNvSpPr>
              <a:spLocks/>
            </p:cNvSpPr>
            <p:nvPr/>
          </p:nvSpPr>
          <p:spPr bwMode="auto">
            <a:xfrm>
              <a:off x="1193" y="3083"/>
              <a:ext cx="7" cy="9"/>
            </a:xfrm>
            <a:custGeom>
              <a:avLst/>
              <a:gdLst>
                <a:gd name="T0" fmla="*/ 0 w 152"/>
                <a:gd name="T1" fmla="*/ 0 h 156"/>
                <a:gd name="T2" fmla="*/ 0 w 152"/>
                <a:gd name="T3" fmla="*/ 0 h 156"/>
                <a:gd name="T4" fmla="*/ 0 w 152"/>
                <a:gd name="T5" fmla="*/ 0 h 156"/>
                <a:gd name="T6" fmla="*/ 0 w 152"/>
                <a:gd name="T7" fmla="*/ 0 h 156"/>
                <a:gd name="T8" fmla="*/ 0 w 152"/>
                <a:gd name="T9" fmla="*/ 0 h 156"/>
                <a:gd name="T10" fmla="*/ 0 w 152"/>
                <a:gd name="T11" fmla="*/ 0 h 156"/>
                <a:gd name="T12" fmla="*/ 0 w 152"/>
                <a:gd name="T13" fmla="*/ 0 h 156"/>
                <a:gd name="T14" fmla="*/ 0 w 152"/>
                <a:gd name="T15" fmla="*/ 0 h 156"/>
                <a:gd name="T16" fmla="*/ 0 w 152"/>
                <a:gd name="T17" fmla="*/ 0 h 156"/>
                <a:gd name="T18" fmla="*/ 0 w 152"/>
                <a:gd name="T19" fmla="*/ 0 h 156"/>
                <a:gd name="T20" fmla="*/ 0 w 152"/>
                <a:gd name="T21" fmla="*/ 0 h 156"/>
                <a:gd name="T22" fmla="*/ 0 w 152"/>
                <a:gd name="T23" fmla="*/ 0 h 156"/>
                <a:gd name="T24" fmla="*/ 0 w 152"/>
                <a:gd name="T25" fmla="*/ 0 h 156"/>
                <a:gd name="T26" fmla="*/ 0 w 152"/>
                <a:gd name="T27" fmla="*/ 0 h 156"/>
                <a:gd name="T28" fmla="*/ 0 w 152"/>
                <a:gd name="T29" fmla="*/ 0 h 156"/>
                <a:gd name="T30" fmla="*/ 0 w 152"/>
                <a:gd name="T31" fmla="*/ 0 h 156"/>
                <a:gd name="T32" fmla="*/ 0 w 152"/>
                <a:gd name="T33" fmla="*/ 0 h 156"/>
                <a:gd name="T34" fmla="*/ 0 w 152"/>
                <a:gd name="T35" fmla="*/ 0 h 156"/>
                <a:gd name="T36" fmla="*/ 0 w 152"/>
                <a:gd name="T37" fmla="*/ 0 h 156"/>
                <a:gd name="T38" fmla="*/ 0 w 152"/>
                <a:gd name="T39" fmla="*/ 0 h 156"/>
                <a:gd name="T40" fmla="*/ 0 w 152"/>
                <a:gd name="T41" fmla="*/ 0 h 156"/>
                <a:gd name="T42" fmla="*/ 0 w 152"/>
                <a:gd name="T43" fmla="*/ 0 h 156"/>
                <a:gd name="T44" fmla="*/ 0 w 152"/>
                <a:gd name="T45" fmla="*/ 0 h 156"/>
                <a:gd name="T46" fmla="*/ 0 w 152"/>
                <a:gd name="T47" fmla="*/ 0 h 156"/>
                <a:gd name="T48" fmla="*/ 0 w 152"/>
                <a:gd name="T49" fmla="*/ 0 h 156"/>
                <a:gd name="T50" fmla="*/ 0 w 152"/>
                <a:gd name="T51" fmla="*/ 0 h 156"/>
                <a:gd name="T52" fmla="*/ 0 w 152"/>
                <a:gd name="T53" fmla="*/ 0 h 156"/>
                <a:gd name="T54" fmla="*/ 0 w 152"/>
                <a:gd name="T55" fmla="*/ 0 h 156"/>
                <a:gd name="T56" fmla="*/ 0 w 152"/>
                <a:gd name="T57" fmla="*/ 0 h 156"/>
                <a:gd name="T58" fmla="*/ 0 w 152"/>
                <a:gd name="T59" fmla="*/ 0 h 156"/>
                <a:gd name="T60" fmla="*/ 0 w 152"/>
                <a:gd name="T61" fmla="*/ 0 h 156"/>
                <a:gd name="T62" fmla="*/ 0 w 152"/>
                <a:gd name="T63" fmla="*/ 0 h 156"/>
                <a:gd name="T64" fmla="*/ 0 w 152"/>
                <a:gd name="T65" fmla="*/ 0 h 1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520"/>
            <p:cNvSpPr>
              <a:spLocks/>
            </p:cNvSpPr>
            <p:nvPr/>
          </p:nvSpPr>
          <p:spPr bwMode="auto">
            <a:xfrm>
              <a:off x="1193" y="3083"/>
              <a:ext cx="6" cy="8"/>
            </a:xfrm>
            <a:custGeom>
              <a:avLst/>
              <a:gdLst>
                <a:gd name="T0" fmla="*/ 0 w 134"/>
                <a:gd name="T1" fmla="*/ 0 h 139"/>
                <a:gd name="T2" fmla="*/ 0 w 134"/>
                <a:gd name="T3" fmla="*/ 0 h 139"/>
                <a:gd name="T4" fmla="*/ 0 w 134"/>
                <a:gd name="T5" fmla="*/ 0 h 139"/>
                <a:gd name="T6" fmla="*/ 0 w 134"/>
                <a:gd name="T7" fmla="*/ 0 h 139"/>
                <a:gd name="T8" fmla="*/ 0 w 134"/>
                <a:gd name="T9" fmla="*/ 0 h 139"/>
                <a:gd name="T10" fmla="*/ 0 w 134"/>
                <a:gd name="T11" fmla="*/ 0 h 139"/>
                <a:gd name="T12" fmla="*/ 0 w 134"/>
                <a:gd name="T13" fmla="*/ 0 h 139"/>
                <a:gd name="T14" fmla="*/ 0 w 134"/>
                <a:gd name="T15" fmla="*/ 0 h 139"/>
                <a:gd name="T16" fmla="*/ 0 w 134"/>
                <a:gd name="T17" fmla="*/ 0 h 139"/>
                <a:gd name="T18" fmla="*/ 0 w 134"/>
                <a:gd name="T19" fmla="*/ 0 h 139"/>
                <a:gd name="T20" fmla="*/ 0 w 134"/>
                <a:gd name="T21" fmla="*/ 0 h 139"/>
                <a:gd name="T22" fmla="*/ 0 w 134"/>
                <a:gd name="T23" fmla="*/ 0 h 139"/>
                <a:gd name="T24" fmla="*/ 0 w 134"/>
                <a:gd name="T25" fmla="*/ 0 h 139"/>
                <a:gd name="T26" fmla="*/ 0 w 134"/>
                <a:gd name="T27" fmla="*/ 0 h 139"/>
                <a:gd name="T28" fmla="*/ 0 w 134"/>
                <a:gd name="T29" fmla="*/ 0 h 139"/>
                <a:gd name="T30" fmla="*/ 0 w 134"/>
                <a:gd name="T31" fmla="*/ 0 h 139"/>
                <a:gd name="T32" fmla="*/ 0 w 134"/>
                <a:gd name="T33" fmla="*/ 0 h 139"/>
                <a:gd name="T34" fmla="*/ 0 w 134"/>
                <a:gd name="T35" fmla="*/ 0 h 139"/>
                <a:gd name="T36" fmla="*/ 0 w 134"/>
                <a:gd name="T37" fmla="*/ 0 h 139"/>
                <a:gd name="T38" fmla="*/ 0 w 134"/>
                <a:gd name="T39" fmla="*/ 0 h 139"/>
                <a:gd name="T40" fmla="*/ 0 w 134"/>
                <a:gd name="T41" fmla="*/ 0 h 139"/>
                <a:gd name="T42" fmla="*/ 0 w 134"/>
                <a:gd name="T43" fmla="*/ 0 h 139"/>
                <a:gd name="T44" fmla="*/ 0 w 134"/>
                <a:gd name="T45" fmla="*/ 0 h 139"/>
                <a:gd name="T46" fmla="*/ 0 w 134"/>
                <a:gd name="T47" fmla="*/ 0 h 139"/>
                <a:gd name="T48" fmla="*/ 0 w 134"/>
                <a:gd name="T49" fmla="*/ 0 h 139"/>
                <a:gd name="T50" fmla="*/ 0 w 134"/>
                <a:gd name="T51" fmla="*/ 0 h 139"/>
                <a:gd name="T52" fmla="*/ 0 w 134"/>
                <a:gd name="T53" fmla="*/ 0 h 139"/>
                <a:gd name="T54" fmla="*/ 0 w 134"/>
                <a:gd name="T55" fmla="*/ 0 h 139"/>
                <a:gd name="T56" fmla="*/ 0 w 134"/>
                <a:gd name="T57" fmla="*/ 0 h 139"/>
                <a:gd name="T58" fmla="*/ 0 w 134"/>
                <a:gd name="T59" fmla="*/ 0 h 139"/>
                <a:gd name="T60" fmla="*/ 0 w 134"/>
                <a:gd name="T61" fmla="*/ 0 h 139"/>
                <a:gd name="T62" fmla="*/ 0 w 134"/>
                <a:gd name="T63" fmla="*/ 0 h 139"/>
                <a:gd name="T64" fmla="*/ 0 w 134"/>
                <a:gd name="T65" fmla="*/ 0 h 1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521"/>
            <p:cNvSpPr>
              <a:spLocks/>
            </p:cNvSpPr>
            <p:nvPr/>
          </p:nvSpPr>
          <p:spPr bwMode="auto">
            <a:xfrm>
              <a:off x="1185" y="3093"/>
              <a:ext cx="1" cy="2"/>
            </a:xfrm>
            <a:custGeom>
              <a:avLst/>
              <a:gdLst>
                <a:gd name="T0" fmla="*/ 0 w 21"/>
                <a:gd name="T1" fmla="*/ 0 h 33"/>
                <a:gd name="T2" fmla="*/ 0 w 21"/>
                <a:gd name="T3" fmla="*/ 0 h 33"/>
                <a:gd name="T4" fmla="*/ 0 w 21"/>
                <a:gd name="T5" fmla="*/ 0 h 33"/>
                <a:gd name="T6" fmla="*/ 0 w 21"/>
                <a:gd name="T7" fmla="*/ 0 h 33"/>
                <a:gd name="T8" fmla="*/ 0 w 21"/>
                <a:gd name="T9" fmla="*/ 0 h 33"/>
                <a:gd name="T10" fmla="*/ 0 w 21"/>
                <a:gd name="T11" fmla="*/ 0 h 33"/>
                <a:gd name="T12" fmla="*/ 0 w 21"/>
                <a:gd name="T13" fmla="*/ 0 h 33"/>
                <a:gd name="T14" fmla="*/ 0 w 21"/>
                <a:gd name="T15" fmla="*/ 0 h 33"/>
                <a:gd name="T16" fmla="*/ 0 w 21"/>
                <a:gd name="T17" fmla="*/ 0 h 33"/>
                <a:gd name="T18" fmla="*/ 0 w 21"/>
                <a:gd name="T19" fmla="*/ 0 h 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522"/>
            <p:cNvSpPr>
              <a:spLocks/>
            </p:cNvSpPr>
            <p:nvPr/>
          </p:nvSpPr>
          <p:spPr bwMode="auto">
            <a:xfrm>
              <a:off x="1186" y="3089"/>
              <a:ext cx="3" cy="6"/>
            </a:xfrm>
            <a:custGeom>
              <a:avLst/>
              <a:gdLst>
                <a:gd name="T0" fmla="*/ 0 w 75"/>
                <a:gd name="T1" fmla="*/ 0 h 98"/>
                <a:gd name="T2" fmla="*/ 0 w 75"/>
                <a:gd name="T3" fmla="*/ 0 h 98"/>
                <a:gd name="T4" fmla="*/ 0 w 75"/>
                <a:gd name="T5" fmla="*/ 0 h 98"/>
                <a:gd name="T6" fmla="*/ 0 w 75"/>
                <a:gd name="T7" fmla="*/ 0 h 98"/>
                <a:gd name="T8" fmla="*/ 0 w 75"/>
                <a:gd name="T9" fmla="*/ 0 h 98"/>
                <a:gd name="T10" fmla="*/ 0 w 75"/>
                <a:gd name="T11" fmla="*/ 0 h 98"/>
                <a:gd name="T12" fmla="*/ 0 w 75"/>
                <a:gd name="T13" fmla="*/ 0 h 98"/>
                <a:gd name="T14" fmla="*/ 0 w 75"/>
                <a:gd name="T15" fmla="*/ 0 h 98"/>
                <a:gd name="T16" fmla="*/ 0 w 75"/>
                <a:gd name="T17" fmla="*/ 0 h 98"/>
                <a:gd name="T18" fmla="*/ 0 w 75"/>
                <a:gd name="T19" fmla="*/ 0 h 98"/>
                <a:gd name="T20" fmla="*/ 0 w 75"/>
                <a:gd name="T21" fmla="*/ 0 h 98"/>
                <a:gd name="T22" fmla="*/ 0 w 75"/>
                <a:gd name="T23" fmla="*/ 0 h 98"/>
                <a:gd name="T24" fmla="*/ 0 w 75"/>
                <a:gd name="T25" fmla="*/ 0 h 98"/>
                <a:gd name="T26" fmla="*/ 0 w 75"/>
                <a:gd name="T27" fmla="*/ 0 h 98"/>
                <a:gd name="T28" fmla="*/ 0 w 75"/>
                <a:gd name="T29" fmla="*/ 0 h 98"/>
                <a:gd name="T30" fmla="*/ 0 w 75"/>
                <a:gd name="T31" fmla="*/ 0 h 98"/>
                <a:gd name="T32" fmla="*/ 0 w 75"/>
                <a:gd name="T33" fmla="*/ 0 h 98"/>
                <a:gd name="T34" fmla="*/ 0 w 75"/>
                <a:gd name="T35" fmla="*/ 0 h 98"/>
                <a:gd name="T36" fmla="*/ 0 w 75"/>
                <a:gd name="T37" fmla="*/ 0 h 98"/>
                <a:gd name="T38" fmla="*/ 0 w 75"/>
                <a:gd name="T39" fmla="*/ 0 h 98"/>
                <a:gd name="T40" fmla="*/ 0 w 75"/>
                <a:gd name="T41" fmla="*/ 0 h 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40" y="12"/>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523"/>
            <p:cNvSpPr>
              <a:spLocks/>
            </p:cNvSpPr>
            <p:nvPr/>
          </p:nvSpPr>
          <p:spPr bwMode="auto">
            <a:xfrm>
              <a:off x="1184" y="3087"/>
              <a:ext cx="5" cy="3"/>
            </a:xfrm>
            <a:custGeom>
              <a:avLst/>
              <a:gdLst>
                <a:gd name="T0" fmla="*/ 0 w 108"/>
                <a:gd name="T1" fmla="*/ 0 h 49"/>
                <a:gd name="T2" fmla="*/ 0 w 108"/>
                <a:gd name="T3" fmla="*/ 0 h 49"/>
                <a:gd name="T4" fmla="*/ 0 w 108"/>
                <a:gd name="T5" fmla="*/ 0 h 49"/>
                <a:gd name="T6" fmla="*/ 0 w 108"/>
                <a:gd name="T7" fmla="*/ 0 h 49"/>
                <a:gd name="T8" fmla="*/ 0 w 108"/>
                <a:gd name="T9" fmla="*/ 0 h 49"/>
                <a:gd name="T10" fmla="*/ 0 w 108"/>
                <a:gd name="T11" fmla="*/ 0 h 49"/>
                <a:gd name="T12" fmla="*/ 0 w 108"/>
                <a:gd name="T13" fmla="*/ 0 h 49"/>
                <a:gd name="T14" fmla="*/ 0 w 108"/>
                <a:gd name="T15" fmla="*/ 0 h 49"/>
                <a:gd name="T16" fmla="*/ 0 w 108"/>
                <a:gd name="T17" fmla="*/ 0 h 49"/>
                <a:gd name="T18" fmla="*/ 0 w 108"/>
                <a:gd name="T19" fmla="*/ 0 h 49"/>
                <a:gd name="T20" fmla="*/ 0 w 108"/>
                <a:gd name="T21" fmla="*/ 0 h 49"/>
                <a:gd name="T22" fmla="*/ 0 w 108"/>
                <a:gd name="T23" fmla="*/ 0 h 49"/>
                <a:gd name="T24" fmla="*/ 0 w 108"/>
                <a:gd name="T25" fmla="*/ 0 h 49"/>
                <a:gd name="T26" fmla="*/ 0 w 108"/>
                <a:gd name="T27" fmla="*/ 0 h 49"/>
                <a:gd name="T28" fmla="*/ 0 w 108"/>
                <a:gd name="T29" fmla="*/ 0 h 49"/>
                <a:gd name="T30" fmla="*/ 0 w 108"/>
                <a:gd name="T31" fmla="*/ 0 h 49"/>
                <a:gd name="T32" fmla="*/ 0 w 108"/>
                <a:gd name="T33" fmla="*/ 0 h 49"/>
                <a:gd name="T34" fmla="*/ 0 w 108"/>
                <a:gd name="T35" fmla="*/ 0 h 49"/>
                <a:gd name="T36" fmla="*/ 0 w 108"/>
                <a:gd name="T37" fmla="*/ 0 h 49"/>
                <a:gd name="T38" fmla="*/ 0 w 108"/>
                <a:gd name="T39" fmla="*/ 0 h 49"/>
                <a:gd name="T40" fmla="*/ 0 w 108"/>
                <a:gd name="T41" fmla="*/ 0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20" y="43"/>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Freeform 524"/>
            <p:cNvSpPr>
              <a:spLocks/>
            </p:cNvSpPr>
            <p:nvPr/>
          </p:nvSpPr>
          <p:spPr bwMode="auto">
            <a:xfrm>
              <a:off x="1182" y="3088"/>
              <a:ext cx="3" cy="8"/>
            </a:xfrm>
            <a:custGeom>
              <a:avLst/>
              <a:gdLst>
                <a:gd name="T0" fmla="*/ 0 w 69"/>
                <a:gd name="T1" fmla="*/ 0 h 129"/>
                <a:gd name="T2" fmla="*/ 0 w 69"/>
                <a:gd name="T3" fmla="*/ 0 h 129"/>
                <a:gd name="T4" fmla="*/ 0 w 69"/>
                <a:gd name="T5" fmla="*/ 0 h 129"/>
                <a:gd name="T6" fmla="*/ 0 w 69"/>
                <a:gd name="T7" fmla="*/ 0 h 129"/>
                <a:gd name="T8" fmla="*/ 0 w 69"/>
                <a:gd name="T9" fmla="*/ 0 h 129"/>
                <a:gd name="T10" fmla="*/ 0 w 69"/>
                <a:gd name="T11" fmla="*/ 0 h 129"/>
                <a:gd name="T12" fmla="*/ 0 w 69"/>
                <a:gd name="T13" fmla="*/ 0 h 129"/>
                <a:gd name="T14" fmla="*/ 0 w 69"/>
                <a:gd name="T15" fmla="*/ 0 h 129"/>
                <a:gd name="T16" fmla="*/ 0 w 69"/>
                <a:gd name="T17" fmla="*/ 0 h 129"/>
                <a:gd name="T18" fmla="*/ 0 w 69"/>
                <a:gd name="T19" fmla="*/ 0 h 129"/>
                <a:gd name="T20" fmla="*/ 0 w 69"/>
                <a:gd name="T21" fmla="*/ 0 h 129"/>
                <a:gd name="T22" fmla="*/ 0 w 69"/>
                <a:gd name="T23" fmla="*/ 0 h 129"/>
                <a:gd name="T24" fmla="*/ 0 w 69"/>
                <a:gd name="T25" fmla="*/ 0 h 129"/>
                <a:gd name="T26" fmla="*/ 0 w 69"/>
                <a:gd name="T27" fmla="*/ 0 h 129"/>
                <a:gd name="T28" fmla="*/ 0 w 69"/>
                <a:gd name="T29" fmla="*/ 0 h 129"/>
                <a:gd name="T30" fmla="*/ 0 w 69"/>
                <a:gd name="T31" fmla="*/ 0 h 129"/>
                <a:gd name="T32" fmla="*/ 0 w 69"/>
                <a:gd name="T33" fmla="*/ 0 h 129"/>
                <a:gd name="T34" fmla="*/ 0 w 69"/>
                <a:gd name="T35" fmla="*/ 0 h 129"/>
                <a:gd name="T36" fmla="*/ 0 w 69"/>
                <a:gd name="T37" fmla="*/ 0 h 129"/>
                <a:gd name="T38" fmla="*/ 0 w 69"/>
                <a:gd name="T39" fmla="*/ 0 h 129"/>
                <a:gd name="T40" fmla="*/ 0 w 69"/>
                <a:gd name="T41" fmla="*/ 0 h 1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36" y="112"/>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 name="Freeform 525"/>
            <p:cNvSpPr>
              <a:spLocks/>
            </p:cNvSpPr>
            <p:nvPr/>
          </p:nvSpPr>
          <p:spPr bwMode="auto">
            <a:xfrm>
              <a:off x="1182" y="3095"/>
              <a:ext cx="5" cy="4"/>
            </a:xfrm>
            <a:custGeom>
              <a:avLst/>
              <a:gdLst>
                <a:gd name="T0" fmla="*/ 0 w 117"/>
                <a:gd name="T1" fmla="*/ 0 h 76"/>
                <a:gd name="T2" fmla="*/ 0 w 117"/>
                <a:gd name="T3" fmla="*/ 0 h 76"/>
                <a:gd name="T4" fmla="*/ 0 w 117"/>
                <a:gd name="T5" fmla="*/ 0 h 76"/>
                <a:gd name="T6" fmla="*/ 0 w 117"/>
                <a:gd name="T7" fmla="*/ 0 h 76"/>
                <a:gd name="T8" fmla="*/ 0 w 117"/>
                <a:gd name="T9" fmla="*/ 0 h 76"/>
                <a:gd name="T10" fmla="*/ 0 w 117"/>
                <a:gd name="T11" fmla="*/ 0 h 76"/>
                <a:gd name="T12" fmla="*/ 0 w 117"/>
                <a:gd name="T13" fmla="*/ 0 h 76"/>
                <a:gd name="T14" fmla="*/ 0 w 117"/>
                <a:gd name="T15" fmla="*/ 0 h 76"/>
                <a:gd name="T16" fmla="*/ 0 w 117"/>
                <a:gd name="T17" fmla="*/ 0 h 76"/>
                <a:gd name="T18" fmla="*/ 0 w 117"/>
                <a:gd name="T19" fmla="*/ 0 h 76"/>
                <a:gd name="T20" fmla="*/ 0 w 117"/>
                <a:gd name="T21" fmla="*/ 0 h 76"/>
                <a:gd name="T22" fmla="*/ 0 w 117"/>
                <a:gd name="T23" fmla="*/ 0 h 76"/>
                <a:gd name="T24" fmla="*/ 0 w 117"/>
                <a:gd name="T25" fmla="*/ 0 h 76"/>
                <a:gd name="T26" fmla="*/ 0 w 117"/>
                <a:gd name="T27" fmla="*/ 0 h 76"/>
                <a:gd name="T28" fmla="*/ 0 w 117"/>
                <a:gd name="T29" fmla="*/ 0 h 76"/>
                <a:gd name="T30" fmla="*/ 0 w 117"/>
                <a:gd name="T31" fmla="*/ 0 h 76"/>
                <a:gd name="T32" fmla="*/ 0 w 117"/>
                <a:gd name="T33" fmla="*/ 0 h 76"/>
                <a:gd name="T34" fmla="*/ 0 w 117"/>
                <a:gd name="T35" fmla="*/ 0 h 76"/>
                <a:gd name="T36" fmla="*/ 0 w 117"/>
                <a:gd name="T37" fmla="*/ 0 h 76"/>
                <a:gd name="T38" fmla="*/ 0 w 117"/>
                <a:gd name="T39" fmla="*/ 0 h 76"/>
                <a:gd name="T40" fmla="*/ 0 w 117"/>
                <a:gd name="T41" fmla="*/ 0 h 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07" y="41"/>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526"/>
            <p:cNvSpPr>
              <a:spLocks/>
            </p:cNvSpPr>
            <p:nvPr/>
          </p:nvSpPr>
          <p:spPr bwMode="auto">
            <a:xfrm>
              <a:off x="1187" y="3094"/>
              <a:ext cx="4" cy="5"/>
            </a:xfrm>
            <a:custGeom>
              <a:avLst/>
              <a:gdLst>
                <a:gd name="T0" fmla="*/ 0 w 79"/>
                <a:gd name="T1" fmla="*/ 0 h 88"/>
                <a:gd name="T2" fmla="*/ 0 w 79"/>
                <a:gd name="T3" fmla="*/ 0 h 88"/>
                <a:gd name="T4" fmla="*/ 0 w 79"/>
                <a:gd name="T5" fmla="*/ 0 h 88"/>
                <a:gd name="T6" fmla="*/ 0 w 79"/>
                <a:gd name="T7" fmla="*/ 0 h 88"/>
                <a:gd name="T8" fmla="*/ 0 w 79"/>
                <a:gd name="T9" fmla="*/ 0 h 88"/>
                <a:gd name="T10" fmla="*/ 0 w 79"/>
                <a:gd name="T11" fmla="*/ 0 h 88"/>
                <a:gd name="T12" fmla="*/ 0 w 79"/>
                <a:gd name="T13" fmla="*/ 0 h 88"/>
                <a:gd name="T14" fmla="*/ 0 w 79"/>
                <a:gd name="T15" fmla="*/ 0 h 88"/>
                <a:gd name="T16" fmla="*/ 0 w 79"/>
                <a:gd name="T17" fmla="*/ 0 h 88"/>
                <a:gd name="T18" fmla="*/ 0 w 79"/>
                <a:gd name="T19" fmla="*/ 0 h 88"/>
                <a:gd name="T20" fmla="*/ 0 w 79"/>
                <a:gd name="T21" fmla="*/ 0 h 88"/>
                <a:gd name="T22" fmla="*/ 0 w 79"/>
                <a:gd name="T23" fmla="*/ 0 h 88"/>
                <a:gd name="T24" fmla="*/ 0 w 79"/>
                <a:gd name="T25" fmla="*/ 0 h 88"/>
                <a:gd name="T26" fmla="*/ 0 w 79"/>
                <a:gd name="T27" fmla="*/ 0 h 88"/>
                <a:gd name="T28" fmla="*/ 0 w 79"/>
                <a:gd name="T29" fmla="*/ 0 h 88"/>
                <a:gd name="T30" fmla="*/ 0 w 79"/>
                <a:gd name="T31" fmla="*/ 0 h 88"/>
                <a:gd name="T32" fmla="*/ 0 w 79"/>
                <a:gd name="T33" fmla="*/ 0 h 88"/>
                <a:gd name="T34" fmla="*/ 0 w 79"/>
                <a:gd name="T35" fmla="*/ 0 h 88"/>
                <a:gd name="T36" fmla="*/ 0 w 79"/>
                <a:gd name="T37" fmla="*/ 0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Freeform 527"/>
            <p:cNvSpPr>
              <a:spLocks/>
            </p:cNvSpPr>
            <p:nvPr/>
          </p:nvSpPr>
          <p:spPr bwMode="auto">
            <a:xfrm>
              <a:off x="1186" y="3097"/>
              <a:ext cx="2" cy="1"/>
            </a:xfrm>
            <a:custGeom>
              <a:avLst/>
              <a:gdLst>
                <a:gd name="T0" fmla="*/ 0 w 32"/>
                <a:gd name="T1" fmla="*/ 0 h 18"/>
                <a:gd name="T2" fmla="*/ 0 w 32"/>
                <a:gd name="T3" fmla="*/ 0 h 18"/>
                <a:gd name="T4" fmla="*/ 0 w 32"/>
                <a:gd name="T5" fmla="*/ 0 h 18"/>
                <a:gd name="T6" fmla="*/ 0 w 32"/>
                <a:gd name="T7" fmla="*/ 0 h 18"/>
                <a:gd name="T8" fmla="*/ 0 w 32"/>
                <a:gd name="T9" fmla="*/ 0 h 18"/>
                <a:gd name="T10" fmla="*/ 0 w 32"/>
                <a:gd name="T11" fmla="*/ 0 h 18"/>
                <a:gd name="T12" fmla="*/ 0 w 32"/>
                <a:gd name="T13" fmla="*/ 0 h 18"/>
                <a:gd name="T14" fmla="*/ 0 w 32"/>
                <a:gd name="T15" fmla="*/ 0 h 18"/>
                <a:gd name="T16" fmla="*/ 0 w 32"/>
                <a:gd name="T17" fmla="*/ 0 h 18"/>
                <a:gd name="T18" fmla="*/ 0 w 32"/>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Freeform 528"/>
            <p:cNvSpPr>
              <a:spLocks/>
            </p:cNvSpPr>
            <p:nvPr/>
          </p:nvSpPr>
          <p:spPr bwMode="auto">
            <a:xfrm>
              <a:off x="1186" y="3094"/>
              <a:ext cx="1" cy="2"/>
            </a:xfrm>
            <a:custGeom>
              <a:avLst/>
              <a:gdLst>
                <a:gd name="T0" fmla="*/ 0 w 22"/>
                <a:gd name="T1" fmla="*/ 0 h 32"/>
                <a:gd name="T2" fmla="*/ 0 w 22"/>
                <a:gd name="T3" fmla="*/ 0 h 32"/>
                <a:gd name="T4" fmla="*/ 0 w 22"/>
                <a:gd name="T5" fmla="*/ 0 h 32"/>
                <a:gd name="T6" fmla="*/ 0 w 22"/>
                <a:gd name="T7" fmla="*/ 0 h 32"/>
                <a:gd name="T8" fmla="*/ 0 w 22"/>
                <a:gd name="T9" fmla="*/ 0 h 32"/>
                <a:gd name="T10" fmla="*/ 0 w 22"/>
                <a:gd name="T11" fmla="*/ 0 h 32"/>
                <a:gd name="T12" fmla="*/ 0 w 22"/>
                <a:gd name="T13" fmla="*/ 0 h 32"/>
                <a:gd name="T14" fmla="*/ 0 w 22"/>
                <a:gd name="T15" fmla="*/ 0 h 32"/>
                <a:gd name="T16" fmla="*/ 0 w 22"/>
                <a:gd name="T17" fmla="*/ 0 h 32"/>
                <a:gd name="T18" fmla="*/ 0 w 22"/>
                <a:gd name="T19" fmla="*/ 0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529"/>
            <p:cNvSpPr>
              <a:spLocks/>
            </p:cNvSpPr>
            <p:nvPr/>
          </p:nvSpPr>
          <p:spPr bwMode="auto">
            <a:xfrm>
              <a:off x="1186" y="3090"/>
              <a:ext cx="4" cy="5"/>
            </a:xfrm>
            <a:custGeom>
              <a:avLst/>
              <a:gdLst>
                <a:gd name="T0" fmla="*/ 0 w 74"/>
                <a:gd name="T1" fmla="*/ 0 h 99"/>
                <a:gd name="T2" fmla="*/ 0 w 74"/>
                <a:gd name="T3" fmla="*/ 0 h 99"/>
                <a:gd name="T4" fmla="*/ 0 w 74"/>
                <a:gd name="T5" fmla="*/ 0 h 99"/>
                <a:gd name="T6" fmla="*/ 0 w 74"/>
                <a:gd name="T7" fmla="*/ 0 h 99"/>
                <a:gd name="T8" fmla="*/ 0 w 74"/>
                <a:gd name="T9" fmla="*/ 0 h 99"/>
                <a:gd name="T10" fmla="*/ 0 w 74"/>
                <a:gd name="T11" fmla="*/ 0 h 99"/>
                <a:gd name="T12" fmla="*/ 0 w 74"/>
                <a:gd name="T13" fmla="*/ 0 h 99"/>
                <a:gd name="T14" fmla="*/ 0 w 74"/>
                <a:gd name="T15" fmla="*/ 0 h 99"/>
                <a:gd name="T16" fmla="*/ 0 w 74"/>
                <a:gd name="T17" fmla="*/ 0 h 99"/>
                <a:gd name="T18" fmla="*/ 0 w 74"/>
                <a:gd name="T19" fmla="*/ 0 h 99"/>
                <a:gd name="T20" fmla="*/ 0 w 74"/>
                <a:gd name="T21" fmla="*/ 0 h 99"/>
                <a:gd name="T22" fmla="*/ 0 w 74"/>
                <a:gd name="T23" fmla="*/ 0 h 99"/>
                <a:gd name="T24" fmla="*/ 0 w 74"/>
                <a:gd name="T25" fmla="*/ 0 h 99"/>
                <a:gd name="T26" fmla="*/ 0 w 74"/>
                <a:gd name="T27" fmla="*/ 0 h 99"/>
                <a:gd name="T28" fmla="*/ 0 w 74"/>
                <a:gd name="T29" fmla="*/ 0 h 99"/>
                <a:gd name="T30" fmla="*/ 0 w 74"/>
                <a:gd name="T31" fmla="*/ 0 h 99"/>
                <a:gd name="T32" fmla="*/ 0 w 74"/>
                <a:gd name="T33" fmla="*/ 0 h 99"/>
                <a:gd name="T34" fmla="*/ 0 w 74"/>
                <a:gd name="T35" fmla="*/ 0 h 99"/>
                <a:gd name="T36" fmla="*/ 0 w 74"/>
                <a:gd name="T37" fmla="*/ 0 h 99"/>
                <a:gd name="T38" fmla="*/ 0 w 74"/>
                <a:gd name="T39" fmla="*/ 0 h 99"/>
                <a:gd name="T40" fmla="*/ 0 w 74"/>
                <a:gd name="T41" fmla="*/ 0 h 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Freeform 530"/>
            <p:cNvSpPr>
              <a:spLocks/>
            </p:cNvSpPr>
            <p:nvPr/>
          </p:nvSpPr>
          <p:spPr bwMode="auto">
            <a:xfrm>
              <a:off x="1185" y="3088"/>
              <a:ext cx="5" cy="3"/>
            </a:xfrm>
            <a:custGeom>
              <a:avLst/>
              <a:gdLst>
                <a:gd name="T0" fmla="*/ 0 w 108"/>
                <a:gd name="T1" fmla="*/ 0 h 50"/>
                <a:gd name="T2" fmla="*/ 0 w 108"/>
                <a:gd name="T3" fmla="*/ 0 h 50"/>
                <a:gd name="T4" fmla="*/ 0 w 108"/>
                <a:gd name="T5" fmla="*/ 0 h 50"/>
                <a:gd name="T6" fmla="*/ 0 w 108"/>
                <a:gd name="T7" fmla="*/ 0 h 50"/>
                <a:gd name="T8" fmla="*/ 0 w 108"/>
                <a:gd name="T9" fmla="*/ 0 h 50"/>
                <a:gd name="T10" fmla="*/ 0 w 108"/>
                <a:gd name="T11" fmla="*/ 0 h 50"/>
                <a:gd name="T12" fmla="*/ 0 w 108"/>
                <a:gd name="T13" fmla="*/ 0 h 50"/>
                <a:gd name="T14" fmla="*/ 0 w 108"/>
                <a:gd name="T15" fmla="*/ 0 h 50"/>
                <a:gd name="T16" fmla="*/ 0 w 108"/>
                <a:gd name="T17" fmla="*/ 0 h 50"/>
                <a:gd name="T18" fmla="*/ 0 w 108"/>
                <a:gd name="T19" fmla="*/ 0 h 50"/>
                <a:gd name="T20" fmla="*/ 0 w 108"/>
                <a:gd name="T21" fmla="*/ 0 h 50"/>
                <a:gd name="T22" fmla="*/ 0 w 108"/>
                <a:gd name="T23" fmla="*/ 0 h 50"/>
                <a:gd name="T24" fmla="*/ 0 w 108"/>
                <a:gd name="T25" fmla="*/ 0 h 50"/>
                <a:gd name="T26" fmla="*/ 0 w 108"/>
                <a:gd name="T27" fmla="*/ 0 h 50"/>
                <a:gd name="T28" fmla="*/ 0 w 108"/>
                <a:gd name="T29" fmla="*/ 0 h 50"/>
                <a:gd name="T30" fmla="*/ 0 w 108"/>
                <a:gd name="T31" fmla="*/ 0 h 50"/>
                <a:gd name="T32" fmla="*/ 0 w 108"/>
                <a:gd name="T33" fmla="*/ 0 h 50"/>
                <a:gd name="T34" fmla="*/ 0 w 108"/>
                <a:gd name="T35" fmla="*/ 0 h 50"/>
                <a:gd name="T36" fmla="*/ 0 w 108"/>
                <a:gd name="T37" fmla="*/ 0 h 50"/>
                <a:gd name="T38" fmla="*/ 0 w 108"/>
                <a:gd name="T39" fmla="*/ 0 h 50"/>
                <a:gd name="T40" fmla="*/ 0 w 108"/>
                <a:gd name="T41" fmla="*/ 0 h 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Freeform 531"/>
            <p:cNvSpPr>
              <a:spLocks/>
            </p:cNvSpPr>
            <p:nvPr/>
          </p:nvSpPr>
          <p:spPr bwMode="auto">
            <a:xfrm>
              <a:off x="1182" y="3089"/>
              <a:ext cx="4" cy="7"/>
            </a:xfrm>
            <a:custGeom>
              <a:avLst/>
              <a:gdLst>
                <a:gd name="T0" fmla="*/ 0 w 69"/>
                <a:gd name="T1" fmla="*/ 0 h 131"/>
                <a:gd name="T2" fmla="*/ 0 w 69"/>
                <a:gd name="T3" fmla="*/ 0 h 131"/>
                <a:gd name="T4" fmla="*/ 0 w 69"/>
                <a:gd name="T5" fmla="*/ 0 h 131"/>
                <a:gd name="T6" fmla="*/ 0 w 69"/>
                <a:gd name="T7" fmla="*/ 0 h 131"/>
                <a:gd name="T8" fmla="*/ 0 w 69"/>
                <a:gd name="T9" fmla="*/ 0 h 131"/>
                <a:gd name="T10" fmla="*/ 0 w 69"/>
                <a:gd name="T11" fmla="*/ 0 h 131"/>
                <a:gd name="T12" fmla="*/ 0 w 69"/>
                <a:gd name="T13" fmla="*/ 0 h 131"/>
                <a:gd name="T14" fmla="*/ 0 w 69"/>
                <a:gd name="T15" fmla="*/ 0 h 131"/>
                <a:gd name="T16" fmla="*/ 0 w 69"/>
                <a:gd name="T17" fmla="*/ 0 h 131"/>
                <a:gd name="T18" fmla="*/ 0 w 69"/>
                <a:gd name="T19" fmla="*/ 0 h 131"/>
                <a:gd name="T20" fmla="*/ 0 w 69"/>
                <a:gd name="T21" fmla="*/ 0 h 131"/>
                <a:gd name="T22" fmla="*/ 0 w 69"/>
                <a:gd name="T23" fmla="*/ 0 h 131"/>
                <a:gd name="T24" fmla="*/ 0 w 69"/>
                <a:gd name="T25" fmla="*/ 0 h 131"/>
                <a:gd name="T26" fmla="*/ 0 w 69"/>
                <a:gd name="T27" fmla="*/ 0 h 131"/>
                <a:gd name="T28" fmla="*/ 0 w 69"/>
                <a:gd name="T29" fmla="*/ 0 h 131"/>
                <a:gd name="T30" fmla="*/ 0 w 69"/>
                <a:gd name="T31" fmla="*/ 0 h 131"/>
                <a:gd name="T32" fmla="*/ 0 w 69"/>
                <a:gd name="T33" fmla="*/ 0 h 131"/>
                <a:gd name="T34" fmla="*/ 0 w 69"/>
                <a:gd name="T35" fmla="*/ 0 h 131"/>
                <a:gd name="T36" fmla="*/ 0 w 69"/>
                <a:gd name="T37" fmla="*/ 0 h 131"/>
                <a:gd name="T38" fmla="*/ 0 w 69"/>
                <a:gd name="T39" fmla="*/ 0 h 131"/>
                <a:gd name="T40" fmla="*/ 0 w 69"/>
                <a:gd name="T41" fmla="*/ 0 h 1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36" y="114"/>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532"/>
            <p:cNvSpPr>
              <a:spLocks/>
            </p:cNvSpPr>
            <p:nvPr/>
          </p:nvSpPr>
          <p:spPr bwMode="auto">
            <a:xfrm>
              <a:off x="1183" y="3095"/>
              <a:ext cx="5" cy="4"/>
            </a:xfrm>
            <a:custGeom>
              <a:avLst/>
              <a:gdLst>
                <a:gd name="T0" fmla="*/ 0 w 117"/>
                <a:gd name="T1" fmla="*/ 0 h 77"/>
                <a:gd name="T2" fmla="*/ 0 w 117"/>
                <a:gd name="T3" fmla="*/ 0 h 77"/>
                <a:gd name="T4" fmla="*/ 0 w 117"/>
                <a:gd name="T5" fmla="*/ 0 h 77"/>
                <a:gd name="T6" fmla="*/ 0 w 117"/>
                <a:gd name="T7" fmla="*/ 0 h 77"/>
                <a:gd name="T8" fmla="*/ 0 w 117"/>
                <a:gd name="T9" fmla="*/ 0 h 77"/>
                <a:gd name="T10" fmla="*/ 0 w 117"/>
                <a:gd name="T11" fmla="*/ 0 h 77"/>
                <a:gd name="T12" fmla="*/ 0 w 117"/>
                <a:gd name="T13" fmla="*/ 0 h 77"/>
                <a:gd name="T14" fmla="*/ 0 w 117"/>
                <a:gd name="T15" fmla="*/ 0 h 77"/>
                <a:gd name="T16" fmla="*/ 0 w 117"/>
                <a:gd name="T17" fmla="*/ 0 h 77"/>
                <a:gd name="T18" fmla="*/ 0 w 117"/>
                <a:gd name="T19" fmla="*/ 0 h 77"/>
                <a:gd name="T20" fmla="*/ 0 w 117"/>
                <a:gd name="T21" fmla="*/ 0 h 77"/>
                <a:gd name="T22" fmla="*/ 0 w 117"/>
                <a:gd name="T23" fmla="*/ 0 h 77"/>
                <a:gd name="T24" fmla="*/ 0 w 117"/>
                <a:gd name="T25" fmla="*/ 0 h 77"/>
                <a:gd name="T26" fmla="*/ 0 w 117"/>
                <a:gd name="T27" fmla="*/ 0 h 77"/>
                <a:gd name="T28" fmla="*/ 0 w 117"/>
                <a:gd name="T29" fmla="*/ 0 h 77"/>
                <a:gd name="T30" fmla="*/ 0 w 117"/>
                <a:gd name="T31" fmla="*/ 0 h 77"/>
                <a:gd name="T32" fmla="*/ 0 w 117"/>
                <a:gd name="T33" fmla="*/ 0 h 77"/>
                <a:gd name="T34" fmla="*/ 0 w 117"/>
                <a:gd name="T35" fmla="*/ 0 h 77"/>
                <a:gd name="T36" fmla="*/ 0 w 117"/>
                <a:gd name="T37" fmla="*/ 0 h 77"/>
                <a:gd name="T38" fmla="*/ 0 w 117"/>
                <a:gd name="T39" fmla="*/ 0 h 77"/>
                <a:gd name="T40" fmla="*/ 0 w 117"/>
                <a:gd name="T41" fmla="*/ 0 h 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07" y="41"/>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 name="Freeform 533"/>
            <p:cNvSpPr>
              <a:spLocks/>
            </p:cNvSpPr>
            <p:nvPr/>
          </p:nvSpPr>
          <p:spPr bwMode="auto">
            <a:xfrm>
              <a:off x="1188" y="3094"/>
              <a:ext cx="3" cy="5"/>
            </a:xfrm>
            <a:custGeom>
              <a:avLst/>
              <a:gdLst>
                <a:gd name="T0" fmla="*/ 0 w 81"/>
                <a:gd name="T1" fmla="*/ 0 h 90"/>
                <a:gd name="T2" fmla="*/ 0 w 81"/>
                <a:gd name="T3" fmla="*/ 0 h 90"/>
                <a:gd name="T4" fmla="*/ 0 w 81"/>
                <a:gd name="T5" fmla="*/ 0 h 90"/>
                <a:gd name="T6" fmla="*/ 0 w 81"/>
                <a:gd name="T7" fmla="*/ 0 h 90"/>
                <a:gd name="T8" fmla="*/ 0 w 81"/>
                <a:gd name="T9" fmla="*/ 0 h 90"/>
                <a:gd name="T10" fmla="*/ 0 w 81"/>
                <a:gd name="T11" fmla="*/ 0 h 90"/>
                <a:gd name="T12" fmla="*/ 0 w 81"/>
                <a:gd name="T13" fmla="*/ 0 h 90"/>
                <a:gd name="T14" fmla="*/ 0 w 81"/>
                <a:gd name="T15" fmla="*/ 0 h 90"/>
                <a:gd name="T16" fmla="*/ 0 w 81"/>
                <a:gd name="T17" fmla="*/ 0 h 90"/>
                <a:gd name="T18" fmla="*/ 0 w 81"/>
                <a:gd name="T19" fmla="*/ 0 h 90"/>
                <a:gd name="T20" fmla="*/ 0 w 81"/>
                <a:gd name="T21" fmla="*/ 0 h 90"/>
                <a:gd name="T22" fmla="*/ 0 w 81"/>
                <a:gd name="T23" fmla="*/ 0 h 90"/>
                <a:gd name="T24" fmla="*/ 0 w 81"/>
                <a:gd name="T25" fmla="*/ 0 h 90"/>
                <a:gd name="T26" fmla="*/ 0 w 81"/>
                <a:gd name="T27" fmla="*/ 0 h 90"/>
                <a:gd name="T28" fmla="*/ 0 w 81"/>
                <a:gd name="T29" fmla="*/ 0 h 90"/>
                <a:gd name="T30" fmla="*/ 0 w 81"/>
                <a:gd name="T31" fmla="*/ 0 h 90"/>
                <a:gd name="T32" fmla="*/ 0 w 81"/>
                <a:gd name="T33" fmla="*/ 0 h 90"/>
                <a:gd name="T34" fmla="*/ 0 w 81"/>
                <a:gd name="T35" fmla="*/ 0 h 90"/>
                <a:gd name="T36" fmla="*/ 0 w 81"/>
                <a:gd name="T37" fmla="*/ 0 h 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Freeform 534"/>
            <p:cNvSpPr>
              <a:spLocks/>
            </p:cNvSpPr>
            <p:nvPr/>
          </p:nvSpPr>
          <p:spPr bwMode="auto">
            <a:xfrm>
              <a:off x="1187" y="3097"/>
              <a:ext cx="2" cy="1"/>
            </a:xfrm>
            <a:custGeom>
              <a:avLst/>
              <a:gdLst>
                <a:gd name="T0" fmla="*/ 0 w 33"/>
                <a:gd name="T1" fmla="*/ 0 h 19"/>
                <a:gd name="T2" fmla="*/ 0 w 33"/>
                <a:gd name="T3" fmla="*/ 0 h 19"/>
                <a:gd name="T4" fmla="*/ 0 w 33"/>
                <a:gd name="T5" fmla="*/ 0 h 19"/>
                <a:gd name="T6" fmla="*/ 0 w 33"/>
                <a:gd name="T7" fmla="*/ 0 h 19"/>
                <a:gd name="T8" fmla="*/ 0 w 33"/>
                <a:gd name="T9" fmla="*/ 0 h 19"/>
                <a:gd name="T10" fmla="*/ 0 w 33"/>
                <a:gd name="T11" fmla="*/ 0 h 19"/>
                <a:gd name="T12" fmla="*/ 0 w 33"/>
                <a:gd name="T13" fmla="*/ 0 h 19"/>
                <a:gd name="T14" fmla="*/ 0 w 33"/>
                <a:gd name="T15" fmla="*/ 0 h 19"/>
                <a:gd name="T16" fmla="*/ 0 w 33"/>
                <a:gd name="T17" fmla="*/ 0 h 19"/>
                <a:gd name="T18" fmla="*/ 0 w 33"/>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 name="Freeform 535"/>
            <p:cNvSpPr>
              <a:spLocks/>
            </p:cNvSpPr>
            <p:nvPr/>
          </p:nvSpPr>
          <p:spPr bwMode="auto">
            <a:xfrm>
              <a:off x="1142" y="3240"/>
              <a:ext cx="1" cy="1"/>
            </a:xfrm>
            <a:custGeom>
              <a:avLst/>
              <a:gdLst>
                <a:gd name="T0" fmla="*/ 0 w 21"/>
                <a:gd name="T1" fmla="*/ 0 h 27"/>
                <a:gd name="T2" fmla="*/ 0 w 21"/>
                <a:gd name="T3" fmla="*/ 0 h 27"/>
                <a:gd name="T4" fmla="*/ 0 w 21"/>
                <a:gd name="T5" fmla="*/ 0 h 27"/>
                <a:gd name="T6" fmla="*/ 0 w 21"/>
                <a:gd name="T7" fmla="*/ 0 h 27"/>
                <a:gd name="T8" fmla="*/ 0 w 21"/>
                <a:gd name="T9" fmla="*/ 0 h 27"/>
                <a:gd name="T10" fmla="*/ 0 w 21"/>
                <a:gd name="T11" fmla="*/ 0 h 27"/>
                <a:gd name="T12" fmla="*/ 0 w 21"/>
                <a:gd name="T13" fmla="*/ 0 h 27"/>
                <a:gd name="T14" fmla="*/ 0 w 21"/>
                <a:gd name="T15" fmla="*/ 0 h 27"/>
                <a:gd name="T16" fmla="*/ 0 w 21"/>
                <a:gd name="T17" fmla="*/ 0 h 27"/>
                <a:gd name="T18" fmla="*/ 0 w 21"/>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 name="Freeform 536"/>
            <p:cNvSpPr>
              <a:spLocks/>
            </p:cNvSpPr>
            <p:nvPr/>
          </p:nvSpPr>
          <p:spPr bwMode="auto">
            <a:xfrm>
              <a:off x="1133" y="3221"/>
              <a:ext cx="10" cy="20"/>
            </a:xfrm>
            <a:custGeom>
              <a:avLst/>
              <a:gdLst>
                <a:gd name="T0" fmla="*/ 0 w 218"/>
                <a:gd name="T1" fmla="*/ 0 h 365"/>
                <a:gd name="T2" fmla="*/ 0 w 218"/>
                <a:gd name="T3" fmla="*/ 0 h 365"/>
                <a:gd name="T4" fmla="*/ 0 w 218"/>
                <a:gd name="T5" fmla="*/ 0 h 365"/>
                <a:gd name="T6" fmla="*/ 0 w 218"/>
                <a:gd name="T7" fmla="*/ 0 h 365"/>
                <a:gd name="T8" fmla="*/ 0 w 218"/>
                <a:gd name="T9" fmla="*/ 0 h 365"/>
                <a:gd name="T10" fmla="*/ 0 w 218"/>
                <a:gd name="T11" fmla="*/ 0 h 365"/>
                <a:gd name="T12" fmla="*/ 0 w 218"/>
                <a:gd name="T13" fmla="*/ 0 h 365"/>
                <a:gd name="T14" fmla="*/ 0 w 218"/>
                <a:gd name="T15" fmla="*/ 0 h 365"/>
                <a:gd name="T16" fmla="*/ 0 w 218"/>
                <a:gd name="T17" fmla="*/ 0 h 365"/>
                <a:gd name="T18" fmla="*/ 0 w 218"/>
                <a:gd name="T19" fmla="*/ 0 h 365"/>
                <a:gd name="T20" fmla="*/ 0 w 218"/>
                <a:gd name="T21" fmla="*/ 0 h 365"/>
                <a:gd name="T22" fmla="*/ 0 w 218"/>
                <a:gd name="T23" fmla="*/ 0 h 365"/>
                <a:gd name="T24" fmla="*/ 0 w 218"/>
                <a:gd name="T25" fmla="*/ 0 h 365"/>
                <a:gd name="T26" fmla="*/ 0 w 218"/>
                <a:gd name="T27" fmla="*/ 0 h 365"/>
                <a:gd name="T28" fmla="*/ 0 w 218"/>
                <a:gd name="T29" fmla="*/ 0 h 365"/>
                <a:gd name="T30" fmla="*/ 0 w 218"/>
                <a:gd name="T31" fmla="*/ 0 h 365"/>
                <a:gd name="T32" fmla="*/ 0 w 218"/>
                <a:gd name="T33" fmla="*/ 0 h 365"/>
                <a:gd name="T34" fmla="*/ 0 w 218"/>
                <a:gd name="T35" fmla="*/ 0 h 365"/>
                <a:gd name="T36" fmla="*/ 0 w 218"/>
                <a:gd name="T37" fmla="*/ 0 h 365"/>
                <a:gd name="T38" fmla="*/ 0 w 218"/>
                <a:gd name="T39" fmla="*/ 0 h 365"/>
                <a:gd name="T40" fmla="*/ 0 w 218"/>
                <a:gd name="T41" fmla="*/ 0 h 365"/>
                <a:gd name="T42" fmla="*/ 0 w 218"/>
                <a:gd name="T43" fmla="*/ 0 h 365"/>
                <a:gd name="T44" fmla="*/ 0 w 218"/>
                <a:gd name="T45" fmla="*/ 0 h 365"/>
                <a:gd name="T46" fmla="*/ 0 w 218"/>
                <a:gd name="T47" fmla="*/ 0 h 365"/>
                <a:gd name="T48" fmla="*/ 0 w 218"/>
                <a:gd name="T49" fmla="*/ 0 h 365"/>
                <a:gd name="T50" fmla="*/ 0 w 218"/>
                <a:gd name="T51" fmla="*/ 0 h 365"/>
                <a:gd name="T52" fmla="*/ 0 w 218"/>
                <a:gd name="T53" fmla="*/ 0 h 365"/>
                <a:gd name="T54" fmla="*/ 0 w 218"/>
                <a:gd name="T55" fmla="*/ 0 h 365"/>
                <a:gd name="T56" fmla="*/ 0 w 218"/>
                <a:gd name="T57" fmla="*/ 0 h 365"/>
                <a:gd name="T58" fmla="*/ 0 w 218"/>
                <a:gd name="T59" fmla="*/ 0 h 365"/>
                <a:gd name="T60" fmla="*/ 0 w 218"/>
                <a:gd name="T61" fmla="*/ 0 h 365"/>
                <a:gd name="T62" fmla="*/ 0 w 218"/>
                <a:gd name="T63" fmla="*/ 0 h 365"/>
                <a:gd name="T64" fmla="*/ 0 w 218"/>
                <a:gd name="T65" fmla="*/ 0 h 365"/>
                <a:gd name="T66" fmla="*/ 0 w 218"/>
                <a:gd name="T67" fmla="*/ 0 h 365"/>
                <a:gd name="T68" fmla="*/ 0 w 218"/>
                <a:gd name="T69" fmla="*/ 0 h 365"/>
                <a:gd name="T70" fmla="*/ 0 w 218"/>
                <a:gd name="T71" fmla="*/ 0 h 365"/>
                <a:gd name="T72" fmla="*/ 0 w 218"/>
                <a:gd name="T73" fmla="*/ 0 h 3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 name="Freeform 537"/>
            <p:cNvSpPr>
              <a:spLocks/>
            </p:cNvSpPr>
            <p:nvPr/>
          </p:nvSpPr>
          <p:spPr bwMode="auto">
            <a:xfrm>
              <a:off x="1133" y="3216"/>
              <a:ext cx="2" cy="5"/>
            </a:xfrm>
            <a:custGeom>
              <a:avLst/>
              <a:gdLst>
                <a:gd name="T0" fmla="*/ 0 w 37"/>
                <a:gd name="T1" fmla="*/ 0 h 92"/>
                <a:gd name="T2" fmla="*/ 0 w 37"/>
                <a:gd name="T3" fmla="*/ 0 h 92"/>
                <a:gd name="T4" fmla="*/ 0 w 37"/>
                <a:gd name="T5" fmla="*/ 0 h 92"/>
                <a:gd name="T6" fmla="*/ 0 w 37"/>
                <a:gd name="T7" fmla="*/ 0 h 92"/>
                <a:gd name="T8" fmla="*/ 0 w 37"/>
                <a:gd name="T9" fmla="*/ 0 h 92"/>
                <a:gd name="T10" fmla="*/ 0 w 37"/>
                <a:gd name="T11" fmla="*/ 0 h 92"/>
                <a:gd name="T12" fmla="*/ 0 w 37"/>
                <a:gd name="T13" fmla="*/ 0 h 92"/>
                <a:gd name="T14" fmla="*/ 0 w 37"/>
                <a:gd name="T15" fmla="*/ 0 h 92"/>
                <a:gd name="T16" fmla="*/ 0 w 37"/>
                <a:gd name="T17" fmla="*/ 0 h 92"/>
                <a:gd name="T18" fmla="*/ 0 w 37"/>
                <a:gd name="T19" fmla="*/ 0 h 92"/>
                <a:gd name="T20" fmla="*/ 0 w 37"/>
                <a:gd name="T21" fmla="*/ 0 h 92"/>
                <a:gd name="T22" fmla="*/ 0 w 37"/>
                <a:gd name="T23" fmla="*/ 0 h 92"/>
                <a:gd name="T24" fmla="*/ 0 w 37"/>
                <a:gd name="T25" fmla="*/ 0 h 92"/>
                <a:gd name="T26" fmla="*/ 0 w 37"/>
                <a:gd name="T27" fmla="*/ 0 h 92"/>
                <a:gd name="T28" fmla="*/ 0 w 37"/>
                <a:gd name="T29" fmla="*/ 0 h 92"/>
                <a:gd name="T30" fmla="*/ 0 w 37"/>
                <a:gd name="T31" fmla="*/ 0 h 92"/>
                <a:gd name="T32" fmla="*/ 0 w 37"/>
                <a:gd name="T33" fmla="*/ 0 h 92"/>
                <a:gd name="T34" fmla="*/ 0 w 37"/>
                <a:gd name="T35" fmla="*/ 0 h 92"/>
                <a:gd name="T36" fmla="*/ 0 w 37"/>
                <a:gd name="T37" fmla="*/ 0 h 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8" name="Freeform 538"/>
            <p:cNvSpPr>
              <a:spLocks/>
            </p:cNvSpPr>
            <p:nvPr/>
          </p:nvSpPr>
          <p:spPr bwMode="auto">
            <a:xfrm>
              <a:off x="1133" y="3220"/>
              <a:ext cx="1" cy="1"/>
            </a:xfrm>
            <a:custGeom>
              <a:avLst/>
              <a:gdLst>
                <a:gd name="T0" fmla="*/ 0 w 28"/>
                <a:gd name="T1" fmla="*/ 0 h 18"/>
                <a:gd name="T2" fmla="*/ 0 w 28"/>
                <a:gd name="T3" fmla="*/ 0 h 18"/>
                <a:gd name="T4" fmla="*/ 0 w 28"/>
                <a:gd name="T5" fmla="*/ 0 h 18"/>
                <a:gd name="T6" fmla="*/ 0 w 28"/>
                <a:gd name="T7" fmla="*/ 0 h 18"/>
                <a:gd name="T8" fmla="*/ 0 w 28"/>
                <a:gd name="T9" fmla="*/ 0 h 18"/>
                <a:gd name="T10" fmla="*/ 0 w 28"/>
                <a:gd name="T11" fmla="*/ 0 h 18"/>
                <a:gd name="T12" fmla="*/ 0 w 28"/>
                <a:gd name="T13" fmla="*/ 0 h 18"/>
                <a:gd name="T14" fmla="*/ 0 w 28"/>
                <a:gd name="T15" fmla="*/ 0 h 18"/>
                <a:gd name="T16" fmla="*/ 0 w 28"/>
                <a:gd name="T17" fmla="*/ 0 h 18"/>
                <a:gd name="T18" fmla="*/ 0 w 28"/>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9" name="Freeform 539"/>
            <p:cNvSpPr>
              <a:spLocks/>
            </p:cNvSpPr>
            <p:nvPr/>
          </p:nvSpPr>
          <p:spPr bwMode="auto">
            <a:xfrm>
              <a:off x="1141" y="3233"/>
              <a:ext cx="1" cy="2"/>
            </a:xfrm>
            <a:custGeom>
              <a:avLst/>
              <a:gdLst>
                <a:gd name="T0" fmla="*/ 0 w 21"/>
                <a:gd name="T1" fmla="*/ 0 h 27"/>
                <a:gd name="T2" fmla="*/ 0 w 21"/>
                <a:gd name="T3" fmla="*/ 0 h 27"/>
                <a:gd name="T4" fmla="*/ 0 w 21"/>
                <a:gd name="T5" fmla="*/ 0 h 27"/>
                <a:gd name="T6" fmla="*/ 0 w 21"/>
                <a:gd name="T7" fmla="*/ 0 h 27"/>
                <a:gd name="T8" fmla="*/ 0 w 21"/>
                <a:gd name="T9" fmla="*/ 0 h 27"/>
                <a:gd name="T10" fmla="*/ 0 w 21"/>
                <a:gd name="T11" fmla="*/ 0 h 27"/>
                <a:gd name="T12" fmla="*/ 0 w 21"/>
                <a:gd name="T13" fmla="*/ 0 h 27"/>
                <a:gd name="T14" fmla="*/ 0 w 21"/>
                <a:gd name="T15" fmla="*/ 0 h 27"/>
                <a:gd name="T16" fmla="*/ 0 w 21"/>
                <a:gd name="T17" fmla="*/ 0 h 27"/>
                <a:gd name="T18" fmla="*/ 0 w 21"/>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0" name="Freeform 540"/>
            <p:cNvSpPr>
              <a:spLocks/>
            </p:cNvSpPr>
            <p:nvPr/>
          </p:nvSpPr>
          <p:spPr bwMode="auto">
            <a:xfrm>
              <a:off x="1137" y="3224"/>
              <a:ext cx="5" cy="11"/>
            </a:xfrm>
            <a:custGeom>
              <a:avLst/>
              <a:gdLst>
                <a:gd name="T0" fmla="*/ 0 w 115"/>
                <a:gd name="T1" fmla="*/ 0 h 181"/>
                <a:gd name="T2" fmla="*/ 0 w 115"/>
                <a:gd name="T3" fmla="*/ 0 h 181"/>
                <a:gd name="T4" fmla="*/ 0 w 115"/>
                <a:gd name="T5" fmla="*/ 0 h 181"/>
                <a:gd name="T6" fmla="*/ 0 w 115"/>
                <a:gd name="T7" fmla="*/ 0 h 181"/>
                <a:gd name="T8" fmla="*/ 0 w 115"/>
                <a:gd name="T9" fmla="*/ 0 h 181"/>
                <a:gd name="T10" fmla="*/ 0 w 115"/>
                <a:gd name="T11" fmla="*/ 0 h 181"/>
                <a:gd name="T12" fmla="*/ 0 w 115"/>
                <a:gd name="T13" fmla="*/ 0 h 181"/>
                <a:gd name="T14" fmla="*/ 0 w 115"/>
                <a:gd name="T15" fmla="*/ 0 h 181"/>
                <a:gd name="T16" fmla="*/ 0 w 115"/>
                <a:gd name="T17" fmla="*/ 0 h 181"/>
                <a:gd name="T18" fmla="*/ 0 w 115"/>
                <a:gd name="T19" fmla="*/ 0 h 181"/>
                <a:gd name="T20" fmla="*/ 0 w 115"/>
                <a:gd name="T21" fmla="*/ 0 h 181"/>
                <a:gd name="T22" fmla="*/ 0 w 115"/>
                <a:gd name="T23" fmla="*/ 0 h 181"/>
                <a:gd name="T24" fmla="*/ 0 w 115"/>
                <a:gd name="T25" fmla="*/ 0 h 181"/>
                <a:gd name="T26" fmla="*/ 0 w 115"/>
                <a:gd name="T27" fmla="*/ 0 h 181"/>
                <a:gd name="T28" fmla="*/ 0 w 115"/>
                <a:gd name="T29" fmla="*/ 0 h 181"/>
                <a:gd name="T30" fmla="*/ 0 w 115"/>
                <a:gd name="T31" fmla="*/ 0 h 181"/>
                <a:gd name="T32" fmla="*/ 0 w 115"/>
                <a:gd name="T33" fmla="*/ 0 h 181"/>
                <a:gd name="T34" fmla="*/ 0 w 115"/>
                <a:gd name="T35" fmla="*/ 0 h 181"/>
                <a:gd name="T36" fmla="*/ 0 w 115"/>
                <a:gd name="T37" fmla="*/ 0 h 181"/>
                <a:gd name="T38" fmla="*/ 0 w 115"/>
                <a:gd name="T39" fmla="*/ 0 h 181"/>
                <a:gd name="T40" fmla="*/ 0 w 115"/>
                <a:gd name="T41" fmla="*/ 0 h 181"/>
                <a:gd name="T42" fmla="*/ 0 w 115"/>
                <a:gd name="T43" fmla="*/ 0 h 181"/>
                <a:gd name="T44" fmla="*/ 0 w 115"/>
                <a:gd name="T45" fmla="*/ 0 h 181"/>
                <a:gd name="T46" fmla="*/ 0 w 115"/>
                <a:gd name="T47" fmla="*/ 0 h 181"/>
                <a:gd name="T48" fmla="*/ 0 w 115"/>
                <a:gd name="T49" fmla="*/ 0 h 181"/>
                <a:gd name="T50" fmla="*/ 0 w 115"/>
                <a:gd name="T51" fmla="*/ 0 h 181"/>
                <a:gd name="T52" fmla="*/ 0 w 115"/>
                <a:gd name="T53" fmla="*/ 0 h 181"/>
                <a:gd name="T54" fmla="*/ 0 w 115"/>
                <a:gd name="T55" fmla="*/ 0 h 181"/>
                <a:gd name="T56" fmla="*/ 0 w 115"/>
                <a:gd name="T57" fmla="*/ 0 h 181"/>
                <a:gd name="T58" fmla="*/ 0 w 115"/>
                <a:gd name="T59" fmla="*/ 0 h 181"/>
                <a:gd name="T60" fmla="*/ 0 w 115"/>
                <a:gd name="T61" fmla="*/ 0 h 181"/>
                <a:gd name="T62" fmla="*/ 0 w 115"/>
                <a:gd name="T63" fmla="*/ 0 h 181"/>
                <a:gd name="T64" fmla="*/ 0 w 115"/>
                <a:gd name="T65" fmla="*/ 0 h 181"/>
                <a:gd name="T66" fmla="*/ 0 w 115"/>
                <a:gd name="T67" fmla="*/ 0 h 181"/>
                <a:gd name="T68" fmla="*/ 0 w 115"/>
                <a:gd name="T69" fmla="*/ 0 h 181"/>
                <a:gd name="T70" fmla="*/ 0 w 115"/>
                <a:gd name="T71" fmla="*/ 0 h 181"/>
                <a:gd name="T72" fmla="*/ 0 w 115"/>
                <a:gd name="T73" fmla="*/ 0 h 18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1" name="Freeform 541"/>
            <p:cNvSpPr>
              <a:spLocks/>
            </p:cNvSpPr>
            <p:nvPr/>
          </p:nvSpPr>
          <p:spPr bwMode="auto">
            <a:xfrm>
              <a:off x="1137" y="3222"/>
              <a:ext cx="1" cy="2"/>
            </a:xfrm>
            <a:custGeom>
              <a:avLst/>
              <a:gdLst>
                <a:gd name="T0" fmla="*/ 0 w 33"/>
                <a:gd name="T1" fmla="*/ 0 h 47"/>
                <a:gd name="T2" fmla="*/ 0 w 33"/>
                <a:gd name="T3" fmla="*/ 0 h 47"/>
                <a:gd name="T4" fmla="*/ 0 w 33"/>
                <a:gd name="T5" fmla="*/ 0 h 47"/>
                <a:gd name="T6" fmla="*/ 0 w 33"/>
                <a:gd name="T7" fmla="*/ 0 h 47"/>
                <a:gd name="T8" fmla="*/ 0 w 33"/>
                <a:gd name="T9" fmla="*/ 0 h 47"/>
                <a:gd name="T10" fmla="*/ 0 w 33"/>
                <a:gd name="T11" fmla="*/ 0 h 47"/>
                <a:gd name="T12" fmla="*/ 0 w 33"/>
                <a:gd name="T13" fmla="*/ 0 h 47"/>
                <a:gd name="T14" fmla="*/ 0 w 33"/>
                <a:gd name="T15" fmla="*/ 0 h 47"/>
                <a:gd name="T16" fmla="*/ 0 w 33"/>
                <a:gd name="T17" fmla="*/ 0 h 47"/>
                <a:gd name="T18" fmla="*/ 0 w 33"/>
                <a:gd name="T19" fmla="*/ 0 h 47"/>
                <a:gd name="T20" fmla="*/ 0 w 33"/>
                <a:gd name="T21" fmla="*/ 0 h 47"/>
                <a:gd name="T22" fmla="*/ 0 w 33"/>
                <a:gd name="T23" fmla="*/ 0 h 47"/>
                <a:gd name="T24" fmla="*/ 0 w 33"/>
                <a:gd name="T25" fmla="*/ 0 h 47"/>
                <a:gd name="T26" fmla="*/ 0 w 33"/>
                <a:gd name="T27" fmla="*/ 0 h 47"/>
                <a:gd name="T28" fmla="*/ 0 w 33"/>
                <a:gd name="T29" fmla="*/ 0 h 47"/>
                <a:gd name="T30" fmla="*/ 0 w 33"/>
                <a:gd name="T31" fmla="*/ 0 h 47"/>
                <a:gd name="T32" fmla="*/ 0 w 33"/>
                <a:gd name="T33" fmla="*/ 0 h 47"/>
                <a:gd name="T34" fmla="*/ 0 w 33"/>
                <a:gd name="T35" fmla="*/ 0 h 47"/>
                <a:gd name="T36" fmla="*/ 0 w 33"/>
                <a:gd name="T37" fmla="*/ 0 h 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2" name="Freeform 542"/>
            <p:cNvSpPr>
              <a:spLocks/>
            </p:cNvSpPr>
            <p:nvPr/>
          </p:nvSpPr>
          <p:spPr bwMode="auto">
            <a:xfrm>
              <a:off x="1137" y="3224"/>
              <a:ext cx="1" cy="1"/>
            </a:xfrm>
            <a:custGeom>
              <a:avLst/>
              <a:gdLst>
                <a:gd name="T0" fmla="*/ 0 w 29"/>
                <a:gd name="T1" fmla="*/ 0 h 18"/>
                <a:gd name="T2" fmla="*/ 0 w 29"/>
                <a:gd name="T3" fmla="*/ 0 h 18"/>
                <a:gd name="T4" fmla="*/ 0 w 29"/>
                <a:gd name="T5" fmla="*/ 0 h 18"/>
                <a:gd name="T6" fmla="*/ 0 w 29"/>
                <a:gd name="T7" fmla="*/ 0 h 18"/>
                <a:gd name="T8" fmla="*/ 0 w 29"/>
                <a:gd name="T9" fmla="*/ 0 h 18"/>
                <a:gd name="T10" fmla="*/ 0 w 29"/>
                <a:gd name="T11" fmla="*/ 0 h 18"/>
                <a:gd name="T12" fmla="*/ 0 w 29"/>
                <a:gd name="T13" fmla="*/ 0 h 18"/>
                <a:gd name="T14" fmla="*/ 0 w 29"/>
                <a:gd name="T15" fmla="*/ 0 h 18"/>
                <a:gd name="T16" fmla="*/ 0 w 29"/>
                <a:gd name="T17" fmla="*/ 0 h 18"/>
                <a:gd name="T18" fmla="*/ 0 w 29"/>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3" name="Freeform 543"/>
            <p:cNvSpPr>
              <a:spLocks/>
            </p:cNvSpPr>
            <p:nvPr/>
          </p:nvSpPr>
          <p:spPr bwMode="auto">
            <a:xfrm>
              <a:off x="1307" y="3123"/>
              <a:ext cx="1" cy="1"/>
            </a:xfrm>
            <a:custGeom>
              <a:avLst/>
              <a:gdLst>
                <a:gd name="T0" fmla="*/ 0 w 15"/>
                <a:gd name="T1" fmla="*/ 0 h 20"/>
                <a:gd name="T2" fmla="*/ 0 w 15"/>
                <a:gd name="T3" fmla="*/ 0 h 20"/>
                <a:gd name="T4" fmla="*/ 0 w 15"/>
                <a:gd name="T5" fmla="*/ 0 h 20"/>
                <a:gd name="T6" fmla="*/ 0 w 15"/>
                <a:gd name="T7" fmla="*/ 0 h 20"/>
                <a:gd name="T8" fmla="*/ 0 w 15"/>
                <a:gd name="T9" fmla="*/ 0 h 20"/>
                <a:gd name="T10" fmla="*/ 0 w 15"/>
                <a:gd name="T11" fmla="*/ 0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20">
                  <a:moveTo>
                    <a:pt x="15" y="1"/>
                  </a:moveTo>
                  <a:lnTo>
                    <a:pt x="7" y="0"/>
                  </a:lnTo>
                  <a:lnTo>
                    <a:pt x="1" y="5"/>
                  </a:lnTo>
                  <a:lnTo>
                    <a:pt x="0" y="13"/>
                  </a:lnTo>
                  <a:lnTo>
                    <a:pt x="5" y="20"/>
                  </a:lnTo>
                  <a:lnTo>
                    <a:pt x="1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 name="Freeform 544"/>
            <p:cNvSpPr>
              <a:spLocks/>
            </p:cNvSpPr>
            <p:nvPr/>
          </p:nvSpPr>
          <p:spPr bwMode="auto">
            <a:xfrm>
              <a:off x="1307" y="3123"/>
              <a:ext cx="7" cy="15"/>
            </a:xfrm>
            <a:custGeom>
              <a:avLst/>
              <a:gdLst>
                <a:gd name="T0" fmla="*/ 0 w 164"/>
                <a:gd name="T1" fmla="*/ 0 h 274"/>
                <a:gd name="T2" fmla="*/ 0 w 164"/>
                <a:gd name="T3" fmla="*/ 0 h 274"/>
                <a:gd name="T4" fmla="*/ 0 w 164"/>
                <a:gd name="T5" fmla="*/ 0 h 274"/>
                <a:gd name="T6" fmla="*/ 0 w 164"/>
                <a:gd name="T7" fmla="*/ 0 h 274"/>
                <a:gd name="T8" fmla="*/ 0 w 164"/>
                <a:gd name="T9" fmla="*/ 0 h 274"/>
                <a:gd name="T10" fmla="*/ 0 w 164"/>
                <a:gd name="T11" fmla="*/ 0 h 274"/>
                <a:gd name="T12" fmla="*/ 0 w 164"/>
                <a:gd name="T13" fmla="*/ 0 h 274"/>
                <a:gd name="T14" fmla="*/ 0 w 164"/>
                <a:gd name="T15" fmla="*/ 0 h 274"/>
                <a:gd name="T16" fmla="*/ 0 w 164"/>
                <a:gd name="T17" fmla="*/ 0 h 274"/>
                <a:gd name="T18" fmla="*/ 0 w 164"/>
                <a:gd name="T19" fmla="*/ 0 h 274"/>
                <a:gd name="T20" fmla="*/ 0 w 164"/>
                <a:gd name="T21" fmla="*/ 0 h 274"/>
                <a:gd name="T22" fmla="*/ 0 w 164"/>
                <a:gd name="T23" fmla="*/ 0 h 274"/>
                <a:gd name="T24" fmla="*/ 0 w 164"/>
                <a:gd name="T25" fmla="*/ 0 h 274"/>
                <a:gd name="T26" fmla="*/ 0 w 164"/>
                <a:gd name="T27" fmla="*/ 0 h 274"/>
                <a:gd name="T28" fmla="*/ 0 w 164"/>
                <a:gd name="T29" fmla="*/ 0 h 274"/>
                <a:gd name="T30" fmla="*/ 0 w 164"/>
                <a:gd name="T31" fmla="*/ 0 h 274"/>
                <a:gd name="T32" fmla="*/ 0 w 164"/>
                <a:gd name="T33" fmla="*/ 0 h 274"/>
                <a:gd name="T34" fmla="*/ 0 w 164"/>
                <a:gd name="T35" fmla="*/ 0 h 274"/>
                <a:gd name="T36" fmla="*/ 0 w 164"/>
                <a:gd name="T37" fmla="*/ 0 h 274"/>
                <a:gd name="T38" fmla="*/ 0 w 164"/>
                <a:gd name="T39" fmla="*/ 0 h 274"/>
                <a:gd name="T40" fmla="*/ 0 w 164"/>
                <a:gd name="T41" fmla="*/ 0 h 274"/>
                <a:gd name="T42" fmla="*/ 0 w 164"/>
                <a:gd name="T43" fmla="*/ 0 h 274"/>
                <a:gd name="T44" fmla="*/ 0 w 164"/>
                <a:gd name="T45" fmla="*/ 0 h 274"/>
                <a:gd name="T46" fmla="*/ 0 w 164"/>
                <a:gd name="T47" fmla="*/ 0 h 274"/>
                <a:gd name="T48" fmla="*/ 0 w 164"/>
                <a:gd name="T49" fmla="*/ 0 h 274"/>
                <a:gd name="T50" fmla="*/ 0 w 164"/>
                <a:gd name="T51" fmla="*/ 0 h 274"/>
                <a:gd name="T52" fmla="*/ 0 w 164"/>
                <a:gd name="T53" fmla="*/ 0 h 274"/>
                <a:gd name="T54" fmla="*/ 0 w 164"/>
                <a:gd name="T55" fmla="*/ 0 h 274"/>
                <a:gd name="T56" fmla="*/ 0 w 164"/>
                <a:gd name="T57" fmla="*/ 0 h 274"/>
                <a:gd name="T58" fmla="*/ 0 w 164"/>
                <a:gd name="T59" fmla="*/ 0 h 274"/>
                <a:gd name="T60" fmla="*/ 0 w 164"/>
                <a:gd name="T61" fmla="*/ 0 h 274"/>
                <a:gd name="T62" fmla="*/ 0 w 164"/>
                <a:gd name="T63" fmla="*/ 0 h 274"/>
                <a:gd name="T64" fmla="*/ 0 w 164"/>
                <a:gd name="T65" fmla="*/ 0 h 274"/>
                <a:gd name="T66" fmla="*/ 0 w 164"/>
                <a:gd name="T67" fmla="*/ 0 h 274"/>
                <a:gd name="T68" fmla="*/ 0 w 164"/>
                <a:gd name="T69" fmla="*/ 0 h 274"/>
                <a:gd name="T70" fmla="*/ 0 w 164"/>
                <a:gd name="T71" fmla="*/ 0 h 274"/>
                <a:gd name="T72" fmla="*/ 0 w 164"/>
                <a:gd name="T73" fmla="*/ 0 h 27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64" y="2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 name="Freeform 545"/>
            <p:cNvSpPr>
              <a:spLocks/>
            </p:cNvSpPr>
            <p:nvPr/>
          </p:nvSpPr>
          <p:spPr bwMode="auto">
            <a:xfrm>
              <a:off x="1313" y="3138"/>
              <a:ext cx="1" cy="4"/>
            </a:xfrm>
            <a:custGeom>
              <a:avLst/>
              <a:gdLst>
                <a:gd name="T0" fmla="*/ 0 w 29"/>
                <a:gd name="T1" fmla="*/ 0 h 68"/>
                <a:gd name="T2" fmla="*/ 0 w 29"/>
                <a:gd name="T3" fmla="*/ 0 h 68"/>
                <a:gd name="T4" fmla="*/ 0 w 29"/>
                <a:gd name="T5" fmla="*/ 0 h 68"/>
                <a:gd name="T6" fmla="*/ 0 w 29"/>
                <a:gd name="T7" fmla="*/ 0 h 68"/>
                <a:gd name="T8" fmla="*/ 0 w 29"/>
                <a:gd name="T9" fmla="*/ 0 h 68"/>
                <a:gd name="T10" fmla="*/ 0 w 29"/>
                <a:gd name="T11" fmla="*/ 0 h 68"/>
                <a:gd name="T12" fmla="*/ 0 w 29"/>
                <a:gd name="T13" fmla="*/ 0 h 68"/>
                <a:gd name="T14" fmla="*/ 0 w 29"/>
                <a:gd name="T15" fmla="*/ 0 h 68"/>
                <a:gd name="T16" fmla="*/ 0 w 29"/>
                <a:gd name="T17" fmla="*/ 0 h 68"/>
                <a:gd name="T18" fmla="*/ 0 w 29"/>
                <a:gd name="T19" fmla="*/ 0 h 68"/>
                <a:gd name="T20" fmla="*/ 0 w 29"/>
                <a:gd name="T21" fmla="*/ 0 h 68"/>
                <a:gd name="T22" fmla="*/ 0 w 29"/>
                <a:gd name="T23" fmla="*/ 0 h 68"/>
                <a:gd name="T24" fmla="*/ 0 w 29"/>
                <a:gd name="T25" fmla="*/ 0 h 68"/>
                <a:gd name="T26" fmla="*/ 0 w 29"/>
                <a:gd name="T27" fmla="*/ 0 h 68"/>
                <a:gd name="T28" fmla="*/ 0 w 29"/>
                <a:gd name="T29" fmla="*/ 0 h 68"/>
                <a:gd name="T30" fmla="*/ 0 w 29"/>
                <a:gd name="T31" fmla="*/ 0 h 68"/>
                <a:gd name="T32" fmla="*/ 0 w 29"/>
                <a:gd name="T33" fmla="*/ 0 h 68"/>
                <a:gd name="T34" fmla="*/ 0 w 29"/>
                <a:gd name="T35" fmla="*/ 0 h 68"/>
                <a:gd name="T36" fmla="*/ 0 w 29"/>
                <a:gd name="T37" fmla="*/ 0 h 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6" name="Freeform 546"/>
            <p:cNvSpPr>
              <a:spLocks/>
            </p:cNvSpPr>
            <p:nvPr/>
          </p:nvSpPr>
          <p:spPr bwMode="auto">
            <a:xfrm>
              <a:off x="1313" y="3138"/>
              <a:ext cx="1" cy="1"/>
            </a:xfrm>
            <a:custGeom>
              <a:avLst/>
              <a:gdLst>
                <a:gd name="T0" fmla="*/ 0 w 21"/>
                <a:gd name="T1" fmla="*/ 0 h 12"/>
                <a:gd name="T2" fmla="*/ 0 w 21"/>
                <a:gd name="T3" fmla="*/ 0 h 12"/>
                <a:gd name="T4" fmla="*/ 0 w 21"/>
                <a:gd name="T5" fmla="*/ 0 h 12"/>
                <a:gd name="T6" fmla="*/ 0 w 21"/>
                <a:gd name="T7" fmla="*/ 0 h 12"/>
                <a:gd name="T8" fmla="*/ 0 w 21"/>
                <a:gd name="T9" fmla="*/ 0 h 12"/>
                <a:gd name="T10" fmla="*/ 0 w 2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12">
                  <a:moveTo>
                    <a:pt x="0" y="0"/>
                  </a:moveTo>
                  <a:lnTo>
                    <a:pt x="3" y="8"/>
                  </a:lnTo>
                  <a:lnTo>
                    <a:pt x="10" y="12"/>
                  </a:lnTo>
                  <a:lnTo>
                    <a:pt x="17" y="11"/>
                  </a:lnTo>
                  <a:lnTo>
                    <a:pt x="21"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7" name="Freeform 547"/>
            <p:cNvSpPr>
              <a:spLocks/>
            </p:cNvSpPr>
            <p:nvPr/>
          </p:nvSpPr>
          <p:spPr bwMode="auto">
            <a:xfrm>
              <a:off x="1307" y="3128"/>
              <a:ext cx="1" cy="1"/>
            </a:xfrm>
            <a:custGeom>
              <a:avLst/>
              <a:gdLst>
                <a:gd name="T0" fmla="*/ 0 w 15"/>
                <a:gd name="T1" fmla="*/ 0 h 20"/>
                <a:gd name="T2" fmla="*/ 0 w 15"/>
                <a:gd name="T3" fmla="*/ 0 h 20"/>
                <a:gd name="T4" fmla="*/ 0 w 15"/>
                <a:gd name="T5" fmla="*/ 0 h 20"/>
                <a:gd name="T6" fmla="*/ 0 w 15"/>
                <a:gd name="T7" fmla="*/ 0 h 20"/>
                <a:gd name="T8" fmla="*/ 0 w 15"/>
                <a:gd name="T9" fmla="*/ 0 h 20"/>
                <a:gd name="T10" fmla="*/ 0 w 15"/>
                <a:gd name="T11" fmla="*/ 0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20">
                  <a:moveTo>
                    <a:pt x="15" y="1"/>
                  </a:moveTo>
                  <a:lnTo>
                    <a:pt x="7" y="0"/>
                  </a:lnTo>
                  <a:lnTo>
                    <a:pt x="1" y="6"/>
                  </a:lnTo>
                  <a:lnTo>
                    <a:pt x="0" y="14"/>
                  </a:lnTo>
                  <a:lnTo>
                    <a:pt x="5" y="20"/>
                  </a:lnTo>
                  <a:lnTo>
                    <a:pt x="1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 name="Freeform 548"/>
            <p:cNvSpPr>
              <a:spLocks/>
            </p:cNvSpPr>
            <p:nvPr/>
          </p:nvSpPr>
          <p:spPr bwMode="auto">
            <a:xfrm>
              <a:off x="1308" y="3128"/>
              <a:ext cx="4" cy="8"/>
            </a:xfrm>
            <a:custGeom>
              <a:avLst/>
              <a:gdLst>
                <a:gd name="T0" fmla="*/ 0 w 86"/>
                <a:gd name="T1" fmla="*/ 0 h 136"/>
                <a:gd name="T2" fmla="*/ 0 w 86"/>
                <a:gd name="T3" fmla="*/ 0 h 136"/>
                <a:gd name="T4" fmla="*/ 0 w 86"/>
                <a:gd name="T5" fmla="*/ 0 h 136"/>
                <a:gd name="T6" fmla="*/ 0 w 86"/>
                <a:gd name="T7" fmla="*/ 0 h 136"/>
                <a:gd name="T8" fmla="*/ 0 w 86"/>
                <a:gd name="T9" fmla="*/ 0 h 136"/>
                <a:gd name="T10" fmla="*/ 0 w 86"/>
                <a:gd name="T11" fmla="*/ 0 h 136"/>
                <a:gd name="T12" fmla="*/ 0 w 86"/>
                <a:gd name="T13" fmla="*/ 0 h 136"/>
                <a:gd name="T14" fmla="*/ 0 w 86"/>
                <a:gd name="T15" fmla="*/ 0 h 136"/>
                <a:gd name="T16" fmla="*/ 0 w 86"/>
                <a:gd name="T17" fmla="*/ 0 h 136"/>
                <a:gd name="T18" fmla="*/ 0 w 86"/>
                <a:gd name="T19" fmla="*/ 0 h 136"/>
                <a:gd name="T20" fmla="*/ 0 w 86"/>
                <a:gd name="T21" fmla="*/ 0 h 136"/>
                <a:gd name="T22" fmla="*/ 0 w 86"/>
                <a:gd name="T23" fmla="*/ 0 h 136"/>
                <a:gd name="T24" fmla="*/ 0 w 86"/>
                <a:gd name="T25" fmla="*/ 0 h 136"/>
                <a:gd name="T26" fmla="*/ 0 w 86"/>
                <a:gd name="T27" fmla="*/ 0 h 136"/>
                <a:gd name="T28" fmla="*/ 0 w 86"/>
                <a:gd name="T29" fmla="*/ 0 h 136"/>
                <a:gd name="T30" fmla="*/ 0 w 86"/>
                <a:gd name="T31" fmla="*/ 0 h 136"/>
                <a:gd name="T32" fmla="*/ 0 w 86"/>
                <a:gd name="T33" fmla="*/ 0 h 136"/>
                <a:gd name="T34" fmla="*/ 0 w 86"/>
                <a:gd name="T35" fmla="*/ 0 h 136"/>
                <a:gd name="T36" fmla="*/ 0 w 86"/>
                <a:gd name="T37" fmla="*/ 0 h 136"/>
                <a:gd name="T38" fmla="*/ 0 w 86"/>
                <a:gd name="T39" fmla="*/ 0 h 136"/>
                <a:gd name="T40" fmla="*/ 0 w 86"/>
                <a:gd name="T41" fmla="*/ 0 h 1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86"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9" name="Freeform 549"/>
            <p:cNvSpPr>
              <a:spLocks/>
            </p:cNvSpPr>
            <p:nvPr/>
          </p:nvSpPr>
          <p:spPr bwMode="auto">
            <a:xfrm>
              <a:off x="1311" y="3136"/>
              <a:ext cx="1" cy="2"/>
            </a:xfrm>
            <a:custGeom>
              <a:avLst/>
              <a:gdLst>
                <a:gd name="T0" fmla="*/ 0 w 24"/>
                <a:gd name="T1" fmla="*/ 0 h 35"/>
                <a:gd name="T2" fmla="*/ 0 w 24"/>
                <a:gd name="T3" fmla="*/ 0 h 35"/>
                <a:gd name="T4" fmla="*/ 0 w 24"/>
                <a:gd name="T5" fmla="*/ 0 h 35"/>
                <a:gd name="T6" fmla="*/ 0 w 24"/>
                <a:gd name="T7" fmla="*/ 0 h 35"/>
                <a:gd name="T8" fmla="*/ 0 w 24"/>
                <a:gd name="T9" fmla="*/ 0 h 35"/>
                <a:gd name="T10" fmla="*/ 0 w 24"/>
                <a:gd name="T11" fmla="*/ 0 h 35"/>
                <a:gd name="T12" fmla="*/ 0 w 24"/>
                <a:gd name="T13" fmla="*/ 0 h 35"/>
                <a:gd name="T14" fmla="*/ 0 w 24"/>
                <a:gd name="T15" fmla="*/ 0 h 35"/>
                <a:gd name="T16" fmla="*/ 0 w 24"/>
                <a:gd name="T17" fmla="*/ 0 h 35"/>
                <a:gd name="T18" fmla="*/ 0 w 24"/>
                <a:gd name="T19" fmla="*/ 0 h 35"/>
                <a:gd name="T20" fmla="*/ 0 w 24"/>
                <a:gd name="T21" fmla="*/ 0 h 35"/>
                <a:gd name="T22" fmla="*/ 0 w 24"/>
                <a:gd name="T23" fmla="*/ 0 h 35"/>
                <a:gd name="T24" fmla="*/ 0 w 24"/>
                <a:gd name="T25" fmla="*/ 0 h 35"/>
                <a:gd name="T26" fmla="*/ 0 w 24"/>
                <a:gd name="T27" fmla="*/ 0 h 35"/>
                <a:gd name="T28" fmla="*/ 0 w 24"/>
                <a:gd name="T29" fmla="*/ 0 h 35"/>
                <a:gd name="T30" fmla="*/ 0 w 24"/>
                <a:gd name="T31" fmla="*/ 0 h 35"/>
                <a:gd name="T32" fmla="*/ 0 w 24"/>
                <a:gd name="T33" fmla="*/ 0 h 35"/>
                <a:gd name="T34" fmla="*/ 0 w 24"/>
                <a:gd name="T35" fmla="*/ 0 h 35"/>
                <a:gd name="T36" fmla="*/ 0 w 24"/>
                <a:gd name="T37" fmla="*/ 0 h 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0" name="Freeform 550"/>
            <p:cNvSpPr>
              <a:spLocks/>
            </p:cNvSpPr>
            <p:nvPr/>
          </p:nvSpPr>
          <p:spPr bwMode="auto">
            <a:xfrm>
              <a:off x="1311" y="3135"/>
              <a:ext cx="1" cy="1"/>
            </a:xfrm>
            <a:custGeom>
              <a:avLst/>
              <a:gdLst>
                <a:gd name="T0" fmla="*/ 0 w 21"/>
                <a:gd name="T1" fmla="*/ 0 h 13"/>
                <a:gd name="T2" fmla="*/ 0 w 21"/>
                <a:gd name="T3" fmla="*/ 0 h 13"/>
                <a:gd name="T4" fmla="*/ 0 w 21"/>
                <a:gd name="T5" fmla="*/ 0 h 13"/>
                <a:gd name="T6" fmla="*/ 0 w 21"/>
                <a:gd name="T7" fmla="*/ 0 h 13"/>
                <a:gd name="T8" fmla="*/ 0 w 21"/>
                <a:gd name="T9" fmla="*/ 0 h 13"/>
                <a:gd name="T10" fmla="*/ 0 w 21"/>
                <a:gd name="T11" fmla="*/ 0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13">
                  <a:moveTo>
                    <a:pt x="0" y="0"/>
                  </a:moveTo>
                  <a:lnTo>
                    <a:pt x="2" y="9"/>
                  </a:lnTo>
                  <a:lnTo>
                    <a:pt x="10" y="13"/>
                  </a:lnTo>
                  <a:lnTo>
                    <a:pt x="17" y="12"/>
                  </a:lnTo>
                  <a:lnTo>
                    <a:pt x="21"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551"/>
            <p:cNvSpPr>
              <a:spLocks/>
            </p:cNvSpPr>
            <p:nvPr/>
          </p:nvSpPr>
          <p:spPr bwMode="auto">
            <a:xfrm>
              <a:off x="1132" y="3300"/>
              <a:ext cx="53" cy="137"/>
            </a:xfrm>
            <a:custGeom>
              <a:avLst/>
              <a:gdLst>
                <a:gd name="T0" fmla="*/ 0 w 1169"/>
                <a:gd name="T1" fmla="*/ 0 h 2481"/>
                <a:gd name="T2" fmla="*/ 0 w 1169"/>
                <a:gd name="T3" fmla="*/ 0 h 2481"/>
                <a:gd name="T4" fmla="*/ 0 w 1169"/>
                <a:gd name="T5" fmla="*/ 0 h 2481"/>
                <a:gd name="T6" fmla="*/ 0 w 1169"/>
                <a:gd name="T7" fmla="*/ 0 h 2481"/>
                <a:gd name="T8" fmla="*/ 0 w 1169"/>
                <a:gd name="T9" fmla="*/ 0 h 24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9" h="2481">
                  <a:moveTo>
                    <a:pt x="166" y="0"/>
                  </a:moveTo>
                  <a:lnTo>
                    <a:pt x="0" y="73"/>
                  </a:lnTo>
                  <a:lnTo>
                    <a:pt x="959" y="2481"/>
                  </a:lnTo>
                  <a:lnTo>
                    <a:pt x="1169" y="2389"/>
                  </a:lnTo>
                  <a:lnTo>
                    <a:pt x="166" y="0"/>
                  </a:lnTo>
                  <a:close/>
                </a:path>
              </a:pathLst>
            </a:custGeom>
            <a:solidFill>
              <a:srgbClr val="54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552"/>
            <p:cNvSpPr>
              <a:spLocks/>
            </p:cNvSpPr>
            <p:nvPr/>
          </p:nvSpPr>
          <p:spPr bwMode="auto">
            <a:xfrm>
              <a:off x="1132" y="3300"/>
              <a:ext cx="52" cy="137"/>
            </a:xfrm>
            <a:custGeom>
              <a:avLst/>
              <a:gdLst>
                <a:gd name="T0" fmla="*/ 0 w 1140"/>
                <a:gd name="T1" fmla="*/ 0 h 2467"/>
                <a:gd name="T2" fmla="*/ 0 w 1140"/>
                <a:gd name="T3" fmla="*/ 0 h 2467"/>
                <a:gd name="T4" fmla="*/ 0 w 1140"/>
                <a:gd name="T5" fmla="*/ 0 h 2467"/>
                <a:gd name="T6" fmla="*/ 0 w 1140"/>
                <a:gd name="T7" fmla="*/ 0 h 2467"/>
                <a:gd name="T8" fmla="*/ 0 w 1140"/>
                <a:gd name="T9" fmla="*/ 0 h 2467"/>
                <a:gd name="T10" fmla="*/ 0 w 1140"/>
                <a:gd name="T11" fmla="*/ 0 h 2467"/>
                <a:gd name="T12" fmla="*/ 0 w 1140"/>
                <a:gd name="T13" fmla="*/ 0 h 2467"/>
                <a:gd name="T14" fmla="*/ 0 w 1140"/>
                <a:gd name="T15" fmla="*/ 0 h 2467"/>
                <a:gd name="T16" fmla="*/ 0 w 1140"/>
                <a:gd name="T17" fmla="*/ 0 h 2467"/>
                <a:gd name="T18" fmla="*/ 0 w 1140"/>
                <a:gd name="T19" fmla="*/ 0 h 2467"/>
                <a:gd name="T20" fmla="*/ 0 w 1140"/>
                <a:gd name="T21" fmla="*/ 0 h 2467"/>
                <a:gd name="T22" fmla="*/ 0 w 1140"/>
                <a:gd name="T23" fmla="*/ 0 h 2467"/>
                <a:gd name="T24" fmla="*/ 0 w 1140"/>
                <a:gd name="T25" fmla="*/ 0 h 2467"/>
                <a:gd name="T26" fmla="*/ 0 w 1140"/>
                <a:gd name="T27" fmla="*/ 0 h 2467"/>
                <a:gd name="T28" fmla="*/ 0 w 1140"/>
                <a:gd name="T29" fmla="*/ 0 h 2467"/>
                <a:gd name="T30" fmla="*/ 0 w 1140"/>
                <a:gd name="T31" fmla="*/ 0 h 2467"/>
                <a:gd name="T32" fmla="*/ 0 w 1140"/>
                <a:gd name="T33" fmla="*/ 0 h 2467"/>
                <a:gd name="T34" fmla="*/ 0 w 1140"/>
                <a:gd name="T35" fmla="*/ 0 h 2467"/>
                <a:gd name="T36" fmla="*/ 0 w 1140"/>
                <a:gd name="T37" fmla="*/ 0 h 2467"/>
                <a:gd name="T38" fmla="*/ 0 w 1140"/>
                <a:gd name="T39" fmla="*/ 0 h 2467"/>
                <a:gd name="T40" fmla="*/ 0 w 1140"/>
                <a:gd name="T41" fmla="*/ 0 h 2467"/>
                <a:gd name="T42" fmla="*/ 0 w 1140"/>
                <a:gd name="T43" fmla="*/ 0 h 2467"/>
                <a:gd name="T44" fmla="*/ 0 w 1140"/>
                <a:gd name="T45" fmla="*/ 0 h 2467"/>
                <a:gd name="T46" fmla="*/ 0 w 1140"/>
                <a:gd name="T47" fmla="*/ 0 h 2467"/>
                <a:gd name="T48" fmla="*/ 0 w 1140"/>
                <a:gd name="T49" fmla="*/ 0 h 2467"/>
                <a:gd name="T50" fmla="*/ 0 w 1140"/>
                <a:gd name="T51" fmla="*/ 0 h 2467"/>
                <a:gd name="T52" fmla="*/ 0 w 1140"/>
                <a:gd name="T53" fmla="*/ 0 h 2467"/>
                <a:gd name="T54" fmla="*/ 0 w 1140"/>
                <a:gd name="T55" fmla="*/ 0 h 2467"/>
                <a:gd name="T56" fmla="*/ 0 w 1140"/>
                <a:gd name="T57" fmla="*/ 0 h 2467"/>
                <a:gd name="T58" fmla="*/ 0 w 1140"/>
                <a:gd name="T59" fmla="*/ 0 h 2467"/>
                <a:gd name="T60" fmla="*/ 0 w 1140"/>
                <a:gd name="T61" fmla="*/ 0 h 2467"/>
                <a:gd name="T62" fmla="*/ 0 w 1140"/>
                <a:gd name="T63" fmla="*/ 0 h 2467"/>
                <a:gd name="T64" fmla="*/ 0 w 1140"/>
                <a:gd name="T65" fmla="*/ 0 h 2467"/>
                <a:gd name="T66" fmla="*/ 0 w 1140"/>
                <a:gd name="T67" fmla="*/ 0 h 2467"/>
                <a:gd name="T68" fmla="*/ 0 w 1140"/>
                <a:gd name="T69" fmla="*/ 0 h 2467"/>
                <a:gd name="T70" fmla="*/ 0 w 1140"/>
                <a:gd name="T71" fmla="*/ 0 h 2467"/>
                <a:gd name="T72" fmla="*/ 0 w 1140"/>
                <a:gd name="T73" fmla="*/ 0 h 2467"/>
                <a:gd name="T74" fmla="*/ 0 w 1140"/>
                <a:gd name="T75" fmla="*/ 0 h 2467"/>
                <a:gd name="T76" fmla="*/ 0 w 1140"/>
                <a:gd name="T77" fmla="*/ 0 h 2467"/>
                <a:gd name="T78" fmla="*/ 0 w 1140"/>
                <a:gd name="T79" fmla="*/ 0 h 2467"/>
                <a:gd name="T80" fmla="*/ 0 w 1140"/>
                <a:gd name="T81" fmla="*/ 0 h 2467"/>
                <a:gd name="T82" fmla="*/ 0 w 1140"/>
                <a:gd name="T83" fmla="*/ 0 h 2467"/>
                <a:gd name="T84" fmla="*/ 0 w 1140"/>
                <a:gd name="T85" fmla="*/ 0 h 2467"/>
                <a:gd name="T86" fmla="*/ 0 w 1140"/>
                <a:gd name="T87" fmla="*/ 0 h 246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553"/>
            <p:cNvSpPr>
              <a:spLocks/>
            </p:cNvSpPr>
            <p:nvPr/>
          </p:nvSpPr>
          <p:spPr bwMode="auto">
            <a:xfrm>
              <a:off x="1133" y="3301"/>
              <a:ext cx="50" cy="136"/>
            </a:xfrm>
            <a:custGeom>
              <a:avLst/>
              <a:gdLst>
                <a:gd name="T0" fmla="*/ 0 w 1109"/>
                <a:gd name="T1" fmla="*/ 0 h 2454"/>
                <a:gd name="T2" fmla="*/ 0 w 1109"/>
                <a:gd name="T3" fmla="*/ 0 h 2454"/>
                <a:gd name="T4" fmla="*/ 0 w 1109"/>
                <a:gd name="T5" fmla="*/ 0 h 2454"/>
                <a:gd name="T6" fmla="*/ 0 w 1109"/>
                <a:gd name="T7" fmla="*/ 0 h 2454"/>
                <a:gd name="T8" fmla="*/ 0 w 1109"/>
                <a:gd name="T9" fmla="*/ 0 h 2454"/>
                <a:gd name="T10" fmla="*/ 0 w 1109"/>
                <a:gd name="T11" fmla="*/ 0 h 2454"/>
                <a:gd name="T12" fmla="*/ 0 w 1109"/>
                <a:gd name="T13" fmla="*/ 0 h 2454"/>
                <a:gd name="T14" fmla="*/ 0 w 1109"/>
                <a:gd name="T15" fmla="*/ 0 h 2454"/>
                <a:gd name="T16" fmla="*/ 0 w 1109"/>
                <a:gd name="T17" fmla="*/ 0 h 2454"/>
                <a:gd name="T18" fmla="*/ 0 w 1109"/>
                <a:gd name="T19" fmla="*/ 0 h 2454"/>
                <a:gd name="T20" fmla="*/ 0 w 1109"/>
                <a:gd name="T21" fmla="*/ 0 h 2454"/>
                <a:gd name="T22" fmla="*/ 0 w 1109"/>
                <a:gd name="T23" fmla="*/ 0 h 2454"/>
                <a:gd name="T24" fmla="*/ 0 w 1109"/>
                <a:gd name="T25" fmla="*/ 0 h 2454"/>
                <a:gd name="T26" fmla="*/ 0 w 1109"/>
                <a:gd name="T27" fmla="*/ 0 h 2454"/>
                <a:gd name="T28" fmla="*/ 0 w 1109"/>
                <a:gd name="T29" fmla="*/ 0 h 2454"/>
                <a:gd name="T30" fmla="*/ 0 w 1109"/>
                <a:gd name="T31" fmla="*/ 0 h 2454"/>
                <a:gd name="T32" fmla="*/ 0 w 1109"/>
                <a:gd name="T33" fmla="*/ 0 h 2454"/>
                <a:gd name="T34" fmla="*/ 0 w 1109"/>
                <a:gd name="T35" fmla="*/ 0 h 2454"/>
                <a:gd name="T36" fmla="*/ 0 w 1109"/>
                <a:gd name="T37" fmla="*/ 0 h 2454"/>
                <a:gd name="T38" fmla="*/ 0 w 1109"/>
                <a:gd name="T39" fmla="*/ 0 h 2454"/>
                <a:gd name="T40" fmla="*/ 0 w 1109"/>
                <a:gd name="T41" fmla="*/ 0 h 2454"/>
                <a:gd name="T42" fmla="*/ 0 w 1109"/>
                <a:gd name="T43" fmla="*/ 0 h 2454"/>
                <a:gd name="T44" fmla="*/ 0 w 1109"/>
                <a:gd name="T45" fmla="*/ 0 h 2454"/>
                <a:gd name="T46" fmla="*/ 0 w 1109"/>
                <a:gd name="T47" fmla="*/ 0 h 2454"/>
                <a:gd name="T48" fmla="*/ 0 w 1109"/>
                <a:gd name="T49" fmla="*/ 0 h 2454"/>
                <a:gd name="T50" fmla="*/ 0 w 1109"/>
                <a:gd name="T51" fmla="*/ 0 h 2454"/>
                <a:gd name="T52" fmla="*/ 0 w 1109"/>
                <a:gd name="T53" fmla="*/ 0 h 2454"/>
                <a:gd name="T54" fmla="*/ 0 w 1109"/>
                <a:gd name="T55" fmla="*/ 0 h 2454"/>
                <a:gd name="T56" fmla="*/ 0 w 1109"/>
                <a:gd name="T57" fmla="*/ 0 h 2454"/>
                <a:gd name="T58" fmla="*/ 0 w 1109"/>
                <a:gd name="T59" fmla="*/ 0 h 2454"/>
                <a:gd name="T60" fmla="*/ 0 w 1109"/>
                <a:gd name="T61" fmla="*/ 0 h 2454"/>
                <a:gd name="T62" fmla="*/ 0 w 1109"/>
                <a:gd name="T63" fmla="*/ 0 h 2454"/>
                <a:gd name="T64" fmla="*/ 0 w 1109"/>
                <a:gd name="T65" fmla="*/ 0 h 2454"/>
                <a:gd name="T66" fmla="*/ 0 w 1109"/>
                <a:gd name="T67" fmla="*/ 0 h 2454"/>
                <a:gd name="T68" fmla="*/ 0 w 1109"/>
                <a:gd name="T69" fmla="*/ 0 h 2454"/>
                <a:gd name="T70" fmla="*/ 0 w 1109"/>
                <a:gd name="T71" fmla="*/ 0 h 2454"/>
                <a:gd name="T72" fmla="*/ 0 w 1109"/>
                <a:gd name="T73" fmla="*/ 0 h 2454"/>
                <a:gd name="T74" fmla="*/ 0 w 1109"/>
                <a:gd name="T75" fmla="*/ 0 h 2454"/>
                <a:gd name="T76" fmla="*/ 0 w 1109"/>
                <a:gd name="T77" fmla="*/ 0 h 2454"/>
                <a:gd name="T78" fmla="*/ 0 w 1109"/>
                <a:gd name="T79" fmla="*/ 0 h 245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554"/>
            <p:cNvSpPr>
              <a:spLocks/>
            </p:cNvSpPr>
            <p:nvPr/>
          </p:nvSpPr>
          <p:spPr bwMode="auto">
            <a:xfrm>
              <a:off x="1133" y="3301"/>
              <a:ext cx="49" cy="136"/>
            </a:xfrm>
            <a:custGeom>
              <a:avLst/>
              <a:gdLst>
                <a:gd name="T0" fmla="*/ 0 w 1078"/>
                <a:gd name="T1" fmla="*/ 0 h 2440"/>
                <a:gd name="T2" fmla="*/ 0 w 1078"/>
                <a:gd name="T3" fmla="*/ 0 h 2440"/>
                <a:gd name="T4" fmla="*/ 0 w 1078"/>
                <a:gd name="T5" fmla="*/ 0 h 2440"/>
                <a:gd name="T6" fmla="*/ 0 w 1078"/>
                <a:gd name="T7" fmla="*/ 0 h 2440"/>
                <a:gd name="T8" fmla="*/ 0 w 1078"/>
                <a:gd name="T9" fmla="*/ 0 h 2440"/>
                <a:gd name="T10" fmla="*/ 0 w 1078"/>
                <a:gd name="T11" fmla="*/ 0 h 2440"/>
                <a:gd name="T12" fmla="*/ 0 w 1078"/>
                <a:gd name="T13" fmla="*/ 0 h 2440"/>
                <a:gd name="T14" fmla="*/ 0 w 1078"/>
                <a:gd name="T15" fmla="*/ 0 h 2440"/>
                <a:gd name="T16" fmla="*/ 0 w 1078"/>
                <a:gd name="T17" fmla="*/ 0 h 2440"/>
                <a:gd name="T18" fmla="*/ 0 w 1078"/>
                <a:gd name="T19" fmla="*/ 0 h 2440"/>
                <a:gd name="T20" fmla="*/ 0 w 1078"/>
                <a:gd name="T21" fmla="*/ 0 h 2440"/>
                <a:gd name="T22" fmla="*/ 0 w 1078"/>
                <a:gd name="T23" fmla="*/ 0 h 2440"/>
                <a:gd name="T24" fmla="*/ 0 w 1078"/>
                <a:gd name="T25" fmla="*/ 0 h 2440"/>
                <a:gd name="T26" fmla="*/ 0 w 1078"/>
                <a:gd name="T27" fmla="*/ 0 h 2440"/>
                <a:gd name="T28" fmla="*/ 0 w 1078"/>
                <a:gd name="T29" fmla="*/ 0 h 2440"/>
                <a:gd name="T30" fmla="*/ 0 w 1078"/>
                <a:gd name="T31" fmla="*/ 0 h 2440"/>
                <a:gd name="T32" fmla="*/ 0 w 1078"/>
                <a:gd name="T33" fmla="*/ 0 h 2440"/>
                <a:gd name="T34" fmla="*/ 0 w 1078"/>
                <a:gd name="T35" fmla="*/ 0 h 2440"/>
                <a:gd name="T36" fmla="*/ 0 w 1078"/>
                <a:gd name="T37" fmla="*/ 0 h 2440"/>
                <a:gd name="T38" fmla="*/ 0 w 1078"/>
                <a:gd name="T39" fmla="*/ 0 h 2440"/>
                <a:gd name="T40" fmla="*/ 0 w 1078"/>
                <a:gd name="T41" fmla="*/ 0 h 2440"/>
                <a:gd name="T42" fmla="*/ 0 w 1078"/>
                <a:gd name="T43" fmla="*/ 0 h 2440"/>
                <a:gd name="T44" fmla="*/ 0 w 1078"/>
                <a:gd name="T45" fmla="*/ 0 h 2440"/>
                <a:gd name="T46" fmla="*/ 0 w 1078"/>
                <a:gd name="T47" fmla="*/ 0 h 2440"/>
                <a:gd name="T48" fmla="*/ 0 w 1078"/>
                <a:gd name="T49" fmla="*/ 0 h 2440"/>
                <a:gd name="T50" fmla="*/ 0 w 1078"/>
                <a:gd name="T51" fmla="*/ 0 h 2440"/>
                <a:gd name="T52" fmla="*/ 0 w 1078"/>
                <a:gd name="T53" fmla="*/ 0 h 2440"/>
                <a:gd name="T54" fmla="*/ 0 w 1078"/>
                <a:gd name="T55" fmla="*/ 0 h 2440"/>
                <a:gd name="T56" fmla="*/ 0 w 1078"/>
                <a:gd name="T57" fmla="*/ 0 h 2440"/>
                <a:gd name="T58" fmla="*/ 0 w 1078"/>
                <a:gd name="T59" fmla="*/ 0 h 2440"/>
                <a:gd name="T60" fmla="*/ 0 w 1078"/>
                <a:gd name="T61" fmla="*/ 0 h 2440"/>
                <a:gd name="T62" fmla="*/ 0 w 1078"/>
                <a:gd name="T63" fmla="*/ 0 h 2440"/>
                <a:gd name="T64" fmla="*/ 0 w 1078"/>
                <a:gd name="T65" fmla="*/ 0 h 2440"/>
                <a:gd name="T66" fmla="*/ 0 w 1078"/>
                <a:gd name="T67" fmla="*/ 0 h 2440"/>
                <a:gd name="T68" fmla="*/ 0 w 1078"/>
                <a:gd name="T69" fmla="*/ 0 h 2440"/>
                <a:gd name="T70" fmla="*/ 0 w 1078"/>
                <a:gd name="T71" fmla="*/ 0 h 2440"/>
                <a:gd name="T72" fmla="*/ 0 w 1078"/>
                <a:gd name="T73" fmla="*/ 0 h 2440"/>
                <a:gd name="T74" fmla="*/ 0 w 1078"/>
                <a:gd name="T75" fmla="*/ 0 h 2440"/>
                <a:gd name="T76" fmla="*/ 0 w 1078"/>
                <a:gd name="T77" fmla="*/ 0 h 2440"/>
                <a:gd name="T78" fmla="*/ 0 w 1078"/>
                <a:gd name="T79" fmla="*/ 0 h 24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555"/>
            <p:cNvSpPr>
              <a:spLocks/>
            </p:cNvSpPr>
            <p:nvPr/>
          </p:nvSpPr>
          <p:spPr bwMode="auto">
            <a:xfrm>
              <a:off x="1133" y="3302"/>
              <a:ext cx="48" cy="135"/>
            </a:xfrm>
            <a:custGeom>
              <a:avLst/>
              <a:gdLst>
                <a:gd name="T0" fmla="*/ 0 w 1046"/>
                <a:gd name="T1" fmla="*/ 0 h 2428"/>
                <a:gd name="T2" fmla="*/ 0 w 1046"/>
                <a:gd name="T3" fmla="*/ 0 h 2428"/>
                <a:gd name="T4" fmla="*/ 0 w 1046"/>
                <a:gd name="T5" fmla="*/ 0 h 2428"/>
                <a:gd name="T6" fmla="*/ 0 w 1046"/>
                <a:gd name="T7" fmla="*/ 0 h 2428"/>
                <a:gd name="T8" fmla="*/ 0 w 1046"/>
                <a:gd name="T9" fmla="*/ 0 h 2428"/>
                <a:gd name="T10" fmla="*/ 0 w 1046"/>
                <a:gd name="T11" fmla="*/ 0 h 2428"/>
                <a:gd name="T12" fmla="*/ 0 w 1046"/>
                <a:gd name="T13" fmla="*/ 0 h 2428"/>
                <a:gd name="T14" fmla="*/ 0 w 1046"/>
                <a:gd name="T15" fmla="*/ 0 h 2428"/>
                <a:gd name="T16" fmla="*/ 0 w 1046"/>
                <a:gd name="T17" fmla="*/ 0 h 2428"/>
                <a:gd name="T18" fmla="*/ 0 w 1046"/>
                <a:gd name="T19" fmla="*/ 0 h 2428"/>
                <a:gd name="T20" fmla="*/ 0 w 1046"/>
                <a:gd name="T21" fmla="*/ 0 h 2428"/>
                <a:gd name="T22" fmla="*/ 0 w 1046"/>
                <a:gd name="T23" fmla="*/ 0 h 2428"/>
                <a:gd name="T24" fmla="*/ 0 w 1046"/>
                <a:gd name="T25" fmla="*/ 0 h 2428"/>
                <a:gd name="T26" fmla="*/ 0 w 1046"/>
                <a:gd name="T27" fmla="*/ 0 h 2428"/>
                <a:gd name="T28" fmla="*/ 0 w 1046"/>
                <a:gd name="T29" fmla="*/ 0 h 2428"/>
                <a:gd name="T30" fmla="*/ 0 w 1046"/>
                <a:gd name="T31" fmla="*/ 0 h 2428"/>
                <a:gd name="T32" fmla="*/ 0 w 1046"/>
                <a:gd name="T33" fmla="*/ 0 h 2428"/>
                <a:gd name="T34" fmla="*/ 0 w 1046"/>
                <a:gd name="T35" fmla="*/ 0 h 2428"/>
                <a:gd name="T36" fmla="*/ 0 w 1046"/>
                <a:gd name="T37" fmla="*/ 0 h 2428"/>
                <a:gd name="T38" fmla="*/ 0 w 1046"/>
                <a:gd name="T39" fmla="*/ 0 h 2428"/>
                <a:gd name="T40" fmla="*/ 0 w 1046"/>
                <a:gd name="T41" fmla="*/ 0 h 2428"/>
                <a:gd name="T42" fmla="*/ 0 w 1046"/>
                <a:gd name="T43" fmla="*/ 0 h 2428"/>
                <a:gd name="T44" fmla="*/ 0 w 1046"/>
                <a:gd name="T45" fmla="*/ 0 h 2428"/>
                <a:gd name="T46" fmla="*/ 0 w 1046"/>
                <a:gd name="T47" fmla="*/ 0 h 2428"/>
                <a:gd name="T48" fmla="*/ 0 w 1046"/>
                <a:gd name="T49" fmla="*/ 0 h 2428"/>
                <a:gd name="T50" fmla="*/ 0 w 1046"/>
                <a:gd name="T51" fmla="*/ 0 h 2428"/>
                <a:gd name="T52" fmla="*/ 0 w 1046"/>
                <a:gd name="T53" fmla="*/ 0 h 2428"/>
                <a:gd name="T54" fmla="*/ 0 w 1046"/>
                <a:gd name="T55" fmla="*/ 0 h 2428"/>
                <a:gd name="T56" fmla="*/ 0 w 1046"/>
                <a:gd name="T57" fmla="*/ 0 h 2428"/>
                <a:gd name="T58" fmla="*/ 0 w 1046"/>
                <a:gd name="T59" fmla="*/ 0 h 2428"/>
                <a:gd name="T60" fmla="*/ 0 w 1046"/>
                <a:gd name="T61" fmla="*/ 0 h 2428"/>
                <a:gd name="T62" fmla="*/ 0 w 1046"/>
                <a:gd name="T63" fmla="*/ 0 h 2428"/>
                <a:gd name="T64" fmla="*/ 0 w 1046"/>
                <a:gd name="T65" fmla="*/ 0 h 2428"/>
                <a:gd name="T66" fmla="*/ 0 w 1046"/>
                <a:gd name="T67" fmla="*/ 0 h 2428"/>
                <a:gd name="T68" fmla="*/ 0 w 1046"/>
                <a:gd name="T69" fmla="*/ 0 h 2428"/>
                <a:gd name="T70" fmla="*/ 0 w 1046"/>
                <a:gd name="T71" fmla="*/ 0 h 2428"/>
                <a:gd name="T72" fmla="*/ 0 w 1046"/>
                <a:gd name="T73" fmla="*/ 0 h 2428"/>
                <a:gd name="T74" fmla="*/ 0 w 1046"/>
                <a:gd name="T75" fmla="*/ 0 h 2428"/>
                <a:gd name="T76" fmla="*/ 0 w 1046"/>
                <a:gd name="T77" fmla="*/ 0 h 2428"/>
                <a:gd name="T78" fmla="*/ 0 w 1046"/>
                <a:gd name="T79" fmla="*/ 0 h 24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556"/>
            <p:cNvSpPr>
              <a:spLocks/>
            </p:cNvSpPr>
            <p:nvPr/>
          </p:nvSpPr>
          <p:spPr bwMode="auto">
            <a:xfrm>
              <a:off x="1133" y="3302"/>
              <a:ext cx="46" cy="134"/>
            </a:xfrm>
            <a:custGeom>
              <a:avLst/>
              <a:gdLst>
                <a:gd name="T0" fmla="*/ 0 w 1017"/>
                <a:gd name="T1" fmla="*/ 0 h 2414"/>
                <a:gd name="T2" fmla="*/ 0 w 1017"/>
                <a:gd name="T3" fmla="*/ 0 h 2414"/>
                <a:gd name="T4" fmla="*/ 0 w 1017"/>
                <a:gd name="T5" fmla="*/ 0 h 2414"/>
                <a:gd name="T6" fmla="*/ 0 w 1017"/>
                <a:gd name="T7" fmla="*/ 0 h 2414"/>
                <a:gd name="T8" fmla="*/ 0 w 1017"/>
                <a:gd name="T9" fmla="*/ 0 h 24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7" h="2414">
                  <a:moveTo>
                    <a:pt x="32" y="0"/>
                  </a:moveTo>
                  <a:lnTo>
                    <a:pt x="0" y="13"/>
                  </a:lnTo>
                  <a:lnTo>
                    <a:pt x="977" y="2414"/>
                  </a:lnTo>
                  <a:lnTo>
                    <a:pt x="1017" y="2396"/>
                  </a:lnTo>
                  <a:lnTo>
                    <a:pt x="32" y="0"/>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 name="Freeform 557"/>
            <p:cNvSpPr>
              <a:spLocks/>
            </p:cNvSpPr>
            <p:nvPr/>
          </p:nvSpPr>
          <p:spPr bwMode="auto">
            <a:xfrm>
              <a:off x="1132" y="3298"/>
              <a:ext cx="8" cy="6"/>
            </a:xfrm>
            <a:custGeom>
              <a:avLst/>
              <a:gdLst>
                <a:gd name="T0" fmla="*/ 0 w 173"/>
                <a:gd name="T1" fmla="*/ 0 h 95"/>
                <a:gd name="T2" fmla="*/ 0 w 173"/>
                <a:gd name="T3" fmla="*/ 0 h 95"/>
                <a:gd name="T4" fmla="*/ 0 w 173"/>
                <a:gd name="T5" fmla="*/ 0 h 95"/>
                <a:gd name="T6" fmla="*/ 0 w 173"/>
                <a:gd name="T7" fmla="*/ 0 h 95"/>
                <a:gd name="T8" fmla="*/ 0 w 173"/>
                <a:gd name="T9" fmla="*/ 0 h 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 h="95">
                  <a:moveTo>
                    <a:pt x="173" y="20"/>
                  </a:moveTo>
                  <a:lnTo>
                    <a:pt x="7" y="95"/>
                  </a:lnTo>
                  <a:lnTo>
                    <a:pt x="0" y="75"/>
                  </a:lnTo>
                  <a:lnTo>
                    <a:pt x="166" y="0"/>
                  </a:lnTo>
                  <a:lnTo>
                    <a:pt x="173" y="20"/>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 name="Freeform 558"/>
            <p:cNvSpPr>
              <a:spLocks/>
            </p:cNvSpPr>
            <p:nvPr/>
          </p:nvSpPr>
          <p:spPr bwMode="auto">
            <a:xfrm>
              <a:off x="1130" y="3293"/>
              <a:ext cx="9" cy="10"/>
            </a:xfrm>
            <a:custGeom>
              <a:avLst/>
              <a:gdLst>
                <a:gd name="T0" fmla="*/ 0 w 200"/>
                <a:gd name="T1" fmla="*/ 0 h 179"/>
                <a:gd name="T2" fmla="*/ 0 w 200"/>
                <a:gd name="T3" fmla="*/ 0 h 179"/>
                <a:gd name="T4" fmla="*/ 0 w 200"/>
                <a:gd name="T5" fmla="*/ 0 h 179"/>
                <a:gd name="T6" fmla="*/ 0 w 200"/>
                <a:gd name="T7" fmla="*/ 0 h 179"/>
                <a:gd name="T8" fmla="*/ 0 w 200"/>
                <a:gd name="T9" fmla="*/ 0 h 179"/>
                <a:gd name="T10" fmla="*/ 0 w 200"/>
                <a:gd name="T11" fmla="*/ 0 h 1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0" h="179">
                  <a:moveTo>
                    <a:pt x="200" y="106"/>
                  </a:moveTo>
                  <a:lnTo>
                    <a:pt x="33" y="179"/>
                  </a:lnTo>
                  <a:lnTo>
                    <a:pt x="0" y="100"/>
                  </a:lnTo>
                  <a:lnTo>
                    <a:pt x="58" y="0"/>
                  </a:lnTo>
                  <a:lnTo>
                    <a:pt x="168" y="26"/>
                  </a:lnTo>
                  <a:lnTo>
                    <a:pt x="200" y="106"/>
                  </a:lnTo>
                  <a:close/>
                </a:path>
              </a:pathLst>
            </a:custGeom>
            <a:solidFill>
              <a:srgbClr val="54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 name="Freeform 559"/>
            <p:cNvSpPr>
              <a:spLocks/>
            </p:cNvSpPr>
            <p:nvPr/>
          </p:nvSpPr>
          <p:spPr bwMode="auto">
            <a:xfrm>
              <a:off x="1130" y="3293"/>
              <a:ext cx="8" cy="10"/>
            </a:xfrm>
            <a:custGeom>
              <a:avLst/>
              <a:gdLst>
                <a:gd name="T0" fmla="*/ 0 w 173"/>
                <a:gd name="T1" fmla="*/ 0 h 177"/>
                <a:gd name="T2" fmla="*/ 0 w 173"/>
                <a:gd name="T3" fmla="*/ 0 h 177"/>
                <a:gd name="T4" fmla="*/ 0 w 173"/>
                <a:gd name="T5" fmla="*/ 0 h 177"/>
                <a:gd name="T6" fmla="*/ 0 w 173"/>
                <a:gd name="T7" fmla="*/ 0 h 177"/>
                <a:gd name="T8" fmla="*/ 0 w 173"/>
                <a:gd name="T9" fmla="*/ 0 h 177"/>
                <a:gd name="T10" fmla="*/ 0 w 173"/>
                <a:gd name="T11" fmla="*/ 0 h 177"/>
                <a:gd name="T12" fmla="*/ 0 w 173"/>
                <a:gd name="T13" fmla="*/ 0 h 177"/>
                <a:gd name="T14" fmla="*/ 0 w 173"/>
                <a:gd name="T15" fmla="*/ 0 h 177"/>
                <a:gd name="T16" fmla="*/ 0 w 173"/>
                <a:gd name="T17" fmla="*/ 0 h 177"/>
                <a:gd name="T18" fmla="*/ 0 w 173"/>
                <a:gd name="T19" fmla="*/ 0 h 177"/>
                <a:gd name="T20" fmla="*/ 0 w 173"/>
                <a:gd name="T21" fmla="*/ 0 h 177"/>
                <a:gd name="T22" fmla="*/ 0 w 173"/>
                <a:gd name="T23" fmla="*/ 0 h 177"/>
                <a:gd name="T24" fmla="*/ 0 w 173"/>
                <a:gd name="T25" fmla="*/ 0 h 177"/>
                <a:gd name="T26" fmla="*/ 0 w 173"/>
                <a:gd name="T27" fmla="*/ 0 h 177"/>
                <a:gd name="T28" fmla="*/ 0 w 173"/>
                <a:gd name="T29" fmla="*/ 0 h 177"/>
                <a:gd name="T30" fmla="*/ 0 w 173"/>
                <a:gd name="T31" fmla="*/ 0 h 177"/>
                <a:gd name="T32" fmla="*/ 0 w 173"/>
                <a:gd name="T33" fmla="*/ 0 h 177"/>
                <a:gd name="T34" fmla="*/ 0 w 173"/>
                <a:gd name="T35" fmla="*/ 0 h 177"/>
                <a:gd name="T36" fmla="*/ 0 w 173"/>
                <a:gd name="T37" fmla="*/ 0 h 177"/>
                <a:gd name="T38" fmla="*/ 0 w 173"/>
                <a:gd name="T39" fmla="*/ 0 h 177"/>
                <a:gd name="T40" fmla="*/ 0 w 173"/>
                <a:gd name="T41" fmla="*/ 0 h 177"/>
                <a:gd name="T42" fmla="*/ 0 w 173"/>
                <a:gd name="T43" fmla="*/ 0 h 177"/>
                <a:gd name="T44" fmla="*/ 0 w 173"/>
                <a:gd name="T45" fmla="*/ 0 h 177"/>
                <a:gd name="T46" fmla="*/ 0 w 173"/>
                <a:gd name="T47" fmla="*/ 0 h 177"/>
                <a:gd name="T48" fmla="*/ 0 w 173"/>
                <a:gd name="T49" fmla="*/ 0 h 177"/>
                <a:gd name="T50" fmla="*/ 0 w 173"/>
                <a:gd name="T51" fmla="*/ 0 h 177"/>
                <a:gd name="T52" fmla="*/ 0 w 173"/>
                <a:gd name="T53" fmla="*/ 0 h 177"/>
                <a:gd name="T54" fmla="*/ 0 w 173"/>
                <a:gd name="T55" fmla="*/ 0 h 177"/>
                <a:gd name="T56" fmla="*/ 0 w 173"/>
                <a:gd name="T57" fmla="*/ 0 h 177"/>
                <a:gd name="T58" fmla="*/ 0 w 173"/>
                <a:gd name="T59" fmla="*/ 0 h 177"/>
                <a:gd name="T60" fmla="*/ 0 w 173"/>
                <a:gd name="T61" fmla="*/ 0 h 177"/>
                <a:gd name="T62" fmla="*/ 0 w 173"/>
                <a:gd name="T63" fmla="*/ 0 h 177"/>
                <a:gd name="T64" fmla="*/ 0 w 173"/>
                <a:gd name="T65" fmla="*/ 0 h 177"/>
                <a:gd name="T66" fmla="*/ 0 w 173"/>
                <a:gd name="T67" fmla="*/ 0 h 177"/>
                <a:gd name="T68" fmla="*/ 0 w 173"/>
                <a:gd name="T69" fmla="*/ 0 h 177"/>
                <a:gd name="T70" fmla="*/ 0 w 173"/>
                <a:gd name="T71" fmla="*/ 0 h 177"/>
                <a:gd name="T72" fmla="*/ 0 w 173"/>
                <a:gd name="T73" fmla="*/ 0 h 177"/>
                <a:gd name="T74" fmla="*/ 0 w 173"/>
                <a:gd name="T75" fmla="*/ 0 h 177"/>
                <a:gd name="T76" fmla="*/ 0 w 173"/>
                <a:gd name="T77" fmla="*/ 0 h 177"/>
                <a:gd name="T78" fmla="*/ 0 w 173"/>
                <a:gd name="T79" fmla="*/ 0 h 177"/>
                <a:gd name="T80" fmla="*/ 0 w 173"/>
                <a:gd name="T81" fmla="*/ 0 h 17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 name="Freeform 560"/>
            <p:cNvSpPr>
              <a:spLocks/>
            </p:cNvSpPr>
            <p:nvPr/>
          </p:nvSpPr>
          <p:spPr bwMode="auto">
            <a:xfrm>
              <a:off x="1131" y="3293"/>
              <a:ext cx="6" cy="9"/>
            </a:xfrm>
            <a:custGeom>
              <a:avLst/>
              <a:gdLst>
                <a:gd name="T0" fmla="*/ 0 w 142"/>
                <a:gd name="T1" fmla="*/ 0 h 175"/>
                <a:gd name="T2" fmla="*/ 0 w 142"/>
                <a:gd name="T3" fmla="*/ 0 h 175"/>
                <a:gd name="T4" fmla="*/ 0 w 142"/>
                <a:gd name="T5" fmla="*/ 0 h 175"/>
                <a:gd name="T6" fmla="*/ 0 w 142"/>
                <a:gd name="T7" fmla="*/ 0 h 175"/>
                <a:gd name="T8" fmla="*/ 0 w 142"/>
                <a:gd name="T9" fmla="*/ 0 h 175"/>
                <a:gd name="T10" fmla="*/ 0 w 142"/>
                <a:gd name="T11" fmla="*/ 0 h 175"/>
                <a:gd name="T12" fmla="*/ 0 w 142"/>
                <a:gd name="T13" fmla="*/ 0 h 175"/>
                <a:gd name="T14" fmla="*/ 0 w 142"/>
                <a:gd name="T15" fmla="*/ 0 h 175"/>
                <a:gd name="T16" fmla="*/ 0 w 142"/>
                <a:gd name="T17" fmla="*/ 0 h 175"/>
                <a:gd name="T18" fmla="*/ 0 w 142"/>
                <a:gd name="T19" fmla="*/ 0 h 175"/>
                <a:gd name="T20" fmla="*/ 0 w 142"/>
                <a:gd name="T21" fmla="*/ 0 h 175"/>
                <a:gd name="T22" fmla="*/ 0 w 142"/>
                <a:gd name="T23" fmla="*/ 0 h 175"/>
                <a:gd name="T24" fmla="*/ 0 w 142"/>
                <a:gd name="T25" fmla="*/ 0 h 175"/>
                <a:gd name="T26" fmla="*/ 0 w 142"/>
                <a:gd name="T27" fmla="*/ 0 h 175"/>
                <a:gd name="T28" fmla="*/ 0 w 142"/>
                <a:gd name="T29" fmla="*/ 0 h 175"/>
                <a:gd name="T30" fmla="*/ 0 w 142"/>
                <a:gd name="T31" fmla="*/ 0 h 175"/>
                <a:gd name="T32" fmla="*/ 0 w 142"/>
                <a:gd name="T33" fmla="*/ 0 h 175"/>
                <a:gd name="T34" fmla="*/ 0 w 142"/>
                <a:gd name="T35" fmla="*/ 0 h 175"/>
                <a:gd name="T36" fmla="*/ 0 w 142"/>
                <a:gd name="T37" fmla="*/ 0 h 175"/>
                <a:gd name="T38" fmla="*/ 0 w 142"/>
                <a:gd name="T39" fmla="*/ 0 h 175"/>
                <a:gd name="T40" fmla="*/ 0 w 142"/>
                <a:gd name="T41" fmla="*/ 0 h 175"/>
                <a:gd name="T42" fmla="*/ 0 w 142"/>
                <a:gd name="T43" fmla="*/ 0 h 175"/>
                <a:gd name="T44" fmla="*/ 0 w 142"/>
                <a:gd name="T45" fmla="*/ 0 h 175"/>
                <a:gd name="T46" fmla="*/ 0 w 142"/>
                <a:gd name="T47" fmla="*/ 0 h 175"/>
                <a:gd name="T48" fmla="*/ 0 w 142"/>
                <a:gd name="T49" fmla="*/ 0 h 175"/>
                <a:gd name="T50" fmla="*/ 0 w 142"/>
                <a:gd name="T51" fmla="*/ 0 h 175"/>
                <a:gd name="T52" fmla="*/ 0 w 142"/>
                <a:gd name="T53" fmla="*/ 0 h 175"/>
                <a:gd name="T54" fmla="*/ 0 w 142"/>
                <a:gd name="T55" fmla="*/ 0 h 175"/>
                <a:gd name="T56" fmla="*/ 0 w 142"/>
                <a:gd name="T57" fmla="*/ 0 h 175"/>
                <a:gd name="T58" fmla="*/ 0 w 142"/>
                <a:gd name="T59" fmla="*/ 0 h 175"/>
                <a:gd name="T60" fmla="*/ 0 w 142"/>
                <a:gd name="T61" fmla="*/ 0 h 175"/>
                <a:gd name="T62" fmla="*/ 0 w 142"/>
                <a:gd name="T63" fmla="*/ 0 h 175"/>
                <a:gd name="T64" fmla="*/ 0 w 142"/>
                <a:gd name="T65" fmla="*/ 0 h 175"/>
                <a:gd name="T66" fmla="*/ 0 w 142"/>
                <a:gd name="T67" fmla="*/ 0 h 175"/>
                <a:gd name="T68" fmla="*/ 0 w 142"/>
                <a:gd name="T69" fmla="*/ 0 h 175"/>
                <a:gd name="T70" fmla="*/ 0 w 142"/>
                <a:gd name="T71" fmla="*/ 0 h 175"/>
                <a:gd name="T72" fmla="*/ 0 w 142"/>
                <a:gd name="T73" fmla="*/ 0 h 175"/>
                <a:gd name="T74" fmla="*/ 0 w 142"/>
                <a:gd name="T75" fmla="*/ 0 h 175"/>
                <a:gd name="T76" fmla="*/ 0 w 142"/>
                <a:gd name="T77" fmla="*/ 0 h 175"/>
                <a:gd name="T78" fmla="*/ 0 w 142"/>
                <a:gd name="T79" fmla="*/ 0 h 175"/>
                <a:gd name="T80" fmla="*/ 0 w 142"/>
                <a:gd name="T81" fmla="*/ 0 h 1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 name="Freeform 561"/>
            <p:cNvSpPr>
              <a:spLocks/>
            </p:cNvSpPr>
            <p:nvPr/>
          </p:nvSpPr>
          <p:spPr bwMode="auto">
            <a:xfrm>
              <a:off x="1131" y="3293"/>
              <a:ext cx="5" cy="9"/>
            </a:xfrm>
            <a:custGeom>
              <a:avLst/>
              <a:gdLst>
                <a:gd name="T0" fmla="*/ 0 w 116"/>
                <a:gd name="T1" fmla="*/ 0 h 172"/>
                <a:gd name="T2" fmla="*/ 0 w 116"/>
                <a:gd name="T3" fmla="*/ 0 h 172"/>
                <a:gd name="T4" fmla="*/ 0 w 116"/>
                <a:gd name="T5" fmla="*/ 0 h 172"/>
                <a:gd name="T6" fmla="*/ 0 w 116"/>
                <a:gd name="T7" fmla="*/ 0 h 172"/>
                <a:gd name="T8" fmla="*/ 0 w 116"/>
                <a:gd name="T9" fmla="*/ 0 h 172"/>
                <a:gd name="T10" fmla="*/ 0 w 116"/>
                <a:gd name="T11" fmla="*/ 0 h 172"/>
                <a:gd name="T12" fmla="*/ 0 w 116"/>
                <a:gd name="T13" fmla="*/ 0 h 172"/>
                <a:gd name="T14" fmla="*/ 0 w 116"/>
                <a:gd name="T15" fmla="*/ 0 h 172"/>
                <a:gd name="T16" fmla="*/ 0 w 116"/>
                <a:gd name="T17" fmla="*/ 0 h 172"/>
                <a:gd name="T18" fmla="*/ 0 w 116"/>
                <a:gd name="T19" fmla="*/ 0 h 172"/>
                <a:gd name="T20" fmla="*/ 0 w 116"/>
                <a:gd name="T21" fmla="*/ 0 h 172"/>
                <a:gd name="T22" fmla="*/ 0 w 116"/>
                <a:gd name="T23" fmla="*/ 0 h 172"/>
                <a:gd name="T24" fmla="*/ 0 w 116"/>
                <a:gd name="T25" fmla="*/ 0 h 172"/>
                <a:gd name="T26" fmla="*/ 0 w 116"/>
                <a:gd name="T27" fmla="*/ 0 h 172"/>
                <a:gd name="T28" fmla="*/ 0 w 116"/>
                <a:gd name="T29" fmla="*/ 0 h 172"/>
                <a:gd name="T30" fmla="*/ 0 w 116"/>
                <a:gd name="T31" fmla="*/ 0 h 172"/>
                <a:gd name="T32" fmla="*/ 0 w 116"/>
                <a:gd name="T33" fmla="*/ 0 h 172"/>
                <a:gd name="T34" fmla="*/ 0 w 116"/>
                <a:gd name="T35" fmla="*/ 0 h 172"/>
                <a:gd name="T36" fmla="*/ 0 w 116"/>
                <a:gd name="T37" fmla="*/ 0 h 172"/>
                <a:gd name="T38" fmla="*/ 0 w 116"/>
                <a:gd name="T39" fmla="*/ 0 h 172"/>
                <a:gd name="T40" fmla="*/ 0 w 116"/>
                <a:gd name="T41" fmla="*/ 0 h 172"/>
                <a:gd name="T42" fmla="*/ 0 w 116"/>
                <a:gd name="T43" fmla="*/ 0 h 172"/>
                <a:gd name="T44" fmla="*/ 0 w 116"/>
                <a:gd name="T45" fmla="*/ 0 h 172"/>
                <a:gd name="T46" fmla="*/ 0 w 116"/>
                <a:gd name="T47" fmla="*/ 0 h 172"/>
                <a:gd name="T48" fmla="*/ 0 w 116"/>
                <a:gd name="T49" fmla="*/ 0 h 172"/>
                <a:gd name="T50" fmla="*/ 0 w 116"/>
                <a:gd name="T51" fmla="*/ 0 h 172"/>
                <a:gd name="T52" fmla="*/ 0 w 116"/>
                <a:gd name="T53" fmla="*/ 0 h 172"/>
                <a:gd name="T54" fmla="*/ 0 w 116"/>
                <a:gd name="T55" fmla="*/ 0 h 172"/>
                <a:gd name="T56" fmla="*/ 0 w 116"/>
                <a:gd name="T57" fmla="*/ 0 h 172"/>
                <a:gd name="T58" fmla="*/ 0 w 116"/>
                <a:gd name="T59" fmla="*/ 0 h 172"/>
                <a:gd name="T60" fmla="*/ 0 w 116"/>
                <a:gd name="T61" fmla="*/ 0 h 172"/>
                <a:gd name="T62" fmla="*/ 0 w 116"/>
                <a:gd name="T63" fmla="*/ 0 h 172"/>
                <a:gd name="T64" fmla="*/ 0 w 116"/>
                <a:gd name="T65" fmla="*/ 0 h 172"/>
                <a:gd name="T66" fmla="*/ 0 w 116"/>
                <a:gd name="T67" fmla="*/ 0 h 172"/>
                <a:gd name="T68" fmla="*/ 0 w 116"/>
                <a:gd name="T69" fmla="*/ 0 h 172"/>
                <a:gd name="T70" fmla="*/ 0 w 116"/>
                <a:gd name="T71" fmla="*/ 0 h 172"/>
                <a:gd name="T72" fmla="*/ 0 w 116"/>
                <a:gd name="T73" fmla="*/ 0 h 172"/>
                <a:gd name="T74" fmla="*/ 0 w 116"/>
                <a:gd name="T75" fmla="*/ 0 h 172"/>
                <a:gd name="T76" fmla="*/ 0 w 116"/>
                <a:gd name="T77" fmla="*/ 0 h 172"/>
                <a:gd name="T78" fmla="*/ 0 w 116"/>
                <a:gd name="T79" fmla="*/ 0 h 172"/>
                <a:gd name="T80" fmla="*/ 0 w 116"/>
                <a:gd name="T81" fmla="*/ 0 h 17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 name="Freeform 562"/>
            <p:cNvSpPr>
              <a:spLocks/>
            </p:cNvSpPr>
            <p:nvPr/>
          </p:nvSpPr>
          <p:spPr bwMode="auto">
            <a:xfrm>
              <a:off x="1131" y="3293"/>
              <a:ext cx="4" cy="9"/>
            </a:xfrm>
            <a:custGeom>
              <a:avLst/>
              <a:gdLst>
                <a:gd name="T0" fmla="*/ 0 w 88"/>
                <a:gd name="T1" fmla="*/ 0 h 170"/>
                <a:gd name="T2" fmla="*/ 0 w 88"/>
                <a:gd name="T3" fmla="*/ 0 h 170"/>
                <a:gd name="T4" fmla="*/ 0 w 88"/>
                <a:gd name="T5" fmla="*/ 0 h 170"/>
                <a:gd name="T6" fmla="*/ 0 w 88"/>
                <a:gd name="T7" fmla="*/ 0 h 170"/>
                <a:gd name="T8" fmla="*/ 0 w 88"/>
                <a:gd name="T9" fmla="*/ 0 h 170"/>
                <a:gd name="T10" fmla="*/ 0 w 88"/>
                <a:gd name="T11" fmla="*/ 0 h 170"/>
                <a:gd name="T12" fmla="*/ 0 w 88"/>
                <a:gd name="T13" fmla="*/ 0 h 170"/>
                <a:gd name="T14" fmla="*/ 0 w 88"/>
                <a:gd name="T15" fmla="*/ 0 h 170"/>
                <a:gd name="T16" fmla="*/ 0 w 88"/>
                <a:gd name="T17" fmla="*/ 0 h 170"/>
                <a:gd name="T18" fmla="*/ 0 w 88"/>
                <a:gd name="T19" fmla="*/ 0 h 170"/>
                <a:gd name="T20" fmla="*/ 0 w 88"/>
                <a:gd name="T21" fmla="*/ 0 h 170"/>
                <a:gd name="T22" fmla="*/ 0 w 88"/>
                <a:gd name="T23" fmla="*/ 0 h 170"/>
                <a:gd name="T24" fmla="*/ 0 w 88"/>
                <a:gd name="T25" fmla="*/ 0 h 170"/>
                <a:gd name="T26" fmla="*/ 0 w 88"/>
                <a:gd name="T27" fmla="*/ 0 h 170"/>
                <a:gd name="T28" fmla="*/ 0 w 88"/>
                <a:gd name="T29" fmla="*/ 0 h 170"/>
                <a:gd name="T30" fmla="*/ 0 w 88"/>
                <a:gd name="T31" fmla="*/ 0 h 170"/>
                <a:gd name="T32" fmla="*/ 0 w 88"/>
                <a:gd name="T33" fmla="*/ 0 h 170"/>
                <a:gd name="T34" fmla="*/ 0 w 88"/>
                <a:gd name="T35" fmla="*/ 0 h 170"/>
                <a:gd name="T36" fmla="*/ 0 w 88"/>
                <a:gd name="T37" fmla="*/ 0 h 170"/>
                <a:gd name="T38" fmla="*/ 0 w 88"/>
                <a:gd name="T39" fmla="*/ 0 h 170"/>
                <a:gd name="T40" fmla="*/ 0 w 88"/>
                <a:gd name="T41" fmla="*/ 0 h 170"/>
                <a:gd name="T42" fmla="*/ 0 w 88"/>
                <a:gd name="T43" fmla="*/ 0 h 170"/>
                <a:gd name="T44" fmla="*/ 0 w 88"/>
                <a:gd name="T45" fmla="*/ 0 h 170"/>
                <a:gd name="T46" fmla="*/ 0 w 88"/>
                <a:gd name="T47" fmla="*/ 0 h 170"/>
                <a:gd name="T48" fmla="*/ 0 w 88"/>
                <a:gd name="T49" fmla="*/ 0 h 170"/>
                <a:gd name="T50" fmla="*/ 0 w 88"/>
                <a:gd name="T51" fmla="*/ 0 h 170"/>
                <a:gd name="T52" fmla="*/ 0 w 88"/>
                <a:gd name="T53" fmla="*/ 0 h 170"/>
                <a:gd name="T54" fmla="*/ 0 w 88"/>
                <a:gd name="T55" fmla="*/ 0 h 170"/>
                <a:gd name="T56" fmla="*/ 0 w 88"/>
                <a:gd name="T57" fmla="*/ 0 h 170"/>
                <a:gd name="T58" fmla="*/ 0 w 88"/>
                <a:gd name="T59" fmla="*/ 0 h 170"/>
                <a:gd name="T60" fmla="*/ 0 w 88"/>
                <a:gd name="T61" fmla="*/ 0 h 170"/>
                <a:gd name="T62" fmla="*/ 0 w 88"/>
                <a:gd name="T63" fmla="*/ 0 h 170"/>
                <a:gd name="T64" fmla="*/ 0 w 88"/>
                <a:gd name="T65" fmla="*/ 0 h 170"/>
                <a:gd name="T66" fmla="*/ 0 w 88"/>
                <a:gd name="T67" fmla="*/ 0 h 170"/>
                <a:gd name="T68" fmla="*/ 0 w 88"/>
                <a:gd name="T69" fmla="*/ 0 h 170"/>
                <a:gd name="T70" fmla="*/ 0 w 88"/>
                <a:gd name="T71" fmla="*/ 0 h 170"/>
                <a:gd name="T72" fmla="*/ 0 w 88"/>
                <a:gd name="T73" fmla="*/ 0 h 1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Freeform 563"/>
            <p:cNvSpPr>
              <a:spLocks/>
            </p:cNvSpPr>
            <p:nvPr/>
          </p:nvSpPr>
          <p:spPr bwMode="auto">
            <a:xfrm>
              <a:off x="1132" y="3293"/>
              <a:ext cx="2" cy="9"/>
            </a:xfrm>
            <a:custGeom>
              <a:avLst/>
              <a:gdLst>
                <a:gd name="T0" fmla="*/ 0 w 59"/>
                <a:gd name="T1" fmla="*/ 0 h 167"/>
                <a:gd name="T2" fmla="*/ 0 w 59"/>
                <a:gd name="T3" fmla="*/ 0 h 167"/>
                <a:gd name="T4" fmla="*/ 0 w 59"/>
                <a:gd name="T5" fmla="*/ 0 h 167"/>
                <a:gd name="T6" fmla="*/ 0 w 59"/>
                <a:gd name="T7" fmla="*/ 0 h 167"/>
                <a:gd name="T8" fmla="*/ 0 w 59"/>
                <a:gd name="T9" fmla="*/ 0 h 167"/>
                <a:gd name="T10" fmla="*/ 0 w 59"/>
                <a:gd name="T11" fmla="*/ 0 h 1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9" h="167">
                  <a:moveTo>
                    <a:pt x="59" y="155"/>
                  </a:moveTo>
                  <a:lnTo>
                    <a:pt x="33" y="167"/>
                  </a:lnTo>
                  <a:lnTo>
                    <a:pt x="0" y="87"/>
                  </a:lnTo>
                  <a:lnTo>
                    <a:pt x="29" y="0"/>
                  </a:lnTo>
                  <a:lnTo>
                    <a:pt x="26" y="76"/>
                  </a:lnTo>
                  <a:lnTo>
                    <a:pt x="59" y="155"/>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 name="Freeform 564"/>
            <p:cNvSpPr>
              <a:spLocks/>
            </p:cNvSpPr>
            <p:nvPr/>
          </p:nvSpPr>
          <p:spPr bwMode="auto">
            <a:xfrm>
              <a:off x="1130" y="3294"/>
              <a:ext cx="8" cy="4"/>
            </a:xfrm>
            <a:custGeom>
              <a:avLst/>
              <a:gdLst>
                <a:gd name="T0" fmla="*/ 0 w 172"/>
                <a:gd name="T1" fmla="*/ 0 h 81"/>
                <a:gd name="T2" fmla="*/ 0 w 172"/>
                <a:gd name="T3" fmla="*/ 0 h 81"/>
                <a:gd name="T4" fmla="*/ 0 w 172"/>
                <a:gd name="T5" fmla="*/ 0 h 81"/>
                <a:gd name="T6" fmla="*/ 0 w 172"/>
                <a:gd name="T7" fmla="*/ 0 h 81"/>
                <a:gd name="T8" fmla="*/ 0 w 172"/>
                <a:gd name="T9" fmla="*/ 0 h 81"/>
                <a:gd name="T10" fmla="*/ 0 w 172"/>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 h="81">
                  <a:moveTo>
                    <a:pt x="170" y="4"/>
                  </a:moveTo>
                  <a:lnTo>
                    <a:pt x="168" y="0"/>
                  </a:lnTo>
                  <a:lnTo>
                    <a:pt x="0" y="73"/>
                  </a:lnTo>
                  <a:lnTo>
                    <a:pt x="4" y="81"/>
                  </a:lnTo>
                  <a:lnTo>
                    <a:pt x="172" y="8"/>
                  </a:lnTo>
                  <a:lnTo>
                    <a:pt x="170" y="4"/>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 name="Freeform 565"/>
            <p:cNvSpPr>
              <a:spLocks/>
            </p:cNvSpPr>
            <p:nvPr/>
          </p:nvSpPr>
          <p:spPr bwMode="auto">
            <a:xfrm>
              <a:off x="1176" y="3432"/>
              <a:ext cx="10" cy="6"/>
            </a:xfrm>
            <a:custGeom>
              <a:avLst/>
              <a:gdLst>
                <a:gd name="T0" fmla="*/ 0 w 216"/>
                <a:gd name="T1" fmla="*/ 0 h 103"/>
                <a:gd name="T2" fmla="*/ 0 w 216"/>
                <a:gd name="T3" fmla="*/ 0 h 103"/>
                <a:gd name="T4" fmla="*/ 0 w 216"/>
                <a:gd name="T5" fmla="*/ 0 h 103"/>
                <a:gd name="T6" fmla="*/ 0 w 216"/>
                <a:gd name="T7" fmla="*/ 0 h 103"/>
                <a:gd name="T8" fmla="*/ 0 w 216"/>
                <a:gd name="T9" fmla="*/ 0 h 1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 h="103">
                  <a:moveTo>
                    <a:pt x="216" y="12"/>
                  </a:moveTo>
                  <a:lnTo>
                    <a:pt x="4" y="103"/>
                  </a:lnTo>
                  <a:lnTo>
                    <a:pt x="0" y="93"/>
                  </a:lnTo>
                  <a:lnTo>
                    <a:pt x="211" y="0"/>
                  </a:lnTo>
                  <a:lnTo>
                    <a:pt x="216" y="12"/>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 name="Freeform 566"/>
            <p:cNvSpPr>
              <a:spLocks/>
            </p:cNvSpPr>
            <p:nvPr/>
          </p:nvSpPr>
          <p:spPr bwMode="auto">
            <a:xfrm>
              <a:off x="1176" y="3433"/>
              <a:ext cx="11" cy="16"/>
            </a:xfrm>
            <a:custGeom>
              <a:avLst/>
              <a:gdLst>
                <a:gd name="T0" fmla="*/ 0 w 250"/>
                <a:gd name="T1" fmla="*/ 0 h 298"/>
                <a:gd name="T2" fmla="*/ 0 w 250"/>
                <a:gd name="T3" fmla="*/ 0 h 298"/>
                <a:gd name="T4" fmla="*/ 0 w 250"/>
                <a:gd name="T5" fmla="*/ 0 h 298"/>
                <a:gd name="T6" fmla="*/ 0 w 250"/>
                <a:gd name="T7" fmla="*/ 0 h 298"/>
                <a:gd name="T8" fmla="*/ 0 w 250"/>
                <a:gd name="T9" fmla="*/ 0 h 298"/>
                <a:gd name="T10" fmla="*/ 0 w 250"/>
                <a:gd name="T11" fmla="*/ 0 h 298"/>
                <a:gd name="T12" fmla="*/ 0 w 250"/>
                <a:gd name="T13" fmla="*/ 0 h 298"/>
                <a:gd name="T14" fmla="*/ 0 w 250"/>
                <a:gd name="T15" fmla="*/ 0 h 298"/>
                <a:gd name="T16" fmla="*/ 0 w 250"/>
                <a:gd name="T17" fmla="*/ 0 h 298"/>
                <a:gd name="T18" fmla="*/ 0 w 250"/>
                <a:gd name="T19" fmla="*/ 0 h 298"/>
                <a:gd name="T20" fmla="*/ 0 w 250"/>
                <a:gd name="T21" fmla="*/ 0 h 298"/>
                <a:gd name="T22" fmla="*/ 0 w 250"/>
                <a:gd name="T23" fmla="*/ 0 h 298"/>
                <a:gd name="T24" fmla="*/ 0 w 250"/>
                <a:gd name="T25" fmla="*/ 0 h 298"/>
                <a:gd name="T26" fmla="*/ 0 w 250"/>
                <a:gd name="T27" fmla="*/ 0 h 298"/>
                <a:gd name="T28" fmla="*/ 0 w 250"/>
                <a:gd name="T29" fmla="*/ 0 h 298"/>
                <a:gd name="T30" fmla="*/ 0 w 250"/>
                <a:gd name="T31" fmla="*/ 0 h 298"/>
                <a:gd name="T32" fmla="*/ 0 w 250"/>
                <a:gd name="T33" fmla="*/ 0 h 298"/>
                <a:gd name="T34" fmla="*/ 0 w 250"/>
                <a:gd name="T35" fmla="*/ 0 h 298"/>
                <a:gd name="T36" fmla="*/ 0 w 250"/>
                <a:gd name="T37" fmla="*/ 0 h 298"/>
                <a:gd name="T38" fmla="*/ 0 w 250"/>
                <a:gd name="T39" fmla="*/ 0 h 298"/>
                <a:gd name="T40" fmla="*/ 0 w 250"/>
                <a:gd name="T41" fmla="*/ 0 h 298"/>
                <a:gd name="T42" fmla="*/ 0 w 250"/>
                <a:gd name="T43" fmla="*/ 0 h 298"/>
                <a:gd name="T44" fmla="*/ 0 w 250"/>
                <a:gd name="T45" fmla="*/ 0 h 298"/>
                <a:gd name="T46" fmla="*/ 0 w 250"/>
                <a:gd name="T47" fmla="*/ 0 h 298"/>
                <a:gd name="T48" fmla="*/ 0 w 250"/>
                <a:gd name="T49" fmla="*/ 0 h 298"/>
                <a:gd name="T50" fmla="*/ 0 w 250"/>
                <a:gd name="T51" fmla="*/ 0 h 298"/>
                <a:gd name="T52" fmla="*/ 0 w 250"/>
                <a:gd name="T53" fmla="*/ 0 h 298"/>
                <a:gd name="T54" fmla="*/ 0 w 250"/>
                <a:gd name="T55" fmla="*/ 0 h 298"/>
                <a:gd name="T56" fmla="*/ 0 w 250"/>
                <a:gd name="T57" fmla="*/ 0 h 298"/>
                <a:gd name="T58" fmla="*/ 0 w 250"/>
                <a:gd name="T59" fmla="*/ 0 h 298"/>
                <a:gd name="T60" fmla="*/ 0 w 250"/>
                <a:gd name="T61" fmla="*/ 0 h 298"/>
                <a:gd name="T62" fmla="*/ 0 w 250"/>
                <a:gd name="T63" fmla="*/ 0 h 298"/>
                <a:gd name="T64" fmla="*/ 0 w 250"/>
                <a:gd name="T65" fmla="*/ 0 h 298"/>
                <a:gd name="T66" fmla="*/ 0 w 250"/>
                <a:gd name="T67" fmla="*/ 0 h 298"/>
                <a:gd name="T68" fmla="*/ 0 w 250"/>
                <a:gd name="T69" fmla="*/ 0 h 298"/>
                <a:gd name="T70" fmla="*/ 0 w 250"/>
                <a:gd name="T71" fmla="*/ 0 h 298"/>
                <a:gd name="T72" fmla="*/ 0 w 250"/>
                <a:gd name="T73" fmla="*/ 0 h 298"/>
                <a:gd name="T74" fmla="*/ 0 w 250"/>
                <a:gd name="T75" fmla="*/ 0 h 298"/>
                <a:gd name="T76" fmla="*/ 0 w 250"/>
                <a:gd name="T77" fmla="*/ 0 h 298"/>
                <a:gd name="T78" fmla="*/ 0 w 250"/>
                <a:gd name="T79" fmla="*/ 0 h 298"/>
                <a:gd name="T80" fmla="*/ 0 w 250"/>
                <a:gd name="T81" fmla="*/ 0 h 2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 name="Freeform 567"/>
            <p:cNvSpPr>
              <a:spLocks/>
            </p:cNvSpPr>
            <p:nvPr/>
          </p:nvSpPr>
          <p:spPr bwMode="auto">
            <a:xfrm>
              <a:off x="1176" y="3433"/>
              <a:ext cx="10" cy="16"/>
            </a:xfrm>
            <a:custGeom>
              <a:avLst/>
              <a:gdLst>
                <a:gd name="T0" fmla="*/ 0 w 226"/>
                <a:gd name="T1" fmla="*/ 0 h 287"/>
                <a:gd name="T2" fmla="*/ 0 w 226"/>
                <a:gd name="T3" fmla="*/ 0 h 287"/>
                <a:gd name="T4" fmla="*/ 0 w 226"/>
                <a:gd name="T5" fmla="*/ 0 h 287"/>
                <a:gd name="T6" fmla="*/ 0 w 226"/>
                <a:gd name="T7" fmla="*/ 0 h 287"/>
                <a:gd name="T8" fmla="*/ 0 w 226"/>
                <a:gd name="T9" fmla="*/ 0 h 287"/>
                <a:gd name="T10" fmla="*/ 0 w 226"/>
                <a:gd name="T11" fmla="*/ 0 h 287"/>
                <a:gd name="T12" fmla="*/ 0 w 226"/>
                <a:gd name="T13" fmla="*/ 0 h 287"/>
                <a:gd name="T14" fmla="*/ 0 w 226"/>
                <a:gd name="T15" fmla="*/ 0 h 287"/>
                <a:gd name="T16" fmla="*/ 0 w 226"/>
                <a:gd name="T17" fmla="*/ 0 h 287"/>
                <a:gd name="T18" fmla="*/ 0 w 226"/>
                <a:gd name="T19" fmla="*/ 0 h 287"/>
                <a:gd name="T20" fmla="*/ 0 w 226"/>
                <a:gd name="T21" fmla="*/ 0 h 287"/>
                <a:gd name="T22" fmla="*/ 0 w 226"/>
                <a:gd name="T23" fmla="*/ 0 h 287"/>
                <a:gd name="T24" fmla="*/ 0 w 226"/>
                <a:gd name="T25" fmla="*/ 0 h 287"/>
                <a:gd name="T26" fmla="*/ 0 w 226"/>
                <a:gd name="T27" fmla="*/ 0 h 287"/>
                <a:gd name="T28" fmla="*/ 0 w 226"/>
                <a:gd name="T29" fmla="*/ 0 h 287"/>
                <a:gd name="T30" fmla="*/ 0 w 226"/>
                <a:gd name="T31" fmla="*/ 0 h 287"/>
                <a:gd name="T32" fmla="*/ 0 w 226"/>
                <a:gd name="T33" fmla="*/ 0 h 287"/>
                <a:gd name="T34" fmla="*/ 0 w 226"/>
                <a:gd name="T35" fmla="*/ 0 h 287"/>
                <a:gd name="T36" fmla="*/ 0 w 226"/>
                <a:gd name="T37" fmla="*/ 0 h 287"/>
                <a:gd name="T38" fmla="*/ 0 w 226"/>
                <a:gd name="T39" fmla="*/ 0 h 287"/>
                <a:gd name="T40" fmla="*/ 0 w 226"/>
                <a:gd name="T41" fmla="*/ 0 h 287"/>
                <a:gd name="T42" fmla="*/ 0 w 226"/>
                <a:gd name="T43" fmla="*/ 0 h 287"/>
                <a:gd name="T44" fmla="*/ 0 w 226"/>
                <a:gd name="T45" fmla="*/ 0 h 287"/>
                <a:gd name="T46" fmla="*/ 0 w 226"/>
                <a:gd name="T47" fmla="*/ 0 h 287"/>
                <a:gd name="T48" fmla="*/ 0 w 226"/>
                <a:gd name="T49" fmla="*/ 0 h 287"/>
                <a:gd name="T50" fmla="*/ 0 w 226"/>
                <a:gd name="T51" fmla="*/ 0 h 287"/>
                <a:gd name="T52" fmla="*/ 0 w 226"/>
                <a:gd name="T53" fmla="*/ 0 h 287"/>
                <a:gd name="T54" fmla="*/ 0 w 226"/>
                <a:gd name="T55" fmla="*/ 0 h 287"/>
                <a:gd name="T56" fmla="*/ 0 w 226"/>
                <a:gd name="T57" fmla="*/ 0 h 287"/>
                <a:gd name="T58" fmla="*/ 0 w 226"/>
                <a:gd name="T59" fmla="*/ 0 h 287"/>
                <a:gd name="T60" fmla="*/ 0 w 226"/>
                <a:gd name="T61" fmla="*/ 0 h 287"/>
                <a:gd name="T62" fmla="*/ 0 w 226"/>
                <a:gd name="T63" fmla="*/ 0 h 287"/>
                <a:gd name="T64" fmla="*/ 0 w 226"/>
                <a:gd name="T65" fmla="*/ 0 h 287"/>
                <a:gd name="T66" fmla="*/ 0 w 226"/>
                <a:gd name="T67" fmla="*/ 0 h 287"/>
                <a:gd name="T68" fmla="*/ 0 w 226"/>
                <a:gd name="T69" fmla="*/ 0 h 287"/>
                <a:gd name="T70" fmla="*/ 0 w 226"/>
                <a:gd name="T71" fmla="*/ 0 h 287"/>
                <a:gd name="T72" fmla="*/ 0 w 226"/>
                <a:gd name="T73" fmla="*/ 0 h 287"/>
                <a:gd name="T74" fmla="*/ 0 w 226"/>
                <a:gd name="T75" fmla="*/ 0 h 287"/>
                <a:gd name="T76" fmla="*/ 0 w 226"/>
                <a:gd name="T77" fmla="*/ 0 h 287"/>
                <a:gd name="T78" fmla="*/ 0 w 226"/>
                <a:gd name="T79" fmla="*/ 0 h 287"/>
                <a:gd name="T80" fmla="*/ 0 w 226"/>
                <a:gd name="T81" fmla="*/ 0 h 28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 name="Freeform 568"/>
            <p:cNvSpPr>
              <a:spLocks/>
            </p:cNvSpPr>
            <p:nvPr/>
          </p:nvSpPr>
          <p:spPr bwMode="auto">
            <a:xfrm>
              <a:off x="1177" y="3434"/>
              <a:ext cx="9" cy="15"/>
            </a:xfrm>
            <a:custGeom>
              <a:avLst/>
              <a:gdLst>
                <a:gd name="T0" fmla="*/ 0 w 202"/>
                <a:gd name="T1" fmla="*/ 0 h 274"/>
                <a:gd name="T2" fmla="*/ 0 w 202"/>
                <a:gd name="T3" fmla="*/ 0 h 274"/>
                <a:gd name="T4" fmla="*/ 0 w 202"/>
                <a:gd name="T5" fmla="*/ 0 h 274"/>
                <a:gd name="T6" fmla="*/ 0 w 202"/>
                <a:gd name="T7" fmla="*/ 0 h 274"/>
                <a:gd name="T8" fmla="*/ 0 w 202"/>
                <a:gd name="T9" fmla="*/ 0 h 274"/>
                <a:gd name="T10" fmla="*/ 0 w 202"/>
                <a:gd name="T11" fmla="*/ 0 h 274"/>
                <a:gd name="T12" fmla="*/ 0 w 202"/>
                <a:gd name="T13" fmla="*/ 0 h 274"/>
                <a:gd name="T14" fmla="*/ 0 w 202"/>
                <a:gd name="T15" fmla="*/ 0 h 274"/>
                <a:gd name="T16" fmla="*/ 0 w 202"/>
                <a:gd name="T17" fmla="*/ 0 h 274"/>
                <a:gd name="T18" fmla="*/ 0 w 202"/>
                <a:gd name="T19" fmla="*/ 0 h 274"/>
                <a:gd name="T20" fmla="*/ 0 w 202"/>
                <a:gd name="T21" fmla="*/ 0 h 274"/>
                <a:gd name="T22" fmla="*/ 0 w 202"/>
                <a:gd name="T23" fmla="*/ 0 h 274"/>
                <a:gd name="T24" fmla="*/ 0 w 202"/>
                <a:gd name="T25" fmla="*/ 0 h 274"/>
                <a:gd name="T26" fmla="*/ 0 w 202"/>
                <a:gd name="T27" fmla="*/ 0 h 274"/>
                <a:gd name="T28" fmla="*/ 0 w 202"/>
                <a:gd name="T29" fmla="*/ 0 h 274"/>
                <a:gd name="T30" fmla="*/ 0 w 202"/>
                <a:gd name="T31" fmla="*/ 0 h 274"/>
                <a:gd name="T32" fmla="*/ 0 w 202"/>
                <a:gd name="T33" fmla="*/ 0 h 274"/>
                <a:gd name="T34" fmla="*/ 0 w 202"/>
                <a:gd name="T35" fmla="*/ 0 h 274"/>
                <a:gd name="T36" fmla="*/ 0 w 202"/>
                <a:gd name="T37" fmla="*/ 0 h 274"/>
                <a:gd name="T38" fmla="*/ 0 w 202"/>
                <a:gd name="T39" fmla="*/ 0 h 274"/>
                <a:gd name="T40" fmla="*/ 0 w 202"/>
                <a:gd name="T41" fmla="*/ 0 h 274"/>
                <a:gd name="T42" fmla="*/ 0 w 202"/>
                <a:gd name="T43" fmla="*/ 0 h 274"/>
                <a:gd name="T44" fmla="*/ 0 w 202"/>
                <a:gd name="T45" fmla="*/ 0 h 274"/>
                <a:gd name="T46" fmla="*/ 0 w 202"/>
                <a:gd name="T47" fmla="*/ 0 h 274"/>
                <a:gd name="T48" fmla="*/ 0 w 202"/>
                <a:gd name="T49" fmla="*/ 0 h 274"/>
                <a:gd name="T50" fmla="*/ 0 w 202"/>
                <a:gd name="T51" fmla="*/ 0 h 274"/>
                <a:gd name="T52" fmla="*/ 0 w 202"/>
                <a:gd name="T53" fmla="*/ 0 h 274"/>
                <a:gd name="T54" fmla="*/ 0 w 202"/>
                <a:gd name="T55" fmla="*/ 0 h 274"/>
                <a:gd name="T56" fmla="*/ 0 w 202"/>
                <a:gd name="T57" fmla="*/ 0 h 274"/>
                <a:gd name="T58" fmla="*/ 0 w 202"/>
                <a:gd name="T59" fmla="*/ 0 h 274"/>
                <a:gd name="T60" fmla="*/ 0 w 202"/>
                <a:gd name="T61" fmla="*/ 0 h 274"/>
                <a:gd name="T62" fmla="*/ 0 w 202"/>
                <a:gd name="T63" fmla="*/ 0 h 274"/>
                <a:gd name="T64" fmla="*/ 0 w 202"/>
                <a:gd name="T65" fmla="*/ 0 h 2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 name="Freeform 569"/>
            <p:cNvSpPr>
              <a:spLocks/>
            </p:cNvSpPr>
            <p:nvPr/>
          </p:nvSpPr>
          <p:spPr bwMode="auto">
            <a:xfrm>
              <a:off x="1177" y="3435"/>
              <a:ext cx="9" cy="14"/>
            </a:xfrm>
            <a:custGeom>
              <a:avLst/>
              <a:gdLst>
                <a:gd name="T0" fmla="*/ 0 w 186"/>
                <a:gd name="T1" fmla="*/ 0 h 264"/>
                <a:gd name="T2" fmla="*/ 0 w 186"/>
                <a:gd name="T3" fmla="*/ 0 h 264"/>
                <a:gd name="T4" fmla="*/ 0 w 186"/>
                <a:gd name="T5" fmla="*/ 0 h 264"/>
                <a:gd name="T6" fmla="*/ 0 w 186"/>
                <a:gd name="T7" fmla="*/ 0 h 264"/>
                <a:gd name="T8" fmla="*/ 0 w 186"/>
                <a:gd name="T9" fmla="*/ 0 h 264"/>
                <a:gd name="T10" fmla="*/ 0 w 186"/>
                <a:gd name="T11" fmla="*/ 0 h 264"/>
                <a:gd name="T12" fmla="*/ 0 w 186"/>
                <a:gd name="T13" fmla="*/ 0 h 264"/>
                <a:gd name="T14" fmla="*/ 0 w 186"/>
                <a:gd name="T15" fmla="*/ 0 h 264"/>
                <a:gd name="T16" fmla="*/ 0 w 186"/>
                <a:gd name="T17" fmla="*/ 0 h 264"/>
                <a:gd name="T18" fmla="*/ 0 w 186"/>
                <a:gd name="T19" fmla="*/ 0 h 264"/>
                <a:gd name="T20" fmla="*/ 0 w 186"/>
                <a:gd name="T21" fmla="*/ 0 h 264"/>
                <a:gd name="T22" fmla="*/ 0 w 186"/>
                <a:gd name="T23" fmla="*/ 0 h 264"/>
                <a:gd name="T24" fmla="*/ 0 w 186"/>
                <a:gd name="T25" fmla="*/ 0 h 264"/>
                <a:gd name="T26" fmla="*/ 0 w 186"/>
                <a:gd name="T27" fmla="*/ 0 h 264"/>
                <a:gd name="T28" fmla="*/ 0 w 186"/>
                <a:gd name="T29" fmla="*/ 0 h 264"/>
                <a:gd name="T30" fmla="*/ 0 w 186"/>
                <a:gd name="T31" fmla="*/ 0 h 264"/>
                <a:gd name="T32" fmla="*/ 0 w 186"/>
                <a:gd name="T33" fmla="*/ 0 h 264"/>
                <a:gd name="T34" fmla="*/ 0 w 186"/>
                <a:gd name="T35" fmla="*/ 0 h 264"/>
                <a:gd name="T36" fmla="*/ 0 w 186"/>
                <a:gd name="T37" fmla="*/ 0 h 264"/>
                <a:gd name="T38" fmla="*/ 0 w 186"/>
                <a:gd name="T39" fmla="*/ 0 h 264"/>
                <a:gd name="T40" fmla="*/ 0 w 186"/>
                <a:gd name="T41" fmla="*/ 0 h 264"/>
                <a:gd name="T42" fmla="*/ 0 w 186"/>
                <a:gd name="T43" fmla="*/ 0 h 264"/>
                <a:gd name="T44" fmla="*/ 0 w 186"/>
                <a:gd name="T45" fmla="*/ 0 h 264"/>
                <a:gd name="T46" fmla="*/ 0 w 186"/>
                <a:gd name="T47" fmla="*/ 0 h 264"/>
                <a:gd name="T48" fmla="*/ 0 w 186"/>
                <a:gd name="T49" fmla="*/ 0 h 264"/>
                <a:gd name="T50" fmla="*/ 0 w 186"/>
                <a:gd name="T51" fmla="*/ 0 h 264"/>
                <a:gd name="T52" fmla="*/ 0 w 186"/>
                <a:gd name="T53" fmla="*/ 0 h 264"/>
                <a:gd name="T54" fmla="*/ 0 w 186"/>
                <a:gd name="T55" fmla="*/ 0 h 264"/>
                <a:gd name="T56" fmla="*/ 0 w 186"/>
                <a:gd name="T57" fmla="*/ 0 h 264"/>
                <a:gd name="T58" fmla="*/ 0 w 186"/>
                <a:gd name="T59" fmla="*/ 0 h 264"/>
                <a:gd name="T60" fmla="*/ 0 w 186"/>
                <a:gd name="T61" fmla="*/ 0 h 264"/>
                <a:gd name="T62" fmla="*/ 0 w 186"/>
                <a:gd name="T63" fmla="*/ 0 h 264"/>
                <a:gd name="T64" fmla="*/ 0 w 186"/>
                <a:gd name="T65" fmla="*/ 0 h 2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 name="Freeform 570"/>
            <p:cNvSpPr>
              <a:spLocks/>
            </p:cNvSpPr>
            <p:nvPr/>
          </p:nvSpPr>
          <p:spPr bwMode="auto">
            <a:xfrm>
              <a:off x="1177" y="3435"/>
              <a:ext cx="8" cy="14"/>
            </a:xfrm>
            <a:custGeom>
              <a:avLst/>
              <a:gdLst>
                <a:gd name="T0" fmla="*/ 0 w 173"/>
                <a:gd name="T1" fmla="*/ 0 h 251"/>
                <a:gd name="T2" fmla="*/ 0 w 173"/>
                <a:gd name="T3" fmla="*/ 0 h 251"/>
                <a:gd name="T4" fmla="*/ 0 w 173"/>
                <a:gd name="T5" fmla="*/ 0 h 251"/>
                <a:gd name="T6" fmla="*/ 0 w 173"/>
                <a:gd name="T7" fmla="*/ 0 h 251"/>
                <a:gd name="T8" fmla="*/ 0 w 173"/>
                <a:gd name="T9" fmla="*/ 0 h 251"/>
                <a:gd name="T10" fmla="*/ 0 w 173"/>
                <a:gd name="T11" fmla="*/ 0 h 251"/>
                <a:gd name="T12" fmla="*/ 0 w 173"/>
                <a:gd name="T13" fmla="*/ 0 h 251"/>
                <a:gd name="T14" fmla="*/ 0 w 173"/>
                <a:gd name="T15" fmla="*/ 0 h 251"/>
                <a:gd name="T16" fmla="*/ 0 w 173"/>
                <a:gd name="T17" fmla="*/ 0 h 251"/>
                <a:gd name="T18" fmla="*/ 0 w 173"/>
                <a:gd name="T19" fmla="*/ 0 h 251"/>
                <a:gd name="T20" fmla="*/ 0 w 173"/>
                <a:gd name="T21" fmla="*/ 0 h 251"/>
                <a:gd name="T22" fmla="*/ 0 w 173"/>
                <a:gd name="T23" fmla="*/ 0 h 251"/>
                <a:gd name="T24" fmla="*/ 0 w 173"/>
                <a:gd name="T25" fmla="*/ 0 h 251"/>
                <a:gd name="T26" fmla="*/ 0 w 173"/>
                <a:gd name="T27" fmla="*/ 0 h 251"/>
                <a:gd name="T28" fmla="*/ 0 w 173"/>
                <a:gd name="T29" fmla="*/ 0 h 251"/>
                <a:gd name="T30" fmla="*/ 0 w 173"/>
                <a:gd name="T31" fmla="*/ 0 h 251"/>
                <a:gd name="T32" fmla="*/ 0 w 173"/>
                <a:gd name="T33" fmla="*/ 0 h 251"/>
                <a:gd name="T34" fmla="*/ 0 w 173"/>
                <a:gd name="T35" fmla="*/ 0 h 251"/>
                <a:gd name="T36" fmla="*/ 0 w 173"/>
                <a:gd name="T37" fmla="*/ 0 h 251"/>
                <a:gd name="T38" fmla="*/ 0 w 173"/>
                <a:gd name="T39" fmla="*/ 0 h 251"/>
                <a:gd name="T40" fmla="*/ 0 w 173"/>
                <a:gd name="T41" fmla="*/ 0 h 251"/>
                <a:gd name="T42" fmla="*/ 0 w 173"/>
                <a:gd name="T43" fmla="*/ 0 h 251"/>
                <a:gd name="T44" fmla="*/ 0 w 173"/>
                <a:gd name="T45" fmla="*/ 0 h 251"/>
                <a:gd name="T46" fmla="*/ 0 w 173"/>
                <a:gd name="T47" fmla="*/ 0 h 251"/>
                <a:gd name="T48" fmla="*/ 0 w 173"/>
                <a:gd name="T49" fmla="*/ 0 h 251"/>
                <a:gd name="T50" fmla="*/ 0 w 173"/>
                <a:gd name="T51" fmla="*/ 0 h 251"/>
                <a:gd name="T52" fmla="*/ 0 w 173"/>
                <a:gd name="T53" fmla="*/ 0 h 251"/>
                <a:gd name="T54" fmla="*/ 0 w 173"/>
                <a:gd name="T55" fmla="*/ 0 h 251"/>
                <a:gd name="T56" fmla="*/ 0 w 173"/>
                <a:gd name="T57" fmla="*/ 0 h 251"/>
                <a:gd name="T58" fmla="*/ 0 w 173"/>
                <a:gd name="T59" fmla="*/ 0 h 251"/>
                <a:gd name="T60" fmla="*/ 0 w 173"/>
                <a:gd name="T61" fmla="*/ 0 h 251"/>
                <a:gd name="T62" fmla="*/ 0 w 173"/>
                <a:gd name="T63" fmla="*/ 0 h 251"/>
                <a:gd name="T64" fmla="*/ 0 w 173"/>
                <a:gd name="T65" fmla="*/ 0 h 2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 name="Freeform 571"/>
            <p:cNvSpPr>
              <a:spLocks/>
            </p:cNvSpPr>
            <p:nvPr/>
          </p:nvSpPr>
          <p:spPr bwMode="auto">
            <a:xfrm>
              <a:off x="1178" y="3436"/>
              <a:ext cx="7" cy="13"/>
            </a:xfrm>
            <a:custGeom>
              <a:avLst/>
              <a:gdLst>
                <a:gd name="T0" fmla="*/ 0 w 163"/>
                <a:gd name="T1" fmla="*/ 0 h 240"/>
                <a:gd name="T2" fmla="*/ 0 w 163"/>
                <a:gd name="T3" fmla="*/ 0 h 240"/>
                <a:gd name="T4" fmla="*/ 0 w 163"/>
                <a:gd name="T5" fmla="*/ 0 h 240"/>
                <a:gd name="T6" fmla="*/ 0 w 163"/>
                <a:gd name="T7" fmla="*/ 0 h 240"/>
                <a:gd name="T8" fmla="*/ 0 w 163"/>
                <a:gd name="T9" fmla="*/ 0 h 240"/>
                <a:gd name="T10" fmla="*/ 0 w 163"/>
                <a:gd name="T11" fmla="*/ 0 h 240"/>
                <a:gd name="T12" fmla="*/ 0 w 163"/>
                <a:gd name="T13" fmla="*/ 0 h 240"/>
                <a:gd name="T14" fmla="*/ 0 w 163"/>
                <a:gd name="T15" fmla="*/ 0 h 240"/>
                <a:gd name="T16" fmla="*/ 0 w 163"/>
                <a:gd name="T17" fmla="*/ 0 h 240"/>
                <a:gd name="T18" fmla="*/ 0 w 163"/>
                <a:gd name="T19" fmla="*/ 0 h 240"/>
                <a:gd name="T20" fmla="*/ 0 w 163"/>
                <a:gd name="T21" fmla="*/ 0 h 240"/>
                <a:gd name="T22" fmla="*/ 0 w 163"/>
                <a:gd name="T23" fmla="*/ 0 h 240"/>
                <a:gd name="T24" fmla="*/ 0 w 163"/>
                <a:gd name="T25" fmla="*/ 0 h 240"/>
                <a:gd name="T26" fmla="*/ 0 w 163"/>
                <a:gd name="T27" fmla="*/ 0 h 240"/>
                <a:gd name="T28" fmla="*/ 0 w 163"/>
                <a:gd name="T29" fmla="*/ 0 h 240"/>
                <a:gd name="T30" fmla="*/ 0 w 163"/>
                <a:gd name="T31" fmla="*/ 0 h 240"/>
                <a:gd name="T32" fmla="*/ 0 w 163"/>
                <a:gd name="T33" fmla="*/ 0 h 240"/>
                <a:gd name="T34" fmla="*/ 0 w 163"/>
                <a:gd name="T35" fmla="*/ 0 h 240"/>
                <a:gd name="T36" fmla="*/ 0 w 163"/>
                <a:gd name="T37" fmla="*/ 0 h 240"/>
                <a:gd name="T38" fmla="*/ 0 w 163"/>
                <a:gd name="T39" fmla="*/ 0 h 240"/>
                <a:gd name="T40" fmla="*/ 0 w 163"/>
                <a:gd name="T41" fmla="*/ 0 h 240"/>
                <a:gd name="T42" fmla="*/ 0 w 163"/>
                <a:gd name="T43" fmla="*/ 0 h 240"/>
                <a:gd name="T44" fmla="*/ 0 w 163"/>
                <a:gd name="T45" fmla="*/ 0 h 240"/>
                <a:gd name="T46" fmla="*/ 0 w 163"/>
                <a:gd name="T47" fmla="*/ 0 h 240"/>
                <a:gd name="T48" fmla="*/ 0 w 163"/>
                <a:gd name="T49" fmla="*/ 0 h 240"/>
                <a:gd name="T50" fmla="*/ 0 w 163"/>
                <a:gd name="T51" fmla="*/ 0 h 240"/>
                <a:gd name="T52" fmla="*/ 0 w 163"/>
                <a:gd name="T53" fmla="*/ 0 h 240"/>
                <a:gd name="T54" fmla="*/ 0 w 163"/>
                <a:gd name="T55" fmla="*/ 0 h 240"/>
                <a:gd name="T56" fmla="*/ 0 w 163"/>
                <a:gd name="T57" fmla="*/ 0 h 240"/>
                <a:gd name="T58" fmla="*/ 0 w 163"/>
                <a:gd name="T59" fmla="*/ 0 h 240"/>
                <a:gd name="T60" fmla="*/ 0 w 163"/>
                <a:gd name="T61" fmla="*/ 0 h 240"/>
                <a:gd name="T62" fmla="*/ 0 w 163"/>
                <a:gd name="T63" fmla="*/ 0 h 240"/>
                <a:gd name="T64" fmla="*/ 0 w 163"/>
                <a:gd name="T65" fmla="*/ 0 h 2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 name="Freeform 572"/>
            <p:cNvSpPr>
              <a:spLocks/>
            </p:cNvSpPr>
            <p:nvPr/>
          </p:nvSpPr>
          <p:spPr bwMode="auto">
            <a:xfrm>
              <a:off x="1185" y="3449"/>
              <a:ext cx="2" cy="5"/>
            </a:xfrm>
            <a:custGeom>
              <a:avLst/>
              <a:gdLst>
                <a:gd name="T0" fmla="*/ 0 w 48"/>
                <a:gd name="T1" fmla="*/ 0 h 99"/>
                <a:gd name="T2" fmla="*/ 0 w 48"/>
                <a:gd name="T3" fmla="*/ 0 h 99"/>
                <a:gd name="T4" fmla="*/ 0 w 48"/>
                <a:gd name="T5" fmla="*/ 0 h 99"/>
                <a:gd name="T6" fmla="*/ 0 w 48"/>
                <a:gd name="T7" fmla="*/ 0 h 99"/>
                <a:gd name="T8" fmla="*/ 0 w 48"/>
                <a:gd name="T9" fmla="*/ 0 h 99"/>
                <a:gd name="T10" fmla="*/ 0 w 48"/>
                <a:gd name="T11" fmla="*/ 0 h 99"/>
                <a:gd name="T12" fmla="*/ 0 w 48"/>
                <a:gd name="T13" fmla="*/ 0 h 99"/>
                <a:gd name="T14" fmla="*/ 0 w 48"/>
                <a:gd name="T15" fmla="*/ 0 h 9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3" name="Group 573"/>
          <p:cNvGrpSpPr>
            <a:grpSpLocks/>
          </p:cNvGrpSpPr>
          <p:nvPr/>
        </p:nvGrpSpPr>
        <p:grpSpPr bwMode="auto">
          <a:xfrm>
            <a:off x="1905000" y="2286000"/>
            <a:ext cx="838200" cy="762000"/>
            <a:chOff x="3696" y="1728"/>
            <a:chExt cx="528" cy="480"/>
          </a:xfrm>
        </p:grpSpPr>
        <p:grpSp>
          <p:nvGrpSpPr>
            <p:cNvPr id="224" name="Group 574"/>
            <p:cNvGrpSpPr>
              <a:grpSpLocks/>
            </p:cNvGrpSpPr>
            <p:nvPr/>
          </p:nvGrpSpPr>
          <p:grpSpPr bwMode="auto">
            <a:xfrm>
              <a:off x="3696" y="1882"/>
              <a:ext cx="528" cy="326"/>
              <a:chOff x="3696" y="1882"/>
              <a:chExt cx="528" cy="326"/>
            </a:xfrm>
          </p:grpSpPr>
          <p:sp>
            <p:nvSpPr>
              <p:cNvPr id="254" name="Freeform 575"/>
              <p:cNvSpPr>
                <a:spLocks/>
              </p:cNvSpPr>
              <p:nvPr/>
            </p:nvSpPr>
            <p:spPr bwMode="auto">
              <a:xfrm>
                <a:off x="4049" y="2052"/>
                <a:ext cx="157" cy="156"/>
              </a:xfrm>
              <a:custGeom>
                <a:avLst/>
                <a:gdLst>
                  <a:gd name="T0" fmla="*/ 0 w 1567"/>
                  <a:gd name="T1" fmla="*/ 0 h 2024"/>
                  <a:gd name="T2" fmla="*/ 0 w 1567"/>
                  <a:gd name="T3" fmla="*/ 0 h 2024"/>
                  <a:gd name="T4" fmla="*/ 0 w 1567"/>
                  <a:gd name="T5" fmla="*/ 0 h 2024"/>
                  <a:gd name="T6" fmla="*/ 0 w 1567"/>
                  <a:gd name="T7" fmla="*/ 0 h 2024"/>
                  <a:gd name="T8" fmla="*/ 0 w 1567"/>
                  <a:gd name="T9" fmla="*/ 0 h 2024"/>
                  <a:gd name="T10" fmla="*/ 0 w 1567"/>
                  <a:gd name="T11" fmla="*/ 0 h 2024"/>
                  <a:gd name="T12" fmla="*/ 0 w 1567"/>
                  <a:gd name="T13" fmla="*/ 0 h 20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67" h="2024">
                    <a:moveTo>
                      <a:pt x="1332" y="133"/>
                    </a:moveTo>
                    <a:lnTo>
                      <a:pt x="647" y="997"/>
                    </a:lnTo>
                    <a:lnTo>
                      <a:pt x="0" y="1661"/>
                    </a:lnTo>
                    <a:lnTo>
                      <a:pt x="0" y="2024"/>
                    </a:lnTo>
                    <a:lnTo>
                      <a:pt x="1567" y="531"/>
                    </a:lnTo>
                    <a:lnTo>
                      <a:pt x="1567" y="0"/>
                    </a:lnTo>
                    <a:lnTo>
                      <a:pt x="1332" y="133"/>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5" name="Freeform 576"/>
              <p:cNvSpPr>
                <a:spLocks/>
              </p:cNvSpPr>
              <p:nvPr/>
            </p:nvSpPr>
            <p:spPr bwMode="auto">
              <a:xfrm>
                <a:off x="4049" y="2052"/>
                <a:ext cx="157" cy="156"/>
              </a:xfrm>
              <a:custGeom>
                <a:avLst/>
                <a:gdLst>
                  <a:gd name="T0" fmla="*/ 0 w 1567"/>
                  <a:gd name="T1" fmla="*/ 0 h 2024"/>
                  <a:gd name="T2" fmla="*/ 0 w 1567"/>
                  <a:gd name="T3" fmla="*/ 0 h 2024"/>
                  <a:gd name="T4" fmla="*/ 0 w 1567"/>
                  <a:gd name="T5" fmla="*/ 0 h 2024"/>
                  <a:gd name="T6" fmla="*/ 0 w 1567"/>
                  <a:gd name="T7" fmla="*/ 0 h 2024"/>
                  <a:gd name="T8" fmla="*/ 0 w 1567"/>
                  <a:gd name="T9" fmla="*/ 0 h 2024"/>
                  <a:gd name="T10" fmla="*/ 0 w 1567"/>
                  <a:gd name="T11" fmla="*/ 0 h 2024"/>
                  <a:gd name="T12" fmla="*/ 0 w 1567"/>
                  <a:gd name="T13" fmla="*/ 0 h 20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67" h="2024">
                    <a:moveTo>
                      <a:pt x="1332" y="133"/>
                    </a:moveTo>
                    <a:lnTo>
                      <a:pt x="647" y="997"/>
                    </a:lnTo>
                    <a:lnTo>
                      <a:pt x="0" y="1661"/>
                    </a:lnTo>
                    <a:lnTo>
                      <a:pt x="0" y="2024"/>
                    </a:lnTo>
                    <a:lnTo>
                      <a:pt x="1567" y="531"/>
                    </a:lnTo>
                    <a:lnTo>
                      <a:pt x="1567" y="0"/>
                    </a:lnTo>
                    <a:lnTo>
                      <a:pt x="1332" y="13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 name="Freeform 577"/>
              <p:cNvSpPr>
                <a:spLocks/>
              </p:cNvSpPr>
              <p:nvPr/>
            </p:nvSpPr>
            <p:spPr bwMode="auto">
              <a:xfrm>
                <a:off x="3696" y="2106"/>
                <a:ext cx="353" cy="101"/>
              </a:xfrm>
              <a:custGeom>
                <a:avLst/>
                <a:gdLst>
                  <a:gd name="T0" fmla="*/ 0 w 3534"/>
                  <a:gd name="T1" fmla="*/ 0 h 1320"/>
                  <a:gd name="T2" fmla="*/ 0 w 3534"/>
                  <a:gd name="T3" fmla="*/ 0 h 1320"/>
                  <a:gd name="T4" fmla="*/ 0 w 3534"/>
                  <a:gd name="T5" fmla="*/ 0 h 1320"/>
                  <a:gd name="T6" fmla="*/ 0 w 3534"/>
                  <a:gd name="T7" fmla="*/ 0 h 1320"/>
                  <a:gd name="T8" fmla="*/ 0 w 3534"/>
                  <a:gd name="T9" fmla="*/ 0 h 1320"/>
                  <a:gd name="T10" fmla="*/ 0 w 3534"/>
                  <a:gd name="T11" fmla="*/ 0 h 1320"/>
                  <a:gd name="T12" fmla="*/ 0 w 3534"/>
                  <a:gd name="T13" fmla="*/ 0 h 13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34" h="1320">
                    <a:moveTo>
                      <a:pt x="0" y="28"/>
                    </a:moveTo>
                    <a:lnTo>
                      <a:pt x="0" y="257"/>
                    </a:lnTo>
                    <a:lnTo>
                      <a:pt x="3534" y="1320"/>
                    </a:lnTo>
                    <a:lnTo>
                      <a:pt x="3534" y="1090"/>
                    </a:lnTo>
                    <a:lnTo>
                      <a:pt x="3467" y="1033"/>
                    </a:lnTo>
                    <a:lnTo>
                      <a:pt x="93" y="0"/>
                    </a:lnTo>
                    <a:lnTo>
                      <a:pt x="0" y="28"/>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7" name="Freeform 578"/>
              <p:cNvSpPr>
                <a:spLocks/>
              </p:cNvSpPr>
              <p:nvPr/>
            </p:nvSpPr>
            <p:spPr bwMode="auto">
              <a:xfrm>
                <a:off x="3696" y="2106"/>
                <a:ext cx="353" cy="101"/>
              </a:xfrm>
              <a:custGeom>
                <a:avLst/>
                <a:gdLst>
                  <a:gd name="T0" fmla="*/ 0 w 3534"/>
                  <a:gd name="T1" fmla="*/ 0 h 1320"/>
                  <a:gd name="T2" fmla="*/ 0 w 3534"/>
                  <a:gd name="T3" fmla="*/ 0 h 1320"/>
                  <a:gd name="T4" fmla="*/ 0 w 3534"/>
                  <a:gd name="T5" fmla="*/ 0 h 1320"/>
                  <a:gd name="T6" fmla="*/ 0 w 3534"/>
                  <a:gd name="T7" fmla="*/ 0 h 1320"/>
                  <a:gd name="T8" fmla="*/ 0 w 3534"/>
                  <a:gd name="T9" fmla="*/ 0 h 1320"/>
                  <a:gd name="T10" fmla="*/ 0 w 3534"/>
                  <a:gd name="T11" fmla="*/ 0 h 1320"/>
                  <a:gd name="T12" fmla="*/ 0 w 3534"/>
                  <a:gd name="T13" fmla="*/ 0 h 13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34" h="1320">
                    <a:moveTo>
                      <a:pt x="0" y="28"/>
                    </a:moveTo>
                    <a:lnTo>
                      <a:pt x="0" y="257"/>
                    </a:lnTo>
                    <a:lnTo>
                      <a:pt x="3534" y="1320"/>
                    </a:lnTo>
                    <a:lnTo>
                      <a:pt x="3534" y="1090"/>
                    </a:lnTo>
                    <a:lnTo>
                      <a:pt x="3467" y="1033"/>
                    </a:lnTo>
                    <a:lnTo>
                      <a:pt x="93" y="0"/>
                    </a:lnTo>
                    <a:lnTo>
                      <a:pt x="0" y="28"/>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 name="Freeform 579"/>
              <p:cNvSpPr>
                <a:spLocks/>
              </p:cNvSpPr>
              <p:nvPr/>
            </p:nvSpPr>
            <p:spPr bwMode="auto">
              <a:xfrm>
                <a:off x="4130" y="2090"/>
                <a:ext cx="56" cy="47"/>
              </a:xfrm>
              <a:custGeom>
                <a:avLst/>
                <a:gdLst>
                  <a:gd name="T0" fmla="*/ 0 w 560"/>
                  <a:gd name="T1" fmla="*/ 0 h 618"/>
                  <a:gd name="T2" fmla="*/ 0 w 560"/>
                  <a:gd name="T3" fmla="*/ 0 h 618"/>
                  <a:gd name="T4" fmla="*/ 0 w 560"/>
                  <a:gd name="T5" fmla="*/ 0 h 618"/>
                  <a:gd name="T6" fmla="*/ 0 w 560"/>
                  <a:gd name="T7" fmla="*/ 0 h 618"/>
                  <a:gd name="T8" fmla="*/ 0 w 560"/>
                  <a:gd name="T9" fmla="*/ 0 h 618"/>
                  <a:gd name="T10" fmla="*/ 0 w 560"/>
                  <a:gd name="T11" fmla="*/ 0 h 618"/>
                  <a:gd name="T12" fmla="*/ 0 w 560"/>
                  <a:gd name="T13" fmla="*/ 0 h 618"/>
                  <a:gd name="T14" fmla="*/ 0 w 560"/>
                  <a:gd name="T15" fmla="*/ 0 h 618"/>
                  <a:gd name="T16" fmla="*/ 0 w 560"/>
                  <a:gd name="T17" fmla="*/ 0 h 618"/>
                  <a:gd name="T18" fmla="*/ 0 w 560"/>
                  <a:gd name="T19" fmla="*/ 0 h 618"/>
                  <a:gd name="T20" fmla="*/ 0 w 560"/>
                  <a:gd name="T21" fmla="*/ 0 h 618"/>
                  <a:gd name="T22" fmla="*/ 0 w 560"/>
                  <a:gd name="T23" fmla="*/ 0 h 618"/>
                  <a:gd name="T24" fmla="*/ 0 w 560"/>
                  <a:gd name="T25" fmla="*/ 0 h 6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0" h="618">
                    <a:moveTo>
                      <a:pt x="0" y="539"/>
                    </a:moveTo>
                    <a:lnTo>
                      <a:pt x="0" y="618"/>
                    </a:lnTo>
                    <a:lnTo>
                      <a:pt x="168" y="464"/>
                    </a:lnTo>
                    <a:lnTo>
                      <a:pt x="212" y="464"/>
                    </a:lnTo>
                    <a:lnTo>
                      <a:pt x="423" y="264"/>
                    </a:lnTo>
                    <a:lnTo>
                      <a:pt x="423" y="220"/>
                    </a:lnTo>
                    <a:lnTo>
                      <a:pt x="560" y="79"/>
                    </a:lnTo>
                    <a:lnTo>
                      <a:pt x="560" y="0"/>
                    </a:lnTo>
                    <a:lnTo>
                      <a:pt x="373" y="184"/>
                    </a:lnTo>
                    <a:lnTo>
                      <a:pt x="342" y="184"/>
                    </a:lnTo>
                    <a:lnTo>
                      <a:pt x="153" y="360"/>
                    </a:lnTo>
                    <a:lnTo>
                      <a:pt x="153" y="405"/>
                    </a:lnTo>
                    <a:lnTo>
                      <a:pt x="0" y="539"/>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9" name="Freeform 580"/>
              <p:cNvSpPr>
                <a:spLocks/>
              </p:cNvSpPr>
              <p:nvPr/>
            </p:nvSpPr>
            <p:spPr bwMode="auto">
              <a:xfrm>
                <a:off x="4130" y="2090"/>
                <a:ext cx="56" cy="47"/>
              </a:xfrm>
              <a:custGeom>
                <a:avLst/>
                <a:gdLst>
                  <a:gd name="T0" fmla="*/ 0 w 560"/>
                  <a:gd name="T1" fmla="*/ 0 h 618"/>
                  <a:gd name="T2" fmla="*/ 0 w 560"/>
                  <a:gd name="T3" fmla="*/ 0 h 618"/>
                  <a:gd name="T4" fmla="*/ 0 w 560"/>
                  <a:gd name="T5" fmla="*/ 0 h 618"/>
                  <a:gd name="T6" fmla="*/ 0 w 560"/>
                  <a:gd name="T7" fmla="*/ 0 h 618"/>
                  <a:gd name="T8" fmla="*/ 0 w 560"/>
                  <a:gd name="T9" fmla="*/ 0 h 618"/>
                  <a:gd name="T10" fmla="*/ 0 w 560"/>
                  <a:gd name="T11" fmla="*/ 0 h 618"/>
                  <a:gd name="T12" fmla="*/ 0 w 560"/>
                  <a:gd name="T13" fmla="*/ 0 h 618"/>
                  <a:gd name="T14" fmla="*/ 0 w 560"/>
                  <a:gd name="T15" fmla="*/ 0 h 618"/>
                  <a:gd name="T16" fmla="*/ 0 w 560"/>
                  <a:gd name="T17" fmla="*/ 0 h 618"/>
                  <a:gd name="T18" fmla="*/ 0 w 560"/>
                  <a:gd name="T19" fmla="*/ 0 h 618"/>
                  <a:gd name="T20" fmla="*/ 0 w 560"/>
                  <a:gd name="T21" fmla="*/ 0 h 618"/>
                  <a:gd name="T22" fmla="*/ 0 w 560"/>
                  <a:gd name="T23" fmla="*/ 0 h 618"/>
                  <a:gd name="T24" fmla="*/ 0 w 560"/>
                  <a:gd name="T25" fmla="*/ 0 h 6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0" h="618">
                    <a:moveTo>
                      <a:pt x="0" y="539"/>
                    </a:moveTo>
                    <a:lnTo>
                      <a:pt x="0" y="618"/>
                    </a:lnTo>
                    <a:lnTo>
                      <a:pt x="168" y="464"/>
                    </a:lnTo>
                    <a:lnTo>
                      <a:pt x="212" y="464"/>
                    </a:lnTo>
                    <a:lnTo>
                      <a:pt x="423" y="264"/>
                    </a:lnTo>
                    <a:lnTo>
                      <a:pt x="423" y="220"/>
                    </a:lnTo>
                    <a:lnTo>
                      <a:pt x="560" y="79"/>
                    </a:lnTo>
                    <a:lnTo>
                      <a:pt x="560" y="0"/>
                    </a:lnTo>
                    <a:lnTo>
                      <a:pt x="373" y="184"/>
                    </a:lnTo>
                    <a:lnTo>
                      <a:pt x="342" y="184"/>
                    </a:lnTo>
                    <a:lnTo>
                      <a:pt x="153" y="360"/>
                    </a:lnTo>
                    <a:lnTo>
                      <a:pt x="153" y="405"/>
                    </a:lnTo>
                    <a:lnTo>
                      <a:pt x="0" y="539"/>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0" name="Line 581"/>
              <p:cNvSpPr>
                <a:spLocks noChangeShapeType="1"/>
              </p:cNvSpPr>
              <p:nvPr/>
            </p:nvSpPr>
            <p:spPr bwMode="auto">
              <a:xfrm flipH="1">
                <a:off x="4143" y="212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1" name="Line 582"/>
              <p:cNvSpPr>
                <a:spLocks noChangeShapeType="1"/>
              </p:cNvSpPr>
              <p:nvPr/>
            </p:nvSpPr>
            <p:spPr bwMode="auto">
              <a:xfrm>
                <a:off x="4167" y="2106"/>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2" name="Line 583"/>
              <p:cNvSpPr>
                <a:spLocks noChangeShapeType="1"/>
              </p:cNvSpPr>
              <p:nvPr/>
            </p:nvSpPr>
            <p:spPr bwMode="auto">
              <a:xfrm flipH="1">
                <a:off x="4166" y="2110"/>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3" name="Freeform 584"/>
              <p:cNvSpPr>
                <a:spLocks/>
              </p:cNvSpPr>
              <p:nvPr/>
            </p:nvSpPr>
            <p:spPr bwMode="auto">
              <a:xfrm>
                <a:off x="4128" y="2128"/>
                <a:ext cx="3" cy="13"/>
              </a:xfrm>
              <a:custGeom>
                <a:avLst/>
                <a:gdLst>
                  <a:gd name="T0" fmla="*/ 0 w 37"/>
                  <a:gd name="T1" fmla="*/ 0 h 169"/>
                  <a:gd name="T2" fmla="*/ 0 w 37"/>
                  <a:gd name="T3" fmla="*/ 0 h 169"/>
                  <a:gd name="T4" fmla="*/ 0 w 37"/>
                  <a:gd name="T5" fmla="*/ 0 h 169"/>
                  <a:gd name="T6" fmla="*/ 0 w 37"/>
                  <a:gd name="T7" fmla="*/ 0 h 169"/>
                  <a:gd name="T8" fmla="*/ 0 w 37"/>
                  <a:gd name="T9" fmla="*/ 0 h 1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169">
                    <a:moveTo>
                      <a:pt x="0" y="15"/>
                    </a:moveTo>
                    <a:lnTo>
                      <a:pt x="0" y="169"/>
                    </a:lnTo>
                    <a:lnTo>
                      <a:pt x="37" y="154"/>
                    </a:lnTo>
                    <a:lnTo>
                      <a:pt x="37" y="0"/>
                    </a:lnTo>
                    <a:lnTo>
                      <a:pt x="0" y="15"/>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4" name="Freeform 585"/>
              <p:cNvSpPr>
                <a:spLocks/>
              </p:cNvSpPr>
              <p:nvPr/>
            </p:nvSpPr>
            <p:spPr bwMode="auto">
              <a:xfrm>
                <a:off x="4128" y="2128"/>
                <a:ext cx="3" cy="13"/>
              </a:xfrm>
              <a:custGeom>
                <a:avLst/>
                <a:gdLst>
                  <a:gd name="T0" fmla="*/ 0 w 37"/>
                  <a:gd name="T1" fmla="*/ 0 h 169"/>
                  <a:gd name="T2" fmla="*/ 0 w 37"/>
                  <a:gd name="T3" fmla="*/ 0 h 169"/>
                  <a:gd name="T4" fmla="*/ 0 w 37"/>
                  <a:gd name="T5" fmla="*/ 0 h 169"/>
                  <a:gd name="T6" fmla="*/ 0 w 37"/>
                  <a:gd name="T7" fmla="*/ 0 h 169"/>
                  <a:gd name="T8" fmla="*/ 0 w 37"/>
                  <a:gd name="T9" fmla="*/ 0 h 1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169">
                    <a:moveTo>
                      <a:pt x="0" y="15"/>
                    </a:moveTo>
                    <a:lnTo>
                      <a:pt x="0" y="169"/>
                    </a:lnTo>
                    <a:lnTo>
                      <a:pt x="37" y="154"/>
                    </a:lnTo>
                    <a:lnTo>
                      <a:pt x="37" y="0"/>
                    </a:lnTo>
                    <a:lnTo>
                      <a:pt x="0" y="15"/>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5" name="Line 586"/>
              <p:cNvSpPr>
                <a:spLocks noChangeShapeType="1"/>
              </p:cNvSpPr>
              <p:nvPr/>
            </p:nvSpPr>
            <p:spPr bwMode="auto">
              <a:xfrm>
                <a:off x="3785" y="2052"/>
                <a:ext cx="343" cy="7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 name="Freeform 587"/>
              <p:cNvSpPr>
                <a:spLocks/>
              </p:cNvSpPr>
              <p:nvPr/>
            </p:nvSpPr>
            <p:spPr bwMode="auto">
              <a:xfrm>
                <a:off x="3696" y="2034"/>
                <a:ext cx="510" cy="155"/>
              </a:xfrm>
              <a:custGeom>
                <a:avLst/>
                <a:gdLst>
                  <a:gd name="T0" fmla="*/ 0 w 5101"/>
                  <a:gd name="T1" fmla="*/ 0 h 2021"/>
                  <a:gd name="T2" fmla="*/ 0 w 5101"/>
                  <a:gd name="T3" fmla="*/ 0 h 2021"/>
                  <a:gd name="T4" fmla="*/ 0 w 5101"/>
                  <a:gd name="T5" fmla="*/ 0 h 2021"/>
                  <a:gd name="T6" fmla="*/ 0 w 5101"/>
                  <a:gd name="T7" fmla="*/ 0 h 2021"/>
                  <a:gd name="T8" fmla="*/ 0 w 5101"/>
                  <a:gd name="T9" fmla="*/ 0 h 2021"/>
                  <a:gd name="T10" fmla="*/ 0 w 5101"/>
                  <a:gd name="T11" fmla="*/ 0 h 2021"/>
                  <a:gd name="T12" fmla="*/ 0 w 5101"/>
                  <a:gd name="T13" fmla="*/ 0 h 2021"/>
                  <a:gd name="T14" fmla="*/ 0 w 5101"/>
                  <a:gd name="T15" fmla="*/ 0 h 2021"/>
                  <a:gd name="T16" fmla="*/ 0 w 5101"/>
                  <a:gd name="T17" fmla="*/ 0 h 2021"/>
                  <a:gd name="T18" fmla="*/ 0 w 5101"/>
                  <a:gd name="T19" fmla="*/ 0 h 2021"/>
                  <a:gd name="T20" fmla="*/ 0 w 5101"/>
                  <a:gd name="T21" fmla="*/ 0 h 2021"/>
                  <a:gd name="T22" fmla="*/ 0 w 5101"/>
                  <a:gd name="T23" fmla="*/ 0 h 2021"/>
                  <a:gd name="T24" fmla="*/ 0 w 5101"/>
                  <a:gd name="T25" fmla="*/ 0 h 20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101" h="2021">
                    <a:moveTo>
                      <a:pt x="1231" y="0"/>
                    </a:moveTo>
                    <a:lnTo>
                      <a:pt x="889" y="241"/>
                    </a:lnTo>
                    <a:lnTo>
                      <a:pt x="889" y="309"/>
                    </a:lnTo>
                    <a:lnTo>
                      <a:pt x="0" y="950"/>
                    </a:lnTo>
                    <a:lnTo>
                      <a:pt x="3534" y="2021"/>
                    </a:lnTo>
                    <a:lnTo>
                      <a:pt x="4318" y="1252"/>
                    </a:lnTo>
                    <a:lnTo>
                      <a:pt x="4318" y="1150"/>
                    </a:lnTo>
                    <a:lnTo>
                      <a:pt x="4663" y="818"/>
                    </a:lnTo>
                    <a:lnTo>
                      <a:pt x="4742" y="582"/>
                    </a:lnTo>
                    <a:lnTo>
                      <a:pt x="5101" y="241"/>
                    </a:lnTo>
                    <a:lnTo>
                      <a:pt x="4814" y="176"/>
                    </a:lnTo>
                    <a:lnTo>
                      <a:pt x="1652" y="110"/>
                    </a:lnTo>
                    <a:lnTo>
                      <a:pt x="123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 name="Freeform 588"/>
              <p:cNvSpPr>
                <a:spLocks/>
              </p:cNvSpPr>
              <p:nvPr/>
            </p:nvSpPr>
            <p:spPr bwMode="auto">
              <a:xfrm>
                <a:off x="3696" y="2034"/>
                <a:ext cx="510" cy="155"/>
              </a:xfrm>
              <a:custGeom>
                <a:avLst/>
                <a:gdLst>
                  <a:gd name="T0" fmla="*/ 0 w 5101"/>
                  <a:gd name="T1" fmla="*/ 0 h 2021"/>
                  <a:gd name="T2" fmla="*/ 0 w 5101"/>
                  <a:gd name="T3" fmla="*/ 0 h 2021"/>
                  <a:gd name="T4" fmla="*/ 0 w 5101"/>
                  <a:gd name="T5" fmla="*/ 0 h 2021"/>
                  <a:gd name="T6" fmla="*/ 0 w 5101"/>
                  <a:gd name="T7" fmla="*/ 0 h 2021"/>
                  <a:gd name="T8" fmla="*/ 0 w 5101"/>
                  <a:gd name="T9" fmla="*/ 0 h 2021"/>
                  <a:gd name="T10" fmla="*/ 0 w 5101"/>
                  <a:gd name="T11" fmla="*/ 0 h 2021"/>
                  <a:gd name="T12" fmla="*/ 0 w 5101"/>
                  <a:gd name="T13" fmla="*/ 0 h 2021"/>
                  <a:gd name="T14" fmla="*/ 0 w 5101"/>
                  <a:gd name="T15" fmla="*/ 0 h 2021"/>
                  <a:gd name="T16" fmla="*/ 0 w 5101"/>
                  <a:gd name="T17" fmla="*/ 0 h 2021"/>
                  <a:gd name="T18" fmla="*/ 0 w 5101"/>
                  <a:gd name="T19" fmla="*/ 0 h 2021"/>
                  <a:gd name="T20" fmla="*/ 0 w 5101"/>
                  <a:gd name="T21" fmla="*/ 0 h 2021"/>
                  <a:gd name="T22" fmla="*/ 0 w 5101"/>
                  <a:gd name="T23" fmla="*/ 0 h 2021"/>
                  <a:gd name="T24" fmla="*/ 0 w 5101"/>
                  <a:gd name="T25" fmla="*/ 0 h 20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101" h="2021">
                    <a:moveTo>
                      <a:pt x="1231" y="0"/>
                    </a:moveTo>
                    <a:lnTo>
                      <a:pt x="889" y="241"/>
                    </a:lnTo>
                    <a:lnTo>
                      <a:pt x="889" y="309"/>
                    </a:lnTo>
                    <a:lnTo>
                      <a:pt x="0" y="950"/>
                    </a:lnTo>
                    <a:lnTo>
                      <a:pt x="3534" y="2021"/>
                    </a:lnTo>
                    <a:lnTo>
                      <a:pt x="4318" y="1252"/>
                    </a:lnTo>
                    <a:lnTo>
                      <a:pt x="4318" y="1150"/>
                    </a:lnTo>
                    <a:lnTo>
                      <a:pt x="4663" y="818"/>
                    </a:lnTo>
                    <a:lnTo>
                      <a:pt x="4742" y="582"/>
                    </a:lnTo>
                    <a:lnTo>
                      <a:pt x="5101" y="241"/>
                    </a:lnTo>
                    <a:lnTo>
                      <a:pt x="4814" y="176"/>
                    </a:lnTo>
                    <a:lnTo>
                      <a:pt x="1652" y="110"/>
                    </a:lnTo>
                    <a:lnTo>
                      <a:pt x="123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8" name="Freeform 589"/>
              <p:cNvSpPr>
                <a:spLocks/>
              </p:cNvSpPr>
              <p:nvPr/>
            </p:nvSpPr>
            <p:spPr bwMode="auto">
              <a:xfrm>
                <a:off x="3794" y="2046"/>
                <a:ext cx="31" cy="10"/>
              </a:xfrm>
              <a:custGeom>
                <a:avLst/>
                <a:gdLst>
                  <a:gd name="T0" fmla="*/ 0 w 306"/>
                  <a:gd name="T1" fmla="*/ 0 h 139"/>
                  <a:gd name="T2" fmla="*/ 0 w 306"/>
                  <a:gd name="T3" fmla="*/ 0 h 139"/>
                  <a:gd name="T4" fmla="*/ 0 w 306"/>
                  <a:gd name="T5" fmla="*/ 0 h 139"/>
                  <a:gd name="T6" fmla="*/ 0 w 306"/>
                  <a:gd name="T7" fmla="*/ 0 h 139"/>
                  <a:gd name="T8" fmla="*/ 0 w 306"/>
                  <a:gd name="T9" fmla="*/ 0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139">
                    <a:moveTo>
                      <a:pt x="117" y="0"/>
                    </a:moveTo>
                    <a:lnTo>
                      <a:pt x="0" y="82"/>
                    </a:lnTo>
                    <a:lnTo>
                      <a:pt x="191" y="139"/>
                    </a:lnTo>
                    <a:lnTo>
                      <a:pt x="306" y="51"/>
                    </a:lnTo>
                    <a:lnTo>
                      <a:pt x="117"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 name="Freeform 590"/>
              <p:cNvSpPr>
                <a:spLocks/>
              </p:cNvSpPr>
              <p:nvPr/>
            </p:nvSpPr>
            <p:spPr bwMode="auto">
              <a:xfrm>
                <a:off x="3794" y="2046"/>
                <a:ext cx="31" cy="10"/>
              </a:xfrm>
              <a:custGeom>
                <a:avLst/>
                <a:gdLst>
                  <a:gd name="T0" fmla="*/ 0 w 306"/>
                  <a:gd name="T1" fmla="*/ 0 h 139"/>
                  <a:gd name="T2" fmla="*/ 0 w 306"/>
                  <a:gd name="T3" fmla="*/ 0 h 139"/>
                  <a:gd name="T4" fmla="*/ 0 w 306"/>
                  <a:gd name="T5" fmla="*/ 0 h 139"/>
                  <a:gd name="T6" fmla="*/ 0 w 306"/>
                  <a:gd name="T7" fmla="*/ 0 h 139"/>
                  <a:gd name="T8" fmla="*/ 0 w 306"/>
                  <a:gd name="T9" fmla="*/ 0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139">
                    <a:moveTo>
                      <a:pt x="117" y="0"/>
                    </a:moveTo>
                    <a:lnTo>
                      <a:pt x="0" y="82"/>
                    </a:lnTo>
                    <a:lnTo>
                      <a:pt x="191" y="139"/>
                    </a:lnTo>
                    <a:lnTo>
                      <a:pt x="306" y="51"/>
                    </a:lnTo>
                    <a:lnTo>
                      <a:pt x="117"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0" name="Freeform 591"/>
              <p:cNvSpPr>
                <a:spLocks/>
              </p:cNvSpPr>
              <p:nvPr/>
            </p:nvSpPr>
            <p:spPr bwMode="auto">
              <a:xfrm>
                <a:off x="3748" y="2066"/>
                <a:ext cx="306" cy="97"/>
              </a:xfrm>
              <a:custGeom>
                <a:avLst/>
                <a:gdLst>
                  <a:gd name="T0" fmla="*/ 0 w 3060"/>
                  <a:gd name="T1" fmla="*/ 0 h 1260"/>
                  <a:gd name="T2" fmla="*/ 0 w 3060"/>
                  <a:gd name="T3" fmla="*/ 0 h 1260"/>
                  <a:gd name="T4" fmla="*/ 0 w 3060"/>
                  <a:gd name="T5" fmla="*/ 0 h 1260"/>
                  <a:gd name="T6" fmla="*/ 0 w 3060"/>
                  <a:gd name="T7" fmla="*/ 0 h 1260"/>
                  <a:gd name="T8" fmla="*/ 0 w 3060"/>
                  <a:gd name="T9" fmla="*/ 0 h 1260"/>
                  <a:gd name="T10" fmla="*/ 0 w 3060"/>
                  <a:gd name="T11" fmla="*/ 0 h 1260"/>
                  <a:gd name="T12" fmla="*/ 0 w 3060"/>
                  <a:gd name="T13" fmla="*/ 0 h 1260"/>
                  <a:gd name="T14" fmla="*/ 0 w 3060"/>
                  <a:gd name="T15" fmla="*/ 0 h 1260"/>
                  <a:gd name="T16" fmla="*/ 0 w 3060"/>
                  <a:gd name="T17" fmla="*/ 0 h 12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60" h="1260">
                    <a:moveTo>
                      <a:pt x="401" y="0"/>
                    </a:moveTo>
                    <a:lnTo>
                      <a:pt x="225" y="139"/>
                    </a:lnTo>
                    <a:lnTo>
                      <a:pt x="189" y="235"/>
                    </a:lnTo>
                    <a:lnTo>
                      <a:pt x="0" y="457"/>
                    </a:lnTo>
                    <a:lnTo>
                      <a:pt x="2688" y="1260"/>
                    </a:lnTo>
                    <a:lnTo>
                      <a:pt x="2833" y="1106"/>
                    </a:lnTo>
                    <a:lnTo>
                      <a:pt x="3060" y="730"/>
                    </a:lnTo>
                    <a:lnTo>
                      <a:pt x="2973" y="693"/>
                    </a:lnTo>
                    <a:lnTo>
                      <a:pt x="40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1" name="Freeform 592"/>
              <p:cNvSpPr>
                <a:spLocks/>
              </p:cNvSpPr>
              <p:nvPr/>
            </p:nvSpPr>
            <p:spPr bwMode="auto">
              <a:xfrm>
                <a:off x="3748" y="2066"/>
                <a:ext cx="306" cy="97"/>
              </a:xfrm>
              <a:custGeom>
                <a:avLst/>
                <a:gdLst>
                  <a:gd name="T0" fmla="*/ 0 w 3060"/>
                  <a:gd name="T1" fmla="*/ 0 h 1260"/>
                  <a:gd name="T2" fmla="*/ 0 w 3060"/>
                  <a:gd name="T3" fmla="*/ 0 h 1260"/>
                  <a:gd name="T4" fmla="*/ 0 w 3060"/>
                  <a:gd name="T5" fmla="*/ 0 h 1260"/>
                  <a:gd name="T6" fmla="*/ 0 w 3060"/>
                  <a:gd name="T7" fmla="*/ 0 h 1260"/>
                  <a:gd name="T8" fmla="*/ 0 w 3060"/>
                  <a:gd name="T9" fmla="*/ 0 h 1260"/>
                  <a:gd name="T10" fmla="*/ 0 w 3060"/>
                  <a:gd name="T11" fmla="*/ 0 h 1260"/>
                  <a:gd name="T12" fmla="*/ 0 w 3060"/>
                  <a:gd name="T13" fmla="*/ 0 h 1260"/>
                  <a:gd name="T14" fmla="*/ 0 w 3060"/>
                  <a:gd name="T15" fmla="*/ 0 h 1260"/>
                  <a:gd name="T16" fmla="*/ 0 w 3060"/>
                  <a:gd name="T17" fmla="*/ 0 h 12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60" h="1260">
                    <a:moveTo>
                      <a:pt x="401" y="0"/>
                    </a:moveTo>
                    <a:lnTo>
                      <a:pt x="225" y="139"/>
                    </a:lnTo>
                    <a:lnTo>
                      <a:pt x="189" y="235"/>
                    </a:lnTo>
                    <a:lnTo>
                      <a:pt x="0" y="457"/>
                    </a:lnTo>
                    <a:lnTo>
                      <a:pt x="2688" y="1260"/>
                    </a:lnTo>
                    <a:lnTo>
                      <a:pt x="2833" y="1106"/>
                    </a:lnTo>
                    <a:lnTo>
                      <a:pt x="3060" y="730"/>
                    </a:lnTo>
                    <a:lnTo>
                      <a:pt x="2973" y="693"/>
                    </a:lnTo>
                    <a:lnTo>
                      <a:pt x="40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2" name="Line 593"/>
              <p:cNvSpPr>
                <a:spLocks noChangeShapeType="1"/>
              </p:cNvSpPr>
              <p:nvPr/>
            </p:nvSpPr>
            <p:spPr bwMode="auto">
              <a:xfrm>
                <a:off x="3783" y="2077"/>
                <a:ext cx="253" cy="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3" name="Line 594"/>
              <p:cNvSpPr>
                <a:spLocks noChangeShapeType="1"/>
              </p:cNvSpPr>
              <p:nvPr/>
            </p:nvSpPr>
            <p:spPr bwMode="auto">
              <a:xfrm>
                <a:off x="3774" y="2084"/>
                <a:ext cx="250" cy="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4" name="Line 595"/>
              <p:cNvSpPr>
                <a:spLocks noChangeShapeType="1"/>
              </p:cNvSpPr>
              <p:nvPr/>
            </p:nvSpPr>
            <p:spPr bwMode="auto">
              <a:xfrm>
                <a:off x="3765" y="2094"/>
                <a:ext cx="257" cy="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5" name="Line 596"/>
              <p:cNvSpPr>
                <a:spLocks noChangeShapeType="1"/>
              </p:cNvSpPr>
              <p:nvPr/>
            </p:nvSpPr>
            <p:spPr bwMode="auto">
              <a:xfrm flipH="1">
                <a:off x="3790" y="2081"/>
                <a:ext cx="1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 name="Line 597"/>
              <p:cNvSpPr>
                <a:spLocks noChangeShapeType="1"/>
              </p:cNvSpPr>
              <p:nvPr/>
            </p:nvSpPr>
            <p:spPr bwMode="auto">
              <a:xfrm flipH="1">
                <a:off x="3813" y="2075"/>
                <a:ext cx="10"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 name="Line 598"/>
              <p:cNvSpPr>
                <a:spLocks noChangeShapeType="1"/>
              </p:cNvSpPr>
              <p:nvPr/>
            </p:nvSpPr>
            <p:spPr bwMode="auto">
              <a:xfrm flipH="1">
                <a:off x="3794" y="2072"/>
                <a:ext cx="1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8" name="Line 599"/>
              <p:cNvSpPr>
                <a:spLocks noChangeShapeType="1"/>
              </p:cNvSpPr>
              <p:nvPr/>
            </p:nvSpPr>
            <p:spPr bwMode="auto">
              <a:xfrm flipH="1">
                <a:off x="3831" y="2080"/>
                <a:ext cx="1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9" name="Line 600"/>
              <p:cNvSpPr>
                <a:spLocks noChangeShapeType="1"/>
              </p:cNvSpPr>
              <p:nvPr/>
            </p:nvSpPr>
            <p:spPr bwMode="auto">
              <a:xfrm flipH="1">
                <a:off x="3850" y="2084"/>
                <a:ext cx="1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 name="Line 601"/>
              <p:cNvSpPr>
                <a:spLocks noChangeShapeType="1"/>
              </p:cNvSpPr>
              <p:nvPr/>
            </p:nvSpPr>
            <p:spPr bwMode="auto">
              <a:xfrm flipH="1">
                <a:off x="3883" y="2111"/>
                <a:ext cx="13"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1" name="Line 602"/>
              <p:cNvSpPr>
                <a:spLocks noChangeShapeType="1"/>
              </p:cNvSpPr>
              <p:nvPr/>
            </p:nvSpPr>
            <p:spPr bwMode="auto">
              <a:xfrm flipH="1">
                <a:off x="3904" y="2115"/>
                <a:ext cx="1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 name="Line 603"/>
              <p:cNvSpPr>
                <a:spLocks noChangeShapeType="1"/>
              </p:cNvSpPr>
              <p:nvPr/>
            </p:nvSpPr>
            <p:spPr bwMode="auto">
              <a:xfrm flipH="1">
                <a:off x="3923" y="2119"/>
                <a:ext cx="12"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3" name="Line 604"/>
              <p:cNvSpPr>
                <a:spLocks noChangeShapeType="1"/>
              </p:cNvSpPr>
              <p:nvPr/>
            </p:nvSpPr>
            <p:spPr bwMode="auto">
              <a:xfrm flipH="1">
                <a:off x="3946" y="2124"/>
                <a:ext cx="14"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 name="Line 605"/>
              <p:cNvSpPr>
                <a:spLocks noChangeShapeType="1"/>
              </p:cNvSpPr>
              <p:nvPr/>
            </p:nvSpPr>
            <p:spPr bwMode="auto">
              <a:xfrm flipH="1">
                <a:off x="3969" y="2129"/>
                <a:ext cx="12"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5" name="Line 606"/>
              <p:cNvSpPr>
                <a:spLocks noChangeShapeType="1"/>
              </p:cNvSpPr>
              <p:nvPr/>
            </p:nvSpPr>
            <p:spPr bwMode="auto">
              <a:xfrm flipH="1">
                <a:off x="3991" y="2134"/>
                <a:ext cx="12"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 name="Line 607"/>
              <p:cNvSpPr>
                <a:spLocks noChangeShapeType="1"/>
              </p:cNvSpPr>
              <p:nvPr/>
            </p:nvSpPr>
            <p:spPr bwMode="auto">
              <a:xfrm flipH="1">
                <a:off x="3995" y="2122"/>
                <a:ext cx="13"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 name="Line 608"/>
              <p:cNvSpPr>
                <a:spLocks noChangeShapeType="1"/>
              </p:cNvSpPr>
              <p:nvPr/>
            </p:nvSpPr>
            <p:spPr bwMode="auto">
              <a:xfrm flipH="1">
                <a:off x="3974" y="2118"/>
                <a:ext cx="13"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 name="Line 609"/>
              <p:cNvSpPr>
                <a:spLocks noChangeShapeType="1"/>
              </p:cNvSpPr>
              <p:nvPr/>
            </p:nvSpPr>
            <p:spPr bwMode="auto">
              <a:xfrm flipH="1">
                <a:off x="3952" y="2114"/>
                <a:ext cx="12"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9" name="Line 610"/>
              <p:cNvSpPr>
                <a:spLocks noChangeShapeType="1"/>
              </p:cNvSpPr>
              <p:nvPr/>
            </p:nvSpPr>
            <p:spPr bwMode="auto">
              <a:xfrm flipH="1">
                <a:off x="3928" y="2110"/>
                <a:ext cx="13"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0" name="Line 611"/>
              <p:cNvSpPr>
                <a:spLocks noChangeShapeType="1"/>
              </p:cNvSpPr>
              <p:nvPr/>
            </p:nvSpPr>
            <p:spPr bwMode="auto">
              <a:xfrm flipH="1">
                <a:off x="3908" y="2105"/>
                <a:ext cx="13"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1" name="Line 612"/>
              <p:cNvSpPr>
                <a:spLocks noChangeShapeType="1"/>
              </p:cNvSpPr>
              <p:nvPr/>
            </p:nvSpPr>
            <p:spPr bwMode="auto">
              <a:xfrm flipH="1">
                <a:off x="3890" y="2101"/>
                <a:ext cx="1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2" name="Line 613"/>
              <p:cNvSpPr>
                <a:spLocks noChangeShapeType="1"/>
              </p:cNvSpPr>
              <p:nvPr/>
            </p:nvSpPr>
            <p:spPr bwMode="auto">
              <a:xfrm flipH="1">
                <a:off x="3872" y="2088"/>
                <a:ext cx="1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3" name="Line 614"/>
              <p:cNvSpPr>
                <a:spLocks noChangeShapeType="1"/>
              </p:cNvSpPr>
              <p:nvPr/>
            </p:nvSpPr>
            <p:spPr bwMode="auto">
              <a:xfrm flipH="1">
                <a:off x="3891" y="2092"/>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4" name="Line 615"/>
              <p:cNvSpPr>
                <a:spLocks noChangeShapeType="1"/>
              </p:cNvSpPr>
              <p:nvPr/>
            </p:nvSpPr>
            <p:spPr bwMode="auto">
              <a:xfrm flipH="1">
                <a:off x="3913" y="2097"/>
                <a:ext cx="1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5" name="Line 616"/>
              <p:cNvSpPr>
                <a:spLocks noChangeShapeType="1"/>
              </p:cNvSpPr>
              <p:nvPr/>
            </p:nvSpPr>
            <p:spPr bwMode="auto">
              <a:xfrm flipH="1">
                <a:off x="3933" y="2101"/>
                <a:ext cx="1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6" name="Line 617"/>
              <p:cNvSpPr>
                <a:spLocks noChangeShapeType="1"/>
              </p:cNvSpPr>
              <p:nvPr/>
            </p:nvSpPr>
            <p:spPr bwMode="auto">
              <a:xfrm flipH="1">
                <a:off x="3954" y="2104"/>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 name="Line 618"/>
              <p:cNvSpPr>
                <a:spLocks noChangeShapeType="1"/>
              </p:cNvSpPr>
              <p:nvPr/>
            </p:nvSpPr>
            <p:spPr bwMode="auto">
              <a:xfrm flipH="1">
                <a:off x="3974" y="2110"/>
                <a:ext cx="1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 name="Line 619"/>
              <p:cNvSpPr>
                <a:spLocks noChangeShapeType="1"/>
              </p:cNvSpPr>
              <p:nvPr/>
            </p:nvSpPr>
            <p:spPr bwMode="auto">
              <a:xfrm flipH="1">
                <a:off x="3997" y="2114"/>
                <a:ext cx="1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 name="Line 620"/>
              <p:cNvSpPr>
                <a:spLocks noChangeShapeType="1"/>
              </p:cNvSpPr>
              <p:nvPr/>
            </p:nvSpPr>
            <p:spPr bwMode="auto">
              <a:xfrm flipH="1">
                <a:off x="3877" y="2121"/>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0" name="Line 621"/>
              <p:cNvSpPr>
                <a:spLocks noChangeShapeType="1"/>
              </p:cNvSpPr>
              <p:nvPr/>
            </p:nvSpPr>
            <p:spPr bwMode="auto">
              <a:xfrm flipH="1">
                <a:off x="3898" y="2126"/>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1" name="Line 622"/>
              <p:cNvSpPr>
                <a:spLocks noChangeShapeType="1"/>
              </p:cNvSpPr>
              <p:nvPr/>
            </p:nvSpPr>
            <p:spPr bwMode="auto">
              <a:xfrm flipH="1">
                <a:off x="3916" y="2130"/>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2" name="Line 623"/>
              <p:cNvSpPr>
                <a:spLocks noChangeShapeType="1"/>
              </p:cNvSpPr>
              <p:nvPr/>
            </p:nvSpPr>
            <p:spPr bwMode="auto">
              <a:xfrm flipH="1">
                <a:off x="3941" y="2135"/>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3" name="Line 624"/>
              <p:cNvSpPr>
                <a:spLocks noChangeShapeType="1"/>
              </p:cNvSpPr>
              <p:nvPr/>
            </p:nvSpPr>
            <p:spPr bwMode="auto">
              <a:xfrm flipH="1">
                <a:off x="3961" y="2139"/>
                <a:ext cx="15"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4" name="Line 625"/>
              <p:cNvSpPr>
                <a:spLocks noChangeShapeType="1"/>
              </p:cNvSpPr>
              <p:nvPr/>
            </p:nvSpPr>
            <p:spPr bwMode="auto">
              <a:xfrm flipH="1">
                <a:off x="3987" y="2144"/>
                <a:ext cx="16"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5" name="Line 626"/>
              <p:cNvSpPr>
                <a:spLocks noChangeShapeType="1"/>
              </p:cNvSpPr>
              <p:nvPr/>
            </p:nvSpPr>
            <p:spPr bwMode="auto">
              <a:xfrm flipH="1">
                <a:off x="3834" y="2111"/>
                <a:ext cx="15"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6" name="Line 627"/>
              <p:cNvSpPr>
                <a:spLocks noChangeShapeType="1"/>
              </p:cNvSpPr>
              <p:nvPr/>
            </p:nvSpPr>
            <p:spPr bwMode="auto">
              <a:xfrm flipH="1">
                <a:off x="3855" y="2116"/>
                <a:ext cx="14"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 name="Line 628"/>
              <p:cNvSpPr>
                <a:spLocks noChangeShapeType="1"/>
              </p:cNvSpPr>
              <p:nvPr/>
            </p:nvSpPr>
            <p:spPr bwMode="auto">
              <a:xfrm flipH="1">
                <a:off x="4019" y="2118"/>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 name="Line 629"/>
              <p:cNvSpPr>
                <a:spLocks noChangeShapeType="1"/>
              </p:cNvSpPr>
              <p:nvPr/>
            </p:nvSpPr>
            <p:spPr bwMode="auto">
              <a:xfrm flipH="1">
                <a:off x="3773" y="2098"/>
                <a:ext cx="12"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 name="Line 630"/>
              <p:cNvSpPr>
                <a:spLocks noChangeShapeType="1"/>
              </p:cNvSpPr>
              <p:nvPr/>
            </p:nvSpPr>
            <p:spPr bwMode="auto">
              <a:xfrm flipH="1">
                <a:off x="3794" y="2103"/>
                <a:ext cx="12"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 name="Line 631"/>
              <p:cNvSpPr>
                <a:spLocks noChangeShapeType="1"/>
              </p:cNvSpPr>
              <p:nvPr/>
            </p:nvSpPr>
            <p:spPr bwMode="auto">
              <a:xfrm flipH="1">
                <a:off x="3814" y="2108"/>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 name="Line 632"/>
              <p:cNvSpPr>
                <a:spLocks noChangeShapeType="1"/>
              </p:cNvSpPr>
              <p:nvPr/>
            </p:nvSpPr>
            <p:spPr bwMode="auto">
              <a:xfrm flipH="1">
                <a:off x="3808" y="2084"/>
                <a:ext cx="1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 name="Line 633"/>
              <p:cNvSpPr>
                <a:spLocks noChangeShapeType="1"/>
              </p:cNvSpPr>
              <p:nvPr/>
            </p:nvSpPr>
            <p:spPr bwMode="auto">
              <a:xfrm flipH="1">
                <a:off x="3821" y="2098"/>
                <a:ext cx="13"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 name="Line 634"/>
              <p:cNvSpPr>
                <a:spLocks noChangeShapeType="1"/>
              </p:cNvSpPr>
              <p:nvPr/>
            </p:nvSpPr>
            <p:spPr bwMode="auto">
              <a:xfrm flipH="1">
                <a:off x="3868" y="2097"/>
                <a:ext cx="1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4" name="Line 635"/>
              <p:cNvSpPr>
                <a:spLocks noChangeShapeType="1"/>
              </p:cNvSpPr>
              <p:nvPr/>
            </p:nvSpPr>
            <p:spPr bwMode="auto">
              <a:xfrm flipH="1">
                <a:off x="3847" y="2092"/>
                <a:ext cx="1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5" name="Line 636"/>
              <p:cNvSpPr>
                <a:spLocks noChangeShapeType="1"/>
              </p:cNvSpPr>
              <p:nvPr/>
            </p:nvSpPr>
            <p:spPr bwMode="auto">
              <a:xfrm flipH="1">
                <a:off x="3828" y="2089"/>
                <a:ext cx="1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6" name="Line 637"/>
              <p:cNvSpPr>
                <a:spLocks noChangeShapeType="1"/>
              </p:cNvSpPr>
              <p:nvPr/>
            </p:nvSpPr>
            <p:spPr bwMode="auto">
              <a:xfrm flipH="1">
                <a:off x="3781" y="2089"/>
                <a:ext cx="13"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 name="Line 638"/>
              <p:cNvSpPr>
                <a:spLocks noChangeShapeType="1"/>
              </p:cNvSpPr>
              <p:nvPr/>
            </p:nvSpPr>
            <p:spPr bwMode="auto">
              <a:xfrm flipH="1">
                <a:off x="3800" y="2092"/>
                <a:ext cx="12"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 name="Line 639"/>
              <p:cNvSpPr>
                <a:spLocks noChangeShapeType="1"/>
              </p:cNvSpPr>
              <p:nvPr/>
            </p:nvSpPr>
            <p:spPr bwMode="auto">
              <a:xfrm flipH="1">
                <a:off x="3841" y="2101"/>
                <a:ext cx="13"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9" name="Line 640"/>
              <p:cNvSpPr>
                <a:spLocks noChangeShapeType="1"/>
              </p:cNvSpPr>
              <p:nvPr/>
            </p:nvSpPr>
            <p:spPr bwMode="auto">
              <a:xfrm flipH="1">
                <a:off x="3858" y="2105"/>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0" name="Line 641"/>
              <p:cNvSpPr>
                <a:spLocks noChangeShapeType="1"/>
              </p:cNvSpPr>
              <p:nvPr/>
            </p:nvSpPr>
            <p:spPr bwMode="auto">
              <a:xfrm flipH="1" flipV="1">
                <a:off x="4058" y="2146"/>
                <a:ext cx="19"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1" name="Line 642"/>
              <p:cNvSpPr>
                <a:spLocks noChangeShapeType="1"/>
              </p:cNvSpPr>
              <p:nvPr/>
            </p:nvSpPr>
            <p:spPr bwMode="auto">
              <a:xfrm>
                <a:off x="4077" y="2150"/>
                <a:ext cx="4"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2" name="Freeform 643"/>
              <p:cNvSpPr>
                <a:spLocks/>
              </p:cNvSpPr>
              <p:nvPr/>
            </p:nvSpPr>
            <p:spPr bwMode="auto">
              <a:xfrm>
                <a:off x="4017" y="2122"/>
                <a:ext cx="86" cy="46"/>
              </a:xfrm>
              <a:custGeom>
                <a:avLst/>
                <a:gdLst>
                  <a:gd name="T0" fmla="*/ 0 w 860"/>
                  <a:gd name="T1" fmla="*/ 0 h 590"/>
                  <a:gd name="T2" fmla="*/ 0 w 860"/>
                  <a:gd name="T3" fmla="*/ 0 h 590"/>
                  <a:gd name="T4" fmla="*/ 0 w 860"/>
                  <a:gd name="T5" fmla="*/ 0 h 590"/>
                  <a:gd name="T6" fmla="*/ 0 w 860"/>
                  <a:gd name="T7" fmla="*/ 0 h 590"/>
                  <a:gd name="T8" fmla="*/ 0 w 860"/>
                  <a:gd name="T9" fmla="*/ 0 h 590"/>
                  <a:gd name="T10" fmla="*/ 0 w 860"/>
                  <a:gd name="T11" fmla="*/ 0 h 590"/>
                  <a:gd name="T12" fmla="*/ 0 w 860"/>
                  <a:gd name="T13" fmla="*/ 0 h 590"/>
                  <a:gd name="T14" fmla="*/ 0 w 860"/>
                  <a:gd name="T15" fmla="*/ 0 h 590"/>
                  <a:gd name="T16" fmla="*/ 0 w 860"/>
                  <a:gd name="T17" fmla="*/ 0 h 590"/>
                  <a:gd name="T18" fmla="*/ 0 w 860"/>
                  <a:gd name="T19" fmla="*/ 0 h 590"/>
                  <a:gd name="T20" fmla="*/ 0 w 860"/>
                  <a:gd name="T21" fmla="*/ 0 h 590"/>
                  <a:gd name="T22" fmla="*/ 0 w 860"/>
                  <a:gd name="T23" fmla="*/ 0 h 590"/>
                  <a:gd name="T24" fmla="*/ 0 w 860"/>
                  <a:gd name="T25" fmla="*/ 0 h 590"/>
                  <a:gd name="T26" fmla="*/ 0 w 860"/>
                  <a:gd name="T27" fmla="*/ 0 h 59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60" h="590">
                    <a:moveTo>
                      <a:pt x="351" y="0"/>
                    </a:moveTo>
                    <a:lnTo>
                      <a:pt x="277" y="102"/>
                    </a:lnTo>
                    <a:lnTo>
                      <a:pt x="196" y="88"/>
                    </a:lnTo>
                    <a:lnTo>
                      <a:pt x="73" y="213"/>
                    </a:lnTo>
                    <a:lnTo>
                      <a:pt x="160" y="235"/>
                    </a:lnTo>
                    <a:lnTo>
                      <a:pt x="59" y="340"/>
                    </a:lnTo>
                    <a:lnTo>
                      <a:pt x="146" y="376"/>
                    </a:lnTo>
                    <a:lnTo>
                      <a:pt x="0" y="502"/>
                    </a:lnTo>
                    <a:lnTo>
                      <a:pt x="262" y="590"/>
                    </a:lnTo>
                    <a:lnTo>
                      <a:pt x="342" y="493"/>
                    </a:lnTo>
                    <a:lnTo>
                      <a:pt x="547" y="554"/>
                    </a:lnTo>
                    <a:lnTo>
                      <a:pt x="860" y="222"/>
                    </a:lnTo>
                    <a:lnTo>
                      <a:pt x="838" y="132"/>
                    </a:lnTo>
                    <a:lnTo>
                      <a:pt x="351"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 name="Freeform 644"/>
              <p:cNvSpPr>
                <a:spLocks/>
              </p:cNvSpPr>
              <p:nvPr/>
            </p:nvSpPr>
            <p:spPr bwMode="auto">
              <a:xfrm>
                <a:off x="4017" y="2122"/>
                <a:ext cx="86" cy="46"/>
              </a:xfrm>
              <a:custGeom>
                <a:avLst/>
                <a:gdLst>
                  <a:gd name="T0" fmla="*/ 0 w 860"/>
                  <a:gd name="T1" fmla="*/ 0 h 590"/>
                  <a:gd name="T2" fmla="*/ 0 w 860"/>
                  <a:gd name="T3" fmla="*/ 0 h 590"/>
                  <a:gd name="T4" fmla="*/ 0 w 860"/>
                  <a:gd name="T5" fmla="*/ 0 h 590"/>
                  <a:gd name="T6" fmla="*/ 0 w 860"/>
                  <a:gd name="T7" fmla="*/ 0 h 590"/>
                  <a:gd name="T8" fmla="*/ 0 w 860"/>
                  <a:gd name="T9" fmla="*/ 0 h 590"/>
                  <a:gd name="T10" fmla="*/ 0 w 860"/>
                  <a:gd name="T11" fmla="*/ 0 h 590"/>
                  <a:gd name="T12" fmla="*/ 0 w 860"/>
                  <a:gd name="T13" fmla="*/ 0 h 590"/>
                  <a:gd name="T14" fmla="*/ 0 w 860"/>
                  <a:gd name="T15" fmla="*/ 0 h 590"/>
                  <a:gd name="T16" fmla="*/ 0 w 860"/>
                  <a:gd name="T17" fmla="*/ 0 h 590"/>
                  <a:gd name="T18" fmla="*/ 0 w 860"/>
                  <a:gd name="T19" fmla="*/ 0 h 590"/>
                  <a:gd name="T20" fmla="*/ 0 w 860"/>
                  <a:gd name="T21" fmla="*/ 0 h 590"/>
                  <a:gd name="T22" fmla="*/ 0 w 860"/>
                  <a:gd name="T23" fmla="*/ 0 h 590"/>
                  <a:gd name="T24" fmla="*/ 0 w 860"/>
                  <a:gd name="T25" fmla="*/ 0 h 590"/>
                  <a:gd name="T26" fmla="*/ 0 w 860"/>
                  <a:gd name="T27" fmla="*/ 0 h 59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60" h="590">
                    <a:moveTo>
                      <a:pt x="351" y="0"/>
                    </a:moveTo>
                    <a:lnTo>
                      <a:pt x="277" y="102"/>
                    </a:lnTo>
                    <a:lnTo>
                      <a:pt x="196" y="88"/>
                    </a:lnTo>
                    <a:lnTo>
                      <a:pt x="73" y="213"/>
                    </a:lnTo>
                    <a:lnTo>
                      <a:pt x="160" y="235"/>
                    </a:lnTo>
                    <a:lnTo>
                      <a:pt x="59" y="340"/>
                    </a:lnTo>
                    <a:lnTo>
                      <a:pt x="146" y="376"/>
                    </a:lnTo>
                    <a:lnTo>
                      <a:pt x="0" y="502"/>
                    </a:lnTo>
                    <a:lnTo>
                      <a:pt x="262" y="590"/>
                    </a:lnTo>
                    <a:lnTo>
                      <a:pt x="342" y="493"/>
                    </a:lnTo>
                    <a:lnTo>
                      <a:pt x="547" y="554"/>
                    </a:lnTo>
                    <a:lnTo>
                      <a:pt x="860" y="222"/>
                    </a:lnTo>
                    <a:lnTo>
                      <a:pt x="838" y="132"/>
                    </a:lnTo>
                    <a:lnTo>
                      <a:pt x="35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4" name="Line 645"/>
              <p:cNvSpPr>
                <a:spLocks noChangeShapeType="1"/>
              </p:cNvSpPr>
              <p:nvPr/>
            </p:nvSpPr>
            <p:spPr bwMode="auto">
              <a:xfrm>
                <a:off x="4044" y="2130"/>
                <a:ext cx="45"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5" name="Line 646"/>
              <p:cNvSpPr>
                <a:spLocks noChangeShapeType="1"/>
              </p:cNvSpPr>
              <p:nvPr/>
            </p:nvSpPr>
            <p:spPr bwMode="auto">
              <a:xfrm flipH="1">
                <a:off x="4068" y="2133"/>
                <a:ext cx="31" cy="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6" name="Line 647"/>
              <p:cNvSpPr>
                <a:spLocks noChangeShapeType="1"/>
              </p:cNvSpPr>
              <p:nvPr/>
            </p:nvSpPr>
            <p:spPr bwMode="auto">
              <a:xfrm flipH="1" flipV="1">
                <a:off x="4030" y="2150"/>
                <a:ext cx="36"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 name="Line 648"/>
              <p:cNvSpPr>
                <a:spLocks noChangeShapeType="1"/>
              </p:cNvSpPr>
              <p:nvPr/>
            </p:nvSpPr>
            <p:spPr bwMode="auto">
              <a:xfrm>
                <a:off x="4068" y="2158"/>
                <a:ext cx="3"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 name="Line 649"/>
              <p:cNvSpPr>
                <a:spLocks noChangeShapeType="1"/>
              </p:cNvSpPr>
              <p:nvPr/>
            </p:nvSpPr>
            <p:spPr bwMode="auto">
              <a:xfrm>
                <a:off x="4089" y="2141"/>
                <a:ext cx="3"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 name="Line 650"/>
              <p:cNvSpPr>
                <a:spLocks noChangeShapeType="1"/>
              </p:cNvSpPr>
              <p:nvPr/>
            </p:nvSpPr>
            <p:spPr bwMode="auto">
              <a:xfrm flipH="1">
                <a:off x="4035" y="2129"/>
                <a:ext cx="45"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 name="Line 651"/>
              <p:cNvSpPr>
                <a:spLocks noChangeShapeType="1"/>
              </p:cNvSpPr>
              <p:nvPr/>
            </p:nvSpPr>
            <p:spPr bwMode="auto">
              <a:xfrm>
                <a:off x="4048" y="2154"/>
                <a:ext cx="4"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1" name="Freeform 652"/>
              <p:cNvSpPr>
                <a:spLocks/>
              </p:cNvSpPr>
              <p:nvPr/>
            </p:nvSpPr>
            <p:spPr bwMode="auto">
              <a:xfrm>
                <a:off x="3784" y="2059"/>
                <a:ext cx="332" cy="76"/>
              </a:xfrm>
              <a:custGeom>
                <a:avLst/>
                <a:gdLst>
                  <a:gd name="T0" fmla="*/ 0 w 3314"/>
                  <a:gd name="T1" fmla="*/ 0 h 988"/>
                  <a:gd name="T2" fmla="*/ 0 w 3314"/>
                  <a:gd name="T3" fmla="*/ 0 h 988"/>
                  <a:gd name="T4" fmla="*/ 0 w 3314"/>
                  <a:gd name="T5" fmla="*/ 0 h 988"/>
                  <a:gd name="T6" fmla="*/ 0 w 3314"/>
                  <a:gd name="T7" fmla="*/ 0 h 988"/>
                  <a:gd name="T8" fmla="*/ 0 w 3314"/>
                  <a:gd name="T9" fmla="*/ 0 h 988"/>
                  <a:gd name="T10" fmla="*/ 0 w 3314"/>
                  <a:gd name="T11" fmla="*/ 0 h 988"/>
                  <a:gd name="T12" fmla="*/ 0 w 3314"/>
                  <a:gd name="T13" fmla="*/ 0 h 9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14" h="988">
                    <a:moveTo>
                      <a:pt x="72" y="0"/>
                    </a:moveTo>
                    <a:lnTo>
                      <a:pt x="0" y="60"/>
                    </a:lnTo>
                    <a:lnTo>
                      <a:pt x="0" y="112"/>
                    </a:lnTo>
                    <a:lnTo>
                      <a:pt x="3241" y="988"/>
                    </a:lnTo>
                    <a:lnTo>
                      <a:pt x="3314" y="923"/>
                    </a:lnTo>
                    <a:lnTo>
                      <a:pt x="3286" y="841"/>
                    </a:lnTo>
                    <a:lnTo>
                      <a:pt x="72"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2" name="Freeform 653"/>
              <p:cNvSpPr>
                <a:spLocks/>
              </p:cNvSpPr>
              <p:nvPr/>
            </p:nvSpPr>
            <p:spPr bwMode="auto">
              <a:xfrm>
                <a:off x="3784" y="2059"/>
                <a:ext cx="332" cy="76"/>
              </a:xfrm>
              <a:custGeom>
                <a:avLst/>
                <a:gdLst>
                  <a:gd name="T0" fmla="*/ 0 w 3314"/>
                  <a:gd name="T1" fmla="*/ 0 h 988"/>
                  <a:gd name="T2" fmla="*/ 0 w 3314"/>
                  <a:gd name="T3" fmla="*/ 0 h 988"/>
                  <a:gd name="T4" fmla="*/ 0 w 3314"/>
                  <a:gd name="T5" fmla="*/ 0 h 988"/>
                  <a:gd name="T6" fmla="*/ 0 w 3314"/>
                  <a:gd name="T7" fmla="*/ 0 h 988"/>
                  <a:gd name="T8" fmla="*/ 0 w 3314"/>
                  <a:gd name="T9" fmla="*/ 0 h 988"/>
                  <a:gd name="T10" fmla="*/ 0 w 3314"/>
                  <a:gd name="T11" fmla="*/ 0 h 988"/>
                  <a:gd name="T12" fmla="*/ 0 w 3314"/>
                  <a:gd name="T13" fmla="*/ 0 h 9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14" h="988">
                    <a:moveTo>
                      <a:pt x="72" y="0"/>
                    </a:moveTo>
                    <a:lnTo>
                      <a:pt x="0" y="60"/>
                    </a:lnTo>
                    <a:lnTo>
                      <a:pt x="0" y="112"/>
                    </a:lnTo>
                    <a:lnTo>
                      <a:pt x="3241" y="988"/>
                    </a:lnTo>
                    <a:lnTo>
                      <a:pt x="3314" y="923"/>
                    </a:lnTo>
                    <a:lnTo>
                      <a:pt x="3286" y="841"/>
                    </a:lnTo>
                    <a:lnTo>
                      <a:pt x="72"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3" name="Line 654"/>
              <p:cNvSpPr>
                <a:spLocks noChangeShapeType="1"/>
              </p:cNvSpPr>
              <p:nvPr/>
            </p:nvSpPr>
            <p:spPr bwMode="auto">
              <a:xfrm flipH="1">
                <a:off x="3936" y="2089"/>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 name="Line 655"/>
              <p:cNvSpPr>
                <a:spLocks noChangeShapeType="1"/>
              </p:cNvSpPr>
              <p:nvPr/>
            </p:nvSpPr>
            <p:spPr bwMode="auto">
              <a:xfrm flipH="1">
                <a:off x="3913" y="2085"/>
                <a:ext cx="8"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 name="Line 656"/>
              <p:cNvSpPr>
                <a:spLocks noChangeShapeType="1"/>
              </p:cNvSpPr>
              <p:nvPr/>
            </p:nvSpPr>
            <p:spPr bwMode="auto">
              <a:xfrm flipH="1">
                <a:off x="3896" y="2081"/>
                <a:ext cx="5"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 name="Line 657"/>
              <p:cNvSpPr>
                <a:spLocks noChangeShapeType="1"/>
              </p:cNvSpPr>
              <p:nvPr/>
            </p:nvSpPr>
            <p:spPr bwMode="auto">
              <a:xfrm flipH="1">
                <a:off x="3873" y="2077"/>
                <a:ext cx="7"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 name="Line 658"/>
              <p:cNvSpPr>
                <a:spLocks noChangeShapeType="1"/>
              </p:cNvSpPr>
              <p:nvPr/>
            </p:nvSpPr>
            <p:spPr bwMode="auto">
              <a:xfrm flipH="1">
                <a:off x="3852" y="2073"/>
                <a:ext cx="8"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 name="Line 659"/>
              <p:cNvSpPr>
                <a:spLocks noChangeShapeType="1"/>
              </p:cNvSpPr>
              <p:nvPr/>
            </p:nvSpPr>
            <p:spPr bwMode="auto">
              <a:xfrm flipH="1">
                <a:off x="3837" y="2069"/>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 name="Line 660"/>
              <p:cNvSpPr>
                <a:spLocks noChangeShapeType="1"/>
              </p:cNvSpPr>
              <p:nvPr/>
            </p:nvSpPr>
            <p:spPr bwMode="auto">
              <a:xfrm flipH="1">
                <a:off x="3817" y="2065"/>
                <a:ext cx="6"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0" name="Line 661"/>
              <p:cNvSpPr>
                <a:spLocks noChangeShapeType="1"/>
              </p:cNvSpPr>
              <p:nvPr/>
            </p:nvSpPr>
            <p:spPr bwMode="auto">
              <a:xfrm flipH="1">
                <a:off x="3797" y="2061"/>
                <a:ext cx="5"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1" name="Line 662"/>
              <p:cNvSpPr>
                <a:spLocks noChangeShapeType="1"/>
              </p:cNvSpPr>
              <p:nvPr/>
            </p:nvSpPr>
            <p:spPr bwMode="auto">
              <a:xfrm>
                <a:off x="3797" y="206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2" name="Line 663"/>
              <p:cNvSpPr>
                <a:spLocks noChangeShapeType="1"/>
              </p:cNvSpPr>
              <p:nvPr/>
            </p:nvSpPr>
            <p:spPr bwMode="auto">
              <a:xfrm>
                <a:off x="3817" y="2069"/>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3" name="Line 664"/>
              <p:cNvSpPr>
                <a:spLocks noChangeShapeType="1"/>
              </p:cNvSpPr>
              <p:nvPr/>
            </p:nvSpPr>
            <p:spPr bwMode="auto">
              <a:xfrm>
                <a:off x="3837" y="2074"/>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4" name="Line 665"/>
              <p:cNvSpPr>
                <a:spLocks noChangeShapeType="1"/>
              </p:cNvSpPr>
              <p:nvPr/>
            </p:nvSpPr>
            <p:spPr bwMode="auto">
              <a:xfrm>
                <a:off x="3852" y="2077"/>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5" name="Line 666"/>
              <p:cNvSpPr>
                <a:spLocks noChangeShapeType="1"/>
              </p:cNvSpPr>
              <p:nvPr/>
            </p:nvSpPr>
            <p:spPr bwMode="auto">
              <a:xfrm>
                <a:off x="3873" y="2081"/>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6" name="Line 667"/>
              <p:cNvSpPr>
                <a:spLocks noChangeShapeType="1"/>
              </p:cNvSpPr>
              <p:nvPr/>
            </p:nvSpPr>
            <p:spPr bwMode="auto">
              <a:xfrm>
                <a:off x="3896" y="208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7" name="Line 668"/>
              <p:cNvSpPr>
                <a:spLocks noChangeShapeType="1"/>
              </p:cNvSpPr>
              <p:nvPr/>
            </p:nvSpPr>
            <p:spPr bwMode="auto">
              <a:xfrm>
                <a:off x="3913" y="2090"/>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 name="Line 669"/>
              <p:cNvSpPr>
                <a:spLocks noChangeShapeType="1"/>
              </p:cNvSpPr>
              <p:nvPr/>
            </p:nvSpPr>
            <p:spPr bwMode="auto">
              <a:xfrm flipV="1">
                <a:off x="4106" y="2123"/>
                <a:ext cx="6"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9" name="Line 670"/>
              <p:cNvSpPr>
                <a:spLocks noChangeShapeType="1"/>
              </p:cNvSpPr>
              <p:nvPr/>
            </p:nvSpPr>
            <p:spPr bwMode="auto">
              <a:xfrm>
                <a:off x="4106" y="2130"/>
                <a:ext cx="2"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0" name="Line 671"/>
              <p:cNvSpPr>
                <a:spLocks noChangeShapeType="1"/>
              </p:cNvSpPr>
              <p:nvPr/>
            </p:nvSpPr>
            <p:spPr bwMode="auto">
              <a:xfrm flipH="1">
                <a:off x="4089" y="2121"/>
                <a:ext cx="5"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1" name="Line 672"/>
              <p:cNvSpPr>
                <a:spLocks noChangeShapeType="1"/>
              </p:cNvSpPr>
              <p:nvPr/>
            </p:nvSpPr>
            <p:spPr bwMode="auto">
              <a:xfrm flipH="1">
                <a:off x="4043" y="2111"/>
                <a:ext cx="7"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2" name="Line 673"/>
              <p:cNvSpPr>
                <a:spLocks noChangeShapeType="1"/>
              </p:cNvSpPr>
              <p:nvPr/>
            </p:nvSpPr>
            <p:spPr bwMode="auto">
              <a:xfrm flipH="1">
                <a:off x="4065" y="2116"/>
                <a:ext cx="8"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3" name="Line 674"/>
              <p:cNvSpPr>
                <a:spLocks noChangeShapeType="1"/>
              </p:cNvSpPr>
              <p:nvPr/>
            </p:nvSpPr>
            <p:spPr bwMode="auto">
              <a:xfrm flipH="1">
                <a:off x="3999" y="2102"/>
                <a:ext cx="8"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4" name="Line 675"/>
              <p:cNvSpPr>
                <a:spLocks noChangeShapeType="1"/>
              </p:cNvSpPr>
              <p:nvPr/>
            </p:nvSpPr>
            <p:spPr bwMode="auto">
              <a:xfrm flipH="1">
                <a:off x="4022" y="2107"/>
                <a:ext cx="7"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5" name="Line 676"/>
              <p:cNvSpPr>
                <a:spLocks noChangeShapeType="1"/>
              </p:cNvSpPr>
              <p:nvPr/>
            </p:nvSpPr>
            <p:spPr bwMode="auto">
              <a:xfrm flipH="1">
                <a:off x="3979" y="2098"/>
                <a:ext cx="6"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6" name="Line 677"/>
              <p:cNvSpPr>
                <a:spLocks noChangeShapeType="1"/>
              </p:cNvSpPr>
              <p:nvPr/>
            </p:nvSpPr>
            <p:spPr bwMode="auto">
              <a:xfrm flipH="1">
                <a:off x="3956" y="2093"/>
                <a:ext cx="6"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7" name="Line 678"/>
              <p:cNvSpPr>
                <a:spLocks noChangeShapeType="1"/>
              </p:cNvSpPr>
              <p:nvPr/>
            </p:nvSpPr>
            <p:spPr bwMode="auto">
              <a:xfrm>
                <a:off x="3935" y="2095"/>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 name="Line 679"/>
              <p:cNvSpPr>
                <a:spLocks noChangeShapeType="1"/>
              </p:cNvSpPr>
              <p:nvPr/>
            </p:nvSpPr>
            <p:spPr bwMode="auto">
              <a:xfrm>
                <a:off x="3956" y="2099"/>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 name="Line 680"/>
              <p:cNvSpPr>
                <a:spLocks noChangeShapeType="1"/>
              </p:cNvSpPr>
              <p:nvPr/>
            </p:nvSpPr>
            <p:spPr bwMode="auto">
              <a:xfrm>
                <a:off x="3979" y="2104"/>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0" name="Line 681"/>
              <p:cNvSpPr>
                <a:spLocks noChangeShapeType="1"/>
              </p:cNvSpPr>
              <p:nvPr/>
            </p:nvSpPr>
            <p:spPr bwMode="auto">
              <a:xfrm>
                <a:off x="3999" y="210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1" name="Line 682"/>
              <p:cNvSpPr>
                <a:spLocks noChangeShapeType="1"/>
              </p:cNvSpPr>
              <p:nvPr/>
            </p:nvSpPr>
            <p:spPr bwMode="auto">
              <a:xfrm>
                <a:off x="4022" y="211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2" name="Line 683"/>
              <p:cNvSpPr>
                <a:spLocks noChangeShapeType="1"/>
              </p:cNvSpPr>
              <p:nvPr/>
            </p:nvSpPr>
            <p:spPr bwMode="auto">
              <a:xfrm>
                <a:off x="4042" y="2117"/>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3" name="Line 684"/>
              <p:cNvSpPr>
                <a:spLocks noChangeShapeType="1"/>
              </p:cNvSpPr>
              <p:nvPr/>
            </p:nvSpPr>
            <p:spPr bwMode="auto">
              <a:xfrm>
                <a:off x="4065" y="2121"/>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4" name="Line 685"/>
              <p:cNvSpPr>
                <a:spLocks noChangeShapeType="1"/>
              </p:cNvSpPr>
              <p:nvPr/>
            </p:nvSpPr>
            <p:spPr bwMode="auto">
              <a:xfrm>
                <a:off x="4089" y="212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5" name="Line 686"/>
              <p:cNvSpPr>
                <a:spLocks noChangeShapeType="1"/>
              </p:cNvSpPr>
              <p:nvPr/>
            </p:nvSpPr>
            <p:spPr bwMode="auto">
              <a:xfrm>
                <a:off x="3785" y="2063"/>
                <a:ext cx="321" cy="6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6" name="Freeform 687"/>
              <p:cNvSpPr>
                <a:spLocks/>
              </p:cNvSpPr>
              <p:nvPr/>
            </p:nvSpPr>
            <p:spPr bwMode="auto">
              <a:xfrm>
                <a:off x="3729" y="2073"/>
                <a:ext cx="54" cy="31"/>
              </a:xfrm>
              <a:custGeom>
                <a:avLst/>
                <a:gdLst>
                  <a:gd name="T0" fmla="*/ 0 w 531"/>
                  <a:gd name="T1" fmla="*/ 0 h 406"/>
                  <a:gd name="T2" fmla="*/ 0 w 531"/>
                  <a:gd name="T3" fmla="*/ 0 h 406"/>
                  <a:gd name="T4" fmla="*/ 0 w 531"/>
                  <a:gd name="T5" fmla="*/ 0 h 406"/>
                  <a:gd name="T6" fmla="*/ 0 w 531"/>
                  <a:gd name="T7" fmla="*/ 0 h 406"/>
                  <a:gd name="T8" fmla="*/ 0 w 531"/>
                  <a:gd name="T9" fmla="*/ 0 h 406"/>
                  <a:gd name="T10" fmla="*/ 0 w 531"/>
                  <a:gd name="T11" fmla="*/ 0 h 406"/>
                  <a:gd name="T12" fmla="*/ 0 w 531"/>
                  <a:gd name="T13" fmla="*/ 0 h 406"/>
                  <a:gd name="T14" fmla="*/ 0 w 531"/>
                  <a:gd name="T15" fmla="*/ 0 h 406"/>
                  <a:gd name="T16" fmla="*/ 0 w 531"/>
                  <a:gd name="T17" fmla="*/ 0 h 406"/>
                  <a:gd name="T18" fmla="*/ 0 w 531"/>
                  <a:gd name="T19" fmla="*/ 0 h 406"/>
                  <a:gd name="T20" fmla="*/ 0 w 531"/>
                  <a:gd name="T21" fmla="*/ 0 h 4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31" h="406">
                    <a:moveTo>
                      <a:pt x="378" y="0"/>
                    </a:moveTo>
                    <a:lnTo>
                      <a:pt x="100" y="207"/>
                    </a:lnTo>
                    <a:lnTo>
                      <a:pt x="100" y="244"/>
                    </a:lnTo>
                    <a:lnTo>
                      <a:pt x="0" y="323"/>
                    </a:lnTo>
                    <a:lnTo>
                      <a:pt x="218" y="406"/>
                    </a:lnTo>
                    <a:lnTo>
                      <a:pt x="355" y="273"/>
                    </a:lnTo>
                    <a:lnTo>
                      <a:pt x="299" y="250"/>
                    </a:lnTo>
                    <a:lnTo>
                      <a:pt x="444" y="147"/>
                    </a:lnTo>
                    <a:lnTo>
                      <a:pt x="400" y="139"/>
                    </a:lnTo>
                    <a:lnTo>
                      <a:pt x="531" y="51"/>
                    </a:lnTo>
                    <a:lnTo>
                      <a:pt x="378"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7" name="Freeform 688"/>
              <p:cNvSpPr>
                <a:spLocks/>
              </p:cNvSpPr>
              <p:nvPr/>
            </p:nvSpPr>
            <p:spPr bwMode="auto">
              <a:xfrm>
                <a:off x="3729" y="2073"/>
                <a:ext cx="54" cy="31"/>
              </a:xfrm>
              <a:custGeom>
                <a:avLst/>
                <a:gdLst>
                  <a:gd name="T0" fmla="*/ 0 w 531"/>
                  <a:gd name="T1" fmla="*/ 0 h 406"/>
                  <a:gd name="T2" fmla="*/ 0 w 531"/>
                  <a:gd name="T3" fmla="*/ 0 h 406"/>
                  <a:gd name="T4" fmla="*/ 0 w 531"/>
                  <a:gd name="T5" fmla="*/ 0 h 406"/>
                  <a:gd name="T6" fmla="*/ 0 w 531"/>
                  <a:gd name="T7" fmla="*/ 0 h 406"/>
                  <a:gd name="T8" fmla="*/ 0 w 531"/>
                  <a:gd name="T9" fmla="*/ 0 h 406"/>
                  <a:gd name="T10" fmla="*/ 0 w 531"/>
                  <a:gd name="T11" fmla="*/ 0 h 406"/>
                  <a:gd name="T12" fmla="*/ 0 w 531"/>
                  <a:gd name="T13" fmla="*/ 0 h 406"/>
                  <a:gd name="T14" fmla="*/ 0 w 531"/>
                  <a:gd name="T15" fmla="*/ 0 h 406"/>
                  <a:gd name="T16" fmla="*/ 0 w 531"/>
                  <a:gd name="T17" fmla="*/ 0 h 406"/>
                  <a:gd name="T18" fmla="*/ 0 w 531"/>
                  <a:gd name="T19" fmla="*/ 0 h 406"/>
                  <a:gd name="T20" fmla="*/ 0 w 531"/>
                  <a:gd name="T21" fmla="*/ 0 h 4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31" h="406">
                    <a:moveTo>
                      <a:pt x="378" y="0"/>
                    </a:moveTo>
                    <a:lnTo>
                      <a:pt x="100" y="207"/>
                    </a:lnTo>
                    <a:lnTo>
                      <a:pt x="100" y="244"/>
                    </a:lnTo>
                    <a:lnTo>
                      <a:pt x="0" y="323"/>
                    </a:lnTo>
                    <a:lnTo>
                      <a:pt x="218" y="406"/>
                    </a:lnTo>
                    <a:lnTo>
                      <a:pt x="355" y="273"/>
                    </a:lnTo>
                    <a:lnTo>
                      <a:pt x="299" y="250"/>
                    </a:lnTo>
                    <a:lnTo>
                      <a:pt x="444" y="147"/>
                    </a:lnTo>
                    <a:lnTo>
                      <a:pt x="400" y="139"/>
                    </a:lnTo>
                    <a:lnTo>
                      <a:pt x="531" y="51"/>
                    </a:lnTo>
                    <a:lnTo>
                      <a:pt x="378"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 name="Line 689"/>
              <p:cNvSpPr>
                <a:spLocks noChangeShapeType="1"/>
              </p:cNvSpPr>
              <p:nvPr/>
            </p:nvSpPr>
            <p:spPr bwMode="auto">
              <a:xfrm flipH="1" flipV="1">
                <a:off x="3756" y="2080"/>
                <a:ext cx="14"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 name="Line 690"/>
              <p:cNvSpPr>
                <a:spLocks noChangeShapeType="1"/>
              </p:cNvSpPr>
              <p:nvPr/>
            </p:nvSpPr>
            <p:spPr bwMode="auto">
              <a:xfrm>
                <a:off x="3740" y="2089"/>
                <a:ext cx="19"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0" name="Line 691"/>
              <p:cNvSpPr>
                <a:spLocks noChangeShapeType="1"/>
              </p:cNvSpPr>
              <p:nvPr/>
            </p:nvSpPr>
            <p:spPr bwMode="auto">
              <a:xfrm flipV="1">
                <a:off x="3740" y="2089"/>
                <a:ext cx="4"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1" name="Freeform 692"/>
              <p:cNvSpPr>
                <a:spLocks/>
              </p:cNvSpPr>
              <p:nvPr/>
            </p:nvSpPr>
            <p:spPr bwMode="auto">
              <a:xfrm>
                <a:off x="3717" y="2097"/>
                <a:ext cx="95" cy="30"/>
              </a:xfrm>
              <a:custGeom>
                <a:avLst/>
                <a:gdLst>
                  <a:gd name="T0" fmla="*/ 0 w 947"/>
                  <a:gd name="T1" fmla="*/ 0 h 398"/>
                  <a:gd name="T2" fmla="*/ 0 w 947"/>
                  <a:gd name="T3" fmla="*/ 0 h 398"/>
                  <a:gd name="T4" fmla="*/ 0 w 947"/>
                  <a:gd name="T5" fmla="*/ 0 h 398"/>
                  <a:gd name="T6" fmla="*/ 0 w 947"/>
                  <a:gd name="T7" fmla="*/ 0 h 398"/>
                  <a:gd name="T8" fmla="*/ 0 w 947"/>
                  <a:gd name="T9" fmla="*/ 0 h 398"/>
                  <a:gd name="T10" fmla="*/ 0 w 947"/>
                  <a:gd name="T11" fmla="*/ 0 h 398"/>
                  <a:gd name="T12" fmla="*/ 0 w 947"/>
                  <a:gd name="T13" fmla="*/ 0 h 3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7" h="398">
                    <a:moveTo>
                      <a:pt x="109" y="0"/>
                    </a:moveTo>
                    <a:lnTo>
                      <a:pt x="0" y="81"/>
                    </a:lnTo>
                    <a:lnTo>
                      <a:pt x="0" y="147"/>
                    </a:lnTo>
                    <a:lnTo>
                      <a:pt x="858" y="398"/>
                    </a:lnTo>
                    <a:lnTo>
                      <a:pt x="858" y="332"/>
                    </a:lnTo>
                    <a:lnTo>
                      <a:pt x="947" y="258"/>
                    </a:lnTo>
                    <a:lnTo>
                      <a:pt x="109"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 name="Freeform 693"/>
              <p:cNvSpPr>
                <a:spLocks/>
              </p:cNvSpPr>
              <p:nvPr/>
            </p:nvSpPr>
            <p:spPr bwMode="auto">
              <a:xfrm>
                <a:off x="3717" y="2097"/>
                <a:ext cx="95" cy="30"/>
              </a:xfrm>
              <a:custGeom>
                <a:avLst/>
                <a:gdLst>
                  <a:gd name="T0" fmla="*/ 0 w 947"/>
                  <a:gd name="T1" fmla="*/ 0 h 398"/>
                  <a:gd name="T2" fmla="*/ 0 w 947"/>
                  <a:gd name="T3" fmla="*/ 0 h 398"/>
                  <a:gd name="T4" fmla="*/ 0 w 947"/>
                  <a:gd name="T5" fmla="*/ 0 h 398"/>
                  <a:gd name="T6" fmla="*/ 0 w 947"/>
                  <a:gd name="T7" fmla="*/ 0 h 398"/>
                  <a:gd name="T8" fmla="*/ 0 w 947"/>
                  <a:gd name="T9" fmla="*/ 0 h 398"/>
                  <a:gd name="T10" fmla="*/ 0 w 947"/>
                  <a:gd name="T11" fmla="*/ 0 h 398"/>
                  <a:gd name="T12" fmla="*/ 0 w 947"/>
                  <a:gd name="T13" fmla="*/ 0 h 3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7" h="398">
                    <a:moveTo>
                      <a:pt x="109" y="0"/>
                    </a:moveTo>
                    <a:lnTo>
                      <a:pt x="0" y="81"/>
                    </a:lnTo>
                    <a:lnTo>
                      <a:pt x="0" y="147"/>
                    </a:lnTo>
                    <a:lnTo>
                      <a:pt x="858" y="398"/>
                    </a:lnTo>
                    <a:lnTo>
                      <a:pt x="858" y="332"/>
                    </a:lnTo>
                    <a:lnTo>
                      <a:pt x="947" y="258"/>
                    </a:lnTo>
                    <a:lnTo>
                      <a:pt x="109"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3" name="Line 694"/>
              <p:cNvSpPr>
                <a:spLocks noChangeShapeType="1"/>
              </p:cNvSpPr>
              <p:nvPr/>
            </p:nvSpPr>
            <p:spPr bwMode="auto">
              <a:xfrm>
                <a:off x="3734" y="2107"/>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4" name="Line 695"/>
              <p:cNvSpPr>
                <a:spLocks noChangeShapeType="1"/>
              </p:cNvSpPr>
              <p:nvPr/>
            </p:nvSpPr>
            <p:spPr bwMode="auto">
              <a:xfrm>
                <a:off x="3750" y="2111"/>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5" name="Line 696"/>
              <p:cNvSpPr>
                <a:spLocks noChangeShapeType="1"/>
              </p:cNvSpPr>
              <p:nvPr/>
            </p:nvSpPr>
            <p:spPr bwMode="auto">
              <a:xfrm>
                <a:off x="3773" y="2117"/>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6" name="Line 697"/>
              <p:cNvSpPr>
                <a:spLocks noChangeShapeType="1"/>
              </p:cNvSpPr>
              <p:nvPr/>
            </p:nvSpPr>
            <p:spPr bwMode="auto">
              <a:xfrm flipV="1">
                <a:off x="3734" y="2101"/>
                <a:ext cx="1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7" name="Line 698"/>
              <p:cNvSpPr>
                <a:spLocks noChangeShapeType="1"/>
              </p:cNvSpPr>
              <p:nvPr/>
            </p:nvSpPr>
            <p:spPr bwMode="auto">
              <a:xfrm flipV="1">
                <a:off x="3750" y="2104"/>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 name="Line 699"/>
              <p:cNvSpPr>
                <a:spLocks noChangeShapeType="1"/>
              </p:cNvSpPr>
              <p:nvPr/>
            </p:nvSpPr>
            <p:spPr bwMode="auto">
              <a:xfrm flipV="1">
                <a:off x="3773" y="2110"/>
                <a:ext cx="1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 name="Line 700"/>
              <p:cNvSpPr>
                <a:spLocks noChangeShapeType="1"/>
              </p:cNvSpPr>
              <p:nvPr/>
            </p:nvSpPr>
            <p:spPr bwMode="auto">
              <a:xfrm>
                <a:off x="3718" y="2103"/>
                <a:ext cx="85" cy="1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 name="Freeform 701"/>
              <p:cNvSpPr>
                <a:spLocks/>
              </p:cNvSpPr>
              <p:nvPr/>
            </p:nvSpPr>
            <p:spPr bwMode="auto">
              <a:xfrm>
                <a:off x="3928" y="2143"/>
                <a:ext cx="133" cy="40"/>
              </a:xfrm>
              <a:custGeom>
                <a:avLst/>
                <a:gdLst>
                  <a:gd name="T0" fmla="*/ 0 w 1327"/>
                  <a:gd name="T1" fmla="*/ 0 h 517"/>
                  <a:gd name="T2" fmla="*/ 0 w 1327"/>
                  <a:gd name="T3" fmla="*/ 0 h 517"/>
                  <a:gd name="T4" fmla="*/ 0 w 1327"/>
                  <a:gd name="T5" fmla="*/ 0 h 517"/>
                  <a:gd name="T6" fmla="*/ 0 w 1327"/>
                  <a:gd name="T7" fmla="*/ 0 h 517"/>
                  <a:gd name="T8" fmla="*/ 0 w 1327"/>
                  <a:gd name="T9" fmla="*/ 0 h 517"/>
                  <a:gd name="T10" fmla="*/ 0 w 1327"/>
                  <a:gd name="T11" fmla="*/ 0 h 517"/>
                  <a:gd name="T12" fmla="*/ 0 w 1327"/>
                  <a:gd name="T13" fmla="*/ 0 h 5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27" h="517">
                    <a:moveTo>
                      <a:pt x="67" y="0"/>
                    </a:moveTo>
                    <a:lnTo>
                      <a:pt x="0" y="82"/>
                    </a:lnTo>
                    <a:lnTo>
                      <a:pt x="0" y="148"/>
                    </a:lnTo>
                    <a:lnTo>
                      <a:pt x="1212" y="517"/>
                    </a:lnTo>
                    <a:lnTo>
                      <a:pt x="1327" y="406"/>
                    </a:lnTo>
                    <a:lnTo>
                      <a:pt x="1290" y="333"/>
                    </a:lnTo>
                    <a:lnTo>
                      <a:pt x="67"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 name="Freeform 702"/>
              <p:cNvSpPr>
                <a:spLocks/>
              </p:cNvSpPr>
              <p:nvPr/>
            </p:nvSpPr>
            <p:spPr bwMode="auto">
              <a:xfrm>
                <a:off x="3928" y="2143"/>
                <a:ext cx="133" cy="40"/>
              </a:xfrm>
              <a:custGeom>
                <a:avLst/>
                <a:gdLst>
                  <a:gd name="T0" fmla="*/ 0 w 1327"/>
                  <a:gd name="T1" fmla="*/ 0 h 517"/>
                  <a:gd name="T2" fmla="*/ 0 w 1327"/>
                  <a:gd name="T3" fmla="*/ 0 h 517"/>
                  <a:gd name="T4" fmla="*/ 0 w 1327"/>
                  <a:gd name="T5" fmla="*/ 0 h 517"/>
                  <a:gd name="T6" fmla="*/ 0 w 1327"/>
                  <a:gd name="T7" fmla="*/ 0 h 517"/>
                  <a:gd name="T8" fmla="*/ 0 w 1327"/>
                  <a:gd name="T9" fmla="*/ 0 h 517"/>
                  <a:gd name="T10" fmla="*/ 0 w 1327"/>
                  <a:gd name="T11" fmla="*/ 0 h 517"/>
                  <a:gd name="T12" fmla="*/ 0 w 1327"/>
                  <a:gd name="T13" fmla="*/ 0 h 5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27" h="517">
                    <a:moveTo>
                      <a:pt x="67" y="0"/>
                    </a:moveTo>
                    <a:lnTo>
                      <a:pt x="0" y="82"/>
                    </a:lnTo>
                    <a:lnTo>
                      <a:pt x="0" y="148"/>
                    </a:lnTo>
                    <a:lnTo>
                      <a:pt x="1212" y="517"/>
                    </a:lnTo>
                    <a:lnTo>
                      <a:pt x="1327" y="406"/>
                    </a:lnTo>
                    <a:lnTo>
                      <a:pt x="1290" y="333"/>
                    </a:lnTo>
                    <a:lnTo>
                      <a:pt x="67"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2" name="Line 703"/>
              <p:cNvSpPr>
                <a:spLocks noChangeShapeType="1"/>
              </p:cNvSpPr>
              <p:nvPr/>
            </p:nvSpPr>
            <p:spPr bwMode="auto">
              <a:xfrm flipV="1">
                <a:off x="4030" y="2165"/>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3" name="Line 704"/>
              <p:cNvSpPr>
                <a:spLocks noChangeShapeType="1"/>
              </p:cNvSpPr>
              <p:nvPr/>
            </p:nvSpPr>
            <p:spPr bwMode="auto">
              <a:xfrm flipV="1">
                <a:off x="4007" y="2160"/>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4" name="Line 705"/>
              <p:cNvSpPr>
                <a:spLocks noChangeShapeType="1"/>
              </p:cNvSpPr>
              <p:nvPr/>
            </p:nvSpPr>
            <p:spPr bwMode="auto">
              <a:xfrm flipV="1">
                <a:off x="3985" y="2155"/>
                <a:ext cx="7"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5" name="Line 706"/>
              <p:cNvSpPr>
                <a:spLocks noChangeShapeType="1"/>
              </p:cNvSpPr>
              <p:nvPr/>
            </p:nvSpPr>
            <p:spPr bwMode="auto">
              <a:xfrm flipV="1">
                <a:off x="3960" y="2150"/>
                <a:ext cx="8"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6" name="Line 707"/>
              <p:cNvSpPr>
                <a:spLocks noChangeShapeType="1"/>
              </p:cNvSpPr>
              <p:nvPr/>
            </p:nvSpPr>
            <p:spPr bwMode="auto">
              <a:xfrm>
                <a:off x="3960" y="2157"/>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7" name="Line 708"/>
              <p:cNvSpPr>
                <a:spLocks noChangeShapeType="1"/>
              </p:cNvSpPr>
              <p:nvPr/>
            </p:nvSpPr>
            <p:spPr bwMode="auto">
              <a:xfrm>
                <a:off x="3984" y="2162"/>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8" name="Line 709"/>
              <p:cNvSpPr>
                <a:spLocks noChangeShapeType="1"/>
              </p:cNvSpPr>
              <p:nvPr/>
            </p:nvSpPr>
            <p:spPr bwMode="auto">
              <a:xfrm>
                <a:off x="4007" y="2168"/>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 name="Line 710"/>
              <p:cNvSpPr>
                <a:spLocks noChangeShapeType="1"/>
              </p:cNvSpPr>
              <p:nvPr/>
            </p:nvSpPr>
            <p:spPr bwMode="auto">
              <a:xfrm>
                <a:off x="4030" y="2172"/>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 name="Line 711"/>
              <p:cNvSpPr>
                <a:spLocks noChangeShapeType="1"/>
              </p:cNvSpPr>
              <p:nvPr/>
            </p:nvSpPr>
            <p:spPr bwMode="auto">
              <a:xfrm>
                <a:off x="3928" y="2149"/>
                <a:ext cx="118" cy="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1" name="Line 712"/>
              <p:cNvSpPr>
                <a:spLocks noChangeShapeType="1"/>
              </p:cNvSpPr>
              <p:nvPr/>
            </p:nvSpPr>
            <p:spPr bwMode="auto">
              <a:xfrm flipV="1">
                <a:off x="4047" y="2169"/>
                <a:ext cx="9"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2" name="Line 713"/>
              <p:cNvSpPr>
                <a:spLocks noChangeShapeType="1"/>
              </p:cNvSpPr>
              <p:nvPr/>
            </p:nvSpPr>
            <p:spPr bwMode="auto">
              <a:xfrm>
                <a:off x="4046" y="2176"/>
                <a:ext cx="3"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3" name="Freeform 714"/>
              <p:cNvSpPr>
                <a:spLocks/>
              </p:cNvSpPr>
              <p:nvPr/>
            </p:nvSpPr>
            <p:spPr bwMode="auto">
              <a:xfrm>
                <a:off x="3801" y="2116"/>
                <a:ext cx="137" cy="40"/>
              </a:xfrm>
              <a:custGeom>
                <a:avLst/>
                <a:gdLst>
                  <a:gd name="T0" fmla="*/ 0 w 1369"/>
                  <a:gd name="T1" fmla="*/ 0 h 524"/>
                  <a:gd name="T2" fmla="*/ 0 w 1369"/>
                  <a:gd name="T3" fmla="*/ 0 h 524"/>
                  <a:gd name="T4" fmla="*/ 0 w 1369"/>
                  <a:gd name="T5" fmla="*/ 0 h 524"/>
                  <a:gd name="T6" fmla="*/ 0 w 1369"/>
                  <a:gd name="T7" fmla="*/ 0 h 524"/>
                  <a:gd name="T8" fmla="*/ 0 w 1369"/>
                  <a:gd name="T9" fmla="*/ 0 h 524"/>
                  <a:gd name="T10" fmla="*/ 0 w 1369"/>
                  <a:gd name="T11" fmla="*/ 0 h 524"/>
                  <a:gd name="T12" fmla="*/ 0 w 1369"/>
                  <a:gd name="T13" fmla="*/ 0 h 5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69" h="524">
                    <a:moveTo>
                      <a:pt x="102" y="0"/>
                    </a:moveTo>
                    <a:lnTo>
                      <a:pt x="0" y="82"/>
                    </a:lnTo>
                    <a:lnTo>
                      <a:pt x="0" y="141"/>
                    </a:lnTo>
                    <a:lnTo>
                      <a:pt x="1295" y="524"/>
                    </a:lnTo>
                    <a:lnTo>
                      <a:pt x="1295" y="443"/>
                    </a:lnTo>
                    <a:lnTo>
                      <a:pt x="1369" y="363"/>
                    </a:lnTo>
                    <a:lnTo>
                      <a:pt x="102"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4" name="Freeform 715"/>
              <p:cNvSpPr>
                <a:spLocks/>
              </p:cNvSpPr>
              <p:nvPr/>
            </p:nvSpPr>
            <p:spPr bwMode="auto">
              <a:xfrm>
                <a:off x="3801" y="2116"/>
                <a:ext cx="137" cy="40"/>
              </a:xfrm>
              <a:custGeom>
                <a:avLst/>
                <a:gdLst>
                  <a:gd name="T0" fmla="*/ 0 w 1369"/>
                  <a:gd name="T1" fmla="*/ 0 h 524"/>
                  <a:gd name="T2" fmla="*/ 0 w 1369"/>
                  <a:gd name="T3" fmla="*/ 0 h 524"/>
                  <a:gd name="T4" fmla="*/ 0 w 1369"/>
                  <a:gd name="T5" fmla="*/ 0 h 524"/>
                  <a:gd name="T6" fmla="*/ 0 w 1369"/>
                  <a:gd name="T7" fmla="*/ 0 h 524"/>
                  <a:gd name="T8" fmla="*/ 0 w 1369"/>
                  <a:gd name="T9" fmla="*/ 0 h 524"/>
                  <a:gd name="T10" fmla="*/ 0 w 1369"/>
                  <a:gd name="T11" fmla="*/ 0 h 524"/>
                  <a:gd name="T12" fmla="*/ 0 w 1369"/>
                  <a:gd name="T13" fmla="*/ 0 h 5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69" h="524">
                    <a:moveTo>
                      <a:pt x="102" y="0"/>
                    </a:moveTo>
                    <a:lnTo>
                      <a:pt x="0" y="82"/>
                    </a:lnTo>
                    <a:lnTo>
                      <a:pt x="0" y="141"/>
                    </a:lnTo>
                    <a:lnTo>
                      <a:pt x="1295" y="524"/>
                    </a:lnTo>
                    <a:lnTo>
                      <a:pt x="1295" y="443"/>
                    </a:lnTo>
                    <a:lnTo>
                      <a:pt x="1369" y="363"/>
                    </a:lnTo>
                    <a:lnTo>
                      <a:pt x="102"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5" name="Line 716"/>
              <p:cNvSpPr>
                <a:spLocks noChangeShapeType="1"/>
              </p:cNvSpPr>
              <p:nvPr/>
            </p:nvSpPr>
            <p:spPr bwMode="auto">
              <a:xfrm flipH="1" flipV="1">
                <a:off x="3801" y="2122"/>
                <a:ext cx="128" cy="2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6" name="Line 717"/>
              <p:cNvSpPr>
                <a:spLocks noChangeShapeType="1"/>
              </p:cNvSpPr>
              <p:nvPr/>
            </p:nvSpPr>
            <p:spPr bwMode="auto">
              <a:xfrm>
                <a:off x="4128" y="2128"/>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7" name="Freeform 718"/>
              <p:cNvSpPr>
                <a:spLocks/>
              </p:cNvSpPr>
              <p:nvPr/>
            </p:nvSpPr>
            <p:spPr bwMode="auto">
              <a:xfrm>
                <a:off x="4089" y="2069"/>
                <a:ext cx="25" cy="26"/>
              </a:xfrm>
              <a:custGeom>
                <a:avLst/>
                <a:gdLst>
                  <a:gd name="T0" fmla="*/ 0 w 255"/>
                  <a:gd name="T1" fmla="*/ 0 h 338"/>
                  <a:gd name="T2" fmla="*/ 0 w 255"/>
                  <a:gd name="T3" fmla="*/ 0 h 338"/>
                  <a:gd name="T4" fmla="*/ 0 w 255"/>
                  <a:gd name="T5" fmla="*/ 0 h 338"/>
                  <a:gd name="T6" fmla="*/ 0 w 255"/>
                  <a:gd name="T7" fmla="*/ 0 h 338"/>
                  <a:gd name="T8" fmla="*/ 0 w 255"/>
                  <a:gd name="T9" fmla="*/ 0 h 338"/>
                  <a:gd name="T10" fmla="*/ 0 w 255"/>
                  <a:gd name="T11" fmla="*/ 0 h 3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5" h="338">
                    <a:moveTo>
                      <a:pt x="124" y="117"/>
                    </a:moveTo>
                    <a:lnTo>
                      <a:pt x="0" y="258"/>
                    </a:lnTo>
                    <a:lnTo>
                      <a:pt x="59" y="338"/>
                    </a:lnTo>
                    <a:lnTo>
                      <a:pt x="241" y="213"/>
                    </a:lnTo>
                    <a:lnTo>
                      <a:pt x="255" y="0"/>
                    </a:lnTo>
                    <a:lnTo>
                      <a:pt x="124" y="117"/>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8" name="Freeform 719"/>
              <p:cNvSpPr>
                <a:spLocks/>
              </p:cNvSpPr>
              <p:nvPr/>
            </p:nvSpPr>
            <p:spPr bwMode="auto">
              <a:xfrm>
                <a:off x="4089" y="2069"/>
                <a:ext cx="25" cy="26"/>
              </a:xfrm>
              <a:custGeom>
                <a:avLst/>
                <a:gdLst>
                  <a:gd name="T0" fmla="*/ 0 w 255"/>
                  <a:gd name="T1" fmla="*/ 0 h 338"/>
                  <a:gd name="T2" fmla="*/ 0 w 255"/>
                  <a:gd name="T3" fmla="*/ 0 h 338"/>
                  <a:gd name="T4" fmla="*/ 0 w 255"/>
                  <a:gd name="T5" fmla="*/ 0 h 338"/>
                  <a:gd name="T6" fmla="*/ 0 w 255"/>
                  <a:gd name="T7" fmla="*/ 0 h 338"/>
                  <a:gd name="T8" fmla="*/ 0 w 255"/>
                  <a:gd name="T9" fmla="*/ 0 h 338"/>
                  <a:gd name="T10" fmla="*/ 0 w 255"/>
                  <a:gd name="T11" fmla="*/ 0 h 3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5" h="338">
                    <a:moveTo>
                      <a:pt x="124" y="117"/>
                    </a:moveTo>
                    <a:lnTo>
                      <a:pt x="0" y="258"/>
                    </a:lnTo>
                    <a:lnTo>
                      <a:pt x="59" y="338"/>
                    </a:lnTo>
                    <a:lnTo>
                      <a:pt x="241" y="213"/>
                    </a:lnTo>
                    <a:lnTo>
                      <a:pt x="255" y="0"/>
                    </a:lnTo>
                    <a:lnTo>
                      <a:pt x="124" y="117"/>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 name="Freeform 720"/>
              <p:cNvSpPr>
                <a:spLocks/>
              </p:cNvSpPr>
              <p:nvPr/>
            </p:nvSpPr>
            <p:spPr bwMode="auto">
              <a:xfrm>
                <a:off x="3815" y="2011"/>
                <a:ext cx="303" cy="64"/>
              </a:xfrm>
              <a:custGeom>
                <a:avLst/>
                <a:gdLst>
                  <a:gd name="T0" fmla="*/ 0 w 3031"/>
                  <a:gd name="T1" fmla="*/ 0 h 820"/>
                  <a:gd name="T2" fmla="*/ 0 w 3031"/>
                  <a:gd name="T3" fmla="*/ 0 h 820"/>
                  <a:gd name="T4" fmla="*/ 0 w 3031"/>
                  <a:gd name="T5" fmla="*/ 0 h 820"/>
                  <a:gd name="T6" fmla="*/ 0 w 3031"/>
                  <a:gd name="T7" fmla="*/ 0 h 820"/>
                  <a:gd name="T8" fmla="*/ 0 w 3031"/>
                  <a:gd name="T9" fmla="*/ 0 h 820"/>
                  <a:gd name="T10" fmla="*/ 0 w 3031"/>
                  <a:gd name="T11" fmla="*/ 0 h 820"/>
                  <a:gd name="T12" fmla="*/ 0 w 3031"/>
                  <a:gd name="T13" fmla="*/ 0 h 820"/>
                  <a:gd name="T14" fmla="*/ 0 w 3031"/>
                  <a:gd name="T15" fmla="*/ 0 h 820"/>
                  <a:gd name="T16" fmla="*/ 0 w 3031"/>
                  <a:gd name="T17" fmla="*/ 0 h 8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31" h="820">
                    <a:moveTo>
                      <a:pt x="0" y="199"/>
                    </a:moveTo>
                    <a:lnTo>
                      <a:pt x="45" y="318"/>
                    </a:lnTo>
                    <a:lnTo>
                      <a:pt x="511" y="437"/>
                    </a:lnTo>
                    <a:lnTo>
                      <a:pt x="629" y="199"/>
                    </a:lnTo>
                    <a:lnTo>
                      <a:pt x="3009" y="820"/>
                    </a:lnTo>
                    <a:lnTo>
                      <a:pt x="3031" y="628"/>
                    </a:lnTo>
                    <a:lnTo>
                      <a:pt x="496" y="0"/>
                    </a:lnTo>
                    <a:lnTo>
                      <a:pt x="379" y="281"/>
                    </a:lnTo>
                    <a:lnTo>
                      <a:pt x="0" y="199"/>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 name="Freeform 721"/>
              <p:cNvSpPr>
                <a:spLocks/>
              </p:cNvSpPr>
              <p:nvPr/>
            </p:nvSpPr>
            <p:spPr bwMode="auto">
              <a:xfrm>
                <a:off x="3815" y="2011"/>
                <a:ext cx="303" cy="64"/>
              </a:xfrm>
              <a:custGeom>
                <a:avLst/>
                <a:gdLst>
                  <a:gd name="T0" fmla="*/ 0 w 3031"/>
                  <a:gd name="T1" fmla="*/ 0 h 820"/>
                  <a:gd name="T2" fmla="*/ 0 w 3031"/>
                  <a:gd name="T3" fmla="*/ 0 h 820"/>
                  <a:gd name="T4" fmla="*/ 0 w 3031"/>
                  <a:gd name="T5" fmla="*/ 0 h 820"/>
                  <a:gd name="T6" fmla="*/ 0 w 3031"/>
                  <a:gd name="T7" fmla="*/ 0 h 820"/>
                  <a:gd name="T8" fmla="*/ 0 w 3031"/>
                  <a:gd name="T9" fmla="*/ 0 h 820"/>
                  <a:gd name="T10" fmla="*/ 0 w 3031"/>
                  <a:gd name="T11" fmla="*/ 0 h 820"/>
                  <a:gd name="T12" fmla="*/ 0 w 3031"/>
                  <a:gd name="T13" fmla="*/ 0 h 820"/>
                  <a:gd name="T14" fmla="*/ 0 w 3031"/>
                  <a:gd name="T15" fmla="*/ 0 h 820"/>
                  <a:gd name="T16" fmla="*/ 0 w 3031"/>
                  <a:gd name="T17" fmla="*/ 0 h 8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31" h="820">
                    <a:moveTo>
                      <a:pt x="0" y="199"/>
                    </a:moveTo>
                    <a:lnTo>
                      <a:pt x="45" y="318"/>
                    </a:lnTo>
                    <a:lnTo>
                      <a:pt x="511" y="437"/>
                    </a:lnTo>
                    <a:lnTo>
                      <a:pt x="629" y="199"/>
                    </a:lnTo>
                    <a:lnTo>
                      <a:pt x="3009" y="820"/>
                    </a:lnTo>
                    <a:lnTo>
                      <a:pt x="3031" y="628"/>
                    </a:lnTo>
                    <a:lnTo>
                      <a:pt x="496" y="0"/>
                    </a:lnTo>
                    <a:lnTo>
                      <a:pt x="379" y="281"/>
                    </a:lnTo>
                    <a:lnTo>
                      <a:pt x="0" y="199"/>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1" name="Line 722"/>
              <p:cNvSpPr>
                <a:spLocks noChangeShapeType="1"/>
              </p:cNvSpPr>
              <p:nvPr/>
            </p:nvSpPr>
            <p:spPr bwMode="auto">
              <a:xfrm>
                <a:off x="3868" y="2017"/>
                <a:ext cx="9"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2" name="Freeform 723"/>
              <p:cNvSpPr>
                <a:spLocks/>
              </p:cNvSpPr>
              <p:nvPr/>
            </p:nvSpPr>
            <p:spPr bwMode="auto">
              <a:xfrm>
                <a:off x="3862" y="2025"/>
                <a:ext cx="248" cy="56"/>
              </a:xfrm>
              <a:custGeom>
                <a:avLst/>
                <a:gdLst>
                  <a:gd name="T0" fmla="*/ 0 w 2479"/>
                  <a:gd name="T1" fmla="*/ 0 h 722"/>
                  <a:gd name="T2" fmla="*/ 0 w 2479"/>
                  <a:gd name="T3" fmla="*/ 0 h 722"/>
                  <a:gd name="T4" fmla="*/ 0 w 2479"/>
                  <a:gd name="T5" fmla="*/ 0 h 722"/>
                  <a:gd name="T6" fmla="*/ 0 w 2479"/>
                  <a:gd name="T7" fmla="*/ 0 h 722"/>
                  <a:gd name="T8" fmla="*/ 0 w 2479"/>
                  <a:gd name="T9" fmla="*/ 0 h 722"/>
                  <a:gd name="T10" fmla="*/ 0 w 2479"/>
                  <a:gd name="T11" fmla="*/ 0 h 7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9" h="722">
                    <a:moveTo>
                      <a:pt x="146" y="0"/>
                    </a:moveTo>
                    <a:lnTo>
                      <a:pt x="0" y="102"/>
                    </a:lnTo>
                    <a:lnTo>
                      <a:pt x="342" y="227"/>
                    </a:lnTo>
                    <a:lnTo>
                      <a:pt x="2353" y="722"/>
                    </a:lnTo>
                    <a:lnTo>
                      <a:pt x="2479" y="610"/>
                    </a:lnTo>
                    <a:lnTo>
                      <a:pt x="146"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3" name="Freeform 724"/>
              <p:cNvSpPr>
                <a:spLocks/>
              </p:cNvSpPr>
              <p:nvPr/>
            </p:nvSpPr>
            <p:spPr bwMode="auto">
              <a:xfrm>
                <a:off x="3862" y="2025"/>
                <a:ext cx="248" cy="56"/>
              </a:xfrm>
              <a:custGeom>
                <a:avLst/>
                <a:gdLst>
                  <a:gd name="T0" fmla="*/ 0 w 2479"/>
                  <a:gd name="T1" fmla="*/ 0 h 722"/>
                  <a:gd name="T2" fmla="*/ 0 w 2479"/>
                  <a:gd name="T3" fmla="*/ 0 h 722"/>
                  <a:gd name="T4" fmla="*/ 0 w 2479"/>
                  <a:gd name="T5" fmla="*/ 0 h 722"/>
                  <a:gd name="T6" fmla="*/ 0 w 2479"/>
                  <a:gd name="T7" fmla="*/ 0 h 722"/>
                  <a:gd name="T8" fmla="*/ 0 w 2479"/>
                  <a:gd name="T9" fmla="*/ 0 h 722"/>
                  <a:gd name="T10" fmla="*/ 0 w 2479"/>
                  <a:gd name="T11" fmla="*/ 0 h 7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9" h="722">
                    <a:moveTo>
                      <a:pt x="146" y="0"/>
                    </a:moveTo>
                    <a:lnTo>
                      <a:pt x="0" y="102"/>
                    </a:lnTo>
                    <a:lnTo>
                      <a:pt x="342" y="227"/>
                    </a:lnTo>
                    <a:lnTo>
                      <a:pt x="2353" y="722"/>
                    </a:lnTo>
                    <a:lnTo>
                      <a:pt x="2479" y="610"/>
                    </a:lnTo>
                    <a:lnTo>
                      <a:pt x="146"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4" name="Freeform 725"/>
              <p:cNvSpPr>
                <a:spLocks/>
              </p:cNvSpPr>
              <p:nvPr/>
            </p:nvSpPr>
            <p:spPr bwMode="auto">
              <a:xfrm>
                <a:off x="3860" y="2033"/>
                <a:ext cx="239" cy="62"/>
              </a:xfrm>
              <a:custGeom>
                <a:avLst/>
                <a:gdLst>
                  <a:gd name="T0" fmla="*/ 0 w 2397"/>
                  <a:gd name="T1" fmla="*/ 0 h 804"/>
                  <a:gd name="T2" fmla="*/ 0 w 2397"/>
                  <a:gd name="T3" fmla="*/ 0 h 804"/>
                  <a:gd name="T4" fmla="*/ 0 w 2397"/>
                  <a:gd name="T5" fmla="*/ 0 h 804"/>
                  <a:gd name="T6" fmla="*/ 0 w 2397"/>
                  <a:gd name="T7" fmla="*/ 0 h 804"/>
                  <a:gd name="T8" fmla="*/ 0 w 2397"/>
                  <a:gd name="T9" fmla="*/ 0 h 8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97" h="804">
                    <a:moveTo>
                      <a:pt x="22" y="0"/>
                    </a:moveTo>
                    <a:lnTo>
                      <a:pt x="0" y="207"/>
                    </a:lnTo>
                    <a:lnTo>
                      <a:pt x="2347" y="804"/>
                    </a:lnTo>
                    <a:lnTo>
                      <a:pt x="2397" y="591"/>
                    </a:lnTo>
                    <a:lnTo>
                      <a:pt x="22"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5" name="Freeform 726"/>
              <p:cNvSpPr>
                <a:spLocks/>
              </p:cNvSpPr>
              <p:nvPr/>
            </p:nvSpPr>
            <p:spPr bwMode="auto">
              <a:xfrm>
                <a:off x="3860" y="2033"/>
                <a:ext cx="239" cy="62"/>
              </a:xfrm>
              <a:custGeom>
                <a:avLst/>
                <a:gdLst>
                  <a:gd name="T0" fmla="*/ 0 w 2397"/>
                  <a:gd name="T1" fmla="*/ 0 h 804"/>
                  <a:gd name="T2" fmla="*/ 0 w 2397"/>
                  <a:gd name="T3" fmla="*/ 0 h 804"/>
                  <a:gd name="T4" fmla="*/ 0 w 2397"/>
                  <a:gd name="T5" fmla="*/ 0 h 804"/>
                  <a:gd name="T6" fmla="*/ 0 w 2397"/>
                  <a:gd name="T7" fmla="*/ 0 h 804"/>
                  <a:gd name="T8" fmla="*/ 0 w 2397"/>
                  <a:gd name="T9" fmla="*/ 0 h 8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97" h="804">
                    <a:moveTo>
                      <a:pt x="22" y="0"/>
                    </a:moveTo>
                    <a:lnTo>
                      <a:pt x="0" y="207"/>
                    </a:lnTo>
                    <a:lnTo>
                      <a:pt x="2347" y="804"/>
                    </a:lnTo>
                    <a:lnTo>
                      <a:pt x="2397" y="591"/>
                    </a:lnTo>
                    <a:lnTo>
                      <a:pt x="22"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6" name="Freeform 727"/>
              <p:cNvSpPr>
                <a:spLocks/>
              </p:cNvSpPr>
              <p:nvPr/>
            </p:nvSpPr>
            <p:spPr bwMode="auto">
              <a:xfrm>
                <a:off x="3974" y="2051"/>
                <a:ext cx="16" cy="8"/>
              </a:xfrm>
              <a:custGeom>
                <a:avLst/>
                <a:gdLst>
                  <a:gd name="T0" fmla="*/ 0 w 154"/>
                  <a:gd name="T1" fmla="*/ 0 h 104"/>
                  <a:gd name="T2" fmla="*/ 0 w 154"/>
                  <a:gd name="T3" fmla="*/ 0 h 104"/>
                  <a:gd name="T4" fmla="*/ 0 w 154"/>
                  <a:gd name="T5" fmla="*/ 0 h 104"/>
                  <a:gd name="T6" fmla="*/ 0 w 154"/>
                  <a:gd name="T7" fmla="*/ 0 h 104"/>
                  <a:gd name="T8" fmla="*/ 0 w 154"/>
                  <a:gd name="T9" fmla="*/ 0 h 104"/>
                  <a:gd name="T10" fmla="*/ 0 w 154"/>
                  <a:gd name="T11" fmla="*/ 0 h 104"/>
                  <a:gd name="T12" fmla="*/ 0 w 154"/>
                  <a:gd name="T13" fmla="*/ 0 h 104"/>
                  <a:gd name="T14" fmla="*/ 0 w 154"/>
                  <a:gd name="T15" fmla="*/ 0 h 104"/>
                  <a:gd name="T16" fmla="*/ 0 w 154"/>
                  <a:gd name="T17" fmla="*/ 0 h 104"/>
                  <a:gd name="T18" fmla="*/ 0 w 154"/>
                  <a:gd name="T19" fmla="*/ 0 h 104"/>
                  <a:gd name="T20" fmla="*/ 0 w 154"/>
                  <a:gd name="T21" fmla="*/ 0 h 104"/>
                  <a:gd name="T22" fmla="*/ 0 w 154"/>
                  <a:gd name="T23" fmla="*/ 0 h 104"/>
                  <a:gd name="T24" fmla="*/ 0 w 154"/>
                  <a:gd name="T25" fmla="*/ 0 h 104"/>
                  <a:gd name="T26" fmla="*/ 0 w 154"/>
                  <a:gd name="T27" fmla="*/ 0 h 104"/>
                  <a:gd name="T28" fmla="*/ 0 w 154"/>
                  <a:gd name="T29" fmla="*/ 0 h 104"/>
                  <a:gd name="T30" fmla="*/ 0 w 154"/>
                  <a:gd name="T31" fmla="*/ 0 h 104"/>
                  <a:gd name="T32" fmla="*/ 0 w 154"/>
                  <a:gd name="T33" fmla="*/ 0 h 104"/>
                  <a:gd name="T34" fmla="*/ 0 w 154"/>
                  <a:gd name="T35" fmla="*/ 0 h 104"/>
                  <a:gd name="T36" fmla="*/ 0 w 154"/>
                  <a:gd name="T37" fmla="*/ 0 h 104"/>
                  <a:gd name="T38" fmla="*/ 0 w 154"/>
                  <a:gd name="T39" fmla="*/ 0 h 104"/>
                  <a:gd name="T40" fmla="*/ 0 w 154"/>
                  <a:gd name="T41" fmla="*/ 0 h 104"/>
                  <a:gd name="T42" fmla="*/ 0 w 154"/>
                  <a:gd name="T43" fmla="*/ 0 h 104"/>
                  <a:gd name="T44" fmla="*/ 0 w 154"/>
                  <a:gd name="T45" fmla="*/ 0 h 10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54" h="104">
                    <a:moveTo>
                      <a:pt x="0" y="67"/>
                    </a:moveTo>
                    <a:lnTo>
                      <a:pt x="0" y="82"/>
                    </a:lnTo>
                    <a:lnTo>
                      <a:pt x="14" y="82"/>
                    </a:lnTo>
                    <a:lnTo>
                      <a:pt x="30" y="104"/>
                    </a:lnTo>
                    <a:lnTo>
                      <a:pt x="140" y="104"/>
                    </a:lnTo>
                    <a:lnTo>
                      <a:pt x="145" y="90"/>
                    </a:lnTo>
                    <a:lnTo>
                      <a:pt x="145" y="82"/>
                    </a:lnTo>
                    <a:lnTo>
                      <a:pt x="154" y="73"/>
                    </a:lnTo>
                    <a:lnTo>
                      <a:pt x="154" y="53"/>
                    </a:lnTo>
                    <a:lnTo>
                      <a:pt x="145" y="36"/>
                    </a:lnTo>
                    <a:lnTo>
                      <a:pt x="145" y="22"/>
                    </a:lnTo>
                    <a:lnTo>
                      <a:pt x="140" y="16"/>
                    </a:lnTo>
                    <a:lnTo>
                      <a:pt x="117" y="8"/>
                    </a:lnTo>
                    <a:lnTo>
                      <a:pt x="110" y="8"/>
                    </a:lnTo>
                    <a:lnTo>
                      <a:pt x="95" y="0"/>
                    </a:lnTo>
                    <a:lnTo>
                      <a:pt x="51" y="0"/>
                    </a:lnTo>
                    <a:lnTo>
                      <a:pt x="51" y="8"/>
                    </a:lnTo>
                    <a:lnTo>
                      <a:pt x="36" y="8"/>
                    </a:lnTo>
                    <a:lnTo>
                      <a:pt x="30" y="16"/>
                    </a:lnTo>
                    <a:lnTo>
                      <a:pt x="14" y="16"/>
                    </a:lnTo>
                    <a:lnTo>
                      <a:pt x="14" y="22"/>
                    </a:lnTo>
                    <a:lnTo>
                      <a:pt x="0" y="45"/>
                    </a:lnTo>
                    <a:lnTo>
                      <a:pt x="0" y="67"/>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 name="Freeform 728"/>
              <p:cNvSpPr>
                <a:spLocks/>
              </p:cNvSpPr>
              <p:nvPr/>
            </p:nvSpPr>
            <p:spPr bwMode="auto">
              <a:xfrm>
                <a:off x="3974" y="2051"/>
                <a:ext cx="16" cy="8"/>
              </a:xfrm>
              <a:custGeom>
                <a:avLst/>
                <a:gdLst>
                  <a:gd name="T0" fmla="*/ 0 w 154"/>
                  <a:gd name="T1" fmla="*/ 0 h 104"/>
                  <a:gd name="T2" fmla="*/ 0 w 154"/>
                  <a:gd name="T3" fmla="*/ 0 h 104"/>
                  <a:gd name="T4" fmla="*/ 0 w 154"/>
                  <a:gd name="T5" fmla="*/ 0 h 104"/>
                  <a:gd name="T6" fmla="*/ 0 w 154"/>
                  <a:gd name="T7" fmla="*/ 0 h 104"/>
                  <a:gd name="T8" fmla="*/ 0 w 154"/>
                  <a:gd name="T9" fmla="*/ 0 h 104"/>
                  <a:gd name="T10" fmla="*/ 0 w 154"/>
                  <a:gd name="T11" fmla="*/ 0 h 104"/>
                  <a:gd name="T12" fmla="*/ 0 w 154"/>
                  <a:gd name="T13" fmla="*/ 0 h 104"/>
                  <a:gd name="T14" fmla="*/ 0 w 154"/>
                  <a:gd name="T15" fmla="*/ 0 h 104"/>
                  <a:gd name="T16" fmla="*/ 0 w 154"/>
                  <a:gd name="T17" fmla="*/ 0 h 104"/>
                  <a:gd name="T18" fmla="*/ 0 w 154"/>
                  <a:gd name="T19" fmla="*/ 0 h 104"/>
                  <a:gd name="T20" fmla="*/ 0 w 154"/>
                  <a:gd name="T21" fmla="*/ 0 h 104"/>
                  <a:gd name="T22" fmla="*/ 0 w 154"/>
                  <a:gd name="T23" fmla="*/ 0 h 104"/>
                  <a:gd name="T24" fmla="*/ 0 w 154"/>
                  <a:gd name="T25" fmla="*/ 0 h 104"/>
                  <a:gd name="T26" fmla="*/ 0 w 154"/>
                  <a:gd name="T27" fmla="*/ 0 h 104"/>
                  <a:gd name="T28" fmla="*/ 0 w 154"/>
                  <a:gd name="T29" fmla="*/ 0 h 104"/>
                  <a:gd name="T30" fmla="*/ 0 w 154"/>
                  <a:gd name="T31" fmla="*/ 0 h 104"/>
                  <a:gd name="T32" fmla="*/ 0 w 154"/>
                  <a:gd name="T33" fmla="*/ 0 h 104"/>
                  <a:gd name="T34" fmla="*/ 0 w 154"/>
                  <a:gd name="T35" fmla="*/ 0 h 104"/>
                  <a:gd name="T36" fmla="*/ 0 w 154"/>
                  <a:gd name="T37" fmla="*/ 0 h 104"/>
                  <a:gd name="T38" fmla="*/ 0 w 154"/>
                  <a:gd name="T39" fmla="*/ 0 h 104"/>
                  <a:gd name="T40" fmla="*/ 0 w 154"/>
                  <a:gd name="T41" fmla="*/ 0 h 104"/>
                  <a:gd name="T42" fmla="*/ 0 w 154"/>
                  <a:gd name="T43" fmla="*/ 0 h 104"/>
                  <a:gd name="T44" fmla="*/ 0 w 154"/>
                  <a:gd name="T45" fmla="*/ 0 h 10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54" h="104">
                    <a:moveTo>
                      <a:pt x="0" y="67"/>
                    </a:moveTo>
                    <a:lnTo>
                      <a:pt x="0" y="82"/>
                    </a:lnTo>
                    <a:lnTo>
                      <a:pt x="14" y="82"/>
                    </a:lnTo>
                    <a:lnTo>
                      <a:pt x="30" y="104"/>
                    </a:lnTo>
                    <a:lnTo>
                      <a:pt x="140" y="104"/>
                    </a:lnTo>
                    <a:lnTo>
                      <a:pt x="145" y="90"/>
                    </a:lnTo>
                    <a:lnTo>
                      <a:pt x="145" y="82"/>
                    </a:lnTo>
                    <a:lnTo>
                      <a:pt x="154" y="73"/>
                    </a:lnTo>
                    <a:lnTo>
                      <a:pt x="154" y="53"/>
                    </a:lnTo>
                    <a:lnTo>
                      <a:pt x="145" y="36"/>
                    </a:lnTo>
                    <a:lnTo>
                      <a:pt x="145" y="22"/>
                    </a:lnTo>
                    <a:lnTo>
                      <a:pt x="140" y="16"/>
                    </a:lnTo>
                    <a:lnTo>
                      <a:pt x="117" y="8"/>
                    </a:lnTo>
                    <a:lnTo>
                      <a:pt x="110" y="8"/>
                    </a:lnTo>
                    <a:lnTo>
                      <a:pt x="95" y="0"/>
                    </a:lnTo>
                    <a:lnTo>
                      <a:pt x="51" y="0"/>
                    </a:lnTo>
                    <a:lnTo>
                      <a:pt x="51" y="8"/>
                    </a:lnTo>
                    <a:lnTo>
                      <a:pt x="36" y="8"/>
                    </a:lnTo>
                    <a:lnTo>
                      <a:pt x="30" y="16"/>
                    </a:lnTo>
                    <a:lnTo>
                      <a:pt x="14" y="16"/>
                    </a:lnTo>
                    <a:lnTo>
                      <a:pt x="14" y="22"/>
                    </a:lnTo>
                    <a:lnTo>
                      <a:pt x="0" y="45"/>
                    </a:lnTo>
                    <a:lnTo>
                      <a:pt x="0" y="67"/>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8" name="Freeform 729"/>
              <p:cNvSpPr>
                <a:spLocks/>
              </p:cNvSpPr>
              <p:nvPr/>
            </p:nvSpPr>
            <p:spPr bwMode="auto">
              <a:xfrm>
                <a:off x="3885" y="2033"/>
                <a:ext cx="10" cy="10"/>
              </a:xfrm>
              <a:custGeom>
                <a:avLst/>
                <a:gdLst>
                  <a:gd name="T0" fmla="*/ 0 w 96"/>
                  <a:gd name="T1" fmla="*/ 0 h 125"/>
                  <a:gd name="T2" fmla="*/ 0 w 96"/>
                  <a:gd name="T3" fmla="*/ 0 h 125"/>
                  <a:gd name="T4" fmla="*/ 0 w 96"/>
                  <a:gd name="T5" fmla="*/ 0 h 125"/>
                  <a:gd name="T6" fmla="*/ 0 w 96"/>
                  <a:gd name="T7" fmla="*/ 0 h 125"/>
                  <a:gd name="T8" fmla="*/ 0 w 96"/>
                  <a:gd name="T9" fmla="*/ 0 h 125"/>
                  <a:gd name="T10" fmla="*/ 0 w 96"/>
                  <a:gd name="T11" fmla="*/ 0 h 125"/>
                  <a:gd name="T12" fmla="*/ 0 w 96"/>
                  <a:gd name="T13" fmla="*/ 0 h 125"/>
                  <a:gd name="T14" fmla="*/ 0 w 96"/>
                  <a:gd name="T15" fmla="*/ 0 h 1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6" h="125">
                    <a:moveTo>
                      <a:pt x="67" y="0"/>
                    </a:moveTo>
                    <a:lnTo>
                      <a:pt x="0" y="60"/>
                    </a:lnTo>
                    <a:lnTo>
                      <a:pt x="0" y="119"/>
                    </a:lnTo>
                    <a:lnTo>
                      <a:pt x="22" y="125"/>
                    </a:lnTo>
                    <a:lnTo>
                      <a:pt x="22" y="66"/>
                    </a:lnTo>
                    <a:lnTo>
                      <a:pt x="31" y="66"/>
                    </a:lnTo>
                    <a:lnTo>
                      <a:pt x="96" y="0"/>
                    </a:lnTo>
                    <a:lnTo>
                      <a:pt x="67"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 name="Line 730"/>
              <p:cNvSpPr>
                <a:spLocks noChangeShapeType="1"/>
              </p:cNvSpPr>
              <p:nvPr/>
            </p:nvSpPr>
            <p:spPr bwMode="auto">
              <a:xfrm flipV="1">
                <a:off x="3900" y="2036"/>
                <a:ext cx="7"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 name="Line 731"/>
              <p:cNvSpPr>
                <a:spLocks noChangeShapeType="1"/>
              </p:cNvSpPr>
              <p:nvPr/>
            </p:nvSpPr>
            <p:spPr bwMode="auto">
              <a:xfrm>
                <a:off x="3907" y="2036"/>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 name="Line 732"/>
              <p:cNvSpPr>
                <a:spLocks noChangeShapeType="1"/>
              </p:cNvSpPr>
              <p:nvPr/>
            </p:nvSpPr>
            <p:spPr bwMode="auto">
              <a:xfrm flipH="1">
                <a:off x="3905" y="2037"/>
                <a:ext cx="6"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 name="Line 733"/>
              <p:cNvSpPr>
                <a:spLocks noChangeShapeType="1"/>
              </p:cNvSpPr>
              <p:nvPr/>
            </p:nvSpPr>
            <p:spPr bwMode="auto">
              <a:xfrm flipV="1">
                <a:off x="3938" y="2043"/>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 name="Line 734"/>
              <p:cNvSpPr>
                <a:spLocks noChangeShapeType="1"/>
              </p:cNvSpPr>
              <p:nvPr/>
            </p:nvSpPr>
            <p:spPr bwMode="auto">
              <a:xfrm>
                <a:off x="3944" y="204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 name="Line 735"/>
              <p:cNvSpPr>
                <a:spLocks noChangeShapeType="1"/>
              </p:cNvSpPr>
              <p:nvPr/>
            </p:nvSpPr>
            <p:spPr bwMode="auto">
              <a:xfrm flipH="1">
                <a:off x="3942" y="2043"/>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 name="Line 736"/>
              <p:cNvSpPr>
                <a:spLocks noChangeShapeType="1"/>
              </p:cNvSpPr>
              <p:nvPr/>
            </p:nvSpPr>
            <p:spPr bwMode="auto">
              <a:xfrm flipV="1">
                <a:off x="3948" y="2045"/>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6" name="Line 737"/>
              <p:cNvSpPr>
                <a:spLocks noChangeShapeType="1"/>
              </p:cNvSpPr>
              <p:nvPr/>
            </p:nvSpPr>
            <p:spPr bwMode="auto">
              <a:xfrm>
                <a:off x="3954" y="2045"/>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7" name="Line 738"/>
              <p:cNvSpPr>
                <a:spLocks noChangeShapeType="1"/>
              </p:cNvSpPr>
              <p:nvPr/>
            </p:nvSpPr>
            <p:spPr bwMode="auto">
              <a:xfrm flipH="1">
                <a:off x="3951" y="2046"/>
                <a:ext cx="6"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8" name="Line 739"/>
              <p:cNvSpPr>
                <a:spLocks noChangeShapeType="1"/>
              </p:cNvSpPr>
              <p:nvPr/>
            </p:nvSpPr>
            <p:spPr bwMode="auto">
              <a:xfrm flipV="1">
                <a:off x="3909" y="2038"/>
                <a:ext cx="8"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 name="Line 740"/>
              <p:cNvSpPr>
                <a:spLocks noChangeShapeType="1"/>
              </p:cNvSpPr>
              <p:nvPr/>
            </p:nvSpPr>
            <p:spPr bwMode="auto">
              <a:xfrm>
                <a:off x="3917" y="2038"/>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 name="Line 741"/>
              <p:cNvSpPr>
                <a:spLocks noChangeShapeType="1"/>
              </p:cNvSpPr>
              <p:nvPr/>
            </p:nvSpPr>
            <p:spPr bwMode="auto">
              <a:xfrm flipH="1">
                <a:off x="3914" y="2039"/>
                <a:ext cx="6"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 name="Line 742"/>
              <p:cNvSpPr>
                <a:spLocks noChangeShapeType="1"/>
              </p:cNvSpPr>
              <p:nvPr/>
            </p:nvSpPr>
            <p:spPr bwMode="auto">
              <a:xfrm flipV="1">
                <a:off x="3917" y="2039"/>
                <a:ext cx="8"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 name="Line 743"/>
              <p:cNvSpPr>
                <a:spLocks noChangeShapeType="1"/>
              </p:cNvSpPr>
              <p:nvPr/>
            </p:nvSpPr>
            <p:spPr bwMode="auto">
              <a:xfrm>
                <a:off x="3925" y="2039"/>
                <a:ext cx="3"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3" name="Line 744"/>
              <p:cNvSpPr>
                <a:spLocks noChangeShapeType="1"/>
              </p:cNvSpPr>
              <p:nvPr/>
            </p:nvSpPr>
            <p:spPr bwMode="auto">
              <a:xfrm flipH="1">
                <a:off x="3923" y="2041"/>
                <a:ext cx="5"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4" name="Line 745"/>
              <p:cNvSpPr>
                <a:spLocks noChangeShapeType="1"/>
              </p:cNvSpPr>
              <p:nvPr/>
            </p:nvSpPr>
            <p:spPr bwMode="auto">
              <a:xfrm flipV="1">
                <a:off x="3928" y="2041"/>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5" name="Line 746"/>
              <p:cNvSpPr>
                <a:spLocks noChangeShapeType="1"/>
              </p:cNvSpPr>
              <p:nvPr/>
            </p:nvSpPr>
            <p:spPr bwMode="auto">
              <a:xfrm>
                <a:off x="3934" y="2041"/>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6" name="Line 747"/>
              <p:cNvSpPr>
                <a:spLocks noChangeShapeType="1"/>
              </p:cNvSpPr>
              <p:nvPr/>
            </p:nvSpPr>
            <p:spPr bwMode="auto">
              <a:xfrm flipH="1">
                <a:off x="3931" y="2042"/>
                <a:ext cx="7"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7" name="Freeform 748"/>
              <p:cNvSpPr>
                <a:spLocks/>
              </p:cNvSpPr>
              <p:nvPr/>
            </p:nvSpPr>
            <p:spPr bwMode="auto">
              <a:xfrm>
                <a:off x="3874" y="2031"/>
                <a:ext cx="9" cy="11"/>
              </a:xfrm>
              <a:custGeom>
                <a:avLst/>
                <a:gdLst>
                  <a:gd name="T0" fmla="*/ 0 w 93"/>
                  <a:gd name="T1" fmla="*/ 0 h 141"/>
                  <a:gd name="T2" fmla="*/ 0 w 93"/>
                  <a:gd name="T3" fmla="*/ 0 h 141"/>
                  <a:gd name="T4" fmla="*/ 0 w 93"/>
                  <a:gd name="T5" fmla="*/ 0 h 141"/>
                  <a:gd name="T6" fmla="*/ 0 w 93"/>
                  <a:gd name="T7" fmla="*/ 0 h 141"/>
                  <a:gd name="T8" fmla="*/ 0 w 93"/>
                  <a:gd name="T9" fmla="*/ 0 h 141"/>
                  <a:gd name="T10" fmla="*/ 0 w 93"/>
                  <a:gd name="T11" fmla="*/ 0 h 141"/>
                  <a:gd name="T12" fmla="*/ 0 w 93"/>
                  <a:gd name="T13" fmla="*/ 0 h 1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3" h="141">
                    <a:moveTo>
                      <a:pt x="65" y="0"/>
                    </a:moveTo>
                    <a:lnTo>
                      <a:pt x="0" y="59"/>
                    </a:lnTo>
                    <a:lnTo>
                      <a:pt x="0" y="141"/>
                    </a:lnTo>
                    <a:lnTo>
                      <a:pt x="28" y="141"/>
                    </a:lnTo>
                    <a:lnTo>
                      <a:pt x="28" y="68"/>
                    </a:lnTo>
                    <a:lnTo>
                      <a:pt x="93" y="8"/>
                    </a:lnTo>
                    <a:lnTo>
                      <a:pt x="65"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8" name="Freeform 749"/>
              <p:cNvSpPr>
                <a:spLocks/>
              </p:cNvSpPr>
              <p:nvPr/>
            </p:nvSpPr>
            <p:spPr bwMode="auto">
              <a:xfrm>
                <a:off x="4104" y="2077"/>
                <a:ext cx="55" cy="21"/>
              </a:xfrm>
              <a:custGeom>
                <a:avLst/>
                <a:gdLst>
                  <a:gd name="T0" fmla="*/ 0 w 553"/>
                  <a:gd name="T1" fmla="*/ 0 h 272"/>
                  <a:gd name="T2" fmla="*/ 0 w 553"/>
                  <a:gd name="T3" fmla="*/ 0 h 272"/>
                  <a:gd name="T4" fmla="*/ 0 w 553"/>
                  <a:gd name="T5" fmla="*/ 0 h 272"/>
                  <a:gd name="T6" fmla="*/ 0 w 553"/>
                  <a:gd name="T7" fmla="*/ 0 h 272"/>
                  <a:gd name="T8" fmla="*/ 0 w 553"/>
                  <a:gd name="T9" fmla="*/ 0 h 272"/>
                  <a:gd name="T10" fmla="*/ 0 w 553"/>
                  <a:gd name="T11" fmla="*/ 0 h 272"/>
                  <a:gd name="T12" fmla="*/ 0 w 553"/>
                  <a:gd name="T13" fmla="*/ 0 h 272"/>
                  <a:gd name="T14" fmla="*/ 0 w 553"/>
                  <a:gd name="T15" fmla="*/ 0 h 272"/>
                  <a:gd name="T16" fmla="*/ 0 w 553"/>
                  <a:gd name="T17" fmla="*/ 0 h 272"/>
                  <a:gd name="T18" fmla="*/ 0 w 553"/>
                  <a:gd name="T19" fmla="*/ 0 h 272"/>
                  <a:gd name="T20" fmla="*/ 0 w 553"/>
                  <a:gd name="T21" fmla="*/ 0 h 272"/>
                  <a:gd name="T22" fmla="*/ 0 w 553"/>
                  <a:gd name="T23" fmla="*/ 0 h 272"/>
                  <a:gd name="T24" fmla="*/ 0 w 553"/>
                  <a:gd name="T25" fmla="*/ 0 h 272"/>
                  <a:gd name="T26" fmla="*/ 0 w 553"/>
                  <a:gd name="T27" fmla="*/ 0 h 272"/>
                  <a:gd name="T28" fmla="*/ 0 w 553"/>
                  <a:gd name="T29" fmla="*/ 0 h 272"/>
                  <a:gd name="T30" fmla="*/ 0 w 553"/>
                  <a:gd name="T31" fmla="*/ 0 h 272"/>
                  <a:gd name="T32" fmla="*/ 0 w 553"/>
                  <a:gd name="T33" fmla="*/ 0 h 272"/>
                  <a:gd name="T34" fmla="*/ 0 w 553"/>
                  <a:gd name="T35" fmla="*/ 0 h 272"/>
                  <a:gd name="T36" fmla="*/ 0 w 553"/>
                  <a:gd name="T37" fmla="*/ 0 h 272"/>
                  <a:gd name="T38" fmla="*/ 0 w 553"/>
                  <a:gd name="T39" fmla="*/ 0 h 272"/>
                  <a:gd name="T40" fmla="*/ 0 w 553"/>
                  <a:gd name="T41" fmla="*/ 0 h 272"/>
                  <a:gd name="T42" fmla="*/ 0 w 553"/>
                  <a:gd name="T43" fmla="*/ 0 h 272"/>
                  <a:gd name="T44" fmla="*/ 0 w 553"/>
                  <a:gd name="T45" fmla="*/ 0 h 272"/>
                  <a:gd name="T46" fmla="*/ 0 w 553"/>
                  <a:gd name="T47" fmla="*/ 0 h 272"/>
                  <a:gd name="T48" fmla="*/ 0 w 553"/>
                  <a:gd name="T49" fmla="*/ 0 h 272"/>
                  <a:gd name="T50" fmla="*/ 0 w 553"/>
                  <a:gd name="T51" fmla="*/ 0 h 272"/>
                  <a:gd name="T52" fmla="*/ 0 w 553"/>
                  <a:gd name="T53" fmla="*/ 0 h 272"/>
                  <a:gd name="T54" fmla="*/ 0 w 553"/>
                  <a:gd name="T55" fmla="*/ 0 h 272"/>
                  <a:gd name="T56" fmla="*/ 0 w 553"/>
                  <a:gd name="T57" fmla="*/ 0 h 272"/>
                  <a:gd name="T58" fmla="*/ 0 w 553"/>
                  <a:gd name="T59" fmla="*/ 0 h 272"/>
                  <a:gd name="T60" fmla="*/ 0 w 553"/>
                  <a:gd name="T61" fmla="*/ 0 h 272"/>
                  <a:gd name="T62" fmla="*/ 0 w 553"/>
                  <a:gd name="T63" fmla="*/ 0 h 272"/>
                  <a:gd name="T64" fmla="*/ 0 w 553"/>
                  <a:gd name="T65" fmla="*/ 0 h 272"/>
                  <a:gd name="T66" fmla="*/ 0 w 553"/>
                  <a:gd name="T67" fmla="*/ 0 h 272"/>
                  <a:gd name="T68" fmla="*/ 0 w 553"/>
                  <a:gd name="T69" fmla="*/ 0 h 272"/>
                  <a:gd name="T70" fmla="*/ 0 w 553"/>
                  <a:gd name="T71" fmla="*/ 0 h 272"/>
                  <a:gd name="T72" fmla="*/ 0 w 553"/>
                  <a:gd name="T73" fmla="*/ 0 h 272"/>
                  <a:gd name="T74" fmla="*/ 0 w 553"/>
                  <a:gd name="T75" fmla="*/ 0 h 272"/>
                  <a:gd name="T76" fmla="*/ 0 w 553"/>
                  <a:gd name="T77" fmla="*/ 0 h 272"/>
                  <a:gd name="T78" fmla="*/ 0 w 553"/>
                  <a:gd name="T79" fmla="*/ 0 h 272"/>
                  <a:gd name="T80" fmla="*/ 0 w 553"/>
                  <a:gd name="T81" fmla="*/ 0 h 272"/>
                  <a:gd name="T82" fmla="*/ 0 w 553"/>
                  <a:gd name="T83" fmla="*/ 0 h 272"/>
                  <a:gd name="T84" fmla="*/ 0 w 553"/>
                  <a:gd name="T85" fmla="*/ 0 h 272"/>
                  <a:gd name="T86" fmla="*/ 0 w 553"/>
                  <a:gd name="T87" fmla="*/ 0 h 272"/>
                  <a:gd name="T88" fmla="*/ 0 w 553"/>
                  <a:gd name="T89" fmla="*/ 0 h 272"/>
                  <a:gd name="T90" fmla="*/ 0 w 553"/>
                  <a:gd name="T91" fmla="*/ 0 h 272"/>
                  <a:gd name="T92" fmla="*/ 0 w 553"/>
                  <a:gd name="T93" fmla="*/ 0 h 272"/>
                  <a:gd name="T94" fmla="*/ 0 w 553"/>
                  <a:gd name="T95" fmla="*/ 0 h 272"/>
                  <a:gd name="T96" fmla="*/ 0 w 553"/>
                  <a:gd name="T97" fmla="*/ 0 h 272"/>
                  <a:gd name="T98" fmla="*/ 0 w 553"/>
                  <a:gd name="T99" fmla="*/ 0 h 272"/>
                  <a:gd name="T100" fmla="*/ 0 w 553"/>
                  <a:gd name="T101" fmla="*/ 0 h 272"/>
                  <a:gd name="T102" fmla="*/ 0 w 553"/>
                  <a:gd name="T103" fmla="*/ 0 h 2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53" h="272">
                    <a:moveTo>
                      <a:pt x="22" y="171"/>
                    </a:moveTo>
                    <a:lnTo>
                      <a:pt x="28" y="171"/>
                    </a:lnTo>
                    <a:lnTo>
                      <a:pt x="28" y="177"/>
                    </a:lnTo>
                    <a:lnTo>
                      <a:pt x="64" y="177"/>
                    </a:lnTo>
                    <a:lnTo>
                      <a:pt x="87" y="193"/>
                    </a:lnTo>
                    <a:lnTo>
                      <a:pt x="101" y="193"/>
                    </a:lnTo>
                    <a:lnTo>
                      <a:pt x="115" y="199"/>
                    </a:lnTo>
                    <a:lnTo>
                      <a:pt x="196" y="199"/>
                    </a:lnTo>
                    <a:lnTo>
                      <a:pt x="218" y="213"/>
                    </a:lnTo>
                    <a:lnTo>
                      <a:pt x="238" y="213"/>
                    </a:lnTo>
                    <a:lnTo>
                      <a:pt x="255" y="222"/>
                    </a:lnTo>
                    <a:lnTo>
                      <a:pt x="275" y="222"/>
                    </a:lnTo>
                    <a:lnTo>
                      <a:pt x="305" y="236"/>
                    </a:lnTo>
                    <a:lnTo>
                      <a:pt x="356" y="236"/>
                    </a:lnTo>
                    <a:lnTo>
                      <a:pt x="370" y="250"/>
                    </a:lnTo>
                    <a:lnTo>
                      <a:pt x="414" y="250"/>
                    </a:lnTo>
                    <a:lnTo>
                      <a:pt x="429" y="259"/>
                    </a:lnTo>
                    <a:lnTo>
                      <a:pt x="457" y="259"/>
                    </a:lnTo>
                    <a:lnTo>
                      <a:pt x="466" y="272"/>
                    </a:lnTo>
                    <a:lnTo>
                      <a:pt x="479" y="272"/>
                    </a:lnTo>
                    <a:lnTo>
                      <a:pt x="553" y="222"/>
                    </a:lnTo>
                    <a:lnTo>
                      <a:pt x="414" y="111"/>
                    </a:lnTo>
                    <a:lnTo>
                      <a:pt x="401" y="111"/>
                    </a:lnTo>
                    <a:lnTo>
                      <a:pt x="401" y="103"/>
                    </a:lnTo>
                    <a:lnTo>
                      <a:pt x="392" y="103"/>
                    </a:lnTo>
                    <a:lnTo>
                      <a:pt x="364" y="83"/>
                    </a:lnTo>
                    <a:lnTo>
                      <a:pt x="356" y="83"/>
                    </a:lnTo>
                    <a:lnTo>
                      <a:pt x="342" y="59"/>
                    </a:lnTo>
                    <a:lnTo>
                      <a:pt x="334" y="59"/>
                    </a:lnTo>
                    <a:lnTo>
                      <a:pt x="320" y="52"/>
                    </a:lnTo>
                    <a:lnTo>
                      <a:pt x="305" y="37"/>
                    </a:lnTo>
                    <a:lnTo>
                      <a:pt x="283" y="37"/>
                    </a:lnTo>
                    <a:lnTo>
                      <a:pt x="261" y="23"/>
                    </a:lnTo>
                    <a:lnTo>
                      <a:pt x="255" y="23"/>
                    </a:lnTo>
                    <a:lnTo>
                      <a:pt x="247" y="15"/>
                    </a:lnTo>
                    <a:lnTo>
                      <a:pt x="233" y="15"/>
                    </a:lnTo>
                    <a:lnTo>
                      <a:pt x="225" y="0"/>
                    </a:lnTo>
                    <a:lnTo>
                      <a:pt x="87" y="0"/>
                    </a:lnTo>
                    <a:lnTo>
                      <a:pt x="79" y="15"/>
                    </a:lnTo>
                    <a:lnTo>
                      <a:pt x="64" y="15"/>
                    </a:lnTo>
                    <a:lnTo>
                      <a:pt x="50" y="37"/>
                    </a:lnTo>
                    <a:lnTo>
                      <a:pt x="28" y="37"/>
                    </a:lnTo>
                    <a:lnTo>
                      <a:pt x="28" y="52"/>
                    </a:lnTo>
                    <a:lnTo>
                      <a:pt x="22" y="74"/>
                    </a:lnTo>
                    <a:lnTo>
                      <a:pt x="22" y="83"/>
                    </a:lnTo>
                    <a:lnTo>
                      <a:pt x="5" y="83"/>
                    </a:lnTo>
                    <a:lnTo>
                      <a:pt x="5" y="96"/>
                    </a:lnTo>
                    <a:lnTo>
                      <a:pt x="0" y="103"/>
                    </a:lnTo>
                    <a:lnTo>
                      <a:pt x="0" y="140"/>
                    </a:lnTo>
                    <a:lnTo>
                      <a:pt x="5" y="156"/>
                    </a:lnTo>
                    <a:lnTo>
                      <a:pt x="22" y="156"/>
                    </a:lnTo>
                    <a:lnTo>
                      <a:pt x="22" y="171"/>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9" name="Freeform 750"/>
              <p:cNvSpPr>
                <a:spLocks/>
              </p:cNvSpPr>
              <p:nvPr/>
            </p:nvSpPr>
            <p:spPr bwMode="auto">
              <a:xfrm>
                <a:off x="4104" y="2077"/>
                <a:ext cx="55" cy="21"/>
              </a:xfrm>
              <a:custGeom>
                <a:avLst/>
                <a:gdLst>
                  <a:gd name="T0" fmla="*/ 0 w 553"/>
                  <a:gd name="T1" fmla="*/ 0 h 272"/>
                  <a:gd name="T2" fmla="*/ 0 w 553"/>
                  <a:gd name="T3" fmla="*/ 0 h 272"/>
                  <a:gd name="T4" fmla="*/ 0 w 553"/>
                  <a:gd name="T5" fmla="*/ 0 h 272"/>
                  <a:gd name="T6" fmla="*/ 0 w 553"/>
                  <a:gd name="T7" fmla="*/ 0 h 272"/>
                  <a:gd name="T8" fmla="*/ 0 w 553"/>
                  <a:gd name="T9" fmla="*/ 0 h 272"/>
                  <a:gd name="T10" fmla="*/ 0 w 553"/>
                  <a:gd name="T11" fmla="*/ 0 h 272"/>
                  <a:gd name="T12" fmla="*/ 0 w 553"/>
                  <a:gd name="T13" fmla="*/ 0 h 272"/>
                  <a:gd name="T14" fmla="*/ 0 w 553"/>
                  <a:gd name="T15" fmla="*/ 0 h 272"/>
                  <a:gd name="T16" fmla="*/ 0 w 553"/>
                  <a:gd name="T17" fmla="*/ 0 h 272"/>
                  <a:gd name="T18" fmla="*/ 0 w 553"/>
                  <a:gd name="T19" fmla="*/ 0 h 272"/>
                  <a:gd name="T20" fmla="*/ 0 w 553"/>
                  <a:gd name="T21" fmla="*/ 0 h 272"/>
                  <a:gd name="T22" fmla="*/ 0 w 553"/>
                  <a:gd name="T23" fmla="*/ 0 h 272"/>
                  <a:gd name="T24" fmla="*/ 0 w 553"/>
                  <a:gd name="T25" fmla="*/ 0 h 272"/>
                  <a:gd name="T26" fmla="*/ 0 w 553"/>
                  <a:gd name="T27" fmla="*/ 0 h 272"/>
                  <a:gd name="T28" fmla="*/ 0 w 553"/>
                  <a:gd name="T29" fmla="*/ 0 h 272"/>
                  <a:gd name="T30" fmla="*/ 0 w 553"/>
                  <a:gd name="T31" fmla="*/ 0 h 272"/>
                  <a:gd name="T32" fmla="*/ 0 w 553"/>
                  <a:gd name="T33" fmla="*/ 0 h 272"/>
                  <a:gd name="T34" fmla="*/ 0 w 553"/>
                  <a:gd name="T35" fmla="*/ 0 h 272"/>
                  <a:gd name="T36" fmla="*/ 0 w 553"/>
                  <a:gd name="T37" fmla="*/ 0 h 272"/>
                  <a:gd name="T38" fmla="*/ 0 w 553"/>
                  <a:gd name="T39" fmla="*/ 0 h 272"/>
                  <a:gd name="T40" fmla="*/ 0 w 553"/>
                  <a:gd name="T41" fmla="*/ 0 h 272"/>
                  <a:gd name="T42" fmla="*/ 0 w 553"/>
                  <a:gd name="T43" fmla="*/ 0 h 272"/>
                  <a:gd name="T44" fmla="*/ 0 w 553"/>
                  <a:gd name="T45" fmla="*/ 0 h 272"/>
                  <a:gd name="T46" fmla="*/ 0 w 553"/>
                  <a:gd name="T47" fmla="*/ 0 h 272"/>
                  <a:gd name="T48" fmla="*/ 0 w 553"/>
                  <a:gd name="T49" fmla="*/ 0 h 272"/>
                  <a:gd name="T50" fmla="*/ 0 w 553"/>
                  <a:gd name="T51" fmla="*/ 0 h 272"/>
                  <a:gd name="T52" fmla="*/ 0 w 553"/>
                  <a:gd name="T53" fmla="*/ 0 h 272"/>
                  <a:gd name="T54" fmla="*/ 0 w 553"/>
                  <a:gd name="T55" fmla="*/ 0 h 272"/>
                  <a:gd name="T56" fmla="*/ 0 w 553"/>
                  <a:gd name="T57" fmla="*/ 0 h 272"/>
                  <a:gd name="T58" fmla="*/ 0 w 553"/>
                  <a:gd name="T59" fmla="*/ 0 h 272"/>
                  <a:gd name="T60" fmla="*/ 0 w 553"/>
                  <a:gd name="T61" fmla="*/ 0 h 272"/>
                  <a:gd name="T62" fmla="*/ 0 w 553"/>
                  <a:gd name="T63" fmla="*/ 0 h 272"/>
                  <a:gd name="T64" fmla="*/ 0 w 553"/>
                  <a:gd name="T65" fmla="*/ 0 h 272"/>
                  <a:gd name="T66" fmla="*/ 0 w 553"/>
                  <a:gd name="T67" fmla="*/ 0 h 272"/>
                  <a:gd name="T68" fmla="*/ 0 w 553"/>
                  <a:gd name="T69" fmla="*/ 0 h 272"/>
                  <a:gd name="T70" fmla="*/ 0 w 553"/>
                  <a:gd name="T71" fmla="*/ 0 h 272"/>
                  <a:gd name="T72" fmla="*/ 0 w 553"/>
                  <a:gd name="T73" fmla="*/ 0 h 272"/>
                  <a:gd name="T74" fmla="*/ 0 w 553"/>
                  <a:gd name="T75" fmla="*/ 0 h 272"/>
                  <a:gd name="T76" fmla="*/ 0 w 553"/>
                  <a:gd name="T77" fmla="*/ 0 h 272"/>
                  <a:gd name="T78" fmla="*/ 0 w 553"/>
                  <a:gd name="T79" fmla="*/ 0 h 272"/>
                  <a:gd name="T80" fmla="*/ 0 w 553"/>
                  <a:gd name="T81" fmla="*/ 0 h 272"/>
                  <a:gd name="T82" fmla="*/ 0 w 553"/>
                  <a:gd name="T83" fmla="*/ 0 h 272"/>
                  <a:gd name="T84" fmla="*/ 0 w 553"/>
                  <a:gd name="T85" fmla="*/ 0 h 272"/>
                  <a:gd name="T86" fmla="*/ 0 w 553"/>
                  <a:gd name="T87" fmla="*/ 0 h 272"/>
                  <a:gd name="T88" fmla="*/ 0 w 553"/>
                  <a:gd name="T89" fmla="*/ 0 h 272"/>
                  <a:gd name="T90" fmla="*/ 0 w 553"/>
                  <a:gd name="T91" fmla="*/ 0 h 272"/>
                  <a:gd name="T92" fmla="*/ 0 w 553"/>
                  <a:gd name="T93" fmla="*/ 0 h 272"/>
                  <a:gd name="T94" fmla="*/ 0 w 553"/>
                  <a:gd name="T95" fmla="*/ 0 h 272"/>
                  <a:gd name="T96" fmla="*/ 0 w 553"/>
                  <a:gd name="T97" fmla="*/ 0 h 272"/>
                  <a:gd name="T98" fmla="*/ 0 w 553"/>
                  <a:gd name="T99" fmla="*/ 0 h 272"/>
                  <a:gd name="T100" fmla="*/ 0 w 553"/>
                  <a:gd name="T101" fmla="*/ 0 h 272"/>
                  <a:gd name="T102" fmla="*/ 0 w 553"/>
                  <a:gd name="T103" fmla="*/ 0 h 2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53" h="272">
                    <a:moveTo>
                      <a:pt x="22" y="171"/>
                    </a:moveTo>
                    <a:lnTo>
                      <a:pt x="28" y="171"/>
                    </a:lnTo>
                    <a:lnTo>
                      <a:pt x="28" y="177"/>
                    </a:lnTo>
                    <a:lnTo>
                      <a:pt x="64" y="177"/>
                    </a:lnTo>
                    <a:lnTo>
                      <a:pt x="87" y="193"/>
                    </a:lnTo>
                    <a:lnTo>
                      <a:pt x="101" y="193"/>
                    </a:lnTo>
                    <a:lnTo>
                      <a:pt x="115" y="199"/>
                    </a:lnTo>
                    <a:lnTo>
                      <a:pt x="196" y="199"/>
                    </a:lnTo>
                    <a:lnTo>
                      <a:pt x="218" y="213"/>
                    </a:lnTo>
                    <a:lnTo>
                      <a:pt x="238" y="213"/>
                    </a:lnTo>
                    <a:lnTo>
                      <a:pt x="255" y="222"/>
                    </a:lnTo>
                    <a:lnTo>
                      <a:pt x="275" y="222"/>
                    </a:lnTo>
                    <a:lnTo>
                      <a:pt x="305" y="236"/>
                    </a:lnTo>
                    <a:lnTo>
                      <a:pt x="356" y="236"/>
                    </a:lnTo>
                    <a:lnTo>
                      <a:pt x="370" y="250"/>
                    </a:lnTo>
                    <a:lnTo>
                      <a:pt x="414" y="250"/>
                    </a:lnTo>
                    <a:lnTo>
                      <a:pt x="429" y="259"/>
                    </a:lnTo>
                    <a:lnTo>
                      <a:pt x="457" y="259"/>
                    </a:lnTo>
                    <a:lnTo>
                      <a:pt x="466" y="272"/>
                    </a:lnTo>
                    <a:lnTo>
                      <a:pt x="479" y="272"/>
                    </a:lnTo>
                    <a:lnTo>
                      <a:pt x="553" y="222"/>
                    </a:lnTo>
                    <a:lnTo>
                      <a:pt x="414" y="111"/>
                    </a:lnTo>
                    <a:lnTo>
                      <a:pt x="401" y="111"/>
                    </a:lnTo>
                    <a:lnTo>
                      <a:pt x="401" y="103"/>
                    </a:lnTo>
                    <a:lnTo>
                      <a:pt x="392" y="103"/>
                    </a:lnTo>
                    <a:lnTo>
                      <a:pt x="364" y="83"/>
                    </a:lnTo>
                    <a:lnTo>
                      <a:pt x="356" y="83"/>
                    </a:lnTo>
                    <a:lnTo>
                      <a:pt x="342" y="59"/>
                    </a:lnTo>
                    <a:lnTo>
                      <a:pt x="334" y="59"/>
                    </a:lnTo>
                    <a:lnTo>
                      <a:pt x="320" y="52"/>
                    </a:lnTo>
                    <a:lnTo>
                      <a:pt x="305" y="37"/>
                    </a:lnTo>
                    <a:lnTo>
                      <a:pt x="283" y="37"/>
                    </a:lnTo>
                    <a:lnTo>
                      <a:pt x="261" y="23"/>
                    </a:lnTo>
                    <a:lnTo>
                      <a:pt x="255" y="23"/>
                    </a:lnTo>
                    <a:lnTo>
                      <a:pt x="247" y="15"/>
                    </a:lnTo>
                    <a:lnTo>
                      <a:pt x="233" y="15"/>
                    </a:lnTo>
                    <a:lnTo>
                      <a:pt x="225" y="0"/>
                    </a:lnTo>
                    <a:lnTo>
                      <a:pt x="87" y="0"/>
                    </a:lnTo>
                    <a:lnTo>
                      <a:pt x="79" y="15"/>
                    </a:lnTo>
                    <a:lnTo>
                      <a:pt x="64" y="15"/>
                    </a:lnTo>
                    <a:lnTo>
                      <a:pt x="50" y="37"/>
                    </a:lnTo>
                    <a:lnTo>
                      <a:pt x="28" y="37"/>
                    </a:lnTo>
                    <a:lnTo>
                      <a:pt x="28" y="52"/>
                    </a:lnTo>
                    <a:lnTo>
                      <a:pt x="22" y="74"/>
                    </a:lnTo>
                    <a:lnTo>
                      <a:pt x="22" y="83"/>
                    </a:lnTo>
                    <a:lnTo>
                      <a:pt x="5" y="83"/>
                    </a:lnTo>
                    <a:lnTo>
                      <a:pt x="5" y="96"/>
                    </a:lnTo>
                    <a:lnTo>
                      <a:pt x="0" y="103"/>
                    </a:lnTo>
                    <a:lnTo>
                      <a:pt x="0" y="140"/>
                    </a:lnTo>
                    <a:lnTo>
                      <a:pt x="5" y="156"/>
                    </a:lnTo>
                    <a:lnTo>
                      <a:pt x="22" y="156"/>
                    </a:lnTo>
                    <a:lnTo>
                      <a:pt x="22" y="17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 name="Freeform 751"/>
              <p:cNvSpPr>
                <a:spLocks/>
              </p:cNvSpPr>
              <p:nvPr/>
            </p:nvSpPr>
            <p:spPr bwMode="auto">
              <a:xfrm>
                <a:off x="4148" y="1936"/>
                <a:ext cx="76" cy="162"/>
              </a:xfrm>
              <a:custGeom>
                <a:avLst/>
                <a:gdLst>
                  <a:gd name="T0" fmla="*/ 0 w 763"/>
                  <a:gd name="T1" fmla="*/ 0 h 2103"/>
                  <a:gd name="T2" fmla="*/ 0 w 763"/>
                  <a:gd name="T3" fmla="*/ 0 h 2103"/>
                  <a:gd name="T4" fmla="*/ 0 w 763"/>
                  <a:gd name="T5" fmla="*/ 0 h 2103"/>
                  <a:gd name="T6" fmla="*/ 0 w 763"/>
                  <a:gd name="T7" fmla="*/ 0 h 2103"/>
                  <a:gd name="T8" fmla="*/ 0 w 763"/>
                  <a:gd name="T9" fmla="*/ 0 h 2103"/>
                  <a:gd name="T10" fmla="*/ 0 w 763"/>
                  <a:gd name="T11" fmla="*/ 0 h 2103"/>
                  <a:gd name="T12" fmla="*/ 0 w 763"/>
                  <a:gd name="T13" fmla="*/ 0 h 2103"/>
                  <a:gd name="T14" fmla="*/ 0 w 763"/>
                  <a:gd name="T15" fmla="*/ 0 h 2103"/>
                  <a:gd name="T16" fmla="*/ 0 w 763"/>
                  <a:gd name="T17" fmla="*/ 0 h 2103"/>
                  <a:gd name="T18" fmla="*/ 0 w 763"/>
                  <a:gd name="T19" fmla="*/ 0 h 2103"/>
                  <a:gd name="T20" fmla="*/ 0 w 763"/>
                  <a:gd name="T21" fmla="*/ 0 h 2103"/>
                  <a:gd name="T22" fmla="*/ 0 w 763"/>
                  <a:gd name="T23" fmla="*/ 0 h 2103"/>
                  <a:gd name="T24" fmla="*/ 0 w 763"/>
                  <a:gd name="T25" fmla="*/ 0 h 2103"/>
                  <a:gd name="T26" fmla="*/ 0 w 763"/>
                  <a:gd name="T27" fmla="*/ 0 h 2103"/>
                  <a:gd name="T28" fmla="*/ 0 w 763"/>
                  <a:gd name="T29" fmla="*/ 0 h 2103"/>
                  <a:gd name="T30" fmla="*/ 0 w 763"/>
                  <a:gd name="T31" fmla="*/ 0 h 2103"/>
                  <a:gd name="T32" fmla="*/ 0 w 763"/>
                  <a:gd name="T33" fmla="*/ 0 h 2103"/>
                  <a:gd name="T34" fmla="*/ 0 w 763"/>
                  <a:gd name="T35" fmla="*/ 0 h 2103"/>
                  <a:gd name="T36" fmla="*/ 0 w 763"/>
                  <a:gd name="T37" fmla="*/ 0 h 2103"/>
                  <a:gd name="T38" fmla="*/ 0 w 763"/>
                  <a:gd name="T39" fmla="*/ 0 h 210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63" h="2103">
                    <a:moveTo>
                      <a:pt x="706" y="0"/>
                    </a:moveTo>
                    <a:lnTo>
                      <a:pt x="671" y="38"/>
                    </a:lnTo>
                    <a:lnTo>
                      <a:pt x="0" y="2008"/>
                    </a:lnTo>
                    <a:lnTo>
                      <a:pt x="0" y="2030"/>
                    </a:lnTo>
                    <a:lnTo>
                      <a:pt x="14" y="2030"/>
                    </a:lnTo>
                    <a:lnTo>
                      <a:pt x="14" y="2053"/>
                    </a:lnTo>
                    <a:lnTo>
                      <a:pt x="20" y="2053"/>
                    </a:lnTo>
                    <a:lnTo>
                      <a:pt x="20" y="2067"/>
                    </a:lnTo>
                    <a:lnTo>
                      <a:pt x="29" y="2081"/>
                    </a:lnTo>
                    <a:lnTo>
                      <a:pt x="29" y="2090"/>
                    </a:lnTo>
                    <a:lnTo>
                      <a:pt x="36" y="2090"/>
                    </a:lnTo>
                    <a:lnTo>
                      <a:pt x="36" y="2103"/>
                    </a:lnTo>
                    <a:lnTo>
                      <a:pt x="42" y="2103"/>
                    </a:lnTo>
                    <a:lnTo>
                      <a:pt x="51" y="2090"/>
                    </a:lnTo>
                    <a:lnTo>
                      <a:pt x="79" y="2090"/>
                    </a:lnTo>
                    <a:lnTo>
                      <a:pt x="93" y="2081"/>
                    </a:lnTo>
                    <a:lnTo>
                      <a:pt x="116" y="2081"/>
                    </a:lnTo>
                    <a:lnTo>
                      <a:pt x="129" y="2067"/>
                    </a:lnTo>
                    <a:lnTo>
                      <a:pt x="763" y="60"/>
                    </a:lnTo>
                    <a:lnTo>
                      <a:pt x="706"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 name="Freeform 752"/>
              <p:cNvSpPr>
                <a:spLocks/>
              </p:cNvSpPr>
              <p:nvPr/>
            </p:nvSpPr>
            <p:spPr bwMode="auto">
              <a:xfrm>
                <a:off x="4148" y="1936"/>
                <a:ext cx="76" cy="162"/>
              </a:xfrm>
              <a:custGeom>
                <a:avLst/>
                <a:gdLst>
                  <a:gd name="T0" fmla="*/ 0 w 763"/>
                  <a:gd name="T1" fmla="*/ 0 h 2103"/>
                  <a:gd name="T2" fmla="*/ 0 w 763"/>
                  <a:gd name="T3" fmla="*/ 0 h 2103"/>
                  <a:gd name="T4" fmla="*/ 0 w 763"/>
                  <a:gd name="T5" fmla="*/ 0 h 2103"/>
                  <a:gd name="T6" fmla="*/ 0 w 763"/>
                  <a:gd name="T7" fmla="*/ 0 h 2103"/>
                  <a:gd name="T8" fmla="*/ 0 w 763"/>
                  <a:gd name="T9" fmla="*/ 0 h 2103"/>
                  <a:gd name="T10" fmla="*/ 0 w 763"/>
                  <a:gd name="T11" fmla="*/ 0 h 2103"/>
                  <a:gd name="T12" fmla="*/ 0 w 763"/>
                  <a:gd name="T13" fmla="*/ 0 h 2103"/>
                  <a:gd name="T14" fmla="*/ 0 w 763"/>
                  <a:gd name="T15" fmla="*/ 0 h 2103"/>
                  <a:gd name="T16" fmla="*/ 0 w 763"/>
                  <a:gd name="T17" fmla="*/ 0 h 2103"/>
                  <a:gd name="T18" fmla="*/ 0 w 763"/>
                  <a:gd name="T19" fmla="*/ 0 h 2103"/>
                  <a:gd name="T20" fmla="*/ 0 w 763"/>
                  <a:gd name="T21" fmla="*/ 0 h 2103"/>
                  <a:gd name="T22" fmla="*/ 0 w 763"/>
                  <a:gd name="T23" fmla="*/ 0 h 2103"/>
                  <a:gd name="T24" fmla="*/ 0 w 763"/>
                  <a:gd name="T25" fmla="*/ 0 h 2103"/>
                  <a:gd name="T26" fmla="*/ 0 w 763"/>
                  <a:gd name="T27" fmla="*/ 0 h 2103"/>
                  <a:gd name="T28" fmla="*/ 0 w 763"/>
                  <a:gd name="T29" fmla="*/ 0 h 2103"/>
                  <a:gd name="T30" fmla="*/ 0 w 763"/>
                  <a:gd name="T31" fmla="*/ 0 h 2103"/>
                  <a:gd name="T32" fmla="*/ 0 w 763"/>
                  <a:gd name="T33" fmla="*/ 0 h 2103"/>
                  <a:gd name="T34" fmla="*/ 0 w 763"/>
                  <a:gd name="T35" fmla="*/ 0 h 2103"/>
                  <a:gd name="T36" fmla="*/ 0 w 763"/>
                  <a:gd name="T37" fmla="*/ 0 h 2103"/>
                  <a:gd name="T38" fmla="*/ 0 w 763"/>
                  <a:gd name="T39" fmla="*/ 0 h 210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63" h="2103">
                    <a:moveTo>
                      <a:pt x="706" y="0"/>
                    </a:moveTo>
                    <a:lnTo>
                      <a:pt x="671" y="38"/>
                    </a:lnTo>
                    <a:lnTo>
                      <a:pt x="0" y="2008"/>
                    </a:lnTo>
                    <a:lnTo>
                      <a:pt x="0" y="2030"/>
                    </a:lnTo>
                    <a:lnTo>
                      <a:pt x="14" y="2030"/>
                    </a:lnTo>
                    <a:lnTo>
                      <a:pt x="14" y="2053"/>
                    </a:lnTo>
                    <a:lnTo>
                      <a:pt x="20" y="2053"/>
                    </a:lnTo>
                    <a:lnTo>
                      <a:pt x="20" y="2067"/>
                    </a:lnTo>
                    <a:lnTo>
                      <a:pt x="29" y="2081"/>
                    </a:lnTo>
                    <a:lnTo>
                      <a:pt x="29" y="2090"/>
                    </a:lnTo>
                    <a:lnTo>
                      <a:pt x="36" y="2090"/>
                    </a:lnTo>
                    <a:lnTo>
                      <a:pt x="36" y="2103"/>
                    </a:lnTo>
                    <a:lnTo>
                      <a:pt x="42" y="2103"/>
                    </a:lnTo>
                    <a:lnTo>
                      <a:pt x="51" y="2090"/>
                    </a:lnTo>
                    <a:lnTo>
                      <a:pt x="79" y="2090"/>
                    </a:lnTo>
                    <a:lnTo>
                      <a:pt x="93" y="2081"/>
                    </a:lnTo>
                    <a:lnTo>
                      <a:pt x="116" y="2081"/>
                    </a:lnTo>
                    <a:lnTo>
                      <a:pt x="129" y="2067"/>
                    </a:lnTo>
                    <a:lnTo>
                      <a:pt x="763" y="60"/>
                    </a:lnTo>
                    <a:lnTo>
                      <a:pt x="706"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2" name="Freeform 753"/>
              <p:cNvSpPr>
                <a:spLocks/>
              </p:cNvSpPr>
              <p:nvPr/>
            </p:nvSpPr>
            <p:spPr bwMode="auto">
              <a:xfrm>
                <a:off x="3815" y="1882"/>
                <a:ext cx="403" cy="208"/>
              </a:xfrm>
              <a:custGeom>
                <a:avLst/>
                <a:gdLst>
                  <a:gd name="T0" fmla="*/ 0 w 4037"/>
                  <a:gd name="T1" fmla="*/ 0 h 2709"/>
                  <a:gd name="T2" fmla="*/ 0 w 4037"/>
                  <a:gd name="T3" fmla="*/ 0 h 2709"/>
                  <a:gd name="T4" fmla="*/ 0 w 4037"/>
                  <a:gd name="T5" fmla="*/ 0 h 2709"/>
                  <a:gd name="T6" fmla="*/ 0 w 4037"/>
                  <a:gd name="T7" fmla="*/ 0 h 2709"/>
                  <a:gd name="T8" fmla="*/ 0 w 4037"/>
                  <a:gd name="T9" fmla="*/ 0 h 2709"/>
                  <a:gd name="T10" fmla="*/ 0 w 4037"/>
                  <a:gd name="T11" fmla="*/ 0 h 2709"/>
                  <a:gd name="T12" fmla="*/ 0 w 4037"/>
                  <a:gd name="T13" fmla="*/ 0 h 2709"/>
                  <a:gd name="T14" fmla="*/ 0 w 4037"/>
                  <a:gd name="T15" fmla="*/ 0 h 2709"/>
                  <a:gd name="T16" fmla="*/ 0 w 4037"/>
                  <a:gd name="T17" fmla="*/ 0 h 2709"/>
                  <a:gd name="T18" fmla="*/ 0 w 4037"/>
                  <a:gd name="T19" fmla="*/ 0 h 2709"/>
                  <a:gd name="T20" fmla="*/ 0 w 4037"/>
                  <a:gd name="T21" fmla="*/ 0 h 2709"/>
                  <a:gd name="T22" fmla="*/ 0 w 4037"/>
                  <a:gd name="T23" fmla="*/ 0 h 2709"/>
                  <a:gd name="T24" fmla="*/ 0 w 4037"/>
                  <a:gd name="T25" fmla="*/ 0 h 2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37" h="2709">
                    <a:moveTo>
                      <a:pt x="629" y="0"/>
                    </a:moveTo>
                    <a:lnTo>
                      <a:pt x="205" y="1130"/>
                    </a:lnTo>
                    <a:lnTo>
                      <a:pt x="228" y="1271"/>
                    </a:lnTo>
                    <a:lnTo>
                      <a:pt x="0" y="1882"/>
                    </a:lnTo>
                    <a:lnTo>
                      <a:pt x="402" y="1993"/>
                    </a:lnTo>
                    <a:lnTo>
                      <a:pt x="518" y="1743"/>
                    </a:lnTo>
                    <a:lnTo>
                      <a:pt x="3009" y="2356"/>
                    </a:lnTo>
                    <a:lnTo>
                      <a:pt x="2899" y="2615"/>
                    </a:lnTo>
                    <a:lnTo>
                      <a:pt x="3345" y="2709"/>
                    </a:lnTo>
                    <a:lnTo>
                      <a:pt x="4037" y="710"/>
                    </a:lnTo>
                    <a:lnTo>
                      <a:pt x="3659" y="598"/>
                    </a:lnTo>
                    <a:lnTo>
                      <a:pt x="1167" y="90"/>
                    </a:lnTo>
                    <a:lnTo>
                      <a:pt x="62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3" name="Freeform 754"/>
              <p:cNvSpPr>
                <a:spLocks/>
              </p:cNvSpPr>
              <p:nvPr/>
            </p:nvSpPr>
            <p:spPr bwMode="auto">
              <a:xfrm>
                <a:off x="3815" y="1882"/>
                <a:ext cx="403" cy="208"/>
              </a:xfrm>
              <a:custGeom>
                <a:avLst/>
                <a:gdLst>
                  <a:gd name="T0" fmla="*/ 0 w 4037"/>
                  <a:gd name="T1" fmla="*/ 0 h 2709"/>
                  <a:gd name="T2" fmla="*/ 0 w 4037"/>
                  <a:gd name="T3" fmla="*/ 0 h 2709"/>
                  <a:gd name="T4" fmla="*/ 0 w 4037"/>
                  <a:gd name="T5" fmla="*/ 0 h 2709"/>
                  <a:gd name="T6" fmla="*/ 0 w 4037"/>
                  <a:gd name="T7" fmla="*/ 0 h 2709"/>
                  <a:gd name="T8" fmla="*/ 0 w 4037"/>
                  <a:gd name="T9" fmla="*/ 0 h 2709"/>
                  <a:gd name="T10" fmla="*/ 0 w 4037"/>
                  <a:gd name="T11" fmla="*/ 0 h 2709"/>
                  <a:gd name="T12" fmla="*/ 0 w 4037"/>
                  <a:gd name="T13" fmla="*/ 0 h 2709"/>
                  <a:gd name="T14" fmla="*/ 0 w 4037"/>
                  <a:gd name="T15" fmla="*/ 0 h 2709"/>
                  <a:gd name="T16" fmla="*/ 0 w 4037"/>
                  <a:gd name="T17" fmla="*/ 0 h 2709"/>
                  <a:gd name="T18" fmla="*/ 0 w 4037"/>
                  <a:gd name="T19" fmla="*/ 0 h 2709"/>
                  <a:gd name="T20" fmla="*/ 0 w 4037"/>
                  <a:gd name="T21" fmla="*/ 0 h 2709"/>
                  <a:gd name="T22" fmla="*/ 0 w 4037"/>
                  <a:gd name="T23" fmla="*/ 0 h 2709"/>
                  <a:gd name="T24" fmla="*/ 0 w 4037"/>
                  <a:gd name="T25" fmla="*/ 0 h 2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37" h="2709">
                    <a:moveTo>
                      <a:pt x="629" y="0"/>
                    </a:moveTo>
                    <a:lnTo>
                      <a:pt x="205" y="1130"/>
                    </a:lnTo>
                    <a:lnTo>
                      <a:pt x="228" y="1271"/>
                    </a:lnTo>
                    <a:lnTo>
                      <a:pt x="0" y="1882"/>
                    </a:lnTo>
                    <a:lnTo>
                      <a:pt x="402" y="1993"/>
                    </a:lnTo>
                    <a:lnTo>
                      <a:pt x="518" y="1743"/>
                    </a:lnTo>
                    <a:lnTo>
                      <a:pt x="3009" y="2356"/>
                    </a:lnTo>
                    <a:lnTo>
                      <a:pt x="2899" y="2615"/>
                    </a:lnTo>
                    <a:lnTo>
                      <a:pt x="3345" y="2709"/>
                    </a:lnTo>
                    <a:lnTo>
                      <a:pt x="4037" y="710"/>
                    </a:lnTo>
                    <a:lnTo>
                      <a:pt x="3659" y="598"/>
                    </a:lnTo>
                    <a:lnTo>
                      <a:pt x="1167" y="90"/>
                    </a:lnTo>
                    <a:lnTo>
                      <a:pt x="629"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4" name="Line 755"/>
              <p:cNvSpPr>
                <a:spLocks noChangeShapeType="1"/>
              </p:cNvSpPr>
              <p:nvPr/>
            </p:nvSpPr>
            <p:spPr bwMode="auto">
              <a:xfrm>
                <a:off x="3823" y="2008"/>
                <a:ext cx="43"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5" name="Line 756"/>
              <p:cNvSpPr>
                <a:spLocks noChangeShapeType="1"/>
              </p:cNvSpPr>
              <p:nvPr/>
            </p:nvSpPr>
            <p:spPr bwMode="auto">
              <a:xfrm>
                <a:off x="4116" y="2063"/>
                <a:ext cx="42"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6" name="Freeform 757"/>
              <p:cNvSpPr>
                <a:spLocks/>
              </p:cNvSpPr>
              <p:nvPr/>
            </p:nvSpPr>
            <p:spPr bwMode="auto">
              <a:xfrm>
                <a:off x="3835" y="1886"/>
                <a:ext cx="93" cy="93"/>
              </a:xfrm>
              <a:custGeom>
                <a:avLst/>
                <a:gdLst>
                  <a:gd name="T0" fmla="*/ 0 w 931"/>
                  <a:gd name="T1" fmla="*/ 0 h 1202"/>
                  <a:gd name="T2" fmla="*/ 0 w 931"/>
                  <a:gd name="T3" fmla="*/ 0 h 1202"/>
                  <a:gd name="T4" fmla="*/ 0 w 931"/>
                  <a:gd name="T5" fmla="*/ 0 h 1202"/>
                  <a:gd name="T6" fmla="*/ 0 w 931"/>
                  <a:gd name="T7" fmla="*/ 0 h 1202"/>
                  <a:gd name="T8" fmla="*/ 0 w 931"/>
                  <a:gd name="T9" fmla="*/ 0 h 1202"/>
                  <a:gd name="T10" fmla="*/ 0 w 931"/>
                  <a:gd name="T11" fmla="*/ 0 h 1202"/>
                  <a:gd name="T12" fmla="*/ 0 w 931"/>
                  <a:gd name="T13" fmla="*/ 0 h 1202"/>
                  <a:gd name="T14" fmla="*/ 0 w 931"/>
                  <a:gd name="T15" fmla="*/ 0 h 1202"/>
                  <a:gd name="T16" fmla="*/ 0 w 931"/>
                  <a:gd name="T17" fmla="*/ 0 h 12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31" h="1202">
                    <a:moveTo>
                      <a:pt x="931" y="58"/>
                    </a:moveTo>
                    <a:lnTo>
                      <a:pt x="443" y="0"/>
                    </a:lnTo>
                    <a:lnTo>
                      <a:pt x="43" y="1086"/>
                    </a:lnTo>
                    <a:lnTo>
                      <a:pt x="0" y="1077"/>
                    </a:lnTo>
                    <a:lnTo>
                      <a:pt x="23" y="1202"/>
                    </a:lnTo>
                    <a:lnTo>
                      <a:pt x="59" y="1202"/>
                    </a:lnTo>
                    <a:lnTo>
                      <a:pt x="488" y="52"/>
                    </a:lnTo>
                    <a:lnTo>
                      <a:pt x="918" y="118"/>
                    </a:lnTo>
                    <a:lnTo>
                      <a:pt x="931" y="58"/>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7" name="Freeform 758"/>
              <p:cNvSpPr>
                <a:spLocks/>
              </p:cNvSpPr>
              <p:nvPr/>
            </p:nvSpPr>
            <p:spPr bwMode="auto">
              <a:xfrm>
                <a:off x="3835" y="1886"/>
                <a:ext cx="93" cy="93"/>
              </a:xfrm>
              <a:custGeom>
                <a:avLst/>
                <a:gdLst>
                  <a:gd name="T0" fmla="*/ 0 w 931"/>
                  <a:gd name="T1" fmla="*/ 0 h 1202"/>
                  <a:gd name="T2" fmla="*/ 0 w 931"/>
                  <a:gd name="T3" fmla="*/ 0 h 1202"/>
                  <a:gd name="T4" fmla="*/ 0 w 931"/>
                  <a:gd name="T5" fmla="*/ 0 h 1202"/>
                  <a:gd name="T6" fmla="*/ 0 w 931"/>
                  <a:gd name="T7" fmla="*/ 0 h 1202"/>
                  <a:gd name="T8" fmla="*/ 0 w 931"/>
                  <a:gd name="T9" fmla="*/ 0 h 1202"/>
                  <a:gd name="T10" fmla="*/ 0 w 931"/>
                  <a:gd name="T11" fmla="*/ 0 h 1202"/>
                  <a:gd name="T12" fmla="*/ 0 w 931"/>
                  <a:gd name="T13" fmla="*/ 0 h 1202"/>
                  <a:gd name="T14" fmla="*/ 0 w 931"/>
                  <a:gd name="T15" fmla="*/ 0 h 1202"/>
                  <a:gd name="T16" fmla="*/ 0 w 931"/>
                  <a:gd name="T17" fmla="*/ 0 h 12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31" h="1202">
                    <a:moveTo>
                      <a:pt x="931" y="58"/>
                    </a:moveTo>
                    <a:lnTo>
                      <a:pt x="443" y="0"/>
                    </a:lnTo>
                    <a:lnTo>
                      <a:pt x="43" y="1086"/>
                    </a:lnTo>
                    <a:lnTo>
                      <a:pt x="0" y="1077"/>
                    </a:lnTo>
                    <a:lnTo>
                      <a:pt x="23" y="1202"/>
                    </a:lnTo>
                    <a:lnTo>
                      <a:pt x="59" y="1202"/>
                    </a:lnTo>
                    <a:lnTo>
                      <a:pt x="488" y="52"/>
                    </a:lnTo>
                    <a:lnTo>
                      <a:pt x="918" y="118"/>
                    </a:lnTo>
                    <a:lnTo>
                      <a:pt x="931" y="58"/>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8" name="Line 759"/>
              <p:cNvSpPr>
                <a:spLocks noChangeShapeType="1"/>
              </p:cNvSpPr>
              <p:nvPr/>
            </p:nvSpPr>
            <p:spPr bwMode="auto">
              <a:xfrm>
                <a:off x="3839" y="1969"/>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9" name="Freeform 760"/>
              <p:cNvSpPr>
                <a:spLocks/>
              </p:cNvSpPr>
              <p:nvPr/>
            </p:nvSpPr>
            <p:spPr bwMode="auto">
              <a:xfrm>
                <a:off x="4172" y="1928"/>
                <a:ext cx="47" cy="99"/>
              </a:xfrm>
              <a:custGeom>
                <a:avLst/>
                <a:gdLst>
                  <a:gd name="T0" fmla="*/ 0 w 466"/>
                  <a:gd name="T1" fmla="*/ 0 h 1284"/>
                  <a:gd name="T2" fmla="*/ 0 w 466"/>
                  <a:gd name="T3" fmla="*/ 0 h 1284"/>
                  <a:gd name="T4" fmla="*/ 0 w 466"/>
                  <a:gd name="T5" fmla="*/ 0 h 1284"/>
                  <a:gd name="T6" fmla="*/ 0 w 466"/>
                  <a:gd name="T7" fmla="*/ 0 h 1284"/>
                  <a:gd name="T8" fmla="*/ 0 w 466"/>
                  <a:gd name="T9" fmla="*/ 0 h 1284"/>
                  <a:gd name="T10" fmla="*/ 0 w 466"/>
                  <a:gd name="T11" fmla="*/ 0 h 1284"/>
                  <a:gd name="T12" fmla="*/ 0 w 466"/>
                  <a:gd name="T13" fmla="*/ 0 h 1284"/>
                  <a:gd name="T14" fmla="*/ 0 w 466"/>
                  <a:gd name="T15" fmla="*/ 0 h 1284"/>
                  <a:gd name="T16" fmla="*/ 0 w 466"/>
                  <a:gd name="T17" fmla="*/ 0 h 1284"/>
                  <a:gd name="T18" fmla="*/ 0 w 466"/>
                  <a:gd name="T19" fmla="*/ 0 h 1284"/>
                  <a:gd name="T20" fmla="*/ 0 w 466"/>
                  <a:gd name="T21" fmla="*/ 0 h 1284"/>
                  <a:gd name="T22" fmla="*/ 0 w 466"/>
                  <a:gd name="T23" fmla="*/ 0 h 1284"/>
                  <a:gd name="T24" fmla="*/ 0 w 466"/>
                  <a:gd name="T25" fmla="*/ 0 h 1284"/>
                  <a:gd name="T26" fmla="*/ 0 w 466"/>
                  <a:gd name="T27" fmla="*/ 0 h 1284"/>
                  <a:gd name="T28" fmla="*/ 0 w 466"/>
                  <a:gd name="T29" fmla="*/ 0 h 1284"/>
                  <a:gd name="T30" fmla="*/ 0 w 466"/>
                  <a:gd name="T31" fmla="*/ 0 h 1284"/>
                  <a:gd name="T32" fmla="*/ 0 w 466"/>
                  <a:gd name="T33" fmla="*/ 0 h 1284"/>
                  <a:gd name="T34" fmla="*/ 0 w 466"/>
                  <a:gd name="T35" fmla="*/ 0 h 1284"/>
                  <a:gd name="T36" fmla="*/ 0 w 466"/>
                  <a:gd name="T37" fmla="*/ 0 h 1284"/>
                  <a:gd name="T38" fmla="*/ 0 w 466"/>
                  <a:gd name="T39" fmla="*/ 0 h 1284"/>
                  <a:gd name="T40" fmla="*/ 0 w 466"/>
                  <a:gd name="T41" fmla="*/ 0 h 1284"/>
                  <a:gd name="T42" fmla="*/ 0 w 466"/>
                  <a:gd name="T43" fmla="*/ 0 h 1284"/>
                  <a:gd name="T44" fmla="*/ 0 w 466"/>
                  <a:gd name="T45" fmla="*/ 0 h 1284"/>
                  <a:gd name="T46" fmla="*/ 0 w 466"/>
                  <a:gd name="T47" fmla="*/ 0 h 1284"/>
                  <a:gd name="T48" fmla="*/ 0 w 466"/>
                  <a:gd name="T49" fmla="*/ 0 h 1284"/>
                  <a:gd name="T50" fmla="*/ 0 w 466"/>
                  <a:gd name="T51" fmla="*/ 0 h 1284"/>
                  <a:gd name="T52" fmla="*/ 0 w 466"/>
                  <a:gd name="T53" fmla="*/ 0 h 1284"/>
                  <a:gd name="T54" fmla="*/ 0 w 466"/>
                  <a:gd name="T55" fmla="*/ 0 h 1284"/>
                  <a:gd name="T56" fmla="*/ 0 w 466"/>
                  <a:gd name="T57" fmla="*/ 0 h 1284"/>
                  <a:gd name="T58" fmla="*/ 0 w 466"/>
                  <a:gd name="T59" fmla="*/ 0 h 1284"/>
                  <a:gd name="T60" fmla="*/ 0 w 466"/>
                  <a:gd name="T61" fmla="*/ 0 h 1284"/>
                  <a:gd name="T62" fmla="*/ 0 w 466"/>
                  <a:gd name="T63" fmla="*/ 0 h 1284"/>
                  <a:gd name="T64" fmla="*/ 0 w 466"/>
                  <a:gd name="T65" fmla="*/ 0 h 1284"/>
                  <a:gd name="T66" fmla="*/ 0 w 466"/>
                  <a:gd name="T67" fmla="*/ 0 h 1284"/>
                  <a:gd name="T68" fmla="*/ 0 w 466"/>
                  <a:gd name="T69" fmla="*/ 0 h 1284"/>
                  <a:gd name="T70" fmla="*/ 0 w 466"/>
                  <a:gd name="T71" fmla="*/ 0 h 1284"/>
                  <a:gd name="T72" fmla="*/ 0 w 466"/>
                  <a:gd name="T73" fmla="*/ 0 h 1284"/>
                  <a:gd name="T74" fmla="*/ 0 w 466"/>
                  <a:gd name="T75" fmla="*/ 0 h 1284"/>
                  <a:gd name="T76" fmla="*/ 0 w 466"/>
                  <a:gd name="T77" fmla="*/ 0 h 1284"/>
                  <a:gd name="T78" fmla="*/ 0 w 466"/>
                  <a:gd name="T79" fmla="*/ 0 h 1284"/>
                  <a:gd name="T80" fmla="*/ 0 w 466"/>
                  <a:gd name="T81" fmla="*/ 0 h 1284"/>
                  <a:gd name="T82" fmla="*/ 0 w 466"/>
                  <a:gd name="T83" fmla="*/ 0 h 1284"/>
                  <a:gd name="T84" fmla="*/ 0 w 466"/>
                  <a:gd name="T85" fmla="*/ 0 h 1284"/>
                  <a:gd name="T86" fmla="*/ 0 w 466"/>
                  <a:gd name="T87" fmla="*/ 0 h 1284"/>
                  <a:gd name="T88" fmla="*/ 0 w 466"/>
                  <a:gd name="T89" fmla="*/ 0 h 1284"/>
                  <a:gd name="T90" fmla="*/ 0 w 466"/>
                  <a:gd name="T91" fmla="*/ 0 h 1284"/>
                  <a:gd name="T92" fmla="*/ 0 w 466"/>
                  <a:gd name="T93" fmla="*/ 0 h 1284"/>
                  <a:gd name="T94" fmla="*/ 0 w 466"/>
                  <a:gd name="T95" fmla="*/ 0 h 1284"/>
                  <a:gd name="T96" fmla="*/ 0 w 466"/>
                  <a:gd name="T97" fmla="*/ 0 h 1284"/>
                  <a:gd name="T98" fmla="*/ 0 w 466"/>
                  <a:gd name="T99" fmla="*/ 0 h 1284"/>
                  <a:gd name="T100" fmla="*/ 0 w 466"/>
                  <a:gd name="T101" fmla="*/ 0 h 1284"/>
                  <a:gd name="T102" fmla="*/ 0 w 466"/>
                  <a:gd name="T103" fmla="*/ 0 h 1284"/>
                  <a:gd name="T104" fmla="*/ 0 w 466"/>
                  <a:gd name="T105" fmla="*/ 0 h 1284"/>
                  <a:gd name="T106" fmla="*/ 0 w 466"/>
                  <a:gd name="T107" fmla="*/ 0 h 1284"/>
                  <a:gd name="T108" fmla="*/ 0 w 466"/>
                  <a:gd name="T109" fmla="*/ 0 h 1284"/>
                  <a:gd name="T110" fmla="*/ 0 w 466"/>
                  <a:gd name="T111" fmla="*/ 0 h 1284"/>
                  <a:gd name="T112" fmla="*/ 0 w 466"/>
                  <a:gd name="T113" fmla="*/ 0 h 12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66" h="1284">
                    <a:moveTo>
                      <a:pt x="59" y="0"/>
                    </a:moveTo>
                    <a:lnTo>
                      <a:pt x="50" y="0"/>
                    </a:lnTo>
                    <a:lnTo>
                      <a:pt x="50" y="24"/>
                    </a:lnTo>
                    <a:lnTo>
                      <a:pt x="37" y="24"/>
                    </a:lnTo>
                    <a:lnTo>
                      <a:pt x="37" y="38"/>
                    </a:lnTo>
                    <a:lnTo>
                      <a:pt x="65" y="38"/>
                    </a:lnTo>
                    <a:lnTo>
                      <a:pt x="65" y="46"/>
                    </a:lnTo>
                    <a:lnTo>
                      <a:pt x="102" y="46"/>
                    </a:lnTo>
                    <a:lnTo>
                      <a:pt x="102" y="52"/>
                    </a:lnTo>
                    <a:lnTo>
                      <a:pt x="132" y="52"/>
                    </a:lnTo>
                    <a:lnTo>
                      <a:pt x="132" y="60"/>
                    </a:lnTo>
                    <a:lnTo>
                      <a:pt x="168" y="60"/>
                    </a:lnTo>
                    <a:lnTo>
                      <a:pt x="168" y="66"/>
                    </a:lnTo>
                    <a:lnTo>
                      <a:pt x="196" y="66"/>
                    </a:lnTo>
                    <a:lnTo>
                      <a:pt x="196" y="75"/>
                    </a:lnTo>
                    <a:lnTo>
                      <a:pt x="227" y="75"/>
                    </a:lnTo>
                    <a:lnTo>
                      <a:pt x="227" y="83"/>
                    </a:lnTo>
                    <a:lnTo>
                      <a:pt x="255" y="83"/>
                    </a:lnTo>
                    <a:lnTo>
                      <a:pt x="255" y="97"/>
                    </a:lnTo>
                    <a:lnTo>
                      <a:pt x="283" y="97"/>
                    </a:lnTo>
                    <a:lnTo>
                      <a:pt x="283" y="103"/>
                    </a:lnTo>
                    <a:lnTo>
                      <a:pt x="320" y="103"/>
                    </a:lnTo>
                    <a:lnTo>
                      <a:pt x="320" y="112"/>
                    </a:lnTo>
                    <a:lnTo>
                      <a:pt x="342" y="112"/>
                    </a:lnTo>
                    <a:lnTo>
                      <a:pt x="342" y="119"/>
                    </a:lnTo>
                    <a:lnTo>
                      <a:pt x="387" y="119"/>
                    </a:lnTo>
                    <a:lnTo>
                      <a:pt x="387" y="134"/>
                    </a:lnTo>
                    <a:lnTo>
                      <a:pt x="409" y="134"/>
                    </a:lnTo>
                    <a:lnTo>
                      <a:pt x="409" y="149"/>
                    </a:lnTo>
                    <a:lnTo>
                      <a:pt x="401" y="149"/>
                    </a:lnTo>
                    <a:lnTo>
                      <a:pt x="401" y="178"/>
                    </a:lnTo>
                    <a:lnTo>
                      <a:pt x="393" y="178"/>
                    </a:lnTo>
                    <a:lnTo>
                      <a:pt x="393" y="200"/>
                    </a:lnTo>
                    <a:lnTo>
                      <a:pt x="387" y="200"/>
                    </a:lnTo>
                    <a:lnTo>
                      <a:pt x="387" y="222"/>
                    </a:lnTo>
                    <a:lnTo>
                      <a:pt x="372" y="222"/>
                    </a:lnTo>
                    <a:lnTo>
                      <a:pt x="372" y="251"/>
                    </a:lnTo>
                    <a:lnTo>
                      <a:pt x="365" y="251"/>
                    </a:lnTo>
                    <a:lnTo>
                      <a:pt x="365" y="273"/>
                    </a:lnTo>
                    <a:lnTo>
                      <a:pt x="350" y="273"/>
                    </a:lnTo>
                    <a:lnTo>
                      <a:pt x="350" y="297"/>
                    </a:lnTo>
                    <a:lnTo>
                      <a:pt x="342" y="297"/>
                    </a:lnTo>
                    <a:lnTo>
                      <a:pt x="342" y="319"/>
                    </a:lnTo>
                    <a:lnTo>
                      <a:pt x="337" y="319"/>
                    </a:lnTo>
                    <a:lnTo>
                      <a:pt x="337" y="370"/>
                    </a:lnTo>
                    <a:lnTo>
                      <a:pt x="320" y="370"/>
                    </a:lnTo>
                    <a:lnTo>
                      <a:pt x="320" y="398"/>
                    </a:lnTo>
                    <a:lnTo>
                      <a:pt x="314" y="398"/>
                    </a:lnTo>
                    <a:lnTo>
                      <a:pt x="314" y="421"/>
                    </a:lnTo>
                    <a:lnTo>
                      <a:pt x="300" y="421"/>
                    </a:lnTo>
                    <a:lnTo>
                      <a:pt x="300" y="436"/>
                    </a:lnTo>
                    <a:lnTo>
                      <a:pt x="292" y="436"/>
                    </a:lnTo>
                    <a:lnTo>
                      <a:pt x="292" y="473"/>
                    </a:lnTo>
                    <a:lnTo>
                      <a:pt x="283" y="473"/>
                    </a:lnTo>
                    <a:lnTo>
                      <a:pt x="283" y="495"/>
                    </a:lnTo>
                    <a:lnTo>
                      <a:pt x="278" y="495"/>
                    </a:lnTo>
                    <a:lnTo>
                      <a:pt x="278" y="517"/>
                    </a:lnTo>
                    <a:lnTo>
                      <a:pt x="263" y="517"/>
                    </a:lnTo>
                    <a:lnTo>
                      <a:pt x="263" y="541"/>
                    </a:lnTo>
                    <a:lnTo>
                      <a:pt x="255" y="541"/>
                    </a:lnTo>
                    <a:lnTo>
                      <a:pt x="255" y="569"/>
                    </a:lnTo>
                    <a:lnTo>
                      <a:pt x="247" y="569"/>
                    </a:lnTo>
                    <a:lnTo>
                      <a:pt x="247" y="600"/>
                    </a:lnTo>
                    <a:lnTo>
                      <a:pt x="233" y="600"/>
                    </a:lnTo>
                    <a:lnTo>
                      <a:pt x="233" y="614"/>
                    </a:lnTo>
                    <a:lnTo>
                      <a:pt x="227" y="614"/>
                    </a:lnTo>
                    <a:lnTo>
                      <a:pt x="227" y="642"/>
                    </a:lnTo>
                    <a:lnTo>
                      <a:pt x="219" y="642"/>
                    </a:lnTo>
                    <a:lnTo>
                      <a:pt x="219" y="693"/>
                    </a:lnTo>
                    <a:lnTo>
                      <a:pt x="204" y="693"/>
                    </a:lnTo>
                    <a:lnTo>
                      <a:pt x="204" y="717"/>
                    </a:lnTo>
                    <a:lnTo>
                      <a:pt x="196" y="717"/>
                    </a:lnTo>
                    <a:lnTo>
                      <a:pt x="196" y="739"/>
                    </a:lnTo>
                    <a:lnTo>
                      <a:pt x="182" y="739"/>
                    </a:lnTo>
                    <a:lnTo>
                      <a:pt x="182" y="768"/>
                    </a:lnTo>
                    <a:lnTo>
                      <a:pt x="174" y="768"/>
                    </a:lnTo>
                    <a:lnTo>
                      <a:pt x="174" y="790"/>
                    </a:lnTo>
                    <a:lnTo>
                      <a:pt x="168" y="790"/>
                    </a:lnTo>
                    <a:lnTo>
                      <a:pt x="168" y="813"/>
                    </a:lnTo>
                    <a:lnTo>
                      <a:pt x="160" y="813"/>
                    </a:lnTo>
                    <a:lnTo>
                      <a:pt x="160" y="842"/>
                    </a:lnTo>
                    <a:lnTo>
                      <a:pt x="146" y="842"/>
                    </a:lnTo>
                    <a:lnTo>
                      <a:pt x="146" y="873"/>
                    </a:lnTo>
                    <a:lnTo>
                      <a:pt x="137" y="873"/>
                    </a:lnTo>
                    <a:lnTo>
                      <a:pt x="137" y="886"/>
                    </a:lnTo>
                    <a:lnTo>
                      <a:pt x="132" y="886"/>
                    </a:lnTo>
                    <a:lnTo>
                      <a:pt x="132" y="915"/>
                    </a:lnTo>
                    <a:lnTo>
                      <a:pt x="117" y="915"/>
                    </a:lnTo>
                    <a:lnTo>
                      <a:pt x="117" y="937"/>
                    </a:lnTo>
                    <a:lnTo>
                      <a:pt x="109" y="937"/>
                    </a:lnTo>
                    <a:lnTo>
                      <a:pt x="109" y="968"/>
                    </a:lnTo>
                    <a:lnTo>
                      <a:pt x="102" y="968"/>
                    </a:lnTo>
                    <a:lnTo>
                      <a:pt x="102" y="989"/>
                    </a:lnTo>
                    <a:lnTo>
                      <a:pt x="95" y="989"/>
                    </a:lnTo>
                    <a:lnTo>
                      <a:pt x="95" y="1012"/>
                    </a:lnTo>
                    <a:lnTo>
                      <a:pt x="87" y="1012"/>
                    </a:lnTo>
                    <a:lnTo>
                      <a:pt x="87" y="1042"/>
                    </a:lnTo>
                    <a:lnTo>
                      <a:pt x="81" y="1042"/>
                    </a:lnTo>
                    <a:lnTo>
                      <a:pt x="81" y="1056"/>
                    </a:lnTo>
                    <a:lnTo>
                      <a:pt x="65" y="1056"/>
                    </a:lnTo>
                    <a:lnTo>
                      <a:pt x="65" y="1085"/>
                    </a:lnTo>
                    <a:lnTo>
                      <a:pt x="59" y="1085"/>
                    </a:lnTo>
                    <a:lnTo>
                      <a:pt x="59" y="1116"/>
                    </a:lnTo>
                    <a:lnTo>
                      <a:pt x="50" y="1116"/>
                    </a:lnTo>
                    <a:lnTo>
                      <a:pt x="50" y="1145"/>
                    </a:lnTo>
                    <a:lnTo>
                      <a:pt x="37" y="1145"/>
                    </a:lnTo>
                    <a:lnTo>
                      <a:pt x="37" y="1159"/>
                    </a:lnTo>
                    <a:lnTo>
                      <a:pt x="28" y="1159"/>
                    </a:lnTo>
                    <a:lnTo>
                      <a:pt x="28" y="1190"/>
                    </a:lnTo>
                    <a:lnTo>
                      <a:pt x="22" y="1190"/>
                    </a:lnTo>
                    <a:lnTo>
                      <a:pt x="22" y="1210"/>
                    </a:lnTo>
                    <a:lnTo>
                      <a:pt x="15" y="1210"/>
                    </a:lnTo>
                    <a:lnTo>
                      <a:pt x="15" y="1233"/>
                    </a:lnTo>
                    <a:lnTo>
                      <a:pt x="0" y="1233"/>
                    </a:lnTo>
                    <a:lnTo>
                      <a:pt x="0" y="1278"/>
                    </a:lnTo>
                    <a:lnTo>
                      <a:pt x="28" y="1278"/>
                    </a:lnTo>
                    <a:lnTo>
                      <a:pt x="28" y="1284"/>
                    </a:lnTo>
                    <a:lnTo>
                      <a:pt x="65" y="1284"/>
                    </a:lnTo>
                    <a:lnTo>
                      <a:pt x="65" y="1278"/>
                    </a:lnTo>
                    <a:lnTo>
                      <a:pt x="81" y="1278"/>
                    </a:lnTo>
                    <a:lnTo>
                      <a:pt x="81" y="1247"/>
                    </a:lnTo>
                    <a:lnTo>
                      <a:pt x="87" y="1247"/>
                    </a:lnTo>
                    <a:lnTo>
                      <a:pt x="87" y="1227"/>
                    </a:lnTo>
                    <a:lnTo>
                      <a:pt x="95" y="1227"/>
                    </a:lnTo>
                    <a:lnTo>
                      <a:pt x="95" y="1196"/>
                    </a:lnTo>
                    <a:lnTo>
                      <a:pt x="102" y="1196"/>
                    </a:lnTo>
                    <a:lnTo>
                      <a:pt x="102" y="1168"/>
                    </a:lnTo>
                    <a:lnTo>
                      <a:pt x="109" y="1168"/>
                    </a:lnTo>
                    <a:lnTo>
                      <a:pt x="109" y="1153"/>
                    </a:lnTo>
                    <a:lnTo>
                      <a:pt x="117" y="1153"/>
                    </a:lnTo>
                    <a:lnTo>
                      <a:pt x="117" y="1131"/>
                    </a:lnTo>
                    <a:lnTo>
                      <a:pt x="132" y="1131"/>
                    </a:lnTo>
                    <a:lnTo>
                      <a:pt x="132" y="1093"/>
                    </a:lnTo>
                    <a:lnTo>
                      <a:pt x="137" y="1093"/>
                    </a:lnTo>
                    <a:lnTo>
                      <a:pt x="137" y="1071"/>
                    </a:lnTo>
                    <a:lnTo>
                      <a:pt x="146" y="1071"/>
                    </a:lnTo>
                    <a:lnTo>
                      <a:pt x="146" y="1042"/>
                    </a:lnTo>
                    <a:lnTo>
                      <a:pt x="160" y="1042"/>
                    </a:lnTo>
                    <a:lnTo>
                      <a:pt x="160" y="1012"/>
                    </a:lnTo>
                    <a:lnTo>
                      <a:pt x="168" y="1012"/>
                    </a:lnTo>
                    <a:lnTo>
                      <a:pt x="168" y="989"/>
                    </a:lnTo>
                    <a:lnTo>
                      <a:pt x="174" y="989"/>
                    </a:lnTo>
                    <a:lnTo>
                      <a:pt x="174" y="952"/>
                    </a:lnTo>
                    <a:lnTo>
                      <a:pt x="182" y="952"/>
                    </a:lnTo>
                    <a:lnTo>
                      <a:pt x="182" y="932"/>
                    </a:lnTo>
                    <a:lnTo>
                      <a:pt x="196" y="932"/>
                    </a:lnTo>
                    <a:lnTo>
                      <a:pt x="196" y="915"/>
                    </a:lnTo>
                    <a:lnTo>
                      <a:pt x="204" y="915"/>
                    </a:lnTo>
                    <a:lnTo>
                      <a:pt x="204" y="886"/>
                    </a:lnTo>
                    <a:lnTo>
                      <a:pt x="219" y="886"/>
                    </a:lnTo>
                    <a:lnTo>
                      <a:pt x="219" y="836"/>
                    </a:lnTo>
                    <a:lnTo>
                      <a:pt x="227" y="836"/>
                    </a:lnTo>
                    <a:lnTo>
                      <a:pt x="227" y="805"/>
                    </a:lnTo>
                    <a:lnTo>
                      <a:pt x="233" y="805"/>
                    </a:lnTo>
                    <a:lnTo>
                      <a:pt x="233" y="776"/>
                    </a:lnTo>
                    <a:lnTo>
                      <a:pt x="247" y="776"/>
                    </a:lnTo>
                    <a:lnTo>
                      <a:pt x="247" y="753"/>
                    </a:lnTo>
                    <a:lnTo>
                      <a:pt x="255" y="753"/>
                    </a:lnTo>
                    <a:lnTo>
                      <a:pt x="255" y="717"/>
                    </a:lnTo>
                    <a:lnTo>
                      <a:pt x="263" y="717"/>
                    </a:lnTo>
                    <a:lnTo>
                      <a:pt x="263" y="693"/>
                    </a:lnTo>
                    <a:lnTo>
                      <a:pt x="278" y="693"/>
                    </a:lnTo>
                    <a:lnTo>
                      <a:pt x="278" y="680"/>
                    </a:lnTo>
                    <a:lnTo>
                      <a:pt x="283" y="680"/>
                    </a:lnTo>
                    <a:lnTo>
                      <a:pt x="283" y="651"/>
                    </a:lnTo>
                    <a:lnTo>
                      <a:pt x="292" y="651"/>
                    </a:lnTo>
                    <a:lnTo>
                      <a:pt x="292" y="620"/>
                    </a:lnTo>
                    <a:lnTo>
                      <a:pt x="300" y="620"/>
                    </a:lnTo>
                    <a:lnTo>
                      <a:pt x="300" y="600"/>
                    </a:lnTo>
                    <a:lnTo>
                      <a:pt x="314" y="600"/>
                    </a:lnTo>
                    <a:lnTo>
                      <a:pt x="314" y="569"/>
                    </a:lnTo>
                    <a:lnTo>
                      <a:pt x="320" y="569"/>
                    </a:lnTo>
                    <a:lnTo>
                      <a:pt x="320" y="541"/>
                    </a:lnTo>
                    <a:lnTo>
                      <a:pt x="337" y="541"/>
                    </a:lnTo>
                    <a:lnTo>
                      <a:pt x="337" y="489"/>
                    </a:lnTo>
                    <a:lnTo>
                      <a:pt x="342" y="489"/>
                    </a:lnTo>
                    <a:lnTo>
                      <a:pt x="342" y="458"/>
                    </a:lnTo>
                    <a:lnTo>
                      <a:pt x="350" y="458"/>
                    </a:lnTo>
                    <a:lnTo>
                      <a:pt x="350" y="436"/>
                    </a:lnTo>
                    <a:lnTo>
                      <a:pt x="365" y="436"/>
                    </a:lnTo>
                    <a:lnTo>
                      <a:pt x="365" y="415"/>
                    </a:lnTo>
                    <a:lnTo>
                      <a:pt x="372" y="415"/>
                    </a:lnTo>
                    <a:lnTo>
                      <a:pt x="372" y="385"/>
                    </a:lnTo>
                    <a:lnTo>
                      <a:pt x="387" y="385"/>
                    </a:lnTo>
                    <a:lnTo>
                      <a:pt x="387" y="356"/>
                    </a:lnTo>
                    <a:lnTo>
                      <a:pt x="393" y="356"/>
                    </a:lnTo>
                    <a:lnTo>
                      <a:pt x="393" y="333"/>
                    </a:lnTo>
                    <a:lnTo>
                      <a:pt x="401" y="333"/>
                    </a:lnTo>
                    <a:lnTo>
                      <a:pt x="401" y="304"/>
                    </a:lnTo>
                    <a:lnTo>
                      <a:pt x="409" y="304"/>
                    </a:lnTo>
                    <a:lnTo>
                      <a:pt x="409" y="273"/>
                    </a:lnTo>
                    <a:lnTo>
                      <a:pt x="424" y="273"/>
                    </a:lnTo>
                    <a:lnTo>
                      <a:pt x="424" y="251"/>
                    </a:lnTo>
                    <a:lnTo>
                      <a:pt x="429" y="251"/>
                    </a:lnTo>
                    <a:lnTo>
                      <a:pt x="429" y="222"/>
                    </a:lnTo>
                    <a:lnTo>
                      <a:pt x="437" y="222"/>
                    </a:lnTo>
                    <a:lnTo>
                      <a:pt x="437" y="200"/>
                    </a:lnTo>
                    <a:lnTo>
                      <a:pt x="446" y="200"/>
                    </a:lnTo>
                    <a:lnTo>
                      <a:pt x="446" y="178"/>
                    </a:lnTo>
                    <a:lnTo>
                      <a:pt x="452" y="178"/>
                    </a:lnTo>
                    <a:lnTo>
                      <a:pt x="452" y="149"/>
                    </a:lnTo>
                    <a:lnTo>
                      <a:pt x="459" y="149"/>
                    </a:lnTo>
                    <a:lnTo>
                      <a:pt x="459" y="119"/>
                    </a:lnTo>
                    <a:lnTo>
                      <a:pt x="466" y="119"/>
                    </a:lnTo>
                    <a:lnTo>
                      <a:pt x="466" y="103"/>
                    </a:lnTo>
                    <a:lnTo>
                      <a:pt x="437" y="103"/>
                    </a:lnTo>
                    <a:lnTo>
                      <a:pt x="437" y="97"/>
                    </a:lnTo>
                    <a:lnTo>
                      <a:pt x="409" y="97"/>
                    </a:lnTo>
                    <a:lnTo>
                      <a:pt x="409" y="83"/>
                    </a:lnTo>
                    <a:lnTo>
                      <a:pt x="372" y="83"/>
                    </a:lnTo>
                    <a:lnTo>
                      <a:pt x="372" y="75"/>
                    </a:lnTo>
                    <a:lnTo>
                      <a:pt x="342" y="75"/>
                    </a:lnTo>
                    <a:lnTo>
                      <a:pt x="342" y="66"/>
                    </a:lnTo>
                    <a:lnTo>
                      <a:pt x="314" y="66"/>
                    </a:lnTo>
                    <a:lnTo>
                      <a:pt x="314" y="60"/>
                    </a:lnTo>
                    <a:lnTo>
                      <a:pt x="283" y="60"/>
                    </a:lnTo>
                    <a:lnTo>
                      <a:pt x="283" y="52"/>
                    </a:lnTo>
                    <a:lnTo>
                      <a:pt x="247" y="52"/>
                    </a:lnTo>
                    <a:lnTo>
                      <a:pt x="247" y="46"/>
                    </a:lnTo>
                    <a:lnTo>
                      <a:pt x="219" y="46"/>
                    </a:lnTo>
                    <a:lnTo>
                      <a:pt x="219" y="38"/>
                    </a:lnTo>
                    <a:lnTo>
                      <a:pt x="182" y="38"/>
                    </a:lnTo>
                    <a:lnTo>
                      <a:pt x="182" y="24"/>
                    </a:lnTo>
                    <a:lnTo>
                      <a:pt x="160" y="24"/>
                    </a:lnTo>
                    <a:lnTo>
                      <a:pt x="160" y="15"/>
                    </a:lnTo>
                    <a:lnTo>
                      <a:pt x="117" y="15"/>
                    </a:lnTo>
                    <a:lnTo>
                      <a:pt x="117" y="0"/>
                    </a:lnTo>
                    <a:lnTo>
                      <a:pt x="95" y="0"/>
                    </a:lnTo>
                    <a:lnTo>
                      <a:pt x="5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 name="Freeform 761"/>
              <p:cNvSpPr>
                <a:spLocks/>
              </p:cNvSpPr>
              <p:nvPr/>
            </p:nvSpPr>
            <p:spPr bwMode="auto">
              <a:xfrm>
                <a:off x="4172" y="1927"/>
                <a:ext cx="47" cy="100"/>
              </a:xfrm>
              <a:custGeom>
                <a:avLst/>
                <a:gdLst>
                  <a:gd name="T0" fmla="*/ 0 w 466"/>
                  <a:gd name="T1" fmla="*/ 0 h 1297"/>
                  <a:gd name="T2" fmla="*/ 0 w 466"/>
                  <a:gd name="T3" fmla="*/ 0 h 1297"/>
                  <a:gd name="T4" fmla="*/ 0 w 466"/>
                  <a:gd name="T5" fmla="*/ 0 h 1297"/>
                  <a:gd name="T6" fmla="*/ 0 w 466"/>
                  <a:gd name="T7" fmla="*/ 0 h 1297"/>
                  <a:gd name="T8" fmla="*/ 0 w 466"/>
                  <a:gd name="T9" fmla="*/ 0 h 1297"/>
                  <a:gd name="T10" fmla="*/ 0 w 466"/>
                  <a:gd name="T11" fmla="*/ 0 h 1297"/>
                  <a:gd name="T12" fmla="*/ 0 w 466"/>
                  <a:gd name="T13" fmla="*/ 0 h 12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6" h="1297">
                    <a:moveTo>
                      <a:pt x="0" y="1277"/>
                    </a:moveTo>
                    <a:lnTo>
                      <a:pt x="409" y="147"/>
                    </a:lnTo>
                    <a:lnTo>
                      <a:pt x="37" y="37"/>
                    </a:lnTo>
                    <a:lnTo>
                      <a:pt x="59" y="0"/>
                    </a:lnTo>
                    <a:lnTo>
                      <a:pt x="466" y="116"/>
                    </a:lnTo>
                    <a:lnTo>
                      <a:pt x="65" y="1297"/>
                    </a:lnTo>
                    <a:lnTo>
                      <a:pt x="0" y="1277"/>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1" name="Freeform 762"/>
              <p:cNvSpPr>
                <a:spLocks/>
              </p:cNvSpPr>
              <p:nvPr/>
            </p:nvSpPr>
            <p:spPr bwMode="auto">
              <a:xfrm>
                <a:off x="4175" y="1929"/>
                <a:ext cx="40" cy="12"/>
              </a:xfrm>
              <a:custGeom>
                <a:avLst/>
                <a:gdLst>
                  <a:gd name="T0" fmla="*/ 0 w 396"/>
                  <a:gd name="T1" fmla="*/ 0 h 148"/>
                  <a:gd name="T2" fmla="*/ 0 w 396"/>
                  <a:gd name="T3" fmla="*/ 0 h 148"/>
                  <a:gd name="T4" fmla="*/ 0 w 396"/>
                  <a:gd name="T5" fmla="*/ 0 h 148"/>
                  <a:gd name="T6" fmla="*/ 0 w 396"/>
                  <a:gd name="T7" fmla="*/ 0 h 148"/>
                  <a:gd name="T8" fmla="*/ 0 w 396"/>
                  <a:gd name="T9" fmla="*/ 0 h 148"/>
                  <a:gd name="T10" fmla="*/ 0 w 396"/>
                  <a:gd name="T11" fmla="*/ 0 h 1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6" h="148">
                    <a:moveTo>
                      <a:pt x="31" y="0"/>
                    </a:moveTo>
                    <a:lnTo>
                      <a:pt x="0" y="88"/>
                    </a:lnTo>
                    <a:lnTo>
                      <a:pt x="59" y="68"/>
                    </a:lnTo>
                    <a:lnTo>
                      <a:pt x="373" y="148"/>
                    </a:lnTo>
                    <a:lnTo>
                      <a:pt x="396" y="97"/>
                    </a:lnTo>
                    <a:lnTo>
                      <a:pt x="31" y="0"/>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 name="Freeform 763"/>
              <p:cNvSpPr>
                <a:spLocks/>
              </p:cNvSpPr>
              <p:nvPr/>
            </p:nvSpPr>
            <p:spPr bwMode="auto">
              <a:xfrm>
                <a:off x="4175" y="1929"/>
                <a:ext cx="40" cy="12"/>
              </a:xfrm>
              <a:custGeom>
                <a:avLst/>
                <a:gdLst>
                  <a:gd name="T0" fmla="*/ 0 w 396"/>
                  <a:gd name="T1" fmla="*/ 0 h 148"/>
                  <a:gd name="T2" fmla="*/ 0 w 396"/>
                  <a:gd name="T3" fmla="*/ 0 h 148"/>
                  <a:gd name="T4" fmla="*/ 0 w 396"/>
                  <a:gd name="T5" fmla="*/ 0 h 148"/>
                  <a:gd name="T6" fmla="*/ 0 w 396"/>
                  <a:gd name="T7" fmla="*/ 0 h 148"/>
                  <a:gd name="T8" fmla="*/ 0 w 396"/>
                  <a:gd name="T9" fmla="*/ 0 h 148"/>
                  <a:gd name="T10" fmla="*/ 0 w 396"/>
                  <a:gd name="T11" fmla="*/ 0 h 1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6" h="148">
                    <a:moveTo>
                      <a:pt x="31" y="0"/>
                    </a:moveTo>
                    <a:lnTo>
                      <a:pt x="0" y="88"/>
                    </a:lnTo>
                    <a:lnTo>
                      <a:pt x="59" y="68"/>
                    </a:lnTo>
                    <a:lnTo>
                      <a:pt x="373" y="148"/>
                    </a:lnTo>
                    <a:lnTo>
                      <a:pt x="396" y="97"/>
                    </a:lnTo>
                    <a:lnTo>
                      <a:pt x="3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3" name="Line 764"/>
              <p:cNvSpPr>
                <a:spLocks noChangeShapeType="1"/>
              </p:cNvSpPr>
              <p:nvPr/>
            </p:nvSpPr>
            <p:spPr bwMode="auto">
              <a:xfrm flipH="1" flipV="1">
                <a:off x="4178" y="1929"/>
                <a:ext cx="4"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4" name="Freeform 765"/>
              <p:cNvSpPr>
                <a:spLocks/>
              </p:cNvSpPr>
              <p:nvPr/>
            </p:nvSpPr>
            <p:spPr bwMode="auto">
              <a:xfrm>
                <a:off x="4170" y="2024"/>
                <a:ext cx="8" cy="12"/>
              </a:xfrm>
              <a:custGeom>
                <a:avLst/>
                <a:gdLst>
                  <a:gd name="T0" fmla="*/ 0 w 87"/>
                  <a:gd name="T1" fmla="*/ 0 h 156"/>
                  <a:gd name="T2" fmla="*/ 0 w 87"/>
                  <a:gd name="T3" fmla="*/ 0 h 156"/>
                  <a:gd name="T4" fmla="*/ 0 w 87"/>
                  <a:gd name="T5" fmla="*/ 0 h 156"/>
                  <a:gd name="T6" fmla="*/ 0 w 87"/>
                  <a:gd name="T7" fmla="*/ 0 h 156"/>
                  <a:gd name="T8" fmla="*/ 0 w 87"/>
                  <a:gd name="T9" fmla="*/ 0 h 1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156">
                    <a:moveTo>
                      <a:pt x="28" y="0"/>
                    </a:moveTo>
                    <a:lnTo>
                      <a:pt x="0" y="134"/>
                    </a:lnTo>
                    <a:lnTo>
                      <a:pt x="28" y="156"/>
                    </a:lnTo>
                    <a:lnTo>
                      <a:pt x="87" y="37"/>
                    </a:lnTo>
                    <a:lnTo>
                      <a:pt x="28" y="0"/>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 name="Freeform 766"/>
              <p:cNvSpPr>
                <a:spLocks/>
              </p:cNvSpPr>
              <p:nvPr/>
            </p:nvSpPr>
            <p:spPr bwMode="auto">
              <a:xfrm>
                <a:off x="4170" y="2024"/>
                <a:ext cx="8" cy="12"/>
              </a:xfrm>
              <a:custGeom>
                <a:avLst/>
                <a:gdLst>
                  <a:gd name="T0" fmla="*/ 0 w 87"/>
                  <a:gd name="T1" fmla="*/ 0 h 156"/>
                  <a:gd name="T2" fmla="*/ 0 w 87"/>
                  <a:gd name="T3" fmla="*/ 0 h 156"/>
                  <a:gd name="T4" fmla="*/ 0 w 87"/>
                  <a:gd name="T5" fmla="*/ 0 h 156"/>
                  <a:gd name="T6" fmla="*/ 0 w 87"/>
                  <a:gd name="T7" fmla="*/ 0 h 156"/>
                  <a:gd name="T8" fmla="*/ 0 w 87"/>
                  <a:gd name="T9" fmla="*/ 0 h 1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156">
                    <a:moveTo>
                      <a:pt x="28" y="0"/>
                    </a:moveTo>
                    <a:lnTo>
                      <a:pt x="0" y="134"/>
                    </a:lnTo>
                    <a:lnTo>
                      <a:pt x="28" y="156"/>
                    </a:lnTo>
                    <a:lnTo>
                      <a:pt x="87" y="37"/>
                    </a:lnTo>
                    <a:lnTo>
                      <a:pt x="28"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6" name="Freeform 767"/>
              <p:cNvSpPr>
                <a:spLocks/>
              </p:cNvSpPr>
              <p:nvPr/>
            </p:nvSpPr>
            <p:spPr bwMode="auto">
              <a:xfrm>
                <a:off x="3925" y="1887"/>
                <a:ext cx="256" cy="49"/>
              </a:xfrm>
              <a:custGeom>
                <a:avLst/>
                <a:gdLst>
                  <a:gd name="T0" fmla="*/ 0 w 2566"/>
                  <a:gd name="T1" fmla="*/ 0 h 633"/>
                  <a:gd name="T2" fmla="*/ 0 w 2566"/>
                  <a:gd name="T3" fmla="*/ 0 h 633"/>
                  <a:gd name="T4" fmla="*/ 0 w 2566"/>
                  <a:gd name="T5" fmla="*/ 0 h 633"/>
                  <a:gd name="T6" fmla="*/ 0 w 2566"/>
                  <a:gd name="T7" fmla="*/ 0 h 633"/>
                  <a:gd name="T8" fmla="*/ 0 w 2566"/>
                  <a:gd name="T9" fmla="*/ 0 h 633"/>
                  <a:gd name="T10" fmla="*/ 0 w 2566"/>
                  <a:gd name="T11" fmla="*/ 0 h 6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66" h="633">
                    <a:moveTo>
                      <a:pt x="37" y="0"/>
                    </a:moveTo>
                    <a:lnTo>
                      <a:pt x="0" y="110"/>
                    </a:lnTo>
                    <a:lnTo>
                      <a:pt x="2516" y="633"/>
                    </a:lnTo>
                    <a:lnTo>
                      <a:pt x="2566" y="494"/>
                    </a:lnTo>
                    <a:lnTo>
                      <a:pt x="1234" y="176"/>
                    </a:lnTo>
                    <a:lnTo>
                      <a:pt x="37"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7" name="Freeform 768"/>
              <p:cNvSpPr>
                <a:spLocks/>
              </p:cNvSpPr>
              <p:nvPr/>
            </p:nvSpPr>
            <p:spPr bwMode="auto">
              <a:xfrm>
                <a:off x="3925" y="1887"/>
                <a:ext cx="256" cy="49"/>
              </a:xfrm>
              <a:custGeom>
                <a:avLst/>
                <a:gdLst>
                  <a:gd name="T0" fmla="*/ 0 w 2566"/>
                  <a:gd name="T1" fmla="*/ 0 h 633"/>
                  <a:gd name="T2" fmla="*/ 0 w 2566"/>
                  <a:gd name="T3" fmla="*/ 0 h 633"/>
                  <a:gd name="T4" fmla="*/ 0 w 2566"/>
                  <a:gd name="T5" fmla="*/ 0 h 633"/>
                  <a:gd name="T6" fmla="*/ 0 w 2566"/>
                  <a:gd name="T7" fmla="*/ 0 h 633"/>
                  <a:gd name="T8" fmla="*/ 0 w 2566"/>
                  <a:gd name="T9" fmla="*/ 0 h 633"/>
                  <a:gd name="T10" fmla="*/ 0 w 2566"/>
                  <a:gd name="T11" fmla="*/ 0 h 6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66" h="633">
                    <a:moveTo>
                      <a:pt x="37" y="0"/>
                    </a:moveTo>
                    <a:lnTo>
                      <a:pt x="0" y="110"/>
                    </a:lnTo>
                    <a:lnTo>
                      <a:pt x="2516" y="633"/>
                    </a:lnTo>
                    <a:lnTo>
                      <a:pt x="2566" y="494"/>
                    </a:lnTo>
                    <a:lnTo>
                      <a:pt x="1234" y="176"/>
                    </a:lnTo>
                    <a:lnTo>
                      <a:pt x="37"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8" name="Freeform 769"/>
              <p:cNvSpPr>
                <a:spLocks/>
              </p:cNvSpPr>
              <p:nvPr/>
            </p:nvSpPr>
            <p:spPr bwMode="auto">
              <a:xfrm>
                <a:off x="4007" y="1899"/>
                <a:ext cx="73" cy="17"/>
              </a:xfrm>
              <a:custGeom>
                <a:avLst/>
                <a:gdLst>
                  <a:gd name="T0" fmla="*/ 0 w 729"/>
                  <a:gd name="T1" fmla="*/ 0 h 222"/>
                  <a:gd name="T2" fmla="*/ 0 w 729"/>
                  <a:gd name="T3" fmla="*/ 0 h 222"/>
                  <a:gd name="T4" fmla="*/ 0 w 729"/>
                  <a:gd name="T5" fmla="*/ 0 h 222"/>
                  <a:gd name="T6" fmla="*/ 0 w 729"/>
                  <a:gd name="T7" fmla="*/ 0 h 222"/>
                  <a:gd name="T8" fmla="*/ 0 w 729"/>
                  <a:gd name="T9" fmla="*/ 0 h 222"/>
                  <a:gd name="T10" fmla="*/ 0 w 729"/>
                  <a:gd name="T11" fmla="*/ 0 h 2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222">
                    <a:moveTo>
                      <a:pt x="0" y="0"/>
                    </a:moveTo>
                    <a:lnTo>
                      <a:pt x="22" y="80"/>
                    </a:lnTo>
                    <a:lnTo>
                      <a:pt x="685" y="222"/>
                    </a:lnTo>
                    <a:lnTo>
                      <a:pt x="729" y="139"/>
                    </a:lnTo>
                    <a:lnTo>
                      <a:pt x="642" y="80"/>
                    </a:lnTo>
                    <a:lnTo>
                      <a:pt x="0"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9" name="Freeform 770"/>
              <p:cNvSpPr>
                <a:spLocks/>
              </p:cNvSpPr>
              <p:nvPr/>
            </p:nvSpPr>
            <p:spPr bwMode="auto">
              <a:xfrm>
                <a:off x="4007" y="1899"/>
                <a:ext cx="73" cy="17"/>
              </a:xfrm>
              <a:custGeom>
                <a:avLst/>
                <a:gdLst>
                  <a:gd name="T0" fmla="*/ 0 w 729"/>
                  <a:gd name="T1" fmla="*/ 0 h 222"/>
                  <a:gd name="T2" fmla="*/ 0 w 729"/>
                  <a:gd name="T3" fmla="*/ 0 h 222"/>
                  <a:gd name="T4" fmla="*/ 0 w 729"/>
                  <a:gd name="T5" fmla="*/ 0 h 222"/>
                  <a:gd name="T6" fmla="*/ 0 w 729"/>
                  <a:gd name="T7" fmla="*/ 0 h 222"/>
                  <a:gd name="T8" fmla="*/ 0 w 729"/>
                  <a:gd name="T9" fmla="*/ 0 h 222"/>
                  <a:gd name="T10" fmla="*/ 0 w 729"/>
                  <a:gd name="T11" fmla="*/ 0 h 2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222">
                    <a:moveTo>
                      <a:pt x="0" y="0"/>
                    </a:moveTo>
                    <a:lnTo>
                      <a:pt x="22" y="80"/>
                    </a:lnTo>
                    <a:lnTo>
                      <a:pt x="685" y="222"/>
                    </a:lnTo>
                    <a:lnTo>
                      <a:pt x="729" y="139"/>
                    </a:lnTo>
                    <a:lnTo>
                      <a:pt x="642" y="80"/>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 name="Line 771"/>
              <p:cNvSpPr>
                <a:spLocks noChangeShapeType="1"/>
              </p:cNvSpPr>
              <p:nvPr/>
            </p:nvSpPr>
            <p:spPr bwMode="auto">
              <a:xfrm>
                <a:off x="4068" y="1909"/>
                <a:ext cx="7"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 name="Freeform 772"/>
              <p:cNvSpPr>
                <a:spLocks/>
              </p:cNvSpPr>
              <p:nvPr/>
            </p:nvSpPr>
            <p:spPr bwMode="auto">
              <a:xfrm>
                <a:off x="4007" y="1893"/>
                <a:ext cx="64" cy="16"/>
              </a:xfrm>
              <a:custGeom>
                <a:avLst/>
                <a:gdLst>
                  <a:gd name="T0" fmla="*/ 0 w 642"/>
                  <a:gd name="T1" fmla="*/ 0 h 212"/>
                  <a:gd name="T2" fmla="*/ 0 w 642"/>
                  <a:gd name="T3" fmla="*/ 0 h 212"/>
                  <a:gd name="T4" fmla="*/ 0 w 642"/>
                  <a:gd name="T5" fmla="*/ 0 h 212"/>
                  <a:gd name="T6" fmla="*/ 0 w 642"/>
                  <a:gd name="T7" fmla="*/ 0 h 212"/>
                  <a:gd name="T8" fmla="*/ 0 w 642"/>
                  <a:gd name="T9" fmla="*/ 0 h 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212">
                    <a:moveTo>
                      <a:pt x="15" y="0"/>
                    </a:moveTo>
                    <a:lnTo>
                      <a:pt x="0" y="80"/>
                    </a:lnTo>
                    <a:lnTo>
                      <a:pt x="605" y="212"/>
                    </a:lnTo>
                    <a:lnTo>
                      <a:pt x="642" y="148"/>
                    </a:lnTo>
                    <a:lnTo>
                      <a:pt x="15"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2" name="Freeform 773"/>
              <p:cNvSpPr>
                <a:spLocks/>
              </p:cNvSpPr>
              <p:nvPr/>
            </p:nvSpPr>
            <p:spPr bwMode="auto">
              <a:xfrm>
                <a:off x="4007" y="1893"/>
                <a:ext cx="64" cy="16"/>
              </a:xfrm>
              <a:custGeom>
                <a:avLst/>
                <a:gdLst>
                  <a:gd name="T0" fmla="*/ 0 w 642"/>
                  <a:gd name="T1" fmla="*/ 0 h 212"/>
                  <a:gd name="T2" fmla="*/ 0 w 642"/>
                  <a:gd name="T3" fmla="*/ 0 h 212"/>
                  <a:gd name="T4" fmla="*/ 0 w 642"/>
                  <a:gd name="T5" fmla="*/ 0 h 212"/>
                  <a:gd name="T6" fmla="*/ 0 w 642"/>
                  <a:gd name="T7" fmla="*/ 0 h 212"/>
                  <a:gd name="T8" fmla="*/ 0 w 642"/>
                  <a:gd name="T9" fmla="*/ 0 h 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212">
                    <a:moveTo>
                      <a:pt x="15" y="0"/>
                    </a:moveTo>
                    <a:lnTo>
                      <a:pt x="0" y="80"/>
                    </a:lnTo>
                    <a:lnTo>
                      <a:pt x="605" y="212"/>
                    </a:lnTo>
                    <a:lnTo>
                      <a:pt x="642" y="148"/>
                    </a:lnTo>
                    <a:lnTo>
                      <a:pt x="15"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3" name="Freeform 774"/>
              <p:cNvSpPr>
                <a:spLocks/>
              </p:cNvSpPr>
              <p:nvPr/>
            </p:nvSpPr>
            <p:spPr bwMode="auto">
              <a:xfrm>
                <a:off x="3870" y="1905"/>
                <a:ext cx="300" cy="147"/>
              </a:xfrm>
              <a:custGeom>
                <a:avLst/>
                <a:gdLst>
                  <a:gd name="T0" fmla="*/ 0 w 2995"/>
                  <a:gd name="T1" fmla="*/ 0 h 1919"/>
                  <a:gd name="T2" fmla="*/ 0 w 2995"/>
                  <a:gd name="T3" fmla="*/ 0 h 1919"/>
                  <a:gd name="T4" fmla="*/ 0 w 2995"/>
                  <a:gd name="T5" fmla="*/ 0 h 1919"/>
                  <a:gd name="T6" fmla="*/ 0 w 2995"/>
                  <a:gd name="T7" fmla="*/ 0 h 1919"/>
                  <a:gd name="T8" fmla="*/ 0 w 2995"/>
                  <a:gd name="T9" fmla="*/ 0 h 19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5" h="1919">
                    <a:moveTo>
                      <a:pt x="525" y="0"/>
                    </a:moveTo>
                    <a:lnTo>
                      <a:pt x="0" y="1328"/>
                    </a:lnTo>
                    <a:lnTo>
                      <a:pt x="2490" y="1919"/>
                    </a:lnTo>
                    <a:lnTo>
                      <a:pt x="2995" y="554"/>
                    </a:lnTo>
                    <a:lnTo>
                      <a:pt x="525"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25" name="Freeform 775"/>
            <p:cNvSpPr>
              <a:spLocks/>
            </p:cNvSpPr>
            <p:nvPr/>
          </p:nvSpPr>
          <p:spPr bwMode="auto">
            <a:xfrm>
              <a:off x="3870" y="1905"/>
              <a:ext cx="300" cy="147"/>
            </a:xfrm>
            <a:custGeom>
              <a:avLst/>
              <a:gdLst>
                <a:gd name="T0" fmla="*/ 0 w 2995"/>
                <a:gd name="T1" fmla="*/ 0 h 1919"/>
                <a:gd name="T2" fmla="*/ 0 w 2995"/>
                <a:gd name="T3" fmla="*/ 0 h 1919"/>
                <a:gd name="T4" fmla="*/ 0 w 2995"/>
                <a:gd name="T5" fmla="*/ 0 h 1919"/>
                <a:gd name="T6" fmla="*/ 0 w 2995"/>
                <a:gd name="T7" fmla="*/ 0 h 1919"/>
                <a:gd name="T8" fmla="*/ 0 w 2995"/>
                <a:gd name="T9" fmla="*/ 0 h 19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5" h="1919">
                  <a:moveTo>
                    <a:pt x="525" y="0"/>
                  </a:moveTo>
                  <a:lnTo>
                    <a:pt x="0" y="1328"/>
                  </a:lnTo>
                  <a:lnTo>
                    <a:pt x="2490" y="1919"/>
                  </a:lnTo>
                  <a:lnTo>
                    <a:pt x="2995" y="554"/>
                  </a:lnTo>
                  <a:lnTo>
                    <a:pt x="525"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 name="Freeform 776"/>
            <p:cNvSpPr>
              <a:spLocks/>
            </p:cNvSpPr>
            <p:nvPr/>
          </p:nvSpPr>
          <p:spPr bwMode="auto">
            <a:xfrm>
              <a:off x="3885" y="1907"/>
              <a:ext cx="266" cy="142"/>
            </a:xfrm>
            <a:custGeom>
              <a:avLst/>
              <a:gdLst>
                <a:gd name="T0" fmla="*/ 0 w 2653"/>
                <a:gd name="T1" fmla="*/ 0 h 1851"/>
                <a:gd name="T2" fmla="*/ 0 w 2653"/>
                <a:gd name="T3" fmla="*/ 0 h 1851"/>
                <a:gd name="T4" fmla="*/ 0 w 2653"/>
                <a:gd name="T5" fmla="*/ 0 h 1851"/>
                <a:gd name="T6" fmla="*/ 0 w 2653"/>
                <a:gd name="T7" fmla="*/ 0 h 1851"/>
                <a:gd name="T8" fmla="*/ 0 w 2653"/>
                <a:gd name="T9" fmla="*/ 0 h 1851"/>
                <a:gd name="T10" fmla="*/ 0 w 2653"/>
                <a:gd name="T11" fmla="*/ 0 h 1851"/>
                <a:gd name="T12" fmla="*/ 0 w 2653"/>
                <a:gd name="T13" fmla="*/ 0 h 1851"/>
                <a:gd name="T14" fmla="*/ 0 w 2653"/>
                <a:gd name="T15" fmla="*/ 0 h 1851"/>
                <a:gd name="T16" fmla="*/ 0 w 2653"/>
                <a:gd name="T17" fmla="*/ 0 h 1851"/>
                <a:gd name="T18" fmla="*/ 0 w 2653"/>
                <a:gd name="T19" fmla="*/ 0 h 1851"/>
                <a:gd name="T20" fmla="*/ 0 w 2653"/>
                <a:gd name="T21" fmla="*/ 0 h 1851"/>
                <a:gd name="T22" fmla="*/ 0 w 2653"/>
                <a:gd name="T23" fmla="*/ 0 h 1851"/>
                <a:gd name="T24" fmla="*/ 0 w 2653"/>
                <a:gd name="T25" fmla="*/ 0 h 1851"/>
                <a:gd name="T26" fmla="*/ 0 w 2653"/>
                <a:gd name="T27" fmla="*/ 0 h 1851"/>
                <a:gd name="T28" fmla="*/ 0 w 2653"/>
                <a:gd name="T29" fmla="*/ 0 h 1851"/>
                <a:gd name="T30" fmla="*/ 0 w 2653"/>
                <a:gd name="T31" fmla="*/ 0 h 1851"/>
                <a:gd name="T32" fmla="*/ 0 w 2653"/>
                <a:gd name="T33" fmla="*/ 0 h 1851"/>
                <a:gd name="T34" fmla="*/ 0 w 2653"/>
                <a:gd name="T35" fmla="*/ 0 h 1851"/>
                <a:gd name="T36" fmla="*/ 0 w 2653"/>
                <a:gd name="T37" fmla="*/ 0 h 1851"/>
                <a:gd name="T38" fmla="*/ 0 w 2653"/>
                <a:gd name="T39" fmla="*/ 0 h 1851"/>
                <a:gd name="T40" fmla="*/ 0 w 2653"/>
                <a:gd name="T41" fmla="*/ 0 h 1851"/>
                <a:gd name="T42" fmla="*/ 0 w 2653"/>
                <a:gd name="T43" fmla="*/ 0 h 1851"/>
                <a:gd name="T44" fmla="*/ 0 w 2653"/>
                <a:gd name="T45" fmla="*/ 0 h 1851"/>
                <a:gd name="T46" fmla="*/ 0 w 2653"/>
                <a:gd name="T47" fmla="*/ 0 h 1851"/>
                <a:gd name="T48" fmla="*/ 0 w 2653"/>
                <a:gd name="T49" fmla="*/ 0 h 1851"/>
                <a:gd name="T50" fmla="*/ 0 w 2653"/>
                <a:gd name="T51" fmla="*/ 0 h 1851"/>
                <a:gd name="T52" fmla="*/ 0 w 2653"/>
                <a:gd name="T53" fmla="*/ 0 h 1851"/>
                <a:gd name="T54" fmla="*/ 0 w 2653"/>
                <a:gd name="T55" fmla="*/ 0 h 1851"/>
                <a:gd name="T56" fmla="*/ 0 w 2653"/>
                <a:gd name="T57" fmla="*/ 0 h 1851"/>
                <a:gd name="T58" fmla="*/ 0 w 2653"/>
                <a:gd name="T59" fmla="*/ 0 h 1851"/>
                <a:gd name="T60" fmla="*/ 0 w 2653"/>
                <a:gd name="T61" fmla="*/ 0 h 1851"/>
                <a:gd name="T62" fmla="*/ 0 w 2653"/>
                <a:gd name="T63" fmla="*/ 0 h 1851"/>
                <a:gd name="T64" fmla="*/ 0 w 2653"/>
                <a:gd name="T65" fmla="*/ 0 h 1851"/>
                <a:gd name="T66" fmla="*/ 0 w 2653"/>
                <a:gd name="T67" fmla="*/ 0 h 1851"/>
                <a:gd name="T68" fmla="*/ 0 w 2653"/>
                <a:gd name="T69" fmla="*/ 0 h 1851"/>
                <a:gd name="T70" fmla="*/ 0 w 2653"/>
                <a:gd name="T71" fmla="*/ 0 h 1851"/>
                <a:gd name="T72" fmla="*/ 0 w 2653"/>
                <a:gd name="T73" fmla="*/ 0 h 1851"/>
                <a:gd name="T74" fmla="*/ 0 w 2653"/>
                <a:gd name="T75" fmla="*/ 0 h 1851"/>
                <a:gd name="T76" fmla="*/ 0 w 2653"/>
                <a:gd name="T77" fmla="*/ 0 h 1851"/>
                <a:gd name="T78" fmla="*/ 0 w 2653"/>
                <a:gd name="T79" fmla="*/ 0 h 1851"/>
                <a:gd name="T80" fmla="*/ 0 w 2653"/>
                <a:gd name="T81" fmla="*/ 0 h 1851"/>
                <a:gd name="T82" fmla="*/ 0 w 2653"/>
                <a:gd name="T83" fmla="*/ 0 h 1851"/>
                <a:gd name="T84" fmla="*/ 0 w 2653"/>
                <a:gd name="T85" fmla="*/ 0 h 1851"/>
                <a:gd name="T86" fmla="*/ 0 w 2653"/>
                <a:gd name="T87" fmla="*/ 0 h 1851"/>
                <a:gd name="T88" fmla="*/ 0 w 2653"/>
                <a:gd name="T89" fmla="*/ 0 h 1851"/>
                <a:gd name="T90" fmla="*/ 0 w 2653"/>
                <a:gd name="T91" fmla="*/ 0 h 1851"/>
                <a:gd name="T92" fmla="*/ 0 w 2653"/>
                <a:gd name="T93" fmla="*/ 0 h 1851"/>
                <a:gd name="T94" fmla="*/ 0 w 2653"/>
                <a:gd name="T95" fmla="*/ 0 h 1851"/>
                <a:gd name="T96" fmla="*/ 0 w 2653"/>
                <a:gd name="T97" fmla="*/ 0 h 1851"/>
                <a:gd name="T98" fmla="*/ 0 w 2653"/>
                <a:gd name="T99" fmla="*/ 0 h 1851"/>
                <a:gd name="T100" fmla="*/ 0 w 2653"/>
                <a:gd name="T101" fmla="*/ 0 h 1851"/>
                <a:gd name="T102" fmla="*/ 0 w 2653"/>
                <a:gd name="T103" fmla="*/ 0 h 1851"/>
                <a:gd name="T104" fmla="*/ 0 w 2653"/>
                <a:gd name="T105" fmla="*/ 0 h 1851"/>
                <a:gd name="T106" fmla="*/ 0 w 2653"/>
                <a:gd name="T107" fmla="*/ 0 h 1851"/>
                <a:gd name="T108" fmla="*/ 0 w 2653"/>
                <a:gd name="T109" fmla="*/ 0 h 1851"/>
                <a:gd name="T110" fmla="*/ 0 w 2653"/>
                <a:gd name="T111" fmla="*/ 0 h 1851"/>
                <a:gd name="T112" fmla="*/ 0 w 2653"/>
                <a:gd name="T113" fmla="*/ 0 h 1851"/>
                <a:gd name="T114" fmla="*/ 0 w 2653"/>
                <a:gd name="T115" fmla="*/ 0 h 18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653" h="1851">
                  <a:moveTo>
                    <a:pt x="474" y="0"/>
                  </a:moveTo>
                  <a:lnTo>
                    <a:pt x="474" y="28"/>
                  </a:lnTo>
                  <a:lnTo>
                    <a:pt x="466" y="28"/>
                  </a:lnTo>
                  <a:lnTo>
                    <a:pt x="466" y="59"/>
                  </a:lnTo>
                  <a:lnTo>
                    <a:pt x="460" y="59"/>
                  </a:lnTo>
                  <a:lnTo>
                    <a:pt x="460" y="89"/>
                  </a:lnTo>
                  <a:lnTo>
                    <a:pt x="451" y="89"/>
                  </a:lnTo>
                  <a:lnTo>
                    <a:pt x="451" y="111"/>
                  </a:lnTo>
                  <a:lnTo>
                    <a:pt x="438" y="111"/>
                  </a:lnTo>
                  <a:lnTo>
                    <a:pt x="438" y="133"/>
                  </a:lnTo>
                  <a:lnTo>
                    <a:pt x="429" y="133"/>
                  </a:lnTo>
                  <a:lnTo>
                    <a:pt x="429" y="184"/>
                  </a:lnTo>
                  <a:lnTo>
                    <a:pt x="416" y="184"/>
                  </a:lnTo>
                  <a:lnTo>
                    <a:pt x="416" y="208"/>
                  </a:lnTo>
                  <a:lnTo>
                    <a:pt x="409" y="208"/>
                  </a:lnTo>
                  <a:lnTo>
                    <a:pt x="409" y="228"/>
                  </a:lnTo>
                  <a:lnTo>
                    <a:pt x="392" y="228"/>
                  </a:lnTo>
                  <a:lnTo>
                    <a:pt x="392" y="272"/>
                  </a:lnTo>
                  <a:lnTo>
                    <a:pt x="379" y="272"/>
                  </a:lnTo>
                  <a:lnTo>
                    <a:pt x="379" y="310"/>
                  </a:lnTo>
                  <a:lnTo>
                    <a:pt x="373" y="310"/>
                  </a:lnTo>
                  <a:lnTo>
                    <a:pt x="373" y="332"/>
                  </a:lnTo>
                  <a:lnTo>
                    <a:pt x="357" y="332"/>
                  </a:lnTo>
                  <a:lnTo>
                    <a:pt x="357" y="375"/>
                  </a:lnTo>
                  <a:lnTo>
                    <a:pt x="342" y="375"/>
                  </a:lnTo>
                  <a:lnTo>
                    <a:pt x="342" y="406"/>
                  </a:lnTo>
                  <a:lnTo>
                    <a:pt x="336" y="406"/>
                  </a:lnTo>
                  <a:lnTo>
                    <a:pt x="336" y="435"/>
                  </a:lnTo>
                  <a:lnTo>
                    <a:pt x="320" y="435"/>
                  </a:lnTo>
                  <a:lnTo>
                    <a:pt x="320" y="472"/>
                  </a:lnTo>
                  <a:lnTo>
                    <a:pt x="305" y="472"/>
                  </a:lnTo>
                  <a:lnTo>
                    <a:pt x="305" y="509"/>
                  </a:lnTo>
                  <a:lnTo>
                    <a:pt x="300" y="509"/>
                  </a:lnTo>
                  <a:lnTo>
                    <a:pt x="300" y="531"/>
                  </a:lnTo>
                  <a:lnTo>
                    <a:pt x="292" y="531"/>
                  </a:lnTo>
                  <a:lnTo>
                    <a:pt x="292" y="545"/>
                  </a:lnTo>
                  <a:lnTo>
                    <a:pt x="277" y="545"/>
                  </a:lnTo>
                  <a:lnTo>
                    <a:pt x="277" y="576"/>
                  </a:lnTo>
                  <a:lnTo>
                    <a:pt x="270" y="576"/>
                  </a:lnTo>
                  <a:lnTo>
                    <a:pt x="270" y="605"/>
                  </a:lnTo>
                  <a:lnTo>
                    <a:pt x="263" y="605"/>
                  </a:lnTo>
                  <a:lnTo>
                    <a:pt x="263" y="628"/>
                  </a:lnTo>
                  <a:lnTo>
                    <a:pt x="255" y="628"/>
                  </a:lnTo>
                  <a:lnTo>
                    <a:pt x="255" y="650"/>
                  </a:lnTo>
                  <a:lnTo>
                    <a:pt x="241" y="650"/>
                  </a:lnTo>
                  <a:lnTo>
                    <a:pt x="241" y="670"/>
                  </a:lnTo>
                  <a:lnTo>
                    <a:pt x="233" y="670"/>
                  </a:lnTo>
                  <a:lnTo>
                    <a:pt x="233" y="708"/>
                  </a:lnTo>
                  <a:lnTo>
                    <a:pt x="227" y="708"/>
                  </a:lnTo>
                  <a:lnTo>
                    <a:pt x="227" y="723"/>
                  </a:lnTo>
                  <a:lnTo>
                    <a:pt x="218" y="723"/>
                  </a:lnTo>
                  <a:lnTo>
                    <a:pt x="218" y="753"/>
                  </a:lnTo>
                  <a:lnTo>
                    <a:pt x="205" y="753"/>
                  </a:lnTo>
                  <a:lnTo>
                    <a:pt x="205" y="804"/>
                  </a:lnTo>
                  <a:lnTo>
                    <a:pt x="196" y="804"/>
                  </a:lnTo>
                  <a:lnTo>
                    <a:pt x="196" y="826"/>
                  </a:lnTo>
                  <a:lnTo>
                    <a:pt x="183" y="826"/>
                  </a:lnTo>
                  <a:lnTo>
                    <a:pt x="183" y="849"/>
                  </a:lnTo>
                  <a:lnTo>
                    <a:pt x="176" y="849"/>
                  </a:lnTo>
                  <a:lnTo>
                    <a:pt x="176" y="872"/>
                  </a:lnTo>
                  <a:lnTo>
                    <a:pt x="160" y="872"/>
                  </a:lnTo>
                  <a:lnTo>
                    <a:pt x="160" y="892"/>
                  </a:lnTo>
                  <a:lnTo>
                    <a:pt x="154" y="892"/>
                  </a:lnTo>
                  <a:lnTo>
                    <a:pt x="154" y="923"/>
                  </a:lnTo>
                  <a:lnTo>
                    <a:pt x="146" y="923"/>
                  </a:lnTo>
                  <a:lnTo>
                    <a:pt x="146" y="952"/>
                  </a:lnTo>
                  <a:lnTo>
                    <a:pt x="140" y="952"/>
                  </a:lnTo>
                  <a:lnTo>
                    <a:pt x="140" y="982"/>
                  </a:lnTo>
                  <a:lnTo>
                    <a:pt x="124" y="982"/>
                  </a:lnTo>
                  <a:lnTo>
                    <a:pt x="124" y="989"/>
                  </a:lnTo>
                  <a:lnTo>
                    <a:pt x="118" y="989"/>
                  </a:lnTo>
                  <a:lnTo>
                    <a:pt x="118" y="1025"/>
                  </a:lnTo>
                  <a:lnTo>
                    <a:pt x="109" y="1025"/>
                  </a:lnTo>
                  <a:lnTo>
                    <a:pt x="109" y="1048"/>
                  </a:lnTo>
                  <a:lnTo>
                    <a:pt x="103" y="1048"/>
                  </a:lnTo>
                  <a:lnTo>
                    <a:pt x="103" y="1077"/>
                  </a:lnTo>
                  <a:lnTo>
                    <a:pt x="96" y="1077"/>
                  </a:lnTo>
                  <a:lnTo>
                    <a:pt x="96" y="1093"/>
                  </a:lnTo>
                  <a:lnTo>
                    <a:pt x="87" y="1093"/>
                  </a:lnTo>
                  <a:lnTo>
                    <a:pt x="87" y="1121"/>
                  </a:lnTo>
                  <a:lnTo>
                    <a:pt x="73" y="1121"/>
                  </a:lnTo>
                  <a:lnTo>
                    <a:pt x="73" y="1150"/>
                  </a:lnTo>
                  <a:lnTo>
                    <a:pt x="67" y="1150"/>
                  </a:lnTo>
                  <a:lnTo>
                    <a:pt x="67" y="1167"/>
                  </a:lnTo>
                  <a:lnTo>
                    <a:pt x="59" y="1167"/>
                  </a:lnTo>
                  <a:lnTo>
                    <a:pt x="59" y="1196"/>
                  </a:lnTo>
                  <a:lnTo>
                    <a:pt x="44" y="1196"/>
                  </a:lnTo>
                  <a:lnTo>
                    <a:pt x="44" y="1224"/>
                  </a:lnTo>
                  <a:lnTo>
                    <a:pt x="37" y="1224"/>
                  </a:lnTo>
                  <a:lnTo>
                    <a:pt x="37" y="1247"/>
                  </a:lnTo>
                  <a:lnTo>
                    <a:pt x="31" y="1247"/>
                  </a:lnTo>
                  <a:lnTo>
                    <a:pt x="31" y="1269"/>
                  </a:lnTo>
                  <a:lnTo>
                    <a:pt x="22" y="1269"/>
                  </a:lnTo>
                  <a:lnTo>
                    <a:pt x="22" y="1297"/>
                  </a:lnTo>
                  <a:lnTo>
                    <a:pt x="9" y="1297"/>
                  </a:lnTo>
                  <a:lnTo>
                    <a:pt x="9" y="1321"/>
                  </a:lnTo>
                  <a:lnTo>
                    <a:pt x="0" y="1321"/>
                  </a:lnTo>
                  <a:lnTo>
                    <a:pt x="0" y="1343"/>
                  </a:lnTo>
                  <a:lnTo>
                    <a:pt x="37" y="1343"/>
                  </a:lnTo>
                  <a:lnTo>
                    <a:pt x="37" y="1352"/>
                  </a:lnTo>
                  <a:lnTo>
                    <a:pt x="73" y="1352"/>
                  </a:lnTo>
                  <a:lnTo>
                    <a:pt x="73" y="1357"/>
                  </a:lnTo>
                  <a:lnTo>
                    <a:pt x="109" y="1357"/>
                  </a:lnTo>
                  <a:lnTo>
                    <a:pt x="109" y="1365"/>
                  </a:lnTo>
                  <a:lnTo>
                    <a:pt x="146" y="1365"/>
                  </a:lnTo>
                  <a:lnTo>
                    <a:pt x="146" y="1380"/>
                  </a:lnTo>
                  <a:lnTo>
                    <a:pt x="196" y="1380"/>
                  </a:lnTo>
                  <a:lnTo>
                    <a:pt x="196" y="1388"/>
                  </a:lnTo>
                  <a:lnTo>
                    <a:pt x="227" y="1388"/>
                  </a:lnTo>
                  <a:lnTo>
                    <a:pt x="227" y="1403"/>
                  </a:lnTo>
                  <a:lnTo>
                    <a:pt x="300" y="1403"/>
                  </a:lnTo>
                  <a:lnTo>
                    <a:pt x="300" y="1417"/>
                  </a:lnTo>
                  <a:lnTo>
                    <a:pt x="342" y="1417"/>
                  </a:lnTo>
                  <a:lnTo>
                    <a:pt x="342" y="1425"/>
                  </a:lnTo>
                  <a:lnTo>
                    <a:pt x="379" y="1425"/>
                  </a:lnTo>
                  <a:lnTo>
                    <a:pt x="379" y="1431"/>
                  </a:lnTo>
                  <a:lnTo>
                    <a:pt x="416" y="1431"/>
                  </a:lnTo>
                  <a:lnTo>
                    <a:pt x="416" y="1440"/>
                  </a:lnTo>
                  <a:lnTo>
                    <a:pt x="451" y="1440"/>
                  </a:lnTo>
                  <a:lnTo>
                    <a:pt x="451" y="1446"/>
                  </a:lnTo>
                  <a:lnTo>
                    <a:pt x="488" y="1446"/>
                  </a:lnTo>
                  <a:lnTo>
                    <a:pt x="488" y="1462"/>
                  </a:lnTo>
                  <a:lnTo>
                    <a:pt x="533" y="1462"/>
                  </a:lnTo>
                  <a:lnTo>
                    <a:pt x="533" y="1468"/>
                  </a:lnTo>
                  <a:lnTo>
                    <a:pt x="569" y="1468"/>
                  </a:lnTo>
                  <a:lnTo>
                    <a:pt x="569" y="1477"/>
                  </a:lnTo>
                  <a:lnTo>
                    <a:pt x="605" y="1477"/>
                  </a:lnTo>
                  <a:lnTo>
                    <a:pt x="605" y="1482"/>
                  </a:lnTo>
                  <a:lnTo>
                    <a:pt x="642" y="1482"/>
                  </a:lnTo>
                  <a:lnTo>
                    <a:pt x="642" y="1499"/>
                  </a:lnTo>
                  <a:lnTo>
                    <a:pt x="684" y="1499"/>
                  </a:lnTo>
                  <a:lnTo>
                    <a:pt x="684" y="1505"/>
                  </a:lnTo>
                  <a:lnTo>
                    <a:pt x="721" y="1505"/>
                  </a:lnTo>
                  <a:lnTo>
                    <a:pt x="721" y="1513"/>
                  </a:lnTo>
                  <a:lnTo>
                    <a:pt x="757" y="1513"/>
                  </a:lnTo>
                  <a:lnTo>
                    <a:pt x="757" y="1519"/>
                  </a:lnTo>
                  <a:lnTo>
                    <a:pt x="788" y="1519"/>
                  </a:lnTo>
                  <a:lnTo>
                    <a:pt x="788" y="1536"/>
                  </a:lnTo>
                  <a:lnTo>
                    <a:pt x="867" y="1536"/>
                  </a:lnTo>
                  <a:lnTo>
                    <a:pt x="867" y="1550"/>
                  </a:lnTo>
                  <a:lnTo>
                    <a:pt x="903" y="1550"/>
                  </a:lnTo>
                  <a:lnTo>
                    <a:pt x="903" y="1556"/>
                  </a:lnTo>
                  <a:lnTo>
                    <a:pt x="940" y="1556"/>
                  </a:lnTo>
                  <a:lnTo>
                    <a:pt x="940" y="1565"/>
                  </a:lnTo>
                  <a:lnTo>
                    <a:pt x="984" y="1565"/>
                  </a:lnTo>
                  <a:lnTo>
                    <a:pt x="984" y="1579"/>
                  </a:lnTo>
                  <a:lnTo>
                    <a:pt x="1029" y="1579"/>
                  </a:lnTo>
                  <a:lnTo>
                    <a:pt x="1029" y="1587"/>
                  </a:lnTo>
                  <a:lnTo>
                    <a:pt x="1065" y="1587"/>
                  </a:lnTo>
                  <a:lnTo>
                    <a:pt x="1065" y="1594"/>
                  </a:lnTo>
                  <a:lnTo>
                    <a:pt x="1102" y="1594"/>
                  </a:lnTo>
                  <a:lnTo>
                    <a:pt x="1102" y="1601"/>
                  </a:lnTo>
                  <a:lnTo>
                    <a:pt x="1138" y="1601"/>
                  </a:lnTo>
                  <a:lnTo>
                    <a:pt x="1138" y="1616"/>
                  </a:lnTo>
                  <a:lnTo>
                    <a:pt x="1180" y="1616"/>
                  </a:lnTo>
                  <a:lnTo>
                    <a:pt x="1180" y="1624"/>
                  </a:lnTo>
                  <a:lnTo>
                    <a:pt x="1217" y="1624"/>
                  </a:lnTo>
                  <a:lnTo>
                    <a:pt x="1217" y="1638"/>
                  </a:lnTo>
                  <a:lnTo>
                    <a:pt x="1290" y="1638"/>
                  </a:lnTo>
                  <a:lnTo>
                    <a:pt x="1290" y="1647"/>
                  </a:lnTo>
                  <a:lnTo>
                    <a:pt x="1319" y="1647"/>
                  </a:lnTo>
                  <a:lnTo>
                    <a:pt x="1319" y="1653"/>
                  </a:lnTo>
                  <a:lnTo>
                    <a:pt x="1371" y="1653"/>
                  </a:lnTo>
                  <a:lnTo>
                    <a:pt x="1371" y="1667"/>
                  </a:lnTo>
                  <a:lnTo>
                    <a:pt x="1408" y="1667"/>
                  </a:lnTo>
                  <a:lnTo>
                    <a:pt x="1408" y="1675"/>
                  </a:lnTo>
                  <a:lnTo>
                    <a:pt x="1436" y="1675"/>
                  </a:lnTo>
                  <a:lnTo>
                    <a:pt x="1436" y="1684"/>
                  </a:lnTo>
                  <a:lnTo>
                    <a:pt x="1472" y="1684"/>
                  </a:lnTo>
                  <a:lnTo>
                    <a:pt x="1472" y="1698"/>
                  </a:lnTo>
                  <a:lnTo>
                    <a:pt x="1523" y="1698"/>
                  </a:lnTo>
                  <a:lnTo>
                    <a:pt x="1523" y="1704"/>
                  </a:lnTo>
                  <a:lnTo>
                    <a:pt x="1554" y="1704"/>
                  </a:lnTo>
                  <a:lnTo>
                    <a:pt x="1554" y="1712"/>
                  </a:lnTo>
                  <a:lnTo>
                    <a:pt x="1589" y="1712"/>
                  </a:lnTo>
                  <a:lnTo>
                    <a:pt x="1589" y="1720"/>
                  </a:lnTo>
                  <a:lnTo>
                    <a:pt x="1626" y="1720"/>
                  </a:lnTo>
                  <a:lnTo>
                    <a:pt x="1626" y="1735"/>
                  </a:lnTo>
                  <a:lnTo>
                    <a:pt x="1669" y="1735"/>
                  </a:lnTo>
                  <a:lnTo>
                    <a:pt x="1669" y="1741"/>
                  </a:lnTo>
                  <a:lnTo>
                    <a:pt x="1705" y="1741"/>
                  </a:lnTo>
                  <a:lnTo>
                    <a:pt x="1705" y="1757"/>
                  </a:lnTo>
                  <a:lnTo>
                    <a:pt x="1778" y="1757"/>
                  </a:lnTo>
                  <a:lnTo>
                    <a:pt x="1778" y="1763"/>
                  </a:lnTo>
                  <a:lnTo>
                    <a:pt x="1822" y="1763"/>
                  </a:lnTo>
                  <a:lnTo>
                    <a:pt x="1822" y="1772"/>
                  </a:lnTo>
                  <a:lnTo>
                    <a:pt x="1859" y="1772"/>
                  </a:lnTo>
                  <a:lnTo>
                    <a:pt x="1859" y="1786"/>
                  </a:lnTo>
                  <a:lnTo>
                    <a:pt x="1896" y="1786"/>
                  </a:lnTo>
                  <a:lnTo>
                    <a:pt x="1896" y="1794"/>
                  </a:lnTo>
                  <a:lnTo>
                    <a:pt x="1937" y="1794"/>
                  </a:lnTo>
                  <a:lnTo>
                    <a:pt x="1937" y="1800"/>
                  </a:lnTo>
                  <a:lnTo>
                    <a:pt x="1974" y="1800"/>
                  </a:lnTo>
                  <a:lnTo>
                    <a:pt x="1974" y="1814"/>
                  </a:lnTo>
                  <a:lnTo>
                    <a:pt x="2011" y="1814"/>
                  </a:lnTo>
                  <a:lnTo>
                    <a:pt x="2011" y="1823"/>
                  </a:lnTo>
                  <a:lnTo>
                    <a:pt x="2055" y="1823"/>
                  </a:lnTo>
                  <a:lnTo>
                    <a:pt x="2055" y="1829"/>
                  </a:lnTo>
                  <a:lnTo>
                    <a:pt x="2092" y="1829"/>
                  </a:lnTo>
                  <a:lnTo>
                    <a:pt x="2092" y="1845"/>
                  </a:lnTo>
                  <a:lnTo>
                    <a:pt x="2120" y="1845"/>
                  </a:lnTo>
                  <a:lnTo>
                    <a:pt x="2120" y="1851"/>
                  </a:lnTo>
                  <a:lnTo>
                    <a:pt x="2172" y="1851"/>
                  </a:lnTo>
                  <a:lnTo>
                    <a:pt x="2172" y="1845"/>
                  </a:lnTo>
                  <a:lnTo>
                    <a:pt x="2179" y="1845"/>
                  </a:lnTo>
                  <a:lnTo>
                    <a:pt x="2179" y="1800"/>
                  </a:lnTo>
                  <a:lnTo>
                    <a:pt x="2187" y="1800"/>
                  </a:lnTo>
                  <a:lnTo>
                    <a:pt x="2187" y="1772"/>
                  </a:lnTo>
                  <a:lnTo>
                    <a:pt x="2192" y="1772"/>
                  </a:lnTo>
                  <a:lnTo>
                    <a:pt x="2192" y="1757"/>
                  </a:lnTo>
                  <a:lnTo>
                    <a:pt x="2209" y="1757"/>
                  </a:lnTo>
                  <a:lnTo>
                    <a:pt x="2209" y="1712"/>
                  </a:lnTo>
                  <a:lnTo>
                    <a:pt x="2215" y="1712"/>
                  </a:lnTo>
                  <a:lnTo>
                    <a:pt x="2215" y="1684"/>
                  </a:lnTo>
                  <a:lnTo>
                    <a:pt x="2229" y="1684"/>
                  </a:lnTo>
                  <a:lnTo>
                    <a:pt x="2229" y="1667"/>
                  </a:lnTo>
                  <a:lnTo>
                    <a:pt x="2237" y="1667"/>
                  </a:lnTo>
                  <a:lnTo>
                    <a:pt x="2237" y="1638"/>
                  </a:lnTo>
                  <a:lnTo>
                    <a:pt x="2246" y="1638"/>
                  </a:lnTo>
                  <a:lnTo>
                    <a:pt x="2246" y="1624"/>
                  </a:lnTo>
                  <a:lnTo>
                    <a:pt x="2251" y="1624"/>
                  </a:lnTo>
                  <a:lnTo>
                    <a:pt x="2251" y="1587"/>
                  </a:lnTo>
                  <a:lnTo>
                    <a:pt x="2266" y="1587"/>
                  </a:lnTo>
                  <a:lnTo>
                    <a:pt x="2266" y="1565"/>
                  </a:lnTo>
                  <a:lnTo>
                    <a:pt x="2274" y="1565"/>
                  </a:lnTo>
                  <a:lnTo>
                    <a:pt x="2274" y="1536"/>
                  </a:lnTo>
                  <a:lnTo>
                    <a:pt x="2288" y="1536"/>
                  </a:lnTo>
                  <a:lnTo>
                    <a:pt x="2288" y="1482"/>
                  </a:lnTo>
                  <a:lnTo>
                    <a:pt x="2302" y="1482"/>
                  </a:lnTo>
                  <a:lnTo>
                    <a:pt x="2302" y="1468"/>
                  </a:lnTo>
                  <a:lnTo>
                    <a:pt x="2310" y="1468"/>
                  </a:lnTo>
                  <a:lnTo>
                    <a:pt x="2310" y="1440"/>
                  </a:lnTo>
                  <a:lnTo>
                    <a:pt x="2318" y="1440"/>
                  </a:lnTo>
                  <a:lnTo>
                    <a:pt x="2318" y="1425"/>
                  </a:lnTo>
                  <a:lnTo>
                    <a:pt x="2324" y="1425"/>
                  </a:lnTo>
                  <a:lnTo>
                    <a:pt x="2324" y="1403"/>
                  </a:lnTo>
                  <a:lnTo>
                    <a:pt x="2338" y="1403"/>
                  </a:lnTo>
                  <a:lnTo>
                    <a:pt x="2338" y="1380"/>
                  </a:lnTo>
                  <a:lnTo>
                    <a:pt x="2347" y="1380"/>
                  </a:lnTo>
                  <a:lnTo>
                    <a:pt x="2347" y="1357"/>
                  </a:lnTo>
                  <a:lnTo>
                    <a:pt x="2353" y="1357"/>
                  </a:lnTo>
                  <a:lnTo>
                    <a:pt x="2353" y="1321"/>
                  </a:lnTo>
                  <a:lnTo>
                    <a:pt x="2369" y="1321"/>
                  </a:lnTo>
                  <a:lnTo>
                    <a:pt x="2369" y="1297"/>
                  </a:lnTo>
                  <a:lnTo>
                    <a:pt x="2375" y="1297"/>
                  </a:lnTo>
                  <a:lnTo>
                    <a:pt x="2375" y="1261"/>
                  </a:lnTo>
                  <a:lnTo>
                    <a:pt x="2383" y="1261"/>
                  </a:lnTo>
                  <a:lnTo>
                    <a:pt x="2383" y="1240"/>
                  </a:lnTo>
                  <a:lnTo>
                    <a:pt x="2390" y="1240"/>
                  </a:lnTo>
                  <a:lnTo>
                    <a:pt x="2390" y="1224"/>
                  </a:lnTo>
                  <a:lnTo>
                    <a:pt x="2405" y="1224"/>
                  </a:lnTo>
                  <a:lnTo>
                    <a:pt x="2405" y="1196"/>
                  </a:lnTo>
                  <a:lnTo>
                    <a:pt x="2412" y="1196"/>
                  </a:lnTo>
                  <a:lnTo>
                    <a:pt x="2412" y="1181"/>
                  </a:lnTo>
                  <a:lnTo>
                    <a:pt x="2420" y="1181"/>
                  </a:lnTo>
                  <a:lnTo>
                    <a:pt x="2420" y="1145"/>
                  </a:lnTo>
                  <a:lnTo>
                    <a:pt x="2425" y="1145"/>
                  </a:lnTo>
                  <a:lnTo>
                    <a:pt x="2425" y="1121"/>
                  </a:lnTo>
                  <a:lnTo>
                    <a:pt x="2434" y="1121"/>
                  </a:lnTo>
                  <a:lnTo>
                    <a:pt x="2434" y="1108"/>
                  </a:lnTo>
                  <a:lnTo>
                    <a:pt x="2442" y="1108"/>
                  </a:lnTo>
                  <a:lnTo>
                    <a:pt x="2442" y="1077"/>
                  </a:lnTo>
                  <a:lnTo>
                    <a:pt x="2448" y="1077"/>
                  </a:lnTo>
                  <a:lnTo>
                    <a:pt x="2448" y="1048"/>
                  </a:lnTo>
                  <a:lnTo>
                    <a:pt x="2462" y="1048"/>
                  </a:lnTo>
                  <a:lnTo>
                    <a:pt x="2462" y="1025"/>
                  </a:lnTo>
                  <a:lnTo>
                    <a:pt x="2470" y="1025"/>
                  </a:lnTo>
                  <a:lnTo>
                    <a:pt x="2470" y="1002"/>
                  </a:lnTo>
                  <a:lnTo>
                    <a:pt x="2484" y="1002"/>
                  </a:lnTo>
                  <a:lnTo>
                    <a:pt x="2484" y="989"/>
                  </a:lnTo>
                  <a:lnTo>
                    <a:pt x="2492" y="989"/>
                  </a:lnTo>
                  <a:lnTo>
                    <a:pt x="2492" y="960"/>
                  </a:lnTo>
                  <a:lnTo>
                    <a:pt x="2499" y="960"/>
                  </a:lnTo>
                  <a:lnTo>
                    <a:pt x="2499" y="929"/>
                  </a:lnTo>
                  <a:lnTo>
                    <a:pt x="2507" y="929"/>
                  </a:lnTo>
                  <a:lnTo>
                    <a:pt x="2507" y="892"/>
                  </a:lnTo>
                  <a:lnTo>
                    <a:pt x="2521" y="892"/>
                  </a:lnTo>
                  <a:lnTo>
                    <a:pt x="2521" y="872"/>
                  </a:lnTo>
                  <a:lnTo>
                    <a:pt x="2529" y="872"/>
                  </a:lnTo>
                  <a:lnTo>
                    <a:pt x="2529" y="841"/>
                  </a:lnTo>
                  <a:lnTo>
                    <a:pt x="2535" y="841"/>
                  </a:lnTo>
                  <a:lnTo>
                    <a:pt x="2535" y="826"/>
                  </a:lnTo>
                  <a:lnTo>
                    <a:pt x="2543" y="826"/>
                  </a:lnTo>
                  <a:lnTo>
                    <a:pt x="2543" y="789"/>
                  </a:lnTo>
                  <a:lnTo>
                    <a:pt x="2551" y="789"/>
                  </a:lnTo>
                  <a:lnTo>
                    <a:pt x="2551" y="767"/>
                  </a:lnTo>
                  <a:lnTo>
                    <a:pt x="2557" y="767"/>
                  </a:lnTo>
                  <a:lnTo>
                    <a:pt x="2557" y="745"/>
                  </a:lnTo>
                  <a:lnTo>
                    <a:pt x="2571" y="745"/>
                  </a:lnTo>
                  <a:lnTo>
                    <a:pt x="2571" y="723"/>
                  </a:lnTo>
                  <a:lnTo>
                    <a:pt x="2579" y="723"/>
                  </a:lnTo>
                  <a:lnTo>
                    <a:pt x="2579" y="693"/>
                  </a:lnTo>
                  <a:lnTo>
                    <a:pt x="2588" y="693"/>
                  </a:lnTo>
                  <a:lnTo>
                    <a:pt x="2588" y="670"/>
                  </a:lnTo>
                  <a:lnTo>
                    <a:pt x="2601" y="670"/>
                  </a:lnTo>
                  <a:lnTo>
                    <a:pt x="2601" y="642"/>
                  </a:lnTo>
                  <a:lnTo>
                    <a:pt x="2608" y="642"/>
                  </a:lnTo>
                  <a:lnTo>
                    <a:pt x="2608" y="613"/>
                  </a:lnTo>
                  <a:lnTo>
                    <a:pt x="2616" y="613"/>
                  </a:lnTo>
                  <a:lnTo>
                    <a:pt x="2616" y="591"/>
                  </a:lnTo>
                  <a:lnTo>
                    <a:pt x="2624" y="591"/>
                  </a:lnTo>
                  <a:lnTo>
                    <a:pt x="2624" y="569"/>
                  </a:lnTo>
                  <a:lnTo>
                    <a:pt x="2638" y="569"/>
                  </a:lnTo>
                  <a:lnTo>
                    <a:pt x="2638" y="545"/>
                  </a:lnTo>
                  <a:lnTo>
                    <a:pt x="2644" y="545"/>
                  </a:lnTo>
                  <a:lnTo>
                    <a:pt x="2644" y="523"/>
                  </a:lnTo>
                  <a:lnTo>
                    <a:pt x="2653" y="523"/>
                  </a:lnTo>
                  <a:lnTo>
                    <a:pt x="2653" y="486"/>
                  </a:lnTo>
                  <a:lnTo>
                    <a:pt x="2608" y="486"/>
                  </a:lnTo>
                  <a:lnTo>
                    <a:pt x="2608" y="472"/>
                  </a:lnTo>
                  <a:lnTo>
                    <a:pt x="2529" y="472"/>
                  </a:lnTo>
                  <a:lnTo>
                    <a:pt x="2529" y="457"/>
                  </a:lnTo>
                  <a:lnTo>
                    <a:pt x="2492" y="457"/>
                  </a:lnTo>
                  <a:lnTo>
                    <a:pt x="2492" y="450"/>
                  </a:lnTo>
                  <a:lnTo>
                    <a:pt x="2442" y="450"/>
                  </a:lnTo>
                  <a:lnTo>
                    <a:pt x="2442" y="435"/>
                  </a:lnTo>
                  <a:lnTo>
                    <a:pt x="2369" y="435"/>
                  </a:lnTo>
                  <a:lnTo>
                    <a:pt x="2369" y="421"/>
                  </a:lnTo>
                  <a:lnTo>
                    <a:pt x="2324" y="421"/>
                  </a:lnTo>
                  <a:lnTo>
                    <a:pt x="2324" y="413"/>
                  </a:lnTo>
                  <a:lnTo>
                    <a:pt x="2288" y="413"/>
                  </a:lnTo>
                  <a:lnTo>
                    <a:pt x="2288" y="406"/>
                  </a:lnTo>
                  <a:lnTo>
                    <a:pt x="2246" y="406"/>
                  </a:lnTo>
                  <a:lnTo>
                    <a:pt x="2246" y="391"/>
                  </a:lnTo>
                  <a:lnTo>
                    <a:pt x="2209" y="391"/>
                  </a:lnTo>
                  <a:lnTo>
                    <a:pt x="2209" y="384"/>
                  </a:lnTo>
                  <a:lnTo>
                    <a:pt x="2172" y="384"/>
                  </a:lnTo>
                  <a:lnTo>
                    <a:pt x="2172" y="375"/>
                  </a:lnTo>
                  <a:lnTo>
                    <a:pt x="2120" y="375"/>
                  </a:lnTo>
                  <a:lnTo>
                    <a:pt x="2120" y="369"/>
                  </a:lnTo>
                  <a:lnTo>
                    <a:pt x="2092" y="369"/>
                  </a:lnTo>
                  <a:lnTo>
                    <a:pt x="2092" y="355"/>
                  </a:lnTo>
                  <a:lnTo>
                    <a:pt x="2041" y="355"/>
                  </a:lnTo>
                  <a:lnTo>
                    <a:pt x="2041" y="347"/>
                  </a:lnTo>
                  <a:lnTo>
                    <a:pt x="2005" y="347"/>
                  </a:lnTo>
                  <a:lnTo>
                    <a:pt x="2005" y="338"/>
                  </a:lnTo>
                  <a:lnTo>
                    <a:pt x="1959" y="338"/>
                  </a:lnTo>
                  <a:lnTo>
                    <a:pt x="1959" y="332"/>
                  </a:lnTo>
                  <a:lnTo>
                    <a:pt x="1924" y="332"/>
                  </a:lnTo>
                  <a:lnTo>
                    <a:pt x="1924" y="324"/>
                  </a:lnTo>
                  <a:lnTo>
                    <a:pt x="1881" y="324"/>
                  </a:lnTo>
                  <a:lnTo>
                    <a:pt x="1881" y="318"/>
                  </a:lnTo>
                  <a:lnTo>
                    <a:pt x="1844" y="318"/>
                  </a:lnTo>
                  <a:lnTo>
                    <a:pt x="1844" y="310"/>
                  </a:lnTo>
                  <a:lnTo>
                    <a:pt x="1800" y="310"/>
                  </a:lnTo>
                  <a:lnTo>
                    <a:pt x="1800" y="296"/>
                  </a:lnTo>
                  <a:lnTo>
                    <a:pt x="1763" y="296"/>
                  </a:lnTo>
                  <a:lnTo>
                    <a:pt x="1763" y="287"/>
                  </a:lnTo>
                  <a:lnTo>
                    <a:pt x="1719" y="287"/>
                  </a:lnTo>
                  <a:lnTo>
                    <a:pt x="1719" y="272"/>
                  </a:lnTo>
                  <a:lnTo>
                    <a:pt x="1641" y="272"/>
                  </a:lnTo>
                  <a:lnTo>
                    <a:pt x="1641" y="259"/>
                  </a:lnTo>
                  <a:lnTo>
                    <a:pt x="1604" y="259"/>
                  </a:lnTo>
                  <a:lnTo>
                    <a:pt x="1604" y="250"/>
                  </a:lnTo>
                  <a:lnTo>
                    <a:pt x="1567" y="250"/>
                  </a:lnTo>
                  <a:lnTo>
                    <a:pt x="1567" y="236"/>
                  </a:lnTo>
                  <a:lnTo>
                    <a:pt x="1523" y="236"/>
                  </a:lnTo>
                  <a:lnTo>
                    <a:pt x="1523" y="228"/>
                  </a:lnTo>
                  <a:lnTo>
                    <a:pt x="1486" y="228"/>
                  </a:lnTo>
                  <a:lnTo>
                    <a:pt x="1486" y="222"/>
                  </a:lnTo>
                  <a:lnTo>
                    <a:pt x="1436" y="222"/>
                  </a:lnTo>
                  <a:lnTo>
                    <a:pt x="1436" y="213"/>
                  </a:lnTo>
                  <a:lnTo>
                    <a:pt x="1408" y="213"/>
                  </a:lnTo>
                  <a:lnTo>
                    <a:pt x="1408" y="208"/>
                  </a:lnTo>
                  <a:lnTo>
                    <a:pt x="1354" y="208"/>
                  </a:lnTo>
                  <a:lnTo>
                    <a:pt x="1354" y="199"/>
                  </a:lnTo>
                  <a:lnTo>
                    <a:pt x="1319" y="199"/>
                  </a:lnTo>
                  <a:lnTo>
                    <a:pt x="1319" y="184"/>
                  </a:lnTo>
                  <a:lnTo>
                    <a:pt x="1276" y="184"/>
                  </a:lnTo>
                  <a:lnTo>
                    <a:pt x="1276" y="177"/>
                  </a:lnTo>
                  <a:lnTo>
                    <a:pt x="1239" y="177"/>
                  </a:lnTo>
                  <a:lnTo>
                    <a:pt x="1239" y="171"/>
                  </a:lnTo>
                  <a:lnTo>
                    <a:pt x="1195" y="171"/>
                  </a:lnTo>
                  <a:lnTo>
                    <a:pt x="1195" y="154"/>
                  </a:lnTo>
                  <a:lnTo>
                    <a:pt x="1158" y="154"/>
                  </a:lnTo>
                  <a:lnTo>
                    <a:pt x="1158" y="148"/>
                  </a:lnTo>
                  <a:lnTo>
                    <a:pt x="1116" y="148"/>
                  </a:lnTo>
                  <a:lnTo>
                    <a:pt x="1116" y="140"/>
                  </a:lnTo>
                  <a:lnTo>
                    <a:pt x="1079" y="140"/>
                  </a:lnTo>
                  <a:lnTo>
                    <a:pt x="1079" y="133"/>
                  </a:lnTo>
                  <a:lnTo>
                    <a:pt x="1034" y="133"/>
                  </a:lnTo>
                  <a:lnTo>
                    <a:pt x="1034" y="118"/>
                  </a:lnTo>
                  <a:lnTo>
                    <a:pt x="999" y="118"/>
                  </a:lnTo>
                  <a:lnTo>
                    <a:pt x="999" y="111"/>
                  </a:lnTo>
                  <a:lnTo>
                    <a:pt x="919" y="111"/>
                  </a:lnTo>
                  <a:lnTo>
                    <a:pt x="919" y="96"/>
                  </a:lnTo>
                  <a:lnTo>
                    <a:pt x="867" y="96"/>
                  </a:lnTo>
                  <a:lnTo>
                    <a:pt x="867" y="89"/>
                  </a:lnTo>
                  <a:lnTo>
                    <a:pt x="838" y="89"/>
                  </a:lnTo>
                  <a:lnTo>
                    <a:pt x="838" y="80"/>
                  </a:lnTo>
                  <a:lnTo>
                    <a:pt x="788" y="80"/>
                  </a:lnTo>
                  <a:lnTo>
                    <a:pt x="788" y="66"/>
                  </a:lnTo>
                  <a:lnTo>
                    <a:pt x="757" y="66"/>
                  </a:lnTo>
                  <a:lnTo>
                    <a:pt x="757" y="59"/>
                  </a:lnTo>
                  <a:lnTo>
                    <a:pt x="707" y="59"/>
                  </a:lnTo>
                  <a:lnTo>
                    <a:pt x="707" y="52"/>
                  </a:lnTo>
                  <a:lnTo>
                    <a:pt x="670" y="52"/>
                  </a:lnTo>
                  <a:lnTo>
                    <a:pt x="670" y="37"/>
                  </a:lnTo>
                  <a:lnTo>
                    <a:pt x="627" y="37"/>
                  </a:lnTo>
                  <a:lnTo>
                    <a:pt x="627" y="28"/>
                  </a:lnTo>
                  <a:lnTo>
                    <a:pt x="592" y="28"/>
                  </a:lnTo>
                  <a:lnTo>
                    <a:pt x="592" y="23"/>
                  </a:lnTo>
                  <a:lnTo>
                    <a:pt x="555" y="23"/>
                  </a:lnTo>
                  <a:lnTo>
                    <a:pt x="555" y="15"/>
                  </a:lnTo>
                  <a:lnTo>
                    <a:pt x="510" y="15"/>
                  </a:lnTo>
                  <a:lnTo>
                    <a:pt x="510" y="0"/>
                  </a:lnTo>
                  <a:lnTo>
                    <a:pt x="474"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 name="Freeform 777"/>
            <p:cNvSpPr>
              <a:spLocks/>
            </p:cNvSpPr>
            <p:nvPr/>
          </p:nvSpPr>
          <p:spPr bwMode="auto">
            <a:xfrm>
              <a:off x="3885" y="1907"/>
              <a:ext cx="266" cy="142"/>
            </a:xfrm>
            <a:custGeom>
              <a:avLst/>
              <a:gdLst>
                <a:gd name="T0" fmla="*/ 0 w 2653"/>
                <a:gd name="T1" fmla="*/ 0 h 1851"/>
                <a:gd name="T2" fmla="*/ 0 w 2653"/>
                <a:gd name="T3" fmla="*/ 0 h 1851"/>
                <a:gd name="T4" fmla="*/ 0 w 2653"/>
                <a:gd name="T5" fmla="*/ 0 h 1851"/>
                <a:gd name="T6" fmla="*/ 0 w 2653"/>
                <a:gd name="T7" fmla="*/ 0 h 1851"/>
                <a:gd name="T8" fmla="*/ 0 w 2653"/>
                <a:gd name="T9" fmla="*/ 0 h 1851"/>
                <a:gd name="T10" fmla="*/ 0 w 2653"/>
                <a:gd name="T11" fmla="*/ 0 h 1851"/>
                <a:gd name="T12" fmla="*/ 0 w 2653"/>
                <a:gd name="T13" fmla="*/ 0 h 1851"/>
                <a:gd name="T14" fmla="*/ 0 w 2653"/>
                <a:gd name="T15" fmla="*/ 0 h 1851"/>
                <a:gd name="T16" fmla="*/ 0 w 2653"/>
                <a:gd name="T17" fmla="*/ 0 h 1851"/>
                <a:gd name="T18" fmla="*/ 0 w 2653"/>
                <a:gd name="T19" fmla="*/ 0 h 1851"/>
                <a:gd name="T20" fmla="*/ 0 w 2653"/>
                <a:gd name="T21" fmla="*/ 0 h 1851"/>
                <a:gd name="T22" fmla="*/ 0 w 2653"/>
                <a:gd name="T23" fmla="*/ 0 h 1851"/>
                <a:gd name="T24" fmla="*/ 0 w 2653"/>
                <a:gd name="T25" fmla="*/ 0 h 1851"/>
                <a:gd name="T26" fmla="*/ 0 w 2653"/>
                <a:gd name="T27" fmla="*/ 0 h 1851"/>
                <a:gd name="T28" fmla="*/ 0 w 2653"/>
                <a:gd name="T29" fmla="*/ 0 h 1851"/>
                <a:gd name="T30" fmla="*/ 0 w 2653"/>
                <a:gd name="T31" fmla="*/ 0 h 1851"/>
                <a:gd name="T32" fmla="*/ 0 w 2653"/>
                <a:gd name="T33" fmla="*/ 0 h 1851"/>
                <a:gd name="T34" fmla="*/ 0 w 2653"/>
                <a:gd name="T35" fmla="*/ 0 h 1851"/>
                <a:gd name="T36" fmla="*/ 0 w 2653"/>
                <a:gd name="T37" fmla="*/ 0 h 1851"/>
                <a:gd name="T38" fmla="*/ 0 w 2653"/>
                <a:gd name="T39" fmla="*/ 0 h 1851"/>
                <a:gd name="T40" fmla="*/ 0 w 2653"/>
                <a:gd name="T41" fmla="*/ 0 h 1851"/>
                <a:gd name="T42" fmla="*/ 0 w 2653"/>
                <a:gd name="T43" fmla="*/ 0 h 1851"/>
                <a:gd name="T44" fmla="*/ 0 w 2653"/>
                <a:gd name="T45" fmla="*/ 0 h 1851"/>
                <a:gd name="T46" fmla="*/ 0 w 2653"/>
                <a:gd name="T47" fmla="*/ 0 h 1851"/>
                <a:gd name="T48" fmla="*/ 0 w 2653"/>
                <a:gd name="T49" fmla="*/ 0 h 1851"/>
                <a:gd name="T50" fmla="*/ 0 w 2653"/>
                <a:gd name="T51" fmla="*/ 0 h 1851"/>
                <a:gd name="T52" fmla="*/ 0 w 2653"/>
                <a:gd name="T53" fmla="*/ 0 h 1851"/>
                <a:gd name="T54" fmla="*/ 0 w 2653"/>
                <a:gd name="T55" fmla="*/ 0 h 1851"/>
                <a:gd name="T56" fmla="*/ 0 w 2653"/>
                <a:gd name="T57" fmla="*/ 0 h 1851"/>
                <a:gd name="T58" fmla="*/ 0 w 2653"/>
                <a:gd name="T59" fmla="*/ 0 h 1851"/>
                <a:gd name="T60" fmla="*/ 0 w 2653"/>
                <a:gd name="T61" fmla="*/ 0 h 1851"/>
                <a:gd name="T62" fmla="*/ 0 w 2653"/>
                <a:gd name="T63" fmla="*/ 0 h 1851"/>
                <a:gd name="T64" fmla="*/ 0 w 2653"/>
                <a:gd name="T65" fmla="*/ 0 h 1851"/>
                <a:gd name="T66" fmla="*/ 0 w 2653"/>
                <a:gd name="T67" fmla="*/ 0 h 1851"/>
                <a:gd name="T68" fmla="*/ 0 w 2653"/>
                <a:gd name="T69" fmla="*/ 0 h 1851"/>
                <a:gd name="T70" fmla="*/ 0 w 2653"/>
                <a:gd name="T71" fmla="*/ 0 h 1851"/>
                <a:gd name="T72" fmla="*/ 0 w 2653"/>
                <a:gd name="T73" fmla="*/ 0 h 1851"/>
                <a:gd name="T74" fmla="*/ 0 w 2653"/>
                <a:gd name="T75" fmla="*/ 0 h 1851"/>
                <a:gd name="T76" fmla="*/ 0 w 2653"/>
                <a:gd name="T77" fmla="*/ 0 h 1851"/>
                <a:gd name="T78" fmla="*/ 0 w 2653"/>
                <a:gd name="T79" fmla="*/ 0 h 1851"/>
                <a:gd name="T80" fmla="*/ 0 w 2653"/>
                <a:gd name="T81" fmla="*/ 0 h 1851"/>
                <a:gd name="T82" fmla="*/ 0 w 2653"/>
                <a:gd name="T83" fmla="*/ 0 h 1851"/>
                <a:gd name="T84" fmla="*/ 0 w 2653"/>
                <a:gd name="T85" fmla="*/ 0 h 1851"/>
                <a:gd name="T86" fmla="*/ 0 w 2653"/>
                <a:gd name="T87" fmla="*/ 0 h 1851"/>
                <a:gd name="T88" fmla="*/ 0 w 2653"/>
                <a:gd name="T89" fmla="*/ 0 h 1851"/>
                <a:gd name="T90" fmla="*/ 0 w 2653"/>
                <a:gd name="T91" fmla="*/ 0 h 1851"/>
                <a:gd name="T92" fmla="*/ 0 w 2653"/>
                <a:gd name="T93" fmla="*/ 0 h 1851"/>
                <a:gd name="T94" fmla="*/ 0 w 2653"/>
                <a:gd name="T95" fmla="*/ 0 h 1851"/>
                <a:gd name="T96" fmla="*/ 0 w 2653"/>
                <a:gd name="T97" fmla="*/ 0 h 1851"/>
                <a:gd name="T98" fmla="*/ 0 w 2653"/>
                <a:gd name="T99" fmla="*/ 0 h 1851"/>
                <a:gd name="T100" fmla="*/ 0 w 2653"/>
                <a:gd name="T101" fmla="*/ 0 h 1851"/>
                <a:gd name="T102" fmla="*/ 0 w 2653"/>
                <a:gd name="T103" fmla="*/ 0 h 1851"/>
                <a:gd name="T104" fmla="*/ 0 w 2653"/>
                <a:gd name="T105" fmla="*/ 0 h 1851"/>
                <a:gd name="T106" fmla="*/ 0 w 2653"/>
                <a:gd name="T107" fmla="*/ 0 h 1851"/>
                <a:gd name="T108" fmla="*/ 0 w 2653"/>
                <a:gd name="T109" fmla="*/ 0 h 1851"/>
                <a:gd name="T110" fmla="*/ 0 w 2653"/>
                <a:gd name="T111" fmla="*/ 0 h 1851"/>
                <a:gd name="T112" fmla="*/ 0 w 2653"/>
                <a:gd name="T113" fmla="*/ 0 h 1851"/>
                <a:gd name="T114" fmla="*/ 0 w 2653"/>
                <a:gd name="T115" fmla="*/ 0 h 18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653" h="1851">
                  <a:moveTo>
                    <a:pt x="474" y="0"/>
                  </a:moveTo>
                  <a:lnTo>
                    <a:pt x="474" y="28"/>
                  </a:lnTo>
                  <a:lnTo>
                    <a:pt x="466" y="28"/>
                  </a:lnTo>
                  <a:lnTo>
                    <a:pt x="466" y="59"/>
                  </a:lnTo>
                  <a:lnTo>
                    <a:pt x="460" y="59"/>
                  </a:lnTo>
                  <a:lnTo>
                    <a:pt x="460" y="89"/>
                  </a:lnTo>
                  <a:lnTo>
                    <a:pt x="451" y="89"/>
                  </a:lnTo>
                  <a:lnTo>
                    <a:pt x="451" y="111"/>
                  </a:lnTo>
                  <a:lnTo>
                    <a:pt x="438" y="111"/>
                  </a:lnTo>
                  <a:lnTo>
                    <a:pt x="438" y="133"/>
                  </a:lnTo>
                  <a:lnTo>
                    <a:pt x="429" y="133"/>
                  </a:lnTo>
                  <a:lnTo>
                    <a:pt x="429" y="184"/>
                  </a:lnTo>
                  <a:lnTo>
                    <a:pt x="416" y="184"/>
                  </a:lnTo>
                  <a:lnTo>
                    <a:pt x="416" y="208"/>
                  </a:lnTo>
                  <a:lnTo>
                    <a:pt x="409" y="208"/>
                  </a:lnTo>
                  <a:lnTo>
                    <a:pt x="409" y="228"/>
                  </a:lnTo>
                  <a:lnTo>
                    <a:pt x="392" y="228"/>
                  </a:lnTo>
                  <a:lnTo>
                    <a:pt x="392" y="272"/>
                  </a:lnTo>
                  <a:lnTo>
                    <a:pt x="379" y="272"/>
                  </a:lnTo>
                  <a:lnTo>
                    <a:pt x="379" y="310"/>
                  </a:lnTo>
                  <a:lnTo>
                    <a:pt x="373" y="310"/>
                  </a:lnTo>
                  <a:lnTo>
                    <a:pt x="373" y="332"/>
                  </a:lnTo>
                  <a:lnTo>
                    <a:pt x="357" y="332"/>
                  </a:lnTo>
                  <a:lnTo>
                    <a:pt x="357" y="375"/>
                  </a:lnTo>
                  <a:lnTo>
                    <a:pt x="342" y="375"/>
                  </a:lnTo>
                  <a:lnTo>
                    <a:pt x="342" y="406"/>
                  </a:lnTo>
                  <a:lnTo>
                    <a:pt x="336" y="406"/>
                  </a:lnTo>
                  <a:lnTo>
                    <a:pt x="336" y="435"/>
                  </a:lnTo>
                  <a:lnTo>
                    <a:pt x="320" y="435"/>
                  </a:lnTo>
                  <a:lnTo>
                    <a:pt x="320" y="472"/>
                  </a:lnTo>
                  <a:lnTo>
                    <a:pt x="305" y="472"/>
                  </a:lnTo>
                  <a:lnTo>
                    <a:pt x="305" y="509"/>
                  </a:lnTo>
                  <a:lnTo>
                    <a:pt x="300" y="509"/>
                  </a:lnTo>
                  <a:lnTo>
                    <a:pt x="300" y="531"/>
                  </a:lnTo>
                  <a:lnTo>
                    <a:pt x="292" y="531"/>
                  </a:lnTo>
                  <a:lnTo>
                    <a:pt x="292" y="545"/>
                  </a:lnTo>
                  <a:lnTo>
                    <a:pt x="277" y="545"/>
                  </a:lnTo>
                  <a:lnTo>
                    <a:pt x="277" y="576"/>
                  </a:lnTo>
                  <a:lnTo>
                    <a:pt x="270" y="576"/>
                  </a:lnTo>
                  <a:lnTo>
                    <a:pt x="270" y="605"/>
                  </a:lnTo>
                  <a:lnTo>
                    <a:pt x="263" y="605"/>
                  </a:lnTo>
                  <a:lnTo>
                    <a:pt x="263" y="628"/>
                  </a:lnTo>
                  <a:lnTo>
                    <a:pt x="255" y="628"/>
                  </a:lnTo>
                  <a:lnTo>
                    <a:pt x="255" y="650"/>
                  </a:lnTo>
                  <a:lnTo>
                    <a:pt x="241" y="650"/>
                  </a:lnTo>
                  <a:lnTo>
                    <a:pt x="241" y="670"/>
                  </a:lnTo>
                  <a:lnTo>
                    <a:pt x="233" y="670"/>
                  </a:lnTo>
                  <a:lnTo>
                    <a:pt x="233" y="708"/>
                  </a:lnTo>
                  <a:lnTo>
                    <a:pt x="227" y="708"/>
                  </a:lnTo>
                  <a:lnTo>
                    <a:pt x="227" y="723"/>
                  </a:lnTo>
                  <a:lnTo>
                    <a:pt x="218" y="723"/>
                  </a:lnTo>
                  <a:lnTo>
                    <a:pt x="218" y="753"/>
                  </a:lnTo>
                  <a:lnTo>
                    <a:pt x="205" y="753"/>
                  </a:lnTo>
                  <a:lnTo>
                    <a:pt x="205" y="804"/>
                  </a:lnTo>
                  <a:lnTo>
                    <a:pt x="196" y="804"/>
                  </a:lnTo>
                  <a:lnTo>
                    <a:pt x="196" y="826"/>
                  </a:lnTo>
                  <a:lnTo>
                    <a:pt x="183" y="826"/>
                  </a:lnTo>
                  <a:lnTo>
                    <a:pt x="183" y="849"/>
                  </a:lnTo>
                  <a:lnTo>
                    <a:pt x="176" y="849"/>
                  </a:lnTo>
                  <a:lnTo>
                    <a:pt x="176" y="872"/>
                  </a:lnTo>
                  <a:lnTo>
                    <a:pt x="160" y="872"/>
                  </a:lnTo>
                  <a:lnTo>
                    <a:pt x="160" y="892"/>
                  </a:lnTo>
                  <a:lnTo>
                    <a:pt x="154" y="892"/>
                  </a:lnTo>
                  <a:lnTo>
                    <a:pt x="154" y="923"/>
                  </a:lnTo>
                  <a:lnTo>
                    <a:pt x="146" y="923"/>
                  </a:lnTo>
                  <a:lnTo>
                    <a:pt x="146" y="952"/>
                  </a:lnTo>
                  <a:lnTo>
                    <a:pt x="140" y="952"/>
                  </a:lnTo>
                  <a:lnTo>
                    <a:pt x="140" y="982"/>
                  </a:lnTo>
                  <a:lnTo>
                    <a:pt x="124" y="982"/>
                  </a:lnTo>
                  <a:lnTo>
                    <a:pt x="124" y="989"/>
                  </a:lnTo>
                  <a:lnTo>
                    <a:pt x="118" y="989"/>
                  </a:lnTo>
                  <a:lnTo>
                    <a:pt x="118" y="1025"/>
                  </a:lnTo>
                  <a:lnTo>
                    <a:pt x="109" y="1025"/>
                  </a:lnTo>
                  <a:lnTo>
                    <a:pt x="109" y="1048"/>
                  </a:lnTo>
                  <a:lnTo>
                    <a:pt x="103" y="1048"/>
                  </a:lnTo>
                  <a:lnTo>
                    <a:pt x="103" y="1077"/>
                  </a:lnTo>
                  <a:lnTo>
                    <a:pt x="96" y="1077"/>
                  </a:lnTo>
                  <a:lnTo>
                    <a:pt x="96" y="1093"/>
                  </a:lnTo>
                  <a:lnTo>
                    <a:pt x="87" y="1093"/>
                  </a:lnTo>
                  <a:lnTo>
                    <a:pt x="87" y="1121"/>
                  </a:lnTo>
                  <a:lnTo>
                    <a:pt x="73" y="1121"/>
                  </a:lnTo>
                  <a:lnTo>
                    <a:pt x="73" y="1150"/>
                  </a:lnTo>
                  <a:lnTo>
                    <a:pt x="67" y="1150"/>
                  </a:lnTo>
                  <a:lnTo>
                    <a:pt x="67" y="1167"/>
                  </a:lnTo>
                  <a:lnTo>
                    <a:pt x="59" y="1167"/>
                  </a:lnTo>
                  <a:lnTo>
                    <a:pt x="59" y="1196"/>
                  </a:lnTo>
                  <a:lnTo>
                    <a:pt x="44" y="1196"/>
                  </a:lnTo>
                  <a:lnTo>
                    <a:pt x="44" y="1224"/>
                  </a:lnTo>
                  <a:lnTo>
                    <a:pt x="37" y="1224"/>
                  </a:lnTo>
                  <a:lnTo>
                    <a:pt x="37" y="1247"/>
                  </a:lnTo>
                  <a:lnTo>
                    <a:pt x="31" y="1247"/>
                  </a:lnTo>
                  <a:lnTo>
                    <a:pt x="31" y="1269"/>
                  </a:lnTo>
                  <a:lnTo>
                    <a:pt x="22" y="1269"/>
                  </a:lnTo>
                  <a:lnTo>
                    <a:pt x="22" y="1297"/>
                  </a:lnTo>
                  <a:lnTo>
                    <a:pt x="9" y="1297"/>
                  </a:lnTo>
                  <a:lnTo>
                    <a:pt x="9" y="1321"/>
                  </a:lnTo>
                  <a:lnTo>
                    <a:pt x="0" y="1321"/>
                  </a:lnTo>
                  <a:lnTo>
                    <a:pt x="0" y="1343"/>
                  </a:lnTo>
                  <a:lnTo>
                    <a:pt x="37" y="1343"/>
                  </a:lnTo>
                  <a:lnTo>
                    <a:pt x="37" y="1352"/>
                  </a:lnTo>
                  <a:lnTo>
                    <a:pt x="73" y="1352"/>
                  </a:lnTo>
                  <a:lnTo>
                    <a:pt x="73" y="1357"/>
                  </a:lnTo>
                  <a:lnTo>
                    <a:pt x="109" y="1357"/>
                  </a:lnTo>
                  <a:lnTo>
                    <a:pt x="109" y="1365"/>
                  </a:lnTo>
                  <a:lnTo>
                    <a:pt x="146" y="1365"/>
                  </a:lnTo>
                  <a:lnTo>
                    <a:pt x="146" y="1380"/>
                  </a:lnTo>
                  <a:lnTo>
                    <a:pt x="196" y="1380"/>
                  </a:lnTo>
                  <a:lnTo>
                    <a:pt x="196" y="1388"/>
                  </a:lnTo>
                  <a:lnTo>
                    <a:pt x="227" y="1388"/>
                  </a:lnTo>
                  <a:lnTo>
                    <a:pt x="227" y="1403"/>
                  </a:lnTo>
                  <a:lnTo>
                    <a:pt x="300" y="1403"/>
                  </a:lnTo>
                  <a:lnTo>
                    <a:pt x="300" y="1417"/>
                  </a:lnTo>
                  <a:lnTo>
                    <a:pt x="342" y="1417"/>
                  </a:lnTo>
                  <a:lnTo>
                    <a:pt x="342" y="1425"/>
                  </a:lnTo>
                  <a:lnTo>
                    <a:pt x="379" y="1425"/>
                  </a:lnTo>
                  <a:lnTo>
                    <a:pt x="379" y="1431"/>
                  </a:lnTo>
                  <a:lnTo>
                    <a:pt x="416" y="1431"/>
                  </a:lnTo>
                  <a:lnTo>
                    <a:pt x="416" y="1440"/>
                  </a:lnTo>
                  <a:lnTo>
                    <a:pt x="451" y="1440"/>
                  </a:lnTo>
                  <a:lnTo>
                    <a:pt x="451" y="1446"/>
                  </a:lnTo>
                  <a:lnTo>
                    <a:pt x="488" y="1446"/>
                  </a:lnTo>
                  <a:lnTo>
                    <a:pt x="488" y="1462"/>
                  </a:lnTo>
                  <a:lnTo>
                    <a:pt x="533" y="1462"/>
                  </a:lnTo>
                  <a:lnTo>
                    <a:pt x="533" y="1468"/>
                  </a:lnTo>
                  <a:lnTo>
                    <a:pt x="569" y="1468"/>
                  </a:lnTo>
                  <a:lnTo>
                    <a:pt x="569" y="1477"/>
                  </a:lnTo>
                  <a:lnTo>
                    <a:pt x="605" y="1477"/>
                  </a:lnTo>
                  <a:lnTo>
                    <a:pt x="605" y="1482"/>
                  </a:lnTo>
                  <a:lnTo>
                    <a:pt x="642" y="1482"/>
                  </a:lnTo>
                  <a:lnTo>
                    <a:pt x="642" y="1499"/>
                  </a:lnTo>
                  <a:lnTo>
                    <a:pt x="684" y="1499"/>
                  </a:lnTo>
                  <a:lnTo>
                    <a:pt x="684" y="1505"/>
                  </a:lnTo>
                  <a:lnTo>
                    <a:pt x="721" y="1505"/>
                  </a:lnTo>
                  <a:lnTo>
                    <a:pt x="721" y="1513"/>
                  </a:lnTo>
                  <a:lnTo>
                    <a:pt x="757" y="1513"/>
                  </a:lnTo>
                  <a:lnTo>
                    <a:pt x="757" y="1519"/>
                  </a:lnTo>
                  <a:lnTo>
                    <a:pt x="788" y="1519"/>
                  </a:lnTo>
                  <a:lnTo>
                    <a:pt x="788" y="1536"/>
                  </a:lnTo>
                  <a:lnTo>
                    <a:pt x="867" y="1536"/>
                  </a:lnTo>
                  <a:lnTo>
                    <a:pt x="867" y="1550"/>
                  </a:lnTo>
                  <a:lnTo>
                    <a:pt x="903" y="1550"/>
                  </a:lnTo>
                  <a:lnTo>
                    <a:pt x="903" y="1556"/>
                  </a:lnTo>
                  <a:lnTo>
                    <a:pt x="940" y="1556"/>
                  </a:lnTo>
                  <a:lnTo>
                    <a:pt x="940" y="1565"/>
                  </a:lnTo>
                  <a:lnTo>
                    <a:pt x="984" y="1565"/>
                  </a:lnTo>
                  <a:lnTo>
                    <a:pt x="984" y="1579"/>
                  </a:lnTo>
                  <a:lnTo>
                    <a:pt x="1029" y="1579"/>
                  </a:lnTo>
                  <a:lnTo>
                    <a:pt x="1029" y="1587"/>
                  </a:lnTo>
                  <a:lnTo>
                    <a:pt x="1065" y="1587"/>
                  </a:lnTo>
                  <a:lnTo>
                    <a:pt x="1065" y="1594"/>
                  </a:lnTo>
                  <a:lnTo>
                    <a:pt x="1102" y="1594"/>
                  </a:lnTo>
                  <a:lnTo>
                    <a:pt x="1102" y="1601"/>
                  </a:lnTo>
                  <a:lnTo>
                    <a:pt x="1138" y="1601"/>
                  </a:lnTo>
                  <a:lnTo>
                    <a:pt x="1138" y="1616"/>
                  </a:lnTo>
                  <a:lnTo>
                    <a:pt x="1180" y="1616"/>
                  </a:lnTo>
                  <a:lnTo>
                    <a:pt x="1180" y="1624"/>
                  </a:lnTo>
                  <a:lnTo>
                    <a:pt x="1217" y="1624"/>
                  </a:lnTo>
                  <a:lnTo>
                    <a:pt x="1217" y="1638"/>
                  </a:lnTo>
                  <a:lnTo>
                    <a:pt x="1290" y="1638"/>
                  </a:lnTo>
                  <a:lnTo>
                    <a:pt x="1290" y="1647"/>
                  </a:lnTo>
                  <a:lnTo>
                    <a:pt x="1319" y="1647"/>
                  </a:lnTo>
                  <a:lnTo>
                    <a:pt x="1319" y="1653"/>
                  </a:lnTo>
                  <a:lnTo>
                    <a:pt x="1371" y="1653"/>
                  </a:lnTo>
                  <a:lnTo>
                    <a:pt x="1371" y="1667"/>
                  </a:lnTo>
                  <a:lnTo>
                    <a:pt x="1408" y="1667"/>
                  </a:lnTo>
                  <a:lnTo>
                    <a:pt x="1408" y="1675"/>
                  </a:lnTo>
                  <a:lnTo>
                    <a:pt x="1436" y="1675"/>
                  </a:lnTo>
                  <a:lnTo>
                    <a:pt x="1436" y="1684"/>
                  </a:lnTo>
                  <a:lnTo>
                    <a:pt x="1472" y="1684"/>
                  </a:lnTo>
                  <a:lnTo>
                    <a:pt x="1472" y="1698"/>
                  </a:lnTo>
                  <a:lnTo>
                    <a:pt x="1523" y="1698"/>
                  </a:lnTo>
                  <a:lnTo>
                    <a:pt x="1523" y="1704"/>
                  </a:lnTo>
                  <a:lnTo>
                    <a:pt x="1554" y="1704"/>
                  </a:lnTo>
                  <a:lnTo>
                    <a:pt x="1554" y="1712"/>
                  </a:lnTo>
                  <a:lnTo>
                    <a:pt x="1589" y="1712"/>
                  </a:lnTo>
                  <a:lnTo>
                    <a:pt x="1589" y="1720"/>
                  </a:lnTo>
                  <a:lnTo>
                    <a:pt x="1626" y="1720"/>
                  </a:lnTo>
                  <a:lnTo>
                    <a:pt x="1626" y="1735"/>
                  </a:lnTo>
                  <a:lnTo>
                    <a:pt x="1669" y="1735"/>
                  </a:lnTo>
                  <a:lnTo>
                    <a:pt x="1669" y="1741"/>
                  </a:lnTo>
                  <a:lnTo>
                    <a:pt x="1705" y="1741"/>
                  </a:lnTo>
                  <a:lnTo>
                    <a:pt x="1705" y="1757"/>
                  </a:lnTo>
                  <a:lnTo>
                    <a:pt x="1778" y="1757"/>
                  </a:lnTo>
                  <a:lnTo>
                    <a:pt x="1778" y="1763"/>
                  </a:lnTo>
                  <a:lnTo>
                    <a:pt x="1822" y="1763"/>
                  </a:lnTo>
                  <a:lnTo>
                    <a:pt x="1822" y="1772"/>
                  </a:lnTo>
                  <a:lnTo>
                    <a:pt x="1859" y="1772"/>
                  </a:lnTo>
                  <a:lnTo>
                    <a:pt x="1859" y="1786"/>
                  </a:lnTo>
                  <a:lnTo>
                    <a:pt x="1896" y="1786"/>
                  </a:lnTo>
                  <a:lnTo>
                    <a:pt x="1896" y="1794"/>
                  </a:lnTo>
                  <a:lnTo>
                    <a:pt x="1937" y="1794"/>
                  </a:lnTo>
                  <a:lnTo>
                    <a:pt x="1937" y="1800"/>
                  </a:lnTo>
                  <a:lnTo>
                    <a:pt x="1974" y="1800"/>
                  </a:lnTo>
                  <a:lnTo>
                    <a:pt x="1974" y="1814"/>
                  </a:lnTo>
                  <a:lnTo>
                    <a:pt x="2011" y="1814"/>
                  </a:lnTo>
                  <a:lnTo>
                    <a:pt x="2011" y="1823"/>
                  </a:lnTo>
                  <a:lnTo>
                    <a:pt x="2055" y="1823"/>
                  </a:lnTo>
                  <a:lnTo>
                    <a:pt x="2055" y="1829"/>
                  </a:lnTo>
                  <a:lnTo>
                    <a:pt x="2092" y="1829"/>
                  </a:lnTo>
                  <a:lnTo>
                    <a:pt x="2092" y="1845"/>
                  </a:lnTo>
                  <a:lnTo>
                    <a:pt x="2120" y="1845"/>
                  </a:lnTo>
                  <a:lnTo>
                    <a:pt x="2120" y="1851"/>
                  </a:lnTo>
                  <a:lnTo>
                    <a:pt x="2172" y="1851"/>
                  </a:lnTo>
                  <a:lnTo>
                    <a:pt x="2172" y="1845"/>
                  </a:lnTo>
                  <a:lnTo>
                    <a:pt x="2179" y="1845"/>
                  </a:lnTo>
                  <a:lnTo>
                    <a:pt x="2179" y="1800"/>
                  </a:lnTo>
                  <a:lnTo>
                    <a:pt x="2187" y="1800"/>
                  </a:lnTo>
                  <a:lnTo>
                    <a:pt x="2187" y="1772"/>
                  </a:lnTo>
                  <a:lnTo>
                    <a:pt x="2192" y="1772"/>
                  </a:lnTo>
                  <a:lnTo>
                    <a:pt x="2192" y="1757"/>
                  </a:lnTo>
                  <a:lnTo>
                    <a:pt x="2209" y="1757"/>
                  </a:lnTo>
                  <a:lnTo>
                    <a:pt x="2209" y="1712"/>
                  </a:lnTo>
                  <a:lnTo>
                    <a:pt x="2215" y="1712"/>
                  </a:lnTo>
                  <a:lnTo>
                    <a:pt x="2215" y="1684"/>
                  </a:lnTo>
                  <a:lnTo>
                    <a:pt x="2229" y="1684"/>
                  </a:lnTo>
                  <a:lnTo>
                    <a:pt x="2229" y="1667"/>
                  </a:lnTo>
                  <a:lnTo>
                    <a:pt x="2237" y="1667"/>
                  </a:lnTo>
                  <a:lnTo>
                    <a:pt x="2237" y="1638"/>
                  </a:lnTo>
                  <a:lnTo>
                    <a:pt x="2246" y="1638"/>
                  </a:lnTo>
                  <a:lnTo>
                    <a:pt x="2246" y="1624"/>
                  </a:lnTo>
                  <a:lnTo>
                    <a:pt x="2251" y="1624"/>
                  </a:lnTo>
                  <a:lnTo>
                    <a:pt x="2251" y="1587"/>
                  </a:lnTo>
                  <a:lnTo>
                    <a:pt x="2266" y="1587"/>
                  </a:lnTo>
                  <a:lnTo>
                    <a:pt x="2266" y="1565"/>
                  </a:lnTo>
                  <a:lnTo>
                    <a:pt x="2274" y="1565"/>
                  </a:lnTo>
                  <a:lnTo>
                    <a:pt x="2274" y="1536"/>
                  </a:lnTo>
                  <a:lnTo>
                    <a:pt x="2288" y="1536"/>
                  </a:lnTo>
                  <a:lnTo>
                    <a:pt x="2288" y="1482"/>
                  </a:lnTo>
                  <a:lnTo>
                    <a:pt x="2302" y="1482"/>
                  </a:lnTo>
                  <a:lnTo>
                    <a:pt x="2302" y="1468"/>
                  </a:lnTo>
                  <a:lnTo>
                    <a:pt x="2310" y="1468"/>
                  </a:lnTo>
                  <a:lnTo>
                    <a:pt x="2310" y="1440"/>
                  </a:lnTo>
                  <a:lnTo>
                    <a:pt x="2318" y="1440"/>
                  </a:lnTo>
                  <a:lnTo>
                    <a:pt x="2318" y="1425"/>
                  </a:lnTo>
                  <a:lnTo>
                    <a:pt x="2324" y="1425"/>
                  </a:lnTo>
                  <a:lnTo>
                    <a:pt x="2324" y="1403"/>
                  </a:lnTo>
                  <a:lnTo>
                    <a:pt x="2338" y="1403"/>
                  </a:lnTo>
                  <a:lnTo>
                    <a:pt x="2338" y="1380"/>
                  </a:lnTo>
                  <a:lnTo>
                    <a:pt x="2347" y="1380"/>
                  </a:lnTo>
                  <a:lnTo>
                    <a:pt x="2347" y="1357"/>
                  </a:lnTo>
                  <a:lnTo>
                    <a:pt x="2353" y="1357"/>
                  </a:lnTo>
                  <a:lnTo>
                    <a:pt x="2353" y="1321"/>
                  </a:lnTo>
                  <a:lnTo>
                    <a:pt x="2369" y="1321"/>
                  </a:lnTo>
                  <a:lnTo>
                    <a:pt x="2369" y="1297"/>
                  </a:lnTo>
                  <a:lnTo>
                    <a:pt x="2375" y="1297"/>
                  </a:lnTo>
                  <a:lnTo>
                    <a:pt x="2375" y="1261"/>
                  </a:lnTo>
                  <a:lnTo>
                    <a:pt x="2383" y="1261"/>
                  </a:lnTo>
                  <a:lnTo>
                    <a:pt x="2383" y="1240"/>
                  </a:lnTo>
                  <a:lnTo>
                    <a:pt x="2390" y="1240"/>
                  </a:lnTo>
                  <a:lnTo>
                    <a:pt x="2390" y="1224"/>
                  </a:lnTo>
                  <a:lnTo>
                    <a:pt x="2405" y="1224"/>
                  </a:lnTo>
                  <a:lnTo>
                    <a:pt x="2405" y="1196"/>
                  </a:lnTo>
                  <a:lnTo>
                    <a:pt x="2412" y="1196"/>
                  </a:lnTo>
                  <a:lnTo>
                    <a:pt x="2412" y="1181"/>
                  </a:lnTo>
                  <a:lnTo>
                    <a:pt x="2420" y="1181"/>
                  </a:lnTo>
                  <a:lnTo>
                    <a:pt x="2420" y="1145"/>
                  </a:lnTo>
                  <a:lnTo>
                    <a:pt x="2425" y="1145"/>
                  </a:lnTo>
                  <a:lnTo>
                    <a:pt x="2425" y="1121"/>
                  </a:lnTo>
                  <a:lnTo>
                    <a:pt x="2434" y="1121"/>
                  </a:lnTo>
                  <a:lnTo>
                    <a:pt x="2434" y="1108"/>
                  </a:lnTo>
                  <a:lnTo>
                    <a:pt x="2442" y="1108"/>
                  </a:lnTo>
                  <a:lnTo>
                    <a:pt x="2442" y="1077"/>
                  </a:lnTo>
                  <a:lnTo>
                    <a:pt x="2448" y="1077"/>
                  </a:lnTo>
                  <a:lnTo>
                    <a:pt x="2448" y="1048"/>
                  </a:lnTo>
                  <a:lnTo>
                    <a:pt x="2462" y="1048"/>
                  </a:lnTo>
                  <a:lnTo>
                    <a:pt x="2462" y="1025"/>
                  </a:lnTo>
                  <a:lnTo>
                    <a:pt x="2470" y="1025"/>
                  </a:lnTo>
                  <a:lnTo>
                    <a:pt x="2470" y="1002"/>
                  </a:lnTo>
                  <a:lnTo>
                    <a:pt x="2484" y="1002"/>
                  </a:lnTo>
                  <a:lnTo>
                    <a:pt x="2484" y="989"/>
                  </a:lnTo>
                  <a:lnTo>
                    <a:pt x="2492" y="989"/>
                  </a:lnTo>
                  <a:lnTo>
                    <a:pt x="2492" y="960"/>
                  </a:lnTo>
                  <a:lnTo>
                    <a:pt x="2499" y="960"/>
                  </a:lnTo>
                  <a:lnTo>
                    <a:pt x="2499" y="929"/>
                  </a:lnTo>
                  <a:lnTo>
                    <a:pt x="2507" y="929"/>
                  </a:lnTo>
                  <a:lnTo>
                    <a:pt x="2507" y="892"/>
                  </a:lnTo>
                  <a:lnTo>
                    <a:pt x="2521" y="892"/>
                  </a:lnTo>
                  <a:lnTo>
                    <a:pt x="2521" y="872"/>
                  </a:lnTo>
                  <a:lnTo>
                    <a:pt x="2529" y="872"/>
                  </a:lnTo>
                  <a:lnTo>
                    <a:pt x="2529" y="841"/>
                  </a:lnTo>
                  <a:lnTo>
                    <a:pt x="2535" y="841"/>
                  </a:lnTo>
                  <a:lnTo>
                    <a:pt x="2535" y="826"/>
                  </a:lnTo>
                  <a:lnTo>
                    <a:pt x="2543" y="826"/>
                  </a:lnTo>
                  <a:lnTo>
                    <a:pt x="2543" y="789"/>
                  </a:lnTo>
                  <a:lnTo>
                    <a:pt x="2551" y="789"/>
                  </a:lnTo>
                  <a:lnTo>
                    <a:pt x="2551" y="767"/>
                  </a:lnTo>
                  <a:lnTo>
                    <a:pt x="2557" y="767"/>
                  </a:lnTo>
                  <a:lnTo>
                    <a:pt x="2557" y="745"/>
                  </a:lnTo>
                  <a:lnTo>
                    <a:pt x="2571" y="745"/>
                  </a:lnTo>
                  <a:lnTo>
                    <a:pt x="2571" y="723"/>
                  </a:lnTo>
                  <a:lnTo>
                    <a:pt x="2579" y="723"/>
                  </a:lnTo>
                  <a:lnTo>
                    <a:pt x="2579" y="693"/>
                  </a:lnTo>
                  <a:lnTo>
                    <a:pt x="2588" y="693"/>
                  </a:lnTo>
                  <a:lnTo>
                    <a:pt x="2588" y="670"/>
                  </a:lnTo>
                  <a:lnTo>
                    <a:pt x="2601" y="670"/>
                  </a:lnTo>
                  <a:lnTo>
                    <a:pt x="2601" y="642"/>
                  </a:lnTo>
                  <a:lnTo>
                    <a:pt x="2608" y="642"/>
                  </a:lnTo>
                  <a:lnTo>
                    <a:pt x="2608" y="613"/>
                  </a:lnTo>
                  <a:lnTo>
                    <a:pt x="2616" y="613"/>
                  </a:lnTo>
                  <a:lnTo>
                    <a:pt x="2616" y="591"/>
                  </a:lnTo>
                  <a:lnTo>
                    <a:pt x="2624" y="591"/>
                  </a:lnTo>
                  <a:lnTo>
                    <a:pt x="2624" y="569"/>
                  </a:lnTo>
                  <a:lnTo>
                    <a:pt x="2638" y="569"/>
                  </a:lnTo>
                  <a:lnTo>
                    <a:pt x="2638" y="545"/>
                  </a:lnTo>
                  <a:lnTo>
                    <a:pt x="2644" y="545"/>
                  </a:lnTo>
                  <a:lnTo>
                    <a:pt x="2644" y="523"/>
                  </a:lnTo>
                  <a:lnTo>
                    <a:pt x="2653" y="523"/>
                  </a:lnTo>
                  <a:lnTo>
                    <a:pt x="2653" y="486"/>
                  </a:lnTo>
                  <a:lnTo>
                    <a:pt x="2608" y="486"/>
                  </a:lnTo>
                  <a:lnTo>
                    <a:pt x="2608" y="472"/>
                  </a:lnTo>
                  <a:lnTo>
                    <a:pt x="2529" y="472"/>
                  </a:lnTo>
                  <a:lnTo>
                    <a:pt x="2529" y="457"/>
                  </a:lnTo>
                  <a:lnTo>
                    <a:pt x="2492" y="457"/>
                  </a:lnTo>
                  <a:lnTo>
                    <a:pt x="2492" y="450"/>
                  </a:lnTo>
                  <a:lnTo>
                    <a:pt x="2442" y="450"/>
                  </a:lnTo>
                  <a:lnTo>
                    <a:pt x="2442" y="435"/>
                  </a:lnTo>
                  <a:lnTo>
                    <a:pt x="2369" y="435"/>
                  </a:lnTo>
                  <a:lnTo>
                    <a:pt x="2369" y="421"/>
                  </a:lnTo>
                  <a:lnTo>
                    <a:pt x="2324" y="421"/>
                  </a:lnTo>
                  <a:lnTo>
                    <a:pt x="2324" y="413"/>
                  </a:lnTo>
                  <a:lnTo>
                    <a:pt x="2288" y="413"/>
                  </a:lnTo>
                  <a:lnTo>
                    <a:pt x="2288" y="406"/>
                  </a:lnTo>
                  <a:lnTo>
                    <a:pt x="2246" y="406"/>
                  </a:lnTo>
                  <a:lnTo>
                    <a:pt x="2246" y="391"/>
                  </a:lnTo>
                  <a:lnTo>
                    <a:pt x="2209" y="391"/>
                  </a:lnTo>
                  <a:lnTo>
                    <a:pt x="2209" y="384"/>
                  </a:lnTo>
                  <a:lnTo>
                    <a:pt x="2172" y="384"/>
                  </a:lnTo>
                  <a:lnTo>
                    <a:pt x="2172" y="375"/>
                  </a:lnTo>
                  <a:lnTo>
                    <a:pt x="2120" y="375"/>
                  </a:lnTo>
                  <a:lnTo>
                    <a:pt x="2120" y="369"/>
                  </a:lnTo>
                  <a:lnTo>
                    <a:pt x="2092" y="369"/>
                  </a:lnTo>
                  <a:lnTo>
                    <a:pt x="2092" y="355"/>
                  </a:lnTo>
                  <a:lnTo>
                    <a:pt x="2041" y="355"/>
                  </a:lnTo>
                  <a:lnTo>
                    <a:pt x="2041" y="347"/>
                  </a:lnTo>
                  <a:lnTo>
                    <a:pt x="2005" y="347"/>
                  </a:lnTo>
                  <a:lnTo>
                    <a:pt x="2005" y="338"/>
                  </a:lnTo>
                  <a:lnTo>
                    <a:pt x="1959" y="338"/>
                  </a:lnTo>
                  <a:lnTo>
                    <a:pt x="1959" y="332"/>
                  </a:lnTo>
                  <a:lnTo>
                    <a:pt x="1924" y="332"/>
                  </a:lnTo>
                  <a:lnTo>
                    <a:pt x="1924" y="324"/>
                  </a:lnTo>
                  <a:lnTo>
                    <a:pt x="1881" y="324"/>
                  </a:lnTo>
                  <a:lnTo>
                    <a:pt x="1881" y="318"/>
                  </a:lnTo>
                  <a:lnTo>
                    <a:pt x="1844" y="318"/>
                  </a:lnTo>
                  <a:lnTo>
                    <a:pt x="1844" y="310"/>
                  </a:lnTo>
                  <a:lnTo>
                    <a:pt x="1800" y="310"/>
                  </a:lnTo>
                  <a:lnTo>
                    <a:pt x="1800" y="296"/>
                  </a:lnTo>
                  <a:lnTo>
                    <a:pt x="1763" y="296"/>
                  </a:lnTo>
                  <a:lnTo>
                    <a:pt x="1763" y="287"/>
                  </a:lnTo>
                  <a:lnTo>
                    <a:pt x="1719" y="287"/>
                  </a:lnTo>
                  <a:lnTo>
                    <a:pt x="1719" y="272"/>
                  </a:lnTo>
                  <a:lnTo>
                    <a:pt x="1641" y="272"/>
                  </a:lnTo>
                  <a:lnTo>
                    <a:pt x="1641" y="259"/>
                  </a:lnTo>
                  <a:lnTo>
                    <a:pt x="1604" y="259"/>
                  </a:lnTo>
                  <a:lnTo>
                    <a:pt x="1604" y="250"/>
                  </a:lnTo>
                  <a:lnTo>
                    <a:pt x="1567" y="250"/>
                  </a:lnTo>
                  <a:lnTo>
                    <a:pt x="1567" y="236"/>
                  </a:lnTo>
                  <a:lnTo>
                    <a:pt x="1523" y="236"/>
                  </a:lnTo>
                  <a:lnTo>
                    <a:pt x="1523" y="228"/>
                  </a:lnTo>
                  <a:lnTo>
                    <a:pt x="1486" y="228"/>
                  </a:lnTo>
                  <a:lnTo>
                    <a:pt x="1486" y="222"/>
                  </a:lnTo>
                  <a:lnTo>
                    <a:pt x="1436" y="222"/>
                  </a:lnTo>
                  <a:lnTo>
                    <a:pt x="1436" y="213"/>
                  </a:lnTo>
                  <a:lnTo>
                    <a:pt x="1408" y="213"/>
                  </a:lnTo>
                  <a:lnTo>
                    <a:pt x="1408" y="208"/>
                  </a:lnTo>
                  <a:lnTo>
                    <a:pt x="1354" y="208"/>
                  </a:lnTo>
                  <a:lnTo>
                    <a:pt x="1354" y="199"/>
                  </a:lnTo>
                  <a:lnTo>
                    <a:pt x="1319" y="199"/>
                  </a:lnTo>
                  <a:lnTo>
                    <a:pt x="1319" y="184"/>
                  </a:lnTo>
                  <a:lnTo>
                    <a:pt x="1276" y="184"/>
                  </a:lnTo>
                  <a:lnTo>
                    <a:pt x="1276" y="177"/>
                  </a:lnTo>
                  <a:lnTo>
                    <a:pt x="1239" y="177"/>
                  </a:lnTo>
                  <a:lnTo>
                    <a:pt x="1239" y="171"/>
                  </a:lnTo>
                  <a:lnTo>
                    <a:pt x="1195" y="171"/>
                  </a:lnTo>
                  <a:lnTo>
                    <a:pt x="1195" y="154"/>
                  </a:lnTo>
                  <a:lnTo>
                    <a:pt x="1158" y="154"/>
                  </a:lnTo>
                  <a:lnTo>
                    <a:pt x="1158" y="148"/>
                  </a:lnTo>
                  <a:lnTo>
                    <a:pt x="1116" y="148"/>
                  </a:lnTo>
                  <a:lnTo>
                    <a:pt x="1116" y="140"/>
                  </a:lnTo>
                  <a:lnTo>
                    <a:pt x="1079" y="140"/>
                  </a:lnTo>
                  <a:lnTo>
                    <a:pt x="1079" y="133"/>
                  </a:lnTo>
                  <a:lnTo>
                    <a:pt x="1034" y="133"/>
                  </a:lnTo>
                  <a:lnTo>
                    <a:pt x="1034" y="118"/>
                  </a:lnTo>
                  <a:lnTo>
                    <a:pt x="999" y="118"/>
                  </a:lnTo>
                  <a:lnTo>
                    <a:pt x="999" y="111"/>
                  </a:lnTo>
                  <a:lnTo>
                    <a:pt x="919" y="111"/>
                  </a:lnTo>
                  <a:lnTo>
                    <a:pt x="919" y="96"/>
                  </a:lnTo>
                  <a:lnTo>
                    <a:pt x="867" y="96"/>
                  </a:lnTo>
                  <a:lnTo>
                    <a:pt x="867" y="89"/>
                  </a:lnTo>
                  <a:lnTo>
                    <a:pt x="838" y="89"/>
                  </a:lnTo>
                  <a:lnTo>
                    <a:pt x="838" y="80"/>
                  </a:lnTo>
                  <a:lnTo>
                    <a:pt x="788" y="80"/>
                  </a:lnTo>
                  <a:lnTo>
                    <a:pt x="788" y="66"/>
                  </a:lnTo>
                  <a:lnTo>
                    <a:pt x="757" y="66"/>
                  </a:lnTo>
                  <a:lnTo>
                    <a:pt x="757" y="59"/>
                  </a:lnTo>
                  <a:lnTo>
                    <a:pt x="707" y="59"/>
                  </a:lnTo>
                  <a:lnTo>
                    <a:pt x="707" y="52"/>
                  </a:lnTo>
                  <a:lnTo>
                    <a:pt x="670" y="52"/>
                  </a:lnTo>
                  <a:lnTo>
                    <a:pt x="670" y="37"/>
                  </a:lnTo>
                  <a:lnTo>
                    <a:pt x="627" y="37"/>
                  </a:lnTo>
                  <a:lnTo>
                    <a:pt x="627" y="28"/>
                  </a:lnTo>
                  <a:lnTo>
                    <a:pt x="592" y="28"/>
                  </a:lnTo>
                  <a:lnTo>
                    <a:pt x="592" y="23"/>
                  </a:lnTo>
                  <a:lnTo>
                    <a:pt x="555" y="23"/>
                  </a:lnTo>
                  <a:lnTo>
                    <a:pt x="555" y="15"/>
                  </a:lnTo>
                  <a:lnTo>
                    <a:pt x="510" y="15"/>
                  </a:lnTo>
                  <a:lnTo>
                    <a:pt x="510" y="0"/>
                  </a:lnTo>
                  <a:lnTo>
                    <a:pt x="474" y="0"/>
                  </a:lnTo>
                  <a:close/>
                </a:path>
              </a:pathLst>
            </a:custGeom>
            <a:solidFill>
              <a:srgbClr val="0202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 name="Freeform 778"/>
            <p:cNvSpPr>
              <a:spLocks/>
            </p:cNvSpPr>
            <p:nvPr/>
          </p:nvSpPr>
          <p:spPr bwMode="auto">
            <a:xfrm>
              <a:off x="3892" y="1907"/>
              <a:ext cx="253" cy="142"/>
            </a:xfrm>
            <a:custGeom>
              <a:avLst/>
              <a:gdLst>
                <a:gd name="T0" fmla="*/ 0 w 2534"/>
                <a:gd name="T1" fmla="*/ 0 h 1851"/>
                <a:gd name="T2" fmla="*/ 0 w 2534"/>
                <a:gd name="T3" fmla="*/ 0 h 1851"/>
                <a:gd name="T4" fmla="*/ 0 w 2534"/>
                <a:gd name="T5" fmla="*/ 0 h 1851"/>
                <a:gd name="T6" fmla="*/ 0 w 2534"/>
                <a:gd name="T7" fmla="*/ 0 h 1851"/>
                <a:gd name="T8" fmla="*/ 0 w 2534"/>
                <a:gd name="T9" fmla="*/ 0 h 1851"/>
                <a:gd name="T10" fmla="*/ 0 w 2534"/>
                <a:gd name="T11" fmla="*/ 0 h 1851"/>
                <a:gd name="T12" fmla="*/ 0 w 2534"/>
                <a:gd name="T13" fmla="*/ 0 h 1851"/>
                <a:gd name="T14" fmla="*/ 0 w 2534"/>
                <a:gd name="T15" fmla="*/ 0 h 1851"/>
                <a:gd name="T16" fmla="*/ 0 w 2534"/>
                <a:gd name="T17" fmla="*/ 0 h 1851"/>
                <a:gd name="T18" fmla="*/ 0 w 2534"/>
                <a:gd name="T19" fmla="*/ 0 h 1851"/>
                <a:gd name="T20" fmla="*/ 0 w 2534"/>
                <a:gd name="T21" fmla="*/ 0 h 1851"/>
                <a:gd name="T22" fmla="*/ 0 w 2534"/>
                <a:gd name="T23" fmla="*/ 0 h 1851"/>
                <a:gd name="T24" fmla="*/ 0 w 2534"/>
                <a:gd name="T25" fmla="*/ 0 h 1851"/>
                <a:gd name="T26" fmla="*/ 0 w 2534"/>
                <a:gd name="T27" fmla="*/ 0 h 1851"/>
                <a:gd name="T28" fmla="*/ 0 w 2534"/>
                <a:gd name="T29" fmla="*/ 0 h 1851"/>
                <a:gd name="T30" fmla="*/ 0 w 2534"/>
                <a:gd name="T31" fmla="*/ 0 h 1851"/>
                <a:gd name="T32" fmla="*/ 0 w 2534"/>
                <a:gd name="T33" fmla="*/ 0 h 1851"/>
                <a:gd name="T34" fmla="*/ 0 w 2534"/>
                <a:gd name="T35" fmla="*/ 0 h 1851"/>
                <a:gd name="T36" fmla="*/ 0 w 2534"/>
                <a:gd name="T37" fmla="*/ 0 h 1851"/>
                <a:gd name="T38" fmla="*/ 0 w 2534"/>
                <a:gd name="T39" fmla="*/ 0 h 1851"/>
                <a:gd name="T40" fmla="*/ 0 w 2534"/>
                <a:gd name="T41" fmla="*/ 0 h 1851"/>
                <a:gd name="T42" fmla="*/ 0 w 2534"/>
                <a:gd name="T43" fmla="*/ 0 h 1851"/>
                <a:gd name="T44" fmla="*/ 0 w 2534"/>
                <a:gd name="T45" fmla="*/ 0 h 1851"/>
                <a:gd name="T46" fmla="*/ 0 w 2534"/>
                <a:gd name="T47" fmla="*/ 0 h 1851"/>
                <a:gd name="T48" fmla="*/ 0 w 2534"/>
                <a:gd name="T49" fmla="*/ 0 h 1851"/>
                <a:gd name="T50" fmla="*/ 0 w 2534"/>
                <a:gd name="T51" fmla="*/ 0 h 1851"/>
                <a:gd name="T52" fmla="*/ 0 w 2534"/>
                <a:gd name="T53" fmla="*/ 0 h 1851"/>
                <a:gd name="T54" fmla="*/ 0 w 2534"/>
                <a:gd name="T55" fmla="*/ 0 h 1851"/>
                <a:gd name="T56" fmla="*/ 0 w 2534"/>
                <a:gd name="T57" fmla="*/ 0 h 1851"/>
                <a:gd name="T58" fmla="*/ 0 w 2534"/>
                <a:gd name="T59" fmla="*/ 0 h 1851"/>
                <a:gd name="T60" fmla="*/ 0 w 2534"/>
                <a:gd name="T61" fmla="*/ 0 h 1851"/>
                <a:gd name="T62" fmla="*/ 0 w 2534"/>
                <a:gd name="T63" fmla="*/ 0 h 1851"/>
                <a:gd name="T64" fmla="*/ 0 w 2534"/>
                <a:gd name="T65" fmla="*/ 0 h 1851"/>
                <a:gd name="T66" fmla="*/ 0 w 2534"/>
                <a:gd name="T67" fmla="*/ 0 h 1851"/>
                <a:gd name="T68" fmla="*/ 0 w 2534"/>
                <a:gd name="T69" fmla="*/ 0 h 1851"/>
                <a:gd name="T70" fmla="*/ 0 w 2534"/>
                <a:gd name="T71" fmla="*/ 0 h 1851"/>
                <a:gd name="T72" fmla="*/ 0 w 2534"/>
                <a:gd name="T73" fmla="*/ 0 h 1851"/>
                <a:gd name="T74" fmla="*/ 0 w 2534"/>
                <a:gd name="T75" fmla="*/ 0 h 1851"/>
                <a:gd name="T76" fmla="*/ 0 w 2534"/>
                <a:gd name="T77" fmla="*/ 0 h 1851"/>
                <a:gd name="T78" fmla="*/ 0 w 2534"/>
                <a:gd name="T79" fmla="*/ 0 h 1851"/>
                <a:gd name="T80" fmla="*/ 0 w 2534"/>
                <a:gd name="T81" fmla="*/ 0 h 1851"/>
                <a:gd name="T82" fmla="*/ 0 w 2534"/>
                <a:gd name="T83" fmla="*/ 0 h 1851"/>
                <a:gd name="T84" fmla="*/ 0 w 2534"/>
                <a:gd name="T85" fmla="*/ 0 h 1851"/>
                <a:gd name="T86" fmla="*/ 0 w 2534"/>
                <a:gd name="T87" fmla="*/ 0 h 1851"/>
                <a:gd name="T88" fmla="*/ 0 w 2534"/>
                <a:gd name="T89" fmla="*/ 0 h 1851"/>
                <a:gd name="T90" fmla="*/ 0 w 2534"/>
                <a:gd name="T91" fmla="*/ 0 h 1851"/>
                <a:gd name="T92" fmla="*/ 0 w 2534"/>
                <a:gd name="T93" fmla="*/ 0 h 1851"/>
                <a:gd name="T94" fmla="*/ 0 w 2534"/>
                <a:gd name="T95" fmla="*/ 0 h 1851"/>
                <a:gd name="T96" fmla="*/ 0 w 2534"/>
                <a:gd name="T97" fmla="*/ 0 h 1851"/>
                <a:gd name="T98" fmla="*/ 0 w 2534"/>
                <a:gd name="T99" fmla="*/ 0 h 1851"/>
                <a:gd name="T100" fmla="*/ 0 w 2534"/>
                <a:gd name="T101" fmla="*/ 0 h 1851"/>
                <a:gd name="T102" fmla="*/ 0 w 2534"/>
                <a:gd name="T103" fmla="*/ 0 h 1851"/>
                <a:gd name="T104" fmla="*/ 0 w 2534"/>
                <a:gd name="T105" fmla="*/ 0 h 1851"/>
                <a:gd name="T106" fmla="*/ 0 w 2534"/>
                <a:gd name="T107" fmla="*/ 0 h 1851"/>
                <a:gd name="T108" fmla="*/ 0 w 2534"/>
                <a:gd name="T109" fmla="*/ 0 h 1851"/>
                <a:gd name="T110" fmla="*/ 0 w 2534"/>
                <a:gd name="T111" fmla="*/ 0 h 1851"/>
                <a:gd name="T112" fmla="*/ 0 w 2534"/>
                <a:gd name="T113" fmla="*/ 0 h 1851"/>
                <a:gd name="T114" fmla="*/ 0 w 2534"/>
                <a:gd name="T115" fmla="*/ 0 h 1851"/>
                <a:gd name="T116" fmla="*/ 0 w 2534"/>
                <a:gd name="T117" fmla="*/ 0 h 1851"/>
                <a:gd name="T118" fmla="*/ 0 w 2534"/>
                <a:gd name="T119" fmla="*/ 0 h 1851"/>
                <a:gd name="T120" fmla="*/ 0 w 2534"/>
                <a:gd name="T121" fmla="*/ 0 h 1851"/>
                <a:gd name="T122" fmla="*/ 0 w 2534"/>
                <a:gd name="T123" fmla="*/ 0 h 185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534" h="1851">
                  <a:moveTo>
                    <a:pt x="407" y="0"/>
                  </a:moveTo>
                  <a:lnTo>
                    <a:pt x="407" y="28"/>
                  </a:lnTo>
                  <a:lnTo>
                    <a:pt x="399" y="28"/>
                  </a:lnTo>
                  <a:lnTo>
                    <a:pt x="399" y="59"/>
                  </a:lnTo>
                  <a:lnTo>
                    <a:pt x="393" y="59"/>
                  </a:lnTo>
                  <a:lnTo>
                    <a:pt x="393" y="89"/>
                  </a:lnTo>
                  <a:lnTo>
                    <a:pt x="384" y="89"/>
                  </a:lnTo>
                  <a:lnTo>
                    <a:pt x="384" y="111"/>
                  </a:lnTo>
                  <a:lnTo>
                    <a:pt x="371" y="111"/>
                  </a:lnTo>
                  <a:lnTo>
                    <a:pt x="371" y="133"/>
                  </a:lnTo>
                  <a:lnTo>
                    <a:pt x="362" y="133"/>
                  </a:lnTo>
                  <a:lnTo>
                    <a:pt x="362" y="184"/>
                  </a:lnTo>
                  <a:lnTo>
                    <a:pt x="349" y="184"/>
                  </a:lnTo>
                  <a:lnTo>
                    <a:pt x="349" y="208"/>
                  </a:lnTo>
                  <a:lnTo>
                    <a:pt x="342" y="208"/>
                  </a:lnTo>
                  <a:lnTo>
                    <a:pt x="342" y="228"/>
                  </a:lnTo>
                  <a:lnTo>
                    <a:pt x="325" y="228"/>
                  </a:lnTo>
                  <a:lnTo>
                    <a:pt x="325" y="272"/>
                  </a:lnTo>
                  <a:lnTo>
                    <a:pt x="312" y="272"/>
                  </a:lnTo>
                  <a:lnTo>
                    <a:pt x="312" y="310"/>
                  </a:lnTo>
                  <a:lnTo>
                    <a:pt x="306" y="310"/>
                  </a:lnTo>
                  <a:lnTo>
                    <a:pt x="306" y="332"/>
                  </a:lnTo>
                  <a:lnTo>
                    <a:pt x="290" y="332"/>
                  </a:lnTo>
                  <a:lnTo>
                    <a:pt x="290" y="375"/>
                  </a:lnTo>
                  <a:lnTo>
                    <a:pt x="275" y="375"/>
                  </a:lnTo>
                  <a:lnTo>
                    <a:pt x="275" y="406"/>
                  </a:lnTo>
                  <a:lnTo>
                    <a:pt x="269" y="406"/>
                  </a:lnTo>
                  <a:lnTo>
                    <a:pt x="269" y="435"/>
                  </a:lnTo>
                  <a:lnTo>
                    <a:pt x="253" y="435"/>
                  </a:lnTo>
                  <a:lnTo>
                    <a:pt x="253" y="472"/>
                  </a:lnTo>
                  <a:lnTo>
                    <a:pt x="238" y="472"/>
                  </a:lnTo>
                  <a:lnTo>
                    <a:pt x="238" y="509"/>
                  </a:lnTo>
                  <a:lnTo>
                    <a:pt x="233" y="509"/>
                  </a:lnTo>
                  <a:lnTo>
                    <a:pt x="233" y="531"/>
                  </a:lnTo>
                  <a:lnTo>
                    <a:pt x="225" y="531"/>
                  </a:lnTo>
                  <a:lnTo>
                    <a:pt x="225" y="545"/>
                  </a:lnTo>
                  <a:lnTo>
                    <a:pt x="210" y="545"/>
                  </a:lnTo>
                  <a:lnTo>
                    <a:pt x="210" y="576"/>
                  </a:lnTo>
                  <a:lnTo>
                    <a:pt x="203" y="576"/>
                  </a:lnTo>
                  <a:lnTo>
                    <a:pt x="203" y="605"/>
                  </a:lnTo>
                  <a:lnTo>
                    <a:pt x="196" y="605"/>
                  </a:lnTo>
                  <a:lnTo>
                    <a:pt x="196" y="628"/>
                  </a:lnTo>
                  <a:lnTo>
                    <a:pt x="188" y="628"/>
                  </a:lnTo>
                  <a:lnTo>
                    <a:pt x="188" y="650"/>
                  </a:lnTo>
                  <a:lnTo>
                    <a:pt x="174" y="650"/>
                  </a:lnTo>
                  <a:lnTo>
                    <a:pt x="174" y="670"/>
                  </a:lnTo>
                  <a:lnTo>
                    <a:pt x="166" y="670"/>
                  </a:lnTo>
                  <a:lnTo>
                    <a:pt x="166" y="708"/>
                  </a:lnTo>
                  <a:lnTo>
                    <a:pt x="160" y="708"/>
                  </a:lnTo>
                  <a:lnTo>
                    <a:pt x="160" y="723"/>
                  </a:lnTo>
                  <a:lnTo>
                    <a:pt x="151" y="723"/>
                  </a:lnTo>
                  <a:lnTo>
                    <a:pt x="151" y="753"/>
                  </a:lnTo>
                  <a:lnTo>
                    <a:pt x="138" y="753"/>
                  </a:lnTo>
                  <a:lnTo>
                    <a:pt x="138" y="804"/>
                  </a:lnTo>
                  <a:lnTo>
                    <a:pt x="129" y="804"/>
                  </a:lnTo>
                  <a:lnTo>
                    <a:pt x="129" y="826"/>
                  </a:lnTo>
                  <a:lnTo>
                    <a:pt x="116" y="826"/>
                  </a:lnTo>
                  <a:lnTo>
                    <a:pt x="116" y="849"/>
                  </a:lnTo>
                  <a:lnTo>
                    <a:pt x="109" y="849"/>
                  </a:lnTo>
                  <a:lnTo>
                    <a:pt x="109" y="872"/>
                  </a:lnTo>
                  <a:lnTo>
                    <a:pt x="93" y="872"/>
                  </a:lnTo>
                  <a:lnTo>
                    <a:pt x="93" y="892"/>
                  </a:lnTo>
                  <a:lnTo>
                    <a:pt x="87" y="892"/>
                  </a:lnTo>
                  <a:lnTo>
                    <a:pt x="87" y="923"/>
                  </a:lnTo>
                  <a:lnTo>
                    <a:pt x="79" y="923"/>
                  </a:lnTo>
                  <a:lnTo>
                    <a:pt x="79" y="952"/>
                  </a:lnTo>
                  <a:lnTo>
                    <a:pt x="73" y="952"/>
                  </a:lnTo>
                  <a:lnTo>
                    <a:pt x="73" y="982"/>
                  </a:lnTo>
                  <a:lnTo>
                    <a:pt x="57" y="982"/>
                  </a:lnTo>
                  <a:lnTo>
                    <a:pt x="57" y="989"/>
                  </a:lnTo>
                  <a:lnTo>
                    <a:pt x="51" y="989"/>
                  </a:lnTo>
                  <a:lnTo>
                    <a:pt x="51" y="1025"/>
                  </a:lnTo>
                  <a:lnTo>
                    <a:pt x="42" y="1025"/>
                  </a:lnTo>
                  <a:lnTo>
                    <a:pt x="42" y="1048"/>
                  </a:lnTo>
                  <a:lnTo>
                    <a:pt x="36" y="1048"/>
                  </a:lnTo>
                  <a:lnTo>
                    <a:pt x="36" y="1077"/>
                  </a:lnTo>
                  <a:lnTo>
                    <a:pt x="29" y="1077"/>
                  </a:lnTo>
                  <a:lnTo>
                    <a:pt x="29" y="1093"/>
                  </a:lnTo>
                  <a:lnTo>
                    <a:pt x="20" y="1093"/>
                  </a:lnTo>
                  <a:lnTo>
                    <a:pt x="20" y="1121"/>
                  </a:lnTo>
                  <a:lnTo>
                    <a:pt x="6" y="1121"/>
                  </a:lnTo>
                  <a:lnTo>
                    <a:pt x="6" y="1150"/>
                  </a:lnTo>
                  <a:lnTo>
                    <a:pt x="0" y="1150"/>
                  </a:lnTo>
                  <a:lnTo>
                    <a:pt x="0" y="1352"/>
                  </a:lnTo>
                  <a:lnTo>
                    <a:pt x="6" y="1352"/>
                  </a:lnTo>
                  <a:lnTo>
                    <a:pt x="6" y="1357"/>
                  </a:lnTo>
                  <a:lnTo>
                    <a:pt x="42" y="1357"/>
                  </a:lnTo>
                  <a:lnTo>
                    <a:pt x="42" y="1365"/>
                  </a:lnTo>
                  <a:lnTo>
                    <a:pt x="79" y="1365"/>
                  </a:lnTo>
                  <a:lnTo>
                    <a:pt x="79" y="1380"/>
                  </a:lnTo>
                  <a:lnTo>
                    <a:pt x="129" y="1380"/>
                  </a:lnTo>
                  <a:lnTo>
                    <a:pt x="129" y="1388"/>
                  </a:lnTo>
                  <a:lnTo>
                    <a:pt x="160" y="1388"/>
                  </a:lnTo>
                  <a:lnTo>
                    <a:pt x="160" y="1403"/>
                  </a:lnTo>
                  <a:lnTo>
                    <a:pt x="233" y="1403"/>
                  </a:lnTo>
                  <a:lnTo>
                    <a:pt x="233" y="1417"/>
                  </a:lnTo>
                  <a:lnTo>
                    <a:pt x="275" y="1417"/>
                  </a:lnTo>
                  <a:lnTo>
                    <a:pt x="275" y="1425"/>
                  </a:lnTo>
                  <a:lnTo>
                    <a:pt x="312" y="1425"/>
                  </a:lnTo>
                  <a:lnTo>
                    <a:pt x="312" y="1431"/>
                  </a:lnTo>
                  <a:lnTo>
                    <a:pt x="349" y="1431"/>
                  </a:lnTo>
                  <a:lnTo>
                    <a:pt x="349" y="1440"/>
                  </a:lnTo>
                  <a:lnTo>
                    <a:pt x="384" y="1440"/>
                  </a:lnTo>
                  <a:lnTo>
                    <a:pt x="384" y="1446"/>
                  </a:lnTo>
                  <a:lnTo>
                    <a:pt x="421" y="1446"/>
                  </a:lnTo>
                  <a:lnTo>
                    <a:pt x="421" y="1462"/>
                  </a:lnTo>
                  <a:lnTo>
                    <a:pt x="466" y="1462"/>
                  </a:lnTo>
                  <a:lnTo>
                    <a:pt x="466" y="1468"/>
                  </a:lnTo>
                  <a:lnTo>
                    <a:pt x="502" y="1468"/>
                  </a:lnTo>
                  <a:lnTo>
                    <a:pt x="502" y="1477"/>
                  </a:lnTo>
                  <a:lnTo>
                    <a:pt x="538" y="1477"/>
                  </a:lnTo>
                  <a:lnTo>
                    <a:pt x="538" y="1482"/>
                  </a:lnTo>
                  <a:lnTo>
                    <a:pt x="575" y="1482"/>
                  </a:lnTo>
                  <a:lnTo>
                    <a:pt x="575" y="1499"/>
                  </a:lnTo>
                  <a:lnTo>
                    <a:pt x="617" y="1499"/>
                  </a:lnTo>
                  <a:lnTo>
                    <a:pt x="617" y="1505"/>
                  </a:lnTo>
                  <a:lnTo>
                    <a:pt x="654" y="1505"/>
                  </a:lnTo>
                  <a:lnTo>
                    <a:pt x="654" y="1513"/>
                  </a:lnTo>
                  <a:lnTo>
                    <a:pt x="690" y="1513"/>
                  </a:lnTo>
                  <a:lnTo>
                    <a:pt x="690" y="1519"/>
                  </a:lnTo>
                  <a:lnTo>
                    <a:pt x="721" y="1519"/>
                  </a:lnTo>
                  <a:lnTo>
                    <a:pt x="721" y="1536"/>
                  </a:lnTo>
                  <a:lnTo>
                    <a:pt x="800" y="1536"/>
                  </a:lnTo>
                  <a:lnTo>
                    <a:pt x="800" y="1550"/>
                  </a:lnTo>
                  <a:lnTo>
                    <a:pt x="836" y="1550"/>
                  </a:lnTo>
                  <a:lnTo>
                    <a:pt x="836" y="1556"/>
                  </a:lnTo>
                  <a:lnTo>
                    <a:pt x="873" y="1556"/>
                  </a:lnTo>
                  <a:lnTo>
                    <a:pt x="873" y="1565"/>
                  </a:lnTo>
                  <a:lnTo>
                    <a:pt x="917" y="1565"/>
                  </a:lnTo>
                  <a:lnTo>
                    <a:pt x="917" y="1579"/>
                  </a:lnTo>
                  <a:lnTo>
                    <a:pt x="962" y="1579"/>
                  </a:lnTo>
                  <a:lnTo>
                    <a:pt x="962" y="1587"/>
                  </a:lnTo>
                  <a:lnTo>
                    <a:pt x="998" y="1587"/>
                  </a:lnTo>
                  <a:lnTo>
                    <a:pt x="998" y="1594"/>
                  </a:lnTo>
                  <a:lnTo>
                    <a:pt x="1035" y="1594"/>
                  </a:lnTo>
                  <a:lnTo>
                    <a:pt x="1035" y="1601"/>
                  </a:lnTo>
                  <a:lnTo>
                    <a:pt x="1071" y="1601"/>
                  </a:lnTo>
                  <a:lnTo>
                    <a:pt x="1071" y="1616"/>
                  </a:lnTo>
                  <a:lnTo>
                    <a:pt x="1113" y="1616"/>
                  </a:lnTo>
                  <a:lnTo>
                    <a:pt x="1113" y="1624"/>
                  </a:lnTo>
                  <a:lnTo>
                    <a:pt x="1150" y="1624"/>
                  </a:lnTo>
                  <a:lnTo>
                    <a:pt x="1150" y="1638"/>
                  </a:lnTo>
                  <a:lnTo>
                    <a:pt x="1223" y="1638"/>
                  </a:lnTo>
                  <a:lnTo>
                    <a:pt x="1223" y="1647"/>
                  </a:lnTo>
                  <a:lnTo>
                    <a:pt x="1252" y="1647"/>
                  </a:lnTo>
                  <a:lnTo>
                    <a:pt x="1252" y="1653"/>
                  </a:lnTo>
                  <a:lnTo>
                    <a:pt x="1304" y="1653"/>
                  </a:lnTo>
                  <a:lnTo>
                    <a:pt x="1304" y="1667"/>
                  </a:lnTo>
                  <a:lnTo>
                    <a:pt x="1341" y="1667"/>
                  </a:lnTo>
                  <a:lnTo>
                    <a:pt x="1341" y="1675"/>
                  </a:lnTo>
                  <a:lnTo>
                    <a:pt x="1369" y="1675"/>
                  </a:lnTo>
                  <a:lnTo>
                    <a:pt x="1369" y="1684"/>
                  </a:lnTo>
                  <a:lnTo>
                    <a:pt x="1405" y="1684"/>
                  </a:lnTo>
                  <a:lnTo>
                    <a:pt x="1405" y="1698"/>
                  </a:lnTo>
                  <a:lnTo>
                    <a:pt x="1456" y="1698"/>
                  </a:lnTo>
                  <a:lnTo>
                    <a:pt x="1456" y="1704"/>
                  </a:lnTo>
                  <a:lnTo>
                    <a:pt x="1487" y="1704"/>
                  </a:lnTo>
                  <a:lnTo>
                    <a:pt x="1487" y="1712"/>
                  </a:lnTo>
                  <a:lnTo>
                    <a:pt x="1522" y="1712"/>
                  </a:lnTo>
                  <a:lnTo>
                    <a:pt x="1522" y="1720"/>
                  </a:lnTo>
                  <a:lnTo>
                    <a:pt x="1559" y="1720"/>
                  </a:lnTo>
                  <a:lnTo>
                    <a:pt x="1559" y="1735"/>
                  </a:lnTo>
                  <a:lnTo>
                    <a:pt x="1602" y="1735"/>
                  </a:lnTo>
                  <a:lnTo>
                    <a:pt x="1602" y="1741"/>
                  </a:lnTo>
                  <a:lnTo>
                    <a:pt x="1638" y="1741"/>
                  </a:lnTo>
                  <a:lnTo>
                    <a:pt x="1638" y="1757"/>
                  </a:lnTo>
                  <a:lnTo>
                    <a:pt x="1711" y="1757"/>
                  </a:lnTo>
                  <a:lnTo>
                    <a:pt x="1711" y="1763"/>
                  </a:lnTo>
                  <a:lnTo>
                    <a:pt x="1755" y="1763"/>
                  </a:lnTo>
                  <a:lnTo>
                    <a:pt x="1755" y="1772"/>
                  </a:lnTo>
                  <a:lnTo>
                    <a:pt x="1792" y="1772"/>
                  </a:lnTo>
                  <a:lnTo>
                    <a:pt x="1792" y="1786"/>
                  </a:lnTo>
                  <a:lnTo>
                    <a:pt x="1829" y="1786"/>
                  </a:lnTo>
                  <a:lnTo>
                    <a:pt x="1829" y="1794"/>
                  </a:lnTo>
                  <a:lnTo>
                    <a:pt x="1870" y="1794"/>
                  </a:lnTo>
                  <a:lnTo>
                    <a:pt x="1870" y="1800"/>
                  </a:lnTo>
                  <a:lnTo>
                    <a:pt x="1907" y="1800"/>
                  </a:lnTo>
                  <a:lnTo>
                    <a:pt x="1907" y="1814"/>
                  </a:lnTo>
                  <a:lnTo>
                    <a:pt x="1944" y="1814"/>
                  </a:lnTo>
                  <a:lnTo>
                    <a:pt x="1944" y="1823"/>
                  </a:lnTo>
                  <a:lnTo>
                    <a:pt x="1988" y="1823"/>
                  </a:lnTo>
                  <a:lnTo>
                    <a:pt x="1988" y="1829"/>
                  </a:lnTo>
                  <a:lnTo>
                    <a:pt x="2025" y="1829"/>
                  </a:lnTo>
                  <a:lnTo>
                    <a:pt x="2025" y="1845"/>
                  </a:lnTo>
                  <a:lnTo>
                    <a:pt x="2053" y="1845"/>
                  </a:lnTo>
                  <a:lnTo>
                    <a:pt x="2053" y="1851"/>
                  </a:lnTo>
                  <a:lnTo>
                    <a:pt x="2105" y="1851"/>
                  </a:lnTo>
                  <a:lnTo>
                    <a:pt x="2105" y="1845"/>
                  </a:lnTo>
                  <a:lnTo>
                    <a:pt x="2112" y="1845"/>
                  </a:lnTo>
                  <a:lnTo>
                    <a:pt x="2112" y="1800"/>
                  </a:lnTo>
                  <a:lnTo>
                    <a:pt x="2120" y="1800"/>
                  </a:lnTo>
                  <a:lnTo>
                    <a:pt x="2120" y="1772"/>
                  </a:lnTo>
                  <a:lnTo>
                    <a:pt x="2125" y="1772"/>
                  </a:lnTo>
                  <a:lnTo>
                    <a:pt x="2125" y="1757"/>
                  </a:lnTo>
                  <a:lnTo>
                    <a:pt x="2142" y="1757"/>
                  </a:lnTo>
                  <a:lnTo>
                    <a:pt x="2142" y="1712"/>
                  </a:lnTo>
                  <a:lnTo>
                    <a:pt x="2148" y="1712"/>
                  </a:lnTo>
                  <a:lnTo>
                    <a:pt x="2148" y="1684"/>
                  </a:lnTo>
                  <a:lnTo>
                    <a:pt x="2162" y="1684"/>
                  </a:lnTo>
                  <a:lnTo>
                    <a:pt x="2162" y="1667"/>
                  </a:lnTo>
                  <a:lnTo>
                    <a:pt x="2170" y="1667"/>
                  </a:lnTo>
                  <a:lnTo>
                    <a:pt x="2170" y="1638"/>
                  </a:lnTo>
                  <a:lnTo>
                    <a:pt x="2179" y="1638"/>
                  </a:lnTo>
                  <a:lnTo>
                    <a:pt x="2179" y="1624"/>
                  </a:lnTo>
                  <a:lnTo>
                    <a:pt x="2184" y="1624"/>
                  </a:lnTo>
                  <a:lnTo>
                    <a:pt x="2184" y="1587"/>
                  </a:lnTo>
                  <a:lnTo>
                    <a:pt x="2199" y="1587"/>
                  </a:lnTo>
                  <a:lnTo>
                    <a:pt x="2199" y="1565"/>
                  </a:lnTo>
                  <a:lnTo>
                    <a:pt x="2207" y="1565"/>
                  </a:lnTo>
                  <a:lnTo>
                    <a:pt x="2207" y="1536"/>
                  </a:lnTo>
                  <a:lnTo>
                    <a:pt x="2221" y="1536"/>
                  </a:lnTo>
                  <a:lnTo>
                    <a:pt x="2221" y="1482"/>
                  </a:lnTo>
                  <a:lnTo>
                    <a:pt x="2235" y="1482"/>
                  </a:lnTo>
                  <a:lnTo>
                    <a:pt x="2235" y="1468"/>
                  </a:lnTo>
                  <a:lnTo>
                    <a:pt x="2243" y="1468"/>
                  </a:lnTo>
                  <a:lnTo>
                    <a:pt x="2243" y="1440"/>
                  </a:lnTo>
                  <a:lnTo>
                    <a:pt x="2251" y="1440"/>
                  </a:lnTo>
                  <a:lnTo>
                    <a:pt x="2251" y="1425"/>
                  </a:lnTo>
                  <a:lnTo>
                    <a:pt x="2257" y="1425"/>
                  </a:lnTo>
                  <a:lnTo>
                    <a:pt x="2257" y="1403"/>
                  </a:lnTo>
                  <a:lnTo>
                    <a:pt x="2271" y="1403"/>
                  </a:lnTo>
                  <a:lnTo>
                    <a:pt x="2271" y="1380"/>
                  </a:lnTo>
                  <a:lnTo>
                    <a:pt x="2280" y="1380"/>
                  </a:lnTo>
                  <a:lnTo>
                    <a:pt x="2280" y="1357"/>
                  </a:lnTo>
                  <a:lnTo>
                    <a:pt x="2286" y="1357"/>
                  </a:lnTo>
                  <a:lnTo>
                    <a:pt x="2286" y="1321"/>
                  </a:lnTo>
                  <a:lnTo>
                    <a:pt x="2302" y="1321"/>
                  </a:lnTo>
                  <a:lnTo>
                    <a:pt x="2302" y="1297"/>
                  </a:lnTo>
                  <a:lnTo>
                    <a:pt x="2308" y="1297"/>
                  </a:lnTo>
                  <a:lnTo>
                    <a:pt x="2308" y="1261"/>
                  </a:lnTo>
                  <a:lnTo>
                    <a:pt x="2316" y="1261"/>
                  </a:lnTo>
                  <a:lnTo>
                    <a:pt x="2316" y="1240"/>
                  </a:lnTo>
                  <a:lnTo>
                    <a:pt x="2323" y="1240"/>
                  </a:lnTo>
                  <a:lnTo>
                    <a:pt x="2323" y="1224"/>
                  </a:lnTo>
                  <a:lnTo>
                    <a:pt x="2338" y="1224"/>
                  </a:lnTo>
                  <a:lnTo>
                    <a:pt x="2338" y="1196"/>
                  </a:lnTo>
                  <a:lnTo>
                    <a:pt x="2345" y="1196"/>
                  </a:lnTo>
                  <a:lnTo>
                    <a:pt x="2345" y="1181"/>
                  </a:lnTo>
                  <a:lnTo>
                    <a:pt x="2353" y="1181"/>
                  </a:lnTo>
                  <a:lnTo>
                    <a:pt x="2353" y="1145"/>
                  </a:lnTo>
                  <a:lnTo>
                    <a:pt x="2358" y="1145"/>
                  </a:lnTo>
                  <a:lnTo>
                    <a:pt x="2358" y="1121"/>
                  </a:lnTo>
                  <a:lnTo>
                    <a:pt x="2367" y="1121"/>
                  </a:lnTo>
                  <a:lnTo>
                    <a:pt x="2367" y="1108"/>
                  </a:lnTo>
                  <a:lnTo>
                    <a:pt x="2375" y="1108"/>
                  </a:lnTo>
                  <a:lnTo>
                    <a:pt x="2375" y="1077"/>
                  </a:lnTo>
                  <a:lnTo>
                    <a:pt x="2381" y="1077"/>
                  </a:lnTo>
                  <a:lnTo>
                    <a:pt x="2381" y="1048"/>
                  </a:lnTo>
                  <a:lnTo>
                    <a:pt x="2395" y="1048"/>
                  </a:lnTo>
                  <a:lnTo>
                    <a:pt x="2395" y="1025"/>
                  </a:lnTo>
                  <a:lnTo>
                    <a:pt x="2403" y="1025"/>
                  </a:lnTo>
                  <a:lnTo>
                    <a:pt x="2403" y="1002"/>
                  </a:lnTo>
                  <a:lnTo>
                    <a:pt x="2417" y="1002"/>
                  </a:lnTo>
                  <a:lnTo>
                    <a:pt x="2417" y="989"/>
                  </a:lnTo>
                  <a:lnTo>
                    <a:pt x="2425" y="989"/>
                  </a:lnTo>
                  <a:lnTo>
                    <a:pt x="2425" y="960"/>
                  </a:lnTo>
                  <a:lnTo>
                    <a:pt x="2432" y="960"/>
                  </a:lnTo>
                  <a:lnTo>
                    <a:pt x="2432" y="929"/>
                  </a:lnTo>
                  <a:lnTo>
                    <a:pt x="2440" y="929"/>
                  </a:lnTo>
                  <a:lnTo>
                    <a:pt x="2440" y="892"/>
                  </a:lnTo>
                  <a:lnTo>
                    <a:pt x="2454" y="892"/>
                  </a:lnTo>
                  <a:lnTo>
                    <a:pt x="2454" y="872"/>
                  </a:lnTo>
                  <a:lnTo>
                    <a:pt x="2462" y="872"/>
                  </a:lnTo>
                  <a:lnTo>
                    <a:pt x="2462" y="841"/>
                  </a:lnTo>
                  <a:lnTo>
                    <a:pt x="2468" y="841"/>
                  </a:lnTo>
                  <a:lnTo>
                    <a:pt x="2468" y="826"/>
                  </a:lnTo>
                  <a:lnTo>
                    <a:pt x="2476" y="826"/>
                  </a:lnTo>
                  <a:lnTo>
                    <a:pt x="2476" y="789"/>
                  </a:lnTo>
                  <a:lnTo>
                    <a:pt x="2484" y="789"/>
                  </a:lnTo>
                  <a:lnTo>
                    <a:pt x="2484" y="767"/>
                  </a:lnTo>
                  <a:lnTo>
                    <a:pt x="2490" y="767"/>
                  </a:lnTo>
                  <a:lnTo>
                    <a:pt x="2490" y="745"/>
                  </a:lnTo>
                  <a:lnTo>
                    <a:pt x="2504" y="745"/>
                  </a:lnTo>
                  <a:lnTo>
                    <a:pt x="2504" y="723"/>
                  </a:lnTo>
                  <a:lnTo>
                    <a:pt x="2512" y="723"/>
                  </a:lnTo>
                  <a:lnTo>
                    <a:pt x="2512" y="693"/>
                  </a:lnTo>
                  <a:lnTo>
                    <a:pt x="2521" y="693"/>
                  </a:lnTo>
                  <a:lnTo>
                    <a:pt x="2521" y="670"/>
                  </a:lnTo>
                  <a:lnTo>
                    <a:pt x="2534" y="670"/>
                  </a:lnTo>
                  <a:lnTo>
                    <a:pt x="2534" y="472"/>
                  </a:lnTo>
                  <a:lnTo>
                    <a:pt x="2462" y="472"/>
                  </a:lnTo>
                  <a:lnTo>
                    <a:pt x="2462" y="457"/>
                  </a:lnTo>
                  <a:lnTo>
                    <a:pt x="2425" y="457"/>
                  </a:lnTo>
                  <a:lnTo>
                    <a:pt x="2425" y="450"/>
                  </a:lnTo>
                  <a:lnTo>
                    <a:pt x="2375" y="450"/>
                  </a:lnTo>
                  <a:lnTo>
                    <a:pt x="2375" y="435"/>
                  </a:lnTo>
                  <a:lnTo>
                    <a:pt x="2302" y="435"/>
                  </a:lnTo>
                  <a:lnTo>
                    <a:pt x="2302" y="421"/>
                  </a:lnTo>
                  <a:lnTo>
                    <a:pt x="2257" y="421"/>
                  </a:lnTo>
                  <a:lnTo>
                    <a:pt x="2257" y="413"/>
                  </a:lnTo>
                  <a:lnTo>
                    <a:pt x="2221" y="413"/>
                  </a:lnTo>
                  <a:lnTo>
                    <a:pt x="2221" y="406"/>
                  </a:lnTo>
                  <a:lnTo>
                    <a:pt x="2179" y="406"/>
                  </a:lnTo>
                  <a:lnTo>
                    <a:pt x="2179" y="391"/>
                  </a:lnTo>
                  <a:lnTo>
                    <a:pt x="2142" y="391"/>
                  </a:lnTo>
                  <a:lnTo>
                    <a:pt x="2142" y="384"/>
                  </a:lnTo>
                  <a:lnTo>
                    <a:pt x="2105" y="384"/>
                  </a:lnTo>
                  <a:lnTo>
                    <a:pt x="2105" y="375"/>
                  </a:lnTo>
                  <a:lnTo>
                    <a:pt x="2053" y="375"/>
                  </a:lnTo>
                  <a:lnTo>
                    <a:pt x="2053" y="369"/>
                  </a:lnTo>
                  <a:lnTo>
                    <a:pt x="2025" y="369"/>
                  </a:lnTo>
                  <a:lnTo>
                    <a:pt x="2025" y="355"/>
                  </a:lnTo>
                  <a:lnTo>
                    <a:pt x="1974" y="355"/>
                  </a:lnTo>
                  <a:lnTo>
                    <a:pt x="1974" y="347"/>
                  </a:lnTo>
                  <a:lnTo>
                    <a:pt x="1938" y="347"/>
                  </a:lnTo>
                  <a:lnTo>
                    <a:pt x="1938" y="338"/>
                  </a:lnTo>
                  <a:lnTo>
                    <a:pt x="1892" y="338"/>
                  </a:lnTo>
                  <a:lnTo>
                    <a:pt x="1892" y="332"/>
                  </a:lnTo>
                  <a:lnTo>
                    <a:pt x="1857" y="332"/>
                  </a:lnTo>
                  <a:lnTo>
                    <a:pt x="1857" y="324"/>
                  </a:lnTo>
                  <a:lnTo>
                    <a:pt x="1814" y="324"/>
                  </a:lnTo>
                  <a:lnTo>
                    <a:pt x="1814" y="318"/>
                  </a:lnTo>
                  <a:lnTo>
                    <a:pt x="1777" y="318"/>
                  </a:lnTo>
                  <a:lnTo>
                    <a:pt x="1777" y="310"/>
                  </a:lnTo>
                  <a:lnTo>
                    <a:pt x="1733" y="310"/>
                  </a:lnTo>
                  <a:lnTo>
                    <a:pt x="1733" y="296"/>
                  </a:lnTo>
                  <a:lnTo>
                    <a:pt x="1696" y="296"/>
                  </a:lnTo>
                  <a:lnTo>
                    <a:pt x="1696" y="287"/>
                  </a:lnTo>
                  <a:lnTo>
                    <a:pt x="1652" y="287"/>
                  </a:lnTo>
                  <a:lnTo>
                    <a:pt x="1652" y="272"/>
                  </a:lnTo>
                  <a:lnTo>
                    <a:pt x="1574" y="272"/>
                  </a:lnTo>
                  <a:lnTo>
                    <a:pt x="1574" y="259"/>
                  </a:lnTo>
                  <a:lnTo>
                    <a:pt x="1537" y="259"/>
                  </a:lnTo>
                  <a:lnTo>
                    <a:pt x="1537" y="250"/>
                  </a:lnTo>
                  <a:lnTo>
                    <a:pt x="1500" y="250"/>
                  </a:lnTo>
                  <a:lnTo>
                    <a:pt x="1500" y="236"/>
                  </a:lnTo>
                  <a:lnTo>
                    <a:pt x="1456" y="236"/>
                  </a:lnTo>
                  <a:lnTo>
                    <a:pt x="1456" y="228"/>
                  </a:lnTo>
                  <a:lnTo>
                    <a:pt x="1419" y="228"/>
                  </a:lnTo>
                  <a:lnTo>
                    <a:pt x="1419" y="222"/>
                  </a:lnTo>
                  <a:lnTo>
                    <a:pt x="1369" y="222"/>
                  </a:lnTo>
                  <a:lnTo>
                    <a:pt x="1369" y="213"/>
                  </a:lnTo>
                  <a:lnTo>
                    <a:pt x="1341" y="213"/>
                  </a:lnTo>
                  <a:lnTo>
                    <a:pt x="1341" y="208"/>
                  </a:lnTo>
                  <a:lnTo>
                    <a:pt x="1287" y="208"/>
                  </a:lnTo>
                  <a:lnTo>
                    <a:pt x="1287" y="199"/>
                  </a:lnTo>
                  <a:lnTo>
                    <a:pt x="1252" y="199"/>
                  </a:lnTo>
                  <a:lnTo>
                    <a:pt x="1252" y="184"/>
                  </a:lnTo>
                  <a:lnTo>
                    <a:pt x="1209" y="184"/>
                  </a:lnTo>
                  <a:lnTo>
                    <a:pt x="1209" y="177"/>
                  </a:lnTo>
                  <a:lnTo>
                    <a:pt x="1172" y="177"/>
                  </a:lnTo>
                  <a:lnTo>
                    <a:pt x="1172" y="171"/>
                  </a:lnTo>
                  <a:lnTo>
                    <a:pt x="1128" y="171"/>
                  </a:lnTo>
                  <a:lnTo>
                    <a:pt x="1128" y="154"/>
                  </a:lnTo>
                  <a:lnTo>
                    <a:pt x="1091" y="154"/>
                  </a:lnTo>
                  <a:lnTo>
                    <a:pt x="1091" y="148"/>
                  </a:lnTo>
                  <a:lnTo>
                    <a:pt x="1049" y="148"/>
                  </a:lnTo>
                  <a:lnTo>
                    <a:pt x="1049" y="140"/>
                  </a:lnTo>
                  <a:lnTo>
                    <a:pt x="1012" y="140"/>
                  </a:lnTo>
                  <a:lnTo>
                    <a:pt x="1012" y="133"/>
                  </a:lnTo>
                  <a:lnTo>
                    <a:pt x="967" y="133"/>
                  </a:lnTo>
                  <a:lnTo>
                    <a:pt x="967" y="118"/>
                  </a:lnTo>
                  <a:lnTo>
                    <a:pt x="932" y="118"/>
                  </a:lnTo>
                  <a:lnTo>
                    <a:pt x="932" y="111"/>
                  </a:lnTo>
                  <a:lnTo>
                    <a:pt x="852" y="111"/>
                  </a:lnTo>
                  <a:lnTo>
                    <a:pt x="852" y="96"/>
                  </a:lnTo>
                  <a:lnTo>
                    <a:pt x="800" y="96"/>
                  </a:lnTo>
                  <a:lnTo>
                    <a:pt x="800" y="89"/>
                  </a:lnTo>
                  <a:lnTo>
                    <a:pt x="771" y="89"/>
                  </a:lnTo>
                  <a:lnTo>
                    <a:pt x="771" y="80"/>
                  </a:lnTo>
                  <a:lnTo>
                    <a:pt x="721" y="80"/>
                  </a:lnTo>
                  <a:lnTo>
                    <a:pt x="721" y="66"/>
                  </a:lnTo>
                  <a:lnTo>
                    <a:pt x="690" y="66"/>
                  </a:lnTo>
                  <a:lnTo>
                    <a:pt x="690" y="59"/>
                  </a:lnTo>
                  <a:lnTo>
                    <a:pt x="640" y="59"/>
                  </a:lnTo>
                  <a:lnTo>
                    <a:pt x="640" y="52"/>
                  </a:lnTo>
                  <a:lnTo>
                    <a:pt x="603" y="52"/>
                  </a:lnTo>
                  <a:lnTo>
                    <a:pt x="603" y="37"/>
                  </a:lnTo>
                  <a:lnTo>
                    <a:pt x="560" y="37"/>
                  </a:lnTo>
                  <a:lnTo>
                    <a:pt x="560" y="28"/>
                  </a:lnTo>
                  <a:lnTo>
                    <a:pt x="525" y="28"/>
                  </a:lnTo>
                  <a:lnTo>
                    <a:pt x="525" y="23"/>
                  </a:lnTo>
                  <a:lnTo>
                    <a:pt x="488" y="23"/>
                  </a:lnTo>
                  <a:lnTo>
                    <a:pt x="488" y="15"/>
                  </a:lnTo>
                  <a:lnTo>
                    <a:pt x="443" y="15"/>
                  </a:lnTo>
                  <a:lnTo>
                    <a:pt x="443" y="0"/>
                  </a:lnTo>
                  <a:lnTo>
                    <a:pt x="407" y="0"/>
                  </a:lnTo>
                  <a:close/>
                </a:path>
              </a:pathLst>
            </a:custGeom>
            <a:solidFill>
              <a:srgbClr val="020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 name="Freeform 779"/>
            <p:cNvSpPr>
              <a:spLocks/>
            </p:cNvSpPr>
            <p:nvPr/>
          </p:nvSpPr>
          <p:spPr bwMode="auto">
            <a:xfrm>
              <a:off x="3898" y="1907"/>
              <a:ext cx="240" cy="142"/>
            </a:xfrm>
            <a:custGeom>
              <a:avLst/>
              <a:gdLst>
                <a:gd name="T0" fmla="*/ 0 w 2405"/>
                <a:gd name="T1" fmla="*/ 0 h 1851"/>
                <a:gd name="T2" fmla="*/ 0 w 2405"/>
                <a:gd name="T3" fmla="*/ 0 h 1851"/>
                <a:gd name="T4" fmla="*/ 0 w 2405"/>
                <a:gd name="T5" fmla="*/ 0 h 1851"/>
                <a:gd name="T6" fmla="*/ 0 w 2405"/>
                <a:gd name="T7" fmla="*/ 0 h 1851"/>
                <a:gd name="T8" fmla="*/ 0 w 2405"/>
                <a:gd name="T9" fmla="*/ 0 h 1851"/>
                <a:gd name="T10" fmla="*/ 0 w 2405"/>
                <a:gd name="T11" fmla="*/ 0 h 1851"/>
                <a:gd name="T12" fmla="*/ 0 w 2405"/>
                <a:gd name="T13" fmla="*/ 0 h 1851"/>
                <a:gd name="T14" fmla="*/ 0 w 2405"/>
                <a:gd name="T15" fmla="*/ 0 h 1851"/>
                <a:gd name="T16" fmla="*/ 0 w 2405"/>
                <a:gd name="T17" fmla="*/ 0 h 1851"/>
                <a:gd name="T18" fmla="*/ 0 w 2405"/>
                <a:gd name="T19" fmla="*/ 0 h 1851"/>
                <a:gd name="T20" fmla="*/ 0 w 2405"/>
                <a:gd name="T21" fmla="*/ 0 h 1851"/>
                <a:gd name="T22" fmla="*/ 0 w 2405"/>
                <a:gd name="T23" fmla="*/ 0 h 1851"/>
                <a:gd name="T24" fmla="*/ 0 w 2405"/>
                <a:gd name="T25" fmla="*/ 0 h 1851"/>
                <a:gd name="T26" fmla="*/ 0 w 2405"/>
                <a:gd name="T27" fmla="*/ 0 h 1851"/>
                <a:gd name="T28" fmla="*/ 0 w 2405"/>
                <a:gd name="T29" fmla="*/ 0 h 1851"/>
                <a:gd name="T30" fmla="*/ 0 w 2405"/>
                <a:gd name="T31" fmla="*/ 0 h 1851"/>
                <a:gd name="T32" fmla="*/ 0 w 2405"/>
                <a:gd name="T33" fmla="*/ 0 h 1851"/>
                <a:gd name="T34" fmla="*/ 0 w 2405"/>
                <a:gd name="T35" fmla="*/ 0 h 1851"/>
                <a:gd name="T36" fmla="*/ 0 w 2405"/>
                <a:gd name="T37" fmla="*/ 0 h 1851"/>
                <a:gd name="T38" fmla="*/ 0 w 2405"/>
                <a:gd name="T39" fmla="*/ 0 h 1851"/>
                <a:gd name="T40" fmla="*/ 0 w 2405"/>
                <a:gd name="T41" fmla="*/ 0 h 1851"/>
                <a:gd name="T42" fmla="*/ 0 w 2405"/>
                <a:gd name="T43" fmla="*/ 0 h 1851"/>
                <a:gd name="T44" fmla="*/ 0 w 2405"/>
                <a:gd name="T45" fmla="*/ 0 h 1851"/>
                <a:gd name="T46" fmla="*/ 0 w 2405"/>
                <a:gd name="T47" fmla="*/ 0 h 1851"/>
                <a:gd name="T48" fmla="*/ 0 w 2405"/>
                <a:gd name="T49" fmla="*/ 0 h 1851"/>
                <a:gd name="T50" fmla="*/ 0 w 2405"/>
                <a:gd name="T51" fmla="*/ 0 h 1851"/>
                <a:gd name="T52" fmla="*/ 0 w 2405"/>
                <a:gd name="T53" fmla="*/ 0 h 1851"/>
                <a:gd name="T54" fmla="*/ 0 w 2405"/>
                <a:gd name="T55" fmla="*/ 0 h 1851"/>
                <a:gd name="T56" fmla="*/ 0 w 2405"/>
                <a:gd name="T57" fmla="*/ 0 h 1851"/>
                <a:gd name="T58" fmla="*/ 0 w 2405"/>
                <a:gd name="T59" fmla="*/ 0 h 1851"/>
                <a:gd name="T60" fmla="*/ 0 w 2405"/>
                <a:gd name="T61" fmla="*/ 0 h 1851"/>
                <a:gd name="T62" fmla="*/ 0 w 2405"/>
                <a:gd name="T63" fmla="*/ 0 h 1851"/>
                <a:gd name="T64" fmla="*/ 0 w 2405"/>
                <a:gd name="T65" fmla="*/ 0 h 1851"/>
                <a:gd name="T66" fmla="*/ 0 w 2405"/>
                <a:gd name="T67" fmla="*/ 0 h 1851"/>
                <a:gd name="T68" fmla="*/ 0 w 2405"/>
                <a:gd name="T69" fmla="*/ 0 h 1851"/>
                <a:gd name="T70" fmla="*/ 0 w 2405"/>
                <a:gd name="T71" fmla="*/ 0 h 1851"/>
                <a:gd name="T72" fmla="*/ 0 w 2405"/>
                <a:gd name="T73" fmla="*/ 0 h 1851"/>
                <a:gd name="T74" fmla="*/ 0 w 2405"/>
                <a:gd name="T75" fmla="*/ 0 h 1851"/>
                <a:gd name="T76" fmla="*/ 0 w 2405"/>
                <a:gd name="T77" fmla="*/ 0 h 1851"/>
                <a:gd name="T78" fmla="*/ 0 w 2405"/>
                <a:gd name="T79" fmla="*/ 0 h 1851"/>
                <a:gd name="T80" fmla="*/ 0 w 2405"/>
                <a:gd name="T81" fmla="*/ 0 h 1851"/>
                <a:gd name="T82" fmla="*/ 0 w 2405"/>
                <a:gd name="T83" fmla="*/ 0 h 1851"/>
                <a:gd name="T84" fmla="*/ 0 w 2405"/>
                <a:gd name="T85" fmla="*/ 0 h 1851"/>
                <a:gd name="T86" fmla="*/ 0 w 2405"/>
                <a:gd name="T87" fmla="*/ 0 h 1851"/>
                <a:gd name="T88" fmla="*/ 0 w 2405"/>
                <a:gd name="T89" fmla="*/ 0 h 1851"/>
                <a:gd name="T90" fmla="*/ 0 w 2405"/>
                <a:gd name="T91" fmla="*/ 0 h 1851"/>
                <a:gd name="T92" fmla="*/ 0 w 2405"/>
                <a:gd name="T93" fmla="*/ 0 h 1851"/>
                <a:gd name="T94" fmla="*/ 0 w 2405"/>
                <a:gd name="T95" fmla="*/ 0 h 1851"/>
                <a:gd name="T96" fmla="*/ 0 w 2405"/>
                <a:gd name="T97" fmla="*/ 0 h 1851"/>
                <a:gd name="T98" fmla="*/ 0 w 2405"/>
                <a:gd name="T99" fmla="*/ 0 h 1851"/>
                <a:gd name="T100" fmla="*/ 0 w 2405"/>
                <a:gd name="T101" fmla="*/ 0 h 1851"/>
                <a:gd name="T102" fmla="*/ 0 w 2405"/>
                <a:gd name="T103" fmla="*/ 0 h 1851"/>
                <a:gd name="T104" fmla="*/ 0 w 2405"/>
                <a:gd name="T105" fmla="*/ 0 h 1851"/>
                <a:gd name="T106" fmla="*/ 0 w 2405"/>
                <a:gd name="T107" fmla="*/ 0 h 1851"/>
                <a:gd name="T108" fmla="*/ 0 w 2405"/>
                <a:gd name="T109" fmla="*/ 0 h 1851"/>
                <a:gd name="T110" fmla="*/ 0 w 2405"/>
                <a:gd name="T111" fmla="*/ 0 h 185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405" h="1851">
                  <a:moveTo>
                    <a:pt x="350" y="0"/>
                  </a:moveTo>
                  <a:lnTo>
                    <a:pt x="350" y="28"/>
                  </a:lnTo>
                  <a:lnTo>
                    <a:pt x="342" y="28"/>
                  </a:lnTo>
                  <a:lnTo>
                    <a:pt x="342" y="59"/>
                  </a:lnTo>
                  <a:lnTo>
                    <a:pt x="336" y="59"/>
                  </a:lnTo>
                  <a:lnTo>
                    <a:pt x="336" y="89"/>
                  </a:lnTo>
                  <a:lnTo>
                    <a:pt x="327" y="89"/>
                  </a:lnTo>
                  <a:lnTo>
                    <a:pt x="327" y="111"/>
                  </a:lnTo>
                  <a:lnTo>
                    <a:pt x="314" y="111"/>
                  </a:lnTo>
                  <a:lnTo>
                    <a:pt x="314" y="133"/>
                  </a:lnTo>
                  <a:lnTo>
                    <a:pt x="305" y="133"/>
                  </a:lnTo>
                  <a:lnTo>
                    <a:pt x="305" y="184"/>
                  </a:lnTo>
                  <a:lnTo>
                    <a:pt x="292" y="184"/>
                  </a:lnTo>
                  <a:lnTo>
                    <a:pt x="292" y="208"/>
                  </a:lnTo>
                  <a:lnTo>
                    <a:pt x="285" y="208"/>
                  </a:lnTo>
                  <a:lnTo>
                    <a:pt x="285" y="228"/>
                  </a:lnTo>
                  <a:lnTo>
                    <a:pt x="268" y="228"/>
                  </a:lnTo>
                  <a:lnTo>
                    <a:pt x="268" y="272"/>
                  </a:lnTo>
                  <a:lnTo>
                    <a:pt x="255" y="272"/>
                  </a:lnTo>
                  <a:lnTo>
                    <a:pt x="255" y="310"/>
                  </a:lnTo>
                  <a:lnTo>
                    <a:pt x="249" y="310"/>
                  </a:lnTo>
                  <a:lnTo>
                    <a:pt x="249" y="332"/>
                  </a:lnTo>
                  <a:lnTo>
                    <a:pt x="233" y="332"/>
                  </a:lnTo>
                  <a:lnTo>
                    <a:pt x="233" y="375"/>
                  </a:lnTo>
                  <a:lnTo>
                    <a:pt x="218" y="375"/>
                  </a:lnTo>
                  <a:lnTo>
                    <a:pt x="218" y="406"/>
                  </a:lnTo>
                  <a:lnTo>
                    <a:pt x="212" y="406"/>
                  </a:lnTo>
                  <a:lnTo>
                    <a:pt x="212" y="435"/>
                  </a:lnTo>
                  <a:lnTo>
                    <a:pt x="196" y="435"/>
                  </a:lnTo>
                  <a:lnTo>
                    <a:pt x="196" y="472"/>
                  </a:lnTo>
                  <a:lnTo>
                    <a:pt x="181" y="472"/>
                  </a:lnTo>
                  <a:lnTo>
                    <a:pt x="181" y="509"/>
                  </a:lnTo>
                  <a:lnTo>
                    <a:pt x="176" y="509"/>
                  </a:lnTo>
                  <a:lnTo>
                    <a:pt x="176" y="531"/>
                  </a:lnTo>
                  <a:lnTo>
                    <a:pt x="168" y="531"/>
                  </a:lnTo>
                  <a:lnTo>
                    <a:pt x="168" y="545"/>
                  </a:lnTo>
                  <a:lnTo>
                    <a:pt x="153" y="545"/>
                  </a:lnTo>
                  <a:lnTo>
                    <a:pt x="153" y="576"/>
                  </a:lnTo>
                  <a:lnTo>
                    <a:pt x="146" y="576"/>
                  </a:lnTo>
                  <a:lnTo>
                    <a:pt x="146" y="605"/>
                  </a:lnTo>
                  <a:lnTo>
                    <a:pt x="139" y="605"/>
                  </a:lnTo>
                  <a:lnTo>
                    <a:pt x="139" y="628"/>
                  </a:lnTo>
                  <a:lnTo>
                    <a:pt x="131" y="628"/>
                  </a:lnTo>
                  <a:lnTo>
                    <a:pt x="131" y="650"/>
                  </a:lnTo>
                  <a:lnTo>
                    <a:pt x="117" y="650"/>
                  </a:lnTo>
                  <a:lnTo>
                    <a:pt x="117" y="670"/>
                  </a:lnTo>
                  <a:lnTo>
                    <a:pt x="109" y="670"/>
                  </a:lnTo>
                  <a:lnTo>
                    <a:pt x="109" y="708"/>
                  </a:lnTo>
                  <a:lnTo>
                    <a:pt x="103" y="708"/>
                  </a:lnTo>
                  <a:lnTo>
                    <a:pt x="103" y="723"/>
                  </a:lnTo>
                  <a:lnTo>
                    <a:pt x="94" y="723"/>
                  </a:lnTo>
                  <a:lnTo>
                    <a:pt x="94" y="753"/>
                  </a:lnTo>
                  <a:lnTo>
                    <a:pt x="81" y="753"/>
                  </a:lnTo>
                  <a:lnTo>
                    <a:pt x="81" y="804"/>
                  </a:lnTo>
                  <a:lnTo>
                    <a:pt x="72" y="804"/>
                  </a:lnTo>
                  <a:lnTo>
                    <a:pt x="72" y="826"/>
                  </a:lnTo>
                  <a:lnTo>
                    <a:pt x="59" y="826"/>
                  </a:lnTo>
                  <a:lnTo>
                    <a:pt x="59" y="849"/>
                  </a:lnTo>
                  <a:lnTo>
                    <a:pt x="52" y="849"/>
                  </a:lnTo>
                  <a:lnTo>
                    <a:pt x="52" y="872"/>
                  </a:lnTo>
                  <a:lnTo>
                    <a:pt x="36" y="872"/>
                  </a:lnTo>
                  <a:lnTo>
                    <a:pt x="36" y="892"/>
                  </a:lnTo>
                  <a:lnTo>
                    <a:pt x="30" y="892"/>
                  </a:lnTo>
                  <a:lnTo>
                    <a:pt x="30" y="923"/>
                  </a:lnTo>
                  <a:lnTo>
                    <a:pt x="22" y="923"/>
                  </a:lnTo>
                  <a:lnTo>
                    <a:pt x="22" y="952"/>
                  </a:lnTo>
                  <a:lnTo>
                    <a:pt x="16" y="952"/>
                  </a:lnTo>
                  <a:lnTo>
                    <a:pt x="16" y="982"/>
                  </a:lnTo>
                  <a:lnTo>
                    <a:pt x="0" y="982"/>
                  </a:lnTo>
                  <a:lnTo>
                    <a:pt x="0" y="1365"/>
                  </a:lnTo>
                  <a:lnTo>
                    <a:pt x="22" y="1365"/>
                  </a:lnTo>
                  <a:lnTo>
                    <a:pt x="22" y="1380"/>
                  </a:lnTo>
                  <a:lnTo>
                    <a:pt x="72" y="1380"/>
                  </a:lnTo>
                  <a:lnTo>
                    <a:pt x="72" y="1388"/>
                  </a:lnTo>
                  <a:lnTo>
                    <a:pt x="103" y="1388"/>
                  </a:lnTo>
                  <a:lnTo>
                    <a:pt x="103" y="1403"/>
                  </a:lnTo>
                  <a:lnTo>
                    <a:pt x="176" y="1403"/>
                  </a:lnTo>
                  <a:lnTo>
                    <a:pt x="176" y="1417"/>
                  </a:lnTo>
                  <a:lnTo>
                    <a:pt x="218" y="1417"/>
                  </a:lnTo>
                  <a:lnTo>
                    <a:pt x="218" y="1425"/>
                  </a:lnTo>
                  <a:lnTo>
                    <a:pt x="255" y="1425"/>
                  </a:lnTo>
                  <a:lnTo>
                    <a:pt x="255" y="1431"/>
                  </a:lnTo>
                  <a:lnTo>
                    <a:pt x="292" y="1431"/>
                  </a:lnTo>
                  <a:lnTo>
                    <a:pt x="292" y="1440"/>
                  </a:lnTo>
                  <a:lnTo>
                    <a:pt x="327" y="1440"/>
                  </a:lnTo>
                  <a:lnTo>
                    <a:pt x="327" y="1446"/>
                  </a:lnTo>
                  <a:lnTo>
                    <a:pt x="364" y="1446"/>
                  </a:lnTo>
                  <a:lnTo>
                    <a:pt x="364" y="1462"/>
                  </a:lnTo>
                  <a:lnTo>
                    <a:pt x="409" y="1462"/>
                  </a:lnTo>
                  <a:lnTo>
                    <a:pt x="409" y="1468"/>
                  </a:lnTo>
                  <a:lnTo>
                    <a:pt x="445" y="1468"/>
                  </a:lnTo>
                  <a:lnTo>
                    <a:pt x="445" y="1477"/>
                  </a:lnTo>
                  <a:lnTo>
                    <a:pt x="481" y="1477"/>
                  </a:lnTo>
                  <a:lnTo>
                    <a:pt x="481" y="1482"/>
                  </a:lnTo>
                  <a:lnTo>
                    <a:pt x="518" y="1482"/>
                  </a:lnTo>
                  <a:lnTo>
                    <a:pt x="518" y="1499"/>
                  </a:lnTo>
                  <a:lnTo>
                    <a:pt x="560" y="1499"/>
                  </a:lnTo>
                  <a:lnTo>
                    <a:pt x="560" y="1505"/>
                  </a:lnTo>
                  <a:lnTo>
                    <a:pt x="597" y="1505"/>
                  </a:lnTo>
                  <a:lnTo>
                    <a:pt x="597" y="1513"/>
                  </a:lnTo>
                  <a:lnTo>
                    <a:pt x="633" y="1513"/>
                  </a:lnTo>
                  <a:lnTo>
                    <a:pt x="633" y="1519"/>
                  </a:lnTo>
                  <a:lnTo>
                    <a:pt x="664" y="1519"/>
                  </a:lnTo>
                  <a:lnTo>
                    <a:pt x="664" y="1536"/>
                  </a:lnTo>
                  <a:lnTo>
                    <a:pt x="743" y="1536"/>
                  </a:lnTo>
                  <a:lnTo>
                    <a:pt x="743" y="1550"/>
                  </a:lnTo>
                  <a:lnTo>
                    <a:pt x="779" y="1550"/>
                  </a:lnTo>
                  <a:lnTo>
                    <a:pt x="779" y="1556"/>
                  </a:lnTo>
                  <a:lnTo>
                    <a:pt x="816" y="1556"/>
                  </a:lnTo>
                  <a:lnTo>
                    <a:pt x="816" y="1565"/>
                  </a:lnTo>
                  <a:lnTo>
                    <a:pt x="860" y="1565"/>
                  </a:lnTo>
                  <a:lnTo>
                    <a:pt x="860" y="1579"/>
                  </a:lnTo>
                  <a:lnTo>
                    <a:pt x="905" y="1579"/>
                  </a:lnTo>
                  <a:lnTo>
                    <a:pt x="905" y="1587"/>
                  </a:lnTo>
                  <a:lnTo>
                    <a:pt x="941" y="1587"/>
                  </a:lnTo>
                  <a:lnTo>
                    <a:pt x="941" y="1594"/>
                  </a:lnTo>
                  <a:lnTo>
                    <a:pt x="978" y="1594"/>
                  </a:lnTo>
                  <a:lnTo>
                    <a:pt x="978" y="1601"/>
                  </a:lnTo>
                  <a:lnTo>
                    <a:pt x="1014" y="1601"/>
                  </a:lnTo>
                  <a:lnTo>
                    <a:pt x="1014" y="1616"/>
                  </a:lnTo>
                  <a:lnTo>
                    <a:pt x="1056" y="1616"/>
                  </a:lnTo>
                  <a:lnTo>
                    <a:pt x="1056" y="1624"/>
                  </a:lnTo>
                  <a:lnTo>
                    <a:pt x="1093" y="1624"/>
                  </a:lnTo>
                  <a:lnTo>
                    <a:pt x="1093" y="1638"/>
                  </a:lnTo>
                  <a:lnTo>
                    <a:pt x="1166" y="1638"/>
                  </a:lnTo>
                  <a:lnTo>
                    <a:pt x="1166" y="1647"/>
                  </a:lnTo>
                  <a:lnTo>
                    <a:pt x="1195" y="1647"/>
                  </a:lnTo>
                  <a:lnTo>
                    <a:pt x="1195" y="1653"/>
                  </a:lnTo>
                  <a:lnTo>
                    <a:pt x="1247" y="1653"/>
                  </a:lnTo>
                  <a:lnTo>
                    <a:pt x="1247" y="1667"/>
                  </a:lnTo>
                  <a:lnTo>
                    <a:pt x="1284" y="1667"/>
                  </a:lnTo>
                  <a:lnTo>
                    <a:pt x="1284" y="1675"/>
                  </a:lnTo>
                  <a:lnTo>
                    <a:pt x="1312" y="1675"/>
                  </a:lnTo>
                  <a:lnTo>
                    <a:pt x="1312" y="1684"/>
                  </a:lnTo>
                  <a:lnTo>
                    <a:pt x="1348" y="1684"/>
                  </a:lnTo>
                  <a:lnTo>
                    <a:pt x="1348" y="1698"/>
                  </a:lnTo>
                  <a:lnTo>
                    <a:pt x="1399" y="1698"/>
                  </a:lnTo>
                  <a:lnTo>
                    <a:pt x="1399" y="1704"/>
                  </a:lnTo>
                  <a:lnTo>
                    <a:pt x="1430" y="1704"/>
                  </a:lnTo>
                  <a:lnTo>
                    <a:pt x="1430" y="1712"/>
                  </a:lnTo>
                  <a:lnTo>
                    <a:pt x="1465" y="1712"/>
                  </a:lnTo>
                  <a:lnTo>
                    <a:pt x="1465" y="1720"/>
                  </a:lnTo>
                  <a:lnTo>
                    <a:pt x="1502" y="1720"/>
                  </a:lnTo>
                  <a:lnTo>
                    <a:pt x="1502" y="1735"/>
                  </a:lnTo>
                  <a:lnTo>
                    <a:pt x="1545" y="1735"/>
                  </a:lnTo>
                  <a:lnTo>
                    <a:pt x="1545" y="1741"/>
                  </a:lnTo>
                  <a:lnTo>
                    <a:pt x="1581" y="1741"/>
                  </a:lnTo>
                  <a:lnTo>
                    <a:pt x="1581" y="1757"/>
                  </a:lnTo>
                  <a:lnTo>
                    <a:pt x="1654" y="1757"/>
                  </a:lnTo>
                  <a:lnTo>
                    <a:pt x="1654" y="1763"/>
                  </a:lnTo>
                  <a:lnTo>
                    <a:pt x="1698" y="1763"/>
                  </a:lnTo>
                  <a:lnTo>
                    <a:pt x="1698" y="1772"/>
                  </a:lnTo>
                  <a:lnTo>
                    <a:pt x="1735" y="1772"/>
                  </a:lnTo>
                  <a:lnTo>
                    <a:pt x="1735" y="1786"/>
                  </a:lnTo>
                  <a:lnTo>
                    <a:pt x="1772" y="1786"/>
                  </a:lnTo>
                  <a:lnTo>
                    <a:pt x="1772" y="1794"/>
                  </a:lnTo>
                  <a:lnTo>
                    <a:pt x="1813" y="1794"/>
                  </a:lnTo>
                  <a:lnTo>
                    <a:pt x="1813" y="1800"/>
                  </a:lnTo>
                  <a:lnTo>
                    <a:pt x="1850" y="1800"/>
                  </a:lnTo>
                  <a:lnTo>
                    <a:pt x="1850" y="1814"/>
                  </a:lnTo>
                  <a:lnTo>
                    <a:pt x="1887" y="1814"/>
                  </a:lnTo>
                  <a:lnTo>
                    <a:pt x="1887" y="1823"/>
                  </a:lnTo>
                  <a:lnTo>
                    <a:pt x="1931" y="1823"/>
                  </a:lnTo>
                  <a:lnTo>
                    <a:pt x="1931" y="1829"/>
                  </a:lnTo>
                  <a:lnTo>
                    <a:pt x="1968" y="1829"/>
                  </a:lnTo>
                  <a:lnTo>
                    <a:pt x="1968" y="1845"/>
                  </a:lnTo>
                  <a:lnTo>
                    <a:pt x="1996" y="1845"/>
                  </a:lnTo>
                  <a:lnTo>
                    <a:pt x="1996" y="1851"/>
                  </a:lnTo>
                  <a:lnTo>
                    <a:pt x="2048" y="1851"/>
                  </a:lnTo>
                  <a:lnTo>
                    <a:pt x="2048" y="1845"/>
                  </a:lnTo>
                  <a:lnTo>
                    <a:pt x="2055" y="1845"/>
                  </a:lnTo>
                  <a:lnTo>
                    <a:pt x="2055" y="1800"/>
                  </a:lnTo>
                  <a:lnTo>
                    <a:pt x="2063" y="1800"/>
                  </a:lnTo>
                  <a:lnTo>
                    <a:pt x="2063" y="1772"/>
                  </a:lnTo>
                  <a:lnTo>
                    <a:pt x="2068" y="1772"/>
                  </a:lnTo>
                  <a:lnTo>
                    <a:pt x="2068" y="1757"/>
                  </a:lnTo>
                  <a:lnTo>
                    <a:pt x="2085" y="1757"/>
                  </a:lnTo>
                  <a:lnTo>
                    <a:pt x="2085" y="1712"/>
                  </a:lnTo>
                  <a:lnTo>
                    <a:pt x="2091" y="1712"/>
                  </a:lnTo>
                  <a:lnTo>
                    <a:pt x="2091" y="1684"/>
                  </a:lnTo>
                  <a:lnTo>
                    <a:pt x="2105" y="1684"/>
                  </a:lnTo>
                  <a:lnTo>
                    <a:pt x="2105" y="1667"/>
                  </a:lnTo>
                  <a:lnTo>
                    <a:pt x="2113" y="1667"/>
                  </a:lnTo>
                  <a:lnTo>
                    <a:pt x="2113" y="1638"/>
                  </a:lnTo>
                  <a:lnTo>
                    <a:pt x="2122" y="1638"/>
                  </a:lnTo>
                  <a:lnTo>
                    <a:pt x="2122" y="1624"/>
                  </a:lnTo>
                  <a:lnTo>
                    <a:pt x="2127" y="1624"/>
                  </a:lnTo>
                  <a:lnTo>
                    <a:pt x="2127" y="1587"/>
                  </a:lnTo>
                  <a:lnTo>
                    <a:pt x="2142" y="1587"/>
                  </a:lnTo>
                  <a:lnTo>
                    <a:pt x="2142" y="1565"/>
                  </a:lnTo>
                  <a:lnTo>
                    <a:pt x="2150" y="1565"/>
                  </a:lnTo>
                  <a:lnTo>
                    <a:pt x="2150" y="1536"/>
                  </a:lnTo>
                  <a:lnTo>
                    <a:pt x="2164" y="1536"/>
                  </a:lnTo>
                  <a:lnTo>
                    <a:pt x="2164" y="1482"/>
                  </a:lnTo>
                  <a:lnTo>
                    <a:pt x="2178" y="1482"/>
                  </a:lnTo>
                  <a:lnTo>
                    <a:pt x="2178" y="1468"/>
                  </a:lnTo>
                  <a:lnTo>
                    <a:pt x="2186" y="1468"/>
                  </a:lnTo>
                  <a:lnTo>
                    <a:pt x="2186" y="1440"/>
                  </a:lnTo>
                  <a:lnTo>
                    <a:pt x="2194" y="1440"/>
                  </a:lnTo>
                  <a:lnTo>
                    <a:pt x="2194" y="1425"/>
                  </a:lnTo>
                  <a:lnTo>
                    <a:pt x="2200" y="1425"/>
                  </a:lnTo>
                  <a:lnTo>
                    <a:pt x="2200" y="1403"/>
                  </a:lnTo>
                  <a:lnTo>
                    <a:pt x="2214" y="1403"/>
                  </a:lnTo>
                  <a:lnTo>
                    <a:pt x="2214" y="1380"/>
                  </a:lnTo>
                  <a:lnTo>
                    <a:pt x="2223" y="1380"/>
                  </a:lnTo>
                  <a:lnTo>
                    <a:pt x="2223" y="1357"/>
                  </a:lnTo>
                  <a:lnTo>
                    <a:pt x="2229" y="1357"/>
                  </a:lnTo>
                  <a:lnTo>
                    <a:pt x="2229" y="1321"/>
                  </a:lnTo>
                  <a:lnTo>
                    <a:pt x="2245" y="1321"/>
                  </a:lnTo>
                  <a:lnTo>
                    <a:pt x="2245" y="1297"/>
                  </a:lnTo>
                  <a:lnTo>
                    <a:pt x="2251" y="1297"/>
                  </a:lnTo>
                  <a:lnTo>
                    <a:pt x="2251" y="1261"/>
                  </a:lnTo>
                  <a:lnTo>
                    <a:pt x="2259" y="1261"/>
                  </a:lnTo>
                  <a:lnTo>
                    <a:pt x="2259" y="1240"/>
                  </a:lnTo>
                  <a:lnTo>
                    <a:pt x="2266" y="1240"/>
                  </a:lnTo>
                  <a:lnTo>
                    <a:pt x="2266" y="1224"/>
                  </a:lnTo>
                  <a:lnTo>
                    <a:pt x="2281" y="1224"/>
                  </a:lnTo>
                  <a:lnTo>
                    <a:pt x="2281" y="1196"/>
                  </a:lnTo>
                  <a:lnTo>
                    <a:pt x="2288" y="1196"/>
                  </a:lnTo>
                  <a:lnTo>
                    <a:pt x="2288" y="1181"/>
                  </a:lnTo>
                  <a:lnTo>
                    <a:pt x="2296" y="1181"/>
                  </a:lnTo>
                  <a:lnTo>
                    <a:pt x="2296" y="1145"/>
                  </a:lnTo>
                  <a:lnTo>
                    <a:pt x="2301" y="1145"/>
                  </a:lnTo>
                  <a:lnTo>
                    <a:pt x="2301" y="1121"/>
                  </a:lnTo>
                  <a:lnTo>
                    <a:pt x="2310" y="1121"/>
                  </a:lnTo>
                  <a:lnTo>
                    <a:pt x="2310" y="1108"/>
                  </a:lnTo>
                  <a:lnTo>
                    <a:pt x="2318" y="1108"/>
                  </a:lnTo>
                  <a:lnTo>
                    <a:pt x="2318" y="1077"/>
                  </a:lnTo>
                  <a:lnTo>
                    <a:pt x="2324" y="1077"/>
                  </a:lnTo>
                  <a:lnTo>
                    <a:pt x="2324" y="1048"/>
                  </a:lnTo>
                  <a:lnTo>
                    <a:pt x="2338" y="1048"/>
                  </a:lnTo>
                  <a:lnTo>
                    <a:pt x="2338" y="1025"/>
                  </a:lnTo>
                  <a:lnTo>
                    <a:pt x="2346" y="1025"/>
                  </a:lnTo>
                  <a:lnTo>
                    <a:pt x="2346" y="1002"/>
                  </a:lnTo>
                  <a:lnTo>
                    <a:pt x="2360" y="1002"/>
                  </a:lnTo>
                  <a:lnTo>
                    <a:pt x="2360" y="989"/>
                  </a:lnTo>
                  <a:lnTo>
                    <a:pt x="2368" y="989"/>
                  </a:lnTo>
                  <a:lnTo>
                    <a:pt x="2368" y="960"/>
                  </a:lnTo>
                  <a:lnTo>
                    <a:pt x="2375" y="960"/>
                  </a:lnTo>
                  <a:lnTo>
                    <a:pt x="2375" y="929"/>
                  </a:lnTo>
                  <a:lnTo>
                    <a:pt x="2383" y="929"/>
                  </a:lnTo>
                  <a:lnTo>
                    <a:pt x="2383" y="892"/>
                  </a:lnTo>
                  <a:lnTo>
                    <a:pt x="2397" y="892"/>
                  </a:lnTo>
                  <a:lnTo>
                    <a:pt x="2397" y="872"/>
                  </a:lnTo>
                  <a:lnTo>
                    <a:pt x="2405" y="872"/>
                  </a:lnTo>
                  <a:lnTo>
                    <a:pt x="2405" y="457"/>
                  </a:lnTo>
                  <a:lnTo>
                    <a:pt x="2368" y="457"/>
                  </a:lnTo>
                  <a:lnTo>
                    <a:pt x="2368" y="450"/>
                  </a:lnTo>
                  <a:lnTo>
                    <a:pt x="2318" y="450"/>
                  </a:lnTo>
                  <a:lnTo>
                    <a:pt x="2318" y="435"/>
                  </a:lnTo>
                  <a:lnTo>
                    <a:pt x="2245" y="435"/>
                  </a:lnTo>
                  <a:lnTo>
                    <a:pt x="2245" y="421"/>
                  </a:lnTo>
                  <a:lnTo>
                    <a:pt x="2200" y="421"/>
                  </a:lnTo>
                  <a:lnTo>
                    <a:pt x="2200" y="413"/>
                  </a:lnTo>
                  <a:lnTo>
                    <a:pt x="2164" y="413"/>
                  </a:lnTo>
                  <a:lnTo>
                    <a:pt x="2164" y="406"/>
                  </a:lnTo>
                  <a:lnTo>
                    <a:pt x="2122" y="406"/>
                  </a:lnTo>
                  <a:lnTo>
                    <a:pt x="2122" y="391"/>
                  </a:lnTo>
                  <a:lnTo>
                    <a:pt x="2085" y="391"/>
                  </a:lnTo>
                  <a:lnTo>
                    <a:pt x="2085" y="384"/>
                  </a:lnTo>
                  <a:lnTo>
                    <a:pt x="2048" y="384"/>
                  </a:lnTo>
                  <a:lnTo>
                    <a:pt x="2048" y="375"/>
                  </a:lnTo>
                  <a:lnTo>
                    <a:pt x="1996" y="375"/>
                  </a:lnTo>
                  <a:lnTo>
                    <a:pt x="1996" y="369"/>
                  </a:lnTo>
                  <a:lnTo>
                    <a:pt x="1968" y="369"/>
                  </a:lnTo>
                  <a:lnTo>
                    <a:pt x="1968" y="355"/>
                  </a:lnTo>
                  <a:lnTo>
                    <a:pt x="1917" y="355"/>
                  </a:lnTo>
                  <a:lnTo>
                    <a:pt x="1917" y="347"/>
                  </a:lnTo>
                  <a:lnTo>
                    <a:pt x="1881" y="347"/>
                  </a:lnTo>
                  <a:lnTo>
                    <a:pt x="1881" y="338"/>
                  </a:lnTo>
                  <a:lnTo>
                    <a:pt x="1835" y="338"/>
                  </a:lnTo>
                  <a:lnTo>
                    <a:pt x="1835" y="332"/>
                  </a:lnTo>
                  <a:lnTo>
                    <a:pt x="1800" y="332"/>
                  </a:lnTo>
                  <a:lnTo>
                    <a:pt x="1800" y="324"/>
                  </a:lnTo>
                  <a:lnTo>
                    <a:pt x="1757" y="324"/>
                  </a:lnTo>
                  <a:lnTo>
                    <a:pt x="1757" y="318"/>
                  </a:lnTo>
                  <a:lnTo>
                    <a:pt x="1720" y="318"/>
                  </a:lnTo>
                  <a:lnTo>
                    <a:pt x="1720" y="310"/>
                  </a:lnTo>
                  <a:lnTo>
                    <a:pt x="1676" y="310"/>
                  </a:lnTo>
                  <a:lnTo>
                    <a:pt x="1676" y="296"/>
                  </a:lnTo>
                  <a:lnTo>
                    <a:pt x="1639" y="296"/>
                  </a:lnTo>
                  <a:lnTo>
                    <a:pt x="1639" y="287"/>
                  </a:lnTo>
                  <a:lnTo>
                    <a:pt x="1595" y="287"/>
                  </a:lnTo>
                  <a:lnTo>
                    <a:pt x="1595" y="272"/>
                  </a:lnTo>
                  <a:lnTo>
                    <a:pt x="1517" y="272"/>
                  </a:lnTo>
                  <a:lnTo>
                    <a:pt x="1517" y="259"/>
                  </a:lnTo>
                  <a:lnTo>
                    <a:pt x="1480" y="259"/>
                  </a:lnTo>
                  <a:lnTo>
                    <a:pt x="1480" y="250"/>
                  </a:lnTo>
                  <a:lnTo>
                    <a:pt x="1443" y="250"/>
                  </a:lnTo>
                  <a:lnTo>
                    <a:pt x="1443" y="236"/>
                  </a:lnTo>
                  <a:lnTo>
                    <a:pt x="1399" y="236"/>
                  </a:lnTo>
                  <a:lnTo>
                    <a:pt x="1399" y="228"/>
                  </a:lnTo>
                  <a:lnTo>
                    <a:pt x="1362" y="228"/>
                  </a:lnTo>
                  <a:lnTo>
                    <a:pt x="1362" y="222"/>
                  </a:lnTo>
                  <a:lnTo>
                    <a:pt x="1312" y="222"/>
                  </a:lnTo>
                  <a:lnTo>
                    <a:pt x="1312" y="213"/>
                  </a:lnTo>
                  <a:lnTo>
                    <a:pt x="1284" y="213"/>
                  </a:lnTo>
                  <a:lnTo>
                    <a:pt x="1284" y="208"/>
                  </a:lnTo>
                  <a:lnTo>
                    <a:pt x="1230" y="208"/>
                  </a:lnTo>
                  <a:lnTo>
                    <a:pt x="1230" y="199"/>
                  </a:lnTo>
                  <a:lnTo>
                    <a:pt x="1195" y="199"/>
                  </a:lnTo>
                  <a:lnTo>
                    <a:pt x="1195" y="184"/>
                  </a:lnTo>
                  <a:lnTo>
                    <a:pt x="1152" y="184"/>
                  </a:lnTo>
                  <a:lnTo>
                    <a:pt x="1152" y="177"/>
                  </a:lnTo>
                  <a:lnTo>
                    <a:pt x="1115" y="177"/>
                  </a:lnTo>
                  <a:lnTo>
                    <a:pt x="1115" y="171"/>
                  </a:lnTo>
                  <a:lnTo>
                    <a:pt x="1071" y="171"/>
                  </a:lnTo>
                  <a:lnTo>
                    <a:pt x="1071" y="154"/>
                  </a:lnTo>
                  <a:lnTo>
                    <a:pt x="1034" y="154"/>
                  </a:lnTo>
                  <a:lnTo>
                    <a:pt x="1034" y="148"/>
                  </a:lnTo>
                  <a:lnTo>
                    <a:pt x="992" y="148"/>
                  </a:lnTo>
                  <a:lnTo>
                    <a:pt x="992" y="140"/>
                  </a:lnTo>
                  <a:lnTo>
                    <a:pt x="955" y="140"/>
                  </a:lnTo>
                  <a:lnTo>
                    <a:pt x="955" y="133"/>
                  </a:lnTo>
                  <a:lnTo>
                    <a:pt x="910" y="133"/>
                  </a:lnTo>
                  <a:lnTo>
                    <a:pt x="910" y="118"/>
                  </a:lnTo>
                  <a:lnTo>
                    <a:pt x="875" y="118"/>
                  </a:lnTo>
                  <a:lnTo>
                    <a:pt x="875" y="111"/>
                  </a:lnTo>
                  <a:lnTo>
                    <a:pt x="795" y="111"/>
                  </a:lnTo>
                  <a:lnTo>
                    <a:pt x="795" y="96"/>
                  </a:lnTo>
                  <a:lnTo>
                    <a:pt x="743" y="96"/>
                  </a:lnTo>
                  <a:lnTo>
                    <a:pt x="743" y="89"/>
                  </a:lnTo>
                  <a:lnTo>
                    <a:pt x="714" y="89"/>
                  </a:lnTo>
                  <a:lnTo>
                    <a:pt x="714" y="80"/>
                  </a:lnTo>
                  <a:lnTo>
                    <a:pt x="664" y="80"/>
                  </a:lnTo>
                  <a:lnTo>
                    <a:pt x="664" y="66"/>
                  </a:lnTo>
                  <a:lnTo>
                    <a:pt x="633" y="66"/>
                  </a:lnTo>
                  <a:lnTo>
                    <a:pt x="633" y="59"/>
                  </a:lnTo>
                  <a:lnTo>
                    <a:pt x="583" y="59"/>
                  </a:lnTo>
                  <a:lnTo>
                    <a:pt x="583" y="52"/>
                  </a:lnTo>
                  <a:lnTo>
                    <a:pt x="546" y="52"/>
                  </a:lnTo>
                  <a:lnTo>
                    <a:pt x="546" y="37"/>
                  </a:lnTo>
                  <a:lnTo>
                    <a:pt x="503" y="37"/>
                  </a:lnTo>
                  <a:lnTo>
                    <a:pt x="503" y="28"/>
                  </a:lnTo>
                  <a:lnTo>
                    <a:pt x="468" y="28"/>
                  </a:lnTo>
                  <a:lnTo>
                    <a:pt x="468" y="23"/>
                  </a:lnTo>
                  <a:lnTo>
                    <a:pt x="431" y="23"/>
                  </a:lnTo>
                  <a:lnTo>
                    <a:pt x="431" y="15"/>
                  </a:lnTo>
                  <a:lnTo>
                    <a:pt x="386" y="15"/>
                  </a:lnTo>
                  <a:lnTo>
                    <a:pt x="386" y="0"/>
                  </a:lnTo>
                  <a:lnTo>
                    <a:pt x="350" y="0"/>
                  </a:lnTo>
                  <a:close/>
                </a:path>
              </a:pathLst>
            </a:custGeom>
            <a:solidFill>
              <a:srgbClr val="0202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780"/>
            <p:cNvSpPr>
              <a:spLocks/>
            </p:cNvSpPr>
            <p:nvPr/>
          </p:nvSpPr>
          <p:spPr bwMode="auto">
            <a:xfrm>
              <a:off x="3906" y="1907"/>
              <a:ext cx="225" cy="142"/>
            </a:xfrm>
            <a:custGeom>
              <a:avLst/>
              <a:gdLst>
                <a:gd name="T0" fmla="*/ 0 w 2257"/>
                <a:gd name="T1" fmla="*/ 0 h 1851"/>
                <a:gd name="T2" fmla="*/ 0 w 2257"/>
                <a:gd name="T3" fmla="*/ 0 h 1851"/>
                <a:gd name="T4" fmla="*/ 0 w 2257"/>
                <a:gd name="T5" fmla="*/ 0 h 1851"/>
                <a:gd name="T6" fmla="*/ 0 w 2257"/>
                <a:gd name="T7" fmla="*/ 0 h 1851"/>
                <a:gd name="T8" fmla="*/ 0 w 2257"/>
                <a:gd name="T9" fmla="*/ 0 h 1851"/>
                <a:gd name="T10" fmla="*/ 0 w 2257"/>
                <a:gd name="T11" fmla="*/ 0 h 1851"/>
                <a:gd name="T12" fmla="*/ 0 w 2257"/>
                <a:gd name="T13" fmla="*/ 0 h 1851"/>
                <a:gd name="T14" fmla="*/ 0 w 2257"/>
                <a:gd name="T15" fmla="*/ 0 h 1851"/>
                <a:gd name="T16" fmla="*/ 0 w 2257"/>
                <a:gd name="T17" fmla="*/ 0 h 1851"/>
                <a:gd name="T18" fmla="*/ 0 w 2257"/>
                <a:gd name="T19" fmla="*/ 0 h 1851"/>
                <a:gd name="T20" fmla="*/ 0 w 2257"/>
                <a:gd name="T21" fmla="*/ 0 h 1851"/>
                <a:gd name="T22" fmla="*/ 0 w 2257"/>
                <a:gd name="T23" fmla="*/ 0 h 1851"/>
                <a:gd name="T24" fmla="*/ 0 w 2257"/>
                <a:gd name="T25" fmla="*/ 0 h 1851"/>
                <a:gd name="T26" fmla="*/ 0 w 2257"/>
                <a:gd name="T27" fmla="*/ 0 h 1851"/>
                <a:gd name="T28" fmla="*/ 0 w 2257"/>
                <a:gd name="T29" fmla="*/ 0 h 1851"/>
                <a:gd name="T30" fmla="*/ 0 w 2257"/>
                <a:gd name="T31" fmla="*/ 0 h 1851"/>
                <a:gd name="T32" fmla="*/ 0 w 2257"/>
                <a:gd name="T33" fmla="*/ 0 h 1851"/>
                <a:gd name="T34" fmla="*/ 0 w 2257"/>
                <a:gd name="T35" fmla="*/ 0 h 1851"/>
                <a:gd name="T36" fmla="*/ 0 w 2257"/>
                <a:gd name="T37" fmla="*/ 0 h 1851"/>
                <a:gd name="T38" fmla="*/ 0 w 2257"/>
                <a:gd name="T39" fmla="*/ 0 h 1851"/>
                <a:gd name="T40" fmla="*/ 0 w 2257"/>
                <a:gd name="T41" fmla="*/ 0 h 1851"/>
                <a:gd name="T42" fmla="*/ 0 w 2257"/>
                <a:gd name="T43" fmla="*/ 0 h 1851"/>
                <a:gd name="T44" fmla="*/ 0 w 2257"/>
                <a:gd name="T45" fmla="*/ 0 h 1851"/>
                <a:gd name="T46" fmla="*/ 0 w 2257"/>
                <a:gd name="T47" fmla="*/ 0 h 1851"/>
                <a:gd name="T48" fmla="*/ 0 w 2257"/>
                <a:gd name="T49" fmla="*/ 0 h 1851"/>
                <a:gd name="T50" fmla="*/ 0 w 2257"/>
                <a:gd name="T51" fmla="*/ 0 h 1851"/>
                <a:gd name="T52" fmla="*/ 0 w 2257"/>
                <a:gd name="T53" fmla="*/ 0 h 1851"/>
                <a:gd name="T54" fmla="*/ 0 w 2257"/>
                <a:gd name="T55" fmla="*/ 0 h 1851"/>
                <a:gd name="T56" fmla="*/ 0 w 2257"/>
                <a:gd name="T57" fmla="*/ 0 h 1851"/>
                <a:gd name="T58" fmla="*/ 0 w 2257"/>
                <a:gd name="T59" fmla="*/ 0 h 1851"/>
                <a:gd name="T60" fmla="*/ 0 w 2257"/>
                <a:gd name="T61" fmla="*/ 0 h 1851"/>
                <a:gd name="T62" fmla="*/ 0 w 2257"/>
                <a:gd name="T63" fmla="*/ 0 h 1851"/>
                <a:gd name="T64" fmla="*/ 0 w 2257"/>
                <a:gd name="T65" fmla="*/ 0 h 1851"/>
                <a:gd name="T66" fmla="*/ 0 w 2257"/>
                <a:gd name="T67" fmla="*/ 0 h 1851"/>
                <a:gd name="T68" fmla="*/ 0 w 2257"/>
                <a:gd name="T69" fmla="*/ 0 h 1851"/>
                <a:gd name="T70" fmla="*/ 0 w 2257"/>
                <a:gd name="T71" fmla="*/ 0 h 1851"/>
                <a:gd name="T72" fmla="*/ 0 w 2257"/>
                <a:gd name="T73" fmla="*/ 0 h 1851"/>
                <a:gd name="T74" fmla="*/ 0 w 2257"/>
                <a:gd name="T75" fmla="*/ 0 h 1851"/>
                <a:gd name="T76" fmla="*/ 0 w 2257"/>
                <a:gd name="T77" fmla="*/ 0 h 1851"/>
                <a:gd name="T78" fmla="*/ 0 w 2257"/>
                <a:gd name="T79" fmla="*/ 0 h 1851"/>
                <a:gd name="T80" fmla="*/ 0 w 2257"/>
                <a:gd name="T81" fmla="*/ 0 h 1851"/>
                <a:gd name="T82" fmla="*/ 0 w 2257"/>
                <a:gd name="T83" fmla="*/ 0 h 1851"/>
                <a:gd name="T84" fmla="*/ 0 w 2257"/>
                <a:gd name="T85" fmla="*/ 0 h 1851"/>
                <a:gd name="T86" fmla="*/ 0 w 2257"/>
                <a:gd name="T87" fmla="*/ 0 h 1851"/>
                <a:gd name="T88" fmla="*/ 0 w 2257"/>
                <a:gd name="T89" fmla="*/ 0 h 1851"/>
                <a:gd name="T90" fmla="*/ 0 w 2257"/>
                <a:gd name="T91" fmla="*/ 0 h 1851"/>
                <a:gd name="T92" fmla="*/ 0 w 2257"/>
                <a:gd name="T93" fmla="*/ 0 h 1851"/>
                <a:gd name="T94" fmla="*/ 0 w 2257"/>
                <a:gd name="T95" fmla="*/ 0 h 1851"/>
                <a:gd name="T96" fmla="*/ 0 w 2257"/>
                <a:gd name="T97" fmla="*/ 0 h 1851"/>
                <a:gd name="T98" fmla="*/ 0 w 2257"/>
                <a:gd name="T99" fmla="*/ 0 h 1851"/>
                <a:gd name="T100" fmla="*/ 0 w 2257"/>
                <a:gd name="T101" fmla="*/ 0 h 1851"/>
                <a:gd name="T102" fmla="*/ 0 w 2257"/>
                <a:gd name="T103" fmla="*/ 0 h 1851"/>
                <a:gd name="T104" fmla="*/ 0 w 2257"/>
                <a:gd name="T105" fmla="*/ 0 h 1851"/>
                <a:gd name="T106" fmla="*/ 0 w 2257"/>
                <a:gd name="T107" fmla="*/ 0 h 1851"/>
                <a:gd name="T108" fmla="*/ 0 w 2257"/>
                <a:gd name="T109" fmla="*/ 0 h 1851"/>
                <a:gd name="T110" fmla="*/ 0 w 2257"/>
                <a:gd name="T111" fmla="*/ 0 h 1851"/>
                <a:gd name="T112" fmla="*/ 0 w 2257"/>
                <a:gd name="T113" fmla="*/ 0 h 1851"/>
                <a:gd name="T114" fmla="*/ 0 w 2257"/>
                <a:gd name="T115" fmla="*/ 0 h 1851"/>
                <a:gd name="T116" fmla="*/ 0 w 2257"/>
                <a:gd name="T117" fmla="*/ 0 h 1851"/>
                <a:gd name="T118" fmla="*/ 0 w 2257"/>
                <a:gd name="T119" fmla="*/ 0 h 1851"/>
                <a:gd name="T120" fmla="*/ 0 w 2257"/>
                <a:gd name="T121" fmla="*/ 0 h 185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57" h="1851">
                  <a:moveTo>
                    <a:pt x="269" y="0"/>
                  </a:moveTo>
                  <a:lnTo>
                    <a:pt x="269" y="28"/>
                  </a:lnTo>
                  <a:lnTo>
                    <a:pt x="261" y="28"/>
                  </a:lnTo>
                  <a:lnTo>
                    <a:pt x="261" y="59"/>
                  </a:lnTo>
                  <a:lnTo>
                    <a:pt x="255" y="59"/>
                  </a:lnTo>
                  <a:lnTo>
                    <a:pt x="255" y="89"/>
                  </a:lnTo>
                  <a:lnTo>
                    <a:pt x="246" y="89"/>
                  </a:lnTo>
                  <a:lnTo>
                    <a:pt x="246" y="111"/>
                  </a:lnTo>
                  <a:lnTo>
                    <a:pt x="233" y="111"/>
                  </a:lnTo>
                  <a:lnTo>
                    <a:pt x="233" y="133"/>
                  </a:lnTo>
                  <a:lnTo>
                    <a:pt x="224" y="133"/>
                  </a:lnTo>
                  <a:lnTo>
                    <a:pt x="224" y="184"/>
                  </a:lnTo>
                  <a:lnTo>
                    <a:pt x="211" y="184"/>
                  </a:lnTo>
                  <a:lnTo>
                    <a:pt x="211" y="208"/>
                  </a:lnTo>
                  <a:lnTo>
                    <a:pt x="204" y="208"/>
                  </a:lnTo>
                  <a:lnTo>
                    <a:pt x="204" y="228"/>
                  </a:lnTo>
                  <a:lnTo>
                    <a:pt x="187" y="228"/>
                  </a:lnTo>
                  <a:lnTo>
                    <a:pt x="187" y="272"/>
                  </a:lnTo>
                  <a:lnTo>
                    <a:pt x="174" y="272"/>
                  </a:lnTo>
                  <a:lnTo>
                    <a:pt x="174" y="310"/>
                  </a:lnTo>
                  <a:lnTo>
                    <a:pt x="168" y="310"/>
                  </a:lnTo>
                  <a:lnTo>
                    <a:pt x="168" y="332"/>
                  </a:lnTo>
                  <a:lnTo>
                    <a:pt x="152" y="332"/>
                  </a:lnTo>
                  <a:lnTo>
                    <a:pt x="152" y="375"/>
                  </a:lnTo>
                  <a:lnTo>
                    <a:pt x="137" y="375"/>
                  </a:lnTo>
                  <a:lnTo>
                    <a:pt x="137" y="406"/>
                  </a:lnTo>
                  <a:lnTo>
                    <a:pt x="131" y="406"/>
                  </a:lnTo>
                  <a:lnTo>
                    <a:pt x="131" y="435"/>
                  </a:lnTo>
                  <a:lnTo>
                    <a:pt x="115" y="435"/>
                  </a:lnTo>
                  <a:lnTo>
                    <a:pt x="115" y="472"/>
                  </a:lnTo>
                  <a:lnTo>
                    <a:pt x="100" y="472"/>
                  </a:lnTo>
                  <a:lnTo>
                    <a:pt x="100" y="509"/>
                  </a:lnTo>
                  <a:lnTo>
                    <a:pt x="95" y="509"/>
                  </a:lnTo>
                  <a:lnTo>
                    <a:pt x="95" y="531"/>
                  </a:lnTo>
                  <a:lnTo>
                    <a:pt x="87" y="531"/>
                  </a:lnTo>
                  <a:lnTo>
                    <a:pt x="87" y="545"/>
                  </a:lnTo>
                  <a:lnTo>
                    <a:pt x="72" y="545"/>
                  </a:lnTo>
                  <a:lnTo>
                    <a:pt x="72" y="576"/>
                  </a:lnTo>
                  <a:lnTo>
                    <a:pt x="65" y="576"/>
                  </a:lnTo>
                  <a:lnTo>
                    <a:pt x="65" y="605"/>
                  </a:lnTo>
                  <a:lnTo>
                    <a:pt x="58" y="605"/>
                  </a:lnTo>
                  <a:lnTo>
                    <a:pt x="58" y="628"/>
                  </a:lnTo>
                  <a:lnTo>
                    <a:pt x="50" y="628"/>
                  </a:lnTo>
                  <a:lnTo>
                    <a:pt x="50" y="650"/>
                  </a:lnTo>
                  <a:lnTo>
                    <a:pt x="36" y="650"/>
                  </a:lnTo>
                  <a:lnTo>
                    <a:pt x="36" y="670"/>
                  </a:lnTo>
                  <a:lnTo>
                    <a:pt x="28" y="670"/>
                  </a:lnTo>
                  <a:lnTo>
                    <a:pt x="28" y="708"/>
                  </a:lnTo>
                  <a:lnTo>
                    <a:pt x="22" y="708"/>
                  </a:lnTo>
                  <a:lnTo>
                    <a:pt x="22" y="723"/>
                  </a:lnTo>
                  <a:lnTo>
                    <a:pt x="13" y="723"/>
                  </a:lnTo>
                  <a:lnTo>
                    <a:pt x="13" y="753"/>
                  </a:lnTo>
                  <a:lnTo>
                    <a:pt x="0" y="753"/>
                  </a:lnTo>
                  <a:lnTo>
                    <a:pt x="0" y="1388"/>
                  </a:lnTo>
                  <a:lnTo>
                    <a:pt x="22" y="1388"/>
                  </a:lnTo>
                  <a:lnTo>
                    <a:pt x="22" y="1403"/>
                  </a:lnTo>
                  <a:lnTo>
                    <a:pt x="95" y="1403"/>
                  </a:lnTo>
                  <a:lnTo>
                    <a:pt x="95" y="1417"/>
                  </a:lnTo>
                  <a:lnTo>
                    <a:pt x="137" y="1417"/>
                  </a:lnTo>
                  <a:lnTo>
                    <a:pt x="137" y="1425"/>
                  </a:lnTo>
                  <a:lnTo>
                    <a:pt x="174" y="1425"/>
                  </a:lnTo>
                  <a:lnTo>
                    <a:pt x="174" y="1431"/>
                  </a:lnTo>
                  <a:lnTo>
                    <a:pt x="211" y="1431"/>
                  </a:lnTo>
                  <a:lnTo>
                    <a:pt x="211" y="1440"/>
                  </a:lnTo>
                  <a:lnTo>
                    <a:pt x="246" y="1440"/>
                  </a:lnTo>
                  <a:lnTo>
                    <a:pt x="246" y="1446"/>
                  </a:lnTo>
                  <a:lnTo>
                    <a:pt x="283" y="1446"/>
                  </a:lnTo>
                  <a:lnTo>
                    <a:pt x="283" y="1462"/>
                  </a:lnTo>
                  <a:lnTo>
                    <a:pt x="328" y="1462"/>
                  </a:lnTo>
                  <a:lnTo>
                    <a:pt x="328" y="1468"/>
                  </a:lnTo>
                  <a:lnTo>
                    <a:pt x="364" y="1468"/>
                  </a:lnTo>
                  <a:lnTo>
                    <a:pt x="364" y="1477"/>
                  </a:lnTo>
                  <a:lnTo>
                    <a:pt x="400" y="1477"/>
                  </a:lnTo>
                  <a:lnTo>
                    <a:pt x="400" y="1482"/>
                  </a:lnTo>
                  <a:lnTo>
                    <a:pt x="437" y="1482"/>
                  </a:lnTo>
                  <a:lnTo>
                    <a:pt x="437" y="1499"/>
                  </a:lnTo>
                  <a:lnTo>
                    <a:pt x="479" y="1499"/>
                  </a:lnTo>
                  <a:lnTo>
                    <a:pt x="479" y="1505"/>
                  </a:lnTo>
                  <a:lnTo>
                    <a:pt x="516" y="1505"/>
                  </a:lnTo>
                  <a:lnTo>
                    <a:pt x="516" y="1513"/>
                  </a:lnTo>
                  <a:lnTo>
                    <a:pt x="552" y="1513"/>
                  </a:lnTo>
                  <a:lnTo>
                    <a:pt x="552" y="1519"/>
                  </a:lnTo>
                  <a:lnTo>
                    <a:pt x="583" y="1519"/>
                  </a:lnTo>
                  <a:lnTo>
                    <a:pt x="583" y="1536"/>
                  </a:lnTo>
                  <a:lnTo>
                    <a:pt x="662" y="1536"/>
                  </a:lnTo>
                  <a:lnTo>
                    <a:pt x="662" y="1550"/>
                  </a:lnTo>
                  <a:lnTo>
                    <a:pt x="698" y="1550"/>
                  </a:lnTo>
                  <a:lnTo>
                    <a:pt x="698" y="1556"/>
                  </a:lnTo>
                  <a:lnTo>
                    <a:pt x="735" y="1556"/>
                  </a:lnTo>
                  <a:lnTo>
                    <a:pt x="735" y="1565"/>
                  </a:lnTo>
                  <a:lnTo>
                    <a:pt x="779" y="1565"/>
                  </a:lnTo>
                  <a:lnTo>
                    <a:pt x="779" y="1579"/>
                  </a:lnTo>
                  <a:lnTo>
                    <a:pt x="824" y="1579"/>
                  </a:lnTo>
                  <a:lnTo>
                    <a:pt x="824" y="1587"/>
                  </a:lnTo>
                  <a:lnTo>
                    <a:pt x="860" y="1587"/>
                  </a:lnTo>
                  <a:lnTo>
                    <a:pt x="860" y="1594"/>
                  </a:lnTo>
                  <a:lnTo>
                    <a:pt x="897" y="1594"/>
                  </a:lnTo>
                  <a:lnTo>
                    <a:pt x="897" y="1601"/>
                  </a:lnTo>
                  <a:lnTo>
                    <a:pt x="933" y="1601"/>
                  </a:lnTo>
                  <a:lnTo>
                    <a:pt x="933" y="1616"/>
                  </a:lnTo>
                  <a:lnTo>
                    <a:pt x="975" y="1616"/>
                  </a:lnTo>
                  <a:lnTo>
                    <a:pt x="975" y="1624"/>
                  </a:lnTo>
                  <a:lnTo>
                    <a:pt x="1012" y="1624"/>
                  </a:lnTo>
                  <a:lnTo>
                    <a:pt x="1012" y="1638"/>
                  </a:lnTo>
                  <a:lnTo>
                    <a:pt x="1085" y="1638"/>
                  </a:lnTo>
                  <a:lnTo>
                    <a:pt x="1085" y="1647"/>
                  </a:lnTo>
                  <a:lnTo>
                    <a:pt x="1114" y="1647"/>
                  </a:lnTo>
                  <a:lnTo>
                    <a:pt x="1114" y="1653"/>
                  </a:lnTo>
                  <a:lnTo>
                    <a:pt x="1166" y="1653"/>
                  </a:lnTo>
                  <a:lnTo>
                    <a:pt x="1166" y="1667"/>
                  </a:lnTo>
                  <a:lnTo>
                    <a:pt x="1203" y="1667"/>
                  </a:lnTo>
                  <a:lnTo>
                    <a:pt x="1203" y="1675"/>
                  </a:lnTo>
                  <a:lnTo>
                    <a:pt x="1231" y="1675"/>
                  </a:lnTo>
                  <a:lnTo>
                    <a:pt x="1231" y="1684"/>
                  </a:lnTo>
                  <a:lnTo>
                    <a:pt x="1267" y="1684"/>
                  </a:lnTo>
                  <a:lnTo>
                    <a:pt x="1267" y="1698"/>
                  </a:lnTo>
                  <a:lnTo>
                    <a:pt x="1318" y="1698"/>
                  </a:lnTo>
                  <a:lnTo>
                    <a:pt x="1318" y="1704"/>
                  </a:lnTo>
                  <a:lnTo>
                    <a:pt x="1349" y="1704"/>
                  </a:lnTo>
                  <a:lnTo>
                    <a:pt x="1349" y="1712"/>
                  </a:lnTo>
                  <a:lnTo>
                    <a:pt x="1384" y="1712"/>
                  </a:lnTo>
                  <a:lnTo>
                    <a:pt x="1384" y="1720"/>
                  </a:lnTo>
                  <a:lnTo>
                    <a:pt x="1421" y="1720"/>
                  </a:lnTo>
                  <a:lnTo>
                    <a:pt x="1421" y="1735"/>
                  </a:lnTo>
                  <a:lnTo>
                    <a:pt x="1464" y="1735"/>
                  </a:lnTo>
                  <a:lnTo>
                    <a:pt x="1464" y="1741"/>
                  </a:lnTo>
                  <a:lnTo>
                    <a:pt x="1500" y="1741"/>
                  </a:lnTo>
                  <a:lnTo>
                    <a:pt x="1500" y="1757"/>
                  </a:lnTo>
                  <a:lnTo>
                    <a:pt x="1573" y="1757"/>
                  </a:lnTo>
                  <a:lnTo>
                    <a:pt x="1573" y="1763"/>
                  </a:lnTo>
                  <a:lnTo>
                    <a:pt x="1617" y="1763"/>
                  </a:lnTo>
                  <a:lnTo>
                    <a:pt x="1617" y="1772"/>
                  </a:lnTo>
                  <a:lnTo>
                    <a:pt x="1654" y="1772"/>
                  </a:lnTo>
                  <a:lnTo>
                    <a:pt x="1654" y="1786"/>
                  </a:lnTo>
                  <a:lnTo>
                    <a:pt x="1691" y="1786"/>
                  </a:lnTo>
                  <a:lnTo>
                    <a:pt x="1691" y="1794"/>
                  </a:lnTo>
                  <a:lnTo>
                    <a:pt x="1732" y="1794"/>
                  </a:lnTo>
                  <a:lnTo>
                    <a:pt x="1732" y="1800"/>
                  </a:lnTo>
                  <a:lnTo>
                    <a:pt x="1769" y="1800"/>
                  </a:lnTo>
                  <a:lnTo>
                    <a:pt x="1769" y="1814"/>
                  </a:lnTo>
                  <a:lnTo>
                    <a:pt x="1806" y="1814"/>
                  </a:lnTo>
                  <a:lnTo>
                    <a:pt x="1806" y="1823"/>
                  </a:lnTo>
                  <a:lnTo>
                    <a:pt x="1850" y="1823"/>
                  </a:lnTo>
                  <a:lnTo>
                    <a:pt x="1850" y="1829"/>
                  </a:lnTo>
                  <a:lnTo>
                    <a:pt x="1887" y="1829"/>
                  </a:lnTo>
                  <a:lnTo>
                    <a:pt x="1887" y="1845"/>
                  </a:lnTo>
                  <a:lnTo>
                    <a:pt x="1915" y="1845"/>
                  </a:lnTo>
                  <a:lnTo>
                    <a:pt x="1915" y="1851"/>
                  </a:lnTo>
                  <a:lnTo>
                    <a:pt x="1967" y="1851"/>
                  </a:lnTo>
                  <a:lnTo>
                    <a:pt x="1967" y="1845"/>
                  </a:lnTo>
                  <a:lnTo>
                    <a:pt x="1974" y="1845"/>
                  </a:lnTo>
                  <a:lnTo>
                    <a:pt x="1974" y="1800"/>
                  </a:lnTo>
                  <a:lnTo>
                    <a:pt x="1982" y="1800"/>
                  </a:lnTo>
                  <a:lnTo>
                    <a:pt x="1982" y="1772"/>
                  </a:lnTo>
                  <a:lnTo>
                    <a:pt x="1987" y="1772"/>
                  </a:lnTo>
                  <a:lnTo>
                    <a:pt x="1987" y="1757"/>
                  </a:lnTo>
                  <a:lnTo>
                    <a:pt x="2004" y="1757"/>
                  </a:lnTo>
                  <a:lnTo>
                    <a:pt x="2004" y="1712"/>
                  </a:lnTo>
                  <a:lnTo>
                    <a:pt x="2010" y="1712"/>
                  </a:lnTo>
                  <a:lnTo>
                    <a:pt x="2010" y="1684"/>
                  </a:lnTo>
                  <a:lnTo>
                    <a:pt x="2024" y="1684"/>
                  </a:lnTo>
                  <a:lnTo>
                    <a:pt x="2024" y="1667"/>
                  </a:lnTo>
                  <a:lnTo>
                    <a:pt x="2032" y="1667"/>
                  </a:lnTo>
                  <a:lnTo>
                    <a:pt x="2032" y="1638"/>
                  </a:lnTo>
                  <a:lnTo>
                    <a:pt x="2041" y="1638"/>
                  </a:lnTo>
                  <a:lnTo>
                    <a:pt x="2041" y="1624"/>
                  </a:lnTo>
                  <a:lnTo>
                    <a:pt x="2046" y="1624"/>
                  </a:lnTo>
                  <a:lnTo>
                    <a:pt x="2046" y="1587"/>
                  </a:lnTo>
                  <a:lnTo>
                    <a:pt x="2061" y="1587"/>
                  </a:lnTo>
                  <a:lnTo>
                    <a:pt x="2061" y="1565"/>
                  </a:lnTo>
                  <a:lnTo>
                    <a:pt x="2069" y="1565"/>
                  </a:lnTo>
                  <a:lnTo>
                    <a:pt x="2069" y="1536"/>
                  </a:lnTo>
                  <a:lnTo>
                    <a:pt x="2083" y="1536"/>
                  </a:lnTo>
                  <a:lnTo>
                    <a:pt x="2083" y="1482"/>
                  </a:lnTo>
                  <a:lnTo>
                    <a:pt x="2097" y="1482"/>
                  </a:lnTo>
                  <a:lnTo>
                    <a:pt x="2097" y="1468"/>
                  </a:lnTo>
                  <a:lnTo>
                    <a:pt x="2105" y="1468"/>
                  </a:lnTo>
                  <a:lnTo>
                    <a:pt x="2105" y="1440"/>
                  </a:lnTo>
                  <a:lnTo>
                    <a:pt x="2113" y="1440"/>
                  </a:lnTo>
                  <a:lnTo>
                    <a:pt x="2113" y="1425"/>
                  </a:lnTo>
                  <a:lnTo>
                    <a:pt x="2119" y="1425"/>
                  </a:lnTo>
                  <a:lnTo>
                    <a:pt x="2119" y="1403"/>
                  </a:lnTo>
                  <a:lnTo>
                    <a:pt x="2133" y="1403"/>
                  </a:lnTo>
                  <a:lnTo>
                    <a:pt x="2133" y="1380"/>
                  </a:lnTo>
                  <a:lnTo>
                    <a:pt x="2142" y="1380"/>
                  </a:lnTo>
                  <a:lnTo>
                    <a:pt x="2142" y="1357"/>
                  </a:lnTo>
                  <a:lnTo>
                    <a:pt x="2148" y="1357"/>
                  </a:lnTo>
                  <a:lnTo>
                    <a:pt x="2148" y="1321"/>
                  </a:lnTo>
                  <a:lnTo>
                    <a:pt x="2164" y="1321"/>
                  </a:lnTo>
                  <a:lnTo>
                    <a:pt x="2164" y="1297"/>
                  </a:lnTo>
                  <a:lnTo>
                    <a:pt x="2170" y="1297"/>
                  </a:lnTo>
                  <a:lnTo>
                    <a:pt x="2170" y="1261"/>
                  </a:lnTo>
                  <a:lnTo>
                    <a:pt x="2178" y="1261"/>
                  </a:lnTo>
                  <a:lnTo>
                    <a:pt x="2178" y="1240"/>
                  </a:lnTo>
                  <a:lnTo>
                    <a:pt x="2185" y="1240"/>
                  </a:lnTo>
                  <a:lnTo>
                    <a:pt x="2185" y="1224"/>
                  </a:lnTo>
                  <a:lnTo>
                    <a:pt x="2200" y="1224"/>
                  </a:lnTo>
                  <a:lnTo>
                    <a:pt x="2200" y="1196"/>
                  </a:lnTo>
                  <a:lnTo>
                    <a:pt x="2207" y="1196"/>
                  </a:lnTo>
                  <a:lnTo>
                    <a:pt x="2207" y="1181"/>
                  </a:lnTo>
                  <a:lnTo>
                    <a:pt x="2215" y="1181"/>
                  </a:lnTo>
                  <a:lnTo>
                    <a:pt x="2215" y="1145"/>
                  </a:lnTo>
                  <a:lnTo>
                    <a:pt x="2220" y="1145"/>
                  </a:lnTo>
                  <a:lnTo>
                    <a:pt x="2220" y="1121"/>
                  </a:lnTo>
                  <a:lnTo>
                    <a:pt x="2229" y="1121"/>
                  </a:lnTo>
                  <a:lnTo>
                    <a:pt x="2229" y="1108"/>
                  </a:lnTo>
                  <a:lnTo>
                    <a:pt x="2237" y="1108"/>
                  </a:lnTo>
                  <a:lnTo>
                    <a:pt x="2237" y="1077"/>
                  </a:lnTo>
                  <a:lnTo>
                    <a:pt x="2243" y="1077"/>
                  </a:lnTo>
                  <a:lnTo>
                    <a:pt x="2243" y="1048"/>
                  </a:lnTo>
                  <a:lnTo>
                    <a:pt x="2257" y="1048"/>
                  </a:lnTo>
                  <a:lnTo>
                    <a:pt x="2257" y="450"/>
                  </a:lnTo>
                  <a:lnTo>
                    <a:pt x="2237" y="450"/>
                  </a:lnTo>
                  <a:lnTo>
                    <a:pt x="2237" y="435"/>
                  </a:lnTo>
                  <a:lnTo>
                    <a:pt x="2164" y="435"/>
                  </a:lnTo>
                  <a:lnTo>
                    <a:pt x="2164" y="421"/>
                  </a:lnTo>
                  <a:lnTo>
                    <a:pt x="2119" y="421"/>
                  </a:lnTo>
                  <a:lnTo>
                    <a:pt x="2119" y="413"/>
                  </a:lnTo>
                  <a:lnTo>
                    <a:pt x="2083" y="413"/>
                  </a:lnTo>
                  <a:lnTo>
                    <a:pt x="2083" y="406"/>
                  </a:lnTo>
                  <a:lnTo>
                    <a:pt x="2041" y="406"/>
                  </a:lnTo>
                  <a:lnTo>
                    <a:pt x="2041" y="391"/>
                  </a:lnTo>
                  <a:lnTo>
                    <a:pt x="2004" y="391"/>
                  </a:lnTo>
                  <a:lnTo>
                    <a:pt x="2004" y="384"/>
                  </a:lnTo>
                  <a:lnTo>
                    <a:pt x="1967" y="384"/>
                  </a:lnTo>
                  <a:lnTo>
                    <a:pt x="1967" y="375"/>
                  </a:lnTo>
                  <a:lnTo>
                    <a:pt x="1915" y="375"/>
                  </a:lnTo>
                  <a:lnTo>
                    <a:pt x="1915" y="369"/>
                  </a:lnTo>
                  <a:lnTo>
                    <a:pt x="1887" y="369"/>
                  </a:lnTo>
                  <a:lnTo>
                    <a:pt x="1887" y="355"/>
                  </a:lnTo>
                  <a:lnTo>
                    <a:pt x="1836" y="355"/>
                  </a:lnTo>
                  <a:lnTo>
                    <a:pt x="1836" y="347"/>
                  </a:lnTo>
                  <a:lnTo>
                    <a:pt x="1800" y="347"/>
                  </a:lnTo>
                  <a:lnTo>
                    <a:pt x="1800" y="338"/>
                  </a:lnTo>
                  <a:lnTo>
                    <a:pt x="1754" y="338"/>
                  </a:lnTo>
                  <a:lnTo>
                    <a:pt x="1754" y="332"/>
                  </a:lnTo>
                  <a:lnTo>
                    <a:pt x="1719" y="332"/>
                  </a:lnTo>
                  <a:lnTo>
                    <a:pt x="1719" y="324"/>
                  </a:lnTo>
                  <a:lnTo>
                    <a:pt x="1676" y="324"/>
                  </a:lnTo>
                  <a:lnTo>
                    <a:pt x="1676" y="318"/>
                  </a:lnTo>
                  <a:lnTo>
                    <a:pt x="1639" y="318"/>
                  </a:lnTo>
                  <a:lnTo>
                    <a:pt x="1639" y="310"/>
                  </a:lnTo>
                  <a:lnTo>
                    <a:pt x="1595" y="310"/>
                  </a:lnTo>
                  <a:lnTo>
                    <a:pt x="1595" y="296"/>
                  </a:lnTo>
                  <a:lnTo>
                    <a:pt x="1558" y="296"/>
                  </a:lnTo>
                  <a:lnTo>
                    <a:pt x="1558" y="287"/>
                  </a:lnTo>
                  <a:lnTo>
                    <a:pt x="1514" y="287"/>
                  </a:lnTo>
                  <a:lnTo>
                    <a:pt x="1514" y="272"/>
                  </a:lnTo>
                  <a:lnTo>
                    <a:pt x="1436" y="272"/>
                  </a:lnTo>
                  <a:lnTo>
                    <a:pt x="1436" y="259"/>
                  </a:lnTo>
                  <a:lnTo>
                    <a:pt x="1399" y="259"/>
                  </a:lnTo>
                  <a:lnTo>
                    <a:pt x="1399" y="250"/>
                  </a:lnTo>
                  <a:lnTo>
                    <a:pt x="1362" y="250"/>
                  </a:lnTo>
                  <a:lnTo>
                    <a:pt x="1362" y="236"/>
                  </a:lnTo>
                  <a:lnTo>
                    <a:pt x="1318" y="236"/>
                  </a:lnTo>
                  <a:lnTo>
                    <a:pt x="1318" y="228"/>
                  </a:lnTo>
                  <a:lnTo>
                    <a:pt x="1281" y="228"/>
                  </a:lnTo>
                  <a:lnTo>
                    <a:pt x="1281" y="222"/>
                  </a:lnTo>
                  <a:lnTo>
                    <a:pt x="1231" y="222"/>
                  </a:lnTo>
                  <a:lnTo>
                    <a:pt x="1231" y="213"/>
                  </a:lnTo>
                  <a:lnTo>
                    <a:pt x="1203" y="213"/>
                  </a:lnTo>
                  <a:lnTo>
                    <a:pt x="1203" y="208"/>
                  </a:lnTo>
                  <a:lnTo>
                    <a:pt x="1149" y="208"/>
                  </a:lnTo>
                  <a:lnTo>
                    <a:pt x="1149" y="199"/>
                  </a:lnTo>
                  <a:lnTo>
                    <a:pt x="1114" y="199"/>
                  </a:lnTo>
                  <a:lnTo>
                    <a:pt x="1114" y="184"/>
                  </a:lnTo>
                  <a:lnTo>
                    <a:pt x="1071" y="184"/>
                  </a:lnTo>
                  <a:lnTo>
                    <a:pt x="1071" y="177"/>
                  </a:lnTo>
                  <a:lnTo>
                    <a:pt x="1034" y="177"/>
                  </a:lnTo>
                  <a:lnTo>
                    <a:pt x="1034" y="171"/>
                  </a:lnTo>
                  <a:lnTo>
                    <a:pt x="990" y="171"/>
                  </a:lnTo>
                  <a:lnTo>
                    <a:pt x="990" y="154"/>
                  </a:lnTo>
                  <a:lnTo>
                    <a:pt x="953" y="154"/>
                  </a:lnTo>
                  <a:lnTo>
                    <a:pt x="953" y="148"/>
                  </a:lnTo>
                  <a:lnTo>
                    <a:pt x="911" y="148"/>
                  </a:lnTo>
                  <a:lnTo>
                    <a:pt x="911" y="140"/>
                  </a:lnTo>
                  <a:lnTo>
                    <a:pt x="874" y="140"/>
                  </a:lnTo>
                  <a:lnTo>
                    <a:pt x="874" y="133"/>
                  </a:lnTo>
                  <a:lnTo>
                    <a:pt x="829" y="133"/>
                  </a:lnTo>
                  <a:lnTo>
                    <a:pt x="829" y="118"/>
                  </a:lnTo>
                  <a:lnTo>
                    <a:pt x="794" y="118"/>
                  </a:lnTo>
                  <a:lnTo>
                    <a:pt x="794" y="111"/>
                  </a:lnTo>
                  <a:lnTo>
                    <a:pt x="714" y="111"/>
                  </a:lnTo>
                  <a:lnTo>
                    <a:pt x="714" y="96"/>
                  </a:lnTo>
                  <a:lnTo>
                    <a:pt x="662" y="96"/>
                  </a:lnTo>
                  <a:lnTo>
                    <a:pt x="662" y="89"/>
                  </a:lnTo>
                  <a:lnTo>
                    <a:pt x="633" y="89"/>
                  </a:lnTo>
                  <a:lnTo>
                    <a:pt x="633" y="80"/>
                  </a:lnTo>
                  <a:lnTo>
                    <a:pt x="583" y="80"/>
                  </a:lnTo>
                  <a:lnTo>
                    <a:pt x="583" y="66"/>
                  </a:lnTo>
                  <a:lnTo>
                    <a:pt x="552" y="66"/>
                  </a:lnTo>
                  <a:lnTo>
                    <a:pt x="552" y="59"/>
                  </a:lnTo>
                  <a:lnTo>
                    <a:pt x="502" y="59"/>
                  </a:lnTo>
                  <a:lnTo>
                    <a:pt x="502" y="52"/>
                  </a:lnTo>
                  <a:lnTo>
                    <a:pt x="465" y="52"/>
                  </a:lnTo>
                  <a:lnTo>
                    <a:pt x="465" y="37"/>
                  </a:lnTo>
                  <a:lnTo>
                    <a:pt x="422" y="37"/>
                  </a:lnTo>
                  <a:lnTo>
                    <a:pt x="422" y="28"/>
                  </a:lnTo>
                  <a:lnTo>
                    <a:pt x="387" y="28"/>
                  </a:lnTo>
                  <a:lnTo>
                    <a:pt x="387" y="23"/>
                  </a:lnTo>
                  <a:lnTo>
                    <a:pt x="350" y="23"/>
                  </a:lnTo>
                  <a:lnTo>
                    <a:pt x="350" y="15"/>
                  </a:lnTo>
                  <a:lnTo>
                    <a:pt x="305" y="15"/>
                  </a:lnTo>
                  <a:lnTo>
                    <a:pt x="305" y="0"/>
                  </a:lnTo>
                  <a:lnTo>
                    <a:pt x="269" y="0"/>
                  </a:lnTo>
                  <a:close/>
                </a:path>
              </a:pathLst>
            </a:custGeom>
            <a:solidFill>
              <a:srgbClr val="0202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1" name="Freeform 781"/>
            <p:cNvSpPr>
              <a:spLocks/>
            </p:cNvSpPr>
            <p:nvPr/>
          </p:nvSpPr>
          <p:spPr bwMode="auto">
            <a:xfrm>
              <a:off x="3912" y="1907"/>
              <a:ext cx="212" cy="142"/>
            </a:xfrm>
            <a:custGeom>
              <a:avLst/>
              <a:gdLst>
                <a:gd name="T0" fmla="*/ 0 w 2127"/>
                <a:gd name="T1" fmla="*/ 0 h 1851"/>
                <a:gd name="T2" fmla="*/ 0 w 2127"/>
                <a:gd name="T3" fmla="*/ 0 h 1851"/>
                <a:gd name="T4" fmla="*/ 0 w 2127"/>
                <a:gd name="T5" fmla="*/ 0 h 1851"/>
                <a:gd name="T6" fmla="*/ 0 w 2127"/>
                <a:gd name="T7" fmla="*/ 0 h 1851"/>
                <a:gd name="T8" fmla="*/ 0 w 2127"/>
                <a:gd name="T9" fmla="*/ 0 h 1851"/>
                <a:gd name="T10" fmla="*/ 0 w 2127"/>
                <a:gd name="T11" fmla="*/ 0 h 1851"/>
                <a:gd name="T12" fmla="*/ 0 w 2127"/>
                <a:gd name="T13" fmla="*/ 0 h 1851"/>
                <a:gd name="T14" fmla="*/ 0 w 2127"/>
                <a:gd name="T15" fmla="*/ 0 h 1851"/>
                <a:gd name="T16" fmla="*/ 0 w 2127"/>
                <a:gd name="T17" fmla="*/ 0 h 1851"/>
                <a:gd name="T18" fmla="*/ 0 w 2127"/>
                <a:gd name="T19" fmla="*/ 0 h 1851"/>
                <a:gd name="T20" fmla="*/ 0 w 2127"/>
                <a:gd name="T21" fmla="*/ 0 h 1851"/>
                <a:gd name="T22" fmla="*/ 0 w 2127"/>
                <a:gd name="T23" fmla="*/ 0 h 1851"/>
                <a:gd name="T24" fmla="*/ 0 w 2127"/>
                <a:gd name="T25" fmla="*/ 0 h 1851"/>
                <a:gd name="T26" fmla="*/ 0 w 2127"/>
                <a:gd name="T27" fmla="*/ 0 h 1851"/>
                <a:gd name="T28" fmla="*/ 0 w 2127"/>
                <a:gd name="T29" fmla="*/ 0 h 1851"/>
                <a:gd name="T30" fmla="*/ 0 w 2127"/>
                <a:gd name="T31" fmla="*/ 0 h 1851"/>
                <a:gd name="T32" fmla="*/ 0 w 2127"/>
                <a:gd name="T33" fmla="*/ 0 h 1851"/>
                <a:gd name="T34" fmla="*/ 0 w 2127"/>
                <a:gd name="T35" fmla="*/ 0 h 1851"/>
                <a:gd name="T36" fmla="*/ 0 w 2127"/>
                <a:gd name="T37" fmla="*/ 0 h 1851"/>
                <a:gd name="T38" fmla="*/ 0 w 2127"/>
                <a:gd name="T39" fmla="*/ 0 h 1851"/>
                <a:gd name="T40" fmla="*/ 0 w 2127"/>
                <a:gd name="T41" fmla="*/ 0 h 1851"/>
                <a:gd name="T42" fmla="*/ 0 w 2127"/>
                <a:gd name="T43" fmla="*/ 0 h 1851"/>
                <a:gd name="T44" fmla="*/ 0 w 2127"/>
                <a:gd name="T45" fmla="*/ 0 h 1851"/>
                <a:gd name="T46" fmla="*/ 0 w 2127"/>
                <a:gd name="T47" fmla="*/ 0 h 1851"/>
                <a:gd name="T48" fmla="*/ 0 w 2127"/>
                <a:gd name="T49" fmla="*/ 0 h 1851"/>
                <a:gd name="T50" fmla="*/ 0 w 2127"/>
                <a:gd name="T51" fmla="*/ 0 h 1851"/>
                <a:gd name="T52" fmla="*/ 0 w 2127"/>
                <a:gd name="T53" fmla="*/ 0 h 1851"/>
                <a:gd name="T54" fmla="*/ 0 w 2127"/>
                <a:gd name="T55" fmla="*/ 0 h 1851"/>
                <a:gd name="T56" fmla="*/ 0 w 2127"/>
                <a:gd name="T57" fmla="*/ 0 h 1851"/>
                <a:gd name="T58" fmla="*/ 0 w 2127"/>
                <a:gd name="T59" fmla="*/ 0 h 1851"/>
                <a:gd name="T60" fmla="*/ 0 w 2127"/>
                <a:gd name="T61" fmla="*/ 0 h 1851"/>
                <a:gd name="T62" fmla="*/ 0 w 2127"/>
                <a:gd name="T63" fmla="*/ 0 h 1851"/>
                <a:gd name="T64" fmla="*/ 0 w 2127"/>
                <a:gd name="T65" fmla="*/ 0 h 1851"/>
                <a:gd name="T66" fmla="*/ 0 w 2127"/>
                <a:gd name="T67" fmla="*/ 0 h 1851"/>
                <a:gd name="T68" fmla="*/ 0 w 2127"/>
                <a:gd name="T69" fmla="*/ 0 h 1851"/>
                <a:gd name="T70" fmla="*/ 0 w 2127"/>
                <a:gd name="T71" fmla="*/ 0 h 1851"/>
                <a:gd name="T72" fmla="*/ 0 w 2127"/>
                <a:gd name="T73" fmla="*/ 0 h 1851"/>
                <a:gd name="T74" fmla="*/ 0 w 2127"/>
                <a:gd name="T75" fmla="*/ 0 h 1851"/>
                <a:gd name="T76" fmla="*/ 0 w 2127"/>
                <a:gd name="T77" fmla="*/ 0 h 1851"/>
                <a:gd name="T78" fmla="*/ 0 w 2127"/>
                <a:gd name="T79" fmla="*/ 0 h 1851"/>
                <a:gd name="T80" fmla="*/ 0 w 2127"/>
                <a:gd name="T81" fmla="*/ 0 h 1851"/>
                <a:gd name="T82" fmla="*/ 0 w 2127"/>
                <a:gd name="T83" fmla="*/ 0 h 1851"/>
                <a:gd name="T84" fmla="*/ 0 w 2127"/>
                <a:gd name="T85" fmla="*/ 0 h 1851"/>
                <a:gd name="T86" fmla="*/ 0 w 2127"/>
                <a:gd name="T87" fmla="*/ 0 h 1851"/>
                <a:gd name="T88" fmla="*/ 0 w 2127"/>
                <a:gd name="T89" fmla="*/ 0 h 1851"/>
                <a:gd name="T90" fmla="*/ 0 w 2127"/>
                <a:gd name="T91" fmla="*/ 0 h 1851"/>
                <a:gd name="T92" fmla="*/ 0 w 2127"/>
                <a:gd name="T93" fmla="*/ 0 h 1851"/>
                <a:gd name="T94" fmla="*/ 0 w 2127"/>
                <a:gd name="T95" fmla="*/ 0 h 1851"/>
                <a:gd name="T96" fmla="*/ 0 w 2127"/>
                <a:gd name="T97" fmla="*/ 0 h 1851"/>
                <a:gd name="T98" fmla="*/ 0 w 2127"/>
                <a:gd name="T99" fmla="*/ 0 h 1851"/>
                <a:gd name="T100" fmla="*/ 0 w 2127"/>
                <a:gd name="T101" fmla="*/ 0 h 1851"/>
                <a:gd name="T102" fmla="*/ 0 w 2127"/>
                <a:gd name="T103" fmla="*/ 0 h 1851"/>
                <a:gd name="T104" fmla="*/ 0 w 2127"/>
                <a:gd name="T105" fmla="*/ 0 h 1851"/>
                <a:gd name="T106" fmla="*/ 0 w 2127"/>
                <a:gd name="T107" fmla="*/ 0 h 185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127" h="1851">
                  <a:moveTo>
                    <a:pt x="211" y="0"/>
                  </a:moveTo>
                  <a:lnTo>
                    <a:pt x="211" y="28"/>
                  </a:lnTo>
                  <a:lnTo>
                    <a:pt x="203" y="28"/>
                  </a:lnTo>
                  <a:lnTo>
                    <a:pt x="203" y="59"/>
                  </a:lnTo>
                  <a:lnTo>
                    <a:pt x="197" y="59"/>
                  </a:lnTo>
                  <a:lnTo>
                    <a:pt x="197" y="89"/>
                  </a:lnTo>
                  <a:lnTo>
                    <a:pt x="188" y="89"/>
                  </a:lnTo>
                  <a:lnTo>
                    <a:pt x="188" y="111"/>
                  </a:lnTo>
                  <a:lnTo>
                    <a:pt x="175" y="111"/>
                  </a:lnTo>
                  <a:lnTo>
                    <a:pt x="175" y="133"/>
                  </a:lnTo>
                  <a:lnTo>
                    <a:pt x="166" y="133"/>
                  </a:lnTo>
                  <a:lnTo>
                    <a:pt x="166" y="184"/>
                  </a:lnTo>
                  <a:lnTo>
                    <a:pt x="153" y="184"/>
                  </a:lnTo>
                  <a:lnTo>
                    <a:pt x="153" y="208"/>
                  </a:lnTo>
                  <a:lnTo>
                    <a:pt x="146" y="208"/>
                  </a:lnTo>
                  <a:lnTo>
                    <a:pt x="146" y="228"/>
                  </a:lnTo>
                  <a:lnTo>
                    <a:pt x="129" y="228"/>
                  </a:lnTo>
                  <a:lnTo>
                    <a:pt x="129" y="272"/>
                  </a:lnTo>
                  <a:lnTo>
                    <a:pt x="116" y="272"/>
                  </a:lnTo>
                  <a:lnTo>
                    <a:pt x="116" y="310"/>
                  </a:lnTo>
                  <a:lnTo>
                    <a:pt x="110" y="310"/>
                  </a:lnTo>
                  <a:lnTo>
                    <a:pt x="110" y="332"/>
                  </a:lnTo>
                  <a:lnTo>
                    <a:pt x="94" y="332"/>
                  </a:lnTo>
                  <a:lnTo>
                    <a:pt x="94" y="375"/>
                  </a:lnTo>
                  <a:lnTo>
                    <a:pt x="79" y="375"/>
                  </a:lnTo>
                  <a:lnTo>
                    <a:pt x="79" y="406"/>
                  </a:lnTo>
                  <a:lnTo>
                    <a:pt x="73" y="406"/>
                  </a:lnTo>
                  <a:lnTo>
                    <a:pt x="73" y="435"/>
                  </a:lnTo>
                  <a:lnTo>
                    <a:pt x="57" y="435"/>
                  </a:lnTo>
                  <a:lnTo>
                    <a:pt x="57" y="472"/>
                  </a:lnTo>
                  <a:lnTo>
                    <a:pt x="42" y="472"/>
                  </a:lnTo>
                  <a:lnTo>
                    <a:pt x="42" y="509"/>
                  </a:lnTo>
                  <a:lnTo>
                    <a:pt x="37" y="509"/>
                  </a:lnTo>
                  <a:lnTo>
                    <a:pt x="37" y="531"/>
                  </a:lnTo>
                  <a:lnTo>
                    <a:pt x="29" y="531"/>
                  </a:lnTo>
                  <a:lnTo>
                    <a:pt x="29" y="545"/>
                  </a:lnTo>
                  <a:lnTo>
                    <a:pt x="14" y="545"/>
                  </a:lnTo>
                  <a:lnTo>
                    <a:pt x="14" y="576"/>
                  </a:lnTo>
                  <a:lnTo>
                    <a:pt x="7" y="576"/>
                  </a:lnTo>
                  <a:lnTo>
                    <a:pt x="7" y="605"/>
                  </a:lnTo>
                  <a:lnTo>
                    <a:pt x="0" y="605"/>
                  </a:lnTo>
                  <a:lnTo>
                    <a:pt x="0" y="1403"/>
                  </a:lnTo>
                  <a:lnTo>
                    <a:pt x="37" y="1403"/>
                  </a:lnTo>
                  <a:lnTo>
                    <a:pt x="37" y="1417"/>
                  </a:lnTo>
                  <a:lnTo>
                    <a:pt x="79" y="1417"/>
                  </a:lnTo>
                  <a:lnTo>
                    <a:pt x="79" y="1425"/>
                  </a:lnTo>
                  <a:lnTo>
                    <a:pt x="116" y="1425"/>
                  </a:lnTo>
                  <a:lnTo>
                    <a:pt x="116" y="1431"/>
                  </a:lnTo>
                  <a:lnTo>
                    <a:pt x="153" y="1431"/>
                  </a:lnTo>
                  <a:lnTo>
                    <a:pt x="153" y="1440"/>
                  </a:lnTo>
                  <a:lnTo>
                    <a:pt x="188" y="1440"/>
                  </a:lnTo>
                  <a:lnTo>
                    <a:pt x="188" y="1446"/>
                  </a:lnTo>
                  <a:lnTo>
                    <a:pt x="225" y="1446"/>
                  </a:lnTo>
                  <a:lnTo>
                    <a:pt x="225" y="1462"/>
                  </a:lnTo>
                  <a:lnTo>
                    <a:pt x="270" y="1462"/>
                  </a:lnTo>
                  <a:lnTo>
                    <a:pt x="270" y="1468"/>
                  </a:lnTo>
                  <a:lnTo>
                    <a:pt x="306" y="1468"/>
                  </a:lnTo>
                  <a:lnTo>
                    <a:pt x="306" y="1477"/>
                  </a:lnTo>
                  <a:lnTo>
                    <a:pt x="342" y="1477"/>
                  </a:lnTo>
                  <a:lnTo>
                    <a:pt x="342" y="1482"/>
                  </a:lnTo>
                  <a:lnTo>
                    <a:pt x="379" y="1482"/>
                  </a:lnTo>
                  <a:lnTo>
                    <a:pt x="379" y="1499"/>
                  </a:lnTo>
                  <a:lnTo>
                    <a:pt x="421" y="1499"/>
                  </a:lnTo>
                  <a:lnTo>
                    <a:pt x="421" y="1505"/>
                  </a:lnTo>
                  <a:lnTo>
                    <a:pt x="458" y="1505"/>
                  </a:lnTo>
                  <a:lnTo>
                    <a:pt x="458" y="1513"/>
                  </a:lnTo>
                  <a:lnTo>
                    <a:pt x="494" y="1513"/>
                  </a:lnTo>
                  <a:lnTo>
                    <a:pt x="494" y="1519"/>
                  </a:lnTo>
                  <a:lnTo>
                    <a:pt x="525" y="1519"/>
                  </a:lnTo>
                  <a:lnTo>
                    <a:pt x="525" y="1536"/>
                  </a:lnTo>
                  <a:lnTo>
                    <a:pt x="604" y="1536"/>
                  </a:lnTo>
                  <a:lnTo>
                    <a:pt x="604" y="1550"/>
                  </a:lnTo>
                  <a:lnTo>
                    <a:pt x="640" y="1550"/>
                  </a:lnTo>
                  <a:lnTo>
                    <a:pt x="640" y="1556"/>
                  </a:lnTo>
                  <a:lnTo>
                    <a:pt x="677" y="1556"/>
                  </a:lnTo>
                  <a:lnTo>
                    <a:pt x="677" y="1565"/>
                  </a:lnTo>
                  <a:lnTo>
                    <a:pt x="721" y="1565"/>
                  </a:lnTo>
                  <a:lnTo>
                    <a:pt x="721" y="1579"/>
                  </a:lnTo>
                  <a:lnTo>
                    <a:pt x="766" y="1579"/>
                  </a:lnTo>
                  <a:lnTo>
                    <a:pt x="766" y="1587"/>
                  </a:lnTo>
                  <a:lnTo>
                    <a:pt x="802" y="1587"/>
                  </a:lnTo>
                  <a:lnTo>
                    <a:pt x="802" y="1594"/>
                  </a:lnTo>
                  <a:lnTo>
                    <a:pt x="839" y="1594"/>
                  </a:lnTo>
                  <a:lnTo>
                    <a:pt x="839" y="1601"/>
                  </a:lnTo>
                  <a:lnTo>
                    <a:pt x="875" y="1601"/>
                  </a:lnTo>
                  <a:lnTo>
                    <a:pt x="875" y="1616"/>
                  </a:lnTo>
                  <a:lnTo>
                    <a:pt x="917" y="1616"/>
                  </a:lnTo>
                  <a:lnTo>
                    <a:pt x="917" y="1624"/>
                  </a:lnTo>
                  <a:lnTo>
                    <a:pt x="954" y="1624"/>
                  </a:lnTo>
                  <a:lnTo>
                    <a:pt x="954" y="1638"/>
                  </a:lnTo>
                  <a:lnTo>
                    <a:pt x="1027" y="1638"/>
                  </a:lnTo>
                  <a:lnTo>
                    <a:pt x="1027" y="1647"/>
                  </a:lnTo>
                  <a:lnTo>
                    <a:pt x="1056" y="1647"/>
                  </a:lnTo>
                  <a:lnTo>
                    <a:pt x="1056" y="1653"/>
                  </a:lnTo>
                  <a:lnTo>
                    <a:pt x="1108" y="1653"/>
                  </a:lnTo>
                  <a:lnTo>
                    <a:pt x="1108" y="1667"/>
                  </a:lnTo>
                  <a:lnTo>
                    <a:pt x="1145" y="1667"/>
                  </a:lnTo>
                  <a:lnTo>
                    <a:pt x="1145" y="1675"/>
                  </a:lnTo>
                  <a:lnTo>
                    <a:pt x="1173" y="1675"/>
                  </a:lnTo>
                  <a:lnTo>
                    <a:pt x="1173" y="1684"/>
                  </a:lnTo>
                  <a:lnTo>
                    <a:pt x="1209" y="1684"/>
                  </a:lnTo>
                  <a:lnTo>
                    <a:pt x="1209" y="1698"/>
                  </a:lnTo>
                  <a:lnTo>
                    <a:pt x="1260" y="1698"/>
                  </a:lnTo>
                  <a:lnTo>
                    <a:pt x="1260" y="1704"/>
                  </a:lnTo>
                  <a:lnTo>
                    <a:pt x="1291" y="1704"/>
                  </a:lnTo>
                  <a:lnTo>
                    <a:pt x="1291" y="1712"/>
                  </a:lnTo>
                  <a:lnTo>
                    <a:pt x="1326" y="1712"/>
                  </a:lnTo>
                  <a:lnTo>
                    <a:pt x="1326" y="1720"/>
                  </a:lnTo>
                  <a:lnTo>
                    <a:pt x="1363" y="1720"/>
                  </a:lnTo>
                  <a:lnTo>
                    <a:pt x="1363" y="1735"/>
                  </a:lnTo>
                  <a:lnTo>
                    <a:pt x="1406" y="1735"/>
                  </a:lnTo>
                  <a:lnTo>
                    <a:pt x="1406" y="1741"/>
                  </a:lnTo>
                  <a:lnTo>
                    <a:pt x="1442" y="1741"/>
                  </a:lnTo>
                  <a:lnTo>
                    <a:pt x="1442" y="1757"/>
                  </a:lnTo>
                  <a:lnTo>
                    <a:pt x="1515" y="1757"/>
                  </a:lnTo>
                  <a:lnTo>
                    <a:pt x="1515" y="1763"/>
                  </a:lnTo>
                  <a:lnTo>
                    <a:pt x="1559" y="1763"/>
                  </a:lnTo>
                  <a:lnTo>
                    <a:pt x="1559" y="1772"/>
                  </a:lnTo>
                  <a:lnTo>
                    <a:pt x="1596" y="1772"/>
                  </a:lnTo>
                  <a:lnTo>
                    <a:pt x="1596" y="1786"/>
                  </a:lnTo>
                  <a:lnTo>
                    <a:pt x="1633" y="1786"/>
                  </a:lnTo>
                  <a:lnTo>
                    <a:pt x="1633" y="1794"/>
                  </a:lnTo>
                  <a:lnTo>
                    <a:pt x="1674" y="1794"/>
                  </a:lnTo>
                  <a:lnTo>
                    <a:pt x="1674" y="1800"/>
                  </a:lnTo>
                  <a:lnTo>
                    <a:pt x="1711" y="1800"/>
                  </a:lnTo>
                  <a:lnTo>
                    <a:pt x="1711" y="1814"/>
                  </a:lnTo>
                  <a:lnTo>
                    <a:pt x="1748" y="1814"/>
                  </a:lnTo>
                  <a:lnTo>
                    <a:pt x="1748" y="1823"/>
                  </a:lnTo>
                  <a:lnTo>
                    <a:pt x="1792" y="1823"/>
                  </a:lnTo>
                  <a:lnTo>
                    <a:pt x="1792" y="1829"/>
                  </a:lnTo>
                  <a:lnTo>
                    <a:pt x="1829" y="1829"/>
                  </a:lnTo>
                  <a:lnTo>
                    <a:pt x="1829" y="1845"/>
                  </a:lnTo>
                  <a:lnTo>
                    <a:pt x="1857" y="1845"/>
                  </a:lnTo>
                  <a:lnTo>
                    <a:pt x="1857" y="1851"/>
                  </a:lnTo>
                  <a:lnTo>
                    <a:pt x="1909" y="1851"/>
                  </a:lnTo>
                  <a:lnTo>
                    <a:pt x="1909" y="1845"/>
                  </a:lnTo>
                  <a:lnTo>
                    <a:pt x="1916" y="1845"/>
                  </a:lnTo>
                  <a:lnTo>
                    <a:pt x="1916" y="1800"/>
                  </a:lnTo>
                  <a:lnTo>
                    <a:pt x="1924" y="1800"/>
                  </a:lnTo>
                  <a:lnTo>
                    <a:pt x="1924" y="1772"/>
                  </a:lnTo>
                  <a:lnTo>
                    <a:pt x="1929" y="1772"/>
                  </a:lnTo>
                  <a:lnTo>
                    <a:pt x="1929" y="1757"/>
                  </a:lnTo>
                  <a:lnTo>
                    <a:pt x="1946" y="1757"/>
                  </a:lnTo>
                  <a:lnTo>
                    <a:pt x="1946" y="1712"/>
                  </a:lnTo>
                  <a:lnTo>
                    <a:pt x="1952" y="1712"/>
                  </a:lnTo>
                  <a:lnTo>
                    <a:pt x="1952" y="1684"/>
                  </a:lnTo>
                  <a:lnTo>
                    <a:pt x="1966" y="1684"/>
                  </a:lnTo>
                  <a:lnTo>
                    <a:pt x="1966" y="1667"/>
                  </a:lnTo>
                  <a:lnTo>
                    <a:pt x="1974" y="1667"/>
                  </a:lnTo>
                  <a:lnTo>
                    <a:pt x="1974" y="1638"/>
                  </a:lnTo>
                  <a:lnTo>
                    <a:pt x="1983" y="1638"/>
                  </a:lnTo>
                  <a:lnTo>
                    <a:pt x="1983" y="1624"/>
                  </a:lnTo>
                  <a:lnTo>
                    <a:pt x="1988" y="1624"/>
                  </a:lnTo>
                  <a:lnTo>
                    <a:pt x="1988" y="1587"/>
                  </a:lnTo>
                  <a:lnTo>
                    <a:pt x="2003" y="1587"/>
                  </a:lnTo>
                  <a:lnTo>
                    <a:pt x="2003" y="1565"/>
                  </a:lnTo>
                  <a:lnTo>
                    <a:pt x="2011" y="1565"/>
                  </a:lnTo>
                  <a:lnTo>
                    <a:pt x="2011" y="1536"/>
                  </a:lnTo>
                  <a:lnTo>
                    <a:pt x="2025" y="1536"/>
                  </a:lnTo>
                  <a:lnTo>
                    <a:pt x="2025" y="1482"/>
                  </a:lnTo>
                  <a:lnTo>
                    <a:pt x="2039" y="1482"/>
                  </a:lnTo>
                  <a:lnTo>
                    <a:pt x="2039" y="1468"/>
                  </a:lnTo>
                  <a:lnTo>
                    <a:pt x="2047" y="1468"/>
                  </a:lnTo>
                  <a:lnTo>
                    <a:pt x="2047" y="1440"/>
                  </a:lnTo>
                  <a:lnTo>
                    <a:pt x="2055" y="1440"/>
                  </a:lnTo>
                  <a:lnTo>
                    <a:pt x="2055" y="1425"/>
                  </a:lnTo>
                  <a:lnTo>
                    <a:pt x="2061" y="1425"/>
                  </a:lnTo>
                  <a:lnTo>
                    <a:pt x="2061" y="1403"/>
                  </a:lnTo>
                  <a:lnTo>
                    <a:pt x="2075" y="1403"/>
                  </a:lnTo>
                  <a:lnTo>
                    <a:pt x="2075" y="1380"/>
                  </a:lnTo>
                  <a:lnTo>
                    <a:pt x="2084" y="1380"/>
                  </a:lnTo>
                  <a:lnTo>
                    <a:pt x="2084" y="1357"/>
                  </a:lnTo>
                  <a:lnTo>
                    <a:pt x="2090" y="1357"/>
                  </a:lnTo>
                  <a:lnTo>
                    <a:pt x="2090" y="1321"/>
                  </a:lnTo>
                  <a:lnTo>
                    <a:pt x="2106" y="1321"/>
                  </a:lnTo>
                  <a:lnTo>
                    <a:pt x="2106" y="1297"/>
                  </a:lnTo>
                  <a:lnTo>
                    <a:pt x="2112" y="1297"/>
                  </a:lnTo>
                  <a:lnTo>
                    <a:pt x="2112" y="1261"/>
                  </a:lnTo>
                  <a:lnTo>
                    <a:pt x="2120" y="1261"/>
                  </a:lnTo>
                  <a:lnTo>
                    <a:pt x="2120" y="1240"/>
                  </a:lnTo>
                  <a:lnTo>
                    <a:pt x="2127" y="1240"/>
                  </a:lnTo>
                  <a:lnTo>
                    <a:pt x="2127" y="435"/>
                  </a:lnTo>
                  <a:lnTo>
                    <a:pt x="2106" y="435"/>
                  </a:lnTo>
                  <a:lnTo>
                    <a:pt x="2106" y="421"/>
                  </a:lnTo>
                  <a:lnTo>
                    <a:pt x="2061" y="421"/>
                  </a:lnTo>
                  <a:lnTo>
                    <a:pt x="2061" y="413"/>
                  </a:lnTo>
                  <a:lnTo>
                    <a:pt x="2025" y="413"/>
                  </a:lnTo>
                  <a:lnTo>
                    <a:pt x="2025" y="406"/>
                  </a:lnTo>
                  <a:lnTo>
                    <a:pt x="1983" y="406"/>
                  </a:lnTo>
                  <a:lnTo>
                    <a:pt x="1983" y="391"/>
                  </a:lnTo>
                  <a:lnTo>
                    <a:pt x="1946" y="391"/>
                  </a:lnTo>
                  <a:lnTo>
                    <a:pt x="1946" y="384"/>
                  </a:lnTo>
                  <a:lnTo>
                    <a:pt x="1909" y="384"/>
                  </a:lnTo>
                  <a:lnTo>
                    <a:pt x="1909" y="375"/>
                  </a:lnTo>
                  <a:lnTo>
                    <a:pt x="1857" y="375"/>
                  </a:lnTo>
                  <a:lnTo>
                    <a:pt x="1857" y="369"/>
                  </a:lnTo>
                  <a:lnTo>
                    <a:pt x="1829" y="369"/>
                  </a:lnTo>
                  <a:lnTo>
                    <a:pt x="1829" y="355"/>
                  </a:lnTo>
                  <a:lnTo>
                    <a:pt x="1778" y="355"/>
                  </a:lnTo>
                  <a:lnTo>
                    <a:pt x="1778" y="347"/>
                  </a:lnTo>
                  <a:lnTo>
                    <a:pt x="1742" y="347"/>
                  </a:lnTo>
                  <a:lnTo>
                    <a:pt x="1742" y="338"/>
                  </a:lnTo>
                  <a:lnTo>
                    <a:pt x="1696" y="338"/>
                  </a:lnTo>
                  <a:lnTo>
                    <a:pt x="1696" y="332"/>
                  </a:lnTo>
                  <a:lnTo>
                    <a:pt x="1661" y="332"/>
                  </a:lnTo>
                  <a:lnTo>
                    <a:pt x="1661" y="324"/>
                  </a:lnTo>
                  <a:lnTo>
                    <a:pt x="1618" y="324"/>
                  </a:lnTo>
                  <a:lnTo>
                    <a:pt x="1618" y="318"/>
                  </a:lnTo>
                  <a:lnTo>
                    <a:pt x="1581" y="318"/>
                  </a:lnTo>
                  <a:lnTo>
                    <a:pt x="1581" y="310"/>
                  </a:lnTo>
                  <a:lnTo>
                    <a:pt x="1537" y="310"/>
                  </a:lnTo>
                  <a:lnTo>
                    <a:pt x="1537" y="296"/>
                  </a:lnTo>
                  <a:lnTo>
                    <a:pt x="1500" y="296"/>
                  </a:lnTo>
                  <a:lnTo>
                    <a:pt x="1500" y="287"/>
                  </a:lnTo>
                  <a:lnTo>
                    <a:pt x="1456" y="287"/>
                  </a:lnTo>
                  <a:lnTo>
                    <a:pt x="1456" y="272"/>
                  </a:lnTo>
                  <a:lnTo>
                    <a:pt x="1378" y="272"/>
                  </a:lnTo>
                  <a:lnTo>
                    <a:pt x="1378" y="259"/>
                  </a:lnTo>
                  <a:lnTo>
                    <a:pt x="1341" y="259"/>
                  </a:lnTo>
                  <a:lnTo>
                    <a:pt x="1341" y="250"/>
                  </a:lnTo>
                  <a:lnTo>
                    <a:pt x="1304" y="250"/>
                  </a:lnTo>
                  <a:lnTo>
                    <a:pt x="1304" y="236"/>
                  </a:lnTo>
                  <a:lnTo>
                    <a:pt x="1260" y="236"/>
                  </a:lnTo>
                  <a:lnTo>
                    <a:pt x="1260" y="228"/>
                  </a:lnTo>
                  <a:lnTo>
                    <a:pt x="1223" y="228"/>
                  </a:lnTo>
                  <a:lnTo>
                    <a:pt x="1223" y="222"/>
                  </a:lnTo>
                  <a:lnTo>
                    <a:pt x="1173" y="222"/>
                  </a:lnTo>
                  <a:lnTo>
                    <a:pt x="1173" y="213"/>
                  </a:lnTo>
                  <a:lnTo>
                    <a:pt x="1145" y="213"/>
                  </a:lnTo>
                  <a:lnTo>
                    <a:pt x="1145" y="208"/>
                  </a:lnTo>
                  <a:lnTo>
                    <a:pt x="1091" y="208"/>
                  </a:lnTo>
                  <a:lnTo>
                    <a:pt x="1091" y="199"/>
                  </a:lnTo>
                  <a:lnTo>
                    <a:pt x="1056" y="199"/>
                  </a:lnTo>
                  <a:lnTo>
                    <a:pt x="1056" y="184"/>
                  </a:lnTo>
                  <a:lnTo>
                    <a:pt x="1013" y="184"/>
                  </a:lnTo>
                  <a:lnTo>
                    <a:pt x="1013" y="177"/>
                  </a:lnTo>
                  <a:lnTo>
                    <a:pt x="976" y="177"/>
                  </a:lnTo>
                  <a:lnTo>
                    <a:pt x="976" y="171"/>
                  </a:lnTo>
                  <a:lnTo>
                    <a:pt x="932" y="171"/>
                  </a:lnTo>
                  <a:lnTo>
                    <a:pt x="932" y="154"/>
                  </a:lnTo>
                  <a:lnTo>
                    <a:pt x="895" y="154"/>
                  </a:lnTo>
                  <a:lnTo>
                    <a:pt x="895" y="148"/>
                  </a:lnTo>
                  <a:lnTo>
                    <a:pt x="853" y="148"/>
                  </a:lnTo>
                  <a:lnTo>
                    <a:pt x="853" y="140"/>
                  </a:lnTo>
                  <a:lnTo>
                    <a:pt x="816" y="140"/>
                  </a:lnTo>
                  <a:lnTo>
                    <a:pt x="816" y="133"/>
                  </a:lnTo>
                  <a:lnTo>
                    <a:pt x="771" y="133"/>
                  </a:lnTo>
                  <a:lnTo>
                    <a:pt x="771" y="118"/>
                  </a:lnTo>
                  <a:lnTo>
                    <a:pt x="736" y="118"/>
                  </a:lnTo>
                  <a:lnTo>
                    <a:pt x="736" y="111"/>
                  </a:lnTo>
                  <a:lnTo>
                    <a:pt x="656" y="111"/>
                  </a:lnTo>
                  <a:lnTo>
                    <a:pt x="656" y="96"/>
                  </a:lnTo>
                  <a:lnTo>
                    <a:pt x="604" y="96"/>
                  </a:lnTo>
                  <a:lnTo>
                    <a:pt x="604" y="89"/>
                  </a:lnTo>
                  <a:lnTo>
                    <a:pt x="575" y="89"/>
                  </a:lnTo>
                  <a:lnTo>
                    <a:pt x="575" y="80"/>
                  </a:lnTo>
                  <a:lnTo>
                    <a:pt x="525" y="80"/>
                  </a:lnTo>
                  <a:lnTo>
                    <a:pt x="525" y="66"/>
                  </a:lnTo>
                  <a:lnTo>
                    <a:pt x="494" y="66"/>
                  </a:lnTo>
                  <a:lnTo>
                    <a:pt x="494" y="59"/>
                  </a:lnTo>
                  <a:lnTo>
                    <a:pt x="444" y="59"/>
                  </a:lnTo>
                  <a:lnTo>
                    <a:pt x="444" y="52"/>
                  </a:lnTo>
                  <a:lnTo>
                    <a:pt x="407" y="52"/>
                  </a:lnTo>
                  <a:lnTo>
                    <a:pt x="407" y="37"/>
                  </a:lnTo>
                  <a:lnTo>
                    <a:pt x="364" y="37"/>
                  </a:lnTo>
                  <a:lnTo>
                    <a:pt x="364" y="28"/>
                  </a:lnTo>
                  <a:lnTo>
                    <a:pt x="329" y="28"/>
                  </a:lnTo>
                  <a:lnTo>
                    <a:pt x="329" y="23"/>
                  </a:lnTo>
                  <a:lnTo>
                    <a:pt x="292" y="23"/>
                  </a:lnTo>
                  <a:lnTo>
                    <a:pt x="292" y="15"/>
                  </a:lnTo>
                  <a:lnTo>
                    <a:pt x="247" y="15"/>
                  </a:lnTo>
                  <a:lnTo>
                    <a:pt x="247" y="0"/>
                  </a:lnTo>
                  <a:lnTo>
                    <a:pt x="211" y="0"/>
                  </a:lnTo>
                  <a:close/>
                </a:path>
              </a:pathLst>
            </a:custGeom>
            <a:solidFill>
              <a:srgbClr val="0202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2" name="Freeform 782"/>
            <p:cNvSpPr>
              <a:spLocks/>
            </p:cNvSpPr>
            <p:nvPr/>
          </p:nvSpPr>
          <p:spPr bwMode="auto">
            <a:xfrm>
              <a:off x="3919" y="1907"/>
              <a:ext cx="199" cy="142"/>
            </a:xfrm>
            <a:custGeom>
              <a:avLst/>
              <a:gdLst>
                <a:gd name="T0" fmla="*/ 0 w 1988"/>
                <a:gd name="T1" fmla="*/ 0 h 1851"/>
                <a:gd name="T2" fmla="*/ 0 w 1988"/>
                <a:gd name="T3" fmla="*/ 0 h 1851"/>
                <a:gd name="T4" fmla="*/ 0 w 1988"/>
                <a:gd name="T5" fmla="*/ 0 h 1851"/>
                <a:gd name="T6" fmla="*/ 0 w 1988"/>
                <a:gd name="T7" fmla="*/ 0 h 1851"/>
                <a:gd name="T8" fmla="*/ 0 w 1988"/>
                <a:gd name="T9" fmla="*/ 0 h 1851"/>
                <a:gd name="T10" fmla="*/ 0 w 1988"/>
                <a:gd name="T11" fmla="*/ 0 h 1851"/>
                <a:gd name="T12" fmla="*/ 0 w 1988"/>
                <a:gd name="T13" fmla="*/ 0 h 1851"/>
                <a:gd name="T14" fmla="*/ 0 w 1988"/>
                <a:gd name="T15" fmla="*/ 0 h 1851"/>
                <a:gd name="T16" fmla="*/ 0 w 1988"/>
                <a:gd name="T17" fmla="*/ 0 h 1851"/>
                <a:gd name="T18" fmla="*/ 0 w 1988"/>
                <a:gd name="T19" fmla="*/ 0 h 1851"/>
                <a:gd name="T20" fmla="*/ 0 w 1988"/>
                <a:gd name="T21" fmla="*/ 0 h 1851"/>
                <a:gd name="T22" fmla="*/ 0 w 1988"/>
                <a:gd name="T23" fmla="*/ 0 h 1851"/>
                <a:gd name="T24" fmla="*/ 0 w 1988"/>
                <a:gd name="T25" fmla="*/ 0 h 1851"/>
                <a:gd name="T26" fmla="*/ 0 w 1988"/>
                <a:gd name="T27" fmla="*/ 0 h 1851"/>
                <a:gd name="T28" fmla="*/ 0 w 1988"/>
                <a:gd name="T29" fmla="*/ 0 h 1851"/>
                <a:gd name="T30" fmla="*/ 0 w 1988"/>
                <a:gd name="T31" fmla="*/ 0 h 1851"/>
                <a:gd name="T32" fmla="*/ 0 w 1988"/>
                <a:gd name="T33" fmla="*/ 0 h 1851"/>
                <a:gd name="T34" fmla="*/ 0 w 1988"/>
                <a:gd name="T35" fmla="*/ 0 h 1851"/>
                <a:gd name="T36" fmla="*/ 0 w 1988"/>
                <a:gd name="T37" fmla="*/ 0 h 1851"/>
                <a:gd name="T38" fmla="*/ 0 w 1988"/>
                <a:gd name="T39" fmla="*/ 0 h 1851"/>
                <a:gd name="T40" fmla="*/ 0 w 1988"/>
                <a:gd name="T41" fmla="*/ 0 h 1851"/>
                <a:gd name="T42" fmla="*/ 0 w 1988"/>
                <a:gd name="T43" fmla="*/ 0 h 1851"/>
                <a:gd name="T44" fmla="*/ 0 w 1988"/>
                <a:gd name="T45" fmla="*/ 0 h 1851"/>
                <a:gd name="T46" fmla="*/ 0 w 1988"/>
                <a:gd name="T47" fmla="*/ 0 h 1851"/>
                <a:gd name="T48" fmla="*/ 0 w 1988"/>
                <a:gd name="T49" fmla="*/ 0 h 1851"/>
                <a:gd name="T50" fmla="*/ 0 w 1988"/>
                <a:gd name="T51" fmla="*/ 0 h 1851"/>
                <a:gd name="T52" fmla="*/ 0 w 1988"/>
                <a:gd name="T53" fmla="*/ 0 h 1851"/>
                <a:gd name="T54" fmla="*/ 0 w 1988"/>
                <a:gd name="T55" fmla="*/ 0 h 1851"/>
                <a:gd name="T56" fmla="*/ 0 w 1988"/>
                <a:gd name="T57" fmla="*/ 0 h 1851"/>
                <a:gd name="T58" fmla="*/ 0 w 1988"/>
                <a:gd name="T59" fmla="*/ 0 h 1851"/>
                <a:gd name="T60" fmla="*/ 0 w 1988"/>
                <a:gd name="T61" fmla="*/ 0 h 1851"/>
                <a:gd name="T62" fmla="*/ 0 w 1988"/>
                <a:gd name="T63" fmla="*/ 0 h 1851"/>
                <a:gd name="T64" fmla="*/ 0 w 1988"/>
                <a:gd name="T65" fmla="*/ 0 h 1851"/>
                <a:gd name="T66" fmla="*/ 0 w 1988"/>
                <a:gd name="T67" fmla="*/ 0 h 1851"/>
                <a:gd name="T68" fmla="*/ 0 w 1988"/>
                <a:gd name="T69" fmla="*/ 0 h 1851"/>
                <a:gd name="T70" fmla="*/ 0 w 1988"/>
                <a:gd name="T71" fmla="*/ 0 h 1851"/>
                <a:gd name="T72" fmla="*/ 0 w 1988"/>
                <a:gd name="T73" fmla="*/ 0 h 1851"/>
                <a:gd name="T74" fmla="*/ 0 w 1988"/>
                <a:gd name="T75" fmla="*/ 0 h 1851"/>
                <a:gd name="T76" fmla="*/ 0 w 1988"/>
                <a:gd name="T77" fmla="*/ 0 h 1851"/>
                <a:gd name="T78" fmla="*/ 0 w 1988"/>
                <a:gd name="T79" fmla="*/ 0 h 1851"/>
                <a:gd name="T80" fmla="*/ 0 w 1988"/>
                <a:gd name="T81" fmla="*/ 0 h 1851"/>
                <a:gd name="T82" fmla="*/ 0 w 1988"/>
                <a:gd name="T83" fmla="*/ 0 h 1851"/>
                <a:gd name="T84" fmla="*/ 0 w 1988"/>
                <a:gd name="T85" fmla="*/ 0 h 1851"/>
                <a:gd name="T86" fmla="*/ 0 w 1988"/>
                <a:gd name="T87" fmla="*/ 0 h 1851"/>
                <a:gd name="T88" fmla="*/ 0 w 1988"/>
                <a:gd name="T89" fmla="*/ 0 h 1851"/>
                <a:gd name="T90" fmla="*/ 0 w 1988"/>
                <a:gd name="T91" fmla="*/ 0 h 1851"/>
                <a:gd name="T92" fmla="*/ 0 w 1988"/>
                <a:gd name="T93" fmla="*/ 0 h 1851"/>
                <a:gd name="T94" fmla="*/ 0 w 1988"/>
                <a:gd name="T95" fmla="*/ 0 h 1851"/>
                <a:gd name="T96" fmla="*/ 0 w 1988"/>
                <a:gd name="T97" fmla="*/ 0 h 1851"/>
                <a:gd name="T98" fmla="*/ 0 w 1988"/>
                <a:gd name="T99" fmla="*/ 0 h 1851"/>
                <a:gd name="T100" fmla="*/ 0 w 1988"/>
                <a:gd name="T101" fmla="*/ 0 h 1851"/>
                <a:gd name="T102" fmla="*/ 0 w 1988"/>
                <a:gd name="T103" fmla="*/ 0 h 1851"/>
                <a:gd name="T104" fmla="*/ 0 w 1988"/>
                <a:gd name="T105" fmla="*/ 0 h 1851"/>
                <a:gd name="T106" fmla="*/ 0 w 1988"/>
                <a:gd name="T107" fmla="*/ 0 h 1851"/>
                <a:gd name="T108" fmla="*/ 0 w 1988"/>
                <a:gd name="T109" fmla="*/ 0 h 1851"/>
                <a:gd name="T110" fmla="*/ 0 w 1988"/>
                <a:gd name="T111" fmla="*/ 0 h 1851"/>
                <a:gd name="T112" fmla="*/ 0 w 1988"/>
                <a:gd name="T113" fmla="*/ 0 h 1851"/>
                <a:gd name="T114" fmla="*/ 0 w 1988"/>
                <a:gd name="T115" fmla="*/ 0 h 1851"/>
                <a:gd name="T116" fmla="*/ 0 w 1988"/>
                <a:gd name="T117" fmla="*/ 0 h 185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988" h="1851">
                  <a:moveTo>
                    <a:pt x="138" y="0"/>
                  </a:moveTo>
                  <a:lnTo>
                    <a:pt x="138" y="28"/>
                  </a:lnTo>
                  <a:lnTo>
                    <a:pt x="130" y="28"/>
                  </a:lnTo>
                  <a:lnTo>
                    <a:pt x="130" y="59"/>
                  </a:lnTo>
                  <a:lnTo>
                    <a:pt x="124" y="59"/>
                  </a:lnTo>
                  <a:lnTo>
                    <a:pt x="124" y="89"/>
                  </a:lnTo>
                  <a:lnTo>
                    <a:pt x="115" y="89"/>
                  </a:lnTo>
                  <a:lnTo>
                    <a:pt x="115" y="111"/>
                  </a:lnTo>
                  <a:lnTo>
                    <a:pt x="102" y="111"/>
                  </a:lnTo>
                  <a:lnTo>
                    <a:pt x="102" y="133"/>
                  </a:lnTo>
                  <a:lnTo>
                    <a:pt x="93" y="133"/>
                  </a:lnTo>
                  <a:lnTo>
                    <a:pt x="93" y="184"/>
                  </a:lnTo>
                  <a:lnTo>
                    <a:pt x="80" y="184"/>
                  </a:lnTo>
                  <a:lnTo>
                    <a:pt x="80" y="208"/>
                  </a:lnTo>
                  <a:lnTo>
                    <a:pt x="73" y="208"/>
                  </a:lnTo>
                  <a:lnTo>
                    <a:pt x="73" y="228"/>
                  </a:lnTo>
                  <a:lnTo>
                    <a:pt x="56" y="228"/>
                  </a:lnTo>
                  <a:lnTo>
                    <a:pt x="56" y="272"/>
                  </a:lnTo>
                  <a:lnTo>
                    <a:pt x="43" y="272"/>
                  </a:lnTo>
                  <a:lnTo>
                    <a:pt x="43" y="310"/>
                  </a:lnTo>
                  <a:lnTo>
                    <a:pt x="37" y="310"/>
                  </a:lnTo>
                  <a:lnTo>
                    <a:pt x="37" y="332"/>
                  </a:lnTo>
                  <a:lnTo>
                    <a:pt x="21" y="332"/>
                  </a:lnTo>
                  <a:lnTo>
                    <a:pt x="21" y="375"/>
                  </a:lnTo>
                  <a:lnTo>
                    <a:pt x="6" y="375"/>
                  </a:lnTo>
                  <a:lnTo>
                    <a:pt x="6" y="406"/>
                  </a:lnTo>
                  <a:lnTo>
                    <a:pt x="0" y="406"/>
                  </a:lnTo>
                  <a:lnTo>
                    <a:pt x="0" y="1417"/>
                  </a:lnTo>
                  <a:lnTo>
                    <a:pt x="6" y="1417"/>
                  </a:lnTo>
                  <a:lnTo>
                    <a:pt x="6" y="1425"/>
                  </a:lnTo>
                  <a:lnTo>
                    <a:pt x="43" y="1425"/>
                  </a:lnTo>
                  <a:lnTo>
                    <a:pt x="43" y="1431"/>
                  </a:lnTo>
                  <a:lnTo>
                    <a:pt x="80" y="1431"/>
                  </a:lnTo>
                  <a:lnTo>
                    <a:pt x="80" y="1440"/>
                  </a:lnTo>
                  <a:lnTo>
                    <a:pt x="115" y="1440"/>
                  </a:lnTo>
                  <a:lnTo>
                    <a:pt x="115" y="1446"/>
                  </a:lnTo>
                  <a:lnTo>
                    <a:pt x="152" y="1446"/>
                  </a:lnTo>
                  <a:lnTo>
                    <a:pt x="152" y="1462"/>
                  </a:lnTo>
                  <a:lnTo>
                    <a:pt x="197" y="1462"/>
                  </a:lnTo>
                  <a:lnTo>
                    <a:pt x="197" y="1468"/>
                  </a:lnTo>
                  <a:lnTo>
                    <a:pt x="233" y="1468"/>
                  </a:lnTo>
                  <a:lnTo>
                    <a:pt x="233" y="1477"/>
                  </a:lnTo>
                  <a:lnTo>
                    <a:pt x="269" y="1477"/>
                  </a:lnTo>
                  <a:lnTo>
                    <a:pt x="269" y="1482"/>
                  </a:lnTo>
                  <a:lnTo>
                    <a:pt x="306" y="1482"/>
                  </a:lnTo>
                  <a:lnTo>
                    <a:pt x="306" y="1499"/>
                  </a:lnTo>
                  <a:lnTo>
                    <a:pt x="348" y="1499"/>
                  </a:lnTo>
                  <a:lnTo>
                    <a:pt x="348" y="1505"/>
                  </a:lnTo>
                  <a:lnTo>
                    <a:pt x="385" y="1505"/>
                  </a:lnTo>
                  <a:lnTo>
                    <a:pt x="385" y="1513"/>
                  </a:lnTo>
                  <a:lnTo>
                    <a:pt x="421" y="1513"/>
                  </a:lnTo>
                  <a:lnTo>
                    <a:pt x="421" y="1519"/>
                  </a:lnTo>
                  <a:lnTo>
                    <a:pt x="452" y="1519"/>
                  </a:lnTo>
                  <a:lnTo>
                    <a:pt x="452" y="1536"/>
                  </a:lnTo>
                  <a:lnTo>
                    <a:pt x="531" y="1536"/>
                  </a:lnTo>
                  <a:lnTo>
                    <a:pt x="531" y="1550"/>
                  </a:lnTo>
                  <a:lnTo>
                    <a:pt x="567" y="1550"/>
                  </a:lnTo>
                  <a:lnTo>
                    <a:pt x="567" y="1556"/>
                  </a:lnTo>
                  <a:lnTo>
                    <a:pt x="604" y="1556"/>
                  </a:lnTo>
                  <a:lnTo>
                    <a:pt x="604" y="1565"/>
                  </a:lnTo>
                  <a:lnTo>
                    <a:pt x="648" y="1565"/>
                  </a:lnTo>
                  <a:lnTo>
                    <a:pt x="648" y="1579"/>
                  </a:lnTo>
                  <a:lnTo>
                    <a:pt x="693" y="1579"/>
                  </a:lnTo>
                  <a:lnTo>
                    <a:pt x="693" y="1587"/>
                  </a:lnTo>
                  <a:lnTo>
                    <a:pt x="729" y="1587"/>
                  </a:lnTo>
                  <a:lnTo>
                    <a:pt x="729" y="1594"/>
                  </a:lnTo>
                  <a:lnTo>
                    <a:pt x="766" y="1594"/>
                  </a:lnTo>
                  <a:lnTo>
                    <a:pt x="766" y="1601"/>
                  </a:lnTo>
                  <a:lnTo>
                    <a:pt x="802" y="1601"/>
                  </a:lnTo>
                  <a:lnTo>
                    <a:pt x="802" y="1616"/>
                  </a:lnTo>
                  <a:lnTo>
                    <a:pt x="844" y="1616"/>
                  </a:lnTo>
                  <a:lnTo>
                    <a:pt x="844" y="1624"/>
                  </a:lnTo>
                  <a:lnTo>
                    <a:pt x="881" y="1624"/>
                  </a:lnTo>
                  <a:lnTo>
                    <a:pt x="881" y="1638"/>
                  </a:lnTo>
                  <a:lnTo>
                    <a:pt x="954" y="1638"/>
                  </a:lnTo>
                  <a:lnTo>
                    <a:pt x="954" y="1647"/>
                  </a:lnTo>
                  <a:lnTo>
                    <a:pt x="983" y="1647"/>
                  </a:lnTo>
                  <a:lnTo>
                    <a:pt x="983" y="1653"/>
                  </a:lnTo>
                  <a:lnTo>
                    <a:pt x="1035" y="1653"/>
                  </a:lnTo>
                  <a:lnTo>
                    <a:pt x="1035" y="1667"/>
                  </a:lnTo>
                  <a:lnTo>
                    <a:pt x="1072" y="1667"/>
                  </a:lnTo>
                  <a:lnTo>
                    <a:pt x="1072" y="1675"/>
                  </a:lnTo>
                  <a:lnTo>
                    <a:pt x="1100" y="1675"/>
                  </a:lnTo>
                  <a:lnTo>
                    <a:pt x="1100" y="1684"/>
                  </a:lnTo>
                  <a:lnTo>
                    <a:pt x="1136" y="1684"/>
                  </a:lnTo>
                  <a:lnTo>
                    <a:pt x="1136" y="1698"/>
                  </a:lnTo>
                  <a:lnTo>
                    <a:pt x="1187" y="1698"/>
                  </a:lnTo>
                  <a:lnTo>
                    <a:pt x="1187" y="1704"/>
                  </a:lnTo>
                  <a:lnTo>
                    <a:pt x="1218" y="1704"/>
                  </a:lnTo>
                  <a:lnTo>
                    <a:pt x="1218" y="1712"/>
                  </a:lnTo>
                  <a:lnTo>
                    <a:pt x="1253" y="1712"/>
                  </a:lnTo>
                  <a:lnTo>
                    <a:pt x="1253" y="1720"/>
                  </a:lnTo>
                  <a:lnTo>
                    <a:pt x="1290" y="1720"/>
                  </a:lnTo>
                  <a:lnTo>
                    <a:pt x="1290" y="1735"/>
                  </a:lnTo>
                  <a:lnTo>
                    <a:pt x="1333" y="1735"/>
                  </a:lnTo>
                  <a:lnTo>
                    <a:pt x="1333" y="1741"/>
                  </a:lnTo>
                  <a:lnTo>
                    <a:pt x="1369" y="1741"/>
                  </a:lnTo>
                  <a:lnTo>
                    <a:pt x="1369" y="1757"/>
                  </a:lnTo>
                  <a:lnTo>
                    <a:pt x="1442" y="1757"/>
                  </a:lnTo>
                  <a:lnTo>
                    <a:pt x="1442" y="1763"/>
                  </a:lnTo>
                  <a:lnTo>
                    <a:pt x="1486" y="1763"/>
                  </a:lnTo>
                  <a:lnTo>
                    <a:pt x="1486" y="1772"/>
                  </a:lnTo>
                  <a:lnTo>
                    <a:pt x="1523" y="1772"/>
                  </a:lnTo>
                  <a:lnTo>
                    <a:pt x="1523" y="1786"/>
                  </a:lnTo>
                  <a:lnTo>
                    <a:pt x="1560" y="1786"/>
                  </a:lnTo>
                  <a:lnTo>
                    <a:pt x="1560" y="1794"/>
                  </a:lnTo>
                  <a:lnTo>
                    <a:pt x="1601" y="1794"/>
                  </a:lnTo>
                  <a:lnTo>
                    <a:pt x="1601" y="1800"/>
                  </a:lnTo>
                  <a:lnTo>
                    <a:pt x="1638" y="1800"/>
                  </a:lnTo>
                  <a:lnTo>
                    <a:pt x="1638" y="1814"/>
                  </a:lnTo>
                  <a:lnTo>
                    <a:pt x="1675" y="1814"/>
                  </a:lnTo>
                  <a:lnTo>
                    <a:pt x="1675" y="1823"/>
                  </a:lnTo>
                  <a:lnTo>
                    <a:pt x="1719" y="1823"/>
                  </a:lnTo>
                  <a:lnTo>
                    <a:pt x="1719" y="1829"/>
                  </a:lnTo>
                  <a:lnTo>
                    <a:pt x="1756" y="1829"/>
                  </a:lnTo>
                  <a:lnTo>
                    <a:pt x="1756" y="1845"/>
                  </a:lnTo>
                  <a:lnTo>
                    <a:pt x="1784" y="1845"/>
                  </a:lnTo>
                  <a:lnTo>
                    <a:pt x="1784" y="1851"/>
                  </a:lnTo>
                  <a:lnTo>
                    <a:pt x="1836" y="1851"/>
                  </a:lnTo>
                  <a:lnTo>
                    <a:pt x="1836" y="1845"/>
                  </a:lnTo>
                  <a:lnTo>
                    <a:pt x="1843" y="1845"/>
                  </a:lnTo>
                  <a:lnTo>
                    <a:pt x="1843" y="1800"/>
                  </a:lnTo>
                  <a:lnTo>
                    <a:pt x="1851" y="1800"/>
                  </a:lnTo>
                  <a:lnTo>
                    <a:pt x="1851" y="1772"/>
                  </a:lnTo>
                  <a:lnTo>
                    <a:pt x="1856" y="1772"/>
                  </a:lnTo>
                  <a:lnTo>
                    <a:pt x="1856" y="1757"/>
                  </a:lnTo>
                  <a:lnTo>
                    <a:pt x="1873" y="1757"/>
                  </a:lnTo>
                  <a:lnTo>
                    <a:pt x="1873" y="1712"/>
                  </a:lnTo>
                  <a:lnTo>
                    <a:pt x="1879" y="1712"/>
                  </a:lnTo>
                  <a:lnTo>
                    <a:pt x="1879" y="1684"/>
                  </a:lnTo>
                  <a:lnTo>
                    <a:pt x="1893" y="1684"/>
                  </a:lnTo>
                  <a:lnTo>
                    <a:pt x="1893" y="1667"/>
                  </a:lnTo>
                  <a:lnTo>
                    <a:pt x="1901" y="1667"/>
                  </a:lnTo>
                  <a:lnTo>
                    <a:pt x="1901" y="1638"/>
                  </a:lnTo>
                  <a:lnTo>
                    <a:pt x="1910" y="1638"/>
                  </a:lnTo>
                  <a:lnTo>
                    <a:pt x="1910" y="1624"/>
                  </a:lnTo>
                  <a:lnTo>
                    <a:pt x="1915" y="1624"/>
                  </a:lnTo>
                  <a:lnTo>
                    <a:pt x="1915" y="1587"/>
                  </a:lnTo>
                  <a:lnTo>
                    <a:pt x="1930" y="1587"/>
                  </a:lnTo>
                  <a:lnTo>
                    <a:pt x="1930" y="1565"/>
                  </a:lnTo>
                  <a:lnTo>
                    <a:pt x="1938" y="1565"/>
                  </a:lnTo>
                  <a:lnTo>
                    <a:pt x="1938" y="1536"/>
                  </a:lnTo>
                  <a:lnTo>
                    <a:pt x="1952" y="1536"/>
                  </a:lnTo>
                  <a:lnTo>
                    <a:pt x="1952" y="1482"/>
                  </a:lnTo>
                  <a:lnTo>
                    <a:pt x="1966" y="1482"/>
                  </a:lnTo>
                  <a:lnTo>
                    <a:pt x="1966" y="1468"/>
                  </a:lnTo>
                  <a:lnTo>
                    <a:pt x="1974" y="1468"/>
                  </a:lnTo>
                  <a:lnTo>
                    <a:pt x="1974" y="1440"/>
                  </a:lnTo>
                  <a:lnTo>
                    <a:pt x="1982" y="1440"/>
                  </a:lnTo>
                  <a:lnTo>
                    <a:pt x="1982" y="1425"/>
                  </a:lnTo>
                  <a:lnTo>
                    <a:pt x="1988" y="1425"/>
                  </a:lnTo>
                  <a:lnTo>
                    <a:pt x="1988" y="413"/>
                  </a:lnTo>
                  <a:lnTo>
                    <a:pt x="1952" y="413"/>
                  </a:lnTo>
                  <a:lnTo>
                    <a:pt x="1952" y="406"/>
                  </a:lnTo>
                  <a:lnTo>
                    <a:pt x="1910" y="406"/>
                  </a:lnTo>
                  <a:lnTo>
                    <a:pt x="1910" y="391"/>
                  </a:lnTo>
                  <a:lnTo>
                    <a:pt x="1873" y="391"/>
                  </a:lnTo>
                  <a:lnTo>
                    <a:pt x="1873" y="384"/>
                  </a:lnTo>
                  <a:lnTo>
                    <a:pt x="1836" y="384"/>
                  </a:lnTo>
                  <a:lnTo>
                    <a:pt x="1836" y="375"/>
                  </a:lnTo>
                  <a:lnTo>
                    <a:pt x="1784" y="375"/>
                  </a:lnTo>
                  <a:lnTo>
                    <a:pt x="1784" y="369"/>
                  </a:lnTo>
                  <a:lnTo>
                    <a:pt x="1756" y="369"/>
                  </a:lnTo>
                  <a:lnTo>
                    <a:pt x="1756" y="355"/>
                  </a:lnTo>
                  <a:lnTo>
                    <a:pt x="1705" y="355"/>
                  </a:lnTo>
                  <a:lnTo>
                    <a:pt x="1705" y="347"/>
                  </a:lnTo>
                  <a:lnTo>
                    <a:pt x="1669" y="347"/>
                  </a:lnTo>
                  <a:lnTo>
                    <a:pt x="1669" y="338"/>
                  </a:lnTo>
                  <a:lnTo>
                    <a:pt x="1623" y="338"/>
                  </a:lnTo>
                  <a:lnTo>
                    <a:pt x="1623" y="332"/>
                  </a:lnTo>
                  <a:lnTo>
                    <a:pt x="1588" y="332"/>
                  </a:lnTo>
                  <a:lnTo>
                    <a:pt x="1588" y="324"/>
                  </a:lnTo>
                  <a:lnTo>
                    <a:pt x="1545" y="324"/>
                  </a:lnTo>
                  <a:lnTo>
                    <a:pt x="1545" y="318"/>
                  </a:lnTo>
                  <a:lnTo>
                    <a:pt x="1508" y="318"/>
                  </a:lnTo>
                  <a:lnTo>
                    <a:pt x="1508" y="310"/>
                  </a:lnTo>
                  <a:lnTo>
                    <a:pt x="1464" y="310"/>
                  </a:lnTo>
                  <a:lnTo>
                    <a:pt x="1464" y="296"/>
                  </a:lnTo>
                  <a:lnTo>
                    <a:pt x="1427" y="296"/>
                  </a:lnTo>
                  <a:lnTo>
                    <a:pt x="1427" y="287"/>
                  </a:lnTo>
                  <a:lnTo>
                    <a:pt x="1383" y="287"/>
                  </a:lnTo>
                  <a:lnTo>
                    <a:pt x="1383" y="272"/>
                  </a:lnTo>
                  <a:lnTo>
                    <a:pt x="1305" y="272"/>
                  </a:lnTo>
                  <a:lnTo>
                    <a:pt x="1305" y="259"/>
                  </a:lnTo>
                  <a:lnTo>
                    <a:pt x="1268" y="259"/>
                  </a:lnTo>
                  <a:lnTo>
                    <a:pt x="1268" y="250"/>
                  </a:lnTo>
                  <a:lnTo>
                    <a:pt x="1231" y="250"/>
                  </a:lnTo>
                  <a:lnTo>
                    <a:pt x="1231" y="236"/>
                  </a:lnTo>
                  <a:lnTo>
                    <a:pt x="1187" y="236"/>
                  </a:lnTo>
                  <a:lnTo>
                    <a:pt x="1187" y="228"/>
                  </a:lnTo>
                  <a:lnTo>
                    <a:pt x="1150" y="228"/>
                  </a:lnTo>
                  <a:lnTo>
                    <a:pt x="1150" y="222"/>
                  </a:lnTo>
                  <a:lnTo>
                    <a:pt x="1100" y="222"/>
                  </a:lnTo>
                  <a:lnTo>
                    <a:pt x="1100" y="213"/>
                  </a:lnTo>
                  <a:lnTo>
                    <a:pt x="1072" y="213"/>
                  </a:lnTo>
                  <a:lnTo>
                    <a:pt x="1072" y="208"/>
                  </a:lnTo>
                  <a:lnTo>
                    <a:pt x="1018" y="208"/>
                  </a:lnTo>
                  <a:lnTo>
                    <a:pt x="1018" y="199"/>
                  </a:lnTo>
                  <a:lnTo>
                    <a:pt x="983" y="199"/>
                  </a:lnTo>
                  <a:lnTo>
                    <a:pt x="983" y="184"/>
                  </a:lnTo>
                  <a:lnTo>
                    <a:pt x="940" y="184"/>
                  </a:lnTo>
                  <a:lnTo>
                    <a:pt x="940" y="177"/>
                  </a:lnTo>
                  <a:lnTo>
                    <a:pt x="903" y="177"/>
                  </a:lnTo>
                  <a:lnTo>
                    <a:pt x="903" y="171"/>
                  </a:lnTo>
                  <a:lnTo>
                    <a:pt x="859" y="171"/>
                  </a:lnTo>
                  <a:lnTo>
                    <a:pt x="859" y="154"/>
                  </a:lnTo>
                  <a:lnTo>
                    <a:pt x="822" y="154"/>
                  </a:lnTo>
                  <a:lnTo>
                    <a:pt x="822" y="148"/>
                  </a:lnTo>
                  <a:lnTo>
                    <a:pt x="780" y="148"/>
                  </a:lnTo>
                  <a:lnTo>
                    <a:pt x="780" y="140"/>
                  </a:lnTo>
                  <a:lnTo>
                    <a:pt x="743" y="140"/>
                  </a:lnTo>
                  <a:lnTo>
                    <a:pt x="743" y="133"/>
                  </a:lnTo>
                  <a:lnTo>
                    <a:pt x="698" y="133"/>
                  </a:lnTo>
                  <a:lnTo>
                    <a:pt x="698" y="118"/>
                  </a:lnTo>
                  <a:lnTo>
                    <a:pt x="663" y="118"/>
                  </a:lnTo>
                  <a:lnTo>
                    <a:pt x="663" y="111"/>
                  </a:lnTo>
                  <a:lnTo>
                    <a:pt x="583" y="111"/>
                  </a:lnTo>
                  <a:lnTo>
                    <a:pt x="583" y="96"/>
                  </a:lnTo>
                  <a:lnTo>
                    <a:pt x="531" y="96"/>
                  </a:lnTo>
                  <a:lnTo>
                    <a:pt x="531" y="89"/>
                  </a:lnTo>
                  <a:lnTo>
                    <a:pt x="502" y="89"/>
                  </a:lnTo>
                  <a:lnTo>
                    <a:pt x="502" y="80"/>
                  </a:lnTo>
                  <a:lnTo>
                    <a:pt x="452" y="80"/>
                  </a:lnTo>
                  <a:lnTo>
                    <a:pt x="452" y="66"/>
                  </a:lnTo>
                  <a:lnTo>
                    <a:pt x="421" y="66"/>
                  </a:lnTo>
                  <a:lnTo>
                    <a:pt x="421" y="59"/>
                  </a:lnTo>
                  <a:lnTo>
                    <a:pt x="371" y="59"/>
                  </a:lnTo>
                  <a:lnTo>
                    <a:pt x="371" y="52"/>
                  </a:lnTo>
                  <a:lnTo>
                    <a:pt x="334" y="52"/>
                  </a:lnTo>
                  <a:lnTo>
                    <a:pt x="334" y="37"/>
                  </a:lnTo>
                  <a:lnTo>
                    <a:pt x="291" y="37"/>
                  </a:lnTo>
                  <a:lnTo>
                    <a:pt x="291" y="28"/>
                  </a:lnTo>
                  <a:lnTo>
                    <a:pt x="256" y="28"/>
                  </a:lnTo>
                  <a:lnTo>
                    <a:pt x="256" y="23"/>
                  </a:lnTo>
                  <a:lnTo>
                    <a:pt x="219" y="23"/>
                  </a:lnTo>
                  <a:lnTo>
                    <a:pt x="219" y="15"/>
                  </a:lnTo>
                  <a:lnTo>
                    <a:pt x="174" y="15"/>
                  </a:lnTo>
                  <a:lnTo>
                    <a:pt x="174" y="0"/>
                  </a:lnTo>
                  <a:lnTo>
                    <a:pt x="138" y="0"/>
                  </a:lnTo>
                  <a:close/>
                </a:path>
              </a:pathLst>
            </a:custGeom>
            <a:solidFill>
              <a:srgbClr val="0202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3" name="Freeform 783"/>
            <p:cNvSpPr>
              <a:spLocks/>
            </p:cNvSpPr>
            <p:nvPr/>
          </p:nvSpPr>
          <p:spPr bwMode="auto">
            <a:xfrm>
              <a:off x="3925" y="1907"/>
              <a:ext cx="185" cy="142"/>
            </a:xfrm>
            <a:custGeom>
              <a:avLst/>
              <a:gdLst>
                <a:gd name="T0" fmla="*/ 0 w 1859"/>
                <a:gd name="T1" fmla="*/ 0 h 1851"/>
                <a:gd name="T2" fmla="*/ 0 w 1859"/>
                <a:gd name="T3" fmla="*/ 0 h 1851"/>
                <a:gd name="T4" fmla="*/ 0 w 1859"/>
                <a:gd name="T5" fmla="*/ 0 h 1851"/>
                <a:gd name="T6" fmla="*/ 0 w 1859"/>
                <a:gd name="T7" fmla="*/ 0 h 1851"/>
                <a:gd name="T8" fmla="*/ 0 w 1859"/>
                <a:gd name="T9" fmla="*/ 0 h 1851"/>
                <a:gd name="T10" fmla="*/ 0 w 1859"/>
                <a:gd name="T11" fmla="*/ 0 h 1851"/>
                <a:gd name="T12" fmla="*/ 0 w 1859"/>
                <a:gd name="T13" fmla="*/ 0 h 1851"/>
                <a:gd name="T14" fmla="*/ 0 w 1859"/>
                <a:gd name="T15" fmla="*/ 0 h 1851"/>
                <a:gd name="T16" fmla="*/ 0 w 1859"/>
                <a:gd name="T17" fmla="*/ 0 h 1851"/>
                <a:gd name="T18" fmla="*/ 0 w 1859"/>
                <a:gd name="T19" fmla="*/ 0 h 1851"/>
                <a:gd name="T20" fmla="*/ 0 w 1859"/>
                <a:gd name="T21" fmla="*/ 0 h 1851"/>
                <a:gd name="T22" fmla="*/ 0 w 1859"/>
                <a:gd name="T23" fmla="*/ 0 h 1851"/>
                <a:gd name="T24" fmla="*/ 0 w 1859"/>
                <a:gd name="T25" fmla="*/ 0 h 1851"/>
                <a:gd name="T26" fmla="*/ 0 w 1859"/>
                <a:gd name="T27" fmla="*/ 0 h 1851"/>
                <a:gd name="T28" fmla="*/ 0 w 1859"/>
                <a:gd name="T29" fmla="*/ 0 h 1851"/>
                <a:gd name="T30" fmla="*/ 0 w 1859"/>
                <a:gd name="T31" fmla="*/ 0 h 1851"/>
                <a:gd name="T32" fmla="*/ 0 w 1859"/>
                <a:gd name="T33" fmla="*/ 0 h 1851"/>
                <a:gd name="T34" fmla="*/ 0 w 1859"/>
                <a:gd name="T35" fmla="*/ 0 h 1851"/>
                <a:gd name="T36" fmla="*/ 0 w 1859"/>
                <a:gd name="T37" fmla="*/ 0 h 1851"/>
                <a:gd name="T38" fmla="*/ 0 w 1859"/>
                <a:gd name="T39" fmla="*/ 0 h 1851"/>
                <a:gd name="T40" fmla="*/ 0 w 1859"/>
                <a:gd name="T41" fmla="*/ 0 h 1851"/>
                <a:gd name="T42" fmla="*/ 0 w 1859"/>
                <a:gd name="T43" fmla="*/ 0 h 1851"/>
                <a:gd name="T44" fmla="*/ 0 w 1859"/>
                <a:gd name="T45" fmla="*/ 0 h 1851"/>
                <a:gd name="T46" fmla="*/ 0 w 1859"/>
                <a:gd name="T47" fmla="*/ 0 h 1851"/>
                <a:gd name="T48" fmla="*/ 0 w 1859"/>
                <a:gd name="T49" fmla="*/ 0 h 1851"/>
                <a:gd name="T50" fmla="*/ 0 w 1859"/>
                <a:gd name="T51" fmla="*/ 0 h 1851"/>
                <a:gd name="T52" fmla="*/ 0 w 1859"/>
                <a:gd name="T53" fmla="*/ 0 h 1851"/>
                <a:gd name="T54" fmla="*/ 0 w 1859"/>
                <a:gd name="T55" fmla="*/ 0 h 1851"/>
                <a:gd name="T56" fmla="*/ 0 w 1859"/>
                <a:gd name="T57" fmla="*/ 0 h 1851"/>
                <a:gd name="T58" fmla="*/ 0 w 1859"/>
                <a:gd name="T59" fmla="*/ 0 h 1851"/>
                <a:gd name="T60" fmla="*/ 0 w 1859"/>
                <a:gd name="T61" fmla="*/ 0 h 1851"/>
                <a:gd name="T62" fmla="*/ 0 w 1859"/>
                <a:gd name="T63" fmla="*/ 0 h 1851"/>
                <a:gd name="T64" fmla="*/ 0 w 1859"/>
                <a:gd name="T65" fmla="*/ 0 h 1851"/>
                <a:gd name="T66" fmla="*/ 0 w 1859"/>
                <a:gd name="T67" fmla="*/ 0 h 1851"/>
                <a:gd name="T68" fmla="*/ 0 w 1859"/>
                <a:gd name="T69" fmla="*/ 0 h 1851"/>
                <a:gd name="T70" fmla="*/ 0 w 1859"/>
                <a:gd name="T71" fmla="*/ 0 h 1851"/>
                <a:gd name="T72" fmla="*/ 0 w 1859"/>
                <a:gd name="T73" fmla="*/ 0 h 1851"/>
                <a:gd name="T74" fmla="*/ 0 w 1859"/>
                <a:gd name="T75" fmla="*/ 0 h 1851"/>
                <a:gd name="T76" fmla="*/ 0 w 1859"/>
                <a:gd name="T77" fmla="*/ 0 h 1851"/>
                <a:gd name="T78" fmla="*/ 0 w 1859"/>
                <a:gd name="T79" fmla="*/ 0 h 1851"/>
                <a:gd name="T80" fmla="*/ 0 w 1859"/>
                <a:gd name="T81" fmla="*/ 0 h 1851"/>
                <a:gd name="T82" fmla="*/ 0 w 1859"/>
                <a:gd name="T83" fmla="*/ 0 h 1851"/>
                <a:gd name="T84" fmla="*/ 0 w 1859"/>
                <a:gd name="T85" fmla="*/ 0 h 1851"/>
                <a:gd name="T86" fmla="*/ 0 w 1859"/>
                <a:gd name="T87" fmla="*/ 0 h 1851"/>
                <a:gd name="T88" fmla="*/ 0 w 1859"/>
                <a:gd name="T89" fmla="*/ 0 h 1851"/>
                <a:gd name="T90" fmla="*/ 0 w 1859"/>
                <a:gd name="T91" fmla="*/ 0 h 1851"/>
                <a:gd name="T92" fmla="*/ 0 w 1859"/>
                <a:gd name="T93" fmla="*/ 0 h 1851"/>
                <a:gd name="T94" fmla="*/ 0 w 1859"/>
                <a:gd name="T95" fmla="*/ 0 h 1851"/>
                <a:gd name="T96" fmla="*/ 0 w 1859"/>
                <a:gd name="T97" fmla="*/ 0 h 1851"/>
                <a:gd name="T98" fmla="*/ 0 w 1859"/>
                <a:gd name="T99" fmla="*/ 0 h 1851"/>
                <a:gd name="T100" fmla="*/ 0 w 1859"/>
                <a:gd name="T101" fmla="*/ 0 h 1851"/>
                <a:gd name="T102" fmla="*/ 0 w 1859"/>
                <a:gd name="T103" fmla="*/ 0 h 185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859" h="1851">
                  <a:moveTo>
                    <a:pt x="82" y="0"/>
                  </a:moveTo>
                  <a:lnTo>
                    <a:pt x="82" y="28"/>
                  </a:lnTo>
                  <a:lnTo>
                    <a:pt x="74" y="28"/>
                  </a:lnTo>
                  <a:lnTo>
                    <a:pt x="74" y="59"/>
                  </a:lnTo>
                  <a:lnTo>
                    <a:pt x="68" y="59"/>
                  </a:lnTo>
                  <a:lnTo>
                    <a:pt x="68" y="89"/>
                  </a:lnTo>
                  <a:lnTo>
                    <a:pt x="59" y="89"/>
                  </a:lnTo>
                  <a:lnTo>
                    <a:pt x="59" y="111"/>
                  </a:lnTo>
                  <a:lnTo>
                    <a:pt x="46" y="111"/>
                  </a:lnTo>
                  <a:lnTo>
                    <a:pt x="46" y="133"/>
                  </a:lnTo>
                  <a:lnTo>
                    <a:pt x="37" y="133"/>
                  </a:lnTo>
                  <a:lnTo>
                    <a:pt x="37" y="184"/>
                  </a:lnTo>
                  <a:lnTo>
                    <a:pt x="24" y="184"/>
                  </a:lnTo>
                  <a:lnTo>
                    <a:pt x="24" y="208"/>
                  </a:lnTo>
                  <a:lnTo>
                    <a:pt x="17" y="208"/>
                  </a:lnTo>
                  <a:lnTo>
                    <a:pt x="17" y="228"/>
                  </a:lnTo>
                  <a:lnTo>
                    <a:pt x="0" y="228"/>
                  </a:lnTo>
                  <a:lnTo>
                    <a:pt x="0" y="1431"/>
                  </a:lnTo>
                  <a:lnTo>
                    <a:pt x="24" y="1431"/>
                  </a:lnTo>
                  <a:lnTo>
                    <a:pt x="24" y="1440"/>
                  </a:lnTo>
                  <a:lnTo>
                    <a:pt x="59" y="1440"/>
                  </a:lnTo>
                  <a:lnTo>
                    <a:pt x="59" y="1446"/>
                  </a:lnTo>
                  <a:lnTo>
                    <a:pt x="96" y="1446"/>
                  </a:lnTo>
                  <a:lnTo>
                    <a:pt x="96" y="1462"/>
                  </a:lnTo>
                  <a:lnTo>
                    <a:pt x="141" y="1462"/>
                  </a:lnTo>
                  <a:lnTo>
                    <a:pt x="141" y="1468"/>
                  </a:lnTo>
                  <a:lnTo>
                    <a:pt x="177" y="1468"/>
                  </a:lnTo>
                  <a:lnTo>
                    <a:pt x="177" y="1477"/>
                  </a:lnTo>
                  <a:lnTo>
                    <a:pt x="213" y="1477"/>
                  </a:lnTo>
                  <a:lnTo>
                    <a:pt x="213" y="1482"/>
                  </a:lnTo>
                  <a:lnTo>
                    <a:pt x="250" y="1482"/>
                  </a:lnTo>
                  <a:lnTo>
                    <a:pt x="250" y="1499"/>
                  </a:lnTo>
                  <a:lnTo>
                    <a:pt x="292" y="1499"/>
                  </a:lnTo>
                  <a:lnTo>
                    <a:pt x="292" y="1505"/>
                  </a:lnTo>
                  <a:lnTo>
                    <a:pt x="329" y="1505"/>
                  </a:lnTo>
                  <a:lnTo>
                    <a:pt x="329" y="1513"/>
                  </a:lnTo>
                  <a:lnTo>
                    <a:pt x="365" y="1513"/>
                  </a:lnTo>
                  <a:lnTo>
                    <a:pt x="365" y="1519"/>
                  </a:lnTo>
                  <a:lnTo>
                    <a:pt x="396" y="1519"/>
                  </a:lnTo>
                  <a:lnTo>
                    <a:pt x="396" y="1536"/>
                  </a:lnTo>
                  <a:lnTo>
                    <a:pt x="475" y="1536"/>
                  </a:lnTo>
                  <a:lnTo>
                    <a:pt x="475" y="1550"/>
                  </a:lnTo>
                  <a:lnTo>
                    <a:pt x="511" y="1550"/>
                  </a:lnTo>
                  <a:lnTo>
                    <a:pt x="511" y="1556"/>
                  </a:lnTo>
                  <a:lnTo>
                    <a:pt x="548" y="1556"/>
                  </a:lnTo>
                  <a:lnTo>
                    <a:pt x="548" y="1565"/>
                  </a:lnTo>
                  <a:lnTo>
                    <a:pt x="592" y="1565"/>
                  </a:lnTo>
                  <a:lnTo>
                    <a:pt x="592" y="1579"/>
                  </a:lnTo>
                  <a:lnTo>
                    <a:pt x="637" y="1579"/>
                  </a:lnTo>
                  <a:lnTo>
                    <a:pt x="637" y="1587"/>
                  </a:lnTo>
                  <a:lnTo>
                    <a:pt x="673" y="1587"/>
                  </a:lnTo>
                  <a:lnTo>
                    <a:pt x="673" y="1594"/>
                  </a:lnTo>
                  <a:lnTo>
                    <a:pt x="710" y="1594"/>
                  </a:lnTo>
                  <a:lnTo>
                    <a:pt x="710" y="1601"/>
                  </a:lnTo>
                  <a:lnTo>
                    <a:pt x="746" y="1601"/>
                  </a:lnTo>
                  <a:lnTo>
                    <a:pt x="746" y="1616"/>
                  </a:lnTo>
                  <a:lnTo>
                    <a:pt x="788" y="1616"/>
                  </a:lnTo>
                  <a:lnTo>
                    <a:pt x="788" y="1624"/>
                  </a:lnTo>
                  <a:lnTo>
                    <a:pt x="825" y="1624"/>
                  </a:lnTo>
                  <a:lnTo>
                    <a:pt x="825" y="1638"/>
                  </a:lnTo>
                  <a:lnTo>
                    <a:pt x="898" y="1638"/>
                  </a:lnTo>
                  <a:lnTo>
                    <a:pt x="898" y="1647"/>
                  </a:lnTo>
                  <a:lnTo>
                    <a:pt x="927" y="1647"/>
                  </a:lnTo>
                  <a:lnTo>
                    <a:pt x="927" y="1653"/>
                  </a:lnTo>
                  <a:lnTo>
                    <a:pt x="979" y="1653"/>
                  </a:lnTo>
                  <a:lnTo>
                    <a:pt x="979" y="1667"/>
                  </a:lnTo>
                  <a:lnTo>
                    <a:pt x="1016" y="1667"/>
                  </a:lnTo>
                  <a:lnTo>
                    <a:pt x="1016" y="1675"/>
                  </a:lnTo>
                  <a:lnTo>
                    <a:pt x="1044" y="1675"/>
                  </a:lnTo>
                  <a:lnTo>
                    <a:pt x="1044" y="1684"/>
                  </a:lnTo>
                  <a:lnTo>
                    <a:pt x="1080" y="1684"/>
                  </a:lnTo>
                  <a:lnTo>
                    <a:pt x="1080" y="1698"/>
                  </a:lnTo>
                  <a:lnTo>
                    <a:pt x="1131" y="1698"/>
                  </a:lnTo>
                  <a:lnTo>
                    <a:pt x="1131" y="1704"/>
                  </a:lnTo>
                  <a:lnTo>
                    <a:pt x="1162" y="1704"/>
                  </a:lnTo>
                  <a:lnTo>
                    <a:pt x="1162" y="1712"/>
                  </a:lnTo>
                  <a:lnTo>
                    <a:pt x="1197" y="1712"/>
                  </a:lnTo>
                  <a:lnTo>
                    <a:pt x="1197" y="1720"/>
                  </a:lnTo>
                  <a:lnTo>
                    <a:pt x="1234" y="1720"/>
                  </a:lnTo>
                  <a:lnTo>
                    <a:pt x="1234" y="1735"/>
                  </a:lnTo>
                  <a:lnTo>
                    <a:pt x="1277" y="1735"/>
                  </a:lnTo>
                  <a:lnTo>
                    <a:pt x="1277" y="1741"/>
                  </a:lnTo>
                  <a:lnTo>
                    <a:pt x="1313" y="1741"/>
                  </a:lnTo>
                  <a:lnTo>
                    <a:pt x="1313" y="1757"/>
                  </a:lnTo>
                  <a:lnTo>
                    <a:pt x="1386" y="1757"/>
                  </a:lnTo>
                  <a:lnTo>
                    <a:pt x="1386" y="1763"/>
                  </a:lnTo>
                  <a:lnTo>
                    <a:pt x="1430" y="1763"/>
                  </a:lnTo>
                  <a:lnTo>
                    <a:pt x="1430" y="1772"/>
                  </a:lnTo>
                  <a:lnTo>
                    <a:pt x="1467" y="1772"/>
                  </a:lnTo>
                  <a:lnTo>
                    <a:pt x="1467" y="1786"/>
                  </a:lnTo>
                  <a:lnTo>
                    <a:pt x="1504" y="1786"/>
                  </a:lnTo>
                  <a:lnTo>
                    <a:pt x="1504" y="1794"/>
                  </a:lnTo>
                  <a:lnTo>
                    <a:pt x="1545" y="1794"/>
                  </a:lnTo>
                  <a:lnTo>
                    <a:pt x="1545" y="1800"/>
                  </a:lnTo>
                  <a:lnTo>
                    <a:pt x="1582" y="1800"/>
                  </a:lnTo>
                  <a:lnTo>
                    <a:pt x="1582" y="1814"/>
                  </a:lnTo>
                  <a:lnTo>
                    <a:pt x="1619" y="1814"/>
                  </a:lnTo>
                  <a:lnTo>
                    <a:pt x="1619" y="1823"/>
                  </a:lnTo>
                  <a:lnTo>
                    <a:pt x="1663" y="1823"/>
                  </a:lnTo>
                  <a:lnTo>
                    <a:pt x="1663" y="1829"/>
                  </a:lnTo>
                  <a:lnTo>
                    <a:pt x="1700" y="1829"/>
                  </a:lnTo>
                  <a:lnTo>
                    <a:pt x="1700" y="1845"/>
                  </a:lnTo>
                  <a:lnTo>
                    <a:pt x="1728" y="1845"/>
                  </a:lnTo>
                  <a:lnTo>
                    <a:pt x="1728" y="1851"/>
                  </a:lnTo>
                  <a:lnTo>
                    <a:pt x="1780" y="1851"/>
                  </a:lnTo>
                  <a:lnTo>
                    <a:pt x="1780" y="1845"/>
                  </a:lnTo>
                  <a:lnTo>
                    <a:pt x="1787" y="1845"/>
                  </a:lnTo>
                  <a:lnTo>
                    <a:pt x="1787" y="1800"/>
                  </a:lnTo>
                  <a:lnTo>
                    <a:pt x="1795" y="1800"/>
                  </a:lnTo>
                  <a:lnTo>
                    <a:pt x="1795" y="1772"/>
                  </a:lnTo>
                  <a:lnTo>
                    <a:pt x="1800" y="1772"/>
                  </a:lnTo>
                  <a:lnTo>
                    <a:pt x="1800" y="1757"/>
                  </a:lnTo>
                  <a:lnTo>
                    <a:pt x="1817" y="1757"/>
                  </a:lnTo>
                  <a:lnTo>
                    <a:pt x="1817" y="1712"/>
                  </a:lnTo>
                  <a:lnTo>
                    <a:pt x="1823" y="1712"/>
                  </a:lnTo>
                  <a:lnTo>
                    <a:pt x="1823" y="1684"/>
                  </a:lnTo>
                  <a:lnTo>
                    <a:pt x="1837" y="1684"/>
                  </a:lnTo>
                  <a:lnTo>
                    <a:pt x="1837" y="1667"/>
                  </a:lnTo>
                  <a:lnTo>
                    <a:pt x="1845" y="1667"/>
                  </a:lnTo>
                  <a:lnTo>
                    <a:pt x="1845" y="1638"/>
                  </a:lnTo>
                  <a:lnTo>
                    <a:pt x="1854" y="1638"/>
                  </a:lnTo>
                  <a:lnTo>
                    <a:pt x="1854" y="1624"/>
                  </a:lnTo>
                  <a:lnTo>
                    <a:pt x="1859" y="1624"/>
                  </a:lnTo>
                  <a:lnTo>
                    <a:pt x="1859" y="406"/>
                  </a:lnTo>
                  <a:lnTo>
                    <a:pt x="1854" y="406"/>
                  </a:lnTo>
                  <a:lnTo>
                    <a:pt x="1854" y="391"/>
                  </a:lnTo>
                  <a:lnTo>
                    <a:pt x="1817" y="391"/>
                  </a:lnTo>
                  <a:lnTo>
                    <a:pt x="1817" y="384"/>
                  </a:lnTo>
                  <a:lnTo>
                    <a:pt x="1780" y="384"/>
                  </a:lnTo>
                  <a:lnTo>
                    <a:pt x="1780" y="375"/>
                  </a:lnTo>
                  <a:lnTo>
                    <a:pt x="1728" y="375"/>
                  </a:lnTo>
                  <a:lnTo>
                    <a:pt x="1728" y="369"/>
                  </a:lnTo>
                  <a:lnTo>
                    <a:pt x="1700" y="369"/>
                  </a:lnTo>
                  <a:lnTo>
                    <a:pt x="1700" y="355"/>
                  </a:lnTo>
                  <a:lnTo>
                    <a:pt x="1649" y="355"/>
                  </a:lnTo>
                  <a:lnTo>
                    <a:pt x="1649" y="347"/>
                  </a:lnTo>
                  <a:lnTo>
                    <a:pt x="1613" y="347"/>
                  </a:lnTo>
                  <a:lnTo>
                    <a:pt x="1613" y="338"/>
                  </a:lnTo>
                  <a:lnTo>
                    <a:pt x="1567" y="338"/>
                  </a:lnTo>
                  <a:lnTo>
                    <a:pt x="1567" y="332"/>
                  </a:lnTo>
                  <a:lnTo>
                    <a:pt x="1532" y="332"/>
                  </a:lnTo>
                  <a:lnTo>
                    <a:pt x="1532" y="324"/>
                  </a:lnTo>
                  <a:lnTo>
                    <a:pt x="1489" y="324"/>
                  </a:lnTo>
                  <a:lnTo>
                    <a:pt x="1489" y="318"/>
                  </a:lnTo>
                  <a:lnTo>
                    <a:pt x="1452" y="318"/>
                  </a:lnTo>
                  <a:lnTo>
                    <a:pt x="1452" y="310"/>
                  </a:lnTo>
                  <a:lnTo>
                    <a:pt x="1408" y="310"/>
                  </a:lnTo>
                  <a:lnTo>
                    <a:pt x="1408" y="296"/>
                  </a:lnTo>
                  <a:lnTo>
                    <a:pt x="1371" y="296"/>
                  </a:lnTo>
                  <a:lnTo>
                    <a:pt x="1371" y="287"/>
                  </a:lnTo>
                  <a:lnTo>
                    <a:pt x="1327" y="287"/>
                  </a:lnTo>
                  <a:lnTo>
                    <a:pt x="1327" y="272"/>
                  </a:lnTo>
                  <a:lnTo>
                    <a:pt x="1249" y="272"/>
                  </a:lnTo>
                  <a:lnTo>
                    <a:pt x="1249" y="259"/>
                  </a:lnTo>
                  <a:lnTo>
                    <a:pt x="1212" y="259"/>
                  </a:lnTo>
                  <a:lnTo>
                    <a:pt x="1212" y="250"/>
                  </a:lnTo>
                  <a:lnTo>
                    <a:pt x="1175" y="250"/>
                  </a:lnTo>
                  <a:lnTo>
                    <a:pt x="1175" y="236"/>
                  </a:lnTo>
                  <a:lnTo>
                    <a:pt x="1131" y="236"/>
                  </a:lnTo>
                  <a:lnTo>
                    <a:pt x="1131" y="228"/>
                  </a:lnTo>
                  <a:lnTo>
                    <a:pt x="1094" y="228"/>
                  </a:lnTo>
                  <a:lnTo>
                    <a:pt x="1094" y="222"/>
                  </a:lnTo>
                  <a:lnTo>
                    <a:pt x="1044" y="222"/>
                  </a:lnTo>
                  <a:lnTo>
                    <a:pt x="1044" y="213"/>
                  </a:lnTo>
                  <a:lnTo>
                    <a:pt x="1016" y="213"/>
                  </a:lnTo>
                  <a:lnTo>
                    <a:pt x="1016" y="208"/>
                  </a:lnTo>
                  <a:lnTo>
                    <a:pt x="962" y="208"/>
                  </a:lnTo>
                  <a:lnTo>
                    <a:pt x="962" y="199"/>
                  </a:lnTo>
                  <a:lnTo>
                    <a:pt x="927" y="199"/>
                  </a:lnTo>
                  <a:lnTo>
                    <a:pt x="927" y="184"/>
                  </a:lnTo>
                  <a:lnTo>
                    <a:pt x="884" y="184"/>
                  </a:lnTo>
                  <a:lnTo>
                    <a:pt x="884" y="177"/>
                  </a:lnTo>
                  <a:lnTo>
                    <a:pt x="847" y="177"/>
                  </a:lnTo>
                  <a:lnTo>
                    <a:pt x="847" y="171"/>
                  </a:lnTo>
                  <a:lnTo>
                    <a:pt x="803" y="171"/>
                  </a:lnTo>
                  <a:lnTo>
                    <a:pt x="803" y="154"/>
                  </a:lnTo>
                  <a:lnTo>
                    <a:pt x="766" y="154"/>
                  </a:lnTo>
                  <a:lnTo>
                    <a:pt x="766" y="148"/>
                  </a:lnTo>
                  <a:lnTo>
                    <a:pt x="724" y="148"/>
                  </a:lnTo>
                  <a:lnTo>
                    <a:pt x="724" y="140"/>
                  </a:lnTo>
                  <a:lnTo>
                    <a:pt x="687" y="140"/>
                  </a:lnTo>
                  <a:lnTo>
                    <a:pt x="687" y="133"/>
                  </a:lnTo>
                  <a:lnTo>
                    <a:pt x="642" y="133"/>
                  </a:lnTo>
                  <a:lnTo>
                    <a:pt x="642" y="118"/>
                  </a:lnTo>
                  <a:lnTo>
                    <a:pt x="607" y="118"/>
                  </a:lnTo>
                  <a:lnTo>
                    <a:pt x="607" y="111"/>
                  </a:lnTo>
                  <a:lnTo>
                    <a:pt x="527" y="111"/>
                  </a:lnTo>
                  <a:lnTo>
                    <a:pt x="527" y="96"/>
                  </a:lnTo>
                  <a:lnTo>
                    <a:pt x="475" y="96"/>
                  </a:lnTo>
                  <a:lnTo>
                    <a:pt x="475" y="89"/>
                  </a:lnTo>
                  <a:lnTo>
                    <a:pt x="446" y="89"/>
                  </a:lnTo>
                  <a:lnTo>
                    <a:pt x="446" y="80"/>
                  </a:lnTo>
                  <a:lnTo>
                    <a:pt x="396" y="80"/>
                  </a:lnTo>
                  <a:lnTo>
                    <a:pt x="396" y="66"/>
                  </a:lnTo>
                  <a:lnTo>
                    <a:pt x="365" y="66"/>
                  </a:lnTo>
                  <a:lnTo>
                    <a:pt x="365" y="59"/>
                  </a:lnTo>
                  <a:lnTo>
                    <a:pt x="315" y="59"/>
                  </a:lnTo>
                  <a:lnTo>
                    <a:pt x="315" y="52"/>
                  </a:lnTo>
                  <a:lnTo>
                    <a:pt x="278" y="52"/>
                  </a:lnTo>
                  <a:lnTo>
                    <a:pt x="278" y="37"/>
                  </a:lnTo>
                  <a:lnTo>
                    <a:pt x="235" y="37"/>
                  </a:lnTo>
                  <a:lnTo>
                    <a:pt x="235" y="28"/>
                  </a:lnTo>
                  <a:lnTo>
                    <a:pt x="200" y="28"/>
                  </a:lnTo>
                  <a:lnTo>
                    <a:pt x="200" y="23"/>
                  </a:lnTo>
                  <a:lnTo>
                    <a:pt x="163" y="23"/>
                  </a:lnTo>
                  <a:lnTo>
                    <a:pt x="163" y="15"/>
                  </a:lnTo>
                  <a:lnTo>
                    <a:pt x="118" y="15"/>
                  </a:lnTo>
                  <a:lnTo>
                    <a:pt x="118" y="0"/>
                  </a:lnTo>
                  <a:lnTo>
                    <a:pt x="82" y="0"/>
                  </a:lnTo>
                  <a:close/>
                </a:path>
              </a:pathLst>
            </a:custGeom>
            <a:solidFill>
              <a:srgbClr val="020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4" name="Freeform 784"/>
            <p:cNvSpPr>
              <a:spLocks/>
            </p:cNvSpPr>
            <p:nvPr/>
          </p:nvSpPr>
          <p:spPr bwMode="auto">
            <a:xfrm>
              <a:off x="3932" y="1912"/>
              <a:ext cx="173" cy="134"/>
            </a:xfrm>
            <a:custGeom>
              <a:avLst/>
              <a:gdLst>
                <a:gd name="T0" fmla="*/ 0 w 1726"/>
                <a:gd name="T1" fmla="*/ 0 h 1741"/>
                <a:gd name="T2" fmla="*/ 0 w 1726"/>
                <a:gd name="T3" fmla="*/ 0 h 1741"/>
                <a:gd name="T4" fmla="*/ 0 w 1726"/>
                <a:gd name="T5" fmla="*/ 0 h 1741"/>
                <a:gd name="T6" fmla="*/ 0 w 1726"/>
                <a:gd name="T7" fmla="*/ 0 h 1741"/>
                <a:gd name="T8" fmla="*/ 0 w 1726"/>
                <a:gd name="T9" fmla="*/ 0 h 1741"/>
                <a:gd name="T10" fmla="*/ 0 w 1726"/>
                <a:gd name="T11" fmla="*/ 0 h 1741"/>
                <a:gd name="T12" fmla="*/ 0 w 1726"/>
                <a:gd name="T13" fmla="*/ 0 h 1741"/>
                <a:gd name="T14" fmla="*/ 0 w 1726"/>
                <a:gd name="T15" fmla="*/ 0 h 1741"/>
                <a:gd name="T16" fmla="*/ 0 w 1726"/>
                <a:gd name="T17" fmla="*/ 0 h 1741"/>
                <a:gd name="T18" fmla="*/ 0 w 1726"/>
                <a:gd name="T19" fmla="*/ 0 h 1741"/>
                <a:gd name="T20" fmla="*/ 0 w 1726"/>
                <a:gd name="T21" fmla="*/ 0 h 1741"/>
                <a:gd name="T22" fmla="*/ 0 w 1726"/>
                <a:gd name="T23" fmla="*/ 0 h 1741"/>
                <a:gd name="T24" fmla="*/ 0 w 1726"/>
                <a:gd name="T25" fmla="*/ 0 h 1741"/>
                <a:gd name="T26" fmla="*/ 0 w 1726"/>
                <a:gd name="T27" fmla="*/ 0 h 1741"/>
                <a:gd name="T28" fmla="*/ 0 w 1726"/>
                <a:gd name="T29" fmla="*/ 0 h 1741"/>
                <a:gd name="T30" fmla="*/ 0 w 1726"/>
                <a:gd name="T31" fmla="*/ 0 h 1741"/>
                <a:gd name="T32" fmla="*/ 0 w 1726"/>
                <a:gd name="T33" fmla="*/ 0 h 1741"/>
                <a:gd name="T34" fmla="*/ 0 w 1726"/>
                <a:gd name="T35" fmla="*/ 0 h 1741"/>
                <a:gd name="T36" fmla="*/ 0 w 1726"/>
                <a:gd name="T37" fmla="*/ 0 h 1741"/>
                <a:gd name="T38" fmla="*/ 0 w 1726"/>
                <a:gd name="T39" fmla="*/ 0 h 1741"/>
                <a:gd name="T40" fmla="*/ 0 w 1726"/>
                <a:gd name="T41" fmla="*/ 0 h 1741"/>
                <a:gd name="T42" fmla="*/ 0 w 1726"/>
                <a:gd name="T43" fmla="*/ 0 h 1741"/>
                <a:gd name="T44" fmla="*/ 0 w 1726"/>
                <a:gd name="T45" fmla="*/ 0 h 1741"/>
                <a:gd name="T46" fmla="*/ 0 w 1726"/>
                <a:gd name="T47" fmla="*/ 0 h 1741"/>
                <a:gd name="T48" fmla="*/ 0 w 1726"/>
                <a:gd name="T49" fmla="*/ 0 h 1741"/>
                <a:gd name="T50" fmla="*/ 0 w 1726"/>
                <a:gd name="T51" fmla="*/ 0 h 1741"/>
                <a:gd name="T52" fmla="*/ 0 w 1726"/>
                <a:gd name="T53" fmla="*/ 0 h 1741"/>
                <a:gd name="T54" fmla="*/ 0 w 1726"/>
                <a:gd name="T55" fmla="*/ 0 h 1741"/>
                <a:gd name="T56" fmla="*/ 0 w 1726"/>
                <a:gd name="T57" fmla="*/ 0 h 1741"/>
                <a:gd name="T58" fmla="*/ 0 w 1726"/>
                <a:gd name="T59" fmla="*/ 0 h 1741"/>
                <a:gd name="T60" fmla="*/ 0 w 1726"/>
                <a:gd name="T61" fmla="*/ 0 h 1741"/>
                <a:gd name="T62" fmla="*/ 0 w 1726"/>
                <a:gd name="T63" fmla="*/ 0 h 1741"/>
                <a:gd name="T64" fmla="*/ 0 w 1726"/>
                <a:gd name="T65" fmla="*/ 0 h 1741"/>
                <a:gd name="T66" fmla="*/ 0 w 1726"/>
                <a:gd name="T67" fmla="*/ 0 h 1741"/>
                <a:gd name="T68" fmla="*/ 0 w 1726"/>
                <a:gd name="T69" fmla="*/ 0 h 1741"/>
                <a:gd name="T70" fmla="*/ 0 w 1726"/>
                <a:gd name="T71" fmla="*/ 0 h 1741"/>
                <a:gd name="T72" fmla="*/ 0 w 1726"/>
                <a:gd name="T73" fmla="*/ 0 h 1741"/>
                <a:gd name="T74" fmla="*/ 0 w 1726"/>
                <a:gd name="T75" fmla="*/ 0 h 1741"/>
                <a:gd name="T76" fmla="*/ 0 w 1726"/>
                <a:gd name="T77" fmla="*/ 0 h 1741"/>
                <a:gd name="T78" fmla="*/ 0 w 1726"/>
                <a:gd name="T79" fmla="*/ 0 h 1741"/>
                <a:gd name="T80" fmla="*/ 0 w 1726"/>
                <a:gd name="T81" fmla="*/ 0 h 1741"/>
                <a:gd name="T82" fmla="*/ 0 w 1726"/>
                <a:gd name="T83" fmla="*/ 0 h 1741"/>
                <a:gd name="T84" fmla="*/ 0 w 1726"/>
                <a:gd name="T85" fmla="*/ 0 h 1741"/>
                <a:gd name="T86" fmla="*/ 0 w 1726"/>
                <a:gd name="T87" fmla="*/ 0 h 1741"/>
                <a:gd name="T88" fmla="*/ 0 w 1726"/>
                <a:gd name="T89" fmla="*/ 0 h 1741"/>
                <a:gd name="T90" fmla="*/ 0 w 1726"/>
                <a:gd name="T91" fmla="*/ 0 h 1741"/>
                <a:gd name="T92" fmla="*/ 0 w 1726"/>
                <a:gd name="T93" fmla="*/ 0 h 1741"/>
                <a:gd name="T94" fmla="*/ 0 w 1726"/>
                <a:gd name="T95" fmla="*/ 0 h 1741"/>
                <a:gd name="T96" fmla="*/ 0 w 1726"/>
                <a:gd name="T97" fmla="*/ 0 h 174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726" h="1741">
                  <a:moveTo>
                    <a:pt x="0" y="0"/>
                  </a:moveTo>
                  <a:lnTo>
                    <a:pt x="0" y="1387"/>
                  </a:lnTo>
                  <a:lnTo>
                    <a:pt x="22" y="1387"/>
                  </a:lnTo>
                  <a:lnTo>
                    <a:pt x="22" y="1403"/>
                  </a:lnTo>
                  <a:lnTo>
                    <a:pt x="67" y="1403"/>
                  </a:lnTo>
                  <a:lnTo>
                    <a:pt x="67" y="1409"/>
                  </a:lnTo>
                  <a:lnTo>
                    <a:pt x="103" y="1409"/>
                  </a:lnTo>
                  <a:lnTo>
                    <a:pt x="103" y="1418"/>
                  </a:lnTo>
                  <a:lnTo>
                    <a:pt x="139" y="1418"/>
                  </a:lnTo>
                  <a:lnTo>
                    <a:pt x="139" y="1423"/>
                  </a:lnTo>
                  <a:lnTo>
                    <a:pt x="176" y="1423"/>
                  </a:lnTo>
                  <a:lnTo>
                    <a:pt x="176" y="1440"/>
                  </a:lnTo>
                  <a:lnTo>
                    <a:pt x="218" y="1440"/>
                  </a:lnTo>
                  <a:lnTo>
                    <a:pt x="218" y="1446"/>
                  </a:lnTo>
                  <a:lnTo>
                    <a:pt x="255" y="1446"/>
                  </a:lnTo>
                  <a:lnTo>
                    <a:pt x="255" y="1454"/>
                  </a:lnTo>
                  <a:lnTo>
                    <a:pt x="291" y="1454"/>
                  </a:lnTo>
                  <a:lnTo>
                    <a:pt x="291" y="1460"/>
                  </a:lnTo>
                  <a:lnTo>
                    <a:pt x="322" y="1460"/>
                  </a:lnTo>
                  <a:lnTo>
                    <a:pt x="322" y="1477"/>
                  </a:lnTo>
                  <a:lnTo>
                    <a:pt x="401" y="1477"/>
                  </a:lnTo>
                  <a:lnTo>
                    <a:pt x="401" y="1491"/>
                  </a:lnTo>
                  <a:lnTo>
                    <a:pt x="437" y="1491"/>
                  </a:lnTo>
                  <a:lnTo>
                    <a:pt x="437" y="1497"/>
                  </a:lnTo>
                  <a:lnTo>
                    <a:pt x="474" y="1497"/>
                  </a:lnTo>
                  <a:lnTo>
                    <a:pt x="474" y="1506"/>
                  </a:lnTo>
                  <a:lnTo>
                    <a:pt x="518" y="1506"/>
                  </a:lnTo>
                  <a:lnTo>
                    <a:pt x="518" y="1520"/>
                  </a:lnTo>
                  <a:lnTo>
                    <a:pt x="563" y="1520"/>
                  </a:lnTo>
                  <a:lnTo>
                    <a:pt x="563" y="1528"/>
                  </a:lnTo>
                  <a:lnTo>
                    <a:pt x="599" y="1528"/>
                  </a:lnTo>
                  <a:lnTo>
                    <a:pt x="599" y="1535"/>
                  </a:lnTo>
                  <a:lnTo>
                    <a:pt x="636" y="1535"/>
                  </a:lnTo>
                  <a:lnTo>
                    <a:pt x="636" y="1542"/>
                  </a:lnTo>
                  <a:lnTo>
                    <a:pt x="672" y="1542"/>
                  </a:lnTo>
                  <a:lnTo>
                    <a:pt x="672" y="1557"/>
                  </a:lnTo>
                  <a:lnTo>
                    <a:pt x="714" y="1557"/>
                  </a:lnTo>
                  <a:lnTo>
                    <a:pt x="714" y="1565"/>
                  </a:lnTo>
                  <a:lnTo>
                    <a:pt x="751" y="1565"/>
                  </a:lnTo>
                  <a:lnTo>
                    <a:pt x="751" y="1579"/>
                  </a:lnTo>
                  <a:lnTo>
                    <a:pt x="824" y="1579"/>
                  </a:lnTo>
                  <a:lnTo>
                    <a:pt x="824" y="1588"/>
                  </a:lnTo>
                  <a:lnTo>
                    <a:pt x="853" y="1588"/>
                  </a:lnTo>
                  <a:lnTo>
                    <a:pt x="853" y="1594"/>
                  </a:lnTo>
                  <a:lnTo>
                    <a:pt x="905" y="1594"/>
                  </a:lnTo>
                  <a:lnTo>
                    <a:pt x="905" y="1608"/>
                  </a:lnTo>
                  <a:lnTo>
                    <a:pt x="942" y="1608"/>
                  </a:lnTo>
                  <a:lnTo>
                    <a:pt x="942" y="1616"/>
                  </a:lnTo>
                  <a:lnTo>
                    <a:pt x="970" y="1616"/>
                  </a:lnTo>
                  <a:lnTo>
                    <a:pt x="970" y="1625"/>
                  </a:lnTo>
                  <a:lnTo>
                    <a:pt x="1006" y="1625"/>
                  </a:lnTo>
                  <a:lnTo>
                    <a:pt x="1006" y="1639"/>
                  </a:lnTo>
                  <a:lnTo>
                    <a:pt x="1057" y="1639"/>
                  </a:lnTo>
                  <a:lnTo>
                    <a:pt x="1057" y="1645"/>
                  </a:lnTo>
                  <a:lnTo>
                    <a:pt x="1088" y="1645"/>
                  </a:lnTo>
                  <a:lnTo>
                    <a:pt x="1088" y="1653"/>
                  </a:lnTo>
                  <a:lnTo>
                    <a:pt x="1123" y="1653"/>
                  </a:lnTo>
                  <a:lnTo>
                    <a:pt x="1123" y="1661"/>
                  </a:lnTo>
                  <a:lnTo>
                    <a:pt x="1160" y="1661"/>
                  </a:lnTo>
                  <a:lnTo>
                    <a:pt x="1160" y="1676"/>
                  </a:lnTo>
                  <a:lnTo>
                    <a:pt x="1203" y="1676"/>
                  </a:lnTo>
                  <a:lnTo>
                    <a:pt x="1203" y="1682"/>
                  </a:lnTo>
                  <a:lnTo>
                    <a:pt x="1239" y="1682"/>
                  </a:lnTo>
                  <a:lnTo>
                    <a:pt x="1239" y="1698"/>
                  </a:lnTo>
                  <a:lnTo>
                    <a:pt x="1312" y="1698"/>
                  </a:lnTo>
                  <a:lnTo>
                    <a:pt x="1312" y="1704"/>
                  </a:lnTo>
                  <a:lnTo>
                    <a:pt x="1356" y="1704"/>
                  </a:lnTo>
                  <a:lnTo>
                    <a:pt x="1356" y="1713"/>
                  </a:lnTo>
                  <a:lnTo>
                    <a:pt x="1393" y="1713"/>
                  </a:lnTo>
                  <a:lnTo>
                    <a:pt x="1393" y="1727"/>
                  </a:lnTo>
                  <a:lnTo>
                    <a:pt x="1430" y="1727"/>
                  </a:lnTo>
                  <a:lnTo>
                    <a:pt x="1430" y="1735"/>
                  </a:lnTo>
                  <a:lnTo>
                    <a:pt x="1471" y="1735"/>
                  </a:lnTo>
                  <a:lnTo>
                    <a:pt x="1471" y="1741"/>
                  </a:lnTo>
                  <a:lnTo>
                    <a:pt x="1721" y="1741"/>
                  </a:lnTo>
                  <a:lnTo>
                    <a:pt x="1721" y="1713"/>
                  </a:lnTo>
                  <a:lnTo>
                    <a:pt x="1726" y="1713"/>
                  </a:lnTo>
                  <a:lnTo>
                    <a:pt x="1726" y="325"/>
                  </a:lnTo>
                  <a:lnTo>
                    <a:pt x="1706" y="325"/>
                  </a:lnTo>
                  <a:lnTo>
                    <a:pt x="1706" y="316"/>
                  </a:lnTo>
                  <a:lnTo>
                    <a:pt x="1654" y="316"/>
                  </a:lnTo>
                  <a:lnTo>
                    <a:pt x="1654" y="310"/>
                  </a:lnTo>
                  <a:lnTo>
                    <a:pt x="1626" y="310"/>
                  </a:lnTo>
                  <a:lnTo>
                    <a:pt x="1626" y="296"/>
                  </a:lnTo>
                  <a:lnTo>
                    <a:pt x="1575" y="296"/>
                  </a:lnTo>
                  <a:lnTo>
                    <a:pt x="1575" y="288"/>
                  </a:lnTo>
                  <a:lnTo>
                    <a:pt x="1539" y="288"/>
                  </a:lnTo>
                  <a:lnTo>
                    <a:pt x="1539" y="279"/>
                  </a:lnTo>
                  <a:lnTo>
                    <a:pt x="1493" y="279"/>
                  </a:lnTo>
                  <a:lnTo>
                    <a:pt x="1493" y="273"/>
                  </a:lnTo>
                  <a:lnTo>
                    <a:pt x="1458" y="273"/>
                  </a:lnTo>
                  <a:lnTo>
                    <a:pt x="1458" y="265"/>
                  </a:lnTo>
                  <a:lnTo>
                    <a:pt x="1415" y="265"/>
                  </a:lnTo>
                  <a:lnTo>
                    <a:pt x="1415" y="259"/>
                  </a:lnTo>
                  <a:lnTo>
                    <a:pt x="1378" y="259"/>
                  </a:lnTo>
                  <a:lnTo>
                    <a:pt x="1378" y="251"/>
                  </a:lnTo>
                  <a:lnTo>
                    <a:pt x="1334" y="251"/>
                  </a:lnTo>
                  <a:lnTo>
                    <a:pt x="1334" y="237"/>
                  </a:lnTo>
                  <a:lnTo>
                    <a:pt x="1297" y="237"/>
                  </a:lnTo>
                  <a:lnTo>
                    <a:pt x="1297" y="228"/>
                  </a:lnTo>
                  <a:lnTo>
                    <a:pt x="1253" y="228"/>
                  </a:lnTo>
                  <a:lnTo>
                    <a:pt x="1253" y="213"/>
                  </a:lnTo>
                  <a:lnTo>
                    <a:pt x="1175" y="213"/>
                  </a:lnTo>
                  <a:lnTo>
                    <a:pt x="1175" y="200"/>
                  </a:lnTo>
                  <a:lnTo>
                    <a:pt x="1138" y="200"/>
                  </a:lnTo>
                  <a:lnTo>
                    <a:pt x="1138" y="191"/>
                  </a:lnTo>
                  <a:lnTo>
                    <a:pt x="1101" y="191"/>
                  </a:lnTo>
                  <a:lnTo>
                    <a:pt x="1101" y="177"/>
                  </a:lnTo>
                  <a:lnTo>
                    <a:pt x="1057" y="177"/>
                  </a:lnTo>
                  <a:lnTo>
                    <a:pt x="1057" y="169"/>
                  </a:lnTo>
                  <a:lnTo>
                    <a:pt x="1020" y="169"/>
                  </a:lnTo>
                  <a:lnTo>
                    <a:pt x="1020" y="163"/>
                  </a:lnTo>
                  <a:lnTo>
                    <a:pt x="970" y="163"/>
                  </a:lnTo>
                  <a:lnTo>
                    <a:pt x="970" y="154"/>
                  </a:lnTo>
                  <a:lnTo>
                    <a:pt x="942" y="154"/>
                  </a:lnTo>
                  <a:lnTo>
                    <a:pt x="942" y="149"/>
                  </a:lnTo>
                  <a:lnTo>
                    <a:pt x="888" y="149"/>
                  </a:lnTo>
                  <a:lnTo>
                    <a:pt x="888" y="140"/>
                  </a:lnTo>
                  <a:lnTo>
                    <a:pt x="853" y="140"/>
                  </a:lnTo>
                  <a:lnTo>
                    <a:pt x="853" y="125"/>
                  </a:lnTo>
                  <a:lnTo>
                    <a:pt x="810" y="125"/>
                  </a:lnTo>
                  <a:lnTo>
                    <a:pt x="810" y="118"/>
                  </a:lnTo>
                  <a:lnTo>
                    <a:pt x="773" y="118"/>
                  </a:lnTo>
                  <a:lnTo>
                    <a:pt x="773" y="112"/>
                  </a:lnTo>
                  <a:lnTo>
                    <a:pt x="729" y="112"/>
                  </a:lnTo>
                  <a:lnTo>
                    <a:pt x="729" y="95"/>
                  </a:lnTo>
                  <a:lnTo>
                    <a:pt x="692" y="95"/>
                  </a:lnTo>
                  <a:lnTo>
                    <a:pt x="692" y="89"/>
                  </a:lnTo>
                  <a:lnTo>
                    <a:pt x="650" y="89"/>
                  </a:lnTo>
                  <a:lnTo>
                    <a:pt x="650" y="81"/>
                  </a:lnTo>
                  <a:lnTo>
                    <a:pt x="613" y="81"/>
                  </a:lnTo>
                  <a:lnTo>
                    <a:pt x="613" y="74"/>
                  </a:lnTo>
                  <a:lnTo>
                    <a:pt x="568" y="74"/>
                  </a:lnTo>
                  <a:lnTo>
                    <a:pt x="568" y="59"/>
                  </a:lnTo>
                  <a:lnTo>
                    <a:pt x="533" y="59"/>
                  </a:lnTo>
                  <a:lnTo>
                    <a:pt x="533" y="52"/>
                  </a:lnTo>
                  <a:lnTo>
                    <a:pt x="453" y="52"/>
                  </a:lnTo>
                  <a:lnTo>
                    <a:pt x="453" y="37"/>
                  </a:lnTo>
                  <a:lnTo>
                    <a:pt x="401" y="37"/>
                  </a:lnTo>
                  <a:lnTo>
                    <a:pt x="401" y="30"/>
                  </a:lnTo>
                  <a:lnTo>
                    <a:pt x="372" y="30"/>
                  </a:lnTo>
                  <a:lnTo>
                    <a:pt x="372" y="21"/>
                  </a:lnTo>
                  <a:lnTo>
                    <a:pt x="322" y="21"/>
                  </a:lnTo>
                  <a:lnTo>
                    <a:pt x="322" y="7"/>
                  </a:lnTo>
                  <a:lnTo>
                    <a:pt x="291" y="7"/>
                  </a:lnTo>
                  <a:lnTo>
                    <a:pt x="291" y="0"/>
                  </a:lnTo>
                  <a:lnTo>
                    <a:pt x="0" y="0"/>
                  </a:lnTo>
                  <a:close/>
                </a:path>
              </a:pathLst>
            </a:custGeom>
            <a:solidFill>
              <a:srgbClr val="0202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 name="Freeform 785"/>
            <p:cNvSpPr>
              <a:spLocks/>
            </p:cNvSpPr>
            <p:nvPr/>
          </p:nvSpPr>
          <p:spPr bwMode="auto">
            <a:xfrm>
              <a:off x="3939" y="1916"/>
              <a:ext cx="158" cy="125"/>
            </a:xfrm>
            <a:custGeom>
              <a:avLst/>
              <a:gdLst>
                <a:gd name="T0" fmla="*/ 0 w 1587"/>
                <a:gd name="T1" fmla="*/ 0 h 1617"/>
                <a:gd name="T2" fmla="*/ 0 w 1587"/>
                <a:gd name="T3" fmla="*/ 0 h 1617"/>
                <a:gd name="T4" fmla="*/ 0 w 1587"/>
                <a:gd name="T5" fmla="*/ 0 h 1617"/>
                <a:gd name="T6" fmla="*/ 0 w 1587"/>
                <a:gd name="T7" fmla="*/ 0 h 1617"/>
                <a:gd name="T8" fmla="*/ 0 w 1587"/>
                <a:gd name="T9" fmla="*/ 0 h 1617"/>
                <a:gd name="T10" fmla="*/ 0 w 1587"/>
                <a:gd name="T11" fmla="*/ 0 h 1617"/>
                <a:gd name="T12" fmla="*/ 0 w 1587"/>
                <a:gd name="T13" fmla="*/ 0 h 1617"/>
                <a:gd name="T14" fmla="*/ 0 w 1587"/>
                <a:gd name="T15" fmla="*/ 0 h 1617"/>
                <a:gd name="T16" fmla="*/ 0 w 1587"/>
                <a:gd name="T17" fmla="*/ 0 h 1617"/>
                <a:gd name="T18" fmla="*/ 0 w 1587"/>
                <a:gd name="T19" fmla="*/ 0 h 1617"/>
                <a:gd name="T20" fmla="*/ 0 w 1587"/>
                <a:gd name="T21" fmla="*/ 0 h 1617"/>
                <a:gd name="T22" fmla="*/ 0 w 1587"/>
                <a:gd name="T23" fmla="*/ 0 h 1617"/>
                <a:gd name="T24" fmla="*/ 0 w 1587"/>
                <a:gd name="T25" fmla="*/ 0 h 1617"/>
                <a:gd name="T26" fmla="*/ 0 w 1587"/>
                <a:gd name="T27" fmla="*/ 0 h 1617"/>
                <a:gd name="T28" fmla="*/ 0 w 1587"/>
                <a:gd name="T29" fmla="*/ 0 h 1617"/>
                <a:gd name="T30" fmla="*/ 0 w 1587"/>
                <a:gd name="T31" fmla="*/ 0 h 1617"/>
                <a:gd name="T32" fmla="*/ 0 w 1587"/>
                <a:gd name="T33" fmla="*/ 0 h 1617"/>
                <a:gd name="T34" fmla="*/ 0 w 1587"/>
                <a:gd name="T35" fmla="*/ 0 h 1617"/>
                <a:gd name="T36" fmla="*/ 0 w 1587"/>
                <a:gd name="T37" fmla="*/ 0 h 1617"/>
                <a:gd name="T38" fmla="*/ 0 w 1587"/>
                <a:gd name="T39" fmla="*/ 0 h 1617"/>
                <a:gd name="T40" fmla="*/ 0 w 1587"/>
                <a:gd name="T41" fmla="*/ 0 h 1617"/>
                <a:gd name="T42" fmla="*/ 0 w 1587"/>
                <a:gd name="T43" fmla="*/ 0 h 1617"/>
                <a:gd name="T44" fmla="*/ 0 w 1587"/>
                <a:gd name="T45" fmla="*/ 0 h 1617"/>
                <a:gd name="T46" fmla="*/ 0 w 1587"/>
                <a:gd name="T47" fmla="*/ 0 h 1617"/>
                <a:gd name="T48" fmla="*/ 0 w 1587"/>
                <a:gd name="T49" fmla="*/ 0 h 1617"/>
                <a:gd name="T50" fmla="*/ 0 w 1587"/>
                <a:gd name="T51" fmla="*/ 0 h 1617"/>
                <a:gd name="T52" fmla="*/ 0 w 1587"/>
                <a:gd name="T53" fmla="*/ 0 h 1617"/>
                <a:gd name="T54" fmla="*/ 0 w 1587"/>
                <a:gd name="T55" fmla="*/ 0 h 1617"/>
                <a:gd name="T56" fmla="*/ 0 w 1587"/>
                <a:gd name="T57" fmla="*/ 0 h 1617"/>
                <a:gd name="T58" fmla="*/ 0 w 1587"/>
                <a:gd name="T59" fmla="*/ 0 h 1617"/>
                <a:gd name="T60" fmla="*/ 0 w 1587"/>
                <a:gd name="T61" fmla="*/ 0 h 1617"/>
                <a:gd name="T62" fmla="*/ 0 w 1587"/>
                <a:gd name="T63" fmla="*/ 0 h 1617"/>
                <a:gd name="T64" fmla="*/ 0 w 1587"/>
                <a:gd name="T65" fmla="*/ 0 h 1617"/>
                <a:gd name="T66" fmla="*/ 0 w 1587"/>
                <a:gd name="T67" fmla="*/ 0 h 1617"/>
                <a:gd name="T68" fmla="*/ 0 w 1587"/>
                <a:gd name="T69" fmla="*/ 0 h 1617"/>
                <a:gd name="T70" fmla="*/ 0 w 1587"/>
                <a:gd name="T71" fmla="*/ 0 h 1617"/>
                <a:gd name="T72" fmla="*/ 0 w 1587"/>
                <a:gd name="T73" fmla="*/ 0 h 1617"/>
                <a:gd name="T74" fmla="*/ 0 w 1587"/>
                <a:gd name="T75" fmla="*/ 0 h 1617"/>
                <a:gd name="T76" fmla="*/ 0 w 1587"/>
                <a:gd name="T77" fmla="*/ 0 h 1617"/>
                <a:gd name="T78" fmla="*/ 0 w 1587"/>
                <a:gd name="T79" fmla="*/ 0 h 1617"/>
                <a:gd name="T80" fmla="*/ 0 w 1587"/>
                <a:gd name="T81" fmla="*/ 0 h 1617"/>
                <a:gd name="T82" fmla="*/ 0 w 1587"/>
                <a:gd name="T83" fmla="*/ 0 h 1617"/>
                <a:gd name="T84" fmla="*/ 0 w 1587"/>
                <a:gd name="T85" fmla="*/ 0 h 1617"/>
                <a:gd name="T86" fmla="*/ 0 w 1587"/>
                <a:gd name="T87" fmla="*/ 0 h 1617"/>
                <a:gd name="T88" fmla="*/ 0 w 1587"/>
                <a:gd name="T89" fmla="*/ 0 h 1617"/>
                <a:gd name="T90" fmla="*/ 0 w 1587"/>
                <a:gd name="T91" fmla="*/ 0 h 1617"/>
                <a:gd name="T92" fmla="*/ 0 w 1587"/>
                <a:gd name="T93" fmla="*/ 0 h 1617"/>
                <a:gd name="T94" fmla="*/ 0 w 1587"/>
                <a:gd name="T95" fmla="*/ 0 h 1617"/>
                <a:gd name="T96" fmla="*/ 0 w 1587"/>
                <a:gd name="T97" fmla="*/ 0 h 1617"/>
                <a:gd name="T98" fmla="*/ 0 w 1587"/>
                <a:gd name="T99" fmla="*/ 0 h 1617"/>
                <a:gd name="T100" fmla="*/ 0 w 1587"/>
                <a:gd name="T101" fmla="*/ 0 h 1617"/>
                <a:gd name="T102" fmla="*/ 0 w 1587"/>
                <a:gd name="T103" fmla="*/ 0 h 1617"/>
                <a:gd name="T104" fmla="*/ 0 w 1587"/>
                <a:gd name="T105" fmla="*/ 0 h 1617"/>
                <a:gd name="T106" fmla="*/ 0 w 1587"/>
                <a:gd name="T107" fmla="*/ 0 h 1617"/>
                <a:gd name="T108" fmla="*/ 0 w 1587"/>
                <a:gd name="T109" fmla="*/ 0 h 1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587" h="1617">
                  <a:moveTo>
                    <a:pt x="0" y="0"/>
                  </a:moveTo>
                  <a:lnTo>
                    <a:pt x="0" y="1350"/>
                  </a:lnTo>
                  <a:lnTo>
                    <a:pt x="36" y="1350"/>
                  </a:lnTo>
                  <a:lnTo>
                    <a:pt x="36" y="1359"/>
                  </a:lnTo>
                  <a:lnTo>
                    <a:pt x="72" y="1359"/>
                  </a:lnTo>
                  <a:lnTo>
                    <a:pt x="72" y="1364"/>
                  </a:lnTo>
                  <a:lnTo>
                    <a:pt x="109" y="1364"/>
                  </a:lnTo>
                  <a:lnTo>
                    <a:pt x="109" y="1381"/>
                  </a:lnTo>
                  <a:lnTo>
                    <a:pt x="151" y="1381"/>
                  </a:lnTo>
                  <a:lnTo>
                    <a:pt x="151" y="1387"/>
                  </a:lnTo>
                  <a:lnTo>
                    <a:pt x="188" y="1387"/>
                  </a:lnTo>
                  <a:lnTo>
                    <a:pt x="188" y="1395"/>
                  </a:lnTo>
                  <a:lnTo>
                    <a:pt x="224" y="1395"/>
                  </a:lnTo>
                  <a:lnTo>
                    <a:pt x="224" y="1401"/>
                  </a:lnTo>
                  <a:lnTo>
                    <a:pt x="255" y="1401"/>
                  </a:lnTo>
                  <a:lnTo>
                    <a:pt x="255" y="1418"/>
                  </a:lnTo>
                  <a:lnTo>
                    <a:pt x="334" y="1418"/>
                  </a:lnTo>
                  <a:lnTo>
                    <a:pt x="334" y="1432"/>
                  </a:lnTo>
                  <a:lnTo>
                    <a:pt x="370" y="1432"/>
                  </a:lnTo>
                  <a:lnTo>
                    <a:pt x="370" y="1438"/>
                  </a:lnTo>
                  <a:lnTo>
                    <a:pt x="407" y="1438"/>
                  </a:lnTo>
                  <a:lnTo>
                    <a:pt x="407" y="1447"/>
                  </a:lnTo>
                  <a:lnTo>
                    <a:pt x="451" y="1447"/>
                  </a:lnTo>
                  <a:lnTo>
                    <a:pt x="451" y="1461"/>
                  </a:lnTo>
                  <a:lnTo>
                    <a:pt x="496" y="1461"/>
                  </a:lnTo>
                  <a:lnTo>
                    <a:pt x="496" y="1469"/>
                  </a:lnTo>
                  <a:lnTo>
                    <a:pt x="532" y="1469"/>
                  </a:lnTo>
                  <a:lnTo>
                    <a:pt x="532" y="1476"/>
                  </a:lnTo>
                  <a:lnTo>
                    <a:pt x="569" y="1476"/>
                  </a:lnTo>
                  <a:lnTo>
                    <a:pt x="569" y="1483"/>
                  </a:lnTo>
                  <a:lnTo>
                    <a:pt x="605" y="1483"/>
                  </a:lnTo>
                  <a:lnTo>
                    <a:pt x="605" y="1498"/>
                  </a:lnTo>
                  <a:lnTo>
                    <a:pt x="647" y="1498"/>
                  </a:lnTo>
                  <a:lnTo>
                    <a:pt x="647" y="1506"/>
                  </a:lnTo>
                  <a:lnTo>
                    <a:pt x="684" y="1506"/>
                  </a:lnTo>
                  <a:lnTo>
                    <a:pt x="684" y="1520"/>
                  </a:lnTo>
                  <a:lnTo>
                    <a:pt x="757" y="1520"/>
                  </a:lnTo>
                  <a:lnTo>
                    <a:pt x="757" y="1529"/>
                  </a:lnTo>
                  <a:lnTo>
                    <a:pt x="786" y="1529"/>
                  </a:lnTo>
                  <a:lnTo>
                    <a:pt x="786" y="1535"/>
                  </a:lnTo>
                  <a:lnTo>
                    <a:pt x="838" y="1535"/>
                  </a:lnTo>
                  <a:lnTo>
                    <a:pt x="838" y="1549"/>
                  </a:lnTo>
                  <a:lnTo>
                    <a:pt x="875" y="1549"/>
                  </a:lnTo>
                  <a:lnTo>
                    <a:pt x="875" y="1557"/>
                  </a:lnTo>
                  <a:lnTo>
                    <a:pt x="903" y="1557"/>
                  </a:lnTo>
                  <a:lnTo>
                    <a:pt x="903" y="1566"/>
                  </a:lnTo>
                  <a:lnTo>
                    <a:pt x="939" y="1566"/>
                  </a:lnTo>
                  <a:lnTo>
                    <a:pt x="939" y="1580"/>
                  </a:lnTo>
                  <a:lnTo>
                    <a:pt x="990" y="1580"/>
                  </a:lnTo>
                  <a:lnTo>
                    <a:pt x="990" y="1586"/>
                  </a:lnTo>
                  <a:lnTo>
                    <a:pt x="1021" y="1586"/>
                  </a:lnTo>
                  <a:lnTo>
                    <a:pt x="1021" y="1594"/>
                  </a:lnTo>
                  <a:lnTo>
                    <a:pt x="1056" y="1594"/>
                  </a:lnTo>
                  <a:lnTo>
                    <a:pt x="1056" y="1602"/>
                  </a:lnTo>
                  <a:lnTo>
                    <a:pt x="1093" y="1602"/>
                  </a:lnTo>
                  <a:lnTo>
                    <a:pt x="1093" y="1617"/>
                  </a:lnTo>
                  <a:lnTo>
                    <a:pt x="1587" y="1617"/>
                  </a:lnTo>
                  <a:lnTo>
                    <a:pt x="1587" y="251"/>
                  </a:lnTo>
                  <a:lnTo>
                    <a:pt x="1559" y="251"/>
                  </a:lnTo>
                  <a:lnTo>
                    <a:pt x="1559" y="237"/>
                  </a:lnTo>
                  <a:lnTo>
                    <a:pt x="1508" y="237"/>
                  </a:lnTo>
                  <a:lnTo>
                    <a:pt x="1508" y="229"/>
                  </a:lnTo>
                  <a:lnTo>
                    <a:pt x="1472" y="229"/>
                  </a:lnTo>
                  <a:lnTo>
                    <a:pt x="1472" y="220"/>
                  </a:lnTo>
                  <a:lnTo>
                    <a:pt x="1426" y="220"/>
                  </a:lnTo>
                  <a:lnTo>
                    <a:pt x="1426" y="214"/>
                  </a:lnTo>
                  <a:lnTo>
                    <a:pt x="1391" y="214"/>
                  </a:lnTo>
                  <a:lnTo>
                    <a:pt x="1391" y="206"/>
                  </a:lnTo>
                  <a:lnTo>
                    <a:pt x="1348" y="206"/>
                  </a:lnTo>
                  <a:lnTo>
                    <a:pt x="1348" y="200"/>
                  </a:lnTo>
                  <a:lnTo>
                    <a:pt x="1311" y="200"/>
                  </a:lnTo>
                  <a:lnTo>
                    <a:pt x="1311" y="192"/>
                  </a:lnTo>
                  <a:lnTo>
                    <a:pt x="1267" y="192"/>
                  </a:lnTo>
                  <a:lnTo>
                    <a:pt x="1267" y="178"/>
                  </a:lnTo>
                  <a:lnTo>
                    <a:pt x="1230" y="178"/>
                  </a:lnTo>
                  <a:lnTo>
                    <a:pt x="1230" y="169"/>
                  </a:lnTo>
                  <a:lnTo>
                    <a:pt x="1186" y="169"/>
                  </a:lnTo>
                  <a:lnTo>
                    <a:pt x="1186" y="154"/>
                  </a:lnTo>
                  <a:lnTo>
                    <a:pt x="1108" y="154"/>
                  </a:lnTo>
                  <a:lnTo>
                    <a:pt x="1108" y="141"/>
                  </a:lnTo>
                  <a:lnTo>
                    <a:pt x="1071" y="141"/>
                  </a:lnTo>
                  <a:lnTo>
                    <a:pt x="1071" y="132"/>
                  </a:lnTo>
                  <a:lnTo>
                    <a:pt x="1034" y="132"/>
                  </a:lnTo>
                  <a:lnTo>
                    <a:pt x="1034" y="118"/>
                  </a:lnTo>
                  <a:lnTo>
                    <a:pt x="990" y="118"/>
                  </a:lnTo>
                  <a:lnTo>
                    <a:pt x="990" y="110"/>
                  </a:lnTo>
                  <a:lnTo>
                    <a:pt x="953" y="110"/>
                  </a:lnTo>
                  <a:lnTo>
                    <a:pt x="953" y="104"/>
                  </a:lnTo>
                  <a:lnTo>
                    <a:pt x="903" y="104"/>
                  </a:lnTo>
                  <a:lnTo>
                    <a:pt x="903" y="95"/>
                  </a:lnTo>
                  <a:lnTo>
                    <a:pt x="875" y="95"/>
                  </a:lnTo>
                  <a:lnTo>
                    <a:pt x="875" y="90"/>
                  </a:lnTo>
                  <a:lnTo>
                    <a:pt x="821" y="90"/>
                  </a:lnTo>
                  <a:lnTo>
                    <a:pt x="821" y="81"/>
                  </a:lnTo>
                  <a:lnTo>
                    <a:pt x="786" y="81"/>
                  </a:lnTo>
                  <a:lnTo>
                    <a:pt x="786" y="66"/>
                  </a:lnTo>
                  <a:lnTo>
                    <a:pt x="743" y="66"/>
                  </a:lnTo>
                  <a:lnTo>
                    <a:pt x="743" y="59"/>
                  </a:lnTo>
                  <a:lnTo>
                    <a:pt x="706" y="59"/>
                  </a:lnTo>
                  <a:lnTo>
                    <a:pt x="706" y="53"/>
                  </a:lnTo>
                  <a:lnTo>
                    <a:pt x="662" y="53"/>
                  </a:lnTo>
                  <a:lnTo>
                    <a:pt x="662" y="36"/>
                  </a:lnTo>
                  <a:lnTo>
                    <a:pt x="625" y="36"/>
                  </a:lnTo>
                  <a:lnTo>
                    <a:pt x="625" y="30"/>
                  </a:lnTo>
                  <a:lnTo>
                    <a:pt x="583" y="30"/>
                  </a:lnTo>
                  <a:lnTo>
                    <a:pt x="583" y="22"/>
                  </a:lnTo>
                  <a:lnTo>
                    <a:pt x="546" y="22"/>
                  </a:lnTo>
                  <a:lnTo>
                    <a:pt x="546" y="15"/>
                  </a:lnTo>
                  <a:lnTo>
                    <a:pt x="501" y="15"/>
                  </a:lnTo>
                  <a:lnTo>
                    <a:pt x="501" y="0"/>
                  </a:lnTo>
                  <a:lnTo>
                    <a:pt x="0" y="0"/>
                  </a:lnTo>
                  <a:close/>
                </a:path>
              </a:pathLst>
            </a:custGeom>
            <a:solidFill>
              <a:srgbClr val="0202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 name="Freeform 786"/>
            <p:cNvSpPr>
              <a:spLocks/>
            </p:cNvSpPr>
            <p:nvPr/>
          </p:nvSpPr>
          <p:spPr bwMode="auto">
            <a:xfrm>
              <a:off x="3946" y="1922"/>
              <a:ext cx="145" cy="113"/>
            </a:xfrm>
            <a:custGeom>
              <a:avLst/>
              <a:gdLst>
                <a:gd name="T0" fmla="*/ 0 w 1450"/>
                <a:gd name="T1" fmla="*/ 0 h 1468"/>
                <a:gd name="T2" fmla="*/ 0 w 1450"/>
                <a:gd name="T3" fmla="*/ 0 h 1468"/>
                <a:gd name="T4" fmla="*/ 0 w 1450"/>
                <a:gd name="T5" fmla="*/ 0 h 1468"/>
                <a:gd name="T6" fmla="*/ 0 w 1450"/>
                <a:gd name="T7" fmla="*/ 0 h 1468"/>
                <a:gd name="T8" fmla="*/ 0 w 1450"/>
                <a:gd name="T9" fmla="*/ 0 h 1468"/>
                <a:gd name="T10" fmla="*/ 0 w 1450"/>
                <a:gd name="T11" fmla="*/ 0 h 1468"/>
                <a:gd name="T12" fmla="*/ 0 w 1450"/>
                <a:gd name="T13" fmla="*/ 0 h 1468"/>
                <a:gd name="T14" fmla="*/ 0 w 1450"/>
                <a:gd name="T15" fmla="*/ 0 h 1468"/>
                <a:gd name="T16" fmla="*/ 0 w 1450"/>
                <a:gd name="T17" fmla="*/ 0 h 1468"/>
                <a:gd name="T18" fmla="*/ 0 w 1450"/>
                <a:gd name="T19" fmla="*/ 0 h 1468"/>
                <a:gd name="T20" fmla="*/ 0 w 1450"/>
                <a:gd name="T21" fmla="*/ 0 h 1468"/>
                <a:gd name="T22" fmla="*/ 0 w 1450"/>
                <a:gd name="T23" fmla="*/ 0 h 1468"/>
                <a:gd name="T24" fmla="*/ 0 w 1450"/>
                <a:gd name="T25" fmla="*/ 0 h 1468"/>
                <a:gd name="T26" fmla="*/ 0 w 1450"/>
                <a:gd name="T27" fmla="*/ 0 h 1468"/>
                <a:gd name="T28" fmla="*/ 0 w 1450"/>
                <a:gd name="T29" fmla="*/ 0 h 1468"/>
                <a:gd name="T30" fmla="*/ 0 w 1450"/>
                <a:gd name="T31" fmla="*/ 0 h 1468"/>
                <a:gd name="T32" fmla="*/ 0 w 1450"/>
                <a:gd name="T33" fmla="*/ 0 h 1468"/>
                <a:gd name="T34" fmla="*/ 0 w 1450"/>
                <a:gd name="T35" fmla="*/ 0 h 1468"/>
                <a:gd name="T36" fmla="*/ 0 w 1450"/>
                <a:gd name="T37" fmla="*/ 0 h 1468"/>
                <a:gd name="T38" fmla="*/ 0 w 1450"/>
                <a:gd name="T39" fmla="*/ 0 h 1468"/>
                <a:gd name="T40" fmla="*/ 0 w 1450"/>
                <a:gd name="T41" fmla="*/ 0 h 1468"/>
                <a:gd name="T42" fmla="*/ 0 w 1450"/>
                <a:gd name="T43" fmla="*/ 0 h 1468"/>
                <a:gd name="T44" fmla="*/ 0 w 1450"/>
                <a:gd name="T45" fmla="*/ 0 h 1468"/>
                <a:gd name="T46" fmla="*/ 0 w 1450"/>
                <a:gd name="T47" fmla="*/ 0 h 1468"/>
                <a:gd name="T48" fmla="*/ 0 w 1450"/>
                <a:gd name="T49" fmla="*/ 0 h 1468"/>
                <a:gd name="T50" fmla="*/ 0 w 1450"/>
                <a:gd name="T51" fmla="*/ 0 h 1468"/>
                <a:gd name="T52" fmla="*/ 0 w 1450"/>
                <a:gd name="T53" fmla="*/ 0 h 1468"/>
                <a:gd name="T54" fmla="*/ 0 w 1450"/>
                <a:gd name="T55" fmla="*/ 0 h 1468"/>
                <a:gd name="T56" fmla="*/ 0 w 1450"/>
                <a:gd name="T57" fmla="*/ 0 h 1468"/>
                <a:gd name="T58" fmla="*/ 0 w 1450"/>
                <a:gd name="T59" fmla="*/ 0 h 1468"/>
                <a:gd name="T60" fmla="*/ 0 w 1450"/>
                <a:gd name="T61" fmla="*/ 0 h 1468"/>
                <a:gd name="T62" fmla="*/ 0 w 1450"/>
                <a:gd name="T63" fmla="*/ 0 h 1468"/>
                <a:gd name="T64" fmla="*/ 0 w 1450"/>
                <a:gd name="T65" fmla="*/ 0 h 1468"/>
                <a:gd name="T66" fmla="*/ 0 w 1450"/>
                <a:gd name="T67" fmla="*/ 0 h 1468"/>
                <a:gd name="T68" fmla="*/ 0 w 1450"/>
                <a:gd name="T69" fmla="*/ 0 h 1468"/>
                <a:gd name="T70" fmla="*/ 0 w 1450"/>
                <a:gd name="T71" fmla="*/ 0 h 1468"/>
                <a:gd name="T72" fmla="*/ 0 w 1450"/>
                <a:gd name="T73" fmla="*/ 0 h 146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450" h="1468">
                  <a:moveTo>
                    <a:pt x="0" y="0"/>
                  </a:moveTo>
                  <a:lnTo>
                    <a:pt x="0" y="1283"/>
                  </a:lnTo>
                  <a:lnTo>
                    <a:pt x="37" y="1283"/>
                  </a:lnTo>
                  <a:lnTo>
                    <a:pt x="37" y="1300"/>
                  </a:lnTo>
                  <a:lnTo>
                    <a:pt x="79" y="1300"/>
                  </a:lnTo>
                  <a:lnTo>
                    <a:pt x="79" y="1306"/>
                  </a:lnTo>
                  <a:lnTo>
                    <a:pt x="116" y="1306"/>
                  </a:lnTo>
                  <a:lnTo>
                    <a:pt x="116" y="1314"/>
                  </a:lnTo>
                  <a:lnTo>
                    <a:pt x="152" y="1314"/>
                  </a:lnTo>
                  <a:lnTo>
                    <a:pt x="152" y="1320"/>
                  </a:lnTo>
                  <a:lnTo>
                    <a:pt x="183" y="1320"/>
                  </a:lnTo>
                  <a:lnTo>
                    <a:pt x="183" y="1337"/>
                  </a:lnTo>
                  <a:lnTo>
                    <a:pt x="262" y="1337"/>
                  </a:lnTo>
                  <a:lnTo>
                    <a:pt x="262" y="1351"/>
                  </a:lnTo>
                  <a:lnTo>
                    <a:pt x="298" y="1351"/>
                  </a:lnTo>
                  <a:lnTo>
                    <a:pt x="298" y="1357"/>
                  </a:lnTo>
                  <a:lnTo>
                    <a:pt x="335" y="1357"/>
                  </a:lnTo>
                  <a:lnTo>
                    <a:pt x="335" y="1366"/>
                  </a:lnTo>
                  <a:lnTo>
                    <a:pt x="379" y="1366"/>
                  </a:lnTo>
                  <a:lnTo>
                    <a:pt x="379" y="1380"/>
                  </a:lnTo>
                  <a:lnTo>
                    <a:pt x="424" y="1380"/>
                  </a:lnTo>
                  <a:lnTo>
                    <a:pt x="424" y="1388"/>
                  </a:lnTo>
                  <a:lnTo>
                    <a:pt x="460" y="1388"/>
                  </a:lnTo>
                  <a:lnTo>
                    <a:pt x="460" y="1395"/>
                  </a:lnTo>
                  <a:lnTo>
                    <a:pt x="497" y="1395"/>
                  </a:lnTo>
                  <a:lnTo>
                    <a:pt x="497" y="1402"/>
                  </a:lnTo>
                  <a:lnTo>
                    <a:pt x="533" y="1402"/>
                  </a:lnTo>
                  <a:lnTo>
                    <a:pt x="533" y="1417"/>
                  </a:lnTo>
                  <a:lnTo>
                    <a:pt x="575" y="1417"/>
                  </a:lnTo>
                  <a:lnTo>
                    <a:pt x="575" y="1425"/>
                  </a:lnTo>
                  <a:lnTo>
                    <a:pt x="612" y="1425"/>
                  </a:lnTo>
                  <a:lnTo>
                    <a:pt x="612" y="1439"/>
                  </a:lnTo>
                  <a:lnTo>
                    <a:pt x="685" y="1439"/>
                  </a:lnTo>
                  <a:lnTo>
                    <a:pt x="685" y="1448"/>
                  </a:lnTo>
                  <a:lnTo>
                    <a:pt x="714" y="1448"/>
                  </a:lnTo>
                  <a:lnTo>
                    <a:pt x="714" y="1454"/>
                  </a:lnTo>
                  <a:lnTo>
                    <a:pt x="766" y="1454"/>
                  </a:lnTo>
                  <a:lnTo>
                    <a:pt x="766" y="1468"/>
                  </a:lnTo>
                  <a:lnTo>
                    <a:pt x="1450" y="1468"/>
                  </a:lnTo>
                  <a:lnTo>
                    <a:pt x="1450" y="156"/>
                  </a:lnTo>
                  <a:lnTo>
                    <a:pt x="1436" y="156"/>
                  </a:lnTo>
                  <a:lnTo>
                    <a:pt x="1436" y="148"/>
                  </a:lnTo>
                  <a:lnTo>
                    <a:pt x="1400" y="148"/>
                  </a:lnTo>
                  <a:lnTo>
                    <a:pt x="1400" y="139"/>
                  </a:lnTo>
                  <a:lnTo>
                    <a:pt x="1354" y="139"/>
                  </a:lnTo>
                  <a:lnTo>
                    <a:pt x="1354" y="133"/>
                  </a:lnTo>
                  <a:lnTo>
                    <a:pt x="1319" y="133"/>
                  </a:lnTo>
                  <a:lnTo>
                    <a:pt x="1319" y="125"/>
                  </a:lnTo>
                  <a:lnTo>
                    <a:pt x="1276" y="125"/>
                  </a:lnTo>
                  <a:lnTo>
                    <a:pt x="1276" y="119"/>
                  </a:lnTo>
                  <a:lnTo>
                    <a:pt x="1239" y="119"/>
                  </a:lnTo>
                  <a:lnTo>
                    <a:pt x="1239" y="111"/>
                  </a:lnTo>
                  <a:lnTo>
                    <a:pt x="1195" y="111"/>
                  </a:lnTo>
                  <a:lnTo>
                    <a:pt x="1195" y="97"/>
                  </a:lnTo>
                  <a:lnTo>
                    <a:pt x="1158" y="97"/>
                  </a:lnTo>
                  <a:lnTo>
                    <a:pt x="1158" y="88"/>
                  </a:lnTo>
                  <a:lnTo>
                    <a:pt x="1114" y="88"/>
                  </a:lnTo>
                  <a:lnTo>
                    <a:pt x="1114" y="73"/>
                  </a:lnTo>
                  <a:lnTo>
                    <a:pt x="1036" y="73"/>
                  </a:lnTo>
                  <a:lnTo>
                    <a:pt x="1036" y="60"/>
                  </a:lnTo>
                  <a:lnTo>
                    <a:pt x="999" y="60"/>
                  </a:lnTo>
                  <a:lnTo>
                    <a:pt x="999" y="51"/>
                  </a:lnTo>
                  <a:lnTo>
                    <a:pt x="962" y="51"/>
                  </a:lnTo>
                  <a:lnTo>
                    <a:pt x="962" y="37"/>
                  </a:lnTo>
                  <a:lnTo>
                    <a:pt x="918" y="37"/>
                  </a:lnTo>
                  <a:lnTo>
                    <a:pt x="918" y="29"/>
                  </a:lnTo>
                  <a:lnTo>
                    <a:pt x="881" y="29"/>
                  </a:lnTo>
                  <a:lnTo>
                    <a:pt x="881" y="23"/>
                  </a:lnTo>
                  <a:lnTo>
                    <a:pt x="831" y="23"/>
                  </a:lnTo>
                  <a:lnTo>
                    <a:pt x="831" y="14"/>
                  </a:lnTo>
                  <a:lnTo>
                    <a:pt x="803" y="14"/>
                  </a:lnTo>
                  <a:lnTo>
                    <a:pt x="803" y="9"/>
                  </a:lnTo>
                  <a:lnTo>
                    <a:pt x="749" y="9"/>
                  </a:lnTo>
                  <a:lnTo>
                    <a:pt x="749" y="0"/>
                  </a:lnTo>
                  <a:lnTo>
                    <a:pt x="0" y="0"/>
                  </a:lnTo>
                  <a:close/>
                </a:path>
              </a:pathLst>
            </a:custGeom>
            <a:solidFill>
              <a:srgbClr val="0202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 name="Freeform 787"/>
            <p:cNvSpPr>
              <a:spLocks/>
            </p:cNvSpPr>
            <p:nvPr/>
          </p:nvSpPr>
          <p:spPr bwMode="auto">
            <a:xfrm>
              <a:off x="3952" y="1927"/>
              <a:ext cx="132" cy="103"/>
            </a:xfrm>
            <a:custGeom>
              <a:avLst/>
              <a:gdLst>
                <a:gd name="T0" fmla="*/ 0 w 1319"/>
                <a:gd name="T1" fmla="*/ 0 h 1335"/>
                <a:gd name="T2" fmla="*/ 0 w 1319"/>
                <a:gd name="T3" fmla="*/ 0 h 1335"/>
                <a:gd name="T4" fmla="*/ 0 w 1319"/>
                <a:gd name="T5" fmla="*/ 0 h 1335"/>
                <a:gd name="T6" fmla="*/ 0 w 1319"/>
                <a:gd name="T7" fmla="*/ 0 h 1335"/>
                <a:gd name="T8" fmla="*/ 0 w 1319"/>
                <a:gd name="T9" fmla="*/ 0 h 1335"/>
                <a:gd name="T10" fmla="*/ 0 w 1319"/>
                <a:gd name="T11" fmla="*/ 0 h 1335"/>
                <a:gd name="T12" fmla="*/ 0 w 1319"/>
                <a:gd name="T13" fmla="*/ 0 h 1335"/>
                <a:gd name="T14" fmla="*/ 0 w 1319"/>
                <a:gd name="T15" fmla="*/ 0 h 1335"/>
                <a:gd name="T16" fmla="*/ 0 w 1319"/>
                <a:gd name="T17" fmla="*/ 0 h 1335"/>
                <a:gd name="T18" fmla="*/ 0 w 1319"/>
                <a:gd name="T19" fmla="*/ 0 h 1335"/>
                <a:gd name="T20" fmla="*/ 0 w 1319"/>
                <a:gd name="T21" fmla="*/ 0 h 1335"/>
                <a:gd name="T22" fmla="*/ 0 w 1319"/>
                <a:gd name="T23" fmla="*/ 0 h 1335"/>
                <a:gd name="T24" fmla="*/ 0 w 1319"/>
                <a:gd name="T25" fmla="*/ 0 h 1335"/>
                <a:gd name="T26" fmla="*/ 0 w 1319"/>
                <a:gd name="T27" fmla="*/ 0 h 1335"/>
                <a:gd name="T28" fmla="*/ 0 w 1319"/>
                <a:gd name="T29" fmla="*/ 0 h 1335"/>
                <a:gd name="T30" fmla="*/ 0 w 1319"/>
                <a:gd name="T31" fmla="*/ 0 h 1335"/>
                <a:gd name="T32" fmla="*/ 0 w 1319"/>
                <a:gd name="T33" fmla="*/ 0 h 1335"/>
                <a:gd name="T34" fmla="*/ 0 w 1319"/>
                <a:gd name="T35" fmla="*/ 0 h 1335"/>
                <a:gd name="T36" fmla="*/ 0 w 1319"/>
                <a:gd name="T37" fmla="*/ 0 h 1335"/>
                <a:gd name="T38" fmla="*/ 0 w 1319"/>
                <a:gd name="T39" fmla="*/ 0 h 1335"/>
                <a:gd name="T40" fmla="*/ 0 w 1319"/>
                <a:gd name="T41" fmla="*/ 0 h 1335"/>
                <a:gd name="T42" fmla="*/ 0 w 1319"/>
                <a:gd name="T43" fmla="*/ 0 h 1335"/>
                <a:gd name="T44" fmla="*/ 0 w 1319"/>
                <a:gd name="T45" fmla="*/ 0 h 1335"/>
                <a:gd name="T46" fmla="*/ 0 w 1319"/>
                <a:gd name="T47" fmla="*/ 0 h 1335"/>
                <a:gd name="T48" fmla="*/ 0 w 1319"/>
                <a:gd name="T49" fmla="*/ 0 h 1335"/>
                <a:gd name="T50" fmla="*/ 0 w 1319"/>
                <a:gd name="T51" fmla="*/ 0 h 1335"/>
                <a:gd name="T52" fmla="*/ 0 w 1319"/>
                <a:gd name="T53" fmla="*/ 0 h 1335"/>
                <a:gd name="T54" fmla="*/ 0 w 1319"/>
                <a:gd name="T55" fmla="*/ 0 h 1335"/>
                <a:gd name="T56" fmla="*/ 0 w 1319"/>
                <a:gd name="T57" fmla="*/ 0 h 1335"/>
                <a:gd name="T58" fmla="*/ 0 w 1319"/>
                <a:gd name="T59" fmla="*/ 0 h 1335"/>
                <a:gd name="T60" fmla="*/ 0 w 1319"/>
                <a:gd name="T61" fmla="*/ 0 h 1335"/>
                <a:gd name="T62" fmla="*/ 0 w 1319"/>
                <a:gd name="T63" fmla="*/ 0 h 1335"/>
                <a:gd name="T64" fmla="*/ 0 w 1319"/>
                <a:gd name="T65" fmla="*/ 0 h 1335"/>
                <a:gd name="T66" fmla="*/ 0 w 1319"/>
                <a:gd name="T67" fmla="*/ 0 h 1335"/>
                <a:gd name="T68" fmla="*/ 0 w 1319"/>
                <a:gd name="T69" fmla="*/ 0 h 1335"/>
                <a:gd name="T70" fmla="*/ 0 w 1319"/>
                <a:gd name="T71" fmla="*/ 0 h 1335"/>
                <a:gd name="T72" fmla="*/ 0 w 1319"/>
                <a:gd name="T73" fmla="*/ 0 h 1335"/>
                <a:gd name="T74" fmla="*/ 0 w 1319"/>
                <a:gd name="T75" fmla="*/ 0 h 1335"/>
                <a:gd name="T76" fmla="*/ 0 w 1319"/>
                <a:gd name="T77" fmla="*/ 0 h 1335"/>
                <a:gd name="T78" fmla="*/ 0 w 1319"/>
                <a:gd name="T79" fmla="*/ 0 h 1335"/>
                <a:gd name="T80" fmla="*/ 0 w 1319"/>
                <a:gd name="T81" fmla="*/ 0 h 13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319" h="1335">
                  <a:moveTo>
                    <a:pt x="0" y="0"/>
                  </a:moveTo>
                  <a:lnTo>
                    <a:pt x="0" y="1240"/>
                  </a:lnTo>
                  <a:lnTo>
                    <a:pt x="20" y="1240"/>
                  </a:lnTo>
                  <a:lnTo>
                    <a:pt x="20" y="1246"/>
                  </a:lnTo>
                  <a:lnTo>
                    <a:pt x="57" y="1246"/>
                  </a:lnTo>
                  <a:lnTo>
                    <a:pt x="57" y="1254"/>
                  </a:lnTo>
                  <a:lnTo>
                    <a:pt x="93" y="1254"/>
                  </a:lnTo>
                  <a:lnTo>
                    <a:pt x="93" y="1260"/>
                  </a:lnTo>
                  <a:lnTo>
                    <a:pt x="124" y="1260"/>
                  </a:lnTo>
                  <a:lnTo>
                    <a:pt x="124" y="1277"/>
                  </a:lnTo>
                  <a:lnTo>
                    <a:pt x="203" y="1277"/>
                  </a:lnTo>
                  <a:lnTo>
                    <a:pt x="203" y="1291"/>
                  </a:lnTo>
                  <a:lnTo>
                    <a:pt x="239" y="1291"/>
                  </a:lnTo>
                  <a:lnTo>
                    <a:pt x="239" y="1297"/>
                  </a:lnTo>
                  <a:lnTo>
                    <a:pt x="276" y="1297"/>
                  </a:lnTo>
                  <a:lnTo>
                    <a:pt x="276" y="1306"/>
                  </a:lnTo>
                  <a:lnTo>
                    <a:pt x="320" y="1306"/>
                  </a:lnTo>
                  <a:lnTo>
                    <a:pt x="320" y="1320"/>
                  </a:lnTo>
                  <a:lnTo>
                    <a:pt x="365" y="1320"/>
                  </a:lnTo>
                  <a:lnTo>
                    <a:pt x="365" y="1328"/>
                  </a:lnTo>
                  <a:lnTo>
                    <a:pt x="401" y="1328"/>
                  </a:lnTo>
                  <a:lnTo>
                    <a:pt x="401" y="1335"/>
                  </a:lnTo>
                  <a:lnTo>
                    <a:pt x="1319" y="1335"/>
                  </a:lnTo>
                  <a:lnTo>
                    <a:pt x="1319" y="79"/>
                  </a:lnTo>
                  <a:lnTo>
                    <a:pt x="1295" y="79"/>
                  </a:lnTo>
                  <a:lnTo>
                    <a:pt x="1295" y="73"/>
                  </a:lnTo>
                  <a:lnTo>
                    <a:pt x="1260" y="73"/>
                  </a:lnTo>
                  <a:lnTo>
                    <a:pt x="1260" y="65"/>
                  </a:lnTo>
                  <a:lnTo>
                    <a:pt x="1217" y="65"/>
                  </a:lnTo>
                  <a:lnTo>
                    <a:pt x="1217" y="59"/>
                  </a:lnTo>
                  <a:lnTo>
                    <a:pt x="1180" y="59"/>
                  </a:lnTo>
                  <a:lnTo>
                    <a:pt x="1180" y="51"/>
                  </a:lnTo>
                  <a:lnTo>
                    <a:pt x="1136" y="51"/>
                  </a:lnTo>
                  <a:lnTo>
                    <a:pt x="1136" y="37"/>
                  </a:lnTo>
                  <a:lnTo>
                    <a:pt x="1099" y="37"/>
                  </a:lnTo>
                  <a:lnTo>
                    <a:pt x="1099" y="28"/>
                  </a:lnTo>
                  <a:lnTo>
                    <a:pt x="1055" y="28"/>
                  </a:lnTo>
                  <a:lnTo>
                    <a:pt x="1055" y="13"/>
                  </a:lnTo>
                  <a:lnTo>
                    <a:pt x="977" y="13"/>
                  </a:lnTo>
                  <a:lnTo>
                    <a:pt x="977" y="0"/>
                  </a:lnTo>
                  <a:lnTo>
                    <a:pt x="0" y="0"/>
                  </a:lnTo>
                  <a:close/>
                </a:path>
              </a:pathLst>
            </a:custGeom>
            <a:solidFill>
              <a:srgbClr val="0202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 name="Freeform 788"/>
            <p:cNvSpPr>
              <a:spLocks/>
            </p:cNvSpPr>
            <p:nvPr/>
          </p:nvSpPr>
          <p:spPr bwMode="auto">
            <a:xfrm>
              <a:off x="3960" y="1933"/>
              <a:ext cx="118" cy="92"/>
            </a:xfrm>
            <a:custGeom>
              <a:avLst/>
              <a:gdLst>
                <a:gd name="T0" fmla="*/ 0 w 1181"/>
                <a:gd name="T1" fmla="*/ 0 h 1204"/>
                <a:gd name="T2" fmla="*/ 0 w 1181"/>
                <a:gd name="T3" fmla="*/ 0 h 1204"/>
                <a:gd name="T4" fmla="*/ 0 w 1181"/>
                <a:gd name="T5" fmla="*/ 0 h 1204"/>
                <a:gd name="T6" fmla="*/ 0 w 1181"/>
                <a:gd name="T7" fmla="*/ 0 h 1204"/>
                <a:gd name="T8" fmla="*/ 0 w 1181"/>
                <a:gd name="T9" fmla="*/ 0 h 1204"/>
                <a:gd name="T10" fmla="*/ 0 w 1181"/>
                <a:gd name="T11" fmla="*/ 0 h 1204"/>
                <a:gd name="T12" fmla="*/ 0 w 1181"/>
                <a:gd name="T13" fmla="*/ 0 h 1204"/>
                <a:gd name="T14" fmla="*/ 0 w 1181"/>
                <a:gd name="T15" fmla="*/ 0 h 1204"/>
                <a:gd name="T16" fmla="*/ 0 w 1181"/>
                <a:gd name="T17" fmla="*/ 0 h 1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81" h="1204">
                  <a:moveTo>
                    <a:pt x="0" y="0"/>
                  </a:moveTo>
                  <a:lnTo>
                    <a:pt x="0" y="1181"/>
                  </a:lnTo>
                  <a:lnTo>
                    <a:pt x="14" y="1181"/>
                  </a:lnTo>
                  <a:lnTo>
                    <a:pt x="14" y="1187"/>
                  </a:lnTo>
                  <a:lnTo>
                    <a:pt x="45" y="1187"/>
                  </a:lnTo>
                  <a:lnTo>
                    <a:pt x="45" y="1204"/>
                  </a:lnTo>
                  <a:lnTo>
                    <a:pt x="1181" y="1204"/>
                  </a:lnTo>
                  <a:lnTo>
                    <a:pt x="1181" y="0"/>
                  </a:lnTo>
                  <a:lnTo>
                    <a:pt x="0" y="0"/>
                  </a:lnTo>
                  <a:close/>
                </a:path>
              </a:pathLst>
            </a:custGeom>
            <a:solidFill>
              <a:srgbClr val="0202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9" name="Rectangle 789"/>
            <p:cNvSpPr>
              <a:spLocks noChangeArrowheads="1"/>
            </p:cNvSpPr>
            <p:nvPr/>
          </p:nvSpPr>
          <p:spPr bwMode="auto">
            <a:xfrm>
              <a:off x="3965" y="1937"/>
              <a:ext cx="104" cy="81"/>
            </a:xfrm>
            <a:prstGeom prst="rect">
              <a:avLst/>
            </a:prstGeom>
            <a:solidFill>
              <a:srgbClr val="02025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240" name="Rectangle 790"/>
            <p:cNvSpPr>
              <a:spLocks noChangeArrowheads="1"/>
            </p:cNvSpPr>
            <p:nvPr/>
          </p:nvSpPr>
          <p:spPr bwMode="auto">
            <a:xfrm>
              <a:off x="3972" y="1943"/>
              <a:ext cx="90" cy="70"/>
            </a:xfrm>
            <a:prstGeom prst="rect">
              <a:avLst/>
            </a:prstGeom>
            <a:solidFill>
              <a:srgbClr val="0202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241" name="Rectangle 791"/>
            <p:cNvSpPr>
              <a:spLocks noChangeArrowheads="1"/>
            </p:cNvSpPr>
            <p:nvPr/>
          </p:nvSpPr>
          <p:spPr bwMode="auto">
            <a:xfrm>
              <a:off x="3979" y="1948"/>
              <a:ext cx="77" cy="60"/>
            </a:xfrm>
            <a:prstGeom prst="rect">
              <a:avLst/>
            </a:prstGeom>
            <a:solidFill>
              <a:srgbClr val="0202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242" name="Rectangle 792"/>
            <p:cNvSpPr>
              <a:spLocks noChangeArrowheads="1"/>
            </p:cNvSpPr>
            <p:nvPr/>
          </p:nvSpPr>
          <p:spPr bwMode="auto">
            <a:xfrm>
              <a:off x="3986" y="1954"/>
              <a:ext cx="63" cy="48"/>
            </a:xfrm>
            <a:prstGeom prst="rect">
              <a:avLst/>
            </a:prstGeom>
            <a:solidFill>
              <a:srgbClr val="0202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243" name="Rectangle 793"/>
            <p:cNvSpPr>
              <a:spLocks noChangeArrowheads="1"/>
            </p:cNvSpPr>
            <p:nvPr/>
          </p:nvSpPr>
          <p:spPr bwMode="auto">
            <a:xfrm>
              <a:off x="3992" y="1959"/>
              <a:ext cx="50" cy="38"/>
            </a:xfrm>
            <a:prstGeom prst="rect">
              <a:avLst/>
            </a:prstGeom>
            <a:solidFill>
              <a:srgbClr val="0202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244" name="Rectangle 794"/>
            <p:cNvSpPr>
              <a:spLocks noChangeArrowheads="1"/>
            </p:cNvSpPr>
            <p:nvPr/>
          </p:nvSpPr>
          <p:spPr bwMode="auto">
            <a:xfrm>
              <a:off x="3999" y="1964"/>
              <a:ext cx="37" cy="28"/>
            </a:xfrm>
            <a:prstGeom prst="rect">
              <a:avLst/>
            </a:prstGeom>
            <a:solidFill>
              <a:srgbClr val="0202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245" name="Rectangle 795"/>
            <p:cNvSpPr>
              <a:spLocks noChangeArrowheads="1"/>
            </p:cNvSpPr>
            <p:nvPr/>
          </p:nvSpPr>
          <p:spPr bwMode="auto">
            <a:xfrm>
              <a:off x="4006" y="1969"/>
              <a:ext cx="22"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246" name="Freeform 796"/>
            <p:cNvSpPr>
              <a:spLocks/>
            </p:cNvSpPr>
            <p:nvPr/>
          </p:nvSpPr>
          <p:spPr bwMode="auto">
            <a:xfrm>
              <a:off x="3885" y="1907"/>
              <a:ext cx="265" cy="142"/>
            </a:xfrm>
            <a:custGeom>
              <a:avLst/>
              <a:gdLst>
                <a:gd name="T0" fmla="*/ 0 w 2644"/>
                <a:gd name="T1" fmla="*/ 0 h 1845"/>
                <a:gd name="T2" fmla="*/ 0 w 2644"/>
                <a:gd name="T3" fmla="*/ 0 h 1845"/>
                <a:gd name="T4" fmla="*/ 0 w 2644"/>
                <a:gd name="T5" fmla="*/ 0 h 1845"/>
                <a:gd name="T6" fmla="*/ 0 w 2644"/>
                <a:gd name="T7" fmla="*/ 0 h 1845"/>
                <a:gd name="T8" fmla="*/ 0 w 2644"/>
                <a:gd name="T9" fmla="*/ 0 h 1845"/>
                <a:gd name="T10" fmla="*/ 0 w 2644"/>
                <a:gd name="T11" fmla="*/ 0 h 1845"/>
                <a:gd name="T12" fmla="*/ 0 w 2644"/>
                <a:gd name="T13" fmla="*/ 0 h 1845"/>
                <a:gd name="T14" fmla="*/ 0 w 2644"/>
                <a:gd name="T15" fmla="*/ 0 h 1845"/>
                <a:gd name="T16" fmla="*/ 0 w 2644"/>
                <a:gd name="T17" fmla="*/ 0 h 1845"/>
                <a:gd name="T18" fmla="*/ 0 w 2644"/>
                <a:gd name="T19" fmla="*/ 0 h 1845"/>
                <a:gd name="T20" fmla="*/ 0 w 2644"/>
                <a:gd name="T21" fmla="*/ 0 h 1845"/>
                <a:gd name="T22" fmla="*/ 0 w 2644"/>
                <a:gd name="T23" fmla="*/ 0 h 1845"/>
                <a:gd name="T24" fmla="*/ 0 w 2644"/>
                <a:gd name="T25" fmla="*/ 0 h 1845"/>
                <a:gd name="T26" fmla="*/ 0 w 2644"/>
                <a:gd name="T27" fmla="*/ 0 h 1845"/>
                <a:gd name="T28" fmla="*/ 0 w 2644"/>
                <a:gd name="T29" fmla="*/ 0 h 1845"/>
                <a:gd name="T30" fmla="*/ 0 w 2644"/>
                <a:gd name="T31" fmla="*/ 0 h 1845"/>
                <a:gd name="T32" fmla="*/ 0 w 2644"/>
                <a:gd name="T33" fmla="*/ 0 h 1845"/>
                <a:gd name="T34" fmla="*/ 0 w 2644"/>
                <a:gd name="T35" fmla="*/ 0 h 1845"/>
                <a:gd name="T36" fmla="*/ 0 w 2644"/>
                <a:gd name="T37" fmla="*/ 0 h 1845"/>
                <a:gd name="T38" fmla="*/ 0 w 2644"/>
                <a:gd name="T39" fmla="*/ 0 h 1845"/>
                <a:gd name="T40" fmla="*/ 0 w 2644"/>
                <a:gd name="T41" fmla="*/ 0 h 1845"/>
                <a:gd name="T42" fmla="*/ 0 w 2644"/>
                <a:gd name="T43" fmla="*/ 0 h 1845"/>
                <a:gd name="T44" fmla="*/ 0 w 2644"/>
                <a:gd name="T45" fmla="*/ 0 h 1845"/>
                <a:gd name="T46" fmla="*/ 0 w 2644"/>
                <a:gd name="T47" fmla="*/ 0 h 1845"/>
                <a:gd name="T48" fmla="*/ 0 w 2644"/>
                <a:gd name="T49" fmla="*/ 0 h 1845"/>
                <a:gd name="T50" fmla="*/ 0 w 2644"/>
                <a:gd name="T51" fmla="*/ 0 h 1845"/>
                <a:gd name="T52" fmla="*/ 0 w 2644"/>
                <a:gd name="T53" fmla="*/ 0 h 1845"/>
                <a:gd name="T54" fmla="*/ 0 w 2644"/>
                <a:gd name="T55" fmla="*/ 0 h 1845"/>
                <a:gd name="T56" fmla="*/ 0 w 2644"/>
                <a:gd name="T57" fmla="*/ 0 h 1845"/>
                <a:gd name="T58" fmla="*/ 0 w 2644"/>
                <a:gd name="T59" fmla="*/ 0 h 1845"/>
                <a:gd name="T60" fmla="*/ 0 w 2644"/>
                <a:gd name="T61" fmla="*/ 0 h 1845"/>
                <a:gd name="T62" fmla="*/ 0 w 2644"/>
                <a:gd name="T63" fmla="*/ 0 h 1845"/>
                <a:gd name="T64" fmla="*/ 0 w 2644"/>
                <a:gd name="T65" fmla="*/ 0 h 1845"/>
                <a:gd name="T66" fmla="*/ 0 w 2644"/>
                <a:gd name="T67" fmla="*/ 0 h 1845"/>
                <a:gd name="T68" fmla="*/ 0 w 2644"/>
                <a:gd name="T69" fmla="*/ 0 h 18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644" h="1845">
                  <a:moveTo>
                    <a:pt x="474" y="0"/>
                  </a:moveTo>
                  <a:lnTo>
                    <a:pt x="0" y="1328"/>
                  </a:lnTo>
                  <a:lnTo>
                    <a:pt x="2157" y="1845"/>
                  </a:lnTo>
                  <a:lnTo>
                    <a:pt x="2172" y="1823"/>
                  </a:lnTo>
                  <a:lnTo>
                    <a:pt x="2172" y="1814"/>
                  </a:lnTo>
                  <a:lnTo>
                    <a:pt x="2179" y="1786"/>
                  </a:lnTo>
                  <a:lnTo>
                    <a:pt x="2187" y="1757"/>
                  </a:lnTo>
                  <a:lnTo>
                    <a:pt x="2209" y="1720"/>
                  </a:lnTo>
                  <a:lnTo>
                    <a:pt x="2209" y="1684"/>
                  </a:lnTo>
                  <a:lnTo>
                    <a:pt x="2229" y="1647"/>
                  </a:lnTo>
                  <a:lnTo>
                    <a:pt x="2246" y="1594"/>
                  </a:lnTo>
                  <a:lnTo>
                    <a:pt x="2266" y="1550"/>
                  </a:lnTo>
                  <a:lnTo>
                    <a:pt x="2288" y="1499"/>
                  </a:lnTo>
                  <a:lnTo>
                    <a:pt x="2302" y="1440"/>
                  </a:lnTo>
                  <a:lnTo>
                    <a:pt x="2324" y="1388"/>
                  </a:lnTo>
                  <a:lnTo>
                    <a:pt x="2347" y="1328"/>
                  </a:lnTo>
                  <a:lnTo>
                    <a:pt x="2369" y="1269"/>
                  </a:lnTo>
                  <a:lnTo>
                    <a:pt x="2390" y="1204"/>
                  </a:lnTo>
                  <a:lnTo>
                    <a:pt x="2412" y="1150"/>
                  </a:lnTo>
                  <a:lnTo>
                    <a:pt x="2434" y="1085"/>
                  </a:lnTo>
                  <a:lnTo>
                    <a:pt x="2448" y="1025"/>
                  </a:lnTo>
                  <a:lnTo>
                    <a:pt x="2484" y="965"/>
                  </a:lnTo>
                  <a:lnTo>
                    <a:pt x="2499" y="908"/>
                  </a:lnTo>
                  <a:lnTo>
                    <a:pt x="2521" y="849"/>
                  </a:lnTo>
                  <a:lnTo>
                    <a:pt x="2535" y="789"/>
                  </a:lnTo>
                  <a:lnTo>
                    <a:pt x="2551" y="753"/>
                  </a:lnTo>
                  <a:lnTo>
                    <a:pt x="2571" y="693"/>
                  </a:lnTo>
                  <a:lnTo>
                    <a:pt x="2588" y="657"/>
                  </a:lnTo>
                  <a:lnTo>
                    <a:pt x="2601" y="613"/>
                  </a:lnTo>
                  <a:lnTo>
                    <a:pt x="2616" y="576"/>
                  </a:lnTo>
                  <a:lnTo>
                    <a:pt x="2624" y="545"/>
                  </a:lnTo>
                  <a:lnTo>
                    <a:pt x="2638" y="523"/>
                  </a:lnTo>
                  <a:lnTo>
                    <a:pt x="2644" y="509"/>
                  </a:lnTo>
                  <a:lnTo>
                    <a:pt x="2644" y="486"/>
                  </a:lnTo>
                  <a:lnTo>
                    <a:pt x="474"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7" name="Freeform 797"/>
            <p:cNvSpPr>
              <a:spLocks/>
            </p:cNvSpPr>
            <p:nvPr/>
          </p:nvSpPr>
          <p:spPr bwMode="auto">
            <a:xfrm>
              <a:off x="4131" y="2000"/>
              <a:ext cx="44" cy="59"/>
            </a:xfrm>
            <a:custGeom>
              <a:avLst/>
              <a:gdLst>
                <a:gd name="T0" fmla="*/ 0 w 437"/>
                <a:gd name="T1" fmla="*/ 0 h 761"/>
                <a:gd name="T2" fmla="*/ 0 w 437"/>
                <a:gd name="T3" fmla="*/ 0 h 761"/>
                <a:gd name="T4" fmla="*/ 0 w 437"/>
                <a:gd name="T5" fmla="*/ 0 h 761"/>
                <a:gd name="T6" fmla="*/ 0 w 437"/>
                <a:gd name="T7" fmla="*/ 0 h 761"/>
                <a:gd name="T8" fmla="*/ 0 w 437"/>
                <a:gd name="T9" fmla="*/ 0 h 7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7" h="761">
                  <a:moveTo>
                    <a:pt x="241" y="0"/>
                  </a:moveTo>
                  <a:lnTo>
                    <a:pt x="0" y="702"/>
                  </a:lnTo>
                  <a:lnTo>
                    <a:pt x="182" y="761"/>
                  </a:lnTo>
                  <a:lnTo>
                    <a:pt x="437" y="52"/>
                  </a:lnTo>
                  <a:lnTo>
                    <a:pt x="241"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8" name="Freeform 798"/>
            <p:cNvSpPr>
              <a:spLocks/>
            </p:cNvSpPr>
            <p:nvPr/>
          </p:nvSpPr>
          <p:spPr bwMode="auto">
            <a:xfrm>
              <a:off x="4131" y="2000"/>
              <a:ext cx="44" cy="59"/>
            </a:xfrm>
            <a:custGeom>
              <a:avLst/>
              <a:gdLst>
                <a:gd name="T0" fmla="*/ 0 w 437"/>
                <a:gd name="T1" fmla="*/ 0 h 761"/>
                <a:gd name="T2" fmla="*/ 0 w 437"/>
                <a:gd name="T3" fmla="*/ 0 h 761"/>
                <a:gd name="T4" fmla="*/ 0 w 437"/>
                <a:gd name="T5" fmla="*/ 0 h 761"/>
                <a:gd name="T6" fmla="*/ 0 w 437"/>
                <a:gd name="T7" fmla="*/ 0 h 761"/>
                <a:gd name="T8" fmla="*/ 0 w 437"/>
                <a:gd name="T9" fmla="*/ 0 h 7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7" h="761">
                  <a:moveTo>
                    <a:pt x="241" y="0"/>
                  </a:moveTo>
                  <a:lnTo>
                    <a:pt x="0" y="702"/>
                  </a:lnTo>
                  <a:lnTo>
                    <a:pt x="182" y="761"/>
                  </a:lnTo>
                  <a:lnTo>
                    <a:pt x="437" y="52"/>
                  </a:lnTo>
                  <a:lnTo>
                    <a:pt x="24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9" name="Freeform 799"/>
            <p:cNvSpPr>
              <a:spLocks/>
            </p:cNvSpPr>
            <p:nvPr/>
          </p:nvSpPr>
          <p:spPr bwMode="auto">
            <a:xfrm>
              <a:off x="4158" y="2011"/>
              <a:ext cx="13" cy="14"/>
            </a:xfrm>
            <a:custGeom>
              <a:avLst/>
              <a:gdLst>
                <a:gd name="T0" fmla="*/ 0 w 132"/>
                <a:gd name="T1" fmla="*/ 0 h 179"/>
                <a:gd name="T2" fmla="*/ 0 w 132"/>
                <a:gd name="T3" fmla="*/ 0 h 179"/>
                <a:gd name="T4" fmla="*/ 0 w 132"/>
                <a:gd name="T5" fmla="*/ 0 h 179"/>
                <a:gd name="T6" fmla="*/ 0 w 132"/>
                <a:gd name="T7" fmla="*/ 0 h 179"/>
                <a:gd name="T8" fmla="*/ 0 w 132"/>
                <a:gd name="T9" fmla="*/ 0 h 179"/>
                <a:gd name="T10" fmla="*/ 0 w 132"/>
                <a:gd name="T11" fmla="*/ 0 h 179"/>
                <a:gd name="T12" fmla="*/ 0 w 132"/>
                <a:gd name="T13" fmla="*/ 0 h 179"/>
                <a:gd name="T14" fmla="*/ 0 w 132"/>
                <a:gd name="T15" fmla="*/ 0 h 179"/>
                <a:gd name="T16" fmla="*/ 0 w 132"/>
                <a:gd name="T17" fmla="*/ 0 h 179"/>
                <a:gd name="T18" fmla="*/ 0 w 132"/>
                <a:gd name="T19" fmla="*/ 0 h 179"/>
                <a:gd name="T20" fmla="*/ 0 w 132"/>
                <a:gd name="T21" fmla="*/ 0 h 179"/>
                <a:gd name="T22" fmla="*/ 0 w 132"/>
                <a:gd name="T23" fmla="*/ 0 h 179"/>
                <a:gd name="T24" fmla="*/ 0 w 132"/>
                <a:gd name="T25" fmla="*/ 0 h 179"/>
                <a:gd name="T26" fmla="*/ 0 w 132"/>
                <a:gd name="T27" fmla="*/ 0 h 179"/>
                <a:gd name="T28" fmla="*/ 0 w 132"/>
                <a:gd name="T29" fmla="*/ 0 h 179"/>
                <a:gd name="T30" fmla="*/ 0 w 132"/>
                <a:gd name="T31" fmla="*/ 0 h 179"/>
                <a:gd name="T32" fmla="*/ 0 w 132"/>
                <a:gd name="T33" fmla="*/ 0 h 179"/>
                <a:gd name="T34" fmla="*/ 0 w 132"/>
                <a:gd name="T35" fmla="*/ 0 h 179"/>
                <a:gd name="T36" fmla="*/ 0 w 132"/>
                <a:gd name="T37" fmla="*/ 0 h 179"/>
                <a:gd name="T38" fmla="*/ 0 w 132"/>
                <a:gd name="T39" fmla="*/ 0 h 179"/>
                <a:gd name="T40" fmla="*/ 0 w 132"/>
                <a:gd name="T41" fmla="*/ 0 h 179"/>
                <a:gd name="T42" fmla="*/ 0 w 132"/>
                <a:gd name="T43" fmla="*/ 0 h 179"/>
                <a:gd name="T44" fmla="*/ 0 w 132"/>
                <a:gd name="T45" fmla="*/ 0 h 179"/>
                <a:gd name="T46" fmla="*/ 0 w 132"/>
                <a:gd name="T47" fmla="*/ 0 h 179"/>
                <a:gd name="T48" fmla="*/ 0 w 132"/>
                <a:gd name="T49" fmla="*/ 0 h 179"/>
                <a:gd name="T50" fmla="*/ 0 w 132"/>
                <a:gd name="T51" fmla="*/ 0 h 179"/>
                <a:gd name="T52" fmla="*/ 0 w 132"/>
                <a:gd name="T53" fmla="*/ 0 h 179"/>
                <a:gd name="T54" fmla="*/ 0 w 132"/>
                <a:gd name="T55" fmla="*/ 0 h 179"/>
                <a:gd name="T56" fmla="*/ 0 w 132"/>
                <a:gd name="T57" fmla="*/ 0 h 179"/>
                <a:gd name="T58" fmla="*/ 0 w 132"/>
                <a:gd name="T59" fmla="*/ 0 h 179"/>
                <a:gd name="T60" fmla="*/ 0 w 132"/>
                <a:gd name="T61" fmla="*/ 0 h 17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79">
                  <a:moveTo>
                    <a:pt x="0" y="83"/>
                  </a:moveTo>
                  <a:lnTo>
                    <a:pt x="0" y="120"/>
                  </a:lnTo>
                  <a:lnTo>
                    <a:pt x="9" y="125"/>
                  </a:lnTo>
                  <a:lnTo>
                    <a:pt x="9" y="148"/>
                  </a:lnTo>
                  <a:lnTo>
                    <a:pt x="28" y="162"/>
                  </a:lnTo>
                  <a:lnTo>
                    <a:pt x="28" y="179"/>
                  </a:lnTo>
                  <a:lnTo>
                    <a:pt x="65" y="179"/>
                  </a:lnTo>
                  <a:lnTo>
                    <a:pt x="81" y="162"/>
                  </a:lnTo>
                  <a:lnTo>
                    <a:pt x="81" y="148"/>
                  </a:lnTo>
                  <a:lnTo>
                    <a:pt x="87" y="142"/>
                  </a:lnTo>
                  <a:lnTo>
                    <a:pt x="87" y="111"/>
                  </a:lnTo>
                  <a:lnTo>
                    <a:pt x="96" y="105"/>
                  </a:lnTo>
                  <a:lnTo>
                    <a:pt x="96" y="89"/>
                  </a:lnTo>
                  <a:lnTo>
                    <a:pt x="109" y="83"/>
                  </a:lnTo>
                  <a:lnTo>
                    <a:pt x="109" y="74"/>
                  </a:lnTo>
                  <a:lnTo>
                    <a:pt x="118" y="68"/>
                  </a:lnTo>
                  <a:lnTo>
                    <a:pt x="118" y="60"/>
                  </a:lnTo>
                  <a:lnTo>
                    <a:pt x="124" y="46"/>
                  </a:lnTo>
                  <a:lnTo>
                    <a:pt x="124" y="31"/>
                  </a:lnTo>
                  <a:lnTo>
                    <a:pt x="132" y="31"/>
                  </a:lnTo>
                  <a:lnTo>
                    <a:pt x="132" y="0"/>
                  </a:lnTo>
                  <a:lnTo>
                    <a:pt x="87" y="0"/>
                  </a:lnTo>
                  <a:lnTo>
                    <a:pt x="81" y="8"/>
                  </a:lnTo>
                  <a:lnTo>
                    <a:pt x="59" y="8"/>
                  </a:lnTo>
                  <a:lnTo>
                    <a:pt x="51" y="23"/>
                  </a:lnTo>
                  <a:lnTo>
                    <a:pt x="45" y="23"/>
                  </a:lnTo>
                  <a:lnTo>
                    <a:pt x="28" y="46"/>
                  </a:lnTo>
                  <a:lnTo>
                    <a:pt x="9" y="46"/>
                  </a:lnTo>
                  <a:lnTo>
                    <a:pt x="9" y="60"/>
                  </a:lnTo>
                  <a:lnTo>
                    <a:pt x="0" y="68"/>
                  </a:lnTo>
                  <a:lnTo>
                    <a:pt x="0" y="83"/>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0" name="Freeform 800"/>
            <p:cNvSpPr>
              <a:spLocks/>
            </p:cNvSpPr>
            <p:nvPr/>
          </p:nvSpPr>
          <p:spPr bwMode="auto">
            <a:xfrm>
              <a:off x="4158" y="2011"/>
              <a:ext cx="13" cy="14"/>
            </a:xfrm>
            <a:custGeom>
              <a:avLst/>
              <a:gdLst>
                <a:gd name="T0" fmla="*/ 0 w 132"/>
                <a:gd name="T1" fmla="*/ 0 h 179"/>
                <a:gd name="T2" fmla="*/ 0 w 132"/>
                <a:gd name="T3" fmla="*/ 0 h 179"/>
                <a:gd name="T4" fmla="*/ 0 w 132"/>
                <a:gd name="T5" fmla="*/ 0 h 179"/>
                <a:gd name="T6" fmla="*/ 0 w 132"/>
                <a:gd name="T7" fmla="*/ 0 h 179"/>
                <a:gd name="T8" fmla="*/ 0 w 132"/>
                <a:gd name="T9" fmla="*/ 0 h 179"/>
                <a:gd name="T10" fmla="*/ 0 w 132"/>
                <a:gd name="T11" fmla="*/ 0 h 179"/>
                <a:gd name="T12" fmla="*/ 0 w 132"/>
                <a:gd name="T13" fmla="*/ 0 h 179"/>
                <a:gd name="T14" fmla="*/ 0 w 132"/>
                <a:gd name="T15" fmla="*/ 0 h 179"/>
                <a:gd name="T16" fmla="*/ 0 w 132"/>
                <a:gd name="T17" fmla="*/ 0 h 179"/>
                <a:gd name="T18" fmla="*/ 0 w 132"/>
                <a:gd name="T19" fmla="*/ 0 h 179"/>
                <a:gd name="T20" fmla="*/ 0 w 132"/>
                <a:gd name="T21" fmla="*/ 0 h 179"/>
                <a:gd name="T22" fmla="*/ 0 w 132"/>
                <a:gd name="T23" fmla="*/ 0 h 179"/>
                <a:gd name="T24" fmla="*/ 0 w 132"/>
                <a:gd name="T25" fmla="*/ 0 h 179"/>
                <a:gd name="T26" fmla="*/ 0 w 132"/>
                <a:gd name="T27" fmla="*/ 0 h 179"/>
                <a:gd name="T28" fmla="*/ 0 w 132"/>
                <a:gd name="T29" fmla="*/ 0 h 179"/>
                <a:gd name="T30" fmla="*/ 0 w 132"/>
                <a:gd name="T31" fmla="*/ 0 h 179"/>
                <a:gd name="T32" fmla="*/ 0 w 132"/>
                <a:gd name="T33" fmla="*/ 0 h 179"/>
                <a:gd name="T34" fmla="*/ 0 w 132"/>
                <a:gd name="T35" fmla="*/ 0 h 179"/>
                <a:gd name="T36" fmla="*/ 0 w 132"/>
                <a:gd name="T37" fmla="*/ 0 h 179"/>
                <a:gd name="T38" fmla="*/ 0 w 132"/>
                <a:gd name="T39" fmla="*/ 0 h 179"/>
                <a:gd name="T40" fmla="*/ 0 w 132"/>
                <a:gd name="T41" fmla="*/ 0 h 179"/>
                <a:gd name="T42" fmla="*/ 0 w 132"/>
                <a:gd name="T43" fmla="*/ 0 h 179"/>
                <a:gd name="T44" fmla="*/ 0 w 132"/>
                <a:gd name="T45" fmla="*/ 0 h 179"/>
                <a:gd name="T46" fmla="*/ 0 w 132"/>
                <a:gd name="T47" fmla="*/ 0 h 179"/>
                <a:gd name="T48" fmla="*/ 0 w 132"/>
                <a:gd name="T49" fmla="*/ 0 h 179"/>
                <a:gd name="T50" fmla="*/ 0 w 132"/>
                <a:gd name="T51" fmla="*/ 0 h 179"/>
                <a:gd name="T52" fmla="*/ 0 w 132"/>
                <a:gd name="T53" fmla="*/ 0 h 179"/>
                <a:gd name="T54" fmla="*/ 0 w 132"/>
                <a:gd name="T55" fmla="*/ 0 h 179"/>
                <a:gd name="T56" fmla="*/ 0 w 132"/>
                <a:gd name="T57" fmla="*/ 0 h 179"/>
                <a:gd name="T58" fmla="*/ 0 w 132"/>
                <a:gd name="T59" fmla="*/ 0 h 179"/>
                <a:gd name="T60" fmla="*/ 0 w 132"/>
                <a:gd name="T61" fmla="*/ 0 h 17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79">
                  <a:moveTo>
                    <a:pt x="0" y="83"/>
                  </a:moveTo>
                  <a:lnTo>
                    <a:pt x="0" y="120"/>
                  </a:lnTo>
                  <a:lnTo>
                    <a:pt x="9" y="125"/>
                  </a:lnTo>
                  <a:lnTo>
                    <a:pt x="9" y="148"/>
                  </a:lnTo>
                  <a:lnTo>
                    <a:pt x="28" y="162"/>
                  </a:lnTo>
                  <a:lnTo>
                    <a:pt x="28" y="179"/>
                  </a:lnTo>
                  <a:lnTo>
                    <a:pt x="65" y="179"/>
                  </a:lnTo>
                  <a:lnTo>
                    <a:pt x="81" y="162"/>
                  </a:lnTo>
                  <a:lnTo>
                    <a:pt x="81" y="148"/>
                  </a:lnTo>
                  <a:lnTo>
                    <a:pt x="87" y="142"/>
                  </a:lnTo>
                  <a:lnTo>
                    <a:pt x="87" y="111"/>
                  </a:lnTo>
                  <a:lnTo>
                    <a:pt x="96" y="105"/>
                  </a:lnTo>
                  <a:lnTo>
                    <a:pt x="96" y="89"/>
                  </a:lnTo>
                  <a:lnTo>
                    <a:pt x="109" y="83"/>
                  </a:lnTo>
                  <a:lnTo>
                    <a:pt x="109" y="74"/>
                  </a:lnTo>
                  <a:lnTo>
                    <a:pt x="118" y="68"/>
                  </a:lnTo>
                  <a:lnTo>
                    <a:pt x="118" y="60"/>
                  </a:lnTo>
                  <a:lnTo>
                    <a:pt x="124" y="46"/>
                  </a:lnTo>
                  <a:lnTo>
                    <a:pt x="124" y="31"/>
                  </a:lnTo>
                  <a:lnTo>
                    <a:pt x="132" y="31"/>
                  </a:lnTo>
                  <a:lnTo>
                    <a:pt x="132" y="0"/>
                  </a:lnTo>
                  <a:lnTo>
                    <a:pt x="87" y="0"/>
                  </a:lnTo>
                  <a:lnTo>
                    <a:pt x="81" y="8"/>
                  </a:lnTo>
                  <a:lnTo>
                    <a:pt x="59" y="8"/>
                  </a:lnTo>
                  <a:lnTo>
                    <a:pt x="51" y="23"/>
                  </a:lnTo>
                  <a:lnTo>
                    <a:pt x="45" y="23"/>
                  </a:lnTo>
                  <a:lnTo>
                    <a:pt x="28" y="46"/>
                  </a:lnTo>
                  <a:lnTo>
                    <a:pt x="9" y="46"/>
                  </a:lnTo>
                  <a:lnTo>
                    <a:pt x="9" y="60"/>
                  </a:lnTo>
                  <a:lnTo>
                    <a:pt x="0" y="68"/>
                  </a:lnTo>
                  <a:lnTo>
                    <a:pt x="0" y="8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1" name="Freeform 801"/>
            <p:cNvSpPr>
              <a:spLocks/>
            </p:cNvSpPr>
            <p:nvPr/>
          </p:nvSpPr>
          <p:spPr bwMode="auto">
            <a:xfrm>
              <a:off x="4146" y="2035"/>
              <a:ext cx="13" cy="14"/>
            </a:xfrm>
            <a:custGeom>
              <a:avLst/>
              <a:gdLst>
                <a:gd name="T0" fmla="*/ 0 w 132"/>
                <a:gd name="T1" fmla="*/ 0 h 184"/>
                <a:gd name="T2" fmla="*/ 0 w 132"/>
                <a:gd name="T3" fmla="*/ 0 h 184"/>
                <a:gd name="T4" fmla="*/ 0 w 132"/>
                <a:gd name="T5" fmla="*/ 0 h 184"/>
                <a:gd name="T6" fmla="*/ 0 w 132"/>
                <a:gd name="T7" fmla="*/ 0 h 184"/>
                <a:gd name="T8" fmla="*/ 0 w 132"/>
                <a:gd name="T9" fmla="*/ 0 h 184"/>
                <a:gd name="T10" fmla="*/ 0 w 132"/>
                <a:gd name="T11" fmla="*/ 0 h 184"/>
                <a:gd name="T12" fmla="*/ 0 w 132"/>
                <a:gd name="T13" fmla="*/ 0 h 184"/>
                <a:gd name="T14" fmla="*/ 0 w 132"/>
                <a:gd name="T15" fmla="*/ 0 h 184"/>
                <a:gd name="T16" fmla="*/ 0 w 132"/>
                <a:gd name="T17" fmla="*/ 0 h 184"/>
                <a:gd name="T18" fmla="*/ 0 w 132"/>
                <a:gd name="T19" fmla="*/ 0 h 184"/>
                <a:gd name="T20" fmla="*/ 0 w 132"/>
                <a:gd name="T21" fmla="*/ 0 h 184"/>
                <a:gd name="T22" fmla="*/ 0 w 132"/>
                <a:gd name="T23" fmla="*/ 0 h 184"/>
                <a:gd name="T24" fmla="*/ 0 w 132"/>
                <a:gd name="T25" fmla="*/ 0 h 184"/>
                <a:gd name="T26" fmla="*/ 0 w 132"/>
                <a:gd name="T27" fmla="*/ 0 h 184"/>
                <a:gd name="T28" fmla="*/ 0 w 132"/>
                <a:gd name="T29" fmla="*/ 0 h 184"/>
                <a:gd name="T30" fmla="*/ 0 w 132"/>
                <a:gd name="T31" fmla="*/ 0 h 184"/>
                <a:gd name="T32" fmla="*/ 0 w 132"/>
                <a:gd name="T33" fmla="*/ 0 h 184"/>
                <a:gd name="T34" fmla="*/ 0 w 132"/>
                <a:gd name="T35" fmla="*/ 0 h 184"/>
                <a:gd name="T36" fmla="*/ 0 w 132"/>
                <a:gd name="T37" fmla="*/ 0 h 184"/>
                <a:gd name="T38" fmla="*/ 0 w 132"/>
                <a:gd name="T39" fmla="*/ 0 h 184"/>
                <a:gd name="T40" fmla="*/ 0 w 132"/>
                <a:gd name="T41" fmla="*/ 0 h 184"/>
                <a:gd name="T42" fmla="*/ 0 w 132"/>
                <a:gd name="T43" fmla="*/ 0 h 184"/>
                <a:gd name="T44" fmla="*/ 0 w 132"/>
                <a:gd name="T45" fmla="*/ 0 h 184"/>
                <a:gd name="T46" fmla="*/ 0 w 132"/>
                <a:gd name="T47" fmla="*/ 0 h 184"/>
                <a:gd name="T48" fmla="*/ 0 w 132"/>
                <a:gd name="T49" fmla="*/ 0 h 184"/>
                <a:gd name="T50" fmla="*/ 0 w 132"/>
                <a:gd name="T51" fmla="*/ 0 h 184"/>
                <a:gd name="T52" fmla="*/ 0 w 132"/>
                <a:gd name="T53" fmla="*/ 0 h 184"/>
                <a:gd name="T54" fmla="*/ 0 w 132"/>
                <a:gd name="T55" fmla="*/ 0 h 184"/>
                <a:gd name="T56" fmla="*/ 0 w 132"/>
                <a:gd name="T57" fmla="*/ 0 h 184"/>
                <a:gd name="T58" fmla="*/ 0 w 132"/>
                <a:gd name="T59" fmla="*/ 0 h 184"/>
                <a:gd name="T60" fmla="*/ 0 w 132"/>
                <a:gd name="T61" fmla="*/ 0 h 184"/>
                <a:gd name="T62" fmla="*/ 0 w 132"/>
                <a:gd name="T63" fmla="*/ 0 h 184"/>
                <a:gd name="T64" fmla="*/ 0 w 132"/>
                <a:gd name="T65" fmla="*/ 0 h 184"/>
                <a:gd name="T66" fmla="*/ 0 w 132"/>
                <a:gd name="T67" fmla="*/ 0 h 184"/>
                <a:gd name="T68" fmla="*/ 0 w 132"/>
                <a:gd name="T69" fmla="*/ 0 h 184"/>
                <a:gd name="T70" fmla="*/ 0 w 132"/>
                <a:gd name="T71" fmla="*/ 0 h 184"/>
                <a:gd name="T72" fmla="*/ 0 w 132"/>
                <a:gd name="T73" fmla="*/ 0 h 1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32" h="184">
                  <a:moveTo>
                    <a:pt x="0" y="90"/>
                  </a:moveTo>
                  <a:lnTo>
                    <a:pt x="0" y="105"/>
                  </a:lnTo>
                  <a:lnTo>
                    <a:pt x="8" y="119"/>
                  </a:lnTo>
                  <a:lnTo>
                    <a:pt x="8" y="133"/>
                  </a:lnTo>
                  <a:lnTo>
                    <a:pt x="16" y="147"/>
                  </a:lnTo>
                  <a:lnTo>
                    <a:pt x="16" y="156"/>
                  </a:lnTo>
                  <a:lnTo>
                    <a:pt x="30" y="156"/>
                  </a:lnTo>
                  <a:lnTo>
                    <a:pt x="30" y="162"/>
                  </a:lnTo>
                  <a:lnTo>
                    <a:pt x="36" y="178"/>
                  </a:lnTo>
                  <a:lnTo>
                    <a:pt x="45" y="178"/>
                  </a:lnTo>
                  <a:lnTo>
                    <a:pt x="52" y="184"/>
                  </a:lnTo>
                  <a:lnTo>
                    <a:pt x="80" y="184"/>
                  </a:lnTo>
                  <a:lnTo>
                    <a:pt x="80" y="178"/>
                  </a:lnTo>
                  <a:lnTo>
                    <a:pt x="89" y="162"/>
                  </a:lnTo>
                  <a:lnTo>
                    <a:pt x="89" y="147"/>
                  </a:lnTo>
                  <a:lnTo>
                    <a:pt x="95" y="133"/>
                  </a:lnTo>
                  <a:lnTo>
                    <a:pt x="95" y="105"/>
                  </a:lnTo>
                  <a:lnTo>
                    <a:pt x="109" y="96"/>
                  </a:lnTo>
                  <a:lnTo>
                    <a:pt x="109" y="90"/>
                  </a:lnTo>
                  <a:lnTo>
                    <a:pt x="117" y="74"/>
                  </a:lnTo>
                  <a:lnTo>
                    <a:pt x="117" y="68"/>
                  </a:lnTo>
                  <a:lnTo>
                    <a:pt x="126" y="53"/>
                  </a:lnTo>
                  <a:lnTo>
                    <a:pt x="126" y="37"/>
                  </a:lnTo>
                  <a:lnTo>
                    <a:pt x="132" y="31"/>
                  </a:lnTo>
                  <a:lnTo>
                    <a:pt x="132" y="0"/>
                  </a:lnTo>
                  <a:lnTo>
                    <a:pt x="95" y="0"/>
                  </a:lnTo>
                  <a:lnTo>
                    <a:pt x="89" y="8"/>
                  </a:lnTo>
                  <a:lnTo>
                    <a:pt x="80" y="8"/>
                  </a:lnTo>
                  <a:lnTo>
                    <a:pt x="58" y="17"/>
                  </a:lnTo>
                  <a:lnTo>
                    <a:pt x="52" y="17"/>
                  </a:lnTo>
                  <a:lnTo>
                    <a:pt x="45" y="31"/>
                  </a:lnTo>
                  <a:lnTo>
                    <a:pt x="36" y="31"/>
                  </a:lnTo>
                  <a:lnTo>
                    <a:pt x="16" y="45"/>
                  </a:lnTo>
                  <a:lnTo>
                    <a:pt x="8" y="45"/>
                  </a:lnTo>
                  <a:lnTo>
                    <a:pt x="8" y="53"/>
                  </a:lnTo>
                  <a:lnTo>
                    <a:pt x="0" y="68"/>
                  </a:lnTo>
                  <a:lnTo>
                    <a:pt x="0" y="9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2" name="Freeform 802"/>
            <p:cNvSpPr>
              <a:spLocks/>
            </p:cNvSpPr>
            <p:nvPr/>
          </p:nvSpPr>
          <p:spPr bwMode="auto">
            <a:xfrm>
              <a:off x="4146" y="2035"/>
              <a:ext cx="13" cy="14"/>
            </a:xfrm>
            <a:custGeom>
              <a:avLst/>
              <a:gdLst>
                <a:gd name="T0" fmla="*/ 0 w 132"/>
                <a:gd name="T1" fmla="*/ 0 h 184"/>
                <a:gd name="T2" fmla="*/ 0 w 132"/>
                <a:gd name="T3" fmla="*/ 0 h 184"/>
                <a:gd name="T4" fmla="*/ 0 w 132"/>
                <a:gd name="T5" fmla="*/ 0 h 184"/>
                <a:gd name="T6" fmla="*/ 0 w 132"/>
                <a:gd name="T7" fmla="*/ 0 h 184"/>
                <a:gd name="T8" fmla="*/ 0 w 132"/>
                <a:gd name="T9" fmla="*/ 0 h 184"/>
                <a:gd name="T10" fmla="*/ 0 w 132"/>
                <a:gd name="T11" fmla="*/ 0 h 184"/>
                <a:gd name="T12" fmla="*/ 0 w 132"/>
                <a:gd name="T13" fmla="*/ 0 h 184"/>
                <a:gd name="T14" fmla="*/ 0 w 132"/>
                <a:gd name="T15" fmla="*/ 0 h 184"/>
                <a:gd name="T16" fmla="*/ 0 w 132"/>
                <a:gd name="T17" fmla="*/ 0 h 184"/>
                <a:gd name="T18" fmla="*/ 0 w 132"/>
                <a:gd name="T19" fmla="*/ 0 h 184"/>
                <a:gd name="T20" fmla="*/ 0 w 132"/>
                <a:gd name="T21" fmla="*/ 0 h 184"/>
                <a:gd name="T22" fmla="*/ 0 w 132"/>
                <a:gd name="T23" fmla="*/ 0 h 184"/>
                <a:gd name="T24" fmla="*/ 0 w 132"/>
                <a:gd name="T25" fmla="*/ 0 h 184"/>
                <a:gd name="T26" fmla="*/ 0 w 132"/>
                <a:gd name="T27" fmla="*/ 0 h 184"/>
                <a:gd name="T28" fmla="*/ 0 w 132"/>
                <a:gd name="T29" fmla="*/ 0 h 184"/>
                <a:gd name="T30" fmla="*/ 0 w 132"/>
                <a:gd name="T31" fmla="*/ 0 h 184"/>
                <a:gd name="T32" fmla="*/ 0 w 132"/>
                <a:gd name="T33" fmla="*/ 0 h 184"/>
                <a:gd name="T34" fmla="*/ 0 w 132"/>
                <a:gd name="T35" fmla="*/ 0 h 184"/>
                <a:gd name="T36" fmla="*/ 0 w 132"/>
                <a:gd name="T37" fmla="*/ 0 h 184"/>
                <a:gd name="T38" fmla="*/ 0 w 132"/>
                <a:gd name="T39" fmla="*/ 0 h 184"/>
                <a:gd name="T40" fmla="*/ 0 w 132"/>
                <a:gd name="T41" fmla="*/ 0 h 184"/>
                <a:gd name="T42" fmla="*/ 0 w 132"/>
                <a:gd name="T43" fmla="*/ 0 h 184"/>
                <a:gd name="T44" fmla="*/ 0 w 132"/>
                <a:gd name="T45" fmla="*/ 0 h 184"/>
                <a:gd name="T46" fmla="*/ 0 w 132"/>
                <a:gd name="T47" fmla="*/ 0 h 184"/>
                <a:gd name="T48" fmla="*/ 0 w 132"/>
                <a:gd name="T49" fmla="*/ 0 h 184"/>
                <a:gd name="T50" fmla="*/ 0 w 132"/>
                <a:gd name="T51" fmla="*/ 0 h 184"/>
                <a:gd name="T52" fmla="*/ 0 w 132"/>
                <a:gd name="T53" fmla="*/ 0 h 184"/>
                <a:gd name="T54" fmla="*/ 0 w 132"/>
                <a:gd name="T55" fmla="*/ 0 h 184"/>
                <a:gd name="T56" fmla="*/ 0 w 132"/>
                <a:gd name="T57" fmla="*/ 0 h 184"/>
                <a:gd name="T58" fmla="*/ 0 w 132"/>
                <a:gd name="T59" fmla="*/ 0 h 184"/>
                <a:gd name="T60" fmla="*/ 0 w 132"/>
                <a:gd name="T61" fmla="*/ 0 h 184"/>
                <a:gd name="T62" fmla="*/ 0 w 132"/>
                <a:gd name="T63" fmla="*/ 0 h 184"/>
                <a:gd name="T64" fmla="*/ 0 w 132"/>
                <a:gd name="T65" fmla="*/ 0 h 184"/>
                <a:gd name="T66" fmla="*/ 0 w 132"/>
                <a:gd name="T67" fmla="*/ 0 h 184"/>
                <a:gd name="T68" fmla="*/ 0 w 132"/>
                <a:gd name="T69" fmla="*/ 0 h 184"/>
                <a:gd name="T70" fmla="*/ 0 w 132"/>
                <a:gd name="T71" fmla="*/ 0 h 184"/>
                <a:gd name="T72" fmla="*/ 0 w 132"/>
                <a:gd name="T73" fmla="*/ 0 h 1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32" h="184">
                  <a:moveTo>
                    <a:pt x="0" y="90"/>
                  </a:moveTo>
                  <a:lnTo>
                    <a:pt x="0" y="105"/>
                  </a:lnTo>
                  <a:lnTo>
                    <a:pt x="8" y="119"/>
                  </a:lnTo>
                  <a:lnTo>
                    <a:pt x="8" y="133"/>
                  </a:lnTo>
                  <a:lnTo>
                    <a:pt x="16" y="147"/>
                  </a:lnTo>
                  <a:lnTo>
                    <a:pt x="16" y="156"/>
                  </a:lnTo>
                  <a:lnTo>
                    <a:pt x="30" y="156"/>
                  </a:lnTo>
                  <a:lnTo>
                    <a:pt x="30" y="162"/>
                  </a:lnTo>
                  <a:lnTo>
                    <a:pt x="36" y="178"/>
                  </a:lnTo>
                  <a:lnTo>
                    <a:pt x="45" y="178"/>
                  </a:lnTo>
                  <a:lnTo>
                    <a:pt x="52" y="184"/>
                  </a:lnTo>
                  <a:lnTo>
                    <a:pt x="80" y="184"/>
                  </a:lnTo>
                  <a:lnTo>
                    <a:pt x="80" y="178"/>
                  </a:lnTo>
                  <a:lnTo>
                    <a:pt x="89" y="162"/>
                  </a:lnTo>
                  <a:lnTo>
                    <a:pt x="89" y="147"/>
                  </a:lnTo>
                  <a:lnTo>
                    <a:pt x="95" y="133"/>
                  </a:lnTo>
                  <a:lnTo>
                    <a:pt x="95" y="105"/>
                  </a:lnTo>
                  <a:lnTo>
                    <a:pt x="109" y="96"/>
                  </a:lnTo>
                  <a:lnTo>
                    <a:pt x="109" y="90"/>
                  </a:lnTo>
                  <a:lnTo>
                    <a:pt x="117" y="74"/>
                  </a:lnTo>
                  <a:lnTo>
                    <a:pt x="117" y="68"/>
                  </a:lnTo>
                  <a:lnTo>
                    <a:pt x="126" y="53"/>
                  </a:lnTo>
                  <a:lnTo>
                    <a:pt x="126" y="37"/>
                  </a:lnTo>
                  <a:lnTo>
                    <a:pt x="132" y="31"/>
                  </a:lnTo>
                  <a:lnTo>
                    <a:pt x="132" y="0"/>
                  </a:lnTo>
                  <a:lnTo>
                    <a:pt x="95" y="0"/>
                  </a:lnTo>
                  <a:lnTo>
                    <a:pt x="89" y="8"/>
                  </a:lnTo>
                  <a:lnTo>
                    <a:pt x="80" y="8"/>
                  </a:lnTo>
                  <a:lnTo>
                    <a:pt x="58" y="17"/>
                  </a:lnTo>
                  <a:lnTo>
                    <a:pt x="52" y="17"/>
                  </a:lnTo>
                  <a:lnTo>
                    <a:pt x="45" y="31"/>
                  </a:lnTo>
                  <a:lnTo>
                    <a:pt x="36" y="31"/>
                  </a:lnTo>
                  <a:lnTo>
                    <a:pt x="16" y="45"/>
                  </a:lnTo>
                  <a:lnTo>
                    <a:pt x="8" y="45"/>
                  </a:lnTo>
                  <a:lnTo>
                    <a:pt x="8" y="53"/>
                  </a:lnTo>
                  <a:lnTo>
                    <a:pt x="0" y="68"/>
                  </a:lnTo>
                  <a:lnTo>
                    <a:pt x="0" y="9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3" name="Line 803"/>
            <p:cNvSpPr>
              <a:spLocks noChangeShapeType="1"/>
            </p:cNvSpPr>
            <p:nvPr/>
          </p:nvSpPr>
          <p:spPr bwMode="auto">
            <a:xfrm flipH="1">
              <a:off x="3894" y="1728"/>
              <a:ext cx="33" cy="15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54" name="Text Box 14"/>
          <p:cNvSpPr txBox="1">
            <a:spLocks noChangeArrowheads="1"/>
          </p:cNvSpPr>
          <p:nvPr/>
        </p:nvSpPr>
        <p:spPr bwMode="auto">
          <a:xfrm>
            <a:off x="284163" y="3032125"/>
            <a:ext cx="655637" cy="33655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de-DE" sz="1600">
                <a:latin typeface="Arial" panose="020B0604020202020204" pitchFamily="34" charset="0"/>
              </a:rPr>
              <a:t>STA</a:t>
            </a:r>
            <a:r>
              <a:rPr lang="de-DE" sz="1600" baseline="-25000">
                <a:latin typeface="Arial" panose="020B0604020202020204" pitchFamily="34" charset="0"/>
              </a:rPr>
              <a:t>1</a:t>
            </a:r>
            <a:endParaRPr lang="de-DE" sz="1600">
              <a:latin typeface="Arial" panose="020B0604020202020204" pitchFamily="34" charset="0"/>
            </a:endParaRPr>
          </a:p>
        </p:txBody>
      </p:sp>
      <p:sp>
        <p:nvSpPr>
          <p:cNvPr id="455" name="Text Box 21"/>
          <p:cNvSpPr txBox="1">
            <a:spLocks noChangeArrowheads="1"/>
          </p:cNvSpPr>
          <p:nvPr/>
        </p:nvSpPr>
        <p:spPr bwMode="auto">
          <a:xfrm>
            <a:off x="3690938" y="2840038"/>
            <a:ext cx="655638" cy="33655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de-DE" sz="1600" dirty="0">
                <a:latin typeface="Arial" panose="020B0604020202020204" pitchFamily="34" charset="0"/>
              </a:rPr>
              <a:t>STA</a:t>
            </a:r>
            <a:r>
              <a:rPr lang="de-DE" sz="1600" baseline="-25000" dirty="0">
                <a:latin typeface="Arial" panose="020B0604020202020204" pitchFamily="34" charset="0"/>
              </a:rPr>
              <a:t>2</a:t>
            </a:r>
            <a:endParaRPr lang="de-DE" sz="1600" dirty="0">
              <a:latin typeface="Arial" panose="020B0604020202020204" pitchFamily="34" charset="0"/>
            </a:endParaRPr>
          </a:p>
        </p:txBody>
      </p:sp>
      <p:sp>
        <p:nvSpPr>
          <p:cNvPr id="456" name="Oval 5"/>
          <p:cNvSpPr>
            <a:spLocks noChangeArrowheads="1"/>
          </p:cNvSpPr>
          <p:nvPr/>
        </p:nvSpPr>
        <p:spPr bwMode="auto">
          <a:xfrm>
            <a:off x="825500" y="4706938"/>
            <a:ext cx="2498725" cy="1357312"/>
          </a:xfrm>
          <a:prstGeom prst="ellipse">
            <a:avLst/>
          </a:prstGeom>
          <a:solidFill>
            <a:srgbClr val="66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457" name="Rectangle 7"/>
          <p:cNvSpPr>
            <a:spLocks noChangeArrowheads="1"/>
          </p:cNvSpPr>
          <p:nvPr/>
        </p:nvSpPr>
        <p:spPr bwMode="auto">
          <a:xfrm>
            <a:off x="1714500" y="4391025"/>
            <a:ext cx="663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de-DE" sz="1600">
                <a:latin typeface="Arial" panose="020B0604020202020204" pitchFamily="34" charset="0"/>
              </a:rPr>
              <a:t>BSS</a:t>
            </a:r>
            <a:r>
              <a:rPr lang="de-DE" sz="1600" baseline="-25000">
                <a:latin typeface="Arial" panose="020B0604020202020204" pitchFamily="34" charset="0"/>
              </a:rPr>
              <a:t>2</a:t>
            </a:r>
            <a:endParaRPr lang="de-DE" sz="1600">
              <a:latin typeface="Arial" panose="020B0604020202020204" pitchFamily="34" charset="0"/>
            </a:endParaRPr>
          </a:p>
        </p:txBody>
      </p:sp>
      <p:grpSp>
        <p:nvGrpSpPr>
          <p:cNvPr id="458" name="Group 10"/>
          <p:cNvGrpSpPr>
            <a:grpSpLocks/>
          </p:cNvGrpSpPr>
          <p:nvPr/>
        </p:nvGrpSpPr>
        <p:grpSpPr bwMode="auto">
          <a:xfrm>
            <a:off x="2465388" y="5260975"/>
            <a:ext cx="381000" cy="304800"/>
            <a:chOff x="1248" y="2736"/>
            <a:chExt cx="240" cy="192"/>
          </a:xfrm>
        </p:grpSpPr>
        <p:sp>
          <p:nvSpPr>
            <p:cNvPr id="459" name="Line 11"/>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 name="Line 12"/>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 name="Line 13"/>
            <p:cNvSpPr>
              <a:spLocks noChangeShapeType="1"/>
            </p:cNvSpPr>
            <p:nvPr/>
          </p:nvSpPr>
          <p:spPr bwMode="auto">
            <a:xfrm>
              <a:off x="1296" y="2832"/>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62" name="Text Box 19"/>
          <p:cNvSpPr txBox="1">
            <a:spLocks noChangeArrowheads="1"/>
          </p:cNvSpPr>
          <p:nvPr/>
        </p:nvSpPr>
        <p:spPr bwMode="auto">
          <a:xfrm>
            <a:off x="796925" y="5951538"/>
            <a:ext cx="655638" cy="33655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de-DE" sz="1600">
                <a:latin typeface="Arial" panose="020B0604020202020204" pitchFamily="34" charset="0"/>
              </a:rPr>
              <a:t>STA</a:t>
            </a:r>
            <a:r>
              <a:rPr lang="de-DE" sz="1600" baseline="-25000">
                <a:latin typeface="Arial" panose="020B0604020202020204" pitchFamily="34" charset="0"/>
              </a:rPr>
              <a:t>4</a:t>
            </a:r>
            <a:endParaRPr lang="de-DE" sz="1600">
              <a:latin typeface="Arial" panose="020B0604020202020204" pitchFamily="34" charset="0"/>
            </a:endParaRPr>
          </a:p>
        </p:txBody>
      </p:sp>
      <p:sp>
        <p:nvSpPr>
          <p:cNvPr id="463" name="Text Box 20"/>
          <p:cNvSpPr txBox="1">
            <a:spLocks noChangeArrowheads="1"/>
          </p:cNvSpPr>
          <p:nvPr/>
        </p:nvSpPr>
        <p:spPr bwMode="auto">
          <a:xfrm>
            <a:off x="3408363" y="5300663"/>
            <a:ext cx="655637" cy="33655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de-DE" sz="1600">
                <a:latin typeface="Arial" panose="020B0604020202020204" pitchFamily="34" charset="0"/>
              </a:rPr>
              <a:t>STA</a:t>
            </a:r>
            <a:r>
              <a:rPr lang="de-DE" sz="1600" baseline="-25000">
                <a:latin typeface="Arial" panose="020B0604020202020204" pitchFamily="34" charset="0"/>
              </a:rPr>
              <a:t>5</a:t>
            </a:r>
            <a:endParaRPr lang="de-DE" sz="1600">
              <a:latin typeface="Arial" panose="020B0604020202020204" pitchFamily="34" charset="0"/>
            </a:endParaRPr>
          </a:p>
        </p:txBody>
      </p:sp>
      <p:grpSp>
        <p:nvGrpSpPr>
          <p:cNvPr id="464" name="Group 27"/>
          <p:cNvGrpSpPr>
            <a:grpSpLocks/>
          </p:cNvGrpSpPr>
          <p:nvPr/>
        </p:nvGrpSpPr>
        <p:grpSpPr bwMode="auto">
          <a:xfrm>
            <a:off x="1946275" y="5319713"/>
            <a:ext cx="469900" cy="685800"/>
            <a:chOff x="1104" y="3024"/>
            <a:chExt cx="296" cy="432"/>
          </a:xfrm>
        </p:grpSpPr>
        <p:sp>
          <p:nvSpPr>
            <p:cNvPr id="465" name="Freeform 28"/>
            <p:cNvSpPr>
              <a:spLocks/>
            </p:cNvSpPr>
            <p:nvPr/>
          </p:nvSpPr>
          <p:spPr bwMode="auto">
            <a:xfrm>
              <a:off x="1138" y="3298"/>
              <a:ext cx="9" cy="5"/>
            </a:xfrm>
            <a:custGeom>
              <a:avLst/>
              <a:gdLst>
                <a:gd name="T0" fmla="*/ 0 w 206"/>
                <a:gd name="T1" fmla="*/ 0 h 84"/>
                <a:gd name="T2" fmla="*/ 0 w 206"/>
                <a:gd name="T3" fmla="*/ 0 h 84"/>
                <a:gd name="T4" fmla="*/ 0 w 206"/>
                <a:gd name="T5" fmla="*/ 0 h 84"/>
                <a:gd name="T6" fmla="*/ 0 w 206"/>
                <a:gd name="T7" fmla="*/ 0 h 84"/>
                <a:gd name="T8" fmla="*/ 0 w 206"/>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84">
                  <a:moveTo>
                    <a:pt x="0" y="67"/>
                  </a:moveTo>
                  <a:lnTo>
                    <a:pt x="199" y="0"/>
                  </a:lnTo>
                  <a:lnTo>
                    <a:pt x="206" y="17"/>
                  </a:lnTo>
                  <a:lnTo>
                    <a:pt x="7" y="84"/>
                  </a:lnTo>
                  <a:lnTo>
                    <a:pt x="0" y="67"/>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6" name="Freeform 29"/>
            <p:cNvSpPr>
              <a:spLocks/>
            </p:cNvSpPr>
            <p:nvPr/>
          </p:nvSpPr>
          <p:spPr bwMode="auto">
            <a:xfrm>
              <a:off x="1197" y="3450"/>
              <a:ext cx="3" cy="6"/>
            </a:xfrm>
            <a:custGeom>
              <a:avLst/>
              <a:gdLst>
                <a:gd name="T0" fmla="*/ 0 w 82"/>
                <a:gd name="T1" fmla="*/ 0 h 108"/>
                <a:gd name="T2" fmla="*/ 0 w 82"/>
                <a:gd name="T3" fmla="*/ 0 h 108"/>
                <a:gd name="T4" fmla="*/ 0 w 82"/>
                <a:gd name="T5" fmla="*/ 0 h 108"/>
                <a:gd name="T6" fmla="*/ 0 w 82"/>
                <a:gd name="T7" fmla="*/ 0 h 108"/>
                <a:gd name="T8" fmla="*/ 0 w 82"/>
                <a:gd name="T9" fmla="*/ 0 h 108"/>
                <a:gd name="T10" fmla="*/ 0 w 82"/>
                <a:gd name="T11" fmla="*/ 0 h 108"/>
                <a:gd name="T12" fmla="*/ 0 w 82"/>
                <a:gd name="T13" fmla="*/ 0 h 108"/>
                <a:gd name="T14" fmla="*/ 0 w 82"/>
                <a:gd name="T15" fmla="*/ 0 h 108"/>
                <a:gd name="T16" fmla="*/ 0 w 82"/>
                <a:gd name="T17" fmla="*/ 0 h 108"/>
                <a:gd name="T18" fmla="*/ 0 w 82"/>
                <a:gd name="T19" fmla="*/ 0 h 108"/>
                <a:gd name="T20" fmla="*/ 0 w 82"/>
                <a:gd name="T21" fmla="*/ 0 h 108"/>
                <a:gd name="T22" fmla="*/ 0 w 82"/>
                <a:gd name="T23" fmla="*/ 0 h 1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7" name="Freeform 30"/>
            <p:cNvSpPr>
              <a:spLocks/>
            </p:cNvSpPr>
            <p:nvPr/>
          </p:nvSpPr>
          <p:spPr bwMode="auto">
            <a:xfrm>
              <a:off x="1187" y="3433"/>
              <a:ext cx="13" cy="18"/>
            </a:xfrm>
            <a:custGeom>
              <a:avLst/>
              <a:gdLst>
                <a:gd name="T0" fmla="*/ 0 w 293"/>
                <a:gd name="T1" fmla="*/ 0 h 319"/>
                <a:gd name="T2" fmla="*/ 0 w 293"/>
                <a:gd name="T3" fmla="*/ 0 h 319"/>
                <a:gd name="T4" fmla="*/ 0 w 293"/>
                <a:gd name="T5" fmla="*/ 0 h 319"/>
                <a:gd name="T6" fmla="*/ 0 w 293"/>
                <a:gd name="T7" fmla="*/ 0 h 319"/>
                <a:gd name="T8" fmla="*/ 0 w 293"/>
                <a:gd name="T9" fmla="*/ 0 h 319"/>
                <a:gd name="T10" fmla="*/ 0 w 293"/>
                <a:gd name="T11" fmla="*/ 0 h 319"/>
                <a:gd name="T12" fmla="*/ 0 w 293"/>
                <a:gd name="T13" fmla="*/ 0 h 319"/>
                <a:gd name="T14" fmla="*/ 0 w 293"/>
                <a:gd name="T15" fmla="*/ 0 h 319"/>
                <a:gd name="T16" fmla="*/ 0 w 293"/>
                <a:gd name="T17" fmla="*/ 0 h 319"/>
                <a:gd name="T18" fmla="*/ 0 w 293"/>
                <a:gd name="T19" fmla="*/ 0 h 319"/>
                <a:gd name="T20" fmla="*/ 0 w 293"/>
                <a:gd name="T21" fmla="*/ 0 h 319"/>
                <a:gd name="T22" fmla="*/ 0 w 293"/>
                <a:gd name="T23" fmla="*/ 0 h 319"/>
                <a:gd name="T24" fmla="*/ 0 w 293"/>
                <a:gd name="T25" fmla="*/ 0 h 319"/>
                <a:gd name="T26" fmla="*/ 0 w 293"/>
                <a:gd name="T27" fmla="*/ 0 h 319"/>
                <a:gd name="T28" fmla="*/ 0 w 293"/>
                <a:gd name="T29" fmla="*/ 0 h 319"/>
                <a:gd name="T30" fmla="*/ 0 w 293"/>
                <a:gd name="T31" fmla="*/ 0 h 319"/>
                <a:gd name="T32" fmla="*/ 0 w 293"/>
                <a:gd name="T33" fmla="*/ 0 h 319"/>
                <a:gd name="T34" fmla="*/ 0 w 293"/>
                <a:gd name="T35" fmla="*/ 0 h 319"/>
                <a:gd name="T36" fmla="*/ 0 w 293"/>
                <a:gd name="T37" fmla="*/ 0 h 319"/>
                <a:gd name="T38" fmla="*/ 0 w 293"/>
                <a:gd name="T39" fmla="*/ 0 h 319"/>
                <a:gd name="T40" fmla="*/ 0 w 293"/>
                <a:gd name="T41" fmla="*/ 0 h 319"/>
                <a:gd name="T42" fmla="*/ 0 w 293"/>
                <a:gd name="T43" fmla="*/ 0 h 319"/>
                <a:gd name="T44" fmla="*/ 0 w 293"/>
                <a:gd name="T45" fmla="*/ 0 h 319"/>
                <a:gd name="T46" fmla="*/ 0 w 293"/>
                <a:gd name="T47" fmla="*/ 0 h 319"/>
                <a:gd name="T48" fmla="*/ 0 w 293"/>
                <a:gd name="T49" fmla="*/ 0 h 319"/>
                <a:gd name="T50" fmla="*/ 0 w 293"/>
                <a:gd name="T51" fmla="*/ 0 h 319"/>
                <a:gd name="T52" fmla="*/ 0 w 293"/>
                <a:gd name="T53" fmla="*/ 0 h 319"/>
                <a:gd name="T54" fmla="*/ 0 w 293"/>
                <a:gd name="T55" fmla="*/ 0 h 319"/>
                <a:gd name="T56" fmla="*/ 0 w 293"/>
                <a:gd name="T57" fmla="*/ 0 h 319"/>
                <a:gd name="T58" fmla="*/ 0 w 293"/>
                <a:gd name="T59" fmla="*/ 0 h 319"/>
                <a:gd name="T60" fmla="*/ 0 w 293"/>
                <a:gd name="T61" fmla="*/ 0 h 319"/>
                <a:gd name="T62" fmla="*/ 0 w 293"/>
                <a:gd name="T63" fmla="*/ 0 h 319"/>
                <a:gd name="T64" fmla="*/ 0 w 293"/>
                <a:gd name="T65" fmla="*/ 0 h 319"/>
                <a:gd name="T66" fmla="*/ 0 w 293"/>
                <a:gd name="T67" fmla="*/ 0 h 319"/>
                <a:gd name="T68" fmla="*/ 0 w 293"/>
                <a:gd name="T69" fmla="*/ 0 h 319"/>
                <a:gd name="T70" fmla="*/ 0 w 293"/>
                <a:gd name="T71" fmla="*/ 0 h 319"/>
                <a:gd name="T72" fmla="*/ 0 w 293"/>
                <a:gd name="T73" fmla="*/ 0 h 319"/>
                <a:gd name="T74" fmla="*/ 0 w 293"/>
                <a:gd name="T75" fmla="*/ 0 h 319"/>
                <a:gd name="T76" fmla="*/ 0 w 293"/>
                <a:gd name="T77" fmla="*/ 0 h 319"/>
                <a:gd name="T78" fmla="*/ 0 w 293"/>
                <a:gd name="T79" fmla="*/ 0 h 319"/>
                <a:gd name="T80" fmla="*/ 0 w 293"/>
                <a:gd name="T81" fmla="*/ 0 h 31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8" name="Freeform 31"/>
            <p:cNvSpPr>
              <a:spLocks/>
            </p:cNvSpPr>
            <p:nvPr/>
          </p:nvSpPr>
          <p:spPr bwMode="auto">
            <a:xfrm>
              <a:off x="1138" y="3299"/>
              <a:ext cx="60" cy="139"/>
            </a:xfrm>
            <a:custGeom>
              <a:avLst/>
              <a:gdLst>
                <a:gd name="T0" fmla="*/ 0 w 1314"/>
                <a:gd name="T1" fmla="*/ 0 h 2506"/>
                <a:gd name="T2" fmla="*/ 0 w 1314"/>
                <a:gd name="T3" fmla="*/ 0 h 2506"/>
                <a:gd name="T4" fmla="*/ 0 w 1314"/>
                <a:gd name="T5" fmla="*/ 0 h 2506"/>
                <a:gd name="T6" fmla="*/ 0 w 1314"/>
                <a:gd name="T7" fmla="*/ 0 h 2506"/>
                <a:gd name="T8" fmla="*/ 0 w 1314"/>
                <a:gd name="T9" fmla="*/ 0 h 25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4" h="2506">
                  <a:moveTo>
                    <a:pt x="198" y="0"/>
                  </a:moveTo>
                  <a:lnTo>
                    <a:pt x="0" y="66"/>
                  </a:lnTo>
                  <a:lnTo>
                    <a:pt x="1064" y="2506"/>
                  </a:lnTo>
                  <a:lnTo>
                    <a:pt x="1314" y="2421"/>
                  </a:lnTo>
                  <a:lnTo>
                    <a:pt x="198" y="0"/>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9" name="Freeform 32"/>
            <p:cNvSpPr>
              <a:spLocks/>
            </p:cNvSpPr>
            <p:nvPr/>
          </p:nvSpPr>
          <p:spPr bwMode="auto">
            <a:xfrm>
              <a:off x="1136" y="3292"/>
              <a:ext cx="11" cy="10"/>
            </a:xfrm>
            <a:custGeom>
              <a:avLst/>
              <a:gdLst>
                <a:gd name="T0" fmla="*/ 0 w 235"/>
                <a:gd name="T1" fmla="*/ 0 h 179"/>
                <a:gd name="T2" fmla="*/ 0 w 235"/>
                <a:gd name="T3" fmla="*/ 0 h 179"/>
                <a:gd name="T4" fmla="*/ 0 w 235"/>
                <a:gd name="T5" fmla="*/ 0 h 179"/>
                <a:gd name="T6" fmla="*/ 0 w 235"/>
                <a:gd name="T7" fmla="*/ 0 h 179"/>
                <a:gd name="T8" fmla="*/ 0 w 235"/>
                <a:gd name="T9" fmla="*/ 0 h 179"/>
                <a:gd name="T10" fmla="*/ 0 w 235"/>
                <a:gd name="T11" fmla="*/ 0 h 1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5" h="179">
                  <a:moveTo>
                    <a:pt x="235" y="111"/>
                  </a:moveTo>
                  <a:lnTo>
                    <a:pt x="36" y="179"/>
                  </a:lnTo>
                  <a:lnTo>
                    <a:pt x="0" y="97"/>
                  </a:lnTo>
                  <a:lnTo>
                    <a:pt x="70" y="0"/>
                  </a:lnTo>
                  <a:lnTo>
                    <a:pt x="199" y="30"/>
                  </a:lnTo>
                  <a:lnTo>
                    <a:pt x="235" y="111"/>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0" name="Freeform 33"/>
            <p:cNvSpPr>
              <a:spLocks/>
            </p:cNvSpPr>
            <p:nvPr/>
          </p:nvSpPr>
          <p:spPr bwMode="auto">
            <a:xfrm>
              <a:off x="1147" y="3103"/>
              <a:ext cx="208" cy="202"/>
            </a:xfrm>
            <a:custGeom>
              <a:avLst/>
              <a:gdLst>
                <a:gd name="T0" fmla="*/ 0 w 4569"/>
                <a:gd name="T1" fmla="*/ 0 h 3641"/>
                <a:gd name="T2" fmla="*/ 0 w 4569"/>
                <a:gd name="T3" fmla="*/ 0 h 3641"/>
                <a:gd name="T4" fmla="*/ 0 w 4569"/>
                <a:gd name="T5" fmla="*/ 0 h 3641"/>
                <a:gd name="T6" fmla="*/ 0 w 4569"/>
                <a:gd name="T7" fmla="*/ 0 h 3641"/>
                <a:gd name="T8" fmla="*/ 0 w 4569"/>
                <a:gd name="T9" fmla="*/ 0 h 36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9" h="3641">
                  <a:moveTo>
                    <a:pt x="0" y="1626"/>
                  </a:moveTo>
                  <a:lnTo>
                    <a:pt x="3650" y="0"/>
                  </a:lnTo>
                  <a:lnTo>
                    <a:pt x="4569" y="1998"/>
                  </a:lnTo>
                  <a:lnTo>
                    <a:pt x="873" y="3641"/>
                  </a:lnTo>
                  <a:lnTo>
                    <a:pt x="0" y="1626"/>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 name="Freeform 34"/>
            <p:cNvSpPr>
              <a:spLocks/>
            </p:cNvSpPr>
            <p:nvPr/>
          </p:nvSpPr>
          <p:spPr bwMode="auto">
            <a:xfrm>
              <a:off x="1129" y="3045"/>
              <a:ext cx="271" cy="393"/>
            </a:xfrm>
            <a:custGeom>
              <a:avLst/>
              <a:gdLst>
                <a:gd name="T0" fmla="*/ 0 w 5957"/>
                <a:gd name="T1" fmla="*/ 0 h 7066"/>
                <a:gd name="T2" fmla="*/ 0 w 5957"/>
                <a:gd name="T3" fmla="*/ 0 h 7066"/>
                <a:gd name="T4" fmla="*/ 0 w 5957"/>
                <a:gd name="T5" fmla="*/ 0 h 7066"/>
                <a:gd name="T6" fmla="*/ 0 w 5957"/>
                <a:gd name="T7" fmla="*/ 0 h 7066"/>
                <a:gd name="T8" fmla="*/ 0 w 5957"/>
                <a:gd name="T9" fmla="*/ 0 h 7066"/>
                <a:gd name="T10" fmla="*/ 0 w 5957"/>
                <a:gd name="T11" fmla="*/ 0 h 7066"/>
                <a:gd name="T12" fmla="*/ 0 w 5957"/>
                <a:gd name="T13" fmla="*/ 0 h 7066"/>
                <a:gd name="T14" fmla="*/ 0 w 5957"/>
                <a:gd name="T15" fmla="*/ 0 h 7066"/>
                <a:gd name="T16" fmla="*/ 0 w 5957"/>
                <a:gd name="T17" fmla="*/ 0 h 7066"/>
                <a:gd name="T18" fmla="*/ 0 w 5957"/>
                <a:gd name="T19" fmla="*/ 0 h 7066"/>
                <a:gd name="T20" fmla="*/ 0 w 5957"/>
                <a:gd name="T21" fmla="*/ 0 h 7066"/>
                <a:gd name="T22" fmla="*/ 0 w 5957"/>
                <a:gd name="T23" fmla="*/ 0 h 7066"/>
                <a:gd name="T24" fmla="*/ 0 w 5957"/>
                <a:gd name="T25" fmla="*/ 0 h 7066"/>
                <a:gd name="T26" fmla="*/ 0 w 5957"/>
                <a:gd name="T27" fmla="*/ 0 h 7066"/>
                <a:gd name="T28" fmla="*/ 0 w 5957"/>
                <a:gd name="T29" fmla="*/ 0 h 7066"/>
                <a:gd name="T30" fmla="*/ 0 w 5957"/>
                <a:gd name="T31" fmla="*/ 0 h 7066"/>
                <a:gd name="T32" fmla="*/ 0 w 5957"/>
                <a:gd name="T33" fmla="*/ 0 h 7066"/>
                <a:gd name="T34" fmla="*/ 0 w 5957"/>
                <a:gd name="T35" fmla="*/ 0 h 7066"/>
                <a:gd name="T36" fmla="*/ 0 w 5957"/>
                <a:gd name="T37" fmla="*/ 0 h 7066"/>
                <a:gd name="T38" fmla="*/ 0 w 5957"/>
                <a:gd name="T39" fmla="*/ 0 h 7066"/>
                <a:gd name="T40" fmla="*/ 0 w 5957"/>
                <a:gd name="T41" fmla="*/ 0 h 7066"/>
                <a:gd name="T42" fmla="*/ 0 w 5957"/>
                <a:gd name="T43" fmla="*/ 0 h 7066"/>
                <a:gd name="T44" fmla="*/ 0 w 5957"/>
                <a:gd name="T45" fmla="*/ 0 h 7066"/>
                <a:gd name="T46" fmla="*/ 0 w 5957"/>
                <a:gd name="T47" fmla="*/ 0 h 7066"/>
                <a:gd name="T48" fmla="*/ 0 w 5957"/>
                <a:gd name="T49" fmla="*/ 0 h 7066"/>
                <a:gd name="T50" fmla="*/ 0 w 5957"/>
                <a:gd name="T51" fmla="*/ 0 h 7066"/>
                <a:gd name="T52" fmla="*/ 0 w 5957"/>
                <a:gd name="T53" fmla="*/ 0 h 7066"/>
                <a:gd name="T54" fmla="*/ 0 w 5957"/>
                <a:gd name="T55" fmla="*/ 0 h 7066"/>
                <a:gd name="T56" fmla="*/ 0 w 5957"/>
                <a:gd name="T57" fmla="*/ 0 h 7066"/>
                <a:gd name="T58" fmla="*/ 0 w 5957"/>
                <a:gd name="T59" fmla="*/ 0 h 7066"/>
                <a:gd name="T60" fmla="*/ 0 w 5957"/>
                <a:gd name="T61" fmla="*/ 0 h 7066"/>
                <a:gd name="T62" fmla="*/ 0 w 5957"/>
                <a:gd name="T63" fmla="*/ 0 h 7066"/>
                <a:gd name="T64" fmla="*/ 0 w 5957"/>
                <a:gd name="T65" fmla="*/ 0 h 7066"/>
                <a:gd name="T66" fmla="*/ 0 w 5957"/>
                <a:gd name="T67" fmla="*/ 0 h 7066"/>
                <a:gd name="T68" fmla="*/ 0 w 5957"/>
                <a:gd name="T69" fmla="*/ 0 h 7066"/>
                <a:gd name="T70" fmla="*/ 0 w 5957"/>
                <a:gd name="T71" fmla="*/ 0 h 7066"/>
                <a:gd name="T72" fmla="*/ 0 w 5957"/>
                <a:gd name="T73" fmla="*/ 0 h 70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2" name="Freeform 35"/>
            <p:cNvSpPr>
              <a:spLocks/>
            </p:cNvSpPr>
            <p:nvPr/>
          </p:nvSpPr>
          <p:spPr bwMode="auto">
            <a:xfrm>
              <a:off x="1313" y="3096"/>
              <a:ext cx="51" cy="121"/>
            </a:xfrm>
            <a:custGeom>
              <a:avLst/>
              <a:gdLst>
                <a:gd name="T0" fmla="*/ 0 w 1134"/>
                <a:gd name="T1" fmla="*/ 0 h 2180"/>
                <a:gd name="T2" fmla="*/ 0 w 1134"/>
                <a:gd name="T3" fmla="*/ 0 h 2180"/>
                <a:gd name="T4" fmla="*/ 0 w 1134"/>
                <a:gd name="T5" fmla="*/ 0 h 2180"/>
                <a:gd name="T6" fmla="*/ 0 w 1134"/>
                <a:gd name="T7" fmla="*/ 0 h 2180"/>
                <a:gd name="T8" fmla="*/ 0 w 1134"/>
                <a:gd name="T9" fmla="*/ 0 h 2180"/>
                <a:gd name="T10" fmla="*/ 0 w 1134"/>
                <a:gd name="T11" fmla="*/ 0 h 2180"/>
                <a:gd name="T12" fmla="*/ 0 w 1134"/>
                <a:gd name="T13" fmla="*/ 0 h 2180"/>
                <a:gd name="T14" fmla="*/ 0 w 1134"/>
                <a:gd name="T15" fmla="*/ 0 h 2180"/>
                <a:gd name="T16" fmla="*/ 0 w 1134"/>
                <a:gd name="T17" fmla="*/ 0 h 2180"/>
                <a:gd name="T18" fmla="*/ 0 w 1134"/>
                <a:gd name="T19" fmla="*/ 0 h 2180"/>
                <a:gd name="T20" fmla="*/ 0 w 1134"/>
                <a:gd name="T21" fmla="*/ 0 h 2180"/>
                <a:gd name="T22" fmla="*/ 0 w 1134"/>
                <a:gd name="T23" fmla="*/ 0 h 2180"/>
                <a:gd name="T24" fmla="*/ 0 w 1134"/>
                <a:gd name="T25" fmla="*/ 0 h 2180"/>
                <a:gd name="T26" fmla="*/ 0 w 1134"/>
                <a:gd name="T27" fmla="*/ 0 h 2180"/>
                <a:gd name="T28" fmla="*/ 0 w 1134"/>
                <a:gd name="T29" fmla="*/ 0 h 2180"/>
                <a:gd name="T30" fmla="*/ 0 w 1134"/>
                <a:gd name="T31" fmla="*/ 0 h 2180"/>
                <a:gd name="T32" fmla="*/ 0 w 1134"/>
                <a:gd name="T33" fmla="*/ 0 h 2180"/>
                <a:gd name="T34" fmla="*/ 0 w 1134"/>
                <a:gd name="T35" fmla="*/ 0 h 2180"/>
                <a:gd name="T36" fmla="*/ 0 w 1134"/>
                <a:gd name="T37" fmla="*/ 0 h 2180"/>
                <a:gd name="T38" fmla="*/ 0 w 1134"/>
                <a:gd name="T39" fmla="*/ 0 h 2180"/>
                <a:gd name="T40" fmla="*/ 0 w 1134"/>
                <a:gd name="T41" fmla="*/ 0 h 2180"/>
                <a:gd name="T42" fmla="*/ 0 w 1134"/>
                <a:gd name="T43" fmla="*/ 0 h 2180"/>
                <a:gd name="T44" fmla="*/ 0 w 1134"/>
                <a:gd name="T45" fmla="*/ 0 h 2180"/>
                <a:gd name="T46" fmla="*/ 0 w 1134"/>
                <a:gd name="T47" fmla="*/ 0 h 2180"/>
                <a:gd name="T48" fmla="*/ 0 w 1134"/>
                <a:gd name="T49" fmla="*/ 0 h 2180"/>
                <a:gd name="T50" fmla="*/ 0 w 1134"/>
                <a:gd name="T51" fmla="*/ 0 h 2180"/>
                <a:gd name="T52" fmla="*/ 0 w 1134"/>
                <a:gd name="T53" fmla="*/ 0 h 2180"/>
                <a:gd name="T54" fmla="*/ 0 w 1134"/>
                <a:gd name="T55" fmla="*/ 0 h 2180"/>
                <a:gd name="T56" fmla="*/ 0 w 1134"/>
                <a:gd name="T57" fmla="*/ 0 h 2180"/>
                <a:gd name="T58" fmla="*/ 0 w 1134"/>
                <a:gd name="T59" fmla="*/ 0 h 2180"/>
                <a:gd name="T60" fmla="*/ 0 w 1134"/>
                <a:gd name="T61" fmla="*/ 0 h 2180"/>
                <a:gd name="T62" fmla="*/ 0 w 1134"/>
                <a:gd name="T63" fmla="*/ 0 h 2180"/>
                <a:gd name="T64" fmla="*/ 0 w 1134"/>
                <a:gd name="T65" fmla="*/ 0 h 2180"/>
                <a:gd name="T66" fmla="*/ 0 w 1134"/>
                <a:gd name="T67" fmla="*/ 0 h 2180"/>
                <a:gd name="T68" fmla="*/ 0 w 1134"/>
                <a:gd name="T69" fmla="*/ 0 h 2180"/>
                <a:gd name="T70" fmla="*/ 0 w 1134"/>
                <a:gd name="T71" fmla="*/ 0 h 2180"/>
                <a:gd name="T72" fmla="*/ 0 w 1134"/>
                <a:gd name="T73" fmla="*/ 0 h 2180"/>
                <a:gd name="T74" fmla="*/ 0 w 1134"/>
                <a:gd name="T75" fmla="*/ 0 h 2180"/>
                <a:gd name="T76" fmla="*/ 0 w 1134"/>
                <a:gd name="T77" fmla="*/ 0 h 2180"/>
                <a:gd name="T78" fmla="*/ 0 w 1134"/>
                <a:gd name="T79" fmla="*/ 0 h 2180"/>
                <a:gd name="T80" fmla="*/ 0 w 1134"/>
                <a:gd name="T81" fmla="*/ 0 h 2180"/>
                <a:gd name="T82" fmla="*/ 0 w 1134"/>
                <a:gd name="T83" fmla="*/ 0 h 2180"/>
                <a:gd name="T84" fmla="*/ 0 w 1134"/>
                <a:gd name="T85" fmla="*/ 0 h 2180"/>
                <a:gd name="T86" fmla="*/ 0 w 1134"/>
                <a:gd name="T87" fmla="*/ 0 h 2180"/>
                <a:gd name="T88" fmla="*/ 0 w 1134"/>
                <a:gd name="T89" fmla="*/ 0 h 2180"/>
                <a:gd name="T90" fmla="*/ 0 w 1134"/>
                <a:gd name="T91" fmla="*/ 0 h 2180"/>
                <a:gd name="T92" fmla="*/ 0 w 1134"/>
                <a:gd name="T93" fmla="*/ 0 h 2180"/>
                <a:gd name="T94" fmla="*/ 0 w 1134"/>
                <a:gd name="T95" fmla="*/ 0 h 2180"/>
                <a:gd name="T96" fmla="*/ 0 w 1134"/>
                <a:gd name="T97" fmla="*/ 0 h 2180"/>
                <a:gd name="T98" fmla="*/ 0 w 1134"/>
                <a:gd name="T99" fmla="*/ 0 h 2180"/>
                <a:gd name="T100" fmla="*/ 0 w 1134"/>
                <a:gd name="T101" fmla="*/ 0 h 2180"/>
                <a:gd name="T102" fmla="*/ 0 w 1134"/>
                <a:gd name="T103" fmla="*/ 0 h 21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3" name="Freeform 36"/>
            <p:cNvSpPr>
              <a:spLocks/>
            </p:cNvSpPr>
            <p:nvPr/>
          </p:nvSpPr>
          <p:spPr bwMode="auto">
            <a:xfrm>
              <a:off x="1122" y="3082"/>
              <a:ext cx="207" cy="202"/>
            </a:xfrm>
            <a:custGeom>
              <a:avLst/>
              <a:gdLst>
                <a:gd name="T0" fmla="*/ 0 w 4569"/>
                <a:gd name="T1" fmla="*/ 0 h 3641"/>
                <a:gd name="T2" fmla="*/ 0 w 4569"/>
                <a:gd name="T3" fmla="*/ 0 h 3641"/>
                <a:gd name="T4" fmla="*/ 0 w 4569"/>
                <a:gd name="T5" fmla="*/ 0 h 3641"/>
                <a:gd name="T6" fmla="*/ 0 w 4569"/>
                <a:gd name="T7" fmla="*/ 0 h 3641"/>
                <a:gd name="T8" fmla="*/ 0 w 4569"/>
                <a:gd name="T9" fmla="*/ 0 h 36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9" h="3641">
                  <a:moveTo>
                    <a:pt x="0" y="1625"/>
                  </a:moveTo>
                  <a:lnTo>
                    <a:pt x="3650" y="0"/>
                  </a:lnTo>
                  <a:lnTo>
                    <a:pt x="4569" y="1997"/>
                  </a:lnTo>
                  <a:lnTo>
                    <a:pt x="873" y="3641"/>
                  </a:lnTo>
                  <a:lnTo>
                    <a:pt x="0" y="1625"/>
                  </a:lnTo>
                  <a:close/>
                </a:path>
              </a:pathLst>
            </a:custGeom>
            <a:solidFill>
              <a:srgbClr val="54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4" name="Freeform 37"/>
            <p:cNvSpPr>
              <a:spLocks/>
            </p:cNvSpPr>
            <p:nvPr/>
          </p:nvSpPr>
          <p:spPr bwMode="auto">
            <a:xfrm>
              <a:off x="1104" y="3024"/>
              <a:ext cx="271" cy="393"/>
            </a:xfrm>
            <a:custGeom>
              <a:avLst/>
              <a:gdLst>
                <a:gd name="T0" fmla="*/ 0 w 5957"/>
                <a:gd name="T1" fmla="*/ 0 h 7065"/>
                <a:gd name="T2" fmla="*/ 0 w 5957"/>
                <a:gd name="T3" fmla="*/ 0 h 7065"/>
                <a:gd name="T4" fmla="*/ 0 w 5957"/>
                <a:gd name="T5" fmla="*/ 0 h 7065"/>
                <a:gd name="T6" fmla="*/ 0 w 5957"/>
                <a:gd name="T7" fmla="*/ 0 h 7065"/>
                <a:gd name="T8" fmla="*/ 0 w 5957"/>
                <a:gd name="T9" fmla="*/ 0 h 7065"/>
                <a:gd name="T10" fmla="*/ 0 w 5957"/>
                <a:gd name="T11" fmla="*/ 0 h 7065"/>
                <a:gd name="T12" fmla="*/ 0 w 5957"/>
                <a:gd name="T13" fmla="*/ 0 h 7065"/>
                <a:gd name="T14" fmla="*/ 0 w 5957"/>
                <a:gd name="T15" fmla="*/ 0 h 7065"/>
                <a:gd name="T16" fmla="*/ 0 w 5957"/>
                <a:gd name="T17" fmla="*/ 0 h 7065"/>
                <a:gd name="T18" fmla="*/ 0 w 5957"/>
                <a:gd name="T19" fmla="*/ 0 h 7065"/>
                <a:gd name="T20" fmla="*/ 0 w 5957"/>
                <a:gd name="T21" fmla="*/ 0 h 7065"/>
                <a:gd name="T22" fmla="*/ 0 w 5957"/>
                <a:gd name="T23" fmla="*/ 0 h 7065"/>
                <a:gd name="T24" fmla="*/ 0 w 5957"/>
                <a:gd name="T25" fmla="*/ 0 h 7065"/>
                <a:gd name="T26" fmla="*/ 0 w 5957"/>
                <a:gd name="T27" fmla="*/ 0 h 7065"/>
                <a:gd name="T28" fmla="*/ 0 w 5957"/>
                <a:gd name="T29" fmla="*/ 0 h 7065"/>
                <a:gd name="T30" fmla="*/ 0 w 5957"/>
                <a:gd name="T31" fmla="*/ 0 h 7065"/>
                <a:gd name="T32" fmla="*/ 0 w 5957"/>
                <a:gd name="T33" fmla="*/ 0 h 7065"/>
                <a:gd name="T34" fmla="*/ 0 w 5957"/>
                <a:gd name="T35" fmla="*/ 0 h 7065"/>
                <a:gd name="T36" fmla="*/ 0 w 5957"/>
                <a:gd name="T37" fmla="*/ 0 h 7065"/>
                <a:gd name="T38" fmla="*/ 0 w 5957"/>
                <a:gd name="T39" fmla="*/ 0 h 7065"/>
                <a:gd name="T40" fmla="*/ 0 w 5957"/>
                <a:gd name="T41" fmla="*/ 0 h 7065"/>
                <a:gd name="T42" fmla="*/ 0 w 5957"/>
                <a:gd name="T43" fmla="*/ 0 h 7065"/>
                <a:gd name="T44" fmla="*/ 0 w 5957"/>
                <a:gd name="T45" fmla="*/ 0 h 7065"/>
                <a:gd name="T46" fmla="*/ 0 w 5957"/>
                <a:gd name="T47" fmla="*/ 0 h 7065"/>
                <a:gd name="T48" fmla="*/ 0 w 5957"/>
                <a:gd name="T49" fmla="*/ 0 h 7065"/>
                <a:gd name="T50" fmla="*/ 0 w 5957"/>
                <a:gd name="T51" fmla="*/ 0 h 7065"/>
                <a:gd name="T52" fmla="*/ 0 w 5957"/>
                <a:gd name="T53" fmla="*/ 0 h 7065"/>
                <a:gd name="T54" fmla="*/ 0 w 5957"/>
                <a:gd name="T55" fmla="*/ 0 h 7065"/>
                <a:gd name="T56" fmla="*/ 0 w 5957"/>
                <a:gd name="T57" fmla="*/ 0 h 7065"/>
                <a:gd name="T58" fmla="*/ 0 w 5957"/>
                <a:gd name="T59" fmla="*/ 0 h 7065"/>
                <a:gd name="T60" fmla="*/ 0 w 5957"/>
                <a:gd name="T61" fmla="*/ 0 h 7065"/>
                <a:gd name="T62" fmla="*/ 0 w 5957"/>
                <a:gd name="T63" fmla="*/ 0 h 7065"/>
                <a:gd name="T64" fmla="*/ 0 w 5957"/>
                <a:gd name="T65" fmla="*/ 0 h 7065"/>
                <a:gd name="T66" fmla="*/ 0 w 5957"/>
                <a:gd name="T67" fmla="*/ 0 h 7065"/>
                <a:gd name="T68" fmla="*/ 0 w 5957"/>
                <a:gd name="T69" fmla="*/ 0 h 7065"/>
                <a:gd name="T70" fmla="*/ 0 w 5957"/>
                <a:gd name="T71" fmla="*/ 0 h 7065"/>
                <a:gd name="T72" fmla="*/ 0 w 5957"/>
                <a:gd name="T73" fmla="*/ 0 h 70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5" name="Freeform 38"/>
            <p:cNvSpPr>
              <a:spLocks/>
            </p:cNvSpPr>
            <p:nvPr/>
          </p:nvSpPr>
          <p:spPr bwMode="auto">
            <a:xfrm>
              <a:off x="1104" y="3024"/>
              <a:ext cx="162" cy="99"/>
            </a:xfrm>
            <a:custGeom>
              <a:avLst/>
              <a:gdLst>
                <a:gd name="T0" fmla="*/ 0 w 3562"/>
                <a:gd name="T1" fmla="*/ 0 h 1773"/>
                <a:gd name="T2" fmla="*/ 0 w 3562"/>
                <a:gd name="T3" fmla="*/ 0 h 1773"/>
                <a:gd name="T4" fmla="*/ 0 w 3562"/>
                <a:gd name="T5" fmla="*/ 0 h 1773"/>
                <a:gd name="T6" fmla="*/ 0 w 3562"/>
                <a:gd name="T7" fmla="*/ 0 h 1773"/>
                <a:gd name="T8" fmla="*/ 0 w 3562"/>
                <a:gd name="T9" fmla="*/ 0 h 1773"/>
                <a:gd name="T10" fmla="*/ 0 w 3562"/>
                <a:gd name="T11" fmla="*/ 0 h 1773"/>
                <a:gd name="T12" fmla="*/ 0 w 3562"/>
                <a:gd name="T13" fmla="*/ 0 h 1773"/>
                <a:gd name="T14" fmla="*/ 0 w 3562"/>
                <a:gd name="T15" fmla="*/ 0 h 1773"/>
                <a:gd name="T16" fmla="*/ 0 w 3562"/>
                <a:gd name="T17" fmla="*/ 0 h 1773"/>
                <a:gd name="T18" fmla="*/ 0 w 3562"/>
                <a:gd name="T19" fmla="*/ 0 h 1773"/>
                <a:gd name="T20" fmla="*/ 0 w 3562"/>
                <a:gd name="T21" fmla="*/ 0 h 1773"/>
                <a:gd name="T22" fmla="*/ 0 w 3562"/>
                <a:gd name="T23" fmla="*/ 0 h 1773"/>
                <a:gd name="T24" fmla="*/ 0 w 3562"/>
                <a:gd name="T25" fmla="*/ 0 h 1773"/>
                <a:gd name="T26" fmla="*/ 0 w 3562"/>
                <a:gd name="T27" fmla="*/ 0 h 1773"/>
                <a:gd name="T28" fmla="*/ 0 w 3562"/>
                <a:gd name="T29" fmla="*/ 0 h 1773"/>
                <a:gd name="T30" fmla="*/ 0 w 3562"/>
                <a:gd name="T31" fmla="*/ 0 h 1773"/>
                <a:gd name="T32" fmla="*/ 0 w 3562"/>
                <a:gd name="T33" fmla="*/ 0 h 1773"/>
                <a:gd name="T34" fmla="*/ 0 w 3562"/>
                <a:gd name="T35" fmla="*/ 0 h 1773"/>
                <a:gd name="T36" fmla="*/ 0 w 3562"/>
                <a:gd name="T37" fmla="*/ 0 h 1773"/>
                <a:gd name="T38" fmla="*/ 0 w 3562"/>
                <a:gd name="T39" fmla="*/ 0 h 1773"/>
                <a:gd name="T40" fmla="*/ 0 w 3562"/>
                <a:gd name="T41" fmla="*/ 0 h 17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6" name="Freeform 39"/>
            <p:cNvSpPr>
              <a:spLocks/>
            </p:cNvSpPr>
            <p:nvPr/>
          </p:nvSpPr>
          <p:spPr bwMode="auto">
            <a:xfrm>
              <a:off x="1104" y="3024"/>
              <a:ext cx="161" cy="97"/>
            </a:xfrm>
            <a:custGeom>
              <a:avLst/>
              <a:gdLst>
                <a:gd name="T0" fmla="*/ 0 w 3550"/>
                <a:gd name="T1" fmla="*/ 0 h 1748"/>
                <a:gd name="T2" fmla="*/ 0 w 3550"/>
                <a:gd name="T3" fmla="*/ 0 h 1748"/>
                <a:gd name="T4" fmla="*/ 0 w 3550"/>
                <a:gd name="T5" fmla="*/ 0 h 1748"/>
                <a:gd name="T6" fmla="*/ 0 w 3550"/>
                <a:gd name="T7" fmla="*/ 0 h 1748"/>
                <a:gd name="T8" fmla="*/ 0 w 3550"/>
                <a:gd name="T9" fmla="*/ 0 h 1748"/>
                <a:gd name="T10" fmla="*/ 0 w 3550"/>
                <a:gd name="T11" fmla="*/ 0 h 1748"/>
                <a:gd name="T12" fmla="*/ 0 w 3550"/>
                <a:gd name="T13" fmla="*/ 0 h 1748"/>
                <a:gd name="T14" fmla="*/ 0 w 3550"/>
                <a:gd name="T15" fmla="*/ 0 h 1748"/>
                <a:gd name="T16" fmla="*/ 0 w 3550"/>
                <a:gd name="T17" fmla="*/ 0 h 1748"/>
                <a:gd name="T18" fmla="*/ 0 w 3550"/>
                <a:gd name="T19" fmla="*/ 0 h 1748"/>
                <a:gd name="T20" fmla="*/ 0 w 3550"/>
                <a:gd name="T21" fmla="*/ 0 h 1748"/>
                <a:gd name="T22" fmla="*/ 0 w 3550"/>
                <a:gd name="T23" fmla="*/ 0 h 1748"/>
                <a:gd name="T24" fmla="*/ 0 w 3550"/>
                <a:gd name="T25" fmla="*/ 0 h 1748"/>
                <a:gd name="T26" fmla="*/ 0 w 3550"/>
                <a:gd name="T27" fmla="*/ 0 h 1748"/>
                <a:gd name="T28" fmla="*/ 0 w 3550"/>
                <a:gd name="T29" fmla="*/ 0 h 1748"/>
                <a:gd name="T30" fmla="*/ 0 w 3550"/>
                <a:gd name="T31" fmla="*/ 0 h 1748"/>
                <a:gd name="T32" fmla="*/ 0 w 3550"/>
                <a:gd name="T33" fmla="*/ 0 h 1748"/>
                <a:gd name="T34" fmla="*/ 0 w 3550"/>
                <a:gd name="T35" fmla="*/ 0 h 1748"/>
                <a:gd name="T36" fmla="*/ 0 w 3550"/>
                <a:gd name="T37" fmla="*/ 0 h 1748"/>
                <a:gd name="T38" fmla="*/ 0 w 3550"/>
                <a:gd name="T39" fmla="*/ 0 h 1748"/>
                <a:gd name="T40" fmla="*/ 0 w 3550"/>
                <a:gd name="T41" fmla="*/ 0 h 1748"/>
                <a:gd name="T42" fmla="*/ 0 w 3550"/>
                <a:gd name="T43" fmla="*/ 0 h 1748"/>
                <a:gd name="T44" fmla="*/ 0 w 3550"/>
                <a:gd name="T45" fmla="*/ 0 h 1748"/>
                <a:gd name="T46" fmla="*/ 0 w 3550"/>
                <a:gd name="T47" fmla="*/ 0 h 1748"/>
                <a:gd name="T48" fmla="*/ 0 w 3550"/>
                <a:gd name="T49" fmla="*/ 0 h 1748"/>
                <a:gd name="T50" fmla="*/ 0 w 3550"/>
                <a:gd name="T51" fmla="*/ 0 h 1748"/>
                <a:gd name="T52" fmla="*/ 0 w 3550"/>
                <a:gd name="T53" fmla="*/ 0 h 1748"/>
                <a:gd name="T54" fmla="*/ 0 w 3550"/>
                <a:gd name="T55" fmla="*/ 0 h 1748"/>
                <a:gd name="T56" fmla="*/ 0 w 3550"/>
                <a:gd name="T57" fmla="*/ 0 h 1748"/>
                <a:gd name="T58" fmla="*/ 0 w 3550"/>
                <a:gd name="T59" fmla="*/ 0 h 1748"/>
                <a:gd name="T60" fmla="*/ 0 w 3550"/>
                <a:gd name="T61" fmla="*/ 0 h 1748"/>
                <a:gd name="T62" fmla="*/ 0 w 3550"/>
                <a:gd name="T63" fmla="*/ 0 h 1748"/>
                <a:gd name="T64" fmla="*/ 0 w 3550"/>
                <a:gd name="T65" fmla="*/ 0 h 1748"/>
                <a:gd name="T66" fmla="*/ 0 w 3550"/>
                <a:gd name="T67" fmla="*/ 0 h 1748"/>
                <a:gd name="T68" fmla="*/ 0 w 3550"/>
                <a:gd name="T69" fmla="*/ 0 h 1748"/>
                <a:gd name="T70" fmla="*/ 0 w 3550"/>
                <a:gd name="T71" fmla="*/ 0 h 1748"/>
                <a:gd name="T72" fmla="*/ 0 w 3550"/>
                <a:gd name="T73" fmla="*/ 0 h 1748"/>
                <a:gd name="T74" fmla="*/ 0 w 3550"/>
                <a:gd name="T75" fmla="*/ 0 h 1748"/>
                <a:gd name="T76" fmla="*/ 0 w 3550"/>
                <a:gd name="T77" fmla="*/ 0 h 1748"/>
                <a:gd name="T78" fmla="*/ 0 w 3550"/>
                <a:gd name="T79" fmla="*/ 0 h 1748"/>
                <a:gd name="T80" fmla="*/ 0 w 3550"/>
                <a:gd name="T81" fmla="*/ 0 h 1748"/>
                <a:gd name="T82" fmla="*/ 0 w 3550"/>
                <a:gd name="T83" fmla="*/ 0 h 1748"/>
                <a:gd name="T84" fmla="*/ 0 w 3550"/>
                <a:gd name="T85" fmla="*/ 0 h 1748"/>
                <a:gd name="T86" fmla="*/ 0 w 3550"/>
                <a:gd name="T87" fmla="*/ 0 h 1748"/>
                <a:gd name="T88" fmla="*/ 0 w 3550"/>
                <a:gd name="T89" fmla="*/ 0 h 1748"/>
                <a:gd name="T90" fmla="*/ 0 w 3550"/>
                <a:gd name="T91" fmla="*/ 0 h 1748"/>
                <a:gd name="T92" fmla="*/ 0 w 3550"/>
                <a:gd name="T93" fmla="*/ 0 h 1748"/>
                <a:gd name="T94" fmla="*/ 0 w 3550"/>
                <a:gd name="T95" fmla="*/ 0 h 174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7" name="Freeform 40"/>
            <p:cNvSpPr>
              <a:spLocks/>
            </p:cNvSpPr>
            <p:nvPr/>
          </p:nvSpPr>
          <p:spPr bwMode="auto">
            <a:xfrm>
              <a:off x="1104" y="3024"/>
              <a:ext cx="161" cy="96"/>
            </a:xfrm>
            <a:custGeom>
              <a:avLst/>
              <a:gdLst>
                <a:gd name="T0" fmla="*/ 0 w 3539"/>
                <a:gd name="T1" fmla="*/ 0 h 1724"/>
                <a:gd name="T2" fmla="*/ 0 w 3539"/>
                <a:gd name="T3" fmla="*/ 0 h 1724"/>
                <a:gd name="T4" fmla="*/ 0 w 3539"/>
                <a:gd name="T5" fmla="*/ 0 h 1724"/>
                <a:gd name="T6" fmla="*/ 0 w 3539"/>
                <a:gd name="T7" fmla="*/ 0 h 1724"/>
                <a:gd name="T8" fmla="*/ 0 w 3539"/>
                <a:gd name="T9" fmla="*/ 0 h 1724"/>
                <a:gd name="T10" fmla="*/ 0 w 3539"/>
                <a:gd name="T11" fmla="*/ 0 h 1724"/>
                <a:gd name="T12" fmla="*/ 0 w 3539"/>
                <a:gd name="T13" fmla="*/ 0 h 1724"/>
                <a:gd name="T14" fmla="*/ 0 w 3539"/>
                <a:gd name="T15" fmla="*/ 0 h 1724"/>
                <a:gd name="T16" fmla="*/ 0 w 3539"/>
                <a:gd name="T17" fmla="*/ 0 h 1724"/>
                <a:gd name="T18" fmla="*/ 0 w 3539"/>
                <a:gd name="T19" fmla="*/ 0 h 1724"/>
                <a:gd name="T20" fmla="*/ 0 w 3539"/>
                <a:gd name="T21" fmla="*/ 0 h 1724"/>
                <a:gd name="T22" fmla="*/ 0 w 3539"/>
                <a:gd name="T23" fmla="*/ 0 h 1724"/>
                <a:gd name="T24" fmla="*/ 0 w 3539"/>
                <a:gd name="T25" fmla="*/ 0 h 1724"/>
                <a:gd name="T26" fmla="*/ 0 w 3539"/>
                <a:gd name="T27" fmla="*/ 0 h 1724"/>
                <a:gd name="T28" fmla="*/ 0 w 3539"/>
                <a:gd name="T29" fmla="*/ 0 h 1724"/>
                <a:gd name="T30" fmla="*/ 0 w 3539"/>
                <a:gd name="T31" fmla="*/ 0 h 1724"/>
                <a:gd name="T32" fmla="*/ 0 w 3539"/>
                <a:gd name="T33" fmla="*/ 0 h 1724"/>
                <a:gd name="T34" fmla="*/ 0 w 3539"/>
                <a:gd name="T35" fmla="*/ 0 h 1724"/>
                <a:gd name="T36" fmla="*/ 0 w 3539"/>
                <a:gd name="T37" fmla="*/ 0 h 1724"/>
                <a:gd name="T38" fmla="*/ 0 w 3539"/>
                <a:gd name="T39" fmla="*/ 0 h 1724"/>
                <a:gd name="T40" fmla="*/ 0 w 3539"/>
                <a:gd name="T41" fmla="*/ 0 h 1724"/>
                <a:gd name="T42" fmla="*/ 0 w 3539"/>
                <a:gd name="T43" fmla="*/ 0 h 1724"/>
                <a:gd name="T44" fmla="*/ 0 w 3539"/>
                <a:gd name="T45" fmla="*/ 0 h 1724"/>
                <a:gd name="T46" fmla="*/ 0 w 3539"/>
                <a:gd name="T47" fmla="*/ 0 h 1724"/>
                <a:gd name="T48" fmla="*/ 0 w 3539"/>
                <a:gd name="T49" fmla="*/ 0 h 1724"/>
                <a:gd name="T50" fmla="*/ 0 w 3539"/>
                <a:gd name="T51" fmla="*/ 0 h 1724"/>
                <a:gd name="T52" fmla="*/ 0 w 3539"/>
                <a:gd name="T53" fmla="*/ 0 h 1724"/>
                <a:gd name="T54" fmla="*/ 0 w 3539"/>
                <a:gd name="T55" fmla="*/ 0 h 1724"/>
                <a:gd name="T56" fmla="*/ 0 w 3539"/>
                <a:gd name="T57" fmla="*/ 0 h 1724"/>
                <a:gd name="T58" fmla="*/ 0 w 3539"/>
                <a:gd name="T59" fmla="*/ 0 h 1724"/>
                <a:gd name="T60" fmla="*/ 0 w 3539"/>
                <a:gd name="T61" fmla="*/ 0 h 1724"/>
                <a:gd name="T62" fmla="*/ 0 w 3539"/>
                <a:gd name="T63" fmla="*/ 0 h 1724"/>
                <a:gd name="T64" fmla="*/ 0 w 3539"/>
                <a:gd name="T65" fmla="*/ 0 h 1724"/>
                <a:gd name="T66" fmla="*/ 0 w 3539"/>
                <a:gd name="T67" fmla="*/ 0 h 1724"/>
                <a:gd name="T68" fmla="*/ 0 w 3539"/>
                <a:gd name="T69" fmla="*/ 0 h 1724"/>
                <a:gd name="T70" fmla="*/ 0 w 3539"/>
                <a:gd name="T71" fmla="*/ 0 h 1724"/>
                <a:gd name="T72" fmla="*/ 0 w 3539"/>
                <a:gd name="T73" fmla="*/ 0 h 1724"/>
                <a:gd name="T74" fmla="*/ 0 w 3539"/>
                <a:gd name="T75" fmla="*/ 0 h 1724"/>
                <a:gd name="T76" fmla="*/ 0 w 3539"/>
                <a:gd name="T77" fmla="*/ 0 h 1724"/>
                <a:gd name="T78" fmla="*/ 0 w 3539"/>
                <a:gd name="T79" fmla="*/ 0 h 1724"/>
                <a:gd name="T80" fmla="*/ 0 w 3539"/>
                <a:gd name="T81" fmla="*/ 0 h 1724"/>
                <a:gd name="T82" fmla="*/ 0 w 3539"/>
                <a:gd name="T83" fmla="*/ 0 h 1724"/>
                <a:gd name="T84" fmla="*/ 0 w 3539"/>
                <a:gd name="T85" fmla="*/ 0 h 1724"/>
                <a:gd name="T86" fmla="*/ 0 w 3539"/>
                <a:gd name="T87" fmla="*/ 0 h 1724"/>
                <a:gd name="T88" fmla="*/ 0 w 3539"/>
                <a:gd name="T89" fmla="*/ 0 h 1724"/>
                <a:gd name="T90" fmla="*/ 0 w 3539"/>
                <a:gd name="T91" fmla="*/ 0 h 1724"/>
                <a:gd name="T92" fmla="*/ 0 w 3539"/>
                <a:gd name="T93" fmla="*/ 0 h 1724"/>
                <a:gd name="T94" fmla="*/ 0 w 3539"/>
                <a:gd name="T95" fmla="*/ 0 h 172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8" name="Freeform 41"/>
            <p:cNvSpPr>
              <a:spLocks/>
            </p:cNvSpPr>
            <p:nvPr/>
          </p:nvSpPr>
          <p:spPr bwMode="auto">
            <a:xfrm>
              <a:off x="1104" y="3024"/>
              <a:ext cx="160" cy="94"/>
            </a:xfrm>
            <a:custGeom>
              <a:avLst/>
              <a:gdLst>
                <a:gd name="T0" fmla="*/ 0 w 3526"/>
                <a:gd name="T1" fmla="*/ 0 h 1698"/>
                <a:gd name="T2" fmla="*/ 0 w 3526"/>
                <a:gd name="T3" fmla="*/ 0 h 1698"/>
                <a:gd name="T4" fmla="*/ 0 w 3526"/>
                <a:gd name="T5" fmla="*/ 0 h 1698"/>
                <a:gd name="T6" fmla="*/ 0 w 3526"/>
                <a:gd name="T7" fmla="*/ 0 h 1698"/>
                <a:gd name="T8" fmla="*/ 0 w 3526"/>
                <a:gd name="T9" fmla="*/ 0 h 1698"/>
                <a:gd name="T10" fmla="*/ 0 w 3526"/>
                <a:gd name="T11" fmla="*/ 0 h 1698"/>
                <a:gd name="T12" fmla="*/ 0 w 3526"/>
                <a:gd name="T13" fmla="*/ 0 h 1698"/>
                <a:gd name="T14" fmla="*/ 0 w 3526"/>
                <a:gd name="T15" fmla="*/ 0 h 1698"/>
                <a:gd name="T16" fmla="*/ 0 w 3526"/>
                <a:gd name="T17" fmla="*/ 0 h 1698"/>
                <a:gd name="T18" fmla="*/ 0 w 3526"/>
                <a:gd name="T19" fmla="*/ 0 h 1698"/>
                <a:gd name="T20" fmla="*/ 0 w 3526"/>
                <a:gd name="T21" fmla="*/ 0 h 1698"/>
                <a:gd name="T22" fmla="*/ 0 w 3526"/>
                <a:gd name="T23" fmla="*/ 0 h 1698"/>
                <a:gd name="T24" fmla="*/ 0 w 3526"/>
                <a:gd name="T25" fmla="*/ 0 h 1698"/>
                <a:gd name="T26" fmla="*/ 0 w 3526"/>
                <a:gd name="T27" fmla="*/ 0 h 1698"/>
                <a:gd name="T28" fmla="*/ 0 w 3526"/>
                <a:gd name="T29" fmla="*/ 0 h 1698"/>
                <a:gd name="T30" fmla="*/ 0 w 3526"/>
                <a:gd name="T31" fmla="*/ 0 h 1698"/>
                <a:gd name="T32" fmla="*/ 0 w 3526"/>
                <a:gd name="T33" fmla="*/ 0 h 1698"/>
                <a:gd name="T34" fmla="*/ 0 w 3526"/>
                <a:gd name="T35" fmla="*/ 0 h 1698"/>
                <a:gd name="T36" fmla="*/ 0 w 3526"/>
                <a:gd name="T37" fmla="*/ 0 h 1698"/>
                <a:gd name="T38" fmla="*/ 0 w 3526"/>
                <a:gd name="T39" fmla="*/ 0 h 1698"/>
                <a:gd name="T40" fmla="*/ 0 w 3526"/>
                <a:gd name="T41" fmla="*/ 0 h 1698"/>
                <a:gd name="T42" fmla="*/ 0 w 3526"/>
                <a:gd name="T43" fmla="*/ 0 h 1698"/>
                <a:gd name="T44" fmla="*/ 0 w 3526"/>
                <a:gd name="T45" fmla="*/ 0 h 1698"/>
                <a:gd name="T46" fmla="*/ 0 w 3526"/>
                <a:gd name="T47" fmla="*/ 0 h 1698"/>
                <a:gd name="T48" fmla="*/ 0 w 3526"/>
                <a:gd name="T49" fmla="*/ 0 h 1698"/>
                <a:gd name="T50" fmla="*/ 0 w 3526"/>
                <a:gd name="T51" fmla="*/ 0 h 1698"/>
                <a:gd name="T52" fmla="*/ 0 w 3526"/>
                <a:gd name="T53" fmla="*/ 0 h 1698"/>
                <a:gd name="T54" fmla="*/ 0 w 3526"/>
                <a:gd name="T55" fmla="*/ 0 h 1698"/>
                <a:gd name="T56" fmla="*/ 0 w 3526"/>
                <a:gd name="T57" fmla="*/ 0 h 1698"/>
                <a:gd name="T58" fmla="*/ 0 w 3526"/>
                <a:gd name="T59" fmla="*/ 0 h 1698"/>
                <a:gd name="T60" fmla="*/ 0 w 3526"/>
                <a:gd name="T61" fmla="*/ 0 h 1698"/>
                <a:gd name="T62" fmla="*/ 0 w 3526"/>
                <a:gd name="T63" fmla="*/ 0 h 1698"/>
                <a:gd name="T64" fmla="*/ 0 w 3526"/>
                <a:gd name="T65" fmla="*/ 0 h 1698"/>
                <a:gd name="T66" fmla="*/ 0 w 3526"/>
                <a:gd name="T67" fmla="*/ 0 h 1698"/>
                <a:gd name="T68" fmla="*/ 0 w 3526"/>
                <a:gd name="T69" fmla="*/ 0 h 1698"/>
                <a:gd name="T70" fmla="*/ 0 w 3526"/>
                <a:gd name="T71" fmla="*/ 0 h 1698"/>
                <a:gd name="T72" fmla="*/ 0 w 3526"/>
                <a:gd name="T73" fmla="*/ 0 h 1698"/>
                <a:gd name="T74" fmla="*/ 0 w 3526"/>
                <a:gd name="T75" fmla="*/ 0 h 1698"/>
                <a:gd name="T76" fmla="*/ 0 w 3526"/>
                <a:gd name="T77" fmla="*/ 0 h 1698"/>
                <a:gd name="T78" fmla="*/ 0 w 3526"/>
                <a:gd name="T79" fmla="*/ 0 h 1698"/>
                <a:gd name="T80" fmla="*/ 0 w 3526"/>
                <a:gd name="T81" fmla="*/ 0 h 1698"/>
                <a:gd name="T82" fmla="*/ 0 w 3526"/>
                <a:gd name="T83" fmla="*/ 0 h 1698"/>
                <a:gd name="T84" fmla="*/ 0 w 3526"/>
                <a:gd name="T85" fmla="*/ 0 h 1698"/>
                <a:gd name="T86" fmla="*/ 0 w 3526"/>
                <a:gd name="T87" fmla="*/ 0 h 169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9" name="Freeform 42"/>
            <p:cNvSpPr>
              <a:spLocks/>
            </p:cNvSpPr>
            <p:nvPr/>
          </p:nvSpPr>
          <p:spPr bwMode="auto">
            <a:xfrm>
              <a:off x="1104" y="3024"/>
              <a:ext cx="160" cy="93"/>
            </a:xfrm>
            <a:custGeom>
              <a:avLst/>
              <a:gdLst>
                <a:gd name="T0" fmla="*/ 0 w 3515"/>
                <a:gd name="T1" fmla="*/ 0 h 1674"/>
                <a:gd name="T2" fmla="*/ 0 w 3515"/>
                <a:gd name="T3" fmla="*/ 0 h 1674"/>
                <a:gd name="T4" fmla="*/ 0 w 3515"/>
                <a:gd name="T5" fmla="*/ 0 h 1674"/>
                <a:gd name="T6" fmla="*/ 0 w 3515"/>
                <a:gd name="T7" fmla="*/ 0 h 1674"/>
                <a:gd name="T8" fmla="*/ 0 w 3515"/>
                <a:gd name="T9" fmla="*/ 0 h 1674"/>
                <a:gd name="T10" fmla="*/ 0 w 3515"/>
                <a:gd name="T11" fmla="*/ 0 h 1674"/>
                <a:gd name="T12" fmla="*/ 0 w 3515"/>
                <a:gd name="T13" fmla="*/ 0 h 1674"/>
                <a:gd name="T14" fmla="*/ 0 w 3515"/>
                <a:gd name="T15" fmla="*/ 0 h 1674"/>
                <a:gd name="T16" fmla="*/ 0 w 3515"/>
                <a:gd name="T17" fmla="*/ 0 h 1674"/>
                <a:gd name="T18" fmla="*/ 0 w 3515"/>
                <a:gd name="T19" fmla="*/ 0 h 1674"/>
                <a:gd name="T20" fmla="*/ 0 w 3515"/>
                <a:gd name="T21" fmla="*/ 0 h 1674"/>
                <a:gd name="T22" fmla="*/ 0 w 3515"/>
                <a:gd name="T23" fmla="*/ 0 h 1674"/>
                <a:gd name="T24" fmla="*/ 0 w 3515"/>
                <a:gd name="T25" fmla="*/ 0 h 1674"/>
                <a:gd name="T26" fmla="*/ 0 w 3515"/>
                <a:gd name="T27" fmla="*/ 0 h 1674"/>
                <a:gd name="T28" fmla="*/ 0 w 3515"/>
                <a:gd name="T29" fmla="*/ 0 h 1674"/>
                <a:gd name="T30" fmla="*/ 0 w 3515"/>
                <a:gd name="T31" fmla="*/ 0 h 1674"/>
                <a:gd name="T32" fmla="*/ 0 w 3515"/>
                <a:gd name="T33" fmla="*/ 0 h 1674"/>
                <a:gd name="T34" fmla="*/ 0 w 3515"/>
                <a:gd name="T35" fmla="*/ 0 h 1674"/>
                <a:gd name="T36" fmla="*/ 0 w 3515"/>
                <a:gd name="T37" fmla="*/ 0 h 1674"/>
                <a:gd name="T38" fmla="*/ 0 w 3515"/>
                <a:gd name="T39" fmla="*/ 0 h 1674"/>
                <a:gd name="T40" fmla="*/ 0 w 3515"/>
                <a:gd name="T41" fmla="*/ 0 h 1674"/>
                <a:gd name="T42" fmla="*/ 0 w 3515"/>
                <a:gd name="T43" fmla="*/ 0 h 1674"/>
                <a:gd name="T44" fmla="*/ 0 w 3515"/>
                <a:gd name="T45" fmla="*/ 0 h 1674"/>
                <a:gd name="T46" fmla="*/ 0 w 3515"/>
                <a:gd name="T47" fmla="*/ 0 h 1674"/>
                <a:gd name="T48" fmla="*/ 0 w 3515"/>
                <a:gd name="T49" fmla="*/ 0 h 1674"/>
                <a:gd name="T50" fmla="*/ 0 w 3515"/>
                <a:gd name="T51" fmla="*/ 0 h 1674"/>
                <a:gd name="T52" fmla="*/ 0 w 3515"/>
                <a:gd name="T53" fmla="*/ 0 h 1674"/>
                <a:gd name="T54" fmla="*/ 0 w 3515"/>
                <a:gd name="T55" fmla="*/ 0 h 1674"/>
                <a:gd name="T56" fmla="*/ 0 w 3515"/>
                <a:gd name="T57" fmla="*/ 0 h 1674"/>
                <a:gd name="T58" fmla="*/ 0 w 3515"/>
                <a:gd name="T59" fmla="*/ 0 h 1674"/>
                <a:gd name="T60" fmla="*/ 0 w 3515"/>
                <a:gd name="T61" fmla="*/ 0 h 1674"/>
                <a:gd name="T62" fmla="*/ 0 w 3515"/>
                <a:gd name="T63" fmla="*/ 0 h 1674"/>
                <a:gd name="T64" fmla="*/ 0 w 3515"/>
                <a:gd name="T65" fmla="*/ 0 h 1674"/>
                <a:gd name="T66" fmla="*/ 0 w 3515"/>
                <a:gd name="T67" fmla="*/ 0 h 1674"/>
                <a:gd name="T68" fmla="*/ 0 w 3515"/>
                <a:gd name="T69" fmla="*/ 0 h 1674"/>
                <a:gd name="T70" fmla="*/ 0 w 3515"/>
                <a:gd name="T71" fmla="*/ 0 h 1674"/>
                <a:gd name="T72" fmla="*/ 0 w 3515"/>
                <a:gd name="T73" fmla="*/ 0 h 1674"/>
                <a:gd name="T74" fmla="*/ 0 w 3515"/>
                <a:gd name="T75" fmla="*/ 0 h 1674"/>
                <a:gd name="T76" fmla="*/ 0 w 3515"/>
                <a:gd name="T77" fmla="*/ 0 h 1674"/>
                <a:gd name="T78" fmla="*/ 0 w 3515"/>
                <a:gd name="T79" fmla="*/ 0 h 1674"/>
                <a:gd name="T80" fmla="*/ 0 w 3515"/>
                <a:gd name="T81" fmla="*/ 0 h 1674"/>
                <a:gd name="T82" fmla="*/ 0 w 3515"/>
                <a:gd name="T83" fmla="*/ 0 h 1674"/>
                <a:gd name="T84" fmla="*/ 0 w 3515"/>
                <a:gd name="T85" fmla="*/ 0 h 1674"/>
                <a:gd name="T86" fmla="*/ 0 w 3515"/>
                <a:gd name="T87" fmla="*/ 0 h 167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0" name="Freeform 43"/>
            <p:cNvSpPr>
              <a:spLocks/>
            </p:cNvSpPr>
            <p:nvPr/>
          </p:nvSpPr>
          <p:spPr bwMode="auto">
            <a:xfrm>
              <a:off x="1104" y="3024"/>
              <a:ext cx="159" cy="92"/>
            </a:xfrm>
            <a:custGeom>
              <a:avLst/>
              <a:gdLst>
                <a:gd name="T0" fmla="*/ 0 w 3503"/>
                <a:gd name="T1" fmla="*/ 0 h 1649"/>
                <a:gd name="T2" fmla="*/ 0 w 3503"/>
                <a:gd name="T3" fmla="*/ 0 h 1649"/>
                <a:gd name="T4" fmla="*/ 0 w 3503"/>
                <a:gd name="T5" fmla="*/ 0 h 1649"/>
                <a:gd name="T6" fmla="*/ 0 w 3503"/>
                <a:gd name="T7" fmla="*/ 0 h 1649"/>
                <a:gd name="T8" fmla="*/ 0 w 3503"/>
                <a:gd name="T9" fmla="*/ 0 h 1649"/>
                <a:gd name="T10" fmla="*/ 0 w 3503"/>
                <a:gd name="T11" fmla="*/ 0 h 1649"/>
                <a:gd name="T12" fmla="*/ 0 w 3503"/>
                <a:gd name="T13" fmla="*/ 0 h 1649"/>
                <a:gd name="T14" fmla="*/ 0 w 3503"/>
                <a:gd name="T15" fmla="*/ 0 h 1649"/>
                <a:gd name="T16" fmla="*/ 0 w 3503"/>
                <a:gd name="T17" fmla="*/ 0 h 1649"/>
                <a:gd name="T18" fmla="*/ 0 w 3503"/>
                <a:gd name="T19" fmla="*/ 0 h 1649"/>
                <a:gd name="T20" fmla="*/ 0 w 3503"/>
                <a:gd name="T21" fmla="*/ 0 h 1649"/>
                <a:gd name="T22" fmla="*/ 0 w 3503"/>
                <a:gd name="T23" fmla="*/ 0 h 1649"/>
                <a:gd name="T24" fmla="*/ 0 w 3503"/>
                <a:gd name="T25" fmla="*/ 0 h 1649"/>
                <a:gd name="T26" fmla="*/ 0 w 3503"/>
                <a:gd name="T27" fmla="*/ 0 h 1649"/>
                <a:gd name="T28" fmla="*/ 0 w 3503"/>
                <a:gd name="T29" fmla="*/ 0 h 1649"/>
                <a:gd name="T30" fmla="*/ 0 w 3503"/>
                <a:gd name="T31" fmla="*/ 0 h 1649"/>
                <a:gd name="T32" fmla="*/ 0 w 3503"/>
                <a:gd name="T33" fmla="*/ 0 h 1649"/>
                <a:gd name="T34" fmla="*/ 0 w 3503"/>
                <a:gd name="T35" fmla="*/ 0 h 1649"/>
                <a:gd name="T36" fmla="*/ 0 w 3503"/>
                <a:gd name="T37" fmla="*/ 0 h 1649"/>
                <a:gd name="T38" fmla="*/ 0 w 3503"/>
                <a:gd name="T39" fmla="*/ 0 h 1649"/>
                <a:gd name="T40" fmla="*/ 0 w 3503"/>
                <a:gd name="T41" fmla="*/ 0 h 16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 name="Freeform 44"/>
            <p:cNvSpPr>
              <a:spLocks/>
            </p:cNvSpPr>
            <p:nvPr/>
          </p:nvSpPr>
          <p:spPr bwMode="auto">
            <a:xfrm>
              <a:off x="1277" y="3064"/>
              <a:ext cx="2" cy="3"/>
            </a:xfrm>
            <a:custGeom>
              <a:avLst/>
              <a:gdLst>
                <a:gd name="T0" fmla="*/ 0 w 28"/>
                <a:gd name="T1" fmla="*/ 0 h 40"/>
                <a:gd name="T2" fmla="*/ 0 w 28"/>
                <a:gd name="T3" fmla="*/ 0 h 40"/>
                <a:gd name="T4" fmla="*/ 0 w 28"/>
                <a:gd name="T5" fmla="*/ 0 h 40"/>
                <a:gd name="T6" fmla="*/ 0 w 28"/>
                <a:gd name="T7" fmla="*/ 0 h 40"/>
                <a:gd name="T8" fmla="*/ 0 w 28"/>
                <a:gd name="T9" fmla="*/ 0 h 40"/>
                <a:gd name="T10" fmla="*/ 0 w 28"/>
                <a:gd name="T11" fmla="*/ 0 h 40"/>
                <a:gd name="T12" fmla="*/ 0 w 28"/>
                <a:gd name="T13" fmla="*/ 0 h 40"/>
                <a:gd name="T14" fmla="*/ 0 w 28"/>
                <a:gd name="T15" fmla="*/ 0 h 40"/>
                <a:gd name="T16" fmla="*/ 0 w 28"/>
                <a:gd name="T17" fmla="*/ 0 h 40"/>
                <a:gd name="T18" fmla="*/ 0 w 28"/>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 name="Freeform 45"/>
            <p:cNvSpPr>
              <a:spLocks/>
            </p:cNvSpPr>
            <p:nvPr/>
          </p:nvSpPr>
          <p:spPr bwMode="auto">
            <a:xfrm>
              <a:off x="1118" y="3064"/>
              <a:ext cx="160" cy="90"/>
            </a:xfrm>
            <a:custGeom>
              <a:avLst/>
              <a:gdLst>
                <a:gd name="T0" fmla="*/ 0 w 3529"/>
                <a:gd name="T1" fmla="*/ 0 h 1614"/>
                <a:gd name="T2" fmla="*/ 0 w 3529"/>
                <a:gd name="T3" fmla="*/ 0 h 1614"/>
                <a:gd name="T4" fmla="*/ 0 w 3529"/>
                <a:gd name="T5" fmla="*/ 0 h 1614"/>
                <a:gd name="T6" fmla="*/ 0 w 3529"/>
                <a:gd name="T7" fmla="*/ 0 h 1614"/>
                <a:gd name="T8" fmla="*/ 0 w 3529"/>
                <a:gd name="T9" fmla="*/ 0 h 1614"/>
                <a:gd name="T10" fmla="*/ 0 w 3529"/>
                <a:gd name="T11" fmla="*/ 0 h 16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29" h="1614">
                  <a:moveTo>
                    <a:pt x="8" y="1596"/>
                  </a:moveTo>
                  <a:lnTo>
                    <a:pt x="0" y="1577"/>
                  </a:lnTo>
                  <a:lnTo>
                    <a:pt x="3513" y="0"/>
                  </a:lnTo>
                  <a:lnTo>
                    <a:pt x="3529" y="38"/>
                  </a:lnTo>
                  <a:lnTo>
                    <a:pt x="16" y="1614"/>
                  </a:lnTo>
                  <a:lnTo>
                    <a:pt x="8" y="1596"/>
                  </a:lnTo>
                  <a:close/>
                </a:path>
              </a:pathLst>
            </a:custGeom>
            <a:solidFill>
              <a:srgbClr val="7A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 name="Freeform 46"/>
            <p:cNvSpPr>
              <a:spLocks/>
            </p:cNvSpPr>
            <p:nvPr/>
          </p:nvSpPr>
          <p:spPr bwMode="auto">
            <a:xfrm>
              <a:off x="1117" y="3152"/>
              <a:ext cx="1" cy="2"/>
            </a:xfrm>
            <a:custGeom>
              <a:avLst/>
              <a:gdLst>
                <a:gd name="T0" fmla="*/ 0 w 28"/>
                <a:gd name="T1" fmla="*/ 0 h 40"/>
                <a:gd name="T2" fmla="*/ 0 w 28"/>
                <a:gd name="T3" fmla="*/ 0 h 40"/>
                <a:gd name="T4" fmla="*/ 0 w 28"/>
                <a:gd name="T5" fmla="*/ 0 h 40"/>
                <a:gd name="T6" fmla="*/ 0 w 28"/>
                <a:gd name="T7" fmla="*/ 0 h 40"/>
                <a:gd name="T8" fmla="*/ 0 w 28"/>
                <a:gd name="T9" fmla="*/ 0 h 40"/>
                <a:gd name="T10" fmla="*/ 0 w 28"/>
                <a:gd name="T11" fmla="*/ 0 h 40"/>
                <a:gd name="T12" fmla="*/ 0 w 28"/>
                <a:gd name="T13" fmla="*/ 0 h 40"/>
                <a:gd name="T14" fmla="*/ 0 w 28"/>
                <a:gd name="T15" fmla="*/ 0 h 40"/>
                <a:gd name="T16" fmla="*/ 0 w 28"/>
                <a:gd name="T17" fmla="*/ 0 h 40"/>
                <a:gd name="T18" fmla="*/ 0 w 28"/>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 name="Freeform 47"/>
            <p:cNvSpPr>
              <a:spLocks/>
            </p:cNvSpPr>
            <p:nvPr/>
          </p:nvSpPr>
          <p:spPr bwMode="auto">
            <a:xfrm>
              <a:off x="1281" y="3075"/>
              <a:ext cx="2" cy="2"/>
            </a:xfrm>
            <a:custGeom>
              <a:avLst/>
              <a:gdLst>
                <a:gd name="T0" fmla="*/ 0 w 28"/>
                <a:gd name="T1" fmla="*/ 0 h 40"/>
                <a:gd name="T2" fmla="*/ 0 w 28"/>
                <a:gd name="T3" fmla="*/ 0 h 40"/>
                <a:gd name="T4" fmla="*/ 0 w 28"/>
                <a:gd name="T5" fmla="*/ 0 h 40"/>
                <a:gd name="T6" fmla="*/ 0 w 28"/>
                <a:gd name="T7" fmla="*/ 0 h 40"/>
                <a:gd name="T8" fmla="*/ 0 w 28"/>
                <a:gd name="T9" fmla="*/ 0 h 40"/>
                <a:gd name="T10" fmla="*/ 0 w 28"/>
                <a:gd name="T11" fmla="*/ 0 h 40"/>
                <a:gd name="T12" fmla="*/ 0 w 28"/>
                <a:gd name="T13" fmla="*/ 0 h 40"/>
                <a:gd name="T14" fmla="*/ 0 w 28"/>
                <a:gd name="T15" fmla="*/ 0 h 40"/>
                <a:gd name="T16" fmla="*/ 0 w 28"/>
                <a:gd name="T17" fmla="*/ 0 h 40"/>
                <a:gd name="T18" fmla="*/ 0 w 28"/>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 name="Freeform 48"/>
            <p:cNvSpPr>
              <a:spLocks/>
            </p:cNvSpPr>
            <p:nvPr/>
          </p:nvSpPr>
          <p:spPr bwMode="auto">
            <a:xfrm>
              <a:off x="1121" y="3075"/>
              <a:ext cx="161" cy="91"/>
            </a:xfrm>
            <a:custGeom>
              <a:avLst/>
              <a:gdLst>
                <a:gd name="T0" fmla="*/ 0 w 3547"/>
                <a:gd name="T1" fmla="*/ 0 h 1633"/>
                <a:gd name="T2" fmla="*/ 0 w 3547"/>
                <a:gd name="T3" fmla="*/ 0 h 1633"/>
                <a:gd name="T4" fmla="*/ 0 w 3547"/>
                <a:gd name="T5" fmla="*/ 0 h 1633"/>
                <a:gd name="T6" fmla="*/ 0 w 3547"/>
                <a:gd name="T7" fmla="*/ 0 h 1633"/>
                <a:gd name="T8" fmla="*/ 0 w 3547"/>
                <a:gd name="T9" fmla="*/ 0 h 1633"/>
                <a:gd name="T10" fmla="*/ 0 w 3547"/>
                <a:gd name="T11" fmla="*/ 0 h 16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47" h="1633">
                  <a:moveTo>
                    <a:pt x="8" y="1614"/>
                  </a:moveTo>
                  <a:lnTo>
                    <a:pt x="0" y="1595"/>
                  </a:lnTo>
                  <a:lnTo>
                    <a:pt x="3531" y="0"/>
                  </a:lnTo>
                  <a:lnTo>
                    <a:pt x="3547" y="38"/>
                  </a:lnTo>
                  <a:lnTo>
                    <a:pt x="17" y="1633"/>
                  </a:lnTo>
                  <a:lnTo>
                    <a:pt x="8" y="1614"/>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6" name="Freeform 49"/>
            <p:cNvSpPr>
              <a:spLocks/>
            </p:cNvSpPr>
            <p:nvPr/>
          </p:nvSpPr>
          <p:spPr bwMode="auto">
            <a:xfrm>
              <a:off x="1120" y="3164"/>
              <a:ext cx="2" cy="2"/>
            </a:xfrm>
            <a:custGeom>
              <a:avLst/>
              <a:gdLst>
                <a:gd name="T0" fmla="*/ 0 w 29"/>
                <a:gd name="T1" fmla="*/ 0 h 40"/>
                <a:gd name="T2" fmla="*/ 0 w 29"/>
                <a:gd name="T3" fmla="*/ 0 h 40"/>
                <a:gd name="T4" fmla="*/ 0 w 29"/>
                <a:gd name="T5" fmla="*/ 0 h 40"/>
                <a:gd name="T6" fmla="*/ 0 w 29"/>
                <a:gd name="T7" fmla="*/ 0 h 40"/>
                <a:gd name="T8" fmla="*/ 0 w 29"/>
                <a:gd name="T9" fmla="*/ 0 h 40"/>
                <a:gd name="T10" fmla="*/ 0 w 29"/>
                <a:gd name="T11" fmla="*/ 0 h 40"/>
                <a:gd name="T12" fmla="*/ 0 w 29"/>
                <a:gd name="T13" fmla="*/ 0 h 40"/>
                <a:gd name="T14" fmla="*/ 0 w 29"/>
                <a:gd name="T15" fmla="*/ 0 h 40"/>
                <a:gd name="T16" fmla="*/ 0 w 29"/>
                <a:gd name="T17" fmla="*/ 0 h 40"/>
                <a:gd name="T18" fmla="*/ 0 w 29"/>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7" name="Freeform 50"/>
            <p:cNvSpPr>
              <a:spLocks/>
            </p:cNvSpPr>
            <p:nvPr/>
          </p:nvSpPr>
          <p:spPr bwMode="auto">
            <a:xfrm>
              <a:off x="1112" y="3169"/>
              <a:ext cx="50" cy="122"/>
            </a:xfrm>
            <a:custGeom>
              <a:avLst/>
              <a:gdLst>
                <a:gd name="T0" fmla="*/ 0 w 1103"/>
                <a:gd name="T1" fmla="*/ 0 h 2201"/>
                <a:gd name="T2" fmla="*/ 0 w 1103"/>
                <a:gd name="T3" fmla="*/ 0 h 2201"/>
                <a:gd name="T4" fmla="*/ 0 w 1103"/>
                <a:gd name="T5" fmla="*/ 0 h 2201"/>
                <a:gd name="T6" fmla="*/ 0 w 1103"/>
                <a:gd name="T7" fmla="*/ 0 h 2201"/>
                <a:gd name="T8" fmla="*/ 0 w 1103"/>
                <a:gd name="T9" fmla="*/ 0 h 2201"/>
                <a:gd name="T10" fmla="*/ 0 w 1103"/>
                <a:gd name="T11" fmla="*/ 0 h 2201"/>
                <a:gd name="T12" fmla="*/ 0 w 1103"/>
                <a:gd name="T13" fmla="*/ 0 h 2201"/>
                <a:gd name="T14" fmla="*/ 0 w 1103"/>
                <a:gd name="T15" fmla="*/ 0 h 2201"/>
                <a:gd name="T16" fmla="*/ 0 w 1103"/>
                <a:gd name="T17" fmla="*/ 0 h 2201"/>
                <a:gd name="T18" fmla="*/ 0 w 1103"/>
                <a:gd name="T19" fmla="*/ 0 h 2201"/>
                <a:gd name="T20" fmla="*/ 0 w 1103"/>
                <a:gd name="T21" fmla="*/ 0 h 2201"/>
                <a:gd name="T22" fmla="*/ 0 w 1103"/>
                <a:gd name="T23" fmla="*/ 0 h 2201"/>
                <a:gd name="T24" fmla="*/ 0 w 1103"/>
                <a:gd name="T25" fmla="*/ 0 h 2201"/>
                <a:gd name="T26" fmla="*/ 0 w 1103"/>
                <a:gd name="T27" fmla="*/ 0 h 2201"/>
                <a:gd name="T28" fmla="*/ 0 w 1103"/>
                <a:gd name="T29" fmla="*/ 0 h 2201"/>
                <a:gd name="T30" fmla="*/ 0 w 1103"/>
                <a:gd name="T31" fmla="*/ 0 h 2201"/>
                <a:gd name="T32" fmla="*/ 0 w 1103"/>
                <a:gd name="T33" fmla="*/ 0 h 2201"/>
                <a:gd name="T34" fmla="*/ 0 w 1103"/>
                <a:gd name="T35" fmla="*/ 0 h 2201"/>
                <a:gd name="T36" fmla="*/ 0 w 1103"/>
                <a:gd name="T37" fmla="*/ 0 h 2201"/>
                <a:gd name="T38" fmla="*/ 0 w 1103"/>
                <a:gd name="T39" fmla="*/ 0 h 2201"/>
                <a:gd name="T40" fmla="*/ 0 w 1103"/>
                <a:gd name="T41" fmla="*/ 0 h 2201"/>
                <a:gd name="T42" fmla="*/ 0 w 1103"/>
                <a:gd name="T43" fmla="*/ 0 h 2201"/>
                <a:gd name="T44" fmla="*/ 0 w 1103"/>
                <a:gd name="T45" fmla="*/ 0 h 2201"/>
                <a:gd name="T46" fmla="*/ 0 w 1103"/>
                <a:gd name="T47" fmla="*/ 0 h 2201"/>
                <a:gd name="T48" fmla="*/ 0 w 1103"/>
                <a:gd name="T49" fmla="*/ 0 h 2201"/>
                <a:gd name="T50" fmla="*/ 0 w 1103"/>
                <a:gd name="T51" fmla="*/ 0 h 2201"/>
                <a:gd name="T52" fmla="*/ 0 w 1103"/>
                <a:gd name="T53" fmla="*/ 0 h 2201"/>
                <a:gd name="T54" fmla="*/ 0 w 1103"/>
                <a:gd name="T55" fmla="*/ 0 h 2201"/>
                <a:gd name="T56" fmla="*/ 0 w 1103"/>
                <a:gd name="T57" fmla="*/ 0 h 2201"/>
                <a:gd name="T58" fmla="*/ 0 w 1103"/>
                <a:gd name="T59" fmla="*/ 0 h 2201"/>
                <a:gd name="T60" fmla="*/ 0 w 1103"/>
                <a:gd name="T61" fmla="*/ 0 h 2201"/>
                <a:gd name="T62" fmla="*/ 0 w 1103"/>
                <a:gd name="T63" fmla="*/ 0 h 2201"/>
                <a:gd name="T64" fmla="*/ 0 w 1103"/>
                <a:gd name="T65" fmla="*/ 0 h 2201"/>
                <a:gd name="T66" fmla="*/ 0 w 1103"/>
                <a:gd name="T67" fmla="*/ 0 h 2201"/>
                <a:gd name="T68" fmla="*/ 0 w 1103"/>
                <a:gd name="T69" fmla="*/ 0 h 2201"/>
                <a:gd name="T70" fmla="*/ 0 w 1103"/>
                <a:gd name="T71" fmla="*/ 0 h 2201"/>
                <a:gd name="T72" fmla="*/ 0 w 1103"/>
                <a:gd name="T73" fmla="*/ 0 h 2201"/>
                <a:gd name="T74" fmla="*/ 0 w 1103"/>
                <a:gd name="T75" fmla="*/ 0 h 2201"/>
                <a:gd name="T76" fmla="*/ 0 w 1103"/>
                <a:gd name="T77" fmla="*/ 0 h 2201"/>
                <a:gd name="T78" fmla="*/ 0 w 1103"/>
                <a:gd name="T79" fmla="*/ 0 h 2201"/>
                <a:gd name="T80" fmla="*/ 0 w 1103"/>
                <a:gd name="T81" fmla="*/ 0 h 2201"/>
                <a:gd name="T82" fmla="*/ 0 w 1103"/>
                <a:gd name="T83" fmla="*/ 0 h 2201"/>
                <a:gd name="T84" fmla="*/ 0 w 1103"/>
                <a:gd name="T85" fmla="*/ 0 h 2201"/>
                <a:gd name="T86" fmla="*/ 0 w 1103"/>
                <a:gd name="T87" fmla="*/ 0 h 2201"/>
                <a:gd name="T88" fmla="*/ 0 w 1103"/>
                <a:gd name="T89" fmla="*/ 0 h 2201"/>
                <a:gd name="T90" fmla="*/ 0 w 1103"/>
                <a:gd name="T91" fmla="*/ 0 h 2201"/>
                <a:gd name="T92" fmla="*/ 0 w 1103"/>
                <a:gd name="T93" fmla="*/ 0 h 2201"/>
                <a:gd name="T94" fmla="*/ 0 w 1103"/>
                <a:gd name="T95" fmla="*/ 0 h 2201"/>
                <a:gd name="T96" fmla="*/ 0 w 1103"/>
                <a:gd name="T97" fmla="*/ 0 h 2201"/>
                <a:gd name="T98" fmla="*/ 0 w 1103"/>
                <a:gd name="T99" fmla="*/ 0 h 2201"/>
                <a:gd name="T100" fmla="*/ 0 w 1103"/>
                <a:gd name="T101" fmla="*/ 0 h 2201"/>
                <a:gd name="T102" fmla="*/ 0 w 1103"/>
                <a:gd name="T103" fmla="*/ 0 h 220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8" name="Freeform 51"/>
            <p:cNvSpPr>
              <a:spLocks/>
            </p:cNvSpPr>
            <p:nvPr/>
          </p:nvSpPr>
          <p:spPr bwMode="auto">
            <a:xfrm>
              <a:off x="1111" y="3169"/>
              <a:ext cx="50" cy="122"/>
            </a:xfrm>
            <a:custGeom>
              <a:avLst/>
              <a:gdLst>
                <a:gd name="T0" fmla="*/ 0 w 1103"/>
                <a:gd name="T1" fmla="*/ 0 h 2202"/>
                <a:gd name="T2" fmla="*/ 0 w 1103"/>
                <a:gd name="T3" fmla="*/ 0 h 2202"/>
                <a:gd name="T4" fmla="*/ 0 w 1103"/>
                <a:gd name="T5" fmla="*/ 0 h 2202"/>
                <a:gd name="T6" fmla="*/ 0 w 1103"/>
                <a:gd name="T7" fmla="*/ 0 h 2202"/>
                <a:gd name="T8" fmla="*/ 0 w 1103"/>
                <a:gd name="T9" fmla="*/ 0 h 2202"/>
                <a:gd name="T10" fmla="*/ 0 w 1103"/>
                <a:gd name="T11" fmla="*/ 0 h 2202"/>
                <a:gd name="T12" fmla="*/ 0 w 1103"/>
                <a:gd name="T13" fmla="*/ 0 h 2202"/>
                <a:gd name="T14" fmla="*/ 0 w 1103"/>
                <a:gd name="T15" fmla="*/ 0 h 2202"/>
                <a:gd name="T16" fmla="*/ 0 w 1103"/>
                <a:gd name="T17" fmla="*/ 0 h 2202"/>
                <a:gd name="T18" fmla="*/ 0 w 1103"/>
                <a:gd name="T19" fmla="*/ 0 h 2202"/>
                <a:gd name="T20" fmla="*/ 0 w 1103"/>
                <a:gd name="T21" fmla="*/ 0 h 2202"/>
                <a:gd name="T22" fmla="*/ 0 w 1103"/>
                <a:gd name="T23" fmla="*/ 0 h 2202"/>
                <a:gd name="T24" fmla="*/ 0 w 1103"/>
                <a:gd name="T25" fmla="*/ 0 h 2202"/>
                <a:gd name="T26" fmla="*/ 0 w 1103"/>
                <a:gd name="T27" fmla="*/ 0 h 2202"/>
                <a:gd name="T28" fmla="*/ 0 w 1103"/>
                <a:gd name="T29" fmla="*/ 0 h 2202"/>
                <a:gd name="T30" fmla="*/ 0 w 1103"/>
                <a:gd name="T31" fmla="*/ 0 h 2202"/>
                <a:gd name="T32" fmla="*/ 0 w 1103"/>
                <a:gd name="T33" fmla="*/ 0 h 2202"/>
                <a:gd name="T34" fmla="*/ 0 w 1103"/>
                <a:gd name="T35" fmla="*/ 0 h 2202"/>
                <a:gd name="T36" fmla="*/ 0 w 1103"/>
                <a:gd name="T37" fmla="*/ 0 h 2202"/>
                <a:gd name="T38" fmla="*/ 0 w 1103"/>
                <a:gd name="T39" fmla="*/ 0 h 2202"/>
                <a:gd name="T40" fmla="*/ 0 w 1103"/>
                <a:gd name="T41" fmla="*/ 0 h 2202"/>
                <a:gd name="T42" fmla="*/ 0 w 1103"/>
                <a:gd name="T43" fmla="*/ 0 h 2202"/>
                <a:gd name="T44" fmla="*/ 0 w 1103"/>
                <a:gd name="T45" fmla="*/ 0 h 2202"/>
                <a:gd name="T46" fmla="*/ 0 w 1103"/>
                <a:gd name="T47" fmla="*/ 0 h 2202"/>
                <a:gd name="T48" fmla="*/ 0 w 1103"/>
                <a:gd name="T49" fmla="*/ 0 h 2202"/>
                <a:gd name="T50" fmla="*/ 0 w 1103"/>
                <a:gd name="T51" fmla="*/ 0 h 2202"/>
                <a:gd name="T52" fmla="*/ 0 w 1103"/>
                <a:gd name="T53" fmla="*/ 0 h 2202"/>
                <a:gd name="T54" fmla="*/ 0 w 1103"/>
                <a:gd name="T55" fmla="*/ 0 h 2202"/>
                <a:gd name="T56" fmla="*/ 0 w 1103"/>
                <a:gd name="T57" fmla="*/ 0 h 2202"/>
                <a:gd name="T58" fmla="*/ 0 w 1103"/>
                <a:gd name="T59" fmla="*/ 0 h 2202"/>
                <a:gd name="T60" fmla="*/ 0 w 1103"/>
                <a:gd name="T61" fmla="*/ 0 h 2202"/>
                <a:gd name="T62" fmla="*/ 0 w 1103"/>
                <a:gd name="T63" fmla="*/ 0 h 2202"/>
                <a:gd name="T64" fmla="*/ 0 w 1103"/>
                <a:gd name="T65" fmla="*/ 0 h 2202"/>
                <a:gd name="T66" fmla="*/ 0 w 1103"/>
                <a:gd name="T67" fmla="*/ 0 h 2202"/>
                <a:gd name="T68" fmla="*/ 0 w 1103"/>
                <a:gd name="T69" fmla="*/ 0 h 2202"/>
                <a:gd name="T70" fmla="*/ 0 w 1103"/>
                <a:gd name="T71" fmla="*/ 0 h 2202"/>
                <a:gd name="T72" fmla="*/ 0 w 1103"/>
                <a:gd name="T73" fmla="*/ 0 h 2202"/>
                <a:gd name="T74" fmla="*/ 0 w 1103"/>
                <a:gd name="T75" fmla="*/ 0 h 2202"/>
                <a:gd name="T76" fmla="*/ 0 w 1103"/>
                <a:gd name="T77" fmla="*/ 0 h 2202"/>
                <a:gd name="T78" fmla="*/ 0 w 1103"/>
                <a:gd name="T79" fmla="*/ 0 h 2202"/>
                <a:gd name="T80" fmla="*/ 0 w 1103"/>
                <a:gd name="T81" fmla="*/ 0 h 2202"/>
                <a:gd name="T82" fmla="*/ 0 w 1103"/>
                <a:gd name="T83" fmla="*/ 0 h 2202"/>
                <a:gd name="T84" fmla="*/ 0 w 1103"/>
                <a:gd name="T85" fmla="*/ 0 h 2202"/>
                <a:gd name="T86" fmla="*/ 0 w 1103"/>
                <a:gd name="T87" fmla="*/ 0 h 2202"/>
                <a:gd name="T88" fmla="*/ 0 w 1103"/>
                <a:gd name="T89" fmla="*/ 0 h 2202"/>
                <a:gd name="T90" fmla="*/ 0 w 1103"/>
                <a:gd name="T91" fmla="*/ 0 h 2202"/>
                <a:gd name="T92" fmla="*/ 0 w 1103"/>
                <a:gd name="T93" fmla="*/ 0 h 2202"/>
                <a:gd name="T94" fmla="*/ 0 w 1103"/>
                <a:gd name="T95" fmla="*/ 0 h 2202"/>
                <a:gd name="T96" fmla="*/ 0 w 1103"/>
                <a:gd name="T97" fmla="*/ 0 h 2202"/>
                <a:gd name="T98" fmla="*/ 0 w 1103"/>
                <a:gd name="T99" fmla="*/ 0 h 2202"/>
                <a:gd name="T100" fmla="*/ 0 w 1103"/>
                <a:gd name="T101" fmla="*/ 0 h 2202"/>
                <a:gd name="T102" fmla="*/ 0 w 1103"/>
                <a:gd name="T103" fmla="*/ 0 h 22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9" name="Freeform 52"/>
            <p:cNvSpPr>
              <a:spLocks/>
            </p:cNvSpPr>
            <p:nvPr/>
          </p:nvSpPr>
          <p:spPr bwMode="auto">
            <a:xfrm>
              <a:off x="1288" y="3074"/>
              <a:ext cx="52" cy="121"/>
            </a:xfrm>
            <a:custGeom>
              <a:avLst/>
              <a:gdLst>
                <a:gd name="T0" fmla="*/ 0 w 1133"/>
                <a:gd name="T1" fmla="*/ 0 h 2181"/>
                <a:gd name="T2" fmla="*/ 0 w 1133"/>
                <a:gd name="T3" fmla="*/ 0 h 2181"/>
                <a:gd name="T4" fmla="*/ 0 w 1133"/>
                <a:gd name="T5" fmla="*/ 0 h 2181"/>
                <a:gd name="T6" fmla="*/ 0 w 1133"/>
                <a:gd name="T7" fmla="*/ 0 h 2181"/>
                <a:gd name="T8" fmla="*/ 0 w 1133"/>
                <a:gd name="T9" fmla="*/ 0 h 2181"/>
                <a:gd name="T10" fmla="*/ 0 w 1133"/>
                <a:gd name="T11" fmla="*/ 0 h 2181"/>
                <a:gd name="T12" fmla="*/ 0 w 1133"/>
                <a:gd name="T13" fmla="*/ 0 h 2181"/>
                <a:gd name="T14" fmla="*/ 0 w 1133"/>
                <a:gd name="T15" fmla="*/ 0 h 2181"/>
                <a:gd name="T16" fmla="*/ 0 w 1133"/>
                <a:gd name="T17" fmla="*/ 0 h 2181"/>
                <a:gd name="T18" fmla="*/ 0 w 1133"/>
                <a:gd name="T19" fmla="*/ 0 h 2181"/>
                <a:gd name="T20" fmla="*/ 0 w 1133"/>
                <a:gd name="T21" fmla="*/ 0 h 2181"/>
                <a:gd name="T22" fmla="*/ 0 w 1133"/>
                <a:gd name="T23" fmla="*/ 0 h 2181"/>
                <a:gd name="T24" fmla="*/ 0 w 1133"/>
                <a:gd name="T25" fmla="*/ 0 h 2181"/>
                <a:gd name="T26" fmla="*/ 0 w 1133"/>
                <a:gd name="T27" fmla="*/ 0 h 2181"/>
                <a:gd name="T28" fmla="*/ 0 w 1133"/>
                <a:gd name="T29" fmla="*/ 0 h 2181"/>
                <a:gd name="T30" fmla="*/ 0 w 1133"/>
                <a:gd name="T31" fmla="*/ 0 h 2181"/>
                <a:gd name="T32" fmla="*/ 0 w 1133"/>
                <a:gd name="T33" fmla="*/ 0 h 2181"/>
                <a:gd name="T34" fmla="*/ 0 w 1133"/>
                <a:gd name="T35" fmla="*/ 0 h 2181"/>
                <a:gd name="T36" fmla="*/ 0 w 1133"/>
                <a:gd name="T37" fmla="*/ 0 h 2181"/>
                <a:gd name="T38" fmla="*/ 0 w 1133"/>
                <a:gd name="T39" fmla="*/ 0 h 2181"/>
                <a:gd name="T40" fmla="*/ 0 w 1133"/>
                <a:gd name="T41" fmla="*/ 0 h 2181"/>
                <a:gd name="T42" fmla="*/ 0 w 1133"/>
                <a:gd name="T43" fmla="*/ 0 h 2181"/>
                <a:gd name="T44" fmla="*/ 0 w 1133"/>
                <a:gd name="T45" fmla="*/ 0 h 2181"/>
                <a:gd name="T46" fmla="*/ 0 w 1133"/>
                <a:gd name="T47" fmla="*/ 0 h 2181"/>
                <a:gd name="T48" fmla="*/ 0 w 1133"/>
                <a:gd name="T49" fmla="*/ 0 h 2181"/>
                <a:gd name="T50" fmla="*/ 0 w 1133"/>
                <a:gd name="T51" fmla="*/ 0 h 2181"/>
                <a:gd name="T52" fmla="*/ 0 w 1133"/>
                <a:gd name="T53" fmla="*/ 0 h 2181"/>
                <a:gd name="T54" fmla="*/ 0 w 1133"/>
                <a:gd name="T55" fmla="*/ 0 h 2181"/>
                <a:gd name="T56" fmla="*/ 0 w 1133"/>
                <a:gd name="T57" fmla="*/ 0 h 2181"/>
                <a:gd name="T58" fmla="*/ 0 w 1133"/>
                <a:gd name="T59" fmla="*/ 0 h 2181"/>
                <a:gd name="T60" fmla="*/ 0 w 1133"/>
                <a:gd name="T61" fmla="*/ 0 h 2181"/>
                <a:gd name="T62" fmla="*/ 0 w 1133"/>
                <a:gd name="T63" fmla="*/ 0 h 2181"/>
                <a:gd name="T64" fmla="*/ 0 w 1133"/>
                <a:gd name="T65" fmla="*/ 0 h 2181"/>
                <a:gd name="T66" fmla="*/ 0 w 1133"/>
                <a:gd name="T67" fmla="*/ 0 h 2181"/>
                <a:gd name="T68" fmla="*/ 0 w 1133"/>
                <a:gd name="T69" fmla="*/ 0 h 2181"/>
                <a:gd name="T70" fmla="*/ 0 w 1133"/>
                <a:gd name="T71" fmla="*/ 0 h 2181"/>
                <a:gd name="T72" fmla="*/ 0 w 1133"/>
                <a:gd name="T73" fmla="*/ 0 h 2181"/>
                <a:gd name="T74" fmla="*/ 0 w 1133"/>
                <a:gd name="T75" fmla="*/ 0 h 2181"/>
                <a:gd name="T76" fmla="*/ 0 w 1133"/>
                <a:gd name="T77" fmla="*/ 0 h 2181"/>
                <a:gd name="T78" fmla="*/ 0 w 1133"/>
                <a:gd name="T79" fmla="*/ 0 h 2181"/>
                <a:gd name="T80" fmla="*/ 0 w 1133"/>
                <a:gd name="T81" fmla="*/ 0 h 2181"/>
                <a:gd name="T82" fmla="*/ 0 w 1133"/>
                <a:gd name="T83" fmla="*/ 0 h 2181"/>
                <a:gd name="T84" fmla="*/ 0 w 1133"/>
                <a:gd name="T85" fmla="*/ 0 h 2181"/>
                <a:gd name="T86" fmla="*/ 0 w 1133"/>
                <a:gd name="T87" fmla="*/ 0 h 2181"/>
                <a:gd name="T88" fmla="*/ 0 w 1133"/>
                <a:gd name="T89" fmla="*/ 0 h 2181"/>
                <a:gd name="T90" fmla="*/ 0 w 1133"/>
                <a:gd name="T91" fmla="*/ 0 h 2181"/>
                <a:gd name="T92" fmla="*/ 0 w 1133"/>
                <a:gd name="T93" fmla="*/ 0 h 2181"/>
                <a:gd name="T94" fmla="*/ 0 w 1133"/>
                <a:gd name="T95" fmla="*/ 0 h 2181"/>
                <a:gd name="T96" fmla="*/ 0 w 1133"/>
                <a:gd name="T97" fmla="*/ 0 h 2181"/>
                <a:gd name="T98" fmla="*/ 0 w 1133"/>
                <a:gd name="T99" fmla="*/ 0 h 2181"/>
                <a:gd name="T100" fmla="*/ 0 w 1133"/>
                <a:gd name="T101" fmla="*/ 0 h 2181"/>
                <a:gd name="T102" fmla="*/ 0 w 1133"/>
                <a:gd name="T103" fmla="*/ 0 h 218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0" name="Freeform 53"/>
            <p:cNvSpPr>
              <a:spLocks/>
            </p:cNvSpPr>
            <p:nvPr/>
          </p:nvSpPr>
          <p:spPr bwMode="auto">
            <a:xfrm>
              <a:off x="1288" y="3074"/>
              <a:ext cx="51" cy="122"/>
            </a:xfrm>
            <a:custGeom>
              <a:avLst/>
              <a:gdLst>
                <a:gd name="T0" fmla="*/ 0 w 1134"/>
                <a:gd name="T1" fmla="*/ 0 h 2180"/>
                <a:gd name="T2" fmla="*/ 0 w 1134"/>
                <a:gd name="T3" fmla="*/ 0 h 2180"/>
                <a:gd name="T4" fmla="*/ 0 w 1134"/>
                <a:gd name="T5" fmla="*/ 0 h 2180"/>
                <a:gd name="T6" fmla="*/ 0 w 1134"/>
                <a:gd name="T7" fmla="*/ 0 h 2180"/>
                <a:gd name="T8" fmla="*/ 0 w 1134"/>
                <a:gd name="T9" fmla="*/ 0 h 2180"/>
                <a:gd name="T10" fmla="*/ 0 w 1134"/>
                <a:gd name="T11" fmla="*/ 0 h 2180"/>
                <a:gd name="T12" fmla="*/ 0 w 1134"/>
                <a:gd name="T13" fmla="*/ 0 h 2180"/>
                <a:gd name="T14" fmla="*/ 0 w 1134"/>
                <a:gd name="T15" fmla="*/ 0 h 2180"/>
                <a:gd name="T16" fmla="*/ 0 w 1134"/>
                <a:gd name="T17" fmla="*/ 0 h 2180"/>
                <a:gd name="T18" fmla="*/ 0 w 1134"/>
                <a:gd name="T19" fmla="*/ 0 h 2180"/>
                <a:gd name="T20" fmla="*/ 0 w 1134"/>
                <a:gd name="T21" fmla="*/ 0 h 2180"/>
                <a:gd name="T22" fmla="*/ 0 w 1134"/>
                <a:gd name="T23" fmla="*/ 0 h 2180"/>
                <a:gd name="T24" fmla="*/ 0 w 1134"/>
                <a:gd name="T25" fmla="*/ 0 h 2180"/>
                <a:gd name="T26" fmla="*/ 0 w 1134"/>
                <a:gd name="T27" fmla="*/ 0 h 2180"/>
                <a:gd name="T28" fmla="*/ 0 w 1134"/>
                <a:gd name="T29" fmla="*/ 0 h 2180"/>
                <a:gd name="T30" fmla="*/ 0 w 1134"/>
                <a:gd name="T31" fmla="*/ 0 h 2180"/>
                <a:gd name="T32" fmla="*/ 0 w 1134"/>
                <a:gd name="T33" fmla="*/ 0 h 2180"/>
                <a:gd name="T34" fmla="*/ 0 w 1134"/>
                <a:gd name="T35" fmla="*/ 0 h 2180"/>
                <a:gd name="T36" fmla="*/ 0 w 1134"/>
                <a:gd name="T37" fmla="*/ 0 h 2180"/>
                <a:gd name="T38" fmla="*/ 0 w 1134"/>
                <a:gd name="T39" fmla="*/ 0 h 2180"/>
                <a:gd name="T40" fmla="*/ 0 w 1134"/>
                <a:gd name="T41" fmla="*/ 0 h 2180"/>
                <a:gd name="T42" fmla="*/ 0 w 1134"/>
                <a:gd name="T43" fmla="*/ 0 h 2180"/>
                <a:gd name="T44" fmla="*/ 0 w 1134"/>
                <a:gd name="T45" fmla="*/ 0 h 2180"/>
                <a:gd name="T46" fmla="*/ 0 w 1134"/>
                <a:gd name="T47" fmla="*/ 0 h 2180"/>
                <a:gd name="T48" fmla="*/ 0 w 1134"/>
                <a:gd name="T49" fmla="*/ 0 h 2180"/>
                <a:gd name="T50" fmla="*/ 0 w 1134"/>
                <a:gd name="T51" fmla="*/ 0 h 2180"/>
                <a:gd name="T52" fmla="*/ 0 w 1134"/>
                <a:gd name="T53" fmla="*/ 0 h 2180"/>
                <a:gd name="T54" fmla="*/ 0 w 1134"/>
                <a:gd name="T55" fmla="*/ 0 h 2180"/>
                <a:gd name="T56" fmla="*/ 0 w 1134"/>
                <a:gd name="T57" fmla="*/ 0 h 2180"/>
                <a:gd name="T58" fmla="*/ 0 w 1134"/>
                <a:gd name="T59" fmla="*/ 0 h 2180"/>
                <a:gd name="T60" fmla="*/ 0 w 1134"/>
                <a:gd name="T61" fmla="*/ 0 h 2180"/>
                <a:gd name="T62" fmla="*/ 0 w 1134"/>
                <a:gd name="T63" fmla="*/ 0 h 2180"/>
                <a:gd name="T64" fmla="*/ 0 w 1134"/>
                <a:gd name="T65" fmla="*/ 0 h 2180"/>
                <a:gd name="T66" fmla="*/ 0 w 1134"/>
                <a:gd name="T67" fmla="*/ 0 h 2180"/>
                <a:gd name="T68" fmla="*/ 0 w 1134"/>
                <a:gd name="T69" fmla="*/ 0 h 2180"/>
                <a:gd name="T70" fmla="*/ 0 w 1134"/>
                <a:gd name="T71" fmla="*/ 0 h 2180"/>
                <a:gd name="T72" fmla="*/ 0 w 1134"/>
                <a:gd name="T73" fmla="*/ 0 h 2180"/>
                <a:gd name="T74" fmla="*/ 0 w 1134"/>
                <a:gd name="T75" fmla="*/ 0 h 2180"/>
                <a:gd name="T76" fmla="*/ 0 w 1134"/>
                <a:gd name="T77" fmla="*/ 0 h 2180"/>
                <a:gd name="T78" fmla="*/ 0 w 1134"/>
                <a:gd name="T79" fmla="*/ 0 h 2180"/>
                <a:gd name="T80" fmla="*/ 0 w 1134"/>
                <a:gd name="T81" fmla="*/ 0 h 2180"/>
                <a:gd name="T82" fmla="*/ 0 w 1134"/>
                <a:gd name="T83" fmla="*/ 0 h 2180"/>
                <a:gd name="T84" fmla="*/ 0 w 1134"/>
                <a:gd name="T85" fmla="*/ 0 h 2180"/>
                <a:gd name="T86" fmla="*/ 0 w 1134"/>
                <a:gd name="T87" fmla="*/ 0 h 2180"/>
                <a:gd name="T88" fmla="*/ 0 w 1134"/>
                <a:gd name="T89" fmla="*/ 0 h 2180"/>
                <a:gd name="T90" fmla="*/ 0 w 1134"/>
                <a:gd name="T91" fmla="*/ 0 h 2180"/>
                <a:gd name="T92" fmla="*/ 0 w 1134"/>
                <a:gd name="T93" fmla="*/ 0 h 2180"/>
                <a:gd name="T94" fmla="*/ 0 w 1134"/>
                <a:gd name="T95" fmla="*/ 0 h 2180"/>
                <a:gd name="T96" fmla="*/ 0 w 1134"/>
                <a:gd name="T97" fmla="*/ 0 h 2180"/>
                <a:gd name="T98" fmla="*/ 0 w 1134"/>
                <a:gd name="T99" fmla="*/ 0 h 2180"/>
                <a:gd name="T100" fmla="*/ 0 w 1134"/>
                <a:gd name="T101" fmla="*/ 0 h 2180"/>
                <a:gd name="T102" fmla="*/ 0 w 1134"/>
                <a:gd name="T103" fmla="*/ 0 h 21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 name="Freeform 54"/>
            <p:cNvSpPr>
              <a:spLocks/>
            </p:cNvSpPr>
            <p:nvPr/>
          </p:nvSpPr>
          <p:spPr bwMode="auto">
            <a:xfrm>
              <a:off x="1170" y="3144"/>
              <a:ext cx="164" cy="228"/>
            </a:xfrm>
            <a:custGeom>
              <a:avLst/>
              <a:gdLst>
                <a:gd name="T0" fmla="*/ 0 w 3622"/>
                <a:gd name="T1" fmla="*/ 0 h 4112"/>
                <a:gd name="T2" fmla="*/ 0 w 3622"/>
                <a:gd name="T3" fmla="*/ 0 h 4112"/>
                <a:gd name="T4" fmla="*/ 0 w 3622"/>
                <a:gd name="T5" fmla="*/ 0 h 4112"/>
                <a:gd name="T6" fmla="*/ 0 w 3622"/>
                <a:gd name="T7" fmla="*/ 0 h 4112"/>
                <a:gd name="T8" fmla="*/ 0 w 3622"/>
                <a:gd name="T9" fmla="*/ 0 h 4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22" h="4112">
                  <a:moveTo>
                    <a:pt x="1404" y="4112"/>
                  </a:moveTo>
                  <a:lnTo>
                    <a:pt x="3622" y="3023"/>
                  </a:lnTo>
                  <a:lnTo>
                    <a:pt x="2218" y="0"/>
                  </a:lnTo>
                  <a:lnTo>
                    <a:pt x="0" y="989"/>
                  </a:lnTo>
                  <a:lnTo>
                    <a:pt x="1404" y="4112"/>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2" name="Freeform 55"/>
            <p:cNvSpPr>
              <a:spLocks/>
            </p:cNvSpPr>
            <p:nvPr/>
          </p:nvSpPr>
          <p:spPr bwMode="auto">
            <a:xfrm>
              <a:off x="1170" y="3141"/>
              <a:ext cx="164" cy="228"/>
            </a:xfrm>
            <a:custGeom>
              <a:avLst/>
              <a:gdLst>
                <a:gd name="T0" fmla="*/ 0 w 3622"/>
                <a:gd name="T1" fmla="*/ 0 h 4113"/>
                <a:gd name="T2" fmla="*/ 0 w 3622"/>
                <a:gd name="T3" fmla="*/ 0 h 4113"/>
                <a:gd name="T4" fmla="*/ 0 w 3622"/>
                <a:gd name="T5" fmla="*/ 0 h 4113"/>
                <a:gd name="T6" fmla="*/ 0 w 3622"/>
                <a:gd name="T7" fmla="*/ 0 h 4113"/>
                <a:gd name="T8" fmla="*/ 0 w 3622"/>
                <a:gd name="T9" fmla="*/ 0 h 4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22" h="4113">
                  <a:moveTo>
                    <a:pt x="1404" y="4113"/>
                  </a:moveTo>
                  <a:lnTo>
                    <a:pt x="3622" y="3024"/>
                  </a:lnTo>
                  <a:lnTo>
                    <a:pt x="2218" y="0"/>
                  </a:lnTo>
                  <a:lnTo>
                    <a:pt x="0" y="989"/>
                  </a:lnTo>
                  <a:lnTo>
                    <a:pt x="1404" y="4113"/>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3" name="Freeform 56"/>
            <p:cNvSpPr>
              <a:spLocks/>
            </p:cNvSpPr>
            <p:nvPr/>
          </p:nvSpPr>
          <p:spPr bwMode="auto">
            <a:xfrm>
              <a:off x="1176" y="3146"/>
              <a:ext cx="157" cy="218"/>
            </a:xfrm>
            <a:custGeom>
              <a:avLst/>
              <a:gdLst>
                <a:gd name="T0" fmla="*/ 0 w 3446"/>
                <a:gd name="T1" fmla="*/ 0 h 3913"/>
                <a:gd name="T2" fmla="*/ 0 w 3446"/>
                <a:gd name="T3" fmla="*/ 0 h 3913"/>
                <a:gd name="T4" fmla="*/ 0 w 3446"/>
                <a:gd name="T5" fmla="*/ 0 h 3913"/>
                <a:gd name="T6" fmla="*/ 0 w 3446"/>
                <a:gd name="T7" fmla="*/ 0 h 3913"/>
                <a:gd name="T8" fmla="*/ 0 w 3446"/>
                <a:gd name="T9" fmla="*/ 0 h 39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46" h="3913">
                  <a:moveTo>
                    <a:pt x="1335" y="3913"/>
                  </a:moveTo>
                  <a:lnTo>
                    <a:pt x="3446" y="2878"/>
                  </a:lnTo>
                  <a:lnTo>
                    <a:pt x="2111" y="0"/>
                  </a:lnTo>
                  <a:lnTo>
                    <a:pt x="0" y="942"/>
                  </a:lnTo>
                  <a:lnTo>
                    <a:pt x="1335" y="3913"/>
                  </a:lnTo>
                  <a:close/>
                </a:path>
              </a:pathLst>
            </a:custGeom>
            <a:solidFill>
              <a:srgbClr val="1A78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4" name="Freeform 57"/>
            <p:cNvSpPr>
              <a:spLocks/>
            </p:cNvSpPr>
            <p:nvPr/>
          </p:nvSpPr>
          <p:spPr bwMode="auto">
            <a:xfrm>
              <a:off x="1183" y="3109"/>
              <a:ext cx="19" cy="19"/>
            </a:xfrm>
            <a:custGeom>
              <a:avLst/>
              <a:gdLst>
                <a:gd name="T0" fmla="*/ 0 w 431"/>
                <a:gd name="T1" fmla="*/ 0 h 343"/>
                <a:gd name="T2" fmla="*/ 0 w 431"/>
                <a:gd name="T3" fmla="*/ 0 h 343"/>
                <a:gd name="T4" fmla="*/ 0 w 431"/>
                <a:gd name="T5" fmla="*/ 0 h 343"/>
                <a:gd name="T6" fmla="*/ 0 w 431"/>
                <a:gd name="T7" fmla="*/ 0 h 343"/>
                <a:gd name="T8" fmla="*/ 0 w 431"/>
                <a:gd name="T9" fmla="*/ 0 h 3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343">
                  <a:moveTo>
                    <a:pt x="431" y="186"/>
                  </a:moveTo>
                  <a:lnTo>
                    <a:pt x="79" y="343"/>
                  </a:lnTo>
                  <a:lnTo>
                    <a:pt x="0" y="157"/>
                  </a:lnTo>
                  <a:lnTo>
                    <a:pt x="352" y="0"/>
                  </a:lnTo>
                  <a:lnTo>
                    <a:pt x="431"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5" name="Freeform 58"/>
            <p:cNvSpPr>
              <a:spLocks/>
            </p:cNvSpPr>
            <p:nvPr/>
          </p:nvSpPr>
          <p:spPr bwMode="auto">
            <a:xfrm>
              <a:off x="1186" y="3112"/>
              <a:ext cx="16" cy="15"/>
            </a:xfrm>
            <a:custGeom>
              <a:avLst/>
              <a:gdLst>
                <a:gd name="T0" fmla="*/ 0 w 347"/>
                <a:gd name="T1" fmla="*/ 0 h 257"/>
                <a:gd name="T2" fmla="*/ 0 w 347"/>
                <a:gd name="T3" fmla="*/ 0 h 257"/>
                <a:gd name="T4" fmla="*/ 0 w 347"/>
                <a:gd name="T5" fmla="*/ 0 h 257"/>
                <a:gd name="T6" fmla="*/ 0 w 347"/>
                <a:gd name="T7" fmla="*/ 0 h 257"/>
                <a:gd name="T8" fmla="*/ 0 w 347"/>
                <a:gd name="T9" fmla="*/ 0 h 2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7" h="257">
                  <a:moveTo>
                    <a:pt x="347" y="126"/>
                  </a:moveTo>
                  <a:lnTo>
                    <a:pt x="53" y="257"/>
                  </a:lnTo>
                  <a:lnTo>
                    <a:pt x="0" y="132"/>
                  </a:lnTo>
                  <a:lnTo>
                    <a:pt x="294" y="0"/>
                  </a:lnTo>
                  <a:lnTo>
                    <a:pt x="347" y="126"/>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6" name="Freeform 59"/>
            <p:cNvSpPr>
              <a:spLocks/>
            </p:cNvSpPr>
            <p:nvPr/>
          </p:nvSpPr>
          <p:spPr bwMode="auto">
            <a:xfrm>
              <a:off x="1191" y="3110"/>
              <a:ext cx="10" cy="13"/>
            </a:xfrm>
            <a:custGeom>
              <a:avLst/>
              <a:gdLst>
                <a:gd name="T0" fmla="*/ 0 w 238"/>
                <a:gd name="T1" fmla="*/ 0 h 234"/>
                <a:gd name="T2" fmla="*/ 0 w 238"/>
                <a:gd name="T3" fmla="*/ 0 h 234"/>
                <a:gd name="T4" fmla="*/ 0 w 238"/>
                <a:gd name="T5" fmla="*/ 0 h 234"/>
                <a:gd name="T6" fmla="*/ 0 w 238"/>
                <a:gd name="T7" fmla="*/ 0 h 234"/>
                <a:gd name="T8" fmla="*/ 0 w 238"/>
                <a:gd name="T9" fmla="*/ 0 h 234"/>
                <a:gd name="T10" fmla="*/ 0 w 238"/>
                <a:gd name="T11" fmla="*/ 0 h 234"/>
                <a:gd name="T12" fmla="*/ 0 w 238"/>
                <a:gd name="T13" fmla="*/ 0 h 234"/>
                <a:gd name="T14" fmla="*/ 0 w 238"/>
                <a:gd name="T15" fmla="*/ 0 h 234"/>
                <a:gd name="T16" fmla="*/ 0 w 238"/>
                <a:gd name="T17" fmla="*/ 0 h 234"/>
                <a:gd name="T18" fmla="*/ 0 w 238"/>
                <a:gd name="T19" fmla="*/ 0 h 234"/>
                <a:gd name="T20" fmla="*/ 0 w 238"/>
                <a:gd name="T21" fmla="*/ 0 h 234"/>
                <a:gd name="T22" fmla="*/ 0 w 238"/>
                <a:gd name="T23" fmla="*/ 0 h 234"/>
                <a:gd name="T24" fmla="*/ 0 w 238"/>
                <a:gd name="T25" fmla="*/ 0 h 234"/>
                <a:gd name="T26" fmla="*/ 0 w 238"/>
                <a:gd name="T27" fmla="*/ 0 h 234"/>
                <a:gd name="T28" fmla="*/ 0 w 238"/>
                <a:gd name="T29" fmla="*/ 0 h 234"/>
                <a:gd name="T30" fmla="*/ 0 w 238"/>
                <a:gd name="T31" fmla="*/ 0 h 234"/>
                <a:gd name="T32" fmla="*/ 0 w 238"/>
                <a:gd name="T33" fmla="*/ 0 h 234"/>
                <a:gd name="T34" fmla="*/ 0 w 238"/>
                <a:gd name="T35" fmla="*/ 0 h 234"/>
                <a:gd name="T36" fmla="*/ 0 w 238"/>
                <a:gd name="T37" fmla="*/ 0 h 234"/>
                <a:gd name="T38" fmla="*/ 0 w 238"/>
                <a:gd name="T39" fmla="*/ 0 h 234"/>
                <a:gd name="T40" fmla="*/ 0 w 238"/>
                <a:gd name="T41" fmla="*/ 0 h 2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7" name="Freeform 60"/>
            <p:cNvSpPr>
              <a:spLocks/>
            </p:cNvSpPr>
            <p:nvPr/>
          </p:nvSpPr>
          <p:spPr bwMode="auto">
            <a:xfrm>
              <a:off x="1191" y="3111"/>
              <a:ext cx="10" cy="11"/>
            </a:xfrm>
            <a:custGeom>
              <a:avLst/>
              <a:gdLst>
                <a:gd name="T0" fmla="*/ 0 w 204"/>
                <a:gd name="T1" fmla="*/ 0 h 199"/>
                <a:gd name="T2" fmla="*/ 0 w 204"/>
                <a:gd name="T3" fmla="*/ 0 h 199"/>
                <a:gd name="T4" fmla="*/ 0 w 204"/>
                <a:gd name="T5" fmla="*/ 0 h 199"/>
                <a:gd name="T6" fmla="*/ 0 w 204"/>
                <a:gd name="T7" fmla="*/ 0 h 199"/>
                <a:gd name="T8" fmla="*/ 0 w 204"/>
                <a:gd name="T9" fmla="*/ 0 h 199"/>
                <a:gd name="T10" fmla="*/ 0 w 204"/>
                <a:gd name="T11" fmla="*/ 0 h 199"/>
                <a:gd name="T12" fmla="*/ 0 w 204"/>
                <a:gd name="T13" fmla="*/ 0 h 199"/>
                <a:gd name="T14" fmla="*/ 0 w 204"/>
                <a:gd name="T15" fmla="*/ 0 h 199"/>
                <a:gd name="T16" fmla="*/ 0 w 204"/>
                <a:gd name="T17" fmla="*/ 0 h 199"/>
                <a:gd name="T18" fmla="*/ 0 w 204"/>
                <a:gd name="T19" fmla="*/ 0 h 199"/>
                <a:gd name="T20" fmla="*/ 0 w 204"/>
                <a:gd name="T21" fmla="*/ 0 h 199"/>
                <a:gd name="T22" fmla="*/ 0 w 204"/>
                <a:gd name="T23" fmla="*/ 0 h 199"/>
                <a:gd name="T24" fmla="*/ 0 w 204"/>
                <a:gd name="T25" fmla="*/ 0 h 199"/>
                <a:gd name="T26" fmla="*/ 0 w 204"/>
                <a:gd name="T27" fmla="*/ 0 h 199"/>
                <a:gd name="T28" fmla="*/ 0 w 204"/>
                <a:gd name="T29" fmla="*/ 0 h 199"/>
                <a:gd name="T30" fmla="*/ 0 w 204"/>
                <a:gd name="T31" fmla="*/ 0 h 199"/>
                <a:gd name="T32" fmla="*/ 0 w 204"/>
                <a:gd name="T33" fmla="*/ 0 h 199"/>
                <a:gd name="T34" fmla="*/ 0 w 204"/>
                <a:gd name="T35" fmla="*/ 0 h 199"/>
                <a:gd name="T36" fmla="*/ 0 w 204"/>
                <a:gd name="T37" fmla="*/ 0 h 199"/>
                <a:gd name="T38" fmla="*/ 0 w 204"/>
                <a:gd name="T39" fmla="*/ 0 h 199"/>
                <a:gd name="T40" fmla="*/ 0 w 204"/>
                <a:gd name="T41" fmla="*/ 0 h 1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 name="Freeform 61"/>
            <p:cNvSpPr>
              <a:spLocks/>
            </p:cNvSpPr>
            <p:nvPr/>
          </p:nvSpPr>
          <p:spPr bwMode="auto">
            <a:xfrm>
              <a:off x="1194" y="3113"/>
              <a:ext cx="6" cy="8"/>
            </a:xfrm>
            <a:custGeom>
              <a:avLst/>
              <a:gdLst>
                <a:gd name="T0" fmla="*/ 0 w 118"/>
                <a:gd name="T1" fmla="*/ 0 h 154"/>
                <a:gd name="T2" fmla="*/ 0 w 118"/>
                <a:gd name="T3" fmla="*/ 0 h 154"/>
                <a:gd name="T4" fmla="*/ 0 w 118"/>
                <a:gd name="T5" fmla="*/ 0 h 154"/>
                <a:gd name="T6" fmla="*/ 0 w 118"/>
                <a:gd name="T7" fmla="*/ 0 h 154"/>
                <a:gd name="T8" fmla="*/ 0 w 118"/>
                <a:gd name="T9" fmla="*/ 0 h 154"/>
                <a:gd name="T10" fmla="*/ 0 w 118"/>
                <a:gd name="T11" fmla="*/ 0 h 154"/>
                <a:gd name="T12" fmla="*/ 0 w 118"/>
                <a:gd name="T13" fmla="*/ 0 h 154"/>
                <a:gd name="T14" fmla="*/ 0 w 118"/>
                <a:gd name="T15" fmla="*/ 0 h 154"/>
                <a:gd name="T16" fmla="*/ 0 w 118"/>
                <a:gd name="T17" fmla="*/ 0 h 154"/>
                <a:gd name="T18" fmla="*/ 0 w 118"/>
                <a:gd name="T19" fmla="*/ 0 h 154"/>
                <a:gd name="T20" fmla="*/ 0 w 118"/>
                <a:gd name="T21" fmla="*/ 0 h 154"/>
                <a:gd name="T22" fmla="*/ 0 w 118"/>
                <a:gd name="T23" fmla="*/ 0 h 154"/>
                <a:gd name="T24" fmla="*/ 0 w 118"/>
                <a:gd name="T25" fmla="*/ 0 h 154"/>
                <a:gd name="T26" fmla="*/ 0 w 118"/>
                <a:gd name="T27" fmla="*/ 0 h 154"/>
                <a:gd name="T28" fmla="*/ 0 w 118"/>
                <a:gd name="T29" fmla="*/ 0 h 154"/>
                <a:gd name="T30" fmla="*/ 0 w 118"/>
                <a:gd name="T31" fmla="*/ 0 h 154"/>
                <a:gd name="T32" fmla="*/ 0 w 118"/>
                <a:gd name="T33" fmla="*/ 0 h 154"/>
                <a:gd name="T34" fmla="*/ 0 w 118"/>
                <a:gd name="T35" fmla="*/ 0 h 154"/>
                <a:gd name="T36" fmla="*/ 0 w 118"/>
                <a:gd name="T37" fmla="*/ 0 h 154"/>
                <a:gd name="T38" fmla="*/ 0 w 118"/>
                <a:gd name="T39" fmla="*/ 0 h 154"/>
                <a:gd name="T40" fmla="*/ 0 w 118"/>
                <a:gd name="T41" fmla="*/ 0 h 154"/>
                <a:gd name="T42" fmla="*/ 0 w 118"/>
                <a:gd name="T43" fmla="*/ 0 h 154"/>
                <a:gd name="T44" fmla="*/ 0 w 118"/>
                <a:gd name="T45" fmla="*/ 0 h 1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9" name="Freeform 62"/>
            <p:cNvSpPr>
              <a:spLocks/>
            </p:cNvSpPr>
            <p:nvPr/>
          </p:nvSpPr>
          <p:spPr bwMode="auto">
            <a:xfrm>
              <a:off x="1207" y="3099"/>
              <a:ext cx="13" cy="16"/>
            </a:xfrm>
            <a:custGeom>
              <a:avLst/>
              <a:gdLst>
                <a:gd name="T0" fmla="*/ 0 w 287"/>
                <a:gd name="T1" fmla="*/ 0 h 280"/>
                <a:gd name="T2" fmla="*/ 0 w 287"/>
                <a:gd name="T3" fmla="*/ 0 h 280"/>
                <a:gd name="T4" fmla="*/ 0 w 287"/>
                <a:gd name="T5" fmla="*/ 0 h 280"/>
                <a:gd name="T6" fmla="*/ 0 w 287"/>
                <a:gd name="T7" fmla="*/ 0 h 280"/>
                <a:gd name="T8" fmla="*/ 0 w 287"/>
                <a:gd name="T9" fmla="*/ 0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280">
                  <a:moveTo>
                    <a:pt x="287" y="186"/>
                  </a:moveTo>
                  <a:lnTo>
                    <a:pt x="78" y="280"/>
                  </a:lnTo>
                  <a:lnTo>
                    <a:pt x="0" y="93"/>
                  </a:lnTo>
                  <a:lnTo>
                    <a:pt x="210" y="0"/>
                  </a:lnTo>
                  <a:lnTo>
                    <a:pt x="287"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0" name="Freeform 63"/>
            <p:cNvSpPr>
              <a:spLocks/>
            </p:cNvSpPr>
            <p:nvPr/>
          </p:nvSpPr>
          <p:spPr bwMode="auto">
            <a:xfrm>
              <a:off x="1209" y="3102"/>
              <a:ext cx="11" cy="12"/>
            </a:xfrm>
            <a:custGeom>
              <a:avLst/>
              <a:gdLst>
                <a:gd name="T0" fmla="*/ 0 w 227"/>
                <a:gd name="T1" fmla="*/ 0 h 203"/>
                <a:gd name="T2" fmla="*/ 0 w 227"/>
                <a:gd name="T3" fmla="*/ 0 h 203"/>
                <a:gd name="T4" fmla="*/ 0 w 227"/>
                <a:gd name="T5" fmla="*/ 0 h 203"/>
                <a:gd name="T6" fmla="*/ 0 w 227"/>
                <a:gd name="T7" fmla="*/ 0 h 203"/>
                <a:gd name="T8" fmla="*/ 0 w 227"/>
                <a:gd name="T9" fmla="*/ 0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7" h="203">
                  <a:moveTo>
                    <a:pt x="227" y="125"/>
                  </a:moveTo>
                  <a:lnTo>
                    <a:pt x="53" y="203"/>
                  </a:lnTo>
                  <a:lnTo>
                    <a:pt x="0" y="78"/>
                  </a:lnTo>
                  <a:lnTo>
                    <a:pt x="175" y="0"/>
                  </a:lnTo>
                  <a:lnTo>
                    <a:pt x="227" y="125"/>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1" name="Freeform 64"/>
            <p:cNvSpPr>
              <a:spLocks/>
            </p:cNvSpPr>
            <p:nvPr/>
          </p:nvSpPr>
          <p:spPr bwMode="auto">
            <a:xfrm>
              <a:off x="1209" y="3100"/>
              <a:ext cx="10" cy="13"/>
            </a:xfrm>
            <a:custGeom>
              <a:avLst/>
              <a:gdLst>
                <a:gd name="T0" fmla="*/ 0 w 238"/>
                <a:gd name="T1" fmla="*/ 0 h 234"/>
                <a:gd name="T2" fmla="*/ 0 w 238"/>
                <a:gd name="T3" fmla="*/ 0 h 234"/>
                <a:gd name="T4" fmla="*/ 0 w 238"/>
                <a:gd name="T5" fmla="*/ 0 h 234"/>
                <a:gd name="T6" fmla="*/ 0 w 238"/>
                <a:gd name="T7" fmla="*/ 0 h 234"/>
                <a:gd name="T8" fmla="*/ 0 w 238"/>
                <a:gd name="T9" fmla="*/ 0 h 234"/>
                <a:gd name="T10" fmla="*/ 0 w 238"/>
                <a:gd name="T11" fmla="*/ 0 h 234"/>
                <a:gd name="T12" fmla="*/ 0 w 238"/>
                <a:gd name="T13" fmla="*/ 0 h 234"/>
                <a:gd name="T14" fmla="*/ 0 w 238"/>
                <a:gd name="T15" fmla="*/ 0 h 234"/>
                <a:gd name="T16" fmla="*/ 0 w 238"/>
                <a:gd name="T17" fmla="*/ 0 h 234"/>
                <a:gd name="T18" fmla="*/ 0 w 238"/>
                <a:gd name="T19" fmla="*/ 0 h 234"/>
                <a:gd name="T20" fmla="*/ 0 w 238"/>
                <a:gd name="T21" fmla="*/ 0 h 234"/>
                <a:gd name="T22" fmla="*/ 0 w 238"/>
                <a:gd name="T23" fmla="*/ 0 h 234"/>
                <a:gd name="T24" fmla="*/ 0 w 238"/>
                <a:gd name="T25" fmla="*/ 0 h 234"/>
                <a:gd name="T26" fmla="*/ 0 w 238"/>
                <a:gd name="T27" fmla="*/ 0 h 234"/>
                <a:gd name="T28" fmla="*/ 0 w 238"/>
                <a:gd name="T29" fmla="*/ 0 h 234"/>
                <a:gd name="T30" fmla="*/ 0 w 238"/>
                <a:gd name="T31" fmla="*/ 0 h 234"/>
                <a:gd name="T32" fmla="*/ 0 w 238"/>
                <a:gd name="T33" fmla="*/ 0 h 234"/>
                <a:gd name="T34" fmla="*/ 0 w 238"/>
                <a:gd name="T35" fmla="*/ 0 h 234"/>
                <a:gd name="T36" fmla="*/ 0 w 238"/>
                <a:gd name="T37" fmla="*/ 0 h 234"/>
                <a:gd name="T38" fmla="*/ 0 w 238"/>
                <a:gd name="T39" fmla="*/ 0 h 234"/>
                <a:gd name="T40" fmla="*/ 0 w 238"/>
                <a:gd name="T41" fmla="*/ 0 h 2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 name="Freeform 65"/>
            <p:cNvSpPr>
              <a:spLocks/>
            </p:cNvSpPr>
            <p:nvPr/>
          </p:nvSpPr>
          <p:spPr bwMode="auto">
            <a:xfrm>
              <a:off x="1209" y="3101"/>
              <a:ext cx="10" cy="11"/>
            </a:xfrm>
            <a:custGeom>
              <a:avLst/>
              <a:gdLst>
                <a:gd name="T0" fmla="*/ 0 w 204"/>
                <a:gd name="T1" fmla="*/ 0 h 199"/>
                <a:gd name="T2" fmla="*/ 0 w 204"/>
                <a:gd name="T3" fmla="*/ 0 h 199"/>
                <a:gd name="T4" fmla="*/ 0 w 204"/>
                <a:gd name="T5" fmla="*/ 0 h 199"/>
                <a:gd name="T6" fmla="*/ 0 w 204"/>
                <a:gd name="T7" fmla="*/ 0 h 199"/>
                <a:gd name="T8" fmla="*/ 0 w 204"/>
                <a:gd name="T9" fmla="*/ 0 h 199"/>
                <a:gd name="T10" fmla="*/ 0 w 204"/>
                <a:gd name="T11" fmla="*/ 0 h 199"/>
                <a:gd name="T12" fmla="*/ 0 w 204"/>
                <a:gd name="T13" fmla="*/ 0 h 199"/>
                <a:gd name="T14" fmla="*/ 0 w 204"/>
                <a:gd name="T15" fmla="*/ 0 h 199"/>
                <a:gd name="T16" fmla="*/ 0 w 204"/>
                <a:gd name="T17" fmla="*/ 0 h 199"/>
                <a:gd name="T18" fmla="*/ 0 w 204"/>
                <a:gd name="T19" fmla="*/ 0 h 199"/>
                <a:gd name="T20" fmla="*/ 0 w 204"/>
                <a:gd name="T21" fmla="*/ 0 h 199"/>
                <a:gd name="T22" fmla="*/ 0 w 204"/>
                <a:gd name="T23" fmla="*/ 0 h 199"/>
                <a:gd name="T24" fmla="*/ 0 w 204"/>
                <a:gd name="T25" fmla="*/ 0 h 199"/>
                <a:gd name="T26" fmla="*/ 0 w 204"/>
                <a:gd name="T27" fmla="*/ 0 h 199"/>
                <a:gd name="T28" fmla="*/ 0 w 204"/>
                <a:gd name="T29" fmla="*/ 0 h 199"/>
                <a:gd name="T30" fmla="*/ 0 w 204"/>
                <a:gd name="T31" fmla="*/ 0 h 199"/>
                <a:gd name="T32" fmla="*/ 0 w 204"/>
                <a:gd name="T33" fmla="*/ 0 h 199"/>
                <a:gd name="T34" fmla="*/ 0 w 204"/>
                <a:gd name="T35" fmla="*/ 0 h 199"/>
                <a:gd name="T36" fmla="*/ 0 w 204"/>
                <a:gd name="T37" fmla="*/ 0 h 199"/>
                <a:gd name="T38" fmla="*/ 0 w 204"/>
                <a:gd name="T39" fmla="*/ 0 h 199"/>
                <a:gd name="T40" fmla="*/ 0 w 204"/>
                <a:gd name="T41" fmla="*/ 0 h 1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3" name="Freeform 66"/>
            <p:cNvSpPr>
              <a:spLocks/>
            </p:cNvSpPr>
            <p:nvPr/>
          </p:nvSpPr>
          <p:spPr bwMode="auto">
            <a:xfrm>
              <a:off x="1212" y="3103"/>
              <a:ext cx="6" cy="8"/>
            </a:xfrm>
            <a:custGeom>
              <a:avLst/>
              <a:gdLst>
                <a:gd name="T0" fmla="*/ 0 w 119"/>
                <a:gd name="T1" fmla="*/ 0 h 154"/>
                <a:gd name="T2" fmla="*/ 0 w 119"/>
                <a:gd name="T3" fmla="*/ 0 h 154"/>
                <a:gd name="T4" fmla="*/ 0 w 119"/>
                <a:gd name="T5" fmla="*/ 0 h 154"/>
                <a:gd name="T6" fmla="*/ 0 w 119"/>
                <a:gd name="T7" fmla="*/ 0 h 154"/>
                <a:gd name="T8" fmla="*/ 0 w 119"/>
                <a:gd name="T9" fmla="*/ 0 h 154"/>
                <a:gd name="T10" fmla="*/ 0 w 119"/>
                <a:gd name="T11" fmla="*/ 0 h 154"/>
                <a:gd name="T12" fmla="*/ 0 w 119"/>
                <a:gd name="T13" fmla="*/ 0 h 154"/>
                <a:gd name="T14" fmla="*/ 0 w 119"/>
                <a:gd name="T15" fmla="*/ 0 h 154"/>
                <a:gd name="T16" fmla="*/ 0 w 119"/>
                <a:gd name="T17" fmla="*/ 0 h 154"/>
                <a:gd name="T18" fmla="*/ 0 w 119"/>
                <a:gd name="T19" fmla="*/ 0 h 154"/>
                <a:gd name="T20" fmla="*/ 0 w 119"/>
                <a:gd name="T21" fmla="*/ 0 h 154"/>
                <a:gd name="T22" fmla="*/ 0 w 119"/>
                <a:gd name="T23" fmla="*/ 0 h 154"/>
                <a:gd name="T24" fmla="*/ 0 w 119"/>
                <a:gd name="T25" fmla="*/ 0 h 154"/>
                <a:gd name="T26" fmla="*/ 0 w 119"/>
                <a:gd name="T27" fmla="*/ 0 h 154"/>
                <a:gd name="T28" fmla="*/ 0 w 119"/>
                <a:gd name="T29" fmla="*/ 0 h 154"/>
                <a:gd name="T30" fmla="*/ 0 w 119"/>
                <a:gd name="T31" fmla="*/ 0 h 154"/>
                <a:gd name="T32" fmla="*/ 0 w 119"/>
                <a:gd name="T33" fmla="*/ 0 h 154"/>
                <a:gd name="T34" fmla="*/ 0 w 119"/>
                <a:gd name="T35" fmla="*/ 0 h 154"/>
                <a:gd name="T36" fmla="*/ 0 w 119"/>
                <a:gd name="T37" fmla="*/ 0 h 154"/>
                <a:gd name="T38" fmla="*/ 0 w 119"/>
                <a:gd name="T39" fmla="*/ 0 h 154"/>
                <a:gd name="T40" fmla="*/ 0 w 119"/>
                <a:gd name="T41" fmla="*/ 0 h 154"/>
                <a:gd name="T42" fmla="*/ 0 w 119"/>
                <a:gd name="T43" fmla="*/ 0 h 154"/>
                <a:gd name="T44" fmla="*/ 0 w 119"/>
                <a:gd name="T45" fmla="*/ 0 h 1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4" name="Freeform 67"/>
            <p:cNvSpPr>
              <a:spLocks/>
            </p:cNvSpPr>
            <p:nvPr/>
          </p:nvSpPr>
          <p:spPr bwMode="auto">
            <a:xfrm>
              <a:off x="1232" y="3092"/>
              <a:ext cx="4" cy="6"/>
            </a:xfrm>
            <a:custGeom>
              <a:avLst/>
              <a:gdLst>
                <a:gd name="T0" fmla="*/ 0 w 100"/>
                <a:gd name="T1" fmla="*/ 0 h 104"/>
                <a:gd name="T2" fmla="*/ 0 w 100"/>
                <a:gd name="T3" fmla="*/ 0 h 104"/>
                <a:gd name="T4" fmla="*/ 0 w 100"/>
                <a:gd name="T5" fmla="*/ 0 h 104"/>
                <a:gd name="T6" fmla="*/ 0 w 100"/>
                <a:gd name="T7" fmla="*/ 0 h 104"/>
                <a:gd name="T8" fmla="*/ 0 w 100"/>
                <a:gd name="T9" fmla="*/ 0 h 104"/>
                <a:gd name="T10" fmla="*/ 0 w 100"/>
                <a:gd name="T11" fmla="*/ 0 h 104"/>
                <a:gd name="T12" fmla="*/ 0 w 100"/>
                <a:gd name="T13" fmla="*/ 0 h 104"/>
                <a:gd name="T14" fmla="*/ 0 w 100"/>
                <a:gd name="T15" fmla="*/ 0 h 104"/>
                <a:gd name="T16" fmla="*/ 0 w 100"/>
                <a:gd name="T17" fmla="*/ 0 h 104"/>
                <a:gd name="T18" fmla="*/ 0 w 100"/>
                <a:gd name="T19" fmla="*/ 0 h 104"/>
                <a:gd name="T20" fmla="*/ 0 w 100"/>
                <a:gd name="T21" fmla="*/ 0 h 104"/>
                <a:gd name="T22" fmla="*/ 0 w 100"/>
                <a:gd name="T23" fmla="*/ 0 h 104"/>
                <a:gd name="T24" fmla="*/ 0 w 100"/>
                <a:gd name="T25" fmla="*/ 0 h 104"/>
                <a:gd name="T26" fmla="*/ 0 w 100"/>
                <a:gd name="T27" fmla="*/ 0 h 104"/>
                <a:gd name="T28" fmla="*/ 0 w 100"/>
                <a:gd name="T29" fmla="*/ 0 h 104"/>
                <a:gd name="T30" fmla="*/ 0 w 100"/>
                <a:gd name="T31" fmla="*/ 0 h 104"/>
                <a:gd name="T32" fmla="*/ 0 w 100"/>
                <a:gd name="T33" fmla="*/ 0 h 104"/>
                <a:gd name="T34" fmla="*/ 0 w 100"/>
                <a:gd name="T35" fmla="*/ 0 h 104"/>
                <a:gd name="T36" fmla="*/ 0 w 100"/>
                <a:gd name="T37" fmla="*/ 0 h 104"/>
                <a:gd name="T38" fmla="*/ 0 w 100"/>
                <a:gd name="T39" fmla="*/ 0 h 104"/>
                <a:gd name="T40" fmla="*/ 0 w 100"/>
                <a:gd name="T41" fmla="*/ 0 h 104"/>
                <a:gd name="T42" fmla="*/ 0 w 100"/>
                <a:gd name="T43" fmla="*/ 0 h 104"/>
                <a:gd name="T44" fmla="*/ 0 w 100"/>
                <a:gd name="T45" fmla="*/ 0 h 104"/>
                <a:gd name="T46" fmla="*/ 0 w 100"/>
                <a:gd name="T47" fmla="*/ 0 h 104"/>
                <a:gd name="T48" fmla="*/ 0 w 100"/>
                <a:gd name="T49" fmla="*/ 0 h 104"/>
                <a:gd name="T50" fmla="*/ 0 w 100"/>
                <a:gd name="T51" fmla="*/ 0 h 104"/>
                <a:gd name="T52" fmla="*/ 0 w 100"/>
                <a:gd name="T53" fmla="*/ 0 h 104"/>
                <a:gd name="T54" fmla="*/ 0 w 100"/>
                <a:gd name="T55" fmla="*/ 0 h 104"/>
                <a:gd name="T56" fmla="*/ 0 w 100"/>
                <a:gd name="T57" fmla="*/ 0 h 104"/>
                <a:gd name="T58" fmla="*/ 0 w 100"/>
                <a:gd name="T59" fmla="*/ 0 h 104"/>
                <a:gd name="T60" fmla="*/ 0 w 100"/>
                <a:gd name="T61" fmla="*/ 0 h 104"/>
                <a:gd name="T62" fmla="*/ 0 w 100"/>
                <a:gd name="T63" fmla="*/ 0 h 104"/>
                <a:gd name="T64" fmla="*/ 0 w 100"/>
                <a:gd name="T65" fmla="*/ 0 h 1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5" name="Freeform 68"/>
            <p:cNvSpPr>
              <a:spLocks/>
            </p:cNvSpPr>
            <p:nvPr/>
          </p:nvSpPr>
          <p:spPr bwMode="auto">
            <a:xfrm>
              <a:off x="1163" y="3131"/>
              <a:ext cx="5" cy="5"/>
            </a:xfrm>
            <a:custGeom>
              <a:avLst/>
              <a:gdLst>
                <a:gd name="T0" fmla="*/ 0 w 100"/>
                <a:gd name="T1" fmla="*/ 0 h 103"/>
                <a:gd name="T2" fmla="*/ 0 w 100"/>
                <a:gd name="T3" fmla="*/ 0 h 103"/>
                <a:gd name="T4" fmla="*/ 0 w 100"/>
                <a:gd name="T5" fmla="*/ 0 h 103"/>
                <a:gd name="T6" fmla="*/ 0 w 100"/>
                <a:gd name="T7" fmla="*/ 0 h 103"/>
                <a:gd name="T8" fmla="*/ 0 w 100"/>
                <a:gd name="T9" fmla="*/ 0 h 103"/>
                <a:gd name="T10" fmla="*/ 0 w 100"/>
                <a:gd name="T11" fmla="*/ 0 h 103"/>
                <a:gd name="T12" fmla="*/ 0 w 100"/>
                <a:gd name="T13" fmla="*/ 0 h 103"/>
                <a:gd name="T14" fmla="*/ 0 w 100"/>
                <a:gd name="T15" fmla="*/ 0 h 103"/>
                <a:gd name="T16" fmla="*/ 0 w 100"/>
                <a:gd name="T17" fmla="*/ 0 h 103"/>
                <a:gd name="T18" fmla="*/ 0 w 100"/>
                <a:gd name="T19" fmla="*/ 0 h 103"/>
                <a:gd name="T20" fmla="*/ 0 w 100"/>
                <a:gd name="T21" fmla="*/ 0 h 103"/>
                <a:gd name="T22" fmla="*/ 0 w 100"/>
                <a:gd name="T23" fmla="*/ 0 h 103"/>
                <a:gd name="T24" fmla="*/ 0 w 100"/>
                <a:gd name="T25" fmla="*/ 0 h 103"/>
                <a:gd name="T26" fmla="*/ 0 w 100"/>
                <a:gd name="T27" fmla="*/ 0 h 103"/>
                <a:gd name="T28" fmla="*/ 0 w 100"/>
                <a:gd name="T29" fmla="*/ 0 h 103"/>
                <a:gd name="T30" fmla="*/ 0 w 100"/>
                <a:gd name="T31" fmla="*/ 0 h 103"/>
                <a:gd name="T32" fmla="*/ 0 w 100"/>
                <a:gd name="T33" fmla="*/ 0 h 103"/>
                <a:gd name="T34" fmla="*/ 0 w 100"/>
                <a:gd name="T35" fmla="*/ 0 h 103"/>
                <a:gd name="T36" fmla="*/ 0 w 100"/>
                <a:gd name="T37" fmla="*/ 0 h 103"/>
                <a:gd name="T38" fmla="*/ 0 w 100"/>
                <a:gd name="T39" fmla="*/ 0 h 103"/>
                <a:gd name="T40" fmla="*/ 0 w 100"/>
                <a:gd name="T41" fmla="*/ 0 h 103"/>
                <a:gd name="T42" fmla="*/ 0 w 100"/>
                <a:gd name="T43" fmla="*/ 0 h 103"/>
                <a:gd name="T44" fmla="*/ 0 w 100"/>
                <a:gd name="T45" fmla="*/ 0 h 103"/>
                <a:gd name="T46" fmla="*/ 0 w 100"/>
                <a:gd name="T47" fmla="*/ 0 h 103"/>
                <a:gd name="T48" fmla="*/ 0 w 100"/>
                <a:gd name="T49" fmla="*/ 0 h 103"/>
                <a:gd name="T50" fmla="*/ 0 w 100"/>
                <a:gd name="T51" fmla="*/ 0 h 103"/>
                <a:gd name="T52" fmla="*/ 0 w 100"/>
                <a:gd name="T53" fmla="*/ 0 h 103"/>
                <a:gd name="T54" fmla="*/ 0 w 100"/>
                <a:gd name="T55" fmla="*/ 0 h 103"/>
                <a:gd name="T56" fmla="*/ 0 w 100"/>
                <a:gd name="T57" fmla="*/ 0 h 103"/>
                <a:gd name="T58" fmla="*/ 0 w 100"/>
                <a:gd name="T59" fmla="*/ 0 h 103"/>
                <a:gd name="T60" fmla="*/ 0 w 100"/>
                <a:gd name="T61" fmla="*/ 0 h 103"/>
                <a:gd name="T62" fmla="*/ 0 w 100"/>
                <a:gd name="T63" fmla="*/ 0 h 103"/>
                <a:gd name="T64" fmla="*/ 0 w 100"/>
                <a:gd name="T65" fmla="*/ 0 h 1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6" name="Freeform 69"/>
            <p:cNvSpPr>
              <a:spLocks/>
            </p:cNvSpPr>
            <p:nvPr/>
          </p:nvSpPr>
          <p:spPr bwMode="auto">
            <a:xfrm>
              <a:off x="1234" y="3094"/>
              <a:ext cx="2" cy="3"/>
            </a:xfrm>
            <a:custGeom>
              <a:avLst/>
              <a:gdLst>
                <a:gd name="T0" fmla="*/ 0 w 55"/>
                <a:gd name="T1" fmla="*/ 0 h 57"/>
                <a:gd name="T2" fmla="*/ 0 w 55"/>
                <a:gd name="T3" fmla="*/ 0 h 57"/>
                <a:gd name="T4" fmla="*/ 0 w 55"/>
                <a:gd name="T5" fmla="*/ 0 h 57"/>
                <a:gd name="T6" fmla="*/ 0 w 55"/>
                <a:gd name="T7" fmla="*/ 0 h 57"/>
                <a:gd name="T8" fmla="*/ 0 w 55"/>
                <a:gd name="T9" fmla="*/ 0 h 57"/>
                <a:gd name="T10" fmla="*/ 0 w 55"/>
                <a:gd name="T11" fmla="*/ 0 h 57"/>
                <a:gd name="T12" fmla="*/ 0 w 55"/>
                <a:gd name="T13" fmla="*/ 0 h 57"/>
                <a:gd name="T14" fmla="*/ 0 w 55"/>
                <a:gd name="T15" fmla="*/ 0 h 57"/>
                <a:gd name="T16" fmla="*/ 0 w 55"/>
                <a:gd name="T17" fmla="*/ 0 h 57"/>
                <a:gd name="T18" fmla="*/ 0 w 55"/>
                <a:gd name="T19" fmla="*/ 0 h 57"/>
                <a:gd name="T20" fmla="*/ 0 w 55"/>
                <a:gd name="T21" fmla="*/ 0 h 57"/>
                <a:gd name="T22" fmla="*/ 0 w 55"/>
                <a:gd name="T23" fmla="*/ 0 h 57"/>
                <a:gd name="T24" fmla="*/ 0 w 55"/>
                <a:gd name="T25" fmla="*/ 0 h 57"/>
                <a:gd name="T26" fmla="*/ 0 w 55"/>
                <a:gd name="T27" fmla="*/ 0 h 57"/>
                <a:gd name="T28" fmla="*/ 0 w 55"/>
                <a:gd name="T29" fmla="*/ 0 h 57"/>
                <a:gd name="T30" fmla="*/ 0 w 55"/>
                <a:gd name="T31" fmla="*/ 0 h 57"/>
                <a:gd name="T32" fmla="*/ 0 w 55"/>
                <a:gd name="T33" fmla="*/ 0 h 5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7" name="Freeform 70"/>
            <p:cNvSpPr>
              <a:spLocks/>
            </p:cNvSpPr>
            <p:nvPr/>
          </p:nvSpPr>
          <p:spPr bwMode="auto">
            <a:xfrm>
              <a:off x="1165" y="3133"/>
              <a:ext cx="2" cy="3"/>
            </a:xfrm>
            <a:custGeom>
              <a:avLst/>
              <a:gdLst>
                <a:gd name="T0" fmla="*/ 0 w 55"/>
                <a:gd name="T1" fmla="*/ 0 h 56"/>
                <a:gd name="T2" fmla="*/ 0 w 55"/>
                <a:gd name="T3" fmla="*/ 0 h 56"/>
                <a:gd name="T4" fmla="*/ 0 w 55"/>
                <a:gd name="T5" fmla="*/ 0 h 56"/>
                <a:gd name="T6" fmla="*/ 0 w 55"/>
                <a:gd name="T7" fmla="*/ 0 h 56"/>
                <a:gd name="T8" fmla="*/ 0 w 55"/>
                <a:gd name="T9" fmla="*/ 0 h 56"/>
                <a:gd name="T10" fmla="*/ 0 w 55"/>
                <a:gd name="T11" fmla="*/ 0 h 56"/>
                <a:gd name="T12" fmla="*/ 0 w 55"/>
                <a:gd name="T13" fmla="*/ 0 h 56"/>
                <a:gd name="T14" fmla="*/ 0 w 55"/>
                <a:gd name="T15" fmla="*/ 0 h 56"/>
                <a:gd name="T16" fmla="*/ 0 w 55"/>
                <a:gd name="T17" fmla="*/ 0 h 56"/>
                <a:gd name="T18" fmla="*/ 0 w 55"/>
                <a:gd name="T19" fmla="*/ 0 h 56"/>
                <a:gd name="T20" fmla="*/ 0 w 55"/>
                <a:gd name="T21" fmla="*/ 0 h 56"/>
                <a:gd name="T22" fmla="*/ 0 w 55"/>
                <a:gd name="T23" fmla="*/ 0 h 56"/>
                <a:gd name="T24" fmla="*/ 0 w 55"/>
                <a:gd name="T25" fmla="*/ 0 h 56"/>
                <a:gd name="T26" fmla="*/ 0 w 55"/>
                <a:gd name="T27" fmla="*/ 0 h 56"/>
                <a:gd name="T28" fmla="*/ 0 w 55"/>
                <a:gd name="T29" fmla="*/ 0 h 56"/>
                <a:gd name="T30" fmla="*/ 0 w 55"/>
                <a:gd name="T31" fmla="*/ 0 h 56"/>
                <a:gd name="T32" fmla="*/ 0 w 55"/>
                <a:gd name="T33" fmla="*/ 0 h 5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8" name="Freeform 71"/>
            <p:cNvSpPr>
              <a:spLocks/>
            </p:cNvSpPr>
            <p:nvPr/>
          </p:nvSpPr>
          <p:spPr bwMode="auto">
            <a:xfrm>
              <a:off x="1177" y="3076"/>
              <a:ext cx="29" cy="29"/>
            </a:xfrm>
            <a:custGeom>
              <a:avLst/>
              <a:gdLst>
                <a:gd name="T0" fmla="*/ 0 w 624"/>
                <a:gd name="T1" fmla="*/ 0 h 522"/>
                <a:gd name="T2" fmla="*/ 0 w 624"/>
                <a:gd name="T3" fmla="*/ 0 h 522"/>
                <a:gd name="T4" fmla="*/ 0 w 624"/>
                <a:gd name="T5" fmla="*/ 0 h 522"/>
                <a:gd name="T6" fmla="*/ 0 w 624"/>
                <a:gd name="T7" fmla="*/ 0 h 522"/>
                <a:gd name="T8" fmla="*/ 0 w 624"/>
                <a:gd name="T9" fmla="*/ 0 h 5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522">
                  <a:moveTo>
                    <a:pt x="498" y="0"/>
                  </a:moveTo>
                  <a:lnTo>
                    <a:pt x="0" y="222"/>
                  </a:lnTo>
                  <a:lnTo>
                    <a:pt x="125" y="522"/>
                  </a:lnTo>
                  <a:lnTo>
                    <a:pt x="624" y="301"/>
                  </a:lnTo>
                  <a:lnTo>
                    <a:pt x="498" y="0"/>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9" name="Freeform 72"/>
            <p:cNvSpPr>
              <a:spLocks/>
            </p:cNvSpPr>
            <p:nvPr/>
          </p:nvSpPr>
          <p:spPr bwMode="auto">
            <a:xfrm>
              <a:off x="1178" y="3077"/>
              <a:ext cx="27" cy="27"/>
            </a:xfrm>
            <a:custGeom>
              <a:avLst/>
              <a:gdLst>
                <a:gd name="T0" fmla="*/ 0 w 589"/>
                <a:gd name="T1" fmla="*/ 0 h 484"/>
                <a:gd name="T2" fmla="*/ 0 w 589"/>
                <a:gd name="T3" fmla="*/ 0 h 484"/>
                <a:gd name="T4" fmla="*/ 0 w 589"/>
                <a:gd name="T5" fmla="*/ 0 h 484"/>
                <a:gd name="T6" fmla="*/ 0 w 589"/>
                <a:gd name="T7" fmla="*/ 0 h 484"/>
                <a:gd name="T8" fmla="*/ 0 w 589"/>
                <a:gd name="T9" fmla="*/ 0 h 4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9" h="484">
                  <a:moveTo>
                    <a:pt x="474" y="0"/>
                  </a:moveTo>
                  <a:lnTo>
                    <a:pt x="0" y="211"/>
                  </a:lnTo>
                  <a:lnTo>
                    <a:pt x="114" y="484"/>
                  </a:lnTo>
                  <a:lnTo>
                    <a:pt x="589" y="273"/>
                  </a:lnTo>
                  <a:lnTo>
                    <a:pt x="474" y="0"/>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0" name="Freeform 73"/>
            <p:cNvSpPr>
              <a:spLocks/>
            </p:cNvSpPr>
            <p:nvPr/>
          </p:nvSpPr>
          <p:spPr bwMode="auto">
            <a:xfrm>
              <a:off x="1178" y="3078"/>
              <a:ext cx="27" cy="26"/>
            </a:xfrm>
            <a:custGeom>
              <a:avLst/>
              <a:gdLst>
                <a:gd name="T0" fmla="*/ 0 w 583"/>
                <a:gd name="T1" fmla="*/ 0 h 471"/>
                <a:gd name="T2" fmla="*/ 0 w 583"/>
                <a:gd name="T3" fmla="*/ 0 h 471"/>
                <a:gd name="T4" fmla="*/ 0 w 583"/>
                <a:gd name="T5" fmla="*/ 0 h 471"/>
                <a:gd name="T6" fmla="*/ 0 w 583"/>
                <a:gd name="T7" fmla="*/ 0 h 471"/>
                <a:gd name="T8" fmla="*/ 0 w 583"/>
                <a:gd name="T9" fmla="*/ 0 h 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3" h="471">
                  <a:moveTo>
                    <a:pt x="473" y="0"/>
                  </a:moveTo>
                  <a:lnTo>
                    <a:pt x="0" y="211"/>
                  </a:lnTo>
                  <a:lnTo>
                    <a:pt x="108" y="471"/>
                  </a:lnTo>
                  <a:lnTo>
                    <a:pt x="583" y="260"/>
                  </a:lnTo>
                  <a:lnTo>
                    <a:pt x="473" y="0"/>
                  </a:lnTo>
                  <a:close/>
                </a:path>
              </a:pathLst>
            </a:custGeom>
            <a:solidFill>
              <a:srgbClr val="87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1" name="Freeform 74"/>
            <p:cNvSpPr>
              <a:spLocks/>
            </p:cNvSpPr>
            <p:nvPr/>
          </p:nvSpPr>
          <p:spPr bwMode="auto">
            <a:xfrm>
              <a:off x="1191" y="3082"/>
              <a:ext cx="10" cy="13"/>
            </a:xfrm>
            <a:custGeom>
              <a:avLst/>
              <a:gdLst>
                <a:gd name="T0" fmla="*/ 0 w 227"/>
                <a:gd name="T1" fmla="*/ 0 h 234"/>
                <a:gd name="T2" fmla="*/ 0 w 227"/>
                <a:gd name="T3" fmla="*/ 0 h 234"/>
                <a:gd name="T4" fmla="*/ 0 w 227"/>
                <a:gd name="T5" fmla="*/ 0 h 234"/>
                <a:gd name="T6" fmla="*/ 0 w 227"/>
                <a:gd name="T7" fmla="*/ 0 h 234"/>
                <a:gd name="T8" fmla="*/ 0 w 227"/>
                <a:gd name="T9" fmla="*/ 0 h 234"/>
                <a:gd name="T10" fmla="*/ 0 w 227"/>
                <a:gd name="T11" fmla="*/ 0 h 234"/>
                <a:gd name="T12" fmla="*/ 0 w 227"/>
                <a:gd name="T13" fmla="*/ 0 h 234"/>
                <a:gd name="T14" fmla="*/ 0 w 227"/>
                <a:gd name="T15" fmla="*/ 0 h 234"/>
                <a:gd name="T16" fmla="*/ 0 w 227"/>
                <a:gd name="T17" fmla="*/ 0 h 234"/>
                <a:gd name="T18" fmla="*/ 0 w 227"/>
                <a:gd name="T19" fmla="*/ 0 h 234"/>
                <a:gd name="T20" fmla="*/ 0 w 227"/>
                <a:gd name="T21" fmla="*/ 0 h 234"/>
                <a:gd name="T22" fmla="*/ 0 w 227"/>
                <a:gd name="T23" fmla="*/ 0 h 234"/>
                <a:gd name="T24" fmla="*/ 0 w 227"/>
                <a:gd name="T25" fmla="*/ 0 h 234"/>
                <a:gd name="T26" fmla="*/ 0 w 227"/>
                <a:gd name="T27" fmla="*/ 0 h 234"/>
                <a:gd name="T28" fmla="*/ 0 w 227"/>
                <a:gd name="T29" fmla="*/ 0 h 234"/>
                <a:gd name="T30" fmla="*/ 0 w 227"/>
                <a:gd name="T31" fmla="*/ 0 h 234"/>
                <a:gd name="T32" fmla="*/ 0 w 227"/>
                <a:gd name="T33" fmla="*/ 0 h 234"/>
                <a:gd name="T34" fmla="*/ 0 w 227"/>
                <a:gd name="T35" fmla="*/ 0 h 234"/>
                <a:gd name="T36" fmla="*/ 0 w 227"/>
                <a:gd name="T37" fmla="*/ 0 h 234"/>
                <a:gd name="T38" fmla="*/ 0 w 227"/>
                <a:gd name="T39" fmla="*/ 0 h 234"/>
                <a:gd name="T40" fmla="*/ 0 w 227"/>
                <a:gd name="T41" fmla="*/ 0 h 234"/>
                <a:gd name="T42" fmla="*/ 0 w 227"/>
                <a:gd name="T43" fmla="*/ 0 h 234"/>
                <a:gd name="T44" fmla="*/ 0 w 227"/>
                <a:gd name="T45" fmla="*/ 0 h 234"/>
                <a:gd name="T46" fmla="*/ 0 w 227"/>
                <a:gd name="T47" fmla="*/ 0 h 234"/>
                <a:gd name="T48" fmla="*/ 0 w 227"/>
                <a:gd name="T49" fmla="*/ 0 h 234"/>
                <a:gd name="T50" fmla="*/ 0 w 227"/>
                <a:gd name="T51" fmla="*/ 0 h 234"/>
                <a:gd name="T52" fmla="*/ 0 w 227"/>
                <a:gd name="T53" fmla="*/ 0 h 234"/>
                <a:gd name="T54" fmla="*/ 0 w 227"/>
                <a:gd name="T55" fmla="*/ 0 h 234"/>
                <a:gd name="T56" fmla="*/ 0 w 227"/>
                <a:gd name="T57" fmla="*/ 0 h 234"/>
                <a:gd name="T58" fmla="*/ 0 w 227"/>
                <a:gd name="T59" fmla="*/ 0 h 234"/>
                <a:gd name="T60" fmla="*/ 0 w 227"/>
                <a:gd name="T61" fmla="*/ 0 h 234"/>
                <a:gd name="T62" fmla="*/ 0 w 227"/>
                <a:gd name="T63" fmla="*/ 0 h 234"/>
                <a:gd name="T64" fmla="*/ 0 w 227"/>
                <a:gd name="T65" fmla="*/ 0 h 2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 name="Freeform 75"/>
            <p:cNvSpPr>
              <a:spLocks/>
            </p:cNvSpPr>
            <p:nvPr/>
          </p:nvSpPr>
          <p:spPr bwMode="auto">
            <a:xfrm>
              <a:off x="1191" y="3082"/>
              <a:ext cx="10" cy="12"/>
            </a:xfrm>
            <a:custGeom>
              <a:avLst/>
              <a:gdLst>
                <a:gd name="T0" fmla="*/ 0 w 208"/>
                <a:gd name="T1" fmla="*/ 0 h 214"/>
                <a:gd name="T2" fmla="*/ 0 w 208"/>
                <a:gd name="T3" fmla="*/ 0 h 214"/>
                <a:gd name="T4" fmla="*/ 0 w 208"/>
                <a:gd name="T5" fmla="*/ 0 h 214"/>
                <a:gd name="T6" fmla="*/ 0 w 208"/>
                <a:gd name="T7" fmla="*/ 0 h 214"/>
                <a:gd name="T8" fmla="*/ 0 w 208"/>
                <a:gd name="T9" fmla="*/ 0 h 214"/>
                <a:gd name="T10" fmla="*/ 0 w 208"/>
                <a:gd name="T11" fmla="*/ 0 h 214"/>
                <a:gd name="T12" fmla="*/ 0 w 208"/>
                <a:gd name="T13" fmla="*/ 0 h 214"/>
                <a:gd name="T14" fmla="*/ 0 w 208"/>
                <a:gd name="T15" fmla="*/ 0 h 214"/>
                <a:gd name="T16" fmla="*/ 0 w 208"/>
                <a:gd name="T17" fmla="*/ 0 h 214"/>
                <a:gd name="T18" fmla="*/ 0 w 208"/>
                <a:gd name="T19" fmla="*/ 0 h 214"/>
                <a:gd name="T20" fmla="*/ 0 w 208"/>
                <a:gd name="T21" fmla="*/ 0 h 214"/>
                <a:gd name="T22" fmla="*/ 0 w 208"/>
                <a:gd name="T23" fmla="*/ 0 h 214"/>
                <a:gd name="T24" fmla="*/ 0 w 208"/>
                <a:gd name="T25" fmla="*/ 0 h 214"/>
                <a:gd name="T26" fmla="*/ 0 w 208"/>
                <a:gd name="T27" fmla="*/ 0 h 214"/>
                <a:gd name="T28" fmla="*/ 0 w 208"/>
                <a:gd name="T29" fmla="*/ 0 h 214"/>
                <a:gd name="T30" fmla="*/ 0 w 208"/>
                <a:gd name="T31" fmla="*/ 0 h 214"/>
                <a:gd name="T32" fmla="*/ 0 w 208"/>
                <a:gd name="T33" fmla="*/ 0 h 214"/>
                <a:gd name="T34" fmla="*/ 0 w 208"/>
                <a:gd name="T35" fmla="*/ 0 h 214"/>
                <a:gd name="T36" fmla="*/ 0 w 208"/>
                <a:gd name="T37" fmla="*/ 0 h 214"/>
                <a:gd name="T38" fmla="*/ 0 w 208"/>
                <a:gd name="T39" fmla="*/ 0 h 214"/>
                <a:gd name="T40" fmla="*/ 0 w 208"/>
                <a:gd name="T41" fmla="*/ 0 h 214"/>
                <a:gd name="T42" fmla="*/ 0 w 208"/>
                <a:gd name="T43" fmla="*/ 0 h 214"/>
                <a:gd name="T44" fmla="*/ 0 w 208"/>
                <a:gd name="T45" fmla="*/ 0 h 214"/>
                <a:gd name="T46" fmla="*/ 0 w 208"/>
                <a:gd name="T47" fmla="*/ 0 h 214"/>
                <a:gd name="T48" fmla="*/ 0 w 208"/>
                <a:gd name="T49" fmla="*/ 0 h 214"/>
                <a:gd name="T50" fmla="*/ 0 w 208"/>
                <a:gd name="T51" fmla="*/ 0 h 214"/>
                <a:gd name="T52" fmla="*/ 0 w 208"/>
                <a:gd name="T53" fmla="*/ 0 h 214"/>
                <a:gd name="T54" fmla="*/ 0 w 208"/>
                <a:gd name="T55" fmla="*/ 0 h 214"/>
                <a:gd name="T56" fmla="*/ 0 w 208"/>
                <a:gd name="T57" fmla="*/ 0 h 214"/>
                <a:gd name="T58" fmla="*/ 0 w 208"/>
                <a:gd name="T59" fmla="*/ 0 h 214"/>
                <a:gd name="T60" fmla="*/ 0 w 208"/>
                <a:gd name="T61" fmla="*/ 0 h 214"/>
                <a:gd name="T62" fmla="*/ 0 w 208"/>
                <a:gd name="T63" fmla="*/ 0 h 214"/>
                <a:gd name="T64" fmla="*/ 0 w 208"/>
                <a:gd name="T65" fmla="*/ 0 h 2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 name="Freeform 76"/>
            <p:cNvSpPr>
              <a:spLocks/>
            </p:cNvSpPr>
            <p:nvPr/>
          </p:nvSpPr>
          <p:spPr bwMode="auto">
            <a:xfrm>
              <a:off x="1192" y="3083"/>
              <a:ext cx="8" cy="10"/>
            </a:xfrm>
            <a:custGeom>
              <a:avLst/>
              <a:gdLst>
                <a:gd name="T0" fmla="*/ 0 w 189"/>
                <a:gd name="T1" fmla="*/ 0 h 194"/>
                <a:gd name="T2" fmla="*/ 0 w 189"/>
                <a:gd name="T3" fmla="*/ 0 h 194"/>
                <a:gd name="T4" fmla="*/ 0 w 189"/>
                <a:gd name="T5" fmla="*/ 0 h 194"/>
                <a:gd name="T6" fmla="*/ 0 w 189"/>
                <a:gd name="T7" fmla="*/ 0 h 194"/>
                <a:gd name="T8" fmla="*/ 0 w 189"/>
                <a:gd name="T9" fmla="*/ 0 h 194"/>
                <a:gd name="T10" fmla="*/ 0 w 189"/>
                <a:gd name="T11" fmla="*/ 0 h 194"/>
                <a:gd name="T12" fmla="*/ 0 w 189"/>
                <a:gd name="T13" fmla="*/ 0 h 194"/>
                <a:gd name="T14" fmla="*/ 0 w 189"/>
                <a:gd name="T15" fmla="*/ 0 h 194"/>
                <a:gd name="T16" fmla="*/ 0 w 189"/>
                <a:gd name="T17" fmla="*/ 0 h 194"/>
                <a:gd name="T18" fmla="*/ 0 w 189"/>
                <a:gd name="T19" fmla="*/ 0 h 194"/>
                <a:gd name="T20" fmla="*/ 0 w 189"/>
                <a:gd name="T21" fmla="*/ 0 h 194"/>
                <a:gd name="T22" fmla="*/ 0 w 189"/>
                <a:gd name="T23" fmla="*/ 0 h 194"/>
                <a:gd name="T24" fmla="*/ 0 w 189"/>
                <a:gd name="T25" fmla="*/ 0 h 194"/>
                <a:gd name="T26" fmla="*/ 0 w 189"/>
                <a:gd name="T27" fmla="*/ 0 h 194"/>
                <a:gd name="T28" fmla="*/ 0 w 189"/>
                <a:gd name="T29" fmla="*/ 0 h 194"/>
                <a:gd name="T30" fmla="*/ 0 w 189"/>
                <a:gd name="T31" fmla="*/ 0 h 194"/>
                <a:gd name="T32" fmla="*/ 0 w 189"/>
                <a:gd name="T33" fmla="*/ 0 h 194"/>
                <a:gd name="T34" fmla="*/ 0 w 189"/>
                <a:gd name="T35" fmla="*/ 0 h 194"/>
                <a:gd name="T36" fmla="*/ 0 w 189"/>
                <a:gd name="T37" fmla="*/ 0 h 194"/>
                <a:gd name="T38" fmla="*/ 0 w 189"/>
                <a:gd name="T39" fmla="*/ 0 h 194"/>
                <a:gd name="T40" fmla="*/ 0 w 189"/>
                <a:gd name="T41" fmla="*/ 0 h 194"/>
                <a:gd name="T42" fmla="*/ 0 w 189"/>
                <a:gd name="T43" fmla="*/ 0 h 194"/>
                <a:gd name="T44" fmla="*/ 0 w 189"/>
                <a:gd name="T45" fmla="*/ 0 h 194"/>
                <a:gd name="T46" fmla="*/ 0 w 189"/>
                <a:gd name="T47" fmla="*/ 0 h 194"/>
                <a:gd name="T48" fmla="*/ 0 w 189"/>
                <a:gd name="T49" fmla="*/ 0 h 194"/>
                <a:gd name="T50" fmla="*/ 0 w 189"/>
                <a:gd name="T51" fmla="*/ 0 h 194"/>
                <a:gd name="T52" fmla="*/ 0 w 189"/>
                <a:gd name="T53" fmla="*/ 0 h 194"/>
                <a:gd name="T54" fmla="*/ 0 w 189"/>
                <a:gd name="T55" fmla="*/ 0 h 194"/>
                <a:gd name="T56" fmla="*/ 0 w 189"/>
                <a:gd name="T57" fmla="*/ 0 h 194"/>
                <a:gd name="T58" fmla="*/ 0 w 189"/>
                <a:gd name="T59" fmla="*/ 0 h 194"/>
                <a:gd name="T60" fmla="*/ 0 w 189"/>
                <a:gd name="T61" fmla="*/ 0 h 194"/>
                <a:gd name="T62" fmla="*/ 0 w 189"/>
                <a:gd name="T63" fmla="*/ 0 h 194"/>
                <a:gd name="T64" fmla="*/ 0 w 189"/>
                <a:gd name="T65" fmla="*/ 0 h 1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 name="Freeform 77"/>
            <p:cNvSpPr>
              <a:spLocks/>
            </p:cNvSpPr>
            <p:nvPr/>
          </p:nvSpPr>
          <p:spPr bwMode="auto">
            <a:xfrm>
              <a:off x="1192" y="3083"/>
              <a:ext cx="8" cy="10"/>
            </a:xfrm>
            <a:custGeom>
              <a:avLst/>
              <a:gdLst>
                <a:gd name="T0" fmla="*/ 0 w 171"/>
                <a:gd name="T1" fmla="*/ 0 h 177"/>
                <a:gd name="T2" fmla="*/ 0 w 171"/>
                <a:gd name="T3" fmla="*/ 0 h 177"/>
                <a:gd name="T4" fmla="*/ 0 w 171"/>
                <a:gd name="T5" fmla="*/ 0 h 177"/>
                <a:gd name="T6" fmla="*/ 0 w 171"/>
                <a:gd name="T7" fmla="*/ 0 h 177"/>
                <a:gd name="T8" fmla="*/ 0 w 171"/>
                <a:gd name="T9" fmla="*/ 0 h 177"/>
                <a:gd name="T10" fmla="*/ 0 w 171"/>
                <a:gd name="T11" fmla="*/ 0 h 177"/>
                <a:gd name="T12" fmla="*/ 0 w 171"/>
                <a:gd name="T13" fmla="*/ 0 h 177"/>
                <a:gd name="T14" fmla="*/ 0 w 171"/>
                <a:gd name="T15" fmla="*/ 0 h 177"/>
                <a:gd name="T16" fmla="*/ 0 w 171"/>
                <a:gd name="T17" fmla="*/ 0 h 177"/>
                <a:gd name="T18" fmla="*/ 0 w 171"/>
                <a:gd name="T19" fmla="*/ 0 h 177"/>
                <a:gd name="T20" fmla="*/ 0 w 171"/>
                <a:gd name="T21" fmla="*/ 0 h 177"/>
                <a:gd name="T22" fmla="*/ 0 w 171"/>
                <a:gd name="T23" fmla="*/ 0 h 177"/>
                <a:gd name="T24" fmla="*/ 0 w 171"/>
                <a:gd name="T25" fmla="*/ 0 h 177"/>
                <a:gd name="T26" fmla="*/ 0 w 171"/>
                <a:gd name="T27" fmla="*/ 0 h 177"/>
                <a:gd name="T28" fmla="*/ 0 w 171"/>
                <a:gd name="T29" fmla="*/ 0 h 177"/>
                <a:gd name="T30" fmla="*/ 0 w 171"/>
                <a:gd name="T31" fmla="*/ 0 h 177"/>
                <a:gd name="T32" fmla="*/ 0 w 171"/>
                <a:gd name="T33" fmla="*/ 0 h 177"/>
                <a:gd name="T34" fmla="*/ 0 w 171"/>
                <a:gd name="T35" fmla="*/ 0 h 177"/>
                <a:gd name="T36" fmla="*/ 0 w 171"/>
                <a:gd name="T37" fmla="*/ 0 h 177"/>
                <a:gd name="T38" fmla="*/ 0 w 171"/>
                <a:gd name="T39" fmla="*/ 0 h 177"/>
                <a:gd name="T40" fmla="*/ 0 w 171"/>
                <a:gd name="T41" fmla="*/ 0 h 177"/>
                <a:gd name="T42" fmla="*/ 0 w 171"/>
                <a:gd name="T43" fmla="*/ 0 h 177"/>
                <a:gd name="T44" fmla="*/ 0 w 171"/>
                <a:gd name="T45" fmla="*/ 0 h 177"/>
                <a:gd name="T46" fmla="*/ 0 w 171"/>
                <a:gd name="T47" fmla="*/ 0 h 177"/>
                <a:gd name="T48" fmla="*/ 0 w 171"/>
                <a:gd name="T49" fmla="*/ 0 h 177"/>
                <a:gd name="T50" fmla="*/ 0 w 171"/>
                <a:gd name="T51" fmla="*/ 0 h 177"/>
                <a:gd name="T52" fmla="*/ 0 w 171"/>
                <a:gd name="T53" fmla="*/ 0 h 177"/>
                <a:gd name="T54" fmla="*/ 0 w 171"/>
                <a:gd name="T55" fmla="*/ 0 h 177"/>
                <a:gd name="T56" fmla="*/ 0 w 171"/>
                <a:gd name="T57" fmla="*/ 0 h 177"/>
                <a:gd name="T58" fmla="*/ 0 w 171"/>
                <a:gd name="T59" fmla="*/ 0 h 177"/>
                <a:gd name="T60" fmla="*/ 0 w 171"/>
                <a:gd name="T61" fmla="*/ 0 h 177"/>
                <a:gd name="T62" fmla="*/ 0 w 171"/>
                <a:gd name="T63" fmla="*/ 0 h 177"/>
                <a:gd name="T64" fmla="*/ 0 w 171"/>
                <a:gd name="T65" fmla="*/ 0 h 1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 name="Freeform 78"/>
            <p:cNvSpPr>
              <a:spLocks/>
            </p:cNvSpPr>
            <p:nvPr/>
          </p:nvSpPr>
          <p:spPr bwMode="auto">
            <a:xfrm>
              <a:off x="1193" y="3083"/>
              <a:ext cx="7" cy="9"/>
            </a:xfrm>
            <a:custGeom>
              <a:avLst/>
              <a:gdLst>
                <a:gd name="T0" fmla="*/ 0 w 152"/>
                <a:gd name="T1" fmla="*/ 0 h 156"/>
                <a:gd name="T2" fmla="*/ 0 w 152"/>
                <a:gd name="T3" fmla="*/ 0 h 156"/>
                <a:gd name="T4" fmla="*/ 0 w 152"/>
                <a:gd name="T5" fmla="*/ 0 h 156"/>
                <a:gd name="T6" fmla="*/ 0 w 152"/>
                <a:gd name="T7" fmla="*/ 0 h 156"/>
                <a:gd name="T8" fmla="*/ 0 w 152"/>
                <a:gd name="T9" fmla="*/ 0 h 156"/>
                <a:gd name="T10" fmla="*/ 0 w 152"/>
                <a:gd name="T11" fmla="*/ 0 h 156"/>
                <a:gd name="T12" fmla="*/ 0 w 152"/>
                <a:gd name="T13" fmla="*/ 0 h 156"/>
                <a:gd name="T14" fmla="*/ 0 w 152"/>
                <a:gd name="T15" fmla="*/ 0 h 156"/>
                <a:gd name="T16" fmla="*/ 0 w 152"/>
                <a:gd name="T17" fmla="*/ 0 h 156"/>
                <a:gd name="T18" fmla="*/ 0 w 152"/>
                <a:gd name="T19" fmla="*/ 0 h 156"/>
                <a:gd name="T20" fmla="*/ 0 w 152"/>
                <a:gd name="T21" fmla="*/ 0 h 156"/>
                <a:gd name="T22" fmla="*/ 0 w 152"/>
                <a:gd name="T23" fmla="*/ 0 h 156"/>
                <a:gd name="T24" fmla="*/ 0 w 152"/>
                <a:gd name="T25" fmla="*/ 0 h 156"/>
                <a:gd name="T26" fmla="*/ 0 w 152"/>
                <a:gd name="T27" fmla="*/ 0 h 156"/>
                <a:gd name="T28" fmla="*/ 0 w 152"/>
                <a:gd name="T29" fmla="*/ 0 h 156"/>
                <a:gd name="T30" fmla="*/ 0 w 152"/>
                <a:gd name="T31" fmla="*/ 0 h 156"/>
                <a:gd name="T32" fmla="*/ 0 w 152"/>
                <a:gd name="T33" fmla="*/ 0 h 156"/>
                <a:gd name="T34" fmla="*/ 0 w 152"/>
                <a:gd name="T35" fmla="*/ 0 h 156"/>
                <a:gd name="T36" fmla="*/ 0 w 152"/>
                <a:gd name="T37" fmla="*/ 0 h 156"/>
                <a:gd name="T38" fmla="*/ 0 w 152"/>
                <a:gd name="T39" fmla="*/ 0 h 156"/>
                <a:gd name="T40" fmla="*/ 0 w 152"/>
                <a:gd name="T41" fmla="*/ 0 h 156"/>
                <a:gd name="T42" fmla="*/ 0 w 152"/>
                <a:gd name="T43" fmla="*/ 0 h 156"/>
                <a:gd name="T44" fmla="*/ 0 w 152"/>
                <a:gd name="T45" fmla="*/ 0 h 156"/>
                <a:gd name="T46" fmla="*/ 0 w 152"/>
                <a:gd name="T47" fmla="*/ 0 h 156"/>
                <a:gd name="T48" fmla="*/ 0 w 152"/>
                <a:gd name="T49" fmla="*/ 0 h 156"/>
                <a:gd name="T50" fmla="*/ 0 w 152"/>
                <a:gd name="T51" fmla="*/ 0 h 156"/>
                <a:gd name="T52" fmla="*/ 0 w 152"/>
                <a:gd name="T53" fmla="*/ 0 h 156"/>
                <a:gd name="T54" fmla="*/ 0 w 152"/>
                <a:gd name="T55" fmla="*/ 0 h 156"/>
                <a:gd name="T56" fmla="*/ 0 w 152"/>
                <a:gd name="T57" fmla="*/ 0 h 156"/>
                <a:gd name="T58" fmla="*/ 0 w 152"/>
                <a:gd name="T59" fmla="*/ 0 h 156"/>
                <a:gd name="T60" fmla="*/ 0 w 152"/>
                <a:gd name="T61" fmla="*/ 0 h 156"/>
                <a:gd name="T62" fmla="*/ 0 w 152"/>
                <a:gd name="T63" fmla="*/ 0 h 156"/>
                <a:gd name="T64" fmla="*/ 0 w 152"/>
                <a:gd name="T65" fmla="*/ 0 h 1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 name="Freeform 79"/>
            <p:cNvSpPr>
              <a:spLocks/>
            </p:cNvSpPr>
            <p:nvPr/>
          </p:nvSpPr>
          <p:spPr bwMode="auto">
            <a:xfrm>
              <a:off x="1193" y="3083"/>
              <a:ext cx="6" cy="8"/>
            </a:xfrm>
            <a:custGeom>
              <a:avLst/>
              <a:gdLst>
                <a:gd name="T0" fmla="*/ 0 w 134"/>
                <a:gd name="T1" fmla="*/ 0 h 139"/>
                <a:gd name="T2" fmla="*/ 0 w 134"/>
                <a:gd name="T3" fmla="*/ 0 h 139"/>
                <a:gd name="T4" fmla="*/ 0 w 134"/>
                <a:gd name="T5" fmla="*/ 0 h 139"/>
                <a:gd name="T6" fmla="*/ 0 w 134"/>
                <a:gd name="T7" fmla="*/ 0 h 139"/>
                <a:gd name="T8" fmla="*/ 0 w 134"/>
                <a:gd name="T9" fmla="*/ 0 h 139"/>
                <a:gd name="T10" fmla="*/ 0 w 134"/>
                <a:gd name="T11" fmla="*/ 0 h 139"/>
                <a:gd name="T12" fmla="*/ 0 w 134"/>
                <a:gd name="T13" fmla="*/ 0 h 139"/>
                <a:gd name="T14" fmla="*/ 0 w 134"/>
                <a:gd name="T15" fmla="*/ 0 h 139"/>
                <a:gd name="T16" fmla="*/ 0 w 134"/>
                <a:gd name="T17" fmla="*/ 0 h 139"/>
                <a:gd name="T18" fmla="*/ 0 w 134"/>
                <a:gd name="T19" fmla="*/ 0 h 139"/>
                <a:gd name="T20" fmla="*/ 0 w 134"/>
                <a:gd name="T21" fmla="*/ 0 h 139"/>
                <a:gd name="T22" fmla="*/ 0 w 134"/>
                <a:gd name="T23" fmla="*/ 0 h 139"/>
                <a:gd name="T24" fmla="*/ 0 w 134"/>
                <a:gd name="T25" fmla="*/ 0 h 139"/>
                <a:gd name="T26" fmla="*/ 0 w 134"/>
                <a:gd name="T27" fmla="*/ 0 h 139"/>
                <a:gd name="T28" fmla="*/ 0 w 134"/>
                <a:gd name="T29" fmla="*/ 0 h 139"/>
                <a:gd name="T30" fmla="*/ 0 w 134"/>
                <a:gd name="T31" fmla="*/ 0 h 139"/>
                <a:gd name="T32" fmla="*/ 0 w 134"/>
                <a:gd name="T33" fmla="*/ 0 h 139"/>
                <a:gd name="T34" fmla="*/ 0 w 134"/>
                <a:gd name="T35" fmla="*/ 0 h 139"/>
                <a:gd name="T36" fmla="*/ 0 w 134"/>
                <a:gd name="T37" fmla="*/ 0 h 139"/>
                <a:gd name="T38" fmla="*/ 0 w 134"/>
                <a:gd name="T39" fmla="*/ 0 h 139"/>
                <a:gd name="T40" fmla="*/ 0 w 134"/>
                <a:gd name="T41" fmla="*/ 0 h 139"/>
                <a:gd name="T42" fmla="*/ 0 w 134"/>
                <a:gd name="T43" fmla="*/ 0 h 139"/>
                <a:gd name="T44" fmla="*/ 0 w 134"/>
                <a:gd name="T45" fmla="*/ 0 h 139"/>
                <a:gd name="T46" fmla="*/ 0 w 134"/>
                <a:gd name="T47" fmla="*/ 0 h 139"/>
                <a:gd name="T48" fmla="*/ 0 w 134"/>
                <a:gd name="T49" fmla="*/ 0 h 139"/>
                <a:gd name="T50" fmla="*/ 0 w 134"/>
                <a:gd name="T51" fmla="*/ 0 h 139"/>
                <a:gd name="T52" fmla="*/ 0 w 134"/>
                <a:gd name="T53" fmla="*/ 0 h 139"/>
                <a:gd name="T54" fmla="*/ 0 w 134"/>
                <a:gd name="T55" fmla="*/ 0 h 139"/>
                <a:gd name="T56" fmla="*/ 0 w 134"/>
                <a:gd name="T57" fmla="*/ 0 h 139"/>
                <a:gd name="T58" fmla="*/ 0 w 134"/>
                <a:gd name="T59" fmla="*/ 0 h 139"/>
                <a:gd name="T60" fmla="*/ 0 w 134"/>
                <a:gd name="T61" fmla="*/ 0 h 139"/>
                <a:gd name="T62" fmla="*/ 0 w 134"/>
                <a:gd name="T63" fmla="*/ 0 h 139"/>
                <a:gd name="T64" fmla="*/ 0 w 134"/>
                <a:gd name="T65" fmla="*/ 0 h 1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7" name="Freeform 80"/>
            <p:cNvSpPr>
              <a:spLocks/>
            </p:cNvSpPr>
            <p:nvPr/>
          </p:nvSpPr>
          <p:spPr bwMode="auto">
            <a:xfrm>
              <a:off x="1185" y="3093"/>
              <a:ext cx="1" cy="2"/>
            </a:xfrm>
            <a:custGeom>
              <a:avLst/>
              <a:gdLst>
                <a:gd name="T0" fmla="*/ 0 w 21"/>
                <a:gd name="T1" fmla="*/ 0 h 33"/>
                <a:gd name="T2" fmla="*/ 0 w 21"/>
                <a:gd name="T3" fmla="*/ 0 h 33"/>
                <a:gd name="T4" fmla="*/ 0 w 21"/>
                <a:gd name="T5" fmla="*/ 0 h 33"/>
                <a:gd name="T6" fmla="*/ 0 w 21"/>
                <a:gd name="T7" fmla="*/ 0 h 33"/>
                <a:gd name="T8" fmla="*/ 0 w 21"/>
                <a:gd name="T9" fmla="*/ 0 h 33"/>
                <a:gd name="T10" fmla="*/ 0 w 21"/>
                <a:gd name="T11" fmla="*/ 0 h 33"/>
                <a:gd name="T12" fmla="*/ 0 w 21"/>
                <a:gd name="T13" fmla="*/ 0 h 33"/>
                <a:gd name="T14" fmla="*/ 0 w 21"/>
                <a:gd name="T15" fmla="*/ 0 h 33"/>
                <a:gd name="T16" fmla="*/ 0 w 21"/>
                <a:gd name="T17" fmla="*/ 0 h 33"/>
                <a:gd name="T18" fmla="*/ 0 w 21"/>
                <a:gd name="T19" fmla="*/ 0 h 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8" name="Freeform 81"/>
            <p:cNvSpPr>
              <a:spLocks/>
            </p:cNvSpPr>
            <p:nvPr/>
          </p:nvSpPr>
          <p:spPr bwMode="auto">
            <a:xfrm>
              <a:off x="1186" y="3089"/>
              <a:ext cx="3" cy="6"/>
            </a:xfrm>
            <a:custGeom>
              <a:avLst/>
              <a:gdLst>
                <a:gd name="T0" fmla="*/ 0 w 75"/>
                <a:gd name="T1" fmla="*/ 0 h 98"/>
                <a:gd name="T2" fmla="*/ 0 w 75"/>
                <a:gd name="T3" fmla="*/ 0 h 98"/>
                <a:gd name="T4" fmla="*/ 0 w 75"/>
                <a:gd name="T5" fmla="*/ 0 h 98"/>
                <a:gd name="T6" fmla="*/ 0 w 75"/>
                <a:gd name="T7" fmla="*/ 0 h 98"/>
                <a:gd name="T8" fmla="*/ 0 w 75"/>
                <a:gd name="T9" fmla="*/ 0 h 98"/>
                <a:gd name="T10" fmla="*/ 0 w 75"/>
                <a:gd name="T11" fmla="*/ 0 h 98"/>
                <a:gd name="T12" fmla="*/ 0 w 75"/>
                <a:gd name="T13" fmla="*/ 0 h 98"/>
                <a:gd name="T14" fmla="*/ 0 w 75"/>
                <a:gd name="T15" fmla="*/ 0 h 98"/>
                <a:gd name="T16" fmla="*/ 0 w 75"/>
                <a:gd name="T17" fmla="*/ 0 h 98"/>
                <a:gd name="T18" fmla="*/ 0 w 75"/>
                <a:gd name="T19" fmla="*/ 0 h 98"/>
                <a:gd name="T20" fmla="*/ 0 w 75"/>
                <a:gd name="T21" fmla="*/ 0 h 98"/>
                <a:gd name="T22" fmla="*/ 0 w 75"/>
                <a:gd name="T23" fmla="*/ 0 h 98"/>
                <a:gd name="T24" fmla="*/ 0 w 75"/>
                <a:gd name="T25" fmla="*/ 0 h 98"/>
                <a:gd name="T26" fmla="*/ 0 w 75"/>
                <a:gd name="T27" fmla="*/ 0 h 98"/>
                <a:gd name="T28" fmla="*/ 0 w 75"/>
                <a:gd name="T29" fmla="*/ 0 h 98"/>
                <a:gd name="T30" fmla="*/ 0 w 75"/>
                <a:gd name="T31" fmla="*/ 0 h 98"/>
                <a:gd name="T32" fmla="*/ 0 w 75"/>
                <a:gd name="T33" fmla="*/ 0 h 98"/>
                <a:gd name="T34" fmla="*/ 0 w 75"/>
                <a:gd name="T35" fmla="*/ 0 h 98"/>
                <a:gd name="T36" fmla="*/ 0 w 75"/>
                <a:gd name="T37" fmla="*/ 0 h 98"/>
                <a:gd name="T38" fmla="*/ 0 w 75"/>
                <a:gd name="T39" fmla="*/ 0 h 98"/>
                <a:gd name="T40" fmla="*/ 0 w 75"/>
                <a:gd name="T41" fmla="*/ 0 h 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40" y="12"/>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9" name="Freeform 82"/>
            <p:cNvSpPr>
              <a:spLocks/>
            </p:cNvSpPr>
            <p:nvPr/>
          </p:nvSpPr>
          <p:spPr bwMode="auto">
            <a:xfrm>
              <a:off x="1184" y="3087"/>
              <a:ext cx="5" cy="3"/>
            </a:xfrm>
            <a:custGeom>
              <a:avLst/>
              <a:gdLst>
                <a:gd name="T0" fmla="*/ 0 w 108"/>
                <a:gd name="T1" fmla="*/ 0 h 49"/>
                <a:gd name="T2" fmla="*/ 0 w 108"/>
                <a:gd name="T3" fmla="*/ 0 h 49"/>
                <a:gd name="T4" fmla="*/ 0 w 108"/>
                <a:gd name="T5" fmla="*/ 0 h 49"/>
                <a:gd name="T6" fmla="*/ 0 w 108"/>
                <a:gd name="T7" fmla="*/ 0 h 49"/>
                <a:gd name="T8" fmla="*/ 0 w 108"/>
                <a:gd name="T9" fmla="*/ 0 h 49"/>
                <a:gd name="T10" fmla="*/ 0 w 108"/>
                <a:gd name="T11" fmla="*/ 0 h 49"/>
                <a:gd name="T12" fmla="*/ 0 w 108"/>
                <a:gd name="T13" fmla="*/ 0 h 49"/>
                <a:gd name="T14" fmla="*/ 0 w 108"/>
                <a:gd name="T15" fmla="*/ 0 h 49"/>
                <a:gd name="T16" fmla="*/ 0 w 108"/>
                <a:gd name="T17" fmla="*/ 0 h 49"/>
                <a:gd name="T18" fmla="*/ 0 w 108"/>
                <a:gd name="T19" fmla="*/ 0 h 49"/>
                <a:gd name="T20" fmla="*/ 0 w 108"/>
                <a:gd name="T21" fmla="*/ 0 h 49"/>
                <a:gd name="T22" fmla="*/ 0 w 108"/>
                <a:gd name="T23" fmla="*/ 0 h 49"/>
                <a:gd name="T24" fmla="*/ 0 w 108"/>
                <a:gd name="T25" fmla="*/ 0 h 49"/>
                <a:gd name="T26" fmla="*/ 0 w 108"/>
                <a:gd name="T27" fmla="*/ 0 h 49"/>
                <a:gd name="T28" fmla="*/ 0 w 108"/>
                <a:gd name="T29" fmla="*/ 0 h 49"/>
                <a:gd name="T30" fmla="*/ 0 w 108"/>
                <a:gd name="T31" fmla="*/ 0 h 49"/>
                <a:gd name="T32" fmla="*/ 0 w 108"/>
                <a:gd name="T33" fmla="*/ 0 h 49"/>
                <a:gd name="T34" fmla="*/ 0 w 108"/>
                <a:gd name="T35" fmla="*/ 0 h 49"/>
                <a:gd name="T36" fmla="*/ 0 w 108"/>
                <a:gd name="T37" fmla="*/ 0 h 49"/>
                <a:gd name="T38" fmla="*/ 0 w 108"/>
                <a:gd name="T39" fmla="*/ 0 h 49"/>
                <a:gd name="T40" fmla="*/ 0 w 108"/>
                <a:gd name="T41" fmla="*/ 0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20" y="43"/>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0" name="Freeform 83"/>
            <p:cNvSpPr>
              <a:spLocks/>
            </p:cNvSpPr>
            <p:nvPr/>
          </p:nvSpPr>
          <p:spPr bwMode="auto">
            <a:xfrm>
              <a:off x="1182" y="3088"/>
              <a:ext cx="3" cy="8"/>
            </a:xfrm>
            <a:custGeom>
              <a:avLst/>
              <a:gdLst>
                <a:gd name="T0" fmla="*/ 0 w 69"/>
                <a:gd name="T1" fmla="*/ 0 h 129"/>
                <a:gd name="T2" fmla="*/ 0 w 69"/>
                <a:gd name="T3" fmla="*/ 0 h 129"/>
                <a:gd name="T4" fmla="*/ 0 w 69"/>
                <a:gd name="T5" fmla="*/ 0 h 129"/>
                <a:gd name="T6" fmla="*/ 0 w 69"/>
                <a:gd name="T7" fmla="*/ 0 h 129"/>
                <a:gd name="T8" fmla="*/ 0 w 69"/>
                <a:gd name="T9" fmla="*/ 0 h 129"/>
                <a:gd name="T10" fmla="*/ 0 w 69"/>
                <a:gd name="T11" fmla="*/ 0 h 129"/>
                <a:gd name="T12" fmla="*/ 0 w 69"/>
                <a:gd name="T13" fmla="*/ 0 h 129"/>
                <a:gd name="T14" fmla="*/ 0 w 69"/>
                <a:gd name="T15" fmla="*/ 0 h 129"/>
                <a:gd name="T16" fmla="*/ 0 w 69"/>
                <a:gd name="T17" fmla="*/ 0 h 129"/>
                <a:gd name="T18" fmla="*/ 0 w 69"/>
                <a:gd name="T19" fmla="*/ 0 h 129"/>
                <a:gd name="T20" fmla="*/ 0 w 69"/>
                <a:gd name="T21" fmla="*/ 0 h 129"/>
                <a:gd name="T22" fmla="*/ 0 w 69"/>
                <a:gd name="T23" fmla="*/ 0 h 129"/>
                <a:gd name="T24" fmla="*/ 0 w 69"/>
                <a:gd name="T25" fmla="*/ 0 h 129"/>
                <a:gd name="T26" fmla="*/ 0 w 69"/>
                <a:gd name="T27" fmla="*/ 0 h 129"/>
                <a:gd name="T28" fmla="*/ 0 w 69"/>
                <a:gd name="T29" fmla="*/ 0 h 129"/>
                <a:gd name="T30" fmla="*/ 0 w 69"/>
                <a:gd name="T31" fmla="*/ 0 h 129"/>
                <a:gd name="T32" fmla="*/ 0 w 69"/>
                <a:gd name="T33" fmla="*/ 0 h 129"/>
                <a:gd name="T34" fmla="*/ 0 w 69"/>
                <a:gd name="T35" fmla="*/ 0 h 129"/>
                <a:gd name="T36" fmla="*/ 0 w 69"/>
                <a:gd name="T37" fmla="*/ 0 h 129"/>
                <a:gd name="T38" fmla="*/ 0 w 69"/>
                <a:gd name="T39" fmla="*/ 0 h 129"/>
                <a:gd name="T40" fmla="*/ 0 w 69"/>
                <a:gd name="T41" fmla="*/ 0 h 1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36" y="112"/>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1" name="Freeform 84"/>
            <p:cNvSpPr>
              <a:spLocks/>
            </p:cNvSpPr>
            <p:nvPr/>
          </p:nvSpPr>
          <p:spPr bwMode="auto">
            <a:xfrm>
              <a:off x="1182" y="3095"/>
              <a:ext cx="5" cy="4"/>
            </a:xfrm>
            <a:custGeom>
              <a:avLst/>
              <a:gdLst>
                <a:gd name="T0" fmla="*/ 0 w 117"/>
                <a:gd name="T1" fmla="*/ 0 h 76"/>
                <a:gd name="T2" fmla="*/ 0 w 117"/>
                <a:gd name="T3" fmla="*/ 0 h 76"/>
                <a:gd name="T4" fmla="*/ 0 w 117"/>
                <a:gd name="T5" fmla="*/ 0 h 76"/>
                <a:gd name="T6" fmla="*/ 0 w 117"/>
                <a:gd name="T7" fmla="*/ 0 h 76"/>
                <a:gd name="T8" fmla="*/ 0 w 117"/>
                <a:gd name="T9" fmla="*/ 0 h 76"/>
                <a:gd name="T10" fmla="*/ 0 w 117"/>
                <a:gd name="T11" fmla="*/ 0 h 76"/>
                <a:gd name="T12" fmla="*/ 0 w 117"/>
                <a:gd name="T13" fmla="*/ 0 h 76"/>
                <a:gd name="T14" fmla="*/ 0 w 117"/>
                <a:gd name="T15" fmla="*/ 0 h 76"/>
                <a:gd name="T16" fmla="*/ 0 w 117"/>
                <a:gd name="T17" fmla="*/ 0 h 76"/>
                <a:gd name="T18" fmla="*/ 0 w 117"/>
                <a:gd name="T19" fmla="*/ 0 h 76"/>
                <a:gd name="T20" fmla="*/ 0 w 117"/>
                <a:gd name="T21" fmla="*/ 0 h 76"/>
                <a:gd name="T22" fmla="*/ 0 w 117"/>
                <a:gd name="T23" fmla="*/ 0 h 76"/>
                <a:gd name="T24" fmla="*/ 0 w 117"/>
                <a:gd name="T25" fmla="*/ 0 h 76"/>
                <a:gd name="T26" fmla="*/ 0 w 117"/>
                <a:gd name="T27" fmla="*/ 0 h 76"/>
                <a:gd name="T28" fmla="*/ 0 w 117"/>
                <a:gd name="T29" fmla="*/ 0 h 76"/>
                <a:gd name="T30" fmla="*/ 0 w 117"/>
                <a:gd name="T31" fmla="*/ 0 h 76"/>
                <a:gd name="T32" fmla="*/ 0 w 117"/>
                <a:gd name="T33" fmla="*/ 0 h 76"/>
                <a:gd name="T34" fmla="*/ 0 w 117"/>
                <a:gd name="T35" fmla="*/ 0 h 76"/>
                <a:gd name="T36" fmla="*/ 0 w 117"/>
                <a:gd name="T37" fmla="*/ 0 h 76"/>
                <a:gd name="T38" fmla="*/ 0 w 117"/>
                <a:gd name="T39" fmla="*/ 0 h 76"/>
                <a:gd name="T40" fmla="*/ 0 w 117"/>
                <a:gd name="T41" fmla="*/ 0 h 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07" y="41"/>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 name="Freeform 85"/>
            <p:cNvSpPr>
              <a:spLocks/>
            </p:cNvSpPr>
            <p:nvPr/>
          </p:nvSpPr>
          <p:spPr bwMode="auto">
            <a:xfrm>
              <a:off x="1187" y="3094"/>
              <a:ext cx="4" cy="5"/>
            </a:xfrm>
            <a:custGeom>
              <a:avLst/>
              <a:gdLst>
                <a:gd name="T0" fmla="*/ 0 w 79"/>
                <a:gd name="T1" fmla="*/ 0 h 88"/>
                <a:gd name="T2" fmla="*/ 0 w 79"/>
                <a:gd name="T3" fmla="*/ 0 h 88"/>
                <a:gd name="T4" fmla="*/ 0 w 79"/>
                <a:gd name="T5" fmla="*/ 0 h 88"/>
                <a:gd name="T6" fmla="*/ 0 w 79"/>
                <a:gd name="T7" fmla="*/ 0 h 88"/>
                <a:gd name="T8" fmla="*/ 0 w 79"/>
                <a:gd name="T9" fmla="*/ 0 h 88"/>
                <a:gd name="T10" fmla="*/ 0 w 79"/>
                <a:gd name="T11" fmla="*/ 0 h 88"/>
                <a:gd name="T12" fmla="*/ 0 w 79"/>
                <a:gd name="T13" fmla="*/ 0 h 88"/>
                <a:gd name="T14" fmla="*/ 0 w 79"/>
                <a:gd name="T15" fmla="*/ 0 h 88"/>
                <a:gd name="T16" fmla="*/ 0 w 79"/>
                <a:gd name="T17" fmla="*/ 0 h 88"/>
                <a:gd name="T18" fmla="*/ 0 w 79"/>
                <a:gd name="T19" fmla="*/ 0 h 88"/>
                <a:gd name="T20" fmla="*/ 0 w 79"/>
                <a:gd name="T21" fmla="*/ 0 h 88"/>
                <a:gd name="T22" fmla="*/ 0 w 79"/>
                <a:gd name="T23" fmla="*/ 0 h 88"/>
                <a:gd name="T24" fmla="*/ 0 w 79"/>
                <a:gd name="T25" fmla="*/ 0 h 88"/>
                <a:gd name="T26" fmla="*/ 0 w 79"/>
                <a:gd name="T27" fmla="*/ 0 h 88"/>
                <a:gd name="T28" fmla="*/ 0 w 79"/>
                <a:gd name="T29" fmla="*/ 0 h 88"/>
                <a:gd name="T30" fmla="*/ 0 w 79"/>
                <a:gd name="T31" fmla="*/ 0 h 88"/>
                <a:gd name="T32" fmla="*/ 0 w 79"/>
                <a:gd name="T33" fmla="*/ 0 h 88"/>
                <a:gd name="T34" fmla="*/ 0 w 79"/>
                <a:gd name="T35" fmla="*/ 0 h 88"/>
                <a:gd name="T36" fmla="*/ 0 w 79"/>
                <a:gd name="T37" fmla="*/ 0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3" name="Freeform 86"/>
            <p:cNvSpPr>
              <a:spLocks/>
            </p:cNvSpPr>
            <p:nvPr/>
          </p:nvSpPr>
          <p:spPr bwMode="auto">
            <a:xfrm>
              <a:off x="1186" y="3097"/>
              <a:ext cx="2" cy="1"/>
            </a:xfrm>
            <a:custGeom>
              <a:avLst/>
              <a:gdLst>
                <a:gd name="T0" fmla="*/ 0 w 32"/>
                <a:gd name="T1" fmla="*/ 0 h 18"/>
                <a:gd name="T2" fmla="*/ 0 w 32"/>
                <a:gd name="T3" fmla="*/ 0 h 18"/>
                <a:gd name="T4" fmla="*/ 0 w 32"/>
                <a:gd name="T5" fmla="*/ 0 h 18"/>
                <a:gd name="T6" fmla="*/ 0 w 32"/>
                <a:gd name="T7" fmla="*/ 0 h 18"/>
                <a:gd name="T8" fmla="*/ 0 w 32"/>
                <a:gd name="T9" fmla="*/ 0 h 18"/>
                <a:gd name="T10" fmla="*/ 0 w 32"/>
                <a:gd name="T11" fmla="*/ 0 h 18"/>
                <a:gd name="T12" fmla="*/ 0 w 32"/>
                <a:gd name="T13" fmla="*/ 0 h 18"/>
                <a:gd name="T14" fmla="*/ 0 w 32"/>
                <a:gd name="T15" fmla="*/ 0 h 18"/>
                <a:gd name="T16" fmla="*/ 0 w 32"/>
                <a:gd name="T17" fmla="*/ 0 h 18"/>
                <a:gd name="T18" fmla="*/ 0 w 32"/>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4" name="Freeform 87"/>
            <p:cNvSpPr>
              <a:spLocks/>
            </p:cNvSpPr>
            <p:nvPr/>
          </p:nvSpPr>
          <p:spPr bwMode="auto">
            <a:xfrm>
              <a:off x="1186" y="3094"/>
              <a:ext cx="1" cy="2"/>
            </a:xfrm>
            <a:custGeom>
              <a:avLst/>
              <a:gdLst>
                <a:gd name="T0" fmla="*/ 0 w 22"/>
                <a:gd name="T1" fmla="*/ 0 h 32"/>
                <a:gd name="T2" fmla="*/ 0 w 22"/>
                <a:gd name="T3" fmla="*/ 0 h 32"/>
                <a:gd name="T4" fmla="*/ 0 w 22"/>
                <a:gd name="T5" fmla="*/ 0 h 32"/>
                <a:gd name="T6" fmla="*/ 0 w 22"/>
                <a:gd name="T7" fmla="*/ 0 h 32"/>
                <a:gd name="T8" fmla="*/ 0 w 22"/>
                <a:gd name="T9" fmla="*/ 0 h 32"/>
                <a:gd name="T10" fmla="*/ 0 w 22"/>
                <a:gd name="T11" fmla="*/ 0 h 32"/>
                <a:gd name="T12" fmla="*/ 0 w 22"/>
                <a:gd name="T13" fmla="*/ 0 h 32"/>
                <a:gd name="T14" fmla="*/ 0 w 22"/>
                <a:gd name="T15" fmla="*/ 0 h 32"/>
                <a:gd name="T16" fmla="*/ 0 w 22"/>
                <a:gd name="T17" fmla="*/ 0 h 32"/>
                <a:gd name="T18" fmla="*/ 0 w 22"/>
                <a:gd name="T19" fmla="*/ 0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5" name="Freeform 88"/>
            <p:cNvSpPr>
              <a:spLocks/>
            </p:cNvSpPr>
            <p:nvPr/>
          </p:nvSpPr>
          <p:spPr bwMode="auto">
            <a:xfrm>
              <a:off x="1186" y="3090"/>
              <a:ext cx="4" cy="5"/>
            </a:xfrm>
            <a:custGeom>
              <a:avLst/>
              <a:gdLst>
                <a:gd name="T0" fmla="*/ 0 w 74"/>
                <a:gd name="T1" fmla="*/ 0 h 99"/>
                <a:gd name="T2" fmla="*/ 0 w 74"/>
                <a:gd name="T3" fmla="*/ 0 h 99"/>
                <a:gd name="T4" fmla="*/ 0 w 74"/>
                <a:gd name="T5" fmla="*/ 0 h 99"/>
                <a:gd name="T6" fmla="*/ 0 w 74"/>
                <a:gd name="T7" fmla="*/ 0 h 99"/>
                <a:gd name="T8" fmla="*/ 0 w 74"/>
                <a:gd name="T9" fmla="*/ 0 h 99"/>
                <a:gd name="T10" fmla="*/ 0 w 74"/>
                <a:gd name="T11" fmla="*/ 0 h 99"/>
                <a:gd name="T12" fmla="*/ 0 w 74"/>
                <a:gd name="T13" fmla="*/ 0 h 99"/>
                <a:gd name="T14" fmla="*/ 0 w 74"/>
                <a:gd name="T15" fmla="*/ 0 h 99"/>
                <a:gd name="T16" fmla="*/ 0 w 74"/>
                <a:gd name="T17" fmla="*/ 0 h 99"/>
                <a:gd name="T18" fmla="*/ 0 w 74"/>
                <a:gd name="T19" fmla="*/ 0 h 99"/>
                <a:gd name="T20" fmla="*/ 0 w 74"/>
                <a:gd name="T21" fmla="*/ 0 h 99"/>
                <a:gd name="T22" fmla="*/ 0 w 74"/>
                <a:gd name="T23" fmla="*/ 0 h 99"/>
                <a:gd name="T24" fmla="*/ 0 w 74"/>
                <a:gd name="T25" fmla="*/ 0 h 99"/>
                <a:gd name="T26" fmla="*/ 0 w 74"/>
                <a:gd name="T27" fmla="*/ 0 h 99"/>
                <a:gd name="T28" fmla="*/ 0 w 74"/>
                <a:gd name="T29" fmla="*/ 0 h 99"/>
                <a:gd name="T30" fmla="*/ 0 w 74"/>
                <a:gd name="T31" fmla="*/ 0 h 99"/>
                <a:gd name="T32" fmla="*/ 0 w 74"/>
                <a:gd name="T33" fmla="*/ 0 h 99"/>
                <a:gd name="T34" fmla="*/ 0 w 74"/>
                <a:gd name="T35" fmla="*/ 0 h 99"/>
                <a:gd name="T36" fmla="*/ 0 w 74"/>
                <a:gd name="T37" fmla="*/ 0 h 99"/>
                <a:gd name="T38" fmla="*/ 0 w 74"/>
                <a:gd name="T39" fmla="*/ 0 h 99"/>
                <a:gd name="T40" fmla="*/ 0 w 74"/>
                <a:gd name="T41" fmla="*/ 0 h 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6" name="Freeform 89"/>
            <p:cNvSpPr>
              <a:spLocks/>
            </p:cNvSpPr>
            <p:nvPr/>
          </p:nvSpPr>
          <p:spPr bwMode="auto">
            <a:xfrm>
              <a:off x="1185" y="3088"/>
              <a:ext cx="5" cy="3"/>
            </a:xfrm>
            <a:custGeom>
              <a:avLst/>
              <a:gdLst>
                <a:gd name="T0" fmla="*/ 0 w 108"/>
                <a:gd name="T1" fmla="*/ 0 h 50"/>
                <a:gd name="T2" fmla="*/ 0 w 108"/>
                <a:gd name="T3" fmla="*/ 0 h 50"/>
                <a:gd name="T4" fmla="*/ 0 w 108"/>
                <a:gd name="T5" fmla="*/ 0 h 50"/>
                <a:gd name="T6" fmla="*/ 0 w 108"/>
                <a:gd name="T7" fmla="*/ 0 h 50"/>
                <a:gd name="T8" fmla="*/ 0 w 108"/>
                <a:gd name="T9" fmla="*/ 0 h 50"/>
                <a:gd name="T10" fmla="*/ 0 w 108"/>
                <a:gd name="T11" fmla="*/ 0 h 50"/>
                <a:gd name="T12" fmla="*/ 0 w 108"/>
                <a:gd name="T13" fmla="*/ 0 h 50"/>
                <a:gd name="T14" fmla="*/ 0 w 108"/>
                <a:gd name="T15" fmla="*/ 0 h 50"/>
                <a:gd name="T16" fmla="*/ 0 w 108"/>
                <a:gd name="T17" fmla="*/ 0 h 50"/>
                <a:gd name="T18" fmla="*/ 0 w 108"/>
                <a:gd name="T19" fmla="*/ 0 h 50"/>
                <a:gd name="T20" fmla="*/ 0 w 108"/>
                <a:gd name="T21" fmla="*/ 0 h 50"/>
                <a:gd name="T22" fmla="*/ 0 w 108"/>
                <a:gd name="T23" fmla="*/ 0 h 50"/>
                <a:gd name="T24" fmla="*/ 0 w 108"/>
                <a:gd name="T25" fmla="*/ 0 h 50"/>
                <a:gd name="T26" fmla="*/ 0 w 108"/>
                <a:gd name="T27" fmla="*/ 0 h 50"/>
                <a:gd name="T28" fmla="*/ 0 w 108"/>
                <a:gd name="T29" fmla="*/ 0 h 50"/>
                <a:gd name="T30" fmla="*/ 0 w 108"/>
                <a:gd name="T31" fmla="*/ 0 h 50"/>
                <a:gd name="T32" fmla="*/ 0 w 108"/>
                <a:gd name="T33" fmla="*/ 0 h 50"/>
                <a:gd name="T34" fmla="*/ 0 w 108"/>
                <a:gd name="T35" fmla="*/ 0 h 50"/>
                <a:gd name="T36" fmla="*/ 0 w 108"/>
                <a:gd name="T37" fmla="*/ 0 h 50"/>
                <a:gd name="T38" fmla="*/ 0 w 108"/>
                <a:gd name="T39" fmla="*/ 0 h 50"/>
                <a:gd name="T40" fmla="*/ 0 w 108"/>
                <a:gd name="T41" fmla="*/ 0 h 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7" name="Freeform 90"/>
            <p:cNvSpPr>
              <a:spLocks/>
            </p:cNvSpPr>
            <p:nvPr/>
          </p:nvSpPr>
          <p:spPr bwMode="auto">
            <a:xfrm>
              <a:off x="1182" y="3089"/>
              <a:ext cx="4" cy="7"/>
            </a:xfrm>
            <a:custGeom>
              <a:avLst/>
              <a:gdLst>
                <a:gd name="T0" fmla="*/ 0 w 69"/>
                <a:gd name="T1" fmla="*/ 0 h 131"/>
                <a:gd name="T2" fmla="*/ 0 w 69"/>
                <a:gd name="T3" fmla="*/ 0 h 131"/>
                <a:gd name="T4" fmla="*/ 0 w 69"/>
                <a:gd name="T5" fmla="*/ 0 h 131"/>
                <a:gd name="T6" fmla="*/ 0 w 69"/>
                <a:gd name="T7" fmla="*/ 0 h 131"/>
                <a:gd name="T8" fmla="*/ 0 w 69"/>
                <a:gd name="T9" fmla="*/ 0 h 131"/>
                <a:gd name="T10" fmla="*/ 0 w 69"/>
                <a:gd name="T11" fmla="*/ 0 h 131"/>
                <a:gd name="T12" fmla="*/ 0 w 69"/>
                <a:gd name="T13" fmla="*/ 0 h 131"/>
                <a:gd name="T14" fmla="*/ 0 w 69"/>
                <a:gd name="T15" fmla="*/ 0 h 131"/>
                <a:gd name="T16" fmla="*/ 0 w 69"/>
                <a:gd name="T17" fmla="*/ 0 h 131"/>
                <a:gd name="T18" fmla="*/ 0 w 69"/>
                <a:gd name="T19" fmla="*/ 0 h 131"/>
                <a:gd name="T20" fmla="*/ 0 w 69"/>
                <a:gd name="T21" fmla="*/ 0 h 131"/>
                <a:gd name="T22" fmla="*/ 0 w 69"/>
                <a:gd name="T23" fmla="*/ 0 h 131"/>
                <a:gd name="T24" fmla="*/ 0 w 69"/>
                <a:gd name="T25" fmla="*/ 0 h 131"/>
                <a:gd name="T26" fmla="*/ 0 w 69"/>
                <a:gd name="T27" fmla="*/ 0 h 131"/>
                <a:gd name="T28" fmla="*/ 0 w 69"/>
                <a:gd name="T29" fmla="*/ 0 h 131"/>
                <a:gd name="T30" fmla="*/ 0 w 69"/>
                <a:gd name="T31" fmla="*/ 0 h 131"/>
                <a:gd name="T32" fmla="*/ 0 w 69"/>
                <a:gd name="T33" fmla="*/ 0 h 131"/>
                <a:gd name="T34" fmla="*/ 0 w 69"/>
                <a:gd name="T35" fmla="*/ 0 h 131"/>
                <a:gd name="T36" fmla="*/ 0 w 69"/>
                <a:gd name="T37" fmla="*/ 0 h 131"/>
                <a:gd name="T38" fmla="*/ 0 w 69"/>
                <a:gd name="T39" fmla="*/ 0 h 131"/>
                <a:gd name="T40" fmla="*/ 0 w 69"/>
                <a:gd name="T41" fmla="*/ 0 h 1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36" y="114"/>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8" name="Freeform 91"/>
            <p:cNvSpPr>
              <a:spLocks/>
            </p:cNvSpPr>
            <p:nvPr/>
          </p:nvSpPr>
          <p:spPr bwMode="auto">
            <a:xfrm>
              <a:off x="1183" y="3095"/>
              <a:ext cx="5" cy="4"/>
            </a:xfrm>
            <a:custGeom>
              <a:avLst/>
              <a:gdLst>
                <a:gd name="T0" fmla="*/ 0 w 117"/>
                <a:gd name="T1" fmla="*/ 0 h 77"/>
                <a:gd name="T2" fmla="*/ 0 w 117"/>
                <a:gd name="T3" fmla="*/ 0 h 77"/>
                <a:gd name="T4" fmla="*/ 0 w 117"/>
                <a:gd name="T5" fmla="*/ 0 h 77"/>
                <a:gd name="T6" fmla="*/ 0 w 117"/>
                <a:gd name="T7" fmla="*/ 0 h 77"/>
                <a:gd name="T8" fmla="*/ 0 w 117"/>
                <a:gd name="T9" fmla="*/ 0 h 77"/>
                <a:gd name="T10" fmla="*/ 0 w 117"/>
                <a:gd name="T11" fmla="*/ 0 h 77"/>
                <a:gd name="T12" fmla="*/ 0 w 117"/>
                <a:gd name="T13" fmla="*/ 0 h 77"/>
                <a:gd name="T14" fmla="*/ 0 w 117"/>
                <a:gd name="T15" fmla="*/ 0 h 77"/>
                <a:gd name="T16" fmla="*/ 0 w 117"/>
                <a:gd name="T17" fmla="*/ 0 h 77"/>
                <a:gd name="T18" fmla="*/ 0 w 117"/>
                <a:gd name="T19" fmla="*/ 0 h 77"/>
                <a:gd name="T20" fmla="*/ 0 w 117"/>
                <a:gd name="T21" fmla="*/ 0 h 77"/>
                <a:gd name="T22" fmla="*/ 0 w 117"/>
                <a:gd name="T23" fmla="*/ 0 h 77"/>
                <a:gd name="T24" fmla="*/ 0 w 117"/>
                <a:gd name="T25" fmla="*/ 0 h 77"/>
                <a:gd name="T26" fmla="*/ 0 w 117"/>
                <a:gd name="T27" fmla="*/ 0 h 77"/>
                <a:gd name="T28" fmla="*/ 0 w 117"/>
                <a:gd name="T29" fmla="*/ 0 h 77"/>
                <a:gd name="T30" fmla="*/ 0 w 117"/>
                <a:gd name="T31" fmla="*/ 0 h 77"/>
                <a:gd name="T32" fmla="*/ 0 w 117"/>
                <a:gd name="T33" fmla="*/ 0 h 77"/>
                <a:gd name="T34" fmla="*/ 0 w 117"/>
                <a:gd name="T35" fmla="*/ 0 h 77"/>
                <a:gd name="T36" fmla="*/ 0 w 117"/>
                <a:gd name="T37" fmla="*/ 0 h 77"/>
                <a:gd name="T38" fmla="*/ 0 w 117"/>
                <a:gd name="T39" fmla="*/ 0 h 77"/>
                <a:gd name="T40" fmla="*/ 0 w 117"/>
                <a:gd name="T41" fmla="*/ 0 h 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07" y="41"/>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9" name="Freeform 92"/>
            <p:cNvSpPr>
              <a:spLocks/>
            </p:cNvSpPr>
            <p:nvPr/>
          </p:nvSpPr>
          <p:spPr bwMode="auto">
            <a:xfrm>
              <a:off x="1188" y="3094"/>
              <a:ext cx="3" cy="5"/>
            </a:xfrm>
            <a:custGeom>
              <a:avLst/>
              <a:gdLst>
                <a:gd name="T0" fmla="*/ 0 w 81"/>
                <a:gd name="T1" fmla="*/ 0 h 90"/>
                <a:gd name="T2" fmla="*/ 0 w 81"/>
                <a:gd name="T3" fmla="*/ 0 h 90"/>
                <a:gd name="T4" fmla="*/ 0 w 81"/>
                <a:gd name="T5" fmla="*/ 0 h 90"/>
                <a:gd name="T6" fmla="*/ 0 w 81"/>
                <a:gd name="T7" fmla="*/ 0 h 90"/>
                <a:gd name="T8" fmla="*/ 0 w 81"/>
                <a:gd name="T9" fmla="*/ 0 h 90"/>
                <a:gd name="T10" fmla="*/ 0 w 81"/>
                <a:gd name="T11" fmla="*/ 0 h 90"/>
                <a:gd name="T12" fmla="*/ 0 w 81"/>
                <a:gd name="T13" fmla="*/ 0 h 90"/>
                <a:gd name="T14" fmla="*/ 0 w 81"/>
                <a:gd name="T15" fmla="*/ 0 h 90"/>
                <a:gd name="T16" fmla="*/ 0 w 81"/>
                <a:gd name="T17" fmla="*/ 0 h 90"/>
                <a:gd name="T18" fmla="*/ 0 w 81"/>
                <a:gd name="T19" fmla="*/ 0 h 90"/>
                <a:gd name="T20" fmla="*/ 0 w 81"/>
                <a:gd name="T21" fmla="*/ 0 h 90"/>
                <a:gd name="T22" fmla="*/ 0 w 81"/>
                <a:gd name="T23" fmla="*/ 0 h 90"/>
                <a:gd name="T24" fmla="*/ 0 w 81"/>
                <a:gd name="T25" fmla="*/ 0 h 90"/>
                <a:gd name="T26" fmla="*/ 0 w 81"/>
                <a:gd name="T27" fmla="*/ 0 h 90"/>
                <a:gd name="T28" fmla="*/ 0 w 81"/>
                <a:gd name="T29" fmla="*/ 0 h 90"/>
                <a:gd name="T30" fmla="*/ 0 w 81"/>
                <a:gd name="T31" fmla="*/ 0 h 90"/>
                <a:gd name="T32" fmla="*/ 0 w 81"/>
                <a:gd name="T33" fmla="*/ 0 h 90"/>
                <a:gd name="T34" fmla="*/ 0 w 81"/>
                <a:gd name="T35" fmla="*/ 0 h 90"/>
                <a:gd name="T36" fmla="*/ 0 w 81"/>
                <a:gd name="T37" fmla="*/ 0 h 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0" name="Freeform 93"/>
            <p:cNvSpPr>
              <a:spLocks/>
            </p:cNvSpPr>
            <p:nvPr/>
          </p:nvSpPr>
          <p:spPr bwMode="auto">
            <a:xfrm>
              <a:off x="1187" y="3097"/>
              <a:ext cx="2" cy="1"/>
            </a:xfrm>
            <a:custGeom>
              <a:avLst/>
              <a:gdLst>
                <a:gd name="T0" fmla="*/ 0 w 33"/>
                <a:gd name="T1" fmla="*/ 0 h 19"/>
                <a:gd name="T2" fmla="*/ 0 w 33"/>
                <a:gd name="T3" fmla="*/ 0 h 19"/>
                <a:gd name="T4" fmla="*/ 0 w 33"/>
                <a:gd name="T5" fmla="*/ 0 h 19"/>
                <a:gd name="T6" fmla="*/ 0 w 33"/>
                <a:gd name="T7" fmla="*/ 0 h 19"/>
                <a:gd name="T8" fmla="*/ 0 w 33"/>
                <a:gd name="T9" fmla="*/ 0 h 19"/>
                <a:gd name="T10" fmla="*/ 0 w 33"/>
                <a:gd name="T11" fmla="*/ 0 h 19"/>
                <a:gd name="T12" fmla="*/ 0 w 33"/>
                <a:gd name="T13" fmla="*/ 0 h 19"/>
                <a:gd name="T14" fmla="*/ 0 w 33"/>
                <a:gd name="T15" fmla="*/ 0 h 19"/>
                <a:gd name="T16" fmla="*/ 0 w 33"/>
                <a:gd name="T17" fmla="*/ 0 h 19"/>
                <a:gd name="T18" fmla="*/ 0 w 33"/>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1" name="Freeform 94"/>
            <p:cNvSpPr>
              <a:spLocks/>
            </p:cNvSpPr>
            <p:nvPr/>
          </p:nvSpPr>
          <p:spPr bwMode="auto">
            <a:xfrm>
              <a:off x="1142" y="3240"/>
              <a:ext cx="1" cy="1"/>
            </a:xfrm>
            <a:custGeom>
              <a:avLst/>
              <a:gdLst>
                <a:gd name="T0" fmla="*/ 0 w 21"/>
                <a:gd name="T1" fmla="*/ 0 h 27"/>
                <a:gd name="T2" fmla="*/ 0 w 21"/>
                <a:gd name="T3" fmla="*/ 0 h 27"/>
                <a:gd name="T4" fmla="*/ 0 w 21"/>
                <a:gd name="T5" fmla="*/ 0 h 27"/>
                <a:gd name="T6" fmla="*/ 0 w 21"/>
                <a:gd name="T7" fmla="*/ 0 h 27"/>
                <a:gd name="T8" fmla="*/ 0 w 21"/>
                <a:gd name="T9" fmla="*/ 0 h 27"/>
                <a:gd name="T10" fmla="*/ 0 w 21"/>
                <a:gd name="T11" fmla="*/ 0 h 27"/>
                <a:gd name="T12" fmla="*/ 0 w 21"/>
                <a:gd name="T13" fmla="*/ 0 h 27"/>
                <a:gd name="T14" fmla="*/ 0 w 21"/>
                <a:gd name="T15" fmla="*/ 0 h 27"/>
                <a:gd name="T16" fmla="*/ 0 w 21"/>
                <a:gd name="T17" fmla="*/ 0 h 27"/>
                <a:gd name="T18" fmla="*/ 0 w 21"/>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 name="Freeform 95"/>
            <p:cNvSpPr>
              <a:spLocks/>
            </p:cNvSpPr>
            <p:nvPr/>
          </p:nvSpPr>
          <p:spPr bwMode="auto">
            <a:xfrm>
              <a:off x="1133" y="3221"/>
              <a:ext cx="10" cy="20"/>
            </a:xfrm>
            <a:custGeom>
              <a:avLst/>
              <a:gdLst>
                <a:gd name="T0" fmla="*/ 0 w 218"/>
                <a:gd name="T1" fmla="*/ 0 h 365"/>
                <a:gd name="T2" fmla="*/ 0 w 218"/>
                <a:gd name="T3" fmla="*/ 0 h 365"/>
                <a:gd name="T4" fmla="*/ 0 w 218"/>
                <a:gd name="T5" fmla="*/ 0 h 365"/>
                <a:gd name="T6" fmla="*/ 0 w 218"/>
                <a:gd name="T7" fmla="*/ 0 h 365"/>
                <a:gd name="T8" fmla="*/ 0 w 218"/>
                <a:gd name="T9" fmla="*/ 0 h 365"/>
                <a:gd name="T10" fmla="*/ 0 w 218"/>
                <a:gd name="T11" fmla="*/ 0 h 365"/>
                <a:gd name="T12" fmla="*/ 0 w 218"/>
                <a:gd name="T13" fmla="*/ 0 h 365"/>
                <a:gd name="T14" fmla="*/ 0 w 218"/>
                <a:gd name="T15" fmla="*/ 0 h 365"/>
                <a:gd name="T16" fmla="*/ 0 w 218"/>
                <a:gd name="T17" fmla="*/ 0 h 365"/>
                <a:gd name="T18" fmla="*/ 0 w 218"/>
                <a:gd name="T19" fmla="*/ 0 h 365"/>
                <a:gd name="T20" fmla="*/ 0 w 218"/>
                <a:gd name="T21" fmla="*/ 0 h 365"/>
                <a:gd name="T22" fmla="*/ 0 w 218"/>
                <a:gd name="T23" fmla="*/ 0 h 365"/>
                <a:gd name="T24" fmla="*/ 0 w 218"/>
                <a:gd name="T25" fmla="*/ 0 h 365"/>
                <a:gd name="T26" fmla="*/ 0 w 218"/>
                <a:gd name="T27" fmla="*/ 0 h 365"/>
                <a:gd name="T28" fmla="*/ 0 w 218"/>
                <a:gd name="T29" fmla="*/ 0 h 365"/>
                <a:gd name="T30" fmla="*/ 0 w 218"/>
                <a:gd name="T31" fmla="*/ 0 h 365"/>
                <a:gd name="T32" fmla="*/ 0 w 218"/>
                <a:gd name="T33" fmla="*/ 0 h 365"/>
                <a:gd name="T34" fmla="*/ 0 w 218"/>
                <a:gd name="T35" fmla="*/ 0 h 365"/>
                <a:gd name="T36" fmla="*/ 0 w 218"/>
                <a:gd name="T37" fmla="*/ 0 h 365"/>
                <a:gd name="T38" fmla="*/ 0 w 218"/>
                <a:gd name="T39" fmla="*/ 0 h 365"/>
                <a:gd name="T40" fmla="*/ 0 w 218"/>
                <a:gd name="T41" fmla="*/ 0 h 365"/>
                <a:gd name="T42" fmla="*/ 0 w 218"/>
                <a:gd name="T43" fmla="*/ 0 h 365"/>
                <a:gd name="T44" fmla="*/ 0 w 218"/>
                <a:gd name="T45" fmla="*/ 0 h 365"/>
                <a:gd name="T46" fmla="*/ 0 w 218"/>
                <a:gd name="T47" fmla="*/ 0 h 365"/>
                <a:gd name="T48" fmla="*/ 0 w 218"/>
                <a:gd name="T49" fmla="*/ 0 h 365"/>
                <a:gd name="T50" fmla="*/ 0 w 218"/>
                <a:gd name="T51" fmla="*/ 0 h 365"/>
                <a:gd name="T52" fmla="*/ 0 w 218"/>
                <a:gd name="T53" fmla="*/ 0 h 365"/>
                <a:gd name="T54" fmla="*/ 0 w 218"/>
                <a:gd name="T55" fmla="*/ 0 h 365"/>
                <a:gd name="T56" fmla="*/ 0 w 218"/>
                <a:gd name="T57" fmla="*/ 0 h 365"/>
                <a:gd name="T58" fmla="*/ 0 w 218"/>
                <a:gd name="T59" fmla="*/ 0 h 365"/>
                <a:gd name="T60" fmla="*/ 0 w 218"/>
                <a:gd name="T61" fmla="*/ 0 h 365"/>
                <a:gd name="T62" fmla="*/ 0 w 218"/>
                <a:gd name="T63" fmla="*/ 0 h 365"/>
                <a:gd name="T64" fmla="*/ 0 w 218"/>
                <a:gd name="T65" fmla="*/ 0 h 365"/>
                <a:gd name="T66" fmla="*/ 0 w 218"/>
                <a:gd name="T67" fmla="*/ 0 h 365"/>
                <a:gd name="T68" fmla="*/ 0 w 218"/>
                <a:gd name="T69" fmla="*/ 0 h 365"/>
                <a:gd name="T70" fmla="*/ 0 w 218"/>
                <a:gd name="T71" fmla="*/ 0 h 365"/>
                <a:gd name="T72" fmla="*/ 0 w 218"/>
                <a:gd name="T73" fmla="*/ 0 h 3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3" name="Freeform 96"/>
            <p:cNvSpPr>
              <a:spLocks/>
            </p:cNvSpPr>
            <p:nvPr/>
          </p:nvSpPr>
          <p:spPr bwMode="auto">
            <a:xfrm>
              <a:off x="1133" y="3216"/>
              <a:ext cx="2" cy="5"/>
            </a:xfrm>
            <a:custGeom>
              <a:avLst/>
              <a:gdLst>
                <a:gd name="T0" fmla="*/ 0 w 37"/>
                <a:gd name="T1" fmla="*/ 0 h 92"/>
                <a:gd name="T2" fmla="*/ 0 w 37"/>
                <a:gd name="T3" fmla="*/ 0 h 92"/>
                <a:gd name="T4" fmla="*/ 0 w 37"/>
                <a:gd name="T5" fmla="*/ 0 h 92"/>
                <a:gd name="T6" fmla="*/ 0 w 37"/>
                <a:gd name="T7" fmla="*/ 0 h 92"/>
                <a:gd name="T8" fmla="*/ 0 w 37"/>
                <a:gd name="T9" fmla="*/ 0 h 92"/>
                <a:gd name="T10" fmla="*/ 0 w 37"/>
                <a:gd name="T11" fmla="*/ 0 h 92"/>
                <a:gd name="T12" fmla="*/ 0 w 37"/>
                <a:gd name="T13" fmla="*/ 0 h 92"/>
                <a:gd name="T14" fmla="*/ 0 w 37"/>
                <a:gd name="T15" fmla="*/ 0 h 92"/>
                <a:gd name="T16" fmla="*/ 0 w 37"/>
                <a:gd name="T17" fmla="*/ 0 h 92"/>
                <a:gd name="T18" fmla="*/ 0 w 37"/>
                <a:gd name="T19" fmla="*/ 0 h 92"/>
                <a:gd name="T20" fmla="*/ 0 w 37"/>
                <a:gd name="T21" fmla="*/ 0 h 92"/>
                <a:gd name="T22" fmla="*/ 0 w 37"/>
                <a:gd name="T23" fmla="*/ 0 h 92"/>
                <a:gd name="T24" fmla="*/ 0 w 37"/>
                <a:gd name="T25" fmla="*/ 0 h 92"/>
                <a:gd name="T26" fmla="*/ 0 w 37"/>
                <a:gd name="T27" fmla="*/ 0 h 92"/>
                <a:gd name="T28" fmla="*/ 0 w 37"/>
                <a:gd name="T29" fmla="*/ 0 h 92"/>
                <a:gd name="T30" fmla="*/ 0 w 37"/>
                <a:gd name="T31" fmla="*/ 0 h 92"/>
                <a:gd name="T32" fmla="*/ 0 w 37"/>
                <a:gd name="T33" fmla="*/ 0 h 92"/>
                <a:gd name="T34" fmla="*/ 0 w 37"/>
                <a:gd name="T35" fmla="*/ 0 h 92"/>
                <a:gd name="T36" fmla="*/ 0 w 37"/>
                <a:gd name="T37" fmla="*/ 0 h 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4" name="Freeform 97"/>
            <p:cNvSpPr>
              <a:spLocks/>
            </p:cNvSpPr>
            <p:nvPr/>
          </p:nvSpPr>
          <p:spPr bwMode="auto">
            <a:xfrm>
              <a:off x="1133" y="3220"/>
              <a:ext cx="1" cy="1"/>
            </a:xfrm>
            <a:custGeom>
              <a:avLst/>
              <a:gdLst>
                <a:gd name="T0" fmla="*/ 0 w 28"/>
                <a:gd name="T1" fmla="*/ 0 h 18"/>
                <a:gd name="T2" fmla="*/ 0 w 28"/>
                <a:gd name="T3" fmla="*/ 0 h 18"/>
                <a:gd name="T4" fmla="*/ 0 w 28"/>
                <a:gd name="T5" fmla="*/ 0 h 18"/>
                <a:gd name="T6" fmla="*/ 0 w 28"/>
                <a:gd name="T7" fmla="*/ 0 h 18"/>
                <a:gd name="T8" fmla="*/ 0 w 28"/>
                <a:gd name="T9" fmla="*/ 0 h 18"/>
                <a:gd name="T10" fmla="*/ 0 w 28"/>
                <a:gd name="T11" fmla="*/ 0 h 18"/>
                <a:gd name="T12" fmla="*/ 0 w 28"/>
                <a:gd name="T13" fmla="*/ 0 h 18"/>
                <a:gd name="T14" fmla="*/ 0 w 28"/>
                <a:gd name="T15" fmla="*/ 0 h 18"/>
                <a:gd name="T16" fmla="*/ 0 w 28"/>
                <a:gd name="T17" fmla="*/ 0 h 18"/>
                <a:gd name="T18" fmla="*/ 0 w 28"/>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5" name="Freeform 98"/>
            <p:cNvSpPr>
              <a:spLocks/>
            </p:cNvSpPr>
            <p:nvPr/>
          </p:nvSpPr>
          <p:spPr bwMode="auto">
            <a:xfrm>
              <a:off x="1141" y="3233"/>
              <a:ext cx="1" cy="2"/>
            </a:xfrm>
            <a:custGeom>
              <a:avLst/>
              <a:gdLst>
                <a:gd name="T0" fmla="*/ 0 w 21"/>
                <a:gd name="T1" fmla="*/ 0 h 27"/>
                <a:gd name="T2" fmla="*/ 0 w 21"/>
                <a:gd name="T3" fmla="*/ 0 h 27"/>
                <a:gd name="T4" fmla="*/ 0 w 21"/>
                <a:gd name="T5" fmla="*/ 0 h 27"/>
                <a:gd name="T6" fmla="*/ 0 w 21"/>
                <a:gd name="T7" fmla="*/ 0 h 27"/>
                <a:gd name="T8" fmla="*/ 0 w 21"/>
                <a:gd name="T9" fmla="*/ 0 h 27"/>
                <a:gd name="T10" fmla="*/ 0 w 21"/>
                <a:gd name="T11" fmla="*/ 0 h 27"/>
                <a:gd name="T12" fmla="*/ 0 w 21"/>
                <a:gd name="T13" fmla="*/ 0 h 27"/>
                <a:gd name="T14" fmla="*/ 0 w 21"/>
                <a:gd name="T15" fmla="*/ 0 h 27"/>
                <a:gd name="T16" fmla="*/ 0 w 21"/>
                <a:gd name="T17" fmla="*/ 0 h 27"/>
                <a:gd name="T18" fmla="*/ 0 w 21"/>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6" name="Freeform 99"/>
            <p:cNvSpPr>
              <a:spLocks/>
            </p:cNvSpPr>
            <p:nvPr/>
          </p:nvSpPr>
          <p:spPr bwMode="auto">
            <a:xfrm>
              <a:off x="1137" y="3224"/>
              <a:ext cx="5" cy="11"/>
            </a:xfrm>
            <a:custGeom>
              <a:avLst/>
              <a:gdLst>
                <a:gd name="T0" fmla="*/ 0 w 115"/>
                <a:gd name="T1" fmla="*/ 0 h 181"/>
                <a:gd name="T2" fmla="*/ 0 w 115"/>
                <a:gd name="T3" fmla="*/ 0 h 181"/>
                <a:gd name="T4" fmla="*/ 0 w 115"/>
                <a:gd name="T5" fmla="*/ 0 h 181"/>
                <a:gd name="T6" fmla="*/ 0 w 115"/>
                <a:gd name="T7" fmla="*/ 0 h 181"/>
                <a:gd name="T8" fmla="*/ 0 w 115"/>
                <a:gd name="T9" fmla="*/ 0 h 181"/>
                <a:gd name="T10" fmla="*/ 0 w 115"/>
                <a:gd name="T11" fmla="*/ 0 h 181"/>
                <a:gd name="T12" fmla="*/ 0 w 115"/>
                <a:gd name="T13" fmla="*/ 0 h 181"/>
                <a:gd name="T14" fmla="*/ 0 w 115"/>
                <a:gd name="T15" fmla="*/ 0 h 181"/>
                <a:gd name="T16" fmla="*/ 0 w 115"/>
                <a:gd name="T17" fmla="*/ 0 h 181"/>
                <a:gd name="T18" fmla="*/ 0 w 115"/>
                <a:gd name="T19" fmla="*/ 0 h 181"/>
                <a:gd name="T20" fmla="*/ 0 w 115"/>
                <a:gd name="T21" fmla="*/ 0 h 181"/>
                <a:gd name="T22" fmla="*/ 0 w 115"/>
                <a:gd name="T23" fmla="*/ 0 h 181"/>
                <a:gd name="T24" fmla="*/ 0 w 115"/>
                <a:gd name="T25" fmla="*/ 0 h 181"/>
                <a:gd name="T26" fmla="*/ 0 w 115"/>
                <a:gd name="T27" fmla="*/ 0 h 181"/>
                <a:gd name="T28" fmla="*/ 0 w 115"/>
                <a:gd name="T29" fmla="*/ 0 h 181"/>
                <a:gd name="T30" fmla="*/ 0 w 115"/>
                <a:gd name="T31" fmla="*/ 0 h 181"/>
                <a:gd name="T32" fmla="*/ 0 w 115"/>
                <a:gd name="T33" fmla="*/ 0 h 181"/>
                <a:gd name="T34" fmla="*/ 0 w 115"/>
                <a:gd name="T35" fmla="*/ 0 h 181"/>
                <a:gd name="T36" fmla="*/ 0 w 115"/>
                <a:gd name="T37" fmla="*/ 0 h 181"/>
                <a:gd name="T38" fmla="*/ 0 w 115"/>
                <a:gd name="T39" fmla="*/ 0 h 181"/>
                <a:gd name="T40" fmla="*/ 0 w 115"/>
                <a:gd name="T41" fmla="*/ 0 h 181"/>
                <a:gd name="T42" fmla="*/ 0 w 115"/>
                <a:gd name="T43" fmla="*/ 0 h 181"/>
                <a:gd name="T44" fmla="*/ 0 w 115"/>
                <a:gd name="T45" fmla="*/ 0 h 181"/>
                <a:gd name="T46" fmla="*/ 0 w 115"/>
                <a:gd name="T47" fmla="*/ 0 h 181"/>
                <a:gd name="T48" fmla="*/ 0 w 115"/>
                <a:gd name="T49" fmla="*/ 0 h 181"/>
                <a:gd name="T50" fmla="*/ 0 w 115"/>
                <a:gd name="T51" fmla="*/ 0 h 181"/>
                <a:gd name="T52" fmla="*/ 0 w 115"/>
                <a:gd name="T53" fmla="*/ 0 h 181"/>
                <a:gd name="T54" fmla="*/ 0 w 115"/>
                <a:gd name="T55" fmla="*/ 0 h 181"/>
                <a:gd name="T56" fmla="*/ 0 w 115"/>
                <a:gd name="T57" fmla="*/ 0 h 181"/>
                <a:gd name="T58" fmla="*/ 0 w 115"/>
                <a:gd name="T59" fmla="*/ 0 h 181"/>
                <a:gd name="T60" fmla="*/ 0 w 115"/>
                <a:gd name="T61" fmla="*/ 0 h 181"/>
                <a:gd name="T62" fmla="*/ 0 w 115"/>
                <a:gd name="T63" fmla="*/ 0 h 181"/>
                <a:gd name="T64" fmla="*/ 0 w 115"/>
                <a:gd name="T65" fmla="*/ 0 h 181"/>
                <a:gd name="T66" fmla="*/ 0 w 115"/>
                <a:gd name="T67" fmla="*/ 0 h 181"/>
                <a:gd name="T68" fmla="*/ 0 w 115"/>
                <a:gd name="T69" fmla="*/ 0 h 181"/>
                <a:gd name="T70" fmla="*/ 0 w 115"/>
                <a:gd name="T71" fmla="*/ 0 h 181"/>
                <a:gd name="T72" fmla="*/ 0 w 115"/>
                <a:gd name="T73" fmla="*/ 0 h 18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7" name="Freeform 100"/>
            <p:cNvSpPr>
              <a:spLocks/>
            </p:cNvSpPr>
            <p:nvPr/>
          </p:nvSpPr>
          <p:spPr bwMode="auto">
            <a:xfrm>
              <a:off x="1137" y="3222"/>
              <a:ext cx="1" cy="2"/>
            </a:xfrm>
            <a:custGeom>
              <a:avLst/>
              <a:gdLst>
                <a:gd name="T0" fmla="*/ 0 w 33"/>
                <a:gd name="T1" fmla="*/ 0 h 47"/>
                <a:gd name="T2" fmla="*/ 0 w 33"/>
                <a:gd name="T3" fmla="*/ 0 h 47"/>
                <a:gd name="T4" fmla="*/ 0 w 33"/>
                <a:gd name="T5" fmla="*/ 0 h 47"/>
                <a:gd name="T6" fmla="*/ 0 w 33"/>
                <a:gd name="T7" fmla="*/ 0 h 47"/>
                <a:gd name="T8" fmla="*/ 0 w 33"/>
                <a:gd name="T9" fmla="*/ 0 h 47"/>
                <a:gd name="T10" fmla="*/ 0 w 33"/>
                <a:gd name="T11" fmla="*/ 0 h 47"/>
                <a:gd name="T12" fmla="*/ 0 w 33"/>
                <a:gd name="T13" fmla="*/ 0 h 47"/>
                <a:gd name="T14" fmla="*/ 0 w 33"/>
                <a:gd name="T15" fmla="*/ 0 h 47"/>
                <a:gd name="T16" fmla="*/ 0 w 33"/>
                <a:gd name="T17" fmla="*/ 0 h 47"/>
                <a:gd name="T18" fmla="*/ 0 w 33"/>
                <a:gd name="T19" fmla="*/ 0 h 47"/>
                <a:gd name="T20" fmla="*/ 0 w 33"/>
                <a:gd name="T21" fmla="*/ 0 h 47"/>
                <a:gd name="T22" fmla="*/ 0 w 33"/>
                <a:gd name="T23" fmla="*/ 0 h 47"/>
                <a:gd name="T24" fmla="*/ 0 w 33"/>
                <a:gd name="T25" fmla="*/ 0 h 47"/>
                <a:gd name="T26" fmla="*/ 0 w 33"/>
                <a:gd name="T27" fmla="*/ 0 h 47"/>
                <a:gd name="T28" fmla="*/ 0 w 33"/>
                <a:gd name="T29" fmla="*/ 0 h 47"/>
                <a:gd name="T30" fmla="*/ 0 w 33"/>
                <a:gd name="T31" fmla="*/ 0 h 47"/>
                <a:gd name="T32" fmla="*/ 0 w 33"/>
                <a:gd name="T33" fmla="*/ 0 h 47"/>
                <a:gd name="T34" fmla="*/ 0 w 33"/>
                <a:gd name="T35" fmla="*/ 0 h 47"/>
                <a:gd name="T36" fmla="*/ 0 w 33"/>
                <a:gd name="T37" fmla="*/ 0 h 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8" name="Freeform 101"/>
            <p:cNvSpPr>
              <a:spLocks/>
            </p:cNvSpPr>
            <p:nvPr/>
          </p:nvSpPr>
          <p:spPr bwMode="auto">
            <a:xfrm>
              <a:off x="1137" y="3224"/>
              <a:ext cx="1" cy="1"/>
            </a:xfrm>
            <a:custGeom>
              <a:avLst/>
              <a:gdLst>
                <a:gd name="T0" fmla="*/ 0 w 29"/>
                <a:gd name="T1" fmla="*/ 0 h 18"/>
                <a:gd name="T2" fmla="*/ 0 w 29"/>
                <a:gd name="T3" fmla="*/ 0 h 18"/>
                <a:gd name="T4" fmla="*/ 0 w 29"/>
                <a:gd name="T5" fmla="*/ 0 h 18"/>
                <a:gd name="T6" fmla="*/ 0 w 29"/>
                <a:gd name="T7" fmla="*/ 0 h 18"/>
                <a:gd name="T8" fmla="*/ 0 w 29"/>
                <a:gd name="T9" fmla="*/ 0 h 18"/>
                <a:gd name="T10" fmla="*/ 0 w 29"/>
                <a:gd name="T11" fmla="*/ 0 h 18"/>
                <a:gd name="T12" fmla="*/ 0 w 29"/>
                <a:gd name="T13" fmla="*/ 0 h 18"/>
                <a:gd name="T14" fmla="*/ 0 w 29"/>
                <a:gd name="T15" fmla="*/ 0 h 18"/>
                <a:gd name="T16" fmla="*/ 0 w 29"/>
                <a:gd name="T17" fmla="*/ 0 h 18"/>
                <a:gd name="T18" fmla="*/ 0 w 29"/>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9" name="Freeform 102"/>
            <p:cNvSpPr>
              <a:spLocks/>
            </p:cNvSpPr>
            <p:nvPr/>
          </p:nvSpPr>
          <p:spPr bwMode="auto">
            <a:xfrm>
              <a:off x="1307" y="3123"/>
              <a:ext cx="1" cy="1"/>
            </a:xfrm>
            <a:custGeom>
              <a:avLst/>
              <a:gdLst>
                <a:gd name="T0" fmla="*/ 0 w 15"/>
                <a:gd name="T1" fmla="*/ 0 h 20"/>
                <a:gd name="T2" fmla="*/ 0 w 15"/>
                <a:gd name="T3" fmla="*/ 0 h 20"/>
                <a:gd name="T4" fmla="*/ 0 w 15"/>
                <a:gd name="T5" fmla="*/ 0 h 20"/>
                <a:gd name="T6" fmla="*/ 0 w 15"/>
                <a:gd name="T7" fmla="*/ 0 h 20"/>
                <a:gd name="T8" fmla="*/ 0 w 15"/>
                <a:gd name="T9" fmla="*/ 0 h 20"/>
                <a:gd name="T10" fmla="*/ 0 w 15"/>
                <a:gd name="T11" fmla="*/ 0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20">
                  <a:moveTo>
                    <a:pt x="15" y="1"/>
                  </a:moveTo>
                  <a:lnTo>
                    <a:pt x="7" y="0"/>
                  </a:lnTo>
                  <a:lnTo>
                    <a:pt x="1" y="5"/>
                  </a:lnTo>
                  <a:lnTo>
                    <a:pt x="0" y="13"/>
                  </a:lnTo>
                  <a:lnTo>
                    <a:pt x="5" y="20"/>
                  </a:lnTo>
                  <a:lnTo>
                    <a:pt x="1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0" name="Freeform 103"/>
            <p:cNvSpPr>
              <a:spLocks/>
            </p:cNvSpPr>
            <p:nvPr/>
          </p:nvSpPr>
          <p:spPr bwMode="auto">
            <a:xfrm>
              <a:off x="1307" y="3123"/>
              <a:ext cx="7" cy="15"/>
            </a:xfrm>
            <a:custGeom>
              <a:avLst/>
              <a:gdLst>
                <a:gd name="T0" fmla="*/ 0 w 164"/>
                <a:gd name="T1" fmla="*/ 0 h 274"/>
                <a:gd name="T2" fmla="*/ 0 w 164"/>
                <a:gd name="T3" fmla="*/ 0 h 274"/>
                <a:gd name="T4" fmla="*/ 0 w 164"/>
                <a:gd name="T5" fmla="*/ 0 h 274"/>
                <a:gd name="T6" fmla="*/ 0 w 164"/>
                <a:gd name="T7" fmla="*/ 0 h 274"/>
                <a:gd name="T8" fmla="*/ 0 w 164"/>
                <a:gd name="T9" fmla="*/ 0 h 274"/>
                <a:gd name="T10" fmla="*/ 0 w 164"/>
                <a:gd name="T11" fmla="*/ 0 h 274"/>
                <a:gd name="T12" fmla="*/ 0 w 164"/>
                <a:gd name="T13" fmla="*/ 0 h 274"/>
                <a:gd name="T14" fmla="*/ 0 w 164"/>
                <a:gd name="T15" fmla="*/ 0 h 274"/>
                <a:gd name="T16" fmla="*/ 0 w 164"/>
                <a:gd name="T17" fmla="*/ 0 h 274"/>
                <a:gd name="T18" fmla="*/ 0 w 164"/>
                <a:gd name="T19" fmla="*/ 0 h 274"/>
                <a:gd name="T20" fmla="*/ 0 w 164"/>
                <a:gd name="T21" fmla="*/ 0 h 274"/>
                <a:gd name="T22" fmla="*/ 0 w 164"/>
                <a:gd name="T23" fmla="*/ 0 h 274"/>
                <a:gd name="T24" fmla="*/ 0 w 164"/>
                <a:gd name="T25" fmla="*/ 0 h 274"/>
                <a:gd name="T26" fmla="*/ 0 w 164"/>
                <a:gd name="T27" fmla="*/ 0 h 274"/>
                <a:gd name="T28" fmla="*/ 0 w 164"/>
                <a:gd name="T29" fmla="*/ 0 h 274"/>
                <a:gd name="T30" fmla="*/ 0 w 164"/>
                <a:gd name="T31" fmla="*/ 0 h 274"/>
                <a:gd name="T32" fmla="*/ 0 w 164"/>
                <a:gd name="T33" fmla="*/ 0 h 274"/>
                <a:gd name="T34" fmla="*/ 0 w 164"/>
                <a:gd name="T35" fmla="*/ 0 h 274"/>
                <a:gd name="T36" fmla="*/ 0 w 164"/>
                <a:gd name="T37" fmla="*/ 0 h 274"/>
                <a:gd name="T38" fmla="*/ 0 w 164"/>
                <a:gd name="T39" fmla="*/ 0 h 274"/>
                <a:gd name="T40" fmla="*/ 0 w 164"/>
                <a:gd name="T41" fmla="*/ 0 h 274"/>
                <a:gd name="T42" fmla="*/ 0 w 164"/>
                <a:gd name="T43" fmla="*/ 0 h 274"/>
                <a:gd name="T44" fmla="*/ 0 w 164"/>
                <a:gd name="T45" fmla="*/ 0 h 274"/>
                <a:gd name="T46" fmla="*/ 0 w 164"/>
                <a:gd name="T47" fmla="*/ 0 h 274"/>
                <a:gd name="T48" fmla="*/ 0 w 164"/>
                <a:gd name="T49" fmla="*/ 0 h 274"/>
                <a:gd name="T50" fmla="*/ 0 w 164"/>
                <a:gd name="T51" fmla="*/ 0 h 274"/>
                <a:gd name="T52" fmla="*/ 0 w 164"/>
                <a:gd name="T53" fmla="*/ 0 h 274"/>
                <a:gd name="T54" fmla="*/ 0 w 164"/>
                <a:gd name="T55" fmla="*/ 0 h 274"/>
                <a:gd name="T56" fmla="*/ 0 w 164"/>
                <a:gd name="T57" fmla="*/ 0 h 274"/>
                <a:gd name="T58" fmla="*/ 0 w 164"/>
                <a:gd name="T59" fmla="*/ 0 h 274"/>
                <a:gd name="T60" fmla="*/ 0 w 164"/>
                <a:gd name="T61" fmla="*/ 0 h 274"/>
                <a:gd name="T62" fmla="*/ 0 w 164"/>
                <a:gd name="T63" fmla="*/ 0 h 274"/>
                <a:gd name="T64" fmla="*/ 0 w 164"/>
                <a:gd name="T65" fmla="*/ 0 h 274"/>
                <a:gd name="T66" fmla="*/ 0 w 164"/>
                <a:gd name="T67" fmla="*/ 0 h 274"/>
                <a:gd name="T68" fmla="*/ 0 w 164"/>
                <a:gd name="T69" fmla="*/ 0 h 274"/>
                <a:gd name="T70" fmla="*/ 0 w 164"/>
                <a:gd name="T71" fmla="*/ 0 h 274"/>
                <a:gd name="T72" fmla="*/ 0 w 164"/>
                <a:gd name="T73" fmla="*/ 0 h 27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64" y="2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1" name="Freeform 104"/>
            <p:cNvSpPr>
              <a:spLocks/>
            </p:cNvSpPr>
            <p:nvPr/>
          </p:nvSpPr>
          <p:spPr bwMode="auto">
            <a:xfrm>
              <a:off x="1313" y="3138"/>
              <a:ext cx="1" cy="4"/>
            </a:xfrm>
            <a:custGeom>
              <a:avLst/>
              <a:gdLst>
                <a:gd name="T0" fmla="*/ 0 w 29"/>
                <a:gd name="T1" fmla="*/ 0 h 68"/>
                <a:gd name="T2" fmla="*/ 0 w 29"/>
                <a:gd name="T3" fmla="*/ 0 h 68"/>
                <a:gd name="T4" fmla="*/ 0 w 29"/>
                <a:gd name="T5" fmla="*/ 0 h 68"/>
                <a:gd name="T6" fmla="*/ 0 w 29"/>
                <a:gd name="T7" fmla="*/ 0 h 68"/>
                <a:gd name="T8" fmla="*/ 0 w 29"/>
                <a:gd name="T9" fmla="*/ 0 h 68"/>
                <a:gd name="T10" fmla="*/ 0 w 29"/>
                <a:gd name="T11" fmla="*/ 0 h 68"/>
                <a:gd name="T12" fmla="*/ 0 w 29"/>
                <a:gd name="T13" fmla="*/ 0 h 68"/>
                <a:gd name="T14" fmla="*/ 0 w 29"/>
                <a:gd name="T15" fmla="*/ 0 h 68"/>
                <a:gd name="T16" fmla="*/ 0 w 29"/>
                <a:gd name="T17" fmla="*/ 0 h 68"/>
                <a:gd name="T18" fmla="*/ 0 w 29"/>
                <a:gd name="T19" fmla="*/ 0 h 68"/>
                <a:gd name="T20" fmla="*/ 0 w 29"/>
                <a:gd name="T21" fmla="*/ 0 h 68"/>
                <a:gd name="T22" fmla="*/ 0 w 29"/>
                <a:gd name="T23" fmla="*/ 0 h 68"/>
                <a:gd name="T24" fmla="*/ 0 w 29"/>
                <a:gd name="T25" fmla="*/ 0 h 68"/>
                <a:gd name="T26" fmla="*/ 0 w 29"/>
                <a:gd name="T27" fmla="*/ 0 h 68"/>
                <a:gd name="T28" fmla="*/ 0 w 29"/>
                <a:gd name="T29" fmla="*/ 0 h 68"/>
                <a:gd name="T30" fmla="*/ 0 w 29"/>
                <a:gd name="T31" fmla="*/ 0 h 68"/>
                <a:gd name="T32" fmla="*/ 0 w 29"/>
                <a:gd name="T33" fmla="*/ 0 h 68"/>
                <a:gd name="T34" fmla="*/ 0 w 29"/>
                <a:gd name="T35" fmla="*/ 0 h 68"/>
                <a:gd name="T36" fmla="*/ 0 w 29"/>
                <a:gd name="T37" fmla="*/ 0 h 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 name="Freeform 105"/>
            <p:cNvSpPr>
              <a:spLocks/>
            </p:cNvSpPr>
            <p:nvPr/>
          </p:nvSpPr>
          <p:spPr bwMode="auto">
            <a:xfrm>
              <a:off x="1313" y="3138"/>
              <a:ext cx="1" cy="1"/>
            </a:xfrm>
            <a:custGeom>
              <a:avLst/>
              <a:gdLst>
                <a:gd name="T0" fmla="*/ 0 w 21"/>
                <a:gd name="T1" fmla="*/ 0 h 12"/>
                <a:gd name="T2" fmla="*/ 0 w 21"/>
                <a:gd name="T3" fmla="*/ 0 h 12"/>
                <a:gd name="T4" fmla="*/ 0 w 21"/>
                <a:gd name="T5" fmla="*/ 0 h 12"/>
                <a:gd name="T6" fmla="*/ 0 w 21"/>
                <a:gd name="T7" fmla="*/ 0 h 12"/>
                <a:gd name="T8" fmla="*/ 0 w 21"/>
                <a:gd name="T9" fmla="*/ 0 h 12"/>
                <a:gd name="T10" fmla="*/ 0 w 2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12">
                  <a:moveTo>
                    <a:pt x="0" y="0"/>
                  </a:moveTo>
                  <a:lnTo>
                    <a:pt x="3" y="8"/>
                  </a:lnTo>
                  <a:lnTo>
                    <a:pt x="10" y="12"/>
                  </a:lnTo>
                  <a:lnTo>
                    <a:pt x="17" y="11"/>
                  </a:lnTo>
                  <a:lnTo>
                    <a:pt x="21"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 name="Freeform 106"/>
            <p:cNvSpPr>
              <a:spLocks/>
            </p:cNvSpPr>
            <p:nvPr/>
          </p:nvSpPr>
          <p:spPr bwMode="auto">
            <a:xfrm>
              <a:off x="1307" y="3128"/>
              <a:ext cx="1" cy="1"/>
            </a:xfrm>
            <a:custGeom>
              <a:avLst/>
              <a:gdLst>
                <a:gd name="T0" fmla="*/ 0 w 15"/>
                <a:gd name="T1" fmla="*/ 0 h 20"/>
                <a:gd name="T2" fmla="*/ 0 w 15"/>
                <a:gd name="T3" fmla="*/ 0 h 20"/>
                <a:gd name="T4" fmla="*/ 0 w 15"/>
                <a:gd name="T5" fmla="*/ 0 h 20"/>
                <a:gd name="T6" fmla="*/ 0 w 15"/>
                <a:gd name="T7" fmla="*/ 0 h 20"/>
                <a:gd name="T8" fmla="*/ 0 w 15"/>
                <a:gd name="T9" fmla="*/ 0 h 20"/>
                <a:gd name="T10" fmla="*/ 0 w 15"/>
                <a:gd name="T11" fmla="*/ 0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20">
                  <a:moveTo>
                    <a:pt x="15" y="1"/>
                  </a:moveTo>
                  <a:lnTo>
                    <a:pt x="7" y="0"/>
                  </a:lnTo>
                  <a:lnTo>
                    <a:pt x="1" y="6"/>
                  </a:lnTo>
                  <a:lnTo>
                    <a:pt x="0" y="14"/>
                  </a:lnTo>
                  <a:lnTo>
                    <a:pt x="5" y="20"/>
                  </a:lnTo>
                  <a:lnTo>
                    <a:pt x="1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4" name="Freeform 107"/>
            <p:cNvSpPr>
              <a:spLocks/>
            </p:cNvSpPr>
            <p:nvPr/>
          </p:nvSpPr>
          <p:spPr bwMode="auto">
            <a:xfrm>
              <a:off x="1308" y="3128"/>
              <a:ext cx="4" cy="8"/>
            </a:xfrm>
            <a:custGeom>
              <a:avLst/>
              <a:gdLst>
                <a:gd name="T0" fmla="*/ 0 w 86"/>
                <a:gd name="T1" fmla="*/ 0 h 136"/>
                <a:gd name="T2" fmla="*/ 0 w 86"/>
                <a:gd name="T3" fmla="*/ 0 h 136"/>
                <a:gd name="T4" fmla="*/ 0 w 86"/>
                <a:gd name="T5" fmla="*/ 0 h 136"/>
                <a:gd name="T6" fmla="*/ 0 w 86"/>
                <a:gd name="T7" fmla="*/ 0 h 136"/>
                <a:gd name="T8" fmla="*/ 0 w 86"/>
                <a:gd name="T9" fmla="*/ 0 h 136"/>
                <a:gd name="T10" fmla="*/ 0 w 86"/>
                <a:gd name="T11" fmla="*/ 0 h 136"/>
                <a:gd name="T12" fmla="*/ 0 w 86"/>
                <a:gd name="T13" fmla="*/ 0 h 136"/>
                <a:gd name="T14" fmla="*/ 0 w 86"/>
                <a:gd name="T15" fmla="*/ 0 h 136"/>
                <a:gd name="T16" fmla="*/ 0 w 86"/>
                <a:gd name="T17" fmla="*/ 0 h 136"/>
                <a:gd name="T18" fmla="*/ 0 w 86"/>
                <a:gd name="T19" fmla="*/ 0 h 136"/>
                <a:gd name="T20" fmla="*/ 0 w 86"/>
                <a:gd name="T21" fmla="*/ 0 h 136"/>
                <a:gd name="T22" fmla="*/ 0 w 86"/>
                <a:gd name="T23" fmla="*/ 0 h 136"/>
                <a:gd name="T24" fmla="*/ 0 w 86"/>
                <a:gd name="T25" fmla="*/ 0 h 136"/>
                <a:gd name="T26" fmla="*/ 0 w 86"/>
                <a:gd name="T27" fmla="*/ 0 h 136"/>
                <a:gd name="T28" fmla="*/ 0 w 86"/>
                <a:gd name="T29" fmla="*/ 0 h 136"/>
                <a:gd name="T30" fmla="*/ 0 w 86"/>
                <a:gd name="T31" fmla="*/ 0 h 136"/>
                <a:gd name="T32" fmla="*/ 0 w 86"/>
                <a:gd name="T33" fmla="*/ 0 h 136"/>
                <a:gd name="T34" fmla="*/ 0 w 86"/>
                <a:gd name="T35" fmla="*/ 0 h 136"/>
                <a:gd name="T36" fmla="*/ 0 w 86"/>
                <a:gd name="T37" fmla="*/ 0 h 136"/>
                <a:gd name="T38" fmla="*/ 0 w 86"/>
                <a:gd name="T39" fmla="*/ 0 h 136"/>
                <a:gd name="T40" fmla="*/ 0 w 86"/>
                <a:gd name="T41" fmla="*/ 0 h 1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86"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5" name="Freeform 108"/>
            <p:cNvSpPr>
              <a:spLocks/>
            </p:cNvSpPr>
            <p:nvPr/>
          </p:nvSpPr>
          <p:spPr bwMode="auto">
            <a:xfrm>
              <a:off x="1311" y="3136"/>
              <a:ext cx="1" cy="2"/>
            </a:xfrm>
            <a:custGeom>
              <a:avLst/>
              <a:gdLst>
                <a:gd name="T0" fmla="*/ 0 w 24"/>
                <a:gd name="T1" fmla="*/ 0 h 35"/>
                <a:gd name="T2" fmla="*/ 0 w 24"/>
                <a:gd name="T3" fmla="*/ 0 h 35"/>
                <a:gd name="T4" fmla="*/ 0 w 24"/>
                <a:gd name="T5" fmla="*/ 0 h 35"/>
                <a:gd name="T6" fmla="*/ 0 w 24"/>
                <a:gd name="T7" fmla="*/ 0 h 35"/>
                <a:gd name="T8" fmla="*/ 0 w 24"/>
                <a:gd name="T9" fmla="*/ 0 h 35"/>
                <a:gd name="T10" fmla="*/ 0 w 24"/>
                <a:gd name="T11" fmla="*/ 0 h 35"/>
                <a:gd name="T12" fmla="*/ 0 w 24"/>
                <a:gd name="T13" fmla="*/ 0 h 35"/>
                <a:gd name="T14" fmla="*/ 0 w 24"/>
                <a:gd name="T15" fmla="*/ 0 h 35"/>
                <a:gd name="T16" fmla="*/ 0 w 24"/>
                <a:gd name="T17" fmla="*/ 0 h 35"/>
                <a:gd name="T18" fmla="*/ 0 w 24"/>
                <a:gd name="T19" fmla="*/ 0 h 35"/>
                <a:gd name="T20" fmla="*/ 0 w 24"/>
                <a:gd name="T21" fmla="*/ 0 h 35"/>
                <a:gd name="T22" fmla="*/ 0 w 24"/>
                <a:gd name="T23" fmla="*/ 0 h 35"/>
                <a:gd name="T24" fmla="*/ 0 w 24"/>
                <a:gd name="T25" fmla="*/ 0 h 35"/>
                <a:gd name="T26" fmla="*/ 0 w 24"/>
                <a:gd name="T27" fmla="*/ 0 h 35"/>
                <a:gd name="T28" fmla="*/ 0 w 24"/>
                <a:gd name="T29" fmla="*/ 0 h 35"/>
                <a:gd name="T30" fmla="*/ 0 w 24"/>
                <a:gd name="T31" fmla="*/ 0 h 35"/>
                <a:gd name="T32" fmla="*/ 0 w 24"/>
                <a:gd name="T33" fmla="*/ 0 h 35"/>
                <a:gd name="T34" fmla="*/ 0 w 24"/>
                <a:gd name="T35" fmla="*/ 0 h 35"/>
                <a:gd name="T36" fmla="*/ 0 w 24"/>
                <a:gd name="T37" fmla="*/ 0 h 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6" name="Freeform 109"/>
            <p:cNvSpPr>
              <a:spLocks/>
            </p:cNvSpPr>
            <p:nvPr/>
          </p:nvSpPr>
          <p:spPr bwMode="auto">
            <a:xfrm>
              <a:off x="1311" y="3135"/>
              <a:ext cx="1" cy="1"/>
            </a:xfrm>
            <a:custGeom>
              <a:avLst/>
              <a:gdLst>
                <a:gd name="T0" fmla="*/ 0 w 21"/>
                <a:gd name="T1" fmla="*/ 0 h 13"/>
                <a:gd name="T2" fmla="*/ 0 w 21"/>
                <a:gd name="T3" fmla="*/ 0 h 13"/>
                <a:gd name="T4" fmla="*/ 0 w 21"/>
                <a:gd name="T5" fmla="*/ 0 h 13"/>
                <a:gd name="T6" fmla="*/ 0 w 21"/>
                <a:gd name="T7" fmla="*/ 0 h 13"/>
                <a:gd name="T8" fmla="*/ 0 w 21"/>
                <a:gd name="T9" fmla="*/ 0 h 13"/>
                <a:gd name="T10" fmla="*/ 0 w 21"/>
                <a:gd name="T11" fmla="*/ 0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13">
                  <a:moveTo>
                    <a:pt x="0" y="0"/>
                  </a:moveTo>
                  <a:lnTo>
                    <a:pt x="2" y="9"/>
                  </a:lnTo>
                  <a:lnTo>
                    <a:pt x="10" y="13"/>
                  </a:lnTo>
                  <a:lnTo>
                    <a:pt x="17" y="12"/>
                  </a:lnTo>
                  <a:lnTo>
                    <a:pt x="21"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7" name="Freeform 110"/>
            <p:cNvSpPr>
              <a:spLocks/>
            </p:cNvSpPr>
            <p:nvPr/>
          </p:nvSpPr>
          <p:spPr bwMode="auto">
            <a:xfrm>
              <a:off x="1132" y="3300"/>
              <a:ext cx="53" cy="137"/>
            </a:xfrm>
            <a:custGeom>
              <a:avLst/>
              <a:gdLst>
                <a:gd name="T0" fmla="*/ 0 w 1169"/>
                <a:gd name="T1" fmla="*/ 0 h 2481"/>
                <a:gd name="T2" fmla="*/ 0 w 1169"/>
                <a:gd name="T3" fmla="*/ 0 h 2481"/>
                <a:gd name="T4" fmla="*/ 0 w 1169"/>
                <a:gd name="T5" fmla="*/ 0 h 2481"/>
                <a:gd name="T6" fmla="*/ 0 w 1169"/>
                <a:gd name="T7" fmla="*/ 0 h 2481"/>
                <a:gd name="T8" fmla="*/ 0 w 1169"/>
                <a:gd name="T9" fmla="*/ 0 h 24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9" h="2481">
                  <a:moveTo>
                    <a:pt x="166" y="0"/>
                  </a:moveTo>
                  <a:lnTo>
                    <a:pt x="0" y="73"/>
                  </a:lnTo>
                  <a:lnTo>
                    <a:pt x="959" y="2481"/>
                  </a:lnTo>
                  <a:lnTo>
                    <a:pt x="1169" y="2389"/>
                  </a:lnTo>
                  <a:lnTo>
                    <a:pt x="166" y="0"/>
                  </a:lnTo>
                  <a:close/>
                </a:path>
              </a:pathLst>
            </a:custGeom>
            <a:solidFill>
              <a:srgbClr val="54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 name="Freeform 111"/>
            <p:cNvSpPr>
              <a:spLocks/>
            </p:cNvSpPr>
            <p:nvPr/>
          </p:nvSpPr>
          <p:spPr bwMode="auto">
            <a:xfrm>
              <a:off x="1132" y="3300"/>
              <a:ext cx="52" cy="137"/>
            </a:xfrm>
            <a:custGeom>
              <a:avLst/>
              <a:gdLst>
                <a:gd name="T0" fmla="*/ 0 w 1140"/>
                <a:gd name="T1" fmla="*/ 0 h 2467"/>
                <a:gd name="T2" fmla="*/ 0 w 1140"/>
                <a:gd name="T3" fmla="*/ 0 h 2467"/>
                <a:gd name="T4" fmla="*/ 0 w 1140"/>
                <a:gd name="T5" fmla="*/ 0 h 2467"/>
                <a:gd name="T6" fmla="*/ 0 w 1140"/>
                <a:gd name="T7" fmla="*/ 0 h 2467"/>
                <a:gd name="T8" fmla="*/ 0 w 1140"/>
                <a:gd name="T9" fmla="*/ 0 h 2467"/>
                <a:gd name="T10" fmla="*/ 0 w 1140"/>
                <a:gd name="T11" fmla="*/ 0 h 2467"/>
                <a:gd name="T12" fmla="*/ 0 w 1140"/>
                <a:gd name="T13" fmla="*/ 0 h 2467"/>
                <a:gd name="T14" fmla="*/ 0 w 1140"/>
                <a:gd name="T15" fmla="*/ 0 h 2467"/>
                <a:gd name="T16" fmla="*/ 0 w 1140"/>
                <a:gd name="T17" fmla="*/ 0 h 2467"/>
                <a:gd name="T18" fmla="*/ 0 w 1140"/>
                <a:gd name="T19" fmla="*/ 0 h 2467"/>
                <a:gd name="T20" fmla="*/ 0 w 1140"/>
                <a:gd name="T21" fmla="*/ 0 h 2467"/>
                <a:gd name="T22" fmla="*/ 0 w 1140"/>
                <a:gd name="T23" fmla="*/ 0 h 2467"/>
                <a:gd name="T24" fmla="*/ 0 w 1140"/>
                <a:gd name="T25" fmla="*/ 0 h 2467"/>
                <a:gd name="T26" fmla="*/ 0 w 1140"/>
                <a:gd name="T27" fmla="*/ 0 h 2467"/>
                <a:gd name="T28" fmla="*/ 0 w 1140"/>
                <a:gd name="T29" fmla="*/ 0 h 2467"/>
                <a:gd name="T30" fmla="*/ 0 w 1140"/>
                <a:gd name="T31" fmla="*/ 0 h 2467"/>
                <a:gd name="T32" fmla="*/ 0 w 1140"/>
                <a:gd name="T33" fmla="*/ 0 h 2467"/>
                <a:gd name="T34" fmla="*/ 0 w 1140"/>
                <a:gd name="T35" fmla="*/ 0 h 2467"/>
                <a:gd name="T36" fmla="*/ 0 w 1140"/>
                <a:gd name="T37" fmla="*/ 0 h 2467"/>
                <a:gd name="T38" fmla="*/ 0 w 1140"/>
                <a:gd name="T39" fmla="*/ 0 h 2467"/>
                <a:gd name="T40" fmla="*/ 0 w 1140"/>
                <a:gd name="T41" fmla="*/ 0 h 2467"/>
                <a:gd name="T42" fmla="*/ 0 w 1140"/>
                <a:gd name="T43" fmla="*/ 0 h 2467"/>
                <a:gd name="T44" fmla="*/ 0 w 1140"/>
                <a:gd name="T45" fmla="*/ 0 h 2467"/>
                <a:gd name="T46" fmla="*/ 0 w 1140"/>
                <a:gd name="T47" fmla="*/ 0 h 2467"/>
                <a:gd name="T48" fmla="*/ 0 w 1140"/>
                <a:gd name="T49" fmla="*/ 0 h 2467"/>
                <a:gd name="T50" fmla="*/ 0 w 1140"/>
                <a:gd name="T51" fmla="*/ 0 h 2467"/>
                <a:gd name="T52" fmla="*/ 0 w 1140"/>
                <a:gd name="T53" fmla="*/ 0 h 2467"/>
                <a:gd name="T54" fmla="*/ 0 w 1140"/>
                <a:gd name="T55" fmla="*/ 0 h 2467"/>
                <a:gd name="T56" fmla="*/ 0 w 1140"/>
                <a:gd name="T57" fmla="*/ 0 h 2467"/>
                <a:gd name="T58" fmla="*/ 0 w 1140"/>
                <a:gd name="T59" fmla="*/ 0 h 2467"/>
                <a:gd name="T60" fmla="*/ 0 w 1140"/>
                <a:gd name="T61" fmla="*/ 0 h 2467"/>
                <a:gd name="T62" fmla="*/ 0 w 1140"/>
                <a:gd name="T63" fmla="*/ 0 h 2467"/>
                <a:gd name="T64" fmla="*/ 0 w 1140"/>
                <a:gd name="T65" fmla="*/ 0 h 2467"/>
                <a:gd name="T66" fmla="*/ 0 w 1140"/>
                <a:gd name="T67" fmla="*/ 0 h 2467"/>
                <a:gd name="T68" fmla="*/ 0 w 1140"/>
                <a:gd name="T69" fmla="*/ 0 h 2467"/>
                <a:gd name="T70" fmla="*/ 0 w 1140"/>
                <a:gd name="T71" fmla="*/ 0 h 2467"/>
                <a:gd name="T72" fmla="*/ 0 w 1140"/>
                <a:gd name="T73" fmla="*/ 0 h 2467"/>
                <a:gd name="T74" fmla="*/ 0 w 1140"/>
                <a:gd name="T75" fmla="*/ 0 h 2467"/>
                <a:gd name="T76" fmla="*/ 0 w 1140"/>
                <a:gd name="T77" fmla="*/ 0 h 2467"/>
                <a:gd name="T78" fmla="*/ 0 w 1140"/>
                <a:gd name="T79" fmla="*/ 0 h 2467"/>
                <a:gd name="T80" fmla="*/ 0 w 1140"/>
                <a:gd name="T81" fmla="*/ 0 h 2467"/>
                <a:gd name="T82" fmla="*/ 0 w 1140"/>
                <a:gd name="T83" fmla="*/ 0 h 2467"/>
                <a:gd name="T84" fmla="*/ 0 w 1140"/>
                <a:gd name="T85" fmla="*/ 0 h 2467"/>
                <a:gd name="T86" fmla="*/ 0 w 1140"/>
                <a:gd name="T87" fmla="*/ 0 h 246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9" name="Freeform 112"/>
            <p:cNvSpPr>
              <a:spLocks/>
            </p:cNvSpPr>
            <p:nvPr/>
          </p:nvSpPr>
          <p:spPr bwMode="auto">
            <a:xfrm>
              <a:off x="1133" y="3301"/>
              <a:ext cx="50" cy="136"/>
            </a:xfrm>
            <a:custGeom>
              <a:avLst/>
              <a:gdLst>
                <a:gd name="T0" fmla="*/ 0 w 1109"/>
                <a:gd name="T1" fmla="*/ 0 h 2454"/>
                <a:gd name="T2" fmla="*/ 0 w 1109"/>
                <a:gd name="T3" fmla="*/ 0 h 2454"/>
                <a:gd name="T4" fmla="*/ 0 w 1109"/>
                <a:gd name="T5" fmla="*/ 0 h 2454"/>
                <a:gd name="T6" fmla="*/ 0 w 1109"/>
                <a:gd name="T7" fmla="*/ 0 h 2454"/>
                <a:gd name="T8" fmla="*/ 0 w 1109"/>
                <a:gd name="T9" fmla="*/ 0 h 2454"/>
                <a:gd name="T10" fmla="*/ 0 w 1109"/>
                <a:gd name="T11" fmla="*/ 0 h 2454"/>
                <a:gd name="T12" fmla="*/ 0 w 1109"/>
                <a:gd name="T13" fmla="*/ 0 h 2454"/>
                <a:gd name="T14" fmla="*/ 0 w 1109"/>
                <a:gd name="T15" fmla="*/ 0 h 2454"/>
                <a:gd name="T16" fmla="*/ 0 w 1109"/>
                <a:gd name="T17" fmla="*/ 0 h 2454"/>
                <a:gd name="T18" fmla="*/ 0 w 1109"/>
                <a:gd name="T19" fmla="*/ 0 h 2454"/>
                <a:gd name="T20" fmla="*/ 0 w 1109"/>
                <a:gd name="T21" fmla="*/ 0 h 2454"/>
                <a:gd name="T22" fmla="*/ 0 w 1109"/>
                <a:gd name="T23" fmla="*/ 0 h 2454"/>
                <a:gd name="T24" fmla="*/ 0 w 1109"/>
                <a:gd name="T25" fmla="*/ 0 h 2454"/>
                <a:gd name="T26" fmla="*/ 0 w 1109"/>
                <a:gd name="T27" fmla="*/ 0 h 2454"/>
                <a:gd name="T28" fmla="*/ 0 w 1109"/>
                <a:gd name="T29" fmla="*/ 0 h 2454"/>
                <a:gd name="T30" fmla="*/ 0 w 1109"/>
                <a:gd name="T31" fmla="*/ 0 h 2454"/>
                <a:gd name="T32" fmla="*/ 0 w 1109"/>
                <a:gd name="T33" fmla="*/ 0 h 2454"/>
                <a:gd name="T34" fmla="*/ 0 w 1109"/>
                <a:gd name="T35" fmla="*/ 0 h 2454"/>
                <a:gd name="T36" fmla="*/ 0 w 1109"/>
                <a:gd name="T37" fmla="*/ 0 h 2454"/>
                <a:gd name="T38" fmla="*/ 0 w 1109"/>
                <a:gd name="T39" fmla="*/ 0 h 2454"/>
                <a:gd name="T40" fmla="*/ 0 w 1109"/>
                <a:gd name="T41" fmla="*/ 0 h 2454"/>
                <a:gd name="T42" fmla="*/ 0 w 1109"/>
                <a:gd name="T43" fmla="*/ 0 h 2454"/>
                <a:gd name="T44" fmla="*/ 0 w 1109"/>
                <a:gd name="T45" fmla="*/ 0 h 2454"/>
                <a:gd name="T46" fmla="*/ 0 w 1109"/>
                <a:gd name="T47" fmla="*/ 0 h 2454"/>
                <a:gd name="T48" fmla="*/ 0 w 1109"/>
                <a:gd name="T49" fmla="*/ 0 h 2454"/>
                <a:gd name="T50" fmla="*/ 0 w 1109"/>
                <a:gd name="T51" fmla="*/ 0 h 2454"/>
                <a:gd name="T52" fmla="*/ 0 w 1109"/>
                <a:gd name="T53" fmla="*/ 0 h 2454"/>
                <a:gd name="T54" fmla="*/ 0 w 1109"/>
                <a:gd name="T55" fmla="*/ 0 h 2454"/>
                <a:gd name="T56" fmla="*/ 0 w 1109"/>
                <a:gd name="T57" fmla="*/ 0 h 2454"/>
                <a:gd name="T58" fmla="*/ 0 w 1109"/>
                <a:gd name="T59" fmla="*/ 0 h 2454"/>
                <a:gd name="T60" fmla="*/ 0 w 1109"/>
                <a:gd name="T61" fmla="*/ 0 h 2454"/>
                <a:gd name="T62" fmla="*/ 0 w 1109"/>
                <a:gd name="T63" fmla="*/ 0 h 2454"/>
                <a:gd name="T64" fmla="*/ 0 w 1109"/>
                <a:gd name="T65" fmla="*/ 0 h 2454"/>
                <a:gd name="T66" fmla="*/ 0 w 1109"/>
                <a:gd name="T67" fmla="*/ 0 h 2454"/>
                <a:gd name="T68" fmla="*/ 0 w 1109"/>
                <a:gd name="T69" fmla="*/ 0 h 2454"/>
                <a:gd name="T70" fmla="*/ 0 w 1109"/>
                <a:gd name="T71" fmla="*/ 0 h 2454"/>
                <a:gd name="T72" fmla="*/ 0 w 1109"/>
                <a:gd name="T73" fmla="*/ 0 h 2454"/>
                <a:gd name="T74" fmla="*/ 0 w 1109"/>
                <a:gd name="T75" fmla="*/ 0 h 2454"/>
                <a:gd name="T76" fmla="*/ 0 w 1109"/>
                <a:gd name="T77" fmla="*/ 0 h 2454"/>
                <a:gd name="T78" fmla="*/ 0 w 1109"/>
                <a:gd name="T79" fmla="*/ 0 h 245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0" name="Freeform 113"/>
            <p:cNvSpPr>
              <a:spLocks/>
            </p:cNvSpPr>
            <p:nvPr/>
          </p:nvSpPr>
          <p:spPr bwMode="auto">
            <a:xfrm>
              <a:off x="1133" y="3301"/>
              <a:ext cx="49" cy="136"/>
            </a:xfrm>
            <a:custGeom>
              <a:avLst/>
              <a:gdLst>
                <a:gd name="T0" fmla="*/ 0 w 1078"/>
                <a:gd name="T1" fmla="*/ 0 h 2440"/>
                <a:gd name="T2" fmla="*/ 0 w 1078"/>
                <a:gd name="T3" fmla="*/ 0 h 2440"/>
                <a:gd name="T4" fmla="*/ 0 w 1078"/>
                <a:gd name="T5" fmla="*/ 0 h 2440"/>
                <a:gd name="T6" fmla="*/ 0 w 1078"/>
                <a:gd name="T7" fmla="*/ 0 h 2440"/>
                <a:gd name="T8" fmla="*/ 0 w 1078"/>
                <a:gd name="T9" fmla="*/ 0 h 2440"/>
                <a:gd name="T10" fmla="*/ 0 w 1078"/>
                <a:gd name="T11" fmla="*/ 0 h 2440"/>
                <a:gd name="T12" fmla="*/ 0 w 1078"/>
                <a:gd name="T13" fmla="*/ 0 h 2440"/>
                <a:gd name="T14" fmla="*/ 0 w 1078"/>
                <a:gd name="T15" fmla="*/ 0 h 2440"/>
                <a:gd name="T16" fmla="*/ 0 w 1078"/>
                <a:gd name="T17" fmla="*/ 0 h 2440"/>
                <a:gd name="T18" fmla="*/ 0 w 1078"/>
                <a:gd name="T19" fmla="*/ 0 h 2440"/>
                <a:gd name="T20" fmla="*/ 0 w 1078"/>
                <a:gd name="T21" fmla="*/ 0 h 2440"/>
                <a:gd name="T22" fmla="*/ 0 w 1078"/>
                <a:gd name="T23" fmla="*/ 0 h 2440"/>
                <a:gd name="T24" fmla="*/ 0 w 1078"/>
                <a:gd name="T25" fmla="*/ 0 h 2440"/>
                <a:gd name="T26" fmla="*/ 0 w 1078"/>
                <a:gd name="T27" fmla="*/ 0 h 2440"/>
                <a:gd name="T28" fmla="*/ 0 w 1078"/>
                <a:gd name="T29" fmla="*/ 0 h 2440"/>
                <a:gd name="T30" fmla="*/ 0 w 1078"/>
                <a:gd name="T31" fmla="*/ 0 h 2440"/>
                <a:gd name="T32" fmla="*/ 0 w 1078"/>
                <a:gd name="T33" fmla="*/ 0 h 2440"/>
                <a:gd name="T34" fmla="*/ 0 w 1078"/>
                <a:gd name="T35" fmla="*/ 0 h 2440"/>
                <a:gd name="T36" fmla="*/ 0 w 1078"/>
                <a:gd name="T37" fmla="*/ 0 h 2440"/>
                <a:gd name="T38" fmla="*/ 0 w 1078"/>
                <a:gd name="T39" fmla="*/ 0 h 2440"/>
                <a:gd name="T40" fmla="*/ 0 w 1078"/>
                <a:gd name="T41" fmla="*/ 0 h 2440"/>
                <a:gd name="T42" fmla="*/ 0 w 1078"/>
                <a:gd name="T43" fmla="*/ 0 h 2440"/>
                <a:gd name="T44" fmla="*/ 0 w 1078"/>
                <a:gd name="T45" fmla="*/ 0 h 2440"/>
                <a:gd name="T46" fmla="*/ 0 w 1078"/>
                <a:gd name="T47" fmla="*/ 0 h 2440"/>
                <a:gd name="T48" fmla="*/ 0 w 1078"/>
                <a:gd name="T49" fmla="*/ 0 h 2440"/>
                <a:gd name="T50" fmla="*/ 0 w 1078"/>
                <a:gd name="T51" fmla="*/ 0 h 2440"/>
                <a:gd name="T52" fmla="*/ 0 w 1078"/>
                <a:gd name="T53" fmla="*/ 0 h 2440"/>
                <a:gd name="T54" fmla="*/ 0 w 1078"/>
                <a:gd name="T55" fmla="*/ 0 h 2440"/>
                <a:gd name="T56" fmla="*/ 0 w 1078"/>
                <a:gd name="T57" fmla="*/ 0 h 2440"/>
                <a:gd name="T58" fmla="*/ 0 w 1078"/>
                <a:gd name="T59" fmla="*/ 0 h 2440"/>
                <a:gd name="T60" fmla="*/ 0 w 1078"/>
                <a:gd name="T61" fmla="*/ 0 h 2440"/>
                <a:gd name="T62" fmla="*/ 0 w 1078"/>
                <a:gd name="T63" fmla="*/ 0 h 2440"/>
                <a:gd name="T64" fmla="*/ 0 w 1078"/>
                <a:gd name="T65" fmla="*/ 0 h 2440"/>
                <a:gd name="T66" fmla="*/ 0 w 1078"/>
                <a:gd name="T67" fmla="*/ 0 h 2440"/>
                <a:gd name="T68" fmla="*/ 0 w 1078"/>
                <a:gd name="T69" fmla="*/ 0 h 2440"/>
                <a:gd name="T70" fmla="*/ 0 w 1078"/>
                <a:gd name="T71" fmla="*/ 0 h 2440"/>
                <a:gd name="T72" fmla="*/ 0 w 1078"/>
                <a:gd name="T73" fmla="*/ 0 h 2440"/>
                <a:gd name="T74" fmla="*/ 0 w 1078"/>
                <a:gd name="T75" fmla="*/ 0 h 2440"/>
                <a:gd name="T76" fmla="*/ 0 w 1078"/>
                <a:gd name="T77" fmla="*/ 0 h 2440"/>
                <a:gd name="T78" fmla="*/ 0 w 1078"/>
                <a:gd name="T79" fmla="*/ 0 h 24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1" name="Freeform 114"/>
            <p:cNvSpPr>
              <a:spLocks/>
            </p:cNvSpPr>
            <p:nvPr/>
          </p:nvSpPr>
          <p:spPr bwMode="auto">
            <a:xfrm>
              <a:off x="1133" y="3302"/>
              <a:ext cx="48" cy="135"/>
            </a:xfrm>
            <a:custGeom>
              <a:avLst/>
              <a:gdLst>
                <a:gd name="T0" fmla="*/ 0 w 1046"/>
                <a:gd name="T1" fmla="*/ 0 h 2428"/>
                <a:gd name="T2" fmla="*/ 0 w 1046"/>
                <a:gd name="T3" fmla="*/ 0 h 2428"/>
                <a:gd name="T4" fmla="*/ 0 w 1046"/>
                <a:gd name="T5" fmla="*/ 0 h 2428"/>
                <a:gd name="T6" fmla="*/ 0 w 1046"/>
                <a:gd name="T7" fmla="*/ 0 h 2428"/>
                <a:gd name="T8" fmla="*/ 0 w 1046"/>
                <a:gd name="T9" fmla="*/ 0 h 2428"/>
                <a:gd name="T10" fmla="*/ 0 w 1046"/>
                <a:gd name="T11" fmla="*/ 0 h 2428"/>
                <a:gd name="T12" fmla="*/ 0 w 1046"/>
                <a:gd name="T13" fmla="*/ 0 h 2428"/>
                <a:gd name="T14" fmla="*/ 0 w 1046"/>
                <a:gd name="T15" fmla="*/ 0 h 2428"/>
                <a:gd name="T16" fmla="*/ 0 w 1046"/>
                <a:gd name="T17" fmla="*/ 0 h 2428"/>
                <a:gd name="T18" fmla="*/ 0 w 1046"/>
                <a:gd name="T19" fmla="*/ 0 h 2428"/>
                <a:gd name="T20" fmla="*/ 0 w 1046"/>
                <a:gd name="T21" fmla="*/ 0 h 2428"/>
                <a:gd name="T22" fmla="*/ 0 w 1046"/>
                <a:gd name="T23" fmla="*/ 0 h 2428"/>
                <a:gd name="T24" fmla="*/ 0 w 1046"/>
                <a:gd name="T25" fmla="*/ 0 h 2428"/>
                <a:gd name="T26" fmla="*/ 0 w 1046"/>
                <a:gd name="T27" fmla="*/ 0 h 2428"/>
                <a:gd name="T28" fmla="*/ 0 w 1046"/>
                <a:gd name="T29" fmla="*/ 0 h 2428"/>
                <a:gd name="T30" fmla="*/ 0 w 1046"/>
                <a:gd name="T31" fmla="*/ 0 h 2428"/>
                <a:gd name="T32" fmla="*/ 0 w 1046"/>
                <a:gd name="T33" fmla="*/ 0 h 2428"/>
                <a:gd name="T34" fmla="*/ 0 w 1046"/>
                <a:gd name="T35" fmla="*/ 0 h 2428"/>
                <a:gd name="T36" fmla="*/ 0 w 1046"/>
                <a:gd name="T37" fmla="*/ 0 h 2428"/>
                <a:gd name="T38" fmla="*/ 0 w 1046"/>
                <a:gd name="T39" fmla="*/ 0 h 2428"/>
                <a:gd name="T40" fmla="*/ 0 w 1046"/>
                <a:gd name="T41" fmla="*/ 0 h 2428"/>
                <a:gd name="T42" fmla="*/ 0 w 1046"/>
                <a:gd name="T43" fmla="*/ 0 h 2428"/>
                <a:gd name="T44" fmla="*/ 0 w 1046"/>
                <a:gd name="T45" fmla="*/ 0 h 2428"/>
                <a:gd name="T46" fmla="*/ 0 w 1046"/>
                <a:gd name="T47" fmla="*/ 0 h 2428"/>
                <a:gd name="T48" fmla="*/ 0 w 1046"/>
                <a:gd name="T49" fmla="*/ 0 h 2428"/>
                <a:gd name="T50" fmla="*/ 0 w 1046"/>
                <a:gd name="T51" fmla="*/ 0 h 2428"/>
                <a:gd name="T52" fmla="*/ 0 w 1046"/>
                <a:gd name="T53" fmla="*/ 0 h 2428"/>
                <a:gd name="T54" fmla="*/ 0 w 1046"/>
                <a:gd name="T55" fmla="*/ 0 h 2428"/>
                <a:gd name="T56" fmla="*/ 0 w 1046"/>
                <a:gd name="T57" fmla="*/ 0 h 2428"/>
                <a:gd name="T58" fmla="*/ 0 w 1046"/>
                <a:gd name="T59" fmla="*/ 0 h 2428"/>
                <a:gd name="T60" fmla="*/ 0 w 1046"/>
                <a:gd name="T61" fmla="*/ 0 h 2428"/>
                <a:gd name="T62" fmla="*/ 0 w 1046"/>
                <a:gd name="T63" fmla="*/ 0 h 2428"/>
                <a:gd name="T64" fmla="*/ 0 w 1046"/>
                <a:gd name="T65" fmla="*/ 0 h 2428"/>
                <a:gd name="T66" fmla="*/ 0 w 1046"/>
                <a:gd name="T67" fmla="*/ 0 h 2428"/>
                <a:gd name="T68" fmla="*/ 0 w 1046"/>
                <a:gd name="T69" fmla="*/ 0 h 2428"/>
                <a:gd name="T70" fmla="*/ 0 w 1046"/>
                <a:gd name="T71" fmla="*/ 0 h 2428"/>
                <a:gd name="T72" fmla="*/ 0 w 1046"/>
                <a:gd name="T73" fmla="*/ 0 h 2428"/>
                <a:gd name="T74" fmla="*/ 0 w 1046"/>
                <a:gd name="T75" fmla="*/ 0 h 2428"/>
                <a:gd name="T76" fmla="*/ 0 w 1046"/>
                <a:gd name="T77" fmla="*/ 0 h 2428"/>
                <a:gd name="T78" fmla="*/ 0 w 1046"/>
                <a:gd name="T79" fmla="*/ 0 h 24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2" name="Freeform 115"/>
            <p:cNvSpPr>
              <a:spLocks/>
            </p:cNvSpPr>
            <p:nvPr/>
          </p:nvSpPr>
          <p:spPr bwMode="auto">
            <a:xfrm>
              <a:off x="1133" y="3302"/>
              <a:ext cx="46" cy="134"/>
            </a:xfrm>
            <a:custGeom>
              <a:avLst/>
              <a:gdLst>
                <a:gd name="T0" fmla="*/ 0 w 1017"/>
                <a:gd name="T1" fmla="*/ 0 h 2414"/>
                <a:gd name="T2" fmla="*/ 0 w 1017"/>
                <a:gd name="T3" fmla="*/ 0 h 2414"/>
                <a:gd name="T4" fmla="*/ 0 w 1017"/>
                <a:gd name="T5" fmla="*/ 0 h 2414"/>
                <a:gd name="T6" fmla="*/ 0 w 1017"/>
                <a:gd name="T7" fmla="*/ 0 h 2414"/>
                <a:gd name="T8" fmla="*/ 0 w 1017"/>
                <a:gd name="T9" fmla="*/ 0 h 24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7" h="2414">
                  <a:moveTo>
                    <a:pt x="32" y="0"/>
                  </a:moveTo>
                  <a:lnTo>
                    <a:pt x="0" y="13"/>
                  </a:lnTo>
                  <a:lnTo>
                    <a:pt x="977" y="2414"/>
                  </a:lnTo>
                  <a:lnTo>
                    <a:pt x="1017" y="2396"/>
                  </a:lnTo>
                  <a:lnTo>
                    <a:pt x="32" y="0"/>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 name="Freeform 116"/>
            <p:cNvSpPr>
              <a:spLocks/>
            </p:cNvSpPr>
            <p:nvPr/>
          </p:nvSpPr>
          <p:spPr bwMode="auto">
            <a:xfrm>
              <a:off x="1132" y="3298"/>
              <a:ext cx="8" cy="6"/>
            </a:xfrm>
            <a:custGeom>
              <a:avLst/>
              <a:gdLst>
                <a:gd name="T0" fmla="*/ 0 w 173"/>
                <a:gd name="T1" fmla="*/ 0 h 95"/>
                <a:gd name="T2" fmla="*/ 0 w 173"/>
                <a:gd name="T3" fmla="*/ 0 h 95"/>
                <a:gd name="T4" fmla="*/ 0 w 173"/>
                <a:gd name="T5" fmla="*/ 0 h 95"/>
                <a:gd name="T6" fmla="*/ 0 w 173"/>
                <a:gd name="T7" fmla="*/ 0 h 95"/>
                <a:gd name="T8" fmla="*/ 0 w 173"/>
                <a:gd name="T9" fmla="*/ 0 h 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 h="95">
                  <a:moveTo>
                    <a:pt x="173" y="20"/>
                  </a:moveTo>
                  <a:lnTo>
                    <a:pt x="7" y="95"/>
                  </a:lnTo>
                  <a:lnTo>
                    <a:pt x="0" y="75"/>
                  </a:lnTo>
                  <a:lnTo>
                    <a:pt x="166" y="0"/>
                  </a:lnTo>
                  <a:lnTo>
                    <a:pt x="173" y="20"/>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4" name="Freeform 117"/>
            <p:cNvSpPr>
              <a:spLocks/>
            </p:cNvSpPr>
            <p:nvPr/>
          </p:nvSpPr>
          <p:spPr bwMode="auto">
            <a:xfrm>
              <a:off x="1130" y="3293"/>
              <a:ext cx="9" cy="10"/>
            </a:xfrm>
            <a:custGeom>
              <a:avLst/>
              <a:gdLst>
                <a:gd name="T0" fmla="*/ 0 w 200"/>
                <a:gd name="T1" fmla="*/ 0 h 179"/>
                <a:gd name="T2" fmla="*/ 0 w 200"/>
                <a:gd name="T3" fmla="*/ 0 h 179"/>
                <a:gd name="T4" fmla="*/ 0 w 200"/>
                <a:gd name="T5" fmla="*/ 0 h 179"/>
                <a:gd name="T6" fmla="*/ 0 w 200"/>
                <a:gd name="T7" fmla="*/ 0 h 179"/>
                <a:gd name="T8" fmla="*/ 0 w 200"/>
                <a:gd name="T9" fmla="*/ 0 h 179"/>
                <a:gd name="T10" fmla="*/ 0 w 200"/>
                <a:gd name="T11" fmla="*/ 0 h 1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0" h="179">
                  <a:moveTo>
                    <a:pt x="200" y="106"/>
                  </a:moveTo>
                  <a:lnTo>
                    <a:pt x="33" y="179"/>
                  </a:lnTo>
                  <a:lnTo>
                    <a:pt x="0" y="100"/>
                  </a:lnTo>
                  <a:lnTo>
                    <a:pt x="58" y="0"/>
                  </a:lnTo>
                  <a:lnTo>
                    <a:pt x="168" y="26"/>
                  </a:lnTo>
                  <a:lnTo>
                    <a:pt x="200" y="106"/>
                  </a:lnTo>
                  <a:close/>
                </a:path>
              </a:pathLst>
            </a:custGeom>
            <a:solidFill>
              <a:srgbClr val="54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5" name="Freeform 118"/>
            <p:cNvSpPr>
              <a:spLocks/>
            </p:cNvSpPr>
            <p:nvPr/>
          </p:nvSpPr>
          <p:spPr bwMode="auto">
            <a:xfrm>
              <a:off x="1130" y="3293"/>
              <a:ext cx="8" cy="10"/>
            </a:xfrm>
            <a:custGeom>
              <a:avLst/>
              <a:gdLst>
                <a:gd name="T0" fmla="*/ 0 w 173"/>
                <a:gd name="T1" fmla="*/ 0 h 177"/>
                <a:gd name="T2" fmla="*/ 0 w 173"/>
                <a:gd name="T3" fmla="*/ 0 h 177"/>
                <a:gd name="T4" fmla="*/ 0 w 173"/>
                <a:gd name="T5" fmla="*/ 0 h 177"/>
                <a:gd name="T6" fmla="*/ 0 w 173"/>
                <a:gd name="T7" fmla="*/ 0 h 177"/>
                <a:gd name="T8" fmla="*/ 0 w 173"/>
                <a:gd name="T9" fmla="*/ 0 h 177"/>
                <a:gd name="T10" fmla="*/ 0 w 173"/>
                <a:gd name="T11" fmla="*/ 0 h 177"/>
                <a:gd name="T12" fmla="*/ 0 w 173"/>
                <a:gd name="T13" fmla="*/ 0 h 177"/>
                <a:gd name="T14" fmla="*/ 0 w 173"/>
                <a:gd name="T15" fmla="*/ 0 h 177"/>
                <a:gd name="T16" fmla="*/ 0 w 173"/>
                <a:gd name="T17" fmla="*/ 0 h 177"/>
                <a:gd name="T18" fmla="*/ 0 w 173"/>
                <a:gd name="T19" fmla="*/ 0 h 177"/>
                <a:gd name="T20" fmla="*/ 0 w 173"/>
                <a:gd name="T21" fmla="*/ 0 h 177"/>
                <a:gd name="T22" fmla="*/ 0 w 173"/>
                <a:gd name="T23" fmla="*/ 0 h 177"/>
                <a:gd name="T24" fmla="*/ 0 w 173"/>
                <a:gd name="T25" fmla="*/ 0 h 177"/>
                <a:gd name="T26" fmla="*/ 0 w 173"/>
                <a:gd name="T27" fmla="*/ 0 h 177"/>
                <a:gd name="T28" fmla="*/ 0 w 173"/>
                <a:gd name="T29" fmla="*/ 0 h 177"/>
                <a:gd name="T30" fmla="*/ 0 w 173"/>
                <a:gd name="T31" fmla="*/ 0 h 177"/>
                <a:gd name="T32" fmla="*/ 0 w 173"/>
                <a:gd name="T33" fmla="*/ 0 h 177"/>
                <a:gd name="T34" fmla="*/ 0 w 173"/>
                <a:gd name="T35" fmla="*/ 0 h 177"/>
                <a:gd name="T36" fmla="*/ 0 w 173"/>
                <a:gd name="T37" fmla="*/ 0 h 177"/>
                <a:gd name="T38" fmla="*/ 0 w 173"/>
                <a:gd name="T39" fmla="*/ 0 h 177"/>
                <a:gd name="T40" fmla="*/ 0 w 173"/>
                <a:gd name="T41" fmla="*/ 0 h 177"/>
                <a:gd name="T42" fmla="*/ 0 w 173"/>
                <a:gd name="T43" fmla="*/ 0 h 177"/>
                <a:gd name="T44" fmla="*/ 0 w 173"/>
                <a:gd name="T45" fmla="*/ 0 h 177"/>
                <a:gd name="T46" fmla="*/ 0 w 173"/>
                <a:gd name="T47" fmla="*/ 0 h 177"/>
                <a:gd name="T48" fmla="*/ 0 w 173"/>
                <a:gd name="T49" fmla="*/ 0 h 177"/>
                <a:gd name="T50" fmla="*/ 0 w 173"/>
                <a:gd name="T51" fmla="*/ 0 h 177"/>
                <a:gd name="T52" fmla="*/ 0 w 173"/>
                <a:gd name="T53" fmla="*/ 0 h 177"/>
                <a:gd name="T54" fmla="*/ 0 w 173"/>
                <a:gd name="T55" fmla="*/ 0 h 177"/>
                <a:gd name="T56" fmla="*/ 0 w 173"/>
                <a:gd name="T57" fmla="*/ 0 h 177"/>
                <a:gd name="T58" fmla="*/ 0 w 173"/>
                <a:gd name="T59" fmla="*/ 0 h 177"/>
                <a:gd name="T60" fmla="*/ 0 w 173"/>
                <a:gd name="T61" fmla="*/ 0 h 177"/>
                <a:gd name="T62" fmla="*/ 0 w 173"/>
                <a:gd name="T63" fmla="*/ 0 h 177"/>
                <a:gd name="T64" fmla="*/ 0 w 173"/>
                <a:gd name="T65" fmla="*/ 0 h 177"/>
                <a:gd name="T66" fmla="*/ 0 w 173"/>
                <a:gd name="T67" fmla="*/ 0 h 177"/>
                <a:gd name="T68" fmla="*/ 0 w 173"/>
                <a:gd name="T69" fmla="*/ 0 h 177"/>
                <a:gd name="T70" fmla="*/ 0 w 173"/>
                <a:gd name="T71" fmla="*/ 0 h 177"/>
                <a:gd name="T72" fmla="*/ 0 w 173"/>
                <a:gd name="T73" fmla="*/ 0 h 177"/>
                <a:gd name="T74" fmla="*/ 0 w 173"/>
                <a:gd name="T75" fmla="*/ 0 h 177"/>
                <a:gd name="T76" fmla="*/ 0 w 173"/>
                <a:gd name="T77" fmla="*/ 0 h 177"/>
                <a:gd name="T78" fmla="*/ 0 w 173"/>
                <a:gd name="T79" fmla="*/ 0 h 177"/>
                <a:gd name="T80" fmla="*/ 0 w 173"/>
                <a:gd name="T81" fmla="*/ 0 h 17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6" name="Freeform 119"/>
            <p:cNvSpPr>
              <a:spLocks/>
            </p:cNvSpPr>
            <p:nvPr/>
          </p:nvSpPr>
          <p:spPr bwMode="auto">
            <a:xfrm>
              <a:off x="1131" y="3293"/>
              <a:ext cx="6" cy="9"/>
            </a:xfrm>
            <a:custGeom>
              <a:avLst/>
              <a:gdLst>
                <a:gd name="T0" fmla="*/ 0 w 142"/>
                <a:gd name="T1" fmla="*/ 0 h 175"/>
                <a:gd name="T2" fmla="*/ 0 w 142"/>
                <a:gd name="T3" fmla="*/ 0 h 175"/>
                <a:gd name="T4" fmla="*/ 0 w 142"/>
                <a:gd name="T5" fmla="*/ 0 h 175"/>
                <a:gd name="T6" fmla="*/ 0 w 142"/>
                <a:gd name="T7" fmla="*/ 0 h 175"/>
                <a:gd name="T8" fmla="*/ 0 w 142"/>
                <a:gd name="T9" fmla="*/ 0 h 175"/>
                <a:gd name="T10" fmla="*/ 0 w 142"/>
                <a:gd name="T11" fmla="*/ 0 h 175"/>
                <a:gd name="T12" fmla="*/ 0 w 142"/>
                <a:gd name="T13" fmla="*/ 0 h 175"/>
                <a:gd name="T14" fmla="*/ 0 w 142"/>
                <a:gd name="T15" fmla="*/ 0 h 175"/>
                <a:gd name="T16" fmla="*/ 0 w 142"/>
                <a:gd name="T17" fmla="*/ 0 h 175"/>
                <a:gd name="T18" fmla="*/ 0 w 142"/>
                <a:gd name="T19" fmla="*/ 0 h 175"/>
                <a:gd name="T20" fmla="*/ 0 w 142"/>
                <a:gd name="T21" fmla="*/ 0 h 175"/>
                <a:gd name="T22" fmla="*/ 0 w 142"/>
                <a:gd name="T23" fmla="*/ 0 h 175"/>
                <a:gd name="T24" fmla="*/ 0 w 142"/>
                <a:gd name="T25" fmla="*/ 0 h 175"/>
                <a:gd name="T26" fmla="*/ 0 w 142"/>
                <a:gd name="T27" fmla="*/ 0 h 175"/>
                <a:gd name="T28" fmla="*/ 0 w 142"/>
                <a:gd name="T29" fmla="*/ 0 h 175"/>
                <a:gd name="T30" fmla="*/ 0 w 142"/>
                <a:gd name="T31" fmla="*/ 0 h 175"/>
                <a:gd name="T32" fmla="*/ 0 w 142"/>
                <a:gd name="T33" fmla="*/ 0 h 175"/>
                <a:gd name="T34" fmla="*/ 0 w 142"/>
                <a:gd name="T35" fmla="*/ 0 h 175"/>
                <a:gd name="T36" fmla="*/ 0 w 142"/>
                <a:gd name="T37" fmla="*/ 0 h 175"/>
                <a:gd name="T38" fmla="*/ 0 w 142"/>
                <a:gd name="T39" fmla="*/ 0 h 175"/>
                <a:gd name="T40" fmla="*/ 0 w 142"/>
                <a:gd name="T41" fmla="*/ 0 h 175"/>
                <a:gd name="T42" fmla="*/ 0 w 142"/>
                <a:gd name="T43" fmla="*/ 0 h 175"/>
                <a:gd name="T44" fmla="*/ 0 w 142"/>
                <a:gd name="T45" fmla="*/ 0 h 175"/>
                <a:gd name="T46" fmla="*/ 0 w 142"/>
                <a:gd name="T47" fmla="*/ 0 h 175"/>
                <a:gd name="T48" fmla="*/ 0 w 142"/>
                <a:gd name="T49" fmla="*/ 0 h 175"/>
                <a:gd name="T50" fmla="*/ 0 w 142"/>
                <a:gd name="T51" fmla="*/ 0 h 175"/>
                <a:gd name="T52" fmla="*/ 0 w 142"/>
                <a:gd name="T53" fmla="*/ 0 h 175"/>
                <a:gd name="T54" fmla="*/ 0 w 142"/>
                <a:gd name="T55" fmla="*/ 0 h 175"/>
                <a:gd name="T56" fmla="*/ 0 w 142"/>
                <a:gd name="T57" fmla="*/ 0 h 175"/>
                <a:gd name="T58" fmla="*/ 0 w 142"/>
                <a:gd name="T59" fmla="*/ 0 h 175"/>
                <a:gd name="T60" fmla="*/ 0 w 142"/>
                <a:gd name="T61" fmla="*/ 0 h 175"/>
                <a:gd name="T62" fmla="*/ 0 w 142"/>
                <a:gd name="T63" fmla="*/ 0 h 175"/>
                <a:gd name="T64" fmla="*/ 0 w 142"/>
                <a:gd name="T65" fmla="*/ 0 h 175"/>
                <a:gd name="T66" fmla="*/ 0 w 142"/>
                <a:gd name="T67" fmla="*/ 0 h 175"/>
                <a:gd name="T68" fmla="*/ 0 w 142"/>
                <a:gd name="T69" fmla="*/ 0 h 175"/>
                <a:gd name="T70" fmla="*/ 0 w 142"/>
                <a:gd name="T71" fmla="*/ 0 h 175"/>
                <a:gd name="T72" fmla="*/ 0 w 142"/>
                <a:gd name="T73" fmla="*/ 0 h 175"/>
                <a:gd name="T74" fmla="*/ 0 w 142"/>
                <a:gd name="T75" fmla="*/ 0 h 175"/>
                <a:gd name="T76" fmla="*/ 0 w 142"/>
                <a:gd name="T77" fmla="*/ 0 h 175"/>
                <a:gd name="T78" fmla="*/ 0 w 142"/>
                <a:gd name="T79" fmla="*/ 0 h 175"/>
                <a:gd name="T80" fmla="*/ 0 w 142"/>
                <a:gd name="T81" fmla="*/ 0 h 1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7" name="Freeform 120"/>
            <p:cNvSpPr>
              <a:spLocks/>
            </p:cNvSpPr>
            <p:nvPr/>
          </p:nvSpPr>
          <p:spPr bwMode="auto">
            <a:xfrm>
              <a:off x="1131" y="3293"/>
              <a:ext cx="5" cy="9"/>
            </a:xfrm>
            <a:custGeom>
              <a:avLst/>
              <a:gdLst>
                <a:gd name="T0" fmla="*/ 0 w 116"/>
                <a:gd name="T1" fmla="*/ 0 h 172"/>
                <a:gd name="T2" fmla="*/ 0 w 116"/>
                <a:gd name="T3" fmla="*/ 0 h 172"/>
                <a:gd name="T4" fmla="*/ 0 w 116"/>
                <a:gd name="T5" fmla="*/ 0 h 172"/>
                <a:gd name="T6" fmla="*/ 0 w 116"/>
                <a:gd name="T7" fmla="*/ 0 h 172"/>
                <a:gd name="T8" fmla="*/ 0 w 116"/>
                <a:gd name="T9" fmla="*/ 0 h 172"/>
                <a:gd name="T10" fmla="*/ 0 w 116"/>
                <a:gd name="T11" fmla="*/ 0 h 172"/>
                <a:gd name="T12" fmla="*/ 0 w 116"/>
                <a:gd name="T13" fmla="*/ 0 h 172"/>
                <a:gd name="T14" fmla="*/ 0 w 116"/>
                <a:gd name="T15" fmla="*/ 0 h 172"/>
                <a:gd name="T16" fmla="*/ 0 w 116"/>
                <a:gd name="T17" fmla="*/ 0 h 172"/>
                <a:gd name="T18" fmla="*/ 0 w 116"/>
                <a:gd name="T19" fmla="*/ 0 h 172"/>
                <a:gd name="T20" fmla="*/ 0 w 116"/>
                <a:gd name="T21" fmla="*/ 0 h 172"/>
                <a:gd name="T22" fmla="*/ 0 w 116"/>
                <a:gd name="T23" fmla="*/ 0 h 172"/>
                <a:gd name="T24" fmla="*/ 0 w 116"/>
                <a:gd name="T25" fmla="*/ 0 h 172"/>
                <a:gd name="T26" fmla="*/ 0 w 116"/>
                <a:gd name="T27" fmla="*/ 0 h 172"/>
                <a:gd name="T28" fmla="*/ 0 w 116"/>
                <a:gd name="T29" fmla="*/ 0 h 172"/>
                <a:gd name="T30" fmla="*/ 0 w 116"/>
                <a:gd name="T31" fmla="*/ 0 h 172"/>
                <a:gd name="T32" fmla="*/ 0 w 116"/>
                <a:gd name="T33" fmla="*/ 0 h 172"/>
                <a:gd name="T34" fmla="*/ 0 w 116"/>
                <a:gd name="T35" fmla="*/ 0 h 172"/>
                <a:gd name="T36" fmla="*/ 0 w 116"/>
                <a:gd name="T37" fmla="*/ 0 h 172"/>
                <a:gd name="T38" fmla="*/ 0 w 116"/>
                <a:gd name="T39" fmla="*/ 0 h 172"/>
                <a:gd name="T40" fmla="*/ 0 w 116"/>
                <a:gd name="T41" fmla="*/ 0 h 172"/>
                <a:gd name="T42" fmla="*/ 0 w 116"/>
                <a:gd name="T43" fmla="*/ 0 h 172"/>
                <a:gd name="T44" fmla="*/ 0 w 116"/>
                <a:gd name="T45" fmla="*/ 0 h 172"/>
                <a:gd name="T46" fmla="*/ 0 w 116"/>
                <a:gd name="T47" fmla="*/ 0 h 172"/>
                <a:gd name="T48" fmla="*/ 0 w 116"/>
                <a:gd name="T49" fmla="*/ 0 h 172"/>
                <a:gd name="T50" fmla="*/ 0 w 116"/>
                <a:gd name="T51" fmla="*/ 0 h 172"/>
                <a:gd name="T52" fmla="*/ 0 w 116"/>
                <a:gd name="T53" fmla="*/ 0 h 172"/>
                <a:gd name="T54" fmla="*/ 0 w 116"/>
                <a:gd name="T55" fmla="*/ 0 h 172"/>
                <a:gd name="T56" fmla="*/ 0 w 116"/>
                <a:gd name="T57" fmla="*/ 0 h 172"/>
                <a:gd name="T58" fmla="*/ 0 w 116"/>
                <a:gd name="T59" fmla="*/ 0 h 172"/>
                <a:gd name="T60" fmla="*/ 0 w 116"/>
                <a:gd name="T61" fmla="*/ 0 h 172"/>
                <a:gd name="T62" fmla="*/ 0 w 116"/>
                <a:gd name="T63" fmla="*/ 0 h 172"/>
                <a:gd name="T64" fmla="*/ 0 w 116"/>
                <a:gd name="T65" fmla="*/ 0 h 172"/>
                <a:gd name="T66" fmla="*/ 0 w 116"/>
                <a:gd name="T67" fmla="*/ 0 h 172"/>
                <a:gd name="T68" fmla="*/ 0 w 116"/>
                <a:gd name="T69" fmla="*/ 0 h 172"/>
                <a:gd name="T70" fmla="*/ 0 w 116"/>
                <a:gd name="T71" fmla="*/ 0 h 172"/>
                <a:gd name="T72" fmla="*/ 0 w 116"/>
                <a:gd name="T73" fmla="*/ 0 h 172"/>
                <a:gd name="T74" fmla="*/ 0 w 116"/>
                <a:gd name="T75" fmla="*/ 0 h 172"/>
                <a:gd name="T76" fmla="*/ 0 w 116"/>
                <a:gd name="T77" fmla="*/ 0 h 172"/>
                <a:gd name="T78" fmla="*/ 0 w 116"/>
                <a:gd name="T79" fmla="*/ 0 h 172"/>
                <a:gd name="T80" fmla="*/ 0 w 116"/>
                <a:gd name="T81" fmla="*/ 0 h 17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8" name="Freeform 121"/>
            <p:cNvSpPr>
              <a:spLocks/>
            </p:cNvSpPr>
            <p:nvPr/>
          </p:nvSpPr>
          <p:spPr bwMode="auto">
            <a:xfrm>
              <a:off x="1131" y="3293"/>
              <a:ext cx="4" cy="9"/>
            </a:xfrm>
            <a:custGeom>
              <a:avLst/>
              <a:gdLst>
                <a:gd name="T0" fmla="*/ 0 w 88"/>
                <a:gd name="T1" fmla="*/ 0 h 170"/>
                <a:gd name="T2" fmla="*/ 0 w 88"/>
                <a:gd name="T3" fmla="*/ 0 h 170"/>
                <a:gd name="T4" fmla="*/ 0 w 88"/>
                <a:gd name="T5" fmla="*/ 0 h 170"/>
                <a:gd name="T6" fmla="*/ 0 w 88"/>
                <a:gd name="T7" fmla="*/ 0 h 170"/>
                <a:gd name="T8" fmla="*/ 0 w 88"/>
                <a:gd name="T9" fmla="*/ 0 h 170"/>
                <a:gd name="T10" fmla="*/ 0 w 88"/>
                <a:gd name="T11" fmla="*/ 0 h 170"/>
                <a:gd name="T12" fmla="*/ 0 w 88"/>
                <a:gd name="T13" fmla="*/ 0 h 170"/>
                <a:gd name="T14" fmla="*/ 0 w 88"/>
                <a:gd name="T15" fmla="*/ 0 h 170"/>
                <a:gd name="T16" fmla="*/ 0 w 88"/>
                <a:gd name="T17" fmla="*/ 0 h 170"/>
                <a:gd name="T18" fmla="*/ 0 w 88"/>
                <a:gd name="T19" fmla="*/ 0 h 170"/>
                <a:gd name="T20" fmla="*/ 0 w 88"/>
                <a:gd name="T21" fmla="*/ 0 h 170"/>
                <a:gd name="T22" fmla="*/ 0 w 88"/>
                <a:gd name="T23" fmla="*/ 0 h 170"/>
                <a:gd name="T24" fmla="*/ 0 w 88"/>
                <a:gd name="T25" fmla="*/ 0 h 170"/>
                <a:gd name="T26" fmla="*/ 0 w 88"/>
                <a:gd name="T27" fmla="*/ 0 h 170"/>
                <a:gd name="T28" fmla="*/ 0 w 88"/>
                <a:gd name="T29" fmla="*/ 0 h 170"/>
                <a:gd name="T30" fmla="*/ 0 w 88"/>
                <a:gd name="T31" fmla="*/ 0 h 170"/>
                <a:gd name="T32" fmla="*/ 0 w 88"/>
                <a:gd name="T33" fmla="*/ 0 h 170"/>
                <a:gd name="T34" fmla="*/ 0 w 88"/>
                <a:gd name="T35" fmla="*/ 0 h 170"/>
                <a:gd name="T36" fmla="*/ 0 w 88"/>
                <a:gd name="T37" fmla="*/ 0 h 170"/>
                <a:gd name="T38" fmla="*/ 0 w 88"/>
                <a:gd name="T39" fmla="*/ 0 h 170"/>
                <a:gd name="T40" fmla="*/ 0 w 88"/>
                <a:gd name="T41" fmla="*/ 0 h 170"/>
                <a:gd name="T42" fmla="*/ 0 w 88"/>
                <a:gd name="T43" fmla="*/ 0 h 170"/>
                <a:gd name="T44" fmla="*/ 0 w 88"/>
                <a:gd name="T45" fmla="*/ 0 h 170"/>
                <a:gd name="T46" fmla="*/ 0 w 88"/>
                <a:gd name="T47" fmla="*/ 0 h 170"/>
                <a:gd name="T48" fmla="*/ 0 w 88"/>
                <a:gd name="T49" fmla="*/ 0 h 170"/>
                <a:gd name="T50" fmla="*/ 0 w 88"/>
                <a:gd name="T51" fmla="*/ 0 h 170"/>
                <a:gd name="T52" fmla="*/ 0 w 88"/>
                <a:gd name="T53" fmla="*/ 0 h 170"/>
                <a:gd name="T54" fmla="*/ 0 w 88"/>
                <a:gd name="T55" fmla="*/ 0 h 170"/>
                <a:gd name="T56" fmla="*/ 0 w 88"/>
                <a:gd name="T57" fmla="*/ 0 h 170"/>
                <a:gd name="T58" fmla="*/ 0 w 88"/>
                <a:gd name="T59" fmla="*/ 0 h 170"/>
                <a:gd name="T60" fmla="*/ 0 w 88"/>
                <a:gd name="T61" fmla="*/ 0 h 170"/>
                <a:gd name="T62" fmla="*/ 0 w 88"/>
                <a:gd name="T63" fmla="*/ 0 h 170"/>
                <a:gd name="T64" fmla="*/ 0 w 88"/>
                <a:gd name="T65" fmla="*/ 0 h 170"/>
                <a:gd name="T66" fmla="*/ 0 w 88"/>
                <a:gd name="T67" fmla="*/ 0 h 170"/>
                <a:gd name="T68" fmla="*/ 0 w 88"/>
                <a:gd name="T69" fmla="*/ 0 h 170"/>
                <a:gd name="T70" fmla="*/ 0 w 88"/>
                <a:gd name="T71" fmla="*/ 0 h 170"/>
                <a:gd name="T72" fmla="*/ 0 w 88"/>
                <a:gd name="T73" fmla="*/ 0 h 1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9" name="Freeform 122"/>
            <p:cNvSpPr>
              <a:spLocks/>
            </p:cNvSpPr>
            <p:nvPr/>
          </p:nvSpPr>
          <p:spPr bwMode="auto">
            <a:xfrm>
              <a:off x="1132" y="3293"/>
              <a:ext cx="2" cy="9"/>
            </a:xfrm>
            <a:custGeom>
              <a:avLst/>
              <a:gdLst>
                <a:gd name="T0" fmla="*/ 0 w 59"/>
                <a:gd name="T1" fmla="*/ 0 h 167"/>
                <a:gd name="T2" fmla="*/ 0 w 59"/>
                <a:gd name="T3" fmla="*/ 0 h 167"/>
                <a:gd name="T4" fmla="*/ 0 w 59"/>
                <a:gd name="T5" fmla="*/ 0 h 167"/>
                <a:gd name="T6" fmla="*/ 0 w 59"/>
                <a:gd name="T7" fmla="*/ 0 h 167"/>
                <a:gd name="T8" fmla="*/ 0 w 59"/>
                <a:gd name="T9" fmla="*/ 0 h 167"/>
                <a:gd name="T10" fmla="*/ 0 w 59"/>
                <a:gd name="T11" fmla="*/ 0 h 1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9" h="167">
                  <a:moveTo>
                    <a:pt x="59" y="155"/>
                  </a:moveTo>
                  <a:lnTo>
                    <a:pt x="33" y="167"/>
                  </a:lnTo>
                  <a:lnTo>
                    <a:pt x="0" y="87"/>
                  </a:lnTo>
                  <a:lnTo>
                    <a:pt x="29" y="0"/>
                  </a:lnTo>
                  <a:lnTo>
                    <a:pt x="26" y="76"/>
                  </a:lnTo>
                  <a:lnTo>
                    <a:pt x="59" y="155"/>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0" name="Freeform 123"/>
            <p:cNvSpPr>
              <a:spLocks/>
            </p:cNvSpPr>
            <p:nvPr/>
          </p:nvSpPr>
          <p:spPr bwMode="auto">
            <a:xfrm>
              <a:off x="1130" y="3294"/>
              <a:ext cx="8" cy="4"/>
            </a:xfrm>
            <a:custGeom>
              <a:avLst/>
              <a:gdLst>
                <a:gd name="T0" fmla="*/ 0 w 172"/>
                <a:gd name="T1" fmla="*/ 0 h 81"/>
                <a:gd name="T2" fmla="*/ 0 w 172"/>
                <a:gd name="T3" fmla="*/ 0 h 81"/>
                <a:gd name="T4" fmla="*/ 0 w 172"/>
                <a:gd name="T5" fmla="*/ 0 h 81"/>
                <a:gd name="T6" fmla="*/ 0 w 172"/>
                <a:gd name="T7" fmla="*/ 0 h 81"/>
                <a:gd name="T8" fmla="*/ 0 w 172"/>
                <a:gd name="T9" fmla="*/ 0 h 81"/>
                <a:gd name="T10" fmla="*/ 0 w 172"/>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 h="81">
                  <a:moveTo>
                    <a:pt x="170" y="4"/>
                  </a:moveTo>
                  <a:lnTo>
                    <a:pt x="168" y="0"/>
                  </a:lnTo>
                  <a:lnTo>
                    <a:pt x="0" y="73"/>
                  </a:lnTo>
                  <a:lnTo>
                    <a:pt x="4" y="81"/>
                  </a:lnTo>
                  <a:lnTo>
                    <a:pt x="172" y="8"/>
                  </a:lnTo>
                  <a:lnTo>
                    <a:pt x="170" y="4"/>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1" name="Freeform 124"/>
            <p:cNvSpPr>
              <a:spLocks/>
            </p:cNvSpPr>
            <p:nvPr/>
          </p:nvSpPr>
          <p:spPr bwMode="auto">
            <a:xfrm>
              <a:off x="1176" y="3432"/>
              <a:ext cx="10" cy="6"/>
            </a:xfrm>
            <a:custGeom>
              <a:avLst/>
              <a:gdLst>
                <a:gd name="T0" fmla="*/ 0 w 216"/>
                <a:gd name="T1" fmla="*/ 0 h 103"/>
                <a:gd name="T2" fmla="*/ 0 w 216"/>
                <a:gd name="T3" fmla="*/ 0 h 103"/>
                <a:gd name="T4" fmla="*/ 0 w 216"/>
                <a:gd name="T5" fmla="*/ 0 h 103"/>
                <a:gd name="T6" fmla="*/ 0 w 216"/>
                <a:gd name="T7" fmla="*/ 0 h 103"/>
                <a:gd name="T8" fmla="*/ 0 w 216"/>
                <a:gd name="T9" fmla="*/ 0 h 1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 h="103">
                  <a:moveTo>
                    <a:pt x="216" y="12"/>
                  </a:moveTo>
                  <a:lnTo>
                    <a:pt x="4" y="103"/>
                  </a:lnTo>
                  <a:lnTo>
                    <a:pt x="0" y="93"/>
                  </a:lnTo>
                  <a:lnTo>
                    <a:pt x="211" y="0"/>
                  </a:lnTo>
                  <a:lnTo>
                    <a:pt x="216" y="12"/>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2" name="Freeform 125"/>
            <p:cNvSpPr>
              <a:spLocks/>
            </p:cNvSpPr>
            <p:nvPr/>
          </p:nvSpPr>
          <p:spPr bwMode="auto">
            <a:xfrm>
              <a:off x="1176" y="3433"/>
              <a:ext cx="11" cy="16"/>
            </a:xfrm>
            <a:custGeom>
              <a:avLst/>
              <a:gdLst>
                <a:gd name="T0" fmla="*/ 0 w 250"/>
                <a:gd name="T1" fmla="*/ 0 h 298"/>
                <a:gd name="T2" fmla="*/ 0 w 250"/>
                <a:gd name="T3" fmla="*/ 0 h 298"/>
                <a:gd name="T4" fmla="*/ 0 w 250"/>
                <a:gd name="T5" fmla="*/ 0 h 298"/>
                <a:gd name="T6" fmla="*/ 0 w 250"/>
                <a:gd name="T7" fmla="*/ 0 h 298"/>
                <a:gd name="T8" fmla="*/ 0 w 250"/>
                <a:gd name="T9" fmla="*/ 0 h 298"/>
                <a:gd name="T10" fmla="*/ 0 w 250"/>
                <a:gd name="T11" fmla="*/ 0 h 298"/>
                <a:gd name="T12" fmla="*/ 0 w 250"/>
                <a:gd name="T13" fmla="*/ 0 h 298"/>
                <a:gd name="T14" fmla="*/ 0 w 250"/>
                <a:gd name="T15" fmla="*/ 0 h 298"/>
                <a:gd name="T16" fmla="*/ 0 w 250"/>
                <a:gd name="T17" fmla="*/ 0 h 298"/>
                <a:gd name="T18" fmla="*/ 0 w 250"/>
                <a:gd name="T19" fmla="*/ 0 h 298"/>
                <a:gd name="T20" fmla="*/ 0 w 250"/>
                <a:gd name="T21" fmla="*/ 0 h 298"/>
                <a:gd name="T22" fmla="*/ 0 w 250"/>
                <a:gd name="T23" fmla="*/ 0 h 298"/>
                <a:gd name="T24" fmla="*/ 0 w 250"/>
                <a:gd name="T25" fmla="*/ 0 h 298"/>
                <a:gd name="T26" fmla="*/ 0 w 250"/>
                <a:gd name="T27" fmla="*/ 0 h 298"/>
                <a:gd name="T28" fmla="*/ 0 w 250"/>
                <a:gd name="T29" fmla="*/ 0 h 298"/>
                <a:gd name="T30" fmla="*/ 0 w 250"/>
                <a:gd name="T31" fmla="*/ 0 h 298"/>
                <a:gd name="T32" fmla="*/ 0 w 250"/>
                <a:gd name="T33" fmla="*/ 0 h 298"/>
                <a:gd name="T34" fmla="*/ 0 w 250"/>
                <a:gd name="T35" fmla="*/ 0 h 298"/>
                <a:gd name="T36" fmla="*/ 0 w 250"/>
                <a:gd name="T37" fmla="*/ 0 h 298"/>
                <a:gd name="T38" fmla="*/ 0 w 250"/>
                <a:gd name="T39" fmla="*/ 0 h 298"/>
                <a:gd name="T40" fmla="*/ 0 w 250"/>
                <a:gd name="T41" fmla="*/ 0 h 298"/>
                <a:gd name="T42" fmla="*/ 0 w 250"/>
                <a:gd name="T43" fmla="*/ 0 h 298"/>
                <a:gd name="T44" fmla="*/ 0 w 250"/>
                <a:gd name="T45" fmla="*/ 0 h 298"/>
                <a:gd name="T46" fmla="*/ 0 w 250"/>
                <a:gd name="T47" fmla="*/ 0 h 298"/>
                <a:gd name="T48" fmla="*/ 0 w 250"/>
                <a:gd name="T49" fmla="*/ 0 h 298"/>
                <a:gd name="T50" fmla="*/ 0 w 250"/>
                <a:gd name="T51" fmla="*/ 0 h 298"/>
                <a:gd name="T52" fmla="*/ 0 w 250"/>
                <a:gd name="T53" fmla="*/ 0 h 298"/>
                <a:gd name="T54" fmla="*/ 0 w 250"/>
                <a:gd name="T55" fmla="*/ 0 h 298"/>
                <a:gd name="T56" fmla="*/ 0 w 250"/>
                <a:gd name="T57" fmla="*/ 0 h 298"/>
                <a:gd name="T58" fmla="*/ 0 w 250"/>
                <a:gd name="T59" fmla="*/ 0 h 298"/>
                <a:gd name="T60" fmla="*/ 0 w 250"/>
                <a:gd name="T61" fmla="*/ 0 h 298"/>
                <a:gd name="T62" fmla="*/ 0 w 250"/>
                <a:gd name="T63" fmla="*/ 0 h 298"/>
                <a:gd name="T64" fmla="*/ 0 w 250"/>
                <a:gd name="T65" fmla="*/ 0 h 298"/>
                <a:gd name="T66" fmla="*/ 0 w 250"/>
                <a:gd name="T67" fmla="*/ 0 h 298"/>
                <a:gd name="T68" fmla="*/ 0 w 250"/>
                <a:gd name="T69" fmla="*/ 0 h 298"/>
                <a:gd name="T70" fmla="*/ 0 w 250"/>
                <a:gd name="T71" fmla="*/ 0 h 298"/>
                <a:gd name="T72" fmla="*/ 0 w 250"/>
                <a:gd name="T73" fmla="*/ 0 h 298"/>
                <a:gd name="T74" fmla="*/ 0 w 250"/>
                <a:gd name="T75" fmla="*/ 0 h 298"/>
                <a:gd name="T76" fmla="*/ 0 w 250"/>
                <a:gd name="T77" fmla="*/ 0 h 298"/>
                <a:gd name="T78" fmla="*/ 0 w 250"/>
                <a:gd name="T79" fmla="*/ 0 h 298"/>
                <a:gd name="T80" fmla="*/ 0 w 250"/>
                <a:gd name="T81" fmla="*/ 0 h 2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3" name="Freeform 126"/>
            <p:cNvSpPr>
              <a:spLocks/>
            </p:cNvSpPr>
            <p:nvPr/>
          </p:nvSpPr>
          <p:spPr bwMode="auto">
            <a:xfrm>
              <a:off x="1176" y="3433"/>
              <a:ext cx="10" cy="16"/>
            </a:xfrm>
            <a:custGeom>
              <a:avLst/>
              <a:gdLst>
                <a:gd name="T0" fmla="*/ 0 w 226"/>
                <a:gd name="T1" fmla="*/ 0 h 287"/>
                <a:gd name="T2" fmla="*/ 0 w 226"/>
                <a:gd name="T3" fmla="*/ 0 h 287"/>
                <a:gd name="T4" fmla="*/ 0 w 226"/>
                <a:gd name="T5" fmla="*/ 0 h 287"/>
                <a:gd name="T6" fmla="*/ 0 w 226"/>
                <a:gd name="T7" fmla="*/ 0 h 287"/>
                <a:gd name="T8" fmla="*/ 0 w 226"/>
                <a:gd name="T9" fmla="*/ 0 h 287"/>
                <a:gd name="T10" fmla="*/ 0 w 226"/>
                <a:gd name="T11" fmla="*/ 0 h 287"/>
                <a:gd name="T12" fmla="*/ 0 w 226"/>
                <a:gd name="T13" fmla="*/ 0 h 287"/>
                <a:gd name="T14" fmla="*/ 0 w 226"/>
                <a:gd name="T15" fmla="*/ 0 h 287"/>
                <a:gd name="T16" fmla="*/ 0 w 226"/>
                <a:gd name="T17" fmla="*/ 0 h 287"/>
                <a:gd name="T18" fmla="*/ 0 w 226"/>
                <a:gd name="T19" fmla="*/ 0 h 287"/>
                <a:gd name="T20" fmla="*/ 0 w 226"/>
                <a:gd name="T21" fmla="*/ 0 h 287"/>
                <a:gd name="T22" fmla="*/ 0 w 226"/>
                <a:gd name="T23" fmla="*/ 0 h 287"/>
                <a:gd name="T24" fmla="*/ 0 w 226"/>
                <a:gd name="T25" fmla="*/ 0 h 287"/>
                <a:gd name="T26" fmla="*/ 0 w 226"/>
                <a:gd name="T27" fmla="*/ 0 h 287"/>
                <a:gd name="T28" fmla="*/ 0 w 226"/>
                <a:gd name="T29" fmla="*/ 0 h 287"/>
                <a:gd name="T30" fmla="*/ 0 w 226"/>
                <a:gd name="T31" fmla="*/ 0 h 287"/>
                <a:gd name="T32" fmla="*/ 0 w 226"/>
                <a:gd name="T33" fmla="*/ 0 h 287"/>
                <a:gd name="T34" fmla="*/ 0 w 226"/>
                <a:gd name="T35" fmla="*/ 0 h 287"/>
                <a:gd name="T36" fmla="*/ 0 w 226"/>
                <a:gd name="T37" fmla="*/ 0 h 287"/>
                <a:gd name="T38" fmla="*/ 0 w 226"/>
                <a:gd name="T39" fmla="*/ 0 h 287"/>
                <a:gd name="T40" fmla="*/ 0 w 226"/>
                <a:gd name="T41" fmla="*/ 0 h 287"/>
                <a:gd name="T42" fmla="*/ 0 w 226"/>
                <a:gd name="T43" fmla="*/ 0 h 287"/>
                <a:gd name="T44" fmla="*/ 0 w 226"/>
                <a:gd name="T45" fmla="*/ 0 h 287"/>
                <a:gd name="T46" fmla="*/ 0 w 226"/>
                <a:gd name="T47" fmla="*/ 0 h 287"/>
                <a:gd name="T48" fmla="*/ 0 w 226"/>
                <a:gd name="T49" fmla="*/ 0 h 287"/>
                <a:gd name="T50" fmla="*/ 0 w 226"/>
                <a:gd name="T51" fmla="*/ 0 h 287"/>
                <a:gd name="T52" fmla="*/ 0 w 226"/>
                <a:gd name="T53" fmla="*/ 0 h 287"/>
                <a:gd name="T54" fmla="*/ 0 w 226"/>
                <a:gd name="T55" fmla="*/ 0 h 287"/>
                <a:gd name="T56" fmla="*/ 0 w 226"/>
                <a:gd name="T57" fmla="*/ 0 h 287"/>
                <a:gd name="T58" fmla="*/ 0 w 226"/>
                <a:gd name="T59" fmla="*/ 0 h 287"/>
                <a:gd name="T60" fmla="*/ 0 w 226"/>
                <a:gd name="T61" fmla="*/ 0 h 287"/>
                <a:gd name="T62" fmla="*/ 0 w 226"/>
                <a:gd name="T63" fmla="*/ 0 h 287"/>
                <a:gd name="T64" fmla="*/ 0 w 226"/>
                <a:gd name="T65" fmla="*/ 0 h 287"/>
                <a:gd name="T66" fmla="*/ 0 w 226"/>
                <a:gd name="T67" fmla="*/ 0 h 287"/>
                <a:gd name="T68" fmla="*/ 0 w 226"/>
                <a:gd name="T69" fmla="*/ 0 h 287"/>
                <a:gd name="T70" fmla="*/ 0 w 226"/>
                <a:gd name="T71" fmla="*/ 0 h 287"/>
                <a:gd name="T72" fmla="*/ 0 w 226"/>
                <a:gd name="T73" fmla="*/ 0 h 287"/>
                <a:gd name="T74" fmla="*/ 0 w 226"/>
                <a:gd name="T75" fmla="*/ 0 h 287"/>
                <a:gd name="T76" fmla="*/ 0 w 226"/>
                <a:gd name="T77" fmla="*/ 0 h 287"/>
                <a:gd name="T78" fmla="*/ 0 w 226"/>
                <a:gd name="T79" fmla="*/ 0 h 287"/>
                <a:gd name="T80" fmla="*/ 0 w 226"/>
                <a:gd name="T81" fmla="*/ 0 h 28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4" name="Freeform 127"/>
            <p:cNvSpPr>
              <a:spLocks/>
            </p:cNvSpPr>
            <p:nvPr/>
          </p:nvSpPr>
          <p:spPr bwMode="auto">
            <a:xfrm>
              <a:off x="1177" y="3434"/>
              <a:ext cx="9" cy="15"/>
            </a:xfrm>
            <a:custGeom>
              <a:avLst/>
              <a:gdLst>
                <a:gd name="T0" fmla="*/ 0 w 202"/>
                <a:gd name="T1" fmla="*/ 0 h 274"/>
                <a:gd name="T2" fmla="*/ 0 w 202"/>
                <a:gd name="T3" fmla="*/ 0 h 274"/>
                <a:gd name="T4" fmla="*/ 0 w 202"/>
                <a:gd name="T5" fmla="*/ 0 h 274"/>
                <a:gd name="T6" fmla="*/ 0 w 202"/>
                <a:gd name="T7" fmla="*/ 0 h 274"/>
                <a:gd name="T8" fmla="*/ 0 w 202"/>
                <a:gd name="T9" fmla="*/ 0 h 274"/>
                <a:gd name="T10" fmla="*/ 0 w 202"/>
                <a:gd name="T11" fmla="*/ 0 h 274"/>
                <a:gd name="T12" fmla="*/ 0 w 202"/>
                <a:gd name="T13" fmla="*/ 0 h 274"/>
                <a:gd name="T14" fmla="*/ 0 w 202"/>
                <a:gd name="T15" fmla="*/ 0 h 274"/>
                <a:gd name="T16" fmla="*/ 0 w 202"/>
                <a:gd name="T17" fmla="*/ 0 h 274"/>
                <a:gd name="T18" fmla="*/ 0 w 202"/>
                <a:gd name="T19" fmla="*/ 0 h 274"/>
                <a:gd name="T20" fmla="*/ 0 w 202"/>
                <a:gd name="T21" fmla="*/ 0 h 274"/>
                <a:gd name="T22" fmla="*/ 0 w 202"/>
                <a:gd name="T23" fmla="*/ 0 h 274"/>
                <a:gd name="T24" fmla="*/ 0 w 202"/>
                <a:gd name="T25" fmla="*/ 0 h 274"/>
                <a:gd name="T26" fmla="*/ 0 w 202"/>
                <a:gd name="T27" fmla="*/ 0 h 274"/>
                <a:gd name="T28" fmla="*/ 0 w 202"/>
                <a:gd name="T29" fmla="*/ 0 h 274"/>
                <a:gd name="T30" fmla="*/ 0 w 202"/>
                <a:gd name="T31" fmla="*/ 0 h 274"/>
                <a:gd name="T32" fmla="*/ 0 w 202"/>
                <a:gd name="T33" fmla="*/ 0 h 274"/>
                <a:gd name="T34" fmla="*/ 0 w 202"/>
                <a:gd name="T35" fmla="*/ 0 h 274"/>
                <a:gd name="T36" fmla="*/ 0 w 202"/>
                <a:gd name="T37" fmla="*/ 0 h 274"/>
                <a:gd name="T38" fmla="*/ 0 w 202"/>
                <a:gd name="T39" fmla="*/ 0 h 274"/>
                <a:gd name="T40" fmla="*/ 0 w 202"/>
                <a:gd name="T41" fmla="*/ 0 h 274"/>
                <a:gd name="T42" fmla="*/ 0 w 202"/>
                <a:gd name="T43" fmla="*/ 0 h 274"/>
                <a:gd name="T44" fmla="*/ 0 w 202"/>
                <a:gd name="T45" fmla="*/ 0 h 274"/>
                <a:gd name="T46" fmla="*/ 0 w 202"/>
                <a:gd name="T47" fmla="*/ 0 h 274"/>
                <a:gd name="T48" fmla="*/ 0 w 202"/>
                <a:gd name="T49" fmla="*/ 0 h 274"/>
                <a:gd name="T50" fmla="*/ 0 w 202"/>
                <a:gd name="T51" fmla="*/ 0 h 274"/>
                <a:gd name="T52" fmla="*/ 0 w 202"/>
                <a:gd name="T53" fmla="*/ 0 h 274"/>
                <a:gd name="T54" fmla="*/ 0 w 202"/>
                <a:gd name="T55" fmla="*/ 0 h 274"/>
                <a:gd name="T56" fmla="*/ 0 w 202"/>
                <a:gd name="T57" fmla="*/ 0 h 274"/>
                <a:gd name="T58" fmla="*/ 0 w 202"/>
                <a:gd name="T59" fmla="*/ 0 h 274"/>
                <a:gd name="T60" fmla="*/ 0 w 202"/>
                <a:gd name="T61" fmla="*/ 0 h 274"/>
                <a:gd name="T62" fmla="*/ 0 w 202"/>
                <a:gd name="T63" fmla="*/ 0 h 274"/>
                <a:gd name="T64" fmla="*/ 0 w 202"/>
                <a:gd name="T65" fmla="*/ 0 h 2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5" name="Freeform 128"/>
            <p:cNvSpPr>
              <a:spLocks/>
            </p:cNvSpPr>
            <p:nvPr/>
          </p:nvSpPr>
          <p:spPr bwMode="auto">
            <a:xfrm>
              <a:off x="1177" y="3435"/>
              <a:ext cx="9" cy="14"/>
            </a:xfrm>
            <a:custGeom>
              <a:avLst/>
              <a:gdLst>
                <a:gd name="T0" fmla="*/ 0 w 186"/>
                <a:gd name="T1" fmla="*/ 0 h 264"/>
                <a:gd name="T2" fmla="*/ 0 w 186"/>
                <a:gd name="T3" fmla="*/ 0 h 264"/>
                <a:gd name="T4" fmla="*/ 0 w 186"/>
                <a:gd name="T5" fmla="*/ 0 h 264"/>
                <a:gd name="T6" fmla="*/ 0 w 186"/>
                <a:gd name="T7" fmla="*/ 0 h 264"/>
                <a:gd name="T8" fmla="*/ 0 w 186"/>
                <a:gd name="T9" fmla="*/ 0 h 264"/>
                <a:gd name="T10" fmla="*/ 0 w 186"/>
                <a:gd name="T11" fmla="*/ 0 h 264"/>
                <a:gd name="T12" fmla="*/ 0 w 186"/>
                <a:gd name="T13" fmla="*/ 0 h 264"/>
                <a:gd name="T14" fmla="*/ 0 w 186"/>
                <a:gd name="T15" fmla="*/ 0 h 264"/>
                <a:gd name="T16" fmla="*/ 0 w 186"/>
                <a:gd name="T17" fmla="*/ 0 h 264"/>
                <a:gd name="T18" fmla="*/ 0 w 186"/>
                <a:gd name="T19" fmla="*/ 0 h 264"/>
                <a:gd name="T20" fmla="*/ 0 w 186"/>
                <a:gd name="T21" fmla="*/ 0 h 264"/>
                <a:gd name="T22" fmla="*/ 0 w 186"/>
                <a:gd name="T23" fmla="*/ 0 h 264"/>
                <a:gd name="T24" fmla="*/ 0 w 186"/>
                <a:gd name="T25" fmla="*/ 0 h 264"/>
                <a:gd name="T26" fmla="*/ 0 w 186"/>
                <a:gd name="T27" fmla="*/ 0 h 264"/>
                <a:gd name="T28" fmla="*/ 0 w 186"/>
                <a:gd name="T29" fmla="*/ 0 h 264"/>
                <a:gd name="T30" fmla="*/ 0 w 186"/>
                <a:gd name="T31" fmla="*/ 0 h 264"/>
                <a:gd name="T32" fmla="*/ 0 w 186"/>
                <a:gd name="T33" fmla="*/ 0 h 264"/>
                <a:gd name="T34" fmla="*/ 0 w 186"/>
                <a:gd name="T35" fmla="*/ 0 h 264"/>
                <a:gd name="T36" fmla="*/ 0 w 186"/>
                <a:gd name="T37" fmla="*/ 0 h 264"/>
                <a:gd name="T38" fmla="*/ 0 w 186"/>
                <a:gd name="T39" fmla="*/ 0 h 264"/>
                <a:gd name="T40" fmla="*/ 0 w 186"/>
                <a:gd name="T41" fmla="*/ 0 h 264"/>
                <a:gd name="T42" fmla="*/ 0 w 186"/>
                <a:gd name="T43" fmla="*/ 0 h 264"/>
                <a:gd name="T44" fmla="*/ 0 w 186"/>
                <a:gd name="T45" fmla="*/ 0 h 264"/>
                <a:gd name="T46" fmla="*/ 0 w 186"/>
                <a:gd name="T47" fmla="*/ 0 h 264"/>
                <a:gd name="T48" fmla="*/ 0 w 186"/>
                <a:gd name="T49" fmla="*/ 0 h 264"/>
                <a:gd name="T50" fmla="*/ 0 w 186"/>
                <a:gd name="T51" fmla="*/ 0 h 264"/>
                <a:gd name="T52" fmla="*/ 0 w 186"/>
                <a:gd name="T53" fmla="*/ 0 h 264"/>
                <a:gd name="T54" fmla="*/ 0 w 186"/>
                <a:gd name="T55" fmla="*/ 0 h 264"/>
                <a:gd name="T56" fmla="*/ 0 w 186"/>
                <a:gd name="T57" fmla="*/ 0 h 264"/>
                <a:gd name="T58" fmla="*/ 0 w 186"/>
                <a:gd name="T59" fmla="*/ 0 h 264"/>
                <a:gd name="T60" fmla="*/ 0 w 186"/>
                <a:gd name="T61" fmla="*/ 0 h 264"/>
                <a:gd name="T62" fmla="*/ 0 w 186"/>
                <a:gd name="T63" fmla="*/ 0 h 264"/>
                <a:gd name="T64" fmla="*/ 0 w 186"/>
                <a:gd name="T65" fmla="*/ 0 h 2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6" name="Freeform 129"/>
            <p:cNvSpPr>
              <a:spLocks/>
            </p:cNvSpPr>
            <p:nvPr/>
          </p:nvSpPr>
          <p:spPr bwMode="auto">
            <a:xfrm>
              <a:off x="1177" y="3435"/>
              <a:ext cx="8" cy="14"/>
            </a:xfrm>
            <a:custGeom>
              <a:avLst/>
              <a:gdLst>
                <a:gd name="T0" fmla="*/ 0 w 173"/>
                <a:gd name="T1" fmla="*/ 0 h 251"/>
                <a:gd name="T2" fmla="*/ 0 w 173"/>
                <a:gd name="T3" fmla="*/ 0 h 251"/>
                <a:gd name="T4" fmla="*/ 0 w 173"/>
                <a:gd name="T5" fmla="*/ 0 h 251"/>
                <a:gd name="T6" fmla="*/ 0 w 173"/>
                <a:gd name="T7" fmla="*/ 0 h 251"/>
                <a:gd name="T8" fmla="*/ 0 w 173"/>
                <a:gd name="T9" fmla="*/ 0 h 251"/>
                <a:gd name="T10" fmla="*/ 0 w 173"/>
                <a:gd name="T11" fmla="*/ 0 h 251"/>
                <a:gd name="T12" fmla="*/ 0 w 173"/>
                <a:gd name="T13" fmla="*/ 0 h 251"/>
                <a:gd name="T14" fmla="*/ 0 w 173"/>
                <a:gd name="T15" fmla="*/ 0 h 251"/>
                <a:gd name="T16" fmla="*/ 0 w 173"/>
                <a:gd name="T17" fmla="*/ 0 h 251"/>
                <a:gd name="T18" fmla="*/ 0 w 173"/>
                <a:gd name="T19" fmla="*/ 0 h 251"/>
                <a:gd name="T20" fmla="*/ 0 w 173"/>
                <a:gd name="T21" fmla="*/ 0 h 251"/>
                <a:gd name="T22" fmla="*/ 0 w 173"/>
                <a:gd name="T23" fmla="*/ 0 h 251"/>
                <a:gd name="T24" fmla="*/ 0 w 173"/>
                <a:gd name="T25" fmla="*/ 0 h 251"/>
                <a:gd name="T26" fmla="*/ 0 w 173"/>
                <a:gd name="T27" fmla="*/ 0 h 251"/>
                <a:gd name="T28" fmla="*/ 0 w 173"/>
                <a:gd name="T29" fmla="*/ 0 h 251"/>
                <a:gd name="T30" fmla="*/ 0 w 173"/>
                <a:gd name="T31" fmla="*/ 0 h 251"/>
                <a:gd name="T32" fmla="*/ 0 w 173"/>
                <a:gd name="T33" fmla="*/ 0 h 251"/>
                <a:gd name="T34" fmla="*/ 0 w 173"/>
                <a:gd name="T35" fmla="*/ 0 h 251"/>
                <a:gd name="T36" fmla="*/ 0 w 173"/>
                <a:gd name="T37" fmla="*/ 0 h 251"/>
                <a:gd name="T38" fmla="*/ 0 w 173"/>
                <a:gd name="T39" fmla="*/ 0 h 251"/>
                <a:gd name="T40" fmla="*/ 0 w 173"/>
                <a:gd name="T41" fmla="*/ 0 h 251"/>
                <a:gd name="T42" fmla="*/ 0 w 173"/>
                <a:gd name="T43" fmla="*/ 0 h 251"/>
                <a:gd name="T44" fmla="*/ 0 w 173"/>
                <a:gd name="T45" fmla="*/ 0 h 251"/>
                <a:gd name="T46" fmla="*/ 0 w 173"/>
                <a:gd name="T47" fmla="*/ 0 h 251"/>
                <a:gd name="T48" fmla="*/ 0 w 173"/>
                <a:gd name="T49" fmla="*/ 0 h 251"/>
                <a:gd name="T50" fmla="*/ 0 w 173"/>
                <a:gd name="T51" fmla="*/ 0 h 251"/>
                <a:gd name="T52" fmla="*/ 0 w 173"/>
                <a:gd name="T53" fmla="*/ 0 h 251"/>
                <a:gd name="T54" fmla="*/ 0 w 173"/>
                <a:gd name="T55" fmla="*/ 0 h 251"/>
                <a:gd name="T56" fmla="*/ 0 w 173"/>
                <a:gd name="T57" fmla="*/ 0 h 251"/>
                <a:gd name="T58" fmla="*/ 0 w 173"/>
                <a:gd name="T59" fmla="*/ 0 h 251"/>
                <a:gd name="T60" fmla="*/ 0 w 173"/>
                <a:gd name="T61" fmla="*/ 0 h 251"/>
                <a:gd name="T62" fmla="*/ 0 w 173"/>
                <a:gd name="T63" fmla="*/ 0 h 251"/>
                <a:gd name="T64" fmla="*/ 0 w 173"/>
                <a:gd name="T65" fmla="*/ 0 h 2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 name="Freeform 130"/>
            <p:cNvSpPr>
              <a:spLocks/>
            </p:cNvSpPr>
            <p:nvPr/>
          </p:nvSpPr>
          <p:spPr bwMode="auto">
            <a:xfrm>
              <a:off x="1178" y="3436"/>
              <a:ext cx="7" cy="13"/>
            </a:xfrm>
            <a:custGeom>
              <a:avLst/>
              <a:gdLst>
                <a:gd name="T0" fmla="*/ 0 w 163"/>
                <a:gd name="T1" fmla="*/ 0 h 240"/>
                <a:gd name="T2" fmla="*/ 0 w 163"/>
                <a:gd name="T3" fmla="*/ 0 h 240"/>
                <a:gd name="T4" fmla="*/ 0 w 163"/>
                <a:gd name="T5" fmla="*/ 0 h 240"/>
                <a:gd name="T6" fmla="*/ 0 w 163"/>
                <a:gd name="T7" fmla="*/ 0 h 240"/>
                <a:gd name="T8" fmla="*/ 0 w 163"/>
                <a:gd name="T9" fmla="*/ 0 h 240"/>
                <a:gd name="T10" fmla="*/ 0 w 163"/>
                <a:gd name="T11" fmla="*/ 0 h 240"/>
                <a:gd name="T12" fmla="*/ 0 w 163"/>
                <a:gd name="T13" fmla="*/ 0 h 240"/>
                <a:gd name="T14" fmla="*/ 0 w 163"/>
                <a:gd name="T15" fmla="*/ 0 h 240"/>
                <a:gd name="T16" fmla="*/ 0 w 163"/>
                <a:gd name="T17" fmla="*/ 0 h 240"/>
                <a:gd name="T18" fmla="*/ 0 w 163"/>
                <a:gd name="T19" fmla="*/ 0 h 240"/>
                <a:gd name="T20" fmla="*/ 0 w 163"/>
                <a:gd name="T21" fmla="*/ 0 h 240"/>
                <a:gd name="T22" fmla="*/ 0 w 163"/>
                <a:gd name="T23" fmla="*/ 0 h 240"/>
                <a:gd name="T24" fmla="*/ 0 w 163"/>
                <a:gd name="T25" fmla="*/ 0 h 240"/>
                <a:gd name="T26" fmla="*/ 0 w 163"/>
                <a:gd name="T27" fmla="*/ 0 h 240"/>
                <a:gd name="T28" fmla="*/ 0 w 163"/>
                <a:gd name="T29" fmla="*/ 0 h 240"/>
                <a:gd name="T30" fmla="*/ 0 w 163"/>
                <a:gd name="T31" fmla="*/ 0 h 240"/>
                <a:gd name="T32" fmla="*/ 0 w 163"/>
                <a:gd name="T33" fmla="*/ 0 h 240"/>
                <a:gd name="T34" fmla="*/ 0 w 163"/>
                <a:gd name="T35" fmla="*/ 0 h 240"/>
                <a:gd name="T36" fmla="*/ 0 w 163"/>
                <a:gd name="T37" fmla="*/ 0 h 240"/>
                <a:gd name="T38" fmla="*/ 0 w 163"/>
                <a:gd name="T39" fmla="*/ 0 h 240"/>
                <a:gd name="T40" fmla="*/ 0 w 163"/>
                <a:gd name="T41" fmla="*/ 0 h 240"/>
                <a:gd name="T42" fmla="*/ 0 w 163"/>
                <a:gd name="T43" fmla="*/ 0 h 240"/>
                <a:gd name="T44" fmla="*/ 0 w 163"/>
                <a:gd name="T45" fmla="*/ 0 h 240"/>
                <a:gd name="T46" fmla="*/ 0 w 163"/>
                <a:gd name="T47" fmla="*/ 0 h 240"/>
                <a:gd name="T48" fmla="*/ 0 w 163"/>
                <a:gd name="T49" fmla="*/ 0 h 240"/>
                <a:gd name="T50" fmla="*/ 0 w 163"/>
                <a:gd name="T51" fmla="*/ 0 h 240"/>
                <a:gd name="T52" fmla="*/ 0 w 163"/>
                <a:gd name="T53" fmla="*/ 0 h 240"/>
                <a:gd name="T54" fmla="*/ 0 w 163"/>
                <a:gd name="T55" fmla="*/ 0 h 240"/>
                <a:gd name="T56" fmla="*/ 0 w 163"/>
                <a:gd name="T57" fmla="*/ 0 h 240"/>
                <a:gd name="T58" fmla="*/ 0 w 163"/>
                <a:gd name="T59" fmla="*/ 0 h 240"/>
                <a:gd name="T60" fmla="*/ 0 w 163"/>
                <a:gd name="T61" fmla="*/ 0 h 240"/>
                <a:gd name="T62" fmla="*/ 0 w 163"/>
                <a:gd name="T63" fmla="*/ 0 h 240"/>
                <a:gd name="T64" fmla="*/ 0 w 163"/>
                <a:gd name="T65" fmla="*/ 0 h 2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 name="Freeform 131"/>
            <p:cNvSpPr>
              <a:spLocks/>
            </p:cNvSpPr>
            <p:nvPr/>
          </p:nvSpPr>
          <p:spPr bwMode="auto">
            <a:xfrm>
              <a:off x="1185" y="3449"/>
              <a:ext cx="2" cy="5"/>
            </a:xfrm>
            <a:custGeom>
              <a:avLst/>
              <a:gdLst>
                <a:gd name="T0" fmla="*/ 0 w 48"/>
                <a:gd name="T1" fmla="*/ 0 h 99"/>
                <a:gd name="T2" fmla="*/ 0 w 48"/>
                <a:gd name="T3" fmla="*/ 0 h 99"/>
                <a:gd name="T4" fmla="*/ 0 w 48"/>
                <a:gd name="T5" fmla="*/ 0 h 99"/>
                <a:gd name="T6" fmla="*/ 0 w 48"/>
                <a:gd name="T7" fmla="*/ 0 h 99"/>
                <a:gd name="T8" fmla="*/ 0 w 48"/>
                <a:gd name="T9" fmla="*/ 0 h 99"/>
                <a:gd name="T10" fmla="*/ 0 w 48"/>
                <a:gd name="T11" fmla="*/ 0 h 99"/>
                <a:gd name="T12" fmla="*/ 0 w 48"/>
                <a:gd name="T13" fmla="*/ 0 h 99"/>
                <a:gd name="T14" fmla="*/ 0 w 48"/>
                <a:gd name="T15" fmla="*/ 0 h 9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569" name="Group 132"/>
          <p:cNvGrpSpPr>
            <a:grpSpLocks/>
          </p:cNvGrpSpPr>
          <p:nvPr/>
        </p:nvGrpSpPr>
        <p:grpSpPr bwMode="auto">
          <a:xfrm>
            <a:off x="2716213" y="4622800"/>
            <a:ext cx="838200" cy="762000"/>
            <a:chOff x="3696" y="1728"/>
            <a:chExt cx="528" cy="480"/>
          </a:xfrm>
        </p:grpSpPr>
        <p:grpSp>
          <p:nvGrpSpPr>
            <p:cNvPr id="570" name="Group 133"/>
            <p:cNvGrpSpPr>
              <a:grpSpLocks/>
            </p:cNvGrpSpPr>
            <p:nvPr/>
          </p:nvGrpSpPr>
          <p:grpSpPr bwMode="auto">
            <a:xfrm>
              <a:off x="3696" y="1882"/>
              <a:ext cx="528" cy="326"/>
              <a:chOff x="3696" y="1882"/>
              <a:chExt cx="528" cy="326"/>
            </a:xfrm>
          </p:grpSpPr>
          <p:sp>
            <p:nvSpPr>
              <p:cNvPr id="600" name="Freeform 134"/>
              <p:cNvSpPr>
                <a:spLocks/>
              </p:cNvSpPr>
              <p:nvPr/>
            </p:nvSpPr>
            <p:spPr bwMode="auto">
              <a:xfrm>
                <a:off x="4049" y="2052"/>
                <a:ext cx="157" cy="156"/>
              </a:xfrm>
              <a:custGeom>
                <a:avLst/>
                <a:gdLst>
                  <a:gd name="T0" fmla="*/ 0 w 1567"/>
                  <a:gd name="T1" fmla="*/ 0 h 2024"/>
                  <a:gd name="T2" fmla="*/ 0 w 1567"/>
                  <a:gd name="T3" fmla="*/ 0 h 2024"/>
                  <a:gd name="T4" fmla="*/ 0 w 1567"/>
                  <a:gd name="T5" fmla="*/ 0 h 2024"/>
                  <a:gd name="T6" fmla="*/ 0 w 1567"/>
                  <a:gd name="T7" fmla="*/ 0 h 2024"/>
                  <a:gd name="T8" fmla="*/ 0 w 1567"/>
                  <a:gd name="T9" fmla="*/ 0 h 2024"/>
                  <a:gd name="T10" fmla="*/ 0 w 1567"/>
                  <a:gd name="T11" fmla="*/ 0 h 2024"/>
                  <a:gd name="T12" fmla="*/ 0 w 1567"/>
                  <a:gd name="T13" fmla="*/ 0 h 20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67" h="2024">
                    <a:moveTo>
                      <a:pt x="1332" y="133"/>
                    </a:moveTo>
                    <a:lnTo>
                      <a:pt x="647" y="997"/>
                    </a:lnTo>
                    <a:lnTo>
                      <a:pt x="0" y="1661"/>
                    </a:lnTo>
                    <a:lnTo>
                      <a:pt x="0" y="2024"/>
                    </a:lnTo>
                    <a:lnTo>
                      <a:pt x="1567" y="531"/>
                    </a:lnTo>
                    <a:lnTo>
                      <a:pt x="1567" y="0"/>
                    </a:lnTo>
                    <a:lnTo>
                      <a:pt x="1332" y="133"/>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1" name="Freeform 135"/>
              <p:cNvSpPr>
                <a:spLocks/>
              </p:cNvSpPr>
              <p:nvPr/>
            </p:nvSpPr>
            <p:spPr bwMode="auto">
              <a:xfrm>
                <a:off x="4049" y="2052"/>
                <a:ext cx="157" cy="156"/>
              </a:xfrm>
              <a:custGeom>
                <a:avLst/>
                <a:gdLst>
                  <a:gd name="T0" fmla="*/ 0 w 1567"/>
                  <a:gd name="T1" fmla="*/ 0 h 2024"/>
                  <a:gd name="T2" fmla="*/ 0 w 1567"/>
                  <a:gd name="T3" fmla="*/ 0 h 2024"/>
                  <a:gd name="T4" fmla="*/ 0 w 1567"/>
                  <a:gd name="T5" fmla="*/ 0 h 2024"/>
                  <a:gd name="T6" fmla="*/ 0 w 1567"/>
                  <a:gd name="T7" fmla="*/ 0 h 2024"/>
                  <a:gd name="T8" fmla="*/ 0 w 1567"/>
                  <a:gd name="T9" fmla="*/ 0 h 2024"/>
                  <a:gd name="T10" fmla="*/ 0 w 1567"/>
                  <a:gd name="T11" fmla="*/ 0 h 2024"/>
                  <a:gd name="T12" fmla="*/ 0 w 1567"/>
                  <a:gd name="T13" fmla="*/ 0 h 20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67" h="2024">
                    <a:moveTo>
                      <a:pt x="1332" y="133"/>
                    </a:moveTo>
                    <a:lnTo>
                      <a:pt x="647" y="997"/>
                    </a:lnTo>
                    <a:lnTo>
                      <a:pt x="0" y="1661"/>
                    </a:lnTo>
                    <a:lnTo>
                      <a:pt x="0" y="2024"/>
                    </a:lnTo>
                    <a:lnTo>
                      <a:pt x="1567" y="531"/>
                    </a:lnTo>
                    <a:lnTo>
                      <a:pt x="1567" y="0"/>
                    </a:lnTo>
                    <a:lnTo>
                      <a:pt x="1332" y="13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2" name="Freeform 136"/>
              <p:cNvSpPr>
                <a:spLocks/>
              </p:cNvSpPr>
              <p:nvPr/>
            </p:nvSpPr>
            <p:spPr bwMode="auto">
              <a:xfrm>
                <a:off x="3696" y="2106"/>
                <a:ext cx="353" cy="101"/>
              </a:xfrm>
              <a:custGeom>
                <a:avLst/>
                <a:gdLst>
                  <a:gd name="T0" fmla="*/ 0 w 3534"/>
                  <a:gd name="T1" fmla="*/ 0 h 1320"/>
                  <a:gd name="T2" fmla="*/ 0 w 3534"/>
                  <a:gd name="T3" fmla="*/ 0 h 1320"/>
                  <a:gd name="T4" fmla="*/ 0 w 3534"/>
                  <a:gd name="T5" fmla="*/ 0 h 1320"/>
                  <a:gd name="T6" fmla="*/ 0 w 3534"/>
                  <a:gd name="T7" fmla="*/ 0 h 1320"/>
                  <a:gd name="T8" fmla="*/ 0 w 3534"/>
                  <a:gd name="T9" fmla="*/ 0 h 1320"/>
                  <a:gd name="T10" fmla="*/ 0 w 3534"/>
                  <a:gd name="T11" fmla="*/ 0 h 1320"/>
                  <a:gd name="T12" fmla="*/ 0 w 3534"/>
                  <a:gd name="T13" fmla="*/ 0 h 13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34" h="1320">
                    <a:moveTo>
                      <a:pt x="0" y="28"/>
                    </a:moveTo>
                    <a:lnTo>
                      <a:pt x="0" y="257"/>
                    </a:lnTo>
                    <a:lnTo>
                      <a:pt x="3534" y="1320"/>
                    </a:lnTo>
                    <a:lnTo>
                      <a:pt x="3534" y="1090"/>
                    </a:lnTo>
                    <a:lnTo>
                      <a:pt x="3467" y="1033"/>
                    </a:lnTo>
                    <a:lnTo>
                      <a:pt x="93" y="0"/>
                    </a:lnTo>
                    <a:lnTo>
                      <a:pt x="0" y="28"/>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3" name="Freeform 137"/>
              <p:cNvSpPr>
                <a:spLocks/>
              </p:cNvSpPr>
              <p:nvPr/>
            </p:nvSpPr>
            <p:spPr bwMode="auto">
              <a:xfrm>
                <a:off x="3696" y="2106"/>
                <a:ext cx="353" cy="101"/>
              </a:xfrm>
              <a:custGeom>
                <a:avLst/>
                <a:gdLst>
                  <a:gd name="T0" fmla="*/ 0 w 3534"/>
                  <a:gd name="T1" fmla="*/ 0 h 1320"/>
                  <a:gd name="T2" fmla="*/ 0 w 3534"/>
                  <a:gd name="T3" fmla="*/ 0 h 1320"/>
                  <a:gd name="T4" fmla="*/ 0 w 3534"/>
                  <a:gd name="T5" fmla="*/ 0 h 1320"/>
                  <a:gd name="T6" fmla="*/ 0 w 3534"/>
                  <a:gd name="T7" fmla="*/ 0 h 1320"/>
                  <a:gd name="T8" fmla="*/ 0 w 3534"/>
                  <a:gd name="T9" fmla="*/ 0 h 1320"/>
                  <a:gd name="T10" fmla="*/ 0 w 3534"/>
                  <a:gd name="T11" fmla="*/ 0 h 1320"/>
                  <a:gd name="T12" fmla="*/ 0 w 3534"/>
                  <a:gd name="T13" fmla="*/ 0 h 13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34" h="1320">
                    <a:moveTo>
                      <a:pt x="0" y="28"/>
                    </a:moveTo>
                    <a:lnTo>
                      <a:pt x="0" y="257"/>
                    </a:lnTo>
                    <a:lnTo>
                      <a:pt x="3534" y="1320"/>
                    </a:lnTo>
                    <a:lnTo>
                      <a:pt x="3534" y="1090"/>
                    </a:lnTo>
                    <a:lnTo>
                      <a:pt x="3467" y="1033"/>
                    </a:lnTo>
                    <a:lnTo>
                      <a:pt x="93" y="0"/>
                    </a:lnTo>
                    <a:lnTo>
                      <a:pt x="0" y="28"/>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 name="Freeform 138"/>
              <p:cNvSpPr>
                <a:spLocks/>
              </p:cNvSpPr>
              <p:nvPr/>
            </p:nvSpPr>
            <p:spPr bwMode="auto">
              <a:xfrm>
                <a:off x="4130" y="2090"/>
                <a:ext cx="56" cy="47"/>
              </a:xfrm>
              <a:custGeom>
                <a:avLst/>
                <a:gdLst>
                  <a:gd name="T0" fmla="*/ 0 w 560"/>
                  <a:gd name="T1" fmla="*/ 0 h 618"/>
                  <a:gd name="T2" fmla="*/ 0 w 560"/>
                  <a:gd name="T3" fmla="*/ 0 h 618"/>
                  <a:gd name="T4" fmla="*/ 0 w 560"/>
                  <a:gd name="T5" fmla="*/ 0 h 618"/>
                  <a:gd name="T6" fmla="*/ 0 w 560"/>
                  <a:gd name="T7" fmla="*/ 0 h 618"/>
                  <a:gd name="T8" fmla="*/ 0 w 560"/>
                  <a:gd name="T9" fmla="*/ 0 h 618"/>
                  <a:gd name="T10" fmla="*/ 0 w 560"/>
                  <a:gd name="T11" fmla="*/ 0 h 618"/>
                  <a:gd name="T12" fmla="*/ 0 w 560"/>
                  <a:gd name="T13" fmla="*/ 0 h 618"/>
                  <a:gd name="T14" fmla="*/ 0 w 560"/>
                  <a:gd name="T15" fmla="*/ 0 h 618"/>
                  <a:gd name="T16" fmla="*/ 0 w 560"/>
                  <a:gd name="T17" fmla="*/ 0 h 618"/>
                  <a:gd name="T18" fmla="*/ 0 w 560"/>
                  <a:gd name="T19" fmla="*/ 0 h 618"/>
                  <a:gd name="T20" fmla="*/ 0 w 560"/>
                  <a:gd name="T21" fmla="*/ 0 h 618"/>
                  <a:gd name="T22" fmla="*/ 0 w 560"/>
                  <a:gd name="T23" fmla="*/ 0 h 618"/>
                  <a:gd name="T24" fmla="*/ 0 w 560"/>
                  <a:gd name="T25" fmla="*/ 0 h 6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0" h="618">
                    <a:moveTo>
                      <a:pt x="0" y="539"/>
                    </a:moveTo>
                    <a:lnTo>
                      <a:pt x="0" y="618"/>
                    </a:lnTo>
                    <a:lnTo>
                      <a:pt x="168" y="464"/>
                    </a:lnTo>
                    <a:lnTo>
                      <a:pt x="212" y="464"/>
                    </a:lnTo>
                    <a:lnTo>
                      <a:pt x="423" y="264"/>
                    </a:lnTo>
                    <a:lnTo>
                      <a:pt x="423" y="220"/>
                    </a:lnTo>
                    <a:lnTo>
                      <a:pt x="560" y="79"/>
                    </a:lnTo>
                    <a:lnTo>
                      <a:pt x="560" y="0"/>
                    </a:lnTo>
                    <a:lnTo>
                      <a:pt x="373" y="184"/>
                    </a:lnTo>
                    <a:lnTo>
                      <a:pt x="342" y="184"/>
                    </a:lnTo>
                    <a:lnTo>
                      <a:pt x="153" y="360"/>
                    </a:lnTo>
                    <a:lnTo>
                      <a:pt x="153" y="405"/>
                    </a:lnTo>
                    <a:lnTo>
                      <a:pt x="0" y="539"/>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5" name="Freeform 139"/>
              <p:cNvSpPr>
                <a:spLocks/>
              </p:cNvSpPr>
              <p:nvPr/>
            </p:nvSpPr>
            <p:spPr bwMode="auto">
              <a:xfrm>
                <a:off x="4130" y="2090"/>
                <a:ext cx="56" cy="47"/>
              </a:xfrm>
              <a:custGeom>
                <a:avLst/>
                <a:gdLst>
                  <a:gd name="T0" fmla="*/ 0 w 560"/>
                  <a:gd name="T1" fmla="*/ 0 h 618"/>
                  <a:gd name="T2" fmla="*/ 0 w 560"/>
                  <a:gd name="T3" fmla="*/ 0 h 618"/>
                  <a:gd name="T4" fmla="*/ 0 w 560"/>
                  <a:gd name="T5" fmla="*/ 0 h 618"/>
                  <a:gd name="T6" fmla="*/ 0 w 560"/>
                  <a:gd name="T7" fmla="*/ 0 h 618"/>
                  <a:gd name="T8" fmla="*/ 0 w 560"/>
                  <a:gd name="T9" fmla="*/ 0 h 618"/>
                  <a:gd name="T10" fmla="*/ 0 w 560"/>
                  <a:gd name="T11" fmla="*/ 0 h 618"/>
                  <a:gd name="T12" fmla="*/ 0 w 560"/>
                  <a:gd name="T13" fmla="*/ 0 h 618"/>
                  <a:gd name="T14" fmla="*/ 0 w 560"/>
                  <a:gd name="T15" fmla="*/ 0 h 618"/>
                  <a:gd name="T16" fmla="*/ 0 w 560"/>
                  <a:gd name="T17" fmla="*/ 0 h 618"/>
                  <a:gd name="T18" fmla="*/ 0 w 560"/>
                  <a:gd name="T19" fmla="*/ 0 h 618"/>
                  <a:gd name="T20" fmla="*/ 0 w 560"/>
                  <a:gd name="T21" fmla="*/ 0 h 618"/>
                  <a:gd name="T22" fmla="*/ 0 w 560"/>
                  <a:gd name="T23" fmla="*/ 0 h 618"/>
                  <a:gd name="T24" fmla="*/ 0 w 560"/>
                  <a:gd name="T25" fmla="*/ 0 h 6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0" h="618">
                    <a:moveTo>
                      <a:pt x="0" y="539"/>
                    </a:moveTo>
                    <a:lnTo>
                      <a:pt x="0" y="618"/>
                    </a:lnTo>
                    <a:lnTo>
                      <a:pt x="168" y="464"/>
                    </a:lnTo>
                    <a:lnTo>
                      <a:pt x="212" y="464"/>
                    </a:lnTo>
                    <a:lnTo>
                      <a:pt x="423" y="264"/>
                    </a:lnTo>
                    <a:lnTo>
                      <a:pt x="423" y="220"/>
                    </a:lnTo>
                    <a:lnTo>
                      <a:pt x="560" y="79"/>
                    </a:lnTo>
                    <a:lnTo>
                      <a:pt x="560" y="0"/>
                    </a:lnTo>
                    <a:lnTo>
                      <a:pt x="373" y="184"/>
                    </a:lnTo>
                    <a:lnTo>
                      <a:pt x="342" y="184"/>
                    </a:lnTo>
                    <a:lnTo>
                      <a:pt x="153" y="360"/>
                    </a:lnTo>
                    <a:lnTo>
                      <a:pt x="153" y="405"/>
                    </a:lnTo>
                    <a:lnTo>
                      <a:pt x="0" y="539"/>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6" name="Line 140"/>
              <p:cNvSpPr>
                <a:spLocks noChangeShapeType="1"/>
              </p:cNvSpPr>
              <p:nvPr/>
            </p:nvSpPr>
            <p:spPr bwMode="auto">
              <a:xfrm flipH="1">
                <a:off x="4143" y="212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7" name="Line 141"/>
              <p:cNvSpPr>
                <a:spLocks noChangeShapeType="1"/>
              </p:cNvSpPr>
              <p:nvPr/>
            </p:nvSpPr>
            <p:spPr bwMode="auto">
              <a:xfrm>
                <a:off x="4167" y="2106"/>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8" name="Line 142"/>
              <p:cNvSpPr>
                <a:spLocks noChangeShapeType="1"/>
              </p:cNvSpPr>
              <p:nvPr/>
            </p:nvSpPr>
            <p:spPr bwMode="auto">
              <a:xfrm flipH="1">
                <a:off x="4166" y="2110"/>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9" name="Freeform 143"/>
              <p:cNvSpPr>
                <a:spLocks/>
              </p:cNvSpPr>
              <p:nvPr/>
            </p:nvSpPr>
            <p:spPr bwMode="auto">
              <a:xfrm>
                <a:off x="4128" y="2128"/>
                <a:ext cx="3" cy="13"/>
              </a:xfrm>
              <a:custGeom>
                <a:avLst/>
                <a:gdLst>
                  <a:gd name="T0" fmla="*/ 0 w 37"/>
                  <a:gd name="T1" fmla="*/ 0 h 169"/>
                  <a:gd name="T2" fmla="*/ 0 w 37"/>
                  <a:gd name="T3" fmla="*/ 0 h 169"/>
                  <a:gd name="T4" fmla="*/ 0 w 37"/>
                  <a:gd name="T5" fmla="*/ 0 h 169"/>
                  <a:gd name="T6" fmla="*/ 0 w 37"/>
                  <a:gd name="T7" fmla="*/ 0 h 169"/>
                  <a:gd name="T8" fmla="*/ 0 w 37"/>
                  <a:gd name="T9" fmla="*/ 0 h 1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169">
                    <a:moveTo>
                      <a:pt x="0" y="15"/>
                    </a:moveTo>
                    <a:lnTo>
                      <a:pt x="0" y="169"/>
                    </a:lnTo>
                    <a:lnTo>
                      <a:pt x="37" y="154"/>
                    </a:lnTo>
                    <a:lnTo>
                      <a:pt x="37" y="0"/>
                    </a:lnTo>
                    <a:lnTo>
                      <a:pt x="0" y="15"/>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0" name="Freeform 144"/>
              <p:cNvSpPr>
                <a:spLocks/>
              </p:cNvSpPr>
              <p:nvPr/>
            </p:nvSpPr>
            <p:spPr bwMode="auto">
              <a:xfrm>
                <a:off x="4128" y="2128"/>
                <a:ext cx="3" cy="13"/>
              </a:xfrm>
              <a:custGeom>
                <a:avLst/>
                <a:gdLst>
                  <a:gd name="T0" fmla="*/ 0 w 37"/>
                  <a:gd name="T1" fmla="*/ 0 h 169"/>
                  <a:gd name="T2" fmla="*/ 0 w 37"/>
                  <a:gd name="T3" fmla="*/ 0 h 169"/>
                  <a:gd name="T4" fmla="*/ 0 w 37"/>
                  <a:gd name="T5" fmla="*/ 0 h 169"/>
                  <a:gd name="T6" fmla="*/ 0 w 37"/>
                  <a:gd name="T7" fmla="*/ 0 h 169"/>
                  <a:gd name="T8" fmla="*/ 0 w 37"/>
                  <a:gd name="T9" fmla="*/ 0 h 1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169">
                    <a:moveTo>
                      <a:pt x="0" y="15"/>
                    </a:moveTo>
                    <a:lnTo>
                      <a:pt x="0" y="169"/>
                    </a:lnTo>
                    <a:lnTo>
                      <a:pt x="37" y="154"/>
                    </a:lnTo>
                    <a:lnTo>
                      <a:pt x="37" y="0"/>
                    </a:lnTo>
                    <a:lnTo>
                      <a:pt x="0" y="15"/>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1" name="Line 145"/>
              <p:cNvSpPr>
                <a:spLocks noChangeShapeType="1"/>
              </p:cNvSpPr>
              <p:nvPr/>
            </p:nvSpPr>
            <p:spPr bwMode="auto">
              <a:xfrm>
                <a:off x="3785" y="2052"/>
                <a:ext cx="343" cy="7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2" name="Freeform 146"/>
              <p:cNvSpPr>
                <a:spLocks/>
              </p:cNvSpPr>
              <p:nvPr/>
            </p:nvSpPr>
            <p:spPr bwMode="auto">
              <a:xfrm>
                <a:off x="3696" y="2034"/>
                <a:ext cx="510" cy="155"/>
              </a:xfrm>
              <a:custGeom>
                <a:avLst/>
                <a:gdLst>
                  <a:gd name="T0" fmla="*/ 0 w 5101"/>
                  <a:gd name="T1" fmla="*/ 0 h 2021"/>
                  <a:gd name="T2" fmla="*/ 0 w 5101"/>
                  <a:gd name="T3" fmla="*/ 0 h 2021"/>
                  <a:gd name="T4" fmla="*/ 0 w 5101"/>
                  <a:gd name="T5" fmla="*/ 0 h 2021"/>
                  <a:gd name="T6" fmla="*/ 0 w 5101"/>
                  <a:gd name="T7" fmla="*/ 0 h 2021"/>
                  <a:gd name="T8" fmla="*/ 0 w 5101"/>
                  <a:gd name="T9" fmla="*/ 0 h 2021"/>
                  <a:gd name="T10" fmla="*/ 0 w 5101"/>
                  <a:gd name="T11" fmla="*/ 0 h 2021"/>
                  <a:gd name="T12" fmla="*/ 0 w 5101"/>
                  <a:gd name="T13" fmla="*/ 0 h 2021"/>
                  <a:gd name="T14" fmla="*/ 0 w 5101"/>
                  <a:gd name="T15" fmla="*/ 0 h 2021"/>
                  <a:gd name="T16" fmla="*/ 0 w 5101"/>
                  <a:gd name="T17" fmla="*/ 0 h 2021"/>
                  <a:gd name="T18" fmla="*/ 0 w 5101"/>
                  <a:gd name="T19" fmla="*/ 0 h 2021"/>
                  <a:gd name="T20" fmla="*/ 0 w 5101"/>
                  <a:gd name="T21" fmla="*/ 0 h 2021"/>
                  <a:gd name="T22" fmla="*/ 0 w 5101"/>
                  <a:gd name="T23" fmla="*/ 0 h 2021"/>
                  <a:gd name="T24" fmla="*/ 0 w 5101"/>
                  <a:gd name="T25" fmla="*/ 0 h 20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101" h="2021">
                    <a:moveTo>
                      <a:pt x="1231" y="0"/>
                    </a:moveTo>
                    <a:lnTo>
                      <a:pt x="889" y="241"/>
                    </a:lnTo>
                    <a:lnTo>
                      <a:pt x="889" y="309"/>
                    </a:lnTo>
                    <a:lnTo>
                      <a:pt x="0" y="950"/>
                    </a:lnTo>
                    <a:lnTo>
                      <a:pt x="3534" y="2021"/>
                    </a:lnTo>
                    <a:lnTo>
                      <a:pt x="4318" y="1252"/>
                    </a:lnTo>
                    <a:lnTo>
                      <a:pt x="4318" y="1150"/>
                    </a:lnTo>
                    <a:lnTo>
                      <a:pt x="4663" y="818"/>
                    </a:lnTo>
                    <a:lnTo>
                      <a:pt x="4742" y="582"/>
                    </a:lnTo>
                    <a:lnTo>
                      <a:pt x="5101" y="241"/>
                    </a:lnTo>
                    <a:lnTo>
                      <a:pt x="4814" y="176"/>
                    </a:lnTo>
                    <a:lnTo>
                      <a:pt x="1652" y="110"/>
                    </a:lnTo>
                    <a:lnTo>
                      <a:pt x="123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3" name="Freeform 147"/>
              <p:cNvSpPr>
                <a:spLocks/>
              </p:cNvSpPr>
              <p:nvPr/>
            </p:nvSpPr>
            <p:spPr bwMode="auto">
              <a:xfrm>
                <a:off x="3696" y="2034"/>
                <a:ext cx="510" cy="155"/>
              </a:xfrm>
              <a:custGeom>
                <a:avLst/>
                <a:gdLst>
                  <a:gd name="T0" fmla="*/ 0 w 5101"/>
                  <a:gd name="T1" fmla="*/ 0 h 2021"/>
                  <a:gd name="T2" fmla="*/ 0 w 5101"/>
                  <a:gd name="T3" fmla="*/ 0 h 2021"/>
                  <a:gd name="T4" fmla="*/ 0 w 5101"/>
                  <a:gd name="T5" fmla="*/ 0 h 2021"/>
                  <a:gd name="T6" fmla="*/ 0 w 5101"/>
                  <a:gd name="T7" fmla="*/ 0 h 2021"/>
                  <a:gd name="T8" fmla="*/ 0 w 5101"/>
                  <a:gd name="T9" fmla="*/ 0 h 2021"/>
                  <a:gd name="T10" fmla="*/ 0 w 5101"/>
                  <a:gd name="T11" fmla="*/ 0 h 2021"/>
                  <a:gd name="T12" fmla="*/ 0 w 5101"/>
                  <a:gd name="T13" fmla="*/ 0 h 2021"/>
                  <a:gd name="T14" fmla="*/ 0 w 5101"/>
                  <a:gd name="T15" fmla="*/ 0 h 2021"/>
                  <a:gd name="T16" fmla="*/ 0 w 5101"/>
                  <a:gd name="T17" fmla="*/ 0 h 2021"/>
                  <a:gd name="T18" fmla="*/ 0 w 5101"/>
                  <a:gd name="T19" fmla="*/ 0 h 2021"/>
                  <a:gd name="T20" fmla="*/ 0 w 5101"/>
                  <a:gd name="T21" fmla="*/ 0 h 2021"/>
                  <a:gd name="T22" fmla="*/ 0 w 5101"/>
                  <a:gd name="T23" fmla="*/ 0 h 2021"/>
                  <a:gd name="T24" fmla="*/ 0 w 5101"/>
                  <a:gd name="T25" fmla="*/ 0 h 20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101" h="2021">
                    <a:moveTo>
                      <a:pt x="1231" y="0"/>
                    </a:moveTo>
                    <a:lnTo>
                      <a:pt x="889" y="241"/>
                    </a:lnTo>
                    <a:lnTo>
                      <a:pt x="889" y="309"/>
                    </a:lnTo>
                    <a:lnTo>
                      <a:pt x="0" y="950"/>
                    </a:lnTo>
                    <a:lnTo>
                      <a:pt x="3534" y="2021"/>
                    </a:lnTo>
                    <a:lnTo>
                      <a:pt x="4318" y="1252"/>
                    </a:lnTo>
                    <a:lnTo>
                      <a:pt x="4318" y="1150"/>
                    </a:lnTo>
                    <a:lnTo>
                      <a:pt x="4663" y="818"/>
                    </a:lnTo>
                    <a:lnTo>
                      <a:pt x="4742" y="582"/>
                    </a:lnTo>
                    <a:lnTo>
                      <a:pt x="5101" y="241"/>
                    </a:lnTo>
                    <a:lnTo>
                      <a:pt x="4814" y="176"/>
                    </a:lnTo>
                    <a:lnTo>
                      <a:pt x="1652" y="110"/>
                    </a:lnTo>
                    <a:lnTo>
                      <a:pt x="123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 name="Freeform 148"/>
              <p:cNvSpPr>
                <a:spLocks/>
              </p:cNvSpPr>
              <p:nvPr/>
            </p:nvSpPr>
            <p:spPr bwMode="auto">
              <a:xfrm>
                <a:off x="3794" y="2046"/>
                <a:ext cx="31" cy="10"/>
              </a:xfrm>
              <a:custGeom>
                <a:avLst/>
                <a:gdLst>
                  <a:gd name="T0" fmla="*/ 0 w 306"/>
                  <a:gd name="T1" fmla="*/ 0 h 139"/>
                  <a:gd name="T2" fmla="*/ 0 w 306"/>
                  <a:gd name="T3" fmla="*/ 0 h 139"/>
                  <a:gd name="T4" fmla="*/ 0 w 306"/>
                  <a:gd name="T5" fmla="*/ 0 h 139"/>
                  <a:gd name="T6" fmla="*/ 0 w 306"/>
                  <a:gd name="T7" fmla="*/ 0 h 139"/>
                  <a:gd name="T8" fmla="*/ 0 w 306"/>
                  <a:gd name="T9" fmla="*/ 0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139">
                    <a:moveTo>
                      <a:pt x="117" y="0"/>
                    </a:moveTo>
                    <a:lnTo>
                      <a:pt x="0" y="82"/>
                    </a:lnTo>
                    <a:lnTo>
                      <a:pt x="191" y="139"/>
                    </a:lnTo>
                    <a:lnTo>
                      <a:pt x="306" y="51"/>
                    </a:lnTo>
                    <a:lnTo>
                      <a:pt x="117"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 name="Freeform 149"/>
              <p:cNvSpPr>
                <a:spLocks/>
              </p:cNvSpPr>
              <p:nvPr/>
            </p:nvSpPr>
            <p:spPr bwMode="auto">
              <a:xfrm>
                <a:off x="3794" y="2046"/>
                <a:ext cx="31" cy="10"/>
              </a:xfrm>
              <a:custGeom>
                <a:avLst/>
                <a:gdLst>
                  <a:gd name="T0" fmla="*/ 0 w 306"/>
                  <a:gd name="T1" fmla="*/ 0 h 139"/>
                  <a:gd name="T2" fmla="*/ 0 w 306"/>
                  <a:gd name="T3" fmla="*/ 0 h 139"/>
                  <a:gd name="T4" fmla="*/ 0 w 306"/>
                  <a:gd name="T5" fmla="*/ 0 h 139"/>
                  <a:gd name="T6" fmla="*/ 0 w 306"/>
                  <a:gd name="T7" fmla="*/ 0 h 139"/>
                  <a:gd name="T8" fmla="*/ 0 w 306"/>
                  <a:gd name="T9" fmla="*/ 0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139">
                    <a:moveTo>
                      <a:pt x="117" y="0"/>
                    </a:moveTo>
                    <a:lnTo>
                      <a:pt x="0" y="82"/>
                    </a:lnTo>
                    <a:lnTo>
                      <a:pt x="191" y="139"/>
                    </a:lnTo>
                    <a:lnTo>
                      <a:pt x="306" y="51"/>
                    </a:lnTo>
                    <a:lnTo>
                      <a:pt x="117"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6" name="Freeform 150"/>
              <p:cNvSpPr>
                <a:spLocks/>
              </p:cNvSpPr>
              <p:nvPr/>
            </p:nvSpPr>
            <p:spPr bwMode="auto">
              <a:xfrm>
                <a:off x="3748" y="2066"/>
                <a:ext cx="306" cy="97"/>
              </a:xfrm>
              <a:custGeom>
                <a:avLst/>
                <a:gdLst>
                  <a:gd name="T0" fmla="*/ 0 w 3060"/>
                  <a:gd name="T1" fmla="*/ 0 h 1260"/>
                  <a:gd name="T2" fmla="*/ 0 w 3060"/>
                  <a:gd name="T3" fmla="*/ 0 h 1260"/>
                  <a:gd name="T4" fmla="*/ 0 w 3060"/>
                  <a:gd name="T5" fmla="*/ 0 h 1260"/>
                  <a:gd name="T6" fmla="*/ 0 w 3060"/>
                  <a:gd name="T7" fmla="*/ 0 h 1260"/>
                  <a:gd name="T8" fmla="*/ 0 w 3060"/>
                  <a:gd name="T9" fmla="*/ 0 h 1260"/>
                  <a:gd name="T10" fmla="*/ 0 w 3060"/>
                  <a:gd name="T11" fmla="*/ 0 h 1260"/>
                  <a:gd name="T12" fmla="*/ 0 w 3060"/>
                  <a:gd name="T13" fmla="*/ 0 h 1260"/>
                  <a:gd name="T14" fmla="*/ 0 w 3060"/>
                  <a:gd name="T15" fmla="*/ 0 h 1260"/>
                  <a:gd name="T16" fmla="*/ 0 w 3060"/>
                  <a:gd name="T17" fmla="*/ 0 h 12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60" h="1260">
                    <a:moveTo>
                      <a:pt x="401" y="0"/>
                    </a:moveTo>
                    <a:lnTo>
                      <a:pt x="225" y="139"/>
                    </a:lnTo>
                    <a:lnTo>
                      <a:pt x="189" y="235"/>
                    </a:lnTo>
                    <a:lnTo>
                      <a:pt x="0" y="457"/>
                    </a:lnTo>
                    <a:lnTo>
                      <a:pt x="2688" y="1260"/>
                    </a:lnTo>
                    <a:lnTo>
                      <a:pt x="2833" y="1106"/>
                    </a:lnTo>
                    <a:lnTo>
                      <a:pt x="3060" y="730"/>
                    </a:lnTo>
                    <a:lnTo>
                      <a:pt x="2973" y="693"/>
                    </a:lnTo>
                    <a:lnTo>
                      <a:pt x="40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7" name="Freeform 151"/>
              <p:cNvSpPr>
                <a:spLocks/>
              </p:cNvSpPr>
              <p:nvPr/>
            </p:nvSpPr>
            <p:spPr bwMode="auto">
              <a:xfrm>
                <a:off x="3748" y="2066"/>
                <a:ext cx="306" cy="97"/>
              </a:xfrm>
              <a:custGeom>
                <a:avLst/>
                <a:gdLst>
                  <a:gd name="T0" fmla="*/ 0 w 3060"/>
                  <a:gd name="T1" fmla="*/ 0 h 1260"/>
                  <a:gd name="T2" fmla="*/ 0 w 3060"/>
                  <a:gd name="T3" fmla="*/ 0 h 1260"/>
                  <a:gd name="T4" fmla="*/ 0 w 3060"/>
                  <a:gd name="T5" fmla="*/ 0 h 1260"/>
                  <a:gd name="T6" fmla="*/ 0 w 3060"/>
                  <a:gd name="T7" fmla="*/ 0 h 1260"/>
                  <a:gd name="T8" fmla="*/ 0 w 3060"/>
                  <a:gd name="T9" fmla="*/ 0 h 1260"/>
                  <a:gd name="T10" fmla="*/ 0 w 3060"/>
                  <a:gd name="T11" fmla="*/ 0 h 1260"/>
                  <a:gd name="T12" fmla="*/ 0 w 3060"/>
                  <a:gd name="T13" fmla="*/ 0 h 1260"/>
                  <a:gd name="T14" fmla="*/ 0 w 3060"/>
                  <a:gd name="T15" fmla="*/ 0 h 1260"/>
                  <a:gd name="T16" fmla="*/ 0 w 3060"/>
                  <a:gd name="T17" fmla="*/ 0 h 12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60" h="1260">
                    <a:moveTo>
                      <a:pt x="401" y="0"/>
                    </a:moveTo>
                    <a:lnTo>
                      <a:pt x="225" y="139"/>
                    </a:lnTo>
                    <a:lnTo>
                      <a:pt x="189" y="235"/>
                    </a:lnTo>
                    <a:lnTo>
                      <a:pt x="0" y="457"/>
                    </a:lnTo>
                    <a:lnTo>
                      <a:pt x="2688" y="1260"/>
                    </a:lnTo>
                    <a:lnTo>
                      <a:pt x="2833" y="1106"/>
                    </a:lnTo>
                    <a:lnTo>
                      <a:pt x="3060" y="730"/>
                    </a:lnTo>
                    <a:lnTo>
                      <a:pt x="2973" y="693"/>
                    </a:lnTo>
                    <a:lnTo>
                      <a:pt x="40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8" name="Line 152"/>
              <p:cNvSpPr>
                <a:spLocks noChangeShapeType="1"/>
              </p:cNvSpPr>
              <p:nvPr/>
            </p:nvSpPr>
            <p:spPr bwMode="auto">
              <a:xfrm>
                <a:off x="3783" y="2077"/>
                <a:ext cx="253" cy="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 name="Line 153"/>
              <p:cNvSpPr>
                <a:spLocks noChangeShapeType="1"/>
              </p:cNvSpPr>
              <p:nvPr/>
            </p:nvSpPr>
            <p:spPr bwMode="auto">
              <a:xfrm>
                <a:off x="3774" y="2084"/>
                <a:ext cx="250" cy="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 name="Line 154"/>
              <p:cNvSpPr>
                <a:spLocks noChangeShapeType="1"/>
              </p:cNvSpPr>
              <p:nvPr/>
            </p:nvSpPr>
            <p:spPr bwMode="auto">
              <a:xfrm>
                <a:off x="3765" y="2094"/>
                <a:ext cx="257" cy="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 name="Line 155"/>
              <p:cNvSpPr>
                <a:spLocks noChangeShapeType="1"/>
              </p:cNvSpPr>
              <p:nvPr/>
            </p:nvSpPr>
            <p:spPr bwMode="auto">
              <a:xfrm flipH="1">
                <a:off x="3790" y="2081"/>
                <a:ext cx="1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2" name="Line 156"/>
              <p:cNvSpPr>
                <a:spLocks noChangeShapeType="1"/>
              </p:cNvSpPr>
              <p:nvPr/>
            </p:nvSpPr>
            <p:spPr bwMode="auto">
              <a:xfrm flipH="1">
                <a:off x="3813" y="2075"/>
                <a:ext cx="10"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3" name="Line 157"/>
              <p:cNvSpPr>
                <a:spLocks noChangeShapeType="1"/>
              </p:cNvSpPr>
              <p:nvPr/>
            </p:nvSpPr>
            <p:spPr bwMode="auto">
              <a:xfrm flipH="1">
                <a:off x="3794" y="2072"/>
                <a:ext cx="1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 name="Line 158"/>
              <p:cNvSpPr>
                <a:spLocks noChangeShapeType="1"/>
              </p:cNvSpPr>
              <p:nvPr/>
            </p:nvSpPr>
            <p:spPr bwMode="auto">
              <a:xfrm flipH="1">
                <a:off x="3831" y="2080"/>
                <a:ext cx="1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 name="Line 159"/>
              <p:cNvSpPr>
                <a:spLocks noChangeShapeType="1"/>
              </p:cNvSpPr>
              <p:nvPr/>
            </p:nvSpPr>
            <p:spPr bwMode="auto">
              <a:xfrm flipH="1">
                <a:off x="3850" y="2084"/>
                <a:ext cx="1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6" name="Line 160"/>
              <p:cNvSpPr>
                <a:spLocks noChangeShapeType="1"/>
              </p:cNvSpPr>
              <p:nvPr/>
            </p:nvSpPr>
            <p:spPr bwMode="auto">
              <a:xfrm flipH="1">
                <a:off x="3883" y="2111"/>
                <a:ext cx="13"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7" name="Line 161"/>
              <p:cNvSpPr>
                <a:spLocks noChangeShapeType="1"/>
              </p:cNvSpPr>
              <p:nvPr/>
            </p:nvSpPr>
            <p:spPr bwMode="auto">
              <a:xfrm flipH="1">
                <a:off x="3904" y="2115"/>
                <a:ext cx="1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8" name="Line 162"/>
              <p:cNvSpPr>
                <a:spLocks noChangeShapeType="1"/>
              </p:cNvSpPr>
              <p:nvPr/>
            </p:nvSpPr>
            <p:spPr bwMode="auto">
              <a:xfrm flipH="1">
                <a:off x="3923" y="2119"/>
                <a:ext cx="12"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9" name="Line 163"/>
              <p:cNvSpPr>
                <a:spLocks noChangeShapeType="1"/>
              </p:cNvSpPr>
              <p:nvPr/>
            </p:nvSpPr>
            <p:spPr bwMode="auto">
              <a:xfrm flipH="1">
                <a:off x="3946" y="2124"/>
                <a:ext cx="14"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0" name="Line 164"/>
              <p:cNvSpPr>
                <a:spLocks noChangeShapeType="1"/>
              </p:cNvSpPr>
              <p:nvPr/>
            </p:nvSpPr>
            <p:spPr bwMode="auto">
              <a:xfrm flipH="1">
                <a:off x="3969" y="2129"/>
                <a:ext cx="12"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1" name="Line 165"/>
              <p:cNvSpPr>
                <a:spLocks noChangeShapeType="1"/>
              </p:cNvSpPr>
              <p:nvPr/>
            </p:nvSpPr>
            <p:spPr bwMode="auto">
              <a:xfrm flipH="1">
                <a:off x="3991" y="2134"/>
                <a:ext cx="12"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2" name="Line 166"/>
              <p:cNvSpPr>
                <a:spLocks noChangeShapeType="1"/>
              </p:cNvSpPr>
              <p:nvPr/>
            </p:nvSpPr>
            <p:spPr bwMode="auto">
              <a:xfrm flipH="1">
                <a:off x="3995" y="2122"/>
                <a:ext cx="13"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3" name="Line 167"/>
              <p:cNvSpPr>
                <a:spLocks noChangeShapeType="1"/>
              </p:cNvSpPr>
              <p:nvPr/>
            </p:nvSpPr>
            <p:spPr bwMode="auto">
              <a:xfrm flipH="1">
                <a:off x="3974" y="2118"/>
                <a:ext cx="13"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4" name="Line 168"/>
              <p:cNvSpPr>
                <a:spLocks noChangeShapeType="1"/>
              </p:cNvSpPr>
              <p:nvPr/>
            </p:nvSpPr>
            <p:spPr bwMode="auto">
              <a:xfrm flipH="1">
                <a:off x="3952" y="2114"/>
                <a:ext cx="12"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5" name="Line 169"/>
              <p:cNvSpPr>
                <a:spLocks noChangeShapeType="1"/>
              </p:cNvSpPr>
              <p:nvPr/>
            </p:nvSpPr>
            <p:spPr bwMode="auto">
              <a:xfrm flipH="1">
                <a:off x="3928" y="2110"/>
                <a:ext cx="13"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6" name="Line 170"/>
              <p:cNvSpPr>
                <a:spLocks noChangeShapeType="1"/>
              </p:cNvSpPr>
              <p:nvPr/>
            </p:nvSpPr>
            <p:spPr bwMode="auto">
              <a:xfrm flipH="1">
                <a:off x="3908" y="2105"/>
                <a:ext cx="13"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7" name="Line 171"/>
              <p:cNvSpPr>
                <a:spLocks noChangeShapeType="1"/>
              </p:cNvSpPr>
              <p:nvPr/>
            </p:nvSpPr>
            <p:spPr bwMode="auto">
              <a:xfrm flipH="1">
                <a:off x="3890" y="2101"/>
                <a:ext cx="1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8" name="Line 172"/>
              <p:cNvSpPr>
                <a:spLocks noChangeShapeType="1"/>
              </p:cNvSpPr>
              <p:nvPr/>
            </p:nvSpPr>
            <p:spPr bwMode="auto">
              <a:xfrm flipH="1">
                <a:off x="3872" y="2088"/>
                <a:ext cx="1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9" name="Line 173"/>
              <p:cNvSpPr>
                <a:spLocks noChangeShapeType="1"/>
              </p:cNvSpPr>
              <p:nvPr/>
            </p:nvSpPr>
            <p:spPr bwMode="auto">
              <a:xfrm flipH="1">
                <a:off x="3891" y="2092"/>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0" name="Line 174"/>
              <p:cNvSpPr>
                <a:spLocks noChangeShapeType="1"/>
              </p:cNvSpPr>
              <p:nvPr/>
            </p:nvSpPr>
            <p:spPr bwMode="auto">
              <a:xfrm flipH="1">
                <a:off x="3913" y="2097"/>
                <a:ext cx="1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1" name="Line 175"/>
              <p:cNvSpPr>
                <a:spLocks noChangeShapeType="1"/>
              </p:cNvSpPr>
              <p:nvPr/>
            </p:nvSpPr>
            <p:spPr bwMode="auto">
              <a:xfrm flipH="1">
                <a:off x="3933" y="2101"/>
                <a:ext cx="1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2" name="Line 176"/>
              <p:cNvSpPr>
                <a:spLocks noChangeShapeType="1"/>
              </p:cNvSpPr>
              <p:nvPr/>
            </p:nvSpPr>
            <p:spPr bwMode="auto">
              <a:xfrm flipH="1">
                <a:off x="3954" y="2104"/>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3" name="Line 177"/>
              <p:cNvSpPr>
                <a:spLocks noChangeShapeType="1"/>
              </p:cNvSpPr>
              <p:nvPr/>
            </p:nvSpPr>
            <p:spPr bwMode="auto">
              <a:xfrm flipH="1">
                <a:off x="3974" y="2110"/>
                <a:ext cx="1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4" name="Line 178"/>
              <p:cNvSpPr>
                <a:spLocks noChangeShapeType="1"/>
              </p:cNvSpPr>
              <p:nvPr/>
            </p:nvSpPr>
            <p:spPr bwMode="auto">
              <a:xfrm flipH="1">
                <a:off x="3997" y="2114"/>
                <a:ext cx="1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 name="Line 179"/>
              <p:cNvSpPr>
                <a:spLocks noChangeShapeType="1"/>
              </p:cNvSpPr>
              <p:nvPr/>
            </p:nvSpPr>
            <p:spPr bwMode="auto">
              <a:xfrm flipH="1">
                <a:off x="3877" y="2121"/>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 name="Line 180"/>
              <p:cNvSpPr>
                <a:spLocks noChangeShapeType="1"/>
              </p:cNvSpPr>
              <p:nvPr/>
            </p:nvSpPr>
            <p:spPr bwMode="auto">
              <a:xfrm flipH="1">
                <a:off x="3898" y="2126"/>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7" name="Line 181"/>
              <p:cNvSpPr>
                <a:spLocks noChangeShapeType="1"/>
              </p:cNvSpPr>
              <p:nvPr/>
            </p:nvSpPr>
            <p:spPr bwMode="auto">
              <a:xfrm flipH="1">
                <a:off x="3916" y="2130"/>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8" name="Line 182"/>
              <p:cNvSpPr>
                <a:spLocks noChangeShapeType="1"/>
              </p:cNvSpPr>
              <p:nvPr/>
            </p:nvSpPr>
            <p:spPr bwMode="auto">
              <a:xfrm flipH="1">
                <a:off x="3941" y="2135"/>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9" name="Line 183"/>
              <p:cNvSpPr>
                <a:spLocks noChangeShapeType="1"/>
              </p:cNvSpPr>
              <p:nvPr/>
            </p:nvSpPr>
            <p:spPr bwMode="auto">
              <a:xfrm flipH="1">
                <a:off x="3961" y="2139"/>
                <a:ext cx="15"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0" name="Line 184"/>
              <p:cNvSpPr>
                <a:spLocks noChangeShapeType="1"/>
              </p:cNvSpPr>
              <p:nvPr/>
            </p:nvSpPr>
            <p:spPr bwMode="auto">
              <a:xfrm flipH="1">
                <a:off x="3987" y="2144"/>
                <a:ext cx="16"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1" name="Line 185"/>
              <p:cNvSpPr>
                <a:spLocks noChangeShapeType="1"/>
              </p:cNvSpPr>
              <p:nvPr/>
            </p:nvSpPr>
            <p:spPr bwMode="auto">
              <a:xfrm flipH="1">
                <a:off x="3834" y="2111"/>
                <a:ext cx="15"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2" name="Line 186"/>
              <p:cNvSpPr>
                <a:spLocks noChangeShapeType="1"/>
              </p:cNvSpPr>
              <p:nvPr/>
            </p:nvSpPr>
            <p:spPr bwMode="auto">
              <a:xfrm flipH="1">
                <a:off x="3855" y="2116"/>
                <a:ext cx="14"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3" name="Line 187"/>
              <p:cNvSpPr>
                <a:spLocks noChangeShapeType="1"/>
              </p:cNvSpPr>
              <p:nvPr/>
            </p:nvSpPr>
            <p:spPr bwMode="auto">
              <a:xfrm flipH="1">
                <a:off x="4019" y="2118"/>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4" name="Line 188"/>
              <p:cNvSpPr>
                <a:spLocks noChangeShapeType="1"/>
              </p:cNvSpPr>
              <p:nvPr/>
            </p:nvSpPr>
            <p:spPr bwMode="auto">
              <a:xfrm flipH="1">
                <a:off x="3773" y="2098"/>
                <a:ext cx="12"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 name="Line 189"/>
              <p:cNvSpPr>
                <a:spLocks noChangeShapeType="1"/>
              </p:cNvSpPr>
              <p:nvPr/>
            </p:nvSpPr>
            <p:spPr bwMode="auto">
              <a:xfrm flipH="1">
                <a:off x="3794" y="2103"/>
                <a:ext cx="12"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 name="Line 190"/>
              <p:cNvSpPr>
                <a:spLocks noChangeShapeType="1"/>
              </p:cNvSpPr>
              <p:nvPr/>
            </p:nvSpPr>
            <p:spPr bwMode="auto">
              <a:xfrm flipH="1">
                <a:off x="3814" y="2108"/>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7" name="Line 191"/>
              <p:cNvSpPr>
                <a:spLocks noChangeShapeType="1"/>
              </p:cNvSpPr>
              <p:nvPr/>
            </p:nvSpPr>
            <p:spPr bwMode="auto">
              <a:xfrm flipH="1">
                <a:off x="3808" y="2084"/>
                <a:ext cx="1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8" name="Line 192"/>
              <p:cNvSpPr>
                <a:spLocks noChangeShapeType="1"/>
              </p:cNvSpPr>
              <p:nvPr/>
            </p:nvSpPr>
            <p:spPr bwMode="auto">
              <a:xfrm flipH="1">
                <a:off x="3821" y="2098"/>
                <a:ext cx="13"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9" name="Line 193"/>
              <p:cNvSpPr>
                <a:spLocks noChangeShapeType="1"/>
              </p:cNvSpPr>
              <p:nvPr/>
            </p:nvSpPr>
            <p:spPr bwMode="auto">
              <a:xfrm flipH="1">
                <a:off x="3868" y="2097"/>
                <a:ext cx="1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0" name="Line 194"/>
              <p:cNvSpPr>
                <a:spLocks noChangeShapeType="1"/>
              </p:cNvSpPr>
              <p:nvPr/>
            </p:nvSpPr>
            <p:spPr bwMode="auto">
              <a:xfrm flipH="1">
                <a:off x="3847" y="2092"/>
                <a:ext cx="1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1" name="Line 195"/>
              <p:cNvSpPr>
                <a:spLocks noChangeShapeType="1"/>
              </p:cNvSpPr>
              <p:nvPr/>
            </p:nvSpPr>
            <p:spPr bwMode="auto">
              <a:xfrm flipH="1">
                <a:off x="3828" y="2089"/>
                <a:ext cx="1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2" name="Line 196"/>
              <p:cNvSpPr>
                <a:spLocks noChangeShapeType="1"/>
              </p:cNvSpPr>
              <p:nvPr/>
            </p:nvSpPr>
            <p:spPr bwMode="auto">
              <a:xfrm flipH="1">
                <a:off x="3781" y="2089"/>
                <a:ext cx="13"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3" name="Line 197"/>
              <p:cNvSpPr>
                <a:spLocks noChangeShapeType="1"/>
              </p:cNvSpPr>
              <p:nvPr/>
            </p:nvSpPr>
            <p:spPr bwMode="auto">
              <a:xfrm flipH="1">
                <a:off x="3800" y="2092"/>
                <a:ext cx="12"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4" name="Line 198"/>
              <p:cNvSpPr>
                <a:spLocks noChangeShapeType="1"/>
              </p:cNvSpPr>
              <p:nvPr/>
            </p:nvSpPr>
            <p:spPr bwMode="auto">
              <a:xfrm flipH="1">
                <a:off x="3841" y="2101"/>
                <a:ext cx="13"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 name="Line 199"/>
              <p:cNvSpPr>
                <a:spLocks noChangeShapeType="1"/>
              </p:cNvSpPr>
              <p:nvPr/>
            </p:nvSpPr>
            <p:spPr bwMode="auto">
              <a:xfrm flipH="1">
                <a:off x="3858" y="2105"/>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 name="Line 200"/>
              <p:cNvSpPr>
                <a:spLocks noChangeShapeType="1"/>
              </p:cNvSpPr>
              <p:nvPr/>
            </p:nvSpPr>
            <p:spPr bwMode="auto">
              <a:xfrm flipH="1" flipV="1">
                <a:off x="4058" y="2146"/>
                <a:ext cx="19"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7" name="Line 201"/>
              <p:cNvSpPr>
                <a:spLocks noChangeShapeType="1"/>
              </p:cNvSpPr>
              <p:nvPr/>
            </p:nvSpPr>
            <p:spPr bwMode="auto">
              <a:xfrm>
                <a:off x="4077" y="2150"/>
                <a:ext cx="4"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8" name="Freeform 202"/>
              <p:cNvSpPr>
                <a:spLocks/>
              </p:cNvSpPr>
              <p:nvPr/>
            </p:nvSpPr>
            <p:spPr bwMode="auto">
              <a:xfrm>
                <a:off x="4017" y="2122"/>
                <a:ext cx="86" cy="46"/>
              </a:xfrm>
              <a:custGeom>
                <a:avLst/>
                <a:gdLst>
                  <a:gd name="T0" fmla="*/ 0 w 860"/>
                  <a:gd name="T1" fmla="*/ 0 h 590"/>
                  <a:gd name="T2" fmla="*/ 0 w 860"/>
                  <a:gd name="T3" fmla="*/ 0 h 590"/>
                  <a:gd name="T4" fmla="*/ 0 w 860"/>
                  <a:gd name="T5" fmla="*/ 0 h 590"/>
                  <a:gd name="T6" fmla="*/ 0 w 860"/>
                  <a:gd name="T7" fmla="*/ 0 h 590"/>
                  <a:gd name="T8" fmla="*/ 0 w 860"/>
                  <a:gd name="T9" fmla="*/ 0 h 590"/>
                  <a:gd name="T10" fmla="*/ 0 w 860"/>
                  <a:gd name="T11" fmla="*/ 0 h 590"/>
                  <a:gd name="T12" fmla="*/ 0 w 860"/>
                  <a:gd name="T13" fmla="*/ 0 h 590"/>
                  <a:gd name="T14" fmla="*/ 0 w 860"/>
                  <a:gd name="T15" fmla="*/ 0 h 590"/>
                  <a:gd name="T16" fmla="*/ 0 w 860"/>
                  <a:gd name="T17" fmla="*/ 0 h 590"/>
                  <a:gd name="T18" fmla="*/ 0 w 860"/>
                  <a:gd name="T19" fmla="*/ 0 h 590"/>
                  <a:gd name="T20" fmla="*/ 0 w 860"/>
                  <a:gd name="T21" fmla="*/ 0 h 590"/>
                  <a:gd name="T22" fmla="*/ 0 w 860"/>
                  <a:gd name="T23" fmla="*/ 0 h 590"/>
                  <a:gd name="T24" fmla="*/ 0 w 860"/>
                  <a:gd name="T25" fmla="*/ 0 h 590"/>
                  <a:gd name="T26" fmla="*/ 0 w 860"/>
                  <a:gd name="T27" fmla="*/ 0 h 59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60" h="590">
                    <a:moveTo>
                      <a:pt x="351" y="0"/>
                    </a:moveTo>
                    <a:lnTo>
                      <a:pt x="277" y="102"/>
                    </a:lnTo>
                    <a:lnTo>
                      <a:pt x="196" y="88"/>
                    </a:lnTo>
                    <a:lnTo>
                      <a:pt x="73" y="213"/>
                    </a:lnTo>
                    <a:lnTo>
                      <a:pt x="160" y="235"/>
                    </a:lnTo>
                    <a:lnTo>
                      <a:pt x="59" y="340"/>
                    </a:lnTo>
                    <a:lnTo>
                      <a:pt x="146" y="376"/>
                    </a:lnTo>
                    <a:lnTo>
                      <a:pt x="0" y="502"/>
                    </a:lnTo>
                    <a:lnTo>
                      <a:pt x="262" y="590"/>
                    </a:lnTo>
                    <a:lnTo>
                      <a:pt x="342" y="493"/>
                    </a:lnTo>
                    <a:lnTo>
                      <a:pt x="547" y="554"/>
                    </a:lnTo>
                    <a:lnTo>
                      <a:pt x="860" y="222"/>
                    </a:lnTo>
                    <a:lnTo>
                      <a:pt x="838" y="132"/>
                    </a:lnTo>
                    <a:lnTo>
                      <a:pt x="351"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9" name="Freeform 203"/>
              <p:cNvSpPr>
                <a:spLocks/>
              </p:cNvSpPr>
              <p:nvPr/>
            </p:nvSpPr>
            <p:spPr bwMode="auto">
              <a:xfrm>
                <a:off x="4017" y="2122"/>
                <a:ext cx="86" cy="46"/>
              </a:xfrm>
              <a:custGeom>
                <a:avLst/>
                <a:gdLst>
                  <a:gd name="T0" fmla="*/ 0 w 860"/>
                  <a:gd name="T1" fmla="*/ 0 h 590"/>
                  <a:gd name="T2" fmla="*/ 0 w 860"/>
                  <a:gd name="T3" fmla="*/ 0 h 590"/>
                  <a:gd name="T4" fmla="*/ 0 w 860"/>
                  <a:gd name="T5" fmla="*/ 0 h 590"/>
                  <a:gd name="T6" fmla="*/ 0 w 860"/>
                  <a:gd name="T7" fmla="*/ 0 h 590"/>
                  <a:gd name="T8" fmla="*/ 0 w 860"/>
                  <a:gd name="T9" fmla="*/ 0 h 590"/>
                  <a:gd name="T10" fmla="*/ 0 w 860"/>
                  <a:gd name="T11" fmla="*/ 0 h 590"/>
                  <a:gd name="T12" fmla="*/ 0 w 860"/>
                  <a:gd name="T13" fmla="*/ 0 h 590"/>
                  <a:gd name="T14" fmla="*/ 0 w 860"/>
                  <a:gd name="T15" fmla="*/ 0 h 590"/>
                  <a:gd name="T16" fmla="*/ 0 w 860"/>
                  <a:gd name="T17" fmla="*/ 0 h 590"/>
                  <a:gd name="T18" fmla="*/ 0 w 860"/>
                  <a:gd name="T19" fmla="*/ 0 h 590"/>
                  <a:gd name="T20" fmla="*/ 0 w 860"/>
                  <a:gd name="T21" fmla="*/ 0 h 590"/>
                  <a:gd name="T22" fmla="*/ 0 w 860"/>
                  <a:gd name="T23" fmla="*/ 0 h 590"/>
                  <a:gd name="T24" fmla="*/ 0 w 860"/>
                  <a:gd name="T25" fmla="*/ 0 h 590"/>
                  <a:gd name="T26" fmla="*/ 0 w 860"/>
                  <a:gd name="T27" fmla="*/ 0 h 59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60" h="590">
                    <a:moveTo>
                      <a:pt x="351" y="0"/>
                    </a:moveTo>
                    <a:lnTo>
                      <a:pt x="277" y="102"/>
                    </a:lnTo>
                    <a:lnTo>
                      <a:pt x="196" y="88"/>
                    </a:lnTo>
                    <a:lnTo>
                      <a:pt x="73" y="213"/>
                    </a:lnTo>
                    <a:lnTo>
                      <a:pt x="160" y="235"/>
                    </a:lnTo>
                    <a:lnTo>
                      <a:pt x="59" y="340"/>
                    </a:lnTo>
                    <a:lnTo>
                      <a:pt x="146" y="376"/>
                    </a:lnTo>
                    <a:lnTo>
                      <a:pt x="0" y="502"/>
                    </a:lnTo>
                    <a:lnTo>
                      <a:pt x="262" y="590"/>
                    </a:lnTo>
                    <a:lnTo>
                      <a:pt x="342" y="493"/>
                    </a:lnTo>
                    <a:lnTo>
                      <a:pt x="547" y="554"/>
                    </a:lnTo>
                    <a:lnTo>
                      <a:pt x="860" y="222"/>
                    </a:lnTo>
                    <a:lnTo>
                      <a:pt x="838" y="132"/>
                    </a:lnTo>
                    <a:lnTo>
                      <a:pt x="35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0" name="Line 204"/>
              <p:cNvSpPr>
                <a:spLocks noChangeShapeType="1"/>
              </p:cNvSpPr>
              <p:nvPr/>
            </p:nvSpPr>
            <p:spPr bwMode="auto">
              <a:xfrm>
                <a:off x="4044" y="2130"/>
                <a:ext cx="45"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1" name="Line 205"/>
              <p:cNvSpPr>
                <a:spLocks noChangeShapeType="1"/>
              </p:cNvSpPr>
              <p:nvPr/>
            </p:nvSpPr>
            <p:spPr bwMode="auto">
              <a:xfrm flipH="1">
                <a:off x="4068" y="2133"/>
                <a:ext cx="31" cy="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2" name="Line 206"/>
              <p:cNvSpPr>
                <a:spLocks noChangeShapeType="1"/>
              </p:cNvSpPr>
              <p:nvPr/>
            </p:nvSpPr>
            <p:spPr bwMode="auto">
              <a:xfrm flipH="1" flipV="1">
                <a:off x="4030" y="2150"/>
                <a:ext cx="36"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3" name="Line 207"/>
              <p:cNvSpPr>
                <a:spLocks noChangeShapeType="1"/>
              </p:cNvSpPr>
              <p:nvPr/>
            </p:nvSpPr>
            <p:spPr bwMode="auto">
              <a:xfrm>
                <a:off x="4068" y="2158"/>
                <a:ext cx="3"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4" name="Line 208"/>
              <p:cNvSpPr>
                <a:spLocks noChangeShapeType="1"/>
              </p:cNvSpPr>
              <p:nvPr/>
            </p:nvSpPr>
            <p:spPr bwMode="auto">
              <a:xfrm>
                <a:off x="4089" y="2141"/>
                <a:ext cx="3"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 name="Line 209"/>
              <p:cNvSpPr>
                <a:spLocks noChangeShapeType="1"/>
              </p:cNvSpPr>
              <p:nvPr/>
            </p:nvSpPr>
            <p:spPr bwMode="auto">
              <a:xfrm flipH="1">
                <a:off x="4035" y="2129"/>
                <a:ext cx="45"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 name="Line 210"/>
              <p:cNvSpPr>
                <a:spLocks noChangeShapeType="1"/>
              </p:cNvSpPr>
              <p:nvPr/>
            </p:nvSpPr>
            <p:spPr bwMode="auto">
              <a:xfrm>
                <a:off x="4048" y="2154"/>
                <a:ext cx="4"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 name="Freeform 211"/>
              <p:cNvSpPr>
                <a:spLocks/>
              </p:cNvSpPr>
              <p:nvPr/>
            </p:nvSpPr>
            <p:spPr bwMode="auto">
              <a:xfrm>
                <a:off x="3784" y="2059"/>
                <a:ext cx="332" cy="76"/>
              </a:xfrm>
              <a:custGeom>
                <a:avLst/>
                <a:gdLst>
                  <a:gd name="T0" fmla="*/ 0 w 3314"/>
                  <a:gd name="T1" fmla="*/ 0 h 988"/>
                  <a:gd name="T2" fmla="*/ 0 w 3314"/>
                  <a:gd name="T3" fmla="*/ 0 h 988"/>
                  <a:gd name="T4" fmla="*/ 0 w 3314"/>
                  <a:gd name="T5" fmla="*/ 0 h 988"/>
                  <a:gd name="T6" fmla="*/ 0 w 3314"/>
                  <a:gd name="T7" fmla="*/ 0 h 988"/>
                  <a:gd name="T8" fmla="*/ 0 w 3314"/>
                  <a:gd name="T9" fmla="*/ 0 h 988"/>
                  <a:gd name="T10" fmla="*/ 0 w 3314"/>
                  <a:gd name="T11" fmla="*/ 0 h 988"/>
                  <a:gd name="T12" fmla="*/ 0 w 3314"/>
                  <a:gd name="T13" fmla="*/ 0 h 9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14" h="988">
                    <a:moveTo>
                      <a:pt x="72" y="0"/>
                    </a:moveTo>
                    <a:lnTo>
                      <a:pt x="0" y="60"/>
                    </a:lnTo>
                    <a:lnTo>
                      <a:pt x="0" y="112"/>
                    </a:lnTo>
                    <a:lnTo>
                      <a:pt x="3241" y="988"/>
                    </a:lnTo>
                    <a:lnTo>
                      <a:pt x="3314" y="923"/>
                    </a:lnTo>
                    <a:lnTo>
                      <a:pt x="3286" y="841"/>
                    </a:lnTo>
                    <a:lnTo>
                      <a:pt x="72"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8" name="Freeform 212"/>
              <p:cNvSpPr>
                <a:spLocks/>
              </p:cNvSpPr>
              <p:nvPr/>
            </p:nvSpPr>
            <p:spPr bwMode="auto">
              <a:xfrm>
                <a:off x="3784" y="2059"/>
                <a:ext cx="332" cy="76"/>
              </a:xfrm>
              <a:custGeom>
                <a:avLst/>
                <a:gdLst>
                  <a:gd name="T0" fmla="*/ 0 w 3314"/>
                  <a:gd name="T1" fmla="*/ 0 h 988"/>
                  <a:gd name="T2" fmla="*/ 0 w 3314"/>
                  <a:gd name="T3" fmla="*/ 0 h 988"/>
                  <a:gd name="T4" fmla="*/ 0 w 3314"/>
                  <a:gd name="T5" fmla="*/ 0 h 988"/>
                  <a:gd name="T6" fmla="*/ 0 w 3314"/>
                  <a:gd name="T7" fmla="*/ 0 h 988"/>
                  <a:gd name="T8" fmla="*/ 0 w 3314"/>
                  <a:gd name="T9" fmla="*/ 0 h 988"/>
                  <a:gd name="T10" fmla="*/ 0 w 3314"/>
                  <a:gd name="T11" fmla="*/ 0 h 988"/>
                  <a:gd name="T12" fmla="*/ 0 w 3314"/>
                  <a:gd name="T13" fmla="*/ 0 h 9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14" h="988">
                    <a:moveTo>
                      <a:pt x="72" y="0"/>
                    </a:moveTo>
                    <a:lnTo>
                      <a:pt x="0" y="60"/>
                    </a:lnTo>
                    <a:lnTo>
                      <a:pt x="0" y="112"/>
                    </a:lnTo>
                    <a:lnTo>
                      <a:pt x="3241" y="988"/>
                    </a:lnTo>
                    <a:lnTo>
                      <a:pt x="3314" y="923"/>
                    </a:lnTo>
                    <a:lnTo>
                      <a:pt x="3286" y="841"/>
                    </a:lnTo>
                    <a:lnTo>
                      <a:pt x="72"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9" name="Line 213"/>
              <p:cNvSpPr>
                <a:spLocks noChangeShapeType="1"/>
              </p:cNvSpPr>
              <p:nvPr/>
            </p:nvSpPr>
            <p:spPr bwMode="auto">
              <a:xfrm flipH="1">
                <a:off x="3936" y="2089"/>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0" name="Line 214"/>
              <p:cNvSpPr>
                <a:spLocks noChangeShapeType="1"/>
              </p:cNvSpPr>
              <p:nvPr/>
            </p:nvSpPr>
            <p:spPr bwMode="auto">
              <a:xfrm flipH="1">
                <a:off x="3913" y="2085"/>
                <a:ext cx="8"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1" name="Line 215"/>
              <p:cNvSpPr>
                <a:spLocks noChangeShapeType="1"/>
              </p:cNvSpPr>
              <p:nvPr/>
            </p:nvSpPr>
            <p:spPr bwMode="auto">
              <a:xfrm flipH="1">
                <a:off x="3896" y="2081"/>
                <a:ext cx="5"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2" name="Line 216"/>
              <p:cNvSpPr>
                <a:spLocks noChangeShapeType="1"/>
              </p:cNvSpPr>
              <p:nvPr/>
            </p:nvSpPr>
            <p:spPr bwMode="auto">
              <a:xfrm flipH="1">
                <a:off x="3873" y="2077"/>
                <a:ext cx="7"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3" name="Line 217"/>
              <p:cNvSpPr>
                <a:spLocks noChangeShapeType="1"/>
              </p:cNvSpPr>
              <p:nvPr/>
            </p:nvSpPr>
            <p:spPr bwMode="auto">
              <a:xfrm flipH="1">
                <a:off x="3852" y="2073"/>
                <a:ext cx="8"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4" name="Line 218"/>
              <p:cNvSpPr>
                <a:spLocks noChangeShapeType="1"/>
              </p:cNvSpPr>
              <p:nvPr/>
            </p:nvSpPr>
            <p:spPr bwMode="auto">
              <a:xfrm flipH="1">
                <a:off x="3837" y="2069"/>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5" name="Line 219"/>
              <p:cNvSpPr>
                <a:spLocks noChangeShapeType="1"/>
              </p:cNvSpPr>
              <p:nvPr/>
            </p:nvSpPr>
            <p:spPr bwMode="auto">
              <a:xfrm flipH="1">
                <a:off x="3817" y="2065"/>
                <a:ext cx="6"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 name="Line 220"/>
              <p:cNvSpPr>
                <a:spLocks noChangeShapeType="1"/>
              </p:cNvSpPr>
              <p:nvPr/>
            </p:nvSpPr>
            <p:spPr bwMode="auto">
              <a:xfrm flipH="1">
                <a:off x="3797" y="2061"/>
                <a:ext cx="5"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7" name="Line 221"/>
              <p:cNvSpPr>
                <a:spLocks noChangeShapeType="1"/>
              </p:cNvSpPr>
              <p:nvPr/>
            </p:nvSpPr>
            <p:spPr bwMode="auto">
              <a:xfrm>
                <a:off x="3797" y="206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8" name="Line 222"/>
              <p:cNvSpPr>
                <a:spLocks noChangeShapeType="1"/>
              </p:cNvSpPr>
              <p:nvPr/>
            </p:nvSpPr>
            <p:spPr bwMode="auto">
              <a:xfrm>
                <a:off x="3817" y="2069"/>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9" name="Line 223"/>
              <p:cNvSpPr>
                <a:spLocks noChangeShapeType="1"/>
              </p:cNvSpPr>
              <p:nvPr/>
            </p:nvSpPr>
            <p:spPr bwMode="auto">
              <a:xfrm>
                <a:off x="3837" y="2074"/>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0" name="Line 224"/>
              <p:cNvSpPr>
                <a:spLocks noChangeShapeType="1"/>
              </p:cNvSpPr>
              <p:nvPr/>
            </p:nvSpPr>
            <p:spPr bwMode="auto">
              <a:xfrm>
                <a:off x="3852" y="2077"/>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1" name="Line 225"/>
              <p:cNvSpPr>
                <a:spLocks noChangeShapeType="1"/>
              </p:cNvSpPr>
              <p:nvPr/>
            </p:nvSpPr>
            <p:spPr bwMode="auto">
              <a:xfrm>
                <a:off x="3873" y="2081"/>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2" name="Line 226"/>
              <p:cNvSpPr>
                <a:spLocks noChangeShapeType="1"/>
              </p:cNvSpPr>
              <p:nvPr/>
            </p:nvSpPr>
            <p:spPr bwMode="auto">
              <a:xfrm>
                <a:off x="3896" y="208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3" name="Line 227"/>
              <p:cNvSpPr>
                <a:spLocks noChangeShapeType="1"/>
              </p:cNvSpPr>
              <p:nvPr/>
            </p:nvSpPr>
            <p:spPr bwMode="auto">
              <a:xfrm>
                <a:off x="3913" y="2090"/>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4" name="Line 228"/>
              <p:cNvSpPr>
                <a:spLocks noChangeShapeType="1"/>
              </p:cNvSpPr>
              <p:nvPr/>
            </p:nvSpPr>
            <p:spPr bwMode="auto">
              <a:xfrm flipV="1">
                <a:off x="4106" y="2123"/>
                <a:ext cx="6"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5" name="Line 229"/>
              <p:cNvSpPr>
                <a:spLocks noChangeShapeType="1"/>
              </p:cNvSpPr>
              <p:nvPr/>
            </p:nvSpPr>
            <p:spPr bwMode="auto">
              <a:xfrm>
                <a:off x="4106" y="2130"/>
                <a:ext cx="2"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 name="Line 230"/>
              <p:cNvSpPr>
                <a:spLocks noChangeShapeType="1"/>
              </p:cNvSpPr>
              <p:nvPr/>
            </p:nvSpPr>
            <p:spPr bwMode="auto">
              <a:xfrm flipH="1">
                <a:off x="4089" y="2121"/>
                <a:ext cx="5"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7" name="Line 231"/>
              <p:cNvSpPr>
                <a:spLocks noChangeShapeType="1"/>
              </p:cNvSpPr>
              <p:nvPr/>
            </p:nvSpPr>
            <p:spPr bwMode="auto">
              <a:xfrm flipH="1">
                <a:off x="4043" y="2111"/>
                <a:ext cx="7"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8" name="Line 232"/>
              <p:cNvSpPr>
                <a:spLocks noChangeShapeType="1"/>
              </p:cNvSpPr>
              <p:nvPr/>
            </p:nvSpPr>
            <p:spPr bwMode="auto">
              <a:xfrm flipH="1">
                <a:off x="4065" y="2116"/>
                <a:ext cx="8"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9" name="Line 233"/>
              <p:cNvSpPr>
                <a:spLocks noChangeShapeType="1"/>
              </p:cNvSpPr>
              <p:nvPr/>
            </p:nvSpPr>
            <p:spPr bwMode="auto">
              <a:xfrm flipH="1">
                <a:off x="3999" y="2102"/>
                <a:ext cx="8"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0" name="Line 234"/>
              <p:cNvSpPr>
                <a:spLocks noChangeShapeType="1"/>
              </p:cNvSpPr>
              <p:nvPr/>
            </p:nvSpPr>
            <p:spPr bwMode="auto">
              <a:xfrm flipH="1">
                <a:off x="4022" y="2107"/>
                <a:ext cx="7"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1" name="Line 235"/>
              <p:cNvSpPr>
                <a:spLocks noChangeShapeType="1"/>
              </p:cNvSpPr>
              <p:nvPr/>
            </p:nvSpPr>
            <p:spPr bwMode="auto">
              <a:xfrm flipH="1">
                <a:off x="3979" y="2098"/>
                <a:ext cx="6"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2" name="Line 236"/>
              <p:cNvSpPr>
                <a:spLocks noChangeShapeType="1"/>
              </p:cNvSpPr>
              <p:nvPr/>
            </p:nvSpPr>
            <p:spPr bwMode="auto">
              <a:xfrm flipH="1">
                <a:off x="3956" y="2093"/>
                <a:ext cx="6"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3" name="Line 237"/>
              <p:cNvSpPr>
                <a:spLocks noChangeShapeType="1"/>
              </p:cNvSpPr>
              <p:nvPr/>
            </p:nvSpPr>
            <p:spPr bwMode="auto">
              <a:xfrm>
                <a:off x="3935" y="2095"/>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4" name="Line 238"/>
              <p:cNvSpPr>
                <a:spLocks noChangeShapeType="1"/>
              </p:cNvSpPr>
              <p:nvPr/>
            </p:nvSpPr>
            <p:spPr bwMode="auto">
              <a:xfrm>
                <a:off x="3956" y="2099"/>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5" name="Line 239"/>
              <p:cNvSpPr>
                <a:spLocks noChangeShapeType="1"/>
              </p:cNvSpPr>
              <p:nvPr/>
            </p:nvSpPr>
            <p:spPr bwMode="auto">
              <a:xfrm>
                <a:off x="3979" y="2104"/>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 name="Line 240"/>
              <p:cNvSpPr>
                <a:spLocks noChangeShapeType="1"/>
              </p:cNvSpPr>
              <p:nvPr/>
            </p:nvSpPr>
            <p:spPr bwMode="auto">
              <a:xfrm>
                <a:off x="3999" y="210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 name="Line 241"/>
              <p:cNvSpPr>
                <a:spLocks noChangeShapeType="1"/>
              </p:cNvSpPr>
              <p:nvPr/>
            </p:nvSpPr>
            <p:spPr bwMode="auto">
              <a:xfrm>
                <a:off x="4022" y="211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 name="Line 242"/>
              <p:cNvSpPr>
                <a:spLocks noChangeShapeType="1"/>
              </p:cNvSpPr>
              <p:nvPr/>
            </p:nvSpPr>
            <p:spPr bwMode="auto">
              <a:xfrm>
                <a:off x="4042" y="2117"/>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 name="Line 243"/>
              <p:cNvSpPr>
                <a:spLocks noChangeShapeType="1"/>
              </p:cNvSpPr>
              <p:nvPr/>
            </p:nvSpPr>
            <p:spPr bwMode="auto">
              <a:xfrm>
                <a:off x="4065" y="2121"/>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0" name="Line 244"/>
              <p:cNvSpPr>
                <a:spLocks noChangeShapeType="1"/>
              </p:cNvSpPr>
              <p:nvPr/>
            </p:nvSpPr>
            <p:spPr bwMode="auto">
              <a:xfrm>
                <a:off x="4089" y="212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1" name="Line 245"/>
              <p:cNvSpPr>
                <a:spLocks noChangeShapeType="1"/>
              </p:cNvSpPr>
              <p:nvPr/>
            </p:nvSpPr>
            <p:spPr bwMode="auto">
              <a:xfrm>
                <a:off x="3785" y="2063"/>
                <a:ext cx="321" cy="6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2" name="Freeform 246"/>
              <p:cNvSpPr>
                <a:spLocks/>
              </p:cNvSpPr>
              <p:nvPr/>
            </p:nvSpPr>
            <p:spPr bwMode="auto">
              <a:xfrm>
                <a:off x="3729" y="2073"/>
                <a:ext cx="54" cy="31"/>
              </a:xfrm>
              <a:custGeom>
                <a:avLst/>
                <a:gdLst>
                  <a:gd name="T0" fmla="*/ 0 w 531"/>
                  <a:gd name="T1" fmla="*/ 0 h 406"/>
                  <a:gd name="T2" fmla="*/ 0 w 531"/>
                  <a:gd name="T3" fmla="*/ 0 h 406"/>
                  <a:gd name="T4" fmla="*/ 0 w 531"/>
                  <a:gd name="T5" fmla="*/ 0 h 406"/>
                  <a:gd name="T6" fmla="*/ 0 w 531"/>
                  <a:gd name="T7" fmla="*/ 0 h 406"/>
                  <a:gd name="T8" fmla="*/ 0 w 531"/>
                  <a:gd name="T9" fmla="*/ 0 h 406"/>
                  <a:gd name="T10" fmla="*/ 0 w 531"/>
                  <a:gd name="T11" fmla="*/ 0 h 406"/>
                  <a:gd name="T12" fmla="*/ 0 w 531"/>
                  <a:gd name="T13" fmla="*/ 0 h 406"/>
                  <a:gd name="T14" fmla="*/ 0 w 531"/>
                  <a:gd name="T15" fmla="*/ 0 h 406"/>
                  <a:gd name="T16" fmla="*/ 0 w 531"/>
                  <a:gd name="T17" fmla="*/ 0 h 406"/>
                  <a:gd name="T18" fmla="*/ 0 w 531"/>
                  <a:gd name="T19" fmla="*/ 0 h 406"/>
                  <a:gd name="T20" fmla="*/ 0 w 531"/>
                  <a:gd name="T21" fmla="*/ 0 h 4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31" h="406">
                    <a:moveTo>
                      <a:pt x="378" y="0"/>
                    </a:moveTo>
                    <a:lnTo>
                      <a:pt x="100" y="207"/>
                    </a:lnTo>
                    <a:lnTo>
                      <a:pt x="100" y="244"/>
                    </a:lnTo>
                    <a:lnTo>
                      <a:pt x="0" y="323"/>
                    </a:lnTo>
                    <a:lnTo>
                      <a:pt x="218" y="406"/>
                    </a:lnTo>
                    <a:lnTo>
                      <a:pt x="355" y="273"/>
                    </a:lnTo>
                    <a:lnTo>
                      <a:pt x="299" y="250"/>
                    </a:lnTo>
                    <a:lnTo>
                      <a:pt x="444" y="147"/>
                    </a:lnTo>
                    <a:lnTo>
                      <a:pt x="400" y="139"/>
                    </a:lnTo>
                    <a:lnTo>
                      <a:pt x="531" y="51"/>
                    </a:lnTo>
                    <a:lnTo>
                      <a:pt x="378"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3" name="Freeform 247"/>
              <p:cNvSpPr>
                <a:spLocks/>
              </p:cNvSpPr>
              <p:nvPr/>
            </p:nvSpPr>
            <p:spPr bwMode="auto">
              <a:xfrm>
                <a:off x="3729" y="2073"/>
                <a:ext cx="54" cy="31"/>
              </a:xfrm>
              <a:custGeom>
                <a:avLst/>
                <a:gdLst>
                  <a:gd name="T0" fmla="*/ 0 w 531"/>
                  <a:gd name="T1" fmla="*/ 0 h 406"/>
                  <a:gd name="T2" fmla="*/ 0 w 531"/>
                  <a:gd name="T3" fmla="*/ 0 h 406"/>
                  <a:gd name="T4" fmla="*/ 0 w 531"/>
                  <a:gd name="T5" fmla="*/ 0 h 406"/>
                  <a:gd name="T6" fmla="*/ 0 w 531"/>
                  <a:gd name="T7" fmla="*/ 0 h 406"/>
                  <a:gd name="T8" fmla="*/ 0 w 531"/>
                  <a:gd name="T9" fmla="*/ 0 h 406"/>
                  <a:gd name="T10" fmla="*/ 0 w 531"/>
                  <a:gd name="T11" fmla="*/ 0 h 406"/>
                  <a:gd name="T12" fmla="*/ 0 w 531"/>
                  <a:gd name="T13" fmla="*/ 0 h 406"/>
                  <a:gd name="T14" fmla="*/ 0 w 531"/>
                  <a:gd name="T15" fmla="*/ 0 h 406"/>
                  <a:gd name="T16" fmla="*/ 0 w 531"/>
                  <a:gd name="T17" fmla="*/ 0 h 406"/>
                  <a:gd name="T18" fmla="*/ 0 w 531"/>
                  <a:gd name="T19" fmla="*/ 0 h 406"/>
                  <a:gd name="T20" fmla="*/ 0 w 531"/>
                  <a:gd name="T21" fmla="*/ 0 h 4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31" h="406">
                    <a:moveTo>
                      <a:pt x="378" y="0"/>
                    </a:moveTo>
                    <a:lnTo>
                      <a:pt x="100" y="207"/>
                    </a:lnTo>
                    <a:lnTo>
                      <a:pt x="100" y="244"/>
                    </a:lnTo>
                    <a:lnTo>
                      <a:pt x="0" y="323"/>
                    </a:lnTo>
                    <a:lnTo>
                      <a:pt x="218" y="406"/>
                    </a:lnTo>
                    <a:lnTo>
                      <a:pt x="355" y="273"/>
                    </a:lnTo>
                    <a:lnTo>
                      <a:pt x="299" y="250"/>
                    </a:lnTo>
                    <a:lnTo>
                      <a:pt x="444" y="147"/>
                    </a:lnTo>
                    <a:lnTo>
                      <a:pt x="400" y="139"/>
                    </a:lnTo>
                    <a:lnTo>
                      <a:pt x="531" y="51"/>
                    </a:lnTo>
                    <a:lnTo>
                      <a:pt x="378"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4" name="Line 248"/>
              <p:cNvSpPr>
                <a:spLocks noChangeShapeType="1"/>
              </p:cNvSpPr>
              <p:nvPr/>
            </p:nvSpPr>
            <p:spPr bwMode="auto">
              <a:xfrm flipH="1" flipV="1">
                <a:off x="3756" y="2080"/>
                <a:ext cx="14"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5" name="Line 249"/>
              <p:cNvSpPr>
                <a:spLocks noChangeShapeType="1"/>
              </p:cNvSpPr>
              <p:nvPr/>
            </p:nvSpPr>
            <p:spPr bwMode="auto">
              <a:xfrm>
                <a:off x="3740" y="2089"/>
                <a:ext cx="19"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 name="Line 250"/>
              <p:cNvSpPr>
                <a:spLocks noChangeShapeType="1"/>
              </p:cNvSpPr>
              <p:nvPr/>
            </p:nvSpPr>
            <p:spPr bwMode="auto">
              <a:xfrm flipV="1">
                <a:off x="3740" y="2089"/>
                <a:ext cx="4"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 name="Freeform 251"/>
              <p:cNvSpPr>
                <a:spLocks/>
              </p:cNvSpPr>
              <p:nvPr/>
            </p:nvSpPr>
            <p:spPr bwMode="auto">
              <a:xfrm>
                <a:off x="3717" y="2097"/>
                <a:ext cx="95" cy="30"/>
              </a:xfrm>
              <a:custGeom>
                <a:avLst/>
                <a:gdLst>
                  <a:gd name="T0" fmla="*/ 0 w 947"/>
                  <a:gd name="T1" fmla="*/ 0 h 398"/>
                  <a:gd name="T2" fmla="*/ 0 w 947"/>
                  <a:gd name="T3" fmla="*/ 0 h 398"/>
                  <a:gd name="T4" fmla="*/ 0 w 947"/>
                  <a:gd name="T5" fmla="*/ 0 h 398"/>
                  <a:gd name="T6" fmla="*/ 0 w 947"/>
                  <a:gd name="T7" fmla="*/ 0 h 398"/>
                  <a:gd name="T8" fmla="*/ 0 w 947"/>
                  <a:gd name="T9" fmla="*/ 0 h 398"/>
                  <a:gd name="T10" fmla="*/ 0 w 947"/>
                  <a:gd name="T11" fmla="*/ 0 h 398"/>
                  <a:gd name="T12" fmla="*/ 0 w 947"/>
                  <a:gd name="T13" fmla="*/ 0 h 3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7" h="398">
                    <a:moveTo>
                      <a:pt x="109" y="0"/>
                    </a:moveTo>
                    <a:lnTo>
                      <a:pt x="0" y="81"/>
                    </a:lnTo>
                    <a:lnTo>
                      <a:pt x="0" y="147"/>
                    </a:lnTo>
                    <a:lnTo>
                      <a:pt x="858" y="398"/>
                    </a:lnTo>
                    <a:lnTo>
                      <a:pt x="858" y="332"/>
                    </a:lnTo>
                    <a:lnTo>
                      <a:pt x="947" y="258"/>
                    </a:lnTo>
                    <a:lnTo>
                      <a:pt x="109"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 name="Freeform 252"/>
              <p:cNvSpPr>
                <a:spLocks/>
              </p:cNvSpPr>
              <p:nvPr/>
            </p:nvSpPr>
            <p:spPr bwMode="auto">
              <a:xfrm>
                <a:off x="3717" y="2097"/>
                <a:ext cx="95" cy="30"/>
              </a:xfrm>
              <a:custGeom>
                <a:avLst/>
                <a:gdLst>
                  <a:gd name="T0" fmla="*/ 0 w 947"/>
                  <a:gd name="T1" fmla="*/ 0 h 398"/>
                  <a:gd name="T2" fmla="*/ 0 w 947"/>
                  <a:gd name="T3" fmla="*/ 0 h 398"/>
                  <a:gd name="T4" fmla="*/ 0 w 947"/>
                  <a:gd name="T5" fmla="*/ 0 h 398"/>
                  <a:gd name="T6" fmla="*/ 0 w 947"/>
                  <a:gd name="T7" fmla="*/ 0 h 398"/>
                  <a:gd name="T8" fmla="*/ 0 w 947"/>
                  <a:gd name="T9" fmla="*/ 0 h 398"/>
                  <a:gd name="T10" fmla="*/ 0 w 947"/>
                  <a:gd name="T11" fmla="*/ 0 h 398"/>
                  <a:gd name="T12" fmla="*/ 0 w 947"/>
                  <a:gd name="T13" fmla="*/ 0 h 3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7" h="398">
                    <a:moveTo>
                      <a:pt x="109" y="0"/>
                    </a:moveTo>
                    <a:lnTo>
                      <a:pt x="0" y="81"/>
                    </a:lnTo>
                    <a:lnTo>
                      <a:pt x="0" y="147"/>
                    </a:lnTo>
                    <a:lnTo>
                      <a:pt x="858" y="398"/>
                    </a:lnTo>
                    <a:lnTo>
                      <a:pt x="858" y="332"/>
                    </a:lnTo>
                    <a:lnTo>
                      <a:pt x="947" y="258"/>
                    </a:lnTo>
                    <a:lnTo>
                      <a:pt x="109"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9" name="Line 253"/>
              <p:cNvSpPr>
                <a:spLocks noChangeShapeType="1"/>
              </p:cNvSpPr>
              <p:nvPr/>
            </p:nvSpPr>
            <p:spPr bwMode="auto">
              <a:xfrm>
                <a:off x="3734" y="2107"/>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 name="Line 254"/>
              <p:cNvSpPr>
                <a:spLocks noChangeShapeType="1"/>
              </p:cNvSpPr>
              <p:nvPr/>
            </p:nvSpPr>
            <p:spPr bwMode="auto">
              <a:xfrm>
                <a:off x="3750" y="2111"/>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 name="Line 255"/>
              <p:cNvSpPr>
                <a:spLocks noChangeShapeType="1"/>
              </p:cNvSpPr>
              <p:nvPr/>
            </p:nvSpPr>
            <p:spPr bwMode="auto">
              <a:xfrm>
                <a:off x="3773" y="2117"/>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 name="Line 256"/>
              <p:cNvSpPr>
                <a:spLocks noChangeShapeType="1"/>
              </p:cNvSpPr>
              <p:nvPr/>
            </p:nvSpPr>
            <p:spPr bwMode="auto">
              <a:xfrm flipV="1">
                <a:off x="3734" y="2101"/>
                <a:ext cx="1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 name="Line 257"/>
              <p:cNvSpPr>
                <a:spLocks noChangeShapeType="1"/>
              </p:cNvSpPr>
              <p:nvPr/>
            </p:nvSpPr>
            <p:spPr bwMode="auto">
              <a:xfrm flipV="1">
                <a:off x="3750" y="2104"/>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 name="Line 258"/>
              <p:cNvSpPr>
                <a:spLocks noChangeShapeType="1"/>
              </p:cNvSpPr>
              <p:nvPr/>
            </p:nvSpPr>
            <p:spPr bwMode="auto">
              <a:xfrm flipV="1">
                <a:off x="3773" y="2110"/>
                <a:ext cx="1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5" name="Line 259"/>
              <p:cNvSpPr>
                <a:spLocks noChangeShapeType="1"/>
              </p:cNvSpPr>
              <p:nvPr/>
            </p:nvSpPr>
            <p:spPr bwMode="auto">
              <a:xfrm>
                <a:off x="3718" y="2103"/>
                <a:ext cx="85" cy="1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6" name="Freeform 260"/>
              <p:cNvSpPr>
                <a:spLocks/>
              </p:cNvSpPr>
              <p:nvPr/>
            </p:nvSpPr>
            <p:spPr bwMode="auto">
              <a:xfrm>
                <a:off x="3928" y="2143"/>
                <a:ext cx="133" cy="40"/>
              </a:xfrm>
              <a:custGeom>
                <a:avLst/>
                <a:gdLst>
                  <a:gd name="T0" fmla="*/ 0 w 1327"/>
                  <a:gd name="T1" fmla="*/ 0 h 517"/>
                  <a:gd name="T2" fmla="*/ 0 w 1327"/>
                  <a:gd name="T3" fmla="*/ 0 h 517"/>
                  <a:gd name="T4" fmla="*/ 0 w 1327"/>
                  <a:gd name="T5" fmla="*/ 0 h 517"/>
                  <a:gd name="T6" fmla="*/ 0 w 1327"/>
                  <a:gd name="T7" fmla="*/ 0 h 517"/>
                  <a:gd name="T8" fmla="*/ 0 w 1327"/>
                  <a:gd name="T9" fmla="*/ 0 h 517"/>
                  <a:gd name="T10" fmla="*/ 0 w 1327"/>
                  <a:gd name="T11" fmla="*/ 0 h 517"/>
                  <a:gd name="T12" fmla="*/ 0 w 1327"/>
                  <a:gd name="T13" fmla="*/ 0 h 5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27" h="517">
                    <a:moveTo>
                      <a:pt x="67" y="0"/>
                    </a:moveTo>
                    <a:lnTo>
                      <a:pt x="0" y="82"/>
                    </a:lnTo>
                    <a:lnTo>
                      <a:pt x="0" y="148"/>
                    </a:lnTo>
                    <a:lnTo>
                      <a:pt x="1212" y="517"/>
                    </a:lnTo>
                    <a:lnTo>
                      <a:pt x="1327" y="406"/>
                    </a:lnTo>
                    <a:lnTo>
                      <a:pt x="1290" y="333"/>
                    </a:lnTo>
                    <a:lnTo>
                      <a:pt x="67"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 name="Freeform 261"/>
              <p:cNvSpPr>
                <a:spLocks/>
              </p:cNvSpPr>
              <p:nvPr/>
            </p:nvSpPr>
            <p:spPr bwMode="auto">
              <a:xfrm>
                <a:off x="3928" y="2143"/>
                <a:ext cx="133" cy="40"/>
              </a:xfrm>
              <a:custGeom>
                <a:avLst/>
                <a:gdLst>
                  <a:gd name="T0" fmla="*/ 0 w 1327"/>
                  <a:gd name="T1" fmla="*/ 0 h 517"/>
                  <a:gd name="T2" fmla="*/ 0 w 1327"/>
                  <a:gd name="T3" fmla="*/ 0 h 517"/>
                  <a:gd name="T4" fmla="*/ 0 w 1327"/>
                  <a:gd name="T5" fmla="*/ 0 h 517"/>
                  <a:gd name="T6" fmla="*/ 0 w 1327"/>
                  <a:gd name="T7" fmla="*/ 0 h 517"/>
                  <a:gd name="T8" fmla="*/ 0 w 1327"/>
                  <a:gd name="T9" fmla="*/ 0 h 517"/>
                  <a:gd name="T10" fmla="*/ 0 w 1327"/>
                  <a:gd name="T11" fmla="*/ 0 h 517"/>
                  <a:gd name="T12" fmla="*/ 0 w 1327"/>
                  <a:gd name="T13" fmla="*/ 0 h 5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27" h="517">
                    <a:moveTo>
                      <a:pt x="67" y="0"/>
                    </a:moveTo>
                    <a:lnTo>
                      <a:pt x="0" y="82"/>
                    </a:lnTo>
                    <a:lnTo>
                      <a:pt x="0" y="148"/>
                    </a:lnTo>
                    <a:lnTo>
                      <a:pt x="1212" y="517"/>
                    </a:lnTo>
                    <a:lnTo>
                      <a:pt x="1327" y="406"/>
                    </a:lnTo>
                    <a:lnTo>
                      <a:pt x="1290" y="333"/>
                    </a:lnTo>
                    <a:lnTo>
                      <a:pt x="67"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28" name="Line 262"/>
              <p:cNvSpPr>
                <a:spLocks noChangeShapeType="1"/>
              </p:cNvSpPr>
              <p:nvPr/>
            </p:nvSpPr>
            <p:spPr bwMode="auto">
              <a:xfrm flipV="1">
                <a:off x="4030" y="2165"/>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 name="Line 263"/>
              <p:cNvSpPr>
                <a:spLocks noChangeShapeType="1"/>
              </p:cNvSpPr>
              <p:nvPr/>
            </p:nvSpPr>
            <p:spPr bwMode="auto">
              <a:xfrm flipV="1">
                <a:off x="4007" y="2160"/>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0" name="Line 264"/>
              <p:cNvSpPr>
                <a:spLocks noChangeShapeType="1"/>
              </p:cNvSpPr>
              <p:nvPr/>
            </p:nvSpPr>
            <p:spPr bwMode="auto">
              <a:xfrm flipV="1">
                <a:off x="3985" y="2155"/>
                <a:ext cx="7"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1" name="Line 265"/>
              <p:cNvSpPr>
                <a:spLocks noChangeShapeType="1"/>
              </p:cNvSpPr>
              <p:nvPr/>
            </p:nvSpPr>
            <p:spPr bwMode="auto">
              <a:xfrm flipV="1">
                <a:off x="3960" y="2150"/>
                <a:ext cx="8"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2" name="Line 266"/>
              <p:cNvSpPr>
                <a:spLocks noChangeShapeType="1"/>
              </p:cNvSpPr>
              <p:nvPr/>
            </p:nvSpPr>
            <p:spPr bwMode="auto">
              <a:xfrm>
                <a:off x="3960" y="2157"/>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3" name="Line 267"/>
              <p:cNvSpPr>
                <a:spLocks noChangeShapeType="1"/>
              </p:cNvSpPr>
              <p:nvPr/>
            </p:nvSpPr>
            <p:spPr bwMode="auto">
              <a:xfrm>
                <a:off x="3984" y="2162"/>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4" name="Line 268"/>
              <p:cNvSpPr>
                <a:spLocks noChangeShapeType="1"/>
              </p:cNvSpPr>
              <p:nvPr/>
            </p:nvSpPr>
            <p:spPr bwMode="auto">
              <a:xfrm>
                <a:off x="4007" y="2168"/>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5" name="Line 269"/>
              <p:cNvSpPr>
                <a:spLocks noChangeShapeType="1"/>
              </p:cNvSpPr>
              <p:nvPr/>
            </p:nvSpPr>
            <p:spPr bwMode="auto">
              <a:xfrm>
                <a:off x="4030" y="2172"/>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6" name="Line 270"/>
              <p:cNvSpPr>
                <a:spLocks noChangeShapeType="1"/>
              </p:cNvSpPr>
              <p:nvPr/>
            </p:nvSpPr>
            <p:spPr bwMode="auto">
              <a:xfrm>
                <a:off x="3928" y="2149"/>
                <a:ext cx="118" cy="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 name="Line 271"/>
              <p:cNvSpPr>
                <a:spLocks noChangeShapeType="1"/>
              </p:cNvSpPr>
              <p:nvPr/>
            </p:nvSpPr>
            <p:spPr bwMode="auto">
              <a:xfrm flipV="1">
                <a:off x="4047" y="2169"/>
                <a:ext cx="9"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 name="Line 272"/>
              <p:cNvSpPr>
                <a:spLocks noChangeShapeType="1"/>
              </p:cNvSpPr>
              <p:nvPr/>
            </p:nvSpPr>
            <p:spPr bwMode="auto">
              <a:xfrm>
                <a:off x="4046" y="2176"/>
                <a:ext cx="3"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9" name="Freeform 273"/>
              <p:cNvSpPr>
                <a:spLocks/>
              </p:cNvSpPr>
              <p:nvPr/>
            </p:nvSpPr>
            <p:spPr bwMode="auto">
              <a:xfrm>
                <a:off x="3801" y="2116"/>
                <a:ext cx="137" cy="40"/>
              </a:xfrm>
              <a:custGeom>
                <a:avLst/>
                <a:gdLst>
                  <a:gd name="T0" fmla="*/ 0 w 1369"/>
                  <a:gd name="T1" fmla="*/ 0 h 524"/>
                  <a:gd name="T2" fmla="*/ 0 w 1369"/>
                  <a:gd name="T3" fmla="*/ 0 h 524"/>
                  <a:gd name="T4" fmla="*/ 0 w 1369"/>
                  <a:gd name="T5" fmla="*/ 0 h 524"/>
                  <a:gd name="T6" fmla="*/ 0 w 1369"/>
                  <a:gd name="T7" fmla="*/ 0 h 524"/>
                  <a:gd name="T8" fmla="*/ 0 w 1369"/>
                  <a:gd name="T9" fmla="*/ 0 h 524"/>
                  <a:gd name="T10" fmla="*/ 0 w 1369"/>
                  <a:gd name="T11" fmla="*/ 0 h 524"/>
                  <a:gd name="T12" fmla="*/ 0 w 1369"/>
                  <a:gd name="T13" fmla="*/ 0 h 5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69" h="524">
                    <a:moveTo>
                      <a:pt x="102" y="0"/>
                    </a:moveTo>
                    <a:lnTo>
                      <a:pt x="0" y="82"/>
                    </a:lnTo>
                    <a:lnTo>
                      <a:pt x="0" y="141"/>
                    </a:lnTo>
                    <a:lnTo>
                      <a:pt x="1295" y="524"/>
                    </a:lnTo>
                    <a:lnTo>
                      <a:pt x="1295" y="443"/>
                    </a:lnTo>
                    <a:lnTo>
                      <a:pt x="1369" y="363"/>
                    </a:lnTo>
                    <a:lnTo>
                      <a:pt x="102"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0" name="Freeform 274"/>
              <p:cNvSpPr>
                <a:spLocks/>
              </p:cNvSpPr>
              <p:nvPr/>
            </p:nvSpPr>
            <p:spPr bwMode="auto">
              <a:xfrm>
                <a:off x="3801" y="2116"/>
                <a:ext cx="137" cy="40"/>
              </a:xfrm>
              <a:custGeom>
                <a:avLst/>
                <a:gdLst>
                  <a:gd name="T0" fmla="*/ 0 w 1369"/>
                  <a:gd name="T1" fmla="*/ 0 h 524"/>
                  <a:gd name="T2" fmla="*/ 0 w 1369"/>
                  <a:gd name="T3" fmla="*/ 0 h 524"/>
                  <a:gd name="T4" fmla="*/ 0 w 1369"/>
                  <a:gd name="T5" fmla="*/ 0 h 524"/>
                  <a:gd name="T6" fmla="*/ 0 w 1369"/>
                  <a:gd name="T7" fmla="*/ 0 h 524"/>
                  <a:gd name="T8" fmla="*/ 0 w 1369"/>
                  <a:gd name="T9" fmla="*/ 0 h 524"/>
                  <a:gd name="T10" fmla="*/ 0 w 1369"/>
                  <a:gd name="T11" fmla="*/ 0 h 524"/>
                  <a:gd name="T12" fmla="*/ 0 w 1369"/>
                  <a:gd name="T13" fmla="*/ 0 h 5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69" h="524">
                    <a:moveTo>
                      <a:pt x="102" y="0"/>
                    </a:moveTo>
                    <a:lnTo>
                      <a:pt x="0" y="82"/>
                    </a:lnTo>
                    <a:lnTo>
                      <a:pt x="0" y="141"/>
                    </a:lnTo>
                    <a:lnTo>
                      <a:pt x="1295" y="524"/>
                    </a:lnTo>
                    <a:lnTo>
                      <a:pt x="1295" y="443"/>
                    </a:lnTo>
                    <a:lnTo>
                      <a:pt x="1369" y="363"/>
                    </a:lnTo>
                    <a:lnTo>
                      <a:pt x="102"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1" name="Line 275"/>
              <p:cNvSpPr>
                <a:spLocks noChangeShapeType="1"/>
              </p:cNvSpPr>
              <p:nvPr/>
            </p:nvSpPr>
            <p:spPr bwMode="auto">
              <a:xfrm flipH="1" flipV="1">
                <a:off x="3801" y="2122"/>
                <a:ext cx="128" cy="2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2" name="Line 276"/>
              <p:cNvSpPr>
                <a:spLocks noChangeShapeType="1"/>
              </p:cNvSpPr>
              <p:nvPr/>
            </p:nvSpPr>
            <p:spPr bwMode="auto">
              <a:xfrm>
                <a:off x="4128" y="2128"/>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3" name="Freeform 277"/>
              <p:cNvSpPr>
                <a:spLocks/>
              </p:cNvSpPr>
              <p:nvPr/>
            </p:nvSpPr>
            <p:spPr bwMode="auto">
              <a:xfrm>
                <a:off x="4089" y="2069"/>
                <a:ext cx="25" cy="26"/>
              </a:xfrm>
              <a:custGeom>
                <a:avLst/>
                <a:gdLst>
                  <a:gd name="T0" fmla="*/ 0 w 255"/>
                  <a:gd name="T1" fmla="*/ 0 h 338"/>
                  <a:gd name="T2" fmla="*/ 0 w 255"/>
                  <a:gd name="T3" fmla="*/ 0 h 338"/>
                  <a:gd name="T4" fmla="*/ 0 w 255"/>
                  <a:gd name="T5" fmla="*/ 0 h 338"/>
                  <a:gd name="T6" fmla="*/ 0 w 255"/>
                  <a:gd name="T7" fmla="*/ 0 h 338"/>
                  <a:gd name="T8" fmla="*/ 0 w 255"/>
                  <a:gd name="T9" fmla="*/ 0 h 338"/>
                  <a:gd name="T10" fmla="*/ 0 w 255"/>
                  <a:gd name="T11" fmla="*/ 0 h 3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5" h="338">
                    <a:moveTo>
                      <a:pt x="124" y="117"/>
                    </a:moveTo>
                    <a:lnTo>
                      <a:pt x="0" y="258"/>
                    </a:lnTo>
                    <a:lnTo>
                      <a:pt x="59" y="338"/>
                    </a:lnTo>
                    <a:lnTo>
                      <a:pt x="241" y="213"/>
                    </a:lnTo>
                    <a:lnTo>
                      <a:pt x="255" y="0"/>
                    </a:lnTo>
                    <a:lnTo>
                      <a:pt x="124" y="117"/>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4" name="Freeform 278"/>
              <p:cNvSpPr>
                <a:spLocks/>
              </p:cNvSpPr>
              <p:nvPr/>
            </p:nvSpPr>
            <p:spPr bwMode="auto">
              <a:xfrm>
                <a:off x="4089" y="2069"/>
                <a:ext cx="25" cy="26"/>
              </a:xfrm>
              <a:custGeom>
                <a:avLst/>
                <a:gdLst>
                  <a:gd name="T0" fmla="*/ 0 w 255"/>
                  <a:gd name="T1" fmla="*/ 0 h 338"/>
                  <a:gd name="T2" fmla="*/ 0 w 255"/>
                  <a:gd name="T3" fmla="*/ 0 h 338"/>
                  <a:gd name="T4" fmla="*/ 0 w 255"/>
                  <a:gd name="T5" fmla="*/ 0 h 338"/>
                  <a:gd name="T6" fmla="*/ 0 w 255"/>
                  <a:gd name="T7" fmla="*/ 0 h 338"/>
                  <a:gd name="T8" fmla="*/ 0 w 255"/>
                  <a:gd name="T9" fmla="*/ 0 h 338"/>
                  <a:gd name="T10" fmla="*/ 0 w 255"/>
                  <a:gd name="T11" fmla="*/ 0 h 3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5" h="338">
                    <a:moveTo>
                      <a:pt x="124" y="117"/>
                    </a:moveTo>
                    <a:lnTo>
                      <a:pt x="0" y="258"/>
                    </a:lnTo>
                    <a:lnTo>
                      <a:pt x="59" y="338"/>
                    </a:lnTo>
                    <a:lnTo>
                      <a:pt x="241" y="213"/>
                    </a:lnTo>
                    <a:lnTo>
                      <a:pt x="255" y="0"/>
                    </a:lnTo>
                    <a:lnTo>
                      <a:pt x="124" y="117"/>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5" name="Freeform 279"/>
              <p:cNvSpPr>
                <a:spLocks/>
              </p:cNvSpPr>
              <p:nvPr/>
            </p:nvSpPr>
            <p:spPr bwMode="auto">
              <a:xfrm>
                <a:off x="3815" y="2011"/>
                <a:ext cx="303" cy="64"/>
              </a:xfrm>
              <a:custGeom>
                <a:avLst/>
                <a:gdLst>
                  <a:gd name="T0" fmla="*/ 0 w 3031"/>
                  <a:gd name="T1" fmla="*/ 0 h 820"/>
                  <a:gd name="T2" fmla="*/ 0 w 3031"/>
                  <a:gd name="T3" fmla="*/ 0 h 820"/>
                  <a:gd name="T4" fmla="*/ 0 w 3031"/>
                  <a:gd name="T5" fmla="*/ 0 h 820"/>
                  <a:gd name="T6" fmla="*/ 0 w 3031"/>
                  <a:gd name="T7" fmla="*/ 0 h 820"/>
                  <a:gd name="T8" fmla="*/ 0 w 3031"/>
                  <a:gd name="T9" fmla="*/ 0 h 820"/>
                  <a:gd name="T10" fmla="*/ 0 w 3031"/>
                  <a:gd name="T11" fmla="*/ 0 h 820"/>
                  <a:gd name="T12" fmla="*/ 0 w 3031"/>
                  <a:gd name="T13" fmla="*/ 0 h 820"/>
                  <a:gd name="T14" fmla="*/ 0 w 3031"/>
                  <a:gd name="T15" fmla="*/ 0 h 820"/>
                  <a:gd name="T16" fmla="*/ 0 w 3031"/>
                  <a:gd name="T17" fmla="*/ 0 h 8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31" h="820">
                    <a:moveTo>
                      <a:pt x="0" y="199"/>
                    </a:moveTo>
                    <a:lnTo>
                      <a:pt x="45" y="318"/>
                    </a:lnTo>
                    <a:lnTo>
                      <a:pt x="511" y="437"/>
                    </a:lnTo>
                    <a:lnTo>
                      <a:pt x="629" y="199"/>
                    </a:lnTo>
                    <a:lnTo>
                      <a:pt x="3009" y="820"/>
                    </a:lnTo>
                    <a:lnTo>
                      <a:pt x="3031" y="628"/>
                    </a:lnTo>
                    <a:lnTo>
                      <a:pt x="496" y="0"/>
                    </a:lnTo>
                    <a:lnTo>
                      <a:pt x="379" y="281"/>
                    </a:lnTo>
                    <a:lnTo>
                      <a:pt x="0" y="199"/>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6" name="Freeform 280"/>
              <p:cNvSpPr>
                <a:spLocks/>
              </p:cNvSpPr>
              <p:nvPr/>
            </p:nvSpPr>
            <p:spPr bwMode="auto">
              <a:xfrm>
                <a:off x="3815" y="2011"/>
                <a:ext cx="303" cy="64"/>
              </a:xfrm>
              <a:custGeom>
                <a:avLst/>
                <a:gdLst>
                  <a:gd name="T0" fmla="*/ 0 w 3031"/>
                  <a:gd name="T1" fmla="*/ 0 h 820"/>
                  <a:gd name="T2" fmla="*/ 0 w 3031"/>
                  <a:gd name="T3" fmla="*/ 0 h 820"/>
                  <a:gd name="T4" fmla="*/ 0 w 3031"/>
                  <a:gd name="T5" fmla="*/ 0 h 820"/>
                  <a:gd name="T6" fmla="*/ 0 w 3031"/>
                  <a:gd name="T7" fmla="*/ 0 h 820"/>
                  <a:gd name="T8" fmla="*/ 0 w 3031"/>
                  <a:gd name="T9" fmla="*/ 0 h 820"/>
                  <a:gd name="T10" fmla="*/ 0 w 3031"/>
                  <a:gd name="T11" fmla="*/ 0 h 820"/>
                  <a:gd name="T12" fmla="*/ 0 w 3031"/>
                  <a:gd name="T13" fmla="*/ 0 h 820"/>
                  <a:gd name="T14" fmla="*/ 0 w 3031"/>
                  <a:gd name="T15" fmla="*/ 0 h 820"/>
                  <a:gd name="T16" fmla="*/ 0 w 3031"/>
                  <a:gd name="T17" fmla="*/ 0 h 8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31" h="820">
                    <a:moveTo>
                      <a:pt x="0" y="199"/>
                    </a:moveTo>
                    <a:lnTo>
                      <a:pt x="45" y="318"/>
                    </a:lnTo>
                    <a:lnTo>
                      <a:pt x="511" y="437"/>
                    </a:lnTo>
                    <a:lnTo>
                      <a:pt x="629" y="199"/>
                    </a:lnTo>
                    <a:lnTo>
                      <a:pt x="3009" y="820"/>
                    </a:lnTo>
                    <a:lnTo>
                      <a:pt x="3031" y="628"/>
                    </a:lnTo>
                    <a:lnTo>
                      <a:pt x="496" y="0"/>
                    </a:lnTo>
                    <a:lnTo>
                      <a:pt x="379" y="281"/>
                    </a:lnTo>
                    <a:lnTo>
                      <a:pt x="0" y="199"/>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7" name="Line 281"/>
              <p:cNvSpPr>
                <a:spLocks noChangeShapeType="1"/>
              </p:cNvSpPr>
              <p:nvPr/>
            </p:nvSpPr>
            <p:spPr bwMode="auto">
              <a:xfrm>
                <a:off x="3868" y="2017"/>
                <a:ext cx="9"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 name="Freeform 282"/>
              <p:cNvSpPr>
                <a:spLocks/>
              </p:cNvSpPr>
              <p:nvPr/>
            </p:nvSpPr>
            <p:spPr bwMode="auto">
              <a:xfrm>
                <a:off x="3862" y="2025"/>
                <a:ext cx="248" cy="56"/>
              </a:xfrm>
              <a:custGeom>
                <a:avLst/>
                <a:gdLst>
                  <a:gd name="T0" fmla="*/ 0 w 2479"/>
                  <a:gd name="T1" fmla="*/ 0 h 722"/>
                  <a:gd name="T2" fmla="*/ 0 w 2479"/>
                  <a:gd name="T3" fmla="*/ 0 h 722"/>
                  <a:gd name="T4" fmla="*/ 0 w 2479"/>
                  <a:gd name="T5" fmla="*/ 0 h 722"/>
                  <a:gd name="T6" fmla="*/ 0 w 2479"/>
                  <a:gd name="T7" fmla="*/ 0 h 722"/>
                  <a:gd name="T8" fmla="*/ 0 w 2479"/>
                  <a:gd name="T9" fmla="*/ 0 h 722"/>
                  <a:gd name="T10" fmla="*/ 0 w 2479"/>
                  <a:gd name="T11" fmla="*/ 0 h 7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9" h="722">
                    <a:moveTo>
                      <a:pt x="146" y="0"/>
                    </a:moveTo>
                    <a:lnTo>
                      <a:pt x="0" y="102"/>
                    </a:lnTo>
                    <a:lnTo>
                      <a:pt x="342" y="227"/>
                    </a:lnTo>
                    <a:lnTo>
                      <a:pt x="2353" y="722"/>
                    </a:lnTo>
                    <a:lnTo>
                      <a:pt x="2479" y="610"/>
                    </a:lnTo>
                    <a:lnTo>
                      <a:pt x="146"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9" name="Freeform 283"/>
              <p:cNvSpPr>
                <a:spLocks/>
              </p:cNvSpPr>
              <p:nvPr/>
            </p:nvSpPr>
            <p:spPr bwMode="auto">
              <a:xfrm>
                <a:off x="3862" y="2025"/>
                <a:ext cx="248" cy="56"/>
              </a:xfrm>
              <a:custGeom>
                <a:avLst/>
                <a:gdLst>
                  <a:gd name="T0" fmla="*/ 0 w 2479"/>
                  <a:gd name="T1" fmla="*/ 0 h 722"/>
                  <a:gd name="T2" fmla="*/ 0 w 2479"/>
                  <a:gd name="T3" fmla="*/ 0 h 722"/>
                  <a:gd name="T4" fmla="*/ 0 w 2479"/>
                  <a:gd name="T5" fmla="*/ 0 h 722"/>
                  <a:gd name="T6" fmla="*/ 0 w 2479"/>
                  <a:gd name="T7" fmla="*/ 0 h 722"/>
                  <a:gd name="T8" fmla="*/ 0 w 2479"/>
                  <a:gd name="T9" fmla="*/ 0 h 722"/>
                  <a:gd name="T10" fmla="*/ 0 w 2479"/>
                  <a:gd name="T11" fmla="*/ 0 h 7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9" h="722">
                    <a:moveTo>
                      <a:pt x="146" y="0"/>
                    </a:moveTo>
                    <a:lnTo>
                      <a:pt x="0" y="102"/>
                    </a:lnTo>
                    <a:lnTo>
                      <a:pt x="342" y="227"/>
                    </a:lnTo>
                    <a:lnTo>
                      <a:pt x="2353" y="722"/>
                    </a:lnTo>
                    <a:lnTo>
                      <a:pt x="2479" y="610"/>
                    </a:lnTo>
                    <a:lnTo>
                      <a:pt x="146"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0" name="Freeform 284"/>
              <p:cNvSpPr>
                <a:spLocks/>
              </p:cNvSpPr>
              <p:nvPr/>
            </p:nvSpPr>
            <p:spPr bwMode="auto">
              <a:xfrm>
                <a:off x="3860" y="2033"/>
                <a:ext cx="239" cy="62"/>
              </a:xfrm>
              <a:custGeom>
                <a:avLst/>
                <a:gdLst>
                  <a:gd name="T0" fmla="*/ 0 w 2397"/>
                  <a:gd name="T1" fmla="*/ 0 h 804"/>
                  <a:gd name="T2" fmla="*/ 0 w 2397"/>
                  <a:gd name="T3" fmla="*/ 0 h 804"/>
                  <a:gd name="T4" fmla="*/ 0 w 2397"/>
                  <a:gd name="T5" fmla="*/ 0 h 804"/>
                  <a:gd name="T6" fmla="*/ 0 w 2397"/>
                  <a:gd name="T7" fmla="*/ 0 h 804"/>
                  <a:gd name="T8" fmla="*/ 0 w 2397"/>
                  <a:gd name="T9" fmla="*/ 0 h 8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97" h="804">
                    <a:moveTo>
                      <a:pt x="22" y="0"/>
                    </a:moveTo>
                    <a:lnTo>
                      <a:pt x="0" y="207"/>
                    </a:lnTo>
                    <a:lnTo>
                      <a:pt x="2347" y="804"/>
                    </a:lnTo>
                    <a:lnTo>
                      <a:pt x="2397" y="591"/>
                    </a:lnTo>
                    <a:lnTo>
                      <a:pt x="22"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1" name="Freeform 285"/>
              <p:cNvSpPr>
                <a:spLocks/>
              </p:cNvSpPr>
              <p:nvPr/>
            </p:nvSpPr>
            <p:spPr bwMode="auto">
              <a:xfrm>
                <a:off x="3860" y="2033"/>
                <a:ext cx="239" cy="62"/>
              </a:xfrm>
              <a:custGeom>
                <a:avLst/>
                <a:gdLst>
                  <a:gd name="T0" fmla="*/ 0 w 2397"/>
                  <a:gd name="T1" fmla="*/ 0 h 804"/>
                  <a:gd name="T2" fmla="*/ 0 w 2397"/>
                  <a:gd name="T3" fmla="*/ 0 h 804"/>
                  <a:gd name="T4" fmla="*/ 0 w 2397"/>
                  <a:gd name="T5" fmla="*/ 0 h 804"/>
                  <a:gd name="T6" fmla="*/ 0 w 2397"/>
                  <a:gd name="T7" fmla="*/ 0 h 804"/>
                  <a:gd name="T8" fmla="*/ 0 w 2397"/>
                  <a:gd name="T9" fmla="*/ 0 h 8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97" h="804">
                    <a:moveTo>
                      <a:pt x="22" y="0"/>
                    </a:moveTo>
                    <a:lnTo>
                      <a:pt x="0" y="207"/>
                    </a:lnTo>
                    <a:lnTo>
                      <a:pt x="2347" y="804"/>
                    </a:lnTo>
                    <a:lnTo>
                      <a:pt x="2397" y="591"/>
                    </a:lnTo>
                    <a:lnTo>
                      <a:pt x="22"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2" name="Freeform 286"/>
              <p:cNvSpPr>
                <a:spLocks/>
              </p:cNvSpPr>
              <p:nvPr/>
            </p:nvSpPr>
            <p:spPr bwMode="auto">
              <a:xfrm>
                <a:off x="3974" y="2051"/>
                <a:ext cx="16" cy="8"/>
              </a:xfrm>
              <a:custGeom>
                <a:avLst/>
                <a:gdLst>
                  <a:gd name="T0" fmla="*/ 0 w 154"/>
                  <a:gd name="T1" fmla="*/ 0 h 104"/>
                  <a:gd name="T2" fmla="*/ 0 w 154"/>
                  <a:gd name="T3" fmla="*/ 0 h 104"/>
                  <a:gd name="T4" fmla="*/ 0 w 154"/>
                  <a:gd name="T5" fmla="*/ 0 h 104"/>
                  <a:gd name="T6" fmla="*/ 0 w 154"/>
                  <a:gd name="T7" fmla="*/ 0 h 104"/>
                  <a:gd name="T8" fmla="*/ 0 w 154"/>
                  <a:gd name="T9" fmla="*/ 0 h 104"/>
                  <a:gd name="T10" fmla="*/ 0 w 154"/>
                  <a:gd name="T11" fmla="*/ 0 h 104"/>
                  <a:gd name="T12" fmla="*/ 0 w 154"/>
                  <a:gd name="T13" fmla="*/ 0 h 104"/>
                  <a:gd name="T14" fmla="*/ 0 w 154"/>
                  <a:gd name="T15" fmla="*/ 0 h 104"/>
                  <a:gd name="T16" fmla="*/ 0 w 154"/>
                  <a:gd name="T17" fmla="*/ 0 h 104"/>
                  <a:gd name="T18" fmla="*/ 0 w 154"/>
                  <a:gd name="T19" fmla="*/ 0 h 104"/>
                  <a:gd name="T20" fmla="*/ 0 w 154"/>
                  <a:gd name="T21" fmla="*/ 0 h 104"/>
                  <a:gd name="T22" fmla="*/ 0 w 154"/>
                  <a:gd name="T23" fmla="*/ 0 h 104"/>
                  <a:gd name="T24" fmla="*/ 0 w 154"/>
                  <a:gd name="T25" fmla="*/ 0 h 104"/>
                  <a:gd name="T26" fmla="*/ 0 w 154"/>
                  <a:gd name="T27" fmla="*/ 0 h 104"/>
                  <a:gd name="T28" fmla="*/ 0 w 154"/>
                  <a:gd name="T29" fmla="*/ 0 h 104"/>
                  <a:gd name="T30" fmla="*/ 0 w 154"/>
                  <a:gd name="T31" fmla="*/ 0 h 104"/>
                  <a:gd name="T32" fmla="*/ 0 w 154"/>
                  <a:gd name="T33" fmla="*/ 0 h 104"/>
                  <a:gd name="T34" fmla="*/ 0 w 154"/>
                  <a:gd name="T35" fmla="*/ 0 h 104"/>
                  <a:gd name="T36" fmla="*/ 0 w 154"/>
                  <a:gd name="T37" fmla="*/ 0 h 104"/>
                  <a:gd name="T38" fmla="*/ 0 w 154"/>
                  <a:gd name="T39" fmla="*/ 0 h 104"/>
                  <a:gd name="T40" fmla="*/ 0 w 154"/>
                  <a:gd name="T41" fmla="*/ 0 h 104"/>
                  <a:gd name="T42" fmla="*/ 0 w 154"/>
                  <a:gd name="T43" fmla="*/ 0 h 104"/>
                  <a:gd name="T44" fmla="*/ 0 w 154"/>
                  <a:gd name="T45" fmla="*/ 0 h 10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54" h="104">
                    <a:moveTo>
                      <a:pt x="0" y="67"/>
                    </a:moveTo>
                    <a:lnTo>
                      <a:pt x="0" y="82"/>
                    </a:lnTo>
                    <a:lnTo>
                      <a:pt x="14" y="82"/>
                    </a:lnTo>
                    <a:lnTo>
                      <a:pt x="30" y="104"/>
                    </a:lnTo>
                    <a:lnTo>
                      <a:pt x="140" y="104"/>
                    </a:lnTo>
                    <a:lnTo>
                      <a:pt x="145" y="90"/>
                    </a:lnTo>
                    <a:lnTo>
                      <a:pt x="145" y="82"/>
                    </a:lnTo>
                    <a:lnTo>
                      <a:pt x="154" y="73"/>
                    </a:lnTo>
                    <a:lnTo>
                      <a:pt x="154" y="53"/>
                    </a:lnTo>
                    <a:lnTo>
                      <a:pt x="145" y="36"/>
                    </a:lnTo>
                    <a:lnTo>
                      <a:pt x="145" y="22"/>
                    </a:lnTo>
                    <a:lnTo>
                      <a:pt x="140" y="16"/>
                    </a:lnTo>
                    <a:lnTo>
                      <a:pt x="117" y="8"/>
                    </a:lnTo>
                    <a:lnTo>
                      <a:pt x="110" y="8"/>
                    </a:lnTo>
                    <a:lnTo>
                      <a:pt x="95" y="0"/>
                    </a:lnTo>
                    <a:lnTo>
                      <a:pt x="51" y="0"/>
                    </a:lnTo>
                    <a:lnTo>
                      <a:pt x="51" y="8"/>
                    </a:lnTo>
                    <a:lnTo>
                      <a:pt x="36" y="8"/>
                    </a:lnTo>
                    <a:lnTo>
                      <a:pt x="30" y="16"/>
                    </a:lnTo>
                    <a:lnTo>
                      <a:pt x="14" y="16"/>
                    </a:lnTo>
                    <a:lnTo>
                      <a:pt x="14" y="22"/>
                    </a:lnTo>
                    <a:lnTo>
                      <a:pt x="0" y="45"/>
                    </a:lnTo>
                    <a:lnTo>
                      <a:pt x="0" y="67"/>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3" name="Freeform 287"/>
              <p:cNvSpPr>
                <a:spLocks/>
              </p:cNvSpPr>
              <p:nvPr/>
            </p:nvSpPr>
            <p:spPr bwMode="auto">
              <a:xfrm>
                <a:off x="3974" y="2051"/>
                <a:ext cx="16" cy="8"/>
              </a:xfrm>
              <a:custGeom>
                <a:avLst/>
                <a:gdLst>
                  <a:gd name="T0" fmla="*/ 0 w 154"/>
                  <a:gd name="T1" fmla="*/ 0 h 104"/>
                  <a:gd name="T2" fmla="*/ 0 w 154"/>
                  <a:gd name="T3" fmla="*/ 0 h 104"/>
                  <a:gd name="T4" fmla="*/ 0 w 154"/>
                  <a:gd name="T5" fmla="*/ 0 h 104"/>
                  <a:gd name="T6" fmla="*/ 0 w 154"/>
                  <a:gd name="T7" fmla="*/ 0 h 104"/>
                  <a:gd name="T8" fmla="*/ 0 w 154"/>
                  <a:gd name="T9" fmla="*/ 0 h 104"/>
                  <a:gd name="T10" fmla="*/ 0 w 154"/>
                  <a:gd name="T11" fmla="*/ 0 h 104"/>
                  <a:gd name="T12" fmla="*/ 0 w 154"/>
                  <a:gd name="T13" fmla="*/ 0 h 104"/>
                  <a:gd name="T14" fmla="*/ 0 w 154"/>
                  <a:gd name="T15" fmla="*/ 0 h 104"/>
                  <a:gd name="T16" fmla="*/ 0 w 154"/>
                  <a:gd name="T17" fmla="*/ 0 h 104"/>
                  <a:gd name="T18" fmla="*/ 0 w 154"/>
                  <a:gd name="T19" fmla="*/ 0 h 104"/>
                  <a:gd name="T20" fmla="*/ 0 w 154"/>
                  <a:gd name="T21" fmla="*/ 0 h 104"/>
                  <a:gd name="T22" fmla="*/ 0 w 154"/>
                  <a:gd name="T23" fmla="*/ 0 h 104"/>
                  <a:gd name="T24" fmla="*/ 0 w 154"/>
                  <a:gd name="T25" fmla="*/ 0 h 104"/>
                  <a:gd name="T26" fmla="*/ 0 w 154"/>
                  <a:gd name="T27" fmla="*/ 0 h 104"/>
                  <a:gd name="T28" fmla="*/ 0 w 154"/>
                  <a:gd name="T29" fmla="*/ 0 h 104"/>
                  <a:gd name="T30" fmla="*/ 0 w 154"/>
                  <a:gd name="T31" fmla="*/ 0 h 104"/>
                  <a:gd name="T32" fmla="*/ 0 w 154"/>
                  <a:gd name="T33" fmla="*/ 0 h 104"/>
                  <a:gd name="T34" fmla="*/ 0 w 154"/>
                  <a:gd name="T35" fmla="*/ 0 h 104"/>
                  <a:gd name="T36" fmla="*/ 0 w 154"/>
                  <a:gd name="T37" fmla="*/ 0 h 104"/>
                  <a:gd name="T38" fmla="*/ 0 w 154"/>
                  <a:gd name="T39" fmla="*/ 0 h 104"/>
                  <a:gd name="T40" fmla="*/ 0 w 154"/>
                  <a:gd name="T41" fmla="*/ 0 h 104"/>
                  <a:gd name="T42" fmla="*/ 0 w 154"/>
                  <a:gd name="T43" fmla="*/ 0 h 104"/>
                  <a:gd name="T44" fmla="*/ 0 w 154"/>
                  <a:gd name="T45" fmla="*/ 0 h 10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54" h="104">
                    <a:moveTo>
                      <a:pt x="0" y="67"/>
                    </a:moveTo>
                    <a:lnTo>
                      <a:pt x="0" y="82"/>
                    </a:lnTo>
                    <a:lnTo>
                      <a:pt x="14" y="82"/>
                    </a:lnTo>
                    <a:lnTo>
                      <a:pt x="30" y="104"/>
                    </a:lnTo>
                    <a:lnTo>
                      <a:pt x="140" y="104"/>
                    </a:lnTo>
                    <a:lnTo>
                      <a:pt x="145" y="90"/>
                    </a:lnTo>
                    <a:lnTo>
                      <a:pt x="145" y="82"/>
                    </a:lnTo>
                    <a:lnTo>
                      <a:pt x="154" y="73"/>
                    </a:lnTo>
                    <a:lnTo>
                      <a:pt x="154" y="53"/>
                    </a:lnTo>
                    <a:lnTo>
                      <a:pt x="145" y="36"/>
                    </a:lnTo>
                    <a:lnTo>
                      <a:pt x="145" y="22"/>
                    </a:lnTo>
                    <a:lnTo>
                      <a:pt x="140" y="16"/>
                    </a:lnTo>
                    <a:lnTo>
                      <a:pt x="117" y="8"/>
                    </a:lnTo>
                    <a:lnTo>
                      <a:pt x="110" y="8"/>
                    </a:lnTo>
                    <a:lnTo>
                      <a:pt x="95" y="0"/>
                    </a:lnTo>
                    <a:lnTo>
                      <a:pt x="51" y="0"/>
                    </a:lnTo>
                    <a:lnTo>
                      <a:pt x="51" y="8"/>
                    </a:lnTo>
                    <a:lnTo>
                      <a:pt x="36" y="8"/>
                    </a:lnTo>
                    <a:lnTo>
                      <a:pt x="30" y="16"/>
                    </a:lnTo>
                    <a:lnTo>
                      <a:pt x="14" y="16"/>
                    </a:lnTo>
                    <a:lnTo>
                      <a:pt x="14" y="22"/>
                    </a:lnTo>
                    <a:lnTo>
                      <a:pt x="0" y="45"/>
                    </a:lnTo>
                    <a:lnTo>
                      <a:pt x="0" y="67"/>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4" name="Freeform 288"/>
              <p:cNvSpPr>
                <a:spLocks/>
              </p:cNvSpPr>
              <p:nvPr/>
            </p:nvSpPr>
            <p:spPr bwMode="auto">
              <a:xfrm>
                <a:off x="3885" y="2033"/>
                <a:ext cx="10" cy="10"/>
              </a:xfrm>
              <a:custGeom>
                <a:avLst/>
                <a:gdLst>
                  <a:gd name="T0" fmla="*/ 0 w 96"/>
                  <a:gd name="T1" fmla="*/ 0 h 125"/>
                  <a:gd name="T2" fmla="*/ 0 w 96"/>
                  <a:gd name="T3" fmla="*/ 0 h 125"/>
                  <a:gd name="T4" fmla="*/ 0 w 96"/>
                  <a:gd name="T5" fmla="*/ 0 h 125"/>
                  <a:gd name="T6" fmla="*/ 0 w 96"/>
                  <a:gd name="T7" fmla="*/ 0 h 125"/>
                  <a:gd name="T8" fmla="*/ 0 w 96"/>
                  <a:gd name="T9" fmla="*/ 0 h 125"/>
                  <a:gd name="T10" fmla="*/ 0 w 96"/>
                  <a:gd name="T11" fmla="*/ 0 h 125"/>
                  <a:gd name="T12" fmla="*/ 0 w 96"/>
                  <a:gd name="T13" fmla="*/ 0 h 125"/>
                  <a:gd name="T14" fmla="*/ 0 w 96"/>
                  <a:gd name="T15" fmla="*/ 0 h 1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6" h="125">
                    <a:moveTo>
                      <a:pt x="67" y="0"/>
                    </a:moveTo>
                    <a:lnTo>
                      <a:pt x="0" y="60"/>
                    </a:lnTo>
                    <a:lnTo>
                      <a:pt x="0" y="119"/>
                    </a:lnTo>
                    <a:lnTo>
                      <a:pt x="22" y="125"/>
                    </a:lnTo>
                    <a:lnTo>
                      <a:pt x="22" y="66"/>
                    </a:lnTo>
                    <a:lnTo>
                      <a:pt x="31" y="66"/>
                    </a:lnTo>
                    <a:lnTo>
                      <a:pt x="96" y="0"/>
                    </a:lnTo>
                    <a:lnTo>
                      <a:pt x="67"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5" name="Line 289"/>
              <p:cNvSpPr>
                <a:spLocks noChangeShapeType="1"/>
              </p:cNvSpPr>
              <p:nvPr/>
            </p:nvSpPr>
            <p:spPr bwMode="auto">
              <a:xfrm flipV="1">
                <a:off x="3900" y="2036"/>
                <a:ext cx="7"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6" name="Line 290"/>
              <p:cNvSpPr>
                <a:spLocks noChangeShapeType="1"/>
              </p:cNvSpPr>
              <p:nvPr/>
            </p:nvSpPr>
            <p:spPr bwMode="auto">
              <a:xfrm>
                <a:off x="3907" y="2036"/>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 name="Line 291"/>
              <p:cNvSpPr>
                <a:spLocks noChangeShapeType="1"/>
              </p:cNvSpPr>
              <p:nvPr/>
            </p:nvSpPr>
            <p:spPr bwMode="auto">
              <a:xfrm flipH="1">
                <a:off x="3905" y="2037"/>
                <a:ext cx="6"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 name="Line 292"/>
              <p:cNvSpPr>
                <a:spLocks noChangeShapeType="1"/>
              </p:cNvSpPr>
              <p:nvPr/>
            </p:nvSpPr>
            <p:spPr bwMode="auto">
              <a:xfrm flipV="1">
                <a:off x="3938" y="2043"/>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9" name="Line 293"/>
              <p:cNvSpPr>
                <a:spLocks noChangeShapeType="1"/>
              </p:cNvSpPr>
              <p:nvPr/>
            </p:nvSpPr>
            <p:spPr bwMode="auto">
              <a:xfrm>
                <a:off x="3944" y="204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0" name="Line 294"/>
              <p:cNvSpPr>
                <a:spLocks noChangeShapeType="1"/>
              </p:cNvSpPr>
              <p:nvPr/>
            </p:nvSpPr>
            <p:spPr bwMode="auto">
              <a:xfrm flipH="1">
                <a:off x="3942" y="2043"/>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1" name="Line 295"/>
              <p:cNvSpPr>
                <a:spLocks noChangeShapeType="1"/>
              </p:cNvSpPr>
              <p:nvPr/>
            </p:nvSpPr>
            <p:spPr bwMode="auto">
              <a:xfrm flipV="1">
                <a:off x="3948" y="2045"/>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2" name="Line 296"/>
              <p:cNvSpPr>
                <a:spLocks noChangeShapeType="1"/>
              </p:cNvSpPr>
              <p:nvPr/>
            </p:nvSpPr>
            <p:spPr bwMode="auto">
              <a:xfrm>
                <a:off x="3954" y="2045"/>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3" name="Line 297"/>
              <p:cNvSpPr>
                <a:spLocks noChangeShapeType="1"/>
              </p:cNvSpPr>
              <p:nvPr/>
            </p:nvSpPr>
            <p:spPr bwMode="auto">
              <a:xfrm flipH="1">
                <a:off x="3951" y="2046"/>
                <a:ext cx="6"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4" name="Line 298"/>
              <p:cNvSpPr>
                <a:spLocks noChangeShapeType="1"/>
              </p:cNvSpPr>
              <p:nvPr/>
            </p:nvSpPr>
            <p:spPr bwMode="auto">
              <a:xfrm flipV="1">
                <a:off x="3909" y="2038"/>
                <a:ext cx="8"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5" name="Line 299"/>
              <p:cNvSpPr>
                <a:spLocks noChangeShapeType="1"/>
              </p:cNvSpPr>
              <p:nvPr/>
            </p:nvSpPr>
            <p:spPr bwMode="auto">
              <a:xfrm>
                <a:off x="3917" y="2038"/>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6" name="Line 300"/>
              <p:cNvSpPr>
                <a:spLocks noChangeShapeType="1"/>
              </p:cNvSpPr>
              <p:nvPr/>
            </p:nvSpPr>
            <p:spPr bwMode="auto">
              <a:xfrm flipH="1">
                <a:off x="3914" y="2039"/>
                <a:ext cx="6"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7" name="Line 301"/>
              <p:cNvSpPr>
                <a:spLocks noChangeShapeType="1"/>
              </p:cNvSpPr>
              <p:nvPr/>
            </p:nvSpPr>
            <p:spPr bwMode="auto">
              <a:xfrm flipV="1">
                <a:off x="3917" y="2039"/>
                <a:ext cx="8"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 name="Line 302"/>
              <p:cNvSpPr>
                <a:spLocks noChangeShapeType="1"/>
              </p:cNvSpPr>
              <p:nvPr/>
            </p:nvSpPr>
            <p:spPr bwMode="auto">
              <a:xfrm>
                <a:off x="3925" y="2039"/>
                <a:ext cx="3"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 name="Line 303"/>
              <p:cNvSpPr>
                <a:spLocks noChangeShapeType="1"/>
              </p:cNvSpPr>
              <p:nvPr/>
            </p:nvSpPr>
            <p:spPr bwMode="auto">
              <a:xfrm flipH="1">
                <a:off x="3923" y="2041"/>
                <a:ext cx="5"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 name="Line 304"/>
              <p:cNvSpPr>
                <a:spLocks noChangeShapeType="1"/>
              </p:cNvSpPr>
              <p:nvPr/>
            </p:nvSpPr>
            <p:spPr bwMode="auto">
              <a:xfrm flipV="1">
                <a:off x="3928" y="2041"/>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1" name="Line 305"/>
              <p:cNvSpPr>
                <a:spLocks noChangeShapeType="1"/>
              </p:cNvSpPr>
              <p:nvPr/>
            </p:nvSpPr>
            <p:spPr bwMode="auto">
              <a:xfrm>
                <a:off x="3934" y="2041"/>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2" name="Line 306"/>
              <p:cNvSpPr>
                <a:spLocks noChangeShapeType="1"/>
              </p:cNvSpPr>
              <p:nvPr/>
            </p:nvSpPr>
            <p:spPr bwMode="auto">
              <a:xfrm flipH="1">
                <a:off x="3931" y="2042"/>
                <a:ext cx="7"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3" name="Freeform 307"/>
              <p:cNvSpPr>
                <a:spLocks/>
              </p:cNvSpPr>
              <p:nvPr/>
            </p:nvSpPr>
            <p:spPr bwMode="auto">
              <a:xfrm>
                <a:off x="3874" y="2031"/>
                <a:ext cx="9" cy="11"/>
              </a:xfrm>
              <a:custGeom>
                <a:avLst/>
                <a:gdLst>
                  <a:gd name="T0" fmla="*/ 0 w 93"/>
                  <a:gd name="T1" fmla="*/ 0 h 141"/>
                  <a:gd name="T2" fmla="*/ 0 w 93"/>
                  <a:gd name="T3" fmla="*/ 0 h 141"/>
                  <a:gd name="T4" fmla="*/ 0 w 93"/>
                  <a:gd name="T5" fmla="*/ 0 h 141"/>
                  <a:gd name="T6" fmla="*/ 0 w 93"/>
                  <a:gd name="T7" fmla="*/ 0 h 141"/>
                  <a:gd name="T8" fmla="*/ 0 w 93"/>
                  <a:gd name="T9" fmla="*/ 0 h 141"/>
                  <a:gd name="T10" fmla="*/ 0 w 93"/>
                  <a:gd name="T11" fmla="*/ 0 h 141"/>
                  <a:gd name="T12" fmla="*/ 0 w 93"/>
                  <a:gd name="T13" fmla="*/ 0 h 1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3" h="141">
                    <a:moveTo>
                      <a:pt x="65" y="0"/>
                    </a:moveTo>
                    <a:lnTo>
                      <a:pt x="0" y="59"/>
                    </a:lnTo>
                    <a:lnTo>
                      <a:pt x="0" y="141"/>
                    </a:lnTo>
                    <a:lnTo>
                      <a:pt x="28" y="141"/>
                    </a:lnTo>
                    <a:lnTo>
                      <a:pt x="28" y="68"/>
                    </a:lnTo>
                    <a:lnTo>
                      <a:pt x="93" y="8"/>
                    </a:lnTo>
                    <a:lnTo>
                      <a:pt x="65"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4" name="Freeform 308"/>
              <p:cNvSpPr>
                <a:spLocks/>
              </p:cNvSpPr>
              <p:nvPr/>
            </p:nvSpPr>
            <p:spPr bwMode="auto">
              <a:xfrm>
                <a:off x="4104" y="2077"/>
                <a:ext cx="55" cy="21"/>
              </a:xfrm>
              <a:custGeom>
                <a:avLst/>
                <a:gdLst>
                  <a:gd name="T0" fmla="*/ 0 w 553"/>
                  <a:gd name="T1" fmla="*/ 0 h 272"/>
                  <a:gd name="T2" fmla="*/ 0 w 553"/>
                  <a:gd name="T3" fmla="*/ 0 h 272"/>
                  <a:gd name="T4" fmla="*/ 0 w 553"/>
                  <a:gd name="T5" fmla="*/ 0 h 272"/>
                  <a:gd name="T6" fmla="*/ 0 w 553"/>
                  <a:gd name="T7" fmla="*/ 0 h 272"/>
                  <a:gd name="T8" fmla="*/ 0 w 553"/>
                  <a:gd name="T9" fmla="*/ 0 h 272"/>
                  <a:gd name="T10" fmla="*/ 0 w 553"/>
                  <a:gd name="T11" fmla="*/ 0 h 272"/>
                  <a:gd name="T12" fmla="*/ 0 w 553"/>
                  <a:gd name="T13" fmla="*/ 0 h 272"/>
                  <a:gd name="T14" fmla="*/ 0 w 553"/>
                  <a:gd name="T15" fmla="*/ 0 h 272"/>
                  <a:gd name="T16" fmla="*/ 0 w 553"/>
                  <a:gd name="T17" fmla="*/ 0 h 272"/>
                  <a:gd name="T18" fmla="*/ 0 w 553"/>
                  <a:gd name="T19" fmla="*/ 0 h 272"/>
                  <a:gd name="T20" fmla="*/ 0 w 553"/>
                  <a:gd name="T21" fmla="*/ 0 h 272"/>
                  <a:gd name="T22" fmla="*/ 0 w 553"/>
                  <a:gd name="T23" fmla="*/ 0 h 272"/>
                  <a:gd name="T24" fmla="*/ 0 w 553"/>
                  <a:gd name="T25" fmla="*/ 0 h 272"/>
                  <a:gd name="T26" fmla="*/ 0 w 553"/>
                  <a:gd name="T27" fmla="*/ 0 h 272"/>
                  <a:gd name="T28" fmla="*/ 0 w 553"/>
                  <a:gd name="T29" fmla="*/ 0 h 272"/>
                  <a:gd name="T30" fmla="*/ 0 w 553"/>
                  <a:gd name="T31" fmla="*/ 0 h 272"/>
                  <a:gd name="T32" fmla="*/ 0 w 553"/>
                  <a:gd name="T33" fmla="*/ 0 h 272"/>
                  <a:gd name="T34" fmla="*/ 0 w 553"/>
                  <a:gd name="T35" fmla="*/ 0 h 272"/>
                  <a:gd name="T36" fmla="*/ 0 w 553"/>
                  <a:gd name="T37" fmla="*/ 0 h 272"/>
                  <a:gd name="T38" fmla="*/ 0 w 553"/>
                  <a:gd name="T39" fmla="*/ 0 h 272"/>
                  <a:gd name="T40" fmla="*/ 0 w 553"/>
                  <a:gd name="T41" fmla="*/ 0 h 272"/>
                  <a:gd name="T42" fmla="*/ 0 w 553"/>
                  <a:gd name="T43" fmla="*/ 0 h 272"/>
                  <a:gd name="T44" fmla="*/ 0 w 553"/>
                  <a:gd name="T45" fmla="*/ 0 h 272"/>
                  <a:gd name="T46" fmla="*/ 0 w 553"/>
                  <a:gd name="T47" fmla="*/ 0 h 272"/>
                  <a:gd name="T48" fmla="*/ 0 w 553"/>
                  <a:gd name="T49" fmla="*/ 0 h 272"/>
                  <a:gd name="T50" fmla="*/ 0 w 553"/>
                  <a:gd name="T51" fmla="*/ 0 h 272"/>
                  <a:gd name="T52" fmla="*/ 0 w 553"/>
                  <a:gd name="T53" fmla="*/ 0 h 272"/>
                  <a:gd name="T54" fmla="*/ 0 w 553"/>
                  <a:gd name="T55" fmla="*/ 0 h 272"/>
                  <a:gd name="T56" fmla="*/ 0 w 553"/>
                  <a:gd name="T57" fmla="*/ 0 h 272"/>
                  <a:gd name="T58" fmla="*/ 0 w 553"/>
                  <a:gd name="T59" fmla="*/ 0 h 272"/>
                  <a:gd name="T60" fmla="*/ 0 w 553"/>
                  <a:gd name="T61" fmla="*/ 0 h 272"/>
                  <a:gd name="T62" fmla="*/ 0 w 553"/>
                  <a:gd name="T63" fmla="*/ 0 h 272"/>
                  <a:gd name="T64" fmla="*/ 0 w 553"/>
                  <a:gd name="T65" fmla="*/ 0 h 272"/>
                  <a:gd name="T66" fmla="*/ 0 w 553"/>
                  <a:gd name="T67" fmla="*/ 0 h 272"/>
                  <a:gd name="T68" fmla="*/ 0 w 553"/>
                  <a:gd name="T69" fmla="*/ 0 h 272"/>
                  <a:gd name="T70" fmla="*/ 0 w 553"/>
                  <a:gd name="T71" fmla="*/ 0 h 272"/>
                  <a:gd name="T72" fmla="*/ 0 w 553"/>
                  <a:gd name="T73" fmla="*/ 0 h 272"/>
                  <a:gd name="T74" fmla="*/ 0 w 553"/>
                  <a:gd name="T75" fmla="*/ 0 h 272"/>
                  <a:gd name="T76" fmla="*/ 0 w 553"/>
                  <a:gd name="T77" fmla="*/ 0 h 272"/>
                  <a:gd name="T78" fmla="*/ 0 w 553"/>
                  <a:gd name="T79" fmla="*/ 0 h 272"/>
                  <a:gd name="T80" fmla="*/ 0 w 553"/>
                  <a:gd name="T81" fmla="*/ 0 h 272"/>
                  <a:gd name="T82" fmla="*/ 0 w 553"/>
                  <a:gd name="T83" fmla="*/ 0 h 272"/>
                  <a:gd name="T84" fmla="*/ 0 w 553"/>
                  <a:gd name="T85" fmla="*/ 0 h 272"/>
                  <a:gd name="T86" fmla="*/ 0 w 553"/>
                  <a:gd name="T87" fmla="*/ 0 h 272"/>
                  <a:gd name="T88" fmla="*/ 0 w 553"/>
                  <a:gd name="T89" fmla="*/ 0 h 272"/>
                  <a:gd name="T90" fmla="*/ 0 w 553"/>
                  <a:gd name="T91" fmla="*/ 0 h 272"/>
                  <a:gd name="T92" fmla="*/ 0 w 553"/>
                  <a:gd name="T93" fmla="*/ 0 h 272"/>
                  <a:gd name="T94" fmla="*/ 0 w 553"/>
                  <a:gd name="T95" fmla="*/ 0 h 272"/>
                  <a:gd name="T96" fmla="*/ 0 w 553"/>
                  <a:gd name="T97" fmla="*/ 0 h 272"/>
                  <a:gd name="T98" fmla="*/ 0 w 553"/>
                  <a:gd name="T99" fmla="*/ 0 h 272"/>
                  <a:gd name="T100" fmla="*/ 0 w 553"/>
                  <a:gd name="T101" fmla="*/ 0 h 272"/>
                  <a:gd name="T102" fmla="*/ 0 w 553"/>
                  <a:gd name="T103" fmla="*/ 0 h 2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53" h="272">
                    <a:moveTo>
                      <a:pt x="22" y="171"/>
                    </a:moveTo>
                    <a:lnTo>
                      <a:pt x="28" y="171"/>
                    </a:lnTo>
                    <a:lnTo>
                      <a:pt x="28" y="177"/>
                    </a:lnTo>
                    <a:lnTo>
                      <a:pt x="64" y="177"/>
                    </a:lnTo>
                    <a:lnTo>
                      <a:pt x="87" y="193"/>
                    </a:lnTo>
                    <a:lnTo>
                      <a:pt x="101" y="193"/>
                    </a:lnTo>
                    <a:lnTo>
                      <a:pt x="115" y="199"/>
                    </a:lnTo>
                    <a:lnTo>
                      <a:pt x="196" y="199"/>
                    </a:lnTo>
                    <a:lnTo>
                      <a:pt x="218" y="213"/>
                    </a:lnTo>
                    <a:lnTo>
                      <a:pt x="238" y="213"/>
                    </a:lnTo>
                    <a:lnTo>
                      <a:pt x="255" y="222"/>
                    </a:lnTo>
                    <a:lnTo>
                      <a:pt x="275" y="222"/>
                    </a:lnTo>
                    <a:lnTo>
                      <a:pt x="305" y="236"/>
                    </a:lnTo>
                    <a:lnTo>
                      <a:pt x="356" y="236"/>
                    </a:lnTo>
                    <a:lnTo>
                      <a:pt x="370" y="250"/>
                    </a:lnTo>
                    <a:lnTo>
                      <a:pt x="414" y="250"/>
                    </a:lnTo>
                    <a:lnTo>
                      <a:pt x="429" y="259"/>
                    </a:lnTo>
                    <a:lnTo>
                      <a:pt x="457" y="259"/>
                    </a:lnTo>
                    <a:lnTo>
                      <a:pt x="466" y="272"/>
                    </a:lnTo>
                    <a:lnTo>
                      <a:pt x="479" y="272"/>
                    </a:lnTo>
                    <a:lnTo>
                      <a:pt x="553" y="222"/>
                    </a:lnTo>
                    <a:lnTo>
                      <a:pt x="414" y="111"/>
                    </a:lnTo>
                    <a:lnTo>
                      <a:pt x="401" y="111"/>
                    </a:lnTo>
                    <a:lnTo>
                      <a:pt x="401" y="103"/>
                    </a:lnTo>
                    <a:lnTo>
                      <a:pt x="392" y="103"/>
                    </a:lnTo>
                    <a:lnTo>
                      <a:pt x="364" y="83"/>
                    </a:lnTo>
                    <a:lnTo>
                      <a:pt x="356" y="83"/>
                    </a:lnTo>
                    <a:lnTo>
                      <a:pt x="342" y="59"/>
                    </a:lnTo>
                    <a:lnTo>
                      <a:pt x="334" y="59"/>
                    </a:lnTo>
                    <a:lnTo>
                      <a:pt x="320" y="52"/>
                    </a:lnTo>
                    <a:lnTo>
                      <a:pt x="305" y="37"/>
                    </a:lnTo>
                    <a:lnTo>
                      <a:pt x="283" y="37"/>
                    </a:lnTo>
                    <a:lnTo>
                      <a:pt x="261" y="23"/>
                    </a:lnTo>
                    <a:lnTo>
                      <a:pt x="255" y="23"/>
                    </a:lnTo>
                    <a:lnTo>
                      <a:pt x="247" y="15"/>
                    </a:lnTo>
                    <a:lnTo>
                      <a:pt x="233" y="15"/>
                    </a:lnTo>
                    <a:lnTo>
                      <a:pt x="225" y="0"/>
                    </a:lnTo>
                    <a:lnTo>
                      <a:pt x="87" y="0"/>
                    </a:lnTo>
                    <a:lnTo>
                      <a:pt x="79" y="15"/>
                    </a:lnTo>
                    <a:lnTo>
                      <a:pt x="64" y="15"/>
                    </a:lnTo>
                    <a:lnTo>
                      <a:pt x="50" y="37"/>
                    </a:lnTo>
                    <a:lnTo>
                      <a:pt x="28" y="37"/>
                    </a:lnTo>
                    <a:lnTo>
                      <a:pt x="28" y="52"/>
                    </a:lnTo>
                    <a:lnTo>
                      <a:pt x="22" y="74"/>
                    </a:lnTo>
                    <a:lnTo>
                      <a:pt x="22" y="83"/>
                    </a:lnTo>
                    <a:lnTo>
                      <a:pt x="5" y="83"/>
                    </a:lnTo>
                    <a:lnTo>
                      <a:pt x="5" y="96"/>
                    </a:lnTo>
                    <a:lnTo>
                      <a:pt x="0" y="103"/>
                    </a:lnTo>
                    <a:lnTo>
                      <a:pt x="0" y="140"/>
                    </a:lnTo>
                    <a:lnTo>
                      <a:pt x="5" y="156"/>
                    </a:lnTo>
                    <a:lnTo>
                      <a:pt x="22" y="156"/>
                    </a:lnTo>
                    <a:lnTo>
                      <a:pt x="22" y="171"/>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5" name="Freeform 309"/>
              <p:cNvSpPr>
                <a:spLocks/>
              </p:cNvSpPr>
              <p:nvPr/>
            </p:nvSpPr>
            <p:spPr bwMode="auto">
              <a:xfrm>
                <a:off x="4104" y="2077"/>
                <a:ext cx="55" cy="21"/>
              </a:xfrm>
              <a:custGeom>
                <a:avLst/>
                <a:gdLst>
                  <a:gd name="T0" fmla="*/ 0 w 553"/>
                  <a:gd name="T1" fmla="*/ 0 h 272"/>
                  <a:gd name="T2" fmla="*/ 0 w 553"/>
                  <a:gd name="T3" fmla="*/ 0 h 272"/>
                  <a:gd name="T4" fmla="*/ 0 w 553"/>
                  <a:gd name="T5" fmla="*/ 0 h 272"/>
                  <a:gd name="T6" fmla="*/ 0 w 553"/>
                  <a:gd name="T7" fmla="*/ 0 h 272"/>
                  <a:gd name="T8" fmla="*/ 0 w 553"/>
                  <a:gd name="T9" fmla="*/ 0 h 272"/>
                  <a:gd name="T10" fmla="*/ 0 w 553"/>
                  <a:gd name="T11" fmla="*/ 0 h 272"/>
                  <a:gd name="T12" fmla="*/ 0 w 553"/>
                  <a:gd name="T13" fmla="*/ 0 h 272"/>
                  <a:gd name="T14" fmla="*/ 0 w 553"/>
                  <a:gd name="T15" fmla="*/ 0 h 272"/>
                  <a:gd name="T16" fmla="*/ 0 w 553"/>
                  <a:gd name="T17" fmla="*/ 0 h 272"/>
                  <a:gd name="T18" fmla="*/ 0 w 553"/>
                  <a:gd name="T19" fmla="*/ 0 h 272"/>
                  <a:gd name="T20" fmla="*/ 0 w 553"/>
                  <a:gd name="T21" fmla="*/ 0 h 272"/>
                  <a:gd name="T22" fmla="*/ 0 w 553"/>
                  <a:gd name="T23" fmla="*/ 0 h 272"/>
                  <a:gd name="T24" fmla="*/ 0 w 553"/>
                  <a:gd name="T25" fmla="*/ 0 h 272"/>
                  <a:gd name="T26" fmla="*/ 0 w 553"/>
                  <a:gd name="T27" fmla="*/ 0 h 272"/>
                  <a:gd name="T28" fmla="*/ 0 w 553"/>
                  <a:gd name="T29" fmla="*/ 0 h 272"/>
                  <a:gd name="T30" fmla="*/ 0 w 553"/>
                  <a:gd name="T31" fmla="*/ 0 h 272"/>
                  <a:gd name="T32" fmla="*/ 0 w 553"/>
                  <a:gd name="T33" fmla="*/ 0 h 272"/>
                  <a:gd name="T34" fmla="*/ 0 w 553"/>
                  <a:gd name="T35" fmla="*/ 0 h 272"/>
                  <a:gd name="T36" fmla="*/ 0 w 553"/>
                  <a:gd name="T37" fmla="*/ 0 h 272"/>
                  <a:gd name="T38" fmla="*/ 0 w 553"/>
                  <a:gd name="T39" fmla="*/ 0 h 272"/>
                  <a:gd name="T40" fmla="*/ 0 w 553"/>
                  <a:gd name="T41" fmla="*/ 0 h 272"/>
                  <a:gd name="T42" fmla="*/ 0 w 553"/>
                  <a:gd name="T43" fmla="*/ 0 h 272"/>
                  <a:gd name="T44" fmla="*/ 0 w 553"/>
                  <a:gd name="T45" fmla="*/ 0 h 272"/>
                  <a:gd name="T46" fmla="*/ 0 w 553"/>
                  <a:gd name="T47" fmla="*/ 0 h 272"/>
                  <a:gd name="T48" fmla="*/ 0 w 553"/>
                  <a:gd name="T49" fmla="*/ 0 h 272"/>
                  <a:gd name="T50" fmla="*/ 0 w 553"/>
                  <a:gd name="T51" fmla="*/ 0 h 272"/>
                  <a:gd name="T52" fmla="*/ 0 w 553"/>
                  <a:gd name="T53" fmla="*/ 0 h 272"/>
                  <a:gd name="T54" fmla="*/ 0 w 553"/>
                  <a:gd name="T55" fmla="*/ 0 h 272"/>
                  <a:gd name="T56" fmla="*/ 0 w 553"/>
                  <a:gd name="T57" fmla="*/ 0 h 272"/>
                  <a:gd name="T58" fmla="*/ 0 w 553"/>
                  <a:gd name="T59" fmla="*/ 0 h 272"/>
                  <a:gd name="T60" fmla="*/ 0 w 553"/>
                  <a:gd name="T61" fmla="*/ 0 h 272"/>
                  <a:gd name="T62" fmla="*/ 0 w 553"/>
                  <a:gd name="T63" fmla="*/ 0 h 272"/>
                  <a:gd name="T64" fmla="*/ 0 w 553"/>
                  <a:gd name="T65" fmla="*/ 0 h 272"/>
                  <a:gd name="T66" fmla="*/ 0 w 553"/>
                  <a:gd name="T67" fmla="*/ 0 h 272"/>
                  <a:gd name="T68" fmla="*/ 0 w 553"/>
                  <a:gd name="T69" fmla="*/ 0 h 272"/>
                  <a:gd name="T70" fmla="*/ 0 w 553"/>
                  <a:gd name="T71" fmla="*/ 0 h 272"/>
                  <a:gd name="T72" fmla="*/ 0 w 553"/>
                  <a:gd name="T73" fmla="*/ 0 h 272"/>
                  <a:gd name="T74" fmla="*/ 0 w 553"/>
                  <a:gd name="T75" fmla="*/ 0 h 272"/>
                  <a:gd name="T76" fmla="*/ 0 w 553"/>
                  <a:gd name="T77" fmla="*/ 0 h 272"/>
                  <a:gd name="T78" fmla="*/ 0 w 553"/>
                  <a:gd name="T79" fmla="*/ 0 h 272"/>
                  <a:gd name="T80" fmla="*/ 0 w 553"/>
                  <a:gd name="T81" fmla="*/ 0 h 272"/>
                  <a:gd name="T82" fmla="*/ 0 w 553"/>
                  <a:gd name="T83" fmla="*/ 0 h 272"/>
                  <a:gd name="T84" fmla="*/ 0 w 553"/>
                  <a:gd name="T85" fmla="*/ 0 h 272"/>
                  <a:gd name="T86" fmla="*/ 0 w 553"/>
                  <a:gd name="T87" fmla="*/ 0 h 272"/>
                  <a:gd name="T88" fmla="*/ 0 w 553"/>
                  <a:gd name="T89" fmla="*/ 0 h 272"/>
                  <a:gd name="T90" fmla="*/ 0 w 553"/>
                  <a:gd name="T91" fmla="*/ 0 h 272"/>
                  <a:gd name="T92" fmla="*/ 0 w 553"/>
                  <a:gd name="T93" fmla="*/ 0 h 272"/>
                  <a:gd name="T94" fmla="*/ 0 w 553"/>
                  <a:gd name="T95" fmla="*/ 0 h 272"/>
                  <a:gd name="T96" fmla="*/ 0 w 553"/>
                  <a:gd name="T97" fmla="*/ 0 h 272"/>
                  <a:gd name="T98" fmla="*/ 0 w 553"/>
                  <a:gd name="T99" fmla="*/ 0 h 272"/>
                  <a:gd name="T100" fmla="*/ 0 w 553"/>
                  <a:gd name="T101" fmla="*/ 0 h 272"/>
                  <a:gd name="T102" fmla="*/ 0 w 553"/>
                  <a:gd name="T103" fmla="*/ 0 h 2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53" h="272">
                    <a:moveTo>
                      <a:pt x="22" y="171"/>
                    </a:moveTo>
                    <a:lnTo>
                      <a:pt x="28" y="171"/>
                    </a:lnTo>
                    <a:lnTo>
                      <a:pt x="28" y="177"/>
                    </a:lnTo>
                    <a:lnTo>
                      <a:pt x="64" y="177"/>
                    </a:lnTo>
                    <a:lnTo>
                      <a:pt x="87" y="193"/>
                    </a:lnTo>
                    <a:lnTo>
                      <a:pt x="101" y="193"/>
                    </a:lnTo>
                    <a:lnTo>
                      <a:pt x="115" y="199"/>
                    </a:lnTo>
                    <a:lnTo>
                      <a:pt x="196" y="199"/>
                    </a:lnTo>
                    <a:lnTo>
                      <a:pt x="218" y="213"/>
                    </a:lnTo>
                    <a:lnTo>
                      <a:pt x="238" y="213"/>
                    </a:lnTo>
                    <a:lnTo>
                      <a:pt x="255" y="222"/>
                    </a:lnTo>
                    <a:lnTo>
                      <a:pt x="275" y="222"/>
                    </a:lnTo>
                    <a:lnTo>
                      <a:pt x="305" y="236"/>
                    </a:lnTo>
                    <a:lnTo>
                      <a:pt x="356" y="236"/>
                    </a:lnTo>
                    <a:lnTo>
                      <a:pt x="370" y="250"/>
                    </a:lnTo>
                    <a:lnTo>
                      <a:pt x="414" y="250"/>
                    </a:lnTo>
                    <a:lnTo>
                      <a:pt x="429" y="259"/>
                    </a:lnTo>
                    <a:lnTo>
                      <a:pt x="457" y="259"/>
                    </a:lnTo>
                    <a:lnTo>
                      <a:pt x="466" y="272"/>
                    </a:lnTo>
                    <a:lnTo>
                      <a:pt x="479" y="272"/>
                    </a:lnTo>
                    <a:lnTo>
                      <a:pt x="553" y="222"/>
                    </a:lnTo>
                    <a:lnTo>
                      <a:pt x="414" y="111"/>
                    </a:lnTo>
                    <a:lnTo>
                      <a:pt x="401" y="111"/>
                    </a:lnTo>
                    <a:lnTo>
                      <a:pt x="401" y="103"/>
                    </a:lnTo>
                    <a:lnTo>
                      <a:pt x="392" y="103"/>
                    </a:lnTo>
                    <a:lnTo>
                      <a:pt x="364" y="83"/>
                    </a:lnTo>
                    <a:lnTo>
                      <a:pt x="356" y="83"/>
                    </a:lnTo>
                    <a:lnTo>
                      <a:pt x="342" y="59"/>
                    </a:lnTo>
                    <a:lnTo>
                      <a:pt x="334" y="59"/>
                    </a:lnTo>
                    <a:lnTo>
                      <a:pt x="320" y="52"/>
                    </a:lnTo>
                    <a:lnTo>
                      <a:pt x="305" y="37"/>
                    </a:lnTo>
                    <a:lnTo>
                      <a:pt x="283" y="37"/>
                    </a:lnTo>
                    <a:lnTo>
                      <a:pt x="261" y="23"/>
                    </a:lnTo>
                    <a:lnTo>
                      <a:pt x="255" y="23"/>
                    </a:lnTo>
                    <a:lnTo>
                      <a:pt x="247" y="15"/>
                    </a:lnTo>
                    <a:lnTo>
                      <a:pt x="233" y="15"/>
                    </a:lnTo>
                    <a:lnTo>
                      <a:pt x="225" y="0"/>
                    </a:lnTo>
                    <a:lnTo>
                      <a:pt x="87" y="0"/>
                    </a:lnTo>
                    <a:lnTo>
                      <a:pt x="79" y="15"/>
                    </a:lnTo>
                    <a:lnTo>
                      <a:pt x="64" y="15"/>
                    </a:lnTo>
                    <a:lnTo>
                      <a:pt x="50" y="37"/>
                    </a:lnTo>
                    <a:lnTo>
                      <a:pt x="28" y="37"/>
                    </a:lnTo>
                    <a:lnTo>
                      <a:pt x="28" y="52"/>
                    </a:lnTo>
                    <a:lnTo>
                      <a:pt x="22" y="74"/>
                    </a:lnTo>
                    <a:lnTo>
                      <a:pt x="22" y="83"/>
                    </a:lnTo>
                    <a:lnTo>
                      <a:pt x="5" y="83"/>
                    </a:lnTo>
                    <a:lnTo>
                      <a:pt x="5" y="96"/>
                    </a:lnTo>
                    <a:lnTo>
                      <a:pt x="0" y="103"/>
                    </a:lnTo>
                    <a:lnTo>
                      <a:pt x="0" y="140"/>
                    </a:lnTo>
                    <a:lnTo>
                      <a:pt x="5" y="156"/>
                    </a:lnTo>
                    <a:lnTo>
                      <a:pt x="22" y="156"/>
                    </a:lnTo>
                    <a:lnTo>
                      <a:pt x="22" y="17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6" name="Freeform 310"/>
              <p:cNvSpPr>
                <a:spLocks/>
              </p:cNvSpPr>
              <p:nvPr/>
            </p:nvSpPr>
            <p:spPr bwMode="auto">
              <a:xfrm>
                <a:off x="4148" y="1936"/>
                <a:ext cx="76" cy="162"/>
              </a:xfrm>
              <a:custGeom>
                <a:avLst/>
                <a:gdLst>
                  <a:gd name="T0" fmla="*/ 0 w 763"/>
                  <a:gd name="T1" fmla="*/ 0 h 2103"/>
                  <a:gd name="T2" fmla="*/ 0 w 763"/>
                  <a:gd name="T3" fmla="*/ 0 h 2103"/>
                  <a:gd name="T4" fmla="*/ 0 w 763"/>
                  <a:gd name="T5" fmla="*/ 0 h 2103"/>
                  <a:gd name="T6" fmla="*/ 0 w 763"/>
                  <a:gd name="T7" fmla="*/ 0 h 2103"/>
                  <a:gd name="T8" fmla="*/ 0 w 763"/>
                  <a:gd name="T9" fmla="*/ 0 h 2103"/>
                  <a:gd name="T10" fmla="*/ 0 w 763"/>
                  <a:gd name="T11" fmla="*/ 0 h 2103"/>
                  <a:gd name="T12" fmla="*/ 0 w 763"/>
                  <a:gd name="T13" fmla="*/ 0 h 2103"/>
                  <a:gd name="T14" fmla="*/ 0 w 763"/>
                  <a:gd name="T15" fmla="*/ 0 h 2103"/>
                  <a:gd name="T16" fmla="*/ 0 w 763"/>
                  <a:gd name="T17" fmla="*/ 0 h 2103"/>
                  <a:gd name="T18" fmla="*/ 0 w 763"/>
                  <a:gd name="T19" fmla="*/ 0 h 2103"/>
                  <a:gd name="T20" fmla="*/ 0 w 763"/>
                  <a:gd name="T21" fmla="*/ 0 h 2103"/>
                  <a:gd name="T22" fmla="*/ 0 w 763"/>
                  <a:gd name="T23" fmla="*/ 0 h 2103"/>
                  <a:gd name="T24" fmla="*/ 0 w 763"/>
                  <a:gd name="T25" fmla="*/ 0 h 2103"/>
                  <a:gd name="T26" fmla="*/ 0 w 763"/>
                  <a:gd name="T27" fmla="*/ 0 h 2103"/>
                  <a:gd name="T28" fmla="*/ 0 w 763"/>
                  <a:gd name="T29" fmla="*/ 0 h 2103"/>
                  <a:gd name="T30" fmla="*/ 0 w 763"/>
                  <a:gd name="T31" fmla="*/ 0 h 2103"/>
                  <a:gd name="T32" fmla="*/ 0 w 763"/>
                  <a:gd name="T33" fmla="*/ 0 h 2103"/>
                  <a:gd name="T34" fmla="*/ 0 w 763"/>
                  <a:gd name="T35" fmla="*/ 0 h 2103"/>
                  <a:gd name="T36" fmla="*/ 0 w 763"/>
                  <a:gd name="T37" fmla="*/ 0 h 2103"/>
                  <a:gd name="T38" fmla="*/ 0 w 763"/>
                  <a:gd name="T39" fmla="*/ 0 h 210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63" h="2103">
                    <a:moveTo>
                      <a:pt x="706" y="0"/>
                    </a:moveTo>
                    <a:lnTo>
                      <a:pt x="671" y="38"/>
                    </a:lnTo>
                    <a:lnTo>
                      <a:pt x="0" y="2008"/>
                    </a:lnTo>
                    <a:lnTo>
                      <a:pt x="0" y="2030"/>
                    </a:lnTo>
                    <a:lnTo>
                      <a:pt x="14" y="2030"/>
                    </a:lnTo>
                    <a:lnTo>
                      <a:pt x="14" y="2053"/>
                    </a:lnTo>
                    <a:lnTo>
                      <a:pt x="20" y="2053"/>
                    </a:lnTo>
                    <a:lnTo>
                      <a:pt x="20" y="2067"/>
                    </a:lnTo>
                    <a:lnTo>
                      <a:pt x="29" y="2081"/>
                    </a:lnTo>
                    <a:lnTo>
                      <a:pt x="29" y="2090"/>
                    </a:lnTo>
                    <a:lnTo>
                      <a:pt x="36" y="2090"/>
                    </a:lnTo>
                    <a:lnTo>
                      <a:pt x="36" y="2103"/>
                    </a:lnTo>
                    <a:lnTo>
                      <a:pt x="42" y="2103"/>
                    </a:lnTo>
                    <a:lnTo>
                      <a:pt x="51" y="2090"/>
                    </a:lnTo>
                    <a:lnTo>
                      <a:pt x="79" y="2090"/>
                    </a:lnTo>
                    <a:lnTo>
                      <a:pt x="93" y="2081"/>
                    </a:lnTo>
                    <a:lnTo>
                      <a:pt x="116" y="2081"/>
                    </a:lnTo>
                    <a:lnTo>
                      <a:pt x="129" y="2067"/>
                    </a:lnTo>
                    <a:lnTo>
                      <a:pt x="763" y="60"/>
                    </a:lnTo>
                    <a:lnTo>
                      <a:pt x="706"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7" name="Freeform 311"/>
              <p:cNvSpPr>
                <a:spLocks/>
              </p:cNvSpPr>
              <p:nvPr/>
            </p:nvSpPr>
            <p:spPr bwMode="auto">
              <a:xfrm>
                <a:off x="4148" y="1936"/>
                <a:ext cx="76" cy="162"/>
              </a:xfrm>
              <a:custGeom>
                <a:avLst/>
                <a:gdLst>
                  <a:gd name="T0" fmla="*/ 0 w 763"/>
                  <a:gd name="T1" fmla="*/ 0 h 2103"/>
                  <a:gd name="T2" fmla="*/ 0 w 763"/>
                  <a:gd name="T3" fmla="*/ 0 h 2103"/>
                  <a:gd name="T4" fmla="*/ 0 w 763"/>
                  <a:gd name="T5" fmla="*/ 0 h 2103"/>
                  <a:gd name="T6" fmla="*/ 0 w 763"/>
                  <a:gd name="T7" fmla="*/ 0 h 2103"/>
                  <a:gd name="T8" fmla="*/ 0 w 763"/>
                  <a:gd name="T9" fmla="*/ 0 h 2103"/>
                  <a:gd name="T10" fmla="*/ 0 w 763"/>
                  <a:gd name="T11" fmla="*/ 0 h 2103"/>
                  <a:gd name="T12" fmla="*/ 0 w 763"/>
                  <a:gd name="T13" fmla="*/ 0 h 2103"/>
                  <a:gd name="T14" fmla="*/ 0 w 763"/>
                  <a:gd name="T15" fmla="*/ 0 h 2103"/>
                  <a:gd name="T16" fmla="*/ 0 w 763"/>
                  <a:gd name="T17" fmla="*/ 0 h 2103"/>
                  <a:gd name="T18" fmla="*/ 0 w 763"/>
                  <a:gd name="T19" fmla="*/ 0 h 2103"/>
                  <a:gd name="T20" fmla="*/ 0 w 763"/>
                  <a:gd name="T21" fmla="*/ 0 h 2103"/>
                  <a:gd name="T22" fmla="*/ 0 w 763"/>
                  <a:gd name="T23" fmla="*/ 0 h 2103"/>
                  <a:gd name="T24" fmla="*/ 0 w 763"/>
                  <a:gd name="T25" fmla="*/ 0 h 2103"/>
                  <a:gd name="T26" fmla="*/ 0 w 763"/>
                  <a:gd name="T27" fmla="*/ 0 h 2103"/>
                  <a:gd name="T28" fmla="*/ 0 w 763"/>
                  <a:gd name="T29" fmla="*/ 0 h 2103"/>
                  <a:gd name="T30" fmla="*/ 0 w 763"/>
                  <a:gd name="T31" fmla="*/ 0 h 2103"/>
                  <a:gd name="T32" fmla="*/ 0 w 763"/>
                  <a:gd name="T33" fmla="*/ 0 h 2103"/>
                  <a:gd name="T34" fmla="*/ 0 w 763"/>
                  <a:gd name="T35" fmla="*/ 0 h 2103"/>
                  <a:gd name="T36" fmla="*/ 0 w 763"/>
                  <a:gd name="T37" fmla="*/ 0 h 2103"/>
                  <a:gd name="T38" fmla="*/ 0 w 763"/>
                  <a:gd name="T39" fmla="*/ 0 h 210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63" h="2103">
                    <a:moveTo>
                      <a:pt x="706" y="0"/>
                    </a:moveTo>
                    <a:lnTo>
                      <a:pt x="671" y="38"/>
                    </a:lnTo>
                    <a:lnTo>
                      <a:pt x="0" y="2008"/>
                    </a:lnTo>
                    <a:lnTo>
                      <a:pt x="0" y="2030"/>
                    </a:lnTo>
                    <a:lnTo>
                      <a:pt x="14" y="2030"/>
                    </a:lnTo>
                    <a:lnTo>
                      <a:pt x="14" y="2053"/>
                    </a:lnTo>
                    <a:lnTo>
                      <a:pt x="20" y="2053"/>
                    </a:lnTo>
                    <a:lnTo>
                      <a:pt x="20" y="2067"/>
                    </a:lnTo>
                    <a:lnTo>
                      <a:pt x="29" y="2081"/>
                    </a:lnTo>
                    <a:lnTo>
                      <a:pt x="29" y="2090"/>
                    </a:lnTo>
                    <a:lnTo>
                      <a:pt x="36" y="2090"/>
                    </a:lnTo>
                    <a:lnTo>
                      <a:pt x="36" y="2103"/>
                    </a:lnTo>
                    <a:lnTo>
                      <a:pt x="42" y="2103"/>
                    </a:lnTo>
                    <a:lnTo>
                      <a:pt x="51" y="2090"/>
                    </a:lnTo>
                    <a:lnTo>
                      <a:pt x="79" y="2090"/>
                    </a:lnTo>
                    <a:lnTo>
                      <a:pt x="93" y="2081"/>
                    </a:lnTo>
                    <a:lnTo>
                      <a:pt x="116" y="2081"/>
                    </a:lnTo>
                    <a:lnTo>
                      <a:pt x="129" y="2067"/>
                    </a:lnTo>
                    <a:lnTo>
                      <a:pt x="763" y="60"/>
                    </a:lnTo>
                    <a:lnTo>
                      <a:pt x="706"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 name="Freeform 312"/>
              <p:cNvSpPr>
                <a:spLocks/>
              </p:cNvSpPr>
              <p:nvPr/>
            </p:nvSpPr>
            <p:spPr bwMode="auto">
              <a:xfrm>
                <a:off x="3815" y="1882"/>
                <a:ext cx="403" cy="208"/>
              </a:xfrm>
              <a:custGeom>
                <a:avLst/>
                <a:gdLst>
                  <a:gd name="T0" fmla="*/ 0 w 4037"/>
                  <a:gd name="T1" fmla="*/ 0 h 2709"/>
                  <a:gd name="T2" fmla="*/ 0 w 4037"/>
                  <a:gd name="T3" fmla="*/ 0 h 2709"/>
                  <a:gd name="T4" fmla="*/ 0 w 4037"/>
                  <a:gd name="T5" fmla="*/ 0 h 2709"/>
                  <a:gd name="T6" fmla="*/ 0 w 4037"/>
                  <a:gd name="T7" fmla="*/ 0 h 2709"/>
                  <a:gd name="T8" fmla="*/ 0 w 4037"/>
                  <a:gd name="T9" fmla="*/ 0 h 2709"/>
                  <a:gd name="T10" fmla="*/ 0 w 4037"/>
                  <a:gd name="T11" fmla="*/ 0 h 2709"/>
                  <a:gd name="T12" fmla="*/ 0 w 4037"/>
                  <a:gd name="T13" fmla="*/ 0 h 2709"/>
                  <a:gd name="T14" fmla="*/ 0 w 4037"/>
                  <a:gd name="T15" fmla="*/ 0 h 2709"/>
                  <a:gd name="T16" fmla="*/ 0 w 4037"/>
                  <a:gd name="T17" fmla="*/ 0 h 2709"/>
                  <a:gd name="T18" fmla="*/ 0 w 4037"/>
                  <a:gd name="T19" fmla="*/ 0 h 2709"/>
                  <a:gd name="T20" fmla="*/ 0 w 4037"/>
                  <a:gd name="T21" fmla="*/ 0 h 2709"/>
                  <a:gd name="T22" fmla="*/ 0 w 4037"/>
                  <a:gd name="T23" fmla="*/ 0 h 2709"/>
                  <a:gd name="T24" fmla="*/ 0 w 4037"/>
                  <a:gd name="T25" fmla="*/ 0 h 2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37" h="2709">
                    <a:moveTo>
                      <a:pt x="629" y="0"/>
                    </a:moveTo>
                    <a:lnTo>
                      <a:pt x="205" y="1130"/>
                    </a:lnTo>
                    <a:lnTo>
                      <a:pt x="228" y="1271"/>
                    </a:lnTo>
                    <a:lnTo>
                      <a:pt x="0" y="1882"/>
                    </a:lnTo>
                    <a:lnTo>
                      <a:pt x="402" y="1993"/>
                    </a:lnTo>
                    <a:lnTo>
                      <a:pt x="518" y="1743"/>
                    </a:lnTo>
                    <a:lnTo>
                      <a:pt x="3009" y="2356"/>
                    </a:lnTo>
                    <a:lnTo>
                      <a:pt x="2899" y="2615"/>
                    </a:lnTo>
                    <a:lnTo>
                      <a:pt x="3345" y="2709"/>
                    </a:lnTo>
                    <a:lnTo>
                      <a:pt x="4037" y="710"/>
                    </a:lnTo>
                    <a:lnTo>
                      <a:pt x="3659" y="598"/>
                    </a:lnTo>
                    <a:lnTo>
                      <a:pt x="1167" y="90"/>
                    </a:lnTo>
                    <a:lnTo>
                      <a:pt x="62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9" name="Freeform 313"/>
              <p:cNvSpPr>
                <a:spLocks/>
              </p:cNvSpPr>
              <p:nvPr/>
            </p:nvSpPr>
            <p:spPr bwMode="auto">
              <a:xfrm>
                <a:off x="3815" y="1882"/>
                <a:ext cx="403" cy="208"/>
              </a:xfrm>
              <a:custGeom>
                <a:avLst/>
                <a:gdLst>
                  <a:gd name="T0" fmla="*/ 0 w 4037"/>
                  <a:gd name="T1" fmla="*/ 0 h 2709"/>
                  <a:gd name="T2" fmla="*/ 0 w 4037"/>
                  <a:gd name="T3" fmla="*/ 0 h 2709"/>
                  <a:gd name="T4" fmla="*/ 0 w 4037"/>
                  <a:gd name="T5" fmla="*/ 0 h 2709"/>
                  <a:gd name="T6" fmla="*/ 0 w 4037"/>
                  <a:gd name="T7" fmla="*/ 0 h 2709"/>
                  <a:gd name="T8" fmla="*/ 0 w 4037"/>
                  <a:gd name="T9" fmla="*/ 0 h 2709"/>
                  <a:gd name="T10" fmla="*/ 0 w 4037"/>
                  <a:gd name="T11" fmla="*/ 0 h 2709"/>
                  <a:gd name="T12" fmla="*/ 0 w 4037"/>
                  <a:gd name="T13" fmla="*/ 0 h 2709"/>
                  <a:gd name="T14" fmla="*/ 0 w 4037"/>
                  <a:gd name="T15" fmla="*/ 0 h 2709"/>
                  <a:gd name="T16" fmla="*/ 0 w 4037"/>
                  <a:gd name="T17" fmla="*/ 0 h 2709"/>
                  <a:gd name="T18" fmla="*/ 0 w 4037"/>
                  <a:gd name="T19" fmla="*/ 0 h 2709"/>
                  <a:gd name="T20" fmla="*/ 0 w 4037"/>
                  <a:gd name="T21" fmla="*/ 0 h 2709"/>
                  <a:gd name="T22" fmla="*/ 0 w 4037"/>
                  <a:gd name="T23" fmla="*/ 0 h 2709"/>
                  <a:gd name="T24" fmla="*/ 0 w 4037"/>
                  <a:gd name="T25" fmla="*/ 0 h 2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37" h="2709">
                    <a:moveTo>
                      <a:pt x="629" y="0"/>
                    </a:moveTo>
                    <a:lnTo>
                      <a:pt x="205" y="1130"/>
                    </a:lnTo>
                    <a:lnTo>
                      <a:pt x="228" y="1271"/>
                    </a:lnTo>
                    <a:lnTo>
                      <a:pt x="0" y="1882"/>
                    </a:lnTo>
                    <a:lnTo>
                      <a:pt x="402" y="1993"/>
                    </a:lnTo>
                    <a:lnTo>
                      <a:pt x="518" y="1743"/>
                    </a:lnTo>
                    <a:lnTo>
                      <a:pt x="3009" y="2356"/>
                    </a:lnTo>
                    <a:lnTo>
                      <a:pt x="2899" y="2615"/>
                    </a:lnTo>
                    <a:lnTo>
                      <a:pt x="3345" y="2709"/>
                    </a:lnTo>
                    <a:lnTo>
                      <a:pt x="4037" y="710"/>
                    </a:lnTo>
                    <a:lnTo>
                      <a:pt x="3659" y="598"/>
                    </a:lnTo>
                    <a:lnTo>
                      <a:pt x="1167" y="90"/>
                    </a:lnTo>
                    <a:lnTo>
                      <a:pt x="629"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0" name="Line 314"/>
              <p:cNvSpPr>
                <a:spLocks noChangeShapeType="1"/>
              </p:cNvSpPr>
              <p:nvPr/>
            </p:nvSpPr>
            <p:spPr bwMode="auto">
              <a:xfrm>
                <a:off x="3823" y="2008"/>
                <a:ext cx="43"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1" name="Line 315"/>
              <p:cNvSpPr>
                <a:spLocks noChangeShapeType="1"/>
              </p:cNvSpPr>
              <p:nvPr/>
            </p:nvSpPr>
            <p:spPr bwMode="auto">
              <a:xfrm>
                <a:off x="4116" y="2063"/>
                <a:ext cx="42"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2" name="Freeform 316"/>
              <p:cNvSpPr>
                <a:spLocks/>
              </p:cNvSpPr>
              <p:nvPr/>
            </p:nvSpPr>
            <p:spPr bwMode="auto">
              <a:xfrm>
                <a:off x="3835" y="1886"/>
                <a:ext cx="93" cy="93"/>
              </a:xfrm>
              <a:custGeom>
                <a:avLst/>
                <a:gdLst>
                  <a:gd name="T0" fmla="*/ 0 w 931"/>
                  <a:gd name="T1" fmla="*/ 0 h 1202"/>
                  <a:gd name="T2" fmla="*/ 0 w 931"/>
                  <a:gd name="T3" fmla="*/ 0 h 1202"/>
                  <a:gd name="T4" fmla="*/ 0 w 931"/>
                  <a:gd name="T5" fmla="*/ 0 h 1202"/>
                  <a:gd name="T6" fmla="*/ 0 w 931"/>
                  <a:gd name="T7" fmla="*/ 0 h 1202"/>
                  <a:gd name="T8" fmla="*/ 0 w 931"/>
                  <a:gd name="T9" fmla="*/ 0 h 1202"/>
                  <a:gd name="T10" fmla="*/ 0 w 931"/>
                  <a:gd name="T11" fmla="*/ 0 h 1202"/>
                  <a:gd name="T12" fmla="*/ 0 w 931"/>
                  <a:gd name="T13" fmla="*/ 0 h 1202"/>
                  <a:gd name="T14" fmla="*/ 0 w 931"/>
                  <a:gd name="T15" fmla="*/ 0 h 1202"/>
                  <a:gd name="T16" fmla="*/ 0 w 931"/>
                  <a:gd name="T17" fmla="*/ 0 h 12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31" h="1202">
                    <a:moveTo>
                      <a:pt x="931" y="58"/>
                    </a:moveTo>
                    <a:lnTo>
                      <a:pt x="443" y="0"/>
                    </a:lnTo>
                    <a:lnTo>
                      <a:pt x="43" y="1086"/>
                    </a:lnTo>
                    <a:lnTo>
                      <a:pt x="0" y="1077"/>
                    </a:lnTo>
                    <a:lnTo>
                      <a:pt x="23" y="1202"/>
                    </a:lnTo>
                    <a:lnTo>
                      <a:pt x="59" y="1202"/>
                    </a:lnTo>
                    <a:lnTo>
                      <a:pt x="488" y="52"/>
                    </a:lnTo>
                    <a:lnTo>
                      <a:pt x="918" y="118"/>
                    </a:lnTo>
                    <a:lnTo>
                      <a:pt x="931" y="58"/>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3" name="Freeform 317"/>
              <p:cNvSpPr>
                <a:spLocks/>
              </p:cNvSpPr>
              <p:nvPr/>
            </p:nvSpPr>
            <p:spPr bwMode="auto">
              <a:xfrm>
                <a:off x="3835" y="1886"/>
                <a:ext cx="93" cy="93"/>
              </a:xfrm>
              <a:custGeom>
                <a:avLst/>
                <a:gdLst>
                  <a:gd name="T0" fmla="*/ 0 w 931"/>
                  <a:gd name="T1" fmla="*/ 0 h 1202"/>
                  <a:gd name="T2" fmla="*/ 0 w 931"/>
                  <a:gd name="T3" fmla="*/ 0 h 1202"/>
                  <a:gd name="T4" fmla="*/ 0 w 931"/>
                  <a:gd name="T5" fmla="*/ 0 h 1202"/>
                  <a:gd name="T6" fmla="*/ 0 w 931"/>
                  <a:gd name="T7" fmla="*/ 0 h 1202"/>
                  <a:gd name="T8" fmla="*/ 0 w 931"/>
                  <a:gd name="T9" fmla="*/ 0 h 1202"/>
                  <a:gd name="T10" fmla="*/ 0 w 931"/>
                  <a:gd name="T11" fmla="*/ 0 h 1202"/>
                  <a:gd name="T12" fmla="*/ 0 w 931"/>
                  <a:gd name="T13" fmla="*/ 0 h 1202"/>
                  <a:gd name="T14" fmla="*/ 0 w 931"/>
                  <a:gd name="T15" fmla="*/ 0 h 1202"/>
                  <a:gd name="T16" fmla="*/ 0 w 931"/>
                  <a:gd name="T17" fmla="*/ 0 h 12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31" h="1202">
                    <a:moveTo>
                      <a:pt x="931" y="58"/>
                    </a:moveTo>
                    <a:lnTo>
                      <a:pt x="443" y="0"/>
                    </a:lnTo>
                    <a:lnTo>
                      <a:pt x="43" y="1086"/>
                    </a:lnTo>
                    <a:lnTo>
                      <a:pt x="0" y="1077"/>
                    </a:lnTo>
                    <a:lnTo>
                      <a:pt x="23" y="1202"/>
                    </a:lnTo>
                    <a:lnTo>
                      <a:pt x="59" y="1202"/>
                    </a:lnTo>
                    <a:lnTo>
                      <a:pt x="488" y="52"/>
                    </a:lnTo>
                    <a:lnTo>
                      <a:pt x="918" y="118"/>
                    </a:lnTo>
                    <a:lnTo>
                      <a:pt x="931" y="58"/>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4" name="Line 318"/>
              <p:cNvSpPr>
                <a:spLocks noChangeShapeType="1"/>
              </p:cNvSpPr>
              <p:nvPr/>
            </p:nvSpPr>
            <p:spPr bwMode="auto">
              <a:xfrm>
                <a:off x="3839" y="1969"/>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5" name="Freeform 319"/>
              <p:cNvSpPr>
                <a:spLocks/>
              </p:cNvSpPr>
              <p:nvPr/>
            </p:nvSpPr>
            <p:spPr bwMode="auto">
              <a:xfrm>
                <a:off x="4172" y="1928"/>
                <a:ext cx="47" cy="99"/>
              </a:xfrm>
              <a:custGeom>
                <a:avLst/>
                <a:gdLst>
                  <a:gd name="T0" fmla="*/ 0 w 466"/>
                  <a:gd name="T1" fmla="*/ 0 h 1284"/>
                  <a:gd name="T2" fmla="*/ 0 w 466"/>
                  <a:gd name="T3" fmla="*/ 0 h 1284"/>
                  <a:gd name="T4" fmla="*/ 0 w 466"/>
                  <a:gd name="T5" fmla="*/ 0 h 1284"/>
                  <a:gd name="T6" fmla="*/ 0 w 466"/>
                  <a:gd name="T7" fmla="*/ 0 h 1284"/>
                  <a:gd name="T8" fmla="*/ 0 w 466"/>
                  <a:gd name="T9" fmla="*/ 0 h 1284"/>
                  <a:gd name="T10" fmla="*/ 0 w 466"/>
                  <a:gd name="T11" fmla="*/ 0 h 1284"/>
                  <a:gd name="T12" fmla="*/ 0 w 466"/>
                  <a:gd name="T13" fmla="*/ 0 h 1284"/>
                  <a:gd name="T14" fmla="*/ 0 w 466"/>
                  <a:gd name="T15" fmla="*/ 0 h 1284"/>
                  <a:gd name="T16" fmla="*/ 0 w 466"/>
                  <a:gd name="T17" fmla="*/ 0 h 1284"/>
                  <a:gd name="T18" fmla="*/ 0 w 466"/>
                  <a:gd name="T19" fmla="*/ 0 h 1284"/>
                  <a:gd name="T20" fmla="*/ 0 w 466"/>
                  <a:gd name="T21" fmla="*/ 0 h 1284"/>
                  <a:gd name="T22" fmla="*/ 0 w 466"/>
                  <a:gd name="T23" fmla="*/ 0 h 1284"/>
                  <a:gd name="T24" fmla="*/ 0 w 466"/>
                  <a:gd name="T25" fmla="*/ 0 h 1284"/>
                  <a:gd name="T26" fmla="*/ 0 w 466"/>
                  <a:gd name="T27" fmla="*/ 0 h 1284"/>
                  <a:gd name="T28" fmla="*/ 0 w 466"/>
                  <a:gd name="T29" fmla="*/ 0 h 1284"/>
                  <a:gd name="T30" fmla="*/ 0 w 466"/>
                  <a:gd name="T31" fmla="*/ 0 h 1284"/>
                  <a:gd name="T32" fmla="*/ 0 w 466"/>
                  <a:gd name="T33" fmla="*/ 0 h 1284"/>
                  <a:gd name="T34" fmla="*/ 0 w 466"/>
                  <a:gd name="T35" fmla="*/ 0 h 1284"/>
                  <a:gd name="T36" fmla="*/ 0 w 466"/>
                  <a:gd name="T37" fmla="*/ 0 h 1284"/>
                  <a:gd name="T38" fmla="*/ 0 w 466"/>
                  <a:gd name="T39" fmla="*/ 0 h 1284"/>
                  <a:gd name="T40" fmla="*/ 0 w 466"/>
                  <a:gd name="T41" fmla="*/ 0 h 1284"/>
                  <a:gd name="T42" fmla="*/ 0 w 466"/>
                  <a:gd name="T43" fmla="*/ 0 h 1284"/>
                  <a:gd name="T44" fmla="*/ 0 w 466"/>
                  <a:gd name="T45" fmla="*/ 0 h 1284"/>
                  <a:gd name="T46" fmla="*/ 0 w 466"/>
                  <a:gd name="T47" fmla="*/ 0 h 1284"/>
                  <a:gd name="T48" fmla="*/ 0 w 466"/>
                  <a:gd name="T49" fmla="*/ 0 h 1284"/>
                  <a:gd name="T50" fmla="*/ 0 w 466"/>
                  <a:gd name="T51" fmla="*/ 0 h 1284"/>
                  <a:gd name="T52" fmla="*/ 0 w 466"/>
                  <a:gd name="T53" fmla="*/ 0 h 1284"/>
                  <a:gd name="T54" fmla="*/ 0 w 466"/>
                  <a:gd name="T55" fmla="*/ 0 h 1284"/>
                  <a:gd name="T56" fmla="*/ 0 w 466"/>
                  <a:gd name="T57" fmla="*/ 0 h 1284"/>
                  <a:gd name="T58" fmla="*/ 0 w 466"/>
                  <a:gd name="T59" fmla="*/ 0 h 1284"/>
                  <a:gd name="T60" fmla="*/ 0 w 466"/>
                  <a:gd name="T61" fmla="*/ 0 h 1284"/>
                  <a:gd name="T62" fmla="*/ 0 w 466"/>
                  <a:gd name="T63" fmla="*/ 0 h 1284"/>
                  <a:gd name="T64" fmla="*/ 0 w 466"/>
                  <a:gd name="T65" fmla="*/ 0 h 1284"/>
                  <a:gd name="T66" fmla="*/ 0 w 466"/>
                  <a:gd name="T67" fmla="*/ 0 h 1284"/>
                  <a:gd name="T68" fmla="*/ 0 w 466"/>
                  <a:gd name="T69" fmla="*/ 0 h 1284"/>
                  <a:gd name="T70" fmla="*/ 0 w 466"/>
                  <a:gd name="T71" fmla="*/ 0 h 1284"/>
                  <a:gd name="T72" fmla="*/ 0 w 466"/>
                  <a:gd name="T73" fmla="*/ 0 h 1284"/>
                  <a:gd name="T74" fmla="*/ 0 w 466"/>
                  <a:gd name="T75" fmla="*/ 0 h 1284"/>
                  <a:gd name="T76" fmla="*/ 0 w 466"/>
                  <a:gd name="T77" fmla="*/ 0 h 1284"/>
                  <a:gd name="T78" fmla="*/ 0 w 466"/>
                  <a:gd name="T79" fmla="*/ 0 h 1284"/>
                  <a:gd name="T80" fmla="*/ 0 w 466"/>
                  <a:gd name="T81" fmla="*/ 0 h 1284"/>
                  <a:gd name="T82" fmla="*/ 0 w 466"/>
                  <a:gd name="T83" fmla="*/ 0 h 1284"/>
                  <a:gd name="T84" fmla="*/ 0 w 466"/>
                  <a:gd name="T85" fmla="*/ 0 h 1284"/>
                  <a:gd name="T86" fmla="*/ 0 w 466"/>
                  <a:gd name="T87" fmla="*/ 0 h 1284"/>
                  <a:gd name="T88" fmla="*/ 0 w 466"/>
                  <a:gd name="T89" fmla="*/ 0 h 1284"/>
                  <a:gd name="T90" fmla="*/ 0 w 466"/>
                  <a:gd name="T91" fmla="*/ 0 h 1284"/>
                  <a:gd name="T92" fmla="*/ 0 w 466"/>
                  <a:gd name="T93" fmla="*/ 0 h 1284"/>
                  <a:gd name="T94" fmla="*/ 0 w 466"/>
                  <a:gd name="T95" fmla="*/ 0 h 1284"/>
                  <a:gd name="T96" fmla="*/ 0 w 466"/>
                  <a:gd name="T97" fmla="*/ 0 h 1284"/>
                  <a:gd name="T98" fmla="*/ 0 w 466"/>
                  <a:gd name="T99" fmla="*/ 0 h 1284"/>
                  <a:gd name="T100" fmla="*/ 0 w 466"/>
                  <a:gd name="T101" fmla="*/ 0 h 1284"/>
                  <a:gd name="T102" fmla="*/ 0 w 466"/>
                  <a:gd name="T103" fmla="*/ 0 h 1284"/>
                  <a:gd name="T104" fmla="*/ 0 w 466"/>
                  <a:gd name="T105" fmla="*/ 0 h 1284"/>
                  <a:gd name="T106" fmla="*/ 0 w 466"/>
                  <a:gd name="T107" fmla="*/ 0 h 1284"/>
                  <a:gd name="T108" fmla="*/ 0 w 466"/>
                  <a:gd name="T109" fmla="*/ 0 h 1284"/>
                  <a:gd name="T110" fmla="*/ 0 w 466"/>
                  <a:gd name="T111" fmla="*/ 0 h 1284"/>
                  <a:gd name="T112" fmla="*/ 0 w 466"/>
                  <a:gd name="T113" fmla="*/ 0 h 12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66" h="1284">
                    <a:moveTo>
                      <a:pt x="59" y="0"/>
                    </a:moveTo>
                    <a:lnTo>
                      <a:pt x="50" y="0"/>
                    </a:lnTo>
                    <a:lnTo>
                      <a:pt x="50" y="24"/>
                    </a:lnTo>
                    <a:lnTo>
                      <a:pt x="37" y="24"/>
                    </a:lnTo>
                    <a:lnTo>
                      <a:pt x="37" y="38"/>
                    </a:lnTo>
                    <a:lnTo>
                      <a:pt x="65" y="38"/>
                    </a:lnTo>
                    <a:lnTo>
                      <a:pt x="65" y="46"/>
                    </a:lnTo>
                    <a:lnTo>
                      <a:pt x="102" y="46"/>
                    </a:lnTo>
                    <a:lnTo>
                      <a:pt x="102" y="52"/>
                    </a:lnTo>
                    <a:lnTo>
                      <a:pt x="132" y="52"/>
                    </a:lnTo>
                    <a:lnTo>
                      <a:pt x="132" y="60"/>
                    </a:lnTo>
                    <a:lnTo>
                      <a:pt x="168" y="60"/>
                    </a:lnTo>
                    <a:lnTo>
                      <a:pt x="168" y="66"/>
                    </a:lnTo>
                    <a:lnTo>
                      <a:pt x="196" y="66"/>
                    </a:lnTo>
                    <a:lnTo>
                      <a:pt x="196" y="75"/>
                    </a:lnTo>
                    <a:lnTo>
                      <a:pt x="227" y="75"/>
                    </a:lnTo>
                    <a:lnTo>
                      <a:pt x="227" y="83"/>
                    </a:lnTo>
                    <a:lnTo>
                      <a:pt x="255" y="83"/>
                    </a:lnTo>
                    <a:lnTo>
                      <a:pt x="255" y="97"/>
                    </a:lnTo>
                    <a:lnTo>
                      <a:pt x="283" y="97"/>
                    </a:lnTo>
                    <a:lnTo>
                      <a:pt x="283" y="103"/>
                    </a:lnTo>
                    <a:lnTo>
                      <a:pt x="320" y="103"/>
                    </a:lnTo>
                    <a:lnTo>
                      <a:pt x="320" y="112"/>
                    </a:lnTo>
                    <a:lnTo>
                      <a:pt x="342" y="112"/>
                    </a:lnTo>
                    <a:lnTo>
                      <a:pt x="342" y="119"/>
                    </a:lnTo>
                    <a:lnTo>
                      <a:pt x="387" y="119"/>
                    </a:lnTo>
                    <a:lnTo>
                      <a:pt x="387" y="134"/>
                    </a:lnTo>
                    <a:lnTo>
                      <a:pt x="409" y="134"/>
                    </a:lnTo>
                    <a:lnTo>
                      <a:pt x="409" y="149"/>
                    </a:lnTo>
                    <a:lnTo>
                      <a:pt x="401" y="149"/>
                    </a:lnTo>
                    <a:lnTo>
                      <a:pt x="401" y="178"/>
                    </a:lnTo>
                    <a:lnTo>
                      <a:pt x="393" y="178"/>
                    </a:lnTo>
                    <a:lnTo>
                      <a:pt x="393" y="200"/>
                    </a:lnTo>
                    <a:lnTo>
                      <a:pt x="387" y="200"/>
                    </a:lnTo>
                    <a:lnTo>
                      <a:pt x="387" y="222"/>
                    </a:lnTo>
                    <a:lnTo>
                      <a:pt x="372" y="222"/>
                    </a:lnTo>
                    <a:lnTo>
                      <a:pt x="372" y="251"/>
                    </a:lnTo>
                    <a:lnTo>
                      <a:pt x="365" y="251"/>
                    </a:lnTo>
                    <a:lnTo>
                      <a:pt x="365" y="273"/>
                    </a:lnTo>
                    <a:lnTo>
                      <a:pt x="350" y="273"/>
                    </a:lnTo>
                    <a:lnTo>
                      <a:pt x="350" y="297"/>
                    </a:lnTo>
                    <a:lnTo>
                      <a:pt x="342" y="297"/>
                    </a:lnTo>
                    <a:lnTo>
                      <a:pt x="342" y="319"/>
                    </a:lnTo>
                    <a:lnTo>
                      <a:pt x="337" y="319"/>
                    </a:lnTo>
                    <a:lnTo>
                      <a:pt x="337" y="370"/>
                    </a:lnTo>
                    <a:lnTo>
                      <a:pt x="320" y="370"/>
                    </a:lnTo>
                    <a:lnTo>
                      <a:pt x="320" y="398"/>
                    </a:lnTo>
                    <a:lnTo>
                      <a:pt x="314" y="398"/>
                    </a:lnTo>
                    <a:lnTo>
                      <a:pt x="314" y="421"/>
                    </a:lnTo>
                    <a:lnTo>
                      <a:pt x="300" y="421"/>
                    </a:lnTo>
                    <a:lnTo>
                      <a:pt x="300" y="436"/>
                    </a:lnTo>
                    <a:lnTo>
                      <a:pt x="292" y="436"/>
                    </a:lnTo>
                    <a:lnTo>
                      <a:pt x="292" y="473"/>
                    </a:lnTo>
                    <a:lnTo>
                      <a:pt x="283" y="473"/>
                    </a:lnTo>
                    <a:lnTo>
                      <a:pt x="283" y="495"/>
                    </a:lnTo>
                    <a:lnTo>
                      <a:pt x="278" y="495"/>
                    </a:lnTo>
                    <a:lnTo>
                      <a:pt x="278" y="517"/>
                    </a:lnTo>
                    <a:lnTo>
                      <a:pt x="263" y="517"/>
                    </a:lnTo>
                    <a:lnTo>
                      <a:pt x="263" y="541"/>
                    </a:lnTo>
                    <a:lnTo>
                      <a:pt x="255" y="541"/>
                    </a:lnTo>
                    <a:lnTo>
                      <a:pt x="255" y="569"/>
                    </a:lnTo>
                    <a:lnTo>
                      <a:pt x="247" y="569"/>
                    </a:lnTo>
                    <a:lnTo>
                      <a:pt x="247" y="600"/>
                    </a:lnTo>
                    <a:lnTo>
                      <a:pt x="233" y="600"/>
                    </a:lnTo>
                    <a:lnTo>
                      <a:pt x="233" y="614"/>
                    </a:lnTo>
                    <a:lnTo>
                      <a:pt x="227" y="614"/>
                    </a:lnTo>
                    <a:lnTo>
                      <a:pt x="227" y="642"/>
                    </a:lnTo>
                    <a:lnTo>
                      <a:pt x="219" y="642"/>
                    </a:lnTo>
                    <a:lnTo>
                      <a:pt x="219" y="693"/>
                    </a:lnTo>
                    <a:lnTo>
                      <a:pt x="204" y="693"/>
                    </a:lnTo>
                    <a:lnTo>
                      <a:pt x="204" y="717"/>
                    </a:lnTo>
                    <a:lnTo>
                      <a:pt x="196" y="717"/>
                    </a:lnTo>
                    <a:lnTo>
                      <a:pt x="196" y="739"/>
                    </a:lnTo>
                    <a:lnTo>
                      <a:pt x="182" y="739"/>
                    </a:lnTo>
                    <a:lnTo>
                      <a:pt x="182" y="768"/>
                    </a:lnTo>
                    <a:lnTo>
                      <a:pt x="174" y="768"/>
                    </a:lnTo>
                    <a:lnTo>
                      <a:pt x="174" y="790"/>
                    </a:lnTo>
                    <a:lnTo>
                      <a:pt x="168" y="790"/>
                    </a:lnTo>
                    <a:lnTo>
                      <a:pt x="168" y="813"/>
                    </a:lnTo>
                    <a:lnTo>
                      <a:pt x="160" y="813"/>
                    </a:lnTo>
                    <a:lnTo>
                      <a:pt x="160" y="842"/>
                    </a:lnTo>
                    <a:lnTo>
                      <a:pt x="146" y="842"/>
                    </a:lnTo>
                    <a:lnTo>
                      <a:pt x="146" y="873"/>
                    </a:lnTo>
                    <a:lnTo>
                      <a:pt x="137" y="873"/>
                    </a:lnTo>
                    <a:lnTo>
                      <a:pt x="137" y="886"/>
                    </a:lnTo>
                    <a:lnTo>
                      <a:pt x="132" y="886"/>
                    </a:lnTo>
                    <a:lnTo>
                      <a:pt x="132" y="915"/>
                    </a:lnTo>
                    <a:lnTo>
                      <a:pt x="117" y="915"/>
                    </a:lnTo>
                    <a:lnTo>
                      <a:pt x="117" y="937"/>
                    </a:lnTo>
                    <a:lnTo>
                      <a:pt x="109" y="937"/>
                    </a:lnTo>
                    <a:lnTo>
                      <a:pt x="109" y="968"/>
                    </a:lnTo>
                    <a:lnTo>
                      <a:pt x="102" y="968"/>
                    </a:lnTo>
                    <a:lnTo>
                      <a:pt x="102" y="989"/>
                    </a:lnTo>
                    <a:lnTo>
                      <a:pt x="95" y="989"/>
                    </a:lnTo>
                    <a:lnTo>
                      <a:pt x="95" y="1012"/>
                    </a:lnTo>
                    <a:lnTo>
                      <a:pt x="87" y="1012"/>
                    </a:lnTo>
                    <a:lnTo>
                      <a:pt x="87" y="1042"/>
                    </a:lnTo>
                    <a:lnTo>
                      <a:pt x="81" y="1042"/>
                    </a:lnTo>
                    <a:lnTo>
                      <a:pt x="81" y="1056"/>
                    </a:lnTo>
                    <a:lnTo>
                      <a:pt x="65" y="1056"/>
                    </a:lnTo>
                    <a:lnTo>
                      <a:pt x="65" y="1085"/>
                    </a:lnTo>
                    <a:lnTo>
                      <a:pt x="59" y="1085"/>
                    </a:lnTo>
                    <a:lnTo>
                      <a:pt x="59" y="1116"/>
                    </a:lnTo>
                    <a:lnTo>
                      <a:pt x="50" y="1116"/>
                    </a:lnTo>
                    <a:lnTo>
                      <a:pt x="50" y="1145"/>
                    </a:lnTo>
                    <a:lnTo>
                      <a:pt x="37" y="1145"/>
                    </a:lnTo>
                    <a:lnTo>
                      <a:pt x="37" y="1159"/>
                    </a:lnTo>
                    <a:lnTo>
                      <a:pt x="28" y="1159"/>
                    </a:lnTo>
                    <a:lnTo>
                      <a:pt x="28" y="1190"/>
                    </a:lnTo>
                    <a:lnTo>
                      <a:pt x="22" y="1190"/>
                    </a:lnTo>
                    <a:lnTo>
                      <a:pt x="22" y="1210"/>
                    </a:lnTo>
                    <a:lnTo>
                      <a:pt x="15" y="1210"/>
                    </a:lnTo>
                    <a:lnTo>
                      <a:pt x="15" y="1233"/>
                    </a:lnTo>
                    <a:lnTo>
                      <a:pt x="0" y="1233"/>
                    </a:lnTo>
                    <a:lnTo>
                      <a:pt x="0" y="1278"/>
                    </a:lnTo>
                    <a:lnTo>
                      <a:pt x="28" y="1278"/>
                    </a:lnTo>
                    <a:lnTo>
                      <a:pt x="28" y="1284"/>
                    </a:lnTo>
                    <a:lnTo>
                      <a:pt x="65" y="1284"/>
                    </a:lnTo>
                    <a:lnTo>
                      <a:pt x="65" y="1278"/>
                    </a:lnTo>
                    <a:lnTo>
                      <a:pt x="81" y="1278"/>
                    </a:lnTo>
                    <a:lnTo>
                      <a:pt x="81" y="1247"/>
                    </a:lnTo>
                    <a:lnTo>
                      <a:pt x="87" y="1247"/>
                    </a:lnTo>
                    <a:lnTo>
                      <a:pt x="87" y="1227"/>
                    </a:lnTo>
                    <a:lnTo>
                      <a:pt x="95" y="1227"/>
                    </a:lnTo>
                    <a:lnTo>
                      <a:pt x="95" y="1196"/>
                    </a:lnTo>
                    <a:lnTo>
                      <a:pt x="102" y="1196"/>
                    </a:lnTo>
                    <a:lnTo>
                      <a:pt x="102" y="1168"/>
                    </a:lnTo>
                    <a:lnTo>
                      <a:pt x="109" y="1168"/>
                    </a:lnTo>
                    <a:lnTo>
                      <a:pt x="109" y="1153"/>
                    </a:lnTo>
                    <a:lnTo>
                      <a:pt x="117" y="1153"/>
                    </a:lnTo>
                    <a:lnTo>
                      <a:pt x="117" y="1131"/>
                    </a:lnTo>
                    <a:lnTo>
                      <a:pt x="132" y="1131"/>
                    </a:lnTo>
                    <a:lnTo>
                      <a:pt x="132" y="1093"/>
                    </a:lnTo>
                    <a:lnTo>
                      <a:pt x="137" y="1093"/>
                    </a:lnTo>
                    <a:lnTo>
                      <a:pt x="137" y="1071"/>
                    </a:lnTo>
                    <a:lnTo>
                      <a:pt x="146" y="1071"/>
                    </a:lnTo>
                    <a:lnTo>
                      <a:pt x="146" y="1042"/>
                    </a:lnTo>
                    <a:lnTo>
                      <a:pt x="160" y="1042"/>
                    </a:lnTo>
                    <a:lnTo>
                      <a:pt x="160" y="1012"/>
                    </a:lnTo>
                    <a:lnTo>
                      <a:pt x="168" y="1012"/>
                    </a:lnTo>
                    <a:lnTo>
                      <a:pt x="168" y="989"/>
                    </a:lnTo>
                    <a:lnTo>
                      <a:pt x="174" y="989"/>
                    </a:lnTo>
                    <a:lnTo>
                      <a:pt x="174" y="952"/>
                    </a:lnTo>
                    <a:lnTo>
                      <a:pt x="182" y="952"/>
                    </a:lnTo>
                    <a:lnTo>
                      <a:pt x="182" y="932"/>
                    </a:lnTo>
                    <a:lnTo>
                      <a:pt x="196" y="932"/>
                    </a:lnTo>
                    <a:lnTo>
                      <a:pt x="196" y="915"/>
                    </a:lnTo>
                    <a:lnTo>
                      <a:pt x="204" y="915"/>
                    </a:lnTo>
                    <a:lnTo>
                      <a:pt x="204" y="886"/>
                    </a:lnTo>
                    <a:lnTo>
                      <a:pt x="219" y="886"/>
                    </a:lnTo>
                    <a:lnTo>
                      <a:pt x="219" y="836"/>
                    </a:lnTo>
                    <a:lnTo>
                      <a:pt x="227" y="836"/>
                    </a:lnTo>
                    <a:lnTo>
                      <a:pt x="227" y="805"/>
                    </a:lnTo>
                    <a:lnTo>
                      <a:pt x="233" y="805"/>
                    </a:lnTo>
                    <a:lnTo>
                      <a:pt x="233" y="776"/>
                    </a:lnTo>
                    <a:lnTo>
                      <a:pt x="247" y="776"/>
                    </a:lnTo>
                    <a:lnTo>
                      <a:pt x="247" y="753"/>
                    </a:lnTo>
                    <a:lnTo>
                      <a:pt x="255" y="753"/>
                    </a:lnTo>
                    <a:lnTo>
                      <a:pt x="255" y="717"/>
                    </a:lnTo>
                    <a:lnTo>
                      <a:pt x="263" y="717"/>
                    </a:lnTo>
                    <a:lnTo>
                      <a:pt x="263" y="693"/>
                    </a:lnTo>
                    <a:lnTo>
                      <a:pt x="278" y="693"/>
                    </a:lnTo>
                    <a:lnTo>
                      <a:pt x="278" y="680"/>
                    </a:lnTo>
                    <a:lnTo>
                      <a:pt x="283" y="680"/>
                    </a:lnTo>
                    <a:lnTo>
                      <a:pt x="283" y="651"/>
                    </a:lnTo>
                    <a:lnTo>
                      <a:pt x="292" y="651"/>
                    </a:lnTo>
                    <a:lnTo>
                      <a:pt x="292" y="620"/>
                    </a:lnTo>
                    <a:lnTo>
                      <a:pt x="300" y="620"/>
                    </a:lnTo>
                    <a:lnTo>
                      <a:pt x="300" y="600"/>
                    </a:lnTo>
                    <a:lnTo>
                      <a:pt x="314" y="600"/>
                    </a:lnTo>
                    <a:lnTo>
                      <a:pt x="314" y="569"/>
                    </a:lnTo>
                    <a:lnTo>
                      <a:pt x="320" y="569"/>
                    </a:lnTo>
                    <a:lnTo>
                      <a:pt x="320" y="541"/>
                    </a:lnTo>
                    <a:lnTo>
                      <a:pt x="337" y="541"/>
                    </a:lnTo>
                    <a:lnTo>
                      <a:pt x="337" y="489"/>
                    </a:lnTo>
                    <a:lnTo>
                      <a:pt x="342" y="489"/>
                    </a:lnTo>
                    <a:lnTo>
                      <a:pt x="342" y="458"/>
                    </a:lnTo>
                    <a:lnTo>
                      <a:pt x="350" y="458"/>
                    </a:lnTo>
                    <a:lnTo>
                      <a:pt x="350" y="436"/>
                    </a:lnTo>
                    <a:lnTo>
                      <a:pt x="365" y="436"/>
                    </a:lnTo>
                    <a:lnTo>
                      <a:pt x="365" y="415"/>
                    </a:lnTo>
                    <a:lnTo>
                      <a:pt x="372" y="415"/>
                    </a:lnTo>
                    <a:lnTo>
                      <a:pt x="372" y="385"/>
                    </a:lnTo>
                    <a:lnTo>
                      <a:pt x="387" y="385"/>
                    </a:lnTo>
                    <a:lnTo>
                      <a:pt x="387" y="356"/>
                    </a:lnTo>
                    <a:lnTo>
                      <a:pt x="393" y="356"/>
                    </a:lnTo>
                    <a:lnTo>
                      <a:pt x="393" y="333"/>
                    </a:lnTo>
                    <a:lnTo>
                      <a:pt x="401" y="333"/>
                    </a:lnTo>
                    <a:lnTo>
                      <a:pt x="401" y="304"/>
                    </a:lnTo>
                    <a:lnTo>
                      <a:pt x="409" y="304"/>
                    </a:lnTo>
                    <a:lnTo>
                      <a:pt x="409" y="273"/>
                    </a:lnTo>
                    <a:lnTo>
                      <a:pt x="424" y="273"/>
                    </a:lnTo>
                    <a:lnTo>
                      <a:pt x="424" y="251"/>
                    </a:lnTo>
                    <a:lnTo>
                      <a:pt x="429" y="251"/>
                    </a:lnTo>
                    <a:lnTo>
                      <a:pt x="429" y="222"/>
                    </a:lnTo>
                    <a:lnTo>
                      <a:pt x="437" y="222"/>
                    </a:lnTo>
                    <a:lnTo>
                      <a:pt x="437" y="200"/>
                    </a:lnTo>
                    <a:lnTo>
                      <a:pt x="446" y="200"/>
                    </a:lnTo>
                    <a:lnTo>
                      <a:pt x="446" y="178"/>
                    </a:lnTo>
                    <a:lnTo>
                      <a:pt x="452" y="178"/>
                    </a:lnTo>
                    <a:lnTo>
                      <a:pt x="452" y="149"/>
                    </a:lnTo>
                    <a:lnTo>
                      <a:pt x="459" y="149"/>
                    </a:lnTo>
                    <a:lnTo>
                      <a:pt x="459" y="119"/>
                    </a:lnTo>
                    <a:lnTo>
                      <a:pt x="466" y="119"/>
                    </a:lnTo>
                    <a:lnTo>
                      <a:pt x="466" y="103"/>
                    </a:lnTo>
                    <a:lnTo>
                      <a:pt x="437" y="103"/>
                    </a:lnTo>
                    <a:lnTo>
                      <a:pt x="437" y="97"/>
                    </a:lnTo>
                    <a:lnTo>
                      <a:pt x="409" y="97"/>
                    </a:lnTo>
                    <a:lnTo>
                      <a:pt x="409" y="83"/>
                    </a:lnTo>
                    <a:lnTo>
                      <a:pt x="372" y="83"/>
                    </a:lnTo>
                    <a:lnTo>
                      <a:pt x="372" y="75"/>
                    </a:lnTo>
                    <a:lnTo>
                      <a:pt x="342" y="75"/>
                    </a:lnTo>
                    <a:lnTo>
                      <a:pt x="342" y="66"/>
                    </a:lnTo>
                    <a:lnTo>
                      <a:pt x="314" y="66"/>
                    </a:lnTo>
                    <a:lnTo>
                      <a:pt x="314" y="60"/>
                    </a:lnTo>
                    <a:lnTo>
                      <a:pt x="283" y="60"/>
                    </a:lnTo>
                    <a:lnTo>
                      <a:pt x="283" y="52"/>
                    </a:lnTo>
                    <a:lnTo>
                      <a:pt x="247" y="52"/>
                    </a:lnTo>
                    <a:lnTo>
                      <a:pt x="247" y="46"/>
                    </a:lnTo>
                    <a:lnTo>
                      <a:pt x="219" y="46"/>
                    </a:lnTo>
                    <a:lnTo>
                      <a:pt x="219" y="38"/>
                    </a:lnTo>
                    <a:lnTo>
                      <a:pt x="182" y="38"/>
                    </a:lnTo>
                    <a:lnTo>
                      <a:pt x="182" y="24"/>
                    </a:lnTo>
                    <a:lnTo>
                      <a:pt x="160" y="24"/>
                    </a:lnTo>
                    <a:lnTo>
                      <a:pt x="160" y="15"/>
                    </a:lnTo>
                    <a:lnTo>
                      <a:pt x="117" y="15"/>
                    </a:lnTo>
                    <a:lnTo>
                      <a:pt x="117" y="0"/>
                    </a:lnTo>
                    <a:lnTo>
                      <a:pt x="95" y="0"/>
                    </a:lnTo>
                    <a:lnTo>
                      <a:pt x="5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6" name="Freeform 320"/>
              <p:cNvSpPr>
                <a:spLocks/>
              </p:cNvSpPr>
              <p:nvPr/>
            </p:nvSpPr>
            <p:spPr bwMode="auto">
              <a:xfrm>
                <a:off x="4172" y="1927"/>
                <a:ext cx="47" cy="100"/>
              </a:xfrm>
              <a:custGeom>
                <a:avLst/>
                <a:gdLst>
                  <a:gd name="T0" fmla="*/ 0 w 466"/>
                  <a:gd name="T1" fmla="*/ 0 h 1297"/>
                  <a:gd name="T2" fmla="*/ 0 w 466"/>
                  <a:gd name="T3" fmla="*/ 0 h 1297"/>
                  <a:gd name="T4" fmla="*/ 0 w 466"/>
                  <a:gd name="T5" fmla="*/ 0 h 1297"/>
                  <a:gd name="T6" fmla="*/ 0 w 466"/>
                  <a:gd name="T7" fmla="*/ 0 h 1297"/>
                  <a:gd name="T8" fmla="*/ 0 w 466"/>
                  <a:gd name="T9" fmla="*/ 0 h 1297"/>
                  <a:gd name="T10" fmla="*/ 0 w 466"/>
                  <a:gd name="T11" fmla="*/ 0 h 1297"/>
                  <a:gd name="T12" fmla="*/ 0 w 466"/>
                  <a:gd name="T13" fmla="*/ 0 h 12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6" h="1297">
                    <a:moveTo>
                      <a:pt x="0" y="1277"/>
                    </a:moveTo>
                    <a:lnTo>
                      <a:pt x="409" y="147"/>
                    </a:lnTo>
                    <a:lnTo>
                      <a:pt x="37" y="37"/>
                    </a:lnTo>
                    <a:lnTo>
                      <a:pt x="59" y="0"/>
                    </a:lnTo>
                    <a:lnTo>
                      <a:pt x="466" y="116"/>
                    </a:lnTo>
                    <a:lnTo>
                      <a:pt x="65" y="1297"/>
                    </a:lnTo>
                    <a:lnTo>
                      <a:pt x="0" y="1277"/>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7" name="Freeform 321"/>
              <p:cNvSpPr>
                <a:spLocks/>
              </p:cNvSpPr>
              <p:nvPr/>
            </p:nvSpPr>
            <p:spPr bwMode="auto">
              <a:xfrm>
                <a:off x="4175" y="1929"/>
                <a:ext cx="40" cy="12"/>
              </a:xfrm>
              <a:custGeom>
                <a:avLst/>
                <a:gdLst>
                  <a:gd name="T0" fmla="*/ 0 w 396"/>
                  <a:gd name="T1" fmla="*/ 0 h 148"/>
                  <a:gd name="T2" fmla="*/ 0 w 396"/>
                  <a:gd name="T3" fmla="*/ 0 h 148"/>
                  <a:gd name="T4" fmla="*/ 0 w 396"/>
                  <a:gd name="T5" fmla="*/ 0 h 148"/>
                  <a:gd name="T6" fmla="*/ 0 w 396"/>
                  <a:gd name="T7" fmla="*/ 0 h 148"/>
                  <a:gd name="T8" fmla="*/ 0 w 396"/>
                  <a:gd name="T9" fmla="*/ 0 h 148"/>
                  <a:gd name="T10" fmla="*/ 0 w 396"/>
                  <a:gd name="T11" fmla="*/ 0 h 1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6" h="148">
                    <a:moveTo>
                      <a:pt x="31" y="0"/>
                    </a:moveTo>
                    <a:lnTo>
                      <a:pt x="0" y="88"/>
                    </a:lnTo>
                    <a:lnTo>
                      <a:pt x="59" y="68"/>
                    </a:lnTo>
                    <a:lnTo>
                      <a:pt x="373" y="148"/>
                    </a:lnTo>
                    <a:lnTo>
                      <a:pt x="396" y="97"/>
                    </a:lnTo>
                    <a:lnTo>
                      <a:pt x="31" y="0"/>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 name="Freeform 322"/>
              <p:cNvSpPr>
                <a:spLocks/>
              </p:cNvSpPr>
              <p:nvPr/>
            </p:nvSpPr>
            <p:spPr bwMode="auto">
              <a:xfrm>
                <a:off x="4175" y="1929"/>
                <a:ext cx="40" cy="12"/>
              </a:xfrm>
              <a:custGeom>
                <a:avLst/>
                <a:gdLst>
                  <a:gd name="T0" fmla="*/ 0 w 396"/>
                  <a:gd name="T1" fmla="*/ 0 h 148"/>
                  <a:gd name="T2" fmla="*/ 0 w 396"/>
                  <a:gd name="T3" fmla="*/ 0 h 148"/>
                  <a:gd name="T4" fmla="*/ 0 w 396"/>
                  <a:gd name="T5" fmla="*/ 0 h 148"/>
                  <a:gd name="T6" fmla="*/ 0 w 396"/>
                  <a:gd name="T7" fmla="*/ 0 h 148"/>
                  <a:gd name="T8" fmla="*/ 0 w 396"/>
                  <a:gd name="T9" fmla="*/ 0 h 148"/>
                  <a:gd name="T10" fmla="*/ 0 w 396"/>
                  <a:gd name="T11" fmla="*/ 0 h 1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6" h="148">
                    <a:moveTo>
                      <a:pt x="31" y="0"/>
                    </a:moveTo>
                    <a:lnTo>
                      <a:pt x="0" y="88"/>
                    </a:lnTo>
                    <a:lnTo>
                      <a:pt x="59" y="68"/>
                    </a:lnTo>
                    <a:lnTo>
                      <a:pt x="373" y="148"/>
                    </a:lnTo>
                    <a:lnTo>
                      <a:pt x="396" y="97"/>
                    </a:lnTo>
                    <a:lnTo>
                      <a:pt x="3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9" name="Line 323"/>
              <p:cNvSpPr>
                <a:spLocks noChangeShapeType="1"/>
              </p:cNvSpPr>
              <p:nvPr/>
            </p:nvSpPr>
            <p:spPr bwMode="auto">
              <a:xfrm flipH="1" flipV="1">
                <a:off x="4178" y="1929"/>
                <a:ext cx="4"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0" name="Freeform 324"/>
              <p:cNvSpPr>
                <a:spLocks/>
              </p:cNvSpPr>
              <p:nvPr/>
            </p:nvSpPr>
            <p:spPr bwMode="auto">
              <a:xfrm>
                <a:off x="4170" y="2024"/>
                <a:ext cx="8" cy="12"/>
              </a:xfrm>
              <a:custGeom>
                <a:avLst/>
                <a:gdLst>
                  <a:gd name="T0" fmla="*/ 0 w 87"/>
                  <a:gd name="T1" fmla="*/ 0 h 156"/>
                  <a:gd name="T2" fmla="*/ 0 w 87"/>
                  <a:gd name="T3" fmla="*/ 0 h 156"/>
                  <a:gd name="T4" fmla="*/ 0 w 87"/>
                  <a:gd name="T5" fmla="*/ 0 h 156"/>
                  <a:gd name="T6" fmla="*/ 0 w 87"/>
                  <a:gd name="T7" fmla="*/ 0 h 156"/>
                  <a:gd name="T8" fmla="*/ 0 w 87"/>
                  <a:gd name="T9" fmla="*/ 0 h 1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156">
                    <a:moveTo>
                      <a:pt x="28" y="0"/>
                    </a:moveTo>
                    <a:lnTo>
                      <a:pt x="0" y="134"/>
                    </a:lnTo>
                    <a:lnTo>
                      <a:pt x="28" y="156"/>
                    </a:lnTo>
                    <a:lnTo>
                      <a:pt x="87" y="37"/>
                    </a:lnTo>
                    <a:lnTo>
                      <a:pt x="28" y="0"/>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1" name="Freeform 325"/>
              <p:cNvSpPr>
                <a:spLocks/>
              </p:cNvSpPr>
              <p:nvPr/>
            </p:nvSpPr>
            <p:spPr bwMode="auto">
              <a:xfrm>
                <a:off x="4170" y="2024"/>
                <a:ext cx="8" cy="12"/>
              </a:xfrm>
              <a:custGeom>
                <a:avLst/>
                <a:gdLst>
                  <a:gd name="T0" fmla="*/ 0 w 87"/>
                  <a:gd name="T1" fmla="*/ 0 h 156"/>
                  <a:gd name="T2" fmla="*/ 0 w 87"/>
                  <a:gd name="T3" fmla="*/ 0 h 156"/>
                  <a:gd name="T4" fmla="*/ 0 w 87"/>
                  <a:gd name="T5" fmla="*/ 0 h 156"/>
                  <a:gd name="T6" fmla="*/ 0 w 87"/>
                  <a:gd name="T7" fmla="*/ 0 h 156"/>
                  <a:gd name="T8" fmla="*/ 0 w 87"/>
                  <a:gd name="T9" fmla="*/ 0 h 1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156">
                    <a:moveTo>
                      <a:pt x="28" y="0"/>
                    </a:moveTo>
                    <a:lnTo>
                      <a:pt x="0" y="134"/>
                    </a:lnTo>
                    <a:lnTo>
                      <a:pt x="28" y="156"/>
                    </a:lnTo>
                    <a:lnTo>
                      <a:pt x="87" y="37"/>
                    </a:lnTo>
                    <a:lnTo>
                      <a:pt x="28"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92" name="Freeform 326"/>
              <p:cNvSpPr>
                <a:spLocks/>
              </p:cNvSpPr>
              <p:nvPr/>
            </p:nvSpPr>
            <p:spPr bwMode="auto">
              <a:xfrm>
                <a:off x="3925" y="1887"/>
                <a:ext cx="256" cy="49"/>
              </a:xfrm>
              <a:custGeom>
                <a:avLst/>
                <a:gdLst>
                  <a:gd name="T0" fmla="*/ 0 w 2566"/>
                  <a:gd name="T1" fmla="*/ 0 h 633"/>
                  <a:gd name="T2" fmla="*/ 0 w 2566"/>
                  <a:gd name="T3" fmla="*/ 0 h 633"/>
                  <a:gd name="T4" fmla="*/ 0 w 2566"/>
                  <a:gd name="T5" fmla="*/ 0 h 633"/>
                  <a:gd name="T6" fmla="*/ 0 w 2566"/>
                  <a:gd name="T7" fmla="*/ 0 h 633"/>
                  <a:gd name="T8" fmla="*/ 0 w 2566"/>
                  <a:gd name="T9" fmla="*/ 0 h 633"/>
                  <a:gd name="T10" fmla="*/ 0 w 2566"/>
                  <a:gd name="T11" fmla="*/ 0 h 6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66" h="633">
                    <a:moveTo>
                      <a:pt x="37" y="0"/>
                    </a:moveTo>
                    <a:lnTo>
                      <a:pt x="0" y="110"/>
                    </a:lnTo>
                    <a:lnTo>
                      <a:pt x="2516" y="633"/>
                    </a:lnTo>
                    <a:lnTo>
                      <a:pt x="2566" y="494"/>
                    </a:lnTo>
                    <a:lnTo>
                      <a:pt x="1234" y="176"/>
                    </a:lnTo>
                    <a:lnTo>
                      <a:pt x="37"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3" name="Freeform 327"/>
              <p:cNvSpPr>
                <a:spLocks/>
              </p:cNvSpPr>
              <p:nvPr/>
            </p:nvSpPr>
            <p:spPr bwMode="auto">
              <a:xfrm>
                <a:off x="3925" y="1887"/>
                <a:ext cx="256" cy="49"/>
              </a:xfrm>
              <a:custGeom>
                <a:avLst/>
                <a:gdLst>
                  <a:gd name="T0" fmla="*/ 0 w 2566"/>
                  <a:gd name="T1" fmla="*/ 0 h 633"/>
                  <a:gd name="T2" fmla="*/ 0 w 2566"/>
                  <a:gd name="T3" fmla="*/ 0 h 633"/>
                  <a:gd name="T4" fmla="*/ 0 w 2566"/>
                  <a:gd name="T5" fmla="*/ 0 h 633"/>
                  <a:gd name="T6" fmla="*/ 0 w 2566"/>
                  <a:gd name="T7" fmla="*/ 0 h 633"/>
                  <a:gd name="T8" fmla="*/ 0 w 2566"/>
                  <a:gd name="T9" fmla="*/ 0 h 633"/>
                  <a:gd name="T10" fmla="*/ 0 w 2566"/>
                  <a:gd name="T11" fmla="*/ 0 h 6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66" h="633">
                    <a:moveTo>
                      <a:pt x="37" y="0"/>
                    </a:moveTo>
                    <a:lnTo>
                      <a:pt x="0" y="110"/>
                    </a:lnTo>
                    <a:lnTo>
                      <a:pt x="2516" y="633"/>
                    </a:lnTo>
                    <a:lnTo>
                      <a:pt x="2566" y="494"/>
                    </a:lnTo>
                    <a:lnTo>
                      <a:pt x="1234" y="176"/>
                    </a:lnTo>
                    <a:lnTo>
                      <a:pt x="37"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94" name="Freeform 328"/>
              <p:cNvSpPr>
                <a:spLocks/>
              </p:cNvSpPr>
              <p:nvPr/>
            </p:nvSpPr>
            <p:spPr bwMode="auto">
              <a:xfrm>
                <a:off x="4007" y="1899"/>
                <a:ext cx="73" cy="17"/>
              </a:xfrm>
              <a:custGeom>
                <a:avLst/>
                <a:gdLst>
                  <a:gd name="T0" fmla="*/ 0 w 729"/>
                  <a:gd name="T1" fmla="*/ 0 h 222"/>
                  <a:gd name="T2" fmla="*/ 0 w 729"/>
                  <a:gd name="T3" fmla="*/ 0 h 222"/>
                  <a:gd name="T4" fmla="*/ 0 w 729"/>
                  <a:gd name="T5" fmla="*/ 0 h 222"/>
                  <a:gd name="T6" fmla="*/ 0 w 729"/>
                  <a:gd name="T7" fmla="*/ 0 h 222"/>
                  <a:gd name="T8" fmla="*/ 0 w 729"/>
                  <a:gd name="T9" fmla="*/ 0 h 222"/>
                  <a:gd name="T10" fmla="*/ 0 w 729"/>
                  <a:gd name="T11" fmla="*/ 0 h 2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222">
                    <a:moveTo>
                      <a:pt x="0" y="0"/>
                    </a:moveTo>
                    <a:lnTo>
                      <a:pt x="22" y="80"/>
                    </a:lnTo>
                    <a:lnTo>
                      <a:pt x="685" y="222"/>
                    </a:lnTo>
                    <a:lnTo>
                      <a:pt x="729" y="139"/>
                    </a:lnTo>
                    <a:lnTo>
                      <a:pt x="642" y="80"/>
                    </a:lnTo>
                    <a:lnTo>
                      <a:pt x="0"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5" name="Freeform 329"/>
              <p:cNvSpPr>
                <a:spLocks/>
              </p:cNvSpPr>
              <p:nvPr/>
            </p:nvSpPr>
            <p:spPr bwMode="auto">
              <a:xfrm>
                <a:off x="4007" y="1899"/>
                <a:ext cx="73" cy="17"/>
              </a:xfrm>
              <a:custGeom>
                <a:avLst/>
                <a:gdLst>
                  <a:gd name="T0" fmla="*/ 0 w 729"/>
                  <a:gd name="T1" fmla="*/ 0 h 222"/>
                  <a:gd name="T2" fmla="*/ 0 w 729"/>
                  <a:gd name="T3" fmla="*/ 0 h 222"/>
                  <a:gd name="T4" fmla="*/ 0 w 729"/>
                  <a:gd name="T5" fmla="*/ 0 h 222"/>
                  <a:gd name="T6" fmla="*/ 0 w 729"/>
                  <a:gd name="T7" fmla="*/ 0 h 222"/>
                  <a:gd name="T8" fmla="*/ 0 w 729"/>
                  <a:gd name="T9" fmla="*/ 0 h 222"/>
                  <a:gd name="T10" fmla="*/ 0 w 729"/>
                  <a:gd name="T11" fmla="*/ 0 h 2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222">
                    <a:moveTo>
                      <a:pt x="0" y="0"/>
                    </a:moveTo>
                    <a:lnTo>
                      <a:pt x="22" y="80"/>
                    </a:lnTo>
                    <a:lnTo>
                      <a:pt x="685" y="222"/>
                    </a:lnTo>
                    <a:lnTo>
                      <a:pt x="729" y="139"/>
                    </a:lnTo>
                    <a:lnTo>
                      <a:pt x="642" y="80"/>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96" name="Line 330"/>
              <p:cNvSpPr>
                <a:spLocks noChangeShapeType="1"/>
              </p:cNvSpPr>
              <p:nvPr/>
            </p:nvSpPr>
            <p:spPr bwMode="auto">
              <a:xfrm>
                <a:off x="4068" y="1909"/>
                <a:ext cx="7"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7" name="Freeform 331"/>
              <p:cNvSpPr>
                <a:spLocks/>
              </p:cNvSpPr>
              <p:nvPr/>
            </p:nvSpPr>
            <p:spPr bwMode="auto">
              <a:xfrm>
                <a:off x="4007" y="1893"/>
                <a:ext cx="64" cy="16"/>
              </a:xfrm>
              <a:custGeom>
                <a:avLst/>
                <a:gdLst>
                  <a:gd name="T0" fmla="*/ 0 w 642"/>
                  <a:gd name="T1" fmla="*/ 0 h 212"/>
                  <a:gd name="T2" fmla="*/ 0 w 642"/>
                  <a:gd name="T3" fmla="*/ 0 h 212"/>
                  <a:gd name="T4" fmla="*/ 0 w 642"/>
                  <a:gd name="T5" fmla="*/ 0 h 212"/>
                  <a:gd name="T6" fmla="*/ 0 w 642"/>
                  <a:gd name="T7" fmla="*/ 0 h 212"/>
                  <a:gd name="T8" fmla="*/ 0 w 642"/>
                  <a:gd name="T9" fmla="*/ 0 h 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212">
                    <a:moveTo>
                      <a:pt x="15" y="0"/>
                    </a:moveTo>
                    <a:lnTo>
                      <a:pt x="0" y="80"/>
                    </a:lnTo>
                    <a:lnTo>
                      <a:pt x="605" y="212"/>
                    </a:lnTo>
                    <a:lnTo>
                      <a:pt x="642" y="148"/>
                    </a:lnTo>
                    <a:lnTo>
                      <a:pt x="15"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 name="Freeform 332"/>
              <p:cNvSpPr>
                <a:spLocks/>
              </p:cNvSpPr>
              <p:nvPr/>
            </p:nvSpPr>
            <p:spPr bwMode="auto">
              <a:xfrm>
                <a:off x="4007" y="1893"/>
                <a:ext cx="64" cy="16"/>
              </a:xfrm>
              <a:custGeom>
                <a:avLst/>
                <a:gdLst>
                  <a:gd name="T0" fmla="*/ 0 w 642"/>
                  <a:gd name="T1" fmla="*/ 0 h 212"/>
                  <a:gd name="T2" fmla="*/ 0 w 642"/>
                  <a:gd name="T3" fmla="*/ 0 h 212"/>
                  <a:gd name="T4" fmla="*/ 0 w 642"/>
                  <a:gd name="T5" fmla="*/ 0 h 212"/>
                  <a:gd name="T6" fmla="*/ 0 w 642"/>
                  <a:gd name="T7" fmla="*/ 0 h 212"/>
                  <a:gd name="T8" fmla="*/ 0 w 642"/>
                  <a:gd name="T9" fmla="*/ 0 h 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212">
                    <a:moveTo>
                      <a:pt x="15" y="0"/>
                    </a:moveTo>
                    <a:lnTo>
                      <a:pt x="0" y="80"/>
                    </a:lnTo>
                    <a:lnTo>
                      <a:pt x="605" y="212"/>
                    </a:lnTo>
                    <a:lnTo>
                      <a:pt x="642" y="148"/>
                    </a:lnTo>
                    <a:lnTo>
                      <a:pt x="15"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99" name="Freeform 333"/>
              <p:cNvSpPr>
                <a:spLocks/>
              </p:cNvSpPr>
              <p:nvPr/>
            </p:nvSpPr>
            <p:spPr bwMode="auto">
              <a:xfrm>
                <a:off x="3870" y="1905"/>
                <a:ext cx="300" cy="147"/>
              </a:xfrm>
              <a:custGeom>
                <a:avLst/>
                <a:gdLst>
                  <a:gd name="T0" fmla="*/ 0 w 2995"/>
                  <a:gd name="T1" fmla="*/ 0 h 1919"/>
                  <a:gd name="T2" fmla="*/ 0 w 2995"/>
                  <a:gd name="T3" fmla="*/ 0 h 1919"/>
                  <a:gd name="T4" fmla="*/ 0 w 2995"/>
                  <a:gd name="T5" fmla="*/ 0 h 1919"/>
                  <a:gd name="T6" fmla="*/ 0 w 2995"/>
                  <a:gd name="T7" fmla="*/ 0 h 1919"/>
                  <a:gd name="T8" fmla="*/ 0 w 2995"/>
                  <a:gd name="T9" fmla="*/ 0 h 19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5" h="1919">
                    <a:moveTo>
                      <a:pt x="525" y="0"/>
                    </a:moveTo>
                    <a:lnTo>
                      <a:pt x="0" y="1328"/>
                    </a:lnTo>
                    <a:lnTo>
                      <a:pt x="2490" y="1919"/>
                    </a:lnTo>
                    <a:lnTo>
                      <a:pt x="2995" y="554"/>
                    </a:lnTo>
                    <a:lnTo>
                      <a:pt x="525"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71" name="Freeform 334"/>
            <p:cNvSpPr>
              <a:spLocks/>
            </p:cNvSpPr>
            <p:nvPr/>
          </p:nvSpPr>
          <p:spPr bwMode="auto">
            <a:xfrm>
              <a:off x="3870" y="1905"/>
              <a:ext cx="300" cy="147"/>
            </a:xfrm>
            <a:custGeom>
              <a:avLst/>
              <a:gdLst>
                <a:gd name="T0" fmla="*/ 0 w 2995"/>
                <a:gd name="T1" fmla="*/ 0 h 1919"/>
                <a:gd name="T2" fmla="*/ 0 w 2995"/>
                <a:gd name="T3" fmla="*/ 0 h 1919"/>
                <a:gd name="T4" fmla="*/ 0 w 2995"/>
                <a:gd name="T5" fmla="*/ 0 h 1919"/>
                <a:gd name="T6" fmla="*/ 0 w 2995"/>
                <a:gd name="T7" fmla="*/ 0 h 1919"/>
                <a:gd name="T8" fmla="*/ 0 w 2995"/>
                <a:gd name="T9" fmla="*/ 0 h 19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5" h="1919">
                  <a:moveTo>
                    <a:pt x="525" y="0"/>
                  </a:moveTo>
                  <a:lnTo>
                    <a:pt x="0" y="1328"/>
                  </a:lnTo>
                  <a:lnTo>
                    <a:pt x="2490" y="1919"/>
                  </a:lnTo>
                  <a:lnTo>
                    <a:pt x="2995" y="554"/>
                  </a:lnTo>
                  <a:lnTo>
                    <a:pt x="525"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2" name="Freeform 335"/>
            <p:cNvSpPr>
              <a:spLocks/>
            </p:cNvSpPr>
            <p:nvPr/>
          </p:nvSpPr>
          <p:spPr bwMode="auto">
            <a:xfrm>
              <a:off x="3885" y="1907"/>
              <a:ext cx="266" cy="142"/>
            </a:xfrm>
            <a:custGeom>
              <a:avLst/>
              <a:gdLst>
                <a:gd name="T0" fmla="*/ 0 w 2653"/>
                <a:gd name="T1" fmla="*/ 0 h 1851"/>
                <a:gd name="T2" fmla="*/ 0 w 2653"/>
                <a:gd name="T3" fmla="*/ 0 h 1851"/>
                <a:gd name="T4" fmla="*/ 0 w 2653"/>
                <a:gd name="T5" fmla="*/ 0 h 1851"/>
                <a:gd name="T6" fmla="*/ 0 w 2653"/>
                <a:gd name="T7" fmla="*/ 0 h 1851"/>
                <a:gd name="T8" fmla="*/ 0 w 2653"/>
                <a:gd name="T9" fmla="*/ 0 h 1851"/>
                <a:gd name="T10" fmla="*/ 0 w 2653"/>
                <a:gd name="T11" fmla="*/ 0 h 1851"/>
                <a:gd name="T12" fmla="*/ 0 w 2653"/>
                <a:gd name="T13" fmla="*/ 0 h 1851"/>
                <a:gd name="T14" fmla="*/ 0 w 2653"/>
                <a:gd name="T15" fmla="*/ 0 h 1851"/>
                <a:gd name="T16" fmla="*/ 0 w 2653"/>
                <a:gd name="T17" fmla="*/ 0 h 1851"/>
                <a:gd name="T18" fmla="*/ 0 w 2653"/>
                <a:gd name="T19" fmla="*/ 0 h 1851"/>
                <a:gd name="T20" fmla="*/ 0 w 2653"/>
                <a:gd name="T21" fmla="*/ 0 h 1851"/>
                <a:gd name="T22" fmla="*/ 0 w 2653"/>
                <a:gd name="T23" fmla="*/ 0 h 1851"/>
                <a:gd name="T24" fmla="*/ 0 w 2653"/>
                <a:gd name="T25" fmla="*/ 0 h 1851"/>
                <a:gd name="T26" fmla="*/ 0 w 2653"/>
                <a:gd name="T27" fmla="*/ 0 h 1851"/>
                <a:gd name="T28" fmla="*/ 0 w 2653"/>
                <a:gd name="T29" fmla="*/ 0 h 1851"/>
                <a:gd name="T30" fmla="*/ 0 w 2653"/>
                <a:gd name="T31" fmla="*/ 0 h 1851"/>
                <a:gd name="T32" fmla="*/ 0 w 2653"/>
                <a:gd name="T33" fmla="*/ 0 h 1851"/>
                <a:gd name="T34" fmla="*/ 0 w 2653"/>
                <a:gd name="T35" fmla="*/ 0 h 1851"/>
                <a:gd name="T36" fmla="*/ 0 w 2653"/>
                <a:gd name="T37" fmla="*/ 0 h 1851"/>
                <a:gd name="T38" fmla="*/ 0 w 2653"/>
                <a:gd name="T39" fmla="*/ 0 h 1851"/>
                <a:gd name="T40" fmla="*/ 0 w 2653"/>
                <a:gd name="T41" fmla="*/ 0 h 1851"/>
                <a:gd name="T42" fmla="*/ 0 w 2653"/>
                <a:gd name="T43" fmla="*/ 0 h 1851"/>
                <a:gd name="T44" fmla="*/ 0 w 2653"/>
                <a:gd name="T45" fmla="*/ 0 h 1851"/>
                <a:gd name="T46" fmla="*/ 0 w 2653"/>
                <a:gd name="T47" fmla="*/ 0 h 1851"/>
                <a:gd name="T48" fmla="*/ 0 w 2653"/>
                <a:gd name="T49" fmla="*/ 0 h 1851"/>
                <a:gd name="T50" fmla="*/ 0 w 2653"/>
                <a:gd name="T51" fmla="*/ 0 h 1851"/>
                <a:gd name="T52" fmla="*/ 0 w 2653"/>
                <a:gd name="T53" fmla="*/ 0 h 1851"/>
                <a:gd name="T54" fmla="*/ 0 w 2653"/>
                <a:gd name="T55" fmla="*/ 0 h 1851"/>
                <a:gd name="T56" fmla="*/ 0 w 2653"/>
                <a:gd name="T57" fmla="*/ 0 h 1851"/>
                <a:gd name="T58" fmla="*/ 0 w 2653"/>
                <a:gd name="T59" fmla="*/ 0 h 1851"/>
                <a:gd name="T60" fmla="*/ 0 w 2653"/>
                <a:gd name="T61" fmla="*/ 0 h 1851"/>
                <a:gd name="T62" fmla="*/ 0 w 2653"/>
                <a:gd name="T63" fmla="*/ 0 h 1851"/>
                <a:gd name="T64" fmla="*/ 0 w 2653"/>
                <a:gd name="T65" fmla="*/ 0 h 1851"/>
                <a:gd name="T66" fmla="*/ 0 w 2653"/>
                <a:gd name="T67" fmla="*/ 0 h 1851"/>
                <a:gd name="T68" fmla="*/ 0 w 2653"/>
                <a:gd name="T69" fmla="*/ 0 h 1851"/>
                <a:gd name="T70" fmla="*/ 0 w 2653"/>
                <a:gd name="T71" fmla="*/ 0 h 1851"/>
                <a:gd name="T72" fmla="*/ 0 w 2653"/>
                <a:gd name="T73" fmla="*/ 0 h 1851"/>
                <a:gd name="T74" fmla="*/ 0 w 2653"/>
                <a:gd name="T75" fmla="*/ 0 h 1851"/>
                <a:gd name="T76" fmla="*/ 0 w 2653"/>
                <a:gd name="T77" fmla="*/ 0 h 1851"/>
                <a:gd name="T78" fmla="*/ 0 w 2653"/>
                <a:gd name="T79" fmla="*/ 0 h 1851"/>
                <a:gd name="T80" fmla="*/ 0 w 2653"/>
                <a:gd name="T81" fmla="*/ 0 h 1851"/>
                <a:gd name="T82" fmla="*/ 0 w 2653"/>
                <a:gd name="T83" fmla="*/ 0 h 1851"/>
                <a:gd name="T84" fmla="*/ 0 w 2653"/>
                <a:gd name="T85" fmla="*/ 0 h 1851"/>
                <a:gd name="T86" fmla="*/ 0 w 2653"/>
                <a:gd name="T87" fmla="*/ 0 h 1851"/>
                <a:gd name="T88" fmla="*/ 0 w 2653"/>
                <a:gd name="T89" fmla="*/ 0 h 1851"/>
                <a:gd name="T90" fmla="*/ 0 w 2653"/>
                <a:gd name="T91" fmla="*/ 0 h 1851"/>
                <a:gd name="T92" fmla="*/ 0 w 2653"/>
                <a:gd name="T93" fmla="*/ 0 h 1851"/>
                <a:gd name="T94" fmla="*/ 0 w 2653"/>
                <a:gd name="T95" fmla="*/ 0 h 1851"/>
                <a:gd name="T96" fmla="*/ 0 w 2653"/>
                <a:gd name="T97" fmla="*/ 0 h 1851"/>
                <a:gd name="T98" fmla="*/ 0 w 2653"/>
                <a:gd name="T99" fmla="*/ 0 h 1851"/>
                <a:gd name="T100" fmla="*/ 0 w 2653"/>
                <a:gd name="T101" fmla="*/ 0 h 1851"/>
                <a:gd name="T102" fmla="*/ 0 w 2653"/>
                <a:gd name="T103" fmla="*/ 0 h 1851"/>
                <a:gd name="T104" fmla="*/ 0 w 2653"/>
                <a:gd name="T105" fmla="*/ 0 h 1851"/>
                <a:gd name="T106" fmla="*/ 0 w 2653"/>
                <a:gd name="T107" fmla="*/ 0 h 1851"/>
                <a:gd name="T108" fmla="*/ 0 w 2653"/>
                <a:gd name="T109" fmla="*/ 0 h 1851"/>
                <a:gd name="T110" fmla="*/ 0 w 2653"/>
                <a:gd name="T111" fmla="*/ 0 h 1851"/>
                <a:gd name="T112" fmla="*/ 0 w 2653"/>
                <a:gd name="T113" fmla="*/ 0 h 1851"/>
                <a:gd name="T114" fmla="*/ 0 w 2653"/>
                <a:gd name="T115" fmla="*/ 0 h 18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653" h="1851">
                  <a:moveTo>
                    <a:pt x="474" y="0"/>
                  </a:moveTo>
                  <a:lnTo>
                    <a:pt x="474" y="28"/>
                  </a:lnTo>
                  <a:lnTo>
                    <a:pt x="466" y="28"/>
                  </a:lnTo>
                  <a:lnTo>
                    <a:pt x="466" y="59"/>
                  </a:lnTo>
                  <a:lnTo>
                    <a:pt x="460" y="59"/>
                  </a:lnTo>
                  <a:lnTo>
                    <a:pt x="460" y="89"/>
                  </a:lnTo>
                  <a:lnTo>
                    <a:pt x="451" y="89"/>
                  </a:lnTo>
                  <a:lnTo>
                    <a:pt x="451" y="111"/>
                  </a:lnTo>
                  <a:lnTo>
                    <a:pt x="438" y="111"/>
                  </a:lnTo>
                  <a:lnTo>
                    <a:pt x="438" y="133"/>
                  </a:lnTo>
                  <a:lnTo>
                    <a:pt x="429" y="133"/>
                  </a:lnTo>
                  <a:lnTo>
                    <a:pt x="429" y="184"/>
                  </a:lnTo>
                  <a:lnTo>
                    <a:pt x="416" y="184"/>
                  </a:lnTo>
                  <a:lnTo>
                    <a:pt x="416" y="208"/>
                  </a:lnTo>
                  <a:lnTo>
                    <a:pt x="409" y="208"/>
                  </a:lnTo>
                  <a:lnTo>
                    <a:pt x="409" y="228"/>
                  </a:lnTo>
                  <a:lnTo>
                    <a:pt x="392" y="228"/>
                  </a:lnTo>
                  <a:lnTo>
                    <a:pt x="392" y="272"/>
                  </a:lnTo>
                  <a:lnTo>
                    <a:pt x="379" y="272"/>
                  </a:lnTo>
                  <a:lnTo>
                    <a:pt x="379" y="310"/>
                  </a:lnTo>
                  <a:lnTo>
                    <a:pt x="373" y="310"/>
                  </a:lnTo>
                  <a:lnTo>
                    <a:pt x="373" y="332"/>
                  </a:lnTo>
                  <a:lnTo>
                    <a:pt x="357" y="332"/>
                  </a:lnTo>
                  <a:lnTo>
                    <a:pt x="357" y="375"/>
                  </a:lnTo>
                  <a:lnTo>
                    <a:pt x="342" y="375"/>
                  </a:lnTo>
                  <a:lnTo>
                    <a:pt x="342" y="406"/>
                  </a:lnTo>
                  <a:lnTo>
                    <a:pt x="336" y="406"/>
                  </a:lnTo>
                  <a:lnTo>
                    <a:pt x="336" y="435"/>
                  </a:lnTo>
                  <a:lnTo>
                    <a:pt x="320" y="435"/>
                  </a:lnTo>
                  <a:lnTo>
                    <a:pt x="320" y="472"/>
                  </a:lnTo>
                  <a:lnTo>
                    <a:pt x="305" y="472"/>
                  </a:lnTo>
                  <a:lnTo>
                    <a:pt x="305" y="509"/>
                  </a:lnTo>
                  <a:lnTo>
                    <a:pt x="300" y="509"/>
                  </a:lnTo>
                  <a:lnTo>
                    <a:pt x="300" y="531"/>
                  </a:lnTo>
                  <a:lnTo>
                    <a:pt x="292" y="531"/>
                  </a:lnTo>
                  <a:lnTo>
                    <a:pt x="292" y="545"/>
                  </a:lnTo>
                  <a:lnTo>
                    <a:pt x="277" y="545"/>
                  </a:lnTo>
                  <a:lnTo>
                    <a:pt x="277" y="576"/>
                  </a:lnTo>
                  <a:lnTo>
                    <a:pt x="270" y="576"/>
                  </a:lnTo>
                  <a:lnTo>
                    <a:pt x="270" y="605"/>
                  </a:lnTo>
                  <a:lnTo>
                    <a:pt x="263" y="605"/>
                  </a:lnTo>
                  <a:lnTo>
                    <a:pt x="263" y="628"/>
                  </a:lnTo>
                  <a:lnTo>
                    <a:pt x="255" y="628"/>
                  </a:lnTo>
                  <a:lnTo>
                    <a:pt x="255" y="650"/>
                  </a:lnTo>
                  <a:lnTo>
                    <a:pt x="241" y="650"/>
                  </a:lnTo>
                  <a:lnTo>
                    <a:pt x="241" y="670"/>
                  </a:lnTo>
                  <a:lnTo>
                    <a:pt x="233" y="670"/>
                  </a:lnTo>
                  <a:lnTo>
                    <a:pt x="233" y="708"/>
                  </a:lnTo>
                  <a:lnTo>
                    <a:pt x="227" y="708"/>
                  </a:lnTo>
                  <a:lnTo>
                    <a:pt x="227" y="723"/>
                  </a:lnTo>
                  <a:lnTo>
                    <a:pt x="218" y="723"/>
                  </a:lnTo>
                  <a:lnTo>
                    <a:pt x="218" y="753"/>
                  </a:lnTo>
                  <a:lnTo>
                    <a:pt x="205" y="753"/>
                  </a:lnTo>
                  <a:lnTo>
                    <a:pt x="205" y="804"/>
                  </a:lnTo>
                  <a:lnTo>
                    <a:pt x="196" y="804"/>
                  </a:lnTo>
                  <a:lnTo>
                    <a:pt x="196" y="826"/>
                  </a:lnTo>
                  <a:lnTo>
                    <a:pt x="183" y="826"/>
                  </a:lnTo>
                  <a:lnTo>
                    <a:pt x="183" y="849"/>
                  </a:lnTo>
                  <a:lnTo>
                    <a:pt x="176" y="849"/>
                  </a:lnTo>
                  <a:lnTo>
                    <a:pt x="176" y="872"/>
                  </a:lnTo>
                  <a:lnTo>
                    <a:pt x="160" y="872"/>
                  </a:lnTo>
                  <a:lnTo>
                    <a:pt x="160" y="892"/>
                  </a:lnTo>
                  <a:lnTo>
                    <a:pt x="154" y="892"/>
                  </a:lnTo>
                  <a:lnTo>
                    <a:pt x="154" y="923"/>
                  </a:lnTo>
                  <a:lnTo>
                    <a:pt x="146" y="923"/>
                  </a:lnTo>
                  <a:lnTo>
                    <a:pt x="146" y="952"/>
                  </a:lnTo>
                  <a:lnTo>
                    <a:pt x="140" y="952"/>
                  </a:lnTo>
                  <a:lnTo>
                    <a:pt x="140" y="982"/>
                  </a:lnTo>
                  <a:lnTo>
                    <a:pt x="124" y="982"/>
                  </a:lnTo>
                  <a:lnTo>
                    <a:pt x="124" y="989"/>
                  </a:lnTo>
                  <a:lnTo>
                    <a:pt x="118" y="989"/>
                  </a:lnTo>
                  <a:lnTo>
                    <a:pt x="118" y="1025"/>
                  </a:lnTo>
                  <a:lnTo>
                    <a:pt x="109" y="1025"/>
                  </a:lnTo>
                  <a:lnTo>
                    <a:pt x="109" y="1048"/>
                  </a:lnTo>
                  <a:lnTo>
                    <a:pt x="103" y="1048"/>
                  </a:lnTo>
                  <a:lnTo>
                    <a:pt x="103" y="1077"/>
                  </a:lnTo>
                  <a:lnTo>
                    <a:pt x="96" y="1077"/>
                  </a:lnTo>
                  <a:lnTo>
                    <a:pt x="96" y="1093"/>
                  </a:lnTo>
                  <a:lnTo>
                    <a:pt x="87" y="1093"/>
                  </a:lnTo>
                  <a:lnTo>
                    <a:pt x="87" y="1121"/>
                  </a:lnTo>
                  <a:lnTo>
                    <a:pt x="73" y="1121"/>
                  </a:lnTo>
                  <a:lnTo>
                    <a:pt x="73" y="1150"/>
                  </a:lnTo>
                  <a:lnTo>
                    <a:pt x="67" y="1150"/>
                  </a:lnTo>
                  <a:lnTo>
                    <a:pt x="67" y="1167"/>
                  </a:lnTo>
                  <a:lnTo>
                    <a:pt x="59" y="1167"/>
                  </a:lnTo>
                  <a:lnTo>
                    <a:pt x="59" y="1196"/>
                  </a:lnTo>
                  <a:lnTo>
                    <a:pt x="44" y="1196"/>
                  </a:lnTo>
                  <a:lnTo>
                    <a:pt x="44" y="1224"/>
                  </a:lnTo>
                  <a:lnTo>
                    <a:pt x="37" y="1224"/>
                  </a:lnTo>
                  <a:lnTo>
                    <a:pt x="37" y="1247"/>
                  </a:lnTo>
                  <a:lnTo>
                    <a:pt x="31" y="1247"/>
                  </a:lnTo>
                  <a:lnTo>
                    <a:pt x="31" y="1269"/>
                  </a:lnTo>
                  <a:lnTo>
                    <a:pt x="22" y="1269"/>
                  </a:lnTo>
                  <a:lnTo>
                    <a:pt x="22" y="1297"/>
                  </a:lnTo>
                  <a:lnTo>
                    <a:pt x="9" y="1297"/>
                  </a:lnTo>
                  <a:lnTo>
                    <a:pt x="9" y="1321"/>
                  </a:lnTo>
                  <a:lnTo>
                    <a:pt x="0" y="1321"/>
                  </a:lnTo>
                  <a:lnTo>
                    <a:pt x="0" y="1343"/>
                  </a:lnTo>
                  <a:lnTo>
                    <a:pt x="37" y="1343"/>
                  </a:lnTo>
                  <a:lnTo>
                    <a:pt x="37" y="1352"/>
                  </a:lnTo>
                  <a:lnTo>
                    <a:pt x="73" y="1352"/>
                  </a:lnTo>
                  <a:lnTo>
                    <a:pt x="73" y="1357"/>
                  </a:lnTo>
                  <a:lnTo>
                    <a:pt x="109" y="1357"/>
                  </a:lnTo>
                  <a:lnTo>
                    <a:pt x="109" y="1365"/>
                  </a:lnTo>
                  <a:lnTo>
                    <a:pt x="146" y="1365"/>
                  </a:lnTo>
                  <a:lnTo>
                    <a:pt x="146" y="1380"/>
                  </a:lnTo>
                  <a:lnTo>
                    <a:pt x="196" y="1380"/>
                  </a:lnTo>
                  <a:lnTo>
                    <a:pt x="196" y="1388"/>
                  </a:lnTo>
                  <a:lnTo>
                    <a:pt x="227" y="1388"/>
                  </a:lnTo>
                  <a:lnTo>
                    <a:pt x="227" y="1403"/>
                  </a:lnTo>
                  <a:lnTo>
                    <a:pt x="300" y="1403"/>
                  </a:lnTo>
                  <a:lnTo>
                    <a:pt x="300" y="1417"/>
                  </a:lnTo>
                  <a:lnTo>
                    <a:pt x="342" y="1417"/>
                  </a:lnTo>
                  <a:lnTo>
                    <a:pt x="342" y="1425"/>
                  </a:lnTo>
                  <a:lnTo>
                    <a:pt x="379" y="1425"/>
                  </a:lnTo>
                  <a:lnTo>
                    <a:pt x="379" y="1431"/>
                  </a:lnTo>
                  <a:lnTo>
                    <a:pt x="416" y="1431"/>
                  </a:lnTo>
                  <a:lnTo>
                    <a:pt x="416" y="1440"/>
                  </a:lnTo>
                  <a:lnTo>
                    <a:pt x="451" y="1440"/>
                  </a:lnTo>
                  <a:lnTo>
                    <a:pt x="451" y="1446"/>
                  </a:lnTo>
                  <a:lnTo>
                    <a:pt x="488" y="1446"/>
                  </a:lnTo>
                  <a:lnTo>
                    <a:pt x="488" y="1462"/>
                  </a:lnTo>
                  <a:lnTo>
                    <a:pt x="533" y="1462"/>
                  </a:lnTo>
                  <a:lnTo>
                    <a:pt x="533" y="1468"/>
                  </a:lnTo>
                  <a:lnTo>
                    <a:pt x="569" y="1468"/>
                  </a:lnTo>
                  <a:lnTo>
                    <a:pt x="569" y="1477"/>
                  </a:lnTo>
                  <a:lnTo>
                    <a:pt x="605" y="1477"/>
                  </a:lnTo>
                  <a:lnTo>
                    <a:pt x="605" y="1482"/>
                  </a:lnTo>
                  <a:lnTo>
                    <a:pt x="642" y="1482"/>
                  </a:lnTo>
                  <a:lnTo>
                    <a:pt x="642" y="1499"/>
                  </a:lnTo>
                  <a:lnTo>
                    <a:pt x="684" y="1499"/>
                  </a:lnTo>
                  <a:lnTo>
                    <a:pt x="684" y="1505"/>
                  </a:lnTo>
                  <a:lnTo>
                    <a:pt x="721" y="1505"/>
                  </a:lnTo>
                  <a:lnTo>
                    <a:pt x="721" y="1513"/>
                  </a:lnTo>
                  <a:lnTo>
                    <a:pt x="757" y="1513"/>
                  </a:lnTo>
                  <a:lnTo>
                    <a:pt x="757" y="1519"/>
                  </a:lnTo>
                  <a:lnTo>
                    <a:pt x="788" y="1519"/>
                  </a:lnTo>
                  <a:lnTo>
                    <a:pt x="788" y="1536"/>
                  </a:lnTo>
                  <a:lnTo>
                    <a:pt x="867" y="1536"/>
                  </a:lnTo>
                  <a:lnTo>
                    <a:pt x="867" y="1550"/>
                  </a:lnTo>
                  <a:lnTo>
                    <a:pt x="903" y="1550"/>
                  </a:lnTo>
                  <a:lnTo>
                    <a:pt x="903" y="1556"/>
                  </a:lnTo>
                  <a:lnTo>
                    <a:pt x="940" y="1556"/>
                  </a:lnTo>
                  <a:lnTo>
                    <a:pt x="940" y="1565"/>
                  </a:lnTo>
                  <a:lnTo>
                    <a:pt x="984" y="1565"/>
                  </a:lnTo>
                  <a:lnTo>
                    <a:pt x="984" y="1579"/>
                  </a:lnTo>
                  <a:lnTo>
                    <a:pt x="1029" y="1579"/>
                  </a:lnTo>
                  <a:lnTo>
                    <a:pt x="1029" y="1587"/>
                  </a:lnTo>
                  <a:lnTo>
                    <a:pt x="1065" y="1587"/>
                  </a:lnTo>
                  <a:lnTo>
                    <a:pt x="1065" y="1594"/>
                  </a:lnTo>
                  <a:lnTo>
                    <a:pt x="1102" y="1594"/>
                  </a:lnTo>
                  <a:lnTo>
                    <a:pt x="1102" y="1601"/>
                  </a:lnTo>
                  <a:lnTo>
                    <a:pt x="1138" y="1601"/>
                  </a:lnTo>
                  <a:lnTo>
                    <a:pt x="1138" y="1616"/>
                  </a:lnTo>
                  <a:lnTo>
                    <a:pt x="1180" y="1616"/>
                  </a:lnTo>
                  <a:lnTo>
                    <a:pt x="1180" y="1624"/>
                  </a:lnTo>
                  <a:lnTo>
                    <a:pt x="1217" y="1624"/>
                  </a:lnTo>
                  <a:lnTo>
                    <a:pt x="1217" y="1638"/>
                  </a:lnTo>
                  <a:lnTo>
                    <a:pt x="1290" y="1638"/>
                  </a:lnTo>
                  <a:lnTo>
                    <a:pt x="1290" y="1647"/>
                  </a:lnTo>
                  <a:lnTo>
                    <a:pt x="1319" y="1647"/>
                  </a:lnTo>
                  <a:lnTo>
                    <a:pt x="1319" y="1653"/>
                  </a:lnTo>
                  <a:lnTo>
                    <a:pt x="1371" y="1653"/>
                  </a:lnTo>
                  <a:lnTo>
                    <a:pt x="1371" y="1667"/>
                  </a:lnTo>
                  <a:lnTo>
                    <a:pt x="1408" y="1667"/>
                  </a:lnTo>
                  <a:lnTo>
                    <a:pt x="1408" y="1675"/>
                  </a:lnTo>
                  <a:lnTo>
                    <a:pt x="1436" y="1675"/>
                  </a:lnTo>
                  <a:lnTo>
                    <a:pt x="1436" y="1684"/>
                  </a:lnTo>
                  <a:lnTo>
                    <a:pt x="1472" y="1684"/>
                  </a:lnTo>
                  <a:lnTo>
                    <a:pt x="1472" y="1698"/>
                  </a:lnTo>
                  <a:lnTo>
                    <a:pt x="1523" y="1698"/>
                  </a:lnTo>
                  <a:lnTo>
                    <a:pt x="1523" y="1704"/>
                  </a:lnTo>
                  <a:lnTo>
                    <a:pt x="1554" y="1704"/>
                  </a:lnTo>
                  <a:lnTo>
                    <a:pt x="1554" y="1712"/>
                  </a:lnTo>
                  <a:lnTo>
                    <a:pt x="1589" y="1712"/>
                  </a:lnTo>
                  <a:lnTo>
                    <a:pt x="1589" y="1720"/>
                  </a:lnTo>
                  <a:lnTo>
                    <a:pt x="1626" y="1720"/>
                  </a:lnTo>
                  <a:lnTo>
                    <a:pt x="1626" y="1735"/>
                  </a:lnTo>
                  <a:lnTo>
                    <a:pt x="1669" y="1735"/>
                  </a:lnTo>
                  <a:lnTo>
                    <a:pt x="1669" y="1741"/>
                  </a:lnTo>
                  <a:lnTo>
                    <a:pt x="1705" y="1741"/>
                  </a:lnTo>
                  <a:lnTo>
                    <a:pt x="1705" y="1757"/>
                  </a:lnTo>
                  <a:lnTo>
                    <a:pt x="1778" y="1757"/>
                  </a:lnTo>
                  <a:lnTo>
                    <a:pt x="1778" y="1763"/>
                  </a:lnTo>
                  <a:lnTo>
                    <a:pt x="1822" y="1763"/>
                  </a:lnTo>
                  <a:lnTo>
                    <a:pt x="1822" y="1772"/>
                  </a:lnTo>
                  <a:lnTo>
                    <a:pt x="1859" y="1772"/>
                  </a:lnTo>
                  <a:lnTo>
                    <a:pt x="1859" y="1786"/>
                  </a:lnTo>
                  <a:lnTo>
                    <a:pt x="1896" y="1786"/>
                  </a:lnTo>
                  <a:lnTo>
                    <a:pt x="1896" y="1794"/>
                  </a:lnTo>
                  <a:lnTo>
                    <a:pt x="1937" y="1794"/>
                  </a:lnTo>
                  <a:lnTo>
                    <a:pt x="1937" y="1800"/>
                  </a:lnTo>
                  <a:lnTo>
                    <a:pt x="1974" y="1800"/>
                  </a:lnTo>
                  <a:lnTo>
                    <a:pt x="1974" y="1814"/>
                  </a:lnTo>
                  <a:lnTo>
                    <a:pt x="2011" y="1814"/>
                  </a:lnTo>
                  <a:lnTo>
                    <a:pt x="2011" y="1823"/>
                  </a:lnTo>
                  <a:lnTo>
                    <a:pt x="2055" y="1823"/>
                  </a:lnTo>
                  <a:lnTo>
                    <a:pt x="2055" y="1829"/>
                  </a:lnTo>
                  <a:lnTo>
                    <a:pt x="2092" y="1829"/>
                  </a:lnTo>
                  <a:lnTo>
                    <a:pt x="2092" y="1845"/>
                  </a:lnTo>
                  <a:lnTo>
                    <a:pt x="2120" y="1845"/>
                  </a:lnTo>
                  <a:lnTo>
                    <a:pt x="2120" y="1851"/>
                  </a:lnTo>
                  <a:lnTo>
                    <a:pt x="2172" y="1851"/>
                  </a:lnTo>
                  <a:lnTo>
                    <a:pt x="2172" y="1845"/>
                  </a:lnTo>
                  <a:lnTo>
                    <a:pt x="2179" y="1845"/>
                  </a:lnTo>
                  <a:lnTo>
                    <a:pt x="2179" y="1800"/>
                  </a:lnTo>
                  <a:lnTo>
                    <a:pt x="2187" y="1800"/>
                  </a:lnTo>
                  <a:lnTo>
                    <a:pt x="2187" y="1772"/>
                  </a:lnTo>
                  <a:lnTo>
                    <a:pt x="2192" y="1772"/>
                  </a:lnTo>
                  <a:lnTo>
                    <a:pt x="2192" y="1757"/>
                  </a:lnTo>
                  <a:lnTo>
                    <a:pt x="2209" y="1757"/>
                  </a:lnTo>
                  <a:lnTo>
                    <a:pt x="2209" y="1712"/>
                  </a:lnTo>
                  <a:lnTo>
                    <a:pt x="2215" y="1712"/>
                  </a:lnTo>
                  <a:lnTo>
                    <a:pt x="2215" y="1684"/>
                  </a:lnTo>
                  <a:lnTo>
                    <a:pt x="2229" y="1684"/>
                  </a:lnTo>
                  <a:lnTo>
                    <a:pt x="2229" y="1667"/>
                  </a:lnTo>
                  <a:lnTo>
                    <a:pt x="2237" y="1667"/>
                  </a:lnTo>
                  <a:lnTo>
                    <a:pt x="2237" y="1638"/>
                  </a:lnTo>
                  <a:lnTo>
                    <a:pt x="2246" y="1638"/>
                  </a:lnTo>
                  <a:lnTo>
                    <a:pt x="2246" y="1624"/>
                  </a:lnTo>
                  <a:lnTo>
                    <a:pt x="2251" y="1624"/>
                  </a:lnTo>
                  <a:lnTo>
                    <a:pt x="2251" y="1587"/>
                  </a:lnTo>
                  <a:lnTo>
                    <a:pt x="2266" y="1587"/>
                  </a:lnTo>
                  <a:lnTo>
                    <a:pt x="2266" y="1565"/>
                  </a:lnTo>
                  <a:lnTo>
                    <a:pt x="2274" y="1565"/>
                  </a:lnTo>
                  <a:lnTo>
                    <a:pt x="2274" y="1536"/>
                  </a:lnTo>
                  <a:lnTo>
                    <a:pt x="2288" y="1536"/>
                  </a:lnTo>
                  <a:lnTo>
                    <a:pt x="2288" y="1482"/>
                  </a:lnTo>
                  <a:lnTo>
                    <a:pt x="2302" y="1482"/>
                  </a:lnTo>
                  <a:lnTo>
                    <a:pt x="2302" y="1468"/>
                  </a:lnTo>
                  <a:lnTo>
                    <a:pt x="2310" y="1468"/>
                  </a:lnTo>
                  <a:lnTo>
                    <a:pt x="2310" y="1440"/>
                  </a:lnTo>
                  <a:lnTo>
                    <a:pt x="2318" y="1440"/>
                  </a:lnTo>
                  <a:lnTo>
                    <a:pt x="2318" y="1425"/>
                  </a:lnTo>
                  <a:lnTo>
                    <a:pt x="2324" y="1425"/>
                  </a:lnTo>
                  <a:lnTo>
                    <a:pt x="2324" y="1403"/>
                  </a:lnTo>
                  <a:lnTo>
                    <a:pt x="2338" y="1403"/>
                  </a:lnTo>
                  <a:lnTo>
                    <a:pt x="2338" y="1380"/>
                  </a:lnTo>
                  <a:lnTo>
                    <a:pt x="2347" y="1380"/>
                  </a:lnTo>
                  <a:lnTo>
                    <a:pt x="2347" y="1357"/>
                  </a:lnTo>
                  <a:lnTo>
                    <a:pt x="2353" y="1357"/>
                  </a:lnTo>
                  <a:lnTo>
                    <a:pt x="2353" y="1321"/>
                  </a:lnTo>
                  <a:lnTo>
                    <a:pt x="2369" y="1321"/>
                  </a:lnTo>
                  <a:lnTo>
                    <a:pt x="2369" y="1297"/>
                  </a:lnTo>
                  <a:lnTo>
                    <a:pt x="2375" y="1297"/>
                  </a:lnTo>
                  <a:lnTo>
                    <a:pt x="2375" y="1261"/>
                  </a:lnTo>
                  <a:lnTo>
                    <a:pt x="2383" y="1261"/>
                  </a:lnTo>
                  <a:lnTo>
                    <a:pt x="2383" y="1240"/>
                  </a:lnTo>
                  <a:lnTo>
                    <a:pt x="2390" y="1240"/>
                  </a:lnTo>
                  <a:lnTo>
                    <a:pt x="2390" y="1224"/>
                  </a:lnTo>
                  <a:lnTo>
                    <a:pt x="2405" y="1224"/>
                  </a:lnTo>
                  <a:lnTo>
                    <a:pt x="2405" y="1196"/>
                  </a:lnTo>
                  <a:lnTo>
                    <a:pt x="2412" y="1196"/>
                  </a:lnTo>
                  <a:lnTo>
                    <a:pt x="2412" y="1181"/>
                  </a:lnTo>
                  <a:lnTo>
                    <a:pt x="2420" y="1181"/>
                  </a:lnTo>
                  <a:lnTo>
                    <a:pt x="2420" y="1145"/>
                  </a:lnTo>
                  <a:lnTo>
                    <a:pt x="2425" y="1145"/>
                  </a:lnTo>
                  <a:lnTo>
                    <a:pt x="2425" y="1121"/>
                  </a:lnTo>
                  <a:lnTo>
                    <a:pt x="2434" y="1121"/>
                  </a:lnTo>
                  <a:lnTo>
                    <a:pt x="2434" y="1108"/>
                  </a:lnTo>
                  <a:lnTo>
                    <a:pt x="2442" y="1108"/>
                  </a:lnTo>
                  <a:lnTo>
                    <a:pt x="2442" y="1077"/>
                  </a:lnTo>
                  <a:lnTo>
                    <a:pt x="2448" y="1077"/>
                  </a:lnTo>
                  <a:lnTo>
                    <a:pt x="2448" y="1048"/>
                  </a:lnTo>
                  <a:lnTo>
                    <a:pt x="2462" y="1048"/>
                  </a:lnTo>
                  <a:lnTo>
                    <a:pt x="2462" y="1025"/>
                  </a:lnTo>
                  <a:lnTo>
                    <a:pt x="2470" y="1025"/>
                  </a:lnTo>
                  <a:lnTo>
                    <a:pt x="2470" y="1002"/>
                  </a:lnTo>
                  <a:lnTo>
                    <a:pt x="2484" y="1002"/>
                  </a:lnTo>
                  <a:lnTo>
                    <a:pt x="2484" y="989"/>
                  </a:lnTo>
                  <a:lnTo>
                    <a:pt x="2492" y="989"/>
                  </a:lnTo>
                  <a:lnTo>
                    <a:pt x="2492" y="960"/>
                  </a:lnTo>
                  <a:lnTo>
                    <a:pt x="2499" y="960"/>
                  </a:lnTo>
                  <a:lnTo>
                    <a:pt x="2499" y="929"/>
                  </a:lnTo>
                  <a:lnTo>
                    <a:pt x="2507" y="929"/>
                  </a:lnTo>
                  <a:lnTo>
                    <a:pt x="2507" y="892"/>
                  </a:lnTo>
                  <a:lnTo>
                    <a:pt x="2521" y="892"/>
                  </a:lnTo>
                  <a:lnTo>
                    <a:pt x="2521" y="872"/>
                  </a:lnTo>
                  <a:lnTo>
                    <a:pt x="2529" y="872"/>
                  </a:lnTo>
                  <a:lnTo>
                    <a:pt x="2529" y="841"/>
                  </a:lnTo>
                  <a:lnTo>
                    <a:pt x="2535" y="841"/>
                  </a:lnTo>
                  <a:lnTo>
                    <a:pt x="2535" y="826"/>
                  </a:lnTo>
                  <a:lnTo>
                    <a:pt x="2543" y="826"/>
                  </a:lnTo>
                  <a:lnTo>
                    <a:pt x="2543" y="789"/>
                  </a:lnTo>
                  <a:lnTo>
                    <a:pt x="2551" y="789"/>
                  </a:lnTo>
                  <a:lnTo>
                    <a:pt x="2551" y="767"/>
                  </a:lnTo>
                  <a:lnTo>
                    <a:pt x="2557" y="767"/>
                  </a:lnTo>
                  <a:lnTo>
                    <a:pt x="2557" y="745"/>
                  </a:lnTo>
                  <a:lnTo>
                    <a:pt x="2571" y="745"/>
                  </a:lnTo>
                  <a:lnTo>
                    <a:pt x="2571" y="723"/>
                  </a:lnTo>
                  <a:lnTo>
                    <a:pt x="2579" y="723"/>
                  </a:lnTo>
                  <a:lnTo>
                    <a:pt x="2579" y="693"/>
                  </a:lnTo>
                  <a:lnTo>
                    <a:pt x="2588" y="693"/>
                  </a:lnTo>
                  <a:lnTo>
                    <a:pt x="2588" y="670"/>
                  </a:lnTo>
                  <a:lnTo>
                    <a:pt x="2601" y="670"/>
                  </a:lnTo>
                  <a:lnTo>
                    <a:pt x="2601" y="642"/>
                  </a:lnTo>
                  <a:lnTo>
                    <a:pt x="2608" y="642"/>
                  </a:lnTo>
                  <a:lnTo>
                    <a:pt x="2608" y="613"/>
                  </a:lnTo>
                  <a:lnTo>
                    <a:pt x="2616" y="613"/>
                  </a:lnTo>
                  <a:lnTo>
                    <a:pt x="2616" y="591"/>
                  </a:lnTo>
                  <a:lnTo>
                    <a:pt x="2624" y="591"/>
                  </a:lnTo>
                  <a:lnTo>
                    <a:pt x="2624" y="569"/>
                  </a:lnTo>
                  <a:lnTo>
                    <a:pt x="2638" y="569"/>
                  </a:lnTo>
                  <a:lnTo>
                    <a:pt x="2638" y="545"/>
                  </a:lnTo>
                  <a:lnTo>
                    <a:pt x="2644" y="545"/>
                  </a:lnTo>
                  <a:lnTo>
                    <a:pt x="2644" y="523"/>
                  </a:lnTo>
                  <a:lnTo>
                    <a:pt x="2653" y="523"/>
                  </a:lnTo>
                  <a:lnTo>
                    <a:pt x="2653" y="486"/>
                  </a:lnTo>
                  <a:lnTo>
                    <a:pt x="2608" y="486"/>
                  </a:lnTo>
                  <a:lnTo>
                    <a:pt x="2608" y="472"/>
                  </a:lnTo>
                  <a:lnTo>
                    <a:pt x="2529" y="472"/>
                  </a:lnTo>
                  <a:lnTo>
                    <a:pt x="2529" y="457"/>
                  </a:lnTo>
                  <a:lnTo>
                    <a:pt x="2492" y="457"/>
                  </a:lnTo>
                  <a:lnTo>
                    <a:pt x="2492" y="450"/>
                  </a:lnTo>
                  <a:lnTo>
                    <a:pt x="2442" y="450"/>
                  </a:lnTo>
                  <a:lnTo>
                    <a:pt x="2442" y="435"/>
                  </a:lnTo>
                  <a:lnTo>
                    <a:pt x="2369" y="435"/>
                  </a:lnTo>
                  <a:lnTo>
                    <a:pt x="2369" y="421"/>
                  </a:lnTo>
                  <a:lnTo>
                    <a:pt x="2324" y="421"/>
                  </a:lnTo>
                  <a:lnTo>
                    <a:pt x="2324" y="413"/>
                  </a:lnTo>
                  <a:lnTo>
                    <a:pt x="2288" y="413"/>
                  </a:lnTo>
                  <a:lnTo>
                    <a:pt x="2288" y="406"/>
                  </a:lnTo>
                  <a:lnTo>
                    <a:pt x="2246" y="406"/>
                  </a:lnTo>
                  <a:lnTo>
                    <a:pt x="2246" y="391"/>
                  </a:lnTo>
                  <a:lnTo>
                    <a:pt x="2209" y="391"/>
                  </a:lnTo>
                  <a:lnTo>
                    <a:pt x="2209" y="384"/>
                  </a:lnTo>
                  <a:lnTo>
                    <a:pt x="2172" y="384"/>
                  </a:lnTo>
                  <a:lnTo>
                    <a:pt x="2172" y="375"/>
                  </a:lnTo>
                  <a:lnTo>
                    <a:pt x="2120" y="375"/>
                  </a:lnTo>
                  <a:lnTo>
                    <a:pt x="2120" y="369"/>
                  </a:lnTo>
                  <a:lnTo>
                    <a:pt x="2092" y="369"/>
                  </a:lnTo>
                  <a:lnTo>
                    <a:pt x="2092" y="355"/>
                  </a:lnTo>
                  <a:lnTo>
                    <a:pt x="2041" y="355"/>
                  </a:lnTo>
                  <a:lnTo>
                    <a:pt x="2041" y="347"/>
                  </a:lnTo>
                  <a:lnTo>
                    <a:pt x="2005" y="347"/>
                  </a:lnTo>
                  <a:lnTo>
                    <a:pt x="2005" y="338"/>
                  </a:lnTo>
                  <a:lnTo>
                    <a:pt x="1959" y="338"/>
                  </a:lnTo>
                  <a:lnTo>
                    <a:pt x="1959" y="332"/>
                  </a:lnTo>
                  <a:lnTo>
                    <a:pt x="1924" y="332"/>
                  </a:lnTo>
                  <a:lnTo>
                    <a:pt x="1924" y="324"/>
                  </a:lnTo>
                  <a:lnTo>
                    <a:pt x="1881" y="324"/>
                  </a:lnTo>
                  <a:lnTo>
                    <a:pt x="1881" y="318"/>
                  </a:lnTo>
                  <a:lnTo>
                    <a:pt x="1844" y="318"/>
                  </a:lnTo>
                  <a:lnTo>
                    <a:pt x="1844" y="310"/>
                  </a:lnTo>
                  <a:lnTo>
                    <a:pt x="1800" y="310"/>
                  </a:lnTo>
                  <a:lnTo>
                    <a:pt x="1800" y="296"/>
                  </a:lnTo>
                  <a:lnTo>
                    <a:pt x="1763" y="296"/>
                  </a:lnTo>
                  <a:lnTo>
                    <a:pt x="1763" y="287"/>
                  </a:lnTo>
                  <a:lnTo>
                    <a:pt x="1719" y="287"/>
                  </a:lnTo>
                  <a:lnTo>
                    <a:pt x="1719" y="272"/>
                  </a:lnTo>
                  <a:lnTo>
                    <a:pt x="1641" y="272"/>
                  </a:lnTo>
                  <a:lnTo>
                    <a:pt x="1641" y="259"/>
                  </a:lnTo>
                  <a:lnTo>
                    <a:pt x="1604" y="259"/>
                  </a:lnTo>
                  <a:lnTo>
                    <a:pt x="1604" y="250"/>
                  </a:lnTo>
                  <a:lnTo>
                    <a:pt x="1567" y="250"/>
                  </a:lnTo>
                  <a:lnTo>
                    <a:pt x="1567" y="236"/>
                  </a:lnTo>
                  <a:lnTo>
                    <a:pt x="1523" y="236"/>
                  </a:lnTo>
                  <a:lnTo>
                    <a:pt x="1523" y="228"/>
                  </a:lnTo>
                  <a:lnTo>
                    <a:pt x="1486" y="228"/>
                  </a:lnTo>
                  <a:lnTo>
                    <a:pt x="1486" y="222"/>
                  </a:lnTo>
                  <a:lnTo>
                    <a:pt x="1436" y="222"/>
                  </a:lnTo>
                  <a:lnTo>
                    <a:pt x="1436" y="213"/>
                  </a:lnTo>
                  <a:lnTo>
                    <a:pt x="1408" y="213"/>
                  </a:lnTo>
                  <a:lnTo>
                    <a:pt x="1408" y="208"/>
                  </a:lnTo>
                  <a:lnTo>
                    <a:pt x="1354" y="208"/>
                  </a:lnTo>
                  <a:lnTo>
                    <a:pt x="1354" y="199"/>
                  </a:lnTo>
                  <a:lnTo>
                    <a:pt x="1319" y="199"/>
                  </a:lnTo>
                  <a:lnTo>
                    <a:pt x="1319" y="184"/>
                  </a:lnTo>
                  <a:lnTo>
                    <a:pt x="1276" y="184"/>
                  </a:lnTo>
                  <a:lnTo>
                    <a:pt x="1276" y="177"/>
                  </a:lnTo>
                  <a:lnTo>
                    <a:pt x="1239" y="177"/>
                  </a:lnTo>
                  <a:lnTo>
                    <a:pt x="1239" y="171"/>
                  </a:lnTo>
                  <a:lnTo>
                    <a:pt x="1195" y="171"/>
                  </a:lnTo>
                  <a:lnTo>
                    <a:pt x="1195" y="154"/>
                  </a:lnTo>
                  <a:lnTo>
                    <a:pt x="1158" y="154"/>
                  </a:lnTo>
                  <a:lnTo>
                    <a:pt x="1158" y="148"/>
                  </a:lnTo>
                  <a:lnTo>
                    <a:pt x="1116" y="148"/>
                  </a:lnTo>
                  <a:lnTo>
                    <a:pt x="1116" y="140"/>
                  </a:lnTo>
                  <a:lnTo>
                    <a:pt x="1079" y="140"/>
                  </a:lnTo>
                  <a:lnTo>
                    <a:pt x="1079" y="133"/>
                  </a:lnTo>
                  <a:lnTo>
                    <a:pt x="1034" y="133"/>
                  </a:lnTo>
                  <a:lnTo>
                    <a:pt x="1034" y="118"/>
                  </a:lnTo>
                  <a:lnTo>
                    <a:pt x="999" y="118"/>
                  </a:lnTo>
                  <a:lnTo>
                    <a:pt x="999" y="111"/>
                  </a:lnTo>
                  <a:lnTo>
                    <a:pt x="919" y="111"/>
                  </a:lnTo>
                  <a:lnTo>
                    <a:pt x="919" y="96"/>
                  </a:lnTo>
                  <a:lnTo>
                    <a:pt x="867" y="96"/>
                  </a:lnTo>
                  <a:lnTo>
                    <a:pt x="867" y="89"/>
                  </a:lnTo>
                  <a:lnTo>
                    <a:pt x="838" y="89"/>
                  </a:lnTo>
                  <a:lnTo>
                    <a:pt x="838" y="80"/>
                  </a:lnTo>
                  <a:lnTo>
                    <a:pt x="788" y="80"/>
                  </a:lnTo>
                  <a:lnTo>
                    <a:pt x="788" y="66"/>
                  </a:lnTo>
                  <a:lnTo>
                    <a:pt x="757" y="66"/>
                  </a:lnTo>
                  <a:lnTo>
                    <a:pt x="757" y="59"/>
                  </a:lnTo>
                  <a:lnTo>
                    <a:pt x="707" y="59"/>
                  </a:lnTo>
                  <a:lnTo>
                    <a:pt x="707" y="52"/>
                  </a:lnTo>
                  <a:lnTo>
                    <a:pt x="670" y="52"/>
                  </a:lnTo>
                  <a:lnTo>
                    <a:pt x="670" y="37"/>
                  </a:lnTo>
                  <a:lnTo>
                    <a:pt x="627" y="37"/>
                  </a:lnTo>
                  <a:lnTo>
                    <a:pt x="627" y="28"/>
                  </a:lnTo>
                  <a:lnTo>
                    <a:pt x="592" y="28"/>
                  </a:lnTo>
                  <a:lnTo>
                    <a:pt x="592" y="23"/>
                  </a:lnTo>
                  <a:lnTo>
                    <a:pt x="555" y="23"/>
                  </a:lnTo>
                  <a:lnTo>
                    <a:pt x="555" y="15"/>
                  </a:lnTo>
                  <a:lnTo>
                    <a:pt x="510" y="15"/>
                  </a:lnTo>
                  <a:lnTo>
                    <a:pt x="510" y="0"/>
                  </a:lnTo>
                  <a:lnTo>
                    <a:pt x="474"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3" name="Freeform 336"/>
            <p:cNvSpPr>
              <a:spLocks/>
            </p:cNvSpPr>
            <p:nvPr/>
          </p:nvSpPr>
          <p:spPr bwMode="auto">
            <a:xfrm>
              <a:off x="3885" y="1907"/>
              <a:ext cx="266" cy="142"/>
            </a:xfrm>
            <a:custGeom>
              <a:avLst/>
              <a:gdLst>
                <a:gd name="T0" fmla="*/ 0 w 2653"/>
                <a:gd name="T1" fmla="*/ 0 h 1851"/>
                <a:gd name="T2" fmla="*/ 0 w 2653"/>
                <a:gd name="T3" fmla="*/ 0 h 1851"/>
                <a:gd name="T4" fmla="*/ 0 w 2653"/>
                <a:gd name="T5" fmla="*/ 0 h 1851"/>
                <a:gd name="T6" fmla="*/ 0 w 2653"/>
                <a:gd name="T7" fmla="*/ 0 h 1851"/>
                <a:gd name="T8" fmla="*/ 0 w 2653"/>
                <a:gd name="T9" fmla="*/ 0 h 1851"/>
                <a:gd name="T10" fmla="*/ 0 w 2653"/>
                <a:gd name="T11" fmla="*/ 0 h 1851"/>
                <a:gd name="T12" fmla="*/ 0 w 2653"/>
                <a:gd name="T13" fmla="*/ 0 h 1851"/>
                <a:gd name="T14" fmla="*/ 0 w 2653"/>
                <a:gd name="T15" fmla="*/ 0 h 1851"/>
                <a:gd name="T16" fmla="*/ 0 w 2653"/>
                <a:gd name="T17" fmla="*/ 0 h 1851"/>
                <a:gd name="T18" fmla="*/ 0 w 2653"/>
                <a:gd name="T19" fmla="*/ 0 h 1851"/>
                <a:gd name="T20" fmla="*/ 0 w 2653"/>
                <a:gd name="T21" fmla="*/ 0 h 1851"/>
                <a:gd name="T22" fmla="*/ 0 w 2653"/>
                <a:gd name="T23" fmla="*/ 0 h 1851"/>
                <a:gd name="T24" fmla="*/ 0 w 2653"/>
                <a:gd name="T25" fmla="*/ 0 h 1851"/>
                <a:gd name="T26" fmla="*/ 0 w 2653"/>
                <a:gd name="T27" fmla="*/ 0 h 1851"/>
                <a:gd name="T28" fmla="*/ 0 w 2653"/>
                <a:gd name="T29" fmla="*/ 0 h 1851"/>
                <a:gd name="T30" fmla="*/ 0 w 2653"/>
                <a:gd name="T31" fmla="*/ 0 h 1851"/>
                <a:gd name="T32" fmla="*/ 0 w 2653"/>
                <a:gd name="T33" fmla="*/ 0 h 1851"/>
                <a:gd name="T34" fmla="*/ 0 w 2653"/>
                <a:gd name="T35" fmla="*/ 0 h 1851"/>
                <a:gd name="T36" fmla="*/ 0 w 2653"/>
                <a:gd name="T37" fmla="*/ 0 h 1851"/>
                <a:gd name="T38" fmla="*/ 0 w 2653"/>
                <a:gd name="T39" fmla="*/ 0 h 1851"/>
                <a:gd name="T40" fmla="*/ 0 w 2653"/>
                <a:gd name="T41" fmla="*/ 0 h 1851"/>
                <a:gd name="T42" fmla="*/ 0 w 2653"/>
                <a:gd name="T43" fmla="*/ 0 h 1851"/>
                <a:gd name="T44" fmla="*/ 0 w 2653"/>
                <a:gd name="T45" fmla="*/ 0 h 1851"/>
                <a:gd name="T46" fmla="*/ 0 w 2653"/>
                <a:gd name="T47" fmla="*/ 0 h 1851"/>
                <a:gd name="T48" fmla="*/ 0 w 2653"/>
                <a:gd name="T49" fmla="*/ 0 h 1851"/>
                <a:gd name="T50" fmla="*/ 0 w 2653"/>
                <a:gd name="T51" fmla="*/ 0 h 1851"/>
                <a:gd name="T52" fmla="*/ 0 w 2653"/>
                <a:gd name="T53" fmla="*/ 0 h 1851"/>
                <a:gd name="T54" fmla="*/ 0 w 2653"/>
                <a:gd name="T55" fmla="*/ 0 h 1851"/>
                <a:gd name="T56" fmla="*/ 0 w 2653"/>
                <a:gd name="T57" fmla="*/ 0 h 1851"/>
                <a:gd name="T58" fmla="*/ 0 w 2653"/>
                <a:gd name="T59" fmla="*/ 0 h 1851"/>
                <a:gd name="T60" fmla="*/ 0 w 2653"/>
                <a:gd name="T61" fmla="*/ 0 h 1851"/>
                <a:gd name="T62" fmla="*/ 0 w 2653"/>
                <a:gd name="T63" fmla="*/ 0 h 1851"/>
                <a:gd name="T64" fmla="*/ 0 w 2653"/>
                <a:gd name="T65" fmla="*/ 0 h 1851"/>
                <a:gd name="T66" fmla="*/ 0 w 2653"/>
                <a:gd name="T67" fmla="*/ 0 h 1851"/>
                <a:gd name="T68" fmla="*/ 0 w 2653"/>
                <a:gd name="T69" fmla="*/ 0 h 1851"/>
                <a:gd name="T70" fmla="*/ 0 w 2653"/>
                <a:gd name="T71" fmla="*/ 0 h 1851"/>
                <a:gd name="T72" fmla="*/ 0 w 2653"/>
                <a:gd name="T73" fmla="*/ 0 h 1851"/>
                <a:gd name="T74" fmla="*/ 0 w 2653"/>
                <a:gd name="T75" fmla="*/ 0 h 1851"/>
                <a:gd name="T76" fmla="*/ 0 w 2653"/>
                <a:gd name="T77" fmla="*/ 0 h 1851"/>
                <a:gd name="T78" fmla="*/ 0 w 2653"/>
                <a:gd name="T79" fmla="*/ 0 h 1851"/>
                <a:gd name="T80" fmla="*/ 0 w 2653"/>
                <a:gd name="T81" fmla="*/ 0 h 1851"/>
                <a:gd name="T82" fmla="*/ 0 w 2653"/>
                <a:gd name="T83" fmla="*/ 0 h 1851"/>
                <a:gd name="T84" fmla="*/ 0 w 2653"/>
                <a:gd name="T85" fmla="*/ 0 h 1851"/>
                <a:gd name="T86" fmla="*/ 0 w 2653"/>
                <a:gd name="T87" fmla="*/ 0 h 1851"/>
                <a:gd name="T88" fmla="*/ 0 w 2653"/>
                <a:gd name="T89" fmla="*/ 0 h 1851"/>
                <a:gd name="T90" fmla="*/ 0 w 2653"/>
                <a:gd name="T91" fmla="*/ 0 h 1851"/>
                <a:gd name="T92" fmla="*/ 0 w 2653"/>
                <a:gd name="T93" fmla="*/ 0 h 1851"/>
                <a:gd name="T94" fmla="*/ 0 w 2653"/>
                <a:gd name="T95" fmla="*/ 0 h 1851"/>
                <a:gd name="T96" fmla="*/ 0 w 2653"/>
                <a:gd name="T97" fmla="*/ 0 h 1851"/>
                <a:gd name="T98" fmla="*/ 0 w 2653"/>
                <a:gd name="T99" fmla="*/ 0 h 1851"/>
                <a:gd name="T100" fmla="*/ 0 w 2653"/>
                <a:gd name="T101" fmla="*/ 0 h 1851"/>
                <a:gd name="T102" fmla="*/ 0 w 2653"/>
                <a:gd name="T103" fmla="*/ 0 h 1851"/>
                <a:gd name="T104" fmla="*/ 0 w 2653"/>
                <a:gd name="T105" fmla="*/ 0 h 1851"/>
                <a:gd name="T106" fmla="*/ 0 w 2653"/>
                <a:gd name="T107" fmla="*/ 0 h 1851"/>
                <a:gd name="T108" fmla="*/ 0 w 2653"/>
                <a:gd name="T109" fmla="*/ 0 h 1851"/>
                <a:gd name="T110" fmla="*/ 0 w 2653"/>
                <a:gd name="T111" fmla="*/ 0 h 1851"/>
                <a:gd name="T112" fmla="*/ 0 w 2653"/>
                <a:gd name="T113" fmla="*/ 0 h 1851"/>
                <a:gd name="T114" fmla="*/ 0 w 2653"/>
                <a:gd name="T115" fmla="*/ 0 h 18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653" h="1851">
                  <a:moveTo>
                    <a:pt x="474" y="0"/>
                  </a:moveTo>
                  <a:lnTo>
                    <a:pt x="474" y="28"/>
                  </a:lnTo>
                  <a:lnTo>
                    <a:pt x="466" y="28"/>
                  </a:lnTo>
                  <a:lnTo>
                    <a:pt x="466" y="59"/>
                  </a:lnTo>
                  <a:lnTo>
                    <a:pt x="460" y="59"/>
                  </a:lnTo>
                  <a:lnTo>
                    <a:pt x="460" y="89"/>
                  </a:lnTo>
                  <a:lnTo>
                    <a:pt x="451" y="89"/>
                  </a:lnTo>
                  <a:lnTo>
                    <a:pt x="451" y="111"/>
                  </a:lnTo>
                  <a:lnTo>
                    <a:pt x="438" y="111"/>
                  </a:lnTo>
                  <a:lnTo>
                    <a:pt x="438" y="133"/>
                  </a:lnTo>
                  <a:lnTo>
                    <a:pt x="429" y="133"/>
                  </a:lnTo>
                  <a:lnTo>
                    <a:pt x="429" y="184"/>
                  </a:lnTo>
                  <a:lnTo>
                    <a:pt x="416" y="184"/>
                  </a:lnTo>
                  <a:lnTo>
                    <a:pt x="416" y="208"/>
                  </a:lnTo>
                  <a:lnTo>
                    <a:pt x="409" y="208"/>
                  </a:lnTo>
                  <a:lnTo>
                    <a:pt x="409" y="228"/>
                  </a:lnTo>
                  <a:lnTo>
                    <a:pt x="392" y="228"/>
                  </a:lnTo>
                  <a:lnTo>
                    <a:pt x="392" y="272"/>
                  </a:lnTo>
                  <a:lnTo>
                    <a:pt x="379" y="272"/>
                  </a:lnTo>
                  <a:lnTo>
                    <a:pt x="379" y="310"/>
                  </a:lnTo>
                  <a:lnTo>
                    <a:pt x="373" y="310"/>
                  </a:lnTo>
                  <a:lnTo>
                    <a:pt x="373" y="332"/>
                  </a:lnTo>
                  <a:lnTo>
                    <a:pt x="357" y="332"/>
                  </a:lnTo>
                  <a:lnTo>
                    <a:pt x="357" y="375"/>
                  </a:lnTo>
                  <a:lnTo>
                    <a:pt x="342" y="375"/>
                  </a:lnTo>
                  <a:lnTo>
                    <a:pt x="342" y="406"/>
                  </a:lnTo>
                  <a:lnTo>
                    <a:pt x="336" y="406"/>
                  </a:lnTo>
                  <a:lnTo>
                    <a:pt x="336" y="435"/>
                  </a:lnTo>
                  <a:lnTo>
                    <a:pt x="320" y="435"/>
                  </a:lnTo>
                  <a:lnTo>
                    <a:pt x="320" y="472"/>
                  </a:lnTo>
                  <a:lnTo>
                    <a:pt x="305" y="472"/>
                  </a:lnTo>
                  <a:lnTo>
                    <a:pt x="305" y="509"/>
                  </a:lnTo>
                  <a:lnTo>
                    <a:pt x="300" y="509"/>
                  </a:lnTo>
                  <a:lnTo>
                    <a:pt x="300" y="531"/>
                  </a:lnTo>
                  <a:lnTo>
                    <a:pt x="292" y="531"/>
                  </a:lnTo>
                  <a:lnTo>
                    <a:pt x="292" y="545"/>
                  </a:lnTo>
                  <a:lnTo>
                    <a:pt x="277" y="545"/>
                  </a:lnTo>
                  <a:lnTo>
                    <a:pt x="277" y="576"/>
                  </a:lnTo>
                  <a:lnTo>
                    <a:pt x="270" y="576"/>
                  </a:lnTo>
                  <a:lnTo>
                    <a:pt x="270" y="605"/>
                  </a:lnTo>
                  <a:lnTo>
                    <a:pt x="263" y="605"/>
                  </a:lnTo>
                  <a:lnTo>
                    <a:pt x="263" y="628"/>
                  </a:lnTo>
                  <a:lnTo>
                    <a:pt x="255" y="628"/>
                  </a:lnTo>
                  <a:lnTo>
                    <a:pt x="255" y="650"/>
                  </a:lnTo>
                  <a:lnTo>
                    <a:pt x="241" y="650"/>
                  </a:lnTo>
                  <a:lnTo>
                    <a:pt x="241" y="670"/>
                  </a:lnTo>
                  <a:lnTo>
                    <a:pt x="233" y="670"/>
                  </a:lnTo>
                  <a:lnTo>
                    <a:pt x="233" y="708"/>
                  </a:lnTo>
                  <a:lnTo>
                    <a:pt x="227" y="708"/>
                  </a:lnTo>
                  <a:lnTo>
                    <a:pt x="227" y="723"/>
                  </a:lnTo>
                  <a:lnTo>
                    <a:pt x="218" y="723"/>
                  </a:lnTo>
                  <a:lnTo>
                    <a:pt x="218" y="753"/>
                  </a:lnTo>
                  <a:lnTo>
                    <a:pt x="205" y="753"/>
                  </a:lnTo>
                  <a:lnTo>
                    <a:pt x="205" y="804"/>
                  </a:lnTo>
                  <a:lnTo>
                    <a:pt x="196" y="804"/>
                  </a:lnTo>
                  <a:lnTo>
                    <a:pt x="196" y="826"/>
                  </a:lnTo>
                  <a:lnTo>
                    <a:pt x="183" y="826"/>
                  </a:lnTo>
                  <a:lnTo>
                    <a:pt x="183" y="849"/>
                  </a:lnTo>
                  <a:lnTo>
                    <a:pt x="176" y="849"/>
                  </a:lnTo>
                  <a:lnTo>
                    <a:pt x="176" y="872"/>
                  </a:lnTo>
                  <a:lnTo>
                    <a:pt x="160" y="872"/>
                  </a:lnTo>
                  <a:lnTo>
                    <a:pt x="160" y="892"/>
                  </a:lnTo>
                  <a:lnTo>
                    <a:pt x="154" y="892"/>
                  </a:lnTo>
                  <a:lnTo>
                    <a:pt x="154" y="923"/>
                  </a:lnTo>
                  <a:lnTo>
                    <a:pt x="146" y="923"/>
                  </a:lnTo>
                  <a:lnTo>
                    <a:pt x="146" y="952"/>
                  </a:lnTo>
                  <a:lnTo>
                    <a:pt x="140" y="952"/>
                  </a:lnTo>
                  <a:lnTo>
                    <a:pt x="140" y="982"/>
                  </a:lnTo>
                  <a:lnTo>
                    <a:pt x="124" y="982"/>
                  </a:lnTo>
                  <a:lnTo>
                    <a:pt x="124" y="989"/>
                  </a:lnTo>
                  <a:lnTo>
                    <a:pt x="118" y="989"/>
                  </a:lnTo>
                  <a:lnTo>
                    <a:pt x="118" y="1025"/>
                  </a:lnTo>
                  <a:lnTo>
                    <a:pt x="109" y="1025"/>
                  </a:lnTo>
                  <a:lnTo>
                    <a:pt x="109" y="1048"/>
                  </a:lnTo>
                  <a:lnTo>
                    <a:pt x="103" y="1048"/>
                  </a:lnTo>
                  <a:lnTo>
                    <a:pt x="103" y="1077"/>
                  </a:lnTo>
                  <a:lnTo>
                    <a:pt x="96" y="1077"/>
                  </a:lnTo>
                  <a:lnTo>
                    <a:pt x="96" y="1093"/>
                  </a:lnTo>
                  <a:lnTo>
                    <a:pt x="87" y="1093"/>
                  </a:lnTo>
                  <a:lnTo>
                    <a:pt x="87" y="1121"/>
                  </a:lnTo>
                  <a:lnTo>
                    <a:pt x="73" y="1121"/>
                  </a:lnTo>
                  <a:lnTo>
                    <a:pt x="73" y="1150"/>
                  </a:lnTo>
                  <a:lnTo>
                    <a:pt x="67" y="1150"/>
                  </a:lnTo>
                  <a:lnTo>
                    <a:pt x="67" y="1167"/>
                  </a:lnTo>
                  <a:lnTo>
                    <a:pt x="59" y="1167"/>
                  </a:lnTo>
                  <a:lnTo>
                    <a:pt x="59" y="1196"/>
                  </a:lnTo>
                  <a:lnTo>
                    <a:pt x="44" y="1196"/>
                  </a:lnTo>
                  <a:lnTo>
                    <a:pt x="44" y="1224"/>
                  </a:lnTo>
                  <a:lnTo>
                    <a:pt x="37" y="1224"/>
                  </a:lnTo>
                  <a:lnTo>
                    <a:pt x="37" y="1247"/>
                  </a:lnTo>
                  <a:lnTo>
                    <a:pt x="31" y="1247"/>
                  </a:lnTo>
                  <a:lnTo>
                    <a:pt x="31" y="1269"/>
                  </a:lnTo>
                  <a:lnTo>
                    <a:pt x="22" y="1269"/>
                  </a:lnTo>
                  <a:lnTo>
                    <a:pt x="22" y="1297"/>
                  </a:lnTo>
                  <a:lnTo>
                    <a:pt x="9" y="1297"/>
                  </a:lnTo>
                  <a:lnTo>
                    <a:pt x="9" y="1321"/>
                  </a:lnTo>
                  <a:lnTo>
                    <a:pt x="0" y="1321"/>
                  </a:lnTo>
                  <a:lnTo>
                    <a:pt x="0" y="1343"/>
                  </a:lnTo>
                  <a:lnTo>
                    <a:pt x="37" y="1343"/>
                  </a:lnTo>
                  <a:lnTo>
                    <a:pt x="37" y="1352"/>
                  </a:lnTo>
                  <a:lnTo>
                    <a:pt x="73" y="1352"/>
                  </a:lnTo>
                  <a:lnTo>
                    <a:pt x="73" y="1357"/>
                  </a:lnTo>
                  <a:lnTo>
                    <a:pt x="109" y="1357"/>
                  </a:lnTo>
                  <a:lnTo>
                    <a:pt x="109" y="1365"/>
                  </a:lnTo>
                  <a:lnTo>
                    <a:pt x="146" y="1365"/>
                  </a:lnTo>
                  <a:lnTo>
                    <a:pt x="146" y="1380"/>
                  </a:lnTo>
                  <a:lnTo>
                    <a:pt x="196" y="1380"/>
                  </a:lnTo>
                  <a:lnTo>
                    <a:pt x="196" y="1388"/>
                  </a:lnTo>
                  <a:lnTo>
                    <a:pt x="227" y="1388"/>
                  </a:lnTo>
                  <a:lnTo>
                    <a:pt x="227" y="1403"/>
                  </a:lnTo>
                  <a:lnTo>
                    <a:pt x="300" y="1403"/>
                  </a:lnTo>
                  <a:lnTo>
                    <a:pt x="300" y="1417"/>
                  </a:lnTo>
                  <a:lnTo>
                    <a:pt x="342" y="1417"/>
                  </a:lnTo>
                  <a:lnTo>
                    <a:pt x="342" y="1425"/>
                  </a:lnTo>
                  <a:lnTo>
                    <a:pt x="379" y="1425"/>
                  </a:lnTo>
                  <a:lnTo>
                    <a:pt x="379" y="1431"/>
                  </a:lnTo>
                  <a:lnTo>
                    <a:pt x="416" y="1431"/>
                  </a:lnTo>
                  <a:lnTo>
                    <a:pt x="416" y="1440"/>
                  </a:lnTo>
                  <a:lnTo>
                    <a:pt x="451" y="1440"/>
                  </a:lnTo>
                  <a:lnTo>
                    <a:pt x="451" y="1446"/>
                  </a:lnTo>
                  <a:lnTo>
                    <a:pt x="488" y="1446"/>
                  </a:lnTo>
                  <a:lnTo>
                    <a:pt x="488" y="1462"/>
                  </a:lnTo>
                  <a:lnTo>
                    <a:pt x="533" y="1462"/>
                  </a:lnTo>
                  <a:lnTo>
                    <a:pt x="533" y="1468"/>
                  </a:lnTo>
                  <a:lnTo>
                    <a:pt x="569" y="1468"/>
                  </a:lnTo>
                  <a:lnTo>
                    <a:pt x="569" y="1477"/>
                  </a:lnTo>
                  <a:lnTo>
                    <a:pt x="605" y="1477"/>
                  </a:lnTo>
                  <a:lnTo>
                    <a:pt x="605" y="1482"/>
                  </a:lnTo>
                  <a:lnTo>
                    <a:pt x="642" y="1482"/>
                  </a:lnTo>
                  <a:lnTo>
                    <a:pt x="642" y="1499"/>
                  </a:lnTo>
                  <a:lnTo>
                    <a:pt x="684" y="1499"/>
                  </a:lnTo>
                  <a:lnTo>
                    <a:pt x="684" y="1505"/>
                  </a:lnTo>
                  <a:lnTo>
                    <a:pt x="721" y="1505"/>
                  </a:lnTo>
                  <a:lnTo>
                    <a:pt x="721" y="1513"/>
                  </a:lnTo>
                  <a:lnTo>
                    <a:pt x="757" y="1513"/>
                  </a:lnTo>
                  <a:lnTo>
                    <a:pt x="757" y="1519"/>
                  </a:lnTo>
                  <a:lnTo>
                    <a:pt x="788" y="1519"/>
                  </a:lnTo>
                  <a:lnTo>
                    <a:pt x="788" y="1536"/>
                  </a:lnTo>
                  <a:lnTo>
                    <a:pt x="867" y="1536"/>
                  </a:lnTo>
                  <a:lnTo>
                    <a:pt x="867" y="1550"/>
                  </a:lnTo>
                  <a:lnTo>
                    <a:pt x="903" y="1550"/>
                  </a:lnTo>
                  <a:lnTo>
                    <a:pt x="903" y="1556"/>
                  </a:lnTo>
                  <a:lnTo>
                    <a:pt x="940" y="1556"/>
                  </a:lnTo>
                  <a:lnTo>
                    <a:pt x="940" y="1565"/>
                  </a:lnTo>
                  <a:lnTo>
                    <a:pt x="984" y="1565"/>
                  </a:lnTo>
                  <a:lnTo>
                    <a:pt x="984" y="1579"/>
                  </a:lnTo>
                  <a:lnTo>
                    <a:pt x="1029" y="1579"/>
                  </a:lnTo>
                  <a:lnTo>
                    <a:pt x="1029" y="1587"/>
                  </a:lnTo>
                  <a:lnTo>
                    <a:pt x="1065" y="1587"/>
                  </a:lnTo>
                  <a:lnTo>
                    <a:pt x="1065" y="1594"/>
                  </a:lnTo>
                  <a:lnTo>
                    <a:pt x="1102" y="1594"/>
                  </a:lnTo>
                  <a:lnTo>
                    <a:pt x="1102" y="1601"/>
                  </a:lnTo>
                  <a:lnTo>
                    <a:pt x="1138" y="1601"/>
                  </a:lnTo>
                  <a:lnTo>
                    <a:pt x="1138" y="1616"/>
                  </a:lnTo>
                  <a:lnTo>
                    <a:pt x="1180" y="1616"/>
                  </a:lnTo>
                  <a:lnTo>
                    <a:pt x="1180" y="1624"/>
                  </a:lnTo>
                  <a:lnTo>
                    <a:pt x="1217" y="1624"/>
                  </a:lnTo>
                  <a:lnTo>
                    <a:pt x="1217" y="1638"/>
                  </a:lnTo>
                  <a:lnTo>
                    <a:pt x="1290" y="1638"/>
                  </a:lnTo>
                  <a:lnTo>
                    <a:pt x="1290" y="1647"/>
                  </a:lnTo>
                  <a:lnTo>
                    <a:pt x="1319" y="1647"/>
                  </a:lnTo>
                  <a:lnTo>
                    <a:pt x="1319" y="1653"/>
                  </a:lnTo>
                  <a:lnTo>
                    <a:pt x="1371" y="1653"/>
                  </a:lnTo>
                  <a:lnTo>
                    <a:pt x="1371" y="1667"/>
                  </a:lnTo>
                  <a:lnTo>
                    <a:pt x="1408" y="1667"/>
                  </a:lnTo>
                  <a:lnTo>
                    <a:pt x="1408" y="1675"/>
                  </a:lnTo>
                  <a:lnTo>
                    <a:pt x="1436" y="1675"/>
                  </a:lnTo>
                  <a:lnTo>
                    <a:pt x="1436" y="1684"/>
                  </a:lnTo>
                  <a:lnTo>
                    <a:pt x="1472" y="1684"/>
                  </a:lnTo>
                  <a:lnTo>
                    <a:pt x="1472" y="1698"/>
                  </a:lnTo>
                  <a:lnTo>
                    <a:pt x="1523" y="1698"/>
                  </a:lnTo>
                  <a:lnTo>
                    <a:pt x="1523" y="1704"/>
                  </a:lnTo>
                  <a:lnTo>
                    <a:pt x="1554" y="1704"/>
                  </a:lnTo>
                  <a:lnTo>
                    <a:pt x="1554" y="1712"/>
                  </a:lnTo>
                  <a:lnTo>
                    <a:pt x="1589" y="1712"/>
                  </a:lnTo>
                  <a:lnTo>
                    <a:pt x="1589" y="1720"/>
                  </a:lnTo>
                  <a:lnTo>
                    <a:pt x="1626" y="1720"/>
                  </a:lnTo>
                  <a:lnTo>
                    <a:pt x="1626" y="1735"/>
                  </a:lnTo>
                  <a:lnTo>
                    <a:pt x="1669" y="1735"/>
                  </a:lnTo>
                  <a:lnTo>
                    <a:pt x="1669" y="1741"/>
                  </a:lnTo>
                  <a:lnTo>
                    <a:pt x="1705" y="1741"/>
                  </a:lnTo>
                  <a:lnTo>
                    <a:pt x="1705" y="1757"/>
                  </a:lnTo>
                  <a:lnTo>
                    <a:pt x="1778" y="1757"/>
                  </a:lnTo>
                  <a:lnTo>
                    <a:pt x="1778" y="1763"/>
                  </a:lnTo>
                  <a:lnTo>
                    <a:pt x="1822" y="1763"/>
                  </a:lnTo>
                  <a:lnTo>
                    <a:pt x="1822" y="1772"/>
                  </a:lnTo>
                  <a:lnTo>
                    <a:pt x="1859" y="1772"/>
                  </a:lnTo>
                  <a:lnTo>
                    <a:pt x="1859" y="1786"/>
                  </a:lnTo>
                  <a:lnTo>
                    <a:pt x="1896" y="1786"/>
                  </a:lnTo>
                  <a:lnTo>
                    <a:pt x="1896" y="1794"/>
                  </a:lnTo>
                  <a:lnTo>
                    <a:pt x="1937" y="1794"/>
                  </a:lnTo>
                  <a:lnTo>
                    <a:pt x="1937" y="1800"/>
                  </a:lnTo>
                  <a:lnTo>
                    <a:pt x="1974" y="1800"/>
                  </a:lnTo>
                  <a:lnTo>
                    <a:pt x="1974" y="1814"/>
                  </a:lnTo>
                  <a:lnTo>
                    <a:pt x="2011" y="1814"/>
                  </a:lnTo>
                  <a:lnTo>
                    <a:pt x="2011" y="1823"/>
                  </a:lnTo>
                  <a:lnTo>
                    <a:pt x="2055" y="1823"/>
                  </a:lnTo>
                  <a:lnTo>
                    <a:pt x="2055" y="1829"/>
                  </a:lnTo>
                  <a:lnTo>
                    <a:pt x="2092" y="1829"/>
                  </a:lnTo>
                  <a:lnTo>
                    <a:pt x="2092" y="1845"/>
                  </a:lnTo>
                  <a:lnTo>
                    <a:pt x="2120" y="1845"/>
                  </a:lnTo>
                  <a:lnTo>
                    <a:pt x="2120" y="1851"/>
                  </a:lnTo>
                  <a:lnTo>
                    <a:pt x="2172" y="1851"/>
                  </a:lnTo>
                  <a:lnTo>
                    <a:pt x="2172" y="1845"/>
                  </a:lnTo>
                  <a:lnTo>
                    <a:pt x="2179" y="1845"/>
                  </a:lnTo>
                  <a:lnTo>
                    <a:pt x="2179" y="1800"/>
                  </a:lnTo>
                  <a:lnTo>
                    <a:pt x="2187" y="1800"/>
                  </a:lnTo>
                  <a:lnTo>
                    <a:pt x="2187" y="1772"/>
                  </a:lnTo>
                  <a:lnTo>
                    <a:pt x="2192" y="1772"/>
                  </a:lnTo>
                  <a:lnTo>
                    <a:pt x="2192" y="1757"/>
                  </a:lnTo>
                  <a:lnTo>
                    <a:pt x="2209" y="1757"/>
                  </a:lnTo>
                  <a:lnTo>
                    <a:pt x="2209" y="1712"/>
                  </a:lnTo>
                  <a:lnTo>
                    <a:pt x="2215" y="1712"/>
                  </a:lnTo>
                  <a:lnTo>
                    <a:pt x="2215" y="1684"/>
                  </a:lnTo>
                  <a:lnTo>
                    <a:pt x="2229" y="1684"/>
                  </a:lnTo>
                  <a:lnTo>
                    <a:pt x="2229" y="1667"/>
                  </a:lnTo>
                  <a:lnTo>
                    <a:pt x="2237" y="1667"/>
                  </a:lnTo>
                  <a:lnTo>
                    <a:pt x="2237" y="1638"/>
                  </a:lnTo>
                  <a:lnTo>
                    <a:pt x="2246" y="1638"/>
                  </a:lnTo>
                  <a:lnTo>
                    <a:pt x="2246" y="1624"/>
                  </a:lnTo>
                  <a:lnTo>
                    <a:pt x="2251" y="1624"/>
                  </a:lnTo>
                  <a:lnTo>
                    <a:pt x="2251" y="1587"/>
                  </a:lnTo>
                  <a:lnTo>
                    <a:pt x="2266" y="1587"/>
                  </a:lnTo>
                  <a:lnTo>
                    <a:pt x="2266" y="1565"/>
                  </a:lnTo>
                  <a:lnTo>
                    <a:pt x="2274" y="1565"/>
                  </a:lnTo>
                  <a:lnTo>
                    <a:pt x="2274" y="1536"/>
                  </a:lnTo>
                  <a:lnTo>
                    <a:pt x="2288" y="1536"/>
                  </a:lnTo>
                  <a:lnTo>
                    <a:pt x="2288" y="1482"/>
                  </a:lnTo>
                  <a:lnTo>
                    <a:pt x="2302" y="1482"/>
                  </a:lnTo>
                  <a:lnTo>
                    <a:pt x="2302" y="1468"/>
                  </a:lnTo>
                  <a:lnTo>
                    <a:pt x="2310" y="1468"/>
                  </a:lnTo>
                  <a:lnTo>
                    <a:pt x="2310" y="1440"/>
                  </a:lnTo>
                  <a:lnTo>
                    <a:pt x="2318" y="1440"/>
                  </a:lnTo>
                  <a:lnTo>
                    <a:pt x="2318" y="1425"/>
                  </a:lnTo>
                  <a:lnTo>
                    <a:pt x="2324" y="1425"/>
                  </a:lnTo>
                  <a:lnTo>
                    <a:pt x="2324" y="1403"/>
                  </a:lnTo>
                  <a:lnTo>
                    <a:pt x="2338" y="1403"/>
                  </a:lnTo>
                  <a:lnTo>
                    <a:pt x="2338" y="1380"/>
                  </a:lnTo>
                  <a:lnTo>
                    <a:pt x="2347" y="1380"/>
                  </a:lnTo>
                  <a:lnTo>
                    <a:pt x="2347" y="1357"/>
                  </a:lnTo>
                  <a:lnTo>
                    <a:pt x="2353" y="1357"/>
                  </a:lnTo>
                  <a:lnTo>
                    <a:pt x="2353" y="1321"/>
                  </a:lnTo>
                  <a:lnTo>
                    <a:pt x="2369" y="1321"/>
                  </a:lnTo>
                  <a:lnTo>
                    <a:pt x="2369" y="1297"/>
                  </a:lnTo>
                  <a:lnTo>
                    <a:pt x="2375" y="1297"/>
                  </a:lnTo>
                  <a:lnTo>
                    <a:pt x="2375" y="1261"/>
                  </a:lnTo>
                  <a:lnTo>
                    <a:pt x="2383" y="1261"/>
                  </a:lnTo>
                  <a:lnTo>
                    <a:pt x="2383" y="1240"/>
                  </a:lnTo>
                  <a:lnTo>
                    <a:pt x="2390" y="1240"/>
                  </a:lnTo>
                  <a:lnTo>
                    <a:pt x="2390" y="1224"/>
                  </a:lnTo>
                  <a:lnTo>
                    <a:pt x="2405" y="1224"/>
                  </a:lnTo>
                  <a:lnTo>
                    <a:pt x="2405" y="1196"/>
                  </a:lnTo>
                  <a:lnTo>
                    <a:pt x="2412" y="1196"/>
                  </a:lnTo>
                  <a:lnTo>
                    <a:pt x="2412" y="1181"/>
                  </a:lnTo>
                  <a:lnTo>
                    <a:pt x="2420" y="1181"/>
                  </a:lnTo>
                  <a:lnTo>
                    <a:pt x="2420" y="1145"/>
                  </a:lnTo>
                  <a:lnTo>
                    <a:pt x="2425" y="1145"/>
                  </a:lnTo>
                  <a:lnTo>
                    <a:pt x="2425" y="1121"/>
                  </a:lnTo>
                  <a:lnTo>
                    <a:pt x="2434" y="1121"/>
                  </a:lnTo>
                  <a:lnTo>
                    <a:pt x="2434" y="1108"/>
                  </a:lnTo>
                  <a:lnTo>
                    <a:pt x="2442" y="1108"/>
                  </a:lnTo>
                  <a:lnTo>
                    <a:pt x="2442" y="1077"/>
                  </a:lnTo>
                  <a:lnTo>
                    <a:pt x="2448" y="1077"/>
                  </a:lnTo>
                  <a:lnTo>
                    <a:pt x="2448" y="1048"/>
                  </a:lnTo>
                  <a:lnTo>
                    <a:pt x="2462" y="1048"/>
                  </a:lnTo>
                  <a:lnTo>
                    <a:pt x="2462" y="1025"/>
                  </a:lnTo>
                  <a:lnTo>
                    <a:pt x="2470" y="1025"/>
                  </a:lnTo>
                  <a:lnTo>
                    <a:pt x="2470" y="1002"/>
                  </a:lnTo>
                  <a:lnTo>
                    <a:pt x="2484" y="1002"/>
                  </a:lnTo>
                  <a:lnTo>
                    <a:pt x="2484" y="989"/>
                  </a:lnTo>
                  <a:lnTo>
                    <a:pt x="2492" y="989"/>
                  </a:lnTo>
                  <a:lnTo>
                    <a:pt x="2492" y="960"/>
                  </a:lnTo>
                  <a:lnTo>
                    <a:pt x="2499" y="960"/>
                  </a:lnTo>
                  <a:lnTo>
                    <a:pt x="2499" y="929"/>
                  </a:lnTo>
                  <a:lnTo>
                    <a:pt x="2507" y="929"/>
                  </a:lnTo>
                  <a:lnTo>
                    <a:pt x="2507" y="892"/>
                  </a:lnTo>
                  <a:lnTo>
                    <a:pt x="2521" y="892"/>
                  </a:lnTo>
                  <a:lnTo>
                    <a:pt x="2521" y="872"/>
                  </a:lnTo>
                  <a:lnTo>
                    <a:pt x="2529" y="872"/>
                  </a:lnTo>
                  <a:lnTo>
                    <a:pt x="2529" y="841"/>
                  </a:lnTo>
                  <a:lnTo>
                    <a:pt x="2535" y="841"/>
                  </a:lnTo>
                  <a:lnTo>
                    <a:pt x="2535" y="826"/>
                  </a:lnTo>
                  <a:lnTo>
                    <a:pt x="2543" y="826"/>
                  </a:lnTo>
                  <a:lnTo>
                    <a:pt x="2543" y="789"/>
                  </a:lnTo>
                  <a:lnTo>
                    <a:pt x="2551" y="789"/>
                  </a:lnTo>
                  <a:lnTo>
                    <a:pt x="2551" y="767"/>
                  </a:lnTo>
                  <a:lnTo>
                    <a:pt x="2557" y="767"/>
                  </a:lnTo>
                  <a:lnTo>
                    <a:pt x="2557" y="745"/>
                  </a:lnTo>
                  <a:lnTo>
                    <a:pt x="2571" y="745"/>
                  </a:lnTo>
                  <a:lnTo>
                    <a:pt x="2571" y="723"/>
                  </a:lnTo>
                  <a:lnTo>
                    <a:pt x="2579" y="723"/>
                  </a:lnTo>
                  <a:lnTo>
                    <a:pt x="2579" y="693"/>
                  </a:lnTo>
                  <a:lnTo>
                    <a:pt x="2588" y="693"/>
                  </a:lnTo>
                  <a:lnTo>
                    <a:pt x="2588" y="670"/>
                  </a:lnTo>
                  <a:lnTo>
                    <a:pt x="2601" y="670"/>
                  </a:lnTo>
                  <a:lnTo>
                    <a:pt x="2601" y="642"/>
                  </a:lnTo>
                  <a:lnTo>
                    <a:pt x="2608" y="642"/>
                  </a:lnTo>
                  <a:lnTo>
                    <a:pt x="2608" y="613"/>
                  </a:lnTo>
                  <a:lnTo>
                    <a:pt x="2616" y="613"/>
                  </a:lnTo>
                  <a:lnTo>
                    <a:pt x="2616" y="591"/>
                  </a:lnTo>
                  <a:lnTo>
                    <a:pt x="2624" y="591"/>
                  </a:lnTo>
                  <a:lnTo>
                    <a:pt x="2624" y="569"/>
                  </a:lnTo>
                  <a:lnTo>
                    <a:pt x="2638" y="569"/>
                  </a:lnTo>
                  <a:lnTo>
                    <a:pt x="2638" y="545"/>
                  </a:lnTo>
                  <a:lnTo>
                    <a:pt x="2644" y="545"/>
                  </a:lnTo>
                  <a:lnTo>
                    <a:pt x="2644" y="523"/>
                  </a:lnTo>
                  <a:lnTo>
                    <a:pt x="2653" y="523"/>
                  </a:lnTo>
                  <a:lnTo>
                    <a:pt x="2653" y="486"/>
                  </a:lnTo>
                  <a:lnTo>
                    <a:pt x="2608" y="486"/>
                  </a:lnTo>
                  <a:lnTo>
                    <a:pt x="2608" y="472"/>
                  </a:lnTo>
                  <a:lnTo>
                    <a:pt x="2529" y="472"/>
                  </a:lnTo>
                  <a:lnTo>
                    <a:pt x="2529" y="457"/>
                  </a:lnTo>
                  <a:lnTo>
                    <a:pt x="2492" y="457"/>
                  </a:lnTo>
                  <a:lnTo>
                    <a:pt x="2492" y="450"/>
                  </a:lnTo>
                  <a:lnTo>
                    <a:pt x="2442" y="450"/>
                  </a:lnTo>
                  <a:lnTo>
                    <a:pt x="2442" y="435"/>
                  </a:lnTo>
                  <a:lnTo>
                    <a:pt x="2369" y="435"/>
                  </a:lnTo>
                  <a:lnTo>
                    <a:pt x="2369" y="421"/>
                  </a:lnTo>
                  <a:lnTo>
                    <a:pt x="2324" y="421"/>
                  </a:lnTo>
                  <a:lnTo>
                    <a:pt x="2324" y="413"/>
                  </a:lnTo>
                  <a:lnTo>
                    <a:pt x="2288" y="413"/>
                  </a:lnTo>
                  <a:lnTo>
                    <a:pt x="2288" y="406"/>
                  </a:lnTo>
                  <a:lnTo>
                    <a:pt x="2246" y="406"/>
                  </a:lnTo>
                  <a:lnTo>
                    <a:pt x="2246" y="391"/>
                  </a:lnTo>
                  <a:lnTo>
                    <a:pt x="2209" y="391"/>
                  </a:lnTo>
                  <a:lnTo>
                    <a:pt x="2209" y="384"/>
                  </a:lnTo>
                  <a:lnTo>
                    <a:pt x="2172" y="384"/>
                  </a:lnTo>
                  <a:lnTo>
                    <a:pt x="2172" y="375"/>
                  </a:lnTo>
                  <a:lnTo>
                    <a:pt x="2120" y="375"/>
                  </a:lnTo>
                  <a:lnTo>
                    <a:pt x="2120" y="369"/>
                  </a:lnTo>
                  <a:lnTo>
                    <a:pt x="2092" y="369"/>
                  </a:lnTo>
                  <a:lnTo>
                    <a:pt x="2092" y="355"/>
                  </a:lnTo>
                  <a:lnTo>
                    <a:pt x="2041" y="355"/>
                  </a:lnTo>
                  <a:lnTo>
                    <a:pt x="2041" y="347"/>
                  </a:lnTo>
                  <a:lnTo>
                    <a:pt x="2005" y="347"/>
                  </a:lnTo>
                  <a:lnTo>
                    <a:pt x="2005" y="338"/>
                  </a:lnTo>
                  <a:lnTo>
                    <a:pt x="1959" y="338"/>
                  </a:lnTo>
                  <a:lnTo>
                    <a:pt x="1959" y="332"/>
                  </a:lnTo>
                  <a:lnTo>
                    <a:pt x="1924" y="332"/>
                  </a:lnTo>
                  <a:lnTo>
                    <a:pt x="1924" y="324"/>
                  </a:lnTo>
                  <a:lnTo>
                    <a:pt x="1881" y="324"/>
                  </a:lnTo>
                  <a:lnTo>
                    <a:pt x="1881" y="318"/>
                  </a:lnTo>
                  <a:lnTo>
                    <a:pt x="1844" y="318"/>
                  </a:lnTo>
                  <a:lnTo>
                    <a:pt x="1844" y="310"/>
                  </a:lnTo>
                  <a:lnTo>
                    <a:pt x="1800" y="310"/>
                  </a:lnTo>
                  <a:lnTo>
                    <a:pt x="1800" y="296"/>
                  </a:lnTo>
                  <a:lnTo>
                    <a:pt x="1763" y="296"/>
                  </a:lnTo>
                  <a:lnTo>
                    <a:pt x="1763" y="287"/>
                  </a:lnTo>
                  <a:lnTo>
                    <a:pt x="1719" y="287"/>
                  </a:lnTo>
                  <a:lnTo>
                    <a:pt x="1719" y="272"/>
                  </a:lnTo>
                  <a:lnTo>
                    <a:pt x="1641" y="272"/>
                  </a:lnTo>
                  <a:lnTo>
                    <a:pt x="1641" y="259"/>
                  </a:lnTo>
                  <a:lnTo>
                    <a:pt x="1604" y="259"/>
                  </a:lnTo>
                  <a:lnTo>
                    <a:pt x="1604" y="250"/>
                  </a:lnTo>
                  <a:lnTo>
                    <a:pt x="1567" y="250"/>
                  </a:lnTo>
                  <a:lnTo>
                    <a:pt x="1567" y="236"/>
                  </a:lnTo>
                  <a:lnTo>
                    <a:pt x="1523" y="236"/>
                  </a:lnTo>
                  <a:lnTo>
                    <a:pt x="1523" y="228"/>
                  </a:lnTo>
                  <a:lnTo>
                    <a:pt x="1486" y="228"/>
                  </a:lnTo>
                  <a:lnTo>
                    <a:pt x="1486" y="222"/>
                  </a:lnTo>
                  <a:lnTo>
                    <a:pt x="1436" y="222"/>
                  </a:lnTo>
                  <a:lnTo>
                    <a:pt x="1436" y="213"/>
                  </a:lnTo>
                  <a:lnTo>
                    <a:pt x="1408" y="213"/>
                  </a:lnTo>
                  <a:lnTo>
                    <a:pt x="1408" y="208"/>
                  </a:lnTo>
                  <a:lnTo>
                    <a:pt x="1354" y="208"/>
                  </a:lnTo>
                  <a:lnTo>
                    <a:pt x="1354" y="199"/>
                  </a:lnTo>
                  <a:lnTo>
                    <a:pt x="1319" y="199"/>
                  </a:lnTo>
                  <a:lnTo>
                    <a:pt x="1319" y="184"/>
                  </a:lnTo>
                  <a:lnTo>
                    <a:pt x="1276" y="184"/>
                  </a:lnTo>
                  <a:lnTo>
                    <a:pt x="1276" y="177"/>
                  </a:lnTo>
                  <a:lnTo>
                    <a:pt x="1239" y="177"/>
                  </a:lnTo>
                  <a:lnTo>
                    <a:pt x="1239" y="171"/>
                  </a:lnTo>
                  <a:lnTo>
                    <a:pt x="1195" y="171"/>
                  </a:lnTo>
                  <a:lnTo>
                    <a:pt x="1195" y="154"/>
                  </a:lnTo>
                  <a:lnTo>
                    <a:pt x="1158" y="154"/>
                  </a:lnTo>
                  <a:lnTo>
                    <a:pt x="1158" y="148"/>
                  </a:lnTo>
                  <a:lnTo>
                    <a:pt x="1116" y="148"/>
                  </a:lnTo>
                  <a:lnTo>
                    <a:pt x="1116" y="140"/>
                  </a:lnTo>
                  <a:lnTo>
                    <a:pt x="1079" y="140"/>
                  </a:lnTo>
                  <a:lnTo>
                    <a:pt x="1079" y="133"/>
                  </a:lnTo>
                  <a:lnTo>
                    <a:pt x="1034" y="133"/>
                  </a:lnTo>
                  <a:lnTo>
                    <a:pt x="1034" y="118"/>
                  </a:lnTo>
                  <a:lnTo>
                    <a:pt x="999" y="118"/>
                  </a:lnTo>
                  <a:lnTo>
                    <a:pt x="999" y="111"/>
                  </a:lnTo>
                  <a:lnTo>
                    <a:pt x="919" y="111"/>
                  </a:lnTo>
                  <a:lnTo>
                    <a:pt x="919" y="96"/>
                  </a:lnTo>
                  <a:lnTo>
                    <a:pt x="867" y="96"/>
                  </a:lnTo>
                  <a:lnTo>
                    <a:pt x="867" y="89"/>
                  </a:lnTo>
                  <a:lnTo>
                    <a:pt x="838" y="89"/>
                  </a:lnTo>
                  <a:lnTo>
                    <a:pt x="838" y="80"/>
                  </a:lnTo>
                  <a:lnTo>
                    <a:pt x="788" y="80"/>
                  </a:lnTo>
                  <a:lnTo>
                    <a:pt x="788" y="66"/>
                  </a:lnTo>
                  <a:lnTo>
                    <a:pt x="757" y="66"/>
                  </a:lnTo>
                  <a:lnTo>
                    <a:pt x="757" y="59"/>
                  </a:lnTo>
                  <a:lnTo>
                    <a:pt x="707" y="59"/>
                  </a:lnTo>
                  <a:lnTo>
                    <a:pt x="707" y="52"/>
                  </a:lnTo>
                  <a:lnTo>
                    <a:pt x="670" y="52"/>
                  </a:lnTo>
                  <a:lnTo>
                    <a:pt x="670" y="37"/>
                  </a:lnTo>
                  <a:lnTo>
                    <a:pt x="627" y="37"/>
                  </a:lnTo>
                  <a:lnTo>
                    <a:pt x="627" y="28"/>
                  </a:lnTo>
                  <a:lnTo>
                    <a:pt x="592" y="28"/>
                  </a:lnTo>
                  <a:lnTo>
                    <a:pt x="592" y="23"/>
                  </a:lnTo>
                  <a:lnTo>
                    <a:pt x="555" y="23"/>
                  </a:lnTo>
                  <a:lnTo>
                    <a:pt x="555" y="15"/>
                  </a:lnTo>
                  <a:lnTo>
                    <a:pt x="510" y="15"/>
                  </a:lnTo>
                  <a:lnTo>
                    <a:pt x="510" y="0"/>
                  </a:lnTo>
                  <a:lnTo>
                    <a:pt x="474" y="0"/>
                  </a:lnTo>
                  <a:close/>
                </a:path>
              </a:pathLst>
            </a:custGeom>
            <a:solidFill>
              <a:srgbClr val="0202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4" name="Freeform 337"/>
            <p:cNvSpPr>
              <a:spLocks/>
            </p:cNvSpPr>
            <p:nvPr/>
          </p:nvSpPr>
          <p:spPr bwMode="auto">
            <a:xfrm>
              <a:off x="3892" y="1907"/>
              <a:ext cx="253" cy="142"/>
            </a:xfrm>
            <a:custGeom>
              <a:avLst/>
              <a:gdLst>
                <a:gd name="T0" fmla="*/ 0 w 2534"/>
                <a:gd name="T1" fmla="*/ 0 h 1851"/>
                <a:gd name="T2" fmla="*/ 0 w 2534"/>
                <a:gd name="T3" fmla="*/ 0 h 1851"/>
                <a:gd name="T4" fmla="*/ 0 w 2534"/>
                <a:gd name="T5" fmla="*/ 0 h 1851"/>
                <a:gd name="T6" fmla="*/ 0 w 2534"/>
                <a:gd name="T7" fmla="*/ 0 h 1851"/>
                <a:gd name="T8" fmla="*/ 0 w 2534"/>
                <a:gd name="T9" fmla="*/ 0 h 1851"/>
                <a:gd name="T10" fmla="*/ 0 w 2534"/>
                <a:gd name="T11" fmla="*/ 0 h 1851"/>
                <a:gd name="T12" fmla="*/ 0 w 2534"/>
                <a:gd name="T13" fmla="*/ 0 h 1851"/>
                <a:gd name="T14" fmla="*/ 0 w 2534"/>
                <a:gd name="T15" fmla="*/ 0 h 1851"/>
                <a:gd name="T16" fmla="*/ 0 w 2534"/>
                <a:gd name="T17" fmla="*/ 0 h 1851"/>
                <a:gd name="T18" fmla="*/ 0 w 2534"/>
                <a:gd name="T19" fmla="*/ 0 h 1851"/>
                <a:gd name="T20" fmla="*/ 0 w 2534"/>
                <a:gd name="T21" fmla="*/ 0 h 1851"/>
                <a:gd name="T22" fmla="*/ 0 w 2534"/>
                <a:gd name="T23" fmla="*/ 0 h 1851"/>
                <a:gd name="T24" fmla="*/ 0 w 2534"/>
                <a:gd name="T25" fmla="*/ 0 h 1851"/>
                <a:gd name="T26" fmla="*/ 0 w 2534"/>
                <a:gd name="T27" fmla="*/ 0 h 1851"/>
                <a:gd name="T28" fmla="*/ 0 w 2534"/>
                <a:gd name="T29" fmla="*/ 0 h 1851"/>
                <a:gd name="T30" fmla="*/ 0 w 2534"/>
                <a:gd name="T31" fmla="*/ 0 h 1851"/>
                <a:gd name="T32" fmla="*/ 0 w 2534"/>
                <a:gd name="T33" fmla="*/ 0 h 1851"/>
                <a:gd name="T34" fmla="*/ 0 w 2534"/>
                <a:gd name="T35" fmla="*/ 0 h 1851"/>
                <a:gd name="T36" fmla="*/ 0 w 2534"/>
                <a:gd name="T37" fmla="*/ 0 h 1851"/>
                <a:gd name="T38" fmla="*/ 0 w 2534"/>
                <a:gd name="T39" fmla="*/ 0 h 1851"/>
                <a:gd name="T40" fmla="*/ 0 w 2534"/>
                <a:gd name="T41" fmla="*/ 0 h 1851"/>
                <a:gd name="T42" fmla="*/ 0 w 2534"/>
                <a:gd name="T43" fmla="*/ 0 h 1851"/>
                <a:gd name="T44" fmla="*/ 0 w 2534"/>
                <a:gd name="T45" fmla="*/ 0 h 1851"/>
                <a:gd name="T46" fmla="*/ 0 w 2534"/>
                <a:gd name="T47" fmla="*/ 0 h 1851"/>
                <a:gd name="T48" fmla="*/ 0 w 2534"/>
                <a:gd name="T49" fmla="*/ 0 h 1851"/>
                <a:gd name="T50" fmla="*/ 0 w 2534"/>
                <a:gd name="T51" fmla="*/ 0 h 1851"/>
                <a:gd name="T52" fmla="*/ 0 w 2534"/>
                <a:gd name="T53" fmla="*/ 0 h 1851"/>
                <a:gd name="T54" fmla="*/ 0 w 2534"/>
                <a:gd name="T55" fmla="*/ 0 h 1851"/>
                <a:gd name="T56" fmla="*/ 0 w 2534"/>
                <a:gd name="T57" fmla="*/ 0 h 1851"/>
                <a:gd name="T58" fmla="*/ 0 w 2534"/>
                <a:gd name="T59" fmla="*/ 0 h 1851"/>
                <a:gd name="T60" fmla="*/ 0 w 2534"/>
                <a:gd name="T61" fmla="*/ 0 h 1851"/>
                <a:gd name="T62" fmla="*/ 0 w 2534"/>
                <a:gd name="T63" fmla="*/ 0 h 1851"/>
                <a:gd name="T64" fmla="*/ 0 w 2534"/>
                <a:gd name="T65" fmla="*/ 0 h 1851"/>
                <a:gd name="T66" fmla="*/ 0 w 2534"/>
                <a:gd name="T67" fmla="*/ 0 h 1851"/>
                <a:gd name="T68" fmla="*/ 0 w 2534"/>
                <a:gd name="T69" fmla="*/ 0 h 1851"/>
                <a:gd name="T70" fmla="*/ 0 w 2534"/>
                <a:gd name="T71" fmla="*/ 0 h 1851"/>
                <a:gd name="T72" fmla="*/ 0 w 2534"/>
                <a:gd name="T73" fmla="*/ 0 h 1851"/>
                <a:gd name="T74" fmla="*/ 0 w 2534"/>
                <a:gd name="T75" fmla="*/ 0 h 1851"/>
                <a:gd name="T76" fmla="*/ 0 w 2534"/>
                <a:gd name="T77" fmla="*/ 0 h 1851"/>
                <a:gd name="T78" fmla="*/ 0 w 2534"/>
                <a:gd name="T79" fmla="*/ 0 h 1851"/>
                <a:gd name="T80" fmla="*/ 0 w 2534"/>
                <a:gd name="T81" fmla="*/ 0 h 1851"/>
                <a:gd name="T82" fmla="*/ 0 w 2534"/>
                <a:gd name="T83" fmla="*/ 0 h 1851"/>
                <a:gd name="T84" fmla="*/ 0 w 2534"/>
                <a:gd name="T85" fmla="*/ 0 h 1851"/>
                <a:gd name="T86" fmla="*/ 0 w 2534"/>
                <a:gd name="T87" fmla="*/ 0 h 1851"/>
                <a:gd name="T88" fmla="*/ 0 w 2534"/>
                <a:gd name="T89" fmla="*/ 0 h 1851"/>
                <a:gd name="T90" fmla="*/ 0 w 2534"/>
                <a:gd name="T91" fmla="*/ 0 h 1851"/>
                <a:gd name="T92" fmla="*/ 0 w 2534"/>
                <a:gd name="T93" fmla="*/ 0 h 1851"/>
                <a:gd name="T94" fmla="*/ 0 w 2534"/>
                <a:gd name="T95" fmla="*/ 0 h 1851"/>
                <a:gd name="T96" fmla="*/ 0 w 2534"/>
                <a:gd name="T97" fmla="*/ 0 h 1851"/>
                <a:gd name="T98" fmla="*/ 0 w 2534"/>
                <a:gd name="T99" fmla="*/ 0 h 1851"/>
                <a:gd name="T100" fmla="*/ 0 w 2534"/>
                <a:gd name="T101" fmla="*/ 0 h 1851"/>
                <a:gd name="T102" fmla="*/ 0 w 2534"/>
                <a:gd name="T103" fmla="*/ 0 h 1851"/>
                <a:gd name="T104" fmla="*/ 0 w 2534"/>
                <a:gd name="T105" fmla="*/ 0 h 1851"/>
                <a:gd name="T106" fmla="*/ 0 w 2534"/>
                <a:gd name="T107" fmla="*/ 0 h 1851"/>
                <a:gd name="T108" fmla="*/ 0 w 2534"/>
                <a:gd name="T109" fmla="*/ 0 h 1851"/>
                <a:gd name="T110" fmla="*/ 0 w 2534"/>
                <a:gd name="T111" fmla="*/ 0 h 1851"/>
                <a:gd name="T112" fmla="*/ 0 w 2534"/>
                <a:gd name="T113" fmla="*/ 0 h 1851"/>
                <a:gd name="T114" fmla="*/ 0 w 2534"/>
                <a:gd name="T115" fmla="*/ 0 h 1851"/>
                <a:gd name="T116" fmla="*/ 0 w 2534"/>
                <a:gd name="T117" fmla="*/ 0 h 1851"/>
                <a:gd name="T118" fmla="*/ 0 w 2534"/>
                <a:gd name="T119" fmla="*/ 0 h 1851"/>
                <a:gd name="T120" fmla="*/ 0 w 2534"/>
                <a:gd name="T121" fmla="*/ 0 h 1851"/>
                <a:gd name="T122" fmla="*/ 0 w 2534"/>
                <a:gd name="T123" fmla="*/ 0 h 185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534" h="1851">
                  <a:moveTo>
                    <a:pt x="407" y="0"/>
                  </a:moveTo>
                  <a:lnTo>
                    <a:pt x="407" y="28"/>
                  </a:lnTo>
                  <a:lnTo>
                    <a:pt x="399" y="28"/>
                  </a:lnTo>
                  <a:lnTo>
                    <a:pt x="399" y="59"/>
                  </a:lnTo>
                  <a:lnTo>
                    <a:pt x="393" y="59"/>
                  </a:lnTo>
                  <a:lnTo>
                    <a:pt x="393" y="89"/>
                  </a:lnTo>
                  <a:lnTo>
                    <a:pt x="384" y="89"/>
                  </a:lnTo>
                  <a:lnTo>
                    <a:pt x="384" y="111"/>
                  </a:lnTo>
                  <a:lnTo>
                    <a:pt x="371" y="111"/>
                  </a:lnTo>
                  <a:lnTo>
                    <a:pt x="371" y="133"/>
                  </a:lnTo>
                  <a:lnTo>
                    <a:pt x="362" y="133"/>
                  </a:lnTo>
                  <a:lnTo>
                    <a:pt x="362" y="184"/>
                  </a:lnTo>
                  <a:lnTo>
                    <a:pt x="349" y="184"/>
                  </a:lnTo>
                  <a:lnTo>
                    <a:pt x="349" y="208"/>
                  </a:lnTo>
                  <a:lnTo>
                    <a:pt x="342" y="208"/>
                  </a:lnTo>
                  <a:lnTo>
                    <a:pt x="342" y="228"/>
                  </a:lnTo>
                  <a:lnTo>
                    <a:pt x="325" y="228"/>
                  </a:lnTo>
                  <a:lnTo>
                    <a:pt x="325" y="272"/>
                  </a:lnTo>
                  <a:lnTo>
                    <a:pt x="312" y="272"/>
                  </a:lnTo>
                  <a:lnTo>
                    <a:pt x="312" y="310"/>
                  </a:lnTo>
                  <a:lnTo>
                    <a:pt x="306" y="310"/>
                  </a:lnTo>
                  <a:lnTo>
                    <a:pt x="306" y="332"/>
                  </a:lnTo>
                  <a:lnTo>
                    <a:pt x="290" y="332"/>
                  </a:lnTo>
                  <a:lnTo>
                    <a:pt x="290" y="375"/>
                  </a:lnTo>
                  <a:lnTo>
                    <a:pt x="275" y="375"/>
                  </a:lnTo>
                  <a:lnTo>
                    <a:pt x="275" y="406"/>
                  </a:lnTo>
                  <a:lnTo>
                    <a:pt x="269" y="406"/>
                  </a:lnTo>
                  <a:lnTo>
                    <a:pt x="269" y="435"/>
                  </a:lnTo>
                  <a:lnTo>
                    <a:pt x="253" y="435"/>
                  </a:lnTo>
                  <a:lnTo>
                    <a:pt x="253" y="472"/>
                  </a:lnTo>
                  <a:lnTo>
                    <a:pt x="238" y="472"/>
                  </a:lnTo>
                  <a:lnTo>
                    <a:pt x="238" y="509"/>
                  </a:lnTo>
                  <a:lnTo>
                    <a:pt x="233" y="509"/>
                  </a:lnTo>
                  <a:lnTo>
                    <a:pt x="233" y="531"/>
                  </a:lnTo>
                  <a:lnTo>
                    <a:pt x="225" y="531"/>
                  </a:lnTo>
                  <a:lnTo>
                    <a:pt x="225" y="545"/>
                  </a:lnTo>
                  <a:lnTo>
                    <a:pt x="210" y="545"/>
                  </a:lnTo>
                  <a:lnTo>
                    <a:pt x="210" y="576"/>
                  </a:lnTo>
                  <a:lnTo>
                    <a:pt x="203" y="576"/>
                  </a:lnTo>
                  <a:lnTo>
                    <a:pt x="203" y="605"/>
                  </a:lnTo>
                  <a:lnTo>
                    <a:pt x="196" y="605"/>
                  </a:lnTo>
                  <a:lnTo>
                    <a:pt x="196" y="628"/>
                  </a:lnTo>
                  <a:lnTo>
                    <a:pt x="188" y="628"/>
                  </a:lnTo>
                  <a:lnTo>
                    <a:pt x="188" y="650"/>
                  </a:lnTo>
                  <a:lnTo>
                    <a:pt x="174" y="650"/>
                  </a:lnTo>
                  <a:lnTo>
                    <a:pt x="174" y="670"/>
                  </a:lnTo>
                  <a:lnTo>
                    <a:pt x="166" y="670"/>
                  </a:lnTo>
                  <a:lnTo>
                    <a:pt x="166" y="708"/>
                  </a:lnTo>
                  <a:lnTo>
                    <a:pt x="160" y="708"/>
                  </a:lnTo>
                  <a:lnTo>
                    <a:pt x="160" y="723"/>
                  </a:lnTo>
                  <a:lnTo>
                    <a:pt x="151" y="723"/>
                  </a:lnTo>
                  <a:lnTo>
                    <a:pt x="151" y="753"/>
                  </a:lnTo>
                  <a:lnTo>
                    <a:pt x="138" y="753"/>
                  </a:lnTo>
                  <a:lnTo>
                    <a:pt x="138" y="804"/>
                  </a:lnTo>
                  <a:lnTo>
                    <a:pt x="129" y="804"/>
                  </a:lnTo>
                  <a:lnTo>
                    <a:pt x="129" y="826"/>
                  </a:lnTo>
                  <a:lnTo>
                    <a:pt x="116" y="826"/>
                  </a:lnTo>
                  <a:lnTo>
                    <a:pt x="116" y="849"/>
                  </a:lnTo>
                  <a:lnTo>
                    <a:pt x="109" y="849"/>
                  </a:lnTo>
                  <a:lnTo>
                    <a:pt x="109" y="872"/>
                  </a:lnTo>
                  <a:lnTo>
                    <a:pt x="93" y="872"/>
                  </a:lnTo>
                  <a:lnTo>
                    <a:pt x="93" y="892"/>
                  </a:lnTo>
                  <a:lnTo>
                    <a:pt x="87" y="892"/>
                  </a:lnTo>
                  <a:lnTo>
                    <a:pt x="87" y="923"/>
                  </a:lnTo>
                  <a:lnTo>
                    <a:pt x="79" y="923"/>
                  </a:lnTo>
                  <a:lnTo>
                    <a:pt x="79" y="952"/>
                  </a:lnTo>
                  <a:lnTo>
                    <a:pt x="73" y="952"/>
                  </a:lnTo>
                  <a:lnTo>
                    <a:pt x="73" y="982"/>
                  </a:lnTo>
                  <a:lnTo>
                    <a:pt x="57" y="982"/>
                  </a:lnTo>
                  <a:lnTo>
                    <a:pt x="57" y="989"/>
                  </a:lnTo>
                  <a:lnTo>
                    <a:pt x="51" y="989"/>
                  </a:lnTo>
                  <a:lnTo>
                    <a:pt x="51" y="1025"/>
                  </a:lnTo>
                  <a:lnTo>
                    <a:pt x="42" y="1025"/>
                  </a:lnTo>
                  <a:lnTo>
                    <a:pt x="42" y="1048"/>
                  </a:lnTo>
                  <a:lnTo>
                    <a:pt x="36" y="1048"/>
                  </a:lnTo>
                  <a:lnTo>
                    <a:pt x="36" y="1077"/>
                  </a:lnTo>
                  <a:lnTo>
                    <a:pt x="29" y="1077"/>
                  </a:lnTo>
                  <a:lnTo>
                    <a:pt x="29" y="1093"/>
                  </a:lnTo>
                  <a:lnTo>
                    <a:pt x="20" y="1093"/>
                  </a:lnTo>
                  <a:lnTo>
                    <a:pt x="20" y="1121"/>
                  </a:lnTo>
                  <a:lnTo>
                    <a:pt x="6" y="1121"/>
                  </a:lnTo>
                  <a:lnTo>
                    <a:pt x="6" y="1150"/>
                  </a:lnTo>
                  <a:lnTo>
                    <a:pt x="0" y="1150"/>
                  </a:lnTo>
                  <a:lnTo>
                    <a:pt x="0" y="1352"/>
                  </a:lnTo>
                  <a:lnTo>
                    <a:pt x="6" y="1352"/>
                  </a:lnTo>
                  <a:lnTo>
                    <a:pt x="6" y="1357"/>
                  </a:lnTo>
                  <a:lnTo>
                    <a:pt x="42" y="1357"/>
                  </a:lnTo>
                  <a:lnTo>
                    <a:pt x="42" y="1365"/>
                  </a:lnTo>
                  <a:lnTo>
                    <a:pt x="79" y="1365"/>
                  </a:lnTo>
                  <a:lnTo>
                    <a:pt x="79" y="1380"/>
                  </a:lnTo>
                  <a:lnTo>
                    <a:pt x="129" y="1380"/>
                  </a:lnTo>
                  <a:lnTo>
                    <a:pt x="129" y="1388"/>
                  </a:lnTo>
                  <a:lnTo>
                    <a:pt x="160" y="1388"/>
                  </a:lnTo>
                  <a:lnTo>
                    <a:pt x="160" y="1403"/>
                  </a:lnTo>
                  <a:lnTo>
                    <a:pt x="233" y="1403"/>
                  </a:lnTo>
                  <a:lnTo>
                    <a:pt x="233" y="1417"/>
                  </a:lnTo>
                  <a:lnTo>
                    <a:pt x="275" y="1417"/>
                  </a:lnTo>
                  <a:lnTo>
                    <a:pt x="275" y="1425"/>
                  </a:lnTo>
                  <a:lnTo>
                    <a:pt x="312" y="1425"/>
                  </a:lnTo>
                  <a:lnTo>
                    <a:pt x="312" y="1431"/>
                  </a:lnTo>
                  <a:lnTo>
                    <a:pt x="349" y="1431"/>
                  </a:lnTo>
                  <a:lnTo>
                    <a:pt x="349" y="1440"/>
                  </a:lnTo>
                  <a:lnTo>
                    <a:pt x="384" y="1440"/>
                  </a:lnTo>
                  <a:lnTo>
                    <a:pt x="384" y="1446"/>
                  </a:lnTo>
                  <a:lnTo>
                    <a:pt x="421" y="1446"/>
                  </a:lnTo>
                  <a:lnTo>
                    <a:pt x="421" y="1462"/>
                  </a:lnTo>
                  <a:lnTo>
                    <a:pt x="466" y="1462"/>
                  </a:lnTo>
                  <a:lnTo>
                    <a:pt x="466" y="1468"/>
                  </a:lnTo>
                  <a:lnTo>
                    <a:pt x="502" y="1468"/>
                  </a:lnTo>
                  <a:lnTo>
                    <a:pt x="502" y="1477"/>
                  </a:lnTo>
                  <a:lnTo>
                    <a:pt x="538" y="1477"/>
                  </a:lnTo>
                  <a:lnTo>
                    <a:pt x="538" y="1482"/>
                  </a:lnTo>
                  <a:lnTo>
                    <a:pt x="575" y="1482"/>
                  </a:lnTo>
                  <a:lnTo>
                    <a:pt x="575" y="1499"/>
                  </a:lnTo>
                  <a:lnTo>
                    <a:pt x="617" y="1499"/>
                  </a:lnTo>
                  <a:lnTo>
                    <a:pt x="617" y="1505"/>
                  </a:lnTo>
                  <a:lnTo>
                    <a:pt x="654" y="1505"/>
                  </a:lnTo>
                  <a:lnTo>
                    <a:pt x="654" y="1513"/>
                  </a:lnTo>
                  <a:lnTo>
                    <a:pt x="690" y="1513"/>
                  </a:lnTo>
                  <a:lnTo>
                    <a:pt x="690" y="1519"/>
                  </a:lnTo>
                  <a:lnTo>
                    <a:pt x="721" y="1519"/>
                  </a:lnTo>
                  <a:lnTo>
                    <a:pt x="721" y="1536"/>
                  </a:lnTo>
                  <a:lnTo>
                    <a:pt x="800" y="1536"/>
                  </a:lnTo>
                  <a:lnTo>
                    <a:pt x="800" y="1550"/>
                  </a:lnTo>
                  <a:lnTo>
                    <a:pt x="836" y="1550"/>
                  </a:lnTo>
                  <a:lnTo>
                    <a:pt x="836" y="1556"/>
                  </a:lnTo>
                  <a:lnTo>
                    <a:pt x="873" y="1556"/>
                  </a:lnTo>
                  <a:lnTo>
                    <a:pt x="873" y="1565"/>
                  </a:lnTo>
                  <a:lnTo>
                    <a:pt x="917" y="1565"/>
                  </a:lnTo>
                  <a:lnTo>
                    <a:pt x="917" y="1579"/>
                  </a:lnTo>
                  <a:lnTo>
                    <a:pt x="962" y="1579"/>
                  </a:lnTo>
                  <a:lnTo>
                    <a:pt x="962" y="1587"/>
                  </a:lnTo>
                  <a:lnTo>
                    <a:pt x="998" y="1587"/>
                  </a:lnTo>
                  <a:lnTo>
                    <a:pt x="998" y="1594"/>
                  </a:lnTo>
                  <a:lnTo>
                    <a:pt x="1035" y="1594"/>
                  </a:lnTo>
                  <a:lnTo>
                    <a:pt x="1035" y="1601"/>
                  </a:lnTo>
                  <a:lnTo>
                    <a:pt x="1071" y="1601"/>
                  </a:lnTo>
                  <a:lnTo>
                    <a:pt x="1071" y="1616"/>
                  </a:lnTo>
                  <a:lnTo>
                    <a:pt x="1113" y="1616"/>
                  </a:lnTo>
                  <a:lnTo>
                    <a:pt x="1113" y="1624"/>
                  </a:lnTo>
                  <a:lnTo>
                    <a:pt x="1150" y="1624"/>
                  </a:lnTo>
                  <a:lnTo>
                    <a:pt x="1150" y="1638"/>
                  </a:lnTo>
                  <a:lnTo>
                    <a:pt x="1223" y="1638"/>
                  </a:lnTo>
                  <a:lnTo>
                    <a:pt x="1223" y="1647"/>
                  </a:lnTo>
                  <a:lnTo>
                    <a:pt x="1252" y="1647"/>
                  </a:lnTo>
                  <a:lnTo>
                    <a:pt x="1252" y="1653"/>
                  </a:lnTo>
                  <a:lnTo>
                    <a:pt x="1304" y="1653"/>
                  </a:lnTo>
                  <a:lnTo>
                    <a:pt x="1304" y="1667"/>
                  </a:lnTo>
                  <a:lnTo>
                    <a:pt x="1341" y="1667"/>
                  </a:lnTo>
                  <a:lnTo>
                    <a:pt x="1341" y="1675"/>
                  </a:lnTo>
                  <a:lnTo>
                    <a:pt x="1369" y="1675"/>
                  </a:lnTo>
                  <a:lnTo>
                    <a:pt x="1369" y="1684"/>
                  </a:lnTo>
                  <a:lnTo>
                    <a:pt x="1405" y="1684"/>
                  </a:lnTo>
                  <a:lnTo>
                    <a:pt x="1405" y="1698"/>
                  </a:lnTo>
                  <a:lnTo>
                    <a:pt x="1456" y="1698"/>
                  </a:lnTo>
                  <a:lnTo>
                    <a:pt x="1456" y="1704"/>
                  </a:lnTo>
                  <a:lnTo>
                    <a:pt x="1487" y="1704"/>
                  </a:lnTo>
                  <a:lnTo>
                    <a:pt x="1487" y="1712"/>
                  </a:lnTo>
                  <a:lnTo>
                    <a:pt x="1522" y="1712"/>
                  </a:lnTo>
                  <a:lnTo>
                    <a:pt x="1522" y="1720"/>
                  </a:lnTo>
                  <a:lnTo>
                    <a:pt x="1559" y="1720"/>
                  </a:lnTo>
                  <a:lnTo>
                    <a:pt x="1559" y="1735"/>
                  </a:lnTo>
                  <a:lnTo>
                    <a:pt x="1602" y="1735"/>
                  </a:lnTo>
                  <a:lnTo>
                    <a:pt x="1602" y="1741"/>
                  </a:lnTo>
                  <a:lnTo>
                    <a:pt x="1638" y="1741"/>
                  </a:lnTo>
                  <a:lnTo>
                    <a:pt x="1638" y="1757"/>
                  </a:lnTo>
                  <a:lnTo>
                    <a:pt x="1711" y="1757"/>
                  </a:lnTo>
                  <a:lnTo>
                    <a:pt x="1711" y="1763"/>
                  </a:lnTo>
                  <a:lnTo>
                    <a:pt x="1755" y="1763"/>
                  </a:lnTo>
                  <a:lnTo>
                    <a:pt x="1755" y="1772"/>
                  </a:lnTo>
                  <a:lnTo>
                    <a:pt x="1792" y="1772"/>
                  </a:lnTo>
                  <a:lnTo>
                    <a:pt x="1792" y="1786"/>
                  </a:lnTo>
                  <a:lnTo>
                    <a:pt x="1829" y="1786"/>
                  </a:lnTo>
                  <a:lnTo>
                    <a:pt x="1829" y="1794"/>
                  </a:lnTo>
                  <a:lnTo>
                    <a:pt x="1870" y="1794"/>
                  </a:lnTo>
                  <a:lnTo>
                    <a:pt x="1870" y="1800"/>
                  </a:lnTo>
                  <a:lnTo>
                    <a:pt x="1907" y="1800"/>
                  </a:lnTo>
                  <a:lnTo>
                    <a:pt x="1907" y="1814"/>
                  </a:lnTo>
                  <a:lnTo>
                    <a:pt x="1944" y="1814"/>
                  </a:lnTo>
                  <a:lnTo>
                    <a:pt x="1944" y="1823"/>
                  </a:lnTo>
                  <a:lnTo>
                    <a:pt x="1988" y="1823"/>
                  </a:lnTo>
                  <a:lnTo>
                    <a:pt x="1988" y="1829"/>
                  </a:lnTo>
                  <a:lnTo>
                    <a:pt x="2025" y="1829"/>
                  </a:lnTo>
                  <a:lnTo>
                    <a:pt x="2025" y="1845"/>
                  </a:lnTo>
                  <a:lnTo>
                    <a:pt x="2053" y="1845"/>
                  </a:lnTo>
                  <a:lnTo>
                    <a:pt x="2053" y="1851"/>
                  </a:lnTo>
                  <a:lnTo>
                    <a:pt x="2105" y="1851"/>
                  </a:lnTo>
                  <a:lnTo>
                    <a:pt x="2105" y="1845"/>
                  </a:lnTo>
                  <a:lnTo>
                    <a:pt x="2112" y="1845"/>
                  </a:lnTo>
                  <a:lnTo>
                    <a:pt x="2112" y="1800"/>
                  </a:lnTo>
                  <a:lnTo>
                    <a:pt x="2120" y="1800"/>
                  </a:lnTo>
                  <a:lnTo>
                    <a:pt x="2120" y="1772"/>
                  </a:lnTo>
                  <a:lnTo>
                    <a:pt x="2125" y="1772"/>
                  </a:lnTo>
                  <a:lnTo>
                    <a:pt x="2125" y="1757"/>
                  </a:lnTo>
                  <a:lnTo>
                    <a:pt x="2142" y="1757"/>
                  </a:lnTo>
                  <a:lnTo>
                    <a:pt x="2142" y="1712"/>
                  </a:lnTo>
                  <a:lnTo>
                    <a:pt x="2148" y="1712"/>
                  </a:lnTo>
                  <a:lnTo>
                    <a:pt x="2148" y="1684"/>
                  </a:lnTo>
                  <a:lnTo>
                    <a:pt x="2162" y="1684"/>
                  </a:lnTo>
                  <a:lnTo>
                    <a:pt x="2162" y="1667"/>
                  </a:lnTo>
                  <a:lnTo>
                    <a:pt x="2170" y="1667"/>
                  </a:lnTo>
                  <a:lnTo>
                    <a:pt x="2170" y="1638"/>
                  </a:lnTo>
                  <a:lnTo>
                    <a:pt x="2179" y="1638"/>
                  </a:lnTo>
                  <a:lnTo>
                    <a:pt x="2179" y="1624"/>
                  </a:lnTo>
                  <a:lnTo>
                    <a:pt x="2184" y="1624"/>
                  </a:lnTo>
                  <a:lnTo>
                    <a:pt x="2184" y="1587"/>
                  </a:lnTo>
                  <a:lnTo>
                    <a:pt x="2199" y="1587"/>
                  </a:lnTo>
                  <a:lnTo>
                    <a:pt x="2199" y="1565"/>
                  </a:lnTo>
                  <a:lnTo>
                    <a:pt x="2207" y="1565"/>
                  </a:lnTo>
                  <a:lnTo>
                    <a:pt x="2207" y="1536"/>
                  </a:lnTo>
                  <a:lnTo>
                    <a:pt x="2221" y="1536"/>
                  </a:lnTo>
                  <a:lnTo>
                    <a:pt x="2221" y="1482"/>
                  </a:lnTo>
                  <a:lnTo>
                    <a:pt x="2235" y="1482"/>
                  </a:lnTo>
                  <a:lnTo>
                    <a:pt x="2235" y="1468"/>
                  </a:lnTo>
                  <a:lnTo>
                    <a:pt x="2243" y="1468"/>
                  </a:lnTo>
                  <a:lnTo>
                    <a:pt x="2243" y="1440"/>
                  </a:lnTo>
                  <a:lnTo>
                    <a:pt x="2251" y="1440"/>
                  </a:lnTo>
                  <a:lnTo>
                    <a:pt x="2251" y="1425"/>
                  </a:lnTo>
                  <a:lnTo>
                    <a:pt x="2257" y="1425"/>
                  </a:lnTo>
                  <a:lnTo>
                    <a:pt x="2257" y="1403"/>
                  </a:lnTo>
                  <a:lnTo>
                    <a:pt x="2271" y="1403"/>
                  </a:lnTo>
                  <a:lnTo>
                    <a:pt x="2271" y="1380"/>
                  </a:lnTo>
                  <a:lnTo>
                    <a:pt x="2280" y="1380"/>
                  </a:lnTo>
                  <a:lnTo>
                    <a:pt x="2280" y="1357"/>
                  </a:lnTo>
                  <a:lnTo>
                    <a:pt x="2286" y="1357"/>
                  </a:lnTo>
                  <a:lnTo>
                    <a:pt x="2286" y="1321"/>
                  </a:lnTo>
                  <a:lnTo>
                    <a:pt x="2302" y="1321"/>
                  </a:lnTo>
                  <a:lnTo>
                    <a:pt x="2302" y="1297"/>
                  </a:lnTo>
                  <a:lnTo>
                    <a:pt x="2308" y="1297"/>
                  </a:lnTo>
                  <a:lnTo>
                    <a:pt x="2308" y="1261"/>
                  </a:lnTo>
                  <a:lnTo>
                    <a:pt x="2316" y="1261"/>
                  </a:lnTo>
                  <a:lnTo>
                    <a:pt x="2316" y="1240"/>
                  </a:lnTo>
                  <a:lnTo>
                    <a:pt x="2323" y="1240"/>
                  </a:lnTo>
                  <a:lnTo>
                    <a:pt x="2323" y="1224"/>
                  </a:lnTo>
                  <a:lnTo>
                    <a:pt x="2338" y="1224"/>
                  </a:lnTo>
                  <a:lnTo>
                    <a:pt x="2338" y="1196"/>
                  </a:lnTo>
                  <a:lnTo>
                    <a:pt x="2345" y="1196"/>
                  </a:lnTo>
                  <a:lnTo>
                    <a:pt x="2345" y="1181"/>
                  </a:lnTo>
                  <a:lnTo>
                    <a:pt x="2353" y="1181"/>
                  </a:lnTo>
                  <a:lnTo>
                    <a:pt x="2353" y="1145"/>
                  </a:lnTo>
                  <a:lnTo>
                    <a:pt x="2358" y="1145"/>
                  </a:lnTo>
                  <a:lnTo>
                    <a:pt x="2358" y="1121"/>
                  </a:lnTo>
                  <a:lnTo>
                    <a:pt x="2367" y="1121"/>
                  </a:lnTo>
                  <a:lnTo>
                    <a:pt x="2367" y="1108"/>
                  </a:lnTo>
                  <a:lnTo>
                    <a:pt x="2375" y="1108"/>
                  </a:lnTo>
                  <a:lnTo>
                    <a:pt x="2375" y="1077"/>
                  </a:lnTo>
                  <a:lnTo>
                    <a:pt x="2381" y="1077"/>
                  </a:lnTo>
                  <a:lnTo>
                    <a:pt x="2381" y="1048"/>
                  </a:lnTo>
                  <a:lnTo>
                    <a:pt x="2395" y="1048"/>
                  </a:lnTo>
                  <a:lnTo>
                    <a:pt x="2395" y="1025"/>
                  </a:lnTo>
                  <a:lnTo>
                    <a:pt x="2403" y="1025"/>
                  </a:lnTo>
                  <a:lnTo>
                    <a:pt x="2403" y="1002"/>
                  </a:lnTo>
                  <a:lnTo>
                    <a:pt x="2417" y="1002"/>
                  </a:lnTo>
                  <a:lnTo>
                    <a:pt x="2417" y="989"/>
                  </a:lnTo>
                  <a:lnTo>
                    <a:pt x="2425" y="989"/>
                  </a:lnTo>
                  <a:lnTo>
                    <a:pt x="2425" y="960"/>
                  </a:lnTo>
                  <a:lnTo>
                    <a:pt x="2432" y="960"/>
                  </a:lnTo>
                  <a:lnTo>
                    <a:pt x="2432" y="929"/>
                  </a:lnTo>
                  <a:lnTo>
                    <a:pt x="2440" y="929"/>
                  </a:lnTo>
                  <a:lnTo>
                    <a:pt x="2440" y="892"/>
                  </a:lnTo>
                  <a:lnTo>
                    <a:pt x="2454" y="892"/>
                  </a:lnTo>
                  <a:lnTo>
                    <a:pt x="2454" y="872"/>
                  </a:lnTo>
                  <a:lnTo>
                    <a:pt x="2462" y="872"/>
                  </a:lnTo>
                  <a:lnTo>
                    <a:pt x="2462" y="841"/>
                  </a:lnTo>
                  <a:lnTo>
                    <a:pt x="2468" y="841"/>
                  </a:lnTo>
                  <a:lnTo>
                    <a:pt x="2468" y="826"/>
                  </a:lnTo>
                  <a:lnTo>
                    <a:pt x="2476" y="826"/>
                  </a:lnTo>
                  <a:lnTo>
                    <a:pt x="2476" y="789"/>
                  </a:lnTo>
                  <a:lnTo>
                    <a:pt x="2484" y="789"/>
                  </a:lnTo>
                  <a:lnTo>
                    <a:pt x="2484" y="767"/>
                  </a:lnTo>
                  <a:lnTo>
                    <a:pt x="2490" y="767"/>
                  </a:lnTo>
                  <a:lnTo>
                    <a:pt x="2490" y="745"/>
                  </a:lnTo>
                  <a:lnTo>
                    <a:pt x="2504" y="745"/>
                  </a:lnTo>
                  <a:lnTo>
                    <a:pt x="2504" y="723"/>
                  </a:lnTo>
                  <a:lnTo>
                    <a:pt x="2512" y="723"/>
                  </a:lnTo>
                  <a:lnTo>
                    <a:pt x="2512" y="693"/>
                  </a:lnTo>
                  <a:lnTo>
                    <a:pt x="2521" y="693"/>
                  </a:lnTo>
                  <a:lnTo>
                    <a:pt x="2521" y="670"/>
                  </a:lnTo>
                  <a:lnTo>
                    <a:pt x="2534" y="670"/>
                  </a:lnTo>
                  <a:lnTo>
                    <a:pt x="2534" y="472"/>
                  </a:lnTo>
                  <a:lnTo>
                    <a:pt x="2462" y="472"/>
                  </a:lnTo>
                  <a:lnTo>
                    <a:pt x="2462" y="457"/>
                  </a:lnTo>
                  <a:lnTo>
                    <a:pt x="2425" y="457"/>
                  </a:lnTo>
                  <a:lnTo>
                    <a:pt x="2425" y="450"/>
                  </a:lnTo>
                  <a:lnTo>
                    <a:pt x="2375" y="450"/>
                  </a:lnTo>
                  <a:lnTo>
                    <a:pt x="2375" y="435"/>
                  </a:lnTo>
                  <a:lnTo>
                    <a:pt x="2302" y="435"/>
                  </a:lnTo>
                  <a:lnTo>
                    <a:pt x="2302" y="421"/>
                  </a:lnTo>
                  <a:lnTo>
                    <a:pt x="2257" y="421"/>
                  </a:lnTo>
                  <a:lnTo>
                    <a:pt x="2257" y="413"/>
                  </a:lnTo>
                  <a:lnTo>
                    <a:pt x="2221" y="413"/>
                  </a:lnTo>
                  <a:lnTo>
                    <a:pt x="2221" y="406"/>
                  </a:lnTo>
                  <a:lnTo>
                    <a:pt x="2179" y="406"/>
                  </a:lnTo>
                  <a:lnTo>
                    <a:pt x="2179" y="391"/>
                  </a:lnTo>
                  <a:lnTo>
                    <a:pt x="2142" y="391"/>
                  </a:lnTo>
                  <a:lnTo>
                    <a:pt x="2142" y="384"/>
                  </a:lnTo>
                  <a:lnTo>
                    <a:pt x="2105" y="384"/>
                  </a:lnTo>
                  <a:lnTo>
                    <a:pt x="2105" y="375"/>
                  </a:lnTo>
                  <a:lnTo>
                    <a:pt x="2053" y="375"/>
                  </a:lnTo>
                  <a:lnTo>
                    <a:pt x="2053" y="369"/>
                  </a:lnTo>
                  <a:lnTo>
                    <a:pt x="2025" y="369"/>
                  </a:lnTo>
                  <a:lnTo>
                    <a:pt x="2025" y="355"/>
                  </a:lnTo>
                  <a:lnTo>
                    <a:pt x="1974" y="355"/>
                  </a:lnTo>
                  <a:lnTo>
                    <a:pt x="1974" y="347"/>
                  </a:lnTo>
                  <a:lnTo>
                    <a:pt x="1938" y="347"/>
                  </a:lnTo>
                  <a:lnTo>
                    <a:pt x="1938" y="338"/>
                  </a:lnTo>
                  <a:lnTo>
                    <a:pt x="1892" y="338"/>
                  </a:lnTo>
                  <a:lnTo>
                    <a:pt x="1892" y="332"/>
                  </a:lnTo>
                  <a:lnTo>
                    <a:pt x="1857" y="332"/>
                  </a:lnTo>
                  <a:lnTo>
                    <a:pt x="1857" y="324"/>
                  </a:lnTo>
                  <a:lnTo>
                    <a:pt x="1814" y="324"/>
                  </a:lnTo>
                  <a:lnTo>
                    <a:pt x="1814" y="318"/>
                  </a:lnTo>
                  <a:lnTo>
                    <a:pt x="1777" y="318"/>
                  </a:lnTo>
                  <a:lnTo>
                    <a:pt x="1777" y="310"/>
                  </a:lnTo>
                  <a:lnTo>
                    <a:pt x="1733" y="310"/>
                  </a:lnTo>
                  <a:lnTo>
                    <a:pt x="1733" y="296"/>
                  </a:lnTo>
                  <a:lnTo>
                    <a:pt x="1696" y="296"/>
                  </a:lnTo>
                  <a:lnTo>
                    <a:pt x="1696" y="287"/>
                  </a:lnTo>
                  <a:lnTo>
                    <a:pt x="1652" y="287"/>
                  </a:lnTo>
                  <a:lnTo>
                    <a:pt x="1652" y="272"/>
                  </a:lnTo>
                  <a:lnTo>
                    <a:pt x="1574" y="272"/>
                  </a:lnTo>
                  <a:lnTo>
                    <a:pt x="1574" y="259"/>
                  </a:lnTo>
                  <a:lnTo>
                    <a:pt x="1537" y="259"/>
                  </a:lnTo>
                  <a:lnTo>
                    <a:pt x="1537" y="250"/>
                  </a:lnTo>
                  <a:lnTo>
                    <a:pt x="1500" y="250"/>
                  </a:lnTo>
                  <a:lnTo>
                    <a:pt x="1500" y="236"/>
                  </a:lnTo>
                  <a:lnTo>
                    <a:pt x="1456" y="236"/>
                  </a:lnTo>
                  <a:lnTo>
                    <a:pt x="1456" y="228"/>
                  </a:lnTo>
                  <a:lnTo>
                    <a:pt x="1419" y="228"/>
                  </a:lnTo>
                  <a:lnTo>
                    <a:pt x="1419" y="222"/>
                  </a:lnTo>
                  <a:lnTo>
                    <a:pt x="1369" y="222"/>
                  </a:lnTo>
                  <a:lnTo>
                    <a:pt x="1369" y="213"/>
                  </a:lnTo>
                  <a:lnTo>
                    <a:pt x="1341" y="213"/>
                  </a:lnTo>
                  <a:lnTo>
                    <a:pt x="1341" y="208"/>
                  </a:lnTo>
                  <a:lnTo>
                    <a:pt x="1287" y="208"/>
                  </a:lnTo>
                  <a:lnTo>
                    <a:pt x="1287" y="199"/>
                  </a:lnTo>
                  <a:lnTo>
                    <a:pt x="1252" y="199"/>
                  </a:lnTo>
                  <a:lnTo>
                    <a:pt x="1252" y="184"/>
                  </a:lnTo>
                  <a:lnTo>
                    <a:pt x="1209" y="184"/>
                  </a:lnTo>
                  <a:lnTo>
                    <a:pt x="1209" y="177"/>
                  </a:lnTo>
                  <a:lnTo>
                    <a:pt x="1172" y="177"/>
                  </a:lnTo>
                  <a:lnTo>
                    <a:pt x="1172" y="171"/>
                  </a:lnTo>
                  <a:lnTo>
                    <a:pt x="1128" y="171"/>
                  </a:lnTo>
                  <a:lnTo>
                    <a:pt x="1128" y="154"/>
                  </a:lnTo>
                  <a:lnTo>
                    <a:pt x="1091" y="154"/>
                  </a:lnTo>
                  <a:lnTo>
                    <a:pt x="1091" y="148"/>
                  </a:lnTo>
                  <a:lnTo>
                    <a:pt x="1049" y="148"/>
                  </a:lnTo>
                  <a:lnTo>
                    <a:pt x="1049" y="140"/>
                  </a:lnTo>
                  <a:lnTo>
                    <a:pt x="1012" y="140"/>
                  </a:lnTo>
                  <a:lnTo>
                    <a:pt x="1012" y="133"/>
                  </a:lnTo>
                  <a:lnTo>
                    <a:pt x="967" y="133"/>
                  </a:lnTo>
                  <a:lnTo>
                    <a:pt x="967" y="118"/>
                  </a:lnTo>
                  <a:lnTo>
                    <a:pt x="932" y="118"/>
                  </a:lnTo>
                  <a:lnTo>
                    <a:pt x="932" y="111"/>
                  </a:lnTo>
                  <a:lnTo>
                    <a:pt x="852" y="111"/>
                  </a:lnTo>
                  <a:lnTo>
                    <a:pt x="852" y="96"/>
                  </a:lnTo>
                  <a:lnTo>
                    <a:pt x="800" y="96"/>
                  </a:lnTo>
                  <a:lnTo>
                    <a:pt x="800" y="89"/>
                  </a:lnTo>
                  <a:lnTo>
                    <a:pt x="771" y="89"/>
                  </a:lnTo>
                  <a:lnTo>
                    <a:pt x="771" y="80"/>
                  </a:lnTo>
                  <a:lnTo>
                    <a:pt x="721" y="80"/>
                  </a:lnTo>
                  <a:lnTo>
                    <a:pt x="721" y="66"/>
                  </a:lnTo>
                  <a:lnTo>
                    <a:pt x="690" y="66"/>
                  </a:lnTo>
                  <a:lnTo>
                    <a:pt x="690" y="59"/>
                  </a:lnTo>
                  <a:lnTo>
                    <a:pt x="640" y="59"/>
                  </a:lnTo>
                  <a:lnTo>
                    <a:pt x="640" y="52"/>
                  </a:lnTo>
                  <a:lnTo>
                    <a:pt x="603" y="52"/>
                  </a:lnTo>
                  <a:lnTo>
                    <a:pt x="603" y="37"/>
                  </a:lnTo>
                  <a:lnTo>
                    <a:pt x="560" y="37"/>
                  </a:lnTo>
                  <a:lnTo>
                    <a:pt x="560" y="28"/>
                  </a:lnTo>
                  <a:lnTo>
                    <a:pt x="525" y="28"/>
                  </a:lnTo>
                  <a:lnTo>
                    <a:pt x="525" y="23"/>
                  </a:lnTo>
                  <a:lnTo>
                    <a:pt x="488" y="23"/>
                  </a:lnTo>
                  <a:lnTo>
                    <a:pt x="488" y="15"/>
                  </a:lnTo>
                  <a:lnTo>
                    <a:pt x="443" y="15"/>
                  </a:lnTo>
                  <a:lnTo>
                    <a:pt x="443" y="0"/>
                  </a:lnTo>
                  <a:lnTo>
                    <a:pt x="407" y="0"/>
                  </a:lnTo>
                  <a:close/>
                </a:path>
              </a:pathLst>
            </a:custGeom>
            <a:solidFill>
              <a:srgbClr val="020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5" name="Freeform 338"/>
            <p:cNvSpPr>
              <a:spLocks/>
            </p:cNvSpPr>
            <p:nvPr/>
          </p:nvSpPr>
          <p:spPr bwMode="auto">
            <a:xfrm>
              <a:off x="3898" y="1907"/>
              <a:ext cx="240" cy="142"/>
            </a:xfrm>
            <a:custGeom>
              <a:avLst/>
              <a:gdLst>
                <a:gd name="T0" fmla="*/ 0 w 2405"/>
                <a:gd name="T1" fmla="*/ 0 h 1851"/>
                <a:gd name="T2" fmla="*/ 0 w 2405"/>
                <a:gd name="T3" fmla="*/ 0 h 1851"/>
                <a:gd name="T4" fmla="*/ 0 w 2405"/>
                <a:gd name="T5" fmla="*/ 0 h 1851"/>
                <a:gd name="T6" fmla="*/ 0 w 2405"/>
                <a:gd name="T7" fmla="*/ 0 h 1851"/>
                <a:gd name="T8" fmla="*/ 0 w 2405"/>
                <a:gd name="T9" fmla="*/ 0 h 1851"/>
                <a:gd name="T10" fmla="*/ 0 w 2405"/>
                <a:gd name="T11" fmla="*/ 0 h 1851"/>
                <a:gd name="T12" fmla="*/ 0 w 2405"/>
                <a:gd name="T13" fmla="*/ 0 h 1851"/>
                <a:gd name="T14" fmla="*/ 0 w 2405"/>
                <a:gd name="T15" fmla="*/ 0 h 1851"/>
                <a:gd name="T16" fmla="*/ 0 w 2405"/>
                <a:gd name="T17" fmla="*/ 0 h 1851"/>
                <a:gd name="T18" fmla="*/ 0 w 2405"/>
                <a:gd name="T19" fmla="*/ 0 h 1851"/>
                <a:gd name="T20" fmla="*/ 0 w 2405"/>
                <a:gd name="T21" fmla="*/ 0 h 1851"/>
                <a:gd name="T22" fmla="*/ 0 w 2405"/>
                <a:gd name="T23" fmla="*/ 0 h 1851"/>
                <a:gd name="T24" fmla="*/ 0 w 2405"/>
                <a:gd name="T25" fmla="*/ 0 h 1851"/>
                <a:gd name="T26" fmla="*/ 0 w 2405"/>
                <a:gd name="T27" fmla="*/ 0 h 1851"/>
                <a:gd name="T28" fmla="*/ 0 w 2405"/>
                <a:gd name="T29" fmla="*/ 0 h 1851"/>
                <a:gd name="T30" fmla="*/ 0 w 2405"/>
                <a:gd name="T31" fmla="*/ 0 h 1851"/>
                <a:gd name="T32" fmla="*/ 0 w 2405"/>
                <a:gd name="T33" fmla="*/ 0 h 1851"/>
                <a:gd name="T34" fmla="*/ 0 w 2405"/>
                <a:gd name="T35" fmla="*/ 0 h 1851"/>
                <a:gd name="T36" fmla="*/ 0 w 2405"/>
                <a:gd name="T37" fmla="*/ 0 h 1851"/>
                <a:gd name="T38" fmla="*/ 0 w 2405"/>
                <a:gd name="T39" fmla="*/ 0 h 1851"/>
                <a:gd name="T40" fmla="*/ 0 w 2405"/>
                <a:gd name="T41" fmla="*/ 0 h 1851"/>
                <a:gd name="T42" fmla="*/ 0 w 2405"/>
                <a:gd name="T43" fmla="*/ 0 h 1851"/>
                <a:gd name="T44" fmla="*/ 0 w 2405"/>
                <a:gd name="T45" fmla="*/ 0 h 1851"/>
                <a:gd name="T46" fmla="*/ 0 w 2405"/>
                <a:gd name="T47" fmla="*/ 0 h 1851"/>
                <a:gd name="T48" fmla="*/ 0 w 2405"/>
                <a:gd name="T49" fmla="*/ 0 h 1851"/>
                <a:gd name="T50" fmla="*/ 0 w 2405"/>
                <a:gd name="T51" fmla="*/ 0 h 1851"/>
                <a:gd name="T52" fmla="*/ 0 w 2405"/>
                <a:gd name="T53" fmla="*/ 0 h 1851"/>
                <a:gd name="T54" fmla="*/ 0 w 2405"/>
                <a:gd name="T55" fmla="*/ 0 h 1851"/>
                <a:gd name="T56" fmla="*/ 0 w 2405"/>
                <a:gd name="T57" fmla="*/ 0 h 1851"/>
                <a:gd name="T58" fmla="*/ 0 w 2405"/>
                <a:gd name="T59" fmla="*/ 0 h 1851"/>
                <a:gd name="T60" fmla="*/ 0 w 2405"/>
                <a:gd name="T61" fmla="*/ 0 h 1851"/>
                <a:gd name="T62" fmla="*/ 0 w 2405"/>
                <a:gd name="T63" fmla="*/ 0 h 1851"/>
                <a:gd name="T64" fmla="*/ 0 w 2405"/>
                <a:gd name="T65" fmla="*/ 0 h 1851"/>
                <a:gd name="T66" fmla="*/ 0 w 2405"/>
                <a:gd name="T67" fmla="*/ 0 h 1851"/>
                <a:gd name="T68" fmla="*/ 0 w 2405"/>
                <a:gd name="T69" fmla="*/ 0 h 1851"/>
                <a:gd name="T70" fmla="*/ 0 w 2405"/>
                <a:gd name="T71" fmla="*/ 0 h 1851"/>
                <a:gd name="T72" fmla="*/ 0 w 2405"/>
                <a:gd name="T73" fmla="*/ 0 h 1851"/>
                <a:gd name="T74" fmla="*/ 0 w 2405"/>
                <a:gd name="T75" fmla="*/ 0 h 1851"/>
                <a:gd name="T76" fmla="*/ 0 w 2405"/>
                <a:gd name="T77" fmla="*/ 0 h 1851"/>
                <a:gd name="T78" fmla="*/ 0 w 2405"/>
                <a:gd name="T79" fmla="*/ 0 h 1851"/>
                <a:gd name="T80" fmla="*/ 0 w 2405"/>
                <a:gd name="T81" fmla="*/ 0 h 1851"/>
                <a:gd name="T82" fmla="*/ 0 w 2405"/>
                <a:gd name="T83" fmla="*/ 0 h 1851"/>
                <a:gd name="T84" fmla="*/ 0 w 2405"/>
                <a:gd name="T85" fmla="*/ 0 h 1851"/>
                <a:gd name="T86" fmla="*/ 0 w 2405"/>
                <a:gd name="T87" fmla="*/ 0 h 1851"/>
                <a:gd name="T88" fmla="*/ 0 w 2405"/>
                <a:gd name="T89" fmla="*/ 0 h 1851"/>
                <a:gd name="T90" fmla="*/ 0 w 2405"/>
                <a:gd name="T91" fmla="*/ 0 h 1851"/>
                <a:gd name="T92" fmla="*/ 0 w 2405"/>
                <a:gd name="T93" fmla="*/ 0 h 1851"/>
                <a:gd name="T94" fmla="*/ 0 w 2405"/>
                <a:gd name="T95" fmla="*/ 0 h 1851"/>
                <a:gd name="T96" fmla="*/ 0 w 2405"/>
                <a:gd name="T97" fmla="*/ 0 h 1851"/>
                <a:gd name="T98" fmla="*/ 0 w 2405"/>
                <a:gd name="T99" fmla="*/ 0 h 1851"/>
                <a:gd name="T100" fmla="*/ 0 w 2405"/>
                <a:gd name="T101" fmla="*/ 0 h 1851"/>
                <a:gd name="T102" fmla="*/ 0 w 2405"/>
                <a:gd name="T103" fmla="*/ 0 h 1851"/>
                <a:gd name="T104" fmla="*/ 0 w 2405"/>
                <a:gd name="T105" fmla="*/ 0 h 1851"/>
                <a:gd name="T106" fmla="*/ 0 w 2405"/>
                <a:gd name="T107" fmla="*/ 0 h 1851"/>
                <a:gd name="T108" fmla="*/ 0 w 2405"/>
                <a:gd name="T109" fmla="*/ 0 h 1851"/>
                <a:gd name="T110" fmla="*/ 0 w 2405"/>
                <a:gd name="T111" fmla="*/ 0 h 185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405" h="1851">
                  <a:moveTo>
                    <a:pt x="350" y="0"/>
                  </a:moveTo>
                  <a:lnTo>
                    <a:pt x="350" y="28"/>
                  </a:lnTo>
                  <a:lnTo>
                    <a:pt x="342" y="28"/>
                  </a:lnTo>
                  <a:lnTo>
                    <a:pt x="342" y="59"/>
                  </a:lnTo>
                  <a:lnTo>
                    <a:pt x="336" y="59"/>
                  </a:lnTo>
                  <a:lnTo>
                    <a:pt x="336" y="89"/>
                  </a:lnTo>
                  <a:lnTo>
                    <a:pt x="327" y="89"/>
                  </a:lnTo>
                  <a:lnTo>
                    <a:pt x="327" y="111"/>
                  </a:lnTo>
                  <a:lnTo>
                    <a:pt x="314" y="111"/>
                  </a:lnTo>
                  <a:lnTo>
                    <a:pt x="314" y="133"/>
                  </a:lnTo>
                  <a:lnTo>
                    <a:pt x="305" y="133"/>
                  </a:lnTo>
                  <a:lnTo>
                    <a:pt x="305" y="184"/>
                  </a:lnTo>
                  <a:lnTo>
                    <a:pt x="292" y="184"/>
                  </a:lnTo>
                  <a:lnTo>
                    <a:pt x="292" y="208"/>
                  </a:lnTo>
                  <a:lnTo>
                    <a:pt x="285" y="208"/>
                  </a:lnTo>
                  <a:lnTo>
                    <a:pt x="285" y="228"/>
                  </a:lnTo>
                  <a:lnTo>
                    <a:pt x="268" y="228"/>
                  </a:lnTo>
                  <a:lnTo>
                    <a:pt x="268" y="272"/>
                  </a:lnTo>
                  <a:lnTo>
                    <a:pt x="255" y="272"/>
                  </a:lnTo>
                  <a:lnTo>
                    <a:pt x="255" y="310"/>
                  </a:lnTo>
                  <a:lnTo>
                    <a:pt x="249" y="310"/>
                  </a:lnTo>
                  <a:lnTo>
                    <a:pt x="249" y="332"/>
                  </a:lnTo>
                  <a:lnTo>
                    <a:pt x="233" y="332"/>
                  </a:lnTo>
                  <a:lnTo>
                    <a:pt x="233" y="375"/>
                  </a:lnTo>
                  <a:lnTo>
                    <a:pt x="218" y="375"/>
                  </a:lnTo>
                  <a:lnTo>
                    <a:pt x="218" y="406"/>
                  </a:lnTo>
                  <a:lnTo>
                    <a:pt x="212" y="406"/>
                  </a:lnTo>
                  <a:lnTo>
                    <a:pt x="212" y="435"/>
                  </a:lnTo>
                  <a:lnTo>
                    <a:pt x="196" y="435"/>
                  </a:lnTo>
                  <a:lnTo>
                    <a:pt x="196" y="472"/>
                  </a:lnTo>
                  <a:lnTo>
                    <a:pt x="181" y="472"/>
                  </a:lnTo>
                  <a:lnTo>
                    <a:pt x="181" y="509"/>
                  </a:lnTo>
                  <a:lnTo>
                    <a:pt x="176" y="509"/>
                  </a:lnTo>
                  <a:lnTo>
                    <a:pt x="176" y="531"/>
                  </a:lnTo>
                  <a:lnTo>
                    <a:pt x="168" y="531"/>
                  </a:lnTo>
                  <a:lnTo>
                    <a:pt x="168" y="545"/>
                  </a:lnTo>
                  <a:lnTo>
                    <a:pt x="153" y="545"/>
                  </a:lnTo>
                  <a:lnTo>
                    <a:pt x="153" y="576"/>
                  </a:lnTo>
                  <a:lnTo>
                    <a:pt x="146" y="576"/>
                  </a:lnTo>
                  <a:lnTo>
                    <a:pt x="146" y="605"/>
                  </a:lnTo>
                  <a:lnTo>
                    <a:pt x="139" y="605"/>
                  </a:lnTo>
                  <a:lnTo>
                    <a:pt x="139" y="628"/>
                  </a:lnTo>
                  <a:lnTo>
                    <a:pt x="131" y="628"/>
                  </a:lnTo>
                  <a:lnTo>
                    <a:pt x="131" y="650"/>
                  </a:lnTo>
                  <a:lnTo>
                    <a:pt x="117" y="650"/>
                  </a:lnTo>
                  <a:lnTo>
                    <a:pt x="117" y="670"/>
                  </a:lnTo>
                  <a:lnTo>
                    <a:pt x="109" y="670"/>
                  </a:lnTo>
                  <a:lnTo>
                    <a:pt x="109" y="708"/>
                  </a:lnTo>
                  <a:lnTo>
                    <a:pt x="103" y="708"/>
                  </a:lnTo>
                  <a:lnTo>
                    <a:pt x="103" y="723"/>
                  </a:lnTo>
                  <a:lnTo>
                    <a:pt x="94" y="723"/>
                  </a:lnTo>
                  <a:lnTo>
                    <a:pt x="94" y="753"/>
                  </a:lnTo>
                  <a:lnTo>
                    <a:pt x="81" y="753"/>
                  </a:lnTo>
                  <a:lnTo>
                    <a:pt x="81" y="804"/>
                  </a:lnTo>
                  <a:lnTo>
                    <a:pt x="72" y="804"/>
                  </a:lnTo>
                  <a:lnTo>
                    <a:pt x="72" y="826"/>
                  </a:lnTo>
                  <a:lnTo>
                    <a:pt x="59" y="826"/>
                  </a:lnTo>
                  <a:lnTo>
                    <a:pt x="59" y="849"/>
                  </a:lnTo>
                  <a:lnTo>
                    <a:pt x="52" y="849"/>
                  </a:lnTo>
                  <a:lnTo>
                    <a:pt x="52" y="872"/>
                  </a:lnTo>
                  <a:lnTo>
                    <a:pt x="36" y="872"/>
                  </a:lnTo>
                  <a:lnTo>
                    <a:pt x="36" y="892"/>
                  </a:lnTo>
                  <a:lnTo>
                    <a:pt x="30" y="892"/>
                  </a:lnTo>
                  <a:lnTo>
                    <a:pt x="30" y="923"/>
                  </a:lnTo>
                  <a:lnTo>
                    <a:pt x="22" y="923"/>
                  </a:lnTo>
                  <a:lnTo>
                    <a:pt x="22" y="952"/>
                  </a:lnTo>
                  <a:lnTo>
                    <a:pt x="16" y="952"/>
                  </a:lnTo>
                  <a:lnTo>
                    <a:pt x="16" y="982"/>
                  </a:lnTo>
                  <a:lnTo>
                    <a:pt x="0" y="982"/>
                  </a:lnTo>
                  <a:lnTo>
                    <a:pt x="0" y="1365"/>
                  </a:lnTo>
                  <a:lnTo>
                    <a:pt x="22" y="1365"/>
                  </a:lnTo>
                  <a:lnTo>
                    <a:pt x="22" y="1380"/>
                  </a:lnTo>
                  <a:lnTo>
                    <a:pt x="72" y="1380"/>
                  </a:lnTo>
                  <a:lnTo>
                    <a:pt x="72" y="1388"/>
                  </a:lnTo>
                  <a:lnTo>
                    <a:pt x="103" y="1388"/>
                  </a:lnTo>
                  <a:lnTo>
                    <a:pt x="103" y="1403"/>
                  </a:lnTo>
                  <a:lnTo>
                    <a:pt x="176" y="1403"/>
                  </a:lnTo>
                  <a:lnTo>
                    <a:pt x="176" y="1417"/>
                  </a:lnTo>
                  <a:lnTo>
                    <a:pt x="218" y="1417"/>
                  </a:lnTo>
                  <a:lnTo>
                    <a:pt x="218" y="1425"/>
                  </a:lnTo>
                  <a:lnTo>
                    <a:pt x="255" y="1425"/>
                  </a:lnTo>
                  <a:lnTo>
                    <a:pt x="255" y="1431"/>
                  </a:lnTo>
                  <a:lnTo>
                    <a:pt x="292" y="1431"/>
                  </a:lnTo>
                  <a:lnTo>
                    <a:pt x="292" y="1440"/>
                  </a:lnTo>
                  <a:lnTo>
                    <a:pt x="327" y="1440"/>
                  </a:lnTo>
                  <a:lnTo>
                    <a:pt x="327" y="1446"/>
                  </a:lnTo>
                  <a:lnTo>
                    <a:pt x="364" y="1446"/>
                  </a:lnTo>
                  <a:lnTo>
                    <a:pt x="364" y="1462"/>
                  </a:lnTo>
                  <a:lnTo>
                    <a:pt x="409" y="1462"/>
                  </a:lnTo>
                  <a:lnTo>
                    <a:pt x="409" y="1468"/>
                  </a:lnTo>
                  <a:lnTo>
                    <a:pt x="445" y="1468"/>
                  </a:lnTo>
                  <a:lnTo>
                    <a:pt x="445" y="1477"/>
                  </a:lnTo>
                  <a:lnTo>
                    <a:pt x="481" y="1477"/>
                  </a:lnTo>
                  <a:lnTo>
                    <a:pt x="481" y="1482"/>
                  </a:lnTo>
                  <a:lnTo>
                    <a:pt x="518" y="1482"/>
                  </a:lnTo>
                  <a:lnTo>
                    <a:pt x="518" y="1499"/>
                  </a:lnTo>
                  <a:lnTo>
                    <a:pt x="560" y="1499"/>
                  </a:lnTo>
                  <a:lnTo>
                    <a:pt x="560" y="1505"/>
                  </a:lnTo>
                  <a:lnTo>
                    <a:pt x="597" y="1505"/>
                  </a:lnTo>
                  <a:lnTo>
                    <a:pt x="597" y="1513"/>
                  </a:lnTo>
                  <a:lnTo>
                    <a:pt x="633" y="1513"/>
                  </a:lnTo>
                  <a:lnTo>
                    <a:pt x="633" y="1519"/>
                  </a:lnTo>
                  <a:lnTo>
                    <a:pt x="664" y="1519"/>
                  </a:lnTo>
                  <a:lnTo>
                    <a:pt x="664" y="1536"/>
                  </a:lnTo>
                  <a:lnTo>
                    <a:pt x="743" y="1536"/>
                  </a:lnTo>
                  <a:lnTo>
                    <a:pt x="743" y="1550"/>
                  </a:lnTo>
                  <a:lnTo>
                    <a:pt x="779" y="1550"/>
                  </a:lnTo>
                  <a:lnTo>
                    <a:pt x="779" y="1556"/>
                  </a:lnTo>
                  <a:lnTo>
                    <a:pt x="816" y="1556"/>
                  </a:lnTo>
                  <a:lnTo>
                    <a:pt x="816" y="1565"/>
                  </a:lnTo>
                  <a:lnTo>
                    <a:pt x="860" y="1565"/>
                  </a:lnTo>
                  <a:lnTo>
                    <a:pt x="860" y="1579"/>
                  </a:lnTo>
                  <a:lnTo>
                    <a:pt x="905" y="1579"/>
                  </a:lnTo>
                  <a:lnTo>
                    <a:pt x="905" y="1587"/>
                  </a:lnTo>
                  <a:lnTo>
                    <a:pt x="941" y="1587"/>
                  </a:lnTo>
                  <a:lnTo>
                    <a:pt x="941" y="1594"/>
                  </a:lnTo>
                  <a:lnTo>
                    <a:pt x="978" y="1594"/>
                  </a:lnTo>
                  <a:lnTo>
                    <a:pt x="978" y="1601"/>
                  </a:lnTo>
                  <a:lnTo>
                    <a:pt x="1014" y="1601"/>
                  </a:lnTo>
                  <a:lnTo>
                    <a:pt x="1014" y="1616"/>
                  </a:lnTo>
                  <a:lnTo>
                    <a:pt x="1056" y="1616"/>
                  </a:lnTo>
                  <a:lnTo>
                    <a:pt x="1056" y="1624"/>
                  </a:lnTo>
                  <a:lnTo>
                    <a:pt x="1093" y="1624"/>
                  </a:lnTo>
                  <a:lnTo>
                    <a:pt x="1093" y="1638"/>
                  </a:lnTo>
                  <a:lnTo>
                    <a:pt x="1166" y="1638"/>
                  </a:lnTo>
                  <a:lnTo>
                    <a:pt x="1166" y="1647"/>
                  </a:lnTo>
                  <a:lnTo>
                    <a:pt x="1195" y="1647"/>
                  </a:lnTo>
                  <a:lnTo>
                    <a:pt x="1195" y="1653"/>
                  </a:lnTo>
                  <a:lnTo>
                    <a:pt x="1247" y="1653"/>
                  </a:lnTo>
                  <a:lnTo>
                    <a:pt x="1247" y="1667"/>
                  </a:lnTo>
                  <a:lnTo>
                    <a:pt x="1284" y="1667"/>
                  </a:lnTo>
                  <a:lnTo>
                    <a:pt x="1284" y="1675"/>
                  </a:lnTo>
                  <a:lnTo>
                    <a:pt x="1312" y="1675"/>
                  </a:lnTo>
                  <a:lnTo>
                    <a:pt x="1312" y="1684"/>
                  </a:lnTo>
                  <a:lnTo>
                    <a:pt x="1348" y="1684"/>
                  </a:lnTo>
                  <a:lnTo>
                    <a:pt x="1348" y="1698"/>
                  </a:lnTo>
                  <a:lnTo>
                    <a:pt x="1399" y="1698"/>
                  </a:lnTo>
                  <a:lnTo>
                    <a:pt x="1399" y="1704"/>
                  </a:lnTo>
                  <a:lnTo>
                    <a:pt x="1430" y="1704"/>
                  </a:lnTo>
                  <a:lnTo>
                    <a:pt x="1430" y="1712"/>
                  </a:lnTo>
                  <a:lnTo>
                    <a:pt x="1465" y="1712"/>
                  </a:lnTo>
                  <a:lnTo>
                    <a:pt x="1465" y="1720"/>
                  </a:lnTo>
                  <a:lnTo>
                    <a:pt x="1502" y="1720"/>
                  </a:lnTo>
                  <a:lnTo>
                    <a:pt x="1502" y="1735"/>
                  </a:lnTo>
                  <a:lnTo>
                    <a:pt x="1545" y="1735"/>
                  </a:lnTo>
                  <a:lnTo>
                    <a:pt x="1545" y="1741"/>
                  </a:lnTo>
                  <a:lnTo>
                    <a:pt x="1581" y="1741"/>
                  </a:lnTo>
                  <a:lnTo>
                    <a:pt x="1581" y="1757"/>
                  </a:lnTo>
                  <a:lnTo>
                    <a:pt x="1654" y="1757"/>
                  </a:lnTo>
                  <a:lnTo>
                    <a:pt x="1654" y="1763"/>
                  </a:lnTo>
                  <a:lnTo>
                    <a:pt x="1698" y="1763"/>
                  </a:lnTo>
                  <a:lnTo>
                    <a:pt x="1698" y="1772"/>
                  </a:lnTo>
                  <a:lnTo>
                    <a:pt x="1735" y="1772"/>
                  </a:lnTo>
                  <a:lnTo>
                    <a:pt x="1735" y="1786"/>
                  </a:lnTo>
                  <a:lnTo>
                    <a:pt x="1772" y="1786"/>
                  </a:lnTo>
                  <a:lnTo>
                    <a:pt x="1772" y="1794"/>
                  </a:lnTo>
                  <a:lnTo>
                    <a:pt x="1813" y="1794"/>
                  </a:lnTo>
                  <a:lnTo>
                    <a:pt x="1813" y="1800"/>
                  </a:lnTo>
                  <a:lnTo>
                    <a:pt x="1850" y="1800"/>
                  </a:lnTo>
                  <a:lnTo>
                    <a:pt x="1850" y="1814"/>
                  </a:lnTo>
                  <a:lnTo>
                    <a:pt x="1887" y="1814"/>
                  </a:lnTo>
                  <a:lnTo>
                    <a:pt x="1887" y="1823"/>
                  </a:lnTo>
                  <a:lnTo>
                    <a:pt x="1931" y="1823"/>
                  </a:lnTo>
                  <a:lnTo>
                    <a:pt x="1931" y="1829"/>
                  </a:lnTo>
                  <a:lnTo>
                    <a:pt x="1968" y="1829"/>
                  </a:lnTo>
                  <a:lnTo>
                    <a:pt x="1968" y="1845"/>
                  </a:lnTo>
                  <a:lnTo>
                    <a:pt x="1996" y="1845"/>
                  </a:lnTo>
                  <a:lnTo>
                    <a:pt x="1996" y="1851"/>
                  </a:lnTo>
                  <a:lnTo>
                    <a:pt x="2048" y="1851"/>
                  </a:lnTo>
                  <a:lnTo>
                    <a:pt x="2048" y="1845"/>
                  </a:lnTo>
                  <a:lnTo>
                    <a:pt x="2055" y="1845"/>
                  </a:lnTo>
                  <a:lnTo>
                    <a:pt x="2055" y="1800"/>
                  </a:lnTo>
                  <a:lnTo>
                    <a:pt x="2063" y="1800"/>
                  </a:lnTo>
                  <a:lnTo>
                    <a:pt x="2063" y="1772"/>
                  </a:lnTo>
                  <a:lnTo>
                    <a:pt x="2068" y="1772"/>
                  </a:lnTo>
                  <a:lnTo>
                    <a:pt x="2068" y="1757"/>
                  </a:lnTo>
                  <a:lnTo>
                    <a:pt x="2085" y="1757"/>
                  </a:lnTo>
                  <a:lnTo>
                    <a:pt x="2085" y="1712"/>
                  </a:lnTo>
                  <a:lnTo>
                    <a:pt x="2091" y="1712"/>
                  </a:lnTo>
                  <a:lnTo>
                    <a:pt x="2091" y="1684"/>
                  </a:lnTo>
                  <a:lnTo>
                    <a:pt x="2105" y="1684"/>
                  </a:lnTo>
                  <a:lnTo>
                    <a:pt x="2105" y="1667"/>
                  </a:lnTo>
                  <a:lnTo>
                    <a:pt x="2113" y="1667"/>
                  </a:lnTo>
                  <a:lnTo>
                    <a:pt x="2113" y="1638"/>
                  </a:lnTo>
                  <a:lnTo>
                    <a:pt x="2122" y="1638"/>
                  </a:lnTo>
                  <a:lnTo>
                    <a:pt x="2122" y="1624"/>
                  </a:lnTo>
                  <a:lnTo>
                    <a:pt x="2127" y="1624"/>
                  </a:lnTo>
                  <a:lnTo>
                    <a:pt x="2127" y="1587"/>
                  </a:lnTo>
                  <a:lnTo>
                    <a:pt x="2142" y="1587"/>
                  </a:lnTo>
                  <a:lnTo>
                    <a:pt x="2142" y="1565"/>
                  </a:lnTo>
                  <a:lnTo>
                    <a:pt x="2150" y="1565"/>
                  </a:lnTo>
                  <a:lnTo>
                    <a:pt x="2150" y="1536"/>
                  </a:lnTo>
                  <a:lnTo>
                    <a:pt x="2164" y="1536"/>
                  </a:lnTo>
                  <a:lnTo>
                    <a:pt x="2164" y="1482"/>
                  </a:lnTo>
                  <a:lnTo>
                    <a:pt x="2178" y="1482"/>
                  </a:lnTo>
                  <a:lnTo>
                    <a:pt x="2178" y="1468"/>
                  </a:lnTo>
                  <a:lnTo>
                    <a:pt x="2186" y="1468"/>
                  </a:lnTo>
                  <a:lnTo>
                    <a:pt x="2186" y="1440"/>
                  </a:lnTo>
                  <a:lnTo>
                    <a:pt x="2194" y="1440"/>
                  </a:lnTo>
                  <a:lnTo>
                    <a:pt x="2194" y="1425"/>
                  </a:lnTo>
                  <a:lnTo>
                    <a:pt x="2200" y="1425"/>
                  </a:lnTo>
                  <a:lnTo>
                    <a:pt x="2200" y="1403"/>
                  </a:lnTo>
                  <a:lnTo>
                    <a:pt x="2214" y="1403"/>
                  </a:lnTo>
                  <a:lnTo>
                    <a:pt x="2214" y="1380"/>
                  </a:lnTo>
                  <a:lnTo>
                    <a:pt x="2223" y="1380"/>
                  </a:lnTo>
                  <a:lnTo>
                    <a:pt x="2223" y="1357"/>
                  </a:lnTo>
                  <a:lnTo>
                    <a:pt x="2229" y="1357"/>
                  </a:lnTo>
                  <a:lnTo>
                    <a:pt x="2229" y="1321"/>
                  </a:lnTo>
                  <a:lnTo>
                    <a:pt x="2245" y="1321"/>
                  </a:lnTo>
                  <a:lnTo>
                    <a:pt x="2245" y="1297"/>
                  </a:lnTo>
                  <a:lnTo>
                    <a:pt x="2251" y="1297"/>
                  </a:lnTo>
                  <a:lnTo>
                    <a:pt x="2251" y="1261"/>
                  </a:lnTo>
                  <a:lnTo>
                    <a:pt x="2259" y="1261"/>
                  </a:lnTo>
                  <a:lnTo>
                    <a:pt x="2259" y="1240"/>
                  </a:lnTo>
                  <a:lnTo>
                    <a:pt x="2266" y="1240"/>
                  </a:lnTo>
                  <a:lnTo>
                    <a:pt x="2266" y="1224"/>
                  </a:lnTo>
                  <a:lnTo>
                    <a:pt x="2281" y="1224"/>
                  </a:lnTo>
                  <a:lnTo>
                    <a:pt x="2281" y="1196"/>
                  </a:lnTo>
                  <a:lnTo>
                    <a:pt x="2288" y="1196"/>
                  </a:lnTo>
                  <a:lnTo>
                    <a:pt x="2288" y="1181"/>
                  </a:lnTo>
                  <a:lnTo>
                    <a:pt x="2296" y="1181"/>
                  </a:lnTo>
                  <a:lnTo>
                    <a:pt x="2296" y="1145"/>
                  </a:lnTo>
                  <a:lnTo>
                    <a:pt x="2301" y="1145"/>
                  </a:lnTo>
                  <a:lnTo>
                    <a:pt x="2301" y="1121"/>
                  </a:lnTo>
                  <a:lnTo>
                    <a:pt x="2310" y="1121"/>
                  </a:lnTo>
                  <a:lnTo>
                    <a:pt x="2310" y="1108"/>
                  </a:lnTo>
                  <a:lnTo>
                    <a:pt x="2318" y="1108"/>
                  </a:lnTo>
                  <a:lnTo>
                    <a:pt x="2318" y="1077"/>
                  </a:lnTo>
                  <a:lnTo>
                    <a:pt x="2324" y="1077"/>
                  </a:lnTo>
                  <a:lnTo>
                    <a:pt x="2324" y="1048"/>
                  </a:lnTo>
                  <a:lnTo>
                    <a:pt x="2338" y="1048"/>
                  </a:lnTo>
                  <a:lnTo>
                    <a:pt x="2338" y="1025"/>
                  </a:lnTo>
                  <a:lnTo>
                    <a:pt x="2346" y="1025"/>
                  </a:lnTo>
                  <a:lnTo>
                    <a:pt x="2346" y="1002"/>
                  </a:lnTo>
                  <a:lnTo>
                    <a:pt x="2360" y="1002"/>
                  </a:lnTo>
                  <a:lnTo>
                    <a:pt x="2360" y="989"/>
                  </a:lnTo>
                  <a:lnTo>
                    <a:pt x="2368" y="989"/>
                  </a:lnTo>
                  <a:lnTo>
                    <a:pt x="2368" y="960"/>
                  </a:lnTo>
                  <a:lnTo>
                    <a:pt x="2375" y="960"/>
                  </a:lnTo>
                  <a:lnTo>
                    <a:pt x="2375" y="929"/>
                  </a:lnTo>
                  <a:lnTo>
                    <a:pt x="2383" y="929"/>
                  </a:lnTo>
                  <a:lnTo>
                    <a:pt x="2383" y="892"/>
                  </a:lnTo>
                  <a:lnTo>
                    <a:pt x="2397" y="892"/>
                  </a:lnTo>
                  <a:lnTo>
                    <a:pt x="2397" y="872"/>
                  </a:lnTo>
                  <a:lnTo>
                    <a:pt x="2405" y="872"/>
                  </a:lnTo>
                  <a:lnTo>
                    <a:pt x="2405" y="457"/>
                  </a:lnTo>
                  <a:lnTo>
                    <a:pt x="2368" y="457"/>
                  </a:lnTo>
                  <a:lnTo>
                    <a:pt x="2368" y="450"/>
                  </a:lnTo>
                  <a:lnTo>
                    <a:pt x="2318" y="450"/>
                  </a:lnTo>
                  <a:lnTo>
                    <a:pt x="2318" y="435"/>
                  </a:lnTo>
                  <a:lnTo>
                    <a:pt x="2245" y="435"/>
                  </a:lnTo>
                  <a:lnTo>
                    <a:pt x="2245" y="421"/>
                  </a:lnTo>
                  <a:lnTo>
                    <a:pt x="2200" y="421"/>
                  </a:lnTo>
                  <a:lnTo>
                    <a:pt x="2200" y="413"/>
                  </a:lnTo>
                  <a:lnTo>
                    <a:pt x="2164" y="413"/>
                  </a:lnTo>
                  <a:lnTo>
                    <a:pt x="2164" y="406"/>
                  </a:lnTo>
                  <a:lnTo>
                    <a:pt x="2122" y="406"/>
                  </a:lnTo>
                  <a:lnTo>
                    <a:pt x="2122" y="391"/>
                  </a:lnTo>
                  <a:lnTo>
                    <a:pt x="2085" y="391"/>
                  </a:lnTo>
                  <a:lnTo>
                    <a:pt x="2085" y="384"/>
                  </a:lnTo>
                  <a:lnTo>
                    <a:pt x="2048" y="384"/>
                  </a:lnTo>
                  <a:lnTo>
                    <a:pt x="2048" y="375"/>
                  </a:lnTo>
                  <a:lnTo>
                    <a:pt x="1996" y="375"/>
                  </a:lnTo>
                  <a:lnTo>
                    <a:pt x="1996" y="369"/>
                  </a:lnTo>
                  <a:lnTo>
                    <a:pt x="1968" y="369"/>
                  </a:lnTo>
                  <a:lnTo>
                    <a:pt x="1968" y="355"/>
                  </a:lnTo>
                  <a:lnTo>
                    <a:pt x="1917" y="355"/>
                  </a:lnTo>
                  <a:lnTo>
                    <a:pt x="1917" y="347"/>
                  </a:lnTo>
                  <a:lnTo>
                    <a:pt x="1881" y="347"/>
                  </a:lnTo>
                  <a:lnTo>
                    <a:pt x="1881" y="338"/>
                  </a:lnTo>
                  <a:lnTo>
                    <a:pt x="1835" y="338"/>
                  </a:lnTo>
                  <a:lnTo>
                    <a:pt x="1835" y="332"/>
                  </a:lnTo>
                  <a:lnTo>
                    <a:pt x="1800" y="332"/>
                  </a:lnTo>
                  <a:lnTo>
                    <a:pt x="1800" y="324"/>
                  </a:lnTo>
                  <a:lnTo>
                    <a:pt x="1757" y="324"/>
                  </a:lnTo>
                  <a:lnTo>
                    <a:pt x="1757" y="318"/>
                  </a:lnTo>
                  <a:lnTo>
                    <a:pt x="1720" y="318"/>
                  </a:lnTo>
                  <a:lnTo>
                    <a:pt x="1720" y="310"/>
                  </a:lnTo>
                  <a:lnTo>
                    <a:pt x="1676" y="310"/>
                  </a:lnTo>
                  <a:lnTo>
                    <a:pt x="1676" y="296"/>
                  </a:lnTo>
                  <a:lnTo>
                    <a:pt x="1639" y="296"/>
                  </a:lnTo>
                  <a:lnTo>
                    <a:pt x="1639" y="287"/>
                  </a:lnTo>
                  <a:lnTo>
                    <a:pt x="1595" y="287"/>
                  </a:lnTo>
                  <a:lnTo>
                    <a:pt x="1595" y="272"/>
                  </a:lnTo>
                  <a:lnTo>
                    <a:pt x="1517" y="272"/>
                  </a:lnTo>
                  <a:lnTo>
                    <a:pt x="1517" y="259"/>
                  </a:lnTo>
                  <a:lnTo>
                    <a:pt x="1480" y="259"/>
                  </a:lnTo>
                  <a:lnTo>
                    <a:pt x="1480" y="250"/>
                  </a:lnTo>
                  <a:lnTo>
                    <a:pt x="1443" y="250"/>
                  </a:lnTo>
                  <a:lnTo>
                    <a:pt x="1443" y="236"/>
                  </a:lnTo>
                  <a:lnTo>
                    <a:pt x="1399" y="236"/>
                  </a:lnTo>
                  <a:lnTo>
                    <a:pt x="1399" y="228"/>
                  </a:lnTo>
                  <a:lnTo>
                    <a:pt x="1362" y="228"/>
                  </a:lnTo>
                  <a:lnTo>
                    <a:pt x="1362" y="222"/>
                  </a:lnTo>
                  <a:lnTo>
                    <a:pt x="1312" y="222"/>
                  </a:lnTo>
                  <a:lnTo>
                    <a:pt x="1312" y="213"/>
                  </a:lnTo>
                  <a:lnTo>
                    <a:pt x="1284" y="213"/>
                  </a:lnTo>
                  <a:lnTo>
                    <a:pt x="1284" y="208"/>
                  </a:lnTo>
                  <a:lnTo>
                    <a:pt x="1230" y="208"/>
                  </a:lnTo>
                  <a:lnTo>
                    <a:pt x="1230" y="199"/>
                  </a:lnTo>
                  <a:lnTo>
                    <a:pt x="1195" y="199"/>
                  </a:lnTo>
                  <a:lnTo>
                    <a:pt x="1195" y="184"/>
                  </a:lnTo>
                  <a:lnTo>
                    <a:pt x="1152" y="184"/>
                  </a:lnTo>
                  <a:lnTo>
                    <a:pt x="1152" y="177"/>
                  </a:lnTo>
                  <a:lnTo>
                    <a:pt x="1115" y="177"/>
                  </a:lnTo>
                  <a:lnTo>
                    <a:pt x="1115" y="171"/>
                  </a:lnTo>
                  <a:lnTo>
                    <a:pt x="1071" y="171"/>
                  </a:lnTo>
                  <a:lnTo>
                    <a:pt x="1071" y="154"/>
                  </a:lnTo>
                  <a:lnTo>
                    <a:pt x="1034" y="154"/>
                  </a:lnTo>
                  <a:lnTo>
                    <a:pt x="1034" y="148"/>
                  </a:lnTo>
                  <a:lnTo>
                    <a:pt x="992" y="148"/>
                  </a:lnTo>
                  <a:lnTo>
                    <a:pt x="992" y="140"/>
                  </a:lnTo>
                  <a:lnTo>
                    <a:pt x="955" y="140"/>
                  </a:lnTo>
                  <a:lnTo>
                    <a:pt x="955" y="133"/>
                  </a:lnTo>
                  <a:lnTo>
                    <a:pt x="910" y="133"/>
                  </a:lnTo>
                  <a:lnTo>
                    <a:pt x="910" y="118"/>
                  </a:lnTo>
                  <a:lnTo>
                    <a:pt x="875" y="118"/>
                  </a:lnTo>
                  <a:lnTo>
                    <a:pt x="875" y="111"/>
                  </a:lnTo>
                  <a:lnTo>
                    <a:pt x="795" y="111"/>
                  </a:lnTo>
                  <a:lnTo>
                    <a:pt x="795" y="96"/>
                  </a:lnTo>
                  <a:lnTo>
                    <a:pt x="743" y="96"/>
                  </a:lnTo>
                  <a:lnTo>
                    <a:pt x="743" y="89"/>
                  </a:lnTo>
                  <a:lnTo>
                    <a:pt x="714" y="89"/>
                  </a:lnTo>
                  <a:lnTo>
                    <a:pt x="714" y="80"/>
                  </a:lnTo>
                  <a:lnTo>
                    <a:pt x="664" y="80"/>
                  </a:lnTo>
                  <a:lnTo>
                    <a:pt x="664" y="66"/>
                  </a:lnTo>
                  <a:lnTo>
                    <a:pt x="633" y="66"/>
                  </a:lnTo>
                  <a:lnTo>
                    <a:pt x="633" y="59"/>
                  </a:lnTo>
                  <a:lnTo>
                    <a:pt x="583" y="59"/>
                  </a:lnTo>
                  <a:lnTo>
                    <a:pt x="583" y="52"/>
                  </a:lnTo>
                  <a:lnTo>
                    <a:pt x="546" y="52"/>
                  </a:lnTo>
                  <a:lnTo>
                    <a:pt x="546" y="37"/>
                  </a:lnTo>
                  <a:lnTo>
                    <a:pt x="503" y="37"/>
                  </a:lnTo>
                  <a:lnTo>
                    <a:pt x="503" y="28"/>
                  </a:lnTo>
                  <a:lnTo>
                    <a:pt x="468" y="28"/>
                  </a:lnTo>
                  <a:lnTo>
                    <a:pt x="468" y="23"/>
                  </a:lnTo>
                  <a:lnTo>
                    <a:pt x="431" y="23"/>
                  </a:lnTo>
                  <a:lnTo>
                    <a:pt x="431" y="15"/>
                  </a:lnTo>
                  <a:lnTo>
                    <a:pt x="386" y="15"/>
                  </a:lnTo>
                  <a:lnTo>
                    <a:pt x="386" y="0"/>
                  </a:lnTo>
                  <a:lnTo>
                    <a:pt x="350" y="0"/>
                  </a:lnTo>
                  <a:close/>
                </a:path>
              </a:pathLst>
            </a:custGeom>
            <a:solidFill>
              <a:srgbClr val="0202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6" name="Freeform 339"/>
            <p:cNvSpPr>
              <a:spLocks/>
            </p:cNvSpPr>
            <p:nvPr/>
          </p:nvSpPr>
          <p:spPr bwMode="auto">
            <a:xfrm>
              <a:off x="3906" y="1907"/>
              <a:ext cx="225" cy="142"/>
            </a:xfrm>
            <a:custGeom>
              <a:avLst/>
              <a:gdLst>
                <a:gd name="T0" fmla="*/ 0 w 2257"/>
                <a:gd name="T1" fmla="*/ 0 h 1851"/>
                <a:gd name="T2" fmla="*/ 0 w 2257"/>
                <a:gd name="T3" fmla="*/ 0 h 1851"/>
                <a:gd name="T4" fmla="*/ 0 w 2257"/>
                <a:gd name="T5" fmla="*/ 0 h 1851"/>
                <a:gd name="T6" fmla="*/ 0 w 2257"/>
                <a:gd name="T7" fmla="*/ 0 h 1851"/>
                <a:gd name="T8" fmla="*/ 0 w 2257"/>
                <a:gd name="T9" fmla="*/ 0 h 1851"/>
                <a:gd name="T10" fmla="*/ 0 w 2257"/>
                <a:gd name="T11" fmla="*/ 0 h 1851"/>
                <a:gd name="T12" fmla="*/ 0 w 2257"/>
                <a:gd name="T13" fmla="*/ 0 h 1851"/>
                <a:gd name="T14" fmla="*/ 0 w 2257"/>
                <a:gd name="T15" fmla="*/ 0 h 1851"/>
                <a:gd name="T16" fmla="*/ 0 w 2257"/>
                <a:gd name="T17" fmla="*/ 0 h 1851"/>
                <a:gd name="T18" fmla="*/ 0 w 2257"/>
                <a:gd name="T19" fmla="*/ 0 h 1851"/>
                <a:gd name="T20" fmla="*/ 0 w 2257"/>
                <a:gd name="T21" fmla="*/ 0 h 1851"/>
                <a:gd name="T22" fmla="*/ 0 w 2257"/>
                <a:gd name="T23" fmla="*/ 0 h 1851"/>
                <a:gd name="T24" fmla="*/ 0 w 2257"/>
                <a:gd name="T25" fmla="*/ 0 h 1851"/>
                <a:gd name="T26" fmla="*/ 0 w 2257"/>
                <a:gd name="T27" fmla="*/ 0 h 1851"/>
                <a:gd name="T28" fmla="*/ 0 w 2257"/>
                <a:gd name="T29" fmla="*/ 0 h 1851"/>
                <a:gd name="T30" fmla="*/ 0 w 2257"/>
                <a:gd name="T31" fmla="*/ 0 h 1851"/>
                <a:gd name="T32" fmla="*/ 0 w 2257"/>
                <a:gd name="T33" fmla="*/ 0 h 1851"/>
                <a:gd name="T34" fmla="*/ 0 w 2257"/>
                <a:gd name="T35" fmla="*/ 0 h 1851"/>
                <a:gd name="T36" fmla="*/ 0 w 2257"/>
                <a:gd name="T37" fmla="*/ 0 h 1851"/>
                <a:gd name="T38" fmla="*/ 0 w 2257"/>
                <a:gd name="T39" fmla="*/ 0 h 1851"/>
                <a:gd name="T40" fmla="*/ 0 w 2257"/>
                <a:gd name="T41" fmla="*/ 0 h 1851"/>
                <a:gd name="T42" fmla="*/ 0 w 2257"/>
                <a:gd name="T43" fmla="*/ 0 h 1851"/>
                <a:gd name="T44" fmla="*/ 0 w 2257"/>
                <a:gd name="T45" fmla="*/ 0 h 1851"/>
                <a:gd name="T46" fmla="*/ 0 w 2257"/>
                <a:gd name="T47" fmla="*/ 0 h 1851"/>
                <a:gd name="T48" fmla="*/ 0 w 2257"/>
                <a:gd name="T49" fmla="*/ 0 h 1851"/>
                <a:gd name="T50" fmla="*/ 0 w 2257"/>
                <a:gd name="T51" fmla="*/ 0 h 1851"/>
                <a:gd name="T52" fmla="*/ 0 w 2257"/>
                <a:gd name="T53" fmla="*/ 0 h 1851"/>
                <a:gd name="T54" fmla="*/ 0 w 2257"/>
                <a:gd name="T55" fmla="*/ 0 h 1851"/>
                <a:gd name="T56" fmla="*/ 0 w 2257"/>
                <a:gd name="T57" fmla="*/ 0 h 1851"/>
                <a:gd name="T58" fmla="*/ 0 w 2257"/>
                <a:gd name="T59" fmla="*/ 0 h 1851"/>
                <a:gd name="T60" fmla="*/ 0 w 2257"/>
                <a:gd name="T61" fmla="*/ 0 h 1851"/>
                <a:gd name="T62" fmla="*/ 0 w 2257"/>
                <a:gd name="T63" fmla="*/ 0 h 1851"/>
                <a:gd name="T64" fmla="*/ 0 w 2257"/>
                <a:gd name="T65" fmla="*/ 0 h 1851"/>
                <a:gd name="T66" fmla="*/ 0 w 2257"/>
                <a:gd name="T67" fmla="*/ 0 h 1851"/>
                <a:gd name="T68" fmla="*/ 0 w 2257"/>
                <a:gd name="T69" fmla="*/ 0 h 1851"/>
                <a:gd name="T70" fmla="*/ 0 w 2257"/>
                <a:gd name="T71" fmla="*/ 0 h 1851"/>
                <a:gd name="T72" fmla="*/ 0 w 2257"/>
                <a:gd name="T73" fmla="*/ 0 h 1851"/>
                <a:gd name="T74" fmla="*/ 0 w 2257"/>
                <a:gd name="T75" fmla="*/ 0 h 1851"/>
                <a:gd name="T76" fmla="*/ 0 w 2257"/>
                <a:gd name="T77" fmla="*/ 0 h 1851"/>
                <a:gd name="T78" fmla="*/ 0 w 2257"/>
                <a:gd name="T79" fmla="*/ 0 h 1851"/>
                <a:gd name="T80" fmla="*/ 0 w 2257"/>
                <a:gd name="T81" fmla="*/ 0 h 1851"/>
                <a:gd name="T82" fmla="*/ 0 w 2257"/>
                <a:gd name="T83" fmla="*/ 0 h 1851"/>
                <a:gd name="T84" fmla="*/ 0 w 2257"/>
                <a:gd name="T85" fmla="*/ 0 h 1851"/>
                <a:gd name="T86" fmla="*/ 0 w 2257"/>
                <a:gd name="T87" fmla="*/ 0 h 1851"/>
                <a:gd name="T88" fmla="*/ 0 w 2257"/>
                <a:gd name="T89" fmla="*/ 0 h 1851"/>
                <a:gd name="T90" fmla="*/ 0 w 2257"/>
                <a:gd name="T91" fmla="*/ 0 h 1851"/>
                <a:gd name="T92" fmla="*/ 0 w 2257"/>
                <a:gd name="T93" fmla="*/ 0 h 1851"/>
                <a:gd name="T94" fmla="*/ 0 w 2257"/>
                <a:gd name="T95" fmla="*/ 0 h 1851"/>
                <a:gd name="T96" fmla="*/ 0 w 2257"/>
                <a:gd name="T97" fmla="*/ 0 h 1851"/>
                <a:gd name="T98" fmla="*/ 0 w 2257"/>
                <a:gd name="T99" fmla="*/ 0 h 1851"/>
                <a:gd name="T100" fmla="*/ 0 w 2257"/>
                <a:gd name="T101" fmla="*/ 0 h 1851"/>
                <a:gd name="T102" fmla="*/ 0 w 2257"/>
                <a:gd name="T103" fmla="*/ 0 h 1851"/>
                <a:gd name="T104" fmla="*/ 0 w 2257"/>
                <a:gd name="T105" fmla="*/ 0 h 1851"/>
                <a:gd name="T106" fmla="*/ 0 w 2257"/>
                <a:gd name="T107" fmla="*/ 0 h 1851"/>
                <a:gd name="T108" fmla="*/ 0 w 2257"/>
                <a:gd name="T109" fmla="*/ 0 h 1851"/>
                <a:gd name="T110" fmla="*/ 0 w 2257"/>
                <a:gd name="T111" fmla="*/ 0 h 1851"/>
                <a:gd name="T112" fmla="*/ 0 w 2257"/>
                <a:gd name="T113" fmla="*/ 0 h 1851"/>
                <a:gd name="T114" fmla="*/ 0 w 2257"/>
                <a:gd name="T115" fmla="*/ 0 h 1851"/>
                <a:gd name="T116" fmla="*/ 0 w 2257"/>
                <a:gd name="T117" fmla="*/ 0 h 1851"/>
                <a:gd name="T118" fmla="*/ 0 w 2257"/>
                <a:gd name="T119" fmla="*/ 0 h 1851"/>
                <a:gd name="T120" fmla="*/ 0 w 2257"/>
                <a:gd name="T121" fmla="*/ 0 h 185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57" h="1851">
                  <a:moveTo>
                    <a:pt x="269" y="0"/>
                  </a:moveTo>
                  <a:lnTo>
                    <a:pt x="269" y="28"/>
                  </a:lnTo>
                  <a:lnTo>
                    <a:pt x="261" y="28"/>
                  </a:lnTo>
                  <a:lnTo>
                    <a:pt x="261" y="59"/>
                  </a:lnTo>
                  <a:lnTo>
                    <a:pt x="255" y="59"/>
                  </a:lnTo>
                  <a:lnTo>
                    <a:pt x="255" y="89"/>
                  </a:lnTo>
                  <a:lnTo>
                    <a:pt x="246" y="89"/>
                  </a:lnTo>
                  <a:lnTo>
                    <a:pt x="246" y="111"/>
                  </a:lnTo>
                  <a:lnTo>
                    <a:pt x="233" y="111"/>
                  </a:lnTo>
                  <a:lnTo>
                    <a:pt x="233" y="133"/>
                  </a:lnTo>
                  <a:lnTo>
                    <a:pt x="224" y="133"/>
                  </a:lnTo>
                  <a:lnTo>
                    <a:pt x="224" y="184"/>
                  </a:lnTo>
                  <a:lnTo>
                    <a:pt x="211" y="184"/>
                  </a:lnTo>
                  <a:lnTo>
                    <a:pt x="211" y="208"/>
                  </a:lnTo>
                  <a:lnTo>
                    <a:pt x="204" y="208"/>
                  </a:lnTo>
                  <a:lnTo>
                    <a:pt x="204" y="228"/>
                  </a:lnTo>
                  <a:lnTo>
                    <a:pt x="187" y="228"/>
                  </a:lnTo>
                  <a:lnTo>
                    <a:pt x="187" y="272"/>
                  </a:lnTo>
                  <a:lnTo>
                    <a:pt x="174" y="272"/>
                  </a:lnTo>
                  <a:lnTo>
                    <a:pt x="174" y="310"/>
                  </a:lnTo>
                  <a:lnTo>
                    <a:pt x="168" y="310"/>
                  </a:lnTo>
                  <a:lnTo>
                    <a:pt x="168" y="332"/>
                  </a:lnTo>
                  <a:lnTo>
                    <a:pt x="152" y="332"/>
                  </a:lnTo>
                  <a:lnTo>
                    <a:pt x="152" y="375"/>
                  </a:lnTo>
                  <a:lnTo>
                    <a:pt x="137" y="375"/>
                  </a:lnTo>
                  <a:lnTo>
                    <a:pt x="137" y="406"/>
                  </a:lnTo>
                  <a:lnTo>
                    <a:pt x="131" y="406"/>
                  </a:lnTo>
                  <a:lnTo>
                    <a:pt x="131" y="435"/>
                  </a:lnTo>
                  <a:lnTo>
                    <a:pt x="115" y="435"/>
                  </a:lnTo>
                  <a:lnTo>
                    <a:pt x="115" y="472"/>
                  </a:lnTo>
                  <a:lnTo>
                    <a:pt x="100" y="472"/>
                  </a:lnTo>
                  <a:lnTo>
                    <a:pt x="100" y="509"/>
                  </a:lnTo>
                  <a:lnTo>
                    <a:pt x="95" y="509"/>
                  </a:lnTo>
                  <a:lnTo>
                    <a:pt x="95" y="531"/>
                  </a:lnTo>
                  <a:lnTo>
                    <a:pt x="87" y="531"/>
                  </a:lnTo>
                  <a:lnTo>
                    <a:pt x="87" y="545"/>
                  </a:lnTo>
                  <a:lnTo>
                    <a:pt x="72" y="545"/>
                  </a:lnTo>
                  <a:lnTo>
                    <a:pt x="72" y="576"/>
                  </a:lnTo>
                  <a:lnTo>
                    <a:pt x="65" y="576"/>
                  </a:lnTo>
                  <a:lnTo>
                    <a:pt x="65" y="605"/>
                  </a:lnTo>
                  <a:lnTo>
                    <a:pt x="58" y="605"/>
                  </a:lnTo>
                  <a:lnTo>
                    <a:pt x="58" y="628"/>
                  </a:lnTo>
                  <a:lnTo>
                    <a:pt x="50" y="628"/>
                  </a:lnTo>
                  <a:lnTo>
                    <a:pt x="50" y="650"/>
                  </a:lnTo>
                  <a:lnTo>
                    <a:pt x="36" y="650"/>
                  </a:lnTo>
                  <a:lnTo>
                    <a:pt x="36" y="670"/>
                  </a:lnTo>
                  <a:lnTo>
                    <a:pt x="28" y="670"/>
                  </a:lnTo>
                  <a:lnTo>
                    <a:pt x="28" y="708"/>
                  </a:lnTo>
                  <a:lnTo>
                    <a:pt x="22" y="708"/>
                  </a:lnTo>
                  <a:lnTo>
                    <a:pt x="22" y="723"/>
                  </a:lnTo>
                  <a:lnTo>
                    <a:pt x="13" y="723"/>
                  </a:lnTo>
                  <a:lnTo>
                    <a:pt x="13" y="753"/>
                  </a:lnTo>
                  <a:lnTo>
                    <a:pt x="0" y="753"/>
                  </a:lnTo>
                  <a:lnTo>
                    <a:pt x="0" y="1388"/>
                  </a:lnTo>
                  <a:lnTo>
                    <a:pt x="22" y="1388"/>
                  </a:lnTo>
                  <a:lnTo>
                    <a:pt x="22" y="1403"/>
                  </a:lnTo>
                  <a:lnTo>
                    <a:pt x="95" y="1403"/>
                  </a:lnTo>
                  <a:lnTo>
                    <a:pt x="95" y="1417"/>
                  </a:lnTo>
                  <a:lnTo>
                    <a:pt x="137" y="1417"/>
                  </a:lnTo>
                  <a:lnTo>
                    <a:pt x="137" y="1425"/>
                  </a:lnTo>
                  <a:lnTo>
                    <a:pt x="174" y="1425"/>
                  </a:lnTo>
                  <a:lnTo>
                    <a:pt x="174" y="1431"/>
                  </a:lnTo>
                  <a:lnTo>
                    <a:pt x="211" y="1431"/>
                  </a:lnTo>
                  <a:lnTo>
                    <a:pt x="211" y="1440"/>
                  </a:lnTo>
                  <a:lnTo>
                    <a:pt x="246" y="1440"/>
                  </a:lnTo>
                  <a:lnTo>
                    <a:pt x="246" y="1446"/>
                  </a:lnTo>
                  <a:lnTo>
                    <a:pt x="283" y="1446"/>
                  </a:lnTo>
                  <a:lnTo>
                    <a:pt x="283" y="1462"/>
                  </a:lnTo>
                  <a:lnTo>
                    <a:pt x="328" y="1462"/>
                  </a:lnTo>
                  <a:lnTo>
                    <a:pt x="328" y="1468"/>
                  </a:lnTo>
                  <a:lnTo>
                    <a:pt x="364" y="1468"/>
                  </a:lnTo>
                  <a:lnTo>
                    <a:pt x="364" y="1477"/>
                  </a:lnTo>
                  <a:lnTo>
                    <a:pt x="400" y="1477"/>
                  </a:lnTo>
                  <a:lnTo>
                    <a:pt x="400" y="1482"/>
                  </a:lnTo>
                  <a:lnTo>
                    <a:pt x="437" y="1482"/>
                  </a:lnTo>
                  <a:lnTo>
                    <a:pt x="437" y="1499"/>
                  </a:lnTo>
                  <a:lnTo>
                    <a:pt x="479" y="1499"/>
                  </a:lnTo>
                  <a:lnTo>
                    <a:pt x="479" y="1505"/>
                  </a:lnTo>
                  <a:lnTo>
                    <a:pt x="516" y="1505"/>
                  </a:lnTo>
                  <a:lnTo>
                    <a:pt x="516" y="1513"/>
                  </a:lnTo>
                  <a:lnTo>
                    <a:pt x="552" y="1513"/>
                  </a:lnTo>
                  <a:lnTo>
                    <a:pt x="552" y="1519"/>
                  </a:lnTo>
                  <a:lnTo>
                    <a:pt x="583" y="1519"/>
                  </a:lnTo>
                  <a:lnTo>
                    <a:pt x="583" y="1536"/>
                  </a:lnTo>
                  <a:lnTo>
                    <a:pt x="662" y="1536"/>
                  </a:lnTo>
                  <a:lnTo>
                    <a:pt x="662" y="1550"/>
                  </a:lnTo>
                  <a:lnTo>
                    <a:pt x="698" y="1550"/>
                  </a:lnTo>
                  <a:lnTo>
                    <a:pt x="698" y="1556"/>
                  </a:lnTo>
                  <a:lnTo>
                    <a:pt x="735" y="1556"/>
                  </a:lnTo>
                  <a:lnTo>
                    <a:pt x="735" y="1565"/>
                  </a:lnTo>
                  <a:lnTo>
                    <a:pt x="779" y="1565"/>
                  </a:lnTo>
                  <a:lnTo>
                    <a:pt x="779" y="1579"/>
                  </a:lnTo>
                  <a:lnTo>
                    <a:pt x="824" y="1579"/>
                  </a:lnTo>
                  <a:lnTo>
                    <a:pt x="824" y="1587"/>
                  </a:lnTo>
                  <a:lnTo>
                    <a:pt x="860" y="1587"/>
                  </a:lnTo>
                  <a:lnTo>
                    <a:pt x="860" y="1594"/>
                  </a:lnTo>
                  <a:lnTo>
                    <a:pt x="897" y="1594"/>
                  </a:lnTo>
                  <a:lnTo>
                    <a:pt x="897" y="1601"/>
                  </a:lnTo>
                  <a:lnTo>
                    <a:pt x="933" y="1601"/>
                  </a:lnTo>
                  <a:lnTo>
                    <a:pt x="933" y="1616"/>
                  </a:lnTo>
                  <a:lnTo>
                    <a:pt x="975" y="1616"/>
                  </a:lnTo>
                  <a:lnTo>
                    <a:pt x="975" y="1624"/>
                  </a:lnTo>
                  <a:lnTo>
                    <a:pt x="1012" y="1624"/>
                  </a:lnTo>
                  <a:lnTo>
                    <a:pt x="1012" y="1638"/>
                  </a:lnTo>
                  <a:lnTo>
                    <a:pt x="1085" y="1638"/>
                  </a:lnTo>
                  <a:lnTo>
                    <a:pt x="1085" y="1647"/>
                  </a:lnTo>
                  <a:lnTo>
                    <a:pt x="1114" y="1647"/>
                  </a:lnTo>
                  <a:lnTo>
                    <a:pt x="1114" y="1653"/>
                  </a:lnTo>
                  <a:lnTo>
                    <a:pt x="1166" y="1653"/>
                  </a:lnTo>
                  <a:lnTo>
                    <a:pt x="1166" y="1667"/>
                  </a:lnTo>
                  <a:lnTo>
                    <a:pt x="1203" y="1667"/>
                  </a:lnTo>
                  <a:lnTo>
                    <a:pt x="1203" y="1675"/>
                  </a:lnTo>
                  <a:lnTo>
                    <a:pt x="1231" y="1675"/>
                  </a:lnTo>
                  <a:lnTo>
                    <a:pt x="1231" y="1684"/>
                  </a:lnTo>
                  <a:lnTo>
                    <a:pt x="1267" y="1684"/>
                  </a:lnTo>
                  <a:lnTo>
                    <a:pt x="1267" y="1698"/>
                  </a:lnTo>
                  <a:lnTo>
                    <a:pt x="1318" y="1698"/>
                  </a:lnTo>
                  <a:lnTo>
                    <a:pt x="1318" y="1704"/>
                  </a:lnTo>
                  <a:lnTo>
                    <a:pt x="1349" y="1704"/>
                  </a:lnTo>
                  <a:lnTo>
                    <a:pt x="1349" y="1712"/>
                  </a:lnTo>
                  <a:lnTo>
                    <a:pt x="1384" y="1712"/>
                  </a:lnTo>
                  <a:lnTo>
                    <a:pt x="1384" y="1720"/>
                  </a:lnTo>
                  <a:lnTo>
                    <a:pt x="1421" y="1720"/>
                  </a:lnTo>
                  <a:lnTo>
                    <a:pt x="1421" y="1735"/>
                  </a:lnTo>
                  <a:lnTo>
                    <a:pt x="1464" y="1735"/>
                  </a:lnTo>
                  <a:lnTo>
                    <a:pt x="1464" y="1741"/>
                  </a:lnTo>
                  <a:lnTo>
                    <a:pt x="1500" y="1741"/>
                  </a:lnTo>
                  <a:lnTo>
                    <a:pt x="1500" y="1757"/>
                  </a:lnTo>
                  <a:lnTo>
                    <a:pt x="1573" y="1757"/>
                  </a:lnTo>
                  <a:lnTo>
                    <a:pt x="1573" y="1763"/>
                  </a:lnTo>
                  <a:lnTo>
                    <a:pt x="1617" y="1763"/>
                  </a:lnTo>
                  <a:lnTo>
                    <a:pt x="1617" y="1772"/>
                  </a:lnTo>
                  <a:lnTo>
                    <a:pt x="1654" y="1772"/>
                  </a:lnTo>
                  <a:lnTo>
                    <a:pt x="1654" y="1786"/>
                  </a:lnTo>
                  <a:lnTo>
                    <a:pt x="1691" y="1786"/>
                  </a:lnTo>
                  <a:lnTo>
                    <a:pt x="1691" y="1794"/>
                  </a:lnTo>
                  <a:lnTo>
                    <a:pt x="1732" y="1794"/>
                  </a:lnTo>
                  <a:lnTo>
                    <a:pt x="1732" y="1800"/>
                  </a:lnTo>
                  <a:lnTo>
                    <a:pt x="1769" y="1800"/>
                  </a:lnTo>
                  <a:lnTo>
                    <a:pt x="1769" y="1814"/>
                  </a:lnTo>
                  <a:lnTo>
                    <a:pt x="1806" y="1814"/>
                  </a:lnTo>
                  <a:lnTo>
                    <a:pt x="1806" y="1823"/>
                  </a:lnTo>
                  <a:lnTo>
                    <a:pt x="1850" y="1823"/>
                  </a:lnTo>
                  <a:lnTo>
                    <a:pt x="1850" y="1829"/>
                  </a:lnTo>
                  <a:lnTo>
                    <a:pt x="1887" y="1829"/>
                  </a:lnTo>
                  <a:lnTo>
                    <a:pt x="1887" y="1845"/>
                  </a:lnTo>
                  <a:lnTo>
                    <a:pt x="1915" y="1845"/>
                  </a:lnTo>
                  <a:lnTo>
                    <a:pt x="1915" y="1851"/>
                  </a:lnTo>
                  <a:lnTo>
                    <a:pt x="1967" y="1851"/>
                  </a:lnTo>
                  <a:lnTo>
                    <a:pt x="1967" y="1845"/>
                  </a:lnTo>
                  <a:lnTo>
                    <a:pt x="1974" y="1845"/>
                  </a:lnTo>
                  <a:lnTo>
                    <a:pt x="1974" y="1800"/>
                  </a:lnTo>
                  <a:lnTo>
                    <a:pt x="1982" y="1800"/>
                  </a:lnTo>
                  <a:lnTo>
                    <a:pt x="1982" y="1772"/>
                  </a:lnTo>
                  <a:lnTo>
                    <a:pt x="1987" y="1772"/>
                  </a:lnTo>
                  <a:lnTo>
                    <a:pt x="1987" y="1757"/>
                  </a:lnTo>
                  <a:lnTo>
                    <a:pt x="2004" y="1757"/>
                  </a:lnTo>
                  <a:lnTo>
                    <a:pt x="2004" y="1712"/>
                  </a:lnTo>
                  <a:lnTo>
                    <a:pt x="2010" y="1712"/>
                  </a:lnTo>
                  <a:lnTo>
                    <a:pt x="2010" y="1684"/>
                  </a:lnTo>
                  <a:lnTo>
                    <a:pt x="2024" y="1684"/>
                  </a:lnTo>
                  <a:lnTo>
                    <a:pt x="2024" y="1667"/>
                  </a:lnTo>
                  <a:lnTo>
                    <a:pt x="2032" y="1667"/>
                  </a:lnTo>
                  <a:lnTo>
                    <a:pt x="2032" y="1638"/>
                  </a:lnTo>
                  <a:lnTo>
                    <a:pt x="2041" y="1638"/>
                  </a:lnTo>
                  <a:lnTo>
                    <a:pt x="2041" y="1624"/>
                  </a:lnTo>
                  <a:lnTo>
                    <a:pt x="2046" y="1624"/>
                  </a:lnTo>
                  <a:lnTo>
                    <a:pt x="2046" y="1587"/>
                  </a:lnTo>
                  <a:lnTo>
                    <a:pt x="2061" y="1587"/>
                  </a:lnTo>
                  <a:lnTo>
                    <a:pt x="2061" y="1565"/>
                  </a:lnTo>
                  <a:lnTo>
                    <a:pt x="2069" y="1565"/>
                  </a:lnTo>
                  <a:lnTo>
                    <a:pt x="2069" y="1536"/>
                  </a:lnTo>
                  <a:lnTo>
                    <a:pt x="2083" y="1536"/>
                  </a:lnTo>
                  <a:lnTo>
                    <a:pt x="2083" y="1482"/>
                  </a:lnTo>
                  <a:lnTo>
                    <a:pt x="2097" y="1482"/>
                  </a:lnTo>
                  <a:lnTo>
                    <a:pt x="2097" y="1468"/>
                  </a:lnTo>
                  <a:lnTo>
                    <a:pt x="2105" y="1468"/>
                  </a:lnTo>
                  <a:lnTo>
                    <a:pt x="2105" y="1440"/>
                  </a:lnTo>
                  <a:lnTo>
                    <a:pt x="2113" y="1440"/>
                  </a:lnTo>
                  <a:lnTo>
                    <a:pt x="2113" y="1425"/>
                  </a:lnTo>
                  <a:lnTo>
                    <a:pt x="2119" y="1425"/>
                  </a:lnTo>
                  <a:lnTo>
                    <a:pt x="2119" y="1403"/>
                  </a:lnTo>
                  <a:lnTo>
                    <a:pt x="2133" y="1403"/>
                  </a:lnTo>
                  <a:lnTo>
                    <a:pt x="2133" y="1380"/>
                  </a:lnTo>
                  <a:lnTo>
                    <a:pt x="2142" y="1380"/>
                  </a:lnTo>
                  <a:lnTo>
                    <a:pt x="2142" y="1357"/>
                  </a:lnTo>
                  <a:lnTo>
                    <a:pt x="2148" y="1357"/>
                  </a:lnTo>
                  <a:lnTo>
                    <a:pt x="2148" y="1321"/>
                  </a:lnTo>
                  <a:lnTo>
                    <a:pt x="2164" y="1321"/>
                  </a:lnTo>
                  <a:lnTo>
                    <a:pt x="2164" y="1297"/>
                  </a:lnTo>
                  <a:lnTo>
                    <a:pt x="2170" y="1297"/>
                  </a:lnTo>
                  <a:lnTo>
                    <a:pt x="2170" y="1261"/>
                  </a:lnTo>
                  <a:lnTo>
                    <a:pt x="2178" y="1261"/>
                  </a:lnTo>
                  <a:lnTo>
                    <a:pt x="2178" y="1240"/>
                  </a:lnTo>
                  <a:lnTo>
                    <a:pt x="2185" y="1240"/>
                  </a:lnTo>
                  <a:lnTo>
                    <a:pt x="2185" y="1224"/>
                  </a:lnTo>
                  <a:lnTo>
                    <a:pt x="2200" y="1224"/>
                  </a:lnTo>
                  <a:lnTo>
                    <a:pt x="2200" y="1196"/>
                  </a:lnTo>
                  <a:lnTo>
                    <a:pt x="2207" y="1196"/>
                  </a:lnTo>
                  <a:lnTo>
                    <a:pt x="2207" y="1181"/>
                  </a:lnTo>
                  <a:lnTo>
                    <a:pt x="2215" y="1181"/>
                  </a:lnTo>
                  <a:lnTo>
                    <a:pt x="2215" y="1145"/>
                  </a:lnTo>
                  <a:lnTo>
                    <a:pt x="2220" y="1145"/>
                  </a:lnTo>
                  <a:lnTo>
                    <a:pt x="2220" y="1121"/>
                  </a:lnTo>
                  <a:lnTo>
                    <a:pt x="2229" y="1121"/>
                  </a:lnTo>
                  <a:lnTo>
                    <a:pt x="2229" y="1108"/>
                  </a:lnTo>
                  <a:lnTo>
                    <a:pt x="2237" y="1108"/>
                  </a:lnTo>
                  <a:lnTo>
                    <a:pt x="2237" y="1077"/>
                  </a:lnTo>
                  <a:lnTo>
                    <a:pt x="2243" y="1077"/>
                  </a:lnTo>
                  <a:lnTo>
                    <a:pt x="2243" y="1048"/>
                  </a:lnTo>
                  <a:lnTo>
                    <a:pt x="2257" y="1048"/>
                  </a:lnTo>
                  <a:lnTo>
                    <a:pt x="2257" y="450"/>
                  </a:lnTo>
                  <a:lnTo>
                    <a:pt x="2237" y="450"/>
                  </a:lnTo>
                  <a:lnTo>
                    <a:pt x="2237" y="435"/>
                  </a:lnTo>
                  <a:lnTo>
                    <a:pt x="2164" y="435"/>
                  </a:lnTo>
                  <a:lnTo>
                    <a:pt x="2164" y="421"/>
                  </a:lnTo>
                  <a:lnTo>
                    <a:pt x="2119" y="421"/>
                  </a:lnTo>
                  <a:lnTo>
                    <a:pt x="2119" y="413"/>
                  </a:lnTo>
                  <a:lnTo>
                    <a:pt x="2083" y="413"/>
                  </a:lnTo>
                  <a:lnTo>
                    <a:pt x="2083" y="406"/>
                  </a:lnTo>
                  <a:lnTo>
                    <a:pt x="2041" y="406"/>
                  </a:lnTo>
                  <a:lnTo>
                    <a:pt x="2041" y="391"/>
                  </a:lnTo>
                  <a:lnTo>
                    <a:pt x="2004" y="391"/>
                  </a:lnTo>
                  <a:lnTo>
                    <a:pt x="2004" y="384"/>
                  </a:lnTo>
                  <a:lnTo>
                    <a:pt x="1967" y="384"/>
                  </a:lnTo>
                  <a:lnTo>
                    <a:pt x="1967" y="375"/>
                  </a:lnTo>
                  <a:lnTo>
                    <a:pt x="1915" y="375"/>
                  </a:lnTo>
                  <a:lnTo>
                    <a:pt x="1915" y="369"/>
                  </a:lnTo>
                  <a:lnTo>
                    <a:pt x="1887" y="369"/>
                  </a:lnTo>
                  <a:lnTo>
                    <a:pt x="1887" y="355"/>
                  </a:lnTo>
                  <a:lnTo>
                    <a:pt x="1836" y="355"/>
                  </a:lnTo>
                  <a:lnTo>
                    <a:pt x="1836" y="347"/>
                  </a:lnTo>
                  <a:lnTo>
                    <a:pt x="1800" y="347"/>
                  </a:lnTo>
                  <a:lnTo>
                    <a:pt x="1800" y="338"/>
                  </a:lnTo>
                  <a:lnTo>
                    <a:pt x="1754" y="338"/>
                  </a:lnTo>
                  <a:lnTo>
                    <a:pt x="1754" y="332"/>
                  </a:lnTo>
                  <a:lnTo>
                    <a:pt x="1719" y="332"/>
                  </a:lnTo>
                  <a:lnTo>
                    <a:pt x="1719" y="324"/>
                  </a:lnTo>
                  <a:lnTo>
                    <a:pt x="1676" y="324"/>
                  </a:lnTo>
                  <a:lnTo>
                    <a:pt x="1676" y="318"/>
                  </a:lnTo>
                  <a:lnTo>
                    <a:pt x="1639" y="318"/>
                  </a:lnTo>
                  <a:lnTo>
                    <a:pt x="1639" y="310"/>
                  </a:lnTo>
                  <a:lnTo>
                    <a:pt x="1595" y="310"/>
                  </a:lnTo>
                  <a:lnTo>
                    <a:pt x="1595" y="296"/>
                  </a:lnTo>
                  <a:lnTo>
                    <a:pt x="1558" y="296"/>
                  </a:lnTo>
                  <a:lnTo>
                    <a:pt x="1558" y="287"/>
                  </a:lnTo>
                  <a:lnTo>
                    <a:pt x="1514" y="287"/>
                  </a:lnTo>
                  <a:lnTo>
                    <a:pt x="1514" y="272"/>
                  </a:lnTo>
                  <a:lnTo>
                    <a:pt x="1436" y="272"/>
                  </a:lnTo>
                  <a:lnTo>
                    <a:pt x="1436" y="259"/>
                  </a:lnTo>
                  <a:lnTo>
                    <a:pt x="1399" y="259"/>
                  </a:lnTo>
                  <a:lnTo>
                    <a:pt x="1399" y="250"/>
                  </a:lnTo>
                  <a:lnTo>
                    <a:pt x="1362" y="250"/>
                  </a:lnTo>
                  <a:lnTo>
                    <a:pt x="1362" y="236"/>
                  </a:lnTo>
                  <a:lnTo>
                    <a:pt x="1318" y="236"/>
                  </a:lnTo>
                  <a:lnTo>
                    <a:pt x="1318" y="228"/>
                  </a:lnTo>
                  <a:lnTo>
                    <a:pt x="1281" y="228"/>
                  </a:lnTo>
                  <a:lnTo>
                    <a:pt x="1281" y="222"/>
                  </a:lnTo>
                  <a:lnTo>
                    <a:pt x="1231" y="222"/>
                  </a:lnTo>
                  <a:lnTo>
                    <a:pt x="1231" y="213"/>
                  </a:lnTo>
                  <a:lnTo>
                    <a:pt x="1203" y="213"/>
                  </a:lnTo>
                  <a:lnTo>
                    <a:pt x="1203" y="208"/>
                  </a:lnTo>
                  <a:lnTo>
                    <a:pt x="1149" y="208"/>
                  </a:lnTo>
                  <a:lnTo>
                    <a:pt x="1149" y="199"/>
                  </a:lnTo>
                  <a:lnTo>
                    <a:pt x="1114" y="199"/>
                  </a:lnTo>
                  <a:lnTo>
                    <a:pt x="1114" y="184"/>
                  </a:lnTo>
                  <a:lnTo>
                    <a:pt x="1071" y="184"/>
                  </a:lnTo>
                  <a:lnTo>
                    <a:pt x="1071" y="177"/>
                  </a:lnTo>
                  <a:lnTo>
                    <a:pt x="1034" y="177"/>
                  </a:lnTo>
                  <a:lnTo>
                    <a:pt x="1034" y="171"/>
                  </a:lnTo>
                  <a:lnTo>
                    <a:pt x="990" y="171"/>
                  </a:lnTo>
                  <a:lnTo>
                    <a:pt x="990" y="154"/>
                  </a:lnTo>
                  <a:lnTo>
                    <a:pt x="953" y="154"/>
                  </a:lnTo>
                  <a:lnTo>
                    <a:pt x="953" y="148"/>
                  </a:lnTo>
                  <a:lnTo>
                    <a:pt x="911" y="148"/>
                  </a:lnTo>
                  <a:lnTo>
                    <a:pt x="911" y="140"/>
                  </a:lnTo>
                  <a:lnTo>
                    <a:pt x="874" y="140"/>
                  </a:lnTo>
                  <a:lnTo>
                    <a:pt x="874" y="133"/>
                  </a:lnTo>
                  <a:lnTo>
                    <a:pt x="829" y="133"/>
                  </a:lnTo>
                  <a:lnTo>
                    <a:pt x="829" y="118"/>
                  </a:lnTo>
                  <a:lnTo>
                    <a:pt x="794" y="118"/>
                  </a:lnTo>
                  <a:lnTo>
                    <a:pt x="794" y="111"/>
                  </a:lnTo>
                  <a:lnTo>
                    <a:pt x="714" y="111"/>
                  </a:lnTo>
                  <a:lnTo>
                    <a:pt x="714" y="96"/>
                  </a:lnTo>
                  <a:lnTo>
                    <a:pt x="662" y="96"/>
                  </a:lnTo>
                  <a:lnTo>
                    <a:pt x="662" y="89"/>
                  </a:lnTo>
                  <a:lnTo>
                    <a:pt x="633" y="89"/>
                  </a:lnTo>
                  <a:lnTo>
                    <a:pt x="633" y="80"/>
                  </a:lnTo>
                  <a:lnTo>
                    <a:pt x="583" y="80"/>
                  </a:lnTo>
                  <a:lnTo>
                    <a:pt x="583" y="66"/>
                  </a:lnTo>
                  <a:lnTo>
                    <a:pt x="552" y="66"/>
                  </a:lnTo>
                  <a:lnTo>
                    <a:pt x="552" y="59"/>
                  </a:lnTo>
                  <a:lnTo>
                    <a:pt x="502" y="59"/>
                  </a:lnTo>
                  <a:lnTo>
                    <a:pt x="502" y="52"/>
                  </a:lnTo>
                  <a:lnTo>
                    <a:pt x="465" y="52"/>
                  </a:lnTo>
                  <a:lnTo>
                    <a:pt x="465" y="37"/>
                  </a:lnTo>
                  <a:lnTo>
                    <a:pt x="422" y="37"/>
                  </a:lnTo>
                  <a:lnTo>
                    <a:pt x="422" y="28"/>
                  </a:lnTo>
                  <a:lnTo>
                    <a:pt x="387" y="28"/>
                  </a:lnTo>
                  <a:lnTo>
                    <a:pt x="387" y="23"/>
                  </a:lnTo>
                  <a:lnTo>
                    <a:pt x="350" y="23"/>
                  </a:lnTo>
                  <a:lnTo>
                    <a:pt x="350" y="15"/>
                  </a:lnTo>
                  <a:lnTo>
                    <a:pt x="305" y="15"/>
                  </a:lnTo>
                  <a:lnTo>
                    <a:pt x="305" y="0"/>
                  </a:lnTo>
                  <a:lnTo>
                    <a:pt x="269" y="0"/>
                  </a:lnTo>
                  <a:close/>
                </a:path>
              </a:pathLst>
            </a:custGeom>
            <a:solidFill>
              <a:srgbClr val="0202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7" name="Freeform 340"/>
            <p:cNvSpPr>
              <a:spLocks/>
            </p:cNvSpPr>
            <p:nvPr/>
          </p:nvSpPr>
          <p:spPr bwMode="auto">
            <a:xfrm>
              <a:off x="3912" y="1907"/>
              <a:ext cx="212" cy="142"/>
            </a:xfrm>
            <a:custGeom>
              <a:avLst/>
              <a:gdLst>
                <a:gd name="T0" fmla="*/ 0 w 2127"/>
                <a:gd name="T1" fmla="*/ 0 h 1851"/>
                <a:gd name="T2" fmla="*/ 0 w 2127"/>
                <a:gd name="T3" fmla="*/ 0 h 1851"/>
                <a:gd name="T4" fmla="*/ 0 w 2127"/>
                <a:gd name="T5" fmla="*/ 0 h 1851"/>
                <a:gd name="T6" fmla="*/ 0 w 2127"/>
                <a:gd name="T7" fmla="*/ 0 h 1851"/>
                <a:gd name="T8" fmla="*/ 0 w 2127"/>
                <a:gd name="T9" fmla="*/ 0 h 1851"/>
                <a:gd name="T10" fmla="*/ 0 w 2127"/>
                <a:gd name="T11" fmla="*/ 0 h 1851"/>
                <a:gd name="T12" fmla="*/ 0 w 2127"/>
                <a:gd name="T13" fmla="*/ 0 h 1851"/>
                <a:gd name="T14" fmla="*/ 0 w 2127"/>
                <a:gd name="T15" fmla="*/ 0 h 1851"/>
                <a:gd name="T16" fmla="*/ 0 w 2127"/>
                <a:gd name="T17" fmla="*/ 0 h 1851"/>
                <a:gd name="T18" fmla="*/ 0 w 2127"/>
                <a:gd name="T19" fmla="*/ 0 h 1851"/>
                <a:gd name="T20" fmla="*/ 0 w 2127"/>
                <a:gd name="T21" fmla="*/ 0 h 1851"/>
                <a:gd name="T22" fmla="*/ 0 w 2127"/>
                <a:gd name="T23" fmla="*/ 0 h 1851"/>
                <a:gd name="T24" fmla="*/ 0 w 2127"/>
                <a:gd name="T25" fmla="*/ 0 h 1851"/>
                <a:gd name="T26" fmla="*/ 0 w 2127"/>
                <a:gd name="T27" fmla="*/ 0 h 1851"/>
                <a:gd name="T28" fmla="*/ 0 w 2127"/>
                <a:gd name="T29" fmla="*/ 0 h 1851"/>
                <a:gd name="T30" fmla="*/ 0 w 2127"/>
                <a:gd name="T31" fmla="*/ 0 h 1851"/>
                <a:gd name="T32" fmla="*/ 0 w 2127"/>
                <a:gd name="T33" fmla="*/ 0 h 1851"/>
                <a:gd name="T34" fmla="*/ 0 w 2127"/>
                <a:gd name="T35" fmla="*/ 0 h 1851"/>
                <a:gd name="T36" fmla="*/ 0 w 2127"/>
                <a:gd name="T37" fmla="*/ 0 h 1851"/>
                <a:gd name="T38" fmla="*/ 0 w 2127"/>
                <a:gd name="T39" fmla="*/ 0 h 1851"/>
                <a:gd name="T40" fmla="*/ 0 w 2127"/>
                <a:gd name="T41" fmla="*/ 0 h 1851"/>
                <a:gd name="T42" fmla="*/ 0 w 2127"/>
                <a:gd name="T43" fmla="*/ 0 h 1851"/>
                <a:gd name="T44" fmla="*/ 0 w 2127"/>
                <a:gd name="T45" fmla="*/ 0 h 1851"/>
                <a:gd name="T46" fmla="*/ 0 w 2127"/>
                <a:gd name="T47" fmla="*/ 0 h 1851"/>
                <a:gd name="T48" fmla="*/ 0 w 2127"/>
                <a:gd name="T49" fmla="*/ 0 h 1851"/>
                <a:gd name="T50" fmla="*/ 0 w 2127"/>
                <a:gd name="T51" fmla="*/ 0 h 1851"/>
                <a:gd name="T52" fmla="*/ 0 w 2127"/>
                <a:gd name="T53" fmla="*/ 0 h 1851"/>
                <a:gd name="T54" fmla="*/ 0 w 2127"/>
                <a:gd name="T55" fmla="*/ 0 h 1851"/>
                <a:gd name="T56" fmla="*/ 0 w 2127"/>
                <a:gd name="T57" fmla="*/ 0 h 1851"/>
                <a:gd name="T58" fmla="*/ 0 w 2127"/>
                <a:gd name="T59" fmla="*/ 0 h 1851"/>
                <a:gd name="T60" fmla="*/ 0 w 2127"/>
                <a:gd name="T61" fmla="*/ 0 h 1851"/>
                <a:gd name="T62" fmla="*/ 0 w 2127"/>
                <a:gd name="T63" fmla="*/ 0 h 1851"/>
                <a:gd name="T64" fmla="*/ 0 w 2127"/>
                <a:gd name="T65" fmla="*/ 0 h 1851"/>
                <a:gd name="T66" fmla="*/ 0 w 2127"/>
                <a:gd name="T67" fmla="*/ 0 h 1851"/>
                <a:gd name="T68" fmla="*/ 0 w 2127"/>
                <a:gd name="T69" fmla="*/ 0 h 1851"/>
                <a:gd name="T70" fmla="*/ 0 w 2127"/>
                <a:gd name="T71" fmla="*/ 0 h 1851"/>
                <a:gd name="T72" fmla="*/ 0 w 2127"/>
                <a:gd name="T73" fmla="*/ 0 h 1851"/>
                <a:gd name="T74" fmla="*/ 0 w 2127"/>
                <a:gd name="T75" fmla="*/ 0 h 1851"/>
                <a:gd name="T76" fmla="*/ 0 w 2127"/>
                <a:gd name="T77" fmla="*/ 0 h 1851"/>
                <a:gd name="T78" fmla="*/ 0 w 2127"/>
                <a:gd name="T79" fmla="*/ 0 h 1851"/>
                <a:gd name="T80" fmla="*/ 0 w 2127"/>
                <a:gd name="T81" fmla="*/ 0 h 1851"/>
                <a:gd name="T82" fmla="*/ 0 w 2127"/>
                <a:gd name="T83" fmla="*/ 0 h 1851"/>
                <a:gd name="T84" fmla="*/ 0 w 2127"/>
                <a:gd name="T85" fmla="*/ 0 h 1851"/>
                <a:gd name="T86" fmla="*/ 0 w 2127"/>
                <a:gd name="T87" fmla="*/ 0 h 1851"/>
                <a:gd name="T88" fmla="*/ 0 w 2127"/>
                <a:gd name="T89" fmla="*/ 0 h 1851"/>
                <a:gd name="T90" fmla="*/ 0 w 2127"/>
                <a:gd name="T91" fmla="*/ 0 h 1851"/>
                <a:gd name="T92" fmla="*/ 0 w 2127"/>
                <a:gd name="T93" fmla="*/ 0 h 1851"/>
                <a:gd name="T94" fmla="*/ 0 w 2127"/>
                <a:gd name="T95" fmla="*/ 0 h 1851"/>
                <a:gd name="T96" fmla="*/ 0 w 2127"/>
                <a:gd name="T97" fmla="*/ 0 h 1851"/>
                <a:gd name="T98" fmla="*/ 0 w 2127"/>
                <a:gd name="T99" fmla="*/ 0 h 1851"/>
                <a:gd name="T100" fmla="*/ 0 w 2127"/>
                <a:gd name="T101" fmla="*/ 0 h 1851"/>
                <a:gd name="T102" fmla="*/ 0 w 2127"/>
                <a:gd name="T103" fmla="*/ 0 h 1851"/>
                <a:gd name="T104" fmla="*/ 0 w 2127"/>
                <a:gd name="T105" fmla="*/ 0 h 1851"/>
                <a:gd name="T106" fmla="*/ 0 w 2127"/>
                <a:gd name="T107" fmla="*/ 0 h 185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127" h="1851">
                  <a:moveTo>
                    <a:pt x="211" y="0"/>
                  </a:moveTo>
                  <a:lnTo>
                    <a:pt x="211" y="28"/>
                  </a:lnTo>
                  <a:lnTo>
                    <a:pt x="203" y="28"/>
                  </a:lnTo>
                  <a:lnTo>
                    <a:pt x="203" y="59"/>
                  </a:lnTo>
                  <a:lnTo>
                    <a:pt x="197" y="59"/>
                  </a:lnTo>
                  <a:lnTo>
                    <a:pt x="197" y="89"/>
                  </a:lnTo>
                  <a:lnTo>
                    <a:pt x="188" y="89"/>
                  </a:lnTo>
                  <a:lnTo>
                    <a:pt x="188" y="111"/>
                  </a:lnTo>
                  <a:lnTo>
                    <a:pt x="175" y="111"/>
                  </a:lnTo>
                  <a:lnTo>
                    <a:pt x="175" y="133"/>
                  </a:lnTo>
                  <a:lnTo>
                    <a:pt x="166" y="133"/>
                  </a:lnTo>
                  <a:lnTo>
                    <a:pt x="166" y="184"/>
                  </a:lnTo>
                  <a:lnTo>
                    <a:pt x="153" y="184"/>
                  </a:lnTo>
                  <a:lnTo>
                    <a:pt x="153" y="208"/>
                  </a:lnTo>
                  <a:lnTo>
                    <a:pt x="146" y="208"/>
                  </a:lnTo>
                  <a:lnTo>
                    <a:pt x="146" y="228"/>
                  </a:lnTo>
                  <a:lnTo>
                    <a:pt x="129" y="228"/>
                  </a:lnTo>
                  <a:lnTo>
                    <a:pt x="129" y="272"/>
                  </a:lnTo>
                  <a:lnTo>
                    <a:pt x="116" y="272"/>
                  </a:lnTo>
                  <a:lnTo>
                    <a:pt x="116" y="310"/>
                  </a:lnTo>
                  <a:lnTo>
                    <a:pt x="110" y="310"/>
                  </a:lnTo>
                  <a:lnTo>
                    <a:pt x="110" y="332"/>
                  </a:lnTo>
                  <a:lnTo>
                    <a:pt x="94" y="332"/>
                  </a:lnTo>
                  <a:lnTo>
                    <a:pt x="94" y="375"/>
                  </a:lnTo>
                  <a:lnTo>
                    <a:pt x="79" y="375"/>
                  </a:lnTo>
                  <a:lnTo>
                    <a:pt x="79" y="406"/>
                  </a:lnTo>
                  <a:lnTo>
                    <a:pt x="73" y="406"/>
                  </a:lnTo>
                  <a:lnTo>
                    <a:pt x="73" y="435"/>
                  </a:lnTo>
                  <a:lnTo>
                    <a:pt x="57" y="435"/>
                  </a:lnTo>
                  <a:lnTo>
                    <a:pt x="57" y="472"/>
                  </a:lnTo>
                  <a:lnTo>
                    <a:pt x="42" y="472"/>
                  </a:lnTo>
                  <a:lnTo>
                    <a:pt x="42" y="509"/>
                  </a:lnTo>
                  <a:lnTo>
                    <a:pt x="37" y="509"/>
                  </a:lnTo>
                  <a:lnTo>
                    <a:pt x="37" y="531"/>
                  </a:lnTo>
                  <a:lnTo>
                    <a:pt x="29" y="531"/>
                  </a:lnTo>
                  <a:lnTo>
                    <a:pt x="29" y="545"/>
                  </a:lnTo>
                  <a:lnTo>
                    <a:pt x="14" y="545"/>
                  </a:lnTo>
                  <a:lnTo>
                    <a:pt x="14" y="576"/>
                  </a:lnTo>
                  <a:lnTo>
                    <a:pt x="7" y="576"/>
                  </a:lnTo>
                  <a:lnTo>
                    <a:pt x="7" y="605"/>
                  </a:lnTo>
                  <a:lnTo>
                    <a:pt x="0" y="605"/>
                  </a:lnTo>
                  <a:lnTo>
                    <a:pt x="0" y="1403"/>
                  </a:lnTo>
                  <a:lnTo>
                    <a:pt x="37" y="1403"/>
                  </a:lnTo>
                  <a:lnTo>
                    <a:pt x="37" y="1417"/>
                  </a:lnTo>
                  <a:lnTo>
                    <a:pt x="79" y="1417"/>
                  </a:lnTo>
                  <a:lnTo>
                    <a:pt x="79" y="1425"/>
                  </a:lnTo>
                  <a:lnTo>
                    <a:pt x="116" y="1425"/>
                  </a:lnTo>
                  <a:lnTo>
                    <a:pt x="116" y="1431"/>
                  </a:lnTo>
                  <a:lnTo>
                    <a:pt x="153" y="1431"/>
                  </a:lnTo>
                  <a:lnTo>
                    <a:pt x="153" y="1440"/>
                  </a:lnTo>
                  <a:lnTo>
                    <a:pt x="188" y="1440"/>
                  </a:lnTo>
                  <a:lnTo>
                    <a:pt x="188" y="1446"/>
                  </a:lnTo>
                  <a:lnTo>
                    <a:pt x="225" y="1446"/>
                  </a:lnTo>
                  <a:lnTo>
                    <a:pt x="225" y="1462"/>
                  </a:lnTo>
                  <a:lnTo>
                    <a:pt x="270" y="1462"/>
                  </a:lnTo>
                  <a:lnTo>
                    <a:pt x="270" y="1468"/>
                  </a:lnTo>
                  <a:lnTo>
                    <a:pt x="306" y="1468"/>
                  </a:lnTo>
                  <a:lnTo>
                    <a:pt x="306" y="1477"/>
                  </a:lnTo>
                  <a:lnTo>
                    <a:pt x="342" y="1477"/>
                  </a:lnTo>
                  <a:lnTo>
                    <a:pt x="342" y="1482"/>
                  </a:lnTo>
                  <a:lnTo>
                    <a:pt x="379" y="1482"/>
                  </a:lnTo>
                  <a:lnTo>
                    <a:pt x="379" y="1499"/>
                  </a:lnTo>
                  <a:lnTo>
                    <a:pt x="421" y="1499"/>
                  </a:lnTo>
                  <a:lnTo>
                    <a:pt x="421" y="1505"/>
                  </a:lnTo>
                  <a:lnTo>
                    <a:pt x="458" y="1505"/>
                  </a:lnTo>
                  <a:lnTo>
                    <a:pt x="458" y="1513"/>
                  </a:lnTo>
                  <a:lnTo>
                    <a:pt x="494" y="1513"/>
                  </a:lnTo>
                  <a:lnTo>
                    <a:pt x="494" y="1519"/>
                  </a:lnTo>
                  <a:lnTo>
                    <a:pt x="525" y="1519"/>
                  </a:lnTo>
                  <a:lnTo>
                    <a:pt x="525" y="1536"/>
                  </a:lnTo>
                  <a:lnTo>
                    <a:pt x="604" y="1536"/>
                  </a:lnTo>
                  <a:lnTo>
                    <a:pt x="604" y="1550"/>
                  </a:lnTo>
                  <a:lnTo>
                    <a:pt x="640" y="1550"/>
                  </a:lnTo>
                  <a:lnTo>
                    <a:pt x="640" y="1556"/>
                  </a:lnTo>
                  <a:lnTo>
                    <a:pt x="677" y="1556"/>
                  </a:lnTo>
                  <a:lnTo>
                    <a:pt x="677" y="1565"/>
                  </a:lnTo>
                  <a:lnTo>
                    <a:pt x="721" y="1565"/>
                  </a:lnTo>
                  <a:lnTo>
                    <a:pt x="721" y="1579"/>
                  </a:lnTo>
                  <a:lnTo>
                    <a:pt x="766" y="1579"/>
                  </a:lnTo>
                  <a:lnTo>
                    <a:pt x="766" y="1587"/>
                  </a:lnTo>
                  <a:lnTo>
                    <a:pt x="802" y="1587"/>
                  </a:lnTo>
                  <a:lnTo>
                    <a:pt x="802" y="1594"/>
                  </a:lnTo>
                  <a:lnTo>
                    <a:pt x="839" y="1594"/>
                  </a:lnTo>
                  <a:lnTo>
                    <a:pt x="839" y="1601"/>
                  </a:lnTo>
                  <a:lnTo>
                    <a:pt x="875" y="1601"/>
                  </a:lnTo>
                  <a:lnTo>
                    <a:pt x="875" y="1616"/>
                  </a:lnTo>
                  <a:lnTo>
                    <a:pt x="917" y="1616"/>
                  </a:lnTo>
                  <a:lnTo>
                    <a:pt x="917" y="1624"/>
                  </a:lnTo>
                  <a:lnTo>
                    <a:pt x="954" y="1624"/>
                  </a:lnTo>
                  <a:lnTo>
                    <a:pt x="954" y="1638"/>
                  </a:lnTo>
                  <a:lnTo>
                    <a:pt x="1027" y="1638"/>
                  </a:lnTo>
                  <a:lnTo>
                    <a:pt x="1027" y="1647"/>
                  </a:lnTo>
                  <a:lnTo>
                    <a:pt x="1056" y="1647"/>
                  </a:lnTo>
                  <a:lnTo>
                    <a:pt x="1056" y="1653"/>
                  </a:lnTo>
                  <a:lnTo>
                    <a:pt x="1108" y="1653"/>
                  </a:lnTo>
                  <a:lnTo>
                    <a:pt x="1108" y="1667"/>
                  </a:lnTo>
                  <a:lnTo>
                    <a:pt x="1145" y="1667"/>
                  </a:lnTo>
                  <a:lnTo>
                    <a:pt x="1145" y="1675"/>
                  </a:lnTo>
                  <a:lnTo>
                    <a:pt x="1173" y="1675"/>
                  </a:lnTo>
                  <a:lnTo>
                    <a:pt x="1173" y="1684"/>
                  </a:lnTo>
                  <a:lnTo>
                    <a:pt x="1209" y="1684"/>
                  </a:lnTo>
                  <a:lnTo>
                    <a:pt x="1209" y="1698"/>
                  </a:lnTo>
                  <a:lnTo>
                    <a:pt x="1260" y="1698"/>
                  </a:lnTo>
                  <a:lnTo>
                    <a:pt x="1260" y="1704"/>
                  </a:lnTo>
                  <a:lnTo>
                    <a:pt x="1291" y="1704"/>
                  </a:lnTo>
                  <a:lnTo>
                    <a:pt x="1291" y="1712"/>
                  </a:lnTo>
                  <a:lnTo>
                    <a:pt x="1326" y="1712"/>
                  </a:lnTo>
                  <a:lnTo>
                    <a:pt x="1326" y="1720"/>
                  </a:lnTo>
                  <a:lnTo>
                    <a:pt x="1363" y="1720"/>
                  </a:lnTo>
                  <a:lnTo>
                    <a:pt x="1363" y="1735"/>
                  </a:lnTo>
                  <a:lnTo>
                    <a:pt x="1406" y="1735"/>
                  </a:lnTo>
                  <a:lnTo>
                    <a:pt x="1406" y="1741"/>
                  </a:lnTo>
                  <a:lnTo>
                    <a:pt x="1442" y="1741"/>
                  </a:lnTo>
                  <a:lnTo>
                    <a:pt x="1442" y="1757"/>
                  </a:lnTo>
                  <a:lnTo>
                    <a:pt x="1515" y="1757"/>
                  </a:lnTo>
                  <a:lnTo>
                    <a:pt x="1515" y="1763"/>
                  </a:lnTo>
                  <a:lnTo>
                    <a:pt x="1559" y="1763"/>
                  </a:lnTo>
                  <a:lnTo>
                    <a:pt x="1559" y="1772"/>
                  </a:lnTo>
                  <a:lnTo>
                    <a:pt x="1596" y="1772"/>
                  </a:lnTo>
                  <a:lnTo>
                    <a:pt x="1596" y="1786"/>
                  </a:lnTo>
                  <a:lnTo>
                    <a:pt x="1633" y="1786"/>
                  </a:lnTo>
                  <a:lnTo>
                    <a:pt x="1633" y="1794"/>
                  </a:lnTo>
                  <a:lnTo>
                    <a:pt x="1674" y="1794"/>
                  </a:lnTo>
                  <a:lnTo>
                    <a:pt x="1674" y="1800"/>
                  </a:lnTo>
                  <a:lnTo>
                    <a:pt x="1711" y="1800"/>
                  </a:lnTo>
                  <a:lnTo>
                    <a:pt x="1711" y="1814"/>
                  </a:lnTo>
                  <a:lnTo>
                    <a:pt x="1748" y="1814"/>
                  </a:lnTo>
                  <a:lnTo>
                    <a:pt x="1748" y="1823"/>
                  </a:lnTo>
                  <a:lnTo>
                    <a:pt x="1792" y="1823"/>
                  </a:lnTo>
                  <a:lnTo>
                    <a:pt x="1792" y="1829"/>
                  </a:lnTo>
                  <a:lnTo>
                    <a:pt x="1829" y="1829"/>
                  </a:lnTo>
                  <a:lnTo>
                    <a:pt x="1829" y="1845"/>
                  </a:lnTo>
                  <a:lnTo>
                    <a:pt x="1857" y="1845"/>
                  </a:lnTo>
                  <a:lnTo>
                    <a:pt x="1857" y="1851"/>
                  </a:lnTo>
                  <a:lnTo>
                    <a:pt x="1909" y="1851"/>
                  </a:lnTo>
                  <a:lnTo>
                    <a:pt x="1909" y="1845"/>
                  </a:lnTo>
                  <a:lnTo>
                    <a:pt x="1916" y="1845"/>
                  </a:lnTo>
                  <a:lnTo>
                    <a:pt x="1916" y="1800"/>
                  </a:lnTo>
                  <a:lnTo>
                    <a:pt x="1924" y="1800"/>
                  </a:lnTo>
                  <a:lnTo>
                    <a:pt x="1924" y="1772"/>
                  </a:lnTo>
                  <a:lnTo>
                    <a:pt x="1929" y="1772"/>
                  </a:lnTo>
                  <a:lnTo>
                    <a:pt x="1929" y="1757"/>
                  </a:lnTo>
                  <a:lnTo>
                    <a:pt x="1946" y="1757"/>
                  </a:lnTo>
                  <a:lnTo>
                    <a:pt x="1946" y="1712"/>
                  </a:lnTo>
                  <a:lnTo>
                    <a:pt x="1952" y="1712"/>
                  </a:lnTo>
                  <a:lnTo>
                    <a:pt x="1952" y="1684"/>
                  </a:lnTo>
                  <a:lnTo>
                    <a:pt x="1966" y="1684"/>
                  </a:lnTo>
                  <a:lnTo>
                    <a:pt x="1966" y="1667"/>
                  </a:lnTo>
                  <a:lnTo>
                    <a:pt x="1974" y="1667"/>
                  </a:lnTo>
                  <a:lnTo>
                    <a:pt x="1974" y="1638"/>
                  </a:lnTo>
                  <a:lnTo>
                    <a:pt x="1983" y="1638"/>
                  </a:lnTo>
                  <a:lnTo>
                    <a:pt x="1983" y="1624"/>
                  </a:lnTo>
                  <a:lnTo>
                    <a:pt x="1988" y="1624"/>
                  </a:lnTo>
                  <a:lnTo>
                    <a:pt x="1988" y="1587"/>
                  </a:lnTo>
                  <a:lnTo>
                    <a:pt x="2003" y="1587"/>
                  </a:lnTo>
                  <a:lnTo>
                    <a:pt x="2003" y="1565"/>
                  </a:lnTo>
                  <a:lnTo>
                    <a:pt x="2011" y="1565"/>
                  </a:lnTo>
                  <a:lnTo>
                    <a:pt x="2011" y="1536"/>
                  </a:lnTo>
                  <a:lnTo>
                    <a:pt x="2025" y="1536"/>
                  </a:lnTo>
                  <a:lnTo>
                    <a:pt x="2025" y="1482"/>
                  </a:lnTo>
                  <a:lnTo>
                    <a:pt x="2039" y="1482"/>
                  </a:lnTo>
                  <a:lnTo>
                    <a:pt x="2039" y="1468"/>
                  </a:lnTo>
                  <a:lnTo>
                    <a:pt x="2047" y="1468"/>
                  </a:lnTo>
                  <a:lnTo>
                    <a:pt x="2047" y="1440"/>
                  </a:lnTo>
                  <a:lnTo>
                    <a:pt x="2055" y="1440"/>
                  </a:lnTo>
                  <a:lnTo>
                    <a:pt x="2055" y="1425"/>
                  </a:lnTo>
                  <a:lnTo>
                    <a:pt x="2061" y="1425"/>
                  </a:lnTo>
                  <a:lnTo>
                    <a:pt x="2061" y="1403"/>
                  </a:lnTo>
                  <a:lnTo>
                    <a:pt x="2075" y="1403"/>
                  </a:lnTo>
                  <a:lnTo>
                    <a:pt x="2075" y="1380"/>
                  </a:lnTo>
                  <a:lnTo>
                    <a:pt x="2084" y="1380"/>
                  </a:lnTo>
                  <a:lnTo>
                    <a:pt x="2084" y="1357"/>
                  </a:lnTo>
                  <a:lnTo>
                    <a:pt x="2090" y="1357"/>
                  </a:lnTo>
                  <a:lnTo>
                    <a:pt x="2090" y="1321"/>
                  </a:lnTo>
                  <a:lnTo>
                    <a:pt x="2106" y="1321"/>
                  </a:lnTo>
                  <a:lnTo>
                    <a:pt x="2106" y="1297"/>
                  </a:lnTo>
                  <a:lnTo>
                    <a:pt x="2112" y="1297"/>
                  </a:lnTo>
                  <a:lnTo>
                    <a:pt x="2112" y="1261"/>
                  </a:lnTo>
                  <a:lnTo>
                    <a:pt x="2120" y="1261"/>
                  </a:lnTo>
                  <a:lnTo>
                    <a:pt x="2120" y="1240"/>
                  </a:lnTo>
                  <a:lnTo>
                    <a:pt x="2127" y="1240"/>
                  </a:lnTo>
                  <a:lnTo>
                    <a:pt x="2127" y="435"/>
                  </a:lnTo>
                  <a:lnTo>
                    <a:pt x="2106" y="435"/>
                  </a:lnTo>
                  <a:lnTo>
                    <a:pt x="2106" y="421"/>
                  </a:lnTo>
                  <a:lnTo>
                    <a:pt x="2061" y="421"/>
                  </a:lnTo>
                  <a:lnTo>
                    <a:pt x="2061" y="413"/>
                  </a:lnTo>
                  <a:lnTo>
                    <a:pt x="2025" y="413"/>
                  </a:lnTo>
                  <a:lnTo>
                    <a:pt x="2025" y="406"/>
                  </a:lnTo>
                  <a:lnTo>
                    <a:pt x="1983" y="406"/>
                  </a:lnTo>
                  <a:lnTo>
                    <a:pt x="1983" y="391"/>
                  </a:lnTo>
                  <a:lnTo>
                    <a:pt x="1946" y="391"/>
                  </a:lnTo>
                  <a:lnTo>
                    <a:pt x="1946" y="384"/>
                  </a:lnTo>
                  <a:lnTo>
                    <a:pt x="1909" y="384"/>
                  </a:lnTo>
                  <a:lnTo>
                    <a:pt x="1909" y="375"/>
                  </a:lnTo>
                  <a:lnTo>
                    <a:pt x="1857" y="375"/>
                  </a:lnTo>
                  <a:lnTo>
                    <a:pt x="1857" y="369"/>
                  </a:lnTo>
                  <a:lnTo>
                    <a:pt x="1829" y="369"/>
                  </a:lnTo>
                  <a:lnTo>
                    <a:pt x="1829" y="355"/>
                  </a:lnTo>
                  <a:lnTo>
                    <a:pt x="1778" y="355"/>
                  </a:lnTo>
                  <a:lnTo>
                    <a:pt x="1778" y="347"/>
                  </a:lnTo>
                  <a:lnTo>
                    <a:pt x="1742" y="347"/>
                  </a:lnTo>
                  <a:lnTo>
                    <a:pt x="1742" y="338"/>
                  </a:lnTo>
                  <a:lnTo>
                    <a:pt x="1696" y="338"/>
                  </a:lnTo>
                  <a:lnTo>
                    <a:pt x="1696" y="332"/>
                  </a:lnTo>
                  <a:lnTo>
                    <a:pt x="1661" y="332"/>
                  </a:lnTo>
                  <a:lnTo>
                    <a:pt x="1661" y="324"/>
                  </a:lnTo>
                  <a:lnTo>
                    <a:pt x="1618" y="324"/>
                  </a:lnTo>
                  <a:lnTo>
                    <a:pt x="1618" y="318"/>
                  </a:lnTo>
                  <a:lnTo>
                    <a:pt x="1581" y="318"/>
                  </a:lnTo>
                  <a:lnTo>
                    <a:pt x="1581" y="310"/>
                  </a:lnTo>
                  <a:lnTo>
                    <a:pt x="1537" y="310"/>
                  </a:lnTo>
                  <a:lnTo>
                    <a:pt x="1537" y="296"/>
                  </a:lnTo>
                  <a:lnTo>
                    <a:pt x="1500" y="296"/>
                  </a:lnTo>
                  <a:lnTo>
                    <a:pt x="1500" y="287"/>
                  </a:lnTo>
                  <a:lnTo>
                    <a:pt x="1456" y="287"/>
                  </a:lnTo>
                  <a:lnTo>
                    <a:pt x="1456" y="272"/>
                  </a:lnTo>
                  <a:lnTo>
                    <a:pt x="1378" y="272"/>
                  </a:lnTo>
                  <a:lnTo>
                    <a:pt x="1378" y="259"/>
                  </a:lnTo>
                  <a:lnTo>
                    <a:pt x="1341" y="259"/>
                  </a:lnTo>
                  <a:lnTo>
                    <a:pt x="1341" y="250"/>
                  </a:lnTo>
                  <a:lnTo>
                    <a:pt x="1304" y="250"/>
                  </a:lnTo>
                  <a:lnTo>
                    <a:pt x="1304" y="236"/>
                  </a:lnTo>
                  <a:lnTo>
                    <a:pt x="1260" y="236"/>
                  </a:lnTo>
                  <a:lnTo>
                    <a:pt x="1260" y="228"/>
                  </a:lnTo>
                  <a:lnTo>
                    <a:pt x="1223" y="228"/>
                  </a:lnTo>
                  <a:lnTo>
                    <a:pt x="1223" y="222"/>
                  </a:lnTo>
                  <a:lnTo>
                    <a:pt x="1173" y="222"/>
                  </a:lnTo>
                  <a:lnTo>
                    <a:pt x="1173" y="213"/>
                  </a:lnTo>
                  <a:lnTo>
                    <a:pt x="1145" y="213"/>
                  </a:lnTo>
                  <a:lnTo>
                    <a:pt x="1145" y="208"/>
                  </a:lnTo>
                  <a:lnTo>
                    <a:pt x="1091" y="208"/>
                  </a:lnTo>
                  <a:lnTo>
                    <a:pt x="1091" y="199"/>
                  </a:lnTo>
                  <a:lnTo>
                    <a:pt x="1056" y="199"/>
                  </a:lnTo>
                  <a:lnTo>
                    <a:pt x="1056" y="184"/>
                  </a:lnTo>
                  <a:lnTo>
                    <a:pt x="1013" y="184"/>
                  </a:lnTo>
                  <a:lnTo>
                    <a:pt x="1013" y="177"/>
                  </a:lnTo>
                  <a:lnTo>
                    <a:pt x="976" y="177"/>
                  </a:lnTo>
                  <a:lnTo>
                    <a:pt x="976" y="171"/>
                  </a:lnTo>
                  <a:lnTo>
                    <a:pt x="932" y="171"/>
                  </a:lnTo>
                  <a:lnTo>
                    <a:pt x="932" y="154"/>
                  </a:lnTo>
                  <a:lnTo>
                    <a:pt x="895" y="154"/>
                  </a:lnTo>
                  <a:lnTo>
                    <a:pt x="895" y="148"/>
                  </a:lnTo>
                  <a:lnTo>
                    <a:pt x="853" y="148"/>
                  </a:lnTo>
                  <a:lnTo>
                    <a:pt x="853" y="140"/>
                  </a:lnTo>
                  <a:lnTo>
                    <a:pt x="816" y="140"/>
                  </a:lnTo>
                  <a:lnTo>
                    <a:pt x="816" y="133"/>
                  </a:lnTo>
                  <a:lnTo>
                    <a:pt x="771" y="133"/>
                  </a:lnTo>
                  <a:lnTo>
                    <a:pt x="771" y="118"/>
                  </a:lnTo>
                  <a:lnTo>
                    <a:pt x="736" y="118"/>
                  </a:lnTo>
                  <a:lnTo>
                    <a:pt x="736" y="111"/>
                  </a:lnTo>
                  <a:lnTo>
                    <a:pt x="656" y="111"/>
                  </a:lnTo>
                  <a:lnTo>
                    <a:pt x="656" y="96"/>
                  </a:lnTo>
                  <a:lnTo>
                    <a:pt x="604" y="96"/>
                  </a:lnTo>
                  <a:lnTo>
                    <a:pt x="604" y="89"/>
                  </a:lnTo>
                  <a:lnTo>
                    <a:pt x="575" y="89"/>
                  </a:lnTo>
                  <a:lnTo>
                    <a:pt x="575" y="80"/>
                  </a:lnTo>
                  <a:lnTo>
                    <a:pt x="525" y="80"/>
                  </a:lnTo>
                  <a:lnTo>
                    <a:pt x="525" y="66"/>
                  </a:lnTo>
                  <a:lnTo>
                    <a:pt x="494" y="66"/>
                  </a:lnTo>
                  <a:lnTo>
                    <a:pt x="494" y="59"/>
                  </a:lnTo>
                  <a:lnTo>
                    <a:pt x="444" y="59"/>
                  </a:lnTo>
                  <a:lnTo>
                    <a:pt x="444" y="52"/>
                  </a:lnTo>
                  <a:lnTo>
                    <a:pt x="407" y="52"/>
                  </a:lnTo>
                  <a:lnTo>
                    <a:pt x="407" y="37"/>
                  </a:lnTo>
                  <a:lnTo>
                    <a:pt x="364" y="37"/>
                  </a:lnTo>
                  <a:lnTo>
                    <a:pt x="364" y="28"/>
                  </a:lnTo>
                  <a:lnTo>
                    <a:pt x="329" y="28"/>
                  </a:lnTo>
                  <a:lnTo>
                    <a:pt x="329" y="23"/>
                  </a:lnTo>
                  <a:lnTo>
                    <a:pt x="292" y="23"/>
                  </a:lnTo>
                  <a:lnTo>
                    <a:pt x="292" y="15"/>
                  </a:lnTo>
                  <a:lnTo>
                    <a:pt x="247" y="15"/>
                  </a:lnTo>
                  <a:lnTo>
                    <a:pt x="247" y="0"/>
                  </a:lnTo>
                  <a:lnTo>
                    <a:pt x="211" y="0"/>
                  </a:lnTo>
                  <a:close/>
                </a:path>
              </a:pathLst>
            </a:custGeom>
            <a:solidFill>
              <a:srgbClr val="0202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8" name="Freeform 341"/>
            <p:cNvSpPr>
              <a:spLocks/>
            </p:cNvSpPr>
            <p:nvPr/>
          </p:nvSpPr>
          <p:spPr bwMode="auto">
            <a:xfrm>
              <a:off x="3919" y="1907"/>
              <a:ext cx="199" cy="142"/>
            </a:xfrm>
            <a:custGeom>
              <a:avLst/>
              <a:gdLst>
                <a:gd name="T0" fmla="*/ 0 w 1988"/>
                <a:gd name="T1" fmla="*/ 0 h 1851"/>
                <a:gd name="T2" fmla="*/ 0 w 1988"/>
                <a:gd name="T3" fmla="*/ 0 h 1851"/>
                <a:gd name="T4" fmla="*/ 0 w 1988"/>
                <a:gd name="T5" fmla="*/ 0 h 1851"/>
                <a:gd name="T6" fmla="*/ 0 w 1988"/>
                <a:gd name="T7" fmla="*/ 0 h 1851"/>
                <a:gd name="T8" fmla="*/ 0 w 1988"/>
                <a:gd name="T9" fmla="*/ 0 h 1851"/>
                <a:gd name="T10" fmla="*/ 0 w 1988"/>
                <a:gd name="T11" fmla="*/ 0 h 1851"/>
                <a:gd name="T12" fmla="*/ 0 w 1988"/>
                <a:gd name="T13" fmla="*/ 0 h 1851"/>
                <a:gd name="T14" fmla="*/ 0 w 1988"/>
                <a:gd name="T15" fmla="*/ 0 h 1851"/>
                <a:gd name="T16" fmla="*/ 0 w 1988"/>
                <a:gd name="T17" fmla="*/ 0 h 1851"/>
                <a:gd name="T18" fmla="*/ 0 w 1988"/>
                <a:gd name="T19" fmla="*/ 0 h 1851"/>
                <a:gd name="T20" fmla="*/ 0 w 1988"/>
                <a:gd name="T21" fmla="*/ 0 h 1851"/>
                <a:gd name="T22" fmla="*/ 0 w 1988"/>
                <a:gd name="T23" fmla="*/ 0 h 1851"/>
                <a:gd name="T24" fmla="*/ 0 w 1988"/>
                <a:gd name="T25" fmla="*/ 0 h 1851"/>
                <a:gd name="T26" fmla="*/ 0 w 1988"/>
                <a:gd name="T27" fmla="*/ 0 h 1851"/>
                <a:gd name="T28" fmla="*/ 0 w 1988"/>
                <a:gd name="T29" fmla="*/ 0 h 1851"/>
                <a:gd name="T30" fmla="*/ 0 w 1988"/>
                <a:gd name="T31" fmla="*/ 0 h 1851"/>
                <a:gd name="T32" fmla="*/ 0 w 1988"/>
                <a:gd name="T33" fmla="*/ 0 h 1851"/>
                <a:gd name="T34" fmla="*/ 0 w 1988"/>
                <a:gd name="T35" fmla="*/ 0 h 1851"/>
                <a:gd name="T36" fmla="*/ 0 w 1988"/>
                <a:gd name="T37" fmla="*/ 0 h 1851"/>
                <a:gd name="T38" fmla="*/ 0 w 1988"/>
                <a:gd name="T39" fmla="*/ 0 h 1851"/>
                <a:gd name="T40" fmla="*/ 0 w 1988"/>
                <a:gd name="T41" fmla="*/ 0 h 1851"/>
                <a:gd name="T42" fmla="*/ 0 w 1988"/>
                <a:gd name="T43" fmla="*/ 0 h 1851"/>
                <a:gd name="T44" fmla="*/ 0 w 1988"/>
                <a:gd name="T45" fmla="*/ 0 h 1851"/>
                <a:gd name="T46" fmla="*/ 0 w 1988"/>
                <a:gd name="T47" fmla="*/ 0 h 1851"/>
                <a:gd name="T48" fmla="*/ 0 w 1988"/>
                <a:gd name="T49" fmla="*/ 0 h 1851"/>
                <a:gd name="T50" fmla="*/ 0 w 1988"/>
                <a:gd name="T51" fmla="*/ 0 h 1851"/>
                <a:gd name="T52" fmla="*/ 0 w 1988"/>
                <a:gd name="T53" fmla="*/ 0 h 1851"/>
                <a:gd name="T54" fmla="*/ 0 w 1988"/>
                <a:gd name="T55" fmla="*/ 0 h 1851"/>
                <a:gd name="T56" fmla="*/ 0 w 1988"/>
                <a:gd name="T57" fmla="*/ 0 h 1851"/>
                <a:gd name="T58" fmla="*/ 0 w 1988"/>
                <a:gd name="T59" fmla="*/ 0 h 1851"/>
                <a:gd name="T60" fmla="*/ 0 w 1988"/>
                <a:gd name="T61" fmla="*/ 0 h 1851"/>
                <a:gd name="T62" fmla="*/ 0 w 1988"/>
                <a:gd name="T63" fmla="*/ 0 h 1851"/>
                <a:gd name="T64" fmla="*/ 0 w 1988"/>
                <a:gd name="T65" fmla="*/ 0 h 1851"/>
                <a:gd name="T66" fmla="*/ 0 w 1988"/>
                <a:gd name="T67" fmla="*/ 0 h 1851"/>
                <a:gd name="T68" fmla="*/ 0 w 1988"/>
                <a:gd name="T69" fmla="*/ 0 h 1851"/>
                <a:gd name="T70" fmla="*/ 0 w 1988"/>
                <a:gd name="T71" fmla="*/ 0 h 1851"/>
                <a:gd name="T72" fmla="*/ 0 w 1988"/>
                <a:gd name="T73" fmla="*/ 0 h 1851"/>
                <a:gd name="T74" fmla="*/ 0 w 1988"/>
                <a:gd name="T75" fmla="*/ 0 h 1851"/>
                <a:gd name="T76" fmla="*/ 0 w 1988"/>
                <a:gd name="T77" fmla="*/ 0 h 1851"/>
                <a:gd name="T78" fmla="*/ 0 w 1988"/>
                <a:gd name="T79" fmla="*/ 0 h 1851"/>
                <a:gd name="T80" fmla="*/ 0 w 1988"/>
                <a:gd name="T81" fmla="*/ 0 h 1851"/>
                <a:gd name="T82" fmla="*/ 0 w 1988"/>
                <a:gd name="T83" fmla="*/ 0 h 1851"/>
                <a:gd name="T84" fmla="*/ 0 w 1988"/>
                <a:gd name="T85" fmla="*/ 0 h 1851"/>
                <a:gd name="T86" fmla="*/ 0 w 1988"/>
                <a:gd name="T87" fmla="*/ 0 h 1851"/>
                <a:gd name="T88" fmla="*/ 0 w 1988"/>
                <a:gd name="T89" fmla="*/ 0 h 1851"/>
                <a:gd name="T90" fmla="*/ 0 w 1988"/>
                <a:gd name="T91" fmla="*/ 0 h 1851"/>
                <a:gd name="T92" fmla="*/ 0 w 1988"/>
                <a:gd name="T93" fmla="*/ 0 h 1851"/>
                <a:gd name="T94" fmla="*/ 0 w 1988"/>
                <a:gd name="T95" fmla="*/ 0 h 1851"/>
                <a:gd name="T96" fmla="*/ 0 w 1988"/>
                <a:gd name="T97" fmla="*/ 0 h 1851"/>
                <a:gd name="T98" fmla="*/ 0 w 1988"/>
                <a:gd name="T99" fmla="*/ 0 h 1851"/>
                <a:gd name="T100" fmla="*/ 0 w 1988"/>
                <a:gd name="T101" fmla="*/ 0 h 1851"/>
                <a:gd name="T102" fmla="*/ 0 w 1988"/>
                <a:gd name="T103" fmla="*/ 0 h 1851"/>
                <a:gd name="T104" fmla="*/ 0 w 1988"/>
                <a:gd name="T105" fmla="*/ 0 h 1851"/>
                <a:gd name="T106" fmla="*/ 0 w 1988"/>
                <a:gd name="T107" fmla="*/ 0 h 1851"/>
                <a:gd name="T108" fmla="*/ 0 w 1988"/>
                <a:gd name="T109" fmla="*/ 0 h 1851"/>
                <a:gd name="T110" fmla="*/ 0 w 1988"/>
                <a:gd name="T111" fmla="*/ 0 h 1851"/>
                <a:gd name="T112" fmla="*/ 0 w 1988"/>
                <a:gd name="T113" fmla="*/ 0 h 1851"/>
                <a:gd name="T114" fmla="*/ 0 w 1988"/>
                <a:gd name="T115" fmla="*/ 0 h 1851"/>
                <a:gd name="T116" fmla="*/ 0 w 1988"/>
                <a:gd name="T117" fmla="*/ 0 h 185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988" h="1851">
                  <a:moveTo>
                    <a:pt x="138" y="0"/>
                  </a:moveTo>
                  <a:lnTo>
                    <a:pt x="138" y="28"/>
                  </a:lnTo>
                  <a:lnTo>
                    <a:pt x="130" y="28"/>
                  </a:lnTo>
                  <a:lnTo>
                    <a:pt x="130" y="59"/>
                  </a:lnTo>
                  <a:lnTo>
                    <a:pt x="124" y="59"/>
                  </a:lnTo>
                  <a:lnTo>
                    <a:pt x="124" y="89"/>
                  </a:lnTo>
                  <a:lnTo>
                    <a:pt x="115" y="89"/>
                  </a:lnTo>
                  <a:lnTo>
                    <a:pt x="115" y="111"/>
                  </a:lnTo>
                  <a:lnTo>
                    <a:pt x="102" y="111"/>
                  </a:lnTo>
                  <a:lnTo>
                    <a:pt x="102" y="133"/>
                  </a:lnTo>
                  <a:lnTo>
                    <a:pt x="93" y="133"/>
                  </a:lnTo>
                  <a:lnTo>
                    <a:pt x="93" y="184"/>
                  </a:lnTo>
                  <a:lnTo>
                    <a:pt x="80" y="184"/>
                  </a:lnTo>
                  <a:lnTo>
                    <a:pt x="80" y="208"/>
                  </a:lnTo>
                  <a:lnTo>
                    <a:pt x="73" y="208"/>
                  </a:lnTo>
                  <a:lnTo>
                    <a:pt x="73" y="228"/>
                  </a:lnTo>
                  <a:lnTo>
                    <a:pt x="56" y="228"/>
                  </a:lnTo>
                  <a:lnTo>
                    <a:pt x="56" y="272"/>
                  </a:lnTo>
                  <a:lnTo>
                    <a:pt x="43" y="272"/>
                  </a:lnTo>
                  <a:lnTo>
                    <a:pt x="43" y="310"/>
                  </a:lnTo>
                  <a:lnTo>
                    <a:pt x="37" y="310"/>
                  </a:lnTo>
                  <a:lnTo>
                    <a:pt x="37" y="332"/>
                  </a:lnTo>
                  <a:lnTo>
                    <a:pt x="21" y="332"/>
                  </a:lnTo>
                  <a:lnTo>
                    <a:pt x="21" y="375"/>
                  </a:lnTo>
                  <a:lnTo>
                    <a:pt x="6" y="375"/>
                  </a:lnTo>
                  <a:lnTo>
                    <a:pt x="6" y="406"/>
                  </a:lnTo>
                  <a:lnTo>
                    <a:pt x="0" y="406"/>
                  </a:lnTo>
                  <a:lnTo>
                    <a:pt x="0" y="1417"/>
                  </a:lnTo>
                  <a:lnTo>
                    <a:pt x="6" y="1417"/>
                  </a:lnTo>
                  <a:lnTo>
                    <a:pt x="6" y="1425"/>
                  </a:lnTo>
                  <a:lnTo>
                    <a:pt x="43" y="1425"/>
                  </a:lnTo>
                  <a:lnTo>
                    <a:pt x="43" y="1431"/>
                  </a:lnTo>
                  <a:lnTo>
                    <a:pt x="80" y="1431"/>
                  </a:lnTo>
                  <a:lnTo>
                    <a:pt x="80" y="1440"/>
                  </a:lnTo>
                  <a:lnTo>
                    <a:pt x="115" y="1440"/>
                  </a:lnTo>
                  <a:lnTo>
                    <a:pt x="115" y="1446"/>
                  </a:lnTo>
                  <a:lnTo>
                    <a:pt x="152" y="1446"/>
                  </a:lnTo>
                  <a:lnTo>
                    <a:pt x="152" y="1462"/>
                  </a:lnTo>
                  <a:lnTo>
                    <a:pt x="197" y="1462"/>
                  </a:lnTo>
                  <a:lnTo>
                    <a:pt x="197" y="1468"/>
                  </a:lnTo>
                  <a:lnTo>
                    <a:pt x="233" y="1468"/>
                  </a:lnTo>
                  <a:lnTo>
                    <a:pt x="233" y="1477"/>
                  </a:lnTo>
                  <a:lnTo>
                    <a:pt x="269" y="1477"/>
                  </a:lnTo>
                  <a:lnTo>
                    <a:pt x="269" y="1482"/>
                  </a:lnTo>
                  <a:lnTo>
                    <a:pt x="306" y="1482"/>
                  </a:lnTo>
                  <a:lnTo>
                    <a:pt x="306" y="1499"/>
                  </a:lnTo>
                  <a:lnTo>
                    <a:pt x="348" y="1499"/>
                  </a:lnTo>
                  <a:lnTo>
                    <a:pt x="348" y="1505"/>
                  </a:lnTo>
                  <a:lnTo>
                    <a:pt x="385" y="1505"/>
                  </a:lnTo>
                  <a:lnTo>
                    <a:pt x="385" y="1513"/>
                  </a:lnTo>
                  <a:lnTo>
                    <a:pt x="421" y="1513"/>
                  </a:lnTo>
                  <a:lnTo>
                    <a:pt x="421" y="1519"/>
                  </a:lnTo>
                  <a:lnTo>
                    <a:pt x="452" y="1519"/>
                  </a:lnTo>
                  <a:lnTo>
                    <a:pt x="452" y="1536"/>
                  </a:lnTo>
                  <a:lnTo>
                    <a:pt x="531" y="1536"/>
                  </a:lnTo>
                  <a:lnTo>
                    <a:pt x="531" y="1550"/>
                  </a:lnTo>
                  <a:lnTo>
                    <a:pt x="567" y="1550"/>
                  </a:lnTo>
                  <a:lnTo>
                    <a:pt x="567" y="1556"/>
                  </a:lnTo>
                  <a:lnTo>
                    <a:pt x="604" y="1556"/>
                  </a:lnTo>
                  <a:lnTo>
                    <a:pt x="604" y="1565"/>
                  </a:lnTo>
                  <a:lnTo>
                    <a:pt x="648" y="1565"/>
                  </a:lnTo>
                  <a:lnTo>
                    <a:pt x="648" y="1579"/>
                  </a:lnTo>
                  <a:lnTo>
                    <a:pt x="693" y="1579"/>
                  </a:lnTo>
                  <a:lnTo>
                    <a:pt x="693" y="1587"/>
                  </a:lnTo>
                  <a:lnTo>
                    <a:pt x="729" y="1587"/>
                  </a:lnTo>
                  <a:lnTo>
                    <a:pt x="729" y="1594"/>
                  </a:lnTo>
                  <a:lnTo>
                    <a:pt x="766" y="1594"/>
                  </a:lnTo>
                  <a:lnTo>
                    <a:pt x="766" y="1601"/>
                  </a:lnTo>
                  <a:lnTo>
                    <a:pt x="802" y="1601"/>
                  </a:lnTo>
                  <a:lnTo>
                    <a:pt x="802" y="1616"/>
                  </a:lnTo>
                  <a:lnTo>
                    <a:pt x="844" y="1616"/>
                  </a:lnTo>
                  <a:lnTo>
                    <a:pt x="844" y="1624"/>
                  </a:lnTo>
                  <a:lnTo>
                    <a:pt x="881" y="1624"/>
                  </a:lnTo>
                  <a:lnTo>
                    <a:pt x="881" y="1638"/>
                  </a:lnTo>
                  <a:lnTo>
                    <a:pt x="954" y="1638"/>
                  </a:lnTo>
                  <a:lnTo>
                    <a:pt x="954" y="1647"/>
                  </a:lnTo>
                  <a:lnTo>
                    <a:pt x="983" y="1647"/>
                  </a:lnTo>
                  <a:lnTo>
                    <a:pt x="983" y="1653"/>
                  </a:lnTo>
                  <a:lnTo>
                    <a:pt x="1035" y="1653"/>
                  </a:lnTo>
                  <a:lnTo>
                    <a:pt x="1035" y="1667"/>
                  </a:lnTo>
                  <a:lnTo>
                    <a:pt x="1072" y="1667"/>
                  </a:lnTo>
                  <a:lnTo>
                    <a:pt x="1072" y="1675"/>
                  </a:lnTo>
                  <a:lnTo>
                    <a:pt x="1100" y="1675"/>
                  </a:lnTo>
                  <a:lnTo>
                    <a:pt x="1100" y="1684"/>
                  </a:lnTo>
                  <a:lnTo>
                    <a:pt x="1136" y="1684"/>
                  </a:lnTo>
                  <a:lnTo>
                    <a:pt x="1136" y="1698"/>
                  </a:lnTo>
                  <a:lnTo>
                    <a:pt x="1187" y="1698"/>
                  </a:lnTo>
                  <a:lnTo>
                    <a:pt x="1187" y="1704"/>
                  </a:lnTo>
                  <a:lnTo>
                    <a:pt x="1218" y="1704"/>
                  </a:lnTo>
                  <a:lnTo>
                    <a:pt x="1218" y="1712"/>
                  </a:lnTo>
                  <a:lnTo>
                    <a:pt x="1253" y="1712"/>
                  </a:lnTo>
                  <a:lnTo>
                    <a:pt x="1253" y="1720"/>
                  </a:lnTo>
                  <a:lnTo>
                    <a:pt x="1290" y="1720"/>
                  </a:lnTo>
                  <a:lnTo>
                    <a:pt x="1290" y="1735"/>
                  </a:lnTo>
                  <a:lnTo>
                    <a:pt x="1333" y="1735"/>
                  </a:lnTo>
                  <a:lnTo>
                    <a:pt x="1333" y="1741"/>
                  </a:lnTo>
                  <a:lnTo>
                    <a:pt x="1369" y="1741"/>
                  </a:lnTo>
                  <a:lnTo>
                    <a:pt x="1369" y="1757"/>
                  </a:lnTo>
                  <a:lnTo>
                    <a:pt x="1442" y="1757"/>
                  </a:lnTo>
                  <a:lnTo>
                    <a:pt x="1442" y="1763"/>
                  </a:lnTo>
                  <a:lnTo>
                    <a:pt x="1486" y="1763"/>
                  </a:lnTo>
                  <a:lnTo>
                    <a:pt x="1486" y="1772"/>
                  </a:lnTo>
                  <a:lnTo>
                    <a:pt x="1523" y="1772"/>
                  </a:lnTo>
                  <a:lnTo>
                    <a:pt x="1523" y="1786"/>
                  </a:lnTo>
                  <a:lnTo>
                    <a:pt x="1560" y="1786"/>
                  </a:lnTo>
                  <a:lnTo>
                    <a:pt x="1560" y="1794"/>
                  </a:lnTo>
                  <a:lnTo>
                    <a:pt x="1601" y="1794"/>
                  </a:lnTo>
                  <a:lnTo>
                    <a:pt x="1601" y="1800"/>
                  </a:lnTo>
                  <a:lnTo>
                    <a:pt x="1638" y="1800"/>
                  </a:lnTo>
                  <a:lnTo>
                    <a:pt x="1638" y="1814"/>
                  </a:lnTo>
                  <a:lnTo>
                    <a:pt x="1675" y="1814"/>
                  </a:lnTo>
                  <a:lnTo>
                    <a:pt x="1675" y="1823"/>
                  </a:lnTo>
                  <a:lnTo>
                    <a:pt x="1719" y="1823"/>
                  </a:lnTo>
                  <a:lnTo>
                    <a:pt x="1719" y="1829"/>
                  </a:lnTo>
                  <a:lnTo>
                    <a:pt x="1756" y="1829"/>
                  </a:lnTo>
                  <a:lnTo>
                    <a:pt x="1756" y="1845"/>
                  </a:lnTo>
                  <a:lnTo>
                    <a:pt x="1784" y="1845"/>
                  </a:lnTo>
                  <a:lnTo>
                    <a:pt x="1784" y="1851"/>
                  </a:lnTo>
                  <a:lnTo>
                    <a:pt x="1836" y="1851"/>
                  </a:lnTo>
                  <a:lnTo>
                    <a:pt x="1836" y="1845"/>
                  </a:lnTo>
                  <a:lnTo>
                    <a:pt x="1843" y="1845"/>
                  </a:lnTo>
                  <a:lnTo>
                    <a:pt x="1843" y="1800"/>
                  </a:lnTo>
                  <a:lnTo>
                    <a:pt x="1851" y="1800"/>
                  </a:lnTo>
                  <a:lnTo>
                    <a:pt x="1851" y="1772"/>
                  </a:lnTo>
                  <a:lnTo>
                    <a:pt x="1856" y="1772"/>
                  </a:lnTo>
                  <a:lnTo>
                    <a:pt x="1856" y="1757"/>
                  </a:lnTo>
                  <a:lnTo>
                    <a:pt x="1873" y="1757"/>
                  </a:lnTo>
                  <a:lnTo>
                    <a:pt x="1873" y="1712"/>
                  </a:lnTo>
                  <a:lnTo>
                    <a:pt x="1879" y="1712"/>
                  </a:lnTo>
                  <a:lnTo>
                    <a:pt x="1879" y="1684"/>
                  </a:lnTo>
                  <a:lnTo>
                    <a:pt x="1893" y="1684"/>
                  </a:lnTo>
                  <a:lnTo>
                    <a:pt x="1893" y="1667"/>
                  </a:lnTo>
                  <a:lnTo>
                    <a:pt x="1901" y="1667"/>
                  </a:lnTo>
                  <a:lnTo>
                    <a:pt x="1901" y="1638"/>
                  </a:lnTo>
                  <a:lnTo>
                    <a:pt x="1910" y="1638"/>
                  </a:lnTo>
                  <a:lnTo>
                    <a:pt x="1910" y="1624"/>
                  </a:lnTo>
                  <a:lnTo>
                    <a:pt x="1915" y="1624"/>
                  </a:lnTo>
                  <a:lnTo>
                    <a:pt x="1915" y="1587"/>
                  </a:lnTo>
                  <a:lnTo>
                    <a:pt x="1930" y="1587"/>
                  </a:lnTo>
                  <a:lnTo>
                    <a:pt x="1930" y="1565"/>
                  </a:lnTo>
                  <a:lnTo>
                    <a:pt x="1938" y="1565"/>
                  </a:lnTo>
                  <a:lnTo>
                    <a:pt x="1938" y="1536"/>
                  </a:lnTo>
                  <a:lnTo>
                    <a:pt x="1952" y="1536"/>
                  </a:lnTo>
                  <a:lnTo>
                    <a:pt x="1952" y="1482"/>
                  </a:lnTo>
                  <a:lnTo>
                    <a:pt x="1966" y="1482"/>
                  </a:lnTo>
                  <a:lnTo>
                    <a:pt x="1966" y="1468"/>
                  </a:lnTo>
                  <a:lnTo>
                    <a:pt x="1974" y="1468"/>
                  </a:lnTo>
                  <a:lnTo>
                    <a:pt x="1974" y="1440"/>
                  </a:lnTo>
                  <a:lnTo>
                    <a:pt x="1982" y="1440"/>
                  </a:lnTo>
                  <a:lnTo>
                    <a:pt x="1982" y="1425"/>
                  </a:lnTo>
                  <a:lnTo>
                    <a:pt x="1988" y="1425"/>
                  </a:lnTo>
                  <a:lnTo>
                    <a:pt x="1988" y="413"/>
                  </a:lnTo>
                  <a:lnTo>
                    <a:pt x="1952" y="413"/>
                  </a:lnTo>
                  <a:lnTo>
                    <a:pt x="1952" y="406"/>
                  </a:lnTo>
                  <a:lnTo>
                    <a:pt x="1910" y="406"/>
                  </a:lnTo>
                  <a:lnTo>
                    <a:pt x="1910" y="391"/>
                  </a:lnTo>
                  <a:lnTo>
                    <a:pt x="1873" y="391"/>
                  </a:lnTo>
                  <a:lnTo>
                    <a:pt x="1873" y="384"/>
                  </a:lnTo>
                  <a:lnTo>
                    <a:pt x="1836" y="384"/>
                  </a:lnTo>
                  <a:lnTo>
                    <a:pt x="1836" y="375"/>
                  </a:lnTo>
                  <a:lnTo>
                    <a:pt x="1784" y="375"/>
                  </a:lnTo>
                  <a:lnTo>
                    <a:pt x="1784" y="369"/>
                  </a:lnTo>
                  <a:lnTo>
                    <a:pt x="1756" y="369"/>
                  </a:lnTo>
                  <a:lnTo>
                    <a:pt x="1756" y="355"/>
                  </a:lnTo>
                  <a:lnTo>
                    <a:pt x="1705" y="355"/>
                  </a:lnTo>
                  <a:lnTo>
                    <a:pt x="1705" y="347"/>
                  </a:lnTo>
                  <a:lnTo>
                    <a:pt x="1669" y="347"/>
                  </a:lnTo>
                  <a:lnTo>
                    <a:pt x="1669" y="338"/>
                  </a:lnTo>
                  <a:lnTo>
                    <a:pt x="1623" y="338"/>
                  </a:lnTo>
                  <a:lnTo>
                    <a:pt x="1623" y="332"/>
                  </a:lnTo>
                  <a:lnTo>
                    <a:pt x="1588" y="332"/>
                  </a:lnTo>
                  <a:lnTo>
                    <a:pt x="1588" y="324"/>
                  </a:lnTo>
                  <a:lnTo>
                    <a:pt x="1545" y="324"/>
                  </a:lnTo>
                  <a:lnTo>
                    <a:pt x="1545" y="318"/>
                  </a:lnTo>
                  <a:lnTo>
                    <a:pt x="1508" y="318"/>
                  </a:lnTo>
                  <a:lnTo>
                    <a:pt x="1508" y="310"/>
                  </a:lnTo>
                  <a:lnTo>
                    <a:pt x="1464" y="310"/>
                  </a:lnTo>
                  <a:lnTo>
                    <a:pt x="1464" y="296"/>
                  </a:lnTo>
                  <a:lnTo>
                    <a:pt x="1427" y="296"/>
                  </a:lnTo>
                  <a:lnTo>
                    <a:pt x="1427" y="287"/>
                  </a:lnTo>
                  <a:lnTo>
                    <a:pt x="1383" y="287"/>
                  </a:lnTo>
                  <a:lnTo>
                    <a:pt x="1383" y="272"/>
                  </a:lnTo>
                  <a:lnTo>
                    <a:pt x="1305" y="272"/>
                  </a:lnTo>
                  <a:lnTo>
                    <a:pt x="1305" y="259"/>
                  </a:lnTo>
                  <a:lnTo>
                    <a:pt x="1268" y="259"/>
                  </a:lnTo>
                  <a:lnTo>
                    <a:pt x="1268" y="250"/>
                  </a:lnTo>
                  <a:lnTo>
                    <a:pt x="1231" y="250"/>
                  </a:lnTo>
                  <a:lnTo>
                    <a:pt x="1231" y="236"/>
                  </a:lnTo>
                  <a:lnTo>
                    <a:pt x="1187" y="236"/>
                  </a:lnTo>
                  <a:lnTo>
                    <a:pt x="1187" y="228"/>
                  </a:lnTo>
                  <a:lnTo>
                    <a:pt x="1150" y="228"/>
                  </a:lnTo>
                  <a:lnTo>
                    <a:pt x="1150" y="222"/>
                  </a:lnTo>
                  <a:lnTo>
                    <a:pt x="1100" y="222"/>
                  </a:lnTo>
                  <a:lnTo>
                    <a:pt x="1100" y="213"/>
                  </a:lnTo>
                  <a:lnTo>
                    <a:pt x="1072" y="213"/>
                  </a:lnTo>
                  <a:lnTo>
                    <a:pt x="1072" y="208"/>
                  </a:lnTo>
                  <a:lnTo>
                    <a:pt x="1018" y="208"/>
                  </a:lnTo>
                  <a:lnTo>
                    <a:pt x="1018" y="199"/>
                  </a:lnTo>
                  <a:lnTo>
                    <a:pt x="983" y="199"/>
                  </a:lnTo>
                  <a:lnTo>
                    <a:pt x="983" y="184"/>
                  </a:lnTo>
                  <a:lnTo>
                    <a:pt x="940" y="184"/>
                  </a:lnTo>
                  <a:lnTo>
                    <a:pt x="940" y="177"/>
                  </a:lnTo>
                  <a:lnTo>
                    <a:pt x="903" y="177"/>
                  </a:lnTo>
                  <a:lnTo>
                    <a:pt x="903" y="171"/>
                  </a:lnTo>
                  <a:lnTo>
                    <a:pt x="859" y="171"/>
                  </a:lnTo>
                  <a:lnTo>
                    <a:pt x="859" y="154"/>
                  </a:lnTo>
                  <a:lnTo>
                    <a:pt x="822" y="154"/>
                  </a:lnTo>
                  <a:lnTo>
                    <a:pt x="822" y="148"/>
                  </a:lnTo>
                  <a:lnTo>
                    <a:pt x="780" y="148"/>
                  </a:lnTo>
                  <a:lnTo>
                    <a:pt x="780" y="140"/>
                  </a:lnTo>
                  <a:lnTo>
                    <a:pt x="743" y="140"/>
                  </a:lnTo>
                  <a:lnTo>
                    <a:pt x="743" y="133"/>
                  </a:lnTo>
                  <a:lnTo>
                    <a:pt x="698" y="133"/>
                  </a:lnTo>
                  <a:lnTo>
                    <a:pt x="698" y="118"/>
                  </a:lnTo>
                  <a:lnTo>
                    <a:pt x="663" y="118"/>
                  </a:lnTo>
                  <a:lnTo>
                    <a:pt x="663" y="111"/>
                  </a:lnTo>
                  <a:lnTo>
                    <a:pt x="583" y="111"/>
                  </a:lnTo>
                  <a:lnTo>
                    <a:pt x="583" y="96"/>
                  </a:lnTo>
                  <a:lnTo>
                    <a:pt x="531" y="96"/>
                  </a:lnTo>
                  <a:lnTo>
                    <a:pt x="531" y="89"/>
                  </a:lnTo>
                  <a:lnTo>
                    <a:pt x="502" y="89"/>
                  </a:lnTo>
                  <a:lnTo>
                    <a:pt x="502" y="80"/>
                  </a:lnTo>
                  <a:lnTo>
                    <a:pt x="452" y="80"/>
                  </a:lnTo>
                  <a:lnTo>
                    <a:pt x="452" y="66"/>
                  </a:lnTo>
                  <a:lnTo>
                    <a:pt x="421" y="66"/>
                  </a:lnTo>
                  <a:lnTo>
                    <a:pt x="421" y="59"/>
                  </a:lnTo>
                  <a:lnTo>
                    <a:pt x="371" y="59"/>
                  </a:lnTo>
                  <a:lnTo>
                    <a:pt x="371" y="52"/>
                  </a:lnTo>
                  <a:lnTo>
                    <a:pt x="334" y="52"/>
                  </a:lnTo>
                  <a:lnTo>
                    <a:pt x="334" y="37"/>
                  </a:lnTo>
                  <a:lnTo>
                    <a:pt x="291" y="37"/>
                  </a:lnTo>
                  <a:lnTo>
                    <a:pt x="291" y="28"/>
                  </a:lnTo>
                  <a:lnTo>
                    <a:pt x="256" y="28"/>
                  </a:lnTo>
                  <a:lnTo>
                    <a:pt x="256" y="23"/>
                  </a:lnTo>
                  <a:lnTo>
                    <a:pt x="219" y="23"/>
                  </a:lnTo>
                  <a:lnTo>
                    <a:pt x="219" y="15"/>
                  </a:lnTo>
                  <a:lnTo>
                    <a:pt x="174" y="15"/>
                  </a:lnTo>
                  <a:lnTo>
                    <a:pt x="174" y="0"/>
                  </a:lnTo>
                  <a:lnTo>
                    <a:pt x="138" y="0"/>
                  </a:lnTo>
                  <a:close/>
                </a:path>
              </a:pathLst>
            </a:custGeom>
            <a:solidFill>
              <a:srgbClr val="0202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9" name="Freeform 342"/>
            <p:cNvSpPr>
              <a:spLocks/>
            </p:cNvSpPr>
            <p:nvPr/>
          </p:nvSpPr>
          <p:spPr bwMode="auto">
            <a:xfrm>
              <a:off x="3925" y="1907"/>
              <a:ext cx="185" cy="142"/>
            </a:xfrm>
            <a:custGeom>
              <a:avLst/>
              <a:gdLst>
                <a:gd name="T0" fmla="*/ 0 w 1859"/>
                <a:gd name="T1" fmla="*/ 0 h 1851"/>
                <a:gd name="T2" fmla="*/ 0 w 1859"/>
                <a:gd name="T3" fmla="*/ 0 h 1851"/>
                <a:gd name="T4" fmla="*/ 0 w 1859"/>
                <a:gd name="T5" fmla="*/ 0 h 1851"/>
                <a:gd name="T6" fmla="*/ 0 w 1859"/>
                <a:gd name="T7" fmla="*/ 0 h 1851"/>
                <a:gd name="T8" fmla="*/ 0 w 1859"/>
                <a:gd name="T9" fmla="*/ 0 h 1851"/>
                <a:gd name="T10" fmla="*/ 0 w 1859"/>
                <a:gd name="T11" fmla="*/ 0 h 1851"/>
                <a:gd name="T12" fmla="*/ 0 w 1859"/>
                <a:gd name="T13" fmla="*/ 0 h 1851"/>
                <a:gd name="T14" fmla="*/ 0 w 1859"/>
                <a:gd name="T15" fmla="*/ 0 h 1851"/>
                <a:gd name="T16" fmla="*/ 0 w 1859"/>
                <a:gd name="T17" fmla="*/ 0 h 1851"/>
                <a:gd name="T18" fmla="*/ 0 w 1859"/>
                <a:gd name="T19" fmla="*/ 0 h 1851"/>
                <a:gd name="T20" fmla="*/ 0 w 1859"/>
                <a:gd name="T21" fmla="*/ 0 h 1851"/>
                <a:gd name="T22" fmla="*/ 0 w 1859"/>
                <a:gd name="T23" fmla="*/ 0 h 1851"/>
                <a:gd name="T24" fmla="*/ 0 w 1859"/>
                <a:gd name="T25" fmla="*/ 0 h 1851"/>
                <a:gd name="T26" fmla="*/ 0 w 1859"/>
                <a:gd name="T27" fmla="*/ 0 h 1851"/>
                <a:gd name="T28" fmla="*/ 0 w 1859"/>
                <a:gd name="T29" fmla="*/ 0 h 1851"/>
                <a:gd name="T30" fmla="*/ 0 w 1859"/>
                <a:gd name="T31" fmla="*/ 0 h 1851"/>
                <a:gd name="T32" fmla="*/ 0 w 1859"/>
                <a:gd name="T33" fmla="*/ 0 h 1851"/>
                <a:gd name="T34" fmla="*/ 0 w 1859"/>
                <a:gd name="T35" fmla="*/ 0 h 1851"/>
                <a:gd name="T36" fmla="*/ 0 w 1859"/>
                <a:gd name="T37" fmla="*/ 0 h 1851"/>
                <a:gd name="T38" fmla="*/ 0 w 1859"/>
                <a:gd name="T39" fmla="*/ 0 h 1851"/>
                <a:gd name="T40" fmla="*/ 0 w 1859"/>
                <a:gd name="T41" fmla="*/ 0 h 1851"/>
                <a:gd name="T42" fmla="*/ 0 w 1859"/>
                <a:gd name="T43" fmla="*/ 0 h 1851"/>
                <a:gd name="T44" fmla="*/ 0 w 1859"/>
                <a:gd name="T45" fmla="*/ 0 h 1851"/>
                <a:gd name="T46" fmla="*/ 0 w 1859"/>
                <a:gd name="T47" fmla="*/ 0 h 1851"/>
                <a:gd name="T48" fmla="*/ 0 w 1859"/>
                <a:gd name="T49" fmla="*/ 0 h 1851"/>
                <a:gd name="T50" fmla="*/ 0 w 1859"/>
                <a:gd name="T51" fmla="*/ 0 h 1851"/>
                <a:gd name="T52" fmla="*/ 0 w 1859"/>
                <a:gd name="T53" fmla="*/ 0 h 1851"/>
                <a:gd name="T54" fmla="*/ 0 w 1859"/>
                <a:gd name="T55" fmla="*/ 0 h 1851"/>
                <a:gd name="T56" fmla="*/ 0 w 1859"/>
                <a:gd name="T57" fmla="*/ 0 h 1851"/>
                <a:gd name="T58" fmla="*/ 0 w 1859"/>
                <a:gd name="T59" fmla="*/ 0 h 1851"/>
                <a:gd name="T60" fmla="*/ 0 w 1859"/>
                <a:gd name="T61" fmla="*/ 0 h 1851"/>
                <a:gd name="T62" fmla="*/ 0 w 1859"/>
                <a:gd name="T63" fmla="*/ 0 h 1851"/>
                <a:gd name="T64" fmla="*/ 0 w 1859"/>
                <a:gd name="T65" fmla="*/ 0 h 1851"/>
                <a:gd name="T66" fmla="*/ 0 w 1859"/>
                <a:gd name="T67" fmla="*/ 0 h 1851"/>
                <a:gd name="T68" fmla="*/ 0 w 1859"/>
                <a:gd name="T69" fmla="*/ 0 h 1851"/>
                <a:gd name="T70" fmla="*/ 0 w 1859"/>
                <a:gd name="T71" fmla="*/ 0 h 1851"/>
                <a:gd name="T72" fmla="*/ 0 w 1859"/>
                <a:gd name="T73" fmla="*/ 0 h 1851"/>
                <a:gd name="T74" fmla="*/ 0 w 1859"/>
                <a:gd name="T75" fmla="*/ 0 h 1851"/>
                <a:gd name="T76" fmla="*/ 0 w 1859"/>
                <a:gd name="T77" fmla="*/ 0 h 1851"/>
                <a:gd name="T78" fmla="*/ 0 w 1859"/>
                <a:gd name="T79" fmla="*/ 0 h 1851"/>
                <a:gd name="T80" fmla="*/ 0 w 1859"/>
                <a:gd name="T81" fmla="*/ 0 h 1851"/>
                <a:gd name="T82" fmla="*/ 0 w 1859"/>
                <a:gd name="T83" fmla="*/ 0 h 1851"/>
                <a:gd name="T84" fmla="*/ 0 w 1859"/>
                <a:gd name="T85" fmla="*/ 0 h 1851"/>
                <a:gd name="T86" fmla="*/ 0 w 1859"/>
                <a:gd name="T87" fmla="*/ 0 h 1851"/>
                <a:gd name="T88" fmla="*/ 0 w 1859"/>
                <a:gd name="T89" fmla="*/ 0 h 1851"/>
                <a:gd name="T90" fmla="*/ 0 w 1859"/>
                <a:gd name="T91" fmla="*/ 0 h 1851"/>
                <a:gd name="T92" fmla="*/ 0 w 1859"/>
                <a:gd name="T93" fmla="*/ 0 h 1851"/>
                <a:gd name="T94" fmla="*/ 0 w 1859"/>
                <a:gd name="T95" fmla="*/ 0 h 1851"/>
                <a:gd name="T96" fmla="*/ 0 w 1859"/>
                <a:gd name="T97" fmla="*/ 0 h 1851"/>
                <a:gd name="T98" fmla="*/ 0 w 1859"/>
                <a:gd name="T99" fmla="*/ 0 h 1851"/>
                <a:gd name="T100" fmla="*/ 0 w 1859"/>
                <a:gd name="T101" fmla="*/ 0 h 1851"/>
                <a:gd name="T102" fmla="*/ 0 w 1859"/>
                <a:gd name="T103" fmla="*/ 0 h 185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859" h="1851">
                  <a:moveTo>
                    <a:pt x="82" y="0"/>
                  </a:moveTo>
                  <a:lnTo>
                    <a:pt x="82" y="28"/>
                  </a:lnTo>
                  <a:lnTo>
                    <a:pt x="74" y="28"/>
                  </a:lnTo>
                  <a:lnTo>
                    <a:pt x="74" y="59"/>
                  </a:lnTo>
                  <a:lnTo>
                    <a:pt x="68" y="59"/>
                  </a:lnTo>
                  <a:lnTo>
                    <a:pt x="68" y="89"/>
                  </a:lnTo>
                  <a:lnTo>
                    <a:pt x="59" y="89"/>
                  </a:lnTo>
                  <a:lnTo>
                    <a:pt x="59" y="111"/>
                  </a:lnTo>
                  <a:lnTo>
                    <a:pt x="46" y="111"/>
                  </a:lnTo>
                  <a:lnTo>
                    <a:pt x="46" y="133"/>
                  </a:lnTo>
                  <a:lnTo>
                    <a:pt x="37" y="133"/>
                  </a:lnTo>
                  <a:lnTo>
                    <a:pt x="37" y="184"/>
                  </a:lnTo>
                  <a:lnTo>
                    <a:pt x="24" y="184"/>
                  </a:lnTo>
                  <a:lnTo>
                    <a:pt x="24" y="208"/>
                  </a:lnTo>
                  <a:lnTo>
                    <a:pt x="17" y="208"/>
                  </a:lnTo>
                  <a:lnTo>
                    <a:pt x="17" y="228"/>
                  </a:lnTo>
                  <a:lnTo>
                    <a:pt x="0" y="228"/>
                  </a:lnTo>
                  <a:lnTo>
                    <a:pt x="0" y="1431"/>
                  </a:lnTo>
                  <a:lnTo>
                    <a:pt x="24" y="1431"/>
                  </a:lnTo>
                  <a:lnTo>
                    <a:pt x="24" y="1440"/>
                  </a:lnTo>
                  <a:lnTo>
                    <a:pt x="59" y="1440"/>
                  </a:lnTo>
                  <a:lnTo>
                    <a:pt x="59" y="1446"/>
                  </a:lnTo>
                  <a:lnTo>
                    <a:pt x="96" y="1446"/>
                  </a:lnTo>
                  <a:lnTo>
                    <a:pt x="96" y="1462"/>
                  </a:lnTo>
                  <a:lnTo>
                    <a:pt x="141" y="1462"/>
                  </a:lnTo>
                  <a:lnTo>
                    <a:pt x="141" y="1468"/>
                  </a:lnTo>
                  <a:lnTo>
                    <a:pt x="177" y="1468"/>
                  </a:lnTo>
                  <a:lnTo>
                    <a:pt x="177" y="1477"/>
                  </a:lnTo>
                  <a:lnTo>
                    <a:pt x="213" y="1477"/>
                  </a:lnTo>
                  <a:lnTo>
                    <a:pt x="213" y="1482"/>
                  </a:lnTo>
                  <a:lnTo>
                    <a:pt x="250" y="1482"/>
                  </a:lnTo>
                  <a:lnTo>
                    <a:pt x="250" y="1499"/>
                  </a:lnTo>
                  <a:lnTo>
                    <a:pt x="292" y="1499"/>
                  </a:lnTo>
                  <a:lnTo>
                    <a:pt x="292" y="1505"/>
                  </a:lnTo>
                  <a:lnTo>
                    <a:pt x="329" y="1505"/>
                  </a:lnTo>
                  <a:lnTo>
                    <a:pt x="329" y="1513"/>
                  </a:lnTo>
                  <a:lnTo>
                    <a:pt x="365" y="1513"/>
                  </a:lnTo>
                  <a:lnTo>
                    <a:pt x="365" y="1519"/>
                  </a:lnTo>
                  <a:lnTo>
                    <a:pt x="396" y="1519"/>
                  </a:lnTo>
                  <a:lnTo>
                    <a:pt x="396" y="1536"/>
                  </a:lnTo>
                  <a:lnTo>
                    <a:pt x="475" y="1536"/>
                  </a:lnTo>
                  <a:lnTo>
                    <a:pt x="475" y="1550"/>
                  </a:lnTo>
                  <a:lnTo>
                    <a:pt x="511" y="1550"/>
                  </a:lnTo>
                  <a:lnTo>
                    <a:pt x="511" y="1556"/>
                  </a:lnTo>
                  <a:lnTo>
                    <a:pt x="548" y="1556"/>
                  </a:lnTo>
                  <a:lnTo>
                    <a:pt x="548" y="1565"/>
                  </a:lnTo>
                  <a:lnTo>
                    <a:pt x="592" y="1565"/>
                  </a:lnTo>
                  <a:lnTo>
                    <a:pt x="592" y="1579"/>
                  </a:lnTo>
                  <a:lnTo>
                    <a:pt x="637" y="1579"/>
                  </a:lnTo>
                  <a:lnTo>
                    <a:pt x="637" y="1587"/>
                  </a:lnTo>
                  <a:lnTo>
                    <a:pt x="673" y="1587"/>
                  </a:lnTo>
                  <a:lnTo>
                    <a:pt x="673" y="1594"/>
                  </a:lnTo>
                  <a:lnTo>
                    <a:pt x="710" y="1594"/>
                  </a:lnTo>
                  <a:lnTo>
                    <a:pt x="710" y="1601"/>
                  </a:lnTo>
                  <a:lnTo>
                    <a:pt x="746" y="1601"/>
                  </a:lnTo>
                  <a:lnTo>
                    <a:pt x="746" y="1616"/>
                  </a:lnTo>
                  <a:lnTo>
                    <a:pt x="788" y="1616"/>
                  </a:lnTo>
                  <a:lnTo>
                    <a:pt x="788" y="1624"/>
                  </a:lnTo>
                  <a:lnTo>
                    <a:pt x="825" y="1624"/>
                  </a:lnTo>
                  <a:lnTo>
                    <a:pt x="825" y="1638"/>
                  </a:lnTo>
                  <a:lnTo>
                    <a:pt x="898" y="1638"/>
                  </a:lnTo>
                  <a:lnTo>
                    <a:pt x="898" y="1647"/>
                  </a:lnTo>
                  <a:lnTo>
                    <a:pt x="927" y="1647"/>
                  </a:lnTo>
                  <a:lnTo>
                    <a:pt x="927" y="1653"/>
                  </a:lnTo>
                  <a:lnTo>
                    <a:pt x="979" y="1653"/>
                  </a:lnTo>
                  <a:lnTo>
                    <a:pt x="979" y="1667"/>
                  </a:lnTo>
                  <a:lnTo>
                    <a:pt x="1016" y="1667"/>
                  </a:lnTo>
                  <a:lnTo>
                    <a:pt x="1016" y="1675"/>
                  </a:lnTo>
                  <a:lnTo>
                    <a:pt x="1044" y="1675"/>
                  </a:lnTo>
                  <a:lnTo>
                    <a:pt x="1044" y="1684"/>
                  </a:lnTo>
                  <a:lnTo>
                    <a:pt x="1080" y="1684"/>
                  </a:lnTo>
                  <a:lnTo>
                    <a:pt x="1080" y="1698"/>
                  </a:lnTo>
                  <a:lnTo>
                    <a:pt x="1131" y="1698"/>
                  </a:lnTo>
                  <a:lnTo>
                    <a:pt x="1131" y="1704"/>
                  </a:lnTo>
                  <a:lnTo>
                    <a:pt x="1162" y="1704"/>
                  </a:lnTo>
                  <a:lnTo>
                    <a:pt x="1162" y="1712"/>
                  </a:lnTo>
                  <a:lnTo>
                    <a:pt x="1197" y="1712"/>
                  </a:lnTo>
                  <a:lnTo>
                    <a:pt x="1197" y="1720"/>
                  </a:lnTo>
                  <a:lnTo>
                    <a:pt x="1234" y="1720"/>
                  </a:lnTo>
                  <a:lnTo>
                    <a:pt x="1234" y="1735"/>
                  </a:lnTo>
                  <a:lnTo>
                    <a:pt x="1277" y="1735"/>
                  </a:lnTo>
                  <a:lnTo>
                    <a:pt x="1277" y="1741"/>
                  </a:lnTo>
                  <a:lnTo>
                    <a:pt x="1313" y="1741"/>
                  </a:lnTo>
                  <a:lnTo>
                    <a:pt x="1313" y="1757"/>
                  </a:lnTo>
                  <a:lnTo>
                    <a:pt x="1386" y="1757"/>
                  </a:lnTo>
                  <a:lnTo>
                    <a:pt x="1386" y="1763"/>
                  </a:lnTo>
                  <a:lnTo>
                    <a:pt x="1430" y="1763"/>
                  </a:lnTo>
                  <a:lnTo>
                    <a:pt x="1430" y="1772"/>
                  </a:lnTo>
                  <a:lnTo>
                    <a:pt x="1467" y="1772"/>
                  </a:lnTo>
                  <a:lnTo>
                    <a:pt x="1467" y="1786"/>
                  </a:lnTo>
                  <a:lnTo>
                    <a:pt x="1504" y="1786"/>
                  </a:lnTo>
                  <a:lnTo>
                    <a:pt x="1504" y="1794"/>
                  </a:lnTo>
                  <a:lnTo>
                    <a:pt x="1545" y="1794"/>
                  </a:lnTo>
                  <a:lnTo>
                    <a:pt x="1545" y="1800"/>
                  </a:lnTo>
                  <a:lnTo>
                    <a:pt x="1582" y="1800"/>
                  </a:lnTo>
                  <a:lnTo>
                    <a:pt x="1582" y="1814"/>
                  </a:lnTo>
                  <a:lnTo>
                    <a:pt x="1619" y="1814"/>
                  </a:lnTo>
                  <a:lnTo>
                    <a:pt x="1619" y="1823"/>
                  </a:lnTo>
                  <a:lnTo>
                    <a:pt x="1663" y="1823"/>
                  </a:lnTo>
                  <a:lnTo>
                    <a:pt x="1663" y="1829"/>
                  </a:lnTo>
                  <a:lnTo>
                    <a:pt x="1700" y="1829"/>
                  </a:lnTo>
                  <a:lnTo>
                    <a:pt x="1700" y="1845"/>
                  </a:lnTo>
                  <a:lnTo>
                    <a:pt x="1728" y="1845"/>
                  </a:lnTo>
                  <a:lnTo>
                    <a:pt x="1728" y="1851"/>
                  </a:lnTo>
                  <a:lnTo>
                    <a:pt x="1780" y="1851"/>
                  </a:lnTo>
                  <a:lnTo>
                    <a:pt x="1780" y="1845"/>
                  </a:lnTo>
                  <a:lnTo>
                    <a:pt x="1787" y="1845"/>
                  </a:lnTo>
                  <a:lnTo>
                    <a:pt x="1787" y="1800"/>
                  </a:lnTo>
                  <a:lnTo>
                    <a:pt x="1795" y="1800"/>
                  </a:lnTo>
                  <a:lnTo>
                    <a:pt x="1795" y="1772"/>
                  </a:lnTo>
                  <a:lnTo>
                    <a:pt x="1800" y="1772"/>
                  </a:lnTo>
                  <a:lnTo>
                    <a:pt x="1800" y="1757"/>
                  </a:lnTo>
                  <a:lnTo>
                    <a:pt x="1817" y="1757"/>
                  </a:lnTo>
                  <a:lnTo>
                    <a:pt x="1817" y="1712"/>
                  </a:lnTo>
                  <a:lnTo>
                    <a:pt x="1823" y="1712"/>
                  </a:lnTo>
                  <a:lnTo>
                    <a:pt x="1823" y="1684"/>
                  </a:lnTo>
                  <a:lnTo>
                    <a:pt x="1837" y="1684"/>
                  </a:lnTo>
                  <a:lnTo>
                    <a:pt x="1837" y="1667"/>
                  </a:lnTo>
                  <a:lnTo>
                    <a:pt x="1845" y="1667"/>
                  </a:lnTo>
                  <a:lnTo>
                    <a:pt x="1845" y="1638"/>
                  </a:lnTo>
                  <a:lnTo>
                    <a:pt x="1854" y="1638"/>
                  </a:lnTo>
                  <a:lnTo>
                    <a:pt x="1854" y="1624"/>
                  </a:lnTo>
                  <a:lnTo>
                    <a:pt x="1859" y="1624"/>
                  </a:lnTo>
                  <a:lnTo>
                    <a:pt x="1859" y="406"/>
                  </a:lnTo>
                  <a:lnTo>
                    <a:pt x="1854" y="406"/>
                  </a:lnTo>
                  <a:lnTo>
                    <a:pt x="1854" y="391"/>
                  </a:lnTo>
                  <a:lnTo>
                    <a:pt x="1817" y="391"/>
                  </a:lnTo>
                  <a:lnTo>
                    <a:pt x="1817" y="384"/>
                  </a:lnTo>
                  <a:lnTo>
                    <a:pt x="1780" y="384"/>
                  </a:lnTo>
                  <a:lnTo>
                    <a:pt x="1780" y="375"/>
                  </a:lnTo>
                  <a:lnTo>
                    <a:pt x="1728" y="375"/>
                  </a:lnTo>
                  <a:lnTo>
                    <a:pt x="1728" y="369"/>
                  </a:lnTo>
                  <a:lnTo>
                    <a:pt x="1700" y="369"/>
                  </a:lnTo>
                  <a:lnTo>
                    <a:pt x="1700" y="355"/>
                  </a:lnTo>
                  <a:lnTo>
                    <a:pt x="1649" y="355"/>
                  </a:lnTo>
                  <a:lnTo>
                    <a:pt x="1649" y="347"/>
                  </a:lnTo>
                  <a:lnTo>
                    <a:pt x="1613" y="347"/>
                  </a:lnTo>
                  <a:lnTo>
                    <a:pt x="1613" y="338"/>
                  </a:lnTo>
                  <a:lnTo>
                    <a:pt x="1567" y="338"/>
                  </a:lnTo>
                  <a:lnTo>
                    <a:pt x="1567" y="332"/>
                  </a:lnTo>
                  <a:lnTo>
                    <a:pt x="1532" y="332"/>
                  </a:lnTo>
                  <a:lnTo>
                    <a:pt x="1532" y="324"/>
                  </a:lnTo>
                  <a:lnTo>
                    <a:pt x="1489" y="324"/>
                  </a:lnTo>
                  <a:lnTo>
                    <a:pt x="1489" y="318"/>
                  </a:lnTo>
                  <a:lnTo>
                    <a:pt x="1452" y="318"/>
                  </a:lnTo>
                  <a:lnTo>
                    <a:pt x="1452" y="310"/>
                  </a:lnTo>
                  <a:lnTo>
                    <a:pt x="1408" y="310"/>
                  </a:lnTo>
                  <a:lnTo>
                    <a:pt x="1408" y="296"/>
                  </a:lnTo>
                  <a:lnTo>
                    <a:pt x="1371" y="296"/>
                  </a:lnTo>
                  <a:lnTo>
                    <a:pt x="1371" y="287"/>
                  </a:lnTo>
                  <a:lnTo>
                    <a:pt x="1327" y="287"/>
                  </a:lnTo>
                  <a:lnTo>
                    <a:pt x="1327" y="272"/>
                  </a:lnTo>
                  <a:lnTo>
                    <a:pt x="1249" y="272"/>
                  </a:lnTo>
                  <a:lnTo>
                    <a:pt x="1249" y="259"/>
                  </a:lnTo>
                  <a:lnTo>
                    <a:pt x="1212" y="259"/>
                  </a:lnTo>
                  <a:lnTo>
                    <a:pt x="1212" y="250"/>
                  </a:lnTo>
                  <a:lnTo>
                    <a:pt x="1175" y="250"/>
                  </a:lnTo>
                  <a:lnTo>
                    <a:pt x="1175" y="236"/>
                  </a:lnTo>
                  <a:lnTo>
                    <a:pt x="1131" y="236"/>
                  </a:lnTo>
                  <a:lnTo>
                    <a:pt x="1131" y="228"/>
                  </a:lnTo>
                  <a:lnTo>
                    <a:pt x="1094" y="228"/>
                  </a:lnTo>
                  <a:lnTo>
                    <a:pt x="1094" y="222"/>
                  </a:lnTo>
                  <a:lnTo>
                    <a:pt x="1044" y="222"/>
                  </a:lnTo>
                  <a:lnTo>
                    <a:pt x="1044" y="213"/>
                  </a:lnTo>
                  <a:lnTo>
                    <a:pt x="1016" y="213"/>
                  </a:lnTo>
                  <a:lnTo>
                    <a:pt x="1016" y="208"/>
                  </a:lnTo>
                  <a:lnTo>
                    <a:pt x="962" y="208"/>
                  </a:lnTo>
                  <a:lnTo>
                    <a:pt x="962" y="199"/>
                  </a:lnTo>
                  <a:lnTo>
                    <a:pt x="927" y="199"/>
                  </a:lnTo>
                  <a:lnTo>
                    <a:pt x="927" y="184"/>
                  </a:lnTo>
                  <a:lnTo>
                    <a:pt x="884" y="184"/>
                  </a:lnTo>
                  <a:lnTo>
                    <a:pt x="884" y="177"/>
                  </a:lnTo>
                  <a:lnTo>
                    <a:pt x="847" y="177"/>
                  </a:lnTo>
                  <a:lnTo>
                    <a:pt x="847" y="171"/>
                  </a:lnTo>
                  <a:lnTo>
                    <a:pt x="803" y="171"/>
                  </a:lnTo>
                  <a:lnTo>
                    <a:pt x="803" y="154"/>
                  </a:lnTo>
                  <a:lnTo>
                    <a:pt x="766" y="154"/>
                  </a:lnTo>
                  <a:lnTo>
                    <a:pt x="766" y="148"/>
                  </a:lnTo>
                  <a:lnTo>
                    <a:pt x="724" y="148"/>
                  </a:lnTo>
                  <a:lnTo>
                    <a:pt x="724" y="140"/>
                  </a:lnTo>
                  <a:lnTo>
                    <a:pt x="687" y="140"/>
                  </a:lnTo>
                  <a:lnTo>
                    <a:pt x="687" y="133"/>
                  </a:lnTo>
                  <a:lnTo>
                    <a:pt x="642" y="133"/>
                  </a:lnTo>
                  <a:lnTo>
                    <a:pt x="642" y="118"/>
                  </a:lnTo>
                  <a:lnTo>
                    <a:pt x="607" y="118"/>
                  </a:lnTo>
                  <a:lnTo>
                    <a:pt x="607" y="111"/>
                  </a:lnTo>
                  <a:lnTo>
                    <a:pt x="527" y="111"/>
                  </a:lnTo>
                  <a:lnTo>
                    <a:pt x="527" y="96"/>
                  </a:lnTo>
                  <a:lnTo>
                    <a:pt x="475" y="96"/>
                  </a:lnTo>
                  <a:lnTo>
                    <a:pt x="475" y="89"/>
                  </a:lnTo>
                  <a:lnTo>
                    <a:pt x="446" y="89"/>
                  </a:lnTo>
                  <a:lnTo>
                    <a:pt x="446" y="80"/>
                  </a:lnTo>
                  <a:lnTo>
                    <a:pt x="396" y="80"/>
                  </a:lnTo>
                  <a:lnTo>
                    <a:pt x="396" y="66"/>
                  </a:lnTo>
                  <a:lnTo>
                    <a:pt x="365" y="66"/>
                  </a:lnTo>
                  <a:lnTo>
                    <a:pt x="365" y="59"/>
                  </a:lnTo>
                  <a:lnTo>
                    <a:pt x="315" y="59"/>
                  </a:lnTo>
                  <a:lnTo>
                    <a:pt x="315" y="52"/>
                  </a:lnTo>
                  <a:lnTo>
                    <a:pt x="278" y="52"/>
                  </a:lnTo>
                  <a:lnTo>
                    <a:pt x="278" y="37"/>
                  </a:lnTo>
                  <a:lnTo>
                    <a:pt x="235" y="37"/>
                  </a:lnTo>
                  <a:lnTo>
                    <a:pt x="235" y="28"/>
                  </a:lnTo>
                  <a:lnTo>
                    <a:pt x="200" y="28"/>
                  </a:lnTo>
                  <a:lnTo>
                    <a:pt x="200" y="23"/>
                  </a:lnTo>
                  <a:lnTo>
                    <a:pt x="163" y="23"/>
                  </a:lnTo>
                  <a:lnTo>
                    <a:pt x="163" y="15"/>
                  </a:lnTo>
                  <a:lnTo>
                    <a:pt x="118" y="15"/>
                  </a:lnTo>
                  <a:lnTo>
                    <a:pt x="118" y="0"/>
                  </a:lnTo>
                  <a:lnTo>
                    <a:pt x="82" y="0"/>
                  </a:lnTo>
                  <a:close/>
                </a:path>
              </a:pathLst>
            </a:custGeom>
            <a:solidFill>
              <a:srgbClr val="020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0" name="Freeform 343"/>
            <p:cNvSpPr>
              <a:spLocks/>
            </p:cNvSpPr>
            <p:nvPr/>
          </p:nvSpPr>
          <p:spPr bwMode="auto">
            <a:xfrm>
              <a:off x="3932" y="1912"/>
              <a:ext cx="173" cy="134"/>
            </a:xfrm>
            <a:custGeom>
              <a:avLst/>
              <a:gdLst>
                <a:gd name="T0" fmla="*/ 0 w 1726"/>
                <a:gd name="T1" fmla="*/ 0 h 1741"/>
                <a:gd name="T2" fmla="*/ 0 w 1726"/>
                <a:gd name="T3" fmla="*/ 0 h 1741"/>
                <a:gd name="T4" fmla="*/ 0 w 1726"/>
                <a:gd name="T5" fmla="*/ 0 h 1741"/>
                <a:gd name="T6" fmla="*/ 0 w 1726"/>
                <a:gd name="T7" fmla="*/ 0 h 1741"/>
                <a:gd name="T8" fmla="*/ 0 w 1726"/>
                <a:gd name="T9" fmla="*/ 0 h 1741"/>
                <a:gd name="T10" fmla="*/ 0 w 1726"/>
                <a:gd name="T11" fmla="*/ 0 h 1741"/>
                <a:gd name="T12" fmla="*/ 0 w 1726"/>
                <a:gd name="T13" fmla="*/ 0 h 1741"/>
                <a:gd name="T14" fmla="*/ 0 w 1726"/>
                <a:gd name="T15" fmla="*/ 0 h 1741"/>
                <a:gd name="T16" fmla="*/ 0 w 1726"/>
                <a:gd name="T17" fmla="*/ 0 h 1741"/>
                <a:gd name="T18" fmla="*/ 0 w 1726"/>
                <a:gd name="T19" fmla="*/ 0 h 1741"/>
                <a:gd name="T20" fmla="*/ 0 w 1726"/>
                <a:gd name="T21" fmla="*/ 0 h 1741"/>
                <a:gd name="T22" fmla="*/ 0 w 1726"/>
                <a:gd name="T23" fmla="*/ 0 h 1741"/>
                <a:gd name="T24" fmla="*/ 0 w 1726"/>
                <a:gd name="T25" fmla="*/ 0 h 1741"/>
                <a:gd name="T26" fmla="*/ 0 w 1726"/>
                <a:gd name="T27" fmla="*/ 0 h 1741"/>
                <a:gd name="T28" fmla="*/ 0 w 1726"/>
                <a:gd name="T29" fmla="*/ 0 h 1741"/>
                <a:gd name="T30" fmla="*/ 0 w 1726"/>
                <a:gd name="T31" fmla="*/ 0 h 1741"/>
                <a:gd name="T32" fmla="*/ 0 w 1726"/>
                <a:gd name="T33" fmla="*/ 0 h 1741"/>
                <a:gd name="T34" fmla="*/ 0 w 1726"/>
                <a:gd name="T35" fmla="*/ 0 h 1741"/>
                <a:gd name="T36" fmla="*/ 0 w 1726"/>
                <a:gd name="T37" fmla="*/ 0 h 1741"/>
                <a:gd name="T38" fmla="*/ 0 w 1726"/>
                <a:gd name="T39" fmla="*/ 0 h 1741"/>
                <a:gd name="T40" fmla="*/ 0 w 1726"/>
                <a:gd name="T41" fmla="*/ 0 h 1741"/>
                <a:gd name="T42" fmla="*/ 0 w 1726"/>
                <a:gd name="T43" fmla="*/ 0 h 1741"/>
                <a:gd name="T44" fmla="*/ 0 w 1726"/>
                <a:gd name="T45" fmla="*/ 0 h 1741"/>
                <a:gd name="T46" fmla="*/ 0 w 1726"/>
                <a:gd name="T47" fmla="*/ 0 h 1741"/>
                <a:gd name="T48" fmla="*/ 0 w 1726"/>
                <a:gd name="T49" fmla="*/ 0 h 1741"/>
                <a:gd name="T50" fmla="*/ 0 w 1726"/>
                <a:gd name="T51" fmla="*/ 0 h 1741"/>
                <a:gd name="T52" fmla="*/ 0 w 1726"/>
                <a:gd name="T53" fmla="*/ 0 h 1741"/>
                <a:gd name="T54" fmla="*/ 0 w 1726"/>
                <a:gd name="T55" fmla="*/ 0 h 1741"/>
                <a:gd name="T56" fmla="*/ 0 w 1726"/>
                <a:gd name="T57" fmla="*/ 0 h 1741"/>
                <a:gd name="T58" fmla="*/ 0 w 1726"/>
                <a:gd name="T59" fmla="*/ 0 h 1741"/>
                <a:gd name="T60" fmla="*/ 0 w 1726"/>
                <a:gd name="T61" fmla="*/ 0 h 1741"/>
                <a:gd name="T62" fmla="*/ 0 w 1726"/>
                <a:gd name="T63" fmla="*/ 0 h 1741"/>
                <a:gd name="T64" fmla="*/ 0 w 1726"/>
                <a:gd name="T65" fmla="*/ 0 h 1741"/>
                <a:gd name="T66" fmla="*/ 0 w 1726"/>
                <a:gd name="T67" fmla="*/ 0 h 1741"/>
                <a:gd name="T68" fmla="*/ 0 w 1726"/>
                <a:gd name="T69" fmla="*/ 0 h 1741"/>
                <a:gd name="T70" fmla="*/ 0 w 1726"/>
                <a:gd name="T71" fmla="*/ 0 h 1741"/>
                <a:gd name="T72" fmla="*/ 0 w 1726"/>
                <a:gd name="T73" fmla="*/ 0 h 1741"/>
                <a:gd name="T74" fmla="*/ 0 w 1726"/>
                <a:gd name="T75" fmla="*/ 0 h 1741"/>
                <a:gd name="T76" fmla="*/ 0 w 1726"/>
                <a:gd name="T77" fmla="*/ 0 h 1741"/>
                <a:gd name="T78" fmla="*/ 0 w 1726"/>
                <a:gd name="T79" fmla="*/ 0 h 1741"/>
                <a:gd name="T80" fmla="*/ 0 w 1726"/>
                <a:gd name="T81" fmla="*/ 0 h 1741"/>
                <a:gd name="T82" fmla="*/ 0 w 1726"/>
                <a:gd name="T83" fmla="*/ 0 h 1741"/>
                <a:gd name="T84" fmla="*/ 0 w 1726"/>
                <a:gd name="T85" fmla="*/ 0 h 1741"/>
                <a:gd name="T86" fmla="*/ 0 w 1726"/>
                <a:gd name="T87" fmla="*/ 0 h 1741"/>
                <a:gd name="T88" fmla="*/ 0 w 1726"/>
                <a:gd name="T89" fmla="*/ 0 h 1741"/>
                <a:gd name="T90" fmla="*/ 0 w 1726"/>
                <a:gd name="T91" fmla="*/ 0 h 1741"/>
                <a:gd name="T92" fmla="*/ 0 w 1726"/>
                <a:gd name="T93" fmla="*/ 0 h 1741"/>
                <a:gd name="T94" fmla="*/ 0 w 1726"/>
                <a:gd name="T95" fmla="*/ 0 h 1741"/>
                <a:gd name="T96" fmla="*/ 0 w 1726"/>
                <a:gd name="T97" fmla="*/ 0 h 174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726" h="1741">
                  <a:moveTo>
                    <a:pt x="0" y="0"/>
                  </a:moveTo>
                  <a:lnTo>
                    <a:pt x="0" y="1387"/>
                  </a:lnTo>
                  <a:lnTo>
                    <a:pt x="22" y="1387"/>
                  </a:lnTo>
                  <a:lnTo>
                    <a:pt x="22" y="1403"/>
                  </a:lnTo>
                  <a:lnTo>
                    <a:pt x="67" y="1403"/>
                  </a:lnTo>
                  <a:lnTo>
                    <a:pt x="67" y="1409"/>
                  </a:lnTo>
                  <a:lnTo>
                    <a:pt x="103" y="1409"/>
                  </a:lnTo>
                  <a:lnTo>
                    <a:pt x="103" y="1418"/>
                  </a:lnTo>
                  <a:lnTo>
                    <a:pt x="139" y="1418"/>
                  </a:lnTo>
                  <a:lnTo>
                    <a:pt x="139" y="1423"/>
                  </a:lnTo>
                  <a:lnTo>
                    <a:pt x="176" y="1423"/>
                  </a:lnTo>
                  <a:lnTo>
                    <a:pt x="176" y="1440"/>
                  </a:lnTo>
                  <a:lnTo>
                    <a:pt x="218" y="1440"/>
                  </a:lnTo>
                  <a:lnTo>
                    <a:pt x="218" y="1446"/>
                  </a:lnTo>
                  <a:lnTo>
                    <a:pt x="255" y="1446"/>
                  </a:lnTo>
                  <a:lnTo>
                    <a:pt x="255" y="1454"/>
                  </a:lnTo>
                  <a:lnTo>
                    <a:pt x="291" y="1454"/>
                  </a:lnTo>
                  <a:lnTo>
                    <a:pt x="291" y="1460"/>
                  </a:lnTo>
                  <a:lnTo>
                    <a:pt x="322" y="1460"/>
                  </a:lnTo>
                  <a:lnTo>
                    <a:pt x="322" y="1477"/>
                  </a:lnTo>
                  <a:lnTo>
                    <a:pt x="401" y="1477"/>
                  </a:lnTo>
                  <a:lnTo>
                    <a:pt x="401" y="1491"/>
                  </a:lnTo>
                  <a:lnTo>
                    <a:pt x="437" y="1491"/>
                  </a:lnTo>
                  <a:lnTo>
                    <a:pt x="437" y="1497"/>
                  </a:lnTo>
                  <a:lnTo>
                    <a:pt x="474" y="1497"/>
                  </a:lnTo>
                  <a:lnTo>
                    <a:pt x="474" y="1506"/>
                  </a:lnTo>
                  <a:lnTo>
                    <a:pt x="518" y="1506"/>
                  </a:lnTo>
                  <a:lnTo>
                    <a:pt x="518" y="1520"/>
                  </a:lnTo>
                  <a:lnTo>
                    <a:pt x="563" y="1520"/>
                  </a:lnTo>
                  <a:lnTo>
                    <a:pt x="563" y="1528"/>
                  </a:lnTo>
                  <a:lnTo>
                    <a:pt x="599" y="1528"/>
                  </a:lnTo>
                  <a:lnTo>
                    <a:pt x="599" y="1535"/>
                  </a:lnTo>
                  <a:lnTo>
                    <a:pt x="636" y="1535"/>
                  </a:lnTo>
                  <a:lnTo>
                    <a:pt x="636" y="1542"/>
                  </a:lnTo>
                  <a:lnTo>
                    <a:pt x="672" y="1542"/>
                  </a:lnTo>
                  <a:lnTo>
                    <a:pt x="672" y="1557"/>
                  </a:lnTo>
                  <a:lnTo>
                    <a:pt x="714" y="1557"/>
                  </a:lnTo>
                  <a:lnTo>
                    <a:pt x="714" y="1565"/>
                  </a:lnTo>
                  <a:lnTo>
                    <a:pt x="751" y="1565"/>
                  </a:lnTo>
                  <a:lnTo>
                    <a:pt x="751" y="1579"/>
                  </a:lnTo>
                  <a:lnTo>
                    <a:pt x="824" y="1579"/>
                  </a:lnTo>
                  <a:lnTo>
                    <a:pt x="824" y="1588"/>
                  </a:lnTo>
                  <a:lnTo>
                    <a:pt x="853" y="1588"/>
                  </a:lnTo>
                  <a:lnTo>
                    <a:pt x="853" y="1594"/>
                  </a:lnTo>
                  <a:lnTo>
                    <a:pt x="905" y="1594"/>
                  </a:lnTo>
                  <a:lnTo>
                    <a:pt x="905" y="1608"/>
                  </a:lnTo>
                  <a:lnTo>
                    <a:pt x="942" y="1608"/>
                  </a:lnTo>
                  <a:lnTo>
                    <a:pt x="942" y="1616"/>
                  </a:lnTo>
                  <a:lnTo>
                    <a:pt x="970" y="1616"/>
                  </a:lnTo>
                  <a:lnTo>
                    <a:pt x="970" y="1625"/>
                  </a:lnTo>
                  <a:lnTo>
                    <a:pt x="1006" y="1625"/>
                  </a:lnTo>
                  <a:lnTo>
                    <a:pt x="1006" y="1639"/>
                  </a:lnTo>
                  <a:lnTo>
                    <a:pt x="1057" y="1639"/>
                  </a:lnTo>
                  <a:lnTo>
                    <a:pt x="1057" y="1645"/>
                  </a:lnTo>
                  <a:lnTo>
                    <a:pt x="1088" y="1645"/>
                  </a:lnTo>
                  <a:lnTo>
                    <a:pt x="1088" y="1653"/>
                  </a:lnTo>
                  <a:lnTo>
                    <a:pt x="1123" y="1653"/>
                  </a:lnTo>
                  <a:lnTo>
                    <a:pt x="1123" y="1661"/>
                  </a:lnTo>
                  <a:lnTo>
                    <a:pt x="1160" y="1661"/>
                  </a:lnTo>
                  <a:lnTo>
                    <a:pt x="1160" y="1676"/>
                  </a:lnTo>
                  <a:lnTo>
                    <a:pt x="1203" y="1676"/>
                  </a:lnTo>
                  <a:lnTo>
                    <a:pt x="1203" y="1682"/>
                  </a:lnTo>
                  <a:lnTo>
                    <a:pt x="1239" y="1682"/>
                  </a:lnTo>
                  <a:lnTo>
                    <a:pt x="1239" y="1698"/>
                  </a:lnTo>
                  <a:lnTo>
                    <a:pt x="1312" y="1698"/>
                  </a:lnTo>
                  <a:lnTo>
                    <a:pt x="1312" y="1704"/>
                  </a:lnTo>
                  <a:lnTo>
                    <a:pt x="1356" y="1704"/>
                  </a:lnTo>
                  <a:lnTo>
                    <a:pt x="1356" y="1713"/>
                  </a:lnTo>
                  <a:lnTo>
                    <a:pt x="1393" y="1713"/>
                  </a:lnTo>
                  <a:lnTo>
                    <a:pt x="1393" y="1727"/>
                  </a:lnTo>
                  <a:lnTo>
                    <a:pt x="1430" y="1727"/>
                  </a:lnTo>
                  <a:lnTo>
                    <a:pt x="1430" y="1735"/>
                  </a:lnTo>
                  <a:lnTo>
                    <a:pt x="1471" y="1735"/>
                  </a:lnTo>
                  <a:lnTo>
                    <a:pt x="1471" y="1741"/>
                  </a:lnTo>
                  <a:lnTo>
                    <a:pt x="1721" y="1741"/>
                  </a:lnTo>
                  <a:lnTo>
                    <a:pt x="1721" y="1713"/>
                  </a:lnTo>
                  <a:lnTo>
                    <a:pt x="1726" y="1713"/>
                  </a:lnTo>
                  <a:lnTo>
                    <a:pt x="1726" y="325"/>
                  </a:lnTo>
                  <a:lnTo>
                    <a:pt x="1706" y="325"/>
                  </a:lnTo>
                  <a:lnTo>
                    <a:pt x="1706" y="316"/>
                  </a:lnTo>
                  <a:lnTo>
                    <a:pt x="1654" y="316"/>
                  </a:lnTo>
                  <a:lnTo>
                    <a:pt x="1654" y="310"/>
                  </a:lnTo>
                  <a:lnTo>
                    <a:pt x="1626" y="310"/>
                  </a:lnTo>
                  <a:lnTo>
                    <a:pt x="1626" y="296"/>
                  </a:lnTo>
                  <a:lnTo>
                    <a:pt x="1575" y="296"/>
                  </a:lnTo>
                  <a:lnTo>
                    <a:pt x="1575" y="288"/>
                  </a:lnTo>
                  <a:lnTo>
                    <a:pt x="1539" y="288"/>
                  </a:lnTo>
                  <a:lnTo>
                    <a:pt x="1539" y="279"/>
                  </a:lnTo>
                  <a:lnTo>
                    <a:pt x="1493" y="279"/>
                  </a:lnTo>
                  <a:lnTo>
                    <a:pt x="1493" y="273"/>
                  </a:lnTo>
                  <a:lnTo>
                    <a:pt x="1458" y="273"/>
                  </a:lnTo>
                  <a:lnTo>
                    <a:pt x="1458" y="265"/>
                  </a:lnTo>
                  <a:lnTo>
                    <a:pt x="1415" y="265"/>
                  </a:lnTo>
                  <a:lnTo>
                    <a:pt x="1415" y="259"/>
                  </a:lnTo>
                  <a:lnTo>
                    <a:pt x="1378" y="259"/>
                  </a:lnTo>
                  <a:lnTo>
                    <a:pt x="1378" y="251"/>
                  </a:lnTo>
                  <a:lnTo>
                    <a:pt x="1334" y="251"/>
                  </a:lnTo>
                  <a:lnTo>
                    <a:pt x="1334" y="237"/>
                  </a:lnTo>
                  <a:lnTo>
                    <a:pt x="1297" y="237"/>
                  </a:lnTo>
                  <a:lnTo>
                    <a:pt x="1297" y="228"/>
                  </a:lnTo>
                  <a:lnTo>
                    <a:pt x="1253" y="228"/>
                  </a:lnTo>
                  <a:lnTo>
                    <a:pt x="1253" y="213"/>
                  </a:lnTo>
                  <a:lnTo>
                    <a:pt x="1175" y="213"/>
                  </a:lnTo>
                  <a:lnTo>
                    <a:pt x="1175" y="200"/>
                  </a:lnTo>
                  <a:lnTo>
                    <a:pt x="1138" y="200"/>
                  </a:lnTo>
                  <a:lnTo>
                    <a:pt x="1138" y="191"/>
                  </a:lnTo>
                  <a:lnTo>
                    <a:pt x="1101" y="191"/>
                  </a:lnTo>
                  <a:lnTo>
                    <a:pt x="1101" y="177"/>
                  </a:lnTo>
                  <a:lnTo>
                    <a:pt x="1057" y="177"/>
                  </a:lnTo>
                  <a:lnTo>
                    <a:pt x="1057" y="169"/>
                  </a:lnTo>
                  <a:lnTo>
                    <a:pt x="1020" y="169"/>
                  </a:lnTo>
                  <a:lnTo>
                    <a:pt x="1020" y="163"/>
                  </a:lnTo>
                  <a:lnTo>
                    <a:pt x="970" y="163"/>
                  </a:lnTo>
                  <a:lnTo>
                    <a:pt x="970" y="154"/>
                  </a:lnTo>
                  <a:lnTo>
                    <a:pt x="942" y="154"/>
                  </a:lnTo>
                  <a:lnTo>
                    <a:pt x="942" y="149"/>
                  </a:lnTo>
                  <a:lnTo>
                    <a:pt x="888" y="149"/>
                  </a:lnTo>
                  <a:lnTo>
                    <a:pt x="888" y="140"/>
                  </a:lnTo>
                  <a:lnTo>
                    <a:pt x="853" y="140"/>
                  </a:lnTo>
                  <a:lnTo>
                    <a:pt x="853" y="125"/>
                  </a:lnTo>
                  <a:lnTo>
                    <a:pt x="810" y="125"/>
                  </a:lnTo>
                  <a:lnTo>
                    <a:pt x="810" y="118"/>
                  </a:lnTo>
                  <a:lnTo>
                    <a:pt x="773" y="118"/>
                  </a:lnTo>
                  <a:lnTo>
                    <a:pt x="773" y="112"/>
                  </a:lnTo>
                  <a:lnTo>
                    <a:pt x="729" y="112"/>
                  </a:lnTo>
                  <a:lnTo>
                    <a:pt x="729" y="95"/>
                  </a:lnTo>
                  <a:lnTo>
                    <a:pt x="692" y="95"/>
                  </a:lnTo>
                  <a:lnTo>
                    <a:pt x="692" y="89"/>
                  </a:lnTo>
                  <a:lnTo>
                    <a:pt x="650" y="89"/>
                  </a:lnTo>
                  <a:lnTo>
                    <a:pt x="650" y="81"/>
                  </a:lnTo>
                  <a:lnTo>
                    <a:pt x="613" y="81"/>
                  </a:lnTo>
                  <a:lnTo>
                    <a:pt x="613" y="74"/>
                  </a:lnTo>
                  <a:lnTo>
                    <a:pt x="568" y="74"/>
                  </a:lnTo>
                  <a:lnTo>
                    <a:pt x="568" y="59"/>
                  </a:lnTo>
                  <a:lnTo>
                    <a:pt x="533" y="59"/>
                  </a:lnTo>
                  <a:lnTo>
                    <a:pt x="533" y="52"/>
                  </a:lnTo>
                  <a:lnTo>
                    <a:pt x="453" y="52"/>
                  </a:lnTo>
                  <a:lnTo>
                    <a:pt x="453" y="37"/>
                  </a:lnTo>
                  <a:lnTo>
                    <a:pt x="401" y="37"/>
                  </a:lnTo>
                  <a:lnTo>
                    <a:pt x="401" y="30"/>
                  </a:lnTo>
                  <a:lnTo>
                    <a:pt x="372" y="30"/>
                  </a:lnTo>
                  <a:lnTo>
                    <a:pt x="372" y="21"/>
                  </a:lnTo>
                  <a:lnTo>
                    <a:pt x="322" y="21"/>
                  </a:lnTo>
                  <a:lnTo>
                    <a:pt x="322" y="7"/>
                  </a:lnTo>
                  <a:lnTo>
                    <a:pt x="291" y="7"/>
                  </a:lnTo>
                  <a:lnTo>
                    <a:pt x="291" y="0"/>
                  </a:lnTo>
                  <a:lnTo>
                    <a:pt x="0" y="0"/>
                  </a:lnTo>
                  <a:close/>
                </a:path>
              </a:pathLst>
            </a:custGeom>
            <a:solidFill>
              <a:srgbClr val="0202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1" name="Freeform 344"/>
            <p:cNvSpPr>
              <a:spLocks/>
            </p:cNvSpPr>
            <p:nvPr/>
          </p:nvSpPr>
          <p:spPr bwMode="auto">
            <a:xfrm>
              <a:off x="3939" y="1916"/>
              <a:ext cx="158" cy="125"/>
            </a:xfrm>
            <a:custGeom>
              <a:avLst/>
              <a:gdLst>
                <a:gd name="T0" fmla="*/ 0 w 1587"/>
                <a:gd name="T1" fmla="*/ 0 h 1617"/>
                <a:gd name="T2" fmla="*/ 0 w 1587"/>
                <a:gd name="T3" fmla="*/ 0 h 1617"/>
                <a:gd name="T4" fmla="*/ 0 w 1587"/>
                <a:gd name="T5" fmla="*/ 0 h 1617"/>
                <a:gd name="T6" fmla="*/ 0 w 1587"/>
                <a:gd name="T7" fmla="*/ 0 h 1617"/>
                <a:gd name="T8" fmla="*/ 0 w 1587"/>
                <a:gd name="T9" fmla="*/ 0 h 1617"/>
                <a:gd name="T10" fmla="*/ 0 w 1587"/>
                <a:gd name="T11" fmla="*/ 0 h 1617"/>
                <a:gd name="T12" fmla="*/ 0 w 1587"/>
                <a:gd name="T13" fmla="*/ 0 h 1617"/>
                <a:gd name="T14" fmla="*/ 0 w 1587"/>
                <a:gd name="T15" fmla="*/ 0 h 1617"/>
                <a:gd name="T16" fmla="*/ 0 w 1587"/>
                <a:gd name="T17" fmla="*/ 0 h 1617"/>
                <a:gd name="T18" fmla="*/ 0 w 1587"/>
                <a:gd name="T19" fmla="*/ 0 h 1617"/>
                <a:gd name="T20" fmla="*/ 0 w 1587"/>
                <a:gd name="T21" fmla="*/ 0 h 1617"/>
                <a:gd name="T22" fmla="*/ 0 w 1587"/>
                <a:gd name="T23" fmla="*/ 0 h 1617"/>
                <a:gd name="T24" fmla="*/ 0 w 1587"/>
                <a:gd name="T25" fmla="*/ 0 h 1617"/>
                <a:gd name="T26" fmla="*/ 0 w 1587"/>
                <a:gd name="T27" fmla="*/ 0 h 1617"/>
                <a:gd name="T28" fmla="*/ 0 w 1587"/>
                <a:gd name="T29" fmla="*/ 0 h 1617"/>
                <a:gd name="T30" fmla="*/ 0 w 1587"/>
                <a:gd name="T31" fmla="*/ 0 h 1617"/>
                <a:gd name="T32" fmla="*/ 0 w 1587"/>
                <a:gd name="T33" fmla="*/ 0 h 1617"/>
                <a:gd name="T34" fmla="*/ 0 w 1587"/>
                <a:gd name="T35" fmla="*/ 0 h 1617"/>
                <a:gd name="T36" fmla="*/ 0 w 1587"/>
                <a:gd name="T37" fmla="*/ 0 h 1617"/>
                <a:gd name="T38" fmla="*/ 0 w 1587"/>
                <a:gd name="T39" fmla="*/ 0 h 1617"/>
                <a:gd name="T40" fmla="*/ 0 w 1587"/>
                <a:gd name="T41" fmla="*/ 0 h 1617"/>
                <a:gd name="T42" fmla="*/ 0 w 1587"/>
                <a:gd name="T43" fmla="*/ 0 h 1617"/>
                <a:gd name="T44" fmla="*/ 0 w 1587"/>
                <a:gd name="T45" fmla="*/ 0 h 1617"/>
                <a:gd name="T46" fmla="*/ 0 w 1587"/>
                <a:gd name="T47" fmla="*/ 0 h 1617"/>
                <a:gd name="T48" fmla="*/ 0 w 1587"/>
                <a:gd name="T49" fmla="*/ 0 h 1617"/>
                <a:gd name="T50" fmla="*/ 0 w 1587"/>
                <a:gd name="T51" fmla="*/ 0 h 1617"/>
                <a:gd name="T52" fmla="*/ 0 w 1587"/>
                <a:gd name="T53" fmla="*/ 0 h 1617"/>
                <a:gd name="T54" fmla="*/ 0 w 1587"/>
                <a:gd name="T55" fmla="*/ 0 h 1617"/>
                <a:gd name="T56" fmla="*/ 0 w 1587"/>
                <a:gd name="T57" fmla="*/ 0 h 1617"/>
                <a:gd name="T58" fmla="*/ 0 w 1587"/>
                <a:gd name="T59" fmla="*/ 0 h 1617"/>
                <a:gd name="T60" fmla="*/ 0 w 1587"/>
                <a:gd name="T61" fmla="*/ 0 h 1617"/>
                <a:gd name="T62" fmla="*/ 0 w 1587"/>
                <a:gd name="T63" fmla="*/ 0 h 1617"/>
                <a:gd name="T64" fmla="*/ 0 w 1587"/>
                <a:gd name="T65" fmla="*/ 0 h 1617"/>
                <a:gd name="T66" fmla="*/ 0 w 1587"/>
                <a:gd name="T67" fmla="*/ 0 h 1617"/>
                <a:gd name="T68" fmla="*/ 0 w 1587"/>
                <a:gd name="T69" fmla="*/ 0 h 1617"/>
                <a:gd name="T70" fmla="*/ 0 w 1587"/>
                <a:gd name="T71" fmla="*/ 0 h 1617"/>
                <a:gd name="T72" fmla="*/ 0 w 1587"/>
                <a:gd name="T73" fmla="*/ 0 h 1617"/>
                <a:gd name="T74" fmla="*/ 0 w 1587"/>
                <a:gd name="T75" fmla="*/ 0 h 1617"/>
                <a:gd name="T76" fmla="*/ 0 w 1587"/>
                <a:gd name="T77" fmla="*/ 0 h 1617"/>
                <a:gd name="T78" fmla="*/ 0 w 1587"/>
                <a:gd name="T79" fmla="*/ 0 h 1617"/>
                <a:gd name="T80" fmla="*/ 0 w 1587"/>
                <a:gd name="T81" fmla="*/ 0 h 1617"/>
                <a:gd name="T82" fmla="*/ 0 w 1587"/>
                <a:gd name="T83" fmla="*/ 0 h 1617"/>
                <a:gd name="T84" fmla="*/ 0 w 1587"/>
                <a:gd name="T85" fmla="*/ 0 h 1617"/>
                <a:gd name="T86" fmla="*/ 0 w 1587"/>
                <a:gd name="T87" fmla="*/ 0 h 1617"/>
                <a:gd name="T88" fmla="*/ 0 w 1587"/>
                <a:gd name="T89" fmla="*/ 0 h 1617"/>
                <a:gd name="T90" fmla="*/ 0 w 1587"/>
                <a:gd name="T91" fmla="*/ 0 h 1617"/>
                <a:gd name="T92" fmla="*/ 0 w 1587"/>
                <a:gd name="T93" fmla="*/ 0 h 1617"/>
                <a:gd name="T94" fmla="*/ 0 w 1587"/>
                <a:gd name="T95" fmla="*/ 0 h 1617"/>
                <a:gd name="T96" fmla="*/ 0 w 1587"/>
                <a:gd name="T97" fmla="*/ 0 h 1617"/>
                <a:gd name="T98" fmla="*/ 0 w 1587"/>
                <a:gd name="T99" fmla="*/ 0 h 1617"/>
                <a:gd name="T100" fmla="*/ 0 w 1587"/>
                <a:gd name="T101" fmla="*/ 0 h 1617"/>
                <a:gd name="T102" fmla="*/ 0 w 1587"/>
                <a:gd name="T103" fmla="*/ 0 h 1617"/>
                <a:gd name="T104" fmla="*/ 0 w 1587"/>
                <a:gd name="T105" fmla="*/ 0 h 1617"/>
                <a:gd name="T106" fmla="*/ 0 w 1587"/>
                <a:gd name="T107" fmla="*/ 0 h 1617"/>
                <a:gd name="T108" fmla="*/ 0 w 1587"/>
                <a:gd name="T109" fmla="*/ 0 h 1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587" h="1617">
                  <a:moveTo>
                    <a:pt x="0" y="0"/>
                  </a:moveTo>
                  <a:lnTo>
                    <a:pt x="0" y="1350"/>
                  </a:lnTo>
                  <a:lnTo>
                    <a:pt x="36" y="1350"/>
                  </a:lnTo>
                  <a:lnTo>
                    <a:pt x="36" y="1359"/>
                  </a:lnTo>
                  <a:lnTo>
                    <a:pt x="72" y="1359"/>
                  </a:lnTo>
                  <a:lnTo>
                    <a:pt x="72" y="1364"/>
                  </a:lnTo>
                  <a:lnTo>
                    <a:pt x="109" y="1364"/>
                  </a:lnTo>
                  <a:lnTo>
                    <a:pt x="109" y="1381"/>
                  </a:lnTo>
                  <a:lnTo>
                    <a:pt x="151" y="1381"/>
                  </a:lnTo>
                  <a:lnTo>
                    <a:pt x="151" y="1387"/>
                  </a:lnTo>
                  <a:lnTo>
                    <a:pt x="188" y="1387"/>
                  </a:lnTo>
                  <a:lnTo>
                    <a:pt x="188" y="1395"/>
                  </a:lnTo>
                  <a:lnTo>
                    <a:pt x="224" y="1395"/>
                  </a:lnTo>
                  <a:lnTo>
                    <a:pt x="224" y="1401"/>
                  </a:lnTo>
                  <a:lnTo>
                    <a:pt x="255" y="1401"/>
                  </a:lnTo>
                  <a:lnTo>
                    <a:pt x="255" y="1418"/>
                  </a:lnTo>
                  <a:lnTo>
                    <a:pt x="334" y="1418"/>
                  </a:lnTo>
                  <a:lnTo>
                    <a:pt x="334" y="1432"/>
                  </a:lnTo>
                  <a:lnTo>
                    <a:pt x="370" y="1432"/>
                  </a:lnTo>
                  <a:lnTo>
                    <a:pt x="370" y="1438"/>
                  </a:lnTo>
                  <a:lnTo>
                    <a:pt x="407" y="1438"/>
                  </a:lnTo>
                  <a:lnTo>
                    <a:pt x="407" y="1447"/>
                  </a:lnTo>
                  <a:lnTo>
                    <a:pt x="451" y="1447"/>
                  </a:lnTo>
                  <a:lnTo>
                    <a:pt x="451" y="1461"/>
                  </a:lnTo>
                  <a:lnTo>
                    <a:pt x="496" y="1461"/>
                  </a:lnTo>
                  <a:lnTo>
                    <a:pt x="496" y="1469"/>
                  </a:lnTo>
                  <a:lnTo>
                    <a:pt x="532" y="1469"/>
                  </a:lnTo>
                  <a:lnTo>
                    <a:pt x="532" y="1476"/>
                  </a:lnTo>
                  <a:lnTo>
                    <a:pt x="569" y="1476"/>
                  </a:lnTo>
                  <a:lnTo>
                    <a:pt x="569" y="1483"/>
                  </a:lnTo>
                  <a:lnTo>
                    <a:pt x="605" y="1483"/>
                  </a:lnTo>
                  <a:lnTo>
                    <a:pt x="605" y="1498"/>
                  </a:lnTo>
                  <a:lnTo>
                    <a:pt x="647" y="1498"/>
                  </a:lnTo>
                  <a:lnTo>
                    <a:pt x="647" y="1506"/>
                  </a:lnTo>
                  <a:lnTo>
                    <a:pt x="684" y="1506"/>
                  </a:lnTo>
                  <a:lnTo>
                    <a:pt x="684" y="1520"/>
                  </a:lnTo>
                  <a:lnTo>
                    <a:pt x="757" y="1520"/>
                  </a:lnTo>
                  <a:lnTo>
                    <a:pt x="757" y="1529"/>
                  </a:lnTo>
                  <a:lnTo>
                    <a:pt x="786" y="1529"/>
                  </a:lnTo>
                  <a:lnTo>
                    <a:pt x="786" y="1535"/>
                  </a:lnTo>
                  <a:lnTo>
                    <a:pt x="838" y="1535"/>
                  </a:lnTo>
                  <a:lnTo>
                    <a:pt x="838" y="1549"/>
                  </a:lnTo>
                  <a:lnTo>
                    <a:pt x="875" y="1549"/>
                  </a:lnTo>
                  <a:lnTo>
                    <a:pt x="875" y="1557"/>
                  </a:lnTo>
                  <a:lnTo>
                    <a:pt x="903" y="1557"/>
                  </a:lnTo>
                  <a:lnTo>
                    <a:pt x="903" y="1566"/>
                  </a:lnTo>
                  <a:lnTo>
                    <a:pt x="939" y="1566"/>
                  </a:lnTo>
                  <a:lnTo>
                    <a:pt x="939" y="1580"/>
                  </a:lnTo>
                  <a:lnTo>
                    <a:pt x="990" y="1580"/>
                  </a:lnTo>
                  <a:lnTo>
                    <a:pt x="990" y="1586"/>
                  </a:lnTo>
                  <a:lnTo>
                    <a:pt x="1021" y="1586"/>
                  </a:lnTo>
                  <a:lnTo>
                    <a:pt x="1021" y="1594"/>
                  </a:lnTo>
                  <a:lnTo>
                    <a:pt x="1056" y="1594"/>
                  </a:lnTo>
                  <a:lnTo>
                    <a:pt x="1056" y="1602"/>
                  </a:lnTo>
                  <a:lnTo>
                    <a:pt x="1093" y="1602"/>
                  </a:lnTo>
                  <a:lnTo>
                    <a:pt x="1093" y="1617"/>
                  </a:lnTo>
                  <a:lnTo>
                    <a:pt x="1587" y="1617"/>
                  </a:lnTo>
                  <a:lnTo>
                    <a:pt x="1587" y="251"/>
                  </a:lnTo>
                  <a:lnTo>
                    <a:pt x="1559" y="251"/>
                  </a:lnTo>
                  <a:lnTo>
                    <a:pt x="1559" y="237"/>
                  </a:lnTo>
                  <a:lnTo>
                    <a:pt x="1508" y="237"/>
                  </a:lnTo>
                  <a:lnTo>
                    <a:pt x="1508" y="229"/>
                  </a:lnTo>
                  <a:lnTo>
                    <a:pt x="1472" y="229"/>
                  </a:lnTo>
                  <a:lnTo>
                    <a:pt x="1472" y="220"/>
                  </a:lnTo>
                  <a:lnTo>
                    <a:pt x="1426" y="220"/>
                  </a:lnTo>
                  <a:lnTo>
                    <a:pt x="1426" y="214"/>
                  </a:lnTo>
                  <a:lnTo>
                    <a:pt x="1391" y="214"/>
                  </a:lnTo>
                  <a:lnTo>
                    <a:pt x="1391" y="206"/>
                  </a:lnTo>
                  <a:lnTo>
                    <a:pt x="1348" y="206"/>
                  </a:lnTo>
                  <a:lnTo>
                    <a:pt x="1348" y="200"/>
                  </a:lnTo>
                  <a:lnTo>
                    <a:pt x="1311" y="200"/>
                  </a:lnTo>
                  <a:lnTo>
                    <a:pt x="1311" y="192"/>
                  </a:lnTo>
                  <a:lnTo>
                    <a:pt x="1267" y="192"/>
                  </a:lnTo>
                  <a:lnTo>
                    <a:pt x="1267" y="178"/>
                  </a:lnTo>
                  <a:lnTo>
                    <a:pt x="1230" y="178"/>
                  </a:lnTo>
                  <a:lnTo>
                    <a:pt x="1230" y="169"/>
                  </a:lnTo>
                  <a:lnTo>
                    <a:pt x="1186" y="169"/>
                  </a:lnTo>
                  <a:lnTo>
                    <a:pt x="1186" y="154"/>
                  </a:lnTo>
                  <a:lnTo>
                    <a:pt x="1108" y="154"/>
                  </a:lnTo>
                  <a:lnTo>
                    <a:pt x="1108" y="141"/>
                  </a:lnTo>
                  <a:lnTo>
                    <a:pt x="1071" y="141"/>
                  </a:lnTo>
                  <a:lnTo>
                    <a:pt x="1071" y="132"/>
                  </a:lnTo>
                  <a:lnTo>
                    <a:pt x="1034" y="132"/>
                  </a:lnTo>
                  <a:lnTo>
                    <a:pt x="1034" y="118"/>
                  </a:lnTo>
                  <a:lnTo>
                    <a:pt x="990" y="118"/>
                  </a:lnTo>
                  <a:lnTo>
                    <a:pt x="990" y="110"/>
                  </a:lnTo>
                  <a:lnTo>
                    <a:pt x="953" y="110"/>
                  </a:lnTo>
                  <a:lnTo>
                    <a:pt x="953" y="104"/>
                  </a:lnTo>
                  <a:lnTo>
                    <a:pt x="903" y="104"/>
                  </a:lnTo>
                  <a:lnTo>
                    <a:pt x="903" y="95"/>
                  </a:lnTo>
                  <a:lnTo>
                    <a:pt x="875" y="95"/>
                  </a:lnTo>
                  <a:lnTo>
                    <a:pt x="875" y="90"/>
                  </a:lnTo>
                  <a:lnTo>
                    <a:pt x="821" y="90"/>
                  </a:lnTo>
                  <a:lnTo>
                    <a:pt x="821" y="81"/>
                  </a:lnTo>
                  <a:lnTo>
                    <a:pt x="786" y="81"/>
                  </a:lnTo>
                  <a:lnTo>
                    <a:pt x="786" y="66"/>
                  </a:lnTo>
                  <a:lnTo>
                    <a:pt x="743" y="66"/>
                  </a:lnTo>
                  <a:lnTo>
                    <a:pt x="743" y="59"/>
                  </a:lnTo>
                  <a:lnTo>
                    <a:pt x="706" y="59"/>
                  </a:lnTo>
                  <a:lnTo>
                    <a:pt x="706" y="53"/>
                  </a:lnTo>
                  <a:lnTo>
                    <a:pt x="662" y="53"/>
                  </a:lnTo>
                  <a:lnTo>
                    <a:pt x="662" y="36"/>
                  </a:lnTo>
                  <a:lnTo>
                    <a:pt x="625" y="36"/>
                  </a:lnTo>
                  <a:lnTo>
                    <a:pt x="625" y="30"/>
                  </a:lnTo>
                  <a:lnTo>
                    <a:pt x="583" y="30"/>
                  </a:lnTo>
                  <a:lnTo>
                    <a:pt x="583" y="22"/>
                  </a:lnTo>
                  <a:lnTo>
                    <a:pt x="546" y="22"/>
                  </a:lnTo>
                  <a:lnTo>
                    <a:pt x="546" y="15"/>
                  </a:lnTo>
                  <a:lnTo>
                    <a:pt x="501" y="15"/>
                  </a:lnTo>
                  <a:lnTo>
                    <a:pt x="501" y="0"/>
                  </a:lnTo>
                  <a:lnTo>
                    <a:pt x="0" y="0"/>
                  </a:lnTo>
                  <a:close/>
                </a:path>
              </a:pathLst>
            </a:custGeom>
            <a:solidFill>
              <a:srgbClr val="0202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2" name="Freeform 345"/>
            <p:cNvSpPr>
              <a:spLocks/>
            </p:cNvSpPr>
            <p:nvPr/>
          </p:nvSpPr>
          <p:spPr bwMode="auto">
            <a:xfrm>
              <a:off x="3946" y="1922"/>
              <a:ext cx="145" cy="113"/>
            </a:xfrm>
            <a:custGeom>
              <a:avLst/>
              <a:gdLst>
                <a:gd name="T0" fmla="*/ 0 w 1450"/>
                <a:gd name="T1" fmla="*/ 0 h 1468"/>
                <a:gd name="T2" fmla="*/ 0 w 1450"/>
                <a:gd name="T3" fmla="*/ 0 h 1468"/>
                <a:gd name="T4" fmla="*/ 0 w 1450"/>
                <a:gd name="T5" fmla="*/ 0 h 1468"/>
                <a:gd name="T6" fmla="*/ 0 w 1450"/>
                <a:gd name="T7" fmla="*/ 0 h 1468"/>
                <a:gd name="T8" fmla="*/ 0 w 1450"/>
                <a:gd name="T9" fmla="*/ 0 h 1468"/>
                <a:gd name="T10" fmla="*/ 0 w 1450"/>
                <a:gd name="T11" fmla="*/ 0 h 1468"/>
                <a:gd name="T12" fmla="*/ 0 w 1450"/>
                <a:gd name="T13" fmla="*/ 0 h 1468"/>
                <a:gd name="T14" fmla="*/ 0 w 1450"/>
                <a:gd name="T15" fmla="*/ 0 h 1468"/>
                <a:gd name="T16" fmla="*/ 0 w 1450"/>
                <a:gd name="T17" fmla="*/ 0 h 1468"/>
                <a:gd name="T18" fmla="*/ 0 w 1450"/>
                <a:gd name="T19" fmla="*/ 0 h 1468"/>
                <a:gd name="T20" fmla="*/ 0 w 1450"/>
                <a:gd name="T21" fmla="*/ 0 h 1468"/>
                <a:gd name="T22" fmla="*/ 0 w 1450"/>
                <a:gd name="T23" fmla="*/ 0 h 1468"/>
                <a:gd name="T24" fmla="*/ 0 w 1450"/>
                <a:gd name="T25" fmla="*/ 0 h 1468"/>
                <a:gd name="T26" fmla="*/ 0 w 1450"/>
                <a:gd name="T27" fmla="*/ 0 h 1468"/>
                <a:gd name="T28" fmla="*/ 0 w 1450"/>
                <a:gd name="T29" fmla="*/ 0 h 1468"/>
                <a:gd name="T30" fmla="*/ 0 w 1450"/>
                <a:gd name="T31" fmla="*/ 0 h 1468"/>
                <a:gd name="T32" fmla="*/ 0 w 1450"/>
                <a:gd name="T33" fmla="*/ 0 h 1468"/>
                <a:gd name="T34" fmla="*/ 0 w 1450"/>
                <a:gd name="T35" fmla="*/ 0 h 1468"/>
                <a:gd name="T36" fmla="*/ 0 w 1450"/>
                <a:gd name="T37" fmla="*/ 0 h 1468"/>
                <a:gd name="T38" fmla="*/ 0 w 1450"/>
                <a:gd name="T39" fmla="*/ 0 h 1468"/>
                <a:gd name="T40" fmla="*/ 0 w 1450"/>
                <a:gd name="T41" fmla="*/ 0 h 1468"/>
                <a:gd name="T42" fmla="*/ 0 w 1450"/>
                <a:gd name="T43" fmla="*/ 0 h 1468"/>
                <a:gd name="T44" fmla="*/ 0 w 1450"/>
                <a:gd name="T45" fmla="*/ 0 h 1468"/>
                <a:gd name="T46" fmla="*/ 0 w 1450"/>
                <a:gd name="T47" fmla="*/ 0 h 1468"/>
                <a:gd name="T48" fmla="*/ 0 w 1450"/>
                <a:gd name="T49" fmla="*/ 0 h 1468"/>
                <a:gd name="T50" fmla="*/ 0 w 1450"/>
                <a:gd name="T51" fmla="*/ 0 h 1468"/>
                <a:gd name="T52" fmla="*/ 0 w 1450"/>
                <a:gd name="T53" fmla="*/ 0 h 1468"/>
                <a:gd name="T54" fmla="*/ 0 w 1450"/>
                <a:gd name="T55" fmla="*/ 0 h 1468"/>
                <a:gd name="T56" fmla="*/ 0 w 1450"/>
                <a:gd name="T57" fmla="*/ 0 h 1468"/>
                <a:gd name="T58" fmla="*/ 0 w 1450"/>
                <a:gd name="T59" fmla="*/ 0 h 1468"/>
                <a:gd name="T60" fmla="*/ 0 w 1450"/>
                <a:gd name="T61" fmla="*/ 0 h 1468"/>
                <a:gd name="T62" fmla="*/ 0 w 1450"/>
                <a:gd name="T63" fmla="*/ 0 h 1468"/>
                <a:gd name="T64" fmla="*/ 0 w 1450"/>
                <a:gd name="T65" fmla="*/ 0 h 1468"/>
                <a:gd name="T66" fmla="*/ 0 w 1450"/>
                <a:gd name="T67" fmla="*/ 0 h 1468"/>
                <a:gd name="T68" fmla="*/ 0 w 1450"/>
                <a:gd name="T69" fmla="*/ 0 h 1468"/>
                <a:gd name="T70" fmla="*/ 0 w 1450"/>
                <a:gd name="T71" fmla="*/ 0 h 1468"/>
                <a:gd name="T72" fmla="*/ 0 w 1450"/>
                <a:gd name="T73" fmla="*/ 0 h 146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450" h="1468">
                  <a:moveTo>
                    <a:pt x="0" y="0"/>
                  </a:moveTo>
                  <a:lnTo>
                    <a:pt x="0" y="1283"/>
                  </a:lnTo>
                  <a:lnTo>
                    <a:pt x="37" y="1283"/>
                  </a:lnTo>
                  <a:lnTo>
                    <a:pt x="37" y="1300"/>
                  </a:lnTo>
                  <a:lnTo>
                    <a:pt x="79" y="1300"/>
                  </a:lnTo>
                  <a:lnTo>
                    <a:pt x="79" y="1306"/>
                  </a:lnTo>
                  <a:lnTo>
                    <a:pt x="116" y="1306"/>
                  </a:lnTo>
                  <a:lnTo>
                    <a:pt x="116" y="1314"/>
                  </a:lnTo>
                  <a:lnTo>
                    <a:pt x="152" y="1314"/>
                  </a:lnTo>
                  <a:lnTo>
                    <a:pt x="152" y="1320"/>
                  </a:lnTo>
                  <a:lnTo>
                    <a:pt x="183" y="1320"/>
                  </a:lnTo>
                  <a:lnTo>
                    <a:pt x="183" y="1337"/>
                  </a:lnTo>
                  <a:lnTo>
                    <a:pt x="262" y="1337"/>
                  </a:lnTo>
                  <a:lnTo>
                    <a:pt x="262" y="1351"/>
                  </a:lnTo>
                  <a:lnTo>
                    <a:pt x="298" y="1351"/>
                  </a:lnTo>
                  <a:lnTo>
                    <a:pt x="298" y="1357"/>
                  </a:lnTo>
                  <a:lnTo>
                    <a:pt x="335" y="1357"/>
                  </a:lnTo>
                  <a:lnTo>
                    <a:pt x="335" y="1366"/>
                  </a:lnTo>
                  <a:lnTo>
                    <a:pt x="379" y="1366"/>
                  </a:lnTo>
                  <a:lnTo>
                    <a:pt x="379" y="1380"/>
                  </a:lnTo>
                  <a:lnTo>
                    <a:pt x="424" y="1380"/>
                  </a:lnTo>
                  <a:lnTo>
                    <a:pt x="424" y="1388"/>
                  </a:lnTo>
                  <a:lnTo>
                    <a:pt x="460" y="1388"/>
                  </a:lnTo>
                  <a:lnTo>
                    <a:pt x="460" y="1395"/>
                  </a:lnTo>
                  <a:lnTo>
                    <a:pt x="497" y="1395"/>
                  </a:lnTo>
                  <a:lnTo>
                    <a:pt x="497" y="1402"/>
                  </a:lnTo>
                  <a:lnTo>
                    <a:pt x="533" y="1402"/>
                  </a:lnTo>
                  <a:lnTo>
                    <a:pt x="533" y="1417"/>
                  </a:lnTo>
                  <a:lnTo>
                    <a:pt x="575" y="1417"/>
                  </a:lnTo>
                  <a:lnTo>
                    <a:pt x="575" y="1425"/>
                  </a:lnTo>
                  <a:lnTo>
                    <a:pt x="612" y="1425"/>
                  </a:lnTo>
                  <a:lnTo>
                    <a:pt x="612" y="1439"/>
                  </a:lnTo>
                  <a:lnTo>
                    <a:pt x="685" y="1439"/>
                  </a:lnTo>
                  <a:lnTo>
                    <a:pt x="685" y="1448"/>
                  </a:lnTo>
                  <a:lnTo>
                    <a:pt x="714" y="1448"/>
                  </a:lnTo>
                  <a:lnTo>
                    <a:pt x="714" y="1454"/>
                  </a:lnTo>
                  <a:lnTo>
                    <a:pt x="766" y="1454"/>
                  </a:lnTo>
                  <a:lnTo>
                    <a:pt x="766" y="1468"/>
                  </a:lnTo>
                  <a:lnTo>
                    <a:pt x="1450" y="1468"/>
                  </a:lnTo>
                  <a:lnTo>
                    <a:pt x="1450" y="156"/>
                  </a:lnTo>
                  <a:lnTo>
                    <a:pt x="1436" y="156"/>
                  </a:lnTo>
                  <a:lnTo>
                    <a:pt x="1436" y="148"/>
                  </a:lnTo>
                  <a:lnTo>
                    <a:pt x="1400" y="148"/>
                  </a:lnTo>
                  <a:lnTo>
                    <a:pt x="1400" y="139"/>
                  </a:lnTo>
                  <a:lnTo>
                    <a:pt x="1354" y="139"/>
                  </a:lnTo>
                  <a:lnTo>
                    <a:pt x="1354" y="133"/>
                  </a:lnTo>
                  <a:lnTo>
                    <a:pt x="1319" y="133"/>
                  </a:lnTo>
                  <a:lnTo>
                    <a:pt x="1319" y="125"/>
                  </a:lnTo>
                  <a:lnTo>
                    <a:pt x="1276" y="125"/>
                  </a:lnTo>
                  <a:lnTo>
                    <a:pt x="1276" y="119"/>
                  </a:lnTo>
                  <a:lnTo>
                    <a:pt x="1239" y="119"/>
                  </a:lnTo>
                  <a:lnTo>
                    <a:pt x="1239" y="111"/>
                  </a:lnTo>
                  <a:lnTo>
                    <a:pt x="1195" y="111"/>
                  </a:lnTo>
                  <a:lnTo>
                    <a:pt x="1195" y="97"/>
                  </a:lnTo>
                  <a:lnTo>
                    <a:pt x="1158" y="97"/>
                  </a:lnTo>
                  <a:lnTo>
                    <a:pt x="1158" y="88"/>
                  </a:lnTo>
                  <a:lnTo>
                    <a:pt x="1114" y="88"/>
                  </a:lnTo>
                  <a:lnTo>
                    <a:pt x="1114" y="73"/>
                  </a:lnTo>
                  <a:lnTo>
                    <a:pt x="1036" y="73"/>
                  </a:lnTo>
                  <a:lnTo>
                    <a:pt x="1036" y="60"/>
                  </a:lnTo>
                  <a:lnTo>
                    <a:pt x="999" y="60"/>
                  </a:lnTo>
                  <a:lnTo>
                    <a:pt x="999" y="51"/>
                  </a:lnTo>
                  <a:lnTo>
                    <a:pt x="962" y="51"/>
                  </a:lnTo>
                  <a:lnTo>
                    <a:pt x="962" y="37"/>
                  </a:lnTo>
                  <a:lnTo>
                    <a:pt x="918" y="37"/>
                  </a:lnTo>
                  <a:lnTo>
                    <a:pt x="918" y="29"/>
                  </a:lnTo>
                  <a:lnTo>
                    <a:pt x="881" y="29"/>
                  </a:lnTo>
                  <a:lnTo>
                    <a:pt x="881" y="23"/>
                  </a:lnTo>
                  <a:lnTo>
                    <a:pt x="831" y="23"/>
                  </a:lnTo>
                  <a:lnTo>
                    <a:pt x="831" y="14"/>
                  </a:lnTo>
                  <a:lnTo>
                    <a:pt x="803" y="14"/>
                  </a:lnTo>
                  <a:lnTo>
                    <a:pt x="803" y="9"/>
                  </a:lnTo>
                  <a:lnTo>
                    <a:pt x="749" y="9"/>
                  </a:lnTo>
                  <a:lnTo>
                    <a:pt x="749" y="0"/>
                  </a:lnTo>
                  <a:lnTo>
                    <a:pt x="0" y="0"/>
                  </a:lnTo>
                  <a:close/>
                </a:path>
              </a:pathLst>
            </a:custGeom>
            <a:solidFill>
              <a:srgbClr val="0202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 name="Freeform 346"/>
            <p:cNvSpPr>
              <a:spLocks/>
            </p:cNvSpPr>
            <p:nvPr/>
          </p:nvSpPr>
          <p:spPr bwMode="auto">
            <a:xfrm>
              <a:off x="3952" y="1927"/>
              <a:ext cx="132" cy="103"/>
            </a:xfrm>
            <a:custGeom>
              <a:avLst/>
              <a:gdLst>
                <a:gd name="T0" fmla="*/ 0 w 1319"/>
                <a:gd name="T1" fmla="*/ 0 h 1335"/>
                <a:gd name="T2" fmla="*/ 0 w 1319"/>
                <a:gd name="T3" fmla="*/ 0 h 1335"/>
                <a:gd name="T4" fmla="*/ 0 w 1319"/>
                <a:gd name="T5" fmla="*/ 0 h 1335"/>
                <a:gd name="T6" fmla="*/ 0 w 1319"/>
                <a:gd name="T7" fmla="*/ 0 h 1335"/>
                <a:gd name="T8" fmla="*/ 0 w 1319"/>
                <a:gd name="T9" fmla="*/ 0 h 1335"/>
                <a:gd name="T10" fmla="*/ 0 w 1319"/>
                <a:gd name="T11" fmla="*/ 0 h 1335"/>
                <a:gd name="T12" fmla="*/ 0 w 1319"/>
                <a:gd name="T13" fmla="*/ 0 h 1335"/>
                <a:gd name="T14" fmla="*/ 0 w 1319"/>
                <a:gd name="T15" fmla="*/ 0 h 1335"/>
                <a:gd name="T16" fmla="*/ 0 w 1319"/>
                <a:gd name="T17" fmla="*/ 0 h 1335"/>
                <a:gd name="T18" fmla="*/ 0 w 1319"/>
                <a:gd name="T19" fmla="*/ 0 h 1335"/>
                <a:gd name="T20" fmla="*/ 0 w 1319"/>
                <a:gd name="T21" fmla="*/ 0 h 1335"/>
                <a:gd name="T22" fmla="*/ 0 w 1319"/>
                <a:gd name="T23" fmla="*/ 0 h 1335"/>
                <a:gd name="T24" fmla="*/ 0 w 1319"/>
                <a:gd name="T25" fmla="*/ 0 h 1335"/>
                <a:gd name="T26" fmla="*/ 0 w 1319"/>
                <a:gd name="T27" fmla="*/ 0 h 1335"/>
                <a:gd name="T28" fmla="*/ 0 w 1319"/>
                <a:gd name="T29" fmla="*/ 0 h 1335"/>
                <a:gd name="T30" fmla="*/ 0 w 1319"/>
                <a:gd name="T31" fmla="*/ 0 h 1335"/>
                <a:gd name="T32" fmla="*/ 0 w 1319"/>
                <a:gd name="T33" fmla="*/ 0 h 1335"/>
                <a:gd name="T34" fmla="*/ 0 w 1319"/>
                <a:gd name="T35" fmla="*/ 0 h 1335"/>
                <a:gd name="T36" fmla="*/ 0 w 1319"/>
                <a:gd name="T37" fmla="*/ 0 h 1335"/>
                <a:gd name="T38" fmla="*/ 0 w 1319"/>
                <a:gd name="T39" fmla="*/ 0 h 1335"/>
                <a:gd name="T40" fmla="*/ 0 w 1319"/>
                <a:gd name="T41" fmla="*/ 0 h 1335"/>
                <a:gd name="T42" fmla="*/ 0 w 1319"/>
                <a:gd name="T43" fmla="*/ 0 h 1335"/>
                <a:gd name="T44" fmla="*/ 0 w 1319"/>
                <a:gd name="T45" fmla="*/ 0 h 1335"/>
                <a:gd name="T46" fmla="*/ 0 w 1319"/>
                <a:gd name="T47" fmla="*/ 0 h 1335"/>
                <a:gd name="T48" fmla="*/ 0 w 1319"/>
                <a:gd name="T49" fmla="*/ 0 h 1335"/>
                <a:gd name="T50" fmla="*/ 0 w 1319"/>
                <a:gd name="T51" fmla="*/ 0 h 1335"/>
                <a:gd name="T52" fmla="*/ 0 w 1319"/>
                <a:gd name="T53" fmla="*/ 0 h 1335"/>
                <a:gd name="T54" fmla="*/ 0 w 1319"/>
                <a:gd name="T55" fmla="*/ 0 h 1335"/>
                <a:gd name="T56" fmla="*/ 0 w 1319"/>
                <a:gd name="T57" fmla="*/ 0 h 1335"/>
                <a:gd name="T58" fmla="*/ 0 w 1319"/>
                <a:gd name="T59" fmla="*/ 0 h 1335"/>
                <a:gd name="T60" fmla="*/ 0 w 1319"/>
                <a:gd name="T61" fmla="*/ 0 h 1335"/>
                <a:gd name="T62" fmla="*/ 0 w 1319"/>
                <a:gd name="T63" fmla="*/ 0 h 1335"/>
                <a:gd name="T64" fmla="*/ 0 w 1319"/>
                <a:gd name="T65" fmla="*/ 0 h 1335"/>
                <a:gd name="T66" fmla="*/ 0 w 1319"/>
                <a:gd name="T67" fmla="*/ 0 h 1335"/>
                <a:gd name="T68" fmla="*/ 0 w 1319"/>
                <a:gd name="T69" fmla="*/ 0 h 1335"/>
                <a:gd name="T70" fmla="*/ 0 w 1319"/>
                <a:gd name="T71" fmla="*/ 0 h 1335"/>
                <a:gd name="T72" fmla="*/ 0 w 1319"/>
                <a:gd name="T73" fmla="*/ 0 h 1335"/>
                <a:gd name="T74" fmla="*/ 0 w 1319"/>
                <a:gd name="T75" fmla="*/ 0 h 1335"/>
                <a:gd name="T76" fmla="*/ 0 w 1319"/>
                <a:gd name="T77" fmla="*/ 0 h 1335"/>
                <a:gd name="T78" fmla="*/ 0 w 1319"/>
                <a:gd name="T79" fmla="*/ 0 h 1335"/>
                <a:gd name="T80" fmla="*/ 0 w 1319"/>
                <a:gd name="T81" fmla="*/ 0 h 13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319" h="1335">
                  <a:moveTo>
                    <a:pt x="0" y="0"/>
                  </a:moveTo>
                  <a:lnTo>
                    <a:pt x="0" y="1240"/>
                  </a:lnTo>
                  <a:lnTo>
                    <a:pt x="20" y="1240"/>
                  </a:lnTo>
                  <a:lnTo>
                    <a:pt x="20" y="1246"/>
                  </a:lnTo>
                  <a:lnTo>
                    <a:pt x="57" y="1246"/>
                  </a:lnTo>
                  <a:lnTo>
                    <a:pt x="57" y="1254"/>
                  </a:lnTo>
                  <a:lnTo>
                    <a:pt x="93" y="1254"/>
                  </a:lnTo>
                  <a:lnTo>
                    <a:pt x="93" y="1260"/>
                  </a:lnTo>
                  <a:lnTo>
                    <a:pt x="124" y="1260"/>
                  </a:lnTo>
                  <a:lnTo>
                    <a:pt x="124" y="1277"/>
                  </a:lnTo>
                  <a:lnTo>
                    <a:pt x="203" y="1277"/>
                  </a:lnTo>
                  <a:lnTo>
                    <a:pt x="203" y="1291"/>
                  </a:lnTo>
                  <a:lnTo>
                    <a:pt x="239" y="1291"/>
                  </a:lnTo>
                  <a:lnTo>
                    <a:pt x="239" y="1297"/>
                  </a:lnTo>
                  <a:lnTo>
                    <a:pt x="276" y="1297"/>
                  </a:lnTo>
                  <a:lnTo>
                    <a:pt x="276" y="1306"/>
                  </a:lnTo>
                  <a:lnTo>
                    <a:pt x="320" y="1306"/>
                  </a:lnTo>
                  <a:lnTo>
                    <a:pt x="320" y="1320"/>
                  </a:lnTo>
                  <a:lnTo>
                    <a:pt x="365" y="1320"/>
                  </a:lnTo>
                  <a:lnTo>
                    <a:pt x="365" y="1328"/>
                  </a:lnTo>
                  <a:lnTo>
                    <a:pt x="401" y="1328"/>
                  </a:lnTo>
                  <a:lnTo>
                    <a:pt x="401" y="1335"/>
                  </a:lnTo>
                  <a:lnTo>
                    <a:pt x="1319" y="1335"/>
                  </a:lnTo>
                  <a:lnTo>
                    <a:pt x="1319" y="79"/>
                  </a:lnTo>
                  <a:lnTo>
                    <a:pt x="1295" y="79"/>
                  </a:lnTo>
                  <a:lnTo>
                    <a:pt x="1295" y="73"/>
                  </a:lnTo>
                  <a:lnTo>
                    <a:pt x="1260" y="73"/>
                  </a:lnTo>
                  <a:lnTo>
                    <a:pt x="1260" y="65"/>
                  </a:lnTo>
                  <a:lnTo>
                    <a:pt x="1217" y="65"/>
                  </a:lnTo>
                  <a:lnTo>
                    <a:pt x="1217" y="59"/>
                  </a:lnTo>
                  <a:lnTo>
                    <a:pt x="1180" y="59"/>
                  </a:lnTo>
                  <a:lnTo>
                    <a:pt x="1180" y="51"/>
                  </a:lnTo>
                  <a:lnTo>
                    <a:pt x="1136" y="51"/>
                  </a:lnTo>
                  <a:lnTo>
                    <a:pt x="1136" y="37"/>
                  </a:lnTo>
                  <a:lnTo>
                    <a:pt x="1099" y="37"/>
                  </a:lnTo>
                  <a:lnTo>
                    <a:pt x="1099" y="28"/>
                  </a:lnTo>
                  <a:lnTo>
                    <a:pt x="1055" y="28"/>
                  </a:lnTo>
                  <a:lnTo>
                    <a:pt x="1055" y="13"/>
                  </a:lnTo>
                  <a:lnTo>
                    <a:pt x="977" y="13"/>
                  </a:lnTo>
                  <a:lnTo>
                    <a:pt x="977" y="0"/>
                  </a:lnTo>
                  <a:lnTo>
                    <a:pt x="0" y="0"/>
                  </a:lnTo>
                  <a:close/>
                </a:path>
              </a:pathLst>
            </a:custGeom>
            <a:solidFill>
              <a:srgbClr val="0202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 name="Freeform 347"/>
            <p:cNvSpPr>
              <a:spLocks/>
            </p:cNvSpPr>
            <p:nvPr/>
          </p:nvSpPr>
          <p:spPr bwMode="auto">
            <a:xfrm>
              <a:off x="3960" y="1933"/>
              <a:ext cx="118" cy="92"/>
            </a:xfrm>
            <a:custGeom>
              <a:avLst/>
              <a:gdLst>
                <a:gd name="T0" fmla="*/ 0 w 1181"/>
                <a:gd name="T1" fmla="*/ 0 h 1204"/>
                <a:gd name="T2" fmla="*/ 0 w 1181"/>
                <a:gd name="T3" fmla="*/ 0 h 1204"/>
                <a:gd name="T4" fmla="*/ 0 w 1181"/>
                <a:gd name="T5" fmla="*/ 0 h 1204"/>
                <a:gd name="T6" fmla="*/ 0 w 1181"/>
                <a:gd name="T7" fmla="*/ 0 h 1204"/>
                <a:gd name="T8" fmla="*/ 0 w 1181"/>
                <a:gd name="T9" fmla="*/ 0 h 1204"/>
                <a:gd name="T10" fmla="*/ 0 w 1181"/>
                <a:gd name="T11" fmla="*/ 0 h 1204"/>
                <a:gd name="T12" fmla="*/ 0 w 1181"/>
                <a:gd name="T13" fmla="*/ 0 h 1204"/>
                <a:gd name="T14" fmla="*/ 0 w 1181"/>
                <a:gd name="T15" fmla="*/ 0 h 1204"/>
                <a:gd name="T16" fmla="*/ 0 w 1181"/>
                <a:gd name="T17" fmla="*/ 0 h 1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81" h="1204">
                  <a:moveTo>
                    <a:pt x="0" y="0"/>
                  </a:moveTo>
                  <a:lnTo>
                    <a:pt x="0" y="1181"/>
                  </a:lnTo>
                  <a:lnTo>
                    <a:pt x="14" y="1181"/>
                  </a:lnTo>
                  <a:lnTo>
                    <a:pt x="14" y="1187"/>
                  </a:lnTo>
                  <a:lnTo>
                    <a:pt x="45" y="1187"/>
                  </a:lnTo>
                  <a:lnTo>
                    <a:pt x="45" y="1204"/>
                  </a:lnTo>
                  <a:lnTo>
                    <a:pt x="1181" y="1204"/>
                  </a:lnTo>
                  <a:lnTo>
                    <a:pt x="1181" y="0"/>
                  </a:lnTo>
                  <a:lnTo>
                    <a:pt x="0" y="0"/>
                  </a:lnTo>
                  <a:close/>
                </a:path>
              </a:pathLst>
            </a:custGeom>
            <a:solidFill>
              <a:srgbClr val="0202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5" name="Rectangle 348"/>
            <p:cNvSpPr>
              <a:spLocks noChangeArrowheads="1"/>
            </p:cNvSpPr>
            <p:nvPr/>
          </p:nvSpPr>
          <p:spPr bwMode="auto">
            <a:xfrm>
              <a:off x="3965" y="1937"/>
              <a:ext cx="104" cy="81"/>
            </a:xfrm>
            <a:prstGeom prst="rect">
              <a:avLst/>
            </a:prstGeom>
            <a:solidFill>
              <a:srgbClr val="02025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586" name="Rectangle 349"/>
            <p:cNvSpPr>
              <a:spLocks noChangeArrowheads="1"/>
            </p:cNvSpPr>
            <p:nvPr/>
          </p:nvSpPr>
          <p:spPr bwMode="auto">
            <a:xfrm>
              <a:off x="3972" y="1943"/>
              <a:ext cx="90" cy="70"/>
            </a:xfrm>
            <a:prstGeom prst="rect">
              <a:avLst/>
            </a:prstGeom>
            <a:solidFill>
              <a:srgbClr val="0202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587" name="Rectangle 350"/>
            <p:cNvSpPr>
              <a:spLocks noChangeArrowheads="1"/>
            </p:cNvSpPr>
            <p:nvPr/>
          </p:nvSpPr>
          <p:spPr bwMode="auto">
            <a:xfrm>
              <a:off x="3979" y="1948"/>
              <a:ext cx="77" cy="60"/>
            </a:xfrm>
            <a:prstGeom prst="rect">
              <a:avLst/>
            </a:prstGeom>
            <a:solidFill>
              <a:srgbClr val="0202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588" name="Rectangle 351"/>
            <p:cNvSpPr>
              <a:spLocks noChangeArrowheads="1"/>
            </p:cNvSpPr>
            <p:nvPr/>
          </p:nvSpPr>
          <p:spPr bwMode="auto">
            <a:xfrm>
              <a:off x="3986" y="1954"/>
              <a:ext cx="63" cy="48"/>
            </a:xfrm>
            <a:prstGeom prst="rect">
              <a:avLst/>
            </a:prstGeom>
            <a:solidFill>
              <a:srgbClr val="0202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589" name="Rectangle 352"/>
            <p:cNvSpPr>
              <a:spLocks noChangeArrowheads="1"/>
            </p:cNvSpPr>
            <p:nvPr/>
          </p:nvSpPr>
          <p:spPr bwMode="auto">
            <a:xfrm>
              <a:off x="3992" y="1959"/>
              <a:ext cx="50" cy="38"/>
            </a:xfrm>
            <a:prstGeom prst="rect">
              <a:avLst/>
            </a:prstGeom>
            <a:solidFill>
              <a:srgbClr val="0202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590" name="Rectangle 353"/>
            <p:cNvSpPr>
              <a:spLocks noChangeArrowheads="1"/>
            </p:cNvSpPr>
            <p:nvPr/>
          </p:nvSpPr>
          <p:spPr bwMode="auto">
            <a:xfrm>
              <a:off x="3999" y="1964"/>
              <a:ext cx="37" cy="28"/>
            </a:xfrm>
            <a:prstGeom prst="rect">
              <a:avLst/>
            </a:prstGeom>
            <a:solidFill>
              <a:srgbClr val="0202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591" name="Rectangle 354"/>
            <p:cNvSpPr>
              <a:spLocks noChangeArrowheads="1"/>
            </p:cNvSpPr>
            <p:nvPr/>
          </p:nvSpPr>
          <p:spPr bwMode="auto">
            <a:xfrm>
              <a:off x="4006" y="1969"/>
              <a:ext cx="22"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592" name="Freeform 355"/>
            <p:cNvSpPr>
              <a:spLocks/>
            </p:cNvSpPr>
            <p:nvPr/>
          </p:nvSpPr>
          <p:spPr bwMode="auto">
            <a:xfrm>
              <a:off x="3885" y="1907"/>
              <a:ext cx="265" cy="142"/>
            </a:xfrm>
            <a:custGeom>
              <a:avLst/>
              <a:gdLst>
                <a:gd name="T0" fmla="*/ 0 w 2644"/>
                <a:gd name="T1" fmla="*/ 0 h 1845"/>
                <a:gd name="T2" fmla="*/ 0 w 2644"/>
                <a:gd name="T3" fmla="*/ 0 h 1845"/>
                <a:gd name="T4" fmla="*/ 0 w 2644"/>
                <a:gd name="T5" fmla="*/ 0 h 1845"/>
                <a:gd name="T6" fmla="*/ 0 w 2644"/>
                <a:gd name="T7" fmla="*/ 0 h 1845"/>
                <a:gd name="T8" fmla="*/ 0 w 2644"/>
                <a:gd name="T9" fmla="*/ 0 h 1845"/>
                <a:gd name="T10" fmla="*/ 0 w 2644"/>
                <a:gd name="T11" fmla="*/ 0 h 1845"/>
                <a:gd name="T12" fmla="*/ 0 w 2644"/>
                <a:gd name="T13" fmla="*/ 0 h 1845"/>
                <a:gd name="T14" fmla="*/ 0 w 2644"/>
                <a:gd name="T15" fmla="*/ 0 h 1845"/>
                <a:gd name="T16" fmla="*/ 0 w 2644"/>
                <a:gd name="T17" fmla="*/ 0 h 1845"/>
                <a:gd name="T18" fmla="*/ 0 w 2644"/>
                <a:gd name="T19" fmla="*/ 0 h 1845"/>
                <a:gd name="T20" fmla="*/ 0 w 2644"/>
                <a:gd name="T21" fmla="*/ 0 h 1845"/>
                <a:gd name="T22" fmla="*/ 0 w 2644"/>
                <a:gd name="T23" fmla="*/ 0 h 1845"/>
                <a:gd name="T24" fmla="*/ 0 w 2644"/>
                <a:gd name="T25" fmla="*/ 0 h 1845"/>
                <a:gd name="T26" fmla="*/ 0 w 2644"/>
                <a:gd name="T27" fmla="*/ 0 h 1845"/>
                <a:gd name="T28" fmla="*/ 0 w 2644"/>
                <a:gd name="T29" fmla="*/ 0 h 1845"/>
                <a:gd name="T30" fmla="*/ 0 w 2644"/>
                <a:gd name="T31" fmla="*/ 0 h 1845"/>
                <a:gd name="T32" fmla="*/ 0 w 2644"/>
                <a:gd name="T33" fmla="*/ 0 h 1845"/>
                <a:gd name="T34" fmla="*/ 0 w 2644"/>
                <a:gd name="T35" fmla="*/ 0 h 1845"/>
                <a:gd name="T36" fmla="*/ 0 w 2644"/>
                <a:gd name="T37" fmla="*/ 0 h 1845"/>
                <a:gd name="T38" fmla="*/ 0 w 2644"/>
                <a:gd name="T39" fmla="*/ 0 h 1845"/>
                <a:gd name="T40" fmla="*/ 0 w 2644"/>
                <a:gd name="T41" fmla="*/ 0 h 1845"/>
                <a:gd name="T42" fmla="*/ 0 w 2644"/>
                <a:gd name="T43" fmla="*/ 0 h 1845"/>
                <a:gd name="T44" fmla="*/ 0 w 2644"/>
                <a:gd name="T45" fmla="*/ 0 h 1845"/>
                <a:gd name="T46" fmla="*/ 0 w 2644"/>
                <a:gd name="T47" fmla="*/ 0 h 1845"/>
                <a:gd name="T48" fmla="*/ 0 w 2644"/>
                <a:gd name="T49" fmla="*/ 0 h 1845"/>
                <a:gd name="T50" fmla="*/ 0 w 2644"/>
                <a:gd name="T51" fmla="*/ 0 h 1845"/>
                <a:gd name="T52" fmla="*/ 0 w 2644"/>
                <a:gd name="T53" fmla="*/ 0 h 1845"/>
                <a:gd name="T54" fmla="*/ 0 w 2644"/>
                <a:gd name="T55" fmla="*/ 0 h 1845"/>
                <a:gd name="T56" fmla="*/ 0 w 2644"/>
                <a:gd name="T57" fmla="*/ 0 h 1845"/>
                <a:gd name="T58" fmla="*/ 0 w 2644"/>
                <a:gd name="T59" fmla="*/ 0 h 1845"/>
                <a:gd name="T60" fmla="*/ 0 w 2644"/>
                <a:gd name="T61" fmla="*/ 0 h 1845"/>
                <a:gd name="T62" fmla="*/ 0 w 2644"/>
                <a:gd name="T63" fmla="*/ 0 h 1845"/>
                <a:gd name="T64" fmla="*/ 0 w 2644"/>
                <a:gd name="T65" fmla="*/ 0 h 1845"/>
                <a:gd name="T66" fmla="*/ 0 w 2644"/>
                <a:gd name="T67" fmla="*/ 0 h 1845"/>
                <a:gd name="T68" fmla="*/ 0 w 2644"/>
                <a:gd name="T69" fmla="*/ 0 h 18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644" h="1845">
                  <a:moveTo>
                    <a:pt x="474" y="0"/>
                  </a:moveTo>
                  <a:lnTo>
                    <a:pt x="0" y="1328"/>
                  </a:lnTo>
                  <a:lnTo>
                    <a:pt x="2157" y="1845"/>
                  </a:lnTo>
                  <a:lnTo>
                    <a:pt x="2172" y="1823"/>
                  </a:lnTo>
                  <a:lnTo>
                    <a:pt x="2172" y="1814"/>
                  </a:lnTo>
                  <a:lnTo>
                    <a:pt x="2179" y="1786"/>
                  </a:lnTo>
                  <a:lnTo>
                    <a:pt x="2187" y="1757"/>
                  </a:lnTo>
                  <a:lnTo>
                    <a:pt x="2209" y="1720"/>
                  </a:lnTo>
                  <a:lnTo>
                    <a:pt x="2209" y="1684"/>
                  </a:lnTo>
                  <a:lnTo>
                    <a:pt x="2229" y="1647"/>
                  </a:lnTo>
                  <a:lnTo>
                    <a:pt x="2246" y="1594"/>
                  </a:lnTo>
                  <a:lnTo>
                    <a:pt x="2266" y="1550"/>
                  </a:lnTo>
                  <a:lnTo>
                    <a:pt x="2288" y="1499"/>
                  </a:lnTo>
                  <a:lnTo>
                    <a:pt x="2302" y="1440"/>
                  </a:lnTo>
                  <a:lnTo>
                    <a:pt x="2324" y="1388"/>
                  </a:lnTo>
                  <a:lnTo>
                    <a:pt x="2347" y="1328"/>
                  </a:lnTo>
                  <a:lnTo>
                    <a:pt x="2369" y="1269"/>
                  </a:lnTo>
                  <a:lnTo>
                    <a:pt x="2390" y="1204"/>
                  </a:lnTo>
                  <a:lnTo>
                    <a:pt x="2412" y="1150"/>
                  </a:lnTo>
                  <a:lnTo>
                    <a:pt x="2434" y="1085"/>
                  </a:lnTo>
                  <a:lnTo>
                    <a:pt x="2448" y="1025"/>
                  </a:lnTo>
                  <a:lnTo>
                    <a:pt x="2484" y="965"/>
                  </a:lnTo>
                  <a:lnTo>
                    <a:pt x="2499" y="908"/>
                  </a:lnTo>
                  <a:lnTo>
                    <a:pt x="2521" y="849"/>
                  </a:lnTo>
                  <a:lnTo>
                    <a:pt x="2535" y="789"/>
                  </a:lnTo>
                  <a:lnTo>
                    <a:pt x="2551" y="753"/>
                  </a:lnTo>
                  <a:lnTo>
                    <a:pt x="2571" y="693"/>
                  </a:lnTo>
                  <a:lnTo>
                    <a:pt x="2588" y="657"/>
                  </a:lnTo>
                  <a:lnTo>
                    <a:pt x="2601" y="613"/>
                  </a:lnTo>
                  <a:lnTo>
                    <a:pt x="2616" y="576"/>
                  </a:lnTo>
                  <a:lnTo>
                    <a:pt x="2624" y="545"/>
                  </a:lnTo>
                  <a:lnTo>
                    <a:pt x="2638" y="523"/>
                  </a:lnTo>
                  <a:lnTo>
                    <a:pt x="2644" y="509"/>
                  </a:lnTo>
                  <a:lnTo>
                    <a:pt x="2644" y="486"/>
                  </a:lnTo>
                  <a:lnTo>
                    <a:pt x="474"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3" name="Freeform 356"/>
            <p:cNvSpPr>
              <a:spLocks/>
            </p:cNvSpPr>
            <p:nvPr/>
          </p:nvSpPr>
          <p:spPr bwMode="auto">
            <a:xfrm>
              <a:off x="4131" y="2000"/>
              <a:ext cx="44" cy="59"/>
            </a:xfrm>
            <a:custGeom>
              <a:avLst/>
              <a:gdLst>
                <a:gd name="T0" fmla="*/ 0 w 437"/>
                <a:gd name="T1" fmla="*/ 0 h 761"/>
                <a:gd name="T2" fmla="*/ 0 w 437"/>
                <a:gd name="T3" fmla="*/ 0 h 761"/>
                <a:gd name="T4" fmla="*/ 0 w 437"/>
                <a:gd name="T5" fmla="*/ 0 h 761"/>
                <a:gd name="T6" fmla="*/ 0 w 437"/>
                <a:gd name="T7" fmla="*/ 0 h 761"/>
                <a:gd name="T8" fmla="*/ 0 w 437"/>
                <a:gd name="T9" fmla="*/ 0 h 7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7" h="761">
                  <a:moveTo>
                    <a:pt x="241" y="0"/>
                  </a:moveTo>
                  <a:lnTo>
                    <a:pt x="0" y="702"/>
                  </a:lnTo>
                  <a:lnTo>
                    <a:pt x="182" y="761"/>
                  </a:lnTo>
                  <a:lnTo>
                    <a:pt x="437" y="52"/>
                  </a:lnTo>
                  <a:lnTo>
                    <a:pt x="241"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4" name="Freeform 357"/>
            <p:cNvSpPr>
              <a:spLocks/>
            </p:cNvSpPr>
            <p:nvPr/>
          </p:nvSpPr>
          <p:spPr bwMode="auto">
            <a:xfrm>
              <a:off x="4131" y="2000"/>
              <a:ext cx="44" cy="59"/>
            </a:xfrm>
            <a:custGeom>
              <a:avLst/>
              <a:gdLst>
                <a:gd name="T0" fmla="*/ 0 w 437"/>
                <a:gd name="T1" fmla="*/ 0 h 761"/>
                <a:gd name="T2" fmla="*/ 0 w 437"/>
                <a:gd name="T3" fmla="*/ 0 h 761"/>
                <a:gd name="T4" fmla="*/ 0 w 437"/>
                <a:gd name="T5" fmla="*/ 0 h 761"/>
                <a:gd name="T6" fmla="*/ 0 w 437"/>
                <a:gd name="T7" fmla="*/ 0 h 761"/>
                <a:gd name="T8" fmla="*/ 0 w 437"/>
                <a:gd name="T9" fmla="*/ 0 h 7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7" h="761">
                  <a:moveTo>
                    <a:pt x="241" y="0"/>
                  </a:moveTo>
                  <a:lnTo>
                    <a:pt x="0" y="702"/>
                  </a:lnTo>
                  <a:lnTo>
                    <a:pt x="182" y="761"/>
                  </a:lnTo>
                  <a:lnTo>
                    <a:pt x="437" y="52"/>
                  </a:lnTo>
                  <a:lnTo>
                    <a:pt x="24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5" name="Freeform 358"/>
            <p:cNvSpPr>
              <a:spLocks/>
            </p:cNvSpPr>
            <p:nvPr/>
          </p:nvSpPr>
          <p:spPr bwMode="auto">
            <a:xfrm>
              <a:off x="4158" y="2011"/>
              <a:ext cx="13" cy="14"/>
            </a:xfrm>
            <a:custGeom>
              <a:avLst/>
              <a:gdLst>
                <a:gd name="T0" fmla="*/ 0 w 132"/>
                <a:gd name="T1" fmla="*/ 0 h 179"/>
                <a:gd name="T2" fmla="*/ 0 w 132"/>
                <a:gd name="T3" fmla="*/ 0 h 179"/>
                <a:gd name="T4" fmla="*/ 0 w 132"/>
                <a:gd name="T5" fmla="*/ 0 h 179"/>
                <a:gd name="T6" fmla="*/ 0 w 132"/>
                <a:gd name="T7" fmla="*/ 0 h 179"/>
                <a:gd name="T8" fmla="*/ 0 w 132"/>
                <a:gd name="T9" fmla="*/ 0 h 179"/>
                <a:gd name="T10" fmla="*/ 0 w 132"/>
                <a:gd name="T11" fmla="*/ 0 h 179"/>
                <a:gd name="T12" fmla="*/ 0 w 132"/>
                <a:gd name="T13" fmla="*/ 0 h 179"/>
                <a:gd name="T14" fmla="*/ 0 w 132"/>
                <a:gd name="T15" fmla="*/ 0 h 179"/>
                <a:gd name="T16" fmla="*/ 0 w 132"/>
                <a:gd name="T17" fmla="*/ 0 h 179"/>
                <a:gd name="T18" fmla="*/ 0 w 132"/>
                <a:gd name="T19" fmla="*/ 0 h 179"/>
                <a:gd name="T20" fmla="*/ 0 w 132"/>
                <a:gd name="T21" fmla="*/ 0 h 179"/>
                <a:gd name="T22" fmla="*/ 0 w 132"/>
                <a:gd name="T23" fmla="*/ 0 h 179"/>
                <a:gd name="T24" fmla="*/ 0 w 132"/>
                <a:gd name="T25" fmla="*/ 0 h 179"/>
                <a:gd name="T26" fmla="*/ 0 w 132"/>
                <a:gd name="T27" fmla="*/ 0 h 179"/>
                <a:gd name="T28" fmla="*/ 0 w 132"/>
                <a:gd name="T29" fmla="*/ 0 h 179"/>
                <a:gd name="T30" fmla="*/ 0 w 132"/>
                <a:gd name="T31" fmla="*/ 0 h 179"/>
                <a:gd name="T32" fmla="*/ 0 w 132"/>
                <a:gd name="T33" fmla="*/ 0 h 179"/>
                <a:gd name="T34" fmla="*/ 0 w 132"/>
                <a:gd name="T35" fmla="*/ 0 h 179"/>
                <a:gd name="T36" fmla="*/ 0 w 132"/>
                <a:gd name="T37" fmla="*/ 0 h 179"/>
                <a:gd name="T38" fmla="*/ 0 w 132"/>
                <a:gd name="T39" fmla="*/ 0 h 179"/>
                <a:gd name="T40" fmla="*/ 0 w 132"/>
                <a:gd name="T41" fmla="*/ 0 h 179"/>
                <a:gd name="T42" fmla="*/ 0 w 132"/>
                <a:gd name="T43" fmla="*/ 0 h 179"/>
                <a:gd name="T44" fmla="*/ 0 w 132"/>
                <a:gd name="T45" fmla="*/ 0 h 179"/>
                <a:gd name="T46" fmla="*/ 0 w 132"/>
                <a:gd name="T47" fmla="*/ 0 h 179"/>
                <a:gd name="T48" fmla="*/ 0 w 132"/>
                <a:gd name="T49" fmla="*/ 0 h 179"/>
                <a:gd name="T50" fmla="*/ 0 w 132"/>
                <a:gd name="T51" fmla="*/ 0 h 179"/>
                <a:gd name="T52" fmla="*/ 0 w 132"/>
                <a:gd name="T53" fmla="*/ 0 h 179"/>
                <a:gd name="T54" fmla="*/ 0 w 132"/>
                <a:gd name="T55" fmla="*/ 0 h 179"/>
                <a:gd name="T56" fmla="*/ 0 w 132"/>
                <a:gd name="T57" fmla="*/ 0 h 179"/>
                <a:gd name="T58" fmla="*/ 0 w 132"/>
                <a:gd name="T59" fmla="*/ 0 h 179"/>
                <a:gd name="T60" fmla="*/ 0 w 132"/>
                <a:gd name="T61" fmla="*/ 0 h 17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79">
                  <a:moveTo>
                    <a:pt x="0" y="83"/>
                  </a:moveTo>
                  <a:lnTo>
                    <a:pt x="0" y="120"/>
                  </a:lnTo>
                  <a:lnTo>
                    <a:pt x="9" y="125"/>
                  </a:lnTo>
                  <a:lnTo>
                    <a:pt x="9" y="148"/>
                  </a:lnTo>
                  <a:lnTo>
                    <a:pt x="28" y="162"/>
                  </a:lnTo>
                  <a:lnTo>
                    <a:pt x="28" y="179"/>
                  </a:lnTo>
                  <a:lnTo>
                    <a:pt x="65" y="179"/>
                  </a:lnTo>
                  <a:lnTo>
                    <a:pt x="81" y="162"/>
                  </a:lnTo>
                  <a:lnTo>
                    <a:pt x="81" y="148"/>
                  </a:lnTo>
                  <a:lnTo>
                    <a:pt x="87" y="142"/>
                  </a:lnTo>
                  <a:lnTo>
                    <a:pt x="87" y="111"/>
                  </a:lnTo>
                  <a:lnTo>
                    <a:pt x="96" y="105"/>
                  </a:lnTo>
                  <a:lnTo>
                    <a:pt x="96" y="89"/>
                  </a:lnTo>
                  <a:lnTo>
                    <a:pt x="109" y="83"/>
                  </a:lnTo>
                  <a:lnTo>
                    <a:pt x="109" y="74"/>
                  </a:lnTo>
                  <a:lnTo>
                    <a:pt x="118" y="68"/>
                  </a:lnTo>
                  <a:lnTo>
                    <a:pt x="118" y="60"/>
                  </a:lnTo>
                  <a:lnTo>
                    <a:pt x="124" y="46"/>
                  </a:lnTo>
                  <a:lnTo>
                    <a:pt x="124" y="31"/>
                  </a:lnTo>
                  <a:lnTo>
                    <a:pt x="132" y="31"/>
                  </a:lnTo>
                  <a:lnTo>
                    <a:pt x="132" y="0"/>
                  </a:lnTo>
                  <a:lnTo>
                    <a:pt x="87" y="0"/>
                  </a:lnTo>
                  <a:lnTo>
                    <a:pt x="81" y="8"/>
                  </a:lnTo>
                  <a:lnTo>
                    <a:pt x="59" y="8"/>
                  </a:lnTo>
                  <a:lnTo>
                    <a:pt x="51" y="23"/>
                  </a:lnTo>
                  <a:lnTo>
                    <a:pt x="45" y="23"/>
                  </a:lnTo>
                  <a:lnTo>
                    <a:pt x="28" y="46"/>
                  </a:lnTo>
                  <a:lnTo>
                    <a:pt x="9" y="46"/>
                  </a:lnTo>
                  <a:lnTo>
                    <a:pt x="9" y="60"/>
                  </a:lnTo>
                  <a:lnTo>
                    <a:pt x="0" y="68"/>
                  </a:lnTo>
                  <a:lnTo>
                    <a:pt x="0" y="83"/>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6" name="Freeform 359"/>
            <p:cNvSpPr>
              <a:spLocks/>
            </p:cNvSpPr>
            <p:nvPr/>
          </p:nvSpPr>
          <p:spPr bwMode="auto">
            <a:xfrm>
              <a:off x="4158" y="2011"/>
              <a:ext cx="13" cy="14"/>
            </a:xfrm>
            <a:custGeom>
              <a:avLst/>
              <a:gdLst>
                <a:gd name="T0" fmla="*/ 0 w 132"/>
                <a:gd name="T1" fmla="*/ 0 h 179"/>
                <a:gd name="T2" fmla="*/ 0 w 132"/>
                <a:gd name="T3" fmla="*/ 0 h 179"/>
                <a:gd name="T4" fmla="*/ 0 w 132"/>
                <a:gd name="T5" fmla="*/ 0 h 179"/>
                <a:gd name="T6" fmla="*/ 0 w 132"/>
                <a:gd name="T7" fmla="*/ 0 h 179"/>
                <a:gd name="T8" fmla="*/ 0 w 132"/>
                <a:gd name="T9" fmla="*/ 0 h 179"/>
                <a:gd name="T10" fmla="*/ 0 w 132"/>
                <a:gd name="T11" fmla="*/ 0 h 179"/>
                <a:gd name="T12" fmla="*/ 0 w 132"/>
                <a:gd name="T13" fmla="*/ 0 h 179"/>
                <a:gd name="T14" fmla="*/ 0 w 132"/>
                <a:gd name="T15" fmla="*/ 0 h 179"/>
                <a:gd name="T16" fmla="*/ 0 w 132"/>
                <a:gd name="T17" fmla="*/ 0 h 179"/>
                <a:gd name="T18" fmla="*/ 0 w 132"/>
                <a:gd name="T19" fmla="*/ 0 h 179"/>
                <a:gd name="T20" fmla="*/ 0 w 132"/>
                <a:gd name="T21" fmla="*/ 0 h 179"/>
                <a:gd name="T22" fmla="*/ 0 w 132"/>
                <a:gd name="T23" fmla="*/ 0 h 179"/>
                <a:gd name="T24" fmla="*/ 0 w 132"/>
                <a:gd name="T25" fmla="*/ 0 h 179"/>
                <a:gd name="T26" fmla="*/ 0 w 132"/>
                <a:gd name="T27" fmla="*/ 0 h 179"/>
                <a:gd name="T28" fmla="*/ 0 w 132"/>
                <a:gd name="T29" fmla="*/ 0 h 179"/>
                <a:gd name="T30" fmla="*/ 0 w 132"/>
                <a:gd name="T31" fmla="*/ 0 h 179"/>
                <a:gd name="T32" fmla="*/ 0 w 132"/>
                <a:gd name="T33" fmla="*/ 0 h 179"/>
                <a:gd name="T34" fmla="*/ 0 w 132"/>
                <a:gd name="T35" fmla="*/ 0 h 179"/>
                <a:gd name="T36" fmla="*/ 0 w 132"/>
                <a:gd name="T37" fmla="*/ 0 h 179"/>
                <a:gd name="T38" fmla="*/ 0 w 132"/>
                <a:gd name="T39" fmla="*/ 0 h 179"/>
                <a:gd name="T40" fmla="*/ 0 w 132"/>
                <a:gd name="T41" fmla="*/ 0 h 179"/>
                <a:gd name="T42" fmla="*/ 0 w 132"/>
                <a:gd name="T43" fmla="*/ 0 h 179"/>
                <a:gd name="T44" fmla="*/ 0 w 132"/>
                <a:gd name="T45" fmla="*/ 0 h 179"/>
                <a:gd name="T46" fmla="*/ 0 w 132"/>
                <a:gd name="T47" fmla="*/ 0 h 179"/>
                <a:gd name="T48" fmla="*/ 0 w 132"/>
                <a:gd name="T49" fmla="*/ 0 h 179"/>
                <a:gd name="T50" fmla="*/ 0 w 132"/>
                <a:gd name="T51" fmla="*/ 0 h 179"/>
                <a:gd name="T52" fmla="*/ 0 w 132"/>
                <a:gd name="T53" fmla="*/ 0 h 179"/>
                <a:gd name="T54" fmla="*/ 0 w 132"/>
                <a:gd name="T55" fmla="*/ 0 h 179"/>
                <a:gd name="T56" fmla="*/ 0 w 132"/>
                <a:gd name="T57" fmla="*/ 0 h 179"/>
                <a:gd name="T58" fmla="*/ 0 w 132"/>
                <a:gd name="T59" fmla="*/ 0 h 179"/>
                <a:gd name="T60" fmla="*/ 0 w 132"/>
                <a:gd name="T61" fmla="*/ 0 h 17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79">
                  <a:moveTo>
                    <a:pt x="0" y="83"/>
                  </a:moveTo>
                  <a:lnTo>
                    <a:pt x="0" y="120"/>
                  </a:lnTo>
                  <a:lnTo>
                    <a:pt x="9" y="125"/>
                  </a:lnTo>
                  <a:lnTo>
                    <a:pt x="9" y="148"/>
                  </a:lnTo>
                  <a:lnTo>
                    <a:pt x="28" y="162"/>
                  </a:lnTo>
                  <a:lnTo>
                    <a:pt x="28" y="179"/>
                  </a:lnTo>
                  <a:lnTo>
                    <a:pt x="65" y="179"/>
                  </a:lnTo>
                  <a:lnTo>
                    <a:pt x="81" y="162"/>
                  </a:lnTo>
                  <a:lnTo>
                    <a:pt x="81" y="148"/>
                  </a:lnTo>
                  <a:lnTo>
                    <a:pt x="87" y="142"/>
                  </a:lnTo>
                  <a:lnTo>
                    <a:pt x="87" y="111"/>
                  </a:lnTo>
                  <a:lnTo>
                    <a:pt x="96" y="105"/>
                  </a:lnTo>
                  <a:lnTo>
                    <a:pt x="96" y="89"/>
                  </a:lnTo>
                  <a:lnTo>
                    <a:pt x="109" y="83"/>
                  </a:lnTo>
                  <a:lnTo>
                    <a:pt x="109" y="74"/>
                  </a:lnTo>
                  <a:lnTo>
                    <a:pt x="118" y="68"/>
                  </a:lnTo>
                  <a:lnTo>
                    <a:pt x="118" y="60"/>
                  </a:lnTo>
                  <a:lnTo>
                    <a:pt x="124" y="46"/>
                  </a:lnTo>
                  <a:lnTo>
                    <a:pt x="124" y="31"/>
                  </a:lnTo>
                  <a:lnTo>
                    <a:pt x="132" y="31"/>
                  </a:lnTo>
                  <a:lnTo>
                    <a:pt x="132" y="0"/>
                  </a:lnTo>
                  <a:lnTo>
                    <a:pt x="87" y="0"/>
                  </a:lnTo>
                  <a:lnTo>
                    <a:pt x="81" y="8"/>
                  </a:lnTo>
                  <a:lnTo>
                    <a:pt x="59" y="8"/>
                  </a:lnTo>
                  <a:lnTo>
                    <a:pt x="51" y="23"/>
                  </a:lnTo>
                  <a:lnTo>
                    <a:pt x="45" y="23"/>
                  </a:lnTo>
                  <a:lnTo>
                    <a:pt x="28" y="46"/>
                  </a:lnTo>
                  <a:lnTo>
                    <a:pt x="9" y="46"/>
                  </a:lnTo>
                  <a:lnTo>
                    <a:pt x="9" y="60"/>
                  </a:lnTo>
                  <a:lnTo>
                    <a:pt x="0" y="68"/>
                  </a:lnTo>
                  <a:lnTo>
                    <a:pt x="0" y="8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7" name="Freeform 360"/>
            <p:cNvSpPr>
              <a:spLocks/>
            </p:cNvSpPr>
            <p:nvPr/>
          </p:nvSpPr>
          <p:spPr bwMode="auto">
            <a:xfrm>
              <a:off x="4146" y="2035"/>
              <a:ext cx="13" cy="14"/>
            </a:xfrm>
            <a:custGeom>
              <a:avLst/>
              <a:gdLst>
                <a:gd name="T0" fmla="*/ 0 w 132"/>
                <a:gd name="T1" fmla="*/ 0 h 184"/>
                <a:gd name="T2" fmla="*/ 0 w 132"/>
                <a:gd name="T3" fmla="*/ 0 h 184"/>
                <a:gd name="T4" fmla="*/ 0 w 132"/>
                <a:gd name="T5" fmla="*/ 0 h 184"/>
                <a:gd name="T6" fmla="*/ 0 w 132"/>
                <a:gd name="T7" fmla="*/ 0 h 184"/>
                <a:gd name="T8" fmla="*/ 0 w 132"/>
                <a:gd name="T9" fmla="*/ 0 h 184"/>
                <a:gd name="T10" fmla="*/ 0 w 132"/>
                <a:gd name="T11" fmla="*/ 0 h 184"/>
                <a:gd name="T12" fmla="*/ 0 w 132"/>
                <a:gd name="T13" fmla="*/ 0 h 184"/>
                <a:gd name="T14" fmla="*/ 0 w 132"/>
                <a:gd name="T15" fmla="*/ 0 h 184"/>
                <a:gd name="T16" fmla="*/ 0 w 132"/>
                <a:gd name="T17" fmla="*/ 0 h 184"/>
                <a:gd name="T18" fmla="*/ 0 w 132"/>
                <a:gd name="T19" fmla="*/ 0 h 184"/>
                <a:gd name="T20" fmla="*/ 0 w 132"/>
                <a:gd name="T21" fmla="*/ 0 h 184"/>
                <a:gd name="T22" fmla="*/ 0 w 132"/>
                <a:gd name="T23" fmla="*/ 0 h 184"/>
                <a:gd name="T24" fmla="*/ 0 w 132"/>
                <a:gd name="T25" fmla="*/ 0 h 184"/>
                <a:gd name="T26" fmla="*/ 0 w 132"/>
                <a:gd name="T27" fmla="*/ 0 h 184"/>
                <a:gd name="T28" fmla="*/ 0 w 132"/>
                <a:gd name="T29" fmla="*/ 0 h 184"/>
                <a:gd name="T30" fmla="*/ 0 w 132"/>
                <a:gd name="T31" fmla="*/ 0 h 184"/>
                <a:gd name="T32" fmla="*/ 0 w 132"/>
                <a:gd name="T33" fmla="*/ 0 h 184"/>
                <a:gd name="T34" fmla="*/ 0 w 132"/>
                <a:gd name="T35" fmla="*/ 0 h 184"/>
                <a:gd name="T36" fmla="*/ 0 w 132"/>
                <a:gd name="T37" fmla="*/ 0 h 184"/>
                <a:gd name="T38" fmla="*/ 0 w 132"/>
                <a:gd name="T39" fmla="*/ 0 h 184"/>
                <a:gd name="T40" fmla="*/ 0 w 132"/>
                <a:gd name="T41" fmla="*/ 0 h 184"/>
                <a:gd name="T42" fmla="*/ 0 w 132"/>
                <a:gd name="T43" fmla="*/ 0 h 184"/>
                <a:gd name="T44" fmla="*/ 0 w 132"/>
                <a:gd name="T45" fmla="*/ 0 h 184"/>
                <a:gd name="T46" fmla="*/ 0 w 132"/>
                <a:gd name="T47" fmla="*/ 0 h 184"/>
                <a:gd name="T48" fmla="*/ 0 w 132"/>
                <a:gd name="T49" fmla="*/ 0 h 184"/>
                <a:gd name="T50" fmla="*/ 0 w 132"/>
                <a:gd name="T51" fmla="*/ 0 h 184"/>
                <a:gd name="T52" fmla="*/ 0 w 132"/>
                <a:gd name="T53" fmla="*/ 0 h 184"/>
                <a:gd name="T54" fmla="*/ 0 w 132"/>
                <a:gd name="T55" fmla="*/ 0 h 184"/>
                <a:gd name="T56" fmla="*/ 0 w 132"/>
                <a:gd name="T57" fmla="*/ 0 h 184"/>
                <a:gd name="T58" fmla="*/ 0 w 132"/>
                <a:gd name="T59" fmla="*/ 0 h 184"/>
                <a:gd name="T60" fmla="*/ 0 w 132"/>
                <a:gd name="T61" fmla="*/ 0 h 184"/>
                <a:gd name="T62" fmla="*/ 0 w 132"/>
                <a:gd name="T63" fmla="*/ 0 h 184"/>
                <a:gd name="T64" fmla="*/ 0 w 132"/>
                <a:gd name="T65" fmla="*/ 0 h 184"/>
                <a:gd name="T66" fmla="*/ 0 w 132"/>
                <a:gd name="T67" fmla="*/ 0 h 184"/>
                <a:gd name="T68" fmla="*/ 0 w 132"/>
                <a:gd name="T69" fmla="*/ 0 h 184"/>
                <a:gd name="T70" fmla="*/ 0 w 132"/>
                <a:gd name="T71" fmla="*/ 0 h 184"/>
                <a:gd name="T72" fmla="*/ 0 w 132"/>
                <a:gd name="T73" fmla="*/ 0 h 1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32" h="184">
                  <a:moveTo>
                    <a:pt x="0" y="90"/>
                  </a:moveTo>
                  <a:lnTo>
                    <a:pt x="0" y="105"/>
                  </a:lnTo>
                  <a:lnTo>
                    <a:pt x="8" y="119"/>
                  </a:lnTo>
                  <a:lnTo>
                    <a:pt x="8" y="133"/>
                  </a:lnTo>
                  <a:lnTo>
                    <a:pt x="16" y="147"/>
                  </a:lnTo>
                  <a:lnTo>
                    <a:pt x="16" y="156"/>
                  </a:lnTo>
                  <a:lnTo>
                    <a:pt x="30" y="156"/>
                  </a:lnTo>
                  <a:lnTo>
                    <a:pt x="30" y="162"/>
                  </a:lnTo>
                  <a:lnTo>
                    <a:pt x="36" y="178"/>
                  </a:lnTo>
                  <a:lnTo>
                    <a:pt x="45" y="178"/>
                  </a:lnTo>
                  <a:lnTo>
                    <a:pt x="52" y="184"/>
                  </a:lnTo>
                  <a:lnTo>
                    <a:pt x="80" y="184"/>
                  </a:lnTo>
                  <a:lnTo>
                    <a:pt x="80" y="178"/>
                  </a:lnTo>
                  <a:lnTo>
                    <a:pt x="89" y="162"/>
                  </a:lnTo>
                  <a:lnTo>
                    <a:pt x="89" y="147"/>
                  </a:lnTo>
                  <a:lnTo>
                    <a:pt x="95" y="133"/>
                  </a:lnTo>
                  <a:lnTo>
                    <a:pt x="95" y="105"/>
                  </a:lnTo>
                  <a:lnTo>
                    <a:pt x="109" y="96"/>
                  </a:lnTo>
                  <a:lnTo>
                    <a:pt x="109" y="90"/>
                  </a:lnTo>
                  <a:lnTo>
                    <a:pt x="117" y="74"/>
                  </a:lnTo>
                  <a:lnTo>
                    <a:pt x="117" y="68"/>
                  </a:lnTo>
                  <a:lnTo>
                    <a:pt x="126" y="53"/>
                  </a:lnTo>
                  <a:lnTo>
                    <a:pt x="126" y="37"/>
                  </a:lnTo>
                  <a:lnTo>
                    <a:pt x="132" y="31"/>
                  </a:lnTo>
                  <a:lnTo>
                    <a:pt x="132" y="0"/>
                  </a:lnTo>
                  <a:lnTo>
                    <a:pt x="95" y="0"/>
                  </a:lnTo>
                  <a:lnTo>
                    <a:pt x="89" y="8"/>
                  </a:lnTo>
                  <a:lnTo>
                    <a:pt x="80" y="8"/>
                  </a:lnTo>
                  <a:lnTo>
                    <a:pt x="58" y="17"/>
                  </a:lnTo>
                  <a:lnTo>
                    <a:pt x="52" y="17"/>
                  </a:lnTo>
                  <a:lnTo>
                    <a:pt x="45" y="31"/>
                  </a:lnTo>
                  <a:lnTo>
                    <a:pt x="36" y="31"/>
                  </a:lnTo>
                  <a:lnTo>
                    <a:pt x="16" y="45"/>
                  </a:lnTo>
                  <a:lnTo>
                    <a:pt x="8" y="45"/>
                  </a:lnTo>
                  <a:lnTo>
                    <a:pt x="8" y="53"/>
                  </a:lnTo>
                  <a:lnTo>
                    <a:pt x="0" y="68"/>
                  </a:lnTo>
                  <a:lnTo>
                    <a:pt x="0" y="9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8" name="Freeform 361"/>
            <p:cNvSpPr>
              <a:spLocks/>
            </p:cNvSpPr>
            <p:nvPr/>
          </p:nvSpPr>
          <p:spPr bwMode="auto">
            <a:xfrm>
              <a:off x="4146" y="2035"/>
              <a:ext cx="13" cy="14"/>
            </a:xfrm>
            <a:custGeom>
              <a:avLst/>
              <a:gdLst>
                <a:gd name="T0" fmla="*/ 0 w 132"/>
                <a:gd name="T1" fmla="*/ 0 h 184"/>
                <a:gd name="T2" fmla="*/ 0 w 132"/>
                <a:gd name="T3" fmla="*/ 0 h 184"/>
                <a:gd name="T4" fmla="*/ 0 w 132"/>
                <a:gd name="T5" fmla="*/ 0 h 184"/>
                <a:gd name="T6" fmla="*/ 0 w 132"/>
                <a:gd name="T7" fmla="*/ 0 h 184"/>
                <a:gd name="T8" fmla="*/ 0 w 132"/>
                <a:gd name="T9" fmla="*/ 0 h 184"/>
                <a:gd name="T10" fmla="*/ 0 w 132"/>
                <a:gd name="T11" fmla="*/ 0 h 184"/>
                <a:gd name="T12" fmla="*/ 0 w 132"/>
                <a:gd name="T13" fmla="*/ 0 h 184"/>
                <a:gd name="T14" fmla="*/ 0 w 132"/>
                <a:gd name="T15" fmla="*/ 0 h 184"/>
                <a:gd name="T16" fmla="*/ 0 w 132"/>
                <a:gd name="T17" fmla="*/ 0 h 184"/>
                <a:gd name="T18" fmla="*/ 0 w 132"/>
                <a:gd name="T19" fmla="*/ 0 h 184"/>
                <a:gd name="T20" fmla="*/ 0 w 132"/>
                <a:gd name="T21" fmla="*/ 0 h 184"/>
                <a:gd name="T22" fmla="*/ 0 w 132"/>
                <a:gd name="T23" fmla="*/ 0 h 184"/>
                <a:gd name="T24" fmla="*/ 0 w 132"/>
                <a:gd name="T25" fmla="*/ 0 h 184"/>
                <a:gd name="T26" fmla="*/ 0 w 132"/>
                <a:gd name="T27" fmla="*/ 0 h 184"/>
                <a:gd name="T28" fmla="*/ 0 w 132"/>
                <a:gd name="T29" fmla="*/ 0 h 184"/>
                <a:gd name="T30" fmla="*/ 0 w 132"/>
                <a:gd name="T31" fmla="*/ 0 h 184"/>
                <a:gd name="T32" fmla="*/ 0 w 132"/>
                <a:gd name="T33" fmla="*/ 0 h 184"/>
                <a:gd name="T34" fmla="*/ 0 w 132"/>
                <a:gd name="T35" fmla="*/ 0 h 184"/>
                <a:gd name="T36" fmla="*/ 0 w 132"/>
                <a:gd name="T37" fmla="*/ 0 h 184"/>
                <a:gd name="T38" fmla="*/ 0 w 132"/>
                <a:gd name="T39" fmla="*/ 0 h 184"/>
                <a:gd name="T40" fmla="*/ 0 w 132"/>
                <a:gd name="T41" fmla="*/ 0 h 184"/>
                <a:gd name="T42" fmla="*/ 0 w 132"/>
                <a:gd name="T43" fmla="*/ 0 h 184"/>
                <a:gd name="T44" fmla="*/ 0 w 132"/>
                <a:gd name="T45" fmla="*/ 0 h 184"/>
                <a:gd name="T46" fmla="*/ 0 w 132"/>
                <a:gd name="T47" fmla="*/ 0 h 184"/>
                <a:gd name="T48" fmla="*/ 0 w 132"/>
                <a:gd name="T49" fmla="*/ 0 h 184"/>
                <a:gd name="T50" fmla="*/ 0 w 132"/>
                <a:gd name="T51" fmla="*/ 0 h 184"/>
                <a:gd name="T52" fmla="*/ 0 w 132"/>
                <a:gd name="T53" fmla="*/ 0 h 184"/>
                <a:gd name="T54" fmla="*/ 0 w 132"/>
                <a:gd name="T55" fmla="*/ 0 h 184"/>
                <a:gd name="T56" fmla="*/ 0 w 132"/>
                <a:gd name="T57" fmla="*/ 0 h 184"/>
                <a:gd name="T58" fmla="*/ 0 w 132"/>
                <a:gd name="T59" fmla="*/ 0 h 184"/>
                <a:gd name="T60" fmla="*/ 0 w 132"/>
                <a:gd name="T61" fmla="*/ 0 h 184"/>
                <a:gd name="T62" fmla="*/ 0 w 132"/>
                <a:gd name="T63" fmla="*/ 0 h 184"/>
                <a:gd name="T64" fmla="*/ 0 w 132"/>
                <a:gd name="T65" fmla="*/ 0 h 184"/>
                <a:gd name="T66" fmla="*/ 0 w 132"/>
                <a:gd name="T67" fmla="*/ 0 h 184"/>
                <a:gd name="T68" fmla="*/ 0 w 132"/>
                <a:gd name="T69" fmla="*/ 0 h 184"/>
                <a:gd name="T70" fmla="*/ 0 w 132"/>
                <a:gd name="T71" fmla="*/ 0 h 184"/>
                <a:gd name="T72" fmla="*/ 0 w 132"/>
                <a:gd name="T73" fmla="*/ 0 h 1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32" h="184">
                  <a:moveTo>
                    <a:pt x="0" y="90"/>
                  </a:moveTo>
                  <a:lnTo>
                    <a:pt x="0" y="105"/>
                  </a:lnTo>
                  <a:lnTo>
                    <a:pt x="8" y="119"/>
                  </a:lnTo>
                  <a:lnTo>
                    <a:pt x="8" y="133"/>
                  </a:lnTo>
                  <a:lnTo>
                    <a:pt x="16" y="147"/>
                  </a:lnTo>
                  <a:lnTo>
                    <a:pt x="16" y="156"/>
                  </a:lnTo>
                  <a:lnTo>
                    <a:pt x="30" y="156"/>
                  </a:lnTo>
                  <a:lnTo>
                    <a:pt x="30" y="162"/>
                  </a:lnTo>
                  <a:lnTo>
                    <a:pt x="36" y="178"/>
                  </a:lnTo>
                  <a:lnTo>
                    <a:pt x="45" y="178"/>
                  </a:lnTo>
                  <a:lnTo>
                    <a:pt x="52" y="184"/>
                  </a:lnTo>
                  <a:lnTo>
                    <a:pt x="80" y="184"/>
                  </a:lnTo>
                  <a:lnTo>
                    <a:pt x="80" y="178"/>
                  </a:lnTo>
                  <a:lnTo>
                    <a:pt x="89" y="162"/>
                  </a:lnTo>
                  <a:lnTo>
                    <a:pt x="89" y="147"/>
                  </a:lnTo>
                  <a:lnTo>
                    <a:pt x="95" y="133"/>
                  </a:lnTo>
                  <a:lnTo>
                    <a:pt x="95" y="105"/>
                  </a:lnTo>
                  <a:lnTo>
                    <a:pt x="109" y="96"/>
                  </a:lnTo>
                  <a:lnTo>
                    <a:pt x="109" y="90"/>
                  </a:lnTo>
                  <a:lnTo>
                    <a:pt x="117" y="74"/>
                  </a:lnTo>
                  <a:lnTo>
                    <a:pt x="117" y="68"/>
                  </a:lnTo>
                  <a:lnTo>
                    <a:pt x="126" y="53"/>
                  </a:lnTo>
                  <a:lnTo>
                    <a:pt x="126" y="37"/>
                  </a:lnTo>
                  <a:lnTo>
                    <a:pt x="132" y="31"/>
                  </a:lnTo>
                  <a:lnTo>
                    <a:pt x="132" y="0"/>
                  </a:lnTo>
                  <a:lnTo>
                    <a:pt x="95" y="0"/>
                  </a:lnTo>
                  <a:lnTo>
                    <a:pt x="89" y="8"/>
                  </a:lnTo>
                  <a:lnTo>
                    <a:pt x="80" y="8"/>
                  </a:lnTo>
                  <a:lnTo>
                    <a:pt x="58" y="17"/>
                  </a:lnTo>
                  <a:lnTo>
                    <a:pt x="52" y="17"/>
                  </a:lnTo>
                  <a:lnTo>
                    <a:pt x="45" y="31"/>
                  </a:lnTo>
                  <a:lnTo>
                    <a:pt x="36" y="31"/>
                  </a:lnTo>
                  <a:lnTo>
                    <a:pt x="16" y="45"/>
                  </a:lnTo>
                  <a:lnTo>
                    <a:pt x="8" y="45"/>
                  </a:lnTo>
                  <a:lnTo>
                    <a:pt x="8" y="53"/>
                  </a:lnTo>
                  <a:lnTo>
                    <a:pt x="0" y="68"/>
                  </a:lnTo>
                  <a:lnTo>
                    <a:pt x="0" y="9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9" name="Line 362"/>
            <p:cNvSpPr>
              <a:spLocks noChangeShapeType="1"/>
            </p:cNvSpPr>
            <p:nvPr/>
          </p:nvSpPr>
          <p:spPr bwMode="auto">
            <a:xfrm flipH="1">
              <a:off x="3894" y="1728"/>
              <a:ext cx="33" cy="15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00" name="Rectangle 3"/>
          <p:cNvSpPr txBox="1">
            <a:spLocks noChangeArrowheads="1"/>
          </p:cNvSpPr>
          <p:nvPr/>
        </p:nvSpPr>
        <p:spPr bwMode="auto">
          <a:xfrm>
            <a:off x="4070350" y="1741488"/>
            <a:ext cx="45402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73050" eaLnBrk="0" hangingPunct="0">
              <a:defRPr>
                <a:solidFill>
                  <a:schemeClr val="tx1"/>
                </a:solidFill>
                <a:latin typeface="Calibri" panose="020F0502020204030204" pitchFamily="34" charset="0"/>
                <a:cs typeface="Arial" panose="020B0604020202020204" pitchFamily="34" charset="0"/>
              </a:defRPr>
            </a:lvl1pPr>
            <a:lvl2pPr marL="639763" indent="-2730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Clr>
                <a:schemeClr val="accent1"/>
              </a:buClr>
              <a:buSzPct val="76000"/>
              <a:buFont typeface="Wingdings 2" panose="05020102010507070707" pitchFamily="18" charset="2"/>
              <a:buChar char=""/>
            </a:pPr>
            <a:r>
              <a:rPr lang="en-US" dirty="0">
                <a:solidFill>
                  <a:schemeClr val="tx2"/>
                </a:solidFill>
                <a:cs typeface="Calibri" panose="020F0502020204030204" pitchFamily="34" charset="0"/>
              </a:rPr>
              <a:t>Direct communication within a limited range</a:t>
            </a:r>
          </a:p>
          <a:p>
            <a:pPr lvl="1">
              <a:spcBef>
                <a:spcPct val="20000"/>
              </a:spcBef>
              <a:buClr>
                <a:schemeClr val="accent1"/>
              </a:buClr>
              <a:buSzPct val="76000"/>
              <a:buFont typeface="Wingdings 2" panose="05020102010507070707" pitchFamily="18" charset="2"/>
              <a:buChar char=""/>
            </a:pPr>
            <a:r>
              <a:rPr lang="en-US" dirty="0">
                <a:solidFill>
                  <a:schemeClr val="tx2"/>
                </a:solidFill>
                <a:cs typeface="Calibri" panose="020F0502020204030204" pitchFamily="34" charset="0"/>
              </a:rPr>
              <a:t>Station (STA):</a:t>
            </a:r>
            <a:br>
              <a:rPr lang="en-US" dirty="0">
                <a:solidFill>
                  <a:schemeClr val="tx2"/>
                </a:solidFill>
                <a:cs typeface="Calibri" panose="020F0502020204030204" pitchFamily="34" charset="0"/>
              </a:rPr>
            </a:br>
            <a:r>
              <a:rPr lang="en-US" dirty="0">
                <a:solidFill>
                  <a:schemeClr val="tx2"/>
                </a:solidFill>
                <a:cs typeface="Calibri" panose="020F0502020204030204" pitchFamily="34" charset="0"/>
              </a:rPr>
              <a:t>terminal with access mechanisms to the wireless medium</a:t>
            </a:r>
          </a:p>
          <a:p>
            <a:pPr lvl="1">
              <a:spcBef>
                <a:spcPct val="20000"/>
              </a:spcBef>
              <a:buClr>
                <a:schemeClr val="accent1"/>
              </a:buClr>
              <a:buSzPct val="76000"/>
              <a:buFont typeface="Wingdings 2" panose="05020102010507070707" pitchFamily="18" charset="2"/>
              <a:buChar char=""/>
            </a:pPr>
            <a:r>
              <a:rPr lang="en-US" dirty="0">
                <a:solidFill>
                  <a:schemeClr val="tx2"/>
                </a:solidFill>
                <a:cs typeface="Calibri" panose="020F0502020204030204" pitchFamily="34" charset="0"/>
              </a:rPr>
              <a:t>Basic Service Set (BSS):</a:t>
            </a:r>
            <a:br>
              <a:rPr lang="en-US" dirty="0">
                <a:solidFill>
                  <a:schemeClr val="tx2"/>
                </a:solidFill>
                <a:cs typeface="Calibri" panose="020F0502020204030204" pitchFamily="34" charset="0"/>
              </a:rPr>
            </a:br>
            <a:r>
              <a:rPr lang="en-US" dirty="0">
                <a:solidFill>
                  <a:schemeClr val="tx2"/>
                </a:solidFill>
                <a:cs typeface="Calibri" panose="020F0502020204030204" pitchFamily="34" charset="0"/>
              </a:rPr>
              <a:t>group of stations using the same radio frequency</a:t>
            </a:r>
          </a:p>
        </p:txBody>
      </p:sp>
      <p:sp>
        <p:nvSpPr>
          <p:cNvPr id="801" name="Rectangle 803"/>
          <p:cNvSpPr>
            <a:spLocks noChangeArrowheads="1"/>
          </p:cNvSpPr>
          <p:nvPr/>
        </p:nvSpPr>
        <p:spPr bwMode="auto">
          <a:xfrm>
            <a:off x="2544763" y="3441700"/>
            <a:ext cx="17843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90000"/>
              </a:lnSpc>
            </a:pPr>
            <a:r>
              <a:rPr lang="en-US"/>
              <a:t>Ad hoc Networks</a:t>
            </a:r>
          </a:p>
        </p:txBody>
      </p:sp>
      <p:sp>
        <p:nvSpPr>
          <p:cNvPr id="802" name="Rectangle 1"/>
          <p:cNvSpPr>
            <a:spLocks noChangeArrowheads="1"/>
          </p:cNvSpPr>
          <p:nvPr/>
        </p:nvSpPr>
        <p:spPr bwMode="auto">
          <a:xfrm>
            <a:off x="825500" y="782638"/>
            <a:ext cx="75565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b="1" dirty="0">
                <a:solidFill>
                  <a:srgbClr val="003366"/>
                </a:solidFill>
              </a:rPr>
              <a:t>Cellular &amp; Wireless Network Architecture- Wireless Network </a:t>
            </a:r>
          </a:p>
          <a:p>
            <a:pPr eaLnBrk="1" hangingPunct="1"/>
            <a:r>
              <a:rPr lang="en-US" b="1" dirty="0">
                <a:solidFill>
                  <a:srgbClr val="003366"/>
                </a:solidFill>
              </a:rPr>
              <a:t>                                                   Ad-hoc Network</a:t>
            </a:r>
          </a:p>
        </p:txBody>
      </p:sp>
    </p:spTree>
    <p:extLst>
      <p:ext uri="{BB962C8B-B14F-4D97-AF65-F5344CB8AC3E}">
        <p14:creationId xmlns:p14="http://schemas.microsoft.com/office/powerpoint/2010/main" val="3439105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Oval 4"/>
          <p:cNvSpPr>
            <a:spLocks noChangeArrowheads="1"/>
          </p:cNvSpPr>
          <p:nvPr/>
        </p:nvSpPr>
        <p:spPr bwMode="auto">
          <a:xfrm>
            <a:off x="762000" y="1600200"/>
            <a:ext cx="2079625" cy="1212850"/>
          </a:xfrm>
          <a:prstGeom prst="ellipse">
            <a:avLst/>
          </a:prstGeom>
          <a:solidFill>
            <a:srgbClr val="66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grpSp>
        <p:nvGrpSpPr>
          <p:cNvPr id="6" name="Group 7"/>
          <p:cNvGrpSpPr>
            <a:grpSpLocks/>
          </p:cNvGrpSpPr>
          <p:nvPr/>
        </p:nvGrpSpPr>
        <p:grpSpPr bwMode="auto">
          <a:xfrm>
            <a:off x="1111250" y="2963863"/>
            <a:ext cx="3473450" cy="925512"/>
            <a:chOff x="970" y="1958"/>
            <a:chExt cx="2371" cy="583"/>
          </a:xfrm>
        </p:grpSpPr>
        <p:sp>
          <p:nvSpPr>
            <p:cNvPr id="7" name="AutoShape 8"/>
            <p:cNvSpPr>
              <a:spLocks noChangeArrowheads="1"/>
            </p:cNvSpPr>
            <p:nvPr/>
          </p:nvSpPr>
          <p:spPr bwMode="auto">
            <a:xfrm>
              <a:off x="970" y="1958"/>
              <a:ext cx="2371" cy="583"/>
            </a:xfrm>
            <a:prstGeom prst="roundRect">
              <a:avLst>
                <a:gd name="adj" fmla="val 17593"/>
              </a:avLst>
            </a:prstGeom>
            <a:solidFill>
              <a:srgbClr val="F4EE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8" name="Rectangle 9"/>
            <p:cNvSpPr>
              <a:spLocks noChangeArrowheads="1"/>
            </p:cNvSpPr>
            <p:nvPr/>
          </p:nvSpPr>
          <p:spPr bwMode="auto">
            <a:xfrm>
              <a:off x="1586" y="2145"/>
              <a:ext cx="1317" cy="210"/>
            </a:xfrm>
            <a:prstGeom prst="rect">
              <a:avLst/>
            </a:prstGeom>
            <a:solidFill>
              <a:srgbClr val="F4EE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de-DE" sz="1600">
                  <a:latin typeface="Arial" panose="020B0604020202020204" pitchFamily="34" charset="0"/>
                </a:rPr>
                <a:t>Distribution System</a:t>
              </a:r>
            </a:p>
          </p:txBody>
        </p:sp>
      </p:grpSp>
      <p:grpSp>
        <p:nvGrpSpPr>
          <p:cNvPr id="9" name="Group 10"/>
          <p:cNvGrpSpPr>
            <a:grpSpLocks/>
          </p:cNvGrpSpPr>
          <p:nvPr/>
        </p:nvGrpSpPr>
        <p:grpSpPr bwMode="auto">
          <a:xfrm>
            <a:off x="3429000" y="2300288"/>
            <a:ext cx="720725" cy="868362"/>
            <a:chOff x="2552" y="1540"/>
            <a:chExt cx="493" cy="547"/>
          </a:xfrm>
        </p:grpSpPr>
        <p:sp>
          <p:nvSpPr>
            <p:cNvPr id="10" name="Rectangle 11"/>
            <p:cNvSpPr>
              <a:spLocks noChangeArrowheads="1"/>
            </p:cNvSpPr>
            <p:nvPr/>
          </p:nvSpPr>
          <p:spPr bwMode="auto">
            <a:xfrm>
              <a:off x="2552" y="1540"/>
              <a:ext cx="469" cy="54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11" name="Rectangle 12"/>
            <p:cNvSpPr>
              <a:spLocks noChangeArrowheads="1"/>
            </p:cNvSpPr>
            <p:nvPr/>
          </p:nvSpPr>
          <p:spPr bwMode="auto">
            <a:xfrm>
              <a:off x="2559" y="1706"/>
              <a:ext cx="48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de-DE" sz="1600">
                  <a:latin typeface="Arial" panose="020B0604020202020204" pitchFamily="34" charset="0"/>
                </a:rPr>
                <a:t>Portal</a:t>
              </a:r>
            </a:p>
          </p:txBody>
        </p:sp>
      </p:grpSp>
      <p:sp>
        <p:nvSpPr>
          <p:cNvPr id="12" name="Rectangle 14"/>
          <p:cNvSpPr>
            <a:spLocks noChangeArrowheads="1"/>
          </p:cNvSpPr>
          <p:nvPr/>
        </p:nvSpPr>
        <p:spPr bwMode="auto">
          <a:xfrm>
            <a:off x="2544763" y="3686175"/>
            <a:ext cx="693737" cy="5048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de-DE" sz="1600">
                <a:latin typeface="Arial" panose="020B0604020202020204" pitchFamily="34" charset="0"/>
              </a:rPr>
              <a:t>Access</a:t>
            </a:r>
          </a:p>
          <a:p>
            <a:pPr algn="ctr"/>
            <a:r>
              <a:rPr lang="de-DE" sz="1600">
                <a:latin typeface="Arial" panose="020B0604020202020204" pitchFamily="34" charset="0"/>
              </a:rPr>
              <a:t> Point</a:t>
            </a:r>
          </a:p>
        </p:txBody>
      </p:sp>
      <p:sp>
        <p:nvSpPr>
          <p:cNvPr id="13" name="Rectangle 16"/>
          <p:cNvSpPr>
            <a:spLocks noChangeArrowheads="1"/>
          </p:cNvSpPr>
          <p:nvPr/>
        </p:nvSpPr>
        <p:spPr bwMode="auto">
          <a:xfrm>
            <a:off x="1714500" y="4391025"/>
            <a:ext cx="663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de-DE" sz="1600">
                <a:latin typeface="Arial" panose="020B0604020202020204" pitchFamily="34" charset="0"/>
              </a:rPr>
              <a:t>BSS</a:t>
            </a:r>
            <a:r>
              <a:rPr lang="de-DE" sz="1600" baseline="-25000">
                <a:latin typeface="Arial" panose="020B0604020202020204" pitchFamily="34" charset="0"/>
              </a:rPr>
              <a:t>2</a:t>
            </a:r>
            <a:endParaRPr lang="de-DE" sz="1600">
              <a:latin typeface="Arial" panose="020B0604020202020204" pitchFamily="34" charset="0"/>
            </a:endParaRPr>
          </a:p>
        </p:txBody>
      </p:sp>
      <p:sp>
        <p:nvSpPr>
          <p:cNvPr id="14" name="Rectangle 18"/>
          <p:cNvSpPr>
            <a:spLocks noChangeArrowheads="1"/>
          </p:cNvSpPr>
          <p:nvPr/>
        </p:nvSpPr>
        <p:spPr bwMode="auto">
          <a:xfrm>
            <a:off x="1017588" y="2301875"/>
            <a:ext cx="663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de-DE" sz="1600" dirty="0">
                <a:latin typeface="Arial" panose="020B0604020202020204" pitchFamily="34" charset="0"/>
              </a:rPr>
              <a:t>BSS</a:t>
            </a:r>
            <a:r>
              <a:rPr lang="de-DE" sz="1600" baseline="-25000" dirty="0">
                <a:latin typeface="Arial" panose="020B0604020202020204" pitchFamily="34" charset="0"/>
              </a:rPr>
              <a:t>1</a:t>
            </a:r>
            <a:endParaRPr lang="de-DE" sz="1600" dirty="0">
              <a:latin typeface="Arial" panose="020B0604020202020204" pitchFamily="34" charset="0"/>
            </a:endParaRPr>
          </a:p>
        </p:txBody>
      </p:sp>
      <p:sp>
        <p:nvSpPr>
          <p:cNvPr id="15" name="Rectangle 19"/>
          <p:cNvSpPr>
            <a:spLocks noChangeArrowheads="1"/>
          </p:cNvSpPr>
          <p:nvPr/>
        </p:nvSpPr>
        <p:spPr bwMode="auto">
          <a:xfrm>
            <a:off x="1706563" y="2667000"/>
            <a:ext cx="692150" cy="53498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de-DE" sz="1600" dirty="0">
                <a:latin typeface="Arial" panose="020B0604020202020204" pitchFamily="34" charset="0"/>
              </a:rPr>
              <a:t>Access</a:t>
            </a:r>
          </a:p>
          <a:p>
            <a:pPr algn="ctr"/>
            <a:r>
              <a:rPr lang="de-DE" sz="1600" dirty="0">
                <a:latin typeface="Arial" panose="020B0604020202020204" pitchFamily="34" charset="0"/>
              </a:rPr>
              <a:t> Point</a:t>
            </a:r>
          </a:p>
        </p:txBody>
      </p:sp>
      <p:sp>
        <p:nvSpPr>
          <p:cNvPr id="16" name="Text Box 26"/>
          <p:cNvSpPr txBox="1">
            <a:spLocks noChangeArrowheads="1"/>
          </p:cNvSpPr>
          <p:nvPr/>
        </p:nvSpPr>
        <p:spPr bwMode="auto">
          <a:xfrm>
            <a:off x="587375" y="1782763"/>
            <a:ext cx="655638" cy="33655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de-DE" sz="1600" dirty="0">
                <a:latin typeface="Arial" panose="020B0604020202020204" pitchFamily="34" charset="0"/>
              </a:rPr>
              <a:t>STA</a:t>
            </a:r>
            <a:r>
              <a:rPr lang="de-DE" sz="1600" baseline="-25000" dirty="0">
                <a:latin typeface="Arial" panose="020B0604020202020204" pitchFamily="34" charset="0"/>
              </a:rPr>
              <a:t>1</a:t>
            </a:r>
            <a:endParaRPr lang="de-DE" sz="1600" dirty="0">
              <a:latin typeface="Arial" panose="020B0604020202020204" pitchFamily="34" charset="0"/>
            </a:endParaRPr>
          </a:p>
        </p:txBody>
      </p:sp>
      <p:grpSp>
        <p:nvGrpSpPr>
          <p:cNvPr id="17" name="Group 33"/>
          <p:cNvGrpSpPr>
            <a:grpSpLocks/>
          </p:cNvGrpSpPr>
          <p:nvPr/>
        </p:nvGrpSpPr>
        <p:grpSpPr bwMode="auto">
          <a:xfrm flipH="1">
            <a:off x="3124200" y="4495800"/>
            <a:ext cx="381000" cy="304800"/>
            <a:chOff x="1248" y="2736"/>
            <a:chExt cx="240" cy="192"/>
          </a:xfrm>
        </p:grpSpPr>
        <p:sp>
          <p:nvSpPr>
            <p:cNvPr id="18" name="Line 34"/>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35"/>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36"/>
            <p:cNvSpPr>
              <a:spLocks noChangeShapeType="1"/>
            </p:cNvSpPr>
            <p:nvPr/>
          </p:nvSpPr>
          <p:spPr bwMode="auto">
            <a:xfrm>
              <a:off x="1296" y="2832"/>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 name="Text Box 37"/>
          <p:cNvSpPr txBox="1">
            <a:spLocks noChangeArrowheads="1"/>
          </p:cNvSpPr>
          <p:nvPr/>
        </p:nvSpPr>
        <p:spPr bwMode="auto">
          <a:xfrm>
            <a:off x="1143000" y="5486400"/>
            <a:ext cx="655638" cy="33655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de-DE" sz="1600">
                <a:latin typeface="Arial" panose="020B0604020202020204" pitchFamily="34" charset="0"/>
              </a:rPr>
              <a:t>STA</a:t>
            </a:r>
            <a:r>
              <a:rPr lang="de-DE" sz="1600" baseline="-25000">
                <a:latin typeface="Arial" panose="020B0604020202020204" pitchFamily="34" charset="0"/>
              </a:rPr>
              <a:t>2</a:t>
            </a:r>
            <a:endParaRPr lang="de-DE" sz="1600">
              <a:latin typeface="Arial" panose="020B0604020202020204" pitchFamily="34" charset="0"/>
            </a:endParaRPr>
          </a:p>
        </p:txBody>
      </p:sp>
      <p:sp>
        <p:nvSpPr>
          <p:cNvPr id="22" name="Text Box 38"/>
          <p:cNvSpPr txBox="1">
            <a:spLocks noChangeArrowheads="1"/>
          </p:cNvSpPr>
          <p:nvPr/>
        </p:nvSpPr>
        <p:spPr bwMode="auto">
          <a:xfrm>
            <a:off x="3733800" y="5486400"/>
            <a:ext cx="655638" cy="33655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de-DE" sz="1600">
                <a:latin typeface="Arial" panose="020B0604020202020204" pitchFamily="34" charset="0"/>
              </a:rPr>
              <a:t>STA</a:t>
            </a:r>
            <a:r>
              <a:rPr lang="de-DE" sz="1600" baseline="-25000">
                <a:latin typeface="Arial" panose="020B0604020202020204" pitchFamily="34" charset="0"/>
              </a:rPr>
              <a:t>3</a:t>
            </a:r>
            <a:endParaRPr lang="de-DE" sz="1600">
              <a:latin typeface="Arial" panose="020B0604020202020204" pitchFamily="34" charset="0"/>
            </a:endParaRPr>
          </a:p>
        </p:txBody>
      </p:sp>
      <p:sp>
        <p:nvSpPr>
          <p:cNvPr id="23" name="Text Box 39"/>
          <p:cNvSpPr txBox="1">
            <a:spLocks noChangeArrowheads="1"/>
          </p:cNvSpPr>
          <p:nvPr/>
        </p:nvSpPr>
        <p:spPr bwMode="auto">
          <a:xfrm>
            <a:off x="400050" y="4641850"/>
            <a:ext cx="588963" cy="33655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de-DE" sz="1600">
                <a:latin typeface="Arial" panose="020B0604020202020204" pitchFamily="34" charset="0"/>
              </a:rPr>
              <a:t>ESS</a:t>
            </a:r>
          </a:p>
        </p:txBody>
      </p:sp>
      <p:grpSp>
        <p:nvGrpSpPr>
          <p:cNvPr id="24" name="Group 41"/>
          <p:cNvGrpSpPr>
            <a:grpSpLocks/>
          </p:cNvGrpSpPr>
          <p:nvPr/>
        </p:nvGrpSpPr>
        <p:grpSpPr bwMode="auto">
          <a:xfrm>
            <a:off x="3352800" y="4648200"/>
            <a:ext cx="838200" cy="762000"/>
            <a:chOff x="3696" y="1728"/>
            <a:chExt cx="528" cy="480"/>
          </a:xfrm>
        </p:grpSpPr>
        <p:grpSp>
          <p:nvGrpSpPr>
            <p:cNvPr id="25" name="Group 42"/>
            <p:cNvGrpSpPr>
              <a:grpSpLocks/>
            </p:cNvGrpSpPr>
            <p:nvPr/>
          </p:nvGrpSpPr>
          <p:grpSpPr bwMode="auto">
            <a:xfrm>
              <a:off x="3696" y="1882"/>
              <a:ext cx="528" cy="326"/>
              <a:chOff x="3696" y="1882"/>
              <a:chExt cx="528" cy="326"/>
            </a:xfrm>
          </p:grpSpPr>
          <p:sp>
            <p:nvSpPr>
              <p:cNvPr id="55" name="Freeform 43"/>
              <p:cNvSpPr>
                <a:spLocks/>
              </p:cNvSpPr>
              <p:nvPr/>
            </p:nvSpPr>
            <p:spPr bwMode="auto">
              <a:xfrm>
                <a:off x="4049" y="2052"/>
                <a:ext cx="157" cy="156"/>
              </a:xfrm>
              <a:custGeom>
                <a:avLst/>
                <a:gdLst>
                  <a:gd name="T0" fmla="*/ 0 w 1567"/>
                  <a:gd name="T1" fmla="*/ 0 h 2024"/>
                  <a:gd name="T2" fmla="*/ 0 w 1567"/>
                  <a:gd name="T3" fmla="*/ 0 h 2024"/>
                  <a:gd name="T4" fmla="*/ 0 w 1567"/>
                  <a:gd name="T5" fmla="*/ 0 h 2024"/>
                  <a:gd name="T6" fmla="*/ 0 w 1567"/>
                  <a:gd name="T7" fmla="*/ 0 h 2024"/>
                  <a:gd name="T8" fmla="*/ 0 w 1567"/>
                  <a:gd name="T9" fmla="*/ 0 h 2024"/>
                  <a:gd name="T10" fmla="*/ 0 w 1567"/>
                  <a:gd name="T11" fmla="*/ 0 h 2024"/>
                  <a:gd name="T12" fmla="*/ 0 w 1567"/>
                  <a:gd name="T13" fmla="*/ 0 h 20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67" h="2024">
                    <a:moveTo>
                      <a:pt x="1332" y="133"/>
                    </a:moveTo>
                    <a:lnTo>
                      <a:pt x="647" y="997"/>
                    </a:lnTo>
                    <a:lnTo>
                      <a:pt x="0" y="1661"/>
                    </a:lnTo>
                    <a:lnTo>
                      <a:pt x="0" y="2024"/>
                    </a:lnTo>
                    <a:lnTo>
                      <a:pt x="1567" y="531"/>
                    </a:lnTo>
                    <a:lnTo>
                      <a:pt x="1567" y="0"/>
                    </a:lnTo>
                    <a:lnTo>
                      <a:pt x="1332" y="133"/>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44"/>
              <p:cNvSpPr>
                <a:spLocks/>
              </p:cNvSpPr>
              <p:nvPr/>
            </p:nvSpPr>
            <p:spPr bwMode="auto">
              <a:xfrm>
                <a:off x="4049" y="2052"/>
                <a:ext cx="157" cy="156"/>
              </a:xfrm>
              <a:custGeom>
                <a:avLst/>
                <a:gdLst>
                  <a:gd name="T0" fmla="*/ 0 w 1567"/>
                  <a:gd name="T1" fmla="*/ 0 h 2024"/>
                  <a:gd name="T2" fmla="*/ 0 w 1567"/>
                  <a:gd name="T3" fmla="*/ 0 h 2024"/>
                  <a:gd name="T4" fmla="*/ 0 w 1567"/>
                  <a:gd name="T5" fmla="*/ 0 h 2024"/>
                  <a:gd name="T6" fmla="*/ 0 w 1567"/>
                  <a:gd name="T7" fmla="*/ 0 h 2024"/>
                  <a:gd name="T8" fmla="*/ 0 w 1567"/>
                  <a:gd name="T9" fmla="*/ 0 h 2024"/>
                  <a:gd name="T10" fmla="*/ 0 w 1567"/>
                  <a:gd name="T11" fmla="*/ 0 h 2024"/>
                  <a:gd name="T12" fmla="*/ 0 w 1567"/>
                  <a:gd name="T13" fmla="*/ 0 h 20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67" h="2024">
                    <a:moveTo>
                      <a:pt x="1332" y="133"/>
                    </a:moveTo>
                    <a:lnTo>
                      <a:pt x="647" y="997"/>
                    </a:lnTo>
                    <a:lnTo>
                      <a:pt x="0" y="1661"/>
                    </a:lnTo>
                    <a:lnTo>
                      <a:pt x="0" y="2024"/>
                    </a:lnTo>
                    <a:lnTo>
                      <a:pt x="1567" y="531"/>
                    </a:lnTo>
                    <a:lnTo>
                      <a:pt x="1567" y="0"/>
                    </a:lnTo>
                    <a:lnTo>
                      <a:pt x="1332" y="13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 name="Freeform 45"/>
              <p:cNvSpPr>
                <a:spLocks/>
              </p:cNvSpPr>
              <p:nvPr/>
            </p:nvSpPr>
            <p:spPr bwMode="auto">
              <a:xfrm>
                <a:off x="3696" y="2106"/>
                <a:ext cx="353" cy="101"/>
              </a:xfrm>
              <a:custGeom>
                <a:avLst/>
                <a:gdLst>
                  <a:gd name="T0" fmla="*/ 0 w 3534"/>
                  <a:gd name="T1" fmla="*/ 0 h 1320"/>
                  <a:gd name="T2" fmla="*/ 0 w 3534"/>
                  <a:gd name="T3" fmla="*/ 0 h 1320"/>
                  <a:gd name="T4" fmla="*/ 0 w 3534"/>
                  <a:gd name="T5" fmla="*/ 0 h 1320"/>
                  <a:gd name="T6" fmla="*/ 0 w 3534"/>
                  <a:gd name="T7" fmla="*/ 0 h 1320"/>
                  <a:gd name="T8" fmla="*/ 0 w 3534"/>
                  <a:gd name="T9" fmla="*/ 0 h 1320"/>
                  <a:gd name="T10" fmla="*/ 0 w 3534"/>
                  <a:gd name="T11" fmla="*/ 0 h 1320"/>
                  <a:gd name="T12" fmla="*/ 0 w 3534"/>
                  <a:gd name="T13" fmla="*/ 0 h 13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34" h="1320">
                    <a:moveTo>
                      <a:pt x="0" y="28"/>
                    </a:moveTo>
                    <a:lnTo>
                      <a:pt x="0" y="257"/>
                    </a:lnTo>
                    <a:lnTo>
                      <a:pt x="3534" y="1320"/>
                    </a:lnTo>
                    <a:lnTo>
                      <a:pt x="3534" y="1090"/>
                    </a:lnTo>
                    <a:lnTo>
                      <a:pt x="3467" y="1033"/>
                    </a:lnTo>
                    <a:lnTo>
                      <a:pt x="93" y="0"/>
                    </a:lnTo>
                    <a:lnTo>
                      <a:pt x="0" y="28"/>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46"/>
              <p:cNvSpPr>
                <a:spLocks/>
              </p:cNvSpPr>
              <p:nvPr/>
            </p:nvSpPr>
            <p:spPr bwMode="auto">
              <a:xfrm>
                <a:off x="3696" y="2106"/>
                <a:ext cx="353" cy="101"/>
              </a:xfrm>
              <a:custGeom>
                <a:avLst/>
                <a:gdLst>
                  <a:gd name="T0" fmla="*/ 0 w 3534"/>
                  <a:gd name="T1" fmla="*/ 0 h 1320"/>
                  <a:gd name="T2" fmla="*/ 0 w 3534"/>
                  <a:gd name="T3" fmla="*/ 0 h 1320"/>
                  <a:gd name="T4" fmla="*/ 0 w 3534"/>
                  <a:gd name="T5" fmla="*/ 0 h 1320"/>
                  <a:gd name="T6" fmla="*/ 0 w 3534"/>
                  <a:gd name="T7" fmla="*/ 0 h 1320"/>
                  <a:gd name="T8" fmla="*/ 0 w 3534"/>
                  <a:gd name="T9" fmla="*/ 0 h 1320"/>
                  <a:gd name="T10" fmla="*/ 0 w 3534"/>
                  <a:gd name="T11" fmla="*/ 0 h 1320"/>
                  <a:gd name="T12" fmla="*/ 0 w 3534"/>
                  <a:gd name="T13" fmla="*/ 0 h 13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34" h="1320">
                    <a:moveTo>
                      <a:pt x="0" y="28"/>
                    </a:moveTo>
                    <a:lnTo>
                      <a:pt x="0" y="257"/>
                    </a:lnTo>
                    <a:lnTo>
                      <a:pt x="3534" y="1320"/>
                    </a:lnTo>
                    <a:lnTo>
                      <a:pt x="3534" y="1090"/>
                    </a:lnTo>
                    <a:lnTo>
                      <a:pt x="3467" y="1033"/>
                    </a:lnTo>
                    <a:lnTo>
                      <a:pt x="93" y="0"/>
                    </a:lnTo>
                    <a:lnTo>
                      <a:pt x="0" y="28"/>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 name="Freeform 47"/>
              <p:cNvSpPr>
                <a:spLocks/>
              </p:cNvSpPr>
              <p:nvPr/>
            </p:nvSpPr>
            <p:spPr bwMode="auto">
              <a:xfrm>
                <a:off x="4130" y="2090"/>
                <a:ext cx="56" cy="47"/>
              </a:xfrm>
              <a:custGeom>
                <a:avLst/>
                <a:gdLst>
                  <a:gd name="T0" fmla="*/ 0 w 560"/>
                  <a:gd name="T1" fmla="*/ 0 h 618"/>
                  <a:gd name="T2" fmla="*/ 0 w 560"/>
                  <a:gd name="T3" fmla="*/ 0 h 618"/>
                  <a:gd name="T4" fmla="*/ 0 w 560"/>
                  <a:gd name="T5" fmla="*/ 0 h 618"/>
                  <a:gd name="T6" fmla="*/ 0 w 560"/>
                  <a:gd name="T7" fmla="*/ 0 h 618"/>
                  <a:gd name="T8" fmla="*/ 0 w 560"/>
                  <a:gd name="T9" fmla="*/ 0 h 618"/>
                  <a:gd name="T10" fmla="*/ 0 w 560"/>
                  <a:gd name="T11" fmla="*/ 0 h 618"/>
                  <a:gd name="T12" fmla="*/ 0 w 560"/>
                  <a:gd name="T13" fmla="*/ 0 h 618"/>
                  <a:gd name="T14" fmla="*/ 0 w 560"/>
                  <a:gd name="T15" fmla="*/ 0 h 618"/>
                  <a:gd name="T16" fmla="*/ 0 w 560"/>
                  <a:gd name="T17" fmla="*/ 0 h 618"/>
                  <a:gd name="T18" fmla="*/ 0 w 560"/>
                  <a:gd name="T19" fmla="*/ 0 h 618"/>
                  <a:gd name="T20" fmla="*/ 0 w 560"/>
                  <a:gd name="T21" fmla="*/ 0 h 618"/>
                  <a:gd name="T22" fmla="*/ 0 w 560"/>
                  <a:gd name="T23" fmla="*/ 0 h 618"/>
                  <a:gd name="T24" fmla="*/ 0 w 560"/>
                  <a:gd name="T25" fmla="*/ 0 h 6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0" h="618">
                    <a:moveTo>
                      <a:pt x="0" y="539"/>
                    </a:moveTo>
                    <a:lnTo>
                      <a:pt x="0" y="618"/>
                    </a:lnTo>
                    <a:lnTo>
                      <a:pt x="168" y="464"/>
                    </a:lnTo>
                    <a:lnTo>
                      <a:pt x="212" y="464"/>
                    </a:lnTo>
                    <a:lnTo>
                      <a:pt x="423" y="264"/>
                    </a:lnTo>
                    <a:lnTo>
                      <a:pt x="423" y="220"/>
                    </a:lnTo>
                    <a:lnTo>
                      <a:pt x="560" y="79"/>
                    </a:lnTo>
                    <a:lnTo>
                      <a:pt x="560" y="0"/>
                    </a:lnTo>
                    <a:lnTo>
                      <a:pt x="373" y="184"/>
                    </a:lnTo>
                    <a:lnTo>
                      <a:pt x="342" y="184"/>
                    </a:lnTo>
                    <a:lnTo>
                      <a:pt x="153" y="360"/>
                    </a:lnTo>
                    <a:lnTo>
                      <a:pt x="153" y="405"/>
                    </a:lnTo>
                    <a:lnTo>
                      <a:pt x="0" y="539"/>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48"/>
              <p:cNvSpPr>
                <a:spLocks/>
              </p:cNvSpPr>
              <p:nvPr/>
            </p:nvSpPr>
            <p:spPr bwMode="auto">
              <a:xfrm>
                <a:off x="4130" y="2090"/>
                <a:ext cx="56" cy="47"/>
              </a:xfrm>
              <a:custGeom>
                <a:avLst/>
                <a:gdLst>
                  <a:gd name="T0" fmla="*/ 0 w 560"/>
                  <a:gd name="T1" fmla="*/ 0 h 618"/>
                  <a:gd name="T2" fmla="*/ 0 w 560"/>
                  <a:gd name="T3" fmla="*/ 0 h 618"/>
                  <a:gd name="T4" fmla="*/ 0 w 560"/>
                  <a:gd name="T5" fmla="*/ 0 h 618"/>
                  <a:gd name="T6" fmla="*/ 0 w 560"/>
                  <a:gd name="T7" fmla="*/ 0 h 618"/>
                  <a:gd name="T8" fmla="*/ 0 w 560"/>
                  <a:gd name="T9" fmla="*/ 0 h 618"/>
                  <a:gd name="T10" fmla="*/ 0 w 560"/>
                  <a:gd name="T11" fmla="*/ 0 h 618"/>
                  <a:gd name="T12" fmla="*/ 0 w 560"/>
                  <a:gd name="T13" fmla="*/ 0 h 618"/>
                  <a:gd name="T14" fmla="*/ 0 w 560"/>
                  <a:gd name="T15" fmla="*/ 0 h 618"/>
                  <a:gd name="T16" fmla="*/ 0 w 560"/>
                  <a:gd name="T17" fmla="*/ 0 h 618"/>
                  <a:gd name="T18" fmla="*/ 0 w 560"/>
                  <a:gd name="T19" fmla="*/ 0 h 618"/>
                  <a:gd name="T20" fmla="*/ 0 w 560"/>
                  <a:gd name="T21" fmla="*/ 0 h 618"/>
                  <a:gd name="T22" fmla="*/ 0 w 560"/>
                  <a:gd name="T23" fmla="*/ 0 h 618"/>
                  <a:gd name="T24" fmla="*/ 0 w 560"/>
                  <a:gd name="T25" fmla="*/ 0 h 6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0" h="618">
                    <a:moveTo>
                      <a:pt x="0" y="539"/>
                    </a:moveTo>
                    <a:lnTo>
                      <a:pt x="0" y="618"/>
                    </a:lnTo>
                    <a:lnTo>
                      <a:pt x="168" y="464"/>
                    </a:lnTo>
                    <a:lnTo>
                      <a:pt x="212" y="464"/>
                    </a:lnTo>
                    <a:lnTo>
                      <a:pt x="423" y="264"/>
                    </a:lnTo>
                    <a:lnTo>
                      <a:pt x="423" y="220"/>
                    </a:lnTo>
                    <a:lnTo>
                      <a:pt x="560" y="79"/>
                    </a:lnTo>
                    <a:lnTo>
                      <a:pt x="560" y="0"/>
                    </a:lnTo>
                    <a:lnTo>
                      <a:pt x="373" y="184"/>
                    </a:lnTo>
                    <a:lnTo>
                      <a:pt x="342" y="184"/>
                    </a:lnTo>
                    <a:lnTo>
                      <a:pt x="153" y="360"/>
                    </a:lnTo>
                    <a:lnTo>
                      <a:pt x="153" y="405"/>
                    </a:lnTo>
                    <a:lnTo>
                      <a:pt x="0" y="539"/>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 name="Line 49"/>
              <p:cNvSpPr>
                <a:spLocks noChangeShapeType="1"/>
              </p:cNvSpPr>
              <p:nvPr/>
            </p:nvSpPr>
            <p:spPr bwMode="auto">
              <a:xfrm flipH="1">
                <a:off x="4143" y="212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50"/>
              <p:cNvSpPr>
                <a:spLocks noChangeShapeType="1"/>
              </p:cNvSpPr>
              <p:nvPr/>
            </p:nvSpPr>
            <p:spPr bwMode="auto">
              <a:xfrm>
                <a:off x="4167" y="2106"/>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Line 51"/>
              <p:cNvSpPr>
                <a:spLocks noChangeShapeType="1"/>
              </p:cNvSpPr>
              <p:nvPr/>
            </p:nvSpPr>
            <p:spPr bwMode="auto">
              <a:xfrm flipH="1">
                <a:off x="4166" y="2110"/>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Freeform 52"/>
              <p:cNvSpPr>
                <a:spLocks/>
              </p:cNvSpPr>
              <p:nvPr/>
            </p:nvSpPr>
            <p:spPr bwMode="auto">
              <a:xfrm>
                <a:off x="4128" y="2128"/>
                <a:ext cx="3" cy="13"/>
              </a:xfrm>
              <a:custGeom>
                <a:avLst/>
                <a:gdLst>
                  <a:gd name="T0" fmla="*/ 0 w 37"/>
                  <a:gd name="T1" fmla="*/ 0 h 169"/>
                  <a:gd name="T2" fmla="*/ 0 w 37"/>
                  <a:gd name="T3" fmla="*/ 0 h 169"/>
                  <a:gd name="T4" fmla="*/ 0 w 37"/>
                  <a:gd name="T5" fmla="*/ 0 h 169"/>
                  <a:gd name="T6" fmla="*/ 0 w 37"/>
                  <a:gd name="T7" fmla="*/ 0 h 169"/>
                  <a:gd name="T8" fmla="*/ 0 w 37"/>
                  <a:gd name="T9" fmla="*/ 0 h 1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169">
                    <a:moveTo>
                      <a:pt x="0" y="15"/>
                    </a:moveTo>
                    <a:lnTo>
                      <a:pt x="0" y="169"/>
                    </a:lnTo>
                    <a:lnTo>
                      <a:pt x="37" y="154"/>
                    </a:lnTo>
                    <a:lnTo>
                      <a:pt x="37" y="0"/>
                    </a:lnTo>
                    <a:lnTo>
                      <a:pt x="0" y="15"/>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53"/>
              <p:cNvSpPr>
                <a:spLocks/>
              </p:cNvSpPr>
              <p:nvPr/>
            </p:nvSpPr>
            <p:spPr bwMode="auto">
              <a:xfrm>
                <a:off x="4128" y="2128"/>
                <a:ext cx="3" cy="13"/>
              </a:xfrm>
              <a:custGeom>
                <a:avLst/>
                <a:gdLst>
                  <a:gd name="T0" fmla="*/ 0 w 37"/>
                  <a:gd name="T1" fmla="*/ 0 h 169"/>
                  <a:gd name="T2" fmla="*/ 0 w 37"/>
                  <a:gd name="T3" fmla="*/ 0 h 169"/>
                  <a:gd name="T4" fmla="*/ 0 w 37"/>
                  <a:gd name="T5" fmla="*/ 0 h 169"/>
                  <a:gd name="T6" fmla="*/ 0 w 37"/>
                  <a:gd name="T7" fmla="*/ 0 h 169"/>
                  <a:gd name="T8" fmla="*/ 0 w 37"/>
                  <a:gd name="T9" fmla="*/ 0 h 1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169">
                    <a:moveTo>
                      <a:pt x="0" y="15"/>
                    </a:moveTo>
                    <a:lnTo>
                      <a:pt x="0" y="169"/>
                    </a:lnTo>
                    <a:lnTo>
                      <a:pt x="37" y="154"/>
                    </a:lnTo>
                    <a:lnTo>
                      <a:pt x="37" y="0"/>
                    </a:lnTo>
                    <a:lnTo>
                      <a:pt x="0" y="15"/>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 name="Line 54"/>
              <p:cNvSpPr>
                <a:spLocks noChangeShapeType="1"/>
              </p:cNvSpPr>
              <p:nvPr/>
            </p:nvSpPr>
            <p:spPr bwMode="auto">
              <a:xfrm>
                <a:off x="3785" y="2052"/>
                <a:ext cx="343" cy="7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Freeform 55"/>
              <p:cNvSpPr>
                <a:spLocks/>
              </p:cNvSpPr>
              <p:nvPr/>
            </p:nvSpPr>
            <p:spPr bwMode="auto">
              <a:xfrm>
                <a:off x="3696" y="2034"/>
                <a:ext cx="510" cy="155"/>
              </a:xfrm>
              <a:custGeom>
                <a:avLst/>
                <a:gdLst>
                  <a:gd name="T0" fmla="*/ 0 w 5101"/>
                  <a:gd name="T1" fmla="*/ 0 h 2021"/>
                  <a:gd name="T2" fmla="*/ 0 w 5101"/>
                  <a:gd name="T3" fmla="*/ 0 h 2021"/>
                  <a:gd name="T4" fmla="*/ 0 w 5101"/>
                  <a:gd name="T5" fmla="*/ 0 h 2021"/>
                  <a:gd name="T6" fmla="*/ 0 w 5101"/>
                  <a:gd name="T7" fmla="*/ 0 h 2021"/>
                  <a:gd name="T8" fmla="*/ 0 w 5101"/>
                  <a:gd name="T9" fmla="*/ 0 h 2021"/>
                  <a:gd name="T10" fmla="*/ 0 w 5101"/>
                  <a:gd name="T11" fmla="*/ 0 h 2021"/>
                  <a:gd name="T12" fmla="*/ 0 w 5101"/>
                  <a:gd name="T13" fmla="*/ 0 h 2021"/>
                  <a:gd name="T14" fmla="*/ 0 w 5101"/>
                  <a:gd name="T15" fmla="*/ 0 h 2021"/>
                  <a:gd name="T16" fmla="*/ 0 w 5101"/>
                  <a:gd name="T17" fmla="*/ 0 h 2021"/>
                  <a:gd name="T18" fmla="*/ 0 w 5101"/>
                  <a:gd name="T19" fmla="*/ 0 h 2021"/>
                  <a:gd name="T20" fmla="*/ 0 w 5101"/>
                  <a:gd name="T21" fmla="*/ 0 h 2021"/>
                  <a:gd name="T22" fmla="*/ 0 w 5101"/>
                  <a:gd name="T23" fmla="*/ 0 h 2021"/>
                  <a:gd name="T24" fmla="*/ 0 w 5101"/>
                  <a:gd name="T25" fmla="*/ 0 h 20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101" h="2021">
                    <a:moveTo>
                      <a:pt x="1231" y="0"/>
                    </a:moveTo>
                    <a:lnTo>
                      <a:pt x="889" y="241"/>
                    </a:lnTo>
                    <a:lnTo>
                      <a:pt x="889" y="309"/>
                    </a:lnTo>
                    <a:lnTo>
                      <a:pt x="0" y="950"/>
                    </a:lnTo>
                    <a:lnTo>
                      <a:pt x="3534" y="2021"/>
                    </a:lnTo>
                    <a:lnTo>
                      <a:pt x="4318" y="1252"/>
                    </a:lnTo>
                    <a:lnTo>
                      <a:pt x="4318" y="1150"/>
                    </a:lnTo>
                    <a:lnTo>
                      <a:pt x="4663" y="818"/>
                    </a:lnTo>
                    <a:lnTo>
                      <a:pt x="4742" y="582"/>
                    </a:lnTo>
                    <a:lnTo>
                      <a:pt x="5101" y="241"/>
                    </a:lnTo>
                    <a:lnTo>
                      <a:pt x="4814" y="176"/>
                    </a:lnTo>
                    <a:lnTo>
                      <a:pt x="1652" y="110"/>
                    </a:lnTo>
                    <a:lnTo>
                      <a:pt x="123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56"/>
              <p:cNvSpPr>
                <a:spLocks/>
              </p:cNvSpPr>
              <p:nvPr/>
            </p:nvSpPr>
            <p:spPr bwMode="auto">
              <a:xfrm>
                <a:off x="3696" y="2034"/>
                <a:ext cx="510" cy="155"/>
              </a:xfrm>
              <a:custGeom>
                <a:avLst/>
                <a:gdLst>
                  <a:gd name="T0" fmla="*/ 0 w 5101"/>
                  <a:gd name="T1" fmla="*/ 0 h 2021"/>
                  <a:gd name="T2" fmla="*/ 0 w 5101"/>
                  <a:gd name="T3" fmla="*/ 0 h 2021"/>
                  <a:gd name="T4" fmla="*/ 0 w 5101"/>
                  <a:gd name="T5" fmla="*/ 0 h 2021"/>
                  <a:gd name="T6" fmla="*/ 0 w 5101"/>
                  <a:gd name="T7" fmla="*/ 0 h 2021"/>
                  <a:gd name="T8" fmla="*/ 0 w 5101"/>
                  <a:gd name="T9" fmla="*/ 0 h 2021"/>
                  <a:gd name="T10" fmla="*/ 0 w 5101"/>
                  <a:gd name="T11" fmla="*/ 0 h 2021"/>
                  <a:gd name="T12" fmla="*/ 0 w 5101"/>
                  <a:gd name="T13" fmla="*/ 0 h 2021"/>
                  <a:gd name="T14" fmla="*/ 0 w 5101"/>
                  <a:gd name="T15" fmla="*/ 0 h 2021"/>
                  <a:gd name="T16" fmla="*/ 0 w 5101"/>
                  <a:gd name="T17" fmla="*/ 0 h 2021"/>
                  <a:gd name="T18" fmla="*/ 0 w 5101"/>
                  <a:gd name="T19" fmla="*/ 0 h 2021"/>
                  <a:gd name="T20" fmla="*/ 0 w 5101"/>
                  <a:gd name="T21" fmla="*/ 0 h 2021"/>
                  <a:gd name="T22" fmla="*/ 0 w 5101"/>
                  <a:gd name="T23" fmla="*/ 0 h 2021"/>
                  <a:gd name="T24" fmla="*/ 0 w 5101"/>
                  <a:gd name="T25" fmla="*/ 0 h 20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101" h="2021">
                    <a:moveTo>
                      <a:pt x="1231" y="0"/>
                    </a:moveTo>
                    <a:lnTo>
                      <a:pt x="889" y="241"/>
                    </a:lnTo>
                    <a:lnTo>
                      <a:pt x="889" y="309"/>
                    </a:lnTo>
                    <a:lnTo>
                      <a:pt x="0" y="950"/>
                    </a:lnTo>
                    <a:lnTo>
                      <a:pt x="3534" y="2021"/>
                    </a:lnTo>
                    <a:lnTo>
                      <a:pt x="4318" y="1252"/>
                    </a:lnTo>
                    <a:lnTo>
                      <a:pt x="4318" y="1150"/>
                    </a:lnTo>
                    <a:lnTo>
                      <a:pt x="4663" y="818"/>
                    </a:lnTo>
                    <a:lnTo>
                      <a:pt x="4742" y="582"/>
                    </a:lnTo>
                    <a:lnTo>
                      <a:pt x="5101" y="241"/>
                    </a:lnTo>
                    <a:lnTo>
                      <a:pt x="4814" y="176"/>
                    </a:lnTo>
                    <a:lnTo>
                      <a:pt x="1652" y="110"/>
                    </a:lnTo>
                    <a:lnTo>
                      <a:pt x="123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 name="Freeform 57"/>
              <p:cNvSpPr>
                <a:spLocks/>
              </p:cNvSpPr>
              <p:nvPr/>
            </p:nvSpPr>
            <p:spPr bwMode="auto">
              <a:xfrm>
                <a:off x="3794" y="2046"/>
                <a:ext cx="31" cy="10"/>
              </a:xfrm>
              <a:custGeom>
                <a:avLst/>
                <a:gdLst>
                  <a:gd name="T0" fmla="*/ 0 w 306"/>
                  <a:gd name="T1" fmla="*/ 0 h 139"/>
                  <a:gd name="T2" fmla="*/ 0 w 306"/>
                  <a:gd name="T3" fmla="*/ 0 h 139"/>
                  <a:gd name="T4" fmla="*/ 0 w 306"/>
                  <a:gd name="T5" fmla="*/ 0 h 139"/>
                  <a:gd name="T6" fmla="*/ 0 w 306"/>
                  <a:gd name="T7" fmla="*/ 0 h 139"/>
                  <a:gd name="T8" fmla="*/ 0 w 306"/>
                  <a:gd name="T9" fmla="*/ 0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139">
                    <a:moveTo>
                      <a:pt x="117" y="0"/>
                    </a:moveTo>
                    <a:lnTo>
                      <a:pt x="0" y="82"/>
                    </a:lnTo>
                    <a:lnTo>
                      <a:pt x="191" y="139"/>
                    </a:lnTo>
                    <a:lnTo>
                      <a:pt x="306" y="51"/>
                    </a:lnTo>
                    <a:lnTo>
                      <a:pt x="117"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58"/>
              <p:cNvSpPr>
                <a:spLocks/>
              </p:cNvSpPr>
              <p:nvPr/>
            </p:nvSpPr>
            <p:spPr bwMode="auto">
              <a:xfrm>
                <a:off x="3794" y="2046"/>
                <a:ext cx="31" cy="10"/>
              </a:xfrm>
              <a:custGeom>
                <a:avLst/>
                <a:gdLst>
                  <a:gd name="T0" fmla="*/ 0 w 306"/>
                  <a:gd name="T1" fmla="*/ 0 h 139"/>
                  <a:gd name="T2" fmla="*/ 0 w 306"/>
                  <a:gd name="T3" fmla="*/ 0 h 139"/>
                  <a:gd name="T4" fmla="*/ 0 w 306"/>
                  <a:gd name="T5" fmla="*/ 0 h 139"/>
                  <a:gd name="T6" fmla="*/ 0 w 306"/>
                  <a:gd name="T7" fmla="*/ 0 h 139"/>
                  <a:gd name="T8" fmla="*/ 0 w 306"/>
                  <a:gd name="T9" fmla="*/ 0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139">
                    <a:moveTo>
                      <a:pt x="117" y="0"/>
                    </a:moveTo>
                    <a:lnTo>
                      <a:pt x="0" y="82"/>
                    </a:lnTo>
                    <a:lnTo>
                      <a:pt x="191" y="139"/>
                    </a:lnTo>
                    <a:lnTo>
                      <a:pt x="306" y="51"/>
                    </a:lnTo>
                    <a:lnTo>
                      <a:pt x="117"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 name="Freeform 59"/>
              <p:cNvSpPr>
                <a:spLocks/>
              </p:cNvSpPr>
              <p:nvPr/>
            </p:nvSpPr>
            <p:spPr bwMode="auto">
              <a:xfrm>
                <a:off x="3748" y="2066"/>
                <a:ext cx="306" cy="97"/>
              </a:xfrm>
              <a:custGeom>
                <a:avLst/>
                <a:gdLst>
                  <a:gd name="T0" fmla="*/ 0 w 3060"/>
                  <a:gd name="T1" fmla="*/ 0 h 1260"/>
                  <a:gd name="T2" fmla="*/ 0 w 3060"/>
                  <a:gd name="T3" fmla="*/ 0 h 1260"/>
                  <a:gd name="T4" fmla="*/ 0 w 3060"/>
                  <a:gd name="T5" fmla="*/ 0 h 1260"/>
                  <a:gd name="T6" fmla="*/ 0 w 3060"/>
                  <a:gd name="T7" fmla="*/ 0 h 1260"/>
                  <a:gd name="T8" fmla="*/ 0 w 3060"/>
                  <a:gd name="T9" fmla="*/ 0 h 1260"/>
                  <a:gd name="T10" fmla="*/ 0 w 3060"/>
                  <a:gd name="T11" fmla="*/ 0 h 1260"/>
                  <a:gd name="T12" fmla="*/ 0 w 3060"/>
                  <a:gd name="T13" fmla="*/ 0 h 1260"/>
                  <a:gd name="T14" fmla="*/ 0 w 3060"/>
                  <a:gd name="T15" fmla="*/ 0 h 1260"/>
                  <a:gd name="T16" fmla="*/ 0 w 3060"/>
                  <a:gd name="T17" fmla="*/ 0 h 12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60" h="1260">
                    <a:moveTo>
                      <a:pt x="401" y="0"/>
                    </a:moveTo>
                    <a:lnTo>
                      <a:pt x="225" y="139"/>
                    </a:lnTo>
                    <a:lnTo>
                      <a:pt x="189" y="235"/>
                    </a:lnTo>
                    <a:lnTo>
                      <a:pt x="0" y="457"/>
                    </a:lnTo>
                    <a:lnTo>
                      <a:pt x="2688" y="1260"/>
                    </a:lnTo>
                    <a:lnTo>
                      <a:pt x="2833" y="1106"/>
                    </a:lnTo>
                    <a:lnTo>
                      <a:pt x="3060" y="730"/>
                    </a:lnTo>
                    <a:lnTo>
                      <a:pt x="2973" y="693"/>
                    </a:lnTo>
                    <a:lnTo>
                      <a:pt x="40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60"/>
              <p:cNvSpPr>
                <a:spLocks/>
              </p:cNvSpPr>
              <p:nvPr/>
            </p:nvSpPr>
            <p:spPr bwMode="auto">
              <a:xfrm>
                <a:off x="3748" y="2066"/>
                <a:ext cx="306" cy="97"/>
              </a:xfrm>
              <a:custGeom>
                <a:avLst/>
                <a:gdLst>
                  <a:gd name="T0" fmla="*/ 0 w 3060"/>
                  <a:gd name="T1" fmla="*/ 0 h 1260"/>
                  <a:gd name="T2" fmla="*/ 0 w 3060"/>
                  <a:gd name="T3" fmla="*/ 0 h 1260"/>
                  <a:gd name="T4" fmla="*/ 0 w 3060"/>
                  <a:gd name="T5" fmla="*/ 0 h 1260"/>
                  <a:gd name="T6" fmla="*/ 0 w 3060"/>
                  <a:gd name="T7" fmla="*/ 0 h 1260"/>
                  <a:gd name="T8" fmla="*/ 0 w 3060"/>
                  <a:gd name="T9" fmla="*/ 0 h 1260"/>
                  <a:gd name="T10" fmla="*/ 0 w 3060"/>
                  <a:gd name="T11" fmla="*/ 0 h 1260"/>
                  <a:gd name="T12" fmla="*/ 0 w 3060"/>
                  <a:gd name="T13" fmla="*/ 0 h 1260"/>
                  <a:gd name="T14" fmla="*/ 0 w 3060"/>
                  <a:gd name="T15" fmla="*/ 0 h 1260"/>
                  <a:gd name="T16" fmla="*/ 0 w 3060"/>
                  <a:gd name="T17" fmla="*/ 0 h 12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60" h="1260">
                    <a:moveTo>
                      <a:pt x="401" y="0"/>
                    </a:moveTo>
                    <a:lnTo>
                      <a:pt x="225" y="139"/>
                    </a:lnTo>
                    <a:lnTo>
                      <a:pt x="189" y="235"/>
                    </a:lnTo>
                    <a:lnTo>
                      <a:pt x="0" y="457"/>
                    </a:lnTo>
                    <a:lnTo>
                      <a:pt x="2688" y="1260"/>
                    </a:lnTo>
                    <a:lnTo>
                      <a:pt x="2833" y="1106"/>
                    </a:lnTo>
                    <a:lnTo>
                      <a:pt x="3060" y="730"/>
                    </a:lnTo>
                    <a:lnTo>
                      <a:pt x="2973" y="693"/>
                    </a:lnTo>
                    <a:lnTo>
                      <a:pt x="40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3" name="Line 61"/>
              <p:cNvSpPr>
                <a:spLocks noChangeShapeType="1"/>
              </p:cNvSpPr>
              <p:nvPr/>
            </p:nvSpPr>
            <p:spPr bwMode="auto">
              <a:xfrm>
                <a:off x="3783" y="2077"/>
                <a:ext cx="253" cy="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 name="Line 62"/>
              <p:cNvSpPr>
                <a:spLocks noChangeShapeType="1"/>
              </p:cNvSpPr>
              <p:nvPr/>
            </p:nvSpPr>
            <p:spPr bwMode="auto">
              <a:xfrm>
                <a:off x="3774" y="2084"/>
                <a:ext cx="250" cy="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 name="Line 63"/>
              <p:cNvSpPr>
                <a:spLocks noChangeShapeType="1"/>
              </p:cNvSpPr>
              <p:nvPr/>
            </p:nvSpPr>
            <p:spPr bwMode="auto">
              <a:xfrm>
                <a:off x="3765" y="2094"/>
                <a:ext cx="257" cy="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 name="Line 64"/>
              <p:cNvSpPr>
                <a:spLocks noChangeShapeType="1"/>
              </p:cNvSpPr>
              <p:nvPr/>
            </p:nvSpPr>
            <p:spPr bwMode="auto">
              <a:xfrm flipH="1">
                <a:off x="3790" y="2081"/>
                <a:ext cx="1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 name="Line 65"/>
              <p:cNvSpPr>
                <a:spLocks noChangeShapeType="1"/>
              </p:cNvSpPr>
              <p:nvPr/>
            </p:nvSpPr>
            <p:spPr bwMode="auto">
              <a:xfrm flipH="1">
                <a:off x="3813" y="2075"/>
                <a:ext cx="10"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 name="Line 66"/>
              <p:cNvSpPr>
                <a:spLocks noChangeShapeType="1"/>
              </p:cNvSpPr>
              <p:nvPr/>
            </p:nvSpPr>
            <p:spPr bwMode="auto">
              <a:xfrm flipH="1">
                <a:off x="3794" y="2072"/>
                <a:ext cx="1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 name="Line 67"/>
              <p:cNvSpPr>
                <a:spLocks noChangeShapeType="1"/>
              </p:cNvSpPr>
              <p:nvPr/>
            </p:nvSpPr>
            <p:spPr bwMode="auto">
              <a:xfrm flipH="1">
                <a:off x="3831" y="2080"/>
                <a:ext cx="1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 name="Line 68"/>
              <p:cNvSpPr>
                <a:spLocks noChangeShapeType="1"/>
              </p:cNvSpPr>
              <p:nvPr/>
            </p:nvSpPr>
            <p:spPr bwMode="auto">
              <a:xfrm flipH="1">
                <a:off x="3850" y="2084"/>
                <a:ext cx="1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Line 69"/>
              <p:cNvSpPr>
                <a:spLocks noChangeShapeType="1"/>
              </p:cNvSpPr>
              <p:nvPr/>
            </p:nvSpPr>
            <p:spPr bwMode="auto">
              <a:xfrm flipH="1">
                <a:off x="3883" y="2111"/>
                <a:ext cx="13"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 name="Line 70"/>
              <p:cNvSpPr>
                <a:spLocks noChangeShapeType="1"/>
              </p:cNvSpPr>
              <p:nvPr/>
            </p:nvSpPr>
            <p:spPr bwMode="auto">
              <a:xfrm flipH="1">
                <a:off x="3904" y="2115"/>
                <a:ext cx="1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 name="Line 71"/>
              <p:cNvSpPr>
                <a:spLocks noChangeShapeType="1"/>
              </p:cNvSpPr>
              <p:nvPr/>
            </p:nvSpPr>
            <p:spPr bwMode="auto">
              <a:xfrm flipH="1">
                <a:off x="3923" y="2119"/>
                <a:ext cx="12"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 name="Line 72"/>
              <p:cNvSpPr>
                <a:spLocks noChangeShapeType="1"/>
              </p:cNvSpPr>
              <p:nvPr/>
            </p:nvSpPr>
            <p:spPr bwMode="auto">
              <a:xfrm flipH="1">
                <a:off x="3946" y="2124"/>
                <a:ext cx="14"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 name="Line 73"/>
              <p:cNvSpPr>
                <a:spLocks noChangeShapeType="1"/>
              </p:cNvSpPr>
              <p:nvPr/>
            </p:nvSpPr>
            <p:spPr bwMode="auto">
              <a:xfrm flipH="1">
                <a:off x="3969" y="2129"/>
                <a:ext cx="12"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 name="Line 74"/>
              <p:cNvSpPr>
                <a:spLocks noChangeShapeType="1"/>
              </p:cNvSpPr>
              <p:nvPr/>
            </p:nvSpPr>
            <p:spPr bwMode="auto">
              <a:xfrm flipH="1">
                <a:off x="3991" y="2134"/>
                <a:ext cx="12"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 name="Line 75"/>
              <p:cNvSpPr>
                <a:spLocks noChangeShapeType="1"/>
              </p:cNvSpPr>
              <p:nvPr/>
            </p:nvSpPr>
            <p:spPr bwMode="auto">
              <a:xfrm flipH="1">
                <a:off x="3995" y="2122"/>
                <a:ext cx="13"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 name="Line 76"/>
              <p:cNvSpPr>
                <a:spLocks noChangeShapeType="1"/>
              </p:cNvSpPr>
              <p:nvPr/>
            </p:nvSpPr>
            <p:spPr bwMode="auto">
              <a:xfrm flipH="1">
                <a:off x="3974" y="2118"/>
                <a:ext cx="13"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 name="Line 77"/>
              <p:cNvSpPr>
                <a:spLocks noChangeShapeType="1"/>
              </p:cNvSpPr>
              <p:nvPr/>
            </p:nvSpPr>
            <p:spPr bwMode="auto">
              <a:xfrm flipH="1">
                <a:off x="3952" y="2114"/>
                <a:ext cx="12"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 name="Line 78"/>
              <p:cNvSpPr>
                <a:spLocks noChangeShapeType="1"/>
              </p:cNvSpPr>
              <p:nvPr/>
            </p:nvSpPr>
            <p:spPr bwMode="auto">
              <a:xfrm flipH="1">
                <a:off x="3928" y="2110"/>
                <a:ext cx="13"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 name="Line 79"/>
              <p:cNvSpPr>
                <a:spLocks noChangeShapeType="1"/>
              </p:cNvSpPr>
              <p:nvPr/>
            </p:nvSpPr>
            <p:spPr bwMode="auto">
              <a:xfrm flipH="1">
                <a:off x="3908" y="2105"/>
                <a:ext cx="13"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 name="Line 80"/>
              <p:cNvSpPr>
                <a:spLocks noChangeShapeType="1"/>
              </p:cNvSpPr>
              <p:nvPr/>
            </p:nvSpPr>
            <p:spPr bwMode="auto">
              <a:xfrm flipH="1">
                <a:off x="3890" y="2101"/>
                <a:ext cx="1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 name="Line 81"/>
              <p:cNvSpPr>
                <a:spLocks noChangeShapeType="1"/>
              </p:cNvSpPr>
              <p:nvPr/>
            </p:nvSpPr>
            <p:spPr bwMode="auto">
              <a:xfrm flipH="1">
                <a:off x="3872" y="2088"/>
                <a:ext cx="1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 name="Line 82"/>
              <p:cNvSpPr>
                <a:spLocks noChangeShapeType="1"/>
              </p:cNvSpPr>
              <p:nvPr/>
            </p:nvSpPr>
            <p:spPr bwMode="auto">
              <a:xfrm flipH="1">
                <a:off x="3891" y="2092"/>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 name="Line 83"/>
              <p:cNvSpPr>
                <a:spLocks noChangeShapeType="1"/>
              </p:cNvSpPr>
              <p:nvPr/>
            </p:nvSpPr>
            <p:spPr bwMode="auto">
              <a:xfrm flipH="1">
                <a:off x="3913" y="2097"/>
                <a:ext cx="1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 name="Line 84"/>
              <p:cNvSpPr>
                <a:spLocks noChangeShapeType="1"/>
              </p:cNvSpPr>
              <p:nvPr/>
            </p:nvSpPr>
            <p:spPr bwMode="auto">
              <a:xfrm flipH="1">
                <a:off x="3933" y="2101"/>
                <a:ext cx="1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 name="Line 85"/>
              <p:cNvSpPr>
                <a:spLocks noChangeShapeType="1"/>
              </p:cNvSpPr>
              <p:nvPr/>
            </p:nvSpPr>
            <p:spPr bwMode="auto">
              <a:xfrm flipH="1">
                <a:off x="3954" y="2104"/>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 name="Line 86"/>
              <p:cNvSpPr>
                <a:spLocks noChangeShapeType="1"/>
              </p:cNvSpPr>
              <p:nvPr/>
            </p:nvSpPr>
            <p:spPr bwMode="auto">
              <a:xfrm flipH="1">
                <a:off x="3974" y="2110"/>
                <a:ext cx="1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 name="Line 87"/>
              <p:cNvSpPr>
                <a:spLocks noChangeShapeType="1"/>
              </p:cNvSpPr>
              <p:nvPr/>
            </p:nvSpPr>
            <p:spPr bwMode="auto">
              <a:xfrm flipH="1">
                <a:off x="3997" y="2114"/>
                <a:ext cx="1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 name="Line 88"/>
              <p:cNvSpPr>
                <a:spLocks noChangeShapeType="1"/>
              </p:cNvSpPr>
              <p:nvPr/>
            </p:nvSpPr>
            <p:spPr bwMode="auto">
              <a:xfrm flipH="1">
                <a:off x="3877" y="2121"/>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 name="Line 89"/>
              <p:cNvSpPr>
                <a:spLocks noChangeShapeType="1"/>
              </p:cNvSpPr>
              <p:nvPr/>
            </p:nvSpPr>
            <p:spPr bwMode="auto">
              <a:xfrm flipH="1">
                <a:off x="3898" y="2126"/>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 name="Line 90"/>
              <p:cNvSpPr>
                <a:spLocks noChangeShapeType="1"/>
              </p:cNvSpPr>
              <p:nvPr/>
            </p:nvSpPr>
            <p:spPr bwMode="auto">
              <a:xfrm flipH="1">
                <a:off x="3916" y="2130"/>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 name="Line 91"/>
              <p:cNvSpPr>
                <a:spLocks noChangeShapeType="1"/>
              </p:cNvSpPr>
              <p:nvPr/>
            </p:nvSpPr>
            <p:spPr bwMode="auto">
              <a:xfrm flipH="1">
                <a:off x="3941" y="2135"/>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 name="Line 92"/>
              <p:cNvSpPr>
                <a:spLocks noChangeShapeType="1"/>
              </p:cNvSpPr>
              <p:nvPr/>
            </p:nvSpPr>
            <p:spPr bwMode="auto">
              <a:xfrm flipH="1">
                <a:off x="3961" y="2139"/>
                <a:ext cx="15"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Line 93"/>
              <p:cNvSpPr>
                <a:spLocks noChangeShapeType="1"/>
              </p:cNvSpPr>
              <p:nvPr/>
            </p:nvSpPr>
            <p:spPr bwMode="auto">
              <a:xfrm flipH="1">
                <a:off x="3987" y="2144"/>
                <a:ext cx="16"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 name="Line 94"/>
              <p:cNvSpPr>
                <a:spLocks noChangeShapeType="1"/>
              </p:cNvSpPr>
              <p:nvPr/>
            </p:nvSpPr>
            <p:spPr bwMode="auto">
              <a:xfrm flipH="1">
                <a:off x="3834" y="2111"/>
                <a:ext cx="15"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 name="Line 95"/>
              <p:cNvSpPr>
                <a:spLocks noChangeShapeType="1"/>
              </p:cNvSpPr>
              <p:nvPr/>
            </p:nvSpPr>
            <p:spPr bwMode="auto">
              <a:xfrm flipH="1">
                <a:off x="3855" y="2116"/>
                <a:ext cx="14"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 name="Line 96"/>
              <p:cNvSpPr>
                <a:spLocks noChangeShapeType="1"/>
              </p:cNvSpPr>
              <p:nvPr/>
            </p:nvSpPr>
            <p:spPr bwMode="auto">
              <a:xfrm flipH="1">
                <a:off x="4019" y="2118"/>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 name="Line 97"/>
              <p:cNvSpPr>
                <a:spLocks noChangeShapeType="1"/>
              </p:cNvSpPr>
              <p:nvPr/>
            </p:nvSpPr>
            <p:spPr bwMode="auto">
              <a:xfrm flipH="1">
                <a:off x="3773" y="2098"/>
                <a:ext cx="12"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 name="Line 98"/>
              <p:cNvSpPr>
                <a:spLocks noChangeShapeType="1"/>
              </p:cNvSpPr>
              <p:nvPr/>
            </p:nvSpPr>
            <p:spPr bwMode="auto">
              <a:xfrm flipH="1">
                <a:off x="3794" y="2103"/>
                <a:ext cx="12"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Line 99"/>
              <p:cNvSpPr>
                <a:spLocks noChangeShapeType="1"/>
              </p:cNvSpPr>
              <p:nvPr/>
            </p:nvSpPr>
            <p:spPr bwMode="auto">
              <a:xfrm flipH="1">
                <a:off x="3814" y="2108"/>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 name="Line 100"/>
              <p:cNvSpPr>
                <a:spLocks noChangeShapeType="1"/>
              </p:cNvSpPr>
              <p:nvPr/>
            </p:nvSpPr>
            <p:spPr bwMode="auto">
              <a:xfrm flipH="1">
                <a:off x="3808" y="2084"/>
                <a:ext cx="1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 name="Line 101"/>
              <p:cNvSpPr>
                <a:spLocks noChangeShapeType="1"/>
              </p:cNvSpPr>
              <p:nvPr/>
            </p:nvSpPr>
            <p:spPr bwMode="auto">
              <a:xfrm flipH="1">
                <a:off x="3821" y="2098"/>
                <a:ext cx="13"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 name="Line 102"/>
              <p:cNvSpPr>
                <a:spLocks noChangeShapeType="1"/>
              </p:cNvSpPr>
              <p:nvPr/>
            </p:nvSpPr>
            <p:spPr bwMode="auto">
              <a:xfrm flipH="1">
                <a:off x="3868" y="2097"/>
                <a:ext cx="1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 name="Line 103"/>
              <p:cNvSpPr>
                <a:spLocks noChangeShapeType="1"/>
              </p:cNvSpPr>
              <p:nvPr/>
            </p:nvSpPr>
            <p:spPr bwMode="auto">
              <a:xfrm flipH="1">
                <a:off x="3847" y="2092"/>
                <a:ext cx="1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 name="Line 104"/>
              <p:cNvSpPr>
                <a:spLocks noChangeShapeType="1"/>
              </p:cNvSpPr>
              <p:nvPr/>
            </p:nvSpPr>
            <p:spPr bwMode="auto">
              <a:xfrm flipH="1">
                <a:off x="3828" y="2089"/>
                <a:ext cx="1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 name="Line 105"/>
              <p:cNvSpPr>
                <a:spLocks noChangeShapeType="1"/>
              </p:cNvSpPr>
              <p:nvPr/>
            </p:nvSpPr>
            <p:spPr bwMode="auto">
              <a:xfrm flipH="1">
                <a:off x="3781" y="2089"/>
                <a:ext cx="13"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 name="Line 106"/>
              <p:cNvSpPr>
                <a:spLocks noChangeShapeType="1"/>
              </p:cNvSpPr>
              <p:nvPr/>
            </p:nvSpPr>
            <p:spPr bwMode="auto">
              <a:xfrm flipH="1">
                <a:off x="3800" y="2092"/>
                <a:ext cx="12"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 name="Line 107"/>
              <p:cNvSpPr>
                <a:spLocks noChangeShapeType="1"/>
              </p:cNvSpPr>
              <p:nvPr/>
            </p:nvSpPr>
            <p:spPr bwMode="auto">
              <a:xfrm flipH="1">
                <a:off x="3841" y="2101"/>
                <a:ext cx="13"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 name="Line 108"/>
              <p:cNvSpPr>
                <a:spLocks noChangeShapeType="1"/>
              </p:cNvSpPr>
              <p:nvPr/>
            </p:nvSpPr>
            <p:spPr bwMode="auto">
              <a:xfrm flipH="1">
                <a:off x="3858" y="2105"/>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 name="Line 109"/>
              <p:cNvSpPr>
                <a:spLocks noChangeShapeType="1"/>
              </p:cNvSpPr>
              <p:nvPr/>
            </p:nvSpPr>
            <p:spPr bwMode="auto">
              <a:xfrm flipH="1" flipV="1">
                <a:off x="4058" y="2146"/>
                <a:ext cx="19"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 name="Line 110"/>
              <p:cNvSpPr>
                <a:spLocks noChangeShapeType="1"/>
              </p:cNvSpPr>
              <p:nvPr/>
            </p:nvSpPr>
            <p:spPr bwMode="auto">
              <a:xfrm>
                <a:off x="4077" y="2150"/>
                <a:ext cx="4"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 name="Freeform 111"/>
              <p:cNvSpPr>
                <a:spLocks/>
              </p:cNvSpPr>
              <p:nvPr/>
            </p:nvSpPr>
            <p:spPr bwMode="auto">
              <a:xfrm>
                <a:off x="4017" y="2122"/>
                <a:ext cx="86" cy="46"/>
              </a:xfrm>
              <a:custGeom>
                <a:avLst/>
                <a:gdLst>
                  <a:gd name="T0" fmla="*/ 0 w 860"/>
                  <a:gd name="T1" fmla="*/ 0 h 590"/>
                  <a:gd name="T2" fmla="*/ 0 w 860"/>
                  <a:gd name="T3" fmla="*/ 0 h 590"/>
                  <a:gd name="T4" fmla="*/ 0 w 860"/>
                  <a:gd name="T5" fmla="*/ 0 h 590"/>
                  <a:gd name="T6" fmla="*/ 0 w 860"/>
                  <a:gd name="T7" fmla="*/ 0 h 590"/>
                  <a:gd name="T8" fmla="*/ 0 w 860"/>
                  <a:gd name="T9" fmla="*/ 0 h 590"/>
                  <a:gd name="T10" fmla="*/ 0 w 860"/>
                  <a:gd name="T11" fmla="*/ 0 h 590"/>
                  <a:gd name="T12" fmla="*/ 0 w 860"/>
                  <a:gd name="T13" fmla="*/ 0 h 590"/>
                  <a:gd name="T14" fmla="*/ 0 w 860"/>
                  <a:gd name="T15" fmla="*/ 0 h 590"/>
                  <a:gd name="T16" fmla="*/ 0 w 860"/>
                  <a:gd name="T17" fmla="*/ 0 h 590"/>
                  <a:gd name="T18" fmla="*/ 0 w 860"/>
                  <a:gd name="T19" fmla="*/ 0 h 590"/>
                  <a:gd name="T20" fmla="*/ 0 w 860"/>
                  <a:gd name="T21" fmla="*/ 0 h 590"/>
                  <a:gd name="T22" fmla="*/ 0 w 860"/>
                  <a:gd name="T23" fmla="*/ 0 h 590"/>
                  <a:gd name="T24" fmla="*/ 0 w 860"/>
                  <a:gd name="T25" fmla="*/ 0 h 590"/>
                  <a:gd name="T26" fmla="*/ 0 w 860"/>
                  <a:gd name="T27" fmla="*/ 0 h 59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60" h="590">
                    <a:moveTo>
                      <a:pt x="351" y="0"/>
                    </a:moveTo>
                    <a:lnTo>
                      <a:pt x="277" y="102"/>
                    </a:lnTo>
                    <a:lnTo>
                      <a:pt x="196" y="88"/>
                    </a:lnTo>
                    <a:lnTo>
                      <a:pt x="73" y="213"/>
                    </a:lnTo>
                    <a:lnTo>
                      <a:pt x="160" y="235"/>
                    </a:lnTo>
                    <a:lnTo>
                      <a:pt x="59" y="340"/>
                    </a:lnTo>
                    <a:lnTo>
                      <a:pt x="146" y="376"/>
                    </a:lnTo>
                    <a:lnTo>
                      <a:pt x="0" y="502"/>
                    </a:lnTo>
                    <a:lnTo>
                      <a:pt x="262" y="590"/>
                    </a:lnTo>
                    <a:lnTo>
                      <a:pt x="342" y="493"/>
                    </a:lnTo>
                    <a:lnTo>
                      <a:pt x="547" y="554"/>
                    </a:lnTo>
                    <a:lnTo>
                      <a:pt x="860" y="222"/>
                    </a:lnTo>
                    <a:lnTo>
                      <a:pt x="838" y="132"/>
                    </a:lnTo>
                    <a:lnTo>
                      <a:pt x="351"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 name="Freeform 112"/>
              <p:cNvSpPr>
                <a:spLocks/>
              </p:cNvSpPr>
              <p:nvPr/>
            </p:nvSpPr>
            <p:spPr bwMode="auto">
              <a:xfrm>
                <a:off x="4017" y="2122"/>
                <a:ext cx="86" cy="46"/>
              </a:xfrm>
              <a:custGeom>
                <a:avLst/>
                <a:gdLst>
                  <a:gd name="T0" fmla="*/ 0 w 860"/>
                  <a:gd name="T1" fmla="*/ 0 h 590"/>
                  <a:gd name="T2" fmla="*/ 0 w 860"/>
                  <a:gd name="T3" fmla="*/ 0 h 590"/>
                  <a:gd name="T4" fmla="*/ 0 w 860"/>
                  <a:gd name="T5" fmla="*/ 0 h 590"/>
                  <a:gd name="T6" fmla="*/ 0 w 860"/>
                  <a:gd name="T7" fmla="*/ 0 h 590"/>
                  <a:gd name="T8" fmla="*/ 0 w 860"/>
                  <a:gd name="T9" fmla="*/ 0 h 590"/>
                  <a:gd name="T10" fmla="*/ 0 w 860"/>
                  <a:gd name="T11" fmla="*/ 0 h 590"/>
                  <a:gd name="T12" fmla="*/ 0 w 860"/>
                  <a:gd name="T13" fmla="*/ 0 h 590"/>
                  <a:gd name="T14" fmla="*/ 0 w 860"/>
                  <a:gd name="T15" fmla="*/ 0 h 590"/>
                  <a:gd name="T16" fmla="*/ 0 w 860"/>
                  <a:gd name="T17" fmla="*/ 0 h 590"/>
                  <a:gd name="T18" fmla="*/ 0 w 860"/>
                  <a:gd name="T19" fmla="*/ 0 h 590"/>
                  <a:gd name="T20" fmla="*/ 0 w 860"/>
                  <a:gd name="T21" fmla="*/ 0 h 590"/>
                  <a:gd name="T22" fmla="*/ 0 w 860"/>
                  <a:gd name="T23" fmla="*/ 0 h 590"/>
                  <a:gd name="T24" fmla="*/ 0 w 860"/>
                  <a:gd name="T25" fmla="*/ 0 h 590"/>
                  <a:gd name="T26" fmla="*/ 0 w 860"/>
                  <a:gd name="T27" fmla="*/ 0 h 59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60" h="590">
                    <a:moveTo>
                      <a:pt x="351" y="0"/>
                    </a:moveTo>
                    <a:lnTo>
                      <a:pt x="277" y="102"/>
                    </a:lnTo>
                    <a:lnTo>
                      <a:pt x="196" y="88"/>
                    </a:lnTo>
                    <a:lnTo>
                      <a:pt x="73" y="213"/>
                    </a:lnTo>
                    <a:lnTo>
                      <a:pt x="160" y="235"/>
                    </a:lnTo>
                    <a:lnTo>
                      <a:pt x="59" y="340"/>
                    </a:lnTo>
                    <a:lnTo>
                      <a:pt x="146" y="376"/>
                    </a:lnTo>
                    <a:lnTo>
                      <a:pt x="0" y="502"/>
                    </a:lnTo>
                    <a:lnTo>
                      <a:pt x="262" y="590"/>
                    </a:lnTo>
                    <a:lnTo>
                      <a:pt x="342" y="493"/>
                    </a:lnTo>
                    <a:lnTo>
                      <a:pt x="547" y="554"/>
                    </a:lnTo>
                    <a:lnTo>
                      <a:pt x="860" y="222"/>
                    </a:lnTo>
                    <a:lnTo>
                      <a:pt x="838" y="132"/>
                    </a:lnTo>
                    <a:lnTo>
                      <a:pt x="35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5" name="Line 113"/>
              <p:cNvSpPr>
                <a:spLocks noChangeShapeType="1"/>
              </p:cNvSpPr>
              <p:nvPr/>
            </p:nvSpPr>
            <p:spPr bwMode="auto">
              <a:xfrm>
                <a:off x="4044" y="2130"/>
                <a:ext cx="45"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 name="Line 114"/>
              <p:cNvSpPr>
                <a:spLocks noChangeShapeType="1"/>
              </p:cNvSpPr>
              <p:nvPr/>
            </p:nvSpPr>
            <p:spPr bwMode="auto">
              <a:xfrm flipH="1">
                <a:off x="4068" y="2133"/>
                <a:ext cx="31" cy="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 name="Line 115"/>
              <p:cNvSpPr>
                <a:spLocks noChangeShapeType="1"/>
              </p:cNvSpPr>
              <p:nvPr/>
            </p:nvSpPr>
            <p:spPr bwMode="auto">
              <a:xfrm flipH="1" flipV="1">
                <a:off x="4030" y="2150"/>
                <a:ext cx="36"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 name="Line 116"/>
              <p:cNvSpPr>
                <a:spLocks noChangeShapeType="1"/>
              </p:cNvSpPr>
              <p:nvPr/>
            </p:nvSpPr>
            <p:spPr bwMode="auto">
              <a:xfrm>
                <a:off x="4068" y="2158"/>
                <a:ext cx="3"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 name="Line 117"/>
              <p:cNvSpPr>
                <a:spLocks noChangeShapeType="1"/>
              </p:cNvSpPr>
              <p:nvPr/>
            </p:nvSpPr>
            <p:spPr bwMode="auto">
              <a:xfrm>
                <a:off x="4089" y="2141"/>
                <a:ext cx="3"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 name="Line 118"/>
              <p:cNvSpPr>
                <a:spLocks noChangeShapeType="1"/>
              </p:cNvSpPr>
              <p:nvPr/>
            </p:nvSpPr>
            <p:spPr bwMode="auto">
              <a:xfrm flipH="1">
                <a:off x="4035" y="2129"/>
                <a:ext cx="45"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 name="Line 119"/>
              <p:cNvSpPr>
                <a:spLocks noChangeShapeType="1"/>
              </p:cNvSpPr>
              <p:nvPr/>
            </p:nvSpPr>
            <p:spPr bwMode="auto">
              <a:xfrm>
                <a:off x="4048" y="2154"/>
                <a:ext cx="4"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 name="Freeform 120"/>
              <p:cNvSpPr>
                <a:spLocks/>
              </p:cNvSpPr>
              <p:nvPr/>
            </p:nvSpPr>
            <p:spPr bwMode="auto">
              <a:xfrm>
                <a:off x="3784" y="2059"/>
                <a:ext cx="332" cy="76"/>
              </a:xfrm>
              <a:custGeom>
                <a:avLst/>
                <a:gdLst>
                  <a:gd name="T0" fmla="*/ 0 w 3314"/>
                  <a:gd name="T1" fmla="*/ 0 h 988"/>
                  <a:gd name="T2" fmla="*/ 0 w 3314"/>
                  <a:gd name="T3" fmla="*/ 0 h 988"/>
                  <a:gd name="T4" fmla="*/ 0 w 3314"/>
                  <a:gd name="T5" fmla="*/ 0 h 988"/>
                  <a:gd name="T6" fmla="*/ 0 w 3314"/>
                  <a:gd name="T7" fmla="*/ 0 h 988"/>
                  <a:gd name="T8" fmla="*/ 0 w 3314"/>
                  <a:gd name="T9" fmla="*/ 0 h 988"/>
                  <a:gd name="T10" fmla="*/ 0 w 3314"/>
                  <a:gd name="T11" fmla="*/ 0 h 988"/>
                  <a:gd name="T12" fmla="*/ 0 w 3314"/>
                  <a:gd name="T13" fmla="*/ 0 h 9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14" h="988">
                    <a:moveTo>
                      <a:pt x="72" y="0"/>
                    </a:moveTo>
                    <a:lnTo>
                      <a:pt x="0" y="60"/>
                    </a:lnTo>
                    <a:lnTo>
                      <a:pt x="0" y="112"/>
                    </a:lnTo>
                    <a:lnTo>
                      <a:pt x="3241" y="988"/>
                    </a:lnTo>
                    <a:lnTo>
                      <a:pt x="3314" y="923"/>
                    </a:lnTo>
                    <a:lnTo>
                      <a:pt x="3286" y="841"/>
                    </a:lnTo>
                    <a:lnTo>
                      <a:pt x="72"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121"/>
              <p:cNvSpPr>
                <a:spLocks/>
              </p:cNvSpPr>
              <p:nvPr/>
            </p:nvSpPr>
            <p:spPr bwMode="auto">
              <a:xfrm>
                <a:off x="3784" y="2059"/>
                <a:ext cx="332" cy="76"/>
              </a:xfrm>
              <a:custGeom>
                <a:avLst/>
                <a:gdLst>
                  <a:gd name="T0" fmla="*/ 0 w 3314"/>
                  <a:gd name="T1" fmla="*/ 0 h 988"/>
                  <a:gd name="T2" fmla="*/ 0 w 3314"/>
                  <a:gd name="T3" fmla="*/ 0 h 988"/>
                  <a:gd name="T4" fmla="*/ 0 w 3314"/>
                  <a:gd name="T5" fmla="*/ 0 h 988"/>
                  <a:gd name="T6" fmla="*/ 0 w 3314"/>
                  <a:gd name="T7" fmla="*/ 0 h 988"/>
                  <a:gd name="T8" fmla="*/ 0 w 3314"/>
                  <a:gd name="T9" fmla="*/ 0 h 988"/>
                  <a:gd name="T10" fmla="*/ 0 w 3314"/>
                  <a:gd name="T11" fmla="*/ 0 h 988"/>
                  <a:gd name="T12" fmla="*/ 0 w 3314"/>
                  <a:gd name="T13" fmla="*/ 0 h 9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14" h="988">
                    <a:moveTo>
                      <a:pt x="72" y="0"/>
                    </a:moveTo>
                    <a:lnTo>
                      <a:pt x="0" y="60"/>
                    </a:lnTo>
                    <a:lnTo>
                      <a:pt x="0" y="112"/>
                    </a:lnTo>
                    <a:lnTo>
                      <a:pt x="3241" y="988"/>
                    </a:lnTo>
                    <a:lnTo>
                      <a:pt x="3314" y="923"/>
                    </a:lnTo>
                    <a:lnTo>
                      <a:pt x="3286" y="841"/>
                    </a:lnTo>
                    <a:lnTo>
                      <a:pt x="72"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 name="Line 122"/>
              <p:cNvSpPr>
                <a:spLocks noChangeShapeType="1"/>
              </p:cNvSpPr>
              <p:nvPr/>
            </p:nvSpPr>
            <p:spPr bwMode="auto">
              <a:xfrm flipH="1">
                <a:off x="3936" y="2089"/>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 name="Line 123"/>
              <p:cNvSpPr>
                <a:spLocks noChangeShapeType="1"/>
              </p:cNvSpPr>
              <p:nvPr/>
            </p:nvSpPr>
            <p:spPr bwMode="auto">
              <a:xfrm flipH="1">
                <a:off x="3913" y="2085"/>
                <a:ext cx="8"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 name="Line 124"/>
              <p:cNvSpPr>
                <a:spLocks noChangeShapeType="1"/>
              </p:cNvSpPr>
              <p:nvPr/>
            </p:nvSpPr>
            <p:spPr bwMode="auto">
              <a:xfrm flipH="1">
                <a:off x="3896" y="2081"/>
                <a:ext cx="5"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 name="Line 125"/>
              <p:cNvSpPr>
                <a:spLocks noChangeShapeType="1"/>
              </p:cNvSpPr>
              <p:nvPr/>
            </p:nvSpPr>
            <p:spPr bwMode="auto">
              <a:xfrm flipH="1">
                <a:off x="3873" y="2077"/>
                <a:ext cx="7"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8" name="Line 126"/>
              <p:cNvSpPr>
                <a:spLocks noChangeShapeType="1"/>
              </p:cNvSpPr>
              <p:nvPr/>
            </p:nvSpPr>
            <p:spPr bwMode="auto">
              <a:xfrm flipH="1">
                <a:off x="3852" y="2073"/>
                <a:ext cx="8"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 name="Line 127"/>
              <p:cNvSpPr>
                <a:spLocks noChangeShapeType="1"/>
              </p:cNvSpPr>
              <p:nvPr/>
            </p:nvSpPr>
            <p:spPr bwMode="auto">
              <a:xfrm flipH="1">
                <a:off x="3837" y="2069"/>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0" name="Line 128"/>
              <p:cNvSpPr>
                <a:spLocks noChangeShapeType="1"/>
              </p:cNvSpPr>
              <p:nvPr/>
            </p:nvSpPr>
            <p:spPr bwMode="auto">
              <a:xfrm flipH="1">
                <a:off x="3817" y="2065"/>
                <a:ext cx="6"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 name="Line 129"/>
              <p:cNvSpPr>
                <a:spLocks noChangeShapeType="1"/>
              </p:cNvSpPr>
              <p:nvPr/>
            </p:nvSpPr>
            <p:spPr bwMode="auto">
              <a:xfrm flipH="1">
                <a:off x="3797" y="2061"/>
                <a:ext cx="5"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2" name="Line 130"/>
              <p:cNvSpPr>
                <a:spLocks noChangeShapeType="1"/>
              </p:cNvSpPr>
              <p:nvPr/>
            </p:nvSpPr>
            <p:spPr bwMode="auto">
              <a:xfrm>
                <a:off x="3797" y="206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 name="Line 131"/>
              <p:cNvSpPr>
                <a:spLocks noChangeShapeType="1"/>
              </p:cNvSpPr>
              <p:nvPr/>
            </p:nvSpPr>
            <p:spPr bwMode="auto">
              <a:xfrm>
                <a:off x="3817" y="2069"/>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 name="Line 132"/>
              <p:cNvSpPr>
                <a:spLocks noChangeShapeType="1"/>
              </p:cNvSpPr>
              <p:nvPr/>
            </p:nvSpPr>
            <p:spPr bwMode="auto">
              <a:xfrm>
                <a:off x="3837" y="2074"/>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 name="Line 133"/>
              <p:cNvSpPr>
                <a:spLocks noChangeShapeType="1"/>
              </p:cNvSpPr>
              <p:nvPr/>
            </p:nvSpPr>
            <p:spPr bwMode="auto">
              <a:xfrm>
                <a:off x="3852" y="2077"/>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 name="Line 134"/>
              <p:cNvSpPr>
                <a:spLocks noChangeShapeType="1"/>
              </p:cNvSpPr>
              <p:nvPr/>
            </p:nvSpPr>
            <p:spPr bwMode="auto">
              <a:xfrm>
                <a:off x="3873" y="2081"/>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7" name="Line 135"/>
              <p:cNvSpPr>
                <a:spLocks noChangeShapeType="1"/>
              </p:cNvSpPr>
              <p:nvPr/>
            </p:nvSpPr>
            <p:spPr bwMode="auto">
              <a:xfrm>
                <a:off x="3896" y="208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 name="Line 136"/>
              <p:cNvSpPr>
                <a:spLocks noChangeShapeType="1"/>
              </p:cNvSpPr>
              <p:nvPr/>
            </p:nvSpPr>
            <p:spPr bwMode="auto">
              <a:xfrm>
                <a:off x="3913" y="2090"/>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 name="Line 137"/>
              <p:cNvSpPr>
                <a:spLocks noChangeShapeType="1"/>
              </p:cNvSpPr>
              <p:nvPr/>
            </p:nvSpPr>
            <p:spPr bwMode="auto">
              <a:xfrm flipV="1">
                <a:off x="4106" y="2123"/>
                <a:ext cx="6"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 name="Line 138"/>
              <p:cNvSpPr>
                <a:spLocks noChangeShapeType="1"/>
              </p:cNvSpPr>
              <p:nvPr/>
            </p:nvSpPr>
            <p:spPr bwMode="auto">
              <a:xfrm>
                <a:off x="4106" y="2130"/>
                <a:ext cx="2"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 name="Line 139"/>
              <p:cNvSpPr>
                <a:spLocks noChangeShapeType="1"/>
              </p:cNvSpPr>
              <p:nvPr/>
            </p:nvSpPr>
            <p:spPr bwMode="auto">
              <a:xfrm flipH="1">
                <a:off x="4089" y="2121"/>
                <a:ext cx="5"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 name="Line 140"/>
              <p:cNvSpPr>
                <a:spLocks noChangeShapeType="1"/>
              </p:cNvSpPr>
              <p:nvPr/>
            </p:nvSpPr>
            <p:spPr bwMode="auto">
              <a:xfrm flipH="1">
                <a:off x="4043" y="2111"/>
                <a:ext cx="7"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 name="Line 141"/>
              <p:cNvSpPr>
                <a:spLocks noChangeShapeType="1"/>
              </p:cNvSpPr>
              <p:nvPr/>
            </p:nvSpPr>
            <p:spPr bwMode="auto">
              <a:xfrm flipH="1">
                <a:off x="4065" y="2116"/>
                <a:ext cx="8"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 name="Line 142"/>
              <p:cNvSpPr>
                <a:spLocks noChangeShapeType="1"/>
              </p:cNvSpPr>
              <p:nvPr/>
            </p:nvSpPr>
            <p:spPr bwMode="auto">
              <a:xfrm flipH="1">
                <a:off x="3999" y="2102"/>
                <a:ext cx="8"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5" name="Line 143"/>
              <p:cNvSpPr>
                <a:spLocks noChangeShapeType="1"/>
              </p:cNvSpPr>
              <p:nvPr/>
            </p:nvSpPr>
            <p:spPr bwMode="auto">
              <a:xfrm flipH="1">
                <a:off x="4022" y="2107"/>
                <a:ext cx="7"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6" name="Line 144"/>
              <p:cNvSpPr>
                <a:spLocks noChangeShapeType="1"/>
              </p:cNvSpPr>
              <p:nvPr/>
            </p:nvSpPr>
            <p:spPr bwMode="auto">
              <a:xfrm flipH="1">
                <a:off x="3979" y="2098"/>
                <a:ext cx="6"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7" name="Line 145"/>
              <p:cNvSpPr>
                <a:spLocks noChangeShapeType="1"/>
              </p:cNvSpPr>
              <p:nvPr/>
            </p:nvSpPr>
            <p:spPr bwMode="auto">
              <a:xfrm flipH="1">
                <a:off x="3956" y="2093"/>
                <a:ext cx="6"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8" name="Line 146"/>
              <p:cNvSpPr>
                <a:spLocks noChangeShapeType="1"/>
              </p:cNvSpPr>
              <p:nvPr/>
            </p:nvSpPr>
            <p:spPr bwMode="auto">
              <a:xfrm>
                <a:off x="3935" y="2095"/>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9" name="Line 147"/>
              <p:cNvSpPr>
                <a:spLocks noChangeShapeType="1"/>
              </p:cNvSpPr>
              <p:nvPr/>
            </p:nvSpPr>
            <p:spPr bwMode="auto">
              <a:xfrm>
                <a:off x="3956" y="2099"/>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 name="Line 148"/>
              <p:cNvSpPr>
                <a:spLocks noChangeShapeType="1"/>
              </p:cNvSpPr>
              <p:nvPr/>
            </p:nvSpPr>
            <p:spPr bwMode="auto">
              <a:xfrm>
                <a:off x="3979" y="2104"/>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1" name="Line 149"/>
              <p:cNvSpPr>
                <a:spLocks noChangeShapeType="1"/>
              </p:cNvSpPr>
              <p:nvPr/>
            </p:nvSpPr>
            <p:spPr bwMode="auto">
              <a:xfrm>
                <a:off x="3999" y="210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2" name="Line 150"/>
              <p:cNvSpPr>
                <a:spLocks noChangeShapeType="1"/>
              </p:cNvSpPr>
              <p:nvPr/>
            </p:nvSpPr>
            <p:spPr bwMode="auto">
              <a:xfrm>
                <a:off x="4022" y="211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 name="Line 151"/>
              <p:cNvSpPr>
                <a:spLocks noChangeShapeType="1"/>
              </p:cNvSpPr>
              <p:nvPr/>
            </p:nvSpPr>
            <p:spPr bwMode="auto">
              <a:xfrm>
                <a:off x="4042" y="2117"/>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 name="Line 152"/>
              <p:cNvSpPr>
                <a:spLocks noChangeShapeType="1"/>
              </p:cNvSpPr>
              <p:nvPr/>
            </p:nvSpPr>
            <p:spPr bwMode="auto">
              <a:xfrm>
                <a:off x="4065" y="2121"/>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 name="Line 153"/>
              <p:cNvSpPr>
                <a:spLocks noChangeShapeType="1"/>
              </p:cNvSpPr>
              <p:nvPr/>
            </p:nvSpPr>
            <p:spPr bwMode="auto">
              <a:xfrm>
                <a:off x="4089" y="212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 name="Line 154"/>
              <p:cNvSpPr>
                <a:spLocks noChangeShapeType="1"/>
              </p:cNvSpPr>
              <p:nvPr/>
            </p:nvSpPr>
            <p:spPr bwMode="auto">
              <a:xfrm>
                <a:off x="3785" y="2063"/>
                <a:ext cx="321" cy="6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7" name="Freeform 155"/>
              <p:cNvSpPr>
                <a:spLocks/>
              </p:cNvSpPr>
              <p:nvPr/>
            </p:nvSpPr>
            <p:spPr bwMode="auto">
              <a:xfrm>
                <a:off x="3729" y="2073"/>
                <a:ext cx="54" cy="31"/>
              </a:xfrm>
              <a:custGeom>
                <a:avLst/>
                <a:gdLst>
                  <a:gd name="T0" fmla="*/ 0 w 531"/>
                  <a:gd name="T1" fmla="*/ 0 h 406"/>
                  <a:gd name="T2" fmla="*/ 0 w 531"/>
                  <a:gd name="T3" fmla="*/ 0 h 406"/>
                  <a:gd name="T4" fmla="*/ 0 w 531"/>
                  <a:gd name="T5" fmla="*/ 0 h 406"/>
                  <a:gd name="T6" fmla="*/ 0 w 531"/>
                  <a:gd name="T7" fmla="*/ 0 h 406"/>
                  <a:gd name="T8" fmla="*/ 0 w 531"/>
                  <a:gd name="T9" fmla="*/ 0 h 406"/>
                  <a:gd name="T10" fmla="*/ 0 w 531"/>
                  <a:gd name="T11" fmla="*/ 0 h 406"/>
                  <a:gd name="T12" fmla="*/ 0 w 531"/>
                  <a:gd name="T13" fmla="*/ 0 h 406"/>
                  <a:gd name="T14" fmla="*/ 0 w 531"/>
                  <a:gd name="T15" fmla="*/ 0 h 406"/>
                  <a:gd name="T16" fmla="*/ 0 w 531"/>
                  <a:gd name="T17" fmla="*/ 0 h 406"/>
                  <a:gd name="T18" fmla="*/ 0 w 531"/>
                  <a:gd name="T19" fmla="*/ 0 h 406"/>
                  <a:gd name="T20" fmla="*/ 0 w 531"/>
                  <a:gd name="T21" fmla="*/ 0 h 4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31" h="406">
                    <a:moveTo>
                      <a:pt x="378" y="0"/>
                    </a:moveTo>
                    <a:lnTo>
                      <a:pt x="100" y="207"/>
                    </a:lnTo>
                    <a:lnTo>
                      <a:pt x="100" y="244"/>
                    </a:lnTo>
                    <a:lnTo>
                      <a:pt x="0" y="323"/>
                    </a:lnTo>
                    <a:lnTo>
                      <a:pt x="218" y="406"/>
                    </a:lnTo>
                    <a:lnTo>
                      <a:pt x="355" y="273"/>
                    </a:lnTo>
                    <a:lnTo>
                      <a:pt x="299" y="250"/>
                    </a:lnTo>
                    <a:lnTo>
                      <a:pt x="444" y="147"/>
                    </a:lnTo>
                    <a:lnTo>
                      <a:pt x="400" y="139"/>
                    </a:lnTo>
                    <a:lnTo>
                      <a:pt x="531" y="51"/>
                    </a:lnTo>
                    <a:lnTo>
                      <a:pt x="378"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Freeform 156"/>
              <p:cNvSpPr>
                <a:spLocks/>
              </p:cNvSpPr>
              <p:nvPr/>
            </p:nvSpPr>
            <p:spPr bwMode="auto">
              <a:xfrm>
                <a:off x="3729" y="2073"/>
                <a:ext cx="54" cy="31"/>
              </a:xfrm>
              <a:custGeom>
                <a:avLst/>
                <a:gdLst>
                  <a:gd name="T0" fmla="*/ 0 w 531"/>
                  <a:gd name="T1" fmla="*/ 0 h 406"/>
                  <a:gd name="T2" fmla="*/ 0 w 531"/>
                  <a:gd name="T3" fmla="*/ 0 h 406"/>
                  <a:gd name="T4" fmla="*/ 0 w 531"/>
                  <a:gd name="T5" fmla="*/ 0 h 406"/>
                  <a:gd name="T6" fmla="*/ 0 w 531"/>
                  <a:gd name="T7" fmla="*/ 0 h 406"/>
                  <a:gd name="T8" fmla="*/ 0 w 531"/>
                  <a:gd name="T9" fmla="*/ 0 h 406"/>
                  <a:gd name="T10" fmla="*/ 0 w 531"/>
                  <a:gd name="T11" fmla="*/ 0 h 406"/>
                  <a:gd name="T12" fmla="*/ 0 w 531"/>
                  <a:gd name="T13" fmla="*/ 0 h 406"/>
                  <a:gd name="T14" fmla="*/ 0 w 531"/>
                  <a:gd name="T15" fmla="*/ 0 h 406"/>
                  <a:gd name="T16" fmla="*/ 0 w 531"/>
                  <a:gd name="T17" fmla="*/ 0 h 406"/>
                  <a:gd name="T18" fmla="*/ 0 w 531"/>
                  <a:gd name="T19" fmla="*/ 0 h 406"/>
                  <a:gd name="T20" fmla="*/ 0 w 531"/>
                  <a:gd name="T21" fmla="*/ 0 h 4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31" h="406">
                    <a:moveTo>
                      <a:pt x="378" y="0"/>
                    </a:moveTo>
                    <a:lnTo>
                      <a:pt x="100" y="207"/>
                    </a:lnTo>
                    <a:lnTo>
                      <a:pt x="100" y="244"/>
                    </a:lnTo>
                    <a:lnTo>
                      <a:pt x="0" y="323"/>
                    </a:lnTo>
                    <a:lnTo>
                      <a:pt x="218" y="406"/>
                    </a:lnTo>
                    <a:lnTo>
                      <a:pt x="355" y="273"/>
                    </a:lnTo>
                    <a:lnTo>
                      <a:pt x="299" y="250"/>
                    </a:lnTo>
                    <a:lnTo>
                      <a:pt x="444" y="147"/>
                    </a:lnTo>
                    <a:lnTo>
                      <a:pt x="400" y="139"/>
                    </a:lnTo>
                    <a:lnTo>
                      <a:pt x="531" y="51"/>
                    </a:lnTo>
                    <a:lnTo>
                      <a:pt x="378"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9" name="Line 157"/>
              <p:cNvSpPr>
                <a:spLocks noChangeShapeType="1"/>
              </p:cNvSpPr>
              <p:nvPr/>
            </p:nvSpPr>
            <p:spPr bwMode="auto">
              <a:xfrm flipH="1" flipV="1">
                <a:off x="3756" y="2080"/>
                <a:ext cx="14"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0" name="Line 158"/>
              <p:cNvSpPr>
                <a:spLocks noChangeShapeType="1"/>
              </p:cNvSpPr>
              <p:nvPr/>
            </p:nvSpPr>
            <p:spPr bwMode="auto">
              <a:xfrm>
                <a:off x="3740" y="2089"/>
                <a:ext cx="19"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1" name="Line 159"/>
              <p:cNvSpPr>
                <a:spLocks noChangeShapeType="1"/>
              </p:cNvSpPr>
              <p:nvPr/>
            </p:nvSpPr>
            <p:spPr bwMode="auto">
              <a:xfrm flipV="1">
                <a:off x="3740" y="2089"/>
                <a:ext cx="4"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2" name="Freeform 160"/>
              <p:cNvSpPr>
                <a:spLocks/>
              </p:cNvSpPr>
              <p:nvPr/>
            </p:nvSpPr>
            <p:spPr bwMode="auto">
              <a:xfrm>
                <a:off x="3717" y="2097"/>
                <a:ext cx="95" cy="30"/>
              </a:xfrm>
              <a:custGeom>
                <a:avLst/>
                <a:gdLst>
                  <a:gd name="T0" fmla="*/ 0 w 947"/>
                  <a:gd name="T1" fmla="*/ 0 h 398"/>
                  <a:gd name="T2" fmla="*/ 0 w 947"/>
                  <a:gd name="T3" fmla="*/ 0 h 398"/>
                  <a:gd name="T4" fmla="*/ 0 w 947"/>
                  <a:gd name="T5" fmla="*/ 0 h 398"/>
                  <a:gd name="T6" fmla="*/ 0 w 947"/>
                  <a:gd name="T7" fmla="*/ 0 h 398"/>
                  <a:gd name="T8" fmla="*/ 0 w 947"/>
                  <a:gd name="T9" fmla="*/ 0 h 398"/>
                  <a:gd name="T10" fmla="*/ 0 w 947"/>
                  <a:gd name="T11" fmla="*/ 0 h 398"/>
                  <a:gd name="T12" fmla="*/ 0 w 947"/>
                  <a:gd name="T13" fmla="*/ 0 h 3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7" h="398">
                    <a:moveTo>
                      <a:pt x="109" y="0"/>
                    </a:moveTo>
                    <a:lnTo>
                      <a:pt x="0" y="81"/>
                    </a:lnTo>
                    <a:lnTo>
                      <a:pt x="0" y="147"/>
                    </a:lnTo>
                    <a:lnTo>
                      <a:pt x="858" y="398"/>
                    </a:lnTo>
                    <a:lnTo>
                      <a:pt x="858" y="332"/>
                    </a:lnTo>
                    <a:lnTo>
                      <a:pt x="947" y="258"/>
                    </a:lnTo>
                    <a:lnTo>
                      <a:pt x="109"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161"/>
              <p:cNvSpPr>
                <a:spLocks/>
              </p:cNvSpPr>
              <p:nvPr/>
            </p:nvSpPr>
            <p:spPr bwMode="auto">
              <a:xfrm>
                <a:off x="3717" y="2097"/>
                <a:ext cx="95" cy="30"/>
              </a:xfrm>
              <a:custGeom>
                <a:avLst/>
                <a:gdLst>
                  <a:gd name="T0" fmla="*/ 0 w 947"/>
                  <a:gd name="T1" fmla="*/ 0 h 398"/>
                  <a:gd name="T2" fmla="*/ 0 w 947"/>
                  <a:gd name="T3" fmla="*/ 0 h 398"/>
                  <a:gd name="T4" fmla="*/ 0 w 947"/>
                  <a:gd name="T5" fmla="*/ 0 h 398"/>
                  <a:gd name="T6" fmla="*/ 0 w 947"/>
                  <a:gd name="T7" fmla="*/ 0 h 398"/>
                  <a:gd name="T8" fmla="*/ 0 w 947"/>
                  <a:gd name="T9" fmla="*/ 0 h 398"/>
                  <a:gd name="T10" fmla="*/ 0 w 947"/>
                  <a:gd name="T11" fmla="*/ 0 h 398"/>
                  <a:gd name="T12" fmla="*/ 0 w 947"/>
                  <a:gd name="T13" fmla="*/ 0 h 3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7" h="398">
                    <a:moveTo>
                      <a:pt x="109" y="0"/>
                    </a:moveTo>
                    <a:lnTo>
                      <a:pt x="0" y="81"/>
                    </a:lnTo>
                    <a:lnTo>
                      <a:pt x="0" y="147"/>
                    </a:lnTo>
                    <a:lnTo>
                      <a:pt x="858" y="398"/>
                    </a:lnTo>
                    <a:lnTo>
                      <a:pt x="858" y="332"/>
                    </a:lnTo>
                    <a:lnTo>
                      <a:pt x="947" y="258"/>
                    </a:lnTo>
                    <a:lnTo>
                      <a:pt x="109"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 name="Line 162"/>
              <p:cNvSpPr>
                <a:spLocks noChangeShapeType="1"/>
              </p:cNvSpPr>
              <p:nvPr/>
            </p:nvSpPr>
            <p:spPr bwMode="auto">
              <a:xfrm>
                <a:off x="3734" y="2107"/>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 name="Line 163"/>
              <p:cNvSpPr>
                <a:spLocks noChangeShapeType="1"/>
              </p:cNvSpPr>
              <p:nvPr/>
            </p:nvSpPr>
            <p:spPr bwMode="auto">
              <a:xfrm>
                <a:off x="3750" y="2111"/>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 name="Line 164"/>
              <p:cNvSpPr>
                <a:spLocks noChangeShapeType="1"/>
              </p:cNvSpPr>
              <p:nvPr/>
            </p:nvSpPr>
            <p:spPr bwMode="auto">
              <a:xfrm>
                <a:off x="3773" y="2117"/>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 name="Line 165"/>
              <p:cNvSpPr>
                <a:spLocks noChangeShapeType="1"/>
              </p:cNvSpPr>
              <p:nvPr/>
            </p:nvSpPr>
            <p:spPr bwMode="auto">
              <a:xfrm flipV="1">
                <a:off x="3734" y="2101"/>
                <a:ext cx="1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8" name="Line 166"/>
              <p:cNvSpPr>
                <a:spLocks noChangeShapeType="1"/>
              </p:cNvSpPr>
              <p:nvPr/>
            </p:nvSpPr>
            <p:spPr bwMode="auto">
              <a:xfrm flipV="1">
                <a:off x="3750" y="2104"/>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9" name="Line 167"/>
              <p:cNvSpPr>
                <a:spLocks noChangeShapeType="1"/>
              </p:cNvSpPr>
              <p:nvPr/>
            </p:nvSpPr>
            <p:spPr bwMode="auto">
              <a:xfrm flipV="1">
                <a:off x="3773" y="2110"/>
                <a:ext cx="1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0" name="Line 168"/>
              <p:cNvSpPr>
                <a:spLocks noChangeShapeType="1"/>
              </p:cNvSpPr>
              <p:nvPr/>
            </p:nvSpPr>
            <p:spPr bwMode="auto">
              <a:xfrm>
                <a:off x="3718" y="2103"/>
                <a:ext cx="85" cy="1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1" name="Freeform 169"/>
              <p:cNvSpPr>
                <a:spLocks/>
              </p:cNvSpPr>
              <p:nvPr/>
            </p:nvSpPr>
            <p:spPr bwMode="auto">
              <a:xfrm>
                <a:off x="3928" y="2143"/>
                <a:ext cx="133" cy="40"/>
              </a:xfrm>
              <a:custGeom>
                <a:avLst/>
                <a:gdLst>
                  <a:gd name="T0" fmla="*/ 0 w 1327"/>
                  <a:gd name="T1" fmla="*/ 0 h 517"/>
                  <a:gd name="T2" fmla="*/ 0 w 1327"/>
                  <a:gd name="T3" fmla="*/ 0 h 517"/>
                  <a:gd name="T4" fmla="*/ 0 w 1327"/>
                  <a:gd name="T5" fmla="*/ 0 h 517"/>
                  <a:gd name="T6" fmla="*/ 0 w 1327"/>
                  <a:gd name="T7" fmla="*/ 0 h 517"/>
                  <a:gd name="T8" fmla="*/ 0 w 1327"/>
                  <a:gd name="T9" fmla="*/ 0 h 517"/>
                  <a:gd name="T10" fmla="*/ 0 w 1327"/>
                  <a:gd name="T11" fmla="*/ 0 h 517"/>
                  <a:gd name="T12" fmla="*/ 0 w 1327"/>
                  <a:gd name="T13" fmla="*/ 0 h 5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27" h="517">
                    <a:moveTo>
                      <a:pt x="67" y="0"/>
                    </a:moveTo>
                    <a:lnTo>
                      <a:pt x="0" y="82"/>
                    </a:lnTo>
                    <a:lnTo>
                      <a:pt x="0" y="148"/>
                    </a:lnTo>
                    <a:lnTo>
                      <a:pt x="1212" y="517"/>
                    </a:lnTo>
                    <a:lnTo>
                      <a:pt x="1327" y="406"/>
                    </a:lnTo>
                    <a:lnTo>
                      <a:pt x="1290" y="333"/>
                    </a:lnTo>
                    <a:lnTo>
                      <a:pt x="67"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170"/>
              <p:cNvSpPr>
                <a:spLocks/>
              </p:cNvSpPr>
              <p:nvPr/>
            </p:nvSpPr>
            <p:spPr bwMode="auto">
              <a:xfrm>
                <a:off x="3928" y="2143"/>
                <a:ext cx="133" cy="40"/>
              </a:xfrm>
              <a:custGeom>
                <a:avLst/>
                <a:gdLst>
                  <a:gd name="T0" fmla="*/ 0 w 1327"/>
                  <a:gd name="T1" fmla="*/ 0 h 517"/>
                  <a:gd name="T2" fmla="*/ 0 w 1327"/>
                  <a:gd name="T3" fmla="*/ 0 h 517"/>
                  <a:gd name="T4" fmla="*/ 0 w 1327"/>
                  <a:gd name="T5" fmla="*/ 0 h 517"/>
                  <a:gd name="T6" fmla="*/ 0 w 1327"/>
                  <a:gd name="T7" fmla="*/ 0 h 517"/>
                  <a:gd name="T8" fmla="*/ 0 w 1327"/>
                  <a:gd name="T9" fmla="*/ 0 h 517"/>
                  <a:gd name="T10" fmla="*/ 0 w 1327"/>
                  <a:gd name="T11" fmla="*/ 0 h 517"/>
                  <a:gd name="T12" fmla="*/ 0 w 1327"/>
                  <a:gd name="T13" fmla="*/ 0 h 5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27" h="517">
                    <a:moveTo>
                      <a:pt x="67" y="0"/>
                    </a:moveTo>
                    <a:lnTo>
                      <a:pt x="0" y="82"/>
                    </a:lnTo>
                    <a:lnTo>
                      <a:pt x="0" y="148"/>
                    </a:lnTo>
                    <a:lnTo>
                      <a:pt x="1212" y="517"/>
                    </a:lnTo>
                    <a:lnTo>
                      <a:pt x="1327" y="406"/>
                    </a:lnTo>
                    <a:lnTo>
                      <a:pt x="1290" y="333"/>
                    </a:lnTo>
                    <a:lnTo>
                      <a:pt x="67"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3" name="Line 171"/>
              <p:cNvSpPr>
                <a:spLocks noChangeShapeType="1"/>
              </p:cNvSpPr>
              <p:nvPr/>
            </p:nvSpPr>
            <p:spPr bwMode="auto">
              <a:xfrm flipV="1">
                <a:off x="4030" y="2165"/>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 name="Line 172"/>
              <p:cNvSpPr>
                <a:spLocks noChangeShapeType="1"/>
              </p:cNvSpPr>
              <p:nvPr/>
            </p:nvSpPr>
            <p:spPr bwMode="auto">
              <a:xfrm flipV="1">
                <a:off x="4007" y="2160"/>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 name="Line 173"/>
              <p:cNvSpPr>
                <a:spLocks noChangeShapeType="1"/>
              </p:cNvSpPr>
              <p:nvPr/>
            </p:nvSpPr>
            <p:spPr bwMode="auto">
              <a:xfrm flipV="1">
                <a:off x="3985" y="2155"/>
                <a:ext cx="7"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 name="Line 174"/>
              <p:cNvSpPr>
                <a:spLocks noChangeShapeType="1"/>
              </p:cNvSpPr>
              <p:nvPr/>
            </p:nvSpPr>
            <p:spPr bwMode="auto">
              <a:xfrm flipV="1">
                <a:off x="3960" y="2150"/>
                <a:ext cx="8"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 name="Line 175"/>
              <p:cNvSpPr>
                <a:spLocks noChangeShapeType="1"/>
              </p:cNvSpPr>
              <p:nvPr/>
            </p:nvSpPr>
            <p:spPr bwMode="auto">
              <a:xfrm>
                <a:off x="3960" y="2157"/>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8" name="Line 176"/>
              <p:cNvSpPr>
                <a:spLocks noChangeShapeType="1"/>
              </p:cNvSpPr>
              <p:nvPr/>
            </p:nvSpPr>
            <p:spPr bwMode="auto">
              <a:xfrm>
                <a:off x="3984" y="2162"/>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9" name="Line 177"/>
              <p:cNvSpPr>
                <a:spLocks noChangeShapeType="1"/>
              </p:cNvSpPr>
              <p:nvPr/>
            </p:nvSpPr>
            <p:spPr bwMode="auto">
              <a:xfrm>
                <a:off x="4007" y="2168"/>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0" name="Line 178"/>
              <p:cNvSpPr>
                <a:spLocks noChangeShapeType="1"/>
              </p:cNvSpPr>
              <p:nvPr/>
            </p:nvSpPr>
            <p:spPr bwMode="auto">
              <a:xfrm>
                <a:off x="4030" y="2172"/>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1" name="Line 179"/>
              <p:cNvSpPr>
                <a:spLocks noChangeShapeType="1"/>
              </p:cNvSpPr>
              <p:nvPr/>
            </p:nvSpPr>
            <p:spPr bwMode="auto">
              <a:xfrm>
                <a:off x="3928" y="2149"/>
                <a:ext cx="118" cy="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 name="Line 180"/>
              <p:cNvSpPr>
                <a:spLocks noChangeShapeType="1"/>
              </p:cNvSpPr>
              <p:nvPr/>
            </p:nvSpPr>
            <p:spPr bwMode="auto">
              <a:xfrm flipV="1">
                <a:off x="4047" y="2169"/>
                <a:ext cx="9"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3" name="Line 181"/>
              <p:cNvSpPr>
                <a:spLocks noChangeShapeType="1"/>
              </p:cNvSpPr>
              <p:nvPr/>
            </p:nvSpPr>
            <p:spPr bwMode="auto">
              <a:xfrm>
                <a:off x="4046" y="2176"/>
                <a:ext cx="3"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 name="Freeform 182"/>
              <p:cNvSpPr>
                <a:spLocks/>
              </p:cNvSpPr>
              <p:nvPr/>
            </p:nvSpPr>
            <p:spPr bwMode="auto">
              <a:xfrm>
                <a:off x="3801" y="2116"/>
                <a:ext cx="137" cy="40"/>
              </a:xfrm>
              <a:custGeom>
                <a:avLst/>
                <a:gdLst>
                  <a:gd name="T0" fmla="*/ 0 w 1369"/>
                  <a:gd name="T1" fmla="*/ 0 h 524"/>
                  <a:gd name="T2" fmla="*/ 0 w 1369"/>
                  <a:gd name="T3" fmla="*/ 0 h 524"/>
                  <a:gd name="T4" fmla="*/ 0 w 1369"/>
                  <a:gd name="T5" fmla="*/ 0 h 524"/>
                  <a:gd name="T6" fmla="*/ 0 w 1369"/>
                  <a:gd name="T7" fmla="*/ 0 h 524"/>
                  <a:gd name="T8" fmla="*/ 0 w 1369"/>
                  <a:gd name="T9" fmla="*/ 0 h 524"/>
                  <a:gd name="T10" fmla="*/ 0 w 1369"/>
                  <a:gd name="T11" fmla="*/ 0 h 524"/>
                  <a:gd name="T12" fmla="*/ 0 w 1369"/>
                  <a:gd name="T13" fmla="*/ 0 h 5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69" h="524">
                    <a:moveTo>
                      <a:pt x="102" y="0"/>
                    </a:moveTo>
                    <a:lnTo>
                      <a:pt x="0" y="82"/>
                    </a:lnTo>
                    <a:lnTo>
                      <a:pt x="0" y="141"/>
                    </a:lnTo>
                    <a:lnTo>
                      <a:pt x="1295" y="524"/>
                    </a:lnTo>
                    <a:lnTo>
                      <a:pt x="1295" y="443"/>
                    </a:lnTo>
                    <a:lnTo>
                      <a:pt x="1369" y="363"/>
                    </a:lnTo>
                    <a:lnTo>
                      <a:pt x="102"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 name="Freeform 183"/>
              <p:cNvSpPr>
                <a:spLocks/>
              </p:cNvSpPr>
              <p:nvPr/>
            </p:nvSpPr>
            <p:spPr bwMode="auto">
              <a:xfrm>
                <a:off x="3801" y="2116"/>
                <a:ext cx="137" cy="40"/>
              </a:xfrm>
              <a:custGeom>
                <a:avLst/>
                <a:gdLst>
                  <a:gd name="T0" fmla="*/ 0 w 1369"/>
                  <a:gd name="T1" fmla="*/ 0 h 524"/>
                  <a:gd name="T2" fmla="*/ 0 w 1369"/>
                  <a:gd name="T3" fmla="*/ 0 h 524"/>
                  <a:gd name="T4" fmla="*/ 0 w 1369"/>
                  <a:gd name="T5" fmla="*/ 0 h 524"/>
                  <a:gd name="T6" fmla="*/ 0 w 1369"/>
                  <a:gd name="T7" fmla="*/ 0 h 524"/>
                  <a:gd name="T8" fmla="*/ 0 w 1369"/>
                  <a:gd name="T9" fmla="*/ 0 h 524"/>
                  <a:gd name="T10" fmla="*/ 0 w 1369"/>
                  <a:gd name="T11" fmla="*/ 0 h 524"/>
                  <a:gd name="T12" fmla="*/ 0 w 1369"/>
                  <a:gd name="T13" fmla="*/ 0 h 5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69" h="524">
                    <a:moveTo>
                      <a:pt x="102" y="0"/>
                    </a:moveTo>
                    <a:lnTo>
                      <a:pt x="0" y="82"/>
                    </a:lnTo>
                    <a:lnTo>
                      <a:pt x="0" y="141"/>
                    </a:lnTo>
                    <a:lnTo>
                      <a:pt x="1295" y="524"/>
                    </a:lnTo>
                    <a:lnTo>
                      <a:pt x="1295" y="443"/>
                    </a:lnTo>
                    <a:lnTo>
                      <a:pt x="1369" y="363"/>
                    </a:lnTo>
                    <a:lnTo>
                      <a:pt x="102"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 name="Line 184"/>
              <p:cNvSpPr>
                <a:spLocks noChangeShapeType="1"/>
              </p:cNvSpPr>
              <p:nvPr/>
            </p:nvSpPr>
            <p:spPr bwMode="auto">
              <a:xfrm flipH="1" flipV="1">
                <a:off x="3801" y="2122"/>
                <a:ext cx="128" cy="2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 name="Line 185"/>
              <p:cNvSpPr>
                <a:spLocks noChangeShapeType="1"/>
              </p:cNvSpPr>
              <p:nvPr/>
            </p:nvSpPr>
            <p:spPr bwMode="auto">
              <a:xfrm>
                <a:off x="4128" y="2128"/>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8" name="Freeform 186"/>
              <p:cNvSpPr>
                <a:spLocks/>
              </p:cNvSpPr>
              <p:nvPr/>
            </p:nvSpPr>
            <p:spPr bwMode="auto">
              <a:xfrm>
                <a:off x="4089" y="2069"/>
                <a:ext cx="25" cy="26"/>
              </a:xfrm>
              <a:custGeom>
                <a:avLst/>
                <a:gdLst>
                  <a:gd name="T0" fmla="*/ 0 w 255"/>
                  <a:gd name="T1" fmla="*/ 0 h 338"/>
                  <a:gd name="T2" fmla="*/ 0 w 255"/>
                  <a:gd name="T3" fmla="*/ 0 h 338"/>
                  <a:gd name="T4" fmla="*/ 0 w 255"/>
                  <a:gd name="T5" fmla="*/ 0 h 338"/>
                  <a:gd name="T6" fmla="*/ 0 w 255"/>
                  <a:gd name="T7" fmla="*/ 0 h 338"/>
                  <a:gd name="T8" fmla="*/ 0 w 255"/>
                  <a:gd name="T9" fmla="*/ 0 h 338"/>
                  <a:gd name="T10" fmla="*/ 0 w 255"/>
                  <a:gd name="T11" fmla="*/ 0 h 3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5" h="338">
                    <a:moveTo>
                      <a:pt x="124" y="117"/>
                    </a:moveTo>
                    <a:lnTo>
                      <a:pt x="0" y="258"/>
                    </a:lnTo>
                    <a:lnTo>
                      <a:pt x="59" y="338"/>
                    </a:lnTo>
                    <a:lnTo>
                      <a:pt x="241" y="213"/>
                    </a:lnTo>
                    <a:lnTo>
                      <a:pt x="255" y="0"/>
                    </a:lnTo>
                    <a:lnTo>
                      <a:pt x="124" y="117"/>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9" name="Freeform 187"/>
              <p:cNvSpPr>
                <a:spLocks/>
              </p:cNvSpPr>
              <p:nvPr/>
            </p:nvSpPr>
            <p:spPr bwMode="auto">
              <a:xfrm>
                <a:off x="4089" y="2069"/>
                <a:ext cx="25" cy="26"/>
              </a:xfrm>
              <a:custGeom>
                <a:avLst/>
                <a:gdLst>
                  <a:gd name="T0" fmla="*/ 0 w 255"/>
                  <a:gd name="T1" fmla="*/ 0 h 338"/>
                  <a:gd name="T2" fmla="*/ 0 w 255"/>
                  <a:gd name="T3" fmla="*/ 0 h 338"/>
                  <a:gd name="T4" fmla="*/ 0 w 255"/>
                  <a:gd name="T5" fmla="*/ 0 h 338"/>
                  <a:gd name="T6" fmla="*/ 0 w 255"/>
                  <a:gd name="T7" fmla="*/ 0 h 338"/>
                  <a:gd name="T8" fmla="*/ 0 w 255"/>
                  <a:gd name="T9" fmla="*/ 0 h 338"/>
                  <a:gd name="T10" fmla="*/ 0 w 255"/>
                  <a:gd name="T11" fmla="*/ 0 h 3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5" h="338">
                    <a:moveTo>
                      <a:pt x="124" y="117"/>
                    </a:moveTo>
                    <a:lnTo>
                      <a:pt x="0" y="258"/>
                    </a:lnTo>
                    <a:lnTo>
                      <a:pt x="59" y="338"/>
                    </a:lnTo>
                    <a:lnTo>
                      <a:pt x="241" y="213"/>
                    </a:lnTo>
                    <a:lnTo>
                      <a:pt x="255" y="0"/>
                    </a:lnTo>
                    <a:lnTo>
                      <a:pt x="124" y="117"/>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0" name="Freeform 188"/>
              <p:cNvSpPr>
                <a:spLocks/>
              </p:cNvSpPr>
              <p:nvPr/>
            </p:nvSpPr>
            <p:spPr bwMode="auto">
              <a:xfrm>
                <a:off x="3815" y="2011"/>
                <a:ext cx="303" cy="64"/>
              </a:xfrm>
              <a:custGeom>
                <a:avLst/>
                <a:gdLst>
                  <a:gd name="T0" fmla="*/ 0 w 3031"/>
                  <a:gd name="T1" fmla="*/ 0 h 820"/>
                  <a:gd name="T2" fmla="*/ 0 w 3031"/>
                  <a:gd name="T3" fmla="*/ 0 h 820"/>
                  <a:gd name="T4" fmla="*/ 0 w 3031"/>
                  <a:gd name="T5" fmla="*/ 0 h 820"/>
                  <a:gd name="T6" fmla="*/ 0 w 3031"/>
                  <a:gd name="T7" fmla="*/ 0 h 820"/>
                  <a:gd name="T8" fmla="*/ 0 w 3031"/>
                  <a:gd name="T9" fmla="*/ 0 h 820"/>
                  <a:gd name="T10" fmla="*/ 0 w 3031"/>
                  <a:gd name="T11" fmla="*/ 0 h 820"/>
                  <a:gd name="T12" fmla="*/ 0 w 3031"/>
                  <a:gd name="T13" fmla="*/ 0 h 820"/>
                  <a:gd name="T14" fmla="*/ 0 w 3031"/>
                  <a:gd name="T15" fmla="*/ 0 h 820"/>
                  <a:gd name="T16" fmla="*/ 0 w 3031"/>
                  <a:gd name="T17" fmla="*/ 0 h 8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31" h="820">
                    <a:moveTo>
                      <a:pt x="0" y="199"/>
                    </a:moveTo>
                    <a:lnTo>
                      <a:pt x="45" y="318"/>
                    </a:lnTo>
                    <a:lnTo>
                      <a:pt x="511" y="437"/>
                    </a:lnTo>
                    <a:lnTo>
                      <a:pt x="629" y="199"/>
                    </a:lnTo>
                    <a:lnTo>
                      <a:pt x="3009" y="820"/>
                    </a:lnTo>
                    <a:lnTo>
                      <a:pt x="3031" y="628"/>
                    </a:lnTo>
                    <a:lnTo>
                      <a:pt x="496" y="0"/>
                    </a:lnTo>
                    <a:lnTo>
                      <a:pt x="379" y="281"/>
                    </a:lnTo>
                    <a:lnTo>
                      <a:pt x="0" y="199"/>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189"/>
              <p:cNvSpPr>
                <a:spLocks/>
              </p:cNvSpPr>
              <p:nvPr/>
            </p:nvSpPr>
            <p:spPr bwMode="auto">
              <a:xfrm>
                <a:off x="3815" y="2011"/>
                <a:ext cx="303" cy="64"/>
              </a:xfrm>
              <a:custGeom>
                <a:avLst/>
                <a:gdLst>
                  <a:gd name="T0" fmla="*/ 0 w 3031"/>
                  <a:gd name="T1" fmla="*/ 0 h 820"/>
                  <a:gd name="T2" fmla="*/ 0 w 3031"/>
                  <a:gd name="T3" fmla="*/ 0 h 820"/>
                  <a:gd name="T4" fmla="*/ 0 w 3031"/>
                  <a:gd name="T5" fmla="*/ 0 h 820"/>
                  <a:gd name="T6" fmla="*/ 0 w 3031"/>
                  <a:gd name="T7" fmla="*/ 0 h 820"/>
                  <a:gd name="T8" fmla="*/ 0 w 3031"/>
                  <a:gd name="T9" fmla="*/ 0 h 820"/>
                  <a:gd name="T10" fmla="*/ 0 w 3031"/>
                  <a:gd name="T11" fmla="*/ 0 h 820"/>
                  <a:gd name="T12" fmla="*/ 0 w 3031"/>
                  <a:gd name="T13" fmla="*/ 0 h 820"/>
                  <a:gd name="T14" fmla="*/ 0 w 3031"/>
                  <a:gd name="T15" fmla="*/ 0 h 820"/>
                  <a:gd name="T16" fmla="*/ 0 w 3031"/>
                  <a:gd name="T17" fmla="*/ 0 h 8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31" h="820">
                    <a:moveTo>
                      <a:pt x="0" y="199"/>
                    </a:moveTo>
                    <a:lnTo>
                      <a:pt x="45" y="318"/>
                    </a:lnTo>
                    <a:lnTo>
                      <a:pt x="511" y="437"/>
                    </a:lnTo>
                    <a:lnTo>
                      <a:pt x="629" y="199"/>
                    </a:lnTo>
                    <a:lnTo>
                      <a:pt x="3009" y="820"/>
                    </a:lnTo>
                    <a:lnTo>
                      <a:pt x="3031" y="628"/>
                    </a:lnTo>
                    <a:lnTo>
                      <a:pt x="496" y="0"/>
                    </a:lnTo>
                    <a:lnTo>
                      <a:pt x="379" y="281"/>
                    </a:lnTo>
                    <a:lnTo>
                      <a:pt x="0" y="199"/>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2" name="Line 190"/>
              <p:cNvSpPr>
                <a:spLocks noChangeShapeType="1"/>
              </p:cNvSpPr>
              <p:nvPr/>
            </p:nvSpPr>
            <p:spPr bwMode="auto">
              <a:xfrm>
                <a:off x="3868" y="2017"/>
                <a:ext cx="9"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 name="Freeform 191"/>
              <p:cNvSpPr>
                <a:spLocks/>
              </p:cNvSpPr>
              <p:nvPr/>
            </p:nvSpPr>
            <p:spPr bwMode="auto">
              <a:xfrm>
                <a:off x="3862" y="2025"/>
                <a:ext cx="248" cy="56"/>
              </a:xfrm>
              <a:custGeom>
                <a:avLst/>
                <a:gdLst>
                  <a:gd name="T0" fmla="*/ 0 w 2479"/>
                  <a:gd name="T1" fmla="*/ 0 h 722"/>
                  <a:gd name="T2" fmla="*/ 0 w 2479"/>
                  <a:gd name="T3" fmla="*/ 0 h 722"/>
                  <a:gd name="T4" fmla="*/ 0 w 2479"/>
                  <a:gd name="T5" fmla="*/ 0 h 722"/>
                  <a:gd name="T6" fmla="*/ 0 w 2479"/>
                  <a:gd name="T7" fmla="*/ 0 h 722"/>
                  <a:gd name="T8" fmla="*/ 0 w 2479"/>
                  <a:gd name="T9" fmla="*/ 0 h 722"/>
                  <a:gd name="T10" fmla="*/ 0 w 2479"/>
                  <a:gd name="T11" fmla="*/ 0 h 7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9" h="722">
                    <a:moveTo>
                      <a:pt x="146" y="0"/>
                    </a:moveTo>
                    <a:lnTo>
                      <a:pt x="0" y="102"/>
                    </a:lnTo>
                    <a:lnTo>
                      <a:pt x="342" y="227"/>
                    </a:lnTo>
                    <a:lnTo>
                      <a:pt x="2353" y="722"/>
                    </a:lnTo>
                    <a:lnTo>
                      <a:pt x="2479" y="610"/>
                    </a:lnTo>
                    <a:lnTo>
                      <a:pt x="146"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192"/>
              <p:cNvSpPr>
                <a:spLocks/>
              </p:cNvSpPr>
              <p:nvPr/>
            </p:nvSpPr>
            <p:spPr bwMode="auto">
              <a:xfrm>
                <a:off x="3862" y="2025"/>
                <a:ext cx="248" cy="56"/>
              </a:xfrm>
              <a:custGeom>
                <a:avLst/>
                <a:gdLst>
                  <a:gd name="T0" fmla="*/ 0 w 2479"/>
                  <a:gd name="T1" fmla="*/ 0 h 722"/>
                  <a:gd name="T2" fmla="*/ 0 w 2479"/>
                  <a:gd name="T3" fmla="*/ 0 h 722"/>
                  <a:gd name="T4" fmla="*/ 0 w 2479"/>
                  <a:gd name="T5" fmla="*/ 0 h 722"/>
                  <a:gd name="T6" fmla="*/ 0 w 2479"/>
                  <a:gd name="T7" fmla="*/ 0 h 722"/>
                  <a:gd name="T8" fmla="*/ 0 w 2479"/>
                  <a:gd name="T9" fmla="*/ 0 h 722"/>
                  <a:gd name="T10" fmla="*/ 0 w 2479"/>
                  <a:gd name="T11" fmla="*/ 0 h 7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9" h="722">
                    <a:moveTo>
                      <a:pt x="146" y="0"/>
                    </a:moveTo>
                    <a:lnTo>
                      <a:pt x="0" y="102"/>
                    </a:lnTo>
                    <a:lnTo>
                      <a:pt x="342" y="227"/>
                    </a:lnTo>
                    <a:lnTo>
                      <a:pt x="2353" y="722"/>
                    </a:lnTo>
                    <a:lnTo>
                      <a:pt x="2479" y="610"/>
                    </a:lnTo>
                    <a:lnTo>
                      <a:pt x="146"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 name="Freeform 193"/>
              <p:cNvSpPr>
                <a:spLocks/>
              </p:cNvSpPr>
              <p:nvPr/>
            </p:nvSpPr>
            <p:spPr bwMode="auto">
              <a:xfrm>
                <a:off x="3860" y="2033"/>
                <a:ext cx="239" cy="62"/>
              </a:xfrm>
              <a:custGeom>
                <a:avLst/>
                <a:gdLst>
                  <a:gd name="T0" fmla="*/ 0 w 2397"/>
                  <a:gd name="T1" fmla="*/ 0 h 804"/>
                  <a:gd name="T2" fmla="*/ 0 w 2397"/>
                  <a:gd name="T3" fmla="*/ 0 h 804"/>
                  <a:gd name="T4" fmla="*/ 0 w 2397"/>
                  <a:gd name="T5" fmla="*/ 0 h 804"/>
                  <a:gd name="T6" fmla="*/ 0 w 2397"/>
                  <a:gd name="T7" fmla="*/ 0 h 804"/>
                  <a:gd name="T8" fmla="*/ 0 w 2397"/>
                  <a:gd name="T9" fmla="*/ 0 h 8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97" h="804">
                    <a:moveTo>
                      <a:pt x="22" y="0"/>
                    </a:moveTo>
                    <a:lnTo>
                      <a:pt x="0" y="207"/>
                    </a:lnTo>
                    <a:lnTo>
                      <a:pt x="2347" y="804"/>
                    </a:lnTo>
                    <a:lnTo>
                      <a:pt x="2397" y="591"/>
                    </a:lnTo>
                    <a:lnTo>
                      <a:pt x="22"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194"/>
              <p:cNvSpPr>
                <a:spLocks/>
              </p:cNvSpPr>
              <p:nvPr/>
            </p:nvSpPr>
            <p:spPr bwMode="auto">
              <a:xfrm>
                <a:off x="3860" y="2033"/>
                <a:ext cx="239" cy="62"/>
              </a:xfrm>
              <a:custGeom>
                <a:avLst/>
                <a:gdLst>
                  <a:gd name="T0" fmla="*/ 0 w 2397"/>
                  <a:gd name="T1" fmla="*/ 0 h 804"/>
                  <a:gd name="T2" fmla="*/ 0 w 2397"/>
                  <a:gd name="T3" fmla="*/ 0 h 804"/>
                  <a:gd name="T4" fmla="*/ 0 w 2397"/>
                  <a:gd name="T5" fmla="*/ 0 h 804"/>
                  <a:gd name="T6" fmla="*/ 0 w 2397"/>
                  <a:gd name="T7" fmla="*/ 0 h 804"/>
                  <a:gd name="T8" fmla="*/ 0 w 2397"/>
                  <a:gd name="T9" fmla="*/ 0 h 8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97" h="804">
                    <a:moveTo>
                      <a:pt x="22" y="0"/>
                    </a:moveTo>
                    <a:lnTo>
                      <a:pt x="0" y="207"/>
                    </a:lnTo>
                    <a:lnTo>
                      <a:pt x="2347" y="804"/>
                    </a:lnTo>
                    <a:lnTo>
                      <a:pt x="2397" y="591"/>
                    </a:lnTo>
                    <a:lnTo>
                      <a:pt x="22"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7" name="Freeform 195"/>
              <p:cNvSpPr>
                <a:spLocks/>
              </p:cNvSpPr>
              <p:nvPr/>
            </p:nvSpPr>
            <p:spPr bwMode="auto">
              <a:xfrm>
                <a:off x="3974" y="2051"/>
                <a:ext cx="16" cy="8"/>
              </a:xfrm>
              <a:custGeom>
                <a:avLst/>
                <a:gdLst>
                  <a:gd name="T0" fmla="*/ 0 w 154"/>
                  <a:gd name="T1" fmla="*/ 0 h 104"/>
                  <a:gd name="T2" fmla="*/ 0 w 154"/>
                  <a:gd name="T3" fmla="*/ 0 h 104"/>
                  <a:gd name="T4" fmla="*/ 0 w 154"/>
                  <a:gd name="T5" fmla="*/ 0 h 104"/>
                  <a:gd name="T6" fmla="*/ 0 w 154"/>
                  <a:gd name="T7" fmla="*/ 0 h 104"/>
                  <a:gd name="T8" fmla="*/ 0 w 154"/>
                  <a:gd name="T9" fmla="*/ 0 h 104"/>
                  <a:gd name="T10" fmla="*/ 0 w 154"/>
                  <a:gd name="T11" fmla="*/ 0 h 104"/>
                  <a:gd name="T12" fmla="*/ 0 w 154"/>
                  <a:gd name="T13" fmla="*/ 0 h 104"/>
                  <a:gd name="T14" fmla="*/ 0 w 154"/>
                  <a:gd name="T15" fmla="*/ 0 h 104"/>
                  <a:gd name="T16" fmla="*/ 0 w 154"/>
                  <a:gd name="T17" fmla="*/ 0 h 104"/>
                  <a:gd name="T18" fmla="*/ 0 w 154"/>
                  <a:gd name="T19" fmla="*/ 0 h 104"/>
                  <a:gd name="T20" fmla="*/ 0 w 154"/>
                  <a:gd name="T21" fmla="*/ 0 h 104"/>
                  <a:gd name="T22" fmla="*/ 0 w 154"/>
                  <a:gd name="T23" fmla="*/ 0 h 104"/>
                  <a:gd name="T24" fmla="*/ 0 w 154"/>
                  <a:gd name="T25" fmla="*/ 0 h 104"/>
                  <a:gd name="T26" fmla="*/ 0 w 154"/>
                  <a:gd name="T27" fmla="*/ 0 h 104"/>
                  <a:gd name="T28" fmla="*/ 0 w 154"/>
                  <a:gd name="T29" fmla="*/ 0 h 104"/>
                  <a:gd name="T30" fmla="*/ 0 w 154"/>
                  <a:gd name="T31" fmla="*/ 0 h 104"/>
                  <a:gd name="T32" fmla="*/ 0 w 154"/>
                  <a:gd name="T33" fmla="*/ 0 h 104"/>
                  <a:gd name="T34" fmla="*/ 0 w 154"/>
                  <a:gd name="T35" fmla="*/ 0 h 104"/>
                  <a:gd name="T36" fmla="*/ 0 w 154"/>
                  <a:gd name="T37" fmla="*/ 0 h 104"/>
                  <a:gd name="T38" fmla="*/ 0 w 154"/>
                  <a:gd name="T39" fmla="*/ 0 h 104"/>
                  <a:gd name="T40" fmla="*/ 0 w 154"/>
                  <a:gd name="T41" fmla="*/ 0 h 104"/>
                  <a:gd name="T42" fmla="*/ 0 w 154"/>
                  <a:gd name="T43" fmla="*/ 0 h 104"/>
                  <a:gd name="T44" fmla="*/ 0 w 154"/>
                  <a:gd name="T45" fmla="*/ 0 h 10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54" h="104">
                    <a:moveTo>
                      <a:pt x="0" y="67"/>
                    </a:moveTo>
                    <a:lnTo>
                      <a:pt x="0" y="82"/>
                    </a:lnTo>
                    <a:lnTo>
                      <a:pt x="14" y="82"/>
                    </a:lnTo>
                    <a:lnTo>
                      <a:pt x="30" y="104"/>
                    </a:lnTo>
                    <a:lnTo>
                      <a:pt x="140" y="104"/>
                    </a:lnTo>
                    <a:lnTo>
                      <a:pt x="145" y="90"/>
                    </a:lnTo>
                    <a:lnTo>
                      <a:pt x="145" y="82"/>
                    </a:lnTo>
                    <a:lnTo>
                      <a:pt x="154" y="73"/>
                    </a:lnTo>
                    <a:lnTo>
                      <a:pt x="154" y="53"/>
                    </a:lnTo>
                    <a:lnTo>
                      <a:pt x="145" y="36"/>
                    </a:lnTo>
                    <a:lnTo>
                      <a:pt x="145" y="22"/>
                    </a:lnTo>
                    <a:lnTo>
                      <a:pt x="140" y="16"/>
                    </a:lnTo>
                    <a:lnTo>
                      <a:pt x="117" y="8"/>
                    </a:lnTo>
                    <a:lnTo>
                      <a:pt x="110" y="8"/>
                    </a:lnTo>
                    <a:lnTo>
                      <a:pt x="95" y="0"/>
                    </a:lnTo>
                    <a:lnTo>
                      <a:pt x="51" y="0"/>
                    </a:lnTo>
                    <a:lnTo>
                      <a:pt x="51" y="8"/>
                    </a:lnTo>
                    <a:lnTo>
                      <a:pt x="36" y="8"/>
                    </a:lnTo>
                    <a:lnTo>
                      <a:pt x="30" y="16"/>
                    </a:lnTo>
                    <a:lnTo>
                      <a:pt x="14" y="16"/>
                    </a:lnTo>
                    <a:lnTo>
                      <a:pt x="14" y="22"/>
                    </a:lnTo>
                    <a:lnTo>
                      <a:pt x="0" y="45"/>
                    </a:lnTo>
                    <a:lnTo>
                      <a:pt x="0" y="67"/>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 name="Freeform 196"/>
              <p:cNvSpPr>
                <a:spLocks/>
              </p:cNvSpPr>
              <p:nvPr/>
            </p:nvSpPr>
            <p:spPr bwMode="auto">
              <a:xfrm>
                <a:off x="3974" y="2051"/>
                <a:ext cx="16" cy="8"/>
              </a:xfrm>
              <a:custGeom>
                <a:avLst/>
                <a:gdLst>
                  <a:gd name="T0" fmla="*/ 0 w 154"/>
                  <a:gd name="T1" fmla="*/ 0 h 104"/>
                  <a:gd name="T2" fmla="*/ 0 w 154"/>
                  <a:gd name="T3" fmla="*/ 0 h 104"/>
                  <a:gd name="T4" fmla="*/ 0 w 154"/>
                  <a:gd name="T5" fmla="*/ 0 h 104"/>
                  <a:gd name="T6" fmla="*/ 0 w 154"/>
                  <a:gd name="T7" fmla="*/ 0 h 104"/>
                  <a:gd name="T8" fmla="*/ 0 w 154"/>
                  <a:gd name="T9" fmla="*/ 0 h 104"/>
                  <a:gd name="T10" fmla="*/ 0 w 154"/>
                  <a:gd name="T11" fmla="*/ 0 h 104"/>
                  <a:gd name="T12" fmla="*/ 0 w 154"/>
                  <a:gd name="T13" fmla="*/ 0 h 104"/>
                  <a:gd name="T14" fmla="*/ 0 w 154"/>
                  <a:gd name="T15" fmla="*/ 0 h 104"/>
                  <a:gd name="T16" fmla="*/ 0 w 154"/>
                  <a:gd name="T17" fmla="*/ 0 h 104"/>
                  <a:gd name="T18" fmla="*/ 0 w 154"/>
                  <a:gd name="T19" fmla="*/ 0 h 104"/>
                  <a:gd name="T20" fmla="*/ 0 w 154"/>
                  <a:gd name="T21" fmla="*/ 0 h 104"/>
                  <a:gd name="T22" fmla="*/ 0 w 154"/>
                  <a:gd name="T23" fmla="*/ 0 h 104"/>
                  <a:gd name="T24" fmla="*/ 0 w 154"/>
                  <a:gd name="T25" fmla="*/ 0 h 104"/>
                  <a:gd name="T26" fmla="*/ 0 w 154"/>
                  <a:gd name="T27" fmla="*/ 0 h 104"/>
                  <a:gd name="T28" fmla="*/ 0 w 154"/>
                  <a:gd name="T29" fmla="*/ 0 h 104"/>
                  <a:gd name="T30" fmla="*/ 0 w 154"/>
                  <a:gd name="T31" fmla="*/ 0 h 104"/>
                  <a:gd name="T32" fmla="*/ 0 w 154"/>
                  <a:gd name="T33" fmla="*/ 0 h 104"/>
                  <a:gd name="T34" fmla="*/ 0 w 154"/>
                  <a:gd name="T35" fmla="*/ 0 h 104"/>
                  <a:gd name="T36" fmla="*/ 0 w 154"/>
                  <a:gd name="T37" fmla="*/ 0 h 104"/>
                  <a:gd name="T38" fmla="*/ 0 w 154"/>
                  <a:gd name="T39" fmla="*/ 0 h 104"/>
                  <a:gd name="T40" fmla="*/ 0 w 154"/>
                  <a:gd name="T41" fmla="*/ 0 h 104"/>
                  <a:gd name="T42" fmla="*/ 0 w 154"/>
                  <a:gd name="T43" fmla="*/ 0 h 104"/>
                  <a:gd name="T44" fmla="*/ 0 w 154"/>
                  <a:gd name="T45" fmla="*/ 0 h 10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54" h="104">
                    <a:moveTo>
                      <a:pt x="0" y="67"/>
                    </a:moveTo>
                    <a:lnTo>
                      <a:pt x="0" y="82"/>
                    </a:lnTo>
                    <a:lnTo>
                      <a:pt x="14" y="82"/>
                    </a:lnTo>
                    <a:lnTo>
                      <a:pt x="30" y="104"/>
                    </a:lnTo>
                    <a:lnTo>
                      <a:pt x="140" y="104"/>
                    </a:lnTo>
                    <a:lnTo>
                      <a:pt x="145" y="90"/>
                    </a:lnTo>
                    <a:lnTo>
                      <a:pt x="145" y="82"/>
                    </a:lnTo>
                    <a:lnTo>
                      <a:pt x="154" y="73"/>
                    </a:lnTo>
                    <a:lnTo>
                      <a:pt x="154" y="53"/>
                    </a:lnTo>
                    <a:lnTo>
                      <a:pt x="145" y="36"/>
                    </a:lnTo>
                    <a:lnTo>
                      <a:pt x="145" y="22"/>
                    </a:lnTo>
                    <a:lnTo>
                      <a:pt x="140" y="16"/>
                    </a:lnTo>
                    <a:lnTo>
                      <a:pt x="117" y="8"/>
                    </a:lnTo>
                    <a:lnTo>
                      <a:pt x="110" y="8"/>
                    </a:lnTo>
                    <a:lnTo>
                      <a:pt x="95" y="0"/>
                    </a:lnTo>
                    <a:lnTo>
                      <a:pt x="51" y="0"/>
                    </a:lnTo>
                    <a:lnTo>
                      <a:pt x="51" y="8"/>
                    </a:lnTo>
                    <a:lnTo>
                      <a:pt x="36" y="8"/>
                    </a:lnTo>
                    <a:lnTo>
                      <a:pt x="30" y="16"/>
                    </a:lnTo>
                    <a:lnTo>
                      <a:pt x="14" y="16"/>
                    </a:lnTo>
                    <a:lnTo>
                      <a:pt x="14" y="22"/>
                    </a:lnTo>
                    <a:lnTo>
                      <a:pt x="0" y="45"/>
                    </a:lnTo>
                    <a:lnTo>
                      <a:pt x="0" y="67"/>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 name="Freeform 197"/>
              <p:cNvSpPr>
                <a:spLocks/>
              </p:cNvSpPr>
              <p:nvPr/>
            </p:nvSpPr>
            <p:spPr bwMode="auto">
              <a:xfrm>
                <a:off x="3885" y="2033"/>
                <a:ext cx="10" cy="10"/>
              </a:xfrm>
              <a:custGeom>
                <a:avLst/>
                <a:gdLst>
                  <a:gd name="T0" fmla="*/ 0 w 96"/>
                  <a:gd name="T1" fmla="*/ 0 h 125"/>
                  <a:gd name="T2" fmla="*/ 0 w 96"/>
                  <a:gd name="T3" fmla="*/ 0 h 125"/>
                  <a:gd name="T4" fmla="*/ 0 w 96"/>
                  <a:gd name="T5" fmla="*/ 0 h 125"/>
                  <a:gd name="T6" fmla="*/ 0 w 96"/>
                  <a:gd name="T7" fmla="*/ 0 h 125"/>
                  <a:gd name="T8" fmla="*/ 0 w 96"/>
                  <a:gd name="T9" fmla="*/ 0 h 125"/>
                  <a:gd name="T10" fmla="*/ 0 w 96"/>
                  <a:gd name="T11" fmla="*/ 0 h 125"/>
                  <a:gd name="T12" fmla="*/ 0 w 96"/>
                  <a:gd name="T13" fmla="*/ 0 h 125"/>
                  <a:gd name="T14" fmla="*/ 0 w 96"/>
                  <a:gd name="T15" fmla="*/ 0 h 1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6" h="125">
                    <a:moveTo>
                      <a:pt x="67" y="0"/>
                    </a:moveTo>
                    <a:lnTo>
                      <a:pt x="0" y="60"/>
                    </a:lnTo>
                    <a:lnTo>
                      <a:pt x="0" y="119"/>
                    </a:lnTo>
                    <a:lnTo>
                      <a:pt x="22" y="125"/>
                    </a:lnTo>
                    <a:lnTo>
                      <a:pt x="22" y="66"/>
                    </a:lnTo>
                    <a:lnTo>
                      <a:pt x="31" y="66"/>
                    </a:lnTo>
                    <a:lnTo>
                      <a:pt x="96" y="0"/>
                    </a:lnTo>
                    <a:lnTo>
                      <a:pt x="67"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 name="Line 198"/>
              <p:cNvSpPr>
                <a:spLocks noChangeShapeType="1"/>
              </p:cNvSpPr>
              <p:nvPr/>
            </p:nvSpPr>
            <p:spPr bwMode="auto">
              <a:xfrm flipV="1">
                <a:off x="3900" y="2036"/>
                <a:ext cx="7"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 name="Line 199"/>
              <p:cNvSpPr>
                <a:spLocks noChangeShapeType="1"/>
              </p:cNvSpPr>
              <p:nvPr/>
            </p:nvSpPr>
            <p:spPr bwMode="auto">
              <a:xfrm>
                <a:off x="3907" y="2036"/>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 name="Line 200"/>
              <p:cNvSpPr>
                <a:spLocks noChangeShapeType="1"/>
              </p:cNvSpPr>
              <p:nvPr/>
            </p:nvSpPr>
            <p:spPr bwMode="auto">
              <a:xfrm flipH="1">
                <a:off x="3905" y="2037"/>
                <a:ext cx="6"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 name="Line 201"/>
              <p:cNvSpPr>
                <a:spLocks noChangeShapeType="1"/>
              </p:cNvSpPr>
              <p:nvPr/>
            </p:nvSpPr>
            <p:spPr bwMode="auto">
              <a:xfrm flipV="1">
                <a:off x="3938" y="2043"/>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4" name="Line 202"/>
              <p:cNvSpPr>
                <a:spLocks noChangeShapeType="1"/>
              </p:cNvSpPr>
              <p:nvPr/>
            </p:nvSpPr>
            <p:spPr bwMode="auto">
              <a:xfrm>
                <a:off x="3944" y="204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 name="Line 203"/>
              <p:cNvSpPr>
                <a:spLocks noChangeShapeType="1"/>
              </p:cNvSpPr>
              <p:nvPr/>
            </p:nvSpPr>
            <p:spPr bwMode="auto">
              <a:xfrm flipH="1">
                <a:off x="3942" y="2043"/>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 name="Line 204"/>
              <p:cNvSpPr>
                <a:spLocks noChangeShapeType="1"/>
              </p:cNvSpPr>
              <p:nvPr/>
            </p:nvSpPr>
            <p:spPr bwMode="auto">
              <a:xfrm flipV="1">
                <a:off x="3948" y="2045"/>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7" name="Line 205"/>
              <p:cNvSpPr>
                <a:spLocks noChangeShapeType="1"/>
              </p:cNvSpPr>
              <p:nvPr/>
            </p:nvSpPr>
            <p:spPr bwMode="auto">
              <a:xfrm>
                <a:off x="3954" y="2045"/>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8" name="Line 206"/>
              <p:cNvSpPr>
                <a:spLocks noChangeShapeType="1"/>
              </p:cNvSpPr>
              <p:nvPr/>
            </p:nvSpPr>
            <p:spPr bwMode="auto">
              <a:xfrm flipH="1">
                <a:off x="3951" y="2046"/>
                <a:ext cx="6"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9" name="Line 207"/>
              <p:cNvSpPr>
                <a:spLocks noChangeShapeType="1"/>
              </p:cNvSpPr>
              <p:nvPr/>
            </p:nvSpPr>
            <p:spPr bwMode="auto">
              <a:xfrm flipV="1">
                <a:off x="3909" y="2038"/>
                <a:ext cx="8"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0" name="Line 208"/>
              <p:cNvSpPr>
                <a:spLocks noChangeShapeType="1"/>
              </p:cNvSpPr>
              <p:nvPr/>
            </p:nvSpPr>
            <p:spPr bwMode="auto">
              <a:xfrm>
                <a:off x="3917" y="2038"/>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1" name="Line 209"/>
              <p:cNvSpPr>
                <a:spLocks noChangeShapeType="1"/>
              </p:cNvSpPr>
              <p:nvPr/>
            </p:nvSpPr>
            <p:spPr bwMode="auto">
              <a:xfrm flipH="1">
                <a:off x="3914" y="2039"/>
                <a:ext cx="6"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2" name="Line 210"/>
              <p:cNvSpPr>
                <a:spLocks noChangeShapeType="1"/>
              </p:cNvSpPr>
              <p:nvPr/>
            </p:nvSpPr>
            <p:spPr bwMode="auto">
              <a:xfrm flipV="1">
                <a:off x="3917" y="2039"/>
                <a:ext cx="8"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3" name="Line 211"/>
              <p:cNvSpPr>
                <a:spLocks noChangeShapeType="1"/>
              </p:cNvSpPr>
              <p:nvPr/>
            </p:nvSpPr>
            <p:spPr bwMode="auto">
              <a:xfrm>
                <a:off x="3925" y="2039"/>
                <a:ext cx="3"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4" name="Line 212"/>
              <p:cNvSpPr>
                <a:spLocks noChangeShapeType="1"/>
              </p:cNvSpPr>
              <p:nvPr/>
            </p:nvSpPr>
            <p:spPr bwMode="auto">
              <a:xfrm flipH="1">
                <a:off x="3923" y="2041"/>
                <a:ext cx="5"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 name="Line 213"/>
              <p:cNvSpPr>
                <a:spLocks noChangeShapeType="1"/>
              </p:cNvSpPr>
              <p:nvPr/>
            </p:nvSpPr>
            <p:spPr bwMode="auto">
              <a:xfrm flipV="1">
                <a:off x="3928" y="2041"/>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 name="Line 214"/>
              <p:cNvSpPr>
                <a:spLocks noChangeShapeType="1"/>
              </p:cNvSpPr>
              <p:nvPr/>
            </p:nvSpPr>
            <p:spPr bwMode="auto">
              <a:xfrm>
                <a:off x="3934" y="2041"/>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 name="Line 215"/>
              <p:cNvSpPr>
                <a:spLocks noChangeShapeType="1"/>
              </p:cNvSpPr>
              <p:nvPr/>
            </p:nvSpPr>
            <p:spPr bwMode="auto">
              <a:xfrm flipH="1">
                <a:off x="3931" y="2042"/>
                <a:ext cx="7"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8" name="Freeform 216"/>
              <p:cNvSpPr>
                <a:spLocks/>
              </p:cNvSpPr>
              <p:nvPr/>
            </p:nvSpPr>
            <p:spPr bwMode="auto">
              <a:xfrm>
                <a:off x="3874" y="2031"/>
                <a:ext cx="9" cy="11"/>
              </a:xfrm>
              <a:custGeom>
                <a:avLst/>
                <a:gdLst>
                  <a:gd name="T0" fmla="*/ 0 w 93"/>
                  <a:gd name="T1" fmla="*/ 0 h 141"/>
                  <a:gd name="T2" fmla="*/ 0 w 93"/>
                  <a:gd name="T3" fmla="*/ 0 h 141"/>
                  <a:gd name="T4" fmla="*/ 0 w 93"/>
                  <a:gd name="T5" fmla="*/ 0 h 141"/>
                  <a:gd name="T6" fmla="*/ 0 w 93"/>
                  <a:gd name="T7" fmla="*/ 0 h 141"/>
                  <a:gd name="T8" fmla="*/ 0 w 93"/>
                  <a:gd name="T9" fmla="*/ 0 h 141"/>
                  <a:gd name="T10" fmla="*/ 0 w 93"/>
                  <a:gd name="T11" fmla="*/ 0 h 141"/>
                  <a:gd name="T12" fmla="*/ 0 w 93"/>
                  <a:gd name="T13" fmla="*/ 0 h 1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3" h="141">
                    <a:moveTo>
                      <a:pt x="65" y="0"/>
                    </a:moveTo>
                    <a:lnTo>
                      <a:pt x="0" y="59"/>
                    </a:lnTo>
                    <a:lnTo>
                      <a:pt x="0" y="141"/>
                    </a:lnTo>
                    <a:lnTo>
                      <a:pt x="28" y="141"/>
                    </a:lnTo>
                    <a:lnTo>
                      <a:pt x="28" y="68"/>
                    </a:lnTo>
                    <a:lnTo>
                      <a:pt x="93" y="8"/>
                    </a:lnTo>
                    <a:lnTo>
                      <a:pt x="65"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9" name="Freeform 217"/>
              <p:cNvSpPr>
                <a:spLocks/>
              </p:cNvSpPr>
              <p:nvPr/>
            </p:nvSpPr>
            <p:spPr bwMode="auto">
              <a:xfrm>
                <a:off x="4104" y="2077"/>
                <a:ext cx="55" cy="21"/>
              </a:xfrm>
              <a:custGeom>
                <a:avLst/>
                <a:gdLst>
                  <a:gd name="T0" fmla="*/ 0 w 553"/>
                  <a:gd name="T1" fmla="*/ 0 h 272"/>
                  <a:gd name="T2" fmla="*/ 0 w 553"/>
                  <a:gd name="T3" fmla="*/ 0 h 272"/>
                  <a:gd name="T4" fmla="*/ 0 w 553"/>
                  <a:gd name="T5" fmla="*/ 0 h 272"/>
                  <a:gd name="T6" fmla="*/ 0 w 553"/>
                  <a:gd name="T7" fmla="*/ 0 h 272"/>
                  <a:gd name="T8" fmla="*/ 0 w 553"/>
                  <a:gd name="T9" fmla="*/ 0 h 272"/>
                  <a:gd name="T10" fmla="*/ 0 w 553"/>
                  <a:gd name="T11" fmla="*/ 0 h 272"/>
                  <a:gd name="T12" fmla="*/ 0 w 553"/>
                  <a:gd name="T13" fmla="*/ 0 h 272"/>
                  <a:gd name="T14" fmla="*/ 0 w 553"/>
                  <a:gd name="T15" fmla="*/ 0 h 272"/>
                  <a:gd name="T16" fmla="*/ 0 w 553"/>
                  <a:gd name="T17" fmla="*/ 0 h 272"/>
                  <a:gd name="T18" fmla="*/ 0 w 553"/>
                  <a:gd name="T19" fmla="*/ 0 h 272"/>
                  <a:gd name="T20" fmla="*/ 0 w 553"/>
                  <a:gd name="T21" fmla="*/ 0 h 272"/>
                  <a:gd name="T22" fmla="*/ 0 w 553"/>
                  <a:gd name="T23" fmla="*/ 0 h 272"/>
                  <a:gd name="T24" fmla="*/ 0 w 553"/>
                  <a:gd name="T25" fmla="*/ 0 h 272"/>
                  <a:gd name="T26" fmla="*/ 0 w 553"/>
                  <a:gd name="T27" fmla="*/ 0 h 272"/>
                  <a:gd name="T28" fmla="*/ 0 w 553"/>
                  <a:gd name="T29" fmla="*/ 0 h 272"/>
                  <a:gd name="T30" fmla="*/ 0 w 553"/>
                  <a:gd name="T31" fmla="*/ 0 h 272"/>
                  <a:gd name="T32" fmla="*/ 0 w 553"/>
                  <a:gd name="T33" fmla="*/ 0 h 272"/>
                  <a:gd name="T34" fmla="*/ 0 w 553"/>
                  <a:gd name="T35" fmla="*/ 0 h 272"/>
                  <a:gd name="T36" fmla="*/ 0 w 553"/>
                  <a:gd name="T37" fmla="*/ 0 h 272"/>
                  <a:gd name="T38" fmla="*/ 0 w 553"/>
                  <a:gd name="T39" fmla="*/ 0 h 272"/>
                  <a:gd name="T40" fmla="*/ 0 w 553"/>
                  <a:gd name="T41" fmla="*/ 0 h 272"/>
                  <a:gd name="T42" fmla="*/ 0 w 553"/>
                  <a:gd name="T43" fmla="*/ 0 h 272"/>
                  <a:gd name="T44" fmla="*/ 0 w 553"/>
                  <a:gd name="T45" fmla="*/ 0 h 272"/>
                  <a:gd name="T46" fmla="*/ 0 w 553"/>
                  <a:gd name="T47" fmla="*/ 0 h 272"/>
                  <a:gd name="T48" fmla="*/ 0 w 553"/>
                  <a:gd name="T49" fmla="*/ 0 h 272"/>
                  <a:gd name="T50" fmla="*/ 0 w 553"/>
                  <a:gd name="T51" fmla="*/ 0 h 272"/>
                  <a:gd name="T52" fmla="*/ 0 w 553"/>
                  <a:gd name="T53" fmla="*/ 0 h 272"/>
                  <a:gd name="T54" fmla="*/ 0 w 553"/>
                  <a:gd name="T55" fmla="*/ 0 h 272"/>
                  <a:gd name="T56" fmla="*/ 0 w 553"/>
                  <a:gd name="T57" fmla="*/ 0 h 272"/>
                  <a:gd name="T58" fmla="*/ 0 w 553"/>
                  <a:gd name="T59" fmla="*/ 0 h 272"/>
                  <a:gd name="T60" fmla="*/ 0 w 553"/>
                  <a:gd name="T61" fmla="*/ 0 h 272"/>
                  <a:gd name="T62" fmla="*/ 0 w 553"/>
                  <a:gd name="T63" fmla="*/ 0 h 272"/>
                  <a:gd name="T64" fmla="*/ 0 w 553"/>
                  <a:gd name="T65" fmla="*/ 0 h 272"/>
                  <a:gd name="T66" fmla="*/ 0 w 553"/>
                  <a:gd name="T67" fmla="*/ 0 h 272"/>
                  <a:gd name="T68" fmla="*/ 0 w 553"/>
                  <a:gd name="T69" fmla="*/ 0 h 272"/>
                  <a:gd name="T70" fmla="*/ 0 w 553"/>
                  <a:gd name="T71" fmla="*/ 0 h 272"/>
                  <a:gd name="T72" fmla="*/ 0 w 553"/>
                  <a:gd name="T73" fmla="*/ 0 h 272"/>
                  <a:gd name="T74" fmla="*/ 0 w 553"/>
                  <a:gd name="T75" fmla="*/ 0 h 272"/>
                  <a:gd name="T76" fmla="*/ 0 w 553"/>
                  <a:gd name="T77" fmla="*/ 0 h 272"/>
                  <a:gd name="T78" fmla="*/ 0 w 553"/>
                  <a:gd name="T79" fmla="*/ 0 h 272"/>
                  <a:gd name="T80" fmla="*/ 0 w 553"/>
                  <a:gd name="T81" fmla="*/ 0 h 272"/>
                  <a:gd name="T82" fmla="*/ 0 w 553"/>
                  <a:gd name="T83" fmla="*/ 0 h 272"/>
                  <a:gd name="T84" fmla="*/ 0 w 553"/>
                  <a:gd name="T85" fmla="*/ 0 h 272"/>
                  <a:gd name="T86" fmla="*/ 0 w 553"/>
                  <a:gd name="T87" fmla="*/ 0 h 272"/>
                  <a:gd name="T88" fmla="*/ 0 w 553"/>
                  <a:gd name="T89" fmla="*/ 0 h 272"/>
                  <a:gd name="T90" fmla="*/ 0 w 553"/>
                  <a:gd name="T91" fmla="*/ 0 h 272"/>
                  <a:gd name="T92" fmla="*/ 0 w 553"/>
                  <a:gd name="T93" fmla="*/ 0 h 272"/>
                  <a:gd name="T94" fmla="*/ 0 w 553"/>
                  <a:gd name="T95" fmla="*/ 0 h 272"/>
                  <a:gd name="T96" fmla="*/ 0 w 553"/>
                  <a:gd name="T97" fmla="*/ 0 h 272"/>
                  <a:gd name="T98" fmla="*/ 0 w 553"/>
                  <a:gd name="T99" fmla="*/ 0 h 272"/>
                  <a:gd name="T100" fmla="*/ 0 w 553"/>
                  <a:gd name="T101" fmla="*/ 0 h 272"/>
                  <a:gd name="T102" fmla="*/ 0 w 553"/>
                  <a:gd name="T103" fmla="*/ 0 h 2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53" h="272">
                    <a:moveTo>
                      <a:pt x="22" y="171"/>
                    </a:moveTo>
                    <a:lnTo>
                      <a:pt x="28" y="171"/>
                    </a:lnTo>
                    <a:lnTo>
                      <a:pt x="28" y="177"/>
                    </a:lnTo>
                    <a:lnTo>
                      <a:pt x="64" y="177"/>
                    </a:lnTo>
                    <a:lnTo>
                      <a:pt x="87" y="193"/>
                    </a:lnTo>
                    <a:lnTo>
                      <a:pt x="101" y="193"/>
                    </a:lnTo>
                    <a:lnTo>
                      <a:pt x="115" y="199"/>
                    </a:lnTo>
                    <a:lnTo>
                      <a:pt x="196" y="199"/>
                    </a:lnTo>
                    <a:lnTo>
                      <a:pt x="218" y="213"/>
                    </a:lnTo>
                    <a:lnTo>
                      <a:pt x="238" y="213"/>
                    </a:lnTo>
                    <a:lnTo>
                      <a:pt x="255" y="222"/>
                    </a:lnTo>
                    <a:lnTo>
                      <a:pt x="275" y="222"/>
                    </a:lnTo>
                    <a:lnTo>
                      <a:pt x="305" y="236"/>
                    </a:lnTo>
                    <a:lnTo>
                      <a:pt x="356" y="236"/>
                    </a:lnTo>
                    <a:lnTo>
                      <a:pt x="370" y="250"/>
                    </a:lnTo>
                    <a:lnTo>
                      <a:pt x="414" y="250"/>
                    </a:lnTo>
                    <a:lnTo>
                      <a:pt x="429" y="259"/>
                    </a:lnTo>
                    <a:lnTo>
                      <a:pt x="457" y="259"/>
                    </a:lnTo>
                    <a:lnTo>
                      <a:pt x="466" y="272"/>
                    </a:lnTo>
                    <a:lnTo>
                      <a:pt x="479" y="272"/>
                    </a:lnTo>
                    <a:lnTo>
                      <a:pt x="553" y="222"/>
                    </a:lnTo>
                    <a:lnTo>
                      <a:pt x="414" y="111"/>
                    </a:lnTo>
                    <a:lnTo>
                      <a:pt x="401" y="111"/>
                    </a:lnTo>
                    <a:lnTo>
                      <a:pt x="401" y="103"/>
                    </a:lnTo>
                    <a:lnTo>
                      <a:pt x="392" y="103"/>
                    </a:lnTo>
                    <a:lnTo>
                      <a:pt x="364" y="83"/>
                    </a:lnTo>
                    <a:lnTo>
                      <a:pt x="356" y="83"/>
                    </a:lnTo>
                    <a:lnTo>
                      <a:pt x="342" y="59"/>
                    </a:lnTo>
                    <a:lnTo>
                      <a:pt x="334" y="59"/>
                    </a:lnTo>
                    <a:lnTo>
                      <a:pt x="320" y="52"/>
                    </a:lnTo>
                    <a:lnTo>
                      <a:pt x="305" y="37"/>
                    </a:lnTo>
                    <a:lnTo>
                      <a:pt x="283" y="37"/>
                    </a:lnTo>
                    <a:lnTo>
                      <a:pt x="261" y="23"/>
                    </a:lnTo>
                    <a:lnTo>
                      <a:pt x="255" y="23"/>
                    </a:lnTo>
                    <a:lnTo>
                      <a:pt x="247" y="15"/>
                    </a:lnTo>
                    <a:lnTo>
                      <a:pt x="233" y="15"/>
                    </a:lnTo>
                    <a:lnTo>
                      <a:pt x="225" y="0"/>
                    </a:lnTo>
                    <a:lnTo>
                      <a:pt x="87" y="0"/>
                    </a:lnTo>
                    <a:lnTo>
                      <a:pt x="79" y="15"/>
                    </a:lnTo>
                    <a:lnTo>
                      <a:pt x="64" y="15"/>
                    </a:lnTo>
                    <a:lnTo>
                      <a:pt x="50" y="37"/>
                    </a:lnTo>
                    <a:lnTo>
                      <a:pt x="28" y="37"/>
                    </a:lnTo>
                    <a:lnTo>
                      <a:pt x="28" y="52"/>
                    </a:lnTo>
                    <a:lnTo>
                      <a:pt x="22" y="74"/>
                    </a:lnTo>
                    <a:lnTo>
                      <a:pt x="22" y="83"/>
                    </a:lnTo>
                    <a:lnTo>
                      <a:pt x="5" y="83"/>
                    </a:lnTo>
                    <a:lnTo>
                      <a:pt x="5" y="96"/>
                    </a:lnTo>
                    <a:lnTo>
                      <a:pt x="0" y="103"/>
                    </a:lnTo>
                    <a:lnTo>
                      <a:pt x="0" y="140"/>
                    </a:lnTo>
                    <a:lnTo>
                      <a:pt x="5" y="156"/>
                    </a:lnTo>
                    <a:lnTo>
                      <a:pt x="22" y="156"/>
                    </a:lnTo>
                    <a:lnTo>
                      <a:pt x="22" y="171"/>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218"/>
              <p:cNvSpPr>
                <a:spLocks/>
              </p:cNvSpPr>
              <p:nvPr/>
            </p:nvSpPr>
            <p:spPr bwMode="auto">
              <a:xfrm>
                <a:off x="4104" y="2077"/>
                <a:ext cx="55" cy="21"/>
              </a:xfrm>
              <a:custGeom>
                <a:avLst/>
                <a:gdLst>
                  <a:gd name="T0" fmla="*/ 0 w 553"/>
                  <a:gd name="T1" fmla="*/ 0 h 272"/>
                  <a:gd name="T2" fmla="*/ 0 w 553"/>
                  <a:gd name="T3" fmla="*/ 0 h 272"/>
                  <a:gd name="T4" fmla="*/ 0 w 553"/>
                  <a:gd name="T5" fmla="*/ 0 h 272"/>
                  <a:gd name="T6" fmla="*/ 0 w 553"/>
                  <a:gd name="T7" fmla="*/ 0 h 272"/>
                  <a:gd name="T8" fmla="*/ 0 w 553"/>
                  <a:gd name="T9" fmla="*/ 0 h 272"/>
                  <a:gd name="T10" fmla="*/ 0 w 553"/>
                  <a:gd name="T11" fmla="*/ 0 h 272"/>
                  <a:gd name="T12" fmla="*/ 0 w 553"/>
                  <a:gd name="T13" fmla="*/ 0 h 272"/>
                  <a:gd name="T14" fmla="*/ 0 w 553"/>
                  <a:gd name="T15" fmla="*/ 0 h 272"/>
                  <a:gd name="T16" fmla="*/ 0 w 553"/>
                  <a:gd name="T17" fmla="*/ 0 h 272"/>
                  <a:gd name="T18" fmla="*/ 0 w 553"/>
                  <a:gd name="T19" fmla="*/ 0 h 272"/>
                  <a:gd name="T20" fmla="*/ 0 w 553"/>
                  <a:gd name="T21" fmla="*/ 0 h 272"/>
                  <a:gd name="T22" fmla="*/ 0 w 553"/>
                  <a:gd name="T23" fmla="*/ 0 h 272"/>
                  <a:gd name="T24" fmla="*/ 0 w 553"/>
                  <a:gd name="T25" fmla="*/ 0 h 272"/>
                  <a:gd name="T26" fmla="*/ 0 w 553"/>
                  <a:gd name="T27" fmla="*/ 0 h 272"/>
                  <a:gd name="T28" fmla="*/ 0 w 553"/>
                  <a:gd name="T29" fmla="*/ 0 h 272"/>
                  <a:gd name="T30" fmla="*/ 0 w 553"/>
                  <a:gd name="T31" fmla="*/ 0 h 272"/>
                  <a:gd name="T32" fmla="*/ 0 w 553"/>
                  <a:gd name="T33" fmla="*/ 0 h 272"/>
                  <a:gd name="T34" fmla="*/ 0 w 553"/>
                  <a:gd name="T35" fmla="*/ 0 h 272"/>
                  <a:gd name="T36" fmla="*/ 0 w 553"/>
                  <a:gd name="T37" fmla="*/ 0 h 272"/>
                  <a:gd name="T38" fmla="*/ 0 w 553"/>
                  <a:gd name="T39" fmla="*/ 0 h 272"/>
                  <a:gd name="T40" fmla="*/ 0 w 553"/>
                  <a:gd name="T41" fmla="*/ 0 h 272"/>
                  <a:gd name="T42" fmla="*/ 0 w 553"/>
                  <a:gd name="T43" fmla="*/ 0 h 272"/>
                  <a:gd name="T44" fmla="*/ 0 w 553"/>
                  <a:gd name="T45" fmla="*/ 0 h 272"/>
                  <a:gd name="T46" fmla="*/ 0 w 553"/>
                  <a:gd name="T47" fmla="*/ 0 h 272"/>
                  <a:gd name="T48" fmla="*/ 0 w 553"/>
                  <a:gd name="T49" fmla="*/ 0 h 272"/>
                  <a:gd name="T50" fmla="*/ 0 w 553"/>
                  <a:gd name="T51" fmla="*/ 0 h 272"/>
                  <a:gd name="T52" fmla="*/ 0 w 553"/>
                  <a:gd name="T53" fmla="*/ 0 h 272"/>
                  <a:gd name="T54" fmla="*/ 0 w 553"/>
                  <a:gd name="T55" fmla="*/ 0 h 272"/>
                  <a:gd name="T56" fmla="*/ 0 w 553"/>
                  <a:gd name="T57" fmla="*/ 0 h 272"/>
                  <a:gd name="T58" fmla="*/ 0 w 553"/>
                  <a:gd name="T59" fmla="*/ 0 h 272"/>
                  <a:gd name="T60" fmla="*/ 0 w 553"/>
                  <a:gd name="T61" fmla="*/ 0 h 272"/>
                  <a:gd name="T62" fmla="*/ 0 w 553"/>
                  <a:gd name="T63" fmla="*/ 0 h 272"/>
                  <a:gd name="T64" fmla="*/ 0 w 553"/>
                  <a:gd name="T65" fmla="*/ 0 h 272"/>
                  <a:gd name="T66" fmla="*/ 0 w 553"/>
                  <a:gd name="T67" fmla="*/ 0 h 272"/>
                  <a:gd name="T68" fmla="*/ 0 w 553"/>
                  <a:gd name="T69" fmla="*/ 0 h 272"/>
                  <a:gd name="T70" fmla="*/ 0 w 553"/>
                  <a:gd name="T71" fmla="*/ 0 h 272"/>
                  <a:gd name="T72" fmla="*/ 0 w 553"/>
                  <a:gd name="T73" fmla="*/ 0 h 272"/>
                  <a:gd name="T74" fmla="*/ 0 w 553"/>
                  <a:gd name="T75" fmla="*/ 0 h 272"/>
                  <a:gd name="T76" fmla="*/ 0 w 553"/>
                  <a:gd name="T77" fmla="*/ 0 h 272"/>
                  <a:gd name="T78" fmla="*/ 0 w 553"/>
                  <a:gd name="T79" fmla="*/ 0 h 272"/>
                  <a:gd name="T80" fmla="*/ 0 w 553"/>
                  <a:gd name="T81" fmla="*/ 0 h 272"/>
                  <a:gd name="T82" fmla="*/ 0 w 553"/>
                  <a:gd name="T83" fmla="*/ 0 h 272"/>
                  <a:gd name="T84" fmla="*/ 0 w 553"/>
                  <a:gd name="T85" fmla="*/ 0 h 272"/>
                  <a:gd name="T86" fmla="*/ 0 w 553"/>
                  <a:gd name="T87" fmla="*/ 0 h 272"/>
                  <a:gd name="T88" fmla="*/ 0 w 553"/>
                  <a:gd name="T89" fmla="*/ 0 h 272"/>
                  <a:gd name="T90" fmla="*/ 0 w 553"/>
                  <a:gd name="T91" fmla="*/ 0 h 272"/>
                  <a:gd name="T92" fmla="*/ 0 w 553"/>
                  <a:gd name="T93" fmla="*/ 0 h 272"/>
                  <a:gd name="T94" fmla="*/ 0 w 553"/>
                  <a:gd name="T95" fmla="*/ 0 h 272"/>
                  <a:gd name="T96" fmla="*/ 0 w 553"/>
                  <a:gd name="T97" fmla="*/ 0 h 272"/>
                  <a:gd name="T98" fmla="*/ 0 w 553"/>
                  <a:gd name="T99" fmla="*/ 0 h 272"/>
                  <a:gd name="T100" fmla="*/ 0 w 553"/>
                  <a:gd name="T101" fmla="*/ 0 h 272"/>
                  <a:gd name="T102" fmla="*/ 0 w 553"/>
                  <a:gd name="T103" fmla="*/ 0 h 2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53" h="272">
                    <a:moveTo>
                      <a:pt x="22" y="171"/>
                    </a:moveTo>
                    <a:lnTo>
                      <a:pt x="28" y="171"/>
                    </a:lnTo>
                    <a:lnTo>
                      <a:pt x="28" y="177"/>
                    </a:lnTo>
                    <a:lnTo>
                      <a:pt x="64" y="177"/>
                    </a:lnTo>
                    <a:lnTo>
                      <a:pt x="87" y="193"/>
                    </a:lnTo>
                    <a:lnTo>
                      <a:pt x="101" y="193"/>
                    </a:lnTo>
                    <a:lnTo>
                      <a:pt x="115" y="199"/>
                    </a:lnTo>
                    <a:lnTo>
                      <a:pt x="196" y="199"/>
                    </a:lnTo>
                    <a:lnTo>
                      <a:pt x="218" y="213"/>
                    </a:lnTo>
                    <a:lnTo>
                      <a:pt x="238" y="213"/>
                    </a:lnTo>
                    <a:lnTo>
                      <a:pt x="255" y="222"/>
                    </a:lnTo>
                    <a:lnTo>
                      <a:pt x="275" y="222"/>
                    </a:lnTo>
                    <a:lnTo>
                      <a:pt x="305" y="236"/>
                    </a:lnTo>
                    <a:lnTo>
                      <a:pt x="356" y="236"/>
                    </a:lnTo>
                    <a:lnTo>
                      <a:pt x="370" y="250"/>
                    </a:lnTo>
                    <a:lnTo>
                      <a:pt x="414" y="250"/>
                    </a:lnTo>
                    <a:lnTo>
                      <a:pt x="429" y="259"/>
                    </a:lnTo>
                    <a:lnTo>
                      <a:pt x="457" y="259"/>
                    </a:lnTo>
                    <a:lnTo>
                      <a:pt x="466" y="272"/>
                    </a:lnTo>
                    <a:lnTo>
                      <a:pt x="479" y="272"/>
                    </a:lnTo>
                    <a:lnTo>
                      <a:pt x="553" y="222"/>
                    </a:lnTo>
                    <a:lnTo>
                      <a:pt x="414" y="111"/>
                    </a:lnTo>
                    <a:lnTo>
                      <a:pt x="401" y="111"/>
                    </a:lnTo>
                    <a:lnTo>
                      <a:pt x="401" y="103"/>
                    </a:lnTo>
                    <a:lnTo>
                      <a:pt x="392" y="103"/>
                    </a:lnTo>
                    <a:lnTo>
                      <a:pt x="364" y="83"/>
                    </a:lnTo>
                    <a:lnTo>
                      <a:pt x="356" y="83"/>
                    </a:lnTo>
                    <a:lnTo>
                      <a:pt x="342" y="59"/>
                    </a:lnTo>
                    <a:lnTo>
                      <a:pt x="334" y="59"/>
                    </a:lnTo>
                    <a:lnTo>
                      <a:pt x="320" y="52"/>
                    </a:lnTo>
                    <a:lnTo>
                      <a:pt x="305" y="37"/>
                    </a:lnTo>
                    <a:lnTo>
                      <a:pt x="283" y="37"/>
                    </a:lnTo>
                    <a:lnTo>
                      <a:pt x="261" y="23"/>
                    </a:lnTo>
                    <a:lnTo>
                      <a:pt x="255" y="23"/>
                    </a:lnTo>
                    <a:lnTo>
                      <a:pt x="247" y="15"/>
                    </a:lnTo>
                    <a:lnTo>
                      <a:pt x="233" y="15"/>
                    </a:lnTo>
                    <a:lnTo>
                      <a:pt x="225" y="0"/>
                    </a:lnTo>
                    <a:lnTo>
                      <a:pt x="87" y="0"/>
                    </a:lnTo>
                    <a:lnTo>
                      <a:pt x="79" y="15"/>
                    </a:lnTo>
                    <a:lnTo>
                      <a:pt x="64" y="15"/>
                    </a:lnTo>
                    <a:lnTo>
                      <a:pt x="50" y="37"/>
                    </a:lnTo>
                    <a:lnTo>
                      <a:pt x="28" y="37"/>
                    </a:lnTo>
                    <a:lnTo>
                      <a:pt x="28" y="52"/>
                    </a:lnTo>
                    <a:lnTo>
                      <a:pt x="22" y="74"/>
                    </a:lnTo>
                    <a:lnTo>
                      <a:pt x="22" y="83"/>
                    </a:lnTo>
                    <a:lnTo>
                      <a:pt x="5" y="83"/>
                    </a:lnTo>
                    <a:lnTo>
                      <a:pt x="5" y="96"/>
                    </a:lnTo>
                    <a:lnTo>
                      <a:pt x="0" y="103"/>
                    </a:lnTo>
                    <a:lnTo>
                      <a:pt x="0" y="140"/>
                    </a:lnTo>
                    <a:lnTo>
                      <a:pt x="5" y="156"/>
                    </a:lnTo>
                    <a:lnTo>
                      <a:pt x="22" y="156"/>
                    </a:lnTo>
                    <a:lnTo>
                      <a:pt x="22" y="17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1" name="Freeform 219"/>
              <p:cNvSpPr>
                <a:spLocks/>
              </p:cNvSpPr>
              <p:nvPr/>
            </p:nvSpPr>
            <p:spPr bwMode="auto">
              <a:xfrm>
                <a:off x="4148" y="1936"/>
                <a:ext cx="76" cy="162"/>
              </a:xfrm>
              <a:custGeom>
                <a:avLst/>
                <a:gdLst>
                  <a:gd name="T0" fmla="*/ 0 w 763"/>
                  <a:gd name="T1" fmla="*/ 0 h 2103"/>
                  <a:gd name="T2" fmla="*/ 0 w 763"/>
                  <a:gd name="T3" fmla="*/ 0 h 2103"/>
                  <a:gd name="T4" fmla="*/ 0 w 763"/>
                  <a:gd name="T5" fmla="*/ 0 h 2103"/>
                  <a:gd name="T6" fmla="*/ 0 w 763"/>
                  <a:gd name="T7" fmla="*/ 0 h 2103"/>
                  <a:gd name="T8" fmla="*/ 0 w 763"/>
                  <a:gd name="T9" fmla="*/ 0 h 2103"/>
                  <a:gd name="T10" fmla="*/ 0 w 763"/>
                  <a:gd name="T11" fmla="*/ 0 h 2103"/>
                  <a:gd name="T12" fmla="*/ 0 w 763"/>
                  <a:gd name="T13" fmla="*/ 0 h 2103"/>
                  <a:gd name="T14" fmla="*/ 0 w 763"/>
                  <a:gd name="T15" fmla="*/ 0 h 2103"/>
                  <a:gd name="T16" fmla="*/ 0 w 763"/>
                  <a:gd name="T17" fmla="*/ 0 h 2103"/>
                  <a:gd name="T18" fmla="*/ 0 w 763"/>
                  <a:gd name="T19" fmla="*/ 0 h 2103"/>
                  <a:gd name="T20" fmla="*/ 0 w 763"/>
                  <a:gd name="T21" fmla="*/ 0 h 2103"/>
                  <a:gd name="T22" fmla="*/ 0 w 763"/>
                  <a:gd name="T23" fmla="*/ 0 h 2103"/>
                  <a:gd name="T24" fmla="*/ 0 w 763"/>
                  <a:gd name="T25" fmla="*/ 0 h 2103"/>
                  <a:gd name="T26" fmla="*/ 0 w 763"/>
                  <a:gd name="T27" fmla="*/ 0 h 2103"/>
                  <a:gd name="T28" fmla="*/ 0 w 763"/>
                  <a:gd name="T29" fmla="*/ 0 h 2103"/>
                  <a:gd name="T30" fmla="*/ 0 w 763"/>
                  <a:gd name="T31" fmla="*/ 0 h 2103"/>
                  <a:gd name="T32" fmla="*/ 0 w 763"/>
                  <a:gd name="T33" fmla="*/ 0 h 2103"/>
                  <a:gd name="T34" fmla="*/ 0 w 763"/>
                  <a:gd name="T35" fmla="*/ 0 h 2103"/>
                  <a:gd name="T36" fmla="*/ 0 w 763"/>
                  <a:gd name="T37" fmla="*/ 0 h 2103"/>
                  <a:gd name="T38" fmla="*/ 0 w 763"/>
                  <a:gd name="T39" fmla="*/ 0 h 210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63" h="2103">
                    <a:moveTo>
                      <a:pt x="706" y="0"/>
                    </a:moveTo>
                    <a:lnTo>
                      <a:pt x="671" y="38"/>
                    </a:lnTo>
                    <a:lnTo>
                      <a:pt x="0" y="2008"/>
                    </a:lnTo>
                    <a:lnTo>
                      <a:pt x="0" y="2030"/>
                    </a:lnTo>
                    <a:lnTo>
                      <a:pt x="14" y="2030"/>
                    </a:lnTo>
                    <a:lnTo>
                      <a:pt x="14" y="2053"/>
                    </a:lnTo>
                    <a:lnTo>
                      <a:pt x="20" y="2053"/>
                    </a:lnTo>
                    <a:lnTo>
                      <a:pt x="20" y="2067"/>
                    </a:lnTo>
                    <a:lnTo>
                      <a:pt x="29" y="2081"/>
                    </a:lnTo>
                    <a:lnTo>
                      <a:pt x="29" y="2090"/>
                    </a:lnTo>
                    <a:lnTo>
                      <a:pt x="36" y="2090"/>
                    </a:lnTo>
                    <a:lnTo>
                      <a:pt x="36" y="2103"/>
                    </a:lnTo>
                    <a:lnTo>
                      <a:pt x="42" y="2103"/>
                    </a:lnTo>
                    <a:lnTo>
                      <a:pt x="51" y="2090"/>
                    </a:lnTo>
                    <a:lnTo>
                      <a:pt x="79" y="2090"/>
                    </a:lnTo>
                    <a:lnTo>
                      <a:pt x="93" y="2081"/>
                    </a:lnTo>
                    <a:lnTo>
                      <a:pt x="116" y="2081"/>
                    </a:lnTo>
                    <a:lnTo>
                      <a:pt x="129" y="2067"/>
                    </a:lnTo>
                    <a:lnTo>
                      <a:pt x="763" y="60"/>
                    </a:lnTo>
                    <a:lnTo>
                      <a:pt x="706"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2" name="Freeform 220"/>
              <p:cNvSpPr>
                <a:spLocks/>
              </p:cNvSpPr>
              <p:nvPr/>
            </p:nvSpPr>
            <p:spPr bwMode="auto">
              <a:xfrm>
                <a:off x="4148" y="1936"/>
                <a:ext cx="76" cy="162"/>
              </a:xfrm>
              <a:custGeom>
                <a:avLst/>
                <a:gdLst>
                  <a:gd name="T0" fmla="*/ 0 w 763"/>
                  <a:gd name="T1" fmla="*/ 0 h 2103"/>
                  <a:gd name="T2" fmla="*/ 0 w 763"/>
                  <a:gd name="T3" fmla="*/ 0 h 2103"/>
                  <a:gd name="T4" fmla="*/ 0 w 763"/>
                  <a:gd name="T5" fmla="*/ 0 h 2103"/>
                  <a:gd name="T6" fmla="*/ 0 w 763"/>
                  <a:gd name="T7" fmla="*/ 0 h 2103"/>
                  <a:gd name="T8" fmla="*/ 0 w 763"/>
                  <a:gd name="T9" fmla="*/ 0 h 2103"/>
                  <a:gd name="T10" fmla="*/ 0 w 763"/>
                  <a:gd name="T11" fmla="*/ 0 h 2103"/>
                  <a:gd name="T12" fmla="*/ 0 w 763"/>
                  <a:gd name="T13" fmla="*/ 0 h 2103"/>
                  <a:gd name="T14" fmla="*/ 0 w 763"/>
                  <a:gd name="T15" fmla="*/ 0 h 2103"/>
                  <a:gd name="T16" fmla="*/ 0 w 763"/>
                  <a:gd name="T17" fmla="*/ 0 h 2103"/>
                  <a:gd name="T18" fmla="*/ 0 w 763"/>
                  <a:gd name="T19" fmla="*/ 0 h 2103"/>
                  <a:gd name="T20" fmla="*/ 0 w 763"/>
                  <a:gd name="T21" fmla="*/ 0 h 2103"/>
                  <a:gd name="T22" fmla="*/ 0 w 763"/>
                  <a:gd name="T23" fmla="*/ 0 h 2103"/>
                  <a:gd name="T24" fmla="*/ 0 w 763"/>
                  <a:gd name="T25" fmla="*/ 0 h 2103"/>
                  <a:gd name="T26" fmla="*/ 0 w 763"/>
                  <a:gd name="T27" fmla="*/ 0 h 2103"/>
                  <a:gd name="T28" fmla="*/ 0 w 763"/>
                  <a:gd name="T29" fmla="*/ 0 h 2103"/>
                  <a:gd name="T30" fmla="*/ 0 w 763"/>
                  <a:gd name="T31" fmla="*/ 0 h 2103"/>
                  <a:gd name="T32" fmla="*/ 0 w 763"/>
                  <a:gd name="T33" fmla="*/ 0 h 2103"/>
                  <a:gd name="T34" fmla="*/ 0 w 763"/>
                  <a:gd name="T35" fmla="*/ 0 h 2103"/>
                  <a:gd name="T36" fmla="*/ 0 w 763"/>
                  <a:gd name="T37" fmla="*/ 0 h 2103"/>
                  <a:gd name="T38" fmla="*/ 0 w 763"/>
                  <a:gd name="T39" fmla="*/ 0 h 210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63" h="2103">
                    <a:moveTo>
                      <a:pt x="706" y="0"/>
                    </a:moveTo>
                    <a:lnTo>
                      <a:pt x="671" y="38"/>
                    </a:lnTo>
                    <a:lnTo>
                      <a:pt x="0" y="2008"/>
                    </a:lnTo>
                    <a:lnTo>
                      <a:pt x="0" y="2030"/>
                    </a:lnTo>
                    <a:lnTo>
                      <a:pt x="14" y="2030"/>
                    </a:lnTo>
                    <a:lnTo>
                      <a:pt x="14" y="2053"/>
                    </a:lnTo>
                    <a:lnTo>
                      <a:pt x="20" y="2053"/>
                    </a:lnTo>
                    <a:lnTo>
                      <a:pt x="20" y="2067"/>
                    </a:lnTo>
                    <a:lnTo>
                      <a:pt x="29" y="2081"/>
                    </a:lnTo>
                    <a:lnTo>
                      <a:pt x="29" y="2090"/>
                    </a:lnTo>
                    <a:lnTo>
                      <a:pt x="36" y="2090"/>
                    </a:lnTo>
                    <a:lnTo>
                      <a:pt x="36" y="2103"/>
                    </a:lnTo>
                    <a:lnTo>
                      <a:pt x="42" y="2103"/>
                    </a:lnTo>
                    <a:lnTo>
                      <a:pt x="51" y="2090"/>
                    </a:lnTo>
                    <a:lnTo>
                      <a:pt x="79" y="2090"/>
                    </a:lnTo>
                    <a:lnTo>
                      <a:pt x="93" y="2081"/>
                    </a:lnTo>
                    <a:lnTo>
                      <a:pt x="116" y="2081"/>
                    </a:lnTo>
                    <a:lnTo>
                      <a:pt x="129" y="2067"/>
                    </a:lnTo>
                    <a:lnTo>
                      <a:pt x="763" y="60"/>
                    </a:lnTo>
                    <a:lnTo>
                      <a:pt x="706"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3" name="Freeform 221"/>
              <p:cNvSpPr>
                <a:spLocks/>
              </p:cNvSpPr>
              <p:nvPr/>
            </p:nvSpPr>
            <p:spPr bwMode="auto">
              <a:xfrm>
                <a:off x="3815" y="1882"/>
                <a:ext cx="403" cy="208"/>
              </a:xfrm>
              <a:custGeom>
                <a:avLst/>
                <a:gdLst>
                  <a:gd name="T0" fmla="*/ 0 w 4037"/>
                  <a:gd name="T1" fmla="*/ 0 h 2709"/>
                  <a:gd name="T2" fmla="*/ 0 w 4037"/>
                  <a:gd name="T3" fmla="*/ 0 h 2709"/>
                  <a:gd name="T4" fmla="*/ 0 w 4037"/>
                  <a:gd name="T5" fmla="*/ 0 h 2709"/>
                  <a:gd name="T6" fmla="*/ 0 w 4037"/>
                  <a:gd name="T7" fmla="*/ 0 h 2709"/>
                  <a:gd name="T8" fmla="*/ 0 w 4037"/>
                  <a:gd name="T9" fmla="*/ 0 h 2709"/>
                  <a:gd name="T10" fmla="*/ 0 w 4037"/>
                  <a:gd name="T11" fmla="*/ 0 h 2709"/>
                  <a:gd name="T12" fmla="*/ 0 w 4037"/>
                  <a:gd name="T13" fmla="*/ 0 h 2709"/>
                  <a:gd name="T14" fmla="*/ 0 w 4037"/>
                  <a:gd name="T15" fmla="*/ 0 h 2709"/>
                  <a:gd name="T16" fmla="*/ 0 w 4037"/>
                  <a:gd name="T17" fmla="*/ 0 h 2709"/>
                  <a:gd name="T18" fmla="*/ 0 w 4037"/>
                  <a:gd name="T19" fmla="*/ 0 h 2709"/>
                  <a:gd name="T20" fmla="*/ 0 w 4037"/>
                  <a:gd name="T21" fmla="*/ 0 h 2709"/>
                  <a:gd name="T22" fmla="*/ 0 w 4037"/>
                  <a:gd name="T23" fmla="*/ 0 h 2709"/>
                  <a:gd name="T24" fmla="*/ 0 w 4037"/>
                  <a:gd name="T25" fmla="*/ 0 h 2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37" h="2709">
                    <a:moveTo>
                      <a:pt x="629" y="0"/>
                    </a:moveTo>
                    <a:lnTo>
                      <a:pt x="205" y="1130"/>
                    </a:lnTo>
                    <a:lnTo>
                      <a:pt x="228" y="1271"/>
                    </a:lnTo>
                    <a:lnTo>
                      <a:pt x="0" y="1882"/>
                    </a:lnTo>
                    <a:lnTo>
                      <a:pt x="402" y="1993"/>
                    </a:lnTo>
                    <a:lnTo>
                      <a:pt x="518" y="1743"/>
                    </a:lnTo>
                    <a:lnTo>
                      <a:pt x="3009" y="2356"/>
                    </a:lnTo>
                    <a:lnTo>
                      <a:pt x="2899" y="2615"/>
                    </a:lnTo>
                    <a:lnTo>
                      <a:pt x="3345" y="2709"/>
                    </a:lnTo>
                    <a:lnTo>
                      <a:pt x="4037" y="710"/>
                    </a:lnTo>
                    <a:lnTo>
                      <a:pt x="3659" y="598"/>
                    </a:lnTo>
                    <a:lnTo>
                      <a:pt x="1167" y="90"/>
                    </a:lnTo>
                    <a:lnTo>
                      <a:pt x="62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4" name="Freeform 222"/>
              <p:cNvSpPr>
                <a:spLocks/>
              </p:cNvSpPr>
              <p:nvPr/>
            </p:nvSpPr>
            <p:spPr bwMode="auto">
              <a:xfrm>
                <a:off x="3815" y="1882"/>
                <a:ext cx="403" cy="208"/>
              </a:xfrm>
              <a:custGeom>
                <a:avLst/>
                <a:gdLst>
                  <a:gd name="T0" fmla="*/ 0 w 4037"/>
                  <a:gd name="T1" fmla="*/ 0 h 2709"/>
                  <a:gd name="T2" fmla="*/ 0 w 4037"/>
                  <a:gd name="T3" fmla="*/ 0 h 2709"/>
                  <a:gd name="T4" fmla="*/ 0 w 4037"/>
                  <a:gd name="T5" fmla="*/ 0 h 2709"/>
                  <a:gd name="T6" fmla="*/ 0 w 4037"/>
                  <a:gd name="T7" fmla="*/ 0 h 2709"/>
                  <a:gd name="T8" fmla="*/ 0 w 4037"/>
                  <a:gd name="T9" fmla="*/ 0 h 2709"/>
                  <a:gd name="T10" fmla="*/ 0 w 4037"/>
                  <a:gd name="T11" fmla="*/ 0 h 2709"/>
                  <a:gd name="T12" fmla="*/ 0 w 4037"/>
                  <a:gd name="T13" fmla="*/ 0 h 2709"/>
                  <a:gd name="T14" fmla="*/ 0 w 4037"/>
                  <a:gd name="T15" fmla="*/ 0 h 2709"/>
                  <a:gd name="T16" fmla="*/ 0 w 4037"/>
                  <a:gd name="T17" fmla="*/ 0 h 2709"/>
                  <a:gd name="T18" fmla="*/ 0 w 4037"/>
                  <a:gd name="T19" fmla="*/ 0 h 2709"/>
                  <a:gd name="T20" fmla="*/ 0 w 4037"/>
                  <a:gd name="T21" fmla="*/ 0 h 2709"/>
                  <a:gd name="T22" fmla="*/ 0 w 4037"/>
                  <a:gd name="T23" fmla="*/ 0 h 2709"/>
                  <a:gd name="T24" fmla="*/ 0 w 4037"/>
                  <a:gd name="T25" fmla="*/ 0 h 2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37" h="2709">
                    <a:moveTo>
                      <a:pt x="629" y="0"/>
                    </a:moveTo>
                    <a:lnTo>
                      <a:pt x="205" y="1130"/>
                    </a:lnTo>
                    <a:lnTo>
                      <a:pt x="228" y="1271"/>
                    </a:lnTo>
                    <a:lnTo>
                      <a:pt x="0" y="1882"/>
                    </a:lnTo>
                    <a:lnTo>
                      <a:pt x="402" y="1993"/>
                    </a:lnTo>
                    <a:lnTo>
                      <a:pt x="518" y="1743"/>
                    </a:lnTo>
                    <a:lnTo>
                      <a:pt x="3009" y="2356"/>
                    </a:lnTo>
                    <a:lnTo>
                      <a:pt x="2899" y="2615"/>
                    </a:lnTo>
                    <a:lnTo>
                      <a:pt x="3345" y="2709"/>
                    </a:lnTo>
                    <a:lnTo>
                      <a:pt x="4037" y="710"/>
                    </a:lnTo>
                    <a:lnTo>
                      <a:pt x="3659" y="598"/>
                    </a:lnTo>
                    <a:lnTo>
                      <a:pt x="1167" y="90"/>
                    </a:lnTo>
                    <a:lnTo>
                      <a:pt x="629"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 name="Line 223"/>
              <p:cNvSpPr>
                <a:spLocks noChangeShapeType="1"/>
              </p:cNvSpPr>
              <p:nvPr/>
            </p:nvSpPr>
            <p:spPr bwMode="auto">
              <a:xfrm>
                <a:off x="3823" y="2008"/>
                <a:ext cx="43"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 name="Line 224"/>
              <p:cNvSpPr>
                <a:spLocks noChangeShapeType="1"/>
              </p:cNvSpPr>
              <p:nvPr/>
            </p:nvSpPr>
            <p:spPr bwMode="auto">
              <a:xfrm>
                <a:off x="4116" y="2063"/>
                <a:ext cx="42"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 name="Freeform 225"/>
              <p:cNvSpPr>
                <a:spLocks/>
              </p:cNvSpPr>
              <p:nvPr/>
            </p:nvSpPr>
            <p:spPr bwMode="auto">
              <a:xfrm>
                <a:off x="3835" y="1886"/>
                <a:ext cx="93" cy="93"/>
              </a:xfrm>
              <a:custGeom>
                <a:avLst/>
                <a:gdLst>
                  <a:gd name="T0" fmla="*/ 0 w 931"/>
                  <a:gd name="T1" fmla="*/ 0 h 1202"/>
                  <a:gd name="T2" fmla="*/ 0 w 931"/>
                  <a:gd name="T3" fmla="*/ 0 h 1202"/>
                  <a:gd name="T4" fmla="*/ 0 w 931"/>
                  <a:gd name="T5" fmla="*/ 0 h 1202"/>
                  <a:gd name="T6" fmla="*/ 0 w 931"/>
                  <a:gd name="T7" fmla="*/ 0 h 1202"/>
                  <a:gd name="T8" fmla="*/ 0 w 931"/>
                  <a:gd name="T9" fmla="*/ 0 h 1202"/>
                  <a:gd name="T10" fmla="*/ 0 w 931"/>
                  <a:gd name="T11" fmla="*/ 0 h 1202"/>
                  <a:gd name="T12" fmla="*/ 0 w 931"/>
                  <a:gd name="T13" fmla="*/ 0 h 1202"/>
                  <a:gd name="T14" fmla="*/ 0 w 931"/>
                  <a:gd name="T15" fmla="*/ 0 h 1202"/>
                  <a:gd name="T16" fmla="*/ 0 w 931"/>
                  <a:gd name="T17" fmla="*/ 0 h 12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31" h="1202">
                    <a:moveTo>
                      <a:pt x="931" y="58"/>
                    </a:moveTo>
                    <a:lnTo>
                      <a:pt x="443" y="0"/>
                    </a:lnTo>
                    <a:lnTo>
                      <a:pt x="43" y="1086"/>
                    </a:lnTo>
                    <a:lnTo>
                      <a:pt x="0" y="1077"/>
                    </a:lnTo>
                    <a:lnTo>
                      <a:pt x="23" y="1202"/>
                    </a:lnTo>
                    <a:lnTo>
                      <a:pt x="59" y="1202"/>
                    </a:lnTo>
                    <a:lnTo>
                      <a:pt x="488" y="52"/>
                    </a:lnTo>
                    <a:lnTo>
                      <a:pt x="918" y="118"/>
                    </a:lnTo>
                    <a:lnTo>
                      <a:pt x="931" y="58"/>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 name="Freeform 226"/>
              <p:cNvSpPr>
                <a:spLocks/>
              </p:cNvSpPr>
              <p:nvPr/>
            </p:nvSpPr>
            <p:spPr bwMode="auto">
              <a:xfrm>
                <a:off x="3835" y="1886"/>
                <a:ext cx="93" cy="93"/>
              </a:xfrm>
              <a:custGeom>
                <a:avLst/>
                <a:gdLst>
                  <a:gd name="T0" fmla="*/ 0 w 931"/>
                  <a:gd name="T1" fmla="*/ 0 h 1202"/>
                  <a:gd name="T2" fmla="*/ 0 w 931"/>
                  <a:gd name="T3" fmla="*/ 0 h 1202"/>
                  <a:gd name="T4" fmla="*/ 0 w 931"/>
                  <a:gd name="T5" fmla="*/ 0 h 1202"/>
                  <a:gd name="T6" fmla="*/ 0 w 931"/>
                  <a:gd name="T7" fmla="*/ 0 h 1202"/>
                  <a:gd name="T8" fmla="*/ 0 w 931"/>
                  <a:gd name="T9" fmla="*/ 0 h 1202"/>
                  <a:gd name="T10" fmla="*/ 0 w 931"/>
                  <a:gd name="T11" fmla="*/ 0 h 1202"/>
                  <a:gd name="T12" fmla="*/ 0 w 931"/>
                  <a:gd name="T13" fmla="*/ 0 h 1202"/>
                  <a:gd name="T14" fmla="*/ 0 w 931"/>
                  <a:gd name="T15" fmla="*/ 0 h 1202"/>
                  <a:gd name="T16" fmla="*/ 0 w 931"/>
                  <a:gd name="T17" fmla="*/ 0 h 12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31" h="1202">
                    <a:moveTo>
                      <a:pt x="931" y="58"/>
                    </a:moveTo>
                    <a:lnTo>
                      <a:pt x="443" y="0"/>
                    </a:lnTo>
                    <a:lnTo>
                      <a:pt x="43" y="1086"/>
                    </a:lnTo>
                    <a:lnTo>
                      <a:pt x="0" y="1077"/>
                    </a:lnTo>
                    <a:lnTo>
                      <a:pt x="23" y="1202"/>
                    </a:lnTo>
                    <a:lnTo>
                      <a:pt x="59" y="1202"/>
                    </a:lnTo>
                    <a:lnTo>
                      <a:pt x="488" y="52"/>
                    </a:lnTo>
                    <a:lnTo>
                      <a:pt x="918" y="118"/>
                    </a:lnTo>
                    <a:lnTo>
                      <a:pt x="931" y="58"/>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9" name="Line 227"/>
              <p:cNvSpPr>
                <a:spLocks noChangeShapeType="1"/>
              </p:cNvSpPr>
              <p:nvPr/>
            </p:nvSpPr>
            <p:spPr bwMode="auto">
              <a:xfrm>
                <a:off x="3839" y="1969"/>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0" name="Freeform 228"/>
              <p:cNvSpPr>
                <a:spLocks/>
              </p:cNvSpPr>
              <p:nvPr/>
            </p:nvSpPr>
            <p:spPr bwMode="auto">
              <a:xfrm>
                <a:off x="4172" y="1928"/>
                <a:ext cx="47" cy="99"/>
              </a:xfrm>
              <a:custGeom>
                <a:avLst/>
                <a:gdLst>
                  <a:gd name="T0" fmla="*/ 0 w 466"/>
                  <a:gd name="T1" fmla="*/ 0 h 1284"/>
                  <a:gd name="T2" fmla="*/ 0 w 466"/>
                  <a:gd name="T3" fmla="*/ 0 h 1284"/>
                  <a:gd name="T4" fmla="*/ 0 w 466"/>
                  <a:gd name="T5" fmla="*/ 0 h 1284"/>
                  <a:gd name="T6" fmla="*/ 0 w 466"/>
                  <a:gd name="T7" fmla="*/ 0 h 1284"/>
                  <a:gd name="T8" fmla="*/ 0 w 466"/>
                  <a:gd name="T9" fmla="*/ 0 h 1284"/>
                  <a:gd name="T10" fmla="*/ 0 w 466"/>
                  <a:gd name="T11" fmla="*/ 0 h 1284"/>
                  <a:gd name="T12" fmla="*/ 0 w 466"/>
                  <a:gd name="T13" fmla="*/ 0 h 1284"/>
                  <a:gd name="T14" fmla="*/ 0 w 466"/>
                  <a:gd name="T15" fmla="*/ 0 h 1284"/>
                  <a:gd name="T16" fmla="*/ 0 w 466"/>
                  <a:gd name="T17" fmla="*/ 0 h 1284"/>
                  <a:gd name="T18" fmla="*/ 0 w 466"/>
                  <a:gd name="T19" fmla="*/ 0 h 1284"/>
                  <a:gd name="T20" fmla="*/ 0 w 466"/>
                  <a:gd name="T21" fmla="*/ 0 h 1284"/>
                  <a:gd name="T22" fmla="*/ 0 w 466"/>
                  <a:gd name="T23" fmla="*/ 0 h 1284"/>
                  <a:gd name="T24" fmla="*/ 0 w 466"/>
                  <a:gd name="T25" fmla="*/ 0 h 1284"/>
                  <a:gd name="T26" fmla="*/ 0 w 466"/>
                  <a:gd name="T27" fmla="*/ 0 h 1284"/>
                  <a:gd name="T28" fmla="*/ 0 w 466"/>
                  <a:gd name="T29" fmla="*/ 0 h 1284"/>
                  <a:gd name="T30" fmla="*/ 0 w 466"/>
                  <a:gd name="T31" fmla="*/ 0 h 1284"/>
                  <a:gd name="T32" fmla="*/ 0 w 466"/>
                  <a:gd name="T33" fmla="*/ 0 h 1284"/>
                  <a:gd name="T34" fmla="*/ 0 w 466"/>
                  <a:gd name="T35" fmla="*/ 0 h 1284"/>
                  <a:gd name="T36" fmla="*/ 0 w 466"/>
                  <a:gd name="T37" fmla="*/ 0 h 1284"/>
                  <a:gd name="T38" fmla="*/ 0 w 466"/>
                  <a:gd name="T39" fmla="*/ 0 h 1284"/>
                  <a:gd name="T40" fmla="*/ 0 w 466"/>
                  <a:gd name="T41" fmla="*/ 0 h 1284"/>
                  <a:gd name="T42" fmla="*/ 0 w 466"/>
                  <a:gd name="T43" fmla="*/ 0 h 1284"/>
                  <a:gd name="T44" fmla="*/ 0 w 466"/>
                  <a:gd name="T45" fmla="*/ 0 h 1284"/>
                  <a:gd name="T46" fmla="*/ 0 w 466"/>
                  <a:gd name="T47" fmla="*/ 0 h 1284"/>
                  <a:gd name="T48" fmla="*/ 0 w 466"/>
                  <a:gd name="T49" fmla="*/ 0 h 1284"/>
                  <a:gd name="T50" fmla="*/ 0 w 466"/>
                  <a:gd name="T51" fmla="*/ 0 h 1284"/>
                  <a:gd name="T52" fmla="*/ 0 w 466"/>
                  <a:gd name="T53" fmla="*/ 0 h 1284"/>
                  <a:gd name="T54" fmla="*/ 0 w 466"/>
                  <a:gd name="T55" fmla="*/ 0 h 1284"/>
                  <a:gd name="T56" fmla="*/ 0 w 466"/>
                  <a:gd name="T57" fmla="*/ 0 h 1284"/>
                  <a:gd name="T58" fmla="*/ 0 w 466"/>
                  <a:gd name="T59" fmla="*/ 0 h 1284"/>
                  <a:gd name="T60" fmla="*/ 0 w 466"/>
                  <a:gd name="T61" fmla="*/ 0 h 1284"/>
                  <a:gd name="T62" fmla="*/ 0 w 466"/>
                  <a:gd name="T63" fmla="*/ 0 h 1284"/>
                  <a:gd name="T64" fmla="*/ 0 w 466"/>
                  <a:gd name="T65" fmla="*/ 0 h 1284"/>
                  <a:gd name="T66" fmla="*/ 0 w 466"/>
                  <a:gd name="T67" fmla="*/ 0 h 1284"/>
                  <a:gd name="T68" fmla="*/ 0 w 466"/>
                  <a:gd name="T69" fmla="*/ 0 h 1284"/>
                  <a:gd name="T70" fmla="*/ 0 w 466"/>
                  <a:gd name="T71" fmla="*/ 0 h 1284"/>
                  <a:gd name="T72" fmla="*/ 0 w 466"/>
                  <a:gd name="T73" fmla="*/ 0 h 1284"/>
                  <a:gd name="T74" fmla="*/ 0 w 466"/>
                  <a:gd name="T75" fmla="*/ 0 h 1284"/>
                  <a:gd name="T76" fmla="*/ 0 w 466"/>
                  <a:gd name="T77" fmla="*/ 0 h 1284"/>
                  <a:gd name="T78" fmla="*/ 0 w 466"/>
                  <a:gd name="T79" fmla="*/ 0 h 1284"/>
                  <a:gd name="T80" fmla="*/ 0 w 466"/>
                  <a:gd name="T81" fmla="*/ 0 h 1284"/>
                  <a:gd name="T82" fmla="*/ 0 w 466"/>
                  <a:gd name="T83" fmla="*/ 0 h 1284"/>
                  <a:gd name="T84" fmla="*/ 0 w 466"/>
                  <a:gd name="T85" fmla="*/ 0 h 1284"/>
                  <a:gd name="T86" fmla="*/ 0 w 466"/>
                  <a:gd name="T87" fmla="*/ 0 h 1284"/>
                  <a:gd name="T88" fmla="*/ 0 w 466"/>
                  <a:gd name="T89" fmla="*/ 0 h 1284"/>
                  <a:gd name="T90" fmla="*/ 0 w 466"/>
                  <a:gd name="T91" fmla="*/ 0 h 1284"/>
                  <a:gd name="T92" fmla="*/ 0 w 466"/>
                  <a:gd name="T93" fmla="*/ 0 h 1284"/>
                  <a:gd name="T94" fmla="*/ 0 w 466"/>
                  <a:gd name="T95" fmla="*/ 0 h 1284"/>
                  <a:gd name="T96" fmla="*/ 0 w 466"/>
                  <a:gd name="T97" fmla="*/ 0 h 1284"/>
                  <a:gd name="T98" fmla="*/ 0 w 466"/>
                  <a:gd name="T99" fmla="*/ 0 h 1284"/>
                  <a:gd name="T100" fmla="*/ 0 w 466"/>
                  <a:gd name="T101" fmla="*/ 0 h 1284"/>
                  <a:gd name="T102" fmla="*/ 0 w 466"/>
                  <a:gd name="T103" fmla="*/ 0 h 1284"/>
                  <a:gd name="T104" fmla="*/ 0 w 466"/>
                  <a:gd name="T105" fmla="*/ 0 h 1284"/>
                  <a:gd name="T106" fmla="*/ 0 w 466"/>
                  <a:gd name="T107" fmla="*/ 0 h 1284"/>
                  <a:gd name="T108" fmla="*/ 0 w 466"/>
                  <a:gd name="T109" fmla="*/ 0 h 1284"/>
                  <a:gd name="T110" fmla="*/ 0 w 466"/>
                  <a:gd name="T111" fmla="*/ 0 h 1284"/>
                  <a:gd name="T112" fmla="*/ 0 w 466"/>
                  <a:gd name="T113" fmla="*/ 0 h 12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66" h="1284">
                    <a:moveTo>
                      <a:pt x="59" y="0"/>
                    </a:moveTo>
                    <a:lnTo>
                      <a:pt x="50" y="0"/>
                    </a:lnTo>
                    <a:lnTo>
                      <a:pt x="50" y="24"/>
                    </a:lnTo>
                    <a:lnTo>
                      <a:pt x="37" y="24"/>
                    </a:lnTo>
                    <a:lnTo>
                      <a:pt x="37" y="38"/>
                    </a:lnTo>
                    <a:lnTo>
                      <a:pt x="65" y="38"/>
                    </a:lnTo>
                    <a:lnTo>
                      <a:pt x="65" y="46"/>
                    </a:lnTo>
                    <a:lnTo>
                      <a:pt x="102" y="46"/>
                    </a:lnTo>
                    <a:lnTo>
                      <a:pt x="102" y="52"/>
                    </a:lnTo>
                    <a:lnTo>
                      <a:pt x="132" y="52"/>
                    </a:lnTo>
                    <a:lnTo>
                      <a:pt x="132" y="60"/>
                    </a:lnTo>
                    <a:lnTo>
                      <a:pt x="168" y="60"/>
                    </a:lnTo>
                    <a:lnTo>
                      <a:pt x="168" y="66"/>
                    </a:lnTo>
                    <a:lnTo>
                      <a:pt x="196" y="66"/>
                    </a:lnTo>
                    <a:lnTo>
                      <a:pt x="196" y="75"/>
                    </a:lnTo>
                    <a:lnTo>
                      <a:pt x="227" y="75"/>
                    </a:lnTo>
                    <a:lnTo>
                      <a:pt x="227" y="83"/>
                    </a:lnTo>
                    <a:lnTo>
                      <a:pt x="255" y="83"/>
                    </a:lnTo>
                    <a:lnTo>
                      <a:pt x="255" y="97"/>
                    </a:lnTo>
                    <a:lnTo>
                      <a:pt x="283" y="97"/>
                    </a:lnTo>
                    <a:lnTo>
                      <a:pt x="283" y="103"/>
                    </a:lnTo>
                    <a:lnTo>
                      <a:pt x="320" y="103"/>
                    </a:lnTo>
                    <a:lnTo>
                      <a:pt x="320" y="112"/>
                    </a:lnTo>
                    <a:lnTo>
                      <a:pt x="342" y="112"/>
                    </a:lnTo>
                    <a:lnTo>
                      <a:pt x="342" y="119"/>
                    </a:lnTo>
                    <a:lnTo>
                      <a:pt x="387" y="119"/>
                    </a:lnTo>
                    <a:lnTo>
                      <a:pt x="387" y="134"/>
                    </a:lnTo>
                    <a:lnTo>
                      <a:pt x="409" y="134"/>
                    </a:lnTo>
                    <a:lnTo>
                      <a:pt x="409" y="149"/>
                    </a:lnTo>
                    <a:lnTo>
                      <a:pt x="401" y="149"/>
                    </a:lnTo>
                    <a:lnTo>
                      <a:pt x="401" y="178"/>
                    </a:lnTo>
                    <a:lnTo>
                      <a:pt x="393" y="178"/>
                    </a:lnTo>
                    <a:lnTo>
                      <a:pt x="393" y="200"/>
                    </a:lnTo>
                    <a:lnTo>
                      <a:pt x="387" y="200"/>
                    </a:lnTo>
                    <a:lnTo>
                      <a:pt x="387" y="222"/>
                    </a:lnTo>
                    <a:lnTo>
                      <a:pt x="372" y="222"/>
                    </a:lnTo>
                    <a:lnTo>
                      <a:pt x="372" y="251"/>
                    </a:lnTo>
                    <a:lnTo>
                      <a:pt x="365" y="251"/>
                    </a:lnTo>
                    <a:lnTo>
                      <a:pt x="365" y="273"/>
                    </a:lnTo>
                    <a:lnTo>
                      <a:pt x="350" y="273"/>
                    </a:lnTo>
                    <a:lnTo>
                      <a:pt x="350" y="297"/>
                    </a:lnTo>
                    <a:lnTo>
                      <a:pt x="342" y="297"/>
                    </a:lnTo>
                    <a:lnTo>
                      <a:pt x="342" y="319"/>
                    </a:lnTo>
                    <a:lnTo>
                      <a:pt x="337" y="319"/>
                    </a:lnTo>
                    <a:lnTo>
                      <a:pt x="337" y="370"/>
                    </a:lnTo>
                    <a:lnTo>
                      <a:pt x="320" y="370"/>
                    </a:lnTo>
                    <a:lnTo>
                      <a:pt x="320" y="398"/>
                    </a:lnTo>
                    <a:lnTo>
                      <a:pt x="314" y="398"/>
                    </a:lnTo>
                    <a:lnTo>
                      <a:pt x="314" y="421"/>
                    </a:lnTo>
                    <a:lnTo>
                      <a:pt x="300" y="421"/>
                    </a:lnTo>
                    <a:lnTo>
                      <a:pt x="300" y="436"/>
                    </a:lnTo>
                    <a:lnTo>
                      <a:pt x="292" y="436"/>
                    </a:lnTo>
                    <a:lnTo>
                      <a:pt x="292" y="473"/>
                    </a:lnTo>
                    <a:lnTo>
                      <a:pt x="283" y="473"/>
                    </a:lnTo>
                    <a:lnTo>
                      <a:pt x="283" y="495"/>
                    </a:lnTo>
                    <a:lnTo>
                      <a:pt x="278" y="495"/>
                    </a:lnTo>
                    <a:lnTo>
                      <a:pt x="278" y="517"/>
                    </a:lnTo>
                    <a:lnTo>
                      <a:pt x="263" y="517"/>
                    </a:lnTo>
                    <a:lnTo>
                      <a:pt x="263" y="541"/>
                    </a:lnTo>
                    <a:lnTo>
                      <a:pt x="255" y="541"/>
                    </a:lnTo>
                    <a:lnTo>
                      <a:pt x="255" y="569"/>
                    </a:lnTo>
                    <a:lnTo>
                      <a:pt x="247" y="569"/>
                    </a:lnTo>
                    <a:lnTo>
                      <a:pt x="247" y="600"/>
                    </a:lnTo>
                    <a:lnTo>
                      <a:pt x="233" y="600"/>
                    </a:lnTo>
                    <a:lnTo>
                      <a:pt x="233" y="614"/>
                    </a:lnTo>
                    <a:lnTo>
                      <a:pt x="227" y="614"/>
                    </a:lnTo>
                    <a:lnTo>
                      <a:pt x="227" y="642"/>
                    </a:lnTo>
                    <a:lnTo>
                      <a:pt x="219" y="642"/>
                    </a:lnTo>
                    <a:lnTo>
                      <a:pt x="219" y="693"/>
                    </a:lnTo>
                    <a:lnTo>
                      <a:pt x="204" y="693"/>
                    </a:lnTo>
                    <a:lnTo>
                      <a:pt x="204" y="717"/>
                    </a:lnTo>
                    <a:lnTo>
                      <a:pt x="196" y="717"/>
                    </a:lnTo>
                    <a:lnTo>
                      <a:pt x="196" y="739"/>
                    </a:lnTo>
                    <a:lnTo>
                      <a:pt x="182" y="739"/>
                    </a:lnTo>
                    <a:lnTo>
                      <a:pt x="182" y="768"/>
                    </a:lnTo>
                    <a:lnTo>
                      <a:pt x="174" y="768"/>
                    </a:lnTo>
                    <a:lnTo>
                      <a:pt x="174" y="790"/>
                    </a:lnTo>
                    <a:lnTo>
                      <a:pt x="168" y="790"/>
                    </a:lnTo>
                    <a:lnTo>
                      <a:pt x="168" y="813"/>
                    </a:lnTo>
                    <a:lnTo>
                      <a:pt x="160" y="813"/>
                    </a:lnTo>
                    <a:lnTo>
                      <a:pt x="160" y="842"/>
                    </a:lnTo>
                    <a:lnTo>
                      <a:pt x="146" y="842"/>
                    </a:lnTo>
                    <a:lnTo>
                      <a:pt x="146" y="873"/>
                    </a:lnTo>
                    <a:lnTo>
                      <a:pt x="137" y="873"/>
                    </a:lnTo>
                    <a:lnTo>
                      <a:pt x="137" y="886"/>
                    </a:lnTo>
                    <a:lnTo>
                      <a:pt x="132" y="886"/>
                    </a:lnTo>
                    <a:lnTo>
                      <a:pt x="132" y="915"/>
                    </a:lnTo>
                    <a:lnTo>
                      <a:pt x="117" y="915"/>
                    </a:lnTo>
                    <a:lnTo>
                      <a:pt x="117" y="937"/>
                    </a:lnTo>
                    <a:lnTo>
                      <a:pt x="109" y="937"/>
                    </a:lnTo>
                    <a:lnTo>
                      <a:pt x="109" y="968"/>
                    </a:lnTo>
                    <a:lnTo>
                      <a:pt x="102" y="968"/>
                    </a:lnTo>
                    <a:lnTo>
                      <a:pt x="102" y="989"/>
                    </a:lnTo>
                    <a:lnTo>
                      <a:pt x="95" y="989"/>
                    </a:lnTo>
                    <a:lnTo>
                      <a:pt x="95" y="1012"/>
                    </a:lnTo>
                    <a:lnTo>
                      <a:pt x="87" y="1012"/>
                    </a:lnTo>
                    <a:lnTo>
                      <a:pt x="87" y="1042"/>
                    </a:lnTo>
                    <a:lnTo>
                      <a:pt x="81" y="1042"/>
                    </a:lnTo>
                    <a:lnTo>
                      <a:pt x="81" y="1056"/>
                    </a:lnTo>
                    <a:lnTo>
                      <a:pt x="65" y="1056"/>
                    </a:lnTo>
                    <a:lnTo>
                      <a:pt x="65" y="1085"/>
                    </a:lnTo>
                    <a:lnTo>
                      <a:pt x="59" y="1085"/>
                    </a:lnTo>
                    <a:lnTo>
                      <a:pt x="59" y="1116"/>
                    </a:lnTo>
                    <a:lnTo>
                      <a:pt x="50" y="1116"/>
                    </a:lnTo>
                    <a:lnTo>
                      <a:pt x="50" y="1145"/>
                    </a:lnTo>
                    <a:lnTo>
                      <a:pt x="37" y="1145"/>
                    </a:lnTo>
                    <a:lnTo>
                      <a:pt x="37" y="1159"/>
                    </a:lnTo>
                    <a:lnTo>
                      <a:pt x="28" y="1159"/>
                    </a:lnTo>
                    <a:lnTo>
                      <a:pt x="28" y="1190"/>
                    </a:lnTo>
                    <a:lnTo>
                      <a:pt x="22" y="1190"/>
                    </a:lnTo>
                    <a:lnTo>
                      <a:pt x="22" y="1210"/>
                    </a:lnTo>
                    <a:lnTo>
                      <a:pt x="15" y="1210"/>
                    </a:lnTo>
                    <a:lnTo>
                      <a:pt x="15" y="1233"/>
                    </a:lnTo>
                    <a:lnTo>
                      <a:pt x="0" y="1233"/>
                    </a:lnTo>
                    <a:lnTo>
                      <a:pt x="0" y="1278"/>
                    </a:lnTo>
                    <a:lnTo>
                      <a:pt x="28" y="1278"/>
                    </a:lnTo>
                    <a:lnTo>
                      <a:pt x="28" y="1284"/>
                    </a:lnTo>
                    <a:lnTo>
                      <a:pt x="65" y="1284"/>
                    </a:lnTo>
                    <a:lnTo>
                      <a:pt x="65" y="1278"/>
                    </a:lnTo>
                    <a:lnTo>
                      <a:pt x="81" y="1278"/>
                    </a:lnTo>
                    <a:lnTo>
                      <a:pt x="81" y="1247"/>
                    </a:lnTo>
                    <a:lnTo>
                      <a:pt x="87" y="1247"/>
                    </a:lnTo>
                    <a:lnTo>
                      <a:pt x="87" y="1227"/>
                    </a:lnTo>
                    <a:lnTo>
                      <a:pt x="95" y="1227"/>
                    </a:lnTo>
                    <a:lnTo>
                      <a:pt x="95" y="1196"/>
                    </a:lnTo>
                    <a:lnTo>
                      <a:pt x="102" y="1196"/>
                    </a:lnTo>
                    <a:lnTo>
                      <a:pt x="102" y="1168"/>
                    </a:lnTo>
                    <a:lnTo>
                      <a:pt x="109" y="1168"/>
                    </a:lnTo>
                    <a:lnTo>
                      <a:pt x="109" y="1153"/>
                    </a:lnTo>
                    <a:lnTo>
                      <a:pt x="117" y="1153"/>
                    </a:lnTo>
                    <a:lnTo>
                      <a:pt x="117" y="1131"/>
                    </a:lnTo>
                    <a:lnTo>
                      <a:pt x="132" y="1131"/>
                    </a:lnTo>
                    <a:lnTo>
                      <a:pt x="132" y="1093"/>
                    </a:lnTo>
                    <a:lnTo>
                      <a:pt x="137" y="1093"/>
                    </a:lnTo>
                    <a:lnTo>
                      <a:pt x="137" y="1071"/>
                    </a:lnTo>
                    <a:lnTo>
                      <a:pt x="146" y="1071"/>
                    </a:lnTo>
                    <a:lnTo>
                      <a:pt x="146" y="1042"/>
                    </a:lnTo>
                    <a:lnTo>
                      <a:pt x="160" y="1042"/>
                    </a:lnTo>
                    <a:lnTo>
                      <a:pt x="160" y="1012"/>
                    </a:lnTo>
                    <a:lnTo>
                      <a:pt x="168" y="1012"/>
                    </a:lnTo>
                    <a:lnTo>
                      <a:pt x="168" y="989"/>
                    </a:lnTo>
                    <a:lnTo>
                      <a:pt x="174" y="989"/>
                    </a:lnTo>
                    <a:lnTo>
                      <a:pt x="174" y="952"/>
                    </a:lnTo>
                    <a:lnTo>
                      <a:pt x="182" y="952"/>
                    </a:lnTo>
                    <a:lnTo>
                      <a:pt x="182" y="932"/>
                    </a:lnTo>
                    <a:lnTo>
                      <a:pt x="196" y="932"/>
                    </a:lnTo>
                    <a:lnTo>
                      <a:pt x="196" y="915"/>
                    </a:lnTo>
                    <a:lnTo>
                      <a:pt x="204" y="915"/>
                    </a:lnTo>
                    <a:lnTo>
                      <a:pt x="204" y="886"/>
                    </a:lnTo>
                    <a:lnTo>
                      <a:pt x="219" y="886"/>
                    </a:lnTo>
                    <a:lnTo>
                      <a:pt x="219" y="836"/>
                    </a:lnTo>
                    <a:lnTo>
                      <a:pt x="227" y="836"/>
                    </a:lnTo>
                    <a:lnTo>
                      <a:pt x="227" y="805"/>
                    </a:lnTo>
                    <a:lnTo>
                      <a:pt x="233" y="805"/>
                    </a:lnTo>
                    <a:lnTo>
                      <a:pt x="233" y="776"/>
                    </a:lnTo>
                    <a:lnTo>
                      <a:pt x="247" y="776"/>
                    </a:lnTo>
                    <a:lnTo>
                      <a:pt x="247" y="753"/>
                    </a:lnTo>
                    <a:lnTo>
                      <a:pt x="255" y="753"/>
                    </a:lnTo>
                    <a:lnTo>
                      <a:pt x="255" y="717"/>
                    </a:lnTo>
                    <a:lnTo>
                      <a:pt x="263" y="717"/>
                    </a:lnTo>
                    <a:lnTo>
                      <a:pt x="263" y="693"/>
                    </a:lnTo>
                    <a:lnTo>
                      <a:pt x="278" y="693"/>
                    </a:lnTo>
                    <a:lnTo>
                      <a:pt x="278" y="680"/>
                    </a:lnTo>
                    <a:lnTo>
                      <a:pt x="283" y="680"/>
                    </a:lnTo>
                    <a:lnTo>
                      <a:pt x="283" y="651"/>
                    </a:lnTo>
                    <a:lnTo>
                      <a:pt x="292" y="651"/>
                    </a:lnTo>
                    <a:lnTo>
                      <a:pt x="292" y="620"/>
                    </a:lnTo>
                    <a:lnTo>
                      <a:pt x="300" y="620"/>
                    </a:lnTo>
                    <a:lnTo>
                      <a:pt x="300" y="600"/>
                    </a:lnTo>
                    <a:lnTo>
                      <a:pt x="314" y="600"/>
                    </a:lnTo>
                    <a:lnTo>
                      <a:pt x="314" y="569"/>
                    </a:lnTo>
                    <a:lnTo>
                      <a:pt x="320" y="569"/>
                    </a:lnTo>
                    <a:lnTo>
                      <a:pt x="320" y="541"/>
                    </a:lnTo>
                    <a:lnTo>
                      <a:pt x="337" y="541"/>
                    </a:lnTo>
                    <a:lnTo>
                      <a:pt x="337" y="489"/>
                    </a:lnTo>
                    <a:lnTo>
                      <a:pt x="342" y="489"/>
                    </a:lnTo>
                    <a:lnTo>
                      <a:pt x="342" y="458"/>
                    </a:lnTo>
                    <a:lnTo>
                      <a:pt x="350" y="458"/>
                    </a:lnTo>
                    <a:lnTo>
                      <a:pt x="350" y="436"/>
                    </a:lnTo>
                    <a:lnTo>
                      <a:pt x="365" y="436"/>
                    </a:lnTo>
                    <a:lnTo>
                      <a:pt x="365" y="415"/>
                    </a:lnTo>
                    <a:lnTo>
                      <a:pt x="372" y="415"/>
                    </a:lnTo>
                    <a:lnTo>
                      <a:pt x="372" y="385"/>
                    </a:lnTo>
                    <a:lnTo>
                      <a:pt x="387" y="385"/>
                    </a:lnTo>
                    <a:lnTo>
                      <a:pt x="387" y="356"/>
                    </a:lnTo>
                    <a:lnTo>
                      <a:pt x="393" y="356"/>
                    </a:lnTo>
                    <a:lnTo>
                      <a:pt x="393" y="333"/>
                    </a:lnTo>
                    <a:lnTo>
                      <a:pt x="401" y="333"/>
                    </a:lnTo>
                    <a:lnTo>
                      <a:pt x="401" y="304"/>
                    </a:lnTo>
                    <a:lnTo>
                      <a:pt x="409" y="304"/>
                    </a:lnTo>
                    <a:lnTo>
                      <a:pt x="409" y="273"/>
                    </a:lnTo>
                    <a:lnTo>
                      <a:pt x="424" y="273"/>
                    </a:lnTo>
                    <a:lnTo>
                      <a:pt x="424" y="251"/>
                    </a:lnTo>
                    <a:lnTo>
                      <a:pt x="429" y="251"/>
                    </a:lnTo>
                    <a:lnTo>
                      <a:pt x="429" y="222"/>
                    </a:lnTo>
                    <a:lnTo>
                      <a:pt x="437" y="222"/>
                    </a:lnTo>
                    <a:lnTo>
                      <a:pt x="437" y="200"/>
                    </a:lnTo>
                    <a:lnTo>
                      <a:pt x="446" y="200"/>
                    </a:lnTo>
                    <a:lnTo>
                      <a:pt x="446" y="178"/>
                    </a:lnTo>
                    <a:lnTo>
                      <a:pt x="452" y="178"/>
                    </a:lnTo>
                    <a:lnTo>
                      <a:pt x="452" y="149"/>
                    </a:lnTo>
                    <a:lnTo>
                      <a:pt x="459" y="149"/>
                    </a:lnTo>
                    <a:lnTo>
                      <a:pt x="459" y="119"/>
                    </a:lnTo>
                    <a:lnTo>
                      <a:pt x="466" y="119"/>
                    </a:lnTo>
                    <a:lnTo>
                      <a:pt x="466" y="103"/>
                    </a:lnTo>
                    <a:lnTo>
                      <a:pt x="437" y="103"/>
                    </a:lnTo>
                    <a:lnTo>
                      <a:pt x="437" y="97"/>
                    </a:lnTo>
                    <a:lnTo>
                      <a:pt x="409" y="97"/>
                    </a:lnTo>
                    <a:lnTo>
                      <a:pt x="409" y="83"/>
                    </a:lnTo>
                    <a:lnTo>
                      <a:pt x="372" y="83"/>
                    </a:lnTo>
                    <a:lnTo>
                      <a:pt x="372" y="75"/>
                    </a:lnTo>
                    <a:lnTo>
                      <a:pt x="342" y="75"/>
                    </a:lnTo>
                    <a:lnTo>
                      <a:pt x="342" y="66"/>
                    </a:lnTo>
                    <a:lnTo>
                      <a:pt x="314" y="66"/>
                    </a:lnTo>
                    <a:lnTo>
                      <a:pt x="314" y="60"/>
                    </a:lnTo>
                    <a:lnTo>
                      <a:pt x="283" y="60"/>
                    </a:lnTo>
                    <a:lnTo>
                      <a:pt x="283" y="52"/>
                    </a:lnTo>
                    <a:lnTo>
                      <a:pt x="247" y="52"/>
                    </a:lnTo>
                    <a:lnTo>
                      <a:pt x="247" y="46"/>
                    </a:lnTo>
                    <a:lnTo>
                      <a:pt x="219" y="46"/>
                    </a:lnTo>
                    <a:lnTo>
                      <a:pt x="219" y="38"/>
                    </a:lnTo>
                    <a:lnTo>
                      <a:pt x="182" y="38"/>
                    </a:lnTo>
                    <a:lnTo>
                      <a:pt x="182" y="24"/>
                    </a:lnTo>
                    <a:lnTo>
                      <a:pt x="160" y="24"/>
                    </a:lnTo>
                    <a:lnTo>
                      <a:pt x="160" y="15"/>
                    </a:lnTo>
                    <a:lnTo>
                      <a:pt x="117" y="15"/>
                    </a:lnTo>
                    <a:lnTo>
                      <a:pt x="117" y="0"/>
                    </a:lnTo>
                    <a:lnTo>
                      <a:pt x="95" y="0"/>
                    </a:lnTo>
                    <a:lnTo>
                      <a:pt x="5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1" name="Freeform 229"/>
              <p:cNvSpPr>
                <a:spLocks/>
              </p:cNvSpPr>
              <p:nvPr/>
            </p:nvSpPr>
            <p:spPr bwMode="auto">
              <a:xfrm>
                <a:off x="4172" y="1927"/>
                <a:ext cx="47" cy="100"/>
              </a:xfrm>
              <a:custGeom>
                <a:avLst/>
                <a:gdLst>
                  <a:gd name="T0" fmla="*/ 0 w 466"/>
                  <a:gd name="T1" fmla="*/ 0 h 1297"/>
                  <a:gd name="T2" fmla="*/ 0 w 466"/>
                  <a:gd name="T3" fmla="*/ 0 h 1297"/>
                  <a:gd name="T4" fmla="*/ 0 w 466"/>
                  <a:gd name="T5" fmla="*/ 0 h 1297"/>
                  <a:gd name="T6" fmla="*/ 0 w 466"/>
                  <a:gd name="T7" fmla="*/ 0 h 1297"/>
                  <a:gd name="T8" fmla="*/ 0 w 466"/>
                  <a:gd name="T9" fmla="*/ 0 h 1297"/>
                  <a:gd name="T10" fmla="*/ 0 w 466"/>
                  <a:gd name="T11" fmla="*/ 0 h 1297"/>
                  <a:gd name="T12" fmla="*/ 0 w 466"/>
                  <a:gd name="T13" fmla="*/ 0 h 12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6" h="1297">
                    <a:moveTo>
                      <a:pt x="0" y="1277"/>
                    </a:moveTo>
                    <a:lnTo>
                      <a:pt x="409" y="147"/>
                    </a:lnTo>
                    <a:lnTo>
                      <a:pt x="37" y="37"/>
                    </a:lnTo>
                    <a:lnTo>
                      <a:pt x="59" y="0"/>
                    </a:lnTo>
                    <a:lnTo>
                      <a:pt x="466" y="116"/>
                    </a:lnTo>
                    <a:lnTo>
                      <a:pt x="65" y="1297"/>
                    </a:lnTo>
                    <a:lnTo>
                      <a:pt x="0" y="1277"/>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2" name="Freeform 230"/>
              <p:cNvSpPr>
                <a:spLocks/>
              </p:cNvSpPr>
              <p:nvPr/>
            </p:nvSpPr>
            <p:spPr bwMode="auto">
              <a:xfrm>
                <a:off x="4175" y="1929"/>
                <a:ext cx="40" cy="12"/>
              </a:xfrm>
              <a:custGeom>
                <a:avLst/>
                <a:gdLst>
                  <a:gd name="T0" fmla="*/ 0 w 396"/>
                  <a:gd name="T1" fmla="*/ 0 h 148"/>
                  <a:gd name="T2" fmla="*/ 0 w 396"/>
                  <a:gd name="T3" fmla="*/ 0 h 148"/>
                  <a:gd name="T4" fmla="*/ 0 w 396"/>
                  <a:gd name="T5" fmla="*/ 0 h 148"/>
                  <a:gd name="T6" fmla="*/ 0 w 396"/>
                  <a:gd name="T7" fmla="*/ 0 h 148"/>
                  <a:gd name="T8" fmla="*/ 0 w 396"/>
                  <a:gd name="T9" fmla="*/ 0 h 148"/>
                  <a:gd name="T10" fmla="*/ 0 w 396"/>
                  <a:gd name="T11" fmla="*/ 0 h 1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6" h="148">
                    <a:moveTo>
                      <a:pt x="31" y="0"/>
                    </a:moveTo>
                    <a:lnTo>
                      <a:pt x="0" y="88"/>
                    </a:lnTo>
                    <a:lnTo>
                      <a:pt x="59" y="68"/>
                    </a:lnTo>
                    <a:lnTo>
                      <a:pt x="373" y="148"/>
                    </a:lnTo>
                    <a:lnTo>
                      <a:pt x="396" y="97"/>
                    </a:lnTo>
                    <a:lnTo>
                      <a:pt x="31" y="0"/>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3" name="Freeform 231"/>
              <p:cNvSpPr>
                <a:spLocks/>
              </p:cNvSpPr>
              <p:nvPr/>
            </p:nvSpPr>
            <p:spPr bwMode="auto">
              <a:xfrm>
                <a:off x="4175" y="1929"/>
                <a:ext cx="40" cy="12"/>
              </a:xfrm>
              <a:custGeom>
                <a:avLst/>
                <a:gdLst>
                  <a:gd name="T0" fmla="*/ 0 w 396"/>
                  <a:gd name="T1" fmla="*/ 0 h 148"/>
                  <a:gd name="T2" fmla="*/ 0 w 396"/>
                  <a:gd name="T3" fmla="*/ 0 h 148"/>
                  <a:gd name="T4" fmla="*/ 0 w 396"/>
                  <a:gd name="T5" fmla="*/ 0 h 148"/>
                  <a:gd name="T6" fmla="*/ 0 w 396"/>
                  <a:gd name="T7" fmla="*/ 0 h 148"/>
                  <a:gd name="T8" fmla="*/ 0 w 396"/>
                  <a:gd name="T9" fmla="*/ 0 h 148"/>
                  <a:gd name="T10" fmla="*/ 0 w 396"/>
                  <a:gd name="T11" fmla="*/ 0 h 1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6" h="148">
                    <a:moveTo>
                      <a:pt x="31" y="0"/>
                    </a:moveTo>
                    <a:lnTo>
                      <a:pt x="0" y="88"/>
                    </a:lnTo>
                    <a:lnTo>
                      <a:pt x="59" y="68"/>
                    </a:lnTo>
                    <a:lnTo>
                      <a:pt x="373" y="148"/>
                    </a:lnTo>
                    <a:lnTo>
                      <a:pt x="396" y="97"/>
                    </a:lnTo>
                    <a:lnTo>
                      <a:pt x="3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4" name="Line 232"/>
              <p:cNvSpPr>
                <a:spLocks noChangeShapeType="1"/>
              </p:cNvSpPr>
              <p:nvPr/>
            </p:nvSpPr>
            <p:spPr bwMode="auto">
              <a:xfrm flipH="1" flipV="1">
                <a:off x="4178" y="1929"/>
                <a:ext cx="4"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 name="Freeform 233"/>
              <p:cNvSpPr>
                <a:spLocks/>
              </p:cNvSpPr>
              <p:nvPr/>
            </p:nvSpPr>
            <p:spPr bwMode="auto">
              <a:xfrm>
                <a:off x="4170" y="2024"/>
                <a:ext cx="8" cy="12"/>
              </a:xfrm>
              <a:custGeom>
                <a:avLst/>
                <a:gdLst>
                  <a:gd name="T0" fmla="*/ 0 w 87"/>
                  <a:gd name="T1" fmla="*/ 0 h 156"/>
                  <a:gd name="T2" fmla="*/ 0 w 87"/>
                  <a:gd name="T3" fmla="*/ 0 h 156"/>
                  <a:gd name="T4" fmla="*/ 0 w 87"/>
                  <a:gd name="T5" fmla="*/ 0 h 156"/>
                  <a:gd name="T6" fmla="*/ 0 w 87"/>
                  <a:gd name="T7" fmla="*/ 0 h 156"/>
                  <a:gd name="T8" fmla="*/ 0 w 87"/>
                  <a:gd name="T9" fmla="*/ 0 h 1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156">
                    <a:moveTo>
                      <a:pt x="28" y="0"/>
                    </a:moveTo>
                    <a:lnTo>
                      <a:pt x="0" y="134"/>
                    </a:lnTo>
                    <a:lnTo>
                      <a:pt x="28" y="156"/>
                    </a:lnTo>
                    <a:lnTo>
                      <a:pt x="87" y="37"/>
                    </a:lnTo>
                    <a:lnTo>
                      <a:pt x="28" y="0"/>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 name="Freeform 234"/>
              <p:cNvSpPr>
                <a:spLocks/>
              </p:cNvSpPr>
              <p:nvPr/>
            </p:nvSpPr>
            <p:spPr bwMode="auto">
              <a:xfrm>
                <a:off x="4170" y="2024"/>
                <a:ext cx="8" cy="12"/>
              </a:xfrm>
              <a:custGeom>
                <a:avLst/>
                <a:gdLst>
                  <a:gd name="T0" fmla="*/ 0 w 87"/>
                  <a:gd name="T1" fmla="*/ 0 h 156"/>
                  <a:gd name="T2" fmla="*/ 0 w 87"/>
                  <a:gd name="T3" fmla="*/ 0 h 156"/>
                  <a:gd name="T4" fmla="*/ 0 w 87"/>
                  <a:gd name="T5" fmla="*/ 0 h 156"/>
                  <a:gd name="T6" fmla="*/ 0 w 87"/>
                  <a:gd name="T7" fmla="*/ 0 h 156"/>
                  <a:gd name="T8" fmla="*/ 0 w 87"/>
                  <a:gd name="T9" fmla="*/ 0 h 1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156">
                    <a:moveTo>
                      <a:pt x="28" y="0"/>
                    </a:moveTo>
                    <a:lnTo>
                      <a:pt x="0" y="134"/>
                    </a:lnTo>
                    <a:lnTo>
                      <a:pt x="28" y="156"/>
                    </a:lnTo>
                    <a:lnTo>
                      <a:pt x="87" y="37"/>
                    </a:lnTo>
                    <a:lnTo>
                      <a:pt x="28"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7" name="Freeform 235"/>
              <p:cNvSpPr>
                <a:spLocks/>
              </p:cNvSpPr>
              <p:nvPr/>
            </p:nvSpPr>
            <p:spPr bwMode="auto">
              <a:xfrm>
                <a:off x="3925" y="1887"/>
                <a:ext cx="256" cy="49"/>
              </a:xfrm>
              <a:custGeom>
                <a:avLst/>
                <a:gdLst>
                  <a:gd name="T0" fmla="*/ 0 w 2566"/>
                  <a:gd name="T1" fmla="*/ 0 h 633"/>
                  <a:gd name="T2" fmla="*/ 0 w 2566"/>
                  <a:gd name="T3" fmla="*/ 0 h 633"/>
                  <a:gd name="T4" fmla="*/ 0 w 2566"/>
                  <a:gd name="T5" fmla="*/ 0 h 633"/>
                  <a:gd name="T6" fmla="*/ 0 w 2566"/>
                  <a:gd name="T7" fmla="*/ 0 h 633"/>
                  <a:gd name="T8" fmla="*/ 0 w 2566"/>
                  <a:gd name="T9" fmla="*/ 0 h 633"/>
                  <a:gd name="T10" fmla="*/ 0 w 2566"/>
                  <a:gd name="T11" fmla="*/ 0 h 6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66" h="633">
                    <a:moveTo>
                      <a:pt x="37" y="0"/>
                    </a:moveTo>
                    <a:lnTo>
                      <a:pt x="0" y="110"/>
                    </a:lnTo>
                    <a:lnTo>
                      <a:pt x="2516" y="633"/>
                    </a:lnTo>
                    <a:lnTo>
                      <a:pt x="2566" y="494"/>
                    </a:lnTo>
                    <a:lnTo>
                      <a:pt x="1234" y="176"/>
                    </a:lnTo>
                    <a:lnTo>
                      <a:pt x="37"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8" name="Freeform 236"/>
              <p:cNvSpPr>
                <a:spLocks/>
              </p:cNvSpPr>
              <p:nvPr/>
            </p:nvSpPr>
            <p:spPr bwMode="auto">
              <a:xfrm>
                <a:off x="3925" y="1887"/>
                <a:ext cx="256" cy="49"/>
              </a:xfrm>
              <a:custGeom>
                <a:avLst/>
                <a:gdLst>
                  <a:gd name="T0" fmla="*/ 0 w 2566"/>
                  <a:gd name="T1" fmla="*/ 0 h 633"/>
                  <a:gd name="T2" fmla="*/ 0 w 2566"/>
                  <a:gd name="T3" fmla="*/ 0 h 633"/>
                  <a:gd name="T4" fmla="*/ 0 w 2566"/>
                  <a:gd name="T5" fmla="*/ 0 h 633"/>
                  <a:gd name="T6" fmla="*/ 0 w 2566"/>
                  <a:gd name="T7" fmla="*/ 0 h 633"/>
                  <a:gd name="T8" fmla="*/ 0 w 2566"/>
                  <a:gd name="T9" fmla="*/ 0 h 633"/>
                  <a:gd name="T10" fmla="*/ 0 w 2566"/>
                  <a:gd name="T11" fmla="*/ 0 h 6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66" h="633">
                    <a:moveTo>
                      <a:pt x="37" y="0"/>
                    </a:moveTo>
                    <a:lnTo>
                      <a:pt x="0" y="110"/>
                    </a:lnTo>
                    <a:lnTo>
                      <a:pt x="2516" y="633"/>
                    </a:lnTo>
                    <a:lnTo>
                      <a:pt x="2566" y="494"/>
                    </a:lnTo>
                    <a:lnTo>
                      <a:pt x="1234" y="176"/>
                    </a:lnTo>
                    <a:lnTo>
                      <a:pt x="37"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9" name="Freeform 237"/>
              <p:cNvSpPr>
                <a:spLocks/>
              </p:cNvSpPr>
              <p:nvPr/>
            </p:nvSpPr>
            <p:spPr bwMode="auto">
              <a:xfrm>
                <a:off x="4007" y="1899"/>
                <a:ext cx="73" cy="17"/>
              </a:xfrm>
              <a:custGeom>
                <a:avLst/>
                <a:gdLst>
                  <a:gd name="T0" fmla="*/ 0 w 729"/>
                  <a:gd name="T1" fmla="*/ 0 h 222"/>
                  <a:gd name="T2" fmla="*/ 0 w 729"/>
                  <a:gd name="T3" fmla="*/ 0 h 222"/>
                  <a:gd name="T4" fmla="*/ 0 w 729"/>
                  <a:gd name="T5" fmla="*/ 0 h 222"/>
                  <a:gd name="T6" fmla="*/ 0 w 729"/>
                  <a:gd name="T7" fmla="*/ 0 h 222"/>
                  <a:gd name="T8" fmla="*/ 0 w 729"/>
                  <a:gd name="T9" fmla="*/ 0 h 222"/>
                  <a:gd name="T10" fmla="*/ 0 w 729"/>
                  <a:gd name="T11" fmla="*/ 0 h 2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222">
                    <a:moveTo>
                      <a:pt x="0" y="0"/>
                    </a:moveTo>
                    <a:lnTo>
                      <a:pt x="22" y="80"/>
                    </a:lnTo>
                    <a:lnTo>
                      <a:pt x="685" y="222"/>
                    </a:lnTo>
                    <a:lnTo>
                      <a:pt x="729" y="139"/>
                    </a:lnTo>
                    <a:lnTo>
                      <a:pt x="642" y="80"/>
                    </a:lnTo>
                    <a:lnTo>
                      <a:pt x="0"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0" name="Freeform 238"/>
              <p:cNvSpPr>
                <a:spLocks/>
              </p:cNvSpPr>
              <p:nvPr/>
            </p:nvSpPr>
            <p:spPr bwMode="auto">
              <a:xfrm>
                <a:off x="4007" y="1899"/>
                <a:ext cx="73" cy="17"/>
              </a:xfrm>
              <a:custGeom>
                <a:avLst/>
                <a:gdLst>
                  <a:gd name="T0" fmla="*/ 0 w 729"/>
                  <a:gd name="T1" fmla="*/ 0 h 222"/>
                  <a:gd name="T2" fmla="*/ 0 w 729"/>
                  <a:gd name="T3" fmla="*/ 0 h 222"/>
                  <a:gd name="T4" fmla="*/ 0 w 729"/>
                  <a:gd name="T5" fmla="*/ 0 h 222"/>
                  <a:gd name="T6" fmla="*/ 0 w 729"/>
                  <a:gd name="T7" fmla="*/ 0 h 222"/>
                  <a:gd name="T8" fmla="*/ 0 w 729"/>
                  <a:gd name="T9" fmla="*/ 0 h 222"/>
                  <a:gd name="T10" fmla="*/ 0 w 729"/>
                  <a:gd name="T11" fmla="*/ 0 h 2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222">
                    <a:moveTo>
                      <a:pt x="0" y="0"/>
                    </a:moveTo>
                    <a:lnTo>
                      <a:pt x="22" y="80"/>
                    </a:lnTo>
                    <a:lnTo>
                      <a:pt x="685" y="222"/>
                    </a:lnTo>
                    <a:lnTo>
                      <a:pt x="729" y="139"/>
                    </a:lnTo>
                    <a:lnTo>
                      <a:pt x="642" y="80"/>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1" name="Line 239"/>
              <p:cNvSpPr>
                <a:spLocks noChangeShapeType="1"/>
              </p:cNvSpPr>
              <p:nvPr/>
            </p:nvSpPr>
            <p:spPr bwMode="auto">
              <a:xfrm>
                <a:off x="4068" y="1909"/>
                <a:ext cx="7"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2" name="Freeform 240"/>
              <p:cNvSpPr>
                <a:spLocks/>
              </p:cNvSpPr>
              <p:nvPr/>
            </p:nvSpPr>
            <p:spPr bwMode="auto">
              <a:xfrm>
                <a:off x="4007" y="1893"/>
                <a:ext cx="64" cy="16"/>
              </a:xfrm>
              <a:custGeom>
                <a:avLst/>
                <a:gdLst>
                  <a:gd name="T0" fmla="*/ 0 w 642"/>
                  <a:gd name="T1" fmla="*/ 0 h 212"/>
                  <a:gd name="T2" fmla="*/ 0 w 642"/>
                  <a:gd name="T3" fmla="*/ 0 h 212"/>
                  <a:gd name="T4" fmla="*/ 0 w 642"/>
                  <a:gd name="T5" fmla="*/ 0 h 212"/>
                  <a:gd name="T6" fmla="*/ 0 w 642"/>
                  <a:gd name="T7" fmla="*/ 0 h 212"/>
                  <a:gd name="T8" fmla="*/ 0 w 642"/>
                  <a:gd name="T9" fmla="*/ 0 h 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212">
                    <a:moveTo>
                      <a:pt x="15" y="0"/>
                    </a:moveTo>
                    <a:lnTo>
                      <a:pt x="0" y="80"/>
                    </a:lnTo>
                    <a:lnTo>
                      <a:pt x="605" y="212"/>
                    </a:lnTo>
                    <a:lnTo>
                      <a:pt x="642" y="148"/>
                    </a:lnTo>
                    <a:lnTo>
                      <a:pt x="15"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3" name="Freeform 241"/>
              <p:cNvSpPr>
                <a:spLocks/>
              </p:cNvSpPr>
              <p:nvPr/>
            </p:nvSpPr>
            <p:spPr bwMode="auto">
              <a:xfrm>
                <a:off x="4007" y="1893"/>
                <a:ext cx="64" cy="16"/>
              </a:xfrm>
              <a:custGeom>
                <a:avLst/>
                <a:gdLst>
                  <a:gd name="T0" fmla="*/ 0 w 642"/>
                  <a:gd name="T1" fmla="*/ 0 h 212"/>
                  <a:gd name="T2" fmla="*/ 0 w 642"/>
                  <a:gd name="T3" fmla="*/ 0 h 212"/>
                  <a:gd name="T4" fmla="*/ 0 w 642"/>
                  <a:gd name="T5" fmla="*/ 0 h 212"/>
                  <a:gd name="T6" fmla="*/ 0 w 642"/>
                  <a:gd name="T7" fmla="*/ 0 h 212"/>
                  <a:gd name="T8" fmla="*/ 0 w 642"/>
                  <a:gd name="T9" fmla="*/ 0 h 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212">
                    <a:moveTo>
                      <a:pt x="15" y="0"/>
                    </a:moveTo>
                    <a:lnTo>
                      <a:pt x="0" y="80"/>
                    </a:lnTo>
                    <a:lnTo>
                      <a:pt x="605" y="212"/>
                    </a:lnTo>
                    <a:lnTo>
                      <a:pt x="642" y="148"/>
                    </a:lnTo>
                    <a:lnTo>
                      <a:pt x="15"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4" name="Freeform 242"/>
              <p:cNvSpPr>
                <a:spLocks/>
              </p:cNvSpPr>
              <p:nvPr/>
            </p:nvSpPr>
            <p:spPr bwMode="auto">
              <a:xfrm>
                <a:off x="3870" y="1905"/>
                <a:ext cx="300" cy="147"/>
              </a:xfrm>
              <a:custGeom>
                <a:avLst/>
                <a:gdLst>
                  <a:gd name="T0" fmla="*/ 0 w 2995"/>
                  <a:gd name="T1" fmla="*/ 0 h 1919"/>
                  <a:gd name="T2" fmla="*/ 0 w 2995"/>
                  <a:gd name="T3" fmla="*/ 0 h 1919"/>
                  <a:gd name="T4" fmla="*/ 0 w 2995"/>
                  <a:gd name="T5" fmla="*/ 0 h 1919"/>
                  <a:gd name="T6" fmla="*/ 0 w 2995"/>
                  <a:gd name="T7" fmla="*/ 0 h 1919"/>
                  <a:gd name="T8" fmla="*/ 0 w 2995"/>
                  <a:gd name="T9" fmla="*/ 0 h 19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5" h="1919">
                    <a:moveTo>
                      <a:pt x="525" y="0"/>
                    </a:moveTo>
                    <a:lnTo>
                      <a:pt x="0" y="1328"/>
                    </a:lnTo>
                    <a:lnTo>
                      <a:pt x="2490" y="1919"/>
                    </a:lnTo>
                    <a:lnTo>
                      <a:pt x="2995" y="554"/>
                    </a:lnTo>
                    <a:lnTo>
                      <a:pt x="525"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6" name="Freeform 243"/>
            <p:cNvSpPr>
              <a:spLocks/>
            </p:cNvSpPr>
            <p:nvPr/>
          </p:nvSpPr>
          <p:spPr bwMode="auto">
            <a:xfrm>
              <a:off x="3870" y="1905"/>
              <a:ext cx="300" cy="147"/>
            </a:xfrm>
            <a:custGeom>
              <a:avLst/>
              <a:gdLst>
                <a:gd name="T0" fmla="*/ 0 w 2995"/>
                <a:gd name="T1" fmla="*/ 0 h 1919"/>
                <a:gd name="T2" fmla="*/ 0 w 2995"/>
                <a:gd name="T3" fmla="*/ 0 h 1919"/>
                <a:gd name="T4" fmla="*/ 0 w 2995"/>
                <a:gd name="T5" fmla="*/ 0 h 1919"/>
                <a:gd name="T6" fmla="*/ 0 w 2995"/>
                <a:gd name="T7" fmla="*/ 0 h 1919"/>
                <a:gd name="T8" fmla="*/ 0 w 2995"/>
                <a:gd name="T9" fmla="*/ 0 h 19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5" h="1919">
                  <a:moveTo>
                    <a:pt x="525" y="0"/>
                  </a:moveTo>
                  <a:lnTo>
                    <a:pt x="0" y="1328"/>
                  </a:lnTo>
                  <a:lnTo>
                    <a:pt x="2490" y="1919"/>
                  </a:lnTo>
                  <a:lnTo>
                    <a:pt x="2995" y="554"/>
                  </a:lnTo>
                  <a:lnTo>
                    <a:pt x="525"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244"/>
            <p:cNvSpPr>
              <a:spLocks/>
            </p:cNvSpPr>
            <p:nvPr/>
          </p:nvSpPr>
          <p:spPr bwMode="auto">
            <a:xfrm>
              <a:off x="3885" y="1907"/>
              <a:ext cx="266" cy="142"/>
            </a:xfrm>
            <a:custGeom>
              <a:avLst/>
              <a:gdLst>
                <a:gd name="T0" fmla="*/ 0 w 2653"/>
                <a:gd name="T1" fmla="*/ 0 h 1851"/>
                <a:gd name="T2" fmla="*/ 0 w 2653"/>
                <a:gd name="T3" fmla="*/ 0 h 1851"/>
                <a:gd name="T4" fmla="*/ 0 w 2653"/>
                <a:gd name="T5" fmla="*/ 0 h 1851"/>
                <a:gd name="T6" fmla="*/ 0 w 2653"/>
                <a:gd name="T7" fmla="*/ 0 h 1851"/>
                <a:gd name="T8" fmla="*/ 0 w 2653"/>
                <a:gd name="T9" fmla="*/ 0 h 1851"/>
                <a:gd name="T10" fmla="*/ 0 w 2653"/>
                <a:gd name="T11" fmla="*/ 0 h 1851"/>
                <a:gd name="T12" fmla="*/ 0 w 2653"/>
                <a:gd name="T13" fmla="*/ 0 h 1851"/>
                <a:gd name="T14" fmla="*/ 0 w 2653"/>
                <a:gd name="T15" fmla="*/ 0 h 1851"/>
                <a:gd name="T16" fmla="*/ 0 w 2653"/>
                <a:gd name="T17" fmla="*/ 0 h 1851"/>
                <a:gd name="T18" fmla="*/ 0 w 2653"/>
                <a:gd name="T19" fmla="*/ 0 h 1851"/>
                <a:gd name="T20" fmla="*/ 0 w 2653"/>
                <a:gd name="T21" fmla="*/ 0 h 1851"/>
                <a:gd name="T22" fmla="*/ 0 w 2653"/>
                <a:gd name="T23" fmla="*/ 0 h 1851"/>
                <a:gd name="T24" fmla="*/ 0 w 2653"/>
                <a:gd name="T25" fmla="*/ 0 h 1851"/>
                <a:gd name="T26" fmla="*/ 0 w 2653"/>
                <a:gd name="T27" fmla="*/ 0 h 1851"/>
                <a:gd name="T28" fmla="*/ 0 w 2653"/>
                <a:gd name="T29" fmla="*/ 0 h 1851"/>
                <a:gd name="T30" fmla="*/ 0 w 2653"/>
                <a:gd name="T31" fmla="*/ 0 h 1851"/>
                <a:gd name="T32" fmla="*/ 0 w 2653"/>
                <a:gd name="T33" fmla="*/ 0 h 1851"/>
                <a:gd name="T34" fmla="*/ 0 w 2653"/>
                <a:gd name="T35" fmla="*/ 0 h 1851"/>
                <a:gd name="T36" fmla="*/ 0 w 2653"/>
                <a:gd name="T37" fmla="*/ 0 h 1851"/>
                <a:gd name="T38" fmla="*/ 0 w 2653"/>
                <a:gd name="T39" fmla="*/ 0 h 1851"/>
                <a:gd name="T40" fmla="*/ 0 w 2653"/>
                <a:gd name="T41" fmla="*/ 0 h 1851"/>
                <a:gd name="T42" fmla="*/ 0 w 2653"/>
                <a:gd name="T43" fmla="*/ 0 h 1851"/>
                <a:gd name="T44" fmla="*/ 0 w 2653"/>
                <a:gd name="T45" fmla="*/ 0 h 1851"/>
                <a:gd name="T46" fmla="*/ 0 w 2653"/>
                <a:gd name="T47" fmla="*/ 0 h 1851"/>
                <a:gd name="T48" fmla="*/ 0 w 2653"/>
                <a:gd name="T49" fmla="*/ 0 h 1851"/>
                <a:gd name="T50" fmla="*/ 0 w 2653"/>
                <a:gd name="T51" fmla="*/ 0 h 1851"/>
                <a:gd name="T52" fmla="*/ 0 w 2653"/>
                <a:gd name="T53" fmla="*/ 0 h 1851"/>
                <a:gd name="T54" fmla="*/ 0 w 2653"/>
                <a:gd name="T55" fmla="*/ 0 h 1851"/>
                <a:gd name="T56" fmla="*/ 0 w 2653"/>
                <a:gd name="T57" fmla="*/ 0 h 1851"/>
                <a:gd name="T58" fmla="*/ 0 w 2653"/>
                <a:gd name="T59" fmla="*/ 0 h 1851"/>
                <a:gd name="T60" fmla="*/ 0 w 2653"/>
                <a:gd name="T61" fmla="*/ 0 h 1851"/>
                <a:gd name="T62" fmla="*/ 0 w 2653"/>
                <a:gd name="T63" fmla="*/ 0 h 1851"/>
                <a:gd name="T64" fmla="*/ 0 w 2653"/>
                <a:gd name="T65" fmla="*/ 0 h 1851"/>
                <a:gd name="T66" fmla="*/ 0 w 2653"/>
                <a:gd name="T67" fmla="*/ 0 h 1851"/>
                <a:gd name="T68" fmla="*/ 0 w 2653"/>
                <a:gd name="T69" fmla="*/ 0 h 1851"/>
                <a:gd name="T70" fmla="*/ 0 w 2653"/>
                <a:gd name="T71" fmla="*/ 0 h 1851"/>
                <a:gd name="T72" fmla="*/ 0 w 2653"/>
                <a:gd name="T73" fmla="*/ 0 h 1851"/>
                <a:gd name="T74" fmla="*/ 0 w 2653"/>
                <a:gd name="T75" fmla="*/ 0 h 1851"/>
                <a:gd name="T76" fmla="*/ 0 w 2653"/>
                <a:gd name="T77" fmla="*/ 0 h 1851"/>
                <a:gd name="T78" fmla="*/ 0 w 2653"/>
                <a:gd name="T79" fmla="*/ 0 h 1851"/>
                <a:gd name="T80" fmla="*/ 0 w 2653"/>
                <a:gd name="T81" fmla="*/ 0 h 1851"/>
                <a:gd name="T82" fmla="*/ 0 w 2653"/>
                <a:gd name="T83" fmla="*/ 0 h 1851"/>
                <a:gd name="T84" fmla="*/ 0 w 2653"/>
                <a:gd name="T85" fmla="*/ 0 h 1851"/>
                <a:gd name="T86" fmla="*/ 0 w 2653"/>
                <a:gd name="T87" fmla="*/ 0 h 1851"/>
                <a:gd name="T88" fmla="*/ 0 w 2653"/>
                <a:gd name="T89" fmla="*/ 0 h 1851"/>
                <a:gd name="T90" fmla="*/ 0 w 2653"/>
                <a:gd name="T91" fmla="*/ 0 h 1851"/>
                <a:gd name="T92" fmla="*/ 0 w 2653"/>
                <a:gd name="T93" fmla="*/ 0 h 1851"/>
                <a:gd name="T94" fmla="*/ 0 w 2653"/>
                <a:gd name="T95" fmla="*/ 0 h 1851"/>
                <a:gd name="T96" fmla="*/ 0 w 2653"/>
                <a:gd name="T97" fmla="*/ 0 h 1851"/>
                <a:gd name="T98" fmla="*/ 0 w 2653"/>
                <a:gd name="T99" fmla="*/ 0 h 1851"/>
                <a:gd name="T100" fmla="*/ 0 w 2653"/>
                <a:gd name="T101" fmla="*/ 0 h 1851"/>
                <a:gd name="T102" fmla="*/ 0 w 2653"/>
                <a:gd name="T103" fmla="*/ 0 h 1851"/>
                <a:gd name="T104" fmla="*/ 0 w 2653"/>
                <a:gd name="T105" fmla="*/ 0 h 1851"/>
                <a:gd name="T106" fmla="*/ 0 w 2653"/>
                <a:gd name="T107" fmla="*/ 0 h 1851"/>
                <a:gd name="T108" fmla="*/ 0 w 2653"/>
                <a:gd name="T109" fmla="*/ 0 h 1851"/>
                <a:gd name="T110" fmla="*/ 0 w 2653"/>
                <a:gd name="T111" fmla="*/ 0 h 1851"/>
                <a:gd name="T112" fmla="*/ 0 w 2653"/>
                <a:gd name="T113" fmla="*/ 0 h 1851"/>
                <a:gd name="T114" fmla="*/ 0 w 2653"/>
                <a:gd name="T115" fmla="*/ 0 h 18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653" h="1851">
                  <a:moveTo>
                    <a:pt x="474" y="0"/>
                  </a:moveTo>
                  <a:lnTo>
                    <a:pt x="474" y="28"/>
                  </a:lnTo>
                  <a:lnTo>
                    <a:pt x="466" y="28"/>
                  </a:lnTo>
                  <a:lnTo>
                    <a:pt x="466" y="59"/>
                  </a:lnTo>
                  <a:lnTo>
                    <a:pt x="460" y="59"/>
                  </a:lnTo>
                  <a:lnTo>
                    <a:pt x="460" y="89"/>
                  </a:lnTo>
                  <a:lnTo>
                    <a:pt x="451" y="89"/>
                  </a:lnTo>
                  <a:lnTo>
                    <a:pt x="451" y="111"/>
                  </a:lnTo>
                  <a:lnTo>
                    <a:pt x="438" y="111"/>
                  </a:lnTo>
                  <a:lnTo>
                    <a:pt x="438" y="133"/>
                  </a:lnTo>
                  <a:lnTo>
                    <a:pt x="429" y="133"/>
                  </a:lnTo>
                  <a:lnTo>
                    <a:pt x="429" y="184"/>
                  </a:lnTo>
                  <a:lnTo>
                    <a:pt x="416" y="184"/>
                  </a:lnTo>
                  <a:lnTo>
                    <a:pt x="416" y="208"/>
                  </a:lnTo>
                  <a:lnTo>
                    <a:pt x="409" y="208"/>
                  </a:lnTo>
                  <a:lnTo>
                    <a:pt x="409" y="228"/>
                  </a:lnTo>
                  <a:lnTo>
                    <a:pt x="392" y="228"/>
                  </a:lnTo>
                  <a:lnTo>
                    <a:pt x="392" y="272"/>
                  </a:lnTo>
                  <a:lnTo>
                    <a:pt x="379" y="272"/>
                  </a:lnTo>
                  <a:lnTo>
                    <a:pt x="379" y="310"/>
                  </a:lnTo>
                  <a:lnTo>
                    <a:pt x="373" y="310"/>
                  </a:lnTo>
                  <a:lnTo>
                    <a:pt x="373" y="332"/>
                  </a:lnTo>
                  <a:lnTo>
                    <a:pt x="357" y="332"/>
                  </a:lnTo>
                  <a:lnTo>
                    <a:pt x="357" y="375"/>
                  </a:lnTo>
                  <a:lnTo>
                    <a:pt x="342" y="375"/>
                  </a:lnTo>
                  <a:lnTo>
                    <a:pt x="342" y="406"/>
                  </a:lnTo>
                  <a:lnTo>
                    <a:pt x="336" y="406"/>
                  </a:lnTo>
                  <a:lnTo>
                    <a:pt x="336" y="435"/>
                  </a:lnTo>
                  <a:lnTo>
                    <a:pt x="320" y="435"/>
                  </a:lnTo>
                  <a:lnTo>
                    <a:pt x="320" y="472"/>
                  </a:lnTo>
                  <a:lnTo>
                    <a:pt x="305" y="472"/>
                  </a:lnTo>
                  <a:lnTo>
                    <a:pt x="305" y="509"/>
                  </a:lnTo>
                  <a:lnTo>
                    <a:pt x="300" y="509"/>
                  </a:lnTo>
                  <a:lnTo>
                    <a:pt x="300" y="531"/>
                  </a:lnTo>
                  <a:lnTo>
                    <a:pt x="292" y="531"/>
                  </a:lnTo>
                  <a:lnTo>
                    <a:pt x="292" y="545"/>
                  </a:lnTo>
                  <a:lnTo>
                    <a:pt x="277" y="545"/>
                  </a:lnTo>
                  <a:lnTo>
                    <a:pt x="277" y="576"/>
                  </a:lnTo>
                  <a:lnTo>
                    <a:pt x="270" y="576"/>
                  </a:lnTo>
                  <a:lnTo>
                    <a:pt x="270" y="605"/>
                  </a:lnTo>
                  <a:lnTo>
                    <a:pt x="263" y="605"/>
                  </a:lnTo>
                  <a:lnTo>
                    <a:pt x="263" y="628"/>
                  </a:lnTo>
                  <a:lnTo>
                    <a:pt x="255" y="628"/>
                  </a:lnTo>
                  <a:lnTo>
                    <a:pt x="255" y="650"/>
                  </a:lnTo>
                  <a:lnTo>
                    <a:pt x="241" y="650"/>
                  </a:lnTo>
                  <a:lnTo>
                    <a:pt x="241" y="670"/>
                  </a:lnTo>
                  <a:lnTo>
                    <a:pt x="233" y="670"/>
                  </a:lnTo>
                  <a:lnTo>
                    <a:pt x="233" y="708"/>
                  </a:lnTo>
                  <a:lnTo>
                    <a:pt x="227" y="708"/>
                  </a:lnTo>
                  <a:lnTo>
                    <a:pt x="227" y="723"/>
                  </a:lnTo>
                  <a:lnTo>
                    <a:pt x="218" y="723"/>
                  </a:lnTo>
                  <a:lnTo>
                    <a:pt x="218" y="753"/>
                  </a:lnTo>
                  <a:lnTo>
                    <a:pt x="205" y="753"/>
                  </a:lnTo>
                  <a:lnTo>
                    <a:pt x="205" y="804"/>
                  </a:lnTo>
                  <a:lnTo>
                    <a:pt x="196" y="804"/>
                  </a:lnTo>
                  <a:lnTo>
                    <a:pt x="196" y="826"/>
                  </a:lnTo>
                  <a:lnTo>
                    <a:pt x="183" y="826"/>
                  </a:lnTo>
                  <a:lnTo>
                    <a:pt x="183" y="849"/>
                  </a:lnTo>
                  <a:lnTo>
                    <a:pt x="176" y="849"/>
                  </a:lnTo>
                  <a:lnTo>
                    <a:pt x="176" y="872"/>
                  </a:lnTo>
                  <a:lnTo>
                    <a:pt x="160" y="872"/>
                  </a:lnTo>
                  <a:lnTo>
                    <a:pt x="160" y="892"/>
                  </a:lnTo>
                  <a:lnTo>
                    <a:pt x="154" y="892"/>
                  </a:lnTo>
                  <a:lnTo>
                    <a:pt x="154" y="923"/>
                  </a:lnTo>
                  <a:lnTo>
                    <a:pt x="146" y="923"/>
                  </a:lnTo>
                  <a:lnTo>
                    <a:pt x="146" y="952"/>
                  </a:lnTo>
                  <a:lnTo>
                    <a:pt x="140" y="952"/>
                  </a:lnTo>
                  <a:lnTo>
                    <a:pt x="140" y="982"/>
                  </a:lnTo>
                  <a:lnTo>
                    <a:pt x="124" y="982"/>
                  </a:lnTo>
                  <a:lnTo>
                    <a:pt x="124" y="989"/>
                  </a:lnTo>
                  <a:lnTo>
                    <a:pt x="118" y="989"/>
                  </a:lnTo>
                  <a:lnTo>
                    <a:pt x="118" y="1025"/>
                  </a:lnTo>
                  <a:lnTo>
                    <a:pt x="109" y="1025"/>
                  </a:lnTo>
                  <a:lnTo>
                    <a:pt x="109" y="1048"/>
                  </a:lnTo>
                  <a:lnTo>
                    <a:pt x="103" y="1048"/>
                  </a:lnTo>
                  <a:lnTo>
                    <a:pt x="103" y="1077"/>
                  </a:lnTo>
                  <a:lnTo>
                    <a:pt x="96" y="1077"/>
                  </a:lnTo>
                  <a:lnTo>
                    <a:pt x="96" y="1093"/>
                  </a:lnTo>
                  <a:lnTo>
                    <a:pt x="87" y="1093"/>
                  </a:lnTo>
                  <a:lnTo>
                    <a:pt x="87" y="1121"/>
                  </a:lnTo>
                  <a:lnTo>
                    <a:pt x="73" y="1121"/>
                  </a:lnTo>
                  <a:lnTo>
                    <a:pt x="73" y="1150"/>
                  </a:lnTo>
                  <a:lnTo>
                    <a:pt x="67" y="1150"/>
                  </a:lnTo>
                  <a:lnTo>
                    <a:pt x="67" y="1167"/>
                  </a:lnTo>
                  <a:lnTo>
                    <a:pt x="59" y="1167"/>
                  </a:lnTo>
                  <a:lnTo>
                    <a:pt x="59" y="1196"/>
                  </a:lnTo>
                  <a:lnTo>
                    <a:pt x="44" y="1196"/>
                  </a:lnTo>
                  <a:lnTo>
                    <a:pt x="44" y="1224"/>
                  </a:lnTo>
                  <a:lnTo>
                    <a:pt x="37" y="1224"/>
                  </a:lnTo>
                  <a:lnTo>
                    <a:pt x="37" y="1247"/>
                  </a:lnTo>
                  <a:lnTo>
                    <a:pt x="31" y="1247"/>
                  </a:lnTo>
                  <a:lnTo>
                    <a:pt x="31" y="1269"/>
                  </a:lnTo>
                  <a:lnTo>
                    <a:pt x="22" y="1269"/>
                  </a:lnTo>
                  <a:lnTo>
                    <a:pt x="22" y="1297"/>
                  </a:lnTo>
                  <a:lnTo>
                    <a:pt x="9" y="1297"/>
                  </a:lnTo>
                  <a:lnTo>
                    <a:pt x="9" y="1321"/>
                  </a:lnTo>
                  <a:lnTo>
                    <a:pt x="0" y="1321"/>
                  </a:lnTo>
                  <a:lnTo>
                    <a:pt x="0" y="1343"/>
                  </a:lnTo>
                  <a:lnTo>
                    <a:pt x="37" y="1343"/>
                  </a:lnTo>
                  <a:lnTo>
                    <a:pt x="37" y="1352"/>
                  </a:lnTo>
                  <a:lnTo>
                    <a:pt x="73" y="1352"/>
                  </a:lnTo>
                  <a:lnTo>
                    <a:pt x="73" y="1357"/>
                  </a:lnTo>
                  <a:lnTo>
                    <a:pt x="109" y="1357"/>
                  </a:lnTo>
                  <a:lnTo>
                    <a:pt x="109" y="1365"/>
                  </a:lnTo>
                  <a:lnTo>
                    <a:pt x="146" y="1365"/>
                  </a:lnTo>
                  <a:lnTo>
                    <a:pt x="146" y="1380"/>
                  </a:lnTo>
                  <a:lnTo>
                    <a:pt x="196" y="1380"/>
                  </a:lnTo>
                  <a:lnTo>
                    <a:pt x="196" y="1388"/>
                  </a:lnTo>
                  <a:lnTo>
                    <a:pt x="227" y="1388"/>
                  </a:lnTo>
                  <a:lnTo>
                    <a:pt x="227" y="1403"/>
                  </a:lnTo>
                  <a:lnTo>
                    <a:pt x="300" y="1403"/>
                  </a:lnTo>
                  <a:lnTo>
                    <a:pt x="300" y="1417"/>
                  </a:lnTo>
                  <a:lnTo>
                    <a:pt x="342" y="1417"/>
                  </a:lnTo>
                  <a:lnTo>
                    <a:pt x="342" y="1425"/>
                  </a:lnTo>
                  <a:lnTo>
                    <a:pt x="379" y="1425"/>
                  </a:lnTo>
                  <a:lnTo>
                    <a:pt x="379" y="1431"/>
                  </a:lnTo>
                  <a:lnTo>
                    <a:pt x="416" y="1431"/>
                  </a:lnTo>
                  <a:lnTo>
                    <a:pt x="416" y="1440"/>
                  </a:lnTo>
                  <a:lnTo>
                    <a:pt x="451" y="1440"/>
                  </a:lnTo>
                  <a:lnTo>
                    <a:pt x="451" y="1446"/>
                  </a:lnTo>
                  <a:lnTo>
                    <a:pt x="488" y="1446"/>
                  </a:lnTo>
                  <a:lnTo>
                    <a:pt x="488" y="1462"/>
                  </a:lnTo>
                  <a:lnTo>
                    <a:pt x="533" y="1462"/>
                  </a:lnTo>
                  <a:lnTo>
                    <a:pt x="533" y="1468"/>
                  </a:lnTo>
                  <a:lnTo>
                    <a:pt x="569" y="1468"/>
                  </a:lnTo>
                  <a:lnTo>
                    <a:pt x="569" y="1477"/>
                  </a:lnTo>
                  <a:lnTo>
                    <a:pt x="605" y="1477"/>
                  </a:lnTo>
                  <a:lnTo>
                    <a:pt x="605" y="1482"/>
                  </a:lnTo>
                  <a:lnTo>
                    <a:pt x="642" y="1482"/>
                  </a:lnTo>
                  <a:lnTo>
                    <a:pt x="642" y="1499"/>
                  </a:lnTo>
                  <a:lnTo>
                    <a:pt x="684" y="1499"/>
                  </a:lnTo>
                  <a:lnTo>
                    <a:pt x="684" y="1505"/>
                  </a:lnTo>
                  <a:lnTo>
                    <a:pt x="721" y="1505"/>
                  </a:lnTo>
                  <a:lnTo>
                    <a:pt x="721" y="1513"/>
                  </a:lnTo>
                  <a:lnTo>
                    <a:pt x="757" y="1513"/>
                  </a:lnTo>
                  <a:lnTo>
                    <a:pt x="757" y="1519"/>
                  </a:lnTo>
                  <a:lnTo>
                    <a:pt x="788" y="1519"/>
                  </a:lnTo>
                  <a:lnTo>
                    <a:pt x="788" y="1536"/>
                  </a:lnTo>
                  <a:lnTo>
                    <a:pt x="867" y="1536"/>
                  </a:lnTo>
                  <a:lnTo>
                    <a:pt x="867" y="1550"/>
                  </a:lnTo>
                  <a:lnTo>
                    <a:pt x="903" y="1550"/>
                  </a:lnTo>
                  <a:lnTo>
                    <a:pt x="903" y="1556"/>
                  </a:lnTo>
                  <a:lnTo>
                    <a:pt x="940" y="1556"/>
                  </a:lnTo>
                  <a:lnTo>
                    <a:pt x="940" y="1565"/>
                  </a:lnTo>
                  <a:lnTo>
                    <a:pt x="984" y="1565"/>
                  </a:lnTo>
                  <a:lnTo>
                    <a:pt x="984" y="1579"/>
                  </a:lnTo>
                  <a:lnTo>
                    <a:pt x="1029" y="1579"/>
                  </a:lnTo>
                  <a:lnTo>
                    <a:pt x="1029" y="1587"/>
                  </a:lnTo>
                  <a:lnTo>
                    <a:pt x="1065" y="1587"/>
                  </a:lnTo>
                  <a:lnTo>
                    <a:pt x="1065" y="1594"/>
                  </a:lnTo>
                  <a:lnTo>
                    <a:pt x="1102" y="1594"/>
                  </a:lnTo>
                  <a:lnTo>
                    <a:pt x="1102" y="1601"/>
                  </a:lnTo>
                  <a:lnTo>
                    <a:pt x="1138" y="1601"/>
                  </a:lnTo>
                  <a:lnTo>
                    <a:pt x="1138" y="1616"/>
                  </a:lnTo>
                  <a:lnTo>
                    <a:pt x="1180" y="1616"/>
                  </a:lnTo>
                  <a:lnTo>
                    <a:pt x="1180" y="1624"/>
                  </a:lnTo>
                  <a:lnTo>
                    <a:pt x="1217" y="1624"/>
                  </a:lnTo>
                  <a:lnTo>
                    <a:pt x="1217" y="1638"/>
                  </a:lnTo>
                  <a:lnTo>
                    <a:pt x="1290" y="1638"/>
                  </a:lnTo>
                  <a:lnTo>
                    <a:pt x="1290" y="1647"/>
                  </a:lnTo>
                  <a:lnTo>
                    <a:pt x="1319" y="1647"/>
                  </a:lnTo>
                  <a:lnTo>
                    <a:pt x="1319" y="1653"/>
                  </a:lnTo>
                  <a:lnTo>
                    <a:pt x="1371" y="1653"/>
                  </a:lnTo>
                  <a:lnTo>
                    <a:pt x="1371" y="1667"/>
                  </a:lnTo>
                  <a:lnTo>
                    <a:pt x="1408" y="1667"/>
                  </a:lnTo>
                  <a:lnTo>
                    <a:pt x="1408" y="1675"/>
                  </a:lnTo>
                  <a:lnTo>
                    <a:pt x="1436" y="1675"/>
                  </a:lnTo>
                  <a:lnTo>
                    <a:pt x="1436" y="1684"/>
                  </a:lnTo>
                  <a:lnTo>
                    <a:pt x="1472" y="1684"/>
                  </a:lnTo>
                  <a:lnTo>
                    <a:pt x="1472" y="1698"/>
                  </a:lnTo>
                  <a:lnTo>
                    <a:pt x="1523" y="1698"/>
                  </a:lnTo>
                  <a:lnTo>
                    <a:pt x="1523" y="1704"/>
                  </a:lnTo>
                  <a:lnTo>
                    <a:pt x="1554" y="1704"/>
                  </a:lnTo>
                  <a:lnTo>
                    <a:pt x="1554" y="1712"/>
                  </a:lnTo>
                  <a:lnTo>
                    <a:pt x="1589" y="1712"/>
                  </a:lnTo>
                  <a:lnTo>
                    <a:pt x="1589" y="1720"/>
                  </a:lnTo>
                  <a:lnTo>
                    <a:pt x="1626" y="1720"/>
                  </a:lnTo>
                  <a:lnTo>
                    <a:pt x="1626" y="1735"/>
                  </a:lnTo>
                  <a:lnTo>
                    <a:pt x="1669" y="1735"/>
                  </a:lnTo>
                  <a:lnTo>
                    <a:pt x="1669" y="1741"/>
                  </a:lnTo>
                  <a:lnTo>
                    <a:pt x="1705" y="1741"/>
                  </a:lnTo>
                  <a:lnTo>
                    <a:pt x="1705" y="1757"/>
                  </a:lnTo>
                  <a:lnTo>
                    <a:pt x="1778" y="1757"/>
                  </a:lnTo>
                  <a:lnTo>
                    <a:pt x="1778" y="1763"/>
                  </a:lnTo>
                  <a:lnTo>
                    <a:pt x="1822" y="1763"/>
                  </a:lnTo>
                  <a:lnTo>
                    <a:pt x="1822" y="1772"/>
                  </a:lnTo>
                  <a:lnTo>
                    <a:pt x="1859" y="1772"/>
                  </a:lnTo>
                  <a:lnTo>
                    <a:pt x="1859" y="1786"/>
                  </a:lnTo>
                  <a:lnTo>
                    <a:pt x="1896" y="1786"/>
                  </a:lnTo>
                  <a:lnTo>
                    <a:pt x="1896" y="1794"/>
                  </a:lnTo>
                  <a:lnTo>
                    <a:pt x="1937" y="1794"/>
                  </a:lnTo>
                  <a:lnTo>
                    <a:pt x="1937" y="1800"/>
                  </a:lnTo>
                  <a:lnTo>
                    <a:pt x="1974" y="1800"/>
                  </a:lnTo>
                  <a:lnTo>
                    <a:pt x="1974" y="1814"/>
                  </a:lnTo>
                  <a:lnTo>
                    <a:pt x="2011" y="1814"/>
                  </a:lnTo>
                  <a:lnTo>
                    <a:pt x="2011" y="1823"/>
                  </a:lnTo>
                  <a:lnTo>
                    <a:pt x="2055" y="1823"/>
                  </a:lnTo>
                  <a:lnTo>
                    <a:pt x="2055" y="1829"/>
                  </a:lnTo>
                  <a:lnTo>
                    <a:pt x="2092" y="1829"/>
                  </a:lnTo>
                  <a:lnTo>
                    <a:pt x="2092" y="1845"/>
                  </a:lnTo>
                  <a:lnTo>
                    <a:pt x="2120" y="1845"/>
                  </a:lnTo>
                  <a:lnTo>
                    <a:pt x="2120" y="1851"/>
                  </a:lnTo>
                  <a:lnTo>
                    <a:pt x="2172" y="1851"/>
                  </a:lnTo>
                  <a:lnTo>
                    <a:pt x="2172" y="1845"/>
                  </a:lnTo>
                  <a:lnTo>
                    <a:pt x="2179" y="1845"/>
                  </a:lnTo>
                  <a:lnTo>
                    <a:pt x="2179" y="1800"/>
                  </a:lnTo>
                  <a:lnTo>
                    <a:pt x="2187" y="1800"/>
                  </a:lnTo>
                  <a:lnTo>
                    <a:pt x="2187" y="1772"/>
                  </a:lnTo>
                  <a:lnTo>
                    <a:pt x="2192" y="1772"/>
                  </a:lnTo>
                  <a:lnTo>
                    <a:pt x="2192" y="1757"/>
                  </a:lnTo>
                  <a:lnTo>
                    <a:pt x="2209" y="1757"/>
                  </a:lnTo>
                  <a:lnTo>
                    <a:pt x="2209" y="1712"/>
                  </a:lnTo>
                  <a:lnTo>
                    <a:pt x="2215" y="1712"/>
                  </a:lnTo>
                  <a:lnTo>
                    <a:pt x="2215" y="1684"/>
                  </a:lnTo>
                  <a:lnTo>
                    <a:pt x="2229" y="1684"/>
                  </a:lnTo>
                  <a:lnTo>
                    <a:pt x="2229" y="1667"/>
                  </a:lnTo>
                  <a:lnTo>
                    <a:pt x="2237" y="1667"/>
                  </a:lnTo>
                  <a:lnTo>
                    <a:pt x="2237" y="1638"/>
                  </a:lnTo>
                  <a:lnTo>
                    <a:pt x="2246" y="1638"/>
                  </a:lnTo>
                  <a:lnTo>
                    <a:pt x="2246" y="1624"/>
                  </a:lnTo>
                  <a:lnTo>
                    <a:pt x="2251" y="1624"/>
                  </a:lnTo>
                  <a:lnTo>
                    <a:pt x="2251" y="1587"/>
                  </a:lnTo>
                  <a:lnTo>
                    <a:pt x="2266" y="1587"/>
                  </a:lnTo>
                  <a:lnTo>
                    <a:pt x="2266" y="1565"/>
                  </a:lnTo>
                  <a:lnTo>
                    <a:pt x="2274" y="1565"/>
                  </a:lnTo>
                  <a:lnTo>
                    <a:pt x="2274" y="1536"/>
                  </a:lnTo>
                  <a:lnTo>
                    <a:pt x="2288" y="1536"/>
                  </a:lnTo>
                  <a:lnTo>
                    <a:pt x="2288" y="1482"/>
                  </a:lnTo>
                  <a:lnTo>
                    <a:pt x="2302" y="1482"/>
                  </a:lnTo>
                  <a:lnTo>
                    <a:pt x="2302" y="1468"/>
                  </a:lnTo>
                  <a:lnTo>
                    <a:pt x="2310" y="1468"/>
                  </a:lnTo>
                  <a:lnTo>
                    <a:pt x="2310" y="1440"/>
                  </a:lnTo>
                  <a:lnTo>
                    <a:pt x="2318" y="1440"/>
                  </a:lnTo>
                  <a:lnTo>
                    <a:pt x="2318" y="1425"/>
                  </a:lnTo>
                  <a:lnTo>
                    <a:pt x="2324" y="1425"/>
                  </a:lnTo>
                  <a:lnTo>
                    <a:pt x="2324" y="1403"/>
                  </a:lnTo>
                  <a:lnTo>
                    <a:pt x="2338" y="1403"/>
                  </a:lnTo>
                  <a:lnTo>
                    <a:pt x="2338" y="1380"/>
                  </a:lnTo>
                  <a:lnTo>
                    <a:pt x="2347" y="1380"/>
                  </a:lnTo>
                  <a:lnTo>
                    <a:pt x="2347" y="1357"/>
                  </a:lnTo>
                  <a:lnTo>
                    <a:pt x="2353" y="1357"/>
                  </a:lnTo>
                  <a:lnTo>
                    <a:pt x="2353" y="1321"/>
                  </a:lnTo>
                  <a:lnTo>
                    <a:pt x="2369" y="1321"/>
                  </a:lnTo>
                  <a:lnTo>
                    <a:pt x="2369" y="1297"/>
                  </a:lnTo>
                  <a:lnTo>
                    <a:pt x="2375" y="1297"/>
                  </a:lnTo>
                  <a:lnTo>
                    <a:pt x="2375" y="1261"/>
                  </a:lnTo>
                  <a:lnTo>
                    <a:pt x="2383" y="1261"/>
                  </a:lnTo>
                  <a:lnTo>
                    <a:pt x="2383" y="1240"/>
                  </a:lnTo>
                  <a:lnTo>
                    <a:pt x="2390" y="1240"/>
                  </a:lnTo>
                  <a:lnTo>
                    <a:pt x="2390" y="1224"/>
                  </a:lnTo>
                  <a:lnTo>
                    <a:pt x="2405" y="1224"/>
                  </a:lnTo>
                  <a:lnTo>
                    <a:pt x="2405" y="1196"/>
                  </a:lnTo>
                  <a:lnTo>
                    <a:pt x="2412" y="1196"/>
                  </a:lnTo>
                  <a:lnTo>
                    <a:pt x="2412" y="1181"/>
                  </a:lnTo>
                  <a:lnTo>
                    <a:pt x="2420" y="1181"/>
                  </a:lnTo>
                  <a:lnTo>
                    <a:pt x="2420" y="1145"/>
                  </a:lnTo>
                  <a:lnTo>
                    <a:pt x="2425" y="1145"/>
                  </a:lnTo>
                  <a:lnTo>
                    <a:pt x="2425" y="1121"/>
                  </a:lnTo>
                  <a:lnTo>
                    <a:pt x="2434" y="1121"/>
                  </a:lnTo>
                  <a:lnTo>
                    <a:pt x="2434" y="1108"/>
                  </a:lnTo>
                  <a:lnTo>
                    <a:pt x="2442" y="1108"/>
                  </a:lnTo>
                  <a:lnTo>
                    <a:pt x="2442" y="1077"/>
                  </a:lnTo>
                  <a:lnTo>
                    <a:pt x="2448" y="1077"/>
                  </a:lnTo>
                  <a:lnTo>
                    <a:pt x="2448" y="1048"/>
                  </a:lnTo>
                  <a:lnTo>
                    <a:pt x="2462" y="1048"/>
                  </a:lnTo>
                  <a:lnTo>
                    <a:pt x="2462" y="1025"/>
                  </a:lnTo>
                  <a:lnTo>
                    <a:pt x="2470" y="1025"/>
                  </a:lnTo>
                  <a:lnTo>
                    <a:pt x="2470" y="1002"/>
                  </a:lnTo>
                  <a:lnTo>
                    <a:pt x="2484" y="1002"/>
                  </a:lnTo>
                  <a:lnTo>
                    <a:pt x="2484" y="989"/>
                  </a:lnTo>
                  <a:lnTo>
                    <a:pt x="2492" y="989"/>
                  </a:lnTo>
                  <a:lnTo>
                    <a:pt x="2492" y="960"/>
                  </a:lnTo>
                  <a:lnTo>
                    <a:pt x="2499" y="960"/>
                  </a:lnTo>
                  <a:lnTo>
                    <a:pt x="2499" y="929"/>
                  </a:lnTo>
                  <a:lnTo>
                    <a:pt x="2507" y="929"/>
                  </a:lnTo>
                  <a:lnTo>
                    <a:pt x="2507" y="892"/>
                  </a:lnTo>
                  <a:lnTo>
                    <a:pt x="2521" y="892"/>
                  </a:lnTo>
                  <a:lnTo>
                    <a:pt x="2521" y="872"/>
                  </a:lnTo>
                  <a:lnTo>
                    <a:pt x="2529" y="872"/>
                  </a:lnTo>
                  <a:lnTo>
                    <a:pt x="2529" y="841"/>
                  </a:lnTo>
                  <a:lnTo>
                    <a:pt x="2535" y="841"/>
                  </a:lnTo>
                  <a:lnTo>
                    <a:pt x="2535" y="826"/>
                  </a:lnTo>
                  <a:lnTo>
                    <a:pt x="2543" y="826"/>
                  </a:lnTo>
                  <a:lnTo>
                    <a:pt x="2543" y="789"/>
                  </a:lnTo>
                  <a:lnTo>
                    <a:pt x="2551" y="789"/>
                  </a:lnTo>
                  <a:lnTo>
                    <a:pt x="2551" y="767"/>
                  </a:lnTo>
                  <a:lnTo>
                    <a:pt x="2557" y="767"/>
                  </a:lnTo>
                  <a:lnTo>
                    <a:pt x="2557" y="745"/>
                  </a:lnTo>
                  <a:lnTo>
                    <a:pt x="2571" y="745"/>
                  </a:lnTo>
                  <a:lnTo>
                    <a:pt x="2571" y="723"/>
                  </a:lnTo>
                  <a:lnTo>
                    <a:pt x="2579" y="723"/>
                  </a:lnTo>
                  <a:lnTo>
                    <a:pt x="2579" y="693"/>
                  </a:lnTo>
                  <a:lnTo>
                    <a:pt x="2588" y="693"/>
                  </a:lnTo>
                  <a:lnTo>
                    <a:pt x="2588" y="670"/>
                  </a:lnTo>
                  <a:lnTo>
                    <a:pt x="2601" y="670"/>
                  </a:lnTo>
                  <a:lnTo>
                    <a:pt x="2601" y="642"/>
                  </a:lnTo>
                  <a:lnTo>
                    <a:pt x="2608" y="642"/>
                  </a:lnTo>
                  <a:lnTo>
                    <a:pt x="2608" y="613"/>
                  </a:lnTo>
                  <a:lnTo>
                    <a:pt x="2616" y="613"/>
                  </a:lnTo>
                  <a:lnTo>
                    <a:pt x="2616" y="591"/>
                  </a:lnTo>
                  <a:lnTo>
                    <a:pt x="2624" y="591"/>
                  </a:lnTo>
                  <a:lnTo>
                    <a:pt x="2624" y="569"/>
                  </a:lnTo>
                  <a:lnTo>
                    <a:pt x="2638" y="569"/>
                  </a:lnTo>
                  <a:lnTo>
                    <a:pt x="2638" y="545"/>
                  </a:lnTo>
                  <a:lnTo>
                    <a:pt x="2644" y="545"/>
                  </a:lnTo>
                  <a:lnTo>
                    <a:pt x="2644" y="523"/>
                  </a:lnTo>
                  <a:lnTo>
                    <a:pt x="2653" y="523"/>
                  </a:lnTo>
                  <a:lnTo>
                    <a:pt x="2653" y="486"/>
                  </a:lnTo>
                  <a:lnTo>
                    <a:pt x="2608" y="486"/>
                  </a:lnTo>
                  <a:lnTo>
                    <a:pt x="2608" y="472"/>
                  </a:lnTo>
                  <a:lnTo>
                    <a:pt x="2529" y="472"/>
                  </a:lnTo>
                  <a:lnTo>
                    <a:pt x="2529" y="457"/>
                  </a:lnTo>
                  <a:lnTo>
                    <a:pt x="2492" y="457"/>
                  </a:lnTo>
                  <a:lnTo>
                    <a:pt x="2492" y="450"/>
                  </a:lnTo>
                  <a:lnTo>
                    <a:pt x="2442" y="450"/>
                  </a:lnTo>
                  <a:lnTo>
                    <a:pt x="2442" y="435"/>
                  </a:lnTo>
                  <a:lnTo>
                    <a:pt x="2369" y="435"/>
                  </a:lnTo>
                  <a:lnTo>
                    <a:pt x="2369" y="421"/>
                  </a:lnTo>
                  <a:lnTo>
                    <a:pt x="2324" y="421"/>
                  </a:lnTo>
                  <a:lnTo>
                    <a:pt x="2324" y="413"/>
                  </a:lnTo>
                  <a:lnTo>
                    <a:pt x="2288" y="413"/>
                  </a:lnTo>
                  <a:lnTo>
                    <a:pt x="2288" y="406"/>
                  </a:lnTo>
                  <a:lnTo>
                    <a:pt x="2246" y="406"/>
                  </a:lnTo>
                  <a:lnTo>
                    <a:pt x="2246" y="391"/>
                  </a:lnTo>
                  <a:lnTo>
                    <a:pt x="2209" y="391"/>
                  </a:lnTo>
                  <a:lnTo>
                    <a:pt x="2209" y="384"/>
                  </a:lnTo>
                  <a:lnTo>
                    <a:pt x="2172" y="384"/>
                  </a:lnTo>
                  <a:lnTo>
                    <a:pt x="2172" y="375"/>
                  </a:lnTo>
                  <a:lnTo>
                    <a:pt x="2120" y="375"/>
                  </a:lnTo>
                  <a:lnTo>
                    <a:pt x="2120" y="369"/>
                  </a:lnTo>
                  <a:lnTo>
                    <a:pt x="2092" y="369"/>
                  </a:lnTo>
                  <a:lnTo>
                    <a:pt x="2092" y="355"/>
                  </a:lnTo>
                  <a:lnTo>
                    <a:pt x="2041" y="355"/>
                  </a:lnTo>
                  <a:lnTo>
                    <a:pt x="2041" y="347"/>
                  </a:lnTo>
                  <a:lnTo>
                    <a:pt x="2005" y="347"/>
                  </a:lnTo>
                  <a:lnTo>
                    <a:pt x="2005" y="338"/>
                  </a:lnTo>
                  <a:lnTo>
                    <a:pt x="1959" y="338"/>
                  </a:lnTo>
                  <a:lnTo>
                    <a:pt x="1959" y="332"/>
                  </a:lnTo>
                  <a:lnTo>
                    <a:pt x="1924" y="332"/>
                  </a:lnTo>
                  <a:lnTo>
                    <a:pt x="1924" y="324"/>
                  </a:lnTo>
                  <a:lnTo>
                    <a:pt x="1881" y="324"/>
                  </a:lnTo>
                  <a:lnTo>
                    <a:pt x="1881" y="318"/>
                  </a:lnTo>
                  <a:lnTo>
                    <a:pt x="1844" y="318"/>
                  </a:lnTo>
                  <a:lnTo>
                    <a:pt x="1844" y="310"/>
                  </a:lnTo>
                  <a:lnTo>
                    <a:pt x="1800" y="310"/>
                  </a:lnTo>
                  <a:lnTo>
                    <a:pt x="1800" y="296"/>
                  </a:lnTo>
                  <a:lnTo>
                    <a:pt x="1763" y="296"/>
                  </a:lnTo>
                  <a:lnTo>
                    <a:pt x="1763" y="287"/>
                  </a:lnTo>
                  <a:lnTo>
                    <a:pt x="1719" y="287"/>
                  </a:lnTo>
                  <a:lnTo>
                    <a:pt x="1719" y="272"/>
                  </a:lnTo>
                  <a:lnTo>
                    <a:pt x="1641" y="272"/>
                  </a:lnTo>
                  <a:lnTo>
                    <a:pt x="1641" y="259"/>
                  </a:lnTo>
                  <a:lnTo>
                    <a:pt x="1604" y="259"/>
                  </a:lnTo>
                  <a:lnTo>
                    <a:pt x="1604" y="250"/>
                  </a:lnTo>
                  <a:lnTo>
                    <a:pt x="1567" y="250"/>
                  </a:lnTo>
                  <a:lnTo>
                    <a:pt x="1567" y="236"/>
                  </a:lnTo>
                  <a:lnTo>
                    <a:pt x="1523" y="236"/>
                  </a:lnTo>
                  <a:lnTo>
                    <a:pt x="1523" y="228"/>
                  </a:lnTo>
                  <a:lnTo>
                    <a:pt x="1486" y="228"/>
                  </a:lnTo>
                  <a:lnTo>
                    <a:pt x="1486" y="222"/>
                  </a:lnTo>
                  <a:lnTo>
                    <a:pt x="1436" y="222"/>
                  </a:lnTo>
                  <a:lnTo>
                    <a:pt x="1436" y="213"/>
                  </a:lnTo>
                  <a:lnTo>
                    <a:pt x="1408" y="213"/>
                  </a:lnTo>
                  <a:lnTo>
                    <a:pt x="1408" y="208"/>
                  </a:lnTo>
                  <a:lnTo>
                    <a:pt x="1354" y="208"/>
                  </a:lnTo>
                  <a:lnTo>
                    <a:pt x="1354" y="199"/>
                  </a:lnTo>
                  <a:lnTo>
                    <a:pt x="1319" y="199"/>
                  </a:lnTo>
                  <a:lnTo>
                    <a:pt x="1319" y="184"/>
                  </a:lnTo>
                  <a:lnTo>
                    <a:pt x="1276" y="184"/>
                  </a:lnTo>
                  <a:lnTo>
                    <a:pt x="1276" y="177"/>
                  </a:lnTo>
                  <a:lnTo>
                    <a:pt x="1239" y="177"/>
                  </a:lnTo>
                  <a:lnTo>
                    <a:pt x="1239" y="171"/>
                  </a:lnTo>
                  <a:lnTo>
                    <a:pt x="1195" y="171"/>
                  </a:lnTo>
                  <a:lnTo>
                    <a:pt x="1195" y="154"/>
                  </a:lnTo>
                  <a:lnTo>
                    <a:pt x="1158" y="154"/>
                  </a:lnTo>
                  <a:lnTo>
                    <a:pt x="1158" y="148"/>
                  </a:lnTo>
                  <a:lnTo>
                    <a:pt x="1116" y="148"/>
                  </a:lnTo>
                  <a:lnTo>
                    <a:pt x="1116" y="140"/>
                  </a:lnTo>
                  <a:lnTo>
                    <a:pt x="1079" y="140"/>
                  </a:lnTo>
                  <a:lnTo>
                    <a:pt x="1079" y="133"/>
                  </a:lnTo>
                  <a:lnTo>
                    <a:pt x="1034" y="133"/>
                  </a:lnTo>
                  <a:lnTo>
                    <a:pt x="1034" y="118"/>
                  </a:lnTo>
                  <a:lnTo>
                    <a:pt x="999" y="118"/>
                  </a:lnTo>
                  <a:lnTo>
                    <a:pt x="999" y="111"/>
                  </a:lnTo>
                  <a:lnTo>
                    <a:pt x="919" y="111"/>
                  </a:lnTo>
                  <a:lnTo>
                    <a:pt x="919" y="96"/>
                  </a:lnTo>
                  <a:lnTo>
                    <a:pt x="867" y="96"/>
                  </a:lnTo>
                  <a:lnTo>
                    <a:pt x="867" y="89"/>
                  </a:lnTo>
                  <a:lnTo>
                    <a:pt x="838" y="89"/>
                  </a:lnTo>
                  <a:lnTo>
                    <a:pt x="838" y="80"/>
                  </a:lnTo>
                  <a:lnTo>
                    <a:pt x="788" y="80"/>
                  </a:lnTo>
                  <a:lnTo>
                    <a:pt x="788" y="66"/>
                  </a:lnTo>
                  <a:lnTo>
                    <a:pt x="757" y="66"/>
                  </a:lnTo>
                  <a:lnTo>
                    <a:pt x="757" y="59"/>
                  </a:lnTo>
                  <a:lnTo>
                    <a:pt x="707" y="59"/>
                  </a:lnTo>
                  <a:lnTo>
                    <a:pt x="707" y="52"/>
                  </a:lnTo>
                  <a:lnTo>
                    <a:pt x="670" y="52"/>
                  </a:lnTo>
                  <a:lnTo>
                    <a:pt x="670" y="37"/>
                  </a:lnTo>
                  <a:lnTo>
                    <a:pt x="627" y="37"/>
                  </a:lnTo>
                  <a:lnTo>
                    <a:pt x="627" y="28"/>
                  </a:lnTo>
                  <a:lnTo>
                    <a:pt x="592" y="28"/>
                  </a:lnTo>
                  <a:lnTo>
                    <a:pt x="592" y="23"/>
                  </a:lnTo>
                  <a:lnTo>
                    <a:pt x="555" y="23"/>
                  </a:lnTo>
                  <a:lnTo>
                    <a:pt x="555" y="15"/>
                  </a:lnTo>
                  <a:lnTo>
                    <a:pt x="510" y="15"/>
                  </a:lnTo>
                  <a:lnTo>
                    <a:pt x="510" y="0"/>
                  </a:lnTo>
                  <a:lnTo>
                    <a:pt x="474"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245"/>
            <p:cNvSpPr>
              <a:spLocks/>
            </p:cNvSpPr>
            <p:nvPr/>
          </p:nvSpPr>
          <p:spPr bwMode="auto">
            <a:xfrm>
              <a:off x="3885" y="1907"/>
              <a:ext cx="266" cy="142"/>
            </a:xfrm>
            <a:custGeom>
              <a:avLst/>
              <a:gdLst>
                <a:gd name="T0" fmla="*/ 0 w 2653"/>
                <a:gd name="T1" fmla="*/ 0 h 1851"/>
                <a:gd name="T2" fmla="*/ 0 w 2653"/>
                <a:gd name="T3" fmla="*/ 0 h 1851"/>
                <a:gd name="T4" fmla="*/ 0 w 2653"/>
                <a:gd name="T5" fmla="*/ 0 h 1851"/>
                <a:gd name="T6" fmla="*/ 0 w 2653"/>
                <a:gd name="T7" fmla="*/ 0 h 1851"/>
                <a:gd name="T8" fmla="*/ 0 w 2653"/>
                <a:gd name="T9" fmla="*/ 0 h 1851"/>
                <a:gd name="T10" fmla="*/ 0 w 2653"/>
                <a:gd name="T11" fmla="*/ 0 h 1851"/>
                <a:gd name="T12" fmla="*/ 0 w 2653"/>
                <a:gd name="T13" fmla="*/ 0 h 1851"/>
                <a:gd name="T14" fmla="*/ 0 w 2653"/>
                <a:gd name="T15" fmla="*/ 0 h 1851"/>
                <a:gd name="T16" fmla="*/ 0 w 2653"/>
                <a:gd name="T17" fmla="*/ 0 h 1851"/>
                <a:gd name="T18" fmla="*/ 0 w 2653"/>
                <a:gd name="T19" fmla="*/ 0 h 1851"/>
                <a:gd name="T20" fmla="*/ 0 w 2653"/>
                <a:gd name="T21" fmla="*/ 0 h 1851"/>
                <a:gd name="T22" fmla="*/ 0 w 2653"/>
                <a:gd name="T23" fmla="*/ 0 h 1851"/>
                <a:gd name="T24" fmla="*/ 0 w 2653"/>
                <a:gd name="T25" fmla="*/ 0 h 1851"/>
                <a:gd name="T26" fmla="*/ 0 w 2653"/>
                <a:gd name="T27" fmla="*/ 0 h 1851"/>
                <a:gd name="T28" fmla="*/ 0 w 2653"/>
                <a:gd name="T29" fmla="*/ 0 h 1851"/>
                <a:gd name="T30" fmla="*/ 0 w 2653"/>
                <a:gd name="T31" fmla="*/ 0 h 1851"/>
                <a:gd name="T32" fmla="*/ 0 w 2653"/>
                <a:gd name="T33" fmla="*/ 0 h 1851"/>
                <a:gd name="T34" fmla="*/ 0 w 2653"/>
                <a:gd name="T35" fmla="*/ 0 h 1851"/>
                <a:gd name="T36" fmla="*/ 0 w 2653"/>
                <a:gd name="T37" fmla="*/ 0 h 1851"/>
                <a:gd name="T38" fmla="*/ 0 w 2653"/>
                <a:gd name="T39" fmla="*/ 0 h 1851"/>
                <a:gd name="T40" fmla="*/ 0 w 2653"/>
                <a:gd name="T41" fmla="*/ 0 h 1851"/>
                <a:gd name="T42" fmla="*/ 0 w 2653"/>
                <a:gd name="T43" fmla="*/ 0 h 1851"/>
                <a:gd name="T44" fmla="*/ 0 w 2653"/>
                <a:gd name="T45" fmla="*/ 0 h 1851"/>
                <a:gd name="T46" fmla="*/ 0 w 2653"/>
                <a:gd name="T47" fmla="*/ 0 h 1851"/>
                <a:gd name="T48" fmla="*/ 0 w 2653"/>
                <a:gd name="T49" fmla="*/ 0 h 1851"/>
                <a:gd name="T50" fmla="*/ 0 w 2653"/>
                <a:gd name="T51" fmla="*/ 0 h 1851"/>
                <a:gd name="T52" fmla="*/ 0 w 2653"/>
                <a:gd name="T53" fmla="*/ 0 h 1851"/>
                <a:gd name="T54" fmla="*/ 0 w 2653"/>
                <a:gd name="T55" fmla="*/ 0 h 1851"/>
                <a:gd name="T56" fmla="*/ 0 w 2653"/>
                <a:gd name="T57" fmla="*/ 0 h 1851"/>
                <a:gd name="T58" fmla="*/ 0 w 2653"/>
                <a:gd name="T59" fmla="*/ 0 h 1851"/>
                <a:gd name="T60" fmla="*/ 0 w 2653"/>
                <a:gd name="T61" fmla="*/ 0 h 1851"/>
                <a:gd name="T62" fmla="*/ 0 w 2653"/>
                <a:gd name="T63" fmla="*/ 0 h 1851"/>
                <a:gd name="T64" fmla="*/ 0 w 2653"/>
                <a:gd name="T65" fmla="*/ 0 h 1851"/>
                <a:gd name="T66" fmla="*/ 0 w 2653"/>
                <a:gd name="T67" fmla="*/ 0 h 1851"/>
                <a:gd name="T68" fmla="*/ 0 w 2653"/>
                <a:gd name="T69" fmla="*/ 0 h 1851"/>
                <a:gd name="T70" fmla="*/ 0 w 2653"/>
                <a:gd name="T71" fmla="*/ 0 h 1851"/>
                <a:gd name="T72" fmla="*/ 0 w 2653"/>
                <a:gd name="T73" fmla="*/ 0 h 1851"/>
                <a:gd name="T74" fmla="*/ 0 w 2653"/>
                <a:gd name="T75" fmla="*/ 0 h 1851"/>
                <a:gd name="T76" fmla="*/ 0 w 2653"/>
                <a:gd name="T77" fmla="*/ 0 h 1851"/>
                <a:gd name="T78" fmla="*/ 0 w 2653"/>
                <a:gd name="T79" fmla="*/ 0 h 1851"/>
                <a:gd name="T80" fmla="*/ 0 w 2653"/>
                <a:gd name="T81" fmla="*/ 0 h 1851"/>
                <a:gd name="T82" fmla="*/ 0 w 2653"/>
                <a:gd name="T83" fmla="*/ 0 h 1851"/>
                <a:gd name="T84" fmla="*/ 0 w 2653"/>
                <a:gd name="T85" fmla="*/ 0 h 1851"/>
                <a:gd name="T86" fmla="*/ 0 w 2653"/>
                <a:gd name="T87" fmla="*/ 0 h 1851"/>
                <a:gd name="T88" fmla="*/ 0 w 2653"/>
                <a:gd name="T89" fmla="*/ 0 h 1851"/>
                <a:gd name="T90" fmla="*/ 0 w 2653"/>
                <a:gd name="T91" fmla="*/ 0 h 1851"/>
                <a:gd name="T92" fmla="*/ 0 w 2653"/>
                <a:gd name="T93" fmla="*/ 0 h 1851"/>
                <a:gd name="T94" fmla="*/ 0 w 2653"/>
                <a:gd name="T95" fmla="*/ 0 h 1851"/>
                <a:gd name="T96" fmla="*/ 0 w 2653"/>
                <a:gd name="T97" fmla="*/ 0 h 1851"/>
                <a:gd name="T98" fmla="*/ 0 w 2653"/>
                <a:gd name="T99" fmla="*/ 0 h 1851"/>
                <a:gd name="T100" fmla="*/ 0 w 2653"/>
                <a:gd name="T101" fmla="*/ 0 h 1851"/>
                <a:gd name="T102" fmla="*/ 0 w 2653"/>
                <a:gd name="T103" fmla="*/ 0 h 1851"/>
                <a:gd name="T104" fmla="*/ 0 w 2653"/>
                <a:gd name="T105" fmla="*/ 0 h 1851"/>
                <a:gd name="T106" fmla="*/ 0 w 2653"/>
                <a:gd name="T107" fmla="*/ 0 h 1851"/>
                <a:gd name="T108" fmla="*/ 0 w 2653"/>
                <a:gd name="T109" fmla="*/ 0 h 1851"/>
                <a:gd name="T110" fmla="*/ 0 w 2653"/>
                <a:gd name="T111" fmla="*/ 0 h 1851"/>
                <a:gd name="T112" fmla="*/ 0 w 2653"/>
                <a:gd name="T113" fmla="*/ 0 h 1851"/>
                <a:gd name="T114" fmla="*/ 0 w 2653"/>
                <a:gd name="T115" fmla="*/ 0 h 18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653" h="1851">
                  <a:moveTo>
                    <a:pt x="474" y="0"/>
                  </a:moveTo>
                  <a:lnTo>
                    <a:pt x="474" y="28"/>
                  </a:lnTo>
                  <a:lnTo>
                    <a:pt x="466" y="28"/>
                  </a:lnTo>
                  <a:lnTo>
                    <a:pt x="466" y="59"/>
                  </a:lnTo>
                  <a:lnTo>
                    <a:pt x="460" y="59"/>
                  </a:lnTo>
                  <a:lnTo>
                    <a:pt x="460" y="89"/>
                  </a:lnTo>
                  <a:lnTo>
                    <a:pt x="451" y="89"/>
                  </a:lnTo>
                  <a:lnTo>
                    <a:pt x="451" y="111"/>
                  </a:lnTo>
                  <a:lnTo>
                    <a:pt x="438" y="111"/>
                  </a:lnTo>
                  <a:lnTo>
                    <a:pt x="438" y="133"/>
                  </a:lnTo>
                  <a:lnTo>
                    <a:pt x="429" y="133"/>
                  </a:lnTo>
                  <a:lnTo>
                    <a:pt x="429" y="184"/>
                  </a:lnTo>
                  <a:lnTo>
                    <a:pt x="416" y="184"/>
                  </a:lnTo>
                  <a:lnTo>
                    <a:pt x="416" y="208"/>
                  </a:lnTo>
                  <a:lnTo>
                    <a:pt x="409" y="208"/>
                  </a:lnTo>
                  <a:lnTo>
                    <a:pt x="409" y="228"/>
                  </a:lnTo>
                  <a:lnTo>
                    <a:pt x="392" y="228"/>
                  </a:lnTo>
                  <a:lnTo>
                    <a:pt x="392" y="272"/>
                  </a:lnTo>
                  <a:lnTo>
                    <a:pt x="379" y="272"/>
                  </a:lnTo>
                  <a:lnTo>
                    <a:pt x="379" y="310"/>
                  </a:lnTo>
                  <a:lnTo>
                    <a:pt x="373" y="310"/>
                  </a:lnTo>
                  <a:lnTo>
                    <a:pt x="373" y="332"/>
                  </a:lnTo>
                  <a:lnTo>
                    <a:pt x="357" y="332"/>
                  </a:lnTo>
                  <a:lnTo>
                    <a:pt x="357" y="375"/>
                  </a:lnTo>
                  <a:lnTo>
                    <a:pt x="342" y="375"/>
                  </a:lnTo>
                  <a:lnTo>
                    <a:pt x="342" y="406"/>
                  </a:lnTo>
                  <a:lnTo>
                    <a:pt x="336" y="406"/>
                  </a:lnTo>
                  <a:lnTo>
                    <a:pt x="336" y="435"/>
                  </a:lnTo>
                  <a:lnTo>
                    <a:pt x="320" y="435"/>
                  </a:lnTo>
                  <a:lnTo>
                    <a:pt x="320" y="472"/>
                  </a:lnTo>
                  <a:lnTo>
                    <a:pt x="305" y="472"/>
                  </a:lnTo>
                  <a:lnTo>
                    <a:pt x="305" y="509"/>
                  </a:lnTo>
                  <a:lnTo>
                    <a:pt x="300" y="509"/>
                  </a:lnTo>
                  <a:lnTo>
                    <a:pt x="300" y="531"/>
                  </a:lnTo>
                  <a:lnTo>
                    <a:pt x="292" y="531"/>
                  </a:lnTo>
                  <a:lnTo>
                    <a:pt x="292" y="545"/>
                  </a:lnTo>
                  <a:lnTo>
                    <a:pt x="277" y="545"/>
                  </a:lnTo>
                  <a:lnTo>
                    <a:pt x="277" y="576"/>
                  </a:lnTo>
                  <a:lnTo>
                    <a:pt x="270" y="576"/>
                  </a:lnTo>
                  <a:lnTo>
                    <a:pt x="270" y="605"/>
                  </a:lnTo>
                  <a:lnTo>
                    <a:pt x="263" y="605"/>
                  </a:lnTo>
                  <a:lnTo>
                    <a:pt x="263" y="628"/>
                  </a:lnTo>
                  <a:lnTo>
                    <a:pt x="255" y="628"/>
                  </a:lnTo>
                  <a:lnTo>
                    <a:pt x="255" y="650"/>
                  </a:lnTo>
                  <a:lnTo>
                    <a:pt x="241" y="650"/>
                  </a:lnTo>
                  <a:lnTo>
                    <a:pt x="241" y="670"/>
                  </a:lnTo>
                  <a:lnTo>
                    <a:pt x="233" y="670"/>
                  </a:lnTo>
                  <a:lnTo>
                    <a:pt x="233" y="708"/>
                  </a:lnTo>
                  <a:lnTo>
                    <a:pt x="227" y="708"/>
                  </a:lnTo>
                  <a:lnTo>
                    <a:pt x="227" y="723"/>
                  </a:lnTo>
                  <a:lnTo>
                    <a:pt x="218" y="723"/>
                  </a:lnTo>
                  <a:lnTo>
                    <a:pt x="218" y="753"/>
                  </a:lnTo>
                  <a:lnTo>
                    <a:pt x="205" y="753"/>
                  </a:lnTo>
                  <a:lnTo>
                    <a:pt x="205" y="804"/>
                  </a:lnTo>
                  <a:lnTo>
                    <a:pt x="196" y="804"/>
                  </a:lnTo>
                  <a:lnTo>
                    <a:pt x="196" y="826"/>
                  </a:lnTo>
                  <a:lnTo>
                    <a:pt x="183" y="826"/>
                  </a:lnTo>
                  <a:lnTo>
                    <a:pt x="183" y="849"/>
                  </a:lnTo>
                  <a:lnTo>
                    <a:pt x="176" y="849"/>
                  </a:lnTo>
                  <a:lnTo>
                    <a:pt x="176" y="872"/>
                  </a:lnTo>
                  <a:lnTo>
                    <a:pt x="160" y="872"/>
                  </a:lnTo>
                  <a:lnTo>
                    <a:pt x="160" y="892"/>
                  </a:lnTo>
                  <a:lnTo>
                    <a:pt x="154" y="892"/>
                  </a:lnTo>
                  <a:lnTo>
                    <a:pt x="154" y="923"/>
                  </a:lnTo>
                  <a:lnTo>
                    <a:pt x="146" y="923"/>
                  </a:lnTo>
                  <a:lnTo>
                    <a:pt x="146" y="952"/>
                  </a:lnTo>
                  <a:lnTo>
                    <a:pt x="140" y="952"/>
                  </a:lnTo>
                  <a:lnTo>
                    <a:pt x="140" y="982"/>
                  </a:lnTo>
                  <a:lnTo>
                    <a:pt x="124" y="982"/>
                  </a:lnTo>
                  <a:lnTo>
                    <a:pt x="124" y="989"/>
                  </a:lnTo>
                  <a:lnTo>
                    <a:pt x="118" y="989"/>
                  </a:lnTo>
                  <a:lnTo>
                    <a:pt x="118" y="1025"/>
                  </a:lnTo>
                  <a:lnTo>
                    <a:pt x="109" y="1025"/>
                  </a:lnTo>
                  <a:lnTo>
                    <a:pt x="109" y="1048"/>
                  </a:lnTo>
                  <a:lnTo>
                    <a:pt x="103" y="1048"/>
                  </a:lnTo>
                  <a:lnTo>
                    <a:pt x="103" y="1077"/>
                  </a:lnTo>
                  <a:lnTo>
                    <a:pt x="96" y="1077"/>
                  </a:lnTo>
                  <a:lnTo>
                    <a:pt x="96" y="1093"/>
                  </a:lnTo>
                  <a:lnTo>
                    <a:pt x="87" y="1093"/>
                  </a:lnTo>
                  <a:lnTo>
                    <a:pt x="87" y="1121"/>
                  </a:lnTo>
                  <a:lnTo>
                    <a:pt x="73" y="1121"/>
                  </a:lnTo>
                  <a:lnTo>
                    <a:pt x="73" y="1150"/>
                  </a:lnTo>
                  <a:lnTo>
                    <a:pt x="67" y="1150"/>
                  </a:lnTo>
                  <a:lnTo>
                    <a:pt x="67" y="1167"/>
                  </a:lnTo>
                  <a:lnTo>
                    <a:pt x="59" y="1167"/>
                  </a:lnTo>
                  <a:lnTo>
                    <a:pt x="59" y="1196"/>
                  </a:lnTo>
                  <a:lnTo>
                    <a:pt x="44" y="1196"/>
                  </a:lnTo>
                  <a:lnTo>
                    <a:pt x="44" y="1224"/>
                  </a:lnTo>
                  <a:lnTo>
                    <a:pt x="37" y="1224"/>
                  </a:lnTo>
                  <a:lnTo>
                    <a:pt x="37" y="1247"/>
                  </a:lnTo>
                  <a:lnTo>
                    <a:pt x="31" y="1247"/>
                  </a:lnTo>
                  <a:lnTo>
                    <a:pt x="31" y="1269"/>
                  </a:lnTo>
                  <a:lnTo>
                    <a:pt x="22" y="1269"/>
                  </a:lnTo>
                  <a:lnTo>
                    <a:pt x="22" y="1297"/>
                  </a:lnTo>
                  <a:lnTo>
                    <a:pt x="9" y="1297"/>
                  </a:lnTo>
                  <a:lnTo>
                    <a:pt x="9" y="1321"/>
                  </a:lnTo>
                  <a:lnTo>
                    <a:pt x="0" y="1321"/>
                  </a:lnTo>
                  <a:lnTo>
                    <a:pt x="0" y="1343"/>
                  </a:lnTo>
                  <a:lnTo>
                    <a:pt x="37" y="1343"/>
                  </a:lnTo>
                  <a:lnTo>
                    <a:pt x="37" y="1352"/>
                  </a:lnTo>
                  <a:lnTo>
                    <a:pt x="73" y="1352"/>
                  </a:lnTo>
                  <a:lnTo>
                    <a:pt x="73" y="1357"/>
                  </a:lnTo>
                  <a:lnTo>
                    <a:pt x="109" y="1357"/>
                  </a:lnTo>
                  <a:lnTo>
                    <a:pt x="109" y="1365"/>
                  </a:lnTo>
                  <a:lnTo>
                    <a:pt x="146" y="1365"/>
                  </a:lnTo>
                  <a:lnTo>
                    <a:pt x="146" y="1380"/>
                  </a:lnTo>
                  <a:lnTo>
                    <a:pt x="196" y="1380"/>
                  </a:lnTo>
                  <a:lnTo>
                    <a:pt x="196" y="1388"/>
                  </a:lnTo>
                  <a:lnTo>
                    <a:pt x="227" y="1388"/>
                  </a:lnTo>
                  <a:lnTo>
                    <a:pt x="227" y="1403"/>
                  </a:lnTo>
                  <a:lnTo>
                    <a:pt x="300" y="1403"/>
                  </a:lnTo>
                  <a:lnTo>
                    <a:pt x="300" y="1417"/>
                  </a:lnTo>
                  <a:lnTo>
                    <a:pt x="342" y="1417"/>
                  </a:lnTo>
                  <a:lnTo>
                    <a:pt x="342" y="1425"/>
                  </a:lnTo>
                  <a:lnTo>
                    <a:pt x="379" y="1425"/>
                  </a:lnTo>
                  <a:lnTo>
                    <a:pt x="379" y="1431"/>
                  </a:lnTo>
                  <a:lnTo>
                    <a:pt x="416" y="1431"/>
                  </a:lnTo>
                  <a:lnTo>
                    <a:pt x="416" y="1440"/>
                  </a:lnTo>
                  <a:lnTo>
                    <a:pt x="451" y="1440"/>
                  </a:lnTo>
                  <a:lnTo>
                    <a:pt x="451" y="1446"/>
                  </a:lnTo>
                  <a:lnTo>
                    <a:pt x="488" y="1446"/>
                  </a:lnTo>
                  <a:lnTo>
                    <a:pt x="488" y="1462"/>
                  </a:lnTo>
                  <a:lnTo>
                    <a:pt x="533" y="1462"/>
                  </a:lnTo>
                  <a:lnTo>
                    <a:pt x="533" y="1468"/>
                  </a:lnTo>
                  <a:lnTo>
                    <a:pt x="569" y="1468"/>
                  </a:lnTo>
                  <a:lnTo>
                    <a:pt x="569" y="1477"/>
                  </a:lnTo>
                  <a:lnTo>
                    <a:pt x="605" y="1477"/>
                  </a:lnTo>
                  <a:lnTo>
                    <a:pt x="605" y="1482"/>
                  </a:lnTo>
                  <a:lnTo>
                    <a:pt x="642" y="1482"/>
                  </a:lnTo>
                  <a:lnTo>
                    <a:pt x="642" y="1499"/>
                  </a:lnTo>
                  <a:lnTo>
                    <a:pt x="684" y="1499"/>
                  </a:lnTo>
                  <a:lnTo>
                    <a:pt x="684" y="1505"/>
                  </a:lnTo>
                  <a:lnTo>
                    <a:pt x="721" y="1505"/>
                  </a:lnTo>
                  <a:lnTo>
                    <a:pt x="721" y="1513"/>
                  </a:lnTo>
                  <a:lnTo>
                    <a:pt x="757" y="1513"/>
                  </a:lnTo>
                  <a:lnTo>
                    <a:pt x="757" y="1519"/>
                  </a:lnTo>
                  <a:lnTo>
                    <a:pt x="788" y="1519"/>
                  </a:lnTo>
                  <a:lnTo>
                    <a:pt x="788" y="1536"/>
                  </a:lnTo>
                  <a:lnTo>
                    <a:pt x="867" y="1536"/>
                  </a:lnTo>
                  <a:lnTo>
                    <a:pt x="867" y="1550"/>
                  </a:lnTo>
                  <a:lnTo>
                    <a:pt x="903" y="1550"/>
                  </a:lnTo>
                  <a:lnTo>
                    <a:pt x="903" y="1556"/>
                  </a:lnTo>
                  <a:lnTo>
                    <a:pt x="940" y="1556"/>
                  </a:lnTo>
                  <a:lnTo>
                    <a:pt x="940" y="1565"/>
                  </a:lnTo>
                  <a:lnTo>
                    <a:pt x="984" y="1565"/>
                  </a:lnTo>
                  <a:lnTo>
                    <a:pt x="984" y="1579"/>
                  </a:lnTo>
                  <a:lnTo>
                    <a:pt x="1029" y="1579"/>
                  </a:lnTo>
                  <a:lnTo>
                    <a:pt x="1029" y="1587"/>
                  </a:lnTo>
                  <a:lnTo>
                    <a:pt x="1065" y="1587"/>
                  </a:lnTo>
                  <a:lnTo>
                    <a:pt x="1065" y="1594"/>
                  </a:lnTo>
                  <a:lnTo>
                    <a:pt x="1102" y="1594"/>
                  </a:lnTo>
                  <a:lnTo>
                    <a:pt x="1102" y="1601"/>
                  </a:lnTo>
                  <a:lnTo>
                    <a:pt x="1138" y="1601"/>
                  </a:lnTo>
                  <a:lnTo>
                    <a:pt x="1138" y="1616"/>
                  </a:lnTo>
                  <a:lnTo>
                    <a:pt x="1180" y="1616"/>
                  </a:lnTo>
                  <a:lnTo>
                    <a:pt x="1180" y="1624"/>
                  </a:lnTo>
                  <a:lnTo>
                    <a:pt x="1217" y="1624"/>
                  </a:lnTo>
                  <a:lnTo>
                    <a:pt x="1217" y="1638"/>
                  </a:lnTo>
                  <a:lnTo>
                    <a:pt x="1290" y="1638"/>
                  </a:lnTo>
                  <a:lnTo>
                    <a:pt x="1290" y="1647"/>
                  </a:lnTo>
                  <a:lnTo>
                    <a:pt x="1319" y="1647"/>
                  </a:lnTo>
                  <a:lnTo>
                    <a:pt x="1319" y="1653"/>
                  </a:lnTo>
                  <a:lnTo>
                    <a:pt x="1371" y="1653"/>
                  </a:lnTo>
                  <a:lnTo>
                    <a:pt x="1371" y="1667"/>
                  </a:lnTo>
                  <a:lnTo>
                    <a:pt x="1408" y="1667"/>
                  </a:lnTo>
                  <a:lnTo>
                    <a:pt x="1408" y="1675"/>
                  </a:lnTo>
                  <a:lnTo>
                    <a:pt x="1436" y="1675"/>
                  </a:lnTo>
                  <a:lnTo>
                    <a:pt x="1436" y="1684"/>
                  </a:lnTo>
                  <a:lnTo>
                    <a:pt x="1472" y="1684"/>
                  </a:lnTo>
                  <a:lnTo>
                    <a:pt x="1472" y="1698"/>
                  </a:lnTo>
                  <a:lnTo>
                    <a:pt x="1523" y="1698"/>
                  </a:lnTo>
                  <a:lnTo>
                    <a:pt x="1523" y="1704"/>
                  </a:lnTo>
                  <a:lnTo>
                    <a:pt x="1554" y="1704"/>
                  </a:lnTo>
                  <a:lnTo>
                    <a:pt x="1554" y="1712"/>
                  </a:lnTo>
                  <a:lnTo>
                    <a:pt x="1589" y="1712"/>
                  </a:lnTo>
                  <a:lnTo>
                    <a:pt x="1589" y="1720"/>
                  </a:lnTo>
                  <a:lnTo>
                    <a:pt x="1626" y="1720"/>
                  </a:lnTo>
                  <a:lnTo>
                    <a:pt x="1626" y="1735"/>
                  </a:lnTo>
                  <a:lnTo>
                    <a:pt x="1669" y="1735"/>
                  </a:lnTo>
                  <a:lnTo>
                    <a:pt x="1669" y="1741"/>
                  </a:lnTo>
                  <a:lnTo>
                    <a:pt x="1705" y="1741"/>
                  </a:lnTo>
                  <a:lnTo>
                    <a:pt x="1705" y="1757"/>
                  </a:lnTo>
                  <a:lnTo>
                    <a:pt x="1778" y="1757"/>
                  </a:lnTo>
                  <a:lnTo>
                    <a:pt x="1778" y="1763"/>
                  </a:lnTo>
                  <a:lnTo>
                    <a:pt x="1822" y="1763"/>
                  </a:lnTo>
                  <a:lnTo>
                    <a:pt x="1822" y="1772"/>
                  </a:lnTo>
                  <a:lnTo>
                    <a:pt x="1859" y="1772"/>
                  </a:lnTo>
                  <a:lnTo>
                    <a:pt x="1859" y="1786"/>
                  </a:lnTo>
                  <a:lnTo>
                    <a:pt x="1896" y="1786"/>
                  </a:lnTo>
                  <a:lnTo>
                    <a:pt x="1896" y="1794"/>
                  </a:lnTo>
                  <a:lnTo>
                    <a:pt x="1937" y="1794"/>
                  </a:lnTo>
                  <a:lnTo>
                    <a:pt x="1937" y="1800"/>
                  </a:lnTo>
                  <a:lnTo>
                    <a:pt x="1974" y="1800"/>
                  </a:lnTo>
                  <a:lnTo>
                    <a:pt x="1974" y="1814"/>
                  </a:lnTo>
                  <a:lnTo>
                    <a:pt x="2011" y="1814"/>
                  </a:lnTo>
                  <a:lnTo>
                    <a:pt x="2011" y="1823"/>
                  </a:lnTo>
                  <a:lnTo>
                    <a:pt x="2055" y="1823"/>
                  </a:lnTo>
                  <a:lnTo>
                    <a:pt x="2055" y="1829"/>
                  </a:lnTo>
                  <a:lnTo>
                    <a:pt x="2092" y="1829"/>
                  </a:lnTo>
                  <a:lnTo>
                    <a:pt x="2092" y="1845"/>
                  </a:lnTo>
                  <a:lnTo>
                    <a:pt x="2120" y="1845"/>
                  </a:lnTo>
                  <a:lnTo>
                    <a:pt x="2120" y="1851"/>
                  </a:lnTo>
                  <a:lnTo>
                    <a:pt x="2172" y="1851"/>
                  </a:lnTo>
                  <a:lnTo>
                    <a:pt x="2172" y="1845"/>
                  </a:lnTo>
                  <a:lnTo>
                    <a:pt x="2179" y="1845"/>
                  </a:lnTo>
                  <a:lnTo>
                    <a:pt x="2179" y="1800"/>
                  </a:lnTo>
                  <a:lnTo>
                    <a:pt x="2187" y="1800"/>
                  </a:lnTo>
                  <a:lnTo>
                    <a:pt x="2187" y="1772"/>
                  </a:lnTo>
                  <a:lnTo>
                    <a:pt x="2192" y="1772"/>
                  </a:lnTo>
                  <a:lnTo>
                    <a:pt x="2192" y="1757"/>
                  </a:lnTo>
                  <a:lnTo>
                    <a:pt x="2209" y="1757"/>
                  </a:lnTo>
                  <a:lnTo>
                    <a:pt x="2209" y="1712"/>
                  </a:lnTo>
                  <a:lnTo>
                    <a:pt x="2215" y="1712"/>
                  </a:lnTo>
                  <a:lnTo>
                    <a:pt x="2215" y="1684"/>
                  </a:lnTo>
                  <a:lnTo>
                    <a:pt x="2229" y="1684"/>
                  </a:lnTo>
                  <a:lnTo>
                    <a:pt x="2229" y="1667"/>
                  </a:lnTo>
                  <a:lnTo>
                    <a:pt x="2237" y="1667"/>
                  </a:lnTo>
                  <a:lnTo>
                    <a:pt x="2237" y="1638"/>
                  </a:lnTo>
                  <a:lnTo>
                    <a:pt x="2246" y="1638"/>
                  </a:lnTo>
                  <a:lnTo>
                    <a:pt x="2246" y="1624"/>
                  </a:lnTo>
                  <a:lnTo>
                    <a:pt x="2251" y="1624"/>
                  </a:lnTo>
                  <a:lnTo>
                    <a:pt x="2251" y="1587"/>
                  </a:lnTo>
                  <a:lnTo>
                    <a:pt x="2266" y="1587"/>
                  </a:lnTo>
                  <a:lnTo>
                    <a:pt x="2266" y="1565"/>
                  </a:lnTo>
                  <a:lnTo>
                    <a:pt x="2274" y="1565"/>
                  </a:lnTo>
                  <a:lnTo>
                    <a:pt x="2274" y="1536"/>
                  </a:lnTo>
                  <a:lnTo>
                    <a:pt x="2288" y="1536"/>
                  </a:lnTo>
                  <a:lnTo>
                    <a:pt x="2288" y="1482"/>
                  </a:lnTo>
                  <a:lnTo>
                    <a:pt x="2302" y="1482"/>
                  </a:lnTo>
                  <a:lnTo>
                    <a:pt x="2302" y="1468"/>
                  </a:lnTo>
                  <a:lnTo>
                    <a:pt x="2310" y="1468"/>
                  </a:lnTo>
                  <a:lnTo>
                    <a:pt x="2310" y="1440"/>
                  </a:lnTo>
                  <a:lnTo>
                    <a:pt x="2318" y="1440"/>
                  </a:lnTo>
                  <a:lnTo>
                    <a:pt x="2318" y="1425"/>
                  </a:lnTo>
                  <a:lnTo>
                    <a:pt x="2324" y="1425"/>
                  </a:lnTo>
                  <a:lnTo>
                    <a:pt x="2324" y="1403"/>
                  </a:lnTo>
                  <a:lnTo>
                    <a:pt x="2338" y="1403"/>
                  </a:lnTo>
                  <a:lnTo>
                    <a:pt x="2338" y="1380"/>
                  </a:lnTo>
                  <a:lnTo>
                    <a:pt x="2347" y="1380"/>
                  </a:lnTo>
                  <a:lnTo>
                    <a:pt x="2347" y="1357"/>
                  </a:lnTo>
                  <a:lnTo>
                    <a:pt x="2353" y="1357"/>
                  </a:lnTo>
                  <a:lnTo>
                    <a:pt x="2353" y="1321"/>
                  </a:lnTo>
                  <a:lnTo>
                    <a:pt x="2369" y="1321"/>
                  </a:lnTo>
                  <a:lnTo>
                    <a:pt x="2369" y="1297"/>
                  </a:lnTo>
                  <a:lnTo>
                    <a:pt x="2375" y="1297"/>
                  </a:lnTo>
                  <a:lnTo>
                    <a:pt x="2375" y="1261"/>
                  </a:lnTo>
                  <a:lnTo>
                    <a:pt x="2383" y="1261"/>
                  </a:lnTo>
                  <a:lnTo>
                    <a:pt x="2383" y="1240"/>
                  </a:lnTo>
                  <a:lnTo>
                    <a:pt x="2390" y="1240"/>
                  </a:lnTo>
                  <a:lnTo>
                    <a:pt x="2390" y="1224"/>
                  </a:lnTo>
                  <a:lnTo>
                    <a:pt x="2405" y="1224"/>
                  </a:lnTo>
                  <a:lnTo>
                    <a:pt x="2405" y="1196"/>
                  </a:lnTo>
                  <a:lnTo>
                    <a:pt x="2412" y="1196"/>
                  </a:lnTo>
                  <a:lnTo>
                    <a:pt x="2412" y="1181"/>
                  </a:lnTo>
                  <a:lnTo>
                    <a:pt x="2420" y="1181"/>
                  </a:lnTo>
                  <a:lnTo>
                    <a:pt x="2420" y="1145"/>
                  </a:lnTo>
                  <a:lnTo>
                    <a:pt x="2425" y="1145"/>
                  </a:lnTo>
                  <a:lnTo>
                    <a:pt x="2425" y="1121"/>
                  </a:lnTo>
                  <a:lnTo>
                    <a:pt x="2434" y="1121"/>
                  </a:lnTo>
                  <a:lnTo>
                    <a:pt x="2434" y="1108"/>
                  </a:lnTo>
                  <a:lnTo>
                    <a:pt x="2442" y="1108"/>
                  </a:lnTo>
                  <a:lnTo>
                    <a:pt x="2442" y="1077"/>
                  </a:lnTo>
                  <a:lnTo>
                    <a:pt x="2448" y="1077"/>
                  </a:lnTo>
                  <a:lnTo>
                    <a:pt x="2448" y="1048"/>
                  </a:lnTo>
                  <a:lnTo>
                    <a:pt x="2462" y="1048"/>
                  </a:lnTo>
                  <a:lnTo>
                    <a:pt x="2462" y="1025"/>
                  </a:lnTo>
                  <a:lnTo>
                    <a:pt x="2470" y="1025"/>
                  </a:lnTo>
                  <a:lnTo>
                    <a:pt x="2470" y="1002"/>
                  </a:lnTo>
                  <a:lnTo>
                    <a:pt x="2484" y="1002"/>
                  </a:lnTo>
                  <a:lnTo>
                    <a:pt x="2484" y="989"/>
                  </a:lnTo>
                  <a:lnTo>
                    <a:pt x="2492" y="989"/>
                  </a:lnTo>
                  <a:lnTo>
                    <a:pt x="2492" y="960"/>
                  </a:lnTo>
                  <a:lnTo>
                    <a:pt x="2499" y="960"/>
                  </a:lnTo>
                  <a:lnTo>
                    <a:pt x="2499" y="929"/>
                  </a:lnTo>
                  <a:lnTo>
                    <a:pt x="2507" y="929"/>
                  </a:lnTo>
                  <a:lnTo>
                    <a:pt x="2507" y="892"/>
                  </a:lnTo>
                  <a:lnTo>
                    <a:pt x="2521" y="892"/>
                  </a:lnTo>
                  <a:lnTo>
                    <a:pt x="2521" y="872"/>
                  </a:lnTo>
                  <a:lnTo>
                    <a:pt x="2529" y="872"/>
                  </a:lnTo>
                  <a:lnTo>
                    <a:pt x="2529" y="841"/>
                  </a:lnTo>
                  <a:lnTo>
                    <a:pt x="2535" y="841"/>
                  </a:lnTo>
                  <a:lnTo>
                    <a:pt x="2535" y="826"/>
                  </a:lnTo>
                  <a:lnTo>
                    <a:pt x="2543" y="826"/>
                  </a:lnTo>
                  <a:lnTo>
                    <a:pt x="2543" y="789"/>
                  </a:lnTo>
                  <a:lnTo>
                    <a:pt x="2551" y="789"/>
                  </a:lnTo>
                  <a:lnTo>
                    <a:pt x="2551" y="767"/>
                  </a:lnTo>
                  <a:lnTo>
                    <a:pt x="2557" y="767"/>
                  </a:lnTo>
                  <a:lnTo>
                    <a:pt x="2557" y="745"/>
                  </a:lnTo>
                  <a:lnTo>
                    <a:pt x="2571" y="745"/>
                  </a:lnTo>
                  <a:lnTo>
                    <a:pt x="2571" y="723"/>
                  </a:lnTo>
                  <a:lnTo>
                    <a:pt x="2579" y="723"/>
                  </a:lnTo>
                  <a:lnTo>
                    <a:pt x="2579" y="693"/>
                  </a:lnTo>
                  <a:lnTo>
                    <a:pt x="2588" y="693"/>
                  </a:lnTo>
                  <a:lnTo>
                    <a:pt x="2588" y="670"/>
                  </a:lnTo>
                  <a:lnTo>
                    <a:pt x="2601" y="670"/>
                  </a:lnTo>
                  <a:lnTo>
                    <a:pt x="2601" y="642"/>
                  </a:lnTo>
                  <a:lnTo>
                    <a:pt x="2608" y="642"/>
                  </a:lnTo>
                  <a:lnTo>
                    <a:pt x="2608" y="613"/>
                  </a:lnTo>
                  <a:lnTo>
                    <a:pt x="2616" y="613"/>
                  </a:lnTo>
                  <a:lnTo>
                    <a:pt x="2616" y="591"/>
                  </a:lnTo>
                  <a:lnTo>
                    <a:pt x="2624" y="591"/>
                  </a:lnTo>
                  <a:lnTo>
                    <a:pt x="2624" y="569"/>
                  </a:lnTo>
                  <a:lnTo>
                    <a:pt x="2638" y="569"/>
                  </a:lnTo>
                  <a:lnTo>
                    <a:pt x="2638" y="545"/>
                  </a:lnTo>
                  <a:lnTo>
                    <a:pt x="2644" y="545"/>
                  </a:lnTo>
                  <a:lnTo>
                    <a:pt x="2644" y="523"/>
                  </a:lnTo>
                  <a:lnTo>
                    <a:pt x="2653" y="523"/>
                  </a:lnTo>
                  <a:lnTo>
                    <a:pt x="2653" y="486"/>
                  </a:lnTo>
                  <a:lnTo>
                    <a:pt x="2608" y="486"/>
                  </a:lnTo>
                  <a:lnTo>
                    <a:pt x="2608" y="472"/>
                  </a:lnTo>
                  <a:lnTo>
                    <a:pt x="2529" y="472"/>
                  </a:lnTo>
                  <a:lnTo>
                    <a:pt x="2529" y="457"/>
                  </a:lnTo>
                  <a:lnTo>
                    <a:pt x="2492" y="457"/>
                  </a:lnTo>
                  <a:lnTo>
                    <a:pt x="2492" y="450"/>
                  </a:lnTo>
                  <a:lnTo>
                    <a:pt x="2442" y="450"/>
                  </a:lnTo>
                  <a:lnTo>
                    <a:pt x="2442" y="435"/>
                  </a:lnTo>
                  <a:lnTo>
                    <a:pt x="2369" y="435"/>
                  </a:lnTo>
                  <a:lnTo>
                    <a:pt x="2369" y="421"/>
                  </a:lnTo>
                  <a:lnTo>
                    <a:pt x="2324" y="421"/>
                  </a:lnTo>
                  <a:lnTo>
                    <a:pt x="2324" y="413"/>
                  </a:lnTo>
                  <a:lnTo>
                    <a:pt x="2288" y="413"/>
                  </a:lnTo>
                  <a:lnTo>
                    <a:pt x="2288" y="406"/>
                  </a:lnTo>
                  <a:lnTo>
                    <a:pt x="2246" y="406"/>
                  </a:lnTo>
                  <a:lnTo>
                    <a:pt x="2246" y="391"/>
                  </a:lnTo>
                  <a:lnTo>
                    <a:pt x="2209" y="391"/>
                  </a:lnTo>
                  <a:lnTo>
                    <a:pt x="2209" y="384"/>
                  </a:lnTo>
                  <a:lnTo>
                    <a:pt x="2172" y="384"/>
                  </a:lnTo>
                  <a:lnTo>
                    <a:pt x="2172" y="375"/>
                  </a:lnTo>
                  <a:lnTo>
                    <a:pt x="2120" y="375"/>
                  </a:lnTo>
                  <a:lnTo>
                    <a:pt x="2120" y="369"/>
                  </a:lnTo>
                  <a:lnTo>
                    <a:pt x="2092" y="369"/>
                  </a:lnTo>
                  <a:lnTo>
                    <a:pt x="2092" y="355"/>
                  </a:lnTo>
                  <a:lnTo>
                    <a:pt x="2041" y="355"/>
                  </a:lnTo>
                  <a:lnTo>
                    <a:pt x="2041" y="347"/>
                  </a:lnTo>
                  <a:lnTo>
                    <a:pt x="2005" y="347"/>
                  </a:lnTo>
                  <a:lnTo>
                    <a:pt x="2005" y="338"/>
                  </a:lnTo>
                  <a:lnTo>
                    <a:pt x="1959" y="338"/>
                  </a:lnTo>
                  <a:lnTo>
                    <a:pt x="1959" y="332"/>
                  </a:lnTo>
                  <a:lnTo>
                    <a:pt x="1924" y="332"/>
                  </a:lnTo>
                  <a:lnTo>
                    <a:pt x="1924" y="324"/>
                  </a:lnTo>
                  <a:lnTo>
                    <a:pt x="1881" y="324"/>
                  </a:lnTo>
                  <a:lnTo>
                    <a:pt x="1881" y="318"/>
                  </a:lnTo>
                  <a:lnTo>
                    <a:pt x="1844" y="318"/>
                  </a:lnTo>
                  <a:lnTo>
                    <a:pt x="1844" y="310"/>
                  </a:lnTo>
                  <a:lnTo>
                    <a:pt x="1800" y="310"/>
                  </a:lnTo>
                  <a:lnTo>
                    <a:pt x="1800" y="296"/>
                  </a:lnTo>
                  <a:lnTo>
                    <a:pt x="1763" y="296"/>
                  </a:lnTo>
                  <a:lnTo>
                    <a:pt x="1763" y="287"/>
                  </a:lnTo>
                  <a:lnTo>
                    <a:pt x="1719" y="287"/>
                  </a:lnTo>
                  <a:lnTo>
                    <a:pt x="1719" y="272"/>
                  </a:lnTo>
                  <a:lnTo>
                    <a:pt x="1641" y="272"/>
                  </a:lnTo>
                  <a:lnTo>
                    <a:pt x="1641" y="259"/>
                  </a:lnTo>
                  <a:lnTo>
                    <a:pt x="1604" y="259"/>
                  </a:lnTo>
                  <a:lnTo>
                    <a:pt x="1604" y="250"/>
                  </a:lnTo>
                  <a:lnTo>
                    <a:pt x="1567" y="250"/>
                  </a:lnTo>
                  <a:lnTo>
                    <a:pt x="1567" y="236"/>
                  </a:lnTo>
                  <a:lnTo>
                    <a:pt x="1523" y="236"/>
                  </a:lnTo>
                  <a:lnTo>
                    <a:pt x="1523" y="228"/>
                  </a:lnTo>
                  <a:lnTo>
                    <a:pt x="1486" y="228"/>
                  </a:lnTo>
                  <a:lnTo>
                    <a:pt x="1486" y="222"/>
                  </a:lnTo>
                  <a:lnTo>
                    <a:pt x="1436" y="222"/>
                  </a:lnTo>
                  <a:lnTo>
                    <a:pt x="1436" y="213"/>
                  </a:lnTo>
                  <a:lnTo>
                    <a:pt x="1408" y="213"/>
                  </a:lnTo>
                  <a:lnTo>
                    <a:pt x="1408" y="208"/>
                  </a:lnTo>
                  <a:lnTo>
                    <a:pt x="1354" y="208"/>
                  </a:lnTo>
                  <a:lnTo>
                    <a:pt x="1354" y="199"/>
                  </a:lnTo>
                  <a:lnTo>
                    <a:pt x="1319" y="199"/>
                  </a:lnTo>
                  <a:lnTo>
                    <a:pt x="1319" y="184"/>
                  </a:lnTo>
                  <a:lnTo>
                    <a:pt x="1276" y="184"/>
                  </a:lnTo>
                  <a:lnTo>
                    <a:pt x="1276" y="177"/>
                  </a:lnTo>
                  <a:lnTo>
                    <a:pt x="1239" y="177"/>
                  </a:lnTo>
                  <a:lnTo>
                    <a:pt x="1239" y="171"/>
                  </a:lnTo>
                  <a:lnTo>
                    <a:pt x="1195" y="171"/>
                  </a:lnTo>
                  <a:lnTo>
                    <a:pt x="1195" y="154"/>
                  </a:lnTo>
                  <a:lnTo>
                    <a:pt x="1158" y="154"/>
                  </a:lnTo>
                  <a:lnTo>
                    <a:pt x="1158" y="148"/>
                  </a:lnTo>
                  <a:lnTo>
                    <a:pt x="1116" y="148"/>
                  </a:lnTo>
                  <a:lnTo>
                    <a:pt x="1116" y="140"/>
                  </a:lnTo>
                  <a:lnTo>
                    <a:pt x="1079" y="140"/>
                  </a:lnTo>
                  <a:lnTo>
                    <a:pt x="1079" y="133"/>
                  </a:lnTo>
                  <a:lnTo>
                    <a:pt x="1034" y="133"/>
                  </a:lnTo>
                  <a:lnTo>
                    <a:pt x="1034" y="118"/>
                  </a:lnTo>
                  <a:lnTo>
                    <a:pt x="999" y="118"/>
                  </a:lnTo>
                  <a:lnTo>
                    <a:pt x="999" y="111"/>
                  </a:lnTo>
                  <a:lnTo>
                    <a:pt x="919" y="111"/>
                  </a:lnTo>
                  <a:lnTo>
                    <a:pt x="919" y="96"/>
                  </a:lnTo>
                  <a:lnTo>
                    <a:pt x="867" y="96"/>
                  </a:lnTo>
                  <a:lnTo>
                    <a:pt x="867" y="89"/>
                  </a:lnTo>
                  <a:lnTo>
                    <a:pt x="838" y="89"/>
                  </a:lnTo>
                  <a:lnTo>
                    <a:pt x="838" y="80"/>
                  </a:lnTo>
                  <a:lnTo>
                    <a:pt x="788" y="80"/>
                  </a:lnTo>
                  <a:lnTo>
                    <a:pt x="788" y="66"/>
                  </a:lnTo>
                  <a:lnTo>
                    <a:pt x="757" y="66"/>
                  </a:lnTo>
                  <a:lnTo>
                    <a:pt x="757" y="59"/>
                  </a:lnTo>
                  <a:lnTo>
                    <a:pt x="707" y="59"/>
                  </a:lnTo>
                  <a:lnTo>
                    <a:pt x="707" y="52"/>
                  </a:lnTo>
                  <a:lnTo>
                    <a:pt x="670" y="52"/>
                  </a:lnTo>
                  <a:lnTo>
                    <a:pt x="670" y="37"/>
                  </a:lnTo>
                  <a:lnTo>
                    <a:pt x="627" y="37"/>
                  </a:lnTo>
                  <a:lnTo>
                    <a:pt x="627" y="28"/>
                  </a:lnTo>
                  <a:lnTo>
                    <a:pt x="592" y="28"/>
                  </a:lnTo>
                  <a:lnTo>
                    <a:pt x="592" y="23"/>
                  </a:lnTo>
                  <a:lnTo>
                    <a:pt x="555" y="23"/>
                  </a:lnTo>
                  <a:lnTo>
                    <a:pt x="555" y="15"/>
                  </a:lnTo>
                  <a:lnTo>
                    <a:pt x="510" y="15"/>
                  </a:lnTo>
                  <a:lnTo>
                    <a:pt x="510" y="0"/>
                  </a:lnTo>
                  <a:lnTo>
                    <a:pt x="474" y="0"/>
                  </a:lnTo>
                  <a:close/>
                </a:path>
              </a:pathLst>
            </a:custGeom>
            <a:solidFill>
              <a:srgbClr val="0202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Freeform 246"/>
            <p:cNvSpPr>
              <a:spLocks/>
            </p:cNvSpPr>
            <p:nvPr/>
          </p:nvSpPr>
          <p:spPr bwMode="auto">
            <a:xfrm>
              <a:off x="3892" y="1907"/>
              <a:ext cx="253" cy="142"/>
            </a:xfrm>
            <a:custGeom>
              <a:avLst/>
              <a:gdLst>
                <a:gd name="T0" fmla="*/ 0 w 2534"/>
                <a:gd name="T1" fmla="*/ 0 h 1851"/>
                <a:gd name="T2" fmla="*/ 0 w 2534"/>
                <a:gd name="T3" fmla="*/ 0 h 1851"/>
                <a:gd name="T4" fmla="*/ 0 w 2534"/>
                <a:gd name="T5" fmla="*/ 0 h 1851"/>
                <a:gd name="T6" fmla="*/ 0 w 2534"/>
                <a:gd name="T7" fmla="*/ 0 h 1851"/>
                <a:gd name="T8" fmla="*/ 0 w 2534"/>
                <a:gd name="T9" fmla="*/ 0 h 1851"/>
                <a:gd name="T10" fmla="*/ 0 w 2534"/>
                <a:gd name="T11" fmla="*/ 0 h 1851"/>
                <a:gd name="T12" fmla="*/ 0 w 2534"/>
                <a:gd name="T13" fmla="*/ 0 h 1851"/>
                <a:gd name="T14" fmla="*/ 0 w 2534"/>
                <a:gd name="T15" fmla="*/ 0 h 1851"/>
                <a:gd name="T16" fmla="*/ 0 w 2534"/>
                <a:gd name="T17" fmla="*/ 0 h 1851"/>
                <a:gd name="T18" fmla="*/ 0 w 2534"/>
                <a:gd name="T19" fmla="*/ 0 h 1851"/>
                <a:gd name="T20" fmla="*/ 0 w 2534"/>
                <a:gd name="T21" fmla="*/ 0 h 1851"/>
                <a:gd name="T22" fmla="*/ 0 w 2534"/>
                <a:gd name="T23" fmla="*/ 0 h 1851"/>
                <a:gd name="T24" fmla="*/ 0 w 2534"/>
                <a:gd name="T25" fmla="*/ 0 h 1851"/>
                <a:gd name="T26" fmla="*/ 0 w 2534"/>
                <a:gd name="T27" fmla="*/ 0 h 1851"/>
                <a:gd name="T28" fmla="*/ 0 w 2534"/>
                <a:gd name="T29" fmla="*/ 0 h 1851"/>
                <a:gd name="T30" fmla="*/ 0 w 2534"/>
                <a:gd name="T31" fmla="*/ 0 h 1851"/>
                <a:gd name="T32" fmla="*/ 0 w 2534"/>
                <a:gd name="T33" fmla="*/ 0 h 1851"/>
                <a:gd name="T34" fmla="*/ 0 w 2534"/>
                <a:gd name="T35" fmla="*/ 0 h 1851"/>
                <a:gd name="T36" fmla="*/ 0 w 2534"/>
                <a:gd name="T37" fmla="*/ 0 h 1851"/>
                <a:gd name="T38" fmla="*/ 0 w 2534"/>
                <a:gd name="T39" fmla="*/ 0 h 1851"/>
                <a:gd name="T40" fmla="*/ 0 w 2534"/>
                <a:gd name="T41" fmla="*/ 0 h 1851"/>
                <a:gd name="T42" fmla="*/ 0 w 2534"/>
                <a:gd name="T43" fmla="*/ 0 h 1851"/>
                <a:gd name="T44" fmla="*/ 0 w 2534"/>
                <a:gd name="T45" fmla="*/ 0 h 1851"/>
                <a:gd name="T46" fmla="*/ 0 w 2534"/>
                <a:gd name="T47" fmla="*/ 0 h 1851"/>
                <a:gd name="T48" fmla="*/ 0 w 2534"/>
                <a:gd name="T49" fmla="*/ 0 h 1851"/>
                <a:gd name="T50" fmla="*/ 0 w 2534"/>
                <a:gd name="T51" fmla="*/ 0 h 1851"/>
                <a:gd name="T52" fmla="*/ 0 w 2534"/>
                <a:gd name="T53" fmla="*/ 0 h 1851"/>
                <a:gd name="T54" fmla="*/ 0 w 2534"/>
                <a:gd name="T55" fmla="*/ 0 h 1851"/>
                <a:gd name="T56" fmla="*/ 0 w 2534"/>
                <a:gd name="T57" fmla="*/ 0 h 1851"/>
                <a:gd name="T58" fmla="*/ 0 w 2534"/>
                <a:gd name="T59" fmla="*/ 0 h 1851"/>
                <a:gd name="T60" fmla="*/ 0 w 2534"/>
                <a:gd name="T61" fmla="*/ 0 h 1851"/>
                <a:gd name="T62" fmla="*/ 0 w 2534"/>
                <a:gd name="T63" fmla="*/ 0 h 1851"/>
                <a:gd name="T64" fmla="*/ 0 w 2534"/>
                <a:gd name="T65" fmla="*/ 0 h 1851"/>
                <a:gd name="T66" fmla="*/ 0 w 2534"/>
                <a:gd name="T67" fmla="*/ 0 h 1851"/>
                <a:gd name="T68" fmla="*/ 0 w 2534"/>
                <a:gd name="T69" fmla="*/ 0 h 1851"/>
                <a:gd name="T70" fmla="*/ 0 w 2534"/>
                <a:gd name="T71" fmla="*/ 0 h 1851"/>
                <a:gd name="T72" fmla="*/ 0 w 2534"/>
                <a:gd name="T73" fmla="*/ 0 h 1851"/>
                <a:gd name="T74" fmla="*/ 0 w 2534"/>
                <a:gd name="T75" fmla="*/ 0 h 1851"/>
                <a:gd name="T76" fmla="*/ 0 w 2534"/>
                <a:gd name="T77" fmla="*/ 0 h 1851"/>
                <a:gd name="T78" fmla="*/ 0 w 2534"/>
                <a:gd name="T79" fmla="*/ 0 h 1851"/>
                <a:gd name="T80" fmla="*/ 0 w 2534"/>
                <a:gd name="T81" fmla="*/ 0 h 1851"/>
                <a:gd name="T82" fmla="*/ 0 w 2534"/>
                <a:gd name="T83" fmla="*/ 0 h 1851"/>
                <a:gd name="T84" fmla="*/ 0 w 2534"/>
                <a:gd name="T85" fmla="*/ 0 h 1851"/>
                <a:gd name="T86" fmla="*/ 0 w 2534"/>
                <a:gd name="T87" fmla="*/ 0 h 1851"/>
                <a:gd name="T88" fmla="*/ 0 w 2534"/>
                <a:gd name="T89" fmla="*/ 0 h 1851"/>
                <a:gd name="T90" fmla="*/ 0 w 2534"/>
                <a:gd name="T91" fmla="*/ 0 h 1851"/>
                <a:gd name="T92" fmla="*/ 0 w 2534"/>
                <a:gd name="T93" fmla="*/ 0 h 1851"/>
                <a:gd name="T94" fmla="*/ 0 w 2534"/>
                <a:gd name="T95" fmla="*/ 0 h 1851"/>
                <a:gd name="T96" fmla="*/ 0 w 2534"/>
                <a:gd name="T97" fmla="*/ 0 h 1851"/>
                <a:gd name="T98" fmla="*/ 0 w 2534"/>
                <a:gd name="T99" fmla="*/ 0 h 1851"/>
                <a:gd name="T100" fmla="*/ 0 w 2534"/>
                <a:gd name="T101" fmla="*/ 0 h 1851"/>
                <a:gd name="T102" fmla="*/ 0 w 2534"/>
                <a:gd name="T103" fmla="*/ 0 h 1851"/>
                <a:gd name="T104" fmla="*/ 0 w 2534"/>
                <a:gd name="T105" fmla="*/ 0 h 1851"/>
                <a:gd name="T106" fmla="*/ 0 w 2534"/>
                <a:gd name="T107" fmla="*/ 0 h 1851"/>
                <a:gd name="T108" fmla="*/ 0 w 2534"/>
                <a:gd name="T109" fmla="*/ 0 h 1851"/>
                <a:gd name="T110" fmla="*/ 0 w 2534"/>
                <a:gd name="T111" fmla="*/ 0 h 1851"/>
                <a:gd name="T112" fmla="*/ 0 w 2534"/>
                <a:gd name="T113" fmla="*/ 0 h 1851"/>
                <a:gd name="T114" fmla="*/ 0 w 2534"/>
                <a:gd name="T115" fmla="*/ 0 h 1851"/>
                <a:gd name="T116" fmla="*/ 0 w 2534"/>
                <a:gd name="T117" fmla="*/ 0 h 1851"/>
                <a:gd name="T118" fmla="*/ 0 w 2534"/>
                <a:gd name="T119" fmla="*/ 0 h 1851"/>
                <a:gd name="T120" fmla="*/ 0 w 2534"/>
                <a:gd name="T121" fmla="*/ 0 h 1851"/>
                <a:gd name="T122" fmla="*/ 0 w 2534"/>
                <a:gd name="T123" fmla="*/ 0 h 185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534" h="1851">
                  <a:moveTo>
                    <a:pt x="407" y="0"/>
                  </a:moveTo>
                  <a:lnTo>
                    <a:pt x="407" y="28"/>
                  </a:lnTo>
                  <a:lnTo>
                    <a:pt x="399" y="28"/>
                  </a:lnTo>
                  <a:lnTo>
                    <a:pt x="399" y="59"/>
                  </a:lnTo>
                  <a:lnTo>
                    <a:pt x="393" y="59"/>
                  </a:lnTo>
                  <a:lnTo>
                    <a:pt x="393" y="89"/>
                  </a:lnTo>
                  <a:lnTo>
                    <a:pt x="384" y="89"/>
                  </a:lnTo>
                  <a:lnTo>
                    <a:pt x="384" y="111"/>
                  </a:lnTo>
                  <a:lnTo>
                    <a:pt x="371" y="111"/>
                  </a:lnTo>
                  <a:lnTo>
                    <a:pt x="371" y="133"/>
                  </a:lnTo>
                  <a:lnTo>
                    <a:pt x="362" y="133"/>
                  </a:lnTo>
                  <a:lnTo>
                    <a:pt x="362" y="184"/>
                  </a:lnTo>
                  <a:lnTo>
                    <a:pt x="349" y="184"/>
                  </a:lnTo>
                  <a:lnTo>
                    <a:pt x="349" y="208"/>
                  </a:lnTo>
                  <a:lnTo>
                    <a:pt x="342" y="208"/>
                  </a:lnTo>
                  <a:lnTo>
                    <a:pt x="342" y="228"/>
                  </a:lnTo>
                  <a:lnTo>
                    <a:pt x="325" y="228"/>
                  </a:lnTo>
                  <a:lnTo>
                    <a:pt x="325" y="272"/>
                  </a:lnTo>
                  <a:lnTo>
                    <a:pt x="312" y="272"/>
                  </a:lnTo>
                  <a:lnTo>
                    <a:pt x="312" y="310"/>
                  </a:lnTo>
                  <a:lnTo>
                    <a:pt x="306" y="310"/>
                  </a:lnTo>
                  <a:lnTo>
                    <a:pt x="306" y="332"/>
                  </a:lnTo>
                  <a:lnTo>
                    <a:pt x="290" y="332"/>
                  </a:lnTo>
                  <a:lnTo>
                    <a:pt x="290" y="375"/>
                  </a:lnTo>
                  <a:lnTo>
                    <a:pt x="275" y="375"/>
                  </a:lnTo>
                  <a:lnTo>
                    <a:pt x="275" y="406"/>
                  </a:lnTo>
                  <a:lnTo>
                    <a:pt x="269" y="406"/>
                  </a:lnTo>
                  <a:lnTo>
                    <a:pt x="269" y="435"/>
                  </a:lnTo>
                  <a:lnTo>
                    <a:pt x="253" y="435"/>
                  </a:lnTo>
                  <a:lnTo>
                    <a:pt x="253" y="472"/>
                  </a:lnTo>
                  <a:lnTo>
                    <a:pt x="238" y="472"/>
                  </a:lnTo>
                  <a:lnTo>
                    <a:pt x="238" y="509"/>
                  </a:lnTo>
                  <a:lnTo>
                    <a:pt x="233" y="509"/>
                  </a:lnTo>
                  <a:lnTo>
                    <a:pt x="233" y="531"/>
                  </a:lnTo>
                  <a:lnTo>
                    <a:pt x="225" y="531"/>
                  </a:lnTo>
                  <a:lnTo>
                    <a:pt x="225" y="545"/>
                  </a:lnTo>
                  <a:lnTo>
                    <a:pt x="210" y="545"/>
                  </a:lnTo>
                  <a:lnTo>
                    <a:pt x="210" y="576"/>
                  </a:lnTo>
                  <a:lnTo>
                    <a:pt x="203" y="576"/>
                  </a:lnTo>
                  <a:lnTo>
                    <a:pt x="203" y="605"/>
                  </a:lnTo>
                  <a:lnTo>
                    <a:pt x="196" y="605"/>
                  </a:lnTo>
                  <a:lnTo>
                    <a:pt x="196" y="628"/>
                  </a:lnTo>
                  <a:lnTo>
                    <a:pt x="188" y="628"/>
                  </a:lnTo>
                  <a:lnTo>
                    <a:pt x="188" y="650"/>
                  </a:lnTo>
                  <a:lnTo>
                    <a:pt x="174" y="650"/>
                  </a:lnTo>
                  <a:lnTo>
                    <a:pt x="174" y="670"/>
                  </a:lnTo>
                  <a:lnTo>
                    <a:pt x="166" y="670"/>
                  </a:lnTo>
                  <a:lnTo>
                    <a:pt x="166" y="708"/>
                  </a:lnTo>
                  <a:lnTo>
                    <a:pt x="160" y="708"/>
                  </a:lnTo>
                  <a:lnTo>
                    <a:pt x="160" y="723"/>
                  </a:lnTo>
                  <a:lnTo>
                    <a:pt x="151" y="723"/>
                  </a:lnTo>
                  <a:lnTo>
                    <a:pt x="151" y="753"/>
                  </a:lnTo>
                  <a:lnTo>
                    <a:pt x="138" y="753"/>
                  </a:lnTo>
                  <a:lnTo>
                    <a:pt x="138" y="804"/>
                  </a:lnTo>
                  <a:lnTo>
                    <a:pt x="129" y="804"/>
                  </a:lnTo>
                  <a:lnTo>
                    <a:pt x="129" y="826"/>
                  </a:lnTo>
                  <a:lnTo>
                    <a:pt x="116" y="826"/>
                  </a:lnTo>
                  <a:lnTo>
                    <a:pt x="116" y="849"/>
                  </a:lnTo>
                  <a:lnTo>
                    <a:pt x="109" y="849"/>
                  </a:lnTo>
                  <a:lnTo>
                    <a:pt x="109" y="872"/>
                  </a:lnTo>
                  <a:lnTo>
                    <a:pt x="93" y="872"/>
                  </a:lnTo>
                  <a:lnTo>
                    <a:pt x="93" y="892"/>
                  </a:lnTo>
                  <a:lnTo>
                    <a:pt x="87" y="892"/>
                  </a:lnTo>
                  <a:lnTo>
                    <a:pt x="87" y="923"/>
                  </a:lnTo>
                  <a:lnTo>
                    <a:pt x="79" y="923"/>
                  </a:lnTo>
                  <a:lnTo>
                    <a:pt x="79" y="952"/>
                  </a:lnTo>
                  <a:lnTo>
                    <a:pt x="73" y="952"/>
                  </a:lnTo>
                  <a:lnTo>
                    <a:pt x="73" y="982"/>
                  </a:lnTo>
                  <a:lnTo>
                    <a:pt x="57" y="982"/>
                  </a:lnTo>
                  <a:lnTo>
                    <a:pt x="57" y="989"/>
                  </a:lnTo>
                  <a:lnTo>
                    <a:pt x="51" y="989"/>
                  </a:lnTo>
                  <a:lnTo>
                    <a:pt x="51" y="1025"/>
                  </a:lnTo>
                  <a:lnTo>
                    <a:pt x="42" y="1025"/>
                  </a:lnTo>
                  <a:lnTo>
                    <a:pt x="42" y="1048"/>
                  </a:lnTo>
                  <a:lnTo>
                    <a:pt x="36" y="1048"/>
                  </a:lnTo>
                  <a:lnTo>
                    <a:pt x="36" y="1077"/>
                  </a:lnTo>
                  <a:lnTo>
                    <a:pt x="29" y="1077"/>
                  </a:lnTo>
                  <a:lnTo>
                    <a:pt x="29" y="1093"/>
                  </a:lnTo>
                  <a:lnTo>
                    <a:pt x="20" y="1093"/>
                  </a:lnTo>
                  <a:lnTo>
                    <a:pt x="20" y="1121"/>
                  </a:lnTo>
                  <a:lnTo>
                    <a:pt x="6" y="1121"/>
                  </a:lnTo>
                  <a:lnTo>
                    <a:pt x="6" y="1150"/>
                  </a:lnTo>
                  <a:lnTo>
                    <a:pt x="0" y="1150"/>
                  </a:lnTo>
                  <a:lnTo>
                    <a:pt x="0" y="1352"/>
                  </a:lnTo>
                  <a:lnTo>
                    <a:pt x="6" y="1352"/>
                  </a:lnTo>
                  <a:lnTo>
                    <a:pt x="6" y="1357"/>
                  </a:lnTo>
                  <a:lnTo>
                    <a:pt x="42" y="1357"/>
                  </a:lnTo>
                  <a:lnTo>
                    <a:pt x="42" y="1365"/>
                  </a:lnTo>
                  <a:lnTo>
                    <a:pt x="79" y="1365"/>
                  </a:lnTo>
                  <a:lnTo>
                    <a:pt x="79" y="1380"/>
                  </a:lnTo>
                  <a:lnTo>
                    <a:pt x="129" y="1380"/>
                  </a:lnTo>
                  <a:lnTo>
                    <a:pt x="129" y="1388"/>
                  </a:lnTo>
                  <a:lnTo>
                    <a:pt x="160" y="1388"/>
                  </a:lnTo>
                  <a:lnTo>
                    <a:pt x="160" y="1403"/>
                  </a:lnTo>
                  <a:lnTo>
                    <a:pt x="233" y="1403"/>
                  </a:lnTo>
                  <a:lnTo>
                    <a:pt x="233" y="1417"/>
                  </a:lnTo>
                  <a:lnTo>
                    <a:pt x="275" y="1417"/>
                  </a:lnTo>
                  <a:lnTo>
                    <a:pt x="275" y="1425"/>
                  </a:lnTo>
                  <a:lnTo>
                    <a:pt x="312" y="1425"/>
                  </a:lnTo>
                  <a:lnTo>
                    <a:pt x="312" y="1431"/>
                  </a:lnTo>
                  <a:lnTo>
                    <a:pt x="349" y="1431"/>
                  </a:lnTo>
                  <a:lnTo>
                    <a:pt x="349" y="1440"/>
                  </a:lnTo>
                  <a:lnTo>
                    <a:pt x="384" y="1440"/>
                  </a:lnTo>
                  <a:lnTo>
                    <a:pt x="384" y="1446"/>
                  </a:lnTo>
                  <a:lnTo>
                    <a:pt x="421" y="1446"/>
                  </a:lnTo>
                  <a:lnTo>
                    <a:pt x="421" y="1462"/>
                  </a:lnTo>
                  <a:lnTo>
                    <a:pt x="466" y="1462"/>
                  </a:lnTo>
                  <a:lnTo>
                    <a:pt x="466" y="1468"/>
                  </a:lnTo>
                  <a:lnTo>
                    <a:pt x="502" y="1468"/>
                  </a:lnTo>
                  <a:lnTo>
                    <a:pt x="502" y="1477"/>
                  </a:lnTo>
                  <a:lnTo>
                    <a:pt x="538" y="1477"/>
                  </a:lnTo>
                  <a:lnTo>
                    <a:pt x="538" y="1482"/>
                  </a:lnTo>
                  <a:lnTo>
                    <a:pt x="575" y="1482"/>
                  </a:lnTo>
                  <a:lnTo>
                    <a:pt x="575" y="1499"/>
                  </a:lnTo>
                  <a:lnTo>
                    <a:pt x="617" y="1499"/>
                  </a:lnTo>
                  <a:lnTo>
                    <a:pt x="617" y="1505"/>
                  </a:lnTo>
                  <a:lnTo>
                    <a:pt x="654" y="1505"/>
                  </a:lnTo>
                  <a:lnTo>
                    <a:pt x="654" y="1513"/>
                  </a:lnTo>
                  <a:lnTo>
                    <a:pt x="690" y="1513"/>
                  </a:lnTo>
                  <a:lnTo>
                    <a:pt x="690" y="1519"/>
                  </a:lnTo>
                  <a:lnTo>
                    <a:pt x="721" y="1519"/>
                  </a:lnTo>
                  <a:lnTo>
                    <a:pt x="721" y="1536"/>
                  </a:lnTo>
                  <a:lnTo>
                    <a:pt x="800" y="1536"/>
                  </a:lnTo>
                  <a:lnTo>
                    <a:pt x="800" y="1550"/>
                  </a:lnTo>
                  <a:lnTo>
                    <a:pt x="836" y="1550"/>
                  </a:lnTo>
                  <a:lnTo>
                    <a:pt x="836" y="1556"/>
                  </a:lnTo>
                  <a:lnTo>
                    <a:pt x="873" y="1556"/>
                  </a:lnTo>
                  <a:lnTo>
                    <a:pt x="873" y="1565"/>
                  </a:lnTo>
                  <a:lnTo>
                    <a:pt x="917" y="1565"/>
                  </a:lnTo>
                  <a:lnTo>
                    <a:pt x="917" y="1579"/>
                  </a:lnTo>
                  <a:lnTo>
                    <a:pt x="962" y="1579"/>
                  </a:lnTo>
                  <a:lnTo>
                    <a:pt x="962" y="1587"/>
                  </a:lnTo>
                  <a:lnTo>
                    <a:pt x="998" y="1587"/>
                  </a:lnTo>
                  <a:lnTo>
                    <a:pt x="998" y="1594"/>
                  </a:lnTo>
                  <a:lnTo>
                    <a:pt x="1035" y="1594"/>
                  </a:lnTo>
                  <a:lnTo>
                    <a:pt x="1035" y="1601"/>
                  </a:lnTo>
                  <a:lnTo>
                    <a:pt x="1071" y="1601"/>
                  </a:lnTo>
                  <a:lnTo>
                    <a:pt x="1071" y="1616"/>
                  </a:lnTo>
                  <a:lnTo>
                    <a:pt x="1113" y="1616"/>
                  </a:lnTo>
                  <a:lnTo>
                    <a:pt x="1113" y="1624"/>
                  </a:lnTo>
                  <a:lnTo>
                    <a:pt x="1150" y="1624"/>
                  </a:lnTo>
                  <a:lnTo>
                    <a:pt x="1150" y="1638"/>
                  </a:lnTo>
                  <a:lnTo>
                    <a:pt x="1223" y="1638"/>
                  </a:lnTo>
                  <a:lnTo>
                    <a:pt x="1223" y="1647"/>
                  </a:lnTo>
                  <a:lnTo>
                    <a:pt x="1252" y="1647"/>
                  </a:lnTo>
                  <a:lnTo>
                    <a:pt x="1252" y="1653"/>
                  </a:lnTo>
                  <a:lnTo>
                    <a:pt x="1304" y="1653"/>
                  </a:lnTo>
                  <a:lnTo>
                    <a:pt x="1304" y="1667"/>
                  </a:lnTo>
                  <a:lnTo>
                    <a:pt x="1341" y="1667"/>
                  </a:lnTo>
                  <a:lnTo>
                    <a:pt x="1341" y="1675"/>
                  </a:lnTo>
                  <a:lnTo>
                    <a:pt x="1369" y="1675"/>
                  </a:lnTo>
                  <a:lnTo>
                    <a:pt x="1369" y="1684"/>
                  </a:lnTo>
                  <a:lnTo>
                    <a:pt x="1405" y="1684"/>
                  </a:lnTo>
                  <a:lnTo>
                    <a:pt x="1405" y="1698"/>
                  </a:lnTo>
                  <a:lnTo>
                    <a:pt x="1456" y="1698"/>
                  </a:lnTo>
                  <a:lnTo>
                    <a:pt x="1456" y="1704"/>
                  </a:lnTo>
                  <a:lnTo>
                    <a:pt x="1487" y="1704"/>
                  </a:lnTo>
                  <a:lnTo>
                    <a:pt x="1487" y="1712"/>
                  </a:lnTo>
                  <a:lnTo>
                    <a:pt x="1522" y="1712"/>
                  </a:lnTo>
                  <a:lnTo>
                    <a:pt x="1522" y="1720"/>
                  </a:lnTo>
                  <a:lnTo>
                    <a:pt x="1559" y="1720"/>
                  </a:lnTo>
                  <a:lnTo>
                    <a:pt x="1559" y="1735"/>
                  </a:lnTo>
                  <a:lnTo>
                    <a:pt x="1602" y="1735"/>
                  </a:lnTo>
                  <a:lnTo>
                    <a:pt x="1602" y="1741"/>
                  </a:lnTo>
                  <a:lnTo>
                    <a:pt x="1638" y="1741"/>
                  </a:lnTo>
                  <a:lnTo>
                    <a:pt x="1638" y="1757"/>
                  </a:lnTo>
                  <a:lnTo>
                    <a:pt x="1711" y="1757"/>
                  </a:lnTo>
                  <a:lnTo>
                    <a:pt x="1711" y="1763"/>
                  </a:lnTo>
                  <a:lnTo>
                    <a:pt x="1755" y="1763"/>
                  </a:lnTo>
                  <a:lnTo>
                    <a:pt x="1755" y="1772"/>
                  </a:lnTo>
                  <a:lnTo>
                    <a:pt x="1792" y="1772"/>
                  </a:lnTo>
                  <a:lnTo>
                    <a:pt x="1792" y="1786"/>
                  </a:lnTo>
                  <a:lnTo>
                    <a:pt x="1829" y="1786"/>
                  </a:lnTo>
                  <a:lnTo>
                    <a:pt x="1829" y="1794"/>
                  </a:lnTo>
                  <a:lnTo>
                    <a:pt x="1870" y="1794"/>
                  </a:lnTo>
                  <a:lnTo>
                    <a:pt x="1870" y="1800"/>
                  </a:lnTo>
                  <a:lnTo>
                    <a:pt x="1907" y="1800"/>
                  </a:lnTo>
                  <a:lnTo>
                    <a:pt x="1907" y="1814"/>
                  </a:lnTo>
                  <a:lnTo>
                    <a:pt x="1944" y="1814"/>
                  </a:lnTo>
                  <a:lnTo>
                    <a:pt x="1944" y="1823"/>
                  </a:lnTo>
                  <a:lnTo>
                    <a:pt x="1988" y="1823"/>
                  </a:lnTo>
                  <a:lnTo>
                    <a:pt x="1988" y="1829"/>
                  </a:lnTo>
                  <a:lnTo>
                    <a:pt x="2025" y="1829"/>
                  </a:lnTo>
                  <a:lnTo>
                    <a:pt x="2025" y="1845"/>
                  </a:lnTo>
                  <a:lnTo>
                    <a:pt x="2053" y="1845"/>
                  </a:lnTo>
                  <a:lnTo>
                    <a:pt x="2053" y="1851"/>
                  </a:lnTo>
                  <a:lnTo>
                    <a:pt x="2105" y="1851"/>
                  </a:lnTo>
                  <a:lnTo>
                    <a:pt x="2105" y="1845"/>
                  </a:lnTo>
                  <a:lnTo>
                    <a:pt x="2112" y="1845"/>
                  </a:lnTo>
                  <a:lnTo>
                    <a:pt x="2112" y="1800"/>
                  </a:lnTo>
                  <a:lnTo>
                    <a:pt x="2120" y="1800"/>
                  </a:lnTo>
                  <a:lnTo>
                    <a:pt x="2120" y="1772"/>
                  </a:lnTo>
                  <a:lnTo>
                    <a:pt x="2125" y="1772"/>
                  </a:lnTo>
                  <a:lnTo>
                    <a:pt x="2125" y="1757"/>
                  </a:lnTo>
                  <a:lnTo>
                    <a:pt x="2142" y="1757"/>
                  </a:lnTo>
                  <a:lnTo>
                    <a:pt x="2142" y="1712"/>
                  </a:lnTo>
                  <a:lnTo>
                    <a:pt x="2148" y="1712"/>
                  </a:lnTo>
                  <a:lnTo>
                    <a:pt x="2148" y="1684"/>
                  </a:lnTo>
                  <a:lnTo>
                    <a:pt x="2162" y="1684"/>
                  </a:lnTo>
                  <a:lnTo>
                    <a:pt x="2162" y="1667"/>
                  </a:lnTo>
                  <a:lnTo>
                    <a:pt x="2170" y="1667"/>
                  </a:lnTo>
                  <a:lnTo>
                    <a:pt x="2170" y="1638"/>
                  </a:lnTo>
                  <a:lnTo>
                    <a:pt x="2179" y="1638"/>
                  </a:lnTo>
                  <a:lnTo>
                    <a:pt x="2179" y="1624"/>
                  </a:lnTo>
                  <a:lnTo>
                    <a:pt x="2184" y="1624"/>
                  </a:lnTo>
                  <a:lnTo>
                    <a:pt x="2184" y="1587"/>
                  </a:lnTo>
                  <a:lnTo>
                    <a:pt x="2199" y="1587"/>
                  </a:lnTo>
                  <a:lnTo>
                    <a:pt x="2199" y="1565"/>
                  </a:lnTo>
                  <a:lnTo>
                    <a:pt x="2207" y="1565"/>
                  </a:lnTo>
                  <a:lnTo>
                    <a:pt x="2207" y="1536"/>
                  </a:lnTo>
                  <a:lnTo>
                    <a:pt x="2221" y="1536"/>
                  </a:lnTo>
                  <a:lnTo>
                    <a:pt x="2221" y="1482"/>
                  </a:lnTo>
                  <a:lnTo>
                    <a:pt x="2235" y="1482"/>
                  </a:lnTo>
                  <a:lnTo>
                    <a:pt x="2235" y="1468"/>
                  </a:lnTo>
                  <a:lnTo>
                    <a:pt x="2243" y="1468"/>
                  </a:lnTo>
                  <a:lnTo>
                    <a:pt x="2243" y="1440"/>
                  </a:lnTo>
                  <a:lnTo>
                    <a:pt x="2251" y="1440"/>
                  </a:lnTo>
                  <a:lnTo>
                    <a:pt x="2251" y="1425"/>
                  </a:lnTo>
                  <a:lnTo>
                    <a:pt x="2257" y="1425"/>
                  </a:lnTo>
                  <a:lnTo>
                    <a:pt x="2257" y="1403"/>
                  </a:lnTo>
                  <a:lnTo>
                    <a:pt x="2271" y="1403"/>
                  </a:lnTo>
                  <a:lnTo>
                    <a:pt x="2271" y="1380"/>
                  </a:lnTo>
                  <a:lnTo>
                    <a:pt x="2280" y="1380"/>
                  </a:lnTo>
                  <a:lnTo>
                    <a:pt x="2280" y="1357"/>
                  </a:lnTo>
                  <a:lnTo>
                    <a:pt x="2286" y="1357"/>
                  </a:lnTo>
                  <a:lnTo>
                    <a:pt x="2286" y="1321"/>
                  </a:lnTo>
                  <a:lnTo>
                    <a:pt x="2302" y="1321"/>
                  </a:lnTo>
                  <a:lnTo>
                    <a:pt x="2302" y="1297"/>
                  </a:lnTo>
                  <a:lnTo>
                    <a:pt x="2308" y="1297"/>
                  </a:lnTo>
                  <a:lnTo>
                    <a:pt x="2308" y="1261"/>
                  </a:lnTo>
                  <a:lnTo>
                    <a:pt x="2316" y="1261"/>
                  </a:lnTo>
                  <a:lnTo>
                    <a:pt x="2316" y="1240"/>
                  </a:lnTo>
                  <a:lnTo>
                    <a:pt x="2323" y="1240"/>
                  </a:lnTo>
                  <a:lnTo>
                    <a:pt x="2323" y="1224"/>
                  </a:lnTo>
                  <a:lnTo>
                    <a:pt x="2338" y="1224"/>
                  </a:lnTo>
                  <a:lnTo>
                    <a:pt x="2338" y="1196"/>
                  </a:lnTo>
                  <a:lnTo>
                    <a:pt x="2345" y="1196"/>
                  </a:lnTo>
                  <a:lnTo>
                    <a:pt x="2345" y="1181"/>
                  </a:lnTo>
                  <a:lnTo>
                    <a:pt x="2353" y="1181"/>
                  </a:lnTo>
                  <a:lnTo>
                    <a:pt x="2353" y="1145"/>
                  </a:lnTo>
                  <a:lnTo>
                    <a:pt x="2358" y="1145"/>
                  </a:lnTo>
                  <a:lnTo>
                    <a:pt x="2358" y="1121"/>
                  </a:lnTo>
                  <a:lnTo>
                    <a:pt x="2367" y="1121"/>
                  </a:lnTo>
                  <a:lnTo>
                    <a:pt x="2367" y="1108"/>
                  </a:lnTo>
                  <a:lnTo>
                    <a:pt x="2375" y="1108"/>
                  </a:lnTo>
                  <a:lnTo>
                    <a:pt x="2375" y="1077"/>
                  </a:lnTo>
                  <a:lnTo>
                    <a:pt x="2381" y="1077"/>
                  </a:lnTo>
                  <a:lnTo>
                    <a:pt x="2381" y="1048"/>
                  </a:lnTo>
                  <a:lnTo>
                    <a:pt x="2395" y="1048"/>
                  </a:lnTo>
                  <a:lnTo>
                    <a:pt x="2395" y="1025"/>
                  </a:lnTo>
                  <a:lnTo>
                    <a:pt x="2403" y="1025"/>
                  </a:lnTo>
                  <a:lnTo>
                    <a:pt x="2403" y="1002"/>
                  </a:lnTo>
                  <a:lnTo>
                    <a:pt x="2417" y="1002"/>
                  </a:lnTo>
                  <a:lnTo>
                    <a:pt x="2417" y="989"/>
                  </a:lnTo>
                  <a:lnTo>
                    <a:pt x="2425" y="989"/>
                  </a:lnTo>
                  <a:lnTo>
                    <a:pt x="2425" y="960"/>
                  </a:lnTo>
                  <a:lnTo>
                    <a:pt x="2432" y="960"/>
                  </a:lnTo>
                  <a:lnTo>
                    <a:pt x="2432" y="929"/>
                  </a:lnTo>
                  <a:lnTo>
                    <a:pt x="2440" y="929"/>
                  </a:lnTo>
                  <a:lnTo>
                    <a:pt x="2440" y="892"/>
                  </a:lnTo>
                  <a:lnTo>
                    <a:pt x="2454" y="892"/>
                  </a:lnTo>
                  <a:lnTo>
                    <a:pt x="2454" y="872"/>
                  </a:lnTo>
                  <a:lnTo>
                    <a:pt x="2462" y="872"/>
                  </a:lnTo>
                  <a:lnTo>
                    <a:pt x="2462" y="841"/>
                  </a:lnTo>
                  <a:lnTo>
                    <a:pt x="2468" y="841"/>
                  </a:lnTo>
                  <a:lnTo>
                    <a:pt x="2468" y="826"/>
                  </a:lnTo>
                  <a:lnTo>
                    <a:pt x="2476" y="826"/>
                  </a:lnTo>
                  <a:lnTo>
                    <a:pt x="2476" y="789"/>
                  </a:lnTo>
                  <a:lnTo>
                    <a:pt x="2484" y="789"/>
                  </a:lnTo>
                  <a:lnTo>
                    <a:pt x="2484" y="767"/>
                  </a:lnTo>
                  <a:lnTo>
                    <a:pt x="2490" y="767"/>
                  </a:lnTo>
                  <a:lnTo>
                    <a:pt x="2490" y="745"/>
                  </a:lnTo>
                  <a:lnTo>
                    <a:pt x="2504" y="745"/>
                  </a:lnTo>
                  <a:lnTo>
                    <a:pt x="2504" y="723"/>
                  </a:lnTo>
                  <a:lnTo>
                    <a:pt x="2512" y="723"/>
                  </a:lnTo>
                  <a:lnTo>
                    <a:pt x="2512" y="693"/>
                  </a:lnTo>
                  <a:lnTo>
                    <a:pt x="2521" y="693"/>
                  </a:lnTo>
                  <a:lnTo>
                    <a:pt x="2521" y="670"/>
                  </a:lnTo>
                  <a:lnTo>
                    <a:pt x="2534" y="670"/>
                  </a:lnTo>
                  <a:lnTo>
                    <a:pt x="2534" y="472"/>
                  </a:lnTo>
                  <a:lnTo>
                    <a:pt x="2462" y="472"/>
                  </a:lnTo>
                  <a:lnTo>
                    <a:pt x="2462" y="457"/>
                  </a:lnTo>
                  <a:lnTo>
                    <a:pt x="2425" y="457"/>
                  </a:lnTo>
                  <a:lnTo>
                    <a:pt x="2425" y="450"/>
                  </a:lnTo>
                  <a:lnTo>
                    <a:pt x="2375" y="450"/>
                  </a:lnTo>
                  <a:lnTo>
                    <a:pt x="2375" y="435"/>
                  </a:lnTo>
                  <a:lnTo>
                    <a:pt x="2302" y="435"/>
                  </a:lnTo>
                  <a:lnTo>
                    <a:pt x="2302" y="421"/>
                  </a:lnTo>
                  <a:lnTo>
                    <a:pt x="2257" y="421"/>
                  </a:lnTo>
                  <a:lnTo>
                    <a:pt x="2257" y="413"/>
                  </a:lnTo>
                  <a:lnTo>
                    <a:pt x="2221" y="413"/>
                  </a:lnTo>
                  <a:lnTo>
                    <a:pt x="2221" y="406"/>
                  </a:lnTo>
                  <a:lnTo>
                    <a:pt x="2179" y="406"/>
                  </a:lnTo>
                  <a:lnTo>
                    <a:pt x="2179" y="391"/>
                  </a:lnTo>
                  <a:lnTo>
                    <a:pt x="2142" y="391"/>
                  </a:lnTo>
                  <a:lnTo>
                    <a:pt x="2142" y="384"/>
                  </a:lnTo>
                  <a:lnTo>
                    <a:pt x="2105" y="384"/>
                  </a:lnTo>
                  <a:lnTo>
                    <a:pt x="2105" y="375"/>
                  </a:lnTo>
                  <a:lnTo>
                    <a:pt x="2053" y="375"/>
                  </a:lnTo>
                  <a:lnTo>
                    <a:pt x="2053" y="369"/>
                  </a:lnTo>
                  <a:lnTo>
                    <a:pt x="2025" y="369"/>
                  </a:lnTo>
                  <a:lnTo>
                    <a:pt x="2025" y="355"/>
                  </a:lnTo>
                  <a:lnTo>
                    <a:pt x="1974" y="355"/>
                  </a:lnTo>
                  <a:lnTo>
                    <a:pt x="1974" y="347"/>
                  </a:lnTo>
                  <a:lnTo>
                    <a:pt x="1938" y="347"/>
                  </a:lnTo>
                  <a:lnTo>
                    <a:pt x="1938" y="338"/>
                  </a:lnTo>
                  <a:lnTo>
                    <a:pt x="1892" y="338"/>
                  </a:lnTo>
                  <a:lnTo>
                    <a:pt x="1892" y="332"/>
                  </a:lnTo>
                  <a:lnTo>
                    <a:pt x="1857" y="332"/>
                  </a:lnTo>
                  <a:lnTo>
                    <a:pt x="1857" y="324"/>
                  </a:lnTo>
                  <a:lnTo>
                    <a:pt x="1814" y="324"/>
                  </a:lnTo>
                  <a:lnTo>
                    <a:pt x="1814" y="318"/>
                  </a:lnTo>
                  <a:lnTo>
                    <a:pt x="1777" y="318"/>
                  </a:lnTo>
                  <a:lnTo>
                    <a:pt x="1777" y="310"/>
                  </a:lnTo>
                  <a:lnTo>
                    <a:pt x="1733" y="310"/>
                  </a:lnTo>
                  <a:lnTo>
                    <a:pt x="1733" y="296"/>
                  </a:lnTo>
                  <a:lnTo>
                    <a:pt x="1696" y="296"/>
                  </a:lnTo>
                  <a:lnTo>
                    <a:pt x="1696" y="287"/>
                  </a:lnTo>
                  <a:lnTo>
                    <a:pt x="1652" y="287"/>
                  </a:lnTo>
                  <a:lnTo>
                    <a:pt x="1652" y="272"/>
                  </a:lnTo>
                  <a:lnTo>
                    <a:pt x="1574" y="272"/>
                  </a:lnTo>
                  <a:lnTo>
                    <a:pt x="1574" y="259"/>
                  </a:lnTo>
                  <a:lnTo>
                    <a:pt x="1537" y="259"/>
                  </a:lnTo>
                  <a:lnTo>
                    <a:pt x="1537" y="250"/>
                  </a:lnTo>
                  <a:lnTo>
                    <a:pt x="1500" y="250"/>
                  </a:lnTo>
                  <a:lnTo>
                    <a:pt x="1500" y="236"/>
                  </a:lnTo>
                  <a:lnTo>
                    <a:pt x="1456" y="236"/>
                  </a:lnTo>
                  <a:lnTo>
                    <a:pt x="1456" y="228"/>
                  </a:lnTo>
                  <a:lnTo>
                    <a:pt x="1419" y="228"/>
                  </a:lnTo>
                  <a:lnTo>
                    <a:pt x="1419" y="222"/>
                  </a:lnTo>
                  <a:lnTo>
                    <a:pt x="1369" y="222"/>
                  </a:lnTo>
                  <a:lnTo>
                    <a:pt x="1369" y="213"/>
                  </a:lnTo>
                  <a:lnTo>
                    <a:pt x="1341" y="213"/>
                  </a:lnTo>
                  <a:lnTo>
                    <a:pt x="1341" y="208"/>
                  </a:lnTo>
                  <a:lnTo>
                    <a:pt x="1287" y="208"/>
                  </a:lnTo>
                  <a:lnTo>
                    <a:pt x="1287" y="199"/>
                  </a:lnTo>
                  <a:lnTo>
                    <a:pt x="1252" y="199"/>
                  </a:lnTo>
                  <a:lnTo>
                    <a:pt x="1252" y="184"/>
                  </a:lnTo>
                  <a:lnTo>
                    <a:pt x="1209" y="184"/>
                  </a:lnTo>
                  <a:lnTo>
                    <a:pt x="1209" y="177"/>
                  </a:lnTo>
                  <a:lnTo>
                    <a:pt x="1172" y="177"/>
                  </a:lnTo>
                  <a:lnTo>
                    <a:pt x="1172" y="171"/>
                  </a:lnTo>
                  <a:lnTo>
                    <a:pt x="1128" y="171"/>
                  </a:lnTo>
                  <a:lnTo>
                    <a:pt x="1128" y="154"/>
                  </a:lnTo>
                  <a:lnTo>
                    <a:pt x="1091" y="154"/>
                  </a:lnTo>
                  <a:lnTo>
                    <a:pt x="1091" y="148"/>
                  </a:lnTo>
                  <a:lnTo>
                    <a:pt x="1049" y="148"/>
                  </a:lnTo>
                  <a:lnTo>
                    <a:pt x="1049" y="140"/>
                  </a:lnTo>
                  <a:lnTo>
                    <a:pt x="1012" y="140"/>
                  </a:lnTo>
                  <a:lnTo>
                    <a:pt x="1012" y="133"/>
                  </a:lnTo>
                  <a:lnTo>
                    <a:pt x="967" y="133"/>
                  </a:lnTo>
                  <a:lnTo>
                    <a:pt x="967" y="118"/>
                  </a:lnTo>
                  <a:lnTo>
                    <a:pt x="932" y="118"/>
                  </a:lnTo>
                  <a:lnTo>
                    <a:pt x="932" y="111"/>
                  </a:lnTo>
                  <a:lnTo>
                    <a:pt x="852" y="111"/>
                  </a:lnTo>
                  <a:lnTo>
                    <a:pt x="852" y="96"/>
                  </a:lnTo>
                  <a:lnTo>
                    <a:pt x="800" y="96"/>
                  </a:lnTo>
                  <a:lnTo>
                    <a:pt x="800" y="89"/>
                  </a:lnTo>
                  <a:lnTo>
                    <a:pt x="771" y="89"/>
                  </a:lnTo>
                  <a:lnTo>
                    <a:pt x="771" y="80"/>
                  </a:lnTo>
                  <a:lnTo>
                    <a:pt x="721" y="80"/>
                  </a:lnTo>
                  <a:lnTo>
                    <a:pt x="721" y="66"/>
                  </a:lnTo>
                  <a:lnTo>
                    <a:pt x="690" y="66"/>
                  </a:lnTo>
                  <a:lnTo>
                    <a:pt x="690" y="59"/>
                  </a:lnTo>
                  <a:lnTo>
                    <a:pt x="640" y="59"/>
                  </a:lnTo>
                  <a:lnTo>
                    <a:pt x="640" y="52"/>
                  </a:lnTo>
                  <a:lnTo>
                    <a:pt x="603" y="52"/>
                  </a:lnTo>
                  <a:lnTo>
                    <a:pt x="603" y="37"/>
                  </a:lnTo>
                  <a:lnTo>
                    <a:pt x="560" y="37"/>
                  </a:lnTo>
                  <a:lnTo>
                    <a:pt x="560" y="28"/>
                  </a:lnTo>
                  <a:lnTo>
                    <a:pt x="525" y="28"/>
                  </a:lnTo>
                  <a:lnTo>
                    <a:pt x="525" y="23"/>
                  </a:lnTo>
                  <a:lnTo>
                    <a:pt x="488" y="23"/>
                  </a:lnTo>
                  <a:lnTo>
                    <a:pt x="488" y="15"/>
                  </a:lnTo>
                  <a:lnTo>
                    <a:pt x="443" y="15"/>
                  </a:lnTo>
                  <a:lnTo>
                    <a:pt x="443" y="0"/>
                  </a:lnTo>
                  <a:lnTo>
                    <a:pt x="407" y="0"/>
                  </a:lnTo>
                  <a:close/>
                </a:path>
              </a:pathLst>
            </a:custGeom>
            <a:solidFill>
              <a:srgbClr val="020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247"/>
            <p:cNvSpPr>
              <a:spLocks/>
            </p:cNvSpPr>
            <p:nvPr/>
          </p:nvSpPr>
          <p:spPr bwMode="auto">
            <a:xfrm>
              <a:off x="3898" y="1907"/>
              <a:ext cx="240" cy="142"/>
            </a:xfrm>
            <a:custGeom>
              <a:avLst/>
              <a:gdLst>
                <a:gd name="T0" fmla="*/ 0 w 2405"/>
                <a:gd name="T1" fmla="*/ 0 h 1851"/>
                <a:gd name="T2" fmla="*/ 0 w 2405"/>
                <a:gd name="T3" fmla="*/ 0 h 1851"/>
                <a:gd name="T4" fmla="*/ 0 w 2405"/>
                <a:gd name="T5" fmla="*/ 0 h 1851"/>
                <a:gd name="T6" fmla="*/ 0 w 2405"/>
                <a:gd name="T7" fmla="*/ 0 h 1851"/>
                <a:gd name="T8" fmla="*/ 0 w 2405"/>
                <a:gd name="T9" fmla="*/ 0 h 1851"/>
                <a:gd name="T10" fmla="*/ 0 w 2405"/>
                <a:gd name="T11" fmla="*/ 0 h 1851"/>
                <a:gd name="T12" fmla="*/ 0 w 2405"/>
                <a:gd name="T13" fmla="*/ 0 h 1851"/>
                <a:gd name="T14" fmla="*/ 0 w 2405"/>
                <a:gd name="T15" fmla="*/ 0 h 1851"/>
                <a:gd name="T16" fmla="*/ 0 w 2405"/>
                <a:gd name="T17" fmla="*/ 0 h 1851"/>
                <a:gd name="T18" fmla="*/ 0 w 2405"/>
                <a:gd name="T19" fmla="*/ 0 h 1851"/>
                <a:gd name="T20" fmla="*/ 0 w 2405"/>
                <a:gd name="T21" fmla="*/ 0 h 1851"/>
                <a:gd name="T22" fmla="*/ 0 w 2405"/>
                <a:gd name="T23" fmla="*/ 0 h 1851"/>
                <a:gd name="T24" fmla="*/ 0 w 2405"/>
                <a:gd name="T25" fmla="*/ 0 h 1851"/>
                <a:gd name="T26" fmla="*/ 0 w 2405"/>
                <a:gd name="T27" fmla="*/ 0 h 1851"/>
                <a:gd name="T28" fmla="*/ 0 w 2405"/>
                <a:gd name="T29" fmla="*/ 0 h 1851"/>
                <a:gd name="T30" fmla="*/ 0 w 2405"/>
                <a:gd name="T31" fmla="*/ 0 h 1851"/>
                <a:gd name="T32" fmla="*/ 0 w 2405"/>
                <a:gd name="T33" fmla="*/ 0 h 1851"/>
                <a:gd name="T34" fmla="*/ 0 w 2405"/>
                <a:gd name="T35" fmla="*/ 0 h 1851"/>
                <a:gd name="T36" fmla="*/ 0 w 2405"/>
                <a:gd name="T37" fmla="*/ 0 h 1851"/>
                <a:gd name="T38" fmla="*/ 0 w 2405"/>
                <a:gd name="T39" fmla="*/ 0 h 1851"/>
                <a:gd name="T40" fmla="*/ 0 w 2405"/>
                <a:gd name="T41" fmla="*/ 0 h 1851"/>
                <a:gd name="T42" fmla="*/ 0 w 2405"/>
                <a:gd name="T43" fmla="*/ 0 h 1851"/>
                <a:gd name="T44" fmla="*/ 0 w 2405"/>
                <a:gd name="T45" fmla="*/ 0 h 1851"/>
                <a:gd name="T46" fmla="*/ 0 w 2405"/>
                <a:gd name="T47" fmla="*/ 0 h 1851"/>
                <a:gd name="T48" fmla="*/ 0 w 2405"/>
                <a:gd name="T49" fmla="*/ 0 h 1851"/>
                <a:gd name="T50" fmla="*/ 0 w 2405"/>
                <a:gd name="T51" fmla="*/ 0 h 1851"/>
                <a:gd name="T52" fmla="*/ 0 w 2405"/>
                <a:gd name="T53" fmla="*/ 0 h 1851"/>
                <a:gd name="T54" fmla="*/ 0 w 2405"/>
                <a:gd name="T55" fmla="*/ 0 h 1851"/>
                <a:gd name="T56" fmla="*/ 0 w 2405"/>
                <a:gd name="T57" fmla="*/ 0 h 1851"/>
                <a:gd name="T58" fmla="*/ 0 w 2405"/>
                <a:gd name="T59" fmla="*/ 0 h 1851"/>
                <a:gd name="T60" fmla="*/ 0 w 2405"/>
                <a:gd name="T61" fmla="*/ 0 h 1851"/>
                <a:gd name="T62" fmla="*/ 0 w 2405"/>
                <a:gd name="T63" fmla="*/ 0 h 1851"/>
                <a:gd name="T64" fmla="*/ 0 w 2405"/>
                <a:gd name="T65" fmla="*/ 0 h 1851"/>
                <a:gd name="T66" fmla="*/ 0 w 2405"/>
                <a:gd name="T67" fmla="*/ 0 h 1851"/>
                <a:gd name="T68" fmla="*/ 0 w 2405"/>
                <a:gd name="T69" fmla="*/ 0 h 1851"/>
                <a:gd name="T70" fmla="*/ 0 w 2405"/>
                <a:gd name="T71" fmla="*/ 0 h 1851"/>
                <a:gd name="T72" fmla="*/ 0 w 2405"/>
                <a:gd name="T73" fmla="*/ 0 h 1851"/>
                <a:gd name="T74" fmla="*/ 0 w 2405"/>
                <a:gd name="T75" fmla="*/ 0 h 1851"/>
                <a:gd name="T76" fmla="*/ 0 w 2405"/>
                <a:gd name="T77" fmla="*/ 0 h 1851"/>
                <a:gd name="T78" fmla="*/ 0 w 2405"/>
                <a:gd name="T79" fmla="*/ 0 h 1851"/>
                <a:gd name="T80" fmla="*/ 0 w 2405"/>
                <a:gd name="T81" fmla="*/ 0 h 1851"/>
                <a:gd name="T82" fmla="*/ 0 w 2405"/>
                <a:gd name="T83" fmla="*/ 0 h 1851"/>
                <a:gd name="T84" fmla="*/ 0 w 2405"/>
                <a:gd name="T85" fmla="*/ 0 h 1851"/>
                <a:gd name="T86" fmla="*/ 0 w 2405"/>
                <a:gd name="T87" fmla="*/ 0 h 1851"/>
                <a:gd name="T88" fmla="*/ 0 w 2405"/>
                <a:gd name="T89" fmla="*/ 0 h 1851"/>
                <a:gd name="T90" fmla="*/ 0 w 2405"/>
                <a:gd name="T91" fmla="*/ 0 h 1851"/>
                <a:gd name="T92" fmla="*/ 0 w 2405"/>
                <a:gd name="T93" fmla="*/ 0 h 1851"/>
                <a:gd name="T94" fmla="*/ 0 w 2405"/>
                <a:gd name="T95" fmla="*/ 0 h 1851"/>
                <a:gd name="T96" fmla="*/ 0 w 2405"/>
                <a:gd name="T97" fmla="*/ 0 h 1851"/>
                <a:gd name="T98" fmla="*/ 0 w 2405"/>
                <a:gd name="T99" fmla="*/ 0 h 1851"/>
                <a:gd name="T100" fmla="*/ 0 w 2405"/>
                <a:gd name="T101" fmla="*/ 0 h 1851"/>
                <a:gd name="T102" fmla="*/ 0 w 2405"/>
                <a:gd name="T103" fmla="*/ 0 h 1851"/>
                <a:gd name="T104" fmla="*/ 0 w 2405"/>
                <a:gd name="T105" fmla="*/ 0 h 1851"/>
                <a:gd name="T106" fmla="*/ 0 w 2405"/>
                <a:gd name="T107" fmla="*/ 0 h 1851"/>
                <a:gd name="T108" fmla="*/ 0 w 2405"/>
                <a:gd name="T109" fmla="*/ 0 h 1851"/>
                <a:gd name="T110" fmla="*/ 0 w 2405"/>
                <a:gd name="T111" fmla="*/ 0 h 185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405" h="1851">
                  <a:moveTo>
                    <a:pt x="350" y="0"/>
                  </a:moveTo>
                  <a:lnTo>
                    <a:pt x="350" y="28"/>
                  </a:lnTo>
                  <a:lnTo>
                    <a:pt x="342" y="28"/>
                  </a:lnTo>
                  <a:lnTo>
                    <a:pt x="342" y="59"/>
                  </a:lnTo>
                  <a:lnTo>
                    <a:pt x="336" y="59"/>
                  </a:lnTo>
                  <a:lnTo>
                    <a:pt x="336" y="89"/>
                  </a:lnTo>
                  <a:lnTo>
                    <a:pt x="327" y="89"/>
                  </a:lnTo>
                  <a:lnTo>
                    <a:pt x="327" y="111"/>
                  </a:lnTo>
                  <a:lnTo>
                    <a:pt x="314" y="111"/>
                  </a:lnTo>
                  <a:lnTo>
                    <a:pt x="314" y="133"/>
                  </a:lnTo>
                  <a:lnTo>
                    <a:pt x="305" y="133"/>
                  </a:lnTo>
                  <a:lnTo>
                    <a:pt x="305" y="184"/>
                  </a:lnTo>
                  <a:lnTo>
                    <a:pt x="292" y="184"/>
                  </a:lnTo>
                  <a:lnTo>
                    <a:pt x="292" y="208"/>
                  </a:lnTo>
                  <a:lnTo>
                    <a:pt x="285" y="208"/>
                  </a:lnTo>
                  <a:lnTo>
                    <a:pt x="285" y="228"/>
                  </a:lnTo>
                  <a:lnTo>
                    <a:pt x="268" y="228"/>
                  </a:lnTo>
                  <a:lnTo>
                    <a:pt x="268" y="272"/>
                  </a:lnTo>
                  <a:lnTo>
                    <a:pt x="255" y="272"/>
                  </a:lnTo>
                  <a:lnTo>
                    <a:pt x="255" y="310"/>
                  </a:lnTo>
                  <a:lnTo>
                    <a:pt x="249" y="310"/>
                  </a:lnTo>
                  <a:lnTo>
                    <a:pt x="249" y="332"/>
                  </a:lnTo>
                  <a:lnTo>
                    <a:pt x="233" y="332"/>
                  </a:lnTo>
                  <a:lnTo>
                    <a:pt x="233" y="375"/>
                  </a:lnTo>
                  <a:lnTo>
                    <a:pt x="218" y="375"/>
                  </a:lnTo>
                  <a:lnTo>
                    <a:pt x="218" y="406"/>
                  </a:lnTo>
                  <a:lnTo>
                    <a:pt x="212" y="406"/>
                  </a:lnTo>
                  <a:lnTo>
                    <a:pt x="212" y="435"/>
                  </a:lnTo>
                  <a:lnTo>
                    <a:pt x="196" y="435"/>
                  </a:lnTo>
                  <a:lnTo>
                    <a:pt x="196" y="472"/>
                  </a:lnTo>
                  <a:lnTo>
                    <a:pt x="181" y="472"/>
                  </a:lnTo>
                  <a:lnTo>
                    <a:pt x="181" y="509"/>
                  </a:lnTo>
                  <a:lnTo>
                    <a:pt x="176" y="509"/>
                  </a:lnTo>
                  <a:lnTo>
                    <a:pt x="176" y="531"/>
                  </a:lnTo>
                  <a:lnTo>
                    <a:pt x="168" y="531"/>
                  </a:lnTo>
                  <a:lnTo>
                    <a:pt x="168" y="545"/>
                  </a:lnTo>
                  <a:lnTo>
                    <a:pt x="153" y="545"/>
                  </a:lnTo>
                  <a:lnTo>
                    <a:pt x="153" y="576"/>
                  </a:lnTo>
                  <a:lnTo>
                    <a:pt x="146" y="576"/>
                  </a:lnTo>
                  <a:lnTo>
                    <a:pt x="146" y="605"/>
                  </a:lnTo>
                  <a:lnTo>
                    <a:pt x="139" y="605"/>
                  </a:lnTo>
                  <a:lnTo>
                    <a:pt x="139" y="628"/>
                  </a:lnTo>
                  <a:lnTo>
                    <a:pt x="131" y="628"/>
                  </a:lnTo>
                  <a:lnTo>
                    <a:pt x="131" y="650"/>
                  </a:lnTo>
                  <a:lnTo>
                    <a:pt x="117" y="650"/>
                  </a:lnTo>
                  <a:lnTo>
                    <a:pt x="117" y="670"/>
                  </a:lnTo>
                  <a:lnTo>
                    <a:pt x="109" y="670"/>
                  </a:lnTo>
                  <a:lnTo>
                    <a:pt x="109" y="708"/>
                  </a:lnTo>
                  <a:lnTo>
                    <a:pt x="103" y="708"/>
                  </a:lnTo>
                  <a:lnTo>
                    <a:pt x="103" y="723"/>
                  </a:lnTo>
                  <a:lnTo>
                    <a:pt x="94" y="723"/>
                  </a:lnTo>
                  <a:lnTo>
                    <a:pt x="94" y="753"/>
                  </a:lnTo>
                  <a:lnTo>
                    <a:pt x="81" y="753"/>
                  </a:lnTo>
                  <a:lnTo>
                    <a:pt x="81" y="804"/>
                  </a:lnTo>
                  <a:lnTo>
                    <a:pt x="72" y="804"/>
                  </a:lnTo>
                  <a:lnTo>
                    <a:pt x="72" y="826"/>
                  </a:lnTo>
                  <a:lnTo>
                    <a:pt x="59" y="826"/>
                  </a:lnTo>
                  <a:lnTo>
                    <a:pt x="59" y="849"/>
                  </a:lnTo>
                  <a:lnTo>
                    <a:pt x="52" y="849"/>
                  </a:lnTo>
                  <a:lnTo>
                    <a:pt x="52" y="872"/>
                  </a:lnTo>
                  <a:lnTo>
                    <a:pt x="36" y="872"/>
                  </a:lnTo>
                  <a:lnTo>
                    <a:pt x="36" y="892"/>
                  </a:lnTo>
                  <a:lnTo>
                    <a:pt x="30" y="892"/>
                  </a:lnTo>
                  <a:lnTo>
                    <a:pt x="30" y="923"/>
                  </a:lnTo>
                  <a:lnTo>
                    <a:pt x="22" y="923"/>
                  </a:lnTo>
                  <a:lnTo>
                    <a:pt x="22" y="952"/>
                  </a:lnTo>
                  <a:lnTo>
                    <a:pt x="16" y="952"/>
                  </a:lnTo>
                  <a:lnTo>
                    <a:pt x="16" y="982"/>
                  </a:lnTo>
                  <a:lnTo>
                    <a:pt x="0" y="982"/>
                  </a:lnTo>
                  <a:lnTo>
                    <a:pt x="0" y="1365"/>
                  </a:lnTo>
                  <a:lnTo>
                    <a:pt x="22" y="1365"/>
                  </a:lnTo>
                  <a:lnTo>
                    <a:pt x="22" y="1380"/>
                  </a:lnTo>
                  <a:lnTo>
                    <a:pt x="72" y="1380"/>
                  </a:lnTo>
                  <a:lnTo>
                    <a:pt x="72" y="1388"/>
                  </a:lnTo>
                  <a:lnTo>
                    <a:pt x="103" y="1388"/>
                  </a:lnTo>
                  <a:lnTo>
                    <a:pt x="103" y="1403"/>
                  </a:lnTo>
                  <a:lnTo>
                    <a:pt x="176" y="1403"/>
                  </a:lnTo>
                  <a:lnTo>
                    <a:pt x="176" y="1417"/>
                  </a:lnTo>
                  <a:lnTo>
                    <a:pt x="218" y="1417"/>
                  </a:lnTo>
                  <a:lnTo>
                    <a:pt x="218" y="1425"/>
                  </a:lnTo>
                  <a:lnTo>
                    <a:pt x="255" y="1425"/>
                  </a:lnTo>
                  <a:lnTo>
                    <a:pt x="255" y="1431"/>
                  </a:lnTo>
                  <a:lnTo>
                    <a:pt x="292" y="1431"/>
                  </a:lnTo>
                  <a:lnTo>
                    <a:pt x="292" y="1440"/>
                  </a:lnTo>
                  <a:lnTo>
                    <a:pt x="327" y="1440"/>
                  </a:lnTo>
                  <a:lnTo>
                    <a:pt x="327" y="1446"/>
                  </a:lnTo>
                  <a:lnTo>
                    <a:pt x="364" y="1446"/>
                  </a:lnTo>
                  <a:lnTo>
                    <a:pt x="364" y="1462"/>
                  </a:lnTo>
                  <a:lnTo>
                    <a:pt x="409" y="1462"/>
                  </a:lnTo>
                  <a:lnTo>
                    <a:pt x="409" y="1468"/>
                  </a:lnTo>
                  <a:lnTo>
                    <a:pt x="445" y="1468"/>
                  </a:lnTo>
                  <a:lnTo>
                    <a:pt x="445" y="1477"/>
                  </a:lnTo>
                  <a:lnTo>
                    <a:pt x="481" y="1477"/>
                  </a:lnTo>
                  <a:lnTo>
                    <a:pt x="481" y="1482"/>
                  </a:lnTo>
                  <a:lnTo>
                    <a:pt x="518" y="1482"/>
                  </a:lnTo>
                  <a:lnTo>
                    <a:pt x="518" y="1499"/>
                  </a:lnTo>
                  <a:lnTo>
                    <a:pt x="560" y="1499"/>
                  </a:lnTo>
                  <a:lnTo>
                    <a:pt x="560" y="1505"/>
                  </a:lnTo>
                  <a:lnTo>
                    <a:pt x="597" y="1505"/>
                  </a:lnTo>
                  <a:lnTo>
                    <a:pt x="597" y="1513"/>
                  </a:lnTo>
                  <a:lnTo>
                    <a:pt x="633" y="1513"/>
                  </a:lnTo>
                  <a:lnTo>
                    <a:pt x="633" y="1519"/>
                  </a:lnTo>
                  <a:lnTo>
                    <a:pt x="664" y="1519"/>
                  </a:lnTo>
                  <a:lnTo>
                    <a:pt x="664" y="1536"/>
                  </a:lnTo>
                  <a:lnTo>
                    <a:pt x="743" y="1536"/>
                  </a:lnTo>
                  <a:lnTo>
                    <a:pt x="743" y="1550"/>
                  </a:lnTo>
                  <a:lnTo>
                    <a:pt x="779" y="1550"/>
                  </a:lnTo>
                  <a:lnTo>
                    <a:pt x="779" y="1556"/>
                  </a:lnTo>
                  <a:lnTo>
                    <a:pt x="816" y="1556"/>
                  </a:lnTo>
                  <a:lnTo>
                    <a:pt x="816" y="1565"/>
                  </a:lnTo>
                  <a:lnTo>
                    <a:pt x="860" y="1565"/>
                  </a:lnTo>
                  <a:lnTo>
                    <a:pt x="860" y="1579"/>
                  </a:lnTo>
                  <a:lnTo>
                    <a:pt x="905" y="1579"/>
                  </a:lnTo>
                  <a:lnTo>
                    <a:pt x="905" y="1587"/>
                  </a:lnTo>
                  <a:lnTo>
                    <a:pt x="941" y="1587"/>
                  </a:lnTo>
                  <a:lnTo>
                    <a:pt x="941" y="1594"/>
                  </a:lnTo>
                  <a:lnTo>
                    <a:pt x="978" y="1594"/>
                  </a:lnTo>
                  <a:lnTo>
                    <a:pt x="978" y="1601"/>
                  </a:lnTo>
                  <a:lnTo>
                    <a:pt x="1014" y="1601"/>
                  </a:lnTo>
                  <a:lnTo>
                    <a:pt x="1014" y="1616"/>
                  </a:lnTo>
                  <a:lnTo>
                    <a:pt x="1056" y="1616"/>
                  </a:lnTo>
                  <a:lnTo>
                    <a:pt x="1056" y="1624"/>
                  </a:lnTo>
                  <a:lnTo>
                    <a:pt x="1093" y="1624"/>
                  </a:lnTo>
                  <a:lnTo>
                    <a:pt x="1093" y="1638"/>
                  </a:lnTo>
                  <a:lnTo>
                    <a:pt x="1166" y="1638"/>
                  </a:lnTo>
                  <a:lnTo>
                    <a:pt x="1166" y="1647"/>
                  </a:lnTo>
                  <a:lnTo>
                    <a:pt x="1195" y="1647"/>
                  </a:lnTo>
                  <a:lnTo>
                    <a:pt x="1195" y="1653"/>
                  </a:lnTo>
                  <a:lnTo>
                    <a:pt x="1247" y="1653"/>
                  </a:lnTo>
                  <a:lnTo>
                    <a:pt x="1247" y="1667"/>
                  </a:lnTo>
                  <a:lnTo>
                    <a:pt x="1284" y="1667"/>
                  </a:lnTo>
                  <a:lnTo>
                    <a:pt x="1284" y="1675"/>
                  </a:lnTo>
                  <a:lnTo>
                    <a:pt x="1312" y="1675"/>
                  </a:lnTo>
                  <a:lnTo>
                    <a:pt x="1312" y="1684"/>
                  </a:lnTo>
                  <a:lnTo>
                    <a:pt x="1348" y="1684"/>
                  </a:lnTo>
                  <a:lnTo>
                    <a:pt x="1348" y="1698"/>
                  </a:lnTo>
                  <a:lnTo>
                    <a:pt x="1399" y="1698"/>
                  </a:lnTo>
                  <a:lnTo>
                    <a:pt x="1399" y="1704"/>
                  </a:lnTo>
                  <a:lnTo>
                    <a:pt x="1430" y="1704"/>
                  </a:lnTo>
                  <a:lnTo>
                    <a:pt x="1430" y="1712"/>
                  </a:lnTo>
                  <a:lnTo>
                    <a:pt x="1465" y="1712"/>
                  </a:lnTo>
                  <a:lnTo>
                    <a:pt x="1465" y="1720"/>
                  </a:lnTo>
                  <a:lnTo>
                    <a:pt x="1502" y="1720"/>
                  </a:lnTo>
                  <a:lnTo>
                    <a:pt x="1502" y="1735"/>
                  </a:lnTo>
                  <a:lnTo>
                    <a:pt x="1545" y="1735"/>
                  </a:lnTo>
                  <a:lnTo>
                    <a:pt x="1545" y="1741"/>
                  </a:lnTo>
                  <a:lnTo>
                    <a:pt x="1581" y="1741"/>
                  </a:lnTo>
                  <a:lnTo>
                    <a:pt x="1581" y="1757"/>
                  </a:lnTo>
                  <a:lnTo>
                    <a:pt x="1654" y="1757"/>
                  </a:lnTo>
                  <a:lnTo>
                    <a:pt x="1654" y="1763"/>
                  </a:lnTo>
                  <a:lnTo>
                    <a:pt x="1698" y="1763"/>
                  </a:lnTo>
                  <a:lnTo>
                    <a:pt x="1698" y="1772"/>
                  </a:lnTo>
                  <a:lnTo>
                    <a:pt x="1735" y="1772"/>
                  </a:lnTo>
                  <a:lnTo>
                    <a:pt x="1735" y="1786"/>
                  </a:lnTo>
                  <a:lnTo>
                    <a:pt x="1772" y="1786"/>
                  </a:lnTo>
                  <a:lnTo>
                    <a:pt x="1772" y="1794"/>
                  </a:lnTo>
                  <a:lnTo>
                    <a:pt x="1813" y="1794"/>
                  </a:lnTo>
                  <a:lnTo>
                    <a:pt x="1813" y="1800"/>
                  </a:lnTo>
                  <a:lnTo>
                    <a:pt x="1850" y="1800"/>
                  </a:lnTo>
                  <a:lnTo>
                    <a:pt x="1850" y="1814"/>
                  </a:lnTo>
                  <a:lnTo>
                    <a:pt x="1887" y="1814"/>
                  </a:lnTo>
                  <a:lnTo>
                    <a:pt x="1887" y="1823"/>
                  </a:lnTo>
                  <a:lnTo>
                    <a:pt x="1931" y="1823"/>
                  </a:lnTo>
                  <a:lnTo>
                    <a:pt x="1931" y="1829"/>
                  </a:lnTo>
                  <a:lnTo>
                    <a:pt x="1968" y="1829"/>
                  </a:lnTo>
                  <a:lnTo>
                    <a:pt x="1968" y="1845"/>
                  </a:lnTo>
                  <a:lnTo>
                    <a:pt x="1996" y="1845"/>
                  </a:lnTo>
                  <a:lnTo>
                    <a:pt x="1996" y="1851"/>
                  </a:lnTo>
                  <a:lnTo>
                    <a:pt x="2048" y="1851"/>
                  </a:lnTo>
                  <a:lnTo>
                    <a:pt x="2048" y="1845"/>
                  </a:lnTo>
                  <a:lnTo>
                    <a:pt x="2055" y="1845"/>
                  </a:lnTo>
                  <a:lnTo>
                    <a:pt x="2055" y="1800"/>
                  </a:lnTo>
                  <a:lnTo>
                    <a:pt x="2063" y="1800"/>
                  </a:lnTo>
                  <a:lnTo>
                    <a:pt x="2063" y="1772"/>
                  </a:lnTo>
                  <a:lnTo>
                    <a:pt x="2068" y="1772"/>
                  </a:lnTo>
                  <a:lnTo>
                    <a:pt x="2068" y="1757"/>
                  </a:lnTo>
                  <a:lnTo>
                    <a:pt x="2085" y="1757"/>
                  </a:lnTo>
                  <a:lnTo>
                    <a:pt x="2085" y="1712"/>
                  </a:lnTo>
                  <a:lnTo>
                    <a:pt x="2091" y="1712"/>
                  </a:lnTo>
                  <a:lnTo>
                    <a:pt x="2091" y="1684"/>
                  </a:lnTo>
                  <a:lnTo>
                    <a:pt x="2105" y="1684"/>
                  </a:lnTo>
                  <a:lnTo>
                    <a:pt x="2105" y="1667"/>
                  </a:lnTo>
                  <a:lnTo>
                    <a:pt x="2113" y="1667"/>
                  </a:lnTo>
                  <a:lnTo>
                    <a:pt x="2113" y="1638"/>
                  </a:lnTo>
                  <a:lnTo>
                    <a:pt x="2122" y="1638"/>
                  </a:lnTo>
                  <a:lnTo>
                    <a:pt x="2122" y="1624"/>
                  </a:lnTo>
                  <a:lnTo>
                    <a:pt x="2127" y="1624"/>
                  </a:lnTo>
                  <a:lnTo>
                    <a:pt x="2127" y="1587"/>
                  </a:lnTo>
                  <a:lnTo>
                    <a:pt x="2142" y="1587"/>
                  </a:lnTo>
                  <a:lnTo>
                    <a:pt x="2142" y="1565"/>
                  </a:lnTo>
                  <a:lnTo>
                    <a:pt x="2150" y="1565"/>
                  </a:lnTo>
                  <a:lnTo>
                    <a:pt x="2150" y="1536"/>
                  </a:lnTo>
                  <a:lnTo>
                    <a:pt x="2164" y="1536"/>
                  </a:lnTo>
                  <a:lnTo>
                    <a:pt x="2164" y="1482"/>
                  </a:lnTo>
                  <a:lnTo>
                    <a:pt x="2178" y="1482"/>
                  </a:lnTo>
                  <a:lnTo>
                    <a:pt x="2178" y="1468"/>
                  </a:lnTo>
                  <a:lnTo>
                    <a:pt x="2186" y="1468"/>
                  </a:lnTo>
                  <a:lnTo>
                    <a:pt x="2186" y="1440"/>
                  </a:lnTo>
                  <a:lnTo>
                    <a:pt x="2194" y="1440"/>
                  </a:lnTo>
                  <a:lnTo>
                    <a:pt x="2194" y="1425"/>
                  </a:lnTo>
                  <a:lnTo>
                    <a:pt x="2200" y="1425"/>
                  </a:lnTo>
                  <a:lnTo>
                    <a:pt x="2200" y="1403"/>
                  </a:lnTo>
                  <a:lnTo>
                    <a:pt x="2214" y="1403"/>
                  </a:lnTo>
                  <a:lnTo>
                    <a:pt x="2214" y="1380"/>
                  </a:lnTo>
                  <a:lnTo>
                    <a:pt x="2223" y="1380"/>
                  </a:lnTo>
                  <a:lnTo>
                    <a:pt x="2223" y="1357"/>
                  </a:lnTo>
                  <a:lnTo>
                    <a:pt x="2229" y="1357"/>
                  </a:lnTo>
                  <a:lnTo>
                    <a:pt x="2229" y="1321"/>
                  </a:lnTo>
                  <a:lnTo>
                    <a:pt x="2245" y="1321"/>
                  </a:lnTo>
                  <a:lnTo>
                    <a:pt x="2245" y="1297"/>
                  </a:lnTo>
                  <a:lnTo>
                    <a:pt x="2251" y="1297"/>
                  </a:lnTo>
                  <a:lnTo>
                    <a:pt x="2251" y="1261"/>
                  </a:lnTo>
                  <a:lnTo>
                    <a:pt x="2259" y="1261"/>
                  </a:lnTo>
                  <a:lnTo>
                    <a:pt x="2259" y="1240"/>
                  </a:lnTo>
                  <a:lnTo>
                    <a:pt x="2266" y="1240"/>
                  </a:lnTo>
                  <a:lnTo>
                    <a:pt x="2266" y="1224"/>
                  </a:lnTo>
                  <a:lnTo>
                    <a:pt x="2281" y="1224"/>
                  </a:lnTo>
                  <a:lnTo>
                    <a:pt x="2281" y="1196"/>
                  </a:lnTo>
                  <a:lnTo>
                    <a:pt x="2288" y="1196"/>
                  </a:lnTo>
                  <a:lnTo>
                    <a:pt x="2288" y="1181"/>
                  </a:lnTo>
                  <a:lnTo>
                    <a:pt x="2296" y="1181"/>
                  </a:lnTo>
                  <a:lnTo>
                    <a:pt x="2296" y="1145"/>
                  </a:lnTo>
                  <a:lnTo>
                    <a:pt x="2301" y="1145"/>
                  </a:lnTo>
                  <a:lnTo>
                    <a:pt x="2301" y="1121"/>
                  </a:lnTo>
                  <a:lnTo>
                    <a:pt x="2310" y="1121"/>
                  </a:lnTo>
                  <a:lnTo>
                    <a:pt x="2310" y="1108"/>
                  </a:lnTo>
                  <a:lnTo>
                    <a:pt x="2318" y="1108"/>
                  </a:lnTo>
                  <a:lnTo>
                    <a:pt x="2318" y="1077"/>
                  </a:lnTo>
                  <a:lnTo>
                    <a:pt x="2324" y="1077"/>
                  </a:lnTo>
                  <a:lnTo>
                    <a:pt x="2324" y="1048"/>
                  </a:lnTo>
                  <a:lnTo>
                    <a:pt x="2338" y="1048"/>
                  </a:lnTo>
                  <a:lnTo>
                    <a:pt x="2338" y="1025"/>
                  </a:lnTo>
                  <a:lnTo>
                    <a:pt x="2346" y="1025"/>
                  </a:lnTo>
                  <a:lnTo>
                    <a:pt x="2346" y="1002"/>
                  </a:lnTo>
                  <a:lnTo>
                    <a:pt x="2360" y="1002"/>
                  </a:lnTo>
                  <a:lnTo>
                    <a:pt x="2360" y="989"/>
                  </a:lnTo>
                  <a:lnTo>
                    <a:pt x="2368" y="989"/>
                  </a:lnTo>
                  <a:lnTo>
                    <a:pt x="2368" y="960"/>
                  </a:lnTo>
                  <a:lnTo>
                    <a:pt x="2375" y="960"/>
                  </a:lnTo>
                  <a:lnTo>
                    <a:pt x="2375" y="929"/>
                  </a:lnTo>
                  <a:lnTo>
                    <a:pt x="2383" y="929"/>
                  </a:lnTo>
                  <a:lnTo>
                    <a:pt x="2383" y="892"/>
                  </a:lnTo>
                  <a:lnTo>
                    <a:pt x="2397" y="892"/>
                  </a:lnTo>
                  <a:lnTo>
                    <a:pt x="2397" y="872"/>
                  </a:lnTo>
                  <a:lnTo>
                    <a:pt x="2405" y="872"/>
                  </a:lnTo>
                  <a:lnTo>
                    <a:pt x="2405" y="457"/>
                  </a:lnTo>
                  <a:lnTo>
                    <a:pt x="2368" y="457"/>
                  </a:lnTo>
                  <a:lnTo>
                    <a:pt x="2368" y="450"/>
                  </a:lnTo>
                  <a:lnTo>
                    <a:pt x="2318" y="450"/>
                  </a:lnTo>
                  <a:lnTo>
                    <a:pt x="2318" y="435"/>
                  </a:lnTo>
                  <a:lnTo>
                    <a:pt x="2245" y="435"/>
                  </a:lnTo>
                  <a:lnTo>
                    <a:pt x="2245" y="421"/>
                  </a:lnTo>
                  <a:lnTo>
                    <a:pt x="2200" y="421"/>
                  </a:lnTo>
                  <a:lnTo>
                    <a:pt x="2200" y="413"/>
                  </a:lnTo>
                  <a:lnTo>
                    <a:pt x="2164" y="413"/>
                  </a:lnTo>
                  <a:lnTo>
                    <a:pt x="2164" y="406"/>
                  </a:lnTo>
                  <a:lnTo>
                    <a:pt x="2122" y="406"/>
                  </a:lnTo>
                  <a:lnTo>
                    <a:pt x="2122" y="391"/>
                  </a:lnTo>
                  <a:lnTo>
                    <a:pt x="2085" y="391"/>
                  </a:lnTo>
                  <a:lnTo>
                    <a:pt x="2085" y="384"/>
                  </a:lnTo>
                  <a:lnTo>
                    <a:pt x="2048" y="384"/>
                  </a:lnTo>
                  <a:lnTo>
                    <a:pt x="2048" y="375"/>
                  </a:lnTo>
                  <a:lnTo>
                    <a:pt x="1996" y="375"/>
                  </a:lnTo>
                  <a:lnTo>
                    <a:pt x="1996" y="369"/>
                  </a:lnTo>
                  <a:lnTo>
                    <a:pt x="1968" y="369"/>
                  </a:lnTo>
                  <a:lnTo>
                    <a:pt x="1968" y="355"/>
                  </a:lnTo>
                  <a:lnTo>
                    <a:pt x="1917" y="355"/>
                  </a:lnTo>
                  <a:lnTo>
                    <a:pt x="1917" y="347"/>
                  </a:lnTo>
                  <a:lnTo>
                    <a:pt x="1881" y="347"/>
                  </a:lnTo>
                  <a:lnTo>
                    <a:pt x="1881" y="338"/>
                  </a:lnTo>
                  <a:lnTo>
                    <a:pt x="1835" y="338"/>
                  </a:lnTo>
                  <a:lnTo>
                    <a:pt x="1835" y="332"/>
                  </a:lnTo>
                  <a:lnTo>
                    <a:pt x="1800" y="332"/>
                  </a:lnTo>
                  <a:lnTo>
                    <a:pt x="1800" y="324"/>
                  </a:lnTo>
                  <a:lnTo>
                    <a:pt x="1757" y="324"/>
                  </a:lnTo>
                  <a:lnTo>
                    <a:pt x="1757" y="318"/>
                  </a:lnTo>
                  <a:lnTo>
                    <a:pt x="1720" y="318"/>
                  </a:lnTo>
                  <a:lnTo>
                    <a:pt x="1720" y="310"/>
                  </a:lnTo>
                  <a:lnTo>
                    <a:pt x="1676" y="310"/>
                  </a:lnTo>
                  <a:lnTo>
                    <a:pt x="1676" y="296"/>
                  </a:lnTo>
                  <a:lnTo>
                    <a:pt x="1639" y="296"/>
                  </a:lnTo>
                  <a:lnTo>
                    <a:pt x="1639" y="287"/>
                  </a:lnTo>
                  <a:lnTo>
                    <a:pt x="1595" y="287"/>
                  </a:lnTo>
                  <a:lnTo>
                    <a:pt x="1595" y="272"/>
                  </a:lnTo>
                  <a:lnTo>
                    <a:pt x="1517" y="272"/>
                  </a:lnTo>
                  <a:lnTo>
                    <a:pt x="1517" y="259"/>
                  </a:lnTo>
                  <a:lnTo>
                    <a:pt x="1480" y="259"/>
                  </a:lnTo>
                  <a:lnTo>
                    <a:pt x="1480" y="250"/>
                  </a:lnTo>
                  <a:lnTo>
                    <a:pt x="1443" y="250"/>
                  </a:lnTo>
                  <a:lnTo>
                    <a:pt x="1443" y="236"/>
                  </a:lnTo>
                  <a:lnTo>
                    <a:pt x="1399" y="236"/>
                  </a:lnTo>
                  <a:lnTo>
                    <a:pt x="1399" y="228"/>
                  </a:lnTo>
                  <a:lnTo>
                    <a:pt x="1362" y="228"/>
                  </a:lnTo>
                  <a:lnTo>
                    <a:pt x="1362" y="222"/>
                  </a:lnTo>
                  <a:lnTo>
                    <a:pt x="1312" y="222"/>
                  </a:lnTo>
                  <a:lnTo>
                    <a:pt x="1312" y="213"/>
                  </a:lnTo>
                  <a:lnTo>
                    <a:pt x="1284" y="213"/>
                  </a:lnTo>
                  <a:lnTo>
                    <a:pt x="1284" y="208"/>
                  </a:lnTo>
                  <a:lnTo>
                    <a:pt x="1230" y="208"/>
                  </a:lnTo>
                  <a:lnTo>
                    <a:pt x="1230" y="199"/>
                  </a:lnTo>
                  <a:lnTo>
                    <a:pt x="1195" y="199"/>
                  </a:lnTo>
                  <a:lnTo>
                    <a:pt x="1195" y="184"/>
                  </a:lnTo>
                  <a:lnTo>
                    <a:pt x="1152" y="184"/>
                  </a:lnTo>
                  <a:lnTo>
                    <a:pt x="1152" y="177"/>
                  </a:lnTo>
                  <a:lnTo>
                    <a:pt x="1115" y="177"/>
                  </a:lnTo>
                  <a:lnTo>
                    <a:pt x="1115" y="171"/>
                  </a:lnTo>
                  <a:lnTo>
                    <a:pt x="1071" y="171"/>
                  </a:lnTo>
                  <a:lnTo>
                    <a:pt x="1071" y="154"/>
                  </a:lnTo>
                  <a:lnTo>
                    <a:pt x="1034" y="154"/>
                  </a:lnTo>
                  <a:lnTo>
                    <a:pt x="1034" y="148"/>
                  </a:lnTo>
                  <a:lnTo>
                    <a:pt x="992" y="148"/>
                  </a:lnTo>
                  <a:lnTo>
                    <a:pt x="992" y="140"/>
                  </a:lnTo>
                  <a:lnTo>
                    <a:pt x="955" y="140"/>
                  </a:lnTo>
                  <a:lnTo>
                    <a:pt x="955" y="133"/>
                  </a:lnTo>
                  <a:lnTo>
                    <a:pt x="910" y="133"/>
                  </a:lnTo>
                  <a:lnTo>
                    <a:pt x="910" y="118"/>
                  </a:lnTo>
                  <a:lnTo>
                    <a:pt x="875" y="118"/>
                  </a:lnTo>
                  <a:lnTo>
                    <a:pt x="875" y="111"/>
                  </a:lnTo>
                  <a:lnTo>
                    <a:pt x="795" y="111"/>
                  </a:lnTo>
                  <a:lnTo>
                    <a:pt x="795" y="96"/>
                  </a:lnTo>
                  <a:lnTo>
                    <a:pt x="743" y="96"/>
                  </a:lnTo>
                  <a:lnTo>
                    <a:pt x="743" y="89"/>
                  </a:lnTo>
                  <a:lnTo>
                    <a:pt x="714" y="89"/>
                  </a:lnTo>
                  <a:lnTo>
                    <a:pt x="714" y="80"/>
                  </a:lnTo>
                  <a:lnTo>
                    <a:pt x="664" y="80"/>
                  </a:lnTo>
                  <a:lnTo>
                    <a:pt x="664" y="66"/>
                  </a:lnTo>
                  <a:lnTo>
                    <a:pt x="633" y="66"/>
                  </a:lnTo>
                  <a:lnTo>
                    <a:pt x="633" y="59"/>
                  </a:lnTo>
                  <a:lnTo>
                    <a:pt x="583" y="59"/>
                  </a:lnTo>
                  <a:lnTo>
                    <a:pt x="583" y="52"/>
                  </a:lnTo>
                  <a:lnTo>
                    <a:pt x="546" y="52"/>
                  </a:lnTo>
                  <a:lnTo>
                    <a:pt x="546" y="37"/>
                  </a:lnTo>
                  <a:lnTo>
                    <a:pt x="503" y="37"/>
                  </a:lnTo>
                  <a:lnTo>
                    <a:pt x="503" y="28"/>
                  </a:lnTo>
                  <a:lnTo>
                    <a:pt x="468" y="28"/>
                  </a:lnTo>
                  <a:lnTo>
                    <a:pt x="468" y="23"/>
                  </a:lnTo>
                  <a:lnTo>
                    <a:pt x="431" y="23"/>
                  </a:lnTo>
                  <a:lnTo>
                    <a:pt x="431" y="15"/>
                  </a:lnTo>
                  <a:lnTo>
                    <a:pt x="386" y="15"/>
                  </a:lnTo>
                  <a:lnTo>
                    <a:pt x="386" y="0"/>
                  </a:lnTo>
                  <a:lnTo>
                    <a:pt x="350" y="0"/>
                  </a:lnTo>
                  <a:close/>
                </a:path>
              </a:pathLst>
            </a:custGeom>
            <a:solidFill>
              <a:srgbClr val="0202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248"/>
            <p:cNvSpPr>
              <a:spLocks/>
            </p:cNvSpPr>
            <p:nvPr/>
          </p:nvSpPr>
          <p:spPr bwMode="auto">
            <a:xfrm>
              <a:off x="3906" y="1907"/>
              <a:ext cx="225" cy="142"/>
            </a:xfrm>
            <a:custGeom>
              <a:avLst/>
              <a:gdLst>
                <a:gd name="T0" fmla="*/ 0 w 2257"/>
                <a:gd name="T1" fmla="*/ 0 h 1851"/>
                <a:gd name="T2" fmla="*/ 0 w 2257"/>
                <a:gd name="T3" fmla="*/ 0 h 1851"/>
                <a:gd name="T4" fmla="*/ 0 w 2257"/>
                <a:gd name="T5" fmla="*/ 0 h 1851"/>
                <a:gd name="T6" fmla="*/ 0 w 2257"/>
                <a:gd name="T7" fmla="*/ 0 h 1851"/>
                <a:gd name="T8" fmla="*/ 0 w 2257"/>
                <a:gd name="T9" fmla="*/ 0 h 1851"/>
                <a:gd name="T10" fmla="*/ 0 w 2257"/>
                <a:gd name="T11" fmla="*/ 0 h 1851"/>
                <a:gd name="T12" fmla="*/ 0 w 2257"/>
                <a:gd name="T13" fmla="*/ 0 h 1851"/>
                <a:gd name="T14" fmla="*/ 0 w 2257"/>
                <a:gd name="T15" fmla="*/ 0 h 1851"/>
                <a:gd name="T16" fmla="*/ 0 w 2257"/>
                <a:gd name="T17" fmla="*/ 0 h 1851"/>
                <a:gd name="T18" fmla="*/ 0 w 2257"/>
                <a:gd name="T19" fmla="*/ 0 h 1851"/>
                <a:gd name="T20" fmla="*/ 0 w 2257"/>
                <a:gd name="T21" fmla="*/ 0 h 1851"/>
                <a:gd name="T22" fmla="*/ 0 w 2257"/>
                <a:gd name="T23" fmla="*/ 0 h 1851"/>
                <a:gd name="T24" fmla="*/ 0 w 2257"/>
                <a:gd name="T25" fmla="*/ 0 h 1851"/>
                <a:gd name="T26" fmla="*/ 0 w 2257"/>
                <a:gd name="T27" fmla="*/ 0 h 1851"/>
                <a:gd name="T28" fmla="*/ 0 w 2257"/>
                <a:gd name="T29" fmla="*/ 0 h 1851"/>
                <a:gd name="T30" fmla="*/ 0 w 2257"/>
                <a:gd name="T31" fmla="*/ 0 h 1851"/>
                <a:gd name="T32" fmla="*/ 0 w 2257"/>
                <a:gd name="T33" fmla="*/ 0 h 1851"/>
                <a:gd name="T34" fmla="*/ 0 w 2257"/>
                <a:gd name="T35" fmla="*/ 0 h 1851"/>
                <a:gd name="T36" fmla="*/ 0 w 2257"/>
                <a:gd name="T37" fmla="*/ 0 h 1851"/>
                <a:gd name="T38" fmla="*/ 0 w 2257"/>
                <a:gd name="T39" fmla="*/ 0 h 1851"/>
                <a:gd name="T40" fmla="*/ 0 w 2257"/>
                <a:gd name="T41" fmla="*/ 0 h 1851"/>
                <a:gd name="T42" fmla="*/ 0 w 2257"/>
                <a:gd name="T43" fmla="*/ 0 h 1851"/>
                <a:gd name="T44" fmla="*/ 0 w 2257"/>
                <a:gd name="T45" fmla="*/ 0 h 1851"/>
                <a:gd name="T46" fmla="*/ 0 w 2257"/>
                <a:gd name="T47" fmla="*/ 0 h 1851"/>
                <a:gd name="T48" fmla="*/ 0 w 2257"/>
                <a:gd name="T49" fmla="*/ 0 h 1851"/>
                <a:gd name="T50" fmla="*/ 0 w 2257"/>
                <a:gd name="T51" fmla="*/ 0 h 1851"/>
                <a:gd name="T52" fmla="*/ 0 w 2257"/>
                <a:gd name="T53" fmla="*/ 0 h 1851"/>
                <a:gd name="T54" fmla="*/ 0 w 2257"/>
                <a:gd name="T55" fmla="*/ 0 h 1851"/>
                <a:gd name="T56" fmla="*/ 0 w 2257"/>
                <a:gd name="T57" fmla="*/ 0 h 1851"/>
                <a:gd name="T58" fmla="*/ 0 w 2257"/>
                <a:gd name="T59" fmla="*/ 0 h 1851"/>
                <a:gd name="T60" fmla="*/ 0 w 2257"/>
                <a:gd name="T61" fmla="*/ 0 h 1851"/>
                <a:gd name="T62" fmla="*/ 0 w 2257"/>
                <a:gd name="T63" fmla="*/ 0 h 1851"/>
                <a:gd name="T64" fmla="*/ 0 w 2257"/>
                <a:gd name="T65" fmla="*/ 0 h 1851"/>
                <a:gd name="T66" fmla="*/ 0 w 2257"/>
                <a:gd name="T67" fmla="*/ 0 h 1851"/>
                <a:gd name="T68" fmla="*/ 0 w 2257"/>
                <a:gd name="T69" fmla="*/ 0 h 1851"/>
                <a:gd name="T70" fmla="*/ 0 w 2257"/>
                <a:gd name="T71" fmla="*/ 0 h 1851"/>
                <a:gd name="T72" fmla="*/ 0 w 2257"/>
                <a:gd name="T73" fmla="*/ 0 h 1851"/>
                <a:gd name="T74" fmla="*/ 0 w 2257"/>
                <a:gd name="T75" fmla="*/ 0 h 1851"/>
                <a:gd name="T76" fmla="*/ 0 w 2257"/>
                <a:gd name="T77" fmla="*/ 0 h 1851"/>
                <a:gd name="T78" fmla="*/ 0 w 2257"/>
                <a:gd name="T79" fmla="*/ 0 h 1851"/>
                <a:gd name="T80" fmla="*/ 0 w 2257"/>
                <a:gd name="T81" fmla="*/ 0 h 1851"/>
                <a:gd name="T82" fmla="*/ 0 w 2257"/>
                <a:gd name="T83" fmla="*/ 0 h 1851"/>
                <a:gd name="T84" fmla="*/ 0 w 2257"/>
                <a:gd name="T85" fmla="*/ 0 h 1851"/>
                <a:gd name="T86" fmla="*/ 0 w 2257"/>
                <a:gd name="T87" fmla="*/ 0 h 1851"/>
                <a:gd name="T88" fmla="*/ 0 w 2257"/>
                <a:gd name="T89" fmla="*/ 0 h 1851"/>
                <a:gd name="T90" fmla="*/ 0 w 2257"/>
                <a:gd name="T91" fmla="*/ 0 h 1851"/>
                <a:gd name="T92" fmla="*/ 0 w 2257"/>
                <a:gd name="T93" fmla="*/ 0 h 1851"/>
                <a:gd name="T94" fmla="*/ 0 w 2257"/>
                <a:gd name="T95" fmla="*/ 0 h 1851"/>
                <a:gd name="T96" fmla="*/ 0 w 2257"/>
                <a:gd name="T97" fmla="*/ 0 h 1851"/>
                <a:gd name="T98" fmla="*/ 0 w 2257"/>
                <a:gd name="T99" fmla="*/ 0 h 1851"/>
                <a:gd name="T100" fmla="*/ 0 w 2257"/>
                <a:gd name="T101" fmla="*/ 0 h 1851"/>
                <a:gd name="T102" fmla="*/ 0 w 2257"/>
                <a:gd name="T103" fmla="*/ 0 h 1851"/>
                <a:gd name="T104" fmla="*/ 0 w 2257"/>
                <a:gd name="T105" fmla="*/ 0 h 1851"/>
                <a:gd name="T106" fmla="*/ 0 w 2257"/>
                <a:gd name="T107" fmla="*/ 0 h 1851"/>
                <a:gd name="T108" fmla="*/ 0 w 2257"/>
                <a:gd name="T109" fmla="*/ 0 h 1851"/>
                <a:gd name="T110" fmla="*/ 0 w 2257"/>
                <a:gd name="T111" fmla="*/ 0 h 1851"/>
                <a:gd name="T112" fmla="*/ 0 w 2257"/>
                <a:gd name="T113" fmla="*/ 0 h 1851"/>
                <a:gd name="T114" fmla="*/ 0 w 2257"/>
                <a:gd name="T115" fmla="*/ 0 h 1851"/>
                <a:gd name="T116" fmla="*/ 0 w 2257"/>
                <a:gd name="T117" fmla="*/ 0 h 1851"/>
                <a:gd name="T118" fmla="*/ 0 w 2257"/>
                <a:gd name="T119" fmla="*/ 0 h 1851"/>
                <a:gd name="T120" fmla="*/ 0 w 2257"/>
                <a:gd name="T121" fmla="*/ 0 h 185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57" h="1851">
                  <a:moveTo>
                    <a:pt x="269" y="0"/>
                  </a:moveTo>
                  <a:lnTo>
                    <a:pt x="269" y="28"/>
                  </a:lnTo>
                  <a:lnTo>
                    <a:pt x="261" y="28"/>
                  </a:lnTo>
                  <a:lnTo>
                    <a:pt x="261" y="59"/>
                  </a:lnTo>
                  <a:lnTo>
                    <a:pt x="255" y="59"/>
                  </a:lnTo>
                  <a:lnTo>
                    <a:pt x="255" y="89"/>
                  </a:lnTo>
                  <a:lnTo>
                    <a:pt x="246" y="89"/>
                  </a:lnTo>
                  <a:lnTo>
                    <a:pt x="246" y="111"/>
                  </a:lnTo>
                  <a:lnTo>
                    <a:pt x="233" y="111"/>
                  </a:lnTo>
                  <a:lnTo>
                    <a:pt x="233" y="133"/>
                  </a:lnTo>
                  <a:lnTo>
                    <a:pt x="224" y="133"/>
                  </a:lnTo>
                  <a:lnTo>
                    <a:pt x="224" y="184"/>
                  </a:lnTo>
                  <a:lnTo>
                    <a:pt x="211" y="184"/>
                  </a:lnTo>
                  <a:lnTo>
                    <a:pt x="211" y="208"/>
                  </a:lnTo>
                  <a:lnTo>
                    <a:pt x="204" y="208"/>
                  </a:lnTo>
                  <a:lnTo>
                    <a:pt x="204" y="228"/>
                  </a:lnTo>
                  <a:lnTo>
                    <a:pt x="187" y="228"/>
                  </a:lnTo>
                  <a:lnTo>
                    <a:pt x="187" y="272"/>
                  </a:lnTo>
                  <a:lnTo>
                    <a:pt x="174" y="272"/>
                  </a:lnTo>
                  <a:lnTo>
                    <a:pt x="174" y="310"/>
                  </a:lnTo>
                  <a:lnTo>
                    <a:pt x="168" y="310"/>
                  </a:lnTo>
                  <a:lnTo>
                    <a:pt x="168" y="332"/>
                  </a:lnTo>
                  <a:lnTo>
                    <a:pt x="152" y="332"/>
                  </a:lnTo>
                  <a:lnTo>
                    <a:pt x="152" y="375"/>
                  </a:lnTo>
                  <a:lnTo>
                    <a:pt x="137" y="375"/>
                  </a:lnTo>
                  <a:lnTo>
                    <a:pt x="137" y="406"/>
                  </a:lnTo>
                  <a:lnTo>
                    <a:pt x="131" y="406"/>
                  </a:lnTo>
                  <a:lnTo>
                    <a:pt x="131" y="435"/>
                  </a:lnTo>
                  <a:lnTo>
                    <a:pt x="115" y="435"/>
                  </a:lnTo>
                  <a:lnTo>
                    <a:pt x="115" y="472"/>
                  </a:lnTo>
                  <a:lnTo>
                    <a:pt x="100" y="472"/>
                  </a:lnTo>
                  <a:lnTo>
                    <a:pt x="100" y="509"/>
                  </a:lnTo>
                  <a:lnTo>
                    <a:pt x="95" y="509"/>
                  </a:lnTo>
                  <a:lnTo>
                    <a:pt x="95" y="531"/>
                  </a:lnTo>
                  <a:lnTo>
                    <a:pt x="87" y="531"/>
                  </a:lnTo>
                  <a:lnTo>
                    <a:pt x="87" y="545"/>
                  </a:lnTo>
                  <a:lnTo>
                    <a:pt x="72" y="545"/>
                  </a:lnTo>
                  <a:lnTo>
                    <a:pt x="72" y="576"/>
                  </a:lnTo>
                  <a:lnTo>
                    <a:pt x="65" y="576"/>
                  </a:lnTo>
                  <a:lnTo>
                    <a:pt x="65" y="605"/>
                  </a:lnTo>
                  <a:lnTo>
                    <a:pt x="58" y="605"/>
                  </a:lnTo>
                  <a:lnTo>
                    <a:pt x="58" y="628"/>
                  </a:lnTo>
                  <a:lnTo>
                    <a:pt x="50" y="628"/>
                  </a:lnTo>
                  <a:lnTo>
                    <a:pt x="50" y="650"/>
                  </a:lnTo>
                  <a:lnTo>
                    <a:pt x="36" y="650"/>
                  </a:lnTo>
                  <a:lnTo>
                    <a:pt x="36" y="670"/>
                  </a:lnTo>
                  <a:lnTo>
                    <a:pt x="28" y="670"/>
                  </a:lnTo>
                  <a:lnTo>
                    <a:pt x="28" y="708"/>
                  </a:lnTo>
                  <a:lnTo>
                    <a:pt x="22" y="708"/>
                  </a:lnTo>
                  <a:lnTo>
                    <a:pt x="22" y="723"/>
                  </a:lnTo>
                  <a:lnTo>
                    <a:pt x="13" y="723"/>
                  </a:lnTo>
                  <a:lnTo>
                    <a:pt x="13" y="753"/>
                  </a:lnTo>
                  <a:lnTo>
                    <a:pt x="0" y="753"/>
                  </a:lnTo>
                  <a:lnTo>
                    <a:pt x="0" y="1388"/>
                  </a:lnTo>
                  <a:lnTo>
                    <a:pt x="22" y="1388"/>
                  </a:lnTo>
                  <a:lnTo>
                    <a:pt x="22" y="1403"/>
                  </a:lnTo>
                  <a:lnTo>
                    <a:pt x="95" y="1403"/>
                  </a:lnTo>
                  <a:lnTo>
                    <a:pt x="95" y="1417"/>
                  </a:lnTo>
                  <a:lnTo>
                    <a:pt x="137" y="1417"/>
                  </a:lnTo>
                  <a:lnTo>
                    <a:pt x="137" y="1425"/>
                  </a:lnTo>
                  <a:lnTo>
                    <a:pt x="174" y="1425"/>
                  </a:lnTo>
                  <a:lnTo>
                    <a:pt x="174" y="1431"/>
                  </a:lnTo>
                  <a:lnTo>
                    <a:pt x="211" y="1431"/>
                  </a:lnTo>
                  <a:lnTo>
                    <a:pt x="211" y="1440"/>
                  </a:lnTo>
                  <a:lnTo>
                    <a:pt x="246" y="1440"/>
                  </a:lnTo>
                  <a:lnTo>
                    <a:pt x="246" y="1446"/>
                  </a:lnTo>
                  <a:lnTo>
                    <a:pt x="283" y="1446"/>
                  </a:lnTo>
                  <a:lnTo>
                    <a:pt x="283" y="1462"/>
                  </a:lnTo>
                  <a:lnTo>
                    <a:pt x="328" y="1462"/>
                  </a:lnTo>
                  <a:lnTo>
                    <a:pt x="328" y="1468"/>
                  </a:lnTo>
                  <a:lnTo>
                    <a:pt x="364" y="1468"/>
                  </a:lnTo>
                  <a:lnTo>
                    <a:pt x="364" y="1477"/>
                  </a:lnTo>
                  <a:lnTo>
                    <a:pt x="400" y="1477"/>
                  </a:lnTo>
                  <a:lnTo>
                    <a:pt x="400" y="1482"/>
                  </a:lnTo>
                  <a:lnTo>
                    <a:pt x="437" y="1482"/>
                  </a:lnTo>
                  <a:lnTo>
                    <a:pt x="437" y="1499"/>
                  </a:lnTo>
                  <a:lnTo>
                    <a:pt x="479" y="1499"/>
                  </a:lnTo>
                  <a:lnTo>
                    <a:pt x="479" y="1505"/>
                  </a:lnTo>
                  <a:lnTo>
                    <a:pt x="516" y="1505"/>
                  </a:lnTo>
                  <a:lnTo>
                    <a:pt x="516" y="1513"/>
                  </a:lnTo>
                  <a:lnTo>
                    <a:pt x="552" y="1513"/>
                  </a:lnTo>
                  <a:lnTo>
                    <a:pt x="552" y="1519"/>
                  </a:lnTo>
                  <a:lnTo>
                    <a:pt x="583" y="1519"/>
                  </a:lnTo>
                  <a:lnTo>
                    <a:pt x="583" y="1536"/>
                  </a:lnTo>
                  <a:lnTo>
                    <a:pt x="662" y="1536"/>
                  </a:lnTo>
                  <a:lnTo>
                    <a:pt x="662" y="1550"/>
                  </a:lnTo>
                  <a:lnTo>
                    <a:pt x="698" y="1550"/>
                  </a:lnTo>
                  <a:lnTo>
                    <a:pt x="698" y="1556"/>
                  </a:lnTo>
                  <a:lnTo>
                    <a:pt x="735" y="1556"/>
                  </a:lnTo>
                  <a:lnTo>
                    <a:pt x="735" y="1565"/>
                  </a:lnTo>
                  <a:lnTo>
                    <a:pt x="779" y="1565"/>
                  </a:lnTo>
                  <a:lnTo>
                    <a:pt x="779" y="1579"/>
                  </a:lnTo>
                  <a:lnTo>
                    <a:pt x="824" y="1579"/>
                  </a:lnTo>
                  <a:lnTo>
                    <a:pt x="824" y="1587"/>
                  </a:lnTo>
                  <a:lnTo>
                    <a:pt x="860" y="1587"/>
                  </a:lnTo>
                  <a:lnTo>
                    <a:pt x="860" y="1594"/>
                  </a:lnTo>
                  <a:lnTo>
                    <a:pt x="897" y="1594"/>
                  </a:lnTo>
                  <a:lnTo>
                    <a:pt x="897" y="1601"/>
                  </a:lnTo>
                  <a:lnTo>
                    <a:pt x="933" y="1601"/>
                  </a:lnTo>
                  <a:lnTo>
                    <a:pt x="933" y="1616"/>
                  </a:lnTo>
                  <a:lnTo>
                    <a:pt x="975" y="1616"/>
                  </a:lnTo>
                  <a:lnTo>
                    <a:pt x="975" y="1624"/>
                  </a:lnTo>
                  <a:lnTo>
                    <a:pt x="1012" y="1624"/>
                  </a:lnTo>
                  <a:lnTo>
                    <a:pt x="1012" y="1638"/>
                  </a:lnTo>
                  <a:lnTo>
                    <a:pt x="1085" y="1638"/>
                  </a:lnTo>
                  <a:lnTo>
                    <a:pt x="1085" y="1647"/>
                  </a:lnTo>
                  <a:lnTo>
                    <a:pt x="1114" y="1647"/>
                  </a:lnTo>
                  <a:lnTo>
                    <a:pt x="1114" y="1653"/>
                  </a:lnTo>
                  <a:lnTo>
                    <a:pt x="1166" y="1653"/>
                  </a:lnTo>
                  <a:lnTo>
                    <a:pt x="1166" y="1667"/>
                  </a:lnTo>
                  <a:lnTo>
                    <a:pt x="1203" y="1667"/>
                  </a:lnTo>
                  <a:lnTo>
                    <a:pt x="1203" y="1675"/>
                  </a:lnTo>
                  <a:lnTo>
                    <a:pt x="1231" y="1675"/>
                  </a:lnTo>
                  <a:lnTo>
                    <a:pt x="1231" y="1684"/>
                  </a:lnTo>
                  <a:lnTo>
                    <a:pt x="1267" y="1684"/>
                  </a:lnTo>
                  <a:lnTo>
                    <a:pt x="1267" y="1698"/>
                  </a:lnTo>
                  <a:lnTo>
                    <a:pt x="1318" y="1698"/>
                  </a:lnTo>
                  <a:lnTo>
                    <a:pt x="1318" y="1704"/>
                  </a:lnTo>
                  <a:lnTo>
                    <a:pt x="1349" y="1704"/>
                  </a:lnTo>
                  <a:lnTo>
                    <a:pt x="1349" y="1712"/>
                  </a:lnTo>
                  <a:lnTo>
                    <a:pt x="1384" y="1712"/>
                  </a:lnTo>
                  <a:lnTo>
                    <a:pt x="1384" y="1720"/>
                  </a:lnTo>
                  <a:lnTo>
                    <a:pt x="1421" y="1720"/>
                  </a:lnTo>
                  <a:lnTo>
                    <a:pt x="1421" y="1735"/>
                  </a:lnTo>
                  <a:lnTo>
                    <a:pt x="1464" y="1735"/>
                  </a:lnTo>
                  <a:lnTo>
                    <a:pt x="1464" y="1741"/>
                  </a:lnTo>
                  <a:lnTo>
                    <a:pt x="1500" y="1741"/>
                  </a:lnTo>
                  <a:lnTo>
                    <a:pt x="1500" y="1757"/>
                  </a:lnTo>
                  <a:lnTo>
                    <a:pt x="1573" y="1757"/>
                  </a:lnTo>
                  <a:lnTo>
                    <a:pt x="1573" y="1763"/>
                  </a:lnTo>
                  <a:lnTo>
                    <a:pt x="1617" y="1763"/>
                  </a:lnTo>
                  <a:lnTo>
                    <a:pt x="1617" y="1772"/>
                  </a:lnTo>
                  <a:lnTo>
                    <a:pt x="1654" y="1772"/>
                  </a:lnTo>
                  <a:lnTo>
                    <a:pt x="1654" y="1786"/>
                  </a:lnTo>
                  <a:lnTo>
                    <a:pt x="1691" y="1786"/>
                  </a:lnTo>
                  <a:lnTo>
                    <a:pt x="1691" y="1794"/>
                  </a:lnTo>
                  <a:lnTo>
                    <a:pt x="1732" y="1794"/>
                  </a:lnTo>
                  <a:lnTo>
                    <a:pt x="1732" y="1800"/>
                  </a:lnTo>
                  <a:lnTo>
                    <a:pt x="1769" y="1800"/>
                  </a:lnTo>
                  <a:lnTo>
                    <a:pt x="1769" y="1814"/>
                  </a:lnTo>
                  <a:lnTo>
                    <a:pt x="1806" y="1814"/>
                  </a:lnTo>
                  <a:lnTo>
                    <a:pt x="1806" y="1823"/>
                  </a:lnTo>
                  <a:lnTo>
                    <a:pt x="1850" y="1823"/>
                  </a:lnTo>
                  <a:lnTo>
                    <a:pt x="1850" y="1829"/>
                  </a:lnTo>
                  <a:lnTo>
                    <a:pt x="1887" y="1829"/>
                  </a:lnTo>
                  <a:lnTo>
                    <a:pt x="1887" y="1845"/>
                  </a:lnTo>
                  <a:lnTo>
                    <a:pt x="1915" y="1845"/>
                  </a:lnTo>
                  <a:lnTo>
                    <a:pt x="1915" y="1851"/>
                  </a:lnTo>
                  <a:lnTo>
                    <a:pt x="1967" y="1851"/>
                  </a:lnTo>
                  <a:lnTo>
                    <a:pt x="1967" y="1845"/>
                  </a:lnTo>
                  <a:lnTo>
                    <a:pt x="1974" y="1845"/>
                  </a:lnTo>
                  <a:lnTo>
                    <a:pt x="1974" y="1800"/>
                  </a:lnTo>
                  <a:lnTo>
                    <a:pt x="1982" y="1800"/>
                  </a:lnTo>
                  <a:lnTo>
                    <a:pt x="1982" y="1772"/>
                  </a:lnTo>
                  <a:lnTo>
                    <a:pt x="1987" y="1772"/>
                  </a:lnTo>
                  <a:lnTo>
                    <a:pt x="1987" y="1757"/>
                  </a:lnTo>
                  <a:lnTo>
                    <a:pt x="2004" y="1757"/>
                  </a:lnTo>
                  <a:lnTo>
                    <a:pt x="2004" y="1712"/>
                  </a:lnTo>
                  <a:lnTo>
                    <a:pt x="2010" y="1712"/>
                  </a:lnTo>
                  <a:lnTo>
                    <a:pt x="2010" y="1684"/>
                  </a:lnTo>
                  <a:lnTo>
                    <a:pt x="2024" y="1684"/>
                  </a:lnTo>
                  <a:lnTo>
                    <a:pt x="2024" y="1667"/>
                  </a:lnTo>
                  <a:lnTo>
                    <a:pt x="2032" y="1667"/>
                  </a:lnTo>
                  <a:lnTo>
                    <a:pt x="2032" y="1638"/>
                  </a:lnTo>
                  <a:lnTo>
                    <a:pt x="2041" y="1638"/>
                  </a:lnTo>
                  <a:lnTo>
                    <a:pt x="2041" y="1624"/>
                  </a:lnTo>
                  <a:lnTo>
                    <a:pt x="2046" y="1624"/>
                  </a:lnTo>
                  <a:lnTo>
                    <a:pt x="2046" y="1587"/>
                  </a:lnTo>
                  <a:lnTo>
                    <a:pt x="2061" y="1587"/>
                  </a:lnTo>
                  <a:lnTo>
                    <a:pt x="2061" y="1565"/>
                  </a:lnTo>
                  <a:lnTo>
                    <a:pt x="2069" y="1565"/>
                  </a:lnTo>
                  <a:lnTo>
                    <a:pt x="2069" y="1536"/>
                  </a:lnTo>
                  <a:lnTo>
                    <a:pt x="2083" y="1536"/>
                  </a:lnTo>
                  <a:lnTo>
                    <a:pt x="2083" y="1482"/>
                  </a:lnTo>
                  <a:lnTo>
                    <a:pt x="2097" y="1482"/>
                  </a:lnTo>
                  <a:lnTo>
                    <a:pt x="2097" y="1468"/>
                  </a:lnTo>
                  <a:lnTo>
                    <a:pt x="2105" y="1468"/>
                  </a:lnTo>
                  <a:lnTo>
                    <a:pt x="2105" y="1440"/>
                  </a:lnTo>
                  <a:lnTo>
                    <a:pt x="2113" y="1440"/>
                  </a:lnTo>
                  <a:lnTo>
                    <a:pt x="2113" y="1425"/>
                  </a:lnTo>
                  <a:lnTo>
                    <a:pt x="2119" y="1425"/>
                  </a:lnTo>
                  <a:lnTo>
                    <a:pt x="2119" y="1403"/>
                  </a:lnTo>
                  <a:lnTo>
                    <a:pt x="2133" y="1403"/>
                  </a:lnTo>
                  <a:lnTo>
                    <a:pt x="2133" y="1380"/>
                  </a:lnTo>
                  <a:lnTo>
                    <a:pt x="2142" y="1380"/>
                  </a:lnTo>
                  <a:lnTo>
                    <a:pt x="2142" y="1357"/>
                  </a:lnTo>
                  <a:lnTo>
                    <a:pt x="2148" y="1357"/>
                  </a:lnTo>
                  <a:lnTo>
                    <a:pt x="2148" y="1321"/>
                  </a:lnTo>
                  <a:lnTo>
                    <a:pt x="2164" y="1321"/>
                  </a:lnTo>
                  <a:lnTo>
                    <a:pt x="2164" y="1297"/>
                  </a:lnTo>
                  <a:lnTo>
                    <a:pt x="2170" y="1297"/>
                  </a:lnTo>
                  <a:lnTo>
                    <a:pt x="2170" y="1261"/>
                  </a:lnTo>
                  <a:lnTo>
                    <a:pt x="2178" y="1261"/>
                  </a:lnTo>
                  <a:lnTo>
                    <a:pt x="2178" y="1240"/>
                  </a:lnTo>
                  <a:lnTo>
                    <a:pt x="2185" y="1240"/>
                  </a:lnTo>
                  <a:lnTo>
                    <a:pt x="2185" y="1224"/>
                  </a:lnTo>
                  <a:lnTo>
                    <a:pt x="2200" y="1224"/>
                  </a:lnTo>
                  <a:lnTo>
                    <a:pt x="2200" y="1196"/>
                  </a:lnTo>
                  <a:lnTo>
                    <a:pt x="2207" y="1196"/>
                  </a:lnTo>
                  <a:lnTo>
                    <a:pt x="2207" y="1181"/>
                  </a:lnTo>
                  <a:lnTo>
                    <a:pt x="2215" y="1181"/>
                  </a:lnTo>
                  <a:lnTo>
                    <a:pt x="2215" y="1145"/>
                  </a:lnTo>
                  <a:lnTo>
                    <a:pt x="2220" y="1145"/>
                  </a:lnTo>
                  <a:lnTo>
                    <a:pt x="2220" y="1121"/>
                  </a:lnTo>
                  <a:lnTo>
                    <a:pt x="2229" y="1121"/>
                  </a:lnTo>
                  <a:lnTo>
                    <a:pt x="2229" y="1108"/>
                  </a:lnTo>
                  <a:lnTo>
                    <a:pt x="2237" y="1108"/>
                  </a:lnTo>
                  <a:lnTo>
                    <a:pt x="2237" y="1077"/>
                  </a:lnTo>
                  <a:lnTo>
                    <a:pt x="2243" y="1077"/>
                  </a:lnTo>
                  <a:lnTo>
                    <a:pt x="2243" y="1048"/>
                  </a:lnTo>
                  <a:lnTo>
                    <a:pt x="2257" y="1048"/>
                  </a:lnTo>
                  <a:lnTo>
                    <a:pt x="2257" y="450"/>
                  </a:lnTo>
                  <a:lnTo>
                    <a:pt x="2237" y="450"/>
                  </a:lnTo>
                  <a:lnTo>
                    <a:pt x="2237" y="435"/>
                  </a:lnTo>
                  <a:lnTo>
                    <a:pt x="2164" y="435"/>
                  </a:lnTo>
                  <a:lnTo>
                    <a:pt x="2164" y="421"/>
                  </a:lnTo>
                  <a:lnTo>
                    <a:pt x="2119" y="421"/>
                  </a:lnTo>
                  <a:lnTo>
                    <a:pt x="2119" y="413"/>
                  </a:lnTo>
                  <a:lnTo>
                    <a:pt x="2083" y="413"/>
                  </a:lnTo>
                  <a:lnTo>
                    <a:pt x="2083" y="406"/>
                  </a:lnTo>
                  <a:lnTo>
                    <a:pt x="2041" y="406"/>
                  </a:lnTo>
                  <a:lnTo>
                    <a:pt x="2041" y="391"/>
                  </a:lnTo>
                  <a:lnTo>
                    <a:pt x="2004" y="391"/>
                  </a:lnTo>
                  <a:lnTo>
                    <a:pt x="2004" y="384"/>
                  </a:lnTo>
                  <a:lnTo>
                    <a:pt x="1967" y="384"/>
                  </a:lnTo>
                  <a:lnTo>
                    <a:pt x="1967" y="375"/>
                  </a:lnTo>
                  <a:lnTo>
                    <a:pt x="1915" y="375"/>
                  </a:lnTo>
                  <a:lnTo>
                    <a:pt x="1915" y="369"/>
                  </a:lnTo>
                  <a:lnTo>
                    <a:pt x="1887" y="369"/>
                  </a:lnTo>
                  <a:lnTo>
                    <a:pt x="1887" y="355"/>
                  </a:lnTo>
                  <a:lnTo>
                    <a:pt x="1836" y="355"/>
                  </a:lnTo>
                  <a:lnTo>
                    <a:pt x="1836" y="347"/>
                  </a:lnTo>
                  <a:lnTo>
                    <a:pt x="1800" y="347"/>
                  </a:lnTo>
                  <a:lnTo>
                    <a:pt x="1800" y="338"/>
                  </a:lnTo>
                  <a:lnTo>
                    <a:pt x="1754" y="338"/>
                  </a:lnTo>
                  <a:lnTo>
                    <a:pt x="1754" y="332"/>
                  </a:lnTo>
                  <a:lnTo>
                    <a:pt x="1719" y="332"/>
                  </a:lnTo>
                  <a:lnTo>
                    <a:pt x="1719" y="324"/>
                  </a:lnTo>
                  <a:lnTo>
                    <a:pt x="1676" y="324"/>
                  </a:lnTo>
                  <a:lnTo>
                    <a:pt x="1676" y="318"/>
                  </a:lnTo>
                  <a:lnTo>
                    <a:pt x="1639" y="318"/>
                  </a:lnTo>
                  <a:lnTo>
                    <a:pt x="1639" y="310"/>
                  </a:lnTo>
                  <a:lnTo>
                    <a:pt x="1595" y="310"/>
                  </a:lnTo>
                  <a:lnTo>
                    <a:pt x="1595" y="296"/>
                  </a:lnTo>
                  <a:lnTo>
                    <a:pt x="1558" y="296"/>
                  </a:lnTo>
                  <a:lnTo>
                    <a:pt x="1558" y="287"/>
                  </a:lnTo>
                  <a:lnTo>
                    <a:pt x="1514" y="287"/>
                  </a:lnTo>
                  <a:lnTo>
                    <a:pt x="1514" y="272"/>
                  </a:lnTo>
                  <a:lnTo>
                    <a:pt x="1436" y="272"/>
                  </a:lnTo>
                  <a:lnTo>
                    <a:pt x="1436" y="259"/>
                  </a:lnTo>
                  <a:lnTo>
                    <a:pt x="1399" y="259"/>
                  </a:lnTo>
                  <a:lnTo>
                    <a:pt x="1399" y="250"/>
                  </a:lnTo>
                  <a:lnTo>
                    <a:pt x="1362" y="250"/>
                  </a:lnTo>
                  <a:lnTo>
                    <a:pt x="1362" y="236"/>
                  </a:lnTo>
                  <a:lnTo>
                    <a:pt x="1318" y="236"/>
                  </a:lnTo>
                  <a:lnTo>
                    <a:pt x="1318" y="228"/>
                  </a:lnTo>
                  <a:lnTo>
                    <a:pt x="1281" y="228"/>
                  </a:lnTo>
                  <a:lnTo>
                    <a:pt x="1281" y="222"/>
                  </a:lnTo>
                  <a:lnTo>
                    <a:pt x="1231" y="222"/>
                  </a:lnTo>
                  <a:lnTo>
                    <a:pt x="1231" y="213"/>
                  </a:lnTo>
                  <a:lnTo>
                    <a:pt x="1203" y="213"/>
                  </a:lnTo>
                  <a:lnTo>
                    <a:pt x="1203" y="208"/>
                  </a:lnTo>
                  <a:lnTo>
                    <a:pt x="1149" y="208"/>
                  </a:lnTo>
                  <a:lnTo>
                    <a:pt x="1149" y="199"/>
                  </a:lnTo>
                  <a:lnTo>
                    <a:pt x="1114" y="199"/>
                  </a:lnTo>
                  <a:lnTo>
                    <a:pt x="1114" y="184"/>
                  </a:lnTo>
                  <a:lnTo>
                    <a:pt x="1071" y="184"/>
                  </a:lnTo>
                  <a:lnTo>
                    <a:pt x="1071" y="177"/>
                  </a:lnTo>
                  <a:lnTo>
                    <a:pt x="1034" y="177"/>
                  </a:lnTo>
                  <a:lnTo>
                    <a:pt x="1034" y="171"/>
                  </a:lnTo>
                  <a:lnTo>
                    <a:pt x="990" y="171"/>
                  </a:lnTo>
                  <a:lnTo>
                    <a:pt x="990" y="154"/>
                  </a:lnTo>
                  <a:lnTo>
                    <a:pt x="953" y="154"/>
                  </a:lnTo>
                  <a:lnTo>
                    <a:pt x="953" y="148"/>
                  </a:lnTo>
                  <a:lnTo>
                    <a:pt x="911" y="148"/>
                  </a:lnTo>
                  <a:lnTo>
                    <a:pt x="911" y="140"/>
                  </a:lnTo>
                  <a:lnTo>
                    <a:pt x="874" y="140"/>
                  </a:lnTo>
                  <a:lnTo>
                    <a:pt x="874" y="133"/>
                  </a:lnTo>
                  <a:lnTo>
                    <a:pt x="829" y="133"/>
                  </a:lnTo>
                  <a:lnTo>
                    <a:pt x="829" y="118"/>
                  </a:lnTo>
                  <a:lnTo>
                    <a:pt x="794" y="118"/>
                  </a:lnTo>
                  <a:lnTo>
                    <a:pt x="794" y="111"/>
                  </a:lnTo>
                  <a:lnTo>
                    <a:pt x="714" y="111"/>
                  </a:lnTo>
                  <a:lnTo>
                    <a:pt x="714" y="96"/>
                  </a:lnTo>
                  <a:lnTo>
                    <a:pt x="662" y="96"/>
                  </a:lnTo>
                  <a:lnTo>
                    <a:pt x="662" y="89"/>
                  </a:lnTo>
                  <a:lnTo>
                    <a:pt x="633" y="89"/>
                  </a:lnTo>
                  <a:lnTo>
                    <a:pt x="633" y="80"/>
                  </a:lnTo>
                  <a:lnTo>
                    <a:pt x="583" y="80"/>
                  </a:lnTo>
                  <a:lnTo>
                    <a:pt x="583" y="66"/>
                  </a:lnTo>
                  <a:lnTo>
                    <a:pt x="552" y="66"/>
                  </a:lnTo>
                  <a:lnTo>
                    <a:pt x="552" y="59"/>
                  </a:lnTo>
                  <a:lnTo>
                    <a:pt x="502" y="59"/>
                  </a:lnTo>
                  <a:lnTo>
                    <a:pt x="502" y="52"/>
                  </a:lnTo>
                  <a:lnTo>
                    <a:pt x="465" y="52"/>
                  </a:lnTo>
                  <a:lnTo>
                    <a:pt x="465" y="37"/>
                  </a:lnTo>
                  <a:lnTo>
                    <a:pt x="422" y="37"/>
                  </a:lnTo>
                  <a:lnTo>
                    <a:pt x="422" y="28"/>
                  </a:lnTo>
                  <a:lnTo>
                    <a:pt x="387" y="28"/>
                  </a:lnTo>
                  <a:lnTo>
                    <a:pt x="387" y="23"/>
                  </a:lnTo>
                  <a:lnTo>
                    <a:pt x="350" y="23"/>
                  </a:lnTo>
                  <a:lnTo>
                    <a:pt x="350" y="15"/>
                  </a:lnTo>
                  <a:lnTo>
                    <a:pt x="305" y="15"/>
                  </a:lnTo>
                  <a:lnTo>
                    <a:pt x="305" y="0"/>
                  </a:lnTo>
                  <a:lnTo>
                    <a:pt x="269" y="0"/>
                  </a:lnTo>
                  <a:close/>
                </a:path>
              </a:pathLst>
            </a:custGeom>
            <a:solidFill>
              <a:srgbClr val="0202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249"/>
            <p:cNvSpPr>
              <a:spLocks/>
            </p:cNvSpPr>
            <p:nvPr/>
          </p:nvSpPr>
          <p:spPr bwMode="auto">
            <a:xfrm>
              <a:off x="3912" y="1907"/>
              <a:ext cx="212" cy="142"/>
            </a:xfrm>
            <a:custGeom>
              <a:avLst/>
              <a:gdLst>
                <a:gd name="T0" fmla="*/ 0 w 2127"/>
                <a:gd name="T1" fmla="*/ 0 h 1851"/>
                <a:gd name="T2" fmla="*/ 0 w 2127"/>
                <a:gd name="T3" fmla="*/ 0 h 1851"/>
                <a:gd name="T4" fmla="*/ 0 w 2127"/>
                <a:gd name="T5" fmla="*/ 0 h 1851"/>
                <a:gd name="T6" fmla="*/ 0 w 2127"/>
                <a:gd name="T7" fmla="*/ 0 h 1851"/>
                <a:gd name="T8" fmla="*/ 0 w 2127"/>
                <a:gd name="T9" fmla="*/ 0 h 1851"/>
                <a:gd name="T10" fmla="*/ 0 w 2127"/>
                <a:gd name="T11" fmla="*/ 0 h 1851"/>
                <a:gd name="T12" fmla="*/ 0 w 2127"/>
                <a:gd name="T13" fmla="*/ 0 h 1851"/>
                <a:gd name="T14" fmla="*/ 0 w 2127"/>
                <a:gd name="T15" fmla="*/ 0 h 1851"/>
                <a:gd name="T16" fmla="*/ 0 w 2127"/>
                <a:gd name="T17" fmla="*/ 0 h 1851"/>
                <a:gd name="T18" fmla="*/ 0 w 2127"/>
                <a:gd name="T19" fmla="*/ 0 h 1851"/>
                <a:gd name="T20" fmla="*/ 0 w 2127"/>
                <a:gd name="T21" fmla="*/ 0 h 1851"/>
                <a:gd name="T22" fmla="*/ 0 w 2127"/>
                <a:gd name="T23" fmla="*/ 0 h 1851"/>
                <a:gd name="T24" fmla="*/ 0 w 2127"/>
                <a:gd name="T25" fmla="*/ 0 h 1851"/>
                <a:gd name="T26" fmla="*/ 0 w 2127"/>
                <a:gd name="T27" fmla="*/ 0 h 1851"/>
                <a:gd name="T28" fmla="*/ 0 w 2127"/>
                <a:gd name="T29" fmla="*/ 0 h 1851"/>
                <a:gd name="T30" fmla="*/ 0 w 2127"/>
                <a:gd name="T31" fmla="*/ 0 h 1851"/>
                <a:gd name="T32" fmla="*/ 0 w 2127"/>
                <a:gd name="T33" fmla="*/ 0 h 1851"/>
                <a:gd name="T34" fmla="*/ 0 w 2127"/>
                <a:gd name="T35" fmla="*/ 0 h 1851"/>
                <a:gd name="T36" fmla="*/ 0 w 2127"/>
                <a:gd name="T37" fmla="*/ 0 h 1851"/>
                <a:gd name="T38" fmla="*/ 0 w 2127"/>
                <a:gd name="T39" fmla="*/ 0 h 1851"/>
                <a:gd name="T40" fmla="*/ 0 w 2127"/>
                <a:gd name="T41" fmla="*/ 0 h 1851"/>
                <a:gd name="T42" fmla="*/ 0 w 2127"/>
                <a:gd name="T43" fmla="*/ 0 h 1851"/>
                <a:gd name="T44" fmla="*/ 0 w 2127"/>
                <a:gd name="T45" fmla="*/ 0 h 1851"/>
                <a:gd name="T46" fmla="*/ 0 w 2127"/>
                <a:gd name="T47" fmla="*/ 0 h 1851"/>
                <a:gd name="T48" fmla="*/ 0 w 2127"/>
                <a:gd name="T49" fmla="*/ 0 h 1851"/>
                <a:gd name="T50" fmla="*/ 0 w 2127"/>
                <a:gd name="T51" fmla="*/ 0 h 1851"/>
                <a:gd name="T52" fmla="*/ 0 w 2127"/>
                <a:gd name="T53" fmla="*/ 0 h 1851"/>
                <a:gd name="T54" fmla="*/ 0 w 2127"/>
                <a:gd name="T55" fmla="*/ 0 h 1851"/>
                <a:gd name="T56" fmla="*/ 0 w 2127"/>
                <a:gd name="T57" fmla="*/ 0 h 1851"/>
                <a:gd name="T58" fmla="*/ 0 w 2127"/>
                <a:gd name="T59" fmla="*/ 0 h 1851"/>
                <a:gd name="T60" fmla="*/ 0 w 2127"/>
                <a:gd name="T61" fmla="*/ 0 h 1851"/>
                <a:gd name="T62" fmla="*/ 0 w 2127"/>
                <a:gd name="T63" fmla="*/ 0 h 1851"/>
                <a:gd name="T64" fmla="*/ 0 w 2127"/>
                <a:gd name="T65" fmla="*/ 0 h 1851"/>
                <a:gd name="T66" fmla="*/ 0 w 2127"/>
                <a:gd name="T67" fmla="*/ 0 h 1851"/>
                <a:gd name="T68" fmla="*/ 0 w 2127"/>
                <a:gd name="T69" fmla="*/ 0 h 1851"/>
                <a:gd name="T70" fmla="*/ 0 w 2127"/>
                <a:gd name="T71" fmla="*/ 0 h 1851"/>
                <a:gd name="T72" fmla="*/ 0 w 2127"/>
                <a:gd name="T73" fmla="*/ 0 h 1851"/>
                <a:gd name="T74" fmla="*/ 0 w 2127"/>
                <a:gd name="T75" fmla="*/ 0 h 1851"/>
                <a:gd name="T76" fmla="*/ 0 w 2127"/>
                <a:gd name="T77" fmla="*/ 0 h 1851"/>
                <a:gd name="T78" fmla="*/ 0 w 2127"/>
                <a:gd name="T79" fmla="*/ 0 h 1851"/>
                <a:gd name="T80" fmla="*/ 0 w 2127"/>
                <a:gd name="T81" fmla="*/ 0 h 1851"/>
                <a:gd name="T82" fmla="*/ 0 w 2127"/>
                <a:gd name="T83" fmla="*/ 0 h 1851"/>
                <a:gd name="T84" fmla="*/ 0 w 2127"/>
                <a:gd name="T85" fmla="*/ 0 h 1851"/>
                <a:gd name="T86" fmla="*/ 0 w 2127"/>
                <a:gd name="T87" fmla="*/ 0 h 1851"/>
                <a:gd name="T88" fmla="*/ 0 w 2127"/>
                <a:gd name="T89" fmla="*/ 0 h 1851"/>
                <a:gd name="T90" fmla="*/ 0 w 2127"/>
                <a:gd name="T91" fmla="*/ 0 h 1851"/>
                <a:gd name="T92" fmla="*/ 0 w 2127"/>
                <a:gd name="T93" fmla="*/ 0 h 1851"/>
                <a:gd name="T94" fmla="*/ 0 w 2127"/>
                <a:gd name="T95" fmla="*/ 0 h 1851"/>
                <a:gd name="T96" fmla="*/ 0 w 2127"/>
                <a:gd name="T97" fmla="*/ 0 h 1851"/>
                <a:gd name="T98" fmla="*/ 0 w 2127"/>
                <a:gd name="T99" fmla="*/ 0 h 1851"/>
                <a:gd name="T100" fmla="*/ 0 w 2127"/>
                <a:gd name="T101" fmla="*/ 0 h 1851"/>
                <a:gd name="T102" fmla="*/ 0 w 2127"/>
                <a:gd name="T103" fmla="*/ 0 h 1851"/>
                <a:gd name="T104" fmla="*/ 0 w 2127"/>
                <a:gd name="T105" fmla="*/ 0 h 1851"/>
                <a:gd name="T106" fmla="*/ 0 w 2127"/>
                <a:gd name="T107" fmla="*/ 0 h 185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127" h="1851">
                  <a:moveTo>
                    <a:pt x="211" y="0"/>
                  </a:moveTo>
                  <a:lnTo>
                    <a:pt x="211" y="28"/>
                  </a:lnTo>
                  <a:lnTo>
                    <a:pt x="203" y="28"/>
                  </a:lnTo>
                  <a:lnTo>
                    <a:pt x="203" y="59"/>
                  </a:lnTo>
                  <a:lnTo>
                    <a:pt x="197" y="59"/>
                  </a:lnTo>
                  <a:lnTo>
                    <a:pt x="197" y="89"/>
                  </a:lnTo>
                  <a:lnTo>
                    <a:pt x="188" y="89"/>
                  </a:lnTo>
                  <a:lnTo>
                    <a:pt x="188" y="111"/>
                  </a:lnTo>
                  <a:lnTo>
                    <a:pt x="175" y="111"/>
                  </a:lnTo>
                  <a:lnTo>
                    <a:pt x="175" y="133"/>
                  </a:lnTo>
                  <a:lnTo>
                    <a:pt x="166" y="133"/>
                  </a:lnTo>
                  <a:lnTo>
                    <a:pt x="166" y="184"/>
                  </a:lnTo>
                  <a:lnTo>
                    <a:pt x="153" y="184"/>
                  </a:lnTo>
                  <a:lnTo>
                    <a:pt x="153" y="208"/>
                  </a:lnTo>
                  <a:lnTo>
                    <a:pt x="146" y="208"/>
                  </a:lnTo>
                  <a:lnTo>
                    <a:pt x="146" y="228"/>
                  </a:lnTo>
                  <a:lnTo>
                    <a:pt x="129" y="228"/>
                  </a:lnTo>
                  <a:lnTo>
                    <a:pt x="129" y="272"/>
                  </a:lnTo>
                  <a:lnTo>
                    <a:pt x="116" y="272"/>
                  </a:lnTo>
                  <a:lnTo>
                    <a:pt x="116" y="310"/>
                  </a:lnTo>
                  <a:lnTo>
                    <a:pt x="110" y="310"/>
                  </a:lnTo>
                  <a:lnTo>
                    <a:pt x="110" y="332"/>
                  </a:lnTo>
                  <a:lnTo>
                    <a:pt x="94" y="332"/>
                  </a:lnTo>
                  <a:lnTo>
                    <a:pt x="94" y="375"/>
                  </a:lnTo>
                  <a:lnTo>
                    <a:pt x="79" y="375"/>
                  </a:lnTo>
                  <a:lnTo>
                    <a:pt x="79" y="406"/>
                  </a:lnTo>
                  <a:lnTo>
                    <a:pt x="73" y="406"/>
                  </a:lnTo>
                  <a:lnTo>
                    <a:pt x="73" y="435"/>
                  </a:lnTo>
                  <a:lnTo>
                    <a:pt x="57" y="435"/>
                  </a:lnTo>
                  <a:lnTo>
                    <a:pt x="57" y="472"/>
                  </a:lnTo>
                  <a:lnTo>
                    <a:pt x="42" y="472"/>
                  </a:lnTo>
                  <a:lnTo>
                    <a:pt x="42" y="509"/>
                  </a:lnTo>
                  <a:lnTo>
                    <a:pt x="37" y="509"/>
                  </a:lnTo>
                  <a:lnTo>
                    <a:pt x="37" y="531"/>
                  </a:lnTo>
                  <a:lnTo>
                    <a:pt x="29" y="531"/>
                  </a:lnTo>
                  <a:lnTo>
                    <a:pt x="29" y="545"/>
                  </a:lnTo>
                  <a:lnTo>
                    <a:pt x="14" y="545"/>
                  </a:lnTo>
                  <a:lnTo>
                    <a:pt x="14" y="576"/>
                  </a:lnTo>
                  <a:lnTo>
                    <a:pt x="7" y="576"/>
                  </a:lnTo>
                  <a:lnTo>
                    <a:pt x="7" y="605"/>
                  </a:lnTo>
                  <a:lnTo>
                    <a:pt x="0" y="605"/>
                  </a:lnTo>
                  <a:lnTo>
                    <a:pt x="0" y="1403"/>
                  </a:lnTo>
                  <a:lnTo>
                    <a:pt x="37" y="1403"/>
                  </a:lnTo>
                  <a:lnTo>
                    <a:pt x="37" y="1417"/>
                  </a:lnTo>
                  <a:lnTo>
                    <a:pt x="79" y="1417"/>
                  </a:lnTo>
                  <a:lnTo>
                    <a:pt x="79" y="1425"/>
                  </a:lnTo>
                  <a:lnTo>
                    <a:pt x="116" y="1425"/>
                  </a:lnTo>
                  <a:lnTo>
                    <a:pt x="116" y="1431"/>
                  </a:lnTo>
                  <a:lnTo>
                    <a:pt x="153" y="1431"/>
                  </a:lnTo>
                  <a:lnTo>
                    <a:pt x="153" y="1440"/>
                  </a:lnTo>
                  <a:lnTo>
                    <a:pt x="188" y="1440"/>
                  </a:lnTo>
                  <a:lnTo>
                    <a:pt x="188" y="1446"/>
                  </a:lnTo>
                  <a:lnTo>
                    <a:pt x="225" y="1446"/>
                  </a:lnTo>
                  <a:lnTo>
                    <a:pt x="225" y="1462"/>
                  </a:lnTo>
                  <a:lnTo>
                    <a:pt x="270" y="1462"/>
                  </a:lnTo>
                  <a:lnTo>
                    <a:pt x="270" y="1468"/>
                  </a:lnTo>
                  <a:lnTo>
                    <a:pt x="306" y="1468"/>
                  </a:lnTo>
                  <a:lnTo>
                    <a:pt x="306" y="1477"/>
                  </a:lnTo>
                  <a:lnTo>
                    <a:pt x="342" y="1477"/>
                  </a:lnTo>
                  <a:lnTo>
                    <a:pt x="342" y="1482"/>
                  </a:lnTo>
                  <a:lnTo>
                    <a:pt x="379" y="1482"/>
                  </a:lnTo>
                  <a:lnTo>
                    <a:pt x="379" y="1499"/>
                  </a:lnTo>
                  <a:lnTo>
                    <a:pt x="421" y="1499"/>
                  </a:lnTo>
                  <a:lnTo>
                    <a:pt x="421" y="1505"/>
                  </a:lnTo>
                  <a:lnTo>
                    <a:pt x="458" y="1505"/>
                  </a:lnTo>
                  <a:lnTo>
                    <a:pt x="458" y="1513"/>
                  </a:lnTo>
                  <a:lnTo>
                    <a:pt x="494" y="1513"/>
                  </a:lnTo>
                  <a:lnTo>
                    <a:pt x="494" y="1519"/>
                  </a:lnTo>
                  <a:lnTo>
                    <a:pt x="525" y="1519"/>
                  </a:lnTo>
                  <a:lnTo>
                    <a:pt x="525" y="1536"/>
                  </a:lnTo>
                  <a:lnTo>
                    <a:pt x="604" y="1536"/>
                  </a:lnTo>
                  <a:lnTo>
                    <a:pt x="604" y="1550"/>
                  </a:lnTo>
                  <a:lnTo>
                    <a:pt x="640" y="1550"/>
                  </a:lnTo>
                  <a:lnTo>
                    <a:pt x="640" y="1556"/>
                  </a:lnTo>
                  <a:lnTo>
                    <a:pt x="677" y="1556"/>
                  </a:lnTo>
                  <a:lnTo>
                    <a:pt x="677" y="1565"/>
                  </a:lnTo>
                  <a:lnTo>
                    <a:pt x="721" y="1565"/>
                  </a:lnTo>
                  <a:lnTo>
                    <a:pt x="721" y="1579"/>
                  </a:lnTo>
                  <a:lnTo>
                    <a:pt x="766" y="1579"/>
                  </a:lnTo>
                  <a:lnTo>
                    <a:pt x="766" y="1587"/>
                  </a:lnTo>
                  <a:lnTo>
                    <a:pt x="802" y="1587"/>
                  </a:lnTo>
                  <a:lnTo>
                    <a:pt x="802" y="1594"/>
                  </a:lnTo>
                  <a:lnTo>
                    <a:pt x="839" y="1594"/>
                  </a:lnTo>
                  <a:lnTo>
                    <a:pt x="839" y="1601"/>
                  </a:lnTo>
                  <a:lnTo>
                    <a:pt x="875" y="1601"/>
                  </a:lnTo>
                  <a:lnTo>
                    <a:pt x="875" y="1616"/>
                  </a:lnTo>
                  <a:lnTo>
                    <a:pt x="917" y="1616"/>
                  </a:lnTo>
                  <a:lnTo>
                    <a:pt x="917" y="1624"/>
                  </a:lnTo>
                  <a:lnTo>
                    <a:pt x="954" y="1624"/>
                  </a:lnTo>
                  <a:lnTo>
                    <a:pt x="954" y="1638"/>
                  </a:lnTo>
                  <a:lnTo>
                    <a:pt x="1027" y="1638"/>
                  </a:lnTo>
                  <a:lnTo>
                    <a:pt x="1027" y="1647"/>
                  </a:lnTo>
                  <a:lnTo>
                    <a:pt x="1056" y="1647"/>
                  </a:lnTo>
                  <a:lnTo>
                    <a:pt x="1056" y="1653"/>
                  </a:lnTo>
                  <a:lnTo>
                    <a:pt x="1108" y="1653"/>
                  </a:lnTo>
                  <a:lnTo>
                    <a:pt x="1108" y="1667"/>
                  </a:lnTo>
                  <a:lnTo>
                    <a:pt x="1145" y="1667"/>
                  </a:lnTo>
                  <a:lnTo>
                    <a:pt x="1145" y="1675"/>
                  </a:lnTo>
                  <a:lnTo>
                    <a:pt x="1173" y="1675"/>
                  </a:lnTo>
                  <a:lnTo>
                    <a:pt x="1173" y="1684"/>
                  </a:lnTo>
                  <a:lnTo>
                    <a:pt x="1209" y="1684"/>
                  </a:lnTo>
                  <a:lnTo>
                    <a:pt x="1209" y="1698"/>
                  </a:lnTo>
                  <a:lnTo>
                    <a:pt x="1260" y="1698"/>
                  </a:lnTo>
                  <a:lnTo>
                    <a:pt x="1260" y="1704"/>
                  </a:lnTo>
                  <a:lnTo>
                    <a:pt x="1291" y="1704"/>
                  </a:lnTo>
                  <a:lnTo>
                    <a:pt x="1291" y="1712"/>
                  </a:lnTo>
                  <a:lnTo>
                    <a:pt x="1326" y="1712"/>
                  </a:lnTo>
                  <a:lnTo>
                    <a:pt x="1326" y="1720"/>
                  </a:lnTo>
                  <a:lnTo>
                    <a:pt x="1363" y="1720"/>
                  </a:lnTo>
                  <a:lnTo>
                    <a:pt x="1363" y="1735"/>
                  </a:lnTo>
                  <a:lnTo>
                    <a:pt x="1406" y="1735"/>
                  </a:lnTo>
                  <a:lnTo>
                    <a:pt x="1406" y="1741"/>
                  </a:lnTo>
                  <a:lnTo>
                    <a:pt x="1442" y="1741"/>
                  </a:lnTo>
                  <a:lnTo>
                    <a:pt x="1442" y="1757"/>
                  </a:lnTo>
                  <a:lnTo>
                    <a:pt x="1515" y="1757"/>
                  </a:lnTo>
                  <a:lnTo>
                    <a:pt x="1515" y="1763"/>
                  </a:lnTo>
                  <a:lnTo>
                    <a:pt x="1559" y="1763"/>
                  </a:lnTo>
                  <a:lnTo>
                    <a:pt x="1559" y="1772"/>
                  </a:lnTo>
                  <a:lnTo>
                    <a:pt x="1596" y="1772"/>
                  </a:lnTo>
                  <a:lnTo>
                    <a:pt x="1596" y="1786"/>
                  </a:lnTo>
                  <a:lnTo>
                    <a:pt x="1633" y="1786"/>
                  </a:lnTo>
                  <a:lnTo>
                    <a:pt x="1633" y="1794"/>
                  </a:lnTo>
                  <a:lnTo>
                    <a:pt x="1674" y="1794"/>
                  </a:lnTo>
                  <a:lnTo>
                    <a:pt x="1674" y="1800"/>
                  </a:lnTo>
                  <a:lnTo>
                    <a:pt x="1711" y="1800"/>
                  </a:lnTo>
                  <a:lnTo>
                    <a:pt x="1711" y="1814"/>
                  </a:lnTo>
                  <a:lnTo>
                    <a:pt x="1748" y="1814"/>
                  </a:lnTo>
                  <a:lnTo>
                    <a:pt x="1748" y="1823"/>
                  </a:lnTo>
                  <a:lnTo>
                    <a:pt x="1792" y="1823"/>
                  </a:lnTo>
                  <a:lnTo>
                    <a:pt x="1792" y="1829"/>
                  </a:lnTo>
                  <a:lnTo>
                    <a:pt x="1829" y="1829"/>
                  </a:lnTo>
                  <a:lnTo>
                    <a:pt x="1829" y="1845"/>
                  </a:lnTo>
                  <a:lnTo>
                    <a:pt x="1857" y="1845"/>
                  </a:lnTo>
                  <a:lnTo>
                    <a:pt x="1857" y="1851"/>
                  </a:lnTo>
                  <a:lnTo>
                    <a:pt x="1909" y="1851"/>
                  </a:lnTo>
                  <a:lnTo>
                    <a:pt x="1909" y="1845"/>
                  </a:lnTo>
                  <a:lnTo>
                    <a:pt x="1916" y="1845"/>
                  </a:lnTo>
                  <a:lnTo>
                    <a:pt x="1916" y="1800"/>
                  </a:lnTo>
                  <a:lnTo>
                    <a:pt x="1924" y="1800"/>
                  </a:lnTo>
                  <a:lnTo>
                    <a:pt x="1924" y="1772"/>
                  </a:lnTo>
                  <a:lnTo>
                    <a:pt x="1929" y="1772"/>
                  </a:lnTo>
                  <a:lnTo>
                    <a:pt x="1929" y="1757"/>
                  </a:lnTo>
                  <a:lnTo>
                    <a:pt x="1946" y="1757"/>
                  </a:lnTo>
                  <a:lnTo>
                    <a:pt x="1946" y="1712"/>
                  </a:lnTo>
                  <a:lnTo>
                    <a:pt x="1952" y="1712"/>
                  </a:lnTo>
                  <a:lnTo>
                    <a:pt x="1952" y="1684"/>
                  </a:lnTo>
                  <a:lnTo>
                    <a:pt x="1966" y="1684"/>
                  </a:lnTo>
                  <a:lnTo>
                    <a:pt x="1966" y="1667"/>
                  </a:lnTo>
                  <a:lnTo>
                    <a:pt x="1974" y="1667"/>
                  </a:lnTo>
                  <a:lnTo>
                    <a:pt x="1974" y="1638"/>
                  </a:lnTo>
                  <a:lnTo>
                    <a:pt x="1983" y="1638"/>
                  </a:lnTo>
                  <a:lnTo>
                    <a:pt x="1983" y="1624"/>
                  </a:lnTo>
                  <a:lnTo>
                    <a:pt x="1988" y="1624"/>
                  </a:lnTo>
                  <a:lnTo>
                    <a:pt x="1988" y="1587"/>
                  </a:lnTo>
                  <a:lnTo>
                    <a:pt x="2003" y="1587"/>
                  </a:lnTo>
                  <a:lnTo>
                    <a:pt x="2003" y="1565"/>
                  </a:lnTo>
                  <a:lnTo>
                    <a:pt x="2011" y="1565"/>
                  </a:lnTo>
                  <a:lnTo>
                    <a:pt x="2011" y="1536"/>
                  </a:lnTo>
                  <a:lnTo>
                    <a:pt x="2025" y="1536"/>
                  </a:lnTo>
                  <a:lnTo>
                    <a:pt x="2025" y="1482"/>
                  </a:lnTo>
                  <a:lnTo>
                    <a:pt x="2039" y="1482"/>
                  </a:lnTo>
                  <a:lnTo>
                    <a:pt x="2039" y="1468"/>
                  </a:lnTo>
                  <a:lnTo>
                    <a:pt x="2047" y="1468"/>
                  </a:lnTo>
                  <a:lnTo>
                    <a:pt x="2047" y="1440"/>
                  </a:lnTo>
                  <a:lnTo>
                    <a:pt x="2055" y="1440"/>
                  </a:lnTo>
                  <a:lnTo>
                    <a:pt x="2055" y="1425"/>
                  </a:lnTo>
                  <a:lnTo>
                    <a:pt x="2061" y="1425"/>
                  </a:lnTo>
                  <a:lnTo>
                    <a:pt x="2061" y="1403"/>
                  </a:lnTo>
                  <a:lnTo>
                    <a:pt x="2075" y="1403"/>
                  </a:lnTo>
                  <a:lnTo>
                    <a:pt x="2075" y="1380"/>
                  </a:lnTo>
                  <a:lnTo>
                    <a:pt x="2084" y="1380"/>
                  </a:lnTo>
                  <a:lnTo>
                    <a:pt x="2084" y="1357"/>
                  </a:lnTo>
                  <a:lnTo>
                    <a:pt x="2090" y="1357"/>
                  </a:lnTo>
                  <a:lnTo>
                    <a:pt x="2090" y="1321"/>
                  </a:lnTo>
                  <a:lnTo>
                    <a:pt x="2106" y="1321"/>
                  </a:lnTo>
                  <a:lnTo>
                    <a:pt x="2106" y="1297"/>
                  </a:lnTo>
                  <a:lnTo>
                    <a:pt x="2112" y="1297"/>
                  </a:lnTo>
                  <a:lnTo>
                    <a:pt x="2112" y="1261"/>
                  </a:lnTo>
                  <a:lnTo>
                    <a:pt x="2120" y="1261"/>
                  </a:lnTo>
                  <a:lnTo>
                    <a:pt x="2120" y="1240"/>
                  </a:lnTo>
                  <a:lnTo>
                    <a:pt x="2127" y="1240"/>
                  </a:lnTo>
                  <a:lnTo>
                    <a:pt x="2127" y="435"/>
                  </a:lnTo>
                  <a:lnTo>
                    <a:pt x="2106" y="435"/>
                  </a:lnTo>
                  <a:lnTo>
                    <a:pt x="2106" y="421"/>
                  </a:lnTo>
                  <a:lnTo>
                    <a:pt x="2061" y="421"/>
                  </a:lnTo>
                  <a:lnTo>
                    <a:pt x="2061" y="413"/>
                  </a:lnTo>
                  <a:lnTo>
                    <a:pt x="2025" y="413"/>
                  </a:lnTo>
                  <a:lnTo>
                    <a:pt x="2025" y="406"/>
                  </a:lnTo>
                  <a:lnTo>
                    <a:pt x="1983" y="406"/>
                  </a:lnTo>
                  <a:lnTo>
                    <a:pt x="1983" y="391"/>
                  </a:lnTo>
                  <a:lnTo>
                    <a:pt x="1946" y="391"/>
                  </a:lnTo>
                  <a:lnTo>
                    <a:pt x="1946" y="384"/>
                  </a:lnTo>
                  <a:lnTo>
                    <a:pt x="1909" y="384"/>
                  </a:lnTo>
                  <a:lnTo>
                    <a:pt x="1909" y="375"/>
                  </a:lnTo>
                  <a:lnTo>
                    <a:pt x="1857" y="375"/>
                  </a:lnTo>
                  <a:lnTo>
                    <a:pt x="1857" y="369"/>
                  </a:lnTo>
                  <a:lnTo>
                    <a:pt x="1829" y="369"/>
                  </a:lnTo>
                  <a:lnTo>
                    <a:pt x="1829" y="355"/>
                  </a:lnTo>
                  <a:lnTo>
                    <a:pt x="1778" y="355"/>
                  </a:lnTo>
                  <a:lnTo>
                    <a:pt x="1778" y="347"/>
                  </a:lnTo>
                  <a:lnTo>
                    <a:pt x="1742" y="347"/>
                  </a:lnTo>
                  <a:lnTo>
                    <a:pt x="1742" y="338"/>
                  </a:lnTo>
                  <a:lnTo>
                    <a:pt x="1696" y="338"/>
                  </a:lnTo>
                  <a:lnTo>
                    <a:pt x="1696" y="332"/>
                  </a:lnTo>
                  <a:lnTo>
                    <a:pt x="1661" y="332"/>
                  </a:lnTo>
                  <a:lnTo>
                    <a:pt x="1661" y="324"/>
                  </a:lnTo>
                  <a:lnTo>
                    <a:pt x="1618" y="324"/>
                  </a:lnTo>
                  <a:lnTo>
                    <a:pt x="1618" y="318"/>
                  </a:lnTo>
                  <a:lnTo>
                    <a:pt x="1581" y="318"/>
                  </a:lnTo>
                  <a:lnTo>
                    <a:pt x="1581" y="310"/>
                  </a:lnTo>
                  <a:lnTo>
                    <a:pt x="1537" y="310"/>
                  </a:lnTo>
                  <a:lnTo>
                    <a:pt x="1537" y="296"/>
                  </a:lnTo>
                  <a:lnTo>
                    <a:pt x="1500" y="296"/>
                  </a:lnTo>
                  <a:lnTo>
                    <a:pt x="1500" y="287"/>
                  </a:lnTo>
                  <a:lnTo>
                    <a:pt x="1456" y="287"/>
                  </a:lnTo>
                  <a:lnTo>
                    <a:pt x="1456" y="272"/>
                  </a:lnTo>
                  <a:lnTo>
                    <a:pt x="1378" y="272"/>
                  </a:lnTo>
                  <a:lnTo>
                    <a:pt x="1378" y="259"/>
                  </a:lnTo>
                  <a:lnTo>
                    <a:pt x="1341" y="259"/>
                  </a:lnTo>
                  <a:lnTo>
                    <a:pt x="1341" y="250"/>
                  </a:lnTo>
                  <a:lnTo>
                    <a:pt x="1304" y="250"/>
                  </a:lnTo>
                  <a:lnTo>
                    <a:pt x="1304" y="236"/>
                  </a:lnTo>
                  <a:lnTo>
                    <a:pt x="1260" y="236"/>
                  </a:lnTo>
                  <a:lnTo>
                    <a:pt x="1260" y="228"/>
                  </a:lnTo>
                  <a:lnTo>
                    <a:pt x="1223" y="228"/>
                  </a:lnTo>
                  <a:lnTo>
                    <a:pt x="1223" y="222"/>
                  </a:lnTo>
                  <a:lnTo>
                    <a:pt x="1173" y="222"/>
                  </a:lnTo>
                  <a:lnTo>
                    <a:pt x="1173" y="213"/>
                  </a:lnTo>
                  <a:lnTo>
                    <a:pt x="1145" y="213"/>
                  </a:lnTo>
                  <a:lnTo>
                    <a:pt x="1145" y="208"/>
                  </a:lnTo>
                  <a:lnTo>
                    <a:pt x="1091" y="208"/>
                  </a:lnTo>
                  <a:lnTo>
                    <a:pt x="1091" y="199"/>
                  </a:lnTo>
                  <a:lnTo>
                    <a:pt x="1056" y="199"/>
                  </a:lnTo>
                  <a:lnTo>
                    <a:pt x="1056" y="184"/>
                  </a:lnTo>
                  <a:lnTo>
                    <a:pt x="1013" y="184"/>
                  </a:lnTo>
                  <a:lnTo>
                    <a:pt x="1013" y="177"/>
                  </a:lnTo>
                  <a:lnTo>
                    <a:pt x="976" y="177"/>
                  </a:lnTo>
                  <a:lnTo>
                    <a:pt x="976" y="171"/>
                  </a:lnTo>
                  <a:lnTo>
                    <a:pt x="932" y="171"/>
                  </a:lnTo>
                  <a:lnTo>
                    <a:pt x="932" y="154"/>
                  </a:lnTo>
                  <a:lnTo>
                    <a:pt x="895" y="154"/>
                  </a:lnTo>
                  <a:lnTo>
                    <a:pt x="895" y="148"/>
                  </a:lnTo>
                  <a:lnTo>
                    <a:pt x="853" y="148"/>
                  </a:lnTo>
                  <a:lnTo>
                    <a:pt x="853" y="140"/>
                  </a:lnTo>
                  <a:lnTo>
                    <a:pt x="816" y="140"/>
                  </a:lnTo>
                  <a:lnTo>
                    <a:pt x="816" y="133"/>
                  </a:lnTo>
                  <a:lnTo>
                    <a:pt x="771" y="133"/>
                  </a:lnTo>
                  <a:lnTo>
                    <a:pt x="771" y="118"/>
                  </a:lnTo>
                  <a:lnTo>
                    <a:pt x="736" y="118"/>
                  </a:lnTo>
                  <a:lnTo>
                    <a:pt x="736" y="111"/>
                  </a:lnTo>
                  <a:lnTo>
                    <a:pt x="656" y="111"/>
                  </a:lnTo>
                  <a:lnTo>
                    <a:pt x="656" y="96"/>
                  </a:lnTo>
                  <a:lnTo>
                    <a:pt x="604" y="96"/>
                  </a:lnTo>
                  <a:lnTo>
                    <a:pt x="604" y="89"/>
                  </a:lnTo>
                  <a:lnTo>
                    <a:pt x="575" y="89"/>
                  </a:lnTo>
                  <a:lnTo>
                    <a:pt x="575" y="80"/>
                  </a:lnTo>
                  <a:lnTo>
                    <a:pt x="525" y="80"/>
                  </a:lnTo>
                  <a:lnTo>
                    <a:pt x="525" y="66"/>
                  </a:lnTo>
                  <a:lnTo>
                    <a:pt x="494" y="66"/>
                  </a:lnTo>
                  <a:lnTo>
                    <a:pt x="494" y="59"/>
                  </a:lnTo>
                  <a:lnTo>
                    <a:pt x="444" y="59"/>
                  </a:lnTo>
                  <a:lnTo>
                    <a:pt x="444" y="52"/>
                  </a:lnTo>
                  <a:lnTo>
                    <a:pt x="407" y="52"/>
                  </a:lnTo>
                  <a:lnTo>
                    <a:pt x="407" y="37"/>
                  </a:lnTo>
                  <a:lnTo>
                    <a:pt x="364" y="37"/>
                  </a:lnTo>
                  <a:lnTo>
                    <a:pt x="364" y="28"/>
                  </a:lnTo>
                  <a:lnTo>
                    <a:pt x="329" y="28"/>
                  </a:lnTo>
                  <a:lnTo>
                    <a:pt x="329" y="23"/>
                  </a:lnTo>
                  <a:lnTo>
                    <a:pt x="292" y="23"/>
                  </a:lnTo>
                  <a:lnTo>
                    <a:pt x="292" y="15"/>
                  </a:lnTo>
                  <a:lnTo>
                    <a:pt x="247" y="15"/>
                  </a:lnTo>
                  <a:lnTo>
                    <a:pt x="247" y="0"/>
                  </a:lnTo>
                  <a:lnTo>
                    <a:pt x="211" y="0"/>
                  </a:lnTo>
                  <a:close/>
                </a:path>
              </a:pathLst>
            </a:custGeom>
            <a:solidFill>
              <a:srgbClr val="0202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250"/>
            <p:cNvSpPr>
              <a:spLocks/>
            </p:cNvSpPr>
            <p:nvPr/>
          </p:nvSpPr>
          <p:spPr bwMode="auto">
            <a:xfrm>
              <a:off x="3919" y="1907"/>
              <a:ext cx="199" cy="142"/>
            </a:xfrm>
            <a:custGeom>
              <a:avLst/>
              <a:gdLst>
                <a:gd name="T0" fmla="*/ 0 w 1988"/>
                <a:gd name="T1" fmla="*/ 0 h 1851"/>
                <a:gd name="T2" fmla="*/ 0 w 1988"/>
                <a:gd name="T3" fmla="*/ 0 h 1851"/>
                <a:gd name="T4" fmla="*/ 0 w 1988"/>
                <a:gd name="T5" fmla="*/ 0 h 1851"/>
                <a:gd name="T6" fmla="*/ 0 w 1988"/>
                <a:gd name="T7" fmla="*/ 0 h 1851"/>
                <a:gd name="T8" fmla="*/ 0 w 1988"/>
                <a:gd name="T9" fmla="*/ 0 h 1851"/>
                <a:gd name="T10" fmla="*/ 0 w 1988"/>
                <a:gd name="T11" fmla="*/ 0 h 1851"/>
                <a:gd name="T12" fmla="*/ 0 w 1988"/>
                <a:gd name="T13" fmla="*/ 0 h 1851"/>
                <a:gd name="T14" fmla="*/ 0 w 1988"/>
                <a:gd name="T15" fmla="*/ 0 h 1851"/>
                <a:gd name="T16" fmla="*/ 0 w 1988"/>
                <a:gd name="T17" fmla="*/ 0 h 1851"/>
                <a:gd name="T18" fmla="*/ 0 w 1988"/>
                <a:gd name="T19" fmla="*/ 0 h 1851"/>
                <a:gd name="T20" fmla="*/ 0 w 1988"/>
                <a:gd name="T21" fmla="*/ 0 h 1851"/>
                <a:gd name="T22" fmla="*/ 0 w 1988"/>
                <a:gd name="T23" fmla="*/ 0 h 1851"/>
                <a:gd name="T24" fmla="*/ 0 w 1988"/>
                <a:gd name="T25" fmla="*/ 0 h 1851"/>
                <a:gd name="T26" fmla="*/ 0 w 1988"/>
                <a:gd name="T27" fmla="*/ 0 h 1851"/>
                <a:gd name="T28" fmla="*/ 0 w 1988"/>
                <a:gd name="T29" fmla="*/ 0 h 1851"/>
                <a:gd name="T30" fmla="*/ 0 w 1988"/>
                <a:gd name="T31" fmla="*/ 0 h 1851"/>
                <a:gd name="T32" fmla="*/ 0 w 1988"/>
                <a:gd name="T33" fmla="*/ 0 h 1851"/>
                <a:gd name="T34" fmla="*/ 0 w 1988"/>
                <a:gd name="T35" fmla="*/ 0 h 1851"/>
                <a:gd name="T36" fmla="*/ 0 w 1988"/>
                <a:gd name="T37" fmla="*/ 0 h 1851"/>
                <a:gd name="T38" fmla="*/ 0 w 1988"/>
                <a:gd name="T39" fmla="*/ 0 h 1851"/>
                <a:gd name="T40" fmla="*/ 0 w 1988"/>
                <a:gd name="T41" fmla="*/ 0 h 1851"/>
                <a:gd name="T42" fmla="*/ 0 w 1988"/>
                <a:gd name="T43" fmla="*/ 0 h 1851"/>
                <a:gd name="T44" fmla="*/ 0 w 1988"/>
                <a:gd name="T45" fmla="*/ 0 h 1851"/>
                <a:gd name="T46" fmla="*/ 0 w 1988"/>
                <a:gd name="T47" fmla="*/ 0 h 1851"/>
                <a:gd name="T48" fmla="*/ 0 w 1988"/>
                <a:gd name="T49" fmla="*/ 0 h 1851"/>
                <a:gd name="T50" fmla="*/ 0 w 1988"/>
                <a:gd name="T51" fmla="*/ 0 h 1851"/>
                <a:gd name="T52" fmla="*/ 0 w 1988"/>
                <a:gd name="T53" fmla="*/ 0 h 1851"/>
                <a:gd name="T54" fmla="*/ 0 w 1988"/>
                <a:gd name="T55" fmla="*/ 0 h 1851"/>
                <a:gd name="T56" fmla="*/ 0 w 1988"/>
                <a:gd name="T57" fmla="*/ 0 h 1851"/>
                <a:gd name="T58" fmla="*/ 0 w 1988"/>
                <a:gd name="T59" fmla="*/ 0 h 1851"/>
                <a:gd name="T60" fmla="*/ 0 w 1988"/>
                <a:gd name="T61" fmla="*/ 0 h 1851"/>
                <a:gd name="T62" fmla="*/ 0 w 1988"/>
                <a:gd name="T63" fmla="*/ 0 h 1851"/>
                <a:gd name="T64" fmla="*/ 0 w 1988"/>
                <a:gd name="T65" fmla="*/ 0 h 1851"/>
                <a:gd name="T66" fmla="*/ 0 w 1988"/>
                <a:gd name="T67" fmla="*/ 0 h 1851"/>
                <a:gd name="T68" fmla="*/ 0 w 1988"/>
                <a:gd name="T69" fmla="*/ 0 h 1851"/>
                <a:gd name="T70" fmla="*/ 0 w 1988"/>
                <a:gd name="T71" fmla="*/ 0 h 1851"/>
                <a:gd name="T72" fmla="*/ 0 w 1988"/>
                <a:gd name="T73" fmla="*/ 0 h 1851"/>
                <a:gd name="T74" fmla="*/ 0 w 1988"/>
                <a:gd name="T75" fmla="*/ 0 h 1851"/>
                <a:gd name="T76" fmla="*/ 0 w 1988"/>
                <a:gd name="T77" fmla="*/ 0 h 1851"/>
                <a:gd name="T78" fmla="*/ 0 w 1988"/>
                <a:gd name="T79" fmla="*/ 0 h 1851"/>
                <a:gd name="T80" fmla="*/ 0 w 1988"/>
                <a:gd name="T81" fmla="*/ 0 h 1851"/>
                <a:gd name="T82" fmla="*/ 0 w 1988"/>
                <a:gd name="T83" fmla="*/ 0 h 1851"/>
                <a:gd name="T84" fmla="*/ 0 w 1988"/>
                <a:gd name="T85" fmla="*/ 0 h 1851"/>
                <a:gd name="T86" fmla="*/ 0 w 1988"/>
                <a:gd name="T87" fmla="*/ 0 h 1851"/>
                <a:gd name="T88" fmla="*/ 0 w 1988"/>
                <a:gd name="T89" fmla="*/ 0 h 1851"/>
                <a:gd name="T90" fmla="*/ 0 w 1988"/>
                <a:gd name="T91" fmla="*/ 0 h 1851"/>
                <a:gd name="T92" fmla="*/ 0 w 1988"/>
                <a:gd name="T93" fmla="*/ 0 h 1851"/>
                <a:gd name="T94" fmla="*/ 0 w 1988"/>
                <a:gd name="T95" fmla="*/ 0 h 1851"/>
                <a:gd name="T96" fmla="*/ 0 w 1988"/>
                <a:gd name="T97" fmla="*/ 0 h 1851"/>
                <a:gd name="T98" fmla="*/ 0 w 1988"/>
                <a:gd name="T99" fmla="*/ 0 h 1851"/>
                <a:gd name="T100" fmla="*/ 0 w 1988"/>
                <a:gd name="T101" fmla="*/ 0 h 1851"/>
                <a:gd name="T102" fmla="*/ 0 w 1988"/>
                <a:gd name="T103" fmla="*/ 0 h 1851"/>
                <a:gd name="T104" fmla="*/ 0 w 1988"/>
                <a:gd name="T105" fmla="*/ 0 h 1851"/>
                <a:gd name="T106" fmla="*/ 0 w 1988"/>
                <a:gd name="T107" fmla="*/ 0 h 1851"/>
                <a:gd name="T108" fmla="*/ 0 w 1988"/>
                <a:gd name="T109" fmla="*/ 0 h 1851"/>
                <a:gd name="T110" fmla="*/ 0 w 1988"/>
                <a:gd name="T111" fmla="*/ 0 h 1851"/>
                <a:gd name="T112" fmla="*/ 0 w 1988"/>
                <a:gd name="T113" fmla="*/ 0 h 1851"/>
                <a:gd name="T114" fmla="*/ 0 w 1988"/>
                <a:gd name="T115" fmla="*/ 0 h 1851"/>
                <a:gd name="T116" fmla="*/ 0 w 1988"/>
                <a:gd name="T117" fmla="*/ 0 h 185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988" h="1851">
                  <a:moveTo>
                    <a:pt x="138" y="0"/>
                  </a:moveTo>
                  <a:lnTo>
                    <a:pt x="138" y="28"/>
                  </a:lnTo>
                  <a:lnTo>
                    <a:pt x="130" y="28"/>
                  </a:lnTo>
                  <a:lnTo>
                    <a:pt x="130" y="59"/>
                  </a:lnTo>
                  <a:lnTo>
                    <a:pt x="124" y="59"/>
                  </a:lnTo>
                  <a:lnTo>
                    <a:pt x="124" y="89"/>
                  </a:lnTo>
                  <a:lnTo>
                    <a:pt x="115" y="89"/>
                  </a:lnTo>
                  <a:lnTo>
                    <a:pt x="115" y="111"/>
                  </a:lnTo>
                  <a:lnTo>
                    <a:pt x="102" y="111"/>
                  </a:lnTo>
                  <a:lnTo>
                    <a:pt x="102" y="133"/>
                  </a:lnTo>
                  <a:lnTo>
                    <a:pt x="93" y="133"/>
                  </a:lnTo>
                  <a:lnTo>
                    <a:pt x="93" y="184"/>
                  </a:lnTo>
                  <a:lnTo>
                    <a:pt x="80" y="184"/>
                  </a:lnTo>
                  <a:lnTo>
                    <a:pt x="80" y="208"/>
                  </a:lnTo>
                  <a:lnTo>
                    <a:pt x="73" y="208"/>
                  </a:lnTo>
                  <a:lnTo>
                    <a:pt x="73" y="228"/>
                  </a:lnTo>
                  <a:lnTo>
                    <a:pt x="56" y="228"/>
                  </a:lnTo>
                  <a:lnTo>
                    <a:pt x="56" y="272"/>
                  </a:lnTo>
                  <a:lnTo>
                    <a:pt x="43" y="272"/>
                  </a:lnTo>
                  <a:lnTo>
                    <a:pt x="43" y="310"/>
                  </a:lnTo>
                  <a:lnTo>
                    <a:pt x="37" y="310"/>
                  </a:lnTo>
                  <a:lnTo>
                    <a:pt x="37" y="332"/>
                  </a:lnTo>
                  <a:lnTo>
                    <a:pt x="21" y="332"/>
                  </a:lnTo>
                  <a:lnTo>
                    <a:pt x="21" y="375"/>
                  </a:lnTo>
                  <a:lnTo>
                    <a:pt x="6" y="375"/>
                  </a:lnTo>
                  <a:lnTo>
                    <a:pt x="6" y="406"/>
                  </a:lnTo>
                  <a:lnTo>
                    <a:pt x="0" y="406"/>
                  </a:lnTo>
                  <a:lnTo>
                    <a:pt x="0" y="1417"/>
                  </a:lnTo>
                  <a:lnTo>
                    <a:pt x="6" y="1417"/>
                  </a:lnTo>
                  <a:lnTo>
                    <a:pt x="6" y="1425"/>
                  </a:lnTo>
                  <a:lnTo>
                    <a:pt x="43" y="1425"/>
                  </a:lnTo>
                  <a:lnTo>
                    <a:pt x="43" y="1431"/>
                  </a:lnTo>
                  <a:lnTo>
                    <a:pt x="80" y="1431"/>
                  </a:lnTo>
                  <a:lnTo>
                    <a:pt x="80" y="1440"/>
                  </a:lnTo>
                  <a:lnTo>
                    <a:pt x="115" y="1440"/>
                  </a:lnTo>
                  <a:lnTo>
                    <a:pt x="115" y="1446"/>
                  </a:lnTo>
                  <a:lnTo>
                    <a:pt x="152" y="1446"/>
                  </a:lnTo>
                  <a:lnTo>
                    <a:pt x="152" y="1462"/>
                  </a:lnTo>
                  <a:lnTo>
                    <a:pt x="197" y="1462"/>
                  </a:lnTo>
                  <a:lnTo>
                    <a:pt x="197" y="1468"/>
                  </a:lnTo>
                  <a:lnTo>
                    <a:pt x="233" y="1468"/>
                  </a:lnTo>
                  <a:lnTo>
                    <a:pt x="233" y="1477"/>
                  </a:lnTo>
                  <a:lnTo>
                    <a:pt x="269" y="1477"/>
                  </a:lnTo>
                  <a:lnTo>
                    <a:pt x="269" y="1482"/>
                  </a:lnTo>
                  <a:lnTo>
                    <a:pt x="306" y="1482"/>
                  </a:lnTo>
                  <a:lnTo>
                    <a:pt x="306" y="1499"/>
                  </a:lnTo>
                  <a:lnTo>
                    <a:pt x="348" y="1499"/>
                  </a:lnTo>
                  <a:lnTo>
                    <a:pt x="348" y="1505"/>
                  </a:lnTo>
                  <a:lnTo>
                    <a:pt x="385" y="1505"/>
                  </a:lnTo>
                  <a:lnTo>
                    <a:pt x="385" y="1513"/>
                  </a:lnTo>
                  <a:lnTo>
                    <a:pt x="421" y="1513"/>
                  </a:lnTo>
                  <a:lnTo>
                    <a:pt x="421" y="1519"/>
                  </a:lnTo>
                  <a:lnTo>
                    <a:pt x="452" y="1519"/>
                  </a:lnTo>
                  <a:lnTo>
                    <a:pt x="452" y="1536"/>
                  </a:lnTo>
                  <a:lnTo>
                    <a:pt x="531" y="1536"/>
                  </a:lnTo>
                  <a:lnTo>
                    <a:pt x="531" y="1550"/>
                  </a:lnTo>
                  <a:lnTo>
                    <a:pt x="567" y="1550"/>
                  </a:lnTo>
                  <a:lnTo>
                    <a:pt x="567" y="1556"/>
                  </a:lnTo>
                  <a:lnTo>
                    <a:pt x="604" y="1556"/>
                  </a:lnTo>
                  <a:lnTo>
                    <a:pt x="604" y="1565"/>
                  </a:lnTo>
                  <a:lnTo>
                    <a:pt x="648" y="1565"/>
                  </a:lnTo>
                  <a:lnTo>
                    <a:pt x="648" y="1579"/>
                  </a:lnTo>
                  <a:lnTo>
                    <a:pt x="693" y="1579"/>
                  </a:lnTo>
                  <a:lnTo>
                    <a:pt x="693" y="1587"/>
                  </a:lnTo>
                  <a:lnTo>
                    <a:pt x="729" y="1587"/>
                  </a:lnTo>
                  <a:lnTo>
                    <a:pt x="729" y="1594"/>
                  </a:lnTo>
                  <a:lnTo>
                    <a:pt x="766" y="1594"/>
                  </a:lnTo>
                  <a:lnTo>
                    <a:pt x="766" y="1601"/>
                  </a:lnTo>
                  <a:lnTo>
                    <a:pt x="802" y="1601"/>
                  </a:lnTo>
                  <a:lnTo>
                    <a:pt x="802" y="1616"/>
                  </a:lnTo>
                  <a:lnTo>
                    <a:pt x="844" y="1616"/>
                  </a:lnTo>
                  <a:lnTo>
                    <a:pt x="844" y="1624"/>
                  </a:lnTo>
                  <a:lnTo>
                    <a:pt x="881" y="1624"/>
                  </a:lnTo>
                  <a:lnTo>
                    <a:pt x="881" y="1638"/>
                  </a:lnTo>
                  <a:lnTo>
                    <a:pt x="954" y="1638"/>
                  </a:lnTo>
                  <a:lnTo>
                    <a:pt x="954" y="1647"/>
                  </a:lnTo>
                  <a:lnTo>
                    <a:pt x="983" y="1647"/>
                  </a:lnTo>
                  <a:lnTo>
                    <a:pt x="983" y="1653"/>
                  </a:lnTo>
                  <a:lnTo>
                    <a:pt x="1035" y="1653"/>
                  </a:lnTo>
                  <a:lnTo>
                    <a:pt x="1035" y="1667"/>
                  </a:lnTo>
                  <a:lnTo>
                    <a:pt x="1072" y="1667"/>
                  </a:lnTo>
                  <a:lnTo>
                    <a:pt x="1072" y="1675"/>
                  </a:lnTo>
                  <a:lnTo>
                    <a:pt x="1100" y="1675"/>
                  </a:lnTo>
                  <a:lnTo>
                    <a:pt x="1100" y="1684"/>
                  </a:lnTo>
                  <a:lnTo>
                    <a:pt x="1136" y="1684"/>
                  </a:lnTo>
                  <a:lnTo>
                    <a:pt x="1136" y="1698"/>
                  </a:lnTo>
                  <a:lnTo>
                    <a:pt x="1187" y="1698"/>
                  </a:lnTo>
                  <a:lnTo>
                    <a:pt x="1187" y="1704"/>
                  </a:lnTo>
                  <a:lnTo>
                    <a:pt x="1218" y="1704"/>
                  </a:lnTo>
                  <a:lnTo>
                    <a:pt x="1218" y="1712"/>
                  </a:lnTo>
                  <a:lnTo>
                    <a:pt x="1253" y="1712"/>
                  </a:lnTo>
                  <a:lnTo>
                    <a:pt x="1253" y="1720"/>
                  </a:lnTo>
                  <a:lnTo>
                    <a:pt x="1290" y="1720"/>
                  </a:lnTo>
                  <a:lnTo>
                    <a:pt x="1290" y="1735"/>
                  </a:lnTo>
                  <a:lnTo>
                    <a:pt x="1333" y="1735"/>
                  </a:lnTo>
                  <a:lnTo>
                    <a:pt x="1333" y="1741"/>
                  </a:lnTo>
                  <a:lnTo>
                    <a:pt x="1369" y="1741"/>
                  </a:lnTo>
                  <a:lnTo>
                    <a:pt x="1369" y="1757"/>
                  </a:lnTo>
                  <a:lnTo>
                    <a:pt x="1442" y="1757"/>
                  </a:lnTo>
                  <a:lnTo>
                    <a:pt x="1442" y="1763"/>
                  </a:lnTo>
                  <a:lnTo>
                    <a:pt x="1486" y="1763"/>
                  </a:lnTo>
                  <a:lnTo>
                    <a:pt x="1486" y="1772"/>
                  </a:lnTo>
                  <a:lnTo>
                    <a:pt x="1523" y="1772"/>
                  </a:lnTo>
                  <a:lnTo>
                    <a:pt x="1523" y="1786"/>
                  </a:lnTo>
                  <a:lnTo>
                    <a:pt x="1560" y="1786"/>
                  </a:lnTo>
                  <a:lnTo>
                    <a:pt x="1560" y="1794"/>
                  </a:lnTo>
                  <a:lnTo>
                    <a:pt x="1601" y="1794"/>
                  </a:lnTo>
                  <a:lnTo>
                    <a:pt x="1601" y="1800"/>
                  </a:lnTo>
                  <a:lnTo>
                    <a:pt x="1638" y="1800"/>
                  </a:lnTo>
                  <a:lnTo>
                    <a:pt x="1638" y="1814"/>
                  </a:lnTo>
                  <a:lnTo>
                    <a:pt x="1675" y="1814"/>
                  </a:lnTo>
                  <a:lnTo>
                    <a:pt x="1675" y="1823"/>
                  </a:lnTo>
                  <a:lnTo>
                    <a:pt x="1719" y="1823"/>
                  </a:lnTo>
                  <a:lnTo>
                    <a:pt x="1719" y="1829"/>
                  </a:lnTo>
                  <a:lnTo>
                    <a:pt x="1756" y="1829"/>
                  </a:lnTo>
                  <a:lnTo>
                    <a:pt x="1756" y="1845"/>
                  </a:lnTo>
                  <a:lnTo>
                    <a:pt x="1784" y="1845"/>
                  </a:lnTo>
                  <a:lnTo>
                    <a:pt x="1784" y="1851"/>
                  </a:lnTo>
                  <a:lnTo>
                    <a:pt x="1836" y="1851"/>
                  </a:lnTo>
                  <a:lnTo>
                    <a:pt x="1836" y="1845"/>
                  </a:lnTo>
                  <a:lnTo>
                    <a:pt x="1843" y="1845"/>
                  </a:lnTo>
                  <a:lnTo>
                    <a:pt x="1843" y="1800"/>
                  </a:lnTo>
                  <a:lnTo>
                    <a:pt x="1851" y="1800"/>
                  </a:lnTo>
                  <a:lnTo>
                    <a:pt x="1851" y="1772"/>
                  </a:lnTo>
                  <a:lnTo>
                    <a:pt x="1856" y="1772"/>
                  </a:lnTo>
                  <a:lnTo>
                    <a:pt x="1856" y="1757"/>
                  </a:lnTo>
                  <a:lnTo>
                    <a:pt x="1873" y="1757"/>
                  </a:lnTo>
                  <a:lnTo>
                    <a:pt x="1873" y="1712"/>
                  </a:lnTo>
                  <a:lnTo>
                    <a:pt x="1879" y="1712"/>
                  </a:lnTo>
                  <a:lnTo>
                    <a:pt x="1879" y="1684"/>
                  </a:lnTo>
                  <a:lnTo>
                    <a:pt x="1893" y="1684"/>
                  </a:lnTo>
                  <a:lnTo>
                    <a:pt x="1893" y="1667"/>
                  </a:lnTo>
                  <a:lnTo>
                    <a:pt x="1901" y="1667"/>
                  </a:lnTo>
                  <a:lnTo>
                    <a:pt x="1901" y="1638"/>
                  </a:lnTo>
                  <a:lnTo>
                    <a:pt x="1910" y="1638"/>
                  </a:lnTo>
                  <a:lnTo>
                    <a:pt x="1910" y="1624"/>
                  </a:lnTo>
                  <a:lnTo>
                    <a:pt x="1915" y="1624"/>
                  </a:lnTo>
                  <a:lnTo>
                    <a:pt x="1915" y="1587"/>
                  </a:lnTo>
                  <a:lnTo>
                    <a:pt x="1930" y="1587"/>
                  </a:lnTo>
                  <a:lnTo>
                    <a:pt x="1930" y="1565"/>
                  </a:lnTo>
                  <a:lnTo>
                    <a:pt x="1938" y="1565"/>
                  </a:lnTo>
                  <a:lnTo>
                    <a:pt x="1938" y="1536"/>
                  </a:lnTo>
                  <a:lnTo>
                    <a:pt x="1952" y="1536"/>
                  </a:lnTo>
                  <a:lnTo>
                    <a:pt x="1952" y="1482"/>
                  </a:lnTo>
                  <a:lnTo>
                    <a:pt x="1966" y="1482"/>
                  </a:lnTo>
                  <a:lnTo>
                    <a:pt x="1966" y="1468"/>
                  </a:lnTo>
                  <a:lnTo>
                    <a:pt x="1974" y="1468"/>
                  </a:lnTo>
                  <a:lnTo>
                    <a:pt x="1974" y="1440"/>
                  </a:lnTo>
                  <a:lnTo>
                    <a:pt x="1982" y="1440"/>
                  </a:lnTo>
                  <a:lnTo>
                    <a:pt x="1982" y="1425"/>
                  </a:lnTo>
                  <a:lnTo>
                    <a:pt x="1988" y="1425"/>
                  </a:lnTo>
                  <a:lnTo>
                    <a:pt x="1988" y="413"/>
                  </a:lnTo>
                  <a:lnTo>
                    <a:pt x="1952" y="413"/>
                  </a:lnTo>
                  <a:lnTo>
                    <a:pt x="1952" y="406"/>
                  </a:lnTo>
                  <a:lnTo>
                    <a:pt x="1910" y="406"/>
                  </a:lnTo>
                  <a:lnTo>
                    <a:pt x="1910" y="391"/>
                  </a:lnTo>
                  <a:lnTo>
                    <a:pt x="1873" y="391"/>
                  </a:lnTo>
                  <a:lnTo>
                    <a:pt x="1873" y="384"/>
                  </a:lnTo>
                  <a:lnTo>
                    <a:pt x="1836" y="384"/>
                  </a:lnTo>
                  <a:lnTo>
                    <a:pt x="1836" y="375"/>
                  </a:lnTo>
                  <a:lnTo>
                    <a:pt x="1784" y="375"/>
                  </a:lnTo>
                  <a:lnTo>
                    <a:pt x="1784" y="369"/>
                  </a:lnTo>
                  <a:lnTo>
                    <a:pt x="1756" y="369"/>
                  </a:lnTo>
                  <a:lnTo>
                    <a:pt x="1756" y="355"/>
                  </a:lnTo>
                  <a:lnTo>
                    <a:pt x="1705" y="355"/>
                  </a:lnTo>
                  <a:lnTo>
                    <a:pt x="1705" y="347"/>
                  </a:lnTo>
                  <a:lnTo>
                    <a:pt x="1669" y="347"/>
                  </a:lnTo>
                  <a:lnTo>
                    <a:pt x="1669" y="338"/>
                  </a:lnTo>
                  <a:lnTo>
                    <a:pt x="1623" y="338"/>
                  </a:lnTo>
                  <a:lnTo>
                    <a:pt x="1623" y="332"/>
                  </a:lnTo>
                  <a:lnTo>
                    <a:pt x="1588" y="332"/>
                  </a:lnTo>
                  <a:lnTo>
                    <a:pt x="1588" y="324"/>
                  </a:lnTo>
                  <a:lnTo>
                    <a:pt x="1545" y="324"/>
                  </a:lnTo>
                  <a:lnTo>
                    <a:pt x="1545" y="318"/>
                  </a:lnTo>
                  <a:lnTo>
                    <a:pt x="1508" y="318"/>
                  </a:lnTo>
                  <a:lnTo>
                    <a:pt x="1508" y="310"/>
                  </a:lnTo>
                  <a:lnTo>
                    <a:pt x="1464" y="310"/>
                  </a:lnTo>
                  <a:lnTo>
                    <a:pt x="1464" y="296"/>
                  </a:lnTo>
                  <a:lnTo>
                    <a:pt x="1427" y="296"/>
                  </a:lnTo>
                  <a:lnTo>
                    <a:pt x="1427" y="287"/>
                  </a:lnTo>
                  <a:lnTo>
                    <a:pt x="1383" y="287"/>
                  </a:lnTo>
                  <a:lnTo>
                    <a:pt x="1383" y="272"/>
                  </a:lnTo>
                  <a:lnTo>
                    <a:pt x="1305" y="272"/>
                  </a:lnTo>
                  <a:lnTo>
                    <a:pt x="1305" y="259"/>
                  </a:lnTo>
                  <a:lnTo>
                    <a:pt x="1268" y="259"/>
                  </a:lnTo>
                  <a:lnTo>
                    <a:pt x="1268" y="250"/>
                  </a:lnTo>
                  <a:lnTo>
                    <a:pt x="1231" y="250"/>
                  </a:lnTo>
                  <a:lnTo>
                    <a:pt x="1231" y="236"/>
                  </a:lnTo>
                  <a:lnTo>
                    <a:pt x="1187" y="236"/>
                  </a:lnTo>
                  <a:lnTo>
                    <a:pt x="1187" y="228"/>
                  </a:lnTo>
                  <a:lnTo>
                    <a:pt x="1150" y="228"/>
                  </a:lnTo>
                  <a:lnTo>
                    <a:pt x="1150" y="222"/>
                  </a:lnTo>
                  <a:lnTo>
                    <a:pt x="1100" y="222"/>
                  </a:lnTo>
                  <a:lnTo>
                    <a:pt x="1100" y="213"/>
                  </a:lnTo>
                  <a:lnTo>
                    <a:pt x="1072" y="213"/>
                  </a:lnTo>
                  <a:lnTo>
                    <a:pt x="1072" y="208"/>
                  </a:lnTo>
                  <a:lnTo>
                    <a:pt x="1018" y="208"/>
                  </a:lnTo>
                  <a:lnTo>
                    <a:pt x="1018" y="199"/>
                  </a:lnTo>
                  <a:lnTo>
                    <a:pt x="983" y="199"/>
                  </a:lnTo>
                  <a:lnTo>
                    <a:pt x="983" y="184"/>
                  </a:lnTo>
                  <a:lnTo>
                    <a:pt x="940" y="184"/>
                  </a:lnTo>
                  <a:lnTo>
                    <a:pt x="940" y="177"/>
                  </a:lnTo>
                  <a:lnTo>
                    <a:pt x="903" y="177"/>
                  </a:lnTo>
                  <a:lnTo>
                    <a:pt x="903" y="171"/>
                  </a:lnTo>
                  <a:lnTo>
                    <a:pt x="859" y="171"/>
                  </a:lnTo>
                  <a:lnTo>
                    <a:pt x="859" y="154"/>
                  </a:lnTo>
                  <a:lnTo>
                    <a:pt x="822" y="154"/>
                  </a:lnTo>
                  <a:lnTo>
                    <a:pt x="822" y="148"/>
                  </a:lnTo>
                  <a:lnTo>
                    <a:pt x="780" y="148"/>
                  </a:lnTo>
                  <a:lnTo>
                    <a:pt x="780" y="140"/>
                  </a:lnTo>
                  <a:lnTo>
                    <a:pt x="743" y="140"/>
                  </a:lnTo>
                  <a:lnTo>
                    <a:pt x="743" y="133"/>
                  </a:lnTo>
                  <a:lnTo>
                    <a:pt x="698" y="133"/>
                  </a:lnTo>
                  <a:lnTo>
                    <a:pt x="698" y="118"/>
                  </a:lnTo>
                  <a:lnTo>
                    <a:pt x="663" y="118"/>
                  </a:lnTo>
                  <a:lnTo>
                    <a:pt x="663" y="111"/>
                  </a:lnTo>
                  <a:lnTo>
                    <a:pt x="583" y="111"/>
                  </a:lnTo>
                  <a:lnTo>
                    <a:pt x="583" y="96"/>
                  </a:lnTo>
                  <a:lnTo>
                    <a:pt x="531" y="96"/>
                  </a:lnTo>
                  <a:lnTo>
                    <a:pt x="531" y="89"/>
                  </a:lnTo>
                  <a:lnTo>
                    <a:pt x="502" y="89"/>
                  </a:lnTo>
                  <a:lnTo>
                    <a:pt x="502" y="80"/>
                  </a:lnTo>
                  <a:lnTo>
                    <a:pt x="452" y="80"/>
                  </a:lnTo>
                  <a:lnTo>
                    <a:pt x="452" y="66"/>
                  </a:lnTo>
                  <a:lnTo>
                    <a:pt x="421" y="66"/>
                  </a:lnTo>
                  <a:lnTo>
                    <a:pt x="421" y="59"/>
                  </a:lnTo>
                  <a:lnTo>
                    <a:pt x="371" y="59"/>
                  </a:lnTo>
                  <a:lnTo>
                    <a:pt x="371" y="52"/>
                  </a:lnTo>
                  <a:lnTo>
                    <a:pt x="334" y="52"/>
                  </a:lnTo>
                  <a:lnTo>
                    <a:pt x="334" y="37"/>
                  </a:lnTo>
                  <a:lnTo>
                    <a:pt x="291" y="37"/>
                  </a:lnTo>
                  <a:lnTo>
                    <a:pt x="291" y="28"/>
                  </a:lnTo>
                  <a:lnTo>
                    <a:pt x="256" y="28"/>
                  </a:lnTo>
                  <a:lnTo>
                    <a:pt x="256" y="23"/>
                  </a:lnTo>
                  <a:lnTo>
                    <a:pt x="219" y="23"/>
                  </a:lnTo>
                  <a:lnTo>
                    <a:pt x="219" y="15"/>
                  </a:lnTo>
                  <a:lnTo>
                    <a:pt x="174" y="15"/>
                  </a:lnTo>
                  <a:lnTo>
                    <a:pt x="174" y="0"/>
                  </a:lnTo>
                  <a:lnTo>
                    <a:pt x="138" y="0"/>
                  </a:lnTo>
                  <a:close/>
                </a:path>
              </a:pathLst>
            </a:custGeom>
            <a:solidFill>
              <a:srgbClr val="0202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251"/>
            <p:cNvSpPr>
              <a:spLocks/>
            </p:cNvSpPr>
            <p:nvPr/>
          </p:nvSpPr>
          <p:spPr bwMode="auto">
            <a:xfrm>
              <a:off x="3925" y="1907"/>
              <a:ext cx="185" cy="142"/>
            </a:xfrm>
            <a:custGeom>
              <a:avLst/>
              <a:gdLst>
                <a:gd name="T0" fmla="*/ 0 w 1859"/>
                <a:gd name="T1" fmla="*/ 0 h 1851"/>
                <a:gd name="T2" fmla="*/ 0 w 1859"/>
                <a:gd name="T3" fmla="*/ 0 h 1851"/>
                <a:gd name="T4" fmla="*/ 0 w 1859"/>
                <a:gd name="T5" fmla="*/ 0 h 1851"/>
                <a:gd name="T6" fmla="*/ 0 w 1859"/>
                <a:gd name="T7" fmla="*/ 0 h 1851"/>
                <a:gd name="T8" fmla="*/ 0 w 1859"/>
                <a:gd name="T9" fmla="*/ 0 h 1851"/>
                <a:gd name="T10" fmla="*/ 0 w 1859"/>
                <a:gd name="T11" fmla="*/ 0 h 1851"/>
                <a:gd name="T12" fmla="*/ 0 w 1859"/>
                <a:gd name="T13" fmla="*/ 0 h 1851"/>
                <a:gd name="T14" fmla="*/ 0 w 1859"/>
                <a:gd name="T15" fmla="*/ 0 h 1851"/>
                <a:gd name="T16" fmla="*/ 0 w 1859"/>
                <a:gd name="T17" fmla="*/ 0 h 1851"/>
                <a:gd name="T18" fmla="*/ 0 w 1859"/>
                <a:gd name="T19" fmla="*/ 0 h 1851"/>
                <a:gd name="T20" fmla="*/ 0 w 1859"/>
                <a:gd name="T21" fmla="*/ 0 h 1851"/>
                <a:gd name="T22" fmla="*/ 0 w 1859"/>
                <a:gd name="T23" fmla="*/ 0 h 1851"/>
                <a:gd name="T24" fmla="*/ 0 w 1859"/>
                <a:gd name="T25" fmla="*/ 0 h 1851"/>
                <a:gd name="T26" fmla="*/ 0 w 1859"/>
                <a:gd name="T27" fmla="*/ 0 h 1851"/>
                <a:gd name="T28" fmla="*/ 0 w 1859"/>
                <a:gd name="T29" fmla="*/ 0 h 1851"/>
                <a:gd name="T30" fmla="*/ 0 w 1859"/>
                <a:gd name="T31" fmla="*/ 0 h 1851"/>
                <a:gd name="T32" fmla="*/ 0 w 1859"/>
                <a:gd name="T33" fmla="*/ 0 h 1851"/>
                <a:gd name="T34" fmla="*/ 0 w 1859"/>
                <a:gd name="T35" fmla="*/ 0 h 1851"/>
                <a:gd name="T36" fmla="*/ 0 w 1859"/>
                <a:gd name="T37" fmla="*/ 0 h 1851"/>
                <a:gd name="T38" fmla="*/ 0 w 1859"/>
                <a:gd name="T39" fmla="*/ 0 h 1851"/>
                <a:gd name="T40" fmla="*/ 0 w 1859"/>
                <a:gd name="T41" fmla="*/ 0 h 1851"/>
                <a:gd name="T42" fmla="*/ 0 w 1859"/>
                <a:gd name="T43" fmla="*/ 0 h 1851"/>
                <a:gd name="T44" fmla="*/ 0 w 1859"/>
                <a:gd name="T45" fmla="*/ 0 h 1851"/>
                <a:gd name="T46" fmla="*/ 0 w 1859"/>
                <a:gd name="T47" fmla="*/ 0 h 1851"/>
                <a:gd name="T48" fmla="*/ 0 w 1859"/>
                <a:gd name="T49" fmla="*/ 0 h 1851"/>
                <a:gd name="T50" fmla="*/ 0 w 1859"/>
                <a:gd name="T51" fmla="*/ 0 h 1851"/>
                <a:gd name="T52" fmla="*/ 0 w 1859"/>
                <a:gd name="T53" fmla="*/ 0 h 1851"/>
                <a:gd name="T54" fmla="*/ 0 w 1859"/>
                <a:gd name="T55" fmla="*/ 0 h 1851"/>
                <a:gd name="T56" fmla="*/ 0 w 1859"/>
                <a:gd name="T57" fmla="*/ 0 h 1851"/>
                <a:gd name="T58" fmla="*/ 0 w 1859"/>
                <a:gd name="T59" fmla="*/ 0 h 1851"/>
                <a:gd name="T60" fmla="*/ 0 w 1859"/>
                <a:gd name="T61" fmla="*/ 0 h 1851"/>
                <a:gd name="T62" fmla="*/ 0 w 1859"/>
                <a:gd name="T63" fmla="*/ 0 h 1851"/>
                <a:gd name="T64" fmla="*/ 0 w 1859"/>
                <a:gd name="T65" fmla="*/ 0 h 1851"/>
                <a:gd name="T66" fmla="*/ 0 w 1859"/>
                <a:gd name="T67" fmla="*/ 0 h 1851"/>
                <a:gd name="T68" fmla="*/ 0 w 1859"/>
                <a:gd name="T69" fmla="*/ 0 h 1851"/>
                <a:gd name="T70" fmla="*/ 0 w 1859"/>
                <a:gd name="T71" fmla="*/ 0 h 1851"/>
                <a:gd name="T72" fmla="*/ 0 w 1859"/>
                <a:gd name="T73" fmla="*/ 0 h 1851"/>
                <a:gd name="T74" fmla="*/ 0 w 1859"/>
                <a:gd name="T75" fmla="*/ 0 h 1851"/>
                <a:gd name="T76" fmla="*/ 0 w 1859"/>
                <a:gd name="T77" fmla="*/ 0 h 1851"/>
                <a:gd name="T78" fmla="*/ 0 w 1859"/>
                <a:gd name="T79" fmla="*/ 0 h 1851"/>
                <a:gd name="T80" fmla="*/ 0 w 1859"/>
                <a:gd name="T81" fmla="*/ 0 h 1851"/>
                <a:gd name="T82" fmla="*/ 0 w 1859"/>
                <a:gd name="T83" fmla="*/ 0 h 1851"/>
                <a:gd name="T84" fmla="*/ 0 w 1859"/>
                <a:gd name="T85" fmla="*/ 0 h 1851"/>
                <a:gd name="T86" fmla="*/ 0 w 1859"/>
                <a:gd name="T87" fmla="*/ 0 h 1851"/>
                <a:gd name="T88" fmla="*/ 0 w 1859"/>
                <a:gd name="T89" fmla="*/ 0 h 1851"/>
                <a:gd name="T90" fmla="*/ 0 w 1859"/>
                <a:gd name="T91" fmla="*/ 0 h 1851"/>
                <a:gd name="T92" fmla="*/ 0 w 1859"/>
                <a:gd name="T93" fmla="*/ 0 h 1851"/>
                <a:gd name="T94" fmla="*/ 0 w 1859"/>
                <a:gd name="T95" fmla="*/ 0 h 1851"/>
                <a:gd name="T96" fmla="*/ 0 w 1859"/>
                <a:gd name="T97" fmla="*/ 0 h 1851"/>
                <a:gd name="T98" fmla="*/ 0 w 1859"/>
                <a:gd name="T99" fmla="*/ 0 h 1851"/>
                <a:gd name="T100" fmla="*/ 0 w 1859"/>
                <a:gd name="T101" fmla="*/ 0 h 1851"/>
                <a:gd name="T102" fmla="*/ 0 w 1859"/>
                <a:gd name="T103" fmla="*/ 0 h 185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859" h="1851">
                  <a:moveTo>
                    <a:pt x="82" y="0"/>
                  </a:moveTo>
                  <a:lnTo>
                    <a:pt x="82" y="28"/>
                  </a:lnTo>
                  <a:lnTo>
                    <a:pt x="74" y="28"/>
                  </a:lnTo>
                  <a:lnTo>
                    <a:pt x="74" y="59"/>
                  </a:lnTo>
                  <a:lnTo>
                    <a:pt x="68" y="59"/>
                  </a:lnTo>
                  <a:lnTo>
                    <a:pt x="68" y="89"/>
                  </a:lnTo>
                  <a:lnTo>
                    <a:pt x="59" y="89"/>
                  </a:lnTo>
                  <a:lnTo>
                    <a:pt x="59" y="111"/>
                  </a:lnTo>
                  <a:lnTo>
                    <a:pt x="46" y="111"/>
                  </a:lnTo>
                  <a:lnTo>
                    <a:pt x="46" y="133"/>
                  </a:lnTo>
                  <a:lnTo>
                    <a:pt x="37" y="133"/>
                  </a:lnTo>
                  <a:lnTo>
                    <a:pt x="37" y="184"/>
                  </a:lnTo>
                  <a:lnTo>
                    <a:pt x="24" y="184"/>
                  </a:lnTo>
                  <a:lnTo>
                    <a:pt x="24" y="208"/>
                  </a:lnTo>
                  <a:lnTo>
                    <a:pt x="17" y="208"/>
                  </a:lnTo>
                  <a:lnTo>
                    <a:pt x="17" y="228"/>
                  </a:lnTo>
                  <a:lnTo>
                    <a:pt x="0" y="228"/>
                  </a:lnTo>
                  <a:lnTo>
                    <a:pt x="0" y="1431"/>
                  </a:lnTo>
                  <a:lnTo>
                    <a:pt x="24" y="1431"/>
                  </a:lnTo>
                  <a:lnTo>
                    <a:pt x="24" y="1440"/>
                  </a:lnTo>
                  <a:lnTo>
                    <a:pt x="59" y="1440"/>
                  </a:lnTo>
                  <a:lnTo>
                    <a:pt x="59" y="1446"/>
                  </a:lnTo>
                  <a:lnTo>
                    <a:pt x="96" y="1446"/>
                  </a:lnTo>
                  <a:lnTo>
                    <a:pt x="96" y="1462"/>
                  </a:lnTo>
                  <a:lnTo>
                    <a:pt x="141" y="1462"/>
                  </a:lnTo>
                  <a:lnTo>
                    <a:pt x="141" y="1468"/>
                  </a:lnTo>
                  <a:lnTo>
                    <a:pt x="177" y="1468"/>
                  </a:lnTo>
                  <a:lnTo>
                    <a:pt x="177" y="1477"/>
                  </a:lnTo>
                  <a:lnTo>
                    <a:pt x="213" y="1477"/>
                  </a:lnTo>
                  <a:lnTo>
                    <a:pt x="213" y="1482"/>
                  </a:lnTo>
                  <a:lnTo>
                    <a:pt x="250" y="1482"/>
                  </a:lnTo>
                  <a:lnTo>
                    <a:pt x="250" y="1499"/>
                  </a:lnTo>
                  <a:lnTo>
                    <a:pt x="292" y="1499"/>
                  </a:lnTo>
                  <a:lnTo>
                    <a:pt x="292" y="1505"/>
                  </a:lnTo>
                  <a:lnTo>
                    <a:pt x="329" y="1505"/>
                  </a:lnTo>
                  <a:lnTo>
                    <a:pt x="329" y="1513"/>
                  </a:lnTo>
                  <a:lnTo>
                    <a:pt x="365" y="1513"/>
                  </a:lnTo>
                  <a:lnTo>
                    <a:pt x="365" y="1519"/>
                  </a:lnTo>
                  <a:lnTo>
                    <a:pt x="396" y="1519"/>
                  </a:lnTo>
                  <a:lnTo>
                    <a:pt x="396" y="1536"/>
                  </a:lnTo>
                  <a:lnTo>
                    <a:pt x="475" y="1536"/>
                  </a:lnTo>
                  <a:lnTo>
                    <a:pt x="475" y="1550"/>
                  </a:lnTo>
                  <a:lnTo>
                    <a:pt x="511" y="1550"/>
                  </a:lnTo>
                  <a:lnTo>
                    <a:pt x="511" y="1556"/>
                  </a:lnTo>
                  <a:lnTo>
                    <a:pt x="548" y="1556"/>
                  </a:lnTo>
                  <a:lnTo>
                    <a:pt x="548" y="1565"/>
                  </a:lnTo>
                  <a:lnTo>
                    <a:pt x="592" y="1565"/>
                  </a:lnTo>
                  <a:lnTo>
                    <a:pt x="592" y="1579"/>
                  </a:lnTo>
                  <a:lnTo>
                    <a:pt x="637" y="1579"/>
                  </a:lnTo>
                  <a:lnTo>
                    <a:pt x="637" y="1587"/>
                  </a:lnTo>
                  <a:lnTo>
                    <a:pt x="673" y="1587"/>
                  </a:lnTo>
                  <a:lnTo>
                    <a:pt x="673" y="1594"/>
                  </a:lnTo>
                  <a:lnTo>
                    <a:pt x="710" y="1594"/>
                  </a:lnTo>
                  <a:lnTo>
                    <a:pt x="710" y="1601"/>
                  </a:lnTo>
                  <a:lnTo>
                    <a:pt x="746" y="1601"/>
                  </a:lnTo>
                  <a:lnTo>
                    <a:pt x="746" y="1616"/>
                  </a:lnTo>
                  <a:lnTo>
                    <a:pt x="788" y="1616"/>
                  </a:lnTo>
                  <a:lnTo>
                    <a:pt x="788" y="1624"/>
                  </a:lnTo>
                  <a:lnTo>
                    <a:pt x="825" y="1624"/>
                  </a:lnTo>
                  <a:lnTo>
                    <a:pt x="825" y="1638"/>
                  </a:lnTo>
                  <a:lnTo>
                    <a:pt x="898" y="1638"/>
                  </a:lnTo>
                  <a:lnTo>
                    <a:pt x="898" y="1647"/>
                  </a:lnTo>
                  <a:lnTo>
                    <a:pt x="927" y="1647"/>
                  </a:lnTo>
                  <a:lnTo>
                    <a:pt x="927" y="1653"/>
                  </a:lnTo>
                  <a:lnTo>
                    <a:pt x="979" y="1653"/>
                  </a:lnTo>
                  <a:lnTo>
                    <a:pt x="979" y="1667"/>
                  </a:lnTo>
                  <a:lnTo>
                    <a:pt x="1016" y="1667"/>
                  </a:lnTo>
                  <a:lnTo>
                    <a:pt x="1016" y="1675"/>
                  </a:lnTo>
                  <a:lnTo>
                    <a:pt x="1044" y="1675"/>
                  </a:lnTo>
                  <a:lnTo>
                    <a:pt x="1044" y="1684"/>
                  </a:lnTo>
                  <a:lnTo>
                    <a:pt x="1080" y="1684"/>
                  </a:lnTo>
                  <a:lnTo>
                    <a:pt x="1080" y="1698"/>
                  </a:lnTo>
                  <a:lnTo>
                    <a:pt x="1131" y="1698"/>
                  </a:lnTo>
                  <a:lnTo>
                    <a:pt x="1131" y="1704"/>
                  </a:lnTo>
                  <a:lnTo>
                    <a:pt x="1162" y="1704"/>
                  </a:lnTo>
                  <a:lnTo>
                    <a:pt x="1162" y="1712"/>
                  </a:lnTo>
                  <a:lnTo>
                    <a:pt x="1197" y="1712"/>
                  </a:lnTo>
                  <a:lnTo>
                    <a:pt x="1197" y="1720"/>
                  </a:lnTo>
                  <a:lnTo>
                    <a:pt x="1234" y="1720"/>
                  </a:lnTo>
                  <a:lnTo>
                    <a:pt x="1234" y="1735"/>
                  </a:lnTo>
                  <a:lnTo>
                    <a:pt x="1277" y="1735"/>
                  </a:lnTo>
                  <a:lnTo>
                    <a:pt x="1277" y="1741"/>
                  </a:lnTo>
                  <a:lnTo>
                    <a:pt x="1313" y="1741"/>
                  </a:lnTo>
                  <a:lnTo>
                    <a:pt x="1313" y="1757"/>
                  </a:lnTo>
                  <a:lnTo>
                    <a:pt x="1386" y="1757"/>
                  </a:lnTo>
                  <a:lnTo>
                    <a:pt x="1386" y="1763"/>
                  </a:lnTo>
                  <a:lnTo>
                    <a:pt x="1430" y="1763"/>
                  </a:lnTo>
                  <a:lnTo>
                    <a:pt x="1430" y="1772"/>
                  </a:lnTo>
                  <a:lnTo>
                    <a:pt x="1467" y="1772"/>
                  </a:lnTo>
                  <a:lnTo>
                    <a:pt x="1467" y="1786"/>
                  </a:lnTo>
                  <a:lnTo>
                    <a:pt x="1504" y="1786"/>
                  </a:lnTo>
                  <a:lnTo>
                    <a:pt x="1504" y="1794"/>
                  </a:lnTo>
                  <a:lnTo>
                    <a:pt x="1545" y="1794"/>
                  </a:lnTo>
                  <a:lnTo>
                    <a:pt x="1545" y="1800"/>
                  </a:lnTo>
                  <a:lnTo>
                    <a:pt x="1582" y="1800"/>
                  </a:lnTo>
                  <a:lnTo>
                    <a:pt x="1582" y="1814"/>
                  </a:lnTo>
                  <a:lnTo>
                    <a:pt x="1619" y="1814"/>
                  </a:lnTo>
                  <a:lnTo>
                    <a:pt x="1619" y="1823"/>
                  </a:lnTo>
                  <a:lnTo>
                    <a:pt x="1663" y="1823"/>
                  </a:lnTo>
                  <a:lnTo>
                    <a:pt x="1663" y="1829"/>
                  </a:lnTo>
                  <a:lnTo>
                    <a:pt x="1700" y="1829"/>
                  </a:lnTo>
                  <a:lnTo>
                    <a:pt x="1700" y="1845"/>
                  </a:lnTo>
                  <a:lnTo>
                    <a:pt x="1728" y="1845"/>
                  </a:lnTo>
                  <a:lnTo>
                    <a:pt x="1728" y="1851"/>
                  </a:lnTo>
                  <a:lnTo>
                    <a:pt x="1780" y="1851"/>
                  </a:lnTo>
                  <a:lnTo>
                    <a:pt x="1780" y="1845"/>
                  </a:lnTo>
                  <a:lnTo>
                    <a:pt x="1787" y="1845"/>
                  </a:lnTo>
                  <a:lnTo>
                    <a:pt x="1787" y="1800"/>
                  </a:lnTo>
                  <a:lnTo>
                    <a:pt x="1795" y="1800"/>
                  </a:lnTo>
                  <a:lnTo>
                    <a:pt x="1795" y="1772"/>
                  </a:lnTo>
                  <a:lnTo>
                    <a:pt x="1800" y="1772"/>
                  </a:lnTo>
                  <a:lnTo>
                    <a:pt x="1800" y="1757"/>
                  </a:lnTo>
                  <a:lnTo>
                    <a:pt x="1817" y="1757"/>
                  </a:lnTo>
                  <a:lnTo>
                    <a:pt x="1817" y="1712"/>
                  </a:lnTo>
                  <a:lnTo>
                    <a:pt x="1823" y="1712"/>
                  </a:lnTo>
                  <a:lnTo>
                    <a:pt x="1823" y="1684"/>
                  </a:lnTo>
                  <a:lnTo>
                    <a:pt x="1837" y="1684"/>
                  </a:lnTo>
                  <a:lnTo>
                    <a:pt x="1837" y="1667"/>
                  </a:lnTo>
                  <a:lnTo>
                    <a:pt x="1845" y="1667"/>
                  </a:lnTo>
                  <a:lnTo>
                    <a:pt x="1845" y="1638"/>
                  </a:lnTo>
                  <a:lnTo>
                    <a:pt x="1854" y="1638"/>
                  </a:lnTo>
                  <a:lnTo>
                    <a:pt x="1854" y="1624"/>
                  </a:lnTo>
                  <a:lnTo>
                    <a:pt x="1859" y="1624"/>
                  </a:lnTo>
                  <a:lnTo>
                    <a:pt x="1859" y="406"/>
                  </a:lnTo>
                  <a:lnTo>
                    <a:pt x="1854" y="406"/>
                  </a:lnTo>
                  <a:lnTo>
                    <a:pt x="1854" y="391"/>
                  </a:lnTo>
                  <a:lnTo>
                    <a:pt x="1817" y="391"/>
                  </a:lnTo>
                  <a:lnTo>
                    <a:pt x="1817" y="384"/>
                  </a:lnTo>
                  <a:lnTo>
                    <a:pt x="1780" y="384"/>
                  </a:lnTo>
                  <a:lnTo>
                    <a:pt x="1780" y="375"/>
                  </a:lnTo>
                  <a:lnTo>
                    <a:pt x="1728" y="375"/>
                  </a:lnTo>
                  <a:lnTo>
                    <a:pt x="1728" y="369"/>
                  </a:lnTo>
                  <a:lnTo>
                    <a:pt x="1700" y="369"/>
                  </a:lnTo>
                  <a:lnTo>
                    <a:pt x="1700" y="355"/>
                  </a:lnTo>
                  <a:lnTo>
                    <a:pt x="1649" y="355"/>
                  </a:lnTo>
                  <a:lnTo>
                    <a:pt x="1649" y="347"/>
                  </a:lnTo>
                  <a:lnTo>
                    <a:pt x="1613" y="347"/>
                  </a:lnTo>
                  <a:lnTo>
                    <a:pt x="1613" y="338"/>
                  </a:lnTo>
                  <a:lnTo>
                    <a:pt x="1567" y="338"/>
                  </a:lnTo>
                  <a:lnTo>
                    <a:pt x="1567" y="332"/>
                  </a:lnTo>
                  <a:lnTo>
                    <a:pt x="1532" y="332"/>
                  </a:lnTo>
                  <a:lnTo>
                    <a:pt x="1532" y="324"/>
                  </a:lnTo>
                  <a:lnTo>
                    <a:pt x="1489" y="324"/>
                  </a:lnTo>
                  <a:lnTo>
                    <a:pt x="1489" y="318"/>
                  </a:lnTo>
                  <a:lnTo>
                    <a:pt x="1452" y="318"/>
                  </a:lnTo>
                  <a:lnTo>
                    <a:pt x="1452" y="310"/>
                  </a:lnTo>
                  <a:lnTo>
                    <a:pt x="1408" y="310"/>
                  </a:lnTo>
                  <a:lnTo>
                    <a:pt x="1408" y="296"/>
                  </a:lnTo>
                  <a:lnTo>
                    <a:pt x="1371" y="296"/>
                  </a:lnTo>
                  <a:lnTo>
                    <a:pt x="1371" y="287"/>
                  </a:lnTo>
                  <a:lnTo>
                    <a:pt x="1327" y="287"/>
                  </a:lnTo>
                  <a:lnTo>
                    <a:pt x="1327" y="272"/>
                  </a:lnTo>
                  <a:lnTo>
                    <a:pt x="1249" y="272"/>
                  </a:lnTo>
                  <a:lnTo>
                    <a:pt x="1249" y="259"/>
                  </a:lnTo>
                  <a:lnTo>
                    <a:pt x="1212" y="259"/>
                  </a:lnTo>
                  <a:lnTo>
                    <a:pt x="1212" y="250"/>
                  </a:lnTo>
                  <a:lnTo>
                    <a:pt x="1175" y="250"/>
                  </a:lnTo>
                  <a:lnTo>
                    <a:pt x="1175" y="236"/>
                  </a:lnTo>
                  <a:lnTo>
                    <a:pt x="1131" y="236"/>
                  </a:lnTo>
                  <a:lnTo>
                    <a:pt x="1131" y="228"/>
                  </a:lnTo>
                  <a:lnTo>
                    <a:pt x="1094" y="228"/>
                  </a:lnTo>
                  <a:lnTo>
                    <a:pt x="1094" y="222"/>
                  </a:lnTo>
                  <a:lnTo>
                    <a:pt x="1044" y="222"/>
                  </a:lnTo>
                  <a:lnTo>
                    <a:pt x="1044" y="213"/>
                  </a:lnTo>
                  <a:lnTo>
                    <a:pt x="1016" y="213"/>
                  </a:lnTo>
                  <a:lnTo>
                    <a:pt x="1016" y="208"/>
                  </a:lnTo>
                  <a:lnTo>
                    <a:pt x="962" y="208"/>
                  </a:lnTo>
                  <a:lnTo>
                    <a:pt x="962" y="199"/>
                  </a:lnTo>
                  <a:lnTo>
                    <a:pt x="927" y="199"/>
                  </a:lnTo>
                  <a:lnTo>
                    <a:pt x="927" y="184"/>
                  </a:lnTo>
                  <a:lnTo>
                    <a:pt x="884" y="184"/>
                  </a:lnTo>
                  <a:lnTo>
                    <a:pt x="884" y="177"/>
                  </a:lnTo>
                  <a:lnTo>
                    <a:pt x="847" y="177"/>
                  </a:lnTo>
                  <a:lnTo>
                    <a:pt x="847" y="171"/>
                  </a:lnTo>
                  <a:lnTo>
                    <a:pt x="803" y="171"/>
                  </a:lnTo>
                  <a:lnTo>
                    <a:pt x="803" y="154"/>
                  </a:lnTo>
                  <a:lnTo>
                    <a:pt x="766" y="154"/>
                  </a:lnTo>
                  <a:lnTo>
                    <a:pt x="766" y="148"/>
                  </a:lnTo>
                  <a:lnTo>
                    <a:pt x="724" y="148"/>
                  </a:lnTo>
                  <a:lnTo>
                    <a:pt x="724" y="140"/>
                  </a:lnTo>
                  <a:lnTo>
                    <a:pt x="687" y="140"/>
                  </a:lnTo>
                  <a:lnTo>
                    <a:pt x="687" y="133"/>
                  </a:lnTo>
                  <a:lnTo>
                    <a:pt x="642" y="133"/>
                  </a:lnTo>
                  <a:lnTo>
                    <a:pt x="642" y="118"/>
                  </a:lnTo>
                  <a:lnTo>
                    <a:pt x="607" y="118"/>
                  </a:lnTo>
                  <a:lnTo>
                    <a:pt x="607" y="111"/>
                  </a:lnTo>
                  <a:lnTo>
                    <a:pt x="527" y="111"/>
                  </a:lnTo>
                  <a:lnTo>
                    <a:pt x="527" y="96"/>
                  </a:lnTo>
                  <a:lnTo>
                    <a:pt x="475" y="96"/>
                  </a:lnTo>
                  <a:lnTo>
                    <a:pt x="475" y="89"/>
                  </a:lnTo>
                  <a:lnTo>
                    <a:pt x="446" y="89"/>
                  </a:lnTo>
                  <a:lnTo>
                    <a:pt x="446" y="80"/>
                  </a:lnTo>
                  <a:lnTo>
                    <a:pt x="396" y="80"/>
                  </a:lnTo>
                  <a:lnTo>
                    <a:pt x="396" y="66"/>
                  </a:lnTo>
                  <a:lnTo>
                    <a:pt x="365" y="66"/>
                  </a:lnTo>
                  <a:lnTo>
                    <a:pt x="365" y="59"/>
                  </a:lnTo>
                  <a:lnTo>
                    <a:pt x="315" y="59"/>
                  </a:lnTo>
                  <a:lnTo>
                    <a:pt x="315" y="52"/>
                  </a:lnTo>
                  <a:lnTo>
                    <a:pt x="278" y="52"/>
                  </a:lnTo>
                  <a:lnTo>
                    <a:pt x="278" y="37"/>
                  </a:lnTo>
                  <a:lnTo>
                    <a:pt x="235" y="37"/>
                  </a:lnTo>
                  <a:lnTo>
                    <a:pt x="235" y="28"/>
                  </a:lnTo>
                  <a:lnTo>
                    <a:pt x="200" y="28"/>
                  </a:lnTo>
                  <a:lnTo>
                    <a:pt x="200" y="23"/>
                  </a:lnTo>
                  <a:lnTo>
                    <a:pt x="163" y="23"/>
                  </a:lnTo>
                  <a:lnTo>
                    <a:pt x="163" y="15"/>
                  </a:lnTo>
                  <a:lnTo>
                    <a:pt x="118" y="15"/>
                  </a:lnTo>
                  <a:lnTo>
                    <a:pt x="118" y="0"/>
                  </a:lnTo>
                  <a:lnTo>
                    <a:pt x="82" y="0"/>
                  </a:lnTo>
                  <a:close/>
                </a:path>
              </a:pathLst>
            </a:custGeom>
            <a:solidFill>
              <a:srgbClr val="020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252"/>
            <p:cNvSpPr>
              <a:spLocks/>
            </p:cNvSpPr>
            <p:nvPr/>
          </p:nvSpPr>
          <p:spPr bwMode="auto">
            <a:xfrm>
              <a:off x="3932" y="1912"/>
              <a:ext cx="173" cy="134"/>
            </a:xfrm>
            <a:custGeom>
              <a:avLst/>
              <a:gdLst>
                <a:gd name="T0" fmla="*/ 0 w 1726"/>
                <a:gd name="T1" fmla="*/ 0 h 1741"/>
                <a:gd name="T2" fmla="*/ 0 w 1726"/>
                <a:gd name="T3" fmla="*/ 0 h 1741"/>
                <a:gd name="T4" fmla="*/ 0 w 1726"/>
                <a:gd name="T5" fmla="*/ 0 h 1741"/>
                <a:gd name="T6" fmla="*/ 0 w 1726"/>
                <a:gd name="T7" fmla="*/ 0 h 1741"/>
                <a:gd name="T8" fmla="*/ 0 w 1726"/>
                <a:gd name="T9" fmla="*/ 0 h 1741"/>
                <a:gd name="T10" fmla="*/ 0 w 1726"/>
                <a:gd name="T11" fmla="*/ 0 h 1741"/>
                <a:gd name="T12" fmla="*/ 0 w 1726"/>
                <a:gd name="T13" fmla="*/ 0 h 1741"/>
                <a:gd name="T14" fmla="*/ 0 w 1726"/>
                <a:gd name="T15" fmla="*/ 0 h 1741"/>
                <a:gd name="T16" fmla="*/ 0 w 1726"/>
                <a:gd name="T17" fmla="*/ 0 h 1741"/>
                <a:gd name="T18" fmla="*/ 0 w 1726"/>
                <a:gd name="T19" fmla="*/ 0 h 1741"/>
                <a:gd name="T20" fmla="*/ 0 w 1726"/>
                <a:gd name="T21" fmla="*/ 0 h 1741"/>
                <a:gd name="T22" fmla="*/ 0 w 1726"/>
                <a:gd name="T23" fmla="*/ 0 h 1741"/>
                <a:gd name="T24" fmla="*/ 0 w 1726"/>
                <a:gd name="T25" fmla="*/ 0 h 1741"/>
                <a:gd name="T26" fmla="*/ 0 w 1726"/>
                <a:gd name="T27" fmla="*/ 0 h 1741"/>
                <a:gd name="T28" fmla="*/ 0 w 1726"/>
                <a:gd name="T29" fmla="*/ 0 h 1741"/>
                <a:gd name="T30" fmla="*/ 0 w 1726"/>
                <a:gd name="T31" fmla="*/ 0 h 1741"/>
                <a:gd name="T32" fmla="*/ 0 w 1726"/>
                <a:gd name="T33" fmla="*/ 0 h 1741"/>
                <a:gd name="T34" fmla="*/ 0 w 1726"/>
                <a:gd name="T35" fmla="*/ 0 h 1741"/>
                <a:gd name="T36" fmla="*/ 0 w 1726"/>
                <a:gd name="T37" fmla="*/ 0 h 1741"/>
                <a:gd name="T38" fmla="*/ 0 w 1726"/>
                <a:gd name="T39" fmla="*/ 0 h 1741"/>
                <a:gd name="T40" fmla="*/ 0 w 1726"/>
                <a:gd name="T41" fmla="*/ 0 h 1741"/>
                <a:gd name="T42" fmla="*/ 0 w 1726"/>
                <a:gd name="T43" fmla="*/ 0 h 1741"/>
                <a:gd name="T44" fmla="*/ 0 w 1726"/>
                <a:gd name="T45" fmla="*/ 0 h 1741"/>
                <a:gd name="T46" fmla="*/ 0 w 1726"/>
                <a:gd name="T47" fmla="*/ 0 h 1741"/>
                <a:gd name="T48" fmla="*/ 0 w 1726"/>
                <a:gd name="T49" fmla="*/ 0 h 1741"/>
                <a:gd name="T50" fmla="*/ 0 w 1726"/>
                <a:gd name="T51" fmla="*/ 0 h 1741"/>
                <a:gd name="T52" fmla="*/ 0 w 1726"/>
                <a:gd name="T53" fmla="*/ 0 h 1741"/>
                <a:gd name="T54" fmla="*/ 0 w 1726"/>
                <a:gd name="T55" fmla="*/ 0 h 1741"/>
                <a:gd name="T56" fmla="*/ 0 w 1726"/>
                <a:gd name="T57" fmla="*/ 0 h 1741"/>
                <a:gd name="T58" fmla="*/ 0 w 1726"/>
                <a:gd name="T59" fmla="*/ 0 h 1741"/>
                <a:gd name="T60" fmla="*/ 0 w 1726"/>
                <a:gd name="T61" fmla="*/ 0 h 1741"/>
                <a:gd name="T62" fmla="*/ 0 w 1726"/>
                <a:gd name="T63" fmla="*/ 0 h 1741"/>
                <a:gd name="T64" fmla="*/ 0 w 1726"/>
                <a:gd name="T65" fmla="*/ 0 h 1741"/>
                <a:gd name="T66" fmla="*/ 0 w 1726"/>
                <a:gd name="T67" fmla="*/ 0 h 1741"/>
                <a:gd name="T68" fmla="*/ 0 w 1726"/>
                <a:gd name="T69" fmla="*/ 0 h 1741"/>
                <a:gd name="T70" fmla="*/ 0 w 1726"/>
                <a:gd name="T71" fmla="*/ 0 h 1741"/>
                <a:gd name="T72" fmla="*/ 0 w 1726"/>
                <a:gd name="T73" fmla="*/ 0 h 1741"/>
                <a:gd name="T74" fmla="*/ 0 w 1726"/>
                <a:gd name="T75" fmla="*/ 0 h 1741"/>
                <a:gd name="T76" fmla="*/ 0 w 1726"/>
                <a:gd name="T77" fmla="*/ 0 h 1741"/>
                <a:gd name="T78" fmla="*/ 0 w 1726"/>
                <a:gd name="T79" fmla="*/ 0 h 1741"/>
                <a:gd name="T80" fmla="*/ 0 w 1726"/>
                <a:gd name="T81" fmla="*/ 0 h 1741"/>
                <a:gd name="T82" fmla="*/ 0 w 1726"/>
                <a:gd name="T83" fmla="*/ 0 h 1741"/>
                <a:gd name="T84" fmla="*/ 0 w 1726"/>
                <a:gd name="T85" fmla="*/ 0 h 1741"/>
                <a:gd name="T86" fmla="*/ 0 w 1726"/>
                <a:gd name="T87" fmla="*/ 0 h 1741"/>
                <a:gd name="T88" fmla="*/ 0 w 1726"/>
                <a:gd name="T89" fmla="*/ 0 h 1741"/>
                <a:gd name="T90" fmla="*/ 0 w 1726"/>
                <a:gd name="T91" fmla="*/ 0 h 1741"/>
                <a:gd name="T92" fmla="*/ 0 w 1726"/>
                <a:gd name="T93" fmla="*/ 0 h 1741"/>
                <a:gd name="T94" fmla="*/ 0 w 1726"/>
                <a:gd name="T95" fmla="*/ 0 h 1741"/>
                <a:gd name="T96" fmla="*/ 0 w 1726"/>
                <a:gd name="T97" fmla="*/ 0 h 174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726" h="1741">
                  <a:moveTo>
                    <a:pt x="0" y="0"/>
                  </a:moveTo>
                  <a:lnTo>
                    <a:pt x="0" y="1387"/>
                  </a:lnTo>
                  <a:lnTo>
                    <a:pt x="22" y="1387"/>
                  </a:lnTo>
                  <a:lnTo>
                    <a:pt x="22" y="1403"/>
                  </a:lnTo>
                  <a:lnTo>
                    <a:pt x="67" y="1403"/>
                  </a:lnTo>
                  <a:lnTo>
                    <a:pt x="67" y="1409"/>
                  </a:lnTo>
                  <a:lnTo>
                    <a:pt x="103" y="1409"/>
                  </a:lnTo>
                  <a:lnTo>
                    <a:pt x="103" y="1418"/>
                  </a:lnTo>
                  <a:lnTo>
                    <a:pt x="139" y="1418"/>
                  </a:lnTo>
                  <a:lnTo>
                    <a:pt x="139" y="1423"/>
                  </a:lnTo>
                  <a:lnTo>
                    <a:pt x="176" y="1423"/>
                  </a:lnTo>
                  <a:lnTo>
                    <a:pt x="176" y="1440"/>
                  </a:lnTo>
                  <a:lnTo>
                    <a:pt x="218" y="1440"/>
                  </a:lnTo>
                  <a:lnTo>
                    <a:pt x="218" y="1446"/>
                  </a:lnTo>
                  <a:lnTo>
                    <a:pt x="255" y="1446"/>
                  </a:lnTo>
                  <a:lnTo>
                    <a:pt x="255" y="1454"/>
                  </a:lnTo>
                  <a:lnTo>
                    <a:pt x="291" y="1454"/>
                  </a:lnTo>
                  <a:lnTo>
                    <a:pt x="291" y="1460"/>
                  </a:lnTo>
                  <a:lnTo>
                    <a:pt x="322" y="1460"/>
                  </a:lnTo>
                  <a:lnTo>
                    <a:pt x="322" y="1477"/>
                  </a:lnTo>
                  <a:lnTo>
                    <a:pt x="401" y="1477"/>
                  </a:lnTo>
                  <a:lnTo>
                    <a:pt x="401" y="1491"/>
                  </a:lnTo>
                  <a:lnTo>
                    <a:pt x="437" y="1491"/>
                  </a:lnTo>
                  <a:lnTo>
                    <a:pt x="437" y="1497"/>
                  </a:lnTo>
                  <a:lnTo>
                    <a:pt x="474" y="1497"/>
                  </a:lnTo>
                  <a:lnTo>
                    <a:pt x="474" y="1506"/>
                  </a:lnTo>
                  <a:lnTo>
                    <a:pt x="518" y="1506"/>
                  </a:lnTo>
                  <a:lnTo>
                    <a:pt x="518" y="1520"/>
                  </a:lnTo>
                  <a:lnTo>
                    <a:pt x="563" y="1520"/>
                  </a:lnTo>
                  <a:lnTo>
                    <a:pt x="563" y="1528"/>
                  </a:lnTo>
                  <a:lnTo>
                    <a:pt x="599" y="1528"/>
                  </a:lnTo>
                  <a:lnTo>
                    <a:pt x="599" y="1535"/>
                  </a:lnTo>
                  <a:lnTo>
                    <a:pt x="636" y="1535"/>
                  </a:lnTo>
                  <a:lnTo>
                    <a:pt x="636" y="1542"/>
                  </a:lnTo>
                  <a:lnTo>
                    <a:pt x="672" y="1542"/>
                  </a:lnTo>
                  <a:lnTo>
                    <a:pt x="672" y="1557"/>
                  </a:lnTo>
                  <a:lnTo>
                    <a:pt x="714" y="1557"/>
                  </a:lnTo>
                  <a:lnTo>
                    <a:pt x="714" y="1565"/>
                  </a:lnTo>
                  <a:lnTo>
                    <a:pt x="751" y="1565"/>
                  </a:lnTo>
                  <a:lnTo>
                    <a:pt x="751" y="1579"/>
                  </a:lnTo>
                  <a:lnTo>
                    <a:pt x="824" y="1579"/>
                  </a:lnTo>
                  <a:lnTo>
                    <a:pt x="824" y="1588"/>
                  </a:lnTo>
                  <a:lnTo>
                    <a:pt x="853" y="1588"/>
                  </a:lnTo>
                  <a:lnTo>
                    <a:pt x="853" y="1594"/>
                  </a:lnTo>
                  <a:lnTo>
                    <a:pt x="905" y="1594"/>
                  </a:lnTo>
                  <a:lnTo>
                    <a:pt x="905" y="1608"/>
                  </a:lnTo>
                  <a:lnTo>
                    <a:pt x="942" y="1608"/>
                  </a:lnTo>
                  <a:lnTo>
                    <a:pt x="942" y="1616"/>
                  </a:lnTo>
                  <a:lnTo>
                    <a:pt x="970" y="1616"/>
                  </a:lnTo>
                  <a:lnTo>
                    <a:pt x="970" y="1625"/>
                  </a:lnTo>
                  <a:lnTo>
                    <a:pt x="1006" y="1625"/>
                  </a:lnTo>
                  <a:lnTo>
                    <a:pt x="1006" y="1639"/>
                  </a:lnTo>
                  <a:lnTo>
                    <a:pt x="1057" y="1639"/>
                  </a:lnTo>
                  <a:lnTo>
                    <a:pt x="1057" y="1645"/>
                  </a:lnTo>
                  <a:lnTo>
                    <a:pt x="1088" y="1645"/>
                  </a:lnTo>
                  <a:lnTo>
                    <a:pt x="1088" y="1653"/>
                  </a:lnTo>
                  <a:lnTo>
                    <a:pt x="1123" y="1653"/>
                  </a:lnTo>
                  <a:lnTo>
                    <a:pt x="1123" y="1661"/>
                  </a:lnTo>
                  <a:lnTo>
                    <a:pt x="1160" y="1661"/>
                  </a:lnTo>
                  <a:lnTo>
                    <a:pt x="1160" y="1676"/>
                  </a:lnTo>
                  <a:lnTo>
                    <a:pt x="1203" y="1676"/>
                  </a:lnTo>
                  <a:lnTo>
                    <a:pt x="1203" y="1682"/>
                  </a:lnTo>
                  <a:lnTo>
                    <a:pt x="1239" y="1682"/>
                  </a:lnTo>
                  <a:lnTo>
                    <a:pt x="1239" y="1698"/>
                  </a:lnTo>
                  <a:lnTo>
                    <a:pt x="1312" y="1698"/>
                  </a:lnTo>
                  <a:lnTo>
                    <a:pt x="1312" y="1704"/>
                  </a:lnTo>
                  <a:lnTo>
                    <a:pt x="1356" y="1704"/>
                  </a:lnTo>
                  <a:lnTo>
                    <a:pt x="1356" y="1713"/>
                  </a:lnTo>
                  <a:lnTo>
                    <a:pt x="1393" y="1713"/>
                  </a:lnTo>
                  <a:lnTo>
                    <a:pt x="1393" y="1727"/>
                  </a:lnTo>
                  <a:lnTo>
                    <a:pt x="1430" y="1727"/>
                  </a:lnTo>
                  <a:lnTo>
                    <a:pt x="1430" y="1735"/>
                  </a:lnTo>
                  <a:lnTo>
                    <a:pt x="1471" y="1735"/>
                  </a:lnTo>
                  <a:lnTo>
                    <a:pt x="1471" y="1741"/>
                  </a:lnTo>
                  <a:lnTo>
                    <a:pt x="1721" y="1741"/>
                  </a:lnTo>
                  <a:lnTo>
                    <a:pt x="1721" y="1713"/>
                  </a:lnTo>
                  <a:lnTo>
                    <a:pt x="1726" y="1713"/>
                  </a:lnTo>
                  <a:lnTo>
                    <a:pt x="1726" y="325"/>
                  </a:lnTo>
                  <a:lnTo>
                    <a:pt x="1706" y="325"/>
                  </a:lnTo>
                  <a:lnTo>
                    <a:pt x="1706" y="316"/>
                  </a:lnTo>
                  <a:lnTo>
                    <a:pt x="1654" y="316"/>
                  </a:lnTo>
                  <a:lnTo>
                    <a:pt x="1654" y="310"/>
                  </a:lnTo>
                  <a:lnTo>
                    <a:pt x="1626" y="310"/>
                  </a:lnTo>
                  <a:lnTo>
                    <a:pt x="1626" y="296"/>
                  </a:lnTo>
                  <a:lnTo>
                    <a:pt x="1575" y="296"/>
                  </a:lnTo>
                  <a:lnTo>
                    <a:pt x="1575" y="288"/>
                  </a:lnTo>
                  <a:lnTo>
                    <a:pt x="1539" y="288"/>
                  </a:lnTo>
                  <a:lnTo>
                    <a:pt x="1539" y="279"/>
                  </a:lnTo>
                  <a:lnTo>
                    <a:pt x="1493" y="279"/>
                  </a:lnTo>
                  <a:lnTo>
                    <a:pt x="1493" y="273"/>
                  </a:lnTo>
                  <a:lnTo>
                    <a:pt x="1458" y="273"/>
                  </a:lnTo>
                  <a:lnTo>
                    <a:pt x="1458" y="265"/>
                  </a:lnTo>
                  <a:lnTo>
                    <a:pt x="1415" y="265"/>
                  </a:lnTo>
                  <a:lnTo>
                    <a:pt x="1415" y="259"/>
                  </a:lnTo>
                  <a:lnTo>
                    <a:pt x="1378" y="259"/>
                  </a:lnTo>
                  <a:lnTo>
                    <a:pt x="1378" y="251"/>
                  </a:lnTo>
                  <a:lnTo>
                    <a:pt x="1334" y="251"/>
                  </a:lnTo>
                  <a:lnTo>
                    <a:pt x="1334" y="237"/>
                  </a:lnTo>
                  <a:lnTo>
                    <a:pt x="1297" y="237"/>
                  </a:lnTo>
                  <a:lnTo>
                    <a:pt x="1297" y="228"/>
                  </a:lnTo>
                  <a:lnTo>
                    <a:pt x="1253" y="228"/>
                  </a:lnTo>
                  <a:lnTo>
                    <a:pt x="1253" y="213"/>
                  </a:lnTo>
                  <a:lnTo>
                    <a:pt x="1175" y="213"/>
                  </a:lnTo>
                  <a:lnTo>
                    <a:pt x="1175" y="200"/>
                  </a:lnTo>
                  <a:lnTo>
                    <a:pt x="1138" y="200"/>
                  </a:lnTo>
                  <a:lnTo>
                    <a:pt x="1138" y="191"/>
                  </a:lnTo>
                  <a:lnTo>
                    <a:pt x="1101" y="191"/>
                  </a:lnTo>
                  <a:lnTo>
                    <a:pt x="1101" y="177"/>
                  </a:lnTo>
                  <a:lnTo>
                    <a:pt x="1057" y="177"/>
                  </a:lnTo>
                  <a:lnTo>
                    <a:pt x="1057" y="169"/>
                  </a:lnTo>
                  <a:lnTo>
                    <a:pt x="1020" y="169"/>
                  </a:lnTo>
                  <a:lnTo>
                    <a:pt x="1020" y="163"/>
                  </a:lnTo>
                  <a:lnTo>
                    <a:pt x="970" y="163"/>
                  </a:lnTo>
                  <a:lnTo>
                    <a:pt x="970" y="154"/>
                  </a:lnTo>
                  <a:lnTo>
                    <a:pt x="942" y="154"/>
                  </a:lnTo>
                  <a:lnTo>
                    <a:pt x="942" y="149"/>
                  </a:lnTo>
                  <a:lnTo>
                    <a:pt x="888" y="149"/>
                  </a:lnTo>
                  <a:lnTo>
                    <a:pt x="888" y="140"/>
                  </a:lnTo>
                  <a:lnTo>
                    <a:pt x="853" y="140"/>
                  </a:lnTo>
                  <a:lnTo>
                    <a:pt x="853" y="125"/>
                  </a:lnTo>
                  <a:lnTo>
                    <a:pt x="810" y="125"/>
                  </a:lnTo>
                  <a:lnTo>
                    <a:pt x="810" y="118"/>
                  </a:lnTo>
                  <a:lnTo>
                    <a:pt x="773" y="118"/>
                  </a:lnTo>
                  <a:lnTo>
                    <a:pt x="773" y="112"/>
                  </a:lnTo>
                  <a:lnTo>
                    <a:pt x="729" y="112"/>
                  </a:lnTo>
                  <a:lnTo>
                    <a:pt x="729" y="95"/>
                  </a:lnTo>
                  <a:lnTo>
                    <a:pt x="692" y="95"/>
                  </a:lnTo>
                  <a:lnTo>
                    <a:pt x="692" y="89"/>
                  </a:lnTo>
                  <a:lnTo>
                    <a:pt x="650" y="89"/>
                  </a:lnTo>
                  <a:lnTo>
                    <a:pt x="650" y="81"/>
                  </a:lnTo>
                  <a:lnTo>
                    <a:pt x="613" y="81"/>
                  </a:lnTo>
                  <a:lnTo>
                    <a:pt x="613" y="74"/>
                  </a:lnTo>
                  <a:lnTo>
                    <a:pt x="568" y="74"/>
                  </a:lnTo>
                  <a:lnTo>
                    <a:pt x="568" y="59"/>
                  </a:lnTo>
                  <a:lnTo>
                    <a:pt x="533" y="59"/>
                  </a:lnTo>
                  <a:lnTo>
                    <a:pt x="533" y="52"/>
                  </a:lnTo>
                  <a:lnTo>
                    <a:pt x="453" y="52"/>
                  </a:lnTo>
                  <a:lnTo>
                    <a:pt x="453" y="37"/>
                  </a:lnTo>
                  <a:lnTo>
                    <a:pt x="401" y="37"/>
                  </a:lnTo>
                  <a:lnTo>
                    <a:pt x="401" y="30"/>
                  </a:lnTo>
                  <a:lnTo>
                    <a:pt x="372" y="30"/>
                  </a:lnTo>
                  <a:lnTo>
                    <a:pt x="372" y="21"/>
                  </a:lnTo>
                  <a:lnTo>
                    <a:pt x="322" y="21"/>
                  </a:lnTo>
                  <a:lnTo>
                    <a:pt x="322" y="7"/>
                  </a:lnTo>
                  <a:lnTo>
                    <a:pt x="291" y="7"/>
                  </a:lnTo>
                  <a:lnTo>
                    <a:pt x="291" y="0"/>
                  </a:lnTo>
                  <a:lnTo>
                    <a:pt x="0" y="0"/>
                  </a:lnTo>
                  <a:close/>
                </a:path>
              </a:pathLst>
            </a:custGeom>
            <a:solidFill>
              <a:srgbClr val="0202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253"/>
            <p:cNvSpPr>
              <a:spLocks/>
            </p:cNvSpPr>
            <p:nvPr/>
          </p:nvSpPr>
          <p:spPr bwMode="auto">
            <a:xfrm>
              <a:off x="3939" y="1916"/>
              <a:ext cx="158" cy="125"/>
            </a:xfrm>
            <a:custGeom>
              <a:avLst/>
              <a:gdLst>
                <a:gd name="T0" fmla="*/ 0 w 1587"/>
                <a:gd name="T1" fmla="*/ 0 h 1617"/>
                <a:gd name="T2" fmla="*/ 0 w 1587"/>
                <a:gd name="T3" fmla="*/ 0 h 1617"/>
                <a:gd name="T4" fmla="*/ 0 w 1587"/>
                <a:gd name="T5" fmla="*/ 0 h 1617"/>
                <a:gd name="T6" fmla="*/ 0 w 1587"/>
                <a:gd name="T7" fmla="*/ 0 h 1617"/>
                <a:gd name="T8" fmla="*/ 0 w 1587"/>
                <a:gd name="T9" fmla="*/ 0 h 1617"/>
                <a:gd name="T10" fmla="*/ 0 w 1587"/>
                <a:gd name="T11" fmla="*/ 0 h 1617"/>
                <a:gd name="T12" fmla="*/ 0 w 1587"/>
                <a:gd name="T13" fmla="*/ 0 h 1617"/>
                <a:gd name="T14" fmla="*/ 0 w 1587"/>
                <a:gd name="T15" fmla="*/ 0 h 1617"/>
                <a:gd name="T16" fmla="*/ 0 w 1587"/>
                <a:gd name="T17" fmla="*/ 0 h 1617"/>
                <a:gd name="T18" fmla="*/ 0 w 1587"/>
                <a:gd name="T19" fmla="*/ 0 h 1617"/>
                <a:gd name="T20" fmla="*/ 0 w 1587"/>
                <a:gd name="T21" fmla="*/ 0 h 1617"/>
                <a:gd name="T22" fmla="*/ 0 w 1587"/>
                <a:gd name="T23" fmla="*/ 0 h 1617"/>
                <a:gd name="T24" fmla="*/ 0 w 1587"/>
                <a:gd name="T25" fmla="*/ 0 h 1617"/>
                <a:gd name="T26" fmla="*/ 0 w 1587"/>
                <a:gd name="T27" fmla="*/ 0 h 1617"/>
                <a:gd name="T28" fmla="*/ 0 w 1587"/>
                <a:gd name="T29" fmla="*/ 0 h 1617"/>
                <a:gd name="T30" fmla="*/ 0 w 1587"/>
                <a:gd name="T31" fmla="*/ 0 h 1617"/>
                <a:gd name="T32" fmla="*/ 0 w 1587"/>
                <a:gd name="T33" fmla="*/ 0 h 1617"/>
                <a:gd name="T34" fmla="*/ 0 w 1587"/>
                <a:gd name="T35" fmla="*/ 0 h 1617"/>
                <a:gd name="T36" fmla="*/ 0 w 1587"/>
                <a:gd name="T37" fmla="*/ 0 h 1617"/>
                <a:gd name="T38" fmla="*/ 0 w 1587"/>
                <a:gd name="T39" fmla="*/ 0 h 1617"/>
                <a:gd name="T40" fmla="*/ 0 w 1587"/>
                <a:gd name="T41" fmla="*/ 0 h 1617"/>
                <a:gd name="T42" fmla="*/ 0 w 1587"/>
                <a:gd name="T43" fmla="*/ 0 h 1617"/>
                <a:gd name="T44" fmla="*/ 0 w 1587"/>
                <a:gd name="T45" fmla="*/ 0 h 1617"/>
                <a:gd name="T46" fmla="*/ 0 w 1587"/>
                <a:gd name="T47" fmla="*/ 0 h 1617"/>
                <a:gd name="T48" fmla="*/ 0 w 1587"/>
                <a:gd name="T49" fmla="*/ 0 h 1617"/>
                <a:gd name="T50" fmla="*/ 0 w 1587"/>
                <a:gd name="T51" fmla="*/ 0 h 1617"/>
                <a:gd name="T52" fmla="*/ 0 w 1587"/>
                <a:gd name="T53" fmla="*/ 0 h 1617"/>
                <a:gd name="T54" fmla="*/ 0 w 1587"/>
                <a:gd name="T55" fmla="*/ 0 h 1617"/>
                <a:gd name="T56" fmla="*/ 0 w 1587"/>
                <a:gd name="T57" fmla="*/ 0 h 1617"/>
                <a:gd name="T58" fmla="*/ 0 w 1587"/>
                <a:gd name="T59" fmla="*/ 0 h 1617"/>
                <a:gd name="T60" fmla="*/ 0 w 1587"/>
                <a:gd name="T61" fmla="*/ 0 h 1617"/>
                <a:gd name="T62" fmla="*/ 0 w 1587"/>
                <a:gd name="T63" fmla="*/ 0 h 1617"/>
                <a:gd name="T64" fmla="*/ 0 w 1587"/>
                <a:gd name="T65" fmla="*/ 0 h 1617"/>
                <a:gd name="T66" fmla="*/ 0 w 1587"/>
                <a:gd name="T67" fmla="*/ 0 h 1617"/>
                <a:gd name="T68" fmla="*/ 0 w 1587"/>
                <a:gd name="T69" fmla="*/ 0 h 1617"/>
                <a:gd name="T70" fmla="*/ 0 w 1587"/>
                <a:gd name="T71" fmla="*/ 0 h 1617"/>
                <a:gd name="T72" fmla="*/ 0 w 1587"/>
                <a:gd name="T73" fmla="*/ 0 h 1617"/>
                <a:gd name="T74" fmla="*/ 0 w 1587"/>
                <a:gd name="T75" fmla="*/ 0 h 1617"/>
                <a:gd name="T76" fmla="*/ 0 w 1587"/>
                <a:gd name="T77" fmla="*/ 0 h 1617"/>
                <a:gd name="T78" fmla="*/ 0 w 1587"/>
                <a:gd name="T79" fmla="*/ 0 h 1617"/>
                <a:gd name="T80" fmla="*/ 0 w 1587"/>
                <a:gd name="T81" fmla="*/ 0 h 1617"/>
                <a:gd name="T82" fmla="*/ 0 w 1587"/>
                <a:gd name="T83" fmla="*/ 0 h 1617"/>
                <a:gd name="T84" fmla="*/ 0 w 1587"/>
                <a:gd name="T85" fmla="*/ 0 h 1617"/>
                <a:gd name="T86" fmla="*/ 0 w 1587"/>
                <a:gd name="T87" fmla="*/ 0 h 1617"/>
                <a:gd name="T88" fmla="*/ 0 w 1587"/>
                <a:gd name="T89" fmla="*/ 0 h 1617"/>
                <a:gd name="T90" fmla="*/ 0 w 1587"/>
                <a:gd name="T91" fmla="*/ 0 h 1617"/>
                <a:gd name="T92" fmla="*/ 0 w 1587"/>
                <a:gd name="T93" fmla="*/ 0 h 1617"/>
                <a:gd name="T94" fmla="*/ 0 w 1587"/>
                <a:gd name="T95" fmla="*/ 0 h 1617"/>
                <a:gd name="T96" fmla="*/ 0 w 1587"/>
                <a:gd name="T97" fmla="*/ 0 h 1617"/>
                <a:gd name="T98" fmla="*/ 0 w 1587"/>
                <a:gd name="T99" fmla="*/ 0 h 1617"/>
                <a:gd name="T100" fmla="*/ 0 w 1587"/>
                <a:gd name="T101" fmla="*/ 0 h 1617"/>
                <a:gd name="T102" fmla="*/ 0 w 1587"/>
                <a:gd name="T103" fmla="*/ 0 h 1617"/>
                <a:gd name="T104" fmla="*/ 0 w 1587"/>
                <a:gd name="T105" fmla="*/ 0 h 1617"/>
                <a:gd name="T106" fmla="*/ 0 w 1587"/>
                <a:gd name="T107" fmla="*/ 0 h 1617"/>
                <a:gd name="T108" fmla="*/ 0 w 1587"/>
                <a:gd name="T109" fmla="*/ 0 h 1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587" h="1617">
                  <a:moveTo>
                    <a:pt x="0" y="0"/>
                  </a:moveTo>
                  <a:lnTo>
                    <a:pt x="0" y="1350"/>
                  </a:lnTo>
                  <a:lnTo>
                    <a:pt x="36" y="1350"/>
                  </a:lnTo>
                  <a:lnTo>
                    <a:pt x="36" y="1359"/>
                  </a:lnTo>
                  <a:lnTo>
                    <a:pt x="72" y="1359"/>
                  </a:lnTo>
                  <a:lnTo>
                    <a:pt x="72" y="1364"/>
                  </a:lnTo>
                  <a:lnTo>
                    <a:pt x="109" y="1364"/>
                  </a:lnTo>
                  <a:lnTo>
                    <a:pt x="109" y="1381"/>
                  </a:lnTo>
                  <a:lnTo>
                    <a:pt x="151" y="1381"/>
                  </a:lnTo>
                  <a:lnTo>
                    <a:pt x="151" y="1387"/>
                  </a:lnTo>
                  <a:lnTo>
                    <a:pt x="188" y="1387"/>
                  </a:lnTo>
                  <a:lnTo>
                    <a:pt x="188" y="1395"/>
                  </a:lnTo>
                  <a:lnTo>
                    <a:pt x="224" y="1395"/>
                  </a:lnTo>
                  <a:lnTo>
                    <a:pt x="224" y="1401"/>
                  </a:lnTo>
                  <a:lnTo>
                    <a:pt x="255" y="1401"/>
                  </a:lnTo>
                  <a:lnTo>
                    <a:pt x="255" y="1418"/>
                  </a:lnTo>
                  <a:lnTo>
                    <a:pt x="334" y="1418"/>
                  </a:lnTo>
                  <a:lnTo>
                    <a:pt x="334" y="1432"/>
                  </a:lnTo>
                  <a:lnTo>
                    <a:pt x="370" y="1432"/>
                  </a:lnTo>
                  <a:lnTo>
                    <a:pt x="370" y="1438"/>
                  </a:lnTo>
                  <a:lnTo>
                    <a:pt x="407" y="1438"/>
                  </a:lnTo>
                  <a:lnTo>
                    <a:pt x="407" y="1447"/>
                  </a:lnTo>
                  <a:lnTo>
                    <a:pt x="451" y="1447"/>
                  </a:lnTo>
                  <a:lnTo>
                    <a:pt x="451" y="1461"/>
                  </a:lnTo>
                  <a:lnTo>
                    <a:pt x="496" y="1461"/>
                  </a:lnTo>
                  <a:lnTo>
                    <a:pt x="496" y="1469"/>
                  </a:lnTo>
                  <a:lnTo>
                    <a:pt x="532" y="1469"/>
                  </a:lnTo>
                  <a:lnTo>
                    <a:pt x="532" y="1476"/>
                  </a:lnTo>
                  <a:lnTo>
                    <a:pt x="569" y="1476"/>
                  </a:lnTo>
                  <a:lnTo>
                    <a:pt x="569" y="1483"/>
                  </a:lnTo>
                  <a:lnTo>
                    <a:pt x="605" y="1483"/>
                  </a:lnTo>
                  <a:lnTo>
                    <a:pt x="605" y="1498"/>
                  </a:lnTo>
                  <a:lnTo>
                    <a:pt x="647" y="1498"/>
                  </a:lnTo>
                  <a:lnTo>
                    <a:pt x="647" y="1506"/>
                  </a:lnTo>
                  <a:lnTo>
                    <a:pt x="684" y="1506"/>
                  </a:lnTo>
                  <a:lnTo>
                    <a:pt x="684" y="1520"/>
                  </a:lnTo>
                  <a:lnTo>
                    <a:pt x="757" y="1520"/>
                  </a:lnTo>
                  <a:lnTo>
                    <a:pt x="757" y="1529"/>
                  </a:lnTo>
                  <a:lnTo>
                    <a:pt x="786" y="1529"/>
                  </a:lnTo>
                  <a:lnTo>
                    <a:pt x="786" y="1535"/>
                  </a:lnTo>
                  <a:lnTo>
                    <a:pt x="838" y="1535"/>
                  </a:lnTo>
                  <a:lnTo>
                    <a:pt x="838" y="1549"/>
                  </a:lnTo>
                  <a:lnTo>
                    <a:pt x="875" y="1549"/>
                  </a:lnTo>
                  <a:lnTo>
                    <a:pt x="875" y="1557"/>
                  </a:lnTo>
                  <a:lnTo>
                    <a:pt x="903" y="1557"/>
                  </a:lnTo>
                  <a:lnTo>
                    <a:pt x="903" y="1566"/>
                  </a:lnTo>
                  <a:lnTo>
                    <a:pt x="939" y="1566"/>
                  </a:lnTo>
                  <a:lnTo>
                    <a:pt x="939" y="1580"/>
                  </a:lnTo>
                  <a:lnTo>
                    <a:pt x="990" y="1580"/>
                  </a:lnTo>
                  <a:lnTo>
                    <a:pt x="990" y="1586"/>
                  </a:lnTo>
                  <a:lnTo>
                    <a:pt x="1021" y="1586"/>
                  </a:lnTo>
                  <a:lnTo>
                    <a:pt x="1021" y="1594"/>
                  </a:lnTo>
                  <a:lnTo>
                    <a:pt x="1056" y="1594"/>
                  </a:lnTo>
                  <a:lnTo>
                    <a:pt x="1056" y="1602"/>
                  </a:lnTo>
                  <a:lnTo>
                    <a:pt x="1093" y="1602"/>
                  </a:lnTo>
                  <a:lnTo>
                    <a:pt x="1093" y="1617"/>
                  </a:lnTo>
                  <a:lnTo>
                    <a:pt x="1587" y="1617"/>
                  </a:lnTo>
                  <a:lnTo>
                    <a:pt x="1587" y="251"/>
                  </a:lnTo>
                  <a:lnTo>
                    <a:pt x="1559" y="251"/>
                  </a:lnTo>
                  <a:lnTo>
                    <a:pt x="1559" y="237"/>
                  </a:lnTo>
                  <a:lnTo>
                    <a:pt x="1508" y="237"/>
                  </a:lnTo>
                  <a:lnTo>
                    <a:pt x="1508" y="229"/>
                  </a:lnTo>
                  <a:lnTo>
                    <a:pt x="1472" y="229"/>
                  </a:lnTo>
                  <a:lnTo>
                    <a:pt x="1472" y="220"/>
                  </a:lnTo>
                  <a:lnTo>
                    <a:pt x="1426" y="220"/>
                  </a:lnTo>
                  <a:lnTo>
                    <a:pt x="1426" y="214"/>
                  </a:lnTo>
                  <a:lnTo>
                    <a:pt x="1391" y="214"/>
                  </a:lnTo>
                  <a:lnTo>
                    <a:pt x="1391" y="206"/>
                  </a:lnTo>
                  <a:lnTo>
                    <a:pt x="1348" y="206"/>
                  </a:lnTo>
                  <a:lnTo>
                    <a:pt x="1348" y="200"/>
                  </a:lnTo>
                  <a:lnTo>
                    <a:pt x="1311" y="200"/>
                  </a:lnTo>
                  <a:lnTo>
                    <a:pt x="1311" y="192"/>
                  </a:lnTo>
                  <a:lnTo>
                    <a:pt x="1267" y="192"/>
                  </a:lnTo>
                  <a:lnTo>
                    <a:pt x="1267" y="178"/>
                  </a:lnTo>
                  <a:lnTo>
                    <a:pt x="1230" y="178"/>
                  </a:lnTo>
                  <a:lnTo>
                    <a:pt x="1230" y="169"/>
                  </a:lnTo>
                  <a:lnTo>
                    <a:pt x="1186" y="169"/>
                  </a:lnTo>
                  <a:lnTo>
                    <a:pt x="1186" y="154"/>
                  </a:lnTo>
                  <a:lnTo>
                    <a:pt x="1108" y="154"/>
                  </a:lnTo>
                  <a:lnTo>
                    <a:pt x="1108" y="141"/>
                  </a:lnTo>
                  <a:lnTo>
                    <a:pt x="1071" y="141"/>
                  </a:lnTo>
                  <a:lnTo>
                    <a:pt x="1071" y="132"/>
                  </a:lnTo>
                  <a:lnTo>
                    <a:pt x="1034" y="132"/>
                  </a:lnTo>
                  <a:lnTo>
                    <a:pt x="1034" y="118"/>
                  </a:lnTo>
                  <a:lnTo>
                    <a:pt x="990" y="118"/>
                  </a:lnTo>
                  <a:lnTo>
                    <a:pt x="990" y="110"/>
                  </a:lnTo>
                  <a:lnTo>
                    <a:pt x="953" y="110"/>
                  </a:lnTo>
                  <a:lnTo>
                    <a:pt x="953" y="104"/>
                  </a:lnTo>
                  <a:lnTo>
                    <a:pt x="903" y="104"/>
                  </a:lnTo>
                  <a:lnTo>
                    <a:pt x="903" y="95"/>
                  </a:lnTo>
                  <a:lnTo>
                    <a:pt x="875" y="95"/>
                  </a:lnTo>
                  <a:lnTo>
                    <a:pt x="875" y="90"/>
                  </a:lnTo>
                  <a:lnTo>
                    <a:pt x="821" y="90"/>
                  </a:lnTo>
                  <a:lnTo>
                    <a:pt x="821" y="81"/>
                  </a:lnTo>
                  <a:lnTo>
                    <a:pt x="786" y="81"/>
                  </a:lnTo>
                  <a:lnTo>
                    <a:pt x="786" y="66"/>
                  </a:lnTo>
                  <a:lnTo>
                    <a:pt x="743" y="66"/>
                  </a:lnTo>
                  <a:lnTo>
                    <a:pt x="743" y="59"/>
                  </a:lnTo>
                  <a:lnTo>
                    <a:pt x="706" y="59"/>
                  </a:lnTo>
                  <a:lnTo>
                    <a:pt x="706" y="53"/>
                  </a:lnTo>
                  <a:lnTo>
                    <a:pt x="662" y="53"/>
                  </a:lnTo>
                  <a:lnTo>
                    <a:pt x="662" y="36"/>
                  </a:lnTo>
                  <a:lnTo>
                    <a:pt x="625" y="36"/>
                  </a:lnTo>
                  <a:lnTo>
                    <a:pt x="625" y="30"/>
                  </a:lnTo>
                  <a:lnTo>
                    <a:pt x="583" y="30"/>
                  </a:lnTo>
                  <a:lnTo>
                    <a:pt x="583" y="22"/>
                  </a:lnTo>
                  <a:lnTo>
                    <a:pt x="546" y="22"/>
                  </a:lnTo>
                  <a:lnTo>
                    <a:pt x="546" y="15"/>
                  </a:lnTo>
                  <a:lnTo>
                    <a:pt x="501" y="15"/>
                  </a:lnTo>
                  <a:lnTo>
                    <a:pt x="501" y="0"/>
                  </a:lnTo>
                  <a:lnTo>
                    <a:pt x="0" y="0"/>
                  </a:lnTo>
                  <a:close/>
                </a:path>
              </a:pathLst>
            </a:custGeom>
            <a:solidFill>
              <a:srgbClr val="0202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254"/>
            <p:cNvSpPr>
              <a:spLocks/>
            </p:cNvSpPr>
            <p:nvPr/>
          </p:nvSpPr>
          <p:spPr bwMode="auto">
            <a:xfrm>
              <a:off x="3946" y="1922"/>
              <a:ext cx="145" cy="113"/>
            </a:xfrm>
            <a:custGeom>
              <a:avLst/>
              <a:gdLst>
                <a:gd name="T0" fmla="*/ 0 w 1450"/>
                <a:gd name="T1" fmla="*/ 0 h 1468"/>
                <a:gd name="T2" fmla="*/ 0 w 1450"/>
                <a:gd name="T3" fmla="*/ 0 h 1468"/>
                <a:gd name="T4" fmla="*/ 0 w 1450"/>
                <a:gd name="T5" fmla="*/ 0 h 1468"/>
                <a:gd name="T6" fmla="*/ 0 w 1450"/>
                <a:gd name="T7" fmla="*/ 0 h 1468"/>
                <a:gd name="T8" fmla="*/ 0 w 1450"/>
                <a:gd name="T9" fmla="*/ 0 h 1468"/>
                <a:gd name="T10" fmla="*/ 0 w 1450"/>
                <a:gd name="T11" fmla="*/ 0 h 1468"/>
                <a:gd name="T12" fmla="*/ 0 w 1450"/>
                <a:gd name="T13" fmla="*/ 0 h 1468"/>
                <a:gd name="T14" fmla="*/ 0 w 1450"/>
                <a:gd name="T15" fmla="*/ 0 h 1468"/>
                <a:gd name="T16" fmla="*/ 0 w 1450"/>
                <a:gd name="T17" fmla="*/ 0 h 1468"/>
                <a:gd name="T18" fmla="*/ 0 w 1450"/>
                <a:gd name="T19" fmla="*/ 0 h 1468"/>
                <a:gd name="T20" fmla="*/ 0 w 1450"/>
                <a:gd name="T21" fmla="*/ 0 h 1468"/>
                <a:gd name="T22" fmla="*/ 0 w 1450"/>
                <a:gd name="T23" fmla="*/ 0 h 1468"/>
                <a:gd name="T24" fmla="*/ 0 w 1450"/>
                <a:gd name="T25" fmla="*/ 0 h 1468"/>
                <a:gd name="T26" fmla="*/ 0 w 1450"/>
                <a:gd name="T27" fmla="*/ 0 h 1468"/>
                <a:gd name="T28" fmla="*/ 0 w 1450"/>
                <a:gd name="T29" fmla="*/ 0 h 1468"/>
                <a:gd name="T30" fmla="*/ 0 w 1450"/>
                <a:gd name="T31" fmla="*/ 0 h 1468"/>
                <a:gd name="T32" fmla="*/ 0 w 1450"/>
                <a:gd name="T33" fmla="*/ 0 h 1468"/>
                <a:gd name="T34" fmla="*/ 0 w 1450"/>
                <a:gd name="T35" fmla="*/ 0 h 1468"/>
                <a:gd name="T36" fmla="*/ 0 w 1450"/>
                <a:gd name="T37" fmla="*/ 0 h 1468"/>
                <a:gd name="T38" fmla="*/ 0 w 1450"/>
                <a:gd name="T39" fmla="*/ 0 h 1468"/>
                <a:gd name="T40" fmla="*/ 0 w 1450"/>
                <a:gd name="T41" fmla="*/ 0 h 1468"/>
                <a:gd name="T42" fmla="*/ 0 w 1450"/>
                <a:gd name="T43" fmla="*/ 0 h 1468"/>
                <a:gd name="T44" fmla="*/ 0 w 1450"/>
                <a:gd name="T45" fmla="*/ 0 h 1468"/>
                <a:gd name="T46" fmla="*/ 0 w 1450"/>
                <a:gd name="T47" fmla="*/ 0 h 1468"/>
                <a:gd name="T48" fmla="*/ 0 w 1450"/>
                <a:gd name="T49" fmla="*/ 0 h 1468"/>
                <a:gd name="T50" fmla="*/ 0 w 1450"/>
                <a:gd name="T51" fmla="*/ 0 h 1468"/>
                <a:gd name="T52" fmla="*/ 0 w 1450"/>
                <a:gd name="T53" fmla="*/ 0 h 1468"/>
                <a:gd name="T54" fmla="*/ 0 w 1450"/>
                <a:gd name="T55" fmla="*/ 0 h 1468"/>
                <a:gd name="T56" fmla="*/ 0 w 1450"/>
                <a:gd name="T57" fmla="*/ 0 h 1468"/>
                <a:gd name="T58" fmla="*/ 0 w 1450"/>
                <a:gd name="T59" fmla="*/ 0 h 1468"/>
                <a:gd name="T60" fmla="*/ 0 w 1450"/>
                <a:gd name="T61" fmla="*/ 0 h 1468"/>
                <a:gd name="T62" fmla="*/ 0 w 1450"/>
                <a:gd name="T63" fmla="*/ 0 h 1468"/>
                <a:gd name="T64" fmla="*/ 0 w 1450"/>
                <a:gd name="T65" fmla="*/ 0 h 1468"/>
                <a:gd name="T66" fmla="*/ 0 w 1450"/>
                <a:gd name="T67" fmla="*/ 0 h 1468"/>
                <a:gd name="T68" fmla="*/ 0 w 1450"/>
                <a:gd name="T69" fmla="*/ 0 h 1468"/>
                <a:gd name="T70" fmla="*/ 0 w 1450"/>
                <a:gd name="T71" fmla="*/ 0 h 1468"/>
                <a:gd name="T72" fmla="*/ 0 w 1450"/>
                <a:gd name="T73" fmla="*/ 0 h 146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450" h="1468">
                  <a:moveTo>
                    <a:pt x="0" y="0"/>
                  </a:moveTo>
                  <a:lnTo>
                    <a:pt x="0" y="1283"/>
                  </a:lnTo>
                  <a:lnTo>
                    <a:pt x="37" y="1283"/>
                  </a:lnTo>
                  <a:lnTo>
                    <a:pt x="37" y="1300"/>
                  </a:lnTo>
                  <a:lnTo>
                    <a:pt x="79" y="1300"/>
                  </a:lnTo>
                  <a:lnTo>
                    <a:pt x="79" y="1306"/>
                  </a:lnTo>
                  <a:lnTo>
                    <a:pt x="116" y="1306"/>
                  </a:lnTo>
                  <a:lnTo>
                    <a:pt x="116" y="1314"/>
                  </a:lnTo>
                  <a:lnTo>
                    <a:pt x="152" y="1314"/>
                  </a:lnTo>
                  <a:lnTo>
                    <a:pt x="152" y="1320"/>
                  </a:lnTo>
                  <a:lnTo>
                    <a:pt x="183" y="1320"/>
                  </a:lnTo>
                  <a:lnTo>
                    <a:pt x="183" y="1337"/>
                  </a:lnTo>
                  <a:lnTo>
                    <a:pt x="262" y="1337"/>
                  </a:lnTo>
                  <a:lnTo>
                    <a:pt x="262" y="1351"/>
                  </a:lnTo>
                  <a:lnTo>
                    <a:pt x="298" y="1351"/>
                  </a:lnTo>
                  <a:lnTo>
                    <a:pt x="298" y="1357"/>
                  </a:lnTo>
                  <a:lnTo>
                    <a:pt x="335" y="1357"/>
                  </a:lnTo>
                  <a:lnTo>
                    <a:pt x="335" y="1366"/>
                  </a:lnTo>
                  <a:lnTo>
                    <a:pt x="379" y="1366"/>
                  </a:lnTo>
                  <a:lnTo>
                    <a:pt x="379" y="1380"/>
                  </a:lnTo>
                  <a:lnTo>
                    <a:pt x="424" y="1380"/>
                  </a:lnTo>
                  <a:lnTo>
                    <a:pt x="424" y="1388"/>
                  </a:lnTo>
                  <a:lnTo>
                    <a:pt x="460" y="1388"/>
                  </a:lnTo>
                  <a:lnTo>
                    <a:pt x="460" y="1395"/>
                  </a:lnTo>
                  <a:lnTo>
                    <a:pt x="497" y="1395"/>
                  </a:lnTo>
                  <a:lnTo>
                    <a:pt x="497" y="1402"/>
                  </a:lnTo>
                  <a:lnTo>
                    <a:pt x="533" y="1402"/>
                  </a:lnTo>
                  <a:lnTo>
                    <a:pt x="533" y="1417"/>
                  </a:lnTo>
                  <a:lnTo>
                    <a:pt x="575" y="1417"/>
                  </a:lnTo>
                  <a:lnTo>
                    <a:pt x="575" y="1425"/>
                  </a:lnTo>
                  <a:lnTo>
                    <a:pt x="612" y="1425"/>
                  </a:lnTo>
                  <a:lnTo>
                    <a:pt x="612" y="1439"/>
                  </a:lnTo>
                  <a:lnTo>
                    <a:pt x="685" y="1439"/>
                  </a:lnTo>
                  <a:lnTo>
                    <a:pt x="685" y="1448"/>
                  </a:lnTo>
                  <a:lnTo>
                    <a:pt x="714" y="1448"/>
                  </a:lnTo>
                  <a:lnTo>
                    <a:pt x="714" y="1454"/>
                  </a:lnTo>
                  <a:lnTo>
                    <a:pt x="766" y="1454"/>
                  </a:lnTo>
                  <a:lnTo>
                    <a:pt x="766" y="1468"/>
                  </a:lnTo>
                  <a:lnTo>
                    <a:pt x="1450" y="1468"/>
                  </a:lnTo>
                  <a:lnTo>
                    <a:pt x="1450" y="156"/>
                  </a:lnTo>
                  <a:lnTo>
                    <a:pt x="1436" y="156"/>
                  </a:lnTo>
                  <a:lnTo>
                    <a:pt x="1436" y="148"/>
                  </a:lnTo>
                  <a:lnTo>
                    <a:pt x="1400" y="148"/>
                  </a:lnTo>
                  <a:lnTo>
                    <a:pt x="1400" y="139"/>
                  </a:lnTo>
                  <a:lnTo>
                    <a:pt x="1354" y="139"/>
                  </a:lnTo>
                  <a:lnTo>
                    <a:pt x="1354" y="133"/>
                  </a:lnTo>
                  <a:lnTo>
                    <a:pt x="1319" y="133"/>
                  </a:lnTo>
                  <a:lnTo>
                    <a:pt x="1319" y="125"/>
                  </a:lnTo>
                  <a:lnTo>
                    <a:pt x="1276" y="125"/>
                  </a:lnTo>
                  <a:lnTo>
                    <a:pt x="1276" y="119"/>
                  </a:lnTo>
                  <a:lnTo>
                    <a:pt x="1239" y="119"/>
                  </a:lnTo>
                  <a:lnTo>
                    <a:pt x="1239" y="111"/>
                  </a:lnTo>
                  <a:lnTo>
                    <a:pt x="1195" y="111"/>
                  </a:lnTo>
                  <a:lnTo>
                    <a:pt x="1195" y="97"/>
                  </a:lnTo>
                  <a:lnTo>
                    <a:pt x="1158" y="97"/>
                  </a:lnTo>
                  <a:lnTo>
                    <a:pt x="1158" y="88"/>
                  </a:lnTo>
                  <a:lnTo>
                    <a:pt x="1114" y="88"/>
                  </a:lnTo>
                  <a:lnTo>
                    <a:pt x="1114" y="73"/>
                  </a:lnTo>
                  <a:lnTo>
                    <a:pt x="1036" y="73"/>
                  </a:lnTo>
                  <a:lnTo>
                    <a:pt x="1036" y="60"/>
                  </a:lnTo>
                  <a:lnTo>
                    <a:pt x="999" y="60"/>
                  </a:lnTo>
                  <a:lnTo>
                    <a:pt x="999" y="51"/>
                  </a:lnTo>
                  <a:lnTo>
                    <a:pt x="962" y="51"/>
                  </a:lnTo>
                  <a:lnTo>
                    <a:pt x="962" y="37"/>
                  </a:lnTo>
                  <a:lnTo>
                    <a:pt x="918" y="37"/>
                  </a:lnTo>
                  <a:lnTo>
                    <a:pt x="918" y="29"/>
                  </a:lnTo>
                  <a:lnTo>
                    <a:pt x="881" y="29"/>
                  </a:lnTo>
                  <a:lnTo>
                    <a:pt x="881" y="23"/>
                  </a:lnTo>
                  <a:lnTo>
                    <a:pt x="831" y="23"/>
                  </a:lnTo>
                  <a:lnTo>
                    <a:pt x="831" y="14"/>
                  </a:lnTo>
                  <a:lnTo>
                    <a:pt x="803" y="14"/>
                  </a:lnTo>
                  <a:lnTo>
                    <a:pt x="803" y="9"/>
                  </a:lnTo>
                  <a:lnTo>
                    <a:pt x="749" y="9"/>
                  </a:lnTo>
                  <a:lnTo>
                    <a:pt x="749" y="0"/>
                  </a:lnTo>
                  <a:lnTo>
                    <a:pt x="0" y="0"/>
                  </a:lnTo>
                  <a:close/>
                </a:path>
              </a:pathLst>
            </a:custGeom>
            <a:solidFill>
              <a:srgbClr val="0202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255"/>
            <p:cNvSpPr>
              <a:spLocks/>
            </p:cNvSpPr>
            <p:nvPr/>
          </p:nvSpPr>
          <p:spPr bwMode="auto">
            <a:xfrm>
              <a:off x="3952" y="1927"/>
              <a:ext cx="132" cy="103"/>
            </a:xfrm>
            <a:custGeom>
              <a:avLst/>
              <a:gdLst>
                <a:gd name="T0" fmla="*/ 0 w 1319"/>
                <a:gd name="T1" fmla="*/ 0 h 1335"/>
                <a:gd name="T2" fmla="*/ 0 w 1319"/>
                <a:gd name="T3" fmla="*/ 0 h 1335"/>
                <a:gd name="T4" fmla="*/ 0 w 1319"/>
                <a:gd name="T5" fmla="*/ 0 h 1335"/>
                <a:gd name="T6" fmla="*/ 0 w 1319"/>
                <a:gd name="T7" fmla="*/ 0 h 1335"/>
                <a:gd name="T8" fmla="*/ 0 w 1319"/>
                <a:gd name="T9" fmla="*/ 0 h 1335"/>
                <a:gd name="T10" fmla="*/ 0 w 1319"/>
                <a:gd name="T11" fmla="*/ 0 h 1335"/>
                <a:gd name="T12" fmla="*/ 0 w 1319"/>
                <a:gd name="T13" fmla="*/ 0 h 1335"/>
                <a:gd name="T14" fmla="*/ 0 w 1319"/>
                <a:gd name="T15" fmla="*/ 0 h 1335"/>
                <a:gd name="T16" fmla="*/ 0 w 1319"/>
                <a:gd name="T17" fmla="*/ 0 h 1335"/>
                <a:gd name="T18" fmla="*/ 0 w 1319"/>
                <a:gd name="T19" fmla="*/ 0 h 1335"/>
                <a:gd name="T20" fmla="*/ 0 w 1319"/>
                <a:gd name="T21" fmla="*/ 0 h 1335"/>
                <a:gd name="T22" fmla="*/ 0 w 1319"/>
                <a:gd name="T23" fmla="*/ 0 h 1335"/>
                <a:gd name="T24" fmla="*/ 0 w 1319"/>
                <a:gd name="T25" fmla="*/ 0 h 1335"/>
                <a:gd name="T26" fmla="*/ 0 w 1319"/>
                <a:gd name="T27" fmla="*/ 0 h 1335"/>
                <a:gd name="T28" fmla="*/ 0 w 1319"/>
                <a:gd name="T29" fmla="*/ 0 h 1335"/>
                <a:gd name="T30" fmla="*/ 0 w 1319"/>
                <a:gd name="T31" fmla="*/ 0 h 1335"/>
                <a:gd name="T32" fmla="*/ 0 w 1319"/>
                <a:gd name="T33" fmla="*/ 0 h 1335"/>
                <a:gd name="T34" fmla="*/ 0 w 1319"/>
                <a:gd name="T35" fmla="*/ 0 h 1335"/>
                <a:gd name="T36" fmla="*/ 0 w 1319"/>
                <a:gd name="T37" fmla="*/ 0 h 1335"/>
                <a:gd name="T38" fmla="*/ 0 w 1319"/>
                <a:gd name="T39" fmla="*/ 0 h 1335"/>
                <a:gd name="T40" fmla="*/ 0 w 1319"/>
                <a:gd name="T41" fmla="*/ 0 h 1335"/>
                <a:gd name="T42" fmla="*/ 0 w 1319"/>
                <a:gd name="T43" fmla="*/ 0 h 1335"/>
                <a:gd name="T44" fmla="*/ 0 w 1319"/>
                <a:gd name="T45" fmla="*/ 0 h 1335"/>
                <a:gd name="T46" fmla="*/ 0 w 1319"/>
                <a:gd name="T47" fmla="*/ 0 h 1335"/>
                <a:gd name="T48" fmla="*/ 0 w 1319"/>
                <a:gd name="T49" fmla="*/ 0 h 1335"/>
                <a:gd name="T50" fmla="*/ 0 w 1319"/>
                <a:gd name="T51" fmla="*/ 0 h 1335"/>
                <a:gd name="T52" fmla="*/ 0 w 1319"/>
                <a:gd name="T53" fmla="*/ 0 h 1335"/>
                <a:gd name="T54" fmla="*/ 0 w 1319"/>
                <a:gd name="T55" fmla="*/ 0 h 1335"/>
                <a:gd name="T56" fmla="*/ 0 w 1319"/>
                <a:gd name="T57" fmla="*/ 0 h 1335"/>
                <a:gd name="T58" fmla="*/ 0 w 1319"/>
                <a:gd name="T59" fmla="*/ 0 h 1335"/>
                <a:gd name="T60" fmla="*/ 0 w 1319"/>
                <a:gd name="T61" fmla="*/ 0 h 1335"/>
                <a:gd name="T62" fmla="*/ 0 w 1319"/>
                <a:gd name="T63" fmla="*/ 0 h 1335"/>
                <a:gd name="T64" fmla="*/ 0 w 1319"/>
                <a:gd name="T65" fmla="*/ 0 h 1335"/>
                <a:gd name="T66" fmla="*/ 0 w 1319"/>
                <a:gd name="T67" fmla="*/ 0 h 1335"/>
                <a:gd name="T68" fmla="*/ 0 w 1319"/>
                <a:gd name="T69" fmla="*/ 0 h 1335"/>
                <a:gd name="T70" fmla="*/ 0 w 1319"/>
                <a:gd name="T71" fmla="*/ 0 h 1335"/>
                <a:gd name="T72" fmla="*/ 0 w 1319"/>
                <a:gd name="T73" fmla="*/ 0 h 1335"/>
                <a:gd name="T74" fmla="*/ 0 w 1319"/>
                <a:gd name="T75" fmla="*/ 0 h 1335"/>
                <a:gd name="T76" fmla="*/ 0 w 1319"/>
                <a:gd name="T77" fmla="*/ 0 h 1335"/>
                <a:gd name="T78" fmla="*/ 0 w 1319"/>
                <a:gd name="T79" fmla="*/ 0 h 1335"/>
                <a:gd name="T80" fmla="*/ 0 w 1319"/>
                <a:gd name="T81" fmla="*/ 0 h 13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319" h="1335">
                  <a:moveTo>
                    <a:pt x="0" y="0"/>
                  </a:moveTo>
                  <a:lnTo>
                    <a:pt x="0" y="1240"/>
                  </a:lnTo>
                  <a:lnTo>
                    <a:pt x="20" y="1240"/>
                  </a:lnTo>
                  <a:lnTo>
                    <a:pt x="20" y="1246"/>
                  </a:lnTo>
                  <a:lnTo>
                    <a:pt x="57" y="1246"/>
                  </a:lnTo>
                  <a:lnTo>
                    <a:pt x="57" y="1254"/>
                  </a:lnTo>
                  <a:lnTo>
                    <a:pt x="93" y="1254"/>
                  </a:lnTo>
                  <a:lnTo>
                    <a:pt x="93" y="1260"/>
                  </a:lnTo>
                  <a:lnTo>
                    <a:pt x="124" y="1260"/>
                  </a:lnTo>
                  <a:lnTo>
                    <a:pt x="124" y="1277"/>
                  </a:lnTo>
                  <a:lnTo>
                    <a:pt x="203" y="1277"/>
                  </a:lnTo>
                  <a:lnTo>
                    <a:pt x="203" y="1291"/>
                  </a:lnTo>
                  <a:lnTo>
                    <a:pt x="239" y="1291"/>
                  </a:lnTo>
                  <a:lnTo>
                    <a:pt x="239" y="1297"/>
                  </a:lnTo>
                  <a:lnTo>
                    <a:pt x="276" y="1297"/>
                  </a:lnTo>
                  <a:lnTo>
                    <a:pt x="276" y="1306"/>
                  </a:lnTo>
                  <a:lnTo>
                    <a:pt x="320" y="1306"/>
                  </a:lnTo>
                  <a:lnTo>
                    <a:pt x="320" y="1320"/>
                  </a:lnTo>
                  <a:lnTo>
                    <a:pt x="365" y="1320"/>
                  </a:lnTo>
                  <a:lnTo>
                    <a:pt x="365" y="1328"/>
                  </a:lnTo>
                  <a:lnTo>
                    <a:pt x="401" y="1328"/>
                  </a:lnTo>
                  <a:lnTo>
                    <a:pt x="401" y="1335"/>
                  </a:lnTo>
                  <a:lnTo>
                    <a:pt x="1319" y="1335"/>
                  </a:lnTo>
                  <a:lnTo>
                    <a:pt x="1319" y="79"/>
                  </a:lnTo>
                  <a:lnTo>
                    <a:pt x="1295" y="79"/>
                  </a:lnTo>
                  <a:lnTo>
                    <a:pt x="1295" y="73"/>
                  </a:lnTo>
                  <a:lnTo>
                    <a:pt x="1260" y="73"/>
                  </a:lnTo>
                  <a:lnTo>
                    <a:pt x="1260" y="65"/>
                  </a:lnTo>
                  <a:lnTo>
                    <a:pt x="1217" y="65"/>
                  </a:lnTo>
                  <a:lnTo>
                    <a:pt x="1217" y="59"/>
                  </a:lnTo>
                  <a:lnTo>
                    <a:pt x="1180" y="59"/>
                  </a:lnTo>
                  <a:lnTo>
                    <a:pt x="1180" y="51"/>
                  </a:lnTo>
                  <a:lnTo>
                    <a:pt x="1136" y="51"/>
                  </a:lnTo>
                  <a:lnTo>
                    <a:pt x="1136" y="37"/>
                  </a:lnTo>
                  <a:lnTo>
                    <a:pt x="1099" y="37"/>
                  </a:lnTo>
                  <a:lnTo>
                    <a:pt x="1099" y="28"/>
                  </a:lnTo>
                  <a:lnTo>
                    <a:pt x="1055" y="28"/>
                  </a:lnTo>
                  <a:lnTo>
                    <a:pt x="1055" y="13"/>
                  </a:lnTo>
                  <a:lnTo>
                    <a:pt x="977" y="13"/>
                  </a:lnTo>
                  <a:lnTo>
                    <a:pt x="977" y="0"/>
                  </a:lnTo>
                  <a:lnTo>
                    <a:pt x="0" y="0"/>
                  </a:lnTo>
                  <a:close/>
                </a:path>
              </a:pathLst>
            </a:custGeom>
            <a:solidFill>
              <a:srgbClr val="0202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256"/>
            <p:cNvSpPr>
              <a:spLocks/>
            </p:cNvSpPr>
            <p:nvPr/>
          </p:nvSpPr>
          <p:spPr bwMode="auto">
            <a:xfrm>
              <a:off x="3960" y="1933"/>
              <a:ext cx="118" cy="92"/>
            </a:xfrm>
            <a:custGeom>
              <a:avLst/>
              <a:gdLst>
                <a:gd name="T0" fmla="*/ 0 w 1181"/>
                <a:gd name="T1" fmla="*/ 0 h 1204"/>
                <a:gd name="T2" fmla="*/ 0 w 1181"/>
                <a:gd name="T3" fmla="*/ 0 h 1204"/>
                <a:gd name="T4" fmla="*/ 0 w 1181"/>
                <a:gd name="T5" fmla="*/ 0 h 1204"/>
                <a:gd name="T6" fmla="*/ 0 w 1181"/>
                <a:gd name="T7" fmla="*/ 0 h 1204"/>
                <a:gd name="T8" fmla="*/ 0 w 1181"/>
                <a:gd name="T9" fmla="*/ 0 h 1204"/>
                <a:gd name="T10" fmla="*/ 0 w 1181"/>
                <a:gd name="T11" fmla="*/ 0 h 1204"/>
                <a:gd name="T12" fmla="*/ 0 w 1181"/>
                <a:gd name="T13" fmla="*/ 0 h 1204"/>
                <a:gd name="T14" fmla="*/ 0 w 1181"/>
                <a:gd name="T15" fmla="*/ 0 h 1204"/>
                <a:gd name="T16" fmla="*/ 0 w 1181"/>
                <a:gd name="T17" fmla="*/ 0 h 1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81" h="1204">
                  <a:moveTo>
                    <a:pt x="0" y="0"/>
                  </a:moveTo>
                  <a:lnTo>
                    <a:pt x="0" y="1181"/>
                  </a:lnTo>
                  <a:lnTo>
                    <a:pt x="14" y="1181"/>
                  </a:lnTo>
                  <a:lnTo>
                    <a:pt x="14" y="1187"/>
                  </a:lnTo>
                  <a:lnTo>
                    <a:pt x="45" y="1187"/>
                  </a:lnTo>
                  <a:lnTo>
                    <a:pt x="45" y="1204"/>
                  </a:lnTo>
                  <a:lnTo>
                    <a:pt x="1181" y="1204"/>
                  </a:lnTo>
                  <a:lnTo>
                    <a:pt x="1181" y="0"/>
                  </a:lnTo>
                  <a:lnTo>
                    <a:pt x="0" y="0"/>
                  </a:lnTo>
                  <a:close/>
                </a:path>
              </a:pathLst>
            </a:custGeom>
            <a:solidFill>
              <a:srgbClr val="0202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Rectangle 257"/>
            <p:cNvSpPr>
              <a:spLocks noChangeArrowheads="1"/>
            </p:cNvSpPr>
            <p:nvPr/>
          </p:nvSpPr>
          <p:spPr bwMode="auto">
            <a:xfrm>
              <a:off x="3965" y="1937"/>
              <a:ext cx="104" cy="81"/>
            </a:xfrm>
            <a:prstGeom prst="rect">
              <a:avLst/>
            </a:prstGeom>
            <a:solidFill>
              <a:srgbClr val="02025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41" name="Rectangle 258"/>
            <p:cNvSpPr>
              <a:spLocks noChangeArrowheads="1"/>
            </p:cNvSpPr>
            <p:nvPr/>
          </p:nvSpPr>
          <p:spPr bwMode="auto">
            <a:xfrm>
              <a:off x="3972" y="1943"/>
              <a:ext cx="90" cy="70"/>
            </a:xfrm>
            <a:prstGeom prst="rect">
              <a:avLst/>
            </a:prstGeom>
            <a:solidFill>
              <a:srgbClr val="0202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42" name="Rectangle 259"/>
            <p:cNvSpPr>
              <a:spLocks noChangeArrowheads="1"/>
            </p:cNvSpPr>
            <p:nvPr/>
          </p:nvSpPr>
          <p:spPr bwMode="auto">
            <a:xfrm>
              <a:off x="3979" y="1948"/>
              <a:ext cx="77" cy="60"/>
            </a:xfrm>
            <a:prstGeom prst="rect">
              <a:avLst/>
            </a:prstGeom>
            <a:solidFill>
              <a:srgbClr val="0202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43" name="Rectangle 260"/>
            <p:cNvSpPr>
              <a:spLocks noChangeArrowheads="1"/>
            </p:cNvSpPr>
            <p:nvPr/>
          </p:nvSpPr>
          <p:spPr bwMode="auto">
            <a:xfrm>
              <a:off x="3986" y="1954"/>
              <a:ext cx="63" cy="48"/>
            </a:xfrm>
            <a:prstGeom prst="rect">
              <a:avLst/>
            </a:prstGeom>
            <a:solidFill>
              <a:srgbClr val="0202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44" name="Rectangle 261"/>
            <p:cNvSpPr>
              <a:spLocks noChangeArrowheads="1"/>
            </p:cNvSpPr>
            <p:nvPr/>
          </p:nvSpPr>
          <p:spPr bwMode="auto">
            <a:xfrm>
              <a:off x="3992" y="1959"/>
              <a:ext cx="50" cy="38"/>
            </a:xfrm>
            <a:prstGeom prst="rect">
              <a:avLst/>
            </a:prstGeom>
            <a:solidFill>
              <a:srgbClr val="0202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45" name="Rectangle 262"/>
            <p:cNvSpPr>
              <a:spLocks noChangeArrowheads="1"/>
            </p:cNvSpPr>
            <p:nvPr/>
          </p:nvSpPr>
          <p:spPr bwMode="auto">
            <a:xfrm>
              <a:off x="3999" y="1964"/>
              <a:ext cx="37" cy="28"/>
            </a:xfrm>
            <a:prstGeom prst="rect">
              <a:avLst/>
            </a:prstGeom>
            <a:solidFill>
              <a:srgbClr val="0202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46" name="Rectangle 263"/>
            <p:cNvSpPr>
              <a:spLocks noChangeArrowheads="1"/>
            </p:cNvSpPr>
            <p:nvPr/>
          </p:nvSpPr>
          <p:spPr bwMode="auto">
            <a:xfrm>
              <a:off x="4006" y="1969"/>
              <a:ext cx="22"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47" name="Freeform 264"/>
            <p:cNvSpPr>
              <a:spLocks/>
            </p:cNvSpPr>
            <p:nvPr/>
          </p:nvSpPr>
          <p:spPr bwMode="auto">
            <a:xfrm>
              <a:off x="3885" y="1907"/>
              <a:ext cx="265" cy="142"/>
            </a:xfrm>
            <a:custGeom>
              <a:avLst/>
              <a:gdLst>
                <a:gd name="T0" fmla="*/ 0 w 2644"/>
                <a:gd name="T1" fmla="*/ 0 h 1845"/>
                <a:gd name="T2" fmla="*/ 0 w 2644"/>
                <a:gd name="T3" fmla="*/ 0 h 1845"/>
                <a:gd name="T4" fmla="*/ 0 w 2644"/>
                <a:gd name="T5" fmla="*/ 0 h 1845"/>
                <a:gd name="T6" fmla="*/ 0 w 2644"/>
                <a:gd name="T7" fmla="*/ 0 h 1845"/>
                <a:gd name="T8" fmla="*/ 0 w 2644"/>
                <a:gd name="T9" fmla="*/ 0 h 1845"/>
                <a:gd name="T10" fmla="*/ 0 w 2644"/>
                <a:gd name="T11" fmla="*/ 0 h 1845"/>
                <a:gd name="T12" fmla="*/ 0 w 2644"/>
                <a:gd name="T13" fmla="*/ 0 h 1845"/>
                <a:gd name="T14" fmla="*/ 0 w 2644"/>
                <a:gd name="T15" fmla="*/ 0 h 1845"/>
                <a:gd name="T16" fmla="*/ 0 w 2644"/>
                <a:gd name="T17" fmla="*/ 0 h 1845"/>
                <a:gd name="T18" fmla="*/ 0 w 2644"/>
                <a:gd name="T19" fmla="*/ 0 h 1845"/>
                <a:gd name="T20" fmla="*/ 0 w 2644"/>
                <a:gd name="T21" fmla="*/ 0 h 1845"/>
                <a:gd name="T22" fmla="*/ 0 w 2644"/>
                <a:gd name="T23" fmla="*/ 0 h 1845"/>
                <a:gd name="T24" fmla="*/ 0 w 2644"/>
                <a:gd name="T25" fmla="*/ 0 h 1845"/>
                <a:gd name="T26" fmla="*/ 0 w 2644"/>
                <a:gd name="T27" fmla="*/ 0 h 1845"/>
                <a:gd name="T28" fmla="*/ 0 w 2644"/>
                <a:gd name="T29" fmla="*/ 0 h 1845"/>
                <a:gd name="T30" fmla="*/ 0 w 2644"/>
                <a:gd name="T31" fmla="*/ 0 h 1845"/>
                <a:gd name="T32" fmla="*/ 0 w 2644"/>
                <a:gd name="T33" fmla="*/ 0 h 1845"/>
                <a:gd name="T34" fmla="*/ 0 w 2644"/>
                <a:gd name="T35" fmla="*/ 0 h 1845"/>
                <a:gd name="T36" fmla="*/ 0 w 2644"/>
                <a:gd name="T37" fmla="*/ 0 h 1845"/>
                <a:gd name="T38" fmla="*/ 0 w 2644"/>
                <a:gd name="T39" fmla="*/ 0 h 1845"/>
                <a:gd name="T40" fmla="*/ 0 w 2644"/>
                <a:gd name="T41" fmla="*/ 0 h 1845"/>
                <a:gd name="T42" fmla="*/ 0 w 2644"/>
                <a:gd name="T43" fmla="*/ 0 h 1845"/>
                <a:gd name="T44" fmla="*/ 0 w 2644"/>
                <a:gd name="T45" fmla="*/ 0 h 1845"/>
                <a:gd name="T46" fmla="*/ 0 w 2644"/>
                <a:gd name="T47" fmla="*/ 0 h 1845"/>
                <a:gd name="T48" fmla="*/ 0 w 2644"/>
                <a:gd name="T49" fmla="*/ 0 h 1845"/>
                <a:gd name="T50" fmla="*/ 0 w 2644"/>
                <a:gd name="T51" fmla="*/ 0 h 1845"/>
                <a:gd name="T52" fmla="*/ 0 w 2644"/>
                <a:gd name="T53" fmla="*/ 0 h 1845"/>
                <a:gd name="T54" fmla="*/ 0 w 2644"/>
                <a:gd name="T55" fmla="*/ 0 h 1845"/>
                <a:gd name="T56" fmla="*/ 0 w 2644"/>
                <a:gd name="T57" fmla="*/ 0 h 1845"/>
                <a:gd name="T58" fmla="*/ 0 w 2644"/>
                <a:gd name="T59" fmla="*/ 0 h 1845"/>
                <a:gd name="T60" fmla="*/ 0 w 2644"/>
                <a:gd name="T61" fmla="*/ 0 h 1845"/>
                <a:gd name="T62" fmla="*/ 0 w 2644"/>
                <a:gd name="T63" fmla="*/ 0 h 1845"/>
                <a:gd name="T64" fmla="*/ 0 w 2644"/>
                <a:gd name="T65" fmla="*/ 0 h 1845"/>
                <a:gd name="T66" fmla="*/ 0 w 2644"/>
                <a:gd name="T67" fmla="*/ 0 h 1845"/>
                <a:gd name="T68" fmla="*/ 0 w 2644"/>
                <a:gd name="T69" fmla="*/ 0 h 18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644" h="1845">
                  <a:moveTo>
                    <a:pt x="474" y="0"/>
                  </a:moveTo>
                  <a:lnTo>
                    <a:pt x="0" y="1328"/>
                  </a:lnTo>
                  <a:lnTo>
                    <a:pt x="2157" y="1845"/>
                  </a:lnTo>
                  <a:lnTo>
                    <a:pt x="2172" y="1823"/>
                  </a:lnTo>
                  <a:lnTo>
                    <a:pt x="2172" y="1814"/>
                  </a:lnTo>
                  <a:lnTo>
                    <a:pt x="2179" y="1786"/>
                  </a:lnTo>
                  <a:lnTo>
                    <a:pt x="2187" y="1757"/>
                  </a:lnTo>
                  <a:lnTo>
                    <a:pt x="2209" y="1720"/>
                  </a:lnTo>
                  <a:lnTo>
                    <a:pt x="2209" y="1684"/>
                  </a:lnTo>
                  <a:lnTo>
                    <a:pt x="2229" y="1647"/>
                  </a:lnTo>
                  <a:lnTo>
                    <a:pt x="2246" y="1594"/>
                  </a:lnTo>
                  <a:lnTo>
                    <a:pt x="2266" y="1550"/>
                  </a:lnTo>
                  <a:lnTo>
                    <a:pt x="2288" y="1499"/>
                  </a:lnTo>
                  <a:lnTo>
                    <a:pt x="2302" y="1440"/>
                  </a:lnTo>
                  <a:lnTo>
                    <a:pt x="2324" y="1388"/>
                  </a:lnTo>
                  <a:lnTo>
                    <a:pt x="2347" y="1328"/>
                  </a:lnTo>
                  <a:lnTo>
                    <a:pt x="2369" y="1269"/>
                  </a:lnTo>
                  <a:lnTo>
                    <a:pt x="2390" y="1204"/>
                  </a:lnTo>
                  <a:lnTo>
                    <a:pt x="2412" y="1150"/>
                  </a:lnTo>
                  <a:lnTo>
                    <a:pt x="2434" y="1085"/>
                  </a:lnTo>
                  <a:lnTo>
                    <a:pt x="2448" y="1025"/>
                  </a:lnTo>
                  <a:lnTo>
                    <a:pt x="2484" y="965"/>
                  </a:lnTo>
                  <a:lnTo>
                    <a:pt x="2499" y="908"/>
                  </a:lnTo>
                  <a:lnTo>
                    <a:pt x="2521" y="849"/>
                  </a:lnTo>
                  <a:lnTo>
                    <a:pt x="2535" y="789"/>
                  </a:lnTo>
                  <a:lnTo>
                    <a:pt x="2551" y="753"/>
                  </a:lnTo>
                  <a:lnTo>
                    <a:pt x="2571" y="693"/>
                  </a:lnTo>
                  <a:lnTo>
                    <a:pt x="2588" y="657"/>
                  </a:lnTo>
                  <a:lnTo>
                    <a:pt x="2601" y="613"/>
                  </a:lnTo>
                  <a:lnTo>
                    <a:pt x="2616" y="576"/>
                  </a:lnTo>
                  <a:lnTo>
                    <a:pt x="2624" y="545"/>
                  </a:lnTo>
                  <a:lnTo>
                    <a:pt x="2638" y="523"/>
                  </a:lnTo>
                  <a:lnTo>
                    <a:pt x="2644" y="509"/>
                  </a:lnTo>
                  <a:lnTo>
                    <a:pt x="2644" y="486"/>
                  </a:lnTo>
                  <a:lnTo>
                    <a:pt x="474"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Freeform 265"/>
            <p:cNvSpPr>
              <a:spLocks/>
            </p:cNvSpPr>
            <p:nvPr/>
          </p:nvSpPr>
          <p:spPr bwMode="auto">
            <a:xfrm>
              <a:off x="4131" y="2000"/>
              <a:ext cx="44" cy="59"/>
            </a:xfrm>
            <a:custGeom>
              <a:avLst/>
              <a:gdLst>
                <a:gd name="T0" fmla="*/ 0 w 437"/>
                <a:gd name="T1" fmla="*/ 0 h 761"/>
                <a:gd name="T2" fmla="*/ 0 w 437"/>
                <a:gd name="T3" fmla="*/ 0 h 761"/>
                <a:gd name="T4" fmla="*/ 0 w 437"/>
                <a:gd name="T5" fmla="*/ 0 h 761"/>
                <a:gd name="T6" fmla="*/ 0 w 437"/>
                <a:gd name="T7" fmla="*/ 0 h 761"/>
                <a:gd name="T8" fmla="*/ 0 w 437"/>
                <a:gd name="T9" fmla="*/ 0 h 7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7" h="761">
                  <a:moveTo>
                    <a:pt x="241" y="0"/>
                  </a:moveTo>
                  <a:lnTo>
                    <a:pt x="0" y="702"/>
                  </a:lnTo>
                  <a:lnTo>
                    <a:pt x="182" y="761"/>
                  </a:lnTo>
                  <a:lnTo>
                    <a:pt x="437" y="52"/>
                  </a:lnTo>
                  <a:lnTo>
                    <a:pt x="241"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266"/>
            <p:cNvSpPr>
              <a:spLocks/>
            </p:cNvSpPr>
            <p:nvPr/>
          </p:nvSpPr>
          <p:spPr bwMode="auto">
            <a:xfrm>
              <a:off x="4131" y="2000"/>
              <a:ext cx="44" cy="59"/>
            </a:xfrm>
            <a:custGeom>
              <a:avLst/>
              <a:gdLst>
                <a:gd name="T0" fmla="*/ 0 w 437"/>
                <a:gd name="T1" fmla="*/ 0 h 761"/>
                <a:gd name="T2" fmla="*/ 0 w 437"/>
                <a:gd name="T3" fmla="*/ 0 h 761"/>
                <a:gd name="T4" fmla="*/ 0 w 437"/>
                <a:gd name="T5" fmla="*/ 0 h 761"/>
                <a:gd name="T6" fmla="*/ 0 w 437"/>
                <a:gd name="T7" fmla="*/ 0 h 761"/>
                <a:gd name="T8" fmla="*/ 0 w 437"/>
                <a:gd name="T9" fmla="*/ 0 h 7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7" h="761">
                  <a:moveTo>
                    <a:pt x="241" y="0"/>
                  </a:moveTo>
                  <a:lnTo>
                    <a:pt x="0" y="702"/>
                  </a:lnTo>
                  <a:lnTo>
                    <a:pt x="182" y="761"/>
                  </a:lnTo>
                  <a:lnTo>
                    <a:pt x="437" y="52"/>
                  </a:lnTo>
                  <a:lnTo>
                    <a:pt x="24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Freeform 267"/>
            <p:cNvSpPr>
              <a:spLocks/>
            </p:cNvSpPr>
            <p:nvPr/>
          </p:nvSpPr>
          <p:spPr bwMode="auto">
            <a:xfrm>
              <a:off x="4158" y="2011"/>
              <a:ext cx="13" cy="14"/>
            </a:xfrm>
            <a:custGeom>
              <a:avLst/>
              <a:gdLst>
                <a:gd name="T0" fmla="*/ 0 w 132"/>
                <a:gd name="T1" fmla="*/ 0 h 179"/>
                <a:gd name="T2" fmla="*/ 0 w 132"/>
                <a:gd name="T3" fmla="*/ 0 h 179"/>
                <a:gd name="T4" fmla="*/ 0 w 132"/>
                <a:gd name="T5" fmla="*/ 0 h 179"/>
                <a:gd name="T6" fmla="*/ 0 w 132"/>
                <a:gd name="T7" fmla="*/ 0 h 179"/>
                <a:gd name="T8" fmla="*/ 0 w 132"/>
                <a:gd name="T9" fmla="*/ 0 h 179"/>
                <a:gd name="T10" fmla="*/ 0 w 132"/>
                <a:gd name="T11" fmla="*/ 0 h 179"/>
                <a:gd name="T12" fmla="*/ 0 w 132"/>
                <a:gd name="T13" fmla="*/ 0 h 179"/>
                <a:gd name="T14" fmla="*/ 0 w 132"/>
                <a:gd name="T15" fmla="*/ 0 h 179"/>
                <a:gd name="T16" fmla="*/ 0 w 132"/>
                <a:gd name="T17" fmla="*/ 0 h 179"/>
                <a:gd name="T18" fmla="*/ 0 w 132"/>
                <a:gd name="T19" fmla="*/ 0 h 179"/>
                <a:gd name="T20" fmla="*/ 0 w 132"/>
                <a:gd name="T21" fmla="*/ 0 h 179"/>
                <a:gd name="T22" fmla="*/ 0 w 132"/>
                <a:gd name="T23" fmla="*/ 0 h 179"/>
                <a:gd name="T24" fmla="*/ 0 w 132"/>
                <a:gd name="T25" fmla="*/ 0 h 179"/>
                <a:gd name="T26" fmla="*/ 0 w 132"/>
                <a:gd name="T27" fmla="*/ 0 h 179"/>
                <a:gd name="T28" fmla="*/ 0 w 132"/>
                <a:gd name="T29" fmla="*/ 0 h 179"/>
                <a:gd name="T30" fmla="*/ 0 w 132"/>
                <a:gd name="T31" fmla="*/ 0 h 179"/>
                <a:gd name="T32" fmla="*/ 0 w 132"/>
                <a:gd name="T33" fmla="*/ 0 h 179"/>
                <a:gd name="T34" fmla="*/ 0 w 132"/>
                <a:gd name="T35" fmla="*/ 0 h 179"/>
                <a:gd name="T36" fmla="*/ 0 w 132"/>
                <a:gd name="T37" fmla="*/ 0 h 179"/>
                <a:gd name="T38" fmla="*/ 0 w 132"/>
                <a:gd name="T39" fmla="*/ 0 h 179"/>
                <a:gd name="T40" fmla="*/ 0 w 132"/>
                <a:gd name="T41" fmla="*/ 0 h 179"/>
                <a:gd name="T42" fmla="*/ 0 w 132"/>
                <a:gd name="T43" fmla="*/ 0 h 179"/>
                <a:gd name="T44" fmla="*/ 0 w 132"/>
                <a:gd name="T45" fmla="*/ 0 h 179"/>
                <a:gd name="T46" fmla="*/ 0 w 132"/>
                <a:gd name="T47" fmla="*/ 0 h 179"/>
                <a:gd name="T48" fmla="*/ 0 w 132"/>
                <a:gd name="T49" fmla="*/ 0 h 179"/>
                <a:gd name="T50" fmla="*/ 0 w 132"/>
                <a:gd name="T51" fmla="*/ 0 h 179"/>
                <a:gd name="T52" fmla="*/ 0 w 132"/>
                <a:gd name="T53" fmla="*/ 0 h 179"/>
                <a:gd name="T54" fmla="*/ 0 w 132"/>
                <a:gd name="T55" fmla="*/ 0 h 179"/>
                <a:gd name="T56" fmla="*/ 0 w 132"/>
                <a:gd name="T57" fmla="*/ 0 h 179"/>
                <a:gd name="T58" fmla="*/ 0 w 132"/>
                <a:gd name="T59" fmla="*/ 0 h 179"/>
                <a:gd name="T60" fmla="*/ 0 w 132"/>
                <a:gd name="T61" fmla="*/ 0 h 17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79">
                  <a:moveTo>
                    <a:pt x="0" y="83"/>
                  </a:moveTo>
                  <a:lnTo>
                    <a:pt x="0" y="120"/>
                  </a:lnTo>
                  <a:lnTo>
                    <a:pt x="9" y="125"/>
                  </a:lnTo>
                  <a:lnTo>
                    <a:pt x="9" y="148"/>
                  </a:lnTo>
                  <a:lnTo>
                    <a:pt x="28" y="162"/>
                  </a:lnTo>
                  <a:lnTo>
                    <a:pt x="28" y="179"/>
                  </a:lnTo>
                  <a:lnTo>
                    <a:pt x="65" y="179"/>
                  </a:lnTo>
                  <a:lnTo>
                    <a:pt x="81" y="162"/>
                  </a:lnTo>
                  <a:lnTo>
                    <a:pt x="81" y="148"/>
                  </a:lnTo>
                  <a:lnTo>
                    <a:pt x="87" y="142"/>
                  </a:lnTo>
                  <a:lnTo>
                    <a:pt x="87" y="111"/>
                  </a:lnTo>
                  <a:lnTo>
                    <a:pt x="96" y="105"/>
                  </a:lnTo>
                  <a:lnTo>
                    <a:pt x="96" y="89"/>
                  </a:lnTo>
                  <a:lnTo>
                    <a:pt x="109" y="83"/>
                  </a:lnTo>
                  <a:lnTo>
                    <a:pt x="109" y="74"/>
                  </a:lnTo>
                  <a:lnTo>
                    <a:pt x="118" y="68"/>
                  </a:lnTo>
                  <a:lnTo>
                    <a:pt x="118" y="60"/>
                  </a:lnTo>
                  <a:lnTo>
                    <a:pt x="124" y="46"/>
                  </a:lnTo>
                  <a:lnTo>
                    <a:pt x="124" y="31"/>
                  </a:lnTo>
                  <a:lnTo>
                    <a:pt x="132" y="31"/>
                  </a:lnTo>
                  <a:lnTo>
                    <a:pt x="132" y="0"/>
                  </a:lnTo>
                  <a:lnTo>
                    <a:pt x="87" y="0"/>
                  </a:lnTo>
                  <a:lnTo>
                    <a:pt x="81" y="8"/>
                  </a:lnTo>
                  <a:lnTo>
                    <a:pt x="59" y="8"/>
                  </a:lnTo>
                  <a:lnTo>
                    <a:pt x="51" y="23"/>
                  </a:lnTo>
                  <a:lnTo>
                    <a:pt x="45" y="23"/>
                  </a:lnTo>
                  <a:lnTo>
                    <a:pt x="28" y="46"/>
                  </a:lnTo>
                  <a:lnTo>
                    <a:pt x="9" y="46"/>
                  </a:lnTo>
                  <a:lnTo>
                    <a:pt x="9" y="60"/>
                  </a:lnTo>
                  <a:lnTo>
                    <a:pt x="0" y="68"/>
                  </a:lnTo>
                  <a:lnTo>
                    <a:pt x="0" y="83"/>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268"/>
            <p:cNvSpPr>
              <a:spLocks/>
            </p:cNvSpPr>
            <p:nvPr/>
          </p:nvSpPr>
          <p:spPr bwMode="auto">
            <a:xfrm>
              <a:off x="4158" y="2011"/>
              <a:ext cx="13" cy="14"/>
            </a:xfrm>
            <a:custGeom>
              <a:avLst/>
              <a:gdLst>
                <a:gd name="T0" fmla="*/ 0 w 132"/>
                <a:gd name="T1" fmla="*/ 0 h 179"/>
                <a:gd name="T2" fmla="*/ 0 w 132"/>
                <a:gd name="T3" fmla="*/ 0 h 179"/>
                <a:gd name="T4" fmla="*/ 0 w 132"/>
                <a:gd name="T5" fmla="*/ 0 h 179"/>
                <a:gd name="T6" fmla="*/ 0 w 132"/>
                <a:gd name="T7" fmla="*/ 0 h 179"/>
                <a:gd name="T8" fmla="*/ 0 w 132"/>
                <a:gd name="T9" fmla="*/ 0 h 179"/>
                <a:gd name="T10" fmla="*/ 0 w 132"/>
                <a:gd name="T11" fmla="*/ 0 h 179"/>
                <a:gd name="T12" fmla="*/ 0 w 132"/>
                <a:gd name="T13" fmla="*/ 0 h 179"/>
                <a:gd name="T14" fmla="*/ 0 w 132"/>
                <a:gd name="T15" fmla="*/ 0 h 179"/>
                <a:gd name="T16" fmla="*/ 0 w 132"/>
                <a:gd name="T17" fmla="*/ 0 h 179"/>
                <a:gd name="T18" fmla="*/ 0 w 132"/>
                <a:gd name="T19" fmla="*/ 0 h 179"/>
                <a:gd name="T20" fmla="*/ 0 w 132"/>
                <a:gd name="T21" fmla="*/ 0 h 179"/>
                <a:gd name="T22" fmla="*/ 0 w 132"/>
                <a:gd name="T23" fmla="*/ 0 h 179"/>
                <a:gd name="T24" fmla="*/ 0 w 132"/>
                <a:gd name="T25" fmla="*/ 0 h 179"/>
                <a:gd name="T26" fmla="*/ 0 w 132"/>
                <a:gd name="T27" fmla="*/ 0 h 179"/>
                <a:gd name="T28" fmla="*/ 0 w 132"/>
                <a:gd name="T29" fmla="*/ 0 h 179"/>
                <a:gd name="T30" fmla="*/ 0 w 132"/>
                <a:gd name="T31" fmla="*/ 0 h 179"/>
                <a:gd name="T32" fmla="*/ 0 w 132"/>
                <a:gd name="T33" fmla="*/ 0 h 179"/>
                <a:gd name="T34" fmla="*/ 0 w 132"/>
                <a:gd name="T35" fmla="*/ 0 h 179"/>
                <a:gd name="T36" fmla="*/ 0 w 132"/>
                <a:gd name="T37" fmla="*/ 0 h 179"/>
                <a:gd name="T38" fmla="*/ 0 w 132"/>
                <a:gd name="T39" fmla="*/ 0 h 179"/>
                <a:gd name="T40" fmla="*/ 0 w 132"/>
                <a:gd name="T41" fmla="*/ 0 h 179"/>
                <a:gd name="T42" fmla="*/ 0 w 132"/>
                <a:gd name="T43" fmla="*/ 0 h 179"/>
                <a:gd name="T44" fmla="*/ 0 w 132"/>
                <a:gd name="T45" fmla="*/ 0 h 179"/>
                <a:gd name="T46" fmla="*/ 0 w 132"/>
                <a:gd name="T47" fmla="*/ 0 h 179"/>
                <a:gd name="T48" fmla="*/ 0 w 132"/>
                <a:gd name="T49" fmla="*/ 0 h 179"/>
                <a:gd name="T50" fmla="*/ 0 w 132"/>
                <a:gd name="T51" fmla="*/ 0 h 179"/>
                <a:gd name="T52" fmla="*/ 0 w 132"/>
                <a:gd name="T53" fmla="*/ 0 h 179"/>
                <a:gd name="T54" fmla="*/ 0 w 132"/>
                <a:gd name="T55" fmla="*/ 0 h 179"/>
                <a:gd name="T56" fmla="*/ 0 w 132"/>
                <a:gd name="T57" fmla="*/ 0 h 179"/>
                <a:gd name="T58" fmla="*/ 0 w 132"/>
                <a:gd name="T59" fmla="*/ 0 h 179"/>
                <a:gd name="T60" fmla="*/ 0 w 132"/>
                <a:gd name="T61" fmla="*/ 0 h 17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79">
                  <a:moveTo>
                    <a:pt x="0" y="83"/>
                  </a:moveTo>
                  <a:lnTo>
                    <a:pt x="0" y="120"/>
                  </a:lnTo>
                  <a:lnTo>
                    <a:pt x="9" y="125"/>
                  </a:lnTo>
                  <a:lnTo>
                    <a:pt x="9" y="148"/>
                  </a:lnTo>
                  <a:lnTo>
                    <a:pt x="28" y="162"/>
                  </a:lnTo>
                  <a:lnTo>
                    <a:pt x="28" y="179"/>
                  </a:lnTo>
                  <a:lnTo>
                    <a:pt x="65" y="179"/>
                  </a:lnTo>
                  <a:lnTo>
                    <a:pt x="81" y="162"/>
                  </a:lnTo>
                  <a:lnTo>
                    <a:pt x="81" y="148"/>
                  </a:lnTo>
                  <a:lnTo>
                    <a:pt x="87" y="142"/>
                  </a:lnTo>
                  <a:lnTo>
                    <a:pt x="87" y="111"/>
                  </a:lnTo>
                  <a:lnTo>
                    <a:pt x="96" y="105"/>
                  </a:lnTo>
                  <a:lnTo>
                    <a:pt x="96" y="89"/>
                  </a:lnTo>
                  <a:lnTo>
                    <a:pt x="109" y="83"/>
                  </a:lnTo>
                  <a:lnTo>
                    <a:pt x="109" y="74"/>
                  </a:lnTo>
                  <a:lnTo>
                    <a:pt x="118" y="68"/>
                  </a:lnTo>
                  <a:lnTo>
                    <a:pt x="118" y="60"/>
                  </a:lnTo>
                  <a:lnTo>
                    <a:pt x="124" y="46"/>
                  </a:lnTo>
                  <a:lnTo>
                    <a:pt x="124" y="31"/>
                  </a:lnTo>
                  <a:lnTo>
                    <a:pt x="132" y="31"/>
                  </a:lnTo>
                  <a:lnTo>
                    <a:pt x="132" y="0"/>
                  </a:lnTo>
                  <a:lnTo>
                    <a:pt x="87" y="0"/>
                  </a:lnTo>
                  <a:lnTo>
                    <a:pt x="81" y="8"/>
                  </a:lnTo>
                  <a:lnTo>
                    <a:pt x="59" y="8"/>
                  </a:lnTo>
                  <a:lnTo>
                    <a:pt x="51" y="23"/>
                  </a:lnTo>
                  <a:lnTo>
                    <a:pt x="45" y="23"/>
                  </a:lnTo>
                  <a:lnTo>
                    <a:pt x="28" y="46"/>
                  </a:lnTo>
                  <a:lnTo>
                    <a:pt x="9" y="46"/>
                  </a:lnTo>
                  <a:lnTo>
                    <a:pt x="9" y="60"/>
                  </a:lnTo>
                  <a:lnTo>
                    <a:pt x="0" y="68"/>
                  </a:lnTo>
                  <a:lnTo>
                    <a:pt x="0" y="8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 name="Freeform 269"/>
            <p:cNvSpPr>
              <a:spLocks/>
            </p:cNvSpPr>
            <p:nvPr/>
          </p:nvSpPr>
          <p:spPr bwMode="auto">
            <a:xfrm>
              <a:off x="4146" y="2035"/>
              <a:ext cx="13" cy="14"/>
            </a:xfrm>
            <a:custGeom>
              <a:avLst/>
              <a:gdLst>
                <a:gd name="T0" fmla="*/ 0 w 132"/>
                <a:gd name="T1" fmla="*/ 0 h 184"/>
                <a:gd name="T2" fmla="*/ 0 w 132"/>
                <a:gd name="T3" fmla="*/ 0 h 184"/>
                <a:gd name="T4" fmla="*/ 0 w 132"/>
                <a:gd name="T5" fmla="*/ 0 h 184"/>
                <a:gd name="T6" fmla="*/ 0 w 132"/>
                <a:gd name="T7" fmla="*/ 0 h 184"/>
                <a:gd name="T8" fmla="*/ 0 w 132"/>
                <a:gd name="T9" fmla="*/ 0 h 184"/>
                <a:gd name="T10" fmla="*/ 0 w 132"/>
                <a:gd name="T11" fmla="*/ 0 h 184"/>
                <a:gd name="T12" fmla="*/ 0 w 132"/>
                <a:gd name="T13" fmla="*/ 0 h 184"/>
                <a:gd name="T14" fmla="*/ 0 w 132"/>
                <a:gd name="T15" fmla="*/ 0 h 184"/>
                <a:gd name="T16" fmla="*/ 0 w 132"/>
                <a:gd name="T17" fmla="*/ 0 h 184"/>
                <a:gd name="T18" fmla="*/ 0 w 132"/>
                <a:gd name="T19" fmla="*/ 0 h 184"/>
                <a:gd name="T20" fmla="*/ 0 w 132"/>
                <a:gd name="T21" fmla="*/ 0 h 184"/>
                <a:gd name="T22" fmla="*/ 0 w 132"/>
                <a:gd name="T23" fmla="*/ 0 h 184"/>
                <a:gd name="T24" fmla="*/ 0 w 132"/>
                <a:gd name="T25" fmla="*/ 0 h 184"/>
                <a:gd name="T26" fmla="*/ 0 w 132"/>
                <a:gd name="T27" fmla="*/ 0 h 184"/>
                <a:gd name="T28" fmla="*/ 0 w 132"/>
                <a:gd name="T29" fmla="*/ 0 h 184"/>
                <a:gd name="T30" fmla="*/ 0 w 132"/>
                <a:gd name="T31" fmla="*/ 0 h 184"/>
                <a:gd name="T32" fmla="*/ 0 w 132"/>
                <a:gd name="T33" fmla="*/ 0 h 184"/>
                <a:gd name="T34" fmla="*/ 0 w 132"/>
                <a:gd name="T35" fmla="*/ 0 h 184"/>
                <a:gd name="T36" fmla="*/ 0 w 132"/>
                <a:gd name="T37" fmla="*/ 0 h 184"/>
                <a:gd name="T38" fmla="*/ 0 w 132"/>
                <a:gd name="T39" fmla="*/ 0 h 184"/>
                <a:gd name="T40" fmla="*/ 0 w 132"/>
                <a:gd name="T41" fmla="*/ 0 h 184"/>
                <a:gd name="T42" fmla="*/ 0 w 132"/>
                <a:gd name="T43" fmla="*/ 0 h 184"/>
                <a:gd name="T44" fmla="*/ 0 w 132"/>
                <a:gd name="T45" fmla="*/ 0 h 184"/>
                <a:gd name="T46" fmla="*/ 0 w 132"/>
                <a:gd name="T47" fmla="*/ 0 h 184"/>
                <a:gd name="T48" fmla="*/ 0 w 132"/>
                <a:gd name="T49" fmla="*/ 0 h 184"/>
                <a:gd name="T50" fmla="*/ 0 w 132"/>
                <a:gd name="T51" fmla="*/ 0 h 184"/>
                <a:gd name="T52" fmla="*/ 0 w 132"/>
                <a:gd name="T53" fmla="*/ 0 h 184"/>
                <a:gd name="T54" fmla="*/ 0 w 132"/>
                <a:gd name="T55" fmla="*/ 0 h 184"/>
                <a:gd name="T56" fmla="*/ 0 w 132"/>
                <a:gd name="T57" fmla="*/ 0 h 184"/>
                <a:gd name="T58" fmla="*/ 0 w 132"/>
                <a:gd name="T59" fmla="*/ 0 h 184"/>
                <a:gd name="T60" fmla="*/ 0 w 132"/>
                <a:gd name="T61" fmla="*/ 0 h 184"/>
                <a:gd name="T62" fmla="*/ 0 w 132"/>
                <a:gd name="T63" fmla="*/ 0 h 184"/>
                <a:gd name="T64" fmla="*/ 0 w 132"/>
                <a:gd name="T65" fmla="*/ 0 h 184"/>
                <a:gd name="T66" fmla="*/ 0 w 132"/>
                <a:gd name="T67" fmla="*/ 0 h 184"/>
                <a:gd name="T68" fmla="*/ 0 w 132"/>
                <a:gd name="T69" fmla="*/ 0 h 184"/>
                <a:gd name="T70" fmla="*/ 0 w 132"/>
                <a:gd name="T71" fmla="*/ 0 h 184"/>
                <a:gd name="T72" fmla="*/ 0 w 132"/>
                <a:gd name="T73" fmla="*/ 0 h 1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32" h="184">
                  <a:moveTo>
                    <a:pt x="0" y="90"/>
                  </a:moveTo>
                  <a:lnTo>
                    <a:pt x="0" y="105"/>
                  </a:lnTo>
                  <a:lnTo>
                    <a:pt x="8" y="119"/>
                  </a:lnTo>
                  <a:lnTo>
                    <a:pt x="8" y="133"/>
                  </a:lnTo>
                  <a:lnTo>
                    <a:pt x="16" y="147"/>
                  </a:lnTo>
                  <a:lnTo>
                    <a:pt x="16" y="156"/>
                  </a:lnTo>
                  <a:lnTo>
                    <a:pt x="30" y="156"/>
                  </a:lnTo>
                  <a:lnTo>
                    <a:pt x="30" y="162"/>
                  </a:lnTo>
                  <a:lnTo>
                    <a:pt x="36" y="178"/>
                  </a:lnTo>
                  <a:lnTo>
                    <a:pt x="45" y="178"/>
                  </a:lnTo>
                  <a:lnTo>
                    <a:pt x="52" y="184"/>
                  </a:lnTo>
                  <a:lnTo>
                    <a:pt x="80" y="184"/>
                  </a:lnTo>
                  <a:lnTo>
                    <a:pt x="80" y="178"/>
                  </a:lnTo>
                  <a:lnTo>
                    <a:pt x="89" y="162"/>
                  </a:lnTo>
                  <a:lnTo>
                    <a:pt x="89" y="147"/>
                  </a:lnTo>
                  <a:lnTo>
                    <a:pt x="95" y="133"/>
                  </a:lnTo>
                  <a:lnTo>
                    <a:pt x="95" y="105"/>
                  </a:lnTo>
                  <a:lnTo>
                    <a:pt x="109" y="96"/>
                  </a:lnTo>
                  <a:lnTo>
                    <a:pt x="109" y="90"/>
                  </a:lnTo>
                  <a:lnTo>
                    <a:pt x="117" y="74"/>
                  </a:lnTo>
                  <a:lnTo>
                    <a:pt x="117" y="68"/>
                  </a:lnTo>
                  <a:lnTo>
                    <a:pt x="126" y="53"/>
                  </a:lnTo>
                  <a:lnTo>
                    <a:pt x="126" y="37"/>
                  </a:lnTo>
                  <a:lnTo>
                    <a:pt x="132" y="31"/>
                  </a:lnTo>
                  <a:lnTo>
                    <a:pt x="132" y="0"/>
                  </a:lnTo>
                  <a:lnTo>
                    <a:pt x="95" y="0"/>
                  </a:lnTo>
                  <a:lnTo>
                    <a:pt x="89" y="8"/>
                  </a:lnTo>
                  <a:lnTo>
                    <a:pt x="80" y="8"/>
                  </a:lnTo>
                  <a:lnTo>
                    <a:pt x="58" y="17"/>
                  </a:lnTo>
                  <a:lnTo>
                    <a:pt x="52" y="17"/>
                  </a:lnTo>
                  <a:lnTo>
                    <a:pt x="45" y="31"/>
                  </a:lnTo>
                  <a:lnTo>
                    <a:pt x="36" y="31"/>
                  </a:lnTo>
                  <a:lnTo>
                    <a:pt x="16" y="45"/>
                  </a:lnTo>
                  <a:lnTo>
                    <a:pt x="8" y="45"/>
                  </a:lnTo>
                  <a:lnTo>
                    <a:pt x="8" y="53"/>
                  </a:lnTo>
                  <a:lnTo>
                    <a:pt x="0" y="68"/>
                  </a:lnTo>
                  <a:lnTo>
                    <a:pt x="0" y="9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270"/>
            <p:cNvSpPr>
              <a:spLocks/>
            </p:cNvSpPr>
            <p:nvPr/>
          </p:nvSpPr>
          <p:spPr bwMode="auto">
            <a:xfrm>
              <a:off x="4146" y="2035"/>
              <a:ext cx="13" cy="14"/>
            </a:xfrm>
            <a:custGeom>
              <a:avLst/>
              <a:gdLst>
                <a:gd name="T0" fmla="*/ 0 w 132"/>
                <a:gd name="T1" fmla="*/ 0 h 184"/>
                <a:gd name="T2" fmla="*/ 0 w 132"/>
                <a:gd name="T3" fmla="*/ 0 h 184"/>
                <a:gd name="T4" fmla="*/ 0 w 132"/>
                <a:gd name="T5" fmla="*/ 0 h 184"/>
                <a:gd name="T6" fmla="*/ 0 w 132"/>
                <a:gd name="T7" fmla="*/ 0 h 184"/>
                <a:gd name="T8" fmla="*/ 0 w 132"/>
                <a:gd name="T9" fmla="*/ 0 h 184"/>
                <a:gd name="T10" fmla="*/ 0 w 132"/>
                <a:gd name="T11" fmla="*/ 0 h 184"/>
                <a:gd name="T12" fmla="*/ 0 w 132"/>
                <a:gd name="T13" fmla="*/ 0 h 184"/>
                <a:gd name="T14" fmla="*/ 0 w 132"/>
                <a:gd name="T15" fmla="*/ 0 h 184"/>
                <a:gd name="T16" fmla="*/ 0 w 132"/>
                <a:gd name="T17" fmla="*/ 0 h 184"/>
                <a:gd name="T18" fmla="*/ 0 w 132"/>
                <a:gd name="T19" fmla="*/ 0 h 184"/>
                <a:gd name="T20" fmla="*/ 0 w 132"/>
                <a:gd name="T21" fmla="*/ 0 h 184"/>
                <a:gd name="T22" fmla="*/ 0 w 132"/>
                <a:gd name="T23" fmla="*/ 0 h 184"/>
                <a:gd name="T24" fmla="*/ 0 w 132"/>
                <a:gd name="T25" fmla="*/ 0 h 184"/>
                <a:gd name="T26" fmla="*/ 0 w 132"/>
                <a:gd name="T27" fmla="*/ 0 h 184"/>
                <a:gd name="T28" fmla="*/ 0 w 132"/>
                <a:gd name="T29" fmla="*/ 0 h 184"/>
                <a:gd name="T30" fmla="*/ 0 w 132"/>
                <a:gd name="T31" fmla="*/ 0 h 184"/>
                <a:gd name="T32" fmla="*/ 0 w 132"/>
                <a:gd name="T33" fmla="*/ 0 h 184"/>
                <a:gd name="T34" fmla="*/ 0 w 132"/>
                <a:gd name="T35" fmla="*/ 0 h 184"/>
                <a:gd name="T36" fmla="*/ 0 w 132"/>
                <a:gd name="T37" fmla="*/ 0 h 184"/>
                <a:gd name="T38" fmla="*/ 0 w 132"/>
                <a:gd name="T39" fmla="*/ 0 h 184"/>
                <a:gd name="T40" fmla="*/ 0 w 132"/>
                <a:gd name="T41" fmla="*/ 0 h 184"/>
                <a:gd name="T42" fmla="*/ 0 w 132"/>
                <a:gd name="T43" fmla="*/ 0 h 184"/>
                <a:gd name="T44" fmla="*/ 0 w 132"/>
                <a:gd name="T45" fmla="*/ 0 h 184"/>
                <a:gd name="T46" fmla="*/ 0 w 132"/>
                <a:gd name="T47" fmla="*/ 0 h 184"/>
                <a:gd name="T48" fmla="*/ 0 w 132"/>
                <a:gd name="T49" fmla="*/ 0 h 184"/>
                <a:gd name="T50" fmla="*/ 0 w 132"/>
                <a:gd name="T51" fmla="*/ 0 h 184"/>
                <a:gd name="T52" fmla="*/ 0 w 132"/>
                <a:gd name="T53" fmla="*/ 0 h 184"/>
                <a:gd name="T54" fmla="*/ 0 w 132"/>
                <a:gd name="T55" fmla="*/ 0 h 184"/>
                <a:gd name="T56" fmla="*/ 0 w 132"/>
                <a:gd name="T57" fmla="*/ 0 h 184"/>
                <a:gd name="T58" fmla="*/ 0 w 132"/>
                <a:gd name="T59" fmla="*/ 0 h 184"/>
                <a:gd name="T60" fmla="*/ 0 w 132"/>
                <a:gd name="T61" fmla="*/ 0 h 184"/>
                <a:gd name="T62" fmla="*/ 0 w 132"/>
                <a:gd name="T63" fmla="*/ 0 h 184"/>
                <a:gd name="T64" fmla="*/ 0 w 132"/>
                <a:gd name="T65" fmla="*/ 0 h 184"/>
                <a:gd name="T66" fmla="*/ 0 w 132"/>
                <a:gd name="T67" fmla="*/ 0 h 184"/>
                <a:gd name="T68" fmla="*/ 0 w 132"/>
                <a:gd name="T69" fmla="*/ 0 h 184"/>
                <a:gd name="T70" fmla="*/ 0 w 132"/>
                <a:gd name="T71" fmla="*/ 0 h 184"/>
                <a:gd name="T72" fmla="*/ 0 w 132"/>
                <a:gd name="T73" fmla="*/ 0 h 1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32" h="184">
                  <a:moveTo>
                    <a:pt x="0" y="90"/>
                  </a:moveTo>
                  <a:lnTo>
                    <a:pt x="0" y="105"/>
                  </a:lnTo>
                  <a:lnTo>
                    <a:pt x="8" y="119"/>
                  </a:lnTo>
                  <a:lnTo>
                    <a:pt x="8" y="133"/>
                  </a:lnTo>
                  <a:lnTo>
                    <a:pt x="16" y="147"/>
                  </a:lnTo>
                  <a:lnTo>
                    <a:pt x="16" y="156"/>
                  </a:lnTo>
                  <a:lnTo>
                    <a:pt x="30" y="156"/>
                  </a:lnTo>
                  <a:lnTo>
                    <a:pt x="30" y="162"/>
                  </a:lnTo>
                  <a:lnTo>
                    <a:pt x="36" y="178"/>
                  </a:lnTo>
                  <a:lnTo>
                    <a:pt x="45" y="178"/>
                  </a:lnTo>
                  <a:lnTo>
                    <a:pt x="52" y="184"/>
                  </a:lnTo>
                  <a:lnTo>
                    <a:pt x="80" y="184"/>
                  </a:lnTo>
                  <a:lnTo>
                    <a:pt x="80" y="178"/>
                  </a:lnTo>
                  <a:lnTo>
                    <a:pt x="89" y="162"/>
                  </a:lnTo>
                  <a:lnTo>
                    <a:pt x="89" y="147"/>
                  </a:lnTo>
                  <a:lnTo>
                    <a:pt x="95" y="133"/>
                  </a:lnTo>
                  <a:lnTo>
                    <a:pt x="95" y="105"/>
                  </a:lnTo>
                  <a:lnTo>
                    <a:pt x="109" y="96"/>
                  </a:lnTo>
                  <a:lnTo>
                    <a:pt x="109" y="90"/>
                  </a:lnTo>
                  <a:lnTo>
                    <a:pt x="117" y="74"/>
                  </a:lnTo>
                  <a:lnTo>
                    <a:pt x="117" y="68"/>
                  </a:lnTo>
                  <a:lnTo>
                    <a:pt x="126" y="53"/>
                  </a:lnTo>
                  <a:lnTo>
                    <a:pt x="126" y="37"/>
                  </a:lnTo>
                  <a:lnTo>
                    <a:pt x="132" y="31"/>
                  </a:lnTo>
                  <a:lnTo>
                    <a:pt x="132" y="0"/>
                  </a:lnTo>
                  <a:lnTo>
                    <a:pt x="95" y="0"/>
                  </a:lnTo>
                  <a:lnTo>
                    <a:pt x="89" y="8"/>
                  </a:lnTo>
                  <a:lnTo>
                    <a:pt x="80" y="8"/>
                  </a:lnTo>
                  <a:lnTo>
                    <a:pt x="58" y="17"/>
                  </a:lnTo>
                  <a:lnTo>
                    <a:pt x="52" y="17"/>
                  </a:lnTo>
                  <a:lnTo>
                    <a:pt x="45" y="31"/>
                  </a:lnTo>
                  <a:lnTo>
                    <a:pt x="36" y="31"/>
                  </a:lnTo>
                  <a:lnTo>
                    <a:pt x="16" y="45"/>
                  </a:lnTo>
                  <a:lnTo>
                    <a:pt x="8" y="45"/>
                  </a:lnTo>
                  <a:lnTo>
                    <a:pt x="8" y="53"/>
                  </a:lnTo>
                  <a:lnTo>
                    <a:pt x="0" y="68"/>
                  </a:lnTo>
                  <a:lnTo>
                    <a:pt x="0" y="9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 name="Line 271"/>
            <p:cNvSpPr>
              <a:spLocks noChangeShapeType="1"/>
            </p:cNvSpPr>
            <p:nvPr/>
          </p:nvSpPr>
          <p:spPr bwMode="auto">
            <a:xfrm flipH="1">
              <a:off x="3894" y="1728"/>
              <a:ext cx="33" cy="15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5" name="Group 272"/>
          <p:cNvGrpSpPr>
            <a:grpSpLocks/>
          </p:cNvGrpSpPr>
          <p:nvPr/>
        </p:nvGrpSpPr>
        <p:grpSpPr bwMode="auto">
          <a:xfrm>
            <a:off x="1752600" y="4800600"/>
            <a:ext cx="469900" cy="685800"/>
            <a:chOff x="1104" y="3024"/>
            <a:chExt cx="296" cy="432"/>
          </a:xfrm>
        </p:grpSpPr>
        <p:sp>
          <p:nvSpPr>
            <p:cNvPr id="256" name="Freeform 273"/>
            <p:cNvSpPr>
              <a:spLocks/>
            </p:cNvSpPr>
            <p:nvPr/>
          </p:nvSpPr>
          <p:spPr bwMode="auto">
            <a:xfrm>
              <a:off x="1138" y="3298"/>
              <a:ext cx="9" cy="5"/>
            </a:xfrm>
            <a:custGeom>
              <a:avLst/>
              <a:gdLst>
                <a:gd name="T0" fmla="*/ 0 w 206"/>
                <a:gd name="T1" fmla="*/ 0 h 84"/>
                <a:gd name="T2" fmla="*/ 0 w 206"/>
                <a:gd name="T3" fmla="*/ 0 h 84"/>
                <a:gd name="T4" fmla="*/ 0 w 206"/>
                <a:gd name="T5" fmla="*/ 0 h 84"/>
                <a:gd name="T6" fmla="*/ 0 w 206"/>
                <a:gd name="T7" fmla="*/ 0 h 84"/>
                <a:gd name="T8" fmla="*/ 0 w 206"/>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84">
                  <a:moveTo>
                    <a:pt x="0" y="67"/>
                  </a:moveTo>
                  <a:lnTo>
                    <a:pt x="199" y="0"/>
                  </a:lnTo>
                  <a:lnTo>
                    <a:pt x="206" y="17"/>
                  </a:lnTo>
                  <a:lnTo>
                    <a:pt x="7" y="84"/>
                  </a:lnTo>
                  <a:lnTo>
                    <a:pt x="0" y="67"/>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7" name="Freeform 274"/>
            <p:cNvSpPr>
              <a:spLocks/>
            </p:cNvSpPr>
            <p:nvPr/>
          </p:nvSpPr>
          <p:spPr bwMode="auto">
            <a:xfrm>
              <a:off x="1197" y="3450"/>
              <a:ext cx="3" cy="6"/>
            </a:xfrm>
            <a:custGeom>
              <a:avLst/>
              <a:gdLst>
                <a:gd name="T0" fmla="*/ 0 w 82"/>
                <a:gd name="T1" fmla="*/ 0 h 108"/>
                <a:gd name="T2" fmla="*/ 0 w 82"/>
                <a:gd name="T3" fmla="*/ 0 h 108"/>
                <a:gd name="T4" fmla="*/ 0 w 82"/>
                <a:gd name="T5" fmla="*/ 0 h 108"/>
                <a:gd name="T6" fmla="*/ 0 w 82"/>
                <a:gd name="T7" fmla="*/ 0 h 108"/>
                <a:gd name="T8" fmla="*/ 0 w 82"/>
                <a:gd name="T9" fmla="*/ 0 h 108"/>
                <a:gd name="T10" fmla="*/ 0 w 82"/>
                <a:gd name="T11" fmla="*/ 0 h 108"/>
                <a:gd name="T12" fmla="*/ 0 w 82"/>
                <a:gd name="T13" fmla="*/ 0 h 108"/>
                <a:gd name="T14" fmla="*/ 0 w 82"/>
                <a:gd name="T15" fmla="*/ 0 h 108"/>
                <a:gd name="T16" fmla="*/ 0 w 82"/>
                <a:gd name="T17" fmla="*/ 0 h 108"/>
                <a:gd name="T18" fmla="*/ 0 w 82"/>
                <a:gd name="T19" fmla="*/ 0 h 108"/>
                <a:gd name="T20" fmla="*/ 0 w 82"/>
                <a:gd name="T21" fmla="*/ 0 h 108"/>
                <a:gd name="T22" fmla="*/ 0 w 82"/>
                <a:gd name="T23" fmla="*/ 0 h 1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8" name="Freeform 275"/>
            <p:cNvSpPr>
              <a:spLocks/>
            </p:cNvSpPr>
            <p:nvPr/>
          </p:nvSpPr>
          <p:spPr bwMode="auto">
            <a:xfrm>
              <a:off x="1187" y="3433"/>
              <a:ext cx="13" cy="18"/>
            </a:xfrm>
            <a:custGeom>
              <a:avLst/>
              <a:gdLst>
                <a:gd name="T0" fmla="*/ 0 w 293"/>
                <a:gd name="T1" fmla="*/ 0 h 319"/>
                <a:gd name="T2" fmla="*/ 0 w 293"/>
                <a:gd name="T3" fmla="*/ 0 h 319"/>
                <a:gd name="T4" fmla="*/ 0 w 293"/>
                <a:gd name="T5" fmla="*/ 0 h 319"/>
                <a:gd name="T6" fmla="*/ 0 w 293"/>
                <a:gd name="T7" fmla="*/ 0 h 319"/>
                <a:gd name="T8" fmla="*/ 0 w 293"/>
                <a:gd name="T9" fmla="*/ 0 h 319"/>
                <a:gd name="T10" fmla="*/ 0 w 293"/>
                <a:gd name="T11" fmla="*/ 0 h 319"/>
                <a:gd name="T12" fmla="*/ 0 w 293"/>
                <a:gd name="T13" fmla="*/ 0 h 319"/>
                <a:gd name="T14" fmla="*/ 0 w 293"/>
                <a:gd name="T15" fmla="*/ 0 h 319"/>
                <a:gd name="T16" fmla="*/ 0 w 293"/>
                <a:gd name="T17" fmla="*/ 0 h 319"/>
                <a:gd name="T18" fmla="*/ 0 w 293"/>
                <a:gd name="T19" fmla="*/ 0 h 319"/>
                <a:gd name="T20" fmla="*/ 0 w 293"/>
                <a:gd name="T21" fmla="*/ 0 h 319"/>
                <a:gd name="T22" fmla="*/ 0 w 293"/>
                <a:gd name="T23" fmla="*/ 0 h 319"/>
                <a:gd name="T24" fmla="*/ 0 w 293"/>
                <a:gd name="T25" fmla="*/ 0 h 319"/>
                <a:gd name="T26" fmla="*/ 0 w 293"/>
                <a:gd name="T27" fmla="*/ 0 h 319"/>
                <a:gd name="T28" fmla="*/ 0 w 293"/>
                <a:gd name="T29" fmla="*/ 0 h 319"/>
                <a:gd name="T30" fmla="*/ 0 w 293"/>
                <a:gd name="T31" fmla="*/ 0 h 319"/>
                <a:gd name="T32" fmla="*/ 0 w 293"/>
                <a:gd name="T33" fmla="*/ 0 h 319"/>
                <a:gd name="T34" fmla="*/ 0 w 293"/>
                <a:gd name="T35" fmla="*/ 0 h 319"/>
                <a:gd name="T36" fmla="*/ 0 w 293"/>
                <a:gd name="T37" fmla="*/ 0 h 319"/>
                <a:gd name="T38" fmla="*/ 0 w 293"/>
                <a:gd name="T39" fmla="*/ 0 h 319"/>
                <a:gd name="T40" fmla="*/ 0 w 293"/>
                <a:gd name="T41" fmla="*/ 0 h 319"/>
                <a:gd name="T42" fmla="*/ 0 w 293"/>
                <a:gd name="T43" fmla="*/ 0 h 319"/>
                <a:gd name="T44" fmla="*/ 0 w 293"/>
                <a:gd name="T45" fmla="*/ 0 h 319"/>
                <a:gd name="T46" fmla="*/ 0 w 293"/>
                <a:gd name="T47" fmla="*/ 0 h 319"/>
                <a:gd name="T48" fmla="*/ 0 w 293"/>
                <a:gd name="T49" fmla="*/ 0 h 319"/>
                <a:gd name="T50" fmla="*/ 0 w 293"/>
                <a:gd name="T51" fmla="*/ 0 h 319"/>
                <a:gd name="T52" fmla="*/ 0 w 293"/>
                <a:gd name="T53" fmla="*/ 0 h 319"/>
                <a:gd name="T54" fmla="*/ 0 w 293"/>
                <a:gd name="T55" fmla="*/ 0 h 319"/>
                <a:gd name="T56" fmla="*/ 0 w 293"/>
                <a:gd name="T57" fmla="*/ 0 h 319"/>
                <a:gd name="T58" fmla="*/ 0 w 293"/>
                <a:gd name="T59" fmla="*/ 0 h 319"/>
                <a:gd name="T60" fmla="*/ 0 w 293"/>
                <a:gd name="T61" fmla="*/ 0 h 319"/>
                <a:gd name="T62" fmla="*/ 0 w 293"/>
                <a:gd name="T63" fmla="*/ 0 h 319"/>
                <a:gd name="T64" fmla="*/ 0 w 293"/>
                <a:gd name="T65" fmla="*/ 0 h 319"/>
                <a:gd name="T66" fmla="*/ 0 w 293"/>
                <a:gd name="T67" fmla="*/ 0 h 319"/>
                <a:gd name="T68" fmla="*/ 0 w 293"/>
                <a:gd name="T69" fmla="*/ 0 h 319"/>
                <a:gd name="T70" fmla="*/ 0 w 293"/>
                <a:gd name="T71" fmla="*/ 0 h 319"/>
                <a:gd name="T72" fmla="*/ 0 w 293"/>
                <a:gd name="T73" fmla="*/ 0 h 319"/>
                <a:gd name="T74" fmla="*/ 0 w 293"/>
                <a:gd name="T75" fmla="*/ 0 h 319"/>
                <a:gd name="T76" fmla="*/ 0 w 293"/>
                <a:gd name="T77" fmla="*/ 0 h 319"/>
                <a:gd name="T78" fmla="*/ 0 w 293"/>
                <a:gd name="T79" fmla="*/ 0 h 319"/>
                <a:gd name="T80" fmla="*/ 0 w 293"/>
                <a:gd name="T81" fmla="*/ 0 h 31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9" name="Freeform 276"/>
            <p:cNvSpPr>
              <a:spLocks/>
            </p:cNvSpPr>
            <p:nvPr/>
          </p:nvSpPr>
          <p:spPr bwMode="auto">
            <a:xfrm>
              <a:off x="1138" y="3299"/>
              <a:ext cx="60" cy="139"/>
            </a:xfrm>
            <a:custGeom>
              <a:avLst/>
              <a:gdLst>
                <a:gd name="T0" fmla="*/ 0 w 1314"/>
                <a:gd name="T1" fmla="*/ 0 h 2506"/>
                <a:gd name="T2" fmla="*/ 0 w 1314"/>
                <a:gd name="T3" fmla="*/ 0 h 2506"/>
                <a:gd name="T4" fmla="*/ 0 w 1314"/>
                <a:gd name="T5" fmla="*/ 0 h 2506"/>
                <a:gd name="T6" fmla="*/ 0 w 1314"/>
                <a:gd name="T7" fmla="*/ 0 h 2506"/>
                <a:gd name="T8" fmla="*/ 0 w 1314"/>
                <a:gd name="T9" fmla="*/ 0 h 25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4" h="2506">
                  <a:moveTo>
                    <a:pt x="198" y="0"/>
                  </a:moveTo>
                  <a:lnTo>
                    <a:pt x="0" y="66"/>
                  </a:lnTo>
                  <a:lnTo>
                    <a:pt x="1064" y="2506"/>
                  </a:lnTo>
                  <a:lnTo>
                    <a:pt x="1314" y="2421"/>
                  </a:lnTo>
                  <a:lnTo>
                    <a:pt x="198" y="0"/>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0" name="Freeform 277"/>
            <p:cNvSpPr>
              <a:spLocks/>
            </p:cNvSpPr>
            <p:nvPr/>
          </p:nvSpPr>
          <p:spPr bwMode="auto">
            <a:xfrm>
              <a:off x="1136" y="3292"/>
              <a:ext cx="11" cy="10"/>
            </a:xfrm>
            <a:custGeom>
              <a:avLst/>
              <a:gdLst>
                <a:gd name="T0" fmla="*/ 0 w 235"/>
                <a:gd name="T1" fmla="*/ 0 h 179"/>
                <a:gd name="T2" fmla="*/ 0 w 235"/>
                <a:gd name="T3" fmla="*/ 0 h 179"/>
                <a:gd name="T4" fmla="*/ 0 w 235"/>
                <a:gd name="T5" fmla="*/ 0 h 179"/>
                <a:gd name="T6" fmla="*/ 0 w 235"/>
                <a:gd name="T7" fmla="*/ 0 h 179"/>
                <a:gd name="T8" fmla="*/ 0 w 235"/>
                <a:gd name="T9" fmla="*/ 0 h 179"/>
                <a:gd name="T10" fmla="*/ 0 w 235"/>
                <a:gd name="T11" fmla="*/ 0 h 1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5" h="179">
                  <a:moveTo>
                    <a:pt x="235" y="111"/>
                  </a:moveTo>
                  <a:lnTo>
                    <a:pt x="36" y="179"/>
                  </a:lnTo>
                  <a:lnTo>
                    <a:pt x="0" y="97"/>
                  </a:lnTo>
                  <a:lnTo>
                    <a:pt x="70" y="0"/>
                  </a:lnTo>
                  <a:lnTo>
                    <a:pt x="199" y="30"/>
                  </a:lnTo>
                  <a:lnTo>
                    <a:pt x="235" y="111"/>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 name="Freeform 278"/>
            <p:cNvSpPr>
              <a:spLocks/>
            </p:cNvSpPr>
            <p:nvPr/>
          </p:nvSpPr>
          <p:spPr bwMode="auto">
            <a:xfrm>
              <a:off x="1147" y="3103"/>
              <a:ext cx="208" cy="202"/>
            </a:xfrm>
            <a:custGeom>
              <a:avLst/>
              <a:gdLst>
                <a:gd name="T0" fmla="*/ 0 w 4569"/>
                <a:gd name="T1" fmla="*/ 0 h 3641"/>
                <a:gd name="T2" fmla="*/ 0 w 4569"/>
                <a:gd name="T3" fmla="*/ 0 h 3641"/>
                <a:gd name="T4" fmla="*/ 0 w 4569"/>
                <a:gd name="T5" fmla="*/ 0 h 3641"/>
                <a:gd name="T6" fmla="*/ 0 w 4569"/>
                <a:gd name="T7" fmla="*/ 0 h 3641"/>
                <a:gd name="T8" fmla="*/ 0 w 4569"/>
                <a:gd name="T9" fmla="*/ 0 h 36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9" h="3641">
                  <a:moveTo>
                    <a:pt x="0" y="1626"/>
                  </a:moveTo>
                  <a:lnTo>
                    <a:pt x="3650" y="0"/>
                  </a:lnTo>
                  <a:lnTo>
                    <a:pt x="4569" y="1998"/>
                  </a:lnTo>
                  <a:lnTo>
                    <a:pt x="873" y="3641"/>
                  </a:lnTo>
                  <a:lnTo>
                    <a:pt x="0" y="1626"/>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 name="Freeform 279"/>
            <p:cNvSpPr>
              <a:spLocks/>
            </p:cNvSpPr>
            <p:nvPr/>
          </p:nvSpPr>
          <p:spPr bwMode="auto">
            <a:xfrm>
              <a:off x="1129" y="3045"/>
              <a:ext cx="271" cy="393"/>
            </a:xfrm>
            <a:custGeom>
              <a:avLst/>
              <a:gdLst>
                <a:gd name="T0" fmla="*/ 0 w 5957"/>
                <a:gd name="T1" fmla="*/ 0 h 7066"/>
                <a:gd name="T2" fmla="*/ 0 w 5957"/>
                <a:gd name="T3" fmla="*/ 0 h 7066"/>
                <a:gd name="T4" fmla="*/ 0 w 5957"/>
                <a:gd name="T5" fmla="*/ 0 h 7066"/>
                <a:gd name="T6" fmla="*/ 0 w 5957"/>
                <a:gd name="T7" fmla="*/ 0 h 7066"/>
                <a:gd name="T8" fmla="*/ 0 w 5957"/>
                <a:gd name="T9" fmla="*/ 0 h 7066"/>
                <a:gd name="T10" fmla="*/ 0 w 5957"/>
                <a:gd name="T11" fmla="*/ 0 h 7066"/>
                <a:gd name="T12" fmla="*/ 0 w 5957"/>
                <a:gd name="T13" fmla="*/ 0 h 7066"/>
                <a:gd name="T14" fmla="*/ 0 w 5957"/>
                <a:gd name="T15" fmla="*/ 0 h 7066"/>
                <a:gd name="T16" fmla="*/ 0 w 5957"/>
                <a:gd name="T17" fmla="*/ 0 h 7066"/>
                <a:gd name="T18" fmla="*/ 0 w 5957"/>
                <a:gd name="T19" fmla="*/ 0 h 7066"/>
                <a:gd name="T20" fmla="*/ 0 w 5957"/>
                <a:gd name="T21" fmla="*/ 0 h 7066"/>
                <a:gd name="T22" fmla="*/ 0 w 5957"/>
                <a:gd name="T23" fmla="*/ 0 h 7066"/>
                <a:gd name="T24" fmla="*/ 0 w 5957"/>
                <a:gd name="T25" fmla="*/ 0 h 7066"/>
                <a:gd name="T26" fmla="*/ 0 w 5957"/>
                <a:gd name="T27" fmla="*/ 0 h 7066"/>
                <a:gd name="T28" fmla="*/ 0 w 5957"/>
                <a:gd name="T29" fmla="*/ 0 h 7066"/>
                <a:gd name="T30" fmla="*/ 0 w 5957"/>
                <a:gd name="T31" fmla="*/ 0 h 7066"/>
                <a:gd name="T32" fmla="*/ 0 w 5957"/>
                <a:gd name="T33" fmla="*/ 0 h 7066"/>
                <a:gd name="T34" fmla="*/ 0 w 5957"/>
                <a:gd name="T35" fmla="*/ 0 h 7066"/>
                <a:gd name="T36" fmla="*/ 0 w 5957"/>
                <a:gd name="T37" fmla="*/ 0 h 7066"/>
                <a:gd name="T38" fmla="*/ 0 w 5957"/>
                <a:gd name="T39" fmla="*/ 0 h 7066"/>
                <a:gd name="T40" fmla="*/ 0 w 5957"/>
                <a:gd name="T41" fmla="*/ 0 h 7066"/>
                <a:gd name="T42" fmla="*/ 0 w 5957"/>
                <a:gd name="T43" fmla="*/ 0 h 7066"/>
                <a:gd name="T44" fmla="*/ 0 w 5957"/>
                <a:gd name="T45" fmla="*/ 0 h 7066"/>
                <a:gd name="T46" fmla="*/ 0 w 5957"/>
                <a:gd name="T47" fmla="*/ 0 h 7066"/>
                <a:gd name="T48" fmla="*/ 0 w 5957"/>
                <a:gd name="T49" fmla="*/ 0 h 7066"/>
                <a:gd name="T50" fmla="*/ 0 w 5957"/>
                <a:gd name="T51" fmla="*/ 0 h 7066"/>
                <a:gd name="T52" fmla="*/ 0 w 5957"/>
                <a:gd name="T53" fmla="*/ 0 h 7066"/>
                <a:gd name="T54" fmla="*/ 0 w 5957"/>
                <a:gd name="T55" fmla="*/ 0 h 7066"/>
                <a:gd name="T56" fmla="*/ 0 w 5957"/>
                <a:gd name="T57" fmla="*/ 0 h 7066"/>
                <a:gd name="T58" fmla="*/ 0 w 5957"/>
                <a:gd name="T59" fmla="*/ 0 h 7066"/>
                <a:gd name="T60" fmla="*/ 0 w 5957"/>
                <a:gd name="T61" fmla="*/ 0 h 7066"/>
                <a:gd name="T62" fmla="*/ 0 w 5957"/>
                <a:gd name="T63" fmla="*/ 0 h 7066"/>
                <a:gd name="T64" fmla="*/ 0 w 5957"/>
                <a:gd name="T65" fmla="*/ 0 h 7066"/>
                <a:gd name="T66" fmla="*/ 0 w 5957"/>
                <a:gd name="T67" fmla="*/ 0 h 7066"/>
                <a:gd name="T68" fmla="*/ 0 w 5957"/>
                <a:gd name="T69" fmla="*/ 0 h 7066"/>
                <a:gd name="T70" fmla="*/ 0 w 5957"/>
                <a:gd name="T71" fmla="*/ 0 h 7066"/>
                <a:gd name="T72" fmla="*/ 0 w 5957"/>
                <a:gd name="T73" fmla="*/ 0 h 70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3" name="Freeform 280"/>
            <p:cNvSpPr>
              <a:spLocks/>
            </p:cNvSpPr>
            <p:nvPr/>
          </p:nvSpPr>
          <p:spPr bwMode="auto">
            <a:xfrm>
              <a:off x="1313" y="3096"/>
              <a:ext cx="51" cy="121"/>
            </a:xfrm>
            <a:custGeom>
              <a:avLst/>
              <a:gdLst>
                <a:gd name="T0" fmla="*/ 0 w 1134"/>
                <a:gd name="T1" fmla="*/ 0 h 2180"/>
                <a:gd name="T2" fmla="*/ 0 w 1134"/>
                <a:gd name="T3" fmla="*/ 0 h 2180"/>
                <a:gd name="T4" fmla="*/ 0 w 1134"/>
                <a:gd name="T5" fmla="*/ 0 h 2180"/>
                <a:gd name="T6" fmla="*/ 0 w 1134"/>
                <a:gd name="T7" fmla="*/ 0 h 2180"/>
                <a:gd name="T8" fmla="*/ 0 w 1134"/>
                <a:gd name="T9" fmla="*/ 0 h 2180"/>
                <a:gd name="T10" fmla="*/ 0 w 1134"/>
                <a:gd name="T11" fmla="*/ 0 h 2180"/>
                <a:gd name="T12" fmla="*/ 0 w 1134"/>
                <a:gd name="T13" fmla="*/ 0 h 2180"/>
                <a:gd name="T14" fmla="*/ 0 w 1134"/>
                <a:gd name="T15" fmla="*/ 0 h 2180"/>
                <a:gd name="T16" fmla="*/ 0 w 1134"/>
                <a:gd name="T17" fmla="*/ 0 h 2180"/>
                <a:gd name="T18" fmla="*/ 0 w 1134"/>
                <a:gd name="T19" fmla="*/ 0 h 2180"/>
                <a:gd name="T20" fmla="*/ 0 w 1134"/>
                <a:gd name="T21" fmla="*/ 0 h 2180"/>
                <a:gd name="T22" fmla="*/ 0 w 1134"/>
                <a:gd name="T23" fmla="*/ 0 h 2180"/>
                <a:gd name="T24" fmla="*/ 0 w 1134"/>
                <a:gd name="T25" fmla="*/ 0 h 2180"/>
                <a:gd name="T26" fmla="*/ 0 w 1134"/>
                <a:gd name="T27" fmla="*/ 0 h 2180"/>
                <a:gd name="T28" fmla="*/ 0 w 1134"/>
                <a:gd name="T29" fmla="*/ 0 h 2180"/>
                <a:gd name="T30" fmla="*/ 0 w 1134"/>
                <a:gd name="T31" fmla="*/ 0 h 2180"/>
                <a:gd name="T32" fmla="*/ 0 w 1134"/>
                <a:gd name="T33" fmla="*/ 0 h 2180"/>
                <a:gd name="T34" fmla="*/ 0 w 1134"/>
                <a:gd name="T35" fmla="*/ 0 h 2180"/>
                <a:gd name="T36" fmla="*/ 0 w 1134"/>
                <a:gd name="T37" fmla="*/ 0 h 2180"/>
                <a:gd name="T38" fmla="*/ 0 w 1134"/>
                <a:gd name="T39" fmla="*/ 0 h 2180"/>
                <a:gd name="T40" fmla="*/ 0 w 1134"/>
                <a:gd name="T41" fmla="*/ 0 h 2180"/>
                <a:gd name="T42" fmla="*/ 0 w 1134"/>
                <a:gd name="T43" fmla="*/ 0 h 2180"/>
                <a:gd name="T44" fmla="*/ 0 w 1134"/>
                <a:gd name="T45" fmla="*/ 0 h 2180"/>
                <a:gd name="T46" fmla="*/ 0 w 1134"/>
                <a:gd name="T47" fmla="*/ 0 h 2180"/>
                <a:gd name="T48" fmla="*/ 0 w 1134"/>
                <a:gd name="T49" fmla="*/ 0 h 2180"/>
                <a:gd name="T50" fmla="*/ 0 w 1134"/>
                <a:gd name="T51" fmla="*/ 0 h 2180"/>
                <a:gd name="T52" fmla="*/ 0 w 1134"/>
                <a:gd name="T53" fmla="*/ 0 h 2180"/>
                <a:gd name="T54" fmla="*/ 0 w 1134"/>
                <a:gd name="T55" fmla="*/ 0 h 2180"/>
                <a:gd name="T56" fmla="*/ 0 w 1134"/>
                <a:gd name="T57" fmla="*/ 0 h 2180"/>
                <a:gd name="T58" fmla="*/ 0 w 1134"/>
                <a:gd name="T59" fmla="*/ 0 h 2180"/>
                <a:gd name="T60" fmla="*/ 0 w 1134"/>
                <a:gd name="T61" fmla="*/ 0 h 2180"/>
                <a:gd name="T62" fmla="*/ 0 w 1134"/>
                <a:gd name="T63" fmla="*/ 0 h 2180"/>
                <a:gd name="T64" fmla="*/ 0 w 1134"/>
                <a:gd name="T65" fmla="*/ 0 h 2180"/>
                <a:gd name="T66" fmla="*/ 0 w 1134"/>
                <a:gd name="T67" fmla="*/ 0 h 2180"/>
                <a:gd name="T68" fmla="*/ 0 w 1134"/>
                <a:gd name="T69" fmla="*/ 0 h 2180"/>
                <a:gd name="T70" fmla="*/ 0 w 1134"/>
                <a:gd name="T71" fmla="*/ 0 h 2180"/>
                <a:gd name="T72" fmla="*/ 0 w 1134"/>
                <a:gd name="T73" fmla="*/ 0 h 2180"/>
                <a:gd name="T74" fmla="*/ 0 w 1134"/>
                <a:gd name="T75" fmla="*/ 0 h 2180"/>
                <a:gd name="T76" fmla="*/ 0 w 1134"/>
                <a:gd name="T77" fmla="*/ 0 h 2180"/>
                <a:gd name="T78" fmla="*/ 0 w 1134"/>
                <a:gd name="T79" fmla="*/ 0 h 2180"/>
                <a:gd name="T80" fmla="*/ 0 w 1134"/>
                <a:gd name="T81" fmla="*/ 0 h 2180"/>
                <a:gd name="T82" fmla="*/ 0 w 1134"/>
                <a:gd name="T83" fmla="*/ 0 h 2180"/>
                <a:gd name="T84" fmla="*/ 0 w 1134"/>
                <a:gd name="T85" fmla="*/ 0 h 2180"/>
                <a:gd name="T86" fmla="*/ 0 w 1134"/>
                <a:gd name="T87" fmla="*/ 0 h 2180"/>
                <a:gd name="T88" fmla="*/ 0 w 1134"/>
                <a:gd name="T89" fmla="*/ 0 h 2180"/>
                <a:gd name="T90" fmla="*/ 0 w 1134"/>
                <a:gd name="T91" fmla="*/ 0 h 2180"/>
                <a:gd name="T92" fmla="*/ 0 w 1134"/>
                <a:gd name="T93" fmla="*/ 0 h 2180"/>
                <a:gd name="T94" fmla="*/ 0 w 1134"/>
                <a:gd name="T95" fmla="*/ 0 h 2180"/>
                <a:gd name="T96" fmla="*/ 0 w 1134"/>
                <a:gd name="T97" fmla="*/ 0 h 2180"/>
                <a:gd name="T98" fmla="*/ 0 w 1134"/>
                <a:gd name="T99" fmla="*/ 0 h 2180"/>
                <a:gd name="T100" fmla="*/ 0 w 1134"/>
                <a:gd name="T101" fmla="*/ 0 h 2180"/>
                <a:gd name="T102" fmla="*/ 0 w 1134"/>
                <a:gd name="T103" fmla="*/ 0 h 21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4" name="Freeform 281"/>
            <p:cNvSpPr>
              <a:spLocks/>
            </p:cNvSpPr>
            <p:nvPr/>
          </p:nvSpPr>
          <p:spPr bwMode="auto">
            <a:xfrm>
              <a:off x="1122" y="3082"/>
              <a:ext cx="207" cy="202"/>
            </a:xfrm>
            <a:custGeom>
              <a:avLst/>
              <a:gdLst>
                <a:gd name="T0" fmla="*/ 0 w 4569"/>
                <a:gd name="T1" fmla="*/ 0 h 3641"/>
                <a:gd name="T2" fmla="*/ 0 w 4569"/>
                <a:gd name="T3" fmla="*/ 0 h 3641"/>
                <a:gd name="T4" fmla="*/ 0 w 4569"/>
                <a:gd name="T5" fmla="*/ 0 h 3641"/>
                <a:gd name="T6" fmla="*/ 0 w 4569"/>
                <a:gd name="T7" fmla="*/ 0 h 3641"/>
                <a:gd name="T8" fmla="*/ 0 w 4569"/>
                <a:gd name="T9" fmla="*/ 0 h 36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9" h="3641">
                  <a:moveTo>
                    <a:pt x="0" y="1625"/>
                  </a:moveTo>
                  <a:lnTo>
                    <a:pt x="3650" y="0"/>
                  </a:lnTo>
                  <a:lnTo>
                    <a:pt x="4569" y="1997"/>
                  </a:lnTo>
                  <a:lnTo>
                    <a:pt x="873" y="3641"/>
                  </a:lnTo>
                  <a:lnTo>
                    <a:pt x="0" y="1625"/>
                  </a:lnTo>
                  <a:close/>
                </a:path>
              </a:pathLst>
            </a:custGeom>
            <a:solidFill>
              <a:srgbClr val="54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5" name="Freeform 282"/>
            <p:cNvSpPr>
              <a:spLocks/>
            </p:cNvSpPr>
            <p:nvPr/>
          </p:nvSpPr>
          <p:spPr bwMode="auto">
            <a:xfrm>
              <a:off x="1104" y="3024"/>
              <a:ext cx="271" cy="393"/>
            </a:xfrm>
            <a:custGeom>
              <a:avLst/>
              <a:gdLst>
                <a:gd name="T0" fmla="*/ 0 w 5957"/>
                <a:gd name="T1" fmla="*/ 0 h 7065"/>
                <a:gd name="T2" fmla="*/ 0 w 5957"/>
                <a:gd name="T3" fmla="*/ 0 h 7065"/>
                <a:gd name="T4" fmla="*/ 0 w 5957"/>
                <a:gd name="T5" fmla="*/ 0 h 7065"/>
                <a:gd name="T6" fmla="*/ 0 w 5957"/>
                <a:gd name="T7" fmla="*/ 0 h 7065"/>
                <a:gd name="T8" fmla="*/ 0 w 5957"/>
                <a:gd name="T9" fmla="*/ 0 h 7065"/>
                <a:gd name="T10" fmla="*/ 0 w 5957"/>
                <a:gd name="T11" fmla="*/ 0 h 7065"/>
                <a:gd name="T12" fmla="*/ 0 w 5957"/>
                <a:gd name="T13" fmla="*/ 0 h 7065"/>
                <a:gd name="T14" fmla="*/ 0 w 5957"/>
                <a:gd name="T15" fmla="*/ 0 h 7065"/>
                <a:gd name="T16" fmla="*/ 0 w 5957"/>
                <a:gd name="T17" fmla="*/ 0 h 7065"/>
                <a:gd name="T18" fmla="*/ 0 w 5957"/>
                <a:gd name="T19" fmla="*/ 0 h 7065"/>
                <a:gd name="T20" fmla="*/ 0 w 5957"/>
                <a:gd name="T21" fmla="*/ 0 h 7065"/>
                <a:gd name="T22" fmla="*/ 0 w 5957"/>
                <a:gd name="T23" fmla="*/ 0 h 7065"/>
                <a:gd name="T24" fmla="*/ 0 w 5957"/>
                <a:gd name="T25" fmla="*/ 0 h 7065"/>
                <a:gd name="T26" fmla="*/ 0 w 5957"/>
                <a:gd name="T27" fmla="*/ 0 h 7065"/>
                <a:gd name="T28" fmla="*/ 0 w 5957"/>
                <a:gd name="T29" fmla="*/ 0 h 7065"/>
                <a:gd name="T30" fmla="*/ 0 w 5957"/>
                <a:gd name="T31" fmla="*/ 0 h 7065"/>
                <a:gd name="T32" fmla="*/ 0 w 5957"/>
                <a:gd name="T33" fmla="*/ 0 h 7065"/>
                <a:gd name="T34" fmla="*/ 0 w 5957"/>
                <a:gd name="T35" fmla="*/ 0 h 7065"/>
                <a:gd name="T36" fmla="*/ 0 w 5957"/>
                <a:gd name="T37" fmla="*/ 0 h 7065"/>
                <a:gd name="T38" fmla="*/ 0 w 5957"/>
                <a:gd name="T39" fmla="*/ 0 h 7065"/>
                <a:gd name="T40" fmla="*/ 0 w 5957"/>
                <a:gd name="T41" fmla="*/ 0 h 7065"/>
                <a:gd name="T42" fmla="*/ 0 w 5957"/>
                <a:gd name="T43" fmla="*/ 0 h 7065"/>
                <a:gd name="T44" fmla="*/ 0 w 5957"/>
                <a:gd name="T45" fmla="*/ 0 h 7065"/>
                <a:gd name="T46" fmla="*/ 0 w 5957"/>
                <a:gd name="T47" fmla="*/ 0 h 7065"/>
                <a:gd name="T48" fmla="*/ 0 w 5957"/>
                <a:gd name="T49" fmla="*/ 0 h 7065"/>
                <a:gd name="T50" fmla="*/ 0 w 5957"/>
                <a:gd name="T51" fmla="*/ 0 h 7065"/>
                <a:gd name="T52" fmla="*/ 0 w 5957"/>
                <a:gd name="T53" fmla="*/ 0 h 7065"/>
                <a:gd name="T54" fmla="*/ 0 w 5957"/>
                <a:gd name="T55" fmla="*/ 0 h 7065"/>
                <a:gd name="T56" fmla="*/ 0 w 5957"/>
                <a:gd name="T57" fmla="*/ 0 h 7065"/>
                <a:gd name="T58" fmla="*/ 0 w 5957"/>
                <a:gd name="T59" fmla="*/ 0 h 7065"/>
                <a:gd name="T60" fmla="*/ 0 w 5957"/>
                <a:gd name="T61" fmla="*/ 0 h 7065"/>
                <a:gd name="T62" fmla="*/ 0 w 5957"/>
                <a:gd name="T63" fmla="*/ 0 h 7065"/>
                <a:gd name="T64" fmla="*/ 0 w 5957"/>
                <a:gd name="T65" fmla="*/ 0 h 7065"/>
                <a:gd name="T66" fmla="*/ 0 w 5957"/>
                <a:gd name="T67" fmla="*/ 0 h 7065"/>
                <a:gd name="T68" fmla="*/ 0 w 5957"/>
                <a:gd name="T69" fmla="*/ 0 h 7065"/>
                <a:gd name="T70" fmla="*/ 0 w 5957"/>
                <a:gd name="T71" fmla="*/ 0 h 7065"/>
                <a:gd name="T72" fmla="*/ 0 w 5957"/>
                <a:gd name="T73" fmla="*/ 0 h 70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 name="Freeform 283"/>
            <p:cNvSpPr>
              <a:spLocks/>
            </p:cNvSpPr>
            <p:nvPr/>
          </p:nvSpPr>
          <p:spPr bwMode="auto">
            <a:xfrm>
              <a:off x="1104" y="3024"/>
              <a:ext cx="162" cy="99"/>
            </a:xfrm>
            <a:custGeom>
              <a:avLst/>
              <a:gdLst>
                <a:gd name="T0" fmla="*/ 0 w 3562"/>
                <a:gd name="T1" fmla="*/ 0 h 1773"/>
                <a:gd name="T2" fmla="*/ 0 w 3562"/>
                <a:gd name="T3" fmla="*/ 0 h 1773"/>
                <a:gd name="T4" fmla="*/ 0 w 3562"/>
                <a:gd name="T5" fmla="*/ 0 h 1773"/>
                <a:gd name="T6" fmla="*/ 0 w 3562"/>
                <a:gd name="T7" fmla="*/ 0 h 1773"/>
                <a:gd name="T8" fmla="*/ 0 w 3562"/>
                <a:gd name="T9" fmla="*/ 0 h 1773"/>
                <a:gd name="T10" fmla="*/ 0 w 3562"/>
                <a:gd name="T11" fmla="*/ 0 h 1773"/>
                <a:gd name="T12" fmla="*/ 0 w 3562"/>
                <a:gd name="T13" fmla="*/ 0 h 1773"/>
                <a:gd name="T14" fmla="*/ 0 w 3562"/>
                <a:gd name="T15" fmla="*/ 0 h 1773"/>
                <a:gd name="T16" fmla="*/ 0 w 3562"/>
                <a:gd name="T17" fmla="*/ 0 h 1773"/>
                <a:gd name="T18" fmla="*/ 0 w 3562"/>
                <a:gd name="T19" fmla="*/ 0 h 1773"/>
                <a:gd name="T20" fmla="*/ 0 w 3562"/>
                <a:gd name="T21" fmla="*/ 0 h 1773"/>
                <a:gd name="T22" fmla="*/ 0 w 3562"/>
                <a:gd name="T23" fmla="*/ 0 h 1773"/>
                <a:gd name="T24" fmla="*/ 0 w 3562"/>
                <a:gd name="T25" fmla="*/ 0 h 1773"/>
                <a:gd name="T26" fmla="*/ 0 w 3562"/>
                <a:gd name="T27" fmla="*/ 0 h 1773"/>
                <a:gd name="T28" fmla="*/ 0 w 3562"/>
                <a:gd name="T29" fmla="*/ 0 h 1773"/>
                <a:gd name="T30" fmla="*/ 0 w 3562"/>
                <a:gd name="T31" fmla="*/ 0 h 1773"/>
                <a:gd name="T32" fmla="*/ 0 w 3562"/>
                <a:gd name="T33" fmla="*/ 0 h 1773"/>
                <a:gd name="T34" fmla="*/ 0 w 3562"/>
                <a:gd name="T35" fmla="*/ 0 h 1773"/>
                <a:gd name="T36" fmla="*/ 0 w 3562"/>
                <a:gd name="T37" fmla="*/ 0 h 1773"/>
                <a:gd name="T38" fmla="*/ 0 w 3562"/>
                <a:gd name="T39" fmla="*/ 0 h 1773"/>
                <a:gd name="T40" fmla="*/ 0 w 3562"/>
                <a:gd name="T41" fmla="*/ 0 h 17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 name="Freeform 284"/>
            <p:cNvSpPr>
              <a:spLocks/>
            </p:cNvSpPr>
            <p:nvPr/>
          </p:nvSpPr>
          <p:spPr bwMode="auto">
            <a:xfrm>
              <a:off x="1104" y="3024"/>
              <a:ext cx="161" cy="97"/>
            </a:xfrm>
            <a:custGeom>
              <a:avLst/>
              <a:gdLst>
                <a:gd name="T0" fmla="*/ 0 w 3550"/>
                <a:gd name="T1" fmla="*/ 0 h 1748"/>
                <a:gd name="T2" fmla="*/ 0 w 3550"/>
                <a:gd name="T3" fmla="*/ 0 h 1748"/>
                <a:gd name="T4" fmla="*/ 0 w 3550"/>
                <a:gd name="T5" fmla="*/ 0 h 1748"/>
                <a:gd name="T6" fmla="*/ 0 w 3550"/>
                <a:gd name="T7" fmla="*/ 0 h 1748"/>
                <a:gd name="T8" fmla="*/ 0 w 3550"/>
                <a:gd name="T9" fmla="*/ 0 h 1748"/>
                <a:gd name="T10" fmla="*/ 0 w 3550"/>
                <a:gd name="T11" fmla="*/ 0 h 1748"/>
                <a:gd name="T12" fmla="*/ 0 w 3550"/>
                <a:gd name="T13" fmla="*/ 0 h 1748"/>
                <a:gd name="T14" fmla="*/ 0 w 3550"/>
                <a:gd name="T15" fmla="*/ 0 h 1748"/>
                <a:gd name="T16" fmla="*/ 0 w 3550"/>
                <a:gd name="T17" fmla="*/ 0 h 1748"/>
                <a:gd name="T18" fmla="*/ 0 w 3550"/>
                <a:gd name="T19" fmla="*/ 0 h 1748"/>
                <a:gd name="T20" fmla="*/ 0 w 3550"/>
                <a:gd name="T21" fmla="*/ 0 h 1748"/>
                <a:gd name="T22" fmla="*/ 0 w 3550"/>
                <a:gd name="T23" fmla="*/ 0 h 1748"/>
                <a:gd name="T24" fmla="*/ 0 w 3550"/>
                <a:gd name="T25" fmla="*/ 0 h 1748"/>
                <a:gd name="T26" fmla="*/ 0 w 3550"/>
                <a:gd name="T27" fmla="*/ 0 h 1748"/>
                <a:gd name="T28" fmla="*/ 0 w 3550"/>
                <a:gd name="T29" fmla="*/ 0 h 1748"/>
                <a:gd name="T30" fmla="*/ 0 w 3550"/>
                <a:gd name="T31" fmla="*/ 0 h 1748"/>
                <a:gd name="T32" fmla="*/ 0 w 3550"/>
                <a:gd name="T33" fmla="*/ 0 h 1748"/>
                <a:gd name="T34" fmla="*/ 0 w 3550"/>
                <a:gd name="T35" fmla="*/ 0 h 1748"/>
                <a:gd name="T36" fmla="*/ 0 w 3550"/>
                <a:gd name="T37" fmla="*/ 0 h 1748"/>
                <a:gd name="T38" fmla="*/ 0 w 3550"/>
                <a:gd name="T39" fmla="*/ 0 h 1748"/>
                <a:gd name="T40" fmla="*/ 0 w 3550"/>
                <a:gd name="T41" fmla="*/ 0 h 1748"/>
                <a:gd name="T42" fmla="*/ 0 w 3550"/>
                <a:gd name="T43" fmla="*/ 0 h 1748"/>
                <a:gd name="T44" fmla="*/ 0 w 3550"/>
                <a:gd name="T45" fmla="*/ 0 h 1748"/>
                <a:gd name="T46" fmla="*/ 0 w 3550"/>
                <a:gd name="T47" fmla="*/ 0 h 1748"/>
                <a:gd name="T48" fmla="*/ 0 w 3550"/>
                <a:gd name="T49" fmla="*/ 0 h 1748"/>
                <a:gd name="T50" fmla="*/ 0 w 3550"/>
                <a:gd name="T51" fmla="*/ 0 h 1748"/>
                <a:gd name="T52" fmla="*/ 0 w 3550"/>
                <a:gd name="T53" fmla="*/ 0 h 1748"/>
                <a:gd name="T54" fmla="*/ 0 w 3550"/>
                <a:gd name="T55" fmla="*/ 0 h 1748"/>
                <a:gd name="T56" fmla="*/ 0 w 3550"/>
                <a:gd name="T57" fmla="*/ 0 h 1748"/>
                <a:gd name="T58" fmla="*/ 0 w 3550"/>
                <a:gd name="T59" fmla="*/ 0 h 1748"/>
                <a:gd name="T60" fmla="*/ 0 w 3550"/>
                <a:gd name="T61" fmla="*/ 0 h 1748"/>
                <a:gd name="T62" fmla="*/ 0 w 3550"/>
                <a:gd name="T63" fmla="*/ 0 h 1748"/>
                <a:gd name="T64" fmla="*/ 0 w 3550"/>
                <a:gd name="T65" fmla="*/ 0 h 1748"/>
                <a:gd name="T66" fmla="*/ 0 w 3550"/>
                <a:gd name="T67" fmla="*/ 0 h 1748"/>
                <a:gd name="T68" fmla="*/ 0 w 3550"/>
                <a:gd name="T69" fmla="*/ 0 h 1748"/>
                <a:gd name="T70" fmla="*/ 0 w 3550"/>
                <a:gd name="T71" fmla="*/ 0 h 1748"/>
                <a:gd name="T72" fmla="*/ 0 w 3550"/>
                <a:gd name="T73" fmla="*/ 0 h 1748"/>
                <a:gd name="T74" fmla="*/ 0 w 3550"/>
                <a:gd name="T75" fmla="*/ 0 h 1748"/>
                <a:gd name="T76" fmla="*/ 0 w 3550"/>
                <a:gd name="T77" fmla="*/ 0 h 1748"/>
                <a:gd name="T78" fmla="*/ 0 w 3550"/>
                <a:gd name="T79" fmla="*/ 0 h 1748"/>
                <a:gd name="T80" fmla="*/ 0 w 3550"/>
                <a:gd name="T81" fmla="*/ 0 h 1748"/>
                <a:gd name="T82" fmla="*/ 0 w 3550"/>
                <a:gd name="T83" fmla="*/ 0 h 1748"/>
                <a:gd name="T84" fmla="*/ 0 w 3550"/>
                <a:gd name="T85" fmla="*/ 0 h 1748"/>
                <a:gd name="T86" fmla="*/ 0 w 3550"/>
                <a:gd name="T87" fmla="*/ 0 h 1748"/>
                <a:gd name="T88" fmla="*/ 0 w 3550"/>
                <a:gd name="T89" fmla="*/ 0 h 1748"/>
                <a:gd name="T90" fmla="*/ 0 w 3550"/>
                <a:gd name="T91" fmla="*/ 0 h 1748"/>
                <a:gd name="T92" fmla="*/ 0 w 3550"/>
                <a:gd name="T93" fmla="*/ 0 h 1748"/>
                <a:gd name="T94" fmla="*/ 0 w 3550"/>
                <a:gd name="T95" fmla="*/ 0 h 174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8" name="Freeform 285"/>
            <p:cNvSpPr>
              <a:spLocks/>
            </p:cNvSpPr>
            <p:nvPr/>
          </p:nvSpPr>
          <p:spPr bwMode="auto">
            <a:xfrm>
              <a:off x="1104" y="3024"/>
              <a:ext cx="161" cy="96"/>
            </a:xfrm>
            <a:custGeom>
              <a:avLst/>
              <a:gdLst>
                <a:gd name="T0" fmla="*/ 0 w 3539"/>
                <a:gd name="T1" fmla="*/ 0 h 1724"/>
                <a:gd name="T2" fmla="*/ 0 w 3539"/>
                <a:gd name="T3" fmla="*/ 0 h 1724"/>
                <a:gd name="T4" fmla="*/ 0 w 3539"/>
                <a:gd name="T5" fmla="*/ 0 h 1724"/>
                <a:gd name="T6" fmla="*/ 0 w 3539"/>
                <a:gd name="T7" fmla="*/ 0 h 1724"/>
                <a:gd name="T8" fmla="*/ 0 w 3539"/>
                <a:gd name="T9" fmla="*/ 0 h 1724"/>
                <a:gd name="T10" fmla="*/ 0 w 3539"/>
                <a:gd name="T11" fmla="*/ 0 h 1724"/>
                <a:gd name="T12" fmla="*/ 0 w 3539"/>
                <a:gd name="T13" fmla="*/ 0 h 1724"/>
                <a:gd name="T14" fmla="*/ 0 w 3539"/>
                <a:gd name="T15" fmla="*/ 0 h 1724"/>
                <a:gd name="T16" fmla="*/ 0 w 3539"/>
                <a:gd name="T17" fmla="*/ 0 h 1724"/>
                <a:gd name="T18" fmla="*/ 0 w 3539"/>
                <a:gd name="T19" fmla="*/ 0 h 1724"/>
                <a:gd name="T20" fmla="*/ 0 w 3539"/>
                <a:gd name="T21" fmla="*/ 0 h 1724"/>
                <a:gd name="T22" fmla="*/ 0 w 3539"/>
                <a:gd name="T23" fmla="*/ 0 h 1724"/>
                <a:gd name="T24" fmla="*/ 0 w 3539"/>
                <a:gd name="T25" fmla="*/ 0 h 1724"/>
                <a:gd name="T26" fmla="*/ 0 w 3539"/>
                <a:gd name="T27" fmla="*/ 0 h 1724"/>
                <a:gd name="T28" fmla="*/ 0 w 3539"/>
                <a:gd name="T29" fmla="*/ 0 h 1724"/>
                <a:gd name="T30" fmla="*/ 0 w 3539"/>
                <a:gd name="T31" fmla="*/ 0 h 1724"/>
                <a:gd name="T32" fmla="*/ 0 w 3539"/>
                <a:gd name="T33" fmla="*/ 0 h 1724"/>
                <a:gd name="T34" fmla="*/ 0 w 3539"/>
                <a:gd name="T35" fmla="*/ 0 h 1724"/>
                <a:gd name="T36" fmla="*/ 0 w 3539"/>
                <a:gd name="T37" fmla="*/ 0 h 1724"/>
                <a:gd name="T38" fmla="*/ 0 w 3539"/>
                <a:gd name="T39" fmla="*/ 0 h 1724"/>
                <a:gd name="T40" fmla="*/ 0 w 3539"/>
                <a:gd name="T41" fmla="*/ 0 h 1724"/>
                <a:gd name="T42" fmla="*/ 0 w 3539"/>
                <a:gd name="T43" fmla="*/ 0 h 1724"/>
                <a:gd name="T44" fmla="*/ 0 w 3539"/>
                <a:gd name="T45" fmla="*/ 0 h 1724"/>
                <a:gd name="T46" fmla="*/ 0 w 3539"/>
                <a:gd name="T47" fmla="*/ 0 h 1724"/>
                <a:gd name="T48" fmla="*/ 0 w 3539"/>
                <a:gd name="T49" fmla="*/ 0 h 1724"/>
                <a:gd name="T50" fmla="*/ 0 w 3539"/>
                <a:gd name="T51" fmla="*/ 0 h 1724"/>
                <a:gd name="T52" fmla="*/ 0 w 3539"/>
                <a:gd name="T53" fmla="*/ 0 h 1724"/>
                <a:gd name="T54" fmla="*/ 0 w 3539"/>
                <a:gd name="T55" fmla="*/ 0 h 1724"/>
                <a:gd name="T56" fmla="*/ 0 w 3539"/>
                <a:gd name="T57" fmla="*/ 0 h 1724"/>
                <a:gd name="T58" fmla="*/ 0 w 3539"/>
                <a:gd name="T59" fmla="*/ 0 h 1724"/>
                <a:gd name="T60" fmla="*/ 0 w 3539"/>
                <a:gd name="T61" fmla="*/ 0 h 1724"/>
                <a:gd name="T62" fmla="*/ 0 w 3539"/>
                <a:gd name="T63" fmla="*/ 0 h 1724"/>
                <a:gd name="T64" fmla="*/ 0 w 3539"/>
                <a:gd name="T65" fmla="*/ 0 h 1724"/>
                <a:gd name="T66" fmla="*/ 0 w 3539"/>
                <a:gd name="T67" fmla="*/ 0 h 1724"/>
                <a:gd name="T68" fmla="*/ 0 w 3539"/>
                <a:gd name="T69" fmla="*/ 0 h 1724"/>
                <a:gd name="T70" fmla="*/ 0 w 3539"/>
                <a:gd name="T71" fmla="*/ 0 h 1724"/>
                <a:gd name="T72" fmla="*/ 0 w 3539"/>
                <a:gd name="T73" fmla="*/ 0 h 1724"/>
                <a:gd name="T74" fmla="*/ 0 w 3539"/>
                <a:gd name="T75" fmla="*/ 0 h 1724"/>
                <a:gd name="T76" fmla="*/ 0 w 3539"/>
                <a:gd name="T77" fmla="*/ 0 h 1724"/>
                <a:gd name="T78" fmla="*/ 0 w 3539"/>
                <a:gd name="T79" fmla="*/ 0 h 1724"/>
                <a:gd name="T80" fmla="*/ 0 w 3539"/>
                <a:gd name="T81" fmla="*/ 0 h 1724"/>
                <a:gd name="T82" fmla="*/ 0 w 3539"/>
                <a:gd name="T83" fmla="*/ 0 h 1724"/>
                <a:gd name="T84" fmla="*/ 0 w 3539"/>
                <a:gd name="T85" fmla="*/ 0 h 1724"/>
                <a:gd name="T86" fmla="*/ 0 w 3539"/>
                <a:gd name="T87" fmla="*/ 0 h 1724"/>
                <a:gd name="T88" fmla="*/ 0 w 3539"/>
                <a:gd name="T89" fmla="*/ 0 h 1724"/>
                <a:gd name="T90" fmla="*/ 0 w 3539"/>
                <a:gd name="T91" fmla="*/ 0 h 1724"/>
                <a:gd name="T92" fmla="*/ 0 w 3539"/>
                <a:gd name="T93" fmla="*/ 0 h 1724"/>
                <a:gd name="T94" fmla="*/ 0 w 3539"/>
                <a:gd name="T95" fmla="*/ 0 h 172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 name="Freeform 286"/>
            <p:cNvSpPr>
              <a:spLocks/>
            </p:cNvSpPr>
            <p:nvPr/>
          </p:nvSpPr>
          <p:spPr bwMode="auto">
            <a:xfrm>
              <a:off x="1104" y="3024"/>
              <a:ext cx="160" cy="94"/>
            </a:xfrm>
            <a:custGeom>
              <a:avLst/>
              <a:gdLst>
                <a:gd name="T0" fmla="*/ 0 w 3526"/>
                <a:gd name="T1" fmla="*/ 0 h 1698"/>
                <a:gd name="T2" fmla="*/ 0 w 3526"/>
                <a:gd name="T3" fmla="*/ 0 h 1698"/>
                <a:gd name="T4" fmla="*/ 0 w 3526"/>
                <a:gd name="T5" fmla="*/ 0 h 1698"/>
                <a:gd name="T6" fmla="*/ 0 w 3526"/>
                <a:gd name="T7" fmla="*/ 0 h 1698"/>
                <a:gd name="T8" fmla="*/ 0 w 3526"/>
                <a:gd name="T9" fmla="*/ 0 h 1698"/>
                <a:gd name="T10" fmla="*/ 0 w 3526"/>
                <a:gd name="T11" fmla="*/ 0 h 1698"/>
                <a:gd name="T12" fmla="*/ 0 w 3526"/>
                <a:gd name="T13" fmla="*/ 0 h 1698"/>
                <a:gd name="T14" fmla="*/ 0 w 3526"/>
                <a:gd name="T15" fmla="*/ 0 h 1698"/>
                <a:gd name="T16" fmla="*/ 0 w 3526"/>
                <a:gd name="T17" fmla="*/ 0 h 1698"/>
                <a:gd name="T18" fmla="*/ 0 w 3526"/>
                <a:gd name="T19" fmla="*/ 0 h 1698"/>
                <a:gd name="T20" fmla="*/ 0 w 3526"/>
                <a:gd name="T21" fmla="*/ 0 h 1698"/>
                <a:gd name="T22" fmla="*/ 0 w 3526"/>
                <a:gd name="T23" fmla="*/ 0 h 1698"/>
                <a:gd name="T24" fmla="*/ 0 w 3526"/>
                <a:gd name="T25" fmla="*/ 0 h 1698"/>
                <a:gd name="T26" fmla="*/ 0 w 3526"/>
                <a:gd name="T27" fmla="*/ 0 h 1698"/>
                <a:gd name="T28" fmla="*/ 0 w 3526"/>
                <a:gd name="T29" fmla="*/ 0 h 1698"/>
                <a:gd name="T30" fmla="*/ 0 w 3526"/>
                <a:gd name="T31" fmla="*/ 0 h 1698"/>
                <a:gd name="T32" fmla="*/ 0 w 3526"/>
                <a:gd name="T33" fmla="*/ 0 h 1698"/>
                <a:gd name="T34" fmla="*/ 0 w 3526"/>
                <a:gd name="T35" fmla="*/ 0 h 1698"/>
                <a:gd name="T36" fmla="*/ 0 w 3526"/>
                <a:gd name="T37" fmla="*/ 0 h 1698"/>
                <a:gd name="T38" fmla="*/ 0 w 3526"/>
                <a:gd name="T39" fmla="*/ 0 h 1698"/>
                <a:gd name="T40" fmla="*/ 0 w 3526"/>
                <a:gd name="T41" fmla="*/ 0 h 1698"/>
                <a:gd name="T42" fmla="*/ 0 w 3526"/>
                <a:gd name="T43" fmla="*/ 0 h 1698"/>
                <a:gd name="T44" fmla="*/ 0 w 3526"/>
                <a:gd name="T45" fmla="*/ 0 h 1698"/>
                <a:gd name="T46" fmla="*/ 0 w 3526"/>
                <a:gd name="T47" fmla="*/ 0 h 1698"/>
                <a:gd name="T48" fmla="*/ 0 w 3526"/>
                <a:gd name="T49" fmla="*/ 0 h 1698"/>
                <a:gd name="T50" fmla="*/ 0 w 3526"/>
                <a:gd name="T51" fmla="*/ 0 h 1698"/>
                <a:gd name="T52" fmla="*/ 0 w 3526"/>
                <a:gd name="T53" fmla="*/ 0 h 1698"/>
                <a:gd name="T54" fmla="*/ 0 w 3526"/>
                <a:gd name="T55" fmla="*/ 0 h 1698"/>
                <a:gd name="T56" fmla="*/ 0 w 3526"/>
                <a:gd name="T57" fmla="*/ 0 h 1698"/>
                <a:gd name="T58" fmla="*/ 0 w 3526"/>
                <a:gd name="T59" fmla="*/ 0 h 1698"/>
                <a:gd name="T60" fmla="*/ 0 w 3526"/>
                <a:gd name="T61" fmla="*/ 0 h 1698"/>
                <a:gd name="T62" fmla="*/ 0 w 3526"/>
                <a:gd name="T63" fmla="*/ 0 h 1698"/>
                <a:gd name="T64" fmla="*/ 0 w 3526"/>
                <a:gd name="T65" fmla="*/ 0 h 1698"/>
                <a:gd name="T66" fmla="*/ 0 w 3526"/>
                <a:gd name="T67" fmla="*/ 0 h 1698"/>
                <a:gd name="T68" fmla="*/ 0 w 3526"/>
                <a:gd name="T69" fmla="*/ 0 h 1698"/>
                <a:gd name="T70" fmla="*/ 0 w 3526"/>
                <a:gd name="T71" fmla="*/ 0 h 1698"/>
                <a:gd name="T72" fmla="*/ 0 w 3526"/>
                <a:gd name="T73" fmla="*/ 0 h 1698"/>
                <a:gd name="T74" fmla="*/ 0 w 3526"/>
                <a:gd name="T75" fmla="*/ 0 h 1698"/>
                <a:gd name="T76" fmla="*/ 0 w 3526"/>
                <a:gd name="T77" fmla="*/ 0 h 1698"/>
                <a:gd name="T78" fmla="*/ 0 w 3526"/>
                <a:gd name="T79" fmla="*/ 0 h 1698"/>
                <a:gd name="T80" fmla="*/ 0 w 3526"/>
                <a:gd name="T81" fmla="*/ 0 h 1698"/>
                <a:gd name="T82" fmla="*/ 0 w 3526"/>
                <a:gd name="T83" fmla="*/ 0 h 1698"/>
                <a:gd name="T84" fmla="*/ 0 w 3526"/>
                <a:gd name="T85" fmla="*/ 0 h 1698"/>
                <a:gd name="T86" fmla="*/ 0 w 3526"/>
                <a:gd name="T87" fmla="*/ 0 h 169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0" name="Freeform 287"/>
            <p:cNvSpPr>
              <a:spLocks/>
            </p:cNvSpPr>
            <p:nvPr/>
          </p:nvSpPr>
          <p:spPr bwMode="auto">
            <a:xfrm>
              <a:off x="1104" y="3024"/>
              <a:ext cx="160" cy="93"/>
            </a:xfrm>
            <a:custGeom>
              <a:avLst/>
              <a:gdLst>
                <a:gd name="T0" fmla="*/ 0 w 3515"/>
                <a:gd name="T1" fmla="*/ 0 h 1674"/>
                <a:gd name="T2" fmla="*/ 0 w 3515"/>
                <a:gd name="T3" fmla="*/ 0 h 1674"/>
                <a:gd name="T4" fmla="*/ 0 w 3515"/>
                <a:gd name="T5" fmla="*/ 0 h 1674"/>
                <a:gd name="T6" fmla="*/ 0 w 3515"/>
                <a:gd name="T7" fmla="*/ 0 h 1674"/>
                <a:gd name="T8" fmla="*/ 0 w 3515"/>
                <a:gd name="T9" fmla="*/ 0 h 1674"/>
                <a:gd name="T10" fmla="*/ 0 w 3515"/>
                <a:gd name="T11" fmla="*/ 0 h 1674"/>
                <a:gd name="T12" fmla="*/ 0 w 3515"/>
                <a:gd name="T13" fmla="*/ 0 h 1674"/>
                <a:gd name="T14" fmla="*/ 0 w 3515"/>
                <a:gd name="T15" fmla="*/ 0 h 1674"/>
                <a:gd name="T16" fmla="*/ 0 w 3515"/>
                <a:gd name="T17" fmla="*/ 0 h 1674"/>
                <a:gd name="T18" fmla="*/ 0 w 3515"/>
                <a:gd name="T19" fmla="*/ 0 h 1674"/>
                <a:gd name="T20" fmla="*/ 0 w 3515"/>
                <a:gd name="T21" fmla="*/ 0 h 1674"/>
                <a:gd name="T22" fmla="*/ 0 w 3515"/>
                <a:gd name="T23" fmla="*/ 0 h 1674"/>
                <a:gd name="T24" fmla="*/ 0 w 3515"/>
                <a:gd name="T25" fmla="*/ 0 h 1674"/>
                <a:gd name="T26" fmla="*/ 0 w 3515"/>
                <a:gd name="T27" fmla="*/ 0 h 1674"/>
                <a:gd name="T28" fmla="*/ 0 w 3515"/>
                <a:gd name="T29" fmla="*/ 0 h 1674"/>
                <a:gd name="T30" fmla="*/ 0 w 3515"/>
                <a:gd name="T31" fmla="*/ 0 h 1674"/>
                <a:gd name="T32" fmla="*/ 0 w 3515"/>
                <a:gd name="T33" fmla="*/ 0 h 1674"/>
                <a:gd name="T34" fmla="*/ 0 w 3515"/>
                <a:gd name="T35" fmla="*/ 0 h 1674"/>
                <a:gd name="T36" fmla="*/ 0 w 3515"/>
                <a:gd name="T37" fmla="*/ 0 h 1674"/>
                <a:gd name="T38" fmla="*/ 0 w 3515"/>
                <a:gd name="T39" fmla="*/ 0 h 1674"/>
                <a:gd name="T40" fmla="*/ 0 w 3515"/>
                <a:gd name="T41" fmla="*/ 0 h 1674"/>
                <a:gd name="T42" fmla="*/ 0 w 3515"/>
                <a:gd name="T43" fmla="*/ 0 h 1674"/>
                <a:gd name="T44" fmla="*/ 0 w 3515"/>
                <a:gd name="T45" fmla="*/ 0 h 1674"/>
                <a:gd name="T46" fmla="*/ 0 w 3515"/>
                <a:gd name="T47" fmla="*/ 0 h 1674"/>
                <a:gd name="T48" fmla="*/ 0 w 3515"/>
                <a:gd name="T49" fmla="*/ 0 h 1674"/>
                <a:gd name="T50" fmla="*/ 0 w 3515"/>
                <a:gd name="T51" fmla="*/ 0 h 1674"/>
                <a:gd name="T52" fmla="*/ 0 w 3515"/>
                <a:gd name="T53" fmla="*/ 0 h 1674"/>
                <a:gd name="T54" fmla="*/ 0 w 3515"/>
                <a:gd name="T55" fmla="*/ 0 h 1674"/>
                <a:gd name="T56" fmla="*/ 0 w 3515"/>
                <a:gd name="T57" fmla="*/ 0 h 1674"/>
                <a:gd name="T58" fmla="*/ 0 w 3515"/>
                <a:gd name="T59" fmla="*/ 0 h 1674"/>
                <a:gd name="T60" fmla="*/ 0 w 3515"/>
                <a:gd name="T61" fmla="*/ 0 h 1674"/>
                <a:gd name="T62" fmla="*/ 0 w 3515"/>
                <a:gd name="T63" fmla="*/ 0 h 1674"/>
                <a:gd name="T64" fmla="*/ 0 w 3515"/>
                <a:gd name="T65" fmla="*/ 0 h 1674"/>
                <a:gd name="T66" fmla="*/ 0 w 3515"/>
                <a:gd name="T67" fmla="*/ 0 h 1674"/>
                <a:gd name="T68" fmla="*/ 0 w 3515"/>
                <a:gd name="T69" fmla="*/ 0 h 1674"/>
                <a:gd name="T70" fmla="*/ 0 w 3515"/>
                <a:gd name="T71" fmla="*/ 0 h 1674"/>
                <a:gd name="T72" fmla="*/ 0 w 3515"/>
                <a:gd name="T73" fmla="*/ 0 h 1674"/>
                <a:gd name="T74" fmla="*/ 0 w 3515"/>
                <a:gd name="T75" fmla="*/ 0 h 1674"/>
                <a:gd name="T76" fmla="*/ 0 w 3515"/>
                <a:gd name="T77" fmla="*/ 0 h 1674"/>
                <a:gd name="T78" fmla="*/ 0 w 3515"/>
                <a:gd name="T79" fmla="*/ 0 h 1674"/>
                <a:gd name="T80" fmla="*/ 0 w 3515"/>
                <a:gd name="T81" fmla="*/ 0 h 1674"/>
                <a:gd name="T82" fmla="*/ 0 w 3515"/>
                <a:gd name="T83" fmla="*/ 0 h 1674"/>
                <a:gd name="T84" fmla="*/ 0 w 3515"/>
                <a:gd name="T85" fmla="*/ 0 h 1674"/>
                <a:gd name="T86" fmla="*/ 0 w 3515"/>
                <a:gd name="T87" fmla="*/ 0 h 167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1" name="Freeform 288"/>
            <p:cNvSpPr>
              <a:spLocks/>
            </p:cNvSpPr>
            <p:nvPr/>
          </p:nvSpPr>
          <p:spPr bwMode="auto">
            <a:xfrm>
              <a:off x="1104" y="3024"/>
              <a:ext cx="159" cy="92"/>
            </a:xfrm>
            <a:custGeom>
              <a:avLst/>
              <a:gdLst>
                <a:gd name="T0" fmla="*/ 0 w 3503"/>
                <a:gd name="T1" fmla="*/ 0 h 1649"/>
                <a:gd name="T2" fmla="*/ 0 w 3503"/>
                <a:gd name="T3" fmla="*/ 0 h 1649"/>
                <a:gd name="T4" fmla="*/ 0 w 3503"/>
                <a:gd name="T5" fmla="*/ 0 h 1649"/>
                <a:gd name="T6" fmla="*/ 0 w 3503"/>
                <a:gd name="T7" fmla="*/ 0 h 1649"/>
                <a:gd name="T8" fmla="*/ 0 w 3503"/>
                <a:gd name="T9" fmla="*/ 0 h 1649"/>
                <a:gd name="T10" fmla="*/ 0 w 3503"/>
                <a:gd name="T11" fmla="*/ 0 h 1649"/>
                <a:gd name="T12" fmla="*/ 0 w 3503"/>
                <a:gd name="T13" fmla="*/ 0 h 1649"/>
                <a:gd name="T14" fmla="*/ 0 w 3503"/>
                <a:gd name="T15" fmla="*/ 0 h 1649"/>
                <a:gd name="T16" fmla="*/ 0 w 3503"/>
                <a:gd name="T17" fmla="*/ 0 h 1649"/>
                <a:gd name="T18" fmla="*/ 0 w 3503"/>
                <a:gd name="T19" fmla="*/ 0 h 1649"/>
                <a:gd name="T20" fmla="*/ 0 w 3503"/>
                <a:gd name="T21" fmla="*/ 0 h 1649"/>
                <a:gd name="T22" fmla="*/ 0 w 3503"/>
                <a:gd name="T23" fmla="*/ 0 h 1649"/>
                <a:gd name="T24" fmla="*/ 0 w 3503"/>
                <a:gd name="T25" fmla="*/ 0 h 1649"/>
                <a:gd name="T26" fmla="*/ 0 w 3503"/>
                <a:gd name="T27" fmla="*/ 0 h 1649"/>
                <a:gd name="T28" fmla="*/ 0 w 3503"/>
                <a:gd name="T29" fmla="*/ 0 h 1649"/>
                <a:gd name="T30" fmla="*/ 0 w 3503"/>
                <a:gd name="T31" fmla="*/ 0 h 1649"/>
                <a:gd name="T32" fmla="*/ 0 w 3503"/>
                <a:gd name="T33" fmla="*/ 0 h 1649"/>
                <a:gd name="T34" fmla="*/ 0 w 3503"/>
                <a:gd name="T35" fmla="*/ 0 h 1649"/>
                <a:gd name="T36" fmla="*/ 0 w 3503"/>
                <a:gd name="T37" fmla="*/ 0 h 1649"/>
                <a:gd name="T38" fmla="*/ 0 w 3503"/>
                <a:gd name="T39" fmla="*/ 0 h 1649"/>
                <a:gd name="T40" fmla="*/ 0 w 3503"/>
                <a:gd name="T41" fmla="*/ 0 h 16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2" name="Freeform 289"/>
            <p:cNvSpPr>
              <a:spLocks/>
            </p:cNvSpPr>
            <p:nvPr/>
          </p:nvSpPr>
          <p:spPr bwMode="auto">
            <a:xfrm>
              <a:off x="1277" y="3064"/>
              <a:ext cx="2" cy="3"/>
            </a:xfrm>
            <a:custGeom>
              <a:avLst/>
              <a:gdLst>
                <a:gd name="T0" fmla="*/ 0 w 28"/>
                <a:gd name="T1" fmla="*/ 0 h 40"/>
                <a:gd name="T2" fmla="*/ 0 w 28"/>
                <a:gd name="T3" fmla="*/ 0 h 40"/>
                <a:gd name="T4" fmla="*/ 0 w 28"/>
                <a:gd name="T5" fmla="*/ 0 h 40"/>
                <a:gd name="T6" fmla="*/ 0 w 28"/>
                <a:gd name="T7" fmla="*/ 0 h 40"/>
                <a:gd name="T8" fmla="*/ 0 w 28"/>
                <a:gd name="T9" fmla="*/ 0 h 40"/>
                <a:gd name="T10" fmla="*/ 0 w 28"/>
                <a:gd name="T11" fmla="*/ 0 h 40"/>
                <a:gd name="T12" fmla="*/ 0 w 28"/>
                <a:gd name="T13" fmla="*/ 0 h 40"/>
                <a:gd name="T14" fmla="*/ 0 w 28"/>
                <a:gd name="T15" fmla="*/ 0 h 40"/>
                <a:gd name="T16" fmla="*/ 0 w 28"/>
                <a:gd name="T17" fmla="*/ 0 h 40"/>
                <a:gd name="T18" fmla="*/ 0 w 28"/>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3" name="Freeform 290"/>
            <p:cNvSpPr>
              <a:spLocks/>
            </p:cNvSpPr>
            <p:nvPr/>
          </p:nvSpPr>
          <p:spPr bwMode="auto">
            <a:xfrm>
              <a:off x="1118" y="3064"/>
              <a:ext cx="160" cy="90"/>
            </a:xfrm>
            <a:custGeom>
              <a:avLst/>
              <a:gdLst>
                <a:gd name="T0" fmla="*/ 0 w 3529"/>
                <a:gd name="T1" fmla="*/ 0 h 1614"/>
                <a:gd name="T2" fmla="*/ 0 w 3529"/>
                <a:gd name="T3" fmla="*/ 0 h 1614"/>
                <a:gd name="T4" fmla="*/ 0 w 3529"/>
                <a:gd name="T5" fmla="*/ 0 h 1614"/>
                <a:gd name="T6" fmla="*/ 0 w 3529"/>
                <a:gd name="T7" fmla="*/ 0 h 1614"/>
                <a:gd name="T8" fmla="*/ 0 w 3529"/>
                <a:gd name="T9" fmla="*/ 0 h 1614"/>
                <a:gd name="T10" fmla="*/ 0 w 3529"/>
                <a:gd name="T11" fmla="*/ 0 h 16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29" h="1614">
                  <a:moveTo>
                    <a:pt x="8" y="1596"/>
                  </a:moveTo>
                  <a:lnTo>
                    <a:pt x="0" y="1577"/>
                  </a:lnTo>
                  <a:lnTo>
                    <a:pt x="3513" y="0"/>
                  </a:lnTo>
                  <a:lnTo>
                    <a:pt x="3529" y="38"/>
                  </a:lnTo>
                  <a:lnTo>
                    <a:pt x="16" y="1614"/>
                  </a:lnTo>
                  <a:lnTo>
                    <a:pt x="8" y="1596"/>
                  </a:lnTo>
                  <a:close/>
                </a:path>
              </a:pathLst>
            </a:custGeom>
            <a:solidFill>
              <a:srgbClr val="7A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4" name="Freeform 291"/>
            <p:cNvSpPr>
              <a:spLocks/>
            </p:cNvSpPr>
            <p:nvPr/>
          </p:nvSpPr>
          <p:spPr bwMode="auto">
            <a:xfrm>
              <a:off x="1117" y="3152"/>
              <a:ext cx="1" cy="2"/>
            </a:xfrm>
            <a:custGeom>
              <a:avLst/>
              <a:gdLst>
                <a:gd name="T0" fmla="*/ 0 w 28"/>
                <a:gd name="T1" fmla="*/ 0 h 40"/>
                <a:gd name="T2" fmla="*/ 0 w 28"/>
                <a:gd name="T3" fmla="*/ 0 h 40"/>
                <a:gd name="T4" fmla="*/ 0 w 28"/>
                <a:gd name="T5" fmla="*/ 0 h 40"/>
                <a:gd name="T6" fmla="*/ 0 w 28"/>
                <a:gd name="T7" fmla="*/ 0 h 40"/>
                <a:gd name="T8" fmla="*/ 0 w 28"/>
                <a:gd name="T9" fmla="*/ 0 h 40"/>
                <a:gd name="T10" fmla="*/ 0 w 28"/>
                <a:gd name="T11" fmla="*/ 0 h 40"/>
                <a:gd name="T12" fmla="*/ 0 w 28"/>
                <a:gd name="T13" fmla="*/ 0 h 40"/>
                <a:gd name="T14" fmla="*/ 0 w 28"/>
                <a:gd name="T15" fmla="*/ 0 h 40"/>
                <a:gd name="T16" fmla="*/ 0 w 28"/>
                <a:gd name="T17" fmla="*/ 0 h 40"/>
                <a:gd name="T18" fmla="*/ 0 w 28"/>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5" name="Freeform 292"/>
            <p:cNvSpPr>
              <a:spLocks/>
            </p:cNvSpPr>
            <p:nvPr/>
          </p:nvSpPr>
          <p:spPr bwMode="auto">
            <a:xfrm>
              <a:off x="1281" y="3075"/>
              <a:ext cx="2" cy="2"/>
            </a:xfrm>
            <a:custGeom>
              <a:avLst/>
              <a:gdLst>
                <a:gd name="T0" fmla="*/ 0 w 28"/>
                <a:gd name="T1" fmla="*/ 0 h 40"/>
                <a:gd name="T2" fmla="*/ 0 w 28"/>
                <a:gd name="T3" fmla="*/ 0 h 40"/>
                <a:gd name="T4" fmla="*/ 0 w 28"/>
                <a:gd name="T5" fmla="*/ 0 h 40"/>
                <a:gd name="T6" fmla="*/ 0 w 28"/>
                <a:gd name="T7" fmla="*/ 0 h 40"/>
                <a:gd name="T8" fmla="*/ 0 w 28"/>
                <a:gd name="T9" fmla="*/ 0 h 40"/>
                <a:gd name="T10" fmla="*/ 0 w 28"/>
                <a:gd name="T11" fmla="*/ 0 h 40"/>
                <a:gd name="T12" fmla="*/ 0 w 28"/>
                <a:gd name="T13" fmla="*/ 0 h 40"/>
                <a:gd name="T14" fmla="*/ 0 w 28"/>
                <a:gd name="T15" fmla="*/ 0 h 40"/>
                <a:gd name="T16" fmla="*/ 0 w 28"/>
                <a:gd name="T17" fmla="*/ 0 h 40"/>
                <a:gd name="T18" fmla="*/ 0 w 28"/>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 name="Freeform 293"/>
            <p:cNvSpPr>
              <a:spLocks/>
            </p:cNvSpPr>
            <p:nvPr/>
          </p:nvSpPr>
          <p:spPr bwMode="auto">
            <a:xfrm>
              <a:off x="1121" y="3075"/>
              <a:ext cx="161" cy="91"/>
            </a:xfrm>
            <a:custGeom>
              <a:avLst/>
              <a:gdLst>
                <a:gd name="T0" fmla="*/ 0 w 3547"/>
                <a:gd name="T1" fmla="*/ 0 h 1633"/>
                <a:gd name="T2" fmla="*/ 0 w 3547"/>
                <a:gd name="T3" fmla="*/ 0 h 1633"/>
                <a:gd name="T4" fmla="*/ 0 w 3547"/>
                <a:gd name="T5" fmla="*/ 0 h 1633"/>
                <a:gd name="T6" fmla="*/ 0 w 3547"/>
                <a:gd name="T7" fmla="*/ 0 h 1633"/>
                <a:gd name="T8" fmla="*/ 0 w 3547"/>
                <a:gd name="T9" fmla="*/ 0 h 1633"/>
                <a:gd name="T10" fmla="*/ 0 w 3547"/>
                <a:gd name="T11" fmla="*/ 0 h 16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47" h="1633">
                  <a:moveTo>
                    <a:pt x="8" y="1614"/>
                  </a:moveTo>
                  <a:lnTo>
                    <a:pt x="0" y="1595"/>
                  </a:lnTo>
                  <a:lnTo>
                    <a:pt x="3531" y="0"/>
                  </a:lnTo>
                  <a:lnTo>
                    <a:pt x="3547" y="38"/>
                  </a:lnTo>
                  <a:lnTo>
                    <a:pt x="17" y="1633"/>
                  </a:lnTo>
                  <a:lnTo>
                    <a:pt x="8" y="1614"/>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 name="Freeform 294"/>
            <p:cNvSpPr>
              <a:spLocks/>
            </p:cNvSpPr>
            <p:nvPr/>
          </p:nvSpPr>
          <p:spPr bwMode="auto">
            <a:xfrm>
              <a:off x="1120" y="3164"/>
              <a:ext cx="2" cy="2"/>
            </a:xfrm>
            <a:custGeom>
              <a:avLst/>
              <a:gdLst>
                <a:gd name="T0" fmla="*/ 0 w 29"/>
                <a:gd name="T1" fmla="*/ 0 h 40"/>
                <a:gd name="T2" fmla="*/ 0 w 29"/>
                <a:gd name="T3" fmla="*/ 0 h 40"/>
                <a:gd name="T4" fmla="*/ 0 w 29"/>
                <a:gd name="T5" fmla="*/ 0 h 40"/>
                <a:gd name="T6" fmla="*/ 0 w 29"/>
                <a:gd name="T7" fmla="*/ 0 h 40"/>
                <a:gd name="T8" fmla="*/ 0 w 29"/>
                <a:gd name="T9" fmla="*/ 0 h 40"/>
                <a:gd name="T10" fmla="*/ 0 w 29"/>
                <a:gd name="T11" fmla="*/ 0 h 40"/>
                <a:gd name="T12" fmla="*/ 0 w 29"/>
                <a:gd name="T13" fmla="*/ 0 h 40"/>
                <a:gd name="T14" fmla="*/ 0 w 29"/>
                <a:gd name="T15" fmla="*/ 0 h 40"/>
                <a:gd name="T16" fmla="*/ 0 w 29"/>
                <a:gd name="T17" fmla="*/ 0 h 40"/>
                <a:gd name="T18" fmla="*/ 0 w 29"/>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 name="Freeform 295"/>
            <p:cNvSpPr>
              <a:spLocks/>
            </p:cNvSpPr>
            <p:nvPr/>
          </p:nvSpPr>
          <p:spPr bwMode="auto">
            <a:xfrm>
              <a:off x="1112" y="3169"/>
              <a:ext cx="50" cy="122"/>
            </a:xfrm>
            <a:custGeom>
              <a:avLst/>
              <a:gdLst>
                <a:gd name="T0" fmla="*/ 0 w 1103"/>
                <a:gd name="T1" fmla="*/ 0 h 2201"/>
                <a:gd name="T2" fmla="*/ 0 w 1103"/>
                <a:gd name="T3" fmla="*/ 0 h 2201"/>
                <a:gd name="T4" fmla="*/ 0 w 1103"/>
                <a:gd name="T5" fmla="*/ 0 h 2201"/>
                <a:gd name="T6" fmla="*/ 0 w 1103"/>
                <a:gd name="T7" fmla="*/ 0 h 2201"/>
                <a:gd name="T8" fmla="*/ 0 w 1103"/>
                <a:gd name="T9" fmla="*/ 0 h 2201"/>
                <a:gd name="T10" fmla="*/ 0 w 1103"/>
                <a:gd name="T11" fmla="*/ 0 h 2201"/>
                <a:gd name="T12" fmla="*/ 0 w 1103"/>
                <a:gd name="T13" fmla="*/ 0 h 2201"/>
                <a:gd name="T14" fmla="*/ 0 w 1103"/>
                <a:gd name="T15" fmla="*/ 0 h 2201"/>
                <a:gd name="T16" fmla="*/ 0 w 1103"/>
                <a:gd name="T17" fmla="*/ 0 h 2201"/>
                <a:gd name="T18" fmla="*/ 0 w 1103"/>
                <a:gd name="T19" fmla="*/ 0 h 2201"/>
                <a:gd name="T20" fmla="*/ 0 w 1103"/>
                <a:gd name="T21" fmla="*/ 0 h 2201"/>
                <a:gd name="T22" fmla="*/ 0 w 1103"/>
                <a:gd name="T23" fmla="*/ 0 h 2201"/>
                <a:gd name="T24" fmla="*/ 0 w 1103"/>
                <a:gd name="T25" fmla="*/ 0 h 2201"/>
                <a:gd name="T26" fmla="*/ 0 w 1103"/>
                <a:gd name="T27" fmla="*/ 0 h 2201"/>
                <a:gd name="T28" fmla="*/ 0 w 1103"/>
                <a:gd name="T29" fmla="*/ 0 h 2201"/>
                <a:gd name="T30" fmla="*/ 0 w 1103"/>
                <a:gd name="T31" fmla="*/ 0 h 2201"/>
                <a:gd name="T32" fmla="*/ 0 w 1103"/>
                <a:gd name="T33" fmla="*/ 0 h 2201"/>
                <a:gd name="T34" fmla="*/ 0 w 1103"/>
                <a:gd name="T35" fmla="*/ 0 h 2201"/>
                <a:gd name="T36" fmla="*/ 0 w 1103"/>
                <a:gd name="T37" fmla="*/ 0 h 2201"/>
                <a:gd name="T38" fmla="*/ 0 w 1103"/>
                <a:gd name="T39" fmla="*/ 0 h 2201"/>
                <a:gd name="T40" fmla="*/ 0 w 1103"/>
                <a:gd name="T41" fmla="*/ 0 h 2201"/>
                <a:gd name="T42" fmla="*/ 0 w 1103"/>
                <a:gd name="T43" fmla="*/ 0 h 2201"/>
                <a:gd name="T44" fmla="*/ 0 w 1103"/>
                <a:gd name="T45" fmla="*/ 0 h 2201"/>
                <a:gd name="T46" fmla="*/ 0 w 1103"/>
                <a:gd name="T47" fmla="*/ 0 h 2201"/>
                <a:gd name="T48" fmla="*/ 0 w 1103"/>
                <a:gd name="T49" fmla="*/ 0 h 2201"/>
                <a:gd name="T50" fmla="*/ 0 w 1103"/>
                <a:gd name="T51" fmla="*/ 0 h 2201"/>
                <a:gd name="T52" fmla="*/ 0 w 1103"/>
                <a:gd name="T53" fmla="*/ 0 h 2201"/>
                <a:gd name="T54" fmla="*/ 0 w 1103"/>
                <a:gd name="T55" fmla="*/ 0 h 2201"/>
                <a:gd name="T56" fmla="*/ 0 w 1103"/>
                <a:gd name="T57" fmla="*/ 0 h 2201"/>
                <a:gd name="T58" fmla="*/ 0 w 1103"/>
                <a:gd name="T59" fmla="*/ 0 h 2201"/>
                <a:gd name="T60" fmla="*/ 0 w 1103"/>
                <a:gd name="T61" fmla="*/ 0 h 2201"/>
                <a:gd name="T62" fmla="*/ 0 w 1103"/>
                <a:gd name="T63" fmla="*/ 0 h 2201"/>
                <a:gd name="T64" fmla="*/ 0 w 1103"/>
                <a:gd name="T65" fmla="*/ 0 h 2201"/>
                <a:gd name="T66" fmla="*/ 0 w 1103"/>
                <a:gd name="T67" fmla="*/ 0 h 2201"/>
                <a:gd name="T68" fmla="*/ 0 w 1103"/>
                <a:gd name="T69" fmla="*/ 0 h 2201"/>
                <a:gd name="T70" fmla="*/ 0 w 1103"/>
                <a:gd name="T71" fmla="*/ 0 h 2201"/>
                <a:gd name="T72" fmla="*/ 0 w 1103"/>
                <a:gd name="T73" fmla="*/ 0 h 2201"/>
                <a:gd name="T74" fmla="*/ 0 w 1103"/>
                <a:gd name="T75" fmla="*/ 0 h 2201"/>
                <a:gd name="T76" fmla="*/ 0 w 1103"/>
                <a:gd name="T77" fmla="*/ 0 h 2201"/>
                <a:gd name="T78" fmla="*/ 0 w 1103"/>
                <a:gd name="T79" fmla="*/ 0 h 2201"/>
                <a:gd name="T80" fmla="*/ 0 w 1103"/>
                <a:gd name="T81" fmla="*/ 0 h 2201"/>
                <a:gd name="T82" fmla="*/ 0 w 1103"/>
                <a:gd name="T83" fmla="*/ 0 h 2201"/>
                <a:gd name="T84" fmla="*/ 0 w 1103"/>
                <a:gd name="T85" fmla="*/ 0 h 2201"/>
                <a:gd name="T86" fmla="*/ 0 w 1103"/>
                <a:gd name="T87" fmla="*/ 0 h 2201"/>
                <a:gd name="T88" fmla="*/ 0 w 1103"/>
                <a:gd name="T89" fmla="*/ 0 h 2201"/>
                <a:gd name="T90" fmla="*/ 0 w 1103"/>
                <a:gd name="T91" fmla="*/ 0 h 2201"/>
                <a:gd name="T92" fmla="*/ 0 w 1103"/>
                <a:gd name="T93" fmla="*/ 0 h 2201"/>
                <a:gd name="T94" fmla="*/ 0 w 1103"/>
                <a:gd name="T95" fmla="*/ 0 h 2201"/>
                <a:gd name="T96" fmla="*/ 0 w 1103"/>
                <a:gd name="T97" fmla="*/ 0 h 2201"/>
                <a:gd name="T98" fmla="*/ 0 w 1103"/>
                <a:gd name="T99" fmla="*/ 0 h 2201"/>
                <a:gd name="T100" fmla="*/ 0 w 1103"/>
                <a:gd name="T101" fmla="*/ 0 h 2201"/>
                <a:gd name="T102" fmla="*/ 0 w 1103"/>
                <a:gd name="T103" fmla="*/ 0 h 220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 name="Freeform 296"/>
            <p:cNvSpPr>
              <a:spLocks/>
            </p:cNvSpPr>
            <p:nvPr/>
          </p:nvSpPr>
          <p:spPr bwMode="auto">
            <a:xfrm>
              <a:off x="1111" y="3169"/>
              <a:ext cx="50" cy="122"/>
            </a:xfrm>
            <a:custGeom>
              <a:avLst/>
              <a:gdLst>
                <a:gd name="T0" fmla="*/ 0 w 1103"/>
                <a:gd name="T1" fmla="*/ 0 h 2202"/>
                <a:gd name="T2" fmla="*/ 0 w 1103"/>
                <a:gd name="T3" fmla="*/ 0 h 2202"/>
                <a:gd name="T4" fmla="*/ 0 w 1103"/>
                <a:gd name="T5" fmla="*/ 0 h 2202"/>
                <a:gd name="T6" fmla="*/ 0 w 1103"/>
                <a:gd name="T7" fmla="*/ 0 h 2202"/>
                <a:gd name="T8" fmla="*/ 0 w 1103"/>
                <a:gd name="T9" fmla="*/ 0 h 2202"/>
                <a:gd name="T10" fmla="*/ 0 w 1103"/>
                <a:gd name="T11" fmla="*/ 0 h 2202"/>
                <a:gd name="T12" fmla="*/ 0 w 1103"/>
                <a:gd name="T13" fmla="*/ 0 h 2202"/>
                <a:gd name="T14" fmla="*/ 0 w 1103"/>
                <a:gd name="T15" fmla="*/ 0 h 2202"/>
                <a:gd name="T16" fmla="*/ 0 w 1103"/>
                <a:gd name="T17" fmla="*/ 0 h 2202"/>
                <a:gd name="T18" fmla="*/ 0 w 1103"/>
                <a:gd name="T19" fmla="*/ 0 h 2202"/>
                <a:gd name="T20" fmla="*/ 0 w 1103"/>
                <a:gd name="T21" fmla="*/ 0 h 2202"/>
                <a:gd name="T22" fmla="*/ 0 w 1103"/>
                <a:gd name="T23" fmla="*/ 0 h 2202"/>
                <a:gd name="T24" fmla="*/ 0 w 1103"/>
                <a:gd name="T25" fmla="*/ 0 h 2202"/>
                <a:gd name="T26" fmla="*/ 0 w 1103"/>
                <a:gd name="T27" fmla="*/ 0 h 2202"/>
                <a:gd name="T28" fmla="*/ 0 w 1103"/>
                <a:gd name="T29" fmla="*/ 0 h 2202"/>
                <a:gd name="T30" fmla="*/ 0 w 1103"/>
                <a:gd name="T31" fmla="*/ 0 h 2202"/>
                <a:gd name="T32" fmla="*/ 0 w 1103"/>
                <a:gd name="T33" fmla="*/ 0 h 2202"/>
                <a:gd name="T34" fmla="*/ 0 w 1103"/>
                <a:gd name="T35" fmla="*/ 0 h 2202"/>
                <a:gd name="T36" fmla="*/ 0 w 1103"/>
                <a:gd name="T37" fmla="*/ 0 h 2202"/>
                <a:gd name="T38" fmla="*/ 0 w 1103"/>
                <a:gd name="T39" fmla="*/ 0 h 2202"/>
                <a:gd name="T40" fmla="*/ 0 w 1103"/>
                <a:gd name="T41" fmla="*/ 0 h 2202"/>
                <a:gd name="T42" fmla="*/ 0 w 1103"/>
                <a:gd name="T43" fmla="*/ 0 h 2202"/>
                <a:gd name="T44" fmla="*/ 0 w 1103"/>
                <a:gd name="T45" fmla="*/ 0 h 2202"/>
                <a:gd name="T46" fmla="*/ 0 w 1103"/>
                <a:gd name="T47" fmla="*/ 0 h 2202"/>
                <a:gd name="T48" fmla="*/ 0 w 1103"/>
                <a:gd name="T49" fmla="*/ 0 h 2202"/>
                <a:gd name="T50" fmla="*/ 0 w 1103"/>
                <a:gd name="T51" fmla="*/ 0 h 2202"/>
                <a:gd name="T52" fmla="*/ 0 w 1103"/>
                <a:gd name="T53" fmla="*/ 0 h 2202"/>
                <a:gd name="T54" fmla="*/ 0 w 1103"/>
                <a:gd name="T55" fmla="*/ 0 h 2202"/>
                <a:gd name="T56" fmla="*/ 0 w 1103"/>
                <a:gd name="T57" fmla="*/ 0 h 2202"/>
                <a:gd name="T58" fmla="*/ 0 w 1103"/>
                <a:gd name="T59" fmla="*/ 0 h 2202"/>
                <a:gd name="T60" fmla="*/ 0 w 1103"/>
                <a:gd name="T61" fmla="*/ 0 h 2202"/>
                <a:gd name="T62" fmla="*/ 0 w 1103"/>
                <a:gd name="T63" fmla="*/ 0 h 2202"/>
                <a:gd name="T64" fmla="*/ 0 w 1103"/>
                <a:gd name="T65" fmla="*/ 0 h 2202"/>
                <a:gd name="T66" fmla="*/ 0 w 1103"/>
                <a:gd name="T67" fmla="*/ 0 h 2202"/>
                <a:gd name="T68" fmla="*/ 0 w 1103"/>
                <a:gd name="T69" fmla="*/ 0 h 2202"/>
                <a:gd name="T70" fmla="*/ 0 w 1103"/>
                <a:gd name="T71" fmla="*/ 0 h 2202"/>
                <a:gd name="T72" fmla="*/ 0 w 1103"/>
                <a:gd name="T73" fmla="*/ 0 h 2202"/>
                <a:gd name="T74" fmla="*/ 0 w 1103"/>
                <a:gd name="T75" fmla="*/ 0 h 2202"/>
                <a:gd name="T76" fmla="*/ 0 w 1103"/>
                <a:gd name="T77" fmla="*/ 0 h 2202"/>
                <a:gd name="T78" fmla="*/ 0 w 1103"/>
                <a:gd name="T79" fmla="*/ 0 h 2202"/>
                <a:gd name="T80" fmla="*/ 0 w 1103"/>
                <a:gd name="T81" fmla="*/ 0 h 2202"/>
                <a:gd name="T82" fmla="*/ 0 w 1103"/>
                <a:gd name="T83" fmla="*/ 0 h 2202"/>
                <a:gd name="T84" fmla="*/ 0 w 1103"/>
                <a:gd name="T85" fmla="*/ 0 h 2202"/>
                <a:gd name="T86" fmla="*/ 0 w 1103"/>
                <a:gd name="T87" fmla="*/ 0 h 2202"/>
                <a:gd name="T88" fmla="*/ 0 w 1103"/>
                <a:gd name="T89" fmla="*/ 0 h 2202"/>
                <a:gd name="T90" fmla="*/ 0 w 1103"/>
                <a:gd name="T91" fmla="*/ 0 h 2202"/>
                <a:gd name="T92" fmla="*/ 0 w 1103"/>
                <a:gd name="T93" fmla="*/ 0 h 2202"/>
                <a:gd name="T94" fmla="*/ 0 w 1103"/>
                <a:gd name="T95" fmla="*/ 0 h 2202"/>
                <a:gd name="T96" fmla="*/ 0 w 1103"/>
                <a:gd name="T97" fmla="*/ 0 h 2202"/>
                <a:gd name="T98" fmla="*/ 0 w 1103"/>
                <a:gd name="T99" fmla="*/ 0 h 2202"/>
                <a:gd name="T100" fmla="*/ 0 w 1103"/>
                <a:gd name="T101" fmla="*/ 0 h 2202"/>
                <a:gd name="T102" fmla="*/ 0 w 1103"/>
                <a:gd name="T103" fmla="*/ 0 h 22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 name="Freeform 297"/>
            <p:cNvSpPr>
              <a:spLocks/>
            </p:cNvSpPr>
            <p:nvPr/>
          </p:nvSpPr>
          <p:spPr bwMode="auto">
            <a:xfrm>
              <a:off x="1288" y="3074"/>
              <a:ext cx="52" cy="121"/>
            </a:xfrm>
            <a:custGeom>
              <a:avLst/>
              <a:gdLst>
                <a:gd name="T0" fmla="*/ 0 w 1133"/>
                <a:gd name="T1" fmla="*/ 0 h 2181"/>
                <a:gd name="T2" fmla="*/ 0 w 1133"/>
                <a:gd name="T3" fmla="*/ 0 h 2181"/>
                <a:gd name="T4" fmla="*/ 0 w 1133"/>
                <a:gd name="T5" fmla="*/ 0 h 2181"/>
                <a:gd name="T6" fmla="*/ 0 w 1133"/>
                <a:gd name="T7" fmla="*/ 0 h 2181"/>
                <a:gd name="T8" fmla="*/ 0 w 1133"/>
                <a:gd name="T9" fmla="*/ 0 h 2181"/>
                <a:gd name="T10" fmla="*/ 0 w 1133"/>
                <a:gd name="T11" fmla="*/ 0 h 2181"/>
                <a:gd name="T12" fmla="*/ 0 w 1133"/>
                <a:gd name="T13" fmla="*/ 0 h 2181"/>
                <a:gd name="T14" fmla="*/ 0 w 1133"/>
                <a:gd name="T15" fmla="*/ 0 h 2181"/>
                <a:gd name="T16" fmla="*/ 0 w 1133"/>
                <a:gd name="T17" fmla="*/ 0 h 2181"/>
                <a:gd name="T18" fmla="*/ 0 w 1133"/>
                <a:gd name="T19" fmla="*/ 0 h 2181"/>
                <a:gd name="T20" fmla="*/ 0 w 1133"/>
                <a:gd name="T21" fmla="*/ 0 h 2181"/>
                <a:gd name="T22" fmla="*/ 0 w 1133"/>
                <a:gd name="T23" fmla="*/ 0 h 2181"/>
                <a:gd name="T24" fmla="*/ 0 w 1133"/>
                <a:gd name="T25" fmla="*/ 0 h 2181"/>
                <a:gd name="T26" fmla="*/ 0 w 1133"/>
                <a:gd name="T27" fmla="*/ 0 h 2181"/>
                <a:gd name="T28" fmla="*/ 0 w 1133"/>
                <a:gd name="T29" fmla="*/ 0 h 2181"/>
                <a:gd name="T30" fmla="*/ 0 w 1133"/>
                <a:gd name="T31" fmla="*/ 0 h 2181"/>
                <a:gd name="T32" fmla="*/ 0 w 1133"/>
                <a:gd name="T33" fmla="*/ 0 h 2181"/>
                <a:gd name="T34" fmla="*/ 0 w 1133"/>
                <a:gd name="T35" fmla="*/ 0 h 2181"/>
                <a:gd name="T36" fmla="*/ 0 w 1133"/>
                <a:gd name="T37" fmla="*/ 0 h 2181"/>
                <a:gd name="T38" fmla="*/ 0 w 1133"/>
                <a:gd name="T39" fmla="*/ 0 h 2181"/>
                <a:gd name="T40" fmla="*/ 0 w 1133"/>
                <a:gd name="T41" fmla="*/ 0 h 2181"/>
                <a:gd name="T42" fmla="*/ 0 w 1133"/>
                <a:gd name="T43" fmla="*/ 0 h 2181"/>
                <a:gd name="T44" fmla="*/ 0 w 1133"/>
                <a:gd name="T45" fmla="*/ 0 h 2181"/>
                <a:gd name="T46" fmla="*/ 0 w 1133"/>
                <a:gd name="T47" fmla="*/ 0 h 2181"/>
                <a:gd name="T48" fmla="*/ 0 w 1133"/>
                <a:gd name="T49" fmla="*/ 0 h 2181"/>
                <a:gd name="T50" fmla="*/ 0 w 1133"/>
                <a:gd name="T51" fmla="*/ 0 h 2181"/>
                <a:gd name="T52" fmla="*/ 0 w 1133"/>
                <a:gd name="T53" fmla="*/ 0 h 2181"/>
                <a:gd name="T54" fmla="*/ 0 w 1133"/>
                <a:gd name="T55" fmla="*/ 0 h 2181"/>
                <a:gd name="T56" fmla="*/ 0 w 1133"/>
                <a:gd name="T57" fmla="*/ 0 h 2181"/>
                <a:gd name="T58" fmla="*/ 0 w 1133"/>
                <a:gd name="T59" fmla="*/ 0 h 2181"/>
                <a:gd name="T60" fmla="*/ 0 w 1133"/>
                <a:gd name="T61" fmla="*/ 0 h 2181"/>
                <a:gd name="T62" fmla="*/ 0 w 1133"/>
                <a:gd name="T63" fmla="*/ 0 h 2181"/>
                <a:gd name="T64" fmla="*/ 0 w 1133"/>
                <a:gd name="T65" fmla="*/ 0 h 2181"/>
                <a:gd name="T66" fmla="*/ 0 w 1133"/>
                <a:gd name="T67" fmla="*/ 0 h 2181"/>
                <a:gd name="T68" fmla="*/ 0 w 1133"/>
                <a:gd name="T69" fmla="*/ 0 h 2181"/>
                <a:gd name="T70" fmla="*/ 0 w 1133"/>
                <a:gd name="T71" fmla="*/ 0 h 2181"/>
                <a:gd name="T72" fmla="*/ 0 w 1133"/>
                <a:gd name="T73" fmla="*/ 0 h 2181"/>
                <a:gd name="T74" fmla="*/ 0 w 1133"/>
                <a:gd name="T75" fmla="*/ 0 h 2181"/>
                <a:gd name="T76" fmla="*/ 0 w 1133"/>
                <a:gd name="T77" fmla="*/ 0 h 2181"/>
                <a:gd name="T78" fmla="*/ 0 w 1133"/>
                <a:gd name="T79" fmla="*/ 0 h 2181"/>
                <a:gd name="T80" fmla="*/ 0 w 1133"/>
                <a:gd name="T81" fmla="*/ 0 h 2181"/>
                <a:gd name="T82" fmla="*/ 0 w 1133"/>
                <a:gd name="T83" fmla="*/ 0 h 2181"/>
                <a:gd name="T84" fmla="*/ 0 w 1133"/>
                <a:gd name="T85" fmla="*/ 0 h 2181"/>
                <a:gd name="T86" fmla="*/ 0 w 1133"/>
                <a:gd name="T87" fmla="*/ 0 h 2181"/>
                <a:gd name="T88" fmla="*/ 0 w 1133"/>
                <a:gd name="T89" fmla="*/ 0 h 2181"/>
                <a:gd name="T90" fmla="*/ 0 w 1133"/>
                <a:gd name="T91" fmla="*/ 0 h 2181"/>
                <a:gd name="T92" fmla="*/ 0 w 1133"/>
                <a:gd name="T93" fmla="*/ 0 h 2181"/>
                <a:gd name="T94" fmla="*/ 0 w 1133"/>
                <a:gd name="T95" fmla="*/ 0 h 2181"/>
                <a:gd name="T96" fmla="*/ 0 w 1133"/>
                <a:gd name="T97" fmla="*/ 0 h 2181"/>
                <a:gd name="T98" fmla="*/ 0 w 1133"/>
                <a:gd name="T99" fmla="*/ 0 h 2181"/>
                <a:gd name="T100" fmla="*/ 0 w 1133"/>
                <a:gd name="T101" fmla="*/ 0 h 2181"/>
                <a:gd name="T102" fmla="*/ 0 w 1133"/>
                <a:gd name="T103" fmla="*/ 0 h 218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 name="Freeform 298"/>
            <p:cNvSpPr>
              <a:spLocks/>
            </p:cNvSpPr>
            <p:nvPr/>
          </p:nvSpPr>
          <p:spPr bwMode="auto">
            <a:xfrm>
              <a:off x="1288" y="3074"/>
              <a:ext cx="51" cy="122"/>
            </a:xfrm>
            <a:custGeom>
              <a:avLst/>
              <a:gdLst>
                <a:gd name="T0" fmla="*/ 0 w 1134"/>
                <a:gd name="T1" fmla="*/ 0 h 2180"/>
                <a:gd name="T2" fmla="*/ 0 w 1134"/>
                <a:gd name="T3" fmla="*/ 0 h 2180"/>
                <a:gd name="T4" fmla="*/ 0 w 1134"/>
                <a:gd name="T5" fmla="*/ 0 h 2180"/>
                <a:gd name="T6" fmla="*/ 0 w 1134"/>
                <a:gd name="T7" fmla="*/ 0 h 2180"/>
                <a:gd name="T8" fmla="*/ 0 w 1134"/>
                <a:gd name="T9" fmla="*/ 0 h 2180"/>
                <a:gd name="T10" fmla="*/ 0 w 1134"/>
                <a:gd name="T11" fmla="*/ 0 h 2180"/>
                <a:gd name="T12" fmla="*/ 0 w 1134"/>
                <a:gd name="T13" fmla="*/ 0 h 2180"/>
                <a:gd name="T14" fmla="*/ 0 w 1134"/>
                <a:gd name="T15" fmla="*/ 0 h 2180"/>
                <a:gd name="T16" fmla="*/ 0 w 1134"/>
                <a:gd name="T17" fmla="*/ 0 h 2180"/>
                <a:gd name="T18" fmla="*/ 0 w 1134"/>
                <a:gd name="T19" fmla="*/ 0 h 2180"/>
                <a:gd name="T20" fmla="*/ 0 w 1134"/>
                <a:gd name="T21" fmla="*/ 0 h 2180"/>
                <a:gd name="T22" fmla="*/ 0 w 1134"/>
                <a:gd name="T23" fmla="*/ 0 h 2180"/>
                <a:gd name="T24" fmla="*/ 0 w 1134"/>
                <a:gd name="T25" fmla="*/ 0 h 2180"/>
                <a:gd name="T26" fmla="*/ 0 w 1134"/>
                <a:gd name="T27" fmla="*/ 0 h 2180"/>
                <a:gd name="T28" fmla="*/ 0 w 1134"/>
                <a:gd name="T29" fmla="*/ 0 h 2180"/>
                <a:gd name="T30" fmla="*/ 0 w 1134"/>
                <a:gd name="T31" fmla="*/ 0 h 2180"/>
                <a:gd name="T32" fmla="*/ 0 w 1134"/>
                <a:gd name="T33" fmla="*/ 0 h 2180"/>
                <a:gd name="T34" fmla="*/ 0 w 1134"/>
                <a:gd name="T35" fmla="*/ 0 h 2180"/>
                <a:gd name="T36" fmla="*/ 0 w 1134"/>
                <a:gd name="T37" fmla="*/ 0 h 2180"/>
                <a:gd name="T38" fmla="*/ 0 w 1134"/>
                <a:gd name="T39" fmla="*/ 0 h 2180"/>
                <a:gd name="T40" fmla="*/ 0 w 1134"/>
                <a:gd name="T41" fmla="*/ 0 h 2180"/>
                <a:gd name="T42" fmla="*/ 0 w 1134"/>
                <a:gd name="T43" fmla="*/ 0 h 2180"/>
                <a:gd name="T44" fmla="*/ 0 w 1134"/>
                <a:gd name="T45" fmla="*/ 0 h 2180"/>
                <a:gd name="T46" fmla="*/ 0 w 1134"/>
                <a:gd name="T47" fmla="*/ 0 h 2180"/>
                <a:gd name="T48" fmla="*/ 0 w 1134"/>
                <a:gd name="T49" fmla="*/ 0 h 2180"/>
                <a:gd name="T50" fmla="*/ 0 w 1134"/>
                <a:gd name="T51" fmla="*/ 0 h 2180"/>
                <a:gd name="T52" fmla="*/ 0 w 1134"/>
                <a:gd name="T53" fmla="*/ 0 h 2180"/>
                <a:gd name="T54" fmla="*/ 0 w 1134"/>
                <a:gd name="T55" fmla="*/ 0 h 2180"/>
                <a:gd name="T56" fmla="*/ 0 w 1134"/>
                <a:gd name="T57" fmla="*/ 0 h 2180"/>
                <a:gd name="T58" fmla="*/ 0 w 1134"/>
                <a:gd name="T59" fmla="*/ 0 h 2180"/>
                <a:gd name="T60" fmla="*/ 0 w 1134"/>
                <a:gd name="T61" fmla="*/ 0 h 2180"/>
                <a:gd name="T62" fmla="*/ 0 w 1134"/>
                <a:gd name="T63" fmla="*/ 0 h 2180"/>
                <a:gd name="T64" fmla="*/ 0 w 1134"/>
                <a:gd name="T65" fmla="*/ 0 h 2180"/>
                <a:gd name="T66" fmla="*/ 0 w 1134"/>
                <a:gd name="T67" fmla="*/ 0 h 2180"/>
                <a:gd name="T68" fmla="*/ 0 w 1134"/>
                <a:gd name="T69" fmla="*/ 0 h 2180"/>
                <a:gd name="T70" fmla="*/ 0 w 1134"/>
                <a:gd name="T71" fmla="*/ 0 h 2180"/>
                <a:gd name="T72" fmla="*/ 0 w 1134"/>
                <a:gd name="T73" fmla="*/ 0 h 2180"/>
                <a:gd name="T74" fmla="*/ 0 w 1134"/>
                <a:gd name="T75" fmla="*/ 0 h 2180"/>
                <a:gd name="T76" fmla="*/ 0 w 1134"/>
                <a:gd name="T77" fmla="*/ 0 h 2180"/>
                <a:gd name="T78" fmla="*/ 0 w 1134"/>
                <a:gd name="T79" fmla="*/ 0 h 2180"/>
                <a:gd name="T80" fmla="*/ 0 w 1134"/>
                <a:gd name="T81" fmla="*/ 0 h 2180"/>
                <a:gd name="T82" fmla="*/ 0 w 1134"/>
                <a:gd name="T83" fmla="*/ 0 h 2180"/>
                <a:gd name="T84" fmla="*/ 0 w 1134"/>
                <a:gd name="T85" fmla="*/ 0 h 2180"/>
                <a:gd name="T86" fmla="*/ 0 w 1134"/>
                <a:gd name="T87" fmla="*/ 0 h 2180"/>
                <a:gd name="T88" fmla="*/ 0 w 1134"/>
                <a:gd name="T89" fmla="*/ 0 h 2180"/>
                <a:gd name="T90" fmla="*/ 0 w 1134"/>
                <a:gd name="T91" fmla="*/ 0 h 2180"/>
                <a:gd name="T92" fmla="*/ 0 w 1134"/>
                <a:gd name="T93" fmla="*/ 0 h 2180"/>
                <a:gd name="T94" fmla="*/ 0 w 1134"/>
                <a:gd name="T95" fmla="*/ 0 h 2180"/>
                <a:gd name="T96" fmla="*/ 0 w 1134"/>
                <a:gd name="T97" fmla="*/ 0 h 2180"/>
                <a:gd name="T98" fmla="*/ 0 w 1134"/>
                <a:gd name="T99" fmla="*/ 0 h 2180"/>
                <a:gd name="T100" fmla="*/ 0 w 1134"/>
                <a:gd name="T101" fmla="*/ 0 h 2180"/>
                <a:gd name="T102" fmla="*/ 0 w 1134"/>
                <a:gd name="T103" fmla="*/ 0 h 21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 name="Freeform 299"/>
            <p:cNvSpPr>
              <a:spLocks/>
            </p:cNvSpPr>
            <p:nvPr/>
          </p:nvSpPr>
          <p:spPr bwMode="auto">
            <a:xfrm>
              <a:off x="1170" y="3144"/>
              <a:ext cx="164" cy="228"/>
            </a:xfrm>
            <a:custGeom>
              <a:avLst/>
              <a:gdLst>
                <a:gd name="T0" fmla="*/ 0 w 3622"/>
                <a:gd name="T1" fmla="*/ 0 h 4112"/>
                <a:gd name="T2" fmla="*/ 0 w 3622"/>
                <a:gd name="T3" fmla="*/ 0 h 4112"/>
                <a:gd name="T4" fmla="*/ 0 w 3622"/>
                <a:gd name="T5" fmla="*/ 0 h 4112"/>
                <a:gd name="T6" fmla="*/ 0 w 3622"/>
                <a:gd name="T7" fmla="*/ 0 h 4112"/>
                <a:gd name="T8" fmla="*/ 0 w 3622"/>
                <a:gd name="T9" fmla="*/ 0 h 4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22" h="4112">
                  <a:moveTo>
                    <a:pt x="1404" y="4112"/>
                  </a:moveTo>
                  <a:lnTo>
                    <a:pt x="3622" y="3023"/>
                  </a:lnTo>
                  <a:lnTo>
                    <a:pt x="2218" y="0"/>
                  </a:lnTo>
                  <a:lnTo>
                    <a:pt x="0" y="989"/>
                  </a:lnTo>
                  <a:lnTo>
                    <a:pt x="1404" y="4112"/>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 name="Freeform 300"/>
            <p:cNvSpPr>
              <a:spLocks/>
            </p:cNvSpPr>
            <p:nvPr/>
          </p:nvSpPr>
          <p:spPr bwMode="auto">
            <a:xfrm>
              <a:off x="1170" y="3141"/>
              <a:ext cx="164" cy="228"/>
            </a:xfrm>
            <a:custGeom>
              <a:avLst/>
              <a:gdLst>
                <a:gd name="T0" fmla="*/ 0 w 3622"/>
                <a:gd name="T1" fmla="*/ 0 h 4113"/>
                <a:gd name="T2" fmla="*/ 0 w 3622"/>
                <a:gd name="T3" fmla="*/ 0 h 4113"/>
                <a:gd name="T4" fmla="*/ 0 w 3622"/>
                <a:gd name="T5" fmla="*/ 0 h 4113"/>
                <a:gd name="T6" fmla="*/ 0 w 3622"/>
                <a:gd name="T7" fmla="*/ 0 h 4113"/>
                <a:gd name="T8" fmla="*/ 0 w 3622"/>
                <a:gd name="T9" fmla="*/ 0 h 4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22" h="4113">
                  <a:moveTo>
                    <a:pt x="1404" y="4113"/>
                  </a:moveTo>
                  <a:lnTo>
                    <a:pt x="3622" y="3024"/>
                  </a:lnTo>
                  <a:lnTo>
                    <a:pt x="2218" y="0"/>
                  </a:lnTo>
                  <a:lnTo>
                    <a:pt x="0" y="989"/>
                  </a:lnTo>
                  <a:lnTo>
                    <a:pt x="1404" y="4113"/>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 name="Freeform 301"/>
            <p:cNvSpPr>
              <a:spLocks/>
            </p:cNvSpPr>
            <p:nvPr/>
          </p:nvSpPr>
          <p:spPr bwMode="auto">
            <a:xfrm>
              <a:off x="1176" y="3146"/>
              <a:ext cx="157" cy="218"/>
            </a:xfrm>
            <a:custGeom>
              <a:avLst/>
              <a:gdLst>
                <a:gd name="T0" fmla="*/ 0 w 3446"/>
                <a:gd name="T1" fmla="*/ 0 h 3913"/>
                <a:gd name="T2" fmla="*/ 0 w 3446"/>
                <a:gd name="T3" fmla="*/ 0 h 3913"/>
                <a:gd name="T4" fmla="*/ 0 w 3446"/>
                <a:gd name="T5" fmla="*/ 0 h 3913"/>
                <a:gd name="T6" fmla="*/ 0 w 3446"/>
                <a:gd name="T7" fmla="*/ 0 h 3913"/>
                <a:gd name="T8" fmla="*/ 0 w 3446"/>
                <a:gd name="T9" fmla="*/ 0 h 39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46" h="3913">
                  <a:moveTo>
                    <a:pt x="1335" y="3913"/>
                  </a:moveTo>
                  <a:lnTo>
                    <a:pt x="3446" y="2878"/>
                  </a:lnTo>
                  <a:lnTo>
                    <a:pt x="2111" y="0"/>
                  </a:lnTo>
                  <a:lnTo>
                    <a:pt x="0" y="942"/>
                  </a:lnTo>
                  <a:lnTo>
                    <a:pt x="1335" y="3913"/>
                  </a:lnTo>
                  <a:close/>
                </a:path>
              </a:pathLst>
            </a:custGeom>
            <a:solidFill>
              <a:srgbClr val="1A78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5" name="Freeform 302"/>
            <p:cNvSpPr>
              <a:spLocks/>
            </p:cNvSpPr>
            <p:nvPr/>
          </p:nvSpPr>
          <p:spPr bwMode="auto">
            <a:xfrm>
              <a:off x="1183" y="3109"/>
              <a:ext cx="19" cy="19"/>
            </a:xfrm>
            <a:custGeom>
              <a:avLst/>
              <a:gdLst>
                <a:gd name="T0" fmla="*/ 0 w 431"/>
                <a:gd name="T1" fmla="*/ 0 h 343"/>
                <a:gd name="T2" fmla="*/ 0 w 431"/>
                <a:gd name="T3" fmla="*/ 0 h 343"/>
                <a:gd name="T4" fmla="*/ 0 w 431"/>
                <a:gd name="T5" fmla="*/ 0 h 343"/>
                <a:gd name="T6" fmla="*/ 0 w 431"/>
                <a:gd name="T7" fmla="*/ 0 h 343"/>
                <a:gd name="T8" fmla="*/ 0 w 431"/>
                <a:gd name="T9" fmla="*/ 0 h 3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343">
                  <a:moveTo>
                    <a:pt x="431" y="186"/>
                  </a:moveTo>
                  <a:lnTo>
                    <a:pt x="79" y="343"/>
                  </a:lnTo>
                  <a:lnTo>
                    <a:pt x="0" y="157"/>
                  </a:lnTo>
                  <a:lnTo>
                    <a:pt x="352" y="0"/>
                  </a:lnTo>
                  <a:lnTo>
                    <a:pt x="431"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 name="Freeform 303"/>
            <p:cNvSpPr>
              <a:spLocks/>
            </p:cNvSpPr>
            <p:nvPr/>
          </p:nvSpPr>
          <p:spPr bwMode="auto">
            <a:xfrm>
              <a:off x="1186" y="3112"/>
              <a:ext cx="16" cy="15"/>
            </a:xfrm>
            <a:custGeom>
              <a:avLst/>
              <a:gdLst>
                <a:gd name="T0" fmla="*/ 0 w 347"/>
                <a:gd name="T1" fmla="*/ 0 h 257"/>
                <a:gd name="T2" fmla="*/ 0 w 347"/>
                <a:gd name="T3" fmla="*/ 0 h 257"/>
                <a:gd name="T4" fmla="*/ 0 w 347"/>
                <a:gd name="T5" fmla="*/ 0 h 257"/>
                <a:gd name="T6" fmla="*/ 0 w 347"/>
                <a:gd name="T7" fmla="*/ 0 h 257"/>
                <a:gd name="T8" fmla="*/ 0 w 347"/>
                <a:gd name="T9" fmla="*/ 0 h 2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7" h="257">
                  <a:moveTo>
                    <a:pt x="347" y="126"/>
                  </a:moveTo>
                  <a:lnTo>
                    <a:pt x="53" y="257"/>
                  </a:lnTo>
                  <a:lnTo>
                    <a:pt x="0" y="132"/>
                  </a:lnTo>
                  <a:lnTo>
                    <a:pt x="294" y="0"/>
                  </a:lnTo>
                  <a:lnTo>
                    <a:pt x="347" y="126"/>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 name="Freeform 304"/>
            <p:cNvSpPr>
              <a:spLocks/>
            </p:cNvSpPr>
            <p:nvPr/>
          </p:nvSpPr>
          <p:spPr bwMode="auto">
            <a:xfrm>
              <a:off x="1191" y="3110"/>
              <a:ext cx="10" cy="13"/>
            </a:xfrm>
            <a:custGeom>
              <a:avLst/>
              <a:gdLst>
                <a:gd name="T0" fmla="*/ 0 w 238"/>
                <a:gd name="T1" fmla="*/ 0 h 234"/>
                <a:gd name="T2" fmla="*/ 0 w 238"/>
                <a:gd name="T3" fmla="*/ 0 h 234"/>
                <a:gd name="T4" fmla="*/ 0 w 238"/>
                <a:gd name="T5" fmla="*/ 0 h 234"/>
                <a:gd name="T6" fmla="*/ 0 w 238"/>
                <a:gd name="T7" fmla="*/ 0 h 234"/>
                <a:gd name="T8" fmla="*/ 0 w 238"/>
                <a:gd name="T9" fmla="*/ 0 h 234"/>
                <a:gd name="T10" fmla="*/ 0 w 238"/>
                <a:gd name="T11" fmla="*/ 0 h 234"/>
                <a:gd name="T12" fmla="*/ 0 w 238"/>
                <a:gd name="T13" fmla="*/ 0 h 234"/>
                <a:gd name="T14" fmla="*/ 0 w 238"/>
                <a:gd name="T15" fmla="*/ 0 h 234"/>
                <a:gd name="T16" fmla="*/ 0 w 238"/>
                <a:gd name="T17" fmla="*/ 0 h 234"/>
                <a:gd name="T18" fmla="*/ 0 w 238"/>
                <a:gd name="T19" fmla="*/ 0 h 234"/>
                <a:gd name="T20" fmla="*/ 0 w 238"/>
                <a:gd name="T21" fmla="*/ 0 h 234"/>
                <a:gd name="T22" fmla="*/ 0 w 238"/>
                <a:gd name="T23" fmla="*/ 0 h 234"/>
                <a:gd name="T24" fmla="*/ 0 w 238"/>
                <a:gd name="T25" fmla="*/ 0 h 234"/>
                <a:gd name="T26" fmla="*/ 0 w 238"/>
                <a:gd name="T27" fmla="*/ 0 h 234"/>
                <a:gd name="T28" fmla="*/ 0 w 238"/>
                <a:gd name="T29" fmla="*/ 0 h 234"/>
                <a:gd name="T30" fmla="*/ 0 w 238"/>
                <a:gd name="T31" fmla="*/ 0 h 234"/>
                <a:gd name="T32" fmla="*/ 0 w 238"/>
                <a:gd name="T33" fmla="*/ 0 h 234"/>
                <a:gd name="T34" fmla="*/ 0 w 238"/>
                <a:gd name="T35" fmla="*/ 0 h 234"/>
                <a:gd name="T36" fmla="*/ 0 w 238"/>
                <a:gd name="T37" fmla="*/ 0 h 234"/>
                <a:gd name="T38" fmla="*/ 0 w 238"/>
                <a:gd name="T39" fmla="*/ 0 h 234"/>
                <a:gd name="T40" fmla="*/ 0 w 238"/>
                <a:gd name="T41" fmla="*/ 0 h 2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 name="Freeform 305"/>
            <p:cNvSpPr>
              <a:spLocks/>
            </p:cNvSpPr>
            <p:nvPr/>
          </p:nvSpPr>
          <p:spPr bwMode="auto">
            <a:xfrm>
              <a:off x="1191" y="3111"/>
              <a:ext cx="10" cy="11"/>
            </a:xfrm>
            <a:custGeom>
              <a:avLst/>
              <a:gdLst>
                <a:gd name="T0" fmla="*/ 0 w 204"/>
                <a:gd name="T1" fmla="*/ 0 h 199"/>
                <a:gd name="T2" fmla="*/ 0 w 204"/>
                <a:gd name="T3" fmla="*/ 0 h 199"/>
                <a:gd name="T4" fmla="*/ 0 w 204"/>
                <a:gd name="T5" fmla="*/ 0 h 199"/>
                <a:gd name="T6" fmla="*/ 0 w 204"/>
                <a:gd name="T7" fmla="*/ 0 h 199"/>
                <a:gd name="T8" fmla="*/ 0 w 204"/>
                <a:gd name="T9" fmla="*/ 0 h 199"/>
                <a:gd name="T10" fmla="*/ 0 w 204"/>
                <a:gd name="T11" fmla="*/ 0 h 199"/>
                <a:gd name="T12" fmla="*/ 0 w 204"/>
                <a:gd name="T13" fmla="*/ 0 h 199"/>
                <a:gd name="T14" fmla="*/ 0 w 204"/>
                <a:gd name="T15" fmla="*/ 0 h 199"/>
                <a:gd name="T16" fmla="*/ 0 w 204"/>
                <a:gd name="T17" fmla="*/ 0 h 199"/>
                <a:gd name="T18" fmla="*/ 0 w 204"/>
                <a:gd name="T19" fmla="*/ 0 h 199"/>
                <a:gd name="T20" fmla="*/ 0 w 204"/>
                <a:gd name="T21" fmla="*/ 0 h 199"/>
                <a:gd name="T22" fmla="*/ 0 w 204"/>
                <a:gd name="T23" fmla="*/ 0 h 199"/>
                <a:gd name="T24" fmla="*/ 0 w 204"/>
                <a:gd name="T25" fmla="*/ 0 h 199"/>
                <a:gd name="T26" fmla="*/ 0 w 204"/>
                <a:gd name="T27" fmla="*/ 0 h 199"/>
                <a:gd name="T28" fmla="*/ 0 w 204"/>
                <a:gd name="T29" fmla="*/ 0 h 199"/>
                <a:gd name="T30" fmla="*/ 0 w 204"/>
                <a:gd name="T31" fmla="*/ 0 h 199"/>
                <a:gd name="T32" fmla="*/ 0 w 204"/>
                <a:gd name="T33" fmla="*/ 0 h 199"/>
                <a:gd name="T34" fmla="*/ 0 w 204"/>
                <a:gd name="T35" fmla="*/ 0 h 199"/>
                <a:gd name="T36" fmla="*/ 0 w 204"/>
                <a:gd name="T37" fmla="*/ 0 h 199"/>
                <a:gd name="T38" fmla="*/ 0 w 204"/>
                <a:gd name="T39" fmla="*/ 0 h 199"/>
                <a:gd name="T40" fmla="*/ 0 w 204"/>
                <a:gd name="T41" fmla="*/ 0 h 1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 name="Freeform 306"/>
            <p:cNvSpPr>
              <a:spLocks/>
            </p:cNvSpPr>
            <p:nvPr/>
          </p:nvSpPr>
          <p:spPr bwMode="auto">
            <a:xfrm>
              <a:off x="1194" y="3113"/>
              <a:ext cx="6" cy="8"/>
            </a:xfrm>
            <a:custGeom>
              <a:avLst/>
              <a:gdLst>
                <a:gd name="T0" fmla="*/ 0 w 118"/>
                <a:gd name="T1" fmla="*/ 0 h 154"/>
                <a:gd name="T2" fmla="*/ 0 w 118"/>
                <a:gd name="T3" fmla="*/ 0 h 154"/>
                <a:gd name="T4" fmla="*/ 0 w 118"/>
                <a:gd name="T5" fmla="*/ 0 h 154"/>
                <a:gd name="T6" fmla="*/ 0 w 118"/>
                <a:gd name="T7" fmla="*/ 0 h 154"/>
                <a:gd name="T8" fmla="*/ 0 w 118"/>
                <a:gd name="T9" fmla="*/ 0 h 154"/>
                <a:gd name="T10" fmla="*/ 0 w 118"/>
                <a:gd name="T11" fmla="*/ 0 h 154"/>
                <a:gd name="T12" fmla="*/ 0 w 118"/>
                <a:gd name="T13" fmla="*/ 0 h 154"/>
                <a:gd name="T14" fmla="*/ 0 w 118"/>
                <a:gd name="T15" fmla="*/ 0 h 154"/>
                <a:gd name="T16" fmla="*/ 0 w 118"/>
                <a:gd name="T17" fmla="*/ 0 h 154"/>
                <a:gd name="T18" fmla="*/ 0 w 118"/>
                <a:gd name="T19" fmla="*/ 0 h 154"/>
                <a:gd name="T20" fmla="*/ 0 w 118"/>
                <a:gd name="T21" fmla="*/ 0 h 154"/>
                <a:gd name="T22" fmla="*/ 0 w 118"/>
                <a:gd name="T23" fmla="*/ 0 h 154"/>
                <a:gd name="T24" fmla="*/ 0 w 118"/>
                <a:gd name="T25" fmla="*/ 0 h 154"/>
                <a:gd name="T26" fmla="*/ 0 w 118"/>
                <a:gd name="T27" fmla="*/ 0 h 154"/>
                <a:gd name="T28" fmla="*/ 0 w 118"/>
                <a:gd name="T29" fmla="*/ 0 h 154"/>
                <a:gd name="T30" fmla="*/ 0 w 118"/>
                <a:gd name="T31" fmla="*/ 0 h 154"/>
                <a:gd name="T32" fmla="*/ 0 w 118"/>
                <a:gd name="T33" fmla="*/ 0 h 154"/>
                <a:gd name="T34" fmla="*/ 0 w 118"/>
                <a:gd name="T35" fmla="*/ 0 h 154"/>
                <a:gd name="T36" fmla="*/ 0 w 118"/>
                <a:gd name="T37" fmla="*/ 0 h 154"/>
                <a:gd name="T38" fmla="*/ 0 w 118"/>
                <a:gd name="T39" fmla="*/ 0 h 154"/>
                <a:gd name="T40" fmla="*/ 0 w 118"/>
                <a:gd name="T41" fmla="*/ 0 h 154"/>
                <a:gd name="T42" fmla="*/ 0 w 118"/>
                <a:gd name="T43" fmla="*/ 0 h 154"/>
                <a:gd name="T44" fmla="*/ 0 w 118"/>
                <a:gd name="T45" fmla="*/ 0 h 1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0" name="Freeform 307"/>
            <p:cNvSpPr>
              <a:spLocks/>
            </p:cNvSpPr>
            <p:nvPr/>
          </p:nvSpPr>
          <p:spPr bwMode="auto">
            <a:xfrm>
              <a:off x="1207" y="3099"/>
              <a:ext cx="13" cy="16"/>
            </a:xfrm>
            <a:custGeom>
              <a:avLst/>
              <a:gdLst>
                <a:gd name="T0" fmla="*/ 0 w 287"/>
                <a:gd name="T1" fmla="*/ 0 h 280"/>
                <a:gd name="T2" fmla="*/ 0 w 287"/>
                <a:gd name="T3" fmla="*/ 0 h 280"/>
                <a:gd name="T4" fmla="*/ 0 w 287"/>
                <a:gd name="T5" fmla="*/ 0 h 280"/>
                <a:gd name="T6" fmla="*/ 0 w 287"/>
                <a:gd name="T7" fmla="*/ 0 h 280"/>
                <a:gd name="T8" fmla="*/ 0 w 287"/>
                <a:gd name="T9" fmla="*/ 0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280">
                  <a:moveTo>
                    <a:pt x="287" y="186"/>
                  </a:moveTo>
                  <a:lnTo>
                    <a:pt x="78" y="280"/>
                  </a:lnTo>
                  <a:lnTo>
                    <a:pt x="0" y="93"/>
                  </a:lnTo>
                  <a:lnTo>
                    <a:pt x="210" y="0"/>
                  </a:lnTo>
                  <a:lnTo>
                    <a:pt x="287"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1" name="Freeform 308"/>
            <p:cNvSpPr>
              <a:spLocks/>
            </p:cNvSpPr>
            <p:nvPr/>
          </p:nvSpPr>
          <p:spPr bwMode="auto">
            <a:xfrm>
              <a:off x="1209" y="3102"/>
              <a:ext cx="11" cy="12"/>
            </a:xfrm>
            <a:custGeom>
              <a:avLst/>
              <a:gdLst>
                <a:gd name="T0" fmla="*/ 0 w 227"/>
                <a:gd name="T1" fmla="*/ 0 h 203"/>
                <a:gd name="T2" fmla="*/ 0 w 227"/>
                <a:gd name="T3" fmla="*/ 0 h 203"/>
                <a:gd name="T4" fmla="*/ 0 w 227"/>
                <a:gd name="T5" fmla="*/ 0 h 203"/>
                <a:gd name="T6" fmla="*/ 0 w 227"/>
                <a:gd name="T7" fmla="*/ 0 h 203"/>
                <a:gd name="T8" fmla="*/ 0 w 227"/>
                <a:gd name="T9" fmla="*/ 0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7" h="203">
                  <a:moveTo>
                    <a:pt x="227" y="125"/>
                  </a:moveTo>
                  <a:lnTo>
                    <a:pt x="53" y="203"/>
                  </a:lnTo>
                  <a:lnTo>
                    <a:pt x="0" y="78"/>
                  </a:lnTo>
                  <a:lnTo>
                    <a:pt x="175" y="0"/>
                  </a:lnTo>
                  <a:lnTo>
                    <a:pt x="227" y="125"/>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2" name="Freeform 309"/>
            <p:cNvSpPr>
              <a:spLocks/>
            </p:cNvSpPr>
            <p:nvPr/>
          </p:nvSpPr>
          <p:spPr bwMode="auto">
            <a:xfrm>
              <a:off x="1209" y="3100"/>
              <a:ext cx="10" cy="13"/>
            </a:xfrm>
            <a:custGeom>
              <a:avLst/>
              <a:gdLst>
                <a:gd name="T0" fmla="*/ 0 w 238"/>
                <a:gd name="T1" fmla="*/ 0 h 234"/>
                <a:gd name="T2" fmla="*/ 0 w 238"/>
                <a:gd name="T3" fmla="*/ 0 h 234"/>
                <a:gd name="T4" fmla="*/ 0 w 238"/>
                <a:gd name="T5" fmla="*/ 0 h 234"/>
                <a:gd name="T6" fmla="*/ 0 w 238"/>
                <a:gd name="T7" fmla="*/ 0 h 234"/>
                <a:gd name="T8" fmla="*/ 0 w 238"/>
                <a:gd name="T9" fmla="*/ 0 h 234"/>
                <a:gd name="T10" fmla="*/ 0 w 238"/>
                <a:gd name="T11" fmla="*/ 0 h 234"/>
                <a:gd name="T12" fmla="*/ 0 w 238"/>
                <a:gd name="T13" fmla="*/ 0 h 234"/>
                <a:gd name="T14" fmla="*/ 0 w 238"/>
                <a:gd name="T15" fmla="*/ 0 h 234"/>
                <a:gd name="T16" fmla="*/ 0 w 238"/>
                <a:gd name="T17" fmla="*/ 0 h 234"/>
                <a:gd name="T18" fmla="*/ 0 w 238"/>
                <a:gd name="T19" fmla="*/ 0 h 234"/>
                <a:gd name="T20" fmla="*/ 0 w 238"/>
                <a:gd name="T21" fmla="*/ 0 h 234"/>
                <a:gd name="T22" fmla="*/ 0 w 238"/>
                <a:gd name="T23" fmla="*/ 0 h 234"/>
                <a:gd name="T24" fmla="*/ 0 w 238"/>
                <a:gd name="T25" fmla="*/ 0 h 234"/>
                <a:gd name="T26" fmla="*/ 0 w 238"/>
                <a:gd name="T27" fmla="*/ 0 h 234"/>
                <a:gd name="T28" fmla="*/ 0 w 238"/>
                <a:gd name="T29" fmla="*/ 0 h 234"/>
                <a:gd name="T30" fmla="*/ 0 w 238"/>
                <a:gd name="T31" fmla="*/ 0 h 234"/>
                <a:gd name="T32" fmla="*/ 0 w 238"/>
                <a:gd name="T33" fmla="*/ 0 h 234"/>
                <a:gd name="T34" fmla="*/ 0 w 238"/>
                <a:gd name="T35" fmla="*/ 0 h 234"/>
                <a:gd name="T36" fmla="*/ 0 w 238"/>
                <a:gd name="T37" fmla="*/ 0 h 234"/>
                <a:gd name="T38" fmla="*/ 0 w 238"/>
                <a:gd name="T39" fmla="*/ 0 h 234"/>
                <a:gd name="T40" fmla="*/ 0 w 238"/>
                <a:gd name="T41" fmla="*/ 0 h 2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3" name="Freeform 310"/>
            <p:cNvSpPr>
              <a:spLocks/>
            </p:cNvSpPr>
            <p:nvPr/>
          </p:nvSpPr>
          <p:spPr bwMode="auto">
            <a:xfrm>
              <a:off x="1209" y="3101"/>
              <a:ext cx="10" cy="11"/>
            </a:xfrm>
            <a:custGeom>
              <a:avLst/>
              <a:gdLst>
                <a:gd name="T0" fmla="*/ 0 w 204"/>
                <a:gd name="T1" fmla="*/ 0 h 199"/>
                <a:gd name="T2" fmla="*/ 0 w 204"/>
                <a:gd name="T3" fmla="*/ 0 h 199"/>
                <a:gd name="T4" fmla="*/ 0 w 204"/>
                <a:gd name="T5" fmla="*/ 0 h 199"/>
                <a:gd name="T6" fmla="*/ 0 w 204"/>
                <a:gd name="T7" fmla="*/ 0 h 199"/>
                <a:gd name="T8" fmla="*/ 0 w 204"/>
                <a:gd name="T9" fmla="*/ 0 h 199"/>
                <a:gd name="T10" fmla="*/ 0 w 204"/>
                <a:gd name="T11" fmla="*/ 0 h 199"/>
                <a:gd name="T12" fmla="*/ 0 w 204"/>
                <a:gd name="T13" fmla="*/ 0 h 199"/>
                <a:gd name="T14" fmla="*/ 0 w 204"/>
                <a:gd name="T15" fmla="*/ 0 h 199"/>
                <a:gd name="T16" fmla="*/ 0 w 204"/>
                <a:gd name="T17" fmla="*/ 0 h 199"/>
                <a:gd name="T18" fmla="*/ 0 w 204"/>
                <a:gd name="T19" fmla="*/ 0 h 199"/>
                <a:gd name="T20" fmla="*/ 0 w 204"/>
                <a:gd name="T21" fmla="*/ 0 h 199"/>
                <a:gd name="T22" fmla="*/ 0 w 204"/>
                <a:gd name="T23" fmla="*/ 0 h 199"/>
                <a:gd name="T24" fmla="*/ 0 w 204"/>
                <a:gd name="T25" fmla="*/ 0 h 199"/>
                <a:gd name="T26" fmla="*/ 0 w 204"/>
                <a:gd name="T27" fmla="*/ 0 h 199"/>
                <a:gd name="T28" fmla="*/ 0 w 204"/>
                <a:gd name="T29" fmla="*/ 0 h 199"/>
                <a:gd name="T30" fmla="*/ 0 w 204"/>
                <a:gd name="T31" fmla="*/ 0 h 199"/>
                <a:gd name="T32" fmla="*/ 0 w 204"/>
                <a:gd name="T33" fmla="*/ 0 h 199"/>
                <a:gd name="T34" fmla="*/ 0 w 204"/>
                <a:gd name="T35" fmla="*/ 0 h 199"/>
                <a:gd name="T36" fmla="*/ 0 w 204"/>
                <a:gd name="T37" fmla="*/ 0 h 199"/>
                <a:gd name="T38" fmla="*/ 0 w 204"/>
                <a:gd name="T39" fmla="*/ 0 h 199"/>
                <a:gd name="T40" fmla="*/ 0 w 204"/>
                <a:gd name="T41" fmla="*/ 0 h 1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4" name="Freeform 311"/>
            <p:cNvSpPr>
              <a:spLocks/>
            </p:cNvSpPr>
            <p:nvPr/>
          </p:nvSpPr>
          <p:spPr bwMode="auto">
            <a:xfrm>
              <a:off x="1212" y="3103"/>
              <a:ext cx="6" cy="8"/>
            </a:xfrm>
            <a:custGeom>
              <a:avLst/>
              <a:gdLst>
                <a:gd name="T0" fmla="*/ 0 w 119"/>
                <a:gd name="T1" fmla="*/ 0 h 154"/>
                <a:gd name="T2" fmla="*/ 0 w 119"/>
                <a:gd name="T3" fmla="*/ 0 h 154"/>
                <a:gd name="T4" fmla="*/ 0 w 119"/>
                <a:gd name="T5" fmla="*/ 0 h 154"/>
                <a:gd name="T6" fmla="*/ 0 w 119"/>
                <a:gd name="T7" fmla="*/ 0 h 154"/>
                <a:gd name="T8" fmla="*/ 0 w 119"/>
                <a:gd name="T9" fmla="*/ 0 h 154"/>
                <a:gd name="T10" fmla="*/ 0 w 119"/>
                <a:gd name="T11" fmla="*/ 0 h 154"/>
                <a:gd name="T12" fmla="*/ 0 w 119"/>
                <a:gd name="T13" fmla="*/ 0 h 154"/>
                <a:gd name="T14" fmla="*/ 0 w 119"/>
                <a:gd name="T15" fmla="*/ 0 h 154"/>
                <a:gd name="T16" fmla="*/ 0 w 119"/>
                <a:gd name="T17" fmla="*/ 0 h 154"/>
                <a:gd name="T18" fmla="*/ 0 w 119"/>
                <a:gd name="T19" fmla="*/ 0 h 154"/>
                <a:gd name="T20" fmla="*/ 0 w 119"/>
                <a:gd name="T21" fmla="*/ 0 h 154"/>
                <a:gd name="T22" fmla="*/ 0 w 119"/>
                <a:gd name="T23" fmla="*/ 0 h 154"/>
                <a:gd name="T24" fmla="*/ 0 w 119"/>
                <a:gd name="T25" fmla="*/ 0 h 154"/>
                <a:gd name="T26" fmla="*/ 0 w 119"/>
                <a:gd name="T27" fmla="*/ 0 h 154"/>
                <a:gd name="T28" fmla="*/ 0 w 119"/>
                <a:gd name="T29" fmla="*/ 0 h 154"/>
                <a:gd name="T30" fmla="*/ 0 w 119"/>
                <a:gd name="T31" fmla="*/ 0 h 154"/>
                <a:gd name="T32" fmla="*/ 0 w 119"/>
                <a:gd name="T33" fmla="*/ 0 h 154"/>
                <a:gd name="T34" fmla="*/ 0 w 119"/>
                <a:gd name="T35" fmla="*/ 0 h 154"/>
                <a:gd name="T36" fmla="*/ 0 w 119"/>
                <a:gd name="T37" fmla="*/ 0 h 154"/>
                <a:gd name="T38" fmla="*/ 0 w 119"/>
                <a:gd name="T39" fmla="*/ 0 h 154"/>
                <a:gd name="T40" fmla="*/ 0 w 119"/>
                <a:gd name="T41" fmla="*/ 0 h 154"/>
                <a:gd name="T42" fmla="*/ 0 w 119"/>
                <a:gd name="T43" fmla="*/ 0 h 154"/>
                <a:gd name="T44" fmla="*/ 0 w 119"/>
                <a:gd name="T45" fmla="*/ 0 h 1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5" name="Freeform 312"/>
            <p:cNvSpPr>
              <a:spLocks/>
            </p:cNvSpPr>
            <p:nvPr/>
          </p:nvSpPr>
          <p:spPr bwMode="auto">
            <a:xfrm>
              <a:off x="1232" y="3092"/>
              <a:ext cx="4" cy="6"/>
            </a:xfrm>
            <a:custGeom>
              <a:avLst/>
              <a:gdLst>
                <a:gd name="T0" fmla="*/ 0 w 100"/>
                <a:gd name="T1" fmla="*/ 0 h 104"/>
                <a:gd name="T2" fmla="*/ 0 w 100"/>
                <a:gd name="T3" fmla="*/ 0 h 104"/>
                <a:gd name="T4" fmla="*/ 0 w 100"/>
                <a:gd name="T5" fmla="*/ 0 h 104"/>
                <a:gd name="T6" fmla="*/ 0 w 100"/>
                <a:gd name="T7" fmla="*/ 0 h 104"/>
                <a:gd name="T8" fmla="*/ 0 w 100"/>
                <a:gd name="T9" fmla="*/ 0 h 104"/>
                <a:gd name="T10" fmla="*/ 0 w 100"/>
                <a:gd name="T11" fmla="*/ 0 h 104"/>
                <a:gd name="T12" fmla="*/ 0 w 100"/>
                <a:gd name="T13" fmla="*/ 0 h 104"/>
                <a:gd name="T14" fmla="*/ 0 w 100"/>
                <a:gd name="T15" fmla="*/ 0 h 104"/>
                <a:gd name="T16" fmla="*/ 0 w 100"/>
                <a:gd name="T17" fmla="*/ 0 h 104"/>
                <a:gd name="T18" fmla="*/ 0 w 100"/>
                <a:gd name="T19" fmla="*/ 0 h 104"/>
                <a:gd name="T20" fmla="*/ 0 w 100"/>
                <a:gd name="T21" fmla="*/ 0 h 104"/>
                <a:gd name="T22" fmla="*/ 0 w 100"/>
                <a:gd name="T23" fmla="*/ 0 h 104"/>
                <a:gd name="T24" fmla="*/ 0 w 100"/>
                <a:gd name="T25" fmla="*/ 0 h 104"/>
                <a:gd name="T26" fmla="*/ 0 w 100"/>
                <a:gd name="T27" fmla="*/ 0 h 104"/>
                <a:gd name="T28" fmla="*/ 0 w 100"/>
                <a:gd name="T29" fmla="*/ 0 h 104"/>
                <a:gd name="T30" fmla="*/ 0 w 100"/>
                <a:gd name="T31" fmla="*/ 0 h 104"/>
                <a:gd name="T32" fmla="*/ 0 w 100"/>
                <a:gd name="T33" fmla="*/ 0 h 104"/>
                <a:gd name="T34" fmla="*/ 0 w 100"/>
                <a:gd name="T35" fmla="*/ 0 h 104"/>
                <a:gd name="T36" fmla="*/ 0 w 100"/>
                <a:gd name="T37" fmla="*/ 0 h 104"/>
                <a:gd name="T38" fmla="*/ 0 w 100"/>
                <a:gd name="T39" fmla="*/ 0 h 104"/>
                <a:gd name="T40" fmla="*/ 0 w 100"/>
                <a:gd name="T41" fmla="*/ 0 h 104"/>
                <a:gd name="T42" fmla="*/ 0 w 100"/>
                <a:gd name="T43" fmla="*/ 0 h 104"/>
                <a:gd name="T44" fmla="*/ 0 w 100"/>
                <a:gd name="T45" fmla="*/ 0 h 104"/>
                <a:gd name="T46" fmla="*/ 0 w 100"/>
                <a:gd name="T47" fmla="*/ 0 h 104"/>
                <a:gd name="T48" fmla="*/ 0 w 100"/>
                <a:gd name="T49" fmla="*/ 0 h 104"/>
                <a:gd name="T50" fmla="*/ 0 w 100"/>
                <a:gd name="T51" fmla="*/ 0 h 104"/>
                <a:gd name="T52" fmla="*/ 0 w 100"/>
                <a:gd name="T53" fmla="*/ 0 h 104"/>
                <a:gd name="T54" fmla="*/ 0 w 100"/>
                <a:gd name="T55" fmla="*/ 0 h 104"/>
                <a:gd name="T56" fmla="*/ 0 w 100"/>
                <a:gd name="T57" fmla="*/ 0 h 104"/>
                <a:gd name="T58" fmla="*/ 0 w 100"/>
                <a:gd name="T59" fmla="*/ 0 h 104"/>
                <a:gd name="T60" fmla="*/ 0 w 100"/>
                <a:gd name="T61" fmla="*/ 0 h 104"/>
                <a:gd name="T62" fmla="*/ 0 w 100"/>
                <a:gd name="T63" fmla="*/ 0 h 104"/>
                <a:gd name="T64" fmla="*/ 0 w 100"/>
                <a:gd name="T65" fmla="*/ 0 h 1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6" name="Freeform 313"/>
            <p:cNvSpPr>
              <a:spLocks/>
            </p:cNvSpPr>
            <p:nvPr/>
          </p:nvSpPr>
          <p:spPr bwMode="auto">
            <a:xfrm>
              <a:off x="1163" y="3131"/>
              <a:ext cx="5" cy="5"/>
            </a:xfrm>
            <a:custGeom>
              <a:avLst/>
              <a:gdLst>
                <a:gd name="T0" fmla="*/ 0 w 100"/>
                <a:gd name="T1" fmla="*/ 0 h 103"/>
                <a:gd name="T2" fmla="*/ 0 w 100"/>
                <a:gd name="T3" fmla="*/ 0 h 103"/>
                <a:gd name="T4" fmla="*/ 0 w 100"/>
                <a:gd name="T5" fmla="*/ 0 h 103"/>
                <a:gd name="T6" fmla="*/ 0 w 100"/>
                <a:gd name="T7" fmla="*/ 0 h 103"/>
                <a:gd name="T8" fmla="*/ 0 w 100"/>
                <a:gd name="T9" fmla="*/ 0 h 103"/>
                <a:gd name="T10" fmla="*/ 0 w 100"/>
                <a:gd name="T11" fmla="*/ 0 h 103"/>
                <a:gd name="T12" fmla="*/ 0 w 100"/>
                <a:gd name="T13" fmla="*/ 0 h 103"/>
                <a:gd name="T14" fmla="*/ 0 w 100"/>
                <a:gd name="T15" fmla="*/ 0 h 103"/>
                <a:gd name="T16" fmla="*/ 0 w 100"/>
                <a:gd name="T17" fmla="*/ 0 h 103"/>
                <a:gd name="T18" fmla="*/ 0 w 100"/>
                <a:gd name="T19" fmla="*/ 0 h 103"/>
                <a:gd name="T20" fmla="*/ 0 w 100"/>
                <a:gd name="T21" fmla="*/ 0 h 103"/>
                <a:gd name="T22" fmla="*/ 0 w 100"/>
                <a:gd name="T23" fmla="*/ 0 h 103"/>
                <a:gd name="T24" fmla="*/ 0 w 100"/>
                <a:gd name="T25" fmla="*/ 0 h 103"/>
                <a:gd name="T26" fmla="*/ 0 w 100"/>
                <a:gd name="T27" fmla="*/ 0 h 103"/>
                <a:gd name="T28" fmla="*/ 0 w 100"/>
                <a:gd name="T29" fmla="*/ 0 h 103"/>
                <a:gd name="T30" fmla="*/ 0 w 100"/>
                <a:gd name="T31" fmla="*/ 0 h 103"/>
                <a:gd name="T32" fmla="*/ 0 w 100"/>
                <a:gd name="T33" fmla="*/ 0 h 103"/>
                <a:gd name="T34" fmla="*/ 0 w 100"/>
                <a:gd name="T35" fmla="*/ 0 h 103"/>
                <a:gd name="T36" fmla="*/ 0 w 100"/>
                <a:gd name="T37" fmla="*/ 0 h 103"/>
                <a:gd name="T38" fmla="*/ 0 w 100"/>
                <a:gd name="T39" fmla="*/ 0 h 103"/>
                <a:gd name="T40" fmla="*/ 0 w 100"/>
                <a:gd name="T41" fmla="*/ 0 h 103"/>
                <a:gd name="T42" fmla="*/ 0 w 100"/>
                <a:gd name="T43" fmla="*/ 0 h 103"/>
                <a:gd name="T44" fmla="*/ 0 w 100"/>
                <a:gd name="T45" fmla="*/ 0 h 103"/>
                <a:gd name="T46" fmla="*/ 0 w 100"/>
                <a:gd name="T47" fmla="*/ 0 h 103"/>
                <a:gd name="T48" fmla="*/ 0 w 100"/>
                <a:gd name="T49" fmla="*/ 0 h 103"/>
                <a:gd name="T50" fmla="*/ 0 w 100"/>
                <a:gd name="T51" fmla="*/ 0 h 103"/>
                <a:gd name="T52" fmla="*/ 0 w 100"/>
                <a:gd name="T53" fmla="*/ 0 h 103"/>
                <a:gd name="T54" fmla="*/ 0 w 100"/>
                <a:gd name="T55" fmla="*/ 0 h 103"/>
                <a:gd name="T56" fmla="*/ 0 w 100"/>
                <a:gd name="T57" fmla="*/ 0 h 103"/>
                <a:gd name="T58" fmla="*/ 0 w 100"/>
                <a:gd name="T59" fmla="*/ 0 h 103"/>
                <a:gd name="T60" fmla="*/ 0 w 100"/>
                <a:gd name="T61" fmla="*/ 0 h 103"/>
                <a:gd name="T62" fmla="*/ 0 w 100"/>
                <a:gd name="T63" fmla="*/ 0 h 103"/>
                <a:gd name="T64" fmla="*/ 0 w 100"/>
                <a:gd name="T65" fmla="*/ 0 h 1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 name="Freeform 314"/>
            <p:cNvSpPr>
              <a:spLocks/>
            </p:cNvSpPr>
            <p:nvPr/>
          </p:nvSpPr>
          <p:spPr bwMode="auto">
            <a:xfrm>
              <a:off x="1234" y="3094"/>
              <a:ext cx="2" cy="3"/>
            </a:xfrm>
            <a:custGeom>
              <a:avLst/>
              <a:gdLst>
                <a:gd name="T0" fmla="*/ 0 w 55"/>
                <a:gd name="T1" fmla="*/ 0 h 57"/>
                <a:gd name="T2" fmla="*/ 0 w 55"/>
                <a:gd name="T3" fmla="*/ 0 h 57"/>
                <a:gd name="T4" fmla="*/ 0 w 55"/>
                <a:gd name="T5" fmla="*/ 0 h 57"/>
                <a:gd name="T6" fmla="*/ 0 w 55"/>
                <a:gd name="T7" fmla="*/ 0 h 57"/>
                <a:gd name="T8" fmla="*/ 0 w 55"/>
                <a:gd name="T9" fmla="*/ 0 h 57"/>
                <a:gd name="T10" fmla="*/ 0 w 55"/>
                <a:gd name="T11" fmla="*/ 0 h 57"/>
                <a:gd name="T12" fmla="*/ 0 w 55"/>
                <a:gd name="T13" fmla="*/ 0 h 57"/>
                <a:gd name="T14" fmla="*/ 0 w 55"/>
                <a:gd name="T15" fmla="*/ 0 h 57"/>
                <a:gd name="T16" fmla="*/ 0 w 55"/>
                <a:gd name="T17" fmla="*/ 0 h 57"/>
                <a:gd name="T18" fmla="*/ 0 w 55"/>
                <a:gd name="T19" fmla="*/ 0 h 57"/>
                <a:gd name="T20" fmla="*/ 0 w 55"/>
                <a:gd name="T21" fmla="*/ 0 h 57"/>
                <a:gd name="T22" fmla="*/ 0 w 55"/>
                <a:gd name="T23" fmla="*/ 0 h 57"/>
                <a:gd name="T24" fmla="*/ 0 w 55"/>
                <a:gd name="T25" fmla="*/ 0 h 57"/>
                <a:gd name="T26" fmla="*/ 0 w 55"/>
                <a:gd name="T27" fmla="*/ 0 h 57"/>
                <a:gd name="T28" fmla="*/ 0 w 55"/>
                <a:gd name="T29" fmla="*/ 0 h 57"/>
                <a:gd name="T30" fmla="*/ 0 w 55"/>
                <a:gd name="T31" fmla="*/ 0 h 57"/>
                <a:gd name="T32" fmla="*/ 0 w 55"/>
                <a:gd name="T33" fmla="*/ 0 h 5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 name="Freeform 315"/>
            <p:cNvSpPr>
              <a:spLocks/>
            </p:cNvSpPr>
            <p:nvPr/>
          </p:nvSpPr>
          <p:spPr bwMode="auto">
            <a:xfrm>
              <a:off x="1165" y="3133"/>
              <a:ext cx="2" cy="3"/>
            </a:xfrm>
            <a:custGeom>
              <a:avLst/>
              <a:gdLst>
                <a:gd name="T0" fmla="*/ 0 w 55"/>
                <a:gd name="T1" fmla="*/ 0 h 56"/>
                <a:gd name="T2" fmla="*/ 0 w 55"/>
                <a:gd name="T3" fmla="*/ 0 h 56"/>
                <a:gd name="T4" fmla="*/ 0 w 55"/>
                <a:gd name="T5" fmla="*/ 0 h 56"/>
                <a:gd name="T6" fmla="*/ 0 w 55"/>
                <a:gd name="T7" fmla="*/ 0 h 56"/>
                <a:gd name="T8" fmla="*/ 0 w 55"/>
                <a:gd name="T9" fmla="*/ 0 h 56"/>
                <a:gd name="T10" fmla="*/ 0 w 55"/>
                <a:gd name="T11" fmla="*/ 0 h 56"/>
                <a:gd name="T12" fmla="*/ 0 w 55"/>
                <a:gd name="T13" fmla="*/ 0 h 56"/>
                <a:gd name="T14" fmla="*/ 0 w 55"/>
                <a:gd name="T15" fmla="*/ 0 h 56"/>
                <a:gd name="T16" fmla="*/ 0 w 55"/>
                <a:gd name="T17" fmla="*/ 0 h 56"/>
                <a:gd name="T18" fmla="*/ 0 w 55"/>
                <a:gd name="T19" fmla="*/ 0 h 56"/>
                <a:gd name="T20" fmla="*/ 0 w 55"/>
                <a:gd name="T21" fmla="*/ 0 h 56"/>
                <a:gd name="T22" fmla="*/ 0 w 55"/>
                <a:gd name="T23" fmla="*/ 0 h 56"/>
                <a:gd name="T24" fmla="*/ 0 w 55"/>
                <a:gd name="T25" fmla="*/ 0 h 56"/>
                <a:gd name="T26" fmla="*/ 0 w 55"/>
                <a:gd name="T27" fmla="*/ 0 h 56"/>
                <a:gd name="T28" fmla="*/ 0 w 55"/>
                <a:gd name="T29" fmla="*/ 0 h 56"/>
                <a:gd name="T30" fmla="*/ 0 w 55"/>
                <a:gd name="T31" fmla="*/ 0 h 56"/>
                <a:gd name="T32" fmla="*/ 0 w 55"/>
                <a:gd name="T33" fmla="*/ 0 h 5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 name="Freeform 316"/>
            <p:cNvSpPr>
              <a:spLocks/>
            </p:cNvSpPr>
            <p:nvPr/>
          </p:nvSpPr>
          <p:spPr bwMode="auto">
            <a:xfrm>
              <a:off x="1177" y="3076"/>
              <a:ext cx="29" cy="29"/>
            </a:xfrm>
            <a:custGeom>
              <a:avLst/>
              <a:gdLst>
                <a:gd name="T0" fmla="*/ 0 w 624"/>
                <a:gd name="T1" fmla="*/ 0 h 522"/>
                <a:gd name="T2" fmla="*/ 0 w 624"/>
                <a:gd name="T3" fmla="*/ 0 h 522"/>
                <a:gd name="T4" fmla="*/ 0 w 624"/>
                <a:gd name="T5" fmla="*/ 0 h 522"/>
                <a:gd name="T6" fmla="*/ 0 w 624"/>
                <a:gd name="T7" fmla="*/ 0 h 522"/>
                <a:gd name="T8" fmla="*/ 0 w 624"/>
                <a:gd name="T9" fmla="*/ 0 h 5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522">
                  <a:moveTo>
                    <a:pt x="498" y="0"/>
                  </a:moveTo>
                  <a:lnTo>
                    <a:pt x="0" y="222"/>
                  </a:lnTo>
                  <a:lnTo>
                    <a:pt x="125" y="522"/>
                  </a:lnTo>
                  <a:lnTo>
                    <a:pt x="624" y="301"/>
                  </a:lnTo>
                  <a:lnTo>
                    <a:pt x="498" y="0"/>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 name="Freeform 317"/>
            <p:cNvSpPr>
              <a:spLocks/>
            </p:cNvSpPr>
            <p:nvPr/>
          </p:nvSpPr>
          <p:spPr bwMode="auto">
            <a:xfrm>
              <a:off x="1178" y="3077"/>
              <a:ext cx="27" cy="27"/>
            </a:xfrm>
            <a:custGeom>
              <a:avLst/>
              <a:gdLst>
                <a:gd name="T0" fmla="*/ 0 w 589"/>
                <a:gd name="T1" fmla="*/ 0 h 484"/>
                <a:gd name="T2" fmla="*/ 0 w 589"/>
                <a:gd name="T3" fmla="*/ 0 h 484"/>
                <a:gd name="T4" fmla="*/ 0 w 589"/>
                <a:gd name="T5" fmla="*/ 0 h 484"/>
                <a:gd name="T6" fmla="*/ 0 w 589"/>
                <a:gd name="T7" fmla="*/ 0 h 484"/>
                <a:gd name="T8" fmla="*/ 0 w 589"/>
                <a:gd name="T9" fmla="*/ 0 h 4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9" h="484">
                  <a:moveTo>
                    <a:pt x="474" y="0"/>
                  </a:moveTo>
                  <a:lnTo>
                    <a:pt x="0" y="211"/>
                  </a:lnTo>
                  <a:lnTo>
                    <a:pt x="114" y="484"/>
                  </a:lnTo>
                  <a:lnTo>
                    <a:pt x="589" y="273"/>
                  </a:lnTo>
                  <a:lnTo>
                    <a:pt x="474" y="0"/>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 name="Freeform 318"/>
            <p:cNvSpPr>
              <a:spLocks/>
            </p:cNvSpPr>
            <p:nvPr/>
          </p:nvSpPr>
          <p:spPr bwMode="auto">
            <a:xfrm>
              <a:off x="1178" y="3078"/>
              <a:ext cx="27" cy="26"/>
            </a:xfrm>
            <a:custGeom>
              <a:avLst/>
              <a:gdLst>
                <a:gd name="T0" fmla="*/ 0 w 583"/>
                <a:gd name="T1" fmla="*/ 0 h 471"/>
                <a:gd name="T2" fmla="*/ 0 w 583"/>
                <a:gd name="T3" fmla="*/ 0 h 471"/>
                <a:gd name="T4" fmla="*/ 0 w 583"/>
                <a:gd name="T5" fmla="*/ 0 h 471"/>
                <a:gd name="T6" fmla="*/ 0 w 583"/>
                <a:gd name="T7" fmla="*/ 0 h 471"/>
                <a:gd name="T8" fmla="*/ 0 w 583"/>
                <a:gd name="T9" fmla="*/ 0 h 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3" h="471">
                  <a:moveTo>
                    <a:pt x="473" y="0"/>
                  </a:moveTo>
                  <a:lnTo>
                    <a:pt x="0" y="211"/>
                  </a:lnTo>
                  <a:lnTo>
                    <a:pt x="108" y="471"/>
                  </a:lnTo>
                  <a:lnTo>
                    <a:pt x="583" y="260"/>
                  </a:lnTo>
                  <a:lnTo>
                    <a:pt x="473" y="0"/>
                  </a:lnTo>
                  <a:close/>
                </a:path>
              </a:pathLst>
            </a:custGeom>
            <a:solidFill>
              <a:srgbClr val="87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2" name="Freeform 319"/>
            <p:cNvSpPr>
              <a:spLocks/>
            </p:cNvSpPr>
            <p:nvPr/>
          </p:nvSpPr>
          <p:spPr bwMode="auto">
            <a:xfrm>
              <a:off x="1191" y="3082"/>
              <a:ext cx="10" cy="13"/>
            </a:xfrm>
            <a:custGeom>
              <a:avLst/>
              <a:gdLst>
                <a:gd name="T0" fmla="*/ 0 w 227"/>
                <a:gd name="T1" fmla="*/ 0 h 234"/>
                <a:gd name="T2" fmla="*/ 0 w 227"/>
                <a:gd name="T3" fmla="*/ 0 h 234"/>
                <a:gd name="T4" fmla="*/ 0 w 227"/>
                <a:gd name="T5" fmla="*/ 0 h 234"/>
                <a:gd name="T6" fmla="*/ 0 w 227"/>
                <a:gd name="T7" fmla="*/ 0 h 234"/>
                <a:gd name="T8" fmla="*/ 0 w 227"/>
                <a:gd name="T9" fmla="*/ 0 h 234"/>
                <a:gd name="T10" fmla="*/ 0 w 227"/>
                <a:gd name="T11" fmla="*/ 0 h 234"/>
                <a:gd name="T12" fmla="*/ 0 w 227"/>
                <a:gd name="T13" fmla="*/ 0 h 234"/>
                <a:gd name="T14" fmla="*/ 0 w 227"/>
                <a:gd name="T15" fmla="*/ 0 h 234"/>
                <a:gd name="T16" fmla="*/ 0 w 227"/>
                <a:gd name="T17" fmla="*/ 0 h 234"/>
                <a:gd name="T18" fmla="*/ 0 w 227"/>
                <a:gd name="T19" fmla="*/ 0 h 234"/>
                <a:gd name="T20" fmla="*/ 0 w 227"/>
                <a:gd name="T21" fmla="*/ 0 h 234"/>
                <a:gd name="T22" fmla="*/ 0 w 227"/>
                <a:gd name="T23" fmla="*/ 0 h 234"/>
                <a:gd name="T24" fmla="*/ 0 w 227"/>
                <a:gd name="T25" fmla="*/ 0 h 234"/>
                <a:gd name="T26" fmla="*/ 0 w 227"/>
                <a:gd name="T27" fmla="*/ 0 h 234"/>
                <a:gd name="T28" fmla="*/ 0 w 227"/>
                <a:gd name="T29" fmla="*/ 0 h 234"/>
                <a:gd name="T30" fmla="*/ 0 w 227"/>
                <a:gd name="T31" fmla="*/ 0 h 234"/>
                <a:gd name="T32" fmla="*/ 0 w 227"/>
                <a:gd name="T33" fmla="*/ 0 h 234"/>
                <a:gd name="T34" fmla="*/ 0 w 227"/>
                <a:gd name="T35" fmla="*/ 0 h 234"/>
                <a:gd name="T36" fmla="*/ 0 w 227"/>
                <a:gd name="T37" fmla="*/ 0 h 234"/>
                <a:gd name="T38" fmla="*/ 0 w 227"/>
                <a:gd name="T39" fmla="*/ 0 h 234"/>
                <a:gd name="T40" fmla="*/ 0 w 227"/>
                <a:gd name="T41" fmla="*/ 0 h 234"/>
                <a:gd name="T42" fmla="*/ 0 w 227"/>
                <a:gd name="T43" fmla="*/ 0 h 234"/>
                <a:gd name="T44" fmla="*/ 0 w 227"/>
                <a:gd name="T45" fmla="*/ 0 h 234"/>
                <a:gd name="T46" fmla="*/ 0 w 227"/>
                <a:gd name="T47" fmla="*/ 0 h 234"/>
                <a:gd name="T48" fmla="*/ 0 w 227"/>
                <a:gd name="T49" fmla="*/ 0 h 234"/>
                <a:gd name="T50" fmla="*/ 0 w 227"/>
                <a:gd name="T51" fmla="*/ 0 h 234"/>
                <a:gd name="T52" fmla="*/ 0 w 227"/>
                <a:gd name="T53" fmla="*/ 0 h 234"/>
                <a:gd name="T54" fmla="*/ 0 w 227"/>
                <a:gd name="T55" fmla="*/ 0 h 234"/>
                <a:gd name="T56" fmla="*/ 0 w 227"/>
                <a:gd name="T57" fmla="*/ 0 h 234"/>
                <a:gd name="T58" fmla="*/ 0 w 227"/>
                <a:gd name="T59" fmla="*/ 0 h 234"/>
                <a:gd name="T60" fmla="*/ 0 w 227"/>
                <a:gd name="T61" fmla="*/ 0 h 234"/>
                <a:gd name="T62" fmla="*/ 0 w 227"/>
                <a:gd name="T63" fmla="*/ 0 h 234"/>
                <a:gd name="T64" fmla="*/ 0 w 227"/>
                <a:gd name="T65" fmla="*/ 0 h 2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3" name="Freeform 320"/>
            <p:cNvSpPr>
              <a:spLocks/>
            </p:cNvSpPr>
            <p:nvPr/>
          </p:nvSpPr>
          <p:spPr bwMode="auto">
            <a:xfrm>
              <a:off x="1191" y="3082"/>
              <a:ext cx="10" cy="12"/>
            </a:xfrm>
            <a:custGeom>
              <a:avLst/>
              <a:gdLst>
                <a:gd name="T0" fmla="*/ 0 w 208"/>
                <a:gd name="T1" fmla="*/ 0 h 214"/>
                <a:gd name="T2" fmla="*/ 0 w 208"/>
                <a:gd name="T3" fmla="*/ 0 h 214"/>
                <a:gd name="T4" fmla="*/ 0 w 208"/>
                <a:gd name="T5" fmla="*/ 0 h 214"/>
                <a:gd name="T6" fmla="*/ 0 w 208"/>
                <a:gd name="T7" fmla="*/ 0 h 214"/>
                <a:gd name="T8" fmla="*/ 0 w 208"/>
                <a:gd name="T9" fmla="*/ 0 h 214"/>
                <a:gd name="T10" fmla="*/ 0 w 208"/>
                <a:gd name="T11" fmla="*/ 0 h 214"/>
                <a:gd name="T12" fmla="*/ 0 w 208"/>
                <a:gd name="T13" fmla="*/ 0 h 214"/>
                <a:gd name="T14" fmla="*/ 0 w 208"/>
                <a:gd name="T15" fmla="*/ 0 h 214"/>
                <a:gd name="T16" fmla="*/ 0 w 208"/>
                <a:gd name="T17" fmla="*/ 0 h 214"/>
                <a:gd name="T18" fmla="*/ 0 w 208"/>
                <a:gd name="T19" fmla="*/ 0 h 214"/>
                <a:gd name="T20" fmla="*/ 0 w 208"/>
                <a:gd name="T21" fmla="*/ 0 h 214"/>
                <a:gd name="T22" fmla="*/ 0 w 208"/>
                <a:gd name="T23" fmla="*/ 0 h 214"/>
                <a:gd name="T24" fmla="*/ 0 w 208"/>
                <a:gd name="T25" fmla="*/ 0 h 214"/>
                <a:gd name="T26" fmla="*/ 0 w 208"/>
                <a:gd name="T27" fmla="*/ 0 h 214"/>
                <a:gd name="T28" fmla="*/ 0 w 208"/>
                <a:gd name="T29" fmla="*/ 0 h 214"/>
                <a:gd name="T30" fmla="*/ 0 w 208"/>
                <a:gd name="T31" fmla="*/ 0 h 214"/>
                <a:gd name="T32" fmla="*/ 0 w 208"/>
                <a:gd name="T33" fmla="*/ 0 h 214"/>
                <a:gd name="T34" fmla="*/ 0 w 208"/>
                <a:gd name="T35" fmla="*/ 0 h 214"/>
                <a:gd name="T36" fmla="*/ 0 w 208"/>
                <a:gd name="T37" fmla="*/ 0 h 214"/>
                <a:gd name="T38" fmla="*/ 0 w 208"/>
                <a:gd name="T39" fmla="*/ 0 h 214"/>
                <a:gd name="T40" fmla="*/ 0 w 208"/>
                <a:gd name="T41" fmla="*/ 0 h 214"/>
                <a:gd name="T42" fmla="*/ 0 w 208"/>
                <a:gd name="T43" fmla="*/ 0 h 214"/>
                <a:gd name="T44" fmla="*/ 0 w 208"/>
                <a:gd name="T45" fmla="*/ 0 h 214"/>
                <a:gd name="T46" fmla="*/ 0 w 208"/>
                <a:gd name="T47" fmla="*/ 0 h 214"/>
                <a:gd name="T48" fmla="*/ 0 w 208"/>
                <a:gd name="T49" fmla="*/ 0 h 214"/>
                <a:gd name="T50" fmla="*/ 0 w 208"/>
                <a:gd name="T51" fmla="*/ 0 h 214"/>
                <a:gd name="T52" fmla="*/ 0 w 208"/>
                <a:gd name="T53" fmla="*/ 0 h 214"/>
                <a:gd name="T54" fmla="*/ 0 w 208"/>
                <a:gd name="T55" fmla="*/ 0 h 214"/>
                <a:gd name="T56" fmla="*/ 0 w 208"/>
                <a:gd name="T57" fmla="*/ 0 h 214"/>
                <a:gd name="T58" fmla="*/ 0 w 208"/>
                <a:gd name="T59" fmla="*/ 0 h 214"/>
                <a:gd name="T60" fmla="*/ 0 w 208"/>
                <a:gd name="T61" fmla="*/ 0 h 214"/>
                <a:gd name="T62" fmla="*/ 0 w 208"/>
                <a:gd name="T63" fmla="*/ 0 h 214"/>
                <a:gd name="T64" fmla="*/ 0 w 208"/>
                <a:gd name="T65" fmla="*/ 0 h 2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4" name="Freeform 321"/>
            <p:cNvSpPr>
              <a:spLocks/>
            </p:cNvSpPr>
            <p:nvPr/>
          </p:nvSpPr>
          <p:spPr bwMode="auto">
            <a:xfrm>
              <a:off x="1192" y="3083"/>
              <a:ext cx="8" cy="10"/>
            </a:xfrm>
            <a:custGeom>
              <a:avLst/>
              <a:gdLst>
                <a:gd name="T0" fmla="*/ 0 w 189"/>
                <a:gd name="T1" fmla="*/ 0 h 194"/>
                <a:gd name="T2" fmla="*/ 0 w 189"/>
                <a:gd name="T3" fmla="*/ 0 h 194"/>
                <a:gd name="T4" fmla="*/ 0 w 189"/>
                <a:gd name="T5" fmla="*/ 0 h 194"/>
                <a:gd name="T6" fmla="*/ 0 w 189"/>
                <a:gd name="T7" fmla="*/ 0 h 194"/>
                <a:gd name="T8" fmla="*/ 0 w 189"/>
                <a:gd name="T9" fmla="*/ 0 h 194"/>
                <a:gd name="T10" fmla="*/ 0 w 189"/>
                <a:gd name="T11" fmla="*/ 0 h 194"/>
                <a:gd name="T12" fmla="*/ 0 w 189"/>
                <a:gd name="T13" fmla="*/ 0 h 194"/>
                <a:gd name="T14" fmla="*/ 0 w 189"/>
                <a:gd name="T15" fmla="*/ 0 h 194"/>
                <a:gd name="T16" fmla="*/ 0 w 189"/>
                <a:gd name="T17" fmla="*/ 0 h 194"/>
                <a:gd name="T18" fmla="*/ 0 w 189"/>
                <a:gd name="T19" fmla="*/ 0 h 194"/>
                <a:gd name="T20" fmla="*/ 0 w 189"/>
                <a:gd name="T21" fmla="*/ 0 h 194"/>
                <a:gd name="T22" fmla="*/ 0 w 189"/>
                <a:gd name="T23" fmla="*/ 0 h 194"/>
                <a:gd name="T24" fmla="*/ 0 w 189"/>
                <a:gd name="T25" fmla="*/ 0 h 194"/>
                <a:gd name="T26" fmla="*/ 0 w 189"/>
                <a:gd name="T27" fmla="*/ 0 h 194"/>
                <a:gd name="T28" fmla="*/ 0 w 189"/>
                <a:gd name="T29" fmla="*/ 0 h 194"/>
                <a:gd name="T30" fmla="*/ 0 w 189"/>
                <a:gd name="T31" fmla="*/ 0 h 194"/>
                <a:gd name="T32" fmla="*/ 0 w 189"/>
                <a:gd name="T33" fmla="*/ 0 h 194"/>
                <a:gd name="T34" fmla="*/ 0 w 189"/>
                <a:gd name="T35" fmla="*/ 0 h 194"/>
                <a:gd name="T36" fmla="*/ 0 w 189"/>
                <a:gd name="T37" fmla="*/ 0 h 194"/>
                <a:gd name="T38" fmla="*/ 0 w 189"/>
                <a:gd name="T39" fmla="*/ 0 h 194"/>
                <a:gd name="T40" fmla="*/ 0 w 189"/>
                <a:gd name="T41" fmla="*/ 0 h 194"/>
                <a:gd name="T42" fmla="*/ 0 w 189"/>
                <a:gd name="T43" fmla="*/ 0 h 194"/>
                <a:gd name="T44" fmla="*/ 0 w 189"/>
                <a:gd name="T45" fmla="*/ 0 h 194"/>
                <a:gd name="T46" fmla="*/ 0 w 189"/>
                <a:gd name="T47" fmla="*/ 0 h 194"/>
                <a:gd name="T48" fmla="*/ 0 w 189"/>
                <a:gd name="T49" fmla="*/ 0 h 194"/>
                <a:gd name="T50" fmla="*/ 0 w 189"/>
                <a:gd name="T51" fmla="*/ 0 h 194"/>
                <a:gd name="T52" fmla="*/ 0 w 189"/>
                <a:gd name="T53" fmla="*/ 0 h 194"/>
                <a:gd name="T54" fmla="*/ 0 w 189"/>
                <a:gd name="T55" fmla="*/ 0 h 194"/>
                <a:gd name="T56" fmla="*/ 0 w 189"/>
                <a:gd name="T57" fmla="*/ 0 h 194"/>
                <a:gd name="T58" fmla="*/ 0 w 189"/>
                <a:gd name="T59" fmla="*/ 0 h 194"/>
                <a:gd name="T60" fmla="*/ 0 w 189"/>
                <a:gd name="T61" fmla="*/ 0 h 194"/>
                <a:gd name="T62" fmla="*/ 0 w 189"/>
                <a:gd name="T63" fmla="*/ 0 h 194"/>
                <a:gd name="T64" fmla="*/ 0 w 189"/>
                <a:gd name="T65" fmla="*/ 0 h 1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5" name="Freeform 322"/>
            <p:cNvSpPr>
              <a:spLocks/>
            </p:cNvSpPr>
            <p:nvPr/>
          </p:nvSpPr>
          <p:spPr bwMode="auto">
            <a:xfrm>
              <a:off x="1192" y="3083"/>
              <a:ext cx="8" cy="10"/>
            </a:xfrm>
            <a:custGeom>
              <a:avLst/>
              <a:gdLst>
                <a:gd name="T0" fmla="*/ 0 w 171"/>
                <a:gd name="T1" fmla="*/ 0 h 177"/>
                <a:gd name="T2" fmla="*/ 0 w 171"/>
                <a:gd name="T3" fmla="*/ 0 h 177"/>
                <a:gd name="T4" fmla="*/ 0 w 171"/>
                <a:gd name="T5" fmla="*/ 0 h 177"/>
                <a:gd name="T6" fmla="*/ 0 w 171"/>
                <a:gd name="T7" fmla="*/ 0 h 177"/>
                <a:gd name="T8" fmla="*/ 0 w 171"/>
                <a:gd name="T9" fmla="*/ 0 h 177"/>
                <a:gd name="T10" fmla="*/ 0 w 171"/>
                <a:gd name="T11" fmla="*/ 0 h 177"/>
                <a:gd name="T12" fmla="*/ 0 w 171"/>
                <a:gd name="T13" fmla="*/ 0 h 177"/>
                <a:gd name="T14" fmla="*/ 0 w 171"/>
                <a:gd name="T15" fmla="*/ 0 h 177"/>
                <a:gd name="T16" fmla="*/ 0 w 171"/>
                <a:gd name="T17" fmla="*/ 0 h 177"/>
                <a:gd name="T18" fmla="*/ 0 w 171"/>
                <a:gd name="T19" fmla="*/ 0 h 177"/>
                <a:gd name="T20" fmla="*/ 0 w 171"/>
                <a:gd name="T21" fmla="*/ 0 h 177"/>
                <a:gd name="T22" fmla="*/ 0 w 171"/>
                <a:gd name="T23" fmla="*/ 0 h 177"/>
                <a:gd name="T24" fmla="*/ 0 w 171"/>
                <a:gd name="T25" fmla="*/ 0 h 177"/>
                <a:gd name="T26" fmla="*/ 0 w 171"/>
                <a:gd name="T27" fmla="*/ 0 h 177"/>
                <a:gd name="T28" fmla="*/ 0 w 171"/>
                <a:gd name="T29" fmla="*/ 0 h 177"/>
                <a:gd name="T30" fmla="*/ 0 w 171"/>
                <a:gd name="T31" fmla="*/ 0 h 177"/>
                <a:gd name="T32" fmla="*/ 0 w 171"/>
                <a:gd name="T33" fmla="*/ 0 h 177"/>
                <a:gd name="T34" fmla="*/ 0 w 171"/>
                <a:gd name="T35" fmla="*/ 0 h 177"/>
                <a:gd name="T36" fmla="*/ 0 w 171"/>
                <a:gd name="T37" fmla="*/ 0 h 177"/>
                <a:gd name="T38" fmla="*/ 0 w 171"/>
                <a:gd name="T39" fmla="*/ 0 h 177"/>
                <a:gd name="T40" fmla="*/ 0 w 171"/>
                <a:gd name="T41" fmla="*/ 0 h 177"/>
                <a:gd name="T42" fmla="*/ 0 w 171"/>
                <a:gd name="T43" fmla="*/ 0 h 177"/>
                <a:gd name="T44" fmla="*/ 0 w 171"/>
                <a:gd name="T45" fmla="*/ 0 h 177"/>
                <a:gd name="T46" fmla="*/ 0 w 171"/>
                <a:gd name="T47" fmla="*/ 0 h 177"/>
                <a:gd name="T48" fmla="*/ 0 w 171"/>
                <a:gd name="T49" fmla="*/ 0 h 177"/>
                <a:gd name="T50" fmla="*/ 0 w 171"/>
                <a:gd name="T51" fmla="*/ 0 h 177"/>
                <a:gd name="T52" fmla="*/ 0 w 171"/>
                <a:gd name="T53" fmla="*/ 0 h 177"/>
                <a:gd name="T54" fmla="*/ 0 w 171"/>
                <a:gd name="T55" fmla="*/ 0 h 177"/>
                <a:gd name="T56" fmla="*/ 0 w 171"/>
                <a:gd name="T57" fmla="*/ 0 h 177"/>
                <a:gd name="T58" fmla="*/ 0 w 171"/>
                <a:gd name="T59" fmla="*/ 0 h 177"/>
                <a:gd name="T60" fmla="*/ 0 w 171"/>
                <a:gd name="T61" fmla="*/ 0 h 177"/>
                <a:gd name="T62" fmla="*/ 0 w 171"/>
                <a:gd name="T63" fmla="*/ 0 h 177"/>
                <a:gd name="T64" fmla="*/ 0 w 171"/>
                <a:gd name="T65" fmla="*/ 0 h 1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6" name="Freeform 323"/>
            <p:cNvSpPr>
              <a:spLocks/>
            </p:cNvSpPr>
            <p:nvPr/>
          </p:nvSpPr>
          <p:spPr bwMode="auto">
            <a:xfrm>
              <a:off x="1193" y="3083"/>
              <a:ext cx="7" cy="9"/>
            </a:xfrm>
            <a:custGeom>
              <a:avLst/>
              <a:gdLst>
                <a:gd name="T0" fmla="*/ 0 w 152"/>
                <a:gd name="T1" fmla="*/ 0 h 156"/>
                <a:gd name="T2" fmla="*/ 0 w 152"/>
                <a:gd name="T3" fmla="*/ 0 h 156"/>
                <a:gd name="T4" fmla="*/ 0 w 152"/>
                <a:gd name="T5" fmla="*/ 0 h 156"/>
                <a:gd name="T6" fmla="*/ 0 w 152"/>
                <a:gd name="T7" fmla="*/ 0 h 156"/>
                <a:gd name="T8" fmla="*/ 0 w 152"/>
                <a:gd name="T9" fmla="*/ 0 h 156"/>
                <a:gd name="T10" fmla="*/ 0 w 152"/>
                <a:gd name="T11" fmla="*/ 0 h 156"/>
                <a:gd name="T12" fmla="*/ 0 w 152"/>
                <a:gd name="T13" fmla="*/ 0 h 156"/>
                <a:gd name="T14" fmla="*/ 0 w 152"/>
                <a:gd name="T15" fmla="*/ 0 h 156"/>
                <a:gd name="T16" fmla="*/ 0 w 152"/>
                <a:gd name="T17" fmla="*/ 0 h 156"/>
                <a:gd name="T18" fmla="*/ 0 w 152"/>
                <a:gd name="T19" fmla="*/ 0 h 156"/>
                <a:gd name="T20" fmla="*/ 0 w 152"/>
                <a:gd name="T21" fmla="*/ 0 h 156"/>
                <a:gd name="T22" fmla="*/ 0 w 152"/>
                <a:gd name="T23" fmla="*/ 0 h 156"/>
                <a:gd name="T24" fmla="*/ 0 w 152"/>
                <a:gd name="T25" fmla="*/ 0 h 156"/>
                <a:gd name="T26" fmla="*/ 0 w 152"/>
                <a:gd name="T27" fmla="*/ 0 h 156"/>
                <a:gd name="T28" fmla="*/ 0 w 152"/>
                <a:gd name="T29" fmla="*/ 0 h 156"/>
                <a:gd name="T30" fmla="*/ 0 w 152"/>
                <a:gd name="T31" fmla="*/ 0 h 156"/>
                <a:gd name="T32" fmla="*/ 0 w 152"/>
                <a:gd name="T33" fmla="*/ 0 h 156"/>
                <a:gd name="T34" fmla="*/ 0 w 152"/>
                <a:gd name="T35" fmla="*/ 0 h 156"/>
                <a:gd name="T36" fmla="*/ 0 w 152"/>
                <a:gd name="T37" fmla="*/ 0 h 156"/>
                <a:gd name="T38" fmla="*/ 0 w 152"/>
                <a:gd name="T39" fmla="*/ 0 h 156"/>
                <a:gd name="T40" fmla="*/ 0 w 152"/>
                <a:gd name="T41" fmla="*/ 0 h 156"/>
                <a:gd name="T42" fmla="*/ 0 w 152"/>
                <a:gd name="T43" fmla="*/ 0 h 156"/>
                <a:gd name="T44" fmla="*/ 0 w 152"/>
                <a:gd name="T45" fmla="*/ 0 h 156"/>
                <a:gd name="T46" fmla="*/ 0 w 152"/>
                <a:gd name="T47" fmla="*/ 0 h 156"/>
                <a:gd name="T48" fmla="*/ 0 w 152"/>
                <a:gd name="T49" fmla="*/ 0 h 156"/>
                <a:gd name="T50" fmla="*/ 0 w 152"/>
                <a:gd name="T51" fmla="*/ 0 h 156"/>
                <a:gd name="T52" fmla="*/ 0 w 152"/>
                <a:gd name="T53" fmla="*/ 0 h 156"/>
                <a:gd name="T54" fmla="*/ 0 w 152"/>
                <a:gd name="T55" fmla="*/ 0 h 156"/>
                <a:gd name="T56" fmla="*/ 0 w 152"/>
                <a:gd name="T57" fmla="*/ 0 h 156"/>
                <a:gd name="T58" fmla="*/ 0 w 152"/>
                <a:gd name="T59" fmla="*/ 0 h 156"/>
                <a:gd name="T60" fmla="*/ 0 w 152"/>
                <a:gd name="T61" fmla="*/ 0 h 156"/>
                <a:gd name="T62" fmla="*/ 0 w 152"/>
                <a:gd name="T63" fmla="*/ 0 h 156"/>
                <a:gd name="T64" fmla="*/ 0 w 152"/>
                <a:gd name="T65" fmla="*/ 0 h 1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 name="Freeform 324"/>
            <p:cNvSpPr>
              <a:spLocks/>
            </p:cNvSpPr>
            <p:nvPr/>
          </p:nvSpPr>
          <p:spPr bwMode="auto">
            <a:xfrm>
              <a:off x="1193" y="3083"/>
              <a:ext cx="6" cy="8"/>
            </a:xfrm>
            <a:custGeom>
              <a:avLst/>
              <a:gdLst>
                <a:gd name="T0" fmla="*/ 0 w 134"/>
                <a:gd name="T1" fmla="*/ 0 h 139"/>
                <a:gd name="T2" fmla="*/ 0 w 134"/>
                <a:gd name="T3" fmla="*/ 0 h 139"/>
                <a:gd name="T4" fmla="*/ 0 w 134"/>
                <a:gd name="T5" fmla="*/ 0 h 139"/>
                <a:gd name="T6" fmla="*/ 0 w 134"/>
                <a:gd name="T7" fmla="*/ 0 h 139"/>
                <a:gd name="T8" fmla="*/ 0 w 134"/>
                <a:gd name="T9" fmla="*/ 0 h 139"/>
                <a:gd name="T10" fmla="*/ 0 w 134"/>
                <a:gd name="T11" fmla="*/ 0 h 139"/>
                <a:gd name="T12" fmla="*/ 0 w 134"/>
                <a:gd name="T13" fmla="*/ 0 h 139"/>
                <a:gd name="T14" fmla="*/ 0 w 134"/>
                <a:gd name="T15" fmla="*/ 0 h 139"/>
                <a:gd name="T16" fmla="*/ 0 w 134"/>
                <a:gd name="T17" fmla="*/ 0 h 139"/>
                <a:gd name="T18" fmla="*/ 0 w 134"/>
                <a:gd name="T19" fmla="*/ 0 h 139"/>
                <a:gd name="T20" fmla="*/ 0 w 134"/>
                <a:gd name="T21" fmla="*/ 0 h 139"/>
                <a:gd name="T22" fmla="*/ 0 w 134"/>
                <a:gd name="T23" fmla="*/ 0 h 139"/>
                <a:gd name="T24" fmla="*/ 0 w 134"/>
                <a:gd name="T25" fmla="*/ 0 h 139"/>
                <a:gd name="T26" fmla="*/ 0 w 134"/>
                <a:gd name="T27" fmla="*/ 0 h 139"/>
                <a:gd name="T28" fmla="*/ 0 w 134"/>
                <a:gd name="T29" fmla="*/ 0 h 139"/>
                <a:gd name="T30" fmla="*/ 0 w 134"/>
                <a:gd name="T31" fmla="*/ 0 h 139"/>
                <a:gd name="T32" fmla="*/ 0 w 134"/>
                <a:gd name="T33" fmla="*/ 0 h 139"/>
                <a:gd name="T34" fmla="*/ 0 w 134"/>
                <a:gd name="T35" fmla="*/ 0 h 139"/>
                <a:gd name="T36" fmla="*/ 0 w 134"/>
                <a:gd name="T37" fmla="*/ 0 h 139"/>
                <a:gd name="T38" fmla="*/ 0 w 134"/>
                <a:gd name="T39" fmla="*/ 0 h 139"/>
                <a:gd name="T40" fmla="*/ 0 w 134"/>
                <a:gd name="T41" fmla="*/ 0 h 139"/>
                <a:gd name="T42" fmla="*/ 0 w 134"/>
                <a:gd name="T43" fmla="*/ 0 h 139"/>
                <a:gd name="T44" fmla="*/ 0 w 134"/>
                <a:gd name="T45" fmla="*/ 0 h 139"/>
                <a:gd name="T46" fmla="*/ 0 w 134"/>
                <a:gd name="T47" fmla="*/ 0 h 139"/>
                <a:gd name="T48" fmla="*/ 0 w 134"/>
                <a:gd name="T49" fmla="*/ 0 h 139"/>
                <a:gd name="T50" fmla="*/ 0 w 134"/>
                <a:gd name="T51" fmla="*/ 0 h 139"/>
                <a:gd name="T52" fmla="*/ 0 w 134"/>
                <a:gd name="T53" fmla="*/ 0 h 139"/>
                <a:gd name="T54" fmla="*/ 0 w 134"/>
                <a:gd name="T55" fmla="*/ 0 h 139"/>
                <a:gd name="T56" fmla="*/ 0 w 134"/>
                <a:gd name="T57" fmla="*/ 0 h 139"/>
                <a:gd name="T58" fmla="*/ 0 w 134"/>
                <a:gd name="T59" fmla="*/ 0 h 139"/>
                <a:gd name="T60" fmla="*/ 0 w 134"/>
                <a:gd name="T61" fmla="*/ 0 h 139"/>
                <a:gd name="T62" fmla="*/ 0 w 134"/>
                <a:gd name="T63" fmla="*/ 0 h 139"/>
                <a:gd name="T64" fmla="*/ 0 w 134"/>
                <a:gd name="T65" fmla="*/ 0 h 1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 name="Freeform 325"/>
            <p:cNvSpPr>
              <a:spLocks/>
            </p:cNvSpPr>
            <p:nvPr/>
          </p:nvSpPr>
          <p:spPr bwMode="auto">
            <a:xfrm>
              <a:off x="1185" y="3093"/>
              <a:ext cx="1" cy="2"/>
            </a:xfrm>
            <a:custGeom>
              <a:avLst/>
              <a:gdLst>
                <a:gd name="T0" fmla="*/ 0 w 21"/>
                <a:gd name="T1" fmla="*/ 0 h 33"/>
                <a:gd name="T2" fmla="*/ 0 w 21"/>
                <a:gd name="T3" fmla="*/ 0 h 33"/>
                <a:gd name="T4" fmla="*/ 0 w 21"/>
                <a:gd name="T5" fmla="*/ 0 h 33"/>
                <a:gd name="T6" fmla="*/ 0 w 21"/>
                <a:gd name="T7" fmla="*/ 0 h 33"/>
                <a:gd name="T8" fmla="*/ 0 w 21"/>
                <a:gd name="T9" fmla="*/ 0 h 33"/>
                <a:gd name="T10" fmla="*/ 0 w 21"/>
                <a:gd name="T11" fmla="*/ 0 h 33"/>
                <a:gd name="T12" fmla="*/ 0 w 21"/>
                <a:gd name="T13" fmla="*/ 0 h 33"/>
                <a:gd name="T14" fmla="*/ 0 w 21"/>
                <a:gd name="T15" fmla="*/ 0 h 33"/>
                <a:gd name="T16" fmla="*/ 0 w 21"/>
                <a:gd name="T17" fmla="*/ 0 h 33"/>
                <a:gd name="T18" fmla="*/ 0 w 21"/>
                <a:gd name="T19" fmla="*/ 0 h 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 name="Freeform 326"/>
            <p:cNvSpPr>
              <a:spLocks/>
            </p:cNvSpPr>
            <p:nvPr/>
          </p:nvSpPr>
          <p:spPr bwMode="auto">
            <a:xfrm>
              <a:off x="1186" y="3089"/>
              <a:ext cx="3" cy="6"/>
            </a:xfrm>
            <a:custGeom>
              <a:avLst/>
              <a:gdLst>
                <a:gd name="T0" fmla="*/ 0 w 75"/>
                <a:gd name="T1" fmla="*/ 0 h 98"/>
                <a:gd name="T2" fmla="*/ 0 w 75"/>
                <a:gd name="T3" fmla="*/ 0 h 98"/>
                <a:gd name="T4" fmla="*/ 0 w 75"/>
                <a:gd name="T5" fmla="*/ 0 h 98"/>
                <a:gd name="T6" fmla="*/ 0 w 75"/>
                <a:gd name="T7" fmla="*/ 0 h 98"/>
                <a:gd name="T8" fmla="*/ 0 w 75"/>
                <a:gd name="T9" fmla="*/ 0 h 98"/>
                <a:gd name="T10" fmla="*/ 0 w 75"/>
                <a:gd name="T11" fmla="*/ 0 h 98"/>
                <a:gd name="T12" fmla="*/ 0 w 75"/>
                <a:gd name="T13" fmla="*/ 0 h 98"/>
                <a:gd name="T14" fmla="*/ 0 w 75"/>
                <a:gd name="T15" fmla="*/ 0 h 98"/>
                <a:gd name="T16" fmla="*/ 0 w 75"/>
                <a:gd name="T17" fmla="*/ 0 h 98"/>
                <a:gd name="T18" fmla="*/ 0 w 75"/>
                <a:gd name="T19" fmla="*/ 0 h 98"/>
                <a:gd name="T20" fmla="*/ 0 w 75"/>
                <a:gd name="T21" fmla="*/ 0 h 98"/>
                <a:gd name="T22" fmla="*/ 0 w 75"/>
                <a:gd name="T23" fmla="*/ 0 h 98"/>
                <a:gd name="T24" fmla="*/ 0 w 75"/>
                <a:gd name="T25" fmla="*/ 0 h 98"/>
                <a:gd name="T26" fmla="*/ 0 w 75"/>
                <a:gd name="T27" fmla="*/ 0 h 98"/>
                <a:gd name="T28" fmla="*/ 0 w 75"/>
                <a:gd name="T29" fmla="*/ 0 h 98"/>
                <a:gd name="T30" fmla="*/ 0 w 75"/>
                <a:gd name="T31" fmla="*/ 0 h 98"/>
                <a:gd name="T32" fmla="*/ 0 w 75"/>
                <a:gd name="T33" fmla="*/ 0 h 98"/>
                <a:gd name="T34" fmla="*/ 0 w 75"/>
                <a:gd name="T35" fmla="*/ 0 h 98"/>
                <a:gd name="T36" fmla="*/ 0 w 75"/>
                <a:gd name="T37" fmla="*/ 0 h 98"/>
                <a:gd name="T38" fmla="*/ 0 w 75"/>
                <a:gd name="T39" fmla="*/ 0 h 98"/>
                <a:gd name="T40" fmla="*/ 0 w 75"/>
                <a:gd name="T41" fmla="*/ 0 h 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40" y="12"/>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 name="Freeform 327"/>
            <p:cNvSpPr>
              <a:spLocks/>
            </p:cNvSpPr>
            <p:nvPr/>
          </p:nvSpPr>
          <p:spPr bwMode="auto">
            <a:xfrm>
              <a:off x="1184" y="3087"/>
              <a:ext cx="5" cy="3"/>
            </a:xfrm>
            <a:custGeom>
              <a:avLst/>
              <a:gdLst>
                <a:gd name="T0" fmla="*/ 0 w 108"/>
                <a:gd name="T1" fmla="*/ 0 h 49"/>
                <a:gd name="T2" fmla="*/ 0 w 108"/>
                <a:gd name="T3" fmla="*/ 0 h 49"/>
                <a:gd name="T4" fmla="*/ 0 w 108"/>
                <a:gd name="T5" fmla="*/ 0 h 49"/>
                <a:gd name="T6" fmla="*/ 0 w 108"/>
                <a:gd name="T7" fmla="*/ 0 h 49"/>
                <a:gd name="T8" fmla="*/ 0 w 108"/>
                <a:gd name="T9" fmla="*/ 0 h 49"/>
                <a:gd name="T10" fmla="*/ 0 w 108"/>
                <a:gd name="T11" fmla="*/ 0 h 49"/>
                <a:gd name="T12" fmla="*/ 0 w 108"/>
                <a:gd name="T13" fmla="*/ 0 h 49"/>
                <a:gd name="T14" fmla="*/ 0 w 108"/>
                <a:gd name="T15" fmla="*/ 0 h 49"/>
                <a:gd name="T16" fmla="*/ 0 w 108"/>
                <a:gd name="T17" fmla="*/ 0 h 49"/>
                <a:gd name="T18" fmla="*/ 0 w 108"/>
                <a:gd name="T19" fmla="*/ 0 h 49"/>
                <a:gd name="T20" fmla="*/ 0 w 108"/>
                <a:gd name="T21" fmla="*/ 0 h 49"/>
                <a:gd name="T22" fmla="*/ 0 w 108"/>
                <a:gd name="T23" fmla="*/ 0 h 49"/>
                <a:gd name="T24" fmla="*/ 0 w 108"/>
                <a:gd name="T25" fmla="*/ 0 h 49"/>
                <a:gd name="T26" fmla="*/ 0 w 108"/>
                <a:gd name="T27" fmla="*/ 0 h 49"/>
                <a:gd name="T28" fmla="*/ 0 w 108"/>
                <a:gd name="T29" fmla="*/ 0 h 49"/>
                <a:gd name="T30" fmla="*/ 0 w 108"/>
                <a:gd name="T31" fmla="*/ 0 h 49"/>
                <a:gd name="T32" fmla="*/ 0 w 108"/>
                <a:gd name="T33" fmla="*/ 0 h 49"/>
                <a:gd name="T34" fmla="*/ 0 w 108"/>
                <a:gd name="T35" fmla="*/ 0 h 49"/>
                <a:gd name="T36" fmla="*/ 0 w 108"/>
                <a:gd name="T37" fmla="*/ 0 h 49"/>
                <a:gd name="T38" fmla="*/ 0 w 108"/>
                <a:gd name="T39" fmla="*/ 0 h 49"/>
                <a:gd name="T40" fmla="*/ 0 w 108"/>
                <a:gd name="T41" fmla="*/ 0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20" y="43"/>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 name="Freeform 328"/>
            <p:cNvSpPr>
              <a:spLocks/>
            </p:cNvSpPr>
            <p:nvPr/>
          </p:nvSpPr>
          <p:spPr bwMode="auto">
            <a:xfrm>
              <a:off x="1182" y="3088"/>
              <a:ext cx="3" cy="8"/>
            </a:xfrm>
            <a:custGeom>
              <a:avLst/>
              <a:gdLst>
                <a:gd name="T0" fmla="*/ 0 w 69"/>
                <a:gd name="T1" fmla="*/ 0 h 129"/>
                <a:gd name="T2" fmla="*/ 0 w 69"/>
                <a:gd name="T3" fmla="*/ 0 h 129"/>
                <a:gd name="T4" fmla="*/ 0 w 69"/>
                <a:gd name="T5" fmla="*/ 0 h 129"/>
                <a:gd name="T6" fmla="*/ 0 w 69"/>
                <a:gd name="T7" fmla="*/ 0 h 129"/>
                <a:gd name="T8" fmla="*/ 0 w 69"/>
                <a:gd name="T9" fmla="*/ 0 h 129"/>
                <a:gd name="T10" fmla="*/ 0 w 69"/>
                <a:gd name="T11" fmla="*/ 0 h 129"/>
                <a:gd name="T12" fmla="*/ 0 w 69"/>
                <a:gd name="T13" fmla="*/ 0 h 129"/>
                <a:gd name="T14" fmla="*/ 0 w 69"/>
                <a:gd name="T15" fmla="*/ 0 h 129"/>
                <a:gd name="T16" fmla="*/ 0 w 69"/>
                <a:gd name="T17" fmla="*/ 0 h 129"/>
                <a:gd name="T18" fmla="*/ 0 w 69"/>
                <a:gd name="T19" fmla="*/ 0 h 129"/>
                <a:gd name="T20" fmla="*/ 0 w 69"/>
                <a:gd name="T21" fmla="*/ 0 h 129"/>
                <a:gd name="T22" fmla="*/ 0 w 69"/>
                <a:gd name="T23" fmla="*/ 0 h 129"/>
                <a:gd name="T24" fmla="*/ 0 w 69"/>
                <a:gd name="T25" fmla="*/ 0 h 129"/>
                <a:gd name="T26" fmla="*/ 0 w 69"/>
                <a:gd name="T27" fmla="*/ 0 h 129"/>
                <a:gd name="T28" fmla="*/ 0 w 69"/>
                <a:gd name="T29" fmla="*/ 0 h 129"/>
                <a:gd name="T30" fmla="*/ 0 w 69"/>
                <a:gd name="T31" fmla="*/ 0 h 129"/>
                <a:gd name="T32" fmla="*/ 0 w 69"/>
                <a:gd name="T33" fmla="*/ 0 h 129"/>
                <a:gd name="T34" fmla="*/ 0 w 69"/>
                <a:gd name="T35" fmla="*/ 0 h 129"/>
                <a:gd name="T36" fmla="*/ 0 w 69"/>
                <a:gd name="T37" fmla="*/ 0 h 129"/>
                <a:gd name="T38" fmla="*/ 0 w 69"/>
                <a:gd name="T39" fmla="*/ 0 h 129"/>
                <a:gd name="T40" fmla="*/ 0 w 69"/>
                <a:gd name="T41" fmla="*/ 0 h 1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36" y="112"/>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 name="Freeform 329"/>
            <p:cNvSpPr>
              <a:spLocks/>
            </p:cNvSpPr>
            <p:nvPr/>
          </p:nvSpPr>
          <p:spPr bwMode="auto">
            <a:xfrm>
              <a:off x="1182" y="3095"/>
              <a:ext cx="5" cy="4"/>
            </a:xfrm>
            <a:custGeom>
              <a:avLst/>
              <a:gdLst>
                <a:gd name="T0" fmla="*/ 0 w 117"/>
                <a:gd name="T1" fmla="*/ 0 h 76"/>
                <a:gd name="T2" fmla="*/ 0 w 117"/>
                <a:gd name="T3" fmla="*/ 0 h 76"/>
                <a:gd name="T4" fmla="*/ 0 w 117"/>
                <a:gd name="T5" fmla="*/ 0 h 76"/>
                <a:gd name="T6" fmla="*/ 0 w 117"/>
                <a:gd name="T7" fmla="*/ 0 h 76"/>
                <a:gd name="T8" fmla="*/ 0 w 117"/>
                <a:gd name="T9" fmla="*/ 0 h 76"/>
                <a:gd name="T10" fmla="*/ 0 w 117"/>
                <a:gd name="T11" fmla="*/ 0 h 76"/>
                <a:gd name="T12" fmla="*/ 0 w 117"/>
                <a:gd name="T13" fmla="*/ 0 h 76"/>
                <a:gd name="T14" fmla="*/ 0 w 117"/>
                <a:gd name="T15" fmla="*/ 0 h 76"/>
                <a:gd name="T16" fmla="*/ 0 w 117"/>
                <a:gd name="T17" fmla="*/ 0 h 76"/>
                <a:gd name="T18" fmla="*/ 0 w 117"/>
                <a:gd name="T19" fmla="*/ 0 h 76"/>
                <a:gd name="T20" fmla="*/ 0 w 117"/>
                <a:gd name="T21" fmla="*/ 0 h 76"/>
                <a:gd name="T22" fmla="*/ 0 w 117"/>
                <a:gd name="T23" fmla="*/ 0 h 76"/>
                <a:gd name="T24" fmla="*/ 0 w 117"/>
                <a:gd name="T25" fmla="*/ 0 h 76"/>
                <a:gd name="T26" fmla="*/ 0 w 117"/>
                <a:gd name="T27" fmla="*/ 0 h 76"/>
                <a:gd name="T28" fmla="*/ 0 w 117"/>
                <a:gd name="T29" fmla="*/ 0 h 76"/>
                <a:gd name="T30" fmla="*/ 0 w 117"/>
                <a:gd name="T31" fmla="*/ 0 h 76"/>
                <a:gd name="T32" fmla="*/ 0 w 117"/>
                <a:gd name="T33" fmla="*/ 0 h 76"/>
                <a:gd name="T34" fmla="*/ 0 w 117"/>
                <a:gd name="T35" fmla="*/ 0 h 76"/>
                <a:gd name="T36" fmla="*/ 0 w 117"/>
                <a:gd name="T37" fmla="*/ 0 h 76"/>
                <a:gd name="T38" fmla="*/ 0 w 117"/>
                <a:gd name="T39" fmla="*/ 0 h 76"/>
                <a:gd name="T40" fmla="*/ 0 w 117"/>
                <a:gd name="T41" fmla="*/ 0 h 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07" y="41"/>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 name="Freeform 330"/>
            <p:cNvSpPr>
              <a:spLocks/>
            </p:cNvSpPr>
            <p:nvPr/>
          </p:nvSpPr>
          <p:spPr bwMode="auto">
            <a:xfrm>
              <a:off x="1187" y="3094"/>
              <a:ext cx="4" cy="5"/>
            </a:xfrm>
            <a:custGeom>
              <a:avLst/>
              <a:gdLst>
                <a:gd name="T0" fmla="*/ 0 w 79"/>
                <a:gd name="T1" fmla="*/ 0 h 88"/>
                <a:gd name="T2" fmla="*/ 0 w 79"/>
                <a:gd name="T3" fmla="*/ 0 h 88"/>
                <a:gd name="T4" fmla="*/ 0 w 79"/>
                <a:gd name="T5" fmla="*/ 0 h 88"/>
                <a:gd name="T6" fmla="*/ 0 w 79"/>
                <a:gd name="T7" fmla="*/ 0 h 88"/>
                <a:gd name="T8" fmla="*/ 0 w 79"/>
                <a:gd name="T9" fmla="*/ 0 h 88"/>
                <a:gd name="T10" fmla="*/ 0 w 79"/>
                <a:gd name="T11" fmla="*/ 0 h 88"/>
                <a:gd name="T12" fmla="*/ 0 w 79"/>
                <a:gd name="T13" fmla="*/ 0 h 88"/>
                <a:gd name="T14" fmla="*/ 0 w 79"/>
                <a:gd name="T15" fmla="*/ 0 h 88"/>
                <a:gd name="T16" fmla="*/ 0 w 79"/>
                <a:gd name="T17" fmla="*/ 0 h 88"/>
                <a:gd name="T18" fmla="*/ 0 w 79"/>
                <a:gd name="T19" fmla="*/ 0 h 88"/>
                <a:gd name="T20" fmla="*/ 0 w 79"/>
                <a:gd name="T21" fmla="*/ 0 h 88"/>
                <a:gd name="T22" fmla="*/ 0 w 79"/>
                <a:gd name="T23" fmla="*/ 0 h 88"/>
                <a:gd name="T24" fmla="*/ 0 w 79"/>
                <a:gd name="T25" fmla="*/ 0 h 88"/>
                <a:gd name="T26" fmla="*/ 0 w 79"/>
                <a:gd name="T27" fmla="*/ 0 h 88"/>
                <a:gd name="T28" fmla="*/ 0 w 79"/>
                <a:gd name="T29" fmla="*/ 0 h 88"/>
                <a:gd name="T30" fmla="*/ 0 w 79"/>
                <a:gd name="T31" fmla="*/ 0 h 88"/>
                <a:gd name="T32" fmla="*/ 0 w 79"/>
                <a:gd name="T33" fmla="*/ 0 h 88"/>
                <a:gd name="T34" fmla="*/ 0 w 79"/>
                <a:gd name="T35" fmla="*/ 0 h 88"/>
                <a:gd name="T36" fmla="*/ 0 w 79"/>
                <a:gd name="T37" fmla="*/ 0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 name="Freeform 331"/>
            <p:cNvSpPr>
              <a:spLocks/>
            </p:cNvSpPr>
            <p:nvPr/>
          </p:nvSpPr>
          <p:spPr bwMode="auto">
            <a:xfrm>
              <a:off x="1186" y="3097"/>
              <a:ext cx="2" cy="1"/>
            </a:xfrm>
            <a:custGeom>
              <a:avLst/>
              <a:gdLst>
                <a:gd name="T0" fmla="*/ 0 w 32"/>
                <a:gd name="T1" fmla="*/ 0 h 18"/>
                <a:gd name="T2" fmla="*/ 0 w 32"/>
                <a:gd name="T3" fmla="*/ 0 h 18"/>
                <a:gd name="T4" fmla="*/ 0 w 32"/>
                <a:gd name="T5" fmla="*/ 0 h 18"/>
                <a:gd name="T6" fmla="*/ 0 w 32"/>
                <a:gd name="T7" fmla="*/ 0 h 18"/>
                <a:gd name="T8" fmla="*/ 0 w 32"/>
                <a:gd name="T9" fmla="*/ 0 h 18"/>
                <a:gd name="T10" fmla="*/ 0 w 32"/>
                <a:gd name="T11" fmla="*/ 0 h 18"/>
                <a:gd name="T12" fmla="*/ 0 w 32"/>
                <a:gd name="T13" fmla="*/ 0 h 18"/>
                <a:gd name="T14" fmla="*/ 0 w 32"/>
                <a:gd name="T15" fmla="*/ 0 h 18"/>
                <a:gd name="T16" fmla="*/ 0 w 32"/>
                <a:gd name="T17" fmla="*/ 0 h 18"/>
                <a:gd name="T18" fmla="*/ 0 w 32"/>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 name="Freeform 332"/>
            <p:cNvSpPr>
              <a:spLocks/>
            </p:cNvSpPr>
            <p:nvPr/>
          </p:nvSpPr>
          <p:spPr bwMode="auto">
            <a:xfrm>
              <a:off x="1186" y="3094"/>
              <a:ext cx="1" cy="2"/>
            </a:xfrm>
            <a:custGeom>
              <a:avLst/>
              <a:gdLst>
                <a:gd name="T0" fmla="*/ 0 w 22"/>
                <a:gd name="T1" fmla="*/ 0 h 32"/>
                <a:gd name="T2" fmla="*/ 0 w 22"/>
                <a:gd name="T3" fmla="*/ 0 h 32"/>
                <a:gd name="T4" fmla="*/ 0 w 22"/>
                <a:gd name="T5" fmla="*/ 0 h 32"/>
                <a:gd name="T6" fmla="*/ 0 w 22"/>
                <a:gd name="T7" fmla="*/ 0 h 32"/>
                <a:gd name="T8" fmla="*/ 0 w 22"/>
                <a:gd name="T9" fmla="*/ 0 h 32"/>
                <a:gd name="T10" fmla="*/ 0 w 22"/>
                <a:gd name="T11" fmla="*/ 0 h 32"/>
                <a:gd name="T12" fmla="*/ 0 w 22"/>
                <a:gd name="T13" fmla="*/ 0 h 32"/>
                <a:gd name="T14" fmla="*/ 0 w 22"/>
                <a:gd name="T15" fmla="*/ 0 h 32"/>
                <a:gd name="T16" fmla="*/ 0 w 22"/>
                <a:gd name="T17" fmla="*/ 0 h 32"/>
                <a:gd name="T18" fmla="*/ 0 w 22"/>
                <a:gd name="T19" fmla="*/ 0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 name="Freeform 333"/>
            <p:cNvSpPr>
              <a:spLocks/>
            </p:cNvSpPr>
            <p:nvPr/>
          </p:nvSpPr>
          <p:spPr bwMode="auto">
            <a:xfrm>
              <a:off x="1186" y="3090"/>
              <a:ext cx="4" cy="5"/>
            </a:xfrm>
            <a:custGeom>
              <a:avLst/>
              <a:gdLst>
                <a:gd name="T0" fmla="*/ 0 w 74"/>
                <a:gd name="T1" fmla="*/ 0 h 99"/>
                <a:gd name="T2" fmla="*/ 0 w 74"/>
                <a:gd name="T3" fmla="*/ 0 h 99"/>
                <a:gd name="T4" fmla="*/ 0 w 74"/>
                <a:gd name="T5" fmla="*/ 0 h 99"/>
                <a:gd name="T6" fmla="*/ 0 w 74"/>
                <a:gd name="T7" fmla="*/ 0 h 99"/>
                <a:gd name="T8" fmla="*/ 0 w 74"/>
                <a:gd name="T9" fmla="*/ 0 h 99"/>
                <a:gd name="T10" fmla="*/ 0 w 74"/>
                <a:gd name="T11" fmla="*/ 0 h 99"/>
                <a:gd name="T12" fmla="*/ 0 w 74"/>
                <a:gd name="T13" fmla="*/ 0 h 99"/>
                <a:gd name="T14" fmla="*/ 0 w 74"/>
                <a:gd name="T15" fmla="*/ 0 h 99"/>
                <a:gd name="T16" fmla="*/ 0 w 74"/>
                <a:gd name="T17" fmla="*/ 0 h 99"/>
                <a:gd name="T18" fmla="*/ 0 w 74"/>
                <a:gd name="T19" fmla="*/ 0 h 99"/>
                <a:gd name="T20" fmla="*/ 0 w 74"/>
                <a:gd name="T21" fmla="*/ 0 h 99"/>
                <a:gd name="T22" fmla="*/ 0 w 74"/>
                <a:gd name="T23" fmla="*/ 0 h 99"/>
                <a:gd name="T24" fmla="*/ 0 w 74"/>
                <a:gd name="T25" fmla="*/ 0 h 99"/>
                <a:gd name="T26" fmla="*/ 0 w 74"/>
                <a:gd name="T27" fmla="*/ 0 h 99"/>
                <a:gd name="T28" fmla="*/ 0 w 74"/>
                <a:gd name="T29" fmla="*/ 0 h 99"/>
                <a:gd name="T30" fmla="*/ 0 w 74"/>
                <a:gd name="T31" fmla="*/ 0 h 99"/>
                <a:gd name="T32" fmla="*/ 0 w 74"/>
                <a:gd name="T33" fmla="*/ 0 h 99"/>
                <a:gd name="T34" fmla="*/ 0 w 74"/>
                <a:gd name="T35" fmla="*/ 0 h 99"/>
                <a:gd name="T36" fmla="*/ 0 w 74"/>
                <a:gd name="T37" fmla="*/ 0 h 99"/>
                <a:gd name="T38" fmla="*/ 0 w 74"/>
                <a:gd name="T39" fmla="*/ 0 h 99"/>
                <a:gd name="T40" fmla="*/ 0 w 74"/>
                <a:gd name="T41" fmla="*/ 0 h 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 name="Freeform 334"/>
            <p:cNvSpPr>
              <a:spLocks/>
            </p:cNvSpPr>
            <p:nvPr/>
          </p:nvSpPr>
          <p:spPr bwMode="auto">
            <a:xfrm>
              <a:off x="1185" y="3088"/>
              <a:ext cx="5" cy="3"/>
            </a:xfrm>
            <a:custGeom>
              <a:avLst/>
              <a:gdLst>
                <a:gd name="T0" fmla="*/ 0 w 108"/>
                <a:gd name="T1" fmla="*/ 0 h 50"/>
                <a:gd name="T2" fmla="*/ 0 w 108"/>
                <a:gd name="T3" fmla="*/ 0 h 50"/>
                <a:gd name="T4" fmla="*/ 0 w 108"/>
                <a:gd name="T5" fmla="*/ 0 h 50"/>
                <a:gd name="T6" fmla="*/ 0 w 108"/>
                <a:gd name="T7" fmla="*/ 0 h 50"/>
                <a:gd name="T8" fmla="*/ 0 w 108"/>
                <a:gd name="T9" fmla="*/ 0 h 50"/>
                <a:gd name="T10" fmla="*/ 0 w 108"/>
                <a:gd name="T11" fmla="*/ 0 h 50"/>
                <a:gd name="T12" fmla="*/ 0 w 108"/>
                <a:gd name="T13" fmla="*/ 0 h 50"/>
                <a:gd name="T14" fmla="*/ 0 w 108"/>
                <a:gd name="T15" fmla="*/ 0 h 50"/>
                <a:gd name="T16" fmla="*/ 0 w 108"/>
                <a:gd name="T17" fmla="*/ 0 h 50"/>
                <a:gd name="T18" fmla="*/ 0 w 108"/>
                <a:gd name="T19" fmla="*/ 0 h 50"/>
                <a:gd name="T20" fmla="*/ 0 w 108"/>
                <a:gd name="T21" fmla="*/ 0 h 50"/>
                <a:gd name="T22" fmla="*/ 0 w 108"/>
                <a:gd name="T23" fmla="*/ 0 h 50"/>
                <a:gd name="T24" fmla="*/ 0 w 108"/>
                <a:gd name="T25" fmla="*/ 0 h 50"/>
                <a:gd name="T26" fmla="*/ 0 w 108"/>
                <a:gd name="T27" fmla="*/ 0 h 50"/>
                <a:gd name="T28" fmla="*/ 0 w 108"/>
                <a:gd name="T29" fmla="*/ 0 h 50"/>
                <a:gd name="T30" fmla="*/ 0 w 108"/>
                <a:gd name="T31" fmla="*/ 0 h 50"/>
                <a:gd name="T32" fmla="*/ 0 w 108"/>
                <a:gd name="T33" fmla="*/ 0 h 50"/>
                <a:gd name="T34" fmla="*/ 0 w 108"/>
                <a:gd name="T35" fmla="*/ 0 h 50"/>
                <a:gd name="T36" fmla="*/ 0 w 108"/>
                <a:gd name="T37" fmla="*/ 0 h 50"/>
                <a:gd name="T38" fmla="*/ 0 w 108"/>
                <a:gd name="T39" fmla="*/ 0 h 50"/>
                <a:gd name="T40" fmla="*/ 0 w 108"/>
                <a:gd name="T41" fmla="*/ 0 h 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 name="Freeform 335"/>
            <p:cNvSpPr>
              <a:spLocks/>
            </p:cNvSpPr>
            <p:nvPr/>
          </p:nvSpPr>
          <p:spPr bwMode="auto">
            <a:xfrm>
              <a:off x="1182" y="3089"/>
              <a:ext cx="4" cy="7"/>
            </a:xfrm>
            <a:custGeom>
              <a:avLst/>
              <a:gdLst>
                <a:gd name="T0" fmla="*/ 0 w 69"/>
                <a:gd name="T1" fmla="*/ 0 h 131"/>
                <a:gd name="T2" fmla="*/ 0 w 69"/>
                <a:gd name="T3" fmla="*/ 0 h 131"/>
                <a:gd name="T4" fmla="*/ 0 w 69"/>
                <a:gd name="T5" fmla="*/ 0 h 131"/>
                <a:gd name="T6" fmla="*/ 0 w 69"/>
                <a:gd name="T7" fmla="*/ 0 h 131"/>
                <a:gd name="T8" fmla="*/ 0 w 69"/>
                <a:gd name="T9" fmla="*/ 0 h 131"/>
                <a:gd name="T10" fmla="*/ 0 w 69"/>
                <a:gd name="T11" fmla="*/ 0 h 131"/>
                <a:gd name="T12" fmla="*/ 0 w 69"/>
                <a:gd name="T13" fmla="*/ 0 h 131"/>
                <a:gd name="T14" fmla="*/ 0 w 69"/>
                <a:gd name="T15" fmla="*/ 0 h 131"/>
                <a:gd name="T16" fmla="*/ 0 w 69"/>
                <a:gd name="T17" fmla="*/ 0 h 131"/>
                <a:gd name="T18" fmla="*/ 0 w 69"/>
                <a:gd name="T19" fmla="*/ 0 h 131"/>
                <a:gd name="T20" fmla="*/ 0 w 69"/>
                <a:gd name="T21" fmla="*/ 0 h 131"/>
                <a:gd name="T22" fmla="*/ 0 w 69"/>
                <a:gd name="T23" fmla="*/ 0 h 131"/>
                <a:gd name="T24" fmla="*/ 0 w 69"/>
                <a:gd name="T25" fmla="*/ 0 h 131"/>
                <a:gd name="T26" fmla="*/ 0 w 69"/>
                <a:gd name="T27" fmla="*/ 0 h 131"/>
                <a:gd name="T28" fmla="*/ 0 w 69"/>
                <a:gd name="T29" fmla="*/ 0 h 131"/>
                <a:gd name="T30" fmla="*/ 0 w 69"/>
                <a:gd name="T31" fmla="*/ 0 h 131"/>
                <a:gd name="T32" fmla="*/ 0 w 69"/>
                <a:gd name="T33" fmla="*/ 0 h 131"/>
                <a:gd name="T34" fmla="*/ 0 w 69"/>
                <a:gd name="T35" fmla="*/ 0 h 131"/>
                <a:gd name="T36" fmla="*/ 0 w 69"/>
                <a:gd name="T37" fmla="*/ 0 h 131"/>
                <a:gd name="T38" fmla="*/ 0 w 69"/>
                <a:gd name="T39" fmla="*/ 0 h 131"/>
                <a:gd name="T40" fmla="*/ 0 w 69"/>
                <a:gd name="T41" fmla="*/ 0 h 1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36" y="114"/>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 name="Freeform 336"/>
            <p:cNvSpPr>
              <a:spLocks/>
            </p:cNvSpPr>
            <p:nvPr/>
          </p:nvSpPr>
          <p:spPr bwMode="auto">
            <a:xfrm>
              <a:off x="1183" y="3095"/>
              <a:ext cx="5" cy="4"/>
            </a:xfrm>
            <a:custGeom>
              <a:avLst/>
              <a:gdLst>
                <a:gd name="T0" fmla="*/ 0 w 117"/>
                <a:gd name="T1" fmla="*/ 0 h 77"/>
                <a:gd name="T2" fmla="*/ 0 w 117"/>
                <a:gd name="T3" fmla="*/ 0 h 77"/>
                <a:gd name="T4" fmla="*/ 0 w 117"/>
                <a:gd name="T5" fmla="*/ 0 h 77"/>
                <a:gd name="T6" fmla="*/ 0 w 117"/>
                <a:gd name="T7" fmla="*/ 0 h 77"/>
                <a:gd name="T8" fmla="*/ 0 w 117"/>
                <a:gd name="T9" fmla="*/ 0 h 77"/>
                <a:gd name="T10" fmla="*/ 0 w 117"/>
                <a:gd name="T11" fmla="*/ 0 h 77"/>
                <a:gd name="T12" fmla="*/ 0 w 117"/>
                <a:gd name="T13" fmla="*/ 0 h 77"/>
                <a:gd name="T14" fmla="*/ 0 w 117"/>
                <a:gd name="T15" fmla="*/ 0 h 77"/>
                <a:gd name="T16" fmla="*/ 0 w 117"/>
                <a:gd name="T17" fmla="*/ 0 h 77"/>
                <a:gd name="T18" fmla="*/ 0 w 117"/>
                <a:gd name="T19" fmla="*/ 0 h 77"/>
                <a:gd name="T20" fmla="*/ 0 w 117"/>
                <a:gd name="T21" fmla="*/ 0 h 77"/>
                <a:gd name="T22" fmla="*/ 0 w 117"/>
                <a:gd name="T23" fmla="*/ 0 h 77"/>
                <a:gd name="T24" fmla="*/ 0 w 117"/>
                <a:gd name="T25" fmla="*/ 0 h 77"/>
                <a:gd name="T26" fmla="*/ 0 w 117"/>
                <a:gd name="T27" fmla="*/ 0 h 77"/>
                <a:gd name="T28" fmla="*/ 0 w 117"/>
                <a:gd name="T29" fmla="*/ 0 h 77"/>
                <a:gd name="T30" fmla="*/ 0 w 117"/>
                <a:gd name="T31" fmla="*/ 0 h 77"/>
                <a:gd name="T32" fmla="*/ 0 w 117"/>
                <a:gd name="T33" fmla="*/ 0 h 77"/>
                <a:gd name="T34" fmla="*/ 0 w 117"/>
                <a:gd name="T35" fmla="*/ 0 h 77"/>
                <a:gd name="T36" fmla="*/ 0 w 117"/>
                <a:gd name="T37" fmla="*/ 0 h 77"/>
                <a:gd name="T38" fmla="*/ 0 w 117"/>
                <a:gd name="T39" fmla="*/ 0 h 77"/>
                <a:gd name="T40" fmla="*/ 0 w 117"/>
                <a:gd name="T41" fmla="*/ 0 h 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07" y="41"/>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 name="Freeform 337"/>
            <p:cNvSpPr>
              <a:spLocks/>
            </p:cNvSpPr>
            <p:nvPr/>
          </p:nvSpPr>
          <p:spPr bwMode="auto">
            <a:xfrm>
              <a:off x="1188" y="3094"/>
              <a:ext cx="3" cy="5"/>
            </a:xfrm>
            <a:custGeom>
              <a:avLst/>
              <a:gdLst>
                <a:gd name="T0" fmla="*/ 0 w 81"/>
                <a:gd name="T1" fmla="*/ 0 h 90"/>
                <a:gd name="T2" fmla="*/ 0 w 81"/>
                <a:gd name="T3" fmla="*/ 0 h 90"/>
                <a:gd name="T4" fmla="*/ 0 w 81"/>
                <a:gd name="T5" fmla="*/ 0 h 90"/>
                <a:gd name="T6" fmla="*/ 0 w 81"/>
                <a:gd name="T7" fmla="*/ 0 h 90"/>
                <a:gd name="T8" fmla="*/ 0 w 81"/>
                <a:gd name="T9" fmla="*/ 0 h 90"/>
                <a:gd name="T10" fmla="*/ 0 w 81"/>
                <a:gd name="T11" fmla="*/ 0 h 90"/>
                <a:gd name="T12" fmla="*/ 0 w 81"/>
                <a:gd name="T13" fmla="*/ 0 h 90"/>
                <a:gd name="T14" fmla="*/ 0 w 81"/>
                <a:gd name="T15" fmla="*/ 0 h 90"/>
                <a:gd name="T16" fmla="*/ 0 w 81"/>
                <a:gd name="T17" fmla="*/ 0 h 90"/>
                <a:gd name="T18" fmla="*/ 0 w 81"/>
                <a:gd name="T19" fmla="*/ 0 h 90"/>
                <a:gd name="T20" fmla="*/ 0 w 81"/>
                <a:gd name="T21" fmla="*/ 0 h 90"/>
                <a:gd name="T22" fmla="*/ 0 w 81"/>
                <a:gd name="T23" fmla="*/ 0 h 90"/>
                <a:gd name="T24" fmla="*/ 0 w 81"/>
                <a:gd name="T25" fmla="*/ 0 h 90"/>
                <a:gd name="T26" fmla="*/ 0 w 81"/>
                <a:gd name="T27" fmla="*/ 0 h 90"/>
                <a:gd name="T28" fmla="*/ 0 w 81"/>
                <a:gd name="T29" fmla="*/ 0 h 90"/>
                <a:gd name="T30" fmla="*/ 0 w 81"/>
                <a:gd name="T31" fmla="*/ 0 h 90"/>
                <a:gd name="T32" fmla="*/ 0 w 81"/>
                <a:gd name="T33" fmla="*/ 0 h 90"/>
                <a:gd name="T34" fmla="*/ 0 w 81"/>
                <a:gd name="T35" fmla="*/ 0 h 90"/>
                <a:gd name="T36" fmla="*/ 0 w 81"/>
                <a:gd name="T37" fmla="*/ 0 h 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 name="Freeform 338"/>
            <p:cNvSpPr>
              <a:spLocks/>
            </p:cNvSpPr>
            <p:nvPr/>
          </p:nvSpPr>
          <p:spPr bwMode="auto">
            <a:xfrm>
              <a:off x="1187" y="3097"/>
              <a:ext cx="2" cy="1"/>
            </a:xfrm>
            <a:custGeom>
              <a:avLst/>
              <a:gdLst>
                <a:gd name="T0" fmla="*/ 0 w 33"/>
                <a:gd name="T1" fmla="*/ 0 h 19"/>
                <a:gd name="T2" fmla="*/ 0 w 33"/>
                <a:gd name="T3" fmla="*/ 0 h 19"/>
                <a:gd name="T4" fmla="*/ 0 w 33"/>
                <a:gd name="T5" fmla="*/ 0 h 19"/>
                <a:gd name="T6" fmla="*/ 0 w 33"/>
                <a:gd name="T7" fmla="*/ 0 h 19"/>
                <a:gd name="T8" fmla="*/ 0 w 33"/>
                <a:gd name="T9" fmla="*/ 0 h 19"/>
                <a:gd name="T10" fmla="*/ 0 w 33"/>
                <a:gd name="T11" fmla="*/ 0 h 19"/>
                <a:gd name="T12" fmla="*/ 0 w 33"/>
                <a:gd name="T13" fmla="*/ 0 h 19"/>
                <a:gd name="T14" fmla="*/ 0 w 33"/>
                <a:gd name="T15" fmla="*/ 0 h 19"/>
                <a:gd name="T16" fmla="*/ 0 w 33"/>
                <a:gd name="T17" fmla="*/ 0 h 19"/>
                <a:gd name="T18" fmla="*/ 0 w 33"/>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 name="Freeform 339"/>
            <p:cNvSpPr>
              <a:spLocks/>
            </p:cNvSpPr>
            <p:nvPr/>
          </p:nvSpPr>
          <p:spPr bwMode="auto">
            <a:xfrm>
              <a:off x="1142" y="3240"/>
              <a:ext cx="1" cy="1"/>
            </a:xfrm>
            <a:custGeom>
              <a:avLst/>
              <a:gdLst>
                <a:gd name="T0" fmla="*/ 0 w 21"/>
                <a:gd name="T1" fmla="*/ 0 h 27"/>
                <a:gd name="T2" fmla="*/ 0 w 21"/>
                <a:gd name="T3" fmla="*/ 0 h 27"/>
                <a:gd name="T4" fmla="*/ 0 w 21"/>
                <a:gd name="T5" fmla="*/ 0 h 27"/>
                <a:gd name="T6" fmla="*/ 0 w 21"/>
                <a:gd name="T7" fmla="*/ 0 h 27"/>
                <a:gd name="T8" fmla="*/ 0 w 21"/>
                <a:gd name="T9" fmla="*/ 0 h 27"/>
                <a:gd name="T10" fmla="*/ 0 w 21"/>
                <a:gd name="T11" fmla="*/ 0 h 27"/>
                <a:gd name="T12" fmla="*/ 0 w 21"/>
                <a:gd name="T13" fmla="*/ 0 h 27"/>
                <a:gd name="T14" fmla="*/ 0 w 21"/>
                <a:gd name="T15" fmla="*/ 0 h 27"/>
                <a:gd name="T16" fmla="*/ 0 w 21"/>
                <a:gd name="T17" fmla="*/ 0 h 27"/>
                <a:gd name="T18" fmla="*/ 0 w 21"/>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 name="Freeform 340"/>
            <p:cNvSpPr>
              <a:spLocks/>
            </p:cNvSpPr>
            <p:nvPr/>
          </p:nvSpPr>
          <p:spPr bwMode="auto">
            <a:xfrm>
              <a:off x="1133" y="3221"/>
              <a:ext cx="10" cy="20"/>
            </a:xfrm>
            <a:custGeom>
              <a:avLst/>
              <a:gdLst>
                <a:gd name="T0" fmla="*/ 0 w 218"/>
                <a:gd name="T1" fmla="*/ 0 h 365"/>
                <a:gd name="T2" fmla="*/ 0 w 218"/>
                <a:gd name="T3" fmla="*/ 0 h 365"/>
                <a:gd name="T4" fmla="*/ 0 w 218"/>
                <a:gd name="T5" fmla="*/ 0 h 365"/>
                <a:gd name="T6" fmla="*/ 0 w 218"/>
                <a:gd name="T7" fmla="*/ 0 h 365"/>
                <a:gd name="T8" fmla="*/ 0 w 218"/>
                <a:gd name="T9" fmla="*/ 0 h 365"/>
                <a:gd name="T10" fmla="*/ 0 w 218"/>
                <a:gd name="T11" fmla="*/ 0 h 365"/>
                <a:gd name="T12" fmla="*/ 0 w 218"/>
                <a:gd name="T13" fmla="*/ 0 h 365"/>
                <a:gd name="T14" fmla="*/ 0 w 218"/>
                <a:gd name="T15" fmla="*/ 0 h 365"/>
                <a:gd name="T16" fmla="*/ 0 w 218"/>
                <a:gd name="T17" fmla="*/ 0 h 365"/>
                <a:gd name="T18" fmla="*/ 0 w 218"/>
                <a:gd name="T19" fmla="*/ 0 h 365"/>
                <a:gd name="T20" fmla="*/ 0 w 218"/>
                <a:gd name="T21" fmla="*/ 0 h 365"/>
                <a:gd name="T22" fmla="*/ 0 w 218"/>
                <a:gd name="T23" fmla="*/ 0 h 365"/>
                <a:gd name="T24" fmla="*/ 0 w 218"/>
                <a:gd name="T25" fmla="*/ 0 h 365"/>
                <a:gd name="T26" fmla="*/ 0 w 218"/>
                <a:gd name="T27" fmla="*/ 0 h 365"/>
                <a:gd name="T28" fmla="*/ 0 w 218"/>
                <a:gd name="T29" fmla="*/ 0 h 365"/>
                <a:gd name="T30" fmla="*/ 0 w 218"/>
                <a:gd name="T31" fmla="*/ 0 h 365"/>
                <a:gd name="T32" fmla="*/ 0 w 218"/>
                <a:gd name="T33" fmla="*/ 0 h 365"/>
                <a:gd name="T34" fmla="*/ 0 w 218"/>
                <a:gd name="T35" fmla="*/ 0 h 365"/>
                <a:gd name="T36" fmla="*/ 0 w 218"/>
                <a:gd name="T37" fmla="*/ 0 h 365"/>
                <a:gd name="T38" fmla="*/ 0 w 218"/>
                <a:gd name="T39" fmla="*/ 0 h 365"/>
                <a:gd name="T40" fmla="*/ 0 w 218"/>
                <a:gd name="T41" fmla="*/ 0 h 365"/>
                <a:gd name="T42" fmla="*/ 0 w 218"/>
                <a:gd name="T43" fmla="*/ 0 h 365"/>
                <a:gd name="T44" fmla="*/ 0 w 218"/>
                <a:gd name="T45" fmla="*/ 0 h 365"/>
                <a:gd name="T46" fmla="*/ 0 w 218"/>
                <a:gd name="T47" fmla="*/ 0 h 365"/>
                <a:gd name="T48" fmla="*/ 0 w 218"/>
                <a:gd name="T49" fmla="*/ 0 h 365"/>
                <a:gd name="T50" fmla="*/ 0 w 218"/>
                <a:gd name="T51" fmla="*/ 0 h 365"/>
                <a:gd name="T52" fmla="*/ 0 w 218"/>
                <a:gd name="T53" fmla="*/ 0 h 365"/>
                <a:gd name="T54" fmla="*/ 0 w 218"/>
                <a:gd name="T55" fmla="*/ 0 h 365"/>
                <a:gd name="T56" fmla="*/ 0 w 218"/>
                <a:gd name="T57" fmla="*/ 0 h 365"/>
                <a:gd name="T58" fmla="*/ 0 w 218"/>
                <a:gd name="T59" fmla="*/ 0 h 365"/>
                <a:gd name="T60" fmla="*/ 0 w 218"/>
                <a:gd name="T61" fmla="*/ 0 h 365"/>
                <a:gd name="T62" fmla="*/ 0 w 218"/>
                <a:gd name="T63" fmla="*/ 0 h 365"/>
                <a:gd name="T64" fmla="*/ 0 w 218"/>
                <a:gd name="T65" fmla="*/ 0 h 365"/>
                <a:gd name="T66" fmla="*/ 0 w 218"/>
                <a:gd name="T67" fmla="*/ 0 h 365"/>
                <a:gd name="T68" fmla="*/ 0 w 218"/>
                <a:gd name="T69" fmla="*/ 0 h 365"/>
                <a:gd name="T70" fmla="*/ 0 w 218"/>
                <a:gd name="T71" fmla="*/ 0 h 365"/>
                <a:gd name="T72" fmla="*/ 0 w 218"/>
                <a:gd name="T73" fmla="*/ 0 h 3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4" name="Freeform 341"/>
            <p:cNvSpPr>
              <a:spLocks/>
            </p:cNvSpPr>
            <p:nvPr/>
          </p:nvSpPr>
          <p:spPr bwMode="auto">
            <a:xfrm>
              <a:off x="1133" y="3216"/>
              <a:ext cx="2" cy="5"/>
            </a:xfrm>
            <a:custGeom>
              <a:avLst/>
              <a:gdLst>
                <a:gd name="T0" fmla="*/ 0 w 37"/>
                <a:gd name="T1" fmla="*/ 0 h 92"/>
                <a:gd name="T2" fmla="*/ 0 w 37"/>
                <a:gd name="T3" fmla="*/ 0 h 92"/>
                <a:gd name="T4" fmla="*/ 0 w 37"/>
                <a:gd name="T5" fmla="*/ 0 h 92"/>
                <a:gd name="T6" fmla="*/ 0 w 37"/>
                <a:gd name="T7" fmla="*/ 0 h 92"/>
                <a:gd name="T8" fmla="*/ 0 w 37"/>
                <a:gd name="T9" fmla="*/ 0 h 92"/>
                <a:gd name="T10" fmla="*/ 0 w 37"/>
                <a:gd name="T11" fmla="*/ 0 h 92"/>
                <a:gd name="T12" fmla="*/ 0 w 37"/>
                <a:gd name="T13" fmla="*/ 0 h 92"/>
                <a:gd name="T14" fmla="*/ 0 w 37"/>
                <a:gd name="T15" fmla="*/ 0 h 92"/>
                <a:gd name="T16" fmla="*/ 0 w 37"/>
                <a:gd name="T17" fmla="*/ 0 h 92"/>
                <a:gd name="T18" fmla="*/ 0 w 37"/>
                <a:gd name="T19" fmla="*/ 0 h 92"/>
                <a:gd name="T20" fmla="*/ 0 w 37"/>
                <a:gd name="T21" fmla="*/ 0 h 92"/>
                <a:gd name="T22" fmla="*/ 0 w 37"/>
                <a:gd name="T23" fmla="*/ 0 h 92"/>
                <a:gd name="T24" fmla="*/ 0 w 37"/>
                <a:gd name="T25" fmla="*/ 0 h 92"/>
                <a:gd name="T26" fmla="*/ 0 w 37"/>
                <a:gd name="T27" fmla="*/ 0 h 92"/>
                <a:gd name="T28" fmla="*/ 0 w 37"/>
                <a:gd name="T29" fmla="*/ 0 h 92"/>
                <a:gd name="T30" fmla="*/ 0 w 37"/>
                <a:gd name="T31" fmla="*/ 0 h 92"/>
                <a:gd name="T32" fmla="*/ 0 w 37"/>
                <a:gd name="T33" fmla="*/ 0 h 92"/>
                <a:gd name="T34" fmla="*/ 0 w 37"/>
                <a:gd name="T35" fmla="*/ 0 h 92"/>
                <a:gd name="T36" fmla="*/ 0 w 37"/>
                <a:gd name="T37" fmla="*/ 0 h 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5" name="Freeform 342"/>
            <p:cNvSpPr>
              <a:spLocks/>
            </p:cNvSpPr>
            <p:nvPr/>
          </p:nvSpPr>
          <p:spPr bwMode="auto">
            <a:xfrm>
              <a:off x="1133" y="3220"/>
              <a:ext cx="1" cy="1"/>
            </a:xfrm>
            <a:custGeom>
              <a:avLst/>
              <a:gdLst>
                <a:gd name="T0" fmla="*/ 0 w 28"/>
                <a:gd name="T1" fmla="*/ 0 h 18"/>
                <a:gd name="T2" fmla="*/ 0 w 28"/>
                <a:gd name="T3" fmla="*/ 0 h 18"/>
                <a:gd name="T4" fmla="*/ 0 w 28"/>
                <a:gd name="T5" fmla="*/ 0 h 18"/>
                <a:gd name="T6" fmla="*/ 0 w 28"/>
                <a:gd name="T7" fmla="*/ 0 h 18"/>
                <a:gd name="T8" fmla="*/ 0 w 28"/>
                <a:gd name="T9" fmla="*/ 0 h 18"/>
                <a:gd name="T10" fmla="*/ 0 w 28"/>
                <a:gd name="T11" fmla="*/ 0 h 18"/>
                <a:gd name="T12" fmla="*/ 0 w 28"/>
                <a:gd name="T13" fmla="*/ 0 h 18"/>
                <a:gd name="T14" fmla="*/ 0 w 28"/>
                <a:gd name="T15" fmla="*/ 0 h 18"/>
                <a:gd name="T16" fmla="*/ 0 w 28"/>
                <a:gd name="T17" fmla="*/ 0 h 18"/>
                <a:gd name="T18" fmla="*/ 0 w 28"/>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6" name="Freeform 343"/>
            <p:cNvSpPr>
              <a:spLocks/>
            </p:cNvSpPr>
            <p:nvPr/>
          </p:nvSpPr>
          <p:spPr bwMode="auto">
            <a:xfrm>
              <a:off x="1141" y="3233"/>
              <a:ext cx="1" cy="2"/>
            </a:xfrm>
            <a:custGeom>
              <a:avLst/>
              <a:gdLst>
                <a:gd name="T0" fmla="*/ 0 w 21"/>
                <a:gd name="T1" fmla="*/ 0 h 27"/>
                <a:gd name="T2" fmla="*/ 0 w 21"/>
                <a:gd name="T3" fmla="*/ 0 h 27"/>
                <a:gd name="T4" fmla="*/ 0 w 21"/>
                <a:gd name="T5" fmla="*/ 0 h 27"/>
                <a:gd name="T6" fmla="*/ 0 w 21"/>
                <a:gd name="T7" fmla="*/ 0 h 27"/>
                <a:gd name="T8" fmla="*/ 0 w 21"/>
                <a:gd name="T9" fmla="*/ 0 h 27"/>
                <a:gd name="T10" fmla="*/ 0 w 21"/>
                <a:gd name="T11" fmla="*/ 0 h 27"/>
                <a:gd name="T12" fmla="*/ 0 w 21"/>
                <a:gd name="T13" fmla="*/ 0 h 27"/>
                <a:gd name="T14" fmla="*/ 0 w 21"/>
                <a:gd name="T15" fmla="*/ 0 h 27"/>
                <a:gd name="T16" fmla="*/ 0 w 21"/>
                <a:gd name="T17" fmla="*/ 0 h 27"/>
                <a:gd name="T18" fmla="*/ 0 w 21"/>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 name="Freeform 344"/>
            <p:cNvSpPr>
              <a:spLocks/>
            </p:cNvSpPr>
            <p:nvPr/>
          </p:nvSpPr>
          <p:spPr bwMode="auto">
            <a:xfrm>
              <a:off x="1137" y="3224"/>
              <a:ext cx="5" cy="11"/>
            </a:xfrm>
            <a:custGeom>
              <a:avLst/>
              <a:gdLst>
                <a:gd name="T0" fmla="*/ 0 w 115"/>
                <a:gd name="T1" fmla="*/ 0 h 181"/>
                <a:gd name="T2" fmla="*/ 0 w 115"/>
                <a:gd name="T3" fmla="*/ 0 h 181"/>
                <a:gd name="T4" fmla="*/ 0 w 115"/>
                <a:gd name="T5" fmla="*/ 0 h 181"/>
                <a:gd name="T6" fmla="*/ 0 w 115"/>
                <a:gd name="T7" fmla="*/ 0 h 181"/>
                <a:gd name="T8" fmla="*/ 0 w 115"/>
                <a:gd name="T9" fmla="*/ 0 h 181"/>
                <a:gd name="T10" fmla="*/ 0 w 115"/>
                <a:gd name="T11" fmla="*/ 0 h 181"/>
                <a:gd name="T12" fmla="*/ 0 w 115"/>
                <a:gd name="T13" fmla="*/ 0 h 181"/>
                <a:gd name="T14" fmla="*/ 0 w 115"/>
                <a:gd name="T15" fmla="*/ 0 h 181"/>
                <a:gd name="T16" fmla="*/ 0 w 115"/>
                <a:gd name="T17" fmla="*/ 0 h 181"/>
                <a:gd name="T18" fmla="*/ 0 w 115"/>
                <a:gd name="T19" fmla="*/ 0 h 181"/>
                <a:gd name="T20" fmla="*/ 0 w 115"/>
                <a:gd name="T21" fmla="*/ 0 h 181"/>
                <a:gd name="T22" fmla="*/ 0 w 115"/>
                <a:gd name="T23" fmla="*/ 0 h 181"/>
                <a:gd name="T24" fmla="*/ 0 w 115"/>
                <a:gd name="T25" fmla="*/ 0 h 181"/>
                <a:gd name="T26" fmla="*/ 0 w 115"/>
                <a:gd name="T27" fmla="*/ 0 h 181"/>
                <a:gd name="T28" fmla="*/ 0 w 115"/>
                <a:gd name="T29" fmla="*/ 0 h 181"/>
                <a:gd name="T30" fmla="*/ 0 w 115"/>
                <a:gd name="T31" fmla="*/ 0 h 181"/>
                <a:gd name="T32" fmla="*/ 0 w 115"/>
                <a:gd name="T33" fmla="*/ 0 h 181"/>
                <a:gd name="T34" fmla="*/ 0 w 115"/>
                <a:gd name="T35" fmla="*/ 0 h 181"/>
                <a:gd name="T36" fmla="*/ 0 w 115"/>
                <a:gd name="T37" fmla="*/ 0 h 181"/>
                <a:gd name="T38" fmla="*/ 0 w 115"/>
                <a:gd name="T39" fmla="*/ 0 h 181"/>
                <a:gd name="T40" fmla="*/ 0 w 115"/>
                <a:gd name="T41" fmla="*/ 0 h 181"/>
                <a:gd name="T42" fmla="*/ 0 w 115"/>
                <a:gd name="T43" fmla="*/ 0 h 181"/>
                <a:gd name="T44" fmla="*/ 0 w 115"/>
                <a:gd name="T45" fmla="*/ 0 h 181"/>
                <a:gd name="T46" fmla="*/ 0 w 115"/>
                <a:gd name="T47" fmla="*/ 0 h 181"/>
                <a:gd name="T48" fmla="*/ 0 w 115"/>
                <a:gd name="T49" fmla="*/ 0 h 181"/>
                <a:gd name="T50" fmla="*/ 0 w 115"/>
                <a:gd name="T51" fmla="*/ 0 h 181"/>
                <a:gd name="T52" fmla="*/ 0 w 115"/>
                <a:gd name="T53" fmla="*/ 0 h 181"/>
                <a:gd name="T54" fmla="*/ 0 w 115"/>
                <a:gd name="T55" fmla="*/ 0 h 181"/>
                <a:gd name="T56" fmla="*/ 0 w 115"/>
                <a:gd name="T57" fmla="*/ 0 h 181"/>
                <a:gd name="T58" fmla="*/ 0 w 115"/>
                <a:gd name="T59" fmla="*/ 0 h 181"/>
                <a:gd name="T60" fmla="*/ 0 w 115"/>
                <a:gd name="T61" fmla="*/ 0 h 181"/>
                <a:gd name="T62" fmla="*/ 0 w 115"/>
                <a:gd name="T63" fmla="*/ 0 h 181"/>
                <a:gd name="T64" fmla="*/ 0 w 115"/>
                <a:gd name="T65" fmla="*/ 0 h 181"/>
                <a:gd name="T66" fmla="*/ 0 w 115"/>
                <a:gd name="T67" fmla="*/ 0 h 181"/>
                <a:gd name="T68" fmla="*/ 0 w 115"/>
                <a:gd name="T69" fmla="*/ 0 h 181"/>
                <a:gd name="T70" fmla="*/ 0 w 115"/>
                <a:gd name="T71" fmla="*/ 0 h 181"/>
                <a:gd name="T72" fmla="*/ 0 w 115"/>
                <a:gd name="T73" fmla="*/ 0 h 18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 name="Freeform 345"/>
            <p:cNvSpPr>
              <a:spLocks/>
            </p:cNvSpPr>
            <p:nvPr/>
          </p:nvSpPr>
          <p:spPr bwMode="auto">
            <a:xfrm>
              <a:off x="1137" y="3222"/>
              <a:ext cx="1" cy="2"/>
            </a:xfrm>
            <a:custGeom>
              <a:avLst/>
              <a:gdLst>
                <a:gd name="T0" fmla="*/ 0 w 33"/>
                <a:gd name="T1" fmla="*/ 0 h 47"/>
                <a:gd name="T2" fmla="*/ 0 w 33"/>
                <a:gd name="T3" fmla="*/ 0 h 47"/>
                <a:gd name="T4" fmla="*/ 0 w 33"/>
                <a:gd name="T5" fmla="*/ 0 h 47"/>
                <a:gd name="T6" fmla="*/ 0 w 33"/>
                <a:gd name="T7" fmla="*/ 0 h 47"/>
                <a:gd name="T8" fmla="*/ 0 w 33"/>
                <a:gd name="T9" fmla="*/ 0 h 47"/>
                <a:gd name="T10" fmla="*/ 0 w 33"/>
                <a:gd name="T11" fmla="*/ 0 h 47"/>
                <a:gd name="T12" fmla="*/ 0 w 33"/>
                <a:gd name="T13" fmla="*/ 0 h 47"/>
                <a:gd name="T14" fmla="*/ 0 w 33"/>
                <a:gd name="T15" fmla="*/ 0 h 47"/>
                <a:gd name="T16" fmla="*/ 0 w 33"/>
                <a:gd name="T17" fmla="*/ 0 h 47"/>
                <a:gd name="T18" fmla="*/ 0 w 33"/>
                <a:gd name="T19" fmla="*/ 0 h 47"/>
                <a:gd name="T20" fmla="*/ 0 w 33"/>
                <a:gd name="T21" fmla="*/ 0 h 47"/>
                <a:gd name="T22" fmla="*/ 0 w 33"/>
                <a:gd name="T23" fmla="*/ 0 h 47"/>
                <a:gd name="T24" fmla="*/ 0 w 33"/>
                <a:gd name="T25" fmla="*/ 0 h 47"/>
                <a:gd name="T26" fmla="*/ 0 w 33"/>
                <a:gd name="T27" fmla="*/ 0 h 47"/>
                <a:gd name="T28" fmla="*/ 0 w 33"/>
                <a:gd name="T29" fmla="*/ 0 h 47"/>
                <a:gd name="T30" fmla="*/ 0 w 33"/>
                <a:gd name="T31" fmla="*/ 0 h 47"/>
                <a:gd name="T32" fmla="*/ 0 w 33"/>
                <a:gd name="T33" fmla="*/ 0 h 47"/>
                <a:gd name="T34" fmla="*/ 0 w 33"/>
                <a:gd name="T35" fmla="*/ 0 h 47"/>
                <a:gd name="T36" fmla="*/ 0 w 33"/>
                <a:gd name="T37" fmla="*/ 0 h 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 name="Freeform 346"/>
            <p:cNvSpPr>
              <a:spLocks/>
            </p:cNvSpPr>
            <p:nvPr/>
          </p:nvSpPr>
          <p:spPr bwMode="auto">
            <a:xfrm>
              <a:off x="1137" y="3224"/>
              <a:ext cx="1" cy="1"/>
            </a:xfrm>
            <a:custGeom>
              <a:avLst/>
              <a:gdLst>
                <a:gd name="T0" fmla="*/ 0 w 29"/>
                <a:gd name="T1" fmla="*/ 0 h 18"/>
                <a:gd name="T2" fmla="*/ 0 w 29"/>
                <a:gd name="T3" fmla="*/ 0 h 18"/>
                <a:gd name="T4" fmla="*/ 0 w 29"/>
                <a:gd name="T5" fmla="*/ 0 h 18"/>
                <a:gd name="T6" fmla="*/ 0 w 29"/>
                <a:gd name="T7" fmla="*/ 0 h 18"/>
                <a:gd name="T8" fmla="*/ 0 w 29"/>
                <a:gd name="T9" fmla="*/ 0 h 18"/>
                <a:gd name="T10" fmla="*/ 0 w 29"/>
                <a:gd name="T11" fmla="*/ 0 h 18"/>
                <a:gd name="T12" fmla="*/ 0 w 29"/>
                <a:gd name="T13" fmla="*/ 0 h 18"/>
                <a:gd name="T14" fmla="*/ 0 w 29"/>
                <a:gd name="T15" fmla="*/ 0 h 18"/>
                <a:gd name="T16" fmla="*/ 0 w 29"/>
                <a:gd name="T17" fmla="*/ 0 h 18"/>
                <a:gd name="T18" fmla="*/ 0 w 29"/>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 name="Freeform 347"/>
            <p:cNvSpPr>
              <a:spLocks/>
            </p:cNvSpPr>
            <p:nvPr/>
          </p:nvSpPr>
          <p:spPr bwMode="auto">
            <a:xfrm>
              <a:off x="1307" y="3123"/>
              <a:ext cx="1" cy="1"/>
            </a:xfrm>
            <a:custGeom>
              <a:avLst/>
              <a:gdLst>
                <a:gd name="T0" fmla="*/ 0 w 15"/>
                <a:gd name="T1" fmla="*/ 0 h 20"/>
                <a:gd name="T2" fmla="*/ 0 w 15"/>
                <a:gd name="T3" fmla="*/ 0 h 20"/>
                <a:gd name="T4" fmla="*/ 0 w 15"/>
                <a:gd name="T5" fmla="*/ 0 h 20"/>
                <a:gd name="T6" fmla="*/ 0 w 15"/>
                <a:gd name="T7" fmla="*/ 0 h 20"/>
                <a:gd name="T8" fmla="*/ 0 w 15"/>
                <a:gd name="T9" fmla="*/ 0 h 20"/>
                <a:gd name="T10" fmla="*/ 0 w 15"/>
                <a:gd name="T11" fmla="*/ 0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20">
                  <a:moveTo>
                    <a:pt x="15" y="1"/>
                  </a:moveTo>
                  <a:lnTo>
                    <a:pt x="7" y="0"/>
                  </a:lnTo>
                  <a:lnTo>
                    <a:pt x="1" y="5"/>
                  </a:lnTo>
                  <a:lnTo>
                    <a:pt x="0" y="13"/>
                  </a:lnTo>
                  <a:lnTo>
                    <a:pt x="5" y="20"/>
                  </a:lnTo>
                  <a:lnTo>
                    <a:pt x="1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1" name="Freeform 348"/>
            <p:cNvSpPr>
              <a:spLocks/>
            </p:cNvSpPr>
            <p:nvPr/>
          </p:nvSpPr>
          <p:spPr bwMode="auto">
            <a:xfrm>
              <a:off x="1307" y="3123"/>
              <a:ext cx="7" cy="15"/>
            </a:xfrm>
            <a:custGeom>
              <a:avLst/>
              <a:gdLst>
                <a:gd name="T0" fmla="*/ 0 w 164"/>
                <a:gd name="T1" fmla="*/ 0 h 274"/>
                <a:gd name="T2" fmla="*/ 0 w 164"/>
                <a:gd name="T3" fmla="*/ 0 h 274"/>
                <a:gd name="T4" fmla="*/ 0 w 164"/>
                <a:gd name="T5" fmla="*/ 0 h 274"/>
                <a:gd name="T6" fmla="*/ 0 w 164"/>
                <a:gd name="T7" fmla="*/ 0 h 274"/>
                <a:gd name="T8" fmla="*/ 0 w 164"/>
                <a:gd name="T9" fmla="*/ 0 h 274"/>
                <a:gd name="T10" fmla="*/ 0 w 164"/>
                <a:gd name="T11" fmla="*/ 0 h 274"/>
                <a:gd name="T12" fmla="*/ 0 w 164"/>
                <a:gd name="T13" fmla="*/ 0 h 274"/>
                <a:gd name="T14" fmla="*/ 0 w 164"/>
                <a:gd name="T15" fmla="*/ 0 h 274"/>
                <a:gd name="T16" fmla="*/ 0 w 164"/>
                <a:gd name="T17" fmla="*/ 0 h 274"/>
                <a:gd name="T18" fmla="*/ 0 w 164"/>
                <a:gd name="T19" fmla="*/ 0 h 274"/>
                <a:gd name="T20" fmla="*/ 0 w 164"/>
                <a:gd name="T21" fmla="*/ 0 h 274"/>
                <a:gd name="T22" fmla="*/ 0 w 164"/>
                <a:gd name="T23" fmla="*/ 0 h 274"/>
                <a:gd name="T24" fmla="*/ 0 w 164"/>
                <a:gd name="T25" fmla="*/ 0 h 274"/>
                <a:gd name="T26" fmla="*/ 0 w 164"/>
                <a:gd name="T27" fmla="*/ 0 h 274"/>
                <a:gd name="T28" fmla="*/ 0 w 164"/>
                <a:gd name="T29" fmla="*/ 0 h 274"/>
                <a:gd name="T30" fmla="*/ 0 w 164"/>
                <a:gd name="T31" fmla="*/ 0 h 274"/>
                <a:gd name="T32" fmla="*/ 0 w 164"/>
                <a:gd name="T33" fmla="*/ 0 h 274"/>
                <a:gd name="T34" fmla="*/ 0 w 164"/>
                <a:gd name="T35" fmla="*/ 0 h 274"/>
                <a:gd name="T36" fmla="*/ 0 w 164"/>
                <a:gd name="T37" fmla="*/ 0 h 274"/>
                <a:gd name="T38" fmla="*/ 0 w 164"/>
                <a:gd name="T39" fmla="*/ 0 h 274"/>
                <a:gd name="T40" fmla="*/ 0 w 164"/>
                <a:gd name="T41" fmla="*/ 0 h 274"/>
                <a:gd name="T42" fmla="*/ 0 w 164"/>
                <a:gd name="T43" fmla="*/ 0 h 274"/>
                <a:gd name="T44" fmla="*/ 0 w 164"/>
                <a:gd name="T45" fmla="*/ 0 h 274"/>
                <a:gd name="T46" fmla="*/ 0 w 164"/>
                <a:gd name="T47" fmla="*/ 0 h 274"/>
                <a:gd name="T48" fmla="*/ 0 w 164"/>
                <a:gd name="T49" fmla="*/ 0 h 274"/>
                <a:gd name="T50" fmla="*/ 0 w 164"/>
                <a:gd name="T51" fmla="*/ 0 h 274"/>
                <a:gd name="T52" fmla="*/ 0 w 164"/>
                <a:gd name="T53" fmla="*/ 0 h 274"/>
                <a:gd name="T54" fmla="*/ 0 w 164"/>
                <a:gd name="T55" fmla="*/ 0 h 274"/>
                <a:gd name="T56" fmla="*/ 0 w 164"/>
                <a:gd name="T57" fmla="*/ 0 h 274"/>
                <a:gd name="T58" fmla="*/ 0 w 164"/>
                <a:gd name="T59" fmla="*/ 0 h 274"/>
                <a:gd name="T60" fmla="*/ 0 w 164"/>
                <a:gd name="T61" fmla="*/ 0 h 274"/>
                <a:gd name="T62" fmla="*/ 0 w 164"/>
                <a:gd name="T63" fmla="*/ 0 h 274"/>
                <a:gd name="T64" fmla="*/ 0 w 164"/>
                <a:gd name="T65" fmla="*/ 0 h 274"/>
                <a:gd name="T66" fmla="*/ 0 w 164"/>
                <a:gd name="T67" fmla="*/ 0 h 274"/>
                <a:gd name="T68" fmla="*/ 0 w 164"/>
                <a:gd name="T69" fmla="*/ 0 h 274"/>
                <a:gd name="T70" fmla="*/ 0 w 164"/>
                <a:gd name="T71" fmla="*/ 0 h 274"/>
                <a:gd name="T72" fmla="*/ 0 w 164"/>
                <a:gd name="T73" fmla="*/ 0 h 27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64" y="2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2" name="Freeform 349"/>
            <p:cNvSpPr>
              <a:spLocks/>
            </p:cNvSpPr>
            <p:nvPr/>
          </p:nvSpPr>
          <p:spPr bwMode="auto">
            <a:xfrm>
              <a:off x="1313" y="3138"/>
              <a:ext cx="1" cy="4"/>
            </a:xfrm>
            <a:custGeom>
              <a:avLst/>
              <a:gdLst>
                <a:gd name="T0" fmla="*/ 0 w 29"/>
                <a:gd name="T1" fmla="*/ 0 h 68"/>
                <a:gd name="T2" fmla="*/ 0 w 29"/>
                <a:gd name="T3" fmla="*/ 0 h 68"/>
                <a:gd name="T4" fmla="*/ 0 w 29"/>
                <a:gd name="T5" fmla="*/ 0 h 68"/>
                <a:gd name="T6" fmla="*/ 0 w 29"/>
                <a:gd name="T7" fmla="*/ 0 h 68"/>
                <a:gd name="T8" fmla="*/ 0 w 29"/>
                <a:gd name="T9" fmla="*/ 0 h 68"/>
                <a:gd name="T10" fmla="*/ 0 w 29"/>
                <a:gd name="T11" fmla="*/ 0 h 68"/>
                <a:gd name="T12" fmla="*/ 0 w 29"/>
                <a:gd name="T13" fmla="*/ 0 h 68"/>
                <a:gd name="T14" fmla="*/ 0 w 29"/>
                <a:gd name="T15" fmla="*/ 0 h 68"/>
                <a:gd name="T16" fmla="*/ 0 w 29"/>
                <a:gd name="T17" fmla="*/ 0 h 68"/>
                <a:gd name="T18" fmla="*/ 0 w 29"/>
                <a:gd name="T19" fmla="*/ 0 h 68"/>
                <a:gd name="T20" fmla="*/ 0 w 29"/>
                <a:gd name="T21" fmla="*/ 0 h 68"/>
                <a:gd name="T22" fmla="*/ 0 w 29"/>
                <a:gd name="T23" fmla="*/ 0 h 68"/>
                <a:gd name="T24" fmla="*/ 0 w 29"/>
                <a:gd name="T25" fmla="*/ 0 h 68"/>
                <a:gd name="T26" fmla="*/ 0 w 29"/>
                <a:gd name="T27" fmla="*/ 0 h 68"/>
                <a:gd name="T28" fmla="*/ 0 w 29"/>
                <a:gd name="T29" fmla="*/ 0 h 68"/>
                <a:gd name="T30" fmla="*/ 0 w 29"/>
                <a:gd name="T31" fmla="*/ 0 h 68"/>
                <a:gd name="T32" fmla="*/ 0 w 29"/>
                <a:gd name="T33" fmla="*/ 0 h 68"/>
                <a:gd name="T34" fmla="*/ 0 w 29"/>
                <a:gd name="T35" fmla="*/ 0 h 68"/>
                <a:gd name="T36" fmla="*/ 0 w 29"/>
                <a:gd name="T37" fmla="*/ 0 h 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3" name="Freeform 350"/>
            <p:cNvSpPr>
              <a:spLocks/>
            </p:cNvSpPr>
            <p:nvPr/>
          </p:nvSpPr>
          <p:spPr bwMode="auto">
            <a:xfrm>
              <a:off x="1313" y="3138"/>
              <a:ext cx="1" cy="1"/>
            </a:xfrm>
            <a:custGeom>
              <a:avLst/>
              <a:gdLst>
                <a:gd name="T0" fmla="*/ 0 w 21"/>
                <a:gd name="T1" fmla="*/ 0 h 12"/>
                <a:gd name="T2" fmla="*/ 0 w 21"/>
                <a:gd name="T3" fmla="*/ 0 h 12"/>
                <a:gd name="T4" fmla="*/ 0 w 21"/>
                <a:gd name="T5" fmla="*/ 0 h 12"/>
                <a:gd name="T6" fmla="*/ 0 w 21"/>
                <a:gd name="T7" fmla="*/ 0 h 12"/>
                <a:gd name="T8" fmla="*/ 0 w 21"/>
                <a:gd name="T9" fmla="*/ 0 h 12"/>
                <a:gd name="T10" fmla="*/ 0 w 2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12">
                  <a:moveTo>
                    <a:pt x="0" y="0"/>
                  </a:moveTo>
                  <a:lnTo>
                    <a:pt x="3" y="8"/>
                  </a:lnTo>
                  <a:lnTo>
                    <a:pt x="10" y="12"/>
                  </a:lnTo>
                  <a:lnTo>
                    <a:pt x="17" y="11"/>
                  </a:lnTo>
                  <a:lnTo>
                    <a:pt x="21"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4" name="Freeform 351"/>
            <p:cNvSpPr>
              <a:spLocks/>
            </p:cNvSpPr>
            <p:nvPr/>
          </p:nvSpPr>
          <p:spPr bwMode="auto">
            <a:xfrm>
              <a:off x="1307" y="3128"/>
              <a:ext cx="1" cy="1"/>
            </a:xfrm>
            <a:custGeom>
              <a:avLst/>
              <a:gdLst>
                <a:gd name="T0" fmla="*/ 0 w 15"/>
                <a:gd name="T1" fmla="*/ 0 h 20"/>
                <a:gd name="T2" fmla="*/ 0 w 15"/>
                <a:gd name="T3" fmla="*/ 0 h 20"/>
                <a:gd name="T4" fmla="*/ 0 w 15"/>
                <a:gd name="T5" fmla="*/ 0 h 20"/>
                <a:gd name="T6" fmla="*/ 0 w 15"/>
                <a:gd name="T7" fmla="*/ 0 h 20"/>
                <a:gd name="T8" fmla="*/ 0 w 15"/>
                <a:gd name="T9" fmla="*/ 0 h 20"/>
                <a:gd name="T10" fmla="*/ 0 w 15"/>
                <a:gd name="T11" fmla="*/ 0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20">
                  <a:moveTo>
                    <a:pt x="15" y="1"/>
                  </a:moveTo>
                  <a:lnTo>
                    <a:pt x="7" y="0"/>
                  </a:lnTo>
                  <a:lnTo>
                    <a:pt x="1" y="6"/>
                  </a:lnTo>
                  <a:lnTo>
                    <a:pt x="0" y="14"/>
                  </a:lnTo>
                  <a:lnTo>
                    <a:pt x="5" y="20"/>
                  </a:lnTo>
                  <a:lnTo>
                    <a:pt x="1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5" name="Freeform 352"/>
            <p:cNvSpPr>
              <a:spLocks/>
            </p:cNvSpPr>
            <p:nvPr/>
          </p:nvSpPr>
          <p:spPr bwMode="auto">
            <a:xfrm>
              <a:off x="1308" y="3128"/>
              <a:ext cx="4" cy="8"/>
            </a:xfrm>
            <a:custGeom>
              <a:avLst/>
              <a:gdLst>
                <a:gd name="T0" fmla="*/ 0 w 86"/>
                <a:gd name="T1" fmla="*/ 0 h 136"/>
                <a:gd name="T2" fmla="*/ 0 w 86"/>
                <a:gd name="T3" fmla="*/ 0 h 136"/>
                <a:gd name="T4" fmla="*/ 0 w 86"/>
                <a:gd name="T5" fmla="*/ 0 h 136"/>
                <a:gd name="T6" fmla="*/ 0 w 86"/>
                <a:gd name="T7" fmla="*/ 0 h 136"/>
                <a:gd name="T8" fmla="*/ 0 w 86"/>
                <a:gd name="T9" fmla="*/ 0 h 136"/>
                <a:gd name="T10" fmla="*/ 0 w 86"/>
                <a:gd name="T11" fmla="*/ 0 h 136"/>
                <a:gd name="T12" fmla="*/ 0 w 86"/>
                <a:gd name="T13" fmla="*/ 0 h 136"/>
                <a:gd name="T14" fmla="*/ 0 w 86"/>
                <a:gd name="T15" fmla="*/ 0 h 136"/>
                <a:gd name="T16" fmla="*/ 0 w 86"/>
                <a:gd name="T17" fmla="*/ 0 h 136"/>
                <a:gd name="T18" fmla="*/ 0 w 86"/>
                <a:gd name="T19" fmla="*/ 0 h 136"/>
                <a:gd name="T20" fmla="*/ 0 w 86"/>
                <a:gd name="T21" fmla="*/ 0 h 136"/>
                <a:gd name="T22" fmla="*/ 0 w 86"/>
                <a:gd name="T23" fmla="*/ 0 h 136"/>
                <a:gd name="T24" fmla="*/ 0 w 86"/>
                <a:gd name="T25" fmla="*/ 0 h 136"/>
                <a:gd name="T26" fmla="*/ 0 w 86"/>
                <a:gd name="T27" fmla="*/ 0 h 136"/>
                <a:gd name="T28" fmla="*/ 0 w 86"/>
                <a:gd name="T29" fmla="*/ 0 h 136"/>
                <a:gd name="T30" fmla="*/ 0 w 86"/>
                <a:gd name="T31" fmla="*/ 0 h 136"/>
                <a:gd name="T32" fmla="*/ 0 w 86"/>
                <a:gd name="T33" fmla="*/ 0 h 136"/>
                <a:gd name="T34" fmla="*/ 0 w 86"/>
                <a:gd name="T35" fmla="*/ 0 h 136"/>
                <a:gd name="T36" fmla="*/ 0 w 86"/>
                <a:gd name="T37" fmla="*/ 0 h 136"/>
                <a:gd name="T38" fmla="*/ 0 w 86"/>
                <a:gd name="T39" fmla="*/ 0 h 136"/>
                <a:gd name="T40" fmla="*/ 0 w 86"/>
                <a:gd name="T41" fmla="*/ 0 h 1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86"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6" name="Freeform 353"/>
            <p:cNvSpPr>
              <a:spLocks/>
            </p:cNvSpPr>
            <p:nvPr/>
          </p:nvSpPr>
          <p:spPr bwMode="auto">
            <a:xfrm>
              <a:off x="1311" y="3136"/>
              <a:ext cx="1" cy="2"/>
            </a:xfrm>
            <a:custGeom>
              <a:avLst/>
              <a:gdLst>
                <a:gd name="T0" fmla="*/ 0 w 24"/>
                <a:gd name="T1" fmla="*/ 0 h 35"/>
                <a:gd name="T2" fmla="*/ 0 w 24"/>
                <a:gd name="T3" fmla="*/ 0 h 35"/>
                <a:gd name="T4" fmla="*/ 0 w 24"/>
                <a:gd name="T5" fmla="*/ 0 h 35"/>
                <a:gd name="T6" fmla="*/ 0 w 24"/>
                <a:gd name="T7" fmla="*/ 0 h 35"/>
                <a:gd name="T8" fmla="*/ 0 w 24"/>
                <a:gd name="T9" fmla="*/ 0 h 35"/>
                <a:gd name="T10" fmla="*/ 0 w 24"/>
                <a:gd name="T11" fmla="*/ 0 h 35"/>
                <a:gd name="T12" fmla="*/ 0 w 24"/>
                <a:gd name="T13" fmla="*/ 0 h 35"/>
                <a:gd name="T14" fmla="*/ 0 w 24"/>
                <a:gd name="T15" fmla="*/ 0 h 35"/>
                <a:gd name="T16" fmla="*/ 0 w 24"/>
                <a:gd name="T17" fmla="*/ 0 h 35"/>
                <a:gd name="T18" fmla="*/ 0 w 24"/>
                <a:gd name="T19" fmla="*/ 0 h 35"/>
                <a:gd name="T20" fmla="*/ 0 w 24"/>
                <a:gd name="T21" fmla="*/ 0 h 35"/>
                <a:gd name="T22" fmla="*/ 0 w 24"/>
                <a:gd name="T23" fmla="*/ 0 h 35"/>
                <a:gd name="T24" fmla="*/ 0 w 24"/>
                <a:gd name="T25" fmla="*/ 0 h 35"/>
                <a:gd name="T26" fmla="*/ 0 w 24"/>
                <a:gd name="T27" fmla="*/ 0 h 35"/>
                <a:gd name="T28" fmla="*/ 0 w 24"/>
                <a:gd name="T29" fmla="*/ 0 h 35"/>
                <a:gd name="T30" fmla="*/ 0 w 24"/>
                <a:gd name="T31" fmla="*/ 0 h 35"/>
                <a:gd name="T32" fmla="*/ 0 w 24"/>
                <a:gd name="T33" fmla="*/ 0 h 35"/>
                <a:gd name="T34" fmla="*/ 0 w 24"/>
                <a:gd name="T35" fmla="*/ 0 h 35"/>
                <a:gd name="T36" fmla="*/ 0 w 24"/>
                <a:gd name="T37" fmla="*/ 0 h 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7" name="Freeform 354"/>
            <p:cNvSpPr>
              <a:spLocks/>
            </p:cNvSpPr>
            <p:nvPr/>
          </p:nvSpPr>
          <p:spPr bwMode="auto">
            <a:xfrm>
              <a:off x="1311" y="3135"/>
              <a:ext cx="1" cy="1"/>
            </a:xfrm>
            <a:custGeom>
              <a:avLst/>
              <a:gdLst>
                <a:gd name="T0" fmla="*/ 0 w 21"/>
                <a:gd name="T1" fmla="*/ 0 h 13"/>
                <a:gd name="T2" fmla="*/ 0 w 21"/>
                <a:gd name="T3" fmla="*/ 0 h 13"/>
                <a:gd name="T4" fmla="*/ 0 w 21"/>
                <a:gd name="T5" fmla="*/ 0 h 13"/>
                <a:gd name="T6" fmla="*/ 0 w 21"/>
                <a:gd name="T7" fmla="*/ 0 h 13"/>
                <a:gd name="T8" fmla="*/ 0 w 21"/>
                <a:gd name="T9" fmla="*/ 0 h 13"/>
                <a:gd name="T10" fmla="*/ 0 w 21"/>
                <a:gd name="T11" fmla="*/ 0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13">
                  <a:moveTo>
                    <a:pt x="0" y="0"/>
                  </a:moveTo>
                  <a:lnTo>
                    <a:pt x="2" y="9"/>
                  </a:lnTo>
                  <a:lnTo>
                    <a:pt x="10" y="13"/>
                  </a:lnTo>
                  <a:lnTo>
                    <a:pt x="17" y="12"/>
                  </a:lnTo>
                  <a:lnTo>
                    <a:pt x="21"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 name="Freeform 355"/>
            <p:cNvSpPr>
              <a:spLocks/>
            </p:cNvSpPr>
            <p:nvPr/>
          </p:nvSpPr>
          <p:spPr bwMode="auto">
            <a:xfrm>
              <a:off x="1132" y="3300"/>
              <a:ext cx="53" cy="137"/>
            </a:xfrm>
            <a:custGeom>
              <a:avLst/>
              <a:gdLst>
                <a:gd name="T0" fmla="*/ 0 w 1169"/>
                <a:gd name="T1" fmla="*/ 0 h 2481"/>
                <a:gd name="T2" fmla="*/ 0 w 1169"/>
                <a:gd name="T3" fmla="*/ 0 h 2481"/>
                <a:gd name="T4" fmla="*/ 0 w 1169"/>
                <a:gd name="T5" fmla="*/ 0 h 2481"/>
                <a:gd name="T6" fmla="*/ 0 w 1169"/>
                <a:gd name="T7" fmla="*/ 0 h 2481"/>
                <a:gd name="T8" fmla="*/ 0 w 1169"/>
                <a:gd name="T9" fmla="*/ 0 h 24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9" h="2481">
                  <a:moveTo>
                    <a:pt x="166" y="0"/>
                  </a:moveTo>
                  <a:lnTo>
                    <a:pt x="0" y="73"/>
                  </a:lnTo>
                  <a:lnTo>
                    <a:pt x="959" y="2481"/>
                  </a:lnTo>
                  <a:lnTo>
                    <a:pt x="1169" y="2389"/>
                  </a:lnTo>
                  <a:lnTo>
                    <a:pt x="166" y="0"/>
                  </a:lnTo>
                  <a:close/>
                </a:path>
              </a:pathLst>
            </a:custGeom>
            <a:solidFill>
              <a:srgbClr val="54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 name="Freeform 356"/>
            <p:cNvSpPr>
              <a:spLocks/>
            </p:cNvSpPr>
            <p:nvPr/>
          </p:nvSpPr>
          <p:spPr bwMode="auto">
            <a:xfrm>
              <a:off x="1132" y="3300"/>
              <a:ext cx="52" cy="137"/>
            </a:xfrm>
            <a:custGeom>
              <a:avLst/>
              <a:gdLst>
                <a:gd name="T0" fmla="*/ 0 w 1140"/>
                <a:gd name="T1" fmla="*/ 0 h 2467"/>
                <a:gd name="T2" fmla="*/ 0 w 1140"/>
                <a:gd name="T3" fmla="*/ 0 h 2467"/>
                <a:gd name="T4" fmla="*/ 0 w 1140"/>
                <a:gd name="T5" fmla="*/ 0 h 2467"/>
                <a:gd name="T6" fmla="*/ 0 w 1140"/>
                <a:gd name="T7" fmla="*/ 0 h 2467"/>
                <a:gd name="T8" fmla="*/ 0 w 1140"/>
                <a:gd name="T9" fmla="*/ 0 h 2467"/>
                <a:gd name="T10" fmla="*/ 0 w 1140"/>
                <a:gd name="T11" fmla="*/ 0 h 2467"/>
                <a:gd name="T12" fmla="*/ 0 w 1140"/>
                <a:gd name="T13" fmla="*/ 0 h 2467"/>
                <a:gd name="T14" fmla="*/ 0 w 1140"/>
                <a:gd name="T15" fmla="*/ 0 h 2467"/>
                <a:gd name="T16" fmla="*/ 0 w 1140"/>
                <a:gd name="T17" fmla="*/ 0 h 2467"/>
                <a:gd name="T18" fmla="*/ 0 w 1140"/>
                <a:gd name="T19" fmla="*/ 0 h 2467"/>
                <a:gd name="T20" fmla="*/ 0 w 1140"/>
                <a:gd name="T21" fmla="*/ 0 h 2467"/>
                <a:gd name="T22" fmla="*/ 0 w 1140"/>
                <a:gd name="T23" fmla="*/ 0 h 2467"/>
                <a:gd name="T24" fmla="*/ 0 w 1140"/>
                <a:gd name="T25" fmla="*/ 0 h 2467"/>
                <a:gd name="T26" fmla="*/ 0 w 1140"/>
                <a:gd name="T27" fmla="*/ 0 h 2467"/>
                <a:gd name="T28" fmla="*/ 0 w 1140"/>
                <a:gd name="T29" fmla="*/ 0 h 2467"/>
                <a:gd name="T30" fmla="*/ 0 w 1140"/>
                <a:gd name="T31" fmla="*/ 0 h 2467"/>
                <a:gd name="T32" fmla="*/ 0 w 1140"/>
                <a:gd name="T33" fmla="*/ 0 h 2467"/>
                <a:gd name="T34" fmla="*/ 0 w 1140"/>
                <a:gd name="T35" fmla="*/ 0 h 2467"/>
                <a:gd name="T36" fmla="*/ 0 w 1140"/>
                <a:gd name="T37" fmla="*/ 0 h 2467"/>
                <a:gd name="T38" fmla="*/ 0 w 1140"/>
                <a:gd name="T39" fmla="*/ 0 h 2467"/>
                <a:gd name="T40" fmla="*/ 0 w 1140"/>
                <a:gd name="T41" fmla="*/ 0 h 2467"/>
                <a:gd name="T42" fmla="*/ 0 w 1140"/>
                <a:gd name="T43" fmla="*/ 0 h 2467"/>
                <a:gd name="T44" fmla="*/ 0 w 1140"/>
                <a:gd name="T45" fmla="*/ 0 h 2467"/>
                <a:gd name="T46" fmla="*/ 0 w 1140"/>
                <a:gd name="T47" fmla="*/ 0 h 2467"/>
                <a:gd name="T48" fmla="*/ 0 w 1140"/>
                <a:gd name="T49" fmla="*/ 0 h 2467"/>
                <a:gd name="T50" fmla="*/ 0 w 1140"/>
                <a:gd name="T51" fmla="*/ 0 h 2467"/>
                <a:gd name="T52" fmla="*/ 0 w 1140"/>
                <a:gd name="T53" fmla="*/ 0 h 2467"/>
                <a:gd name="T54" fmla="*/ 0 w 1140"/>
                <a:gd name="T55" fmla="*/ 0 h 2467"/>
                <a:gd name="T56" fmla="*/ 0 w 1140"/>
                <a:gd name="T57" fmla="*/ 0 h 2467"/>
                <a:gd name="T58" fmla="*/ 0 w 1140"/>
                <a:gd name="T59" fmla="*/ 0 h 2467"/>
                <a:gd name="T60" fmla="*/ 0 w 1140"/>
                <a:gd name="T61" fmla="*/ 0 h 2467"/>
                <a:gd name="T62" fmla="*/ 0 w 1140"/>
                <a:gd name="T63" fmla="*/ 0 h 2467"/>
                <a:gd name="T64" fmla="*/ 0 w 1140"/>
                <a:gd name="T65" fmla="*/ 0 h 2467"/>
                <a:gd name="T66" fmla="*/ 0 w 1140"/>
                <a:gd name="T67" fmla="*/ 0 h 2467"/>
                <a:gd name="T68" fmla="*/ 0 w 1140"/>
                <a:gd name="T69" fmla="*/ 0 h 2467"/>
                <a:gd name="T70" fmla="*/ 0 w 1140"/>
                <a:gd name="T71" fmla="*/ 0 h 2467"/>
                <a:gd name="T72" fmla="*/ 0 w 1140"/>
                <a:gd name="T73" fmla="*/ 0 h 2467"/>
                <a:gd name="T74" fmla="*/ 0 w 1140"/>
                <a:gd name="T75" fmla="*/ 0 h 2467"/>
                <a:gd name="T76" fmla="*/ 0 w 1140"/>
                <a:gd name="T77" fmla="*/ 0 h 2467"/>
                <a:gd name="T78" fmla="*/ 0 w 1140"/>
                <a:gd name="T79" fmla="*/ 0 h 2467"/>
                <a:gd name="T80" fmla="*/ 0 w 1140"/>
                <a:gd name="T81" fmla="*/ 0 h 2467"/>
                <a:gd name="T82" fmla="*/ 0 w 1140"/>
                <a:gd name="T83" fmla="*/ 0 h 2467"/>
                <a:gd name="T84" fmla="*/ 0 w 1140"/>
                <a:gd name="T85" fmla="*/ 0 h 2467"/>
                <a:gd name="T86" fmla="*/ 0 w 1140"/>
                <a:gd name="T87" fmla="*/ 0 h 246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 name="Freeform 357"/>
            <p:cNvSpPr>
              <a:spLocks/>
            </p:cNvSpPr>
            <p:nvPr/>
          </p:nvSpPr>
          <p:spPr bwMode="auto">
            <a:xfrm>
              <a:off x="1133" y="3301"/>
              <a:ext cx="50" cy="136"/>
            </a:xfrm>
            <a:custGeom>
              <a:avLst/>
              <a:gdLst>
                <a:gd name="T0" fmla="*/ 0 w 1109"/>
                <a:gd name="T1" fmla="*/ 0 h 2454"/>
                <a:gd name="T2" fmla="*/ 0 w 1109"/>
                <a:gd name="T3" fmla="*/ 0 h 2454"/>
                <a:gd name="T4" fmla="*/ 0 w 1109"/>
                <a:gd name="T5" fmla="*/ 0 h 2454"/>
                <a:gd name="T6" fmla="*/ 0 w 1109"/>
                <a:gd name="T7" fmla="*/ 0 h 2454"/>
                <a:gd name="T8" fmla="*/ 0 w 1109"/>
                <a:gd name="T9" fmla="*/ 0 h 2454"/>
                <a:gd name="T10" fmla="*/ 0 w 1109"/>
                <a:gd name="T11" fmla="*/ 0 h 2454"/>
                <a:gd name="T12" fmla="*/ 0 w 1109"/>
                <a:gd name="T13" fmla="*/ 0 h 2454"/>
                <a:gd name="T14" fmla="*/ 0 w 1109"/>
                <a:gd name="T15" fmla="*/ 0 h 2454"/>
                <a:gd name="T16" fmla="*/ 0 w 1109"/>
                <a:gd name="T17" fmla="*/ 0 h 2454"/>
                <a:gd name="T18" fmla="*/ 0 w 1109"/>
                <a:gd name="T19" fmla="*/ 0 h 2454"/>
                <a:gd name="T20" fmla="*/ 0 w 1109"/>
                <a:gd name="T21" fmla="*/ 0 h 2454"/>
                <a:gd name="T22" fmla="*/ 0 w 1109"/>
                <a:gd name="T23" fmla="*/ 0 h 2454"/>
                <a:gd name="T24" fmla="*/ 0 w 1109"/>
                <a:gd name="T25" fmla="*/ 0 h 2454"/>
                <a:gd name="T26" fmla="*/ 0 w 1109"/>
                <a:gd name="T27" fmla="*/ 0 h 2454"/>
                <a:gd name="T28" fmla="*/ 0 w 1109"/>
                <a:gd name="T29" fmla="*/ 0 h 2454"/>
                <a:gd name="T30" fmla="*/ 0 w 1109"/>
                <a:gd name="T31" fmla="*/ 0 h 2454"/>
                <a:gd name="T32" fmla="*/ 0 w 1109"/>
                <a:gd name="T33" fmla="*/ 0 h 2454"/>
                <a:gd name="T34" fmla="*/ 0 w 1109"/>
                <a:gd name="T35" fmla="*/ 0 h 2454"/>
                <a:gd name="T36" fmla="*/ 0 w 1109"/>
                <a:gd name="T37" fmla="*/ 0 h 2454"/>
                <a:gd name="T38" fmla="*/ 0 w 1109"/>
                <a:gd name="T39" fmla="*/ 0 h 2454"/>
                <a:gd name="T40" fmla="*/ 0 w 1109"/>
                <a:gd name="T41" fmla="*/ 0 h 2454"/>
                <a:gd name="T42" fmla="*/ 0 w 1109"/>
                <a:gd name="T43" fmla="*/ 0 h 2454"/>
                <a:gd name="T44" fmla="*/ 0 w 1109"/>
                <a:gd name="T45" fmla="*/ 0 h 2454"/>
                <a:gd name="T46" fmla="*/ 0 w 1109"/>
                <a:gd name="T47" fmla="*/ 0 h 2454"/>
                <a:gd name="T48" fmla="*/ 0 w 1109"/>
                <a:gd name="T49" fmla="*/ 0 h 2454"/>
                <a:gd name="T50" fmla="*/ 0 w 1109"/>
                <a:gd name="T51" fmla="*/ 0 h 2454"/>
                <a:gd name="T52" fmla="*/ 0 w 1109"/>
                <a:gd name="T53" fmla="*/ 0 h 2454"/>
                <a:gd name="T54" fmla="*/ 0 w 1109"/>
                <a:gd name="T55" fmla="*/ 0 h 2454"/>
                <a:gd name="T56" fmla="*/ 0 w 1109"/>
                <a:gd name="T57" fmla="*/ 0 h 2454"/>
                <a:gd name="T58" fmla="*/ 0 w 1109"/>
                <a:gd name="T59" fmla="*/ 0 h 2454"/>
                <a:gd name="T60" fmla="*/ 0 w 1109"/>
                <a:gd name="T61" fmla="*/ 0 h 2454"/>
                <a:gd name="T62" fmla="*/ 0 w 1109"/>
                <a:gd name="T63" fmla="*/ 0 h 2454"/>
                <a:gd name="T64" fmla="*/ 0 w 1109"/>
                <a:gd name="T65" fmla="*/ 0 h 2454"/>
                <a:gd name="T66" fmla="*/ 0 w 1109"/>
                <a:gd name="T67" fmla="*/ 0 h 2454"/>
                <a:gd name="T68" fmla="*/ 0 w 1109"/>
                <a:gd name="T69" fmla="*/ 0 h 2454"/>
                <a:gd name="T70" fmla="*/ 0 w 1109"/>
                <a:gd name="T71" fmla="*/ 0 h 2454"/>
                <a:gd name="T72" fmla="*/ 0 w 1109"/>
                <a:gd name="T73" fmla="*/ 0 h 2454"/>
                <a:gd name="T74" fmla="*/ 0 w 1109"/>
                <a:gd name="T75" fmla="*/ 0 h 2454"/>
                <a:gd name="T76" fmla="*/ 0 w 1109"/>
                <a:gd name="T77" fmla="*/ 0 h 2454"/>
                <a:gd name="T78" fmla="*/ 0 w 1109"/>
                <a:gd name="T79" fmla="*/ 0 h 245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1" name="Freeform 358"/>
            <p:cNvSpPr>
              <a:spLocks/>
            </p:cNvSpPr>
            <p:nvPr/>
          </p:nvSpPr>
          <p:spPr bwMode="auto">
            <a:xfrm>
              <a:off x="1133" y="3301"/>
              <a:ext cx="49" cy="136"/>
            </a:xfrm>
            <a:custGeom>
              <a:avLst/>
              <a:gdLst>
                <a:gd name="T0" fmla="*/ 0 w 1078"/>
                <a:gd name="T1" fmla="*/ 0 h 2440"/>
                <a:gd name="T2" fmla="*/ 0 w 1078"/>
                <a:gd name="T3" fmla="*/ 0 h 2440"/>
                <a:gd name="T4" fmla="*/ 0 w 1078"/>
                <a:gd name="T5" fmla="*/ 0 h 2440"/>
                <a:gd name="T6" fmla="*/ 0 w 1078"/>
                <a:gd name="T7" fmla="*/ 0 h 2440"/>
                <a:gd name="T8" fmla="*/ 0 w 1078"/>
                <a:gd name="T9" fmla="*/ 0 h 2440"/>
                <a:gd name="T10" fmla="*/ 0 w 1078"/>
                <a:gd name="T11" fmla="*/ 0 h 2440"/>
                <a:gd name="T12" fmla="*/ 0 w 1078"/>
                <a:gd name="T13" fmla="*/ 0 h 2440"/>
                <a:gd name="T14" fmla="*/ 0 w 1078"/>
                <a:gd name="T15" fmla="*/ 0 h 2440"/>
                <a:gd name="T16" fmla="*/ 0 w 1078"/>
                <a:gd name="T17" fmla="*/ 0 h 2440"/>
                <a:gd name="T18" fmla="*/ 0 w 1078"/>
                <a:gd name="T19" fmla="*/ 0 h 2440"/>
                <a:gd name="T20" fmla="*/ 0 w 1078"/>
                <a:gd name="T21" fmla="*/ 0 h 2440"/>
                <a:gd name="T22" fmla="*/ 0 w 1078"/>
                <a:gd name="T23" fmla="*/ 0 h 2440"/>
                <a:gd name="T24" fmla="*/ 0 w 1078"/>
                <a:gd name="T25" fmla="*/ 0 h 2440"/>
                <a:gd name="T26" fmla="*/ 0 w 1078"/>
                <a:gd name="T27" fmla="*/ 0 h 2440"/>
                <a:gd name="T28" fmla="*/ 0 w 1078"/>
                <a:gd name="T29" fmla="*/ 0 h 2440"/>
                <a:gd name="T30" fmla="*/ 0 w 1078"/>
                <a:gd name="T31" fmla="*/ 0 h 2440"/>
                <a:gd name="T32" fmla="*/ 0 w 1078"/>
                <a:gd name="T33" fmla="*/ 0 h 2440"/>
                <a:gd name="T34" fmla="*/ 0 w 1078"/>
                <a:gd name="T35" fmla="*/ 0 h 2440"/>
                <a:gd name="T36" fmla="*/ 0 w 1078"/>
                <a:gd name="T37" fmla="*/ 0 h 2440"/>
                <a:gd name="T38" fmla="*/ 0 w 1078"/>
                <a:gd name="T39" fmla="*/ 0 h 2440"/>
                <a:gd name="T40" fmla="*/ 0 w 1078"/>
                <a:gd name="T41" fmla="*/ 0 h 2440"/>
                <a:gd name="T42" fmla="*/ 0 w 1078"/>
                <a:gd name="T43" fmla="*/ 0 h 2440"/>
                <a:gd name="T44" fmla="*/ 0 w 1078"/>
                <a:gd name="T45" fmla="*/ 0 h 2440"/>
                <a:gd name="T46" fmla="*/ 0 w 1078"/>
                <a:gd name="T47" fmla="*/ 0 h 2440"/>
                <a:gd name="T48" fmla="*/ 0 w 1078"/>
                <a:gd name="T49" fmla="*/ 0 h 2440"/>
                <a:gd name="T50" fmla="*/ 0 w 1078"/>
                <a:gd name="T51" fmla="*/ 0 h 2440"/>
                <a:gd name="T52" fmla="*/ 0 w 1078"/>
                <a:gd name="T53" fmla="*/ 0 h 2440"/>
                <a:gd name="T54" fmla="*/ 0 w 1078"/>
                <a:gd name="T55" fmla="*/ 0 h 2440"/>
                <a:gd name="T56" fmla="*/ 0 w 1078"/>
                <a:gd name="T57" fmla="*/ 0 h 2440"/>
                <a:gd name="T58" fmla="*/ 0 w 1078"/>
                <a:gd name="T59" fmla="*/ 0 h 2440"/>
                <a:gd name="T60" fmla="*/ 0 w 1078"/>
                <a:gd name="T61" fmla="*/ 0 h 2440"/>
                <a:gd name="T62" fmla="*/ 0 w 1078"/>
                <a:gd name="T63" fmla="*/ 0 h 2440"/>
                <a:gd name="T64" fmla="*/ 0 w 1078"/>
                <a:gd name="T65" fmla="*/ 0 h 2440"/>
                <a:gd name="T66" fmla="*/ 0 w 1078"/>
                <a:gd name="T67" fmla="*/ 0 h 2440"/>
                <a:gd name="T68" fmla="*/ 0 w 1078"/>
                <a:gd name="T69" fmla="*/ 0 h 2440"/>
                <a:gd name="T70" fmla="*/ 0 w 1078"/>
                <a:gd name="T71" fmla="*/ 0 h 2440"/>
                <a:gd name="T72" fmla="*/ 0 w 1078"/>
                <a:gd name="T73" fmla="*/ 0 h 2440"/>
                <a:gd name="T74" fmla="*/ 0 w 1078"/>
                <a:gd name="T75" fmla="*/ 0 h 2440"/>
                <a:gd name="T76" fmla="*/ 0 w 1078"/>
                <a:gd name="T77" fmla="*/ 0 h 2440"/>
                <a:gd name="T78" fmla="*/ 0 w 1078"/>
                <a:gd name="T79" fmla="*/ 0 h 24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2" name="Freeform 359"/>
            <p:cNvSpPr>
              <a:spLocks/>
            </p:cNvSpPr>
            <p:nvPr/>
          </p:nvSpPr>
          <p:spPr bwMode="auto">
            <a:xfrm>
              <a:off x="1133" y="3302"/>
              <a:ext cx="48" cy="135"/>
            </a:xfrm>
            <a:custGeom>
              <a:avLst/>
              <a:gdLst>
                <a:gd name="T0" fmla="*/ 0 w 1046"/>
                <a:gd name="T1" fmla="*/ 0 h 2428"/>
                <a:gd name="T2" fmla="*/ 0 w 1046"/>
                <a:gd name="T3" fmla="*/ 0 h 2428"/>
                <a:gd name="T4" fmla="*/ 0 w 1046"/>
                <a:gd name="T5" fmla="*/ 0 h 2428"/>
                <a:gd name="T6" fmla="*/ 0 w 1046"/>
                <a:gd name="T7" fmla="*/ 0 h 2428"/>
                <a:gd name="T8" fmla="*/ 0 w 1046"/>
                <a:gd name="T9" fmla="*/ 0 h 2428"/>
                <a:gd name="T10" fmla="*/ 0 w 1046"/>
                <a:gd name="T11" fmla="*/ 0 h 2428"/>
                <a:gd name="T12" fmla="*/ 0 w 1046"/>
                <a:gd name="T13" fmla="*/ 0 h 2428"/>
                <a:gd name="T14" fmla="*/ 0 w 1046"/>
                <a:gd name="T15" fmla="*/ 0 h 2428"/>
                <a:gd name="T16" fmla="*/ 0 w 1046"/>
                <a:gd name="T17" fmla="*/ 0 h 2428"/>
                <a:gd name="T18" fmla="*/ 0 w 1046"/>
                <a:gd name="T19" fmla="*/ 0 h 2428"/>
                <a:gd name="T20" fmla="*/ 0 w 1046"/>
                <a:gd name="T21" fmla="*/ 0 h 2428"/>
                <a:gd name="T22" fmla="*/ 0 w 1046"/>
                <a:gd name="T23" fmla="*/ 0 h 2428"/>
                <a:gd name="T24" fmla="*/ 0 w 1046"/>
                <a:gd name="T25" fmla="*/ 0 h 2428"/>
                <a:gd name="T26" fmla="*/ 0 w 1046"/>
                <a:gd name="T27" fmla="*/ 0 h 2428"/>
                <a:gd name="T28" fmla="*/ 0 w 1046"/>
                <a:gd name="T29" fmla="*/ 0 h 2428"/>
                <a:gd name="T30" fmla="*/ 0 w 1046"/>
                <a:gd name="T31" fmla="*/ 0 h 2428"/>
                <a:gd name="T32" fmla="*/ 0 w 1046"/>
                <a:gd name="T33" fmla="*/ 0 h 2428"/>
                <a:gd name="T34" fmla="*/ 0 w 1046"/>
                <a:gd name="T35" fmla="*/ 0 h 2428"/>
                <a:gd name="T36" fmla="*/ 0 w 1046"/>
                <a:gd name="T37" fmla="*/ 0 h 2428"/>
                <a:gd name="T38" fmla="*/ 0 w 1046"/>
                <a:gd name="T39" fmla="*/ 0 h 2428"/>
                <a:gd name="T40" fmla="*/ 0 w 1046"/>
                <a:gd name="T41" fmla="*/ 0 h 2428"/>
                <a:gd name="T42" fmla="*/ 0 w 1046"/>
                <a:gd name="T43" fmla="*/ 0 h 2428"/>
                <a:gd name="T44" fmla="*/ 0 w 1046"/>
                <a:gd name="T45" fmla="*/ 0 h 2428"/>
                <a:gd name="T46" fmla="*/ 0 w 1046"/>
                <a:gd name="T47" fmla="*/ 0 h 2428"/>
                <a:gd name="T48" fmla="*/ 0 w 1046"/>
                <a:gd name="T49" fmla="*/ 0 h 2428"/>
                <a:gd name="T50" fmla="*/ 0 w 1046"/>
                <a:gd name="T51" fmla="*/ 0 h 2428"/>
                <a:gd name="T52" fmla="*/ 0 w 1046"/>
                <a:gd name="T53" fmla="*/ 0 h 2428"/>
                <a:gd name="T54" fmla="*/ 0 w 1046"/>
                <a:gd name="T55" fmla="*/ 0 h 2428"/>
                <a:gd name="T56" fmla="*/ 0 w 1046"/>
                <a:gd name="T57" fmla="*/ 0 h 2428"/>
                <a:gd name="T58" fmla="*/ 0 w 1046"/>
                <a:gd name="T59" fmla="*/ 0 h 2428"/>
                <a:gd name="T60" fmla="*/ 0 w 1046"/>
                <a:gd name="T61" fmla="*/ 0 h 2428"/>
                <a:gd name="T62" fmla="*/ 0 w 1046"/>
                <a:gd name="T63" fmla="*/ 0 h 2428"/>
                <a:gd name="T64" fmla="*/ 0 w 1046"/>
                <a:gd name="T65" fmla="*/ 0 h 2428"/>
                <a:gd name="T66" fmla="*/ 0 w 1046"/>
                <a:gd name="T67" fmla="*/ 0 h 2428"/>
                <a:gd name="T68" fmla="*/ 0 w 1046"/>
                <a:gd name="T69" fmla="*/ 0 h 2428"/>
                <a:gd name="T70" fmla="*/ 0 w 1046"/>
                <a:gd name="T71" fmla="*/ 0 h 2428"/>
                <a:gd name="T72" fmla="*/ 0 w 1046"/>
                <a:gd name="T73" fmla="*/ 0 h 2428"/>
                <a:gd name="T74" fmla="*/ 0 w 1046"/>
                <a:gd name="T75" fmla="*/ 0 h 2428"/>
                <a:gd name="T76" fmla="*/ 0 w 1046"/>
                <a:gd name="T77" fmla="*/ 0 h 2428"/>
                <a:gd name="T78" fmla="*/ 0 w 1046"/>
                <a:gd name="T79" fmla="*/ 0 h 24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3" name="Freeform 360"/>
            <p:cNvSpPr>
              <a:spLocks/>
            </p:cNvSpPr>
            <p:nvPr/>
          </p:nvSpPr>
          <p:spPr bwMode="auto">
            <a:xfrm>
              <a:off x="1133" y="3302"/>
              <a:ext cx="46" cy="134"/>
            </a:xfrm>
            <a:custGeom>
              <a:avLst/>
              <a:gdLst>
                <a:gd name="T0" fmla="*/ 0 w 1017"/>
                <a:gd name="T1" fmla="*/ 0 h 2414"/>
                <a:gd name="T2" fmla="*/ 0 w 1017"/>
                <a:gd name="T3" fmla="*/ 0 h 2414"/>
                <a:gd name="T4" fmla="*/ 0 w 1017"/>
                <a:gd name="T5" fmla="*/ 0 h 2414"/>
                <a:gd name="T6" fmla="*/ 0 w 1017"/>
                <a:gd name="T7" fmla="*/ 0 h 2414"/>
                <a:gd name="T8" fmla="*/ 0 w 1017"/>
                <a:gd name="T9" fmla="*/ 0 h 24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7" h="2414">
                  <a:moveTo>
                    <a:pt x="32" y="0"/>
                  </a:moveTo>
                  <a:lnTo>
                    <a:pt x="0" y="13"/>
                  </a:lnTo>
                  <a:lnTo>
                    <a:pt x="977" y="2414"/>
                  </a:lnTo>
                  <a:lnTo>
                    <a:pt x="1017" y="2396"/>
                  </a:lnTo>
                  <a:lnTo>
                    <a:pt x="32" y="0"/>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4" name="Freeform 361"/>
            <p:cNvSpPr>
              <a:spLocks/>
            </p:cNvSpPr>
            <p:nvPr/>
          </p:nvSpPr>
          <p:spPr bwMode="auto">
            <a:xfrm>
              <a:off x="1132" y="3298"/>
              <a:ext cx="8" cy="6"/>
            </a:xfrm>
            <a:custGeom>
              <a:avLst/>
              <a:gdLst>
                <a:gd name="T0" fmla="*/ 0 w 173"/>
                <a:gd name="T1" fmla="*/ 0 h 95"/>
                <a:gd name="T2" fmla="*/ 0 w 173"/>
                <a:gd name="T3" fmla="*/ 0 h 95"/>
                <a:gd name="T4" fmla="*/ 0 w 173"/>
                <a:gd name="T5" fmla="*/ 0 h 95"/>
                <a:gd name="T6" fmla="*/ 0 w 173"/>
                <a:gd name="T7" fmla="*/ 0 h 95"/>
                <a:gd name="T8" fmla="*/ 0 w 173"/>
                <a:gd name="T9" fmla="*/ 0 h 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 h="95">
                  <a:moveTo>
                    <a:pt x="173" y="20"/>
                  </a:moveTo>
                  <a:lnTo>
                    <a:pt x="7" y="95"/>
                  </a:lnTo>
                  <a:lnTo>
                    <a:pt x="0" y="75"/>
                  </a:lnTo>
                  <a:lnTo>
                    <a:pt x="166" y="0"/>
                  </a:lnTo>
                  <a:lnTo>
                    <a:pt x="173" y="20"/>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5" name="Freeform 362"/>
            <p:cNvSpPr>
              <a:spLocks/>
            </p:cNvSpPr>
            <p:nvPr/>
          </p:nvSpPr>
          <p:spPr bwMode="auto">
            <a:xfrm>
              <a:off x="1130" y="3293"/>
              <a:ext cx="9" cy="10"/>
            </a:xfrm>
            <a:custGeom>
              <a:avLst/>
              <a:gdLst>
                <a:gd name="T0" fmla="*/ 0 w 200"/>
                <a:gd name="T1" fmla="*/ 0 h 179"/>
                <a:gd name="T2" fmla="*/ 0 w 200"/>
                <a:gd name="T3" fmla="*/ 0 h 179"/>
                <a:gd name="T4" fmla="*/ 0 w 200"/>
                <a:gd name="T5" fmla="*/ 0 h 179"/>
                <a:gd name="T6" fmla="*/ 0 w 200"/>
                <a:gd name="T7" fmla="*/ 0 h 179"/>
                <a:gd name="T8" fmla="*/ 0 w 200"/>
                <a:gd name="T9" fmla="*/ 0 h 179"/>
                <a:gd name="T10" fmla="*/ 0 w 200"/>
                <a:gd name="T11" fmla="*/ 0 h 1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0" h="179">
                  <a:moveTo>
                    <a:pt x="200" y="106"/>
                  </a:moveTo>
                  <a:lnTo>
                    <a:pt x="33" y="179"/>
                  </a:lnTo>
                  <a:lnTo>
                    <a:pt x="0" y="100"/>
                  </a:lnTo>
                  <a:lnTo>
                    <a:pt x="58" y="0"/>
                  </a:lnTo>
                  <a:lnTo>
                    <a:pt x="168" y="26"/>
                  </a:lnTo>
                  <a:lnTo>
                    <a:pt x="200" y="106"/>
                  </a:lnTo>
                  <a:close/>
                </a:path>
              </a:pathLst>
            </a:custGeom>
            <a:solidFill>
              <a:srgbClr val="54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6" name="Freeform 363"/>
            <p:cNvSpPr>
              <a:spLocks/>
            </p:cNvSpPr>
            <p:nvPr/>
          </p:nvSpPr>
          <p:spPr bwMode="auto">
            <a:xfrm>
              <a:off x="1130" y="3293"/>
              <a:ext cx="8" cy="10"/>
            </a:xfrm>
            <a:custGeom>
              <a:avLst/>
              <a:gdLst>
                <a:gd name="T0" fmla="*/ 0 w 173"/>
                <a:gd name="T1" fmla="*/ 0 h 177"/>
                <a:gd name="T2" fmla="*/ 0 w 173"/>
                <a:gd name="T3" fmla="*/ 0 h 177"/>
                <a:gd name="T4" fmla="*/ 0 w 173"/>
                <a:gd name="T5" fmla="*/ 0 h 177"/>
                <a:gd name="T6" fmla="*/ 0 w 173"/>
                <a:gd name="T7" fmla="*/ 0 h 177"/>
                <a:gd name="T8" fmla="*/ 0 w 173"/>
                <a:gd name="T9" fmla="*/ 0 h 177"/>
                <a:gd name="T10" fmla="*/ 0 w 173"/>
                <a:gd name="T11" fmla="*/ 0 h 177"/>
                <a:gd name="T12" fmla="*/ 0 w 173"/>
                <a:gd name="T13" fmla="*/ 0 h 177"/>
                <a:gd name="T14" fmla="*/ 0 w 173"/>
                <a:gd name="T15" fmla="*/ 0 h 177"/>
                <a:gd name="T16" fmla="*/ 0 w 173"/>
                <a:gd name="T17" fmla="*/ 0 h 177"/>
                <a:gd name="T18" fmla="*/ 0 w 173"/>
                <a:gd name="T19" fmla="*/ 0 h 177"/>
                <a:gd name="T20" fmla="*/ 0 w 173"/>
                <a:gd name="T21" fmla="*/ 0 h 177"/>
                <a:gd name="T22" fmla="*/ 0 w 173"/>
                <a:gd name="T23" fmla="*/ 0 h 177"/>
                <a:gd name="T24" fmla="*/ 0 w 173"/>
                <a:gd name="T25" fmla="*/ 0 h 177"/>
                <a:gd name="T26" fmla="*/ 0 w 173"/>
                <a:gd name="T27" fmla="*/ 0 h 177"/>
                <a:gd name="T28" fmla="*/ 0 w 173"/>
                <a:gd name="T29" fmla="*/ 0 h 177"/>
                <a:gd name="T30" fmla="*/ 0 w 173"/>
                <a:gd name="T31" fmla="*/ 0 h 177"/>
                <a:gd name="T32" fmla="*/ 0 w 173"/>
                <a:gd name="T33" fmla="*/ 0 h 177"/>
                <a:gd name="T34" fmla="*/ 0 w 173"/>
                <a:gd name="T35" fmla="*/ 0 h 177"/>
                <a:gd name="T36" fmla="*/ 0 w 173"/>
                <a:gd name="T37" fmla="*/ 0 h 177"/>
                <a:gd name="T38" fmla="*/ 0 w 173"/>
                <a:gd name="T39" fmla="*/ 0 h 177"/>
                <a:gd name="T40" fmla="*/ 0 w 173"/>
                <a:gd name="T41" fmla="*/ 0 h 177"/>
                <a:gd name="T42" fmla="*/ 0 w 173"/>
                <a:gd name="T43" fmla="*/ 0 h 177"/>
                <a:gd name="T44" fmla="*/ 0 w 173"/>
                <a:gd name="T45" fmla="*/ 0 h 177"/>
                <a:gd name="T46" fmla="*/ 0 w 173"/>
                <a:gd name="T47" fmla="*/ 0 h 177"/>
                <a:gd name="T48" fmla="*/ 0 w 173"/>
                <a:gd name="T49" fmla="*/ 0 h 177"/>
                <a:gd name="T50" fmla="*/ 0 w 173"/>
                <a:gd name="T51" fmla="*/ 0 h 177"/>
                <a:gd name="T52" fmla="*/ 0 w 173"/>
                <a:gd name="T53" fmla="*/ 0 h 177"/>
                <a:gd name="T54" fmla="*/ 0 w 173"/>
                <a:gd name="T55" fmla="*/ 0 h 177"/>
                <a:gd name="T56" fmla="*/ 0 w 173"/>
                <a:gd name="T57" fmla="*/ 0 h 177"/>
                <a:gd name="T58" fmla="*/ 0 w 173"/>
                <a:gd name="T59" fmla="*/ 0 h 177"/>
                <a:gd name="T60" fmla="*/ 0 w 173"/>
                <a:gd name="T61" fmla="*/ 0 h 177"/>
                <a:gd name="T62" fmla="*/ 0 w 173"/>
                <a:gd name="T63" fmla="*/ 0 h 177"/>
                <a:gd name="T64" fmla="*/ 0 w 173"/>
                <a:gd name="T65" fmla="*/ 0 h 177"/>
                <a:gd name="T66" fmla="*/ 0 w 173"/>
                <a:gd name="T67" fmla="*/ 0 h 177"/>
                <a:gd name="T68" fmla="*/ 0 w 173"/>
                <a:gd name="T69" fmla="*/ 0 h 177"/>
                <a:gd name="T70" fmla="*/ 0 w 173"/>
                <a:gd name="T71" fmla="*/ 0 h 177"/>
                <a:gd name="T72" fmla="*/ 0 w 173"/>
                <a:gd name="T73" fmla="*/ 0 h 177"/>
                <a:gd name="T74" fmla="*/ 0 w 173"/>
                <a:gd name="T75" fmla="*/ 0 h 177"/>
                <a:gd name="T76" fmla="*/ 0 w 173"/>
                <a:gd name="T77" fmla="*/ 0 h 177"/>
                <a:gd name="T78" fmla="*/ 0 w 173"/>
                <a:gd name="T79" fmla="*/ 0 h 177"/>
                <a:gd name="T80" fmla="*/ 0 w 173"/>
                <a:gd name="T81" fmla="*/ 0 h 17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7" name="Freeform 364"/>
            <p:cNvSpPr>
              <a:spLocks/>
            </p:cNvSpPr>
            <p:nvPr/>
          </p:nvSpPr>
          <p:spPr bwMode="auto">
            <a:xfrm>
              <a:off x="1131" y="3293"/>
              <a:ext cx="6" cy="9"/>
            </a:xfrm>
            <a:custGeom>
              <a:avLst/>
              <a:gdLst>
                <a:gd name="T0" fmla="*/ 0 w 142"/>
                <a:gd name="T1" fmla="*/ 0 h 175"/>
                <a:gd name="T2" fmla="*/ 0 w 142"/>
                <a:gd name="T3" fmla="*/ 0 h 175"/>
                <a:gd name="T4" fmla="*/ 0 w 142"/>
                <a:gd name="T5" fmla="*/ 0 h 175"/>
                <a:gd name="T6" fmla="*/ 0 w 142"/>
                <a:gd name="T7" fmla="*/ 0 h 175"/>
                <a:gd name="T8" fmla="*/ 0 w 142"/>
                <a:gd name="T9" fmla="*/ 0 h 175"/>
                <a:gd name="T10" fmla="*/ 0 w 142"/>
                <a:gd name="T11" fmla="*/ 0 h 175"/>
                <a:gd name="T12" fmla="*/ 0 w 142"/>
                <a:gd name="T13" fmla="*/ 0 h 175"/>
                <a:gd name="T14" fmla="*/ 0 w 142"/>
                <a:gd name="T15" fmla="*/ 0 h 175"/>
                <a:gd name="T16" fmla="*/ 0 w 142"/>
                <a:gd name="T17" fmla="*/ 0 h 175"/>
                <a:gd name="T18" fmla="*/ 0 w 142"/>
                <a:gd name="T19" fmla="*/ 0 h 175"/>
                <a:gd name="T20" fmla="*/ 0 w 142"/>
                <a:gd name="T21" fmla="*/ 0 h 175"/>
                <a:gd name="T22" fmla="*/ 0 w 142"/>
                <a:gd name="T23" fmla="*/ 0 h 175"/>
                <a:gd name="T24" fmla="*/ 0 w 142"/>
                <a:gd name="T25" fmla="*/ 0 h 175"/>
                <a:gd name="T26" fmla="*/ 0 w 142"/>
                <a:gd name="T27" fmla="*/ 0 h 175"/>
                <a:gd name="T28" fmla="*/ 0 w 142"/>
                <a:gd name="T29" fmla="*/ 0 h 175"/>
                <a:gd name="T30" fmla="*/ 0 w 142"/>
                <a:gd name="T31" fmla="*/ 0 h 175"/>
                <a:gd name="T32" fmla="*/ 0 w 142"/>
                <a:gd name="T33" fmla="*/ 0 h 175"/>
                <a:gd name="T34" fmla="*/ 0 w 142"/>
                <a:gd name="T35" fmla="*/ 0 h 175"/>
                <a:gd name="T36" fmla="*/ 0 w 142"/>
                <a:gd name="T37" fmla="*/ 0 h 175"/>
                <a:gd name="T38" fmla="*/ 0 w 142"/>
                <a:gd name="T39" fmla="*/ 0 h 175"/>
                <a:gd name="T40" fmla="*/ 0 w 142"/>
                <a:gd name="T41" fmla="*/ 0 h 175"/>
                <a:gd name="T42" fmla="*/ 0 w 142"/>
                <a:gd name="T43" fmla="*/ 0 h 175"/>
                <a:gd name="T44" fmla="*/ 0 w 142"/>
                <a:gd name="T45" fmla="*/ 0 h 175"/>
                <a:gd name="T46" fmla="*/ 0 w 142"/>
                <a:gd name="T47" fmla="*/ 0 h 175"/>
                <a:gd name="T48" fmla="*/ 0 w 142"/>
                <a:gd name="T49" fmla="*/ 0 h 175"/>
                <a:gd name="T50" fmla="*/ 0 w 142"/>
                <a:gd name="T51" fmla="*/ 0 h 175"/>
                <a:gd name="T52" fmla="*/ 0 w 142"/>
                <a:gd name="T53" fmla="*/ 0 h 175"/>
                <a:gd name="T54" fmla="*/ 0 w 142"/>
                <a:gd name="T55" fmla="*/ 0 h 175"/>
                <a:gd name="T56" fmla="*/ 0 w 142"/>
                <a:gd name="T57" fmla="*/ 0 h 175"/>
                <a:gd name="T58" fmla="*/ 0 w 142"/>
                <a:gd name="T59" fmla="*/ 0 h 175"/>
                <a:gd name="T60" fmla="*/ 0 w 142"/>
                <a:gd name="T61" fmla="*/ 0 h 175"/>
                <a:gd name="T62" fmla="*/ 0 w 142"/>
                <a:gd name="T63" fmla="*/ 0 h 175"/>
                <a:gd name="T64" fmla="*/ 0 w 142"/>
                <a:gd name="T65" fmla="*/ 0 h 175"/>
                <a:gd name="T66" fmla="*/ 0 w 142"/>
                <a:gd name="T67" fmla="*/ 0 h 175"/>
                <a:gd name="T68" fmla="*/ 0 w 142"/>
                <a:gd name="T69" fmla="*/ 0 h 175"/>
                <a:gd name="T70" fmla="*/ 0 w 142"/>
                <a:gd name="T71" fmla="*/ 0 h 175"/>
                <a:gd name="T72" fmla="*/ 0 w 142"/>
                <a:gd name="T73" fmla="*/ 0 h 175"/>
                <a:gd name="T74" fmla="*/ 0 w 142"/>
                <a:gd name="T75" fmla="*/ 0 h 175"/>
                <a:gd name="T76" fmla="*/ 0 w 142"/>
                <a:gd name="T77" fmla="*/ 0 h 175"/>
                <a:gd name="T78" fmla="*/ 0 w 142"/>
                <a:gd name="T79" fmla="*/ 0 h 175"/>
                <a:gd name="T80" fmla="*/ 0 w 142"/>
                <a:gd name="T81" fmla="*/ 0 h 1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 name="Freeform 365"/>
            <p:cNvSpPr>
              <a:spLocks/>
            </p:cNvSpPr>
            <p:nvPr/>
          </p:nvSpPr>
          <p:spPr bwMode="auto">
            <a:xfrm>
              <a:off x="1131" y="3293"/>
              <a:ext cx="5" cy="9"/>
            </a:xfrm>
            <a:custGeom>
              <a:avLst/>
              <a:gdLst>
                <a:gd name="T0" fmla="*/ 0 w 116"/>
                <a:gd name="T1" fmla="*/ 0 h 172"/>
                <a:gd name="T2" fmla="*/ 0 w 116"/>
                <a:gd name="T3" fmla="*/ 0 h 172"/>
                <a:gd name="T4" fmla="*/ 0 w 116"/>
                <a:gd name="T5" fmla="*/ 0 h 172"/>
                <a:gd name="T6" fmla="*/ 0 w 116"/>
                <a:gd name="T7" fmla="*/ 0 h 172"/>
                <a:gd name="T8" fmla="*/ 0 w 116"/>
                <a:gd name="T9" fmla="*/ 0 h 172"/>
                <a:gd name="T10" fmla="*/ 0 w 116"/>
                <a:gd name="T11" fmla="*/ 0 h 172"/>
                <a:gd name="T12" fmla="*/ 0 w 116"/>
                <a:gd name="T13" fmla="*/ 0 h 172"/>
                <a:gd name="T14" fmla="*/ 0 w 116"/>
                <a:gd name="T15" fmla="*/ 0 h 172"/>
                <a:gd name="T16" fmla="*/ 0 w 116"/>
                <a:gd name="T17" fmla="*/ 0 h 172"/>
                <a:gd name="T18" fmla="*/ 0 w 116"/>
                <a:gd name="T19" fmla="*/ 0 h 172"/>
                <a:gd name="T20" fmla="*/ 0 w 116"/>
                <a:gd name="T21" fmla="*/ 0 h 172"/>
                <a:gd name="T22" fmla="*/ 0 w 116"/>
                <a:gd name="T23" fmla="*/ 0 h 172"/>
                <a:gd name="T24" fmla="*/ 0 w 116"/>
                <a:gd name="T25" fmla="*/ 0 h 172"/>
                <a:gd name="T26" fmla="*/ 0 w 116"/>
                <a:gd name="T27" fmla="*/ 0 h 172"/>
                <a:gd name="T28" fmla="*/ 0 w 116"/>
                <a:gd name="T29" fmla="*/ 0 h 172"/>
                <a:gd name="T30" fmla="*/ 0 w 116"/>
                <a:gd name="T31" fmla="*/ 0 h 172"/>
                <a:gd name="T32" fmla="*/ 0 w 116"/>
                <a:gd name="T33" fmla="*/ 0 h 172"/>
                <a:gd name="T34" fmla="*/ 0 w 116"/>
                <a:gd name="T35" fmla="*/ 0 h 172"/>
                <a:gd name="T36" fmla="*/ 0 w 116"/>
                <a:gd name="T37" fmla="*/ 0 h 172"/>
                <a:gd name="T38" fmla="*/ 0 w 116"/>
                <a:gd name="T39" fmla="*/ 0 h 172"/>
                <a:gd name="T40" fmla="*/ 0 w 116"/>
                <a:gd name="T41" fmla="*/ 0 h 172"/>
                <a:gd name="T42" fmla="*/ 0 w 116"/>
                <a:gd name="T43" fmla="*/ 0 h 172"/>
                <a:gd name="T44" fmla="*/ 0 w 116"/>
                <a:gd name="T45" fmla="*/ 0 h 172"/>
                <a:gd name="T46" fmla="*/ 0 w 116"/>
                <a:gd name="T47" fmla="*/ 0 h 172"/>
                <a:gd name="T48" fmla="*/ 0 w 116"/>
                <a:gd name="T49" fmla="*/ 0 h 172"/>
                <a:gd name="T50" fmla="*/ 0 w 116"/>
                <a:gd name="T51" fmla="*/ 0 h 172"/>
                <a:gd name="T52" fmla="*/ 0 w 116"/>
                <a:gd name="T53" fmla="*/ 0 h 172"/>
                <a:gd name="T54" fmla="*/ 0 w 116"/>
                <a:gd name="T55" fmla="*/ 0 h 172"/>
                <a:gd name="T56" fmla="*/ 0 w 116"/>
                <a:gd name="T57" fmla="*/ 0 h 172"/>
                <a:gd name="T58" fmla="*/ 0 w 116"/>
                <a:gd name="T59" fmla="*/ 0 h 172"/>
                <a:gd name="T60" fmla="*/ 0 w 116"/>
                <a:gd name="T61" fmla="*/ 0 h 172"/>
                <a:gd name="T62" fmla="*/ 0 w 116"/>
                <a:gd name="T63" fmla="*/ 0 h 172"/>
                <a:gd name="T64" fmla="*/ 0 w 116"/>
                <a:gd name="T65" fmla="*/ 0 h 172"/>
                <a:gd name="T66" fmla="*/ 0 w 116"/>
                <a:gd name="T67" fmla="*/ 0 h 172"/>
                <a:gd name="T68" fmla="*/ 0 w 116"/>
                <a:gd name="T69" fmla="*/ 0 h 172"/>
                <a:gd name="T70" fmla="*/ 0 w 116"/>
                <a:gd name="T71" fmla="*/ 0 h 172"/>
                <a:gd name="T72" fmla="*/ 0 w 116"/>
                <a:gd name="T73" fmla="*/ 0 h 172"/>
                <a:gd name="T74" fmla="*/ 0 w 116"/>
                <a:gd name="T75" fmla="*/ 0 h 172"/>
                <a:gd name="T76" fmla="*/ 0 w 116"/>
                <a:gd name="T77" fmla="*/ 0 h 172"/>
                <a:gd name="T78" fmla="*/ 0 w 116"/>
                <a:gd name="T79" fmla="*/ 0 h 172"/>
                <a:gd name="T80" fmla="*/ 0 w 116"/>
                <a:gd name="T81" fmla="*/ 0 h 17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9" name="Freeform 366"/>
            <p:cNvSpPr>
              <a:spLocks/>
            </p:cNvSpPr>
            <p:nvPr/>
          </p:nvSpPr>
          <p:spPr bwMode="auto">
            <a:xfrm>
              <a:off x="1131" y="3293"/>
              <a:ext cx="4" cy="9"/>
            </a:xfrm>
            <a:custGeom>
              <a:avLst/>
              <a:gdLst>
                <a:gd name="T0" fmla="*/ 0 w 88"/>
                <a:gd name="T1" fmla="*/ 0 h 170"/>
                <a:gd name="T2" fmla="*/ 0 w 88"/>
                <a:gd name="T3" fmla="*/ 0 h 170"/>
                <a:gd name="T4" fmla="*/ 0 w 88"/>
                <a:gd name="T5" fmla="*/ 0 h 170"/>
                <a:gd name="T6" fmla="*/ 0 w 88"/>
                <a:gd name="T7" fmla="*/ 0 h 170"/>
                <a:gd name="T8" fmla="*/ 0 w 88"/>
                <a:gd name="T9" fmla="*/ 0 h 170"/>
                <a:gd name="T10" fmla="*/ 0 w 88"/>
                <a:gd name="T11" fmla="*/ 0 h 170"/>
                <a:gd name="T12" fmla="*/ 0 w 88"/>
                <a:gd name="T13" fmla="*/ 0 h 170"/>
                <a:gd name="T14" fmla="*/ 0 w 88"/>
                <a:gd name="T15" fmla="*/ 0 h 170"/>
                <a:gd name="T16" fmla="*/ 0 w 88"/>
                <a:gd name="T17" fmla="*/ 0 h 170"/>
                <a:gd name="T18" fmla="*/ 0 w 88"/>
                <a:gd name="T19" fmla="*/ 0 h 170"/>
                <a:gd name="T20" fmla="*/ 0 w 88"/>
                <a:gd name="T21" fmla="*/ 0 h 170"/>
                <a:gd name="T22" fmla="*/ 0 w 88"/>
                <a:gd name="T23" fmla="*/ 0 h 170"/>
                <a:gd name="T24" fmla="*/ 0 w 88"/>
                <a:gd name="T25" fmla="*/ 0 h 170"/>
                <a:gd name="T26" fmla="*/ 0 w 88"/>
                <a:gd name="T27" fmla="*/ 0 h 170"/>
                <a:gd name="T28" fmla="*/ 0 w 88"/>
                <a:gd name="T29" fmla="*/ 0 h 170"/>
                <a:gd name="T30" fmla="*/ 0 w 88"/>
                <a:gd name="T31" fmla="*/ 0 h 170"/>
                <a:gd name="T32" fmla="*/ 0 w 88"/>
                <a:gd name="T33" fmla="*/ 0 h 170"/>
                <a:gd name="T34" fmla="*/ 0 w 88"/>
                <a:gd name="T35" fmla="*/ 0 h 170"/>
                <a:gd name="T36" fmla="*/ 0 w 88"/>
                <a:gd name="T37" fmla="*/ 0 h 170"/>
                <a:gd name="T38" fmla="*/ 0 w 88"/>
                <a:gd name="T39" fmla="*/ 0 h 170"/>
                <a:gd name="T40" fmla="*/ 0 w 88"/>
                <a:gd name="T41" fmla="*/ 0 h 170"/>
                <a:gd name="T42" fmla="*/ 0 w 88"/>
                <a:gd name="T43" fmla="*/ 0 h 170"/>
                <a:gd name="T44" fmla="*/ 0 w 88"/>
                <a:gd name="T45" fmla="*/ 0 h 170"/>
                <a:gd name="T46" fmla="*/ 0 w 88"/>
                <a:gd name="T47" fmla="*/ 0 h 170"/>
                <a:gd name="T48" fmla="*/ 0 w 88"/>
                <a:gd name="T49" fmla="*/ 0 h 170"/>
                <a:gd name="T50" fmla="*/ 0 w 88"/>
                <a:gd name="T51" fmla="*/ 0 h 170"/>
                <a:gd name="T52" fmla="*/ 0 w 88"/>
                <a:gd name="T53" fmla="*/ 0 h 170"/>
                <a:gd name="T54" fmla="*/ 0 w 88"/>
                <a:gd name="T55" fmla="*/ 0 h 170"/>
                <a:gd name="T56" fmla="*/ 0 w 88"/>
                <a:gd name="T57" fmla="*/ 0 h 170"/>
                <a:gd name="T58" fmla="*/ 0 w 88"/>
                <a:gd name="T59" fmla="*/ 0 h 170"/>
                <a:gd name="T60" fmla="*/ 0 w 88"/>
                <a:gd name="T61" fmla="*/ 0 h 170"/>
                <a:gd name="T62" fmla="*/ 0 w 88"/>
                <a:gd name="T63" fmla="*/ 0 h 170"/>
                <a:gd name="T64" fmla="*/ 0 w 88"/>
                <a:gd name="T65" fmla="*/ 0 h 170"/>
                <a:gd name="T66" fmla="*/ 0 w 88"/>
                <a:gd name="T67" fmla="*/ 0 h 170"/>
                <a:gd name="T68" fmla="*/ 0 w 88"/>
                <a:gd name="T69" fmla="*/ 0 h 170"/>
                <a:gd name="T70" fmla="*/ 0 w 88"/>
                <a:gd name="T71" fmla="*/ 0 h 170"/>
                <a:gd name="T72" fmla="*/ 0 w 88"/>
                <a:gd name="T73" fmla="*/ 0 h 1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0" name="Freeform 367"/>
            <p:cNvSpPr>
              <a:spLocks/>
            </p:cNvSpPr>
            <p:nvPr/>
          </p:nvSpPr>
          <p:spPr bwMode="auto">
            <a:xfrm>
              <a:off x="1132" y="3293"/>
              <a:ext cx="2" cy="9"/>
            </a:xfrm>
            <a:custGeom>
              <a:avLst/>
              <a:gdLst>
                <a:gd name="T0" fmla="*/ 0 w 59"/>
                <a:gd name="T1" fmla="*/ 0 h 167"/>
                <a:gd name="T2" fmla="*/ 0 w 59"/>
                <a:gd name="T3" fmla="*/ 0 h 167"/>
                <a:gd name="T4" fmla="*/ 0 w 59"/>
                <a:gd name="T5" fmla="*/ 0 h 167"/>
                <a:gd name="T6" fmla="*/ 0 w 59"/>
                <a:gd name="T7" fmla="*/ 0 h 167"/>
                <a:gd name="T8" fmla="*/ 0 w 59"/>
                <a:gd name="T9" fmla="*/ 0 h 167"/>
                <a:gd name="T10" fmla="*/ 0 w 59"/>
                <a:gd name="T11" fmla="*/ 0 h 1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9" h="167">
                  <a:moveTo>
                    <a:pt x="59" y="155"/>
                  </a:moveTo>
                  <a:lnTo>
                    <a:pt x="33" y="167"/>
                  </a:lnTo>
                  <a:lnTo>
                    <a:pt x="0" y="87"/>
                  </a:lnTo>
                  <a:lnTo>
                    <a:pt x="29" y="0"/>
                  </a:lnTo>
                  <a:lnTo>
                    <a:pt x="26" y="76"/>
                  </a:lnTo>
                  <a:lnTo>
                    <a:pt x="59" y="155"/>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1" name="Freeform 368"/>
            <p:cNvSpPr>
              <a:spLocks/>
            </p:cNvSpPr>
            <p:nvPr/>
          </p:nvSpPr>
          <p:spPr bwMode="auto">
            <a:xfrm>
              <a:off x="1130" y="3294"/>
              <a:ext cx="8" cy="4"/>
            </a:xfrm>
            <a:custGeom>
              <a:avLst/>
              <a:gdLst>
                <a:gd name="T0" fmla="*/ 0 w 172"/>
                <a:gd name="T1" fmla="*/ 0 h 81"/>
                <a:gd name="T2" fmla="*/ 0 w 172"/>
                <a:gd name="T3" fmla="*/ 0 h 81"/>
                <a:gd name="T4" fmla="*/ 0 w 172"/>
                <a:gd name="T5" fmla="*/ 0 h 81"/>
                <a:gd name="T6" fmla="*/ 0 w 172"/>
                <a:gd name="T7" fmla="*/ 0 h 81"/>
                <a:gd name="T8" fmla="*/ 0 w 172"/>
                <a:gd name="T9" fmla="*/ 0 h 81"/>
                <a:gd name="T10" fmla="*/ 0 w 172"/>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 h="81">
                  <a:moveTo>
                    <a:pt x="170" y="4"/>
                  </a:moveTo>
                  <a:lnTo>
                    <a:pt x="168" y="0"/>
                  </a:lnTo>
                  <a:lnTo>
                    <a:pt x="0" y="73"/>
                  </a:lnTo>
                  <a:lnTo>
                    <a:pt x="4" y="81"/>
                  </a:lnTo>
                  <a:lnTo>
                    <a:pt x="172" y="8"/>
                  </a:lnTo>
                  <a:lnTo>
                    <a:pt x="170" y="4"/>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 name="Freeform 369"/>
            <p:cNvSpPr>
              <a:spLocks/>
            </p:cNvSpPr>
            <p:nvPr/>
          </p:nvSpPr>
          <p:spPr bwMode="auto">
            <a:xfrm>
              <a:off x="1176" y="3432"/>
              <a:ext cx="10" cy="6"/>
            </a:xfrm>
            <a:custGeom>
              <a:avLst/>
              <a:gdLst>
                <a:gd name="T0" fmla="*/ 0 w 216"/>
                <a:gd name="T1" fmla="*/ 0 h 103"/>
                <a:gd name="T2" fmla="*/ 0 w 216"/>
                <a:gd name="T3" fmla="*/ 0 h 103"/>
                <a:gd name="T4" fmla="*/ 0 w 216"/>
                <a:gd name="T5" fmla="*/ 0 h 103"/>
                <a:gd name="T6" fmla="*/ 0 w 216"/>
                <a:gd name="T7" fmla="*/ 0 h 103"/>
                <a:gd name="T8" fmla="*/ 0 w 216"/>
                <a:gd name="T9" fmla="*/ 0 h 1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 h="103">
                  <a:moveTo>
                    <a:pt x="216" y="12"/>
                  </a:moveTo>
                  <a:lnTo>
                    <a:pt x="4" y="103"/>
                  </a:lnTo>
                  <a:lnTo>
                    <a:pt x="0" y="93"/>
                  </a:lnTo>
                  <a:lnTo>
                    <a:pt x="211" y="0"/>
                  </a:lnTo>
                  <a:lnTo>
                    <a:pt x="216" y="12"/>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3" name="Freeform 370"/>
            <p:cNvSpPr>
              <a:spLocks/>
            </p:cNvSpPr>
            <p:nvPr/>
          </p:nvSpPr>
          <p:spPr bwMode="auto">
            <a:xfrm>
              <a:off x="1176" y="3433"/>
              <a:ext cx="11" cy="16"/>
            </a:xfrm>
            <a:custGeom>
              <a:avLst/>
              <a:gdLst>
                <a:gd name="T0" fmla="*/ 0 w 250"/>
                <a:gd name="T1" fmla="*/ 0 h 298"/>
                <a:gd name="T2" fmla="*/ 0 w 250"/>
                <a:gd name="T3" fmla="*/ 0 h 298"/>
                <a:gd name="T4" fmla="*/ 0 w 250"/>
                <a:gd name="T5" fmla="*/ 0 h 298"/>
                <a:gd name="T6" fmla="*/ 0 w 250"/>
                <a:gd name="T7" fmla="*/ 0 h 298"/>
                <a:gd name="T8" fmla="*/ 0 w 250"/>
                <a:gd name="T9" fmla="*/ 0 h 298"/>
                <a:gd name="T10" fmla="*/ 0 w 250"/>
                <a:gd name="T11" fmla="*/ 0 h 298"/>
                <a:gd name="T12" fmla="*/ 0 w 250"/>
                <a:gd name="T13" fmla="*/ 0 h 298"/>
                <a:gd name="T14" fmla="*/ 0 w 250"/>
                <a:gd name="T15" fmla="*/ 0 h 298"/>
                <a:gd name="T16" fmla="*/ 0 w 250"/>
                <a:gd name="T17" fmla="*/ 0 h 298"/>
                <a:gd name="T18" fmla="*/ 0 w 250"/>
                <a:gd name="T19" fmla="*/ 0 h 298"/>
                <a:gd name="T20" fmla="*/ 0 w 250"/>
                <a:gd name="T21" fmla="*/ 0 h 298"/>
                <a:gd name="T22" fmla="*/ 0 w 250"/>
                <a:gd name="T23" fmla="*/ 0 h 298"/>
                <a:gd name="T24" fmla="*/ 0 w 250"/>
                <a:gd name="T25" fmla="*/ 0 h 298"/>
                <a:gd name="T26" fmla="*/ 0 w 250"/>
                <a:gd name="T27" fmla="*/ 0 h 298"/>
                <a:gd name="T28" fmla="*/ 0 w 250"/>
                <a:gd name="T29" fmla="*/ 0 h 298"/>
                <a:gd name="T30" fmla="*/ 0 w 250"/>
                <a:gd name="T31" fmla="*/ 0 h 298"/>
                <a:gd name="T32" fmla="*/ 0 w 250"/>
                <a:gd name="T33" fmla="*/ 0 h 298"/>
                <a:gd name="T34" fmla="*/ 0 w 250"/>
                <a:gd name="T35" fmla="*/ 0 h 298"/>
                <a:gd name="T36" fmla="*/ 0 w 250"/>
                <a:gd name="T37" fmla="*/ 0 h 298"/>
                <a:gd name="T38" fmla="*/ 0 w 250"/>
                <a:gd name="T39" fmla="*/ 0 h 298"/>
                <a:gd name="T40" fmla="*/ 0 w 250"/>
                <a:gd name="T41" fmla="*/ 0 h 298"/>
                <a:gd name="T42" fmla="*/ 0 w 250"/>
                <a:gd name="T43" fmla="*/ 0 h 298"/>
                <a:gd name="T44" fmla="*/ 0 w 250"/>
                <a:gd name="T45" fmla="*/ 0 h 298"/>
                <a:gd name="T46" fmla="*/ 0 w 250"/>
                <a:gd name="T47" fmla="*/ 0 h 298"/>
                <a:gd name="T48" fmla="*/ 0 w 250"/>
                <a:gd name="T49" fmla="*/ 0 h 298"/>
                <a:gd name="T50" fmla="*/ 0 w 250"/>
                <a:gd name="T51" fmla="*/ 0 h 298"/>
                <a:gd name="T52" fmla="*/ 0 w 250"/>
                <a:gd name="T53" fmla="*/ 0 h 298"/>
                <a:gd name="T54" fmla="*/ 0 w 250"/>
                <a:gd name="T55" fmla="*/ 0 h 298"/>
                <a:gd name="T56" fmla="*/ 0 w 250"/>
                <a:gd name="T57" fmla="*/ 0 h 298"/>
                <a:gd name="T58" fmla="*/ 0 w 250"/>
                <a:gd name="T59" fmla="*/ 0 h 298"/>
                <a:gd name="T60" fmla="*/ 0 w 250"/>
                <a:gd name="T61" fmla="*/ 0 h 298"/>
                <a:gd name="T62" fmla="*/ 0 w 250"/>
                <a:gd name="T63" fmla="*/ 0 h 298"/>
                <a:gd name="T64" fmla="*/ 0 w 250"/>
                <a:gd name="T65" fmla="*/ 0 h 298"/>
                <a:gd name="T66" fmla="*/ 0 w 250"/>
                <a:gd name="T67" fmla="*/ 0 h 298"/>
                <a:gd name="T68" fmla="*/ 0 w 250"/>
                <a:gd name="T69" fmla="*/ 0 h 298"/>
                <a:gd name="T70" fmla="*/ 0 w 250"/>
                <a:gd name="T71" fmla="*/ 0 h 298"/>
                <a:gd name="T72" fmla="*/ 0 w 250"/>
                <a:gd name="T73" fmla="*/ 0 h 298"/>
                <a:gd name="T74" fmla="*/ 0 w 250"/>
                <a:gd name="T75" fmla="*/ 0 h 298"/>
                <a:gd name="T76" fmla="*/ 0 w 250"/>
                <a:gd name="T77" fmla="*/ 0 h 298"/>
                <a:gd name="T78" fmla="*/ 0 w 250"/>
                <a:gd name="T79" fmla="*/ 0 h 298"/>
                <a:gd name="T80" fmla="*/ 0 w 250"/>
                <a:gd name="T81" fmla="*/ 0 h 2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4" name="Freeform 371"/>
            <p:cNvSpPr>
              <a:spLocks/>
            </p:cNvSpPr>
            <p:nvPr/>
          </p:nvSpPr>
          <p:spPr bwMode="auto">
            <a:xfrm>
              <a:off x="1176" y="3433"/>
              <a:ext cx="10" cy="16"/>
            </a:xfrm>
            <a:custGeom>
              <a:avLst/>
              <a:gdLst>
                <a:gd name="T0" fmla="*/ 0 w 226"/>
                <a:gd name="T1" fmla="*/ 0 h 287"/>
                <a:gd name="T2" fmla="*/ 0 w 226"/>
                <a:gd name="T3" fmla="*/ 0 h 287"/>
                <a:gd name="T4" fmla="*/ 0 w 226"/>
                <a:gd name="T5" fmla="*/ 0 h 287"/>
                <a:gd name="T6" fmla="*/ 0 w 226"/>
                <a:gd name="T7" fmla="*/ 0 h 287"/>
                <a:gd name="T8" fmla="*/ 0 w 226"/>
                <a:gd name="T9" fmla="*/ 0 h 287"/>
                <a:gd name="T10" fmla="*/ 0 w 226"/>
                <a:gd name="T11" fmla="*/ 0 h 287"/>
                <a:gd name="T12" fmla="*/ 0 w 226"/>
                <a:gd name="T13" fmla="*/ 0 h 287"/>
                <a:gd name="T14" fmla="*/ 0 w 226"/>
                <a:gd name="T15" fmla="*/ 0 h 287"/>
                <a:gd name="T16" fmla="*/ 0 w 226"/>
                <a:gd name="T17" fmla="*/ 0 h 287"/>
                <a:gd name="T18" fmla="*/ 0 w 226"/>
                <a:gd name="T19" fmla="*/ 0 h 287"/>
                <a:gd name="T20" fmla="*/ 0 w 226"/>
                <a:gd name="T21" fmla="*/ 0 h 287"/>
                <a:gd name="T22" fmla="*/ 0 w 226"/>
                <a:gd name="T23" fmla="*/ 0 h 287"/>
                <a:gd name="T24" fmla="*/ 0 w 226"/>
                <a:gd name="T25" fmla="*/ 0 h 287"/>
                <a:gd name="T26" fmla="*/ 0 w 226"/>
                <a:gd name="T27" fmla="*/ 0 h 287"/>
                <a:gd name="T28" fmla="*/ 0 w 226"/>
                <a:gd name="T29" fmla="*/ 0 h 287"/>
                <a:gd name="T30" fmla="*/ 0 w 226"/>
                <a:gd name="T31" fmla="*/ 0 h 287"/>
                <a:gd name="T32" fmla="*/ 0 w 226"/>
                <a:gd name="T33" fmla="*/ 0 h 287"/>
                <a:gd name="T34" fmla="*/ 0 w 226"/>
                <a:gd name="T35" fmla="*/ 0 h 287"/>
                <a:gd name="T36" fmla="*/ 0 w 226"/>
                <a:gd name="T37" fmla="*/ 0 h 287"/>
                <a:gd name="T38" fmla="*/ 0 w 226"/>
                <a:gd name="T39" fmla="*/ 0 h 287"/>
                <a:gd name="T40" fmla="*/ 0 w 226"/>
                <a:gd name="T41" fmla="*/ 0 h 287"/>
                <a:gd name="T42" fmla="*/ 0 w 226"/>
                <a:gd name="T43" fmla="*/ 0 h 287"/>
                <a:gd name="T44" fmla="*/ 0 w 226"/>
                <a:gd name="T45" fmla="*/ 0 h 287"/>
                <a:gd name="T46" fmla="*/ 0 w 226"/>
                <a:gd name="T47" fmla="*/ 0 h 287"/>
                <a:gd name="T48" fmla="*/ 0 w 226"/>
                <a:gd name="T49" fmla="*/ 0 h 287"/>
                <a:gd name="T50" fmla="*/ 0 w 226"/>
                <a:gd name="T51" fmla="*/ 0 h 287"/>
                <a:gd name="T52" fmla="*/ 0 w 226"/>
                <a:gd name="T53" fmla="*/ 0 h 287"/>
                <a:gd name="T54" fmla="*/ 0 w 226"/>
                <a:gd name="T55" fmla="*/ 0 h 287"/>
                <a:gd name="T56" fmla="*/ 0 w 226"/>
                <a:gd name="T57" fmla="*/ 0 h 287"/>
                <a:gd name="T58" fmla="*/ 0 w 226"/>
                <a:gd name="T59" fmla="*/ 0 h 287"/>
                <a:gd name="T60" fmla="*/ 0 w 226"/>
                <a:gd name="T61" fmla="*/ 0 h 287"/>
                <a:gd name="T62" fmla="*/ 0 w 226"/>
                <a:gd name="T63" fmla="*/ 0 h 287"/>
                <a:gd name="T64" fmla="*/ 0 w 226"/>
                <a:gd name="T65" fmla="*/ 0 h 287"/>
                <a:gd name="T66" fmla="*/ 0 w 226"/>
                <a:gd name="T67" fmla="*/ 0 h 287"/>
                <a:gd name="T68" fmla="*/ 0 w 226"/>
                <a:gd name="T69" fmla="*/ 0 h 287"/>
                <a:gd name="T70" fmla="*/ 0 w 226"/>
                <a:gd name="T71" fmla="*/ 0 h 287"/>
                <a:gd name="T72" fmla="*/ 0 w 226"/>
                <a:gd name="T73" fmla="*/ 0 h 287"/>
                <a:gd name="T74" fmla="*/ 0 w 226"/>
                <a:gd name="T75" fmla="*/ 0 h 287"/>
                <a:gd name="T76" fmla="*/ 0 w 226"/>
                <a:gd name="T77" fmla="*/ 0 h 287"/>
                <a:gd name="T78" fmla="*/ 0 w 226"/>
                <a:gd name="T79" fmla="*/ 0 h 287"/>
                <a:gd name="T80" fmla="*/ 0 w 226"/>
                <a:gd name="T81" fmla="*/ 0 h 28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5" name="Freeform 372"/>
            <p:cNvSpPr>
              <a:spLocks/>
            </p:cNvSpPr>
            <p:nvPr/>
          </p:nvSpPr>
          <p:spPr bwMode="auto">
            <a:xfrm>
              <a:off x="1177" y="3434"/>
              <a:ext cx="9" cy="15"/>
            </a:xfrm>
            <a:custGeom>
              <a:avLst/>
              <a:gdLst>
                <a:gd name="T0" fmla="*/ 0 w 202"/>
                <a:gd name="T1" fmla="*/ 0 h 274"/>
                <a:gd name="T2" fmla="*/ 0 w 202"/>
                <a:gd name="T3" fmla="*/ 0 h 274"/>
                <a:gd name="T4" fmla="*/ 0 w 202"/>
                <a:gd name="T5" fmla="*/ 0 h 274"/>
                <a:gd name="T6" fmla="*/ 0 w 202"/>
                <a:gd name="T7" fmla="*/ 0 h 274"/>
                <a:gd name="T8" fmla="*/ 0 w 202"/>
                <a:gd name="T9" fmla="*/ 0 h 274"/>
                <a:gd name="T10" fmla="*/ 0 w 202"/>
                <a:gd name="T11" fmla="*/ 0 h 274"/>
                <a:gd name="T12" fmla="*/ 0 w 202"/>
                <a:gd name="T13" fmla="*/ 0 h 274"/>
                <a:gd name="T14" fmla="*/ 0 w 202"/>
                <a:gd name="T15" fmla="*/ 0 h 274"/>
                <a:gd name="T16" fmla="*/ 0 w 202"/>
                <a:gd name="T17" fmla="*/ 0 h 274"/>
                <a:gd name="T18" fmla="*/ 0 w 202"/>
                <a:gd name="T19" fmla="*/ 0 h 274"/>
                <a:gd name="T20" fmla="*/ 0 w 202"/>
                <a:gd name="T21" fmla="*/ 0 h 274"/>
                <a:gd name="T22" fmla="*/ 0 w 202"/>
                <a:gd name="T23" fmla="*/ 0 h 274"/>
                <a:gd name="T24" fmla="*/ 0 w 202"/>
                <a:gd name="T25" fmla="*/ 0 h 274"/>
                <a:gd name="T26" fmla="*/ 0 w 202"/>
                <a:gd name="T27" fmla="*/ 0 h 274"/>
                <a:gd name="T28" fmla="*/ 0 w 202"/>
                <a:gd name="T29" fmla="*/ 0 h 274"/>
                <a:gd name="T30" fmla="*/ 0 w 202"/>
                <a:gd name="T31" fmla="*/ 0 h 274"/>
                <a:gd name="T32" fmla="*/ 0 w 202"/>
                <a:gd name="T33" fmla="*/ 0 h 274"/>
                <a:gd name="T34" fmla="*/ 0 w 202"/>
                <a:gd name="T35" fmla="*/ 0 h 274"/>
                <a:gd name="T36" fmla="*/ 0 w 202"/>
                <a:gd name="T37" fmla="*/ 0 h 274"/>
                <a:gd name="T38" fmla="*/ 0 w 202"/>
                <a:gd name="T39" fmla="*/ 0 h 274"/>
                <a:gd name="T40" fmla="*/ 0 w 202"/>
                <a:gd name="T41" fmla="*/ 0 h 274"/>
                <a:gd name="T42" fmla="*/ 0 w 202"/>
                <a:gd name="T43" fmla="*/ 0 h 274"/>
                <a:gd name="T44" fmla="*/ 0 w 202"/>
                <a:gd name="T45" fmla="*/ 0 h 274"/>
                <a:gd name="T46" fmla="*/ 0 w 202"/>
                <a:gd name="T47" fmla="*/ 0 h 274"/>
                <a:gd name="T48" fmla="*/ 0 w 202"/>
                <a:gd name="T49" fmla="*/ 0 h 274"/>
                <a:gd name="T50" fmla="*/ 0 w 202"/>
                <a:gd name="T51" fmla="*/ 0 h 274"/>
                <a:gd name="T52" fmla="*/ 0 w 202"/>
                <a:gd name="T53" fmla="*/ 0 h 274"/>
                <a:gd name="T54" fmla="*/ 0 w 202"/>
                <a:gd name="T55" fmla="*/ 0 h 274"/>
                <a:gd name="T56" fmla="*/ 0 w 202"/>
                <a:gd name="T57" fmla="*/ 0 h 274"/>
                <a:gd name="T58" fmla="*/ 0 w 202"/>
                <a:gd name="T59" fmla="*/ 0 h 274"/>
                <a:gd name="T60" fmla="*/ 0 w 202"/>
                <a:gd name="T61" fmla="*/ 0 h 274"/>
                <a:gd name="T62" fmla="*/ 0 w 202"/>
                <a:gd name="T63" fmla="*/ 0 h 274"/>
                <a:gd name="T64" fmla="*/ 0 w 202"/>
                <a:gd name="T65" fmla="*/ 0 h 2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6" name="Freeform 373"/>
            <p:cNvSpPr>
              <a:spLocks/>
            </p:cNvSpPr>
            <p:nvPr/>
          </p:nvSpPr>
          <p:spPr bwMode="auto">
            <a:xfrm>
              <a:off x="1177" y="3435"/>
              <a:ext cx="9" cy="14"/>
            </a:xfrm>
            <a:custGeom>
              <a:avLst/>
              <a:gdLst>
                <a:gd name="T0" fmla="*/ 0 w 186"/>
                <a:gd name="T1" fmla="*/ 0 h 264"/>
                <a:gd name="T2" fmla="*/ 0 w 186"/>
                <a:gd name="T3" fmla="*/ 0 h 264"/>
                <a:gd name="T4" fmla="*/ 0 w 186"/>
                <a:gd name="T5" fmla="*/ 0 h 264"/>
                <a:gd name="T6" fmla="*/ 0 w 186"/>
                <a:gd name="T7" fmla="*/ 0 h 264"/>
                <a:gd name="T8" fmla="*/ 0 w 186"/>
                <a:gd name="T9" fmla="*/ 0 h 264"/>
                <a:gd name="T10" fmla="*/ 0 w 186"/>
                <a:gd name="T11" fmla="*/ 0 h 264"/>
                <a:gd name="T12" fmla="*/ 0 w 186"/>
                <a:gd name="T13" fmla="*/ 0 h 264"/>
                <a:gd name="T14" fmla="*/ 0 w 186"/>
                <a:gd name="T15" fmla="*/ 0 h 264"/>
                <a:gd name="T16" fmla="*/ 0 w 186"/>
                <a:gd name="T17" fmla="*/ 0 h 264"/>
                <a:gd name="T18" fmla="*/ 0 w 186"/>
                <a:gd name="T19" fmla="*/ 0 h 264"/>
                <a:gd name="T20" fmla="*/ 0 w 186"/>
                <a:gd name="T21" fmla="*/ 0 h 264"/>
                <a:gd name="T22" fmla="*/ 0 w 186"/>
                <a:gd name="T23" fmla="*/ 0 h 264"/>
                <a:gd name="T24" fmla="*/ 0 w 186"/>
                <a:gd name="T25" fmla="*/ 0 h 264"/>
                <a:gd name="T26" fmla="*/ 0 w 186"/>
                <a:gd name="T27" fmla="*/ 0 h 264"/>
                <a:gd name="T28" fmla="*/ 0 w 186"/>
                <a:gd name="T29" fmla="*/ 0 h 264"/>
                <a:gd name="T30" fmla="*/ 0 w 186"/>
                <a:gd name="T31" fmla="*/ 0 h 264"/>
                <a:gd name="T32" fmla="*/ 0 w 186"/>
                <a:gd name="T33" fmla="*/ 0 h 264"/>
                <a:gd name="T34" fmla="*/ 0 w 186"/>
                <a:gd name="T35" fmla="*/ 0 h 264"/>
                <a:gd name="T36" fmla="*/ 0 w 186"/>
                <a:gd name="T37" fmla="*/ 0 h 264"/>
                <a:gd name="T38" fmla="*/ 0 w 186"/>
                <a:gd name="T39" fmla="*/ 0 h 264"/>
                <a:gd name="T40" fmla="*/ 0 w 186"/>
                <a:gd name="T41" fmla="*/ 0 h 264"/>
                <a:gd name="T42" fmla="*/ 0 w 186"/>
                <a:gd name="T43" fmla="*/ 0 h 264"/>
                <a:gd name="T44" fmla="*/ 0 w 186"/>
                <a:gd name="T45" fmla="*/ 0 h 264"/>
                <a:gd name="T46" fmla="*/ 0 w 186"/>
                <a:gd name="T47" fmla="*/ 0 h 264"/>
                <a:gd name="T48" fmla="*/ 0 w 186"/>
                <a:gd name="T49" fmla="*/ 0 h 264"/>
                <a:gd name="T50" fmla="*/ 0 w 186"/>
                <a:gd name="T51" fmla="*/ 0 h 264"/>
                <a:gd name="T52" fmla="*/ 0 w 186"/>
                <a:gd name="T53" fmla="*/ 0 h 264"/>
                <a:gd name="T54" fmla="*/ 0 w 186"/>
                <a:gd name="T55" fmla="*/ 0 h 264"/>
                <a:gd name="T56" fmla="*/ 0 w 186"/>
                <a:gd name="T57" fmla="*/ 0 h 264"/>
                <a:gd name="T58" fmla="*/ 0 w 186"/>
                <a:gd name="T59" fmla="*/ 0 h 264"/>
                <a:gd name="T60" fmla="*/ 0 w 186"/>
                <a:gd name="T61" fmla="*/ 0 h 264"/>
                <a:gd name="T62" fmla="*/ 0 w 186"/>
                <a:gd name="T63" fmla="*/ 0 h 264"/>
                <a:gd name="T64" fmla="*/ 0 w 186"/>
                <a:gd name="T65" fmla="*/ 0 h 2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7" name="Freeform 374"/>
            <p:cNvSpPr>
              <a:spLocks/>
            </p:cNvSpPr>
            <p:nvPr/>
          </p:nvSpPr>
          <p:spPr bwMode="auto">
            <a:xfrm>
              <a:off x="1177" y="3435"/>
              <a:ext cx="8" cy="14"/>
            </a:xfrm>
            <a:custGeom>
              <a:avLst/>
              <a:gdLst>
                <a:gd name="T0" fmla="*/ 0 w 173"/>
                <a:gd name="T1" fmla="*/ 0 h 251"/>
                <a:gd name="T2" fmla="*/ 0 w 173"/>
                <a:gd name="T3" fmla="*/ 0 h 251"/>
                <a:gd name="T4" fmla="*/ 0 w 173"/>
                <a:gd name="T5" fmla="*/ 0 h 251"/>
                <a:gd name="T6" fmla="*/ 0 w 173"/>
                <a:gd name="T7" fmla="*/ 0 h 251"/>
                <a:gd name="T8" fmla="*/ 0 w 173"/>
                <a:gd name="T9" fmla="*/ 0 h 251"/>
                <a:gd name="T10" fmla="*/ 0 w 173"/>
                <a:gd name="T11" fmla="*/ 0 h 251"/>
                <a:gd name="T12" fmla="*/ 0 w 173"/>
                <a:gd name="T13" fmla="*/ 0 h 251"/>
                <a:gd name="T14" fmla="*/ 0 w 173"/>
                <a:gd name="T15" fmla="*/ 0 h 251"/>
                <a:gd name="T16" fmla="*/ 0 w 173"/>
                <a:gd name="T17" fmla="*/ 0 h 251"/>
                <a:gd name="T18" fmla="*/ 0 w 173"/>
                <a:gd name="T19" fmla="*/ 0 h 251"/>
                <a:gd name="T20" fmla="*/ 0 w 173"/>
                <a:gd name="T21" fmla="*/ 0 h 251"/>
                <a:gd name="T22" fmla="*/ 0 w 173"/>
                <a:gd name="T23" fmla="*/ 0 h 251"/>
                <a:gd name="T24" fmla="*/ 0 w 173"/>
                <a:gd name="T25" fmla="*/ 0 h 251"/>
                <a:gd name="T26" fmla="*/ 0 w 173"/>
                <a:gd name="T27" fmla="*/ 0 h 251"/>
                <a:gd name="T28" fmla="*/ 0 w 173"/>
                <a:gd name="T29" fmla="*/ 0 h 251"/>
                <a:gd name="T30" fmla="*/ 0 w 173"/>
                <a:gd name="T31" fmla="*/ 0 h 251"/>
                <a:gd name="T32" fmla="*/ 0 w 173"/>
                <a:gd name="T33" fmla="*/ 0 h 251"/>
                <a:gd name="T34" fmla="*/ 0 w 173"/>
                <a:gd name="T35" fmla="*/ 0 h 251"/>
                <a:gd name="T36" fmla="*/ 0 w 173"/>
                <a:gd name="T37" fmla="*/ 0 h 251"/>
                <a:gd name="T38" fmla="*/ 0 w 173"/>
                <a:gd name="T39" fmla="*/ 0 h 251"/>
                <a:gd name="T40" fmla="*/ 0 w 173"/>
                <a:gd name="T41" fmla="*/ 0 h 251"/>
                <a:gd name="T42" fmla="*/ 0 w 173"/>
                <a:gd name="T43" fmla="*/ 0 h 251"/>
                <a:gd name="T44" fmla="*/ 0 w 173"/>
                <a:gd name="T45" fmla="*/ 0 h 251"/>
                <a:gd name="T46" fmla="*/ 0 w 173"/>
                <a:gd name="T47" fmla="*/ 0 h 251"/>
                <a:gd name="T48" fmla="*/ 0 w 173"/>
                <a:gd name="T49" fmla="*/ 0 h 251"/>
                <a:gd name="T50" fmla="*/ 0 w 173"/>
                <a:gd name="T51" fmla="*/ 0 h 251"/>
                <a:gd name="T52" fmla="*/ 0 w 173"/>
                <a:gd name="T53" fmla="*/ 0 h 251"/>
                <a:gd name="T54" fmla="*/ 0 w 173"/>
                <a:gd name="T55" fmla="*/ 0 h 251"/>
                <a:gd name="T56" fmla="*/ 0 w 173"/>
                <a:gd name="T57" fmla="*/ 0 h 251"/>
                <a:gd name="T58" fmla="*/ 0 w 173"/>
                <a:gd name="T59" fmla="*/ 0 h 251"/>
                <a:gd name="T60" fmla="*/ 0 w 173"/>
                <a:gd name="T61" fmla="*/ 0 h 251"/>
                <a:gd name="T62" fmla="*/ 0 w 173"/>
                <a:gd name="T63" fmla="*/ 0 h 251"/>
                <a:gd name="T64" fmla="*/ 0 w 173"/>
                <a:gd name="T65" fmla="*/ 0 h 2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 name="Freeform 375"/>
            <p:cNvSpPr>
              <a:spLocks/>
            </p:cNvSpPr>
            <p:nvPr/>
          </p:nvSpPr>
          <p:spPr bwMode="auto">
            <a:xfrm>
              <a:off x="1178" y="3436"/>
              <a:ext cx="7" cy="13"/>
            </a:xfrm>
            <a:custGeom>
              <a:avLst/>
              <a:gdLst>
                <a:gd name="T0" fmla="*/ 0 w 163"/>
                <a:gd name="T1" fmla="*/ 0 h 240"/>
                <a:gd name="T2" fmla="*/ 0 w 163"/>
                <a:gd name="T3" fmla="*/ 0 h 240"/>
                <a:gd name="T4" fmla="*/ 0 w 163"/>
                <a:gd name="T5" fmla="*/ 0 h 240"/>
                <a:gd name="T6" fmla="*/ 0 w 163"/>
                <a:gd name="T7" fmla="*/ 0 h 240"/>
                <a:gd name="T8" fmla="*/ 0 w 163"/>
                <a:gd name="T9" fmla="*/ 0 h 240"/>
                <a:gd name="T10" fmla="*/ 0 w 163"/>
                <a:gd name="T11" fmla="*/ 0 h 240"/>
                <a:gd name="T12" fmla="*/ 0 w 163"/>
                <a:gd name="T13" fmla="*/ 0 h 240"/>
                <a:gd name="T14" fmla="*/ 0 w 163"/>
                <a:gd name="T15" fmla="*/ 0 h 240"/>
                <a:gd name="T16" fmla="*/ 0 w 163"/>
                <a:gd name="T17" fmla="*/ 0 h 240"/>
                <a:gd name="T18" fmla="*/ 0 w 163"/>
                <a:gd name="T19" fmla="*/ 0 h 240"/>
                <a:gd name="T20" fmla="*/ 0 w 163"/>
                <a:gd name="T21" fmla="*/ 0 h 240"/>
                <a:gd name="T22" fmla="*/ 0 w 163"/>
                <a:gd name="T23" fmla="*/ 0 h 240"/>
                <a:gd name="T24" fmla="*/ 0 w 163"/>
                <a:gd name="T25" fmla="*/ 0 h 240"/>
                <a:gd name="T26" fmla="*/ 0 w 163"/>
                <a:gd name="T27" fmla="*/ 0 h 240"/>
                <a:gd name="T28" fmla="*/ 0 w 163"/>
                <a:gd name="T29" fmla="*/ 0 h 240"/>
                <a:gd name="T30" fmla="*/ 0 w 163"/>
                <a:gd name="T31" fmla="*/ 0 h 240"/>
                <a:gd name="T32" fmla="*/ 0 w 163"/>
                <a:gd name="T33" fmla="*/ 0 h 240"/>
                <a:gd name="T34" fmla="*/ 0 w 163"/>
                <a:gd name="T35" fmla="*/ 0 h 240"/>
                <a:gd name="T36" fmla="*/ 0 w 163"/>
                <a:gd name="T37" fmla="*/ 0 h 240"/>
                <a:gd name="T38" fmla="*/ 0 w 163"/>
                <a:gd name="T39" fmla="*/ 0 h 240"/>
                <a:gd name="T40" fmla="*/ 0 w 163"/>
                <a:gd name="T41" fmla="*/ 0 h 240"/>
                <a:gd name="T42" fmla="*/ 0 w 163"/>
                <a:gd name="T43" fmla="*/ 0 h 240"/>
                <a:gd name="T44" fmla="*/ 0 w 163"/>
                <a:gd name="T45" fmla="*/ 0 h 240"/>
                <a:gd name="T46" fmla="*/ 0 w 163"/>
                <a:gd name="T47" fmla="*/ 0 h 240"/>
                <a:gd name="T48" fmla="*/ 0 w 163"/>
                <a:gd name="T49" fmla="*/ 0 h 240"/>
                <a:gd name="T50" fmla="*/ 0 w 163"/>
                <a:gd name="T51" fmla="*/ 0 h 240"/>
                <a:gd name="T52" fmla="*/ 0 w 163"/>
                <a:gd name="T53" fmla="*/ 0 h 240"/>
                <a:gd name="T54" fmla="*/ 0 w 163"/>
                <a:gd name="T55" fmla="*/ 0 h 240"/>
                <a:gd name="T56" fmla="*/ 0 w 163"/>
                <a:gd name="T57" fmla="*/ 0 h 240"/>
                <a:gd name="T58" fmla="*/ 0 w 163"/>
                <a:gd name="T59" fmla="*/ 0 h 240"/>
                <a:gd name="T60" fmla="*/ 0 w 163"/>
                <a:gd name="T61" fmla="*/ 0 h 240"/>
                <a:gd name="T62" fmla="*/ 0 w 163"/>
                <a:gd name="T63" fmla="*/ 0 h 240"/>
                <a:gd name="T64" fmla="*/ 0 w 163"/>
                <a:gd name="T65" fmla="*/ 0 h 2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 name="Freeform 376"/>
            <p:cNvSpPr>
              <a:spLocks/>
            </p:cNvSpPr>
            <p:nvPr/>
          </p:nvSpPr>
          <p:spPr bwMode="auto">
            <a:xfrm>
              <a:off x="1185" y="3449"/>
              <a:ext cx="2" cy="5"/>
            </a:xfrm>
            <a:custGeom>
              <a:avLst/>
              <a:gdLst>
                <a:gd name="T0" fmla="*/ 0 w 48"/>
                <a:gd name="T1" fmla="*/ 0 h 99"/>
                <a:gd name="T2" fmla="*/ 0 w 48"/>
                <a:gd name="T3" fmla="*/ 0 h 99"/>
                <a:gd name="T4" fmla="*/ 0 w 48"/>
                <a:gd name="T5" fmla="*/ 0 h 99"/>
                <a:gd name="T6" fmla="*/ 0 w 48"/>
                <a:gd name="T7" fmla="*/ 0 h 99"/>
                <a:gd name="T8" fmla="*/ 0 w 48"/>
                <a:gd name="T9" fmla="*/ 0 h 99"/>
                <a:gd name="T10" fmla="*/ 0 w 48"/>
                <a:gd name="T11" fmla="*/ 0 h 99"/>
                <a:gd name="T12" fmla="*/ 0 w 48"/>
                <a:gd name="T13" fmla="*/ 0 h 99"/>
                <a:gd name="T14" fmla="*/ 0 w 48"/>
                <a:gd name="T15" fmla="*/ 0 h 9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60" name="Rectangle 21"/>
          <p:cNvSpPr txBox="1">
            <a:spLocks noChangeArrowheads="1"/>
          </p:cNvSpPr>
          <p:nvPr/>
        </p:nvSpPr>
        <p:spPr bwMode="auto">
          <a:xfrm>
            <a:off x="4746625" y="1295400"/>
            <a:ext cx="4114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476250" indent="-2730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nSpc>
                <a:spcPct val="90000"/>
              </a:lnSpc>
              <a:spcBef>
                <a:spcPct val="20000"/>
              </a:spcBef>
              <a:buClr>
                <a:schemeClr val="accent1"/>
              </a:buClr>
              <a:buSzPct val="76000"/>
              <a:buFont typeface="Wingdings 2" panose="05020102010507070707" pitchFamily="18" charset="2"/>
              <a:buChar char=""/>
            </a:pPr>
            <a:r>
              <a:rPr lang="en-US" sz="2000" dirty="0">
                <a:solidFill>
                  <a:schemeClr val="tx2"/>
                </a:solidFill>
                <a:cs typeface="Calibri" panose="020F0502020204030204" pitchFamily="34" charset="0"/>
              </a:rPr>
              <a:t>Station (STA)</a:t>
            </a:r>
          </a:p>
          <a:p>
            <a:pPr lvl="1">
              <a:lnSpc>
                <a:spcPct val="90000"/>
              </a:lnSpc>
              <a:spcBef>
                <a:spcPct val="20000"/>
              </a:spcBef>
              <a:buClr>
                <a:schemeClr val="accent1"/>
              </a:buClr>
              <a:buSzPct val="76000"/>
              <a:buFont typeface="Wingdings 2" panose="05020102010507070707" pitchFamily="18" charset="2"/>
              <a:buChar char=""/>
            </a:pPr>
            <a:r>
              <a:rPr lang="en-US" dirty="0">
                <a:solidFill>
                  <a:schemeClr val="tx2"/>
                </a:solidFill>
                <a:cs typeface="Calibri" panose="020F0502020204030204" pitchFamily="34" charset="0"/>
              </a:rPr>
              <a:t>terminal with access mechanisms to the wireless medium and radio contact to the access point</a:t>
            </a:r>
          </a:p>
          <a:p>
            <a:pPr>
              <a:lnSpc>
                <a:spcPct val="90000"/>
              </a:lnSpc>
              <a:spcBef>
                <a:spcPct val="20000"/>
              </a:spcBef>
              <a:buClr>
                <a:schemeClr val="accent1"/>
              </a:buClr>
              <a:buSzPct val="76000"/>
              <a:buFont typeface="Wingdings 2" panose="05020102010507070707" pitchFamily="18" charset="2"/>
              <a:buChar char=""/>
            </a:pPr>
            <a:r>
              <a:rPr lang="en-US" sz="2000" dirty="0">
                <a:solidFill>
                  <a:schemeClr val="tx2"/>
                </a:solidFill>
                <a:cs typeface="Calibri" panose="020F0502020204030204" pitchFamily="34" charset="0"/>
              </a:rPr>
              <a:t>Basic Service Set (BSS)</a:t>
            </a:r>
          </a:p>
          <a:p>
            <a:pPr lvl="1">
              <a:lnSpc>
                <a:spcPct val="90000"/>
              </a:lnSpc>
              <a:spcBef>
                <a:spcPct val="20000"/>
              </a:spcBef>
              <a:buClr>
                <a:schemeClr val="accent1"/>
              </a:buClr>
              <a:buSzPct val="76000"/>
              <a:buFont typeface="Wingdings 2" panose="05020102010507070707" pitchFamily="18" charset="2"/>
              <a:buChar char=""/>
            </a:pPr>
            <a:r>
              <a:rPr lang="en-US" dirty="0">
                <a:solidFill>
                  <a:schemeClr val="tx2"/>
                </a:solidFill>
                <a:cs typeface="Calibri" panose="020F0502020204030204" pitchFamily="34" charset="0"/>
              </a:rPr>
              <a:t>group of stations using the same radio frequency</a:t>
            </a:r>
          </a:p>
          <a:p>
            <a:pPr>
              <a:lnSpc>
                <a:spcPct val="90000"/>
              </a:lnSpc>
              <a:spcBef>
                <a:spcPct val="20000"/>
              </a:spcBef>
              <a:buClr>
                <a:schemeClr val="accent1"/>
              </a:buClr>
              <a:buSzPct val="76000"/>
              <a:buFont typeface="Wingdings 2" panose="05020102010507070707" pitchFamily="18" charset="2"/>
              <a:buChar char=""/>
            </a:pPr>
            <a:r>
              <a:rPr lang="en-US" sz="2000" dirty="0">
                <a:solidFill>
                  <a:schemeClr val="tx2"/>
                </a:solidFill>
                <a:cs typeface="Calibri" panose="020F0502020204030204" pitchFamily="34" charset="0"/>
              </a:rPr>
              <a:t>Access Point</a:t>
            </a:r>
          </a:p>
          <a:p>
            <a:pPr lvl="1">
              <a:lnSpc>
                <a:spcPct val="90000"/>
              </a:lnSpc>
              <a:spcBef>
                <a:spcPct val="20000"/>
              </a:spcBef>
              <a:buClr>
                <a:schemeClr val="accent1"/>
              </a:buClr>
              <a:buSzPct val="76000"/>
              <a:buFont typeface="Wingdings 2" panose="05020102010507070707" pitchFamily="18" charset="2"/>
              <a:buChar char=""/>
            </a:pPr>
            <a:r>
              <a:rPr lang="en-US" dirty="0">
                <a:solidFill>
                  <a:schemeClr val="tx2"/>
                </a:solidFill>
                <a:cs typeface="Calibri" panose="020F0502020204030204" pitchFamily="34" charset="0"/>
              </a:rPr>
              <a:t>station integrated into the wireless LAN and the distribution system</a:t>
            </a:r>
          </a:p>
          <a:p>
            <a:pPr>
              <a:lnSpc>
                <a:spcPct val="90000"/>
              </a:lnSpc>
              <a:spcBef>
                <a:spcPct val="20000"/>
              </a:spcBef>
              <a:buClr>
                <a:schemeClr val="accent1"/>
              </a:buClr>
              <a:buSzPct val="76000"/>
              <a:buFont typeface="Wingdings 2" panose="05020102010507070707" pitchFamily="18" charset="2"/>
              <a:buChar char=""/>
            </a:pPr>
            <a:r>
              <a:rPr lang="en-US" sz="2000" dirty="0">
                <a:solidFill>
                  <a:schemeClr val="tx2"/>
                </a:solidFill>
                <a:cs typeface="Calibri" panose="020F0502020204030204" pitchFamily="34" charset="0"/>
              </a:rPr>
              <a:t>Portal</a:t>
            </a:r>
          </a:p>
          <a:p>
            <a:pPr lvl="1">
              <a:lnSpc>
                <a:spcPct val="90000"/>
              </a:lnSpc>
              <a:spcBef>
                <a:spcPct val="20000"/>
              </a:spcBef>
              <a:buClr>
                <a:schemeClr val="accent1"/>
              </a:buClr>
              <a:buSzPct val="76000"/>
              <a:buFont typeface="Wingdings 2" panose="05020102010507070707" pitchFamily="18" charset="2"/>
              <a:buChar char=""/>
            </a:pPr>
            <a:r>
              <a:rPr lang="en-US" dirty="0">
                <a:solidFill>
                  <a:schemeClr val="tx2"/>
                </a:solidFill>
                <a:cs typeface="Calibri" panose="020F0502020204030204" pitchFamily="34" charset="0"/>
              </a:rPr>
              <a:t>bridge to other (wired) networks</a:t>
            </a:r>
          </a:p>
          <a:p>
            <a:pPr>
              <a:lnSpc>
                <a:spcPct val="90000"/>
              </a:lnSpc>
              <a:spcBef>
                <a:spcPct val="20000"/>
              </a:spcBef>
              <a:buClr>
                <a:schemeClr val="accent1"/>
              </a:buClr>
              <a:buSzPct val="76000"/>
              <a:buFont typeface="Wingdings 2" panose="05020102010507070707" pitchFamily="18" charset="2"/>
              <a:buChar char=""/>
            </a:pPr>
            <a:r>
              <a:rPr lang="en-US" sz="2000" dirty="0">
                <a:solidFill>
                  <a:schemeClr val="tx2"/>
                </a:solidFill>
                <a:cs typeface="Calibri" panose="020F0502020204030204" pitchFamily="34" charset="0"/>
              </a:rPr>
              <a:t>Distribution System</a:t>
            </a:r>
          </a:p>
          <a:p>
            <a:pPr lvl="1">
              <a:lnSpc>
                <a:spcPct val="90000"/>
              </a:lnSpc>
              <a:spcBef>
                <a:spcPct val="20000"/>
              </a:spcBef>
              <a:buClr>
                <a:schemeClr val="accent1"/>
              </a:buClr>
              <a:buSzPct val="76000"/>
              <a:buFont typeface="Wingdings 2" panose="05020102010507070707" pitchFamily="18" charset="2"/>
              <a:buChar char=""/>
            </a:pPr>
            <a:r>
              <a:rPr lang="en-US" dirty="0">
                <a:solidFill>
                  <a:schemeClr val="tx2"/>
                </a:solidFill>
                <a:cs typeface="Calibri" panose="020F0502020204030204" pitchFamily="34" charset="0"/>
              </a:rPr>
              <a:t>interconnection network to form one logical network (EES: Extended Service Set) based </a:t>
            </a:r>
            <a:br>
              <a:rPr lang="en-US" dirty="0">
                <a:solidFill>
                  <a:schemeClr val="tx2"/>
                </a:solidFill>
                <a:cs typeface="Calibri" panose="020F0502020204030204" pitchFamily="34" charset="0"/>
              </a:rPr>
            </a:br>
            <a:r>
              <a:rPr lang="en-US" dirty="0">
                <a:solidFill>
                  <a:schemeClr val="tx2"/>
                </a:solidFill>
                <a:cs typeface="Calibri" panose="020F0502020204030204" pitchFamily="34" charset="0"/>
              </a:rPr>
              <a:t>on several BSS</a:t>
            </a:r>
          </a:p>
        </p:txBody>
      </p:sp>
      <p:sp>
        <p:nvSpPr>
          <p:cNvPr id="361" name="Rectangle 368"/>
          <p:cNvSpPr>
            <a:spLocks noChangeArrowheads="1"/>
          </p:cNvSpPr>
          <p:nvPr/>
        </p:nvSpPr>
        <p:spPr bwMode="auto">
          <a:xfrm>
            <a:off x="1076325" y="1338263"/>
            <a:ext cx="1504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90000"/>
              </a:lnSpc>
            </a:pPr>
            <a:r>
              <a:rPr lang="en-US" dirty="0"/>
              <a:t>Wireless LANs</a:t>
            </a:r>
          </a:p>
        </p:txBody>
      </p:sp>
      <p:sp>
        <p:nvSpPr>
          <p:cNvPr id="362" name="Title 1"/>
          <p:cNvSpPr txBox="1">
            <a:spLocks/>
          </p:cNvSpPr>
          <p:nvPr/>
        </p:nvSpPr>
        <p:spPr bwMode="auto">
          <a:xfrm>
            <a:off x="-596107" y="604838"/>
            <a:ext cx="8915401"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1800" dirty="0" smtClean="0">
                <a:solidFill>
                  <a:srgbClr val="003366"/>
                </a:solidFill>
              </a:rPr>
              <a:t>Mobile &amp; Wireless Network Architecture- Wireless LAN- Infrastructure</a:t>
            </a:r>
          </a:p>
          <a:p>
            <a:pPr eaLnBrk="1" hangingPunct="1">
              <a:defRPr/>
            </a:pPr>
            <a:endParaRPr lang="en-US" sz="1800" kern="0" dirty="0" smtClean="0">
              <a:latin typeface="Arial"/>
            </a:endParaRPr>
          </a:p>
        </p:txBody>
      </p:sp>
    </p:spTree>
    <p:extLst>
      <p:ext uri="{BB962C8B-B14F-4D97-AF65-F5344CB8AC3E}">
        <p14:creationId xmlns:p14="http://schemas.microsoft.com/office/powerpoint/2010/main" val="63631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6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6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6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60">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6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60">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36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5"/>
          <p:cNvSpPr>
            <a:spLocks noChangeArrowheads="1"/>
          </p:cNvSpPr>
          <p:nvPr/>
        </p:nvSpPr>
        <p:spPr bwMode="auto">
          <a:xfrm>
            <a:off x="457200" y="1447800"/>
            <a:ext cx="82296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dirty="0" err="1"/>
              <a:t>WiMAX</a:t>
            </a:r>
            <a:r>
              <a:rPr lang="en-US" dirty="0"/>
              <a:t> was designed to replace the last-mile wired-broadband access networks while Wi-Fi was created for providing services into LAN networks.</a:t>
            </a:r>
          </a:p>
          <a:p>
            <a:pPr algn="just" eaLnBrk="1" hangingPunct="1">
              <a:lnSpc>
                <a:spcPct val="150000"/>
              </a:lnSpc>
            </a:pPr>
            <a:endParaRPr lang="en-US" dirty="0"/>
          </a:p>
          <a:p>
            <a:pPr algn="just" eaLnBrk="1" hangingPunct="1">
              <a:lnSpc>
                <a:spcPct val="150000"/>
              </a:lnSpc>
            </a:pPr>
            <a:r>
              <a:rPr lang="en-US" dirty="0" err="1"/>
              <a:t>WiMAX</a:t>
            </a:r>
            <a:r>
              <a:rPr lang="en-US" dirty="0"/>
              <a:t> technology to support peak Down Link  data rates up to 63 Mbps per sector and peak Up Link data rates up to 28 Mbps per sector in a 10 MHz channel. Whereas, Wi-Fi data rates summary as follows: </a:t>
            </a:r>
            <a:endParaRPr lang="en-US" dirty="0">
              <a:cs typeface="Calibri" panose="020F0502020204030204" pitchFamily="34" charset="0"/>
            </a:endParaRPr>
          </a:p>
        </p:txBody>
      </p:sp>
      <p:graphicFrame>
        <p:nvGraphicFramePr>
          <p:cNvPr id="6" name="Table 5"/>
          <p:cNvGraphicFramePr>
            <a:graphicFrameLocks noGrp="1"/>
          </p:cNvGraphicFramePr>
          <p:nvPr/>
        </p:nvGraphicFramePr>
        <p:xfrm>
          <a:off x="533400" y="4191000"/>
          <a:ext cx="8153399" cy="2101847"/>
        </p:xfrm>
        <a:graphic>
          <a:graphicData uri="http://schemas.openxmlformats.org/drawingml/2006/table">
            <a:tbl>
              <a:tblPr/>
              <a:tblGrid>
                <a:gridCol w="1796540"/>
                <a:gridCol w="2118953"/>
                <a:gridCol w="2118953"/>
                <a:gridCol w="2118953"/>
              </a:tblGrid>
              <a:tr h="326393">
                <a:tc>
                  <a:txBody>
                    <a:bodyPr/>
                    <a:lstStyle/>
                    <a:p>
                      <a:pPr algn="ctr"/>
                      <a:r>
                        <a:rPr lang="en-US" sz="1600" b="1" dirty="0">
                          <a:effectLst/>
                        </a:rPr>
                        <a:t>Protocol</a:t>
                      </a:r>
                      <a:endParaRPr lang="en-US" sz="1600" dirty="0">
                        <a:effectLst/>
                      </a:endParaRPr>
                    </a:p>
                  </a:txBody>
                  <a:tcPr marL="41256" marR="41256" marT="41261" marB="41261" anchor="ctr">
                    <a:lnL>
                      <a:noFill/>
                    </a:lnL>
                    <a:lnR>
                      <a:noFill/>
                    </a:lnR>
                    <a:lnT>
                      <a:noFill/>
                    </a:lnT>
                    <a:lnB>
                      <a:noFill/>
                    </a:lnB>
                    <a:solidFill>
                      <a:srgbClr val="EFEFEF"/>
                    </a:solidFill>
                  </a:tcPr>
                </a:tc>
                <a:tc>
                  <a:txBody>
                    <a:bodyPr/>
                    <a:lstStyle/>
                    <a:p>
                      <a:pPr algn="ctr"/>
                      <a:r>
                        <a:rPr lang="en-US" sz="1600" b="1" dirty="0">
                          <a:effectLst/>
                        </a:rPr>
                        <a:t>Frequency</a:t>
                      </a:r>
                      <a:endParaRPr lang="en-US" sz="1600" dirty="0">
                        <a:effectLst/>
                      </a:endParaRPr>
                    </a:p>
                  </a:txBody>
                  <a:tcPr marL="41256" marR="41256" marT="41261" marB="41261" anchor="ctr">
                    <a:lnL>
                      <a:noFill/>
                    </a:lnL>
                    <a:lnR>
                      <a:noFill/>
                    </a:lnR>
                    <a:lnB>
                      <a:noFill/>
                    </a:lnB>
                    <a:solidFill>
                      <a:srgbClr val="EFEFEF"/>
                    </a:solidFill>
                  </a:tcPr>
                </a:tc>
                <a:tc>
                  <a:txBody>
                    <a:bodyPr/>
                    <a:lstStyle/>
                    <a:p>
                      <a:pPr algn="ctr"/>
                      <a:r>
                        <a:rPr lang="en-US" sz="1600" b="1">
                          <a:effectLst/>
                        </a:rPr>
                        <a:t>Signal</a:t>
                      </a:r>
                      <a:endParaRPr lang="en-US" sz="1600">
                        <a:effectLst/>
                      </a:endParaRPr>
                    </a:p>
                  </a:txBody>
                  <a:tcPr marL="41256" marR="41256" marT="41261" marB="41261" anchor="ctr">
                    <a:lnL>
                      <a:noFill/>
                    </a:lnL>
                    <a:lnR>
                      <a:noFill/>
                    </a:lnR>
                    <a:lnB>
                      <a:noFill/>
                    </a:lnB>
                    <a:solidFill>
                      <a:srgbClr val="EFEFEF"/>
                    </a:solidFill>
                  </a:tcPr>
                </a:tc>
                <a:tc>
                  <a:txBody>
                    <a:bodyPr/>
                    <a:lstStyle/>
                    <a:p>
                      <a:pPr algn="ctr"/>
                      <a:r>
                        <a:rPr lang="en-US" sz="1600" b="1">
                          <a:effectLst/>
                        </a:rPr>
                        <a:t>Maximum data rate</a:t>
                      </a:r>
                      <a:endParaRPr lang="en-US" sz="1600">
                        <a:effectLst/>
                      </a:endParaRPr>
                    </a:p>
                  </a:txBody>
                  <a:tcPr marL="41256" marR="41256" marT="41261" marB="41261" anchor="ctr">
                    <a:lnL>
                      <a:noFill/>
                    </a:lnL>
                    <a:lnR>
                      <a:noFill/>
                    </a:lnR>
                    <a:lnB>
                      <a:noFill/>
                    </a:lnB>
                    <a:solidFill>
                      <a:srgbClr val="EFEFEF"/>
                    </a:solidFill>
                  </a:tcPr>
                </a:tc>
              </a:tr>
              <a:tr h="295909">
                <a:tc>
                  <a:txBody>
                    <a:bodyPr/>
                    <a:lstStyle/>
                    <a:p>
                      <a:pPr algn="ctr"/>
                      <a:r>
                        <a:rPr lang="en-US" sz="1400" u="none" strike="noStrike" dirty="0">
                          <a:solidFill>
                            <a:srgbClr val="0071C5"/>
                          </a:solidFill>
                          <a:effectLst/>
                          <a:hlinkClick r:id="rId2"/>
                        </a:rPr>
                        <a:t>Legacy 802.11</a:t>
                      </a:r>
                      <a:endParaRPr lang="en-US" sz="1400" dirty="0">
                        <a:effectLst/>
                      </a:endParaRPr>
                    </a:p>
                  </a:txBody>
                  <a:tcPr marL="41256" marR="41256" marT="41261" marB="41261" anchor="ctr">
                    <a:lnL>
                      <a:noFill/>
                    </a:lnL>
                    <a:lnR>
                      <a:noFill/>
                    </a:lnR>
                    <a:lnT>
                      <a:noFill/>
                    </a:lnT>
                    <a:lnB>
                      <a:noFill/>
                    </a:lnB>
                    <a:solidFill>
                      <a:srgbClr val="FFFFFF"/>
                    </a:solidFill>
                  </a:tcPr>
                </a:tc>
                <a:tc>
                  <a:txBody>
                    <a:bodyPr/>
                    <a:lstStyle/>
                    <a:p>
                      <a:pPr algn="ctr"/>
                      <a:r>
                        <a:rPr lang="en-US" sz="1400">
                          <a:effectLst/>
                        </a:rPr>
                        <a:t>2.4 GHz</a:t>
                      </a:r>
                    </a:p>
                  </a:txBody>
                  <a:tcPr marL="41256" marR="41256" marT="41261" marB="41261" anchor="ctr">
                    <a:lnL>
                      <a:noFill/>
                    </a:lnL>
                    <a:lnR>
                      <a:noFill/>
                    </a:lnR>
                    <a:lnT>
                      <a:noFill/>
                    </a:lnT>
                    <a:lnB>
                      <a:noFill/>
                    </a:lnB>
                    <a:solidFill>
                      <a:srgbClr val="FFFFFF"/>
                    </a:solidFill>
                  </a:tcPr>
                </a:tc>
                <a:tc>
                  <a:txBody>
                    <a:bodyPr/>
                    <a:lstStyle/>
                    <a:p>
                      <a:pPr algn="ctr"/>
                      <a:r>
                        <a:rPr lang="en-US" sz="1400" dirty="0">
                          <a:effectLst/>
                        </a:rPr>
                        <a:t>FHSS or DSSS</a:t>
                      </a:r>
                    </a:p>
                  </a:txBody>
                  <a:tcPr marL="41256" marR="41256" marT="41261" marB="41261" anchor="ctr">
                    <a:lnL>
                      <a:noFill/>
                    </a:lnL>
                    <a:lnR>
                      <a:noFill/>
                    </a:lnR>
                    <a:lnT>
                      <a:noFill/>
                    </a:lnT>
                    <a:lnB>
                      <a:noFill/>
                    </a:lnB>
                    <a:solidFill>
                      <a:srgbClr val="FFFFFF"/>
                    </a:solidFill>
                  </a:tcPr>
                </a:tc>
                <a:tc>
                  <a:txBody>
                    <a:bodyPr/>
                    <a:lstStyle/>
                    <a:p>
                      <a:pPr algn="ctr"/>
                      <a:r>
                        <a:rPr lang="en-US" sz="1400">
                          <a:effectLst/>
                        </a:rPr>
                        <a:t>2 Mbps</a:t>
                      </a:r>
                    </a:p>
                  </a:txBody>
                  <a:tcPr marL="41256" marR="41256" marT="41261" marB="41261" anchor="ctr">
                    <a:lnL>
                      <a:noFill/>
                    </a:lnL>
                    <a:lnR>
                      <a:noFill/>
                    </a:lnR>
                    <a:lnT>
                      <a:noFill/>
                    </a:lnT>
                    <a:lnB>
                      <a:noFill/>
                    </a:lnB>
                    <a:solidFill>
                      <a:srgbClr val="FFFFFF"/>
                    </a:solidFill>
                  </a:tcPr>
                </a:tc>
              </a:tr>
              <a:tr h="295909">
                <a:tc>
                  <a:txBody>
                    <a:bodyPr/>
                    <a:lstStyle/>
                    <a:p>
                      <a:pPr algn="ctr"/>
                      <a:r>
                        <a:rPr lang="en-US" sz="1400" u="none" strike="noStrike" dirty="0">
                          <a:solidFill>
                            <a:srgbClr val="0071C5"/>
                          </a:solidFill>
                          <a:effectLst/>
                          <a:hlinkClick r:id="rId3"/>
                        </a:rPr>
                        <a:t>802.11a</a:t>
                      </a:r>
                      <a:endParaRPr lang="en-US" sz="1400" dirty="0">
                        <a:effectLst/>
                      </a:endParaRPr>
                    </a:p>
                  </a:txBody>
                  <a:tcPr marL="41256" marR="41256" marT="41261" marB="41261" anchor="ctr">
                    <a:lnL>
                      <a:noFill/>
                    </a:lnL>
                    <a:lnR>
                      <a:noFill/>
                    </a:lnR>
                    <a:lnT>
                      <a:noFill/>
                    </a:lnT>
                    <a:lnB>
                      <a:noFill/>
                    </a:lnB>
                    <a:solidFill>
                      <a:srgbClr val="FFFFFF"/>
                    </a:solidFill>
                  </a:tcPr>
                </a:tc>
                <a:tc>
                  <a:txBody>
                    <a:bodyPr/>
                    <a:lstStyle/>
                    <a:p>
                      <a:pPr algn="ctr"/>
                      <a:r>
                        <a:rPr lang="en-US" sz="1400" dirty="0">
                          <a:effectLst/>
                        </a:rPr>
                        <a:t>5 GHz</a:t>
                      </a:r>
                    </a:p>
                  </a:txBody>
                  <a:tcPr marL="41256" marR="41256" marT="41261" marB="41261" anchor="ctr">
                    <a:lnL>
                      <a:noFill/>
                    </a:lnL>
                    <a:lnR>
                      <a:noFill/>
                    </a:lnR>
                    <a:lnT>
                      <a:noFill/>
                    </a:lnT>
                    <a:lnB>
                      <a:noFill/>
                    </a:lnB>
                    <a:solidFill>
                      <a:srgbClr val="FFFFFF"/>
                    </a:solidFill>
                  </a:tcPr>
                </a:tc>
                <a:tc>
                  <a:txBody>
                    <a:bodyPr/>
                    <a:lstStyle/>
                    <a:p>
                      <a:pPr algn="ctr"/>
                      <a:r>
                        <a:rPr lang="en-US" sz="1400">
                          <a:effectLst/>
                        </a:rPr>
                        <a:t>OFDM</a:t>
                      </a:r>
                    </a:p>
                  </a:txBody>
                  <a:tcPr marL="41256" marR="41256" marT="41261" marB="41261" anchor="ctr">
                    <a:lnL>
                      <a:noFill/>
                    </a:lnL>
                    <a:lnR>
                      <a:noFill/>
                    </a:lnR>
                    <a:lnT>
                      <a:noFill/>
                    </a:lnT>
                    <a:lnB>
                      <a:noFill/>
                    </a:lnB>
                    <a:solidFill>
                      <a:srgbClr val="FFFFFF"/>
                    </a:solidFill>
                  </a:tcPr>
                </a:tc>
                <a:tc>
                  <a:txBody>
                    <a:bodyPr/>
                    <a:lstStyle/>
                    <a:p>
                      <a:pPr algn="ctr"/>
                      <a:r>
                        <a:rPr lang="en-US" sz="1400">
                          <a:effectLst/>
                        </a:rPr>
                        <a:t>54 Mbps</a:t>
                      </a:r>
                    </a:p>
                  </a:txBody>
                  <a:tcPr marL="41256" marR="41256" marT="41261" marB="41261" anchor="ctr">
                    <a:lnL>
                      <a:noFill/>
                    </a:lnL>
                    <a:lnR>
                      <a:noFill/>
                    </a:lnR>
                    <a:lnT>
                      <a:noFill/>
                    </a:lnT>
                    <a:lnB>
                      <a:noFill/>
                    </a:lnB>
                    <a:solidFill>
                      <a:srgbClr val="FFFFFF"/>
                    </a:solidFill>
                  </a:tcPr>
                </a:tc>
              </a:tr>
              <a:tr h="295909">
                <a:tc>
                  <a:txBody>
                    <a:bodyPr/>
                    <a:lstStyle/>
                    <a:p>
                      <a:pPr algn="ctr"/>
                      <a:r>
                        <a:rPr lang="en-US" sz="1400" u="none" strike="noStrike" dirty="0">
                          <a:solidFill>
                            <a:srgbClr val="0071C5"/>
                          </a:solidFill>
                          <a:effectLst/>
                          <a:hlinkClick r:id="rId4"/>
                        </a:rPr>
                        <a:t>802.11b</a:t>
                      </a:r>
                      <a:endParaRPr lang="en-US" sz="1400" dirty="0">
                        <a:effectLst/>
                      </a:endParaRPr>
                    </a:p>
                  </a:txBody>
                  <a:tcPr marL="41256" marR="41256" marT="41261" marB="41261" anchor="ctr">
                    <a:lnL>
                      <a:noFill/>
                    </a:lnL>
                    <a:lnR>
                      <a:noFill/>
                    </a:lnR>
                    <a:lnT>
                      <a:noFill/>
                    </a:lnT>
                    <a:lnB>
                      <a:noFill/>
                    </a:lnB>
                    <a:solidFill>
                      <a:srgbClr val="FFFFFF"/>
                    </a:solidFill>
                  </a:tcPr>
                </a:tc>
                <a:tc>
                  <a:txBody>
                    <a:bodyPr/>
                    <a:lstStyle/>
                    <a:p>
                      <a:pPr algn="ctr"/>
                      <a:r>
                        <a:rPr lang="en-US" sz="1400" dirty="0">
                          <a:effectLst/>
                        </a:rPr>
                        <a:t>2.4 GHz</a:t>
                      </a:r>
                    </a:p>
                  </a:txBody>
                  <a:tcPr marL="41256" marR="41256" marT="41261" marB="41261" anchor="ctr">
                    <a:lnL>
                      <a:noFill/>
                    </a:lnL>
                    <a:lnR>
                      <a:noFill/>
                    </a:lnR>
                    <a:lnT>
                      <a:noFill/>
                    </a:lnT>
                    <a:lnB>
                      <a:noFill/>
                    </a:lnB>
                    <a:solidFill>
                      <a:srgbClr val="FFFFFF"/>
                    </a:solidFill>
                  </a:tcPr>
                </a:tc>
                <a:tc>
                  <a:txBody>
                    <a:bodyPr/>
                    <a:lstStyle/>
                    <a:p>
                      <a:pPr algn="ctr"/>
                      <a:r>
                        <a:rPr lang="en-US" sz="1400">
                          <a:effectLst/>
                        </a:rPr>
                        <a:t>HR-DSSS</a:t>
                      </a:r>
                    </a:p>
                  </a:txBody>
                  <a:tcPr marL="41256" marR="41256" marT="41261" marB="41261" anchor="ctr">
                    <a:lnL>
                      <a:noFill/>
                    </a:lnL>
                    <a:lnR>
                      <a:noFill/>
                    </a:lnR>
                    <a:lnT>
                      <a:noFill/>
                    </a:lnT>
                    <a:lnB>
                      <a:noFill/>
                    </a:lnB>
                    <a:solidFill>
                      <a:srgbClr val="FFFFFF"/>
                    </a:solidFill>
                  </a:tcPr>
                </a:tc>
                <a:tc>
                  <a:txBody>
                    <a:bodyPr/>
                    <a:lstStyle/>
                    <a:p>
                      <a:pPr algn="ctr"/>
                      <a:r>
                        <a:rPr lang="en-US" sz="1400">
                          <a:effectLst/>
                        </a:rPr>
                        <a:t>11 Mbps</a:t>
                      </a:r>
                    </a:p>
                  </a:txBody>
                  <a:tcPr marL="41256" marR="41256" marT="41261" marB="41261" anchor="ctr">
                    <a:lnL>
                      <a:noFill/>
                    </a:lnL>
                    <a:lnR>
                      <a:noFill/>
                    </a:lnR>
                    <a:lnT>
                      <a:noFill/>
                    </a:lnT>
                    <a:lnB>
                      <a:noFill/>
                    </a:lnB>
                    <a:solidFill>
                      <a:srgbClr val="FFFFFF"/>
                    </a:solidFill>
                  </a:tcPr>
                </a:tc>
              </a:tr>
              <a:tr h="295909">
                <a:tc>
                  <a:txBody>
                    <a:bodyPr/>
                    <a:lstStyle/>
                    <a:p>
                      <a:pPr algn="ctr"/>
                      <a:r>
                        <a:rPr lang="en-US" sz="1400" u="none" strike="noStrike" dirty="0">
                          <a:solidFill>
                            <a:srgbClr val="0071C5"/>
                          </a:solidFill>
                          <a:effectLst/>
                          <a:hlinkClick r:id="rId5"/>
                        </a:rPr>
                        <a:t>802.11g</a:t>
                      </a:r>
                      <a:endParaRPr lang="en-US" sz="1400" dirty="0">
                        <a:effectLst/>
                      </a:endParaRPr>
                    </a:p>
                  </a:txBody>
                  <a:tcPr marL="41256" marR="41256" marT="41261" marB="41261" anchor="ctr">
                    <a:lnL>
                      <a:noFill/>
                    </a:lnL>
                    <a:lnR>
                      <a:noFill/>
                    </a:lnR>
                    <a:lnT>
                      <a:noFill/>
                    </a:lnT>
                    <a:lnB>
                      <a:noFill/>
                    </a:lnB>
                    <a:solidFill>
                      <a:srgbClr val="FFFFFF"/>
                    </a:solidFill>
                  </a:tcPr>
                </a:tc>
                <a:tc>
                  <a:txBody>
                    <a:bodyPr/>
                    <a:lstStyle/>
                    <a:p>
                      <a:pPr algn="ctr"/>
                      <a:r>
                        <a:rPr lang="en-US" sz="1400" dirty="0">
                          <a:effectLst/>
                        </a:rPr>
                        <a:t>2.4 GHz</a:t>
                      </a:r>
                    </a:p>
                  </a:txBody>
                  <a:tcPr marL="41256" marR="41256" marT="41261" marB="41261" anchor="ctr">
                    <a:lnL>
                      <a:noFill/>
                    </a:lnL>
                    <a:lnR>
                      <a:noFill/>
                    </a:lnR>
                    <a:lnT>
                      <a:noFill/>
                    </a:lnT>
                    <a:lnB>
                      <a:noFill/>
                    </a:lnB>
                    <a:solidFill>
                      <a:srgbClr val="FFFFFF"/>
                    </a:solidFill>
                  </a:tcPr>
                </a:tc>
                <a:tc>
                  <a:txBody>
                    <a:bodyPr/>
                    <a:lstStyle/>
                    <a:p>
                      <a:pPr algn="ctr"/>
                      <a:r>
                        <a:rPr lang="en-US" sz="1400" dirty="0">
                          <a:effectLst/>
                        </a:rPr>
                        <a:t>OFDM</a:t>
                      </a:r>
                    </a:p>
                  </a:txBody>
                  <a:tcPr marL="41256" marR="41256" marT="41261" marB="41261" anchor="ctr">
                    <a:lnL>
                      <a:noFill/>
                    </a:lnL>
                    <a:lnR>
                      <a:noFill/>
                    </a:lnR>
                    <a:lnT>
                      <a:noFill/>
                    </a:lnT>
                    <a:lnB>
                      <a:noFill/>
                    </a:lnB>
                    <a:solidFill>
                      <a:srgbClr val="FFFFFF"/>
                    </a:solidFill>
                  </a:tcPr>
                </a:tc>
                <a:tc>
                  <a:txBody>
                    <a:bodyPr/>
                    <a:lstStyle/>
                    <a:p>
                      <a:pPr algn="ctr"/>
                      <a:r>
                        <a:rPr lang="en-US" sz="1400" dirty="0">
                          <a:effectLst/>
                        </a:rPr>
                        <a:t>54 Mbps</a:t>
                      </a:r>
                    </a:p>
                  </a:txBody>
                  <a:tcPr marL="41256" marR="41256" marT="41261" marB="41261" anchor="ctr">
                    <a:lnL>
                      <a:noFill/>
                    </a:lnL>
                    <a:lnR>
                      <a:noFill/>
                    </a:lnR>
                    <a:lnT>
                      <a:noFill/>
                    </a:lnT>
                    <a:lnB>
                      <a:noFill/>
                    </a:lnB>
                    <a:solidFill>
                      <a:srgbClr val="FFFFFF"/>
                    </a:solidFill>
                  </a:tcPr>
                </a:tc>
              </a:tr>
              <a:tr h="295909">
                <a:tc>
                  <a:txBody>
                    <a:bodyPr/>
                    <a:lstStyle/>
                    <a:p>
                      <a:pPr algn="ctr"/>
                      <a:r>
                        <a:rPr lang="en-US" sz="1400" u="none" strike="noStrike">
                          <a:solidFill>
                            <a:srgbClr val="0071C5"/>
                          </a:solidFill>
                          <a:effectLst/>
                          <a:hlinkClick r:id="rId6"/>
                        </a:rPr>
                        <a:t>802.11n</a:t>
                      </a:r>
                      <a:endParaRPr lang="en-US" sz="1400">
                        <a:effectLst/>
                      </a:endParaRPr>
                    </a:p>
                  </a:txBody>
                  <a:tcPr marL="41256" marR="41256" marT="41261" marB="41261" anchor="ctr">
                    <a:lnL>
                      <a:noFill/>
                    </a:lnL>
                    <a:lnR>
                      <a:noFill/>
                    </a:lnR>
                    <a:lnT>
                      <a:noFill/>
                    </a:lnT>
                    <a:lnB>
                      <a:noFill/>
                    </a:lnB>
                    <a:solidFill>
                      <a:srgbClr val="FFFFFF"/>
                    </a:solidFill>
                  </a:tcPr>
                </a:tc>
                <a:tc>
                  <a:txBody>
                    <a:bodyPr/>
                    <a:lstStyle/>
                    <a:p>
                      <a:pPr algn="ctr"/>
                      <a:r>
                        <a:rPr lang="en-US" sz="1400">
                          <a:effectLst/>
                        </a:rPr>
                        <a:t>2.4 or 5 GHz</a:t>
                      </a:r>
                    </a:p>
                  </a:txBody>
                  <a:tcPr marL="41256" marR="41256" marT="41261" marB="41261" anchor="ctr">
                    <a:lnL>
                      <a:noFill/>
                    </a:lnL>
                    <a:lnR>
                      <a:noFill/>
                    </a:lnR>
                    <a:lnT>
                      <a:noFill/>
                    </a:lnT>
                    <a:lnB>
                      <a:noFill/>
                    </a:lnB>
                    <a:solidFill>
                      <a:srgbClr val="FFFFFF"/>
                    </a:solidFill>
                  </a:tcPr>
                </a:tc>
                <a:tc>
                  <a:txBody>
                    <a:bodyPr/>
                    <a:lstStyle/>
                    <a:p>
                      <a:pPr algn="ctr"/>
                      <a:r>
                        <a:rPr lang="en-US" sz="1400">
                          <a:effectLst/>
                        </a:rPr>
                        <a:t>OFDM</a:t>
                      </a:r>
                    </a:p>
                  </a:txBody>
                  <a:tcPr marL="41256" marR="41256" marT="41261" marB="41261" anchor="ctr">
                    <a:lnL>
                      <a:noFill/>
                    </a:lnL>
                    <a:lnR>
                      <a:noFill/>
                    </a:lnR>
                    <a:lnT>
                      <a:noFill/>
                    </a:lnT>
                    <a:lnB>
                      <a:noFill/>
                    </a:lnB>
                    <a:solidFill>
                      <a:srgbClr val="FFFFFF"/>
                    </a:solidFill>
                  </a:tcPr>
                </a:tc>
                <a:tc>
                  <a:txBody>
                    <a:bodyPr/>
                    <a:lstStyle/>
                    <a:p>
                      <a:pPr algn="ctr"/>
                      <a:r>
                        <a:rPr lang="en-US" sz="1400" dirty="0">
                          <a:effectLst/>
                        </a:rPr>
                        <a:t>600 Mbps (theoretical)</a:t>
                      </a:r>
                    </a:p>
                  </a:txBody>
                  <a:tcPr marL="41256" marR="41256" marT="41261" marB="41261" anchor="ctr">
                    <a:lnL>
                      <a:noFill/>
                    </a:lnL>
                    <a:lnR>
                      <a:noFill/>
                    </a:lnR>
                    <a:lnT>
                      <a:noFill/>
                    </a:lnT>
                    <a:lnB>
                      <a:noFill/>
                    </a:lnB>
                    <a:solidFill>
                      <a:srgbClr val="FFFFFF"/>
                    </a:solidFill>
                  </a:tcPr>
                </a:tc>
              </a:tr>
              <a:tr h="295909">
                <a:tc>
                  <a:txBody>
                    <a:bodyPr/>
                    <a:lstStyle/>
                    <a:p>
                      <a:pPr algn="ctr"/>
                      <a:r>
                        <a:rPr lang="en-US" sz="1400" u="none" strike="noStrike">
                          <a:solidFill>
                            <a:srgbClr val="0071C5"/>
                          </a:solidFill>
                          <a:effectLst/>
                          <a:hlinkClick r:id="rId7"/>
                        </a:rPr>
                        <a:t>802.11ac</a:t>
                      </a:r>
                      <a:endParaRPr lang="en-US" sz="1400">
                        <a:effectLst/>
                      </a:endParaRPr>
                    </a:p>
                  </a:txBody>
                  <a:tcPr marL="41256" marR="41256" marT="41261" marB="41261" anchor="ctr">
                    <a:lnL>
                      <a:noFill/>
                    </a:lnL>
                    <a:lnR>
                      <a:noFill/>
                    </a:lnR>
                    <a:lnT>
                      <a:noFill/>
                    </a:lnT>
                    <a:lnB>
                      <a:noFill/>
                    </a:lnB>
                    <a:solidFill>
                      <a:srgbClr val="FFFFFF"/>
                    </a:solidFill>
                  </a:tcPr>
                </a:tc>
                <a:tc>
                  <a:txBody>
                    <a:bodyPr/>
                    <a:lstStyle/>
                    <a:p>
                      <a:pPr algn="ctr"/>
                      <a:r>
                        <a:rPr lang="en-US" sz="1400">
                          <a:effectLst/>
                        </a:rPr>
                        <a:t>5 GHz</a:t>
                      </a:r>
                    </a:p>
                  </a:txBody>
                  <a:tcPr marL="41256" marR="41256" marT="41261" marB="41261" anchor="ctr">
                    <a:lnL>
                      <a:noFill/>
                    </a:lnL>
                    <a:lnR>
                      <a:noFill/>
                    </a:lnR>
                    <a:lnT>
                      <a:noFill/>
                    </a:lnT>
                    <a:lnB>
                      <a:noFill/>
                    </a:lnB>
                    <a:solidFill>
                      <a:srgbClr val="FFFFFF"/>
                    </a:solidFill>
                  </a:tcPr>
                </a:tc>
                <a:tc>
                  <a:txBody>
                    <a:bodyPr/>
                    <a:lstStyle/>
                    <a:p>
                      <a:pPr algn="ctr"/>
                      <a:r>
                        <a:rPr lang="en-US" sz="1400">
                          <a:effectLst/>
                        </a:rPr>
                        <a:t>256-QAM</a:t>
                      </a:r>
                    </a:p>
                  </a:txBody>
                  <a:tcPr marL="41256" marR="41256" marT="41261" marB="41261" anchor="ctr">
                    <a:lnL>
                      <a:noFill/>
                    </a:lnL>
                    <a:lnR>
                      <a:noFill/>
                    </a:lnR>
                    <a:lnT>
                      <a:noFill/>
                    </a:lnT>
                    <a:lnB>
                      <a:noFill/>
                    </a:lnB>
                    <a:solidFill>
                      <a:srgbClr val="FFFFFF"/>
                    </a:solidFill>
                  </a:tcPr>
                </a:tc>
                <a:tc>
                  <a:txBody>
                    <a:bodyPr/>
                    <a:lstStyle/>
                    <a:p>
                      <a:pPr algn="ctr"/>
                      <a:r>
                        <a:rPr lang="en-US" sz="1400" dirty="0">
                          <a:effectLst/>
                        </a:rPr>
                        <a:t>1.3 </a:t>
                      </a:r>
                      <a:r>
                        <a:rPr lang="en-US" sz="1400" dirty="0" err="1">
                          <a:effectLst/>
                        </a:rPr>
                        <a:t>Gbps</a:t>
                      </a:r>
                      <a:endParaRPr lang="en-US" sz="1400" dirty="0">
                        <a:effectLst/>
                      </a:endParaRPr>
                    </a:p>
                  </a:txBody>
                  <a:tcPr marL="41256" marR="41256" marT="41261" marB="41261" anchor="ctr">
                    <a:lnL>
                      <a:noFill/>
                    </a:lnL>
                    <a:lnR>
                      <a:noFill/>
                    </a:lnR>
                    <a:lnT>
                      <a:noFill/>
                    </a:lnT>
                    <a:lnB>
                      <a:noFill/>
                    </a:lnB>
                    <a:solidFill>
                      <a:srgbClr val="FFFFFF"/>
                    </a:solidFill>
                  </a:tcPr>
                </a:tc>
              </a:tr>
            </a:tbl>
          </a:graphicData>
        </a:graphic>
      </p:graphicFrame>
      <p:sp>
        <p:nvSpPr>
          <p:cNvPr id="7" name="Title 1"/>
          <p:cNvSpPr txBox="1">
            <a:spLocks/>
          </p:cNvSpPr>
          <p:nvPr/>
        </p:nvSpPr>
        <p:spPr bwMode="auto">
          <a:xfrm>
            <a:off x="193158" y="655637"/>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cs typeface="Calibri" panose="020F0502020204030204" pitchFamily="34" charset="0"/>
              </a:rPr>
              <a:t>Mobile </a:t>
            </a:r>
            <a:r>
              <a:rPr lang="en-US" sz="3600" b="1" dirty="0" err="1">
                <a:solidFill>
                  <a:srgbClr val="002060"/>
                </a:solidFill>
                <a:cs typeface="Calibri" panose="020F0502020204030204" pitchFamily="34" charset="0"/>
              </a:rPr>
              <a:t>WiMAX</a:t>
            </a:r>
            <a:r>
              <a:rPr lang="en-US" sz="3600" b="1" dirty="0">
                <a:solidFill>
                  <a:srgbClr val="002060"/>
                </a:solidFill>
                <a:cs typeface="Calibri" panose="020F0502020204030204" pitchFamily="34" charset="0"/>
              </a:rPr>
              <a:t> Versus Wi-Fi</a:t>
            </a:r>
          </a:p>
        </p:txBody>
      </p:sp>
    </p:spTree>
    <p:extLst>
      <p:ext uri="{BB962C8B-B14F-4D97-AF65-F5344CB8AC3E}">
        <p14:creationId xmlns:p14="http://schemas.microsoft.com/office/powerpoint/2010/main" val="1989976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568325" y="1905000"/>
            <a:ext cx="8042275"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dirty="0"/>
              <a:t>At the PHY layer, </a:t>
            </a:r>
            <a:r>
              <a:rPr lang="en-US" dirty="0" err="1"/>
              <a:t>WiMAX</a:t>
            </a:r>
            <a:r>
              <a:rPr lang="en-US" dirty="0"/>
              <a:t> channel sizes ranges from 1.75 MHz to 20 MHz while Wi-Fi based products require at least 20 MHz for each channel.</a:t>
            </a:r>
          </a:p>
          <a:p>
            <a:pPr algn="just" eaLnBrk="1" hangingPunct="1">
              <a:lnSpc>
                <a:spcPct val="150000"/>
              </a:lnSpc>
            </a:pPr>
            <a:endParaRPr lang="en-US" dirty="0"/>
          </a:p>
          <a:p>
            <a:pPr algn="just" eaLnBrk="1" hangingPunct="1">
              <a:lnSpc>
                <a:spcPct val="150000"/>
              </a:lnSpc>
            </a:pPr>
            <a:r>
              <a:rPr lang="en-US" dirty="0"/>
              <a:t>Wi-Fi uses the CSMA/CA (Carrier Sense Multiple Access with Collision Avoidance) which is not an efficient protocol. The MAC layer in </a:t>
            </a:r>
            <a:r>
              <a:rPr lang="en-US" dirty="0" err="1"/>
              <a:t>WiMAX</a:t>
            </a:r>
            <a:r>
              <a:rPr lang="en-US" dirty="0"/>
              <a:t> has been designed to scale from one to up 100s users within one RF channel. </a:t>
            </a:r>
          </a:p>
          <a:p>
            <a:pPr algn="just" eaLnBrk="1" hangingPunct="1">
              <a:lnSpc>
                <a:spcPct val="150000"/>
              </a:lnSpc>
            </a:pPr>
            <a:endParaRPr lang="en-US" dirty="0"/>
          </a:p>
          <a:p>
            <a:pPr algn="just" eaLnBrk="1" hangingPunct="1">
              <a:lnSpc>
                <a:spcPct val="150000"/>
              </a:lnSpc>
            </a:pPr>
            <a:r>
              <a:rPr lang="en-US" dirty="0"/>
              <a:t>In </a:t>
            </a:r>
            <a:r>
              <a:rPr lang="en-US" dirty="0" err="1"/>
              <a:t>WiMAX</a:t>
            </a:r>
            <a:r>
              <a:rPr lang="en-US" dirty="0"/>
              <a:t>, the base station assigns a </a:t>
            </a:r>
            <a:r>
              <a:rPr lang="en-US" dirty="0" err="1"/>
              <a:t>QoS</a:t>
            </a:r>
            <a:r>
              <a:rPr lang="en-US" dirty="0"/>
              <a:t> class to each connection. In 802.11, </a:t>
            </a:r>
            <a:r>
              <a:rPr lang="en-US" dirty="0" err="1"/>
              <a:t>QoS</a:t>
            </a:r>
            <a:r>
              <a:rPr lang="en-US" dirty="0"/>
              <a:t> was not considered in the early stage of its implementation.</a:t>
            </a:r>
          </a:p>
        </p:txBody>
      </p:sp>
      <p:sp>
        <p:nvSpPr>
          <p:cNvPr id="6" name="Title 1"/>
          <p:cNvSpPr txBox="1">
            <a:spLocks/>
          </p:cNvSpPr>
          <p:nvPr/>
        </p:nvSpPr>
        <p:spPr bwMode="auto">
          <a:xfrm>
            <a:off x="235688" y="623093"/>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cs typeface="Calibri" panose="020F0502020204030204" pitchFamily="34" charset="0"/>
              </a:rPr>
              <a:t>Mobile </a:t>
            </a:r>
            <a:r>
              <a:rPr lang="en-US" sz="3600" b="1" dirty="0" err="1">
                <a:solidFill>
                  <a:srgbClr val="002060"/>
                </a:solidFill>
                <a:cs typeface="Calibri" panose="020F0502020204030204" pitchFamily="34" charset="0"/>
              </a:rPr>
              <a:t>WiMAX</a:t>
            </a:r>
            <a:r>
              <a:rPr lang="en-US" sz="3600" b="1" dirty="0">
                <a:solidFill>
                  <a:srgbClr val="002060"/>
                </a:solidFill>
                <a:cs typeface="Calibri" panose="020F0502020204030204" pitchFamily="34" charset="0"/>
              </a:rPr>
              <a:t> Versus Wi-Fi</a:t>
            </a:r>
          </a:p>
        </p:txBody>
      </p:sp>
    </p:spTree>
    <p:extLst>
      <p:ext uri="{BB962C8B-B14F-4D97-AF65-F5344CB8AC3E}">
        <p14:creationId xmlns:p14="http://schemas.microsoft.com/office/powerpoint/2010/main" val="3830287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09600" y="1981200"/>
            <a:ext cx="78486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dirty="0" err="1"/>
              <a:t>WiMAX</a:t>
            </a:r>
            <a:r>
              <a:rPr lang="en-US" dirty="0"/>
              <a:t> supports many transport technologies, such as ATM, IPv4, and IPv6 which are not supported by Wi-Fi.</a:t>
            </a:r>
          </a:p>
          <a:p>
            <a:pPr algn="just" eaLnBrk="1" hangingPunct="1">
              <a:lnSpc>
                <a:spcPct val="150000"/>
              </a:lnSpc>
            </a:pPr>
            <a:endParaRPr lang="en-US" dirty="0"/>
          </a:p>
          <a:p>
            <a:pPr algn="just" eaLnBrk="1" hangingPunct="1">
              <a:lnSpc>
                <a:spcPct val="150000"/>
              </a:lnSpc>
            </a:pPr>
            <a:r>
              <a:rPr lang="en-US" dirty="0" err="1"/>
              <a:t>WiMAX</a:t>
            </a:r>
            <a:r>
              <a:rPr lang="en-US" dirty="0"/>
              <a:t> has the ability to support longer range transmission. While 802.11 was designed for low power consumption which limit the coverage to hundreds of meters. </a:t>
            </a:r>
          </a:p>
        </p:txBody>
      </p:sp>
      <p:sp>
        <p:nvSpPr>
          <p:cNvPr id="6" name="Title 1"/>
          <p:cNvSpPr txBox="1">
            <a:spLocks/>
          </p:cNvSpPr>
          <p:nvPr/>
        </p:nvSpPr>
        <p:spPr bwMode="auto">
          <a:xfrm>
            <a:off x="533400" y="762000"/>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cs typeface="Calibri" panose="020F0502020204030204" pitchFamily="34" charset="0"/>
              </a:rPr>
              <a:t>Mobile </a:t>
            </a:r>
            <a:r>
              <a:rPr lang="en-US" sz="3600" b="1" dirty="0" err="1">
                <a:solidFill>
                  <a:srgbClr val="002060"/>
                </a:solidFill>
                <a:cs typeface="Calibri" panose="020F0502020204030204" pitchFamily="34" charset="0"/>
              </a:rPr>
              <a:t>WiMAX</a:t>
            </a:r>
            <a:r>
              <a:rPr lang="en-US" sz="3600" b="1" dirty="0">
                <a:solidFill>
                  <a:srgbClr val="002060"/>
                </a:solidFill>
                <a:cs typeface="Calibri" panose="020F0502020204030204" pitchFamily="34" charset="0"/>
              </a:rPr>
              <a:t> Versus Wi-Fi</a:t>
            </a:r>
          </a:p>
        </p:txBody>
      </p:sp>
    </p:spTree>
    <p:extLst>
      <p:ext uri="{BB962C8B-B14F-4D97-AF65-F5344CB8AC3E}">
        <p14:creationId xmlns:p14="http://schemas.microsoft.com/office/powerpoint/2010/main" val="1462564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graphicFrame>
        <p:nvGraphicFramePr>
          <p:cNvPr id="5" name="Table 4"/>
          <p:cNvGraphicFramePr>
            <a:graphicFrameLocks noGrp="1"/>
          </p:cNvGraphicFramePr>
          <p:nvPr/>
        </p:nvGraphicFramePr>
        <p:xfrm>
          <a:off x="533400" y="1905000"/>
          <a:ext cx="8001001" cy="4111625"/>
        </p:xfrm>
        <a:graphic>
          <a:graphicData uri="http://schemas.openxmlformats.org/drawingml/2006/table">
            <a:tbl>
              <a:tblPr firstRow="1" firstCol="1" bandRow="1">
                <a:tableStyleId>{5C22544A-7EE6-4342-B048-85BDC9FD1C3A}</a:tableStyleId>
              </a:tblPr>
              <a:tblGrid>
                <a:gridCol w="2299139"/>
                <a:gridCol w="2758966"/>
                <a:gridCol w="2942896"/>
              </a:tblGrid>
              <a:tr h="1010859">
                <a:tc>
                  <a:txBody>
                    <a:bodyPr/>
                    <a:lstStyle/>
                    <a:p>
                      <a:pPr marL="0" marR="0" algn="ctr">
                        <a:lnSpc>
                          <a:spcPct val="150000"/>
                        </a:lnSpc>
                        <a:spcBef>
                          <a:spcPts val="0"/>
                        </a:spcBef>
                        <a:spcAft>
                          <a:spcPts val="1500"/>
                        </a:spcAft>
                        <a:tabLst>
                          <a:tab pos="457200" algn="l"/>
                          <a:tab pos="628650" algn="l"/>
                          <a:tab pos="914400" algn="l"/>
                        </a:tabLst>
                      </a:pPr>
                      <a:r>
                        <a:rPr lang="en-US" sz="1200" dirty="0">
                          <a:solidFill>
                            <a:schemeClr val="tx1"/>
                          </a:solidFill>
                          <a:effectLst/>
                        </a:rPr>
                        <a:t>Comparison in terms of</a:t>
                      </a:r>
                      <a:endParaRPr lang="en-US" sz="1200" dirty="0">
                        <a:solidFill>
                          <a:schemeClr val="tx1"/>
                        </a:solidFill>
                        <a:effectLst/>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1500"/>
                        </a:spcAft>
                        <a:tabLst>
                          <a:tab pos="457200" algn="l"/>
                          <a:tab pos="628650" algn="l"/>
                          <a:tab pos="914400" algn="l"/>
                        </a:tabLst>
                      </a:pPr>
                      <a:r>
                        <a:rPr lang="en-US" sz="1200" dirty="0" err="1">
                          <a:solidFill>
                            <a:schemeClr val="tx1"/>
                          </a:solidFill>
                          <a:effectLst/>
                        </a:rPr>
                        <a:t>WiMax</a:t>
                      </a:r>
                      <a:endParaRPr lang="en-US" sz="1200" dirty="0">
                        <a:solidFill>
                          <a:schemeClr val="tx1"/>
                        </a:solidFill>
                        <a:effectLst/>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1500"/>
                        </a:spcAft>
                        <a:tabLst>
                          <a:tab pos="457200" algn="l"/>
                          <a:tab pos="628650" algn="l"/>
                          <a:tab pos="914400" algn="l"/>
                        </a:tabLst>
                      </a:pPr>
                      <a:r>
                        <a:rPr lang="en-US" sz="1200" dirty="0">
                          <a:solidFill>
                            <a:schemeClr val="tx1"/>
                          </a:solidFill>
                          <a:effectLst/>
                        </a:rPr>
                        <a:t>LTE</a:t>
                      </a:r>
                      <a:endParaRPr lang="en-US" sz="1200" dirty="0">
                        <a:solidFill>
                          <a:schemeClr val="tx1"/>
                        </a:solidFill>
                        <a:effectLst/>
                        <a:latin typeface="Times New Roman"/>
                        <a:ea typeface="Times New Roman"/>
                        <a:cs typeface="Times New Roman"/>
                      </a:endParaRPr>
                    </a:p>
                  </a:txBody>
                  <a:tcPr marL="68580" marR="68580" marT="0" marB="0"/>
                </a:tc>
              </a:tr>
              <a:tr h="1033589">
                <a:tc>
                  <a:txBody>
                    <a:bodyPr/>
                    <a:lstStyle/>
                    <a:p>
                      <a:pPr marL="0" marR="0" algn="just">
                        <a:lnSpc>
                          <a:spcPct val="150000"/>
                        </a:lnSpc>
                        <a:spcBef>
                          <a:spcPts val="0"/>
                        </a:spcBef>
                        <a:spcAft>
                          <a:spcPts val="1500"/>
                        </a:spcAft>
                        <a:tabLst>
                          <a:tab pos="457200" algn="l"/>
                          <a:tab pos="628650" algn="l"/>
                          <a:tab pos="914400" algn="l"/>
                        </a:tabLst>
                      </a:pPr>
                      <a:r>
                        <a:rPr lang="en-US" sz="1200" dirty="0">
                          <a:solidFill>
                            <a:schemeClr val="tx1"/>
                          </a:solidFill>
                          <a:effectLst/>
                        </a:rPr>
                        <a:t>Standard</a:t>
                      </a:r>
                      <a:endParaRPr lang="en-US" sz="1200" dirty="0">
                        <a:solidFill>
                          <a:schemeClr val="tx1"/>
                        </a:solidFill>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1500"/>
                        </a:spcAft>
                        <a:tabLst>
                          <a:tab pos="457200" algn="l"/>
                          <a:tab pos="628650" algn="l"/>
                          <a:tab pos="914400" algn="l"/>
                        </a:tabLst>
                      </a:pPr>
                      <a:r>
                        <a:rPr lang="en-US" sz="1200">
                          <a:effectLst/>
                        </a:rPr>
                        <a:t>Is a technology standardized by IEEE</a:t>
                      </a:r>
                      <a:endParaRPr lang="en-US" sz="120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1500"/>
                        </a:spcAft>
                        <a:tabLst>
                          <a:tab pos="457200" algn="l"/>
                          <a:tab pos="628650" algn="l"/>
                          <a:tab pos="914400" algn="l"/>
                        </a:tabLst>
                      </a:pPr>
                      <a:r>
                        <a:rPr lang="en-US" sz="1200">
                          <a:effectLst/>
                        </a:rPr>
                        <a:t>Is a technology standardized by 3GPP</a:t>
                      </a:r>
                      <a:endParaRPr lang="en-US" sz="1200">
                        <a:effectLst/>
                        <a:latin typeface="Times New Roman"/>
                        <a:ea typeface="Times New Roman"/>
                        <a:cs typeface="Times New Roman"/>
                      </a:endParaRPr>
                    </a:p>
                  </a:txBody>
                  <a:tcPr marL="68580" marR="68580" marT="0" marB="0"/>
                </a:tc>
              </a:tr>
              <a:tr h="1033589">
                <a:tc>
                  <a:txBody>
                    <a:bodyPr/>
                    <a:lstStyle/>
                    <a:p>
                      <a:pPr marL="0" marR="0" algn="just">
                        <a:lnSpc>
                          <a:spcPct val="150000"/>
                        </a:lnSpc>
                        <a:spcBef>
                          <a:spcPts val="0"/>
                        </a:spcBef>
                        <a:spcAft>
                          <a:spcPts val="1500"/>
                        </a:spcAft>
                        <a:tabLst>
                          <a:tab pos="457200" algn="l"/>
                          <a:tab pos="628650" algn="l"/>
                          <a:tab pos="914400" algn="l"/>
                        </a:tabLst>
                      </a:pPr>
                      <a:r>
                        <a:rPr lang="en-US" sz="1200" dirty="0">
                          <a:solidFill>
                            <a:schemeClr val="tx1"/>
                          </a:solidFill>
                          <a:effectLst/>
                        </a:rPr>
                        <a:t>Spectrum</a:t>
                      </a:r>
                      <a:endParaRPr lang="en-US" sz="1200" dirty="0">
                        <a:solidFill>
                          <a:schemeClr val="tx1"/>
                        </a:solidFill>
                        <a:effectLst/>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500"/>
                        </a:spcAft>
                        <a:tabLst>
                          <a:tab pos="457200" algn="l"/>
                          <a:tab pos="628650" algn="l"/>
                          <a:tab pos="914400" algn="l"/>
                        </a:tabLst>
                      </a:pPr>
                      <a:r>
                        <a:rPr lang="en-US" sz="1200" dirty="0">
                          <a:effectLst/>
                        </a:rPr>
                        <a:t>Higher licensed and unlicensed bands </a:t>
                      </a:r>
                      <a:endParaRPr lang="en-US" sz="1200" dirty="0">
                        <a:effectLst/>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500"/>
                        </a:spcAft>
                        <a:tabLst>
                          <a:tab pos="457200" algn="l"/>
                          <a:tab pos="628650" algn="l"/>
                          <a:tab pos="914400" algn="l"/>
                        </a:tabLst>
                      </a:pPr>
                      <a:r>
                        <a:rPr lang="en-US" sz="1200">
                          <a:effectLst/>
                        </a:rPr>
                        <a:t>Lower licensed bands</a:t>
                      </a:r>
                      <a:endParaRPr lang="en-US" sz="1200">
                        <a:effectLst/>
                        <a:latin typeface="Times New Roman"/>
                        <a:ea typeface="Times New Roman"/>
                        <a:cs typeface="Times New Roman"/>
                      </a:endParaRPr>
                    </a:p>
                  </a:txBody>
                  <a:tcPr marL="68580" marR="68580" marT="0" marB="0"/>
                </a:tc>
              </a:tr>
              <a:tr h="516794">
                <a:tc>
                  <a:txBody>
                    <a:bodyPr/>
                    <a:lstStyle/>
                    <a:p>
                      <a:pPr marL="0" marR="0" algn="just">
                        <a:lnSpc>
                          <a:spcPct val="150000"/>
                        </a:lnSpc>
                        <a:spcBef>
                          <a:spcPts val="0"/>
                        </a:spcBef>
                        <a:spcAft>
                          <a:spcPts val="1500"/>
                        </a:spcAft>
                        <a:tabLst>
                          <a:tab pos="457200" algn="l"/>
                          <a:tab pos="628650" algn="l"/>
                          <a:tab pos="914400" algn="l"/>
                        </a:tabLst>
                      </a:pPr>
                      <a:r>
                        <a:rPr lang="en-US" sz="1200" dirty="0">
                          <a:solidFill>
                            <a:schemeClr val="tx1"/>
                          </a:solidFill>
                          <a:effectLst/>
                        </a:rPr>
                        <a:t>Mode of Operation</a:t>
                      </a:r>
                      <a:endParaRPr lang="en-US" sz="1200" dirty="0">
                        <a:solidFill>
                          <a:schemeClr val="tx1"/>
                        </a:solidFill>
                        <a:effectLst/>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500"/>
                        </a:spcAft>
                        <a:tabLst>
                          <a:tab pos="457200" algn="l"/>
                          <a:tab pos="628650" algn="l"/>
                          <a:tab pos="914400" algn="l"/>
                        </a:tabLst>
                      </a:pPr>
                      <a:r>
                        <a:rPr lang="en-US" sz="1200">
                          <a:effectLst/>
                        </a:rPr>
                        <a:t>TDD is the main mode</a:t>
                      </a:r>
                      <a:endParaRPr lang="en-US" sz="1200">
                        <a:effectLst/>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500"/>
                        </a:spcAft>
                        <a:tabLst>
                          <a:tab pos="457200" algn="l"/>
                          <a:tab pos="628650" algn="l"/>
                          <a:tab pos="914400" algn="l"/>
                        </a:tabLst>
                      </a:pPr>
                      <a:r>
                        <a:rPr lang="en-US" sz="1200">
                          <a:effectLst/>
                        </a:rPr>
                        <a:t>FDD is the main mode</a:t>
                      </a:r>
                      <a:endParaRPr lang="en-US" sz="1200">
                        <a:effectLst/>
                        <a:latin typeface="Times New Roman"/>
                        <a:ea typeface="Times New Roman"/>
                        <a:cs typeface="Times New Roman"/>
                      </a:endParaRPr>
                    </a:p>
                  </a:txBody>
                  <a:tcPr marL="68580" marR="68580" marT="0" marB="0"/>
                </a:tc>
              </a:tr>
              <a:tr h="516794">
                <a:tc>
                  <a:txBody>
                    <a:bodyPr/>
                    <a:lstStyle/>
                    <a:p>
                      <a:pPr marL="0" marR="0" algn="just">
                        <a:lnSpc>
                          <a:spcPct val="150000"/>
                        </a:lnSpc>
                        <a:spcBef>
                          <a:spcPts val="0"/>
                        </a:spcBef>
                        <a:spcAft>
                          <a:spcPts val="1500"/>
                        </a:spcAft>
                        <a:tabLst>
                          <a:tab pos="457200" algn="l"/>
                          <a:tab pos="628650" algn="l"/>
                          <a:tab pos="914400" algn="l"/>
                        </a:tabLst>
                      </a:pPr>
                      <a:r>
                        <a:rPr lang="en-US" sz="1200" dirty="0">
                          <a:solidFill>
                            <a:schemeClr val="tx1"/>
                          </a:solidFill>
                          <a:effectLst/>
                        </a:rPr>
                        <a:t>Coverage</a:t>
                      </a:r>
                      <a:endParaRPr lang="en-US" sz="1200" dirty="0">
                        <a:solidFill>
                          <a:schemeClr val="tx1"/>
                        </a:solidFill>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1500"/>
                        </a:spcAft>
                        <a:tabLst>
                          <a:tab pos="457200" algn="l"/>
                          <a:tab pos="628650" algn="l"/>
                          <a:tab pos="914400" algn="l"/>
                        </a:tabLst>
                      </a:pPr>
                      <a:r>
                        <a:rPr lang="en-US" sz="1200">
                          <a:effectLst/>
                        </a:rPr>
                        <a:t>Targeted dedicated coverage</a:t>
                      </a:r>
                      <a:endParaRPr lang="en-US" sz="1200">
                        <a:effectLst/>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1500"/>
                        </a:spcAft>
                        <a:tabLst>
                          <a:tab pos="457200" algn="l"/>
                          <a:tab pos="628650" algn="l"/>
                          <a:tab pos="914400" algn="l"/>
                        </a:tabLst>
                      </a:pPr>
                      <a:r>
                        <a:rPr lang="en-US" sz="1200" dirty="0">
                          <a:effectLst/>
                        </a:rPr>
                        <a:t>Targeted wide coverage</a:t>
                      </a:r>
                      <a:endParaRPr lang="en-US" sz="1200" dirty="0">
                        <a:effectLst/>
                        <a:latin typeface="Times New Roman"/>
                        <a:ea typeface="Times New Roman"/>
                        <a:cs typeface="Times New Roman"/>
                      </a:endParaRPr>
                    </a:p>
                  </a:txBody>
                  <a:tcPr marL="68580" marR="68580" marT="0" marB="0"/>
                </a:tc>
              </a:tr>
            </a:tbl>
          </a:graphicData>
        </a:graphic>
      </p:graphicFrame>
      <p:sp>
        <p:nvSpPr>
          <p:cNvPr id="7" name="Title 1"/>
          <p:cNvSpPr txBox="1">
            <a:spLocks/>
          </p:cNvSpPr>
          <p:nvPr/>
        </p:nvSpPr>
        <p:spPr bwMode="auto">
          <a:xfrm>
            <a:off x="405809" y="841744"/>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err="1">
                <a:solidFill>
                  <a:srgbClr val="002060"/>
                </a:solidFill>
                <a:cs typeface="Calibri" panose="020F0502020204030204" pitchFamily="34" charset="0"/>
              </a:rPr>
              <a:t>WiMAX</a:t>
            </a:r>
            <a:r>
              <a:rPr lang="en-US" sz="3600" b="1" dirty="0">
                <a:solidFill>
                  <a:srgbClr val="002060"/>
                </a:solidFill>
                <a:cs typeface="Calibri" panose="020F0502020204030204" pitchFamily="34" charset="0"/>
              </a:rPr>
              <a:t> Versus LTE</a:t>
            </a:r>
          </a:p>
        </p:txBody>
      </p:sp>
    </p:spTree>
    <p:extLst>
      <p:ext uri="{BB962C8B-B14F-4D97-AF65-F5344CB8AC3E}">
        <p14:creationId xmlns:p14="http://schemas.microsoft.com/office/powerpoint/2010/main" val="4273472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TW" b="1" dirty="0">
                <a:latin typeface="Century Gothic" panose="020B0502020202020204" pitchFamily="34" charset="0"/>
                <a:ea typeface="新細明體" pitchFamily="18" charset="-120"/>
              </a:rPr>
              <a:t>At the end of this topic, You should be able to</a:t>
            </a:r>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E5DBE6D7-844C-4C7F-9823-966AC4DC7EB8}" type="slidenum">
              <a:rPr lang="en-GB" smtClean="0"/>
              <a:t>3</a:t>
            </a:fld>
            <a:r>
              <a:rPr lang="en-GB" dirty="0" smtClean="0"/>
              <a:t>› of 9</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6" name="Rectangle 5"/>
          <p:cNvSpPr>
            <a:spLocks noChangeArrowheads="1"/>
          </p:cNvSpPr>
          <p:nvPr/>
        </p:nvSpPr>
        <p:spPr bwMode="auto">
          <a:xfrm>
            <a:off x="629444" y="2844800"/>
            <a:ext cx="7945437"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150000"/>
              </a:lnSpc>
              <a:buFont typeface="Arial" panose="020B0604020202020204" pitchFamily="34" charset="0"/>
              <a:buChar char="•"/>
            </a:pPr>
            <a:r>
              <a:rPr lang="en-US" dirty="0"/>
              <a:t>Be familiar with 2G, 3G, 4G and 5G technologies</a:t>
            </a:r>
          </a:p>
          <a:p>
            <a:pPr eaLnBrk="1" hangingPunct="1">
              <a:lnSpc>
                <a:spcPct val="150000"/>
              </a:lnSpc>
              <a:buFont typeface="Arial" panose="020B0604020202020204" pitchFamily="34" charset="0"/>
              <a:buChar char="•"/>
            </a:pPr>
            <a:r>
              <a:rPr lang="en-US" dirty="0"/>
              <a:t>Compare </a:t>
            </a:r>
            <a:r>
              <a:rPr lang="en-US" dirty="0" err="1"/>
              <a:t>WiMAX</a:t>
            </a:r>
            <a:r>
              <a:rPr lang="en-US" dirty="0"/>
              <a:t> and LTE</a:t>
            </a:r>
          </a:p>
          <a:p>
            <a:pPr eaLnBrk="1" hangingPunct="1">
              <a:lnSpc>
                <a:spcPct val="150000"/>
              </a:lnSpc>
              <a:buFont typeface="Arial" panose="020B0604020202020204" pitchFamily="34" charset="0"/>
              <a:buChar char="•"/>
            </a:pPr>
            <a:r>
              <a:rPr lang="en-GB" dirty="0"/>
              <a:t>Know Key Network Technologies </a:t>
            </a:r>
            <a:endParaRPr lang="en-US" dirty="0"/>
          </a:p>
          <a:p>
            <a:pPr eaLnBrk="1" hangingPunct="1">
              <a:lnSpc>
                <a:spcPct val="150000"/>
              </a:lnSpc>
              <a:buFont typeface="Arial" panose="020B0604020202020204" pitchFamily="34" charset="0"/>
              <a:buChar char="•"/>
            </a:pPr>
            <a:r>
              <a:rPr lang="en-US" dirty="0"/>
              <a:t>Know the importance of Network Architecture</a:t>
            </a:r>
          </a:p>
          <a:p>
            <a:pPr eaLnBrk="1" hangingPunct="1">
              <a:lnSpc>
                <a:spcPct val="150000"/>
              </a:lnSpc>
              <a:buFont typeface="Arial" panose="020B0604020202020204" pitchFamily="34" charset="0"/>
              <a:buChar char="•"/>
            </a:pPr>
            <a:r>
              <a:rPr lang="en-GB" dirty="0"/>
              <a:t>Compare Mobile </a:t>
            </a:r>
            <a:r>
              <a:rPr lang="en-GB" dirty="0" err="1"/>
              <a:t>WiMAX</a:t>
            </a:r>
            <a:r>
              <a:rPr lang="en-GB" dirty="0"/>
              <a:t> with Wi-Fi</a:t>
            </a:r>
            <a:endParaRPr lang="en-US" dirty="0"/>
          </a:p>
          <a:p>
            <a:pPr eaLnBrk="1" hangingPunct="1">
              <a:lnSpc>
                <a:spcPct val="150000"/>
              </a:lnSpc>
              <a:buFont typeface="Arial" panose="020B0604020202020204" pitchFamily="34" charset="0"/>
              <a:buChar char="•"/>
            </a:pPr>
            <a:r>
              <a:rPr lang="en-US" dirty="0"/>
              <a:t>Compare Mobile </a:t>
            </a:r>
            <a:r>
              <a:rPr lang="en-US" dirty="0" err="1"/>
              <a:t>WiMAX</a:t>
            </a:r>
            <a:r>
              <a:rPr lang="en-US" dirty="0"/>
              <a:t> with Cellular Mobile Networks</a:t>
            </a:r>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6" descr="http://docsdrive.com/images/ansinet/itj/2008/tab2-2k8-570-57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41438"/>
            <a:ext cx="8153400" cy="521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bwMode="auto">
          <a:xfrm>
            <a:off x="430213" y="549275"/>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cs typeface="Calibri" panose="020F0502020204030204" pitchFamily="34" charset="0"/>
              </a:rPr>
              <a:t>Mobile </a:t>
            </a:r>
            <a:r>
              <a:rPr lang="en-US" sz="3600" b="1" dirty="0" err="1">
                <a:solidFill>
                  <a:srgbClr val="002060"/>
                </a:solidFill>
                <a:cs typeface="Calibri" panose="020F0502020204030204" pitchFamily="34" charset="0"/>
              </a:rPr>
              <a:t>WiMAX</a:t>
            </a:r>
            <a:r>
              <a:rPr lang="en-US" sz="3600" b="1" dirty="0">
                <a:solidFill>
                  <a:srgbClr val="002060"/>
                </a:solidFill>
                <a:cs typeface="Calibri" panose="020F0502020204030204" pitchFamily="34" charset="0"/>
              </a:rPr>
              <a:t> Versus Cellular</a:t>
            </a:r>
          </a:p>
        </p:txBody>
      </p:sp>
    </p:spTree>
    <p:extLst>
      <p:ext uri="{BB962C8B-B14F-4D97-AF65-F5344CB8AC3E}">
        <p14:creationId xmlns:p14="http://schemas.microsoft.com/office/powerpoint/2010/main" val="3145310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smtClean="0">
                <a:latin typeface="Calibri" panose="020F0502020204030204" pitchFamily="34" charset="0"/>
                <a:cs typeface="Calibri" panose="020F0502020204030204" pitchFamily="34" charset="0"/>
              </a:rPr>
              <a:t>What is </a:t>
            </a:r>
            <a:r>
              <a:rPr lang="en-US" sz="1800" dirty="0" err="1" smtClean="0">
                <a:latin typeface="Calibri" panose="020F0502020204030204" pitchFamily="34" charset="0"/>
                <a:cs typeface="Calibri" panose="020F0502020204030204" pitchFamily="34" charset="0"/>
              </a:rPr>
              <a:t>WiMax</a:t>
            </a:r>
            <a:r>
              <a:rPr lang="en-US" sz="1800" dirty="0" smtClean="0">
                <a:latin typeface="Calibri" panose="020F0502020204030204" pitchFamily="34" charset="0"/>
                <a:cs typeface="Calibri" panose="020F0502020204030204" pitchFamily="34" charset="0"/>
              </a:rPr>
              <a:t>? How it works?</a:t>
            </a:r>
          </a:p>
          <a:p>
            <a:r>
              <a:rPr lang="en-US" sz="1800" dirty="0" smtClean="0">
                <a:latin typeface="Calibri" panose="020F0502020204030204" pitchFamily="34" charset="0"/>
                <a:cs typeface="Calibri" panose="020F0502020204030204" pitchFamily="34" charset="0"/>
              </a:rPr>
              <a:t>Briefly explain cellular network.</a:t>
            </a:r>
          </a:p>
          <a:p>
            <a:r>
              <a:rPr lang="en-US" sz="1800" dirty="0" smtClean="0">
                <a:latin typeface="Calibri" panose="020F0502020204030204" pitchFamily="34" charset="0"/>
                <a:cs typeface="Calibri" panose="020F0502020204030204" pitchFamily="34" charset="0"/>
              </a:rPr>
              <a:t>Compare </a:t>
            </a:r>
            <a:r>
              <a:rPr lang="en-US" sz="1800" dirty="0" err="1" smtClean="0">
                <a:latin typeface="Calibri" panose="020F0502020204030204" pitchFamily="34" charset="0"/>
                <a:cs typeface="Calibri" panose="020F0502020204030204" pitchFamily="34" charset="0"/>
              </a:rPr>
              <a:t>WiMax</a:t>
            </a:r>
            <a:r>
              <a:rPr lang="en-US" sz="1800" dirty="0" smtClean="0">
                <a:latin typeface="Calibri" panose="020F0502020204030204" pitchFamily="34" charset="0"/>
                <a:cs typeface="Calibri" panose="020F0502020204030204" pitchFamily="34" charset="0"/>
              </a:rPr>
              <a:t> with </a:t>
            </a:r>
            <a:r>
              <a:rPr lang="en-US" sz="1800" dirty="0" err="1" smtClean="0">
                <a:latin typeface="Calibri" panose="020F0502020204030204" pitchFamily="34" charset="0"/>
                <a:cs typeface="Calibri" panose="020F0502020204030204" pitchFamily="34" charset="0"/>
              </a:rPr>
              <a:t>WiFi</a:t>
            </a:r>
            <a:r>
              <a:rPr lang="en-US" sz="1800" dirty="0" smtClean="0">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90773AB8-3D04-489B-AF7B-BEDEC604F372}" type="slidenum">
              <a:rPr lang="en-GB" smtClean="0"/>
              <a:t>31</a:t>
            </a:fld>
            <a:r>
              <a:rPr lang="en-GB" dirty="0" smtClean="0"/>
              <a:t>› of 9</a:t>
            </a:r>
            <a:endParaRPr lang="en-GB" dirty="0"/>
          </a:p>
        </p:txBody>
      </p:sp>
      <p:sp>
        <p:nvSpPr>
          <p:cNvPr id="5" name="Title 1"/>
          <p:cNvSpPr>
            <a:spLocks noGrp="1"/>
          </p:cNvSpPr>
          <p:nvPr>
            <p:ph type="title"/>
          </p:nvPr>
        </p:nvSpPr>
        <p:spPr/>
        <p:txBody>
          <a:bodyPr/>
          <a:lstStyle/>
          <a:p>
            <a:r>
              <a:rPr lang="en-US" altLang="en-US" b="1" u="sng" dirty="0" smtClean="0">
                <a:solidFill>
                  <a:schemeClr val="accent6">
                    <a:lumMod val="75000"/>
                  </a:schemeClr>
                </a:solidFill>
              </a:rPr>
              <a:t>Quick Review Question</a:t>
            </a:r>
          </a:p>
        </p:txBody>
      </p:sp>
    </p:spTree>
    <p:extLst>
      <p:ext uri="{BB962C8B-B14F-4D97-AF65-F5344CB8AC3E}">
        <p14:creationId xmlns:p14="http://schemas.microsoft.com/office/powerpoint/2010/main" val="20904830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47CDED0-D8D5-4196-BCFA-C049091E5763}" type="slidenum">
              <a:rPr lang="en-GB" smtClean="0"/>
              <a:t>32</a:t>
            </a:fld>
            <a:r>
              <a:rPr lang="en-GB" dirty="0" smtClean="0"/>
              <a:t>› of 9</a:t>
            </a:r>
            <a:endParaRPr lang="en-GB" dirty="0"/>
          </a:p>
        </p:txBody>
      </p:sp>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
        <p:nvSpPr>
          <p:cNvPr id="6" name="Rectangle 1"/>
          <p:cNvSpPr>
            <a:spLocks noChangeArrowheads="1"/>
          </p:cNvSpPr>
          <p:nvPr/>
        </p:nvSpPr>
        <p:spPr bwMode="auto">
          <a:xfrm>
            <a:off x="685800" y="1720850"/>
            <a:ext cx="77724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a:cs typeface="Arial" charset="0"/>
              </a:rPr>
              <a:t>In this chapter, we discussed the following:</a:t>
            </a:r>
          </a:p>
          <a:p>
            <a:pPr>
              <a:defRPr/>
            </a:pPr>
            <a:endParaRPr lang="en-US" dirty="0">
              <a:cs typeface="Arial" charset="0"/>
            </a:endParaRPr>
          </a:p>
          <a:p>
            <a:pPr marL="285750" indent="-285750">
              <a:lnSpc>
                <a:spcPct val="150000"/>
              </a:lnSpc>
              <a:buFont typeface="Arial" pitchFamily="34" charset="0"/>
              <a:buChar char="•"/>
              <a:defRPr/>
            </a:pPr>
            <a:r>
              <a:rPr lang="en-US" dirty="0">
                <a:cs typeface="Arial" charset="0"/>
              </a:rPr>
              <a:t>WiMAX </a:t>
            </a:r>
          </a:p>
          <a:p>
            <a:pPr marL="285750" indent="-285750">
              <a:lnSpc>
                <a:spcPct val="150000"/>
              </a:lnSpc>
              <a:buFont typeface="Arial" pitchFamily="34" charset="0"/>
              <a:buChar char="•"/>
              <a:defRPr/>
            </a:pPr>
            <a:r>
              <a:rPr lang="en-US" dirty="0">
                <a:cs typeface="Arial" charset="0"/>
              </a:rPr>
              <a:t>LTE</a:t>
            </a:r>
          </a:p>
          <a:p>
            <a:pPr marL="285750" indent="-285750">
              <a:lnSpc>
                <a:spcPct val="150000"/>
              </a:lnSpc>
              <a:buFont typeface="Arial" pitchFamily="34" charset="0"/>
              <a:buChar char="•"/>
              <a:defRPr/>
            </a:pPr>
            <a:r>
              <a:rPr lang="en-US" dirty="0">
                <a:cs typeface="Arial" charset="0"/>
              </a:rPr>
              <a:t>Wireless Network Technologies</a:t>
            </a:r>
          </a:p>
          <a:p>
            <a:pPr marL="285750" indent="-285750">
              <a:lnSpc>
                <a:spcPct val="150000"/>
              </a:lnSpc>
              <a:buFont typeface="Arial" pitchFamily="34" charset="0"/>
              <a:buChar char="•"/>
              <a:defRPr/>
            </a:pPr>
            <a:r>
              <a:rPr lang="en-US" dirty="0">
                <a:cs typeface="Arial" charset="0"/>
              </a:rPr>
              <a:t>Cellular &amp; Wireless Network Architecture</a:t>
            </a:r>
          </a:p>
          <a:p>
            <a:pPr marL="285750" indent="-285750">
              <a:lnSpc>
                <a:spcPct val="150000"/>
              </a:lnSpc>
              <a:buFont typeface="Arial" pitchFamily="34" charset="0"/>
              <a:buChar char="•"/>
              <a:defRPr/>
            </a:pPr>
            <a:r>
              <a:rPr lang="en-US" dirty="0">
                <a:cs typeface="Arial" charset="0"/>
              </a:rPr>
              <a:t>Mobile </a:t>
            </a:r>
            <a:r>
              <a:rPr lang="en-US" dirty="0" err="1">
                <a:cs typeface="Arial" charset="0"/>
              </a:rPr>
              <a:t>WiMAX</a:t>
            </a:r>
            <a:r>
              <a:rPr lang="en-US" dirty="0">
                <a:cs typeface="Arial" charset="0"/>
              </a:rPr>
              <a:t> Versus Wi-Fi</a:t>
            </a:r>
          </a:p>
          <a:p>
            <a:pPr marL="285750" indent="-285750">
              <a:lnSpc>
                <a:spcPct val="150000"/>
              </a:lnSpc>
              <a:buFont typeface="Arial" pitchFamily="34" charset="0"/>
              <a:buChar char="•"/>
              <a:defRPr/>
            </a:pPr>
            <a:r>
              <a:rPr lang="en-US" dirty="0">
                <a:cs typeface="Arial" charset="0"/>
              </a:rPr>
              <a:t>Mobile </a:t>
            </a:r>
            <a:r>
              <a:rPr lang="en-US" dirty="0" err="1">
                <a:cs typeface="Arial" charset="0"/>
              </a:rPr>
              <a:t>WiMAX</a:t>
            </a:r>
            <a:r>
              <a:rPr lang="en-US" dirty="0">
                <a:cs typeface="Arial" charset="0"/>
              </a:rPr>
              <a:t> Versus Cellular</a:t>
            </a:r>
          </a:p>
          <a:p>
            <a:pPr>
              <a:defRPr/>
            </a:pPr>
            <a:endParaRPr lang="en-US" dirty="0">
              <a:cs typeface="Arial" charset="0"/>
            </a:endParaRPr>
          </a:p>
          <a:p>
            <a:pPr>
              <a:defRPr/>
            </a:pPr>
            <a:endParaRPr lang="en-US" dirty="0">
              <a:cs typeface="Arial" charset="0"/>
            </a:endParaRPr>
          </a:p>
          <a:p>
            <a:pPr>
              <a:defRPr/>
            </a:pPr>
            <a:endParaRPr lang="en-US" dirty="0">
              <a:cs typeface="Arial" charset="0"/>
            </a:endParaRPr>
          </a:p>
        </p:txBody>
      </p:sp>
    </p:spTree>
    <p:extLst>
      <p:ext uri="{BB962C8B-B14F-4D97-AF65-F5344CB8AC3E}">
        <p14:creationId xmlns:p14="http://schemas.microsoft.com/office/powerpoint/2010/main" val="34430540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5E90936-F74F-4C91-9923-CA704BD4FFFE}" type="slidenum">
              <a:rPr lang="en-GB" smtClean="0"/>
              <a:t>33</a:t>
            </a:fld>
            <a:r>
              <a:rPr lang="en-GB" dirty="0" smtClean="0"/>
              <a:t>› of 9</a:t>
            </a:r>
            <a:endParaRPr lang="en-GB" dirty="0"/>
          </a:p>
        </p:txBody>
      </p:sp>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3F49DD0D-5B4E-4F33-8A46-06C4C1B13AA2}" type="slidenum">
              <a:rPr lang="en-GB" smtClean="0"/>
              <a:t>34</a:t>
            </a:fld>
            <a:r>
              <a:rPr lang="en-GB" dirty="0" smtClean="0"/>
              <a:t>› of 9</a:t>
            </a:r>
            <a:endParaRPr lang="en-GB" dirty="0"/>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
        <p:nvSpPr>
          <p:cNvPr id="6" name="Text Box 2"/>
          <p:cNvSpPr txBox="1">
            <a:spLocks noChangeArrowheads="1"/>
          </p:cNvSpPr>
          <p:nvPr/>
        </p:nvSpPr>
        <p:spPr bwMode="auto">
          <a:xfrm>
            <a:off x="887413" y="1219200"/>
            <a:ext cx="7848600"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sz="2000" b="1" dirty="0"/>
          </a:p>
          <a:p>
            <a:pPr eaLnBrk="1" hangingPunct="1"/>
            <a:r>
              <a:rPr lang="en-US" dirty="0" err="1"/>
              <a:t>IoT</a:t>
            </a:r>
            <a:r>
              <a:rPr lang="en-US" dirty="0"/>
              <a:t> and Wireless Sensor Networks</a:t>
            </a:r>
            <a:endParaRPr lang="en-US" sz="2800" dirty="0"/>
          </a:p>
          <a:p>
            <a:pPr eaLnBrk="1" hangingPunct="1"/>
            <a:r>
              <a:rPr lang="en-US" dirty="0"/>
              <a:t>Internet of Things – Applications</a:t>
            </a:r>
            <a:endParaRPr lang="en-US" sz="2800" dirty="0"/>
          </a:p>
          <a:p>
            <a:pPr lvl="1" eaLnBrk="1" hangingPunct="1"/>
            <a:r>
              <a:rPr lang="en-US" dirty="0"/>
              <a:t>Smart Cities</a:t>
            </a:r>
            <a:endParaRPr lang="en-US" sz="2800" dirty="0"/>
          </a:p>
          <a:p>
            <a:pPr lvl="1" eaLnBrk="1" hangingPunct="1"/>
            <a:r>
              <a:rPr lang="en-US" dirty="0"/>
              <a:t>Manufacturing</a:t>
            </a:r>
            <a:endParaRPr lang="en-US" sz="2800" dirty="0"/>
          </a:p>
          <a:p>
            <a:pPr lvl="1" eaLnBrk="1" hangingPunct="1"/>
            <a:r>
              <a:rPr lang="en-GB" dirty="0"/>
              <a:t>Home Automation</a:t>
            </a:r>
            <a:endParaRPr lang="en-US" sz="2800" dirty="0"/>
          </a:p>
          <a:p>
            <a:pPr lvl="1" eaLnBrk="1" hangingPunct="1"/>
            <a:r>
              <a:rPr lang="en-GB" dirty="0"/>
              <a:t>VANETS</a:t>
            </a:r>
            <a:endParaRPr lang="en-US" sz="2800" dirty="0"/>
          </a:p>
          <a:p>
            <a:pPr lvl="1" eaLnBrk="1" hangingPunct="1"/>
            <a:r>
              <a:rPr lang="en-GB" dirty="0"/>
              <a:t>Body Area Networks</a:t>
            </a:r>
            <a:endParaRPr lang="en-US" sz="2800" dirty="0"/>
          </a:p>
          <a:p>
            <a:pPr eaLnBrk="1" hangingPunct="1"/>
            <a:r>
              <a:rPr lang="en-US" dirty="0"/>
              <a:t>IEEE 802.5.14</a:t>
            </a:r>
            <a:endParaRPr lang="en-US" sz="2800" dirty="0"/>
          </a:p>
          <a:p>
            <a:pPr eaLnBrk="1" hangingPunct="1"/>
            <a:r>
              <a:rPr lang="en-GB" dirty="0" err="1"/>
              <a:t>Zigbee</a:t>
            </a:r>
            <a:r>
              <a:rPr lang="en-GB" dirty="0"/>
              <a:t> </a:t>
            </a:r>
            <a:endParaRPr lang="en-US" sz="2800" dirty="0"/>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a:latin typeface="Century Gothic" panose="020B0502020202020204" pitchFamily="34" charset="0"/>
              </a:rPr>
              <a:t>:</a:t>
            </a:r>
          </a:p>
          <a:p>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8C1754EE-C916-46B9-8AE9-DC16FB141BD6}" type="slidenum">
              <a:rPr lang="en-GB" smtClean="0"/>
              <a:t>4</a:t>
            </a:fld>
            <a:r>
              <a:rPr lang="en-GB" dirty="0" smtClean="0"/>
              <a:t>› of 9</a:t>
            </a:r>
            <a:endParaRPr lang="en-GB" dirty="0"/>
          </a:p>
        </p:txBody>
      </p:sp>
      <p:sp>
        <p:nvSpPr>
          <p:cNvPr id="5" name="Rectangle 5"/>
          <p:cNvSpPr>
            <a:spLocks noChangeArrowheads="1"/>
          </p:cNvSpPr>
          <p:nvPr/>
        </p:nvSpPr>
        <p:spPr bwMode="auto">
          <a:xfrm>
            <a:off x="667809" y="2370667"/>
            <a:ext cx="8110537"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endParaRPr lang="en-US" sz="2000" dirty="0">
              <a:cs typeface="Arial" charset="0"/>
            </a:endParaRPr>
          </a:p>
          <a:p>
            <a:pPr marL="342900" indent="-342900">
              <a:buFont typeface="Arial" pitchFamily="34" charset="0"/>
              <a:buChar char="•"/>
              <a:defRPr/>
            </a:pPr>
            <a:r>
              <a:rPr lang="en-US" sz="2000" dirty="0">
                <a:cs typeface="Arial" charset="0"/>
              </a:rPr>
              <a:t>WiMAX</a:t>
            </a:r>
          </a:p>
          <a:p>
            <a:pPr marL="342900" indent="-342900">
              <a:buFont typeface="Arial" pitchFamily="34" charset="0"/>
              <a:buChar char="•"/>
              <a:defRPr/>
            </a:pPr>
            <a:r>
              <a:rPr lang="en-US" sz="2000" dirty="0">
                <a:cs typeface="Arial" charset="0"/>
              </a:rPr>
              <a:t>Wi-Fi</a:t>
            </a:r>
          </a:p>
          <a:p>
            <a:pPr marL="342900" indent="-342900">
              <a:buFont typeface="Arial" pitchFamily="34" charset="0"/>
              <a:buChar char="•"/>
              <a:defRPr/>
            </a:pPr>
            <a:r>
              <a:rPr lang="en-US" sz="2000" dirty="0">
                <a:cs typeface="Arial" charset="0"/>
              </a:rPr>
              <a:t>LTE</a:t>
            </a:r>
          </a:p>
          <a:p>
            <a:pPr marL="342900" indent="-342900">
              <a:buFont typeface="Arial" pitchFamily="34" charset="0"/>
              <a:buChar char="•"/>
              <a:defRPr/>
            </a:pPr>
            <a:r>
              <a:rPr lang="en-US" sz="2000" dirty="0">
                <a:cs typeface="Arial" charset="0"/>
              </a:rPr>
              <a:t>Bluetooth</a:t>
            </a:r>
          </a:p>
          <a:p>
            <a:pPr marL="342900" indent="-342900">
              <a:buFont typeface="Arial" pitchFamily="34" charset="0"/>
              <a:buChar char="•"/>
              <a:defRPr/>
            </a:pPr>
            <a:r>
              <a:rPr lang="en-US" sz="2000" dirty="0">
                <a:cs typeface="Arial" charset="0"/>
              </a:rPr>
              <a:t>Zigbee</a:t>
            </a:r>
          </a:p>
          <a:p>
            <a:pPr marL="342900" indent="-342900">
              <a:buFont typeface="Arial" pitchFamily="34" charset="0"/>
              <a:buChar char="•"/>
              <a:defRPr/>
            </a:pPr>
            <a:r>
              <a:rPr lang="en-US" sz="2000" dirty="0">
                <a:cs typeface="Arial" charset="0"/>
              </a:rPr>
              <a:t>Mobile WiMAX</a:t>
            </a:r>
          </a:p>
          <a:p>
            <a:pPr marL="342900" indent="-342900">
              <a:buFont typeface="Arial" pitchFamily="34" charset="0"/>
              <a:buChar char="•"/>
              <a:defRPr/>
            </a:pPr>
            <a:r>
              <a:rPr lang="en-US" sz="2000" dirty="0">
                <a:cs typeface="Arial" charset="0"/>
              </a:rPr>
              <a:t>Cellular Network</a:t>
            </a:r>
          </a:p>
          <a:p>
            <a:pPr>
              <a:defRPr/>
            </a:pPr>
            <a:endParaRPr lang="en-US" sz="2000" dirty="0">
              <a:cs typeface="Arial" charset="0"/>
            </a:endParaRPr>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8DCA5302-DB96-4B65-9CEE-39C415B40160}" type="slidenum">
              <a:rPr lang="en-GB" smtClean="0"/>
              <a:t>5</a:t>
            </a:fld>
            <a:r>
              <a:rPr lang="en-GB" dirty="0" smtClean="0"/>
              <a:t>› of 9</a:t>
            </a:r>
            <a:endParaRPr lang="en-GB" dirty="0"/>
          </a:p>
        </p:txBody>
      </p:sp>
      <p:graphicFrame>
        <p:nvGraphicFramePr>
          <p:cNvPr id="6" name="Table 5"/>
          <p:cNvGraphicFramePr>
            <a:graphicFrameLocks noGrp="1"/>
          </p:cNvGraphicFramePr>
          <p:nvPr/>
        </p:nvGraphicFramePr>
        <p:xfrm>
          <a:off x="609600" y="1346200"/>
          <a:ext cx="8001001" cy="5154613"/>
        </p:xfrm>
        <a:graphic>
          <a:graphicData uri="http://schemas.openxmlformats.org/drawingml/2006/table">
            <a:tbl>
              <a:tblPr/>
              <a:tblGrid>
                <a:gridCol w="1295401"/>
                <a:gridCol w="1143000"/>
                <a:gridCol w="1066800"/>
                <a:gridCol w="1219200"/>
                <a:gridCol w="762000"/>
                <a:gridCol w="2514600"/>
              </a:tblGrid>
              <a:tr h="1219135">
                <a:tc>
                  <a:txBody>
                    <a:bodyPr/>
                    <a:lstStyle/>
                    <a:p>
                      <a:pPr algn="l" fontAlgn="base"/>
                      <a:r>
                        <a:rPr lang="en-US" sz="1600" b="1" dirty="0">
                          <a:solidFill>
                            <a:srgbClr val="000000"/>
                          </a:solidFill>
                          <a:effectLst/>
                          <a:latin typeface="Calibri" pitchFamily="34" charset="0"/>
                          <a:cs typeface="Calibri" pitchFamily="34" charset="0"/>
                        </a:rPr>
                        <a:t>Generation (1G,2G,3G,4G</a:t>
                      </a:r>
                      <a:r>
                        <a:rPr lang="en-US" sz="1600" b="1" dirty="0" smtClean="0">
                          <a:solidFill>
                            <a:srgbClr val="000000"/>
                          </a:solidFill>
                          <a:effectLst/>
                          <a:latin typeface="Calibri" pitchFamily="34" charset="0"/>
                          <a:cs typeface="Calibri" pitchFamily="34" charset="0"/>
                        </a:rPr>
                        <a:t>, 5G</a:t>
                      </a:r>
                      <a:r>
                        <a:rPr lang="en-US" sz="1600" b="1" dirty="0">
                          <a:solidFill>
                            <a:srgbClr val="000000"/>
                          </a:solidFill>
                          <a:effectLst/>
                          <a:latin typeface="Calibri" pitchFamily="34" charset="0"/>
                          <a:cs typeface="Calibri" pitchFamily="34" charset="0"/>
                        </a:rPr>
                        <a:t>)</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b="1" dirty="0">
                          <a:solidFill>
                            <a:srgbClr val="000000"/>
                          </a:solidFill>
                          <a:effectLst/>
                          <a:latin typeface="Calibri" pitchFamily="34" charset="0"/>
                          <a:cs typeface="Calibri" pitchFamily="34" charset="0"/>
                        </a:rPr>
                        <a:t>Definition</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b="1" dirty="0">
                          <a:solidFill>
                            <a:srgbClr val="000000"/>
                          </a:solidFill>
                          <a:effectLst/>
                          <a:latin typeface="Calibri" pitchFamily="34" charset="0"/>
                          <a:cs typeface="Calibri" pitchFamily="34" charset="0"/>
                        </a:rPr>
                        <a:t>Throughput/</a:t>
                      </a:r>
                    </a:p>
                    <a:p>
                      <a:pPr algn="l" fontAlgn="base"/>
                      <a:r>
                        <a:rPr lang="en-US" sz="1600" b="1" dirty="0">
                          <a:solidFill>
                            <a:srgbClr val="000000"/>
                          </a:solidFill>
                          <a:effectLst/>
                          <a:latin typeface="Calibri" pitchFamily="34" charset="0"/>
                          <a:cs typeface="Calibri" pitchFamily="34" charset="0"/>
                        </a:rPr>
                        <a:t>Speed</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b="1" dirty="0">
                          <a:solidFill>
                            <a:srgbClr val="000000"/>
                          </a:solidFill>
                          <a:effectLst/>
                          <a:latin typeface="Calibri" pitchFamily="34" charset="0"/>
                          <a:cs typeface="Calibri" pitchFamily="34" charset="0"/>
                        </a:rPr>
                        <a:t>Technology</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b="1" dirty="0">
                          <a:solidFill>
                            <a:srgbClr val="000000"/>
                          </a:solidFill>
                          <a:effectLst/>
                          <a:latin typeface="Calibri" pitchFamily="34" charset="0"/>
                          <a:cs typeface="Calibri" pitchFamily="34" charset="0"/>
                        </a:rPr>
                        <a:t>Time period</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b="1" dirty="0">
                          <a:solidFill>
                            <a:srgbClr val="000000"/>
                          </a:solidFill>
                          <a:effectLst/>
                          <a:latin typeface="Calibri" pitchFamily="34" charset="0"/>
                          <a:cs typeface="Calibri" pitchFamily="34" charset="0"/>
                        </a:rPr>
                        <a:t>Features</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r>
              <a:tr h="671722">
                <a:tc>
                  <a:txBody>
                    <a:bodyPr/>
                    <a:lstStyle/>
                    <a:p>
                      <a:pPr algn="l" fontAlgn="base"/>
                      <a:r>
                        <a:rPr lang="en-US" sz="1600" dirty="0">
                          <a:effectLst/>
                          <a:latin typeface="Calibri" pitchFamily="34" charset="0"/>
                          <a:cs typeface="Calibri" pitchFamily="34" charset="0"/>
                        </a:rPr>
                        <a:t>1G</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dirty="0">
                          <a:effectLst/>
                          <a:latin typeface="Calibri" pitchFamily="34" charset="0"/>
                          <a:cs typeface="Calibri" pitchFamily="34" charset="0"/>
                        </a:rPr>
                        <a:t>Analog</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dirty="0">
                          <a:effectLst/>
                          <a:latin typeface="Calibri" pitchFamily="34" charset="0"/>
                          <a:cs typeface="Calibri" pitchFamily="34" charset="0"/>
                        </a:rPr>
                        <a:t>14.4 Kbps (peak)</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dirty="0">
                          <a:effectLst/>
                          <a:latin typeface="Calibri" pitchFamily="34" charset="0"/>
                          <a:cs typeface="Calibri" pitchFamily="34" charset="0"/>
                        </a:rPr>
                        <a:t>AMPS</a:t>
                      </a:r>
                      <a:r>
                        <a:rPr lang="en-US" sz="1600" dirty="0" smtClean="0">
                          <a:effectLst/>
                          <a:latin typeface="Calibri" pitchFamily="34" charset="0"/>
                          <a:cs typeface="Calibri" pitchFamily="34" charset="0"/>
                        </a:rPr>
                        <a:t>,</a:t>
                      </a:r>
                    </a:p>
                    <a:p>
                      <a:pPr algn="l" fontAlgn="base"/>
                      <a:r>
                        <a:rPr lang="en-US" sz="1600" dirty="0" smtClean="0">
                          <a:effectLst/>
                          <a:latin typeface="Calibri" pitchFamily="34" charset="0"/>
                          <a:cs typeface="Calibri" pitchFamily="34" charset="0"/>
                        </a:rPr>
                        <a:t>NMT,TACS</a:t>
                      </a:r>
                      <a:endParaRPr lang="en-US" sz="1600" dirty="0">
                        <a:effectLst/>
                        <a:latin typeface="Calibri" pitchFamily="34" charset="0"/>
                        <a:cs typeface="Calibri" pitchFamily="34" charset="0"/>
                      </a:endParaRP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a:effectLst/>
                          <a:latin typeface="Calibri" pitchFamily="34" charset="0"/>
                          <a:cs typeface="Calibri" pitchFamily="34" charset="0"/>
                        </a:rPr>
                        <a:t>1970 – 1980</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400" dirty="0">
                          <a:effectLst/>
                          <a:latin typeface="Calibri" pitchFamily="34" charset="0"/>
                          <a:cs typeface="Calibri" pitchFamily="34" charset="0"/>
                        </a:rPr>
                        <a:t>During 1G Wireless phones are used </a:t>
                      </a:r>
                      <a:r>
                        <a:rPr lang="en-US" sz="1400" dirty="0" smtClean="0">
                          <a:effectLst/>
                          <a:latin typeface="Calibri" pitchFamily="34" charset="0"/>
                          <a:cs typeface="Calibri" pitchFamily="34" charset="0"/>
                        </a:rPr>
                        <a:t>for </a:t>
                      </a:r>
                      <a:r>
                        <a:rPr lang="en-US" sz="1400" b="1" i="1" dirty="0" smtClean="0">
                          <a:effectLst/>
                          <a:latin typeface="Calibri" pitchFamily="34" charset="0"/>
                          <a:cs typeface="Calibri" pitchFamily="34" charset="0"/>
                        </a:rPr>
                        <a:t>voice </a:t>
                      </a:r>
                      <a:r>
                        <a:rPr lang="en-US" sz="1400" b="1" i="1" dirty="0">
                          <a:effectLst/>
                          <a:latin typeface="Calibri" pitchFamily="34" charset="0"/>
                          <a:cs typeface="Calibri" pitchFamily="34" charset="0"/>
                        </a:rPr>
                        <a:t>only</a:t>
                      </a:r>
                      <a:r>
                        <a:rPr lang="en-US" sz="1400" dirty="0" smtClean="0">
                          <a:effectLst/>
                          <a:latin typeface="Calibri" pitchFamily="34" charset="0"/>
                          <a:cs typeface="Calibri" pitchFamily="34" charset="0"/>
                        </a:rPr>
                        <a:t>.</a:t>
                      </a:r>
                    </a:p>
                    <a:p>
                      <a:pPr algn="l" fontAlgn="base"/>
                      <a:endParaRPr lang="en-US" sz="1400" dirty="0">
                        <a:effectLst/>
                        <a:latin typeface="Calibri" pitchFamily="34" charset="0"/>
                        <a:cs typeface="Calibri" pitchFamily="34" charset="0"/>
                      </a:endParaRP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r>
              <a:tr h="1525194">
                <a:tc>
                  <a:txBody>
                    <a:bodyPr/>
                    <a:lstStyle/>
                    <a:p>
                      <a:pPr algn="l" fontAlgn="base"/>
                      <a:r>
                        <a:rPr lang="en-US" sz="1600" dirty="0">
                          <a:effectLst/>
                          <a:latin typeface="Calibri" pitchFamily="34" charset="0"/>
                          <a:cs typeface="Calibri" pitchFamily="34" charset="0"/>
                        </a:rPr>
                        <a:t>2G</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dirty="0">
                          <a:effectLst/>
                          <a:latin typeface="Calibri" pitchFamily="34" charset="0"/>
                          <a:cs typeface="Calibri" pitchFamily="34" charset="0"/>
                        </a:rPr>
                        <a:t>Digital Narrow band </a:t>
                      </a:r>
                      <a:endParaRPr lang="en-US" sz="1600" dirty="0" smtClean="0">
                        <a:effectLst/>
                        <a:latin typeface="Calibri" pitchFamily="34" charset="0"/>
                        <a:cs typeface="Calibri" pitchFamily="34" charset="0"/>
                      </a:endParaRPr>
                    </a:p>
                    <a:p>
                      <a:pPr algn="l" fontAlgn="base"/>
                      <a:r>
                        <a:rPr lang="en-US" sz="1600" dirty="0" smtClean="0">
                          <a:effectLst/>
                          <a:latin typeface="Calibri" pitchFamily="34" charset="0"/>
                          <a:cs typeface="Calibri" pitchFamily="34" charset="0"/>
                        </a:rPr>
                        <a:t>circuit </a:t>
                      </a:r>
                      <a:r>
                        <a:rPr lang="en-US" sz="1600" dirty="0">
                          <a:effectLst/>
                          <a:latin typeface="Calibri" pitchFamily="34" charset="0"/>
                          <a:cs typeface="Calibri" pitchFamily="34" charset="0"/>
                        </a:rPr>
                        <a:t>data</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dirty="0">
                          <a:effectLst/>
                          <a:latin typeface="Calibri" pitchFamily="34" charset="0"/>
                          <a:cs typeface="Calibri" pitchFamily="34" charset="0"/>
                        </a:rPr>
                        <a:t>9.6/14.4 Kbps</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dirty="0">
                          <a:effectLst/>
                          <a:latin typeface="Calibri" pitchFamily="34" charset="0"/>
                          <a:cs typeface="Calibri" pitchFamily="34" charset="0"/>
                        </a:rPr>
                        <a:t>TDMA,CDMA</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a:effectLst/>
                          <a:latin typeface="Calibri" pitchFamily="34" charset="0"/>
                          <a:cs typeface="Calibri" pitchFamily="34" charset="0"/>
                        </a:rPr>
                        <a:t>1990 to 2000</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just" fontAlgn="base"/>
                      <a:r>
                        <a:rPr lang="en-US" sz="1400" dirty="0">
                          <a:effectLst/>
                          <a:latin typeface="Calibri" pitchFamily="34" charset="0"/>
                          <a:cs typeface="Calibri" pitchFamily="34" charset="0"/>
                        </a:rPr>
                        <a:t>2G capabilities are achieved by </a:t>
                      </a:r>
                      <a:r>
                        <a:rPr lang="en-US" sz="1400" dirty="0" smtClean="0">
                          <a:effectLst/>
                          <a:latin typeface="Calibri" pitchFamily="34" charset="0"/>
                          <a:cs typeface="Calibri" pitchFamily="34" charset="0"/>
                        </a:rPr>
                        <a:t>allowing </a:t>
                      </a:r>
                      <a:r>
                        <a:rPr lang="en-US" sz="1400" b="1" i="1" dirty="0" smtClean="0">
                          <a:effectLst/>
                          <a:latin typeface="Calibri" pitchFamily="34" charset="0"/>
                          <a:cs typeface="Calibri" pitchFamily="34" charset="0"/>
                        </a:rPr>
                        <a:t>multiple </a:t>
                      </a:r>
                      <a:r>
                        <a:rPr lang="en-US" sz="1400" b="1" i="1" dirty="0">
                          <a:effectLst/>
                          <a:latin typeface="Calibri" pitchFamily="34" charset="0"/>
                          <a:cs typeface="Calibri" pitchFamily="34" charset="0"/>
                        </a:rPr>
                        <a:t>users on a single channel via multiplexing</a:t>
                      </a:r>
                      <a:r>
                        <a:rPr lang="en-US" sz="1400" dirty="0" smtClean="0">
                          <a:effectLst/>
                          <a:latin typeface="Calibri" pitchFamily="34" charset="0"/>
                          <a:cs typeface="Calibri" pitchFamily="34" charset="0"/>
                        </a:rPr>
                        <a:t>. During </a:t>
                      </a:r>
                      <a:r>
                        <a:rPr lang="en-US" sz="1400" dirty="0">
                          <a:effectLst/>
                          <a:latin typeface="Calibri" pitchFamily="34" charset="0"/>
                          <a:cs typeface="Calibri" pitchFamily="34" charset="0"/>
                        </a:rPr>
                        <a:t>2G Cellular phones are used for </a:t>
                      </a:r>
                      <a:r>
                        <a:rPr lang="en-US" sz="1400" b="1" i="1" dirty="0">
                          <a:effectLst/>
                          <a:latin typeface="Calibri" pitchFamily="34" charset="0"/>
                          <a:cs typeface="Calibri" pitchFamily="34" charset="0"/>
                        </a:rPr>
                        <a:t>data also along with voice</a:t>
                      </a:r>
                      <a:r>
                        <a:rPr lang="en-US" sz="1400" dirty="0" smtClean="0">
                          <a:effectLst/>
                          <a:latin typeface="Calibri" pitchFamily="34" charset="0"/>
                          <a:cs typeface="Calibri" pitchFamily="34" charset="0"/>
                        </a:rPr>
                        <a:t>.</a:t>
                      </a:r>
                    </a:p>
                    <a:p>
                      <a:pPr algn="l" fontAlgn="base"/>
                      <a:endParaRPr lang="en-US" sz="1400" dirty="0">
                        <a:effectLst/>
                        <a:latin typeface="Calibri" pitchFamily="34" charset="0"/>
                        <a:cs typeface="Calibri" pitchFamily="34" charset="0"/>
                      </a:endParaRP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r>
              <a:tr h="1738562">
                <a:tc>
                  <a:txBody>
                    <a:bodyPr/>
                    <a:lstStyle/>
                    <a:p>
                      <a:pPr algn="l" fontAlgn="base"/>
                      <a:r>
                        <a:rPr lang="en-US" sz="1600" dirty="0">
                          <a:effectLst/>
                          <a:latin typeface="Calibri" pitchFamily="34" charset="0"/>
                          <a:cs typeface="Calibri" pitchFamily="34" charset="0"/>
                        </a:rPr>
                        <a:t>2.5G</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dirty="0">
                          <a:effectLst/>
                          <a:latin typeface="Calibri" pitchFamily="34" charset="0"/>
                          <a:cs typeface="Calibri" pitchFamily="34" charset="0"/>
                        </a:rPr>
                        <a:t>Packet </a:t>
                      </a:r>
                      <a:endParaRPr lang="en-US" sz="1600" dirty="0" smtClean="0">
                        <a:effectLst/>
                        <a:latin typeface="Calibri" pitchFamily="34" charset="0"/>
                        <a:cs typeface="Calibri" pitchFamily="34" charset="0"/>
                      </a:endParaRPr>
                    </a:p>
                    <a:p>
                      <a:pPr algn="l" fontAlgn="base"/>
                      <a:r>
                        <a:rPr lang="en-US" sz="1600" dirty="0" smtClean="0">
                          <a:effectLst/>
                          <a:latin typeface="Calibri" pitchFamily="34" charset="0"/>
                          <a:cs typeface="Calibri" pitchFamily="34" charset="0"/>
                        </a:rPr>
                        <a:t>Data</a:t>
                      </a:r>
                      <a:endParaRPr lang="en-US" sz="1600" dirty="0">
                        <a:effectLst/>
                        <a:latin typeface="Calibri" pitchFamily="34" charset="0"/>
                        <a:cs typeface="Calibri" pitchFamily="34" charset="0"/>
                      </a:endParaRP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dirty="0">
                          <a:effectLst/>
                          <a:latin typeface="Calibri" pitchFamily="34" charset="0"/>
                          <a:cs typeface="Calibri" pitchFamily="34" charset="0"/>
                        </a:rPr>
                        <a:t>171.2 Kbps(peak)</a:t>
                      </a:r>
                      <a:br>
                        <a:rPr lang="en-US" sz="1600" dirty="0">
                          <a:effectLst/>
                          <a:latin typeface="Calibri" pitchFamily="34" charset="0"/>
                          <a:cs typeface="Calibri" pitchFamily="34" charset="0"/>
                        </a:rPr>
                      </a:br>
                      <a:r>
                        <a:rPr lang="en-US" sz="1600" dirty="0">
                          <a:effectLst/>
                          <a:latin typeface="Calibri" pitchFamily="34" charset="0"/>
                          <a:cs typeface="Calibri" pitchFamily="34" charset="0"/>
                        </a:rPr>
                        <a:t>20-40 Kbps</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dirty="0">
                          <a:effectLst/>
                          <a:latin typeface="Calibri" pitchFamily="34" charset="0"/>
                          <a:cs typeface="Calibri" pitchFamily="34" charset="0"/>
                        </a:rPr>
                        <a:t>GPRS</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dirty="0">
                          <a:effectLst/>
                          <a:latin typeface="Calibri" pitchFamily="34" charset="0"/>
                          <a:cs typeface="Calibri" pitchFamily="34" charset="0"/>
                        </a:rPr>
                        <a:t>2001-2004</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just" fontAlgn="base"/>
                      <a:r>
                        <a:rPr lang="en-US" sz="1400" dirty="0">
                          <a:effectLst/>
                          <a:latin typeface="Calibri" pitchFamily="34" charset="0"/>
                          <a:cs typeface="Calibri" pitchFamily="34" charset="0"/>
                        </a:rPr>
                        <a:t>In 2.5G </a:t>
                      </a:r>
                      <a:r>
                        <a:rPr lang="en-US" sz="1400" dirty="0" smtClean="0">
                          <a:effectLst/>
                          <a:latin typeface="Calibri" pitchFamily="34" charset="0"/>
                          <a:cs typeface="Calibri" pitchFamily="34" charset="0"/>
                        </a:rPr>
                        <a:t>the </a:t>
                      </a:r>
                      <a:r>
                        <a:rPr lang="en-US" sz="1400" b="1" i="1" dirty="0" smtClean="0">
                          <a:effectLst/>
                          <a:latin typeface="Calibri" pitchFamily="34" charset="0"/>
                          <a:cs typeface="Calibri" pitchFamily="34" charset="0"/>
                        </a:rPr>
                        <a:t>internet</a:t>
                      </a:r>
                      <a:r>
                        <a:rPr lang="en-US" sz="1400" b="1" i="1" dirty="0">
                          <a:effectLst/>
                          <a:latin typeface="Calibri" pitchFamily="34" charset="0"/>
                          <a:cs typeface="Calibri" pitchFamily="34" charset="0"/>
                        </a:rPr>
                        <a:t> </a:t>
                      </a:r>
                      <a:r>
                        <a:rPr lang="en-US" sz="1400" dirty="0">
                          <a:effectLst/>
                          <a:latin typeface="Calibri" pitchFamily="34" charset="0"/>
                          <a:cs typeface="Calibri" pitchFamily="34" charset="0"/>
                        </a:rPr>
                        <a:t>becomes popular and data becomes more </a:t>
                      </a:r>
                      <a:r>
                        <a:rPr lang="en-US" sz="1400" dirty="0" smtClean="0">
                          <a:effectLst/>
                          <a:latin typeface="Calibri" pitchFamily="34" charset="0"/>
                          <a:cs typeface="Calibri" pitchFamily="34" charset="0"/>
                        </a:rPr>
                        <a:t>relevant.2.5G</a:t>
                      </a:r>
                      <a:r>
                        <a:rPr lang="en-US" sz="1400" b="1" i="1" dirty="0" smtClean="0">
                          <a:effectLst/>
                          <a:latin typeface="Calibri" pitchFamily="34" charset="0"/>
                          <a:cs typeface="Calibri" pitchFamily="34" charset="0"/>
                        </a:rPr>
                        <a:t>Multimedia </a:t>
                      </a:r>
                      <a:r>
                        <a:rPr lang="en-US" sz="1400" b="1" i="1" dirty="0">
                          <a:effectLst/>
                          <a:latin typeface="Calibri" pitchFamily="34" charset="0"/>
                          <a:cs typeface="Calibri" pitchFamily="34" charset="0"/>
                        </a:rPr>
                        <a:t>services </a:t>
                      </a:r>
                      <a:r>
                        <a:rPr lang="en-US" sz="1400" dirty="0">
                          <a:effectLst/>
                          <a:latin typeface="Calibri" pitchFamily="34" charset="0"/>
                          <a:cs typeface="Calibri" pitchFamily="34" charset="0"/>
                        </a:rPr>
                        <a:t>and streaming starts to show growth</a:t>
                      </a:r>
                      <a:r>
                        <a:rPr lang="en-US" sz="1400" dirty="0" smtClean="0">
                          <a:effectLst/>
                          <a:latin typeface="Calibri" pitchFamily="34" charset="0"/>
                          <a:cs typeface="Calibri" pitchFamily="34" charset="0"/>
                        </a:rPr>
                        <a:t>. </a:t>
                      </a:r>
                      <a:r>
                        <a:rPr lang="en-US" sz="1400" b="1" i="1" dirty="0" smtClean="0">
                          <a:effectLst/>
                          <a:latin typeface="Calibri" pitchFamily="34" charset="0"/>
                          <a:cs typeface="Calibri" pitchFamily="34" charset="0"/>
                        </a:rPr>
                        <a:t>Phones </a:t>
                      </a:r>
                      <a:r>
                        <a:rPr lang="en-US" sz="1400" b="1" i="1" dirty="0">
                          <a:effectLst/>
                          <a:latin typeface="Calibri" pitchFamily="34" charset="0"/>
                          <a:cs typeface="Calibri" pitchFamily="34" charset="0"/>
                        </a:rPr>
                        <a:t>start </a:t>
                      </a:r>
                      <a:r>
                        <a:rPr lang="en-US" sz="1400" b="1" i="1" dirty="0" smtClean="0">
                          <a:effectLst/>
                          <a:latin typeface="Calibri" pitchFamily="34" charset="0"/>
                          <a:cs typeface="Calibri" pitchFamily="34" charset="0"/>
                        </a:rPr>
                        <a:t>supporting web</a:t>
                      </a:r>
                      <a:r>
                        <a:rPr lang="en-US" sz="1400" b="1" i="1" baseline="0" dirty="0" smtClean="0">
                          <a:effectLst/>
                          <a:latin typeface="Calibri" pitchFamily="34" charset="0"/>
                          <a:cs typeface="Calibri" pitchFamily="34" charset="0"/>
                        </a:rPr>
                        <a:t> </a:t>
                      </a:r>
                      <a:r>
                        <a:rPr lang="en-US" sz="1400" b="1" i="1" dirty="0" smtClean="0">
                          <a:effectLst/>
                          <a:latin typeface="Calibri" pitchFamily="34" charset="0"/>
                          <a:cs typeface="Calibri" pitchFamily="34" charset="0"/>
                        </a:rPr>
                        <a:t>browsing </a:t>
                      </a:r>
                      <a:r>
                        <a:rPr lang="en-US" sz="1400" dirty="0" smtClean="0">
                          <a:effectLst/>
                          <a:latin typeface="Calibri" pitchFamily="34" charset="0"/>
                          <a:cs typeface="Calibri" pitchFamily="34" charset="0"/>
                        </a:rPr>
                        <a:t>though </a:t>
                      </a:r>
                      <a:r>
                        <a:rPr lang="en-US" sz="1400" dirty="0">
                          <a:effectLst/>
                          <a:latin typeface="Calibri" pitchFamily="34" charset="0"/>
                          <a:cs typeface="Calibri" pitchFamily="34" charset="0"/>
                        </a:rPr>
                        <a:t>limited and very few phones have that.</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r>
            </a:tbl>
          </a:graphicData>
        </a:graphic>
      </p:graphicFrame>
      <p:sp>
        <p:nvSpPr>
          <p:cNvPr id="7" name="Title 1"/>
          <p:cNvSpPr txBox="1">
            <a:spLocks/>
          </p:cNvSpPr>
          <p:nvPr/>
        </p:nvSpPr>
        <p:spPr bwMode="auto">
          <a:xfrm>
            <a:off x="431652" y="652204"/>
            <a:ext cx="704215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sz="3200" dirty="0" smtClean="0">
              <a:solidFill>
                <a:srgbClr val="003366"/>
              </a:solidFill>
            </a:endParaRPr>
          </a:p>
          <a:p>
            <a:pPr eaLnBrk="1" hangingPunct="1">
              <a:defRPr/>
            </a:pPr>
            <a:r>
              <a:rPr lang="en-US" sz="2400" dirty="0" smtClean="0">
                <a:solidFill>
                  <a:srgbClr val="003366"/>
                </a:solidFill>
              </a:rPr>
              <a:t>1G vs 2G vs 3G vs 4G vs 5G</a:t>
            </a:r>
            <a:r>
              <a:rPr lang="en-US" kern="0" dirty="0" smtClean="0">
                <a:latin typeface="Arial"/>
              </a:rPr>
              <a:t/>
            </a:r>
            <a:br>
              <a:rPr lang="en-US" kern="0" dirty="0" smtClean="0">
                <a:latin typeface="Arial"/>
              </a:rPr>
            </a:br>
            <a:endParaRPr lang="en-US" kern="0" dirty="0" smtClean="0">
              <a:latin typeface="Arial"/>
            </a:endParaRPr>
          </a:p>
        </p:txBody>
      </p:sp>
    </p:spTree>
    <p:extLst>
      <p:ext uri="{BB962C8B-B14F-4D97-AF65-F5344CB8AC3E}">
        <p14:creationId xmlns:p14="http://schemas.microsoft.com/office/powerpoint/2010/main" val="3227043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graphicFrame>
        <p:nvGraphicFramePr>
          <p:cNvPr id="5" name="Table 4"/>
          <p:cNvGraphicFramePr>
            <a:graphicFrameLocks noGrp="1"/>
          </p:cNvGraphicFramePr>
          <p:nvPr/>
        </p:nvGraphicFramePr>
        <p:xfrm>
          <a:off x="533400" y="1524000"/>
          <a:ext cx="8077199" cy="5029200"/>
        </p:xfrm>
        <a:graphic>
          <a:graphicData uri="http://schemas.openxmlformats.org/drawingml/2006/table">
            <a:tbl>
              <a:tblPr/>
              <a:tblGrid>
                <a:gridCol w="982061"/>
                <a:gridCol w="1092408"/>
                <a:gridCol w="1158616"/>
                <a:gridCol w="1335165"/>
                <a:gridCol w="985696"/>
                <a:gridCol w="2523253"/>
              </a:tblGrid>
              <a:tr h="1589837">
                <a:tc>
                  <a:txBody>
                    <a:bodyPr/>
                    <a:lstStyle/>
                    <a:p>
                      <a:pPr algn="l" fontAlgn="base"/>
                      <a:r>
                        <a:rPr lang="en-US" sz="1400" dirty="0">
                          <a:effectLst/>
                          <a:latin typeface="Calibri" pitchFamily="34" charset="0"/>
                          <a:cs typeface="Calibri" pitchFamily="34" charset="0"/>
                        </a:rPr>
                        <a:t>3G</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400">
                          <a:effectLst/>
                          <a:latin typeface="Calibri" pitchFamily="34" charset="0"/>
                          <a:cs typeface="Calibri" pitchFamily="34" charset="0"/>
                        </a:rPr>
                        <a:t>Digital Broadband Packet Data</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400">
                          <a:effectLst/>
                          <a:latin typeface="Calibri" pitchFamily="34" charset="0"/>
                          <a:cs typeface="Calibri" pitchFamily="34" charset="0"/>
                        </a:rPr>
                        <a:t>3.1 Mbps (peak)</a:t>
                      </a:r>
                      <a:br>
                        <a:rPr lang="en-US" sz="1400">
                          <a:effectLst/>
                          <a:latin typeface="Calibri" pitchFamily="34" charset="0"/>
                          <a:cs typeface="Calibri" pitchFamily="34" charset="0"/>
                        </a:rPr>
                      </a:br>
                      <a:r>
                        <a:rPr lang="en-US" sz="1400">
                          <a:effectLst/>
                          <a:latin typeface="Calibri" pitchFamily="34" charset="0"/>
                          <a:cs typeface="Calibri" pitchFamily="34" charset="0"/>
                        </a:rPr>
                        <a:t>500-700 Kbps</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400" dirty="0">
                          <a:effectLst/>
                          <a:latin typeface="Calibri" pitchFamily="34" charset="0"/>
                          <a:cs typeface="Calibri" pitchFamily="34" charset="0"/>
                        </a:rPr>
                        <a:t>CDMA 2000</a:t>
                      </a:r>
                      <a:br>
                        <a:rPr lang="en-US" sz="1400" dirty="0">
                          <a:effectLst/>
                          <a:latin typeface="Calibri" pitchFamily="34" charset="0"/>
                          <a:cs typeface="Calibri" pitchFamily="34" charset="0"/>
                        </a:rPr>
                      </a:br>
                      <a:r>
                        <a:rPr lang="en-US" sz="1400" dirty="0">
                          <a:effectLst/>
                          <a:latin typeface="Calibri" pitchFamily="34" charset="0"/>
                          <a:cs typeface="Calibri" pitchFamily="34" charset="0"/>
                        </a:rPr>
                        <a:t>(1xRTT, EVDO)</a:t>
                      </a:r>
                      <a:br>
                        <a:rPr lang="en-US" sz="1400" dirty="0">
                          <a:effectLst/>
                          <a:latin typeface="Calibri" pitchFamily="34" charset="0"/>
                          <a:cs typeface="Calibri" pitchFamily="34" charset="0"/>
                        </a:rPr>
                      </a:br>
                      <a:r>
                        <a:rPr lang="en-US" sz="1400" dirty="0">
                          <a:effectLst/>
                          <a:latin typeface="Calibri" pitchFamily="34" charset="0"/>
                          <a:cs typeface="Calibri" pitchFamily="34" charset="0"/>
                        </a:rPr>
                        <a:t>UMTS, EDGE</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400" dirty="0">
                          <a:effectLst/>
                          <a:latin typeface="Calibri" pitchFamily="34" charset="0"/>
                          <a:cs typeface="Calibri" pitchFamily="34" charset="0"/>
                        </a:rPr>
                        <a:t>2004-2005</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just" fontAlgn="base"/>
                      <a:r>
                        <a:rPr lang="en-US" sz="1400" dirty="0">
                          <a:effectLst/>
                          <a:latin typeface="Calibri" pitchFamily="34" charset="0"/>
                          <a:cs typeface="Calibri" pitchFamily="34" charset="0"/>
                        </a:rPr>
                        <a:t>3G has </a:t>
                      </a:r>
                      <a:r>
                        <a:rPr lang="en-US" sz="1400" b="1" i="1" dirty="0">
                          <a:effectLst/>
                          <a:latin typeface="Calibri" pitchFamily="34" charset="0"/>
                          <a:cs typeface="Calibri" pitchFamily="34" charset="0"/>
                        </a:rPr>
                        <a:t>Multimedia services </a:t>
                      </a:r>
                      <a:r>
                        <a:rPr lang="en-US" sz="1400" b="1" i="1" dirty="0" smtClean="0">
                          <a:effectLst/>
                          <a:latin typeface="Calibri" pitchFamily="34" charset="0"/>
                          <a:cs typeface="Calibri" pitchFamily="34" charset="0"/>
                        </a:rPr>
                        <a:t>support </a:t>
                      </a:r>
                      <a:r>
                        <a:rPr lang="en-US" sz="1400" dirty="0" smtClean="0">
                          <a:effectLst/>
                          <a:latin typeface="Calibri" pitchFamily="34" charset="0"/>
                          <a:cs typeface="Calibri" pitchFamily="34" charset="0"/>
                        </a:rPr>
                        <a:t>along </a:t>
                      </a:r>
                      <a:r>
                        <a:rPr lang="en-US" sz="1400" dirty="0">
                          <a:effectLst/>
                          <a:latin typeface="Calibri" pitchFamily="34" charset="0"/>
                          <a:cs typeface="Calibri" pitchFamily="34" charset="0"/>
                        </a:rPr>
                        <a:t>with streaming are more popular</a:t>
                      </a:r>
                      <a:r>
                        <a:rPr lang="en-US" sz="1400" dirty="0" smtClean="0">
                          <a:effectLst/>
                          <a:latin typeface="Calibri" pitchFamily="34" charset="0"/>
                          <a:cs typeface="Calibri" pitchFamily="34" charset="0"/>
                        </a:rPr>
                        <a:t>. In </a:t>
                      </a:r>
                      <a:r>
                        <a:rPr lang="en-US" sz="1400" dirty="0">
                          <a:effectLst/>
                          <a:latin typeface="Calibri" pitchFamily="34" charset="0"/>
                          <a:cs typeface="Calibri" pitchFamily="34" charset="0"/>
                        </a:rPr>
                        <a:t>3G,</a:t>
                      </a:r>
                      <a:r>
                        <a:rPr lang="en-US" sz="1400" b="1" i="1" dirty="0">
                          <a:effectLst/>
                          <a:latin typeface="Calibri" pitchFamily="34" charset="0"/>
                          <a:cs typeface="Calibri" pitchFamily="34" charset="0"/>
                        </a:rPr>
                        <a:t>Universal </a:t>
                      </a:r>
                      <a:r>
                        <a:rPr lang="en-US" sz="1400" b="1" i="1" dirty="0" smtClean="0">
                          <a:effectLst/>
                          <a:latin typeface="Calibri" pitchFamily="34" charset="0"/>
                          <a:cs typeface="Calibri" pitchFamily="34" charset="0"/>
                        </a:rPr>
                        <a:t>access </a:t>
                      </a:r>
                      <a:r>
                        <a:rPr lang="en-US" sz="1400" dirty="0" smtClean="0">
                          <a:effectLst/>
                          <a:latin typeface="Calibri" pitchFamily="34" charset="0"/>
                          <a:cs typeface="Calibri" pitchFamily="34" charset="0"/>
                        </a:rPr>
                        <a:t>and</a:t>
                      </a:r>
                      <a:r>
                        <a:rPr lang="en-US" sz="1400" dirty="0">
                          <a:effectLst/>
                          <a:latin typeface="Calibri" pitchFamily="34" charset="0"/>
                          <a:cs typeface="Calibri" pitchFamily="34" charset="0"/>
                        </a:rPr>
                        <a:t> </a:t>
                      </a:r>
                      <a:r>
                        <a:rPr lang="en-US" sz="1400" dirty="0" smtClean="0">
                          <a:effectLst/>
                          <a:latin typeface="Calibri" pitchFamily="34" charset="0"/>
                          <a:cs typeface="Calibri" pitchFamily="34" charset="0"/>
                        </a:rPr>
                        <a:t> </a:t>
                      </a:r>
                      <a:r>
                        <a:rPr lang="en-US" sz="1400" b="1" i="1" dirty="0" smtClean="0">
                          <a:effectLst/>
                          <a:latin typeface="Calibri" pitchFamily="34" charset="0"/>
                          <a:cs typeface="Calibri" pitchFamily="34" charset="0"/>
                        </a:rPr>
                        <a:t>portability </a:t>
                      </a:r>
                      <a:r>
                        <a:rPr lang="en-US" sz="1400" dirty="0" smtClean="0">
                          <a:effectLst/>
                          <a:latin typeface="Calibri" pitchFamily="34" charset="0"/>
                          <a:cs typeface="Calibri" pitchFamily="34" charset="0"/>
                        </a:rPr>
                        <a:t>across </a:t>
                      </a:r>
                      <a:r>
                        <a:rPr lang="en-US" sz="1400" dirty="0">
                          <a:effectLst/>
                          <a:latin typeface="Calibri" pitchFamily="34" charset="0"/>
                          <a:cs typeface="Calibri" pitchFamily="34" charset="0"/>
                        </a:rPr>
                        <a:t>different device types are made possible. (Telephones, PDA’s, etc.)</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r>
              <a:tr h="810773">
                <a:tc>
                  <a:txBody>
                    <a:bodyPr/>
                    <a:lstStyle/>
                    <a:p>
                      <a:pPr algn="l" fontAlgn="base"/>
                      <a:r>
                        <a:rPr lang="en-US" sz="1400" dirty="0">
                          <a:effectLst/>
                          <a:latin typeface="Calibri" pitchFamily="34" charset="0"/>
                          <a:cs typeface="Calibri" pitchFamily="34" charset="0"/>
                        </a:rPr>
                        <a:t>3.5G</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400">
                          <a:effectLst/>
                          <a:latin typeface="Calibri" pitchFamily="34" charset="0"/>
                          <a:cs typeface="Calibri" pitchFamily="34" charset="0"/>
                        </a:rPr>
                        <a:t>Packet Data</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400">
                          <a:effectLst/>
                          <a:latin typeface="Calibri" pitchFamily="34" charset="0"/>
                          <a:cs typeface="Calibri" pitchFamily="34" charset="0"/>
                        </a:rPr>
                        <a:t>14.4 Mbps (peak)</a:t>
                      </a:r>
                      <a:br>
                        <a:rPr lang="en-US" sz="1400">
                          <a:effectLst/>
                          <a:latin typeface="Calibri" pitchFamily="34" charset="0"/>
                          <a:cs typeface="Calibri" pitchFamily="34" charset="0"/>
                        </a:rPr>
                      </a:br>
                      <a:r>
                        <a:rPr lang="en-US" sz="1400">
                          <a:effectLst/>
                          <a:latin typeface="Calibri" pitchFamily="34" charset="0"/>
                          <a:cs typeface="Calibri" pitchFamily="34" charset="0"/>
                        </a:rPr>
                        <a:t>1-3 Mbps</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400">
                          <a:effectLst/>
                          <a:latin typeface="Calibri" pitchFamily="34" charset="0"/>
                          <a:cs typeface="Calibri" pitchFamily="34" charset="0"/>
                        </a:rPr>
                        <a:t>HSPA</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400">
                          <a:effectLst/>
                          <a:latin typeface="Calibri" pitchFamily="34" charset="0"/>
                          <a:cs typeface="Calibri" pitchFamily="34" charset="0"/>
                        </a:rPr>
                        <a:t>2006 – 2010</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just" fontAlgn="base"/>
                      <a:r>
                        <a:rPr lang="en-US" sz="1400" dirty="0">
                          <a:effectLst/>
                          <a:latin typeface="Calibri" pitchFamily="34" charset="0"/>
                          <a:cs typeface="Calibri" pitchFamily="34" charset="0"/>
                        </a:rPr>
                        <a:t>3.5G supports </a:t>
                      </a:r>
                      <a:r>
                        <a:rPr lang="en-US" sz="1400" b="1" i="1" dirty="0">
                          <a:effectLst/>
                          <a:latin typeface="Calibri" pitchFamily="34" charset="0"/>
                          <a:cs typeface="Calibri" pitchFamily="34" charset="0"/>
                        </a:rPr>
                        <a:t>higher throughput and speeds</a:t>
                      </a:r>
                      <a:r>
                        <a:rPr lang="en-US" sz="1400" dirty="0">
                          <a:effectLst/>
                          <a:latin typeface="Calibri" pitchFamily="34" charset="0"/>
                          <a:cs typeface="Calibri" pitchFamily="34" charset="0"/>
                        </a:rPr>
                        <a:t> to support higher data needs of the consumers.</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r>
              <a:tr h="2628590">
                <a:tc>
                  <a:txBody>
                    <a:bodyPr/>
                    <a:lstStyle/>
                    <a:p>
                      <a:pPr algn="l" fontAlgn="base"/>
                      <a:r>
                        <a:rPr lang="en-US" sz="1400" dirty="0">
                          <a:effectLst/>
                          <a:latin typeface="Calibri" pitchFamily="34" charset="0"/>
                          <a:cs typeface="Calibri" pitchFamily="34" charset="0"/>
                        </a:rPr>
                        <a:t>4G</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400" dirty="0">
                          <a:effectLst/>
                          <a:latin typeface="Calibri" pitchFamily="34" charset="0"/>
                          <a:cs typeface="Calibri" pitchFamily="34" charset="0"/>
                        </a:rPr>
                        <a:t>Digital Broadband Packet</a:t>
                      </a:r>
                      <a:br>
                        <a:rPr lang="en-US" sz="1400" dirty="0">
                          <a:effectLst/>
                          <a:latin typeface="Calibri" pitchFamily="34" charset="0"/>
                          <a:cs typeface="Calibri" pitchFamily="34" charset="0"/>
                        </a:rPr>
                      </a:br>
                      <a:r>
                        <a:rPr lang="en-US" sz="1400" dirty="0">
                          <a:effectLst/>
                          <a:latin typeface="Calibri" pitchFamily="34" charset="0"/>
                          <a:cs typeface="Calibri" pitchFamily="34" charset="0"/>
                        </a:rPr>
                        <a:t>All IP</a:t>
                      </a:r>
                      <a:br>
                        <a:rPr lang="en-US" sz="1400" dirty="0">
                          <a:effectLst/>
                          <a:latin typeface="Calibri" pitchFamily="34" charset="0"/>
                          <a:cs typeface="Calibri" pitchFamily="34" charset="0"/>
                        </a:rPr>
                      </a:br>
                      <a:r>
                        <a:rPr lang="en-US" sz="1400" dirty="0">
                          <a:effectLst/>
                          <a:latin typeface="Calibri" pitchFamily="34" charset="0"/>
                          <a:cs typeface="Calibri" pitchFamily="34" charset="0"/>
                        </a:rPr>
                        <a:t>Very high throughput</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400" dirty="0">
                          <a:effectLst/>
                          <a:latin typeface="Calibri" pitchFamily="34" charset="0"/>
                          <a:cs typeface="Calibri" pitchFamily="34" charset="0"/>
                        </a:rPr>
                        <a:t>100-300 Mbps (peak)</a:t>
                      </a:r>
                      <a:br>
                        <a:rPr lang="en-US" sz="1400" dirty="0">
                          <a:effectLst/>
                          <a:latin typeface="Calibri" pitchFamily="34" charset="0"/>
                          <a:cs typeface="Calibri" pitchFamily="34" charset="0"/>
                        </a:rPr>
                      </a:br>
                      <a:r>
                        <a:rPr lang="en-US" sz="1400" dirty="0">
                          <a:effectLst/>
                          <a:latin typeface="Calibri" pitchFamily="34" charset="0"/>
                          <a:cs typeface="Calibri" pitchFamily="34" charset="0"/>
                        </a:rPr>
                        <a:t>3-5 Mbps</a:t>
                      </a:r>
                      <a:br>
                        <a:rPr lang="en-US" sz="1400" dirty="0">
                          <a:effectLst/>
                          <a:latin typeface="Calibri" pitchFamily="34" charset="0"/>
                          <a:cs typeface="Calibri" pitchFamily="34" charset="0"/>
                        </a:rPr>
                      </a:br>
                      <a:r>
                        <a:rPr lang="en-US" sz="1400" dirty="0">
                          <a:effectLst/>
                          <a:latin typeface="Calibri" pitchFamily="34" charset="0"/>
                          <a:cs typeface="Calibri" pitchFamily="34" charset="0"/>
                        </a:rPr>
                        <a:t>100 Mbps (Wi-Fi)</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400" dirty="0" smtClean="0">
                          <a:effectLst/>
                          <a:latin typeface="Calibri" pitchFamily="34" charset="0"/>
                          <a:cs typeface="Calibri" pitchFamily="34" charset="0"/>
                        </a:rPr>
                        <a:t>Wi-Max</a:t>
                      </a:r>
                      <a:r>
                        <a:rPr lang="en-US" sz="1400" dirty="0">
                          <a:effectLst/>
                          <a:latin typeface="Calibri" pitchFamily="34" charset="0"/>
                          <a:cs typeface="Calibri" pitchFamily="34" charset="0"/>
                        </a:rPr>
                        <a:t/>
                      </a:r>
                      <a:br>
                        <a:rPr lang="en-US" sz="1400" dirty="0">
                          <a:effectLst/>
                          <a:latin typeface="Calibri" pitchFamily="34" charset="0"/>
                          <a:cs typeface="Calibri" pitchFamily="34" charset="0"/>
                        </a:rPr>
                      </a:br>
                      <a:r>
                        <a:rPr lang="en-US" sz="1400" dirty="0">
                          <a:effectLst/>
                          <a:latin typeface="Calibri" pitchFamily="34" charset="0"/>
                          <a:cs typeface="Calibri" pitchFamily="34" charset="0"/>
                        </a:rPr>
                        <a:t>LTE</a:t>
                      </a:r>
                      <a:br>
                        <a:rPr lang="en-US" sz="1400" dirty="0">
                          <a:effectLst/>
                          <a:latin typeface="Calibri" pitchFamily="34" charset="0"/>
                          <a:cs typeface="Calibri" pitchFamily="34" charset="0"/>
                        </a:rPr>
                      </a:br>
                      <a:r>
                        <a:rPr lang="en-US" sz="1400" dirty="0">
                          <a:effectLst/>
                          <a:latin typeface="Calibri" pitchFamily="34" charset="0"/>
                          <a:cs typeface="Calibri" pitchFamily="34" charset="0"/>
                        </a:rPr>
                        <a:t>Wi-Fi</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endParaRPr lang="en-US" sz="1400" dirty="0">
                        <a:effectLst/>
                        <a:latin typeface="Calibri" pitchFamily="34" charset="0"/>
                        <a:cs typeface="Calibri" pitchFamily="34" charset="0"/>
                      </a:endParaRP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just" fontAlgn="base"/>
                      <a:r>
                        <a:rPr lang="en-US" sz="1400" b="1" i="1" dirty="0">
                          <a:effectLst/>
                          <a:latin typeface="Calibri" pitchFamily="34" charset="0"/>
                          <a:cs typeface="Calibri" pitchFamily="34" charset="0"/>
                        </a:rPr>
                        <a:t>Speeds </a:t>
                      </a:r>
                      <a:r>
                        <a:rPr lang="en-US" sz="1400" dirty="0">
                          <a:effectLst/>
                          <a:latin typeface="Calibri" pitchFamily="34" charset="0"/>
                          <a:cs typeface="Calibri" pitchFamily="34" charset="0"/>
                        </a:rPr>
                        <a:t>for 4G are further increased to keep up with data access demand used by various services</a:t>
                      </a:r>
                      <a:r>
                        <a:rPr lang="en-US" sz="1400" dirty="0" smtClean="0">
                          <a:effectLst/>
                          <a:latin typeface="Calibri" pitchFamily="34" charset="0"/>
                          <a:cs typeface="Calibri" pitchFamily="34" charset="0"/>
                        </a:rPr>
                        <a:t>. </a:t>
                      </a:r>
                      <a:r>
                        <a:rPr lang="en-US" sz="1400" b="1" i="1" dirty="0" smtClean="0">
                          <a:effectLst/>
                          <a:latin typeface="Calibri" pitchFamily="34" charset="0"/>
                          <a:cs typeface="Calibri" pitchFamily="34" charset="0"/>
                        </a:rPr>
                        <a:t>High </a:t>
                      </a:r>
                      <a:r>
                        <a:rPr lang="en-US" sz="1400" b="1" i="1" dirty="0">
                          <a:effectLst/>
                          <a:latin typeface="Calibri" pitchFamily="34" charset="0"/>
                          <a:cs typeface="Calibri" pitchFamily="34" charset="0"/>
                        </a:rPr>
                        <a:t>definition streaming </a:t>
                      </a:r>
                      <a:r>
                        <a:rPr lang="en-US" sz="1400" dirty="0">
                          <a:effectLst/>
                          <a:latin typeface="Calibri" pitchFamily="34" charset="0"/>
                          <a:cs typeface="Calibri" pitchFamily="34" charset="0"/>
                        </a:rPr>
                        <a:t>is now supported in 4G. New phones with HD capabilities surface. It gets pretty cool</a:t>
                      </a:r>
                      <a:r>
                        <a:rPr lang="en-US" sz="1400" dirty="0" smtClean="0">
                          <a:effectLst/>
                          <a:latin typeface="Calibri" pitchFamily="34" charset="0"/>
                          <a:cs typeface="Calibri" pitchFamily="34" charset="0"/>
                        </a:rPr>
                        <a:t>. In </a:t>
                      </a:r>
                      <a:r>
                        <a:rPr lang="en-US" sz="1400" dirty="0">
                          <a:effectLst/>
                          <a:latin typeface="Calibri" pitchFamily="34" charset="0"/>
                          <a:cs typeface="Calibri" pitchFamily="34" charset="0"/>
                        </a:rPr>
                        <a:t>4G,</a:t>
                      </a:r>
                      <a:r>
                        <a:rPr lang="en-US" sz="1400" b="1" i="1" dirty="0">
                          <a:effectLst/>
                          <a:latin typeface="Calibri" pitchFamily="34" charset="0"/>
                          <a:cs typeface="Calibri" pitchFamily="34" charset="0"/>
                        </a:rPr>
                        <a:t>Portability</a:t>
                      </a:r>
                      <a:r>
                        <a:rPr lang="en-US" sz="1400" dirty="0">
                          <a:effectLst/>
                          <a:latin typeface="Calibri" pitchFamily="34" charset="0"/>
                          <a:cs typeface="Calibri" pitchFamily="34" charset="0"/>
                        </a:rPr>
                        <a:t> is increased further</a:t>
                      </a:r>
                      <a:r>
                        <a:rPr lang="en-US" sz="1400" dirty="0" smtClean="0">
                          <a:effectLst/>
                          <a:latin typeface="Calibri" pitchFamily="34" charset="0"/>
                          <a:cs typeface="Calibri" pitchFamily="34" charset="0"/>
                        </a:rPr>
                        <a:t>. </a:t>
                      </a:r>
                      <a:r>
                        <a:rPr lang="en-US" sz="1400" b="1" i="1" dirty="0" smtClean="0">
                          <a:effectLst/>
                          <a:latin typeface="Calibri" pitchFamily="34" charset="0"/>
                          <a:cs typeface="Calibri" pitchFamily="34" charset="0"/>
                        </a:rPr>
                        <a:t>World-wide </a:t>
                      </a:r>
                      <a:r>
                        <a:rPr lang="en-US" sz="1400" b="1" i="1" dirty="0">
                          <a:effectLst/>
                          <a:latin typeface="Calibri" pitchFamily="34" charset="0"/>
                          <a:cs typeface="Calibri" pitchFamily="34" charset="0"/>
                        </a:rPr>
                        <a:t>roaming</a:t>
                      </a:r>
                      <a:r>
                        <a:rPr lang="en-US" sz="1400" dirty="0">
                          <a:effectLst/>
                          <a:latin typeface="Calibri" pitchFamily="34" charset="0"/>
                          <a:cs typeface="Calibri" pitchFamily="34" charset="0"/>
                        </a:rPr>
                        <a:t> is not a distant dream.</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r>
            </a:tbl>
          </a:graphicData>
        </a:graphic>
      </p:graphicFrame>
      <p:sp>
        <p:nvSpPr>
          <p:cNvPr id="6" name="Title 1"/>
          <p:cNvSpPr txBox="1">
            <a:spLocks/>
          </p:cNvSpPr>
          <p:nvPr/>
        </p:nvSpPr>
        <p:spPr bwMode="auto">
          <a:xfrm>
            <a:off x="920750" y="822325"/>
            <a:ext cx="704215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sz="3200" dirty="0" smtClean="0">
              <a:solidFill>
                <a:srgbClr val="003366"/>
              </a:solidFill>
            </a:endParaRPr>
          </a:p>
          <a:p>
            <a:pPr eaLnBrk="1" hangingPunct="1">
              <a:defRPr/>
            </a:pPr>
            <a:r>
              <a:rPr lang="en-US" sz="2400" dirty="0" smtClean="0">
                <a:solidFill>
                  <a:srgbClr val="003366"/>
                </a:solidFill>
              </a:rPr>
              <a:t>1G vs 2G vs 3G vs 4G vs 5G</a:t>
            </a:r>
            <a:r>
              <a:rPr lang="en-US" kern="0" dirty="0" smtClean="0">
                <a:latin typeface="Arial"/>
              </a:rPr>
              <a:t/>
            </a:r>
            <a:br>
              <a:rPr lang="en-US" kern="0" dirty="0" smtClean="0">
                <a:latin typeface="Arial"/>
              </a:rPr>
            </a:br>
            <a:endParaRPr lang="en-US" kern="0" dirty="0" smtClean="0">
              <a:latin typeface="Arial"/>
            </a:endParaRPr>
          </a:p>
        </p:txBody>
      </p:sp>
    </p:spTree>
    <p:extLst>
      <p:ext uri="{BB962C8B-B14F-4D97-AF65-F5344CB8AC3E}">
        <p14:creationId xmlns:p14="http://schemas.microsoft.com/office/powerpoint/2010/main" val="2113263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graphicFrame>
        <p:nvGraphicFramePr>
          <p:cNvPr id="5" name="Table 4"/>
          <p:cNvGraphicFramePr>
            <a:graphicFrameLocks noGrp="1"/>
          </p:cNvGraphicFramePr>
          <p:nvPr>
            <p:extLst>
              <p:ext uri="{D42A27DB-BD31-4B8C-83A1-F6EECF244321}">
                <p14:modId xmlns:p14="http://schemas.microsoft.com/office/powerpoint/2010/main" val="553231172"/>
              </p:ext>
            </p:extLst>
          </p:nvPr>
        </p:nvGraphicFramePr>
        <p:xfrm>
          <a:off x="485775" y="1600200"/>
          <a:ext cx="8077198" cy="4724400"/>
        </p:xfrm>
        <a:graphic>
          <a:graphicData uri="http://schemas.openxmlformats.org/drawingml/2006/table">
            <a:tbl>
              <a:tblPr/>
              <a:tblGrid>
                <a:gridCol w="978055"/>
                <a:gridCol w="1087950"/>
                <a:gridCol w="1175864"/>
                <a:gridCol w="1340704"/>
                <a:gridCol w="1681375"/>
                <a:gridCol w="1813250"/>
              </a:tblGrid>
              <a:tr h="4724400">
                <a:tc>
                  <a:txBody>
                    <a:bodyPr/>
                    <a:lstStyle/>
                    <a:p>
                      <a:pPr algn="l" fontAlgn="base"/>
                      <a:r>
                        <a:rPr lang="en-US" sz="1600" dirty="0">
                          <a:effectLst/>
                          <a:latin typeface="Calibri" pitchFamily="34" charset="0"/>
                          <a:cs typeface="Calibri" pitchFamily="34" charset="0"/>
                        </a:rPr>
                        <a:t>5G</a:t>
                      </a:r>
                    </a:p>
                  </a:txBody>
                  <a:tcPr marL="11339" marR="11339" marT="39700" marB="39700">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tcPr>
                </a:tc>
                <a:tc>
                  <a:txBody>
                    <a:bodyPr/>
                    <a:lstStyle/>
                    <a:p>
                      <a:pPr algn="l" fontAlgn="base"/>
                      <a:r>
                        <a:rPr lang="en-US" sz="1600" dirty="0">
                          <a:effectLst/>
                          <a:latin typeface="Calibri" pitchFamily="34" charset="0"/>
                          <a:cs typeface="Calibri" pitchFamily="34" charset="0"/>
                        </a:rPr>
                        <a:t>Not Yet</a:t>
                      </a:r>
                    </a:p>
                  </a:txBody>
                  <a:tcPr marL="11339" marR="11339" marT="39700" marB="39700">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tcPr>
                </a:tc>
                <a:tc>
                  <a:txBody>
                    <a:bodyPr/>
                    <a:lstStyle/>
                    <a:p>
                      <a:pPr algn="l" fontAlgn="base"/>
                      <a:r>
                        <a:rPr lang="en-US" sz="1600" dirty="0">
                          <a:effectLst/>
                          <a:latin typeface="Calibri" pitchFamily="34" charset="0"/>
                          <a:cs typeface="Calibri" pitchFamily="34" charset="0"/>
                        </a:rPr>
                        <a:t>Probably gigabits</a:t>
                      </a:r>
                    </a:p>
                  </a:txBody>
                  <a:tcPr marL="11339" marR="11339" marT="39700" marB="39700">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tcPr>
                </a:tc>
                <a:tc>
                  <a:txBody>
                    <a:bodyPr/>
                    <a:lstStyle/>
                    <a:p>
                      <a:pPr algn="l" fontAlgn="base"/>
                      <a:r>
                        <a:rPr lang="en-US" sz="1600" dirty="0">
                          <a:effectLst/>
                          <a:latin typeface="Calibri" pitchFamily="34" charset="0"/>
                          <a:cs typeface="Calibri" pitchFamily="34" charset="0"/>
                        </a:rPr>
                        <a:t>Not Yet</a:t>
                      </a:r>
                    </a:p>
                  </a:txBody>
                  <a:tcPr marL="11339" marR="11339" marT="39700" marB="39700">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tcPr>
                </a:tc>
                <a:tc>
                  <a:txBody>
                    <a:bodyPr/>
                    <a:lstStyle/>
                    <a:p>
                      <a:pPr algn="l" fontAlgn="base"/>
                      <a:r>
                        <a:rPr lang="en-US" sz="1600" dirty="0">
                          <a:effectLst/>
                          <a:latin typeface="Calibri" pitchFamily="34" charset="0"/>
                          <a:cs typeface="Calibri" pitchFamily="34" charset="0"/>
                        </a:rPr>
                        <a:t>Soon (probably 2020)</a:t>
                      </a:r>
                    </a:p>
                    <a:p>
                      <a:pPr algn="l" fontAlgn="base"/>
                      <a:r>
                        <a:rPr lang="en-US" sz="1600" b="1" dirty="0">
                          <a:effectLst/>
                          <a:latin typeface="Calibri" pitchFamily="34" charset="0"/>
                          <a:cs typeface="Calibri" pitchFamily="34" charset="0"/>
                        </a:rPr>
                        <a:t>Update</a:t>
                      </a:r>
                      <a:r>
                        <a:rPr lang="en-US" sz="1600" dirty="0" smtClean="0">
                          <a:effectLst/>
                          <a:latin typeface="Calibri" pitchFamily="34" charset="0"/>
                          <a:cs typeface="Calibri" pitchFamily="34" charset="0"/>
                        </a:rPr>
                        <a:t>: </a:t>
                      </a:r>
                      <a:r>
                        <a:rPr lang="en-US" sz="1600" u="none" strike="noStrike" dirty="0" smtClean="0">
                          <a:solidFill>
                            <a:srgbClr val="79ACCD"/>
                          </a:solidFill>
                          <a:effectLst/>
                          <a:latin typeface="Calibri" pitchFamily="34" charset="0"/>
                          <a:cs typeface="Calibri" pitchFamily="34" charset="0"/>
                          <a:hlinkClick r:id="rId2" tooltip="5G tests by Samsung"/>
                        </a:rPr>
                        <a:t>Samsung </a:t>
                      </a:r>
                      <a:r>
                        <a:rPr lang="en-US" sz="1600" u="none" strike="noStrike" dirty="0">
                          <a:solidFill>
                            <a:srgbClr val="79ACCD"/>
                          </a:solidFill>
                          <a:effectLst/>
                          <a:latin typeface="Calibri" pitchFamily="34" charset="0"/>
                          <a:cs typeface="Calibri" pitchFamily="34" charset="0"/>
                          <a:hlinkClick r:id="rId2" tooltip="5G tests by Samsung"/>
                        </a:rPr>
                        <a:t>conducts tests on 5G</a:t>
                      </a:r>
                      <a:endParaRPr lang="en-US" sz="1600" dirty="0">
                        <a:effectLst/>
                        <a:latin typeface="Calibri" pitchFamily="34" charset="0"/>
                        <a:cs typeface="Calibri" pitchFamily="34" charset="0"/>
                      </a:endParaRPr>
                    </a:p>
                  </a:txBody>
                  <a:tcPr marL="11339" marR="11339" marT="39700" marB="39700">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tcPr>
                </a:tc>
                <a:tc>
                  <a:txBody>
                    <a:bodyPr/>
                    <a:lstStyle/>
                    <a:p>
                      <a:pPr algn="just" fontAlgn="base"/>
                      <a:r>
                        <a:rPr lang="en-US" sz="1600" b="1" i="1" dirty="0">
                          <a:effectLst/>
                          <a:latin typeface="Calibri" pitchFamily="34" charset="0"/>
                          <a:cs typeface="Calibri" pitchFamily="34" charset="0"/>
                        </a:rPr>
                        <a:t>Currently there is no 5G technology deployed</a:t>
                      </a:r>
                      <a:r>
                        <a:rPr lang="en-US" sz="1600" dirty="0">
                          <a:effectLst/>
                          <a:latin typeface="Calibri" pitchFamily="34" charset="0"/>
                          <a:cs typeface="Calibri" pitchFamily="34" charset="0"/>
                        </a:rPr>
                        <a:t>. When this becomes available it will provide very high speeds to the consumers. It would also provide efficient use of available bandwidth as has been seen through development of each new technology.</a:t>
                      </a:r>
                    </a:p>
                  </a:txBody>
                  <a:tcPr marL="11339" marR="11339" marT="39700" marB="39700">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tcPr>
                </a:tc>
              </a:tr>
            </a:tbl>
          </a:graphicData>
        </a:graphic>
      </p:graphicFrame>
      <p:sp>
        <p:nvSpPr>
          <p:cNvPr id="6" name="Title 1"/>
          <p:cNvSpPr txBox="1">
            <a:spLocks/>
          </p:cNvSpPr>
          <p:nvPr/>
        </p:nvSpPr>
        <p:spPr bwMode="auto">
          <a:xfrm>
            <a:off x="920750" y="822325"/>
            <a:ext cx="704215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sz="3200" dirty="0" smtClean="0">
              <a:solidFill>
                <a:srgbClr val="003366"/>
              </a:solidFill>
            </a:endParaRPr>
          </a:p>
          <a:p>
            <a:pPr eaLnBrk="1" hangingPunct="1">
              <a:defRPr/>
            </a:pPr>
            <a:r>
              <a:rPr lang="en-US" sz="2400" dirty="0" smtClean="0">
                <a:solidFill>
                  <a:srgbClr val="003366"/>
                </a:solidFill>
              </a:rPr>
              <a:t>1G vs 2G vs 3G vs 4G vs 5G</a:t>
            </a:r>
            <a:r>
              <a:rPr lang="en-US" kern="0" dirty="0" smtClean="0">
                <a:latin typeface="Arial"/>
              </a:rPr>
              <a:t/>
            </a:r>
            <a:br>
              <a:rPr lang="en-US" kern="0" dirty="0" smtClean="0">
                <a:latin typeface="Arial"/>
              </a:rPr>
            </a:br>
            <a:endParaRPr lang="en-US" kern="0" dirty="0" smtClean="0">
              <a:latin typeface="Arial"/>
            </a:endParaRPr>
          </a:p>
        </p:txBody>
      </p:sp>
    </p:spTree>
    <p:extLst>
      <p:ext uri="{BB962C8B-B14F-4D97-AF65-F5344CB8AC3E}">
        <p14:creationId xmlns:p14="http://schemas.microsoft.com/office/powerpoint/2010/main" val="2869398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485775" y="1210733"/>
            <a:ext cx="7939087"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endParaRPr lang="en-US" dirty="0"/>
          </a:p>
          <a:p>
            <a:pPr algn="just" eaLnBrk="1" hangingPunct="1">
              <a:lnSpc>
                <a:spcPct val="150000"/>
              </a:lnSpc>
            </a:pPr>
            <a:endParaRPr lang="en-US" dirty="0"/>
          </a:p>
          <a:p>
            <a:pPr algn="just" eaLnBrk="1" hangingPunct="1">
              <a:lnSpc>
                <a:spcPct val="150000"/>
              </a:lnSpc>
            </a:pPr>
            <a:r>
              <a:rPr lang="en-US" b="1" dirty="0"/>
              <a:t>Long Term Evolution (LTE) </a:t>
            </a:r>
            <a:r>
              <a:rPr lang="en-US" dirty="0"/>
              <a:t>is a 4G wireless broadband technology developed by the Third Generation Partnership Project (3GPP), an industry trade group. </a:t>
            </a:r>
          </a:p>
          <a:p>
            <a:pPr algn="just" eaLnBrk="1" hangingPunct="1">
              <a:lnSpc>
                <a:spcPct val="150000"/>
              </a:lnSpc>
            </a:pPr>
            <a:endParaRPr lang="en-US" dirty="0"/>
          </a:p>
          <a:p>
            <a:pPr algn="just" eaLnBrk="1" hangingPunct="1">
              <a:lnSpc>
                <a:spcPct val="150000"/>
              </a:lnSpc>
            </a:pPr>
            <a:r>
              <a:rPr lang="en-US" dirty="0"/>
              <a:t>3GPP engineers named the technology "Long Term Evolution" because it represents the next step (</a:t>
            </a:r>
            <a:r>
              <a:rPr lang="en-US" dirty="0">
                <a:hlinkClick r:id="rId2"/>
              </a:rPr>
              <a:t>4G</a:t>
            </a:r>
            <a:r>
              <a:rPr lang="en-US" dirty="0"/>
              <a:t>) in a progression from </a:t>
            </a:r>
            <a:r>
              <a:rPr lang="en-US" dirty="0">
                <a:hlinkClick r:id="rId3"/>
              </a:rPr>
              <a:t>GSM</a:t>
            </a:r>
            <a:r>
              <a:rPr lang="en-US" dirty="0"/>
              <a:t>, a 2G standard, to </a:t>
            </a:r>
            <a:r>
              <a:rPr lang="en-US" dirty="0">
                <a:hlinkClick r:id="rId4"/>
              </a:rPr>
              <a:t>UMTS</a:t>
            </a:r>
            <a:r>
              <a:rPr lang="en-US" dirty="0"/>
              <a:t>, the </a:t>
            </a:r>
            <a:r>
              <a:rPr lang="en-US" dirty="0">
                <a:hlinkClick r:id="rId5"/>
              </a:rPr>
              <a:t>3G</a:t>
            </a:r>
            <a:r>
              <a:rPr lang="en-US" dirty="0"/>
              <a:t> technologies based upon GSM. </a:t>
            </a:r>
          </a:p>
          <a:p>
            <a:pPr algn="just" eaLnBrk="1" hangingPunct="1">
              <a:lnSpc>
                <a:spcPct val="150000"/>
              </a:lnSpc>
            </a:pPr>
            <a:endParaRPr lang="en-US" dirty="0"/>
          </a:p>
          <a:p>
            <a:pPr algn="just" eaLnBrk="1" hangingPunct="1">
              <a:lnSpc>
                <a:spcPct val="150000"/>
              </a:lnSpc>
            </a:pPr>
            <a:r>
              <a:rPr lang="en-US" dirty="0"/>
              <a:t>LTE provides increased peak data rates, with the potential for 100 </a:t>
            </a:r>
            <a:r>
              <a:rPr lang="en-US" dirty="0">
                <a:hlinkClick r:id="rId6"/>
              </a:rPr>
              <a:t>Mbps</a:t>
            </a:r>
            <a:r>
              <a:rPr lang="en-US" dirty="0"/>
              <a:t> downstream and 30 Mbps upstream, reduced </a:t>
            </a:r>
            <a:r>
              <a:rPr lang="en-US" dirty="0">
                <a:hlinkClick r:id="rId7"/>
              </a:rPr>
              <a:t>latency</a:t>
            </a:r>
            <a:r>
              <a:rPr lang="en-US" dirty="0"/>
              <a:t>, scalable bandwidth capacity, and backwards compatibility with existing GSM and UMTS technology. </a:t>
            </a:r>
          </a:p>
        </p:txBody>
      </p:sp>
      <p:sp>
        <p:nvSpPr>
          <p:cNvPr id="6" name="Title 1"/>
          <p:cNvSpPr txBox="1">
            <a:spLocks/>
          </p:cNvSpPr>
          <p:nvPr/>
        </p:nvSpPr>
        <p:spPr bwMode="auto">
          <a:xfrm>
            <a:off x="978194" y="783695"/>
            <a:ext cx="5063867"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sz="2400" dirty="0" smtClean="0">
              <a:solidFill>
                <a:srgbClr val="003366"/>
              </a:solidFill>
            </a:endParaRPr>
          </a:p>
          <a:p>
            <a:pPr eaLnBrk="1" hangingPunct="1">
              <a:defRPr/>
            </a:pPr>
            <a:r>
              <a:rPr lang="en-US" sz="2400" kern="0" dirty="0" smtClean="0">
                <a:latin typeface="Arial"/>
              </a:rPr>
              <a:t>               </a:t>
            </a:r>
            <a:r>
              <a:rPr lang="en-US" sz="2400" kern="0" dirty="0" smtClean="0">
                <a:latin typeface="Calibri" pitchFamily="34" charset="0"/>
                <a:cs typeface="Calibri" pitchFamily="34" charset="0"/>
              </a:rPr>
              <a:t>Wi-Max and LTE</a:t>
            </a:r>
            <a:br>
              <a:rPr lang="en-US" sz="2400" kern="0" dirty="0" smtClean="0">
                <a:latin typeface="Calibri" pitchFamily="34" charset="0"/>
                <a:cs typeface="Calibri" pitchFamily="34" charset="0"/>
              </a:rPr>
            </a:br>
            <a:endParaRPr lang="en-US" sz="2400" kern="0" dirty="0" smtClean="0">
              <a:latin typeface="Calibri" pitchFamily="34" charset="0"/>
              <a:cs typeface="Calibri" pitchFamily="34" charset="0"/>
            </a:endParaRPr>
          </a:p>
        </p:txBody>
      </p:sp>
    </p:spTree>
    <p:extLst>
      <p:ext uri="{BB962C8B-B14F-4D97-AF65-F5344CB8AC3E}">
        <p14:creationId xmlns:p14="http://schemas.microsoft.com/office/powerpoint/2010/main" val="2845213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p:nvPr/>
        </p:nvSpPr>
        <p:spPr>
          <a:xfrm>
            <a:off x="501650" y="1295400"/>
            <a:ext cx="8153400" cy="5078413"/>
          </a:xfrm>
          <a:prstGeom prst="rect">
            <a:avLst/>
          </a:prstGeom>
        </p:spPr>
        <p:txBody>
          <a:bodyPr>
            <a:spAutoFit/>
          </a:bodyPr>
          <a:lstStyle/>
          <a:p>
            <a:pPr marL="285750" indent="-285750">
              <a:lnSpc>
                <a:spcPct val="150000"/>
              </a:lnSpc>
              <a:buFont typeface="Arial" pitchFamily="34" charset="0"/>
              <a:buChar char="•"/>
              <a:defRPr/>
            </a:pPr>
            <a:r>
              <a:rPr lang="en-US" b="1" dirty="0">
                <a:cs typeface="Arial" charset="0"/>
              </a:rPr>
              <a:t>WiMAX </a:t>
            </a:r>
            <a:r>
              <a:rPr lang="en-US" dirty="0">
                <a:cs typeface="Arial" charset="0"/>
              </a:rPr>
              <a:t>is </a:t>
            </a:r>
            <a:r>
              <a:rPr lang="en-US" b="1" dirty="0">
                <a:cs typeface="Arial" charset="0"/>
              </a:rPr>
              <a:t>Worldwide Interoperability </a:t>
            </a:r>
          </a:p>
          <a:p>
            <a:pPr>
              <a:lnSpc>
                <a:spcPct val="150000"/>
              </a:lnSpc>
              <a:defRPr/>
            </a:pPr>
            <a:r>
              <a:rPr lang="en-US" b="1" dirty="0">
                <a:cs typeface="Arial" charset="0"/>
              </a:rPr>
              <a:t>      for Microwave Access</a:t>
            </a:r>
            <a:r>
              <a:rPr lang="en-US" dirty="0">
                <a:cs typeface="Arial" charset="0"/>
              </a:rPr>
              <a:t>.</a:t>
            </a:r>
          </a:p>
          <a:p>
            <a:pPr marL="285750" indent="-285750">
              <a:lnSpc>
                <a:spcPct val="150000"/>
              </a:lnSpc>
              <a:buFont typeface="Arial" pitchFamily="34" charset="0"/>
              <a:buChar char="•"/>
              <a:defRPr/>
            </a:pPr>
            <a:r>
              <a:rPr lang="en-US" dirty="0">
                <a:cs typeface="Arial" charset="0"/>
              </a:rPr>
              <a:t>Based on Wireless MAN technology.</a:t>
            </a:r>
          </a:p>
          <a:p>
            <a:pPr>
              <a:lnSpc>
                <a:spcPct val="150000"/>
              </a:lnSpc>
              <a:defRPr/>
            </a:pPr>
            <a:endParaRPr lang="en-US" dirty="0">
              <a:cs typeface="Arial" charset="0"/>
            </a:endParaRPr>
          </a:p>
          <a:p>
            <a:pPr marL="285750" indent="-285750" algn="just">
              <a:lnSpc>
                <a:spcPct val="150000"/>
              </a:lnSpc>
              <a:buFont typeface="Arial" pitchFamily="34" charset="0"/>
              <a:buChar char="•"/>
              <a:defRPr/>
            </a:pPr>
            <a:r>
              <a:rPr lang="en-US" dirty="0">
                <a:cs typeface="Arial" charset="0"/>
              </a:rPr>
              <a:t>WiMAX is one of the hottest broadband wireless technologies around today. Wi-MAX systems are expected to deliver broadband access services to residential and enterprise customers in an economical way.</a:t>
            </a:r>
          </a:p>
          <a:p>
            <a:pPr marL="285750" indent="-285750" algn="just">
              <a:lnSpc>
                <a:spcPct val="150000"/>
              </a:lnSpc>
              <a:buFont typeface="Arial" pitchFamily="34" charset="0"/>
              <a:buChar char="•"/>
              <a:defRPr/>
            </a:pPr>
            <a:endParaRPr lang="en-US" dirty="0">
              <a:cs typeface="Arial" charset="0"/>
            </a:endParaRPr>
          </a:p>
          <a:p>
            <a:pPr marL="285750" indent="-285750" algn="just">
              <a:lnSpc>
                <a:spcPct val="150000"/>
              </a:lnSpc>
              <a:buFont typeface="Arial" pitchFamily="34" charset="0"/>
              <a:buChar char="•"/>
              <a:defRPr/>
            </a:pPr>
            <a:r>
              <a:rPr lang="en-US" dirty="0">
                <a:cs typeface="Arial" charset="0"/>
              </a:rPr>
              <a:t>WiMAX would operate similar to Wi-Fi, but at higher speeds over greater distances and for a greater number of users. WiMAX has the ability to provide service even in areas that are difficult for wired infrastructure to reach and the ability to overcome the physical limitations of traditional wired infrastructure.</a:t>
            </a:r>
          </a:p>
        </p:txBody>
      </p:sp>
      <p:sp>
        <p:nvSpPr>
          <p:cNvPr id="6" name="Title 1"/>
          <p:cNvSpPr txBox="1">
            <a:spLocks/>
          </p:cNvSpPr>
          <p:nvPr/>
        </p:nvSpPr>
        <p:spPr bwMode="auto">
          <a:xfrm>
            <a:off x="914398" y="441325"/>
            <a:ext cx="5063867"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sz="2400" dirty="0" smtClean="0">
              <a:solidFill>
                <a:srgbClr val="003366"/>
              </a:solidFill>
            </a:endParaRPr>
          </a:p>
          <a:p>
            <a:pPr eaLnBrk="1" hangingPunct="1">
              <a:defRPr/>
            </a:pPr>
            <a:r>
              <a:rPr lang="en-US" sz="2400" kern="0" dirty="0" smtClean="0">
                <a:latin typeface="Arial"/>
              </a:rPr>
              <a:t>               </a:t>
            </a:r>
            <a:r>
              <a:rPr lang="en-US" sz="2400" kern="0" dirty="0" smtClean="0">
                <a:latin typeface="Calibri" pitchFamily="34" charset="0"/>
                <a:cs typeface="Calibri" pitchFamily="34" charset="0"/>
              </a:rPr>
              <a:t>Wi-Max and LTE</a:t>
            </a:r>
            <a:br>
              <a:rPr lang="en-US" sz="2400" kern="0" dirty="0" smtClean="0">
                <a:latin typeface="Calibri" pitchFamily="34" charset="0"/>
                <a:cs typeface="Calibri" pitchFamily="34" charset="0"/>
              </a:rPr>
            </a:br>
            <a:endParaRPr lang="en-US" sz="2400" kern="0" dirty="0" smtClean="0">
              <a:latin typeface="Calibri" pitchFamily="34" charset="0"/>
              <a:cs typeface="Calibri" pitchFamily="34" charset="0"/>
            </a:endParaRPr>
          </a:p>
        </p:txBody>
      </p:sp>
    </p:spTree>
    <p:extLst>
      <p:ext uri="{BB962C8B-B14F-4D97-AF65-F5344CB8AC3E}">
        <p14:creationId xmlns:p14="http://schemas.microsoft.com/office/powerpoint/2010/main" val="418809091"/>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44</TotalTime>
  <Pages>11</Pages>
  <Words>1428</Words>
  <Application>Microsoft Office PowerPoint</Application>
  <PresentationFormat>On-screen Show (4:3)</PresentationFormat>
  <Paragraphs>353</Paragraphs>
  <Slides>34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ＭＳ Ｐゴシック</vt:lpstr>
      <vt:lpstr>Arial</vt:lpstr>
      <vt:lpstr>Calibri</vt:lpstr>
      <vt:lpstr>Century Gothic</vt:lpstr>
      <vt:lpstr>新細明體</vt:lpstr>
      <vt:lpstr>Times New Roman</vt:lpstr>
      <vt:lpstr>Wingdings 2</vt:lpstr>
      <vt:lpstr>UCTI-Template-foundation-level</vt:lpstr>
      <vt:lpstr>Mobile &amp; Wireless Technology  CT090-3-2 &amp; Version 2</vt:lpstr>
      <vt:lpstr>Topic &amp; Structure of The Lesson</vt:lpstr>
      <vt:lpstr>Learning Outcomes</vt:lpstr>
      <vt:lpstr>Key Terms You Must Be Able To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Dr. Kuruvikulam Chandrasekaran Arun</cp:lastModifiedBy>
  <cp:revision>14</cp:revision>
  <cp:lastPrinted>1995-11-02T09:23:42Z</cp:lastPrinted>
  <dcterms:created xsi:type="dcterms:W3CDTF">2017-10-11T09:20:11Z</dcterms:created>
  <dcterms:modified xsi:type="dcterms:W3CDTF">2018-02-25T13:34:06Z</dcterms:modified>
</cp:coreProperties>
</file>