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26"/>
  </p:notesMasterIdLst>
  <p:handoutMasterIdLst>
    <p:handoutMasterId r:id="rId27"/>
  </p:handoutMasterIdLst>
  <p:sldIdLst>
    <p:sldId id="266" r:id="rId2"/>
    <p:sldId id="267" r:id="rId3"/>
    <p:sldId id="268" r:id="rId4"/>
    <p:sldId id="269" r:id="rId5"/>
    <p:sldId id="270"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71" r:id="rId22"/>
    <p:sldId id="272" r:id="rId23"/>
    <p:sldId id="273" r:id="rId24"/>
    <p:sldId id="274" r:id="rId25"/>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702" autoAdjust="0"/>
  </p:normalViewPr>
  <p:slideViewPr>
    <p:cSldViewPr snapToGrid="0">
      <p:cViewPr varScale="1">
        <p:scale>
          <a:sx n="45" d="100"/>
          <a:sy n="45" d="100"/>
        </p:scale>
        <p:origin x="102" y="384"/>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D84FD0-C685-4F9B-903D-3052DD2E7E12}"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4BD90F-00B2-42D2-8617-3A7324E45697}"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831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1402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0653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881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511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1813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4989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620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0231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7476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978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6879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GB" sz="800" dirty="0" smtClean="0">
                <a:latin typeface="Calibri" pitchFamily="34" charset="0"/>
                <a:cs typeface="Calibri" pitchFamily="34" charset="0"/>
              </a:rPr>
              <a:t>CT090-3-2 and Mobile &amp; Wireless Technology</a:t>
            </a:r>
          </a:p>
          <a:p>
            <a:pPr>
              <a:defRPr/>
            </a:pP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smtClean="0"/>
              <a:t>Slide ‹#› of 9</a:t>
            </a:r>
            <a:endParaRPr lang="en-US" altLang="en-US"/>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err="1" smtClean="0">
                <a:latin typeface="Calibri" pitchFamily="34" charset="0"/>
                <a:cs typeface="Calibri" pitchFamily="34" charset="0"/>
              </a:rPr>
              <a:t>IoT</a:t>
            </a:r>
            <a:r>
              <a:rPr lang="en-GB" sz="800" baseline="0" dirty="0" smtClean="0">
                <a:latin typeface="Calibri" pitchFamily="34" charset="0"/>
                <a:cs typeface="Calibri" pitchFamily="34" charset="0"/>
              </a:rPr>
              <a:t> and Wireless Sensor Networks</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control4.com/blog/2014/01/one-smart-app-to-control-your-entire-smart-home-infographic"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archmobilecomputing.techtarget.com/definition/wireless-LAN" TargetMode="External"/><Relationship Id="rId2" Type="http://schemas.openxmlformats.org/officeDocument/2006/relationships/hyperlink" Target="http://searchnetworking.techtarget.com/definition/mesh-network" TargetMode="External"/><Relationship Id="rId1" Type="http://schemas.openxmlformats.org/officeDocument/2006/relationships/slideLayout" Target="../slideLayouts/slideLayout2.xml"/><Relationship Id="rId6" Type="http://schemas.openxmlformats.org/officeDocument/2006/relationships/hyperlink" Target="http://searchnetworking.techtarget.com/definition/M2M" TargetMode="External"/><Relationship Id="rId5" Type="http://schemas.openxmlformats.org/officeDocument/2006/relationships/hyperlink" Target="http://whatis.techtarget.com/definition/duty-cycle" TargetMode="External"/><Relationship Id="rId4" Type="http://schemas.openxmlformats.org/officeDocument/2006/relationships/hyperlink" Target="http://searchnetworking.techtarget.com/definition/throughpu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hatis.techtarget.com/definition/IEEE-Institute-of-Electrical-and-Electronics-Engineers" TargetMode="External"/><Relationship Id="rId2" Type="http://schemas.openxmlformats.org/officeDocument/2006/relationships/hyperlink" Target="http://searchmobilecomputing.techtarget.com/definition/80215" TargetMode="External"/><Relationship Id="rId1" Type="http://schemas.openxmlformats.org/officeDocument/2006/relationships/slideLayout" Target="../slideLayouts/slideLayout2.xml"/><Relationship Id="rId6" Type="http://schemas.openxmlformats.org/officeDocument/2006/relationships/hyperlink" Target="http://searchnetworking.techtarget.com/definition/megahertz" TargetMode="External"/><Relationship Id="rId5" Type="http://schemas.openxmlformats.org/officeDocument/2006/relationships/hyperlink" Target="http://searchnetworking.techtarget.com/definition/gigahertz" TargetMode="External"/><Relationship Id="rId4" Type="http://schemas.openxmlformats.org/officeDocument/2006/relationships/hyperlink" Target="http://searchnetworking.techtarget.com/definition/radio-frequency"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r>
              <a:rPr lang="en-US" dirty="0" err="1" smtClean="0">
                <a:latin typeface="Arial" charset="0"/>
              </a:rPr>
              <a:t>IoT</a:t>
            </a:r>
            <a:r>
              <a:rPr lang="en-US" dirty="0" smtClean="0">
                <a:latin typeface="Arial" charset="0"/>
              </a:rPr>
              <a:t> and Wireless Sensor Networks</a:t>
            </a:r>
            <a:endParaRPr lang="en-US" dirty="0"/>
          </a:p>
        </p:txBody>
      </p:sp>
      <p:sp>
        <p:nvSpPr>
          <p:cNvPr id="5" name="Text Box 6"/>
          <p:cNvSpPr txBox="1">
            <a:spLocks noGrp="1" noChangeArrowheads="1"/>
          </p:cNvSpPr>
          <p:nvPr>
            <p:ph type="ctrTitle"/>
          </p:nvPr>
        </p:nvSpPr>
        <p:spPr bwMode="auto">
          <a:xfrm>
            <a:off x="2389188" y="1995139"/>
            <a:ext cx="6754812" cy="13849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600" b="1" dirty="0">
                <a:solidFill>
                  <a:srgbClr val="10065A"/>
                </a:solidFill>
              </a:rPr>
              <a:t>Mobile &amp; Wireless Technology</a:t>
            </a:r>
            <a:r>
              <a:rPr lang="en-US" sz="3600" dirty="0"/>
              <a:t> </a:t>
            </a:r>
            <a:br>
              <a:rPr lang="en-US" sz="3600" dirty="0"/>
            </a:br>
            <a:r>
              <a:rPr lang="en-GB" sz="1200" dirty="0"/>
              <a:t>CT090-3-2</a:t>
            </a:r>
            <a:r>
              <a:rPr lang="en-US" sz="1200"/>
              <a:t> &amp; Version 2</a:t>
            </a:r>
            <a:endParaRPr lang="en-US" sz="1400" dirty="0"/>
          </a:p>
        </p:txBody>
      </p:sp>
    </p:spTree>
    <p:extLst>
      <p:ext uri="{BB962C8B-B14F-4D97-AF65-F5344CB8AC3E}">
        <p14:creationId xmlns:p14="http://schemas.microsoft.com/office/powerpoint/2010/main" val="481972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560388" y="1938338"/>
            <a:ext cx="8050212"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spcBef>
                <a:spcPct val="0"/>
              </a:spcBef>
              <a:buClrTx/>
              <a:buSzTx/>
              <a:buFontTx/>
              <a:buNone/>
            </a:pPr>
            <a:r>
              <a:rPr lang="en-US" sz="1800" b="1" dirty="0">
                <a:solidFill>
                  <a:schemeClr val="tx1"/>
                </a:solidFill>
                <a:latin typeface="Calibri" panose="020F0502020204030204" pitchFamily="34" charset="0"/>
              </a:rPr>
              <a:t>Example-</a:t>
            </a:r>
          </a:p>
          <a:p>
            <a:pPr algn="just" eaLnBrk="1" hangingPunct="1">
              <a:spcBef>
                <a:spcPct val="0"/>
              </a:spcBef>
              <a:buClrTx/>
              <a:buSzTx/>
              <a:buFontTx/>
              <a:buNone/>
            </a:pPr>
            <a:endParaRPr lang="en-US" sz="1800" b="1"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b="1" dirty="0">
                <a:solidFill>
                  <a:schemeClr val="tx1"/>
                </a:solidFill>
                <a:latin typeface="Calibri" panose="020F0502020204030204" pitchFamily="34" charset="0"/>
              </a:rPr>
              <a:t>Siemens.</a:t>
            </a:r>
            <a:r>
              <a:rPr lang="en-US" sz="1800" dirty="0">
                <a:solidFill>
                  <a:schemeClr val="tx1"/>
                </a:solidFill>
                <a:latin typeface="Calibri" panose="020F0502020204030204" pitchFamily="34" charset="0"/>
              </a:rPr>
              <a:t> At Siemens’ electronics manufacturing plant in </a:t>
            </a:r>
            <a:r>
              <a:rPr lang="en-US" sz="1800" dirty="0" err="1">
                <a:solidFill>
                  <a:schemeClr val="tx1"/>
                </a:solidFill>
                <a:latin typeface="Calibri" panose="020F0502020204030204" pitchFamily="34" charset="0"/>
              </a:rPr>
              <a:t>Amberg</a:t>
            </a:r>
            <a:r>
              <a:rPr lang="en-US" sz="1800" dirty="0">
                <a:solidFill>
                  <a:schemeClr val="tx1"/>
                </a:solidFill>
                <a:latin typeface="Calibri" panose="020F0502020204030204" pitchFamily="34" charset="0"/>
              </a:rPr>
              <a:t>, Germany, machines and computers handle 75% of the value chain autonomously, with some 1,000 automation controllers in operation from one end of the production line to the other.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Parts being produced communicate with machines by means of a product code, which tells the machines their production requirements and which steps need to be taken next.  </a:t>
            </a:r>
          </a:p>
          <a:p>
            <a:pPr algn="just" eaLnBrk="1" hangingPunct="1">
              <a:spcBef>
                <a:spcPct val="0"/>
              </a:spcBef>
              <a:buClrTx/>
              <a:buSzTx/>
              <a:buFontTx/>
              <a:buNone/>
            </a:pPr>
            <a:endParaRPr lang="en-US" sz="1800" dirty="0">
              <a:solidFill>
                <a:schemeClr val="tx1"/>
              </a:solidFill>
              <a:latin typeface="Calibri" panose="020F0502020204030204" pitchFamily="34" charset="0"/>
            </a:endParaRPr>
          </a:p>
          <a:p>
            <a:pPr algn="just" eaLnBrk="1" hangingPunct="1">
              <a:spcBef>
                <a:spcPct val="0"/>
              </a:spcBef>
              <a:buClrTx/>
              <a:buSzTx/>
              <a:buFontTx/>
              <a:buNone/>
            </a:pPr>
            <a:endParaRPr lang="en-US" sz="1800" dirty="0">
              <a:solidFill>
                <a:schemeClr val="tx1"/>
              </a:solidFill>
              <a:latin typeface="Calibri" panose="020F0502020204030204" pitchFamily="34" charset="0"/>
            </a:endParaRPr>
          </a:p>
        </p:txBody>
      </p:sp>
      <p:sp>
        <p:nvSpPr>
          <p:cNvPr id="6" name="Title 1"/>
          <p:cNvSpPr txBox="1">
            <a:spLocks/>
          </p:cNvSpPr>
          <p:nvPr/>
        </p:nvSpPr>
        <p:spPr bwMode="auto">
          <a:xfrm>
            <a:off x="-395694" y="635001"/>
            <a:ext cx="8686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r>
              <a:rPr lang="en-US" sz="3200" dirty="0" err="1" smtClean="0">
                <a:solidFill>
                  <a:srgbClr val="003366"/>
                </a:solidFill>
              </a:rPr>
              <a:t>IoT</a:t>
            </a:r>
            <a:r>
              <a:rPr lang="en-US" sz="3200" dirty="0" smtClean="0">
                <a:solidFill>
                  <a:srgbClr val="003366"/>
                </a:solidFill>
              </a:rPr>
              <a:t> – Internet of Things – Applications: Manufacturing</a:t>
            </a:r>
            <a:r>
              <a:rPr lang="en-US" kern="0" dirty="0" smtClean="0">
                <a:latin typeface="Arial"/>
              </a:rPr>
              <a:t/>
            </a:r>
            <a:br>
              <a:rPr lang="en-US" kern="0" dirty="0" smtClean="0">
                <a:latin typeface="Arial"/>
              </a:rPr>
            </a:br>
            <a:endParaRPr lang="en-US" kern="0" dirty="0" smtClean="0">
              <a:latin typeface="Arial"/>
            </a:endParaRPr>
          </a:p>
        </p:txBody>
      </p:sp>
    </p:spTree>
    <p:extLst>
      <p:ext uri="{BB962C8B-B14F-4D97-AF65-F5344CB8AC3E}">
        <p14:creationId xmlns:p14="http://schemas.microsoft.com/office/powerpoint/2010/main" val="284406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85800" y="2690813"/>
            <a:ext cx="7772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All processes are optimized for IT control, resulting in a minimal failure rate. Employees are essentially supervising production and technology assets, including handling unexpected incidents.</a:t>
            </a:r>
          </a:p>
        </p:txBody>
      </p:sp>
      <p:sp>
        <p:nvSpPr>
          <p:cNvPr id="6" name="Title 1"/>
          <p:cNvSpPr txBox="1">
            <a:spLocks/>
          </p:cNvSpPr>
          <p:nvPr/>
        </p:nvSpPr>
        <p:spPr bwMode="auto">
          <a:xfrm>
            <a:off x="-228600" y="800895"/>
            <a:ext cx="8686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r>
              <a:rPr lang="en-US" sz="3200" dirty="0" err="1" smtClean="0">
                <a:solidFill>
                  <a:srgbClr val="003366"/>
                </a:solidFill>
              </a:rPr>
              <a:t>IoT</a:t>
            </a:r>
            <a:r>
              <a:rPr lang="en-US" sz="3200" dirty="0" smtClean="0">
                <a:solidFill>
                  <a:srgbClr val="003366"/>
                </a:solidFill>
              </a:rPr>
              <a:t> – Internet of Things – Applications: Manufacturing</a:t>
            </a:r>
            <a:r>
              <a:rPr lang="en-US" kern="0" dirty="0" smtClean="0">
                <a:latin typeface="Arial"/>
              </a:rPr>
              <a:t/>
            </a:r>
            <a:br>
              <a:rPr lang="en-US" kern="0" dirty="0" smtClean="0">
                <a:latin typeface="Arial"/>
              </a:rPr>
            </a:br>
            <a:endParaRPr lang="en-US" kern="0" dirty="0" smtClean="0">
              <a:latin typeface="Arial"/>
            </a:endParaRPr>
          </a:p>
        </p:txBody>
      </p:sp>
    </p:spTree>
    <p:extLst>
      <p:ext uri="{BB962C8B-B14F-4D97-AF65-F5344CB8AC3E}">
        <p14:creationId xmlns:p14="http://schemas.microsoft.com/office/powerpoint/2010/main" val="2529912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a:spLocks noChangeArrowheads="1"/>
          </p:cNvSpPr>
          <p:nvPr/>
        </p:nvSpPr>
        <p:spPr bwMode="auto">
          <a:xfrm>
            <a:off x="609600" y="1858963"/>
            <a:ext cx="792480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The rapid expansion of these connected devices, or “Internet of Things” technology as it is often called, is very exciting. By connecting these devices, we are gaining more control than we have ever had before. </a:t>
            </a: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We can adjust the thermostat from the office, check the security cameras from the movie theater, or turn the lights off or close the garage door from just about anywhere—whether you’re next door or across the world.</a:t>
            </a: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Home automation steps in to deliver on the promise of simplifying your life. </a:t>
            </a:r>
            <a:r>
              <a:rPr lang="en-US" sz="1800" dirty="0">
                <a:solidFill>
                  <a:schemeClr val="tx1"/>
                </a:solidFill>
                <a:latin typeface="Calibri" panose="020F0502020204030204" pitchFamily="34" charset="0"/>
                <a:hlinkClick r:id="rId2"/>
              </a:rPr>
              <a:t>With a single app from your smartphone you can control everything</a:t>
            </a:r>
            <a:r>
              <a:rPr lang="en-US" sz="1800" dirty="0">
                <a:solidFill>
                  <a:schemeClr val="tx1"/>
                </a:solidFill>
                <a:latin typeface="Calibri" panose="020F0502020204030204" pitchFamily="34" charset="0"/>
              </a:rPr>
              <a:t>. And the real magic happens when you program these devices to perform a function based on the actions or location of another device. </a:t>
            </a:r>
          </a:p>
          <a:p>
            <a:pPr algn="just" eaLnBrk="1" hangingPunct="1">
              <a:spcBef>
                <a:spcPct val="0"/>
              </a:spcBef>
              <a:buClrTx/>
              <a:buSzTx/>
              <a:buFontTx/>
              <a:buNone/>
            </a:pPr>
            <a:endParaRPr lang="en-US" sz="1800" dirty="0">
              <a:solidFill>
                <a:schemeClr val="tx1"/>
              </a:solidFill>
              <a:latin typeface="Calibri" panose="020F0502020204030204" pitchFamily="34" charset="0"/>
            </a:endParaRPr>
          </a:p>
          <a:p>
            <a:pPr algn="just" eaLnBrk="1" hangingPunct="1">
              <a:spcBef>
                <a:spcPct val="0"/>
              </a:spcBef>
              <a:buClrTx/>
              <a:buSzTx/>
              <a:buFontTx/>
              <a:buNone/>
            </a:pPr>
            <a:r>
              <a:rPr lang="en-US" sz="1800" dirty="0">
                <a:solidFill>
                  <a:schemeClr val="tx1"/>
                </a:solidFill>
                <a:latin typeface="Calibri" panose="020F0502020204030204" pitchFamily="34" charset="0"/>
              </a:rPr>
              <a:t/>
            </a:r>
            <a:br>
              <a:rPr lang="en-US" sz="1800" dirty="0">
                <a:solidFill>
                  <a:schemeClr val="tx1"/>
                </a:solidFill>
                <a:latin typeface="Calibri" panose="020F0502020204030204" pitchFamily="34" charset="0"/>
              </a:rPr>
            </a:br>
            <a:endParaRPr lang="en-US" sz="1800" dirty="0">
              <a:solidFill>
                <a:schemeClr val="tx1"/>
              </a:solidFill>
              <a:latin typeface="Calibri" panose="020F0502020204030204" pitchFamily="34" charset="0"/>
            </a:endParaRPr>
          </a:p>
        </p:txBody>
      </p:sp>
      <p:sp>
        <p:nvSpPr>
          <p:cNvPr id="6" name="Title 1"/>
          <p:cNvSpPr txBox="1">
            <a:spLocks/>
          </p:cNvSpPr>
          <p:nvPr/>
        </p:nvSpPr>
        <p:spPr bwMode="auto">
          <a:xfrm>
            <a:off x="-389970" y="715963"/>
            <a:ext cx="8686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r>
              <a:rPr lang="en-US" sz="3200" dirty="0" err="1" smtClean="0">
                <a:solidFill>
                  <a:srgbClr val="003366"/>
                </a:solidFill>
              </a:rPr>
              <a:t>IoT</a:t>
            </a:r>
            <a:r>
              <a:rPr lang="en-US" sz="3200" dirty="0" smtClean="0">
                <a:solidFill>
                  <a:srgbClr val="003366"/>
                </a:solidFill>
              </a:rPr>
              <a:t> – Internet of Things – Applications: Home Automation</a:t>
            </a:r>
            <a:r>
              <a:rPr lang="en-US" kern="0" dirty="0" smtClean="0">
                <a:latin typeface="Arial"/>
              </a:rPr>
              <a:t/>
            </a:r>
            <a:br>
              <a:rPr lang="en-US" kern="0" dirty="0" smtClean="0">
                <a:latin typeface="Arial"/>
              </a:rPr>
            </a:br>
            <a:endParaRPr lang="en-US" kern="0" dirty="0" smtClean="0">
              <a:latin typeface="Arial"/>
            </a:endParaRPr>
          </a:p>
        </p:txBody>
      </p:sp>
    </p:spTree>
    <p:extLst>
      <p:ext uri="{BB962C8B-B14F-4D97-AF65-F5344CB8AC3E}">
        <p14:creationId xmlns:p14="http://schemas.microsoft.com/office/powerpoint/2010/main" val="656533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595313" y="2135188"/>
            <a:ext cx="8077200" cy="295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Simply getting out of bed in the morning can trigger your music to begin playing and your coffee maker to brew coffee. Closing the garage door on your way to work can arm your security system and make sure all the lights and TV’s are off in the house.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And returning home at night can turn on the lights, unlock the door and turn to your favorite TV channel right as you walk in the door.</a:t>
            </a:r>
            <a:br>
              <a:rPr lang="en-US" sz="1800" dirty="0">
                <a:solidFill>
                  <a:schemeClr val="tx1"/>
                </a:solidFill>
                <a:latin typeface="Calibri" panose="020F0502020204030204" pitchFamily="34" charset="0"/>
              </a:rPr>
            </a:br>
            <a:endParaRPr lang="en-US" sz="1800" dirty="0">
              <a:solidFill>
                <a:schemeClr val="tx1"/>
              </a:solidFill>
              <a:latin typeface="Calibri" panose="020F0502020204030204" pitchFamily="34" charset="0"/>
            </a:endParaRPr>
          </a:p>
        </p:txBody>
      </p:sp>
      <p:sp>
        <p:nvSpPr>
          <p:cNvPr id="6" name="Title 1"/>
          <p:cNvSpPr txBox="1">
            <a:spLocks/>
          </p:cNvSpPr>
          <p:nvPr/>
        </p:nvSpPr>
        <p:spPr bwMode="auto">
          <a:xfrm>
            <a:off x="-389971" y="798513"/>
            <a:ext cx="8686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r>
              <a:rPr lang="en-US" sz="3200" dirty="0" err="1" smtClean="0">
                <a:solidFill>
                  <a:srgbClr val="003366"/>
                </a:solidFill>
              </a:rPr>
              <a:t>IoT</a:t>
            </a:r>
            <a:r>
              <a:rPr lang="en-US" sz="3200" dirty="0" smtClean="0">
                <a:solidFill>
                  <a:srgbClr val="003366"/>
                </a:solidFill>
              </a:rPr>
              <a:t> – Internet of Things – Applications: Home Automation</a:t>
            </a:r>
            <a:r>
              <a:rPr lang="en-US" kern="0" dirty="0" smtClean="0">
                <a:latin typeface="Arial"/>
              </a:rPr>
              <a:t/>
            </a:r>
            <a:br>
              <a:rPr lang="en-US" kern="0" dirty="0" smtClean="0">
                <a:latin typeface="Arial"/>
              </a:rPr>
            </a:br>
            <a:endParaRPr lang="en-US" kern="0" dirty="0" smtClean="0">
              <a:latin typeface="Arial"/>
            </a:endParaRPr>
          </a:p>
        </p:txBody>
      </p:sp>
    </p:spTree>
    <p:extLst>
      <p:ext uri="{BB962C8B-B14F-4D97-AF65-F5344CB8AC3E}">
        <p14:creationId xmlns:p14="http://schemas.microsoft.com/office/powerpoint/2010/main" val="1243195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a:spLocks noChangeArrowheads="1"/>
          </p:cNvSpPr>
          <p:nvPr/>
        </p:nvSpPr>
        <p:spPr bwMode="auto">
          <a:xfrm>
            <a:off x="485775" y="1682750"/>
            <a:ext cx="7772400"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The new era of Internet of Things (</a:t>
            </a:r>
            <a:r>
              <a:rPr lang="en-US" sz="1800" dirty="0" err="1">
                <a:solidFill>
                  <a:schemeClr val="tx1"/>
                </a:solidFill>
                <a:latin typeface="Calibri" panose="020F0502020204030204" pitchFamily="34" charset="0"/>
              </a:rPr>
              <a:t>IoT</a:t>
            </a:r>
            <a:r>
              <a:rPr lang="en-US" sz="1800" dirty="0">
                <a:solidFill>
                  <a:schemeClr val="tx1"/>
                </a:solidFill>
                <a:latin typeface="Calibri" panose="020F0502020204030204" pitchFamily="34" charset="0"/>
              </a:rPr>
              <a:t>) is driving the evolution of conventional Vehicle Ad hoc Networks (VANET) into the Internet of Vehicles (</a:t>
            </a:r>
            <a:r>
              <a:rPr lang="en-US" sz="1800" dirty="0" err="1">
                <a:solidFill>
                  <a:schemeClr val="tx1"/>
                </a:solidFill>
                <a:latin typeface="Calibri" panose="020F0502020204030204" pitchFamily="34" charset="0"/>
              </a:rPr>
              <a:t>IoV</a:t>
            </a:r>
            <a:r>
              <a:rPr lang="en-US" sz="1800" dirty="0">
                <a:solidFill>
                  <a:schemeClr val="tx1"/>
                </a:solidFill>
                <a:latin typeface="Calibri" panose="020F0502020204030204" pitchFamily="34" charset="0"/>
              </a:rPr>
              <a:t>) paradigm.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According to recent predictions, 25 billion of “things” will be connected to the Internet by 2020 among which vehicles will constitute a significant portion.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The difference of the vehicle concept in VANET and </a:t>
            </a:r>
            <a:r>
              <a:rPr lang="en-US" sz="1800" dirty="0" err="1">
                <a:solidFill>
                  <a:schemeClr val="tx1"/>
                </a:solidFill>
                <a:latin typeface="Calibri" panose="020F0502020204030204" pitchFamily="34" charset="0"/>
              </a:rPr>
              <a:t>IoV</a:t>
            </a:r>
            <a:r>
              <a:rPr lang="en-US" sz="1800" dirty="0">
                <a:solidFill>
                  <a:schemeClr val="tx1"/>
                </a:solidFill>
                <a:latin typeface="Calibri" panose="020F0502020204030204" pitchFamily="34" charset="0"/>
              </a:rPr>
              <a:t> makes these two scenarios essentially different in the device, communications, networking, and services aspects. </a:t>
            </a: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In VANET, a vehicle is mainly considered as a node to disseminate messages among vehicles. </a:t>
            </a:r>
          </a:p>
          <a:p>
            <a:pPr algn="just" eaLnBrk="1" hangingPunct="1">
              <a:spcBef>
                <a:spcPct val="0"/>
              </a:spcBef>
              <a:buClrTx/>
              <a:buSzTx/>
              <a:buFontTx/>
              <a:buNone/>
            </a:pPr>
            <a:endParaRPr lang="en-US" sz="1800" dirty="0">
              <a:solidFill>
                <a:schemeClr val="tx1"/>
              </a:solidFill>
              <a:latin typeface="Calibri" panose="020F0502020204030204" pitchFamily="34" charset="0"/>
            </a:endParaRPr>
          </a:p>
        </p:txBody>
      </p:sp>
      <p:sp>
        <p:nvSpPr>
          <p:cNvPr id="6" name="Title 1"/>
          <p:cNvSpPr txBox="1">
            <a:spLocks/>
          </p:cNvSpPr>
          <p:nvPr/>
        </p:nvSpPr>
        <p:spPr bwMode="auto">
          <a:xfrm>
            <a:off x="-428625" y="539750"/>
            <a:ext cx="8686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r>
              <a:rPr lang="en-US" sz="3200" dirty="0" err="1" smtClean="0">
                <a:solidFill>
                  <a:srgbClr val="003366"/>
                </a:solidFill>
              </a:rPr>
              <a:t>IoT</a:t>
            </a:r>
            <a:r>
              <a:rPr lang="en-US" sz="3200" dirty="0" smtClean="0">
                <a:solidFill>
                  <a:srgbClr val="003366"/>
                </a:solidFill>
              </a:rPr>
              <a:t> – Internet of Things – Applications: VANET</a:t>
            </a:r>
            <a:r>
              <a:rPr lang="en-US" kern="0" dirty="0" smtClean="0">
                <a:latin typeface="Arial"/>
              </a:rPr>
              <a:t/>
            </a:r>
            <a:br>
              <a:rPr lang="en-US" kern="0" dirty="0" smtClean="0">
                <a:latin typeface="Arial"/>
              </a:rPr>
            </a:br>
            <a:endParaRPr lang="en-US" kern="0" dirty="0" smtClean="0">
              <a:latin typeface="Arial"/>
            </a:endParaRPr>
          </a:p>
        </p:txBody>
      </p:sp>
    </p:spTree>
    <p:extLst>
      <p:ext uri="{BB962C8B-B14F-4D97-AF65-F5344CB8AC3E}">
        <p14:creationId xmlns:p14="http://schemas.microsoft.com/office/powerpoint/2010/main" val="96040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588963" y="1917700"/>
            <a:ext cx="7924800" cy="337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In the </a:t>
            </a:r>
            <a:r>
              <a:rPr lang="en-US" sz="1800" dirty="0" err="1">
                <a:solidFill>
                  <a:schemeClr val="tx1"/>
                </a:solidFill>
                <a:latin typeface="Calibri" panose="020F0502020204030204" pitchFamily="34" charset="0"/>
              </a:rPr>
              <a:t>IoV</a:t>
            </a:r>
            <a:r>
              <a:rPr lang="en-US" sz="1800" dirty="0">
                <a:solidFill>
                  <a:schemeClr val="tx1"/>
                </a:solidFill>
                <a:latin typeface="Calibri" panose="020F0502020204030204" pitchFamily="34" charset="0"/>
              </a:rPr>
              <a:t> paradigm, each vehicle is considered as a smart object equipped with a powerful multi-sensor platform, communications technologies, computation units, IP-based connectivity to the Internet and to other vehicles either directly or indirectly.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In addition, a vehicle in </a:t>
            </a:r>
            <a:r>
              <a:rPr lang="en-US" sz="1800" dirty="0" err="1">
                <a:solidFill>
                  <a:schemeClr val="tx1"/>
                </a:solidFill>
                <a:latin typeface="Calibri" panose="020F0502020204030204" pitchFamily="34" charset="0"/>
              </a:rPr>
              <a:t>IoV</a:t>
            </a:r>
            <a:r>
              <a:rPr lang="en-US" sz="1800" dirty="0">
                <a:solidFill>
                  <a:schemeClr val="tx1"/>
                </a:solidFill>
                <a:latin typeface="Calibri" panose="020F0502020204030204" pitchFamily="34" charset="0"/>
              </a:rPr>
              <a:t> is envisioned as a multi-communication model, enabling the interactions between intra-vehicle components, vehicles and vehicles, vehicles and road, and vehicles and people.</a:t>
            </a:r>
          </a:p>
        </p:txBody>
      </p:sp>
      <p:sp>
        <p:nvSpPr>
          <p:cNvPr id="6" name="Title 1"/>
          <p:cNvSpPr txBox="1">
            <a:spLocks/>
          </p:cNvSpPr>
          <p:nvPr/>
        </p:nvSpPr>
        <p:spPr bwMode="auto">
          <a:xfrm>
            <a:off x="-389971" y="585788"/>
            <a:ext cx="8686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r>
              <a:rPr lang="en-US" sz="3200" dirty="0" err="1" smtClean="0">
                <a:solidFill>
                  <a:srgbClr val="003366"/>
                </a:solidFill>
              </a:rPr>
              <a:t>IoT</a:t>
            </a:r>
            <a:r>
              <a:rPr lang="en-US" sz="3200" dirty="0" smtClean="0">
                <a:solidFill>
                  <a:srgbClr val="003366"/>
                </a:solidFill>
              </a:rPr>
              <a:t> – Internet of Things – Applications: VANET</a:t>
            </a:r>
            <a:r>
              <a:rPr lang="en-US" kern="0" dirty="0" smtClean="0">
                <a:latin typeface="Arial"/>
              </a:rPr>
              <a:t/>
            </a:r>
            <a:br>
              <a:rPr lang="en-US" kern="0" dirty="0" smtClean="0">
                <a:latin typeface="Arial"/>
              </a:rPr>
            </a:br>
            <a:endParaRPr lang="en-US" kern="0" dirty="0" smtClean="0">
              <a:latin typeface="Arial"/>
            </a:endParaRPr>
          </a:p>
        </p:txBody>
      </p:sp>
    </p:spTree>
    <p:extLst>
      <p:ext uri="{BB962C8B-B14F-4D97-AF65-F5344CB8AC3E}">
        <p14:creationId xmlns:p14="http://schemas.microsoft.com/office/powerpoint/2010/main" val="1300140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a:spLocks noChangeArrowheads="1"/>
          </p:cNvSpPr>
          <p:nvPr/>
        </p:nvSpPr>
        <p:spPr bwMode="auto">
          <a:xfrm>
            <a:off x="574675" y="1985963"/>
            <a:ext cx="8001000" cy="378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The Human Body as part of an Internet of Things.</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Sensors may be worn on the body forming a wireless body area network (WBAN).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Each sensor is in range of a mobile data hub on a human, typically a smart phone that can acquire the data and transmit it in real-time or off-line to a remote database.</a:t>
            </a:r>
            <a:endParaRPr lang="en-US" sz="1600" dirty="0">
              <a:solidFill>
                <a:schemeClr val="tx1"/>
              </a:solidFill>
              <a:latin typeface="Calibri" panose="020F0502020204030204" pitchFamily="34" charset="0"/>
            </a:endParaRPr>
          </a:p>
          <a:p>
            <a:pPr lvl="1"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lvl="1"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Example : Smart Shoes </a:t>
            </a:r>
            <a:endParaRPr lang="en-US" sz="1600" dirty="0">
              <a:solidFill>
                <a:schemeClr val="tx1"/>
              </a:solidFill>
              <a:latin typeface="Calibri" panose="020F0502020204030204" pitchFamily="34" charset="0"/>
            </a:endParaRPr>
          </a:p>
        </p:txBody>
      </p:sp>
      <p:sp>
        <p:nvSpPr>
          <p:cNvPr id="6" name="Title 1"/>
          <p:cNvSpPr txBox="1">
            <a:spLocks/>
          </p:cNvSpPr>
          <p:nvPr/>
        </p:nvSpPr>
        <p:spPr bwMode="auto">
          <a:xfrm>
            <a:off x="-262380" y="566738"/>
            <a:ext cx="83962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r>
              <a:rPr lang="en-US" sz="3200" dirty="0" err="1" smtClean="0">
                <a:solidFill>
                  <a:srgbClr val="003366"/>
                </a:solidFill>
              </a:rPr>
              <a:t>IoT</a:t>
            </a:r>
            <a:r>
              <a:rPr lang="en-US" sz="3200" dirty="0" smtClean="0">
                <a:solidFill>
                  <a:srgbClr val="003366"/>
                </a:solidFill>
              </a:rPr>
              <a:t> – Internet of Things – Applications: Body Area Network</a:t>
            </a:r>
            <a:r>
              <a:rPr lang="en-US" kern="0" dirty="0" smtClean="0">
                <a:latin typeface="Arial"/>
              </a:rPr>
              <a:t/>
            </a:r>
            <a:br>
              <a:rPr lang="en-US" kern="0" dirty="0" smtClean="0">
                <a:latin typeface="Arial"/>
              </a:rPr>
            </a:br>
            <a:endParaRPr lang="en-US" kern="0" dirty="0" smtClean="0">
              <a:latin typeface="Arial"/>
            </a:endParaRPr>
          </a:p>
        </p:txBody>
      </p:sp>
    </p:spTree>
    <p:extLst>
      <p:ext uri="{BB962C8B-B14F-4D97-AF65-F5344CB8AC3E}">
        <p14:creationId xmlns:p14="http://schemas.microsoft.com/office/powerpoint/2010/main" val="1355637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09600" y="1546225"/>
            <a:ext cx="7924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The Institute of Electrical and Electronics Engineers (IEEE) supports many working groups to develop and maintain wireless and wired communications standards.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For example, 802.3 is wired Ethernet and 802.11 is for wireless LANs (WLANs), also known as Wi-Fi. The 802.15 group of standards specifies a variety of wireless personal area networks (WPANs) for different applications.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For instance, 802.15.1 is Bluetooth, 802.15.3 is a high-data-rate category for ultra-wideband (UWB) technologies, and 802.15.6 is for body area networks (BAN). There are several others.</a:t>
            </a:r>
          </a:p>
          <a:p>
            <a:pPr algn="just" eaLnBrk="1" hangingPunct="1">
              <a:spcBef>
                <a:spcPct val="0"/>
              </a:spcBef>
              <a:buClrTx/>
              <a:buSzTx/>
              <a:buFontTx/>
              <a:buNone/>
            </a:pPr>
            <a:endParaRPr lang="en-US" sz="1800" dirty="0">
              <a:solidFill>
                <a:schemeClr val="tx1"/>
              </a:solidFill>
              <a:latin typeface="Calibri" panose="020F0502020204030204" pitchFamily="34" charset="0"/>
            </a:endParaRPr>
          </a:p>
          <a:p>
            <a:pPr algn="just" eaLnBrk="1" hangingPunct="1">
              <a:spcBef>
                <a:spcPct val="0"/>
              </a:spcBef>
              <a:buClrTx/>
              <a:buSzTx/>
              <a:buFontTx/>
              <a:buNone/>
            </a:pPr>
            <a:endParaRPr lang="en-US" sz="1800" dirty="0">
              <a:solidFill>
                <a:schemeClr val="tx1"/>
              </a:solidFill>
              <a:latin typeface="Calibri" panose="020F0502020204030204" pitchFamily="34" charset="0"/>
            </a:endParaRPr>
          </a:p>
        </p:txBody>
      </p:sp>
      <p:sp>
        <p:nvSpPr>
          <p:cNvPr id="6" name="Title 1"/>
          <p:cNvSpPr txBox="1">
            <a:spLocks/>
          </p:cNvSpPr>
          <p:nvPr/>
        </p:nvSpPr>
        <p:spPr bwMode="auto">
          <a:xfrm>
            <a:off x="479425" y="706438"/>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IEEE 802.15.4 - ZIGBEE</a:t>
            </a:r>
          </a:p>
        </p:txBody>
      </p:sp>
    </p:spTree>
    <p:extLst>
      <p:ext uri="{BB962C8B-B14F-4D97-AF65-F5344CB8AC3E}">
        <p14:creationId xmlns:p14="http://schemas.microsoft.com/office/powerpoint/2010/main" val="2482598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485775" y="1481138"/>
            <a:ext cx="784860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The 802.15.4 category is probably the largest standard for low-data-rate WPANs. It has many subcategories. The 802.15.4 category was developed for low-data-rate monitor and control applications and extended-life low-power-consumption uses.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The basic standard with the most recent updates and enhancements is 802.15.4a/b, with 802.15.4c for China, 802.15.4d for Japan.</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802.15.4e for industrial applications, 802.15.4f for active (battery powered) radio-frequency identification (RFID) uses, and 802.15.4g for smart utility networks (SUNs) for monitoring the Smart Grid. </a:t>
            </a: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All of these special versions use the same base radio technology and protocol as defined in 802.15.4a/b.</a:t>
            </a:r>
          </a:p>
        </p:txBody>
      </p:sp>
      <p:sp>
        <p:nvSpPr>
          <p:cNvPr id="6" name="Title 1"/>
          <p:cNvSpPr txBox="1">
            <a:spLocks/>
          </p:cNvSpPr>
          <p:nvPr/>
        </p:nvSpPr>
        <p:spPr bwMode="auto">
          <a:xfrm>
            <a:off x="479425" y="706438"/>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IEEE 802.15.4 - ZIGBEE</a:t>
            </a:r>
          </a:p>
        </p:txBody>
      </p:sp>
    </p:spTree>
    <p:extLst>
      <p:ext uri="{BB962C8B-B14F-4D97-AF65-F5344CB8AC3E}">
        <p14:creationId xmlns:p14="http://schemas.microsoft.com/office/powerpoint/2010/main" val="557518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a:spLocks noChangeArrowheads="1"/>
          </p:cNvSpPr>
          <p:nvPr/>
        </p:nvSpPr>
        <p:spPr bwMode="auto">
          <a:xfrm>
            <a:off x="485775" y="1503362"/>
            <a:ext cx="7924800"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The most widely deployed enhancement to the 802.15.4 standard is </a:t>
            </a:r>
            <a:r>
              <a:rPr lang="en-US" sz="1800" dirty="0" err="1">
                <a:solidFill>
                  <a:schemeClr val="tx1"/>
                </a:solidFill>
                <a:latin typeface="Calibri" panose="020F0502020204030204" pitchFamily="34" charset="0"/>
              </a:rPr>
              <a:t>ZigBee</a:t>
            </a:r>
            <a:r>
              <a:rPr lang="en-US" sz="1800" dirty="0">
                <a:solidFill>
                  <a:schemeClr val="tx1"/>
                </a:solidFill>
                <a:latin typeface="Calibri" panose="020F0502020204030204" pitchFamily="34" charset="0"/>
              </a:rPr>
              <a:t>, which is a standard of the </a:t>
            </a:r>
            <a:r>
              <a:rPr lang="en-US" sz="1800" dirty="0" err="1">
                <a:solidFill>
                  <a:schemeClr val="tx1"/>
                </a:solidFill>
                <a:latin typeface="Calibri" panose="020F0502020204030204" pitchFamily="34" charset="0"/>
              </a:rPr>
              <a:t>ZigBee</a:t>
            </a:r>
            <a:r>
              <a:rPr lang="en-US" sz="1800" dirty="0">
                <a:solidFill>
                  <a:schemeClr val="tx1"/>
                </a:solidFill>
                <a:latin typeface="Calibri" panose="020F0502020204030204" pitchFamily="34" charset="0"/>
              </a:rPr>
              <a:t> Alliance. The organization maintains, supports, and develops more sophisticated protocols for advanced applications.</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err="1">
                <a:solidFill>
                  <a:schemeClr val="tx1"/>
                </a:solidFill>
                <a:latin typeface="Calibri" panose="020F0502020204030204" pitchFamily="34" charset="0"/>
              </a:rPr>
              <a:t>ZigBee</a:t>
            </a:r>
            <a:r>
              <a:rPr lang="en-US" sz="1800" dirty="0">
                <a:solidFill>
                  <a:schemeClr val="tx1"/>
                </a:solidFill>
                <a:latin typeface="Calibri" panose="020F0502020204030204" pitchFamily="34" charset="0"/>
              </a:rPr>
              <a:t> is a </a:t>
            </a:r>
            <a:r>
              <a:rPr lang="en-US" sz="1800" u="sng" dirty="0">
                <a:solidFill>
                  <a:schemeClr val="tx1"/>
                </a:solidFill>
                <a:latin typeface="Calibri" panose="020F0502020204030204" pitchFamily="34" charset="0"/>
                <a:hlinkClick r:id="rId2"/>
              </a:rPr>
              <a:t>mesh network</a:t>
            </a:r>
            <a:r>
              <a:rPr lang="en-US" sz="1800" dirty="0">
                <a:solidFill>
                  <a:schemeClr val="tx1"/>
                </a:solidFill>
                <a:latin typeface="Calibri" panose="020F0502020204030204" pitchFamily="34" charset="0"/>
              </a:rPr>
              <a:t> specification for low-power wireless local area networks (</a:t>
            </a:r>
            <a:r>
              <a:rPr lang="en-US" sz="1800" u="sng" dirty="0">
                <a:solidFill>
                  <a:schemeClr val="tx1"/>
                </a:solidFill>
                <a:latin typeface="Calibri" panose="020F0502020204030204" pitchFamily="34" charset="0"/>
                <a:hlinkClick r:id="rId3"/>
              </a:rPr>
              <a:t>WLANs</a:t>
            </a:r>
            <a:r>
              <a:rPr lang="en-US" sz="1800" dirty="0">
                <a:solidFill>
                  <a:schemeClr val="tx1"/>
                </a:solidFill>
                <a:latin typeface="Calibri" panose="020F0502020204030204" pitchFamily="34" charset="0"/>
              </a:rPr>
              <a:t>) that cover a large area. </a:t>
            </a:r>
            <a:r>
              <a:rPr lang="en-US" sz="1800" dirty="0" err="1">
                <a:solidFill>
                  <a:schemeClr val="tx1"/>
                </a:solidFill>
                <a:latin typeface="Calibri" panose="020F0502020204030204" pitchFamily="34" charset="0"/>
              </a:rPr>
              <a:t>ZigBee</a:t>
            </a:r>
            <a:r>
              <a:rPr lang="en-US" sz="1800" dirty="0">
                <a:solidFill>
                  <a:schemeClr val="tx1"/>
                </a:solidFill>
                <a:latin typeface="Calibri" panose="020F0502020204030204" pitchFamily="34" charset="0"/>
              </a:rPr>
              <a:t> was designed to provide high data </a:t>
            </a:r>
            <a:r>
              <a:rPr lang="en-US" sz="1800" u="sng" dirty="0">
                <a:solidFill>
                  <a:schemeClr val="tx1"/>
                </a:solidFill>
                <a:latin typeface="Calibri" panose="020F0502020204030204" pitchFamily="34" charset="0"/>
                <a:hlinkClick r:id="rId4"/>
              </a:rPr>
              <a:t>throughput</a:t>
            </a:r>
            <a:r>
              <a:rPr lang="en-US" sz="1800" dirty="0">
                <a:solidFill>
                  <a:schemeClr val="tx1"/>
                </a:solidFill>
                <a:latin typeface="Calibri" panose="020F0502020204030204" pitchFamily="34" charset="0"/>
              </a:rPr>
              <a:t> in applications where the </a:t>
            </a:r>
            <a:r>
              <a:rPr lang="en-US" sz="1800" u="sng" dirty="0">
                <a:solidFill>
                  <a:schemeClr val="tx1"/>
                </a:solidFill>
                <a:latin typeface="Calibri" panose="020F0502020204030204" pitchFamily="34" charset="0"/>
                <a:hlinkClick r:id="rId5"/>
              </a:rPr>
              <a:t>duty cycle</a:t>
            </a:r>
            <a:r>
              <a:rPr lang="en-US" sz="1800" dirty="0">
                <a:solidFill>
                  <a:schemeClr val="tx1"/>
                </a:solidFill>
                <a:latin typeface="Calibri" panose="020F0502020204030204" pitchFamily="34" charset="0"/>
              </a:rPr>
              <a:t> is low and low power consumption is an important consideration. </a:t>
            </a: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(Many devices that use </a:t>
            </a:r>
            <a:r>
              <a:rPr lang="en-US" sz="1800" dirty="0" err="1">
                <a:solidFill>
                  <a:schemeClr val="tx1"/>
                </a:solidFill>
                <a:latin typeface="Calibri" panose="020F0502020204030204" pitchFamily="34" charset="0"/>
              </a:rPr>
              <a:t>ZigBee</a:t>
            </a:r>
            <a:r>
              <a:rPr lang="en-US" sz="1800" dirty="0">
                <a:solidFill>
                  <a:schemeClr val="tx1"/>
                </a:solidFill>
                <a:latin typeface="Calibri" panose="020F0502020204030204" pitchFamily="34" charset="0"/>
              </a:rPr>
              <a:t> are powered by battery.) Because </a:t>
            </a:r>
            <a:r>
              <a:rPr lang="en-US" sz="1800" dirty="0" err="1">
                <a:solidFill>
                  <a:schemeClr val="tx1"/>
                </a:solidFill>
                <a:latin typeface="Calibri" panose="020F0502020204030204" pitchFamily="34" charset="0"/>
              </a:rPr>
              <a:t>ZigBee</a:t>
            </a:r>
            <a:r>
              <a:rPr lang="en-US" sz="1800" dirty="0">
                <a:solidFill>
                  <a:schemeClr val="tx1"/>
                </a:solidFill>
                <a:latin typeface="Calibri" panose="020F0502020204030204" pitchFamily="34" charset="0"/>
              </a:rPr>
              <a:t> is often used in industrial automation and physical plant operation, it is often associated with machine-to-machine (</a:t>
            </a:r>
            <a:r>
              <a:rPr lang="en-US" sz="1800" u="sng" dirty="0">
                <a:solidFill>
                  <a:schemeClr val="tx1"/>
                </a:solidFill>
                <a:latin typeface="Calibri" panose="020F0502020204030204" pitchFamily="34" charset="0"/>
                <a:hlinkClick r:id="rId6"/>
              </a:rPr>
              <a:t>M2M</a:t>
            </a:r>
            <a:r>
              <a:rPr lang="en-US" sz="1800" dirty="0">
                <a:solidFill>
                  <a:schemeClr val="tx1"/>
                </a:solidFill>
                <a:latin typeface="Calibri" panose="020F0502020204030204" pitchFamily="34" charset="0"/>
              </a:rPr>
              <a:t>) communication and the Internet of Things.</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eaLnBrk="1" hangingPunct="1">
              <a:spcBef>
                <a:spcPct val="0"/>
              </a:spcBef>
              <a:buClrTx/>
              <a:buSzTx/>
              <a:buFontTx/>
              <a:buNone/>
            </a:pPr>
            <a:endParaRPr lang="en-US" sz="1800" dirty="0">
              <a:solidFill>
                <a:schemeClr val="tx1"/>
              </a:solidFill>
              <a:latin typeface="Calibri" panose="020F0502020204030204" pitchFamily="34" charset="0"/>
            </a:endParaRPr>
          </a:p>
        </p:txBody>
      </p:sp>
      <p:sp>
        <p:nvSpPr>
          <p:cNvPr id="6" name="Title 1"/>
          <p:cNvSpPr txBox="1">
            <a:spLocks/>
          </p:cNvSpPr>
          <p:nvPr/>
        </p:nvSpPr>
        <p:spPr bwMode="auto">
          <a:xfrm>
            <a:off x="479425" y="706438"/>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IEEE 802.15.4 - ZIGBEE</a:t>
            </a:r>
          </a:p>
        </p:txBody>
      </p:sp>
    </p:spTree>
    <p:extLst>
      <p:ext uri="{BB962C8B-B14F-4D97-AF65-F5344CB8AC3E}">
        <p14:creationId xmlns:p14="http://schemas.microsoft.com/office/powerpoint/2010/main" val="2542690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2</a:t>
            </a:fld>
            <a:r>
              <a:rPr lang="en-GB" dirty="0" smtClean="0"/>
              <a:t>› of 9</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5" name="Rectangle 1"/>
          <p:cNvSpPr>
            <a:spLocks noChangeArrowheads="1"/>
          </p:cNvSpPr>
          <p:nvPr/>
        </p:nvSpPr>
        <p:spPr bwMode="auto">
          <a:xfrm>
            <a:off x="601663" y="1981200"/>
            <a:ext cx="80010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Internet of Things – Applications</a:t>
            </a:r>
            <a:endParaRPr lang="en-US" sz="2800" dirty="0">
              <a:solidFill>
                <a:schemeClr val="tx1"/>
              </a:solidFill>
              <a:latin typeface="Calibri" panose="020F0502020204030204" pitchFamily="34" charset="0"/>
            </a:endParaRPr>
          </a:p>
          <a:p>
            <a:pPr lvl="1" eaLnBrk="1" hangingPunct="1">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Smart Cities</a:t>
            </a:r>
            <a:endParaRPr lang="en-US" sz="2800" dirty="0">
              <a:solidFill>
                <a:schemeClr val="tx1"/>
              </a:solidFill>
              <a:latin typeface="Calibri" panose="020F0502020204030204" pitchFamily="34" charset="0"/>
            </a:endParaRPr>
          </a:p>
          <a:p>
            <a:pPr lvl="1" eaLnBrk="1" hangingPunct="1">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Manufacturing</a:t>
            </a:r>
            <a:endParaRPr lang="en-US" sz="2800" dirty="0">
              <a:solidFill>
                <a:schemeClr val="tx1"/>
              </a:solidFill>
              <a:latin typeface="Calibri" panose="020F0502020204030204" pitchFamily="34" charset="0"/>
            </a:endParaRPr>
          </a:p>
          <a:p>
            <a:pPr lvl="1" eaLnBrk="1" hangingPunct="1">
              <a:spcBef>
                <a:spcPct val="0"/>
              </a:spcBef>
              <a:buClrTx/>
              <a:buSzTx/>
              <a:buFont typeface="Arial" panose="020B0604020202020204" pitchFamily="34" charset="0"/>
              <a:buChar char="•"/>
            </a:pPr>
            <a:r>
              <a:rPr lang="en-GB" sz="1800" dirty="0">
                <a:solidFill>
                  <a:schemeClr val="tx1"/>
                </a:solidFill>
                <a:latin typeface="Calibri" panose="020F0502020204030204" pitchFamily="34" charset="0"/>
              </a:rPr>
              <a:t>Home Automation</a:t>
            </a:r>
            <a:endParaRPr lang="en-US" sz="2800" dirty="0">
              <a:solidFill>
                <a:schemeClr val="tx1"/>
              </a:solidFill>
              <a:latin typeface="Calibri" panose="020F0502020204030204" pitchFamily="34" charset="0"/>
            </a:endParaRPr>
          </a:p>
          <a:p>
            <a:pPr lvl="1" eaLnBrk="1" hangingPunct="1">
              <a:spcBef>
                <a:spcPct val="0"/>
              </a:spcBef>
              <a:buClrTx/>
              <a:buSzTx/>
              <a:buFont typeface="Arial" panose="020B0604020202020204" pitchFamily="34" charset="0"/>
              <a:buChar char="•"/>
            </a:pPr>
            <a:r>
              <a:rPr lang="en-GB" sz="1800" dirty="0">
                <a:solidFill>
                  <a:schemeClr val="tx1"/>
                </a:solidFill>
                <a:latin typeface="Calibri" panose="020F0502020204030204" pitchFamily="34" charset="0"/>
              </a:rPr>
              <a:t>VANETS</a:t>
            </a:r>
            <a:endParaRPr lang="en-US" sz="2800" dirty="0">
              <a:solidFill>
                <a:schemeClr val="tx1"/>
              </a:solidFill>
              <a:latin typeface="Calibri" panose="020F0502020204030204" pitchFamily="34" charset="0"/>
            </a:endParaRPr>
          </a:p>
          <a:p>
            <a:pPr lvl="1" eaLnBrk="1" hangingPunct="1">
              <a:spcBef>
                <a:spcPct val="0"/>
              </a:spcBef>
              <a:buClrTx/>
              <a:buSzTx/>
              <a:buFont typeface="Arial" panose="020B0604020202020204" pitchFamily="34" charset="0"/>
              <a:buChar char="•"/>
            </a:pPr>
            <a:r>
              <a:rPr lang="en-GB" sz="1800" dirty="0">
                <a:solidFill>
                  <a:schemeClr val="tx1"/>
                </a:solidFill>
                <a:latin typeface="Calibri" panose="020F0502020204030204" pitchFamily="34" charset="0"/>
              </a:rPr>
              <a:t>Body Area Networks</a:t>
            </a:r>
            <a:endParaRPr lang="en-US" sz="2800" dirty="0">
              <a:solidFill>
                <a:schemeClr val="tx1"/>
              </a:solidFill>
              <a:latin typeface="Calibri" panose="020F0502020204030204" pitchFamily="34" charset="0"/>
            </a:endParaRPr>
          </a:p>
          <a:p>
            <a:pPr eaLnBrk="1" hangingPunct="1">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IEEE 802.5.14</a:t>
            </a:r>
            <a:endParaRPr lang="en-US" sz="2800" dirty="0">
              <a:solidFill>
                <a:schemeClr val="tx1"/>
              </a:solidFill>
              <a:latin typeface="Calibri" panose="020F0502020204030204" pitchFamily="34" charset="0"/>
            </a:endParaRPr>
          </a:p>
          <a:p>
            <a:pPr eaLnBrk="1" hangingPunct="1">
              <a:spcBef>
                <a:spcPct val="0"/>
              </a:spcBef>
              <a:buClrTx/>
              <a:buSzTx/>
              <a:buFont typeface="Arial" panose="020B0604020202020204" pitchFamily="34" charset="0"/>
              <a:buChar char="•"/>
            </a:pPr>
            <a:r>
              <a:rPr lang="en-GB" sz="1800" dirty="0" err="1">
                <a:solidFill>
                  <a:schemeClr val="tx1"/>
                </a:solidFill>
                <a:latin typeface="Calibri" panose="020F0502020204030204" pitchFamily="34" charset="0"/>
              </a:rPr>
              <a:t>Zigbee</a:t>
            </a:r>
            <a:r>
              <a:rPr lang="en-GB" sz="1800" dirty="0">
                <a:solidFill>
                  <a:schemeClr val="tx1"/>
                </a:solidFill>
                <a:latin typeface="Calibri" panose="020F0502020204030204" pitchFamily="34" charset="0"/>
              </a:rPr>
              <a:t> </a:t>
            </a:r>
            <a:endParaRPr lang="en-US" sz="28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152718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603250" y="1828800"/>
            <a:ext cx="79248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err="1">
                <a:solidFill>
                  <a:schemeClr val="tx1"/>
                </a:solidFill>
                <a:latin typeface="Calibri" panose="020F0502020204030204" pitchFamily="34" charset="0"/>
              </a:rPr>
              <a:t>ZigBee</a:t>
            </a:r>
            <a:r>
              <a:rPr lang="en-US" sz="1800" dirty="0">
                <a:solidFill>
                  <a:schemeClr val="tx1"/>
                </a:solidFill>
                <a:latin typeface="Calibri" panose="020F0502020204030204" pitchFamily="34" charset="0"/>
              </a:rPr>
              <a:t> is based on the Institute of Electrical and Electronics Engineers Standards Association's </a:t>
            </a:r>
            <a:r>
              <a:rPr lang="en-US" sz="1800" u="sng" dirty="0">
                <a:solidFill>
                  <a:schemeClr val="tx1"/>
                </a:solidFill>
                <a:latin typeface="Calibri" panose="020F0502020204030204" pitchFamily="34" charset="0"/>
                <a:hlinkClick r:id="rId2"/>
              </a:rPr>
              <a:t>802.15</a:t>
            </a:r>
            <a:r>
              <a:rPr lang="en-US" sz="1800" dirty="0">
                <a:solidFill>
                  <a:schemeClr val="tx1"/>
                </a:solidFill>
                <a:latin typeface="Calibri" panose="020F0502020204030204" pitchFamily="34" charset="0"/>
              </a:rPr>
              <a:t> specification.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It operates on the </a:t>
            </a:r>
            <a:r>
              <a:rPr lang="en-US" sz="1800" u="sng" dirty="0">
                <a:solidFill>
                  <a:schemeClr val="tx1"/>
                </a:solidFill>
                <a:latin typeface="Calibri" panose="020F0502020204030204" pitchFamily="34" charset="0"/>
                <a:hlinkClick r:id="rId3"/>
              </a:rPr>
              <a:t>IEEE</a:t>
            </a:r>
            <a:r>
              <a:rPr lang="en-US" sz="1800" dirty="0">
                <a:solidFill>
                  <a:schemeClr val="tx1"/>
                </a:solidFill>
                <a:latin typeface="Calibri" panose="020F0502020204030204" pitchFamily="34" charset="0"/>
              </a:rPr>
              <a:t> 802.15.4 physical radio specification and in unlicensed </a:t>
            </a:r>
            <a:r>
              <a:rPr lang="en-US" sz="1800" u="sng" dirty="0">
                <a:solidFill>
                  <a:schemeClr val="tx1"/>
                </a:solidFill>
                <a:latin typeface="Calibri" panose="020F0502020204030204" pitchFamily="34" charset="0"/>
                <a:hlinkClick r:id="rId4"/>
              </a:rPr>
              <a:t>radio frequency</a:t>
            </a:r>
            <a:r>
              <a:rPr lang="en-US" sz="1800" dirty="0">
                <a:solidFill>
                  <a:schemeClr val="tx1"/>
                </a:solidFill>
                <a:latin typeface="Calibri" panose="020F0502020204030204" pitchFamily="34" charset="0"/>
              </a:rPr>
              <a:t> bands, including 2.4 </a:t>
            </a:r>
            <a:r>
              <a:rPr lang="en-US" sz="1800" u="sng" dirty="0">
                <a:solidFill>
                  <a:schemeClr val="tx1"/>
                </a:solidFill>
                <a:latin typeface="Calibri" panose="020F0502020204030204" pitchFamily="34" charset="0"/>
                <a:hlinkClick r:id="rId5"/>
              </a:rPr>
              <a:t>GHz</a:t>
            </a:r>
            <a:r>
              <a:rPr lang="en-US" sz="1800" dirty="0">
                <a:solidFill>
                  <a:schemeClr val="tx1"/>
                </a:solidFill>
                <a:latin typeface="Calibri" panose="020F0502020204030204" pitchFamily="34" charset="0"/>
              </a:rPr>
              <a:t>, 900 </a:t>
            </a:r>
            <a:r>
              <a:rPr lang="en-US" sz="1800" u="sng" dirty="0">
                <a:solidFill>
                  <a:schemeClr val="tx1"/>
                </a:solidFill>
                <a:latin typeface="Calibri" panose="020F0502020204030204" pitchFamily="34" charset="0"/>
                <a:hlinkClick r:id="rId6"/>
              </a:rPr>
              <a:t>MHz</a:t>
            </a:r>
            <a:r>
              <a:rPr lang="en-US" sz="1800" dirty="0">
                <a:solidFill>
                  <a:schemeClr val="tx1"/>
                </a:solidFill>
                <a:latin typeface="Calibri" panose="020F0502020204030204" pitchFamily="34" charset="0"/>
              </a:rPr>
              <a:t> and 868 </a:t>
            </a:r>
            <a:r>
              <a:rPr lang="en-US" sz="1800" dirty="0" err="1">
                <a:solidFill>
                  <a:schemeClr val="tx1"/>
                </a:solidFill>
                <a:latin typeface="Calibri" panose="020F0502020204030204" pitchFamily="34" charset="0"/>
              </a:rPr>
              <a:t>MHz.</a:t>
            </a:r>
            <a:r>
              <a:rPr lang="en-US" sz="1800" dirty="0">
                <a:solidFill>
                  <a:schemeClr val="tx1"/>
                </a:solidFill>
                <a:latin typeface="Calibri" panose="020F0502020204030204" pitchFamily="34" charset="0"/>
              </a:rPr>
              <a:t>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The specifications are maintained and updated by the </a:t>
            </a:r>
            <a:r>
              <a:rPr lang="en-US" sz="1800" dirty="0" err="1">
                <a:solidFill>
                  <a:schemeClr val="tx1"/>
                </a:solidFill>
                <a:latin typeface="Calibri" panose="020F0502020204030204" pitchFamily="34" charset="0"/>
              </a:rPr>
              <a:t>ZigBee</a:t>
            </a:r>
            <a:r>
              <a:rPr lang="en-US" sz="1800" dirty="0">
                <a:solidFill>
                  <a:schemeClr val="tx1"/>
                </a:solidFill>
                <a:latin typeface="Calibri" panose="020F0502020204030204" pitchFamily="34" charset="0"/>
              </a:rPr>
              <a:t> Alliance.</a:t>
            </a:r>
          </a:p>
        </p:txBody>
      </p:sp>
      <p:sp>
        <p:nvSpPr>
          <p:cNvPr id="6" name="Title 1"/>
          <p:cNvSpPr txBox="1">
            <a:spLocks/>
          </p:cNvSpPr>
          <p:nvPr/>
        </p:nvSpPr>
        <p:spPr bwMode="auto">
          <a:xfrm>
            <a:off x="479425" y="706438"/>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IEEE 802.15.4 - ZIGBEE</a:t>
            </a:r>
          </a:p>
        </p:txBody>
      </p:sp>
    </p:spTree>
    <p:extLst>
      <p:ext uri="{BB962C8B-B14F-4D97-AF65-F5344CB8AC3E}">
        <p14:creationId xmlns:p14="http://schemas.microsoft.com/office/powerpoint/2010/main" val="840401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dirty="0" smtClean="0">
                <a:latin typeface="Calibri" panose="020F0502020204030204" pitchFamily="34" charset="0"/>
                <a:cs typeface="Calibri" panose="020F0502020204030204" pitchFamily="34" charset="0"/>
              </a:rPr>
              <a:t>Define </a:t>
            </a:r>
            <a:r>
              <a:rPr lang="en-US" sz="1800" dirty="0" err="1" smtClean="0">
                <a:latin typeface="Calibri" panose="020F0502020204030204" pitchFamily="34" charset="0"/>
                <a:cs typeface="Calibri" panose="020F0502020204030204" pitchFamily="34" charset="0"/>
              </a:rPr>
              <a:t>IoT.List</a:t>
            </a:r>
            <a:r>
              <a:rPr lang="en-US" sz="1800" dirty="0" smtClean="0">
                <a:latin typeface="Calibri" panose="020F0502020204030204" pitchFamily="34" charset="0"/>
                <a:cs typeface="Calibri" panose="020F0502020204030204" pitchFamily="34" charset="0"/>
              </a:rPr>
              <a:t> any three applications of </a:t>
            </a:r>
            <a:r>
              <a:rPr lang="en-US" sz="1800" dirty="0" err="1" smtClean="0">
                <a:latin typeface="Calibri" panose="020F0502020204030204" pitchFamily="34" charset="0"/>
                <a:cs typeface="Calibri" panose="020F0502020204030204" pitchFamily="34" charset="0"/>
              </a:rPr>
              <a:t>IoT</a:t>
            </a:r>
            <a:r>
              <a:rPr lang="en-US" sz="1800" dirty="0" smtClean="0">
                <a:latin typeface="Calibri" panose="020F0502020204030204" pitchFamily="34" charset="0"/>
                <a:cs typeface="Calibri" panose="020F0502020204030204" pitchFamily="34" charset="0"/>
              </a:rPr>
              <a:t>.</a:t>
            </a:r>
          </a:p>
          <a:p>
            <a:r>
              <a:rPr lang="en-US" sz="1800" dirty="0" smtClean="0">
                <a:latin typeface="Calibri" panose="020F0502020204030204" pitchFamily="34" charset="0"/>
                <a:cs typeface="Calibri" panose="020F0502020204030204" pitchFamily="34" charset="0"/>
              </a:rPr>
              <a:t>Define </a:t>
            </a:r>
            <a:r>
              <a:rPr lang="en-US" sz="1800" dirty="0" err="1" smtClean="0">
                <a:latin typeface="Calibri" panose="020F0502020204030204" pitchFamily="34" charset="0"/>
                <a:cs typeface="Calibri" panose="020F0502020204030204" pitchFamily="34" charset="0"/>
              </a:rPr>
              <a:t>Zigbee</a:t>
            </a:r>
            <a:r>
              <a:rPr lang="en-US" sz="1800" dirty="0" smtClean="0">
                <a:latin typeface="Calibri" panose="020F0502020204030204" pitchFamily="34" charset="0"/>
                <a:cs typeface="Calibri" panose="020F0502020204030204" pitchFamily="34" charset="0"/>
              </a:rPr>
              <a:t>.</a:t>
            </a:r>
            <a:endParaRPr lang="en-US" sz="18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90773AB8-3D04-489B-AF7B-BEDEC604F372}" type="slidenum">
              <a:rPr lang="en-GB" smtClean="0"/>
              <a:t>21</a:t>
            </a:fld>
            <a:r>
              <a:rPr lang="en-GB" dirty="0" smtClean="0"/>
              <a:t>› of 9</a:t>
            </a:r>
            <a:endParaRPr lang="en-GB" dirty="0"/>
          </a:p>
        </p:txBody>
      </p:sp>
      <p:sp>
        <p:nvSpPr>
          <p:cNvPr id="5" name="Title 1"/>
          <p:cNvSpPr>
            <a:spLocks noGrp="1"/>
          </p:cNvSpPr>
          <p:nvPr>
            <p:ph type="title"/>
          </p:nvPr>
        </p:nvSpPr>
        <p:spPr/>
        <p:txBody>
          <a:bodyPr/>
          <a:lstStyle/>
          <a:p>
            <a:r>
              <a:rPr lang="en-US" altLang="en-US" b="1" u="sng" dirty="0" smtClean="0">
                <a:solidFill>
                  <a:schemeClr val="accent6">
                    <a:lumMod val="75000"/>
                  </a:schemeClr>
                </a:solidFill>
              </a:rPr>
              <a:t>Quick Review Question</a:t>
            </a:r>
          </a:p>
        </p:txBody>
      </p:sp>
    </p:spTree>
    <p:extLst>
      <p:ext uri="{BB962C8B-B14F-4D97-AF65-F5344CB8AC3E}">
        <p14:creationId xmlns:p14="http://schemas.microsoft.com/office/powerpoint/2010/main" val="20904830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47CDED0-D8D5-4196-BCFA-C049091E5763}" type="slidenum">
              <a:rPr lang="en-GB" smtClean="0"/>
              <a:t>22</a:t>
            </a:fld>
            <a:r>
              <a:rPr lang="en-GB" dirty="0" smtClean="0"/>
              <a:t>› of 9</a:t>
            </a:r>
            <a:endParaRPr lang="en-GB" dirty="0"/>
          </a:p>
        </p:txBody>
      </p:sp>
      <p:sp>
        <p:nvSpPr>
          <p:cNvPr id="5" name="Text Box 2"/>
          <p:cNvSpPr txBox="1">
            <a:spLocks noChangeArrowheads="1"/>
          </p:cNvSpPr>
          <p:nvPr/>
        </p:nvSpPr>
        <p:spPr bwMode="auto">
          <a:xfrm>
            <a:off x="264465" y="411163"/>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
        <p:nvSpPr>
          <p:cNvPr id="6" name="Rectangle 4"/>
          <p:cNvSpPr>
            <a:spLocks noChangeArrowheads="1"/>
          </p:cNvSpPr>
          <p:nvPr/>
        </p:nvSpPr>
        <p:spPr bwMode="auto">
          <a:xfrm>
            <a:off x="264465" y="1733938"/>
            <a:ext cx="77724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Discussed </a:t>
            </a:r>
            <a:r>
              <a:rPr lang="en-US" sz="1800" dirty="0" err="1">
                <a:solidFill>
                  <a:schemeClr val="tx1"/>
                </a:solidFill>
                <a:latin typeface="Calibri" panose="020F0502020204030204" pitchFamily="34" charset="0"/>
              </a:rPr>
              <a:t>IoT</a:t>
            </a:r>
            <a:r>
              <a:rPr lang="en-US" sz="1800" dirty="0">
                <a:solidFill>
                  <a:schemeClr val="tx1"/>
                </a:solidFill>
                <a:latin typeface="Calibri" panose="020F0502020204030204" pitchFamily="34" charset="0"/>
              </a:rPr>
              <a:t> and how it is applied in smart cities, manufacturing, VANET and BAN</a:t>
            </a:r>
          </a:p>
          <a:p>
            <a:pPr eaLnBrk="1" hangingPunct="1">
              <a:lnSpc>
                <a:spcPct val="150000"/>
              </a:lnSpc>
              <a:spcBef>
                <a:spcPct val="0"/>
              </a:spcBef>
              <a:buClrTx/>
              <a:buSzTx/>
              <a:buFont typeface="Arial" panose="020B0604020202020204" pitchFamily="34" charset="0"/>
              <a:buChar char="•"/>
            </a:pPr>
            <a:endParaRPr lang="en-US" sz="1800" dirty="0">
              <a:solidFill>
                <a:schemeClr val="tx1"/>
              </a:solidFill>
              <a:latin typeface="Calibri" panose="020F0502020204030204" pitchFamily="34" charset="0"/>
            </a:endParaRPr>
          </a:p>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Discussed IEEE 802.15.4 standard </a:t>
            </a:r>
            <a:r>
              <a:rPr lang="en-US" sz="1800" dirty="0" err="1">
                <a:solidFill>
                  <a:schemeClr val="tx1"/>
                </a:solidFill>
                <a:latin typeface="Calibri" panose="020F0502020204030204" pitchFamily="34" charset="0"/>
              </a:rPr>
              <a:t>Zigbee</a:t>
            </a:r>
            <a:endParaRPr lang="en-US" sz="1800" dirty="0">
              <a:solidFill>
                <a:schemeClr val="tx1"/>
              </a:solidFill>
              <a:latin typeface="Calibri" panose="020F0502020204030204" pitchFamily="34" charset="0"/>
            </a:endParaRPr>
          </a:p>
          <a:p>
            <a:pPr eaLnBrk="1" hangingPunct="1">
              <a:spcBef>
                <a:spcPct val="0"/>
              </a:spcBef>
              <a:buClrTx/>
              <a:buSzTx/>
              <a:buFont typeface="Arial" panose="020B0604020202020204" pitchFamily="34" charset="0"/>
              <a:buChar char="•"/>
            </a:pPr>
            <a:endParaRPr lang="en-US" sz="1800" dirty="0">
              <a:solidFill>
                <a:schemeClr val="tx1"/>
              </a:solidFill>
              <a:latin typeface="Calibri" panose="020F0502020204030204" pitchFamily="34" charset="0"/>
            </a:endParaRPr>
          </a:p>
          <a:p>
            <a:pPr eaLnBrk="1" hangingPunct="1">
              <a:spcBef>
                <a:spcPct val="0"/>
              </a:spcBef>
              <a:buClrTx/>
              <a:buSzTx/>
              <a:buFont typeface="Arial" panose="020B0604020202020204" pitchFamily="34" charset="0"/>
              <a:buChar char="•"/>
            </a:pPr>
            <a:endParaRPr lang="en-US" sz="1800" dirty="0">
              <a:solidFill>
                <a:schemeClr val="tx1"/>
              </a:solidFill>
              <a:latin typeface="Calibri" panose="020F0502020204030204" pitchFamily="34" charset="0"/>
            </a:endParaRPr>
          </a:p>
          <a:p>
            <a:pPr eaLnBrk="1" hangingPunct="1">
              <a:spcBef>
                <a:spcPct val="0"/>
              </a:spcBef>
              <a:buClrTx/>
              <a:buSzTx/>
              <a:buFont typeface="Arial" panose="020B0604020202020204" pitchFamily="34" charset="0"/>
              <a:buChar char="•"/>
            </a:pPr>
            <a:endParaRPr lang="en-US" sz="1800" dirty="0">
              <a:solidFill>
                <a:schemeClr val="tx1"/>
              </a:solidFill>
              <a:latin typeface="Calibri" panose="020F0502020204030204" pitchFamily="34" charset="0"/>
            </a:endParaRPr>
          </a:p>
          <a:p>
            <a:pPr eaLnBrk="1" hangingPunct="1">
              <a:spcBef>
                <a:spcPct val="0"/>
              </a:spcBef>
              <a:buClrTx/>
              <a:buSzTx/>
              <a:buFont typeface="Arial" panose="020B0604020202020204" pitchFamily="34" charset="0"/>
              <a:buChar char="•"/>
            </a:pPr>
            <a:endParaRPr lang="en-US" sz="18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34430540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5E90936-F74F-4C91-9923-CA704BD4FFFE}" type="slidenum">
              <a:rPr lang="en-GB" smtClean="0"/>
              <a:t>23</a:t>
            </a:fld>
            <a:r>
              <a:rPr lang="en-GB" dirty="0" smtClean="0"/>
              <a:t>› of 9</a:t>
            </a:r>
            <a:endParaRPr lang="en-GB" dirty="0"/>
          </a:p>
        </p:txBody>
      </p:sp>
      <p:sp>
        <p:nvSpPr>
          <p:cNvPr id="5" name="Text Box 3"/>
          <p:cNvSpPr txBox="1">
            <a:spLocks noGrp="1" noChangeArrowheads="1"/>
          </p:cNvSpPr>
          <p:nvPr>
            <p:ph type="title"/>
          </p:nvPr>
        </p:nvSpPr>
        <p:spPr bwMode="auto">
          <a:xfrm>
            <a:off x="628264" y="347126"/>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38612761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3F49DD0D-5B4E-4F33-8A46-06C4C1B13AA2}" type="slidenum">
              <a:rPr lang="en-GB" smtClean="0"/>
              <a:t>24</a:t>
            </a:fld>
            <a:r>
              <a:rPr lang="en-GB" dirty="0" smtClean="0"/>
              <a:t>› of 9</a:t>
            </a:r>
            <a:endParaRPr lang="en-GB" dirty="0"/>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
        <p:nvSpPr>
          <p:cNvPr id="6" name="Text Box 2"/>
          <p:cNvSpPr txBox="1">
            <a:spLocks noChangeArrowheads="1"/>
          </p:cNvSpPr>
          <p:nvPr/>
        </p:nvSpPr>
        <p:spPr bwMode="auto">
          <a:xfrm>
            <a:off x="719462" y="1803851"/>
            <a:ext cx="784860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defRPr/>
            </a:pPr>
            <a:r>
              <a:rPr lang="en-US" sz="2000" b="1" dirty="0" smtClean="0"/>
              <a:t>Topic and Structure of next session</a:t>
            </a:r>
          </a:p>
          <a:p>
            <a:pPr eaLnBrk="1" hangingPunct="1">
              <a:defRPr/>
            </a:pPr>
            <a:endParaRPr lang="en-US" sz="2000" b="1" dirty="0" smtClean="0"/>
          </a:p>
          <a:p>
            <a:pPr fontAlgn="auto">
              <a:defRPr/>
            </a:pPr>
            <a:r>
              <a:rPr lang="en-US" dirty="0" smtClean="0"/>
              <a:t>Other current technologies</a:t>
            </a:r>
          </a:p>
          <a:p>
            <a:pPr fontAlgn="auto">
              <a:defRPr/>
            </a:pPr>
            <a:endParaRPr lang="en-US" dirty="0" smtClean="0"/>
          </a:p>
          <a:p>
            <a:pPr marL="285750" indent="-285750" fontAlgn="auto">
              <a:buFont typeface="Arial" pitchFamily="34" charset="0"/>
              <a:buChar char="•"/>
              <a:defRPr/>
            </a:pPr>
            <a:r>
              <a:rPr lang="en-US" dirty="0" smtClean="0"/>
              <a:t>Bluetooth</a:t>
            </a:r>
          </a:p>
          <a:p>
            <a:pPr marL="285750" indent="-285750" fontAlgn="auto">
              <a:buFont typeface="Arial" pitchFamily="34" charset="0"/>
              <a:buChar char="•"/>
              <a:defRPr/>
            </a:pPr>
            <a:endParaRPr lang="en-US" dirty="0" smtClean="0"/>
          </a:p>
          <a:p>
            <a:pPr marL="285750" indent="-285750" fontAlgn="auto">
              <a:buFont typeface="Arial" pitchFamily="34" charset="0"/>
              <a:buChar char="•"/>
              <a:defRPr/>
            </a:pPr>
            <a:r>
              <a:rPr lang="en-GB" dirty="0" smtClean="0"/>
              <a:t>NFC</a:t>
            </a:r>
            <a:endParaRPr lang="en-US" dirty="0" smtClean="0"/>
          </a:p>
        </p:txBody>
      </p:sp>
    </p:spTree>
    <p:extLst>
      <p:ext uri="{BB962C8B-B14F-4D97-AF65-F5344CB8AC3E}">
        <p14:creationId xmlns:p14="http://schemas.microsoft.com/office/powerpoint/2010/main" val="136489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TW" b="1" dirty="0">
                <a:latin typeface="Century Gothic" panose="020B0502020202020204" pitchFamily="34" charset="0"/>
                <a:ea typeface="新細明體" pitchFamily="18" charset="-120"/>
              </a:rPr>
              <a:t>At the end of this topic, You should be able to</a:t>
            </a:r>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E5DBE6D7-844C-4C7F-9823-966AC4DC7EB8}" type="slidenum">
              <a:rPr lang="en-GB" smtClean="0"/>
              <a:t>3</a:t>
            </a:fld>
            <a:r>
              <a:rPr lang="en-GB" dirty="0" smtClean="0"/>
              <a:t>› of 9</a:t>
            </a:r>
            <a:endParaRPr lang="en-GB" dirty="0"/>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
        <p:nvSpPr>
          <p:cNvPr id="6" name="Rectangle 5"/>
          <p:cNvSpPr>
            <a:spLocks noChangeArrowheads="1"/>
          </p:cNvSpPr>
          <p:nvPr/>
        </p:nvSpPr>
        <p:spPr bwMode="auto">
          <a:xfrm>
            <a:off x="771526" y="2874962"/>
            <a:ext cx="7945437"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Understand </a:t>
            </a:r>
            <a:r>
              <a:rPr lang="en-US" sz="1800" dirty="0" err="1">
                <a:solidFill>
                  <a:schemeClr val="tx1"/>
                </a:solidFill>
                <a:latin typeface="Calibri" panose="020F0502020204030204" pitchFamily="34" charset="0"/>
              </a:rPr>
              <a:t>IoT</a:t>
            </a:r>
            <a:r>
              <a:rPr lang="en-US" sz="1800" dirty="0">
                <a:solidFill>
                  <a:schemeClr val="tx1"/>
                </a:solidFill>
                <a:latin typeface="Calibri" panose="020F0502020204030204" pitchFamily="34" charset="0"/>
              </a:rPr>
              <a:t> and its applications</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 </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Understand IEEE 802.5.14 </a:t>
            </a:r>
          </a:p>
          <a:p>
            <a:pPr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Be familiar with </a:t>
            </a:r>
            <a:r>
              <a:rPr lang="en-US" sz="1800" dirty="0" err="1">
                <a:solidFill>
                  <a:schemeClr val="tx1"/>
                </a:solidFill>
                <a:latin typeface="Calibri" panose="020F0502020204030204" pitchFamily="34" charset="0"/>
              </a:rPr>
              <a:t>Zigbee</a:t>
            </a:r>
            <a:endParaRPr lang="en-US" sz="18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1129682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You </a:t>
            </a:r>
            <a:r>
              <a:rPr lang="en-US" altLang="en-US" b="1" u="sng" dirty="0">
                <a:solidFill>
                  <a:schemeClr val="accent6">
                    <a:lumMod val="75000"/>
                  </a:schemeClr>
                </a:solidFill>
                <a:latin typeface="Century Gothic" panose="020B0502020202020204" pitchFamily="34" charset="0"/>
                <a:cs typeface="Arial" panose="020B0604020202020204" pitchFamily="34" charset="0"/>
              </a:rPr>
              <a:t>M</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ust </a:t>
            </a:r>
            <a:r>
              <a:rPr lang="en-US" altLang="en-US" b="1" u="sng" dirty="0">
                <a:solidFill>
                  <a:schemeClr val="accent6">
                    <a:lumMod val="75000"/>
                  </a:schemeClr>
                </a:solidFill>
                <a:latin typeface="Century Gothic" panose="020B0502020202020204" pitchFamily="34" charset="0"/>
                <a:cs typeface="Arial" panose="020B0604020202020204" pitchFamily="34" charset="0"/>
              </a:rPr>
              <a:t>B</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e </a:t>
            </a:r>
            <a:r>
              <a:rPr lang="en-US" altLang="en-US" b="1" u="sng" dirty="0">
                <a:solidFill>
                  <a:schemeClr val="accent6">
                    <a:lumMod val="75000"/>
                  </a:schemeClr>
                </a:solidFill>
                <a:latin typeface="Century Gothic" panose="020B0502020202020204" pitchFamily="34" charset="0"/>
                <a:cs typeface="Arial" panose="020B0604020202020204" pitchFamily="34" charset="0"/>
              </a:rPr>
              <a:t>A</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ble </a:t>
            </a:r>
            <a:r>
              <a:rPr lang="en-US" altLang="en-US" b="1" u="sng" dirty="0">
                <a:solidFill>
                  <a:schemeClr val="accent6">
                    <a:lumMod val="75000"/>
                  </a:schemeClr>
                </a:solidFill>
                <a:latin typeface="Century Gothic" panose="020B0502020202020204" pitchFamily="34" charset="0"/>
                <a:cs typeface="Arial" panose="020B0604020202020204" pitchFamily="34" charset="0"/>
              </a:rPr>
              <a:t>T</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o </a:t>
            </a:r>
            <a:r>
              <a:rPr lang="en-US" altLang="en-US" b="1" u="sng" dirty="0">
                <a:solidFill>
                  <a:schemeClr val="accent6">
                    <a:lumMod val="75000"/>
                  </a:schemeClr>
                </a:solidFill>
                <a:latin typeface="Century Gothic" panose="020B0502020202020204" pitchFamily="34" charset="0"/>
                <a:cs typeface="Arial" panose="020B0604020202020204" pitchFamily="34" charset="0"/>
              </a:rPr>
              <a:t>U</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se</a:t>
            </a:r>
            <a:endParaRPr lang="en-US" dirty="0">
              <a:solidFill>
                <a:schemeClr val="accent6">
                  <a:lumMod val="75000"/>
                </a:schemeClr>
              </a:solidFill>
              <a:latin typeface="Century Gothic" panose="020B050202020202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8C1754EE-C916-46B9-8AE9-DC16FB141BD6}" type="slidenum">
              <a:rPr lang="en-GB" smtClean="0"/>
              <a:t>4</a:t>
            </a:fld>
            <a:r>
              <a:rPr lang="en-GB" dirty="0" smtClean="0"/>
              <a:t>› of 9</a:t>
            </a:r>
            <a:endParaRPr lang="en-GB" dirty="0"/>
          </a:p>
        </p:txBody>
      </p:sp>
      <p:sp>
        <p:nvSpPr>
          <p:cNvPr id="6" name="Rectangle 5"/>
          <p:cNvSpPr>
            <a:spLocks noChangeArrowheads="1"/>
          </p:cNvSpPr>
          <p:nvPr/>
        </p:nvSpPr>
        <p:spPr bwMode="auto">
          <a:xfrm>
            <a:off x="485775" y="1666081"/>
            <a:ext cx="8110537"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r>
              <a:rPr lang="en-US" sz="2000" b="1" dirty="0">
                <a:cs typeface="Arial" charset="0"/>
              </a:rPr>
              <a:t>If you have mastered this topic, </a:t>
            </a:r>
            <a:r>
              <a:rPr lang="en-US" sz="2000" b="1" dirty="0">
                <a:solidFill>
                  <a:srgbClr val="990000"/>
                </a:solidFill>
                <a:cs typeface="Arial" charset="0"/>
              </a:rPr>
              <a:t>you should be able to use the following terms correctly in your assignments and exams</a:t>
            </a:r>
            <a:r>
              <a:rPr lang="en-US" sz="2000" b="1" dirty="0">
                <a:cs typeface="Arial" charset="0"/>
              </a:rPr>
              <a:t>:</a:t>
            </a:r>
          </a:p>
          <a:p>
            <a:pPr eaLnBrk="1" hangingPunct="1">
              <a:defRPr/>
            </a:pPr>
            <a:endParaRPr lang="en-US" sz="2000" dirty="0">
              <a:cs typeface="Arial" charset="0"/>
            </a:endParaRPr>
          </a:p>
          <a:p>
            <a:pPr marL="342900" indent="-342900" eaLnBrk="1" hangingPunct="1">
              <a:buFont typeface="Arial" pitchFamily="34" charset="0"/>
              <a:buChar char="•"/>
              <a:defRPr/>
            </a:pPr>
            <a:r>
              <a:rPr lang="en-US" sz="2000" dirty="0">
                <a:cs typeface="Arial" charset="0"/>
              </a:rPr>
              <a:t>VANET</a:t>
            </a:r>
          </a:p>
          <a:p>
            <a:pPr eaLnBrk="1" hangingPunct="1">
              <a:defRPr/>
            </a:pPr>
            <a:endParaRPr lang="en-US" sz="2000" dirty="0">
              <a:cs typeface="Arial" charset="0"/>
            </a:endParaRPr>
          </a:p>
          <a:p>
            <a:pPr marL="342900" indent="-342900" eaLnBrk="1" hangingPunct="1">
              <a:buFont typeface="Arial" pitchFamily="34" charset="0"/>
              <a:buChar char="•"/>
              <a:defRPr/>
            </a:pPr>
            <a:r>
              <a:rPr lang="en-US" sz="2000" dirty="0">
                <a:cs typeface="Arial" charset="0"/>
              </a:rPr>
              <a:t>IoV</a:t>
            </a:r>
          </a:p>
          <a:p>
            <a:pPr eaLnBrk="1" hangingPunct="1">
              <a:defRPr/>
            </a:pPr>
            <a:endParaRPr lang="en-US" sz="2000" dirty="0">
              <a:cs typeface="Arial" charset="0"/>
            </a:endParaRPr>
          </a:p>
          <a:p>
            <a:pPr marL="342900" indent="-342900" eaLnBrk="1" hangingPunct="1">
              <a:buFont typeface="Arial" pitchFamily="34" charset="0"/>
              <a:buChar char="•"/>
              <a:defRPr/>
            </a:pPr>
            <a:r>
              <a:rPr lang="en-US" sz="2000" dirty="0">
                <a:cs typeface="Arial" charset="0"/>
              </a:rPr>
              <a:t>BAN</a:t>
            </a:r>
          </a:p>
          <a:p>
            <a:pPr eaLnBrk="1" hangingPunct="1">
              <a:defRPr/>
            </a:pPr>
            <a:endParaRPr lang="en-US" sz="2000" dirty="0">
              <a:cs typeface="Arial" charset="0"/>
            </a:endParaRPr>
          </a:p>
          <a:p>
            <a:pPr marL="342900" indent="-342900" eaLnBrk="1" hangingPunct="1">
              <a:buFont typeface="Arial" pitchFamily="34" charset="0"/>
              <a:buChar char="•"/>
              <a:defRPr/>
            </a:pPr>
            <a:r>
              <a:rPr lang="en-US" sz="2000" dirty="0">
                <a:cs typeface="Arial" charset="0"/>
              </a:rPr>
              <a:t>WBAN</a:t>
            </a:r>
          </a:p>
          <a:p>
            <a:pPr marL="342900" indent="-342900" eaLnBrk="1" hangingPunct="1">
              <a:buFont typeface="Arial" pitchFamily="34" charset="0"/>
              <a:buChar char="•"/>
              <a:defRPr/>
            </a:pPr>
            <a:endParaRPr lang="en-US" sz="2000" dirty="0">
              <a:cs typeface="Arial" charset="0"/>
            </a:endParaRPr>
          </a:p>
          <a:p>
            <a:pPr marL="342900" indent="-342900" eaLnBrk="1" hangingPunct="1">
              <a:buFont typeface="Arial" pitchFamily="34" charset="0"/>
              <a:buChar char="•"/>
              <a:defRPr/>
            </a:pPr>
            <a:r>
              <a:rPr lang="en-US" sz="2000" dirty="0" err="1">
                <a:cs typeface="Arial" charset="0"/>
              </a:rPr>
              <a:t>Zigbee</a:t>
            </a:r>
            <a:endParaRPr lang="en-US" sz="2000" dirty="0">
              <a:cs typeface="Arial" charset="0"/>
            </a:endParaRPr>
          </a:p>
          <a:p>
            <a:pPr marL="342900" indent="-342900" eaLnBrk="1" hangingPunct="1">
              <a:buFont typeface="Arial" pitchFamily="34" charset="0"/>
              <a:buChar char="•"/>
              <a:defRPr/>
            </a:pPr>
            <a:endParaRPr lang="en-US" sz="2000" dirty="0">
              <a:cs typeface="Arial" charset="0"/>
            </a:endParaRPr>
          </a:p>
          <a:p>
            <a:pPr marL="342900" indent="-342900" eaLnBrk="1" hangingPunct="1">
              <a:buFont typeface="Arial" pitchFamily="34" charset="0"/>
              <a:buChar char="•"/>
              <a:defRPr/>
            </a:pPr>
            <a:r>
              <a:rPr lang="en-US" sz="2000" dirty="0">
                <a:cs typeface="Arial" charset="0"/>
              </a:rPr>
              <a:t>M2M</a:t>
            </a:r>
          </a:p>
          <a:p>
            <a:pPr eaLnBrk="1" hangingPunct="1">
              <a:defRPr/>
            </a:pPr>
            <a:endParaRPr lang="en-US" sz="2000" dirty="0">
              <a:cs typeface="Arial" charset="0"/>
            </a:endParaRPr>
          </a:p>
        </p:txBody>
      </p:sp>
    </p:spTree>
    <p:extLst>
      <p:ext uri="{BB962C8B-B14F-4D97-AF65-F5344CB8AC3E}">
        <p14:creationId xmlns:p14="http://schemas.microsoft.com/office/powerpoint/2010/main" val="1660761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8DCA5302-DB96-4B65-9CEE-39C415B40160}" type="slidenum">
              <a:rPr lang="en-GB" smtClean="0"/>
              <a:t>5</a:t>
            </a:fld>
            <a:r>
              <a:rPr lang="en-GB" dirty="0" smtClean="0"/>
              <a:t>› of 9</a:t>
            </a:r>
            <a:endParaRPr lang="en-GB" dirty="0"/>
          </a:p>
        </p:txBody>
      </p:sp>
      <p:sp>
        <p:nvSpPr>
          <p:cNvPr id="6" name="Rectangle 3"/>
          <p:cNvSpPr>
            <a:spLocks noChangeArrowheads="1"/>
          </p:cNvSpPr>
          <p:nvPr/>
        </p:nvSpPr>
        <p:spPr bwMode="auto">
          <a:xfrm>
            <a:off x="685800" y="1858963"/>
            <a:ext cx="78486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err="1">
                <a:solidFill>
                  <a:schemeClr val="tx1"/>
                </a:solidFill>
                <a:latin typeface="Calibri" panose="020F0502020204030204" pitchFamily="34" charset="0"/>
              </a:rPr>
              <a:t>IoT</a:t>
            </a:r>
            <a:r>
              <a:rPr lang="en-US" sz="1800" dirty="0">
                <a:solidFill>
                  <a:schemeClr val="tx1"/>
                </a:solidFill>
                <a:latin typeface="Calibri" panose="020F0502020204030204" pitchFamily="34" charset="0"/>
              </a:rPr>
              <a:t> is simply the network of interconnected things/devices which are embedded with sensors, software, network connectivity and necessary electronics that enables them to collect and exchange data making them responsive.</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More than a concept Internet of Things is essentially an architectural framework which allows integration and data exchange between the physical world and computer systems over existing network infrastructure.</a:t>
            </a:r>
          </a:p>
        </p:txBody>
      </p:sp>
      <p:sp>
        <p:nvSpPr>
          <p:cNvPr id="7" name="Title 1"/>
          <p:cNvSpPr txBox="1">
            <a:spLocks/>
          </p:cNvSpPr>
          <p:nvPr/>
        </p:nvSpPr>
        <p:spPr bwMode="auto">
          <a:xfrm>
            <a:off x="685800" y="730250"/>
            <a:ext cx="70421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r>
              <a:rPr lang="en-US" sz="3200" dirty="0" err="1" smtClean="0">
                <a:solidFill>
                  <a:srgbClr val="003366"/>
                </a:solidFill>
              </a:rPr>
              <a:t>IoT</a:t>
            </a:r>
            <a:r>
              <a:rPr lang="en-US" sz="3200" dirty="0" smtClean="0">
                <a:solidFill>
                  <a:srgbClr val="003366"/>
                </a:solidFill>
              </a:rPr>
              <a:t> – Internet of Things</a:t>
            </a:r>
            <a:r>
              <a:rPr lang="en-US" kern="0" dirty="0" smtClean="0">
                <a:latin typeface="Arial"/>
              </a:rPr>
              <a:t/>
            </a:r>
            <a:br>
              <a:rPr lang="en-US" kern="0" dirty="0" smtClean="0">
                <a:latin typeface="Arial"/>
              </a:rPr>
            </a:br>
            <a:endParaRPr lang="en-US" kern="0" dirty="0" smtClean="0">
              <a:latin typeface="Arial"/>
            </a:endParaRPr>
          </a:p>
        </p:txBody>
      </p:sp>
    </p:spTree>
    <p:extLst>
      <p:ext uri="{BB962C8B-B14F-4D97-AF65-F5344CB8AC3E}">
        <p14:creationId xmlns:p14="http://schemas.microsoft.com/office/powerpoint/2010/main" val="3227043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a:spLocks noChangeArrowheads="1"/>
          </p:cNvSpPr>
          <p:nvPr/>
        </p:nvSpPr>
        <p:spPr bwMode="auto">
          <a:xfrm>
            <a:off x="533400" y="2133600"/>
            <a:ext cx="8001000" cy="355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Smart surveillance, safer and automated transportation, smarter energy management systems and environmental monitoring all are examples of internet of things applications for smart cities.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Smart cities are the real substantial solutions for the troubles people usually face due to population outburst, pollution, poor infrastructure and shortage of energy supplies. Here are some examples of </a:t>
            </a:r>
            <a:r>
              <a:rPr lang="en-US" sz="1800" dirty="0" err="1">
                <a:solidFill>
                  <a:schemeClr val="tx1"/>
                </a:solidFill>
                <a:latin typeface="Calibri" panose="020F0502020204030204" pitchFamily="34" charset="0"/>
              </a:rPr>
              <a:t>IoT</a:t>
            </a:r>
            <a:r>
              <a:rPr lang="en-US" sz="1800" dirty="0">
                <a:solidFill>
                  <a:schemeClr val="tx1"/>
                </a:solidFill>
                <a:latin typeface="Calibri" panose="020F0502020204030204" pitchFamily="34" charset="0"/>
              </a:rPr>
              <a:t> devices at work. </a:t>
            </a:r>
          </a:p>
          <a:p>
            <a:pPr algn="just" eaLnBrk="1" hangingPunct="1">
              <a:spcBef>
                <a:spcPct val="0"/>
              </a:spcBef>
              <a:buClrTx/>
              <a:buSzTx/>
              <a:buFontTx/>
              <a:buNone/>
            </a:pPr>
            <a:endParaRPr lang="en-US" sz="1800" dirty="0">
              <a:solidFill>
                <a:schemeClr val="tx1"/>
              </a:solidFill>
              <a:latin typeface="Calibri" panose="020F0502020204030204" pitchFamily="34" charset="0"/>
            </a:endParaRPr>
          </a:p>
          <a:p>
            <a:pPr algn="just" eaLnBrk="1" hangingPunct="1">
              <a:spcBef>
                <a:spcPct val="0"/>
              </a:spcBef>
              <a:buClrTx/>
              <a:buSzTx/>
              <a:buFontTx/>
              <a:buNone/>
            </a:pPr>
            <a:endParaRPr lang="en-US" sz="1800" dirty="0">
              <a:solidFill>
                <a:schemeClr val="tx1"/>
              </a:solidFill>
              <a:latin typeface="Calibri" panose="020F0502020204030204" pitchFamily="34" charset="0"/>
            </a:endParaRPr>
          </a:p>
        </p:txBody>
      </p:sp>
      <p:sp>
        <p:nvSpPr>
          <p:cNvPr id="6" name="Title 1"/>
          <p:cNvSpPr txBox="1">
            <a:spLocks/>
          </p:cNvSpPr>
          <p:nvPr/>
        </p:nvSpPr>
        <p:spPr bwMode="auto">
          <a:xfrm>
            <a:off x="-453766" y="523082"/>
            <a:ext cx="8686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r>
              <a:rPr lang="en-US" sz="3200" dirty="0" err="1" smtClean="0">
                <a:solidFill>
                  <a:srgbClr val="003366"/>
                </a:solidFill>
              </a:rPr>
              <a:t>IoT</a:t>
            </a:r>
            <a:r>
              <a:rPr lang="en-US" sz="3200" dirty="0" smtClean="0">
                <a:solidFill>
                  <a:srgbClr val="003366"/>
                </a:solidFill>
              </a:rPr>
              <a:t> – Internet of Things – Applications: Smart Cities</a:t>
            </a:r>
            <a:endParaRPr lang="en-US" kern="0" dirty="0" smtClean="0">
              <a:latin typeface="Arial"/>
            </a:endParaRPr>
          </a:p>
        </p:txBody>
      </p:sp>
    </p:spTree>
    <p:extLst>
      <p:ext uri="{BB962C8B-B14F-4D97-AF65-F5344CB8AC3E}">
        <p14:creationId xmlns:p14="http://schemas.microsoft.com/office/powerpoint/2010/main" val="3940608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09600" y="2136775"/>
            <a:ext cx="8001000" cy="254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err="1">
                <a:solidFill>
                  <a:schemeClr val="tx1"/>
                </a:solidFill>
                <a:latin typeface="Calibri" panose="020F0502020204030204" pitchFamily="34" charset="0"/>
              </a:rPr>
              <a:t>Bigbelly</a:t>
            </a:r>
            <a:r>
              <a:rPr lang="en-US" sz="1800" dirty="0">
                <a:solidFill>
                  <a:schemeClr val="tx1"/>
                </a:solidFill>
                <a:latin typeface="Calibri" panose="020F0502020204030204" pitchFamily="34" charset="0"/>
              </a:rPr>
              <a:t> smart waste and recycling system is a smart waste management system for smart cities. A completely modular system, </a:t>
            </a:r>
            <a:r>
              <a:rPr lang="en-US" sz="1800" dirty="0" err="1">
                <a:solidFill>
                  <a:schemeClr val="tx1"/>
                </a:solidFill>
                <a:latin typeface="Calibri" panose="020F0502020204030204" pitchFamily="34" charset="0"/>
              </a:rPr>
              <a:t>Bigbelly</a:t>
            </a:r>
            <a:r>
              <a:rPr lang="en-US" sz="1800" dirty="0">
                <a:solidFill>
                  <a:schemeClr val="tx1"/>
                </a:solidFill>
                <a:latin typeface="Calibri" panose="020F0502020204030204" pitchFamily="34" charset="0"/>
              </a:rPr>
              <a:t> gives historical as well as real-time and data collection capability via cloud-based service.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It helps with smart trash picking, avoid overflows and generate notifications making waste management truly smart.</a:t>
            </a:r>
          </a:p>
        </p:txBody>
      </p:sp>
      <p:sp>
        <p:nvSpPr>
          <p:cNvPr id="6" name="Title 1"/>
          <p:cNvSpPr txBox="1">
            <a:spLocks/>
          </p:cNvSpPr>
          <p:nvPr/>
        </p:nvSpPr>
        <p:spPr bwMode="auto">
          <a:xfrm>
            <a:off x="-389971" y="592932"/>
            <a:ext cx="8686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r>
              <a:rPr lang="en-US" sz="3200" dirty="0" err="1" smtClean="0">
                <a:solidFill>
                  <a:srgbClr val="003366"/>
                </a:solidFill>
              </a:rPr>
              <a:t>IoT</a:t>
            </a:r>
            <a:r>
              <a:rPr lang="en-US" sz="3200" dirty="0" smtClean="0">
                <a:solidFill>
                  <a:srgbClr val="003366"/>
                </a:solidFill>
              </a:rPr>
              <a:t> – Internet of Things – Applications: Smart Cities</a:t>
            </a:r>
            <a:endParaRPr lang="en-US" kern="0" dirty="0" smtClean="0">
              <a:latin typeface="Arial"/>
            </a:endParaRPr>
          </a:p>
        </p:txBody>
      </p:sp>
    </p:spTree>
    <p:extLst>
      <p:ext uri="{BB962C8B-B14F-4D97-AF65-F5344CB8AC3E}">
        <p14:creationId xmlns:p14="http://schemas.microsoft.com/office/powerpoint/2010/main" val="3663433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5"/>
          <p:cNvSpPr>
            <a:spLocks noChangeArrowheads="1"/>
          </p:cNvSpPr>
          <p:nvPr/>
        </p:nvSpPr>
        <p:spPr bwMode="auto">
          <a:xfrm>
            <a:off x="665163" y="1924050"/>
            <a:ext cx="77724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Technologies based on the Internet of Things have the potential to radically improve visibility in manufacturing to the point where each unit of production can be “seen” at each step in the production process.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Batch-level visibility is being replaced by unit-level visibility. This is the dawn of smart manufacturing.</a:t>
            </a:r>
          </a:p>
          <a:p>
            <a:pPr algn="just" eaLnBrk="1" hangingPunct="1">
              <a:spcBef>
                <a:spcPct val="0"/>
              </a:spcBef>
              <a:buClrTx/>
              <a:buSzTx/>
              <a:buFontTx/>
              <a:buNone/>
            </a:pPr>
            <a:endParaRPr lang="en-US" sz="1800" dirty="0">
              <a:solidFill>
                <a:schemeClr val="tx1"/>
              </a:solidFill>
              <a:latin typeface="Calibri" panose="020F0502020204030204" pitchFamily="34" charset="0"/>
            </a:endParaRPr>
          </a:p>
          <a:p>
            <a:pPr algn="just" eaLnBrk="1" hangingPunct="1">
              <a:spcBef>
                <a:spcPct val="0"/>
              </a:spcBef>
              <a:buClrTx/>
              <a:buSzTx/>
              <a:buFontTx/>
              <a:buNone/>
            </a:pPr>
            <a:endParaRPr lang="en-US" sz="1800" dirty="0">
              <a:solidFill>
                <a:schemeClr val="tx1"/>
              </a:solidFill>
              <a:latin typeface="Calibri" panose="020F0502020204030204" pitchFamily="34" charset="0"/>
            </a:endParaRPr>
          </a:p>
          <a:p>
            <a:pPr algn="just" eaLnBrk="1" hangingPunct="1">
              <a:spcBef>
                <a:spcPct val="0"/>
              </a:spcBef>
              <a:buClrTx/>
              <a:buSzTx/>
              <a:buFontTx/>
              <a:buNone/>
            </a:pPr>
            <a:endParaRPr lang="en-US" sz="1800" dirty="0">
              <a:solidFill>
                <a:schemeClr val="tx1"/>
              </a:solidFill>
              <a:latin typeface="Calibri" panose="020F0502020204030204" pitchFamily="34" charset="0"/>
            </a:endParaRPr>
          </a:p>
        </p:txBody>
      </p:sp>
      <p:sp>
        <p:nvSpPr>
          <p:cNvPr id="6" name="Title 1"/>
          <p:cNvSpPr txBox="1">
            <a:spLocks/>
          </p:cNvSpPr>
          <p:nvPr/>
        </p:nvSpPr>
        <p:spPr bwMode="auto">
          <a:xfrm>
            <a:off x="-416959" y="781050"/>
            <a:ext cx="8686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r>
              <a:rPr lang="en-US" sz="3200" dirty="0" err="1" smtClean="0">
                <a:solidFill>
                  <a:srgbClr val="003366"/>
                </a:solidFill>
              </a:rPr>
              <a:t>IoT</a:t>
            </a:r>
            <a:r>
              <a:rPr lang="en-US" sz="3200" dirty="0" smtClean="0">
                <a:solidFill>
                  <a:srgbClr val="003366"/>
                </a:solidFill>
              </a:rPr>
              <a:t> – Internet of Things – Applications: Manufacturing</a:t>
            </a:r>
            <a:r>
              <a:rPr lang="en-US" kern="0" dirty="0" smtClean="0">
                <a:latin typeface="Arial"/>
              </a:rPr>
              <a:t/>
            </a:r>
            <a:br>
              <a:rPr lang="en-US" kern="0" dirty="0" smtClean="0">
                <a:latin typeface="Arial"/>
              </a:rPr>
            </a:br>
            <a:endParaRPr lang="en-US" kern="0" dirty="0" smtClean="0">
              <a:latin typeface="Arial"/>
            </a:endParaRPr>
          </a:p>
        </p:txBody>
      </p:sp>
    </p:spTree>
    <p:extLst>
      <p:ext uri="{BB962C8B-B14F-4D97-AF65-F5344CB8AC3E}">
        <p14:creationId xmlns:p14="http://schemas.microsoft.com/office/powerpoint/2010/main" val="2448638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85800" y="1954213"/>
            <a:ext cx="7848600" cy="300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Smart manufacturing is a decision-making environment. Very importantly, smart manufacturing includes proactive and autonomic analytics capabilities, making smart manufacturing an intelligent and self-healing environment.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With smart manufacturing organizations can predictively meet business needs through intelligent and automated actions driven by previously inaccessible insights from the physical world. </a:t>
            </a:r>
          </a:p>
        </p:txBody>
      </p:sp>
      <p:sp>
        <p:nvSpPr>
          <p:cNvPr id="6" name="Title 1"/>
          <p:cNvSpPr txBox="1">
            <a:spLocks/>
          </p:cNvSpPr>
          <p:nvPr/>
        </p:nvSpPr>
        <p:spPr bwMode="auto">
          <a:xfrm>
            <a:off x="-395693" y="811213"/>
            <a:ext cx="8686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r>
              <a:rPr lang="en-US" sz="3200" dirty="0" err="1" smtClean="0">
                <a:solidFill>
                  <a:srgbClr val="003366"/>
                </a:solidFill>
              </a:rPr>
              <a:t>IoT</a:t>
            </a:r>
            <a:r>
              <a:rPr lang="en-US" sz="3200" dirty="0" smtClean="0">
                <a:solidFill>
                  <a:srgbClr val="003366"/>
                </a:solidFill>
              </a:rPr>
              <a:t> – Internet of Things – Applications: Manufacturing</a:t>
            </a:r>
            <a:r>
              <a:rPr lang="en-US" kern="0" dirty="0" smtClean="0">
                <a:latin typeface="Arial"/>
              </a:rPr>
              <a:t/>
            </a:r>
            <a:br>
              <a:rPr lang="en-US" kern="0" dirty="0" smtClean="0">
                <a:latin typeface="Arial"/>
              </a:rPr>
            </a:br>
            <a:endParaRPr lang="en-US" kern="0" dirty="0" smtClean="0">
              <a:latin typeface="Arial"/>
            </a:endParaRPr>
          </a:p>
        </p:txBody>
      </p:sp>
    </p:spTree>
    <p:extLst>
      <p:ext uri="{BB962C8B-B14F-4D97-AF65-F5344CB8AC3E}">
        <p14:creationId xmlns:p14="http://schemas.microsoft.com/office/powerpoint/2010/main" val="2984821690"/>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 -Template-level-2</Template>
  <TotalTime>34</TotalTime>
  <Pages>11</Pages>
  <Words>1552</Words>
  <Application>Microsoft Office PowerPoint</Application>
  <PresentationFormat>On-screen Show (4:3)</PresentationFormat>
  <Paragraphs>156</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ＭＳ Ｐゴシック</vt:lpstr>
      <vt:lpstr>Arial</vt:lpstr>
      <vt:lpstr>Calibri</vt:lpstr>
      <vt:lpstr>Century Gothic</vt:lpstr>
      <vt:lpstr>新細明體</vt:lpstr>
      <vt:lpstr>UCTI-Template-foundation-level</vt:lpstr>
      <vt:lpstr>Mobile &amp; Wireless Technology  CT090-3-2 &amp; Version 2</vt:lpstr>
      <vt:lpstr>Topic &amp; Structure of The Lesson</vt:lpstr>
      <vt:lpstr>Learning Outcomes</vt:lpstr>
      <vt:lpstr>Key Terms You Must Be Able To 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Quick Review Question</vt:lpstr>
      <vt:lpstr>PowerPoint Presentation</vt:lpstr>
      <vt:lpstr>Question and Answer Session</vt:lpstr>
      <vt:lpstr>What we will cover 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Dr. Kuruvikulam Chandrasekaran Arun</cp:lastModifiedBy>
  <cp:revision>12</cp:revision>
  <cp:lastPrinted>1995-11-02T09:23:42Z</cp:lastPrinted>
  <dcterms:created xsi:type="dcterms:W3CDTF">2017-10-11T09:20:11Z</dcterms:created>
  <dcterms:modified xsi:type="dcterms:W3CDTF">2018-02-25T13:34:35Z</dcterms:modified>
</cp:coreProperties>
</file>