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24"/>
  </p:notesMasterIdLst>
  <p:handoutMasterIdLst>
    <p:handoutMasterId r:id="rId25"/>
  </p:handoutMasterIdLst>
  <p:sldIdLst>
    <p:sldId id="266" r:id="rId2"/>
    <p:sldId id="267" r:id="rId3"/>
    <p:sldId id="268" r:id="rId4"/>
    <p:sldId id="269" r:id="rId5"/>
    <p:sldId id="270" r:id="rId6"/>
    <p:sldId id="271" r:id="rId7"/>
    <p:sldId id="272" r:id="rId8"/>
    <p:sldId id="275" r:id="rId9"/>
    <p:sldId id="276" r:id="rId10"/>
    <p:sldId id="277" r:id="rId11"/>
    <p:sldId id="278" r:id="rId12"/>
    <p:sldId id="279" r:id="rId13"/>
    <p:sldId id="280" r:id="rId14"/>
    <p:sldId id="281" r:id="rId15"/>
    <p:sldId id="282" r:id="rId16"/>
    <p:sldId id="283" r:id="rId17"/>
    <p:sldId id="284" r:id="rId18"/>
    <p:sldId id="285" r:id="rId19"/>
    <p:sldId id="287" r:id="rId20"/>
    <p:sldId id="286" r:id="rId21"/>
    <p:sldId id="273" r:id="rId22"/>
    <p:sldId id="274" r:id="rId23"/>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45" d="100"/>
          <a:sy n="45" d="100"/>
        </p:scale>
        <p:origin x="102" y="38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CT090-3-2 and Mobile &amp; Wireless Technology</a:t>
            </a: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Other Current Technologies</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techradar.com/news/phone-and-communications/mobile-phones/android-beam-why-you-should-care-about-this-hidden-gem-1226272" TargetMode="External"/><Relationship Id="rId2" Type="http://schemas.openxmlformats.org/officeDocument/2006/relationships/hyperlink" Target="http://www.techradar.com/news/phone-and-communications/mobile-phones/samsung-pay-arrives-looks-to-shortchange-apple-pay-1286563" TargetMode="External"/><Relationship Id="rId1" Type="http://schemas.openxmlformats.org/officeDocument/2006/relationships/slideLayout" Target="../slideLayouts/slideLayout2.xml"/><Relationship Id="rId4" Type="http://schemas.openxmlformats.org/officeDocument/2006/relationships/hyperlink" Target="http://www.techradar.com/reviews/pc-mac/software/operating-systems/android-4-0-ice-cream-sandwich-1043150/review"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techradar.com/reviews/phones/mobile-phones/iphone-6-plus-1264566/review" TargetMode="External"/><Relationship Id="rId2" Type="http://schemas.openxmlformats.org/officeDocument/2006/relationships/hyperlink" Target="http://www.techradar.com/reviews/phones/mobile-phones/iphone-6-1264565/review" TargetMode="External"/><Relationship Id="rId1" Type="http://schemas.openxmlformats.org/officeDocument/2006/relationships/slideLayout" Target="../slideLayouts/slideLayout2.xml"/><Relationship Id="rId4" Type="http://schemas.openxmlformats.org/officeDocument/2006/relationships/hyperlink" Target="http://www.techradar.com/news/phone-and-communications/microsoft-payments-could-square-off-with-apple-pay-129031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electronics.howstuffworks.com/radio-spectrum.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quatech.com/support/comm-over-bluetooth.ph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a:solidFill>
                  <a:srgbClr val="10065A"/>
                </a:solidFill>
              </a:rPr>
              <a:t>Other Current Technologies</a:t>
            </a:r>
          </a:p>
          <a:p>
            <a:endParaRPr lang="en-US" dirty="0"/>
          </a:p>
        </p:txBody>
      </p:sp>
      <p:sp>
        <p:nvSpPr>
          <p:cNvPr id="5" name="Text Box 6"/>
          <p:cNvSpPr txBox="1">
            <a:spLocks noGrp="1" noChangeArrowheads="1"/>
          </p:cNvSpPr>
          <p:nvPr>
            <p:ph type="ctrTitle"/>
          </p:nvPr>
        </p:nvSpPr>
        <p:spPr bwMode="auto">
          <a:xfrm>
            <a:off x="2389188" y="1918196"/>
            <a:ext cx="6754812" cy="15388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4000" b="1" dirty="0">
                <a:solidFill>
                  <a:srgbClr val="10065A"/>
                </a:solidFill>
              </a:rPr>
              <a:t>Mobile &amp; Wireless Technology</a:t>
            </a:r>
            <a:r>
              <a:rPr lang="en-US" sz="3800" dirty="0"/>
              <a:t> </a:t>
            </a:r>
            <a:br>
              <a:rPr lang="en-US" sz="3800" dirty="0"/>
            </a:br>
            <a:r>
              <a:rPr lang="en-GB" sz="1400" dirty="0"/>
              <a:t>CT090-3-2</a:t>
            </a:r>
            <a:r>
              <a:rPr lang="en-US" sz="1400"/>
              <a:t> &amp; Version 2</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54038" y="1219200"/>
            <a:ext cx="8077200"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Slaves are not allowed to talk to each other directly. All communication occurs within the slave and the master. Slaves within a </a:t>
            </a:r>
            <a:r>
              <a:rPr lang="en-US" sz="1800" dirty="0" err="1">
                <a:solidFill>
                  <a:schemeClr val="tx1"/>
                </a:solidFill>
                <a:latin typeface="Calibri" panose="020F0502020204030204" pitchFamily="34" charset="0"/>
              </a:rPr>
              <a:t>piconet</a:t>
            </a:r>
            <a:r>
              <a:rPr lang="en-US" sz="1800" dirty="0">
                <a:solidFill>
                  <a:schemeClr val="tx1"/>
                </a:solidFill>
                <a:latin typeface="Calibri" panose="020F0502020204030204" pitchFamily="34" charset="0"/>
              </a:rPr>
              <a:t> must also synchronize their internal clocks and frequency hops with that of the master.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Each </a:t>
            </a:r>
            <a:r>
              <a:rPr lang="en-US" sz="1800" dirty="0" err="1">
                <a:solidFill>
                  <a:schemeClr val="tx1"/>
                </a:solidFill>
                <a:latin typeface="Calibri" panose="020F0502020204030204" pitchFamily="34" charset="0"/>
              </a:rPr>
              <a:t>piconet</a:t>
            </a:r>
            <a:r>
              <a:rPr lang="en-US" sz="1800" dirty="0">
                <a:solidFill>
                  <a:schemeClr val="tx1"/>
                </a:solidFill>
                <a:latin typeface="Calibri" panose="020F0502020204030204" pitchFamily="34" charset="0"/>
              </a:rPr>
              <a:t> uses a different frequency hopping sequence. Radio devices used Time Division Multiplexing (TDM). A master device in a </a:t>
            </a:r>
            <a:r>
              <a:rPr lang="en-US" sz="1800" dirty="0" err="1">
                <a:solidFill>
                  <a:schemeClr val="tx1"/>
                </a:solidFill>
                <a:latin typeface="Calibri" panose="020F0502020204030204" pitchFamily="34" charset="0"/>
              </a:rPr>
              <a:t>piconet</a:t>
            </a:r>
            <a:r>
              <a:rPr lang="en-US" sz="1800" dirty="0">
                <a:solidFill>
                  <a:schemeClr val="tx1"/>
                </a:solidFill>
                <a:latin typeface="Calibri" panose="020F0502020204030204" pitchFamily="34" charset="0"/>
              </a:rPr>
              <a:t> transmits on even numbered slots and the slaves may transmit on odd numbered slots.</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Multiple </a:t>
            </a:r>
            <a:r>
              <a:rPr lang="en-US" sz="1800" dirty="0" err="1">
                <a:solidFill>
                  <a:schemeClr val="tx1"/>
                </a:solidFill>
                <a:latin typeface="Calibri" panose="020F0502020204030204" pitchFamily="34" charset="0"/>
              </a:rPr>
              <a:t>piconets</a:t>
            </a:r>
            <a:r>
              <a:rPr lang="en-US" sz="1800" dirty="0">
                <a:solidFill>
                  <a:schemeClr val="tx1"/>
                </a:solidFill>
                <a:latin typeface="Calibri" panose="020F0502020204030204" pitchFamily="34" charset="0"/>
              </a:rPr>
              <a:t> with overlapping coverage areas form a </a:t>
            </a:r>
            <a:r>
              <a:rPr lang="en-US" sz="1800" dirty="0" err="1">
                <a:solidFill>
                  <a:schemeClr val="tx1"/>
                </a:solidFill>
                <a:latin typeface="Calibri" panose="020F0502020204030204" pitchFamily="34" charset="0"/>
              </a:rPr>
              <a:t>scatternet</a:t>
            </a:r>
            <a:r>
              <a:rPr lang="en-US" sz="1800" dirty="0">
                <a:solidFill>
                  <a:schemeClr val="tx1"/>
                </a:solidFill>
                <a:latin typeface="Calibri" panose="020F0502020204030204" pitchFamily="34" charset="0"/>
              </a:rPr>
              <a:t>. Each </a:t>
            </a:r>
            <a:r>
              <a:rPr lang="en-US" sz="1800" dirty="0" err="1">
                <a:solidFill>
                  <a:schemeClr val="tx1"/>
                </a:solidFill>
                <a:latin typeface="Calibri" panose="020F0502020204030204" pitchFamily="34" charset="0"/>
              </a:rPr>
              <a:t>piconet</a:t>
            </a:r>
            <a:r>
              <a:rPr lang="en-US" sz="1800" dirty="0">
                <a:solidFill>
                  <a:schemeClr val="tx1"/>
                </a:solidFill>
                <a:latin typeface="Calibri" panose="020F0502020204030204" pitchFamily="34" charset="0"/>
              </a:rPr>
              <a:t> may have only one master, but slaves may participate in different </a:t>
            </a:r>
            <a:r>
              <a:rPr lang="en-US" sz="1800" dirty="0" err="1">
                <a:solidFill>
                  <a:schemeClr val="tx1"/>
                </a:solidFill>
                <a:latin typeface="Calibri" panose="020F0502020204030204" pitchFamily="34" charset="0"/>
              </a:rPr>
              <a:t>piconets</a:t>
            </a:r>
            <a:r>
              <a:rPr lang="en-US" sz="1800" dirty="0">
                <a:solidFill>
                  <a:schemeClr val="tx1"/>
                </a:solidFill>
                <a:latin typeface="Calibri" panose="020F0502020204030204" pitchFamily="34" charset="0"/>
              </a:rPr>
              <a:t> on a time-division multiplex basis.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eaLnBrk="1" hangingPunct="1">
              <a:spcBef>
                <a:spcPct val="0"/>
              </a:spcBef>
              <a:buClrTx/>
              <a:buSzTx/>
              <a:buFontTx/>
              <a:buNone/>
            </a:pPr>
            <a:endParaRPr lang="en-US" sz="1800" dirty="0">
              <a:solidFill>
                <a:schemeClr val="tx1"/>
              </a:solidFill>
              <a:latin typeface="Calibri" panose="020F0502020204030204" pitchFamily="34" charset="0"/>
            </a:endParaRPr>
          </a:p>
          <a:p>
            <a:pPr eaLnBrk="1" hangingPunct="1">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430213" y="600075"/>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Bluetooth – Architecture</a:t>
            </a:r>
          </a:p>
        </p:txBody>
      </p:sp>
    </p:spTree>
    <p:extLst>
      <p:ext uri="{BB962C8B-B14F-4D97-AF65-F5344CB8AC3E}">
        <p14:creationId xmlns:p14="http://schemas.microsoft.com/office/powerpoint/2010/main" val="3289794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5" descr="'Bluetooth Scatternets and Picon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638" y="2667000"/>
            <a:ext cx="6913562"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609600" y="1143000"/>
            <a:ext cx="8001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A device may be a master in one </a:t>
            </a:r>
            <a:r>
              <a:rPr lang="en-US" sz="1800" dirty="0" err="1">
                <a:solidFill>
                  <a:schemeClr val="tx1"/>
                </a:solidFill>
                <a:latin typeface="Calibri" panose="020F0502020204030204" pitchFamily="34" charset="0"/>
              </a:rPr>
              <a:t>piconet</a:t>
            </a:r>
            <a:r>
              <a:rPr lang="en-US" sz="1800" dirty="0">
                <a:solidFill>
                  <a:schemeClr val="tx1"/>
                </a:solidFill>
                <a:latin typeface="Calibri" panose="020F0502020204030204" pitchFamily="34" charset="0"/>
              </a:rPr>
              <a:t> and a slave in another or a slave in more than one </a:t>
            </a:r>
            <a:r>
              <a:rPr lang="en-US" sz="1800" dirty="0" err="1">
                <a:solidFill>
                  <a:schemeClr val="tx1"/>
                </a:solidFill>
                <a:latin typeface="Calibri" panose="020F0502020204030204" pitchFamily="34" charset="0"/>
              </a:rPr>
              <a:t>piconet</a:t>
            </a:r>
            <a:r>
              <a:rPr lang="en-US" sz="1800" dirty="0">
                <a:solidFill>
                  <a:schemeClr val="tx1"/>
                </a:solidFill>
                <a:latin typeface="Calibri" panose="020F0502020204030204" pitchFamily="34" charset="0"/>
              </a:rPr>
              <a:t>.</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p:txBody>
      </p:sp>
      <p:sp>
        <p:nvSpPr>
          <p:cNvPr id="7" name="Title 1"/>
          <p:cNvSpPr txBox="1">
            <a:spLocks/>
          </p:cNvSpPr>
          <p:nvPr/>
        </p:nvSpPr>
        <p:spPr bwMode="auto">
          <a:xfrm>
            <a:off x="238919" y="583141"/>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Bluetooth – Architecture</a:t>
            </a:r>
          </a:p>
        </p:txBody>
      </p:sp>
    </p:spTree>
    <p:extLst>
      <p:ext uri="{BB962C8B-B14F-4D97-AF65-F5344CB8AC3E}">
        <p14:creationId xmlns:p14="http://schemas.microsoft.com/office/powerpoint/2010/main" val="3413511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33400" y="1676400"/>
            <a:ext cx="81534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NFC is a method of wireless data transfer that detects and then enables technology in close proximity to communicate without the need for an internet connection. It's easy, fast and works automagically.</a:t>
            </a: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 </a:t>
            </a: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tech involved is deceptively simple. Evolved from radio frequency identification (RFID) tech, an NFC chip operates as one part of a wireless link. Once it's activated by another chip, small amounts of data between the two devices can be transferred when held a few centimeters from each other.</a:t>
            </a: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243947" y="561975"/>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NFC – What is NFC?</a:t>
            </a:r>
          </a:p>
        </p:txBody>
      </p:sp>
    </p:spTree>
    <p:extLst>
      <p:ext uri="{BB962C8B-B14F-4D97-AF65-F5344CB8AC3E}">
        <p14:creationId xmlns:p14="http://schemas.microsoft.com/office/powerpoint/2010/main" val="1816489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9600" y="1371600"/>
            <a:ext cx="78486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dirty="0">
                <a:solidFill>
                  <a:schemeClr val="tx1"/>
                </a:solidFill>
                <a:latin typeface="Calibri" panose="020F0502020204030204" pitchFamily="34" charset="0"/>
              </a:rPr>
              <a:t>At its core, NFC works to identify us by our enabled cards and devices (and by extension, our bank accounts and other personal info.)</a:t>
            </a:r>
          </a:p>
          <a:p>
            <a:pPr algn="just" eaLnBrk="1" hangingPunct="1">
              <a:lnSpc>
                <a:spcPct val="150000"/>
              </a:lnSpc>
              <a:spcBef>
                <a:spcPct val="0"/>
              </a:spcBef>
              <a:buClrTx/>
              <a:buSzTx/>
              <a:buFontTx/>
              <a:buNone/>
            </a:pPr>
            <a:endParaRPr lang="en-US" sz="2000" b="1"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2000" b="1" dirty="0">
                <a:solidFill>
                  <a:schemeClr val="tx1"/>
                </a:solidFill>
                <a:latin typeface="Calibri" panose="020F0502020204030204" pitchFamily="34" charset="0"/>
              </a:rPr>
              <a:t>How NFC is used right now?</a:t>
            </a:r>
          </a:p>
          <a:p>
            <a:pPr algn="just" eaLnBrk="1" hangingPunct="1">
              <a:lnSpc>
                <a:spcPct val="150000"/>
              </a:lnSpc>
              <a:spcBef>
                <a:spcPct val="0"/>
              </a:spcBef>
              <a:buClrTx/>
              <a:buSzTx/>
              <a:buFontTx/>
              <a:buNone/>
            </a:pPr>
            <a:r>
              <a:rPr lang="en-US" sz="2000" dirty="0">
                <a:solidFill>
                  <a:schemeClr val="tx1"/>
                </a:solidFill>
                <a:latin typeface="Calibri" panose="020F0502020204030204" pitchFamily="34" charset="0"/>
              </a:rPr>
              <a:t>NFC chips stocked inside credit cards for contactless payments is nothing new. But a more recent and admittedly more enticing use case for NFC is with your smartphone, which can digitize your entire wallet.</a:t>
            </a:r>
          </a:p>
          <a:p>
            <a:pPr algn="just" eaLnBrk="1" hangingPunct="1">
              <a:lnSpc>
                <a:spcPct val="150000"/>
              </a:lnSpc>
              <a:spcBef>
                <a:spcPct val="0"/>
              </a:spcBef>
              <a:buClrTx/>
              <a:buSzTx/>
              <a:buFontTx/>
              <a:buNone/>
            </a:pPr>
            <a:endParaRPr lang="en-US" sz="20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2000" dirty="0">
                <a:solidFill>
                  <a:schemeClr val="tx1"/>
                </a:solidFill>
                <a:latin typeface="Calibri" panose="020F0502020204030204" pitchFamily="34" charset="0"/>
              </a:rPr>
              <a:t>Virtually every mobile OS maker has their own apps that offer unique NFC functionality. </a:t>
            </a:r>
          </a:p>
        </p:txBody>
      </p:sp>
      <p:sp>
        <p:nvSpPr>
          <p:cNvPr id="6" name="Title 1"/>
          <p:cNvSpPr txBox="1">
            <a:spLocks/>
          </p:cNvSpPr>
          <p:nvPr/>
        </p:nvSpPr>
        <p:spPr bwMode="auto">
          <a:xfrm>
            <a:off x="430213" y="600075"/>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NFC – How NFC is used right now?</a:t>
            </a:r>
          </a:p>
        </p:txBody>
      </p:sp>
    </p:spTree>
    <p:extLst>
      <p:ext uri="{BB962C8B-B14F-4D97-AF65-F5344CB8AC3E}">
        <p14:creationId xmlns:p14="http://schemas.microsoft.com/office/powerpoint/2010/main" val="3135569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8"/>
          <p:cNvSpPr>
            <a:spLocks noChangeArrowheads="1"/>
          </p:cNvSpPr>
          <p:nvPr/>
        </p:nvSpPr>
        <p:spPr bwMode="auto">
          <a:xfrm>
            <a:off x="485775" y="1586442"/>
            <a:ext cx="80010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Android users have the widest variety to choose from. First off, US users can nab Google Wallet, which accesses your funds for contactless payments. </a:t>
            </a:r>
            <a:r>
              <a:rPr lang="en-US" sz="1800" dirty="0">
                <a:solidFill>
                  <a:schemeClr val="tx1"/>
                </a:solidFill>
                <a:latin typeface="Calibri" panose="020F0502020204030204" pitchFamily="34" charset="0"/>
                <a:hlinkClick r:id="rId2"/>
              </a:rPr>
              <a:t>Samsung Pay</a:t>
            </a:r>
            <a:r>
              <a:rPr lang="en-US" sz="1800" dirty="0">
                <a:solidFill>
                  <a:schemeClr val="tx1"/>
                </a:solidFill>
                <a:latin typeface="Calibri" panose="020F0502020204030204" pitchFamily="34" charset="0"/>
              </a:rPr>
              <a:t>, which operates similarly, is on the way for Samsung phone users in US and Korea this Summer.</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However, a feature that all Android owners have been able to enjoy is called </a:t>
            </a:r>
            <a:r>
              <a:rPr lang="en-US" sz="1800" dirty="0">
                <a:solidFill>
                  <a:schemeClr val="tx1"/>
                </a:solidFill>
                <a:latin typeface="Calibri" panose="020F0502020204030204" pitchFamily="34" charset="0"/>
                <a:hlinkClick r:id="rId3"/>
              </a:rPr>
              <a:t>Android Beam</a:t>
            </a:r>
            <a:r>
              <a:rPr lang="en-US" sz="1800" dirty="0">
                <a:solidFill>
                  <a:schemeClr val="tx1"/>
                </a:solidFill>
                <a:latin typeface="Calibri" panose="020F0502020204030204" pitchFamily="34" charset="0"/>
              </a:rPr>
              <a:t>. It was implemented in </a:t>
            </a:r>
            <a:r>
              <a:rPr lang="en-US" sz="1800" dirty="0">
                <a:solidFill>
                  <a:schemeClr val="tx1"/>
                </a:solidFill>
                <a:latin typeface="Calibri" panose="020F0502020204030204" pitchFamily="34" charset="0"/>
                <a:hlinkClick r:id="rId4"/>
              </a:rPr>
              <a:t>Ice Cream Sandwich</a:t>
            </a:r>
            <a:r>
              <a:rPr lang="en-US" sz="1800" dirty="0">
                <a:solidFill>
                  <a:schemeClr val="tx1"/>
                </a:solidFill>
                <a:latin typeface="Calibri" panose="020F0502020204030204" pitchFamily="34" charset="0"/>
              </a:rPr>
              <a:t> 4.0 as a nifty, simple process that allows for the transfer of photos, contacts and directions that works by holding two phones together.</a:t>
            </a:r>
          </a:p>
          <a:p>
            <a:pPr eaLnBrk="1" hangingPunct="1">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162454" y="658284"/>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NFC – How NFC is used right now?</a:t>
            </a:r>
          </a:p>
        </p:txBody>
      </p:sp>
    </p:spTree>
    <p:extLst>
      <p:ext uri="{BB962C8B-B14F-4D97-AF65-F5344CB8AC3E}">
        <p14:creationId xmlns:p14="http://schemas.microsoft.com/office/powerpoint/2010/main" val="700588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2" descr="Image result for NF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3" y="1727200"/>
            <a:ext cx="7307262"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auto">
          <a:xfrm>
            <a:off x="0" y="583142"/>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NFC – How NFC is used right now?</a:t>
            </a:r>
          </a:p>
        </p:txBody>
      </p:sp>
    </p:spTree>
    <p:extLst>
      <p:ext uri="{BB962C8B-B14F-4D97-AF65-F5344CB8AC3E}">
        <p14:creationId xmlns:p14="http://schemas.microsoft.com/office/powerpoint/2010/main" val="2926054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4" descr="Image result for NF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480" y="1313391"/>
            <a:ext cx="7543800" cy="509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auto">
          <a:xfrm>
            <a:off x="362480" y="304801"/>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NFC – How NFC is used right now?</a:t>
            </a:r>
          </a:p>
        </p:txBody>
      </p:sp>
    </p:spTree>
    <p:extLst>
      <p:ext uri="{BB962C8B-B14F-4D97-AF65-F5344CB8AC3E}">
        <p14:creationId xmlns:p14="http://schemas.microsoft.com/office/powerpoint/2010/main" val="2147942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85775" y="1599671"/>
            <a:ext cx="7848600"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Apple's </a:t>
            </a:r>
            <a:r>
              <a:rPr lang="en-US" sz="1800" dirty="0">
                <a:solidFill>
                  <a:schemeClr val="tx1"/>
                </a:solidFill>
                <a:latin typeface="Calibri" panose="020F0502020204030204" pitchFamily="34" charset="0"/>
                <a:hlinkClick r:id="rId2"/>
              </a:rPr>
              <a:t>iPhone 6</a:t>
            </a:r>
            <a:r>
              <a:rPr lang="en-US" sz="1800" dirty="0">
                <a:solidFill>
                  <a:schemeClr val="tx1"/>
                </a:solidFill>
                <a:latin typeface="Calibri" panose="020F0502020204030204" pitchFamily="34" charset="0"/>
              </a:rPr>
              <a:t> and </a:t>
            </a:r>
            <a:r>
              <a:rPr lang="en-US" sz="1800" dirty="0">
                <a:solidFill>
                  <a:schemeClr val="tx1"/>
                </a:solidFill>
                <a:latin typeface="Calibri" panose="020F0502020204030204" pitchFamily="34" charset="0"/>
                <a:hlinkClick r:id="rId3"/>
              </a:rPr>
              <a:t>iPhone 6 Plus</a:t>
            </a:r>
            <a:r>
              <a:rPr lang="en-US" sz="1800" dirty="0">
                <a:solidFill>
                  <a:schemeClr val="tx1"/>
                </a:solidFill>
                <a:latin typeface="Calibri" panose="020F0502020204030204" pitchFamily="34" charset="0"/>
              </a:rPr>
              <a:t> received NFC functionality, albeit with limited use so far, only for Apple Pay. It's a lot like Google Wallet, in that it's an app which gives users the ability to pay for goods and services at participating retailers.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Lastly, those who prefer Microsoft's Windows Phone will be able to use </a:t>
            </a:r>
            <a:r>
              <a:rPr lang="en-US" sz="1800" dirty="0">
                <a:solidFill>
                  <a:schemeClr val="tx1"/>
                </a:solidFill>
                <a:latin typeface="Calibri" panose="020F0502020204030204" pitchFamily="34" charset="0"/>
                <a:hlinkClick r:id="rId4"/>
              </a:rPr>
              <a:t>Microsoft Payments</a:t>
            </a:r>
            <a:r>
              <a:rPr lang="en-US" sz="1800" dirty="0">
                <a:solidFill>
                  <a:schemeClr val="tx1"/>
                </a:solidFill>
                <a:latin typeface="Calibri" panose="020F0502020204030204" pitchFamily="34" charset="0"/>
              </a:rPr>
              <a:t> when it launches likely around the launch of Windows 10.</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Whichever device you have, it's likely that a local supermarket, train station, taxi or coffee shop supports contactless payments via your phone's NFC chip. Go try it out! Simply hold it close to a contactless payment terminal and instantly, like swiping a credit card, the payment will complete.</a:t>
            </a:r>
          </a:p>
        </p:txBody>
      </p:sp>
      <p:sp>
        <p:nvSpPr>
          <p:cNvPr id="6" name="Title 1"/>
          <p:cNvSpPr txBox="1">
            <a:spLocks/>
          </p:cNvSpPr>
          <p:nvPr/>
        </p:nvSpPr>
        <p:spPr bwMode="auto">
          <a:xfrm>
            <a:off x="430213" y="600075"/>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NFC – How NFC is used right now?</a:t>
            </a:r>
          </a:p>
        </p:txBody>
      </p:sp>
    </p:spTree>
    <p:extLst>
      <p:ext uri="{BB962C8B-B14F-4D97-AF65-F5344CB8AC3E}">
        <p14:creationId xmlns:p14="http://schemas.microsoft.com/office/powerpoint/2010/main" val="1184917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9600" y="1676400"/>
            <a:ext cx="78486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Looking toward the future, it's possible that NFC chips could be used to replace every card in your wallet. That means the unique info on your frequent shopper loyalty cards, library card, business cards and the like could be contained and transmitted simply via NFC.</a:t>
            </a:r>
          </a:p>
        </p:txBody>
      </p:sp>
      <p:sp>
        <p:nvSpPr>
          <p:cNvPr id="6" name="Title 1"/>
          <p:cNvSpPr txBox="1">
            <a:spLocks/>
          </p:cNvSpPr>
          <p:nvPr/>
        </p:nvSpPr>
        <p:spPr bwMode="auto">
          <a:xfrm>
            <a:off x="430213" y="600075"/>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NFC – How NFC is used right now?</a:t>
            </a:r>
          </a:p>
        </p:txBody>
      </p:sp>
    </p:spTree>
    <p:extLst>
      <p:ext uri="{BB962C8B-B14F-4D97-AF65-F5344CB8AC3E}">
        <p14:creationId xmlns:p14="http://schemas.microsoft.com/office/powerpoint/2010/main" val="1887289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smtClean="0">
                <a:latin typeface="Calibri" panose="020F0502020204030204" pitchFamily="34" charset="0"/>
                <a:cs typeface="Calibri" panose="020F0502020204030204" pitchFamily="34" charset="0"/>
              </a:rPr>
              <a:t>What is Bluetooth? Explain its architecture.</a:t>
            </a:r>
          </a:p>
          <a:p>
            <a:r>
              <a:rPr lang="en-US" sz="1800" dirty="0" smtClean="0">
                <a:latin typeface="Calibri" panose="020F0502020204030204" pitchFamily="34" charset="0"/>
                <a:cs typeface="Calibri" panose="020F0502020204030204" pitchFamily="34" charset="0"/>
              </a:rPr>
              <a:t>What is NFC? How it works?</a:t>
            </a:r>
          </a:p>
          <a:p>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a:spLocks noGrp="1"/>
          </p:cNvSpPr>
          <p:nvPr>
            <p:ph type="title"/>
          </p:nvPr>
        </p:nvSpPr>
        <p:spPr>
          <a:xfrm>
            <a:off x="485775" y="274638"/>
            <a:ext cx="7042150" cy="1143000"/>
          </a:xfrm>
        </p:spPr>
        <p:txBody>
          <a:bodyPr/>
          <a:lstStyle/>
          <a:p>
            <a:r>
              <a:rPr lang="en-US" altLang="en-US" b="1" u="sng" dirty="0" smtClean="0">
                <a:solidFill>
                  <a:schemeClr val="accent6">
                    <a:lumMod val="75000"/>
                  </a:schemeClr>
                </a:solidFill>
              </a:rPr>
              <a:t>Quick Review Question</a:t>
            </a:r>
          </a:p>
        </p:txBody>
      </p:sp>
    </p:spTree>
    <p:extLst>
      <p:ext uri="{BB962C8B-B14F-4D97-AF65-F5344CB8AC3E}">
        <p14:creationId xmlns:p14="http://schemas.microsoft.com/office/powerpoint/2010/main" val="2108899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Rectangle 1"/>
          <p:cNvSpPr>
            <a:spLocks noChangeArrowheads="1"/>
          </p:cNvSpPr>
          <p:nvPr/>
        </p:nvSpPr>
        <p:spPr bwMode="auto">
          <a:xfrm>
            <a:off x="601663" y="1981200"/>
            <a:ext cx="80010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defRPr/>
            </a:pPr>
            <a:r>
              <a:rPr lang="en-US" dirty="0"/>
              <a:t>Other current technologies</a:t>
            </a:r>
          </a:p>
          <a:p>
            <a:pPr eaLnBrk="1" fontAlgn="auto" hangingPunct="1">
              <a:defRPr/>
            </a:pPr>
            <a:endParaRPr lang="en-US" dirty="0"/>
          </a:p>
          <a:p>
            <a:pPr marL="285750" indent="-285750" eaLnBrk="1" fontAlgn="auto" hangingPunct="1">
              <a:buFont typeface="Arial" pitchFamily="34" charset="0"/>
              <a:buChar char="•"/>
              <a:defRPr/>
            </a:pPr>
            <a:r>
              <a:rPr lang="en-US" dirty="0"/>
              <a:t>Bluetooth</a:t>
            </a:r>
          </a:p>
          <a:p>
            <a:pPr marL="285750" indent="-285750" eaLnBrk="1" fontAlgn="auto" hangingPunct="1">
              <a:buFont typeface="Arial" pitchFamily="34" charset="0"/>
              <a:buChar char="•"/>
              <a:defRPr/>
            </a:pPr>
            <a:endParaRPr lang="en-US" dirty="0"/>
          </a:p>
          <a:p>
            <a:pPr marL="285750" indent="-285750" eaLnBrk="1" fontAlgn="auto" hangingPunct="1">
              <a:buFont typeface="Arial" pitchFamily="34" charset="0"/>
              <a:buChar char="•"/>
              <a:defRPr/>
            </a:pPr>
            <a:r>
              <a:rPr lang="en-GB" dirty="0"/>
              <a:t>NFC</a:t>
            </a:r>
            <a:endParaRPr lang="en-US" dirty="0"/>
          </a:p>
          <a:p>
            <a:pPr marL="285750" indent="-285750" eaLnBrk="1" fontAlgn="auto" hangingPunct="1">
              <a:buFont typeface="Arial" pitchFamily="34" charset="0"/>
              <a:buChar char="•"/>
              <a:defRPr/>
            </a:pPr>
            <a:endParaRPr lang="en-US" sz="2800" dirty="0"/>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706438" y="1828800"/>
            <a:ext cx="7772400" cy="923925"/>
          </a:xfrm>
          <a:prstGeom prst="rect">
            <a:avLst/>
          </a:prstGeom>
        </p:spPr>
        <p:txBody>
          <a:bodyPr>
            <a:spAutoFit/>
          </a:bodyPr>
          <a:ls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marL="285750" indent="-285750" eaLnBrk="1" fontAlgn="auto" hangingPunct="1">
              <a:buFont typeface="Arial" pitchFamily="34" charset="0"/>
              <a:buChar char="•"/>
              <a:defRPr/>
            </a:pPr>
            <a:r>
              <a:rPr lang="en-GB" dirty="0" smtClean="0"/>
              <a:t>Discussed Bluetooth  and its architecture</a:t>
            </a:r>
          </a:p>
          <a:p>
            <a:pPr eaLnBrk="1" fontAlgn="auto" hangingPunct="1">
              <a:defRPr/>
            </a:pPr>
            <a:endParaRPr lang="en-US" dirty="0"/>
          </a:p>
          <a:p>
            <a:pPr marL="285750" indent="-285750" eaLnBrk="1" hangingPunct="1">
              <a:buFont typeface="Arial" pitchFamily="34" charset="0"/>
              <a:buChar char="•"/>
              <a:defRPr/>
            </a:pPr>
            <a:r>
              <a:rPr lang="en-GB" dirty="0" smtClean="0"/>
              <a:t>Discusses NFC and its applications</a:t>
            </a:r>
            <a:endParaRPr lang="en-US" dirty="0"/>
          </a:p>
        </p:txBody>
      </p:sp>
      <p:sp>
        <p:nvSpPr>
          <p:cNvPr id="6" name="Text Box 2"/>
          <p:cNvSpPr txBox="1">
            <a:spLocks noChangeArrowheads="1"/>
          </p:cNvSpPr>
          <p:nvPr/>
        </p:nvSpPr>
        <p:spPr bwMode="auto">
          <a:xfrm>
            <a:off x="128998" y="682096"/>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2780385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21</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auto">
              <a:defRPr/>
            </a:pPr>
            <a:r>
              <a:rPr lang="en-US" sz="1800" dirty="0">
                <a:latin typeface="Calibri" panose="020F0502020204030204" pitchFamily="34" charset="0"/>
                <a:cs typeface="Calibri" panose="020F0502020204030204" pitchFamily="34" charset="0"/>
              </a:rPr>
              <a:t>The Future: Li-Fi</a:t>
            </a:r>
          </a:p>
          <a:p>
            <a:pPr fontAlgn="auto">
              <a:defRPr/>
            </a:pPr>
            <a:endParaRPr lang="en-US" sz="1800" dirty="0">
              <a:latin typeface="Calibri" panose="020F0502020204030204" pitchFamily="34" charset="0"/>
              <a:cs typeface="Calibri" panose="020F0502020204030204" pitchFamily="34" charset="0"/>
            </a:endParaRPr>
          </a:p>
          <a:p>
            <a:pPr marL="285750" indent="-285750" fontAlgn="auto">
              <a:buFont typeface="Arial" pitchFamily="34" charset="0"/>
              <a:buChar char="•"/>
              <a:defRPr/>
            </a:pPr>
            <a:r>
              <a:rPr lang="en-GB" sz="1800" dirty="0">
                <a:latin typeface="Calibri" panose="020F0502020204030204" pitchFamily="34" charset="0"/>
                <a:cs typeface="Calibri" panose="020F0502020204030204" pitchFamily="34" charset="0"/>
              </a:rPr>
              <a:t>Light fidelity (Li-Fi): towards all-optical networking</a:t>
            </a:r>
          </a:p>
          <a:p>
            <a:pPr marL="285750" indent="-285750" fontAlgn="auto">
              <a:buFont typeface="Arial" pitchFamily="34" charset="0"/>
              <a:buChar char="•"/>
              <a:defRPr/>
            </a:pPr>
            <a:endParaRPr lang="en-US" sz="1800" dirty="0">
              <a:latin typeface="Calibri" panose="020F0502020204030204" pitchFamily="34" charset="0"/>
              <a:cs typeface="Calibri" panose="020F0502020204030204" pitchFamily="34" charset="0"/>
            </a:endParaRPr>
          </a:p>
          <a:p>
            <a:pPr marL="285750" indent="-285750" fontAlgn="auto">
              <a:buFont typeface="Arial" pitchFamily="34" charset="0"/>
              <a:buChar char="•"/>
              <a:defRPr/>
            </a:pPr>
            <a:r>
              <a:rPr lang="en-US" sz="1800" dirty="0" err="1">
                <a:latin typeface="Calibri" panose="020F0502020204030204" pitchFamily="34" charset="0"/>
                <a:cs typeface="Calibri" panose="020F0502020204030204" pitchFamily="34" charset="0"/>
              </a:rPr>
              <a:t>LiFi</a:t>
            </a:r>
            <a:r>
              <a:rPr lang="en-US" sz="1800" dirty="0">
                <a:latin typeface="Calibri" panose="020F0502020204030204" pitchFamily="34" charset="0"/>
                <a:cs typeface="Calibri" panose="020F0502020204030204" pitchFamily="34" charset="0"/>
              </a:rPr>
              <a:t> internet (2015): First real-world usage boasts speed 100 times faster than </a:t>
            </a:r>
            <a:r>
              <a:rPr lang="en-US" sz="1800" dirty="0" err="1">
                <a:latin typeface="Calibri" panose="020F0502020204030204" pitchFamily="34" charset="0"/>
                <a:cs typeface="Calibri" panose="020F0502020204030204" pitchFamily="34" charset="0"/>
              </a:rPr>
              <a:t>WiFi</a:t>
            </a:r>
            <a:endParaRPr lang="en-US" sz="1800" dirty="0">
              <a:latin typeface="Calibri" panose="020F0502020204030204" pitchFamily="34" charset="0"/>
              <a:cs typeface="Calibri" panose="020F0502020204030204" pitchFamily="34" charset="0"/>
            </a:endParaRPr>
          </a:p>
          <a:p>
            <a:endParaRPr lang="en-US" sz="1800" dirty="0"/>
          </a:p>
        </p:txBody>
      </p:sp>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22</a:t>
            </a:fld>
            <a:r>
              <a:rPr lang="en-GB" dirty="0" smtClean="0"/>
              <a:t>› of 9</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TW" b="1" dirty="0">
                <a:latin typeface="Century Gothic" panose="020B0502020202020204" pitchFamily="34" charset="0"/>
                <a:ea typeface="新細明體" pitchFamily="18" charset="-120"/>
              </a:rPr>
              <a:t>At the end of this topic, You should be able </a:t>
            </a:r>
            <a:r>
              <a:rPr lang="en-US" altLang="zh-TW" b="1" dirty="0" smtClean="0">
                <a:latin typeface="Century Gothic" panose="020B0502020202020204" pitchFamily="34" charset="0"/>
                <a:ea typeface="新細明體" pitchFamily="18" charset="-120"/>
              </a:rPr>
              <a:t>to</a:t>
            </a:r>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Rectangle 5"/>
          <p:cNvSpPr>
            <a:spLocks noChangeArrowheads="1"/>
          </p:cNvSpPr>
          <p:nvPr/>
        </p:nvSpPr>
        <p:spPr bwMode="auto">
          <a:xfrm>
            <a:off x="629444" y="2963333"/>
            <a:ext cx="794543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Understand Bluetooth and its architecture</a:t>
            </a:r>
          </a:p>
          <a:p>
            <a:pPr eaLnBrk="1" hangingPunct="1">
              <a:lnSpc>
                <a:spcPct val="150000"/>
              </a:lnSpc>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Be familiar with NFC(Near Field Communication)</a:t>
            </a: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
        <p:nvSpPr>
          <p:cNvPr id="6" name="Rectangle 5"/>
          <p:cNvSpPr>
            <a:spLocks noChangeArrowheads="1"/>
          </p:cNvSpPr>
          <p:nvPr/>
        </p:nvSpPr>
        <p:spPr bwMode="auto">
          <a:xfrm>
            <a:off x="500063" y="1828800"/>
            <a:ext cx="811053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en-US" sz="2000" b="1" dirty="0">
                <a:cs typeface="Arial" charset="0"/>
              </a:rPr>
              <a:t>If you have mastered this topic, </a:t>
            </a:r>
            <a:r>
              <a:rPr lang="en-US" sz="2000" b="1" dirty="0">
                <a:solidFill>
                  <a:srgbClr val="990000"/>
                </a:solidFill>
                <a:cs typeface="Arial" charset="0"/>
              </a:rPr>
              <a:t>you should be able to use the following terms correctly in your assignments and exams</a:t>
            </a:r>
            <a:r>
              <a:rPr lang="en-US" sz="2000" b="1" dirty="0">
                <a:cs typeface="Arial" charset="0"/>
              </a:rPr>
              <a:t>:</a:t>
            </a:r>
          </a:p>
          <a:p>
            <a:pPr eaLnBrk="1" hangingPunct="1">
              <a:defRPr/>
            </a:pPr>
            <a:endParaRPr lang="en-US" sz="2000" dirty="0">
              <a:cs typeface="Arial" charset="0"/>
            </a:endParaRPr>
          </a:p>
          <a:p>
            <a:pPr marL="342900" indent="-342900" eaLnBrk="1" hangingPunct="1">
              <a:buFont typeface="Arial" pitchFamily="34" charset="0"/>
              <a:buChar char="•"/>
              <a:defRPr/>
            </a:pPr>
            <a:r>
              <a:rPr lang="en-US" sz="2000" dirty="0">
                <a:cs typeface="Arial" charset="0"/>
              </a:rPr>
              <a:t>Piconet</a:t>
            </a:r>
          </a:p>
          <a:p>
            <a:pPr marL="342900" indent="-342900" eaLnBrk="1" hangingPunct="1">
              <a:buFont typeface="Arial" pitchFamily="34" charset="0"/>
              <a:buChar char="•"/>
              <a:defRPr/>
            </a:pPr>
            <a:endParaRPr lang="en-US" sz="2000" dirty="0">
              <a:cs typeface="Arial" charset="0"/>
            </a:endParaRPr>
          </a:p>
          <a:p>
            <a:pPr marL="342900" indent="-342900" eaLnBrk="1" hangingPunct="1">
              <a:buFont typeface="Arial" pitchFamily="34" charset="0"/>
              <a:buChar char="•"/>
              <a:defRPr/>
            </a:pPr>
            <a:r>
              <a:rPr lang="en-US" sz="2000" dirty="0">
                <a:cs typeface="Arial" charset="0"/>
              </a:rPr>
              <a:t>Scatternet</a:t>
            </a:r>
          </a:p>
          <a:p>
            <a:pPr eaLnBrk="1" hangingPunct="1">
              <a:defRPr/>
            </a:pPr>
            <a:endParaRPr lang="en-US" sz="2000" dirty="0">
              <a:cs typeface="Arial" charset="0"/>
            </a:endParaRPr>
          </a:p>
          <a:p>
            <a:pPr marL="342900" indent="-342900" eaLnBrk="1" hangingPunct="1">
              <a:buFont typeface="Arial" pitchFamily="34" charset="0"/>
              <a:buChar char="•"/>
              <a:defRPr/>
            </a:pPr>
            <a:r>
              <a:rPr lang="en-US" sz="2000" dirty="0">
                <a:cs typeface="Arial" charset="0"/>
              </a:rPr>
              <a:t>RFID</a:t>
            </a:r>
          </a:p>
          <a:p>
            <a:pPr eaLnBrk="1" hangingPunct="1">
              <a:defRPr/>
            </a:pPr>
            <a:endParaRPr lang="en-US" sz="2000" dirty="0">
              <a:cs typeface="Arial" charset="0"/>
            </a:endParaRPr>
          </a:p>
          <a:p>
            <a:pPr marL="342900" indent="-342900" eaLnBrk="1" hangingPunct="1">
              <a:buFont typeface="Arial" pitchFamily="34" charset="0"/>
              <a:buChar char="•"/>
              <a:defRPr/>
            </a:pPr>
            <a:r>
              <a:rPr lang="en-US" sz="2000" dirty="0">
                <a:cs typeface="Arial" charset="0"/>
              </a:rPr>
              <a:t>NFC Chips</a:t>
            </a:r>
          </a:p>
          <a:p>
            <a:pPr eaLnBrk="1" hangingPunct="1">
              <a:defRPr/>
            </a:pPr>
            <a:endParaRPr lang="en-US" sz="2000" dirty="0">
              <a:cs typeface="Arial" charset="0"/>
            </a:endParaRPr>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9</a:t>
            </a:r>
            <a:endParaRPr lang="en-GB" dirty="0"/>
          </a:p>
        </p:txBody>
      </p:sp>
      <p:sp>
        <p:nvSpPr>
          <p:cNvPr id="6" name="Rectangle 1"/>
          <p:cNvSpPr>
            <a:spLocks noChangeArrowheads="1"/>
          </p:cNvSpPr>
          <p:nvPr/>
        </p:nvSpPr>
        <p:spPr bwMode="auto">
          <a:xfrm>
            <a:off x="485775" y="1745192"/>
            <a:ext cx="8077200"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err="1">
                <a:solidFill>
                  <a:schemeClr val="tx1"/>
                </a:solidFill>
                <a:latin typeface="Calibri" panose="020F0502020204030204" pitchFamily="34" charset="0"/>
              </a:rPr>
              <a:t>Harald</a:t>
            </a:r>
            <a:r>
              <a:rPr lang="en-US" sz="1800" dirty="0">
                <a:solidFill>
                  <a:schemeClr val="tx1"/>
                </a:solidFill>
                <a:latin typeface="Calibri" panose="020F0502020204030204" pitchFamily="34" charset="0"/>
              </a:rPr>
              <a:t> Bluetooth was king of Denmark in the late 900s. He managed to unite Denmark and part of Norway into a single kingdom then introduced Christianity into Denmark.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He left a large monument, the Jelling rune stone, in memory of his parents. He was killed in 986 during a battle with his son, </a:t>
            </a:r>
            <a:r>
              <a:rPr lang="en-US" sz="1800" dirty="0" err="1">
                <a:solidFill>
                  <a:schemeClr val="tx1"/>
                </a:solidFill>
                <a:latin typeface="Calibri" panose="020F0502020204030204" pitchFamily="34" charset="0"/>
              </a:rPr>
              <a:t>Svend</a:t>
            </a:r>
            <a:r>
              <a:rPr lang="en-US" sz="1800" dirty="0">
                <a:solidFill>
                  <a:schemeClr val="tx1"/>
                </a:solidFill>
                <a:latin typeface="Calibri" panose="020F0502020204030204" pitchFamily="34" charset="0"/>
              </a:rPr>
              <a:t> </a:t>
            </a:r>
            <a:r>
              <a:rPr lang="en-US" sz="1800" dirty="0" err="1">
                <a:solidFill>
                  <a:schemeClr val="tx1"/>
                </a:solidFill>
                <a:latin typeface="Calibri" panose="020F0502020204030204" pitchFamily="34" charset="0"/>
              </a:rPr>
              <a:t>Forkbeard</a:t>
            </a:r>
            <a:r>
              <a:rPr lang="en-US" sz="1800" dirty="0">
                <a:solidFill>
                  <a:schemeClr val="tx1"/>
                </a:solidFill>
                <a:latin typeface="Calibri" panose="020F0502020204030204" pitchFamily="34" charset="0"/>
              </a:rPr>
              <a:t>.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Choosing this name for the standard indicates how important companies from the Nordic region (nations including Denmark, Sweden, Norway and Finland) are to the communications industry, even if it says little about the way the technology works.</a:t>
            </a:r>
          </a:p>
        </p:txBody>
      </p:sp>
      <p:sp>
        <p:nvSpPr>
          <p:cNvPr id="7" name="Title 1"/>
          <p:cNvSpPr txBox="1">
            <a:spLocks/>
          </p:cNvSpPr>
          <p:nvPr/>
        </p:nvSpPr>
        <p:spPr bwMode="auto">
          <a:xfrm>
            <a:off x="-145520" y="637381"/>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Bluetooth – Why is it called Bluetooth?</a:t>
            </a:r>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6</a:t>
            </a:fld>
            <a:r>
              <a:rPr lang="en-GB" dirty="0" smtClean="0"/>
              <a:t>› of 9</a:t>
            </a:r>
            <a:endParaRPr lang="en-GB" dirty="0"/>
          </a:p>
        </p:txBody>
      </p:sp>
      <p:sp>
        <p:nvSpPr>
          <p:cNvPr id="6" name="Rectangle 2"/>
          <p:cNvSpPr>
            <a:spLocks noChangeArrowheads="1"/>
          </p:cNvSpPr>
          <p:nvPr/>
        </p:nvSpPr>
        <p:spPr bwMode="auto">
          <a:xfrm>
            <a:off x="436563" y="1524000"/>
            <a:ext cx="8435975"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A cable-replacement technology that can be used to connect almost any device to any other device.</a:t>
            </a: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Bluetooth can connect up to </a:t>
            </a:r>
            <a:r>
              <a:rPr lang="en-US" sz="1800" b="1" dirty="0">
                <a:solidFill>
                  <a:schemeClr val="tx1"/>
                </a:solidFill>
                <a:latin typeface="Calibri" panose="020F0502020204030204" pitchFamily="34" charset="0"/>
              </a:rPr>
              <a:t>eight devices</a:t>
            </a:r>
            <a:r>
              <a:rPr lang="en-US" sz="1800" dirty="0">
                <a:solidFill>
                  <a:schemeClr val="tx1"/>
                </a:solidFill>
                <a:latin typeface="Calibri" panose="020F0502020204030204" pitchFamily="34" charset="0"/>
              </a:rPr>
              <a:t> simultaneously. With all of those devices in the same 10-meter (32-foot) radius, you might think they'd interfere with one another, but it's unlikely. </a:t>
            </a: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Bluetooth uses a technique called </a:t>
            </a:r>
            <a:r>
              <a:rPr lang="en-US" sz="1800" b="1" dirty="0">
                <a:solidFill>
                  <a:schemeClr val="tx1"/>
                </a:solidFill>
                <a:latin typeface="Calibri" panose="020F0502020204030204" pitchFamily="34" charset="0"/>
              </a:rPr>
              <a:t>spread-spectrum frequency hopping</a:t>
            </a:r>
            <a:r>
              <a:rPr lang="en-US" sz="1800" dirty="0">
                <a:solidFill>
                  <a:schemeClr val="tx1"/>
                </a:solidFill>
                <a:latin typeface="Calibri" panose="020F0502020204030204" pitchFamily="34" charset="0"/>
              </a:rPr>
              <a:t> that makes it rare for more than one device to be transmitting on the same frequency at the same time. In this technique, a device will use 79 individual, randomly chosen frequencies within a designated range, changing from one to another on a regular basis. </a:t>
            </a:r>
          </a:p>
          <a:p>
            <a:pPr eaLnBrk="1" hangingPunct="1">
              <a:spcBef>
                <a:spcPct val="0"/>
              </a:spcBef>
              <a:buClrTx/>
              <a:buSzTx/>
              <a:buFontTx/>
              <a:buNone/>
            </a:pPr>
            <a:endParaRPr lang="en-US" sz="1800" dirty="0">
              <a:solidFill>
                <a:schemeClr val="tx1"/>
              </a:solidFill>
              <a:latin typeface="Calibri" panose="020F0502020204030204" pitchFamily="34" charset="0"/>
            </a:endParaRPr>
          </a:p>
        </p:txBody>
      </p:sp>
      <p:sp>
        <p:nvSpPr>
          <p:cNvPr id="7" name="Title 1"/>
          <p:cNvSpPr txBox="1">
            <a:spLocks/>
          </p:cNvSpPr>
          <p:nvPr/>
        </p:nvSpPr>
        <p:spPr bwMode="auto">
          <a:xfrm>
            <a:off x="430213" y="549275"/>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Bluetooth – What is Bluetooth?</a:t>
            </a:r>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7</a:t>
            </a:fld>
            <a:r>
              <a:rPr lang="en-GB" dirty="0" smtClean="0"/>
              <a:t>› of 9</a:t>
            </a:r>
            <a:endParaRPr lang="en-GB" dirty="0"/>
          </a:p>
        </p:txBody>
      </p:sp>
      <p:sp>
        <p:nvSpPr>
          <p:cNvPr id="6" name="Rectangle 3"/>
          <p:cNvSpPr>
            <a:spLocks noChangeArrowheads="1"/>
          </p:cNvSpPr>
          <p:nvPr/>
        </p:nvSpPr>
        <p:spPr bwMode="auto">
          <a:xfrm>
            <a:off x="491067" y="1509028"/>
            <a:ext cx="7848600"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In the case of Bluetooth, the transmitters change frequencies 1,600 times every second, meaning that more devices can make full use of a limited slice of the </a:t>
            </a:r>
            <a:r>
              <a:rPr lang="en-US" sz="1800" dirty="0">
                <a:solidFill>
                  <a:schemeClr val="tx1"/>
                </a:solidFill>
                <a:latin typeface="Calibri" panose="020F0502020204030204" pitchFamily="34" charset="0"/>
                <a:hlinkClick r:id="rId2"/>
              </a:rPr>
              <a:t>radio spectrum</a:t>
            </a:r>
            <a:r>
              <a:rPr lang="en-US" sz="1800" dirty="0">
                <a:solidFill>
                  <a:schemeClr val="tx1"/>
                </a:solidFill>
                <a:latin typeface="Calibri" panose="020F0502020204030204" pitchFamily="34" charset="0"/>
              </a:rPr>
              <a:t>.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Since every Bluetooth transmitter uses spread-spectrum transmitting automatically, it’s unlikely that two transmitters will be on the same frequency at the same time.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This same technique minimizes the risk that portable phones or baby monitors will disrupt Bluetooth devices, since any interference on a particular frequency will last only a tiny fraction of a second.</a:t>
            </a:r>
          </a:p>
        </p:txBody>
      </p:sp>
      <p:sp>
        <p:nvSpPr>
          <p:cNvPr id="7" name="Title 1"/>
          <p:cNvSpPr txBox="1">
            <a:spLocks/>
          </p:cNvSpPr>
          <p:nvPr/>
        </p:nvSpPr>
        <p:spPr bwMode="auto">
          <a:xfrm>
            <a:off x="-467253" y="491098"/>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Bluetooth – What is Bluetooth?</a:t>
            </a: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5"/>
          <p:cNvSpPr>
            <a:spLocks noChangeArrowheads="1"/>
          </p:cNvSpPr>
          <p:nvPr/>
        </p:nvSpPr>
        <p:spPr bwMode="auto">
          <a:xfrm>
            <a:off x="528638" y="1392238"/>
            <a:ext cx="7902575" cy="549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When Bluetooth-capable devices come within range of one another, an electronic conversation takes place to determine whether they have data to share or whether one needs to control the other.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user doesn't have to press a button or give a command -- the electronic conversation happens automatically. Once the conversation has occurred, the devices -- whether they're part of a computer system or a stereo -- form a network.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hlinkClick r:id="rId2" tooltip="Bluetooth Communication Info"/>
              </a:rPr>
              <a:t>Bluetooth communication</a:t>
            </a:r>
            <a:r>
              <a:rPr lang="en-US" sz="1800" dirty="0">
                <a:solidFill>
                  <a:schemeClr val="tx1"/>
                </a:solidFill>
                <a:latin typeface="Calibri" panose="020F0502020204030204" pitchFamily="34" charset="0"/>
              </a:rPr>
              <a:t> occurs between a master radio and a slave radio. Bluetooth radios are symmetric in that the same device may operate as a master and also the slave. Each radio has a 48-bit unique device address (BD_ADDR) that is fixed.</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0" y="573087"/>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Bluetooth – Architecture</a:t>
            </a:r>
          </a:p>
        </p:txBody>
      </p:sp>
    </p:spTree>
    <p:extLst>
      <p:ext uri="{BB962C8B-B14F-4D97-AF65-F5344CB8AC3E}">
        <p14:creationId xmlns:p14="http://schemas.microsoft.com/office/powerpoint/2010/main" val="125253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9600" y="1427163"/>
            <a:ext cx="8077200" cy="493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Two or more radio devices together form ad-hoc networks called </a:t>
            </a:r>
            <a:r>
              <a:rPr lang="en-US" sz="1800" dirty="0" err="1">
                <a:solidFill>
                  <a:schemeClr val="tx1"/>
                </a:solidFill>
                <a:latin typeface="Calibri" panose="020F0502020204030204" pitchFamily="34" charset="0"/>
              </a:rPr>
              <a:t>piconets</a:t>
            </a:r>
            <a:r>
              <a:rPr lang="en-US" sz="1800" dirty="0">
                <a:solidFill>
                  <a:schemeClr val="tx1"/>
                </a:solidFill>
                <a:latin typeface="Calibri" panose="020F0502020204030204" pitchFamily="34" charset="0"/>
              </a:rPr>
              <a:t>. All units within a </a:t>
            </a:r>
            <a:r>
              <a:rPr lang="en-US" sz="1800" dirty="0" err="1">
                <a:solidFill>
                  <a:schemeClr val="tx1"/>
                </a:solidFill>
                <a:latin typeface="Calibri" panose="020F0502020204030204" pitchFamily="34" charset="0"/>
              </a:rPr>
              <a:t>piconet</a:t>
            </a:r>
            <a:r>
              <a:rPr lang="en-US" sz="1800" dirty="0">
                <a:solidFill>
                  <a:schemeClr val="tx1"/>
                </a:solidFill>
                <a:latin typeface="Calibri" panose="020F0502020204030204" pitchFamily="34" charset="0"/>
              </a:rPr>
              <a:t> share the same channel. Each </a:t>
            </a:r>
            <a:r>
              <a:rPr lang="en-US" sz="1800" dirty="0" err="1">
                <a:solidFill>
                  <a:schemeClr val="tx1"/>
                </a:solidFill>
                <a:latin typeface="Calibri" panose="020F0502020204030204" pitchFamily="34" charset="0"/>
              </a:rPr>
              <a:t>piconet</a:t>
            </a:r>
            <a:r>
              <a:rPr lang="en-US" sz="1800" dirty="0">
                <a:solidFill>
                  <a:schemeClr val="tx1"/>
                </a:solidFill>
                <a:latin typeface="Calibri" panose="020F0502020204030204" pitchFamily="34" charset="0"/>
              </a:rPr>
              <a:t> has one master device and one or more slaves.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There may be up to seven active slaves at a time within a </a:t>
            </a:r>
            <a:r>
              <a:rPr lang="en-US" sz="1800" dirty="0" err="1">
                <a:solidFill>
                  <a:schemeClr val="tx1"/>
                </a:solidFill>
                <a:latin typeface="Calibri" panose="020F0502020204030204" pitchFamily="34" charset="0"/>
              </a:rPr>
              <a:t>piconet</a:t>
            </a:r>
            <a:r>
              <a:rPr lang="en-US" sz="1800" dirty="0">
                <a:solidFill>
                  <a:schemeClr val="tx1"/>
                </a:solidFill>
                <a:latin typeface="Calibri" panose="020F0502020204030204" pitchFamily="34" charset="0"/>
              </a:rPr>
              <a:t>. Thus, each active device within a </a:t>
            </a:r>
            <a:r>
              <a:rPr lang="en-US" sz="1800" dirty="0" err="1">
                <a:solidFill>
                  <a:schemeClr val="tx1"/>
                </a:solidFill>
                <a:latin typeface="Calibri" panose="020F0502020204030204" pitchFamily="34" charset="0"/>
              </a:rPr>
              <a:t>piconet</a:t>
            </a:r>
            <a:r>
              <a:rPr lang="en-US" sz="1800" dirty="0">
                <a:solidFill>
                  <a:schemeClr val="tx1"/>
                </a:solidFill>
                <a:latin typeface="Calibri" panose="020F0502020204030204" pitchFamily="34" charset="0"/>
              </a:rPr>
              <a:t> is identifiable by a 3-bit active device address. Inactive slaves in unconnected modes may continue to reside within the </a:t>
            </a:r>
            <a:r>
              <a:rPr lang="en-US" sz="1800" dirty="0" err="1">
                <a:solidFill>
                  <a:schemeClr val="tx1"/>
                </a:solidFill>
                <a:latin typeface="Calibri" panose="020F0502020204030204" pitchFamily="34" charset="0"/>
              </a:rPr>
              <a:t>piconet</a:t>
            </a:r>
            <a:r>
              <a:rPr lang="en-US" sz="1800" dirty="0">
                <a:solidFill>
                  <a:schemeClr val="tx1"/>
                </a:solidFill>
                <a:latin typeface="Calibri" panose="020F0502020204030204" pitchFamily="34" charset="0"/>
              </a:rPr>
              <a:t>.</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A master is the only one that may initiate a Bluetooth communication link. However, once a link is </a:t>
            </a:r>
            <a:r>
              <a:rPr lang="en-US" sz="1800" dirty="0" err="1">
                <a:solidFill>
                  <a:schemeClr val="tx1"/>
                </a:solidFill>
                <a:latin typeface="Calibri" panose="020F0502020204030204" pitchFamily="34" charset="0"/>
              </a:rPr>
              <a:t>estaablished</a:t>
            </a:r>
            <a:r>
              <a:rPr lang="en-US" sz="1800" dirty="0">
                <a:solidFill>
                  <a:schemeClr val="tx1"/>
                </a:solidFill>
                <a:latin typeface="Calibri" panose="020F0502020204030204" pitchFamily="34" charset="0"/>
              </a:rPr>
              <a:t>, the slave may request a master/slave switch to become the master. </a:t>
            </a:r>
          </a:p>
          <a:p>
            <a:pPr eaLnBrk="1" hangingPunct="1">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430213" y="600075"/>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Bluetooth – Architecture</a:t>
            </a:r>
          </a:p>
        </p:txBody>
      </p:sp>
    </p:spTree>
    <p:extLst>
      <p:ext uri="{BB962C8B-B14F-4D97-AF65-F5344CB8AC3E}">
        <p14:creationId xmlns:p14="http://schemas.microsoft.com/office/powerpoint/2010/main" val="3805860176"/>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41</TotalTime>
  <Pages>11</Pages>
  <Words>1424</Words>
  <Application>Microsoft Office PowerPoint</Application>
  <PresentationFormat>On-screen Show (4:3)</PresentationFormat>
  <Paragraphs>127</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ＭＳ Ｐゴシック</vt:lpstr>
      <vt:lpstr>Arial</vt:lpstr>
      <vt:lpstr>Calibri</vt:lpstr>
      <vt:lpstr>Century Gothic</vt:lpstr>
      <vt:lpstr>新細明體</vt:lpstr>
      <vt:lpstr>UCTI-Template-foundation-level</vt:lpstr>
      <vt:lpstr>Mobile &amp; Wireless Technology  CT090-3-2 &amp; Version 2</vt:lpstr>
      <vt:lpstr>Topic &amp; Structure of The Lesson</vt:lpstr>
      <vt:lpstr>Learning Outcomes</vt:lpstr>
      <vt:lpstr>Key Terms You Must Be Able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11</cp:revision>
  <cp:lastPrinted>1995-11-02T09:23:42Z</cp:lastPrinted>
  <dcterms:created xsi:type="dcterms:W3CDTF">2017-10-11T09:20:11Z</dcterms:created>
  <dcterms:modified xsi:type="dcterms:W3CDTF">2018-02-25T13:35:23Z</dcterms:modified>
</cp:coreProperties>
</file>