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7" r:id="rId11"/>
    <p:sldId id="278" r:id="rId12"/>
    <p:sldId id="279" r:id="rId13"/>
    <p:sldId id="283" r:id="rId14"/>
    <p:sldId id="282" r:id="rId15"/>
    <p:sldId id="281" r:id="rId16"/>
    <p:sldId id="273" r:id="rId17"/>
    <p:sldId id="274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71" d="100"/>
          <a:sy n="71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&lt;#&gt;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CT090-3-2 -Mobile and Wireless Technology</a:t>
            </a:r>
          </a:p>
          <a:p>
            <a:pPr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en-US" smtClean="0"/>
              <a:t>Slide &lt;#&gt; of 17</a:t>
            </a:r>
            <a:endParaRPr lang="en-US" altLang="en-US" dirty="0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Review of </a:t>
            </a:r>
            <a:r>
              <a:rPr lang="en-GB" sz="800" smtClean="0">
                <a:latin typeface="Calibri" pitchFamily="34" charset="0"/>
                <a:cs typeface="Calibri" pitchFamily="34" charset="0"/>
              </a:rPr>
              <a:t>Core Concepts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networking.techtarget.com/definition/pack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ope.com/jargon/p/packet.htm" TargetMode="External"/><Relationship Id="rId2" Type="http://schemas.openxmlformats.org/officeDocument/2006/relationships/hyperlink" Target="http://www.computerhope.com/jargon/p/protocol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O/OSI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networking.techtarget.com/definition/signal" TargetMode="External"/><Relationship Id="rId2" Type="http://schemas.openxmlformats.org/officeDocument/2006/relationships/hyperlink" Target="http://searchcio-midmarket.techtarget.com/definition/dig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900" y="3562815"/>
            <a:ext cx="6769100" cy="1752600"/>
          </a:xfrm>
        </p:spPr>
        <p:txBody>
          <a:bodyPr/>
          <a:lstStyle/>
          <a:p>
            <a:r>
              <a:rPr lang="en-US" dirty="0">
                <a:solidFill>
                  <a:srgbClr val="10065A"/>
                </a:solidFill>
              </a:rPr>
              <a:t>Review of Core Concepts</a:t>
            </a:r>
          </a:p>
          <a:p>
            <a:endParaRPr lang="en-US" dirty="0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694329" y="2256750"/>
            <a:ext cx="744967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b="1" dirty="0">
                <a:solidFill>
                  <a:srgbClr val="10065A"/>
                </a:solidFill>
              </a:rPr>
              <a:t>Mobile </a:t>
            </a:r>
            <a:r>
              <a:rPr lang="en-US" sz="3600" b="1" dirty="0" smtClean="0">
                <a:solidFill>
                  <a:srgbClr val="10065A"/>
                </a:solidFill>
              </a:rPr>
              <a:t>and </a:t>
            </a:r>
            <a:r>
              <a:rPr lang="en-US" sz="3600" b="1" dirty="0">
                <a:solidFill>
                  <a:srgbClr val="10065A"/>
                </a:solidFill>
              </a:rPr>
              <a:t>Wireless </a:t>
            </a:r>
            <a:r>
              <a:rPr lang="en-US" sz="3600" b="1" dirty="0" smtClean="0">
                <a:solidFill>
                  <a:srgbClr val="10065A"/>
                </a:solidFill>
              </a:rPr>
              <a:t>Technology</a:t>
            </a:r>
            <a:r>
              <a:rPr lang="en-US" sz="3600" dirty="0" smtClean="0"/>
              <a:t> </a:t>
            </a:r>
            <a:endParaRPr lang="en-US" sz="3600" dirty="0"/>
          </a:p>
          <a:p>
            <a:r>
              <a:rPr lang="en-GB" sz="1400" dirty="0" smtClean="0"/>
              <a:t>CT090-3-2</a:t>
            </a:r>
            <a:r>
              <a:rPr lang="en-US" sz="1400" dirty="0" smtClean="0"/>
              <a:t>-MWT Version </a:t>
            </a:r>
            <a:r>
              <a:rPr lang="en-US" sz="1400" dirty="0" smtClean="0"/>
              <a:t>VD01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&lt;10&gt; of 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2667"/>
            <a:ext cx="8187578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Switch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: In a telecommunications network, a switch is a device that channels incoming data from any of multiple input ports to the specific output port that will take the data toward its intended destination.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Router: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a router is a device or, in some cases, software in a computer, that determines the next network point to which a </a:t>
            </a:r>
            <a:r>
              <a:rPr lang="en-US" sz="2000" u="sng" dirty="0" smtClean="0">
                <a:latin typeface="Century Gothic" panose="020B0502020202020204" pitchFamily="34" charset="0"/>
                <a:cs typeface="Calibri" panose="020F0502020204030204" pitchFamily="34" charset="0"/>
                <a:hlinkClick r:id="rId2"/>
              </a:rPr>
              <a:t>packet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 should be forwarded toward its destination. </a:t>
            </a:r>
            <a:endParaRPr lang="en-US" sz="36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991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&lt;11&gt; of 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866900"/>
            <a:ext cx="8039660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Short for </a:t>
            </a: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Transmission Control Protocol/Internet Protocol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, </a:t>
            </a: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TCP/IP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 is a set of rules (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  <a:hlinkClick r:id="rId2"/>
              </a:rPr>
              <a:t>protocols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) governing communications among all computers on the Internet. More specifically, TCP/IP dictates how information should be packaged (turned into bundles of information called 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  <a:hlinkClick r:id="rId3"/>
              </a:rPr>
              <a:t>packets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), sent, and received, as well as how to get to its destination.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5775" y="619125"/>
            <a:ext cx="7024687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TCP/IP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&lt;12&gt; of 17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6518" y="1659965"/>
            <a:ext cx="8296835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9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These terms are used to refer at which OSI layer we are referring to, the data remain same but the headers and trailers are getting added or removed.</a:t>
            </a:r>
          </a:p>
          <a:p>
            <a:pPr algn="just">
              <a:lnSpc>
                <a:spcPct val="150000"/>
              </a:lnSpc>
            </a:pPr>
            <a:r>
              <a:rPr lang="en-US" sz="19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In Physical layer i.e. physical layer the actual data is in "bits" i.e. 0 and 1.</a:t>
            </a:r>
          </a:p>
          <a:p>
            <a:pPr algn="just">
              <a:lnSpc>
                <a:spcPct val="150000"/>
              </a:lnSpc>
            </a:pPr>
            <a:r>
              <a:rPr lang="en-US" sz="19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When it reaches to data link layer or Layer 2 it becomes "frame" with source and destination MAC address getting added.</a:t>
            </a:r>
          </a:p>
          <a:p>
            <a:pPr algn="just">
              <a:lnSpc>
                <a:spcPct val="150000"/>
              </a:lnSpc>
            </a:pPr>
            <a:r>
              <a:rPr lang="en-US" sz="19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When it reaches the third layer or the networking layer it becomes a "packet" with source and destination IP address attached to it.</a:t>
            </a:r>
          </a:p>
          <a:p>
            <a:pPr algn="just"/>
            <a:endParaRPr lang="en-US" sz="19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100" y="361110"/>
            <a:ext cx="7024687" cy="1143000"/>
          </a:xfrm>
        </p:spPr>
        <p:txBody>
          <a:bodyPr/>
          <a:lstStyle/>
          <a:p>
            <a:pPr marL="69850" lvl="1" indent="0">
              <a:buFont typeface="Wingdings 2" panose="05020102010507070707" pitchFamily="18" charset="2"/>
              <a:buNone/>
            </a:pPr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Segment, datagram, frame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2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&lt;13&gt; of 17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6518" y="1659965"/>
            <a:ext cx="8296835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Finally it become "segment" at Layer 4 or TCP/IP layer. Basically "segment" term is used for TCP connections and "datagrams" for UDP</a:t>
            </a:r>
            <a:r>
              <a:rPr lang="en-US" sz="19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  <a:endParaRPr lang="en-US" sz="19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0100" y="361110"/>
            <a:ext cx="7024687" cy="1143000"/>
          </a:xfrm>
        </p:spPr>
        <p:txBody>
          <a:bodyPr/>
          <a:lstStyle/>
          <a:p>
            <a:pPr marL="69850" lvl="1" indent="0">
              <a:buFont typeface="Wingdings 2" panose="05020102010507070707" pitchFamily="18" charset="2"/>
              <a:buNone/>
            </a:pPr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Segment, datagram, frame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6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Quick Review Question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Briefly explain OSI model.</a:t>
            </a:r>
            <a:endParaRPr 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&lt;14&gt; of 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0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&lt;15&gt; of 17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4465" y="411163"/>
            <a:ext cx="7690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36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Summary of Main Teaching Points</a:t>
            </a:r>
            <a:endParaRPr lang="en-US" altLang="zh-TW" sz="3600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3412" y="1676400"/>
            <a:ext cx="804050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This chapter discussed the core concepts of networking and networking devices such as repeater, hub, switch and router.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This chapter explained the functions of TCP/IP protocol and its associated terminologies like segment</a:t>
            </a:r>
            <a:r>
              <a:rPr lang="en-US" sz="2000" dirty="0" smtClean="0">
                <a:latin typeface="Century Gothic" panose="020B0502020202020204" pitchFamily="34" charset="0"/>
              </a:rPr>
              <a:t>, datagram, etc</a:t>
            </a:r>
            <a:r>
              <a:rPr lang="en-US" sz="20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&lt;16&gt; of 17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264" y="347126"/>
            <a:ext cx="68275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Question and Answer Session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85683" y="2252503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ea typeface="新細明體" pitchFamily="18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6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&lt;17&gt; of 17</a:t>
            </a:r>
            <a:endParaRPr lang="en-GB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4067" y="522972"/>
            <a:ext cx="53655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>
                <a:solidFill>
                  <a:srgbClr val="003366"/>
                </a:solidFill>
              </a:rPr>
              <a:t>What we will cover next</a:t>
            </a:r>
            <a:endParaRPr lang="en-US" altLang="en-US" u="sng" dirty="0">
              <a:solidFill>
                <a:srgbClr val="003366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6000" y="1751542"/>
            <a:ext cx="69342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Wireless LAN Infrastructure Devices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Access Points (AP) 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Autonomous Access Points 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Lightweight Access Points 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Mesh Access Points 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Wireless LAN Routers 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Wireless Bridges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Wireless Repeaters</a:t>
            </a:r>
            <a:endParaRPr lang="en-US" sz="2000" dirty="0">
              <a:latin typeface="Century Gothic" panose="020B0502020202020204" pitchFamily="34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Century Gothic" panose="020B0502020202020204" pitchFamily="34" charset="0"/>
              </a:rPr>
              <a:t>Wireless LAN Controller/Switch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0062"/>
            <a:ext cx="2895600" cy="23495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Slide &lt;</a:t>
            </a:r>
            <a:fld id="{282761C2-6CAA-43B0-9489-D44999A74D4D}" type="slidenum">
              <a:rPr lang="en-GB" smtClean="0"/>
              <a:t>2</a:t>
            </a:fld>
            <a:r>
              <a:rPr lang="en-GB" dirty="0" smtClean="0"/>
              <a:t>&gt; of 17</a:t>
            </a:r>
            <a:endParaRPr lang="en-GB" dirty="0"/>
          </a:p>
        </p:txBody>
      </p:sp>
      <p:sp>
        <p:nvSpPr>
          <p:cNvPr id="6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7867" y="299947"/>
            <a:ext cx="69717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ISO/OSI Reference Model 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Network Devices </a:t>
            </a:r>
            <a:endParaRPr lang="en-US" sz="2400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>
                <a:latin typeface="Century Gothic" panose="020B0502020202020204" pitchFamily="34" charset="0"/>
              </a:rPr>
              <a:t>TCP/IP Over Ethernet 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algn="just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&lt;3&gt; of 17</a:t>
            </a:r>
            <a:endParaRPr lang="en-GB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863" y="2944019"/>
            <a:ext cx="78486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Remember the functionalities of 7 layers in the OSI Model.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Understand differences in various network devices.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Explain the functions of TCP/IP over internet.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&lt;4&gt; of 17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063" y="1828800"/>
            <a:ext cx="81105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sz="2000" b="1" dirty="0">
                <a:latin typeface="Century Gothic" panose="020B0502020202020204" pitchFamily="34" charset="0"/>
              </a:rPr>
              <a:t>:</a:t>
            </a:r>
          </a:p>
          <a:p>
            <a:pPr algn="just" eaLnBrk="1" hangingPunct="1"/>
            <a:endParaRPr lang="en-US" sz="2000" dirty="0">
              <a:latin typeface="Century Gothic" panose="020B0502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OSI Model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Repeater, Hub, Switch &amp; Router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6607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&lt;5&gt; of 17</a:t>
            </a: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1312" y="1396553"/>
            <a:ext cx="8069262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200" dirty="0">
                <a:latin typeface="Century Gothic" panose="020B0502020202020204" pitchFamily="34" charset="0"/>
              </a:rPr>
              <a:t>The </a:t>
            </a:r>
            <a:r>
              <a:rPr lang="en-US" sz="2200" b="1" i="1" dirty="0">
                <a:latin typeface="Century Gothic" panose="020B0502020202020204" pitchFamily="34" charset="0"/>
              </a:rPr>
              <a:t>O</a:t>
            </a:r>
            <a:r>
              <a:rPr lang="en-US" sz="2200" i="1" dirty="0">
                <a:latin typeface="Century Gothic" panose="020B0502020202020204" pitchFamily="34" charset="0"/>
              </a:rPr>
              <a:t>pen </a:t>
            </a:r>
            <a:r>
              <a:rPr lang="en-US" sz="2200" b="1" i="1" dirty="0">
                <a:latin typeface="Century Gothic" panose="020B0502020202020204" pitchFamily="34" charset="0"/>
              </a:rPr>
              <a:t>S</a:t>
            </a:r>
            <a:r>
              <a:rPr lang="en-US" sz="2200" i="1" dirty="0">
                <a:latin typeface="Century Gothic" panose="020B0502020202020204" pitchFamily="34" charset="0"/>
              </a:rPr>
              <a:t>ystem </a:t>
            </a:r>
            <a:r>
              <a:rPr lang="en-US" sz="2200" b="1" i="1" dirty="0">
                <a:latin typeface="Century Gothic" panose="020B0502020202020204" pitchFamily="34" charset="0"/>
              </a:rPr>
              <a:t>I</a:t>
            </a:r>
            <a:r>
              <a:rPr lang="en-US" sz="2200" i="1" dirty="0">
                <a:latin typeface="Century Gothic" panose="020B0502020202020204" pitchFamily="34" charset="0"/>
              </a:rPr>
              <a:t>nterconnection (</a:t>
            </a:r>
            <a:r>
              <a:rPr lang="en-US" sz="2200" i="1" dirty="0">
                <a:latin typeface="Century Gothic" panose="020B0502020202020204" pitchFamily="34" charset="0"/>
                <a:hlinkClick r:id="rId2"/>
              </a:rPr>
              <a:t>OSI</a:t>
            </a:r>
            <a:r>
              <a:rPr lang="en-US" sz="2200" dirty="0">
                <a:latin typeface="Century Gothic" panose="020B0502020202020204" pitchFamily="34" charset="0"/>
              </a:rPr>
              <a:t>) model defines </a:t>
            </a:r>
            <a:r>
              <a:rPr lang="en-US" sz="2200" i="1" dirty="0">
                <a:latin typeface="Century Gothic" panose="020B0502020202020204" pitchFamily="34" charset="0"/>
              </a:rPr>
              <a:t>a networking framework to implement protocols in seven layers</a:t>
            </a:r>
            <a:r>
              <a:rPr lang="en-US" sz="2200" dirty="0">
                <a:latin typeface="Century Gothic" panose="020B0502020202020204" pitchFamily="34" charset="0"/>
              </a:rPr>
              <a:t>. They </a:t>
            </a:r>
            <a:r>
              <a:rPr lang="en-US" sz="2200" dirty="0" smtClean="0">
                <a:latin typeface="Century Gothic" panose="020B0502020202020204" pitchFamily="34" charset="0"/>
              </a:rPr>
              <a:t>are:</a:t>
            </a:r>
            <a:endParaRPr lang="en-US" sz="2200" dirty="0">
              <a:latin typeface="Century Gothic" panose="020B0502020202020204" pitchFamily="34" charset="0"/>
            </a:endParaRPr>
          </a:p>
          <a:p>
            <a:pPr algn="just" eaLnBrk="1" hangingPunct="1"/>
            <a:endParaRPr lang="en-US" sz="2200" dirty="0">
              <a:latin typeface="Century Gothic" panose="020B0502020202020204" pitchFamily="34" charset="0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Physical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Data Link Layer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Network Layer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Transport Layer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Session Layer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Presentation Layer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Application Layer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312" y="316474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2270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&lt;6&gt; of 17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8599" y="907255"/>
            <a:ext cx="86195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b="1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Century Gothic" panose="020B0502020202020204" pitchFamily="34" charset="0"/>
                <a:cs typeface="Arial" charset="0"/>
              </a:rPr>
              <a:t>Physical Layer - </a:t>
            </a:r>
            <a:r>
              <a:rPr lang="en-US" dirty="0">
                <a:latin typeface="Century Gothic" panose="020B0502020202020204" pitchFamily="34" charset="0"/>
                <a:cs typeface="Arial" charset="0"/>
              </a:rPr>
              <a:t>Physical layer transforms a sequence of bits into signals for transmission. The signal will be different for different communication media. E.g., dial-up phone, dial-up cellular phone, fiber optic LAN, Ethernet.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  <a:cs typeface="Arial" charset="0"/>
              </a:rPr>
              <a:t>The details of communicating over the available communication channel (link) are transparent to higher layers.</a:t>
            </a:r>
          </a:p>
          <a:p>
            <a:pPr algn="just">
              <a:defRPr/>
            </a:pPr>
            <a:endParaRPr lang="en-US" dirty="0">
              <a:latin typeface="Century Gothic" panose="020B0502020202020204" pitchFamily="34" charset="0"/>
              <a:cs typeface="Arial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b="1" dirty="0">
                <a:latin typeface="Century Gothic" panose="020B0502020202020204" pitchFamily="34" charset="0"/>
                <a:cs typeface="Arial" charset="0"/>
              </a:rPr>
              <a:t>Data Link Layer - </a:t>
            </a:r>
            <a:r>
              <a:rPr lang="en-US" dirty="0">
                <a:latin typeface="Century Gothic" panose="020B0502020202020204" pitchFamily="34" charset="0"/>
                <a:cs typeface="Arial" charset="0"/>
              </a:rPr>
              <a:t>Data Link Layer is responsible for orderly access to the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Century Gothic" panose="020B0502020202020204" pitchFamily="34" charset="0"/>
                <a:cs typeface="Arial" charset="0"/>
              </a:rPr>
              <a:t>      communication link.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  <a:cs typeface="Arial" charset="0"/>
              </a:rPr>
              <a:t>The CSMA/CD protocol in the Ethernet is an example of a data link layer protocol.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  <a:cs typeface="Arial" charset="0"/>
              </a:rPr>
              <a:t>It provides the ability to transmit packets of bits from one host to the next.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dirty="0"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39750" y="216134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09048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&lt;7&gt; of 17</a:t>
            </a:r>
            <a:endParaRPr lang="en-GB" dirty="0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341313" y="1456764"/>
            <a:ext cx="8479958" cy="4343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Network Layer – 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Facilitates the exchange of packets between to remote hosts. For that purpose, it provides the ability to route packets.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I.e., at each intermediate host (router) a decision is made on which link the packet should be forwarded.</a:t>
            </a:r>
          </a:p>
          <a:p>
            <a:pPr algn="just"/>
            <a:endParaRPr lang="en-US" sz="2000" b="1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Transport Layer – 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Reassembles packets into a sequence of information bits. The transport layer must be able to cope with an unreliable network layer.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Most importantly, packets may be lost or arrive out of sequence.</a:t>
            </a:r>
          </a:p>
          <a:p>
            <a:pPr algn="just"/>
            <a:endParaRPr lang="en-US" sz="36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312" y="303213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34430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&lt;8&gt; of 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1312" y="1447800"/>
            <a:ext cx="8372382" cy="4114800"/>
          </a:xfrm>
        </p:spPr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sz="1900" b="1" dirty="0" smtClean="0">
                <a:latin typeface="Century Gothic" panose="020B0502020202020204" pitchFamily="34" charset="0"/>
                <a:cs typeface="Calibri" pitchFamily="34" charset="0"/>
              </a:rPr>
              <a:t>Session Layer </a:t>
            </a:r>
            <a:r>
              <a:rPr lang="en-US" sz="1900" dirty="0" smtClean="0">
                <a:latin typeface="Century Gothic" panose="020B0502020202020204" pitchFamily="34" charset="0"/>
                <a:cs typeface="Calibri" pitchFamily="34" charset="0"/>
              </a:rPr>
              <a:t>- Its </a:t>
            </a:r>
            <a:r>
              <a:rPr lang="en-US" sz="1900" dirty="0">
                <a:latin typeface="Century Gothic" panose="020B0502020202020204" pitchFamily="34" charset="0"/>
                <a:cs typeface="Calibri" pitchFamily="34" charset="0"/>
              </a:rPr>
              <a:t>main aim is to establish, maintain and synchronize the interaction between communicating systems. Session layer manages and synchronize the conversation between two different applications</a:t>
            </a:r>
            <a:r>
              <a:rPr lang="en-US" sz="1900" dirty="0" smtClean="0">
                <a:latin typeface="Century Gothic" panose="020B0502020202020204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  <a:defRPr/>
            </a:pPr>
            <a:endParaRPr lang="en-US" sz="1900" dirty="0" smtClean="0">
              <a:latin typeface="Century Gothic" panose="020B0502020202020204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900" b="1" dirty="0" smtClean="0">
                <a:latin typeface="Century Gothic" panose="020B0502020202020204" pitchFamily="34" charset="0"/>
                <a:cs typeface="Calibri" pitchFamily="34" charset="0"/>
              </a:rPr>
              <a:t>Presentation Layer</a:t>
            </a:r>
            <a:r>
              <a:rPr lang="en-US" sz="1900" dirty="0" smtClean="0">
                <a:latin typeface="Century Gothic" panose="020B0502020202020204" pitchFamily="34" charset="0"/>
                <a:cs typeface="Calibri" pitchFamily="34" charset="0"/>
              </a:rPr>
              <a:t> - It </a:t>
            </a:r>
            <a:r>
              <a:rPr lang="en-US" sz="1900" dirty="0">
                <a:latin typeface="Century Gothic" panose="020B0502020202020204" pitchFamily="34" charset="0"/>
                <a:cs typeface="Calibri" pitchFamily="34" charset="0"/>
              </a:rPr>
              <a:t>is used to present data to </a:t>
            </a:r>
            <a:r>
              <a:rPr lang="en-US" sz="1900" dirty="0" smtClean="0">
                <a:latin typeface="Century Gothic" panose="020B0502020202020204" pitchFamily="34" charset="0"/>
                <a:cs typeface="Calibri" pitchFamily="34" charset="0"/>
              </a:rPr>
              <a:t>in </a:t>
            </a:r>
            <a:r>
              <a:rPr lang="en-US" sz="1900" dirty="0">
                <a:latin typeface="Century Gothic" panose="020B0502020202020204" pitchFamily="34" charset="0"/>
                <a:cs typeface="Calibri" pitchFamily="34" charset="0"/>
              </a:rPr>
              <a:t>an accurate, well-defined and standardized format. </a:t>
            </a:r>
            <a:endParaRPr lang="en-US" sz="1900" dirty="0" smtClean="0">
              <a:latin typeface="Century Gothic" panose="020B0502020202020204" pitchFamily="34" charset="0"/>
              <a:cs typeface="Calibri" pitchFamily="34" charset="0"/>
            </a:endParaRPr>
          </a:p>
          <a:p>
            <a:pPr marL="69850" indent="0" algn="just">
              <a:lnSpc>
                <a:spcPct val="150000"/>
              </a:lnSpc>
              <a:buFont typeface="Wingdings 2" panose="05020102010507070707" pitchFamily="18" charset="2"/>
              <a:buNone/>
              <a:defRPr/>
            </a:pPr>
            <a:endParaRPr lang="en-US" sz="1900" dirty="0" smtClean="0">
              <a:latin typeface="Century Gothic" panose="020B0502020202020204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1900" b="1" dirty="0" smtClean="0">
                <a:latin typeface="Century Gothic" panose="020B0502020202020204" pitchFamily="34" charset="0"/>
                <a:cs typeface="Calibri" pitchFamily="34" charset="0"/>
              </a:rPr>
              <a:t>Application layer - </a:t>
            </a:r>
            <a:r>
              <a:rPr lang="en-US" sz="1900" dirty="0" smtClean="0">
                <a:latin typeface="Century Gothic" panose="020B0502020202020204" pitchFamily="34" charset="0"/>
                <a:cs typeface="Calibri" pitchFamily="34" charset="0"/>
              </a:rPr>
              <a:t> protocol defines how an application processes (clients and servers) , running on different end systems, pass messages to each other.</a:t>
            </a:r>
          </a:p>
          <a:p>
            <a:pPr algn="just">
              <a:lnSpc>
                <a:spcPct val="150000"/>
              </a:lnSpc>
              <a:defRPr/>
            </a:pPr>
            <a:endParaRPr lang="en-US" sz="1900" dirty="0" smtClean="0">
              <a:latin typeface="Century Gothic" panose="020B0502020202020204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1900" dirty="0">
              <a:latin typeface="Century Gothic" panose="020B0502020202020204" pitchFamily="34" charset="0"/>
              <a:cs typeface="Calibri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41312" y="387350"/>
            <a:ext cx="735488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OSI Model</a:t>
            </a:r>
          </a:p>
        </p:txBody>
      </p:sp>
    </p:spTree>
    <p:extLst>
      <p:ext uri="{BB962C8B-B14F-4D97-AF65-F5344CB8AC3E}">
        <p14:creationId xmlns:p14="http://schemas.microsoft.com/office/powerpoint/2010/main" val="242860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Slide &lt;9&gt; of 17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388" y="1905000"/>
            <a:ext cx="8377518" cy="3508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</a:rPr>
              <a:t>Repeater</a:t>
            </a:r>
            <a:r>
              <a:rPr lang="en-US" sz="2000" dirty="0" smtClean="0">
                <a:latin typeface="Century Gothic" panose="020B0502020202020204" pitchFamily="34" charset="0"/>
              </a:rPr>
              <a:t>: 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In digital communication systems, a repeater is a device that receives a </a:t>
            </a:r>
            <a:r>
              <a:rPr lang="en-US" sz="2000" u="sng" dirty="0" smtClean="0">
                <a:latin typeface="Century Gothic" panose="020B0502020202020204" pitchFamily="34" charset="0"/>
                <a:cs typeface="Calibri" panose="020F0502020204030204" pitchFamily="34" charset="0"/>
                <a:hlinkClick r:id="rId2"/>
              </a:rPr>
              <a:t>digital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 </a:t>
            </a:r>
            <a:r>
              <a:rPr lang="en-US" sz="2000" u="sng" dirty="0" smtClean="0">
                <a:latin typeface="Century Gothic" panose="020B0502020202020204" pitchFamily="34" charset="0"/>
                <a:cs typeface="Calibri" panose="020F0502020204030204" pitchFamily="34" charset="0"/>
                <a:hlinkClick r:id="rId3"/>
              </a:rPr>
              <a:t>signal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 on an electromagnetic or optical transmission medium and regenerates the signal along the next leg of the medium.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Hub:</a:t>
            </a:r>
            <a:r>
              <a:rPr lang="en-US" sz="2000" dirty="0" smtClean="0">
                <a:latin typeface="Century Gothic" panose="020B0502020202020204" pitchFamily="34" charset="0"/>
                <a:cs typeface="Calibri" panose="020F0502020204030204" pitchFamily="34" charset="0"/>
              </a:rPr>
              <a:t> Hubs are commonly used to connect segments of a LAN. A hub contains multiple ports. When a packet arrives at one port, it is copied to the other ports so that all segments of the LAN can see all packets.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Network Devices</a:t>
            </a:r>
          </a:p>
        </p:txBody>
      </p:sp>
    </p:spTree>
    <p:extLst>
      <p:ext uri="{BB962C8B-B14F-4D97-AF65-F5344CB8AC3E}">
        <p14:creationId xmlns:p14="http://schemas.microsoft.com/office/powerpoint/2010/main" val="2127119502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60</TotalTime>
  <Pages>11</Pages>
  <Words>776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Century Gothic</vt:lpstr>
      <vt:lpstr>新細明體</vt:lpstr>
      <vt:lpstr>Wingdings 2</vt:lpstr>
      <vt:lpstr>UCTI-Template-foundation-level</vt:lpstr>
      <vt:lpstr>Mobile and Wireless Technology  CT090-3-2-MWT Version VD01</vt:lpstr>
      <vt:lpstr>Topic &amp; Structure of The Lesson</vt:lpstr>
      <vt:lpstr>Learning Outcomes</vt:lpstr>
      <vt:lpstr>Key Terms You Must Be Able To Use</vt:lpstr>
      <vt:lpstr>PowerPoint Presentation</vt:lpstr>
      <vt:lpstr>PowerPoint Presentation</vt:lpstr>
      <vt:lpstr>PowerPoint Presentation</vt:lpstr>
      <vt:lpstr>PowerPoint Presentation</vt:lpstr>
      <vt:lpstr>Network Devices</vt:lpstr>
      <vt:lpstr>Network Devices</vt:lpstr>
      <vt:lpstr>TCP/IP</vt:lpstr>
      <vt:lpstr>Segment, datagram, frame</vt:lpstr>
      <vt:lpstr>Segment, datagram, frame</vt:lpstr>
      <vt:lpstr>Quick Review Question</vt:lpstr>
      <vt:lpstr>PowerPoint Presentation</vt:lpstr>
      <vt:lpstr>Question and Answer Session</vt:lpstr>
      <vt:lpstr>What we will cover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Salmiah Binti Amin</cp:lastModifiedBy>
  <cp:revision>19</cp:revision>
  <cp:lastPrinted>1995-11-02T09:23:42Z</cp:lastPrinted>
  <dcterms:created xsi:type="dcterms:W3CDTF">2017-10-11T09:20:11Z</dcterms:created>
  <dcterms:modified xsi:type="dcterms:W3CDTF">2020-08-14T07:04:45Z</dcterms:modified>
</cp:coreProperties>
</file>