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48"/>
  </p:notesMasterIdLst>
  <p:handoutMasterIdLst>
    <p:handoutMasterId r:id="rId49"/>
  </p:handoutMasterIdLst>
  <p:sldIdLst>
    <p:sldId id="266" r:id="rId2"/>
    <p:sldId id="267" r:id="rId3"/>
    <p:sldId id="268" r:id="rId4"/>
    <p:sldId id="269" r:id="rId5"/>
    <p:sldId id="305" r:id="rId6"/>
    <p:sldId id="270" r:id="rId7"/>
    <p:sldId id="271" r:id="rId8"/>
    <p:sldId id="306" r:id="rId9"/>
    <p:sldId id="272" r:id="rId10"/>
    <p:sldId id="275" r:id="rId11"/>
    <p:sldId id="276" r:id="rId12"/>
    <p:sldId id="298" r:id="rId13"/>
    <p:sldId id="294" r:id="rId14"/>
    <p:sldId id="299" r:id="rId15"/>
    <p:sldId id="307" r:id="rId16"/>
    <p:sldId id="278" r:id="rId17"/>
    <p:sldId id="279" r:id="rId18"/>
    <p:sldId id="300" r:id="rId19"/>
    <p:sldId id="308" r:id="rId20"/>
    <p:sldId id="280" r:id="rId21"/>
    <p:sldId id="281" r:id="rId22"/>
    <p:sldId id="301" r:id="rId23"/>
    <p:sldId id="309" r:id="rId24"/>
    <p:sldId id="282" r:id="rId25"/>
    <p:sldId id="283" r:id="rId26"/>
    <p:sldId id="302" r:id="rId27"/>
    <p:sldId id="284" r:id="rId28"/>
    <p:sldId id="285" r:id="rId29"/>
    <p:sldId id="286" r:id="rId30"/>
    <p:sldId id="303" r:id="rId31"/>
    <p:sldId id="310" r:id="rId32"/>
    <p:sldId id="287" r:id="rId33"/>
    <p:sldId id="297" r:id="rId34"/>
    <p:sldId id="288" r:id="rId35"/>
    <p:sldId id="311" r:id="rId36"/>
    <p:sldId id="289" r:id="rId37"/>
    <p:sldId id="296" r:id="rId38"/>
    <p:sldId id="312" r:id="rId39"/>
    <p:sldId id="290" r:id="rId40"/>
    <p:sldId id="291" r:id="rId41"/>
    <p:sldId id="292" r:id="rId42"/>
    <p:sldId id="304" r:id="rId43"/>
    <p:sldId id="295" r:id="rId44"/>
    <p:sldId id="293" r:id="rId45"/>
    <p:sldId id="273" r:id="rId46"/>
    <p:sldId id="274" r:id="rId47"/>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71" d="100"/>
          <a:sy n="71" d="100"/>
        </p:scale>
        <p:origin x="1218" y="6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7627" y="4725179"/>
            <a:ext cx="4991947" cy="418294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082675" y="868363"/>
            <a:ext cx="4641850" cy="3482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69873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17072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71796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69070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2393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8607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28858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18754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GB" sz="800" dirty="0" smtClean="0">
                <a:latin typeface="Calibri" pitchFamily="34" charset="0"/>
                <a:cs typeface="Calibri" pitchFamily="34" charset="0"/>
              </a:rPr>
              <a:t>CT090-3-2 and Mobile &amp; Wireless Technology</a:t>
            </a:r>
          </a:p>
          <a:p>
            <a:pPr>
              <a:defRPr/>
            </a:pP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Slide ‹#› of 9</a:t>
            </a:r>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WLAN</a:t>
            </a:r>
            <a:r>
              <a:rPr lang="en-GB" sz="800" baseline="0" dirty="0" smtClean="0">
                <a:latin typeface="Calibri" pitchFamily="34" charset="0"/>
                <a:cs typeface="Calibri" pitchFamily="34" charset="0"/>
              </a:rPr>
              <a:t> Infrastructure Devices</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smtClean="0">
                <a:latin typeface="Arial" charset="0"/>
              </a:rPr>
              <a:t>WLAN Infrastructure Devices</a:t>
            </a:r>
            <a:endParaRPr lang="en-US" dirty="0"/>
          </a:p>
        </p:txBody>
      </p:sp>
      <p:sp>
        <p:nvSpPr>
          <p:cNvPr id="5" name="Text Box 6"/>
          <p:cNvSpPr txBox="1">
            <a:spLocks noGrp="1" noChangeArrowheads="1"/>
          </p:cNvSpPr>
          <p:nvPr>
            <p:ph type="ctrTitle"/>
          </p:nvPr>
        </p:nvSpPr>
        <p:spPr bwMode="auto">
          <a:xfrm>
            <a:off x="1707776" y="2256750"/>
            <a:ext cx="7436224" cy="8617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600" b="1" dirty="0">
                <a:solidFill>
                  <a:srgbClr val="10065A"/>
                </a:solidFill>
              </a:rPr>
              <a:t>Mobile and Wireless Technology</a:t>
            </a:r>
            <a:r>
              <a:rPr lang="en-US" sz="3600" dirty="0"/>
              <a:t> </a:t>
            </a:r>
            <a:br>
              <a:rPr lang="en-US" sz="3600" dirty="0"/>
            </a:br>
            <a:r>
              <a:rPr lang="en-GB" sz="1400" dirty="0"/>
              <a:t>CT090-3-2</a:t>
            </a:r>
            <a:r>
              <a:rPr lang="en-US" sz="1400" dirty="0"/>
              <a:t>-MWT Version </a:t>
            </a:r>
            <a:r>
              <a:rPr lang="en-US" sz="1400" dirty="0" smtClean="0"/>
              <a:t>VD01</a:t>
            </a:r>
            <a:endParaRPr lang="en-US" sz="1400" dirty="0"/>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‹10› of 46</a:t>
            </a:r>
            <a:endParaRPr lang="en-GB" dirty="0"/>
          </a:p>
        </p:txBody>
      </p:sp>
      <p:sp>
        <p:nvSpPr>
          <p:cNvPr id="5" name="Rectangle 3"/>
          <p:cNvSpPr>
            <a:spLocks noChangeArrowheads="1"/>
          </p:cNvSpPr>
          <p:nvPr/>
        </p:nvSpPr>
        <p:spPr bwMode="auto">
          <a:xfrm>
            <a:off x="300317" y="2608729"/>
            <a:ext cx="854784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spcBef>
                <a:spcPct val="0"/>
              </a:spcBef>
              <a:buClrTx/>
              <a:buSzTx/>
              <a:buFontTx/>
              <a:buNone/>
            </a:pPr>
            <a:r>
              <a:rPr lang="en-US" sz="2000" dirty="0">
                <a:solidFill>
                  <a:schemeClr val="tx1"/>
                </a:solidFill>
              </a:rPr>
              <a:t>Any more than that just </a:t>
            </a:r>
            <a:r>
              <a:rPr lang="en-US" sz="2000" dirty="0" smtClean="0">
                <a:solidFill>
                  <a:schemeClr val="tx1"/>
                </a:solidFill>
              </a:rPr>
              <a:t>was not scalable</a:t>
            </a:r>
            <a:r>
              <a:rPr lang="en-US" sz="2000" dirty="0">
                <a:solidFill>
                  <a:schemeClr val="tx1"/>
                </a:solidFill>
              </a:rPr>
              <a:t>. </a:t>
            </a:r>
            <a:endParaRPr lang="en-US" sz="2000" dirty="0" smtClean="0">
              <a:solidFill>
                <a:schemeClr val="tx1"/>
              </a:solidFill>
            </a:endParaRPr>
          </a:p>
          <a:p>
            <a:pPr algn="just" eaLnBrk="1" hangingPunct="1">
              <a:spcBef>
                <a:spcPct val="0"/>
              </a:spcBef>
              <a:buClrTx/>
              <a:buSzTx/>
              <a:buFontTx/>
              <a:buNone/>
            </a:pPr>
            <a:endParaRPr lang="en-US" sz="2000" dirty="0">
              <a:solidFill>
                <a:schemeClr val="tx1"/>
              </a:solidFill>
            </a:endParaRPr>
          </a:p>
          <a:p>
            <a:pPr algn="just" eaLnBrk="1" hangingPunct="1">
              <a:spcBef>
                <a:spcPct val="0"/>
              </a:spcBef>
              <a:buClrTx/>
              <a:buSzTx/>
              <a:buFontTx/>
              <a:buNone/>
            </a:pPr>
            <a:r>
              <a:rPr lang="en-US" sz="2000" dirty="0" smtClean="0">
                <a:solidFill>
                  <a:schemeClr val="tx1"/>
                </a:solidFill>
              </a:rPr>
              <a:t>No </a:t>
            </a:r>
            <a:r>
              <a:rPr lang="en-US" sz="2000" dirty="0">
                <a:solidFill>
                  <a:schemeClr val="tx1"/>
                </a:solidFill>
              </a:rPr>
              <a:t>administrator wants to have to </a:t>
            </a:r>
            <a:r>
              <a:rPr lang="en-US" sz="2000" dirty="0" smtClean="0">
                <a:solidFill>
                  <a:schemeClr val="tx1"/>
                </a:solidFill>
              </a:rPr>
              <a:t>manually </a:t>
            </a:r>
            <a:r>
              <a:rPr lang="en-US" sz="2000" dirty="0">
                <a:solidFill>
                  <a:schemeClr val="tx1"/>
                </a:solidFill>
              </a:rPr>
              <a:t>configure multiple devices – thus the need for a change.</a:t>
            </a:r>
          </a:p>
        </p:txBody>
      </p:sp>
      <p:sp>
        <p:nvSpPr>
          <p:cNvPr id="6" name="Title 1"/>
          <p:cNvSpPr txBox="1">
            <a:spLocks/>
          </p:cNvSpPr>
          <p:nvPr/>
        </p:nvSpPr>
        <p:spPr bwMode="auto">
          <a:xfrm>
            <a:off x="452717" y="505821"/>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a:solidFill>
                  <a:srgbClr val="002060"/>
                </a:solidFill>
                <a:cs typeface="Calibri" panose="020F0502020204030204" pitchFamily="34" charset="0"/>
              </a:rPr>
              <a:t>Access Point – </a:t>
            </a:r>
            <a:r>
              <a:rPr lang="en-US" b="1">
                <a:solidFill>
                  <a:srgbClr val="002060"/>
                </a:solidFill>
                <a:cs typeface="Calibri" panose="020F0502020204030204" pitchFamily="34" charset="0"/>
              </a:rPr>
              <a:t>Autonomous Access Point</a:t>
            </a:r>
          </a:p>
        </p:txBody>
      </p:sp>
    </p:spTree>
    <p:extLst>
      <p:ext uri="{BB962C8B-B14F-4D97-AF65-F5344CB8AC3E}">
        <p14:creationId xmlns:p14="http://schemas.microsoft.com/office/powerpoint/2010/main" val="1814916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‹11› of 46</a:t>
            </a:r>
            <a:endParaRPr lang="en-GB" dirty="0"/>
          </a:p>
        </p:txBody>
      </p:sp>
      <p:sp>
        <p:nvSpPr>
          <p:cNvPr id="5" name="Rectangle 3"/>
          <p:cNvSpPr>
            <a:spLocks noChangeArrowheads="1"/>
          </p:cNvSpPr>
          <p:nvPr/>
        </p:nvSpPr>
        <p:spPr bwMode="auto">
          <a:xfrm>
            <a:off x="237566" y="1447800"/>
            <a:ext cx="77724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000" dirty="0" smtClean="0">
                <a:solidFill>
                  <a:schemeClr val="tx1"/>
                </a:solidFill>
              </a:rPr>
              <a:t>Listed here are </a:t>
            </a:r>
            <a:r>
              <a:rPr lang="en-US" sz="2000" b="1" dirty="0">
                <a:solidFill>
                  <a:srgbClr val="FF0000"/>
                </a:solidFill>
              </a:rPr>
              <a:t>some of the features in SOHO-grade access points</a:t>
            </a:r>
            <a:r>
              <a:rPr lang="en-US" sz="2000" dirty="0">
                <a:solidFill>
                  <a:schemeClr val="tx1"/>
                </a:solidFill>
              </a:rPr>
              <a:t>:</a:t>
            </a:r>
          </a:p>
          <a:p>
            <a:pPr marL="342900" indent="-342900">
              <a:lnSpc>
                <a:spcPct val="150000"/>
              </a:lnSpc>
              <a:spcBef>
                <a:spcPct val="0"/>
              </a:spcBef>
              <a:buClrTx/>
              <a:buSzTx/>
              <a:buFont typeface="Arial" panose="020B0604020202020204" pitchFamily="34" charset="0"/>
              <a:buChar char="•"/>
            </a:pPr>
            <a:r>
              <a:rPr lang="en-US" sz="2000" dirty="0" smtClean="0">
                <a:solidFill>
                  <a:schemeClr val="tx1"/>
                </a:solidFill>
              </a:rPr>
              <a:t>IEEE </a:t>
            </a:r>
            <a:r>
              <a:rPr lang="en-US" sz="2000" dirty="0">
                <a:solidFill>
                  <a:schemeClr val="tx1"/>
                </a:solidFill>
              </a:rPr>
              <a:t>8 NN 02.11 standards support</a:t>
            </a:r>
          </a:p>
          <a:p>
            <a:pPr marL="342900" indent="-342900">
              <a:lnSpc>
                <a:spcPct val="150000"/>
              </a:lnSpc>
              <a:spcBef>
                <a:spcPct val="0"/>
              </a:spcBef>
              <a:buClrTx/>
              <a:buSzTx/>
              <a:buFont typeface="Arial" panose="020B0604020202020204" pitchFamily="34" charset="0"/>
              <a:buChar char="•"/>
            </a:pPr>
            <a:r>
              <a:rPr lang="en-US" sz="2000" dirty="0">
                <a:solidFill>
                  <a:schemeClr val="tx1"/>
                </a:solidFill>
              </a:rPr>
              <a:t>Wi-Fi certifications</a:t>
            </a:r>
          </a:p>
          <a:p>
            <a:pPr marL="342900" indent="-342900">
              <a:lnSpc>
                <a:spcPct val="150000"/>
              </a:lnSpc>
              <a:spcBef>
                <a:spcPct val="0"/>
              </a:spcBef>
              <a:buClrTx/>
              <a:buSzTx/>
              <a:buFont typeface="Arial" panose="020B0604020202020204" pitchFamily="34" charset="0"/>
              <a:buChar char="•"/>
            </a:pPr>
            <a:r>
              <a:rPr lang="en-US" sz="2000" dirty="0">
                <a:solidFill>
                  <a:schemeClr val="tx1"/>
                </a:solidFill>
              </a:rPr>
              <a:t>Removable antennas</a:t>
            </a:r>
          </a:p>
          <a:p>
            <a:pPr marL="342900" indent="-342900">
              <a:lnSpc>
                <a:spcPct val="150000"/>
              </a:lnSpc>
              <a:spcBef>
                <a:spcPct val="0"/>
              </a:spcBef>
              <a:buClrTx/>
              <a:buSzTx/>
              <a:buFont typeface="Arial" panose="020B0604020202020204" pitchFamily="34" charset="0"/>
              <a:buChar char="•"/>
            </a:pPr>
            <a:r>
              <a:rPr lang="en-US" sz="2000" dirty="0">
                <a:solidFill>
                  <a:schemeClr val="tx1"/>
                </a:solidFill>
              </a:rPr>
              <a:t>Static output power</a:t>
            </a:r>
          </a:p>
          <a:p>
            <a:pPr marL="342900" indent="-342900">
              <a:lnSpc>
                <a:spcPct val="150000"/>
              </a:lnSpc>
              <a:spcBef>
                <a:spcPct val="0"/>
              </a:spcBef>
              <a:buClrTx/>
              <a:buSzTx/>
              <a:buFont typeface="Arial" panose="020B0604020202020204" pitchFamily="34" charset="0"/>
              <a:buChar char="•"/>
            </a:pPr>
            <a:r>
              <a:rPr lang="en-US" sz="2000" dirty="0">
                <a:solidFill>
                  <a:schemeClr val="tx1"/>
                </a:solidFill>
              </a:rPr>
              <a:t>Security</a:t>
            </a:r>
          </a:p>
          <a:p>
            <a:pPr marL="342900" indent="-342900">
              <a:lnSpc>
                <a:spcPct val="150000"/>
              </a:lnSpc>
              <a:spcBef>
                <a:spcPct val="0"/>
              </a:spcBef>
              <a:buClrTx/>
              <a:buSzTx/>
              <a:buFont typeface="Arial" panose="020B0604020202020204" pitchFamily="34" charset="0"/>
              <a:buChar char="•"/>
            </a:pPr>
            <a:r>
              <a:rPr lang="en-US" sz="2000" dirty="0">
                <a:solidFill>
                  <a:schemeClr val="tx1"/>
                </a:solidFill>
              </a:rPr>
              <a:t>Bridge functionality</a:t>
            </a:r>
          </a:p>
          <a:p>
            <a:pPr marL="342900" indent="-342900">
              <a:lnSpc>
                <a:spcPct val="150000"/>
              </a:lnSpc>
              <a:spcBef>
                <a:spcPct val="0"/>
              </a:spcBef>
              <a:buClrTx/>
              <a:buSzTx/>
              <a:buFont typeface="Arial" panose="020B0604020202020204" pitchFamily="34" charset="0"/>
              <a:buChar char="•"/>
            </a:pPr>
            <a:r>
              <a:rPr lang="en-US" sz="2000" dirty="0">
                <a:solidFill>
                  <a:schemeClr val="tx1"/>
                </a:solidFill>
              </a:rPr>
              <a:t>Repeater functionality</a:t>
            </a:r>
          </a:p>
          <a:p>
            <a:pPr marL="342900" indent="-342900">
              <a:lnSpc>
                <a:spcPct val="150000"/>
              </a:lnSpc>
              <a:spcBef>
                <a:spcPct val="0"/>
              </a:spcBef>
              <a:buClrTx/>
              <a:buSzTx/>
              <a:buFont typeface="Arial" panose="020B0604020202020204" pitchFamily="34" charset="0"/>
              <a:buChar char="•"/>
            </a:pPr>
            <a:r>
              <a:rPr lang="en-US" sz="2000" dirty="0">
                <a:solidFill>
                  <a:schemeClr val="tx1"/>
                </a:solidFill>
              </a:rPr>
              <a:t>DHCP server</a:t>
            </a:r>
          </a:p>
          <a:p>
            <a:pPr marL="342900" indent="-342900">
              <a:lnSpc>
                <a:spcPct val="150000"/>
              </a:lnSpc>
              <a:spcBef>
                <a:spcPct val="0"/>
              </a:spcBef>
              <a:buClrTx/>
              <a:buSzTx/>
              <a:buFont typeface="Arial" panose="020B0604020202020204" pitchFamily="34" charset="0"/>
              <a:buChar char="•"/>
            </a:pPr>
            <a:r>
              <a:rPr lang="en-US" sz="2000" dirty="0">
                <a:solidFill>
                  <a:schemeClr val="tx1"/>
                </a:solidFill>
              </a:rPr>
              <a:t>Configuration and settings options</a:t>
            </a:r>
          </a:p>
          <a:p>
            <a:pPr algn="just" eaLnBrk="1" hangingPunct="1">
              <a:lnSpc>
                <a:spcPct val="150000"/>
              </a:lnSpc>
              <a:spcBef>
                <a:spcPct val="0"/>
              </a:spcBef>
              <a:buClrTx/>
              <a:buSzTx/>
              <a:buFontTx/>
              <a:buNone/>
            </a:pPr>
            <a:endParaRPr lang="en-US" sz="2000" dirty="0">
              <a:solidFill>
                <a:schemeClr val="tx1"/>
              </a:solidFill>
            </a:endParaRPr>
          </a:p>
        </p:txBody>
      </p:sp>
      <p:sp>
        <p:nvSpPr>
          <p:cNvPr id="6" name="Title 1"/>
          <p:cNvSpPr txBox="1">
            <a:spLocks/>
          </p:cNvSpPr>
          <p:nvPr/>
        </p:nvSpPr>
        <p:spPr bwMode="auto">
          <a:xfrm>
            <a:off x="466166" y="657225"/>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Access Point – </a:t>
            </a:r>
            <a:r>
              <a:rPr lang="en-US" b="1" dirty="0">
                <a:solidFill>
                  <a:srgbClr val="002060"/>
                </a:solidFill>
                <a:cs typeface="Calibri" panose="020F0502020204030204" pitchFamily="34" charset="0"/>
              </a:rPr>
              <a:t>Autonomous Access Point</a:t>
            </a:r>
          </a:p>
        </p:txBody>
      </p:sp>
    </p:spTree>
    <p:extLst>
      <p:ext uri="{BB962C8B-B14F-4D97-AF65-F5344CB8AC3E}">
        <p14:creationId xmlns:p14="http://schemas.microsoft.com/office/powerpoint/2010/main" val="1927494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‹12› of 46</a:t>
            </a:r>
            <a:endParaRPr lang="en-GB" dirty="0"/>
          </a:p>
        </p:txBody>
      </p:sp>
      <p:sp>
        <p:nvSpPr>
          <p:cNvPr id="6" name="Title 1"/>
          <p:cNvSpPr txBox="1">
            <a:spLocks/>
          </p:cNvSpPr>
          <p:nvPr/>
        </p:nvSpPr>
        <p:spPr bwMode="auto">
          <a:xfrm>
            <a:off x="466166" y="657225"/>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Access Point – </a:t>
            </a:r>
            <a:r>
              <a:rPr lang="en-US" b="1" dirty="0">
                <a:solidFill>
                  <a:srgbClr val="002060"/>
                </a:solidFill>
                <a:cs typeface="Calibri" panose="020F0502020204030204" pitchFamily="34" charset="0"/>
              </a:rPr>
              <a:t>Autonomous Access </a:t>
            </a:r>
            <a:r>
              <a:rPr lang="en-US" b="1" dirty="0" smtClean="0">
                <a:solidFill>
                  <a:srgbClr val="002060"/>
                </a:solidFill>
                <a:cs typeface="Calibri" panose="020F0502020204030204" pitchFamily="34" charset="0"/>
              </a:rPr>
              <a:t>Point (SOHO Access Point)</a:t>
            </a:r>
            <a:endParaRPr lang="en-US" b="1" dirty="0">
              <a:solidFill>
                <a:srgbClr val="002060"/>
              </a:solidFill>
              <a:cs typeface="Calibri" panose="020F0502020204030204" pitchFamily="34" charset="0"/>
            </a:endParaRPr>
          </a:p>
        </p:txBody>
      </p:sp>
      <p:pic>
        <p:nvPicPr>
          <p:cNvPr id="2" name="Picture 1"/>
          <p:cNvPicPr>
            <a:picLocks noChangeAspect="1"/>
          </p:cNvPicPr>
          <p:nvPr/>
        </p:nvPicPr>
        <p:blipFill rotWithShape="1">
          <a:blip r:embed="rId2"/>
          <a:srcRect l="38218" t="22243" r="39458" b="46875"/>
          <a:stretch/>
        </p:blipFill>
        <p:spPr>
          <a:xfrm>
            <a:off x="2013856" y="1801907"/>
            <a:ext cx="5086191" cy="3955926"/>
          </a:xfrm>
          <a:prstGeom prst="rect">
            <a:avLst/>
          </a:prstGeom>
          <a:ln w="12700">
            <a:solidFill>
              <a:schemeClr val="tx1"/>
            </a:solidFill>
          </a:ln>
        </p:spPr>
      </p:pic>
    </p:spTree>
    <p:extLst>
      <p:ext uri="{BB962C8B-B14F-4D97-AF65-F5344CB8AC3E}">
        <p14:creationId xmlns:p14="http://schemas.microsoft.com/office/powerpoint/2010/main" val="117608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‹13› of 46</a:t>
            </a:r>
            <a:endParaRPr lang="en-GB" dirty="0"/>
          </a:p>
        </p:txBody>
      </p:sp>
      <p:sp>
        <p:nvSpPr>
          <p:cNvPr id="5" name="Title 1"/>
          <p:cNvSpPr txBox="1">
            <a:spLocks/>
          </p:cNvSpPr>
          <p:nvPr/>
        </p:nvSpPr>
        <p:spPr bwMode="auto">
          <a:xfrm>
            <a:off x="0" y="536202"/>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Access Point – </a:t>
            </a:r>
            <a:r>
              <a:rPr lang="en-US" b="1" dirty="0">
                <a:solidFill>
                  <a:srgbClr val="002060"/>
                </a:solidFill>
                <a:cs typeface="Calibri" panose="020F0502020204030204" pitchFamily="34" charset="0"/>
              </a:rPr>
              <a:t>Autonomous Access Point</a:t>
            </a:r>
          </a:p>
        </p:txBody>
      </p:sp>
      <p:sp>
        <p:nvSpPr>
          <p:cNvPr id="6" name="Rectangle 3"/>
          <p:cNvSpPr>
            <a:spLocks noChangeArrowheads="1"/>
          </p:cNvSpPr>
          <p:nvPr/>
        </p:nvSpPr>
        <p:spPr bwMode="auto">
          <a:xfrm>
            <a:off x="273422" y="1326777"/>
            <a:ext cx="8870577"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r>
              <a:rPr lang="en-US" sz="2000" b="1" dirty="0">
                <a:solidFill>
                  <a:srgbClr val="FF0000"/>
                </a:solidFill>
              </a:rPr>
              <a:t>Enterprise access points typically have a much more extensive feature</a:t>
            </a:r>
            <a:r>
              <a:rPr lang="en-US" sz="2000" dirty="0">
                <a:solidFill>
                  <a:schemeClr val="tx1"/>
                </a:solidFill>
              </a:rPr>
              <a:t> set than the </a:t>
            </a:r>
            <a:r>
              <a:rPr lang="en-US" sz="2000" b="1" dirty="0">
                <a:solidFill>
                  <a:srgbClr val="FF0000"/>
                </a:solidFill>
              </a:rPr>
              <a:t>previously mentioned SOHO access points.</a:t>
            </a:r>
          </a:p>
          <a:p>
            <a:pPr eaLnBrk="1" hangingPunct="1">
              <a:spcBef>
                <a:spcPct val="0"/>
              </a:spcBef>
              <a:buClrTx/>
              <a:buSzTx/>
              <a:buFontTx/>
              <a:buNone/>
            </a:pPr>
            <a:endParaRPr lang="en-US" sz="2000" dirty="0">
              <a:solidFill>
                <a:schemeClr val="tx1"/>
              </a:solidFill>
            </a:endParaRPr>
          </a:p>
          <a:p>
            <a:pPr eaLnBrk="1" hangingPunct="1">
              <a:lnSpc>
                <a:spcPct val="150000"/>
              </a:lnSpc>
              <a:spcBef>
                <a:spcPct val="0"/>
              </a:spcBef>
              <a:buClrTx/>
              <a:buSzTx/>
              <a:buFontTx/>
              <a:buNone/>
            </a:pPr>
            <a:r>
              <a:rPr lang="en-US" sz="2000" dirty="0">
                <a:solidFill>
                  <a:schemeClr val="tx1"/>
                </a:solidFill>
              </a:rPr>
              <a:t>Enterprise-grade access points can include the following features:</a:t>
            </a:r>
          </a:p>
          <a:p>
            <a:pPr marL="342900" indent="-342900">
              <a:lnSpc>
                <a:spcPct val="150000"/>
              </a:lnSpc>
              <a:spcBef>
                <a:spcPct val="0"/>
              </a:spcBef>
              <a:buClrTx/>
              <a:buSzTx/>
              <a:buFont typeface="Arial" panose="020B0604020202020204" pitchFamily="34" charset="0"/>
              <a:buChar char="•"/>
            </a:pPr>
            <a:r>
              <a:rPr lang="en-US" sz="2000" dirty="0">
                <a:solidFill>
                  <a:schemeClr val="tx1"/>
                </a:solidFill>
              </a:rPr>
              <a:t>IEEE 8 NN 02.11 standards support</a:t>
            </a:r>
          </a:p>
          <a:p>
            <a:pPr marL="342900" indent="-342900">
              <a:lnSpc>
                <a:spcPct val="150000"/>
              </a:lnSpc>
              <a:spcBef>
                <a:spcPct val="0"/>
              </a:spcBef>
              <a:buClrTx/>
              <a:buSzTx/>
              <a:buFont typeface="Arial" panose="020B0604020202020204" pitchFamily="34" charset="0"/>
              <a:buChar char="•"/>
            </a:pPr>
            <a:r>
              <a:rPr lang="en-US" sz="2000" dirty="0">
                <a:solidFill>
                  <a:schemeClr val="tx1"/>
                </a:solidFill>
              </a:rPr>
              <a:t>Wi-Fi certifications</a:t>
            </a:r>
          </a:p>
          <a:p>
            <a:pPr marL="342900" indent="-342900">
              <a:lnSpc>
                <a:spcPct val="150000"/>
              </a:lnSpc>
              <a:spcBef>
                <a:spcPct val="0"/>
              </a:spcBef>
              <a:buClrTx/>
              <a:buSzTx/>
              <a:buFont typeface="Arial" panose="020B0604020202020204" pitchFamily="34" charset="0"/>
              <a:buChar char="•"/>
            </a:pPr>
            <a:r>
              <a:rPr lang="en-US" sz="2000" dirty="0">
                <a:solidFill>
                  <a:schemeClr val="tx1"/>
                </a:solidFill>
              </a:rPr>
              <a:t>Removable or expandable antennas</a:t>
            </a:r>
          </a:p>
          <a:p>
            <a:pPr marL="342900" indent="-342900">
              <a:lnSpc>
                <a:spcPct val="150000"/>
              </a:lnSpc>
              <a:spcBef>
                <a:spcPct val="0"/>
              </a:spcBef>
              <a:buClrTx/>
              <a:buSzTx/>
              <a:buFont typeface="Arial" panose="020B0604020202020204" pitchFamily="34" charset="0"/>
              <a:buChar char="•"/>
            </a:pPr>
            <a:r>
              <a:rPr lang="en-US" sz="2000" dirty="0">
                <a:solidFill>
                  <a:schemeClr val="tx1"/>
                </a:solidFill>
              </a:rPr>
              <a:t>Adjustable transmit output power</a:t>
            </a:r>
          </a:p>
          <a:p>
            <a:pPr marL="342900" indent="-342900">
              <a:lnSpc>
                <a:spcPct val="150000"/>
              </a:lnSpc>
              <a:spcBef>
                <a:spcPct val="0"/>
              </a:spcBef>
              <a:buClrTx/>
              <a:buSzTx/>
              <a:buFont typeface="Arial" panose="020B0604020202020204" pitchFamily="34" charset="0"/>
              <a:buChar char="•"/>
            </a:pPr>
            <a:r>
              <a:rPr lang="en-US" sz="2000" dirty="0">
                <a:solidFill>
                  <a:schemeClr val="tx1"/>
                </a:solidFill>
              </a:rPr>
              <a:t>Advanced security</a:t>
            </a:r>
          </a:p>
          <a:p>
            <a:pPr marL="342900" indent="-342900">
              <a:lnSpc>
                <a:spcPct val="150000"/>
              </a:lnSpc>
              <a:spcBef>
                <a:spcPct val="0"/>
              </a:spcBef>
              <a:buClrTx/>
              <a:buSzTx/>
              <a:buFont typeface="Arial" panose="020B0604020202020204" pitchFamily="34" charset="0"/>
              <a:buChar char="•"/>
            </a:pPr>
            <a:r>
              <a:rPr lang="en-US" sz="2000" dirty="0">
                <a:solidFill>
                  <a:schemeClr val="tx1"/>
                </a:solidFill>
              </a:rPr>
              <a:t>Multiple operation modes, including root, bridge, and repeater capabilities</a:t>
            </a:r>
          </a:p>
          <a:p>
            <a:pPr marL="342900" indent="-342900">
              <a:lnSpc>
                <a:spcPct val="150000"/>
              </a:lnSpc>
              <a:spcBef>
                <a:spcPct val="0"/>
              </a:spcBef>
              <a:buClrTx/>
              <a:buSzTx/>
              <a:buFont typeface="Arial" panose="020B0604020202020204" pitchFamily="34" charset="0"/>
              <a:buChar char="•"/>
            </a:pPr>
            <a:r>
              <a:rPr lang="en-US" sz="2000" dirty="0">
                <a:solidFill>
                  <a:schemeClr val="tx1"/>
                </a:solidFill>
              </a:rPr>
              <a:t>Command-line interface (CLI) configuration</a:t>
            </a:r>
          </a:p>
        </p:txBody>
      </p:sp>
    </p:spTree>
    <p:extLst>
      <p:ext uri="{BB962C8B-B14F-4D97-AF65-F5344CB8AC3E}">
        <p14:creationId xmlns:p14="http://schemas.microsoft.com/office/powerpoint/2010/main" val="1415772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‹14› of 46</a:t>
            </a:r>
            <a:endParaRPr lang="en-GB" dirty="0"/>
          </a:p>
        </p:txBody>
      </p:sp>
      <p:sp>
        <p:nvSpPr>
          <p:cNvPr id="6" name="Title 1"/>
          <p:cNvSpPr txBox="1">
            <a:spLocks/>
          </p:cNvSpPr>
          <p:nvPr/>
        </p:nvSpPr>
        <p:spPr bwMode="auto">
          <a:xfrm>
            <a:off x="466166" y="657225"/>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Access Point – </a:t>
            </a:r>
            <a:r>
              <a:rPr lang="en-US" b="1" dirty="0">
                <a:solidFill>
                  <a:srgbClr val="002060"/>
                </a:solidFill>
                <a:cs typeface="Calibri" panose="020F0502020204030204" pitchFamily="34" charset="0"/>
              </a:rPr>
              <a:t>Autonomous Access </a:t>
            </a:r>
            <a:r>
              <a:rPr lang="en-US" b="1" dirty="0" smtClean="0">
                <a:solidFill>
                  <a:srgbClr val="002060"/>
                </a:solidFill>
                <a:cs typeface="Calibri" panose="020F0502020204030204" pitchFamily="34" charset="0"/>
              </a:rPr>
              <a:t>Point (Enterprise Access Point)</a:t>
            </a:r>
            <a:endParaRPr lang="en-US" b="1" dirty="0">
              <a:solidFill>
                <a:srgbClr val="002060"/>
              </a:solidFill>
              <a:cs typeface="Calibri" panose="020F0502020204030204" pitchFamily="34" charset="0"/>
            </a:endParaRPr>
          </a:p>
        </p:txBody>
      </p:sp>
      <p:pic>
        <p:nvPicPr>
          <p:cNvPr id="3" name="Picture 2"/>
          <p:cNvPicPr>
            <a:picLocks noChangeAspect="1"/>
          </p:cNvPicPr>
          <p:nvPr/>
        </p:nvPicPr>
        <p:blipFill rotWithShape="1">
          <a:blip r:embed="rId2"/>
          <a:srcRect l="38735" t="17831" r="37184" b="37133"/>
          <a:stretch/>
        </p:blipFill>
        <p:spPr>
          <a:xfrm>
            <a:off x="1976718" y="1842245"/>
            <a:ext cx="4908176" cy="3934065"/>
          </a:xfrm>
          <a:prstGeom prst="rect">
            <a:avLst/>
          </a:prstGeom>
          <a:ln w="12700">
            <a:solidFill>
              <a:schemeClr val="tx1"/>
            </a:solidFill>
          </a:ln>
        </p:spPr>
      </p:pic>
    </p:spTree>
    <p:extLst>
      <p:ext uri="{BB962C8B-B14F-4D97-AF65-F5344CB8AC3E}">
        <p14:creationId xmlns:p14="http://schemas.microsoft.com/office/powerpoint/2010/main" val="1352569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15</a:t>
            </a:fld>
            <a:r>
              <a:rPr lang="en-GB" dirty="0" smtClean="0"/>
              <a:t>› of 46</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Content Placeholder 2"/>
          <p:cNvSpPr txBox="1">
            <a:spLocks/>
          </p:cNvSpPr>
          <p:nvPr/>
        </p:nvSpPr>
        <p:spPr bwMode="auto">
          <a:xfrm>
            <a:off x="487363" y="1697038"/>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nSpc>
                <a:spcPct val="150000"/>
              </a:lnSpc>
              <a:spcBef>
                <a:spcPct val="0"/>
              </a:spcBef>
              <a:buClrTx/>
              <a:buSzTx/>
              <a:buFontTx/>
              <a:buNone/>
            </a:pPr>
            <a:r>
              <a:rPr lang="en-GB" dirty="0">
                <a:solidFill>
                  <a:schemeClr val="tx1"/>
                </a:solidFill>
                <a:latin typeface="Calibri" panose="020F0502020204030204" pitchFamily="34" charset="0"/>
              </a:rPr>
              <a:t>Access Points (AP)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Autonomous Access Points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sz="3600" b="1" dirty="0">
                <a:solidFill>
                  <a:schemeClr val="tx1"/>
                </a:solidFill>
                <a:latin typeface="Calibri" panose="020F0502020204030204" pitchFamily="34" charset="0"/>
              </a:rPr>
              <a:t>Lightweight Access Points </a:t>
            </a:r>
            <a:endParaRPr lang="en-US" sz="3600" b="1"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Mesh Access Points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LAN Routers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Bridges</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Repeaters</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LAN Controller/Switch</a:t>
            </a:r>
            <a:endParaRPr lang="en-US" dirty="0">
              <a:solidFill>
                <a:schemeClr val="tx1"/>
              </a:solidFill>
              <a:latin typeface="Calibri" panose="020F0502020204030204" pitchFamily="34" charset="0"/>
            </a:endParaRPr>
          </a:p>
        </p:txBody>
      </p:sp>
      <p:sp>
        <p:nvSpPr>
          <p:cNvPr id="2" name="Left Arrow 1"/>
          <p:cNvSpPr/>
          <p:nvPr/>
        </p:nvSpPr>
        <p:spPr bwMode="auto">
          <a:xfrm>
            <a:off x="5710517" y="2974508"/>
            <a:ext cx="1075765" cy="820271"/>
          </a:xfrm>
          <a:prstGeom prst="lef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981618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‹15› of 46</a:t>
            </a:r>
            <a:endParaRPr lang="en-GB" dirty="0"/>
          </a:p>
        </p:txBody>
      </p:sp>
      <p:sp>
        <p:nvSpPr>
          <p:cNvPr id="5" name="Rectangle 1"/>
          <p:cNvSpPr>
            <a:spLocks noChangeArrowheads="1"/>
          </p:cNvSpPr>
          <p:nvPr/>
        </p:nvSpPr>
        <p:spPr bwMode="auto">
          <a:xfrm>
            <a:off x="363071" y="1918186"/>
            <a:ext cx="8579223" cy="5478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000" b="1" i="1" dirty="0">
                <a:solidFill>
                  <a:srgbClr val="FF0000"/>
                </a:solidFill>
              </a:rPr>
              <a:t>Lightweight access points </a:t>
            </a:r>
            <a:r>
              <a:rPr lang="en-US" sz="2000" b="1" dirty="0">
                <a:solidFill>
                  <a:srgbClr val="FF0000"/>
                </a:solidFill>
              </a:rPr>
              <a:t>differ from autonomous access points </a:t>
            </a:r>
            <a:r>
              <a:rPr lang="en-US" sz="2000" dirty="0">
                <a:solidFill>
                  <a:schemeClr val="tx1"/>
                </a:solidFill>
              </a:rPr>
              <a:t>in that they are </a:t>
            </a:r>
            <a:r>
              <a:rPr lang="en-US" sz="2000" b="1" dirty="0">
                <a:solidFill>
                  <a:srgbClr val="FF0000"/>
                </a:solidFill>
              </a:rPr>
              <a:t>used with wireless LAN controllers/switches </a:t>
            </a:r>
            <a:r>
              <a:rPr lang="en-US" sz="2000" dirty="0">
                <a:solidFill>
                  <a:schemeClr val="tx1"/>
                </a:solidFill>
              </a:rPr>
              <a:t>and </a:t>
            </a:r>
            <a:r>
              <a:rPr lang="en-US" sz="2000" b="1" dirty="0">
                <a:solidFill>
                  <a:srgbClr val="FF0000"/>
                </a:solidFill>
              </a:rPr>
              <a:t>not as standalone devices</a:t>
            </a:r>
            <a:r>
              <a:rPr lang="en-US" sz="2000" dirty="0">
                <a:solidFill>
                  <a:schemeClr val="tx1"/>
                </a:solidFill>
              </a:rPr>
              <a:t>. </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Lightweight access points have shifted much of the intelligence to the wireless LAN controller/switch. </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Since a lightweight access point contains </a:t>
            </a:r>
            <a:r>
              <a:rPr lang="en-US" sz="2000" dirty="0">
                <a:solidFill>
                  <a:srgbClr val="FF0000"/>
                </a:solidFill>
              </a:rPr>
              <a:t>less intelligence </a:t>
            </a:r>
            <a:r>
              <a:rPr lang="en-US" sz="2000" dirty="0">
                <a:solidFill>
                  <a:schemeClr val="tx1"/>
                </a:solidFill>
              </a:rPr>
              <a:t>than an autonomous access point, the </a:t>
            </a:r>
            <a:r>
              <a:rPr lang="en-US" sz="2000" dirty="0">
                <a:solidFill>
                  <a:srgbClr val="FF0000"/>
                </a:solidFill>
              </a:rPr>
              <a:t>cost</a:t>
            </a:r>
            <a:r>
              <a:rPr lang="en-US" sz="2000" dirty="0">
                <a:solidFill>
                  <a:schemeClr val="tx1"/>
                </a:solidFill>
              </a:rPr>
              <a:t> of a lightweight access point can be significantly </a:t>
            </a:r>
            <a:r>
              <a:rPr lang="en-US" sz="2000" dirty="0">
                <a:solidFill>
                  <a:srgbClr val="FF0000"/>
                </a:solidFill>
              </a:rPr>
              <a:t>lower</a:t>
            </a:r>
            <a:r>
              <a:rPr lang="en-US" sz="2000" dirty="0">
                <a:solidFill>
                  <a:schemeClr val="tx1"/>
                </a:solidFill>
              </a:rPr>
              <a:t>.</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spcBef>
                <a:spcPct val="0"/>
              </a:spcBef>
              <a:buClrTx/>
              <a:buSzTx/>
              <a:buFontTx/>
              <a:buNone/>
            </a:pPr>
            <a:endParaRPr lang="en-US" sz="2000" dirty="0">
              <a:solidFill>
                <a:schemeClr val="tx1"/>
              </a:solidFill>
            </a:endParaRPr>
          </a:p>
        </p:txBody>
      </p:sp>
      <p:sp>
        <p:nvSpPr>
          <p:cNvPr id="6" name="Title 1"/>
          <p:cNvSpPr txBox="1">
            <a:spLocks/>
          </p:cNvSpPr>
          <p:nvPr/>
        </p:nvSpPr>
        <p:spPr bwMode="auto">
          <a:xfrm>
            <a:off x="152400" y="594211"/>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Access Point – </a:t>
            </a:r>
            <a:r>
              <a:rPr lang="en-US" b="1" dirty="0">
                <a:solidFill>
                  <a:srgbClr val="002060"/>
                </a:solidFill>
                <a:cs typeface="Calibri" panose="020F0502020204030204" pitchFamily="34" charset="0"/>
              </a:rPr>
              <a:t>Lightweight Access Point</a:t>
            </a:r>
          </a:p>
        </p:txBody>
      </p:sp>
    </p:spTree>
    <p:extLst>
      <p:ext uri="{BB962C8B-B14F-4D97-AF65-F5344CB8AC3E}">
        <p14:creationId xmlns:p14="http://schemas.microsoft.com/office/powerpoint/2010/main" val="2672543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‹16› of 46</a:t>
            </a:r>
            <a:endParaRPr lang="en-GB" dirty="0"/>
          </a:p>
        </p:txBody>
      </p:sp>
      <p:sp>
        <p:nvSpPr>
          <p:cNvPr id="5" name="Rectangle 4"/>
          <p:cNvSpPr>
            <a:spLocks noChangeArrowheads="1"/>
          </p:cNvSpPr>
          <p:nvPr/>
        </p:nvSpPr>
        <p:spPr bwMode="auto">
          <a:xfrm>
            <a:off x="485774" y="1778000"/>
            <a:ext cx="8174131"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000" dirty="0">
                <a:solidFill>
                  <a:schemeClr val="tx1"/>
                </a:solidFill>
              </a:rPr>
              <a:t>Depending on the manufacturer, lightweight access points may have a </a:t>
            </a:r>
            <a:r>
              <a:rPr lang="en-US" sz="2000" dirty="0">
                <a:solidFill>
                  <a:srgbClr val="FF0000"/>
                </a:solidFill>
              </a:rPr>
              <a:t>more extensive feature </a:t>
            </a:r>
            <a:r>
              <a:rPr lang="en-US" sz="2000" dirty="0">
                <a:solidFill>
                  <a:schemeClr val="tx1"/>
                </a:solidFill>
              </a:rPr>
              <a:t>set than autonomous access points, and include many of the features of those devices. Lightweight access points are </a:t>
            </a:r>
            <a:r>
              <a:rPr lang="en-US" sz="2000" dirty="0">
                <a:solidFill>
                  <a:srgbClr val="FF0000"/>
                </a:solidFill>
              </a:rPr>
              <a:t>centrally managed </a:t>
            </a:r>
            <a:r>
              <a:rPr lang="en-US" sz="2000" dirty="0">
                <a:solidFill>
                  <a:schemeClr val="tx1"/>
                </a:solidFill>
              </a:rPr>
              <a:t>from the wireless LAN controller/ switch. </a:t>
            </a:r>
          </a:p>
        </p:txBody>
      </p:sp>
      <p:sp>
        <p:nvSpPr>
          <p:cNvPr id="8" name="Title 1"/>
          <p:cNvSpPr txBox="1">
            <a:spLocks/>
          </p:cNvSpPr>
          <p:nvPr/>
        </p:nvSpPr>
        <p:spPr bwMode="auto">
          <a:xfrm>
            <a:off x="0" y="623358"/>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Access Point – </a:t>
            </a:r>
            <a:r>
              <a:rPr lang="en-US" b="1" dirty="0">
                <a:solidFill>
                  <a:srgbClr val="002060"/>
                </a:solidFill>
                <a:cs typeface="Calibri" panose="020F0502020204030204" pitchFamily="34" charset="0"/>
              </a:rPr>
              <a:t>Lightweight Access Point</a:t>
            </a:r>
          </a:p>
        </p:txBody>
      </p:sp>
    </p:spTree>
    <p:extLst>
      <p:ext uri="{BB962C8B-B14F-4D97-AF65-F5344CB8AC3E}">
        <p14:creationId xmlns:p14="http://schemas.microsoft.com/office/powerpoint/2010/main" val="3335665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‹18› of 46</a:t>
            </a:r>
            <a:endParaRPr lang="en-GB" dirty="0"/>
          </a:p>
        </p:txBody>
      </p:sp>
      <p:sp>
        <p:nvSpPr>
          <p:cNvPr id="8" name="Title 1"/>
          <p:cNvSpPr txBox="1">
            <a:spLocks/>
          </p:cNvSpPr>
          <p:nvPr/>
        </p:nvSpPr>
        <p:spPr bwMode="auto">
          <a:xfrm>
            <a:off x="0" y="623358"/>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Access Point – </a:t>
            </a:r>
            <a:r>
              <a:rPr lang="en-US" b="1" dirty="0">
                <a:solidFill>
                  <a:srgbClr val="002060"/>
                </a:solidFill>
                <a:cs typeface="Calibri" panose="020F0502020204030204" pitchFamily="34" charset="0"/>
              </a:rPr>
              <a:t>Lightweight Access Point</a:t>
            </a:r>
          </a:p>
        </p:txBody>
      </p:sp>
      <p:pic>
        <p:nvPicPr>
          <p:cNvPr id="2" name="Picture 1"/>
          <p:cNvPicPr>
            <a:picLocks noChangeAspect="1"/>
          </p:cNvPicPr>
          <p:nvPr/>
        </p:nvPicPr>
        <p:blipFill rotWithShape="1">
          <a:blip r:embed="rId2"/>
          <a:srcRect l="38321" t="46140" r="37805" b="18750"/>
          <a:stretch/>
        </p:blipFill>
        <p:spPr>
          <a:xfrm>
            <a:off x="1721224" y="1801905"/>
            <a:ext cx="4894075" cy="4046616"/>
          </a:xfrm>
          <a:prstGeom prst="rect">
            <a:avLst/>
          </a:prstGeom>
          <a:ln w="12700">
            <a:solidFill>
              <a:schemeClr val="tx1"/>
            </a:solidFill>
          </a:ln>
        </p:spPr>
      </p:pic>
    </p:spTree>
    <p:extLst>
      <p:ext uri="{BB962C8B-B14F-4D97-AF65-F5344CB8AC3E}">
        <p14:creationId xmlns:p14="http://schemas.microsoft.com/office/powerpoint/2010/main" val="4121052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19</a:t>
            </a:fld>
            <a:r>
              <a:rPr lang="en-GB" dirty="0" smtClean="0"/>
              <a:t>› of 46</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Content Placeholder 2"/>
          <p:cNvSpPr txBox="1">
            <a:spLocks/>
          </p:cNvSpPr>
          <p:nvPr/>
        </p:nvSpPr>
        <p:spPr bwMode="auto">
          <a:xfrm>
            <a:off x="914400" y="1374309"/>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nSpc>
                <a:spcPct val="150000"/>
              </a:lnSpc>
              <a:spcBef>
                <a:spcPct val="0"/>
              </a:spcBef>
              <a:buClrTx/>
              <a:buSzTx/>
              <a:buFontTx/>
              <a:buNone/>
            </a:pPr>
            <a:r>
              <a:rPr lang="en-GB" dirty="0">
                <a:solidFill>
                  <a:schemeClr val="tx1"/>
                </a:solidFill>
                <a:latin typeface="Calibri" panose="020F0502020204030204" pitchFamily="34" charset="0"/>
              </a:rPr>
              <a:t>Access Points (AP)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Autonomous Access Points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Lightweight Access Points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sz="3600" b="1" dirty="0">
                <a:solidFill>
                  <a:schemeClr val="tx1"/>
                </a:solidFill>
                <a:latin typeface="Calibri" panose="020F0502020204030204" pitchFamily="34" charset="0"/>
              </a:rPr>
              <a:t>Mesh Access Points </a:t>
            </a:r>
            <a:endParaRPr lang="en-US" sz="3600" b="1"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LAN Routers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Bridges</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Repeaters</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LAN Controller/Switch</a:t>
            </a:r>
            <a:endParaRPr lang="en-US" dirty="0">
              <a:solidFill>
                <a:schemeClr val="tx1"/>
              </a:solidFill>
              <a:latin typeface="Calibri" panose="020F0502020204030204" pitchFamily="34" charset="0"/>
            </a:endParaRPr>
          </a:p>
        </p:txBody>
      </p:sp>
      <p:sp>
        <p:nvSpPr>
          <p:cNvPr id="2" name="Left Arrow 1"/>
          <p:cNvSpPr/>
          <p:nvPr/>
        </p:nvSpPr>
        <p:spPr bwMode="auto">
          <a:xfrm>
            <a:off x="4903694" y="3227154"/>
            <a:ext cx="1075765" cy="820271"/>
          </a:xfrm>
          <a:prstGeom prst="lef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446324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46</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Content Placeholder 2"/>
          <p:cNvSpPr txBox="1">
            <a:spLocks/>
          </p:cNvSpPr>
          <p:nvPr/>
        </p:nvSpPr>
        <p:spPr bwMode="auto">
          <a:xfrm>
            <a:off x="487363" y="1697038"/>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nSpc>
                <a:spcPct val="150000"/>
              </a:lnSpc>
              <a:spcBef>
                <a:spcPct val="0"/>
              </a:spcBef>
              <a:buClrTx/>
              <a:buSzTx/>
              <a:buFontTx/>
              <a:buNone/>
            </a:pPr>
            <a:r>
              <a:rPr lang="en-GB" dirty="0">
                <a:solidFill>
                  <a:schemeClr val="tx1"/>
                </a:solidFill>
                <a:latin typeface="Calibri" panose="020F0502020204030204" pitchFamily="34" charset="0"/>
              </a:rPr>
              <a:t>Access Points (</a:t>
            </a:r>
            <a:r>
              <a:rPr lang="en-GB" dirty="0">
                <a:solidFill>
                  <a:schemeClr val="tx1"/>
                </a:solidFill>
              </a:rPr>
              <a:t>AP</a:t>
            </a:r>
            <a:r>
              <a:rPr lang="en-GB" dirty="0">
                <a:solidFill>
                  <a:schemeClr val="tx1"/>
                </a:solidFill>
                <a:latin typeface="Calibri" panose="020F0502020204030204" pitchFamily="34" charset="0"/>
              </a:rPr>
              <a:t>)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Autonomous Access Points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Lightweight Access Points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Mesh Access Points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LAN Routers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Bridges</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Repeaters</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LAN Controller/Switch</a:t>
            </a: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‹20› of 46</a:t>
            </a:r>
            <a:endParaRPr lang="en-GB" dirty="0"/>
          </a:p>
        </p:txBody>
      </p:sp>
      <p:sp>
        <p:nvSpPr>
          <p:cNvPr id="5" name="Rectangle 4"/>
          <p:cNvSpPr/>
          <p:nvPr/>
        </p:nvSpPr>
        <p:spPr>
          <a:xfrm>
            <a:off x="282388" y="1385213"/>
            <a:ext cx="8552330" cy="5355312"/>
          </a:xfrm>
          <a:prstGeom prst="rect">
            <a:avLst/>
          </a:prstGeom>
        </p:spPr>
        <p:txBody>
          <a:bodyPr wrap="square">
            <a:spAutoFit/>
          </a:bodyPr>
          <a:lstStyle/>
          <a:p>
            <a:pPr algn="just" eaLnBrk="1" hangingPunct="1">
              <a:lnSpc>
                <a:spcPct val="150000"/>
              </a:lnSpc>
              <a:defRPr/>
            </a:pPr>
            <a:r>
              <a:rPr lang="en-US" sz="1900" b="1" i="1" dirty="0">
                <a:solidFill>
                  <a:srgbClr val="FF0000"/>
                </a:solidFill>
                <a:latin typeface="Century Gothic" panose="020B0502020202020204" pitchFamily="34" charset="0"/>
                <a:cs typeface="Arial" charset="0"/>
              </a:rPr>
              <a:t>Wireless mesh networking </a:t>
            </a:r>
            <a:r>
              <a:rPr lang="en-US" sz="1900" dirty="0">
                <a:latin typeface="Century Gothic" panose="020B0502020202020204" pitchFamily="34" charset="0"/>
                <a:cs typeface="Arial" charset="0"/>
              </a:rPr>
              <a:t>is growing at a steady pace. The term </a:t>
            </a:r>
            <a:r>
              <a:rPr lang="en-US" sz="1900" i="1" dirty="0">
                <a:latin typeface="Century Gothic" panose="020B0502020202020204" pitchFamily="34" charset="0"/>
                <a:cs typeface="Arial" charset="0"/>
              </a:rPr>
              <a:t>mesh networking </a:t>
            </a:r>
            <a:r>
              <a:rPr lang="en-US" sz="1900" dirty="0">
                <a:latin typeface="Century Gothic" panose="020B0502020202020204" pitchFamily="34" charset="0"/>
                <a:cs typeface="Arial" charset="0"/>
              </a:rPr>
              <a:t>has been in existence for many years. </a:t>
            </a:r>
            <a:r>
              <a:rPr lang="en-US" sz="1900" b="1" dirty="0">
                <a:solidFill>
                  <a:srgbClr val="FF0000"/>
                </a:solidFill>
                <a:latin typeface="Century Gothic" panose="020B0502020202020204" pitchFamily="34" charset="0"/>
                <a:cs typeface="Arial" charset="0"/>
              </a:rPr>
              <a:t>In a full mesh network, all nodes connect together with at least two paths for every node. </a:t>
            </a:r>
          </a:p>
          <a:p>
            <a:pPr algn="just" eaLnBrk="1" hangingPunct="1">
              <a:lnSpc>
                <a:spcPct val="150000"/>
              </a:lnSpc>
              <a:defRPr/>
            </a:pPr>
            <a:endParaRPr lang="en-US" sz="1900" dirty="0">
              <a:latin typeface="Century Gothic" panose="020B0502020202020204" pitchFamily="34" charset="0"/>
              <a:cs typeface="Arial" charset="0"/>
            </a:endParaRPr>
          </a:p>
          <a:p>
            <a:pPr algn="just" eaLnBrk="1" hangingPunct="1">
              <a:lnSpc>
                <a:spcPct val="150000"/>
              </a:lnSpc>
              <a:defRPr/>
            </a:pPr>
            <a:r>
              <a:rPr lang="en-US" sz="1900" b="1" dirty="0">
                <a:solidFill>
                  <a:srgbClr val="FF0000"/>
                </a:solidFill>
                <a:latin typeface="Century Gothic" panose="020B0502020202020204" pitchFamily="34" charset="0"/>
                <a:cs typeface="Arial" charset="0"/>
              </a:rPr>
              <a:t>This allows for reliable communications in the event of a device or path failure.</a:t>
            </a:r>
          </a:p>
          <a:p>
            <a:pPr algn="just" eaLnBrk="1" hangingPunct="1">
              <a:lnSpc>
                <a:spcPct val="150000"/>
              </a:lnSpc>
              <a:defRPr/>
            </a:pPr>
            <a:endParaRPr lang="en-US" sz="1900" dirty="0">
              <a:latin typeface="Century Gothic" panose="020B0502020202020204" pitchFamily="34" charset="0"/>
              <a:cs typeface="Arial" charset="0"/>
            </a:endParaRPr>
          </a:p>
          <a:p>
            <a:pPr algn="just" eaLnBrk="1" hangingPunct="1">
              <a:lnSpc>
                <a:spcPct val="150000"/>
              </a:lnSpc>
              <a:defRPr/>
            </a:pPr>
            <a:r>
              <a:rPr lang="en-US" sz="1900" dirty="0">
                <a:latin typeface="Century Gothic" panose="020B0502020202020204" pitchFamily="34" charset="0"/>
                <a:cs typeface="Arial" charset="0"/>
              </a:rPr>
              <a:t>Wireless mesh networking is very popular in the outdoor market. Some examples where </a:t>
            </a:r>
            <a:r>
              <a:rPr lang="en-US" sz="1900" b="1" dirty="0">
                <a:solidFill>
                  <a:srgbClr val="FF0000"/>
                </a:solidFill>
                <a:latin typeface="Century Gothic" panose="020B0502020202020204" pitchFamily="34" charset="0"/>
                <a:cs typeface="Arial" charset="0"/>
              </a:rPr>
              <a:t>wireless mesh networks are currently utilized are</a:t>
            </a:r>
            <a:r>
              <a:rPr lang="en-US" sz="1900" b="1" dirty="0" smtClean="0">
                <a:solidFill>
                  <a:srgbClr val="FF0000"/>
                </a:solidFill>
                <a:latin typeface="Century Gothic" panose="020B0502020202020204" pitchFamily="34" charset="0"/>
                <a:cs typeface="Arial" charset="0"/>
              </a:rPr>
              <a:t>:</a:t>
            </a:r>
            <a:endParaRPr lang="en-US" sz="1900" b="1" dirty="0">
              <a:solidFill>
                <a:srgbClr val="FF0000"/>
              </a:solidFill>
              <a:latin typeface="Century Gothic" panose="020B0502020202020204" pitchFamily="34" charset="0"/>
              <a:cs typeface="Arial" charset="0"/>
            </a:endParaRPr>
          </a:p>
          <a:p>
            <a:pPr marL="285750" indent="-285750" algn="just" eaLnBrk="1" hangingPunct="1">
              <a:lnSpc>
                <a:spcPct val="150000"/>
              </a:lnSpc>
              <a:buFont typeface="Arial" pitchFamily="34" charset="0"/>
              <a:buChar char="•"/>
              <a:defRPr/>
            </a:pPr>
            <a:r>
              <a:rPr lang="en-US" sz="1900" dirty="0">
                <a:latin typeface="Century Gothic" panose="020B0502020202020204" pitchFamily="34" charset="0"/>
                <a:cs typeface="Arial" charset="0"/>
              </a:rPr>
              <a:t>Metropolitan</a:t>
            </a:r>
          </a:p>
          <a:p>
            <a:pPr marL="285750" indent="-285750" algn="just" eaLnBrk="1" hangingPunct="1">
              <a:lnSpc>
                <a:spcPct val="150000"/>
              </a:lnSpc>
              <a:buFont typeface="Arial" pitchFamily="34" charset="0"/>
              <a:buChar char="•"/>
              <a:defRPr/>
            </a:pPr>
            <a:r>
              <a:rPr lang="en-US" sz="1900" dirty="0">
                <a:latin typeface="Century Gothic" panose="020B0502020202020204" pitchFamily="34" charset="0"/>
                <a:cs typeface="Arial" charset="0"/>
              </a:rPr>
              <a:t>University campuses</a:t>
            </a:r>
          </a:p>
        </p:txBody>
      </p:sp>
      <p:sp>
        <p:nvSpPr>
          <p:cNvPr id="6" name="Title 1"/>
          <p:cNvSpPr txBox="1">
            <a:spLocks/>
          </p:cNvSpPr>
          <p:nvPr/>
        </p:nvSpPr>
        <p:spPr bwMode="auto">
          <a:xfrm>
            <a:off x="485775" y="235885"/>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Access Point – </a:t>
            </a:r>
            <a:r>
              <a:rPr lang="en-US" b="1" dirty="0">
                <a:solidFill>
                  <a:srgbClr val="002060"/>
                </a:solidFill>
                <a:cs typeface="Calibri" panose="020F0502020204030204" pitchFamily="34" charset="0"/>
              </a:rPr>
              <a:t>Mesh Access Point</a:t>
            </a:r>
          </a:p>
        </p:txBody>
      </p:sp>
    </p:spTree>
    <p:extLst>
      <p:ext uri="{BB962C8B-B14F-4D97-AF65-F5344CB8AC3E}">
        <p14:creationId xmlns:p14="http://schemas.microsoft.com/office/powerpoint/2010/main" val="121935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‹21› of 46</a:t>
            </a:r>
            <a:endParaRPr lang="en-GB" dirty="0"/>
          </a:p>
        </p:txBody>
      </p:sp>
      <p:sp>
        <p:nvSpPr>
          <p:cNvPr id="5" name="Rectangle 3"/>
          <p:cNvSpPr>
            <a:spLocks noChangeArrowheads="1"/>
          </p:cNvSpPr>
          <p:nvPr/>
        </p:nvSpPr>
        <p:spPr bwMode="auto">
          <a:xfrm>
            <a:off x="485775" y="1634066"/>
            <a:ext cx="7696200" cy="1880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lnSpc>
                <a:spcPct val="150000"/>
              </a:lnSpc>
              <a:spcBef>
                <a:spcPct val="0"/>
              </a:spcBef>
              <a:buClrTx/>
              <a:buSzTx/>
              <a:buFont typeface="Arial" panose="020B0604020202020204" pitchFamily="34" charset="0"/>
              <a:buChar char="•"/>
            </a:pPr>
            <a:r>
              <a:rPr lang="en-US" sz="2000" dirty="0">
                <a:solidFill>
                  <a:schemeClr val="tx1"/>
                </a:solidFill>
              </a:rPr>
              <a:t>Public safety</a:t>
            </a:r>
          </a:p>
          <a:p>
            <a:pPr eaLnBrk="1" hangingPunct="1">
              <a:lnSpc>
                <a:spcPct val="150000"/>
              </a:lnSpc>
              <a:spcBef>
                <a:spcPct val="0"/>
              </a:spcBef>
              <a:buClrTx/>
              <a:buSzTx/>
              <a:buFont typeface="Arial" panose="020B0604020202020204" pitchFamily="34" charset="0"/>
              <a:buChar char="•"/>
            </a:pPr>
            <a:r>
              <a:rPr lang="en-US" sz="2000" dirty="0">
                <a:solidFill>
                  <a:schemeClr val="tx1"/>
                </a:solidFill>
              </a:rPr>
              <a:t>Transportation</a:t>
            </a:r>
          </a:p>
          <a:p>
            <a:pPr eaLnBrk="1" hangingPunct="1">
              <a:lnSpc>
                <a:spcPct val="150000"/>
              </a:lnSpc>
              <a:spcBef>
                <a:spcPct val="0"/>
              </a:spcBef>
              <a:buClrTx/>
              <a:buSzTx/>
              <a:buFont typeface="Arial" panose="020B0604020202020204" pitchFamily="34" charset="0"/>
              <a:buChar char="•"/>
            </a:pPr>
            <a:r>
              <a:rPr lang="en-US" sz="2000" dirty="0">
                <a:solidFill>
                  <a:schemeClr val="tx1"/>
                </a:solidFill>
              </a:rPr>
              <a:t>Government</a:t>
            </a:r>
          </a:p>
          <a:p>
            <a:pPr eaLnBrk="1" hangingPunct="1">
              <a:lnSpc>
                <a:spcPct val="150000"/>
              </a:lnSpc>
              <a:spcBef>
                <a:spcPct val="0"/>
              </a:spcBef>
              <a:buClrTx/>
              <a:buSzTx/>
              <a:buFont typeface="Arial" panose="020B0604020202020204" pitchFamily="34" charset="0"/>
              <a:buChar char="•"/>
            </a:pPr>
            <a:r>
              <a:rPr lang="en-US" sz="2000" dirty="0">
                <a:solidFill>
                  <a:schemeClr val="tx1"/>
                </a:solidFill>
              </a:rPr>
              <a:t>Amphitheaters</a:t>
            </a:r>
          </a:p>
        </p:txBody>
      </p:sp>
      <p:sp>
        <p:nvSpPr>
          <p:cNvPr id="6" name="Title 1"/>
          <p:cNvSpPr txBox="1">
            <a:spLocks/>
          </p:cNvSpPr>
          <p:nvPr/>
        </p:nvSpPr>
        <p:spPr bwMode="auto">
          <a:xfrm>
            <a:off x="762000" y="657225"/>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Access Point – </a:t>
            </a:r>
            <a:r>
              <a:rPr lang="en-US" b="1" dirty="0">
                <a:solidFill>
                  <a:srgbClr val="002060"/>
                </a:solidFill>
                <a:cs typeface="Calibri" panose="020F0502020204030204" pitchFamily="34" charset="0"/>
              </a:rPr>
              <a:t>Mesh Access Point</a:t>
            </a:r>
          </a:p>
        </p:txBody>
      </p:sp>
    </p:spTree>
    <p:extLst>
      <p:ext uri="{BB962C8B-B14F-4D97-AF65-F5344CB8AC3E}">
        <p14:creationId xmlns:p14="http://schemas.microsoft.com/office/powerpoint/2010/main" val="3944397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‹22› of 46</a:t>
            </a:r>
            <a:endParaRPr lang="en-GB" dirty="0"/>
          </a:p>
        </p:txBody>
      </p:sp>
      <p:sp>
        <p:nvSpPr>
          <p:cNvPr id="6" name="Title 1"/>
          <p:cNvSpPr txBox="1">
            <a:spLocks/>
          </p:cNvSpPr>
          <p:nvPr/>
        </p:nvSpPr>
        <p:spPr bwMode="auto">
          <a:xfrm>
            <a:off x="762000" y="657225"/>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Access Point – </a:t>
            </a:r>
            <a:r>
              <a:rPr lang="en-US" b="1" dirty="0">
                <a:solidFill>
                  <a:srgbClr val="002060"/>
                </a:solidFill>
                <a:cs typeface="Calibri" panose="020F0502020204030204" pitchFamily="34" charset="0"/>
              </a:rPr>
              <a:t>Mesh Access Point</a:t>
            </a:r>
          </a:p>
        </p:txBody>
      </p:sp>
      <p:pic>
        <p:nvPicPr>
          <p:cNvPr id="2" name="Picture 1"/>
          <p:cNvPicPr>
            <a:picLocks noChangeAspect="1"/>
          </p:cNvPicPr>
          <p:nvPr/>
        </p:nvPicPr>
        <p:blipFill rotWithShape="1">
          <a:blip r:embed="rId2"/>
          <a:srcRect l="34394" t="26103" r="36151" b="31250"/>
          <a:stretch/>
        </p:blipFill>
        <p:spPr>
          <a:xfrm>
            <a:off x="1842248" y="1788457"/>
            <a:ext cx="5109882" cy="4159623"/>
          </a:xfrm>
          <a:prstGeom prst="rect">
            <a:avLst/>
          </a:prstGeom>
          <a:ln w="12700">
            <a:solidFill>
              <a:schemeClr val="tx1"/>
            </a:solidFill>
          </a:ln>
        </p:spPr>
      </p:pic>
    </p:spTree>
    <p:extLst>
      <p:ext uri="{BB962C8B-B14F-4D97-AF65-F5344CB8AC3E}">
        <p14:creationId xmlns:p14="http://schemas.microsoft.com/office/powerpoint/2010/main" val="1417755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23</a:t>
            </a:fld>
            <a:r>
              <a:rPr lang="en-GB" dirty="0" smtClean="0"/>
              <a:t>› of 46</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Content Placeholder 2"/>
          <p:cNvSpPr txBox="1">
            <a:spLocks/>
          </p:cNvSpPr>
          <p:nvPr/>
        </p:nvSpPr>
        <p:spPr bwMode="auto">
          <a:xfrm>
            <a:off x="914400" y="1374309"/>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nSpc>
                <a:spcPct val="150000"/>
              </a:lnSpc>
              <a:spcBef>
                <a:spcPct val="0"/>
              </a:spcBef>
              <a:buClrTx/>
              <a:buSzTx/>
              <a:buFontTx/>
              <a:buNone/>
            </a:pPr>
            <a:r>
              <a:rPr lang="en-GB" dirty="0">
                <a:solidFill>
                  <a:schemeClr val="tx1"/>
                </a:solidFill>
                <a:latin typeface="Calibri" panose="020F0502020204030204" pitchFamily="34" charset="0"/>
              </a:rPr>
              <a:t>Access Points (AP)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Autonomous Access Points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Lightweight Access Points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Mesh Access Points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sz="3600" b="1" dirty="0">
                <a:solidFill>
                  <a:schemeClr val="tx1"/>
                </a:solidFill>
                <a:latin typeface="Calibri" panose="020F0502020204030204" pitchFamily="34" charset="0"/>
              </a:rPr>
              <a:t>Wireless LAN Routers </a:t>
            </a:r>
            <a:endParaRPr lang="en-US" sz="3600" b="1"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Bridges</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Repeaters</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LAN Controller/Switch</a:t>
            </a:r>
            <a:endParaRPr lang="en-US" dirty="0">
              <a:solidFill>
                <a:schemeClr val="tx1"/>
              </a:solidFill>
              <a:latin typeface="Calibri" panose="020F0502020204030204" pitchFamily="34" charset="0"/>
            </a:endParaRPr>
          </a:p>
        </p:txBody>
      </p:sp>
      <p:sp>
        <p:nvSpPr>
          <p:cNvPr id="2" name="Left Arrow 1"/>
          <p:cNvSpPr/>
          <p:nvPr/>
        </p:nvSpPr>
        <p:spPr bwMode="auto">
          <a:xfrm>
            <a:off x="5100917" y="3758313"/>
            <a:ext cx="1075765" cy="820271"/>
          </a:xfrm>
          <a:prstGeom prst="lef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3833390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‹24› of 46</a:t>
            </a:r>
            <a:endParaRPr lang="en-GB"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385" r="1963"/>
          <a:stretch/>
        </p:blipFill>
        <p:spPr bwMode="auto">
          <a:xfrm>
            <a:off x="364751" y="1519516"/>
            <a:ext cx="7784166" cy="47626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bwMode="auto">
          <a:xfrm>
            <a:off x="553244" y="230365"/>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Wireless LAN Routers</a:t>
            </a:r>
            <a:endParaRPr lang="en-US" b="1" dirty="0">
              <a:solidFill>
                <a:srgbClr val="002060"/>
              </a:solidFill>
              <a:cs typeface="Calibri" panose="020F0502020204030204" pitchFamily="34" charset="0"/>
            </a:endParaRPr>
          </a:p>
        </p:txBody>
      </p:sp>
    </p:spTree>
    <p:extLst>
      <p:ext uri="{BB962C8B-B14F-4D97-AF65-F5344CB8AC3E}">
        <p14:creationId xmlns:p14="http://schemas.microsoft.com/office/powerpoint/2010/main" val="3091288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‹25› of 46</a:t>
            </a:r>
            <a:endParaRPr lang="en-GB" dirty="0"/>
          </a:p>
        </p:txBody>
      </p:sp>
      <p:sp>
        <p:nvSpPr>
          <p:cNvPr id="5" name="Rectangle 3"/>
          <p:cNvSpPr>
            <a:spLocks noChangeArrowheads="1"/>
          </p:cNvSpPr>
          <p:nvPr/>
        </p:nvSpPr>
        <p:spPr bwMode="auto">
          <a:xfrm>
            <a:off x="553243" y="1447800"/>
            <a:ext cx="8321815"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000" b="1" i="1" dirty="0">
                <a:solidFill>
                  <a:srgbClr val="FF0000"/>
                </a:solidFill>
              </a:rPr>
              <a:t>Wireless LAN routers </a:t>
            </a:r>
            <a:r>
              <a:rPr lang="en-US" sz="2000" dirty="0">
                <a:solidFill>
                  <a:schemeClr val="tx1"/>
                </a:solidFill>
              </a:rPr>
              <a:t>can be defined differently depending upon the application. In the SOHO or home market, a wireless LAN router may also be known as a </a:t>
            </a:r>
            <a:r>
              <a:rPr lang="en-US" sz="2000" b="1" dirty="0">
                <a:solidFill>
                  <a:srgbClr val="FF0000"/>
                </a:solidFill>
              </a:rPr>
              <a:t>wireless broadband router. </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The CWNP program and associated material refer to these devices as </a:t>
            </a:r>
            <a:r>
              <a:rPr lang="en-US" sz="2000" b="1" dirty="0">
                <a:solidFill>
                  <a:srgbClr val="FF0000"/>
                </a:solidFill>
              </a:rPr>
              <a:t>wireless residential gateways. </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In the enterprise environment, a wireless LAN router may have similar functionality plus extended features, and may be known as a wireless VPN router.</a:t>
            </a:r>
          </a:p>
        </p:txBody>
      </p:sp>
      <p:sp>
        <p:nvSpPr>
          <p:cNvPr id="6" name="Title 1"/>
          <p:cNvSpPr txBox="1">
            <a:spLocks/>
          </p:cNvSpPr>
          <p:nvPr/>
        </p:nvSpPr>
        <p:spPr bwMode="auto">
          <a:xfrm>
            <a:off x="553244" y="216918"/>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Wireless LAN Routers</a:t>
            </a:r>
            <a:endParaRPr lang="en-US" b="1" dirty="0">
              <a:solidFill>
                <a:srgbClr val="002060"/>
              </a:solidFill>
              <a:cs typeface="Calibri" panose="020F0502020204030204" pitchFamily="34" charset="0"/>
            </a:endParaRPr>
          </a:p>
        </p:txBody>
      </p:sp>
    </p:spTree>
    <p:extLst>
      <p:ext uri="{BB962C8B-B14F-4D97-AF65-F5344CB8AC3E}">
        <p14:creationId xmlns:p14="http://schemas.microsoft.com/office/powerpoint/2010/main" val="3351858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‹26› of 46</a:t>
            </a:r>
            <a:endParaRPr lang="en-GB" dirty="0"/>
          </a:p>
        </p:txBody>
      </p:sp>
      <p:sp>
        <p:nvSpPr>
          <p:cNvPr id="6" name="Title 1"/>
          <p:cNvSpPr txBox="1">
            <a:spLocks/>
          </p:cNvSpPr>
          <p:nvPr/>
        </p:nvSpPr>
        <p:spPr bwMode="auto">
          <a:xfrm>
            <a:off x="553244" y="230365"/>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Wireless LAN Routers</a:t>
            </a:r>
            <a:endParaRPr lang="en-US" b="1" dirty="0">
              <a:solidFill>
                <a:srgbClr val="002060"/>
              </a:solidFill>
              <a:cs typeface="Calibri" panose="020F0502020204030204" pitchFamily="34" charset="0"/>
            </a:endParaRPr>
          </a:p>
        </p:txBody>
      </p:sp>
      <p:pic>
        <p:nvPicPr>
          <p:cNvPr id="2" name="Picture 1"/>
          <p:cNvPicPr>
            <a:picLocks noChangeAspect="1"/>
          </p:cNvPicPr>
          <p:nvPr/>
        </p:nvPicPr>
        <p:blipFill rotWithShape="1">
          <a:blip r:embed="rId2"/>
          <a:srcRect l="38425" t="42463" r="36357" b="30515"/>
          <a:stretch/>
        </p:blipFill>
        <p:spPr>
          <a:xfrm>
            <a:off x="1438836" y="1882588"/>
            <a:ext cx="5526741" cy="3329635"/>
          </a:xfrm>
          <a:prstGeom prst="rect">
            <a:avLst/>
          </a:prstGeom>
          <a:ln w="12700">
            <a:solidFill>
              <a:schemeClr val="tx1"/>
            </a:solidFill>
          </a:ln>
        </p:spPr>
      </p:pic>
    </p:spTree>
    <p:extLst>
      <p:ext uri="{BB962C8B-B14F-4D97-AF65-F5344CB8AC3E}">
        <p14:creationId xmlns:p14="http://schemas.microsoft.com/office/powerpoint/2010/main" val="488914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‹27&gt; of 46</a:t>
            </a:r>
            <a:endParaRPr lang="en-GB" dirty="0"/>
          </a:p>
        </p:txBody>
      </p:sp>
      <p:sp>
        <p:nvSpPr>
          <p:cNvPr id="5" name="Rectangle 3"/>
          <p:cNvSpPr>
            <a:spLocks noChangeArrowheads="1"/>
          </p:cNvSpPr>
          <p:nvPr/>
        </p:nvSpPr>
        <p:spPr bwMode="auto">
          <a:xfrm>
            <a:off x="418539" y="1367117"/>
            <a:ext cx="8510308" cy="466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rPr>
              <a:t>SOHO or home broadband routers (also known as wireless residential gateways) are usually equipped with an </a:t>
            </a:r>
            <a:r>
              <a:rPr lang="en-US" sz="1800" b="1" dirty="0">
                <a:solidFill>
                  <a:srgbClr val="FF0000"/>
                </a:solidFill>
              </a:rPr>
              <a:t>Internet port, several ports for an Ethernet switch, and a wireless access point. </a:t>
            </a:r>
          </a:p>
          <a:p>
            <a:pPr algn="just" eaLnBrk="1" hangingPunct="1">
              <a:lnSpc>
                <a:spcPct val="150000"/>
              </a:lnSpc>
              <a:spcBef>
                <a:spcPct val="0"/>
              </a:spcBef>
              <a:buClrTx/>
              <a:buSzTx/>
              <a:buFontTx/>
              <a:buNone/>
            </a:pPr>
            <a:endParaRPr lang="en-US" sz="1800" dirty="0">
              <a:solidFill>
                <a:schemeClr val="tx1"/>
              </a:solidFill>
            </a:endParaRPr>
          </a:p>
          <a:p>
            <a:pPr algn="just" eaLnBrk="1" hangingPunct="1">
              <a:lnSpc>
                <a:spcPct val="150000"/>
              </a:lnSpc>
              <a:spcBef>
                <a:spcPct val="0"/>
              </a:spcBef>
              <a:buClrTx/>
              <a:buSzTx/>
              <a:buFontTx/>
              <a:buNone/>
            </a:pPr>
            <a:r>
              <a:rPr lang="en-US" sz="1800" b="1" dirty="0">
                <a:solidFill>
                  <a:srgbClr val="FF0000"/>
                </a:solidFill>
              </a:rPr>
              <a:t>These routers are configured through a web browser using either the HTTP or the HTTPS protocol. </a:t>
            </a:r>
            <a:r>
              <a:rPr lang="en-US" sz="1800" dirty="0">
                <a:solidFill>
                  <a:schemeClr val="tx1"/>
                </a:solidFill>
              </a:rPr>
              <a:t>Configuration of the devices is fairly simple for the novice user using web browser via a built-in web server. </a:t>
            </a:r>
          </a:p>
          <a:p>
            <a:pPr algn="just" eaLnBrk="1" hangingPunct="1">
              <a:lnSpc>
                <a:spcPct val="150000"/>
              </a:lnSpc>
              <a:spcBef>
                <a:spcPct val="0"/>
              </a:spcBef>
              <a:buClrTx/>
              <a:buSzTx/>
              <a:buFontTx/>
              <a:buNone/>
            </a:pPr>
            <a:endParaRPr lang="en-US" sz="1800" dirty="0">
              <a:solidFill>
                <a:schemeClr val="tx1"/>
              </a:solidFill>
            </a:endParaRPr>
          </a:p>
          <a:p>
            <a:pPr algn="just" eaLnBrk="1" hangingPunct="1">
              <a:lnSpc>
                <a:spcPct val="150000"/>
              </a:lnSpc>
              <a:spcBef>
                <a:spcPct val="0"/>
              </a:spcBef>
              <a:buClrTx/>
              <a:buSzTx/>
              <a:buFontTx/>
              <a:buNone/>
            </a:pPr>
            <a:r>
              <a:rPr lang="en-US" sz="1800" dirty="0">
                <a:solidFill>
                  <a:schemeClr val="tx1"/>
                </a:solidFill>
              </a:rPr>
              <a:t>In most cases, a </a:t>
            </a:r>
            <a:r>
              <a:rPr lang="en-US" sz="1800" b="1" dirty="0">
                <a:solidFill>
                  <a:srgbClr val="FF0000"/>
                </a:solidFill>
              </a:rPr>
              <a:t>broadband wireless router connects to either a cable modem or a digital subscriber line (DSL) connection available from an Internet service provider (ISP). </a:t>
            </a:r>
          </a:p>
        </p:txBody>
      </p:sp>
      <p:sp>
        <p:nvSpPr>
          <p:cNvPr id="6" name="Title 1"/>
          <p:cNvSpPr txBox="1">
            <a:spLocks/>
          </p:cNvSpPr>
          <p:nvPr/>
        </p:nvSpPr>
        <p:spPr bwMode="auto">
          <a:xfrm>
            <a:off x="274075" y="292380"/>
            <a:ext cx="8004113"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Wireless LAN Routers- </a:t>
            </a:r>
            <a:r>
              <a:rPr lang="en-US" b="1" dirty="0">
                <a:solidFill>
                  <a:schemeClr val="tx1"/>
                </a:solidFill>
              </a:rPr>
              <a:t>Wireless Residential Gateway</a:t>
            </a:r>
            <a:endParaRPr lang="en-US" b="1" dirty="0">
              <a:solidFill>
                <a:srgbClr val="002060"/>
              </a:solidFill>
              <a:cs typeface="Calibri" panose="020F0502020204030204" pitchFamily="34" charset="0"/>
            </a:endParaRPr>
          </a:p>
        </p:txBody>
      </p:sp>
    </p:spTree>
    <p:extLst>
      <p:ext uri="{BB962C8B-B14F-4D97-AF65-F5344CB8AC3E}">
        <p14:creationId xmlns:p14="http://schemas.microsoft.com/office/powerpoint/2010/main" val="2196087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‹28› of 46</a:t>
            </a:r>
            <a:endParaRPr lang="en-GB" dirty="0"/>
          </a:p>
        </p:txBody>
      </p:sp>
      <p:pic>
        <p:nvPicPr>
          <p:cNvPr id="5" name="Picture 2" descr="Image result for Wireless Lan Ro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73306"/>
            <a:ext cx="8153400" cy="4675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bwMode="auto">
          <a:xfrm>
            <a:off x="112710" y="408081"/>
            <a:ext cx="8004113"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Wireless LAN Routers- </a:t>
            </a:r>
            <a:r>
              <a:rPr lang="en-US" b="1" dirty="0">
                <a:solidFill>
                  <a:schemeClr val="tx1"/>
                </a:solidFill>
              </a:rPr>
              <a:t>Wireless Residential Gateway</a:t>
            </a:r>
            <a:endParaRPr lang="en-US" b="1" dirty="0">
              <a:solidFill>
                <a:srgbClr val="002060"/>
              </a:solidFill>
              <a:cs typeface="Calibri" panose="020F0502020204030204" pitchFamily="34" charset="0"/>
            </a:endParaRPr>
          </a:p>
        </p:txBody>
      </p:sp>
    </p:spTree>
    <p:extLst>
      <p:ext uri="{BB962C8B-B14F-4D97-AF65-F5344CB8AC3E}">
        <p14:creationId xmlns:p14="http://schemas.microsoft.com/office/powerpoint/2010/main" val="3332416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‹29&gt; of 46</a:t>
            </a:r>
            <a:endParaRPr lang="en-GB" dirty="0"/>
          </a:p>
        </p:txBody>
      </p:sp>
      <p:sp>
        <p:nvSpPr>
          <p:cNvPr id="5" name="Rectangle 4"/>
          <p:cNvSpPr>
            <a:spLocks noChangeArrowheads="1"/>
          </p:cNvSpPr>
          <p:nvPr/>
        </p:nvSpPr>
        <p:spPr bwMode="auto">
          <a:xfrm>
            <a:off x="349625" y="1634067"/>
            <a:ext cx="8606116"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000" dirty="0">
                <a:solidFill>
                  <a:schemeClr val="tx1"/>
                </a:solidFill>
                <a:cs typeface="Calibri" panose="020F0502020204030204" pitchFamily="34" charset="0"/>
              </a:rPr>
              <a:t>A </a:t>
            </a:r>
            <a:r>
              <a:rPr lang="en-US" sz="2000" i="1" dirty="0">
                <a:solidFill>
                  <a:schemeClr val="tx1"/>
                </a:solidFill>
                <a:cs typeface="Calibri" panose="020F0502020204030204" pitchFamily="34" charset="0"/>
              </a:rPr>
              <a:t>wireless VPN router </a:t>
            </a:r>
            <a:r>
              <a:rPr lang="en-US" sz="2000" dirty="0">
                <a:solidFill>
                  <a:schemeClr val="tx1"/>
                </a:solidFill>
                <a:cs typeface="Calibri" panose="020F0502020204030204" pitchFamily="34" charset="0"/>
              </a:rPr>
              <a:t>typically has three ports available: Ethernet port to connect to a LAN</a:t>
            </a:r>
          </a:p>
          <a:p>
            <a:pPr algn="just" eaLnBrk="1" hangingPunct="1">
              <a:lnSpc>
                <a:spcPct val="150000"/>
              </a:lnSpc>
              <a:spcBef>
                <a:spcPct val="0"/>
              </a:spcBef>
              <a:buClrTx/>
              <a:buSzTx/>
              <a:buFontTx/>
              <a:buNone/>
            </a:pPr>
            <a:endParaRPr lang="en-US" sz="2000" dirty="0">
              <a:solidFill>
                <a:schemeClr val="tx1"/>
              </a:solidFill>
              <a:cs typeface="Calibri" panose="020F0502020204030204" pitchFamily="34" charset="0"/>
            </a:endParaRPr>
          </a:p>
          <a:p>
            <a:pPr algn="just" eaLnBrk="1" hangingPunct="1">
              <a:lnSpc>
                <a:spcPct val="150000"/>
              </a:lnSpc>
              <a:spcBef>
                <a:spcPct val="0"/>
              </a:spcBef>
              <a:buClrTx/>
              <a:buSzTx/>
              <a:buFontTx/>
              <a:buNone/>
            </a:pPr>
            <a:r>
              <a:rPr lang="en-US" sz="2000" dirty="0">
                <a:solidFill>
                  <a:schemeClr val="tx1"/>
                </a:solidFill>
                <a:cs typeface="Calibri" panose="020F0502020204030204" pitchFamily="34" charset="0"/>
              </a:rPr>
              <a:t>Internet port to connect to the wide area network (WAN) Wireless port to allow IEEE 802.11 computers and devices to connect to a network</a:t>
            </a:r>
          </a:p>
          <a:p>
            <a:pPr algn="just" eaLnBrk="1" hangingPunct="1">
              <a:lnSpc>
                <a:spcPct val="150000"/>
              </a:lnSpc>
              <a:spcBef>
                <a:spcPct val="0"/>
              </a:spcBef>
              <a:buClrTx/>
              <a:buSzTx/>
              <a:buFontTx/>
              <a:buNone/>
            </a:pPr>
            <a:endParaRPr lang="en-US" sz="2000" dirty="0">
              <a:solidFill>
                <a:schemeClr val="tx1"/>
              </a:solidFill>
              <a:cs typeface="Calibri" panose="020F0502020204030204" pitchFamily="34" charset="0"/>
            </a:endParaRPr>
          </a:p>
          <a:p>
            <a:pPr algn="just" eaLnBrk="1" hangingPunct="1">
              <a:lnSpc>
                <a:spcPct val="150000"/>
              </a:lnSpc>
              <a:spcBef>
                <a:spcPct val="0"/>
              </a:spcBef>
              <a:buClrTx/>
              <a:buSzTx/>
              <a:buFontTx/>
              <a:buNone/>
            </a:pPr>
            <a:r>
              <a:rPr lang="en-US" sz="2000" dirty="0">
                <a:solidFill>
                  <a:schemeClr val="tx1"/>
                </a:solidFill>
                <a:cs typeface="Calibri" panose="020F0502020204030204" pitchFamily="34" charset="0"/>
              </a:rPr>
              <a:t>Wireless VPN routers have a more extensive feature set than wireless broadband routers, including Layer 3 VPN tunnels between devices and the router on each side acting as a VPN endpoint.</a:t>
            </a:r>
          </a:p>
        </p:txBody>
      </p:sp>
      <p:sp>
        <p:nvSpPr>
          <p:cNvPr id="6" name="Title 1"/>
          <p:cNvSpPr txBox="1">
            <a:spLocks/>
          </p:cNvSpPr>
          <p:nvPr/>
        </p:nvSpPr>
        <p:spPr bwMode="auto">
          <a:xfrm>
            <a:off x="629180" y="477309"/>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sz="3600" b="1" dirty="0">
                <a:solidFill>
                  <a:srgbClr val="002060"/>
                </a:solidFill>
                <a:cs typeface="Calibri" panose="020F0502020204030204" pitchFamily="34" charset="0"/>
              </a:rPr>
              <a:t>Wireless LAN Routers- </a:t>
            </a:r>
            <a:r>
              <a:rPr lang="en-US" b="1" dirty="0">
                <a:solidFill>
                  <a:schemeClr val="tx1"/>
                </a:solidFill>
              </a:rPr>
              <a:t>Wireless VPN Router</a:t>
            </a:r>
          </a:p>
        </p:txBody>
      </p:sp>
    </p:spTree>
    <p:extLst>
      <p:ext uri="{BB962C8B-B14F-4D97-AF65-F5344CB8AC3E}">
        <p14:creationId xmlns:p14="http://schemas.microsoft.com/office/powerpoint/2010/main" val="3896894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TW" b="1" dirty="0">
                <a:latin typeface="Century Gothic" panose="020B0502020202020204" pitchFamily="34" charset="0"/>
                <a:ea typeface="新細明體" pitchFamily="18" charset="-120"/>
              </a:rPr>
              <a:t>At the end of this topic, You should be able to</a:t>
            </a:r>
            <a:endParaRPr lang="en-US" dirty="0">
              <a:latin typeface="Century Gothic" panose="020B050202020202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46</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6" name="Rectangle 5"/>
          <p:cNvSpPr>
            <a:spLocks noChangeArrowheads="1"/>
          </p:cNvSpPr>
          <p:nvPr/>
        </p:nvSpPr>
        <p:spPr bwMode="auto">
          <a:xfrm>
            <a:off x="677863" y="3081867"/>
            <a:ext cx="7848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spcBef>
                <a:spcPct val="0"/>
              </a:spcBef>
              <a:buClrTx/>
              <a:buSzTx/>
              <a:buFont typeface="Arial" panose="020B0604020202020204" pitchFamily="34" charset="0"/>
              <a:buChar char="•"/>
            </a:pPr>
            <a:r>
              <a:rPr lang="en-US" sz="1800" dirty="0">
                <a:solidFill>
                  <a:schemeClr val="tx1"/>
                </a:solidFill>
              </a:rPr>
              <a:t>Remember the function and features of three different access point technologies.</a:t>
            </a:r>
          </a:p>
          <a:p>
            <a:pPr algn="just" eaLnBrk="1" hangingPunct="1">
              <a:spcBef>
                <a:spcPct val="0"/>
              </a:spcBef>
              <a:buClrTx/>
              <a:buSzTx/>
              <a:buFont typeface="Arial" panose="020B0604020202020204" pitchFamily="34" charset="0"/>
              <a:buChar char="•"/>
            </a:pPr>
            <a:endParaRPr lang="en-US" sz="1800" dirty="0">
              <a:solidFill>
                <a:schemeClr val="tx1"/>
              </a:solidFill>
            </a:endParaRPr>
          </a:p>
          <a:p>
            <a:pPr algn="just" eaLnBrk="1" hangingPunct="1">
              <a:spcBef>
                <a:spcPct val="0"/>
              </a:spcBef>
              <a:buClrTx/>
              <a:buSzTx/>
              <a:buFont typeface="Arial" panose="020B0604020202020204" pitchFamily="34" charset="0"/>
              <a:buChar char="•"/>
            </a:pPr>
            <a:r>
              <a:rPr lang="en-US" sz="1800" dirty="0">
                <a:solidFill>
                  <a:schemeClr val="tx1"/>
                </a:solidFill>
              </a:rPr>
              <a:t>Understand differences in various infrastructure devices.</a:t>
            </a:r>
          </a:p>
          <a:p>
            <a:pPr algn="just" eaLnBrk="1" hangingPunct="1">
              <a:spcBef>
                <a:spcPct val="0"/>
              </a:spcBef>
              <a:buClrTx/>
              <a:buSzTx/>
              <a:buFont typeface="Arial" panose="020B0604020202020204" pitchFamily="34" charset="0"/>
              <a:buChar char="•"/>
            </a:pPr>
            <a:endParaRPr lang="en-US" sz="1800" dirty="0">
              <a:solidFill>
                <a:schemeClr val="tx1"/>
              </a:solidFill>
            </a:endParaRPr>
          </a:p>
          <a:p>
            <a:pPr algn="just" eaLnBrk="1" hangingPunct="1">
              <a:spcBef>
                <a:spcPct val="0"/>
              </a:spcBef>
              <a:buClrTx/>
              <a:buSzTx/>
              <a:buFont typeface="Arial" panose="020B0604020202020204" pitchFamily="34" charset="0"/>
              <a:buChar char="•"/>
            </a:pPr>
            <a:r>
              <a:rPr lang="en-US" sz="1800" dirty="0">
                <a:solidFill>
                  <a:schemeClr val="tx1"/>
                </a:solidFill>
              </a:rPr>
              <a:t>Explain the function of other infrastructure devices.</a:t>
            </a:r>
          </a:p>
          <a:p>
            <a:pPr algn="just" eaLnBrk="1" hangingPunct="1">
              <a:spcBef>
                <a:spcPct val="0"/>
              </a:spcBef>
              <a:buClrTx/>
              <a:buSzTx/>
              <a:buFont typeface="Arial" panose="020B0604020202020204" pitchFamily="34" charset="0"/>
              <a:buChar char="•"/>
            </a:pPr>
            <a:endParaRPr lang="en-US" sz="1800" dirty="0">
              <a:solidFill>
                <a:schemeClr val="tx1"/>
              </a:solidFill>
            </a:endParaRPr>
          </a:p>
          <a:p>
            <a:pPr algn="just" eaLnBrk="1" hangingPunct="1">
              <a:spcBef>
                <a:spcPct val="0"/>
              </a:spcBef>
              <a:buClrTx/>
              <a:buSzTx/>
              <a:buFont typeface="Arial" panose="020B0604020202020204" pitchFamily="34" charset="0"/>
              <a:buChar char="•"/>
            </a:pPr>
            <a:endParaRPr lang="en-US" sz="1800" dirty="0">
              <a:solidFill>
                <a:schemeClr val="tx1"/>
              </a:solidFill>
            </a:endParaRPr>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‹30› of 46</a:t>
            </a:r>
            <a:endParaRPr lang="en-GB" dirty="0"/>
          </a:p>
        </p:txBody>
      </p:sp>
      <p:sp>
        <p:nvSpPr>
          <p:cNvPr id="6" name="Title 1"/>
          <p:cNvSpPr txBox="1">
            <a:spLocks/>
          </p:cNvSpPr>
          <p:nvPr/>
        </p:nvSpPr>
        <p:spPr bwMode="auto">
          <a:xfrm>
            <a:off x="629180" y="477309"/>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r>
              <a:rPr lang="en-US" sz="3600" b="1" dirty="0">
                <a:solidFill>
                  <a:srgbClr val="002060"/>
                </a:solidFill>
                <a:cs typeface="Calibri" panose="020F0502020204030204" pitchFamily="34" charset="0"/>
              </a:rPr>
              <a:t>Wireless LAN Routers- </a:t>
            </a:r>
            <a:r>
              <a:rPr lang="en-US" b="1" dirty="0">
                <a:solidFill>
                  <a:schemeClr val="tx1"/>
                </a:solidFill>
              </a:rPr>
              <a:t>Wireless VPN Router</a:t>
            </a:r>
          </a:p>
        </p:txBody>
      </p:sp>
      <p:pic>
        <p:nvPicPr>
          <p:cNvPr id="2" name="Picture 1"/>
          <p:cNvPicPr>
            <a:picLocks noChangeAspect="1"/>
          </p:cNvPicPr>
          <p:nvPr/>
        </p:nvPicPr>
        <p:blipFill rotWithShape="1">
          <a:blip r:embed="rId2"/>
          <a:srcRect l="39045" t="32905" r="35531" b="19853"/>
          <a:stretch/>
        </p:blipFill>
        <p:spPr>
          <a:xfrm>
            <a:off x="2366682" y="1788459"/>
            <a:ext cx="4114800" cy="4298796"/>
          </a:xfrm>
          <a:prstGeom prst="rect">
            <a:avLst/>
          </a:prstGeom>
          <a:ln w="12700">
            <a:solidFill>
              <a:schemeClr val="tx1"/>
            </a:solidFill>
          </a:ln>
        </p:spPr>
      </p:pic>
    </p:spTree>
    <p:extLst>
      <p:ext uri="{BB962C8B-B14F-4D97-AF65-F5344CB8AC3E}">
        <p14:creationId xmlns:p14="http://schemas.microsoft.com/office/powerpoint/2010/main" val="423055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31</a:t>
            </a:fld>
            <a:r>
              <a:rPr lang="en-GB" dirty="0" smtClean="0"/>
              <a:t>› of 46</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Content Placeholder 2"/>
          <p:cNvSpPr txBox="1">
            <a:spLocks/>
          </p:cNvSpPr>
          <p:nvPr/>
        </p:nvSpPr>
        <p:spPr bwMode="auto">
          <a:xfrm>
            <a:off x="766482" y="1521683"/>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nSpc>
                <a:spcPct val="150000"/>
              </a:lnSpc>
              <a:spcBef>
                <a:spcPct val="0"/>
              </a:spcBef>
              <a:buClrTx/>
              <a:buSzTx/>
              <a:buFontTx/>
              <a:buNone/>
            </a:pPr>
            <a:r>
              <a:rPr lang="en-GB" dirty="0">
                <a:solidFill>
                  <a:schemeClr val="tx1"/>
                </a:solidFill>
                <a:latin typeface="Calibri" panose="020F0502020204030204" pitchFamily="34" charset="0"/>
              </a:rPr>
              <a:t>Access Points (AP)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Autonomous Access Points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Lightweight Access Points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Mesh Access Points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LAN Routers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sz="3600" b="1" dirty="0">
                <a:solidFill>
                  <a:schemeClr val="tx1"/>
                </a:solidFill>
                <a:latin typeface="Calibri" panose="020F0502020204030204" pitchFamily="34" charset="0"/>
              </a:rPr>
              <a:t>Wireless Bridges</a:t>
            </a:r>
            <a:endParaRPr lang="en-US" sz="3600" b="1"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Repeaters</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LAN Controller/Switch</a:t>
            </a:r>
            <a:endParaRPr lang="en-US" dirty="0">
              <a:solidFill>
                <a:schemeClr val="tx1"/>
              </a:solidFill>
              <a:latin typeface="Calibri" panose="020F0502020204030204" pitchFamily="34" charset="0"/>
            </a:endParaRPr>
          </a:p>
        </p:txBody>
      </p:sp>
      <p:sp>
        <p:nvSpPr>
          <p:cNvPr id="2" name="Left Arrow 1"/>
          <p:cNvSpPr/>
          <p:nvPr/>
        </p:nvSpPr>
        <p:spPr bwMode="auto">
          <a:xfrm>
            <a:off x="4173070" y="4430667"/>
            <a:ext cx="1075765" cy="820271"/>
          </a:xfrm>
          <a:prstGeom prst="lef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4752962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‹32&gt; of 46</a:t>
            </a:r>
            <a:endParaRPr lang="en-GB" dirty="0"/>
          </a:p>
        </p:txBody>
      </p:sp>
      <p:sp>
        <p:nvSpPr>
          <p:cNvPr id="5" name="Rectangle 3"/>
          <p:cNvSpPr>
            <a:spLocks noChangeArrowheads="1"/>
          </p:cNvSpPr>
          <p:nvPr/>
        </p:nvSpPr>
        <p:spPr bwMode="auto">
          <a:xfrm>
            <a:off x="450290" y="1073150"/>
            <a:ext cx="8518898" cy="579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lnSpc>
                <a:spcPct val="150000"/>
              </a:lnSpc>
              <a:spcBef>
                <a:spcPct val="0"/>
              </a:spcBef>
              <a:buClrTx/>
              <a:buSzTx/>
              <a:buFontTx/>
              <a:buNone/>
            </a:pPr>
            <a:r>
              <a:rPr lang="en-US" sz="1900" i="1" dirty="0">
                <a:solidFill>
                  <a:schemeClr val="tx1"/>
                </a:solidFill>
              </a:rPr>
              <a:t>Wireless bridges </a:t>
            </a:r>
            <a:r>
              <a:rPr lang="en-US" sz="1900" b="1" dirty="0">
                <a:solidFill>
                  <a:srgbClr val="FF0000"/>
                </a:solidFill>
              </a:rPr>
              <a:t>connect two or more wired LANs </a:t>
            </a:r>
            <a:r>
              <a:rPr lang="en-US" sz="1900" dirty="0">
                <a:solidFill>
                  <a:schemeClr val="tx1"/>
                </a:solidFill>
              </a:rPr>
              <a:t>together.</a:t>
            </a:r>
          </a:p>
          <a:p>
            <a:pPr eaLnBrk="1" hangingPunct="1">
              <a:lnSpc>
                <a:spcPct val="150000"/>
              </a:lnSpc>
              <a:spcBef>
                <a:spcPct val="0"/>
              </a:spcBef>
              <a:buClrTx/>
              <a:buSzTx/>
              <a:buFontTx/>
              <a:buNone/>
            </a:pPr>
            <a:endParaRPr lang="en-US" sz="1900" dirty="0">
              <a:solidFill>
                <a:schemeClr val="tx1"/>
              </a:solidFill>
            </a:endParaRPr>
          </a:p>
          <a:p>
            <a:pPr eaLnBrk="1" hangingPunct="1">
              <a:lnSpc>
                <a:spcPct val="150000"/>
              </a:lnSpc>
              <a:spcBef>
                <a:spcPct val="0"/>
              </a:spcBef>
              <a:buClrTx/>
              <a:buSzTx/>
              <a:buFontTx/>
              <a:buNone/>
            </a:pPr>
            <a:r>
              <a:rPr lang="en-US" sz="1900" dirty="0">
                <a:solidFill>
                  <a:schemeClr val="tx1"/>
                </a:solidFill>
              </a:rPr>
              <a:t>A wireless bridge is a dedicated device that functions in much the same way as an access point in bridge mode. </a:t>
            </a:r>
          </a:p>
          <a:p>
            <a:pPr eaLnBrk="1" hangingPunct="1">
              <a:lnSpc>
                <a:spcPct val="150000"/>
              </a:lnSpc>
              <a:spcBef>
                <a:spcPct val="0"/>
              </a:spcBef>
              <a:buClrTx/>
              <a:buSzTx/>
              <a:buFontTx/>
              <a:buNone/>
            </a:pPr>
            <a:endParaRPr lang="en-US" sz="1900" dirty="0">
              <a:solidFill>
                <a:schemeClr val="tx1"/>
              </a:solidFill>
            </a:endParaRPr>
          </a:p>
          <a:p>
            <a:pPr eaLnBrk="1" hangingPunct="1">
              <a:lnSpc>
                <a:spcPct val="150000"/>
              </a:lnSpc>
              <a:spcBef>
                <a:spcPct val="0"/>
              </a:spcBef>
              <a:buClrTx/>
              <a:buSzTx/>
              <a:buFontTx/>
              <a:buNone/>
            </a:pPr>
            <a:r>
              <a:rPr lang="en-US" sz="1900" dirty="0">
                <a:solidFill>
                  <a:schemeClr val="tx1"/>
                </a:solidFill>
              </a:rPr>
              <a:t>Wireless bridges have many of the same features as enterprise access points, including removable antennas and selectable power levels.</a:t>
            </a:r>
          </a:p>
          <a:p>
            <a:pPr eaLnBrk="1" hangingPunct="1">
              <a:lnSpc>
                <a:spcPct val="150000"/>
              </a:lnSpc>
              <a:spcBef>
                <a:spcPct val="0"/>
              </a:spcBef>
              <a:buClrTx/>
              <a:buSzTx/>
              <a:buFontTx/>
              <a:buNone/>
            </a:pPr>
            <a:endParaRPr lang="en-US" sz="1900" dirty="0">
              <a:solidFill>
                <a:schemeClr val="tx1"/>
              </a:solidFill>
            </a:endParaRPr>
          </a:p>
          <a:p>
            <a:pPr algn="just" eaLnBrk="1" hangingPunct="1">
              <a:lnSpc>
                <a:spcPct val="150000"/>
              </a:lnSpc>
              <a:spcBef>
                <a:spcPct val="0"/>
              </a:spcBef>
              <a:buClrTx/>
              <a:buSzTx/>
              <a:buFontTx/>
              <a:buNone/>
            </a:pPr>
            <a:r>
              <a:rPr lang="en-US" sz="1900" dirty="0">
                <a:solidFill>
                  <a:schemeClr val="tx1"/>
                </a:solidFill>
              </a:rPr>
              <a:t>Connecting locations together using wireless bridges has </a:t>
            </a:r>
            <a:r>
              <a:rPr lang="en-US" sz="1900" b="1" dirty="0">
                <a:solidFill>
                  <a:srgbClr val="FF0000"/>
                </a:solidFill>
              </a:rPr>
              <a:t>many benefits, including fast installation, cost savings, and high data transfer rates.</a:t>
            </a:r>
            <a:r>
              <a:rPr lang="en-US" sz="1900" dirty="0">
                <a:solidFill>
                  <a:schemeClr val="tx1"/>
                </a:solidFill>
              </a:rPr>
              <a:t> Depending on the circumstances, a wireless bridge can be installed in as little as one day. </a:t>
            </a:r>
          </a:p>
          <a:p>
            <a:pPr eaLnBrk="1" hangingPunct="1">
              <a:lnSpc>
                <a:spcPct val="150000"/>
              </a:lnSpc>
              <a:spcBef>
                <a:spcPct val="0"/>
              </a:spcBef>
              <a:buClrTx/>
              <a:buSzTx/>
              <a:buFontTx/>
              <a:buNone/>
            </a:pPr>
            <a:endParaRPr lang="en-US" sz="1900" dirty="0">
              <a:solidFill>
                <a:schemeClr val="tx1"/>
              </a:solidFill>
            </a:endParaRPr>
          </a:p>
        </p:txBody>
      </p:sp>
      <p:sp>
        <p:nvSpPr>
          <p:cNvPr id="6" name="Title 1"/>
          <p:cNvSpPr txBox="1">
            <a:spLocks/>
          </p:cNvSpPr>
          <p:nvPr/>
        </p:nvSpPr>
        <p:spPr bwMode="auto">
          <a:xfrm>
            <a:off x="715403" y="234112"/>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Wireless Bridge</a:t>
            </a:r>
            <a:endParaRPr lang="en-US" b="1" dirty="0">
              <a:solidFill>
                <a:schemeClr val="tx1"/>
              </a:solidFill>
            </a:endParaRPr>
          </a:p>
        </p:txBody>
      </p:sp>
    </p:spTree>
    <p:extLst>
      <p:ext uri="{BB962C8B-B14F-4D97-AF65-F5344CB8AC3E}">
        <p14:creationId xmlns:p14="http://schemas.microsoft.com/office/powerpoint/2010/main" val="3601384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‹33› of 46</a:t>
            </a:r>
            <a:endParaRPr lang="en-GB" dirty="0"/>
          </a:p>
        </p:txBody>
      </p:sp>
      <p:sp>
        <p:nvSpPr>
          <p:cNvPr id="6" name="Title 1"/>
          <p:cNvSpPr txBox="1">
            <a:spLocks/>
          </p:cNvSpPr>
          <p:nvPr/>
        </p:nvSpPr>
        <p:spPr bwMode="auto">
          <a:xfrm>
            <a:off x="715403" y="234112"/>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Wireless Bridge</a:t>
            </a:r>
            <a:endParaRPr lang="en-US" b="1" dirty="0">
              <a:solidFill>
                <a:schemeClr val="tx1"/>
              </a:solidFill>
            </a:endParaRPr>
          </a:p>
        </p:txBody>
      </p:sp>
      <p:pic>
        <p:nvPicPr>
          <p:cNvPr id="2" name="Picture 1"/>
          <p:cNvPicPr>
            <a:picLocks noChangeAspect="1"/>
          </p:cNvPicPr>
          <p:nvPr/>
        </p:nvPicPr>
        <p:blipFill rotWithShape="1">
          <a:blip r:embed="rId2"/>
          <a:srcRect l="35221" t="38971" r="36048" b="41360"/>
          <a:stretch/>
        </p:blipFill>
        <p:spPr>
          <a:xfrm>
            <a:off x="916593" y="1842246"/>
            <a:ext cx="6952505" cy="2675966"/>
          </a:xfrm>
          <a:prstGeom prst="rect">
            <a:avLst/>
          </a:prstGeom>
          <a:ln w="12700">
            <a:solidFill>
              <a:schemeClr val="tx1"/>
            </a:solidFill>
          </a:ln>
        </p:spPr>
      </p:pic>
    </p:spTree>
    <p:extLst>
      <p:ext uri="{BB962C8B-B14F-4D97-AF65-F5344CB8AC3E}">
        <p14:creationId xmlns:p14="http://schemas.microsoft.com/office/powerpoint/2010/main" val="1647109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‹34› of 46</a:t>
            </a:r>
            <a:endParaRPr lang="en-GB" dirty="0"/>
          </a:p>
        </p:txBody>
      </p:sp>
      <p:sp>
        <p:nvSpPr>
          <p:cNvPr id="5" name="Rectangle 3"/>
          <p:cNvSpPr>
            <a:spLocks noChangeArrowheads="1"/>
          </p:cNvSpPr>
          <p:nvPr/>
        </p:nvSpPr>
        <p:spPr bwMode="auto">
          <a:xfrm>
            <a:off x="418539" y="1644339"/>
            <a:ext cx="8227919"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000" b="1" dirty="0">
                <a:solidFill>
                  <a:srgbClr val="FF0000"/>
                </a:solidFill>
              </a:rPr>
              <a:t>Wireless bridges work in either the 2.4 GHz ISM or 5 GHz UNII band</a:t>
            </a:r>
            <a:r>
              <a:rPr lang="en-US" sz="2000" dirty="0">
                <a:solidFill>
                  <a:schemeClr val="tx1"/>
                </a:solidFill>
              </a:rPr>
              <a:t>. The distance can span long distances. Since wireless bridges can potentially span long distances, it is important to take security into consideration.</a:t>
            </a:r>
          </a:p>
          <a:p>
            <a:pPr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b="1" dirty="0">
                <a:solidFill>
                  <a:srgbClr val="FF0000"/>
                </a:solidFill>
              </a:rPr>
              <a:t>Cost savings can be enormous compared to installing and maintaining a physical wired connection between locations, such as copper, fiber optics, or a leased line from a service provider.</a:t>
            </a:r>
          </a:p>
          <a:p>
            <a:pPr eaLnBrk="1" hangingPunct="1">
              <a:lnSpc>
                <a:spcPct val="150000"/>
              </a:lnSpc>
              <a:spcBef>
                <a:spcPct val="0"/>
              </a:spcBef>
              <a:buClrTx/>
              <a:buSzTx/>
              <a:buFontTx/>
              <a:buNone/>
            </a:pPr>
            <a:endParaRPr lang="en-US" sz="2000" dirty="0">
              <a:solidFill>
                <a:schemeClr val="tx1"/>
              </a:solidFill>
            </a:endParaRPr>
          </a:p>
        </p:txBody>
      </p:sp>
      <p:sp>
        <p:nvSpPr>
          <p:cNvPr id="6" name="Title 1"/>
          <p:cNvSpPr txBox="1">
            <a:spLocks/>
          </p:cNvSpPr>
          <p:nvPr/>
        </p:nvSpPr>
        <p:spPr bwMode="auto">
          <a:xfrm>
            <a:off x="341313" y="643996"/>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Wireless Bridge</a:t>
            </a:r>
            <a:endParaRPr lang="en-US" b="1" dirty="0">
              <a:solidFill>
                <a:schemeClr val="tx1"/>
              </a:solidFill>
            </a:endParaRPr>
          </a:p>
        </p:txBody>
      </p:sp>
    </p:spTree>
    <p:extLst>
      <p:ext uri="{BB962C8B-B14F-4D97-AF65-F5344CB8AC3E}">
        <p14:creationId xmlns:p14="http://schemas.microsoft.com/office/powerpoint/2010/main" val="32383262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35</a:t>
            </a:fld>
            <a:r>
              <a:rPr lang="en-GB" dirty="0" smtClean="0"/>
              <a:t>› of 46</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Content Placeholder 2"/>
          <p:cNvSpPr txBox="1">
            <a:spLocks/>
          </p:cNvSpPr>
          <p:nvPr/>
        </p:nvSpPr>
        <p:spPr bwMode="auto">
          <a:xfrm>
            <a:off x="766482" y="1521683"/>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nSpc>
                <a:spcPct val="150000"/>
              </a:lnSpc>
              <a:spcBef>
                <a:spcPct val="0"/>
              </a:spcBef>
              <a:buClrTx/>
              <a:buSzTx/>
              <a:buFontTx/>
              <a:buNone/>
            </a:pPr>
            <a:r>
              <a:rPr lang="en-GB" dirty="0">
                <a:solidFill>
                  <a:schemeClr val="tx1"/>
                </a:solidFill>
                <a:latin typeface="Calibri" panose="020F0502020204030204" pitchFamily="34" charset="0"/>
              </a:rPr>
              <a:t>Access Points (AP)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Autonomous Access Points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Lightweight Access Points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Mesh Access Points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LAN Routers </a:t>
            </a:r>
            <a:endParaRPr lang="en-US" dirty="0">
              <a:solidFill>
                <a:schemeClr val="tx1"/>
              </a:solidFill>
              <a:latin typeface="Calibri" panose="020F0502020204030204" pitchFamily="34" charset="0"/>
            </a:endParaRPr>
          </a:p>
          <a:p>
            <a:pPr>
              <a:lnSpc>
                <a:spcPct val="150000"/>
              </a:lnSpc>
              <a:spcBef>
                <a:spcPct val="0"/>
              </a:spcBef>
              <a:buClrTx/>
              <a:buSzTx/>
              <a:buNone/>
            </a:pPr>
            <a:r>
              <a:rPr lang="en-GB" dirty="0">
                <a:solidFill>
                  <a:schemeClr val="tx1"/>
                </a:solidFill>
                <a:latin typeface="Calibri" panose="020F0502020204030204" pitchFamily="34" charset="0"/>
              </a:rPr>
              <a:t>Wireless Bridges</a:t>
            </a:r>
            <a:endParaRPr lang="en-US" dirty="0">
              <a:solidFill>
                <a:schemeClr val="tx1"/>
              </a:solidFill>
              <a:latin typeface="Calibri" panose="020F0502020204030204" pitchFamily="34" charset="0"/>
            </a:endParaRPr>
          </a:p>
          <a:p>
            <a:pPr>
              <a:lnSpc>
                <a:spcPct val="150000"/>
              </a:lnSpc>
              <a:spcBef>
                <a:spcPct val="0"/>
              </a:spcBef>
              <a:buClrTx/>
              <a:buSzTx/>
              <a:buNone/>
            </a:pPr>
            <a:r>
              <a:rPr lang="en-GB" sz="3600" b="1" dirty="0">
                <a:solidFill>
                  <a:schemeClr val="tx1"/>
                </a:solidFill>
                <a:latin typeface="Calibri" panose="020F0502020204030204" pitchFamily="34" charset="0"/>
              </a:rPr>
              <a:t>Wireless Repeaters</a:t>
            </a:r>
            <a:endParaRPr lang="en-US" sz="3600" b="1"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LAN Controller/Switch</a:t>
            </a:r>
            <a:endParaRPr lang="en-US" dirty="0">
              <a:solidFill>
                <a:schemeClr val="tx1"/>
              </a:solidFill>
              <a:latin typeface="Calibri" panose="020F0502020204030204" pitchFamily="34" charset="0"/>
            </a:endParaRPr>
          </a:p>
        </p:txBody>
      </p:sp>
      <p:sp>
        <p:nvSpPr>
          <p:cNvPr id="2" name="Left Arrow 1"/>
          <p:cNvSpPr/>
          <p:nvPr/>
        </p:nvSpPr>
        <p:spPr bwMode="auto">
          <a:xfrm>
            <a:off x="4563035" y="4928207"/>
            <a:ext cx="1075765" cy="820271"/>
          </a:xfrm>
          <a:prstGeom prst="lef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7733743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‹36› of 46</a:t>
            </a:r>
            <a:endParaRPr lang="en-GB" dirty="0"/>
          </a:p>
        </p:txBody>
      </p:sp>
      <p:sp>
        <p:nvSpPr>
          <p:cNvPr id="5" name="Rectangle 3"/>
          <p:cNvSpPr>
            <a:spLocks noChangeArrowheads="1"/>
          </p:cNvSpPr>
          <p:nvPr/>
        </p:nvSpPr>
        <p:spPr bwMode="auto">
          <a:xfrm>
            <a:off x="228600" y="1394011"/>
            <a:ext cx="8713694" cy="5209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900" b="1" i="1" dirty="0">
                <a:solidFill>
                  <a:srgbClr val="FF0000"/>
                </a:solidFill>
              </a:rPr>
              <a:t>Wireless repeaters </a:t>
            </a:r>
            <a:r>
              <a:rPr lang="en-US" sz="1900" dirty="0">
                <a:solidFill>
                  <a:schemeClr val="tx1"/>
                </a:solidFill>
              </a:rPr>
              <a:t>are used to </a:t>
            </a:r>
            <a:r>
              <a:rPr lang="en-US" sz="1900" b="1" dirty="0">
                <a:solidFill>
                  <a:srgbClr val="FF0000"/>
                </a:solidFill>
              </a:rPr>
              <a:t>extend the radio frequency cell. </a:t>
            </a:r>
            <a:r>
              <a:rPr lang="en-US" sz="1900" dirty="0">
                <a:solidFill>
                  <a:schemeClr val="tx1"/>
                </a:solidFill>
              </a:rPr>
              <a:t>In a wired Ethernet network, repeaters function at Layer 1 of the OSI model to extend the Ethernet segment. </a:t>
            </a:r>
          </a:p>
          <a:p>
            <a:pPr eaLnBrk="1" hangingPunct="1">
              <a:spcBef>
                <a:spcPct val="0"/>
              </a:spcBef>
              <a:buClrTx/>
              <a:buSzTx/>
              <a:buFontTx/>
              <a:buNone/>
            </a:pPr>
            <a:endParaRPr lang="en-US" sz="1900" dirty="0">
              <a:solidFill>
                <a:schemeClr val="tx1"/>
              </a:solidFill>
            </a:endParaRPr>
          </a:p>
          <a:p>
            <a:pPr algn="just" eaLnBrk="1" hangingPunct="1">
              <a:lnSpc>
                <a:spcPct val="150000"/>
              </a:lnSpc>
              <a:spcBef>
                <a:spcPct val="0"/>
              </a:spcBef>
              <a:buClrTx/>
              <a:buSzTx/>
              <a:buFontTx/>
              <a:buNone/>
            </a:pPr>
            <a:r>
              <a:rPr lang="en-US" sz="1900" dirty="0">
                <a:solidFill>
                  <a:schemeClr val="tx1"/>
                </a:solidFill>
              </a:rPr>
              <a:t>An Ethernet repeater lacks intelligence—that is, it cannot determine data traffic types and simply passes all data traffic across the device.</a:t>
            </a:r>
          </a:p>
          <a:p>
            <a:pPr algn="just" eaLnBrk="1" hangingPunct="1">
              <a:lnSpc>
                <a:spcPct val="150000"/>
              </a:lnSpc>
              <a:spcBef>
                <a:spcPct val="0"/>
              </a:spcBef>
              <a:buClrTx/>
              <a:buSzTx/>
              <a:buFontTx/>
              <a:buNone/>
            </a:pPr>
            <a:endParaRPr lang="en-US" sz="1900" dirty="0">
              <a:solidFill>
                <a:schemeClr val="tx1"/>
              </a:solidFill>
            </a:endParaRPr>
          </a:p>
          <a:p>
            <a:pPr algn="just" eaLnBrk="1" hangingPunct="1">
              <a:lnSpc>
                <a:spcPct val="150000"/>
              </a:lnSpc>
              <a:spcBef>
                <a:spcPct val="0"/>
              </a:spcBef>
              <a:buClrTx/>
              <a:buSzTx/>
              <a:buFontTx/>
              <a:buNone/>
            </a:pPr>
            <a:r>
              <a:rPr lang="en-US" sz="1900" dirty="0">
                <a:solidFill>
                  <a:schemeClr val="tx1"/>
                </a:solidFill>
              </a:rPr>
              <a:t>Just as an Ethernet segment has a maximum distance for successful data transmission, wireless LANs do as well. A wireless repeater provides the ability for computers and other devices to connect to a wireless LAN even though they are not within the normal hearing range of the access point connected to the network.</a:t>
            </a:r>
          </a:p>
        </p:txBody>
      </p:sp>
      <p:sp>
        <p:nvSpPr>
          <p:cNvPr id="6" name="Title 1"/>
          <p:cNvSpPr txBox="1">
            <a:spLocks/>
          </p:cNvSpPr>
          <p:nvPr/>
        </p:nvSpPr>
        <p:spPr bwMode="auto">
          <a:xfrm>
            <a:off x="-253760" y="392298"/>
            <a:ext cx="760864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Wireless Repeaters</a:t>
            </a:r>
            <a:endParaRPr lang="en-US" b="1" dirty="0">
              <a:solidFill>
                <a:schemeClr val="tx1"/>
              </a:solidFill>
            </a:endParaRPr>
          </a:p>
        </p:txBody>
      </p:sp>
    </p:spTree>
    <p:extLst>
      <p:ext uri="{BB962C8B-B14F-4D97-AF65-F5344CB8AC3E}">
        <p14:creationId xmlns:p14="http://schemas.microsoft.com/office/powerpoint/2010/main" val="4964103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‹37› of 46</a:t>
            </a:r>
            <a:endParaRPr lang="en-GB" dirty="0"/>
          </a:p>
        </p:txBody>
      </p:sp>
      <p:sp>
        <p:nvSpPr>
          <p:cNvPr id="6" name="Title 1"/>
          <p:cNvSpPr txBox="1">
            <a:spLocks/>
          </p:cNvSpPr>
          <p:nvPr/>
        </p:nvSpPr>
        <p:spPr bwMode="auto">
          <a:xfrm>
            <a:off x="-253760" y="392298"/>
            <a:ext cx="760864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Wireless Repeaters</a:t>
            </a:r>
            <a:endParaRPr lang="en-US" b="1" dirty="0">
              <a:solidFill>
                <a:schemeClr val="tx1"/>
              </a:solidFill>
            </a:endParaRPr>
          </a:p>
        </p:txBody>
      </p:sp>
      <p:pic>
        <p:nvPicPr>
          <p:cNvPr id="2" name="Picture 1"/>
          <p:cNvPicPr>
            <a:picLocks noChangeAspect="1"/>
          </p:cNvPicPr>
          <p:nvPr/>
        </p:nvPicPr>
        <p:blipFill rotWithShape="1">
          <a:blip r:embed="rId2"/>
          <a:srcRect l="36151" t="43383" r="36048" b="16728"/>
          <a:stretch/>
        </p:blipFill>
        <p:spPr>
          <a:xfrm>
            <a:off x="1075765" y="1438834"/>
            <a:ext cx="6508375" cy="4554287"/>
          </a:xfrm>
          <a:prstGeom prst="rect">
            <a:avLst/>
          </a:prstGeom>
          <a:ln w="12700">
            <a:solidFill>
              <a:schemeClr val="tx1"/>
            </a:solidFill>
          </a:ln>
        </p:spPr>
      </p:pic>
    </p:spTree>
    <p:extLst>
      <p:ext uri="{BB962C8B-B14F-4D97-AF65-F5344CB8AC3E}">
        <p14:creationId xmlns:p14="http://schemas.microsoft.com/office/powerpoint/2010/main" val="2059220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38</a:t>
            </a:fld>
            <a:r>
              <a:rPr lang="en-GB" dirty="0" smtClean="0"/>
              <a:t>› of 46</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Content Placeholder 2"/>
          <p:cNvSpPr txBox="1">
            <a:spLocks/>
          </p:cNvSpPr>
          <p:nvPr/>
        </p:nvSpPr>
        <p:spPr bwMode="auto">
          <a:xfrm>
            <a:off x="766482" y="1521683"/>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nSpc>
                <a:spcPct val="150000"/>
              </a:lnSpc>
              <a:spcBef>
                <a:spcPct val="0"/>
              </a:spcBef>
              <a:buClrTx/>
              <a:buSzTx/>
              <a:buFontTx/>
              <a:buNone/>
            </a:pPr>
            <a:r>
              <a:rPr lang="en-GB" dirty="0">
                <a:solidFill>
                  <a:schemeClr val="tx1"/>
                </a:solidFill>
                <a:latin typeface="Calibri" panose="020F0502020204030204" pitchFamily="34" charset="0"/>
              </a:rPr>
              <a:t>Access Points (AP)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Autonomous Access Points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Lightweight Access Points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Mesh Access Points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LAN Routers </a:t>
            </a:r>
            <a:endParaRPr lang="en-US" dirty="0">
              <a:solidFill>
                <a:schemeClr val="tx1"/>
              </a:solidFill>
              <a:latin typeface="Calibri" panose="020F0502020204030204" pitchFamily="34" charset="0"/>
            </a:endParaRPr>
          </a:p>
          <a:p>
            <a:pPr>
              <a:lnSpc>
                <a:spcPct val="150000"/>
              </a:lnSpc>
              <a:spcBef>
                <a:spcPct val="0"/>
              </a:spcBef>
              <a:buClrTx/>
              <a:buSzTx/>
              <a:buNone/>
            </a:pPr>
            <a:r>
              <a:rPr lang="en-GB" dirty="0">
                <a:solidFill>
                  <a:schemeClr val="tx1"/>
                </a:solidFill>
                <a:latin typeface="Calibri" panose="020F0502020204030204" pitchFamily="34" charset="0"/>
              </a:rPr>
              <a:t>Wireless Bridges</a:t>
            </a:r>
            <a:endParaRPr lang="en-US" dirty="0">
              <a:solidFill>
                <a:schemeClr val="tx1"/>
              </a:solidFill>
              <a:latin typeface="Calibri" panose="020F0502020204030204" pitchFamily="34" charset="0"/>
            </a:endParaRPr>
          </a:p>
          <a:p>
            <a:pPr>
              <a:lnSpc>
                <a:spcPct val="150000"/>
              </a:lnSpc>
              <a:spcBef>
                <a:spcPct val="0"/>
              </a:spcBef>
              <a:buClrTx/>
              <a:buSzTx/>
              <a:buNone/>
            </a:pPr>
            <a:r>
              <a:rPr lang="en-GB" dirty="0">
                <a:solidFill>
                  <a:schemeClr val="tx1"/>
                </a:solidFill>
                <a:latin typeface="Calibri" panose="020F0502020204030204" pitchFamily="34" charset="0"/>
              </a:rPr>
              <a:t>Wireless Repeaters</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sz="3600" b="1" dirty="0">
                <a:solidFill>
                  <a:schemeClr val="tx1"/>
                </a:solidFill>
                <a:latin typeface="Calibri" panose="020F0502020204030204" pitchFamily="34" charset="0"/>
              </a:rPr>
              <a:t>Wireless LAN Controller/Switch</a:t>
            </a:r>
            <a:endParaRPr lang="en-US" sz="3600" b="1" dirty="0">
              <a:solidFill>
                <a:schemeClr val="tx1"/>
              </a:solidFill>
              <a:latin typeface="Calibri" panose="020F0502020204030204" pitchFamily="34" charset="0"/>
            </a:endParaRPr>
          </a:p>
        </p:txBody>
      </p:sp>
      <p:sp>
        <p:nvSpPr>
          <p:cNvPr id="2" name="Left Arrow 1"/>
          <p:cNvSpPr/>
          <p:nvPr/>
        </p:nvSpPr>
        <p:spPr bwMode="auto">
          <a:xfrm>
            <a:off x="7021764" y="5515076"/>
            <a:ext cx="1075765" cy="820271"/>
          </a:xfrm>
          <a:prstGeom prst="lef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73596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‹39› of 46</a:t>
            </a:r>
            <a:endParaRPr lang="en-GB" dirty="0"/>
          </a:p>
        </p:txBody>
      </p:sp>
      <p:sp>
        <p:nvSpPr>
          <p:cNvPr id="5" name="Rectangle 3"/>
          <p:cNvSpPr>
            <a:spLocks noChangeArrowheads="1"/>
          </p:cNvSpPr>
          <p:nvPr/>
        </p:nvSpPr>
        <p:spPr bwMode="auto">
          <a:xfrm>
            <a:off x="309282" y="1710531"/>
            <a:ext cx="8552329"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000" i="1" dirty="0">
                <a:solidFill>
                  <a:schemeClr val="tx1"/>
                </a:solidFill>
              </a:rPr>
              <a:t>Wireless controllers/switches </a:t>
            </a:r>
            <a:r>
              <a:rPr lang="en-US" sz="2000" dirty="0">
                <a:solidFill>
                  <a:schemeClr val="tx1"/>
                </a:solidFill>
              </a:rPr>
              <a:t>are growing in popularity in wireless LAN deployments. </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Wireless LAN controllers/switches range from branch office models with a few lightweight access points to large scale enterprise devices with hundreds or thousands of lightweight access points. </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The branch office models are typically used in remote office installations or small/ medium business (SMB) applications with a limited number of access points. </a:t>
            </a:r>
          </a:p>
          <a:p>
            <a:pPr algn="just" eaLnBrk="1" hangingPunct="1">
              <a:lnSpc>
                <a:spcPct val="150000"/>
              </a:lnSpc>
              <a:spcBef>
                <a:spcPct val="0"/>
              </a:spcBef>
              <a:buClrTx/>
              <a:buSzTx/>
              <a:buFontTx/>
              <a:buNone/>
            </a:pPr>
            <a:endParaRPr lang="en-US" sz="2000" dirty="0">
              <a:solidFill>
                <a:schemeClr val="tx1"/>
              </a:solidFill>
            </a:endParaRPr>
          </a:p>
        </p:txBody>
      </p:sp>
      <p:sp>
        <p:nvSpPr>
          <p:cNvPr id="6" name="Title 1"/>
          <p:cNvSpPr txBox="1">
            <a:spLocks/>
          </p:cNvSpPr>
          <p:nvPr/>
        </p:nvSpPr>
        <p:spPr bwMode="auto">
          <a:xfrm>
            <a:off x="-148695" y="627062"/>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Wireless Controllers/Switches</a:t>
            </a:r>
            <a:endParaRPr lang="en-US" b="1" dirty="0">
              <a:solidFill>
                <a:schemeClr val="tx1"/>
              </a:solidFill>
            </a:endParaRPr>
          </a:p>
        </p:txBody>
      </p:sp>
    </p:spTree>
    <p:extLst>
      <p:ext uri="{BB962C8B-B14F-4D97-AF65-F5344CB8AC3E}">
        <p14:creationId xmlns:p14="http://schemas.microsoft.com/office/powerpoint/2010/main" val="2362925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t>4</a:t>
            </a:fld>
            <a:r>
              <a:rPr lang="en-GB" dirty="0" smtClean="0"/>
              <a:t>› of 46</a:t>
            </a:r>
            <a:endParaRPr lang="en-GB" dirty="0"/>
          </a:p>
        </p:txBody>
      </p:sp>
      <p:sp>
        <p:nvSpPr>
          <p:cNvPr id="6" name="Rectangle 5"/>
          <p:cNvSpPr>
            <a:spLocks noChangeArrowheads="1"/>
          </p:cNvSpPr>
          <p:nvPr/>
        </p:nvSpPr>
        <p:spPr bwMode="auto">
          <a:xfrm>
            <a:off x="500063" y="1828800"/>
            <a:ext cx="8110537"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r>
              <a:rPr lang="en-US" sz="2000" b="1" dirty="0">
                <a:solidFill>
                  <a:schemeClr val="tx1"/>
                </a:solidFill>
              </a:rPr>
              <a:t>If you have mastered this topic, </a:t>
            </a:r>
            <a:r>
              <a:rPr lang="en-US" sz="2000" b="1" dirty="0">
                <a:solidFill>
                  <a:srgbClr val="990000"/>
                </a:solidFill>
              </a:rPr>
              <a:t>you should be able to use the following terms correctly in your assignments and exams</a:t>
            </a:r>
            <a:r>
              <a:rPr lang="en-US" sz="2000" b="1" dirty="0">
                <a:solidFill>
                  <a:schemeClr val="tx1"/>
                </a:solidFill>
              </a:rPr>
              <a:t>:</a:t>
            </a:r>
          </a:p>
          <a:p>
            <a:pPr eaLnBrk="1" hangingPunct="1">
              <a:spcBef>
                <a:spcPct val="0"/>
              </a:spcBef>
              <a:buClrTx/>
              <a:buSzTx/>
              <a:buFontTx/>
              <a:buNone/>
            </a:pPr>
            <a:endParaRPr lang="en-US" sz="2000" dirty="0">
              <a:solidFill>
                <a:schemeClr val="tx1"/>
              </a:solidFill>
            </a:endParaRPr>
          </a:p>
          <a:p>
            <a:pPr eaLnBrk="1" hangingPunct="1">
              <a:lnSpc>
                <a:spcPct val="150000"/>
              </a:lnSpc>
              <a:spcBef>
                <a:spcPct val="0"/>
              </a:spcBef>
              <a:buClrTx/>
              <a:buSzTx/>
              <a:buFontTx/>
              <a:buNone/>
            </a:pPr>
            <a:r>
              <a:rPr lang="en-US" sz="2000" dirty="0">
                <a:solidFill>
                  <a:schemeClr val="tx1"/>
                </a:solidFill>
              </a:rPr>
              <a:t>Access point - autonomous and Light weight</a:t>
            </a:r>
          </a:p>
          <a:p>
            <a:pPr eaLnBrk="1" hangingPunct="1">
              <a:lnSpc>
                <a:spcPct val="150000"/>
              </a:lnSpc>
              <a:spcBef>
                <a:spcPct val="0"/>
              </a:spcBef>
              <a:buClrTx/>
              <a:buSzTx/>
              <a:buFontTx/>
              <a:buNone/>
            </a:pPr>
            <a:r>
              <a:rPr lang="en-US" sz="2000" dirty="0">
                <a:solidFill>
                  <a:schemeClr val="tx1"/>
                </a:solidFill>
              </a:rPr>
              <a:t>Wireless bridges</a:t>
            </a:r>
          </a:p>
          <a:p>
            <a:pPr eaLnBrk="1" hangingPunct="1">
              <a:lnSpc>
                <a:spcPct val="150000"/>
              </a:lnSpc>
              <a:spcBef>
                <a:spcPct val="0"/>
              </a:spcBef>
              <a:buClrTx/>
              <a:buSzTx/>
              <a:buFontTx/>
              <a:buNone/>
            </a:pPr>
            <a:r>
              <a:rPr lang="en-US" sz="2000" dirty="0">
                <a:solidFill>
                  <a:schemeClr val="tx1"/>
                </a:solidFill>
              </a:rPr>
              <a:t>Wireless controllers/switches</a:t>
            </a:r>
          </a:p>
          <a:p>
            <a:pPr eaLnBrk="1" hangingPunct="1">
              <a:lnSpc>
                <a:spcPct val="150000"/>
              </a:lnSpc>
              <a:spcBef>
                <a:spcPct val="0"/>
              </a:spcBef>
              <a:buClrTx/>
              <a:buSzTx/>
              <a:buFontTx/>
              <a:buNone/>
            </a:pPr>
            <a:r>
              <a:rPr lang="en-US" sz="2000" dirty="0">
                <a:solidFill>
                  <a:schemeClr val="tx1"/>
                </a:solidFill>
              </a:rPr>
              <a:t>Wireless LAN routers</a:t>
            </a:r>
          </a:p>
          <a:p>
            <a:pPr eaLnBrk="1" hangingPunct="1">
              <a:lnSpc>
                <a:spcPct val="150000"/>
              </a:lnSpc>
              <a:spcBef>
                <a:spcPct val="0"/>
              </a:spcBef>
              <a:buClrTx/>
              <a:buSzTx/>
              <a:buFontTx/>
              <a:buNone/>
            </a:pPr>
            <a:r>
              <a:rPr lang="en-US" sz="2000" dirty="0">
                <a:solidFill>
                  <a:schemeClr val="tx1"/>
                </a:solidFill>
              </a:rPr>
              <a:t>Wireless mesh networking</a:t>
            </a:r>
          </a:p>
          <a:p>
            <a:pPr eaLnBrk="1" hangingPunct="1">
              <a:lnSpc>
                <a:spcPct val="150000"/>
              </a:lnSpc>
              <a:spcBef>
                <a:spcPct val="0"/>
              </a:spcBef>
              <a:buClrTx/>
              <a:buSzTx/>
              <a:buFontTx/>
              <a:buNone/>
            </a:pPr>
            <a:r>
              <a:rPr lang="en-US" sz="2000" dirty="0">
                <a:solidFill>
                  <a:schemeClr val="tx1"/>
                </a:solidFill>
              </a:rPr>
              <a:t>Wireless repeaters</a:t>
            </a:r>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‹40› of 46</a:t>
            </a:r>
            <a:endParaRPr lang="en-GB" dirty="0"/>
          </a:p>
        </p:txBody>
      </p:sp>
      <p:sp>
        <p:nvSpPr>
          <p:cNvPr id="5" name="Rectangle 4"/>
          <p:cNvSpPr/>
          <p:nvPr/>
        </p:nvSpPr>
        <p:spPr>
          <a:xfrm>
            <a:off x="255495" y="1582271"/>
            <a:ext cx="8754034" cy="4708981"/>
          </a:xfrm>
          <a:prstGeom prst="rect">
            <a:avLst/>
          </a:prstGeom>
        </p:spPr>
        <p:txBody>
          <a:bodyPr wrap="square">
            <a:spAutoFit/>
          </a:bodyPr>
          <a:lstStyle/>
          <a:p>
            <a:pPr algn="just" eaLnBrk="1" hangingPunct="1">
              <a:lnSpc>
                <a:spcPct val="150000"/>
              </a:lnSpc>
              <a:defRPr/>
            </a:pPr>
            <a:r>
              <a:rPr lang="en-US" sz="2000" dirty="0" smtClean="0">
                <a:latin typeface="Century Gothic" panose="020B0502020202020204" pitchFamily="34" charset="0"/>
                <a:cs typeface="Arial" charset="0"/>
              </a:rPr>
              <a:t>Listed here </a:t>
            </a:r>
            <a:r>
              <a:rPr lang="en-US" sz="2000" dirty="0">
                <a:latin typeface="Century Gothic" panose="020B0502020202020204" pitchFamily="34" charset="0"/>
                <a:cs typeface="Arial" charset="0"/>
              </a:rPr>
              <a:t>are some of the many benefits, features, and advantages that may be available on wireless LAN controllers/switches. </a:t>
            </a:r>
          </a:p>
          <a:p>
            <a:pPr algn="just" eaLnBrk="1" hangingPunct="1">
              <a:lnSpc>
                <a:spcPct val="150000"/>
              </a:lnSpc>
              <a:defRPr/>
            </a:pPr>
            <a:endParaRPr lang="en-US" sz="2000" dirty="0">
              <a:latin typeface="Century Gothic" panose="020B0502020202020204" pitchFamily="34" charset="0"/>
              <a:cs typeface="Arial" charset="0"/>
            </a:endParaRPr>
          </a:p>
          <a:p>
            <a:pPr marL="285750" indent="-285750" algn="just" eaLnBrk="1" hangingPunct="1">
              <a:lnSpc>
                <a:spcPct val="150000"/>
              </a:lnSpc>
              <a:buFont typeface="Arial" pitchFamily="34" charset="0"/>
              <a:buChar char="•"/>
              <a:defRPr/>
            </a:pPr>
            <a:r>
              <a:rPr lang="en-US" sz="2000" dirty="0">
                <a:latin typeface="Century Gothic" panose="020B0502020202020204" pitchFamily="34" charset="0"/>
                <a:cs typeface="Arial" charset="0"/>
              </a:rPr>
              <a:t>Virtual LAN (VLAN)</a:t>
            </a:r>
          </a:p>
          <a:p>
            <a:pPr marL="285750" indent="-285750" algn="just" eaLnBrk="1" hangingPunct="1">
              <a:lnSpc>
                <a:spcPct val="150000"/>
              </a:lnSpc>
              <a:buFont typeface="Arial" pitchFamily="34" charset="0"/>
              <a:buChar char="•"/>
              <a:defRPr/>
            </a:pPr>
            <a:r>
              <a:rPr lang="en-US" sz="2000" dirty="0">
                <a:latin typeface="Century Gothic" panose="020B0502020202020204" pitchFamily="34" charset="0"/>
                <a:cs typeface="Arial" charset="0"/>
              </a:rPr>
              <a:t>Power over Ethernet (</a:t>
            </a:r>
            <a:r>
              <a:rPr lang="en-US" sz="2000" dirty="0" err="1">
                <a:latin typeface="Century Gothic" panose="020B0502020202020204" pitchFamily="34" charset="0"/>
                <a:cs typeface="Arial" charset="0"/>
              </a:rPr>
              <a:t>PoE</a:t>
            </a:r>
            <a:r>
              <a:rPr lang="en-US" sz="2000" dirty="0">
                <a:latin typeface="Century Gothic" panose="020B0502020202020204" pitchFamily="34" charset="0"/>
                <a:cs typeface="Arial" charset="0"/>
              </a:rPr>
              <a:t>) capability</a:t>
            </a:r>
          </a:p>
          <a:p>
            <a:pPr marL="285750" indent="-285750" algn="just" eaLnBrk="1" hangingPunct="1">
              <a:lnSpc>
                <a:spcPct val="150000"/>
              </a:lnSpc>
              <a:buFont typeface="Arial" pitchFamily="34" charset="0"/>
              <a:buChar char="•"/>
              <a:defRPr/>
            </a:pPr>
            <a:r>
              <a:rPr lang="en-US" sz="2000" dirty="0">
                <a:latin typeface="Century Gothic" panose="020B0502020202020204" pitchFamily="34" charset="0"/>
                <a:cs typeface="Arial" charset="0"/>
              </a:rPr>
              <a:t>Improved roaming</a:t>
            </a:r>
          </a:p>
          <a:p>
            <a:pPr marL="285750" indent="-285750" algn="just" eaLnBrk="1" hangingPunct="1">
              <a:lnSpc>
                <a:spcPct val="150000"/>
              </a:lnSpc>
              <a:buFont typeface="Arial" pitchFamily="34" charset="0"/>
              <a:buChar char="•"/>
              <a:defRPr/>
            </a:pPr>
            <a:r>
              <a:rPr lang="en-US" sz="2000" dirty="0">
                <a:latin typeface="Century Gothic" panose="020B0502020202020204" pitchFamily="34" charset="0"/>
                <a:cs typeface="Arial" charset="0"/>
              </a:rPr>
              <a:t>Security profiles</a:t>
            </a:r>
          </a:p>
          <a:p>
            <a:pPr marL="285750" indent="-285750" algn="just" eaLnBrk="1" hangingPunct="1">
              <a:lnSpc>
                <a:spcPct val="150000"/>
              </a:lnSpc>
              <a:buFont typeface="Arial" pitchFamily="34" charset="0"/>
              <a:buChar char="•"/>
              <a:defRPr/>
            </a:pPr>
            <a:r>
              <a:rPr lang="en-US" sz="2000" dirty="0">
                <a:latin typeface="Century Gothic" panose="020B0502020202020204" pitchFamily="34" charset="0"/>
                <a:cs typeface="Arial" charset="0"/>
              </a:rPr>
              <a:t>Captive portal</a:t>
            </a:r>
          </a:p>
          <a:p>
            <a:pPr marL="285750" indent="-285750" algn="just" eaLnBrk="1" hangingPunct="1">
              <a:lnSpc>
                <a:spcPct val="150000"/>
              </a:lnSpc>
              <a:buFont typeface="Arial" pitchFamily="34" charset="0"/>
              <a:buChar char="•"/>
              <a:defRPr/>
            </a:pPr>
            <a:r>
              <a:rPr lang="en-US" sz="2000" dirty="0">
                <a:latin typeface="Century Gothic" panose="020B0502020202020204" pitchFamily="34" charset="0"/>
                <a:cs typeface="Arial" charset="0"/>
              </a:rPr>
              <a:t>Built-in RADIUS services</a:t>
            </a:r>
          </a:p>
          <a:p>
            <a:pPr marL="285750" indent="-285750" algn="just" eaLnBrk="1" hangingPunct="1">
              <a:lnSpc>
                <a:spcPct val="150000"/>
              </a:lnSpc>
              <a:buFont typeface="Arial" pitchFamily="34" charset="0"/>
              <a:buChar char="•"/>
              <a:defRPr/>
            </a:pPr>
            <a:r>
              <a:rPr lang="en-US" sz="2000" dirty="0">
                <a:latin typeface="Century Gothic" panose="020B0502020202020204" pitchFamily="34" charset="0"/>
                <a:cs typeface="Arial" charset="0"/>
              </a:rPr>
              <a:t>Site survey tools</a:t>
            </a:r>
          </a:p>
        </p:txBody>
      </p:sp>
      <p:sp>
        <p:nvSpPr>
          <p:cNvPr id="6" name="Title 1"/>
          <p:cNvSpPr txBox="1">
            <a:spLocks/>
          </p:cNvSpPr>
          <p:nvPr/>
        </p:nvSpPr>
        <p:spPr bwMode="auto">
          <a:xfrm>
            <a:off x="122238" y="581025"/>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Wireless Controllers/Switches</a:t>
            </a:r>
            <a:endParaRPr lang="en-US" b="1" dirty="0">
              <a:solidFill>
                <a:schemeClr val="tx1"/>
              </a:solidFill>
            </a:endParaRPr>
          </a:p>
        </p:txBody>
      </p:sp>
    </p:spTree>
    <p:extLst>
      <p:ext uri="{BB962C8B-B14F-4D97-AF65-F5344CB8AC3E}">
        <p14:creationId xmlns:p14="http://schemas.microsoft.com/office/powerpoint/2010/main" val="5403156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‹41&gt; of 46</a:t>
            </a:r>
            <a:endParaRPr lang="en-GB" dirty="0"/>
          </a:p>
        </p:txBody>
      </p:sp>
      <p:sp>
        <p:nvSpPr>
          <p:cNvPr id="5" name="Rectangle 3"/>
          <p:cNvSpPr>
            <a:spLocks noChangeArrowheads="1"/>
          </p:cNvSpPr>
          <p:nvPr/>
        </p:nvSpPr>
        <p:spPr bwMode="auto">
          <a:xfrm>
            <a:off x="608542" y="1761067"/>
            <a:ext cx="7620000" cy="3265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 typeface="Arial" panose="020B0604020202020204" pitchFamily="34" charset="0"/>
              <a:buChar char="•"/>
            </a:pPr>
            <a:r>
              <a:rPr lang="en-US" sz="2000" dirty="0">
                <a:solidFill>
                  <a:schemeClr val="tx1"/>
                </a:solidFill>
              </a:rPr>
              <a:t>Radio frequency spectrum management</a:t>
            </a:r>
          </a:p>
          <a:p>
            <a:pPr algn="just" eaLnBrk="1" hangingPunct="1">
              <a:lnSpc>
                <a:spcPct val="150000"/>
              </a:lnSpc>
              <a:spcBef>
                <a:spcPct val="0"/>
              </a:spcBef>
              <a:buClrTx/>
              <a:buSzTx/>
              <a:buFont typeface="Arial" panose="020B0604020202020204" pitchFamily="34" charset="0"/>
              <a:buChar char="•"/>
            </a:pPr>
            <a:r>
              <a:rPr lang="en-US" sz="2000" dirty="0">
                <a:solidFill>
                  <a:schemeClr val="tx1"/>
                </a:solidFill>
              </a:rPr>
              <a:t>Firewall</a:t>
            </a:r>
          </a:p>
          <a:p>
            <a:pPr algn="just" eaLnBrk="1" hangingPunct="1">
              <a:lnSpc>
                <a:spcPct val="150000"/>
              </a:lnSpc>
              <a:spcBef>
                <a:spcPct val="0"/>
              </a:spcBef>
              <a:buClrTx/>
              <a:buSzTx/>
              <a:buFont typeface="Arial" panose="020B0604020202020204" pitchFamily="34" charset="0"/>
              <a:buChar char="•"/>
            </a:pPr>
            <a:r>
              <a:rPr lang="en-US" sz="2000" dirty="0">
                <a:solidFill>
                  <a:schemeClr val="tx1"/>
                </a:solidFill>
              </a:rPr>
              <a:t>Quality of service</a:t>
            </a:r>
          </a:p>
          <a:p>
            <a:pPr algn="just" eaLnBrk="1" hangingPunct="1">
              <a:lnSpc>
                <a:spcPct val="150000"/>
              </a:lnSpc>
              <a:spcBef>
                <a:spcPct val="0"/>
              </a:spcBef>
              <a:buClrTx/>
              <a:buSzTx/>
              <a:buFont typeface="Arial" panose="020B0604020202020204" pitchFamily="34" charset="0"/>
              <a:buChar char="•"/>
            </a:pPr>
            <a:r>
              <a:rPr lang="en-US" sz="2000" dirty="0">
                <a:solidFill>
                  <a:schemeClr val="tx1"/>
                </a:solidFill>
              </a:rPr>
              <a:t>Redundancy</a:t>
            </a:r>
          </a:p>
          <a:p>
            <a:pPr algn="just" eaLnBrk="1" hangingPunct="1">
              <a:lnSpc>
                <a:spcPct val="150000"/>
              </a:lnSpc>
              <a:spcBef>
                <a:spcPct val="0"/>
              </a:spcBef>
              <a:buClrTx/>
              <a:buSzTx/>
              <a:buFont typeface="Arial" panose="020B0604020202020204" pitchFamily="34" charset="0"/>
              <a:buChar char="•"/>
            </a:pPr>
            <a:r>
              <a:rPr lang="sv-SE" sz="2000" dirty="0">
                <a:solidFill>
                  <a:schemeClr val="tx1"/>
                </a:solidFill>
              </a:rPr>
              <a:t>Intrusion prevention system (IPS)</a:t>
            </a:r>
          </a:p>
          <a:p>
            <a:pPr algn="just" eaLnBrk="1" hangingPunct="1">
              <a:lnSpc>
                <a:spcPct val="150000"/>
              </a:lnSpc>
              <a:spcBef>
                <a:spcPct val="0"/>
              </a:spcBef>
              <a:buClrTx/>
              <a:buSzTx/>
              <a:buFont typeface="Arial" panose="020B0604020202020204" pitchFamily="34" charset="0"/>
              <a:buChar char="•"/>
            </a:pPr>
            <a:r>
              <a:rPr lang="en-US" sz="2000" dirty="0">
                <a:solidFill>
                  <a:schemeClr val="tx1"/>
                </a:solidFill>
              </a:rPr>
              <a:t>Direct or distributed AP connectivity</a:t>
            </a:r>
          </a:p>
          <a:p>
            <a:pPr algn="just" eaLnBrk="1" hangingPunct="1">
              <a:lnSpc>
                <a:spcPct val="150000"/>
              </a:lnSpc>
              <a:spcBef>
                <a:spcPct val="0"/>
              </a:spcBef>
              <a:buClrTx/>
              <a:buSzTx/>
              <a:buFont typeface="Arial" panose="020B0604020202020204" pitchFamily="34" charset="0"/>
              <a:buChar char="•"/>
            </a:pPr>
            <a:r>
              <a:rPr lang="en-US" sz="2000" dirty="0">
                <a:solidFill>
                  <a:schemeClr val="tx1"/>
                </a:solidFill>
              </a:rPr>
              <a:t>Layer 2 and Layer 3 AP connectivity</a:t>
            </a:r>
          </a:p>
        </p:txBody>
      </p:sp>
      <p:sp>
        <p:nvSpPr>
          <p:cNvPr id="6" name="Title 1"/>
          <p:cNvSpPr txBox="1">
            <a:spLocks/>
          </p:cNvSpPr>
          <p:nvPr/>
        </p:nvSpPr>
        <p:spPr bwMode="auto">
          <a:xfrm>
            <a:off x="-148695" y="593196"/>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Wireless Controllers/Switches</a:t>
            </a:r>
            <a:endParaRPr lang="en-US" b="1" dirty="0">
              <a:solidFill>
                <a:schemeClr val="tx1"/>
              </a:solidFill>
            </a:endParaRPr>
          </a:p>
        </p:txBody>
      </p:sp>
    </p:spTree>
    <p:extLst>
      <p:ext uri="{BB962C8B-B14F-4D97-AF65-F5344CB8AC3E}">
        <p14:creationId xmlns:p14="http://schemas.microsoft.com/office/powerpoint/2010/main" val="17583240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‹42› of 46</a:t>
            </a:r>
            <a:endParaRPr lang="en-GB" dirty="0"/>
          </a:p>
        </p:txBody>
      </p:sp>
      <p:sp>
        <p:nvSpPr>
          <p:cNvPr id="6" name="Title 1"/>
          <p:cNvSpPr txBox="1">
            <a:spLocks/>
          </p:cNvSpPr>
          <p:nvPr/>
        </p:nvSpPr>
        <p:spPr bwMode="auto">
          <a:xfrm>
            <a:off x="-148695" y="627062"/>
            <a:ext cx="735488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Wireless Controllers/Switches</a:t>
            </a:r>
            <a:endParaRPr lang="en-US" b="1" dirty="0">
              <a:solidFill>
                <a:schemeClr val="tx1"/>
              </a:solidFill>
            </a:endParaRPr>
          </a:p>
        </p:txBody>
      </p:sp>
      <p:pic>
        <p:nvPicPr>
          <p:cNvPr id="2" name="Picture 1"/>
          <p:cNvPicPr>
            <a:picLocks noChangeAspect="1"/>
          </p:cNvPicPr>
          <p:nvPr/>
        </p:nvPicPr>
        <p:blipFill rotWithShape="1">
          <a:blip r:embed="rId2"/>
          <a:srcRect l="38942" t="31066" r="35324" b="38787"/>
          <a:stretch/>
        </p:blipFill>
        <p:spPr>
          <a:xfrm>
            <a:off x="1798301" y="2003611"/>
            <a:ext cx="5879969" cy="3872754"/>
          </a:xfrm>
          <a:prstGeom prst="rect">
            <a:avLst/>
          </a:prstGeom>
          <a:ln w="12700">
            <a:solidFill>
              <a:schemeClr val="tx1"/>
            </a:solidFill>
          </a:ln>
        </p:spPr>
      </p:pic>
    </p:spTree>
    <p:extLst>
      <p:ext uri="{BB962C8B-B14F-4D97-AF65-F5344CB8AC3E}">
        <p14:creationId xmlns:p14="http://schemas.microsoft.com/office/powerpoint/2010/main" val="14968643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latin typeface="Century Gothic" panose="020B0502020202020204" pitchFamily="34" charset="0"/>
                <a:cs typeface="Calibri" panose="020F0502020204030204" pitchFamily="34" charset="0"/>
              </a:rPr>
              <a:t>Briefly explain three types of access points.</a:t>
            </a:r>
            <a:endParaRPr lang="en-US" sz="2000" dirty="0">
              <a:latin typeface="Century Gothic" panose="020B050202020202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‹43› of 46</a:t>
            </a:r>
            <a:endParaRPr lang="en-GB" dirty="0"/>
          </a:p>
        </p:txBody>
      </p:sp>
      <p:sp>
        <p:nvSpPr>
          <p:cNvPr id="6" name="Title 1"/>
          <p:cNvSpPr>
            <a:spLocks noGrp="1"/>
          </p:cNvSpPr>
          <p:nvPr>
            <p:ph type="title"/>
          </p:nvPr>
        </p:nvSpPr>
        <p:spPr>
          <a:xfrm>
            <a:off x="485775" y="274638"/>
            <a:ext cx="7042150" cy="1143000"/>
          </a:xfrm>
        </p:spPr>
        <p:txBody>
          <a:bodyPr/>
          <a:lstStyle/>
          <a:p>
            <a:r>
              <a:rPr lang="en-US" altLang="en-US" b="1" u="sng" dirty="0" smtClean="0">
                <a:solidFill>
                  <a:schemeClr val="accent6">
                    <a:lumMod val="75000"/>
                  </a:schemeClr>
                </a:solidFill>
                <a:latin typeface="Century Gothic" panose="020B0502020202020204" pitchFamily="34" charset="0"/>
              </a:rPr>
              <a:t>Quick Review Question</a:t>
            </a:r>
          </a:p>
        </p:txBody>
      </p:sp>
    </p:spTree>
    <p:extLst>
      <p:ext uri="{BB962C8B-B14F-4D97-AF65-F5344CB8AC3E}">
        <p14:creationId xmlns:p14="http://schemas.microsoft.com/office/powerpoint/2010/main" val="9175409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‹44› of 46</a:t>
            </a:r>
            <a:endParaRPr lang="en-GB" dirty="0"/>
          </a:p>
        </p:txBody>
      </p:sp>
      <p:sp>
        <p:nvSpPr>
          <p:cNvPr id="5" name="Rectangle 2"/>
          <p:cNvSpPr>
            <a:spLocks noChangeArrowheads="1"/>
          </p:cNvSpPr>
          <p:nvPr/>
        </p:nvSpPr>
        <p:spPr bwMode="auto">
          <a:xfrm>
            <a:off x="226558" y="1412082"/>
            <a:ext cx="8621607" cy="521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rPr>
              <a:t>This chapter discussed wireless LAN infrastructure devices that are commonly used to provide wireless connectivity to a network for computers and other wireless devices. </a:t>
            </a:r>
          </a:p>
          <a:p>
            <a:pPr algn="just" eaLnBrk="1" hangingPunct="1">
              <a:lnSpc>
                <a:spcPct val="150000"/>
              </a:lnSpc>
              <a:spcBef>
                <a:spcPct val="0"/>
              </a:spcBef>
              <a:buClrTx/>
              <a:buSzTx/>
              <a:buFontTx/>
              <a:buNone/>
            </a:pPr>
            <a:endParaRPr lang="en-US" sz="1800" dirty="0">
              <a:solidFill>
                <a:schemeClr val="tx1"/>
              </a:solidFill>
            </a:endParaRPr>
          </a:p>
          <a:p>
            <a:pPr algn="just" eaLnBrk="1" hangingPunct="1">
              <a:lnSpc>
                <a:spcPct val="150000"/>
              </a:lnSpc>
              <a:spcBef>
                <a:spcPct val="0"/>
              </a:spcBef>
              <a:buClrTx/>
              <a:buSzTx/>
              <a:buFontTx/>
              <a:buNone/>
            </a:pPr>
            <a:r>
              <a:rPr lang="en-US" sz="1800" dirty="0">
                <a:solidFill>
                  <a:schemeClr val="tx1"/>
                </a:solidFill>
              </a:rPr>
              <a:t>This chapter include the access point—the heart of the wireless LAN—available either as a self contained intelligent (autonomous) device or as a lightweight device for use with a wireless</a:t>
            </a:r>
          </a:p>
          <a:p>
            <a:pPr algn="just" eaLnBrk="1" hangingPunct="1">
              <a:spcBef>
                <a:spcPct val="0"/>
              </a:spcBef>
              <a:buClrTx/>
              <a:buSzTx/>
              <a:buFontTx/>
              <a:buNone/>
            </a:pPr>
            <a:endParaRPr lang="en-US" sz="1800" dirty="0">
              <a:solidFill>
                <a:schemeClr val="tx1"/>
              </a:solidFill>
            </a:endParaRPr>
          </a:p>
          <a:p>
            <a:pPr algn="just" eaLnBrk="1" hangingPunct="1">
              <a:lnSpc>
                <a:spcPct val="150000"/>
              </a:lnSpc>
              <a:spcBef>
                <a:spcPct val="0"/>
              </a:spcBef>
              <a:buClrTx/>
              <a:buSzTx/>
              <a:buFontTx/>
              <a:buNone/>
            </a:pPr>
            <a:r>
              <a:rPr lang="en-US" sz="1800" dirty="0">
                <a:solidFill>
                  <a:schemeClr val="tx1"/>
                </a:solidFill>
              </a:rPr>
              <a:t>This chapter explained LAN controllers/switches providing user access to network resources, other infrastructure devices include wireless LAN routers for SOHO or home use, wireless bridges for connecting LANs together, and wireless repeaters for extending the RF cell. </a:t>
            </a:r>
          </a:p>
          <a:p>
            <a:pPr algn="just" eaLnBrk="1" hangingPunct="1">
              <a:spcBef>
                <a:spcPct val="0"/>
              </a:spcBef>
              <a:buClrTx/>
              <a:buSzTx/>
              <a:buFontTx/>
              <a:buNone/>
            </a:pPr>
            <a:endParaRPr lang="en-US" sz="1800" dirty="0">
              <a:solidFill>
                <a:schemeClr val="tx1"/>
              </a:solidFill>
            </a:endParaRPr>
          </a:p>
        </p:txBody>
      </p:sp>
      <p:sp>
        <p:nvSpPr>
          <p:cNvPr id="6" name="Text Box 2"/>
          <p:cNvSpPr txBox="1">
            <a:spLocks noChangeArrowheads="1"/>
          </p:cNvSpPr>
          <p:nvPr/>
        </p:nvSpPr>
        <p:spPr bwMode="auto">
          <a:xfrm>
            <a:off x="226558" y="211753"/>
            <a:ext cx="717330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12259283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t>45</a:t>
            </a:fld>
            <a:r>
              <a:rPr lang="en-GB" dirty="0" smtClean="0"/>
              <a:t>› of 46</a:t>
            </a: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3F49DD0D-5B4E-4F33-8A46-06C4C1B13AA2}" type="slidenum">
              <a:rPr lang="en-GB" smtClean="0"/>
              <a:t>46</a:t>
            </a:fld>
            <a:r>
              <a:rPr lang="en-GB" dirty="0" smtClean="0"/>
              <a:t>› of 46</a:t>
            </a:r>
            <a:endParaRPr lang="en-GB" dirty="0"/>
          </a:p>
        </p:txBody>
      </p:sp>
      <p:sp>
        <p:nvSpPr>
          <p:cNvPr id="5" name="Text Box 3"/>
          <p:cNvSpPr txBox="1">
            <a:spLocks noGrp="1" noChangeArrowheads="1"/>
          </p:cNvSpPr>
          <p:nvPr>
            <p:ph type="title"/>
          </p:nvPr>
        </p:nvSpPr>
        <p:spPr bwMode="auto">
          <a:xfrm>
            <a:off x="1275977" y="522972"/>
            <a:ext cx="54617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latin typeface="Century Gothic" panose="020B0502020202020204" pitchFamily="34" charset="0"/>
              </a:rPr>
              <a:t>What we will cover next</a:t>
            </a:r>
            <a:endParaRPr lang="en-US" altLang="en-US" u="sng" dirty="0">
              <a:solidFill>
                <a:srgbClr val="003366"/>
              </a:solidFill>
              <a:latin typeface="Century Gothic" panose="020B0502020202020204" pitchFamily="34" charset="0"/>
            </a:endParaRPr>
          </a:p>
        </p:txBody>
      </p:sp>
      <p:sp>
        <p:nvSpPr>
          <p:cNvPr id="7" name="Rectangle 1"/>
          <p:cNvSpPr>
            <a:spLocks noChangeArrowheads="1"/>
          </p:cNvSpPr>
          <p:nvPr/>
        </p:nvSpPr>
        <p:spPr bwMode="auto">
          <a:xfrm>
            <a:off x="948765" y="2003350"/>
            <a:ext cx="69342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marL="0" indent="0" algn="just" eaLnBrk="1" hangingPunct="1">
              <a:lnSpc>
                <a:spcPct val="150000"/>
              </a:lnSpc>
              <a:spcBef>
                <a:spcPct val="0"/>
              </a:spcBef>
              <a:buClrTx/>
              <a:buSzTx/>
              <a:buNone/>
            </a:pPr>
            <a:r>
              <a:rPr lang="en-GB" sz="2000" dirty="0">
                <a:solidFill>
                  <a:schemeClr val="tx1"/>
                </a:solidFill>
              </a:rPr>
              <a:t>Radio Frequency (RF) Fundamentals for Wireless LAN Technology</a:t>
            </a:r>
            <a:endParaRPr lang="en-US" sz="2000" dirty="0">
              <a:solidFill>
                <a:schemeClr val="tx1"/>
              </a:solidFill>
            </a:endParaRPr>
          </a:p>
          <a:p>
            <a:pPr algn="just" eaLnBrk="1" hangingPunct="1">
              <a:lnSpc>
                <a:spcPct val="150000"/>
              </a:lnSpc>
              <a:spcBef>
                <a:spcPct val="0"/>
              </a:spcBef>
              <a:buClrTx/>
              <a:buSzTx/>
              <a:buFont typeface="Arial" panose="020B0604020202020204" pitchFamily="34" charset="0"/>
              <a:buChar char="•"/>
            </a:pPr>
            <a:r>
              <a:rPr lang="en-US" sz="2000" dirty="0">
                <a:solidFill>
                  <a:schemeClr val="tx1"/>
                </a:solidFill>
              </a:rPr>
              <a:t>Frequencies Used for Wireless LANs </a:t>
            </a:r>
          </a:p>
          <a:p>
            <a:pPr algn="just" eaLnBrk="1" hangingPunct="1">
              <a:lnSpc>
                <a:spcPct val="150000"/>
              </a:lnSpc>
              <a:spcBef>
                <a:spcPct val="0"/>
              </a:spcBef>
              <a:buClrTx/>
              <a:buSzTx/>
              <a:buFont typeface="Arial" panose="020B0604020202020204" pitchFamily="34" charset="0"/>
              <a:buChar char="•"/>
            </a:pPr>
            <a:r>
              <a:rPr lang="en-US" sz="2000" dirty="0">
                <a:solidFill>
                  <a:schemeClr val="tx1"/>
                </a:solidFill>
              </a:rPr>
              <a:t>Coverage and Capacity </a:t>
            </a:r>
          </a:p>
          <a:p>
            <a:pPr algn="just" eaLnBrk="1" hangingPunct="1">
              <a:lnSpc>
                <a:spcPct val="150000"/>
              </a:lnSpc>
              <a:spcBef>
                <a:spcPct val="0"/>
              </a:spcBef>
              <a:buClrTx/>
              <a:buSzTx/>
              <a:buFont typeface="Arial" panose="020B0604020202020204" pitchFamily="34" charset="0"/>
              <a:buChar char="•"/>
            </a:pPr>
            <a:r>
              <a:rPr lang="en-US" sz="2000" dirty="0">
                <a:solidFill>
                  <a:schemeClr val="tx1"/>
                </a:solidFill>
              </a:rPr>
              <a:t>Channel Reuse and Co-location </a:t>
            </a:r>
          </a:p>
          <a:p>
            <a:pPr algn="just" eaLnBrk="1" hangingPunct="1">
              <a:lnSpc>
                <a:spcPct val="150000"/>
              </a:lnSpc>
              <a:spcBef>
                <a:spcPct val="0"/>
              </a:spcBef>
              <a:buClrTx/>
              <a:buSzTx/>
              <a:buFont typeface="Arial" panose="020B0604020202020204" pitchFamily="34" charset="0"/>
              <a:buChar char="•"/>
            </a:pPr>
            <a:r>
              <a:rPr lang="en-US" sz="2000" dirty="0">
                <a:solidFill>
                  <a:schemeClr val="tx1"/>
                </a:solidFill>
              </a:rPr>
              <a:t>Basic Units of RF Measurement</a:t>
            </a:r>
          </a:p>
          <a:p>
            <a:pPr algn="just" eaLnBrk="1" hangingPunct="1">
              <a:lnSpc>
                <a:spcPct val="150000"/>
              </a:lnSpc>
              <a:spcBef>
                <a:spcPct val="0"/>
              </a:spcBef>
              <a:buClrTx/>
              <a:buSzTx/>
              <a:buFont typeface="Arial" panose="020B0604020202020204" pitchFamily="34" charset="0"/>
              <a:buChar char="•"/>
            </a:pPr>
            <a:r>
              <a:rPr lang="en-US" sz="2000" dirty="0">
                <a:solidFill>
                  <a:schemeClr val="tx1"/>
                </a:solidFill>
              </a:rPr>
              <a:t>RF Range and Speed </a:t>
            </a:r>
          </a:p>
          <a:p>
            <a:pPr algn="just" eaLnBrk="1" hangingPunct="1">
              <a:lnSpc>
                <a:spcPct val="150000"/>
              </a:lnSpc>
              <a:spcBef>
                <a:spcPct val="0"/>
              </a:spcBef>
              <a:buClrTx/>
              <a:buSzTx/>
              <a:buFont typeface="Arial" panose="020B0604020202020204" pitchFamily="34" charset="0"/>
              <a:buChar char="•"/>
            </a:pPr>
            <a:r>
              <a:rPr lang="en-US" sz="2000" dirty="0">
                <a:solidFill>
                  <a:schemeClr val="tx1"/>
                </a:solidFill>
              </a:rPr>
              <a:t>Environment: RF Behavior</a:t>
            </a:r>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5</a:t>
            </a:fld>
            <a:r>
              <a:rPr lang="en-GB" dirty="0" smtClean="0"/>
              <a:t>› of 46</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Content Placeholder 2"/>
          <p:cNvSpPr txBox="1">
            <a:spLocks/>
          </p:cNvSpPr>
          <p:nvPr/>
        </p:nvSpPr>
        <p:spPr bwMode="auto">
          <a:xfrm>
            <a:off x="487363" y="1697038"/>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nSpc>
                <a:spcPct val="150000"/>
              </a:lnSpc>
              <a:spcBef>
                <a:spcPct val="0"/>
              </a:spcBef>
              <a:buClrTx/>
              <a:buSzTx/>
              <a:buFontTx/>
              <a:buNone/>
            </a:pPr>
            <a:r>
              <a:rPr lang="en-GB" sz="3600" b="1" dirty="0">
                <a:solidFill>
                  <a:schemeClr val="tx1"/>
                </a:solidFill>
                <a:latin typeface="Calibri" panose="020F0502020204030204" pitchFamily="34" charset="0"/>
              </a:rPr>
              <a:t>Access Points (</a:t>
            </a:r>
            <a:r>
              <a:rPr lang="en-GB" sz="3600" b="1" dirty="0">
                <a:solidFill>
                  <a:schemeClr val="tx1"/>
                </a:solidFill>
              </a:rPr>
              <a:t>AP</a:t>
            </a:r>
            <a:r>
              <a:rPr lang="en-GB" sz="3600" b="1" dirty="0">
                <a:solidFill>
                  <a:schemeClr val="tx1"/>
                </a:solidFill>
                <a:latin typeface="Calibri" panose="020F0502020204030204" pitchFamily="34" charset="0"/>
              </a:rPr>
              <a:t>) </a:t>
            </a:r>
            <a:endParaRPr lang="en-US" sz="3600" b="1"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Autonomous Access Points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Lightweight Access Points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Mesh Access Points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LAN Routers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Bridges</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Repeaters</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LAN Controller/Switch</a:t>
            </a:r>
            <a:endParaRPr lang="en-US" dirty="0">
              <a:solidFill>
                <a:schemeClr val="tx1"/>
              </a:solidFill>
              <a:latin typeface="Calibri" panose="020F0502020204030204" pitchFamily="34" charset="0"/>
            </a:endParaRPr>
          </a:p>
        </p:txBody>
      </p:sp>
      <p:sp>
        <p:nvSpPr>
          <p:cNvPr id="2" name="Left Arrow 1"/>
          <p:cNvSpPr/>
          <p:nvPr/>
        </p:nvSpPr>
        <p:spPr bwMode="auto">
          <a:xfrm>
            <a:off x="4343400" y="1818061"/>
            <a:ext cx="1075765" cy="820271"/>
          </a:xfrm>
          <a:prstGeom prst="lef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30668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8DCA5302-DB96-4B65-9CEE-39C415B40160}" type="slidenum">
              <a:rPr lang="en-GB" smtClean="0"/>
              <a:t>6</a:t>
            </a:fld>
            <a:r>
              <a:rPr lang="en-GB" dirty="0" smtClean="0"/>
              <a:t>› of 46</a:t>
            </a:r>
            <a:endParaRPr lang="en-GB" dirty="0"/>
          </a:p>
        </p:txBody>
      </p:sp>
      <p:sp>
        <p:nvSpPr>
          <p:cNvPr id="6" name="Rectangle 4"/>
          <p:cNvSpPr>
            <a:spLocks noChangeArrowheads="1"/>
          </p:cNvSpPr>
          <p:nvPr/>
        </p:nvSpPr>
        <p:spPr bwMode="auto">
          <a:xfrm>
            <a:off x="465138" y="1676400"/>
            <a:ext cx="8069262"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spcBef>
                <a:spcPct val="0"/>
              </a:spcBef>
              <a:buClrTx/>
              <a:buSzTx/>
              <a:buFontTx/>
              <a:buNone/>
            </a:pPr>
            <a:r>
              <a:rPr lang="en-US" sz="2200" dirty="0">
                <a:solidFill>
                  <a:schemeClr val="tx1"/>
                </a:solidFill>
              </a:rPr>
              <a:t>In order for </a:t>
            </a:r>
            <a:r>
              <a:rPr lang="en-US" sz="2200" dirty="0">
                <a:solidFill>
                  <a:srgbClr val="FF0000"/>
                </a:solidFill>
              </a:rPr>
              <a:t>computers and other network devices to communicate with one another</a:t>
            </a:r>
            <a:r>
              <a:rPr lang="en-US" sz="2200" dirty="0">
                <a:solidFill>
                  <a:schemeClr val="tx1"/>
                </a:solidFill>
              </a:rPr>
              <a:t>, a </a:t>
            </a:r>
            <a:r>
              <a:rPr lang="en-US" sz="2200" dirty="0">
                <a:solidFill>
                  <a:srgbClr val="FF0000"/>
                </a:solidFill>
              </a:rPr>
              <a:t>communication infrastructure</a:t>
            </a:r>
            <a:r>
              <a:rPr lang="en-US" sz="2200" dirty="0">
                <a:solidFill>
                  <a:schemeClr val="tx1"/>
                </a:solidFill>
              </a:rPr>
              <a:t> of some type is necessary. </a:t>
            </a:r>
          </a:p>
          <a:p>
            <a:pPr algn="just" eaLnBrk="1" hangingPunct="1">
              <a:spcBef>
                <a:spcPct val="0"/>
              </a:spcBef>
              <a:buClrTx/>
              <a:buSzTx/>
              <a:buFontTx/>
              <a:buNone/>
            </a:pPr>
            <a:endParaRPr lang="en-US" sz="2200" dirty="0">
              <a:solidFill>
                <a:schemeClr val="tx1"/>
              </a:solidFill>
            </a:endParaRPr>
          </a:p>
          <a:p>
            <a:pPr algn="just" eaLnBrk="1" hangingPunct="1">
              <a:spcBef>
                <a:spcPct val="0"/>
              </a:spcBef>
              <a:buClrTx/>
              <a:buSzTx/>
              <a:buFontTx/>
              <a:buNone/>
            </a:pPr>
            <a:r>
              <a:rPr lang="en-US" sz="2200" dirty="0">
                <a:solidFill>
                  <a:srgbClr val="FF0000"/>
                </a:solidFill>
              </a:rPr>
              <a:t>In a wired network</a:t>
            </a:r>
            <a:r>
              <a:rPr lang="en-US" sz="2200" dirty="0">
                <a:solidFill>
                  <a:schemeClr val="tx1"/>
                </a:solidFill>
              </a:rPr>
              <a:t>, such an infrastructure </a:t>
            </a:r>
            <a:r>
              <a:rPr lang="en-US" sz="2200" dirty="0">
                <a:solidFill>
                  <a:srgbClr val="FF0000"/>
                </a:solidFill>
              </a:rPr>
              <a:t>consists of cables, repeaters, bridges, and Layer 2 switches. </a:t>
            </a:r>
          </a:p>
          <a:p>
            <a:pPr algn="just" eaLnBrk="1" hangingPunct="1">
              <a:spcBef>
                <a:spcPct val="0"/>
              </a:spcBef>
              <a:buClrTx/>
              <a:buSzTx/>
              <a:buFontTx/>
              <a:buNone/>
            </a:pPr>
            <a:endParaRPr lang="en-US" sz="2200" dirty="0">
              <a:solidFill>
                <a:schemeClr val="tx1"/>
              </a:solidFill>
            </a:endParaRPr>
          </a:p>
          <a:p>
            <a:pPr algn="just" eaLnBrk="1" hangingPunct="1">
              <a:spcBef>
                <a:spcPct val="0"/>
              </a:spcBef>
              <a:buClrTx/>
              <a:buSzTx/>
              <a:buFontTx/>
              <a:buNone/>
            </a:pPr>
            <a:r>
              <a:rPr lang="en-US" sz="2200" dirty="0">
                <a:solidFill>
                  <a:srgbClr val="FF0000"/>
                </a:solidFill>
              </a:rPr>
              <a:t>In a wireless network</a:t>
            </a:r>
            <a:r>
              <a:rPr lang="en-US" sz="2200" dirty="0">
                <a:solidFill>
                  <a:schemeClr val="tx1"/>
                </a:solidFill>
              </a:rPr>
              <a:t>, these devices are </a:t>
            </a:r>
            <a:r>
              <a:rPr lang="en-US" sz="2200" dirty="0">
                <a:solidFill>
                  <a:srgbClr val="FF0000"/>
                </a:solidFill>
              </a:rPr>
              <a:t>access points, bridges, and repeaters. </a:t>
            </a:r>
            <a:r>
              <a:rPr lang="en-US" sz="2200" dirty="0">
                <a:solidFill>
                  <a:schemeClr val="tx1"/>
                </a:solidFill>
              </a:rPr>
              <a:t>All will be discussed in more detail</a:t>
            </a:r>
          </a:p>
          <a:p>
            <a:pPr algn="just" eaLnBrk="1" hangingPunct="1">
              <a:spcBef>
                <a:spcPct val="0"/>
              </a:spcBef>
              <a:buClrTx/>
              <a:buSzTx/>
              <a:buFontTx/>
              <a:buNone/>
            </a:pPr>
            <a:r>
              <a:rPr lang="en-US" sz="2200" dirty="0">
                <a:solidFill>
                  <a:schemeClr val="tx1"/>
                </a:solidFill>
              </a:rPr>
              <a:t>in this chapter.</a:t>
            </a:r>
          </a:p>
          <a:p>
            <a:pPr algn="just" eaLnBrk="1" hangingPunct="1">
              <a:spcBef>
                <a:spcPct val="0"/>
              </a:spcBef>
              <a:buClrTx/>
              <a:buSzTx/>
              <a:buFontTx/>
              <a:buNone/>
            </a:pPr>
            <a:endParaRPr lang="en-US" sz="2200" dirty="0">
              <a:solidFill>
                <a:schemeClr val="tx1"/>
              </a:solidFill>
            </a:endParaRPr>
          </a:p>
          <a:p>
            <a:pPr algn="just" eaLnBrk="1" hangingPunct="1">
              <a:spcBef>
                <a:spcPct val="0"/>
              </a:spcBef>
              <a:buClrTx/>
              <a:buSzTx/>
              <a:buFontTx/>
              <a:buNone/>
            </a:pPr>
            <a:r>
              <a:rPr lang="en-US" sz="2200" dirty="0">
                <a:solidFill>
                  <a:schemeClr val="tx1"/>
                </a:solidFill>
              </a:rPr>
              <a:t>The </a:t>
            </a:r>
            <a:r>
              <a:rPr lang="en-US" sz="2200" b="1" dirty="0">
                <a:solidFill>
                  <a:srgbClr val="FF0000"/>
                </a:solidFill>
              </a:rPr>
              <a:t>AP provides computers and other wireless devices access to the local area network using </a:t>
            </a:r>
            <a:r>
              <a:rPr lang="en-US" sz="2200" b="1" dirty="0" smtClean="0">
                <a:solidFill>
                  <a:srgbClr val="FF0000"/>
                </a:solidFill>
              </a:rPr>
              <a:t>RF (</a:t>
            </a:r>
            <a:r>
              <a:rPr lang="en-US" sz="2200" b="1" dirty="0">
                <a:solidFill>
                  <a:srgbClr val="FF0000"/>
                </a:solidFill>
              </a:rPr>
              <a:t>Radio Frequency)</a:t>
            </a:r>
            <a:r>
              <a:rPr lang="en-US" sz="2200" dirty="0">
                <a:solidFill>
                  <a:schemeClr val="tx1"/>
                </a:solidFill>
              </a:rPr>
              <a:t> as the connection medium.</a:t>
            </a:r>
          </a:p>
        </p:txBody>
      </p:sp>
      <p:sp>
        <p:nvSpPr>
          <p:cNvPr id="8" name="Title 1"/>
          <p:cNvSpPr txBox="1">
            <a:spLocks/>
          </p:cNvSpPr>
          <p:nvPr/>
        </p:nvSpPr>
        <p:spPr bwMode="auto">
          <a:xfrm>
            <a:off x="152400" y="456360"/>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latin typeface="Century Gothic" panose="020B0502020202020204" pitchFamily="34" charset="0"/>
                <a:cs typeface="Calibri" panose="020F0502020204030204" pitchFamily="34" charset="0"/>
              </a:rPr>
              <a:t>Access Point</a:t>
            </a:r>
          </a:p>
        </p:txBody>
      </p:sp>
    </p:spTree>
    <p:extLst>
      <p:ext uri="{BB962C8B-B14F-4D97-AF65-F5344CB8AC3E}">
        <p14:creationId xmlns:p14="http://schemas.microsoft.com/office/powerpoint/2010/main" val="322704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4" end="4"/>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5" end="5"/>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7" end="7"/>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90773AB8-3D04-489B-AF7B-BEDEC604F372}" type="slidenum">
              <a:rPr lang="en-GB" smtClean="0"/>
              <a:t>7</a:t>
            </a:fld>
            <a:r>
              <a:rPr lang="en-GB" dirty="0" smtClean="0"/>
              <a:t>› of 46</a:t>
            </a:r>
            <a:endParaRPr lang="en-GB" dirty="0"/>
          </a:p>
        </p:txBody>
      </p:sp>
      <p:sp>
        <p:nvSpPr>
          <p:cNvPr id="6" name="Rectangle 1"/>
          <p:cNvSpPr>
            <a:spLocks noChangeArrowheads="1"/>
          </p:cNvSpPr>
          <p:nvPr/>
        </p:nvSpPr>
        <p:spPr bwMode="auto">
          <a:xfrm>
            <a:off x="533400" y="1582738"/>
            <a:ext cx="80772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dirty="0">
                <a:solidFill>
                  <a:schemeClr val="tx1"/>
                </a:solidFill>
              </a:rPr>
              <a:t>The </a:t>
            </a:r>
            <a:r>
              <a:rPr lang="en-US" i="1" dirty="0">
                <a:solidFill>
                  <a:schemeClr val="tx1"/>
                </a:solidFill>
              </a:rPr>
              <a:t>access point </a:t>
            </a:r>
            <a:r>
              <a:rPr lang="en-US" dirty="0">
                <a:solidFill>
                  <a:schemeClr val="tx1"/>
                </a:solidFill>
              </a:rPr>
              <a:t>(AP) is a major player in the wireless LAN network infrastructure. </a:t>
            </a:r>
            <a:r>
              <a:rPr lang="en-US" dirty="0">
                <a:solidFill>
                  <a:srgbClr val="FF0000"/>
                </a:solidFill>
              </a:rPr>
              <a:t>Access points </a:t>
            </a:r>
            <a:r>
              <a:rPr lang="en-US" dirty="0">
                <a:solidFill>
                  <a:schemeClr val="tx1"/>
                </a:solidFill>
              </a:rPr>
              <a:t>are available in </a:t>
            </a:r>
            <a:r>
              <a:rPr lang="en-US" dirty="0">
                <a:solidFill>
                  <a:srgbClr val="FF0000"/>
                </a:solidFill>
              </a:rPr>
              <a:t>three </a:t>
            </a:r>
            <a:r>
              <a:rPr lang="en-US" dirty="0" smtClean="0">
                <a:solidFill>
                  <a:srgbClr val="FF0000"/>
                </a:solidFill>
              </a:rPr>
              <a:t>types </a:t>
            </a:r>
            <a:r>
              <a:rPr lang="en-US" dirty="0" smtClean="0">
                <a:solidFill>
                  <a:schemeClr val="tx1"/>
                </a:solidFill>
              </a:rPr>
              <a:t>that are:</a:t>
            </a:r>
            <a:r>
              <a:rPr lang="en-US" dirty="0" smtClean="0">
                <a:solidFill>
                  <a:srgbClr val="FF0000"/>
                </a:solidFill>
              </a:rPr>
              <a:t> </a:t>
            </a:r>
            <a:endParaRPr lang="en-US" dirty="0">
              <a:solidFill>
                <a:srgbClr val="FF0000"/>
              </a:solidFill>
            </a:endParaRPr>
          </a:p>
          <a:p>
            <a:pPr marL="342900" indent="-342900" algn="just">
              <a:lnSpc>
                <a:spcPct val="150000"/>
              </a:lnSpc>
              <a:spcBef>
                <a:spcPct val="0"/>
              </a:spcBef>
              <a:buClrTx/>
              <a:buSzTx/>
              <a:buFont typeface="Arial" panose="020B0604020202020204" pitchFamily="34" charset="0"/>
              <a:buChar char="•"/>
            </a:pPr>
            <a:r>
              <a:rPr lang="en-US" dirty="0" smtClean="0">
                <a:solidFill>
                  <a:srgbClr val="FF0000"/>
                </a:solidFill>
              </a:rPr>
              <a:t>Autonomous</a:t>
            </a:r>
            <a:endParaRPr lang="en-US" dirty="0">
              <a:solidFill>
                <a:srgbClr val="FF0000"/>
              </a:solidFill>
            </a:endParaRPr>
          </a:p>
          <a:p>
            <a:pPr marL="342900" indent="-342900" algn="just">
              <a:lnSpc>
                <a:spcPct val="150000"/>
              </a:lnSpc>
              <a:spcBef>
                <a:spcPct val="0"/>
              </a:spcBef>
              <a:buClrTx/>
              <a:buSzTx/>
              <a:buFont typeface="Arial" panose="020B0604020202020204" pitchFamily="34" charset="0"/>
              <a:buChar char="•"/>
            </a:pPr>
            <a:r>
              <a:rPr lang="en-US" dirty="0" smtClean="0">
                <a:solidFill>
                  <a:srgbClr val="FF0000"/>
                </a:solidFill>
              </a:rPr>
              <a:t>Lightweight</a:t>
            </a:r>
            <a:endParaRPr lang="en-US" dirty="0">
              <a:solidFill>
                <a:srgbClr val="FF0000"/>
              </a:solidFill>
            </a:endParaRPr>
          </a:p>
          <a:p>
            <a:pPr marL="342900" indent="-342900" algn="just">
              <a:lnSpc>
                <a:spcPct val="150000"/>
              </a:lnSpc>
              <a:spcBef>
                <a:spcPct val="0"/>
              </a:spcBef>
              <a:buClrTx/>
              <a:buSzTx/>
              <a:buFont typeface="Arial" panose="020B0604020202020204" pitchFamily="34" charset="0"/>
              <a:buChar char="•"/>
            </a:pPr>
            <a:r>
              <a:rPr lang="en-US" dirty="0" smtClean="0">
                <a:solidFill>
                  <a:srgbClr val="FF0000"/>
                </a:solidFill>
              </a:rPr>
              <a:t>Mesh</a:t>
            </a:r>
            <a:endParaRPr lang="en-US" dirty="0">
              <a:solidFill>
                <a:schemeClr val="tx1"/>
              </a:solidFill>
            </a:endParaRPr>
          </a:p>
        </p:txBody>
      </p:sp>
      <p:sp>
        <p:nvSpPr>
          <p:cNvPr id="8" name="Title 1"/>
          <p:cNvSpPr txBox="1">
            <a:spLocks/>
          </p:cNvSpPr>
          <p:nvPr/>
        </p:nvSpPr>
        <p:spPr bwMode="auto">
          <a:xfrm>
            <a:off x="152400" y="671513"/>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latin typeface="Century Gothic" panose="020B0502020202020204" pitchFamily="34" charset="0"/>
                <a:cs typeface="Calibri" panose="020F0502020204030204" pitchFamily="34" charset="0"/>
              </a:rPr>
              <a:t>Access Point</a:t>
            </a:r>
          </a:p>
        </p:txBody>
      </p:sp>
    </p:spTree>
    <p:extLst>
      <p:ext uri="{BB962C8B-B14F-4D97-AF65-F5344CB8AC3E}">
        <p14:creationId xmlns:p14="http://schemas.microsoft.com/office/powerpoint/2010/main" val="2090483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8</a:t>
            </a:fld>
            <a:r>
              <a:rPr lang="en-GB" dirty="0" smtClean="0"/>
              <a:t>› of 46</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Content Placeholder 2"/>
          <p:cNvSpPr txBox="1">
            <a:spLocks/>
          </p:cNvSpPr>
          <p:nvPr/>
        </p:nvSpPr>
        <p:spPr bwMode="auto">
          <a:xfrm>
            <a:off x="487363" y="1697038"/>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nSpc>
                <a:spcPct val="150000"/>
              </a:lnSpc>
              <a:spcBef>
                <a:spcPct val="0"/>
              </a:spcBef>
              <a:buClrTx/>
              <a:buSzTx/>
              <a:buFontTx/>
              <a:buNone/>
            </a:pPr>
            <a:r>
              <a:rPr lang="en-GB" dirty="0">
                <a:solidFill>
                  <a:schemeClr val="tx1"/>
                </a:solidFill>
                <a:latin typeface="Calibri" panose="020F0502020204030204" pitchFamily="34" charset="0"/>
              </a:rPr>
              <a:t>Access Points (AP)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sz="3600" b="1" dirty="0">
                <a:solidFill>
                  <a:schemeClr val="tx1"/>
                </a:solidFill>
                <a:latin typeface="Calibri" panose="020F0502020204030204" pitchFamily="34" charset="0"/>
              </a:rPr>
              <a:t>Autonomous Access Points </a:t>
            </a:r>
            <a:endParaRPr lang="en-US" sz="3600" b="1"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Lightweight Access Points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Mesh Access Points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LAN Routers </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Bridges</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Repeaters</a:t>
            </a:r>
            <a:endParaRPr lang="en-US" dirty="0">
              <a:solidFill>
                <a:schemeClr val="tx1"/>
              </a:solidFill>
              <a:latin typeface="Calibri" panose="020F0502020204030204" pitchFamily="34" charset="0"/>
            </a:endParaRPr>
          </a:p>
          <a:p>
            <a:pPr>
              <a:lnSpc>
                <a:spcPct val="150000"/>
              </a:lnSpc>
              <a:spcBef>
                <a:spcPct val="0"/>
              </a:spcBef>
              <a:buClrTx/>
              <a:buSzTx/>
              <a:buFontTx/>
              <a:buNone/>
            </a:pPr>
            <a:r>
              <a:rPr lang="en-GB" dirty="0">
                <a:solidFill>
                  <a:schemeClr val="tx1"/>
                </a:solidFill>
                <a:latin typeface="Calibri" panose="020F0502020204030204" pitchFamily="34" charset="0"/>
              </a:rPr>
              <a:t>Wireless LAN Controller/Switch</a:t>
            </a:r>
            <a:endParaRPr lang="en-US" dirty="0">
              <a:solidFill>
                <a:schemeClr val="tx1"/>
              </a:solidFill>
              <a:latin typeface="Calibri" panose="020F0502020204030204" pitchFamily="34" charset="0"/>
            </a:endParaRPr>
          </a:p>
        </p:txBody>
      </p:sp>
      <p:sp>
        <p:nvSpPr>
          <p:cNvPr id="2" name="Left Arrow 1"/>
          <p:cNvSpPr/>
          <p:nvPr/>
        </p:nvSpPr>
        <p:spPr bwMode="auto">
          <a:xfrm>
            <a:off x="6037730" y="2369391"/>
            <a:ext cx="1075765" cy="820271"/>
          </a:xfrm>
          <a:prstGeom prst="lef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089010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t>9</a:t>
            </a:fld>
            <a:r>
              <a:rPr lang="en-GB" dirty="0" smtClean="0"/>
              <a:t>› of 46</a:t>
            </a:r>
            <a:endParaRPr lang="en-GB" dirty="0"/>
          </a:p>
        </p:txBody>
      </p:sp>
      <p:sp>
        <p:nvSpPr>
          <p:cNvPr id="6" name="Rectangle 1"/>
          <p:cNvSpPr>
            <a:spLocks noChangeArrowheads="1"/>
          </p:cNvSpPr>
          <p:nvPr/>
        </p:nvSpPr>
        <p:spPr bwMode="auto">
          <a:xfrm>
            <a:off x="533400" y="1447800"/>
            <a:ext cx="8077200"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000" b="1" dirty="0">
                <a:solidFill>
                  <a:schemeClr val="tx1"/>
                </a:solidFill>
              </a:rPr>
              <a:t>Autonomous AP’s</a:t>
            </a:r>
            <a:r>
              <a:rPr lang="en-US" sz="2000" dirty="0">
                <a:solidFill>
                  <a:schemeClr val="tx1"/>
                </a:solidFill>
              </a:rPr>
              <a:t> were the </a:t>
            </a:r>
            <a:r>
              <a:rPr lang="en-US" sz="2000" b="1" dirty="0">
                <a:solidFill>
                  <a:srgbClr val="FF0000"/>
                </a:solidFill>
              </a:rPr>
              <a:t>first type of access points </a:t>
            </a:r>
            <a:r>
              <a:rPr lang="en-US" sz="2000" dirty="0">
                <a:solidFill>
                  <a:schemeClr val="tx1"/>
                </a:solidFill>
              </a:rPr>
              <a:t>that were introduced onto the wireless market.</a:t>
            </a:r>
          </a:p>
          <a:p>
            <a:pPr algn="just" eaLnBrk="1" hangingPunct="1">
              <a:lnSpc>
                <a:spcPct val="150000"/>
              </a:lnSpc>
              <a:spcBef>
                <a:spcPct val="0"/>
              </a:spcBef>
              <a:buClrTx/>
              <a:buSzTx/>
              <a:buFontTx/>
              <a:buNone/>
            </a:pPr>
            <a:endParaRPr lang="en-US" sz="2000" i="1"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These were </a:t>
            </a:r>
            <a:r>
              <a:rPr lang="en-US" sz="2000" b="1" dirty="0">
                <a:solidFill>
                  <a:srgbClr val="FF0000"/>
                </a:solidFill>
              </a:rPr>
              <a:t>perfect for small scale</a:t>
            </a:r>
            <a:r>
              <a:rPr lang="en-US" sz="2000" b="1" dirty="0">
                <a:solidFill>
                  <a:schemeClr val="tx1"/>
                </a:solidFill>
              </a:rPr>
              <a:t> </a:t>
            </a:r>
            <a:r>
              <a:rPr lang="en-US" sz="2000" dirty="0">
                <a:solidFill>
                  <a:schemeClr val="tx1"/>
                </a:solidFill>
              </a:rPr>
              <a:t>wireless network solutions that needed </a:t>
            </a:r>
            <a:r>
              <a:rPr lang="en-US" sz="2000" b="1" dirty="0">
                <a:solidFill>
                  <a:srgbClr val="FF0000"/>
                </a:solidFill>
              </a:rPr>
              <a:t>no more than 10-15 </a:t>
            </a:r>
            <a:r>
              <a:rPr lang="en-US" sz="2000" dirty="0">
                <a:solidFill>
                  <a:schemeClr val="tx1"/>
                </a:solidFill>
              </a:rPr>
              <a:t>clients per access point or were just providing “hot-spot” type of services.</a:t>
            </a:r>
          </a:p>
          <a:p>
            <a:pPr algn="just" eaLnBrk="1" hangingPunct="1">
              <a:lnSpc>
                <a:spcPct val="150000"/>
              </a:lnSpc>
              <a:spcBef>
                <a:spcPct val="0"/>
              </a:spcBef>
              <a:buClrTx/>
              <a:buSzTx/>
              <a:buFontTx/>
              <a:buNone/>
            </a:pPr>
            <a:endParaRPr lang="en-US" sz="2000" dirty="0">
              <a:solidFill>
                <a:schemeClr val="tx1"/>
              </a:solidFill>
            </a:endParaRPr>
          </a:p>
          <a:p>
            <a:pPr algn="just" eaLnBrk="1" hangingPunct="1">
              <a:lnSpc>
                <a:spcPct val="150000"/>
              </a:lnSpc>
              <a:spcBef>
                <a:spcPct val="0"/>
              </a:spcBef>
              <a:buClrTx/>
              <a:buSzTx/>
              <a:buFontTx/>
              <a:buNone/>
            </a:pPr>
            <a:r>
              <a:rPr lang="en-US" sz="2000" dirty="0">
                <a:solidFill>
                  <a:schemeClr val="tx1"/>
                </a:solidFill>
              </a:rPr>
              <a:t>Each fat AP needs to be manually configured for the network and security settings </a:t>
            </a:r>
            <a:r>
              <a:rPr lang="en-US" sz="2000" dirty="0" smtClean="0">
                <a:solidFill>
                  <a:schemeClr val="tx1"/>
                </a:solidFill>
              </a:rPr>
              <a:t>you </a:t>
            </a:r>
            <a:r>
              <a:rPr lang="en-US" sz="2000" dirty="0">
                <a:solidFill>
                  <a:schemeClr val="tx1"/>
                </a:solidFill>
              </a:rPr>
              <a:t>would want running on your network. This is a great solution if you only plan on having a few AP’s.</a:t>
            </a:r>
          </a:p>
          <a:p>
            <a:pPr algn="just" eaLnBrk="1" hangingPunct="1">
              <a:lnSpc>
                <a:spcPct val="150000"/>
              </a:lnSpc>
              <a:spcBef>
                <a:spcPct val="0"/>
              </a:spcBef>
              <a:buClrTx/>
              <a:buSzTx/>
              <a:buFontTx/>
              <a:buNone/>
            </a:pPr>
            <a:endParaRPr lang="en-US" sz="2000" dirty="0">
              <a:solidFill>
                <a:schemeClr val="tx1"/>
              </a:solidFill>
            </a:endParaRPr>
          </a:p>
        </p:txBody>
      </p:sp>
      <p:sp>
        <p:nvSpPr>
          <p:cNvPr id="7" name="Title 1"/>
          <p:cNvSpPr txBox="1">
            <a:spLocks/>
          </p:cNvSpPr>
          <p:nvPr/>
        </p:nvSpPr>
        <p:spPr bwMode="auto">
          <a:xfrm>
            <a:off x="341312" y="657225"/>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cs typeface="Calibri" panose="020F0502020204030204" pitchFamily="34" charset="0"/>
              </a:rPr>
              <a:t>Access Point – </a:t>
            </a:r>
            <a:r>
              <a:rPr lang="en-US" b="1" dirty="0">
                <a:solidFill>
                  <a:srgbClr val="002060"/>
                </a:solidFill>
                <a:cs typeface="Calibri" panose="020F0502020204030204" pitchFamily="34" charset="0"/>
              </a:rPr>
              <a:t>Autonomous Access Point</a:t>
            </a:r>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153</TotalTime>
  <Pages>11</Pages>
  <Words>2056</Words>
  <Application>Microsoft Office PowerPoint</Application>
  <PresentationFormat>On-screen Show (4:3)</PresentationFormat>
  <Paragraphs>300</Paragraphs>
  <Slides>46</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ＭＳ Ｐゴシック</vt:lpstr>
      <vt:lpstr>Arial</vt:lpstr>
      <vt:lpstr>Calibri</vt:lpstr>
      <vt:lpstr>Century Gothic</vt:lpstr>
      <vt:lpstr>新細明體</vt:lpstr>
      <vt:lpstr>Wingdings 2</vt:lpstr>
      <vt:lpstr>UCTI-Template-foundation-level</vt:lpstr>
      <vt:lpstr>Mobile and Wireless Technology  CT090-3-2-MWT Version VD01</vt:lpstr>
      <vt:lpstr>Topic &amp; Structure of The Lesson</vt:lpstr>
      <vt:lpstr>Learning Outcomes</vt:lpstr>
      <vt:lpstr>Key Terms You Must Be Able To Use</vt:lpstr>
      <vt:lpstr>Topic &amp; Structure of The Lesson</vt:lpstr>
      <vt:lpstr>PowerPoint Presentation</vt:lpstr>
      <vt:lpstr>PowerPoint Presentation</vt:lpstr>
      <vt:lpstr>Topic &amp; Structure of The Lesson</vt:lpstr>
      <vt:lpstr>PowerPoint Presentation</vt:lpstr>
      <vt:lpstr>PowerPoint Presentation</vt:lpstr>
      <vt:lpstr>PowerPoint Presentation</vt:lpstr>
      <vt:lpstr>PowerPoint Presentation</vt:lpstr>
      <vt:lpstr>PowerPoint Presentation</vt:lpstr>
      <vt:lpstr>PowerPoint Presentation</vt:lpstr>
      <vt:lpstr>Topic &amp; Structure of The Lesson</vt:lpstr>
      <vt:lpstr>PowerPoint Presentation</vt:lpstr>
      <vt:lpstr>PowerPoint Presentation</vt:lpstr>
      <vt:lpstr>PowerPoint Presentation</vt:lpstr>
      <vt:lpstr>Topic &amp; Structure of The Lesson</vt:lpstr>
      <vt:lpstr>PowerPoint Presentation</vt:lpstr>
      <vt:lpstr>PowerPoint Presentation</vt:lpstr>
      <vt:lpstr>PowerPoint Presentation</vt:lpstr>
      <vt:lpstr>Topic &amp; Structure of The Lesson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&amp; Structure of The Lesson</vt:lpstr>
      <vt:lpstr>PowerPoint Presentation</vt:lpstr>
      <vt:lpstr>PowerPoint Presentation</vt:lpstr>
      <vt:lpstr>PowerPoint Presentation</vt:lpstr>
      <vt:lpstr>Topic &amp; Structure of The Lesson</vt:lpstr>
      <vt:lpstr>PowerPoint Presentation</vt:lpstr>
      <vt:lpstr>PowerPoint Presentation</vt:lpstr>
      <vt:lpstr>Topic &amp; Structure of The Lesson</vt:lpstr>
      <vt:lpstr>PowerPoint Presentation</vt:lpstr>
      <vt:lpstr>PowerPoint Presentation</vt:lpstr>
      <vt:lpstr>PowerPoint Presentation</vt:lpstr>
      <vt:lpstr>PowerPoint Presentation</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Salmiah Binti Amin</cp:lastModifiedBy>
  <cp:revision>30</cp:revision>
  <cp:lastPrinted>2020-08-14T07:05:20Z</cp:lastPrinted>
  <dcterms:created xsi:type="dcterms:W3CDTF">2017-10-11T09:20:11Z</dcterms:created>
  <dcterms:modified xsi:type="dcterms:W3CDTF">2020-08-14T07:22:58Z</dcterms:modified>
</cp:coreProperties>
</file>