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46"/>
  </p:notesMasterIdLst>
  <p:handoutMasterIdLst>
    <p:handoutMasterId r:id="rId47"/>
  </p:handoutMasterIdLst>
  <p:sldIdLst>
    <p:sldId id="266" r:id="rId2"/>
    <p:sldId id="267" r:id="rId3"/>
    <p:sldId id="268" r:id="rId4"/>
    <p:sldId id="269" r:id="rId5"/>
    <p:sldId id="303" r:id="rId6"/>
    <p:sldId id="270" r:id="rId7"/>
    <p:sldId id="275" r:id="rId8"/>
    <p:sldId id="276" r:id="rId9"/>
    <p:sldId id="277" r:id="rId10"/>
    <p:sldId id="278" r:id="rId11"/>
    <p:sldId id="304" r:id="rId12"/>
    <p:sldId id="279" r:id="rId13"/>
    <p:sldId id="305" r:id="rId14"/>
    <p:sldId id="280" r:id="rId15"/>
    <p:sldId id="281" r:id="rId16"/>
    <p:sldId id="302" r:id="rId17"/>
    <p:sldId id="282" r:id="rId18"/>
    <p:sldId id="283" r:id="rId19"/>
    <p:sldId id="284" r:id="rId20"/>
    <p:sldId id="285" r:id="rId21"/>
    <p:sldId id="286" r:id="rId22"/>
    <p:sldId id="287" r:id="rId23"/>
    <p:sldId id="306" r:id="rId24"/>
    <p:sldId id="309" r:id="rId25"/>
    <p:sldId id="307" r:id="rId26"/>
    <p:sldId id="289" r:id="rId27"/>
    <p:sldId id="310" r:id="rId28"/>
    <p:sldId id="290" r:id="rId29"/>
    <p:sldId id="291" r:id="rId30"/>
    <p:sldId id="292" r:id="rId31"/>
    <p:sldId id="311" r:id="rId32"/>
    <p:sldId id="293" r:id="rId33"/>
    <p:sldId id="294" r:id="rId34"/>
    <p:sldId id="295" r:id="rId35"/>
    <p:sldId id="296" r:id="rId36"/>
    <p:sldId id="297" r:id="rId37"/>
    <p:sldId id="298" r:id="rId38"/>
    <p:sldId id="299" r:id="rId39"/>
    <p:sldId id="300" r:id="rId40"/>
    <p:sldId id="301" r:id="rId41"/>
    <p:sldId id="271" r:id="rId42"/>
    <p:sldId id="272" r:id="rId43"/>
    <p:sldId id="273" r:id="rId44"/>
    <p:sldId id="274" r:id="rId45"/>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1" d="100"/>
          <a:sy n="71" d="100"/>
        </p:scale>
        <p:origin x="1218" y="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6756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411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99625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6135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26256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CT090-3-2 </a:t>
            </a:r>
            <a:r>
              <a:rPr lang="en-GB" sz="800" dirty="0">
                <a:latin typeface="Calibri" pitchFamily="34" charset="0"/>
                <a:cs typeface="Calibri" pitchFamily="34" charset="0"/>
              </a:rPr>
              <a:t>and </a:t>
            </a:r>
            <a:r>
              <a:rPr lang="en-GB" sz="800" dirty="0" smtClean="0">
                <a:latin typeface="Calibri" pitchFamily="34" charset="0"/>
                <a:cs typeface="Calibri" pitchFamily="34" charset="0"/>
              </a:rPr>
              <a:t>Mobile &amp; Wireless Technology</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dirty="0" smtClean="0"/>
              <a:t>Slide 1 of 36</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Radio</a:t>
            </a:r>
            <a:r>
              <a:rPr lang="en-GB" sz="800" baseline="0" dirty="0" smtClean="0">
                <a:latin typeface="Calibri" pitchFamily="34" charset="0"/>
                <a:cs typeface="Calibri" pitchFamily="34" charset="0"/>
              </a:rPr>
              <a:t> Frequency Fundamentals for WLAN</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smtClean="0">
                <a:latin typeface="Arial" charset="0"/>
              </a:rPr>
              <a:t>Radio Frequency (RF) Fundamentals for WLAN</a:t>
            </a:r>
            <a:endParaRPr lang="en-US" dirty="0"/>
          </a:p>
        </p:txBody>
      </p:sp>
      <p:sp>
        <p:nvSpPr>
          <p:cNvPr id="5" name="Text Box 6"/>
          <p:cNvSpPr txBox="1">
            <a:spLocks noGrp="1" noChangeArrowheads="1"/>
          </p:cNvSpPr>
          <p:nvPr>
            <p:ph type="ctrTitle"/>
          </p:nvPr>
        </p:nvSpPr>
        <p:spPr bwMode="auto">
          <a:xfrm>
            <a:off x="1452282" y="2256750"/>
            <a:ext cx="7691718" cy="861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b="1" dirty="0">
                <a:solidFill>
                  <a:srgbClr val="10065A"/>
                </a:solidFill>
              </a:rPr>
              <a:t>Mobile and Wireless Technology</a:t>
            </a:r>
            <a:r>
              <a:rPr lang="en-US" sz="3600" dirty="0"/>
              <a:t> </a:t>
            </a:r>
            <a:br>
              <a:rPr lang="en-US" sz="3600" dirty="0"/>
            </a:br>
            <a:r>
              <a:rPr lang="en-GB" sz="1400" dirty="0"/>
              <a:t>CT090-3-2</a:t>
            </a:r>
            <a:r>
              <a:rPr lang="en-US" sz="1400" dirty="0"/>
              <a:t>-MWT Version </a:t>
            </a:r>
            <a:r>
              <a:rPr lang="en-US" sz="1400" dirty="0" smtClean="0"/>
              <a:t>VD01</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73261" y="1515269"/>
            <a:ext cx="8153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dirty="0">
                <a:solidFill>
                  <a:schemeClr val="tx1"/>
                </a:solidFill>
              </a:rPr>
              <a:t>RF spectrum is governed by local regulatory bodies.</a:t>
            </a:r>
          </a:p>
          <a:p>
            <a:pPr eaLnBrk="1" hangingPunct="1">
              <a:spcBef>
                <a:spcPct val="0"/>
              </a:spcBef>
              <a:buClrTx/>
              <a:buSzTx/>
              <a:buFontTx/>
              <a:buNone/>
            </a:pPr>
            <a:endParaRPr lang="en-US" sz="1800" dirty="0">
              <a:solidFill>
                <a:schemeClr val="tx1"/>
              </a:solidFill>
            </a:endParaRPr>
          </a:p>
          <a:p>
            <a:pPr eaLnBrk="1" hangingPunct="1">
              <a:spcBef>
                <a:spcPct val="0"/>
              </a:spcBef>
              <a:buClrTx/>
              <a:buSzTx/>
              <a:buFontTx/>
              <a:buNone/>
            </a:pPr>
            <a:r>
              <a:rPr lang="en-US" sz="1800" b="1" dirty="0">
                <a:solidFill>
                  <a:schemeClr val="tx1"/>
                </a:solidFill>
              </a:rPr>
              <a:t>Location 				Regulation</a:t>
            </a:r>
          </a:p>
          <a:p>
            <a:pPr eaLnBrk="1" hangingPunct="1">
              <a:spcBef>
                <a:spcPct val="0"/>
              </a:spcBef>
              <a:buClrTx/>
              <a:buSzTx/>
              <a:buFontTx/>
              <a:buNone/>
            </a:pPr>
            <a:endParaRPr lang="en-US" sz="1800" dirty="0">
              <a:solidFill>
                <a:schemeClr val="tx1"/>
              </a:solidFill>
            </a:endParaRPr>
          </a:p>
          <a:p>
            <a:pPr eaLnBrk="1" hangingPunct="1">
              <a:spcBef>
                <a:spcPct val="0"/>
              </a:spcBef>
              <a:buClrTx/>
              <a:buSzTx/>
              <a:buFontTx/>
              <a:buNone/>
            </a:pPr>
            <a:r>
              <a:rPr lang="en-US" sz="1800" b="1" dirty="0">
                <a:solidFill>
                  <a:srgbClr val="FF0000"/>
                </a:solidFill>
              </a:rPr>
              <a:t>Malaysia</a:t>
            </a:r>
            <a:r>
              <a:rPr lang="en-US" sz="1800" dirty="0">
                <a:solidFill>
                  <a:schemeClr val="tx1"/>
                </a:solidFill>
              </a:rPr>
              <a:t>				</a:t>
            </a:r>
            <a:r>
              <a:rPr lang="en-US" sz="1800" b="1" dirty="0">
                <a:solidFill>
                  <a:srgbClr val="FF0000"/>
                </a:solidFill>
              </a:rPr>
              <a:t>Malaysian Communications and Multimedia 				Commission(MCMC)</a:t>
            </a:r>
          </a:p>
          <a:p>
            <a:pPr eaLnBrk="1" hangingPunct="1">
              <a:spcBef>
                <a:spcPct val="0"/>
              </a:spcBef>
              <a:buClrTx/>
              <a:buSzTx/>
              <a:buFontTx/>
              <a:buNone/>
            </a:pPr>
            <a:r>
              <a:rPr lang="en-US" sz="1800" dirty="0">
                <a:solidFill>
                  <a:schemeClr val="tx1"/>
                </a:solidFill>
              </a:rPr>
              <a:t>Canada 				ISC RSS-210</a:t>
            </a:r>
          </a:p>
          <a:p>
            <a:pPr eaLnBrk="1" hangingPunct="1">
              <a:spcBef>
                <a:spcPct val="0"/>
              </a:spcBef>
              <a:buClrTx/>
              <a:buSzTx/>
              <a:buFontTx/>
              <a:buNone/>
            </a:pPr>
            <a:r>
              <a:rPr lang="en-US" sz="1800" dirty="0">
                <a:solidFill>
                  <a:schemeClr val="tx1"/>
                </a:solidFill>
              </a:rPr>
              <a:t>China 				RRL/MIC Notice 2003-13</a:t>
            </a:r>
          </a:p>
          <a:p>
            <a:pPr eaLnBrk="1" hangingPunct="1">
              <a:spcBef>
                <a:spcPct val="0"/>
              </a:spcBef>
              <a:buClrTx/>
              <a:buSzTx/>
              <a:buFontTx/>
              <a:buNone/>
            </a:pPr>
            <a:r>
              <a:rPr lang="en-US" sz="1800" dirty="0">
                <a:solidFill>
                  <a:schemeClr val="tx1"/>
                </a:solidFill>
              </a:rPr>
              <a:t>Europe 				(ETSI) ETS 300.328</a:t>
            </a:r>
          </a:p>
          <a:p>
            <a:pPr eaLnBrk="1" hangingPunct="1">
              <a:spcBef>
                <a:spcPct val="0"/>
              </a:spcBef>
              <a:buClrTx/>
              <a:buSzTx/>
              <a:buFontTx/>
              <a:buNone/>
            </a:pPr>
            <a:r>
              <a:rPr lang="en-US" sz="1800" dirty="0">
                <a:solidFill>
                  <a:schemeClr val="tx1"/>
                </a:solidFill>
              </a:rPr>
              <a:t>				ETS 301.893</a:t>
            </a:r>
          </a:p>
          <a:p>
            <a:pPr eaLnBrk="1" hangingPunct="1">
              <a:spcBef>
                <a:spcPct val="0"/>
              </a:spcBef>
              <a:buClrTx/>
              <a:buSzTx/>
              <a:buFontTx/>
              <a:buNone/>
            </a:pPr>
            <a:r>
              <a:rPr lang="en-US" sz="1800" dirty="0">
                <a:solidFill>
                  <a:schemeClr val="tx1"/>
                </a:solidFill>
              </a:rPr>
              <a:t>Israel 				MOC</a:t>
            </a:r>
          </a:p>
          <a:p>
            <a:pPr eaLnBrk="1" hangingPunct="1">
              <a:spcBef>
                <a:spcPct val="0"/>
              </a:spcBef>
              <a:buClrTx/>
              <a:buSzTx/>
              <a:buFontTx/>
              <a:buNone/>
            </a:pPr>
            <a:r>
              <a:rPr lang="en-US" sz="1800" dirty="0">
                <a:solidFill>
                  <a:schemeClr val="tx1"/>
                </a:solidFill>
              </a:rPr>
              <a:t>Japan (MKK) 			TELEC 33B</a:t>
            </a:r>
          </a:p>
          <a:p>
            <a:pPr eaLnBrk="1" hangingPunct="1">
              <a:spcBef>
                <a:spcPct val="0"/>
              </a:spcBef>
              <a:buClrTx/>
              <a:buSzTx/>
              <a:buFontTx/>
              <a:buNone/>
            </a:pPr>
            <a:r>
              <a:rPr lang="en-US" sz="1800" dirty="0">
                <a:solidFill>
                  <a:schemeClr val="tx1"/>
                </a:solidFill>
              </a:rPr>
              <a:t>				TELEC ARIB STD-T71</a:t>
            </a:r>
          </a:p>
          <a:p>
            <a:pPr eaLnBrk="1" hangingPunct="1">
              <a:spcBef>
                <a:spcPct val="0"/>
              </a:spcBef>
              <a:buClrTx/>
              <a:buSzTx/>
              <a:buFontTx/>
              <a:buNone/>
            </a:pPr>
            <a:r>
              <a:rPr lang="en-US" sz="1800" dirty="0">
                <a:solidFill>
                  <a:schemeClr val="tx1"/>
                </a:solidFill>
              </a:rPr>
              <a:t>Singapore 			IDA/TS SSS Issue 1</a:t>
            </a:r>
          </a:p>
          <a:p>
            <a:pPr eaLnBrk="1" hangingPunct="1">
              <a:spcBef>
                <a:spcPct val="0"/>
              </a:spcBef>
              <a:buClrTx/>
              <a:buSzTx/>
              <a:buFontTx/>
              <a:buNone/>
            </a:pPr>
            <a:r>
              <a:rPr lang="en-US" sz="1800" dirty="0">
                <a:solidFill>
                  <a:schemeClr val="tx1"/>
                </a:solidFill>
              </a:rPr>
              <a:t>Taiwan 				PDT</a:t>
            </a:r>
          </a:p>
          <a:p>
            <a:pPr eaLnBrk="1" hangingPunct="1">
              <a:spcBef>
                <a:spcPct val="0"/>
              </a:spcBef>
              <a:buClrTx/>
              <a:buSzTx/>
              <a:buFontTx/>
              <a:buNone/>
            </a:pPr>
            <a:r>
              <a:rPr lang="fr-FR" sz="1800" dirty="0">
                <a:solidFill>
                  <a:schemeClr val="tx1"/>
                </a:solidFill>
              </a:rPr>
              <a:t>USA 				FCC (47 CFR) Part 15C, Section 15.247</a:t>
            </a:r>
          </a:p>
          <a:p>
            <a:pPr eaLnBrk="1" hangingPunct="1">
              <a:spcBef>
                <a:spcPct val="0"/>
              </a:spcBef>
              <a:buClrTx/>
              <a:buSzTx/>
              <a:buFontTx/>
              <a:buNone/>
            </a:pPr>
            <a:r>
              <a:rPr lang="en-US" sz="1800" dirty="0">
                <a:solidFill>
                  <a:schemeClr val="tx1"/>
                </a:solidFill>
              </a:rPr>
              <a:t>FCC 				FCC (47 CFR) Part 15C, Section 15.407 </a:t>
            </a:r>
          </a:p>
        </p:txBody>
      </p:sp>
      <p:sp>
        <p:nvSpPr>
          <p:cNvPr id="6" name="Title 1"/>
          <p:cNvSpPr txBox="1">
            <a:spLocks/>
          </p:cNvSpPr>
          <p:nvPr/>
        </p:nvSpPr>
        <p:spPr bwMode="auto">
          <a:xfrm>
            <a:off x="341312" y="417513"/>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Radio Frequency Fundamentals for Wireless LAN  </a:t>
            </a:r>
          </a:p>
        </p:txBody>
      </p:sp>
    </p:spTree>
    <p:extLst>
      <p:ext uri="{BB962C8B-B14F-4D97-AF65-F5344CB8AC3E}">
        <p14:creationId xmlns:p14="http://schemas.microsoft.com/office/powerpoint/2010/main" val="2582954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11</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4097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 typeface="Arial" panose="020B0604020202020204" pitchFamily="34" charset="0"/>
              <a:buChar char="•"/>
            </a:pPr>
            <a:endParaRPr lang="en-GB" dirty="0">
              <a:solidFill>
                <a:schemeClr val="tx1"/>
              </a:solidFill>
            </a:endParaRPr>
          </a:p>
          <a:p>
            <a:pPr>
              <a:lnSpc>
                <a:spcPct val="150000"/>
              </a:lnSpc>
              <a:spcBef>
                <a:spcPct val="0"/>
              </a:spcBef>
              <a:buClrTx/>
              <a:buSzTx/>
              <a:buFont typeface="Arial" panose="020B0604020202020204" pitchFamily="34" charset="0"/>
              <a:buChar char="•"/>
            </a:pPr>
            <a:r>
              <a:rPr lang="en-GB" dirty="0">
                <a:solidFill>
                  <a:schemeClr val="tx1"/>
                </a:solidFill>
              </a:rPr>
              <a:t>Radio Frequency (RF) Fundamentals for Wireless LAN Technology</a:t>
            </a:r>
            <a:endParaRPr lang="en-US" dirty="0">
              <a:solidFill>
                <a:schemeClr val="tx1"/>
              </a:solidFill>
            </a:endParaRPr>
          </a:p>
          <a:p>
            <a:pPr>
              <a:lnSpc>
                <a:spcPct val="150000"/>
              </a:lnSpc>
              <a:spcBef>
                <a:spcPct val="0"/>
              </a:spcBef>
              <a:buClrTx/>
              <a:buSzTx/>
              <a:buFont typeface="Arial" panose="020B0604020202020204" pitchFamily="34" charset="0"/>
              <a:buChar char="•"/>
            </a:pPr>
            <a:r>
              <a:rPr lang="en-US" b="1" dirty="0">
                <a:solidFill>
                  <a:schemeClr val="tx1"/>
                </a:solidFill>
              </a:rPr>
              <a:t>Frequencies Used for Wireless LANs </a:t>
            </a:r>
          </a:p>
          <a:p>
            <a:pPr>
              <a:lnSpc>
                <a:spcPct val="150000"/>
              </a:lnSpc>
              <a:spcBef>
                <a:spcPct val="0"/>
              </a:spcBef>
              <a:buClrTx/>
              <a:buSzTx/>
              <a:buFont typeface="Arial" panose="020B0604020202020204" pitchFamily="34" charset="0"/>
              <a:buChar char="•"/>
            </a:pPr>
            <a:r>
              <a:rPr lang="en-US" dirty="0">
                <a:solidFill>
                  <a:schemeClr val="tx1"/>
                </a:solidFill>
              </a:rPr>
              <a:t>Coverage and Capacity </a:t>
            </a:r>
          </a:p>
          <a:p>
            <a:pPr>
              <a:lnSpc>
                <a:spcPct val="150000"/>
              </a:lnSpc>
              <a:spcBef>
                <a:spcPct val="0"/>
              </a:spcBef>
              <a:buClrTx/>
              <a:buSzTx/>
              <a:buFont typeface="Arial" panose="020B0604020202020204" pitchFamily="34" charset="0"/>
              <a:buChar char="•"/>
            </a:pPr>
            <a:r>
              <a:rPr lang="en-US" dirty="0" smtClean="0">
                <a:solidFill>
                  <a:schemeClr val="tx1"/>
                </a:solidFill>
              </a:rPr>
              <a:t>Basic </a:t>
            </a:r>
            <a:r>
              <a:rPr lang="en-US" dirty="0">
                <a:solidFill>
                  <a:schemeClr val="tx1"/>
                </a:solidFill>
              </a:rPr>
              <a:t>Units of RF Measurement</a:t>
            </a:r>
          </a:p>
          <a:p>
            <a:pPr>
              <a:lnSpc>
                <a:spcPct val="150000"/>
              </a:lnSpc>
              <a:spcBef>
                <a:spcPct val="0"/>
              </a:spcBef>
              <a:buClrTx/>
              <a:buSzTx/>
              <a:buFont typeface="Arial" panose="020B0604020202020204" pitchFamily="34" charset="0"/>
              <a:buChar char="•"/>
            </a:pPr>
            <a:r>
              <a:rPr lang="en-US" dirty="0">
                <a:solidFill>
                  <a:schemeClr val="tx1"/>
                </a:solidFill>
              </a:rPr>
              <a:t>RF Range and Speed </a:t>
            </a:r>
          </a:p>
        </p:txBody>
      </p:sp>
      <p:sp>
        <p:nvSpPr>
          <p:cNvPr id="7" name="Left Arrow 6"/>
          <p:cNvSpPr/>
          <p:nvPr/>
        </p:nvSpPr>
        <p:spPr bwMode="auto">
          <a:xfrm>
            <a:off x="6248400" y="2852410"/>
            <a:ext cx="1075765" cy="820271"/>
          </a:xfrm>
          <a:prstGeom prst="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43859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6" name="Rectangle 3"/>
          <p:cNvSpPr>
            <a:spLocks noChangeArrowheads="1"/>
          </p:cNvSpPr>
          <p:nvPr/>
        </p:nvSpPr>
        <p:spPr bwMode="auto">
          <a:xfrm>
            <a:off x="242047" y="1569443"/>
            <a:ext cx="8592671"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2200" dirty="0">
                <a:solidFill>
                  <a:schemeClr val="tx1"/>
                </a:solidFill>
              </a:rPr>
              <a:t>The </a:t>
            </a:r>
            <a:r>
              <a:rPr lang="en-US" sz="2200" b="1" dirty="0">
                <a:solidFill>
                  <a:srgbClr val="FF0000"/>
                </a:solidFill>
              </a:rPr>
              <a:t>Wireless </a:t>
            </a:r>
            <a:r>
              <a:rPr lang="en-US" sz="2200" b="1" dirty="0" smtClean="0">
                <a:solidFill>
                  <a:srgbClr val="FF0000"/>
                </a:solidFill>
              </a:rPr>
              <a:t>LAN (</a:t>
            </a:r>
            <a:r>
              <a:rPr lang="en-US" sz="2200" b="1" dirty="0">
                <a:solidFill>
                  <a:srgbClr val="FF0000"/>
                </a:solidFill>
              </a:rPr>
              <a:t>IEEE 802.11) </a:t>
            </a:r>
            <a:r>
              <a:rPr lang="en-US" sz="2200" dirty="0">
                <a:solidFill>
                  <a:schemeClr val="tx1"/>
                </a:solidFill>
              </a:rPr>
              <a:t>standard addresses the  2.4 GHz ISM band and the 5 GHz UNII bands</a:t>
            </a:r>
            <a:r>
              <a:rPr lang="en-US" sz="2200" dirty="0" smtClean="0">
                <a:solidFill>
                  <a:schemeClr val="tx1"/>
                </a:solidFill>
              </a:rPr>
              <a:t>.</a:t>
            </a:r>
          </a:p>
          <a:p>
            <a:pPr eaLnBrk="1" hangingPunct="1">
              <a:spcBef>
                <a:spcPct val="0"/>
              </a:spcBef>
              <a:buClrTx/>
              <a:buSzTx/>
              <a:buFontTx/>
              <a:buNone/>
            </a:pPr>
            <a:endParaRPr lang="en-US" sz="2200" dirty="0">
              <a:solidFill>
                <a:schemeClr val="tx1"/>
              </a:solidFill>
            </a:endParaRPr>
          </a:p>
          <a:p>
            <a:pPr eaLnBrk="1" hangingPunct="1">
              <a:spcBef>
                <a:spcPct val="0"/>
              </a:spcBef>
              <a:buClrTx/>
              <a:buSzTx/>
              <a:buFontTx/>
              <a:buNone/>
            </a:pPr>
            <a:r>
              <a:rPr lang="en-US" sz="2200" dirty="0" smtClean="0">
                <a:solidFill>
                  <a:schemeClr val="tx1"/>
                </a:solidFill>
              </a:rPr>
              <a:t>The </a:t>
            </a:r>
            <a:r>
              <a:rPr lang="en-US" sz="2200" dirty="0">
                <a:solidFill>
                  <a:schemeClr val="tx1"/>
                </a:solidFill>
              </a:rPr>
              <a:t>2.4 GHz ISM band allows for 11 of 14 channels to be used for wireless LAN communications. </a:t>
            </a:r>
          </a:p>
          <a:p>
            <a:pPr eaLnBrk="1" hangingPunct="1">
              <a:spcBef>
                <a:spcPct val="0"/>
              </a:spcBef>
              <a:buClrTx/>
              <a:buSzTx/>
              <a:buFontTx/>
              <a:buNone/>
            </a:pPr>
            <a:endParaRPr lang="en-US" sz="2200" dirty="0" smtClean="0">
              <a:solidFill>
                <a:schemeClr val="tx1"/>
              </a:solidFill>
            </a:endParaRPr>
          </a:p>
          <a:p>
            <a:pPr eaLnBrk="1" hangingPunct="1">
              <a:spcBef>
                <a:spcPct val="0"/>
              </a:spcBef>
              <a:buClrTx/>
              <a:buSzTx/>
              <a:buFontTx/>
              <a:buNone/>
            </a:pPr>
            <a:r>
              <a:rPr lang="en-US" sz="2200" dirty="0" smtClean="0">
                <a:solidFill>
                  <a:schemeClr val="tx1"/>
                </a:solidFill>
              </a:rPr>
              <a:t>The </a:t>
            </a:r>
            <a:r>
              <a:rPr lang="en-US" sz="2200" dirty="0">
                <a:solidFill>
                  <a:schemeClr val="tx1"/>
                </a:solidFill>
              </a:rPr>
              <a:t>5 GHz UNII band consists of three bands utilizing four frequency ranges. </a:t>
            </a:r>
            <a:endParaRPr lang="en-US" sz="2200" dirty="0" smtClean="0">
              <a:solidFill>
                <a:schemeClr val="tx1"/>
              </a:solidFill>
            </a:endParaRPr>
          </a:p>
          <a:p>
            <a:pPr eaLnBrk="1" hangingPunct="1">
              <a:spcBef>
                <a:spcPct val="0"/>
              </a:spcBef>
              <a:buClrTx/>
              <a:buSzTx/>
              <a:buFontTx/>
              <a:buNone/>
            </a:pPr>
            <a:endParaRPr lang="en-US" sz="2200" dirty="0">
              <a:solidFill>
                <a:schemeClr val="tx1"/>
              </a:solidFill>
            </a:endParaRPr>
          </a:p>
          <a:p>
            <a:pPr eaLnBrk="1" hangingPunct="1">
              <a:spcBef>
                <a:spcPct val="0"/>
              </a:spcBef>
              <a:buClrTx/>
              <a:buSzTx/>
              <a:buFontTx/>
              <a:buNone/>
            </a:pPr>
            <a:r>
              <a:rPr lang="en-US" sz="2200" dirty="0">
                <a:solidFill>
                  <a:schemeClr val="tx1"/>
                </a:solidFill>
              </a:rPr>
              <a:t>The three bands </a:t>
            </a:r>
            <a:r>
              <a:rPr lang="en-US" sz="2200" dirty="0" smtClean="0">
                <a:solidFill>
                  <a:schemeClr val="tx1"/>
                </a:solidFill>
              </a:rPr>
              <a:t>are:</a:t>
            </a:r>
          </a:p>
          <a:p>
            <a:pPr eaLnBrk="1" hangingPunct="1">
              <a:spcBef>
                <a:spcPct val="0"/>
              </a:spcBef>
              <a:buClrTx/>
              <a:buSzTx/>
              <a:buFontTx/>
              <a:buNone/>
            </a:pPr>
            <a:endParaRPr lang="en-US" sz="2200" dirty="0">
              <a:solidFill>
                <a:schemeClr val="tx1"/>
              </a:solidFill>
            </a:endParaRPr>
          </a:p>
          <a:p>
            <a:pPr marL="342900" indent="-342900">
              <a:spcBef>
                <a:spcPct val="0"/>
              </a:spcBef>
              <a:buClrTx/>
              <a:buSzTx/>
              <a:buFont typeface="Arial" panose="020B0604020202020204" pitchFamily="34" charset="0"/>
              <a:buChar char="•"/>
            </a:pPr>
            <a:r>
              <a:rPr lang="en-US" sz="2200" dirty="0" smtClean="0">
                <a:solidFill>
                  <a:schemeClr val="tx1"/>
                </a:solidFill>
              </a:rPr>
              <a:t>UNII-1</a:t>
            </a:r>
            <a:r>
              <a:rPr lang="en-US" sz="2200" dirty="0">
                <a:solidFill>
                  <a:schemeClr val="tx1"/>
                </a:solidFill>
              </a:rPr>
              <a:t>, the lower band; </a:t>
            </a:r>
          </a:p>
          <a:p>
            <a:pPr marL="342900" indent="-342900">
              <a:spcBef>
                <a:spcPct val="0"/>
              </a:spcBef>
              <a:buClrTx/>
              <a:buSzTx/>
              <a:buFont typeface="Arial" panose="020B0604020202020204" pitchFamily="34" charset="0"/>
              <a:buChar char="•"/>
            </a:pPr>
            <a:r>
              <a:rPr lang="en-US" sz="2200" dirty="0">
                <a:solidFill>
                  <a:schemeClr val="tx1"/>
                </a:solidFill>
              </a:rPr>
              <a:t>UNII-2 and </a:t>
            </a:r>
          </a:p>
          <a:p>
            <a:pPr marL="342900" indent="-342900">
              <a:spcBef>
                <a:spcPct val="0"/>
              </a:spcBef>
              <a:buClrTx/>
              <a:buSzTx/>
              <a:buFont typeface="Arial" panose="020B0604020202020204" pitchFamily="34" charset="0"/>
              <a:buChar char="•"/>
            </a:pPr>
            <a:r>
              <a:rPr lang="en-US" sz="2200" dirty="0">
                <a:solidFill>
                  <a:schemeClr val="tx1"/>
                </a:solidFill>
              </a:rPr>
              <a:t>UNII-2e</a:t>
            </a:r>
          </a:p>
        </p:txBody>
      </p:sp>
      <p:sp>
        <p:nvSpPr>
          <p:cNvPr id="5" name="Title 1"/>
          <p:cNvSpPr txBox="1">
            <a:spLocks/>
          </p:cNvSpPr>
          <p:nvPr/>
        </p:nvSpPr>
        <p:spPr bwMode="auto">
          <a:xfrm>
            <a:off x="242047" y="268101"/>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Frequencies used for Wireless LAN  </a:t>
            </a:r>
          </a:p>
        </p:txBody>
      </p:sp>
    </p:spTree>
    <p:extLst>
      <p:ext uri="{BB962C8B-B14F-4D97-AF65-F5344CB8AC3E}">
        <p14:creationId xmlns:p14="http://schemas.microsoft.com/office/powerpoint/2010/main" val="3578286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13</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4097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 typeface="Arial" panose="020B0604020202020204" pitchFamily="34" charset="0"/>
              <a:buChar char="•"/>
            </a:pPr>
            <a:endParaRPr lang="en-GB" dirty="0">
              <a:solidFill>
                <a:schemeClr val="tx1"/>
              </a:solidFill>
            </a:endParaRPr>
          </a:p>
          <a:p>
            <a:pPr>
              <a:lnSpc>
                <a:spcPct val="150000"/>
              </a:lnSpc>
              <a:spcBef>
                <a:spcPct val="0"/>
              </a:spcBef>
              <a:buClrTx/>
              <a:buSzTx/>
              <a:buFont typeface="Arial" panose="020B0604020202020204" pitchFamily="34" charset="0"/>
              <a:buChar char="•"/>
            </a:pPr>
            <a:r>
              <a:rPr lang="en-GB" dirty="0">
                <a:solidFill>
                  <a:schemeClr val="tx1"/>
                </a:solidFill>
              </a:rPr>
              <a:t>Radio Frequency (RF) Fundamentals for Wireless LAN Technology</a:t>
            </a:r>
            <a:endParaRPr lang="en-US" dirty="0">
              <a:solidFill>
                <a:schemeClr val="tx1"/>
              </a:solidFill>
            </a:endParaRPr>
          </a:p>
          <a:p>
            <a:pPr>
              <a:lnSpc>
                <a:spcPct val="150000"/>
              </a:lnSpc>
              <a:spcBef>
                <a:spcPct val="0"/>
              </a:spcBef>
              <a:buClrTx/>
              <a:buSzTx/>
              <a:buFont typeface="Arial" panose="020B0604020202020204" pitchFamily="34" charset="0"/>
              <a:buChar char="•"/>
            </a:pPr>
            <a:r>
              <a:rPr lang="en-US" dirty="0">
                <a:solidFill>
                  <a:schemeClr val="tx1"/>
                </a:solidFill>
              </a:rPr>
              <a:t>Frequencies Used for Wireless LANs </a:t>
            </a:r>
          </a:p>
          <a:p>
            <a:pPr>
              <a:lnSpc>
                <a:spcPct val="150000"/>
              </a:lnSpc>
              <a:spcBef>
                <a:spcPct val="0"/>
              </a:spcBef>
              <a:buClrTx/>
              <a:buSzTx/>
              <a:buFont typeface="Arial" panose="020B0604020202020204" pitchFamily="34" charset="0"/>
              <a:buChar char="•"/>
            </a:pPr>
            <a:r>
              <a:rPr lang="en-US" b="1" dirty="0">
                <a:solidFill>
                  <a:schemeClr val="tx1"/>
                </a:solidFill>
              </a:rPr>
              <a:t>Coverage and Capacity </a:t>
            </a:r>
          </a:p>
          <a:p>
            <a:pPr>
              <a:lnSpc>
                <a:spcPct val="150000"/>
              </a:lnSpc>
              <a:spcBef>
                <a:spcPct val="0"/>
              </a:spcBef>
              <a:buClrTx/>
              <a:buSzTx/>
              <a:buFont typeface="Arial" panose="020B0604020202020204" pitchFamily="34" charset="0"/>
              <a:buChar char="•"/>
            </a:pPr>
            <a:r>
              <a:rPr lang="en-US" dirty="0" smtClean="0">
                <a:solidFill>
                  <a:schemeClr val="tx1"/>
                </a:solidFill>
              </a:rPr>
              <a:t>Basic </a:t>
            </a:r>
            <a:r>
              <a:rPr lang="en-US" dirty="0">
                <a:solidFill>
                  <a:schemeClr val="tx1"/>
                </a:solidFill>
              </a:rPr>
              <a:t>Units of RF Measurement</a:t>
            </a:r>
          </a:p>
          <a:p>
            <a:pPr>
              <a:lnSpc>
                <a:spcPct val="150000"/>
              </a:lnSpc>
              <a:spcBef>
                <a:spcPct val="0"/>
              </a:spcBef>
              <a:buClrTx/>
              <a:buSzTx/>
              <a:buFont typeface="Arial" panose="020B0604020202020204" pitchFamily="34" charset="0"/>
              <a:buChar char="•"/>
            </a:pPr>
            <a:r>
              <a:rPr lang="en-US" dirty="0">
                <a:solidFill>
                  <a:schemeClr val="tx1"/>
                </a:solidFill>
              </a:rPr>
              <a:t>RF Range and Speed </a:t>
            </a:r>
          </a:p>
        </p:txBody>
      </p:sp>
      <p:sp>
        <p:nvSpPr>
          <p:cNvPr id="7" name="Left Arrow 6"/>
          <p:cNvSpPr/>
          <p:nvPr/>
        </p:nvSpPr>
        <p:spPr bwMode="auto">
          <a:xfrm>
            <a:off x="5011270" y="3390292"/>
            <a:ext cx="1075765" cy="820271"/>
          </a:xfrm>
          <a:prstGeom prst="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859289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268941" y="1676400"/>
            <a:ext cx="8341659"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200" b="1" dirty="0">
                <a:solidFill>
                  <a:srgbClr val="FF0000"/>
                </a:solidFill>
              </a:rPr>
              <a:t>Coverage </a:t>
            </a:r>
            <a:r>
              <a:rPr lang="en-US" sz="2200" b="1" dirty="0">
                <a:solidFill>
                  <a:schemeClr val="tx1"/>
                </a:solidFill>
              </a:rPr>
              <a:t>and</a:t>
            </a:r>
            <a:r>
              <a:rPr lang="en-US" sz="2200" b="1" dirty="0">
                <a:solidFill>
                  <a:srgbClr val="FF0000"/>
                </a:solidFill>
              </a:rPr>
              <a:t> capacity </a:t>
            </a:r>
            <a:r>
              <a:rPr lang="en-US" sz="2200" b="1" dirty="0">
                <a:solidFill>
                  <a:schemeClr val="tx1"/>
                </a:solidFill>
              </a:rPr>
              <a:t>are</a:t>
            </a:r>
            <a:r>
              <a:rPr lang="en-US" sz="2200" b="1" dirty="0">
                <a:solidFill>
                  <a:srgbClr val="FF0000"/>
                </a:solidFill>
              </a:rPr>
              <a:t> </a:t>
            </a:r>
            <a:r>
              <a:rPr lang="en-US" sz="2200" b="1" dirty="0">
                <a:solidFill>
                  <a:schemeClr val="tx1"/>
                </a:solidFill>
              </a:rPr>
              <a:t>two</a:t>
            </a:r>
            <a:r>
              <a:rPr lang="en-US" sz="2200" b="1" dirty="0">
                <a:solidFill>
                  <a:srgbClr val="FF0000"/>
                </a:solidFill>
              </a:rPr>
              <a:t> key factors to take into consideration </a:t>
            </a:r>
            <a:r>
              <a:rPr lang="en-US" sz="2200" b="1" dirty="0">
                <a:solidFill>
                  <a:schemeClr val="tx1"/>
                </a:solidFill>
              </a:rPr>
              <a:t>when</a:t>
            </a:r>
            <a:r>
              <a:rPr lang="en-US" sz="2200" b="1" dirty="0">
                <a:solidFill>
                  <a:srgbClr val="FF0000"/>
                </a:solidFill>
              </a:rPr>
              <a:t> designing </a:t>
            </a:r>
            <a:r>
              <a:rPr lang="en-US" sz="2200" b="1" dirty="0">
                <a:solidFill>
                  <a:schemeClr val="tx1"/>
                </a:solidFill>
              </a:rPr>
              <a:t>and</a:t>
            </a:r>
            <a:r>
              <a:rPr lang="en-US" sz="2200" b="1" dirty="0">
                <a:solidFill>
                  <a:srgbClr val="FF0000"/>
                </a:solidFill>
              </a:rPr>
              <a:t> implementing an IEEE 802.11 wireless LAN.</a:t>
            </a:r>
            <a:r>
              <a:rPr lang="en-US" sz="2200" dirty="0">
                <a:solidFill>
                  <a:schemeClr val="tx1"/>
                </a:solidFill>
              </a:rPr>
              <a:t> </a:t>
            </a:r>
          </a:p>
          <a:p>
            <a:pPr algn="just" eaLnBrk="1" hangingPunct="1">
              <a:lnSpc>
                <a:spcPct val="150000"/>
              </a:lnSpc>
              <a:spcBef>
                <a:spcPct val="0"/>
              </a:spcBef>
              <a:buClrTx/>
              <a:buSzTx/>
              <a:buFontTx/>
              <a:buNone/>
            </a:pPr>
            <a:endParaRPr lang="en-US" sz="2200" dirty="0">
              <a:solidFill>
                <a:schemeClr val="tx1"/>
              </a:solidFill>
            </a:endParaRPr>
          </a:p>
          <a:p>
            <a:pPr algn="just" eaLnBrk="1" hangingPunct="1">
              <a:lnSpc>
                <a:spcPct val="150000"/>
              </a:lnSpc>
              <a:spcBef>
                <a:spcPct val="0"/>
              </a:spcBef>
              <a:buClrTx/>
              <a:buSzTx/>
              <a:buFontTx/>
              <a:buNone/>
            </a:pPr>
            <a:r>
              <a:rPr lang="en-US" sz="2200" dirty="0">
                <a:solidFill>
                  <a:schemeClr val="tx1"/>
                </a:solidFill>
              </a:rPr>
              <a:t>During the design phase of an IEEE 802.3 </a:t>
            </a:r>
            <a:r>
              <a:rPr lang="en-US" sz="2200" dirty="0" smtClean="0">
                <a:solidFill>
                  <a:schemeClr val="tx1"/>
                </a:solidFill>
              </a:rPr>
              <a:t>Ethernet wired </a:t>
            </a:r>
            <a:r>
              <a:rPr lang="en-US" sz="2200" dirty="0">
                <a:solidFill>
                  <a:schemeClr val="tx1"/>
                </a:solidFill>
              </a:rPr>
              <a:t>network, the design engineer will take capacity into consideration, verifying and validating that there are enough capacity switches, ports, etc., for the user base of the network.</a:t>
            </a:r>
          </a:p>
          <a:p>
            <a:pPr algn="just" eaLnBrk="1" hangingPunct="1">
              <a:lnSpc>
                <a:spcPct val="150000"/>
              </a:lnSpc>
              <a:spcBef>
                <a:spcPct val="0"/>
              </a:spcBef>
              <a:buClrTx/>
              <a:buSzTx/>
              <a:buFontTx/>
              <a:buNone/>
            </a:pPr>
            <a:endParaRPr lang="en-US" sz="2200" dirty="0">
              <a:solidFill>
                <a:schemeClr val="tx1"/>
              </a:solidFill>
            </a:endParaRP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Coverage and Capacity</a:t>
            </a:r>
          </a:p>
        </p:txBody>
      </p:sp>
    </p:spTree>
    <p:extLst>
      <p:ext uri="{BB962C8B-B14F-4D97-AF65-F5344CB8AC3E}">
        <p14:creationId xmlns:p14="http://schemas.microsoft.com/office/powerpoint/2010/main" val="55619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168349" y="1452404"/>
            <a:ext cx="8747051"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200" dirty="0">
                <a:solidFill>
                  <a:schemeClr val="tx1"/>
                </a:solidFill>
              </a:rPr>
              <a:t>The term </a:t>
            </a:r>
            <a:r>
              <a:rPr lang="en-US" sz="2200" i="1" dirty="0">
                <a:solidFill>
                  <a:schemeClr val="tx1"/>
                </a:solidFill>
              </a:rPr>
              <a:t>coverage </a:t>
            </a:r>
            <a:r>
              <a:rPr lang="en-US" sz="2200" dirty="0">
                <a:solidFill>
                  <a:schemeClr val="tx1"/>
                </a:solidFill>
              </a:rPr>
              <a:t>has different meanings depending on the context in which it used. </a:t>
            </a:r>
          </a:p>
          <a:p>
            <a:pPr algn="just" eaLnBrk="1" hangingPunct="1">
              <a:lnSpc>
                <a:spcPct val="150000"/>
              </a:lnSpc>
              <a:spcBef>
                <a:spcPct val="0"/>
              </a:spcBef>
              <a:buClrTx/>
              <a:buSzTx/>
              <a:buFontTx/>
              <a:buNone/>
            </a:pPr>
            <a:endParaRPr lang="en-US" sz="2200" dirty="0">
              <a:solidFill>
                <a:schemeClr val="tx1"/>
              </a:solidFill>
            </a:endParaRPr>
          </a:p>
          <a:p>
            <a:pPr algn="just" eaLnBrk="1" hangingPunct="1">
              <a:lnSpc>
                <a:spcPct val="150000"/>
              </a:lnSpc>
              <a:spcBef>
                <a:spcPct val="0"/>
              </a:spcBef>
              <a:buClrTx/>
              <a:buSzTx/>
              <a:buFontTx/>
              <a:buNone/>
            </a:pPr>
            <a:r>
              <a:rPr lang="en-US" sz="2200" i="1" dirty="0">
                <a:solidFill>
                  <a:schemeClr val="tx1"/>
                </a:solidFill>
              </a:rPr>
              <a:t>For example, if you buy a gallon of paint, the label will specify the approximate coverage area in square feet. </a:t>
            </a:r>
          </a:p>
          <a:p>
            <a:pPr algn="just" eaLnBrk="1" hangingPunct="1">
              <a:lnSpc>
                <a:spcPct val="150000"/>
              </a:lnSpc>
              <a:spcBef>
                <a:spcPct val="0"/>
              </a:spcBef>
              <a:buClrTx/>
              <a:buSzTx/>
              <a:buFontTx/>
              <a:buNone/>
            </a:pPr>
            <a:endParaRPr lang="en-US" sz="2200" i="1" dirty="0">
              <a:solidFill>
                <a:schemeClr val="tx1"/>
              </a:solidFill>
            </a:endParaRPr>
          </a:p>
          <a:p>
            <a:pPr algn="just" eaLnBrk="1" hangingPunct="1">
              <a:lnSpc>
                <a:spcPct val="150000"/>
              </a:lnSpc>
              <a:spcBef>
                <a:spcPct val="0"/>
              </a:spcBef>
              <a:buClrTx/>
              <a:buSzTx/>
              <a:buFontTx/>
              <a:buNone/>
            </a:pPr>
            <a:r>
              <a:rPr lang="en-US" sz="2200" i="1" dirty="0">
                <a:solidFill>
                  <a:schemeClr val="tx1"/>
                </a:solidFill>
              </a:rPr>
              <a:t>If one gallon of paint covers 300 </a:t>
            </a:r>
            <a:r>
              <a:rPr lang="en-US" sz="2200" i="1" dirty="0" smtClean="0">
                <a:solidFill>
                  <a:schemeClr val="tx1"/>
                </a:solidFill>
              </a:rPr>
              <a:t>square feet </a:t>
            </a:r>
            <a:r>
              <a:rPr lang="en-US" sz="2200" i="1" dirty="0">
                <a:solidFill>
                  <a:schemeClr val="tx1"/>
                </a:solidFill>
              </a:rPr>
              <a:t>and the room you wish to paint is 900 </a:t>
            </a:r>
            <a:r>
              <a:rPr lang="en-US" sz="2200" i="1" dirty="0" smtClean="0">
                <a:solidFill>
                  <a:schemeClr val="tx1"/>
                </a:solidFill>
              </a:rPr>
              <a:t>square feet</a:t>
            </a:r>
            <a:r>
              <a:rPr lang="en-US" sz="2200" i="1" dirty="0">
                <a:solidFill>
                  <a:schemeClr val="tx1"/>
                </a:solidFill>
              </a:rPr>
              <a:t>, simple math shows at least three gallons of paint would be needed to effectively</a:t>
            </a:r>
          </a:p>
          <a:p>
            <a:pPr algn="just" eaLnBrk="1" hangingPunct="1">
              <a:lnSpc>
                <a:spcPct val="150000"/>
              </a:lnSpc>
              <a:spcBef>
                <a:spcPct val="0"/>
              </a:spcBef>
              <a:buClrTx/>
              <a:buSzTx/>
              <a:buFontTx/>
              <a:buNone/>
            </a:pPr>
            <a:r>
              <a:rPr lang="en-US" sz="2200" i="1" dirty="0">
                <a:solidFill>
                  <a:schemeClr val="tx1"/>
                </a:solidFill>
              </a:rPr>
              <a:t>cover the room</a:t>
            </a:r>
            <a:r>
              <a:rPr lang="en-US" sz="2200" i="1" dirty="0" smtClean="0">
                <a:solidFill>
                  <a:schemeClr val="tx1"/>
                </a:solidFill>
              </a:rPr>
              <a:t>.</a:t>
            </a:r>
            <a:endParaRPr lang="en-US" sz="2200" i="1" dirty="0">
              <a:solidFill>
                <a:schemeClr val="tx1"/>
              </a:solidFill>
            </a:endParaRPr>
          </a:p>
        </p:txBody>
      </p:sp>
      <p:sp>
        <p:nvSpPr>
          <p:cNvPr id="6" name="Title 1"/>
          <p:cNvSpPr txBox="1">
            <a:spLocks/>
          </p:cNvSpPr>
          <p:nvPr/>
        </p:nvSpPr>
        <p:spPr bwMode="auto">
          <a:xfrm>
            <a:off x="168349" y="169303"/>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Coverage and Capacity</a:t>
            </a:r>
          </a:p>
        </p:txBody>
      </p:sp>
    </p:spTree>
    <p:extLst>
      <p:ext uri="{BB962C8B-B14F-4D97-AF65-F5344CB8AC3E}">
        <p14:creationId xmlns:p14="http://schemas.microsoft.com/office/powerpoint/2010/main" val="639753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168349" y="840442"/>
            <a:ext cx="8747051" cy="591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200" dirty="0" smtClean="0">
                <a:solidFill>
                  <a:schemeClr val="tx1"/>
                </a:solidFill>
              </a:rPr>
              <a:t>The </a:t>
            </a:r>
            <a:r>
              <a:rPr lang="en-US" sz="2200" dirty="0">
                <a:solidFill>
                  <a:schemeClr val="tx1"/>
                </a:solidFill>
              </a:rPr>
              <a:t>concept is similar in IEEE 802.11 wireless networks. </a:t>
            </a:r>
            <a:endParaRPr lang="en-US" sz="2200" dirty="0" smtClean="0">
              <a:solidFill>
                <a:schemeClr val="tx1"/>
              </a:solidFill>
            </a:endParaRPr>
          </a:p>
          <a:p>
            <a:pPr algn="just" eaLnBrk="1" hangingPunct="1">
              <a:lnSpc>
                <a:spcPct val="150000"/>
              </a:lnSpc>
              <a:spcBef>
                <a:spcPct val="0"/>
              </a:spcBef>
              <a:buClrTx/>
              <a:buSzTx/>
              <a:buFontTx/>
              <a:buNone/>
            </a:pPr>
            <a:endParaRPr lang="en-US" sz="2200" dirty="0">
              <a:solidFill>
                <a:schemeClr val="tx1"/>
              </a:solidFill>
            </a:endParaRPr>
          </a:p>
          <a:p>
            <a:pPr algn="just" eaLnBrk="1" hangingPunct="1">
              <a:lnSpc>
                <a:spcPct val="150000"/>
              </a:lnSpc>
              <a:spcBef>
                <a:spcPct val="0"/>
              </a:spcBef>
              <a:buClrTx/>
              <a:buSzTx/>
              <a:buFontTx/>
              <a:buNone/>
            </a:pPr>
            <a:r>
              <a:rPr lang="en-US" sz="2200" dirty="0" smtClean="0">
                <a:solidFill>
                  <a:schemeClr val="tx1"/>
                </a:solidFill>
              </a:rPr>
              <a:t>However</a:t>
            </a:r>
            <a:r>
              <a:rPr lang="en-US" sz="2200" dirty="0">
                <a:solidFill>
                  <a:schemeClr val="tx1"/>
                </a:solidFill>
              </a:rPr>
              <a:t>, unlike with paint, there is no simple rule that determines how much space an access point will cover with the RF energy it is transmitting. </a:t>
            </a:r>
            <a:endParaRPr lang="en-US" sz="2200" dirty="0" smtClean="0">
              <a:solidFill>
                <a:schemeClr val="tx1"/>
              </a:solidFill>
            </a:endParaRPr>
          </a:p>
          <a:p>
            <a:pPr algn="just" eaLnBrk="1" hangingPunct="1">
              <a:lnSpc>
                <a:spcPct val="150000"/>
              </a:lnSpc>
              <a:spcBef>
                <a:spcPct val="0"/>
              </a:spcBef>
              <a:buClrTx/>
              <a:buSzTx/>
              <a:buFontTx/>
              <a:buNone/>
            </a:pPr>
            <a:endParaRPr lang="en-US" sz="2200" dirty="0">
              <a:solidFill>
                <a:schemeClr val="tx1"/>
              </a:solidFill>
            </a:endParaRPr>
          </a:p>
          <a:p>
            <a:pPr algn="just" eaLnBrk="1" hangingPunct="1">
              <a:buNone/>
              <a:defRPr/>
            </a:pPr>
            <a:r>
              <a:rPr lang="en-US" sz="2200" dirty="0">
                <a:solidFill>
                  <a:schemeClr val="tx1"/>
                </a:solidFill>
              </a:rPr>
              <a:t>This coverage will depend on many factors, </a:t>
            </a:r>
            <a:r>
              <a:rPr lang="en-US" sz="2200" dirty="0" smtClean="0">
                <a:solidFill>
                  <a:schemeClr val="tx1"/>
                </a:solidFill>
              </a:rPr>
              <a:t>some </a:t>
            </a:r>
            <a:r>
              <a:rPr lang="en-US" sz="2200" dirty="0">
                <a:solidFill>
                  <a:schemeClr val="tx1"/>
                </a:solidFill>
              </a:rPr>
              <a:t>of which include</a:t>
            </a:r>
            <a:r>
              <a:rPr lang="en-US" sz="2200" dirty="0" smtClean="0">
                <a:solidFill>
                  <a:schemeClr val="tx1"/>
                </a:solidFill>
              </a:rPr>
              <a:t>:</a:t>
            </a:r>
          </a:p>
          <a:p>
            <a:pPr marL="342900" indent="-342900" algn="just">
              <a:buClrTx/>
              <a:buSzPct val="88000"/>
              <a:buFont typeface="Arial" panose="020B0604020202020204" pitchFamily="34" charset="0"/>
              <a:buChar char="•"/>
              <a:defRPr/>
            </a:pPr>
            <a:r>
              <a:rPr lang="en-US" sz="2200" dirty="0" smtClean="0">
                <a:solidFill>
                  <a:srgbClr val="FF0000"/>
                </a:solidFill>
              </a:rPr>
              <a:t>Size of area</a:t>
            </a:r>
          </a:p>
          <a:p>
            <a:pPr marL="342900" indent="-342900" algn="just">
              <a:buClrTx/>
              <a:buSzPct val="88000"/>
              <a:buFont typeface="Arial" panose="020B0604020202020204" pitchFamily="34" charset="0"/>
              <a:buChar char="•"/>
              <a:defRPr/>
            </a:pPr>
            <a:r>
              <a:rPr lang="en-US" sz="2200" dirty="0" smtClean="0">
                <a:solidFill>
                  <a:srgbClr val="FF0000"/>
                </a:solidFill>
              </a:rPr>
              <a:t>Number of users</a:t>
            </a:r>
          </a:p>
          <a:p>
            <a:pPr marL="342900" indent="-342900" algn="just">
              <a:buClrTx/>
              <a:buSzPct val="88000"/>
              <a:buFont typeface="Arial" panose="020B0604020202020204" pitchFamily="34" charset="0"/>
              <a:buChar char="•"/>
              <a:defRPr/>
            </a:pPr>
            <a:r>
              <a:rPr lang="en-US" sz="2200" dirty="0" smtClean="0">
                <a:solidFill>
                  <a:srgbClr val="FF0000"/>
                </a:solidFill>
              </a:rPr>
              <a:t>Applications in use</a:t>
            </a:r>
          </a:p>
          <a:p>
            <a:pPr marL="342900" indent="-342900" algn="just">
              <a:buClrTx/>
              <a:buSzPct val="88000"/>
              <a:buFont typeface="Arial" panose="020B0604020202020204" pitchFamily="34" charset="0"/>
              <a:buChar char="•"/>
              <a:defRPr/>
            </a:pPr>
            <a:r>
              <a:rPr lang="en-US" sz="2200" dirty="0" smtClean="0">
                <a:solidFill>
                  <a:srgbClr val="FF0000"/>
                </a:solidFill>
              </a:rPr>
              <a:t>Obstacles, propagation and Radio Frequency Range</a:t>
            </a:r>
          </a:p>
          <a:p>
            <a:pPr marL="342900" indent="-342900" algn="just">
              <a:buClrTx/>
              <a:buSzPct val="88000"/>
              <a:buFont typeface="Arial" panose="020B0604020202020204" pitchFamily="34" charset="0"/>
              <a:buChar char="•"/>
              <a:defRPr/>
            </a:pPr>
            <a:r>
              <a:rPr lang="en-US" sz="2200" dirty="0" smtClean="0">
                <a:solidFill>
                  <a:srgbClr val="FF0000"/>
                </a:solidFill>
              </a:rPr>
              <a:t>WLAN Hardware and Output Power</a:t>
            </a:r>
            <a:endParaRPr lang="en-US" sz="2200" dirty="0">
              <a:solidFill>
                <a:srgbClr val="FF0000"/>
              </a:solidFill>
            </a:endParaRPr>
          </a:p>
        </p:txBody>
      </p:sp>
      <p:sp>
        <p:nvSpPr>
          <p:cNvPr id="6" name="Title 1"/>
          <p:cNvSpPr txBox="1">
            <a:spLocks/>
          </p:cNvSpPr>
          <p:nvPr/>
        </p:nvSpPr>
        <p:spPr bwMode="auto">
          <a:xfrm>
            <a:off x="168349" y="169303"/>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Coverage and Capacity</a:t>
            </a:r>
          </a:p>
        </p:txBody>
      </p:sp>
    </p:spTree>
    <p:extLst>
      <p:ext uri="{BB962C8B-B14F-4D97-AF65-F5344CB8AC3E}">
        <p14:creationId xmlns:p14="http://schemas.microsoft.com/office/powerpoint/2010/main" val="1908209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161366" y="1108214"/>
            <a:ext cx="8982634"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50000"/>
              </a:lnSpc>
              <a:defRPr/>
            </a:pPr>
            <a:r>
              <a:rPr lang="en-US" sz="2000" b="1" dirty="0" smtClean="0">
                <a:solidFill>
                  <a:srgbClr val="FF0000"/>
                </a:solidFill>
                <a:latin typeface="Century Gothic" panose="020B0502020202020204" pitchFamily="34" charset="0"/>
                <a:cs typeface="Arial" charset="0"/>
              </a:rPr>
              <a:t>1</a:t>
            </a:r>
            <a:r>
              <a:rPr lang="en-US" sz="2000" b="1" dirty="0">
                <a:solidFill>
                  <a:srgbClr val="FF0000"/>
                </a:solidFill>
                <a:latin typeface="Century Gothic" panose="020B0502020202020204" pitchFamily="34" charset="0"/>
                <a:cs typeface="Arial" charset="0"/>
              </a:rPr>
              <a:t>. Size of area – </a:t>
            </a:r>
          </a:p>
          <a:p>
            <a:pPr marL="285750" indent="-285750" algn="just" eaLnBrk="1" hangingPunct="1">
              <a:lnSpc>
                <a:spcPct val="150000"/>
              </a:lnSpc>
              <a:buFont typeface="Arial" pitchFamily="34" charset="0"/>
              <a:buChar char="•"/>
              <a:defRPr/>
            </a:pPr>
            <a:r>
              <a:rPr lang="en-US" sz="2000" dirty="0">
                <a:latin typeface="Century Gothic" panose="020B0502020202020204" pitchFamily="34" charset="0"/>
                <a:cs typeface="Arial" charset="0"/>
              </a:rPr>
              <a:t>The amount of area an access point will cover.</a:t>
            </a:r>
          </a:p>
          <a:p>
            <a:pPr marL="285750" indent="-285750" algn="just" eaLnBrk="1" hangingPunct="1">
              <a:lnSpc>
                <a:spcPct val="150000"/>
              </a:lnSpc>
              <a:buFont typeface="Arial" pitchFamily="34" charset="0"/>
              <a:buChar char="•"/>
              <a:defRPr/>
            </a:pPr>
            <a:r>
              <a:rPr lang="en-US" sz="2000" dirty="0" smtClean="0">
                <a:latin typeface="Century Gothic" panose="020B0502020202020204" pitchFamily="34" charset="0"/>
                <a:cs typeface="Arial" charset="0"/>
              </a:rPr>
              <a:t>Manufacturer (</a:t>
            </a:r>
            <a:r>
              <a:rPr lang="en-US" sz="2000" dirty="0">
                <a:latin typeface="Century Gothic" panose="020B0502020202020204" pitchFamily="34" charset="0"/>
                <a:cs typeface="Arial" charset="0"/>
              </a:rPr>
              <a:t>ASUS/TPLINK) of wireless LAN hardware will not commit </a:t>
            </a:r>
            <a:r>
              <a:rPr lang="en-US" sz="2000" dirty="0" smtClean="0">
                <a:latin typeface="Century Gothic" panose="020B0502020202020204" pitchFamily="34" charset="0"/>
                <a:cs typeface="Arial" charset="0"/>
              </a:rPr>
              <a:t>to the </a:t>
            </a:r>
            <a:r>
              <a:rPr lang="en-US" sz="2000" dirty="0">
                <a:latin typeface="Century Gothic" panose="020B0502020202020204" pitchFamily="34" charset="0"/>
                <a:cs typeface="Arial" charset="0"/>
              </a:rPr>
              <a:t>amount of area an access point will cover.</a:t>
            </a:r>
          </a:p>
          <a:p>
            <a:pPr marL="285750" indent="-285750" algn="just" eaLnBrk="1" hangingPunct="1">
              <a:lnSpc>
                <a:spcPct val="150000"/>
              </a:lnSpc>
              <a:buFont typeface="Arial" pitchFamily="34" charset="0"/>
              <a:buChar char="•"/>
              <a:defRPr/>
            </a:pPr>
            <a:r>
              <a:rPr lang="en-US" sz="2000" dirty="0">
                <a:latin typeface="Century Gothic" panose="020B0502020202020204" pitchFamily="34" charset="0"/>
                <a:cs typeface="Arial" charset="0"/>
              </a:rPr>
              <a:t>A site survey of the area will help determine the coverage area of an access point</a:t>
            </a:r>
            <a:r>
              <a:rPr lang="en-US" sz="2000" dirty="0" smtClean="0">
                <a:latin typeface="Century Gothic" panose="020B0502020202020204" pitchFamily="34" charset="0"/>
                <a:cs typeface="Arial" charset="0"/>
              </a:rPr>
              <a:t>.</a:t>
            </a:r>
          </a:p>
          <a:p>
            <a:pPr algn="just" eaLnBrk="1" hangingPunct="1">
              <a:lnSpc>
                <a:spcPct val="150000"/>
              </a:lnSpc>
              <a:defRPr/>
            </a:pPr>
            <a:endParaRPr lang="en-US" sz="2000" dirty="0">
              <a:latin typeface="Century Gothic" panose="020B0502020202020204" pitchFamily="34" charset="0"/>
              <a:cs typeface="Arial" charset="0"/>
            </a:endParaRPr>
          </a:p>
          <a:p>
            <a:pPr algn="just" eaLnBrk="1" hangingPunct="1">
              <a:lnSpc>
                <a:spcPct val="150000"/>
              </a:lnSpc>
              <a:defRPr/>
            </a:pPr>
            <a:r>
              <a:rPr lang="en-US" sz="2000" b="1" dirty="0">
                <a:solidFill>
                  <a:srgbClr val="FF0000"/>
                </a:solidFill>
                <a:latin typeface="Century Gothic" panose="020B0502020202020204" pitchFamily="34" charset="0"/>
                <a:cs typeface="Arial" charset="0"/>
              </a:rPr>
              <a:t>2. Number of users – </a:t>
            </a:r>
          </a:p>
          <a:p>
            <a:pPr marL="285750" indent="-285750" algn="just" eaLnBrk="1" hangingPunct="1">
              <a:lnSpc>
                <a:spcPct val="150000"/>
              </a:lnSpc>
              <a:buFont typeface="Arial" pitchFamily="34" charset="0"/>
              <a:buChar char="•"/>
              <a:defRPr/>
            </a:pPr>
            <a:r>
              <a:rPr lang="en-US" sz="2000" dirty="0">
                <a:latin typeface="Century Gothic" panose="020B0502020202020204" pitchFamily="34" charset="0"/>
                <a:cs typeface="Arial" charset="0"/>
              </a:rPr>
              <a:t>The number of users in an area will also affect the RF coverage.</a:t>
            </a:r>
          </a:p>
          <a:p>
            <a:pPr marL="285750" indent="-285750" algn="just" eaLnBrk="1" hangingPunct="1">
              <a:lnSpc>
                <a:spcPct val="150000"/>
              </a:lnSpc>
              <a:buFont typeface="Arial" pitchFamily="34" charset="0"/>
              <a:buChar char="•"/>
              <a:defRPr/>
            </a:pPr>
            <a:r>
              <a:rPr lang="en-US" sz="2000" dirty="0">
                <a:latin typeface="Century Gothic" panose="020B0502020202020204" pitchFamily="34" charset="0"/>
                <a:cs typeface="Arial" charset="0"/>
              </a:rPr>
              <a:t>Too many users using powerful applications </a:t>
            </a:r>
          </a:p>
          <a:p>
            <a:pPr marL="349250" indent="-349250" algn="just" eaLnBrk="1" hangingPunct="1">
              <a:lnSpc>
                <a:spcPct val="150000"/>
              </a:lnSpc>
              <a:defRPr/>
            </a:pPr>
            <a:r>
              <a:rPr lang="en-US" sz="2000" dirty="0">
                <a:latin typeface="Century Gothic" panose="020B0502020202020204" pitchFamily="34" charset="0"/>
                <a:cs typeface="Arial" charset="0"/>
              </a:rPr>
              <a:t>     will overload the access point, adding to the poor performance issues.</a:t>
            </a:r>
          </a:p>
        </p:txBody>
      </p:sp>
      <p:sp>
        <p:nvSpPr>
          <p:cNvPr id="6" name="Title 1"/>
          <p:cNvSpPr txBox="1">
            <a:spLocks/>
          </p:cNvSpPr>
          <p:nvPr/>
        </p:nvSpPr>
        <p:spPr bwMode="auto">
          <a:xfrm>
            <a:off x="-149225" y="257176"/>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Coverage and Capacity</a:t>
            </a:r>
          </a:p>
        </p:txBody>
      </p:sp>
    </p:spTree>
    <p:extLst>
      <p:ext uri="{BB962C8B-B14F-4D97-AF65-F5344CB8AC3E}">
        <p14:creationId xmlns:p14="http://schemas.microsoft.com/office/powerpoint/2010/main" val="1559846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246530" y="1192306"/>
            <a:ext cx="8641976"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defRPr/>
            </a:pPr>
            <a:endParaRPr lang="en-US" sz="2000" b="1" dirty="0">
              <a:solidFill>
                <a:srgbClr val="FF0000"/>
              </a:solidFill>
              <a:latin typeface="Century Gothic" panose="020B0502020202020204" pitchFamily="34" charset="0"/>
              <a:cs typeface="Arial" charset="0"/>
            </a:endParaRPr>
          </a:p>
          <a:p>
            <a:pPr algn="just" eaLnBrk="1" hangingPunct="1">
              <a:lnSpc>
                <a:spcPct val="150000"/>
              </a:lnSpc>
              <a:defRPr/>
            </a:pPr>
            <a:r>
              <a:rPr lang="en-US" sz="2000" b="1" dirty="0">
                <a:solidFill>
                  <a:srgbClr val="FF0000"/>
                </a:solidFill>
                <a:latin typeface="Century Gothic" panose="020B0502020202020204" pitchFamily="34" charset="0"/>
                <a:cs typeface="Arial" charset="0"/>
              </a:rPr>
              <a:t>3. Applications in Use – </a:t>
            </a:r>
          </a:p>
          <a:p>
            <a:pPr algn="just" eaLnBrk="1" hangingPunct="1">
              <a:lnSpc>
                <a:spcPct val="150000"/>
              </a:lnSpc>
              <a:defRPr/>
            </a:pPr>
            <a:endParaRPr lang="en-US" sz="2000" b="1" dirty="0">
              <a:solidFill>
                <a:srgbClr val="FF0000"/>
              </a:solidFill>
              <a:latin typeface="Century Gothic" panose="020B0502020202020204" pitchFamily="34" charset="0"/>
              <a:cs typeface="Arial" charset="0"/>
            </a:endParaRPr>
          </a:p>
          <a:p>
            <a:pPr marL="285750" indent="-285750" algn="just" eaLnBrk="1" hangingPunct="1">
              <a:lnSpc>
                <a:spcPct val="150000"/>
              </a:lnSpc>
              <a:buFont typeface="Arial" pitchFamily="34" charset="0"/>
              <a:buChar char="•"/>
              <a:defRPr/>
            </a:pPr>
            <a:r>
              <a:rPr lang="en-US" sz="2000" dirty="0">
                <a:latin typeface="Century Gothic" panose="020B0502020202020204" pitchFamily="34" charset="0"/>
                <a:cs typeface="Arial" charset="0"/>
              </a:rPr>
              <a:t>The </a:t>
            </a:r>
            <a:r>
              <a:rPr lang="en-US" sz="2000" b="1" dirty="0">
                <a:solidFill>
                  <a:srgbClr val="FF0000"/>
                </a:solidFill>
                <a:latin typeface="Century Gothic" panose="020B0502020202020204" pitchFamily="34" charset="0"/>
                <a:cs typeface="Arial" charset="0"/>
              </a:rPr>
              <a:t>application types in </a:t>
            </a:r>
            <a:r>
              <a:rPr lang="en-US" sz="2000" b="1" dirty="0" smtClean="0">
                <a:solidFill>
                  <a:srgbClr val="FF0000"/>
                </a:solidFill>
                <a:latin typeface="Century Gothic" panose="020B0502020202020204" pitchFamily="34" charset="0"/>
                <a:cs typeface="Arial" charset="0"/>
              </a:rPr>
              <a:t>use </a:t>
            </a:r>
            <a:r>
              <a:rPr lang="en-US" sz="2000" dirty="0" smtClean="0">
                <a:latin typeface="Century Gothic" panose="020B0502020202020204" pitchFamily="34" charset="0"/>
                <a:cs typeface="Arial" charset="0"/>
              </a:rPr>
              <a:t>- either </a:t>
            </a:r>
            <a:r>
              <a:rPr lang="en-US" sz="2000" dirty="0">
                <a:latin typeface="Century Gothic" panose="020B0502020202020204" pitchFamily="34" charset="0"/>
                <a:cs typeface="Arial" charset="0"/>
              </a:rPr>
              <a:t>software or </a:t>
            </a:r>
            <a:r>
              <a:rPr lang="en-US" sz="2000" b="1" dirty="0" smtClean="0">
                <a:solidFill>
                  <a:srgbClr val="FF0000"/>
                </a:solidFill>
                <a:latin typeface="Century Gothic" panose="020B0502020202020204" pitchFamily="34" charset="0"/>
                <a:cs typeface="Arial" charset="0"/>
              </a:rPr>
              <a:t>hardware - can </a:t>
            </a:r>
            <a:r>
              <a:rPr lang="en-US" sz="2000" b="1" dirty="0">
                <a:solidFill>
                  <a:srgbClr val="FF0000"/>
                </a:solidFill>
                <a:latin typeface="Century Gothic" panose="020B0502020202020204" pitchFamily="34" charset="0"/>
                <a:cs typeface="Arial" charset="0"/>
              </a:rPr>
              <a:t>affect the bandwidth of an access point.</a:t>
            </a:r>
            <a:r>
              <a:rPr lang="en-US" sz="2000" dirty="0">
                <a:latin typeface="Century Gothic" panose="020B0502020202020204" pitchFamily="34" charset="0"/>
                <a:cs typeface="Arial" charset="0"/>
              </a:rPr>
              <a:t> </a:t>
            </a:r>
          </a:p>
          <a:p>
            <a:pPr marL="285750" indent="-285750" algn="just" eaLnBrk="1" hangingPunct="1">
              <a:lnSpc>
                <a:spcPct val="150000"/>
              </a:lnSpc>
              <a:buFont typeface="Arial" pitchFamily="34" charset="0"/>
              <a:buChar char="•"/>
              <a:defRPr/>
            </a:pPr>
            <a:endParaRPr lang="en-US" sz="2000" dirty="0">
              <a:latin typeface="Century Gothic" panose="020B0502020202020204" pitchFamily="34" charset="0"/>
              <a:cs typeface="Arial" charset="0"/>
            </a:endParaRPr>
          </a:p>
          <a:p>
            <a:pPr marL="285750" indent="-285750" algn="just" eaLnBrk="1" hangingPunct="1">
              <a:lnSpc>
                <a:spcPct val="150000"/>
              </a:lnSpc>
              <a:buFont typeface="Arial" pitchFamily="34" charset="0"/>
              <a:buChar char="•"/>
              <a:defRPr/>
            </a:pPr>
            <a:r>
              <a:rPr lang="en-US" sz="2000" dirty="0">
                <a:latin typeface="Century Gothic" panose="020B0502020202020204" pitchFamily="34" charset="0"/>
                <a:cs typeface="Arial" charset="0"/>
              </a:rPr>
              <a:t>If the users connected to an access point use bandwidth-intensive applications such as the </a:t>
            </a:r>
            <a:r>
              <a:rPr lang="en-US" sz="2000" dirty="0" smtClean="0">
                <a:latin typeface="Century Gothic" panose="020B0502020202020204" pitchFamily="34" charset="0"/>
                <a:cs typeface="Arial" charset="0"/>
              </a:rPr>
              <a:t>Computer Aided Design and Manufacturing (CAD/CAM) application, </a:t>
            </a:r>
            <a:r>
              <a:rPr lang="en-US" sz="2000" dirty="0">
                <a:latin typeface="Century Gothic" panose="020B0502020202020204" pitchFamily="34" charset="0"/>
                <a:cs typeface="Arial" charset="0"/>
              </a:rPr>
              <a:t>this could result in poor throughput for all users connected to that access point.</a:t>
            </a:r>
            <a:endParaRPr lang="en-US" sz="2000" b="1" dirty="0">
              <a:solidFill>
                <a:srgbClr val="FF0000"/>
              </a:solidFill>
              <a:latin typeface="Century Gothic" panose="020B0502020202020204" pitchFamily="34" charset="0"/>
              <a:cs typeface="Arial" charset="0"/>
            </a:endParaRPr>
          </a:p>
          <a:p>
            <a:pPr marL="285750" indent="-285750" algn="just" eaLnBrk="1" hangingPunct="1">
              <a:lnSpc>
                <a:spcPct val="150000"/>
              </a:lnSpc>
              <a:buFont typeface="Arial" pitchFamily="34" charset="0"/>
              <a:buChar char="•"/>
              <a:defRPr/>
            </a:pPr>
            <a:endParaRPr lang="en-US" sz="2000" b="1" dirty="0">
              <a:solidFill>
                <a:srgbClr val="FF0000"/>
              </a:solidFill>
              <a:latin typeface="Century Gothic" panose="020B0502020202020204" pitchFamily="34" charset="0"/>
              <a:cs typeface="Arial" charset="0"/>
            </a:endParaRPr>
          </a:p>
        </p:txBody>
      </p:sp>
      <p:sp>
        <p:nvSpPr>
          <p:cNvPr id="6" name="Title 1"/>
          <p:cNvSpPr txBox="1">
            <a:spLocks/>
          </p:cNvSpPr>
          <p:nvPr/>
        </p:nvSpPr>
        <p:spPr bwMode="auto">
          <a:xfrm>
            <a:off x="246530" y="400144"/>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Coverage and Capacity</a:t>
            </a:r>
          </a:p>
        </p:txBody>
      </p:sp>
    </p:spTree>
    <p:extLst>
      <p:ext uri="{BB962C8B-B14F-4D97-AF65-F5344CB8AC3E}">
        <p14:creationId xmlns:p14="http://schemas.microsoft.com/office/powerpoint/2010/main" val="2093141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176493" y="1203168"/>
            <a:ext cx="8335496"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Tx/>
              <a:buNone/>
            </a:pPr>
            <a:endParaRPr lang="en-US" sz="2000" b="1" dirty="0">
              <a:solidFill>
                <a:srgbClr val="FF0000"/>
              </a:solidFill>
            </a:endParaRPr>
          </a:p>
          <a:p>
            <a:pPr algn="just" eaLnBrk="1" hangingPunct="1">
              <a:lnSpc>
                <a:spcPct val="150000"/>
              </a:lnSpc>
              <a:spcBef>
                <a:spcPct val="0"/>
              </a:spcBef>
              <a:buClrTx/>
              <a:buSzTx/>
              <a:buFontTx/>
              <a:buNone/>
            </a:pPr>
            <a:r>
              <a:rPr lang="en-US" sz="2000" b="1" dirty="0">
                <a:solidFill>
                  <a:srgbClr val="FF0000"/>
                </a:solidFill>
              </a:rPr>
              <a:t>4. Obstacles, Propagation and Radio Frequency Range</a:t>
            </a:r>
          </a:p>
          <a:p>
            <a:pPr algn="just" eaLnBrk="1" hangingPunct="1">
              <a:lnSpc>
                <a:spcPct val="150000"/>
              </a:lnSpc>
              <a:spcBef>
                <a:spcPct val="0"/>
              </a:spcBef>
              <a:buClrTx/>
              <a:buSzTx/>
              <a:buFontTx/>
              <a:buNone/>
            </a:pPr>
            <a:endParaRPr lang="en-US" sz="2000" b="1" dirty="0">
              <a:solidFill>
                <a:srgbClr val="FF0000"/>
              </a:solidFill>
            </a:endParaRPr>
          </a:p>
          <a:p>
            <a:pPr lvl="1" algn="just" eaLnBrk="1" hangingPunct="1">
              <a:lnSpc>
                <a:spcPct val="150000"/>
              </a:lnSpc>
              <a:spcBef>
                <a:spcPct val="0"/>
              </a:spcBef>
              <a:buClrTx/>
              <a:buSzTx/>
              <a:buFont typeface="Arial" panose="020B0604020202020204" pitchFamily="34" charset="0"/>
              <a:buChar char="•"/>
            </a:pPr>
            <a:r>
              <a:rPr lang="en-US" sz="2000" dirty="0">
                <a:solidFill>
                  <a:schemeClr val="tx1"/>
                </a:solidFill>
              </a:rPr>
              <a:t>Obstacles in an area, such as </a:t>
            </a:r>
            <a:r>
              <a:rPr lang="en-US" sz="2000" b="1" dirty="0">
                <a:solidFill>
                  <a:srgbClr val="FF0000"/>
                </a:solidFill>
              </a:rPr>
              <a:t>walls, doors, windows, and furnishings</a:t>
            </a:r>
            <a:r>
              <a:rPr lang="en-US" sz="2000" dirty="0">
                <a:solidFill>
                  <a:schemeClr val="tx1"/>
                </a:solidFill>
              </a:rPr>
              <a:t>, as well as the physical properties of these </a:t>
            </a:r>
            <a:r>
              <a:rPr lang="en-US" sz="2000" b="1" dirty="0" smtClean="0">
                <a:solidFill>
                  <a:srgbClr val="FF0000"/>
                </a:solidFill>
              </a:rPr>
              <a:t>obstacles - thickness </a:t>
            </a:r>
            <a:r>
              <a:rPr lang="en-US" sz="2000" b="1" dirty="0">
                <a:solidFill>
                  <a:srgbClr val="FF0000"/>
                </a:solidFill>
              </a:rPr>
              <a:t>of the walls and doors, density of the windows, and type of </a:t>
            </a:r>
            <a:r>
              <a:rPr lang="en-US" sz="2000" b="1" dirty="0" smtClean="0">
                <a:solidFill>
                  <a:srgbClr val="FF0000"/>
                </a:solidFill>
              </a:rPr>
              <a:t>furnishings - can </a:t>
            </a:r>
            <a:r>
              <a:rPr lang="en-US" sz="2000" b="1" dirty="0">
                <a:solidFill>
                  <a:srgbClr val="FF0000"/>
                </a:solidFill>
              </a:rPr>
              <a:t>also affect coverage. </a:t>
            </a:r>
          </a:p>
          <a:p>
            <a:pPr lvl="1" algn="just" eaLnBrk="1" hangingPunct="1">
              <a:lnSpc>
                <a:spcPct val="150000"/>
              </a:lnSpc>
              <a:spcBef>
                <a:spcPct val="0"/>
              </a:spcBef>
              <a:buClrTx/>
              <a:buSzTx/>
              <a:buFont typeface="Arial" panose="020B0604020202020204" pitchFamily="34" charset="0"/>
              <a:buChar char="•"/>
            </a:pPr>
            <a:endParaRPr lang="en-US" sz="2000" dirty="0">
              <a:solidFill>
                <a:schemeClr val="tx1"/>
              </a:solidFill>
            </a:endParaRPr>
          </a:p>
          <a:p>
            <a:pPr lvl="1" algn="just" eaLnBrk="1" hangingPunct="1">
              <a:lnSpc>
                <a:spcPct val="150000"/>
              </a:lnSpc>
              <a:spcBef>
                <a:spcPct val="0"/>
              </a:spcBef>
              <a:buClrTx/>
              <a:buSzTx/>
              <a:buFont typeface="Arial" panose="020B0604020202020204" pitchFamily="34" charset="0"/>
              <a:buChar char="•"/>
            </a:pPr>
            <a:r>
              <a:rPr lang="en-US" sz="2000" dirty="0">
                <a:solidFill>
                  <a:schemeClr val="tx1"/>
                </a:solidFill>
              </a:rPr>
              <a:t>The radio frequency </a:t>
            </a:r>
            <a:r>
              <a:rPr lang="en-US" sz="2000" dirty="0" smtClean="0">
                <a:solidFill>
                  <a:schemeClr val="tx1"/>
                </a:solidFill>
              </a:rPr>
              <a:t>used - either </a:t>
            </a:r>
            <a:r>
              <a:rPr lang="en-US" sz="2000" dirty="0">
                <a:solidFill>
                  <a:schemeClr val="tx1"/>
                </a:solidFill>
              </a:rPr>
              <a:t>2.4 GHz or 5 </a:t>
            </a:r>
            <a:r>
              <a:rPr lang="en-US" sz="2000" dirty="0" smtClean="0">
                <a:solidFill>
                  <a:schemeClr val="tx1"/>
                </a:solidFill>
              </a:rPr>
              <a:t>GHz - will </a:t>
            </a:r>
            <a:r>
              <a:rPr lang="en-US" sz="2000" dirty="0">
                <a:solidFill>
                  <a:schemeClr val="tx1"/>
                </a:solidFill>
              </a:rPr>
              <a:t>determine how well a signal will propagate and handle an obstacle.</a:t>
            </a:r>
          </a:p>
        </p:txBody>
      </p:sp>
      <p:sp>
        <p:nvSpPr>
          <p:cNvPr id="6" name="Title 1"/>
          <p:cNvSpPr txBox="1">
            <a:spLocks/>
          </p:cNvSpPr>
          <p:nvPr/>
        </p:nvSpPr>
        <p:spPr bwMode="auto">
          <a:xfrm>
            <a:off x="0" y="546101"/>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Coverage and Capacity</a:t>
            </a:r>
          </a:p>
        </p:txBody>
      </p:sp>
    </p:spTree>
    <p:extLst>
      <p:ext uri="{BB962C8B-B14F-4D97-AF65-F5344CB8AC3E}">
        <p14:creationId xmlns:p14="http://schemas.microsoft.com/office/powerpoint/2010/main" val="753801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4097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 typeface="Arial" panose="020B0604020202020204" pitchFamily="34" charset="0"/>
              <a:buChar char="•"/>
            </a:pPr>
            <a:endParaRPr lang="en-GB" dirty="0">
              <a:solidFill>
                <a:schemeClr val="tx1"/>
              </a:solidFill>
            </a:endParaRPr>
          </a:p>
          <a:p>
            <a:pPr>
              <a:lnSpc>
                <a:spcPct val="150000"/>
              </a:lnSpc>
              <a:spcBef>
                <a:spcPct val="0"/>
              </a:spcBef>
              <a:buClrTx/>
              <a:buSzTx/>
              <a:buFont typeface="Arial" panose="020B0604020202020204" pitchFamily="34" charset="0"/>
              <a:buChar char="•"/>
            </a:pPr>
            <a:r>
              <a:rPr lang="en-GB" dirty="0">
                <a:solidFill>
                  <a:schemeClr val="tx1"/>
                </a:solidFill>
              </a:rPr>
              <a:t>Radio Frequency (RF) Fundamentals for Wireless LAN Technology</a:t>
            </a:r>
            <a:endParaRPr lang="en-US" dirty="0">
              <a:solidFill>
                <a:schemeClr val="tx1"/>
              </a:solidFill>
            </a:endParaRPr>
          </a:p>
          <a:p>
            <a:pPr>
              <a:lnSpc>
                <a:spcPct val="150000"/>
              </a:lnSpc>
              <a:spcBef>
                <a:spcPct val="0"/>
              </a:spcBef>
              <a:buClrTx/>
              <a:buSzTx/>
              <a:buFont typeface="Arial" panose="020B0604020202020204" pitchFamily="34" charset="0"/>
              <a:buChar char="•"/>
            </a:pPr>
            <a:r>
              <a:rPr lang="en-US" dirty="0">
                <a:solidFill>
                  <a:schemeClr val="tx1"/>
                </a:solidFill>
              </a:rPr>
              <a:t>Frequencies Used for Wireless LANs </a:t>
            </a:r>
          </a:p>
          <a:p>
            <a:pPr>
              <a:lnSpc>
                <a:spcPct val="150000"/>
              </a:lnSpc>
              <a:spcBef>
                <a:spcPct val="0"/>
              </a:spcBef>
              <a:buClrTx/>
              <a:buSzTx/>
              <a:buFont typeface="Arial" panose="020B0604020202020204" pitchFamily="34" charset="0"/>
              <a:buChar char="•"/>
            </a:pPr>
            <a:r>
              <a:rPr lang="en-US" dirty="0">
                <a:solidFill>
                  <a:schemeClr val="tx1"/>
                </a:solidFill>
              </a:rPr>
              <a:t>Coverage and Capacity </a:t>
            </a:r>
          </a:p>
          <a:p>
            <a:pPr>
              <a:lnSpc>
                <a:spcPct val="150000"/>
              </a:lnSpc>
              <a:spcBef>
                <a:spcPct val="0"/>
              </a:spcBef>
              <a:buClrTx/>
              <a:buSzTx/>
              <a:buFont typeface="Arial" panose="020B0604020202020204" pitchFamily="34" charset="0"/>
              <a:buChar char="•"/>
            </a:pPr>
            <a:r>
              <a:rPr lang="en-US" dirty="0" smtClean="0">
                <a:solidFill>
                  <a:schemeClr val="tx1"/>
                </a:solidFill>
              </a:rPr>
              <a:t>Basic </a:t>
            </a:r>
            <a:r>
              <a:rPr lang="en-US" dirty="0">
                <a:solidFill>
                  <a:schemeClr val="tx1"/>
                </a:solidFill>
              </a:rPr>
              <a:t>Units of RF Measurement</a:t>
            </a:r>
          </a:p>
          <a:p>
            <a:pPr>
              <a:lnSpc>
                <a:spcPct val="150000"/>
              </a:lnSpc>
              <a:spcBef>
                <a:spcPct val="0"/>
              </a:spcBef>
              <a:buClrTx/>
              <a:buSzTx/>
              <a:buFont typeface="Arial" panose="020B0604020202020204" pitchFamily="34" charset="0"/>
              <a:buChar char="•"/>
            </a:pPr>
            <a:r>
              <a:rPr lang="en-US" dirty="0">
                <a:solidFill>
                  <a:schemeClr val="tx1"/>
                </a:solidFill>
              </a:rPr>
              <a:t>RF Range and Speed </a:t>
            </a:r>
          </a:p>
          <a:p>
            <a:pPr>
              <a:lnSpc>
                <a:spcPct val="150000"/>
              </a:lnSpc>
              <a:spcBef>
                <a:spcPct val="0"/>
              </a:spcBef>
              <a:buClrTx/>
              <a:buSzTx/>
              <a:buFont typeface="Arial" panose="020B0604020202020204" pitchFamily="34" charset="0"/>
              <a:buChar char="•"/>
            </a:pPr>
            <a:r>
              <a:rPr lang="en-US" dirty="0">
                <a:solidFill>
                  <a:schemeClr val="tx1"/>
                </a:solidFill>
              </a:rPr>
              <a:t>Environment: RF Behavior</a:t>
            </a: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76200" y="0"/>
            <a:ext cx="8919882" cy="640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defRPr/>
            </a:pPr>
            <a:endParaRPr lang="en-US" sz="2000" b="1" dirty="0">
              <a:solidFill>
                <a:srgbClr val="FF0000"/>
              </a:solidFill>
              <a:latin typeface="Century Gothic" panose="020B0502020202020204" pitchFamily="34" charset="0"/>
              <a:cs typeface="Arial" charset="0"/>
            </a:endParaRPr>
          </a:p>
          <a:p>
            <a:pPr marL="285750" indent="-285750" algn="just" eaLnBrk="1" hangingPunct="1">
              <a:lnSpc>
                <a:spcPct val="150000"/>
              </a:lnSpc>
              <a:buFont typeface="Arial" pitchFamily="34" charset="0"/>
              <a:buChar char="•"/>
              <a:defRPr/>
            </a:pPr>
            <a:endParaRPr lang="en-US" sz="2000" b="1" dirty="0">
              <a:solidFill>
                <a:srgbClr val="FF0000"/>
              </a:solidFill>
              <a:latin typeface="Century Gothic" panose="020B0502020202020204" pitchFamily="34" charset="0"/>
              <a:cs typeface="Arial" charset="0"/>
            </a:endParaRPr>
          </a:p>
          <a:p>
            <a:pPr algn="just" eaLnBrk="1" hangingPunct="1">
              <a:lnSpc>
                <a:spcPct val="150000"/>
              </a:lnSpc>
              <a:defRPr/>
            </a:pPr>
            <a:endParaRPr lang="en-US" sz="2000" b="1" dirty="0">
              <a:solidFill>
                <a:srgbClr val="FF0000"/>
              </a:solidFill>
              <a:latin typeface="Century Gothic" panose="020B0502020202020204" pitchFamily="34" charset="0"/>
              <a:cs typeface="Arial" charset="0"/>
            </a:endParaRPr>
          </a:p>
          <a:p>
            <a:pPr algn="just" eaLnBrk="1" hangingPunct="1">
              <a:lnSpc>
                <a:spcPct val="150000"/>
              </a:lnSpc>
              <a:defRPr/>
            </a:pPr>
            <a:r>
              <a:rPr lang="en-US" sz="2000" b="1" dirty="0">
                <a:solidFill>
                  <a:srgbClr val="FF0000"/>
                </a:solidFill>
                <a:latin typeface="Century Gothic" panose="020B0502020202020204" pitchFamily="34" charset="0"/>
                <a:cs typeface="Arial" charset="0"/>
              </a:rPr>
              <a:t>5. WLAN Hardware and Output Power</a:t>
            </a:r>
          </a:p>
          <a:p>
            <a:pPr marL="285750" indent="-285750" algn="just" eaLnBrk="1" hangingPunct="1">
              <a:lnSpc>
                <a:spcPct val="150000"/>
              </a:lnSpc>
              <a:buFont typeface="Arial" pitchFamily="34" charset="0"/>
              <a:buChar char="•"/>
              <a:defRPr/>
            </a:pPr>
            <a:r>
              <a:rPr lang="en-US" sz="2000" dirty="0">
                <a:latin typeface="Century Gothic" panose="020B0502020202020204" pitchFamily="34" charset="0"/>
                <a:cs typeface="Arial" charset="0"/>
              </a:rPr>
              <a:t>The wireless LAN hardware in use can also have </a:t>
            </a:r>
            <a:r>
              <a:rPr lang="en-US" sz="2000" dirty="0" smtClean="0">
                <a:latin typeface="Century Gothic" panose="020B0502020202020204" pitchFamily="34" charset="0"/>
                <a:cs typeface="Arial" charset="0"/>
              </a:rPr>
              <a:t>an </a:t>
            </a:r>
            <a:r>
              <a:rPr lang="en-US" sz="2000" dirty="0">
                <a:latin typeface="Century Gothic" panose="020B0502020202020204" pitchFamily="34" charset="0"/>
                <a:cs typeface="Arial" charset="0"/>
              </a:rPr>
              <a:t>impact on the coverage area. </a:t>
            </a:r>
            <a:endParaRPr lang="en-US" sz="2000" dirty="0" smtClean="0">
              <a:latin typeface="Century Gothic" panose="020B0502020202020204" pitchFamily="34" charset="0"/>
              <a:cs typeface="Arial" charset="0"/>
            </a:endParaRPr>
          </a:p>
          <a:p>
            <a:pPr marL="285750" indent="-285750" algn="just" eaLnBrk="1" hangingPunct="1">
              <a:lnSpc>
                <a:spcPct val="150000"/>
              </a:lnSpc>
              <a:buFont typeface="Arial" pitchFamily="34" charset="0"/>
              <a:buChar char="•"/>
              <a:defRPr/>
            </a:pPr>
            <a:r>
              <a:rPr lang="en-US" sz="2000" dirty="0" smtClean="0">
                <a:latin typeface="Century Gothic" panose="020B0502020202020204" pitchFamily="34" charset="0"/>
                <a:cs typeface="Arial" charset="0"/>
              </a:rPr>
              <a:t>Examples </a:t>
            </a:r>
            <a:r>
              <a:rPr lang="en-US" sz="2000" dirty="0">
                <a:latin typeface="Century Gothic" panose="020B0502020202020204" pitchFamily="34" charset="0"/>
                <a:cs typeface="Arial" charset="0"/>
              </a:rPr>
              <a:t>include the </a:t>
            </a:r>
            <a:r>
              <a:rPr lang="en-US" sz="2000" dirty="0">
                <a:solidFill>
                  <a:srgbClr val="FF0000"/>
                </a:solidFill>
                <a:latin typeface="Century Gothic" panose="020B0502020202020204" pitchFamily="34" charset="0"/>
                <a:cs typeface="Arial" charset="0"/>
              </a:rPr>
              <a:t>antenna type, antenna orientation</a:t>
            </a:r>
            <a:r>
              <a:rPr lang="en-US" sz="2000" dirty="0">
                <a:latin typeface="Century Gothic" panose="020B0502020202020204" pitchFamily="34" charset="0"/>
                <a:cs typeface="Arial" charset="0"/>
              </a:rPr>
              <a:t>, </a:t>
            </a:r>
            <a:r>
              <a:rPr lang="en-US" sz="2000" dirty="0" smtClean="0">
                <a:latin typeface="Century Gothic" panose="020B0502020202020204" pitchFamily="34" charset="0"/>
                <a:cs typeface="Arial" charset="0"/>
              </a:rPr>
              <a:t>and </a:t>
            </a:r>
            <a:r>
              <a:rPr lang="en-US" sz="2000" dirty="0">
                <a:solidFill>
                  <a:srgbClr val="FF0000"/>
                </a:solidFill>
                <a:latin typeface="Century Gothic" panose="020B0502020202020204" pitchFamily="34" charset="0"/>
                <a:cs typeface="Arial" charset="0"/>
              </a:rPr>
              <a:t>gain of the antenna. </a:t>
            </a:r>
          </a:p>
          <a:p>
            <a:pPr marL="285750" indent="-285750" algn="just" eaLnBrk="1" hangingPunct="1">
              <a:lnSpc>
                <a:spcPct val="150000"/>
              </a:lnSpc>
              <a:buFont typeface="Arial" pitchFamily="34" charset="0"/>
              <a:buChar char="•"/>
              <a:defRPr/>
            </a:pPr>
            <a:r>
              <a:rPr lang="en-US" sz="2000" dirty="0">
                <a:latin typeface="Century Gothic" panose="020B0502020202020204" pitchFamily="34" charset="0"/>
                <a:cs typeface="Arial" charset="0"/>
              </a:rPr>
              <a:t>The higher the gain of an antenna, the greater the coverage area; conversely, the lower the gain of an antenna, the smaller the coverage area. </a:t>
            </a:r>
          </a:p>
          <a:p>
            <a:pPr marL="285750" indent="-285750" algn="just" eaLnBrk="1" hangingPunct="1">
              <a:lnSpc>
                <a:spcPct val="150000"/>
              </a:lnSpc>
              <a:buFont typeface="Arial" pitchFamily="34" charset="0"/>
              <a:buChar char="•"/>
              <a:defRPr/>
            </a:pPr>
            <a:r>
              <a:rPr lang="en-US" sz="2000" dirty="0">
                <a:latin typeface="Century Gothic" panose="020B0502020202020204" pitchFamily="34" charset="0"/>
                <a:cs typeface="Arial" charset="0"/>
              </a:rPr>
              <a:t>The </a:t>
            </a:r>
            <a:r>
              <a:rPr lang="en-US" sz="2000" dirty="0">
                <a:solidFill>
                  <a:srgbClr val="FF0000"/>
                </a:solidFill>
                <a:latin typeface="Century Gothic" panose="020B0502020202020204" pitchFamily="34" charset="0"/>
                <a:cs typeface="Arial" charset="0"/>
              </a:rPr>
              <a:t>polarization of an antenna </a:t>
            </a:r>
            <a:r>
              <a:rPr lang="en-US" sz="2000" dirty="0">
                <a:latin typeface="Century Gothic" panose="020B0502020202020204" pitchFamily="34" charset="0"/>
                <a:cs typeface="Arial" charset="0"/>
              </a:rPr>
              <a:t>(horizontal vs. vertical) will also have an effect on the coverage area because of the different shapes of the radiation patterns.</a:t>
            </a:r>
          </a:p>
        </p:txBody>
      </p:sp>
      <p:sp>
        <p:nvSpPr>
          <p:cNvPr id="6" name="Title 1"/>
          <p:cNvSpPr txBox="1">
            <a:spLocks/>
          </p:cNvSpPr>
          <p:nvPr/>
        </p:nvSpPr>
        <p:spPr bwMode="auto">
          <a:xfrm>
            <a:off x="-190500" y="186243"/>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Coverage and Capacity</a:t>
            </a:r>
          </a:p>
        </p:txBody>
      </p:sp>
    </p:spTree>
    <p:extLst>
      <p:ext uri="{BB962C8B-B14F-4D97-AF65-F5344CB8AC3E}">
        <p14:creationId xmlns:p14="http://schemas.microsoft.com/office/powerpoint/2010/main" val="4253027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295835" y="1600200"/>
            <a:ext cx="8579224" cy="2862322"/>
          </a:xfrm>
          <a:prstGeom prst="rect">
            <a:avLst/>
          </a:prstGeom>
        </p:spPr>
        <p:txBody>
          <a:bodyPr wrap="square">
            <a:spAutoFit/>
          </a:bodyPr>
          <a:lstStyle/>
          <a:p>
            <a:pPr algn="just" eaLnBrk="1" hangingPunct="1">
              <a:lnSpc>
                <a:spcPct val="150000"/>
              </a:lnSpc>
              <a:defRPr/>
            </a:pPr>
            <a:r>
              <a:rPr lang="en-US" sz="2000" b="1" dirty="0">
                <a:solidFill>
                  <a:srgbClr val="FF0000"/>
                </a:solidFill>
                <a:latin typeface="Century Gothic" panose="020B0502020202020204" pitchFamily="34" charset="0"/>
                <a:cs typeface="Arial" charset="0"/>
              </a:rPr>
              <a:t>5. WLAN Hardware and Output Power</a:t>
            </a:r>
          </a:p>
          <a:p>
            <a:pPr algn="just" eaLnBrk="1" hangingPunct="1">
              <a:lnSpc>
                <a:spcPct val="150000"/>
              </a:lnSpc>
              <a:defRPr/>
            </a:pPr>
            <a:endParaRPr lang="en-US" sz="2000" dirty="0">
              <a:latin typeface="Century Gothic" panose="020B0502020202020204" pitchFamily="34" charset="0"/>
              <a:cs typeface="Arial" charset="0"/>
            </a:endParaRPr>
          </a:p>
          <a:p>
            <a:pPr marL="285750" indent="-285750" algn="just" eaLnBrk="1" hangingPunct="1">
              <a:lnSpc>
                <a:spcPct val="150000"/>
              </a:lnSpc>
              <a:buFont typeface="Arial" pitchFamily="34" charset="0"/>
              <a:buChar char="•"/>
              <a:defRPr/>
            </a:pPr>
            <a:r>
              <a:rPr lang="en-US" sz="2000" dirty="0">
                <a:latin typeface="Century Gothic" panose="020B0502020202020204" pitchFamily="34" charset="0"/>
                <a:cs typeface="Arial" charset="0"/>
              </a:rPr>
              <a:t>The output power of the transmitter or access point will also have an effect on coverage. The </a:t>
            </a:r>
            <a:r>
              <a:rPr lang="en-US" sz="2000" dirty="0">
                <a:solidFill>
                  <a:srgbClr val="FF0000"/>
                </a:solidFill>
                <a:latin typeface="Century Gothic" panose="020B0502020202020204" pitchFamily="34" charset="0"/>
                <a:cs typeface="Arial" charset="0"/>
              </a:rPr>
              <a:t>higher the output power, the greater distance a signal will propagate. </a:t>
            </a:r>
          </a:p>
          <a:p>
            <a:pPr marL="285750" indent="-285750" algn="just" eaLnBrk="1" hangingPunct="1">
              <a:lnSpc>
                <a:spcPct val="150000"/>
              </a:lnSpc>
              <a:buFont typeface="Arial" pitchFamily="34" charset="0"/>
              <a:buChar char="•"/>
              <a:defRPr/>
            </a:pPr>
            <a:r>
              <a:rPr lang="en-US" sz="2000" dirty="0">
                <a:latin typeface="Century Gothic" panose="020B0502020202020204" pitchFamily="34" charset="0"/>
                <a:cs typeface="Arial" charset="0"/>
              </a:rPr>
              <a:t>A higher power signal will provide more coverage. </a:t>
            </a:r>
          </a:p>
        </p:txBody>
      </p:sp>
      <p:sp>
        <p:nvSpPr>
          <p:cNvPr id="6" name="Title 1"/>
          <p:cNvSpPr txBox="1">
            <a:spLocks/>
          </p:cNvSpPr>
          <p:nvPr/>
        </p:nvSpPr>
        <p:spPr bwMode="auto">
          <a:xfrm>
            <a:off x="0" y="52804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Coverage and Capacity</a:t>
            </a:r>
          </a:p>
        </p:txBody>
      </p:sp>
    </p:spTree>
    <p:extLst>
      <p:ext uri="{BB962C8B-B14F-4D97-AF65-F5344CB8AC3E}">
        <p14:creationId xmlns:p14="http://schemas.microsoft.com/office/powerpoint/2010/main" val="1609759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85775" y="1730375"/>
            <a:ext cx="8335496"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lnSpc>
                <a:spcPct val="150000"/>
              </a:lnSpc>
            </a:pPr>
            <a:r>
              <a:rPr lang="en-US" sz="2000" dirty="0">
                <a:latin typeface="Century Gothic" panose="020B0502020202020204" pitchFamily="34" charset="0"/>
              </a:rPr>
              <a:t>Just as an elevator or a restaurant has a limited number of people they can accommodate comfortably, wireless access points also have a capacity. </a:t>
            </a:r>
            <a:endParaRPr lang="en-US" sz="2000" dirty="0" smtClean="0">
              <a:latin typeface="Century Gothic" panose="020B0502020202020204" pitchFamily="34" charset="0"/>
            </a:endParaRPr>
          </a:p>
          <a:p>
            <a:pPr algn="just">
              <a:lnSpc>
                <a:spcPct val="150000"/>
              </a:lnSpc>
            </a:pPr>
            <a:endParaRPr lang="en-US" sz="2000" dirty="0">
              <a:latin typeface="Century Gothic" panose="020B0502020202020204" pitchFamily="34" charset="0"/>
            </a:endParaRPr>
          </a:p>
          <a:p>
            <a:pPr algn="just">
              <a:lnSpc>
                <a:spcPct val="150000"/>
              </a:lnSpc>
            </a:pPr>
            <a:r>
              <a:rPr lang="en-US" sz="2000" dirty="0" smtClean="0">
                <a:latin typeface="Century Gothic" panose="020B0502020202020204" pitchFamily="34" charset="0"/>
              </a:rPr>
              <a:t>The </a:t>
            </a:r>
            <a:r>
              <a:rPr lang="en-US" sz="2000" dirty="0">
                <a:latin typeface="Century Gothic" panose="020B0502020202020204" pitchFamily="34" charset="0"/>
              </a:rPr>
              <a:t>capacity of an access point is how many users the AP can service effectively, offering the best performance.</a:t>
            </a:r>
          </a:p>
          <a:p>
            <a:pPr algn="just">
              <a:lnSpc>
                <a:spcPct val="150000"/>
              </a:lnSpc>
            </a:pPr>
            <a:endParaRPr lang="en-US" sz="2000" dirty="0">
              <a:latin typeface="Century Gothic" panose="020B0502020202020204" pitchFamily="34" charset="0"/>
            </a:endParaRPr>
          </a:p>
          <a:p>
            <a:pPr algn="just">
              <a:lnSpc>
                <a:spcPct val="150000"/>
              </a:lnSpc>
            </a:pPr>
            <a:r>
              <a:rPr lang="en-US" sz="2000" dirty="0">
                <a:latin typeface="Century Gothic" panose="020B0502020202020204" pitchFamily="34" charset="0"/>
              </a:rPr>
              <a:t>This capacity depends on several factors, including: </a:t>
            </a:r>
          </a:p>
          <a:p>
            <a:pPr marL="342900" indent="-342900" algn="just">
              <a:lnSpc>
                <a:spcPct val="150000"/>
              </a:lnSpc>
              <a:buFont typeface="Arial" panose="020B0604020202020204" pitchFamily="34" charset="0"/>
              <a:buChar char="•"/>
            </a:pPr>
            <a:r>
              <a:rPr lang="en-US" sz="2000" b="1" dirty="0" smtClean="0">
                <a:solidFill>
                  <a:srgbClr val="FF0000"/>
                </a:solidFill>
                <a:latin typeface="Century Gothic" panose="020B0502020202020204" pitchFamily="34" charset="0"/>
              </a:rPr>
              <a:t>Software </a:t>
            </a:r>
            <a:r>
              <a:rPr lang="en-US" sz="2000" b="1" dirty="0">
                <a:solidFill>
                  <a:srgbClr val="FF0000"/>
                </a:solidFill>
                <a:latin typeface="Century Gothic" panose="020B0502020202020204" pitchFamily="34" charset="0"/>
              </a:rPr>
              <a:t>applications in use </a:t>
            </a:r>
          </a:p>
          <a:p>
            <a:pPr marL="342900" indent="-342900" algn="just">
              <a:lnSpc>
                <a:spcPct val="150000"/>
              </a:lnSpc>
              <a:buFont typeface="Arial" panose="020B0604020202020204" pitchFamily="34" charset="0"/>
              <a:buChar char="•"/>
            </a:pPr>
            <a:r>
              <a:rPr lang="en-US" sz="2000" b="1" dirty="0">
                <a:solidFill>
                  <a:srgbClr val="FF0000"/>
                </a:solidFill>
                <a:latin typeface="Century Gothic" panose="020B0502020202020204" pitchFamily="34" charset="0"/>
              </a:rPr>
              <a:t>Number of users</a:t>
            </a:r>
          </a:p>
        </p:txBody>
      </p:sp>
      <p:sp>
        <p:nvSpPr>
          <p:cNvPr id="7" name="Title 1"/>
          <p:cNvSpPr txBox="1">
            <a:spLocks/>
          </p:cNvSpPr>
          <p:nvPr/>
        </p:nvSpPr>
        <p:spPr bwMode="auto">
          <a:xfrm>
            <a:off x="0" y="52804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Coverage and Capacity</a:t>
            </a:r>
          </a:p>
        </p:txBody>
      </p:sp>
    </p:spTree>
    <p:extLst>
      <p:ext uri="{BB962C8B-B14F-4D97-AF65-F5344CB8AC3E}">
        <p14:creationId xmlns:p14="http://schemas.microsoft.com/office/powerpoint/2010/main" val="3336079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23</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396253"/>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 typeface="Arial" panose="020B0604020202020204" pitchFamily="34" charset="0"/>
              <a:buChar char="•"/>
            </a:pPr>
            <a:endParaRPr lang="en-GB" dirty="0">
              <a:solidFill>
                <a:schemeClr val="tx1"/>
              </a:solidFill>
            </a:endParaRPr>
          </a:p>
          <a:p>
            <a:pPr>
              <a:lnSpc>
                <a:spcPct val="150000"/>
              </a:lnSpc>
              <a:spcBef>
                <a:spcPct val="0"/>
              </a:spcBef>
              <a:buClrTx/>
              <a:buSzTx/>
              <a:buFont typeface="Arial" panose="020B0604020202020204" pitchFamily="34" charset="0"/>
              <a:buChar char="•"/>
            </a:pPr>
            <a:r>
              <a:rPr lang="en-GB" dirty="0">
                <a:solidFill>
                  <a:schemeClr val="tx1"/>
                </a:solidFill>
              </a:rPr>
              <a:t>Radio Frequency (RF) Fundamentals for Wireless LAN Technology</a:t>
            </a:r>
            <a:endParaRPr lang="en-US" dirty="0">
              <a:solidFill>
                <a:schemeClr val="tx1"/>
              </a:solidFill>
            </a:endParaRPr>
          </a:p>
          <a:p>
            <a:pPr>
              <a:lnSpc>
                <a:spcPct val="150000"/>
              </a:lnSpc>
              <a:spcBef>
                <a:spcPct val="0"/>
              </a:spcBef>
              <a:buClrTx/>
              <a:buSzTx/>
              <a:buFont typeface="Arial" panose="020B0604020202020204" pitchFamily="34" charset="0"/>
              <a:buChar char="•"/>
            </a:pPr>
            <a:r>
              <a:rPr lang="en-US" dirty="0">
                <a:solidFill>
                  <a:schemeClr val="tx1"/>
                </a:solidFill>
              </a:rPr>
              <a:t>Frequencies Used for Wireless LANs </a:t>
            </a:r>
          </a:p>
          <a:p>
            <a:pPr>
              <a:lnSpc>
                <a:spcPct val="150000"/>
              </a:lnSpc>
              <a:spcBef>
                <a:spcPct val="0"/>
              </a:spcBef>
              <a:buClrTx/>
              <a:buSzTx/>
              <a:buFont typeface="Arial" panose="020B0604020202020204" pitchFamily="34" charset="0"/>
              <a:buChar char="•"/>
            </a:pPr>
            <a:r>
              <a:rPr lang="en-US" dirty="0">
                <a:solidFill>
                  <a:schemeClr val="tx1"/>
                </a:solidFill>
              </a:rPr>
              <a:t>Coverage and Capacity </a:t>
            </a:r>
          </a:p>
          <a:p>
            <a:pPr>
              <a:lnSpc>
                <a:spcPct val="150000"/>
              </a:lnSpc>
              <a:spcBef>
                <a:spcPct val="0"/>
              </a:spcBef>
              <a:buClrTx/>
              <a:buSzTx/>
              <a:buFont typeface="Arial" panose="020B0604020202020204" pitchFamily="34" charset="0"/>
              <a:buChar char="•"/>
            </a:pPr>
            <a:r>
              <a:rPr lang="en-US" b="1" dirty="0" smtClean="0">
                <a:solidFill>
                  <a:schemeClr val="tx1"/>
                </a:solidFill>
              </a:rPr>
              <a:t>Basic </a:t>
            </a:r>
            <a:r>
              <a:rPr lang="en-US" b="1" dirty="0">
                <a:solidFill>
                  <a:schemeClr val="tx1"/>
                </a:solidFill>
              </a:rPr>
              <a:t>Units of RF Measurement</a:t>
            </a:r>
          </a:p>
          <a:p>
            <a:pPr>
              <a:lnSpc>
                <a:spcPct val="150000"/>
              </a:lnSpc>
              <a:spcBef>
                <a:spcPct val="0"/>
              </a:spcBef>
              <a:buClrTx/>
              <a:buSzTx/>
              <a:buFont typeface="Arial" panose="020B0604020202020204" pitchFamily="34" charset="0"/>
              <a:buChar char="•"/>
            </a:pPr>
            <a:r>
              <a:rPr lang="en-US" dirty="0">
                <a:solidFill>
                  <a:schemeClr val="tx1"/>
                </a:solidFill>
              </a:rPr>
              <a:t>RF Range and Speed </a:t>
            </a:r>
          </a:p>
        </p:txBody>
      </p:sp>
      <p:sp>
        <p:nvSpPr>
          <p:cNvPr id="7" name="Left Arrow 6"/>
          <p:cNvSpPr/>
          <p:nvPr/>
        </p:nvSpPr>
        <p:spPr bwMode="auto">
          <a:xfrm>
            <a:off x="5455024" y="3941622"/>
            <a:ext cx="1075765" cy="820271"/>
          </a:xfrm>
          <a:prstGeom prst="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883444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18540" y="1418495"/>
            <a:ext cx="8335496"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lnSpc>
                <a:spcPct val="150000"/>
              </a:lnSpc>
            </a:pPr>
            <a:r>
              <a:rPr lang="en-US" sz="2200" dirty="0">
                <a:latin typeface="Century Gothic" panose="020B0502020202020204" pitchFamily="34" charset="0"/>
              </a:rPr>
              <a:t>A wireless access point may be set to an output of 30 </a:t>
            </a:r>
            <a:r>
              <a:rPr lang="en-US" sz="2200" dirty="0" err="1">
                <a:latin typeface="Century Gothic" panose="020B0502020202020204" pitchFamily="34" charset="0"/>
              </a:rPr>
              <a:t>mW</a:t>
            </a:r>
            <a:r>
              <a:rPr lang="en-US" sz="2200" dirty="0">
                <a:latin typeface="Century Gothic" panose="020B0502020202020204" pitchFamily="34" charset="0"/>
              </a:rPr>
              <a:t> (</a:t>
            </a:r>
            <a:r>
              <a:rPr lang="en-US" sz="2200" dirty="0" err="1">
                <a:latin typeface="Century Gothic" panose="020B0502020202020204" pitchFamily="34" charset="0"/>
              </a:rPr>
              <a:t>milliwatts</a:t>
            </a:r>
            <a:r>
              <a:rPr lang="en-US" sz="2200" dirty="0">
                <a:latin typeface="Century Gothic" panose="020B0502020202020204" pitchFamily="34" charset="0"/>
              </a:rPr>
              <a:t>) of power. </a:t>
            </a:r>
            <a:endParaRPr lang="en-US" sz="2200" dirty="0" smtClean="0">
              <a:latin typeface="Century Gothic" panose="020B0502020202020204" pitchFamily="34" charset="0"/>
            </a:endParaRPr>
          </a:p>
          <a:p>
            <a:pPr algn="just">
              <a:lnSpc>
                <a:spcPct val="150000"/>
              </a:lnSpc>
            </a:pPr>
            <a:endParaRPr lang="en-US" sz="2200" dirty="0">
              <a:latin typeface="Century Gothic" panose="020B0502020202020204" pitchFamily="34" charset="0"/>
            </a:endParaRPr>
          </a:p>
          <a:p>
            <a:pPr algn="just">
              <a:lnSpc>
                <a:spcPct val="150000"/>
              </a:lnSpc>
            </a:pPr>
            <a:r>
              <a:rPr lang="en-US" sz="2200" dirty="0" smtClean="0">
                <a:latin typeface="Century Gothic" panose="020B0502020202020204" pitchFamily="34" charset="0"/>
              </a:rPr>
              <a:t>A </a:t>
            </a:r>
            <a:r>
              <a:rPr lang="en-US" sz="2200" dirty="0" err="1">
                <a:latin typeface="Century Gothic" panose="020B0502020202020204" pitchFamily="34" charset="0"/>
              </a:rPr>
              <a:t>milliwatt</a:t>
            </a:r>
            <a:r>
              <a:rPr lang="en-US" sz="2200" dirty="0">
                <a:latin typeface="Century Gothic" panose="020B0502020202020204" pitchFamily="34" charset="0"/>
              </a:rPr>
              <a:t> is 1/1000 of a watt. </a:t>
            </a:r>
          </a:p>
          <a:p>
            <a:pPr algn="just">
              <a:lnSpc>
                <a:spcPct val="150000"/>
              </a:lnSpc>
            </a:pPr>
            <a:endParaRPr lang="en-US" sz="2200" dirty="0" smtClean="0">
              <a:latin typeface="Century Gothic" panose="020B0502020202020204" pitchFamily="34" charset="0"/>
            </a:endParaRPr>
          </a:p>
          <a:p>
            <a:pPr algn="just">
              <a:lnSpc>
                <a:spcPct val="150000"/>
              </a:lnSpc>
            </a:pPr>
            <a:r>
              <a:rPr lang="en-US" sz="2200" dirty="0" smtClean="0">
                <a:latin typeface="Century Gothic" panose="020B0502020202020204" pitchFamily="34" charset="0"/>
              </a:rPr>
              <a:t>Watts </a:t>
            </a:r>
            <a:r>
              <a:rPr lang="en-US" sz="2200" dirty="0">
                <a:latin typeface="Century Gothic" panose="020B0502020202020204" pitchFamily="34" charset="0"/>
              </a:rPr>
              <a:t>and </a:t>
            </a:r>
            <a:r>
              <a:rPr lang="en-US" sz="2200" dirty="0" err="1">
                <a:latin typeface="Century Gothic" panose="020B0502020202020204" pitchFamily="34" charset="0"/>
              </a:rPr>
              <a:t>milliwatts</a:t>
            </a:r>
            <a:r>
              <a:rPr lang="en-US" sz="2200" dirty="0">
                <a:latin typeface="Century Gothic" panose="020B0502020202020204" pitchFamily="34" charset="0"/>
              </a:rPr>
              <a:t> are measurements of RF power.</a:t>
            </a:r>
          </a:p>
          <a:p>
            <a:pPr algn="just">
              <a:lnSpc>
                <a:spcPct val="150000"/>
              </a:lnSpc>
            </a:pPr>
            <a:endParaRPr lang="en-US" sz="2200" dirty="0" smtClean="0">
              <a:latin typeface="Century Gothic" panose="020B0502020202020204" pitchFamily="34" charset="0"/>
            </a:endParaRPr>
          </a:p>
          <a:p>
            <a:pPr algn="just">
              <a:lnSpc>
                <a:spcPct val="150000"/>
              </a:lnSpc>
            </a:pPr>
            <a:r>
              <a:rPr lang="en-US" sz="2200" dirty="0" smtClean="0">
                <a:latin typeface="Century Gothic" panose="020B0502020202020204" pitchFamily="34" charset="0"/>
              </a:rPr>
              <a:t>Other </a:t>
            </a:r>
            <a:r>
              <a:rPr lang="en-US" sz="2200" dirty="0">
                <a:latin typeface="Century Gothic" panose="020B0502020202020204" pitchFamily="34" charset="0"/>
              </a:rPr>
              <a:t>units of measurement for RF are dB, </a:t>
            </a:r>
            <a:r>
              <a:rPr lang="en-US" sz="2200" dirty="0" err="1">
                <a:latin typeface="Century Gothic" panose="020B0502020202020204" pitchFamily="34" charset="0"/>
              </a:rPr>
              <a:t>dBi</a:t>
            </a:r>
            <a:r>
              <a:rPr lang="en-US" sz="2200" dirty="0">
                <a:latin typeface="Century Gothic" panose="020B0502020202020204" pitchFamily="34" charset="0"/>
              </a:rPr>
              <a:t>, </a:t>
            </a:r>
            <a:r>
              <a:rPr lang="en-US" sz="2200" dirty="0" err="1">
                <a:latin typeface="Century Gothic" panose="020B0502020202020204" pitchFamily="34" charset="0"/>
              </a:rPr>
              <a:t>dBd</a:t>
            </a:r>
            <a:r>
              <a:rPr lang="en-US" sz="2200" dirty="0">
                <a:latin typeface="Century Gothic" panose="020B0502020202020204" pitchFamily="34" charset="0"/>
              </a:rPr>
              <a:t>, and </a:t>
            </a:r>
            <a:r>
              <a:rPr lang="en-US" sz="2200" dirty="0" err="1">
                <a:latin typeface="Century Gothic" panose="020B0502020202020204" pitchFamily="34" charset="0"/>
              </a:rPr>
              <a:t>dBm</a:t>
            </a:r>
            <a:r>
              <a:rPr lang="en-US" sz="2200" dirty="0">
                <a:latin typeface="Century Gothic" panose="020B0502020202020204" pitchFamily="34" charset="0"/>
              </a:rPr>
              <a:t>.</a:t>
            </a:r>
          </a:p>
        </p:txBody>
      </p:sp>
      <p:sp>
        <p:nvSpPr>
          <p:cNvPr id="7" name="Title 1"/>
          <p:cNvSpPr txBox="1">
            <a:spLocks/>
          </p:cNvSpPr>
          <p:nvPr/>
        </p:nvSpPr>
        <p:spPr bwMode="auto">
          <a:xfrm>
            <a:off x="0" y="52804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smtClean="0">
                <a:solidFill>
                  <a:srgbClr val="002060"/>
                </a:solidFill>
                <a:cs typeface="Calibri" panose="020F0502020204030204" pitchFamily="34" charset="0"/>
              </a:rPr>
              <a:t>Basic Units of RF Measurement</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1017231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25</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4097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 typeface="Arial" panose="020B0604020202020204" pitchFamily="34" charset="0"/>
              <a:buChar char="•"/>
            </a:pPr>
            <a:endParaRPr lang="en-GB" dirty="0">
              <a:solidFill>
                <a:schemeClr val="tx1"/>
              </a:solidFill>
            </a:endParaRPr>
          </a:p>
          <a:p>
            <a:pPr>
              <a:lnSpc>
                <a:spcPct val="150000"/>
              </a:lnSpc>
              <a:spcBef>
                <a:spcPct val="0"/>
              </a:spcBef>
              <a:buClrTx/>
              <a:buSzTx/>
              <a:buFont typeface="Arial" panose="020B0604020202020204" pitchFamily="34" charset="0"/>
              <a:buChar char="•"/>
            </a:pPr>
            <a:r>
              <a:rPr lang="en-GB" dirty="0">
                <a:solidFill>
                  <a:schemeClr val="tx1"/>
                </a:solidFill>
              </a:rPr>
              <a:t>Radio Frequency (RF) Fundamentals for Wireless LAN Technology</a:t>
            </a:r>
            <a:endParaRPr lang="en-US" dirty="0">
              <a:solidFill>
                <a:schemeClr val="tx1"/>
              </a:solidFill>
            </a:endParaRPr>
          </a:p>
          <a:p>
            <a:pPr>
              <a:lnSpc>
                <a:spcPct val="150000"/>
              </a:lnSpc>
              <a:spcBef>
                <a:spcPct val="0"/>
              </a:spcBef>
              <a:buClrTx/>
              <a:buSzTx/>
              <a:buFont typeface="Arial" panose="020B0604020202020204" pitchFamily="34" charset="0"/>
              <a:buChar char="•"/>
            </a:pPr>
            <a:r>
              <a:rPr lang="en-US" dirty="0">
                <a:solidFill>
                  <a:schemeClr val="tx1"/>
                </a:solidFill>
              </a:rPr>
              <a:t>Frequencies Used for Wireless LANs </a:t>
            </a:r>
          </a:p>
          <a:p>
            <a:pPr>
              <a:lnSpc>
                <a:spcPct val="150000"/>
              </a:lnSpc>
              <a:spcBef>
                <a:spcPct val="0"/>
              </a:spcBef>
              <a:buClrTx/>
              <a:buSzTx/>
              <a:buFont typeface="Arial" panose="020B0604020202020204" pitchFamily="34" charset="0"/>
              <a:buChar char="•"/>
            </a:pPr>
            <a:r>
              <a:rPr lang="en-US" dirty="0">
                <a:solidFill>
                  <a:schemeClr val="tx1"/>
                </a:solidFill>
              </a:rPr>
              <a:t>Coverage and Capacity </a:t>
            </a:r>
          </a:p>
          <a:p>
            <a:pPr>
              <a:lnSpc>
                <a:spcPct val="150000"/>
              </a:lnSpc>
              <a:spcBef>
                <a:spcPct val="0"/>
              </a:spcBef>
              <a:buClrTx/>
              <a:buSzTx/>
              <a:buFont typeface="Arial" panose="020B0604020202020204" pitchFamily="34" charset="0"/>
              <a:buChar char="•"/>
            </a:pPr>
            <a:r>
              <a:rPr lang="en-US" dirty="0" smtClean="0">
                <a:solidFill>
                  <a:schemeClr val="tx1"/>
                </a:solidFill>
              </a:rPr>
              <a:t>Basic </a:t>
            </a:r>
            <a:r>
              <a:rPr lang="en-US" dirty="0">
                <a:solidFill>
                  <a:schemeClr val="tx1"/>
                </a:solidFill>
              </a:rPr>
              <a:t>Units of RF Measurement</a:t>
            </a:r>
          </a:p>
          <a:p>
            <a:pPr>
              <a:lnSpc>
                <a:spcPct val="150000"/>
              </a:lnSpc>
              <a:spcBef>
                <a:spcPct val="0"/>
              </a:spcBef>
              <a:buClrTx/>
              <a:buSzTx/>
              <a:buFont typeface="Arial" panose="020B0604020202020204" pitchFamily="34" charset="0"/>
              <a:buChar char="•"/>
            </a:pPr>
            <a:r>
              <a:rPr lang="en-US" b="1" dirty="0">
                <a:solidFill>
                  <a:schemeClr val="tx1"/>
                </a:solidFill>
              </a:rPr>
              <a:t>RF Range and Speed </a:t>
            </a:r>
          </a:p>
        </p:txBody>
      </p:sp>
      <p:sp>
        <p:nvSpPr>
          <p:cNvPr id="7" name="Left Arrow 6"/>
          <p:cNvSpPr/>
          <p:nvPr/>
        </p:nvSpPr>
        <p:spPr bwMode="auto">
          <a:xfrm>
            <a:off x="4602163" y="4519845"/>
            <a:ext cx="1075765" cy="820271"/>
          </a:xfrm>
          <a:prstGeom prst="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6306594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414618" y="1195667"/>
            <a:ext cx="8527676" cy="5632311"/>
          </a:xfrm>
          <a:prstGeom prst="rect">
            <a:avLst/>
          </a:prstGeom>
        </p:spPr>
        <p:txBody>
          <a:bodyPr wrap="square">
            <a:spAutoFit/>
          </a:bodyPr>
          <a:lstStyle/>
          <a:p>
            <a:pPr algn="just" eaLnBrk="1" hangingPunct="1">
              <a:lnSpc>
                <a:spcPct val="150000"/>
              </a:lnSpc>
              <a:defRPr/>
            </a:pPr>
            <a:r>
              <a:rPr lang="en-US" sz="2000" b="1" dirty="0">
                <a:solidFill>
                  <a:srgbClr val="FF0000"/>
                </a:solidFill>
                <a:latin typeface="Century Gothic" panose="020B0502020202020204" pitchFamily="34" charset="0"/>
                <a:cs typeface="Arial" charset="0"/>
              </a:rPr>
              <a:t>How far and fast an RF signal can travel depends on a variety of factors</a:t>
            </a:r>
            <a:r>
              <a:rPr lang="en-US" sz="2000" dirty="0">
                <a:latin typeface="Century Gothic" panose="020B0502020202020204" pitchFamily="34" charset="0"/>
                <a:cs typeface="Arial" charset="0"/>
              </a:rPr>
              <a:t>, including </a:t>
            </a:r>
          </a:p>
          <a:p>
            <a:pPr algn="just" eaLnBrk="1" hangingPunct="1">
              <a:lnSpc>
                <a:spcPct val="150000"/>
              </a:lnSpc>
              <a:defRPr/>
            </a:pPr>
            <a:endParaRPr lang="en-US" sz="2000" b="1" dirty="0">
              <a:solidFill>
                <a:srgbClr val="FF0000"/>
              </a:solidFill>
              <a:latin typeface="Century Gothic" panose="020B0502020202020204" pitchFamily="34" charset="0"/>
              <a:cs typeface="Arial" charset="0"/>
            </a:endParaRPr>
          </a:p>
          <a:p>
            <a:pPr marL="342900" indent="-342900" algn="just" eaLnBrk="1" hangingPunct="1">
              <a:lnSpc>
                <a:spcPct val="150000"/>
              </a:lnSpc>
              <a:buFontTx/>
              <a:buAutoNum type="arabicPeriod"/>
              <a:defRPr/>
            </a:pPr>
            <a:r>
              <a:rPr lang="en-US" sz="2000" b="1" dirty="0">
                <a:solidFill>
                  <a:srgbClr val="FF0000"/>
                </a:solidFill>
                <a:latin typeface="Century Gothic" panose="020B0502020202020204" pitchFamily="34" charset="0"/>
                <a:cs typeface="Arial" charset="0"/>
              </a:rPr>
              <a:t>line of sight, </a:t>
            </a:r>
          </a:p>
          <a:p>
            <a:pPr marL="342900" indent="-342900" algn="just" eaLnBrk="1" hangingPunct="1">
              <a:lnSpc>
                <a:spcPct val="150000"/>
              </a:lnSpc>
              <a:buFontTx/>
              <a:buAutoNum type="arabicPeriod"/>
              <a:defRPr/>
            </a:pPr>
            <a:r>
              <a:rPr lang="en-US" sz="2000" b="1" dirty="0">
                <a:solidFill>
                  <a:srgbClr val="FF0000"/>
                </a:solidFill>
                <a:latin typeface="Century Gothic" panose="020B0502020202020204" pitchFamily="34" charset="0"/>
                <a:cs typeface="Arial" charset="0"/>
              </a:rPr>
              <a:t>interference, </a:t>
            </a:r>
          </a:p>
          <a:p>
            <a:pPr marL="342900" indent="-342900" algn="just" eaLnBrk="1" hangingPunct="1">
              <a:lnSpc>
                <a:spcPct val="150000"/>
              </a:lnSpc>
              <a:buFontTx/>
              <a:buAutoNum type="arabicPeriod"/>
              <a:defRPr/>
            </a:pPr>
            <a:r>
              <a:rPr lang="en-US" sz="2000" b="1" dirty="0">
                <a:solidFill>
                  <a:srgbClr val="FF0000"/>
                </a:solidFill>
                <a:latin typeface="Century Gothic" panose="020B0502020202020204" pitchFamily="34" charset="0"/>
                <a:cs typeface="Arial" charset="0"/>
              </a:rPr>
              <a:t>Environment: RF Behavior</a:t>
            </a:r>
            <a:endParaRPr lang="en-US" sz="2000" dirty="0">
              <a:solidFill>
                <a:srgbClr val="FF0000"/>
              </a:solidFill>
              <a:latin typeface="Century Gothic" panose="020B0502020202020204" pitchFamily="34" charset="0"/>
              <a:cs typeface="Arial" charset="0"/>
            </a:endParaRPr>
          </a:p>
          <a:p>
            <a:pPr algn="just" eaLnBrk="1" hangingPunct="1">
              <a:lnSpc>
                <a:spcPct val="150000"/>
              </a:lnSpc>
              <a:defRPr/>
            </a:pPr>
            <a:endParaRPr lang="en-US" sz="2000" dirty="0">
              <a:latin typeface="Century Gothic" panose="020B0502020202020204" pitchFamily="34" charset="0"/>
              <a:cs typeface="Arial" charset="0"/>
            </a:endParaRPr>
          </a:p>
          <a:p>
            <a:pPr algn="just" eaLnBrk="1" hangingPunct="1">
              <a:lnSpc>
                <a:spcPct val="150000"/>
              </a:lnSpc>
              <a:defRPr/>
            </a:pPr>
            <a:r>
              <a:rPr lang="en-US" sz="2000" dirty="0" smtClean="0">
                <a:latin typeface="Century Gothic" panose="020B0502020202020204" pitchFamily="34" charset="0"/>
                <a:cs typeface="Arial" charset="0"/>
              </a:rPr>
              <a:t>RF </a:t>
            </a:r>
            <a:r>
              <a:rPr lang="en-US" sz="2000" dirty="0">
                <a:latin typeface="Century Gothic" panose="020B0502020202020204" pitchFamily="34" charset="0"/>
                <a:cs typeface="Arial" charset="0"/>
              </a:rPr>
              <a:t>communication between devices in 802.11 wireless networking requires a line of sight.</a:t>
            </a:r>
          </a:p>
          <a:p>
            <a:pPr algn="just" eaLnBrk="1" hangingPunct="1">
              <a:lnSpc>
                <a:spcPct val="150000"/>
              </a:lnSpc>
              <a:defRPr/>
            </a:pPr>
            <a:r>
              <a:rPr lang="en-US" sz="2000" dirty="0">
                <a:latin typeface="Century Gothic" panose="020B0502020202020204" pitchFamily="34" charset="0"/>
                <a:cs typeface="Arial" charset="0"/>
              </a:rPr>
              <a:t>There are </a:t>
            </a:r>
            <a:r>
              <a:rPr lang="en-US" sz="2000" b="1" dirty="0">
                <a:solidFill>
                  <a:srgbClr val="FF0000"/>
                </a:solidFill>
                <a:latin typeface="Century Gothic" panose="020B0502020202020204" pitchFamily="34" charset="0"/>
                <a:cs typeface="Arial" charset="0"/>
              </a:rPr>
              <a:t>two types of line of sight </a:t>
            </a:r>
            <a:r>
              <a:rPr lang="en-US" sz="2000" dirty="0">
                <a:latin typeface="Century Gothic" panose="020B0502020202020204" pitchFamily="34" charset="0"/>
                <a:cs typeface="Arial" charset="0"/>
              </a:rPr>
              <a:t>to take into consideration: </a:t>
            </a:r>
            <a:r>
              <a:rPr lang="en-US" sz="2000" b="1" dirty="0">
                <a:solidFill>
                  <a:srgbClr val="FF0000"/>
                </a:solidFill>
                <a:latin typeface="Century Gothic" panose="020B0502020202020204" pitchFamily="34" charset="0"/>
                <a:cs typeface="Arial" charset="0"/>
              </a:rPr>
              <a:t>visual and RF.</a:t>
            </a:r>
          </a:p>
          <a:p>
            <a:pPr algn="just" eaLnBrk="1" hangingPunct="1">
              <a:lnSpc>
                <a:spcPct val="150000"/>
              </a:lnSpc>
              <a:defRPr/>
            </a:pPr>
            <a:endParaRPr lang="en-US" sz="2000" i="1" dirty="0">
              <a:latin typeface="Century Gothic" panose="020B0502020202020204" pitchFamily="34" charset="0"/>
              <a:cs typeface="Arial" charset="0"/>
            </a:endParaRPr>
          </a:p>
        </p:txBody>
      </p:sp>
      <p:sp>
        <p:nvSpPr>
          <p:cNvPr id="6" name="Title 1"/>
          <p:cNvSpPr txBox="1">
            <a:spLocks/>
          </p:cNvSpPr>
          <p:nvPr/>
        </p:nvSpPr>
        <p:spPr bwMode="auto">
          <a:xfrm>
            <a:off x="0" y="109000"/>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RF Range and Speed</a:t>
            </a:r>
          </a:p>
        </p:txBody>
      </p:sp>
    </p:spTree>
    <p:extLst>
      <p:ext uri="{BB962C8B-B14F-4D97-AF65-F5344CB8AC3E}">
        <p14:creationId xmlns:p14="http://schemas.microsoft.com/office/powerpoint/2010/main" val="2403667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414618" y="1195667"/>
            <a:ext cx="8527676" cy="3647152"/>
          </a:xfrm>
          <a:prstGeom prst="rect">
            <a:avLst/>
          </a:prstGeom>
        </p:spPr>
        <p:txBody>
          <a:bodyPr wrap="square">
            <a:spAutoFit/>
          </a:bodyPr>
          <a:lstStyle/>
          <a:p>
            <a:pPr algn="just" eaLnBrk="1" hangingPunct="1">
              <a:lnSpc>
                <a:spcPct val="150000"/>
              </a:lnSpc>
              <a:defRPr/>
            </a:pPr>
            <a:endParaRPr lang="en-US" sz="2200" dirty="0">
              <a:latin typeface="Century Gothic" panose="020B0502020202020204" pitchFamily="34" charset="0"/>
              <a:cs typeface="Arial" charset="0"/>
            </a:endParaRPr>
          </a:p>
          <a:p>
            <a:pPr algn="just" eaLnBrk="1" hangingPunct="1">
              <a:lnSpc>
                <a:spcPct val="150000"/>
              </a:lnSpc>
              <a:defRPr/>
            </a:pPr>
            <a:r>
              <a:rPr lang="en-US" sz="2200" dirty="0" smtClean="0">
                <a:latin typeface="Century Gothic" panose="020B0502020202020204" pitchFamily="34" charset="0"/>
                <a:cs typeface="Arial" charset="0"/>
              </a:rPr>
              <a:t>RF </a:t>
            </a:r>
            <a:r>
              <a:rPr lang="en-US" sz="2200" dirty="0">
                <a:latin typeface="Century Gothic" panose="020B0502020202020204" pitchFamily="34" charset="0"/>
                <a:cs typeface="Arial" charset="0"/>
              </a:rPr>
              <a:t>communication between devices in 802.11 wireless networking requires a line of sight</a:t>
            </a:r>
            <a:r>
              <a:rPr lang="en-US" sz="2200" dirty="0" smtClean="0">
                <a:latin typeface="Century Gothic" panose="020B0502020202020204" pitchFamily="34" charset="0"/>
                <a:cs typeface="Arial" charset="0"/>
              </a:rPr>
              <a:t>.</a:t>
            </a:r>
          </a:p>
          <a:p>
            <a:pPr algn="just" eaLnBrk="1" hangingPunct="1">
              <a:lnSpc>
                <a:spcPct val="150000"/>
              </a:lnSpc>
              <a:defRPr/>
            </a:pPr>
            <a:endParaRPr lang="en-US" sz="2200" dirty="0">
              <a:latin typeface="Century Gothic" panose="020B0502020202020204" pitchFamily="34" charset="0"/>
              <a:cs typeface="Arial" charset="0"/>
            </a:endParaRPr>
          </a:p>
          <a:p>
            <a:pPr algn="just" eaLnBrk="1" hangingPunct="1">
              <a:lnSpc>
                <a:spcPct val="150000"/>
              </a:lnSpc>
              <a:defRPr/>
            </a:pPr>
            <a:r>
              <a:rPr lang="en-US" sz="2200" dirty="0">
                <a:latin typeface="Century Gothic" panose="020B0502020202020204" pitchFamily="34" charset="0"/>
                <a:cs typeface="Arial" charset="0"/>
              </a:rPr>
              <a:t>There are </a:t>
            </a:r>
            <a:r>
              <a:rPr lang="en-US" sz="2200" b="1" dirty="0">
                <a:solidFill>
                  <a:srgbClr val="FF0000"/>
                </a:solidFill>
                <a:latin typeface="Century Gothic" panose="020B0502020202020204" pitchFamily="34" charset="0"/>
                <a:cs typeface="Arial" charset="0"/>
              </a:rPr>
              <a:t>two types of line of sight </a:t>
            </a:r>
            <a:r>
              <a:rPr lang="en-US" sz="2200" dirty="0">
                <a:latin typeface="Century Gothic" panose="020B0502020202020204" pitchFamily="34" charset="0"/>
                <a:cs typeface="Arial" charset="0"/>
              </a:rPr>
              <a:t>to take into consideration: </a:t>
            </a:r>
            <a:r>
              <a:rPr lang="en-US" sz="2200" b="1" dirty="0">
                <a:solidFill>
                  <a:srgbClr val="FF0000"/>
                </a:solidFill>
                <a:latin typeface="Century Gothic" panose="020B0502020202020204" pitchFamily="34" charset="0"/>
                <a:cs typeface="Arial" charset="0"/>
              </a:rPr>
              <a:t>visual and RF.</a:t>
            </a:r>
          </a:p>
          <a:p>
            <a:pPr algn="just" eaLnBrk="1" hangingPunct="1">
              <a:lnSpc>
                <a:spcPct val="150000"/>
              </a:lnSpc>
              <a:defRPr/>
            </a:pPr>
            <a:endParaRPr lang="en-US" sz="2200" i="1" dirty="0">
              <a:latin typeface="Century Gothic" panose="020B0502020202020204" pitchFamily="34" charset="0"/>
              <a:cs typeface="Arial" charset="0"/>
            </a:endParaRPr>
          </a:p>
        </p:txBody>
      </p:sp>
      <p:sp>
        <p:nvSpPr>
          <p:cNvPr id="6" name="Title 1"/>
          <p:cNvSpPr txBox="1">
            <a:spLocks/>
          </p:cNvSpPr>
          <p:nvPr/>
        </p:nvSpPr>
        <p:spPr bwMode="auto">
          <a:xfrm>
            <a:off x="0" y="109000"/>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RF Range and </a:t>
            </a:r>
            <a:r>
              <a:rPr lang="en-US" sz="3600" b="1" dirty="0" smtClean="0">
                <a:solidFill>
                  <a:srgbClr val="002060"/>
                </a:solidFill>
                <a:cs typeface="Calibri" panose="020F0502020204030204" pitchFamily="34" charset="0"/>
              </a:rPr>
              <a:t>Speed – Line of Sight</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1299970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85775" y="1417638"/>
            <a:ext cx="7848600" cy="567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200" b="1" i="1" dirty="0" smtClean="0">
                <a:solidFill>
                  <a:srgbClr val="FF0000"/>
                </a:solidFill>
              </a:rPr>
              <a:t>Visual </a:t>
            </a:r>
            <a:r>
              <a:rPr lang="en-US" sz="2200" b="1" i="1" dirty="0">
                <a:solidFill>
                  <a:srgbClr val="FF0000"/>
                </a:solidFill>
              </a:rPr>
              <a:t>line of sight </a:t>
            </a:r>
            <a:r>
              <a:rPr lang="en-US" sz="2200" b="1" dirty="0">
                <a:solidFill>
                  <a:srgbClr val="FF0000"/>
                </a:solidFill>
              </a:rPr>
              <a:t>is the ability of the transmitter and receiver to see each other. </a:t>
            </a:r>
            <a:endParaRPr lang="en-US" sz="2200" b="1" dirty="0" smtClean="0">
              <a:solidFill>
                <a:srgbClr val="FF0000"/>
              </a:solidFill>
            </a:endParaRPr>
          </a:p>
          <a:p>
            <a:pPr algn="just" eaLnBrk="1" hangingPunct="1">
              <a:lnSpc>
                <a:spcPct val="150000"/>
              </a:lnSpc>
              <a:spcBef>
                <a:spcPct val="0"/>
              </a:spcBef>
              <a:buClrTx/>
              <a:buSzTx/>
              <a:buFontTx/>
              <a:buNone/>
            </a:pPr>
            <a:endParaRPr lang="en-US" sz="2200" b="1" dirty="0">
              <a:solidFill>
                <a:srgbClr val="FF0000"/>
              </a:solidFill>
            </a:endParaRPr>
          </a:p>
          <a:p>
            <a:pPr algn="just" eaLnBrk="1" hangingPunct="1">
              <a:lnSpc>
                <a:spcPct val="150000"/>
              </a:lnSpc>
              <a:spcBef>
                <a:spcPct val="0"/>
              </a:spcBef>
              <a:buClrTx/>
              <a:buSzTx/>
              <a:buFontTx/>
              <a:buNone/>
            </a:pPr>
            <a:r>
              <a:rPr lang="en-US" sz="2200" dirty="0" smtClean="0">
                <a:solidFill>
                  <a:schemeClr val="tx1"/>
                </a:solidFill>
              </a:rPr>
              <a:t>In </a:t>
            </a:r>
            <a:r>
              <a:rPr lang="en-US" sz="2200" dirty="0">
                <a:solidFill>
                  <a:schemeClr val="tx1"/>
                </a:solidFill>
              </a:rPr>
              <a:t>order for </a:t>
            </a:r>
            <a:r>
              <a:rPr lang="en-US" sz="2200" b="1" dirty="0">
                <a:solidFill>
                  <a:srgbClr val="FF0000"/>
                </a:solidFill>
              </a:rPr>
              <a:t>wireless networking direct link communication to be successful </a:t>
            </a:r>
            <a:r>
              <a:rPr lang="en-US" sz="2200" dirty="0">
                <a:solidFill>
                  <a:schemeClr val="tx1"/>
                </a:solidFill>
              </a:rPr>
              <a:t>there </a:t>
            </a:r>
            <a:r>
              <a:rPr lang="en-US" sz="2200" b="1" dirty="0">
                <a:solidFill>
                  <a:srgbClr val="FF0000"/>
                </a:solidFill>
              </a:rPr>
              <a:t>should be a clear, unobstructed view between the transmitter and receiver</a:t>
            </a:r>
            <a:r>
              <a:rPr lang="en-US" sz="2200" dirty="0">
                <a:solidFill>
                  <a:schemeClr val="tx1"/>
                </a:solidFill>
              </a:rPr>
              <a:t>. </a:t>
            </a:r>
            <a:endParaRPr lang="en-US" sz="2200" dirty="0" smtClean="0">
              <a:solidFill>
                <a:schemeClr val="tx1"/>
              </a:solidFill>
            </a:endParaRPr>
          </a:p>
          <a:p>
            <a:pPr algn="just" eaLnBrk="1" hangingPunct="1">
              <a:lnSpc>
                <a:spcPct val="150000"/>
              </a:lnSpc>
              <a:spcBef>
                <a:spcPct val="0"/>
              </a:spcBef>
              <a:buClrTx/>
              <a:buSzTx/>
              <a:buFontTx/>
              <a:buNone/>
            </a:pPr>
            <a:endParaRPr lang="en-US" sz="2200" dirty="0">
              <a:solidFill>
                <a:schemeClr val="tx1"/>
              </a:solidFill>
            </a:endParaRPr>
          </a:p>
          <a:p>
            <a:pPr algn="just" eaLnBrk="1" hangingPunct="1">
              <a:lnSpc>
                <a:spcPct val="150000"/>
              </a:lnSpc>
              <a:spcBef>
                <a:spcPct val="0"/>
              </a:spcBef>
              <a:buClrTx/>
              <a:buSzTx/>
              <a:buFontTx/>
              <a:buNone/>
            </a:pPr>
            <a:r>
              <a:rPr lang="en-US" sz="2200" dirty="0">
                <a:solidFill>
                  <a:schemeClr val="tx1"/>
                </a:solidFill>
              </a:rPr>
              <a:t>An unobstructed line of sight means few or no obstacles blocking the RF signal between these devices.</a:t>
            </a:r>
          </a:p>
          <a:p>
            <a:pPr algn="just" eaLnBrk="1" hangingPunct="1">
              <a:lnSpc>
                <a:spcPct val="150000"/>
              </a:lnSpc>
              <a:spcBef>
                <a:spcPct val="0"/>
              </a:spcBef>
              <a:buClrTx/>
              <a:buSzTx/>
              <a:buFontTx/>
              <a:buNone/>
            </a:pPr>
            <a:endParaRPr lang="en-US" sz="2200" dirty="0">
              <a:solidFill>
                <a:schemeClr val="tx1"/>
              </a:solidFill>
            </a:endParaRPr>
          </a:p>
        </p:txBody>
      </p:sp>
      <p:sp>
        <p:nvSpPr>
          <p:cNvPr id="6" name="Title 1"/>
          <p:cNvSpPr txBox="1">
            <a:spLocks/>
          </p:cNvSpPr>
          <p:nvPr/>
        </p:nvSpPr>
        <p:spPr bwMode="auto">
          <a:xfrm>
            <a:off x="0" y="387360"/>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RF Range and </a:t>
            </a:r>
            <a:r>
              <a:rPr lang="en-US" sz="3600" b="1" dirty="0" smtClean="0">
                <a:solidFill>
                  <a:srgbClr val="002060"/>
                </a:solidFill>
                <a:cs typeface="Calibri" panose="020F0502020204030204" pitchFamily="34" charset="0"/>
              </a:rPr>
              <a:t>Speed – Line of Sight</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529279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85775" y="1566333"/>
            <a:ext cx="79248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200" dirty="0">
                <a:solidFill>
                  <a:schemeClr val="tx1"/>
                </a:solidFill>
              </a:rPr>
              <a:t>The </a:t>
            </a:r>
            <a:r>
              <a:rPr lang="en-US" sz="2200" b="1" i="1" dirty="0">
                <a:solidFill>
                  <a:srgbClr val="FF0000"/>
                </a:solidFill>
              </a:rPr>
              <a:t>RF line of sight, </a:t>
            </a:r>
            <a:r>
              <a:rPr lang="en-US" sz="2200" b="1" dirty="0">
                <a:solidFill>
                  <a:srgbClr val="FF0000"/>
                </a:solidFill>
              </a:rPr>
              <a:t>or the radio transmissions between a transmitter and receiver, could be affected if the total area of radio frequency transmissions(the Fresnel zone )is blocked by more than 40 percent</a:t>
            </a:r>
            <a:r>
              <a:rPr lang="en-US" sz="2200" b="1" dirty="0" smtClean="0">
                <a:solidFill>
                  <a:srgbClr val="FF0000"/>
                </a:solidFill>
              </a:rPr>
              <a:t>.</a:t>
            </a:r>
          </a:p>
          <a:p>
            <a:pPr algn="just" eaLnBrk="1" hangingPunct="1">
              <a:lnSpc>
                <a:spcPct val="150000"/>
              </a:lnSpc>
              <a:spcBef>
                <a:spcPct val="0"/>
              </a:spcBef>
              <a:buClrTx/>
              <a:buSzTx/>
              <a:buFontTx/>
              <a:buNone/>
            </a:pPr>
            <a:endParaRPr lang="en-US" sz="2200" b="1" dirty="0">
              <a:solidFill>
                <a:srgbClr val="FF0000"/>
              </a:solidFill>
            </a:endParaRPr>
          </a:p>
          <a:p>
            <a:pPr algn="just" eaLnBrk="1" hangingPunct="1">
              <a:lnSpc>
                <a:spcPct val="150000"/>
              </a:lnSpc>
              <a:spcBef>
                <a:spcPct val="0"/>
              </a:spcBef>
              <a:buClrTx/>
              <a:buSzTx/>
              <a:buFontTx/>
              <a:buNone/>
            </a:pPr>
            <a:r>
              <a:rPr lang="en-US" sz="2200" dirty="0">
                <a:solidFill>
                  <a:schemeClr val="tx1"/>
                </a:solidFill>
              </a:rPr>
              <a:t>This blockage could be from a variety of sources </a:t>
            </a:r>
            <a:r>
              <a:rPr lang="en-US" sz="2200" b="1" dirty="0">
                <a:solidFill>
                  <a:srgbClr val="FF0000"/>
                </a:solidFill>
              </a:rPr>
              <a:t>such as trees, buildings, terrain, or other obstacles,</a:t>
            </a:r>
            <a:r>
              <a:rPr lang="en-US" sz="2200" dirty="0">
                <a:solidFill>
                  <a:schemeClr val="tx1"/>
                </a:solidFill>
              </a:rPr>
              <a:t> including the curvature of the earth.</a:t>
            </a:r>
          </a:p>
        </p:txBody>
      </p:sp>
      <p:sp>
        <p:nvSpPr>
          <p:cNvPr id="6" name="Title 1"/>
          <p:cNvSpPr txBox="1">
            <a:spLocks/>
          </p:cNvSpPr>
          <p:nvPr/>
        </p:nvSpPr>
        <p:spPr bwMode="auto">
          <a:xfrm>
            <a:off x="0" y="549312"/>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RF Range and </a:t>
            </a:r>
            <a:r>
              <a:rPr lang="en-US" sz="3600" b="1" dirty="0" smtClean="0">
                <a:solidFill>
                  <a:srgbClr val="002060"/>
                </a:solidFill>
                <a:cs typeface="Calibri" panose="020F0502020204030204" pitchFamily="34" charset="0"/>
              </a:rPr>
              <a:t>Speed – Line of Sight</a:t>
            </a:r>
          </a:p>
        </p:txBody>
      </p:sp>
    </p:spTree>
    <p:extLst>
      <p:ext uri="{BB962C8B-B14F-4D97-AF65-F5344CB8AC3E}">
        <p14:creationId xmlns:p14="http://schemas.microsoft.com/office/powerpoint/2010/main" val="95338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363" y="1320520"/>
            <a:ext cx="8229600" cy="4525962"/>
          </a:xfrm>
        </p:spPr>
        <p:txBody>
          <a:bodyPr/>
          <a:lstStyle/>
          <a:p>
            <a:pPr marL="0" indent="0">
              <a:buNone/>
            </a:pPr>
            <a:r>
              <a:rPr lang="en-US" altLang="zh-TW" b="1" dirty="0">
                <a:latin typeface="Century Gothic" panose="020B0502020202020204" pitchFamily="34" charset="0"/>
                <a:ea typeface="新細明體" pitchFamily="18" charset="-120"/>
              </a:rPr>
              <a:t>At the end of this topic, You should be able </a:t>
            </a:r>
            <a:r>
              <a:rPr lang="en-US" altLang="zh-TW" b="1" dirty="0" smtClean="0">
                <a:latin typeface="Century Gothic" panose="020B0502020202020204" pitchFamily="34" charset="0"/>
                <a:ea typeface="新細明體" pitchFamily="18" charset="-120"/>
              </a:rPr>
              <a:t>to:</a:t>
            </a: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5"/>
          <p:cNvSpPr>
            <a:spLocks noChangeArrowheads="1"/>
          </p:cNvSpPr>
          <p:nvPr/>
        </p:nvSpPr>
        <p:spPr bwMode="auto">
          <a:xfrm>
            <a:off x="487363" y="2529622"/>
            <a:ext cx="82296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 typeface="Arial" panose="020B0604020202020204" pitchFamily="34" charset="0"/>
              <a:buChar char="•"/>
            </a:pPr>
            <a:r>
              <a:rPr lang="en-US" sz="2000" dirty="0">
                <a:solidFill>
                  <a:schemeClr val="tx1"/>
                </a:solidFill>
              </a:rPr>
              <a:t>Know the basic characteristics or properties of radio frequency.</a:t>
            </a:r>
          </a:p>
          <a:p>
            <a:pPr algn="just" eaLnBrk="1" hangingPunct="1">
              <a:spcBef>
                <a:spcPct val="0"/>
              </a:spcBef>
              <a:buClrTx/>
              <a:buSzTx/>
              <a:buFont typeface="Arial" panose="020B0604020202020204" pitchFamily="34" charset="0"/>
              <a:buChar char="•"/>
            </a:pPr>
            <a:endParaRPr lang="en-US" sz="2000" dirty="0">
              <a:solidFill>
                <a:schemeClr val="tx1"/>
              </a:solidFill>
            </a:endParaRPr>
          </a:p>
          <a:p>
            <a:pPr algn="just" eaLnBrk="1" hangingPunct="1">
              <a:spcBef>
                <a:spcPct val="0"/>
              </a:spcBef>
              <a:buClrTx/>
              <a:buSzTx/>
              <a:buFont typeface="Arial" panose="020B0604020202020204" pitchFamily="34" charset="0"/>
              <a:buChar char="•"/>
            </a:pPr>
            <a:r>
              <a:rPr lang="en-US" sz="2000" dirty="0">
                <a:solidFill>
                  <a:schemeClr val="tx1"/>
                </a:solidFill>
              </a:rPr>
              <a:t>Be familiar with the frequencies used for wireless networks.</a:t>
            </a:r>
          </a:p>
          <a:p>
            <a:pPr algn="just" eaLnBrk="1" hangingPunct="1">
              <a:spcBef>
                <a:spcPct val="0"/>
              </a:spcBef>
              <a:buClrTx/>
              <a:buSzTx/>
              <a:buFont typeface="Arial" panose="020B0604020202020204" pitchFamily="34" charset="0"/>
              <a:buChar char="•"/>
            </a:pPr>
            <a:endParaRPr lang="en-US" sz="2000" dirty="0">
              <a:solidFill>
                <a:schemeClr val="tx1"/>
              </a:solidFill>
            </a:endParaRPr>
          </a:p>
          <a:p>
            <a:pPr algn="just" eaLnBrk="1" hangingPunct="1">
              <a:spcBef>
                <a:spcPct val="0"/>
              </a:spcBef>
              <a:buClrTx/>
              <a:buSzTx/>
              <a:buFont typeface="Arial" panose="020B0604020202020204" pitchFamily="34" charset="0"/>
              <a:buChar char="•"/>
            </a:pPr>
            <a:r>
              <a:rPr lang="en-US" sz="2000" dirty="0">
                <a:solidFill>
                  <a:schemeClr val="tx1"/>
                </a:solidFill>
              </a:rPr>
              <a:t>Understand wireless network coverage and capacity.</a:t>
            </a:r>
          </a:p>
          <a:p>
            <a:pPr algn="just" eaLnBrk="1" hangingPunct="1">
              <a:spcBef>
                <a:spcPct val="0"/>
              </a:spcBef>
              <a:buClrTx/>
              <a:buSzTx/>
              <a:buFont typeface="Arial" panose="020B0604020202020204" pitchFamily="34" charset="0"/>
              <a:buChar char="•"/>
            </a:pPr>
            <a:endParaRPr lang="en-US" sz="2000" dirty="0">
              <a:solidFill>
                <a:schemeClr val="tx1"/>
              </a:solidFill>
            </a:endParaRPr>
          </a:p>
          <a:p>
            <a:pPr algn="just" eaLnBrk="1" hangingPunct="1">
              <a:spcBef>
                <a:spcPct val="0"/>
              </a:spcBef>
              <a:buClrTx/>
              <a:buSzTx/>
              <a:buFont typeface="Arial" panose="020B0604020202020204" pitchFamily="34" charset="0"/>
              <a:buChar char="•"/>
            </a:pPr>
            <a:r>
              <a:rPr lang="en-US" sz="2000" dirty="0">
                <a:solidFill>
                  <a:schemeClr val="tx1"/>
                </a:solidFill>
              </a:rPr>
              <a:t>Know what RF factors will affect the range and speed of wireless networks.</a:t>
            </a:r>
          </a:p>
          <a:p>
            <a:pPr algn="just" eaLnBrk="1" hangingPunct="1">
              <a:spcBef>
                <a:spcPct val="0"/>
              </a:spcBef>
              <a:buClrTx/>
              <a:buSzTx/>
              <a:buFont typeface="Arial" panose="020B0604020202020204" pitchFamily="34" charset="0"/>
              <a:buChar char="•"/>
            </a:pPr>
            <a:endParaRPr lang="en-US" sz="2000" dirty="0">
              <a:solidFill>
                <a:schemeClr val="tx1"/>
              </a:solidFill>
            </a:endParaRPr>
          </a:p>
          <a:p>
            <a:pPr algn="just" eaLnBrk="1" hangingPunct="1">
              <a:spcBef>
                <a:spcPct val="0"/>
              </a:spcBef>
              <a:buClrTx/>
              <a:buSzTx/>
              <a:buFont typeface="Arial" panose="020B0604020202020204" pitchFamily="34" charset="0"/>
              <a:buChar char="•"/>
            </a:pPr>
            <a:r>
              <a:rPr lang="en-US" sz="2000" dirty="0">
                <a:solidFill>
                  <a:schemeClr val="tx1"/>
                </a:solidFill>
              </a:rPr>
              <a:t>Identify basic RF units of measurement.</a:t>
            </a:r>
          </a:p>
          <a:p>
            <a:pPr algn="just" eaLnBrk="1" hangingPunct="1">
              <a:spcBef>
                <a:spcPct val="0"/>
              </a:spcBef>
              <a:buClrTx/>
              <a:buSzTx/>
              <a:buFont typeface="Arial" panose="020B0604020202020204" pitchFamily="34" charset="0"/>
              <a:buChar char="•"/>
            </a:pPr>
            <a:endParaRPr lang="en-US" sz="2000" dirty="0">
              <a:solidFill>
                <a:schemeClr val="tx1"/>
              </a:solidFill>
            </a:endParaRPr>
          </a:p>
          <a:p>
            <a:pPr algn="just" eaLnBrk="1" hangingPunct="1">
              <a:spcBef>
                <a:spcPct val="0"/>
              </a:spcBef>
              <a:buClrTx/>
              <a:buSzTx/>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246527" y="1530070"/>
            <a:ext cx="8292353" cy="3581686"/>
          </a:xfrm>
          <a:prstGeom prst="rect">
            <a:avLst/>
          </a:prstGeom>
        </p:spPr>
        <p:txBody>
          <a:bodyPr wrap="square">
            <a:spAutoFit/>
          </a:bodyPr>
          <a:lstStyle/>
          <a:p>
            <a:pPr algn="just" eaLnBrk="1" hangingPunct="1">
              <a:lnSpc>
                <a:spcPct val="150000"/>
              </a:lnSpc>
              <a:defRPr/>
            </a:pPr>
            <a:r>
              <a:rPr lang="en-US" sz="2200" b="1" dirty="0" smtClean="0">
                <a:solidFill>
                  <a:srgbClr val="FF0000"/>
                </a:solidFill>
                <a:latin typeface="Century Gothic" panose="020B0502020202020204" pitchFamily="34" charset="0"/>
                <a:cs typeface="Arial" charset="0"/>
              </a:rPr>
              <a:t>Interference </a:t>
            </a:r>
            <a:r>
              <a:rPr lang="en-US" sz="2200" dirty="0">
                <a:latin typeface="Century Gothic" panose="020B0502020202020204" pitchFamily="34" charset="0"/>
                <a:cs typeface="Arial" charset="0"/>
              </a:rPr>
              <a:t>from a radio frequency point of view occurs when a receiver hears two different signals on the same or similar frequencies. </a:t>
            </a:r>
            <a:endParaRPr lang="en-US" sz="2200" dirty="0" smtClean="0">
              <a:latin typeface="Century Gothic" panose="020B0502020202020204" pitchFamily="34" charset="0"/>
              <a:cs typeface="Arial" charset="0"/>
            </a:endParaRPr>
          </a:p>
          <a:p>
            <a:pPr algn="just" eaLnBrk="1" hangingPunct="1">
              <a:lnSpc>
                <a:spcPct val="150000"/>
              </a:lnSpc>
              <a:defRPr/>
            </a:pPr>
            <a:r>
              <a:rPr lang="en-US" sz="2200" b="1" dirty="0" smtClean="0">
                <a:solidFill>
                  <a:srgbClr val="FF0000"/>
                </a:solidFill>
                <a:latin typeface="Century Gothic" panose="020B0502020202020204" pitchFamily="34" charset="0"/>
                <a:cs typeface="Arial" charset="0"/>
              </a:rPr>
              <a:t>Interference </a:t>
            </a:r>
            <a:r>
              <a:rPr lang="en-US" sz="2200" b="1" dirty="0">
                <a:solidFill>
                  <a:srgbClr val="FF0000"/>
                </a:solidFill>
                <a:latin typeface="Century Gothic" panose="020B0502020202020204" pitchFamily="34" charset="0"/>
                <a:cs typeface="Arial" charset="0"/>
              </a:rPr>
              <a:t>causes distortion. </a:t>
            </a:r>
            <a:endParaRPr lang="en-US" sz="2200" b="1" dirty="0" smtClean="0">
              <a:solidFill>
                <a:srgbClr val="FF0000"/>
              </a:solidFill>
              <a:latin typeface="Century Gothic" panose="020B0502020202020204" pitchFamily="34" charset="0"/>
              <a:cs typeface="Arial" charset="0"/>
            </a:endParaRPr>
          </a:p>
          <a:p>
            <a:pPr algn="just" eaLnBrk="1" hangingPunct="1">
              <a:lnSpc>
                <a:spcPct val="150000"/>
              </a:lnSpc>
              <a:defRPr/>
            </a:pPr>
            <a:endParaRPr lang="en-US" sz="2200" b="1" dirty="0">
              <a:solidFill>
                <a:srgbClr val="FF0000"/>
              </a:solidFill>
              <a:latin typeface="Century Gothic" panose="020B0502020202020204" pitchFamily="34" charset="0"/>
              <a:cs typeface="Arial" charset="0"/>
            </a:endParaRPr>
          </a:p>
          <a:p>
            <a:pPr algn="just" eaLnBrk="1" hangingPunct="1">
              <a:lnSpc>
                <a:spcPct val="150000"/>
              </a:lnSpc>
              <a:defRPr/>
            </a:pPr>
            <a:r>
              <a:rPr lang="en-US" sz="2200" b="1" dirty="0" smtClean="0">
                <a:solidFill>
                  <a:srgbClr val="FF0000"/>
                </a:solidFill>
                <a:latin typeface="Century Gothic" panose="020B0502020202020204" pitchFamily="34" charset="0"/>
                <a:cs typeface="Arial" charset="0"/>
              </a:rPr>
              <a:t>In </a:t>
            </a:r>
            <a:r>
              <a:rPr lang="en-US" sz="2200" b="1" dirty="0">
                <a:solidFill>
                  <a:srgbClr val="FF0000"/>
                </a:solidFill>
                <a:latin typeface="Century Gothic" panose="020B0502020202020204" pitchFamily="34" charset="0"/>
                <a:cs typeface="Arial" charset="0"/>
              </a:rPr>
              <a:t>wireless LANs, this interference can have a severe impact on the quality of signal received by the wireless device</a:t>
            </a:r>
            <a:r>
              <a:rPr lang="en-US" sz="2200" b="1" dirty="0" smtClean="0">
                <a:solidFill>
                  <a:srgbClr val="FF0000"/>
                </a:solidFill>
                <a:latin typeface="Century Gothic" panose="020B0502020202020204" pitchFamily="34" charset="0"/>
                <a:cs typeface="Arial" charset="0"/>
              </a:rPr>
              <a:t>.</a:t>
            </a:r>
            <a:endParaRPr lang="en-US" sz="2200" b="1" dirty="0">
              <a:solidFill>
                <a:srgbClr val="FF0000"/>
              </a:solidFill>
              <a:latin typeface="Century Gothic" panose="020B0502020202020204" pitchFamily="34" charset="0"/>
              <a:cs typeface="Arial" charset="0"/>
            </a:endParaRPr>
          </a:p>
        </p:txBody>
      </p:sp>
      <p:sp>
        <p:nvSpPr>
          <p:cNvPr id="6" name="Title 1"/>
          <p:cNvSpPr txBox="1">
            <a:spLocks/>
          </p:cNvSpPr>
          <p:nvPr/>
        </p:nvSpPr>
        <p:spPr bwMode="auto">
          <a:xfrm>
            <a:off x="-224121" y="38661"/>
            <a:ext cx="8531555"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RF Range and </a:t>
            </a:r>
            <a:r>
              <a:rPr lang="en-US" sz="3600" b="1" dirty="0" smtClean="0">
                <a:solidFill>
                  <a:srgbClr val="002060"/>
                </a:solidFill>
                <a:cs typeface="Calibri" panose="020F0502020204030204" pitchFamily="34" charset="0"/>
              </a:rPr>
              <a:t>Speed - Interference</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2599119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246527" y="1462835"/>
            <a:ext cx="8292353" cy="4154984"/>
          </a:xfrm>
          <a:prstGeom prst="rect">
            <a:avLst/>
          </a:prstGeom>
        </p:spPr>
        <p:txBody>
          <a:bodyPr wrap="square">
            <a:spAutoFit/>
          </a:bodyPr>
          <a:lstStyle/>
          <a:p>
            <a:pPr eaLnBrk="1" hangingPunct="1">
              <a:lnSpc>
                <a:spcPct val="150000"/>
              </a:lnSpc>
              <a:defRPr/>
            </a:pPr>
            <a:r>
              <a:rPr lang="en-US" sz="2200" dirty="0" smtClean="0">
                <a:latin typeface="Century Gothic" panose="020B0502020202020204" pitchFamily="34" charset="0"/>
                <a:cs typeface="Arial" charset="0"/>
              </a:rPr>
              <a:t>IEEE </a:t>
            </a:r>
            <a:r>
              <a:rPr lang="en-US" sz="2200" dirty="0">
                <a:latin typeface="Century Gothic" panose="020B0502020202020204" pitchFamily="34" charset="0"/>
                <a:cs typeface="Arial" charset="0"/>
              </a:rPr>
              <a:t>802.11 wireless network may use the unlicensed 2.4 GHz industrial, scientific, and medical (ISM) band. This band is also used </a:t>
            </a:r>
            <a:r>
              <a:rPr lang="en-US" sz="2200" dirty="0" smtClean="0">
                <a:latin typeface="Century Gothic" panose="020B0502020202020204" pitchFamily="34" charset="0"/>
                <a:cs typeface="Arial" charset="0"/>
              </a:rPr>
              <a:t>for many </a:t>
            </a:r>
            <a:r>
              <a:rPr lang="en-US" sz="2200" dirty="0">
                <a:latin typeface="Century Gothic" panose="020B0502020202020204" pitchFamily="34" charset="0"/>
                <a:cs typeface="Arial" charset="0"/>
              </a:rPr>
              <a:t>other devices, including:</a:t>
            </a:r>
          </a:p>
          <a:p>
            <a:pPr marL="285750" indent="-285750" eaLnBrk="1" hangingPunct="1">
              <a:lnSpc>
                <a:spcPct val="150000"/>
              </a:lnSpc>
              <a:buFont typeface="Arial" pitchFamily="34" charset="0"/>
              <a:buChar char="•"/>
              <a:defRPr/>
            </a:pPr>
            <a:r>
              <a:rPr lang="en-US" sz="2200" dirty="0">
                <a:latin typeface="Century Gothic" panose="020B0502020202020204" pitchFamily="34" charset="0"/>
                <a:cs typeface="Arial" charset="0"/>
              </a:rPr>
              <a:t>Cordless phones</a:t>
            </a:r>
          </a:p>
          <a:p>
            <a:pPr marL="285750" indent="-285750" eaLnBrk="1" hangingPunct="1">
              <a:lnSpc>
                <a:spcPct val="150000"/>
              </a:lnSpc>
              <a:buFont typeface="Arial" pitchFamily="34" charset="0"/>
              <a:buChar char="•"/>
              <a:defRPr/>
            </a:pPr>
            <a:r>
              <a:rPr lang="en-US" sz="2200" dirty="0">
                <a:latin typeface="Century Gothic" panose="020B0502020202020204" pitchFamily="34" charset="0"/>
                <a:cs typeface="Arial" charset="0"/>
              </a:rPr>
              <a:t>Microwave ovens</a:t>
            </a:r>
          </a:p>
          <a:p>
            <a:pPr marL="285750" indent="-285750" eaLnBrk="1" hangingPunct="1">
              <a:lnSpc>
                <a:spcPct val="150000"/>
              </a:lnSpc>
              <a:buFont typeface="Arial" pitchFamily="34" charset="0"/>
              <a:buChar char="•"/>
              <a:defRPr/>
            </a:pPr>
            <a:r>
              <a:rPr lang="en-US" sz="2200" dirty="0">
                <a:latin typeface="Century Gothic" panose="020B0502020202020204" pitchFamily="34" charset="0"/>
                <a:cs typeface="Arial" charset="0"/>
              </a:rPr>
              <a:t>Medical devices</a:t>
            </a:r>
          </a:p>
          <a:p>
            <a:pPr marL="285750" indent="-285750" eaLnBrk="1" hangingPunct="1">
              <a:lnSpc>
                <a:spcPct val="150000"/>
              </a:lnSpc>
              <a:buFont typeface="Arial" pitchFamily="34" charset="0"/>
              <a:buChar char="•"/>
              <a:defRPr/>
            </a:pPr>
            <a:r>
              <a:rPr lang="en-US" sz="2200" dirty="0">
                <a:latin typeface="Century Gothic" panose="020B0502020202020204" pitchFamily="34" charset="0"/>
                <a:cs typeface="Arial" charset="0"/>
              </a:rPr>
              <a:t>Industrial devices</a:t>
            </a:r>
          </a:p>
          <a:p>
            <a:pPr marL="285750" indent="-285750" eaLnBrk="1" hangingPunct="1">
              <a:lnSpc>
                <a:spcPct val="150000"/>
              </a:lnSpc>
              <a:buFont typeface="Arial" pitchFamily="34" charset="0"/>
              <a:buChar char="•"/>
              <a:defRPr/>
            </a:pPr>
            <a:r>
              <a:rPr lang="en-US" sz="2200" dirty="0">
                <a:latin typeface="Century Gothic" panose="020B0502020202020204" pitchFamily="34" charset="0"/>
                <a:cs typeface="Arial" charset="0"/>
              </a:rPr>
              <a:t>Baby monitors</a:t>
            </a:r>
          </a:p>
        </p:txBody>
      </p:sp>
      <p:sp>
        <p:nvSpPr>
          <p:cNvPr id="6" name="Title 1"/>
          <p:cNvSpPr txBox="1">
            <a:spLocks/>
          </p:cNvSpPr>
          <p:nvPr/>
        </p:nvSpPr>
        <p:spPr bwMode="auto">
          <a:xfrm>
            <a:off x="-224121" y="38661"/>
            <a:ext cx="8531555"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RF Range and </a:t>
            </a:r>
            <a:r>
              <a:rPr lang="en-US" sz="3600" b="1" dirty="0" smtClean="0">
                <a:solidFill>
                  <a:srgbClr val="002060"/>
                </a:solidFill>
                <a:cs typeface="Calibri" panose="020F0502020204030204" pitchFamily="34" charset="0"/>
              </a:rPr>
              <a:t>Speed - Interference</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1024860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107576" y="1858963"/>
            <a:ext cx="8350624"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Tx/>
              <a:buNone/>
            </a:pPr>
            <a:r>
              <a:rPr lang="en-US" sz="2200" b="1" dirty="0" smtClean="0">
                <a:solidFill>
                  <a:srgbClr val="FF0000"/>
                </a:solidFill>
              </a:rPr>
              <a:t>a) Co-channel </a:t>
            </a:r>
            <a:r>
              <a:rPr lang="en-US" sz="2200" b="1" dirty="0">
                <a:solidFill>
                  <a:srgbClr val="FF0000"/>
                </a:solidFill>
              </a:rPr>
              <a:t>and Adjacent Channel Interference</a:t>
            </a:r>
          </a:p>
          <a:p>
            <a:pPr algn="just" eaLnBrk="1" hangingPunct="1">
              <a:spcBef>
                <a:spcPct val="0"/>
              </a:spcBef>
              <a:buClrTx/>
              <a:buSzTx/>
              <a:buFontTx/>
              <a:buNone/>
            </a:pPr>
            <a:endParaRPr lang="en-US" sz="2200" dirty="0">
              <a:solidFill>
                <a:schemeClr val="tx1"/>
              </a:solidFill>
            </a:endParaRPr>
          </a:p>
          <a:p>
            <a:pPr algn="just" eaLnBrk="1" hangingPunct="1">
              <a:lnSpc>
                <a:spcPct val="150000"/>
              </a:lnSpc>
              <a:spcBef>
                <a:spcPct val="0"/>
              </a:spcBef>
              <a:buClrTx/>
              <a:buSzTx/>
              <a:buFontTx/>
              <a:buNone/>
            </a:pPr>
            <a:r>
              <a:rPr lang="en-US" sz="2200" dirty="0">
                <a:solidFill>
                  <a:schemeClr val="tx1"/>
                </a:solidFill>
              </a:rPr>
              <a:t>Co-channel or adjacent channel interference occurs when two devices in the same physical area are tuned to a close or same radio frequency channel. </a:t>
            </a:r>
            <a:endParaRPr lang="en-US" sz="2200" dirty="0" smtClean="0">
              <a:solidFill>
                <a:schemeClr val="tx1"/>
              </a:solidFill>
            </a:endParaRPr>
          </a:p>
          <a:p>
            <a:pPr algn="just" eaLnBrk="1" hangingPunct="1">
              <a:lnSpc>
                <a:spcPct val="150000"/>
              </a:lnSpc>
              <a:spcBef>
                <a:spcPct val="0"/>
              </a:spcBef>
              <a:buClrTx/>
              <a:buSzTx/>
              <a:buFontTx/>
              <a:buNone/>
            </a:pPr>
            <a:endParaRPr lang="en-US" sz="2200" dirty="0">
              <a:solidFill>
                <a:schemeClr val="tx1"/>
              </a:solidFill>
            </a:endParaRPr>
          </a:p>
          <a:p>
            <a:pPr algn="just" eaLnBrk="1" hangingPunct="1">
              <a:lnSpc>
                <a:spcPct val="150000"/>
              </a:lnSpc>
              <a:spcBef>
                <a:spcPct val="0"/>
              </a:spcBef>
              <a:buClrTx/>
              <a:buSzTx/>
              <a:buFontTx/>
              <a:buNone/>
            </a:pPr>
            <a:r>
              <a:rPr lang="en-US" sz="2200" dirty="0" smtClean="0">
                <a:solidFill>
                  <a:schemeClr val="tx1"/>
                </a:solidFill>
              </a:rPr>
              <a:t>For </a:t>
            </a:r>
            <a:r>
              <a:rPr lang="en-US" sz="2200" dirty="0">
                <a:solidFill>
                  <a:schemeClr val="tx1"/>
                </a:solidFill>
              </a:rPr>
              <a:t>example, an access point on channel 1 and another access point on channel 2 in close or hearing range of each other will experience adjacent channel </a:t>
            </a:r>
            <a:r>
              <a:rPr lang="en-US" sz="2200" dirty="0" smtClean="0">
                <a:solidFill>
                  <a:schemeClr val="tx1"/>
                </a:solidFill>
              </a:rPr>
              <a:t>interference.</a:t>
            </a:r>
          </a:p>
          <a:p>
            <a:pPr algn="just" eaLnBrk="1" hangingPunct="1">
              <a:lnSpc>
                <a:spcPct val="150000"/>
              </a:lnSpc>
              <a:spcBef>
                <a:spcPct val="0"/>
              </a:spcBef>
              <a:buClrTx/>
              <a:buSzTx/>
              <a:buFontTx/>
              <a:buNone/>
            </a:pPr>
            <a:endParaRPr lang="en-US" sz="2200" dirty="0">
              <a:solidFill>
                <a:schemeClr val="tx1"/>
              </a:solidFill>
            </a:endParaRPr>
          </a:p>
        </p:txBody>
      </p:sp>
      <p:sp>
        <p:nvSpPr>
          <p:cNvPr id="6" name="Title 1"/>
          <p:cNvSpPr txBox="1">
            <a:spLocks/>
          </p:cNvSpPr>
          <p:nvPr/>
        </p:nvSpPr>
        <p:spPr bwMode="auto">
          <a:xfrm>
            <a:off x="0" y="442914"/>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RF Range and </a:t>
            </a:r>
            <a:r>
              <a:rPr lang="en-US" sz="3600" b="1" dirty="0" smtClean="0">
                <a:solidFill>
                  <a:srgbClr val="002060"/>
                </a:solidFill>
                <a:cs typeface="Calibri" panose="020F0502020204030204" pitchFamily="34" charset="0"/>
              </a:rPr>
              <a:t>Speed –Interference</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644900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147918" y="1676400"/>
            <a:ext cx="8619564"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endParaRPr lang="en-US" sz="2200" b="1" dirty="0">
              <a:solidFill>
                <a:schemeClr val="tx1"/>
              </a:solidFill>
            </a:endParaRPr>
          </a:p>
          <a:p>
            <a:pPr eaLnBrk="1" hangingPunct="1">
              <a:spcBef>
                <a:spcPct val="0"/>
              </a:spcBef>
              <a:buClrTx/>
              <a:buSzTx/>
              <a:buFontTx/>
              <a:buNone/>
            </a:pPr>
            <a:r>
              <a:rPr lang="en-US" sz="2200" b="1" dirty="0" smtClean="0">
                <a:solidFill>
                  <a:srgbClr val="FF0000"/>
                </a:solidFill>
              </a:rPr>
              <a:t>b) </a:t>
            </a:r>
            <a:r>
              <a:rPr lang="en-US" sz="2200" b="1" dirty="0">
                <a:solidFill>
                  <a:srgbClr val="FF0000"/>
                </a:solidFill>
              </a:rPr>
              <a:t>WLAN/WPAN Interference</a:t>
            </a:r>
          </a:p>
          <a:p>
            <a:pPr eaLnBrk="1" hangingPunct="1">
              <a:spcBef>
                <a:spcPct val="0"/>
              </a:spcBef>
              <a:buClrTx/>
              <a:buSzTx/>
              <a:buFontTx/>
              <a:buNone/>
            </a:pPr>
            <a:endParaRPr lang="en-US" sz="2200" b="1" dirty="0">
              <a:solidFill>
                <a:schemeClr val="tx1"/>
              </a:solidFill>
            </a:endParaRPr>
          </a:p>
          <a:p>
            <a:pPr algn="just" eaLnBrk="1" hangingPunct="1">
              <a:lnSpc>
                <a:spcPct val="150000"/>
              </a:lnSpc>
              <a:spcBef>
                <a:spcPct val="0"/>
              </a:spcBef>
              <a:buClrTx/>
              <a:buSzTx/>
              <a:buFontTx/>
              <a:buNone/>
            </a:pPr>
            <a:r>
              <a:rPr lang="en-US" sz="2200" dirty="0">
                <a:solidFill>
                  <a:schemeClr val="tx1"/>
                </a:solidFill>
              </a:rPr>
              <a:t>The performance of IEEE 802.11 wireless networks can be affected when they are co located with IEEE 802.15 wireless personal area networks or WPANs. </a:t>
            </a:r>
          </a:p>
          <a:p>
            <a:pPr algn="just" eaLnBrk="1" hangingPunct="1">
              <a:lnSpc>
                <a:spcPct val="150000"/>
              </a:lnSpc>
              <a:spcBef>
                <a:spcPct val="0"/>
              </a:spcBef>
              <a:buClrTx/>
              <a:buSzTx/>
              <a:buFontTx/>
              <a:buNone/>
            </a:pPr>
            <a:endParaRPr lang="en-US" sz="2200" dirty="0">
              <a:solidFill>
                <a:schemeClr val="tx1"/>
              </a:solidFill>
            </a:endParaRPr>
          </a:p>
          <a:p>
            <a:pPr algn="just" eaLnBrk="1" hangingPunct="1">
              <a:lnSpc>
                <a:spcPct val="150000"/>
              </a:lnSpc>
              <a:spcBef>
                <a:spcPct val="0"/>
              </a:spcBef>
              <a:buClrTx/>
              <a:buSzTx/>
              <a:buFontTx/>
              <a:buNone/>
            </a:pPr>
            <a:r>
              <a:rPr lang="en-US" sz="2200" b="1" dirty="0">
                <a:solidFill>
                  <a:srgbClr val="FF0000"/>
                </a:solidFill>
              </a:rPr>
              <a:t>Bluetooth</a:t>
            </a:r>
            <a:r>
              <a:rPr lang="en-US" sz="2200" dirty="0">
                <a:solidFill>
                  <a:schemeClr val="tx1"/>
                </a:solidFill>
              </a:rPr>
              <a:t> is an example of a personal area network. Like 802.11, Bluetooth devices operate in the 2.4 GHz frequency range and use frequency hopping spread spectrum (FHSS). </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RF Range and </a:t>
            </a:r>
            <a:r>
              <a:rPr lang="en-US" sz="3600" b="1" dirty="0" smtClean="0">
                <a:solidFill>
                  <a:srgbClr val="002060"/>
                </a:solidFill>
                <a:cs typeface="Calibri" panose="020F0502020204030204" pitchFamily="34" charset="0"/>
              </a:rPr>
              <a:t>Speed - Interference</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1226174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a:spLocks noChangeArrowheads="1"/>
          </p:cNvSpPr>
          <p:nvPr/>
        </p:nvSpPr>
        <p:spPr bwMode="auto">
          <a:xfrm>
            <a:off x="609600" y="2057400"/>
            <a:ext cx="7848600" cy="2228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Tx/>
              <a:buNone/>
            </a:pPr>
            <a:r>
              <a:rPr lang="en-US" sz="2200" b="1" dirty="0" smtClean="0">
                <a:solidFill>
                  <a:srgbClr val="FF0000"/>
                </a:solidFill>
              </a:rPr>
              <a:t>c) Bright </a:t>
            </a:r>
            <a:r>
              <a:rPr lang="en-US" sz="2200" b="1" dirty="0">
                <a:solidFill>
                  <a:srgbClr val="FF0000"/>
                </a:solidFill>
              </a:rPr>
              <a:t>Sunlight Interference</a:t>
            </a:r>
          </a:p>
          <a:p>
            <a:pPr algn="just" eaLnBrk="1" hangingPunct="1">
              <a:spcBef>
                <a:spcPct val="0"/>
              </a:spcBef>
              <a:buClrTx/>
              <a:buSzTx/>
              <a:buFontTx/>
              <a:buNone/>
            </a:pPr>
            <a:endParaRPr lang="en-US" sz="2200" b="1" dirty="0">
              <a:solidFill>
                <a:schemeClr val="tx1"/>
              </a:solidFill>
            </a:endParaRPr>
          </a:p>
          <a:p>
            <a:pPr algn="just" eaLnBrk="1" hangingPunct="1">
              <a:lnSpc>
                <a:spcPct val="150000"/>
              </a:lnSpc>
              <a:spcBef>
                <a:spcPct val="0"/>
              </a:spcBef>
              <a:buClrTx/>
              <a:buSzTx/>
              <a:buFontTx/>
              <a:buNone/>
            </a:pPr>
            <a:r>
              <a:rPr lang="en-US" sz="2200" dirty="0">
                <a:solidFill>
                  <a:schemeClr val="tx1"/>
                </a:solidFill>
              </a:rPr>
              <a:t>Bright sunlight will not affect wireless LAN communications that use the 2.4 GHz ISM and 5 GHz UNII bands;</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RF Range and </a:t>
            </a:r>
            <a:r>
              <a:rPr lang="en-US" sz="3600" b="1" dirty="0" smtClean="0">
                <a:solidFill>
                  <a:srgbClr val="002060"/>
                </a:solidFill>
                <a:cs typeface="Calibri" panose="020F0502020204030204" pitchFamily="34" charset="0"/>
              </a:rPr>
              <a:t>Speed - Interference</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2852974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95300" y="1651567"/>
            <a:ext cx="8039100" cy="476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Tx/>
              <a:buNone/>
            </a:pPr>
            <a:r>
              <a:rPr lang="en-US" sz="2200" b="1" dirty="0" smtClean="0">
                <a:solidFill>
                  <a:srgbClr val="FF0000"/>
                </a:solidFill>
              </a:rPr>
              <a:t>Environment</a:t>
            </a:r>
            <a:r>
              <a:rPr lang="en-US" sz="2200" b="1" dirty="0">
                <a:solidFill>
                  <a:srgbClr val="FF0000"/>
                </a:solidFill>
              </a:rPr>
              <a:t>: RF Behavior</a:t>
            </a:r>
          </a:p>
          <a:p>
            <a:pPr algn="just" eaLnBrk="1" hangingPunct="1">
              <a:spcBef>
                <a:spcPct val="0"/>
              </a:spcBef>
              <a:buClrTx/>
              <a:buSzTx/>
              <a:buFontTx/>
              <a:buNone/>
            </a:pPr>
            <a:endParaRPr lang="en-US" sz="2200" dirty="0">
              <a:solidFill>
                <a:schemeClr val="tx1"/>
              </a:solidFill>
            </a:endParaRPr>
          </a:p>
          <a:p>
            <a:pPr algn="just" eaLnBrk="1" hangingPunct="1">
              <a:spcBef>
                <a:spcPct val="0"/>
              </a:spcBef>
              <a:buClrTx/>
              <a:buSzTx/>
              <a:buFontTx/>
              <a:buNone/>
            </a:pPr>
            <a:r>
              <a:rPr lang="en-US" sz="2200" dirty="0">
                <a:solidFill>
                  <a:schemeClr val="tx1"/>
                </a:solidFill>
              </a:rPr>
              <a:t>RF behavior is the result of environmental conditions including:</a:t>
            </a:r>
          </a:p>
          <a:p>
            <a:pPr algn="just" eaLnBrk="1" hangingPunct="1">
              <a:spcBef>
                <a:spcPct val="0"/>
              </a:spcBef>
              <a:buClrTx/>
              <a:buSzTx/>
              <a:buFontTx/>
              <a:buNone/>
            </a:pPr>
            <a:endParaRPr lang="en-US" sz="2200" dirty="0">
              <a:solidFill>
                <a:schemeClr val="tx1"/>
              </a:solidFill>
            </a:endParaRPr>
          </a:p>
          <a:p>
            <a:pPr algn="just" eaLnBrk="1" hangingPunct="1">
              <a:lnSpc>
                <a:spcPct val="150000"/>
              </a:lnSpc>
              <a:spcBef>
                <a:spcPct val="0"/>
              </a:spcBef>
              <a:buClrTx/>
              <a:buSzTx/>
              <a:buFontTx/>
              <a:buNone/>
            </a:pPr>
            <a:r>
              <a:rPr lang="en-US" sz="2200" dirty="0">
                <a:solidFill>
                  <a:schemeClr val="tx1"/>
                </a:solidFill>
              </a:rPr>
              <a:t>1. Reflection</a:t>
            </a:r>
          </a:p>
          <a:p>
            <a:pPr algn="just" eaLnBrk="1" hangingPunct="1">
              <a:lnSpc>
                <a:spcPct val="150000"/>
              </a:lnSpc>
              <a:spcBef>
                <a:spcPct val="0"/>
              </a:spcBef>
              <a:buClrTx/>
              <a:buSzTx/>
              <a:buFontTx/>
              <a:buNone/>
            </a:pPr>
            <a:r>
              <a:rPr lang="en-US" sz="2200" dirty="0">
                <a:solidFill>
                  <a:schemeClr val="tx1"/>
                </a:solidFill>
              </a:rPr>
              <a:t>2. Refraction</a:t>
            </a:r>
          </a:p>
          <a:p>
            <a:pPr algn="just" eaLnBrk="1" hangingPunct="1">
              <a:lnSpc>
                <a:spcPct val="150000"/>
              </a:lnSpc>
              <a:spcBef>
                <a:spcPct val="0"/>
              </a:spcBef>
              <a:buClrTx/>
              <a:buSzTx/>
              <a:buFontTx/>
              <a:buNone/>
            </a:pPr>
            <a:r>
              <a:rPr lang="en-US" sz="2200" dirty="0">
                <a:solidFill>
                  <a:schemeClr val="tx1"/>
                </a:solidFill>
              </a:rPr>
              <a:t>3. Diffraction</a:t>
            </a:r>
          </a:p>
          <a:p>
            <a:pPr algn="just" eaLnBrk="1" hangingPunct="1">
              <a:lnSpc>
                <a:spcPct val="150000"/>
              </a:lnSpc>
              <a:spcBef>
                <a:spcPct val="0"/>
              </a:spcBef>
              <a:buClrTx/>
              <a:buSzTx/>
              <a:buFontTx/>
              <a:buNone/>
            </a:pPr>
            <a:r>
              <a:rPr lang="en-US" sz="2200" dirty="0">
                <a:solidFill>
                  <a:schemeClr val="tx1"/>
                </a:solidFill>
              </a:rPr>
              <a:t>4. Scattering</a:t>
            </a:r>
          </a:p>
          <a:p>
            <a:pPr algn="just" eaLnBrk="1" hangingPunct="1">
              <a:lnSpc>
                <a:spcPct val="150000"/>
              </a:lnSpc>
              <a:spcBef>
                <a:spcPct val="0"/>
              </a:spcBef>
              <a:buClrTx/>
              <a:buSzTx/>
              <a:buFontTx/>
              <a:buNone/>
            </a:pPr>
            <a:r>
              <a:rPr lang="en-US" sz="2200" dirty="0">
                <a:solidFill>
                  <a:schemeClr val="tx1"/>
                </a:solidFill>
              </a:rPr>
              <a:t>5. Absorption</a:t>
            </a:r>
          </a:p>
          <a:p>
            <a:pPr algn="just" eaLnBrk="1" hangingPunct="1">
              <a:lnSpc>
                <a:spcPct val="150000"/>
              </a:lnSpc>
              <a:spcBef>
                <a:spcPct val="0"/>
              </a:spcBef>
              <a:buClrTx/>
              <a:buSzTx/>
              <a:buFontTx/>
              <a:buNone/>
            </a:pPr>
            <a:r>
              <a:rPr lang="en-US" sz="2200" dirty="0">
                <a:solidFill>
                  <a:schemeClr val="tx1"/>
                </a:solidFill>
              </a:rPr>
              <a:t>6. Diffusion</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RF Range and </a:t>
            </a:r>
            <a:r>
              <a:rPr lang="en-US" sz="3600" b="1" dirty="0" smtClean="0">
                <a:solidFill>
                  <a:srgbClr val="002060"/>
                </a:solidFill>
                <a:cs typeface="Calibri" panose="020F0502020204030204" pitchFamily="34" charset="0"/>
              </a:rPr>
              <a:t>Speed - Environment</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2064718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364066" y="1289050"/>
            <a:ext cx="8605122"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b="1" dirty="0" smtClean="0">
                <a:solidFill>
                  <a:srgbClr val="FF0000"/>
                </a:solidFill>
              </a:rPr>
              <a:t>1</a:t>
            </a:r>
            <a:r>
              <a:rPr lang="en-US" sz="2000" b="1" dirty="0">
                <a:solidFill>
                  <a:srgbClr val="FF0000"/>
                </a:solidFill>
              </a:rPr>
              <a:t>. Reflection – </a:t>
            </a:r>
          </a:p>
          <a:p>
            <a:pPr algn="just" eaLnBrk="1" hangingPunct="1">
              <a:lnSpc>
                <a:spcPct val="150000"/>
              </a:lnSpc>
              <a:spcBef>
                <a:spcPct val="0"/>
              </a:spcBef>
              <a:buClrTx/>
              <a:buSzTx/>
              <a:buFontTx/>
              <a:buNone/>
            </a:pPr>
            <a:r>
              <a:rPr lang="en-US" sz="2000" b="1" i="1" dirty="0" smtClean="0">
                <a:solidFill>
                  <a:srgbClr val="FF0000"/>
                </a:solidFill>
              </a:rPr>
              <a:t>Reflection </a:t>
            </a:r>
            <a:r>
              <a:rPr lang="en-US" sz="2000" b="1" dirty="0">
                <a:solidFill>
                  <a:srgbClr val="FF0000"/>
                </a:solidFill>
              </a:rPr>
              <a:t>occurs when an RF signal bounces off a smooth, non absorptive surface such as a table top and changes direction.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Reflections can affect indoor wireless LAN installations fairly significantly in certain cases. Depending on the interior of the </a:t>
            </a:r>
            <a:r>
              <a:rPr lang="en-US" sz="2000" b="1" dirty="0">
                <a:solidFill>
                  <a:srgbClr val="FF0000"/>
                </a:solidFill>
              </a:rPr>
              <a:t>building—such as the type of walls, floors, or furnishings—there could be a large number of reflected signals.</a:t>
            </a:r>
          </a:p>
          <a:p>
            <a:pPr algn="just" eaLnBrk="1" hangingPunct="1">
              <a:lnSpc>
                <a:spcPct val="150000"/>
              </a:lnSpc>
              <a:spcBef>
                <a:spcPct val="0"/>
              </a:spcBef>
              <a:buClrTx/>
              <a:buSzTx/>
              <a:buFontTx/>
              <a:buNone/>
            </a:pPr>
            <a:endParaRPr lang="en-US" sz="2000" dirty="0">
              <a:solidFill>
                <a:schemeClr val="tx1"/>
              </a:solidFill>
            </a:endParaRPr>
          </a:p>
          <a:p>
            <a:pPr eaLnBrk="1" hangingPunct="1">
              <a:lnSpc>
                <a:spcPct val="150000"/>
              </a:lnSpc>
              <a:spcBef>
                <a:spcPct val="0"/>
              </a:spcBef>
              <a:buClrTx/>
              <a:buSzTx/>
              <a:buFontTx/>
              <a:buNone/>
            </a:pPr>
            <a:r>
              <a:rPr lang="en-US" sz="2000" b="1" dirty="0">
                <a:solidFill>
                  <a:srgbClr val="FF0000"/>
                </a:solidFill>
              </a:rPr>
              <a:t>If not properly handled</a:t>
            </a:r>
            <a:r>
              <a:rPr lang="en-US" sz="2000" dirty="0">
                <a:solidFill>
                  <a:schemeClr val="tx1"/>
                </a:solidFill>
              </a:rPr>
              <a:t>, reflections </a:t>
            </a:r>
            <a:r>
              <a:rPr lang="en-US" sz="2000" b="1" dirty="0">
                <a:solidFill>
                  <a:srgbClr val="FF0000"/>
                </a:solidFill>
              </a:rPr>
              <a:t>could cause a decrease in throughput and poor network performance.</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RF Range and </a:t>
            </a:r>
            <a:r>
              <a:rPr lang="en-US" sz="3600" b="1" dirty="0" smtClean="0">
                <a:solidFill>
                  <a:srgbClr val="002060"/>
                </a:solidFill>
                <a:cs typeface="Calibri" panose="020F0502020204030204" pitchFamily="34" charset="0"/>
              </a:rPr>
              <a:t>Speed - Environment</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2005393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599" y="1676400"/>
            <a:ext cx="8144435"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b="1" dirty="0">
                <a:solidFill>
                  <a:srgbClr val="FF0000"/>
                </a:solidFill>
              </a:rPr>
              <a:t>2. Refraction</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When an RF signal passes between mediums of different densities, it may change speeds and also bend. This behavior of RF is called </a:t>
            </a:r>
            <a:r>
              <a:rPr lang="en-US" sz="2000" i="1" dirty="0">
                <a:solidFill>
                  <a:schemeClr val="tx1"/>
                </a:solidFill>
              </a:rPr>
              <a:t>refraction</a:t>
            </a:r>
            <a:r>
              <a:rPr lang="en-US" sz="2000" dirty="0">
                <a:solidFill>
                  <a:schemeClr val="tx1"/>
                </a:solidFill>
              </a:rPr>
              <a:t>. </a:t>
            </a:r>
            <a:r>
              <a:rPr lang="en-US" sz="2000" b="1" dirty="0">
                <a:solidFill>
                  <a:srgbClr val="FF0000"/>
                </a:solidFill>
              </a:rPr>
              <a:t>Glass is an example of material that may cause refraction.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b="1" dirty="0">
                <a:solidFill>
                  <a:srgbClr val="FF0000"/>
                </a:solidFill>
              </a:rPr>
              <a:t>When an RF signal comes in contact with an obstacle such as glass, the signal is refracted (bent) as it passes through and some of the signal is lost.</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RF Range and </a:t>
            </a:r>
            <a:r>
              <a:rPr lang="en-US" sz="3600" b="1" dirty="0" smtClean="0">
                <a:solidFill>
                  <a:srgbClr val="002060"/>
                </a:solidFill>
                <a:cs typeface="Calibri" panose="020F0502020204030204" pitchFamily="34" charset="0"/>
              </a:rPr>
              <a:t>Speed - Environment</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3426908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363071" y="1600200"/>
            <a:ext cx="8095129"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b="1" dirty="0">
                <a:solidFill>
                  <a:srgbClr val="FF0000"/>
                </a:solidFill>
              </a:rPr>
              <a:t>3. Diffraction</a:t>
            </a:r>
          </a:p>
          <a:p>
            <a:pPr algn="just" eaLnBrk="1" hangingPunct="1">
              <a:lnSpc>
                <a:spcPct val="150000"/>
              </a:lnSpc>
              <a:spcBef>
                <a:spcPct val="0"/>
              </a:spcBef>
              <a:buClrTx/>
              <a:buSzTx/>
              <a:buFontTx/>
              <a:buNone/>
            </a:pPr>
            <a:endParaRPr lang="en-US" sz="2000" b="1"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When an RF signal passes an obstacle, the wave changes direction by bending around the obstacle. This RF behavior is called </a:t>
            </a:r>
            <a:r>
              <a:rPr lang="en-US" sz="2000" i="1" dirty="0">
                <a:solidFill>
                  <a:schemeClr val="tx1"/>
                </a:solidFill>
              </a:rPr>
              <a:t>diffraction</a:t>
            </a:r>
            <a:r>
              <a:rPr lang="en-US" sz="2000" dirty="0">
                <a:solidFill>
                  <a:schemeClr val="tx1"/>
                </a:solidFill>
              </a:rPr>
              <a:t>. A building or other tall structure could cause diffraction, as could a column in a large open area or conference hall.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b="1" dirty="0">
                <a:solidFill>
                  <a:srgbClr val="FF0000"/>
                </a:solidFill>
              </a:rPr>
              <a:t>When the signal bends around a column, building, or other obstacle, the signal weakens, resulting in some level of loss.</a:t>
            </a:r>
          </a:p>
        </p:txBody>
      </p:sp>
      <p:sp>
        <p:nvSpPr>
          <p:cNvPr id="6" name="Title 1"/>
          <p:cNvSpPr txBox="1">
            <a:spLocks/>
          </p:cNvSpPr>
          <p:nvPr/>
        </p:nvSpPr>
        <p:spPr bwMode="auto">
          <a:xfrm>
            <a:off x="-117150" y="409575"/>
            <a:ext cx="8409503"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RF Range and </a:t>
            </a:r>
            <a:r>
              <a:rPr lang="en-US" sz="3600" b="1" dirty="0" smtClean="0">
                <a:solidFill>
                  <a:srgbClr val="002060"/>
                </a:solidFill>
                <a:cs typeface="Calibri" panose="020F0502020204030204" pitchFamily="34" charset="0"/>
              </a:rPr>
              <a:t>Speed - Environment</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3097058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85800" y="1828800"/>
            <a:ext cx="7772400" cy="341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2000" b="1" dirty="0">
                <a:solidFill>
                  <a:srgbClr val="FF0000"/>
                </a:solidFill>
              </a:rPr>
              <a:t>4.Scattering</a:t>
            </a:r>
          </a:p>
          <a:p>
            <a:pPr eaLnBrk="1" hangingPunct="1">
              <a:spcBef>
                <a:spcPct val="0"/>
              </a:spcBef>
              <a:buClrTx/>
              <a:buSzTx/>
              <a:buFontTx/>
              <a:buNone/>
            </a:pPr>
            <a:endParaRPr lang="en-US" sz="2000" b="1"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When an RF signal strikes an uneven surface, wave fronts of the signal will reflect off the uneven surface in several directions. This is known as </a:t>
            </a:r>
            <a:r>
              <a:rPr lang="en-US" sz="2000" i="1" dirty="0">
                <a:solidFill>
                  <a:schemeClr val="tx1"/>
                </a:solidFill>
              </a:rPr>
              <a:t>scattering</a:t>
            </a:r>
            <a:r>
              <a:rPr lang="en-US" sz="2000" dirty="0">
                <a:solidFill>
                  <a:schemeClr val="tx1"/>
                </a:solidFill>
              </a:rPr>
              <a:t>.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Scattering is another form of loss that may severely degrade the RF signal.</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RF Range and </a:t>
            </a:r>
            <a:r>
              <a:rPr lang="en-US" sz="3600" b="1" dirty="0" smtClean="0">
                <a:solidFill>
                  <a:srgbClr val="002060"/>
                </a:solidFill>
                <a:cs typeface="Calibri" panose="020F0502020204030204" pitchFamily="34" charset="0"/>
              </a:rPr>
              <a:t>Speed - Environment</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217563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400" b="1" dirty="0">
                <a:latin typeface="Century Gothic" panose="020B0502020202020204" pitchFamily="34" charset="0"/>
              </a:rPr>
              <a:t>If you have mastered this topic, </a:t>
            </a:r>
            <a:r>
              <a:rPr lang="en-US" altLang="en-US" sz="2400" b="1" dirty="0">
                <a:solidFill>
                  <a:srgbClr val="990000"/>
                </a:solidFill>
                <a:latin typeface="Century Gothic" panose="020B0502020202020204" pitchFamily="34" charset="0"/>
              </a:rPr>
              <a:t>you should be able to use the following terms correctly in your assignments and exams</a:t>
            </a:r>
            <a:r>
              <a:rPr lang="en-US" altLang="en-US" sz="2400" b="1" dirty="0" smtClean="0">
                <a:latin typeface="Century Gothic" panose="020B0502020202020204" pitchFamily="34" charset="0"/>
              </a:rPr>
              <a:t>:</a:t>
            </a:r>
          </a:p>
          <a:p>
            <a:pPr marL="0" indent="0">
              <a:buNone/>
            </a:pPr>
            <a:r>
              <a:rPr lang="en-US" altLang="en-US" sz="2000" dirty="0" smtClean="0">
                <a:latin typeface="Century Gothic" panose="020B0502020202020204" pitchFamily="34" charset="0"/>
              </a:rPr>
              <a:t>Radio Frequency (RF)</a:t>
            </a:r>
          </a:p>
          <a:p>
            <a:pPr marL="0" indent="0">
              <a:buNone/>
            </a:pPr>
            <a:r>
              <a:rPr lang="en-US" altLang="en-US" sz="2000" dirty="0" smtClean="0">
                <a:latin typeface="Century Gothic" panose="020B0502020202020204" pitchFamily="34" charset="0"/>
              </a:rPr>
              <a:t>Coverage</a:t>
            </a:r>
          </a:p>
          <a:p>
            <a:pPr marL="0" indent="0">
              <a:buNone/>
            </a:pPr>
            <a:r>
              <a:rPr lang="en-US" altLang="en-US" sz="2000" dirty="0" smtClean="0">
                <a:latin typeface="Century Gothic" panose="020B0502020202020204" pitchFamily="34" charset="0"/>
              </a:rPr>
              <a:t>Capacity</a:t>
            </a:r>
          </a:p>
          <a:p>
            <a:pPr marL="0" indent="0">
              <a:buNone/>
            </a:pPr>
            <a:r>
              <a:rPr lang="en-US" altLang="en-US" sz="2000" dirty="0" smtClean="0">
                <a:latin typeface="Century Gothic" panose="020B0502020202020204" pitchFamily="34" charset="0"/>
              </a:rPr>
              <a:t>Line of sight</a:t>
            </a:r>
          </a:p>
          <a:p>
            <a:pPr marL="0" indent="0">
              <a:buNone/>
            </a:pPr>
            <a:r>
              <a:rPr lang="en-US" altLang="en-US" sz="2000" dirty="0" smtClean="0">
                <a:latin typeface="Century Gothic" panose="020B0502020202020204" pitchFamily="34" charset="0"/>
              </a:rPr>
              <a:t>Interference</a:t>
            </a:r>
          </a:p>
          <a:p>
            <a:pPr marL="0" indent="0">
              <a:buNone/>
            </a:pPr>
            <a:r>
              <a:rPr lang="en-US" altLang="en-US" sz="2000" dirty="0" smtClean="0">
                <a:latin typeface="Century Gothic" panose="020B0502020202020204" pitchFamily="34" charset="0"/>
              </a:rPr>
              <a:t>Reflection</a:t>
            </a:r>
          </a:p>
          <a:p>
            <a:pPr marL="0" indent="0">
              <a:buNone/>
            </a:pPr>
            <a:r>
              <a:rPr lang="en-US" altLang="en-US" sz="2000" dirty="0" smtClean="0">
                <a:latin typeface="Century Gothic" panose="020B0502020202020204" pitchFamily="34" charset="0"/>
              </a:rPr>
              <a:t>Refraction</a:t>
            </a:r>
          </a:p>
          <a:p>
            <a:pPr marL="0" indent="0">
              <a:buNone/>
            </a:pPr>
            <a:r>
              <a:rPr lang="en-US" altLang="en-US" sz="2000" dirty="0" smtClean="0">
                <a:latin typeface="Century Gothic" panose="020B0502020202020204" pitchFamily="34" charset="0"/>
              </a:rPr>
              <a:t>Diffraction</a:t>
            </a:r>
          </a:p>
          <a:p>
            <a:pPr marL="0" indent="0">
              <a:buNone/>
            </a:pPr>
            <a:r>
              <a:rPr lang="en-US" altLang="en-US" sz="2000" dirty="0" smtClean="0">
                <a:latin typeface="Century Gothic" panose="020B0502020202020204" pitchFamily="34" charset="0"/>
              </a:rPr>
              <a:t>Scattering</a:t>
            </a:r>
          </a:p>
          <a:p>
            <a:pPr marL="0" indent="0">
              <a:buNone/>
            </a:pPr>
            <a:r>
              <a:rPr lang="en-US" altLang="en-US" sz="2000" dirty="0" smtClean="0">
                <a:latin typeface="Century Gothic" panose="020B0502020202020204" pitchFamily="34" charset="0"/>
              </a:rPr>
              <a:t>Absorption</a:t>
            </a:r>
          </a:p>
          <a:p>
            <a:pPr marL="0" indent="0">
              <a:buNone/>
            </a:pPr>
            <a:endParaRPr lang="en-US" altLang="en-US" sz="2000" dirty="0">
              <a:latin typeface="Century Gothic" panose="020B0502020202020204" pitchFamily="34" charset="0"/>
            </a:endParaRPr>
          </a:p>
          <a:p>
            <a:endParaRPr lang="en-US" sz="3600" dirty="0"/>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304799" y="930030"/>
            <a:ext cx="8624047"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2000" b="1" dirty="0">
                <a:solidFill>
                  <a:srgbClr val="FF0000"/>
                </a:solidFill>
              </a:rPr>
              <a:t>5.Absorption</a:t>
            </a:r>
          </a:p>
          <a:p>
            <a:pPr algn="just" eaLnBrk="1" hangingPunct="1">
              <a:spcBef>
                <a:spcPct val="0"/>
              </a:spcBef>
              <a:buClrTx/>
              <a:buSzTx/>
              <a:buFontTx/>
              <a:buNone/>
            </a:pPr>
            <a:endParaRPr lang="en-US" sz="2000" b="1" dirty="0">
              <a:solidFill>
                <a:srgbClr val="FF0000"/>
              </a:solidFill>
            </a:endParaRPr>
          </a:p>
          <a:p>
            <a:pPr algn="just" eaLnBrk="1" hangingPunct="1">
              <a:lnSpc>
                <a:spcPct val="150000"/>
              </a:lnSpc>
              <a:spcBef>
                <a:spcPct val="0"/>
              </a:spcBef>
              <a:buClrTx/>
              <a:buSzTx/>
              <a:buFontTx/>
              <a:buNone/>
            </a:pPr>
            <a:r>
              <a:rPr lang="en-US" sz="2000" dirty="0">
                <a:solidFill>
                  <a:schemeClr val="tx1"/>
                </a:solidFill>
              </a:rPr>
              <a:t>When material absorbs an RF signal, no signal penetrates through the material. An example of </a:t>
            </a:r>
            <a:r>
              <a:rPr lang="en-US" sz="2000" i="1" dirty="0">
                <a:solidFill>
                  <a:schemeClr val="tx1"/>
                </a:solidFill>
              </a:rPr>
              <a:t>absorption </a:t>
            </a:r>
            <a:r>
              <a:rPr lang="en-US" sz="2000" dirty="0">
                <a:solidFill>
                  <a:schemeClr val="tx1"/>
                </a:solidFill>
              </a:rPr>
              <a:t>is the human body.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b="1" dirty="0">
                <a:solidFill>
                  <a:srgbClr val="FF0000"/>
                </a:solidFill>
              </a:rPr>
              <a:t>The human body has a high water content and will absorb RF signals</a:t>
            </a:r>
            <a:r>
              <a:rPr lang="en-US" sz="2000" dirty="0">
                <a:solidFill>
                  <a:schemeClr val="tx1"/>
                </a:solidFill>
              </a:rPr>
              <a:t>. This type of absorption can be a problem for wireless network deployments in certain environments.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b="1" dirty="0">
                <a:solidFill>
                  <a:srgbClr val="FF0000"/>
                </a:solidFill>
              </a:rPr>
              <a:t>Densely populated areas such as airports and conference halls need to consider absorption when designing a wireless LAN deployment.</a:t>
            </a:r>
          </a:p>
        </p:txBody>
      </p:sp>
      <p:sp>
        <p:nvSpPr>
          <p:cNvPr id="6" name="Title 1"/>
          <p:cNvSpPr txBox="1">
            <a:spLocks/>
          </p:cNvSpPr>
          <p:nvPr/>
        </p:nvSpPr>
        <p:spPr bwMode="auto">
          <a:xfrm>
            <a:off x="0" y="171544"/>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RF Range and </a:t>
            </a:r>
            <a:r>
              <a:rPr lang="en-US" sz="3600" b="1" dirty="0" smtClean="0">
                <a:solidFill>
                  <a:srgbClr val="002060"/>
                </a:solidFill>
                <a:cs typeface="Calibri" panose="020F0502020204030204" pitchFamily="34" charset="0"/>
              </a:rPr>
              <a:t>Speed - Environment</a:t>
            </a:r>
            <a:endParaRPr lang="en-US" sz="36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1186176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b="1" u="sng" dirty="0" smtClean="0">
                <a:solidFill>
                  <a:schemeClr val="accent6">
                    <a:lumMod val="75000"/>
                  </a:schemeClr>
                </a:solidFill>
                <a:latin typeface="Century Gothic" panose="020B0502020202020204" pitchFamily="34" charset="0"/>
              </a:rPr>
              <a:t>Quick Review Question</a:t>
            </a:r>
          </a:p>
        </p:txBody>
      </p:sp>
      <p:sp>
        <p:nvSpPr>
          <p:cNvPr id="2" name="Content Placeholder 1"/>
          <p:cNvSpPr>
            <a:spLocks noGrp="1"/>
          </p:cNvSpPr>
          <p:nvPr>
            <p:ph idx="1"/>
          </p:nvPr>
        </p:nvSpPr>
        <p:spPr/>
        <p:txBody>
          <a:bodyPr/>
          <a:lstStyle/>
          <a:p>
            <a:pPr algn="just"/>
            <a:r>
              <a:rPr lang="en-US" sz="2400" dirty="0" smtClean="0">
                <a:latin typeface="Century Gothic" panose="020B0502020202020204" pitchFamily="34" charset="0"/>
                <a:cs typeface="Calibri" panose="020F0502020204030204" pitchFamily="34" charset="0"/>
              </a:rPr>
              <a:t>Coverage and capacity will depend on many factors. What are they? Explain each of them.</a:t>
            </a:r>
          </a:p>
          <a:p>
            <a:pPr marL="0" indent="0" algn="just">
              <a:buNone/>
            </a:pPr>
            <a:endParaRPr lang="en-US" sz="2400" dirty="0" smtClean="0">
              <a:latin typeface="Century Gothic" panose="020B0502020202020204" pitchFamily="34" charset="0"/>
              <a:cs typeface="Calibri" panose="020F0502020204030204" pitchFamily="34" charset="0"/>
            </a:endParaRPr>
          </a:p>
          <a:p>
            <a:pPr algn="just"/>
            <a:r>
              <a:rPr lang="en-US" sz="2400" dirty="0" smtClean="0">
                <a:latin typeface="Century Gothic" panose="020B0502020202020204" pitchFamily="34" charset="0"/>
                <a:cs typeface="Calibri" panose="020F0502020204030204" pitchFamily="34" charset="0"/>
              </a:rPr>
              <a:t>How far and fast an RF signal can travel depends on a variety of factors. What are they? Explain each of them.</a:t>
            </a:r>
            <a:endParaRPr lang="en-US" sz="2400" dirty="0">
              <a:latin typeface="Century Gothic" panose="020B050202020202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41</a:t>
            </a:fld>
            <a:r>
              <a:rPr lang="en-GB" dirty="0" smtClean="0"/>
              <a:t>› of 9</a:t>
            </a:r>
            <a:endParaRPr lang="en-GB" dirty="0"/>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42</a:t>
            </a:fld>
            <a:r>
              <a:rPr lang="en-GB" dirty="0" smtClean="0"/>
              <a:t>› of 9</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6" name="Rectangle 2"/>
          <p:cNvSpPr>
            <a:spLocks noChangeArrowheads="1"/>
          </p:cNvSpPr>
          <p:nvPr/>
        </p:nvSpPr>
        <p:spPr bwMode="auto">
          <a:xfrm>
            <a:off x="264465" y="1600200"/>
            <a:ext cx="870472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rPr>
              <a:t>This chapter looked at radio frequency basics and the essential role RF plays in the world of IEEE 802.11 wireless LANs. This chapter also looked at correct channel reuse to minimize interference from co-location of access points.</a:t>
            </a:r>
          </a:p>
          <a:p>
            <a:pPr eaLnBrk="1" hangingPunct="1">
              <a:spcBef>
                <a:spcPct val="0"/>
              </a:spcBef>
              <a:buClrTx/>
              <a:buSzTx/>
              <a:buFontTx/>
              <a:buNone/>
            </a:pPr>
            <a:endParaRPr lang="en-US" sz="1800" dirty="0">
              <a:solidFill>
                <a:schemeClr val="tx1"/>
              </a:solidFill>
            </a:endParaRPr>
          </a:p>
          <a:p>
            <a:pPr eaLnBrk="1" hangingPunct="1">
              <a:lnSpc>
                <a:spcPct val="150000"/>
              </a:lnSpc>
              <a:spcBef>
                <a:spcPct val="0"/>
              </a:spcBef>
              <a:buClrTx/>
              <a:buSzTx/>
              <a:buFontTx/>
              <a:buNone/>
            </a:pPr>
            <a:r>
              <a:rPr lang="en-US" sz="1800" dirty="0">
                <a:solidFill>
                  <a:schemeClr val="tx1"/>
                </a:solidFill>
              </a:rPr>
              <a:t>Coverage and capacity are two important areas that should be closely looked at in order to ensure a wireless deployment will offer reliable connectivity and perform well for the user base.</a:t>
            </a:r>
          </a:p>
          <a:p>
            <a:pPr eaLnBrk="1" hangingPunct="1">
              <a:lnSpc>
                <a:spcPct val="150000"/>
              </a:lnSpc>
              <a:spcBef>
                <a:spcPct val="0"/>
              </a:spcBef>
              <a:buClrTx/>
              <a:buSzTx/>
              <a:buFontTx/>
              <a:buNone/>
            </a:pPr>
            <a:endParaRPr lang="en-US" sz="1800" dirty="0">
              <a:solidFill>
                <a:schemeClr val="tx1"/>
              </a:solidFill>
            </a:endParaRPr>
          </a:p>
          <a:p>
            <a:pPr eaLnBrk="1" hangingPunct="1">
              <a:lnSpc>
                <a:spcPct val="150000"/>
              </a:lnSpc>
              <a:spcBef>
                <a:spcPct val="0"/>
              </a:spcBef>
              <a:buClrTx/>
              <a:buSzTx/>
              <a:buFontTx/>
              <a:buNone/>
            </a:pPr>
            <a:r>
              <a:rPr lang="en-US" sz="1800" dirty="0">
                <a:solidFill>
                  <a:schemeClr val="tx1"/>
                </a:solidFill>
              </a:rPr>
              <a:t>Finally, we discussed RF units of measure, including watt, </a:t>
            </a:r>
            <a:r>
              <a:rPr lang="en-US" sz="1800" dirty="0" err="1">
                <a:solidFill>
                  <a:schemeClr val="tx1"/>
                </a:solidFill>
              </a:rPr>
              <a:t>milliwatt</a:t>
            </a:r>
            <a:r>
              <a:rPr lang="en-US" sz="1800" dirty="0">
                <a:solidFill>
                  <a:schemeClr val="tx1"/>
                </a:solidFill>
              </a:rPr>
              <a:t>, dB, and </a:t>
            </a:r>
            <a:r>
              <a:rPr lang="en-US" sz="1800" dirty="0" err="1">
                <a:solidFill>
                  <a:schemeClr val="tx1"/>
                </a:solidFill>
              </a:rPr>
              <a:t>dBi</a:t>
            </a:r>
            <a:r>
              <a:rPr lang="en-US" sz="1800" dirty="0">
                <a:solidFill>
                  <a:schemeClr val="tx1"/>
                </a:solidFill>
              </a:rPr>
              <a:t>. We also looked at RF behaviors such as reflection, refraction, and absorption, and the impact of propagation on radio waves.</a:t>
            </a: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43</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44</a:t>
            </a:fld>
            <a:r>
              <a:rPr lang="en-GB" dirty="0" smtClean="0"/>
              <a:t>› of 9</a:t>
            </a:r>
            <a:endParaRPr lang="en-GB" dirty="0"/>
          </a:p>
        </p:txBody>
      </p:sp>
      <p:sp>
        <p:nvSpPr>
          <p:cNvPr id="5" name="Text Box 3"/>
          <p:cNvSpPr txBox="1">
            <a:spLocks noGrp="1" noChangeArrowheads="1"/>
          </p:cNvSpPr>
          <p:nvPr>
            <p:ph type="title"/>
          </p:nvPr>
        </p:nvSpPr>
        <p:spPr bwMode="auto">
          <a:xfrm>
            <a:off x="1275977" y="522972"/>
            <a:ext cx="54617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latin typeface="Century Gothic" panose="020B0502020202020204" pitchFamily="34" charset="0"/>
              </a:rPr>
              <a:t>What we will cover next</a:t>
            </a:r>
            <a:endParaRPr lang="en-US" altLang="en-US" u="sng" dirty="0">
              <a:solidFill>
                <a:srgbClr val="003366"/>
              </a:solidFill>
              <a:latin typeface="Century Gothic" panose="020B0502020202020204" pitchFamily="34" charset="0"/>
            </a:endParaRPr>
          </a:p>
        </p:txBody>
      </p:sp>
      <p:sp>
        <p:nvSpPr>
          <p:cNvPr id="6" name="Rectangle 1"/>
          <p:cNvSpPr>
            <a:spLocks noChangeArrowheads="1"/>
          </p:cNvSpPr>
          <p:nvPr/>
        </p:nvSpPr>
        <p:spPr bwMode="auto">
          <a:xfrm>
            <a:off x="627529" y="2138363"/>
            <a:ext cx="761551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marL="0" indent="0" eaLnBrk="1" hangingPunct="1">
              <a:lnSpc>
                <a:spcPct val="150000"/>
              </a:lnSpc>
              <a:spcBef>
                <a:spcPct val="0"/>
              </a:spcBef>
              <a:buClrTx/>
              <a:buSzTx/>
              <a:buNone/>
            </a:pPr>
            <a:r>
              <a:rPr lang="en-US" sz="3200" dirty="0">
                <a:solidFill>
                  <a:schemeClr val="tx1"/>
                </a:solidFill>
              </a:rPr>
              <a:t>WLAN Terminology and </a:t>
            </a:r>
            <a:r>
              <a:rPr lang="en-US" sz="3200" dirty="0" smtClean="0">
                <a:solidFill>
                  <a:schemeClr val="tx1"/>
                </a:solidFill>
              </a:rPr>
              <a:t>Technology</a:t>
            </a:r>
            <a:endParaRPr lang="en-US" sz="3200" dirty="0">
              <a:solidFill>
                <a:schemeClr val="tx1"/>
              </a:solidFill>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5</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4097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 typeface="Arial" panose="020B0604020202020204" pitchFamily="34" charset="0"/>
              <a:buChar char="•"/>
            </a:pPr>
            <a:endParaRPr lang="en-GB" dirty="0">
              <a:solidFill>
                <a:schemeClr val="tx1"/>
              </a:solidFill>
            </a:endParaRPr>
          </a:p>
          <a:p>
            <a:pPr>
              <a:lnSpc>
                <a:spcPct val="150000"/>
              </a:lnSpc>
              <a:spcBef>
                <a:spcPct val="0"/>
              </a:spcBef>
              <a:buClrTx/>
              <a:buSzTx/>
              <a:buFont typeface="Arial" panose="020B0604020202020204" pitchFamily="34" charset="0"/>
              <a:buChar char="•"/>
            </a:pPr>
            <a:r>
              <a:rPr lang="en-GB" dirty="0">
                <a:solidFill>
                  <a:schemeClr val="tx1"/>
                </a:solidFill>
              </a:rPr>
              <a:t>Radio Frequency (RF) Fundamentals for Wireless LAN Technology</a:t>
            </a:r>
            <a:endParaRPr lang="en-US" dirty="0">
              <a:solidFill>
                <a:schemeClr val="tx1"/>
              </a:solidFill>
            </a:endParaRPr>
          </a:p>
          <a:p>
            <a:pPr>
              <a:lnSpc>
                <a:spcPct val="150000"/>
              </a:lnSpc>
              <a:spcBef>
                <a:spcPct val="0"/>
              </a:spcBef>
              <a:buClrTx/>
              <a:buSzTx/>
              <a:buFont typeface="Arial" panose="020B0604020202020204" pitchFamily="34" charset="0"/>
              <a:buChar char="•"/>
            </a:pPr>
            <a:r>
              <a:rPr lang="en-US" dirty="0">
                <a:solidFill>
                  <a:schemeClr val="tx1"/>
                </a:solidFill>
              </a:rPr>
              <a:t>Frequencies Used for Wireless LANs </a:t>
            </a:r>
          </a:p>
          <a:p>
            <a:pPr>
              <a:lnSpc>
                <a:spcPct val="150000"/>
              </a:lnSpc>
              <a:spcBef>
                <a:spcPct val="0"/>
              </a:spcBef>
              <a:buClrTx/>
              <a:buSzTx/>
              <a:buFont typeface="Arial" panose="020B0604020202020204" pitchFamily="34" charset="0"/>
              <a:buChar char="•"/>
            </a:pPr>
            <a:r>
              <a:rPr lang="en-US" dirty="0">
                <a:solidFill>
                  <a:schemeClr val="tx1"/>
                </a:solidFill>
              </a:rPr>
              <a:t>Coverage and Capacity </a:t>
            </a:r>
          </a:p>
          <a:p>
            <a:pPr>
              <a:lnSpc>
                <a:spcPct val="150000"/>
              </a:lnSpc>
              <a:spcBef>
                <a:spcPct val="0"/>
              </a:spcBef>
              <a:buClrTx/>
              <a:buSzTx/>
              <a:buFont typeface="Arial" panose="020B0604020202020204" pitchFamily="34" charset="0"/>
              <a:buChar char="•"/>
            </a:pPr>
            <a:r>
              <a:rPr lang="en-US" dirty="0" smtClean="0">
                <a:solidFill>
                  <a:schemeClr val="tx1"/>
                </a:solidFill>
              </a:rPr>
              <a:t>Basic </a:t>
            </a:r>
            <a:r>
              <a:rPr lang="en-US" dirty="0">
                <a:solidFill>
                  <a:schemeClr val="tx1"/>
                </a:solidFill>
              </a:rPr>
              <a:t>Units of RF Measurement</a:t>
            </a:r>
          </a:p>
          <a:p>
            <a:pPr>
              <a:lnSpc>
                <a:spcPct val="150000"/>
              </a:lnSpc>
              <a:spcBef>
                <a:spcPct val="0"/>
              </a:spcBef>
              <a:buClrTx/>
              <a:buSzTx/>
              <a:buFont typeface="Arial" panose="020B0604020202020204" pitchFamily="34" charset="0"/>
              <a:buChar char="•"/>
            </a:pPr>
            <a:r>
              <a:rPr lang="en-US" dirty="0">
                <a:solidFill>
                  <a:schemeClr val="tx1"/>
                </a:solidFill>
              </a:rPr>
              <a:t>RF Range and Speed </a:t>
            </a:r>
          </a:p>
        </p:txBody>
      </p:sp>
      <p:sp>
        <p:nvSpPr>
          <p:cNvPr id="7" name="Left Arrow 6"/>
          <p:cNvSpPr/>
          <p:nvPr/>
        </p:nvSpPr>
        <p:spPr bwMode="auto">
          <a:xfrm>
            <a:off x="3535874" y="2288708"/>
            <a:ext cx="1075765" cy="820271"/>
          </a:xfrm>
          <a:prstGeom prst="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388507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6</a:t>
            </a:fld>
            <a:r>
              <a:rPr lang="en-GB" dirty="0" smtClean="0"/>
              <a:t>› of 9</a:t>
            </a:r>
            <a:endParaRPr lang="en-GB" dirty="0"/>
          </a:p>
        </p:txBody>
      </p:sp>
      <p:sp>
        <p:nvSpPr>
          <p:cNvPr id="6" name="Rectangle 4"/>
          <p:cNvSpPr>
            <a:spLocks noChangeArrowheads="1"/>
          </p:cNvSpPr>
          <p:nvPr/>
        </p:nvSpPr>
        <p:spPr bwMode="auto">
          <a:xfrm>
            <a:off x="451691" y="1569879"/>
            <a:ext cx="8369580"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200" b="1" dirty="0">
                <a:solidFill>
                  <a:srgbClr val="FF0000"/>
                </a:solidFill>
                <a:cs typeface="Calibri" panose="020F0502020204030204" pitchFamily="34" charset="0"/>
              </a:rPr>
              <a:t>Radio frequency (RF) </a:t>
            </a:r>
            <a:r>
              <a:rPr lang="en-US" sz="2200" dirty="0">
                <a:solidFill>
                  <a:schemeClr val="tx1"/>
                </a:solidFill>
                <a:cs typeface="Calibri" panose="020F0502020204030204" pitchFamily="34" charset="0"/>
              </a:rPr>
              <a:t>plays an </a:t>
            </a:r>
            <a:r>
              <a:rPr lang="en-US" sz="2200" b="1" dirty="0">
                <a:solidFill>
                  <a:srgbClr val="FF0000"/>
                </a:solidFill>
                <a:cs typeface="Calibri" panose="020F0502020204030204" pitchFamily="34" charset="0"/>
              </a:rPr>
              <a:t>essential role in wireless LAN technology</a:t>
            </a:r>
            <a:r>
              <a:rPr lang="en-US" sz="2200" b="1" dirty="0" smtClean="0">
                <a:solidFill>
                  <a:srgbClr val="FF0000"/>
                </a:solidFill>
                <a:cs typeface="Calibri" panose="020F0502020204030204" pitchFamily="34" charset="0"/>
              </a:rPr>
              <a:t>.</a:t>
            </a:r>
          </a:p>
          <a:p>
            <a:pPr algn="just" eaLnBrk="1" hangingPunct="1">
              <a:lnSpc>
                <a:spcPct val="150000"/>
              </a:lnSpc>
              <a:spcBef>
                <a:spcPct val="0"/>
              </a:spcBef>
              <a:buClrTx/>
              <a:buSzTx/>
              <a:buFontTx/>
              <a:buNone/>
            </a:pPr>
            <a:endParaRPr lang="en-US" sz="2200" b="1" dirty="0">
              <a:solidFill>
                <a:srgbClr val="FF0000"/>
              </a:solidFill>
              <a:cs typeface="Calibri" panose="020F0502020204030204" pitchFamily="34" charset="0"/>
            </a:endParaRPr>
          </a:p>
          <a:p>
            <a:pPr algn="just" eaLnBrk="1" hangingPunct="1">
              <a:lnSpc>
                <a:spcPct val="150000"/>
              </a:lnSpc>
              <a:spcBef>
                <a:spcPct val="0"/>
              </a:spcBef>
              <a:buClrTx/>
              <a:buSzTx/>
              <a:buFontTx/>
              <a:buNone/>
            </a:pPr>
            <a:r>
              <a:rPr lang="en-US" sz="2200" b="1" dirty="0" smtClean="0">
                <a:solidFill>
                  <a:srgbClr val="FF0000"/>
                </a:solidFill>
                <a:cs typeface="Calibri" panose="020F0502020204030204" pitchFamily="34" charset="0"/>
              </a:rPr>
              <a:t>What </a:t>
            </a:r>
            <a:r>
              <a:rPr lang="en-US" sz="2200" b="1" dirty="0">
                <a:solidFill>
                  <a:srgbClr val="FF0000"/>
                </a:solidFill>
                <a:cs typeface="Calibri" panose="020F0502020204030204" pitchFamily="34" charset="0"/>
              </a:rPr>
              <a:t>is Radio Frequency?</a:t>
            </a:r>
          </a:p>
          <a:p>
            <a:pPr algn="just" eaLnBrk="1" hangingPunct="1">
              <a:lnSpc>
                <a:spcPct val="150000"/>
              </a:lnSpc>
              <a:spcBef>
                <a:spcPct val="0"/>
              </a:spcBef>
              <a:buClrTx/>
              <a:buSzTx/>
              <a:buFontTx/>
              <a:buNone/>
            </a:pPr>
            <a:r>
              <a:rPr lang="en-US" sz="2200" dirty="0" smtClean="0">
                <a:solidFill>
                  <a:schemeClr val="tx1"/>
                </a:solidFill>
              </a:rPr>
              <a:t>RF </a:t>
            </a:r>
            <a:r>
              <a:rPr lang="en-US" sz="2200" dirty="0">
                <a:solidFill>
                  <a:schemeClr val="tx1"/>
                </a:solidFill>
              </a:rPr>
              <a:t>is a Radio Frequency, a electromagnetic wave.</a:t>
            </a:r>
          </a:p>
          <a:p>
            <a:pPr algn="just" eaLnBrk="1" hangingPunct="1">
              <a:lnSpc>
                <a:spcPct val="150000"/>
              </a:lnSpc>
              <a:spcBef>
                <a:spcPct val="0"/>
              </a:spcBef>
              <a:buClrTx/>
              <a:buSzTx/>
              <a:buFontTx/>
              <a:buNone/>
            </a:pPr>
            <a:endParaRPr lang="en-US" sz="2200" b="1" dirty="0">
              <a:solidFill>
                <a:srgbClr val="FF0000"/>
              </a:solidFill>
              <a:cs typeface="Calibri" panose="020F0502020204030204" pitchFamily="34" charset="0"/>
            </a:endParaRPr>
          </a:p>
          <a:p>
            <a:pPr algn="just" eaLnBrk="1" hangingPunct="1">
              <a:lnSpc>
                <a:spcPct val="150000"/>
              </a:lnSpc>
              <a:spcBef>
                <a:spcPct val="0"/>
              </a:spcBef>
              <a:buClrTx/>
              <a:buSzTx/>
              <a:buFontTx/>
              <a:buNone/>
            </a:pPr>
            <a:r>
              <a:rPr lang="en-US" sz="2200" dirty="0">
                <a:solidFill>
                  <a:schemeClr val="tx1"/>
                </a:solidFill>
                <a:cs typeface="Calibri" panose="020F0502020204030204" pitchFamily="34" charset="0"/>
              </a:rPr>
              <a:t>Radio waves/Radio Frequency waves/Electromagnetic waves are passed through the air (which is the medium) and are used to get information from one wireless device to another. </a:t>
            </a:r>
            <a:endParaRPr lang="en-US" sz="2200" b="1" dirty="0">
              <a:solidFill>
                <a:srgbClr val="FF0000"/>
              </a:solidFill>
              <a:cs typeface="Calibri" panose="020F0502020204030204" pitchFamily="34" charset="0"/>
            </a:endParaRPr>
          </a:p>
        </p:txBody>
      </p:sp>
      <p:sp>
        <p:nvSpPr>
          <p:cNvPr id="7" name="Title 1"/>
          <p:cNvSpPr txBox="1">
            <a:spLocks/>
          </p:cNvSpPr>
          <p:nvPr/>
        </p:nvSpPr>
        <p:spPr bwMode="auto">
          <a:xfrm>
            <a:off x="341312" y="5810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Radio Frequency Fundamentals for Wireless LAN  </a:t>
            </a: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3" end="3"/>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a:spLocks noChangeArrowheads="1"/>
          </p:cNvSpPr>
          <p:nvPr/>
        </p:nvSpPr>
        <p:spPr bwMode="auto">
          <a:xfrm>
            <a:off x="518084" y="1837765"/>
            <a:ext cx="839731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200" b="1" dirty="0">
                <a:solidFill>
                  <a:schemeClr val="tx1"/>
                </a:solidFill>
                <a:cs typeface="Calibri" panose="020F0502020204030204" pitchFamily="34" charset="0"/>
              </a:rPr>
              <a:t>How these Radio waves/Radio Frequency waves/Electromagnetic waves are generated?</a:t>
            </a:r>
          </a:p>
          <a:p>
            <a:pPr algn="just" eaLnBrk="1" hangingPunct="1">
              <a:lnSpc>
                <a:spcPct val="150000"/>
              </a:lnSpc>
              <a:spcBef>
                <a:spcPct val="0"/>
              </a:spcBef>
              <a:buClrTx/>
              <a:buSzTx/>
              <a:buFontTx/>
              <a:buNone/>
            </a:pPr>
            <a:endParaRPr lang="en-US" sz="2200" dirty="0">
              <a:solidFill>
                <a:schemeClr val="tx1"/>
              </a:solidFill>
              <a:cs typeface="Calibri" panose="020F0502020204030204" pitchFamily="34" charset="0"/>
            </a:endParaRPr>
          </a:p>
          <a:p>
            <a:pPr algn="just" eaLnBrk="1" hangingPunct="1">
              <a:lnSpc>
                <a:spcPct val="150000"/>
              </a:lnSpc>
              <a:spcBef>
                <a:spcPct val="0"/>
              </a:spcBef>
              <a:buClrTx/>
              <a:buSzTx/>
              <a:buFontTx/>
              <a:buNone/>
            </a:pPr>
            <a:r>
              <a:rPr lang="en-US" sz="2200" b="1" dirty="0">
                <a:solidFill>
                  <a:srgbClr val="FF0000"/>
                </a:solidFill>
                <a:cs typeface="Calibri" panose="020F0502020204030204" pitchFamily="34" charset="0"/>
              </a:rPr>
              <a:t>High frequency alternating current (AC) signals passing over a copper cable connected to an antenna. </a:t>
            </a:r>
          </a:p>
          <a:p>
            <a:pPr algn="just" eaLnBrk="1" hangingPunct="1">
              <a:lnSpc>
                <a:spcPct val="150000"/>
              </a:lnSpc>
              <a:spcBef>
                <a:spcPct val="0"/>
              </a:spcBef>
              <a:buClrTx/>
              <a:buSzTx/>
              <a:buFontTx/>
              <a:buNone/>
            </a:pPr>
            <a:endParaRPr lang="en-US" sz="2200" dirty="0">
              <a:solidFill>
                <a:schemeClr val="tx1"/>
              </a:solidFill>
              <a:cs typeface="Calibri" panose="020F0502020204030204" pitchFamily="34" charset="0"/>
            </a:endParaRPr>
          </a:p>
          <a:p>
            <a:pPr algn="just" eaLnBrk="1" hangingPunct="1">
              <a:lnSpc>
                <a:spcPct val="150000"/>
              </a:lnSpc>
              <a:spcBef>
                <a:spcPct val="0"/>
              </a:spcBef>
              <a:buClrTx/>
              <a:buSzTx/>
              <a:buFontTx/>
              <a:buNone/>
            </a:pPr>
            <a:r>
              <a:rPr lang="en-US" sz="2200" b="1" dirty="0">
                <a:solidFill>
                  <a:srgbClr val="FF0000"/>
                </a:solidFill>
                <a:cs typeface="Calibri" panose="020F0502020204030204" pitchFamily="34" charset="0"/>
              </a:rPr>
              <a:t>The</a:t>
            </a:r>
            <a:r>
              <a:rPr lang="en-US" sz="2200" dirty="0">
                <a:solidFill>
                  <a:schemeClr val="tx1"/>
                </a:solidFill>
                <a:cs typeface="Calibri" panose="020F0502020204030204" pitchFamily="34" charset="0"/>
              </a:rPr>
              <a:t> </a:t>
            </a:r>
            <a:r>
              <a:rPr lang="en-US" sz="2200" b="1" dirty="0">
                <a:solidFill>
                  <a:srgbClr val="FF0000"/>
                </a:solidFill>
                <a:cs typeface="Calibri" panose="020F0502020204030204" pitchFamily="34" charset="0"/>
              </a:rPr>
              <a:t>antenna then transforms the signal into radio waves that propagate through the air from a transmitter to a receiver.</a:t>
            </a:r>
          </a:p>
        </p:txBody>
      </p:sp>
      <p:sp>
        <p:nvSpPr>
          <p:cNvPr id="6" name="Title 1"/>
          <p:cNvSpPr txBox="1">
            <a:spLocks/>
          </p:cNvSpPr>
          <p:nvPr/>
        </p:nvSpPr>
        <p:spPr bwMode="auto">
          <a:xfrm>
            <a:off x="404074" y="665162"/>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Radio Frequency Fundamentals for Wireless LAN  </a:t>
            </a:r>
          </a:p>
        </p:txBody>
      </p:sp>
    </p:spTree>
    <p:extLst>
      <p:ext uri="{BB962C8B-B14F-4D97-AF65-F5344CB8AC3E}">
        <p14:creationId xmlns:p14="http://schemas.microsoft.com/office/powerpoint/2010/main" val="315325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310962" y="170329"/>
            <a:ext cx="8833037" cy="686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defRPr/>
            </a:pPr>
            <a:endParaRPr lang="en-US" sz="2200" dirty="0">
              <a:latin typeface="Century Gothic" panose="020B0502020202020204" pitchFamily="34" charset="0"/>
              <a:cs typeface="Arial" charset="0"/>
            </a:endParaRPr>
          </a:p>
          <a:p>
            <a:pPr eaLnBrk="1" hangingPunct="1">
              <a:defRPr/>
            </a:pPr>
            <a:endParaRPr lang="en-US" sz="2200" dirty="0">
              <a:latin typeface="Century Gothic" panose="020B0502020202020204" pitchFamily="34" charset="0"/>
              <a:cs typeface="Arial" charset="0"/>
            </a:endParaRPr>
          </a:p>
          <a:p>
            <a:pPr eaLnBrk="1" hangingPunct="1">
              <a:lnSpc>
                <a:spcPct val="150000"/>
              </a:lnSpc>
              <a:defRPr/>
            </a:pPr>
            <a:endParaRPr lang="en-US" sz="2200" dirty="0">
              <a:solidFill>
                <a:srgbClr val="FF0000"/>
              </a:solidFill>
              <a:latin typeface="Century Gothic" panose="020B0502020202020204" pitchFamily="34" charset="0"/>
              <a:cs typeface="Arial" charset="0"/>
            </a:endParaRPr>
          </a:p>
          <a:p>
            <a:pPr eaLnBrk="1" hangingPunct="1">
              <a:lnSpc>
                <a:spcPct val="150000"/>
              </a:lnSpc>
              <a:defRPr/>
            </a:pPr>
            <a:r>
              <a:rPr lang="en-US" sz="2200" dirty="0">
                <a:solidFill>
                  <a:srgbClr val="FF0000"/>
                </a:solidFill>
                <a:latin typeface="Century Gothic" panose="020B0502020202020204" pitchFamily="34" charset="0"/>
                <a:cs typeface="Arial" charset="0"/>
              </a:rPr>
              <a:t>Radio frequency (RF) waves </a:t>
            </a:r>
            <a:r>
              <a:rPr lang="en-US" sz="2200" dirty="0">
                <a:latin typeface="Century Gothic" panose="020B0502020202020204" pitchFamily="34" charset="0"/>
                <a:cs typeface="Arial" charset="0"/>
              </a:rPr>
              <a:t>are used in a wide range of communications, </a:t>
            </a:r>
            <a:r>
              <a:rPr lang="en-US" sz="2200" dirty="0" smtClean="0">
                <a:latin typeface="Century Gothic" panose="020B0502020202020204" pitchFamily="34" charset="0"/>
                <a:cs typeface="Arial" charset="0"/>
              </a:rPr>
              <a:t>including:</a:t>
            </a:r>
            <a:endParaRPr lang="en-US" sz="2200" dirty="0">
              <a:solidFill>
                <a:srgbClr val="FF0000"/>
              </a:solidFill>
              <a:latin typeface="Century Gothic" panose="020B0502020202020204" pitchFamily="34" charset="0"/>
              <a:cs typeface="Arial" charset="0"/>
            </a:endParaRPr>
          </a:p>
          <a:p>
            <a:pPr marL="285750" indent="-285750" eaLnBrk="1" hangingPunct="1">
              <a:lnSpc>
                <a:spcPct val="150000"/>
              </a:lnSpc>
              <a:buFont typeface="Arial" pitchFamily="34" charset="0"/>
              <a:buChar char="•"/>
              <a:defRPr/>
            </a:pPr>
            <a:r>
              <a:rPr lang="en-US" sz="2200" dirty="0">
                <a:solidFill>
                  <a:srgbClr val="FF0000"/>
                </a:solidFill>
                <a:latin typeface="Century Gothic" panose="020B0502020202020204" pitchFamily="34" charset="0"/>
                <a:cs typeface="Arial" charset="0"/>
              </a:rPr>
              <a:t>Radio</a:t>
            </a:r>
          </a:p>
          <a:p>
            <a:pPr marL="285750" indent="-285750" eaLnBrk="1" hangingPunct="1">
              <a:lnSpc>
                <a:spcPct val="150000"/>
              </a:lnSpc>
              <a:buFont typeface="Arial" pitchFamily="34" charset="0"/>
              <a:buChar char="•"/>
              <a:defRPr/>
            </a:pPr>
            <a:r>
              <a:rPr lang="en-US" sz="2200" dirty="0">
                <a:solidFill>
                  <a:srgbClr val="FF0000"/>
                </a:solidFill>
                <a:latin typeface="Century Gothic" panose="020B0502020202020204" pitchFamily="34" charset="0"/>
                <a:cs typeface="Arial" charset="0"/>
              </a:rPr>
              <a:t>Television</a:t>
            </a:r>
          </a:p>
          <a:p>
            <a:pPr marL="285750" indent="-285750" eaLnBrk="1" hangingPunct="1">
              <a:lnSpc>
                <a:spcPct val="150000"/>
              </a:lnSpc>
              <a:buFont typeface="Arial" pitchFamily="34" charset="0"/>
              <a:buChar char="•"/>
              <a:defRPr/>
            </a:pPr>
            <a:r>
              <a:rPr lang="en-US" sz="2200" dirty="0">
                <a:solidFill>
                  <a:srgbClr val="FF0000"/>
                </a:solidFill>
                <a:latin typeface="Century Gothic" panose="020B0502020202020204" pitchFamily="34" charset="0"/>
                <a:cs typeface="Arial" charset="0"/>
              </a:rPr>
              <a:t>Cordless phones</a:t>
            </a:r>
          </a:p>
          <a:p>
            <a:pPr marL="285750" indent="-285750" eaLnBrk="1" hangingPunct="1">
              <a:lnSpc>
                <a:spcPct val="150000"/>
              </a:lnSpc>
              <a:buFont typeface="Arial" pitchFamily="34" charset="0"/>
              <a:buChar char="•"/>
              <a:defRPr/>
            </a:pPr>
            <a:r>
              <a:rPr lang="en-US" sz="2200" b="1" dirty="0">
                <a:solidFill>
                  <a:srgbClr val="FF0000"/>
                </a:solidFill>
                <a:latin typeface="Century Gothic" panose="020B0502020202020204" pitchFamily="34" charset="0"/>
                <a:cs typeface="Arial" charset="0"/>
              </a:rPr>
              <a:t>Wireless LANs,</a:t>
            </a:r>
            <a:r>
              <a:rPr lang="en-US" sz="2200" dirty="0">
                <a:solidFill>
                  <a:srgbClr val="FF0000"/>
                </a:solidFill>
                <a:latin typeface="Century Gothic" panose="020B0502020202020204" pitchFamily="34" charset="0"/>
                <a:cs typeface="Arial" charset="0"/>
              </a:rPr>
              <a:t> and </a:t>
            </a:r>
          </a:p>
          <a:p>
            <a:pPr marL="285750" indent="-285750" eaLnBrk="1" hangingPunct="1">
              <a:lnSpc>
                <a:spcPct val="150000"/>
              </a:lnSpc>
              <a:buFont typeface="Arial" pitchFamily="34" charset="0"/>
              <a:buChar char="•"/>
              <a:defRPr/>
            </a:pPr>
            <a:r>
              <a:rPr lang="en-US" sz="2200" dirty="0">
                <a:solidFill>
                  <a:srgbClr val="FF0000"/>
                </a:solidFill>
                <a:latin typeface="Century Gothic" panose="020B0502020202020204" pitchFamily="34" charset="0"/>
                <a:cs typeface="Arial" charset="0"/>
              </a:rPr>
              <a:t>Satellite communication. </a:t>
            </a:r>
          </a:p>
          <a:p>
            <a:pPr eaLnBrk="1" hangingPunct="1">
              <a:lnSpc>
                <a:spcPct val="150000"/>
              </a:lnSpc>
              <a:defRPr/>
            </a:pPr>
            <a:endParaRPr lang="en-US" sz="2200" dirty="0">
              <a:solidFill>
                <a:srgbClr val="FF0000"/>
              </a:solidFill>
              <a:latin typeface="Century Gothic" panose="020B0502020202020204" pitchFamily="34" charset="0"/>
              <a:cs typeface="Arial" charset="0"/>
            </a:endParaRPr>
          </a:p>
          <a:p>
            <a:pPr eaLnBrk="1" hangingPunct="1">
              <a:lnSpc>
                <a:spcPct val="150000"/>
              </a:lnSpc>
              <a:defRPr/>
            </a:pPr>
            <a:r>
              <a:rPr lang="en-US" sz="2200" dirty="0">
                <a:latin typeface="Century Gothic" panose="020B0502020202020204" pitchFamily="34" charset="0"/>
                <a:cs typeface="Arial" charset="0"/>
              </a:rPr>
              <a:t>RF is around everyone and everything, and comes in many forms. Radio waves range from 3Khz to 300 Ghz.</a:t>
            </a:r>
          </a:p>
          <a:p>
            <a:pPr eaLnBrk="1" hangingPunct="1">
              <a:lnSpc>
                <a:spcPct val="150000"/>
              </a:lnSpc>
              <a:defRPr/>
            </a:pPr>
            <a:endParaRPr lang="en-US" sz="2200" dirty="0">
              <a:latin typeface="Century Gothic" panose="020B0502020202020204" pitchFamily="34" charset="0"/>
              <a:cs typeface="Arial" charset="0"/>
            </a:endParaRPr>
          </a:p>
        </p:txBody>
      </p:sp>
      <p:sp>
        <p:nvSpPr>
          <p:cNvPr id="6" name="Title 1"/>
          <p:cNvSpPr txBox="1">
            <a:spLocks/>
          </p:cNvSpPr>
          <p:nvPr/>
        </p:nvSpPr>
        <p:spPr bwMode="auto">
          <a:xfrm>
            <a:off x="485775" y="533400"/>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Radio Frequency Fundamentals for Wireless LAN  </a:t>
            </a:r>
          </a:p>
        </p:txBody>
      </p:sp>
    </p:spTree>
    <p:extLst>
      <p:ext uri="{BB962C8B-B14F-4D97-AF65-F5344CB8AC3E}">
        <p14:creationId xmlns:p14="http://schemas.microsoft.com/office/powerpoint/2010/main" val="702965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111" r="12504" b="2203"/>
          <a:stretch/>
        </p:blipFill>
        <p:spPr bwMode="auto">
          <a:xfrm>
            <a:off x="259977" y="548038"/>
            <a:ext cx="7436223" cy="5852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053873"/>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191</TotalTime>
  <Pages>11</Pages>
  <Words>2647</Words>
  <Application>Microsoft Office PowerPoint</Application>
  <PresentationFormat>On-screen Show (4:3)</PresentationFormat>
  <Paragraphs>352</Paragraphs>
  <Slides>44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ＭＳ Ｐゴシック</vt:lpstr>
      <vt:lpstr>Arial</vt:lpstr>
      <vt:lpstr>Calibri</vt:lpstr>
      <vt:lpstr>Century Gothic</vt:lpstr>
      <vt:lpstr>新細明體</vt:lpstr>
      <vt:lpstr>Wingdings 2</vt:lpstr>
      <vt:lpstr>UCTI-Template-foundation-level</vt:lpstr>
      <vt:lpstr>Mobile and Wireless Technology  CT090-3-2-MWT Version VD01</vt:lpstr>
      <vt:lpstr>Topic &amp; Structure of The Lesson</vt:lpstr>
      <vt:lpstr>Learning Outcomes</vt:lpstr>
      <vt:lpstr>Key Terms You Must Be Able To Use</vt:lpstr>
      <vt:lpstr>Topic &amp; Structure of The Lesson</vt:lpstr>
      <vt:lpstr>PowerPoint Presentation</vt:lpstr>
      <vt:lpstr>PowerPoint Presentation</vt:lpstr>
      <vt:lpstr>PowerPoint Presentation</vt:lpstr>
      <vt:lpstr>PowerPoint Presentation</vt:lpstr>
      <vt:lpstr>PowerPoint Presentation</vt:lpstr>
      <vt:lpstr>Topic &amp; Structure of The Lesson</vt:lpstr>
      <vt:lpstr>PowerPoint Presentation</vt:lpstr>
      <vt:lpstr>Topic &amp; Structure of The 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&amp; Structure of The Lesson</vt:lpstr>
      <vt:lpstr>PowerPoint Presentation</vt:lpstr>
      <vt:lpstr>Topic &amp; Structure of The 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Salmiah Binti Amin</cp:lastModifiedBy>
  <cp:revision>34</cp:revision>
  <cp:lastPrinted>2020-08-14T07:05:56Z</cp:lastPrinted>
  <dcterms:created xsi:type="dcterms:W3CDTF">2017-10-11T09:20:11Z</dcterms:created>
  <dcterms:modified xsi:type="dcterms:W3CDTF">2020-08-14T07:22:55Z</dcterms:modified>
</cp:coreProperties>
</file>