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40"/>
  </p:notesMasterIdLst>
  <p:handoutMasterIdLst>
    <p:handoutMasterId r:id="rId41"/>
  </p:handoutMasterIdLst>
  <p:sldIdLst>
    <p:sldId id="304" r:id="rId2"/>
    <p:sldId id="267" r:id="rId3"/>
    <p:sldId id="268" r:id="rId4"/>
    <p:sldId id="269" r:id="rId5"/>
    <p:sldId id="270"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271" r:id="rId36"/>
    <p:sldId id="272" r:id="rId37"/>
    <p:sldId id="273" r:id="rId38"/>
    <p:sldId id="274" r:id="rId39"/>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1" d="100"/>
          <a:sy n="71" d="100"/>
        </p:scale>
        <p:origin x="1218" y="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CT090-3-2 and Mobile &amp; Wireless Technology</a:t>
            </a: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dirty="0" smtClean="0"/>
              <a:t>Slide ‹#› of 32</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WLAN</a:t>
            </a:r>
            <a:r>
              <a:rPr lang="en-GB" sz="800" baseline="0" dirty="0" smtClean="0">
                <a:latin typeface="Calibri" pitchFamily="34" charset="0"/>
                <a:cs typeface="Calibri" pitchFamily="34" charset="0"/>
              </a:rPr>
              <a:t> Terminology and Technology</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smtClean="0">
                <a:latin typeface="Arial" charset="0"/>
              </a:rPr>
              <a:t>WLAN Terminology and Technology</a:t>
            </a:r>
            <a:endParaRPr lang="en-US" dirty="0"/>
          </a:p>
        </p:txBody>
      </p:sp>
      <p:sp>
        <p:nvSpPr>
          <p:cNvPr id="5" name="Text Box 6"/>
          <p:cNvSpPr txBox="1">
            <a:spLocks noGrp="1" noChangeArrowheads="1"/>
          </p:cNvSpPr>
          <p:nvPr>
            <p:ph type="ctrTitle"/>
          </p:nvPr>
        </p:nvSpPr>
        <p:spPr bwMode="auto">
          <a:xfrm>
            <a:off x="1452282" y="2256750"/>
            <a:ext cx="7691718" cy="861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b="1" dirty="0">
                <a:solidFill>
                  <a:srgbClr val="10065A"/>
                </a:solidFill>
              </a:rPr>
              <a:t>Mobile and Wireless Technology</a:t>
            </a:r>
            <a:r>
              <a:rPr lang="en-US" sz="3600" dirty="0"/>
              <a:t> </a:t>
            </a:r>
            <a:br>
              <a:rPr lang="en-US" sz="3600" dirty="0"/>
            </a:br>
            <a:r>
              <a:rPr lang="en-GB" sz="1400" dirty="0"/>
              <a:t>CT090-3-2</a:t>
            </a:r>
            <a:r>
              <a:rPr lang="en-US" sz="1400" dirty="0"/>
              <a:t>-MWT Version </a:t>
            </a:r>
            <a:r>
              <a:rPr lang="en-US" sz="1400" dirty="0" smtClean="0"/>
              <a:t>VD01</a:t>
            </a:r>
            <a:endParaRPr lang="en-US" sz="1400" dirty="0"/>
          </a:p>
        </p:txBody>
      </p:sp>
    </p:spTree>
    <p:extLst>
      <p:ext uri="{BB962C8B-B14F-4D97-AF65-F5344CB8AC3E}">
        <p14:creationId xmlns:p14="http://schemas.microsoft.com/office/powerpoint/2010/main" val="1089067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304799" y="1333494"/>
            <a:ext cx="8543365"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1900" b="1" dirty="0">
                <a:solidFill>
                  <a:srgbClr val="FF0000"/>
                </a:solidFill>
                <a:latin typeface="Century Gothic" panose="020B0502020202020204" pitchFamily="34" charset="0"/>
              </a:rPr>
              <a:t>Radio frequency channel </a:t>
            </a:r>
            <a:r>
              <a:rPr lang="en-US" sz="1900" dirty="0">
                <a:latin typeface="Century Gothic" panose="020B0502020202020204" pitchFamily="34" charset="0"/>
              </a:rPr>
              <a:t>- The IBSS configuration requires a user to set the specific RF channel that will be used by all devices that are part of the same IBSS network. </a:t>
            </a: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dirty="0">
                <a:latin typeface="Century Gothic" panose="020B0502020202020204" pitchFamily="34" charset="0"/>
              </a:rPr>
              <a:t>This is accomplished in the client utility software for the network adapter. Some client software utilities set this automatically, in which case the IBSS will use the channel automatically specified.</a:t>
            </a: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b="1" dirty="0">
                <a:solidFill>
                  <a:srgbClr val="FF0000"/>
                </a:solidFill>
                <a:latin typeface="Century Gothic" panose="020B0502020202020204" pitchFamily="34" charset="0"/>
              </a:rPr>
              <a:t>It is important to understand that all devices in any common IBSS must be communicating on the same channel.</a:t>
            </a:r>
            <a:r>
              <a:rPr lang="en-US" sz="1900" dirty="0">
                <a:latin typeface="Century Gothic" panose="020B0502020202020204" pitchFamily="34" charset="0"/>
              </a:rPr>
              <a:t> If the client utility does allow a channel to be set, the channel chosen is up to the user but based upon the regulatory domain in which the network is used</a:t>
            </a:r>
            <a:r>
              <a:rPr lang="en-US" sz="1900" dirty="0" smtClean="0">
                <a:latin typeface="Century Gothic" panose="020B0502020202020204" pitchFamily="34" charset="0"/>
              </a:rPr>
              <a:t>.</a:t>
            </a:r>
            <a:endParaRPr lang="en-US" sz="1900" dirty="0">
              <a:latin typeface="Century Gothic" panose="020B0502020202020204" pitchFamily="34" charset="0"/>
            </a:endParaRPr>
          </a:p>
        </p:txBody>
      </p:sp>
      <p:sp>
        <p:nvSpPr>
          <p:cNvPr id="7" name="Title 1"/>
          <p:cNvSpPr txBox="1">
            <a:spLocks/>
          </p:cNvSpPr>
          <p:nvPr/>
        </p:nvSpPr>
        <p:spPr bwMode="auto">
          <a:xfrm>
            <a:off x="140205" y="381554"/>
            <a:ext cx="80010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200" b="1" dirty="0">
                <a:solidFill>
                  <a:srgbClr val="002060"/>
                </a:solidFill>
                <a:latin typeface="Century Gothic" panose="020B0502020202020204" pitchFamily="34" charset="0"/>
                <a:cs typeface="Calibri" panose="020F0502020204030204" pitchFamily="34" charset="0"/>
              </a:rPr>
              <a:t>Wireless LAN Modes of Operation - IBSS</a:t>
            </a:r>
          </a:p>
        </p:txBody>
      </p:sp>
    </p:spTree>
    <p:extLst>
      <p:ext uri="{BB962C8B-B14F-4D97-AF65-F5344CB8AC3E}">
        <p14:creationId xmlns:p14="http://schemas.microsoft.com/office/powerpoint/2010/main" val="1275877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6" name="Rectangle 2"/>
          <p:cNvSpPr>
            <a:spLocks noChangeArrowheads="1"/>
          </p:cNvSpPr>
          <p:nvPr/>
        </p:nvSpPr>
        <p:spPr bwMode="auto">
          <a:xfrm>
            <a:off x="368804" y="1585418"/>
            <a:ext cx="8170077" cy="462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r>
              <a:rPr lang="en-US" sz="1900" b="1" dirty="0">
                <a:solidFill>
                  <a:srgbClr val="FF0000"/>
                </a:solidFill>
                <a:latin typeface="Century Gothic" panose="020B0502020202020204" pitchFamily="34" charset="0"/>
              </a:rPr>
              <a:t>Security</a:t>
            </a:r>
          </a:p>
          <a:p>
            <a:pPr algn="just" eaLnBrk="1" hangingPunct="1"/>
            <a:endParaRPr lang="en-US" sz="1900" dirty="0">
              <a:latin typeface="Century Gothic" panose="020B0502020202020204" pitchFamily="34" charset="0"/>
            </a:endParaRPr>
          </a:p>
          <a:p>
            <a:pPr algn="just" eaLnBrk="1" hangingPunct="1">
              <a:lnSpc>
                <a:spcPct val="150000"/>
              </a:lnSpc>
            </a:pPr>
            <a:r>
              <a:rPr lang="en-US" sz="1900" b="1" dirty="0">
                <a:solidFill>
                  <a:srgbClr val="FF0000"/>
                </a:solidFill>
                <a:latin typeface="Century Gothic" panose="020B0502020202020204" pitchFamily="34" charset="0"/>
              </a:rPr>
              <a:t>With IBSS networks, there is no centralized control and no security management features. </a:t>
            </a: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b="1" dirty="0">
                <a:solidFill>
                  <a:srgbClr val="FF0000"/>
                </a:solidFill>
                <a:latin typeface="Century Gothic" panose="020B0502020202020204" pitchFamily="34" charset="0"/>
              </a:rPr>
              <a:t>Security is left up to the individual user or device</a:t>
            </a:r>
            <a:r>
              <a:rPr lang="en-US" sz="1900" dirty="0">
                <a:latin typeface="Century Gothic" panose="020B0502020202020204" pitchFamily="34" charset="0"/>
              </a:rPr>
              <a:t>. If a user inadvertently shares a resource it could expose sensitive information and pose security threats. </a:t>
            </a: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b="1" dirty="0">
                <a:solidFill>
                  <a:srgbClr val="FF0000"/>
                </a:solidFill>
                <a:latin typeface="Century Gothic" panose="020B0502020202020204" pitchFamily="34" charset="0"/>
              </a:rPr>
              <a:t>This can be a concern for many enterprise installations and therefore the use of an IBSS may be against corporate policy.</a:t>
            </a:r>
          </a:p>
        </p:txBody>
      </p:sp>
      <p:sp>
        <p:nvSpPr>
          <p:cNvPr id="7" name="Title 1"/>
          <p:cNvSpPr txBox="1">
            <a:spLocks/>
          </p:cNvSpPr>
          <p:nvPr/>
        </p:nvSpPr>
        <p:spPr bwMode="auto">
          <a:xfrm>
            <a:off x="140205" y="381554"/>
            <a:ext cx="80010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200" b="1" dirty="0">
                <a:solidFill>
                  <a:srgbClr val="002060"/>
                </a:solidFill>
                <a:latin typeface="Century Gothic" panose="020B0502020202020204" pitchFamily="34" charset="0"/>
                <a:cs typeface="Calibri" panose="020F0502020204030204" pitchFamily="34" charset="0"/>
              </a:rPr>
              <a:t>Wireless LAN Modes of Operation - IBSS</a:t>
            </a:r>
          </a:p>
        </p:txBody>
      </p:sp>
    </p:spTree>
    <p:extLst>
      <p:ext uri="{BB962C8B-B14F-4D97-AF65-F5344CB8AC3E}">
        <p14:creationId xmlns:p14="http://schemas.microsoft.com/office/powerpoint/2010/main" val="320113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393608" y="1548462"/>
            <a:ext cx="8333534" cy="491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1900" b="1" dirty="0">
                <a:solidFill>
                  <a:srgbClr val="FF0000"/>
                </a:solidFill>
                <a:latin typeface="Century Gothic" panose="020B0502020202020204" pitchFamily="34" charset="0"/>
              </a:rPr>
              <a:t>The </a:t>
            </a:r>
            <a:r>
              <a:rPr lang="en-US" sz="1900" b="1" i="1" dirty="0">
                <a:solidFill>
                  <a:srgbClr val="FF0000"/>
                </a:solidFill>
                <a:latin typeface="Century Gothic" panose="020B0502020202020204" pitchFamily="34" charset="0"/>
              </a:rPr>
              <a:t>basic service set </a:t>
            </a:r>
            <a:r>
              <a:rPr lang="en-US" sz="1900" b="1" dirty="0">
                <a:solidFill>
                  <a:srgbClr val="FF0000"/>
                </a:solidFill>
                <a:latin typeface="Century Gothic" panose="020B0502020202020204" pitchFamily="34" charset="0"/>
              </a:rPr>
              <a:t>(BSS) is the foundation of the wireless network. This mode consists of an access point connected to a network infrastructure and associated devices. </a:t>
            </a: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dirty="0">
                <a:latin typeface="Century Gothic" panose="020B0502020202020204" pitchFamily="34" charset="0"/>
              </a:rPr>
              <a:t>This is considered the foundation because it may be one of many access points that form a wireless network. </a:t>
            </a: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b="1" dirty="0">
                <a:solidFill>
                  <a:srgbClr val="FF0000"/>
                </a:solidFill>
                <a:latin typeface="Century Gothic" panose="020B0502020202020204" pitchFamily="34" charset="0"/>
              </a:rPr>
              <a:t>With a BSS setup, each access point is connected to a network infrastructure, also known as the distribution system (DS) and allows connected wireless LAN devices to access network resources based on the appropriate permissions the device or user has access to. </a:t>
            </a:r>
          </a:p>
        </p:txBody>
      </p:sp>
      <p:sp>
        <p:nvSpPr>
          <p:cNvPr id="7" name="Title 1"/>
          <p:cNvSpPr txBox="1">
            <a:spLocks/>
          </p:cNvSpPr>
          <p:nvPr/>
        </p:nvSpPr>
        <p:spPr bwMode="auto">
          <a:xfrm>
            <a:off x="140205" y="381554"/>
            <a:ext cx="80010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200" b="1" dirty="0">
                <a:solidFill>
                  <a:srgbClr val="002060"/>
                </a:solidFill>
                <a:latin typeface="Century Gothic" panose="020B0502020202020204" pitchFamily="34" charset="0"/>
                <a:cs typeface="Calibri" panose="020F0502020204030204" pitchFamily="34" charset="0"/>
              </a:rPr>
              <a:t>Wireless LAN Modes of Operation - </a:t>
            </a:r>
            <a:r>
              <a:rPr lang="en-US" sz="3200" b="1" dirty="0" smtClean="0">
                <a:solidFill>
                  <a:srgbClr val="002060"/>
                </a:solidFill>
                <a:latin typeface="Century Gothic" panose="020B0502020202020204" pitchFamily="34" charset="0"/>
                <a:cs typeface="Calibri" panose="020F0502020204030204" pitchFamily="34" charset="0"/>
              </a:rPr>
              <a:t>BSS</a:t>
            </a:r>
            <a:endParaRPr lang="en-US" sz="3200" b="1" dirty="0">
              <a:solidFill>
                <a:srgbClr val="002060"/>
              </a:solidFill>
              <a:latin typeface="Century Gothic" panose="020B0502020202020204" pitchFamily="34" charset="0"/>
              <a:cs typeface="Calibri" panose="020F0502020204030204" pitchFamily="34" charset="0"/>
            </a:endParaRPr>
          </a:p>
        </p:txBody>
      </p:sp>
    </p:spTree>
    <p:extLst>
      <p:ext uri="{BB962C8B-B14F-4D97-AF65-F5344CB8AC3E}">
        <p14:creationId xmlns:p14="http://schemas.microsoft.com/office/powerpoint/2010/main" val="1999386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830" y="3963988"/>
            <a:ext cx="2492375"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330705" y="1367397"/>
            <a:ext cx="8625036" cy="3162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1900" dirty="0" smtClean="0">
                <a:latin typeface="Century Gothic" panose="020B0502020202020204" pitchFamily="34" charset="0"/>
              </a:rPr>
              <a:t>The </a:t>
            </a:r>
            <a:r>
              <a:rPr lang="en-US" sz="1900" dirty="0">
                <a:latin typeface="Century Gothic" panose="020B0502020202020204" pitchFamily="34" charset="0"/>
              </a:rPr>
              <a:t>radio frequency area of coverage depends on several factors such as the antenna gain and output power settings; this area of coverage is known as the </a:t>
            </a:r>
            <a:r>
              <a:rPr lang="en-US" sz="1900" i="1" dirty="0">
                <a:solidFill>
                  <a:srgbClr val="FF0000"/>
                </a:solidFill>
                <a:latin typeface="Century Gothic" panose="020B0502020202020204" pitchFamily="34" charset="0"/>
              </a:rPr>
              <a:t>basic service area(BSA)</a:t>
            </a:r>
            <a:r>
              <a:rPr lang="en-US" sz="1900" dirty="0">
                <a:solidFill>
                  <a:srgbClr val="FF0000"/>
                </a:solidFill>
                <a:latin typeface="Century Gothic" panose="020B0502020202020204" pitchFamily="34" charset="0"/>
              </a:rPr>
              <a:t>. </a:t>
            </a:r>
          </a:p>
          <a:p>
            <a:pPr algn="just" eaLnBrk="1" hangingPunct="1">
              <a:lnSpc>
                <a:spcPct val="150000"/>
              </a:lnSpc>
            </a:pPr>
            <a:r>
              <a:rPr lang="en-US" sz="1900" dirty="0">
                <a:latin typeface="Century Gothic" panose="020B0502020202020204" pitchFamily="34" charset="0"/>
              </a:rPr>
              <a:t>Any wireless device in radio range and part of the BSA with the correct configuration parameters, including SSID and security settings, will be able to successfully connect to the access point. Figure 7.5 shows an example of a BSS.  </a:t>
            </a:r>
          </a:p>
        </p:txBody>
      </p:sp>
      <p:sp>
        <p:nvSpPr>
          <p:cNvPr id="8" name="Title 1"/>
          <p:cNvSpPr txBox="1">
            <a:spLocks/>
          </p:cNvSpPr>
          <p:nvPr/>
        </p:nvSpPr>
        <p:spPr bwMode="auto">
          <a:xfrm>
            <a:off x="140205" y="381554"/>
            <a:ext cx="80010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200" b="1" dirty="0">
                <a:solidFill>
                  <a:srgbClr val="002060"/>
                </a:solidFill>
                <a:latin typeface="Century Gothic" panose="020B0502020202020204" pitchFamily="34" charset="0"/>
                <a:cs typeface="Calibri" panose="020F0502020204030204" pitchFamily="34" charset="0"/>
              </a:rPr>
              <a:t>Wireless LAN Modes of Operation - </a:t>
            </a:r>
            <a:r>
              <a:rPr lang="en-US" sz="3200" b="1" dirty="0" smtClean="0">
                <a:solidFill>
                  <a:srgbClr val="002060"/>
                </a:solidFill>
                <a:latin typeface="Century Gothic" panose="020B0502020202020204" pitchFamily="34" charset="0"/>
                <a:cs typeface="Calibri" panose="020F0502020204030204" pitchFamily="34" charset="0"/>
              </a:rPr>
              <a:t>BSS</a:t>
            </a:r>
            <a:endParaRPr lang="en-US" sz="3200" b="1" dirty="0">
              <a:solidFill>
                <a:srgbClr val="002060"/>
              </a:solidFill>
              <a:latin typeface="Century Gothic" panose="020B0502020202020204" pitchFamily="34" charset="0"/>
              <a:cs typeface="Calibri" panose="020F0502020204030204" pitchFamily="34" charset="0"/>
            </a:endParaRPr>
          </a:p>
        </p:txBody>
      </p:sp>
    </p:spTree>
    <p:extLst>
      <p:ext uri="{BB962C8B-B14F-4D97-AF65-F5344CB8AC3E}">
        <p14:creationId xmlns:p14="http://schemas.microsoft.com/office/powerpoint/2010/main" val="1977869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268942" y="1401763"/>
            <a:ext cx="86868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1900" b="1" dirty="0">
                <a:solidFill>
                  <a:srgbClr val="FF0000"/>
                </a:solidFill>
                <a:latin typeface="Century Gothic" panose="020B0502020202020204" pitchFamily="34" charset="0"/>
              </a:rPr>
              <a:t>E</a:t>
            </a:r>
            <a:r>
              <a:rPr lang="en-US" sz="1900" b="1" i="1" dirty="0">
                <a:solidFill>
                  <a:srgbClr val="FF0000"/>
                </a:solidFill>
                <a:latin typeface="Century Gothic" panose="020B0502020202020204" pitchFamily="34" charset="0"/>
              </a:rPr>
              <a:t>xtended service set </a:t>
            </a:r>
            <a:r>
              <a:rPr lang="en-US" sz="1900" b="1" dirty="0">
                <a:solidFill>
                  <a:srgbClr val="FF0000"/>
                </a:solidFill>
                <a:latin typeface="Century Gothic" panose="020B0502020202020204" pitchFamily="34" charset="0"/>
              </a:rPr>
              <a:t>(ESS) is defined as “a set of one or more interconnected basic service sets (BSSs) </a:t>
            </a:r>
            <a:r>
              <a:rPr lang="en-US" sz="1900" dirty="0">
                <a:latin typeface="Century Gothic" panose="020B0502020202020204" pitchFamily="34" charset="0"/>
              </a:rPr>
              <a:t>that appears as a single BSS to the logical link control (LLC) layer at any station (STA) associated with one of those BSSs.” </a:t>
            </a: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b="1" dirty="0">
                <a:solidFill>
                  <a:srgbClr val="FF0000"/>
                </a:solidFill>
                <a:latin typeface="Century Gothic" panose="020B0502020202020204" pitchFamily="34" charset="0"/>
              </a:rPr>
              <a:t>In basic terms, this can be one or more basic service sets connected to a common distribution system. </a:t>
            </a:r>
            <a:r>
              <a:rPr lang="en-US" sz="1900" dirty="0">
                <a:latin typeface="Century Gothic" panose="020B0502020202020204" pitchFamily="34" charset="0"/>
              </a:rPr>
              <a:t>An ESS is a common configuration in many wireless LAN deployments for small to medium businesses as well as large enterprise organizations. </a:t>
            </a: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b="1" dirty="0">
                <a:solidFill>
                  <a:srgbClr val="FF0000"/>
                </a:solidFill>
                <a:latin typeface="Century Gothic" panose="020B0502020202020204" pitchFamily="34" charset="0"/>
              </a:rPr>
              <a:t>In most cases, an ESS would be used to provide consistent and complete coverage across an entire </a:t>
            </a:r>
            <a:r>
              <a:rPr lang="en-US" sz="1900" b="1" dirty="0" smtClean="0">
                <a:solidFill>
                  <a:srgbClr val="FF0000"/>
                </a:solidFill>
                <a:latin typeface="Century Gothic" panose="020B0502020202020204" pitchFamily="34" charset="0"/>
              </a:rPr>
              <a:t>organization.</a:t>
            </a:r>
            <a:endParaRPr lang="en-US" sz="1900" dirty="0">
              <a:latin typeface="Century Gothic" panose="020B0502020202020204" pitchFamily="34" charset="0"/>
            </a:endParaRPr>
          </a:p>
        </p:txBody>
      </p:sp>
      <p:sp>
        <p:nvSpPr>
          <p:cNvPr id="7" name="Title 1"/>
          <p:cNvSpPr txBox="1">
            <a:spLocks/>
          </p:cNvSpPr>
          <p:nvPr/>
        </p:nvSpPr>
        <p:spPr bwMode="auto">
          <a:xfrm>
            <a:off x="140205" y="381554"/>
            <a:ext cx="80010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200" b="1" dirty="0">
                <a:solidFill>
                  <a:srgbClr val="002060"/>
                </a:solidFill>
                <a:latin typeface="Century Gothic" panose="020B0502020202020204" pitchFamily="34" charset="0"/>
                <a:cs typeface="Calibri" panose="020F0502020204030204" pitchFamily="34" charset="0"/>
              </a:rPr>
              <a:t>Wireless LAN Modes of Operation - </a:t>
            </a:r>
            <a:r>
              <a:rPr lang="en-US" sz="3200" b="1" dirty="0" smtClean="0">
                <a:solidFill>
                  <a:srgbClr val="002060"/>
                </a:solidFill>
                <a:latin typeface="Century Gothic" panose="020B0502020202020204" pitchFamily="34" charset="0"/>
                <a:cs typeface="Calibri" panose="020F0502020204030204" pitchFamily="34" charset="0"/>
              </a:rPr>
              <a:t>ESS</a:t>
            </a:r>
            <a:endParaRPr lang="en-US" sz="3200" b="1" dirty="0">
              <a:solidFill>
                <a:srgbClr val="002060"/>
              </a:solidFill>
              <a:latin typeface="Century Gothic" panose="020B0502020202020204" pitchFamily="34" charset="0"/>
              <a:cs typeface="Calibri" panose="020F0502020204030204" pitchFamily="34" charset="0"/>
            </a:endParaRPr>
          </a:p>
        </p:txBody>
      </p:sp>
    </p:spTree>
    <p:extLst>
      <p:ext uri="{BB962C8B-B14F-4D97-AF65-F5344CB8AC3E}">
        <p14:creationId xmlns:p14="http://schemas.microsoft.com/office/powerpoint/2010/main" val="2097596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3"/>
          <p:cNvSpPr>
            <a:spLocks noChangeArrowheads="1"/>
          </p:cNvSpPr>
          <p:nvPr/>
        </p:nvSpPr>
        <p:spPr bwMode="auto">
          <a:xfrm>
            <a:off x="479612" y="1751293"/>
            <a:ext cx="8077200" cy="266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1900" dirty="0" smtClean="0">
                <a:latin typeface="Century Gothic" panose="020B0502020202020204" pitchFamily="34" charset="0"/>
              </a:rPr>
              <a:t>An </a:t>
            </a:r>
            <a:r>
              <a:rPr lang="en-US" sz="1900" dirty="0">
                <a:latin typeface="Century Gothic" panose="020B0502020202020204" pitchFamily="34" charset="0"/>
              </a:rPr>
              <a:t>ESS can be thought of as several basic service sets (BSSs) that have matching parameters such as SSID and security settings. </a:t>
            </a: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dirty="0">
                <a:latin typeface="Century Gothic" panose="020B0502020202020204" pitchFamily="34" charset="0"/>
              </a:rPr>
              <a:t>It is the distribution system connecting these together that makes up the ESS. In most cases, the basic service area for each BSS will overlap to allow roaming from one BSS to another. </a:t>
            </a:r>
          </a:p>
        </p:txBody>
      </p:sp>
      <p:sp>
        <p:nvSpPr>
          <p:cNvPr id="7" name="Title 1"/>
          <p:cNvSpPr txBox="1">
            <a:spLocks/>
          </p:cNvSpPr>
          <p:nvPr/>
        </p:nvSpPr>
        <p:spPr bwMode="auto">
          <a:xfrm>
            <a:off x="140205" y="381554"/>
            <a:ext cx="80010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200" b="1" dirty="0">
                <a:solidFill>
                  <a:srgbClr val="002060"/>
                </a:solidFill>
                <a:latin typeface="Century Gothic" panose="020B0502020202020204" pitchFamily="34" charset="0"/>
                <a:cs typeface="Calibri" panose="020F0502020204030204" pitchFamily="34" charset="0"/>
              </a:rPr>
              <a:t>Wireless LAN Modes of Operation - E</a:t>
            </a:r>
            <a:r>
              <a:rPr lang="en-US" sz="3200" b="1" dirty="0" smtClean="0">
                <a:solidFill>
                  <a:srgbClr val="002060"/>
                </a:solidFill>
                <a:latin typeface="Century Gothic" panose="020B0502020202020204" pitchFamily="34" charset="0"/>
                <a:cs typeface="Calibri" panose="020F0502020204030204" pitchFamily="34" charset="0"/>
              </a:rPr>
              <a:t>SS</a:t>
            </a:r>
            <a:endParaRPr lang="en-US" sz="3200" b="1" dirty="0">
              <a:solidFill>
                <a:srgbClr val="002060"/>
              </a:solidFill>
              <a:latin typeface="Century Gothic" panose="020B0502020202020204" pitchFamily="34" charset="0"/>
              <a:cs typeface="Calibri" panose="020F0502020204030204" pitchFamily="34" charset="0"/>
            </a:endParaRPr>
          </a:p>
        </p:txBody>
      </p:sp>
    </p:spTree>
    <p:extLst>
      <p:ext uri="{BB962C8B-B14F-4D97-AF65-F5344CB8AC3E}">
        <p14:creationId xmlns:p14="http://schemas.microsoft.com/office/powerpoint/2010/main" val="1888585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62200"/>
            <a:ext cx="71628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458133" y="1311315"/>
            <a:ext cx="59023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2000" dirty="0">
                <a:latin typeface="Century Gothic" panose="020B0502020202020204" pitchFamily="34" charset="0"/>
              </a:rPr>
              <a:t>ESS - Extended Service Set</a:t>
            </a:r>
          </a:p>
        </p:txBody>
      </p:sp>
      <p:sp>
        <p:nvSpPr>
          <p:cNvPr id="7" name="Title 1"/>
          <p:cNvSpPr txBox="1">
            <a:spLocks/>
          </p:cNvSpPr>
          <p:nvPr/>
        </p:nvSpPr>
        <p:spPr bwMode="auto">
          <a:xfrm>
            <a:off x="140205" y="381554"/>
            <a:ext cx="80010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200" b="1" dirty="0">
                <a:solidFill>
                  <a:srgbClr val="002060"/>
                </a:solidFill>
                <a:latin typeface="Century Gothic" panose="020B0502020202020204" pitchFamily="34" charset="0"/>
                <a:cs typeface="Calibri" panose="020F0502020204030204" pitchFamily="34" charset="0"/>
              </a:rPr>
              <a:t>Wireless LAN Modes of Operation - E</a:t>
            </a:r>
            <a:r>
              <a:rPr lang="en-US" sz="3200" b="1" dirty="0" smtClean="0">
                <a:solidFill>
                  <a:srgbClr val="002060"/>
                </a:solidFill>
                <a:latin typeface="Century Gothic" panose="020B0502020202020204" pitchFamily="34" charset="0"/>
                <a:cs typeface="Calibri" panose="020F0502020204030204" pitchFamily="34" charset="0"/>
              </a:rPr>
              <a:t>SS</a:t>
            </a:r>
            <a:endParaRPr lang="en-US" sz="3200" b="1" dirty="0">
              <a:solidFill>
                <a:srgbClr val="002060"/>
              </a:solidFill>
              <a:latin typeface="Century Gothic" panose="020B0502020202020204" pitchFamily="34" charset="0"/>
              <a:cs typeface="Calibri" panose="020F0502020204030204" pitchFamily="34" charset="0"/>
            </a:endParaRPr>
          </a:p>
        </p:txBody>
      </p:sp>
    </p:spTree>
    <p:extLst>
      <p:ext uri="{BB962C8B-B14F-4D97-AF65-F5344CB8AC3E}">
        <p14:creationId xmlns:p14="http://schemas.microsoft.com/office/powerpoint/2010/main" val="2963862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324970" y="1828800"/>
            <a:ext cx="8429065" cy="4039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1900" b="1" dirty="0">
                <a:solidFill>
                  <a:srgbClr val="FF0000"/>
                </a:solidFill>
                <a:latin typeface="Century Gothic" panose="020B0502020202020204" pitchFamily="34" charset="0"/>
              </a:rPr>
              <a:t>The first part of the discovery phase in IEEE 802.11 of wireless networking is known as </a:t>
            </a:r>
            <a:r>
              <a:rPr lang="en-US" sz="1900" b="1" i="1" dirty="0">
                <a:solidFill>
                  <a:srgbClr val="FF0000"/>
                </a:solidFill>
                <a:latin typeface="Century Gothic" panose="020B0502020202020204" pitchFamily="34" charset="0"/>
              </a:rPr>
              <a:t>passive scanning</a:t>
            </a:r>
            <a:r>
              <a:rPr lang="en-US" sz="1900" b="1" dirty="0">
                <a:solidFill>
                  <a:srgbClr val="FF0000"/>
                </a:solidFill>
                <a:latin typeface="Century Gothic" panose="020B0502020202020204" pitchFamily="34" charset="0"/>
              </a:rPr>
              <a:t>. </a:t>
            </a:r>
            <a:r>
              <a:rPr lang="en-US" sz="1900" dirty="0">
                <a:latin typeface="Century Gothic" panose="020B0502020202020204" pitchFamily="34" charset="0"/>
              </a:rPr>
              <a:t>This process allows wireless LAN devices to “listen” for information about wireless networks in the radio receiving area of the wireless network or the BSA. </a:t>
            </a: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b="1" dirty="0">
                <a:solidFill>
                  <a:srgbClr val="FF0000"/>
                </a:solidFill>
                <a:latin typeface="Century Gothic" panose="020B0502020202020204" pitchFamily="34" charset="0"/>
              </a:rPr>
              <a:t>During the passive scanning process, wireless LAN devices will listen for specific information to make them aware of networks in the area. </a:t>
            </a:r>
            <a:r>
              <a:rPr lang="en-US" sz="1900" dirty="0">
                <a:latin typeface="Century Gothic" panose="020B0502020202020204" pitchFamily="34" charset="0"/>
              </a:rPr>
              <a:t>An analogy to this process would be using an FM radio tuner to scan through the entire band listening for a station to tune in.</a:t>
            </a:r>
          </a:p>
        </p:txBody>
      </p:sp>
      <p:sp>
        <p:nvSpPr>
          <p:cNvPr id="6" name="Title 1"/>
          <p:cNvSpPr txBox="1">
            <a:spLocks/>
          </p:cNvSpPr>
          <p:nvPr/>
        </p:nvSpPr>
        <p:spPr bwMode="auto">
          <a:xfrm>
            <a:off x="0" y="554038"/>
            <a:ext cx="83058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dirty="0">
                <a:solidFill>
                  <a:srgbClr val="002060"/>
                </a:solidFill>
                <a:latin typeface="Century Gothic" panose="020B0502020202020204" pitchFamily="34" charset="0"/>
                <a:cs typeface="Calibri" panose="020F0502020204030204" pitchFamily="34" charset="0"/>
              </a:rPr>
              <a:t>Connecting to a Wireless Network – Passive Scanning</a:t>
            </a:r>
          </a:p>
        </p:txBody>
      </p:sp>
    </p:spTree>
    <p:extLst>
      <p:ext uri="{BB962C8B-B14F-4D97-AF65-F5344CB8AC3E}">
        <p14:creationId xmlns:p14="http://schemas.microsoft.com/office/powerpoint/2010/main" val="3599329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txBox="1">
            <a:spLocks/>
          </p:cNvSpPr>
          <p:nvPr/>
        </p:nvSpPr>
        <p:spPr bwMode="auto">
          <a:xfrm>
            <a:off x="146797" y="497541"/>
            <a:ext cx="8305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dirty="0">
                <a:solidFill>
                  <a:srgbClr val="002060"/>
                </a:solidFill>
                <a:latin typeface="Century Gothic" panose="020B0502020202020204" pitchFamily="34" charset="0"/>
                <a:cs typeface="Calibri" panose="020F0502020204030204" pitchFamily="34" charset="0"/>
              </a:rPr>
              <a:t>Connecting to a Wireless Network – </a:t>
            </a:r>
            <a:endParaRPr lang="en-US" sz="3600" b="1" dirty="0" smtClean="0">
              <a:solidFill>
                <a:srgbClr val="002060"/>
              </a:solidFill>
              <a:latin typeface="Century Gothic" panose="020B0502020202020204" pitchFamily="34" charset="0"/>
              <a:cs typeface="Calibri" panose="020F0502020204030204" pitchFamily="34" charset="0"/>
            </a:endParaRPr>
          </a:p>
          <a:p>
            <a:r>
              <a:rPr lang="en-US" sz="3600" b="1" dirty="0" smtClean="0">
                <a:solidFill>
                  <a:srgbClr val="002060"/>
                </a:solidFill>
                <a:latin typeface="Century Gothic" panose="020B0502020202020204" pitchFamily="34" charset="0"/>
                <a:cs typeface="Calibri" panose="020F0502020204030204" pitchFamily="34" charset="0"/>
              </a:rPr>
              <a:t>Active </a:t>
            </a:r>
            <a:r>
              <a:rPr lang="en-US" sz="3600" b="1" dirty="0">
                <a:solidFill>
                  <a:srgbClr val="002060"/>
                </a:solidFill>
                <a:latin typeface="Century Gothic" panose="020B0502020202020204" pitchFamily="34" charset="0"/>
                <a:cs typeface="Calibri" panose="020F0502020204030204" pitchFamily="34" charset="0"/>
              </a:rPr>
              <a:t>Scanning</a:t>
            </a:r>
          </a:p>
        </p:txBody>
      </p:sp>
      <p:sp>
        <p:nvSpPr>
          <p:cNvPr id="6" name="Rectangle 3"/>
          <p:cNvSpPr>
            <a:spLocks noChangeArrowheads="1"/>
          </p:cNvSpPr>
          <p:nvPr/>
        </p:nvSpPr>
        <p:spPr bwMode="auto">
          <a:xfrm>
            <a:off x="261096" y="1465730"/>
            <a:ext cx="8761879" cy="520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1900" b="1" dirty="0">
                <a:solidFill>
                  <a:srgbClr val="FF0000"/>
                </a:solidFill>
                <a:latin typeface="Century Gothic" panose="020B0502020202020204" pitchFamily="34" charset="0"/>
              </a:rPr>
              <a:t>Active scanning is another part of the wireless LAN discovery phase</a:t>
            </a:r>
            <a:r>
              <a:rPr lang="en-US" sz="1900" dirty="0">
                <a:latin typeface="Century Gothic" panose="020B0502020202020204" pitchFamily="34" charset="0"/>
              </a:rPr>
              <a:t>. In active scanning, wireless LAN devices wishing to connect to a network send out a frame known as a probe request. </a:t>
            </a: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b="1" dirty="0">
                <a:solidFill>
                  <a:srgbClr val="FF0000"/>
                </a:solidFill>
                <a:latin typeface="Century Gothic" panose="020B0502020202020204" pitchFamily="34" charset="0"/>
              </a:rPr>
              <a:t>The function of this management frame is to find a specific wireless access point to connect with. </a:t>
            </a:r>
            <a:r>
              <a:rPr lang="en-US" sz="1900" dirty="0">
                <a:latin typeface="Century Gothic" panose="020B0502020202020204" pitchFamily="34" charset="0"/>
              </a:rPr>
              <a:t>Depending on the client software used, if an SSID is specified in the client utility software active profile, the device will join only a network with the matching SSID.</a:t>
            </a:r>
          </a:p>
          <a:p>
            <a:pPr algn="just" eaLnBrk="1" hangingPunct="1"/>
            <a:endParaRPr lang="en-US" sz="1900" dirty="0">
              <a:latin typeface="Century Gothic" panose="020B0502020202020204" pitchFamily="34" charset="0"/>
            </a:endParaRPr>
          </a:p>
          <a:p>
            <a:pPr algn="just" eaLnBrk="1" hangingPunct="1">
              <a:lnSpc>
                <a:spcPct val="150000"/>
              </a:lnSpc>
            </a:pPr>
            <a:r>
              <a:rPr lang="en-US" sz="1900" dirty="0">
                <a:latin typeface="Century Gothic" panose="020B0502020202020204" pitchFamily="34" charset="0"/>
              </a:rPr>
              <a:t>Access points constantly listen for probe request frames. Any access point within hearing range of the wireless device and having a matching SSID sends out a probe response frame to the wireless device. </a:t>
            </a:r>
          </a:p>
        </p:txBody>
      </p:sp>
    </p:spTree>
    <p:extLst>
      <p:ext uri="{BB962C8B-B14F-4D97-AF65-F5344CB8AC3E}">
        <p14:creationId xmlns:p14="http://schemas.microsoft.com/office/powerpoint/2010/main" val="3196449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329826" y="1706889"/>
            <a:ext cx="8383868" cy="484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1900" b="1" dirty="0">
                <a:solidFill>
                  <a:srgbClr val="FF0000"/>
                </a:solidFill>
                <a:latin typeface="Century Gothic" panose="020B0502020202020204" pitchFamily="34" charset="0"/>
              </a:rPr>
              <a:t>Authentication in general is defined as verifying or confirming an identity. </a:t>
            </a:r>
          </a:p>
          <a:p>
            <a:pPr algn="just" eaLnBrk="1" hangingPunct="1">
              <a:lnSpc>
                <a:spcPct val="150000"/>
              </a:lnSpc>
            </a:pPr>
            <a:r>
              <a:rPr lang="en-US" sz="1900" i="1" dirty="0" smtClean="0">
                <a:latin typeface="Century Gothic" panose="020B0502020202020204" pitchFamily="34" charset="0"/>
              </a:rPr>
              <a:t>- </a:t>
            </a:r>
            <a:r>
              <a:rPr lang="en-US" i="1" dirty="0">
                <a:latin typeface="Century Gothic" panose="020B0502020202020204" pitchFamily="34" charset="0"/>
              </a:rPr>
              <a:t>We use a variety of authentication mechanisms in our daily lives, such as logging onto a computer or network at home or at the office, accessing secure sites on the Internet, using an ATM machine, or showing an identification badge to get access to a building.</a:t>
            </a: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dirty="0">
                <a:latin typeface="Century Gothic" panose="020B0502020202020204" pitchFamily="34" charset="0"/>
              </a:rPr>
              <a:t>IEEE 802.11 devices must use an authentication process in order to access network resources. </a:t>
            </a:r>
            <a:r>
              <a:rPr lang="en-US" sz="1900" b="1" dirty="0">
                <a:solidFill>
                  <a:srgbClr val="FF0000"/>
                </a:solidFill>
                <a:latin typeface="Century Gothic" panose="020B0502020202020204" pitchFamily="34" charset="0"/>
              </a:rPr>
              <a:t>This authentication process differs from conventional authentication methods such as providing a username and password to gain access to a network. </a:t>
            </a:r>
          </a:p>
        </p:txBody>
      </p:sp>
      <p:sp>
        <p:nvSpPr>
          <p:cNvPr id="6" name="Title 1"/>
          <p:cNvSpPr txBox="1">
            <a:spLocks/>
          </p:cNvSpPr>
          <p:nvPr/>
        </p:nvSpPr>
        <p:spPr bwMode="auto">
          <a:xfrm>
            <a:off x="0" y="337204"/>
            <a:ext cx="83058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dirty="0">
                <a:solidFill>
                  <a:srgbClr val="002060"/>
                </a:solidFill>
                <a:latin typeface="Century Gothic" panose="020B0502020202020204" pitchFamily="34" charset="0"/>
                <a:cs typeface="Calibri" panose="020F0502020204030204" pitchFamily="34" charset="0"/>
              </a:rPr>
              <a:t>Connecting to a Wireless Network – Authentication</a:t>
            </a:r>
          </a:p>
        </p:txBody>
      </p:sp>
    </p:spTree>
    <p:extLst>
      <p:ext uri="{BB962C8B-B14F-4D97-AF65-F5344CB8AC3E}">
        <p14:creationId xmlns:p14="http://schemas.microsoft.com/office/powerpoint/2010/main" val="278077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5" name="Content Placeholder 2"/>
          <p:cNvSpPr txBox="1">
            <a:spLocks/>
          </p:cNvSpPr>
          <p:nvPr/>
        </p:nvSpPr>
        <p:spPr bwMode="auto">
          <a:xfrm>
            <a:off x="393233" y="1521683"/>
            <a:ext cx="8589401"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a:lnSpc>
                <a:spcPct val="200000"/>
              </a:lnSpc>
            </a:pPr>
            <a:r>
              <a:rPr lang="en-US" sz="2400" dirty="0">
                <a:latin typeface="Century Gothic" panose="020B0502020202020204" pitchFamily="34" charset="0"/>
              </a:rPr>
              <a:t>Wireless LAN Modes of Operation  - </a:t>
            </a:r>
            <a:r>
              <a:rPr lang="en-US" sz="2000" dirty="0">
                <a:latin typeface="Century Gothic" panose="020B0502020202020204" pitchFamily="34" charset="0"/>
              </a:rPr>
              <a:t>Ad-hoc &amp; Infrastructure</a:t>
            </a:r>
          </a:p>
          <a:p>
            <a:pPr marL="0" indent="0">
              <a:lnSpc>
                <a:spcPct val="200000"/>
              </a:lnSpc>
            </a:pPr>
            <a:r>
              <a:rPr lang="en-US" sz="2400" dirty="0">
                <a:latin typeface="Century Gothic" panose="020B0502020202020204" pitchFamily="34" charset="0"/>
              </a:rPr>
              <a:t>Connecting to a Wireless Network </a:t>
            </a:r>
            <a:r>
              <a:rPr lang="en-US" sz="2000" dirty="0">
                <a:latin typeface="Century Gothic" panose="020B0502020202020204" pitchFamily="34" charset="0"/>
              </a:rPr>
              <a:t>– Passive Scanning &amp; Active  Scanning</a:t>
            </a:r>
          </a:p>
          <a:p>
            <a:pPr marL="0" indent="0">
              <a:lnSpc>
                <a:spcPct val="200000"/>
              </a:lnSpc>
            </a:pPr>
            <a:r>
              <a:rPr lang="en-US" sz="2400" dirty="0">
                <a:latin typeface="Century Gothic" panose="020B0502020202020204" pitchFamily="34" charset="0"/>
              </a:rPr>
              <a:t>Distribution System (DS) </a:t>
            </a:r>
          </a:p>
          <a:p>
            <a:pPr marL="0" indent="0">
              <a:lnSpc>
                <a:spcPct val="200000"/>
              </a:lnSpc>
            </a:pPr>
            <a:r>
              <a:rPr lang="en-US" sz="2400" dirty="0">
                <a:latin typeface="Century Gothic" panose="020B0502020202020204" pitchFamily="34" charset="0"/>
              </a:rPr>
              <a:t>Data Rates, Throughput, Dynamic Rate Switching</a:t>
            </a:r>
          </a:p>
          <a:p>
            <a:pPr marL="0" indent="0">
              <a:lnSpc>
                <a:spcPct val="200000"/>
              </a:lnSpc>
            </a:pPr>
            <a:r>
              <a:rPr lang="en-US" sz="2400" dirty="0">
                <a:latin typeface="Century Gothic" panose="020B0502020202020204" pitchFamily="34" charset="0"/>
              </a:rPr>
              <a:t>WLAN Roaming</a:t>
            </a: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419100" y="2057400"/>
            <a:ext cx="8115300" cy="272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1900" b="1" dirty="0">
                <a:solidFill>
                  <a:srgbClr val="FF0000"/>
                </a:solidFill>
                <a:latin typeface="Century Gothic" panose="020B0502020202020204" pitchFamily="34" charset="0"/>
              </a:rPr>
              <a:t>The </a:t>
            </a:r>
            <a:r>
              <a:rPr lang="en-US" sz="1900" b="1" i="1" dirty="0">
                <a:solidFill>
                  <a:srgbClr val="FF0000"/>
                </a:solidFill>
                <a:latin typeface="Century Gothic" panose="020B0502020202020204" pitchFamily="34" charset="0"/>
              </a:rPr>
              <a:t>authentication </a:t>
            </a:r>
            <a:r>
              <a:rPr lang="en-US" sz="1900" b="1" dirty="0">
                <a:solidFill>
                  <a:srgbClr val="FF0000"/>
                </a:solidFill>
                <a:latin typeface="Century Gothic" panose="020B0502020202020204" pitchFamily="34" charset="0"/>
              </a:rPr>
              <a:t>discussed here is device authentication</a:t>
            </a:r>
            <a:r>
              <a:rPr lang="en-US" sz="1900" dirty="0">
                <a:latin typeface="Century Gothic" panose="020B0502020202020204" pitchFamily="34" charset="0"/>
              </a:rPr>
              <a:t>, required in order for the device to become part of the wireless network and participate in exchanging data frames. </a:t>
            </a: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b="1" dirty="0">
                <a:solidFill>
                  <a:srgbClr val="FF0000"/>
                </a:solidFill>
                <a:latin typeface="Century Gothic" panose="020B0502020202020204" pitchFamily="34" charset="0"/>
              </a:rPr>
              <a:t>The IEEE 802.11 standard addresses two types of authentication </a:t>
            </a:r>
            <a:r>
              <a:rPr lang="en-US" sz="1900" b="1" dirty="0" smtClean="0">
                <a:solidFill>
                  <a:srgbClr val="FF0000"/>
                </a:solidFill>
                <a:latin typeface="Century Gothic" panose="020B0502020202020204" pitchFamily="34" charset="0"/>
              </a:rPr>
              <a:t>methods:     open </a:t>
            </a:r>
            <a:r>
              <a:rPr lang="en-US" sz="1900" b="1" dirty="0">
                <a:solidFill>
                  <a:srgbClr val="FF0000"/>
                </a:solidFill>
                <a:latin typeface="Century Gothic" panose="020B0502020202020204" pitchFamily="34" charset="0"/>
              </a:rPr>
              <a:t>system and shared key.</a:t>
            </a:r>
          </a:p>
        </p:txBody>
      </p:sp>
      <p:sp>
        <p:nvSpPr>
          <p:cNvPr id="6" name="Title 1"/>
          <p:cNvSpPr txBox="1">
            <a:spLocks/>
          </p:cNvSpPr>
          <p:nvPr/>
        </p:nvSpPr>
        <p:spPr bwMode="auto">
          <a:xfrm>
            <a:off x="419100" y="464297"/>
            <a:ext cx="8305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dirty="0">
                <a:solidFill>
                  <a:srgbClr val="002060"/>
                </a:solidFill>
                <a:latin typeface="Century Gothic" panose="020B0502020202020204" pitchFamily="34" charset="0"/>
                <a:cs typeface="Calibri" panose="020F0502020204030204" pitchFamily="34" charset="0"/>
              </a:rPr>
              <a:t>Connecting to a Wireless Network – Authentication</a:t>
            </a:r>
          </a:p>
        </p:txBody>
      </p:sp>
    </p:spTree>
    <p:extLst>
      <p:ext uri="{BB962C8B-B14F-4D97-AF65-F5344CB8AC3E}">
        <p14:creationId xmlns:p14="http://schemas.microsoft.com/office/powerpoint/2010/main" val="4128305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186018" y="1492789"/>
            <a:ext cx="8957982" cy="491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1900" i="1" dirty="0">
                <a:latin typeface="Century Gothic" panose="020B0502020202020204" pitchFamily="34" charset="0"/>
              </a:rPr>
              <a:t>Association </a:t>
            </a:r>
            <a:r>
              <a:rPr lang="en-US" sz="1900" dirty="0">
                <a:latin typeface="Century Gothic" panose="020B0502020202020204" pitchFamily="34" charset="0"/>
              </a:rPr>
              <a:t>takes place after a device has been successfully authenticated either by open system or by shared key authentication. </a:t>
            </a: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dirty="0">
                <a:latin typeface="Century Gothic" panose="020B0502020202020204" pitchFamily="34" charset="0"/>
              </a:rPr>
              <a:t>In the association state, the authenticated device can pass traffic across the access point to the network infrastructure or other associated wireless devices, allowing access to resources that the device or user has permissions to access. </a:t>
            </a: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dirty="0">
                <a:latin typeface="Century Gothic" panose="020B0502020202020204" pitchFamily="34" charset="0"/>
              </a:rPr>
              <a:t>After a device is authenticated and associated, it is considered to be part of the </a:t>
            </a:r>
            <a:r>
              <a:rPr lang="en-US" sz="1900" dirty="0" smtClean="0">
                <a:latin typeface="Century Gothic" panose="020B0502020202020204" pitchFamily="34" charset="0"/>
              </a:rPr>
              <a:t>basic service </a:t>
            </a:r>
            <a:r>
              <a:rPr lang="en-US" sz="1900" dirty="0">
                <a:latin typeface="Century Gothic" panose="020B0502020202020204" pitchFamily="34" charset="0"/>
              </a:rPr>
              <a:t>set. A device </a:t>
            </a:r>
            <a:r>
              <a:rPr lang="en-US" sz="1900" i="1" dirty="0">
                <a:latin typeface="Century Gothic" panose="020B0502020202020204" pitchFamily="34" charset="0"/>
              </a:rPr>
              <a:t>must </a:t>
            </a:r>
            <a:r>
              <a:rPr lang="en-US" sz="1900" dirty="0">
                <a:latin typeface="Century Gothic" panose="020B0502020202020204" pitchFamily="34" charset="0"/>
              </a:rPr>
              <a:t>be authenticated before it can be associated. </a:t>
            </a:r>
          </a:p>
        </p:txBody>
      </p:sp>
      <p:sp>
        <p:nvSpPr>
          <p:cNvPr id="6" name="Title 1"/>
          <p:cNvSpPr txBox="1">
            <a:spLocks/>
          </p:cNvSpPr>
          <p:nvPr/>
        </p:nvSpPr>
        <p:spPr bwMode="auto">
          <a:xfrm>
            <a:off x="186018" y="219635"/>
            <a:ext cx="8305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sz="3600" b="1" dirty="0">
                <a:solidFill>
                  <a:srgbClr val="002060"/>
                </a:solidFill>
                <a:latin typeface="Century Gothic" panose="020B0502020202020204" pitchFamily="34" charset="0"/>
                <a:cs typeface="Calibri" panose="020F0502020204030204" pitchFamily="34" charset="0"/>
              </a:rPr>
              <a:t>Connecting to a Wireless Network – Association</a:t>
            </a:r>
          </a:p>
        </p:txBody>
      </p:sp>
    </p:spTree>
    <p:extLst>
      <p:ext uri="{BB962C8B-B14F-4D97-AF65-F5344CB8AC3E}">
        <p14:creationId xmlns:p14="http://schemas.microsoft.com/office/powerpoint/2010/main" val="637167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139047" y="1246713"/>
            <a:ext cx="8725179"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dirty="0">
                <a:latin typeface="Century Gothic" panose="020B0502020202020204" pitchFamily="34" charset="0"/>
              </a:rPr>
              <a:t>In wireless LAN technology, the </a:t>
            </a:r>
            <a:r>
              <a:rPr lang="en-US" i="1" dirty="0">
                <a:latin typeface="Century Gothic" panose="020B0502020202020204" pitchFamily="34" charset="0"/>
              </a:rPr>
              <a:t>distribution system (DS) </a:t>
            </a:r>
            <a:r>
              <a:rPr lang="en-US" dirty="0">
                <a:latin typeface="Century Gothic" panose="020B0502020202020204" pitchFamily="34" charset="0"/>
              </a:rPr>
              <a:t>is the common infrastructure to which access points are connected and can be wired or wireless. In most cases this would be Ethernet. </a:t>
            </a:r>
            <a:endParaRPr lang="en-US" dirty="0" smtClean="0">
              <a:latin typeface="Century Gothic" panose="020B0502020202020204" pitchFamily="34" charset="0"/>
            </a:endParaRPr>
          </a:p>
          <a:p>
            <a:pPr algn="just" eaLnBrk="1" hangingPunct="1">
              <a:lnSpc>
                <a:spcPct val="150000"/>
              </a:lnSpc>
            </a:pPr>
            <a:endParaRPr lang="en-US" dirty="0">
              <a:latin typeface="Century Gothic" panose="020B0502020202020204" pitchFamily="34" charset="0"/>
            </a:endParaRPr>
          </a:p>
          <a:p>
            <a:pPr algn="just" eaLnBrk="1" hangingPunct="1">
              <a:lnSpc>
                <a:spcPct val="150000"/>
              </a:lnSpc>
            </a:pPr>
            <a:r>
              <a:rPr lang="en-US" dirty="0" smtClean="0">
                <a:latin typeface="Century Gothic" panose="020B0502020202020204" pitchFamily="34" charset="0"/>
              </a:rPr>
              <a:t>In </a:t>
            </a:r>
            <a:r>
              <a:rPr lang="en-US" dirty="0">
                <a:latin typeface="Century Gothic" panose="020B0502020202020204" pitchFamily="34" charset="0"/>
              </a:rPr>
              <a:t>this capacity, the access point acts like a Layer 2 translational bridge. A </a:t>
            </a:r>
            <a:r>
              <a:rPr lang="en-US" i="1" dirty="0">
                <a:latin typeface="Century Gothic" panose="020B0502020202020204" pitchFamily="34" charset="0"/>
              </a:rPr>
              <a:t>translational bridge </a:t>
            </a:r>
            <a:r>
              <a:rPr lang="en-US" dirty="0">
                <a:latin typeface="Century Gothic" panose="020B0502020202020204" pitchFamily="34" charset="0"/>
              </a:rPr>
              <a:t>is defined as a device used to connect two or more dissimilar types of LANs together, such as wireless (802.11) and Ethernet (802.3). </a:t>
            </a:r>
            <a:endParaRPr lang="en-US" dirty="0" smtClean="0">
              <a:latin typeface="Century Gothic" panose="020B0502020202020204" pitchFamily="34" charset="0"/>
            </a:endParaRPr>
          </a:p>
          <a:p>
            <a:pPr algn="just" eaLnBrk="1" hangingPunct="1">
              <a:lnSpc>
                <a:spcPct val="150000"/>
              </a:lnSpc>
            </a:pPr>
            <a:endParaRPr lang="en-US" dirty="0">
              <a:latin typeface="Century Gothic" panose="020B0502020202020204" pitchFamily="34" charset="0"/>
            </a:endParaRPr>
          </a:p>
          <a:p>
            <a:pPr algn="just" eaLnBrk="1" hangingPunct="1">
              <a:lnSpc>
                <a:spcPct val="150000"/>
              </a:lnSpc>
            </a:pPr>
            <a:r>
              <a:rPr lang="en-US" dirty="0" smtClean="0">
                <a:latin typeface="Century Gothic" panose="020B0502020202020204" pitchFamily="34" charset="0"/>
              </a:rPr>
              <a:t>From </a:t>
            </a:r>
            <a:r>
              <a:rPr lang="en-US" dirty="0">
                <a:latin typeface="Century Gothic" panose="020B0502020202020204" pitchFamily="34" charset="0"/>
              </a:rPr>
              <a:t>a receiver’s perspective, this allows an access point to take information from the air (the communication medium in wireless networking) and make a decision either to send it back out to the wireless radio or to forward it across to the distribution system. </a:t>
            </a:r>
          </a:p>
        </p:txBody>
      </p:sp>
      <p:sp>
        <p:nvSpPr>
          <p:cNvPr id="6" name="Title 1"/>
          <p:cNvSpPr txBox="1">
            <a:spLocks/>
          </p:cNvSpPr>
          <p:nvPr/>
        </p:nvSpPr>
        <p:spPr bwMode="auto">
          <a:xfrm>
            <a:off x="139047" y="262311"/>
            <a:ext cx="8305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latin typeface="Century Gothic" panose="020B0502020202020204" pitchFamily="34" charset="0"/>
                <a:cs typeface="Calibri" panose="020F0502020204030204" pitchFamily="34" charset="0"/>
              </a:rPr>
              <a:t>Distribution System</a:t>
            </a:r>
          </a:p>
        </p:txBody>
      </p:sp>
    </p:spTree>
    <p:extLst>
      <p:ext uri="{BB962C8B-B14F-4D97-AF65-F5344CB8AC3E}">
        <p14:creationId xmlns:p14="http://schemas.microsoft.com/office/powerpoint/2010/main" val="4007033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1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250" y="4191000"/>
            <a:ext cx="189865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8" y="4081463"/>
            <a:ext cx="4049712"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ChangeArrowheads="1"/>
          </p:cNvSpPr>
          <p:nvPr/>
        </p:nvSpPr>
        <p:spPr bwMode="auto">
          <a:xfrm>
            <a:off x="147409" y="1447800"/>
            <a:ext cx="8714203"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dirty="0">
                <a:latin typeface="Century Gothic" panose="020B0502020202020204" pitchFamily="34" charset="0"/>
              </a:rPr>
              <a:t>An access point can do this because it has enough intelligence to determine if a data frame is destined to be sent to the distribution system or if it should stay on the wireless side of the network. This is possible because the access point knows whether a device is part of the wireless LAN side through the authentication and association methods mentioned earlier. </a:t>
            </a:r>
          </a:p>
        </p:txBody>
      </p:sp>
      <p:sp>
        <p:nvSpPr>
          <p:cNvPr id="8" name="Title 1"/>
          <p:cNvSpPr txBox="1">
            <a:spLocks/>
          </p:cNvSpPr>
          <p:nvPr/>
        </p:nvSpPr>
        <p:spPr bwMode="auto">
          <a:xfrm>
            <a:off x="147409" y="655638"/>
            <a:ext cx="8310791"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latin typeface="Century Gothic" panose="020B0502020202020204" pitchFamily="34" charset="0"/>
                <a:cs typeface="Calibri" panose="020F0502020204030204" pitchFamily="34" charset="0"/>
              </a:rPr>
              <a:t>Distribution System</a:t>
            </a:r>
          </a:p>
        </p:txBody>
      </p:sp>
    </p:spTree>
    <p:extLst>
      <p:ext uri="{BB962C8B-B14F-4D97-AF65-F5344CB8AC3E}">
        <p14:creationId xmlns:p14="http://schemas.microsoft.com/office/powerpoint/2010/main" val="369774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sp>
        <p:nvSpPr>
          <p:cNvPr id="3" name="Rectangle 1"/>
          <p:cNvSpPr>
            <a:spLocks noChangeArrowheads="1"/>
          </p:cNvSpPr>
          <p:nvPr/>
        </p:nvSpPr>
        <p:spPr bwMode="auto">
          <a:xfrm>
            <a:off x="152400" y="1416830"/>
            <a:ext cx="8736106"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dirty="0">
                <a:latin typeface="Century Gothic" panose="020B0502020202020204" pitchFamily="34" charset="0"/>
              </a:rPr>
              <a:t>The distribution system is </a:t>
            </a:r>
            <a:r>
              <a:rPr lang="en-US" dirty="0">
                <a:solidFill>
                  <a:srgbClr val="FF0000"/>
                </a:solidFill>
                <a:latin typeface="Century Gothic" panose="020B0502020202020204" pitchFamily="34" charset="0"/>
              </a:rPr>
              <a:t>a network segment that consists of one or more connected basic service sets</a:t>
            </a:r>
            <a:r>
              <a:rPr lang="en-US" dirty="0">
                <a:latin typeface="Century Gothic" panose="020B0502020202020204" pitchFamily="34" charset="0"/>
              </a:rPr>
              <a:t>. As mentioned earlier, according to the original IEEE 802.11 standard, one or more interconnected basic service sets make up an extended service set. </a:t>
            </a:r>
          </a:p>
          <a:p>
            <a:pPr algn="just" eaLnBrk="1" hangingPunct="1">
              <a:lnSpc>
                <a:spcPct val="150000"/>
              </a:lnSpc>
            </a:pPr>
            <a:endParaRPr lang="en-US" dirty="0">
              <a:latin typeface="Century Gothic" panose="020B0502020202020204" pitchFamily="34" charset="0"/>
            </a:endParaRPr>
          </a:p>
          <a:p>
            <a:pPr algn="just" eaLnBrk="1" hangingPunct="1">
              <a:lnSpc>
                <a:spcPct val="150000"/>
              </a:lnSpc>
            </a:pPr>
            <a:r>
              <a:rPr lang="en-US" dirty="0">
                <a:latin typeface="Century Gothic" panose="020B0502020202020204" pitchFamily="34" charset="0"/>
              </a:rPr>
              <a:t>The distribution system allows wireless LAN devices to communicate with resources on a wired network infrastructure or to communicate with each other through the wireless medium. </a:t>
            </a:r>
          </a:p>
          <a:p>
            <a:pPr algn="just" eaLnBrk="1" hangingPunct="1">
              <a:lnSpc>
                <a:spcPct val="150000"/>
              </a:lnSpc>
            </a:pPr>
            <a:endParaRPr lang="en-US" dirty="0">
              <a:latin typeface="Century Gothic" panose="020B0502020202020204" pitchFamily="34" charset="0"/>
            </a:endParaRPr>
          </a:p>
          <a:p>
            <a:pPr algn="just" eaLnBrk="1" hangingPunct="1">
              <a:lnSpc>
                <a:spcPct val="150000"/>
              </a:lnSpc>
            </a:pPr>
            <a:r>
              <a:rPr lang="en-US" dirty="0">
                <a:latin typeface="Century Gothic" panose="020B0502020202020204" pitchFamily="34" charset="0"/>
              </a:rPr>
              <a:t>Either way, all wireless frame transmissions will traverse through an access </a:t>
            </a:r>
            <a:r>
              <a:rPr lang="en-US" dirty="0" smtClean="0">
                <a:latin typeface="Century Gothic" panose="020B0502020202020204" pitchFamily="34" charset="0"/>
              </a:rPr>
              <a:t>point.  In </a:t>
            </a:r>
            <a:r>
              <a:rPr lang="en-US" dirty="0">
                <a:latin typeface="Century Gothic" panose="020B0502020202020204" pitchFamily="34" charset="0"/>
              </a:rPr>
              <a:t>some cases it may be feasible and justified to use a </a:t>
            </a:r>
            <a:r>
              <a:rPr lang="en-US" i="1" dirty="0">
                <a:latin typeface="Century Gothic" panose="020B0502020202020204" pitchFamily="34" charset="0"/>
              </a:rPr>
              <a:t>wireless distribution system</a:t>
            </a:r>
            <a:endParaRPr lang="en-US" dirty="0">
              <a:latin typeface="Century Gothic" panose="020B0502020202020204" pitchFamily="34" charset="0"/>
            </a:endParaRPr>
          </a:p>
        </p:txBody>
      </p:sp>
      <p:sp>
        <p:nvSpPr>
          <p:cNvPr id="4" name="Title 1"/>
          <p:cNvSpPr txBox="1">
            <a:spLocks/>
          </p:cNvSpPr>
          <p:nvPr/>
        </p:nvSpPr>
        <p:spPr bwMode="auto">
          <a:xfrm>
            <a:off x="152400" y="398089"/>
            <a:ext cx="83058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latin typeface="Century Gothic" panose="020B0502020202020204" pitchFamily="34" charset="0"/>
                <a:cs typeface="Calibri" panose="020F0502020204030204" pitchFamily="34" charset="0"/>
              </a:rPr>
              <a:t>Distribution System</a:t>
            </a:r>
          </a:p>
        </p:txBody>
      </p:sp>
    </p:spTree>
    <p:extLst>
      <p:ext uri="{BB962C8B-B14F-4D97-AF65-F5344CB8AC3E}">
        <p14:creationId xmlns:p14="http://schemas.microsoft.com/office/powerpoint/2010/main" val="655016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sp>
        <p:nvSpPr>
          <p:cNvPr id="3" name="Rectangle 1"/>
          <p:cNvSpPr>
            <a:spLocks noChangeArrowheads="1"/>
          </p:cNvSpPr>
          <p:nvPr/>
        </p:nvSpPr>
        <p:spPr bwMode="auto">
          <a:xfrm>
            <a:off x="152400" y="1278331"/>
            <a:ext cx="8801100" cy="559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1900" dirty="0">
                <a:solidFill>
                  <a:srgbClr val="FF0000"/>
                </a:solidFill>
                <a:latin typeface="Century Gothic" panose="020B0502020202020204" pitchFamily="34" charset="0"/>
              </a:rPr>
              <a:t>The </a:t>
            </a:r>
            <a:r>
              <a:rPr lang="en-US" sz="1900" b="1" dirty="0">
                <a:solidFill>
                  <a:srgbClr val="FF0000"/>
                </a:solidFill>
                <a:latin typeface="Century Gothic" panose="020B0502020202020204" pitchFamily="34" charset="0"/>
              </a:rPr>
              <a:t>speed in which wireless devices are designed to exchange information </a:t>
            </a:r>
            <a:r>
              <a:rPr lang="en-US" sz="1900" dirty="0">
                <a:solidFill>
                  <a:srgbClr val="FF0000"/>
                </a:solidFill>
                <a:latin typeface="Century Gothic" panose="020B0502020202020204" pitchFamily="34" charset="0"/>
              </a:rPr>
              <a:t>is known as the </a:t>
            </a:r>
            <a:r>
              <a:rPr lang="en-US" sz="1900" b="1" i="1" dirty="0">
                <a:solidFill>
                  <a:srgbClr val="FF0000"/>
                </a:solidFill>
                <a:latin typeface="Century Gothic" panose="020B0502020202020204" pitchFamily="34" charset="0"/>
              </a:rPr>
              <a:t>data rate</a:t>
            </a:r>
            <a:r>
              <a:rPr lang="en-US" sz="1900" dirty="0">
                <a:solidFill>
                  <a:srgbClr val="FF0000"/>
                </a:solidFill>
                <a:latin typeface="Century Gothic" panose="020B0502020202020204" pitchFamily="34" charset="0"/>
              </a:rPr>
              <a:t>. </a:t>
            </a:r>
            <a:r>
              <a:rPr lang="en-US" sz="1900" dirty="0">
                <a:latin typeface="Century Gothic" panose="020B0502020202020204" pitchFamily="34" charset="0"/>
              </a:rPr>
              <a:t>Data rates do not accurately represent the amount of information that is actually being transferred between devices and a wireless network. This is done by throughput.</a:t>
            </a:r>
          </a:p>
          <a:p>
            <a:pPr algn="just" eaLnBrk="1" hangingPunct="1"/>
            <a:endParaRPr lang="en-US" sz="1900" i="1" dirty="0">
              <a:latin typeface="Century Gothic" panose="020B0502020202020204" pitchFamily="34" charset="0"/>
            </a:endParaRPr>
          </a:p>
          <a:p>
            <a:pPr algn="just" eaLnBrk="1" hangingPunct="1"/>
            <a:r>
              <a:rPr lang="en-US" sz="1900" i="1" dirty="0">
                <a:solidFill>
                  <a:srgbClr val="FF0000"/>
                </a:solidFill>
                <a:latin typeface="Century Gothic" panose="020B0502020202020204" pitchFamily="34" charset="0"/>
              </a:rPr>
              <a:t>Throughput </a:t>
            </a:r>
            <a:r>
              <a:rPr lang="en-US" sz="1900" dirty="0">
                <a:solidFill>
                  <a:srgbClr val="FF0000"/>
                </a:solidFill>
                <a:latin typeface="Century Gothic" panose="020B0502020202020204" pitchFamily="34" charset="0"/>
              </a:rPr>
              <a:t>is the </a:t>
            </a:r>
            <a:r>
              <a:rPr lang="en-US" sz="1900" b="1" dirty="0">
                <a:solidFill>
                  <a:srgbClr val="FF0000"/>
                </a:solidFill>
                <a:latin typeface="Century Gothic" panose="020B0502020202020204" pitchFamily="34" charset="0"/>
              </a:rPr>
              <a:t>amount of information </a:t>
            </a:r>
            <a:r>
              <a:rPr lang="en-US" sz="1900" dirty="0">
                <a:solidFill>
                  <a:srgbClr val="FF0000"/>
                </a:solidFill>
                <a:latin typeface="Century Gothic" panose="020B0502020202020204" pitchFamily="34" charset="0"/>
              </a:rPr>
              <a:t>actually being transmitted or received.</a:t>
            </a:r>
          </a:p>
          <a:p>
            <a:pPr algn="just" eaLnBrk="1" hangingPunct="1"/>
            <a:endParaRPr lang="en-US" sz="1900" dirty="0">
              <a:latin typeface="Century Gothic" panose="020B0502020202020204" pitchFamily="34" charset="0"/>
            </a:endParaRPr>
          </a:p>
          <a:p>
            <a:pPr algn="just" eaLnBrk="1" hangingPunct="1">
              <a:lnSpc>
                <a:spcPct val="150000"/>
              </a:lnSpc>
            </a:pPr>
            <a:r>
              <a:rPr lang="en-US" sz="1900" dirty="0">
                <a:latin typeface="Century Gothic" panose="020B0502020202020204" pitchFamily="34" charset="0"/>
              </a:rPr>
              <a:t>Many </a:t>
            </a:r>
            <a:r>
              <a:rPr lang="en-US" sz="1900" dirty="0">
                <a:solidFill>
                  <a:srgbClr val="FF0000"/>
                </a:solidFill>
                <a:latin typeface="Century Gothic" panose="020B0502020202020204" pitchFamily="34" charset="0"/>
              </a:rPr>
              <a:t>variables affect the actual throughput of information being sent</a:t>
            </a:r>
            <a:r>
              <a:rPr lang="en-US" sz="1900" dirty="0">
                <a:latin typeface="Century Gothic" panose="020B0502020202020204" pitchFamily="34" charset="0"/>
              </a:rPr>
              <a:t>. Some of these </a:t>
            </a:r>
            <a:r>
              <a:rPr lang="en-US" sz="1900" dirty="0" smtClean="0">
                <a:latin typeface="Century Gothic" panose="020B0502020202020204" pitchFamily="34" charset="0"/>
              </a:rPr>
              <a:t>include:</a:t>
            </a:r>
            <a:endParaRPr lang="en-US" sz="1900" dirty="0">
              <a:latin typeface="Century Gothic" panose="020B0502020202020204" pitchFamily="34" charset="0"/>
            </a:endParaRPr>
          </a:p>
          <a:p>
            <a:pPr marL="285750" indent="-285750" algn="just" eaLnBrk="1" hangingPunct="1">
              <a:lnSpc>
                <a:spcPct val="150000"/>
              </a:lnSpc>
              <a:buFont typeface="Arial" panose="020B0604020202020204" pitchFamily="34" charset="0"/>
              <a:buChar char="•"/>
            </a:pPr>
            <a:r>
              <a:rPr lang="en-US" sz="1900" dirty="0" smtClean="0">
                <a:solidFill>
                  <a:srgbClr val="FF0000"/>
                </a:solidFill>
                <a:latin typeface="Century Gothic" panose="020B0502020202020204" pitchFamily="34" charset="0"/>
              </a:rPr>
              <a:t>Spread </a:t>
            </a:r>
            <a:r>
              <a:rPr lang="en-US" sz="1900" dirty="0">
                <a:solidFill>
                  <a:srgbClr val="FF0000"/>
                </a:solidFill>
                <a:latin typeface="Century Gothic" panose="020B0502020202020204" pitchFamily="34" charset="0"/>
              </a:rPr>
              <a:t>spectrum or technology type in use</a:t>
            </a:r>
          </a:p>
          <a:p>
            <a:pPr marL="285750" indent="-285750" algn="just" eaLnBrk="1" hangingPunct="1">
              <a:lnSpc>
                <a:spcPct val="150000"/>
              </a:lnSpc>
              <a:buFont typeface="Arial" panose="020B0604020202020204" pitchFamily="34" charset="0"/>
              <a:buChar char="•"/>
            </a:pPr>
            <a:r>
              <a:rPr lang="en-US" sz="1900" dirty="0">
                <a:solidFill>
                  <a:srgbClr val="FF0000"/>
                </a:solidFill>
                <a:latin typeface="Century Gothic" panose="020B0502020202020204" pitchFamily="34" charset="0"/>
              </a:rPr>
              <a:t>RF interference</a:t>
            </a:r>
          </a:p>
          <a:p>
            <a:pPr marL="285750" indent="-285750" algn="just" eaLnBrk="1" hangingPunct="1">
              <a:lnSpc>
                <a:spcPct val="150000"/>
              </a:lnSpc>
              <a:buFont typeface="Arial" panose="020B0604020202020204" pitchFamily="34" charset="0"/>
              <a:buChar char="•"/>
            </a:pPr>
            <a:r>
              <a:rPr lang="en-US" sz="1900" dirty="0">
                <a:solidFill>
                  <a:srgbClr val="FF0000"/>
                </a:solidFill>
                <a:latin typeface="Century Gothic" panose="020B0502020202020204" pitchFamily="34" charset="0"/>
              </a:rPr>
              <a:t>Number of users connected to an access point</a:t>
            </a:r>
          </a:p>
          <a:p>
            <a:pPr algn="just" eaLnBrk="1" hangingPunct="1">
              <a:lnSpc>
                <a:spcPct val="150000"/>
              </a:lnSpc>
            </a:pPr>
            <a:endParaRPr lang="en-US" sz="1900" dirty="0">
              <a:latin typeface="Century Gothic" panose="020B0502020202020204" pitchFamily="34" charset="0"/>
            </a:endParaRPr>
          </a:p>
        </p:txBody>
      </p:sp>
      <p:sp>
        <p:nvSpPr>
          <p:cNvPr id="4" name="Title 1"/>
          <p:cNvSpPr txBox="1">
            <a:spLocks/>
          </p:cNvSpPr>
          <p:nvPr/>
        </p:nvSpPr>
        <p:spPr bwMode="auto">
          <a:xfrm>
            <a:off x="152400" y="341499"/>
            <a:ext cx="83058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latin typeface="Century Gothic" panose="020B0502020202020204" pitchFamily="34" charset="0"/>
                <a:cs typeface="Calibri" panose="020F0502020204030204" pitchFamily="34" charset="0"/>
              </a:rPr>
              <a:t>Data Rates &amp; Throughput</a:t>
            </a:r>
          </a:p>
        </p:txBody>
      </p:sp>
    </p:spTree>
    <p:extLst>
      <p:ext uri="{BB962C8B-B14F-4D97-AF65-F5344CB8AC3E}">
        <p14:creationId xmlns:p14="http://schemas.microsoft.com/office/powerpoint/2010/main" val="3836962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sp>
        <p:nvSpPr>
          <p:cNvPr id="3" name="Rectangle 3"/>
          <p:cNvSpPr>
            <a:spLocks noChangeArrowheads="1"/>
          </p:cNvSpPr>
          <p:nvPr/>
        </p:nvSpPr>
        <p:spPr bwMode="auto">
          <a:xfrm>
            <a:off x="569258" y="1149723"/>
            <a:ext cx="8001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dirty="0"/>
              <a:t>Table 7.1 Data Rates Based on Spread Spectrum Type</a:t>
            </a:r>
          </a:p>
          <a:p>
            <a:pPr eaLnBrk="1" hangingPunct="1"/>
            <a:endParaRPr lang="en-US" dirty="0"/>
          </a:p>
          <a:p>
            <a:pPr eaLnBrk="1" hangingPunct="1"/>
            <a:r>
              <a:rPr lang="en-US" b="1" dirty="0"/>
              <a:t>Standard/Amendment 	Technology 		Data Rates</a:t>
            </a:r>
          </a:p>
          <a:p>
            <a:pPr eaLnBrk="1" hangingPunct="1"/>
            <a:endParaRPr lang="en-US" dirty="0"/>
          </a:p>
          <a:p>
            <a:pPr eaLnBrk="1" hangingPunct="1"/>
            <a:r>
              <a:rPr lang="en-US" dirty="0"/>
              <a:t>802.11 			FHSS 1 			2 Mbps</a:t>
            </a:r>
          </a:p>
          <a:p>
            <a:pPr eaLnBrk="1" hangingPunct="1"/>
            <a:endParaRPr lang="en-US" dirty="0"/>
          </a:p>
          <a:p>
            <a:pPr eaLnBrk="1" hangingPunct="1"/>
            <a:r>
              <a:rPr lang="en-US" dirty="0"/>
              <a:t>802.11 			DSSS 			1 and 2 Mbps</a:t>
            </a:r>
          </a:p>
          <a:p>
            <a:pPr eaLnBrk="1" hangingPunct="1"/>
            <a:endParaRPr lang="en-US" dirty="0"/>
          </a:p>
          <a:p>
            <a:pPr eaLnBrk="1" hangingPunct="1"/>
            <a:r>
              <a:rPr lang="en-US" dirty="0"/>
              <a:t>802.11b 			HR/DSSS 			5.5 and 11 Mbps; 1 and</a:t>
            </a:r>
          </a:p>
          <a:p>
            <a:pPr eaLnBrk="1" hangingPunct="1"/>
            <a:r>
              <a:rPr lang="en-US" dirty="0"/>
              <a:t>						2 Mbps from DSSS</a:t>
            </a:r>
          </a:p>
          <a:p>
            <a:pPr eaLnBrk="1" hangingPunct="1"/>
            <a:endParaRPr lang="en-US" dirty="0"/>
          </a:p>
          <a:p>
            <a:pPr eaLnBrk="1" hangingPunct="1"/>
            <a:r>
              <a:rPr lang="en-US" dirty="0"/>
              <a:t>802.11a 			OFDM 			6, 9, 12, 18, 24, 36 and</a:t>
            </a:r>
          </a:p>
          <a:p>
            <a:pPr eaLnBrk="1" hangingPunct="1"/>
            <a:r>
              <a:rPr lang="en-US" dirty="0"/>
              <a:t>						48 Mbps</a:t>
            </a:r>
          </a:p>
          <a:p>
            <a:pPr eaLnBrk="1" hangingPunct="1"/>
            <a:endParaRPr lang="en-US" dirty="0"/>
          </a:p>
          <a:p>
            <a:pPr eaLnBrk="1" hangingPunct="1"/>
            <a:r>
              <a:rPr lang="en-US" dirty="0"/>
              <a:t>802.11g 			ERP-OFDM 		6, 9, 12, 18, 24, 36 and</a:t>
            </a:r>
          </a:p>
          <a:p>
            <a:pPr eaLnBrk="1" hangingPunct="1"/>
            <a:r>
              <a:rPr lang="en-US" dirty="0"/>
              <a:t>						48 Mbps</a:t>
            </a:r>
          </a:p>
          <a:p>
            <a:pPr eaLnBrk="1" hangingPunct="1"/>
            <a:endParaRPr lang="en-US" dirty="0"/>
          </a:p>
          <a:p>
            <a:pPr eaLnBrk="1" hangingPunct="1"/>
            <a:r>
              <a:rPr lang="en-US" dirty="0"/>
              <a:t>802.11n 			HT-OFDM 		Up to 300 Mbps</a:t>
            </a:r>
          </a:p>
        </p:txBody>
      </p:sp>
      <p:sp>
        <p:nvSpPr>
          <p:cNvPr id="4" name="Title 1"/>
          <p:cNvSpPr txBox="1">
            <a:spLocks/>
          </p:cNvSpPr>
          <p:nvPr/>
        </p:nvSpPr>
        <p:spPr bwMode="auto">
          <a:xfrm>
            <a:off x="152400" y="341499"/>
            <a:ext cx="83058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latin typeface="Century Gothic" panose="020B0502020202020204" pitchFamily="34" charset="0"/>
                <a:cs typeface="Calibri" panose="020F0502020204030204" pitchFamily="34" charset="0"/>
              </a:rPr>
              <a:t>Data Rates &amp; Throughput</a:t>
            </a:r>
          </a:p>
        </p:txBody>
      </p:sp>
    </p:spTree>
    <p:extLst>
      <p:ext uri="{BB962C8B-B14F-4D97-AF65-F5344CB8AC3E}">
        <p14:creationId xmlns:p14="http://schemas.microsoft.com/office/powerpoint/2010/main" val="1993456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pic>
        <p:nvPicPr>
          <p:cNvPr id="3" name="Picture 1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365" y="1135249"/>
            <a:ext cx="4477869" cy="517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bwMode="auto">
          <a:xfrm>
            <a:off x="152400" y="341499"/>
            <a:ext cx="83058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latin typeface="Century Gothic" panose="020B0502020202020204" pitchFamily="34" charset="0"/>
                <a:cs typeface="Calibri" panose="020F0502020204030204" pitchFamily="34" charset="0"/>
              </a:rPr>
              <a:t>Data Rates &amp; Throughput</a:t>
            </a:r>
          </a:p>
        </p:txBody>
      </p:sp>
    </p:spTree>
    <p:extLst>
      <p:ext uri="{BB962C8B-B14F-4D97-AF65-F5344CB8AC3E}">
        <p14:creationId xmlns:p14="http://schemas.microsoft.com/office/powerpoint/2010/main" val="471747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sp>
        <p:nvSpPr>
          <p:cNvPr id="3" name="Rectangle 1"/>
          <p:cNvSpPr>
            <a:spLocks noChangeArrowheads="1"/>
          </p:cNvSpPr>
          <p:nvPr/>
        </p:nvSpPr>
        <p:spPr bwMode="auto">
          <a:xfrm>
            <a:off x="440110" y="1752600"/>
            <a:ext cx="8327371" cy="383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endParaRPr lang="en-US" sz="1900" dirty="0">
              <a:latin typeface="Century Gothic" panose="020B0502020202020204" pitchFamily="34" charset="0"/>
            </a:endParaRPr>
          </a:p>
          <a:p>
            <a:pPr algn="just" eaLnBrk="1" hangingPunct="1">
              <a:lnSpc>
                <a:spcPct val="150000"/>
              </a:lnSpc>
            </a:pPr>
            <a:r>
              <a:rPr lang="en-US" sz="1900" dirty="0">
                <a:latin typeface="Century Gothic" panose="020B0502020202020204" pitchFamily="34" charset="0"/>
              </a:rPr>
              <a:t>For example, an 802.11b wireless access point has a maximum data rate of 11 Mbps. With one user connected to this access point, chances are the best throughput that could be expected is about 50 percent of the maximum, or 5.5 Mbps. </a:t>
            </a:r>
            <a:endParaRPr lang="en-US" sz="1900" dirty="0" smtClean="0">
              <a:latin typeface="Century Gothic" panose="020B0502020202020204" pitchFamily="34" charset="0"/>
            </a:endParaRP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dirty="0">
                <a:latin typeface="Century Gothic" panose="020B0502020202020204" pitchFamily="34" charset="0"/>
              </a:rPr>
              <a:t>If more users connect to the same access point, the throughput for each user would be even less, because of the contention between users sharing the same wireless medium.</a:t>
            </a:r>
          </a:p>
        </p:txBody>
      </p:sp>
      <p:sp>
        <p:nvSpPr>
          <p:cNvPr id="4" name="Title 1"/>
          <p:cNvSpPr txBox="1">
            <a:spLocks/>
          </p:cNvSpPr>
          <p:nvPr/>
        </p:nvSpPr>
        <p:spPr bwMode="auto">
          <a:xfrm>
            <a:off x="242888" y="341499"/>
            <a:ext cx="8644604" cy="81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latin typeface="Century Gothic" panose="020B0502020202020204" pitchFamily="34" charset="0"/>
                <a:cs typeface="Calibri" panose="020F0502020204030204" pitchFamily="34" charset="0"/>
              </a:rPr>
              <a:t>Data Rates &amp; Throughput</a:t>
            </a:r>
          </a:p>
        </p:txBody>
      </p:sp>
    </p:spTree>
    <p:extLst>
      <p:ext uri="{BB962C8B-B14F-4D97-AF65-F5344CB8AC3E}">
        <p14:creationId xmlns:p14="http://schemas.microsoft.com/office/powerpoint/2010/main" val="1550241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sp>
        <p:nvSpPr>
          <p:cNvPr id="3" name="Rectangle 1"/>
          <p:cNvSpPr>
            <a:spLocks noChangeArrowheads="1"/>
          </p:cNvSpPr>
          <p:nvPr/>
        </p:nvSpPr>
        <p:spPr bwMode="auto">
          <a:xfrm>
            <a:off x="295835" y="1676400"/>
            <a:ext cx="8314765" cy="520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1900" dirty="0">
                <a:solidFill>
                  <a:srgbClr val="FF0000"/>
                </a:solidFill>
                <a:latin typeface="Century Gothic" panose="020B0502020202020204" pitchFamily="34" charset="0"/>
              </a:rPr>
              <a:t>When a wireless device moves through the BSA or as the distance from the access point increases, the data rate will decrease.</a:t>
            </a:r>
            <a:r>
              <a:rPr lang="en-US" sz="1900" dirty="0">
                <a:latin typeface="Century Gothic" panose="020B0502020202020204" pitchFamily="34" charset="0"/>
              </a:rPr>
              <a:t> </a:t>
            </a: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dirty="0">
                <a:latin typeface="Century Gothic" panose="020B0502020202020204" pitchFamily="34" charset="0"/>
              </a:rPr>
              <a:t>This is called </a:t>
            </a:r>
            <a:r>
              <a:rPr lang="en-US" sz="1900" i="1" dirty="0">
                <a:latin typeface="Century Gothic" panose="020B0502020202020204" pitchFamily="34" charset="0"/>
              </a:rPr>
              <a:t>dynamic rate switching (DRS)</a:t>
            </a:r>
            <a:r>
              <a:rPr lang="en-US" sz="1900" dirty="0">
                <a:latin typeface="Century Gothic" panose="020B0502020202020204" pitchFamily="34" charset="0"/>
              </a:rPr>
              <a:t>, </a:t>
            </a:r>
            <a:r>
              <a:rPr lang="en-US" sz="1900" dirty="0">
                <a:solidFill>
                  <a:srgbClr val="FF0000"/>
                </a:solidFill>
                <a:latin typeface="Century Gothic" panose="020B0502020202020204" pitchFamily="34" charset="0"/>
              </a:rPr>
              <a:t>also known as dynamic rate selection</a:t>
            </a:r>
            <a:r>
              <a:rPr lang="en-US" sz="1900" dirty="0">
                <a:latin typeface="Century Gothic" panose="020B0502020202020204" pitchFamily="34" charset="0"/>
              </a:rPr>
              <a:t>. This process allows a device to adapt to the RF in a particular location of the BSA. </a:t>
            </a: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dirty="0">
                <a:latin typeface="Century Gothic" panose="020B0502020202020204" pitchFamily="34" charset="0"/>
              </a:rPr>
              <a:t>DRS is typically accomplished through proprietary mechanisms set by the manufacturer of the wireless devices. The main goal of dynamic rate switching is to improve performance for the wireless device connected to an access point. </a:t>
            </a:r>
          </a:p>
          <a:p>
            <a:pPr algn="just" eaLnBrk="1" hangingPunct="1"/>
            <a:endParaRPr lang="en-US" sz="1900" dirty="0">
              <a:latin typeface="Century Gothic" panose="020B0502020202020204" pitchFamily="34" charset="0"/>
            </a:endParaRPr>
          </a:p>
        </p:txBody>
      </p:sp>
      <p:sp>
        <p:nvSpPr>
          <p:cNvPr id="4" name="Title 1"/>
          <p:cNvSpPr txBox="1">
            <a:spLocks/>
          </p:cNvSpPr>
          <p:nvPr/>
        </p:nvSpPr>
        <p:spPr bwMode="auto">
          <a:xfrm>
            <a:off x="152400" y="655638"/>
            <a:ext cx="8305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latin typeface="Century Gothic" panose="020B0502020202020204" pitchFamily="34" charset="0"/>
                <a:cs typeface="Calibri" panose="020F0502020204030204" pitchFamily="34" charset="0"/>
              </a:rPr>
              <a:t>Dynamic Rate Switching</a:t>
            </a:r>
          </a:p>
        </p:txBody>
      </p:sp>
    </p:spTree>
    <p:extLst>
      <p:ext uri="{BB962C8B-B14F-4D97-AF65-F5344CB8AC3E}">
        <p14:creationId xmlns:p14="http://schemas.microsoft.com/office/powerpoint/2010/main" val="725365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863" y="1396054"/>
            <a:ext cx="8229600" cy="4525962"/>
          </a:xfrm>
        </p:spPr>
        <p:txBody>
          <a:bodyPr/>
          <a:lstStyle/>
          <a:p>
            <a:pPr marL="0" indent="0">
              <a:buNone/>
            </a:pPr>
            <a:r>
              <a:rPr lang="en-US" altLang="zh-TW" sz="2800" b="1" dirty="0">
                <a:latin typeface="Century Gothic" panose="020B0502020202020204" pitchFamily="34" charset="0"/>
                <a:ea typeface="新細明體" pitchFamily="18" charset="-120"/>
              </a:rPr>
              <a:t>At the end of this topic, You should be able to</a:t>
            </a:r>
            <a:endParaRPr lang="en-US" sz="2800"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Rectangle 5"/>
          <p:cNvSpPr>
            <a:spLocks noChangeArrowheads="1"/>
          </p:cNvSpPr>
          <p:nvPr/>
        </p:nvSpPr>
        <p:spPr bwMode="auto">
          <a:xfrm>
            <a:off x="487363" y="2025970"/>
            <a:ext cx="78486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gn="just">
              <a:buFont typeface="Arial" charset="0"/>
              <a:buChar char="•"/>
              <a:defRPr/>
            </a:pPr>
            <a:r>
              <a:rPr lang="en-US" sz="1700" dirty="0">
                <a:latin typeface="Century Gothic" panose="020B0502020202020204" pitchFamily="34" charset="0"/>
                <a:cs typeface="Arial" charset="0"/>
              </a:rPr>
              <a:t>Understand the different operation modes for IEEE 802.11 wireless networks.</a:t>
            </a:r>
          </a:p>
          <a:p>
            <a:pPr algn="just">
              <a:defRPr/>
            </a:pPr>
            <a:endParaRPr lang="en-US" sz="1700" dirty="0">
              <a:latin typeface="Century Gothic" panose="020B0502020202020204" pitchFamily="34" charset="0"/>
              <a:cs typeface="Arial" charset="0"/>
            </a:endParaRPr>
          </a:p>
          <a:p>
            <a:pPr marL="285750" indent="-285750" algn="just">
              <a:buFont typeface="Arial" charset="0"/>
              <a:buChar char="•"/>
              <a:defRPr/>
            </a:pPr>
            <a:r>
              <a:rPr lang="en-US" sz="1700" dirty="0">
                <a:latin typeface="Century Gothic" panose="020B0502020202020204" pitchFamily="34" charset="0"/>
                <a:cs typeface="Arial" charset="0"/>
              </a:rPr>
              <a:t>Be familiar with the different service sets used with wireless networking. </a:t>
            </a:r>
          </a:p>
          <a:p>
            <a:pPr marL="285750" indent="-285750" algn="just">
              <a:buFont typeface="Arial" charset="0"/>
              <a:buChar char="•"/>
              <a:defRPr/>
            </a:pPr>
            <a:endParaRPr lang="en-US" sz="1700" dirty="0">
              <a:latin typeface="Century Gothic" panose="020B0502020202020204" pitchFamily="34" charset="0"/>
              <a:cs typeface="Arial" charset="0"/>
            </a:endParaRPr>
          </a:p>
          <a:p>
            <a:pPr marL="285750" indent="-285750" algn="just">
              <a:buFont typeface="Arial" charset="0"/>
              <a:buChar char="•"/>
              <a:defRPr/>
            </a:pPr>
            <a:r>
              <a:rPr lang="en-US" sz="1700" dirty="0">
                <a:latin typeface="Century Gothic" panose="020B0502020202020204" pitchFamily="34" charset="0"/>
                <a:cs typeface="Arial" charset="0"/>
              </a:rPr>
              <a:t>Identify the terminology used with IEEE 802.11 wireless networking. Know the process devices use to join a wireless LAN. </a:t>
            </a:r>
          </a:p>
          <a:p>
            <a:pPr marL="285750" indent="-285750" algn="just">
              <a:buFont typeface="Arial" charset="0"/>
              <a:buChar char="•"/>
              <a:defRPr/>
            </a:pPr>
            <a:endParaRPr lang="en-US" sz="1700" dirty="0">
              <a:latin typeface="Century Gothic" panose="020B0502020202020204" pitchFamily="34" charset="0"/>
              <a:cs typeface="Arial" charset="0"/>
            </a:endParaRPr>
          </a:p>
          <a:p>
            <a:pPr marL="285750" indent="-285750" algn="just">
              <a:buFont typeface="Arial" charset="0"/>
              <a:buChar char="•"/>
              <a:defRPr/>
            </a:pPr>
            <a:r>
              <a:rPr lang="en-US" sz="1700" dirty="0">
                <a:latin typeface="Century Gothic" panose="020B0502020202020204" pitchFamily="34" charset="0"/>
                <a:cs typeface="Arial" charset="0"/>
              </a:rPr>
              <a:t>Understand the differences between distribution systems as well as data transfer. </a:t>
            </a:r>
          </a:p>
          <a:p>
            <a:pPr marL="285750" indent="-285750" algn="just">
              <a:buFont typeface="Arial" charset="0"/>
              <a:buChar char="•"/>
              <a:defRPr/>
            </a:pPr>
            <a:endParaRPr lang="en-US" sz="1700" b="1" dirty="0">
              <a:latin typeface="Century Gothic" panose="020B0502020202020204" pitchFamily="34" charset="0"/>
              <a:cs typeface="Arial" charset="0"/>
            </a:endParaRPr>
          </a:p>
          <a:p>
            <a:pPr marL="285750" indent="-285750" algn="just">
              <a:buFont typeface="Arial" charset="0"/>
              <a:buChar char="•"/>
              <a:defRPr/>
            </a:pPr>
            <a:r>
              <a:rPr lang="en-US" sz="1700" dirty="0">
                <a:latin typeface="Century Gothic" panose="020B0502020202020204" pitchFamily="34" charset="0"/>
                <a:cs typeface="Arial" charset="0"/>
              </a:rPr>
              <a:t>Identify the differences as well as the function of a distribution system and wireless distribution system and roaming between each. </a:t>
            </a:r>
          </a:p>
          <a:p>
            <a:pPr marL="285750" indent="-285750" algn="just">
              <a:buFont typeface="Arial" charset="0"/>
              <a:buChar char="•"/>
              <a:defRPr/>
            </a:pPr>
            <a:endParaRPr lang="en-US" sz="1700" dirty="0">
              <a:latin typeface="Century Gothic" panose="020B0502020202020204" pitchFamily="34" charset="0"/>
              <a:cs typeface="Arial" charset="0"/>
            </a:endParaRPr>
          </a:p>
          <a:p>
            <a:pPr marL="285750" indent="-285750" algn="just">
              <a:buFont typeface="Arial" charset="0"/>
              <a:buChar char="•"/>
              <a:defRPr/>
            </a:pPr>
            <a:r>
              <a:rPr lang="en-US" sz="1700" dirty="0">
                <a:latin typeface="Century Gothic" panose="020B0502020202020204" pitchFamily="34" charset="0"/>
                <a:cs typeface="Arial" charset="0"/>
              </a:rPr>
              <a:t>Know the differences between data rate and throughput as well as dynamic rate switching</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pic>
        <p:nvPicPr>
          <p:cNvPr id="3" name="Picture 1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188" y="1790518"/>
            <a:ext cx="4137212" cy="4176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bwMode="auto">
          <a:xfrm>
            <a:off x="-354105" y="344302"/>
            <a:ext cx="83058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a:solidFill>
                  <a:srgbClr val="002060"/>
                </a:solidFill>
                <a:latin typeface="Century Gothic" panose="020B0502020202020204" pitchFamily="34" charset="0"/>
                <a:cs typeface="Calibri" panose="020F0502020204030204" pitchFamily="34" charset="0"/>
              </a:rPr>
              <a:t>Dynamic Rate Switching</a:t>
            </a:r>
          </a:p>
        </p:txBody>
      </p:sp>
    </p:spTree>
    <p:extLst>
      <p:ext uri="{BB962C8B-B14F-4D97-AF65-F5344CB8AC3E}">
        <p14:creationId xmlns:p14="http://schemas.microsoft.com/office/powerpoint/2010/main" val="2597050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sp>
        <p:nvSpPr>
          <p:cNvPr id="3" name="Rectangle 1"/>
          <p:cNvSpPr>
            <a:spLocks noChangeArrowheads="1"/>
          </p:cNvSpPr>
          <p:nvPr/>
        </p:nvSpPr>
        <p:spPr bwMode="auto">
          <a:xfrm>
            <a:off x="510055" y="1627138"/>
            <a:ext cx="7962433"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1900" dirty="0">
                <a:latin typeface="Century Gothic" panose="020B0502020202020204" pitchFamily="34" charset="0"/>
              </a:rPr>
              <a:t>In wireless LAN technology, </a:t>
            </a:r>
          </a:p>
          <a:p>
            <a:pPr algn="just" eaLnBrk="1" hangingPunct="1">
              <a:lnSpc>
                <a:spcPct val="150000"/>
              </a:lnSpc>
            </a:pPr>
            <a:endParaRPr lang="en-US" sz="1900" i="1" dirty="0">
              <a:latin typeface="Century Gothic" panose="020B0502020202020204" pitchFamily="34" charset="0"/>
            </a:endParaRPr>
          </a:p>
          <a:p>
            <a:pPr algn="just" eaLnBrk="1" hangingPunct="1">
              <a:lnSpc>
                <a:spcPct val="150000"/>
              </a:lnSpc>
            </a:pPr>
            <a:r>
              <a:rPr lang="en-US" sz="1900" i="1" dirty="0">
                <a:latin typeface="Century Gothic" panose="020B0502020202020204" pitchFamily="34" charset="0"/>
              </a:rPr>
              <a:t>R</a:t>
            </a:r>
            <a:r>
              <a:rPr lang="en-US" sz="1900" i="1" dirty="0" smtClean="0">
                <a:latin typeface="Century Gothic" panose="020B0502020202020204" pitchFamily="34" charset="0"/>
              </a:rPr>
              <a:t>oaming </a:t>
            </a:r>
            <a:r>
              <a:rPr lang="en-US" sz="1900" dirty="0">
                <a:latin typeface="Century Gothic" panose="020B0502020202020204" pitchFamily="34" charset="0"/>
              </a:rPr>
              <a:t>is the term for </a:t>
            </a:r>
            <a:r>
              <a:rPr lang="en-US" sz="1900" dirty="0">
                <a:solidFill>
                  <a:srgbClr val="FF0000"/>
                </a:solidFill>
                <a:latin typeface="Century Gothic" panose="020B0502020202020204" pitchFamily="34" charset="0"/>
              </a:rPr>
              <a:t>what happens when a device moves from one basic service set to another</a:t>
            </a:r>
            <a:r>
              <a:rPr lang="en-US" sz="1900" dirty="0">
                <a:latin typeface="Century Gothic" panose="020B0502020202020204" pitchFamily="34" charset="0"/>
              </a:rPr>
              <a:t>. Roaming is not addressed in the original IEEE 802.11 standard. </a:t>
            </a: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dirty="0">
                <a:latin typeface="Century Gothic" panose="020B0502020202020204" pitchFamily="34" charset="0"/>
              </a:rPr>
              <a:t>This process is typically accomplished in a proprietary manner based on how the manufacturer chooses to implement it. Manufacturers use different criteria to initiate roaming from one access point to another. </a:t>
            </a:r>
          </a:p>
          <a:p>
            <a:pPr algn="just" eaLnBrk="1" hangingPunct="1"/>
            <a:endParaRPr lang="en-US" sz="1900" dirty="0">
              <a:latin typeface="Century Gothic" panose="020B0502020202020204" pitchFamily="34" charset="0"/>
            </a:endParaRPr>
          </a:p>
        </p:txBody>
      </p:sp>
      <p:sp>
        <p:nvSpPr>
          <p:cNvPr id="4" name="Title 1"/>
          <p:cNvSpPr txBox="1">
            <a:spLocks/>
          </p:cNvSpPr>
          <p:nvPr/>
        </p:nvSpPr>
        <p:spPr bwMode="auto">
          <a:xfrm>
            <a:off x="166688" y="609600"/>
            <a:ext cx="8305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latin typeface="Century Gothic" panose="020B0502020202020204" pitchFamily="34" charset="0"/>
                <a:cs typeface="Calibri" panose="020F0502020204030204" pitchFamily="34" charset="0"/>
              </a:rPr>
              <a:t>Roaming</a:t>
            </a:r>
          </a:p>
        </p:txBody>
      </p:sp>
    </p:spTree>
    <p:extLst>
      <p:ext uri="{BB962C8B-B14F-4D97-AF65-F5344CB8AC3E}">
        <p14:creationId xmlns:p14="http://schemas.microsoft.com/office/powerpoint/2010/main" val="3040166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pic>
        <p:nvPicPr>
          <p:cNvPr id="3" name="Picture 1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899" y="3408848"/>
            <a:ext cx="4052695" cy="130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625" y="5196835"/>
            <a:ext cx="5374271" cy="80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bwMode="auto">
          <a:xfrm>
            <a:off x="166688" y="579438"/>
            <a:ext cx="8305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latin typeface="Century Gothic" panose="020B0502020202020204" pitchFamily="34" charset="0"/>
                <a:cs typeface="Calibri" panose="020F0502020204030204" pitchFamily="34" charset="0"/>
              </a:rPr>
              <a:t>Roaming</a:t>
            </a:r>
          </a:p>
        </p:txBody>
      </p:sp>
      <p:sp>
        <p:nvSpPr>
          <p:cNvPr id="6" name="Rectangle 1"/>
          <p:cNvSpPr>
            <a:spLocks noChangeArrowheads="1"/>
          </p:cNvSpPr>
          <p:nvPr/>
        </p:nvSpPr>
        <p:spPr bwMode="auto">
          <a:xfrm>
            <a:off x="399350" y="1494690"/>
            <a:ext cx="8381580" cy="179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1900" dirty="0">
                <a:latin typeface="Century Gothic" panose="020B0502020202020204" pitchFamily="34" charset="0"/>
              </a:rPr>
              <a:t>When a wireless LAN device moves through a BSA and receives a signal from a second access point, it needs to make a decision whether to stay associated to the current access point or to re associate to the new access point. </a:t>
            </a:r>
          </a:p>
        </p:txBody>
      </p:sp>
    </p:spTree>
    <p:extLst>
      <p:ext uri="{BB962C8B-B14F-4D97-AF65-F5344CB8AC3E}">
        <p14:creationId xmlns:p14="http://schemas.microsoft.com/office/powerpoint/2010/main" val="2950641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sp>
        <p:nvSpPr>
          <p:cNvPr id="3" name="Rectangle 1"/>
          <p:cNvSpPr>
            <a:spLocks noChangeArrowheads="1"/>
          </p:cNvSpPr>
          <p:nvPr/>
        </p:nvSpPr>
        <p:spPr bwMode="auto">
          <a:xfrm>
            <a:off x="609599" y="1538754"/>
            <a:ext cx="8036859" cy="4039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1900" dirty="0">
                <a:solidFill>
                  <a:srgbClr val="FF0000"/>
                </a:solidFill>
                <a:latin typeface="Century Gothic" panose="020B0502020202020204" pitchFamily="34" charset="0"/>
              </a:rPr>
              <a:t>This decision when to roam is proprietary and based on specific manufacturer criteria. </a:t>
            </a:r>
          </a:p>
          <a:p>
            <a:pPr eaLnBrk="1" hangingPunct="1">
              <a:lnSpc>
                <a:spcPct val="150000"/>
              </a:lnSpc>
            </a:pPr>
            <a:endParaRPr lang="en-US" sz="1900" dirty="0">
              <a:latin typeface="Century Gothic" panose="020B0502020202020204" pitchFamily="34" charset="0"/>
            </a:endParaRPr>
          </a:p>
          <a:p>
            <a:pPr eaLnBrk="1" hangingPunct="1">
              <a:lnSpc>
                <a:spcPct val="150000"/>
              </a:lnSpc>
            </a:pPr>
            <a:r>
              <a:rPr lang="en-US" sz="1900" dirty="0">
                <a:latin typeface="Century Gothic" panose="020B0502020202020204" pitchFamily="34" charset="0"/>
              </a:rPr>
              <a:t>Some of these criteria </a:t>
            </a:r>
            <a:r>
              <a:rPr lang="en-US" sz="1900" dirty="0" smtClean="0">
                <a:latin typeface="Century Gothic" panose="020B0502020202020204" pitchFamily="34" charset="0"/>
              </a:rPr>
              <a:t>are:</a:t>
            </a:r>
            <a:endParaRPr lang="en-US" sz="1900" dirty="0">
              <a:latin typeface="Century Gothic" panose="020B0502020202020204" pitchFamily="34" charset="0"/>
            </a:endParaRPr>
          </a:p>
          <a:p>
            <a:pPr marL="342900" indent="-342900" eaLnBrk="1" hangingPunct="1">
              <a:lnSpc>
                <a:spcPct val="150000"/>
              </a:lnSpc>
              <a:buFont typeface="Arial" panose="020B0604020202020204" pitchFamily="34" charset="0"/>
              <a:buChar char="•"/>
            </a:pPr>
            <a:r>
              <a:rPr lang="en-US" sz="1900" b="1" dirty="0" smtClean="0">
                <a:solidFill>
                  <a:srgbClr val="FF0000"/>
                </a:solidFill>
                <a:latin typeface="Century Gothic" panose="020B0502020202020204" pitchFamily="34" charset="0"/>
              </a:rPr>
              <a:t>Signal </a:t>
            </a:r>
            <a:r>
              <a:rPr lang="en-US" sz="1900" b="1" dirty="0">
                <a:solidFill>
                  <a:srgbClr val="FF0000"/>
                </a:solidFill>
                <a:latin typeface="Century Gothic" panose="020B0502020202020204" pitchFamily="34" charset="0"/>
              </a:rPr>
              <a:t>strength</a:t>
            </a:r>
          </a:p>
          <a:p>
            <a:pPr marL="342900" indent="-342900" eaLnBrk="1" hangingPunct="1">
              <a:lnSpc>
                <a:spcPct val="150000"/>
              </a:lnSpc>
              <a:buFont typeface="Arial" panose="020B0604020202020204" pitchFamily="34" charset="0"/>
              <a:buChar char="•"/>
            </a:pPr>
            <a:r>
              <a:rPr lang="en-US" sz="1900" b="1" dirty="0">
                <a:solidFill>
                  <a:srgbClr val="FF0000"/>
                </a:solidFill>
                <a:latin typeface="Century Gothic" panose="020B0502020202020204" pitchFamily="34" charset="0"/>
              </a:rPr>
              <a:t>Signal to noise ratio</a:t>
            </a:r>
          </a:p>
          <a:p>
            <a:pPr marL="342900" indent="-342900" eaLnBrk="1" hangingPunct="1">
              <a:lnSpc>
                <a:spcPct val="150000"/>
              </a:lnSpc>
              <a:buFont typeface="Arial" panose="020B0604020202020204" pitchFamily="34" charset="0"/>
              <a:buChar char="•"/>
            </a:pPr>
            <a:r>
              <a:rPr lang="en-US" sz="1900" b="1" dirty="0">
                <a:solidFill>
                  <a:srgbClr val="FF0000"/>
                </a:solidFill>
                <a:latin typeface="Century Gothic" panose="020B0502020202020204" pitchFamily="34" charset="0"/>
              </a:rPr>
              <a:t>Error rate</a:t>
            </a:r>
          </a:p>
          <a:p>
            <a:pPr marL="342900" indent="-342900" algn="just" eaLnBrk="1" hangingPunct="1">
              <a:lnSpc>
                <a:spcPct val="150000"/>
              </a:lnSpc>
              <a:buFont typeface="Arial" panose="020B0604020202020204" pitchFamily="34" charset="0"/>
              <a:buChar char="•"/>
            </a:pPr>
            <a:r>
              <a:rPr lang="en-US" sz="1900" b="1" dirty="0">
                <a:solidFill>
                  <a:srgbClr val="FF0000"/>
                </a:solidFill>
                <a:latin typeface="Century Gothic" panose="020B0502020202020204" pitchFamily="34" charset="0"/>
              </a:rPr>
              <a:t>Number of currently associated devices </a:t>
            </a:r>
          </a:p>
          <a:p>
            <a:pPr algn="just" eaLnBrk="1" hangingPunct="1">
              <a:lnSpc>
                <a:spcPct val="150000"/>
              </a:lnSpc>
            </a:pPr>
            <a:endParaRPr lang="en-US" sz="1900" dirty="0">
              <a:latin typeface="Century Gothic" panose="020B0502020202020204" pitchFamily="34" charset="0"/>
            </a:endParaRPr>
          </a:p>
        </p:txBody>
      </p:sp>
      <p:sp>
        <p:nvSpPr>
          <p:cNvPr id="4" name="Title 1"/>
          <p:cNvSpPr txBox="1">
            <a:spLocks/>
          </p:cNvSpPr>
          <p:nvPr/>
        </p:nvSpPr>
        <p:spPr bwMode="auto">
          <a:xfrm>
            <a:off x="190500" y="652463"/>
            <a:ext cx="8305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latin typeface="Century Gothic" panose="020B0502020202020204" pitchFamily="34" charset="0"/>
                <a:cs typeface="Calibri" panose="020F0502020204030204" pitchFamily="34" charset="0"/>
              </a:rPr>
              <a:t>Roaming</a:t>
            </a:r>
          </a:p>
        </p:txBody>
      </p:sp>
    </p:spTree>
    <p:extLst>
      <p:ext uri="{BB962C8B-B14F-4D97-AF65-F5344CB8AC3E}">
        <p14:creationId xmlns:p14="http://schemas.microsoft.com/office/powerpoint/2010/main" val="4061896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smtClean="0"/>
              <a:t>Slide ‹#› of 9</a:t>
            </a:r>
            <a:endParaRPr lang="en-GB"/>
          </a:p>
        </p:txBody>
      </p:sp>
      <p:sp>
        <p:nvSpPr>
          <p:cNvPr id="3" name="Rectangle 1"/>
          <p:cNvSpPr>
            <a:spLocks noChangeArrowheads="1"/>
          </p:cNvSpPr>
          <p:nvPr/>
        </p:nvSpPr>
        <p:spPr bwMode="auto">
          <a:xfrm>
            <a:off x="381000" y="1720850"/>
            <a:ext cx="8305800" cy="228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1900" dirty="0">
                <a:latin typeface="Century Gothic" panose="020B0502020202020204" pitchFamily="34" charset="0"/>
              </a:rPr>
              <a:t>When a wireless LAN device chooses to re associate to the new access point, the </a:t>
            </a:r>
            <a:r>
              <a:rPr lang="en-US" sz="1900" b="1" dirty="0">
                <a:solidFill>
                  <a:srgbClr val="FF0000"/>
                </a:solidFill>
                <a:latin typeface="Century Gothic" panose="020B0502020202020204" pitchFamily="34" charset="0"/>
              </a:rPr>
              <a:t>original access point will hand off the association to the new access point as requested from the new access point. </a:t>
            </a:r>
            <a:r>
              <a:rPr lang="en-US" sz="1900" dirty="0">
                <a:latin typeface="Century Gothic" panose="020B0502020202020204" pitchFamily="34" charset="0"/>
              </a:rPr>
              <a:t>This is done over the wired network or distribution system based on how the manufacturer implemented the roaming criteria. </a:t>
            </a:r>
          </a:p>
        </p:txBody>
      </p:sp>
      <p:sp>
        <p:nvSpPr>
          <p:cNvPr id="4" name="Title 1"/>
          <p:cNvSpPr txBox="1">
            <a:spLocks/>
          </p:cNvSpPr>
          <p:nvPr/>
        </p:nvSpPr>
        <p:spPr bwMode="auto">
          <a:xfrm>
            <a:off x="381000" y="704850"/>
            <a:ext cx="8305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latin typeface="Century Gothic" panose="020B0502020202020204" pitchFamily="34" charset="0"/>
                <a:cs typeface="Calibri" panose="020F0502020204030204" pitchFamily="34" charset="0"/>
              </a:rPr>
              <a:t>Roaming</a:t>
            </a:r>
          </a:p>
        </p:txBody>
      </p:sp>
    </p:spTree>
    <p:extLst>
      <p:ext uri="{BB962C8B-B14F-4D97-AF65-F5344CB8AC3E}">
        <p14:creationId xmlns:p14="http://schemas.microsoft.com/office/powerpoint/2010/main" val="194476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900" dirty="0" smtClean="0">
                <a:latin typeface="Century Gothic" panose="020B0502020202020204" pitchFamily="34" charset="0"/>
                <a:cs typeface="Calibri" panose="020F0502020204030204" pitchFamily="34" charset="0"/>
              </a:rPr>
              <a:t>What is Dynamic rate switching?</a:t>
            </a:r>
          </a:p>
          <a:p>
            <a:r>
              <a:rPr lang="en-US" sz="1900" dirty="0" smtClean="0">
                <a:latin typeface="Century Gothic" panose="020B0502020202020204" pitchFamily="34" charset="0"/>
                <a:cs typeface="Calibri" panose="020F0502020204030204" pitchFamily="34" charset="0"/>
              </a:rPr>
              <a:t>What is active and passive scanning?</a:t>
            </a:r>
          </a:p>
          <a:p>
            <a:r>
              <a:rPr lang="en-US" sz="1900" dirty="0" smtClean="0">
                <a:latin typeface="Century Gothic" panose="020B0502020202020204" pitchFamily="34" charset="0"/>
                <a:cs typeface="Calibri" panose="020F0502020204030204" pitchFamily="34" charset="0"/>
              </a:rPr>
              <a:t>Define IBSS,BSS and ESS.</a:t>
            </a:r>
          </a:p>
          <a:p>
            <a:r>
              <a:rPr lang="en-US" sz="1900" dirty="0" smtClean="0">
                <a:latin typeface="Century Gothic" panose="020B0502020202020204" pitchFamily="34" charset="0"/>
                <a:cs typeface="Calibri" panose="020F0502020204030204" pitchFamily="34" charset="0"/>
              </a:rPr>
              <a:t>What is roaming?</a:t>
            </a:r>
            <a:endParaRPr lang="en-US" sz="1900" dirty="0">
              <a:latin typeface="Century Gothic" panose="020B050202020202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35</a:t>
            </a:fld>
            <a:r>
              <a:rPr lang="en-GB" dirty="0" smtClean="0"/>
              <a:t>› of 9</a:t>
            </a:r>
            <a:endParaRPr lang="en-GB" dirty="0"/>
          </a:p>
        </p:txBody>
      </p:sp>
      <p:sp>
        <p:nvSpPr>
          <p:cNvPr id="5" name="Title 1"/>
          <p:cNvSpPr>
            <a:spLocks noGrp="1"/>
          </p:cNvSpPr>
          <p:nvPr>
            <p:ph type="title"/>
          </p:nvPr>
        </p:nvSpPr>
        <p:spPr/>
        <p:txBody>
          <a:bodyPr/>
          <a:lstStyle/>
          <a:p>
            <a:r>
              <a:rPr lang="en-US" altLang="en-US" b="1" u="sng" dirty="0" smtClean="0">
                <a:solidFill>
                  <a:schemeClr val="accent6">
                    <a:lumMod val="75000"/>
                  </a:schemeClr>
                </a:solidFill>
                <a:latin typeface="Century Gothic" panose="020B0502020202020204" pitchFamily="34" charset="0"/>
              </a:rPr>
              <a:t>Quick Review Question</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36</a:t>
            </a:fld>
            <a:r>
              <a:rPr lang="en-GB" dirty="0" smtClean="0"/>
              <a:t>› of 9</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6" name="Rectangle 1"/>
          <p:cNvSpPr>
            <a:spLocks noChangeArrowheads="1"/>
          </p:cNvSpPr>
          <p:nvPr/>
        </p:nvSpPr>
        <p:spPr bwMode="auto">
          <a:xfrm>
            <a:off x="762000" y="1720850"/>
            <a:ext cx="7543800" cy="573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1900">
                <a:latin typeface="Century Gothic" panose="020B0502020202020204" pitchFamily="34" charset="0"/>
              </a:rPr>
              <a:t>WLAN Mode of Operation </a:t>
            </a:r>
          </a:p>
          <a:p>
            <a:pPr algn="just" eaLnBrk="1" hangingPunct="1">
              <a:lnSpc>
                <a:spcPct val="150000"/>
              </a:lnSpc>
            </a:pPr>
            <a:r>
              <a:rPr lang="en-US" sz="1900">
                <a:latin typeface="Century Gothic" panose="020B0502020202020204" pitchFamily="34" charset="0"/>
              </a:rPr>
              <a:t>	– Ad-Hoc and Infrastructure</a:t>
            </a:r>
          </a:p>
          <a:p>
            <a:pPr algn="just" eaLnBrk="1" hangingPunct="1">
              <a:lnSpc>
                <a:spcPct val="150000"/>
              </a:lnSpc>
            </a:pPr>
            <a:r>
              <a:rPr lang="en-US" sz="1900">
                <a:latin typeface="Century Gothic" panose="020B0502020202020204" pitchFamily="34" charset="0"/>
              </a:rPr>
              <a:t>		- three configurations IBSS,BSS &amp; ESS</a:t>
            </a:r>
          </a:p>
          <a:p>
            <a:pPr algn="just" eaLnBrk="1" hangingPunct="1">
              <a:lnSpc>
                <a:spcPct val="150000"/>
              </a:lnSpc>
            </a:pPr>
            <a:r>
              <a:rPr lang="en-US" sz="1900">
                <a:latin typeface="Century Gothic" panose="020B0502020202020204" pitchFamily="34" charset="0"/>
              </a:rPr>
              <a:t>Connecting to a wireless Network – </a:t>
            </a:r>
          </a:p>
          <a:p>
            <a:pPr algn="just" eaLnBrk="1" hangingPunct="1">
              <a:lnSpc>
                <a:spcPct val="150000"/>
              </a:lnSpc>
            </a:pPr>
            <a:r>
              <a:rPr lang="en-US" sz="1900">
                <a:latin typeface="Century Gothic" panose="020B0502020202020204" pitchFamily="34" charset="0"/>
              </a:rPr>
              <a:t>	-Passive Scanning, Active Scanning, Authentication, Association, </a:t>
            </a:r>
          </a:p>
          <a:p>
            <a:pPr algn="just" eaLnBrk="1" hangingPunct="1">
              <a:lnSpc>
                <a:spcPct val="150000"/>
              </a:lnSpc>
            </a:pPr>
            <a:r>
              <a:rPr lang="en-US" sz="1900">
                <a:latin typeface="Century Gothic" panose="020B0502020202020204" pitchFamily="34" charset="0"/>
              </a:rPr>
              <a:t>	 Distribution System</a:t>
            </a:r>
          </a:p>
          <a:p>
            <a:pPr algn="just" eaLnBrk="1" hangingPunct="1">
              <a:lnSpc>
                <a:spcPct val="150000"/>
              </a:lnSpc>
            </a:pPr>
            <a:r>
              <a:rPr lang="en-US" sz="1900">
                <a:latin typeface="Century Gothic" panose="020B0502020202020204" pitchFamily="34" charset="0"/>
              </a:rPr>
              <a:t>Data Rate and Throughput</a:t>
            </a:r>
          </a:p>
          <a:p>
            <a:pPr algn="just" eaLnBrk="1" hangingPunct="1">
              <a:lnSpc>
                <a:spcPct val="150000"/>
              </a:lnSpc>
            </a:pPr>
            <a:r>
              <a:rPr lang="en-US" sz="1900">
                <a:latin typeface="Century Gothic" panose="020B0502020202020204" pitchFamily="34" charset="0"/>
              </a:rPr>
              <a:t>Dynamic Rate Switching</a:t>
            </a:r>
          </a:p>
          <a:p>
            <a:pPr algn="just" eaLnBrk="1" hangingPunct="1">
              <a:lnSpc>
                <a:spcPct val="150000"/>
              </a:lnSpc>
            </a:pPr>
            <a:r>
              <a:rPr lang="en-US" sz="1900">
                <a:latin typeface="Century Gothic" panose="020B0502020202020204" pitchFamily="34" charset="0"/>
              </a:rPr>
              <a:t>Roaming</a:t>
            </a:r>
          </a:p>
          <a:p>
            <a:pPr algn="just" eaLnBrk="1" hangingPunct="1">
              <a:lnSpc>
                <a:spcPct val="150000"/>
              </a:lnSpc>
            </a:pPr>
            <a:endParaRPr lang="en-US" sz="1900">
              <a:latin typeface="Century Gothic" panose="020B0502020202020204" pitchFamily="34" charset="0"/>
            </a:endParaRPr>
          </a:p>
          <a:p>
            <a:pPr algn="just" eaLnBrk="1" hangingPunct="1">
              <a:lnSpc>
                <a:spcPct val="150000"/>
              </a:lnSpc>
            </a:pPr>
            <a:endParaRPr lang="en-US" sz="1900">
              <a:latin typeface="Century Gothic" panose="020B0502020202020204" pitchFamily="34" charset="0"/>
            </a:endParaRPr>
          </a:p>
          <a:p>
            <a:pPr algn="just" eaLnBrk="1" hangingPunct="1">
              <a:lnSpc>
                <a:spcPct val="150000"/>
              </a:lnSpc>
            </a:pPr>
            <a:endParaRPr lang="en-US" sz="1900">
              <a:latin typeface="Century Gothic" panose="020B0502020202020204" pitchFamily="34" charset="0"/>
            </a:endParaRP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37</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38</a:t>
            </a:fld>
            <a:r>
              <a:rPr lang="en-GB" dirty="0" smtClean="0"/>
              <a:t>› of 9</a:t>
            </a:r>
            <a:endParaRPr lang="en-GB" dirty="0"/>
          </a:p>
        </p:txBody>
      </p:sp>
      <p:sp>
        <p:nvSpPr>
          <p:cNvPr id="5" name="Text Box 3"/>
          <p:cNvSpPr txBox="1">
            <a:spLocks noGrp="1" noChangeArrowheads="1"/>
          </p:cNvSpPr>
          <p:nvPr>
            <p:ph type="title"/>
          </p:nvPr>
        </p:nvSpPr>
        <p:spPr bwMode="auto">
          <a:xfrm>
            <a:off x="1275977" y="522972"/>
            <a:ext cx="54617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latin typeface="Century Gothic" panose="020B0502020202020204" pitchFamily="34" charset="0"/>
              </a:rPr>
              <a:t>What we will cover next</a:t>
            </a:r>
            <a:endParaRPr lang="en-US" altLang="en-US" u="sng" dirty="0">
              <a:solidFill>
                <a:srgbClr val="003366"/>
              </a:solidFill>
              <a:latin typeface="Century Gothic" panose="020B0502020202020204" pitchFamily="34" charset="0"/>
            </a:endParaRPr>
          </a:p>
        </p:txBody>
      </p:sp>
      <p:sp>
        <p:nvSpPr>
          <p:cNvPr id="7" name="Text Box 2"/>
          <p:cNvSpPr txBox="1">
            <a:spLocks noChangeArrowheads="1"/>
          </p:cNvSpPr>
          <p:nvPr/>
        </p:nvSpPr>
        <p:spPr bwMode="auto">
          <a:xfrm>
            <a:off x="838200" y="1447800"/>
            <a:ext cx="7086600" cy="4954588"/>
          </a:xfrm>
          <a:prstGeom prst="rect">
            <a:avLst/>
          </a:prstGeom>
          <a:noFill/>
          <a:ln w="9525">
            <a:noFill/>
            <a:miter lim="800000"/>
            <a:headEnd/>
            <a:tailEnd/>
          </a:ln>
          <a:effectLst/>
        </p:spPr>
        <p:txBody>
          <a:bodyPr>
            <a:spAutoFit/>
          </a:bodyPr>
          <a:lstStyle/>
          <a:p>
            <a:pPr eaLnBrk="0" hangingPunct="0">
              <a:defRPr/>
            </a:pPr>
            <a:endParaRPr lang="en-US" sz="2000" b="1" dirty="0">
              <a:latin typeface="Century Gothic" panose="020B0502020202020204" pitchFamily="34" charset="0"/>
              <a:cs typeface="Arial" charset="0"/>
            </a:endParaRPr>
          </a:p>
          <a:p>
            <a:pPr eaLnBrk="0" hangingPunct="0">
              <a:defRPr/>
            </a:pPr>
            <a:r>
              <a:rPr lang="en-US" sz="2000" b="1" dirty="0">
                <a:latin typeface="Century Gothic" panose="020B0502020202020204" pitchFamily="34" charset="0"/>
                <a:cs typeface="Arial" charset="0"/>
              </a:rPr>
              <a:t>	</a:t>
            </a:r>
            <a:r>
              <a:rPr lang="en-US" dirty="0">
                <a:latin typeface="Century Gothic" panose="020B0502020202020204" pitchFamily="34" charset="0"/>
                <a:cs typeface="Arial" charset="0"/>
              </a:rPr>
              <a:t>Wireless LAN Threats and Intrusion </a:t>
            </a:r>
            <a:endParaRPr lang="en-US" sz="2800" dirty="0">
              <a:latin typeface="Century Gothic" panose="020B0502020202020204" pitchFamily="34" charset="0"/>
              <a:cs typeface="Arial" charset="0"/>
            </a:endParaRPr>
          </a:p>
          <a:p>
            <a:pPr fontAlgn="auto">
              <a:defRPr/>
            </a:pPr>
            <a:r>
              <a:rPr lang="en-US" dirty="0">
                <a:latin typeface="Century Gothic" panose="020B0502020202020204" pitchFamily="34" charset="0"/>
                <a:cs typeface="Arial" charset="0"/>
              </a:rPr>
              <a:t>		IEEE 802.11 Standards Security </a:t>
            </a:r>
            <a:endParaRPr lang="en-US" sz="2800" dirty="0">
              <a:latin typeface="Century Gothic" panose="020B0502020202020204" pitchFamily="34" charset="0"/>
              <a:cs typeface="Arial" charset="0"/>
            </a:endParaRPr>
          </a:p>
          <a:p>
            <a:pPr lvl="1" fontAlgn="auto">
              <a:defRPr/>
            </a:pPr>
            <a:r>
              <a:rPr lang="en-US" dirty="0">
                <a:latin typeface="Century Gothic" panose="020B0502020202020204" pitchFamily="34" charset="0"/>
                <a:cs typeface="Arial" charset="0"/>
              </a:rPr>
              <a:t>		Open System Authentication </a:t>
            </a:r>
            <a:endParaRPr lang="en-US" sz="2800" dirty="0">
              <a:latin typeface="Century Gothic" panose="020B0502020202020204" pitchFamily="34" charset="0"/>
              <a:cs typeface="Arial" charset="0"/>
            </a:endParaRPr>
          </a:p>
          <a:p>
            <a:pPr lvl="1" fontAlgn="auto">
              <a:defRPr/>
            </a:pPr>
            <a:r>
              <a:rPr lang="en-US" dirty="0">
                <a:latin typeface="Century Gothic" panose="020B0502020202020204" pitchFamily="34" charset="0"/>
                <a:cs typeface="Arial" charset="0"/>
              </a:rPr>
              <a:t>		Shared Key Authentication </a:t>
            </a:r>
            <a:endParaRPr lang="en-US" sz="2800" dirty="0">
              <a:latin typeface="Century Gothic" panose="020B0502020202020204" pitchFamily="34" charset="0"/>
              <a:cs typeface="Arial" charset="0"/>
            </a:endParaRPr>
          </a:p>
          <a:p>
            <a:pPr fontAlgn="auto">
              <a:defRPr/>
            </a:pPr>
            <a:r>
              <a:rPr lang="en-US" dirty="0">
                <a:latin typeface="Century Gothic" panose="020B0502020202020204" pitchFamily="34" charset="0"/>
                <a:cs typeface="Arial" charset="0"/>
              </a:rPr>
              <a:t>	Early WLAN Security Mechanisms </a:t>
            </a:r>
            <a:endParaRPr lang="en-US" sz="2800" dirty="0">
              <a:latin typeface="Century Gothic" panose="020B0502020202020204" pitchFamily="34" charset="0"/>
              <a:cs typeface="Arial" charset="0"/>
            </a:endParaRPr>
          </a:p>
          <a:p>
            <a:pPr lvl="1" fontAlgn="auto">
              <a:defRPr/>
            </a:pPr>
            <a:r>
              <a:rPr lang="en-US" dirty="0">
                <a:latin typeface="Century Gothic" panose="020B0502020202020204" pitchFamily="34" charset="0"/>
                <a:cs typeface="Arial" charset="0"/>
              </a:rPr>
              <a:t>		Service Set Identifier (SSID) </a:t>
            </a:r>
            <a:endParaRPr lang="en-US" sz="2800" dirty="0">
              <a:latin typeface="Century Gothic" panose="020B0502020202020204" pitchFamily="34" charset="0"/>
              <a:cs typeface="Arial" charset="0"/>
            </a:endParaRPr>
          </a:p>
          <a:p>
            <a:pPr lvl="1" fontAlgn="auto">
              <a:defRPr/>
            </a:pPr>
            <a:r>
              <a:rPr lang="en-US" dirty="0">
                <a:latin typeface="Century Gothic" panose="020B0502020202020204" pitchFamily="34" charset="0"/>
                <a:cs typeface="Arial" charset="0"/>
              </a:rPr>
              <a:t>		SSID Hiding </a:t>
            </a:r>
            <a:endParaRPr lang="en-US" sz="2800" dirty="0">
              <a:latin typeface="Century Gothic" panose="020B0502020202020204" pitchFamily="34" charset="0"/>
              <a:cs typeface="Arial" charset="0"/>
            </a:endParaRPr>
          </a:p>
          <a:p>
            <a:pPr lvl="1" fontAlgn="auto">
              <a:defRPr/>
            </a:pPr>
            <a:r>
              <a:rPr lang="en-US" dirty="0">
                <a:latin typeface="Century Gothic" panose="020B0502020202020204" pitchFamily="34" charset="0"/>
                <a:cs typeface="Arial" charset="0"/>
              </a:rPr>
              <a:t>		Media Access Control (MAC) Address</a:t>
            </a:r>
            <a:endParaRPr lang="en-US" sz="2800" dirty="0">
              <a:latin typeface="Century Gothic" panose="020B0502020202020204" pitchFamily="34" charset="0"/>
              <a:cs typeface="Arial" charset="0"/>
            </a:endParaRPr>
          </a:p>
          <a:p>
            <a:pPr fontAlgn="auto">
              <a:defRPr/>
            </a:pPr>
            <a:r>
              <a:rPr lang="en-US" dirty="0">
                <a:latin typeface="Century Gothic" panose="020B0502020202020204" pitchFamily="34" charset="0"/>
                <a:cs typeface="Arial" charset="0"/>
              </a:rPr>
              <a:t>	Overview of other WLAN Security Standards and Technology</a:t>
            </a:r>
            <a:endParaRPr lang="en-US" sz="2800" dirty="0">
              <a:latin typeface="Century Gothic" panose="020B0502020202020204" pitchFamily="34" charset="0"/>
              <a:cs typeface="Arial" charset="0"/>
            </a:endParaRPr>
          </a:p>
          <a:p>
            <a:pPr lvl="2">
              <a:spcBef>
                <a:spcPct val="20000"/>
              </a:spcBef>
              <a:buClr>
                <a:schemeClr val="tx2"/>
              </a:buClr>
              <a:buSzPct val="70000"/>
              <a:defRPr/>
            </a:pPr>
            <a:r>
              <a:rPr lang="en-US" sz="2000" b="1" dirty="0">
                <a:solidFill>
                  <a:schemeClr val="accent2"/>
                </a:solidFill>
                <a:effectLst>
                  <a:outerShdw blurRad="38100" dist="38100" dir="2700000" algn="tl">
                    <a:srgbClr val="C0C0C0"/>
                  </a:outerShdw>
                </a:effectLst>
                <a:latin typeface="Century Gothic" panose="020B0502020202020204" pitchFamily="34" charset="0"/>
                <a:cs typeface="Arial" charset="0"/>
              </a:rPr>
              <a:t>     </a:t>
            </a:r>
            <a:endParaRPr lang="en-US" sz="2000" b="1" dirty="0">
              <a:latin typeface="Century Gothic" panose="020B0502020202020204" pitchFamily="34" charset="0"/>
              <a:cs typeface="Arial" charset="0"/>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1" y="274638"/>
            <a:ext cx="7258984" cy="1143000"/>
          </a:xfrm>
        </p:spPr>
        <p:txBody>
          <a:bodyPr/>
          <a:lstStyle/>
          <a:p>
            <a:r>
              <a:rPr lang="en-US" altLang="en-US" sz="3200"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sz="3200"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sz="3200" b="1" u="sng" dirty="0">
                <a:solidFill>
                  <a:schemeClr val="accent6">
                    <a:lumMod val="75000"/>
                  </a:schemeClr>
                </a:solidFill>
                <a:latin typeface="Century Gothic" panose="020B0502020202020204" pitchFamily="34" charset="0"/>
                <a:cs typeface="Arial" panose="020B0604020202020204" pitchFamily="34" charset="0"/>
              </a:rPr>
              <a:t>M</a:t>
            </a:r>
            <a:r>
              <a:rPr lang="en-US" altLang="en-US" sz="3200"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sz="3200" b="1" u="sng" dirty="0">
                <a:solidFill>
                  <a:schemeClr val="accent6">
                    <a:lumMod val="75000"/>
                  </a:schemeClr>
                </a:solidFill>
                <a:latin typeface="Century Gothic" panose="020B0502020202020204" pitchFamily="34" charset="0"/>
                <a:cs typeface="Arial" panose="020B0604020202020204" pitchFamily="34" charset="0"/>
              </a:rPr>
              <a:t>B</a:t>
            </a:r>
            <a:r>
              <a:rPr lang="en-US" altLang="en-US" sz="3200"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sz="3200" b="1" u="sng" dirty="0">
                <a:solidFill>
                  <a:schemeClr val="accent6">
                    <a:lumMod val="75000"/>
                  </a:schemeClr>
                </a:solidFill>
                <a:latin typeface="Century Gothic" panose="020B0502020202020204" pitchFamily="34" charset="0"/>
                <a:cs typeface="Arial" panose="020B0604020202020204" pitchFamily="34" charset="0"/>
              </a:rPr>
              <a:t>A</a:t>
            </a:r>
            <a:r>
              <a:rPr lang="en-US" altLang="en-US" sz="3200"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sz="3200" b="1" u="sng" dirty="0">
                <a:solidFill>
                  <a:schemeClr val="accent6">
                    <a:lumMod val="75000"/>
                  </a:schemeClr>
                </a:solidFill>
                <a:latin typeface="Century Gothic" panose="020B0502020202020204" pitchFamily="34" charset="0"/>
                <a:cs typeface="Arial" panose="020B0604020202020204" pitchFamily="34" charset="0"/>
              </a:rPr>
              <a:t>T</a:t>
            </a:r>
            <a:r>
              <a:rPr lang="en-US" altLang="en-US" sz="3200"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sz="3200" b="1" u="sng" dirty="0">
                <a:solidFill>
                  <a:schemeClr val="accent6">
                    <a:lumMod val="75000"/>
                  </a:schemeClr>
                </a:solidFill>
                <a:latin typeface="Century Gothic" panose="020B0502020202020204" pitchFamily="34" charset="0"/>
                <a:cs typeface="Arial" panose="020B0604020202020204" pitchFamily="34" charset="0"/>
              </a:rPr>
              <a:t>U</a:t>
            </a:r>
            <a:r>
              <a:rPr lang="en-US" altLang="en-US" sz="3200"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sz="3200" dirty="0">
              <a:solidFill>
                <a:schemeClr val="accent6">
                  <a:lumMod val="75000"/>
                </a:schemeClr>
              </a:solidFill>
              <a:latin typeface="Century Gothic" panose="020B050202020202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
        <p:nvSpPr>
          <p:cNvPr id="6" name="Rectangle 5"/>
          <p:cNvSpPr>
            <a:spLocks noChangeArrowheads="1"/>
          </p:cNvSpPr>
          <p:nvPr/>
        </p:nvSpPr>
        <p:spPr bwMode="auto">
          <a:xfrm>
            <a:off x="473169" y="1573306"/>
            <a:ext cx="811053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200" b="1" dirty="0">
                <a:latin typeface="Century Gothic" panose="020B0502020202020204" pitchFamily="34" charset="0"/>
                <a:cs typeface="Arial" charset="0"/>
              </a:rPr>
              <a:t>If you have mastered this topic, </a:t>
            </a:r>
            <a:r>
              <a:rPr lang="en-US" sz="2200" b="1" dirty="0">
                <a:solidFill>
                  <a:srgbClr val="990000"/>
                </a:solidFill>
                <a:latin typeface="Century Gothic" panose="020B0502020202020204" pitchFamily="34" charset="0"/>
                <a:cs typeface="Arial" charset="0"/>
              </a:rPr>
              <a:t>you should be able to use the following terms correctly in your assignments and exams</a:t>
            </a:r>
            <a:r>
              <a:rPr lang="en-US" sz="2200" b="1" dirty="0">
                <a:latin typeface="Century Gothic" panose="020B0502020202020204" pitchFamily="34" charset="0"/>
                <a:cs typeface="Arial" charset="0"/>
              </a:rPr>
              <a:t>:</a:t>
            </a:r>
          </a:p>
          <a:p>
            <a:pPr>
              <a:defRPr/>
            </a:pPr>
            <a:endParaRPr lang="en-US" sz="2200" dirty="0">
              <a:latin typeface="Century Gothic" panose="020B0502020202020204" pitchFamily="34" charset="0"/>
              <a:cs typeface="Arial" charset="0"/>
            </a:endParaRPr>
          </a:p>
          <a:p>
            <a:pPr marL="342900" indent="-342900">
              <a:buFont typeface="Arial" pitchFamily="34" charset="0"/>
              <a:buChar char="•"/>
              <a:defRPr/>
            </a:pPr>
            <a:r>
              <a:rPr lang="en-US" sz="2200" dirty="0">
                <a:latin typeface="Century Gothic" panose="020B0502020202020204" pitchFamily="34" charset="0"/>
                <a:cs typeface="Arial" charset="0"/>
              </a:rPr>
              <a:t>BSS(Basic Service Set)</a:t>
            </a:r>
          </a:p>
          <a:p>
            <a:pPr>
              <a:defRPr/>
            </a:pPr>
            <a:endParaRPr lang="en-US" sz="2200" dirty="0">
              <a:latin typeface="Century Gothic" panose="020B0502020202020204" pitchFamily="34" charset="0"/>
              <a:cs typeface="Arial" charset="0"/>
            </a:endParaRPr>
          </a:p>
          <a:p>
            <a:pPr marL="342900" indent="-342900">
              <a:buFont typeface="Arial" pitchFamily="34" charset="0"/>
              <a:buChar char="•"/>
              <a:defRPr/>
            </a:pPr>
            <a:r>
              <a:rPr lang="en-US" sz="2200" dirty="0">
                <a:latin typeface="Century Gothic" panose="020B0502020202020204" pitchFamily="34" charset="0"/>
                <a:cs typeface="Arial" charset="0"/>
              </a:rPr>
              <a:t>ESS(Extended Service Set)</a:t>
            </a:r>
          </a:p>
          <a:p>
            <a:pPr>
              <a:defRPr/>
            </a:pPr>
            <a:endParaRPr lang="en-US" sz="2200" dirty="0">
              <a:latin typeface="Century Gothic" panose="020B0502020202020204" pitchFamily="34" charset="0"/>
              <a:cs typeface="Arial" charset="0"/>
            </a:endParaRPr>
          </a:p>
          <a:p>
            <a:pPr marL="342900" indent="-342900">
              <a:buFont typeface="Arial" pitchFamily="34" charset="0"/>
              <a:buChar char="•"/>
              <a:defRPr/>
            </a:pPr>
            <a:r>
              <a:rPr lang="en-US" sz="2200" dirty="0">
                <a:latin typeface="Century Gothic" panose="020B0502020202020204" pitchFamily="34" charset="0"/>
                <a:cs typeface="Arial" charset="0"/>
              </a:rPr>
              <a:t>IBSS(Independent Basic Service Set)</a:t>
            </a:r>
          </a:p>
          <a:p>
            <a:pPr>
              <a:defRPr/>
            </a:pPr>
            <a:endParaRPr lang="en-US" sz="2200" dirty="0">
              <a:latin typeface="Century Gothic" panose="020B0502020202020204" pitchFamily="34" charset="0"/>
              <a:cs typeface="Arial" charset="0"/>
            </a:endParaRPr>
          </a:p>
          <a:p>
            <a:pPr marL="342900" indent="-342900">
              <a:buFont typeface="Arial" pitchFamily="34" charset="0"/>
              <a:buChar char="•"/>
              <a:defRPr/>
            </a:pPr>
            <a:r>
              <a:rPr lang="en-US" sz="2200" dirty="0">
                <a:latin typeface="Century Gothic" panose="020B0502020202020204" pitchFamily="34" charset="0"/>
                <a:cs typeface="Arial" charset="0"/>
              </a:rPr>
              <a:t>SSID(Service Set Identifier)</a:t>
            </a:r>
          </a:p>
          <a:p>
            <a:pPr>
              <a:defRPr/>
            </a:pPr>
            <a:endParaRPr lang="en-US" sz="2200" dirty="0">
              <a:latin typeface="Century Gothic" panose="020B0502020202020204" pitchFamily="34" charset="0"/>
              <a:cs typeface="Arial" charset="0"/>
            </a:endParaRPr>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sp>
        <p:nvSpPr>
          <p:cNvPr id="6" name="Title 1"/>
          <p:cNvSpPr txBox="1">
            <a:spLocks/>
          </p:cNvSpPr>
          <p:nvPr/>
        </p:nvSpPr>
        <p:spPr bwMode="auto">
          <a:xfrm>
            <a:off x="175465" y="189875"/>
            <a:ext cx="752073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600" b="1" dirty="0">
                <a:solidFill>
                  <a:srgbClr val="002060"/>
                </a:solidFill>
                <a:latin typeface="Century Gothic" panose="020B0502020202020204" pitchFamily="34" charset="0"/>
                <a:cs typeface="Calibri" panose="020F0502020204030204" pitchFamily="34" charset="0"/>
              </a:rPr>
              <a:t>Wireless LAN Modes of Operation </a:t>
            </a:r>
          </a:p>
        </p:txBody>
      </p:sp>
      <p:sp>
        <p:nvSpPr>
          <p:cNvPr id="7" name="Rectangle 4"/>
          <p:cNvSpPr>
            <a:spLocks noChangeArrowheads="1"/>
          </p:cNvSpPr>
          <p:nvPr/>
        </p:nvSpPr>
        <p:spPr bwMode="auto">
          <a:xfrm>
            <a:off x="465138" y="1488141"/>
            <a:ext cx="806926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sz="2000" b="1" dirty="0">
                <a:solidFill>
                  <a:srgbClr val="FF0000"/>
                </a:solidFill>
                <a:latin typeface="Century Gothic" panose="020B0502020202020204" pitchFamily="34" charset="0"/>
              </a:rPr>
              <a:t>802.11 wireless LANs may be configured in one of two modes, either ad hoc or infrastructure mode. </a:t>
            </a:r>
          </a:p>
          <a:p>
            <a:pPr eaLnBrk="1" hangingPunct="1"/>
            <a:endParaRPr lang="en-US" sz="2000" dirty="0">
              <a:latin typeface="Century Gothic" panose="020B0502020202020204" pitchFamily="34" charset="0"/>
            </a:endParaRPr>
          </a:p>
          <a:p>
            <a:pPr eaLnBrk="1" hangingPunct="1"/>
            <a:r>
              <a:rPr lang="en-US" sz="2000" dirty="0">
                <a:latin typeface="Century Gothic" panose="020B0502020202020204" pitchFamily="34" charset="0"/>
              </a:rPr>
              <a:t>These </a:t>
            </a:r>
            <a:r>
              <a:rPr lang="en-US" sz="2000" b="1" dirty="0">
                <a:solidFill>
                  <a:srgbClr val="FF0000"/>
                </a:solidFill>
                <a:latin typeface="Century Gothic" panose="020B0502020202020204" pitchFamily="34" charset="0"/>
              </a:rPr>
              <a:t>two modes </a:t>
            </a:r>
            <a:r>
              <a:rPr lang="en-US" sz="2000" dirty="0">
                <a:latin typeface="Century Gothic" panose="020B0502020202020204" pitchFamily="34" charset="0"/>
              </a:rPr>
              <a:t>can be </a:t>
            </a:r>
            <a:r>
              <a:rPr lang="en-US" sz="2000" b="1" dirty="0">
                <a:solidFill>
                  <a:srgbClr val="FF0000"/>
                </a:solidFill>
                <a:latin typeface="Century Gothic" panose="020B0502020202020204" pitchFamily="34" charset="0"/>
              </a:rPr>
              <a:t>broken down into three different </a:t>
            </a:r>
            <a:r>
              <a:rPr lang="en-US" sz="2000" dirty="0">
                <a:latin typeface="Century Gothic" panose="020B0502020202020204" pitchFamily="34" charset="0"/>
              </a:rPr>
              <a:t>configurations:</a:t>
            </a:r>
          </a:p>
          <a:p>
            <a:pPr eaLnBrk="1" hangingPunct="1"/>
            <a:endParaRPr lang="en-US" sz="2000" dirty="0">
              <a:latin typeface="Century Gothic" panose="020B0502020202020204" pitchFamily="34" charset="0"/>
            </a:endParaRPr>
          </a:p>
          <a:p>
            <a:pPr marL="342900" indent="-342900" eaLnBrk="1" hangingPunct="1">
              <a:buFont typeface="Arial" panose="020B0604020202020204" pitchFamily="34" charset="0"/>
              <a:buChar char="•"/>
            </a:pPr>
            <a:r>
              <a:rPr lang="en-US" sz="2000" b="1" dirty="0">
                <a:solidFill>
                  <a:srgbClr val="FF0000"/>
                </a:solidFill>
                <a:latin typeface="Century Gothic" panose="020B0502020202020204" pitchFamily="34" charset="0"/>
              </a:rPr>
              <a:t>Independent basic service set (IBSS)</a:t>
            </a:r>
          </a:p>
          <a:p>
            <a:pPr marL="342900" indent="-342900" eaLnBrk="1" hangingPunct="1">
              <a:buFont typeface="Arial" panose="020B0604020202020204" pitchFamily="34" charset="0"/>
              <a:buChar char="•"/>
            </a:pPr>
            <a:endParaRPr lang="en-US" sz="2000" b="1" dirty="0">
              <a:solidFill>
                <a:srgbClr val="FF0000"/>
              </a:solidFill>
              <a:latin typeface="Century Gothic" panose="020B0502020202020204" pitchFamily="34" charset="0"/>
            </a:endParaRPr>
          </a:p>
          <a:p>
            <a:pPr marL="342900" indent="-342900" eaLnBrk="1" hangingPunct="1">
              <a:buFont typeface="Arial" panose="020B0604020202020204" pitchFamily="34" charset="0"/>
              <a:buChar char="•"/>
            </a:pPr>
            <a:r>
              <a:rPr lang="en-US" sz="2000" b="1" dirty="0">
                <a:solidFill>
                  <a:srgbClr val="FF0000"/>
                </a:solidFill>
                <a:latin typeface="Century Gothic" panose="020B0502020202020204" pitchFamily="34" charset="0"/>
              </a:rPr>
              <a:t>Basic service set (BSS)</a:t>
            </a:r>
          </a:p>
          <a:p>
            <a:pPr marL="342900" indent="-342900" eaLnBrk="1" hangingPunct="1">
              <a:buFont typeface="Arial" panose="020B0604020202020204" pitchFamily="34" charset="0"/>
              <a:buChar char="•"/>
            </a:pPr>
            <a:endParaRPr lang="en-US" sz="2000" b="1" dirty="0">
              <a:solidFill>
                <a:srgbClr val="FF0000"/>
              </a:solidFill>
              <a:latin typeface="Century Gothic" panose="020B0502020202020204" pitchFamily="34" charset="0"/>
            </a:endParaRPr>
          </a:p>
          <a:p>
            <a:pPr marL="342900" indent="-342900" eaLnBrk="1" hangingPunct="1">
              <a:buFont typeface="Arial" panose="020B0604020202020204" pitchFamily="34" charset="0"/>
              <a:buChar char="•"/>
            </a:pPr>
            <a:r>
              <a:rPr lang="en-US" sz="2000" b="1" dirty="0">
                <a:solidFill>
                  <a:srgbClr val="FF0000"/>
                </a:solidFill>
                <a:latin typeface="Century Gothic" panose="020B0502020202020204" pitchFamily="34" charset="0"/>
              </a:rPr>
              <a:t>Extended service set (ESS)</a:t>
            </a:r>
          </a:p>
        </p:txBody>
      </p:sp>
      <p:pic>
        <p:nvPicPr>
          <p:cNvPr id="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6965" y="3858875"/>
            <a:ext cx="4673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704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4" end="4"/>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6" end="6"/>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8" end="8"/>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02" y="3703130"/>
            <a:ext cx="2382838"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0" y="352425"/>
            <a:ext cx="80010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200" b="1" dirty="0">
                <a:solidFill>
                  <a:srgbClr val="002060"/>
                </a:solidFill>
                <a:latin typeface="Century Gothic" panose="020B0502020202020204" pitchFamily="34" charset="0"/>
                <a:cs typeface="Calibri" panose="020F0502020204030204" pitchFamily="34" charset="0"/>
              </a:rPr>
              <a:t>Wireless LAN Modes of Operation - IBSS</a:t>
            </a:r>
          </a:p>
        </p:txBody>
      </p:sp>
      <p:sp>
        <p:nvSpPr>
          <p:cNvPr id="7" name="Rectangle 1"/>
          <p:cNvSpPr>
            <a:spLocks noChangeArrowheads="1"/>
          </p:cNvSpPr>
          <p:nvPr/>
        </p:nvSpPr>
        <p:spPr bwMode="auto">
          <a:xfrm>
            <a:off x="268941" y="1331259"/>
            <a:ext cx="8314765"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2000" dirty="0" smtClean="0">
                <a:latin typeface="Century Gothic" panose="020B0502020202020204" pitchFamily="34" charset="0"/>
              </a:rPr>
              <a:t>This </a:t>
            </a:r>
            <a:r>
              <a:rPr lang="en-US" sz="2000" dirty="0">
                <a:latin typeface="Century Gothic" panose="020B0502020202020204" pitchFamily="34" charset="0"/>
              </a:rPr>
              <a:t>operation mode </a:t>
            </a:r>
            <a:r>
              <a:rPr lang="en-US" sz="2000" b="1" dirty="0">
                <a:solidFill>
                  <a:srgbClr val="FF0000"/>
                </a:solidFill>
                <a:latin typeface="Century Gothic" panose="020B0502020202020204" pitchFamily="34" charset="0"/>
              </a:rPr>
              <a:t>uses no access points </a:t>
            </a:r>
            <a:r>
              <a:rPr lang="en-US" sz="2000" dirty="0">
                <a:latin typeface="Century Gothic" panose="020B0502020202020204" pitchFamily="34" charset="0"/>
              </a:rPr>
              <a:t>and consists of only wireless LAN devices or client computers. Communication occurs only among devices that are part of the same IBSS. Unlike an access point, this mode </a:t>
            </a:r>
            <a:r>
              <a:rPr lang="en-US" sz="2000" b="1" dirty="0">
                <a:solidFill>
                  <a:srgbClr val="FF0000"/>
                </a:solidFill>
                <a:latin typeface="Century Gothic" panose="020B0502020202020204" pitchFamily="34" charset="0"/>
              </a:rPr>
              <a:t>has no centralized control </a:t>
            </a:r>
            <a:r>
              <a:rPr lang="en-US" sz="2000" dirty="0">
                <a:latin typeface="Century Gothic" panose="020B0502020202020204" pitchFamily="34" charset="0"/>
              </a:rPr>
              <a:t>or managed security features. </a:t>
            </a:r>
          </a:p>
          <a:p>
            <a:pPr algn="just" eaLnBrk="1" hangingPunct="1"/>
            <a:endParaRPr lang="en-US" sz="2000" dirty="0">
              <a:latin typeface="Century Gothic" panose="020B0502020202020204" pitchFamily="34" charset="0"/>
            </a:endParaRPr>
          </a:p>
        </p:txBody>
      </p:sp>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114" y="3796232"/>
            <a:ext cx="3139309" cy="217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1871" y="3843883"/>
            <a:ext cx="3021105" cy="226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126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462934" y="1696987"/>
            <a:ext cx="825076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2000" b="1" dirty="0" smtClean="0">
                <a:solidFill>
                  <a:srgbClr val="FF0000"/>
                </a:solidFill>
                <a:latin typeface="Century Gothic" panose="020B0502020202020204" pitchFamily="34" charset="0"/>
              </a:rPr>
              <a:t>Certain </a:t>
            </a:r>
            <a:r>
              <a:rPr lang="en-US" sz="2000" b="1" dirty="0">
                <a:solidFill>
                  <a:srgbClr val="FF0000"/>
                </a:solidFill>
                <a:latin typeface="Century Gothic" panose="020B0502020202020204" pitchFamily="34" charset="0"/>
              </a:rPr>
              <a:t>parameters must be set on the devices </a:t>
            </a:r>
            <a:r>
              <a:rPr lang="en-US" sz="2000" dirty="0">
                <a:latin typeface="Century Gothic" panose="020B0502020202020204" pitchFamily="34" charset="0"/>
              </a:rPr>
              <a:t>that </a:t>
            </a:r>
            <a:r>
              <a:rPr lang="en-US" sz="2000" b="1" dirty="0">
                <a:solidFill>
                  <a:srgbClr val="FF0000"/>
                </a:solidFill>
                <a:latin typeface="Century Gothic" panose="020B0502020202020204" pitchFamily="34" charset="0"/>
              </a:rPr>
              <a:t>wish to participate in an IBSS. </a:t>
            </a:r>
            <a:r>
              <a:rPr lang="en-US" sz="2000" dirty="0">
                <a:latin typeface="Century Gothic" panose="020B0502020202020204" pitchFamily="34" charset="0"/>
              </a:rPr>
              <a:t>These parameters must be the same on all the devices in order for them to effectively communicate with one another. Three common parameters set on devices that belong to the same IBSS </a:t>
            </a:r>
            <a:r>
              <a:rPr lang="en-US" sz="2000" dirty="0" smtClean="0">
                <a:latin typeface="Century Gothic" panose="020B0502020202020204" pitchFamily="34" charset="0"/>
              </a:rPr>
              <a:t>are:</a:t>
            </a:r>
            <a:endParaRPr lang="en-US" sz="2000" dirty="0">
              <a:latin typeface="Century Gothic" panose="020B0502020202020204" pitchFamily="34" charset="0"/>
            </a:endParaRPr>
          </a:p>
          <a:p>
            <a:pPr eaLnBrk="1" hangingPunct="1">
              <a:lnSpc>
                <a:spcPct val="150000"/>
              </a:lnSpc>
            </a:pPr>
            <a:endParaRPr lang="en-US" sz="2000" dirty="0">
              <a:latin typeface="Century Gothic" panose="020B0502020202020204" pitchFamily="34" charset="0"/>
            </a:endParaRPr>
          </a:p>
          <a:p>
            <a:pPr marL="342900" indent="-342900" eaLnBrk="1" hangingPunct="1">
              <a:buFont typeface="Arial" panose="020B0604020202020204" pitchFamily="34" charset="0"/>
              <a:buChar char="•"/>
            </a:pPr>
            <a:r>
              <a:rPr lang="fr-FR" sz="2000" b="1" dirty="0">
                <a:solidFill>
                  <a:srgbClr val="FF0000"/>
                </a:solidFill>
                <a:latin typeface="Century Gothic" panose="020B0502020202020204" pitchFamily="34" charset="0"/>
              </a:rPr>
              <a:t>Service set identifier (SSID)</a:t>
            </a:r>
          </a:p>
          <a:p>
            <a:pPr marL="342900" indent="-342900" eaLnBrk="1" hangingPunct="1">
              <a:buFont typeface="Arial" panose="020B0604020202020204" pitchFamily="34" charset="0"/>
              <a:buChar char="•"/>
            </a:pPr>
            <a:endParaRPr lang="fr-FR" sz="2000" b="1" dirty="0">
              <a:solidFill>
                <a:srgbClr val="FF0000"/>
              </a:solidFill>
              <a:latin typeface="Century Gothic" panose="020B0502020202020204" pitchFamily="34" charset="0"/>
            </a:endParaRPr>
          </a:p>
          <a:p>
            <a:pPr marL="342900" indent="-342900" eaLnBrk="1" hangingPunct="1">
              <a:buFont typeface="Arial" panose="020B0604020202020204" pitchFamily="34" charset="0"/>
              <a:buChar char="•"/>
            </a:pPr>
            <a:r>
              <a:rPr lang="en-US" sz="2000" b="1" dirty="0">
                <a:solidFill>
                  <a:srgbClr val="FF0000"/>
                </a:solidFill>
                <a:latin typeface="Century Gothic" panose="020B0502020202020204" pitchFamily="34" charset="0"/>
              </a:rPr>
              <a:t>Radio frequency channel</a:t>
            </a:r>
          </a:p>
          <a:p>
            <a:pPr marL="342900" indent="-342900" eaLnBrk="1" hangingPunct="1">
              <a:buFont typeface="Arial" panose="020B0604020202020204" pitchFamily="34" charset="0"/>
              <a:buChar char="•"/>
            </a:pPr>
            <a:endParaRPr lang="en-US" sz="2000" b="1" dirty="0">
              <a:solidFill>
                <a:srgbClr val="FF0000"/>
              </a:solidFill>
              <a:latin typeface="Century Gothic" panose="020B0502020202020204" pitchFamily="34" charset="0"/>
            </a:endParaRPr>
          </a:p>
          <a:p>
            <a:pPr marL="342900" indent="-342900" eaLnBrk="1" hangingPunct="1">
              <a:buFont typeface="Arial" panose="020B0604020202020204" pitchFamily="34" charset="0"/>
              <a:buChar char="•"/>
            </a:pPr>
            <a:r>
              <a:rPr lang="en-US" sz="2000" b="1" dirty="0">
                <a:solidFill>
                  <a:srgbClr val="FF0000"/>
                </a:solidFill>
                <a:latin typeface="Century Gothic" panose="020B0502020202020204" pitchFamily="34" charset="0"/>
              </a:rPr>
              <a:t>Security configuration</a:t>
            </a:r>
          </a:p>
        </p:txBody>
      </p:sp>
      <p:sp>
        <p:nvSpPr>
          <p:cNvPr id="6" name="Title 1"/>
          <p:cNvSpPr txBox="1">
            <a:spLocks/>
          </p:cNvSpPr>
          <p:nvPr/>
        </p:nvSpPr>
        <p:spPr bwMode="auto">
          <a:xfrm>
            <a:off x="140205" y="381554"/>
            <a:ext cx="80010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200" b="1" dirty="0">
                <a:solidFill>
                  <a:srgbClr val="002060"/>
                </a:solidFill>
                <a:latin typeface="Century Gothic" panose="020B0502020202020204" pitchFamily="34" charset="0"/>
                <a:cs typeface="Calibri" panose="020F0502020204030204" pitchFamily="34" charset="0"/>
              </a:rPr>
              <a:t>Wireless LAN Modes of Operation - IBSS</a:t>
            </a:r>
          </a:p>
        </p:txBody>
      </p:sp>
    </p:spTree>
    <p:extLst>
      <p:ext uri="{BB962C8B-B14F-4D97-AF65-F5344CB8AC3E}">
        <p14:creationId xmlns:p14="http://schemas.microsoft.com/office/powerpoint/2010/main" val="3087890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174812" y="1447800"/>
            <a:ext cx="8807823" cy="491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fr-FR" sz="1900" dirty="0">
                <a:latin typeface="Century Gothic" panose="020B0502020202020204" pitchFamily="34" charset="0"/>
              </a:rPr>
              <a:t>Service set identifier (SSID) - </a:t>
            </a:r>
            <a:r>
              <a:rPr lang="en-US" sz="1900" dirty="0">
                <a:latin typeface="Century Gothic" panose="020B0502020202020204" pitchFamily="34" charset="0"/>
              </a:rPr>
              <a:t>The </a:t>
            </a:r>
            <a:r>
              <a:rPr lang="en-US" sz="1900" b="1" dirty="0">
                <a:solidFill>
                  <a:srgbClr val="FF0000"/>
                </a:solidFill>
                <a:latin typeface="Century Gothic" panose="020B0502020202020204" pitchFamily="34" charset="0"/>
              </a:rPr>
              <a:t>SSID is the name of the service set used to identify the wireless network</a:t>
            </a:r>
            <a:r>
              <a:rPr lang="en-US" sz="1900" dirty="0">
                <a:latin typeface="Century Gothic" panose="020B0502020202020204" pitchFamily="34" charset="0"/>
              </a:rPr>
              <a:t> and for device segmentation. The SSID is used by devices to select a wireless network to join.</a:t>
            </a:r>
          </a:p>
          <a:p>
            <a:pPr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dirty="0">
                <a:latin typeface="Century Gothic" panose="020B0502020202020204" pitchFamily="34" charset="0"/>
              </a:rPr>
              <a:t>Every device that wishes to be part of the same wireless LAN IBSS, BSS, or ESS will use a common SSID. For infrastructure devices such as access points, the SSID parameter is manually set on the access point. </a:t>
            </a:r>
          </a:p>
          <a:p>
            <a:pPr algn="just" eaLnBrk="1" hangingPunct="1">
              <a:lnSpc>
                <a:spcPct val="150000"/>
              </a:lnSpc>
            </a:pPr>
            <a:endParaRPr lang="en-US" sz="1900" dirty="0">
              <a:latin typeface="Century Gothic" panose="020B0502020202020204" pitchFamily="34" charset="0"/>
            </a:endParaRPr>
          </a:p>
          <a:p>
            <a:pPr algn="just" eaLnBrk="1" hangingPunct="1">
              <a:lnSpc>
                <a:spcPct val="150000"/>
              </a:lnSpc>
            </a:pPr>
            <a:r>
              <a:rPr lang="en-US" sz="1900" dirty="0">
                <a:latin typeface="Century Gothic" panose="020B0502020202020204" pitchFamily="34" charset="0"/>
              </a:rPr>
              <a:t>From the client access side, the SSID is a user-configurable parameter that can be set manually in the client software utility or received automatically from networks that broadcast this </a:t>
            </a:r>
            <a:r>
              <a:rPr lang="en-US" sz="1900" dirty="0" smtClean="0">
                <a:latin typeface="Century Gothic" panose="020B0502020202020204" pitchFamily="34" charset="0"/>
              </a:rPr>
              <a:t>parameter.</a:t>
            </a:r>
            <a:endParaRPr lang="en-US" sz="1900" dirty="0">
              <a:latin typeface="Century Gothic" panose="020B0502020202020204" pitchFamily="34" charset="0"/>
            </a:endParaRPr>
          </a:p>
        </p:txBody>
      </p:sp>
      <p:sp>
        <p:nvSpPr>
          <p:cNvPr id="6" name="Title 1"/>
          <p:cNvSpPr txBox="1">
            <a:spLocks/>
          </p:cNvSpPr>
          <p:nvPr/>
        </p:nvSpPr>
        <p:spPr bwMode="auto">
          <a:xfrm>
            <a:off x="0" y="354386"/>
            <a:ext cx="8153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200" b="1" dirty="0" smtClean="0">
                <a:solidFill>
                  <a:srgbClr val="002060"/>
                </a:solidFill>
                <a:latin typeface="Century Gothic" panose="020B0502020202020204" pitchFamily="34" charset="0"/>
                <a:cs typeface="Calibri" panose="020F0502020204030204" pitchFamily="34" charset="0"/>
              </a:rPr>
              <a:t>Wireless</a:t>
            </a:r>
            <a:r>
              <a:rPr lang="en-US" sz="3600" b="1" dirty="0" smtClean="0">
                <a:solidFill>
                  <a:srgbClr val="002060"/>
                </a:solidFill>
                <a:latin typeface="Century Gothic" panose="020B0502020202020204" pitchFamily="34" charset="0"/>
                <a:cs typeface="Calibri" panose="020F0502020204030204" pitchFamily="34" charset="0"/>
              </a:rPr>
              <a:t> </a:t>
            </a:r>
            <a:r>
              <a:rPr lang="en-US" sz="3200" b="1" dirty="0">
                <a:solidFill>
                  <a:srgbClr val="002060"/>
                </a:solidFill>
                <a:latin typeface="Century Gothic" panose="020B0502020202020204" pitchFamily="34" charset="0"/>
                <a:cs typeface="Calibri" panose="020F0502020204030204" pitchFamily="34" charset="0"/>
              </a:rPr>
              <a:t>LAN Modes of Operation </a:t>
            </a:r>
            <a:r>
              <a:rPr lang="en-US" sz="3200" b="1" dirty="0" smtClean="0">
                <a:solidFill>
                  <a:srgbClr val="002060"/>
                </a:solidFill>
                <a:latin typeface="Century Gothic" panose="020B0502020202020204" pitchFamily="34" charset="0"/>
                <a:cs typeface="Calibri" panose="020F0502020204030204" pitchFamily="34" charset="0"/>
              </a:rPr>
              <a:t>– IBSS</a:t>
            </a:r>
            <a:endParaRPr lang="en-US" sz="3200" b="1" dirty="0">
              <a:solidFill>
                <a:srgbClr val="002060"/>
              </a:solidFill>
              <a:latin typeface="Century Gothic" panose="020B0502020202020204" pitchFamily="34" charset="0"/>
              <a:cs typeface="Calibri" panose="020F0502020204030204" pitchFamily="34" charset="0"/>
            </a:endParaRPr>
          </a:p>
        </p:txBody>
      </p:sp>
    </p:spTree>
    <p:extLst>
      <p:ext uri="{BB962C8B-B14F-4D97-AF65-F5344CB8AC3E}">
        <p14:creationId xmlns:p14="http://schemas.microsoft.com/office/powerpoint/2010/main" val="162935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1"/>
          <p:cNvSpPr>
            <a:spLocks noChangeArrowheads="1"/>
          </p:cNvSpPr>
          <p:nvPr/>
        </p:nvSpPr>
        <p:spPr bwMode="auto">
          <a:xfrm>
            <a:off x="336176" y="1600200"/>
            <a:ext cx="818393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eaLnBrk="1" hangingPunct="1">
              <a:lnSpc>
                <a:spcPct val="150000"/>
              </a:lnSpc>
            </a:pPr>
            <a:r>
              <a:rPr lang="en-US" sz="2000" b="1" dirty="0">
                <a:solidFill>
                  <a:srgbClr val="FF0000"/>
                </a:solidFill>
                <a:latin typeface="Century Gothic" panose="020B0502020202020204" pitchFamily="34" charset="0"/>
              </a:rPr>
              <a:t>Networks that are set to broadcast the SSID—also known as </a:t>
            </a:r>
            <a:r>
              <a:rPr lang="en-US" sz="2000" b="1" i="1" dirty="0">
                <a:solidFill>
                  <a:srgbClr val="FF0000"/>
                </a:solidFill>
                <a:latin typeface="Century Gothic" panose="020B0502020202020204" pitchFamily="34" charset="0"/>
              </a:rPr>
              <a:t>open networks</a:t>
            </a:r>
            <a:r>
              <a:rPr lang="en-US" sz="2000" dirty="0">
                <a:latin typeface="Century Gothic" panose="020B0502020202020204" pitchFamily="34" charset="0"/>
              </a:rPr>
              <a:t>—allow other devices to connect and use resources from the network based on the designated permissions or rights of the resource.</a:t>
            </a:r>
          </a:p>
          <a:p>
            <a:pPr eaLnBrk="1" hangingPunct="1">
              <a:lnSpc>
                <a:spcPct val="150000"/>
              </a:lnSpc>
            </a:pPr>
            <a:endParaRPr lang="en-US" sz="2000" dirty="0">
              <a:latin typeface="Century Gothic" panose="020B0502020202020204" pitchFamily="34" charset="0"/>
            </a:endParaRPr>
          </a:p>
          <a:p>
            <a:pPr eaLnBrk="1" hangingPunct="1">
              <a:lnSpc>
                <a:spcPct val="150000"/>
              </a:lnSpc>
            </a:pPr>
            <a:r>
              <a:rPr lang="en-US" sz="2000" dirty="0">
                <a:latin typeface="Century Gothic" panose="020B0502020202020204" pitchFamily="34" charset="0"/>
              </a:rPr>
              <a:t>The </a:t>
            </a:r>
            <a:r>
              <a:rPr lang="en-US" sz="2000" b="1" dirty="0">
                <a:solidFill>
                  <a:srgbClr val="FF0000"/>
                </a:solidFill>
                <a:latin typeface="Century Gothic" panose="020B0502020202020204" pitchFamily="34" charset="0"/>
              </a:rPr>
              <a:t>SSID is case sensitive and has a maximum limit of 32 characters </a:t>
            </a:r>
            <a:r>
              <a:rPr lang="en-US" sz="2000" dirty="0">
                <a:latin typeface="Century Gothic" panose="020B0502020202020204" pitchFamily="34" charset="0"/>
              </a:rPr>
              <a:t>or, as specified in the IEEE 802.11 standard, 32 octets.</a:t>
            </a:r>
          </a:p>
          <a:p>
            <a:pPr eaLnBrk="1" hangingPunct="1">
              <a:lnSpc>
                <a:spcPct val="150000"/>
              </a:lnSpc>
            </a:pPr>
            <a:endParaRPr lang="en-US" sz="2000" dirty="0">
              <a:latin typeface="Century Gothic" panose="020B0502020202020204" pitchFamily="34" charset="0"/>
            </a:endParaRPr>
          </a:p>
        </p:txBody>
      </p:sp>
      <p:sp>
        <p:nvSpPr>
          <p:cNvPr id="7" name="Title 1"/>
          <p:cNvSpPr txBox="1">
            <a:spLocks/>
          </p:cNvSpPr>
          <p:nvPr/>
        </p:nvSpPr>
        <p:spPr bwMode="auto">
          <a:xfrm>
            <a:off x="140205" y="381554"/>
            <a:ext cx="80010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sz="3200" b="1" dirty="0">
                <a:solidFill>
                  <a:srgbClr val="002060"/>
                </a:solidFill>
                <a:latin typeface="Century Gothic" panose="020B0502020202020204" pitchFamily="34" charset="0"/>
                <a:cs typeface="Calibri" panose="020F0502020204030204" pitchFamily="34" charset="0"/>
              </a:rPr>
              <a:t>Wireless LAN Modes of Operation - IBSS</a:t>
            </a:r>
          </a:p>
        </p:txBody>
      </p:sp>
    </p:spTree>
    <p:extLst>
      <p:ext uri="{BB962C8B-B14F-4D97-AF65-F5344CB8AC3E}">
        <p14:creationId xmlns:p14="http://schemas.microsoft.com/office/powerpoint/2010/main" val="1363189070"/>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73</TotalTime>
  <Pages>11</Pages>
  <Words>2660</Words>
  <Application>Microsoft Office PowerPoint</Application>
  <PresentationFormat>On-screen Show (4:3)</PresentationFormat>
  <Paragraphs>262</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ＭＳ Ｐゴシック</vt:lpstr>
      <vt:lpstr>Arial</vt:lpstr>
      <vt:lpstr>Calibri</vt:lpstr>
      <vt:lpstr>Century Gothic</vt:lpstr>
      <vt:lpstr>新細明體</vt:lpstr>
      <vt:lpstr>UCTI-Template-foundation-level</vt:lpstr>
      <vt:lpstr>Mobile and Wireless Technology  CT090-3-2-MWT Version VD01</vt:lpstr>
      <vt:lpstr>Topic &amp; Structure of The Lesson</vt:lpstr>
      <vt:lpstr>Learning Outcomes</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Salmiah Binti Amin</cp:lastModifiedBy>
  <cp:revision>20</cp:revision>
  <cp:lastPrinted>1995-11-02T09:23:42Z</cp:lastPrinted>
  <dcterms:created xsi:type="dcterms:W3CDTF">2017-10-11T09:20:11Z</dcterms:created>
  <dcterms:modified xsi:type="dcterms:W3CDTF">2020-08-14T07:06:10Z</dcterms:modified>
</cp:coreProperties>
</file>