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30"/>
  </p:notesMasterIdLst>
  <p:handoutMasterIdLst>
    <p:handoutMasterId r:id="rId31"/>
  </p:handoutMasterIdLst>
  <p:sldIdLst>
    <p:sldId id="294" r:id="rId2"/>
    <p:sldId id="267" r:id="rId3"/>
    <p:sldId id="268" r:id="rId4"/>
    <p:sldId id="269" r:id="rId5"/>
    <p:sldId id="270"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71" r:id="rId26"/>
    <p:sldId id="272" r:id="rId27"/>
    <p:sldId id="273" r:id="rId28"/>
    <p:sldId id="274" r:id="rId29"/>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702" autoAdjust="0"/>
  </p:normalViewPr>
  <p:slideViewPr>
    <p:cSldViewPr snapToGrid="0">
      <p:cViewPr varScale="1">
        <p:scale>
          <a:sx n="71" d="100"/>
          <a:sy n="71" d="100"/>
        </p:scale>
        <p:origin x="1218" y="60"/>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030" y="109738"/>
            <a:ext cx="6744170" cy="309848"/>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353387" y="9519752"/>
            <a:ext cx="390784" cy="309848"/>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CD84FD0-C685-4F9B-903D-3052DD2E7E12}"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9558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07627" y="4725179"/>
            <a:ext cx="4991947" cy="4182946"/>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082675" y="868363"/>
            <a:ext cx="4641850" cy="3482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030" y="109738"/>
            <a:ext cx="6744170" cy="309848"/>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353387" y="9519752"/>
            <a:ext cx="390784" cy="309848"/>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44BD90F-00B2-42D2-8617-3A7324E45697}"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88310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86161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1140233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06536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8818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5113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18132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49890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62044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02310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74768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97824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6879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GB" sz="800" dirty="0" smtClean="0">
                <a:latin typeface="Calibri" pitchFamily="34" charset="0"/>
                <a:cs typeface="Calibri" pitchFamily="34" charset="0"/>
              </a:rPr>
              <a:t>CT090-3-2 and Mobile &amp; Wireless Technology</a:t>
            </a:r>
          </a:p>
          <a:p>
            <a:pPr>
              <a:defRPr/>
            </a:pP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smtClean="0"/>
              <a:t>Slide ‹#› of 9</a:t>
            </a:r>
            <a:endParaRPr lang="en-US" altLang="en-US"/>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WLAN Security</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74900" y="3562815"/>
            <a:ext cx="6769100" cy="1752600"/>
          </a:xfrm>
        </p:spPr>
        <p:txBody>
          <a:bodyPr/>
          <a:lstStyle/>
          <a:p>
            <a:r>
              <a:rPr lang="en-US" dirty="0" smtClean="0">
                <a:latin typeface="Arial" charset="0"/>
              </a:rPr>
              <a:t>WLAN Security</a:t>
            </a:r>
            <a:endParaRPr lang="en-US" dirty="0"/>
          </a:p>
        </p:txBody>
      </p:sp>
      <p:sp>
        <p:nvSpPr>
          <p:cNvPr id="5" name="Text Box 6"/>
          <p:cNvSpPr txBox="1">
            <a:spLocks noGrp="1" noChangeArrowheads="1"/>
          </p:cNvSpPr>
          <p:nvPr>
            <p:ph type="ctrTitle"/>
          </p:nvPr>
        </p:nvSpPr>
        <p:spPr bwMode="auto">
          <a:xfrm>
            <a:off x="1452282" y="2256750"/>
            <a:ext cx="7691718" cy="8617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3600" b="1" dirty="0">
                <a:solidFill>
                  <a:srgbClr val="10065A"/>
                </a:solidFill>
              </a:rPr>
              <a:t>Mobile and Wireless Technology</a:t>
            </a:r>
            <a:r>
              <a:rPr lang="en-US" sz="3600" dirty="0"/>
              <a:t> </a:t>
            </a:r>
            <a:br>
              <a:rPr lang="en-US" sz="3600" dirty="0"/>
            </a:br>
            <a:r>
              <a:rPr lang="en-GB" sz="1400" dirty="0"/>
              <a:t>CT090-3-2</a:t>
            </a:r>
            <a:r>
              <a:rPr lang="en-US" sz="1400" dirty="0"/>
              <a:t>-MWT Version </a:t>
            </a:r>
            <a:r>
              <a:rPr lang="en-US" sz="1400" dirty="0" smtClean="0"/>
              <a:t>VD01</a:t>
            </a:r>
            <a:endParaRPr lang="en-US" sz="1400" dirty="0"/>
          </a:p>
        </p:txBody>
      </p:sp>
    </p:spTree>
    <p:extLst>
      <p:ext uri="{BB962C8B-B14F-4D97-AF65-F5344CB8AC3E}">
        <p14:creationId xmlns:p14="http://schemas.microsoft.com/office/powerpoint/2010/main" val="13126165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237377" y="1295400"/>
            <a:ext cx="8772151"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2000" dirty="0" smtClean="0">
                <a:solidFill>
                  <a:schemeClr val="tx1"/>
                </a:solidFill>
              </a:rPr>
              <a:t>Even </a:t>
            </a:r>
            <a:r>
              <a:rPr lang="en-US" sz="2000" dirty="0">
                <a:solidFill>
                  <a:schemeClr val="tx1"/>
                </a:solidFill>
              </a:rPr>
              <a:t>though wireless LAN security has greatly increased over the past decade, it is important to look at the original IEEE 802.11 standard as it relates to security.</a:t>
            </a:r>
          </a:p>
          <a:p>
            <a:pPr algn="just" eaLnBrk="1" hangingPunct="1">
              <a:lnSpc>
                <a:spcPct val="150000"/>
              </a:lnSpc>
              <a:spcBef>
                <a:spcPct val="0"/>
              </a:spcBef>
              <a:buClrTx/>
              <a:buSzTx/>
              <a:buFontTx/>
              <a:buNone/>
            </a:pPr>
            <a:endParaRPr lang="en-US" sz="2000" dirty="0">
              <a:solidFill>
                <a:schemeClr val="tx1"/>
              </a:solidFill>
            </a:endParaRPr>
          </a:p>
          <a:p>
            <a:pPr algn="just" eaLnBrk="1" hangingPunct="1">
              <a:lnSpc>
                <a:spcPct val="150000"/>
              </a:lnSpc>
              <a:spcBef>
                <a:spcPct val="0"/>
              </a:spcBef>
              <a:buClrTx/>
              <a:buSzTx/>
              <a:buFontTx/>
              <a:buNone/>
            </a:pPr>
            <a:r>
              <a:rPr lang="en-US" sz="2000" dirty="0">
                <a:solidFill>
                  <a:schemeClr val="tx1"/>
                </a:solidFill>
              </a:rPr>
              <a:t>The original standard addressed two areas of security: </a:t>
            </a:r>
            <a:r>
              <a:rPr lang="en-US" sz="2000" dirty="0">
                <a:solidFill>
                  <a:srgbClr val="FF0000"/>
                </a:solidFill>
              </a:rPr>
              <a:t>authentication </a:t>
            </a:r>
            <a:r>
              <a:rPr lang="en-US" sz="2000" dirty="0">
                <a:solidFill>
                  <a:schemeClr val="tx1"/>
                </a:solidFill>
              </a:rPr>
              <a:t>and </a:t>
            </a:r>
            <a:r>
              <a:rPr lang="en-US" sz="2000" dirty="0">
                <a:solidFill>
                  <a:srgbClr val="FF0000"/>
                </a:solidFill>
              </a:rPr>
              <a:t>privacy</a:t>
            </a:r>
            <a:r>
              <a:rPr lang="en-US" sz="2000" dirty="0">
                <a:solidFill>
                  <a:schemeClr val="tx1"/>
                </a:solidFill>
              </a:rPr>
              <a:t>.</a:t>
            </a:r>
            <a:r>
              <a:rPr lang="en-US" sz="2000" i="1" dirty="0">
                <a:solidFill>
                  <a:schemeClr val="tx1"/>
                </a:solidFill>
              </a:rPr>
              <a:t> </a:t>
            </a:r>
          </a:p>
          <a:p>
            <a:pPr algn="just" eaLnBrk="1" hangingPunct="1">
              <a:lnSpc>
                <a:spcPct val="150000"/>
              </a:lnSpc>
              <a:spcBef>
                <a:spcPct val="0"/>
              </a:spcBef>
              <a:buClrTx/>
              <a:buSzTx/>
              <a:buFontTx/>
              <a:buNone/>
            </a:pPr>
            <a:r>
              <a:rPr lang="en-US" sz="2000" i="1" dirty="0" smtClean="0">
                <a:solidFill>
                  <a:schemeClr val="tx1"/>
                </a:solidFill>
              </a:rPr>
              <a:t>Authentication </a:t>
            </a:r>
            <a:r>
              <a:rPr lang="en-US" sz="2000" dirty="0">
                <a:solidFill>
                  <a:schemeClr val="tx1"/>
                </a:solidFill>
              </a:rPr>
              <a:t>is defined as </a:t>
            </a:r>
            <a:r>
              <a:rPr lang="en-US" sz="2000" dirty="0">
                <a:solidFill>
                  <a:srgbClr val="FF0000"/>
                </a:solidFill>
              </a:rPr>
              <a:t>a way of confirming an identity</a:t>
            </a:r>
            <a:r>
              <a:rPr lang="en-US" sz="2000" dirty="0">
                <a:solidFill>
                  <a:schemeClr val="tx1"/>
                </a:solidFill>
              </a:rPr>
              <a:t>; basically, it determines that you are who you say you are. </a:t>
            </a:r>
          </a:p>
          <a:p>
            <a:pPr algn="just" eaLnBrk="1" hangingPunct="1">
              <a:lnSpc>
                <a:spcPct val="150000"/>
              </a:lnSpc>
              <a:spcBef>
                <a:spcPct val="0"/>
              </a:spcBef>
              <a:buClrTx/>
              <a:buSzTx/>
              <a:buFontTx/>
              <a:buNone/>
            </a:pPr>
            <a:endParaRPr lang="en-US" sz="2000" dirty="0">
              <a:solidFill>
                <a:schemeClr val="tx1"/>
              </a:solidFill>
            </a:endParaRPr>
          </a:p>
          <a:p>
            <a:pPr algn="just" eaLnBrk="1" hangingPunct="1">
              <a:lnSpc>
                <a:spcPct val="150000"/>
              </a:lnSpc>
              <a:spcBef>
                <a:spcPct val="0"/>
              </a:spcBef>
              <a:buClrTx/>
              <a:buSzTx/>
              <a:buFontTx/>
              <a:buNone/>
            </a:pPr>
            <a:r>
              <a:rPr lang="en-US" sz="2000" dirty="0">
                <a:solidFill>
                  <a:srgbClr val="FF0000"/>
                </a:solidFill>
              </a:rPr>
              <a:t>Two types of Authentication</a:t>
            </a:r>
            <a:r>
              <a:rPr lang="en-US" sz="2000" dirty="0">
                <a:solidFill>
                  <a:schemeClr val="tx1"/>
                </a:solidFill>
              </a:rPr>
              <a:t>: </a:t>
            </a:r>
            <a:r>
              <a:rPr lang="en-US" sz="2000" dirty="0">
                <a:solidFill>
                  <a:srgbClr val="FF0000"/>
                </a:solidFill>
              </a:rPr>
              <a:t>Open System Authentication </a:t>
            </a:r>
            <a:r>
              <a:rPr lang="en-US" sz="2000" dirty="0">
                <a:solidFill>
                  <a:schemeClr val="tx1"/>
                </a:solidFill>
              </a:rPr>
              <a:t>&amp; </a:t>
            </a:r>
            <a:r>
              <a:rPr lang="en-US" sz="2000" dirty="0">
                <a:solidFill>
                  <a:srgbClr val="FF0000"/>
                </a:solidFill>
              </a:rPr>
              <a:t>Shared Key Authentication.</a:t>
            </a:r>
          </a:p>
        </p:txBody>
      </p:sp>
      <p:sp>
        <p:nvSpPr>
          <p:cNvPr id="6" name="Title 1"/>
          <p:cNvSpPr txBox="1">
            <a:spLocks/>
          </p:cNvSpPr>
          <p:nvPr/>
        </p:nvSpPr>
        <p:spPr bwMode="auto">
          <a:xfrm>
            <a:off x="237378" y="323351"/>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IEEE 802.11 Standards Security </a:t>
            </a:r>
          </a:p>
        </p:txBody>
      </p:sp>
    </p:spTree>
    <p:extLst>
      <p:ext uri="{BB962C8B-B14F-4D97-AF65-F5344CB8AC3E}">
        <p14:creationId xmlns:p14="http://schemas.microsoft.com/office/powerpoint/2010/main" val="2171309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210484" y="1317812"/>
            <a:ext cx="8366779" cy="5786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2000" dirty="0">
                <a:solidFill>
                  <a:srgbClr val="FF0000"/>
                </a:solidFill>
              </a:rPr>
              <a:t>Open System Authentication</a:t>
            </a:r>
          </a:p>
          <a:p>
            <a:pPr algn="just" eaLnBrk="1" hangingPunct="1">
              <a:lnSpc>
                <a:spcPct val="150000"/>
              </a:lnSpc>
              <a:spcBef>
                <a:spcPct val="0"/>
              </a:spcBef>
              <a:buClrTx/>
              <a:buSzTx/>
              <a:buFontTx/>
              <a:buNone/>
            </a:pPr>
            <a:endParaRPr lang="en-US" sz="2000" dirty="0">
              <a:solidFill>
                <a:schemeClr val="tx1"/>
              </a:solidFill>
            </a:endParaRPr>
          </a:p>
          <a:p>
            <a:pPr algn="just" eaLnBrk="1" hangingPunct="1">
              <a:lnSpc>
                <a:spcPct val="150000"/>
              </a:lnSpc>
              <a:spcBef>
                <a:spcPct val="0"/>
              </a:spcBef>
              <a:buClrTx/>
              <a:buSzTx/>
              <a:buFontTx/>
              <a:buNone/>
            </a:pPr>
            <a:r>
              <a:rPr lang="en-US" sz="2000" dirty="0">
                <a:solidFill>
                  <a:schemeClr val="tx1"/>
                </a:solidFill>
              </a:rPr>
              <a:t>This type of authentication is a </a:t>
            </a:r>
            <a:r>
              <a:rPr lang="en-US" sz="2000" dirty="0">
                <a:solidFill>
                  <a:srgbClr val="FF0000"/>
                </a:solidFill>
              </a:rPr>
              <a:t>two-step process</a:t>
            </a:r>
            <a:r>
              <a:rPr lang="en-US" sz="2000" dirty="0">
                <a:solidFill>
                  <a:schemeClr val="tx1"/>
                </a:solidFill>
              </a:rPr>
              <a:t>, also known as a </a:t>
            </a:r>
            <a:r>
              <a:rPr lang="en-US" sz="2000" dirty="0">
                <a:solidFill>
                  <a:srgbClr val="FF0000"/>
                </a:solidFill>
              </a:rPr>
              <a:t>two-way handshake</a:t>
            </a:r>
            <a:r>
              <a:rPr lang="en-US" sz="2000" dirty="0">
                <a:solidFill>
                  <a:schemeClr val="tx1"/>
                </a:solidFill>
              </a:rPr>
              <a:t>, and is one of the </a:t>
            </a:r>
            <a:r>
              <a:rPr lang="en-US" sz="2000" dirty="0">
                <a:solidFill>
                  <a:srgbClr val="FF0000"/>
                </a:solidFill>
              </a:rPr>
              <a:t>simplest ways</a:t>
            </a:r>
            <a:r>
              <a:rPr lang="en-US" sz="2000" dirty="0">
                <a:solidFill>
                  <a:schemeClr val="tx1"/>
                </a:solidFill>
              </a:rPr>
              <a:t> to provide an authentication process. Open system authentication </a:t>
            </a:r>
            <a:r>
              <a:rPr lang="en-US" sz="2000" dirty="0">
                <a:solidFill>
                  <a:srgbClr val="FF0000"/>
                </a:solidFill>
              </a:rPr>
              <a:t>cannot fail.</a:t>
            </a:r>
            <a:r>
              <a:rPr lang="en-US" sz="2000" dirty="0">
                <a:solidFill>
                  <a:schemeClr val="tx1"/>
                </a:solidFill>
              </a:rPr>
              <a:t> This authentication is what is known as a </a:t>
            </a:r>
            <a:r>
              <a:rPr lang="en-US" sz="2000" i="1" dirty="0">
                <a:solidFill>
                  <a:srgbClr val="FF0000"/>
                </a:solidFill>
              </a:rPr>
              <a:t>null </a:t>
            </a:r>
            <a:r>
              <a:rPr lang="en-US" sz="2000" i="1" dirty="0" smtClean="0">
                <a:solidFill>
                  <a:srgbClr val="FF0000"/>
                </a:solidFill>
              </a:rPr>
              <a:t>authentication</a:t>
            </a:r>
            <a:r>
              <a:rPr lang="en-US" sz="2000" dirty="0">
                <a:solidFill>
                  <a:schemeClr val="tx1"/>
                </a:solidFill>
              </a:rPr>
              <a:t>.</a:t>
            </a:r>
          </a:p>
          <a:p>
            <a:pPr algn="just" eaLnBrk="1" hangingPunct="1">
              <a:lnSpc>
                <a:spcPct val="150000"/>
              </a:lnSpc>
              <a:spcBef>
                <a:spcPct val="0"/>
              </a:spcBef>
              <a:buClrTx/>
              <a:buSzTx/>
              <a:buFontTx/>
              <a:buNone/>
            </a:pPr>
            <a:endParaRPr lang="en-US" sz="2000" dirty="0">
              <a:solidFill>
                <a:schemeClr val="tx1"/>
              </a:solidFill>
            </a:endParaRPr>
          </a:p>
          <a:p>
            <a:pPr algn="just" eaLnBrk="1" hangingPunct="1">
              <a:lnSpc>
                <a:spcPct val="150000"/>
              </a:lnSpc>
              <a:spcBef>
                <a:spcPct val="0"/>
              </a:spcBef>
              <a:buClrTx/>
              <a:buSzTx/>
              <a:buFontTx/>
              <a:buNone/>
            </a:pPr>
            <a:r>
              <a:rPr lang="en-US" sz="2000" dirty="0">
                <a:solidFill>
                  <a:schemeClr val="tx1"/>
                </a:solidFill>
              </a:rPr>
              <a:t>For example, if a wireless client device such as a notebook computer wants to join the wireless network, it will ask the access point if it can authenticate, and the access point will always accept.</a:t>
            </a:r>
          </a:p>
          <a:p>
            <a:pPr algn="just" eaLnBrk="1" hangingPunct="1">
              <a:spcBef>
                <a:spcPct val="0"/>
              </a:spcBef>
              <a:buClrTx/>
              <a:buSzTx/>
              <a:buFontTx/>
              <a:buNone/>
            </a:pPr>
            <a:endParaRPr lang="en-US" sz="2000" dirty="0">
              <a:solidFill>
                <a:schemeClr val="tx1"/>
              </a:solidFill>
            </a:endParaRPr>
          </a:p>
          <a:p>
            <a:pPr algn="just" eaLnBrk="1" hangingPunct="1">
              <a:spcBef>
                <a:spcPct val="0"/>
              </a:spcBef>
              <a:buClrTx/>
              <a:buSzTx/>
              <a:buFontTx/>
              <a:buNone/>
            </a:pPr>
            <a:endParaRPr lang="en-US" sz="2000" dirty="0">
              <a:solidFill>
                <a:schemeClr val="tx1"/>
              </a:solidFill>
            </a:endParaRPr>
          </a:p>
        </p:txBody>
      </p:sp>
      <p:sp>
        <p:nvSpPr>
          <p:cNvPr id="6" name="Title 1"/>
          <p:cNvSpPr txBox="1">
            <a:spLocks/>
          </p:cNvSpPr>
          <p:nvPr/>
        </p:nvSpPr>
        <p:spPr bwMode="auto">
          <a:xfrm>
            <a:off x="210484" y="230188"/>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IEEE 802.11 Standards Security </a:t>
            </a:r>
          </a:p>
        </p:txBody>
      </p:sp>
    </p:spTree>
    <p:extLst>
      <p:ext uri="{BB962C8B-B14F-4D97-AF65-F5344CB8AC3E}">
        <p14:creationId xmlns:p14="http://schemas.microsoft.com/office/powerpoint/2010/main" val="102901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220288" y="1622612"/>
            <a:ext cx="8587535" cy="4862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spcBef>
                <a:spcPct val="0"/>
              </a:spcBef>
              <a:buClrTx/>
              <a:buSzTx/>
              <a:buFontTx/>
              <a:buNone/>
            </a:pPr>
            <a:r>
              <a:rPr lang="en-US" sz="2000" dirty="0">
                <a:solidFill>
                  <a:srgbClr val="FF0000"/>
                </a:solidFill>
              </a:rPr>
              <a:t>Shared Key Authentication </a:t>
            </a:r>
          </a:p>
          <a:p>
            <a:pPr eaLnBrk="1" hangingPunct="1">
              <a:spcBef>
                <a:spcPct val="0"/>
              </a:spcBef>
              <a:buClrTx/>
              <a:buSzTx/>
              <a:buFontTx/>
              <a:buNone/>
            </a:pPr>
            <a:endParaRPr lang="en-US" sz="2000" dirty="0">
              <a:solidFill>
                <a:schemeClr val="tx1"/>
              </a:solidFill>
            </a:endParaRPr>
          </a:p>
          <a:p>
            <a:pPr algn="just" eaLnBrk="1" hangingPunct="1">
              <a:lnSpc>
                <a:spcPct val="150000"/>
              </a:lnSpc>
              <a:spcBef>
                <a:spcPct val="0"/>
              </a:spcBef>
              <a:buClrTx/>
              <a:buSzTx/>
              <a:buFontTx/>
              <a:buNone/>
            </a:pPr>
            <a:r>
              <a:rPr lang="en-US" sz="2000" dirty="0">
                <a:solidFill>
                  <a:schemeClr val="tx1"/>
                </a:solidFill>
              </a:rPr>
              <a:t>Shared Key </a:t>
            </a:r>
            <a:r>
              <a:rPr lang="en-US" sz="2000" dirty="0" smtClean="0">
                <a:solidFill>
                  <a:schemeClr val="tx1"/>
                </a:solidFill>
              </a:rPr>
              <a:t>Authentication (SKA) </a:t>
            </a:r>
            <a:r>
              <a:rPr lang="en-US" sz="2000" dirty="0">
                <a:solidFill>
                  <a:schemeClr val="tx1"/>
                </a:solidFill>
              </a:rPr>
              <a:t>is a process by which a computer can </a:t>
            </a:r>
            <a:r>
              <a:rPr lang="en-US" sz="2000" dirty="0">
                <a:solidFill>
                  <a:srgbClr val="FF0000"/>
                </a:solidFill>
              </a:rPr>
              <a:t>gain access to a wireless network that uses the Wired Equipment protocol.</a:t>
            </a:r>
            <a:r>
              <a:rPr lang="en-US" sz="2000" dirty="0">
                <a:solidFill>
                  <a:schemeClr val="tx1"/>
                </a:solidFill>
              </a:rPr>
              <a:t> With SKA,  a computer equipped with a wireless modem </a:t>
            </a:r>
            <a:r>
              <a:rPr lang="en-US" sz="2000" dirty="0">
                <a:solidFill>
                  <a:srgbClr val="FF0000"/>
                </a:solidFill>
              </a:rPr>
              <a:t>can fully access any </a:t>
            </a:r>
            <a:r>
              <a:rPr lang="en-US" sz="2000" dirty="0" smtClean="0">
                <a:solidFill>
                  <a:srgbClr val="FF0000"/>
                </a:solidFill>
              </a:rPr>
              <a:t>Wired Equivalent Privacy (WEP) </a:t>
            </a:r>
            <a:r>
              <a:rPr lang="en-US" sz="2000" dirty="0">
                <a:solidFill>
                  <a:srgbClr val="FF0000"/>
                </a:solidFill>
              </a:rPr>
              <a:t>network </a:t>
            </a:r>
            <a:r>
              <a:rPr lang="en-US" sz="2000" dirty="0">
                <a:solidFill>
                  <a:schemeClr val="tx1"/>
                </a:solidFill>
              </a:rPr>
              <a:t>and </a:t>
            </a:r>
            <a:r>
              <a:rPr lang="en-US" sz="2000" dirty="0">
                <a:solidFill>
                  <a:srgbClr val="FF0000"/>
                </a:solidFill>
              </a:rPr>
              <a:t>exchange encrypted or unencrypted data.</a:t>
            </a:r>
          </a:p>
          <a:p>
            <a:pPr algn="just" eaLnBrk="1" hangingPunct="1">
              <a:lnSpc>
                <a:spcPct val="150000"/>
              </a:lnSpc>
              <a:spcBef>
                <a:spcPct val="0"/>
              </a:spcBef>
              <a:buClrTx/>
              <a:buSzTx/>
              <a:buFontTx/>
              <a:buNone/>
            </a:pPr>
            <a:endParaRPr lang="en-US" sz="2000" dirty="0">
              <a:solidFill>
                <a:schemeClr val="tx1"/>
              </a:solidFill>
            </a:endParaRPr>
          </a:p>
          <a:p>
            <a:pPr algn="just" eaLnBrk="1" hangingPunct="1">
              <a:lnSpc>
                <a:spcPct val="150000"/>
              </a:lnSpc>
              <a:spcBef>
                <a:spcPct val="0"/>
              </a:spcBef>
              <a:buClrTx/>
              <a:buSzTx/>
              <a:buFontTx/>
              <a:buNone/>
            </a:pPr>
            <a:r>
              <a:rPr lang="en-US" sz="2000" dirty="0">
                <a:solidFill>
                  <a:srgbClr val="FF0000"/>
                </a:solidFill>
              </a:rPr>
              <a:t>Privacy</a:t>
            </a:r>
            <a:r>
              <a:rPr lang="en-US" sz="2000" dirty="0">
                <a:solidFill>
                  <a:schemeClr val="tx1"/>
                </a:solidFill>
              </a:rPr>
              <a:t> - Privacy is ensuring that information or data is understandable only by the individuals or groups it is intended for, the sender and the intended receiver.</a:t>
            </a:r>
          </a:p>
        </p:txBody>
      </p:sp>
      <p:sp>
        <p:nvSpPr>
          <p:cNvPr id="6" name="Title 1"/>
          <p:cNvSpPr txBox="1">
            <a:spLocks/>
          </p:cNvSpPr>
          <p:nvPr/>
        </p:nvSpPr>
        <p:spPr bwMode="auto">
          <a:xfrm>
            <a:off x="341312" y="370262"/>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IEEE 802.11 Standards Security </a:t>
            </a:r>
          </a:p>
        </p:txBody>
      </p:sp>
    </p:spTree>
    <p:extLst>
      <p:ext uri="{BB962C8B-B14F-4D97-AF65-F5344CB8AC3E}">
        <p14:creationId xmlns:p14="http://schemas.microsoft.com/office/powerpoint/2010/main" val="3844562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75" y="-304800"/>
            <a:ext cx="8963025" cy="716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8942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Title 1"/>
          <p:cNvSpPr txBox="1">
            <a:spLocks/>
          </p:cNvSpPr>
          <p:nvPr/>
        </p:nvSpPr>
        <p:spPr bwMode="auto">
          <a:xfrm>
            <a:off x="228507" y="334122"/>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Early WLAN Security Mechanisms</a:t>
            </a:r>
          </a:p>
        </p:txBody>
      </p:sp>
      <p:sp>
        <p:nvSpPr>
          <p:cNvPr id="6" name="Rectangle 1"/>
          <p:cNvSpPr>
            <a:spLocks noChangeArrowheads="1"/>
          </p:cNvSpPr>
          <p:nvPr/>
        </p:nvSpPr>
        <p:spPr bwMode="auto">
          <a:xfrm>
            <a:off x="423956" y="1474228"/>
            <a:ext cx="8397315" cy="393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2000" dirty="0">
                <a:solidFill>
                  <a:schemeClr val="tx1"/>
                </a:solidFill>
              </a:rPr>
              <a:t>Because of the way security was defined in the original IEEE 802.11 standard, manufacturers of wireless LAN equipment were able to design several ways a user could secure wireless LAN.</a:t>
            </a:r>
          </a:p>
          <a:p>
            <a:pPr algn="just" eaLnBrk="1" hangingPunct="1">
              <a:lnSpc>
                <a:spcPct val="150000"/>
              </a:lnSpc>
              <a:spcBef>
                <a:spcPct val="0"/>
              </a:spcBef>
              <a:buClrTx/>
              <a:buSzTx/>
              <a:buFontTx/>
              <a:buNone/>
            </a:pPr>
            <a:endParaRPr lang="en-US" sz="2000" dirty="0">
              <a:solidFill>
                <a:schemeClr val="tx1"/>
              </a:solidFill>
            </a:endParaRPr>
          </a:p>
          <a:p>
            <a:pPr algn="just" eaLnBrk="1" hangingPunct="1">
              <a:spcBef>
                <a:spcPct val="0"/>
              </a:spcBef>
              <a:buClrTx/>
              <a:buSzTx/>
              <a:buFontTx/>
              <a:buNone/>
            </a:pPr>
            <a:r>
              <a:rPr lang="en-US" sz="2000" dirty="0">
                <a:solidFill>
                  <a:schemeClr val="tx1"/>
                </a:solidFill>
              </a:rPr>
              <a:t>Some of these common WLAN security methods are:</a:t>
            </a:r>
          </a:p>
          <a:p>
            <a:pPr algn="just" eaLnBrk="1" hangingPunct="1">
              <a:spcBef>
                <a:spcPct val="0"/>
              </a:spcBef>
              <a:buClrTx/>
              <a:buSzTx/>
              <a:buFontTx/>
              <a:buNone/>
            </a:pPr>
            <a:endParaRPr lang="en-US" sz="2000" dirty="0">
              <a:solidFill>
                <a:schemeClr val="tx1"/>
              </a:solidFill>
            </a:endParaRPr>
          </a:p>
          <a:p>
            <a:pPr marL="342900" indent="-342900" algn="just">
              <a:lnSpc>
                <a:spcPct val="150000"/>
              </a:lnSpc>
              <a:spcBef>
                <a:spcPct val="0"/>
              </a:spcBef>
              <a:buClrTx/>
              <a:buSzTx/>
              <a:buFont typeface="Arial" panose="020B0604020202020204" pitchFamily="34" charset="0"/>
              <a:buChar char="•"/>
            </a:pPr>
            <a:r>
              <a:rPr lang="en-US" sz="2000" dirty="0">
                <a:solidFill>
                  <a:schemeClr val="tx1"/>
                </a:solidFill>
              </a:rPr>
              <a:t>Service Set Identifier (</a:t>
            </a:r>
            <a:r>
              <a:rPr lang="en-US" sz="2000" dirty="0">
                <a:solidFill>
                  <a:srgbClr val="FF0000"/>
                </a:solidFill>
              </a:rPr>
              <a:t>SSID</a:t>
            </a:r>
            <a:r>
              <a:rPr lang="en-US" sz="2000" dirty="0">
                <a:solidFill>
                  <a:schemeClr val="tx1"/>
                </a:solidFill>
              </a:rPr>
              <a:t>) hiding (closed network)</a:t>
            </a:r>
          </a:p>
          <a:p>
            <a:pPr marL="342900" indent="-342900" algn="just">
              <a:lnSpc>
                <a:spcPct val="150000"/>
              </a:lnSpc>
              <a:spcBef>
                <a:spcPct val="0"/>
              </a:spcBef>
              <a:buClrTx/>
              <a:buSzTx/>
              <a:buFont typeface="Arial" panose="020B0604020202020204" pitchFamily="34" charset="0"/>
              <a:buChar char="•"/>
            </a:pPr>
            <a:r>
              <a:rPr lang="it-IT" sz="2000" dirty="0" smtClean="0">
                <a:solidFill>
                  <a:schemeClr val="tx1"/>
                </a:solidFill>
              </a:rPr>
              <a:t>Media </a:t>
            </a:r>
            <a:r>
              <a:rPr lang="it-IT" sz="2000" dirty="0">
                <a:solidFill>
                  <a:schemeClr val="tx1"/>
                </a:solidFill>
              </a:rPr>
              <a:t>Access Control (</a:t>
            </a:r>
            <a:r>
              <a:rPr lang="it-IT" sz="2000" dirty="0">
                <a:solidFill>
                  <a:srgbClr val="FF0000"/>
                </a:solidFill>
              </a:rPr>
              <a:t>MAC</a:t>
            </a:r>
            <a:r>
              <a:rPr lang="it-IT" sz="2000" dirty="0">
                <a:solidFill>
                  <a:schemeClr val="tx1"/>
                </a:solidFill>
              </a:rPr>
              <a:t>) filtering</a:t>
            </a:r>
          </a:p>
          <a:p>
            <a:pPr marL="342900" indent="-342900" algn="just">
              <a:lnSpc>
                <a:spcPct val="150000"/>
              </a:lnSpc>
              <a:spcBef>
                <a:spcPct val="0"/>
              </a:spcBef>
              <a:buClrTx/>
              <a:buSzTx/>
              <a:buFont typeface="Arial" panose="020B0604020202020204" pitchFamily="34" charset="0"/>
              <a:buChar char="•"/>
            </a:pPr>
            <a:r>
              <a:rPr lang="en-US" sz="2000" dirty="0" smtClean="0">
                <a:solidFill>
                  <a:schemeClr val="tx1"/>
                </a:solidFill>
              </a:rPr>
              <a:t>Wired </a:t>
            </a:r>
            <a:r>
              <a:rPr lang="en-US" sz="2000" dirty="0">
                <a:solidFill>
                  <a:schemeClr val="tx1"/>
                </a:solidFill>
              </a:rPr>
              <a:t>Equivalent Privacy (</a:t>
            </a:r>
            <a:r>
              <a:rPr lang="en-US" sz="2000" dirty="0">
                <a:solidFill>
                  <a:srgbClr val="FF0000"/>
                </a:solidFill>
              </a:rPr>
              <a:t>WEP</a:t>
            </a:r>
            <a:r>
              <a:rPr lang="en-US" sz="2000" dirty="0">
                <a:solidFill>
                  <a:schemeClr val="tx1"/>
                </a:solidFill>
              </a:rPr>
              <a:t>)</a:t>
            </a:r>
          </a:p>
        </p:txBody>
      </p:sp>
    </p:spTree>
    <p:extLst>
      <p:ext uri="{BB962C8B-B14F-4D97-AF65-F5344CB8AC3E}">
        <p14:creationId xmlns:p14="http://schemas.microsoft.com/office/powerpoint/2010/main" val="486720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2"/>
          <p:cNvSpPr>
            <a:spLocks noChangeArrowheads="1"/>
          </p:cNvSpPr>
          <p:nvPr/>
        </p:nvSpPr>
        <p:spPr bwMode="auto">
          <a:xfrm>
            <a:off x="221783" y="1267738"/>
            <a:ext cx="8680169" cy="5478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spcBef>
                <a:spcPct val="0"/>
              </a:spcBef>
              <a:buClrTx/>
              <a:buSzTx/>
              <a:buFontTx/>
              <a:buNone/>
            </a:pPr>
            <a:endParaRPr lang="en-US" sz="2000" dirty="0">
              <a:solidFill>
                <a:schemeClr val="tx1"/>
              </a:solidFill>
            </a:endParaRPr>
          </a:p>
          <a:p>
            <a:pPr algn="just" eaLnBrk="1" hangingPunct="1">
              <a:lnSpc>
                <a:spcPct val="150000"/>
              </a:lnSpc>
              <a:spcBef>
                <a:spcPct val="0"/>
              </a:spcBef>
              <a:buClrTx/>
              <a:buSzTx/>
              <a:buFontTx/>
              <a:buNone/>
            </a:pPr>
            <a:r>
              <a:rPr lang="en-US" sz="2000" dirty="0">
                <a:solidFill>
                  <a:schemeClr val="tx1"/>
                </a:solidFill>
              </a:rPr>
              <a:t>SSID is </a:t>
            </a:r>
            <a:r>
              <a:rPr lang="en-US" sz="2000" dirty="0">
                <a:solidFill>
                  <a:srgbClr val="FF0000"/>
                </a:solidFill>
              </a:rPr>
              <a:t>a name for the wireless network</a:t>
            </a:r>
            <a:r>
              <a:rPr lang="en-US" sz="2000" dirty="0">
                <a:solidFill>
                  <a:schemeClr val="tx1"/>
                </a:solidFill>
              </a:rPr>
              <a:t> and was designed to be used for device segmentation. </a:t>
            </a:r>
          </a:p>
          <a:p>
            <a:pPr algn="just" eaLnBrk="1" hangingPunct="1">
              <a:spcBef>
                <a:spcPct val="0"/>
              </a:spcBef>
              <a:buClrTx/>
              <a:buSzTx/>
              <a:buFontTx/>
              <a:buNone/>
            </a:pPr>
            <a:endParaRPr lang="en-US" sz="2000" dirty="0">
              <a:solidFill>
                <a:schemeClr val="tx1"/>
              </a:solidFill>
            </a:endParaRPr>
          </a:p>
          <a:p>
            <a:pPr algn="just" eaLnBrk="1" hangingPunct="1">
              <a:lnSpc>
                <a:spcPct val="150000"/>
              </a:lnSpc>
              <a:spcBef>
                <a:spcPct val="0"/>
              </a:spcBef>
              <a:buClrTx/>
              <a:buSzTx/>
              <a:buFontTx/>
              <a:buNone/>
            </a:pPr>
            <a:r>
              <a:rPr lang="en-US" sz="2000" dirty="0">
                <a:solidFill>
                  <a:schemeClr val="tx1"/>
                </a:solidFill>
              </a:rPr>
              <a:t>The SSID will allow wireless devices such as notebook computers </a:t>
            </a:r>
            <a:r>
              <a:rPr lang="en-US" sz="2000" dirty="0">
                <a:solidFill>
                  <a:srgbClr val="FF0000"/>
                </a:solidFill>
              </a:rPr>
              <a:t>to identify and connect to a wireless LAN. </a:t>
            </a:r>
            <a:r>
              <a:rPr lang="en-US" sz="2000" dirty="0">
                <a:solidFill>
                  <a:schemeClr val="tx1"/>
                </a:solidFill>
              </a:rPr>
              <a:t>There are a couple of ways this can be accomplished. </a:t>
            </a:r>
          </a:p>
          <a:p>
            <a:pPr algn="just" eaLnBrk="1" hangingPunct="1">
              <a:spcBef>
                <a:spcPct val="0"/>
              </a:spcBef>
              <a:buClrTx/>
              <a:buSzTx/>
              <a:buFontTx/>
              <a:buNone/>
            </a:pPr>
            <a:endParaRPr lang="en-US" sz="2000" dirty="0">
              <a:solidFill>
                <a:schemeClr val="tx1"/>
              </a:solidFill>
            </a:endParaRPr>
          </a:p>
          <a:p>
            <a:pPr algn="just" eaLnBrk="1" hangingPunct="1">
              <a:lnSpc>
                <a:spcPct val="150000"/>
              </a:lnSpc>
              <a:spcBef>
                <a:spcPct val="0"/>
              </a:spcBef>
              <a:buClrTx/>
              <a:buSzTx/>
              <a:buFontTx/>
              <a:buNone/>
            </a:pPr>
            <a:r>
              <a:rPr lang="en-US" sz="2000" dirty="0">
                <a:solidFill>
                  <a:schemeClr val="tx1"/>
                </a:solidFill>
              </a:rPr>
              <a:t>One is to </a:t>
            </a:r>
            <a:r>
              <a:rPr lang="en-US" sz="2000" dirty="0">
                <a:solidFill>
                  <a:srgbClr val="FF0000"/>
                </a:solidFill>
              </a:rPr>
              <a:t>specify the SSID </a:t>
            </a:r>
            <a:r>
              <a:rPr lang="en-US" sz="2000" dirty="0">
                <a:solidFill>
                  <a:schemeClr val="tx1"/>
                </a:solidFill>
              </a:rPr>
              <a:t>of the wireless LAN to be joined in the wireless client utility of the connecting device. In this case, a wireless client sends a probe request frame with the intent of joining that particular network. The SSID is specified in a beacon frame. </a:t>
            </a:r>
          </a:p>
          <a:p>
            <a:pPr eaLnBrk="1" hangingPunct="1">
              <a:spcBef>
                <a:spcPct val="0"/>
              </a:spcBef>
              <a:buClrTx/>
              <a:buSzTx/>
              <a:buFontTx/>
              <a:buNone/>
            </a:pPr>
            <a:endParaRPr lang="en-US" sz="2000" dirty="0">
              <a:solidFill>
                <a:schemeClr val="tx1"/>
              </a:solidFill>
            </a:endParaRPr>
          </a:p>
        </p:txBody>
      </p:sp>
      <p:sp>
        <p:nvSpPr>
          <p:cNvPr id="6" name="Title 1"/>
          <p:cNvSpPr txBox="1">
            <a:spLocks/>
          </p:cNvSpPr>
          <p:nvPr/>
        </p:nvSpPr>
        <p:spPr bwMode="auto">
          <a:xfrm>
            <a:off x="221783" y="475575"/>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None/>
            </a:pPr>
            <a:r>
              <a:rPr lang="en-US" sz="3600" b="1" dirty="0">
                <a:solidFill>
                  <a:srgbClr val="002060"/>
                </a:solidFill>
                <a:cs typeface="Calibri" panose="020F0502020204030204" pitchFamily="34" charset="0"/>
              </a:rPr>
              <a:t>Early WLAN Security Mechanisms </a:t>
            </a:r>
            <a:r>
              <a:rPr lang="en-US" sz="3600" b="1" dirty="0" smtClean="0">
                <a:solidFill>
                  <a:srgbClr val="002060"/>
                </a:solidFill>
                <a:cs typeface="Calibri" panose="020F0502020204030204" pitchFamily="34" charset="0"/>
              </a:rPr>
              <a:t>– SSID (</a:t>
            </a:r>
            <a:r>
              <a:rPr lang="en-US" sz="3600" b="1" dirty="0">
                <a:solidFill>
                  <a:srgbClr val="002060"/>
                </a:solidFill>
                <a:cs typeface="Calibri" panose="020F0502020204030204" pitchFamily="34" charset="0"/>
              </a:rPr>
              <a:t>Service Set Identifier) </a:t>
            </a:r>
          </a:p>
          <a:p>
            <a:pPr algn="ctr">
              <a:spcBef>
                <a:spcPct val="0"/>
              </a:spcBef>
              <a:buClrTx/>
              <a:buSzTx/>
              <a:buFontTx/>
              <a:buNone/>
            </a:pPr>
            <a:endParaRPr lang="en-US" sz="3600" b="1" dirty="0">
              <a:solidFill>
                <a:srgbClr val="002060"/>
              </a:solidFill>
              <a:cs typeface="Calibri" panose="020F0502020204030204" pitchFamily="34" charset="0"/>
            </a:endParaRPr>
          </a:p>
        </p:txBody>
      </p:sp>
    </p:spTree>
    <p:extLst>
      <p:ext uri="{BB962C8B-B14F-4D97-AF65-F5344CB8AC3E}">
        <p14:creationId xmlns:p14="http://schemas.microsoft.com/office/powerpoint/2010/main" val="2823356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285936" y="1456765"/>
            <a:ext cx="8858063"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2000" dirty="0">
                <a:solidFill>
                  <a:schemeClr val="tx1"/>
                </a:solidFill>
              </a:rPr>
              <a:t>Most manufacturers of wireless LAN equipment </a:t>
            </a:r>
            <a:r>
              <a:rPr lang="en-US" sz="2000" dirty="0">
                <a:solidFill>
                  <a:srgbClr val="FF0000"/>
                </a:solidFill>
              </a:rPr>
              <a:t>provide the capability to disable SSID broadcasting</a:t>
            </a:r>
            <a:r>
              <a:rPr lang="en-US" sz="2000" dirty="0">
                <a:solidFill>
                  <a:schemeClr val="tx1"/>
                </a:solidFill>
              </a:rPr>
              <a:t>. Another term for this process is </a:t>
            </a:r>
            <a:r>
              <a:rPr lang="en-US" sz="2000" i="1" dirty="0">
                <a:solidFill>
                  <a:srgbClr val="FF0000"/>
                </a:solidFill>
              </a:rPr>
              <a:t>SSID hiding</a:t>
            </a:r>
            <a:r>
              <a:rPr lang="en-US" sz="2000" dirty="0">
                <a:solidFill>
                  <a:srgbClr val="FF0000"/>
                </a:solidFill>
              </a:rPr>
              <a:t>. </a:t>
            </a:r>
          </a:p>
          <a:p>
            <a:pPr algn="just" eaLnBrk="1" hangingPunct="1">
              <a:lnSpc>
                <a:spcPct val="150000"/>
              </a:lnSpc>
              <a:spcBef>
                <a:spcPct val="0"/>
              </a:spcBef>
              <a:buClrTx/>
              <a:buSzTx/>
              <a:buFontTx/>
              <a:buNone/>
            </a:pPr>
            <a:endParaRPr lang="en-US" sz="2000" dirty="0">
              <a:solidFill>
                <a:schemeClr val="tx1"/>
              </a:solidFill>
            </a:endParaRPr>
          </a:p>
          <a:p>
            <a:pPr algn="just" eaLnBrk="1" hangingPunct="1">
              <a:lnSpc>
                <a:spcPct val="150000"/>
              </a:lnSpc>
              <a:spcBef>
                <a:spcPct val="0"/>
              </a:spcBef>
              <a:buClrTx/>
              <a:buSzTx/>
              <a:buFontTx/>
              <a:buNone/>
            </a:pPr>
            <a:r>
              <a:rPr lang="en-US" sz="2000" dirty="0">
                <a:solidFill>
                  <a:schemeClr val="tx1"/>
                </a:solidFill>
              </a:rPr>
              <a:t>SSID hiding </a:t>
            </a:r>
            <a:r>
              <a:rPr lang="en-US" sz="2000" dirty="0">
                <a:solidFill>
                  <a:srgbClr val="FF0000"/>
                </a:solidFill>
              </a:rPr>
              <a:t>allows a user to remove the SSID that would normally appear in broadcast beacon frames</a:t>
            </a:r>
            <a:r>
              <a:rPr lang="en-US" sz="2000" dirty="0">
                <a:solidFill>
                  <a:schemeClr val="tx1"/>
                </a:solidFill>
              </a:rPr>
              <a:t>. If the SSID is not being broadcast, the </a:t>
            </a:r>
            <a:r>
              <a:rPr lang="en-US" sz="2000" dirty="0">
                <a:solidFill>
                  <a:srgbClr val="FF0000"/>
                </a:solidFill>
              </a:rPr>
              <a:t>network is invisible to the client devices </a:t>
            </a:r>
            <a:r>
              <a:rPr lang="en-US" sz="2000" dirty="0">
                <a:solidFill>
                  <a:schemeClr val="tx1"/>
                </a:solidFill>
              </a:rPr>
              <a:t>that do not have that network’s SSID specified in their client utility. </a:t>
            </a:r>
          </a:p>
          <a:p>
            <a:pPr algn="just" eaLnBrk="1" hangingPunct="1">
              <a:lnSpc>
                <a:spcPct val="150000"/>
              </a:lnSpc>
              <a:spcBef>
                <a:spcPct val="0"/>
              </a:spcBef>
              <a:buClrTx/>
              <a:buSzTx/>
              <a:buFontTx/>
              <a:buNone/>
            </a:pPr>
            <a:endParaRPr lang="en-US" sz="2000" dirty="0">
              <a:solidFill>
                <a:schemeClr val="tx1"/>
              </a:solidFill>
            </a:endParaRPr>
          </a:p>
          <a:p>
            <a:pPr algn="just" eaLnBrk="1" hangingPunct="1">
              <a:lnSpc>
                <a:spcPct val="150000"/>
              </a:lnSpc>
              <a:spcBef>
                <a:spcPct val="0"/>
              </a:spcBef>
              <a:buClrTx/>
              <a:buSzTx/>
              <a:buFontTx/>
              <a:buNone/>
            </a:pPr>
            <a:r>
              <a:rPr lang="en-US" sz="2000" dirty="0">
                <a:solidFill>
                  <a:schemeClr val="tx1"/>
                </a:solidFill>
              </a:rPr>
              <a:t>If somebody knows the SSID, they would be able to enter it into their client device software and then be able to connect to the network.</a:t>
            </a:r>
          </a:p>
        </p:txBody>
      </p:sp>
      <p:sp>
        <p:nvSpPr>
          <p:cNvPr id="6" name="Title 1"/>
          <p:cNvSpPr txBox="1">
            <a:spLocks/>
          </p:cNvSpPr>
          <p:nvPr/>
        </p:nvSpPr>
        <p:spPr bwMode="auto">
          <a:xfrm>
            <a:off x="134378" y="457200"/>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Early WLAN Security Mechanisms – </a:t>
            </a:r>
            <a:r>
              <a:rPr lang="en-US" sz="2800" b="1" dirty="0">
                <a:solidFill>
                  <a:srgbClr val="002060"/>
                </a:solidFill>
                <a:cs typeface="Calibri" panose="020F0502020204030204" pitchFamily="34" charset="0"/>
              </a:rPr>
              <a:t>SSID Hiding</a:t>
            </a:r>
          </a:p>
        </p:txBody>
      </p:sp>
    </p:spTree>
    <p:extLst>
      <p:ext uri="{BB962C8B-B14F-4D97-AF65-F5344CB8AC3E}">
        <p14:creationId xmlns:p14="http://schemas.microsoft.com/office/powerpoint/2010/main" val="2636605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8686800" cy="678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7772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201706" y="1284230"/>
            <a:ext cx="8740588"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2000" dirty="0" smtClean="0">
                <a:solidFill>
                  <a:schemeClr val="tx1"/>
                </a:solidFill>
              </a:rPr>
              <a:t>MAC address </a:t>
            </a:r>
            <a:r>
              <a:rPr lang="en-US" sz="2000" dirty="0">
                <a:solidFill>
                  <a:schemeClr val="tx1"/>
                </a:solidFill>
              </a:rPr>
              <a:t>is a </a:t>
            </a:r>
            <a:r>
              <a:rPr lang="en-US" sz="2000" dirty="0">
                <a:solidFill>
                  <a:srgbClr val="FF0000"/>
                </a:solidFill>
              </a:rPr>
              <a:t>unique hardware identifier of a network device</a:t>
            </a:r>
            <a:r>
              <a:rPr lang="en-US" sz="2000" dirty="0">
                <a:solidFill>
                  <a:schemeClr val="tx1"/>
                </a:solidFill>
              </a:rPr>
              <a:t>. </a:t>
            </a:r>
          </a:p>
          <a:p>
            <a:pPr algn="just" eaLnBrk="1" hangingPunct="1">
              <a:lnSpc>
                <a:spcPct val="150000"/>
              </a:lnSpc>
              <a:spcBef>
                <a:spcPct val="0"/>
              </a:spcBef>
              <a:buClrTx/>
              <a:buSzTx/>
              <a:buFontTx/>
              <a:buNone/>
            </a:pPr>
            <a:endParaRPr lang="en-US" sz="2000" dirty="0">
              <a:solidFill>
                <a:schemeClr val="tx1"/>
              </a:solidFill>
            </a:endParaRPr>
          </a:p>
          <a:p>
            <a:pPr algn="just" eaLnBrk="1" hangingPunct="1">
              <a:lnSpc>
                <a:spcPct val="150000"/>
              </a:lnSpc>
              <a:spcBef>
                <a:spcPct val="0"/>
              </a:spcBef>
              <a:buClrTx/>
              <a:buSzTx/>
              <a:buFontTx/>
              <a:buNone/>
            </a:pPr>
            <a:r>
              <a:rPr lang="en-US" sz="2000" dirty="0">
                <a:solidFill>
                  <a:schemeClr val="tx1"/>
                </a:solidFill>
              </a:rPr>
              <a:t>This </a:t>
            </a:r>
            <a:r>
              <a:rPr lang="en-US" sz="2000" dirty="0">
                <a:solidFill>
                  <a:srgbClr val="FF0000"/>
                </a:solidFill>
              </a:rPr>
              <a:t>6-byte address </a:t>
            </a:r>
            <a:r>
              <a:rPr lang="en-US" sz="2000" dirty="0">
                <a:solidFill>
                  <a:schemeClr val="tx1"/>
                </a:solidFill>
              </a:rPr>
              <a:t>is the </a:t>
            </a:r>
            <a:r>
              <a:rPr lang="en-US" sz="2000" dirty="0">
                <a:solidFill>
                  <a:srgbClr val="FF0000"/>
                </a:solidFill>
              </a:rPr>
              <a:t>Layer 2 address </a:t>
            </a:r>
            <a:r>
              <a:rPr lang="en-US" sz="2000" dirty="0">
                <a:solidFill>
                  <a:schemeClr val="tx1"/>
                </a:solidFill>
              </a:rPr>
              <a:t>that allows frames to be sent and received to and from a device.  An important point here is that the MAC address is </a:t>
            </a:r>
            <a:r>
              <a:rPr lang="en-US" sz="2000" dirty="0">
                <a:solidFill>
                  <a:srgbClr val="FF0000"/>
                </a:solidFill>
              </a:rPr>
              <a:t>unique</a:t>
            </a:r>
            <a:r>
              <a:rPr lang="en-US" sz="2000" dirty="0">
                <a:solidFill>
                  <a:schemeClr val="tx1"/>
                </a:solidFill>
              </a:rPr>
              <a:t> and no two devices should ever have the same MAC address. </a:t>
            </a:r>
          </a:p>
          <a:p>
            <a:pPr algn="just" eaLnBrk="1" hangingPunct="1">
              <a:lnSpc>
                <a:spcPct val="150000"/>
              </a:lnSpc>
              <a:spcBef>
                <a:spcPct val="0"/>
              </a:spcBef>
              <a:buClrTx/>
              <a:buSzTx/>
              <a:buFontTx/>
              <a:buNone/>
            </a:pPr>
            <a:endParaRPr lang="en-US" sz="2000" dirty="0">
              <a:solidFill>
                <a:schemeClr val="tx1"/>
              </a:solidFill>
            </a:endParaRPr>
          </a:p>
          <a:p>
            <a:pPr algn="just" eaLnBrk="1" hangingPunct="1">
              <a:lnSpc>
                <a:spcPct val="150000"/>
              </a:lnSpc>
              <a:spcBef>
                <a:spcPct val="0"/>
              </a:spcBef>
              <a:buClrTx/>
              <a:buSzTx/>
              <a:buFontTx/>
              <a:buNone/>
            </a:pPr>
            <a:r>
              <a:rPr lang="en-US" sz="2000" dirty="0">
                <a:solidFill>
                  <a:schemeClr val="tx1"/>
                </a:solidFill>
              </a:rPr>
              <a:t>In a wireless network, MAC addresses are easily </a:t>
            </a:r>
            <a:r>
              <a:rPr lang="en-US" sz="2000" dirty="0">
                <a:solidFill>
                  <a:srgbClr val="FF0000"/>
                </a:solidFill>
              </a:rPr>
              <a:t>visible using a packet analyzer</a:t>
            </a:r>
            <a:r>
              <a:rPr lang="en-US" sz="2000" dirty="0">
                <a:solidFill>
                  <a:schemeClr val="tx1"/>
                </a:solidFill>
              </a:rPr>
              <a:t>. These addresses are </a:t>
            </a:r>
            <a:r>
              <a:rPr lang="en-US" sz="2000" dirty="0">
                <a:solidFill>
                  <a:srgbClr val="FF0000"/>
                </a:solidFill>
              </a:rPr>
              <a:t>required for a device to send and receive information;</a:t>
            </a:r>
            <a:r>
              <a:rPr lang="en-US" sz="2000" dirty="0">
                <a:solidFill>
                  <a:schemeClr val="tx1"/>
                </a:solidFill>
              </a:rPr>
              <a:t> therefore, they </a:t>
            </a:r>
            <a:r>
              <a:rPr lang="en-US" sz="2000" dirty="0">
                <a:solidFill>
                  <a:srgbClr val="FF0000"/>
                </a:solidFill>
              </a:rPr>
              <a:t>cannot be encrypted </a:t>
            </a:r>
            <a:r>
              <a:rPr lang="en-US" sz="2000" dirty="0">
                <a:solidFill>
                  <a:schemeClr val="tx1"/>
                </a:solidFill>
              </a:rPr>
              <a:t>and are </a:t>
            </a:r>
            <a:r>
              <a:rPr lang="en-US" sz="2000" dirty="0">
                <a:solidFill>
                  <a:srgbClr val="FF0000"/>
                </a:solidFill>
              </a:rPr>
              <a:t>visible to anyone with the knowledge to view them</a:t>
            </a:r>
            <a:r>
              <a:rPr lang="en-US" sz="2000" dirty="0">
                <a:solidFill>
                  <a:schemeClr val="tx1"/>
                </a:solidFill>
              </a:rPr>
              <a:t>.</a:t>
            </a:r>
          </a:p>
        </p:txBody>
      </p:sp>
      <p:sp>
        <p:nvSpPr>
          <p:cNvPr id="6" name="Title 1"/>
          <p:cNvSpPr txBox="1">
            <a:spLocks/>
          </p:cNvSpPr>
          <p:nvPr/>
        </p:nvSpPr>
        <p:spPr bwMode="auto">
          <a:xfrm>
            <a:off x="0" y="284864"/>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200" b="1" dirty="0">
                <a:solidFill>
                  <a:srgbClr val="002060"/>
                </a:solidFill>
                <a:cs typeface="Calibri" panose="020F0502020204030204" pitchFamily="34" charset="0"/>
              </a:rPr>
              <a:t>Early WLAN Security Mechanisms – </a:t>
            </a:r>
            <a:r>
              <a:rPr lang="en-US" sz="3200" b="1" dirty="0" smtClean="0">
                <a:solidFill>
                  <a:srgbClr val="002060"/>
                </a:solidFill>
                <a:cs typeface="Calibri" panose="020F0502020204030204" pitchFamily="34" charset="0"/>
              </a:rPr>
              <a:t>Media Access Control (MAC) </a:t>
            </a:r>
            <a:r>
              <a:rPr lang="en-US" sz="3200" b="1" dirty="0">
                <a:solidFill>
                  <a:srgbClr val="002060"/>
                </a:solidFill>
                <a:cs typeface="Calibri" panose="020F0502020204030204" pitchFamily="34" charset="0"/>
              </a:rPr>
              <a:t>Address</a:t>
            </a:r>
          </a:p>
        </p:txBody>
      </p:sp>
    </p:spTree>
    <p:extLst>
      <p:ext uri="{BB962C8B-B14F-4D97-AF65-F5344CB8AC3E}">
        <p14:creationId xmlns:p14="http://schemas.microsoft.com/office/powerpoint/2010/main" val="2163074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8796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665" y="1697038"/>
            <a:ext cx="8229600" cy="4525962"/>
          </a:xfrm>
        </p:spPr>
        <p:txBody>
          <a:bodyPr/>
          <a:lstStyle/>
          <a:p>
            <a:pPr>
              <a:spcBef>
                <a:spcPct val="0"/>
              </a:spcBef>
              <a:buClrTx/>
              <a:buSzTx/>
              <a:buFontTx/>
              <a:buNone/>
            </a:pPr>
            <a:r>
              <a:rPr lang="en-US" sz="2200" dirty="0">
                <a:latin typeface="Century Gothic" panose="020B0502020202020204" pitchFamily="34" charset="0"/>
              </a:rPr>
              <a:t>Wireless LAN Threats and Intrusion </a:t>
            </a:r>
          </a:p>
          <a:p>
            <a:pPr>
              <a:spcBef>
                <a:spcPct val="0"/>
              </a:spcBef>
              <a:buClrTx/>
              <a:buSzTx/>
              <a:buFontTx/>
              <a:buNone/>
            </a:pPr>
            <a:r>
              <a:rPr lang="en-US" sz="2200" dirty="0">
                <a:latin typeface="Century Gothic" panose="020B0502020202020204" pitchFamily="34" charset="0"/>
              </a:rPr>
              <a:t>IEEE 802.11 Standards Security </a:t>
            </a:r>
          </a:p>
          <a:p>
            <a:pPr lvl="1">
              <a:spcBef>
                <a:spcPct val="0"/>
              </a:spcBef>
              <a:buClrTx/>
              <a:buSzTx/>
              <a:buFontTx/>
              <a:buNone/>
            </a:pPr>
            <a:r>
              <a:rPr lang="en-US" sz="2200" dirty="0">
                <a:latin typeface="Century Gothic" panose="020B0502020202020204" pitchFamily="34" charset="0"/>
              </a:rPr>
              <a:t>Open System Authentication </a:t>
            </a:r>
          </a:p>
          <a:p>
            <a:pPr lvl="1">
              <a:spcBef>
                <a:spcPct val="0"/>
              </a:spcBef>
              <a:buClrTx/>
              <a:buSzTx/>
              <a:buFontTx/>
              <a:buNone/>
            </a:pPr>
            <a:r>
              <a:rPr lang="en-US" sz="2200" dirty="0">
                <a:latin typeface="Century Gothic" panose="020B0502020202020204" pitchFamily="34" charset="0"/>
              </a:rPr>
              <a:t>Shared Key Authentication </a:t>
            </a:r>
          </a:p>
          <a:p>
            <a:pPr>
              <a:spcBef>
                <a:spcPct val="0"/>
              </a:spcBef>
              <a:buClrTx/>
              <a:buSzTx/>
              <a:buFontTx/>
              <a:buNone/>
            </a:pPr>
            <a:r>
              <a:rPr lang="en-US" sz="2200" dirty="0">
                <a:latin typeface="Century Gothic" panose="020B0502020202020204" pitchFamily="34" charset="0"/>
              </a:rPr>
              <a:t>Early WLAN Security Mechanisms </a:t>
            </a:r>
          </a:p>
          <a:p>
            <a:pPr lvl="1">
              <a:spcBef>
                <a:spcPct val="0"/>
              </a:spcBef>
              <a:buClrTx/>
              <a:buSzTx/>
              <a:buFontTx/>
              <a:buNone/>
            </a:pPr>
            <a:r>
              <a:rPr lang="en-US" sz="2200" dirty="0">
                <a:latin typeface="Century Gothic" panose="020B0502020202020204" pitchFamily="34" charset="0"/>
              </a:rPr>
              <a:t>Service Set Identifier (SSID) </a:t>
            </a:r>
          </a:p>
          <a:p>
            <a:pPr lvl="1">
              <a:spcBef>
                <a:spcPct val="0"/>
              </a:spcBef>
              <a:buClrTx/>
              <a:buSzTx/>
              <a:buFontTx/>
              <a:buNone/>
            </a:pPr>
            <a:r>
              <a:rPr lang="en-US" sz="2200" dirty="0">
                <a:latin typeface="Century Gothic" panose="020B0502020202020204" pitchFamily="34" charset="0"/>
              </a:rPr>
              <a:t>SSID Hiding </a:t>
            </a:r>
          </a:p>
          <a:p>
            <a:pPr lvl="1">
              <a:spcBef>
                <a:spcPct val="0"/>
              </a:spcBef>
              <a:buClrTx/>
              <a:buSzTx/>
              <a:buFontTx/>
              <a:buNone/>
            </a:pPr>
            <a:r>
              <a:rPr lang="en-US" sz="2200" dirty="0">
                <a:latin typeface="Century Gothic" panose="020B0502020202020204" pitchFamily="34" charset="0"/>
              </a:rPr>
              <a:t>Media Access Control (MAC) Address</a:t>
            </a:r>
          </a:p>
          <a:p>
            <a:pPr>
              <a:spcBef>
                <a:spcPct val="0"/>
              </a:spcBef>
              <a:buClrTx/>
              <a:buSzTx/>
              <a:buFontTx/>
              <a:buNone/>
            </a:pPr>
            <a:r>
              <a:rPr lang="en-US" sz="2200" dirty="0">
                <a:latin typeface="Century Gothic" panose="020B0502020202020204" pitchFamily="34" charset="0"/>
              </a:rPr>
              <a:t>Overview of other WLAN Security Standards and Technology</a:t>
            </a:r>
          </a:p>
          <a:p>
            <a:endParaRPr lang="en-US" sz="2200" dirty="0">
              <a:latin typeface="Century Gothic" panose="020B0502020202020204" pitchFamily="34" charset="0"/>
            </a:endParaRPr>
          </a:p>
        </p:txBody>
      </p:sp>
      <p:sp>
        <p:nvSpPr>
          <p:cNvPr id="4" name="Footer Placeholder 3"/>
          <p:cNvSpPr>
            <a:spLocks noGrp="1"/>
          </p:cNvSpPr>
          <p:nvPr>
            <p:ph type="ftr" sz="quarter" idx="10"/>
          </p:nvPr>
        </p:nvSpPr>
        <p:spPr/>
        <p:txBody>
          <a:bodyPr/>
          <a:lstStyle/>
          <a:p>
            <a:pPr>
              <a:defRPr/>
            </a:pPr>
            <a:r>
              <a:rPr lang="en-GB" dirty="0" smtClean="0"/>
              <a:t>Slide ‹</a:t>
            </a:r>
            <a:fld id="{D5FD16A9-8C6A-4461-8C10-119E4B147955}" type="slidenum">
              <a:rPr lang="en-GB" smtClean="0"/>
              <a:t>2</a:t>
            </a:fld>
            <a:r>
              <a:rPr lang="en-GB" dirty="0" smtClean="0"/>
              <a:t>› of 9</a:t>
            </a:r>
            <a:endParaRPr lang="en-GB" dirty="0"/>
          </a:p>
        </p:txBody>
      </p:sp>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Tree>
    <p:extLst>
      <p:ext uri="{BB962C8B-B14F-4D97-AF65-F5344CB8AC3E}">
        <p14:creationId xmlns:p14="http://schemas.microsoft.com/office/powerpoint/2010/main" val="1527183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28600"/>
            <a:ext cx="9144000"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8669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228600" y="1569879"/>
            <a:ext cx="8633012"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2000" b="1" dirty="0">
                <a:solidFill>
                  <a:schemeClr val="tx1"/>
                </a:solidFill>
              </a:rPr>
              <a:t>Wired Equivalent Privacy(WEP)</a:t>
            </a:r>
          </a:p>
          <a:p>
            <a:pPr algn="just" eaLnBrk="1" hangingPunct="1">
              <a:lnSpc>
                <a:spcPct val="150000"/>
              </a:lnSpc>
              <a:spcBef>
                <a:spcPct val="0"/>
              </a:spcBef>
              <a:buClrTx/>
              <a:buSzTx/>
              <a:buFontTx/>
              <a:buNone/>
            </a:pPr>
            <a:endParaRPr lang="en-US" sz="2000" dirty="0">
              <a:solidFill>
                <a:schemeClr val="tx1"/>
              </a:solidFill>
            </a:endParaRPr>
          </a:p>
          <a:p>
            <a:pPr algn="just" eaLnBrk="1" hangingPunct="1">
              <a:lnSpc>
                <a:spcPct val="150000"/>
              </a:lnSpc>
              <a:spcBef>
                <a:spcPct val="0"/>
              </a:spcBef>
              <a:buClrTx/>
              <a:buSzTx/>
              <a:buFontTx/>
              <a:buNone/>
            </a:pPr>
            <a:r>
              <a:rPr lang="en-US" sz="2000" dirty="0">
                <a:solidFill>
                  <a:schemeClr val="tx1"/>
                </a:solidFill>
              </a:rPr>
              <a:t>With open system authentication, all information is broadcast through the air in clear text. What this means is anyone with knowledge of how to use a packet analyzer or other software tool can easily see all the information that is passing between devices.</a:t>
            </a:r>
          </a:p>
          <a:p>
            <a:pPr algn="just" eaLnBrk="1" hangingPunct="1">
              <a:lnSpc>
                <a:spcPct val="150000"/>
              </a:lnSpc>
              <a:spcBef>
                <a:spcPct val="0"/>
              </a:spcBef>
              <a:buClrTx/>
              <a:buSzTx/>
              <a:buFontTx/>
              <a:buNone/>
            </a:pPr>
            <a:endParaRPr lang="en-US" sz="2000" i="1" dirty="0">
              <a:solidFill>
                <a:schemeClr val="tx1"/>
              </a:solidFill>
            </a:endParaRPr>
          </a:p>
          <a:p>
            <a:pPr algn="just" eaLnBrk="1" hangingPunct="1">
              <a:lnSpc>
                <a:spcPct val="150000"/>
              </a:lnSpc>
              <a:spcBef>
                <a:spcPct val="0"/>
              </a:spcBef>
              <a:buClrTx/>
              <a:buSzTx/>
              <a:buFontTx/>
              <a:buNone/>
            </a:pPr>
            <a:r>
              <a:rPr lang="en-US" sz="2000" i="1" dirty="0">
                <a:solidFill>
                  <a:schemeClr val="tx1"/>
                </a:solidFill>
              </a:rPr>
              <a:t>WEP </a:t>
            </a:r>
            <a:r>
              <a:rPr lang="en-US" sz="2000" dirty="0">
                <a:solidFill>
                  <a:schemeClr val="tx1"/>
                </a:solidFill>
              </a:rPr>
              <a:t>was </a:t>
            </a:r>
            <a:r>
              <a:rPr lang="en-US" sz="2000" dirty="0">
                <a:solidFill>
                  <a:srgbClr val="FF0000"/>
                </a:solidFill>
              </a:rPr>
              <a:t>designed as a way to protect wireless networking from casual eavesdropping</a:t>
            </a:r>
            <a:r>
              <a:rPr lang="en-US" sz="2000" dirty="0">
                <a:solidFill>
                  <a:schemeClr val="tx1"/>
                </a:solidFill>
              </a:rPr>
              <a:t>. WEP is fairly simple to implement. It </a:t>
            </a:r>
            <a:r>
              <a:rPr lang="en-US" sz="2000" dirty="0">
                <a:solidFill>
                  <a:srgbClr val="FF0000"/>
                </a:solidFill>
              </a:rPr>
              <a:t>requires all devices to have the same key</a:t>
            </a:r>
            <a:r>
              <a:rPr lang="en-US" sz="2000" dirty="0">
                <a:solidFill>
                  <a:schemeClr val="tx1"/>
                </a:solidFill>
              </a:rPr>
              <a:t>. </a:t>
            </a:r>
          </a:p>
          <a:p>
            <a:pPr algn="just" eaLnBrk="1" hangingPunct="1">
              <a:lnSpc>
                <a:spcPct val="150000"/>
              </a:lnSpc>
              <a:spcBef>
                <a:spcPct val="0"/>
              </a:spcBef>
              <a:buClrTx/>
              <a:buSzTx/>
              <a:buFontTx/>
              <a:buNone/>
            </a:pPr>
            <a:endParaRPr lang="en-US" sz="2000" dirty="0">
              <a:solidFill>
                <a:schemeClr val="tx1"/>
              </a:solidFill>
            </a:endParaRPr>
          </a:p>
        </p:txBody>
      </p:sp>
      <p:sp>
        <p:nvSpPr>
          <p:cNvPr id="6" name="Title 1"/>
          <p:cNvSpPr txBox="1">
            <a:spLocks/>
          </p:cNvSpPr>
          <p:nvPr/>
        </p:nvSpPr>
        <p:spPr bwMode="auto">
          <a:xfrm>
            <a:off x="0" y="460376"/>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Overview of other WLAN Security Standards and Technology</a:t>
            </a:r>
          </a:p>
        </p:txBody>
      </p:sp>
    </p:spTree>
    <p:extLst>
      <p:ext uri="{BB962C8B-B14F-4D97-AF65-F5344CB8AC3E}">
        <p14:creationId xmlns:p14="http://schemas.microsoft.com/office/powerpoint/2010/main" val="2500761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Title 1"/>
          <p:cNvSpPr txBox="1">
            <a:spLocks/>
          </p:cNvSpPr>
          <p:nvPr/>
        </p:nvSpPr>
        <p:spPr bwMode="auto">
          <a:xfrm>
            <a:off x="127374" y="460376"/>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Overview of other WLAN Security Standards and Technology</a:t>
            </a:r>
          </a:p>
        </p:txBody>
      </p:sp>
      <p:sp>
        <p:nvSpPr>
          <p:cNvPr id="6" name="Rectangle 1"/>
          <p:cNvSpPr>
            <a:spLocks noChangeArrowheads="1"/>
          </p:cNvSpPr>
          <p:nvPr/>
        </p:nvSpPr>
        <p:spPr bwMode="auto">
          <a:xfrm>
            <a:off x="127374" y="1559858"/>
            <a:ext cx="8868707" cy="4932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50" dirty="0">
                <a:solidFill>
                  <a:schemeClr val="tx1"/>
                </a:solidFill>
              </a:rPr>
              <a:t>The WEP key can be either 64-bit or 128-bit; however, the standard required only 64-bit WEP. WEP is static, which means all wireless devices—access </a:t>
            </a:r>
            <a:r>
              <a:rPr lang="en-US" sz="1850" dirty="0" smtClean="0">
                <a:solidFill>
                  <a:schemeClr val="tx1"/>
                </a:solidFill>
              </a:rPr>
              <a:t>points, bridges</a:t>
            </a:r>
            <a:r>
              <a:rPr lang="en-US" sz="1850" dirty="0">
                <a:solidFill>
                  <a:schemeClr val="tx1"/>
                </a:solidFill>
              </a:rPr>
              <a:t>, and client stations—must have the key manually entered into them.</a:t>
            </a:r>
            <a:endParaRPr lang="en-US" sz="1850" b="1" dirty="0">
              <a:solidFill>
                <a:schemeClr val="tx1"/>
              </a:solidFill>
            </a:endParaRPr>
          </a:p>
          <a:p>
            <a:pPr eaLnBrk="1" hangingPunct="1">
              <a:spcBef>
                <a:spcPct val="0"/>
              </a:spcBef>
              <a:buClrTx/>
              <a:buSzTx/>
              <a:buFontTx/>
              <a:buNone/>
            </a:pPr>
            <a:endParaRPr lang="en-US" sz="1850" b="1" dirty="0">
              <a:solidFill>
                <a:schemeClr val="tx1"/>
              </a:solidFill>
            </a:endParaRPr>
          </a:p>
          <a:p>
            <a:pPr eaLnBrk="1" hangingPunct="1">
              <a:spcBef>
                <a:spcPct val="0"/>
              </a:spcBef>
              <a:buClrTx/>
              <a:buSzTx/>
              <a:buFontTx/>
              <a:buNone/>
            </a:pPr>
            <a:r>
              <a:rPr lang="en-US" sz="2000" b="1" dirty="0">
                <a:solidFill>
                  <a:srgbClr val="FF0000"/>
                </a:solidFill>
              </a:rPr>
              <a:t>PIN-Based Security</a:t>
            </a:r>
          </a:p>
          <a:p>
            <a:pPr algn="just" eaLnBrk="1" hangingPunct="1">
              <a:lnSpc>
                <a:spcPct val="150000"/>
              </a:lnSpc>
              <a:spcBef>
                <a:spcPct val="0"/>
              </a:spcBef>
              <a:buClrTx/>
              <a:buSzTx/>
              <a:buFontTx/>
              <a:buNone/>
            </a:pPr>
            <a:r>
              <a:rPr lang="en-US" sz="1850" i="1" dirty="0" smtClean="0">
                <a:solidFill>
                  <a:schemeClr val="tx1"/>
                </a:solidFill>
              </a:rPr>
              <a:t>PIN-based </a:t>
            </a:r>
            <a:r>
              <a:rPr lang="en-US" sz="1850" i="1" dirty="0">
                <a:solidFill>
                  <a:schemeClr val="tx1"/>
                </a:solidFill>
              </a:rPr>
              <a:t>security </a:t>
            </a:r>
            <a:r>
              <a:rPr lang="en-US" sz="1850" dirty="0">
                <a:solidFill>
                  <a:srgbClr val="FF0000"/>
                </a:solidFill>
              </a:rPr>
              <a:t>requires a unique PIN </a:t>
            </a:r>
            <a:r>
              <a:rPr lang="en-US" sz="1850" dirty="0">
                <a:solidFill>
                  <a:schemeClr val="tx1"/>
                </a:solidFill>
              </a:rPr>
              <a:t>to be entered on all devices that will be part of the same secure wireless network. </a:t>
            </a:r>
          </a:p>
          <a:p>
            <a:pPr algn="just" eaLnBrk="1" hangingPunct="1">
              <a:lnSpc>
                <a:spcPct val="150000"/>
              </a:lnSpc>
              <a:spcBef>
                <a:spcPct val="0"/>
              </a:spcBef>
              <a:buClrTx/>
              <a:buSzTx/>
              <a:buFontTx/>
              <a:buNone/>
            </a:pPr>
            <a:endParaRPr lang="en-US" sz="1850" dirty="0">
              <a:solidFill>
                <a:schemeClr val="tx1"/>
              </a:solidFill>
            </a:endParaRPr>
          </a:p>
          <a:p>
            <a:pPr algn="just" eaLnBrk="1" hangingPunct="1">
              <a:lnSpc>
                <a:spcPct val="150000"/>
              </a:lnSpc>
              <a:spcBef>
                <a:spcPct val="0"/>
              </a:spcBef>
              <a:buClrTx/>
              <a:buSzTx/>
              <a:buFontTx/>
              <a:buNone/>
            </a:pPr>
            <a:r>
              <a:rPr lang="en-US" sz="1850" dirty="0">
                <a:solidFill>
                  <a:schemeClr val="tx1"/>
                </a:solidFill>
              </a:rPr>
              <a:t>When the device tries to join the network, the registrar will prompt the user to enter the unique PIN. Once the PIN is entered, the process authenticates the device and encrypts the network data sent to and from the device. </a:t>
            </a:r>
          </a:p>
        </p:txBody>
      </p:sp>
    </p:spTree>
    <p:extLst>
      <p:ext uri="{BB962C8B-B14F-4D97-AF65-F5344CB8AC3E}">
        <p14:creationId xmlns:p14="http://schemas.microsoft.com/office/powerpoint/2010/main" val="2574048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147918" y="1438835"/>
            <a:ext cx="8996082"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2000" b="1" dirty="0">
                <a:solidFill>
                  <a:srgbClr val="FF0000"/>
                </a:solidFill>
              </a:rPr>
              <a:t>Push – Button Security </a:t>
            </a:r>
            <a:endParaRPr lang="en-US" sz="2000" b="1" dirty="0">
              <a:solidFill>
                <a:schemeClr val="tx1"/>
              </a:solidFill>
            </a:endParaRPr>
          </a:p>
          <a:p>
            <a:pPr algn="just" eaLnBrk="1" hangingPunct="1">
              <a:lnSpc>
                <a:spcPct val="150000"/>
              </a:lnSpc>
              <a:spcBef>
                <a:spcPct val="0"/>
              </a:spcBef>
              <a:buClrTx/>
              <a:buSzTx/>
              <a:buFontTx/>
              <a:buNone/>
            </a:pPr>
            <a:r>
              <a:rPr lang="en-US" sz="2000" i="1" dirty="0" smtClean="0">
                <a:solidFill>
                  <a:schemeClr val="tx1"/>
                </a:solidFill>
              </a:rPr>
              <a:t>Push-button </a:t>
            </a:r>
            <a:r>
              <a:rPr lang="en-US" sz="2000" i="1" dirty="0">
                <a:solidFill>
                  <a:schemeClr val="tx1"/>
                </a:solidFill>
              </a:rPr>
              <a:t>security </a:t>
            </a:r>
            <a:r>
              <a:rPr lang="en-US" sz="2000" dirty="0">
                <a:solidFill>
                  <a:schemeClr val="tx1"/>
                </a:solidFill>
              </a:rPr>
              <a:t>or push-button configuration (PBC) allows users to configure wireless LAN security with “the push of a button,” making setting up wireless security a one-step process. </a:t>
            </a:r>
          </a:p>
          <a:p>
            <a:pPr algn="just" eaLnBrk="1" hangingPunct="1">
              <a:lnSpc>
                <a:spcPct val="150000"/>
              </a:lnSpc>
              <a:spcBef>
                <a:spcPct val="0"/>
              </a:spcBef>
              <a:buClrTx/>
              <a:buSzTx/>
              <a:buFontTx/>
              <a:buNone/>
            </a:pPr>
            <a:endParaRPr lang="en-US" sz="2000" dirty="0">
              <a:solidFill>
                <a:schemeClr val="tx1"/>
              </a:solidFill>
            </a:endParaRPr>
          </a:p>
          <a:p>
            <a:pPr algn="just" eaLnBrk="1" hangingPunct="1">
              <a:lnSpc>
                <a:spcPct val="150000"/>
              </a:lnSpc>
              <a:spcBef>
                <a:spcPct val="0"/>
              </a:spcBef>
              <a:buClrTx/>
              <a:buSzTx/>
              <a:buFontTx/>
              <a:buNone/>
            </a:pPr>
            <a:r>
              <a:rPr lang="en-US" sz="2000" dirty="0">
                <a:solidFill>
                  <a:schemeClr val="tx1"/>
                </a:solidFill>
              </a:rPr>
              <a:t>When a user </a:t>
            </a:r>
            <a:r>
              <a:rPr lang="en-US" sz="2000" dirty="0">
                <a:solidFill>
                  <a:srgbClr val="FF0000"/>
                </a:solidFill>
              </a:rPr>
              <a:t>pushes a hardware button on the wireless residential gateway (wireless router)</a:t>
            </a:r>
            <a:r>
              <a:rPr lang="en-US" sz="2000" dirty="0">
                <a:solidFill>
                  <a:schemeClr val="tx1"/>
                </a:solidFill>
              </a:rPr>
              <a:t> and </a:t>
            </a:r>
            <a:r>
              <a:rPr lang="en-US" sz="2000" dirty="0">
                <a:solidFill>
                  <a:srgbClr val="FF0000"/>
                </a:solidFill>
              </a:rPr>
              <a:t>clicks a software button in the utility for the network adapter installed in the client device </a:t>
            </a:r>
            <a:r>
              <a:rPr lang="en-US" sz="2000" dirty="0">
                <a:solidFill>
                  <a:schemeClr val="tx1"/>
                </a:solidFill>
              </a:rPr>
              <a:t>wanting to associate, push-button security creates a connection between the devices, configures the network’s SSID, and turns on security. This allows a secure connection among all devices that are part of the wireless network</a:t>
            </a:r>
            <a:r>
              <a:rPr lang="en-US" sz="2000" dirty="0" smtClean="0">
                <a:solidFill>
                  <a:schemeClr val="tx1"/>
                </a:solidFill>
              </a:rPr>
              <a:t>.</a:t>
            </a:r>
            <a:endParaRPr lang="en-US" sz="2000" dirty="0">
              <a:solidFill>
                <a:schemeClr val="tx1"/>
              </a:solidFill>
            </a:endParaRPr>
          </a:p>
        </p:txBody>
      </p:sp>
      <p:sp>
        <p:nvSpPr>
          <p:cNvPr id="6" name="Title 1"/>
          <p:cNvSpPr txBox="1">
            <a:spLocks/>
          </p:cNvSpPr>
          <p:nvPr/>
        </p:nvSpPr>
        <p:spPr bwMode="auto">
          <a:xfrm>
            <a:off x="0" y="471862"/>
            <a:ext cx="846455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Overview of other WLAN Security Standards and Technology</a:t>
            </a:r>
          </a:p>
        </p:txBody>
      </p:sp>
    </p:spTree>
    <p:extLst>
      <p:ext uri="{BB962C8B-B14F-4D97-AF65-F5344CB8AC3E}">
        <p14:creationId xmlns:p14="http://schemas.microsoft.com/office/powerpoint/2010/main" val="2025762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339724" y="1510945"/>
            <a:ext cx="8521887"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b="1" dirty="0">
                <a:solidFill>
                  <a:srgbClr val="FF0000"/>
                </a:solidFill>
              </a:rPr>
              <a:t>User-based security </a:t>
            </a:r>
          </a:p>
          <a:p>
            <a:pPr algn="just" eaLnBrk="1" hangingPunct="1">
              <a:lnSpc>
                <a:spcPct val="150000"/>
              </a:lnSpc>
              <a:spcBef>
                <a:spcPct val="0"/>
              </a:spcBef>
              <a:buClrTx/>
              <a:buSzTx/>
              <a:buFontTx/>
              <a:buNone/>
            </a:pPr>
            <a:endParaRPr lang="en-US" sz="2000" dirty="0">
              <a:solidFill>
                <a:schemeClr val="tx1"/>
              </a:solidFill>
            </a:endParaRPr>
          </a:p>
          <a:p>
            <a:pPr algn="just" eaLnBrk="1" hangingPunct="1">
              <a:lnSpc>
                <a:spcPct val="150000"/>
              </a:lnSpc>
              <a:spcBef>
                <a:spcPct val="0"/>
              </a:spcBef>
              <a:buClrTx/>
              <a:buSzTx/>
              <a:buFontTx/>
              <a:buNone/>
            </a:pPr>
            <a:r>
              <a:rPr lang="en-US" sz="2000" dirty="0">
                <a:solidFill>
                  <a:schemeClr val="tx1"/>
                </a:solidFill>
              </a:rPr>
              <a:t>User-based security </a:t>
            </a:r>
            <a:r>
              <a:rPr lang="en-US" sz="2000" dirty="0">
                <a:solidFill>
                  <a:srgbClr val="FF0000"/>
                </a:solidFill>
              </a:rPr>
              <a:t>allows an administrator to restrict access to a wireless network and its resources by creating users in a database.</a:t>
            </a:r>
            <a:r>
              <a:rPr lang="en-US" sz="2000" dirty="0">
                <a:solidFill>
                  <a:schemeClr val="tx1"/>
                </a:solidFill>
              </a:rPr>
              <a:t> Anyone trying to join the network will be required to authenticate as one of the users by supplying a username and password. After successful authentication, the user will be able to gain access to resources for which they have permissions. </a:t>
            </a:r>
          </a:p>
          <a:p>
            <a:pPr algn="just" eaLnBrk="1" hangingPunct="1">
              <a:lnSpc>
                <a:spcPct val="150000"/>
              </a:lnSpc>
              <a:spcBef>
                <a:spcPct val="0"/>
              </a:spcBef>
              <a:buClrTx/>
              <a:buSzTx/>
              <a:buFontTx/>
              <a:buNone/>
            </a:pPr>
            <a:endParaRPr lang="en-US" sz="2000" dirty="0">
              <a:solidFill>
                <a:schemeClr val="tx1"/>
              </a:solidFill>
            </a:endParaRPr>
          </a:p>
          <a:p>
            <a:pPr algn="just" eaLnBrk="1" hangingPunct="1">
              <a:lnSpc>
                <a:spcPct val="150000"/>
              </a:lnSpc>
              <a:spcBef>
                <a:spcPct val="0"/>
              </a:spcBef>
              <a:buClrTx/>
              <a:buSzTx/>
              <a:buFontTx/>
              <a:buNone/>
            </a:pPr>
            <a:r>
              <a:rPr lang="en-US" sz="2000" dirty="0">
                <a:solidFill>
                  <a:schemeClr val="tx1"/>
                </a:solidFill>
              </a:rPr>
              <a:t>This type of mutual authentication is </a:t>
            </a:r>
            <a:r>
              <a:rPr lang="en-US" sz="2000" dirty="0">
                <a:solidFill>
                  <a:srgbClr val="FF0000"/>
                </a:solidFill>
              </a:rPr>
              <a:t>more secure </a:t>
            </a:r>
            <a:r>
              <a:rPr lang="en-US" sz="2000" dirty="0">
                <a:solidFill>
                  <a:schemeClr val="tx1"/>
                </a:solidFill>
              </a:rPr>
              <a:t>than the previously mentioned security measures.</a:t>
            </a:r>
          </a:p>
        </p:txBody>
      </p:sp>
      <p:sp>
        <p:nvSpPr>
          <p:cNvPr id="6" name="Title 1"/>
          <p:cNvSpPr txBox="1">
            <a:spLocks/>
          </p:cNvSpPr>
          <p:nvPr/>
        </p:nvSpPr>
        <p:spPr bwMode="auto">
          <a:xfrm>
            <a:off x="146050" y="412750"/>
            <a:ext cx="846455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Overview of other WLAN Security Standards and Technology</a:t>
            </a:r>
          </a:p>
        </p:txBody>
      </p:sp>
    </p:spTree>
    <p:extLst>
      <p:ext uri="{BB962C8B-B14F-4D97-AF65-F5344CB8AC3E}">
        <p14:creationId xmlns:p14="http://schemas.microsoft.com/office/powerpoint/2010/main" val="2774203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2200" dirty="0" smtClean="0">
                <a:latin typeface="Century Gothic" panose="020B0502020202020204" pitchFamily="34" charset="0"/>
                <a:cs typeface="Calibri" panose="020F0502020204030204" pitchFamily="34" charset="0"/>
              </a:rPr>
              <a:t>Briefly explain WLAN security mechanisms.</a:t>
            </a:r>
          </a:p>
          <a:p>
            <a:pPr algn="just"/>
            <a:r>
              <a:rPr lang="en-US" sz="2200" dirty="0" smtClean="0">
                <a:latin typeface="Century Gothic" panose="020B0502020202020204" pitchFamily="34" charset="0"/>
                <a:cs typeface="Calibri" panose="020F0502020204030204" pitchFamily="34" charset="0"/>
              </a:rPr>
              <a:t>Compare shared key versus with open key authentication.</a:t>
            </a:r>
            <a:endParaRPr lang="en-US" sz="2200" dirty="0">
              <a:latin typeface="Century Gothic" panose="020B0502020202020204" pitchFamily="34" charset="0"/>
              <a:cs typeface="Calibri" panose="020F0502020204030204" pitchFamily="34" charset="0"/>
            </a:endParaRPr>
          </a:p>
        </p:txBody>
      </p:sp>
      <p:sp>
        <p:nvSpPr>
          <p:cNvPr id="4" name="Footer Placeholder 3"/>
          <p:cNvSpPr>
            <a:spLocks noGrp="1"/>
          </p:cNvSpPr>
          <p:nvPr>
            <p:ph type="ftr" sz="quarter" idx="10"/>
          </p:nvPr>
        </p:nvSpPr>
        <p:spPr/>
        <p:txBody>
          <a:bodyPr/>
          <a:lstStyle/>
          <a:p>
            <a:pPr>
              <a:defRPr/>
            </a:pPr>
            <a:r>
              <a:rPr lang="en-GB" dirty="0" smtClean="0"/>
              <a:t>Slide ‹</a:t>
            </a:r>
            <a:fld id="{90773AB8-3D04-489B-AF7B-BEDEC604F372}" type="slidenum">
              <a:rPr lang="en-GB" smtClean="0"/>
              <a:t>25</a:t>
            </a:fld>
            <a:r>
              <a:rPr lang="en-GB" dirty="0" smtClean="0"/>
              <a:t>› of 9</a:t>
            </a:r>
            <a:endParaRPr lang="en-GB" dirty="0"/>
          </a:p>
        </p:txBody>
      </p:sp>
      <p:sp>
        <p:nvSpPr>
          <p:cNvPr id="5" name="Title 1"/>
          <p:cNvSpPr>
            <a:spLocks noGrp="1"/>
          </p:cNvSpPr>
          <p:nvPr>
            <p:ph type="title"/>
          </p:nvPr>
        </p:nvSpPr>
        <p:spPr/>
        <p:txBody>
          <a:bodyPr/>
          <a:lstStyle/>
          <a:p>
            <a:r>
              <a:rPr lang="en-US" altLang="en-US" b="1" u="sng" dirty="0" smtClean="0">
                <a:solidFill>
                  <a:schemeClr val="accent6">
                    <a:lumMod val="75000"/>
                  </a:schemeClr>
                </a:solidFill>
                <a:latin typeface="Century Gothic" panose="020B0502020202020204" pitchFamily="34" charset="0"/>
              </a:rPr>
              <a:t>Quick Review Question</a:t>
            </a:r>
          </a:p>
        </p:txBody>
      </p:sp>
    </p:spTree>
    <p:extLst>
      <p:ext uri="{BB962C8B-B14F-4D97-AF65-F5344CB8AC3E}">
        <p14:creationId xmlns:p14="http://schemas.microsoft.com/office/powerpoint/2010/main" val="20904830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47CDED0-D8D5-4196-BCFA-C049091E5763}" type="slidenum">
              <a:rPr lang="en-GB" smtClean="0"/>
              <a:t>26</a:t>
            </a:fld>
            <a:r>
              <a:rPr lang="en-GB" dirty="0" smtClean="0"/>
              <a:t>› of 9</a:t>
            </a:r>
            <a:endParaRPr lang="en-GB" dirty="0"/>
          </a:p>
        </p:txBody>
      </p:sp>
      <p:sp>
        <p:nvSpPr>
          <p:cNvPr id="5" name="Text Box 2"/>
          <p:cNvSpPr txBox="1">
            <a:spLocks noChangeArrowheads="1"/>
          </p:cNvSpPr>
          <p:nvPr/>
        </p:nvSpPr>
        <p:spPr bwMode="auto">
          <a:xfrm>
            <a:off x="264465" y="411163"/>
            <a:ext cx="7690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600" b="1" u="sng" dirty="0">
                <a:solidFill>
                  <a:schemeClr val="accent6">
                    <a:lumMod val="75000"/>
                  </a:schemeClr>
                </a:solidFill>
                <a:latin typeface="Century Gothic" panose="020B0502020202020204" pitchFamily="34" charset="0"/>
                <a:ea typeface="新細明體" pitchFamily="18" charset="-120"/>
              </a:rPr>
              <a:t>Summary of Main Teaching Points</a:t>
            </a:r>
            <a:endParaRPr lang="en-US" altLang="zh-TW" sz="3600" u="sng" dirty="0">
              <a:solidFill>
                <a:schemeClr val="accent6">
                  <a:lumMod val="75000"/>
                </a:schemeClr>
              </a:solidFill>
              <a:latin typeface="Century Gothic" panose="020B0502020202020204" pitchFamily="34" charset="0"/>
              <a:ea typeface="新細明體" pitchFamily="18" charset="-120"/>
            </a:endParaRPr>
          </a:p>
        </p:txBody>
      </p:sp>
      <p:sp>
        <p:nvSpPr>
          <p:cNvPr id="6" name="Rectangle 5"/>
          <p:cNvSpPr/>
          <p:nvPr/>
        </p:nvSpPr>
        <p:spPr>
          <a:xfrm>
            <a:off x="170336" y="1277019"/>
            <a:ext cx="8973664" cy="5170646"/>
          </a:xfrm>
          <a:prstGeom prst="rect">
            <a:avLst/>
          </a:prstGeom>
        </p:spPr>
        <p:txBody>
          <a:bodyPr wrap="square">
            <a:spAutoFit/>
          </a:bodyPr>
          <a:lstStyle/>
          <a:p>
            <a:pPr eaLnBrk="1" hangingPunct="1">
              <a:lnSpc>
                <a:spcPct val="150000"/>
              </a:lnSpc>
              <a:defRPr/>
            </a:pPr>
            <a:r>
              <a:rPr lang="en-US" sz="2000" dirty="0">
                <a:latin typeface="Century Gothic" panose="020B0502020202020204" pitchFamily="34" charset="0"/>
                <a:cs typeface="Arial" charset="0"/>
              </a:rPr>
              <a:t>In this chapter, we briefly discussed network intrusion and the impact it can have on a wireless LAN. </a:t>
            </a:r>
          </a:p>
          <a:p>
            <a:pPr eaLnBrk="1" hangingPunct="1">
              <a:lnSpc>
                <a:spcPct val="150000"/>
              </a:lnSpc>
              <a:defRPr/>
            </a:pPr>
            <a:endParaRPr lang="en-US" sz="2000" dirty="0">
              <a:latin typeface="Century Gothic" panose="020B0502020202020204" pitchFamily="34" charset="0"/>
              <a:cs typeface="Arial" charset="0"/>
            </a:endParaRPr>
          </a:p>
          <a:p>
            <a:pPr eaLnBrk="1" hangingPunct="1">
              <a:lnSpc>
                <a:spcPct val="150000"/>
              </a:lnSpc>
              <a:defRPr/>
            </a:pPr>
            <a:r>
              <a:rPr lang="en-US" sz="2000" dirty="0">
                <a:latin typeface="Century Gothic" panose="020B0502020202020204" pitchFamily="34" charset="0"/>
                <a:cs typeface="Arial" charset="0"/>
              </a:rPr>
              <a:t>We also took a look at IEEE 802.11 security methods and a quick review of the authentication types defined in the standard, open system and shared key.</a:t>
            </a:r>
          </a:p>
          <a:p>
            <a:pPr eaLnBrk="1" hangingPunct="1">
              <a:lnSpc>
                <a:spcPct val="150000"/>
              </a:lnSpc>
              <a:defRPr/>
            </a:pPr>
            <a:endParaRPr lang="en-US" sz="2000" dirty="0">
              <a:latin typeface="Century Gothic" panose="020B0502020202020204" pitchFamily="34" charset="0"/>
              <a:cs typeface="Arial" charset="0"/>
            </a:endParaRPr>
          </a:p>
          <a:p>
            <a:pPr eaLnBrk="1" hangingPunct="1">
              <a:lnSpc>
                <a:spcPct val="150000"/>
              </a:lnSpc>
              <a:defRPr/>
            </a:pPr>
            <a:r>
              <a:rPr lang="en-US" sz="2000" dirty="0">
                <a:latin typeface="Century Gothic" panose="020B0502020202020204" pitchFamily="34" charset="0"/>
                <a:cs typeface="Arial" charset="0"/>
              </a:rPr>
              <a:t>We explored some of the 802.11 WLAN security techniques, including:</a:t>
            </a:r>
          </a:p>
          <a:p>
            <a:pPr marL="285750" indent="-285750" eaLnBrk="1" hangingPunct="1">
              <a:lnSpc>
                <a:spcPct val="150000"/>
              </a:lnSpc>
              <a:buFont typeface="Arial" pitchFamily="34" charset="0"/>
              <a:buChar char="•"/>
              <a:defRPr/>
            </a:pPr>
            <a:r>
              <a:rPr lang="en-US" sz="2000" dirty="0">
                <a:latin typeface="Century Gothic" panose="020B0502020202020204" pitchFamily="34" charset="0"/>
                <a:cs typeface="Arial" charset="0"/>
              </a:rPr>
              <a:t>SSID hiding</a:t>
            </a:r>
          </a:p>
          <a:p>
            <a:pPr marL="285750" indent="-285750" eaLnBrk="1" hangingPunct="1">
              <a:lnSpc>
                <a:spcPct val="150000"/>
              </a:lnSpc>
              <a:buFont typeface="Arial" pitchFamily="34" charset="0"/>
              <a:buChar char="•"/>
              <a:defRPr/>
            </a:pPr>
            <a:r>
              <a:rPr lang="en-US" sz="2000" dirty="0">
                <a:latin typeface="Century Gothic" panose="020B0502020202020204" pitchFamily="34" charset="0"/>
                <a:cs typeface="Arial" charset="0"/>
              </a:rPr>
              <a:t>MAC address filtering</a:t>
            </a:r>
          </a:p>
          <a:p>
            <a:pPr marL="285750" indent="-285750" eaLnBrk="1" hangingPunct="1">
              <a:lnSpc>
                <a:spcPct val="150000"/>
              </a:lnSpc>
              <a:buFont typeface="Arial" pitchFamily="34" charset="0"/>
              <a:buChar char="•"/>
              <a:defRPr/>
            </a:pPr>
            <a:r>
              <a:rPr lang="en-US" sz="2000" dirty="0">
                <a:latin typeface="Century Gothic" panose="020B0502020202020204" pitchFamily="34" charset="0"/>
                <a:cs typeface="Arial" charset="0"/>
              </a:rPr>
              <a:t>Wired Equivalent Privacy (WEP)</a:t>
            </a:r>
          </a:p>
        </p:txBody>
      </p:sp>
    </p:spTree>
    <p:extLst>
      <p:ext uri="{BB962C8B-B14F-4D97-AF65-F5344CB8AC3E}">
        <p14:creationId xmlns:p14="http://schemas.microsoft.com/office/powerpoint/2010/main" val="34430540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5E90936-F74F-4C91-9923-CA704BD4FFFE}" type="slidenum">
              <a:rPr lang="en-GB" smtClean="0"/>
              <a:t>27</a:t>
            </a:fld>
            <a:r>
              <a:rPr lang="en-GB" dirty="0" smtClean="0"/>
              <a:t>› of 9</a:t>
            </a:r>
            <a:endParaRPr lang="en-GB" dirty="0"/>
          </a:p>
        </p:txBody>
      </p:sp>
      <p:sp>
        <p:nvSpPr>
          <p:cNvPr id="5" name="Text Box 3"/>
          <p:cNvSpPr txBox="1">
            <a:spLocks noGrp="1" noChangeArrowheads="1"/>
          </p:cNvSpPr>
          <p:nvPr>
            <p:ph type="title"/>
          </p:nvPr>
        </p:nvSpPr>
        <p:spPr bwMode="auto">
          <a:xfrm>
            <a:off x="628264" y="347126"/>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38612761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3F49DD0D-5B4E-4F33-8A46-06C4C1B13AA2}" type="slidenum">
              <a:rPr lang="en-GB" smtClean="0"/>
              <a:t>28</a:t>
            </a:fld>
            <a:r>
              <a:rPr lang="en-GB" dirty="0" smtClean="0"/>
              <a:t>› of 9</a:t>
            </a:r>
            <a:endParaRPr lang="en-GB" dirty="0"/>
          </a:p>
        </p:txBody>
      </p:sp>
      <p:sp>
        <p:nvSpPr>
          <p:cNvPr id="5" name="Text Box 3"/>
          <p:cNvSpPr txBox="1">
            <a:spLocks noGrp="1" noChangeArrowheads="1"/>
          </p:cNvSpPr>
          <p:nvPr>
            <p:ph type="title"/>
          </p:nvPr>
        </p:nvSpPr>
        <p:spPr bwMode="auto">
          <a:xfrm>
            <a:off x="1324067" y="522972"/>
            <a:ext cx="53655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
        <p:nvSpPr>
          <p:cNvPr id="6" name="Text Box 2"/>
          <p:cNvSpPr txBox="1">
            <a:spLocks noChangeArrowheads="1"/>
          </p:cNvSpPr>
          <p:nvPr/>
        </p:nvSpPr>
        <p:spPr bwMode="auto">
          <a:xfrm>
            <a:off x="174812" y="1262841"/>
            <a:ext cx="8659906" cy="5632311"/>
          </a:xfrm>
          <a:prstGeom prst="rect">
            <a:avLst/>
          </a:prstGeom>
          <a:noFill/>
          <a:ln w="9525">
            <a:noFill/>
            <a:miter lim="800000"/>
            <a:headEnd/>
            <a:tailEnd/>
          </a:ln>
          <a:effectLst/>
        </p:spPr>
        <p:txBody>
          <a:bodyPr wrap="square">
            <a:spAutoFit/>
          </a:bodyPr>
          <a:lstStyle/>
          <a:p>
            <a:pPr eaLnBrk="1" fontAlgn="auto" hangingPunct="1">
              <a:defRPr/>
            </a:pPr>
            <a:endParaRPr lang="en-US" sz="2000" b="1" dirty="0">
              <a:latin typeface="Century Gothic" panose="020B0502020202020204" pitchFamily="34" charset="0"/>
              <a:cs typeface="Arial" charset="0"/>
            </a:endParaRPr>
          </a:p>
          <a:p>
            <a:pPr eaLnBrk="1" fontAlgn="auto" hangingPunct="1">
              <a:defRPr/>
            </a:pPr>
            <a:r>
              <a:rPr lang="en-US" sz="2000" dirty="0">
                <a:latin typeface="Century Gothic" panose="020B0502020202020204" pitchFamily="34" charset="0"/>
                <a:cs typeface="Arial" charset="0"/>
              </a:rPr>
              <a:t>WLAN Site Survey</a:t>
            </a:r>
          </a:p>
          <a:p>
            <a:pPr marL="342900" indent="-342900" eaLnBrk="1" fontAlgn="auto" hangingPunct="1">
              <a:lnSpc>
                <a:spcPct val="150000"/>
              </a:lnSpc>
              <a:buFont typeface="Arial" pitchFamily="34" charset="0"/>
              <a:buChar char="•"/>
              <a:defRPr/>
            </a:pPr>
            <a:r>
              <a:rPr lang="en-US" sz="2000" dirty="0">
                <a:latin typeface="Century Gothic" panose="020B0502020202020204" pitchFamily="34" charset="0"/>
                <a:cs typeface="Arial" charset="0"/>
              </a:rPr>
              <a:t>Gathering Business Requirements </a:t>
            </a:r>
          </a:p>
          <a:p>
            <a:pPr marL="342900" indent="-342900" eaLnBrk="1" fontAlgn="auto" hangingPunct="1">
              <a:lnSpc>
                <a:spcPct val="150000"/>
              </a:lnSpc>
              <a:buFont typeface="Arial" pitchFamily="34" charset="0"/>
              <a:buChar char="•"/>
              <a:defRPr/>
            </a:pPr>
            <a:r>
              <a:rPr lang="en-US" sz="2000" dirty="0">
                <a:latin typeface="Century Gothic" panose="020B0502020202020204" pitchFamily="34" charset="0"/>
                <a:cs typeface="Arial" charset="0"/>
              </a:rPr>
              <a:t>Public Access, Hotspots, Hospitality, Interviewing Managers and Users </a:t>
            </a:r>
          </a:p>
          <a:p>
            <a:pPr marL="342900" indent="-342900" eaLnBrk="1" fontAlgn="auto" hangingPunct="1">
              <a:lnSpc>
                <a:spcPct val="150000"/>
              </a:lnSpc>
              <a:buFont typeface="Arial" pitchFamily="34" charset="0"/>
              <a:buChar char="•"/>
              <a:defRPr/>
            </a:pPr>
            <a:r>
              <a:rPr lang="en-US" sz="2000" dirty="0">
                <a:latin typeface="Century Gothic" panose="020B0502020202020204" pitchFamily="34" charset="0"/>
                <a:cs typeface="Arial" charset="0"/>
              </a:rPr>
              <a:t>Manufacturer Guidelines and Deployment Guides </a:t>
            </a:r>
          </a:p>
          <a:p>
            <a:pPr marL="342900" indent="-342900" eaLnBrk="1" fontAlgn="auto" hangingPunct="1">
              <a:lnSpc>
                <a:spcPct val="150000"/>
              </a:lnSpc>
              <a:buFont typeface="Arial" pitchFamily="34" charset="0"/>
              <a:buChar char="•"/>
              <a:defRPr/>
            </a:pPr>
            <a:r>
              <a:rPr lang="en-US" sz="2000" dirty="0">
                <a:latin typeface="Century Gothic" panose="020B0502020202020204" pitchFamily="34" charset="0"/>
                <a:cs typeface="Arial" charset="0"/>
              </a:rPr>
              <a:t>Defining Physical and Data Security Requirements </a:t>
            </a:r>
          </a:p>
          <a:p>
            <a:pPr marL="342900" indent="-342900" eaLnBrk="1" fontAlgn="auto" hangingPunct="1">
              <a:lnSpc>
                <a:spcPct val="150000"/>
              </a:lnSpc>
              <a:buFont typeface="Arial" pitchFamily="34" charset="0"/>
              <a:buChar char="•"/>
              <a:defRPr/>
            </a:pPr>
            <a:r>
              <a:rPr lang="en-US" sz="2000" dirty="0">
                <a:latin typeface="Century Gothic" panose="020B0502020202020204" pitchFamily="34" charset="0"/>
                <a:cs typeface="Arial" charset="0"/>
              </a:rPr>
              <a:t>Gathering Site-Specific Documentation </a:t>
            </a:r>
          </a:p>
          <a:p>
            <a:pPr marL="342900" indent="-342900" eaLnBrk="1" fontAlgn="auto" hangingPunct="1">
              <a:lnSpc>
                <a:spcPct val="150000"/>
              </a:lnSpc>
              <a:buFont typeface="Arial" pitchFamily="34" charset="0"/>
              <a:buChar char="•"/>
              <a:defRPr/>
            </a:pPr>
            <a:r>
              <a:rPr lang="en-US" sz="2000" dirty="0">
                <a:latin typeface="Century Gothic" panose="020B0502020202020204" pitchFamily="34" charset="0"/>
                <a:cs typeface="Arial" charset="0"/>
              </a:rPr>
              <a:t>Documenting Existing Network Characteristics </a:t>
            </a:r>
          </a:p>
          <a:p>
            <a:pPr marL="342900" indent="-342900" eaLnBrk="1" fontAlgn="auto" hangingPunct="1">
              <a:lnSpc>
                <a:spcPct val="150000"/>
              </a:lnSpc>
              <a:buFont typeface="Arial" pitchFamily="34" charset="0"/>
              <a:buChar char="•"/>
              <a:defRPr/>
            </a:pPr>
            <a:r>
              <a:rPr lang="en-US" sz="2000" dirty="0">
                <a:latin typeface="Century Gothic" panose="020B0502020202020204" pitchFamily="34" charset="0"/>
                <a:cs typeface="Arial" charset="0"/>
              </a:rPr>
              <a:t>Identifying Infrastructure Connectivity and Power Requirements </a:t>
            </a:r>
          </a:p>
          <a:p>
            <a:pPr marL="342900" indent="-342900" eaLnBrk="1" fontAlgn="auto" hangingPunct="1">
              <a:lnSpc>
                <a:spcPct val="150000"/>
              </a:lnSpc>
              <a:buFont typeface="Arial" pitchFamily="34" charset="0"/>
              <a:buChar char="•"/>
              <a:defRPr/>
            </a:pPr>
            <a:r>
              <a:rPr lang="en-US" sz="2000" dirty="0">
                <a:latin typeface="Century Gothic" panose="020B0502020202020204" pitchFamily="34" charset="0"/>
                <a:cs typeface="Arial" charset="0"/>
              </a:rPr>
              <a:t>Understanding RF Coverage and Capacity Requirements </a:t>
            </a:r>
          </a:p>
          <a:p>
            <a:pPr marL="342900" indent="-342900" eaLnBrk="1" fontAlgn="auto" hangingPunct="1">
              <a:lnSpc>
                <a:spcPct val="150000"/>
              </a:lnSpc>
              <a:buFont typeface="Arial" pitchFamily="34" charset="0"/>
              <a:buChar char="•"/>
              <a:defRPr/>
            </a:pPr>
            <a:r>
              <a:rPr lang="en-US" sz="2000" dirty="0">
                <a:latin typeface="Century Gothic" panose="020B0502020202020204" pitchFamily="34" charset="0"/>
                <a:cs typeface="Arial" charset="0"/>
              </a:rPr>
              <a:t>Client Connectivity Requirements </a:t>
            </a:r>
          </a:p>
          <a:p>
            <a:pPr>
              <a:defRPr/>
            </a:pPr>
            <a:endParaRPr lang="en-US" sz="2000" b="1" dirty="0">
              <a:latin typeface="Century Gothic" panose="020B0502020202020204" pitchFamily="34" charset="0"/>
              <a:cs typeface="Arial" charset="0"/>
            </a:endParaRPr>
          </a:p>
        </p:txBody>
      </p:sp>
    </p:spTree>
    <p:extLst>
      <p:ext uri="{BB962C8B-B14F-4D97-AF65-F5344CB8AC3E}">
        <p14:creationId xmlns:p14="http://schemas.microsoft.com/office/powerpoint/2010/main" val="1364895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altLang="zh-TW" b="1" dirty="0">
                <a:latin typeface="Century Gothic" panose="020B0502020202020204" pitchFamily="34" charset="0"/>
                <a:ea typeface="新細明體" pitchFamily="18" charset="-120"/>
              </a:rPr>
              <a:t>At the end of this topic, You should be able </a:t>
            </a:r>
            <a:r>
              <a:rPr lang="en-US" altLang="zh-TW" b="1" dirty="0" smtClean="0">
                <a:latin typeface="Century Gothic" panose="020B0502020202020204" pitchFamily="34" charset="0"/>
                <a:ea typeface="新細明體" pitchFamily="18" charset="-120"/>
              </a:rPr>
              <a:t>to:</a:t>
            </a:r>
          </a:p>
          <a:p>
            <a:pPr marL="0" indent="0" algn="just">
              <a:buNone/>
            </a:pPr>
            <a:endParaRPr lang="en-US" altLang="zh-TW" b="1" dirty="0" smtClean="0">
              <a:latin typeface="Century Gothic" panose="020B0502020202020204" pitchFamily="34" charset="0"/>
              <a:ea typeface="新細明體" pitchFamily="18" charset="-120"/>
            </a:endParaRPr>
          </a:p>
          <a:p>
            <a:pPr algn="just">
              <a:spcBef>
                <a:spcPct val="0"/>
              </a:spcBef>
              <a:buFont typeface="Arial" panose="020B0604020202020204" pitchFamily="34" charset="0"/>
              <a:buChar char="•"/>
            </a:pPr>
            <a:r>
              <a:rPr lang="en-US" sz="2200" dirty="0" smtClean="0">
                <a:latin typeface="Century Gothic" panose="020B0502020202020204" pitchFamily="34" charset="0"/>
              </a:rPr>
              <a:t>Know 802.11 </a:t>
            </a:r>
            <a:r>
              <a:rPr lang="en-US" sz="2200" dirty="0">
                <a:latin typeface="Century Gothic" panose="020B0502020202020204" pitchFamily="34" charset="0"/>
              </a:rPr>
              <a:t>legacy security solutions </a:t>
            </a:r>
          </a:p>
          <a:p>
            <a:pPr algn="just">
              <a:spcBef>
                <a:spcPct val="0"/>
              </a:spcBef>
              <a:buFont typeface="Arial" panose="020B0604020202020204" pitchFamily="34" charset="0"/>
              <a:buChar char="•"/>
            </a:pPr>
            <a:endParaRPr lang="en-US" sz="2200" dirty="0">
              <a:latin typeface="Century Gothic" panose="020B0502020202020204" pitchFamily="34" charset="0"/>
            </a:endParaRPr>
          </a:p>
          <a:p>
            <a:pPr algn="just">
              <a:lnSpc>
                <a:spcPct val="150000"/>
              </a:lnSpc>
              <a:spcBef>
                <a:spcPct val="0"/>
              </a:spcBef>
              <a:buFont typeface="Arial" panose="020B0604020202020204" pitchFamily="34" charset="0"/>
              <a:buChar char="•"/>
            </a:pPr>
            <a:r>
              <a:rPr lang="en-US" sz="2200" dirty="0">
                <a:latin typeface="Century Gothic" panose="020B0502020202020204" pitchFamily="34" charset="0"/>
              </a:rPr>
              <a:t>Know the characteristics and features of security mechanisms, including Service Set Identifier (SSID), Media Access Control (MAC) filtering, and Wired Equivalent Privacy (WEP), and the weaknesses or vulnerabilities of each.</a:t>
            </a:r>
          </a:p>
          <a:p>
            <a:pPr algn="just"/>
            <a:endParaRPr lang="en-US" dirty="0">
              <a:latin typeface="Century Gothic" panose="020B0502020202020204" pitchFamily="34" charset="0"/>
            </a:endParaRPr>
          </a:p>
        </p:txBody>
      </p:sp>
      <p:sp>
        <p:nvSpPr>
          <p:cNvPr id="4" name="Footer Placeholder 3"/>
          <p:cNvSpPr>
            <a:spLocks noGrp="1"/>
          </p:cNvSpPr>
          <p:nvPr>
            <p:ph type="ftr" sz="quarter" idx="10"/>
          </p:nvPr>
        </p:nvSpPr>
        <p:spPr/>
        <p:txBody>
          <a:bodyPr/>
          <a:lstStyle/>
          <a:p>
            <a:pPr>
              <a:defRPr/>
            </a:pPr>
            <a:r>
              <a:rPr lang="en-GB" dirty="0" smtClean="0"/>
              <a:t>Slide ‹</a:t>
            </a:r>
            <a:fld id="{E5DBE6D7-844C-4C7F-9823-966AC4DC7EB8}" type="slidenum">
              <a:rPr lang="en-GB" smtClean="0"/>
              <a:t>3</a:t>
            </a:fld>
            <a:r>
              <a:rPr lang="en-GB" dirty="0" smtClean="0"/>
              <a:t>› of 9</a:t>
            </a:r>
            <a:endParaRPr lang="en-GB" dirty="0"/>
          </a:p>
        </p:txBody>
      </p:sp>
      <p:sp>
        <p:nvSpPr>
          <p:cNvPr id="5" name="Text Box 2"/>
          <p:cNvSpPr txBox="1">
            <a:spLocks noGrp="1" noChangeArrowheads="1"/>
          </p:cNvSpPr>
          <p:nvPr>
            <p:ph type="title"/>
          </p:nvPr>
        </p:nvSpPr>
        <p:spPr bwMode="auto">
          <a:xfrm>
            <a:off x="1687536" y="304031"/>
            <a:ext cx="4560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Tree>
    <p:extLst>
      <p:ext uri="{BB962C8B-B14F-4D97-AF65-F5344CB8AC3E}">
        <p14:creationId xmlns:p14="http://schemas.microsoft.com/office/powerpoint/2010/main" val="1129682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You </a:t>
            </a:r>
            <a:r>
              <a:rPr lang="en-US" altLang="en-US" b="1" u="sng" dirty="0">
                <a:solidFill>
                  <a:schemeClr val="accent6">
                    <a:lumMod val="75000"/>
                  </a:schemeClr>
                </a:solidFill>
                <a:latin typeface="Century Gothic" panose="020B0502020202020204" pitchFamily="34" charset="0"/>
                <a:cs typeface="Arial" panose="020B0604020202020204" pitchFamily="34" charset="0"/>
              </a:rPr>
              <a:t>M</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ust </a:t>
            </a:r>
            <a:r>
              <a:rPr lang="en-US" altLang="en-US" b="1" u="sng" dirty="0">
                <a:solidFill>
                  <a:schemeClr val="accent6">
                    <a:lumMod val="75000"/>
                  </a:schemeClr>
                </a:solidFill>
                <a:latin typeface="Century Gothic" panose="020B0502020202020204" pitchFamily="34" charset="0"/>
                <a:cs typeface="Arial" panose="020B0604020202020204" pitchFamily="34" charset="0"/>
              </a:rPr>
              <a:t>B</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e </a:t>
            </a:r>
            <a:r>
              <a:rPr lang="en-US" altLang="en-US" b="1" u="sng" dirty="0">
                <a:solidFill>
                  <a:schemeClr val="accent6">
                    <a:lumMod val="75000"/>
                  </a:schemeClr>
                </a:solidFill>
                <a:latin typeface="Century Gothic" panose="020B0502020202020204" pitchFamily="34" charset="0"/>
                <a:cs typeface="Arial" panose="020B0604020202020204" pitchFamily="34" charset="0"/>
              </a:rPr>
              <a:t>A</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ble </a:t>
            </a:r>
            <a:r>
              <a:rPr lang="en-US" altLang="en-US" b="1" u="sng" dirty="0">
                <a:solidFill>
                  <a:schemeClr val="accent6">
                    <a:lumMod val="75000"/>
                  </a:schemeClr>
                </a:solidFill>
                <a:latin typeface="Century Gothic" panose="020B0502020202020204" pitchFamily="34" charset="0"/>
                <a:cs typeface="Arial" panose="020B0604020202020204" pitchFamily="34" charset="0"/>
              </a:rPr>
              <a:t>T</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o </a:t>
            </a:r>
            <a:r>
              <a:rPr lang="en-US" altLang="en-US" b="1" u="sng" dirty="0">
                <a:solidFill>
                  <a:schemeClr val="accent6">
                    <a:lumMod val="75000"/>
                  </a:schemeClr>
                </a:solidFill>
                <a:latin typeface="Century Gothic" panose="020B0502020202020204" pitchFamily="34" charset="0"/>
                <a:cs typeface="Arial" panose="020B0604020202020204" pitchFamily="34" charset="0"/>
              </a:rPr>
              <a:t>U</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se</a:t>
            </a:r>
            <a:endParaRPr lang="en-US" dirty="0">
              <a:solidFill>
                <a:schemeClr val="accent6">
                  <a:lumMod val="75000"/>
                </a:schemeClr>
              </a:solidFill>
              <a:latin typeface="Century Gothic" panose="020B0502020202020204" pitchFamily="34" charset="0"/>
            </a:endParaRPr>
          </a:p>
        </p:txBody>
      </p:sp>
      <p:sp>
        <p:nvSpPr>
          <p:cNvPr id="3" name="Content Placeholder 2"/>
          <p:cNvSpPr>
            <a:spLocks noGrp="1"/>
          </p:cNvSpPr>
          <p:nvPr>
            <p:ph idx="1"/>
          </p:nvPr>
        </p:nvSpPr>
        <p:spPr>
          <a:xfrm>
            <a:off x="379787" y="1592450"/>
            <a:ext cx="8229600" cy="4525962"/>
          </a:xfrm>
        </p:spPr>
        <p:txBody>
          <a:bodyPr/>
          <a:lstStyle/>
          <a:p>
            <a:pPr marL="0" indent="0" algn="just">
              <a:buNone/>
            </a:pPr>
            <a:r>
              <a:rPr lang="en-US" altLang="en-US" sz="2400" b="1" dirty="0">
                <a:latin typeface="Century Gothic" panose="020B0502020202020204" pitchFamily="34" charset="0"/>
              </a:rPr>
              <a:t>If you have mastered this topic, </a:t>
            </a:r>
            <a:r>
              <a:rPr lang="en-US" altLang="en-US" sz="2400" b="1" dirty="0">
                <a:solidFill>
                  <a:srgbClr val="990000"/>
                </a:solidFill>
                <a:latin typeface="Century Gothic" panose="020B0502020202020204" pitchFamily="34" charset="0"/>
              </a:rPr>
              <a:t>you should be able to use the following terms correctly in your assignments and exams</a:t>
            </a:r>
            <a:r>
              <a:rPr lang="en-US" altLang="en-US" sz="2400" b="1" dirty="0" smtClean="0">
                <a:latin typeface="Century Gothic" panose="020B0502020202020204" pitchFamily="34" charset="0"/>
              </a:rPr>
              <a:t>:</a:t>
            </a:r>
          </a:p>
          <a:p>
            <a:pPr algn="just">
              <a:buFont typeface="Arial" pitchFamily="34" charset="0"/>
              <a:buChar char="•"/>
              <a:defRPr/>
            </a:pPr>
            <a:endParaRPr lang="en-US" sz="2000" dirty="0" smtClean="0">
              <a:latin typeface="Century Gothic" panose="020B0502020202020204" pitchFamily="34" charset="0"/>
              <a:cs typeface="Arial" charset="0"/>
            </a:endParaRPr>
          </a:p>
          <a:p>
            <a:pPr algn="just">
              <a:buFont typeface="Arial" pitchFamily="34" charset="0"/>
              <a:buChar char="•"/>
              <a:defRPr/>
            </a:pPr>
            <a:r>
              <a:rPr lang="en-US" sz="2000" dirty="0" smtClean="0">
                <a:latin typeface="Century Gothic" panose="020B0502020202020204" pitchFamily="34" charset="0"/>
                <a:cs typeface="Arial" charset="0"/>
              </a:rPr>
              <a:t>Authentication</a:t>
            </a:r>
            <a:endParaRPr lang="en-US" sz="2000" dirty="0">
              <a:latin typeface="Century Gothic" panose="020B0502020202020204" pitchFamily="34" charset="0"/>
              <a:cs typeface="Arial" charset="0"/>
            </a:endParaRPr>
          </a:p>
          <a:p>
            <a:pPr algn="just">
              <a:defRPr/>
            </a:pPr>
            <a:endParaRPr lang="en-US" sz="2000" dirty="0">
              <a:latin typeface="Century Gothic" panose="020B0502020202020204" pitchFamily="34" charset="0"/>
              <a:cs typeface="Arial" charset="0"/>
            </a:endParaRPr>
          </a:p>
          <a:p>
            <a:pPr algn="just">
              <a:buFont typeface="Arial" pitchFamily="34" charset="0"/>
              <a:buChar char="•"/>
              <a:defRPr/>
            </a:pPr>
            <a:r>
              <a:rPr lang="en-US" sz="2000" dirty="0">
                <a:latin typeface="Century Gothic" panose="020B0502020202020204" pitchFamily="34" charset="0"/>
                <a:cs typeface="Arial" charset="0"/>
              </a:rPr>
              <a:t>Encryption</a:t>
            </a:r>
          </a:p>
          <a:p>
            <a:pPr algn="just">
              <a:defRPr/>
            </a:pPr>
            <a:endParaRPr lang="en-US" sz="2000" dirty="0">
              <a:latin typeface="Century Gothic" panose="020B0502020202020204" pitchFamily="34" charset="0"/>
              <a:cs typeface="Arial" charset="0"/>
            </a:endParaRPr>
          </a:p>
          <a:p>
            <a:pPr algn="just">
              <a:buFont typeface="Arial" pitchFamily="34" charset="0"/>
              <a:buChar char="•"/>
              <a:defRPr/>
            </a:pPr>
            <a:r>
              <a:rPr lang="en-US" sz="2000" dirty="0" smtClean="0">
                <a:latin typeface="Century Gothic" panose="020B0502020202020204" pitchFamily="34" charset="0"/>
                <a:cs typeface="Arial" charset="0"/>
              </a:rPr>
              <a:t>SSID </a:t>
            </a:r>
            <a:endParaRPr lang="en-US" sz="2000" dirty="0">
              <a:latin typeface="Century Gothic" panose="020B0502020202020204" pitchFamily="34" charset="0"/>
              <a:cs typeface="Arial" charset="0"/>
            </a:endParaRPr>
          </a:p>
          <a:p>
            <a:pPr algn="just">
              <a:defRPr/>
            </a:pPr>
            <a:endParaRPr lang="en-US" sz="2000" dirty="0">
              <a:latin typeface="Century Gothic" panose="020B0502020202020204" pitchFamily="34" charset="0"/>
              <a:cs typeface="Arial" charset="0"/>
            </a:endParaRPr>
          </a:p>
          <a:p>
            <a:pPr algn="just">
              <a:buFont typeface="Arial" pitchFamily="34" charset="0"/>
              <a:buChar char="•"/>
              <a:defRPr/>
            </a:pPr>
            <a:r>
              <a:rPr lang="en-US" sz="2000" dirty="0">
                <a:latin typeface="Century Gothic" panose="020B0502020202020204" pitchFamily="34" charset="0"/>
                <a:cs typeface="Arial" charset="0"/>
              </a:rPr>
              <a:t>MAC</a:t>
            </a:r>
          </a:p>
          <a:p>
            <a:pPr algn="just">
              <a:buFont typeface="Arial" pitchFamily="34" charset="0"/>
              <a:buChar char="•"/>
              <a:defRPr/>
            </a:pPr>
            <a:endParaRPr lang="en-US" sz="2000" dirty="0">
              <a:latin typeface="Century Gothic" panose="020B0502020202020204" pitchFamily="34" charset="0"/>
              <a:cs typeface="Arial" charset="0"/>
            </a:endParaRPr>
          </a:p>
          <a:p>
            <a:pPr algn="just">
              <a:buFont typeface="Arial" pitchFamily="34" charset="0"/>
              <a:buChar char="•"/>
              <a:defRPr/>
            </a:pPr>
            <a:r>
              <a:rPr lang="en-US" sz="2000" dirty="0">
                <a:latin typeface="Century Gothic" panose="020B0502020202020204" pitchFamily="34" charset="0"/>
                <a:cs typeface="Arial" charset="0"/>
              </a:rPr>
              <a:t>WEP</a:t>
            </a:r>
          </a:p>
          <a:p>
            <a:pPr algn="just"/>
            <a:endParaRPr lang="en-US" altLang="en-US" sz="2000" b="1" dirty="0">
              <a:latin typeface="Century Gothic" panose="020B0502020202020204" pitchFamily="34" charset="0"/>
            </a:endParaRPr>
          </a:p>
          <a:p>
            <a:pPr algn="just"/>
            <a:endParaRPr lang="en-US" dirty="0">
              <a:latin typeface="Century Gothic" panose="020B0502020202020204" pitchFamily="34" charset="0"/>
            </a:endParaRPr>
          </a:p>
        </p:txBody>
      </p:sp>
      <p:sp>
        <p:nvSpPr>
          <p:cNvPr id="4" name="Footer Placeholder 3"/>
          <p:cNvSpPr>
            <a:spLocks noGrp="1"/>
          </p:cNvSpPr>
          <p:nvPr>
            <p:ph type="ftr" sz="quarter" idx="10"/>
          </p:nvPr>
        </p:nvSpPr>
        <p:spPr/>
        <p:txBody>
          <a:bodyPr/>
          <a:lstStyle/>
          <a:p>
            <a:pPr>
              <a:defRPr/>
            </a:pPr>
            <a:r>
              <a:rPr lang="en-GB" dirty="0" smtClean="0"/>
              <a:t>Slide ‹</a:t>
            </a:r>
            <a:fld id="{8C1754EE-C916-46B9-8AE9-DC16FB141BD6}" type="slidenum">
              <a:rPr lang="en-GB" smtClean="0"/>
              <a:t>4</a:t>
            </a:fld>
            <a:r>
              <a:rPr lang="en-GB" dirty="0" smtClean="0"/>
              <a:t>› of 9</a:t>
            </a:r>
            <a:endParaRPr lang="en-GB" dirty="0"/>
          </a:p>
        </p:txBody>
      </p:sp>
    </p:spTree>
    <p:extLst>
      <p:ext uri="{BB962C8B-B14F-4D97-AF65-F5344CB8AC3E}">
        <p14:creationId xmlns:p14="http://schemas.microsoft.com/office/powerpoint/2010/main" val="1660761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8DCA5302-DB96-4B65-9CEE-39C415B40160}" type="slidenum">
              <a:rPr lang="en-GB" smtClean="0"/>
              <a:t>5</a:t>
            </a:fld>
            <a:r>
              <a:rPr lang="en-GB" dirty="0" smtClean="0"/>
              <a:t>› of 9</a:t>
            </a:r>
            <a:endParaRPr lang="en-GB" dirty="0"/>
          </a:p>
        </p:txBody>
      </p:sp>
      <p:sp>
        <p:nvSpPr>
          <p:cNvPr id="6" name="Title 1"/>
          <p:cNvSpPr txBox="1">
            <a:spLocks/>
          </p:cNvSpPr>
          <p:nvPr/>
        </p:nvSpPr>
        <p:spPr bwMode="auto">
          <a:xfrm>
            <a:off x="0" y="356815"/>
            <a:ext cx="801444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Wireless LAN Security - Introduction </a:t>
            </a:r>
          </a:p>
        </p:txBody>
      </p:sp>
      <p:sp>
        <p:nvSpPr>
          <p:cNvPr id="7" name="Rectangle 4"/>
          <p:cNvSpPr>
            <a:spLocks noChangeArrowheads="1"/>
          </p:cNvSpPr>
          <p:nvPr/>
        </p:nvSpPr>
        <p:spPr bwMode="auto">
          <a:xfrm>
            <a:off x="346727" y="2075236"/>
            <a:ext cx="8403668"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2000" dirty="0">
                <a:solidFill>
                  <a:schemeClr val="tx1"/>
                </a:solidFill>
              </a:rPr>
              <a:t>In the early days of wireless networking, security was weak. This led to much vulnerability, which in turn made wireless networking not a very attractive solution for many enterprise deployments, especially those concerned about security. </a:t>
            </a:r>
          </a:p>
          <a:p>
            <a:pPr algn="just" eaLnBrk="1" hangingPunct="1">
              <a:lnSpc>
                <a:spcPct val="150000"/>
              </a:lnSpc>
              <a:spcBef>
                <a:spcPct val="0"/>
              </a:spcBef>
              <a:buClrTx/>
              <a:buSzTx/>
              <a:buFontTx/>
              <a:buNone/>
            </a:pPr>
            <a:endParaRPr lang="en-US" sz="2000" dirty="0">
              <a:solidFill>
                <a:schemeClr val="tx1"/>
              </a:solidFill>
            </a:endParaRPr>
          </a:p>
        </p:txBody>
      </p:sp>
    </p:spTree>
    <p:extLst>
      <p:ext uri="{BB962C8B-B14F-4D97-AF65-F5344CB8AC3E}">
        <p14:creationId xmlns:p14="http://schemas.microsoft.com/office/powerpoint/2010/main" val="3227043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0" end="0"/>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544513" y="914400"/>
            <a:ext cx="807720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spcBef>
                <a:spcPct val="0"/>
              </a:spcBef>
              <a:buClrTx/>
              <a:buSzTx/>
              <a:buFontTx/>
              <a:buNone/>
            </a:pPr>
            <a:endParaRPr lang="en-US" sz="1800" dirty="0">
              <a:solidFill>
                <a:schemeClr val="tx1"/>
              </a:solidFill>
            </a:endParaRPr>
          </a:p>
          <a:p>
            <a:pPr eaLnBrk="1" hangingPunct="1">
              <a:spcBef>
                <a:spcPct val="0"/>
              </a:spcBef>
              <a:buClrTx/>
              <a:buSzTx/>
              <a:buFontTx/>
              <a:buNone/>
            </a:pPr>
            <a:endParaRPr lang="en-US" sz="1800" dirty="0">
              <a:solidFill>
                <a:schemeClr val="tx1"/>
              </a:solidFill>
            </a:endParaRPr>
          </a:p>
          <a:p>
            <a:pPr algn="just" eaLnBrk="1" hangingPunct="1">
              <a:lnSpc>
                <a:spcPct val="150000"/>
              </a:lnSpc>
              <a:spcBef>
                <a:spcPct val="0"/>
              </a:spcBef>
              <a:buClrTx/>
              <a:buSzTx/>
              <a:buFontTx/>
              <a:buNone/>
            </a:pPr>
            <a:r>
              <a:rPr lang="en-US" sz="2000" dirty="0">
                <a:solidFill>
                  <a:schemeClr val="tx1"/>
                </a:solidFill>
              </a:rPr>
              <a:t>There are many security concerns related to wireless networking. Some of these  concerns and threats are as follows</a:t>
            </a:r>
            <a:r>
              <a:rPr lang="en-US" sz="2000" dirty="0" smtClean="0">
                <a:solidFill>
                  <a:schemeClr val="tx1"/>
                </a:solidFill>
              </a:rPr>
              <a:t>:</a:t>
            </a:r>
          </a:p>
          <a:p>
            <a:pPr algn="just" eaLnBrk="1" hangingPunct="1">
              <a:lnSpc>
                <a:spcPct val="150000"/>
              </a:lnSpc>
              <a:spcBef>
                <a:spcPct val="0"/>
              </a:spcBef>
              <a:buClrTx/>
              <a:buSzTx/>
              <a:buFontTx/>
              <a:buNone/>
            </a:pPr>
            <a:endParaRPr lang="en-US" sz="2000" dirty="0">
              <a:solidFill>
                <a:schemeClr val="tx1"/>
              </a:solidFill>
            </a:endParaRPr>
          </a:p>
          <a:p>
            <a:pPr algn="just" eaLnBrk="1" hangingPunct="1">
              <a:lnSpc>
                <a:spcPct val="150000"/>
              </a:lnSpc>
              <a:spcBef>
                <a:spcPct val="0"/>
              </a:spcBef>
              <a:buClrTx/>
              <a:buSzTx/>
              <a:buFontTx/>
              <a:buNone/>
            </a:pPr>
            <a:r>
              <a:rPr lang="en-US" sz="2000" b="1" dirty="0">
                <a:solidFill>
                  <a:srgbClr val="FF0000"/>
                </a:solidFill>
              </a:rPr>
              <a:t>Eavesdropping</a:t>
            </a:r>
            <a:r>
              <a:rPr lang="en-US" sz="2000" b="1" dirty="0">
                <a:solidFill>
                  <a:schemeClr val="tx1"/>
                </a:solidFill>
              </a:rPr>
              <a:t> </a:t>
            </a:r>
            <a:r>
              <a:rPr lang="en-US" sz="2000" dirty="0">
                <a:solidFill>
                  <a:schemeClr val="tx1"/>
                </a:solidFill>
              </a:rPr>
              <a:t>-  Eavesdropping is the unauthorized real-time interception of a private communication, such as a phone call, instant message, videoconference or fax transmission. </a:t>
            </a:r>
          </a:p>
          <a:p>
            <a:pPr algn="just" eaLnBrk="1" hangingPunct="1">
              <a:lnSpc>
                <a:spcPct val="150000"/>
              </a:lnSpc>
              <a:spcBef>
                <a:spcPct val="0"/>
              </a:spcBef>
              <a:buClrTx/>
              <a:buSzTx/>
              <a:buFontTx/>
              <a:buNone/>
            </a:pPr>
            <a:endParaRPr lang="en-US" sz="1800" dirty="0">
              <a:solidFill>
                <a:schemeClr val="tx1"/>
              </a:solidFill>
            </a:endParaRPr>
          </a:p>
          <a:p>
            <a:pPr algn="just" eaLnBrk="1" hangingPunct="1">
              <a:lnSpc>
                <a:spcPct val="150000"/>
              </a:lnSpc>
              <a:spcBef>
                <a:spcPct val="0"/>
              </a:spcBef>
              <a:buClrTx/>
              <a:buSzTx/>
              <a:buFontTx/>
              <a:buNone/>
            </a:pPr>
            <a:endParaRPr lang="en-US" sz="1800" dirty="0">
              <a:solidFill>
                <a:schemeClr val="tx1"/>
              </a:solidFill>
            </a:endParaRPr>
          </a:p>
        </p:txBody>
      </p:sp>
      <p:sp>
        <p:nvSpPr>
          <p:cNvPr id="6" name="Title 1"/>
          <p:cNvSpPr txBox="1">
            <a:spLocks/>
          </p:cNvSpPr>
          <p:nvPr/>
        </p:nvSpPr>
        <p:spPr bwMode="auto">
          <a:xfrm>
            <a:off x="147918" y="309284"/>
            <a:ext cx="7686395" cy="1080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Wireless LAN Threats and Intrusion</a:t>
            </a:r>
          </a:p>
        </p:txBody>
      </p:sp>
      <p:pic>
        <p:nvPicPr>
          <p:cNvPr id="7" name="Picture 7" descr="Image result for eavesdropping atta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513" y="4310067"/>
            <a:ext cx="7913687"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3119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457200" y="1311275"/>
            <a:ext cx="822960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sz="2000" b="1" dirty="0">
                <a:solidFill>
                  <a:srgbClr val="FF0000"/>
                </a:solidFill>
                <a:latin typeface="Century Gothic" panose="020B0502020202020204" pitchFamily="34" charset="0"/>
              </a:rPr>
              <a:t>RF denial of service (</a:t>
            </a:r>
            <a:r>
              <a:rPr lang="en-US" sz="2000" b="1" dirty="0" err="1">
                <a:solidFill>
                  <a:srgbClr val="FF0000"/>
                </a:solidFill>
                <a:latin typeface="Century Gothic" panose="020B0502020202020204" pitchFamily="34" charset="0"/>
              </a:rPr>
              <a:t>DoS</a:t>
            </a:r>
            <a:r>
              <a:rPr lang="en-US" sz="2000" b="1" dirty="0">
                <a:solidFill>
                  <a:srgbClr val="FF0000"/>
                </a:solidFill>
                <a:latin typeface="Century Gothic" panose="020B0502020202020204" pitchFamily="34" charset="0"/>
              </a:rPr>
              <a:t>) </a:t>
            </a:r>
            <a:r>
              <a:rPr lang="en-US" sz="2000" dirty="0">
                <a:latin typeface="Century Gothic" panose="020B0502020202020204" pitchFamily="34" charset="0"/>
              </a:rPr>
              <a:t>- Denial-of-Service (</a:t>
            </a:r>
            <a:r>
              <a:rPr lang="en-US" sz="2000" dirty="0" err="1">
                <a:latin typeface="Century Gothic" panose="020B0502020202020204" pitchFamily="34" charset="0"/>
              </a:rPr>
              <a:t>DoS</a:t>
            </a:r>
            <a:r>
              <a:rPr lang="en-US" sz="2000" dirty="0">
                <a:latin typeface="Century Gothic" panose="020B0502020202020204" pitchFamily="34" charset="0"/>
              </a:rPr>
              <a:t>) attacks, which aim to prevent access to network resources, can be devastating and difficult to protect against. Typical </a:t>
            </a:r>
            <a:r>
              <a:rPr lang="en-US" sz="2000" dirty="0" err="1">
                <a:latin typeface="Century Gothic" panose="020B0502020202020204" pitchFamily="34" charset="0"/>
              </a:rPr>
              <a:t>DoS</a:t>
            </a:r>
            <a:r>
              <a:rPr lang="en-US" sz="2000" dirty="0">
                <a:latin typeface="Century Gothic" panose="020B0502020202020204" pitchFamily="34" charset="0"/>
              </a:rPr>
              <a:t> attacks involve flooding the network with traffic choking the transmission lines and preventing other legitimate users from accessing services on </a:t>
            </a:r>
            <a:r>
              <a:rPr lang="en-US" sz="2000" dirty="0" smtClean="0">
                <a:latin typeface="Century Gothic" panose="020B0502020202020204" pitchFamily="34" charset="0"/>
              </a:rPr>
              <a:t> </a:t>
            </a:r>
            <a:r>
              <a:rPr lang="en-US" sz="2000" dirty="0">
                <a:latin typeface="Century Gothic" panose="020B0502020202020204" pitchFamily="34" charset="0"/>
              </a:rPr>
              <a:t>network. </a:t>
            </a:r>
          </a:p>
          <a:p>
            <a:pPr algn="just" eaLnBrk="1" hangingPunct="1">
              <a:lnSpc>
                <a:spcPct val="150000"/>
              </a:lnSpc>
            </a:pPr>
            <a:endParaRPr lang="en-US" sz="2000" dirty="0">
              <a:latin typeface="Century Gothic" panose="020B0502020202020204" pitchFamily="34" charset="0"/>
            </a:endParaRPr>
          </a:p>
          <a:p>
            <a:pPr algn="just" eaLnBrk="1" hangingPunct="1">
              <a:lnSpc>
                <a:spcPct val="150000"/>
              </a:lnSpc>
            </a:pPr>
            <a:endParaRPr lang="en-US" sz="2000" dirty="0">
              <a:latin typeface="Century Gothic" panose="020B0502020202020204" pitchFamily="34" charset="0"/>
            </a:endParaRPr>
          </a:p>
          <a:p>
            <a:pPr algn="just" eaLnBrk="1" hangingPunct="1">
              <a:lnSpc>
                <a:spcPct val="150000"/>
              </a:lnSpc>
            </a:pPr>
            <a:endParaRPr lang="en-US" sz="2000" dirty="0">
              <a:latin typeface="Century Gothic" panose="020B0502020202020204" pitchFamily="34" charset="0"/>
            </a:endParaRPr>
          </a:p>
        </p:txBody>
      </p:sp>
      <p:pic>
        <p:nvPicPr>
          <p:cNvPr id="6" name="Picture 10" descr="Image result for denial of service atta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072877"/>
            <a:ext cx="8229600" cy="2487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a:spLocks/>
          </p:cNvSpPr>
          <p:nvPr/>
        </p:nvSpPr>
        <p:spPr bwMode="auto">
          <a:xfrm>
            <a:off x="147918" y="309284"/>
            <a:ext cx="7686395" cy="1080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Wireless LAN Threats and Intrusion</a:t>
            </a:r>
          </a:p>
        </p:txBody>
      </p:sp>
    </p:spTree>
    <p:extLst>
      <p:ext uri="{BB962C8B-B14F-4D97-AF65-F5344CB8AC3E}">
        <p14:creationId xmlns:p14="http://schemas.microsoft.com/office/powerpoint/2010/main" val="3521106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197224" y="1107050"/>
            <a:ext cx="8438496" cy="6093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2000" b="1" dirty="0">
                <a:solidFill>
                  <a:srgbClr val="FF0000"/>
                </a:solidFill>
              </a:rPr>
              <a:t>Man-in-the-middle attacks</a:t>
            </a:r>
          </a:p>
          <a:p>
            <a:pPr algn="just" eaLnBrk="1" hangingPunct="1">
              <a:lnSpc>
                <a:spcPct val="150000"/>
              </a:lnSpc>
              <a:spcBef>
                <a:spcPct val="0"/>
              </a:spcBef>
              <a:buClrTx/>
              <a:buSzTx/>
              <a:buFontTx/>
              <a:buNone/>
            </a:pPr>
            <a:r>
              <a:rPr lang="en-US" sz="2000" dirty="0">
                <a:solidFill>
                  <a:schemeClr val="tx1"/>
                </a:solidFill>
              </a:rPr>
              <a:t>is an </a:t>
            </a:r>
            <a:r>
              <a:rPr lang="en-US" sz="2000" b="1" dirty="0">
                <a:solidFill>
                  <a:schemeClr val="tx1"/>
                </a:solidFill>
              </a:rPr>
              <a:t>attack</a:t>
            </a:r>
            <a:r>
              <a:rPr lang="en-US" sz="2000" dirty="0">
                <a:solidFill>
                  <a:schemeClr val="tx1"/>
                </a:solidFill>
              </a:rPr>
              <a:t> where the attacker secretly relays and possibly alters the communication between two parties who believe they are directly communicating with each other</a:t>
            </a:r>
            <a:r>
              <a:rPr lang="en-US" sz="2000" dirty="0" smtClean="0">
                <a:solidFill>
                  <a:schemeClr val="tx1"/>
                </a:solidFill>
              </a:rPr>
              <a:t>.</a:t>
            </a:r>
          </a:p>
          <a:p>
            <a:pPr algn="just" eaLnBrk="1" hangingPunct="1">
              <a:lnSpc>
                <a:spcPct val="150000"/>
              </a:lnSpc>
              <a:spcBef>
                <a:spcPct val="0"/>
              </a:spcBef>
              <a:buClrTx/>
              <a:buSzTx/>
              <a:buFontTx/>
              <a:buNone/>
            </a:pPr>
            <a:endParaRPr lang="en-US" sz="2000" dirty="0">
              <a:solidFill>
                <a:schemeClr val="tx1"/>
              </a:solidFill>
            </a:endParaRPr>
          </a:p>
          <a:p>
            <a:pPr algn="just" eaLnBrk="1" hangingPunct="1">
              <a:lnSpc>
                <a:spcPct val="150000"/>
              </a:lnSpc>
              <a:spcBef>
                <a:spcPct val="0"/>
              </a:spcBef>
              <a:buClrTx/>
              <a:buSzTx/>
              <a:buFontTx/>
              <a:buNone/>
            </a:pPr>
            <a:r>
              <a:rPr lang="en-US" sz="2000" b="1" dirty="0">
                <a:solidFill>
                  <a:srgbClr val="FF0000"/>
                </a:solidFill>
              </a:rPr>
              <a:t>Hijacking</a:t>
            </a:r>
          </a:p>
          <a:p>
            <a:pPr algn="just" eaLnBrk="1" hangingPunct="1">
              <a:lnSpc>
                <a:spcPct val="150000"/>
              </a:lnSpc>
              <a:spcBef>
                <a:spcPct val="0"/>
              </a:spcBef>
              <a:buClrTx/>
              <a:buSzTx/>
              <a:buFontTx/>
              <a:buNone/>
            </a:pPr>
            <a:r>
              <a:rPr lang="en-GB" sz="2000" dirty="0">
                <a:solidFill>
                  <a:schemeClr val="tx1"/>
                </a:solidFill>
              </a:rPr>
              <a:t>	is a form of </a:t>
            </a:r>
            <a:r>
              <a:rPr lang="en-GB" sz="2000" b="1" dirty="0">
                <a:solidFill>
                  <a:schemeClr val="tx1"/>
                </a:solidFill>
              </a:rPr>
              <a:t>M</a:t>
            </a:r>
            <a:r>
              <a:rPr lang="en-GB" sz="2000" dirty="0">
                <a:solidFill>
                  <a:schemeClr val="tx1"/>
                </a:solidFill>
              </a:rPr>
              <a:t>an </a:t>
            </a:r>
            <a:r>
              <a:rPr lang="en-GB" sz="2000" b="1" dirty="0">
                <a:solidFill>
                  <a:schemeClr val="tx1"/>
                </a:solidFill>
              </a:rPr>
              <a:t>I</a:t>
            </a:r>
            <a:r>
              <a:rPr lang="en-GB" sz="2000" dirty="0">
                <a:solidFill>
                  <a:schemeClr val="tx1"/>
                </a:solidFill>
              </a:rPr>
              <a:t>n </a:t>
            </a:r>
            <a:r>
              <a:rPr lang="en-GB" sz="2000" b="1" dirty="0">
                <a:solidFill>
                  <a:schemeClr val="tx1"/>
                </a:solidFill>
              </a:rPr>
              <a:t>T</a:t>
            </a:r>
            <a:r>
              <a:rPr lang="en-GB" sz="2000" dirty="0">
                <a:solidFill>
                  <a:schemeClr val="tx1"/>
                </a:solidFill>
              </a:rPr>
              <a:t>he </a:t>
            </a:r>
            <a:r>
              <a:rPr lang="en-GB" sz="2000" b="1" dirty="0">
                <a:solidFill>
                  <a:schemeClr val="tx1"/>
                </a:solidFill>
              </a:rPr>
              <a:t>M</a:t>
            </a:r>
            <a:r>
              <a:rPr lang="en-GB" sz="2000" dirty="0">
                <a:solidFill>
                  <a:schemeClr val="tx1"/>
                </a:solidFill>
              </a:rPr>
              <a:t>iddle (MITM) attack in which a malicious </a:t>
            </a:r>
            <a:r>
              <a:rPr lang="en-GB" sz="2000" dirty="0" smtClean="0">
                <a:solidFill>
                  <a:schemeClr val="tx1"/>
                </a:solidFill>
              </a:rPr>
              <a:t>attacker </a:t>
            </a:r>
            <a:r>
              <a:rPr lang="en-GB" sz="2000" dirty="0">
                <a:solidFill>
                  <a:schemeClr val="tx1"/>
                </a:solidFill>
              </a:rPr>
              <a:t>has access to the transport layer and can eavesdrop on 	communications. When communications are not protected they can </a:t>
            </a:r>
            <a:r>
              <a:rPr lang="en-GB" sz="2000" dirty="0" smtClean="0">
                <a:solidFill>
                  <a:schemeClr val="tx1"/>
                </a:solidFill>
              </a:rPr>
              <a:t>steal </a:t>
            </a:r>
            <a:r>
              <a:rPr lang="en-GB" sz="2000" dirty="0">
                <a:solidFill>
                  <a:schemeClr val="tx1"/>
                </a:solidFill>
              </a:rPr>
              <a:t>the unique session ID and impersonate the victim on the target </a:t>
            </a:r>
            <a:r>
              <a:rPr lang="en-GB" sz="2000" dirty="0" smtClean="0">
                <a:solidFill>
                  <a:schemeClr val="tx1"/>
                </a:solidFill>
              </a:rPr>
              <a:t>site</a:t>
            </a:r>
            <a:r>
              <a:rPr lang="en-GB" sz="2000" dirty="0">
                <a:solidFill>
                  <a:schemeClr val="tx1"/>
                </a:solidFill>
              </a:rPr>
              <a:t>. This grants the attacker access to your account and data. </a:t>
            </a:r>
          </a:p>
          <a:p>
            <a:pPr algn="just" eaLnBrk="1" hangingPunct="1">
              <a:lnSpc>
                <a:spcPct val="150000"/>
              </a:lnSpc>
              <a:spcBef>
                <a:spcPct val="0"/>
              </a:spcBef>
              <a:buClrTx/>
              <a:buSzTx/>
              <a:buFontTx/>
              <a:buNone/>
            </a:pPr>
            <a:endParaRPr lang="en-US" sz="2000" dirty="0">
              <a:solidFill>
                <a:schemeClr val="tx1"/>
              </a:solidFill>
            </a:endParaRPr>
          </a:p>
        </p:txBody>
      </p:sp>
      <p:sp>
        <p:nvSpPr>
          <p:cNvPr id="7" name="Title 1"/>
          <p:cNvSpPr txBox="1">
            <a:spLocks/>
          </p:cNvSpPr>
          <p:nvPr/>
        </p:nvSpPr>
        <p:spPr bwMode="auto">
          <a:xfrm>
            <a:off x="147918" y="309284"/>
            <a:ext cx="7686395" cy="1080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Wireless LAN Threats and Intrusion</a:t>
            </a:r>
          </a:p>
        </p:txBody>
      </p:sp>
    </p:spTree>
    <p:extLst>
      <p:ext uri="{BB962C8B-B14F-4D97-AF65-F5344CB8AC3E}">
        <p14:creationId xmlns:p14="http://schemas.microsoft.com/office/powerpoint/2010/main" val="2453405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Picture 7" descr="Image result for Man in the middle atta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667000"/>
            <a:ext cx="83058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Image result for Man in the middle atta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07577"/>
            <a:ext cx="4691438" cy="2546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3857317"/>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 -Template-level-2</Template>
  <TotalTime>111</TotalTime>
  <Pages>11</Pages>
  <Words>1680</Words>
  <Application>Microsoft Office PowerPoint</Application>
  <PresentationFormat>On-screen Show (4:3)</PresentationFormat>
  <Paragraphs>170</Paragraphs>
  <Slides>28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ＭＳ Ｐゴシック</vt:lpstr>
      <vt:lpstr>Arial</vt:lpstr>
      <vt:lpstr>Calibri</vt:lpstr>
      <vt:lpstr>Century Gothic</vt:lpstr>
      <vt:lpstr>新細明體</vt:lpstr>
      <vt:lpstr>Wingdings 2</vt:lpstr>
      <vt:lpstr>UCTI-Template-foundation-level</vt:lpstr>
      <vt:lpstr>Mobile and Wireless Technology  CT090-3-2-MWT Version VD01</vt:lpstr>
      <vt:lpstr>Topic &amp; Structure of The Lesson</vt:lpstr>
      <vt:lpstr>Learning Outcomes</vt:lpstr>
      <vt:lpstr>Key Terms You Must Be Able To 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Quick Review Question</vt:lpstr>
      <vt:lpstr>PowerPoint Presentation</vt:lpstr>
      <vt:lpstr>Question and Answer Session</vt:lpstr>
      <vt:lpstr>What we will cover next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Salmiah Binti Amin</cp:lastModifiedBy>
  <cp:revision>24</cp:revision>
  <cp:lastPrinted>2020-08-14T07:07:57Z</cp:lastPrinted>
  <dcterms:created xsi:type="dcterms:W3CDTF">2017-10-11T09:20:11Z</dcterms:created>
  <dcterms:modified xsi:type="dcterms:W3CDTF">2020-08-14T07:22:52Z</dcterms:modified>
</cp:coreProperties>
</file>