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24"/>
  </p:notesMasterIdLst>
  <p:handoutMasterIdLst>
    <p:handoutMasterId r:id="rId25"/>
  </p:handoutMasterIdLst>
  <p:sldIdLst>
    <p:sldId id="266" r:id="rId2"/>
    <p:sldId id="267" r:id="rId3"/>
    <p:sldId id="268" r:id="rId4"/>
    <p:sldId id="269" r:id="rId5"/>
    <p:sldId id="270" r:id="rId6"/>
    <p:sldId id="271" r:id="rId7"/>
    <p:sldId id="272" r:id="rId8"/>
    <p:sldId id="275" r:id="rId9"/>
    <p:sldId id="276" r:id="rId10"/>
    <p:sldId id="277" r:id="rId11"/>
    <p:sldId id="278" r:id="rId12"/>
    <p:sldId id="279" r:id="rId13"/>
    <p:sldId id="280" r:id="rId14"/>
    <p:sldId id="281" r:id="rId15"/>
    <p:sldId id="282" r:id="rId16"/>
    <p:sldId id="283" r:id="rId17"/>
    <p:sldId id="284" r:id="rId18"/>
    <p:sldId id="285" r:id="rId19"/>
    <p:sldId id="287" r:id="rId20"/>
    <p:sldId id="286" r:id="rId21"/>
    <p:sldId id="273" r:id="rId22"/>
    <p:sldId id="274" r:id="rId23"/>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702" autoAdjust="0"/>
  </p:normalViewPr>
  <p:slideViewPr>
    <p:cSldViewPr snapToGrid="0">
      <p:cViewPr varScale="1">
        <p:scale>
          <a:sx n="71" d="100"/>
          <a:sy n="71" d="100"/>
        </p:scale>
        <p:origin x="1218" y="60"/>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CD84FD0-C685-4F9B-903D-3052DD2E7E12}"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9558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44BD90F-00B2-42D2-8617-3A7324E45697}"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88310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86161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1140233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06536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8818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5113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18132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49890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62044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02310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74768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97824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6879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GB" sz="800" dirty="0" smtClean="0">
                <a:latin typeface="Calibri" pitchFamily="34" charset="0"/>
                <a:cs typeface="Calibri" pitchFamily="34" charset="0"/>
              </a:rPr>
              <a:t>CT090-3-2 and Mobile &amp; Wireless Technology</a:t>
            </a:r>
          </a:p>
          <a:p>
            <a:pPr>
              <a:defRPr/>
            </a:pP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smtClean="0"/>
              <a:t>Slide ‹#› of 9</a:t>
            </a:r>
            <a:endParaRPr lang="en-US" altLang="en-US"/>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Other Current Technologies</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techradar.com/news/phone-and-communications/mobile-phones/android-beam-why-you-should-care-about-this-hidden-gem-1226272" TargetMode="External"/><Relationship Id="rId2" Type="http://schemas.openxmlformats.org/officeDocument/2006/relationships/hyperlink" Target="http://www.techradar.com/news/phone-and-communications/mobile-phones/samsung-pay-arrives-looks-to-shortchange-apple-pay-1286563" TargetMode="External"/><Relationship Id="rId1" Type="http://schemas.openxmlformats.org/officeDocument/2006/relationships/slideLayout" Target="../slideLayouts/slideLayout2.xml"/><Relationship Id="rId4" Type="http://schemas.openxmlformats.org/officeDocument/2006/relationships/hyperlink" Target="http://www.techradar.com/reviews/pc-mac/software/operating-systems/android-4-0-ice-cream-sandwich-1043150/review"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techradar.com/reviews/phones/mobile-phones/iphone-6-plus-1264566/review" TargetMode="External"/><Relationship Id="rId2" Type="http://schemas.openxmlformats.org/officeDocument/2006/relationships/hyperlink" Target="http://www.techradar.com/reviews/phones/mobile-phones/iphone-6-1264565/review" TargetMode="External"/><Relationship Id="rId1" Type="http://schemas.openxmlformats.org/officeDocument/2006/relationships/slideLayout" Target="../slideLayouts/slideLayout2.xml"/><Relationship Id="rId4" Type="http://schemas.openxmlformats.org/officeDocument/2006/relationships/hyperlink" Target="http://www.techradar.com/news/phone-and-communications/microsoft-payments-could-square-off-with-apple-pay-1290315"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electronics.howstuffworks.com/radio-spectrum.ht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quatech.com/support/comm-over-bluetooth.ph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74900" y="3562815"/>
            <a:ext cx="6769100" cy="1752600"/>
          </a:xfrm>
        </p:spPr>
        <p:txBody>
          <a:bodyPr/>
          <a:lstStyle/>
          <a:p>
            <a:r>
              <a:rPr lang="en-US" dirty="0">
                <a:solidFill>
                  <a:srgbClr val="10065A"/>
                </a:solidFill>
              </a:rPr>
              <a:t>Other Current Technologies</a:t>
            </a:r>
          </a:p>
          <a:p>
            <a:endParaRPr lang="en-US" dirty="0"/>
          </a:p>
        </p:txBody>
      </p:sp>
      <p:sp>
        <p:nvSpPr>
          <p:cNvPr id="5" name="Text Box 6"/>
          <p:cNvSpPr txBox="1">
            <a:spLocks noGrp="1" noChangeArrowheads="1"/>
          </p:cNvSpPr>
          <p:nvPr>
            <p:ph type="ctrTitle"/>
          </p:nvPr>
        </p:nvSpPr>
        <p:spPr bwMode="auto">
          <a:xfrm>
            <a:off x="2389188" y="1918196"/>
            <a:ext cx="6754812" cy="15388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4000" b="1" dirty="0">
                <a:solidFill>
                  <a:srgbClr val="10065A"/>
                </a:solidFill>
              </a:rPr>
              <a:t>Mobile &amp; Wireless Technology</a:t>
            </a:r>
            <a:r>
              <a:rPr lang="en-US" sz="3800" dirty="0"/>
              <a:t> </a:t>
            </a:r>
            <a:br>
              <a:rPr lang="en-US" sz="3800" dirty="0"/>
            </a:br>
            <a:r>
              <a:rPr lang="en-GB" sz="1400" dirty="0"/>
              <a:t>CT090-3-2</a:t>
            </a:r>
            <a:r>
              <a:rPr lang="en-US" sz="1400" dirty="0"/>
              <a:t> &amp; Version </a:t>
            </a:r>
            <a:r>
              <a:rPr lang="en-US" sz="1400" dirty="0" smtClean="0"/>
              <a:t>VD01</a:t>
            </a:r>
            <a:endParaRPr lang="en-US" sz="1400" dirty="0"/>
          </a:p>
        </p:txBody>
      </p:sp>
    </p:spTree>
    <p:extLst>
      <p:ext uri="{BB962C8B-B14F-4D97-AF65-F5344CB8AC3E}">
        <p14:creationId xmlns:p14="http://schemas.microsoft.com/office/powerpoint/2010/main" val="481972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188258" y="1140460"/>
            <a:ext cx="8861612"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endParaRPr lang="en-US" sz="1800" dirty="0">
              <a:solidFill>
                <a:schemeClr val="tx1"/>
              </a:solidFill>
            </a:endParaRPr>
          </a:p>
          <a:p>
            <a:pPr algn="just" eaLnBrk="1" hangingPunct="1">
              <a:lnSpc>
                <a:spcPct val="150000"/>
              </a:lnSpc>
              <a:spcBef>
                <a:spcPct val="0"/>
              </a:spcBef>
              <a:buClrTx/>
              <a:buSzTx/>
              <a:buFontTx/>
              <a:buNone/>
            </a:pPr>
            <a:r>
              <a:rPr lang="en-US" sz="1800" dirty="0">
                <a:solidFill>
                  <a:schemeClr val="tx1"/>
                </a:solidFill>
              </a:rPr>
              <a:t>Slaves are not allowed to talk to each other directly. All communication occurs within the slave and the master. Slaves within a </a:t>
            </a:r>
            <a:r>
              <a:rPr lang="en-US" sz="1800" dirty="0" err="1">
                <a:solidFill>
                  <a:schemeClr val="tx1"/>
                </a:solidFill>
              </a:rPr>
              <a:t>piconet</a:t>
            </a:r>
            <a:r>
              <a:rPr lang="en-US" sz="1800" dirty="0">
                <a:solidFill>
                  <a:schemeClr val="tx1"/>
                </a:solidFill>
              </a:rPr>
              <a:t> must also synchronize their internal clocks and frequency hops with that of the master. </a:t>
            </a:r>
          </a:p>
          <a:p>
            <a:pPr algn="just" eaLnBrk="1" hangingPunct="1">
              <a:lnSpc>
                <a:spcPct val="150000"/>
              </a:lnSpc>
              <a:spcBef>
                <a:spcPct val="0"/>
              </a:spcBef>
              <a:buClrTx/>
              <a:buSzTx/>
              <a:buFontTx/>
              <a:buNone/>
            </a:pPr>
            <a:endParaRPr lang="en-US" sz="1800" dirty="0">
              <a:solidFill>
                <a:schemeClr val="tx1"/>
              </a:solidFill>
            </a:endParaRPr>
          </a:p>
          <a:p>
            <a:pPr algn="just" eaLnBrk="1" hangingPunct="1">
              <a:lnSpc>
                <a:spcPct val="150000"/>
              </a:lnSpc>
              <a:spcBef>
                <a:spcPct val="0"/>
              </a:spcBef>
              <a:buClrTx/>
              <a:buSzTx/>
              <a:buFontTx/>
              <a:buNone/>
            </a:pPr>
            <a:r>
              <a:rPr lang="en-US" sz="1800" dirty="0">
                <a:solidFill>
                  <a:schemeClr val="tx1"/>
                </a:solidFill>
              </a:rPr>
              <a:t>Each </a:t>
            </a:r>
            <a:r>
              <a:rPr lang="en-US" sz="1800" dirty="0" err="1">
                <a:solidFill>
                  <a:schemeClr val="tx1"/>
                </a:solidFill>
              </a:rPr>
              <a:t>piconet</a:t>
            </a:r>
            <a:r>
              <a:rPr lang="en-US" sz="1800" dirty="0">
                <a:solidFill>
                  <a:schemeClr val="tx1"/>
                </a:solidFill>
              </a:rPr>
              <a:t> uses a different frequency hopping sequence. Radio devices used Time Division Multiplexing (TDM). A master device in a </a:t>
            </a:r>
            <a:r>
              <a:rPr lang="en-US" sz="1800" dirty="0" err="1">
                <a:solidFill>
                  <a:schemeClr val="tx1"/>
                </a:solidFill>
              </a:rPr>
              <a:t>piconet</a:t>
            </a:r>
            <a:r>
              <a:rPr lang="en-US" sz="1800" dirty="0">
                <a:solidFill>
                  <a:schemeClr val="tx1"/>
                </a:solidFill>
              </a:rPr>
              <a:t> transmits on even numbered slots and the slaves may transmit on odd numbered slots.</a:t>
            </a:r>
          </a:p>
          <a:p>
            <a:pPr algn="just" eaLnBrk="1" hangingPunct="1">
              <a:lnSpc>
                <a:spcPct val="150000"/>
              </a:lnSpc>
              <a:spcBef>
                <a:spcPct val="0"/>
              </a:spcBef>
              <a:buClrTx/>
              <a:buSzTx/>
              <a:buFontTx/>
              <a:buNone/>
            </a:pPr>
            <a:endParaRPr lang="en-US" sz="1800" dirty="0">
              <a:solidFill>
                <a:schemeClr val="tx1"/>
              </a:solidFill>
            </a:endParaRPr>
          </a:p>
          <a:p>
            <a:pPr algn="just" eaLnBrk="1" hangingPunct="1">
              <a:lnSpc>
                <a:spcPct val="150000"/>
              </a:lnSpc>
              <a:spcBef>
                <a:spcPct val="0"/>
              </a:spcBef>
              <a:buClrTx/>
              <a:buSzTx/>
              <a:buFontTx/>
              <a:buNone/>
            </a:pPr>
            <a:r>
              <a:rPr lang="en-US" sz="1800" dirty="0">
                <a:solidFill>
                  <a:schemeClr val="tx1"/>
                </a:solidFill>
              </a:rPr>
              <a:t>Multiple </a:t>
            </a:r>
            <a:r>
              <a:rPr lang="en-US" sz="1800" dirty="0" err="1">
                <a:solidFill>
                  <a:schemeClr val="tx1"/>
                </a:solidFill>
              </a:rPr>
              <a:t>piconets</a:t>
            </a:r>
            <a:r>
              <a:rPr lang="en-US" sz="1800" dirty="0">
                <a:solidFill>
                  <a:schemeClr val="tx1"/>
                </a:solidFill>
              </a:rPr>
              <a:t> with overlapping coverage areas form a </a:t>
            </a:r>
            <a:r>
              <a:rPr lang="en-US" sz="1800" dirty="0" err="1">
                <a:solidFill>
                  <a:schemeClr val="tx1"/>
                </a:solidFill>
              </a:rPr>
              <a:t>scatternet</a:t>
            </a:r>
            <a:r>
              <a:rPr lang="en-US" sz="1800" dirty="0">
                <a:solidFill>
                  <a:schemeClr val="tx1"/>
                </a:solidFill>
              </a:rPr>
              <a:t>. Each </a:t>
            </a:r>
            <a:r>
              <a:rPr lang="en-US" sz="1800" dirty="0" err="1">
                <a:solidFill>
                  <a:schemeClr val="tx1"/>
                </a:solidFill>
              </a:rPr>
              <a:t>piconet</a:t>
            </a:r>
            <a:r>
              <a:rPr lang="en-US" sz="1800" dirty="0">
                <a:solidFill>
                  <a:schemeClr val="tx1"/>
                </a:solidFill>
              </a:rPr>
              <a:t> may have only one master, but slaves may participate in different </a:t>
            </a:r>
            <a:r>
              <a:rPr lang="en-US" sz="1800" dirty="0" err="1">
                <a:solidFill>
                  <a:schemeClr val="tx1"/>
                </a:solidFill>
              </a:rPr>
              <a:t>piconets</a:t>
            </a:r>
            <a:r>
              <a:rPr lang="en-US" sz="1800" dirty="0">
                <a:solidFill>
                  <a:schemeClr val="tx1"/>
                </a:solidFill>
              </a:rPr>
              <a:t> on a time-division multiplex basis</a:t>
            </a:r>
            <a:r>
              <a:rPr lang="en-US" sz="1800" dirty="0" smtClean="0">
                <a:solidFill>
                  <a:schemeClr val="tx1"/>
                </a:solidFill>
              </a:rPr>
              <a:t>.</a:t>
            </a:r>
            <a:endParaRPr lang="en-US" sz="1800" dirty="0">
              <a:solidFill>
                <a:schemeClr val="tx1"/>
              </a:solidFill>
            </a:endParaRPr>
          </a:p>
          <a:p>
            <a:pPr algn="just" eaLnBrk="1" hangingPunct="1">
              <a:spcBef>
                <a:spcPct val="0"/>
              </a:spcBef>
              <a:buClrTx/>
              <a:buSzTx/>
              <a:buFontTx/>
              <a:buNone/>
            </a:pPr>
            <a:endParaRPr lang="en-US" sz="1800" dirty="0">
              <a:solidFill>
                <a:schemeClr val="tx1"/>
              </a:solidFill>
            </a:endParaRPr>
          </a:p>
        </p:txBody>
      </p:sp>
      <p:sp>
        <p:nvSpPr>
          <p:cNvPr id="6" name="Title 1"/>
          <p:cNvSpPr txBox="1">
            <a:spLocks/>
          </p:cNvSpPr>
          <p:nvPr/>
        </p:nvSpPr>
        <p:spPr bwMode="auto">
          <a:xfrm>
            <a:off x="430213" y="48748"/>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Bluetooth – Architecture</a:t>
            </a:r>
          </a:p>
        </p:txBody>
      </p:sp>
    </p:spTree>
    <p:extLst>
      <p:ext uri="{BB962C8B-B14F-4D97-AF65-F5344CB8AC3E}">
        <p14:creationId xmlns:p14="http://schemas.microsoft.com/office/powerpoint/2010/main" val="3289794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Picture 5" descr="'Bluetooth Scatternets and Picone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638" y="2667000"/>
            <a:ext cx="6913562"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107576" y="1143000"/>
            <a:ext cx="850302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endParaRPr lang="en-US" sz="2000" dirty="0">
              <a:solidFill>
                <a:schemeClr val="tx1"/>
              </a:solidFill>
            </a:endParaRPr>
          </a:p>
          <a:p>
            <a:pPr algn="just" eaLnBrk="1" hangingPunct="1">
              <a:lnSpc>
                <a:spcPct val="150000"/>
              </a:lnSpc>
              <a:spcBef>
                <a:spcPct val="0"/>
              </a:spcBef>
              <a:buClrTx/>
              <a:buSzTx/>
              <a:buFontTx/>
              <a:buNone/>
            </a:pPr>
            <a:r>
              <a:rPr lang="en-US" sz="2000" dirty="0">
                <a:solidFill>
                  <a:schemeClr val="tx1"/>
                </a:solidFill>
              </a:rPr>
              <a:t>A device may be a master in one </a:t>
            </a:r>
            <a:r>
              <a:rPr lang="en-US" sz="2000" dirty="0" err="1">
                <a:solidFill>
                  <a:schemeClr val="tx1"/>
                </a:solidFill>
              </a:rPr>
              <a:t>piconet</a:t>
            </a:r>
            <a:r>
              <a:rPr lang="en-US" sz="2000" dirty="0">
                <a:solidFill>
                  <a:schemeClr val="tx1"/>
                </a:solidFill>
              </a:rPr>
              <a:t> and a slave in another or a slave in more than one </a:t>
            </a:r>
            <a:r>
              <a:rPr lang="en-US" sz="2000" dirty="0" err="1">
                <a:solidFill>
                  <a:schemeClr val="tx1"/>
                </a:solidFill>
              </a:rPr>
              <a:t>piconet</a:t>
            </a:r>
            <a:r>
              <a:rPr lang="en-US" sz="2000" dirty="0">
                <a:solidFill>
                  <a:schemeClr val="tx1"/>
                </a:solidFill>
              </a:rPr>
              <a:t>.</a:t>
            </a:r>
          </a:p>
          <a:p>
            <a:pPr algn="just" eaLnBrk="1" hangingPunct="1">
              <a:lnSpc>
                <a:spcPct val="150000"/>
              </a:lnSpc>
              <a:spcBef>
                <a:spcPct val="0"/>
              </a:spcBef>
              <a:buClrTx/>
              <a:buSzTx/>
              <a:buFontTx/>
              <a:buNone/>
            </a:pPr>
            <a:endParaRPr lang="en-US" sz="2000" dirty="0">
              <a:solidFill>
                <a:schemeClr val="tx1"/>
              </a:solidFill>
            </a:endParaRPr>
          </a:p>
        </p:txBody>
      </p:sp>
      <p:sp>
        <p:nvSpPr>
          <p:cNvPr id="7" name="Title 1"/>
          <p:cNvSpPr txBox="1">
            <a:spLocks/>
          </p:cNvSpPr>
          <p:nvPr/>
        </p:nvSpPr>
        <p:spPr bwMode="auto">
          <a:xfrm>
            <a:off x="238919" y="500390"/>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Bluetooth – Architecture</a:t>
            </a:r>
          </a:p>
        </p:txBody>
      </p:sp>
    </p:spTree>
    <p:extLst>
      <p:ext uri="{BB962C8B-B14F-4D97-AF65-F5344CB8AC3E}">
        <p14:creationId xmlns:p14="http://schemas.microsoft.com/office/powerpoint/2010/main" val="3413511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243947" y="1676400"/>
            <a:ext cx="8577324"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2000" dirty="0">
                <a:solidFill>
                  <a:schemeClr val="tx1"/>
                </a:solidFill>
              </a:rPr>
              <a:t>NFC is a </a:t>
            </a:r>
            <a:r>
              <a:rPr lang="en-US" sz="2000" dirty="0">
                <a:solidFill>
                  <a:srgbClr val="FF0000"/>
                </a:solidFill>
              </a:rPr>
              <a:t>method of wireless data transfer that detects and then enables technology in close proximity to communicate without the need for an internet connection</a:t>
            </a:r>
            <a:r>
              <a:rPr lang="en-US" sz="2000" dirty="0">
                <a:solidFill>
                  <a:schemeClr val="tx1"/>
                </a:solidFill>
              </a:rPr>
              <a:t>. It's easy, fast and works automagically.</a:t>
            </a:r>
          </a:p>
          <a:p>
            <a:pPr algn="just" eaLnBrk="1" hangingPunct="1">
              <a:lnSpc>
                <a:spcPct val="150000"/>
              </a:lnSpc>
              <a:spcBef>
                <a:spcPct val="0"/>
              </a:spcBef>
              <a:buClrTx/>
              <a:buSzTx/>
              <a:buFontTx/>
              <a:buNone/>
            </a:pPr>
            <a:r>
              <a:rPr lang="en-US" sz="2000" dirty="0">
                <a:solidFill>
                  <a:schemeClr val="tx1"/>
                </a:solidFill>
              </a:rPr>
              <a:t> </a:t>
            </a:r>
          </a:p>
          <a:p>
            <a:pPr algn="just" eaLnBrk="1" hangingPunct="1">
              <a:lnSpc>
                <a:spcPct val="150000"/>
              </a:lnSpc>
              <a:spcBef>
                <a:spcPct val="0"/>
              </a:spcBef>
              <a:buClrTx/>
              <a:buSzTx/>
              <a:buFontTx/>
              <a:buNone/>
            </a:pPr>
            <a:r>
              <a:rPr lang="en-US" sz="2000" dirty="0">
                <a:solidFill>
                  <a:schemeClr val="tx1"/>
                </a:solidFill>
              </a:rPr>
              <a:t>The tech involved is deceptively simple. Evolved from radio frequency identification (RFID) tech, an NFC chip operates as one part of a wireless link. Once </a:t>
            </a:r>
            <a:r>
              <a:rPr lang="en-US" sz="2000" dirty="0" smtClean="0">
                <a:solidFill>
                  <a:schemeClr val="tx1"/>
                </a:solidFill>
              </a:rPr>
              <a:t>it is </a:t>
            </a:r>
            <a:r>
              <a:rPr lang="en-US" sz="2000" dirty="0">
                <a:solidFill>
                  <a:schemeClr val="tx1"/>
                </a:solidFill>
              </a:rPr>
              <a:t>activated by another chip, small amounts of data between the two devices can be transferred when held a few centimeters from each other.</a:t>
            </a:r>
          </a:p>
          <a:p>
            <a:pPr eaLnBrk="1" hangingPunct="1">
              <a:lnSpc>
                <a:spcPct val="150000"/>
              </a:lnSpc>
              <a:spcBef>
                <a:spcPct val="0"/>
              </a:spcBef>
              <a:buClrTx/>
              <a:buSzTx/>
              <a:buFontTx/>
              <a:buNone/>
            </a:pPr>
            <a:endParaRPr lang="en-US" sz="2000" dirty="0">
              <a:solidFill>
                <a:schemeClr val="tx1"/>
              </a:solidFill>
            </a:endParaRPr>
          </a:p>
        </p:txBody>
      </p:sp>
      <p:sp>
        <p:nvSpPr>
          <p:cNvPr id="6" name="Title 1"/>
          <p:cNvSpPr txBox="1">
            <a:spLocks/>
          </p:cNvSpPr>
          <p:nvPr/>
        </p:nvSpPr>
        <p:spPr bwMode="auto">
          <a:xfrm>
            <a:off x="243947" y="561975"/>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NFC – What is NFC?</a:t>
            </a:r>
          </a:p>
        </p:txBody>
      </p:sp>
    </p:spTree>
    <p:extLst>
      <p:ext uri="{BB962C8B-B14F-4D97-AF65-F5344CB8AC3E}">
        <p14:creationId xmlns:p14="http://schemas.microsoft.com/office/powerpoint/2010/main" val="1816489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241955" y="1353173"/>
            <a:ext cx="8655423" cy="50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950" dirty="0">
                <a:solidFill>
                  <a:schemeClr val="tx1"/>
                </a:solidFill>
              </a:rPr>
              <a:t>At its core, NFC works to identify us by our enabled cards and devices (and by extension, our bank accounts and other personal info.)</a:t>
            </a:r>
          </a:p>
          <a:p>
            <a:pPr algn="just" eaLnBrk="1" hangingPunct="1">
              <a:lnSpc>
                <a:spcPct val="150000"/>
              </a:lnSpc>
              <a:spcBef>
                <a:spcPct val="0"/>
              </a:spcBef>
              <a:buClrTx/>
              <a:buSzTx/>
              <a:buFontTx/>
              <a:buNone/>
            </a:pPr>
            <a:endParaRPr lang="en-US" sz="1950" b="1" dirty="0">
              <a:solidFill>
                <a:schemeClr val="tx1"/>
              </a:solidFill>
            </a:endParaRPr>
          </a:p>
          <a:p>
            <a:pPr algn="just" eaLnBrk="1" hangingPunct="1">
              <a:lnSpc>
                <a:spcPct val="150000"/>
              </a:lnSpc>
              <a:spcBef>
                <a:spcPct val="0"/>
              </a:spcBef>
              <a:buClrTx/>
              <a:buSzTx/>
              <a:buFontTx/>
              <a:buNone/>
            </a:pPr>
            <a:r>
              <a:rPr lang="en-US" sz="1950" b="1" dirty="0">
                <a:solidFill>
                  <a:schemeClr val="tx1"/>
                </a:solidFill>
              </a:rPr>
              <a:t>How NFC is used right now?</a:t>
            </a:r>
          </a:p>
          <a:p>
            <a:pPr algn="just" eaLnBrk="1" hangingPunct="1">
              <a:lnSpc>
                <a:spcPct val="150000"/>
              </a:lnSpc>
              <a:spcBef>
                <a:spcPct val="0"/>
              </a:spcBef>
              <a:buClrTx/>
              <a:buSzTx/>
              <a:buFontTx/>
              <a:buNone/>
            </a:pPr>
            <a:r>
              <a:rPr lang="en-US" sz="1950" dirty="0">
                <a:solidFill>
                  <a:srgbClr val="FF0000"/>
                </a:solidFill>
              </a:rPr>
              <a:t>NFC chips </a:t>
            </a:r>
            <a:r>
              <a:rPr lang="en-US" sz="1950" dirty="0">
                <a:solidFill>
                  <a:schemeClr val="tx1"/>
                </a:solidFill>
              </a:rPr>
              <a:t>stocked </a:t>
            </a:r>
            <a:r>
              <a:rPr lang="en-US" sz="1950" dirty="0">
                <a:solidFill>
                  <a:srgbClr val="FF0000"/>
                </a:solidFill>
              </a:rPr>
              <a:t>inside credit cards </a:t>
            </a:r>
            <a:r>
              <a:rPr lang="en-US" sz="1950" dirty="0">
                <a:solidFill>
                  <a:schemeClr val="tx1"/>
                </a:solidFill>
              </a:rPr>
              <a:t>for </a:t>
            </a:r>
            <a:r>
              <a:rPr lang="en-US" sz="1950" dirty="0">
                <a:solidFill>
                  <a:srgbClr val="FF0000"/>
                </a:solidFill>
              </a:rPr>
              <a:t>contactless payments </a:t>
            </a:r>
            <a:r>
              <a:rPr lang="en-US" sz="1950" dirty="0">
                <a:solidFill>
                  <a:schemeClr val="tx1"/>
                </a:solidFill>
              </a:rPr>
              <a:t>is nothing new. But a more recent and admittedly more enticing use case for NFC is with your </a:t>
            </a:r>
            <a:r>
              <a:rPr lang="en-US" sz="1950" dirty="0">
                <a:solidFill>
                  <a:srgbClr val="FF0000"/>
                </a:solidFill>
              </a:rPr>
              <a:t>smartphone</a:t>
            </a:r>
            <a:r>
              <a:rPr lang="en-US" sz="1950" dirty="0">
                <a:solidFill>
                  <a:schemeClr val="tx1"/>
                </a:solidFill>
              </a:rPr>
              <a:t>, which can </a:t>
            </a:r>
            <a:r>
              <a:rPr lang="en-US" sz="1950" dirty="0">
                <a:solidFill>
                  <a:srgbClr val="FF0000"/>
                </a:solidFill>
              </a:rPr>
              <a:t>digitize your entire wallet.</a:t>
            </a:r>
          </a:p>
          <a:p>
            <a:pPr algn="just" eaLnBrk="1" hangingPunct="1">
              <a:lnSpc>
                <a:spcPct val="150000"/>
              </a:lnSpc>
              <a:spcBef>
                <a:spcPct val="0"/>
              </a:spcBef>
              <a:buClrTx/>
              <a:buSzTx/>
              <a:buFontTx/>
              <a:buNone/>
            </a:pPr>
            <a:endParaRPr lang="en-US" sz="1950" dirty="0">
              <a:solidFill>
                <a:schemeClr val="tx1"/>
              </a:solidFill>
            </a:endParaRPr>
          </a:p>
          <a:p>
            <a:pPr algn="just" eaLnBrk="1" hangingPunct="1">
              <a:lnSpc>
                <a:spcPct val="150000"/>
              </a:lnSpc>
              <a:spcBef>
                <a:spcPct val="0"/>
              </a:spcBef>
              <a:buClrTx/>
              <a:buSzTx/>
              <a:buFontTx/>
              <a:buNone/>
            </a:pPr>
            <a:r>
              <a:rPr lang="en-US" sz="1950" dirty="0">
                <a:solidFill>
                  <a:schemeClr val="tx1"/>
                </a:solidFill>
              </a:rPr>
              <a:t>Virtually every mobile OS maker has their own apps that offer unique NFC functionality. </a:t>
            </a:r>
          </a:p>
        </p:txBody>
      </p:sp>
      <p:sp>
        <p:nvSpPr>
          <p:cNvPr id="6" name="Title 1"/>
          <p:cNvSpPr txBox="1">
            <a:spLocks/>
          </p:cNvSpPr>
          <p:nvPr/>
        </p:nvSpPr>
        <p:spPr bwMode="auto">
          <a:xfrm>
            <a:off x="147825" y="277755"/>
            <a:ext cx="7905042"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NFC – How NFC is used right now?</a:t>
            </a:r>
          </a:p>
        </p:txBody>
      </p:sp>
    </p:spTree>
    <p:extLst>
      <p:ext uri="{BB962C8B-B14F-4D97-AF65-F5344CB8AC3E}">
        <p14:creationId xmlns:p14="http://schemas.microsoft.com/office/powerpoint/2010/main" val="3135569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48"/>
          <p:cNvSpPr>
            <a:spLocks noChangeArrowheads="1"/>
          </p:cNvSpPr>
          <p:nvPr/>
        </p:nvSpPr>
        <p:spPr bwMode="auto">
          <a:xfrm>
            <a:off x="282388" y="1586442"/>
            <a:ext cx="8633011"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2000" dirty="0">
                <a:solidFill>
                  <a:schemeClr val="tx1"/>
                </a:solidFill>
              </a:rPr>
              <a:t>Android users have the widest variety to choose from. First off, US users can nab Google Wallet, which accesses your funds for contactless payments. </a:t>
            </a:r>
            <a:r>
              <a:rPr lang="en-US" sz="2000" dirty="0">
                <a:solidFill>
                  <a:schemeClr val="tx1"/>
                </a:solidFill>
                <a:hlinkClick r:id="rId2"/>
              </a:rPr>
              <a:t>Samsung Pay</a:t>
            </a:r>
            <a:r>
              <a:rPr lang="en-US" sz="2000" dirty="0">
                <a:solidFill>
                  <a:schemeClr val="tx1"/>
                </a:solidFill>
              </a:rPr>
              <a:t>, which operates similarly, is on the way for Samsung phone users in US and Korea this Summer.</a:t>
            </a:r>
          </a:p>
          <a:p>
            <a:pPr algn="just" eaLnBrk="1" hangingPunct="1">
              <a:lnSpc>
                <a:spcPct val="150000"/>
              </a:lnSpc>
              <a:spcBef>
                <a:spcPct val="0"/>
              </a:spcBef>
              <a:buClrTx/>
              <a:buSzTx/>
              <a:buFontTx/>
              <a:buNone/>
            </a:pPr>
            <a:endParaRPr lang="en-US" sz="2000" dirty="0">
              <a:solidFill>
                <a:schemeClr val="tx1"/>
              </a:solidFill>
            </a:endParaRPr>
          </a:p>
          <a:p>
            <a:pPr algn="just" eaLnBrk="1" hangingPunct="1">
              <a:lnSpc>
                <a:spcPct val="150000"/>
              </a:lnSpc>
              <a:spcBef>
                <a:spcPct val="0"/>
              </a:spcBef>
              <a:buClrTx/>
              <a:buSzTx/>
              <a:buFontTx/>
              <a:buNone/>
            </a:pPr>
            <a:r>
              <a:rPr lang="en-US" sz="2000" dirty="0">
                <a:solidFill>
                  <a:schemeClr val="tx1"/>
                </a:solidFill>
              </a:rPr>
              <a:t>However, a feature that all Android owners have been able to enjoy is called </a:t>
            </a:r>
            <a:r>
              <a:rPr lang="en-US" sz="2000" dirty="0">
                <a:solidFill>
                  <a:schemeClr val="tx1"/>
                </a:solidFill>
                <a:hlinkClick r:id="rId3"/>
              </a:rPr>
              <a:t>Android Beam</a:t>
            </a:r>
            <a:r>
              <a:rPr lang="en-US" sz="2000" dirty="0">
                <a:solidFill>
                  <a:schemeClr val="tx1"/>
                </a:solidFill>
              </a:rPr>
              <a:t>. It was implemented in </a:t>
            </a:r>
            <a:r>
              <a:rPr lang="en-US" sz="2000" dirty="0">
                <a:solidFill>
                  <a:schemeClr val="tx1"/>
                </a:solidFill>
                <a:hlinkClick r:id="rId4"/>
              </a:rPr>
              <a:t>Ice Cream Sandwich</a:t>
            </a:r>
            <a:r>
              <a:rPr lang="en-US" sz="2000" dirty="0">
                <a:solidFill>
                  <a:schemeClr val="tx1"/>
                </a:solidFill>
              </a:rPr>
              <a:t> 4.0 as a nifty, simple process that allows for the transfer of photos, contacts and directions that works by holding two phones together.</a:t>
            </a:r>
          </a:p>
          <a:p>
            <a:pPr eaLnBrk="1" hangingPunct="1">
              <a:spcBef>
                <a:spcPct val="0"/>
              </a:spcBef>
              <a:buClrTx/>
              <a:buSzTx/>
              <a:buFontTx/>
              <a:buNone/>
            </a:pPr>
            <a:endParaRPr lang="en-US" sz="2000" dirty="0">
              <a:solidFill>
                <a:schemeClr val="tx1"/>
              </a:solidFill>
            </a:endParaRPr>
          </a:p>
        </p:txBody>
      </p:sp>
      <p:sp>
        <p:nvSpPr>
          <p:cNvPr id="6" name="Title 1"/>
          <p:cNvSpPr txBox="1">
            <a:spLocks/>
          </p:cNvSpPr>
          <p:nvPr/>
        </p:nvSpPr>
        <p:spPr bwMode="auto">
          <a:xfrm>
            <a:off x="-162454" y="523813"/>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NFC – How NFC is used right now?</a:t>
            </a:r>
          </a:p>
        </p:txBody>
      </p:sp>
    </p:spTree>
    <p:extLst>
      <p:ext uri="{BB962C8B-B14F-4D97-AF65-F5344CB8AC3E}">
        <p14:creationId xmlns:p14="http://schemas.microsoft.com/office/powerpoint/2010/main" val="700588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Picture 2" descr="Image result for NF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3" y="1727200"/>
            <a:ext cx="7307262" cy="436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bwMode="auto">
          <a:xfrm>
            <a:off x="0" y="583142"/>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NFC – How NFC is used right now?</a:t>
            </a:r>
          </a:p>
        </p:txBody>
      </p:sp>
    </p:spTree>
    <p:extLst>
      <p:ext uri="{BB962C8B-B14F-4D97-AF65-F5344CB8AC3E}">
        <p14:creationId xmlns:p14="http://schemas.microsoft.com/office/powerpoint/2010/main" val="2926054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Picture 4" descr="Image result for NF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480" y="1313391"/>
            <a:ext cx="7543800" cy="5093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bwMode="auto">
          <a:xfrm>
            <a:off x="362480" y="304801"/>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NFC – How NFC is used right now?</a:t>
            </a:r>
          </a:p>
        </p:txBody>
      </p:sp>
    </p:spTree>
    <p:extLst>
      <p:ext uri="{BB962C8B-B14F-4D97-AF65-F5344CB8AC3E}">
        <p14:creationId xmlns:p14="http://schemas.microsoft.com/office/powerpoint/2010/main" val="2147942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125505" y="1391297"/>
            <a:ext cx="8897471"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a:solidFill>
                  <a:schemeClr val="tx1"/>
                </a:solidFill>
              </a:rPr>
              <a:t>Apple's </a:t>
            </a:r>
            <a:r>
              <a:rPr lang="en-US" sz="1800" dirty="0">
                <a:solidFill>
                  <a:schemeClr val="tx1"/>
                </a:solidFill>
                <a:hlinkClick r:id="rId2"/>
              </a:rPr>
              <a:t>iPhone 6</a:t>
            </a:r>
            <a:r>
              <a:rPr lang="en-US" sz="1800" dirty="0">
                <a:solidFill>
                  <a:schemeClr val="tx1"/>
                </a:solidFill>
              </a:rPr>
              <a:t> and </a:t>
            </a:r>
            <a:r>
              <a:rPr lang="en-US" sz="1800" dirty="0">
                <a:solidFill>
                  <a:schemeClr val="tx1"/>
                </a:solidFill>
                <a:hlinkClick r:id="rId3"/>
              </a:rPr>
              <a:t>iPhone 6 Plus</a:t>
            </a:r>
            <a:r>
              <a:rPr lang="en-US" sz="1800" dirty="0">
                <a:solidFill>
                  <a:schemeClr val="tx1"/>
                </a:solidFill>
              </a:rPr>
              <a:t> received NFC functionality, </a:t>
            </a:r>
            <a:r>
              <a:rPr lang="en-US" sz="1800" dirty="0" smtClean="0">
                <a:solidFill>
                  <a:schemeClr val="tx1"/>
                </a:solidFill>
              </a:rPr>
              <a:t>although </a:t>
            </a:r>
            <a:r>
              <a:rPr lang="en-US" sz="1800" dirty="0">
                <a:solidFill>
                  <a:schemeClr val="tx1"/>
                </a:solidFill>
              </a:rPr>
              <a:t>with limited use so far, only for Apple Pay. It's a lot like Google Wallet, in that it's an app which gives users the ability to pay for goods and services at participating retailers. </a:t>
            </a:r>
          </a:p>
          <a:p>
            <a:pPr algn="just" eaLnBrk="1" hangingPunct="1">
              <a:lnSpc>
                <a:spcPct val="150000"/>
              </a:lnSpc>
              <a:spcBef>
                <a:spcPct val="0"/>
              </a:spcBef>
              <a:buClrTx/>
              <a:buSzTx/>
              <a:buFontTx/>
              <a:buNone/>
            </a:pPr>
            <a:endParaRPr lang="en-US" sz="1800" dirty="0">
              <a:solidFill>
                <a:schemeClr val="tx1"/>
              </a:solidFill>
            </a:endParaRPr>
          </a:p>
          <a:p>
            <a:pPr algn="just" eaLnBrk="1" hangingPunct="1">
              <a:lnSpc>
                <a:spcPct val="150000"/>
              </a:lnSpc>
              <a:spcBef>
                <a:spcPct val="0"/>
              </a:spcBef>
              <a:buClrTx/>
              <a:buSzTx/>
              <a:buFontTx/>
              <a:buNone/>
            </a:pPr>
            <a:r>
              <a:rPr lang="en-US" sz="1800" dirty="0">
                <a:solidFill>
                  <a:schemeClr val="tx1"/>
                </a:solidFill>
              </a:rPr>
              <a:t>Lastly, those who prefer Microsoft's Windows Phone will be able to use </a:t>
            </a:r>
            <a:r>
              <a:rPr lang="en-US" sz="1800" dirty="0">
                <a:solidFill>
                  <a:schemeClr val="tx1"/>
                </a:solidFill>
                <a:hlinkClick r:id="rId4"/>
              </a:rPr>
              <a:t>Microsoft Payments</a:t>
            </a:r>
            <a:r>
              <a:rPr lang="en-US" sz="1800" dirty="0">
                <a:solidFill>
                  <a:schemeClr val="tx1"/>
                </a:solidFill>
              </a:rPr>
              <a:t> when it launches likely around the launch of Windows 10.</a:t>
            </a:r>
          </a:p>
          <a:p>
            <a:pPr algn="just" eaLnBrk="1" hangingPunct="1">
              <a:lnSpc>
                <a:spcPct val="150000"/>
              </a:lnSpc>
              <a:spcBef>
                <a:spcPct val="0"/>
              </a:spcBef>
              <a:buClrTx/>
              <a:buSzTx/>
              <a:buFontTx/>
              <a:buNone/>
            </a:pPr>
            <a:endParaRPr lang="en-US" sz="1800" dirty="0">
              <a:solidFill>
                <a:schemeClr val="tx1"/>
              </a:solidFill>
            </a:endParaRPr>
          </a:p>
          <a:p>
            <a:pPr algn="just" eaLnBrk="1" hangingPunct="1">
              <a:lnSpc>
                <a:spcPct val="150000"/>
              </a:lnSpc>
              <a:spcBef>
                <a:spcPct val="0"/>
              </a:spcBef>
              <a:buClrTx/>
              <a:buSzTx/>
              <a:buFontTx/>
              <a:buNone/>
            </a:pPr>
            <a:r>
              <a:rPr lang="en-US" sz="1800" dirty="0">
                <a:solidFill>
                  <a:schemeClr val="tx1"/>
                </a:solidFill>
              </a:rPr>
              <a:t>Whichever device you have, it's likely that a local supermarket, train station, taxi or coffee shop supports contactless payments via your phone's NFC chip. Go try it out! Simply hold it close to a contactless payment terminal and instantly, like swiping a credit card, the payment will complete.</a:t>
            </a:r>
          </a:p>
        </p:txBody>
      </p:sp>
      <p:sp>
        <p:nvSpPr>
          <p:cNvPr id="6" name="Title 1"/>
          <p:cNvSpPr txBox="1">
            <a:spLocks/>
          </p:cNvSpPr>
          <p:nvPr/>
        </p:nvSpPr>
        <p:spPr bwMode="auto">
          <a:xfrm>
            <a:off x="0" y="209169"/>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NFC – How NFC is used right now?</a:t>
            </a:r>
          </a:p>
        </p:txBody>
      </p:sp>
    </p:spTree>
    <p:extLst>
      <p:ext uri="{BB962C8B-B14F-4D97-AF65-F5344CB8AC3E}">
        <p14:creationId xmlns:p14="http://schemas.microsoft.com/office/powerpoint/2010/main" val="1184917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381000" y="1501589"/>
            <a:ext cx="8252012"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endParaRPr lang="en-US" sz="2000" dirty="0">
              <a:solidFill>
                <a:schemeClr val="tx1"/>
              </a:solidFill>
            </a:endParaRPr>
          </a:p>
          <a:p>
            <a:pPr algn="just" eaLnBrk="1" hangingPunct="1">
              <a:lnSpc>
                <a:spcPct val="150000"/>
              </a:lnSpc>
              <a:spcBef>
                <a:spcPct val="0"/>
              </a:spcBef>
              <a:buClrTx/>
              <a:buSzTx/>
              <a:buFontTx/>
              <a:buNone/>
            </a:pPr>
            <a:r>
              <a:rPr lang="en-US" sz="2000" dirty="0">
                <a:solidFill>
                  <a:schemeClr val="tx1"/>
                </a:solidFill>
              </a:rPr>
              <a:t>Looking toward the future, it's possible that NFC chips could be used to replace every card in your wallet. That means the unique info on your frequent shopper loyalty cards, library card, business cards and the like could be contained and transmitted simply via NFC.</a:t>
            </a:r>
          </a:p>
        </p:txBody>
      </p:sp>
      <p:sp>
        <p:nvSpPr>
          <p:cNvPr id="6" name="Title 1"/>
          <p:cNvSpPr txBox="1">
            <a:spLocks/>
          </p:cNvSpPr>
          <p:nvPr/>
        </p:nvSpPr>
        <p:spPr bwMode="auto">
          <a:xfrm>
            <a:off x="201613" y="425264"/>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NFC – How NFC is used right now?</a:t>
            </a:r>
          </a:p>
        </p:txBody>
      </p:sp>
    </p:spTree>
    <p:extLst>
      <p:ext uri="{BB962C8B-B14F-4D97-AF65-F5344CB8AC3E}">
        <p14:creationId xmlns:p14="http://schemas.microsoft.com/office/powerpoint/2010/main" val="1887289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latin typeface="Century Gothic" panose="020B0502020202020204" pitchFamily="34" charset="0"/>
                <a:cs typeface="Calibri" panose="020F0502020204030204" pitchFamily="34" charset="0"/>
              </a:rPr>
              <a:t>What is Bluetooth? Explain its architecture.</a:t>
            </a:r>
          </a:p>
          <a:p>
            <a:r>
              <a:rPr lang="en-US" sz="2000" dirty="0" smtClean="0">
                <a:latin typeface="Century Gothic" panose="020B0502020202020204" pitchFamily="34" charset="0"/>
                <a:cs typeface="Calibri" panose="020F0502020204030204" pitchFamily="34" charset="0"/>
              </a:rPr>
              <a:t>What is NFC? How it works?</a:t>
            </a:r>
          </a:p>
          <a:p>
            <a:endParaRPr lang="en-US" sz="2000" dirty="0">
              <a:latin typeface="Century Gothic" panose="020B0502020202020204" pitchFamily="34" charset="0"/>
              <a:cs typeface="Calibri" panose="020F0502020204030204" pitchFamily="34" charset="0"/>
            </a:endParaRPr>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Title 1"/>
          <p:cNvSpPr>
            <a:spLocks noGrp="1"/>
          </p:cNvSpPr>
          <p:nvPr>
            <p:ph type="title"/>
          </p:nvPr>
        </p:nvSpPr>
        <p:spPr>
          <a:xfrm>
            <a:off x="485775" y="274638"/>
            <a:ext cx="7042150" cy="1143000"/>
          </a:xfrm>
        </p:spPr>
        <p:txBody>
          <a:bodyPr/>
          <a:lstStyle/>
          <a:p>
            <a:r>
              <a:rPr lang="en-US" altLang="en-US" b="1" u="sng" dirty="0" smtClean="0">
                <a:solidFill>
                  <a:schemeClr val="accent6">
                    <a:lumMod val="75000"/>
                  </a:schemeClr>
                </a:solidFill>
                <a:latin typeface="Century Gothic" panose="020B0502020202020204" pitchFamily="34" charset="0"/>
              </a:rPr>
              <a:t>Quick Review Question</a:t>
            </a:r>
          </a:p>
        </p:txBody>
      </p:sp>
    </p:spTree>
    <p:extLst>
      <p:ext uri="{BB962C8B-B14F-4D97-AF65-F5344CB8AC3E}">
        <p14:creationId xmlns:p14="http://schemas.microsoft.com/office/powerpoint/2010/main" val="2108899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D5FD16A9-8C6A-4461-8C10-119E4B147955}" type="slidenum">
              <a:rPr lang="en-GB" smtClean="0"/>
              <a:t>2</a:t>
            </a:fld>
            <a:r>
              <a:rPr lang="en-GB" dirty="0" smtClean="0"/>
              <a:t>› of 9</a:t>
            </a:r>
            <a:endParaRPr lang="en-GB" dirty="0"/>
          </a:p>
        </p:txBody>
      </p:sp>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5" name="Rectangle 1"/>
          <p:cNvSpPr>
            <a:spLocks noChangeArrowheads="1"/>
          </p:cNvSpPr>
          <p:nvPr/>
        </p:nvSpPr>
        <p:spPr bwMode="auto">
          <a:xfrm>
            <a:off x="601663" y="1981200"/>
            <a:ext cx="8001000"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defRPr/>
            </a:pPr>
            <a:r>
              <a:rPr lang="en-US" sz="2400" dirty="0">
                <a:latin typeface="Century Gothic" panose="020B0502020202020204" pitchFamily="34" charset="0"/>
              </a:rPr>
              <a:t>Other current technologies</a:t>
            </a:r>
          </a:p>
          <a:p>
            <a:pPr eaLnBrk="1" fontAlgn="auto" hangingPunct="1">
              <a:defRPr/>
            </a:pPr>
            <a:endParaRPr lang="en-US" sz="2400" dirty="0">
              <a:latin typeface="Century Gothic" panose="020B0502020202020204" pitchFamily="34" charset="0"/>
            </a:endParaRPr>
          </a:p>
          <a:p>
            <a:pPr marL="285750" indent="-285750" eaLnBrk="1" fontAlgn="auto" hangingPunct="1">
              <a:buFont typeface="Arial" pitchFamily="34" charset="0"/>
              <a:buChar char="•"/>
              <a:defRPr/>
            </a:pPr>
            <a:r>
              <a:rPr lang="en-US" sz="2400" dirty="0">
                <a:latin typeface="Century Gothic" panose="020B0502020202020204" pitchFamily="34" charset="0"/>
              </a:rPr>
              <a:t>Bluetooth</a:t>
            </a:r>
          </a:p>
          <a:p>
            <a:pPr marL="285750" indent="-285750" eaLnBrk="1" fontAlgn="auto" hangingPunct="1">
              <a:buFont typeface="Arial" pitchFamily="34" charset="0"/>
              <a:buChar char="•"/>
              <a:defRPr/>
            </a:pPr>
            <a:endParaRPr lang="en-US" sz="2400" dirty="0">
              <a:latin typeface="Century Gothic" panose="020B0502020202020204" pitchFamily="34" charset="0"/>
            </a:endParaRPr>
          </a:p>
          <a:p>
            <a:pPr marL="285750" indent="-285750" eaLnBrk="1" fontAlgn="auto" hangingPunct="1">
              <a:buFont typeface="Arial" pitchFamily="34" charset="0"/>
              <a:buChar char="•"/>
              <a:defRPr/>
            </a:pPr>
            <a:r>
              <a:rPr lang="en-GB" sz="2400" dirty="0" smtClean="0">
                <a:latin typeface="Century Gothic" panose="020B0502020202020204" pitchFamily="34" charset="0"/>
              </a:rPr>
              <a:t>NFC (Near Field Communication)</a:t>
            </a:r>
            <a:endParaRPr lang="en-US" sz="2400" dirty="0">
              <a:latin typeface="Century Gothic" panose="020B0502020202020204" pitchFamily="34" charset="0"/>
            </a:endParaRPr>
          </a:p>
          <a:p>
            <a:pPr marL="285750" indent="-285750" eaLnBrk="1" fontAlgn="auto" hangingPunct="1">
              <a:buFont typeface="Arial" pitchFamily="34" charset="0"/>
              <a:buChar char="•"/>
              <a:defRPr/>
            </a:pPr>
            <a:endParaRPr lang="en-US" sz="3600" dirty="0">
              <a:latin typeface="Century Gothic" panose="020B0502020202020204" pitchFamily="34" charset="0"/>
            </a:endParaRPr>
          </a:p>
        </p:txBody>
      </p:sp>
    </p:spTree>
    <p:extLst>
      <p:ext uri="{BB962C8B-B14F-4D97-AF65-F5344CB8AC3E}">
        <p14:creationId xmlns:p14="http://schemas.microsoft.com/office/powerpoint/2010/main" val="1527183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4"/>
          <p:cNvSpPr/>
          <p:nvPr/>
        </p:nvSpPr>
        <p:spPr>
          <a:xfrm>
            <a:off x="706438" y="1828800"/>
            <a:ext cx="7772400" cy="1200329"/>
          </a:xfrm>
          <a:prstGeom prst="rect">
            <a:avLst/>
          </a:prstGeom>
        </p:spPr>
        <p:txBody>
          <a:bodyPr>
            <a:spAutoFit/>
          </a:bodyPr>
          <a:lstStyle>
            <a:defPPr>
              <a:defRPr lang="en-US"/>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a:lstStyle>
          <a:p>
            <a:pPr marL="285750" indent="-285750" eaLnBrk="1" fontAlgn="auto" hangingPunct="1">
              <a:buFont typeface="Arial" pitchFamily="34" charset="0"/>
              <a:buChar char="•"/>
              <a:defRPr/>
            </a:pPr>
            <a:r>
              <a:rPr lang="en-GB" sz="2400" dirty="0" smtClean="0">
                <a:latin typeface="Century Gothic" panose="020B0502020202020204" pitchFamily="34" charset="0"/>
              </a:rPr>
              <a:t>Discussed Bluetooth  and its architecture</a:t>
            </a:r>
          </a:p>
          <a:p>
            <a:pPr eaLnBrk="1" fontAlgn="auto" hangingPunct="1">
              <a:defRPr/>
            </a:pPr>
            <a:endParaRPr lang="en-US" sz="2400" dirty="0">
              <a:latin typeface="Century Gothic" panose="020B0502020202020204" pitchFamily="34" charset="0"/>
            </a:endParaRPr>
          </a:p>
          <a:p>
            <a:pPr marL="285750" indent="-285750" eaLnBrk="1" hangingPunct="1">
              <a:buFont typeface="Arial" pitchFamily="34" charset="0"/>
              <a:buChar char="•"/>
              <a:defRPr/>
            </a:pPr>
            <a:r>
              <a:rPr lang="en-GB" sz="2400" dirty="0" smtClean="0">
                <a:latin typeface="Century Gothic" panose="020B0502020202020204" pitchFamily="34" charset="0"/>
              </a:rPr>
              <a:t>Discusses NFC and its applications</a:t>
            </a:r>
            <a:endParaRPr lang="en-US" sz="2400" dirty="0">
              <a:latin typeface="Century Gothic" panose="020B0502020202020204" pitchFamily="34" charset="0"/>
            </a:endParaRPr>
          </a:p>
        </p:txBody>
      </p:sp>
      <p:sp>
        <p:nvSpPr>
          <p:cNvPr id="6" name="Text Box 2"/>
          <p:cNvSpPr txBox="1">
            <a:spLocks noChangeArrowheads="1"/>
          </p:cNvSpPr>
          <p:nvPr/>
        </p:nvSpPr>
        <p:spPr bwMode="auto">
          <a:xfrm>
            <a:off x="128998" y="682096"/>
            <a:ext cx="7690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600" b="1" u="sng" dirty="0">
                <a:solidFill>
                  <a:schemeClr val="accent6">
                    <a:lumMod val="75000"/>
                  </a:schemeClr>
                </a:solidFill>
                <a:latin typeface="Century Gothic" panose="020B0502020202020204" pitchFamily="34" charset="0"/>
                <a:ea typeface="新細明體" pitchFamily="18" charset="-120"/>
              </a:rPr>
              <a:t>Summary of Main Teaching Points</a:t>
            </a:r>
            <a:endParaRPr lang="en-US" altLang="zh-TW" sz="3600" u="sng" dirty="0">
              <a:solidFill>
                <a:schemeClr val="accent6">
                  <a:lumMod val="75000"/>
                </a:schemeClr>
              </a:solidFill>
              <a:latin typeface="Century Gothic" panose="020B0502020202020204" pitchFamily="34" charset="0"/>
              <a:ea typeface="新細明體" pitchFamily="18" charset="-120"/>
            </a:endParaRPr>
          </a:p>
        </p:txBody>
      </p:sp>
    </p:spTree>
    <p:extLst>
      <p:ext uri="{BB962C8B-B14F-4D97-AF65-F5344CB8AC3E}">
        <p14:creationId xmlns:p14="http://schemas.microsoft.com/office/powerpoint/2010/main" val="2780385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5E90936-F74F-4C91-9923-CA704BD4FFFE}" type="slidenum">
              <a:rPr lang="en-GB" smtClean="0"/>
              <a:t>21</a:t>
            </a:fld>
            <a:r>
              <a:rPr lang="en-GB" dirty="0" smtClean="0"/>
              <a:t>› of 9</a:t>
            </a:r>
            <a:endParaRPr lang="en-GB" dirty="0"/>
          </a:p>
        </p:txBody>
      </p:sp>
      <p:sp>
        <p:nvSpPr>
          <p:cNvPr id="5" name="Text Box 3"/>
          <p:cNvSpPr txBox="1">
            <a:spLocks noGrp="1" noChangeArrowheads="1"/>
          </p:cNvSpPr>
          <p:nvPr>
            <p:ph type="title"/>
          </p:nvPr>
        </p:nvSpPr>
        <p:spPr bwMode="auto">
          <a:xfrm>
            <a:off x="628264" y="347126"/>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38612761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auto">
              <a:defRPr/>
            </a:pPr>
            <a:r>
              <a:rPr lang="en-US" sz="2000" dirty="0">
                <a:latin typeface="Century Gothic" panose="020B0502020202020204" pitchFamily="34" charset="0"/>
                <a:cs typeface="Calibri" panose="020F0502020204030204" pitchFamily="34" charset="0"/>
              </a:rPr>
              <a:t>The Future: Li-Fi</a:t>
            </a:r>
          </a:p>
          <a:p>
            <a:pPr fontAlgn="auto">
              <a:defRPr/>
            </a:pPr>
            <a:endParaRPr lang="en-US" sz="2000" dirty="0">
              <a:latin typeface="Century Gothic" panose="020B0502020202020204" pitchFamily="34" charset="0"/>
              <a:cs typeface="Calibri" panose="020F0502020204030204" pitchFamily="34" charset="0"/>
            </a:endParaRPr>
          </a:p>
          <a:p>
            <a:pPr marL="285750" indent="-285750" fontAlgn="auto">
              <a:buFont typeface="Arial" pitchFamily="34" charset="0"/>
              <a:buChar char="•"/>
              <a:defRPr/>
            </a:pPr>
            <a:r>
              <a:rPr lang="en-GB" sz="2000" dirty="0">
                <a:latin typeface="Century Gothic" panose="020B0502020202020204" pitchFamily="34" charset="0"/>
                <a:cs typeface="Calibri" panose="020F0502020204030204" pitchFamily="34" charset="0"/>
              </a:rPr>
              <a:t>Light fidelity (Li-Fi): towards all-optical networking</a:t>
            </a:r>
          </a:p>
          <a:p>
            <a:pPr marL="285750" indent="-285750" fontAlgn="auto">
              <a:buFont typeface="Arial" pitchFamily="34" charset="0"/>
              <a:buChar char="•"/>
              <a:defRPr/>
            </a:pPr>
            <a:endParaRPr lang="en-US" sz="2000" dirty="0">
              <a:latin typeface="Century Gothic" panose="020B0502020202020204" pitchFamily="34" charset="0"/>
              <a:cs typeface="Calibri" panose="020F0502020204030204" pitchFamily="34" charset="0"/>
            </a:endParaRPr>
          </a:p>
          <a:p>
            <a:pPr marL="285750" indent="-285750" fontAlgn="auto">
              <a:buFont typeface="Arial" pitchFamily="34" charset="0"/>
              <a:buChar char="•"/>
              <a:defRPr/>
            </a:pPr>
            <a:r>
              <a:rPr lang="en-US" sz="2000" dirty="0" err="1">
                <a:latin typeface="Century Gothic" panose="020B0502020202020204" pitchFamily="34" charset="0"/>
                <a:cs typeface="Calibri" panose="020F0502020204030204" pitchFamily="34" charset="0"/>
              </a:rPr>
              <a:t>LiFi</a:t>
            </a:r>
            <a:r>
              <a:rPr lang="en-US" sz="2000" dirty="0">
                <a:latin typeface="Century Gothic" panose="020B0502020202020204" pitchFamily="34" charset="0"/>
                <a:cs typeface="Calibri" panose="020F0502020204030204" pitchFamily="34" charset="0"/>
              </a:rPr>
              <a:t> internet (2015): First real-world usage boasts speed 100 times faster than </a:t>
            </a:r>
            <a:r>
              <a:rPr lang="en-US" sz="2000" dirty="0" err="1">
                <a:latin typeface="Century Gothic" panose="020B0502020202020204" pitchFamily="34" charset="0"/>
                <a:cs typeface="Calibri" panose="020F0502020204030204" pitchFamily="34" charset="0"/>
              </a:rPr>
              <a:t>WiFi</a:t>
            </a:r>
            <a:endParaRPr lang="en-US" sz="2000" dirty="0">
              <a:latin typeface="Century Gothic" panose="020B0502020202020204" pitchFamily="34" charset="0"/>
              <a:cs typeface="Calibri" panose="020F0502020204030204" pitchFamily="34" charset="0"/>
            </a:endParaRPr>
          </a:p>
          <a:p>
            <a:endParaRPr lang="en-US" sz="2000" dirty="0">
              <a:latin typeface="Century Gothic" panose="020B0502020202020204" pitchFamily="34" charset="0"/>
            </a:endParaRPr>
          </a:p>
        </p:txBody>
      </p:sp>
      <p:sp>
        <p:nvSpPr>
          <p:cNvPr id="4" name="Footer Placeholder 3"/>
          <p:cNvSpPr>
            <a:spLocks noGrp="1"/>
          </p:cNvSpPr>
          <p:nvPr>
            <p:ph type="ftr" sz="quarter" idx="10"/>
          </p:nvPr>
        </p:nvSpPr>
        <p:spPr/>
        <p:txBody>
          <a:bodyPr/>
          <a:lstStyle/>
          <a:p>
            <a:pPr>
              <a:defRPr/>
            </a:pPr>
            <a:r>
              <a:rPr lang="en-GB" dirty="0" smtClean="0"/>
              <a:t>Slide ‹</a:t>
            </a:r>
            <a:fld id="{3F49DD0D-5B4E-4F33-8A46-06C4C1B13AA2}" type="slidenum">
              <a:rPr lang="en-GB" smtClean="0"/>
              <a:t>22</a:t>
            </a:fld>
            <a:r>
              <a:rPr lang="en-GB" dirty="0" smtClean="0"/>
              <a:t>› of 9</a:t>
            </a:r>
            <a:endParaRPr lang="en-GB" dirty="0"/>
          </a:p>
        </p:txBody>
      </p:sp>
      <p:sp>
        <p:nvSpPr>
          <p:cNvPr id="5" name="Text Box 3"/>
          <p:cNvSpPr txBox="1">
            <a:spLocks noGrp="1" noChangeArrowheads="1"/>
          </p:cNvSpPr>
          <p:nvPr>
            <p:ph type="title"/>
          </p:nvPr>
        </p:nvSpPr>
        <p:spPr bwMode="auto">
          <a:xfrm>
            <a:off x="1275977" y="522972"/>
            <a:ext cx="54617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latin typeface="Century Gothic" panose="020B0502020202020204" pitchFamily="34" charset="0"/>
              </a:rPr>
              <a:t>What we will cover next</a:t>
            </a:r>
            <a:endParaRPr lang="en-US" altLang="en-US" u="sng" dirty="0">
              <a:solidFill>
                <a:srgbClr val="003366"/>
              </a:solidFill>
              <a:latin typeface="Century Gothic" panose="020B0502020202020204" pitchFamily="34" charset="0"/>
            </a:endParaRPr>
          </a:p>
        </p:txBody>
      </p:sp>
    </p:spTree>
    <p:extLst>
      <p:ext uri="{BB962C8B-B14F-4D97-AF65-F5344CB8AC3E}">
        <p14:creationId xmlns:p14="http://schemas.microsoft.com/office/powerpoint/2010/main" val="13648951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altLang="zh-TW" b="1" dirty="0">
                <a:latin typeface="Century Gothic" panose="020B0502020202020204" pitchFamily="34" charset="0"/>
                <a:ea typeface="新細明體" pitchFamily="18" charset="-120"/>
              </a:rPr>
              <a:t>At the end of this topic, You should be able </a:t>
            </a:r>
            <a:r>
              <a:rPr lang="en-US" altLang="zh-TW" b="1" dirty="0" smtClean="0">
                <a:latin typeface="Century Gothic" panose="020B0502020202020204" pitchFamily="34" charset="0"/>
                <a:ea typeface="新細明體" pitchFamily="18" charset="-120"/>
              </a:rPr>
              <a:t>to</a:t>
            </a:r>
          </a:p>
          <a:p>
            <a:endParaRPr lang="en-US" dirty="0"/>
          </a:p>
        </p:txBody>
      </p:sp>
      <p:sp>
        <p:nvSpPr>
          <p:cNvPr id="4" name="Footer Placeholder 3"/>
          <p:cNvSpPr>
            <a:spLocks noGrp="1"/>
          </p:cNvSpPr>
          <p:nvPr>
            <p:ph type="ftr" sz="quarter" idx="10"/>
          </p:nvPr>
        </p:nvSpPr>
        <p:spPr/>
        <p:txBody>
          <a:bodyPr/>
          <a:lstStyle/>
          <a:p>
            <a:pPr>
              <a:defRPr/>
            </a:pPr>
            <a:r>
              <a:rPr lang="en-GB" dirty="0" smtClean="0"/>
              <a:t>Slide ‹</a:t>
            </a:r>
            <a:fld id="{E5DBE6D7-844C-4C7F-9823-966AC4DC7EB8}" type="slidenum">
              <a:rPr lang="en-GB" smtClean="0"/>
              <a:t>3</a:t>
            </a:fld>
            <a:r>
              <a:rPr lang="en-GB" dirty="0" smtClean="0"/>
              <a:t>› of 9</a:t>
            </a:r>
            <a:endParaRPr lang="en-GB" dirty="0"/>
          </a:p>
        </p:txBody>
      </p:sp>
      <p:sp>
        <p:nvSpPr>
          <p:cNvPr id="5" name="Text Box 2"/>
          <p:cNvSpPr txBox="1">
            <a:spLocks noGrp="1" noChangeArrowheads="1"/>
          </p:cNvSpPr>
          <p:nvPr>
            <p:ph type="title"/>
          </p:nvPr>
        </p:nvSpPr>
        <p:spPr bwMode="auto">
          <a:xfrm>
            <a:off x="1687536" y="304031"/>
            <a:ext cx="4560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
        <p:nvSpPr>
          <p:cNvPr id="6" name="Rectangle 5"/>
          <p:cNvSpPr>
            <a:spLocks noChangeArrowheads="1"/>
          </p:cNvSpPr>
          <p:nvPr/>
        </p:nvSpPr>
        <p:spPr bwMode="auto">
          <a:xfrm>
            <a:off x="629444" y="2963333"/>
            <a:ext cx="7945437"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lnSpc>
                <a:spcPct val="150000"/>
              </a:lnSpc>
              <a:spcBef>
                <a:spcPct val="0"/>
              </a:spcBef>
              <a:buClrTx/>
              <a:buSzTx/>
              <a:buFont typeface="Arial" panose="020B0604020202020204" pitchFamily="34" charset="0"/>
              <a:buChar char="•"/>
            </a:pPr>
            <a:r>
              <a:rPr lang="en-US" dirty="0">
                <a:solidFill>
                  <a:schemeClr val="tx1"/>
                </a:solidFill>
              </a:rPr>
              <a:t>Understand Bluetooth and its architecture</a:t>
            </a:r>
          </a:p>
          <a:p>
            <a:pPr eaLnBrk="1" hangingPunct="1">
              <a:lnSpc>
                <a:spcPct val="150000"/>
              </a:lnSpc>
              <a:spcBef>
                <a:spcPct val="0"/>
              </a:spcBef>
              <a:buClrTx/>
              <a:buSzTx/>
              <a:buFont typeface="Arial" panose="020B0604020202020204" pitchFamily="34" charset="0"/>
              <a:buChar char="•"/>
            </a:pPr>
            <a:endParaRPr lang="en-US" dirty="0">
              <a:solidFill>
                <a:schemeClr val="tx1"/>
              </a:solidFill>
            </a:endParaRPr>
          </a:p>
          <a:p>
            <a:pPr eaLnBrk="1" hangingPunct="1">
              <a:lnSpc>
                <a:spcPct val="150000"/>
              </a:lnSpc>
              <a:spcBef>
                <a:spcPct val="0"/>
              </a:spcBef>
              <a:buClrTx/>
              <a:buSzTx/>
              <a:buFont typeface="Arial" panose="020B0604020202020204" pitchFamily="34" charset="0"/>
              <a:buChar char="•"/>
            </a:pPr>
            <a:r>
              <a:rPr lang="en-US" dirty="0">
                <a:solidFill>
                  <a:schemeClr val="tx1"/>
                </a:solidFill>
              </a:rPr>
              <a:t>Be familiar with </a:t>
            </a:r>
            <a:r>
              <a:rPr lang="en-US" dirty="0" smtClean="0">
                <a:solidFill>
                  <a:schemeClr val="tx1"/>
                </a:solidFill>
              </a:rPr>
              <a:t>NFC (</a:t>
            </a:r>
            <a:r>
              <a:rPr lang="en-US" dirty="0">
                <a:solidFill>
                  <a:schemeClr val="tx1"/>
                </a:solidFill>
              </a:rPr>
              <a:t>Near Field Communication)</a:t>
            </a:r>
          </a:p>
        </p:txBody>
      </p:sp>
    </p:spTree>
    <p:extLst>
      <p:ext uri="{BB962C8B-B14F-4D97-AF65-F5344CB8AC3E}">
        <p14:creationId xmlns:p14="http://schemas.microsoft.com/office/powerpoint/2010/main" val="1129682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You </a:t>
            </a:r>
            <a:r>
              <a:rPr lang="en-US" altLang="en-US" b="1" u="sng" dirty="0">
                <a:solidFill>
                  <a:schemeClr val="accent6">
                    <a:lumMod val="75000"/>
                  </a:schemeClr>
                </a:solidFill>
                <a:latin typeface="Century Gothic" panose="020B0502020202020204" pitchFamily="34" charset="0"/>
                <a:cs typeface="Arial" panose="020B0604020202020204" pitchFamily="34" charset="0"/>
              </a:rPr>
              <a:t>M</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ust </a:t>
            </a:r>
            <a:r>
              <a:rPr lang="en-US" altLang="en-US" b="1" u="sng" dirty="0">
                <a:solidFill>
                  <a:schemeClr val="accent6">
                    <a:lumMod val="75000"/>
                  </a:schemeClr>
                </a:solidFill>
                <a:latin typeface="Century Gothic" panose="020B0502020202020204" pitchFamily="34" charset="0"/>
                <a:cs typeface="Arial" panose="020B0604020202020204" pitchFamily="34" charset="0"/>
              </a:rPr>
              <a:t>B</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e </a:t>
            </a:r>
            <a:r>
              <a:rPr lang="en-US" altLang="en-US" b="1" u="sng" dirty="0">
                <a:solidFill>
                  <a:schemeClr val="accent6">
                    <a:lumMod val="75000"/>
                  </a:schemeClr>
                </a:solidFill>
                <a:latin typeface="Century Gothic" panose="020B0502020202020204" pitchFamily="34" charset="0"/>
                <a:cs typeface="Arial" panose="020B0604020202020204" pitchFamily="34" charset="0"/>
              </a:rPr>
              <a:t>A</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ble </a:t>
            </a:r>
            <a:r>
              <a:rPr lang="en-US" altLang="en-US" b="1" u="sng" dirty="0">
                <a:solidFill>
                  <a:schemeClr val="accent6">
                    <a:lumMod val="75000"/>
                  </a:schemeClr>
                </a:solidFill>
                <a:latin typeface="Century Gothic" panose="020B0502020202020204" pitchFamily="34" charset="0"/>
                <a:cs typeface="Arial" panose="020B0604020202020204" pitchFamily="34" charset="0"/>
              </a:rPr>
              <a:t>T</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o </a:t>
            </a:r>
            <a:r>
              <a:rPr lang="en-US" altLang="en-US" b="1" u="sng" dirty="0">
                <a:solidFill>
                  <a:schemeClr val="accent6">
                    <a:lumMod val="75000"/>
                  </a:schemeClr>
                </a:solidFill>
                <a:latin typeface="Century Gothic" panose="020B0502020202020204" pitchFamily="34" charset="0"/>
                <a:cs typeface="Arial" panose="020B0604020202020204" pitchFamily="34" charset="0"/>
              </a:rPr>
              <a:t>U</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se</a:t>
            </a:r>
            <a:endParaRPr lang="en-US" dirty="0">
              <a:solidFill>
                <a:schemeClr val="accent6">
                  <a:lumMod val="75000"/>
                </a:schemeClr>
              </a:solidFill>
              <a:latin typeface="Century Gothic" panose="020B0502020202020204" pitchFamily="34" charset="0"/>
            </a:endParaRPr>
          </a:p>
        </p:txBody>
      </p:sp>
      <p:sp>
        <p:nvSpPr>
          <p:cNvPr id="4" name="Footer Placeholder 3"/>
          <p:cNvSpPr>
            <a:spLocks noGrp="1"/>
          </p:cNvSpPr>
          <p:nvPr>
            <p:ph type="ftr" sz="quarter" idx="10"/>
          </p:nvPr>
        </p:nvSpPr>
        <p:spPr/>
        <p:txBody>
          <a:bodyPr/>
          <a:lstStyle/>
          <a:p>
            <a:pPr>
              <a:defRPr/>
            </a:pPr>
            <a:r>
              <a:rPr lang="en-GB" dirty="0" smtClean="0"/>
              <a:t>Slide ‹</a:t>
            </a:r>
            <a:fld id="{8C1754EE-C916-46B9-8AE9-DC16FB141BD6}" type="slidenum">
              <a:rPr lang="en-GB" smtClean="0"/>
              <a:t>4</a:t>
            </a:fld>
            <a:r>
              <a:rPr lang="en-GB" dirty="0" smtClean="0"/>
              <a:t>› of 9</a:t>
            </a:r>
            <a:endParaRPr lang="en-GB" dirty="0"/>
          </a:p>
        </p:txBody>
      </p:sp>
      <p:sp>
        <p:nvSpPr>
          <p:cNvPr id="6" name="Rectangle 5"/>
          <p:cNvSpPr>
            <a:spLocks noChangeArrowheads="1"/>
          </p:cNvSpPr>
          <p:nvPr/>
        </p:nvSpPr>
        <p:spPr bwMode="auto">
          <a:xfrm>
            <a:off x="500063" y="1828800"/>
            <a:ext cx="8110537"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defRPr/>
            </a:pPr>
            <a:r>
              <a:rPr lang="en-US" sz="2400" b="1" dirty="0">
                <a:latin typeface="Century Gothic" panose="020B0502020202020204" pitchFamily="34" charset="0"/>
                <a:cs typeface="Arial" charset="0"/>
              </a:rPr>
              <a:t>If you have mastered this topic, </a:t>
            </a:r>
            <a:r>
              <a:rPr lang="en-US" sz="2400" b="1" dirty="0">
                <a:solidFill>
                  <a:srgbClr val="990000"/>
                </a:solidFill>
                <a:latin typeface="Century Gothic" panose="020B0502020202020204" pitchFamily="34" charset="0"/>
                <a:cs typeface="Arial" charset="0"/>
              </a:rPr>
              <a:t>you should be able to use the following terms correctly in your assignments and exams</a:t>
            </a:r>
            <a:r>
              <a:rPr lang="en-US" sz="2400" b="1" dirty="0">
                <a:latin typeface="Century Gothic" panose="020B0502020202020204" pitchFamily="34" charset="0"/>
                <a:cs typeface="Arial" charset="0"/>
              </a:rPr>
              <a:t>:</a:t>
            </a:r>
          </a:p>
          <a:p>
            <a:pPr algn="just" eaLnBrk="1" hangingPunct="1">
              <a:defRPr/>
            </a:pPr>
            <a:endParaRPr lang="en-US" sz="2400" dirty="0">
              <a:latin typeface="Century Gothic" panose="020B0502020202020204" pitchFamily="34" charset="0"/>
              <a:cs typeface="Arial" charset="0"/>
            </a:endParaRPr>
          </a:p>
          <a:p>
            <a:pPr marL="342900" indent="-342900" algn="just" eaLnBrk="1" hangingPunct="1">
              <a:buFont typeface="Arial" pitchFamily="34" charset="0"/>
              <a:buChar char="•"/>
              <a:defRPr/>
            </a:pPr>
            <a:r>
              <a:rPr lang="en-US" sz="2400" dirty="0">
                <a:latin typeface="Century Gothic" panose="020B0502020202020204" pitchFamily="34" charset="0"/>
                <a:cs typeface="Arial" charset="0"/>
              </a:rPr>
              <a:t>Piconet</a:t>
            </a:r>
          </a:p>
          <a:p>
            <a:pPr marL="342900" indent="-342900" algn="just" eaLnBrk="1" hangingPunct="1">
              <a:buFont typeface="Arial" pitchFamily="34" charset="0"/>
              <a:buChar char="•"/>
              <a:defRPr/>
            </a:pPr>
            <a:endParaRPr lang="en-US" sz="2400" dirty="0">
              <a:latin typeface="Century Gothic" panose="020B0502020202020204" pitchFamily="34" charset="0"/>
              <a:cs typeface="Arial" charset="0"/>
            </a:endParaRPr>
          </a:p>
          <a:p>
            <a:pPr marL="342900" indent="-342900" algn="just" eaLnBrk="1" hangingPunct="1">
              <a:buFont typeface="Arial" pitchFamily="34" charset="0"/>
              <a:buChar char="•"/>
              <a:defRPr/>
            </a:pPr>
            <a:r>
              <a:rPr lang="en-US" sz="2400" dirty="0">
                <a:latin typeface="Century Gothic" panose="020B0502020202020204" pitchFamily="34" charset="0"/>
                <a:cs typeface="Arial" charset="0"/>
              </a:rPr>
              <a:t>Scatternet</a:t>
            </a:r>
          </a:p>
          <a:p>
            <a:pPr algn="just" eaLnBrk="1" hangingPunct="1">
              <a:defRPr/>
            </a:pPr>
            <a:endParaRPr lang="en-US" sz="2400" dirty="0">
              <a:latin typeface="Century Gothic" panose="020B0502020202020204" pitchFamily="34" charset="0"/>
              <a:cs typeface="Arial" charset="0"/>
            </a:endParaRPr>
          </a:p>
          <a:p>
            <a:pPr marL="342900" indent="-342900" algn="just" eaLnBrk="1" hangingPunct="1">
              <a:buFont typeface="Arial" pitchFamily="34" charset="0"/>
              <a:buChar char="•"/>
              <a:defRPr/>
            </a:pPr>
            <a:r>
              <a:rPr lang="en-US" sz="2400" dirty="0">
                <a:latin typeface="Century Gothic" panose="020B0502020202020204" pitchFamily="34" charset="0"/>
                <a:cs typeface="Arial" charset="0"/>
              </a:rPr>
              <a:t>RFID</a:t>
            </a:r>
          </a:p>
          <a:p>
            <a:pPr algn="just" eaLnBrk="1" hangingPunct="1">
              <a:defRPr/>
            </a:pPr>
            <a:endParaRPr lang="en-US" sz="2400" dirty="0">
              <a:latin typeface="Century Gothic" panose="020B0502020202020204" pitchFamily="34" charset="0"/>
              <a:cs typeface="Arial" charset="0"/>
            </a:endParaRPr>
          </a:p>
          <a:p>
            <a:pPr marL="342900" indent="-342900" algn="just" eaLnBrk="1" hangingPunct="1">
              <a:buFont typeface="Arial" pitchFamily="34" charset="0"/>
              <a:buChar char="•"/>
              <a:defRPr/>
            </a:pPr>
            <a:r>
              <a:rPr lang="en-US" sz="2400" dirty="0">
                <a:latin typeface="Century Gothic" panose="020B0502020202020204" pitchFamily="34" charset="0"/>
                <a:cs typeface="Arial" charset="0"/>
              </a:rPr>
              <a:t>NFC Chips</a:t>
            </a:r>
          </a:p>
          <a:p>
            <a:pPr algn="just" eaLnBrk="1" hangingPunct="1">
              <a:defRPr/>
            </a:pPr>
            <a:endParaRPr lang="en-US" sz="2400" dirty="0">
              <a:latin typeface="Century Gothic" panose="020B0502020202020204" pitchFamily="34" charset="0"/>
              <a:cs typeface="Arial" charset="0"/>
            </a:endParaRPr>
          </a:p>
        </p:txBody>
      </p:sp>
    </p:spTree>
    <p:extLst>
      <p:ext uri="{BB962C8B-B14F-4D97-AF65-F5344CB8AC3E}">
        <p14:creationId xmlns:p14="http://schemas.microsoft.com/office/powerpoint/2010/main" val="1660761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8DCA5302-DB96-4B65-9CEE-39C415B40160}" type="slidenum">
              <a:rPr lang="en-GB" smtClean="0"/>
              <a:t>5</a:t>
            </a:fld>
            <a:r>
              <a:rPr lang="en-GB" dirty="0" smtClean="0"/>
              <a:t>› of 9</a:t>
            </a:r>
            <a:endParaRPr lang="en-GB" dirty="0"/>
          </a:p>
        </p:txBody>
      </p:sp>
      <p:sp>
        <p:nvSpPr>
          <p:cNvPr id="6" name="Rectangle 1"/>
          <p:cNvSpPr>
            <a:spLocks noChangeArrowheads="1"/>
          </p:cNvSpPr>
          <p:nvPr/>
        </p:nvSpPr>
        <p:spPr bwMode="auto">
          <a:xfrm>
            <a:off x="270622" y="1419332"/>
            <a:ext cx="8765802" cy="5299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900" dirty="0" err="1">
                <a:solidFill>
                  <a:schemeClr val="tx1"/>
                </a:solidFill>
              </a:rPr>
              <a:t>Harald</a:t>
            </a:r>
            <a:r>
              <a:rPr lang="en-US" sz="1900" dirty="0">
                <a:solidFill>
                  <a:schemeClr val="tx1"/>
                </a:solidFill>
              </a:rPr>
              <a:t> Bluetooth was king of Denmark in the late 900s. He managed to unite Denmark and part of Norway into a single kingdom then introduced Christianity into Denmark. </a:t>
            </a:r>
          </a:p>
          <a:p>
            <a:pPr algn="just" eaLnBrk="1" hangingPunct="1">
              <a:lnSpc>
                <a:spcPct val="150000"/>
              </a:lnSpc>
              <a:spcBef>
                <a:spcPct val="0"/>
              </a:spcBef>
              <a:buClrTx/>
              <a:buSzTx/>
              <a:buFontTx/>
              <a:buNone/>
            </a:pPr>
            <a:endParaRPr lang="en-US" sz="1900" dirty="0">
              <a:solidFill>
                <a:schemeClr val="tx1"/>
              </a:solidFill>
            </a:endParaRPr>
          </a:p>
          <a:p>
            <a:pPr algn="just" eaLnBrk="1" hangingPunct="1">
              <a:lnSpc>
                <a:spcPct val="150000"/>
              </a:lnSpc>
              <a:spcBef>
                <a:spcPct val="0"/>
              </a:spcBef>
              <a:buClrTx/>
              <a:buSzTx/>
              <a:buFontTx/>
              <a:buNone/>
            </a:pPr>
            <a:r>
              <a:rPr lang="en-US" sz="1900" dirty="0">
                <a:solidFill>
                  <a:schemeClr val="tx1"/>
                </a:solidFill>
              </a:rPr>
              <a:t>He left a large monument, the Jelling rune stone, in memory of his parents. He was killed in 986 during a battle with his son, </a:t>
            </a:r>
            <a:r>
              <a:rPr lang="en-US" sz="1900" dirty="0" err="1">
                <a:solidFill>
                  <a:schemeClr val="tx1"/>
                </a:solidFill>
              </a:rPr>
              <a:t>Svend</a:t>
            </a:r>
            <a:r>
              <a:rPr lang="en-US" sz="1900" dirty="0">
                <a:solidFill>
                  <a:schemeClr val="tx1"/>
                </a:solidFill>
              </a:rPr>
              <a:t> </a:t>
            </a:r>
            <a:r>
              <a:rPr lang="en-US" sz="1900" dirty="0" err="1">
                <a:solidFill>
                  <a:schemeClr val="tx1"/>
                </a:solidFill>
              </a:rPr>
              <a:t>Forkbeard</a:t>
            </a:r>
            <a:r>
              <a:rPr lang="en-US" sz="1900" dirty="0">
                <a:solidFill>
                  <a:schemeClr val="tx1"/>
                </a:solidFill>
              </a:rPr>
              <a:t>. </a:t>
            </a:r>
          </a:p>
          <a:p>
            <a:pPr algn="just" eaLnBrk="1" hangingPunct="1">
              <a:lnSpc>
                <a:spcPct val="150000"/>
              </a:lnSpc>
              <a:spcBef>
                <a:spcPct val="0"/>
              </a:spcBef>
              <a:buClrTx/>
              <a:buSzTx/>
              <a:buFontTx/>
              <a:buNone/>
            </a:pPr>
            <a:endParaRPr lang="en-US" sz="1900" dirty="0">
              <a:solidFill>
                <a:schemeClr val="tx1"/>
              </a:solidFill>
            </a:endParaRPr>
          </a:p>
          <a:p>
            <a:pPr algn="just" eaLnBrk="1" hangingPunct="1">
              <a:lnSpc>
                <a:spcPct val="150000"/>
              </a:lnSpc>
              <a:spcBef>
                <a:spcPct val="0"/>
              </a:spcBef>
              <a:buClrTx/>
              <a:buSzTx/>
              <a:buFontTx/>
              <a:buNone/>
            </a:pPr>
            <a:r>
              <a:rPr lang="en-US" sz="1900" dirty="0">
                <a:solidFill>
                  <a:schemeClr val="tx1"/>
                </a:solidFill>
              </a:rPr>
              <a:t>Choosing this name for the standard indicates how important companies from the Nordic region (nations including Denmark, Sweden, Norway and Finland) are to the communications industry, even if it says little about the way the technology works.</a:t>
            </a:r>
          </a:p>
        </p:txBody>
      </p:sp>
      <p:sp>
        <p:nvSpPr>
          <p:cNvPr id="7" name="Title 1"/>
          <p:cNvSpPr txBox="1">
            <a:spLocks/>
          </p:cNvSpPr>
          <p:nvPr/>
        </p:nvSpPr>
        <p:spPr bwMode="auto">
          <a:xfrm>
            <a:off x="0" y="449122"/>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Bluetooth – Why is it called Bluetooth?</a:t>
            </a:r>
          </a:p>
        </p:txBody>
      </p:sp>
    </p:spTree>
    <p:extLst>
      <p:ext uri="{BB962C8B-B14F-4D97-AF65-F5344CB8AC3E}">
        <p14:creationId xmlns:p14="http://schemas.microsoft.com/office/powerpoint/2010/main" val="3227043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90773AB8-3D04-489B-AF7B-BEDEC604F372}" type="slidenum">
              <a:rPr lang="en-GB" smtClean="0"/>
              <a:t>6</a:t>
            </a:fld>
            <a:r>
              <a:rPr lang="en-GB" dirty="0" smtClean="0"/>
              <a:t>› of 9</a:t>
            </a:r>
            <a:endParaRPr lang="en-GB" dirty="0"/>
          </a:p>
        </p:txBody>
      </p:sp>
      <p:sp>
        <p:nvSpPr>
          <p:cNvPr id="6" name="Rectangle 2"/>
          <p:cNvSpPr>
            <a:spLocks noChangeArrowheads="1"/>
          </p:cNvSpPr>
          <p:nvPr/>
        </p:nvSpPr>
        <p:spPr bwMode="auto">
          <a:xfrm>
            <a:off x="369327" y="1376083"/>
            <a:ext cx="8435975"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a:solidFill>
                  <a:schemeClr val="tx1"/>
                </a:solidFill>
              </a:rPr>
              <a:t>A cable-replacement technology that can be used to connect almost any device to any other device.</a:t>
            </a:r>
          </a:p>
          <a:p>
            <a:pPr algn="just" eaLnBrk="1" hangingPunct="1">
              <a:lnSpc>
                <a:spcPct val="150000"/>
              </a:lnSpc>
              <a:spcBef>
                <a:spcPct val="0"/>
              </a:spcBef>
              <a:buClrTx/>
              <a:buSzTx/>
              <a:buFontTx/>
              <a:buNone/>
            </a:pPr>
            <a:endParaRPr lang="en-US" sz="1800" dirty="0">
              <a:solidFill>
                <a:schemeClr val="tx1"/>
              </a:solidFill>
            </a:endParaRPr>
          </a:p>
          <a:p>
            <a:pPr algn="just" eaLnBrk="1" hangingPunct="1">
              <a:lnSpc>
                <a:spcPct val="150000"/>
              </a:lnSpc>
              <a:spcBef>
                <a:spcPct val="0"/>
              </a:spcBef>
              <a:buClrTx/>
              <a:buSzTx/>
              <a:buFontTx/>
              <a:buNone/>
            </a:pPr>
            <a:r>
              <a:rPr lang="en-US" sz="1800" dirty="0">
                <a:solidFill>
                  <a:schemeClr val="tx1"/>
                </a:solidFill>
              </a:rPr>
              <a:t>Bluetooth can connect up to </a:t>
            </a:r>
            <a:r>
              <a:rPr lang="en-US" sz="1800" b="1" dirty="0">
                <a:solidFill>
                  <a:schemeClr val="tx1"/>
                </a:solidFill>
              </a:rPr>
              <a:t>eight devices</a:t>
            </a:r>
            <a:r>
              <a:rPr lang="en-US" sz="1800" dirty="0">
                <a:solidFill>
                  <a:schemeClr val="tx1"/>
                </a:solidFill>
              </a:rPr>
              <a:t> simultaneously. With all of those devices in the same 10-meter (32-foot) radius, you might think </a:t>
            </a:r>
            <a:r>
              <a:rPr lang="en-US" sz="1800" dirty="0" smtClean="0">
                <a:solidFill>
                  <a:schemeClr val="tx1"/>
                </a:solidFill>
              </a:rPr>
              <a:t>they had </a:t>
            </a:r>
            <a:r>
              <a:rPr lang="en-US" sz="1800" dirty="0">
                <a:solidFill>
                  <a:schemeClr val="tx1"/>
                </a:solidFill>
              </a:rPr>
              <a:t>interfere with one another, but </a:t>
            </a:r>
            <a:r>
              <a:rPr lang="en-US" sz="1800" dirty="0" smtClean="0">
                <a:solidFill>
                  <a:schemeClr val="tx1"/>
                </a:solidFill>
              </a:rPr>
              <a:t>it</a:t>
            </a:r>
            <a:r>
              <a:rPr lang="en-US" sz="1800" dirty="0">
                <a:solidFill>
                  <a:schemeClr val="tx1"/>
                </a:solidFill>
              </a:rPr>
              <a:t> </a:t>
            </a:r>
            <a:r>
              <a:rPr lang="en-US" sz="1800" dirty="0" smtClean="0">
                <a:solidFill>
                  <a:schemeClr val="tx1"/>
                </a:solidFill>
              </a:rPr>
              <a:t>is </a:t>
            </a:r>
            <a:r>
              <a:rPr lang="en-US" sz="1800" dirty="0">
                <a:solidFill>
                  <a:schemeClr val="tx1"/>
                </a:solidFill>
              </a:rPr>
              <a:t>unlikely. </a:t>
            </a:r>
          </a:p>
          <a:p>
            <a:pPr algn="just" eaLnBrk="1" hangingPunct="1">
              <a:lnSpc>
                <a:spcPct val="150000"/>
              </a:lnSpc>
              <a:spcBef>
                <a:spcPct val="0"/>
              </a:spcBef>
              <a:buClrTx/>
              <a:buSzTx/>
              <a:buFontTx/>
              <a:buNone/>
            </a:pPr>
            <a:endParaRPr lang="en-US" sz="1800" dirty="0">
              <a:solidFill>
                <a:schemeClr val="tx1"/>
              </a:solidFill>
            </a:endParaRPr>
          </a:p>
          <a:p>
            <a:pPr algn="just" eaLnBrk="1" hangingPunct="1">
              <a:lnSpc>
                <a:spcPct val="150000"/>
              </a:lnSpc>
              <a:spcBef>
                <a:spcPct val="0"/>
              </a:spcBef>
              <a:buClrTx/>
              <a:buSzTx/>
              <a:buFontTx/>
              <a:buNone/>
            </a:pPr>
            <a:r>
              <a:rPr lang="en-US" sz="1800" dirty="0">
                <a:solidFill>
                  <a:schemeClr val="tx1"/>
                </a:solidFill>
              </a:rPr>
              <a:t>Bluetooth uses a technique called </a:t>
            </a:r>
            <a:r>
              <a:rPr lang="en-US" sz="1800" b="1" dirty="0">
                <a:solidFill>
                  <a:schemeClr val="tx1"/>
                </a:solidFill>
              </a:rPr>
              <a:t>spread-spectrum frequency hopping</a:t>
            </a:r>
            <a:r>
              <a:rPr lang="en-US" sz="1800" dirty="0">
                <a:solidFill>
                  <a:schemeClr val="tx1"/>
                </a:solidFill>
              </a:rPr>
              <a:t> that makes it rare for more than one device to be transmitting on the same frequency at the same time. In this technique, a device will use 79 individual, randomly chosen frequencies within a designated range, changing from one to another on a regular basis. </a:t>
            </a:r>
          </a:p>
          <a:p>
            <a:pPr algn="just" eaLnBrk="1" hangingPunct="1">
              <a:spcBef>
                <a:spcPct val="0"/>
              </a:spcBef>
              <a:buClrTx/>
              <a:buSzTx/>
              <a:buFontTx/>
              <a:buNone/>
            </a:pPr>
            <a:endParaRPr lang="en-US" sz="1800" dirty="0">
              <a:solidFill>
                <a:schemeClr val="tx1"/>
              </a:solidFill>
            </a:endParaRPr>
          </a:p>
        </p:txBody>
      </p:sp>
      <p:sp>
        <p:nvSpPr>
          <p:cNvPr id="7" name="Title 1"/>
          <p:cNvSpPr txBox="1">
            <a:spLocks/>
          </p:cNvSpPr>
          <p:nvPr/>
        </p:nvSpPr>
        <p:spPr bwMode="auto">
          <a:xfrm>
            <a:off x="362977" y="401358"/>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Bluetooth – What is Bluetooth?</a:t>
            </a:r>
          </a:p>
        </p:txBody>
      </p:sp>
    </p:spTree>
    <p:extLst>
      <p:ext uri="{BB962C8B-B14F-4D97-AF65-F5344CB8AC3E}">
        <p14:creationId xmlns:p14="http://schemas.microsoft.com/office/powerpoint/2010/main" val="2090483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47CDED0-D8D5-4196-BCFA-C049091E5763}" type="slidenum">
              <a:rPr lang="en-GB" smtClean="0"/>
              <a:t>7</a:t>
            </a:fld>
            <a:r>
              <a:rPr lang="en-GB" dirty="0" smtClean="0"/>
              <a:t>› of 9</a:t>
            </a:r>
            <a:endParaRPr lang="en-GB" dirty="0"/>
          </a:p>
        </p:txBody>
      </p:sp>
      <p:sp>
        <p:nvSpPr>
          <p:cNvPr id="6" name="Rectangle 3"/>
          <p:cNvSpPr>
            <a:spLocks noChangeArrowheads="1"/>
          </p:cNvSpPr>
          <p:nvPr/>
        </p:nvSpPr>
        <p:spPr bwMode="auto">
          <a:xfrm>
            <a:off x="147918" y="1509028"/>
            <a:ext cx="8700247" cy="491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900" dirty="0">
                <a:solidFill>
                  <a:schemeClr val="tx1"/>
                </a:solidFill>
              </a:rPr>
              <a:t>In the case of Bluetooth, the transmitters change frequencies 1,600 times every second, meaning that more devices can make full use of a limited slice of the </a:t>
            </a:r>
            <a:r>
              <a:rPr lang="en-US" sz="1900" dirty="0">
                <a:solidFill>
                  <a:schemeClr val="tx1"/>
                </a:solidFill>
                <a:hlinkClick r:id="rId2"/>
              </a:rPr>
              <a:t>radio spectrum</a:t>
            </a:r>
            <a:r>
              <a:rPr lang="en-US" sz="1900" dirty="0">
                <a:solidFill>
                  <a:schemeClr val="tx1"/>
                </a:solidFill>
              </a:rPr>
              <a:t>. </a:t>
            </a:r>
          </a:p>
          <a:p>
            <a:pPr algn="just" eaLnBrk="1" hangingPunct="1">
              <a:lnSpc>
                <a:spcPct val="150000"/>
              </a:lnSpc>
              <a:spcBef>
                <a:spcPct val="0"/>
              </a:spcBef>
              <a:buClrTx/>
              <a:buSzTx/>
              <a:buFontTx/>
              <a:buNone/>
            </a:pPr>
            <a:endParaRPr lang="en-US" sz="1900" dirty="0">
              <a:solidFill>
                <a:schemeClr val="tx1"/>
              </a:solidFill>
            </a:endParaRPr>
          </a:p>
          <a:p>
            <a:pPr algn="just" eaLnBrk="1" hangingPunct="1">
              <a:lnSpc>
                <a:spcPct val="150000"/>
              </a:lnSpc>
              <a:spcBef>
                <a:spcPct val="0"/>
              </a:spcBef>
              <a:buClrTx/>
              <a:buSzTx/>
              <a:buFontTx/>
              <a:buNone/>
            </a:pPr>
            <a:r>
              <a:rPr lang="en-US" sz="1900" dirty="0">
                <a:solidFill>
                  <a:schemeClr val="tx1"/>
                </a:solidFill>
              </a:rPr>
              <a:t>Since every Bluetooth transmitter uses spread-spectrum transmitting automatically, </a:t>
            </a:r>
            <a:r>
              <a:rPr lang="en-US" sz="1900" dirty="0" smtClean="0">
                <a:solidFill>
                  <a:schemeClr val="tx1"/>
                </a:solidFill>
              </a:rPr>
              <a:t>it</a:t>
            </a:r>
            <a:r>
              <a:rPr lang="en-US" sz="1900" dirty="0">
                <a:solidFill>
                  <a:schemeClr val="tx1"/>
                </a:solidFill>
              </a:rPr>
              <a:t> </a:t>
            </a:r>
            <a:r>
              <a:rPr lang="en-US" sz="1900" dirty="0" smtClean="0">
                <a:solidFill>
                  <a:schemeClr val="tx1"/>
                </a:solidFill>
              </a:rPr>
              <a:t>is </a:t>
            </a:r>
            <a:r>
              <a:rPr lang="en-US" sz="1900" dirty="0">
                <a:solidFill>
                  <a:schemeClr val="tx1"/>
                </a:solidFill>
              </a:rPr>
              <a:t>unlikely that two transmitters will be on the same frequency at the same time. </a:t>
            </a:r>
          </a:p>
          <a:p>
            <a:pPr algn="just" eaLnBrk="1" hangingPunct="1">
              <a:lnSpc>
                <a:spcPct val="150000"/>
              </a:lnSpc>
              <a:spcBef>
                <a:spcPct val="0"/>
              </a:spcBef>
              <a:buClrTx/>
              <a:buSzTx/>
              <a:buFontTx/>
              <a:buNone/>
            </a:pPr>
            <a:endParaRPr lang="en-US" sz="1900" dirty="0">
              <a:solidFill>
                <a:schemeClr val="tx1"/>
              </a:solidFill>
            </a:endParaRPr>
          </a:p>
          <a:p>
            <a:pPr algn="just" eaLnBrk="1" hangingPunct="1">
              <a:lnSpc>
                <a:spcPct val="150000"/>
              </a:lnSpc>
              <a:spcBef>
                <a:spcPct val="0"/>
              </a:spcBef>
              <a:buClrTx/>
              <a:buSzTx/>
              <a:buFontTx/>
              <a:buNone/>
            </a:pPr>
            <a:r>
              <a:rPr lang="en-US" sz="1900" dirty="0">
                <a:solidFill>
                  <a:schemeClr val="tx1"/>
                </a:solidFill>
              </a:rPr>
              <a:t>This same technique minimizes the risk that portable phones or baby monitors will disrupt Bluetooth devices, since any interference on a particular frequency will last only a tiny fraction of a second.</a:t>
            </a:r>
          </a:p>
        </p:txBody>
      </p:sp>
      <p:sp>
        <p:nvSpPr>
          <p:cNvPr id="7" name="Title 1"/>
          <p:cNvSpPr txBox="1">
            <a:spLocks/>
          </p:cNvSpPr>
          <p:nvPr/>
        </p:nvSpPr>
        <p:spPr bwMode="auto">
          <a:xfrm>
            <a:off x="-467253" y="491098"/>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Bluetooth – What is Bluetooth?</a:t>
            </a:r>
          </a:p>
        </p:txBody>
      </p:sp>
    </p:spTree>
    <p:extLst>
      <p:ext uri="{BB962C8B-B14F-4D97-AF65-F5344CB8AC3E}">
        <p14:creationId xmlns:p14="http://schemas.microsoft.com/office/powerpoint/2010/main" val="34430540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5"/>
          <p:cNvSpPr>
            <a:spLocks noChangeArrowheads="1"/>
          </p:cNvSpPr>
          <p:nvPr/>
        </p:nvSpPr>
        <p:spPr bwMode="auto">
          <a:xfrm>
            <a:off x="0" y="1217427"/>
            <a:ext cx="9144000"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a:solidFill>
                  <a:schemeClr val="tx1"/>
                </a:solidFill>
              </a:rPr>
              <a:t>When </a:t>
            </a:r>
            <a:r>
              <a:rPr lang="en-US" sz="1800" dirty="0" smtClean="0">
                <a:solidFill>
                  <a:schemeClr val="tx1"/>
                </a:solidFill>
              </a:rPr>
              <a:t>Bluetooth - capable </a:t>
            </a:r>
            <a:r>
              <a:rPr lang="en-US" sz="1800" dirty="0">
                <a:solidFill>
                  <a:schemeClr val="tx1"/>
                </a:solidFill>
              </a:rPr>
              <a:t>devices come within range of one another, an electronic conversation takes place to determine whether they have data to share or whether one needs to control the other. </a:t>
            </a:r>
          </a:p>
          <a:p>
            <a:pPr algn="just" eaLnBrk="1" hangingPunct="1">
              <a:lnSpc>
                <a:spcPct val="150000"/>
              </a:lnSpc>
              <a:spcBef>
                <a:spcPct val="0"/>
              </a:spcBef>
              <a:buClrTx/>
              <a:buSzTx/>
              <a:buFontTx/>
              <a:buNone/>
            </a:pPr>
            <a:endParaRPr lang="en-US" sz="1800" dirty="0">
              <a:solidFill>
                <a:schemeClr val="tx1"/>
              </a:solidFill>
            </a:endParaRPr>
          </a:p>
          <a:p>
            <a:pPr algn="just" eaLnBrk="1" hangingPunct="1">
              <a:lnSpc>
                <a:spcPct val="150000"/>
              </a:lnSpc>
              <a:spcBef>
                <a:spcPct val="0"/>
              </a:spcBef>
              <a:buClrTx/>
              <a:buSzTx/>
              <a:buFontTx/>
              <a:buNone/>
            </a:pPr>
            <a:r>
              <a:rPr lang="en-US" sz="1800" dirty="0">
                <a:solidFill>
                  <a:schemeClr val="tx1"/>
                </a:solidFill>
              </a:rPr>
              <a:t>The user </a:t>
            </a:r>
            <a:r>
              <a:rPr lang="en-US" sz="1800" dirty="0" smtClean="0">
                <a:solidFill>
                  <a:schemeClr val="tx1"/>
                </a:solidFill>
              </a:rPr>
              <a:t>does not </a:t>
            </a:r>
            <a:r>
              <a:rPr lang="en-US" sz="1800" dirty="0">
                <a:solidFill>
                  <a:schemeClr val="tx1"/>
                </a:solidFill>
              </a:rPr>
              <a:t>have to press a button or give a command -- the electronic conversation happens automatically. Once the conversation has occurred, the devices -- whether </a:t>
            </a:r>
            <a:r>
              <a:rPr lang="en-US" sz="1800" dirty="0" smtClean="0">
                <a:solidFill>
                  <a:schemeClr val="tx1"/>
                </a:solidFill>
              </a:rPr>
              <a:t>they are </a:t>
            </a:r>
            <a:r>
              <a:rPr lang="en-US" sz="1800" dirty="0">
                <a:solidFill>
                  <a:schemeClr val="tx1"/>
                </a:solidFill>
              </a:rPr>
              <a:t>part of a computer system or a stereo -- form a network. </a:t>
            </a:r>
          </a:p>
          <a:p>
            <a:pPr algn="just" eaLnBrk="1" hangingPunct="1">
              <a:lnSpc>
                <a:spcPct val="150000"/>
              </a:lnSpc>
              <a:spcBef>
                <a:spcPct val="0"/>
              </a:spcBef>
              <a:buClrTx/>
              <a:buSzTx/>
              <a:buFontTx/>
              <a:buNone/>
            </a:pPr>
            <a:endParaRPr lang="en-US" sz="1800" dirty="0">
              <a:solidFill>
                <a:schemeClr val="tx1"/>
              </a:solidFill>
            </a:endParaRPr>
          </a:p>
          <a:p>
            <a:pPr algn="just" eaLnBrk="1" hangingPunct="1">
              <a:lnSpc>
                <a:spcPct val="150000"/>
              </a:lnSpc>
              <a:spcBef>
                <a:spcPct val="0"/>
              </a:spcBef>
              <a:buClrTx/>
              <a:buSzTx/>
              <a:buFontTx/>
              <a:buNone/>
            </a:pPr>
            <a:r>
              <a:rPr lang="en-US" sz="1800" dirty="0">
                <a:solidFill>
                  <a:schemeClr val="tx1"/>
                </a:solidFill>
                <a:hlinkClick r:id="rId2" tooltip="Bluetooth Communication Info"/>
              </a:rPr>
              <a:t>Bluetooth communication</a:t>
            </a:r>
            <a:r>
              <a:rPr lang="en-US" sz="1800" dirty="0">
                <a:solidFill>
                  <a:schemeClr val="tx1"/>
                </a:solidFill>
              </a:rPr>
              <a:t> occurs between a master radio and a slave radio. Bluetooth radios are symmetric in that the same device may operate as a master and also the slave. Each radio has a 48-bit unique device address (BD_ADDR) that is fixed.</a:t>
            </a:r>
          </a:p>
          <a:p>
            <a:pPr algn="just" eaLnBrk="1" hangingPunct="1">
              <a:lnSpc>
                <a:spcPct val="150000"/>
              </a:lnSpc>
              <a:spcBef>
                <a:spcPct val="0"/>
              </a:spcBef>
              <a:buClrTx/>
              <a:buSzTx/>
              <a:buFontTx/>
              <a:buNone/>
            </a:pPr>
            <a:endParaRPr lang="en-US" sz="1800" dirty="0">
              <a:solidFill>
                <a:schemeClr val="tx1"/>
              </a:solidFill>
            </a:endParaRPr>
          </a:p>
        </p:txBody>
      </p:sp>
      <p:sp>
        <p:nvSpPr>
          <p:cNvPr id="6" name="Title 1"/>
          <p:cNvSpPr txBox="1">
            <a:spLocks/>
          </p:cNvSpPr>
          <p:nvPr/>
        </p:nvSpPr>
        <p:spPr bwMode="auto">
          <a:xfrm>
            <a:off x="0" y="398276"/>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Bluetooth – Architecture</a:t>
            </a:r>
          </a:p>
        </p:txBody>
      </p:sp>
    </p:spTree>
    <p:extLst>
      <p:ext uri="{BB962C8B-B14F-4D97-AF65-F5344CB8AC3E}">
        <p14:creationId xmlns:p14="http://schemas.microsoft.com/office/powerpoint/2010/main" val="1252531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188166" y="1265798"/>
            <a:ext cx="8834810" cy="5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900" dirty="0">
                <a:solidFill>
                  <a:schemeClr val="tx1"/>
                </a:solidFill>
              </a:rPr>
              <a:t>Two or more radio devices together form ad-hoc networks called </a:t>
            </a:r>
            <a:r>
              <a:rPr lang="en-US" sz="1900" dirty="0" err="1">
                <a:solidFill>
                  <a:schemeClr val="tx1"/>
                </a:solidFill>
              </a:rPr>
              <a:t>piconets</a:t>
            </a:r>
            <a:r>
              <a:rPr lang="en-US" sz="1900" dirty="0">
                <a:solidFill>
                  <a:schemeClr val="tx1"/>
                </a:solidFill>
              </a:rPr>
              <a:t>. All units within a </a:t>
            </a:r>
            <a:r>
              <a:rPr lang="en-US" sz="1900" dirty="0" err="1">
                <a:solidFill>
                  <a:schemeClr val="tx1"/>
                </a:solidFill>
              </a:rPr>
              <a:t>piconet</a:t>
            </a:r>
            <a:r>
              <a:rPr lang="en-US" sz="1900" dirty="0">
                <a:solidFill>
                  <a:schemeClr val="tx1"/>
                </a:solidFill>
              </a:rPr>
              <a:t> share the same channel. Each </a:t>
            </a:r>
            <a:r>
              <a:rPr lang="en-US" sz="1900" dirty="0" err="1">
                <a:solidFill>
                  <a:schemeClr val="tx1"/>
                </a:solidFill>
              </a:rPr>
              <a:t>piconet</a:t>
            </a:r>
            <a:r>
              <a:rPr lang="en-US" sz="1900" dirty="0">
                <a:solidFill>
                  <a:schemeClr val="tx1"/>
                </a:solidFill>
              </a:rPr>
              <a:t> has one master device and one or more slaves. </a:t>
            </a:r>
          </a:p>
          <a:p>
            <a:pPr algn="just" eaLnBrk="1" hangingPunct="1">
              <a:lnSpc>
                <a:spcPct val="150000"/>
              </a:lnSpc>
              <a:spcBef>
                <a:spcPct val="0"/>
              </a:spcBef>
              <a:buClrTx/>
              <a:buSzTx/>
              <a:buFontTx/>
              <a:buNone/>
            </a:pPr>
            <a:endParaRPr lang="en-US" sz="1900" dirty="0">
              <a:solidFill>
                <a:schemeClr val="tx1"/>
              </a:solidFill>
            </a:endParaRPr>
          </a:p>
          <a:p>
            <a:pPr algn="just" eaLnBrk="1" hangingPunct="1">
              <a:lnSpc>
                <a:spcPct val="150000"/>
              </a:lnSpc>
              <a:spcBef>
                <a:spcPct val="0"/>
              </a:spcBef>
              <a:buClrTx/>
              <a:buSzTx/>
              <a:buFontTx/>
              <a:buNone/>
            </a:pPr>
            <a:r>
              <a:rPr lang="en-US" sz="1900" dirty="0">
                <a:solidFill>
                  <a:schemeClr val="tx1"/>
                </a:solidFill>
              </a:rPr>
              <a:t>There may be up to seven active slaves at a time within a </a:t>
            </a:r>
            <a:r>
              <a:rPr lang="en-US" sz="1900" dirty="0" err="1">
                <a:solidFill>
                  <a:schemeClr val="tx1"/>
                </a:solidFill>
              </a:rPr>
              <a:t>piconet</a:t>
            </a:r>
            <a:r>
              <a:rPr lang="en-US" sz="1900" dirty="0">
                <a:solidFill>
                  <a:schemeClr val="tx1"/>
                </a:solidFill>
              </a:rPr>
              <a:t>. Thus, each active device within a </a:t>
            </a:r>
            <a:r>
              <a:rPr lang="en-US" sz="1900" dirty="0" err="1">
                <a:solidFill>
                  <a:schemeClr val="tx1"/>
                </a:solidFill>
              </a:rPr>
              <a:t>piconet</a:t>
            </a:r>
            <a:r>
              <a:rPr lang="en-US" sz="1900" dirty="0">
                <a:solidFill>
                  <a:schemeClr val="tx1"/>
                </a:solidFill>
              </a:rPr>
              <a:t> is identifiable by a 3-bit active device address. Inactive slaves in unconnected modes may continue to reside within the </a:t>
            </a:r>
            <a:r>
              <a:rPr lang="en-US" sz="1900" dirty="0" err="1">
                <a:solidFill>
                  <a:schemeClr val="tx1"/>
                </a:solidFill>
              </a:rPr>
              <a:t>piconet</a:t>
            </a:r>
            <a:r>
              <a:rPr lang="en-US" sz="1900" dirty="0">
                <a:solidFill>
                  <a:schemeClr val="tx1"/>
                </a:solidFill>
              </a:rPr>
              <a:t>.</a:t>
            </a:r>
          </a:p>
          <a:p>
            <a:pPr algn="just" eaLnBrk="1" hangingPunct="1">
              <a:lnSpc>
                <a:spcPct val="150000"/>
              </a:lnSpc>
              <a:spcBef>
                <a:spcPct val="0"/>
              </a:spcBef>
              <a:buClrTx/>
              <a:buSzTx/>
              <a:buFontTx/>
              <a:buNone/>
            </a:pPr>
            <a:endParaRPr lang="en-US" sz="1900" dirty="0">
              <a:solidFill>
                <a:schemeClr val="tx1"/>
              </a:solidFill>
            </a:endParaRPr>
          </a:p>
          <a:p>
            <a:pPr algn="just" eaLnBrk="1" hangingPunct="1">
              <a:lnSpc>
                <a:spcPct val="150000"/>
              </a:lnSpc>
              <a:spcBef>
                <a:spcPct val="0"/>
              </a:spcBef>
              <a:buClrTx/>
              <a:buSzTx/>
              <a:buFontTx/>
              <a:buNone/>
            </a:pPr>
            <a:r>
              <a:rPr lang="en-US" sz="1900" dirty="0">
                <a:solidFill>
                  <a:schemeClr val="tx1"/>
                </a:solidFill>
              </a:rPr>
              <a:t>A master is the only one that may initiate a Bluetooth communication link. However, once a link is </a:t>
            </a:r>
            <a:r>
              <a:rPr lang="en-US" sz="1900" dirty="0" smtClean="0">
                <a:solidFill>
                  <a:schemeClr val="tx1"/>
                </a:solidFill>
              </a:rPr>
              <a:t>established</a:t>
            </a:r>
            <a:r>
              <a:rPr lang="en-US" sz="1900" dirty="0">
                <a:solidFill>
                  <a:schemeClr val="tx1"/>
                </a:solidFill>
              </a:rPr>
              <a:t>, the slave may request a master/slave switch to become the master. </a:t>
            </a:r>
          </a:p>
          <a:p>
            <a:pPr eaLnBrk="1" hangingPunct="1">
              <a:spcBef>
                <a:spcPct val="0"/>
              </a:spcBef>
              <a:buClrTx/>
              <a:buSzTx/>
              <a:buFontTx/>
              <a:buNone/>
            </a:pPr>
            <a:endParaRPr lang="en-US" sz="1900" dirty="0">
              <a:solidFill>
                <a:schemeClr val="tx1"/>
              </a:solidFill>
            </a:endParaRPr>
          </a:p>
        </p:txBody>
      </p:sp>
      <p:sp>
        <p:nvSpPr>
          <p:cNvPr id="6" name="Title 1"/>
          <p:cNvSpPr txBox="1">
            <a:spLocks/>
          </p:cNvSpPr>
          <p:nvPr/>
        </p:nvSpPr>
        <p:spPr bwMode="auto">
          <a:xfrm>
            <a:off x="188166" y="344581"/>
            <a:ext cx="8001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Bluetooth – Architecture</a:t>
            </a:r>
          </a:p>
        </p:txBody>
      </p:sp>
    </p:spTree>
    <p:extLst>
      <p:ext uri="{BB962C8B-B14F-4D97-AF65-F5344CB8AC3E}">
        <p14:creationId xmlns:p14="http://schemas.microsoft.com/office/powerpoint/2010/main" val="3805860176"/>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 -Template-level-2</Template>
  <TotalTime>210</TotalTime>
  <Pages>11</Pages>
  <Words>1438</Words>
  <Application>Microsoft Office PowerPoint</Application>
  <PresentationFormat>On-screen Show (4:3)</PresentationFormat>
  <Paragraphs>125</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ＭＳ Ｐゴシック</vt:lpstr>
      <vt:lpstr>Arial</vt:lpstr>
      <vt:lpstr>Calibri</vt:lpstr>
      <vt:lpstr>Century Gothic</vt:lpstr>
      <vt:lpstr>新細明體</vt:lpstr>
      <vt:lpstr>UCTI-Template-foundation-level</vt:lpstr>
      <vt:lpstr>Mobile &amp; Wireless Technology  CT090-3-2 &amp; Version VD01</vt:lpstr>
      <vt:lpstr>Topic &amp; Structure of The Lesson</vt:lpstr>
      <vt:lpstr>Learning Outcomes</vt:lpstr>
      <vt:lpstr>Key Terms You Must Be Able To 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Quick Review Question</vt:lpstr>
      <vt:lpstr>PowerPoint Presentation</vt:lpstr>
      <vt:lpstr>Question and Answer Session</vt:lpstr>
      <vt:lpstr>What we will cover next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Salmiah Binti Amin</cp:lastModifiedBy>
  <cp:revision>18</cp:revision>
  <cp:lastPrinted>1995-11-02T09:23:42Z</cp:lastPrinted>
  <dcterms:created xsi:type="dcterms:W3CDTF">2017-10-11T09:20:11Z</dcterms:created>
  <dcterms:modified xsi:type="dcterms:W3CDTF">2020-08-14T07:10:31Z</dcterms:modified>
</cp:coreProperties>
</file>