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73" r:id="rId18"/>
    <p:sldId id="274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71" d="100"/>
          <a:sy n="71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CT090-3-2 and Mobile &amp; Wireless Technology</a:t>
            </a: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‹1 of 17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800" baseline="0" dirty="0" err="1" smtClean="0">
                <a:latin typeface="Calibri" pitchFamily="34" charset="0"/>
                <a:cs typeface="Calibri" pitchFamily="34" charset="0"/>
              </a:rPr>
              <a:t>Future:LiFi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tificamerican.com/article/how-does-wi-fi-wor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harald_haas_wireless_data_from_every_light_bulb?language=en" TargetMode="External"/><Relationship Id="rId2" Type="http://schemas.openxmlformats.org/officeDocument/2006/relationships/hyperlink" Target="http://www.cisco.com/c/en/us/solutions/collateral/service-provider/visual-networking-index-vni/white_paper_c11-520862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urelifi.com/" TargetMode="External"/><Relationship Id="rId2" Type="http://schemas.openxmlformats.org/officeDocument/2006/relationships/hyperlink" Target="http://www.ted.com/talks/harald_haas_wireless_data_from_every_light_bulb?language=en#t-23316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solidFill>
                  <a:srgbClr val="10065A"/>
                </a:solidFill>
              </a:rPr>
              <a:t>The Future Li-Fi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18195"/>
            <a:ext cx="6754812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1" dirty="0">
                <a:solidFill>
                  <a:srgbClr val="10065A"/>
                </a:solidFill>
              </a:rPr>
              <a:t>Mobile &amp; Wireless Technology</a:t>
            </a:r>
            <a:r>
              <a:rPr lang="en-US" sz="3800" dirty="0"/>
              <a:t> </a:t>
            </a:r>
            <a:br>
              <a:rPr lang="en-US" sz="3800" dirty="0"/>
            </a:br>
            <a:r>
              <a:rPr lang="en-GB" sz="1400" dirty="0"/>
              <a:t>CT090-3-2</a:t>
            </a:r>
            <a:r>
              <a:rPr lang="en-US" sz="1400" dirty="0"/>
              <a:t> &amp; </a:t>
            </a:r>
            <a:r>
              <a:rPr lang="en-US" sz="1400" dirty="0" smtClean="0"/>
              <a:t>VD01</a:t>
            </a:r>
            <a:endParaRPr lang="en-US" sz="1400" dirty="0"/>
          </a:p>
        </p:txBody>
      </p:sp>
      <p:pic>
        <p:nvPicPr>
          <p:cNvPr id="4" name="Picture 8" descr="Image result for Li-Fi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4261483"/>
            <a:ext cx="3627438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 – Benefits &amp; Limitations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024" y="1376021"/>
            <a:ext cx="8834717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900" dirty="0">
                <a:solidFill>
                  <a:schemeClr val="tx1"/>
                </a:solidFill>
              </a:rPr>
              <a:t>Aside from its </a:t>
            </a:r>
            <a:r>
              <a:rPr lang="en-US" sz="1900" dirty="0">
                <a:solidFill>
                  <a:srgbClr val="FF0000"/>
                </a:solidFill>
              </a:rPr>
              <a:t>superior speed</a:t>
            </a:r>
            <a:r>
              <a:rPr lang="en-US" sz="1900" dirty="0">
                <a:solidFill>
                  <a:schemeClr val="tx1"/>
                </a:solidFill>
              </a:rPr>
              <a:t>, Li-Fi also boasts a number of other benefits over Wi-Fi. For instance, the fact that the signal is carried by </a:t>
            </a:r>
            <a:r>
              <a:rPr lang="en-US" sz="1900" b="1" dirty="0">
                <a:solidFill>
                  <a:srgbClr val="FF0000"/>
                </a:solidFill>
              </a:rPr>
              <a:t>optical light means that it cannot travel through walls, therefore enhancing the security of local networks.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900" dirty="0">
                <a:solidFill>
                  <a:schemeClr val="tx1"/>
                </a:solidFill>
              </a:rPr>
              <a:t>Obviously, this </a:t>
            </a:r>
            <a:r>
              <a:rPr lang="en-US" sz="1900" b="1" dirty="0">
                <a:solidFill>
                  <a:srgbClr val="FF0000"/>
                </a:solidFill>
              </a:rPr>
              <a:t>produces a number of limitations as well</a:t>
            </a:r>
            <a:r>
              <a:rPr lang="en-US" sz="1900" dirty="0">
                <a:solidFill>
                  <a:schemeClr val="tx1"/>
                </a:solidFill>
              </a:rPr>
              <a:t>, since it suggests </a:t>
            </a:r>
            <a:r>
              <a:rPr lang="en-US" sz="1900" b="1" dirty="0">
                <a:solidFill>
                  <a:srgbClr val="FF0000"/>
                </a:solidFill>
              </a:rPr>
              <a:t>that connection will be lost if a user leaves the room</a:t>
            </a:r>
            <a:r>
              <a:rPr lang="en-US" sz="1900" dirty="0">
                <a:solidFill>
                  <a:schemeClr val="tx1"/>
                </a:solidFill>
              </a:rPr>
              <a:t>, representing a major hurdle that must be overcome if the technology is to be successfully implemented. </a:t>
            </a:r>
          </a:p>
        </p:txBody>
      </p:sp>
      <p:pic>
        <p:nvPicPr>
          <p:cNvPr id="6" name="Picture 7" descr="Image result for Li-Fi Im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b="13399"/>
          <a:stretch/>
        </p:blipFill>
        <p:spPr bwMode="auto">
          <a:xfrm>
            <a:off x="485775" y="5238003"/>
            <a:ext cx="7772400" cy="13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58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706563"/>
            <a:ext cx="8153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However, if this barrier can be surmounted, then the use of the visible spectrum could allow Li-Fi to send messages across a much wider range of frequencies than </a:t>
            </a:r>
            <a:r>
              <a:rPr lang="en-US" sz="2000" u="sng" dirty="0">
                <a:solidFill>
                  <a:schemeClr val="tx1"/>
                </a:solidFill>
                <a:hlinkClick r:id="rId2"/>
              </a:rPr>
              <a:t>Wi-Fi</a:t>
            </a:r>
            <a:r>
              <a:rPr lang="en-US" sz="2000" dirty="0">
                <a:solidFill>
                  <a:schemeClr val="tx1"/>
                </a:solidFill>
              </a:rPr>
              <a:t>, which operates between the frequencies of 2.4 gigahertz and 5 gigahertz.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As such, it has been suggested that Li-Fi could provide the answer to increasing frequency congestion as Internet usage continues to rise across the world.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 – Benefits &amp; Limitations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0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5775" y="1997075"/>
            <a:ext cx="7848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According to the </a:t>
            </a:r>
            <a:r>
              <a:rPr lang="en-US" sz="2000" u="sng" dirty="0">
                <a:solidFill>
                  <a:schemeClr val="tx1"/>
                </a:solidFill>
                <a:hlinkClick r:id="rId2"/>
              </a:rPr>
              <a:t>Cisco Visual Networking Index Global Mobile Data Traffic Forecast</a:t>
            </a:r>
            <a:r>
              <a:rPr lang="en-US" sz="2000" dirty="0">
                <a:solidFill>
                  <a:schemeClr val="tx1"/>
                </a:solidFill>
              </a:rPr>
              <a:t>, global monthly </a:t>
            </a:r>
            <a:r>
              <a:rPr lang="en-US" sz="2000" b="1" dirty="0">
                <a:solidFill>
                  <a:srgbClr val="FF0000"/>
                </a:solidFill>
              </a:rPr>
              <a:t>data usage is expected to exceed 24.3 </a:t>
            </a:r>
            <a:r>
              <a:rPr lang="en-US" sz="2000" b="1" dirty="0" err="1" smtClean="0">
                <a:solidFill>
                  <a:srgbClr val="FF0000"/>
                </a:solidFill>
              </a:rPr>
              <a:t>exa</a:t>
            </a:r>
            <a:r>
              <a:rPr lang="en-US" sz="2000" b="1" dirty="0" smtClean="0">
                <a:solidFill>
                  <a:srgbClr val="FF0000"/>
                </a:solidFill>
              </a:rPr>
              <a:t>-bytes </a:t>
            </a:r>
            <a:r>
              <a:rPr lang="en-US" sz="2000" b="1" dirty="0">
                <a:solidFill>
                  <a:srgbClr val="FF0000"/>
                </a:solidFill>
              </a:rPr>
              <a:t>by 2019 –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a volume which current wireless connections are not able to handle.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In a recent 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TED talk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rgbClr val="FF0000"/>
                </a:solidFill>
              </a:rPr>
              <a:t>Haas insisted that household LED light bulbs could easily be converted into Li-Fi transmitters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providing Internet users with more efficient connections.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 – Benefits &amp; Limitations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5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0999" y="1787152"/>
            <a:ext cx="844027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“All we need to do is </a:t>
            </a:r>
            <a:r>
              <a:rPr lang="en-US" sz="2000" b="1" dirty="0">
                <a:solidFill>
                  <a:srgbClr val="FF0000"/>
                </a:solidFill>
              </a:rPr>
              <a:t>fit a small microchip to every potential illumination device </a:t>
            </a:r>
            <a:r>
              <a:rPr lang="en-US" sz="2000" dirty="0">
                <a:solidFill>
                  <a:schemeClr val="tx1"/>
                </a:solidFill>
              </a:rPr>
              <a:t>and this would then </a:t>
            </a:r>
            <a:r>
              <a:rPr lang="en-US" sz="2000" b="1" dirty="0">
                <a:solidFill>
                  <a:srgbClr val="FF0000"/>
                </a:solidFill>
              </a:rPr>
              <a:t>combine two basic functionalities: illumination and wireless data transmission,” </a:t>
            </a:r>
            <a:r>
              <a:rPr lang="en-US" sz="2000" dirty="0">
                <a:solidFill>
                  <a:schemeClr val="tx1"/>
                </a:solidFill>
              </a:rPr>
              <a:t>he said.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It is also worth mentioning that the </a:t>
            </a:r>
            <a:r>
              <a:rPr lang="en-US" sz="2000" b="1" dirty="0">
                <a:solidFill>
                  <a:srgbClr val="FF0000"/>
                </a:solidFill>
              </a:rPr>
              <a:t>speed at which these LEDs flicker in order to relay data is too fast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for the human eye to perceive, so users will not have to worry about annoying flashes </a:t>
            </a:r>
            <a:r>
              <a:rPr lang="en-US" sz="2000" dirty="0">
                <a:solidFill>
                  <a:schemeClr val="tx1"/>
                </a:solidFill>
              </a:rPr>
              <a:t>in their ambient light.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2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8258" y="1343025"/>
            <a:ext cx="895574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en-US" sz="19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900" dirty="0" smtClean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While Li-Fi </a:t>
            </a: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with its 224 gigabits per second leaves Wi-Fi in the </a:t>
            </a:r>
            <a:r>
              <a:rPr lang="en-US" sz="1900" dirty="0" smtClean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dust</a:t>
            </a: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, Li-</a:t>
            </a:r>
            <a:r>
              <a:rPr lang="en-US" sz="1900" dirty="0" err="1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Fi's</a:t>
            </a: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exclusive use of visible light could halt a mass uptake.</a:t>
            </a:r>
          </a:p>
          <a:p>
            <a:pPr algn="just"/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US" sz="1900" b="1" dirty="0">
                <a:solidFill>
                  <a:srgbClr val="FF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Li-Fi signals cannot pass through walls, </a:t>
            </a: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so in order to </a:t>
            </a:r>
            <a:r>
              <a:rPr lang="en-US" sz="1900" b="1" dirty="0">
                <a:solidFill>
                  <a:srgbClr val="FF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enjoy full connectivity, </a:t>
            </a:r>
          </a:p>
          <a:p>
            <a:pPr algn="just"/>
            <a:endParaRPr lang="en-US" sz="1900" b="1" dirty="0">
              <a:solidFill>
                <a:srgbClr val="FF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b="1" dirty="0">
                <a:solidFill>
                  <a:srgbClr val="FF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capable LED bulbs will need to be placed throughout the home. </a:t>
            </a:r>
          </a:p>
          <a:p>
            <a:pPr algn="just"/>
            <a:endParaRPr lang="en-US" sz="1900" b="1" dirty="0">
              <a:solidFill>
                <a:srgbClr val="FF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Not to mention, </a:t>
            </a:r>
            <a:r>
              <a:rPr lang="en-US" sz="1900" b="1" dirty="0">
                <a:solidFill>
                  <a:srgbClr val="FF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Li-Fi requires the light bulb is on at all times to provide </a:t>
            </a:r>
          </a:p>
          <a:p>
            <a:pPr algn="just"/>
            <a:endParaRPr lang="en-US" sz="1900" b="1" dirty="0">
              <a:solidFill>
                <a:srgbClr val="FF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b="1" dirty="0">
                <a:solidFill>
                  <a:srgbClr val="FF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connectivity, meaning that the lights will need to be on during the day.</a:t>
            </a:r>
          </a:p>
          <a:p>
            <a:pPr algn="just"/>
            <a:endParaRPr lang="en-US" sz="1900" b="1" dirty="0">
              <a:solidFill>
                <a:srgbClr val="FF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Additionally, </a:t>
            </a:r>
            <a:r>
              <a:rPr lang="en-US" sz="1900" b="1" dirty="0">
                <a:solidFill>
                  <a:srgbClr val="FF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where there is a lack of light bulbs, there is a lack of Li-Fi internet so </a:t>
            </a:r>
          </a:p>
          <a:p>
            <a:pPr algn="just"/>
            <a:endParaRPr lang="en-US" sz="1900" b="1" dirty="0">
              <a:solidFill>
                <a:srgbClr val="FF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b="1" dirty="0">
                <a:solidFill>
                  <a:srgbClr val="FF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Li-Fi does take a hit when it comes to public Wi-Fi networks.</a:t>
            </a:r>
          </a:p>
          <a:p>
            <a:pPr algn="just"/>
            <a:endParaRPr lang="en-US" sz="1900" b="1" dirty="0">
              <a:solidFill>
                <a:srgbClr val="FF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An extension of standard Wi-Fi is coming and it's called Wi-Fi </a:t>
            </a:r>
            <a:r>
              <a:rPr lang="en-US" sz="1900" dirty="0" err="1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HaLow</a:t>
            </a: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 Versus Wi-Fi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What is </a:t>
            </a:r>
            <a:r>
              <a:rPr lang="en-US" sz="24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LiFi</a:t>
            </a:r>
            <a:r>
              <a:rPr lang="en-US" sz="24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? How does </a:t>
            </a:r>
            <a:r>
              <a:rPr lang="en-US" sz="24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LiFi</a:t>
            </a:r>
            <a:r>
              <a:rPr lang="en-US" sz="24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 work?</a:t>
            </a:r>
          </a:p>
          <a:p>
            <a:r>
              <a:rPr lang="en-US" sz="24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Compare </a:t>
            </a:r>
            <a:r>
              <a:rPr lang="en-US" sz="24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LiFi</a:t>
            </a:r>
            <a:r>
              <a:rPr lang="en-US" sz="24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 with </a:t>
            </a:r>
            <a:r>
              <a:rPr lang="en-US" sz="24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0" y="15398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1365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48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030" y="2025121"/>
            <a:ext cx="777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buFont typeface="Arial" pitchFamily="34" charset="0"/>
              <a:buChar char="•"/>
              <a:defRPr/>
            </a:pPr>
            <a:r>
              <a:rPr lang="en-GB" sz="2400" dirty="0">
                <a:latin typeface="Century Gothic" panose="020B0502020202020204" pitchFamily="34" charset="0"/>
              </a:rPr>
              <a:t>Discussed Li-Fi and its working principle</a:t>
            </a:r>
          </a:p>
          <a:p>
            <a:pPr eaLnBrk="1" fontAlgn="auto" hangingPunct="1">
              <a:defRPr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GB" sz="2400" dirty="0">
                <a:latin typeface="Century Gothic" panose="020B0502020202020204" pitchFamily="34" charset="0"/>
              </a:rPr>
              <a:t>Compared Li-Fi with Wi-Fi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9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5E90936-F74F-4C91-9923-CA704BD4FFFE}" type="slidenum">
              <a:rPr lang="en-GB" smtClean="0"/>
              <a:t>17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auto"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Century Gothic" panose="020B0502020202020204" pitchFamily="34" charset="0"/>
              </a:rPr>
              <a:t>IoT</a:t>
            </a:r>
            <a:r>
              <a:rPr lang="en-US" sz="2400" dirty="0" smtClean="0">
                <a:latin typeface="Century Gothic" panose="020B0502020202020204" pitchFamily="34" charset="0"/>
              </a:rPr>
              <a:t> and Wireless Sensor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3F49DD0D-5B4E-4F33-8A46-06C4C1B13AA2}" type="slidenum">
              <a:rPr lang="en-GB" smtClean="0"/>
              <a:t>18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176" y="1981200"/>
            <a:ext cx="855232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Light fidelity (Li-Fi): towards all-optical networking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Li-Fi internet (2015): First real-world usage boasts speed 100 times faster than Wi-Fi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5" y="3149600"/>
            <a:ext cx="8220635" cy="141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Be familiar with Li-Fi and its working principle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Compare Li-Fi with Wi-Fi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5775" y="1832503"/>
            <a:ext cx="811053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Century Gothic" panose="020B0502020202020204" pitchFamily="34" charset="0"/>
                <a:cs typeface="Arial" charset="0"/>
              </a:rPr>
              <a:t>If you have mastered this topic, </a:t>
            </a:r>
            <a:r>
              <a:rPr lang="en-US" sz="2400" b="1" dirty="0">
                <a:solidFill>
                  <a:srgbClr val="990000"/>
                </a:solidFill>
                <a:latin typeface="Century Gothic" panose="020B0502020202020204" pitchFamily="34" charset="0"/>
                <a:cs typeface="Arial" charset="0"/>
              </a:rPr>
              <a:t>you should be able to use the following terms correctly in your assignments and exams</a:t>
            </a:r>
            <a:r>
              <a:rPr lang="en-US" sz="2400" b="1" dirty="0">
                <a:latin typeface="Century Gothic" panose="020B0502020202020204" pitchFamily="34" charset="0"/>
                <a:cs typeface="Arial" charset="0"/>
              </a:rPr>
              <a:t>:</a:t>
            </a:r>
          </a:p>
          <a:p>
            <a:pPr eaLnBrk="1" hangingPunct="1">
              <a:defRPr/>
            </a:pPr>
            <a:endParaRPr lang="en-US" sz="24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cs typeface="Arial" charset="0"/>
              </a:rPr>
              <a:t>Li-Fi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cs typeface="Arial" charset="0"/>
              </a:rPr>
              <a:t>VLC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cs typeface="Arial" charset="0"/>
              </a:rPr>
              <a:t>LED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cs typeface="Arial" charset="0"/>
              </a:rPr>
              <a:t>Exabyte</a:t>
            </a:r>
          </a:p>
          <a:p>
            <a:pPr eaLnBrk="1" hangingPunct="1">
              <a:defRPr/>
            </a:pPr>
            <a:endParaRPr lang="en-US" sz="2400" b="1" dirty="0">
              <a:latin typeface="Century Gothic" panose="020B0502020202020204" pitchFamily="34" charset="0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Century Gothic" panose="020B0502020202020204" pitchFamily="34" charset="0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DCA5302-DB96-4B65-9CEE-39C415B4016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pic>
        <p:nvPicPr>
          <p:cNvPr id="6" name="Picture 2" descr="lifi 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11867"/>
            <a:ext cx="8290360" cy="41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71513" y="519113"/>
            <a:ext cx="7024687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Li-Fi – Light Fidelity</a:t>
            </a:r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90773AB8-3D04-489B-AF7B-BEDEC604F372}" type="slidenum">
              <a:rPr lang="en-GB" smtClean="0"/>
              <a:t>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8941" y="1406425"/>
            <a:ext cx="8875059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term </a:t>
            </a:r>
            <a:r>
              <a:rPr lang="en-US" sz="2000" dirty="0">
                <a:solidFill>
                  <a:schemeClr val="tx1"/>
                </a:solidFill>
              </a:rPr>
              <a:t>was first coined by </a:t>
            </a:r>
            <a:r>
              <a:rPr lang="en-US" sz="2000" b="1" dirty="0">
                <a:solidFill>
                  <a:srgbClr val="FF0000"/>
                </a:solidFill>
              </a:rPr>
              <a:t>German physicist </a:t>
            </a:r>
            <a:r>
              <a:rPr lang="en-US" sz="2000" b="1" dirty="0" err="1">
                <a:solidFill>
                  <a:srgbClr val="FF0000"/>
                </a:solidFill>
              </a:rPr>
              <a:t>Harald</a:t>
            </a:r>
            <a:r>
              <a:rPr lang="en-US" sz="2000" b="1" dirty="0">
                <a:solidFill>
                  <a:srgbClr val="FF0000"/>
                </a:solidFill>
              </a:rPr>
              <a:t> Haas </a:t>
            </a:r>
            <a:r>
              <a:rPr lang="en-US" sz="2000" dirty="0">
                <a:solidFill>
                  <a:schemeClr val="tx1"/>
                </a:solidFill>
              </a:rPr>
              <a:t>at a </a:t>
            </a:r>
            <a:r>
              <a:rPr lang="en-US" sz="2000" b="1" dirty="0">
                <a:solidFill>
                  <a:srgbClr val="FF0000"/>
                </a:solidFill>
                <a:hlinkClick r:id="rId2"/>
              </a:rPr>
              <a:t>TED talk</a:t>
            </a:r>
            <a:r>
              <a:rPr lang="en-US" sz="2000" dirty="0">
                <a:solidFill>
                  <a:schemeClr val="tx1"/>
                </a:solidFill>
              </a:rPr>
              <a:t> back in </a:t>
            </a:r>
            <a:r>
              <a:rPr lang="en-US" sz="2000" b="1" dirty="0">
                <a:solidFill>
                  <a:srgbClr val="FF0000"/>
                </a:solidFill>
              </a:rPr>
              <a:t>2011,</a:t>
            </a:r>
            <a:r>
              <a:rPr lang="en-US" sz="2000" dirty="0">
                <a:solidFill>
                  <a:schemeClr val="tx1"/>
                </a:solidFill>
              </a:rPr>
              <a:t> where he discussed the idea of using light bulbs as routers.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He took this idea and, together with a group from the University of Edinburgh, founded 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pure </a:t>
            </a:r>
            <a:r>
              <a:rPr lang="en-US" sz="2000" b="1" dirty="0" err="1">
                <a:solidFill>
                  <a:srgbClr val="FF0000"/>
                </a:solidFill>
                <a:hlinkClick r:id="rId3"/>
              </a:rPr>
              <a:t>LiFi</a:t>
            </a:r>
            <a:r>
              <a:rPr lang="en-US" sz="2000" b="1" dirty="0">
                <a:solidFill>
                  <a:srgbClr val="FF0000"/>
                </a:solidFill>
              </a:rPr>
              <a:t> a year later.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The idea behind Li-Fi is to use a form of visible light communication </a:t>
            </a:r>
            <a:r>
              <a:rPr lang="en-US" sz="2000" dirty="0">
                <a:solidFill>
                  <a:schemeClr val="tx1"/>
                </a:solidFill>
              </a:rPr>
              <a:t>(VLC – not to be confused with the popular media player) </a:t>
            </a:r>
            <a:r>
              <a:rPr lang="en-US" sz="2000" b="1" dirty="0">
                <a:solidFill>
                  <a:srgbClr val="FF0000"/>
                </a:solidFill>
              </a:rPr>
              <a:t>instead of radio waves like conventional Wi-Fi routers, </a:t>
            </a:r>
            <a:r>
              <a:rPr lang="en-US" sz="2000" dirty="0">
                <a:solidFill>
                  <a:schemeClr val="tx1"/>
                </a:solidFill>
              </a:rPr>
              <a:t>enabling much faster data transfer speeds.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718344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</a:t>
            </a:r>
            <a:endParaRPr lang="en-US" dirty="0">
              <a:solidFill>
                <a:srgbClr val="003366"/>
              </a:solidFill>
              <a:latin typeface="Century Gothic" panose="020B0502020202020204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Century Gothic" panose="020B0502020202020204" pitchFamily="34" charset="0"/>
              </a:rPr>
              <a:t/>
            </a:r>
            <a:br>
              <a:rPr lang="en-US" kern="0" dirty="0" smtClean="0">
                <a:latin typeface="Century Gothic" panose="020B0502020202020204" pitchFamily="34" charset="0"/>
              </a:rPr>
            </a:br>
            <a:endParaRPr lang="en-US" kern="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t>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4812" y="1322497"/>
            <a:ext cx="8848164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900" b="1" dirty="0">
                <a:solidFill>
                  <a:srgbClr val="FF0000"/>
                </a:solidFill>
              </a:rPr>
              <a:t>VLC technology delivers high-speed, bi-directional mobile communications similar to Wi-Fi, but in a much more secure way.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Li-Fi </a:t>
            </a:r>
            <a:r>
              <a:rPr lang="en-US" sz="1900" dirty="0">
                <a:solidFill>
                  <a:schemeClr val="tx1"/>
                </a:solidFill>
              </a:rPr>
              <a:t>technology is able to increase bandwidth by 100 times and recently managed to achieve 1Gbps real-world results during testing, </a:t>
            </a:r>
            <a:r>
              <a:rPr lang="en-US" sz="1900" b="1" dirty="0">
                <a:solidFill>
                  <a:srgbClr val="FF0000"/>
                </a:solidFill>
              </a:rPr>
              <a:t>while boasting a theoretical top speed of 224Gbps.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900" dirty="0">
                <a:solidFill>
                  <a:schemeClr val="tx1"/>
                </a:solidFill>
              </a:rPr>
              <a:t>This means that </a:t>
            </a:r>
            <a:r>
              <a:rPr lang="en-US" sz="1900" dirty="0" smtClean="0">
                <a:solidFill>
                  <a:schemeClr val="tx1"/>
                </a:solidFill>
              </a:rPr>
              <a:t>user </a:t>
            </a:r>
            <a:r>
              <a:rPr lang="en-US" sz="1900" b="1" dirty="0" smtClean="0">
                <a:solidFill>
                  <a:srgbClr val="FF0000"/>
                </a:solidFill>
              </a:rPr>
              <a:t>able </a:t>
            </a:r>
            <a:r>
              <a:rPr lang="en-US" sz="1900" b="1" dirty="0">
                <a:solidFill>
                  <a:srgbClr val="FF0000"/>
                </a:solidFill>
              </a:rPr>
              <a:t>to download 18 1.5GB movies in a single second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  <a:endParaRPr lang="en-US" sz="19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900" b="1" dirty="0">
                <a:solidFill>
                  <a:srgbClr val="FF0000"/>
                </a:solidFill>
              </a:rPr>
              <a:t>The technology </a:t>
            </a:r>
            <a:r>
              <a:rPr lang="en-US" sz="1900" b="1" dirty="0" smtClean="0">
                <a:solidFill>
                  <a:srgbClr val="FF0000"/>
                </a:solidFill>
              </a:rPr>
              <a:t>is not affected </a:t>
            </a:r>
            <a:r>
              <a:rPr lang="en-US" sz="1900" b="1" dirty="0">
                <a:solidFill>
                  <a:srgbClr val="FF0000"/>
                </a:solidFill>
              </a:rPr>
              <a:t>by the number of devices using the signal either, a massive bonus when compared to traditional Wi-Fi technology.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38667" y="623312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</a:t>
            </a:r>
            <a:endParaRPr lang="en-US" dirty="0">
              <a:solidFill>
                <a:srgbClr val="003366"/>
              </a:solidFill>
              <a:latin typeface="Century Gothic" panose="020B0502020202020204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Century Gothic" panose="020B0502020202020204" pitchFamily="34" charset="0"/>
              </a:rPr>
              <a:t/>
            </a:r>
            <a:br>
              <a:rPr lang="en-US" kern="0" dirty="0" smtClean="0">
                <a:latin typeface="Century Gothic" panose="020B0502020202020204" pitchFamily="34" charset="0"/>
              </a:rPr>
            </a:br>
            <a:endParaRPr lang="en-US" kern="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024" y="1740958"/>
            <a:ext cx="876748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Standard </a:t>
            </a:r>
            <a:r>
              <a:rPr lang="en-US" b="1" dirty="0">
                <a:solidFill>
                  <a:srgbClr val="FF0000"/>
                </a:solidFill>
              </a:rPr>
              <a:t>LED light bulbs </a:t>
            </a:r>
            <a:r>
              <a:rPr lang="en-US" dirty="0">
                <a:solidFill>
                  <a:schemeClr val="tx1"/>
                </a:solidFill>
              </a:rPr>
              <a:t>use a constant current, </a:t>
            </a:r>
            <a:r>
              <a:rPr lang="en-US" b="1" dirty="0">
                <a:solidFill>
                  <a:srgbClr val="FF0000"/>
                </a:solidFill>
              </a:rPr>
              <a:t>which emits a constant stream of photons perceived by us as visible light.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Li-Fi is different </a:t>
            </a:r>
            <a:r>
              <a:rPr lang="en-US" dirty="0">
                <a:solidFill>
                  <a:schemeClr val="tx1"/>
                </a:solidFill>
              </a:rPr>
              <a:t>because the </a:t>
            </a:r>
            <a:r>
              <a:rPr lang="en-US" b="1" dirty="0">
                <a:solidFill>
                  <a:srgbClr val="FF0000"/>
                </a:solidFill>
              </a:rPr>
              <a:t>current it uses varies, meaning that the output intensity of the light fluctuates.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38667" y="872595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 – How does Li-Fi work?</a:t>
            </a:r>
            <a:endParaRPr lang="en-US" dirty="0">
              <a:solidFill>
                <a:srgbClr val="003366"/>
              </a:solidFill>
              <a:latin typeface="Century Gothic" panose="020B0502020202020204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Century Gothic" panose="020B0502020202020204" pitchFamily="34" charset="0"/>
              </a:rPr>
              <a:t/>
            </a:r>
            <a:br>
              <a:rPr lang="en-US" kern="0" dirty="0" smtClean="0">
                <a:latin typeface="Century Gothic" panose="020B0502020202020204" pitchFamily="34" charset="0"/>
              </a:rPr>
            </a:br>
            <a:endParaRPr lang="en-US" kern="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3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1642533"/>
            <a:ext cx="77724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7867" y="774170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entury Gothic" panose="020B0502020202020204" pitchFamily="34" charset="0"/>
                <a:cs typeface="Calibri" pitchFamily="34" charset="0"/>
              </a:rPr>
              <a:t>Li-Fi – How does Li-Fi work?</a:t>
            </a:r>
            <a:endParaRPr lang="en-US" dirty="0">
              <a:solidFill>
                <a:srgbClr val="003366"/>
              </a:solidFill>
              <a:latin typeface="Century Gothic" panose="020B0502020202020204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Century Gothic" panose="020B0502020202020204" pitchFamily="34" charset="0"/>
              </a:rPr>
              <a:t/>
            </a:r>
            <a:br>
              <a:rPr lang="en-US" kern="0" dirty="0" smtClean="0">
                <a:latin typeface="Century Gothic" panose="020B0502020202020204" pitchFamily="34" charset="0"/>
              </a:rPr>
            </a:br>
            <a:endParaRPr lang="en-US" kern="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4195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65</TotalTime>
  <Pages>11</Pages>
  <Words>569</Words>
  <Application>Microsoft Office PowerPoint</Application>
  <PresentationFormat>On-screen Show (4:3)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新細明體</vt:lpstr>
      <vt:lpstr>UCTI-Template-foundation-level</vt:lpstr>
      <vt:lpstr>Mobile &amp; Wireless Technology  CT090-3-2 &amp; VD01</vt:lpstr>
      <vt:lpstr>Topic &amp; Structure of The Lesson</vt:lpstr>
      <vt:lpstr>Learning Outcomes</vt:lpstr>
      <vt:lpstr>Key Terms You Must Be Able To Use</vt:lpstr>
      <vt:lpstr>Li-Fi – Light Fidelity</vt:lpstr>
      <vt:lpstr>PowerPoint Presentation</vt:lpstr>
      <vt:lpstr>PowerPoint Presentation</vt:lpstr>
      <vt:lpstr>PowerPoint Presentation</vt:lpstr>
      <vt:lpstr>PowerPoint Presentation</vt:lpstr>
      <vt:lpstr>Li-Fi – Benefits &amp; Limitations</vt:lpstr>
      <vt:lpstr>Li-Fi – Benefits &amp; Limitations</vt:lpstr>
      <vt:lpstr>Li-Fi – Benefits &amp; Limitations</vt:lpstr>
      <vt:lpstr>Li-Fi</vt:lpstr>
      <vt:lpstr>Li-Fi Versus Wi-Fi</vt:lpstr>
      <vt:lpstr>PowerPoint Presentation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Salmiah Binti Amin</cp:lastModifiedBy>
  <cp:revision>16</cp:revision>
  <cp:lastPrinted>2020-08-14T07:10:59Z</cp:lastPrinted>
  <dcterms:created xsi:type="dcterms:W3CDTF">2017-10-11T09:20:11Z</dcterms:created>
  <dcterms:modified xsi:type="dcterms:W3CDTF">2020-08-14T07:22:43Z</dcterms:modified>
</cp:coreProperties>
</file>