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6"/>
  </p:notesMasterIdLst>
  <p:handoutMasterIdLst>
    <p:handoutMasterId r:id="rId27"/>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71" r:id="rId22"/>
    <p:sldId id="272" r:id="rId23"/>
    <p:sldId id="273" r:id="rId24"/>
    <p:sldId id="274" r:id="rId25"/>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1" d="100"/>
          <a:sy n="71" d="100"/>
        </p:scale>
        <p:origin x="1218"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err="1" smtClean="0">
                <a:latin typeface="Calibri" pitchFamily="34" charset="0"/>
                <a:cs typeface="Calibri" pitchFamily="34" charset="0"/>
              </a:rPr>
              <a:t>IoT</a:t>
            </a:r>
            <a:r>
              <a:rPr lang="en-GB" sz="800" baseline="0" dirty="0" smtClean="0">
                <a:latin typeface="Calibri" pitchFamily="34" charset="0"/>
                <a:cs typeface="Calibri" pitchFamily="34" charset="0"/>
              </a:rPr>
              <a:t> and Wireless Sensor Networks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ontrol4.com/blog/2014/01/one-smart-app-to-control-your-entire-smart-home-infographi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archmobilecomputing.techtarget.com/definition/wireless-LAN" TargetMode="External"/><Relationship Id="rId2" Type="http://schemas.openxmlformats.org/officeDocument/2006/relationships/hyperlink" Target="http://searchnetworking.techtarget.com/definition/mesh-network"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M2M" TargetMode="External"/><Relationship Id="rId5" Type="http://schemas.openxmlformats.org/officeDocument/2006/relationships/hyperlink" Target="http://whatis.techtarget.com/definition/duty-cycle" TargetMode="External"/><Relationship Id="rId4" Type="http://schemas.openxmlformats.org/officeDocument/2006/relationships/hyperlink" Target="http://searchnetworking.techtarget.com/definition/throughpu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hatis.techtarget.com/definition/IEEE-Institute-of-Electrical-and-Electronics-Engineers" TargetMode="External"/><Relationship Id="rId2" Type="http://schemas.openxmlformats.org/officeDocument/2006/relationships/hyperlink" Target="http://searchmobilecomputing.techtarget.com/definition/80215"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megahertz" TargetMode="External"/><Relationship Id="rId5" Type="http://schemas.openxmlformats.org/officeDocument/2006/relationships/hyperlink" Target="http://searchnetworking.techtarget.com/definition/gigahertz" TargetMode="External"/><Relationship Id="rId4" Type="http://schemas.openxmlformats.org/officeDocument/2006/relationships/hyperlink" Target="http://searchnetworking.techtarget.com/definition/radio-frequenc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err="1" smtClean="0">
                <a:latin typeface="Arial" charset="0"/>
              </a:rPr>
              <a:t>IoT</a:t>
            </a:r>
            <a:r>
              <a:rPr lang="en-US" dirty="0" smtClean="0">
                <a:latin typeface="Arial" charset="0"/>
              </a:rPr>
              <a:t> and Wireless Sensor Networks</a:t>
            </a:r>
            <a:endParaRPr lang="en-US" dirty="0"/>
          </a:p>
        </p:txBody>
      </p:sp>
      <p:sp>
        <p:nvSpPr>
          <p:cNvPr id="5" name="Text Box 6"/>
          <p:cNvSpPr txBox="1">
            <a:spLocks noGrp="1" noChangeArrowheads="1"/>
          </p:cNvSpPr>
          <p:nvPr>
            <p:ph type="ctrTitle"/>
          </p:nvPr>
        </p:nvSpPr>
        <p:spPr bwMode="auto">
          <a:xfrm>
            <a:off x="2389188" y="1995139"/>
            <a:ext cx="6754812"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&amp; Wireless Technology</a:t>
            </a:r>
            <a:r>
              <a:rPr lang="en-US" sz="3600" dirty="0"/>
              <a:t> </a:t>
            </a:r>
            <a:br>
              <a:rPr lang="en-US" sz="3600" dirty="0"/>
            </a:br>
            <a:r>
              <a:rPr lang="en-GB" sz="1200" dirty="0"/>
              <a:t>CT090-3-2</a:t>
            </a:r>
            <a:r>
              <a:rPr lang="en-US" sz="1200" dirty="0"/>
              <a:t> &amp; </a:t>
            </a:r>
            <a:r>
              <a:rPr lang="en-US" sz="1200" dirty="0" smtClean="0"/>
              <a:t>Version VD01</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01705" y="1778002"/>
            <a:ext cx="8754035"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2200" b="1" dirty="0">
                <a:solidFill>
                  <a:schemeClr val="tx1"/>
                </a:solidFill>
              </a:rPr>
              <a:t>Example-</a:t>
            </a:r>
          </a:p>
          <a:p>
            <a:pPr algn="just" eaLnBrk="1" hangingPunct="1">
              <a:lnSpc>
                <a:spcPct val="150000"/>
              </a:lnSpc>
              <a:spcBef>
                <a:spcPct val="0"/>
              </a:spcBef>
              <a:buClrTx/>
              <a:buSzTx/>
              <a:buFontTx/>
              <a:buNone/>
            </a:pPr>
            <a:r>
              <a:rPr lang="en-US" sz="2200" b="1" dirty="0" smtClean="0">
                <a:solidFill>
                  <a:schemeClr val="tx1"/>
                </a:solidFill>
              </a:rPr>
              <a:t>Siemens</a:t>
            </a:r>
            <a:r>
              <a:rPr lang="en-US" sz="2200" b="1" dirty="0">
                <a:solidFill>
                  <a:schemeClr val="tx1"/>
                </a:solidFill>
              </a:rPr>
              <a:t>.</a:t>
            </a:r>
            <a:r>
              <a:rPr lang="en-US" sz="2200" dirty="0">
                <a:solidFill>
                  <a:schemeClr val="tx1"/>
                </a:solidFill>
              </a:rPr>
              <a:t> At Siemens’ electronics manufacturing plant in </a:t>
            </a:r>
            <a:r>
              <a:rPr lang="en-US" sz="2200" dirty="0" err="1">
                <a:solidFill>
                  <a:schemeClr val="tx1"/>
                </a:solidFill>
              </a:rPr>
              <a:t>Amberg</a:t>
            </a:r>
            <a:r>
              <a:rPr lang="en-US" sz="2200" dirty="0">
                <a:solidFill>
                  <a:schemeClr val="tx1"/>
                </a:solidFill>
              </a:rPr>
              <a:t>, Germany, machines and computers handle 75% of the value chain autonomously, with some 1,000 automation controllers in operation from one end of the production line to the other. </a:t>
            </a:r>
          </a:p>
          <a:p>
            <a:pPr algn="just" eaLnBrk="1" hangingPunct="1">
              <a:lnSpc>
                <a:spcPct val="150000"/>
              </a:lnSpc>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dirty="0">
                <a:solidFill>
                  <a:schemeClr val="tx1"/>
                </a:solidFill>
              </a:rPr>
              <a:t>Parts being produced communicate with machines by means of a product code, which tells the machines their production requirements and which steps need to be taken next.  </a:t>
            </a:r>
          </a:p>
          <a:p>
            <a:pPr algn="just" eaLnBrk="1" hangingPunct="1">
              <a:spcBef>
                <a:spcPct val="0"/>
              </a:spcBef>
              <a:buClrTx/>
              <a:buSzTx/>
              <a:buFontTx/>
              <a:buNone/>
            </a:pPr>
            <a:endParaRPr lang="en-US" sz="2200" dirty="0">
              <a:solidFill>
                <a:schemeClr val="tx1"/>
              </a:solidFill>
            </a:endParaRPr>
          </a:p>
          <a:p>
            <a:pPr algn="just" eaLnBrk="1" hangingPunct="1">
              <a:spcBef>
                <a:spcPct val="0"/>
              </a:spcBef>
              <a:buClrTx/>
              <a:buSzTx/>
              <a:buFontTx/>
              <a:buNone/>
            </a:pPr>
            <a:endParaRPr lang="en-US" sz="2200" dirty="0">
              <a:solidFill>
                <a:schemeClr val="tx1"/>
              </a:solidFill>
            </a:endParaRPr>
          </a:p>
        </p:txBody>
      </p:sp>
      <p:sp>
        <p:nvSpPr>
          <p:cNvPr id="6" name="Title 1"/>
          <p:cNvSpPr txBox="1">
            <a:spLocks/>
          </p:cNvSpPr>
          <p:nvPr/>
        </p:nvSpPr>
        <p:spPr bwMode="auto">
          <a:xfrm>
            <a:off x="-395694" y="635001"/>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Manufacturing</a:t>
            </a:r>
            <a:r>
              <a:rPr lang="en-US" kern="0" dirty="0" smtClean="0">
                <a:latin typeface="Century Gothic" panose="020B0502020202020204" pitchFamily="34" charset="0"/>
              </a:rPr>
              <a:t/>
            </a:r>
            <a:br>
              <a:rPr lang="en-US" kern="0" dirty="0" smtClean="0">
                <a:latin typeface="Century Gothic" panose="020B0502020202020204" pitchFamily="34" charset="0"/>
              </a:rPr>
            </a:b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28440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43753" y="2151529"/>
            <a:ext cx="8014447"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300" dirty="0">
                <a:solidFill>
                  <a:schemeClr val="tx1"/>
                </a:solidFill>
              </a:rPr>
              <a:t>All processes are optimized for IT control, resulting in a minimal failure rate. </a:t>
            </a:r>
            <a:endParaRPr lang="en-US" sz="2300" dirty="0" smtClean="0">
              <a:solidFill>
                <a:schemeClr val="tx1"/>
              </a:solidFill>
            </a:endParaRPr>
          </a:p>
          <a:p>
            <a:pPr algn="just" eaLnBrk="1" hangingPunct="1">
              <a:lnSpc>
                <a:spcPct val="150000"/>
              </a:lnSpc>
              <a:spcBef>
                <a:spcPct val="0"/>
              </a:spcBef>
              <a:buClrTx/>
              <a:buSzTx/>
              <a:buFontTx/>
              <a:buNone/>
            </a:pPr>
            <a:endParaRPr lang="en-US" sz="2300" dirty="0">
              <a:solidFill>
                <a:schemeClr val="tx1"/>
              </a:solidFill>
            </a:endParaRPr>
          </a:p>
          <a:p>
            <a:pPr algn="just" eaLnBrk="1" hangingPunct="1">
              <a:lnSpc>
                <a:spcPct val="150000"/>
              </a:lnSpc>
              <a:spcBef>
                <a:spcPct val="0"/>
              </a:spcBef>
              <a:buClrTx/>
              <a:buSzTx/>
              <a:buFontTx/>
              <a:buNone/>
            </a:pPr>
            <a:r>
              <a:rPr lang="en-US" sz="2300" dirty="0" smtClean="0">
                <a:solidFill>
                  <a:schemeClr val="tx1"/>
                </a:solidFill>
              </a:rPr>
              <a:t>Employees </a:t>
            </a:r>
            <a:r>
              <a:rPr lang="en-US" sz="2300" dirty="0">
                <a:solidFill>
                  <a:schemeClr val="tx1"/>
                </a:solidFill>
              </a:rPr>
              <a:t>are essentially supervising production and technology assets, including handling unexpected incidents.</a:t>
            </a:r>
          </a:p>
        </p:txBody>
      </p:sp>
      <p:sp>
        <p:nvSpPr>
          <p:cNvPr id="6" name="Title 1"/>
          <p:cNvSpPr txBox="1">
            <a:spLocks/>
          </p:cNvSpPr>
          <p:nvPr/>
        </p:nvSpPr>
        <p:spPr bwMode="auto">
          <a:xfrm>
            <a:off x="-228600" y="800895"/>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Manufacturing</a:t>
            </a:r>
            <a:r>
              <a:rPr lang="en-US" kern="0" dirty="0" smtClean="0">
                <a:latin typeface="Century Gothic" panose="020B0502020202020204" pitchFamily="34" charset="0"/>
              </a:rPr>
              <a:t/>
            </a:r>
            <a:br>
              <a:rPr lang="en-US" kern="0" dirty="0" smtClean="0">
                <a:latin typeface="Century Gothic" panose="020B0502020202020204" pitchFamily="34" charset="0"/>
              </a:rPr>
            </a:b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252991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174812" y="1858963"/>
            <a:ext cx="882127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smtClean="0">
                <a:solidFill>
                  <a:schemeClr val="tx1"/>
                </a:solidFill>
              </a:rPr>
              <a:t>We </a:t>
            </a:r>
            <a:r>
              <a:rPr lang="en-US" sz="2000" dirty="0">
                <a:solidFill>
                  <a:schemeClr val="tx1"/>
                </a:solidFill>
              </a:rPr>
              <a:t>can adjust the thermostat from the office, check the security cameras from the movie theater, or turn the lights off or close the garage door from just about anywhere—whether </a:t>
            </a:r>
            <a:r>
              <a:rPr lang="en-US" sz="2000" dirty="0" smtClean="0">
                <a:solidFill>
                  <a:schemeClr val="tx1"/>
                </a:solidFill>
              </a:rPr>
              <a:t>user are </a:t>
            </a:r>
            <a:r>
              <a:rPr lang="en-US" sz="2000" dirty="0">
                <a:solidFill>
                  <a:schemeClr val="tx1"/>
                </a:solidFill>
              </a:rPr>
              <a:t>next door or across the world</a:t>
            </a:r>
            <a:r>
              <a:rPr lang="en-US" sz="2000" dirty="0" smtClean="0">
                <a:solidFill>
                  <a:schemeClr val="tx1"/>
                </a:solidFill>
              </a:rPr>
              <a:t>.</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Home automation steps in to deliver on the promise of simplifying your life. </a:t>
            </a:r>
            <a:r>
              <a:rPr lang="en-US" sz="2000" dirty="0">
                <a:solidFill>
                  <a:srgbClr val="FF0000"/>
                </a:solidFill>
                <a:hlinkClick r:id="rId2"/>
              </a:rPr>
              <a:t>With a single app from </a:t>
            </a:r>
            <a:r>
              <a:rPr lang="en-US" sz="2000" dirty="0" smtClean="0">
                <a:solidFill>
                  <a:srgbClr val="FF0000"/>
                </a:solidFill>
                <a:hlinkClick r:id="rId2"/>
              </a:rPr>
              <a:t>user’s smartphone, user </a:t>
            </a:r>
            <a:r>
              <a:rPr lang="en-US" sz="2000" dirty="0">
                <a:solidFill>
                  <a:srgbClr val="FF0000"/>
                </a:solidFill>
                <a:hlinkClick r:id="rId2"/>
              </a:rPr>
              <a:t>can control everything</a:t>
            </a:r>
            <a:r>
              <a:rPr lang="en-US" sz="2000" dirty="0">
                <a:solidFill>
                  <a:schemeClr val="tx1"/>
                </a:solidFill>
              </a:rPr>
              <a:t>. And the real magic happens when </a:t>
            </a:r>
            <a:r>
              <a:rPr lang="en-US" sz="2000" dirty="0" smtClean="0">
                <a:solidFill>
                  <a:schemeClr val="tx1"/>
                </a:solidFill>
              </a:rPr>
              <a:t>user </a:t>
            </a:r>
            <a:r>
              <a:rPr lang="en-US" sz="2000" dirty="0">
                <a:solidFill>
                  <a:schemeClr val="tx1"/>
                </a:solidFill>
              </a:rPr>
              <a:t>program these devices to perform a function based on the actions or location of another device. </a:t>
            </a:r>
          </a:p>
          <a:p>
            <a:pPr algn="just" eaLnBrk="1" hangingPunct="1">
              <a:spcBef>
                <a:spcPct val="0"/>
              </a:spcBef>
              <a:buClrTx/>
              <a:buSzTx/>
              <a:buFontTx/>
              <a:buNone/>
            </a:pPr>
            <a:endParaRPr lang="en-US" sz="2000" dirty="0">
              <a:solidFill>
                <a:schemeClr val="tx1"/>
              </a:solidFill>
            </a:endParaRPr>
          </a:p>
          <a:p>
            <a:pPr algn="just" eaLnBrk="1" hangingPunct="1">
              <a:spcBef>
                <a:spcPct val="0"/>
              </a:spcBef>
              <a:buClrTx/>
              <a:buSzTx/>
              <a:buFontTx/>
              <a:buNone/>
            </a:pPr>
            <a:r>
              <a:rPr lang="en-US" sz="2000" dirty="0">
                <a:solidFill>
                  <a:schemeClr val="tx1"/>
                </a:solidFill>
              </a:rPr>
              <a:t/>
            </a:r>
            <a:br>
              <a:rPr lang="en-US" sz="2000" dirty="0">
                <a:solidFill>
                  <a:schemeClr val="tx1"/>
                </a:solidFill>
              </a:rPr>
            </a:br>
            <a:endParaRPr lang="en-US" sz="2000" dirty="0">
              <a:solidFill>
                <a:schemeClr val="tx1"/>
              </a:solidFill>
            </a:endParaRPr>
          </a:p>
        </p:txBody>
      </p:sp>
      <p:sp>
        <p:nvSpPr>
          <p:cNvPr id="6" name="Title 1"/>
          <p:cNvSpPr txBox="1">
            <a:spLocks/>
          </p:cNvSpPr>
          <p:nvPr/>
        </p:nvSpPr>
        <p:spPr bwMode="auto">
          <a:xfrm>
            <a:off x="-389970" y="715963"/>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Home Automation</a:t>
            </a:r>
            <a:r>
              <a:rPr lang="en-US" kern="0" dirty="0" smtClean="0">
                <a:latin typeface="Century Gothic" panose="020B0502020202020204" pitchFamily="34" charset="0"/>
              </a:rPr>
              <a:t/>
            </a:r>
            <a:br>
              <a:rPr lang="en-US" kern="0" dirty="0" smtClean="0">
                <a:latin typeface="Century Gothic" panose="020B0502020202020204" pitchFamily="34" charset="0"/>
              </a:rPr>
            </a:b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65653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21024" y="1753255"/>
            <a:ext cx="8794376" cy="5527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300" dirty="0">
                <a:solidFill>
                  <a:schemeClr val="tx1"/>
                </a:solidFill>
              </a:rPr>
              <a:t>Simply getting out of bed in the morning can trigger </a:t>
            </a:r>
            <a:r>
              <a:rPr lang="en-US" sz="2300" dirty="0" smtClean="0">
                <a:solidFill>
                  <a:schemeClr val="tx1"/>
                </a:solidFill>
              </a:rPr>
              <a:t>user </a:t>
            </a:r>
            <a:r>
              <a:rPr lang="en-US" sz="2300" dirty="0">
                <a:solidFill>
                  <a:schemeClr val="tx1"/>
                </a:solidFill>
              </a:rPr>
              <a:t>music to begin playing and </a:t>
            </a:r>
            <a:r>
              <a:rPr lang="en-US" sz="2300" dirty="0" smtClean="0">
                <a:solidFill>
                  <a:schemeClr val="tx1"/>
                </a:solidFill>
              </a:rPr>
              <a:t>user </a:t>
            </a:r>
            <a:r>
              <a:rPr lang="en-US" sz="2300" dirty="0">
                <a:solidFill>
                  <a:schemeClr val="tx1"/>
                </a:solidFill>
              </a:rPr>
              <a:t>coffee maker to brew coffee. Closing the garage door on </a:t>
            </a:r>
            <a:r>
              <a:rPr lang="en-US" sz="2300" dirty="0" smtClean="0">
                <a:solidFill>
                  <a:schemeClr val="tx1"/>
                </a:solidFill>
              </a:rPr>
              <a:t>user </a:t>
            </a:r>
            <a:r>
              <a:rPr lang="en-US" sz="2300" dirty="0">
                <a:solidFill>
                  <a:schemeClr val="tx1"/>
                </a:solidFill>
              </a:rPr>
              <a:t>way to work can arm </a:t>
            </a:r>
            <a:r>
              <a:rPr lang="en-US" sz="2300" dirty="0" smtClean="0">
                <a:solidFill>
                  <a:schemeClr val="tx1"/>
                </a:solidFill>
              </a:rPr>
              <a:t>user </a:t>
            </a:r>
            <a:r>
              <a:rPr lang="en-US" sz="2300" dirty="0">
                <a:solidFill>
                  <a:schemeClr val="tx1"/>
                </a:solidFill>
              </a:rPr>
              <a:t>security system and make sure all the lights and TV’s are off in the house. </a:t>
            </a:r>
          </a:p>
          <a:p>
            <a:pPr algn="just" eaLnBrk="1" hangingPunct="1">
              <a:lnSpc>
                <a:spcPct val="150000"/>
              </a:lnSpc>
              <a:spcBef>
                <a:spcPct val="0"/>
              </a:spcBef>
              <a:buClrTx/>
              <a:buSzTx/>
              <a:buFontTx/>
              <a:buNone/>
            </a:pPr>
            <a:endParaRPr lang="en-US" sz="2300" dirty="0">
              <a:solidFill>
                <a:schemeClr val="tx1"/>
              </a:solidFill>
            </a:endParaRPr>
          </a:p>
          <a:p>
            <a:pPr eaLnBrk="1" hangingPunct="1">
              <a:lnSpc>
                <a:spcPct val="150000"/>
              </a:lnSpc>
              <a:spcBef>
                <a:spcPct val="0"/>
              </a:spcBef>
              <a:buClrTx/>
              <a:buSzTx/>
              <a:buFontTx/>
              <a:buNone/>
            </a:pPr>
            <a:r>
              <a:rPr lang="en-US" sz="2300" dirty="0">
                <a:solidFill>
                  <a:schemeClr val="tx1"/>
                </a:solidFill>
              </a:rPr>
              <a:t>And returning home at night can turn on the lights, unlock the door and turn to </a:t>
            </a:r>
            <a:r>
              <a:rPr lang="en-US" sz="2300" dirty="0" smtClean="0">
                <a:solidFill>
                  <a:schemeClr val="tx1"/>
                </a:solidFill>
              </a:rPr>
              <a:t>user </a:t>
            </a:r>
            <a:r>
              <a:rPr lang="en-US" sz="2300" dirty="0">
                <a:solidFill>
                  <a:schemeClr val="tx1"/>
                </a:solidFill>
              </a:rPr>
              <a:t>favorite TV channel right as </a:t>
            </a:r>
            <a:r>
              <a:rPr lang="en-US" sz="2300" dirty="0" smtClean="0">
                <a:solidFill>
                  <a:schemeClr val="tx1"/>
                </a:solidFill>
              </a:rPr>
              <a:t>user walk </a:t>
            </a:r>
            <a:r>
              <a:rPr lang="en-US" sz="2300" dirty="0">
                <a:solidFill>
                  <a:schemeClr val="tx1"/>
                </a:solidFill>
              </a:rPr>
              <a:t>in the door.</a:t>
            </a:r>
            <a:br>
              <a:rPr lang="en-US" sz="2300" dirty="0">
                <a:solidFill>
                  <a:schemeClr val="tx1"/>
                </a:solidFill>
              </a:rPr>
            </a:br>
            <a:endParaRPr lang="en-US" sz="2300" dirty="0">
              <a:solidFill>
                <a:schemeClr val="tx1"/>
              </a:solidFill>
            </a:endParaRPr>
          </a:p>
        </p:txBody>
      </p:sp>
      <p:sp>
        <p:nvSpPr>
          <p:cNvPr id="6" name="Title 1"/>
          <p:cNvSpPr txBox="1">
            <a:spLocks/>
          </p:cNvSpPr>
          <p:nvPr/>
        </p:nvSpPr>
        <p:spPr bwMode="auto">
          <a:xfrm>
            <a:off x="-389971" y="798513"/>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Home Automation</a:t>
            </a:r>
            <a:r>
              <a:rPr lang="en-US" kern="0" dirty="0" smtClean="0">
                <a:latin typeface="Century Gothic" panose="020B0502020202020204" pitchFamily="34" charset="0"/>
              </a:rPr>
              <a:t/>
            </a:r>
            <a:br>
              <a:rPr lang="en-US" kern="0" dirty="0" smtClean="0">
                <a:latin typeface="Century Gothic" panose="020B0502020202020204" pitchFamily="34" charset="0"/>
              </a:rPr>
            </a:b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124319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201707" y="1319680"/>
            <a:ext cx="8807822" cy="5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900" dirty="0">
                <a:solidFill>
                  <a:schemeClr val="tx1"/>
                </a:solidFill>
              </a:rPr>
              <a:t>The new era of Internet of Things (</a:t>
            </a:r>
            <a:r>
              <a:rPr lang="en-US" sz="1900" dirty="0" err="1">
                <a:solidFill>
                  <a:schemeClr val="tx1"/>
                </a:solidFill>
              </a:rPr>
              <a:t>IoT</a:t>
            </a:r>
            <a:r>
              <a:rPr lang="en-US" sz="1900" dirty="0">
                <a:solidFill>
                  <a:schemeClr val="tx1"/>
                </a:solidFill>
              </a:rPr>
              <a:t>) is driving the evolution of conventional </a:t>
            </a:r>
            <a:r>
              <a:rPr lang="en-US" sz="1900" dirty="0">
                <a:solidFill>
                  <a:srgbClr val="FF0000"/>
                </a:solidFill>
              </a:rPr>
              <a:t>Vehicle Ad hoc Networks (VANET) into the Internet of Vehicles (</a:t>
            </a:r>
            <a:r>
              <a:rPr lang="en-US" sz="1900" dirty="0" err="1">
                <a:solidFill>
                  <a:srgbClr val="FF0000"/>
                </a:solidFill>
              </a:rPr>
              <a:t>IoV</a:t>
            </a:r>
            <a:r>
              <a:rPr lang="en-US" sz="1900" dirty="0">
                <a:solidFill>
                  <a:srgbClr val="FF0000"/>
                </a:solidFill>
              </a:rPr>
              <a:t>) paradigm.</a:t>
            </a:r>
            <a:r>
              <a:rPr lang="en-US" sz="1900" dirty="0">
                <a:solidFill>
                  <a:schemeClr val="tx1"/>
                </a:solidFill>
              </a:rPr>
              <a:t> </a:t>
            </a:r>
          </a:p>
          <a:p>
            <a:pPr algn="just" eaLnBrk="1" hangingPunct="1">
              <a:lnSpc>
                <a:spcPct val="150000"/>
              </a:lnSpc>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According to recent predictions, 25 billion of “things” will be connected to the Internet by 2020 among which vehicles will constitute a significant portion. </a:t>
            </a:r>
            <a:r>
              <a:rPr lang="en-US" sz="1900" dirty="0" smtClean="0">
                <a:solidFill>
                  <a:schemeClr val="tx1"/>
                </a:solidFill>
              </a:rPr>
              <a:t>  The </a:t>
            </a:r>
            <a:r>
              <a:rPr lang="en-US" sz="1900" dirty="0">
                <a:solidFill>
                  <a:schemeClr val="tx1"/>
                </a:solidFill>
              </a:rPr>
              <a:t>difference of the vehicle concept in VANET and </a:t>
            </a:r>
            <a:r>
              <a:rPr lang="en-US" sz="1900" dirty="0" err="1">
                <a:solidFill>
                  <a:schemeClr val="tx1"/>
                </a:solidFill>
              </a:rPr>
              <a:t>IoV</a:t>
            </a:r>
            <a:r>
              <a:rPr lang="en-US" sz="1900" dirty="0">
                <a:solidFill>
                  <a:schemeClr val="tx1"/>
                </a:solidFill>
              </a:rPr>
              <a:t> makes these two scenarios essentially different in the device, communications, networking, and services aspects. </a:t>
            </a:r>
            <a:endParaRPr lang="en-US" sz="1900" dirty="0" smtClean="0">
              <a:solidFill>
                <a:schemeClr val="tx1"/>
              </a:solidFill>
            </a:endParaRPr>
          </a:p>
          <a:p>
            <a:pPr algn="just" eaLnBrk="1" hangingPunct="1">
              <a:lnSpc>
                <a:spcPct val="150000"/>
              </a:lnSpc>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In VANET, a vehicle is mainly considered as a node to disseminate messages among vehicles. </a:t>
            </a:r>
          </a:p>
          <a:p>
            <a:pPr algn="just" eaLnBrk="1" hangingPunct="1">
              <a:spcBef>
                <a:spcPct val="0"/>
              </a:spcBef>
              <a:buClrTx/>
              <a:buSzTx/>
              <a:buFontTx/>
              <a:buNone/>
            </a:pPr>
            <a:endParaRPr lang="en-US" sz="1900" dirty="0">
              <a:solidFill>
                <a:schemeClr val="tx1"/>
              </a:solidFill>
            </a:endParaRPr>
          </a:p>
        </p:txBody>
      </p:sp>
      <p:sp>
        <p:nvSpPr>
          <p:cNvPr id="6" name="Title 1"/>
          <p:cNvSpPr txBox="1">
            <a:spLocks/>
          </p:cNvSpPr>
          <p:nvPr/>
        </p:nvSpPr>
        <p:spPr bwMode="auto">
          <a:xfrm>
            <a:off x="-428625" y="53975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VANET</a:t>
            </a:r>
            <a:r>
              <a:rPr lang="en-US" kern="0" dirty="0" smtClean="0">
                <a:latin typeface="Century Gothic" panose="020B0502020202020204" pitchFamily="34" charset="0"/>
              </a:rPr>
              <a:t/>
            </a:r>
            <a:br>
              <a:rPr lang="en-US" kern="0" dirty="0" smtClean="0">
                <a:latin typeface="Century Gothic" panose="020B0502020202020204" pitchFamily="34" charset="0"/>
              </a:rPr>
            </a:b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9604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55494" y="1728789"/>
            <a:ext cx="8646459"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chemeClr val="tx1"/>
                </a:solidFill>
              </a:rPr>
              <a:t>In the </a:t>
            </a:r>
            <a:r>
              <a:rPr lang="en-US" sz="2000" dirty="0" err="1">
                <a:solidFill>
                  <a:schemeClr val="tx1"/>
                </a:solidFill>
              </a:rPr>
              <a:t>IoV</a:t>
            </a:r>
            <a:r>
              <a:rPr lang="en-US" sz="2000" dirty="0">
                <a:solidFill>
                  <a:schemeClr val="tx1"/>
                </a:solidFill>
              </a:rPr>
              <a:t> paradigm, each vehicle is considered as a smart object equipped with a powerful multi-sensor platform, communications technologies, computation units, IP-based connectivity to the Internet and to other vehicles either directly or indirectly.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In addition, a vehicle in </a:t>
            </a:r>
            <a:r>
              <a:rPr lang="en-US" sz="2000" dirty="0" err="1">
                <a:solidFill>
                  <a:schemeClr val="tx1"/>
                </a:solidFill>
              </a:rPr>
              <a:t>IoV</a:t>
            </a:r>
            <a:r>
              <a:rPr lang="en-US" sz="2000" dirty="0">
                <a:solidFill>
                  <a:schemeClr val="tx1"/>
                </a:solidFill>
              </a:rPr>
              <a:t> is envisioned as a multi-communication model, enabling the interactions between intra-vehicle components, vehicles and vehicles, vehicles and road, and vehicles and people.</a:t>
            </a:r>
          </a:p>
        </p:txBody>
      </p:sp>
      <p:sp>
        <p:nvSpPr>
          <p:cNvPr id="6" name="Title 1"/>
          <p:cNvSpPr txBox="1">
            <a:spLocks/>
          </p:cNvSpPr>
          <p:nvPr/>
        </p:nvSpPr>
        <p:spPr bwMode="auto">
          <a:xfrm>
            <a:off x="-389971" y="585788"/>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VANET</a:t>
            </a:r>
            <a:r>
              <a:rPr lang="en-US" kern="0" dirty="0" smtClean="0">
                <a:latin typeface="Century Gothic" panose="020B0502020202020204" pitchFamily="34" charset="0"/>
              </a:rPr>
              <a:t/>
            </a:r>
            <a:br>
              <a:rPr lang="en-US" kern="0" dirty="0" smtClean="0">
                <a:latin typeface="Century Gothic" panose="020B0502020202020204" pitchFamily="34" charset="0"/>
              </a:rPr>
            </a:b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1300140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201706" y="1554845"/>
            <a:ext cx="8713694" cy="530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200" dirty="0">
                <a:solidFill>
                  <a:schemeClr val="tx1"/>
                </a:solidFill>
              </a:rPr>
              <a:t>The Human Body as part of an Internet of Things.</a:t>
            </a:r>
          </a:p>
          <a:p>
            <a:pPr algn="just" eaLnBrk="1" hangingPunct="1">
              <a:lnSpc>
                <a:spcPct val="150000"/>
              </a:lnSpc>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dirty="0">
                <a:solidFill>
                  <a:schemeClr val="tx1"/>
                </a:solidFill>
              </a:rPr>
              <a:t>Sensors may be worn on the body forming a wireless body area network (WBAN). </a:t>
            </a:r>
          </a:p>
          <a:p>
            <a:pPr algn="just" eaLnBrk="1" hangingPunct="1">
              <a:lnSpc>
                <a:spcPct val="150000"/>
              </a:lnSpc>
              <a:spcBef>
                <a:spcPct val="0"/>
              </a:spcBef>
              <a:buClrTx/>
              <a:buSzTx/>
              <a:buFontTx/>
              <a:buNone/>
            </a:pPr>
            <a:endParaRPr lang="en-US" sz="2200" dirty="0">
              <a:solidFill>
                <a:schemeClr val="tx1"/>
              </a:solidFill>
            </a:endParaRPr>
          </a:p>
          <a:p>
            <a:pPr algn="just" eaLnBrk="1" hangingPunct="1">
              <a:lnSpc>
                <a:spcPct val="150000"/>
              </a:lnSpc>
              <a:spcBef>
                <a:spcPct val="0"/>
              </a:spcBef>
              <a:buClrTx/>
              <a:buSzTx/>
              <a:buFontTx/>
              <a:buNone/>
            </a:pPr>
            <a:r>
              <a:rPr lang="en-US" sz="2200" dirty="0">
                <a:solidFill>
                  <a:schemeClr val="tx1"/>
                </a:solidFill>
              </a:rPr>
              <a:t>Each sensor is in range of a mobile data hub on a human, typically a smart phone that can acquire the data and transmit it in real-time or off-line to a remote database.</a:t>
            </a:r>
          </a:p>
          <a:p>
            <a:pPr lvl="1" algn="just" eaLnBrk="1" hangingPunct="1">
              <a:lnSpc>
                <a:spcPct val="150000"/>
              </a:lnSpc>
              <a:spcBef>
                <a:spcPct val="0"/>
              </a:spcBef>
              <a:buClrTx/>
              <a:buSzTx/>
              <a:buFontTx/>
              <a:buNone/>
            </a:pPr>
            <a:endParaRPr lang="en-US" dirty="0">
              <a:solidFill>
                <a:schemeClr val="tx1"/>
              </a:solidFill>
            </a:endParaRPr>
          </a:p>
          <a:p>
            <a:pPr lvl="1" algn="just" eaLnBrk="1" hangingPunct="1">
              <a:lnSpc>
                <a:spcPct val="150000"/>
              </a:lnSpc>
              <a:spcBef>
                <a:spcPct val="0"/>
              </a:spcBef>
              <a:buClrTx/>
              <a:buSzTx/>
              <a:buFontTx/>
              <a:buNone/>
            </a:pPr>
            <a:r>
              <a:rPr lang="en-US" dirty="0">
                <a:solidFill>
                  <a:schemeClr val="tx1"/>
                </a:solidFill>
              </a:rPr>
              <a:t>Example : Smart Shoes </a:t>
            </a:r>
          </a:p>
        </p:txBody>
      </p:sp>
      <p:sp>
        <p:nvSpPr>
          <p:cNvPr id="6" name="Title 1"/>
          <p:cNvSpPr txBox="1">
            <a:spLocks/>
          </p:cNvSpPr>
          <p:nvPr/>
        </p:nvSpPr>
        <p:spPr bwMode="auto">
          <a:xfrm>
            <a:off x="-262380" y="566738"/>
            <a:ext cx="83962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Body Area Network</a:t>
            </a:r>
            <a:r>
              <a:rPr lang="en-US" kern="0" dirty="0" smtClean="0">
                <a:latin typeface="Century Gothic" panose="020B0502020202020204" pitchFamily="34" charset="0"/>
              </a:rPr>
              <a:t/>
            </a:r>
            <a:br>
              <a:rPr lang="en-US" kern="0" dirty="0" smtClean="0">
                <a:latin typeface="Century Gothic" panose="020B0502020202020204" pitchFamily="34" charset="0"/>
              </a:rPr>
            </a:b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135563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34471" y="1398307"/>
            <a:ext cx="8848163" cy="57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chemeClr val="tx1"/>
                </a:solidFill>
              </a:rPr>
              <a:t>The </a:t>
            </a:r>
            <a:r>
              <a:rPr lang="en-US" sz="2000" dirty="0" smtClean="0">
                <a:solidFill>
                  <a:schemeClr val="tx1"/>
                </a:solidFill>
              </a:rPr>
              <a:t>IEEE </a:t>
            </a:r>
            <a:r>
              <a:rPr lang="en-US" sz="2000" dirty="0">
                <a:solidFill>
                  <a:schemeClr val="tx1"/>
                </a:solidFill>
              </a:rPr>
              <a:t>supports many working groups to develop and maintain wireless and wired communications standards.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For example, 802.3 is wired Ethernet and 802.11 is for wireless LANs (WLANs), also known as Wi-Fi. The 802.15 group of standards specifies a variety of wireless personal area networks (WPANs) for different applications.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For instance, </a:t>
            </a:r>
            <a:r>
              <a:rPr lang="en-US" sz="2000" dirty="0">
                <a:solidFill>
                  <a:srgbClr val="FF0000"/>
                </a:solidFill>
              </a:rPr>
              <a:t>802.15.1 is Bluetooth</a:t>
            </a:r>
            <a:r>
              <a:rPr lang="en-US" sz="2000" dirty="0">
                <a:solidFill>
                  <a:schemeClr val="tx1"/>
                </a:solidFill>
              </a:rPr>
              <a:t>, </a:t>
            </a:r>
            <a:r>
              <a:rPr lang="en-US" sz="2000" dirty="0">
                <a:solidFill>
                  <a:srgbClr val="FF0000"/>
                </a:solidFill>
              </a:rPr>
              <a:t>802.15.3 is a high-data-rate category for ultra-wideband (UWB) technologies</a:t>
            </a:r>
            <a:r>
              <a:rPr lang="en-US" sz="2000" dirty="0">
                <a:solidFill>
                  <a:schemeClr val="tx1"/>
                </a:solidFill>
              </a:rPr>
              <a:t>, and </a:t>
            </a:r>
            <a:r>
              <a:rPr lang="en-US" sz="2000" dirty="0">
                <a:solidFill>
                  <a:srgbClr val="FF0000"/>
                </a:solidFill>
              </a:rPr>
              <a:t>802.15.6 is for body area networks (BAN)</a:t>
            </a:r>
            <a:r>
              <a:rPr lang="en-US" sz="2000" dirty="0">
                <a:solidFill>
                  <a:schemeClr val="tx1"/>
                </a:solidFill>
              </a:rPr>
              <a:t>. There are several others.</a:t>
            </a:r>
          </a:p>
          <a:p>
            <a:pPr algn="just" eaLnBrk="1" hangingPunct="1">
              <a:spcBef>
                <a:spcPct val="0"/>
              </a:spcBef>
              <a:buClrTx/>
              <a:buSzTx/>
              <a:buFontTx/>
              <a:buNone/>
            </a:pPr>
            <a:endParaRPr lang="en-US" sz="2000" dirty="0">
              <a:solidFill>
                <a:schemeClr val="tx1"/>
              </a:solidFill>
            </a:endParaRPr>
          </a:p>
          <a:p>
            <a:pPr algn="just" eaLnBrk="1" hangingPunct="1">
              <a:spcBef>
                <a:spcPct val="0"/>
              </a:spcBef>
              <a:buClrTx/>
              <a:buSzTx/>
              <a:buFontTx/>
              <a:buNone/>
            </a:pPr>
            <a:endParaRPr lang="en-US" sz="2000" dirty="0">
              <a:solidFill>
                <a:schemeClr val="tx1"/>
              </a:solidFill>
            </a:endParaRPr>
          </a:p>
        </p:txBody>
      </p:sp>
      <p:sp>
        <p:nvSpPr>
          <p:cNvPr id="6" name="Title 1"/>
          <p:cNvSpPr txBox="1">
            <a:spLocks/>
          </p:cNvSpPr>
          <p:nvPr/>
        </p:nvSpPr>
        <p:spPr bwMode="auto">
          <a:xfrm>
            <a:off x="479425" y="303026"/>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IEEE 802.15.4 - ZIGBEE</a:t>
            </a:r>
          </a:p>
        </p:txBody>
      </p:sp>
    </p:spTree>
    <p:extLst>
      <p:ext uri="{BB962C8B-B14F-4D97-AF65-F5344CB8AC3E}">
        <p14:creationId xmlns:p14="http://schemas.microsoft.com/office/powerpoint/2010/main" val="2482598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38918" y="1265985"/>
            <a:ext cx="8730269"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rPr>
              <a:t>The 802.15.4 category is probably the largest standard for low-data-rate WPANs. It has many subcategories. The 802.15.4 category was developed for low-data-rate monitor and control applications and extended-life low-power-consumption uses. </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The basic standard with the most recent updates and enhancements is 802.15.4a/b, with 802.15.4c for China, 802.15.4d for Japan.</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802.15.4e for industrial applications, 802.15.4f for active (battery powered) radio-frequency identification (RFID) uses, and 802.15.4g for smart utility networks (SUNs) for monitoring the Smart Grid. </a:t>
            </a:r>
          </a:p>
          <a:p>
            <a:pPr algn="just" eaLnBrk="1" hangingPunct="1">
              <a:lnSpc>
                <a:spcPct val="150000"/>
              </a:lnSpc>
              <a:spcBef>
                <a:spcPct val="0"/>
              </a:spcBef>
              <a:buClrTx/>
              <a:buSzTx/>
              <a:buFontTx/>
              <a:buNone/>
            </a:pPr>
            <a:r>
              <a:rPr lang="en-US" sz="1800" dirty="0">
                <a:solidFill>
                  <a:schemeClr val="tx1"/>
                </a:solidFill>
              </a:rPr>
              <a:t>All of these special versions use the same base radio technology and protocol as defined in 802.15.4a/b.</a:t>
            </a:r>
          </a:p>
        </p:txBody>
      </p:sp>
      <p:sp>
        <p:nvSpPr>
          <p:cNvPr id="6" name="Title 1"/>
          <p:cNvSpPr txBox="1">
            <a:spLocks/>
          </p:cNvSpPr>
          <p:nvPr/>
        </p:nvSpPr>
        <p:spPr bwMode="auto">
          <a:xfrm>
            <a:off x="485775" y="210757"/>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IEEE 802.15.4 - ZIGBEE</a:t>
            </a:r>
          </a:p>
        </p:txBody>
      </p:sp>
    </p:spTree>
    <p:extLst>
      <p:ext uri="{BB962C8B-B14F-4D97-AF65-F5344CB8AC3E}">
        <p14:creationId xmlns:p14="http://schemas.microsoft.com/office/powerpoint/2010/main" val="55751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309282" y="1207528"/>
            <a:ext cx="849854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rPr>
              <a:t>The most widely deployed enhancement to the 802.15.4 standard is </a:t>
            </a:r>
            <a:r>
              <a:rPr lang="en-US" sz="1800" dirty="0" err="1">
                <a:solidFill>
                  <a:schemeClr val="tx1"/>
                </a:solidFill>
              </a:rPr>
              <a:t>ZigBee</a:t>
            </a:r>
            <a:r>
              <a:rPr lang="en-US" sz="1800" dirty="0">
                <a:solidFill>
                  <a:schemeClr val="tx1"/>
                </a:solidFill>
              </a:rPr>
              <a:t>, which is a standard of the </a:t>
            </a:r>
            <a:r>
              <a:rPr lang="en-US" sz="1800" dirty="0" err="1">
                <a:solidFill>
                  <a:schemeClr val="tx1"/>
                </a:solidFill>
              </a:rPr>
              <a:t>ZigBee</a:t>
            </a:r>
            <a:r>
              <a:rPr lang="en-US" sz="1800" dirty="0">
                <a:solidFill>
                  <a:schemeClr val="tx1"/>
                </a:solidFill>
              </a:rPr>
              <a:t> Alliance. The organization maintains, supports, and develops more sophisticated protocols for advanced applications.</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err="1">
                <a:solidFill>
                  <a:schemeClr val="tx1"/>
                </a:solidFill>
              </a:rPr>
              <a:t>ZigBee</a:t>
            </a:r>
            <a:r>
              <a:rPr lang="en-US" sz="1800" dirty="0">
                <a:solidFill>
                  <a:schemeClr val="tx1"/>
                </a:solidFill>
              </a:rPr>
              <a:t> is a </a:t>
            </a:r>
            <a:r>
              <a:rPr lang="en-US" sz="1800" u="sng" dirty="0">
                <a:solidFill>
                  <a:schemeClr val="tx1"/>
                </a:solidFill>
                <a:hlinkClick r:id="rId2"/>
              </a:rPr>
              <a:t>mesh network</a:t>
            </a:r>
            <a:r>
              <a:rPr lang="en-US" sz="1800" dirty="0">
                <a:solidFill>
                  <a:schemeClr val="tx1"/>
                </a:solidFill>
              </a:rPr>
              <a:t> specification for low-power wireless local area networks (</a:t>
            </a:r>
            <a:r>
              <a:rPr lang="en-US" sz="1800" u="sng" dirty="0">
                <a:solidFill>
                  <a:schemeClr val="tx1"/>
                </a:solidFill>
                <a:hlinkClick r:id="rId3"/>
              </a:rPr>
              <a:t>WLANs</a:t>
            </a:r>
            <a:r>
              <a:rPr lang="en-US" sz="1800" dirty="0">
                <a:solidFill>
                  <a:schemeClr val="tx1"/>
                </a:solidFill>
              </a:rPr>
              <a:t>) that cover a large area. </a:t>
            </a:r>
            <a:r>
              <a:rPr lang="en-US" sz="1800" dirty="0" err="1">
                <a:solidFill>
                  <a:schemeClr val="tx1"/>
                </a:solidFill>
              </a:rPr>
              <a:t>ZigBee</a:t>
            </a:r>
            <a:r>
              <a:rPr lang="en-US" sz="1800" dirty="0">
                <a:solidFill>
                  <a:schemeClr val="tx1"/>
                </a:solidFill>
              </a:rPr>
              <a:t> was designed to provide high data </a:t>
            </a:r>
            <a:r>
              <a:rPr lang="en-US" sz="1800" u="sng" dirty="0">
                <a:solidFill>
                  <a:schemeClr val="tx1"/>
                </a:solidFill>
                <a:hlinkClick r:id="rId4"/>
              </a:rPr>
              <a:t>throughput</a:t>
            </a:r>
            <a:r>
              <a:rPr lang="en-US" sz="1800" dirty="0">
                <a:solidFill>
                  <a:schemeClr val="tx1"/>
                </a:solidFill>
              </a:rPr>
              <a:t> in applications where the </a:t>
            </a:r>
            <a:r>
              <a:rPr lang="en-US" sz="1800" u="sng" dirty="0">
                <a:solidFill>
                  <a:schemeClr val="tx1"/>
                </a:solidFill>
                <a:hlinkClick r:id="rId5"/>
              </a:rPr>
              <a:t>duty cycle</a:t>
            </a:r>
            <a:r>
              <a:rPr lang="en-US" sz="1800" dirty="0">
                <a:solidFill>
                  <a:schemeClr val="tx1"/>
                </a:solidFill>
              </a:rPr>
              <a:t> is low and low power consumption is an important consideration. </a:t>
            </a:r>
          </a:p>
          <a:p>
            <a:pPr algn="just" eaLnBrk="1" hangingPunct="1">
              <a:lnSpc>
                <a:spcPct val="150000"/>
              </a:lnSpc>
              <a:spcBef>
                <a:spcPct val="0"/>
              </a:spcBef>
              <a:buClrTx/>
              <a:buSzTx/>
              <a:buFontTx/>
              <a:buNone/>
            </a:pPr>
            <a:r>
              <a:rPr lang="en-US" sz="1800" dirty="0">
                <a:solidFill>
                  <a:schemeClr val="tx1"/>
                </a:solidFill>
              </a:rPr>
              <a:t>(Many devices that use </a:t>
            </a:r>
            <a:r>
              <a:rPr lang="en-US" sz="1800" dirty="0" err="1">
                <a:solidFill>
                  <a:schemeClr val="tx1"/>
                </a:solidFill>
              </a:rPr>
              <a:t>ZigBee</a:t>
            </a:r>
            <a:r>
              <a:rPr lang="en-US" sz="1800" dirty="0">
                <a:solidFill>
                  <a:schemeClr val="tx1"/>
                </a:solidFill>
              </a:rPr>
              <a:t> are powered by battery.) Because </a:t>
            </a:r>
            <a:r>
              <a:rPr lang="en-US" sz="1800" dirty="0" err="1">
                <a:solidFill>
                  <a:schemeClr val="tx1"/>
                </a:solidFill>
              </a:rPr>
              <a:t>ZigBee</a:t>
            </a:r>
            <a:r>
              <a:rPr lang="en-US" sz="1800" dirty="0">
                <a:solidFill>
                  <a:schemeClr val="tx1"/>
                </a:solidFill>
              </a:rPr>
              <a:t> is often used in industrial automation and physical plant operation, it is often associated with machine-to-machine (</a:t>
            </a:r>
            <a:r>
              <a:rPr lang="en-US" sz="1800" u="sng" dirty="0">
                <a:solidFill>
                  <a:schemeClr val="tx1"/>
                </a:solidFill>
                <a:hlinkClick r:id="rId6"/>
              </a:rPr>
              <a:t>M2M</a:t>
            </a:r>
            <a:r>
              <a:rPr lang="en-US" sz="1800" dirty="0">
                <a:solidFill>
                  <a:schemeClr val="tx1"/>
                </a:solidFill>
              </a:rPr>
              <a:t>) communication and the Internet of Things.</a:t>
            </a:r>
          </a:p>
          <a:p>
            <a:pPr algn="just" eaLnBrk="1" hangingPunct="1">
              <a:lnSpc>
                <a:spcPct val="150000"/>
              </a:lnSpc>
              <a:spcBef>
                <a:spcPct val="0"/>
              </a:spcBef>
              <a:buClrTx/>
              <a:buSzTx/>
              <a:buFontTx/>
              <a:buNone/>
            </a:pPr>
            <a:endParaRPr lang="en-US" sz="1800" dirty="0">
              <a:solidFill>
                <a:schemeClr val="tx1"/>
              </a:solidFill>
            </a:endParaRPr>
          </a:p>
          <a:p>
            <a:pPr eaLnBrk="1" hangingPunct="1">
              <a:spcBef>
                <a:spcPct val="0"/>
              </a:spcBef>
              <a:buClrTx/>
              <a:buSzTx/>
              <a:buFontTx/>
              <a:buNone/>
            </a:pPr>
            <a:endParaRPr lang="en-US" sz="1800" dirty="0">
              <a:solidFill>
                <a:schemeClr val="tx1"/>
              </a:solidFill>
            </a:endParaRPr>
          </a:p>
        </p:txBody>
      </p:sp>
      <p:sp>
        <p:nvSpPr>
          <p:cNvPr id="6" name="Title 1"/>
          <p:cNvSpPr txBox="1">
            <a:spLocks/>
          </p:cNvSpPr>
          <p:nvPr/>
        </p:nvSpPr>
        <p:spPr bwMode="auto">
          <a:xfrm>
            <a:off x="479425" y="410604"/>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IEEE 802.15.4 - ZIGBEE</a:t>
            </a:r>
          </a:p>
        </p:txBody>
      </p:sp>
    </p:spTree>
    <p:extLst>
      <p:ext uri="{BB962C8B-B14F-4D97-AF65-F5344CB8AC3E}">
        <p14:creationId xmlns:p14="http://schemas.microsoft.com/office/powerpoint/2010/main" val="254269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601663" y="1981200"/>
            <a:ext cx="8001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 typeface="Arial" panose="020B0604020202020204" pitchFamily="34" charset="0"/>
              <a:buChar char="•"/>
            </a:pPr>
            <a:r>
              <a:rPr lang="en-US" dirty="0">
                <a:solidFill>
                  <a:schemeClr val="tx1"/>
                </a:solidFill>
              </a:rPr>
              <a:t>Internet of Things – Applications</a:t>
            </a:r>
            <a:endParaRPr lang="en-US" sz="3600" dirty="0">
              <a:solidFill>
                <a:schemeClr val="tx1"/>
              </a:solidFill>
            </a:endParaRPr>
          </a:p>
          <a:p>
            <a:pPr lvl="1" eaLnBrk="1" hangingPunct="1">
              <a:spcBef>
                <a:spcPct val="0"/>
              </a:spcBef>
              <a:buClrTx/>
              <a:buSzTx/>
              <a:buFont typeface="Arial" panose="020B0604020202020204" pitchFamily="34" charset="0"/>
              <a:buChar char="•"/>
            </a:pPr>
            <a:r>
              <a:rPr lang="en-US" sz="2400" dirty="0">
                <a:solidFill>
                  <a:schemeClr val="tx1"/>
                </a:solidFill>
              </a:rPr>
              <a:t>Smart Cities</a:t>
            </a:r>
            <a:endParaRPr lang="en-US" sz="3600" dirty="0">
              <a:solidFill>
                <a:schemeClr val="tx1"/>
              </a:solidFill>
            </a:endParaRPr>
          </a:p>
          <a:p>
            <a:pPr lvl="1" eaLnBrk="1" hangingPunct="1">
              <a:spcBef>
                <a:spcPct val="0"/>
              </a:spcBef>
              <a:buClrTx/>
              <a:buSzTx/>
              <a:buFont typeface="Arial" panose="020B0604020202020204" pitchFamily="34" charset="0"/>
              <a:buChar char="•"/>
            </a:pPr>
            <a:r>
              <a:rPr lang="en-US" sz="2400" dirty="0">
                <a:solidFill>
                  <a:schemeClr val="tx1"/>
                </a:solidFill>
              </a:rPr>
              <a:t>Manufacturing</a:t>
            </a:r>
            <a:endParaRPr lang="en-US" sz="3600" dirty="0">
              <a:solidFill>
                <a:schemeClr val="tx1"/>
              </a:solidFill>
            </a:endParaRPr>
          </a:p>
          <a:p>
            <a:pPr lvl="1" eaLnBrk="1" hangingPunct="1">
              <a:spcBef>
                <a:spcPct val="0"/>
              </a:spcBef>
              <a:buClrTx/>
              <a:buSzTx/>
              <a:buFont typeface="Arial" panose="020B0604020202020204" pitchFamily="34" charset="0"/>
              <a:buChar char="•"/>
            </a:pPr>
            <a:r>
              <a:rPr lang="en-GB" sz="2400" dirty="0">
                <a:solidFill>
                  <a:schemeClr val="tx1"/>
                </a:solidFill>
              </a:rPr>
              <a:t>Home Automation</a:t>
            </a:r>
            <a:endParaRPr lang="en-US" sz="3600" dirty="0">
              <a:solidFill>
                <a:schemeClr val="tx1"/>
              </a:solidFill>
            </a:endParaRPr>
          </a:p>
          <a:p>
            <a:pPr lvl="1" eaLnBrk="1" hangingPunct="1">
              <a:spcBef>
                <a:spcPct val="0"/>
              </a:spcBef>
              <a:buClrTx/>
              <a:buSzTx/>
              <a:buFont typeface="Arial" panose="020B0604020202020204" pitchFamily="34" charset="0"/>
              <a:buChar char="•"/>
            </a:pPr>
            <a:r>
              <a:rPr lang="en-GB" sz="2400" dirty="0">
                <a:solidFill>
                  <a:schemeClr val="tx1"/>
                </a:solidFill>
              </a:rPr>
              <a:t>VANETS</a:t>
            </a:r>
            <a:endParaRPr lang="en-US" sz="3600" dirty="0">
              <a:solidFill>
                <a:schemeClr val="tx1"/>
              </a:solidFill>
            </a:endParaRPr>
          </a:p>
          <a:p>
            <a:pPr lvl="1" eaLnBrk="1" hangingPunct="1">
              <a:spcBef>
                <a:spcPct val="0"/>
              </a:spcBef>
              <a:buClrTx/>
              <a:buSzTx/>
              <a:buFont typeface="Arial" panose="020B0604020202020204" pitchFamily="34" charset="0"/>
              <a:buChar char="•"/>
            </a:pPr>
            <a:r>
              <a:rPr lang="en-GB" sz="2400" dirty="0">
                <a:solidFill>
                  <a:schemeClr val="tx1"/>
                </a:solidFill>
              </a:rPr>
              <a:t>Body Area Networks</a:t>
            </a:r>
            <a:endParaRPr lang="en-US" sz="3600" dirty="0">
              <a:solidFill>
                <a:schemeClr val="tx1"/>
              </a:solidFill>
            </a:endParaRPr>
          </a:p>
          <a:p>
            <a:pPr eaLnBrk="1" hangingPunct="1">
              <a:spcBef>
                <a:spcPct val="0"/>
              </a:spcBef>
              <a:buClrTx/>
              <a:buSzTx/>
              <a:buFont typeface="Arial" panose="020B0604020202020204" pitchFamily="34" charset="0"/>
              <a:buChar char="•"/>
            </a:pPr>
            <a:r>
              <a:rPr lang="en-US" dirty="0">
                <a:solidFill>
                  <a:schemeClr val="tx1"/>
                </a:solidFill>
              </a:rPr>
              <a:t>IEEE 802.5.14</a:t>
            </a:r>
            <a:endParaRPr lang="en-US" sz="3600" dirty="0">
              <a:solidFill>
                <a:schemeClr val="tx1"/>
              </a:solidFill>
            </a:endParaRPr>
          </a:p>
          <a:p>
            <a:pPr eaLnBrk="1" hangingPunct="1">
              <a:spcBef>
                <a:spcPct val="0"/>
              </a:spcBef>
              <a:buClrTx/>
              <a:buSzTx/>
              <a:buFont typeface="Arial" panose="020B0604020202020204" pitchFamily="34" charset="0"/>
              <a:buChar char="•"/>
            </a:pPr>
            <a:r>
              <a:rPr lang="en-GB" dirty="0" err="1">
                <a:solidFill>
                  <a:schemeClr val="tx1"/>
                </a:solidFill>
              </a:rPr>
              <a:t>Zigbee</a:t>
            </a:r>
            <a:r>
              <a:rPr lang="en-GB" dirty="0">
                <a:solidFill>
                  <a:schemeClr val="tx1"/>
                </a:solidFill>
              </a:rPr>
              <a:t> </a:t>
            </a:r>
            <a:endParaRPr lang="en-US" sz="3600" dirty="0">
              <a:solidFill>
                <a:schemeClr val="tx1"/>
              </a:solidFill>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603250" y="1842247"/>
            <a:ext cx="7924800" cy="418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err="1">
                <a:solidFill>
                  <a:schemeClr val="tx1"/>
                </a:solidFill>
              </a:rPr>
              <a:t>ZigBee</a:t>
            </a:r>
            <a:r>
              <a:rPr lang="en-US" sz="2000" dirty="0">
                <a:solidFill>
                  <a:schemeClr val="tx1"/>
                </a:solidFill>
              </a:rPr>
              <a:t> is based on the Institute of Electrical and Electronics Engineers Standards Association's </a:t>
            </a:r>
            <a:r>
              <a:rPr lang="en-US" sz="2000" u="sng" dirty="0">
                <a:solidFill>
                  <a:schemeClr val="tx1"/>
                </a:solidFill>
                <a:hlinkClick r:id="rId2"/>
              </a:rPr>
              <a:t>802.15</a:t>
            </a:r>
            <a:r>
              <a:rPr lang="en-US" sz="2000" dirty="0">
                <a:solidFill>
                  <a:schemeClr val="tx1"/>
                </a:solidFill>
              </a:rPr>
              <a:t> specification.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It operates on the </a:t>
            </a:r>
            <a:r>
              <a:rPr lang="en-US" sz="2000" u="sng" dirty="0">
                <a:solidFill>
                  <a:schemeClr val="tx1"/>
                </a:solidFill>
                <a:hlinkClick r:id="rId3"/>
              </a:rPr>
              <a:t>IEEE</a:t>
            </a:r>
            <a:r>
              <a:rPr lang="en-US" sz="2000" dirty="0">
                <a:solidFill>
                  <a:schemeClr val="tx1"/>
                </a:solidFill>
              </a:rPr>
              <a:t> 802.15.4 physical radio specification and in unlicensed </a:t>
            </a:r>
            <a:r>
              <a:rPr lang="en-US" sz="2000" u="sng" dirty="0">
                <a:solidFill>
                  <a:schemeClr val="tx1"/>
                </a:solidFill>
                <a:hlinkClick r:id="rId4"/>
              </a:rPr>
              <a:t>radio frequency</a:t>
            </a:r>
            <a:r>
              <a:rPr lang="en-US" sz="2000" dirty="0">
                <a:solidFill>
                  <a:schemeClr val="tx1"/>
                </a:solidFill>
              </a:rPr>
              <a:t> bands, including 2.4 </a:t>
            </a:r>
            <a:r>
              <a:rPr lang="en-US" sz="2000" u="sng" dirty="0">
                <a:solidFill>
                  <a:schemeClr val="tx1"/>
                </a:solidFill>
                <a:hlinkClick r:id="rId5"/>
              </a:rPr>
              <a:t>GHz</a:t>
            </a:r>
            <a:r>
              <a:rPr lang="en-US" sz="2000" dirty="0">
                <a:solidFill>
                  <a:schemeClr val="tx1"/>
                </a:solidFill>
              </a:rPr>
              <a:t>, 900 </a:t>
            </a:r>
            <a:r>
              <a:rPr lang="en-US" sz="2000" u="sng" dirty="0">
                <a:solidFill>
                  <a:schemeClr val="tx1"/>
                </a:solidFill>
                <a:hlinkClick r:id="rId6"/>
              </a:rPr>
              <a:t>MHz</a:t>
            </a:r>
            <a:r>
              <a:rPr lang="en-US" sz="2000" dirty="0">
                <a:solidFill>
                  <a:schemeClr val="tx1"/>
                </a:solidFill>
              </a:rPr>
              <a:t> and 868 </a:t>
            </a:r>
            <a:r>
              <a:rPr lang="en-US" sz="2000" dirty="0" err="1">
                <a:solidFill>
                  <a:schemeClr val="tx1"/>
                </a:solidFill>
              </a:rPr>
              <a:t>MHz.</a:t>
            </a:r>
            <a:r>
              <a:rPr lang="en-US" sz="2000" dirty="0">
                <a:solidFill>
                  <a:schemeClr val="tx1"/>
                </a:solidFill>
              </a:rPr>
              <a:t>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The specifications are maintained and updated by the </a:t>
            </a:r>
            <a:r>
              <a:rPr lang="en-US" sz="2000" dirty="0" err="1">
                <a:solidFill>
                  <a:schemeClr val="tx1"/>
                </a:solidFill>
              </a:rPr>
              <a:t>ZigBee</a:t>
            </a:r>
            <a:r>
              <a:rPr lang="en-US" sz="2000" dirty="0">
                <a:solidFill>
                  <a:schemeClr val="tx1"/>
                </a:solidFill>
              </a:rPr>
              <a:t> Alliance.</a:t>
            </a: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IEEE 802.15.4 - ZIGBEE</a:t>
            </a:r>
          </a:p>
        </p:txBody>
      </p:sp>
    </p:spTree>
    <p:extLst>
      <p:ext uri="{BB962C8B-B14F-4D97-AF65-F5344CB8AC3E}">
        <p14:creationId xmlns:p14="http://schemas.microsoft.com/office/powerpoint/2010/main" val="84040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Century Gothic" panose="020B0502020202020204" pitchFamily="34" charset="0"/>
                <a:cs typeface="Calibri" panose="020F0502020204030204" pitchFamily="34" charset="0"/>
              </a:rPr>
              <a:t>Define </a:t>
            </a:r>
            <a:r>
              <a:rPr lang="en-US" sz="2400" dirty="0" err="1" smtClean="0">
                <a:latin typeface="Century Gothic" panose="020B0502020202020204" pitchFamily="34" charset="0"/>
                <a:cs typeface="Calibri" panose="020F0502020204030204" pitchFamily="34" charset="0"/>
              </a:rPr>
              <a:t>IoT.List</a:t>
            </a:r>
            <a:r>
              <a:rPr lang="en-US" sz="2400" dirty="0" smtClean="0">
                <a:latin typeface="Century Gothic" panose="020B0502020202020204" pitchFamily="34" charset="0"/>
                <a:cs typeface="Calibri" panose="020F0502020204030204" pitchFamily="34" charset="0"/>
              </a:rPr>
              <a:t> any three applications of </a:t>
            </a:r>
            <a:r>
              <a:rPr lang="en-US" sz="2400" dirty="0" err="1" smtClean="0">
                <a:latin typeface="Century Gothic" panose="020B0502020202020204" pitchFamily="34" charset="0"/>
                <a:cs typeface="Calibri" panose="020F0502020204030204" pitchFamily="34" charset="0"/>
              </a:rPr>
              <a:t>IoT</a:t>
            </a:r>
            <a:endParaRPr lang="en-US" sz="2400" dirty="0">
              <a:latin typeface="Century Gothic" panose="020B0502020202020204" pitchFamily="34" charset="0"/>
              <a:cs typeface="Calibri" panose="020F0502020204030204" pitchFamily="34" charset="0"/>
            </a:endParaRPr>
          </a:p>
          <a:p>
            <a:pPr marL="0" indent="0">
              <a:buNone/>
            </a:pPr>
            <a:endParaRPr lang="en-US" sz="2400" dirty="0" smtClean="0">
              <a:latin typeface="Century Gothic" panose="020B0502020202020204" pitchFamily="34" charset="0"/>
              <a:cs typeface="Calibri" panose="020F0502020204030204" pitchFamily="34" charset="0"/>
            </a:endParaRPr>
          </a:p>
          <a:p>
            <a:r>
              <a:rPr lang="en-US" sz="2400" dirty="0" smtClean="0">
                <a:latin typeface="Century Gothic" panose="020B0502020202020204" pitchFamily="34" charset="0"/>
                <a:cs typeface="Calibri" panose="020F0502020204030204" pitchFamily="34" charset="0"/>
              </a:rPr>
              <a:t>Define </a:t>
            </a:r>
            <a:r>
              <a:rPr lang="en-US" sz="2400" dirty="0" err="1" smtClean="0">
                <a:latin typeface="Century Gothic" panose="020B0502020202020204" pitchFamily="34" charset="0"/>
                <a:cs typeface="Calibri" panose="020F0502020204030204" pitchFamily="34" charset="0"/>
              </a:rPr>
              <a:t>Zigbee</a:t>
            </a:r>
            <a:endParaRPr lang="en-US" sz="2400" dirty="0">
              <a:latin typeface="Century Gothic" panose="020B050202020202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21</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latin typeface="Century Gothic" panose="020B0502020202020204" pitchFamily="34" charset="0"/>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22</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4"/>
          <p:cNvSpPr>
            <a:spLocks noChangeArrowheads="1"/>
          </p:cNvSpPr>
          <p:nvPr/>
        </p:nvSpPr>
        <p:spPr bwMode="auto">
          <a:xfrm>
            <a:off x="264465" y="1733938"/>
            <a:ext cx="7772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Discussed </a:t>
            </a:r>
            <a:r>
              <a:rPr lang="en-US" sz="1800" dirty="0" err="1">
                <a:solidFill>
                  <a:schemeClr val="tx1"/>
                </a:solidFill>
                <a:latin typeface="Calibri" panose="020F0502020204030204" pitchFamily="34" charset="0"/>
              </a:rPr>
              <a:t>IoT</a:t>
            </a:r>
            <a:r>
              <a:rPr lang="en-US" sz="1800" dirty="0">
                <a:solidFill>
                  <a:schemeClr val="tx1"/>
                </a:solidFill>
                <a:latin typeface="Calibri" panose="020F0502020204030204" pitchFamily="34" charset="0"/>
              </a:rPr>
              <a:t> and how it is applied in smart cities, manufacturing, VANET and BAN</a:t>
            </a:r>
          </a:p>
          <a:p>
            <a:pPr eaLnBrk="1" hangingPunct="1">
              <a:lnSpc>
                <a:spcPct val="150000"/>
              </a:lnSpc>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Discussed IEEE 802.15.4 standard </a:t>
            </a:r>
            <a:r>
              <a:rPr lang="en-US" sz="1800" dirty="0" err="1">
                <a:solidFill>
                  <a:schemeClr val="tx1"/>
                </a:solidFill>
                <a:latin typeface="Calibri" panose="020F0502020204030204" pitchFamily="34" charset="0"/>
              </a:rPr>
              <a:t>Zigbee</a:t>
            </a:r>
            <a:endParaRPr lang="en-US" sz="1800" dirty="0">
              <a:solidFill>
                <a:schemeClr val="tx1"/>
              </a:solidFill>
              <a:latin typeface="Calibri" panose="020F0502020204030204" pitchFamily="34" charset="0"/>
            </a:endParaRPr>
          </a:p>
          <a:p>
            <a:pPr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23</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24</a:t>
            </a:fld>
            <a:r>
              <a:rPr lang="en-GB" dirty="0" smtClean="0"/>
              <a:t>› of 9</a:t>
            </a:r>
            <a:endParaRPr lang="en-GB" dirty="0"/>
          </a:p>
        </p:txBody>
      </p:sp>
      <p:sp>
        <p:nvSpPr>
          <p:cNvPr id="5" name="Text Box 3"/>
          <p:cNvSpPr txBox="1">
            <a:spLocks noGrp="1" noChangeArrowheads="1"/>
          </p:cNvSpPr>
          <p:nvPr>
            <p:ph type="title"/>
          </p:nvPr>
        </p:nvSpPr>
        <p:spPr bwMode="auto">
          <a:xfrm>
            <a:off x="978620" y="492195"/>
            <a:ext cx="60564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0" b="1" u="sng" dirty="0">
                <a:solidFill>
                  <a:srgbClr val="003366"/>
                </a:solidFill>
                <a:latin typeface="Century Gothic" panose="020B0502020202020204" pitchFamily="34" charset="0"/>
              </a:rPr>
              <a:t>What we will cover next</a:t>
            </a:r>
            <a:endParaRPr lang="en-US" altLang="en-US" sz="4000" u="sng" dirty="0">
              <a:solidFill>
                <a:srgbClr val="003366"/>
              </a:solidFill>
              <a:latin typeface="Century Gothic" panose="020B0502020202020204" pitchFamily="34" charset="0"/>
            </a:endParaRPr>
          </a:p>
        </p:txBody>
      </p:sp>
      <p:sp>
        <p:nvSpPr>
          <p:cNvPr id="6" name="Text Box 2"/>
          <p:cNvSpPr txBox="1">
            <a:spLocks noChangeArrowheads="1"/>
          </p:cNvSpPr>
          <p:nvPr/>
        </p:nvSpPr>
        <p:spPr bwMode="auto">
          <a:xfrm>
            <a:off x="719462" y="1803851"/>
            <a:ext cx="784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US" sz="2400" dirty="0" smtClean="0">
                <a:latin typeface="Century Gothic" panose="020B0502020202020204" pitchFamily="34" charset="0"/>
              </a:rPr>
              <a:t>Module Summary/Exam Revision</a:t>
            </a:r>
            <a:endParaRPr lang="en-US" sz="2000" dirty="0" smtClean="0">
              <a:latin typeface="Century Gothic" panose="020B0502020202020204" pitchFamily="34" charset="0"/>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771526" y="2874962"/>
            <a:ext cx="7945437" cy="234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2000" dirty="0">
                <a:solidFill>
                  <a:schemeClr val="tx1"/>
                </a:solidFill>
              </a:rPr>
              <a:t>Understand </a:t>
            </a:r>
            <a:r>
              <a:rPr lang="en-US" sz="2000" dirty="0" err="1">
                <a:solidFill>
                  <a:schemeClr val="tx1"/>
                </a:solidFill>
              </a:rPr>
              <a:t>IoT</a:t>
            </a:r>
            <a:r>
              <a:rPr lang="en-US" sz="2000" dirty="0">
                <a:solidFill>
                  <a:schemeClr val="tx1"/>
                </a:solidFill>
              </a:rPr>
              <a:t> and its applications</a:t>
            </a:r>
          </a:p>
          <a:p>
            <a:pPr eaLnBrk="1" hangingPunct="1">
              <a:lnSpc>
                <a:spcPct val="150000"/>
              </a:lnSpc>
              <a:spcBef>
                <a:spcPct val="0"/>
              </a:spcBef>
              <a:buClrTx/>
              <a:buSzTx/>
              <a:buFontTx/>
              <a:buNone/>
            </a:pPr>
            <a:r>
              <a:rPr lang="en-US" sz="2000" dirty="0">
                <a:solidFill>
                  <a:schemeClr val="tx1"/>
                </a:solidFill>
              </a:rPr>
              <a:t> </a:t>
            </a:r>
          </a:p>
          <a:p>
            <a:pPr eaLnBrk="1" hangingPunct="1">
              <a:lnSpc>
                <a:spcPct val="150000"/>
              </a:lnSpc>
              <a:spcBef>
                <a:spcPct val="0"/>
              </a:spcBef>
              <a:buClrTx/>
              <a:buSzTx/>
              <a:buFontTx/>
              <a:buNone/>
            </a:pPr>
            <a:r>
              <a:rPr lang="en-US" sz="2000" dirty="0">
                <a:solidFill>
                  <a:schemeClr val="tx1"/>
                </a:solidFill>
              </a:rPr>
              <a:t>Understand IEEE 802.5.14 </a:t>
            </a:r>
          </a:p>
          <a:p>
            <a:pPr eaLnBrk="1" hangingPunct="1">
              <a:lnSpc>
                <a:spcPct val="150000"/>
              </a:lnSpc>
              <a:spcBef>
                <a:spcPct val="0"/>
              </a:spcBef>
              <a:buClrTx/>
              <a:buSzTx/>
              <a:buFontTx/>
              <a:buNone/>
            </a:pPr>
            <a:endParaRPr lang="en-US" sz="2000" dirty="0">
              <a:solidFill>
                <a:schemeClr val="tx1"/>
              </a:solidFill>
            </a:endParaRPr>
          </a:p>
          <a:p>
            <a:pPr eaLnBrk="1" hangingPunct="1">
              <a:lnSpc>
                <a:spcPct val="150000"/>
              </a:lnSpc>
              <a:spcBef>
                <a:spcPct val="0"/>
              </a:spcBef>
              <a:buClrTx/>
              <a:buSzTx/>
              <a:buFontTx/>
              <a:buNone/>
            </a:pPr>
            <a:r>
              <a:rPr lang="en-US" sz="2000" dirty="0">
                <a:solidFill>
                  <a:schemeClr val="tx1"/>
                </a:solidFill>
              </a:rPr>
              <a:t>Be familiar with </a:t>
            </a:r>
            <a:r>
              <a:rPr lang="en-US" sz="2000" dirty="0" err="1">
                <a:solidFill>
                  <a:schemeClr val="tx1"/>
                </a:solidFill>
              </a:rPr>
              <a:t>Zigbee</a:t>
            </a:r>
            <a:endParaRPr lang="en-US" sz="2000" dirty="0">
              <a:solidFill>
                <a:schemeClr val="tx1"/>
              </a:solidFill>
            </a:endParaRP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485775" y="1666081"/>
            <a:ext cx="8110537"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sz="2000" b="1" dirty="0">
                <a:latin typeface="Century Gothic" panose="020B0502020202020204" pitchFamily="34" charset="0"/>
                <a:cs typeface="Arial" charset="0"/>
              </a:rPr>
              <a:t>If you have mastered this topic, </a:t>
            </a:r>
            <a:r>
              <a:rPr lang="en-US" sz="2000" b="1" dirty="0">
                <a:solidFill>
                  <a:srgbClr val="990000"/>
                </a:solidFill>
                <a:latin typeface="Century Gothic" panose="020B0502020202020204" pitchFamily="34" charset="0"/>
                <a:cs typeface="Arial" charset="0"/>
              </a:rPr>
              <a:t>you should be able to use the following terms correctly in your assignments and exams</a:t>
            </a:r>
            <a:r>
              <a:rPr lang="en-US" sz="2000" b="1" dirty="0">
                <a:latin typeface="Century Gothic" panose="020B0502020202020204" pitchFamily="34" charset="0"/>
                <a:cs typeface="Arial" charset="0"/>
              </a:rPr>
              <a:t>:</a:t>
            </a:r>
          </a:p>
          <a:p>
            <a:pPr eaLnBrk="1" hangingPunct="1">
              <a:defRPr/>
            </a:pPr>
            <a:endParaRPr lang="en-US" sz="2000" dirty="0">
              <a:latin typeface="Century Gothic" panose="020B0502020202020204" pitchFamily="34" charset="0"/>
              <a:cs typeface="Arial" charset="0"/>
            </a:endParaRPr>
          </a:p>
          <a:p>
            <a:pPr marL="342900" indent="-342900" eaLnBrk="1" hangingPunct="1">
              <a:buFont typeface="Arial" pitchFamily="34" charset="0"/>
              <a:buChar char="•"/>
              <a:defRPr/>
            </a:pPr>
            <a:r>
              <a:rPr lang="en-US" sz="2000" dirty="0">
                <a:latin typeface="Century Gothic" panose="020B0502020202020204" pitchFamily="34" charset="0"/>
                <a:cs typeface="Arial" charset="0"/>
              </a:rPr>
              <a:t>VANET</a:t>
            </a:r>
          </a:p>
          <a:p>
            <a:pPr eaLnBrk="1" hangingPunct="1">
              <a:defRPr/>
            </a:pPr>
            <a:endParaRPr lang="en-US" sz="2000" dirty="0">
              <a:latin typeface="Century Gothic" panose="020B0502020202020204" pitchFamily="34" charset="0"/>
              <a:cs typeface="Arial" charset="0"/>
            </a:endParaRPr>
          </a:p>
          <a:p>
            <a:pPr marL="342900" indent="-342900" eaLnBrk="1" hangingPunct="1">
              <a:buFont typeface="Arial" pitchFamily="34" charset="0"/>
              <a:buChar char="•"/>
              <a:defRPr/>
            </a:pPr>
            <a:r>
              <a:rPr lang="en-US" sz="2000" dirty="0">
                <a:latin typeface="Century Gothic" panose="020B0502020202020204" pitchFamily="34" charset="0"/>
                <a:cs typeface="Arial" charset="0"/>
              </a:rPr>
              <a:t>IoV</a:t>
            </a:r>
          </a:p>
          <a:p>
            <a:pPr eaLnBrk="1" hangingPunct="1">
              <a:defRPr/>
            </a:pPr>
            <a:endParaRPr lang="en-US" sz="2000" dirty="0">
              <a:latin typeface="Century Gothic" panose="020B0502020202020204" pitchFamily="34" charset="0"/>
              <a:cs typeface="Arial" charset="0"/>
            </a:endParaRPr>
          </a:p>
          <a:p>
            <a:pPr marL="342900" indent="-342900" eaLnBrk="1" hangingPunct="1">
              <a:buFont typeface="Arial" pitchFamily="34" charset="0"/>
              <a:buChar char="•"/>
              <a:defRPr/>
            </a:pPr>
            <a:r>
              <a:rPr lang="en-US" sz="2000" dirty="0">
                <a:latin typeface="Century Gothic" panose="020B0502020202020204" pitchFamily="34" charset="0"/>
                <a:cs typeface="Arial" charset="0"/>
              </a:rPr>
              <a:t>BAN</a:t>
            </a:r>
          </a:p>
          <a:p>
            <a:pPr eaLnBrk="1" hangingPunct="1">
              <a:defRPr/>
            </a:pPr>
            <a:endParaRPr lang="en-US" sz="2000" dirty="0">
              <a:latin typeface="Century Gothic" panose="020B0502020202020204" pitchFamily="34" charset="0"/>
              <a:cs typeface="Arial" charset="0"/>
            </a:endParaRPr>
          </a:p>
          <a:p>
            <a:pPr marL="342900" indent="-342900" eaLnBrk="1" hangingPunct="1">
              <a:buFont typeface="Arial" pitchFamily="34" charset="0"/>
              <a:buChar char="•"/>
              <a:defRPr/>
            </a:pPr>
            <a:r>
              <a:rPr lang="en-US" sz="2000" dirty="0">
                <a:latin typeface="Century Gothic" panose="020B0502020202020204" pitchFamily="34" charset="0"/>
                <a:cs typeface="Arial" charset="0"/>
              </a:rPr>
              <a:t>WBAN</a:t>
            </a:r>
          </a:p>
          <a:p>
            <a:pPr marL="342900" indent="-342900" eaLnBrk="1" hangingPunct="1">
              <a:buFont typeface="Arial" pitchFamily="34" charset="0"/>
              <a:buChar char="•"/>
              <a:defRPr/>
            </a:pPr>
            <a:endParaRPr lang="en-US" sz="2000" dirty="0">
              <a:latin typeface="Century Gothic" panose="020B0502020202020204" pitchFamily="34" charset="0"/>
              <a:cs typeface="Arial" charset="0"/>
            </a:endParaRPr>
          </a:p>
          <a:p>
            <a:pPr marL="342900" indent="-342900" eaLnBrk="1" hangingPunct="1">
              <a:buFont typeface="Arial" pitchFamily="34" charset="0"/>
              <a:buChar char="•"/>
              <a:defRPr/>
            </a:pPr>
            <a:r>
              <a:rPr lang="en-US" sz="2000" dirty="0" err="1">
                <a:latin typeface="Century Gothic" panose="020B0502020202020204" pitchFamily="34" charset="0"/>
                <a:cs typeface="Arial" charset="0"/>
              </a:rPr>
              <a:t>Zigbee</a:t>
            </a:r>
            <a:endParaRPr lang="en-US" sz="2000" dirty="0">
              <a:latin typeface="Century Gothic" panose="020B0502020202020204" pitchFamily="34" charset="0"/>
              <a:cs typeface="Arial" charset="0"/>
            </a:endParaRPr>
          </a:p>
          <a:p>
            <a:pPr marL="342900" indent="-342900" eaLnBrk="1" hangingPunct="1">
              <a:buFont typeface="Arial" pitchFamily="34" charset="0"/>
              <a:buChar char="•"/>
              <a:defRPr/>
            </a:pPr>
            <a:endParaRPr lang="en-US" sz="2000" dirty="0">
              <a:latin typeface="Century Gothic" panose="020B0502020202020204" pitchFamily="34" charset="0"/>
              <a:cs typeface="Arial" charset="0"/>
            </a:endParaRPr>
          </a:p>
          <a:p>
            <a:pPr marL="342900" indent="-342900" eaLnBrk="1" hangingPunct="1">
              <a:buFont typeface="Arial" pitchFamily="34" charset="0"/>
              <a:buChar char="•"/>
              <a:defRPr/>
            </a:pPr>
            <a:r>
              <a:rPr lang="en-US" sz="2000" dirty="0">
                <a:latin typeface="Century Gothic" panose="020B0502020202020204" pitchFamily="34" charset="0"/>
                <a:cs typeface="Arial" charset="0"/>
              </a:rPr>
              <a:t>M2M</a:t>
            </a:r>
          </a:p>
          <a:p>
            <a:pPr eaLnBrk="1" hangingPunct="1">
              <a:defRPr/>
            </a:pPr>
            <a:endParaRPr lang="en-US" sz="2000" dirty="0">
              <a:latin typeface="Century Gothic" panose="020B0502020202020204" pitchFamily="34" charset="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Rectangle 3"/>
          <p:cNvSpPr>
            <a:spLocks noChangeArrowheads="1"/>
          </p:cNvSpPr>
          <p:nvPr/>
        </p:nvSpPr>
        <p:spPr bwMode="auto">
          <a:xfrm>
            <a:off x="443752" y="1442104"/>
            <a:ext cx="8498541" cy="487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300" dirty="0" err="1">
                <a:solidFill>
                  <a:schemeClr val="tx1"/>
                </a:solidFill>
              </a:rPr>
              <a:t>IoT</a:t>
            </a:r>
            <a:r>
              <a:rPr lang="en-US" sz="2300" dirty="0">
                <a:solidFill>
                  <a:schemeClr val="tx1"/>
                </a:solidFill>
              </a:rPr>
              <a:t> is simply the network of interconnected things/devices which are </a:t>
            </a:r>
            <a:r>
              <a:rPr lang="en-US" sz="2300" dirty="0">
                <a:solidFill>
                  <a:srgbClr val="FF0000"/>
                </a:solidFill>
              </a:rPr>
              <a:t>embedded with sensors, software, network connectivity </a:t>
            </a:r>
            <a:r>
              <a:rPr lang="en-US" sz="2300" dirty="0">
                <a:solidFill>
                  <a:schemeClr val="tx1"/>
                </a:solidFill>
              </a:rPr>
              <a:t>and necessary electronics that enables them to collect and exchange data making them responsive.</a:t>
            </a:r>
          </a:p>
          <a:p>
            <a:pPr algn="just" eaLnBrk="1" hangingPunct="1">
              <a:lnSpc>
                <a:spcPct val="150000"/>
              </a:lnSpc>
              <a:spcBef>
                <a:spcPct val="0"/>
              </a:spcBef>
              <a:buClrTx/>
              <a:buSzTx/>
              <a:buFontTx/>
              <a:buNone/>
            </a:pPr>
            <a:endParaRPr lang="en-US" sz="2300" dirty="0">
              <a:solidFill>
                <a:schemeClr val="tx1"/>
              </a:solidFill>
            </a:endParaRPr>
          </a:p>
          <a:p>
            <a:pPr algn="just" eaLnBrk="1" hangingPunct="1">
              <a:lnSpc>
                <a:spcPct val="150000"/>
              </a:lnSpc>
              <a:spcBef>
                <a:spcPct val="0"/>
              </a:spcBef>
              <a:buClrTx/>
              <a:buSzTx/>
              <a:buFontTx/>
              <a:buNone/>
            </a:pPr>
            <a:r>
              <a:rPr lang="en-US" sz="2300" dirty="0">
                <a:solidFill>
                  <a:schemeClr val="tx1"/>
                </a:solidFill>
              </a:rPr>
              <a:t>More than a concept Internet of Things is essentially an architectural framework which allows integration and data exchange between the physical world and computer systems over existing network infrastructure.</a:t>
            </a:r>
          </a:p>
        </p:txBody>
      </p:sp>
      <p:sp>
        <p:nvSpPr>
          <p:cNvPr id="7" name="Title 1"/>
          <p:cNvSpPr txBox="1">
            <a:spLocks/>
          </p:cNvSpPr>
          <p:nvPr/>
        </p:nvSpPr>
        <p:spPr bwMode="auto">
          <a:xfrm>
            <a:off x="685800" y="730250"/>
            <a:ext cx="70421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a:t>
            </a:r>
            <a:r>
              <a:rPr lang="en-US" kern="0" dirty="0" smtClean="0">
                <a:latin typeface="Century Gothic" panose="020B0502020202020204" pitchFamily="34" charset="0"/>
              </a:rPr>
              <a:t/>
            </a:r>
            <a:br>
              <a:rPr lang="en-US" kern="0" dirty="0" smtClean="0">
                <a:latin typeface="Century Gothic" panose="020B0502020202020204" pitchFamily="34" charset="0"/>
              </a:rPr>
            </a:b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215154" y="1760180"/>
            <a:ext cx="8754034" cy="469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300" dirty="0">
                <a:solidFill>
                  <a:schemeClr val="tx1"/>
                </a:solidFill>
              </a:rPr>
              <a:t>Smart surveillance, safer and automated transportation, smarter energy management systems and environmental monitoring all are examples of internet of things applications for smart cities. </a:t>
            </a:r>
          </a:p>
          <a:p>
            <a:pPr algn="just" eaLnBrk="1" hangingPunct="1">
              <a:lnSpc>
                <a:spcPct val="150000"/>
              </a:lnSpc>
              <a:spcBef>
                <a:spcPct val="0"/>
              </a:spcBef>
              <a:buClrTx/>
              <a:buSzTx/>
              <a:buFontTx/>
              <a:buNone/>
            </a:pPr>
            <a:endParaRPr lang="en-US" sz="2300" dirty="0">
              <a:solidFill>
                <a:schemeClr val="tx1"/>
              </a:solidFill>
            </a:endParaRPr>
          </a:p>
          <a:p>
            <a:pPr algn="just" eaLnBrk="1" hangingPunct="1">
              <a:lnSpc>
                <a:spcPct val="150000"/>
              </a:lnSpc>
              <a:spcBef>
                <a:spcPct val="0"/>
              </a:spcBef>
              <a:buClrTx/>
              <a:buSzTx/>
              <a:buFontTx/>
              <a:buNone/>
            </a:pPr>
            <a:r>
              <a:rPr lang="en-US" sz="2300" dirty="0">
                <a:solidFill>
                  <a:schemeClr val="tx1"/>
                </a:solidFill>
              </a:rPr>
              <a:t>Smart cities are the real substantial solutions for the troubles people usually face due to population outburst, pollution, poor infrastructure and shortage of energy supplies. </a:t>
            </a:r>
          </a:p>
          <a:p>
            <a:pPr algn="just" eaLnBrk="1" hangingPunct="1">
              <a:spcBef>
                <a:spcPct val="0"/>
              </a:spcBef>
              <a:buClrTx/>
              <a:buSzTx/>
              <a:buFontTx/>
              <a:buNone/>
            </a:pPr>
            <a:endParaRPr lang="en-US" sz="2300" dirty="0">
              <a:solidFill>
                <a:schemeClr val="tx1"/>
              </a:solidFill>
            </a:endParaRPr>
          </a:p>
        </p:txBody>
      </p:sp>
      <p:sp>
        <p:nvSpPr>
          <p:cNvPr id="6" name="Title 1"/>
          <p:cNvSpPr txBox="1">
            <a:spLocks/>
          </p:cNvSpPr>
          <p:nvPr/>
        </p:nvSpPr>
        <p:spPr bwMode="auto">
          <a:xfrm>
            <a:off x="-453766" y="523082"/>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Smart Cities</a:t>
            </a: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394060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15153" y="1909482"/>
            <a:ext cx="8713694"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300" dirty="0" err="1">
                <a:solidFill>
                  <a:srgbClr val="FF0000"/>
                </a:solidFill>
              </a:rPr>
              <a:t>Bigbelly</a:t>
            </a:r>
            <a:r>
              <a:rPr lang="en-US" sz="2300" dirty="0">
                <a:solidFill>
                  <a:srgbClr val="FF0000"/>
                </a:solidFill>
              </a:rPr>
              <a:t> smart waste and recycling system </a:t>
            </a:r>
            <a:r>
              <a:rPr lang="en-US" sz="2300" dirty="0">
                <a:solidFill>
                  <a:schemeClr val="tx1"/>
                </a:solidFill>
              </a:rPr>
              <a:t>is a smart waste management system for smart cities. A completely modular system, </a:t>
            </a:r>
            <a:r>
              <a:rPr lang="en-US" sz="2300" dirty="0" err="1">
                <a:solidFill>
                  <a:schemeClr val="tx1"/>
                </a:solidFill>
              </a:rPr>
              <a:t>Bigbelly</a:t>
            </a:r>
            <a:r>
              <a:rPr lang="en-US" sz="2300" dirty="0">
                <a:solidFill>
                  <a:schemeClr val="tx1"/>
                </a:solidFill>
              </a:rPr>
              <a:t> gives historical as well as real-time and data collection capability via cloud-based service. </a:t>
            </a:r>
          </a:p>
          <a:p>
            <a:pPr algn="just" eaLnBrk="1" hangingPunct="1">
              <a:lnSpc>
                <a:spcPct val="150000"/>
              </a:lnSpc>
              <a:spcBef>
                <a:spcPct val="0"/>
              </a:spcBef>
              <a:buClrTx/>
              <a:buSzTx/>
              <a:buFontTx/>
              <a:buNone/>
            </a:pPr>
            <a:endParaRPr lang="en-US" sz="2300" dirty="0">
              <a:solidFill>
                <a:schemeClr val="tx1"/>
              </a:solidFill>
            </a:endParaRPr>
          </a:p>
          <a:p>
            <a:pPr algn="just" eaLnBrk="1" hangingPunct="1">
              <a:lnSpc>
                <a:spcPct val="150000"/>
              </a:lnSpc>
              <a:spcBef>
                <a:spcPct val="0"/>
              </a:spcBef>
              <a:buClrTx/>
              <a:buSzTx/>
              <a:buFontTx/>
              <a:buNone/>
            </a:pPr>
            <a:r>
              <a:rPr lang="en-US" sz="2300" dirty="0">
                <a:solidFill>
                  <a:schemeClr val="tx1"/>
                </a:solidFill>
              </a:rPr>
              <a:t>It helps with smart trash picking, avoid overflows and generate notifications making waste management truly smart.</a:t>
            </a:r>
          </a:p>
        </p:txBody>
      </p:sp>
      <p:sp>
        <p:nvSpPr>
          <p:cNvPr id="6" name="Title 1"/>
          <p:cNvSpPr txBox="1">
            <a:spLocks/>
          </p:cNvSpPr>
          <p:nvPr/>
        </p:nvSpPr>
        <p:spPr bwMode="auto">
          <a:xfrm>
            <a:off x="-389971" y="592932"/>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Smart Cities</a:t>
            </a: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366343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5"/>
          <p:cNvSpPr>
            <a:spLocks noChangeArrowheads="1"/>
          </p:cNvSpPr>
          <p:nvPr/>
        </p:nvSpPr>
        <p:spPr bwMode="auto">
          <a:xfrm>
            <a:off x="295834" y="1788460"/>
            <a:ext cx="8727141" cy="487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300" dirty="0">
                <a:solidFill>
                  <a:schemeClr val="tx1"/>
                </a:solidFill>
              </a:rPr>
              <a:t>Technologies based on the Internet of Things have the potential to radically improve visibility in manufacturing to the point where each unit of production can be “seen” at each step in the production process. </a:t>
            </a:r>
          </a:p>
          <a:p>
            <a:pPr algn="just" eaLnBrk="1" hangingPunct="1">
              <a:lnSpc>
                <a:spcPct val="150000"/>
              </a:lnSpc>
              <a:spcBef>
                <a:spcPct val="0"/>
              </a:spcBef>
              <a:buClrTx/>
              <a:buSzTx/>
              <a:buFontTx/>
              <a:buNone/>
            </a:pPr>
            <a:endParaRPr lang="en-US" sz="2300" dirty="0">
              <a:solidFill>
                <a:schemeClr val="tx1"/>
              </a:solidFill>
            </a:endParaRPr>
          </a:p>
          <a:p>
            <a:pPr algn="just" eaLnBrk="1" hangingPunct="1">
              <a:lnSpc>
                <a:spcPct val="150000"/>
              </a:lnSpc>
              <a:spcBef>
                <a:spcPct val="0"/>
              </a:spcBef>
              <a:buClrTx/>
              <a:buSzTx/>
              <a:buFontTx/>
              <a:buNone/>
            </a:pPr>
            <a:r>
              <a:rPr lang="en-US" sz="2300" dirty="0">
                <a:solidFill>
                  <a:schemeClr val="tx1"/>
                </a:solidFill>
              </a:rPr>
              <a:t>Batch-level visibility is being replaced by unit-level visibility. This is the dawn of smart manufacturing.</a:t>
            </a:r>
          </a:p>
          <a:p>
            <a:pPr algn="just" eaLnBrk="1" hangingPunct="1">
              <a:spcBef>
                <a:spcPct val="0"/>
              </a:spcBef>
              <a:buClrTx/>
              <a:buSzTx/>
              <a:buFontTx/>
              <a:buNone/>
            </a:pPr>
            <a:endParaRPr lang="en-US" sz="2300" dirty="0">
              <a:solidFill>
                <a:schemeClr val="tx1"/>
              </a:solidFill>
            </a:endParaRPr>
          </a:p>
          <a:p>
            <a:pPr algn="just" eaLnBrk="1" hangingPunct="1">
              <a:spcBef>
                <a:spcPct val="0"/>
              </a:spcBef>
              <a:buClrTx/>
              <a:buSzTx/>
              <a:buFontTx/>
              <a:buNone/>
            </a:pPr>
            <a:endParaRPr lang="en-US" sz="2300" dirty="0">
              <a:solidFill>
                <a:schemeClr val="tx1"/>
              </a:solidFill>
            </a:endParaRPr>
          </a:p>
          <a:p>
            <a:pPr algn="just" eaLnBrk="1" hangingPunct="1">
              <a:spcBef>
                <a:spcPct val="0"/>
              </a:spcBef>
              <a:buClrTx/>
              <a:buSzTx/>
              <a:buFontTx/>
              <a:buNone/>
            </a:pPr>
            <a:endParaRPr lang="en-US" sz="2300" dirty="0">
              <a:solidFill>
                <a:schemeClr val="tx1"/>
              </a:solidFill>
            </a:endParaRPr>
          </a:p>
        </p:txBody>
      </p:sp>
      <p:sp>
        <p:nvSpPr>
          <p:cNvPr id="6" name="Title 1"/>
          <p:cNvSpPr txBox="1">
            <a:spLocks/>
          </p:cNvSpPr>
          <p:nvPr/>
        </p:nvSpPr>
        <p:spPr bwMode="auto">
          <a:xfrm>
            <a:off x="-416959" y="78105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Manufacturing</a:t>
            </a:r>
            <a:r>
              <a:rPr lang="en-US" kern="0" dirty="0" smtClean="0">
                <a:latin typeface="Century Gothic" panose="020B0502020202020204" pitchFamily="34" charset="0"/>
              </a:rPr>
              <a:t/>
            </a:r>
            <a:br>
              <a:rPr lang="en-US" kern="0" dirty="0" smtClean="0">
                <a:latin typeface="Century Gothic" panose="020B0502020202020204" pitchFamily="34" charset="0"/>
              </a:rPr>
            </a:b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244863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82387" y="1761565"/>
            <a:ext cx="8619565" cy="487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300" dirty="0">
                <a:solidFill>
                  <a:srgbClr val="FF0000"/>
                </a:solidFill>
              </a:rPr>
              <a:t>Smart manufacturing </a:t>
            </a:r>
            <a:r>
              <a:rPr lang="en-US" sz="2300" dirty="0">
                <a:solidFill>
                  <a:schemeClr val="tx1"/>
                </a:solidFill>
              </a:rPr>
              <a:t>is a decision-making environment. Very importantly, smart manufacturing includes proactive and autonomic analytics capabilities, making smart manufacturing an intelligent and self-healing environment. </a:t>
            </a:r>
          </a:p>
          <a:p>
            <a:pPr algn="just" eaLnBrk="1" hangingPunct="1">
              <a:lnSpc>
                <a:spcPct val="150000"/>
              </a:lnSpc>
              <a:spcBef>
                <a:spcPct val="0"/>
              </a:spcBef>
              <a:buClrTx/>
              <a:buSzTx/>
              <a:buFontTx/>
              <a:buNone/>
            </a:pPr>
            <a:endParaRPr lang="en-US" sz="2300" dirty="0">
              <a:solidFill>
                <a:schemeClr val="tx1"/>
              </a:solidFill>
            </a:endParaRPr>
          </a:p>
          <a:p>
            <a:pPr algn="just" eaLnBrk="1" hangingPunct="1">
              <a:lnSpc>
                <a:spcPct val="150000"/>
              </a:lnSpc>
              <a:spcBef>
                <a:spcPct val="0"/>
              </a:spcBef>
              <a:buClrTx/>
              <a:buSzTx/>
              <a:buFontTx/>
              <a:buNone/>
            </a:pPr>
            <a:r>
              <a:rPr lang="en-US" sz="2300" dirty="0">
                <a:solidFill>
                  <a:schemeClr val="tx1"/>
                </a:solidFill>
              </a:rPr>
              <a:t>With smart manufacturing organizations can predictively meet business needs through intelligent and automated actions driven by previously inaccessible insights from the physical world. </a:t>
            </a:r>
          </a:p>
        </p:txBody>
      </p:sp>
      <p:sp>
        <p:nvSpPr>
          <p:cNvPr id="6" name="Title 1"/>
          <p:cNvSpPr txBox="1">
            <a:spLocks/>
          </p:cNvSpPr>
          <p:nvPr/>
        </p:nvSpPr>
        <p:spPr bwMode="auto">
          <a:xfrm>
            <a:off x="-395693" y="811213"/>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3600" b="1">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Arial" charset="0"/>
              </a:defRPr>
            </a:lvl2pPr>
            <a:lvl3pPr algn="ctr" rtl="0" eaLnBrk="0" fontAlgn="base" hangingPunct="0">
              <a:spcBef>
                <a:spcPct val="0"/>
              </a:spcBef>
              <a:spcAft>
                <a:spcPct val="0"/>
              </a:spcAft>
              <a:defRPr sz="3600" b="1">
                <a:solidFill>
                  <a:srgbClr val="002060"/>
                </a:solidFill>
                <a:latin typeface="Arial" charset="0"/>
              </a:defRPr>
            </a:lvl3pPr>
            <a:lvl4pPr algn="ctr" rtl="0" eaLnBrk="0" fontAlgn="base" hangingPunct="0">
              <a:spcBef>
                <a:spcPct val="0"/>
              </a:spcBef>
              <a:spcAft>
                <a:spcPct val="0"/>
              </a:spcAft>
              <a:defRPr sz="3600" b="1">
                <a:solidFill>
                  <a:srgbClr val="002060"/>
                </a:solidFill>
                <a:latin typeface="Arial" charset="0"/>
              </a:defRPr>
            </a:lvl4pPr>
            <a:lvl5pPr algn="ctr" rtl="0" eaLnBrk="0" fontAlgn="base" hangingPunct="0">
              <a:spcBef>
                <a:spcPct val="0"/>
              </a:spcBef>
              <a:spcAft>
                <a:spcPct val="0"/>
              </a:spcAft>
              <a:defRPr sz="3600" b="1">
                <a:solidFill>
                  <a:srgbClr val="002060"/>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eaLnBrk="1" hangingPunct="1">
              <a:defRPr/>
            </a:pPr>
            <a:r>
              <a:rPr lang="en-US" sz="3200" dirty="0" err="1" smtClean="0">
                <a:solidFill>
                  <a:srgbClr val="003366"/>
                </a:solidFill>
                <a:latin typeface="Century Gothic" panose="020B0502020202020204" pitchFamily="34" charset="0"/>
              </a:rPr>
              <a:t>IoT</a:t>
            </a:r>
            <a:r>
              <a:rPr lang="en-US" sz="3200" dirty="0" smtClean="0">
                <a:solidFill>
                  <a:srgbClr val="003366"/>
                </a:solidFill>
                <a:latin typeface="Century Gothic" panose="020B0502020202020204" pitchFamily="34" charset="0"/>
              </a:rPr>
              <a:t> – Internet of Things – Applications: Manufacturing</a:t>
            </a:r>
            <a:r>
              <a:rPr lang="en-US" kern="0" dirty="0" smtClean="0">
                <a:latin typeface="Century Gothic" panose="020B0502020202020204" pitchFamily="34" charset="0"/>
              </a:rPr>
              <a:t/>
            </a:r>
            <a:br>
              <a:rPr lang="en-US" kern="0" dirty="0" smtClean="0">
                <a:latin typeface="Century Gothic" panose="020B0502020202020204" pitchFamily="34" charset="0"/>
              </a:rPr>
            </a:br>
            <a:endParaRPr lang="en-US" kern="0" dirty="0" smtClean="0">
              <a:latin typeface="Century Gothic" panose="020B0502020202020204" pitchFamily="34" charset="0"/>
            </a:endParaRPr>
          </a:p>
        </p:txBody>
      </p:sp>
    </p:spTree>
    <p:extLst>
      <p:ext uri="{BB962C8B-B14F-4D97-AF65-F5344CB8AC3E}">
        <p14:creationId xmlns:p14="http://schemas.microsoft.com/office/powerpoint/2010/main" val="298482169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71</TotalTime>
  <Pages>11</Pages>
  <Words>1484</Words>
  <Application>Microsoft Office PowerPoint</Application>
  <PresentationFormat>On-screen Show (4:3)</PresentationFormat>
  <Paragraphs>151</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ＭＳ Ｐゴシック</vt:lpstr>
      <vt:lpstr>Arial</vt:lpstr>
      <vt:lpstr>Calibri</vt:lpstr>
      <vt:lpstr>Century Gothic</vt:lpstr>
      <vt:lpstr>新細明體</vt:lpstr>
      <vt:lpstr>UCTI-Template-foundation-level</vt:lpstr>
      <vt:lpstr>Mobile &amp; Wireless Technology  CT090-3-2 &amp; Version VD01</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Salmiah Binti Amin</cp:lastModifiedBy>
  <cp:revision>15</cp:revision>
  <cp:lastPrinted>2020-08-14T07:11:19Z</cp:lastPrinted>
  <dcterms:created xsi:type="dcterms:W3CDTF">2017-10-11T09:20:11Z</dcterms:created>
  <dcterms:modified xsi:type="dcterms:W3CDTF">2020-08-14T07:22:40Z</dcterms:modified>
</cp:coreProperties>
</file>