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  <p:sldId id="281" r:id="rId18"/>
    <p:sldId id="266" r:id="rId19"/>
    <p:sldId id="267" r:id="rId20"/>
    <p:sldId id="268" r:id="rId2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9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Slide ‹#› of 20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800" y="2522538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dirty="0" smtClean="0"/>
              <a:t>CT032-3-2</a:t>
            </a:r>
            <a:r>
              <a:rPr lang="en-US" sz="800" baseline="0" dirty="0" smtClean="0"/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Slide ‹#› of 20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Module Introduction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geetha@apu.edu.m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 and 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899138" y="1872029"/>
            <a:ext cx="72448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3600" dirty="0"/>
              <a:t>Object Oriented Development </a:t>
            </a:r>
            <a:br>
              <a:rPr lang="en-US" sz="3600" dirty="0"/>
            </a:br>
            <a:r>
              <a:rPr lang="en-US" sz="3600" dirty="0"/>
              <a:t>with Java</a:t>
            </a:r>
            <a:br>
              <a:rPr lang="en-US" sz="3600" dirty="0"/>
            </a:br>
            <a:r>
              <a:rPr lang="en-US" sz="1200" dirty="0"/>
              <a:t>(</a:t>
            </a:r>
            <a:r>
              <a:rPr lang="en-US" sz="1200" dirty="0" smtClean="0"/>
              <a:t>CT038-3-2-OODJ and Version VC1)</a:t>
            </a:r>
            <a:r>
              <a:rPr lang="en-US" sz="1200" dirty="0"/>
              <a:t/>
            </a:r>
            <a:br>
              <a:rPr lang="en-US" sz="12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ADA7EEFC-FFE7-4FCB-AEB0-31EB66D2C842}" type="slidenum">
              <a:rPr lang="en-GB" smtClean="0"/>
              <a:t>10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Course </a:t>
            </a:r>
            <a:r>
              <a:rPr lang="en-US" sz="2800" b="1" kern="0" dirty="0">
                <a:latin typeface="Century Gothic" panose="020B0502020202020204" pitchFamily="34" charset="0"/>
              </a:rPr>
              <a:t>Credit Value: 3</a:t>
            </a:r>
          </a:p>
          <a:p>
            <a:pPr>
              <a:defRPr/>
            </a:pPr>
            <a:r>
              <a:rPr lang="en-US" sz="2800" b="1" kern="0" dirty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kern="0" dirty="0" smtClean="0">
                <a:latin typeface="Century Gothic" panose="020B0502020202020204" pitchFamily="34" charset="0"/>
              </a:rPr>
              <a:t>Lecture</a:t>
            </a:r>
            <a:r>
              <a:rPr lang="en-US" sz="2800" dirty="0">
                <a:latin typeface="Century Gothic" panose="020B0502020202020204" pitchFamily="34" charset="0"/>
              </a:rPr>
              <a:t> : </a:t>
            </a:r>
            <a:r>
              <a:rPr lang="en-GB" sz="2800" dirty="0">
                <a:latin typeface="Century Gothic" panose="020B0502020202020204" pitchFamily="34" charset="0"/>
              </a:rPr>
              <a:t>3 hours per semester</a:t>
            </a:r>
            <a:endParaRPr lang="en-US" sz="2800" kern="0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kern="0" dirty="0" smtClean="0">
                <a:latin typeface="Century Gothic" panose="020B0502020202020204" pitchFamily="34" charset="0"/>
              </a:rPr>
              <a:t>Tutorial</a:t>
            </a:r>
            <a:r>
              <a:rPr lang="en-US" sz="2800" dirty="0" smtClean="0">
                <a:latin typeface="Century Gothic" panose="020B0502020202020204" pitchFamily="34" charset="0"/>
              </a:rPr>
              <a:t> </a:t>
            </a:r>
            <a:r>
              <a:rPr lang="en-US" sz="2800" dirty="0">
                <a:latin typeface="Century Gothic" panose="020B0502020202020204" pitchFamily="34" charset="0"/>
              </a:rPr>
              <a:t>: </a:t>
            </a:r>
            <a:r>
              <a:rPr lang="en-GB" sz="2800" dirty="0">
                <a:latin typeface="Century Gothic" panose="020B0502020202020204" pitchFamily="34" charset="0"/>
              </a:rPr>
              <a:t>39 hours per </a:t>
            </a:r>
            <a:r>
              <a:rPr lang="en-US" sz="2800" dirty="0">
                <a:latin typeface="Century Gothic" panose="020B0502020202020204" pitchFamily="34" charset="0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kern="0" dirty="0" smtClean="0">
                <a:latin typeface="Century Gothic" panose="020B0502020202020204" pitchFamily="34" charset="0"/>
              </a:rPr>
              <a:t>Independent </a:t>
            </a:r>
            <a:r>
              <a:rPr lang="en-US" sz="2800" kern="0" dirty="0">
                <a:latin typeface="Century Gothic" panose="020B0502020202020204" pitchFamily="34" charset="0"/>
              </a:rPr>
              <a:t>Learning Time: </a:t>
            </a:r>
            <a:r>
              <a:rPr lang="en-US" sz="2800" kern="0" dirty="0" smtClean="0">
                <a:latin typeface="Century Gothic" panose="020B0502020202020204" pitchFamily="34" charset="0"/>
              </a:rPr>
              <a:t>56 hours</a:t>
            </a:r>
            <a:endParaRPr lang="en-US" sz="2800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Methods of Delivery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Hence, </a:t>
            </a:r>
          </a:p>
          <a:p>
            <a:r>
              <a:rPr lang="en-US" dirty="0" smtClean="0"/>
              <a:t>We are now moving from the traditional topic based teaching to outcome-based </a:t>
            </a:r>
            <a:r>
              <a:rPr lang="en-US" dirty="0"/>
              <a:t>e</a:t>
            </a:r>
            <a:r>
              <a:rPr lang="en-US" dirty="0" smtClean="0"/>
              <a:t>ducation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11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0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Outcomes Based Education (OBE)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r>
              <a:rPr lang="en-US" dirty="0" smtClean="0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Expect all learners / students to successfully achieve particular (sometimes minimum) level of knowledge and abilities.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12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9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OBE?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It’s </a:t>
            </a:r>
          </a:p>
          <a:p>
            <a:pPr marL="0" indent="0" algn="ctr">
              <a:buNone/>
            </a:pPr>
            <a:r>
              <a:rPr lang="en-US" u="sng" dirty="0" smtClean="0"/>
              <a:t>NOT</a:t>
            </a:r>
          </a:p>
          <a:p>
            <a:pPr marL="0" indent="0" algn="ctr">
              <a:buNone/>
            </a:pPr>
            <a:r>
              <a:rPr lang="en-US" dirty="0" smtClean="0"/>
              <a:t>What we want to teach,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It’s</a:t>
            </a:r>
          </a:p>
          <a:p>
            <a:pPr marL="0" indent="0" algn="ctr">
              <a:buNone/>
            </a:pPr>
            <a:r>
              <a:rPr lang="en-US" u="sng" dirty="0" smtClean="0"/>
              <a:t>What You should learn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13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73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92571" y="553750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76" y="1696730"/>
            <a:ext cx="8229600" cy="40475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CLO1 : </a:t>
            </a:r>
            <a:r>
              <a:rPr lang="en-US" sz="2400" b="1" dirty="0" smtClean="0">
                <a:solidFill>
                  <a:srgbClr val="C00000"/>
                </a:solidFill>
              </a:rPr>
              <a:t>Class Test (20%)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Lecture</a:t>
            </a:r>
          </a:p>
          <a:p>
            <a:r>
              <a:rPr lang="en-US" sz="2400" dirty="0" smtClean="0"/>
              <a:t>Overview of Java Programming</a:t>
            </a:r>
          </a:p>
          <a:p>
            <a:r>
              <a:rPr lang="en-US" sz="2400" dirty="0" smtClean="0"/>
              <a:t>Basic Java Syntax</a:t>
            </a:r>
          </a:p>
          <a:p>
            <a:r>
              <a:rPr lang="en-US" sz="2400" dirty="0" smtClean="0"/>
              <a:t>Data types and operators</a:t>
            </a:r>
          </a:p>
          <a:p>
            <a:r>
              <a:rPr lang="en-US" sz="2400" dirty="0" smtClean="0"/>
              <a:t>Decision Making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ED87BFF-B4CB-4CD9-812C-BD946A8D9680}" type="slidenum">
              <a:rPr lang="en-GB" smtClean="0"/>
              <a:t>14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22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92571" y="553750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25" y="1355075"/>
            <a:ext cx="8283149" cy="5267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CLO2 &amp; CLO3 : Group Assignment (80%)</a:t>
            </a:r>
          </a:p>
          <a:p>
            <a:pPr marL="0" indent="0">
              <a:buNone/>
            </a:pPr>
            <a:r>
              <a:rPr lang="en-US" sz="2400" u="sng" dirty="0" smtClean="0"/>
              <a:t>Tutorial </a:t>
            </a:r>
            <a:r>
              <a:rPr lang="en-US" sz="2400" u="sng" dirty="0" smtClean="0"/>
              <a:t>/ Case </a:t>
            </a:r>
            <a:r>
              <a:rPr lang="en-US" sz="2400" u="sng" dirty="0" smtClean="0"/>
              <a:t>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/>
              <a:t>Java </a:t>
            </a:r>
            <a:r>
              <a:rPr lang="en-GB" altLang="en-US" sz="2400" dirty="0" smtClean="0"/>
              <a:t>OO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Inheritance and abstraction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Polymorphism and Encapsulation</a:t>
            </a:r>
            <a:endParaRPr lang="en-GB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/>
              <a:t>Packages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 smtClean="0"/>
              <a:t>Exceptions</a:t>
            </a:r>
            <a:endParaRPr lang="en-GB" altLang="en-US" sz="2400" dirty="0"/>
          </a:p>
          <a:p>
            <a:pPr marL="341313" indent="-341313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Java </a:t>
            </a:r>
            <a:r>
              <a:rPr lang="en-GB" altLang="en-US" sz="2400" dirty="0"/>
              <a:t>GUI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Input </a:t>
            </a:r>
            <a:r>
              <a:rPr lang="en-GB" altLang="en-US" sz="2400" dirty="0"/>
              <a:t>/ Output </a:t>
            </a:r>
            <a:r>
              <a:rPr lang="en-GB" altLang="en-US" sz="2400" dirty="0" smtClean="0"/>
              <a:t>Files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JDBC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Java Collection Framework</a:t>
            </a:r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smtClean="0"/>
              <a:t>UML diagrams</a:t>
            </a:r>
            <a:endParaRPr lang="en-GB" altLang="en-US" sz="2400" dirty="0"/>
          </a:p>
          <a:p>
            <a:pPr marL="0" indent="0">
              <a:buNone/>
            </a:pPr>
            <a:endParaRPr lang="en-US" sz="2400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ED87BFF-B4CB-4CD9-812C-BD946A8D9680}" type="slidenum">
              <a:rPr lang="en-GB" smtClean="0"/>
              <a:t>15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4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72C3D5C-D4DE-426D-B73F-C74C193EAEA3}" type="slidenum">
              <a:rPr lang="en-GB" smtClean="0"/>
              <a:t>16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All pagers and </a:t>
            </a:r>
            <a:r>
              <a:rPr lang="en-US" altLang="en-US" sz="2400" b="1" kern="0" dirty="0" err="1" smtClean="0">
                <a:solidFill>
                  <a:srgbClr val="FF0000"/>
                </a:solidFill>
              </a:rPr>
              <a:t>handphones</a:t>
            </a:r>
            <a:r>
              <a:rPr lang="en-US" altLang="en-US" sz="2400" b="1" kern="0" dirty="0" smtClean="0">
                <a:solidFill>
                  <a:srgbClr val="FF0000"/>
                </a:solidFill>
              </a:rPr>
              <a:t>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73A0031A-C082-45A2-A7FB-B1B482A5E816}" type="slidenum">
              <a:rPr lang="en-GB" smtClean="0"/>
              <a:t>17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latin typeface="Century Gothic" panose="020B0502020202020204" pitchFamily="34" charset="0"/>
              </a:rPr>
              <a:t>Reference material</a:t>
            </a: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altLang="en-US" sz="1800" b="1" kern="0" dirty="0" smtClean="0">
                <a:latin typeface="+mn-lt"/>
              </a:rPr>
              <a:t>Essential </a:t>
            </a:r>
            <a:r>
              <a:rPr lang="en-US" altLang="en-US" sz="1800" b="1" kern="0" dirty="0">
                <a:latin typeface="+mn-lt"/>
              </a:rPr>
              <a:t>Reading</a:t>
            </a:r>
            <a:endParaRPr lang="en-US" altLang="en-US" sz="1800" b="1" kern="0" dirty="0" smtClean="0">
              <a:latin typeface="+mn-lt"/>
            </a:endParaRPr>
          </a:p>
          <a:p>
            <a:pPr marL="457200" lvl="1" indent="0" eaLnBrk="1" hangingPunct="1">
              <a:buClr>
                <a:srgbClr val="3366FF"/>
              </a:buClr>
              <a:buNone/>
            </a:pPr>
            <a:r>
              <a:rPr lang="en-US" sz="1600" b="1" kern="0" dirty="0">
                <a:latin typeface="Century Gothic" panose="020B0502020202020204" pitchFamily="34" charset="0"/>
              </a:rPr>
              <a:t>-</a:t>
            </a:r>
            <a:r>
              <a:rPr lang="en-US" sz="1600" dirty="0" err="1"/>
              <a:t>Paul,Deitel</a:t>
            </a:r>
            <a:r>
              <a:rPr lang="en-US" sz="1600" dirty="0"/>
              <a:t> and Harvey, </a:t>
            </a:r>
            <a:r>
              <a:rPr lang="en-US" sz="1600" dirty="0" err="1"/>
              <a:t>Deitel</a:t>
            </a:r>
            <a:r>
              <a:rPr lang="en-US" sz="1600" dirty="0"/>
              <a:t>. (2018) </a:t>
            </a:r>
            <a:r>
              <a:rPr lang="en-US" sz="1600" i="1" dirty="0" err="1"/>
              <a:t>Java:How</a:t>
            </a:r>
            <a:r>
              <a:rPr lang="en-US" sz="1600" i="1" dirty="0"/>
              <a:t> to </a:t>
            </a:r>
            <a:r>
              <a:rPr lang="en-US" sz="1600" i="1" dirty="0" err="1"/>
              <a:t>Program,Early</a:t>
            </a:r>
            <a:r>
              <a:rPr lang="en-US" sz="1600" i="1" dirty="0"/>
              <a:t> Objects.</a:t>
            </a:r>
            <a:r>
              <a:rPr lang="en-US" sz="1600" dirty="0"/>
              <a:t>11th </a:t>
            </a:r>
            <a:r>
              <a:rPr lang="en-US" sz="1600" dirty="0" err="1"/>
              <a:t>Ed.Harlow,United</a:t>
            </a:r>
            <a:r>
              <a:rPr lang="en-US" sz="1600" dirty="0"/>
              <a:t> </a:t>
            </a:r>
            <a:r>
              <a:rPr lang="en-US" sz="1600" dirty="0" err="1"/>
              <a:t>Kingdom:Pearson</a:t>
            </a:r>
            <a:r>
              <a:rPr lang="en-US" sz="1600" dirty="0"/>
              <a:t> Education.ISBN13: 978-0134743356                                                                                                                                                                 -</a:t>
            </a:r>
            <a:r>
              <a:rPr lang="en-US" sz="1600" dirty="0" err="1"/>
              <a:t>Sedgewick</a:t>
            </a:r>
            <a:r>
              <a:rPr lang="en-US" sz="1600" dirty="0"/>
              <a:t>, R. and Wayne, K.( 2017) </a:t>
            </a:r>
            <a:r>
              <a:rPr lang="en-US" sz="1600" i="1" dirty="0"/>
              <a:t> Introduction to programming in Java: an interdisciplinary approach.</a:t>
            </a:r>
            <a:r>
              <a:rPr lang="en-US" sz="1600" dirty="0"/>
              <a:t>2nd </a:t>
            </a:r>
            <a:r>
              <a:rPr lang="en-US" sz="1600" dirty="0" err="1"/>
              <a:t>Ed.Berkeley,United</a:t>
            </a:r>
            <a:r>
              <a:rPr lang="en-US" sz="1600" dirty="0"/>
              <a:t> </a:t>
            </a:r>
            <a:r>
              <a:rPr lang="en-US" sz="1600" dirty="0" err="1"/>
              <a:t>States:Pearson</a:t>
            </a:r>
            <a:r>
              <a:rPr lang="en-US" sz="1600" dirty="0"/>
              <a:t> Education(US).ISBN13:978-0672337840                                                          </a:t>
            </a:r>
            <a:r>
              <a:rPr lang="en-US" sz="1600" dirty="0" smtClean="0"/>
              <a:t>--</a:t>
            </a:r>
            <a:r>
              <a:rPr lang="en-US" sz="1600" dirty="0" err="1" smtClean="0"/>
              <a:t>Daniel,Y</a:t>
            </a:r>
            <a:r>
              <a:rPr lang="en-US" sz="1600" dirty="0"/>
              <a:t>.(2013) I</a:t>
            </a:r>
            <a:r>
              <a:rPr lang="en-US" sz="1600" i="1" dirty="0"/>
              <a:t>ntro to Java Programming, Comprehensive Version.</a:t>
            </a:r>
            <a:r>
              <a:rPr lang="en-US" sz="1600" dirty="0"/>
              <a:t>10th </a:t>
            </a:r>
            <a:r>
              <a:rPr lang="en-US" sz="1600" dirty="0" err="1"/>
              <a:t>Ed.New</a:t>
            </a:r>
            <a:r>
              <a:rPr lang="en-US" sz="1600" dirty="0"/>
              <a:t> </a:t>
            </a:r>
            <a:r>
              <a:rPr lang="en-US" sz="1600" dirty="0" err="1"/>
              <a:t>Jersey,United</a:t>
            </a:r>
            <a:r>
              <a:rPr lang="en-US" sz="1600" dirty="0"/>
              <a:t> States: Prentice Hall.ISBN13: 978-0133813463 </a:t>
            </a:r>
            <a:endParaRPr lang="en-US" altLang="en-US" sz="1600" b="1" kern="0" dirty="0">
              <a:latin typeface="Century Gothic" panose="020B0502020202020204" pitchFamily="34" charset="0"/>
            </a:endParaRP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dirty="0" smtClean="0">
                <a:latin typeface="Century Gothic" panose="020B0502020202020204" pitchFamily="34" charset="0"/>
              </a:rPr>
              <a:t> 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>
                <a:latin typeface="Century Gothic" panose="020B0502020202020204" pitchFamily="34" charset="0"/>
              </a:rPr>
              <a:t>Software </a:t>
            </a:r>
            <a:r>
              <a:rPr lang="en-US" altLang="en-US" sz="2400" b="1" kern="0" dirty="0" smtClean="0">
                <a:latin typeface="Century Gothic" panose="020B0502020202020204" pitchFamily="34" charset="0"/>
              </a:rPr>
              <a:t>: </a:t>
            </a:r>
            <a:r>
              <a:rPr lang="en-US" altLang="en-US" sz="2400" b="1" kern="0" dirty="0" err="1" smtClean="0">
                <a:latin typeface="Century Gothic" panose="020B0502020202020204" pitchFamily="34" charset="0"/>
              </a:rPr>
              <a:t>NetBeans</a:t>
            </a:r>
            <a:r>
              <a:rPr lang="en-US" altLang="en-US" sz="2400" b="1" kern="0" dirty="0" smtClean="0">
                <a:latin typeface="Century Gothic" panose="020B0502020202020204" pitchFamily="34" charset="0"/>
              </a:rPr>
              <a:t> IDE 8.2</a:t>
            </a:r>
            <a:endParaRPr lang="en-US" altLang="en-US" sz="1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5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9857326-8AB3-4067-8D4D-E19CC65FE0BB}" type="slidenum">
              <a:rPr lang="en-GB" smtClean="0"/>
              <a:t>18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97A3687-F671-4E59-AAEA-9A73AD9DCA18}" type="slidenum">
              <a:rPr lang="en-GB" smtClean="0"/>
              <a:t>19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704205FD-C334-47A3-906D-CA0AD9228719}" type="slidenum">
              <a:rPr lang="en-GB" smtClean="0"/>
              <a:t>2</a:t>
            </a:fld>
            <a:r>
              <a:rPr lang="en-GB" dirty="0" smtClean="0"/>
              <a:t>› of 20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sz="3200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3" y="1757363"/>
            <a:ext cx="77830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sz="2800" kern="0" dirty="0"/>
              <a:t>Lecturer </a:t>
            </a:r>
            <a:r>
              <a:rPr lang="en-US" altLang="en-US" sz="2800" kern="0" dirty="0" err="1"/>
              <a:t>Name:Minnu</a:t>
            </a:r>
            <a:r>
              <a:rPr lang="en-US" altLang="en-US" sz="2800" kern="0" dirty="0"/>
              <a:t> Helen Joseph</a:t>
            </a:r>
          </a:p>
          <a:p>
            <a:pPr>
              <a:buNone/>
            </a:pPr>
            <a:r>
              <a:rPr lang="en-US" altLang="en-US" sz="2800" kern="0" dirty="0"/>
              <a:t>Email: </a:t>
            </a:r>
            <a:r>
              <a:rPr lang="en-US" sz="2800" dirty="0"/>
              <a:t>minnu.helen</a:t>
            </a:r>
            <a:r>
              <a:rPr lang="en-US" sz="2800" dirty="0">
                <a:hlinkClick r:id="rId2"/>
              </a:rPr>
              <a:t>@apu.edu.my</a:t>
            </a:r>
            <a:endParaRPr lang="en-US" sz="2800" dirty="0"/>
          </a:p>
          <a:p>
            <a:pPr>
              <a:buFontTx/>
              <a:buNone/>
            </a:pPr>
            <a:r>
              <a:rPr lang="en-US" altLang="en-US" sz="2800" kern="0" dirty="0"/>
              <a:t>Telephone Extension:</a:t>
            </a:r>
          </a:p>
          <a:p>
            <a:pPr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Java Fundamentals, Data types and Decision Making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ABE1E9F-02F4-4394-91B7-E86C157C17E1}" type="slidenum">
              <a:rPr lang="en-GB" smtClean="0"/>
              <a:t>20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Software Development or equivalent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2F177EA1-4C5B-4DF0-845C-8317E348FF97}" type="slidenum">
              <a:rPr lang="en-GB" smtClean="0"/>
              <a:t>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2800" dirty="0" smtClean="0"/>
              <a:t>This is a programming module designed to introduce you to programming in the Java language and software development using Object Oriented techniques</a:t>
            </a:r>
            <a:endParaRPr lang="en-US" sz="2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49550E3-E8B6-4802-8EAD-AA9B339C7FFF}" type="slidenum">
              <a:rPr lang="en-GB" smtClean="0"/>
              <a:t>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C9AB1BE8-9584-4F32-8719-B2EECF12F4A3}" type="slidenum">
              <a:rPr lang="en-GB" smtClean="0"/>
              <a:t>5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989" y="1577662"/>
            <a:ext cx="84201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this course, </a:t>
            </a:r>
            <a:r>
              <a:rPr lang="en-US" altLang="en-US" sz="2800" b="1" dirty="0">
                <a:latin typeface="Century Gothic" panose="020B0502020202020204" pitchFamily="34" charset="0"/>
              </a:rPr>
              <a:t>YOU should be able to: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Explain the techniques of Object-Oriented Design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>
                <a:latin typeface="+mn-lt"/>
              </a:rPr>
              <a:t>Design and implement a software application that exploits the strength of object oriented paradigm</a:t>
            </a:r>
          </a:p>
          <a:p>
            <a:pPr marL="457200" indent="-457200">
              <a:buFontTx/>
              <a:buChar char="-"/>
            </a:pPr>
            <a:r>
              <a:rPr lang="en-US" altLang="en-US" sz="2800" dirty="0" smtClean="0">
                <a:latin typeface="+mn-lt"/>
              </a:rPr>
              <a:t>Demonstrate the use of object oriented concepts and their functionalities in the existing systems</a:t>
            </a:r>
            <a:endParaRPr lang="en-US" altLang="en-US" sz="2800" dirty="0">
              <a:latin typeface="+mn-lt"/>
            </a:endParaRPr>
          </a:p>
          <a:p>
            <a:pPr eaLnBrk="1" hangingPunct="1">
              <a:buClr>
                <a:srgbClr val="FF0000"/>
              </a:buClr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26835" y="449800"/>
            <a:ext cx="6777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Learning outcomes, CLOs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4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Mapping of CLOs with MOEs Domain</a:t>
            </a:r>
            <a:endParaRPr lang="en-US" sz="3200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6</a:t>
            </a:fld>
            <a:r>
              <a:rPr lang="en-GB" dirty="0" smtClean="0"/>
              <a:t>&gt; of 20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71978" y="5330745"/>
            <a:ext cx="5553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PLO1 – Knowledge</a:t>
            </a:r>
          </a:p>
          <a:p>
            <a:r>
              <a:rPr lang="en-US" dirty="0" smtClean="0"/>
              <a:t>PLO3- Problem Solving and Scientific Skills</a:t>
            </a:r>
          </a:p>
          <a:p>
            <a:r>
              <a:rPr lang="en-US" dirty="0" smtClean="0"/>
              <a:t>PLO5 – </a:t>
            </a:r>
            <a:r>
              <a:rPr lang="en-US" dirty="0"/>
              <a:t>Social Skills, Teamwork and Responsibilities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290762"/>
            <a:ext cx="8065797" cy="25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2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30033"/>
            <a:ext cx="7042150" cy="1143000"/>
          </a:xfrm>
        </p:spPr>
        <p:txBody>
          <a:bodyPr/>
          <a:lstStyle/>
          <a:p>
            <a:r>
              <a:rPr lang="en-US" b="1" u="sng" dirty="0" smtClean="0"/>
              <a:t>MQF and MOE Domains</a:t>
            </a:r>
            <a:endParaRPr lang="en-US" b="1" u="sng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539496"/>
            <a:ext cx="8229600" cy="43659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7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1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Teaching Strategies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Century Gothic" panose="020B0502020202020204" pitchFamily="34" charset="0"/>
              </a:rPr>
              <a:t>Lecture</a:t>
            </a:r>
            <a:endParaRPr lang="en-US" sz="2800" dirty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Century Gothic" panose="020B0502020202020204" pitchFamily="34" charset="0"/>
              </a:rPr>
              <a:t>Tutorial</a:t>
            </a:r>
            <a:endParaRPr lang="en-US" sz="2800" dirty="0"/>
          </a:p>
          <a:p>
            <a:pPr marL="0" indent="0">
              <a:buNone/>
            </a:pPr>
            <a:endParaRPr lang="en-US" sz="2800" kern="1200" dirty="0"/>
          </a:p>
          <a:p>
            <a:pPr marL="0" indent="0">
              <a:buNone/>
            </a:pPr>
            <a:endParaRPr lang="en-US" sz="2800" kern="1200" dirty="0"/>
          </a:p>
          <a:p>
            <a:pPr marL="0" indent="0">
              <a:buNone/>
            </a:pP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8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3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Assessment Methods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54558"/>
            <a:ext cx="8229600" cy="3660104"/>
          </a:xfrm>
        </p:spPr>
        <p:txBody>
          <a:bodyPr/>
          <a:lstStyle/>
          <a:p>
            <a:r>
              <a:rPr lang="en-US" dirty="0" smtClean="0"/>
              <a:t>Class Test </a:t>
            </a:r>
            <a:r>
              <a:rPr lang="en-US" b="1" dirty="0" smtClean="0">
                <a:solidFill>
                  <a:srgbClr val="FF0000"/>
                </a:solidFill>
              </a:rPr>
              <a:t>(20%) </a:t>
            </a:r>
            <a:r>
              <a:rPr lang="en-US" sz="2800" dirty="0" smtClean="0"/>
              <a:t>: CLO1</a:t>
            </a:r>
          </a:p>
          <a:p>
            <a:endParaRPr lang="en-US" dirty="0" smtClean="0"/>
          </a:p>
          <a:p>
            <a:r>
              <a:rPr lang="en-US" dirty="0" smtClean="0"/>
              <a:t>Group Assignment </a:t>
            </a:r>
            <a:r>
              <a:rPr lang="en-US" b="1" dirty="0" smtClean="0">
                <a:solidFill>
                  <a:srgbClr val="FF0000"/>
                </a:solidFill>
              </a:rPr>
              <a:t>(80%)</a:t>
            </a:r>
          </a:p>
          <a:p>
            <a:pPr lvl="1">
              <a:buFontTx/>
              <a:buChar char="-"/>
            </a:pPr>
            <a:r>
              <a:rPr lang="en-US" dirty="0" smtClean="0"/>
              <a:t>Design and implement an application : CLO2</a:t>
            </a:r>
          </a:p>
          <a:p>
            <a:pPr lvl="1">
              <a:buFontTx/>
              <a:buChar char="-"/>
            </a:pPr>
            <a:r>
              <a:rPr lang="en-US" dirty="0" smtClean="0"/>
              <a:t>Presentation: CLO3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 smtClean="0"/>
              <a:t>**refer to SAIS for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528BD298-94AA-4D52-93C9-1413E0CAE930}" type="slidenum">
              <a:rPr lang="en-GB" smtClean="0"/>
              <a:pPr>
                <a:defRPr/>
              </a:pPr>
              <a:t>9</a:t>
            </a:fld>
            <a:r>
              <a:rPr lang="en-GB" dirty="0" smtClean="0"/>
              <a:t>&gt;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042271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169</TotalTime>
  <Pages>11</Pages>
  <Words>632</Words>
  <Application>Microsoft Office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Wingdings</vt:lpstr>
      <vt:lpstr>UCTI-Template-foundation-level</vt:lpstr>
      <vt:lpstr>Object Oriented Development  with Java (CT038-3-2-OODJ and Version VC1) </vt:lpstr>
      <vt:lpstr>PowerPoint Presentation</vt:lpstr>
      <vt:lpstr>PowerPoint Presentation</vt:lpstr>
      <vt:lpstr>Aims of this module</vt:lpstr>
      <vt:lpstr>PowerPoint Presentation</vt:lpstr>
      <vt:lpstr>Mapping of CLOs with MOEs Domain</vt:lpstr>
      <vt:lpstr>MQF and MOE Domains</vt:lpstr>
      <vt:lpstr>Teaching Strategies</vt:lpstr>
      <vt:lpstr>Assessment Methods</vt:lpstr>
      <vt:lpstr>PowerPoint Presentation</vt:lpstr>
      <vt:lpstr>Methods of Delivery </vt:lpstr>
      <vt:lpstr>Outcomes Based Education (OBE)</vt:lpstr>
      <vt:lpstr>So…What is OBE?</vt:lpstr>
      <vt:lpstr>Course Content Outline</vt:lpstr>
      <vt:lpstr>Course Content Outline</vt:lpstr>
      <vt:lpstr>What is expected of you 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  Module Code and Version</dc:title>
  <dc:subject>MSc</dc:subject>
  <dc:creator>Mrs. Kwan (Wong Hua Hung)</dc:creator>
  <cp:lastModifiedBy>Minnu Helen Joseph</cp:lastModifiedBy>
  <cp:revision>24</cp:revision>
  <cp:lastPrinted>1995-11-02T09:23:42Z</cp:lastPrinted>
  <dcterms:created xsi:type="dcterms:W3CDTF">2017-10-09T03:08:41Z</dcterms:created>
  <dcterms:modified xsi:type="dcterms:W3CDTF">2019-06-17T02:10:52Z</dcterms:modified>
</cp:coreProperties>
</file>