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57"/>
  </p:notesMasterIdLst>
  <p:handoutMasterIdLst>
    <p:handoutMasterId r:id="rId58"/>
  </p:handoutMasterIdLst>
  <p:sldIdLst>
    <p:sldId id="275" r:id="rId2"/>
    <p:sldId id="276" r:id="rId3"/>
    <p:sldId id="277" r:id="rId4"/>
    <p:sldId id="32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8" r:id="rId54"/>
    <p:sldId id="326" r:id="rId55"/>
    <p:sldId id="329" r:id="rId56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53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031037" y="664210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55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340100" y="6630194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File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I/O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38907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251200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Managing File I/O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720725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55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626064"/>
            <a:ext cx="6781800" cy="7810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accent4"/>
                </a:solidFill>
              </a:rPr>
              <a:t>Managing File IO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817306"/>
            <a:ext cx="83200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 smtClean="0">
                <a:solidFill>
                  <a:schemeClr val="accent4"/>
                </a:solidFill>
              </a:rPr>
              <a:t>Object Oriented Development </a:t>
            </a:r>
          </a:p>
          <a:p>
            <a:pPr algn="r" eaLnBrk="1" hangingPunct="1"/>
            <a:r>
              <a:rPr lang="en-US" sz="4000" dirty="0" smtClean="0">
                <a:solidFill>
                  <a:schemeClr val="accent4"/>
                </a:solidFill>
              </a:rPr>
              <a:t>with Java</a:t>
            </a:r>
            <a:endParaRPr lang="en-US" sz="4000" dirty="0">
              <a:solidFill>
                <a:schemeClr val="accent4"/>
              </a:solidFill>
            </a:endParaRPr>
          </a:p>
          <a:p>
            <a:pPr algn="r" eaLnBrk="1" hangingPunct="1"/>
            <a:r>
              <a:rPr lang="en-US" sz="1400" dirty="0">
                <a:solidFill>
                  <a:schemeClr val="accent4"/>
                </a:solidFill>
              </a:rPr>
              <a:t>(</a:t>
            </a:r>
            <a:r>
              <a:rPr lang="en-US" sz="1400" dirty="0" smtClean="0">
                <a:solidFill>
                  <a:schemeClr val="accent4"/>
                </a:solidFill>
              </a:rPr>
              <a:t>CT038-3-2 </a:t>
            </a:r>
            <a:r>
              <a:rPr lang="en-US" sz="1400" dirty="0"/>
              <a:t>and Version VC1)</a:t>
            </a:r>
          </a:p>
          <a:p>
            <a:pPr algn="r" eaLnBrk="1" hangingPunct="1"/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3555556" y="4946864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 smtClean="0"/>
              <a:t>Java File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733" y="1367730"/>
            <a:ext cx="9368725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main(String []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("temp.txt");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("Java 1 2 3");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("temp.txt");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code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((char)code);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input.close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3452"/>
            <a:ext cx="6991350" cy="1249362"/>
          </a:xfrm>
        </p:spPr>
        <p:txBody>
          <a:bodyPr/>
          <a:lstStyle/>
          <a:p>
            <a:pPr algn="ctr"/>
            <a:r>
              <a:rPr lang="en-US" b="1" dirty="0" err="1" smtClean="0"/>
              <a:t>IOException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602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46" y="1104264"/>
            <a:ext cx="9787180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main(String []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 {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("temp.txt");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("Java 1 2 3");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("temp.txt");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code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((char)code);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catch(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5962"/>
            <a:ext cx="6991350" cy="1249362"/>
          </a:xfrm>
        </p:spPr>
        <p:txBody>
          <a:bodyPr/>
          <a:lstStyle/>
          <a:p>
            <a:pPr algn="ctr"/>
            <a:r>
              <a:rPr lang="en-US" b="1" dirty="0" err="1" smtClean="0"/>
              <a:t>IOException</a:t>
            </a:r>
            <a:r>
              <a:rPr lang="en-US" b="1" dirty="0" smtClean="0"/>
              <a:t> - Alternatively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364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92934"/>
            <a:ext cx="6991350" cy="1249362"/>
          </a:xfrm>
        </p:spPr>
        <p:txBody>
          <a:bodyPr/>
          <a:lstStyle/>
          <a:p>
            <a:pPr algn="ctr"/>
            <a:r>
              <a:rPr lang="en-US" b="1" dirty="0"/>
              <a:t>I/O Stream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00050" y="1069848"/>
            <a:ext cx="8345488" cy="4525963"/>
          </a:xfrm>
        </p:spPr>
        <p:txBody>
          <a:bodyPr/>
          <a:lstStyle/>
          <a:p>
            <a:r>
              <a:rPr lang="en-US" dirty="0" smtClean="0">
                <a:cs typeface="Courier New" pitchFamily="49" charset="0"/>
              </a:rPr>
              <a:t>Sequence of data</a:t>
            </a:r>
          </a:p>
          <a:p>
            <a:r>
              <a:rPr lang="en-US" dirty="0" err="1" smtClean="0">
                <a:cs typeface="Courier New" pitchFamily="49" charset="0"/>
              </a:rPr>
              <a:t>InputStream</a:t>
            </a:r>
            <a:r>
              <a:rPr lang="en-US" dirty="0" smtClean="0">
                <a:cs typeface="Courier New" pitchFamily="49" charset="0"/>
              </a:rPr>
              <a:t> (read data from source) and </a:t>
            </a:r>
            <a:r>
              <a:rPr lang="en-US" dirty="0" err="1" smtClean="0">
                <a:cs typeface="Courier New" pitchFamily="49" charset="0"/>
              </a:rPr>
              <a:t>OutputStream</a:t>
            </a:r>
            <a:r>
              <a:rPr lang="en-US" dirty="0" smtClean="0">
                <a:cs typeface="Courier New" pitchFamily="49" charset="0"/>
              </a:rPr>
              <a:t> (write data to destination)</a:t>
            </a:r>
          </a:p>
          <a:p>
            <a:r>
              <a:rPr lang="en-US" dirty="0" smtClean="0">
                <a:cs typeface="Courier New" pitchFamily="49" charset="0"/>
              </a:rPr>
              <a:t>Common streams: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Byte Streams</a:t>
            </a:r>
          </a:p>
          <a:p>
            <a:pPr lvl="2"/>
            <a:r>
              <a:rPr lang="en-US" dirty="0" err="1" smtClean="0">
                <a:cs typeface="Courier New" pitchFamily="49" charset="0"/>
              </a:rPr>
              <a:t>FileInputStream</a:t>
            </a:r>
            <a:r>
              <a:rPr lang="en-US" dirty="0" smtClean="0">
                <a:cs typeface="Courier New" pitchFamily="49" charset="0"/>
              </a:rPr>
              <a:t> and </a:t>
            </a:r>
            <a:r>
              <a:rPr lang="en-US" dirty="0" err="1" smtClean="0">
                <a:cs typeface="Courier New" pitchFamily="49" charset="0"/>
              </a:rPr>
              <a:t>FileOutputStream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Character Streams</a:t>
            </a:r>
          </a:p>
          <a:p>
            <a:pPr lvl="2"/>
            <a:r>
              <a:rPr lang="en-US" dirty="0" err="1" smtClean="0">
                <a:cs typeface="Courier New" pitchFamily="49" charset="0"/>
              </a:rPr>
              <a:t>FileReader</a:t>
            </a:r>
            <a:r>
              <a:rPr lang="en-US" dirty="0" smtClean="0">
                <a:cs typeface="Courier New" pitchFamily="49" charset="0"/>
              </a:rPr>
              <a:t> and </a:t>
            </a:r>
            <a:r>
              <a:rPr lang="en-US" dirty="0" err="1" smtClean="0">
                <a:cs typeface="Courier New" pitchFamily="49" charset="0"/>
              </a:rPr>
              <a:t>FileWriter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Standard Streams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System.in, </a:t>
            </a:r>
            <a:r>
              <a:rPr lang="en-US" dirty="0" err="1" smtClean="0">
                <a:cs typeface="Courier New" pitchFamily="49" charset="0"/>
              </a:rPr>
              <a:t>System.out</a:t>
            </a:r>
            <a:r>
              <a:rPr lang="en-US" dirty="0" smtClean="0">
                <a:cs typeface="Courier New" pitchFamily="49" charset="0"/>
              </a:rPr>
              <a:t> &amp; </a:t>
            </a:r>
            <a:r>
              <a:rPr lang="en-US" dirty="0" err="1" smtClean="0">
                <a:cs typeface="Courier New" pitchFamily="49" charset="0"/>
              </a:rPr>
              <a:t>System.err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3 operations: open, read &amp; close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6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I/O Stream</a:t>
            </a:r>
          </a:p>
        </p:txBody>
      </p:sp>
      <p:sp>
        <p:nvSpPr>
          <p:cNvPr id="5" name="Can 4"/>
          <p:cNvSpPr/>
          <p:nvPr/>
        </p:nvSpPr>
        <p:spPr bwMode="auto">
          <a:xfrm rot="16200000">
            <a:off x="4114800" y="1524000"/>
            <a:ext cx="1066800" cy="24384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an 5"/>
          <p:cNvSpPr/>
          <p:nvPr/>
        </p:nvSpPr>
        <p:spPr bwMode="auto">
          <a:xfrm rot="16200000">
            <a:off x="4114800" y="3581400"/>
            <a:ext cx="1066800" cy="24384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7391400" y="2133600"/>
            <a:ext cx="1066800" cy="12192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7391400" y="4191000"/>
            <a:ext cx="1066800" cy="12192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4800" y="1828800"/>
            <a:ext cx="2133600" cy="403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object created from an input class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object </a:t>
            </a:r>
            <a:r>
              <a:rPr lang="en-US" dirty="0" smtClean="0"/>
              <a:t>created from an output class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17526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Stream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38100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OutputStream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7673037" y="2667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4724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SG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286000" y="4724400"/>
            <a:ext cx="990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886200" y="4724400"/>
            <a:ext cx="16002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172200" y="4724400"/>
            <a:ext cx="990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>
            <a:off x="6248400" y="27432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>
            <a:off x="3886200" y="2741611"/>
            <a:ext cx="1752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>
            <a:off x="2209800" y="2743200"/>
            <a:ext cx="1066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2688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1452" y="6406091"/>
            <a:ext cx="39560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Source: https</a:t>
            </a:r>
            <a:r>
              <a:rPr lang="en-US" sz="1000" dirty="0"/>
              <a:t>://docs.oracle.com/javase/tutorial/essential/io/file.html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smtClean="0"/>
              <a:t>Complexity of File I/O Methods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66" y="1655789"/>
            <a:ext cx="8524067" cy="348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4177" y="5027625"/>
            <a:ext cx="8159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File I/O Methods Arranged from Less Complex to More Complex</a:t>
            </a:r>
          </a:p>
        </p:txBody>
      </p:sp>
    </p:spTree>
    <p:extLst>
      <p:ext uri="{BB962C8B-B14F-4D97-AF65-F5344CB8AC3E}">
        <p14:creationId xmlns:p14="http://schemas.microsoft.com/office/powerpoint/2010/main" val="11031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658050"/>
          </a:xfrm>
        </p:spPr>
        <p:txBody>
          <a:bodyPr/>
          <a:lstStyle/>
          <a:p>
            <a:pPr algn="ctr"/>
            <a:r>
              <a:rPr lang="en-US" b="1" dirty="0"/>
              <a:t>Text </a:t>
            </a:r>
            <a:r>
              <a:rPr lang="en-US" b="1" dirty="0" smtClean="0"/>
              <a:t>Files </a:t>
            </a:r>
            <a:r>
              <a:rPr lang="en-US" b="1" dirty="0"/>
              <a:t>and Binary </a:t>
            </a:r>
            <a:r>
              <a:rPr lang="en-US" b="1" dirty="0" smtClean="0"/>
              <a:t>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932688"/>
            <a:ext cx="8229600" cy="4525962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There are text I/O classes and binary I/O </a:t>
            </a:r>
            <a:r>
              <a:rPr lang="en-US" dirty="0" smtClean="0">
                <a:cs typeface="Courier New" pitchFamily="49" charset="0"/>
              </a:rPr>
              <a:t>classes</a:t>
            </a:r>
            <a:endParaRPr lang="en-US" dirty="0">
              <a:cs typeface="Courier New" pitchFamily="49" charset="0"/>
            </a:endParaRPr>
          </a:p>
          <a:p>
            <a:r>
              <a:rPr lang="en-US" b="1" dirty="0">
                <a:cs typeface="Courier New" pitchFamily="49" charset="0"/>
              </a:rPr>
              <a:t>Text I/O</a:t>
            </a:r>
            <a:r>
              <a:rPr lang="en-US" dirty="0">
                <a:cs typeface="Courier New" pitchFamily="49" charset="0"/>
              </a:rPr>
              <a:t>: data stored in a </a:t>
            </a:r>
            <a:r>
              <a:rPr lang="en-US" dirty="0" smtClean="0">
                <a:cs typeface="Courier New" pitchFamily="49" charset="0"/>
              </a:rPr>
              <a:t>text file </a:t>
            </a:r>
            <a:r>
              <a:rPr lang="en-US" dirty="0">
                <a:cs typeface="Courier New" pitchFamily="49" charset="0"/>
              </a:rPr>
              <a:t>are represented in human-readable </a:t>
            </a:r>
            <a:r>
              <a:rPr lang="en-US" dirty="0" smtClean="0">
                <a:cs typeface="Courier New" pitchFamily="49" charset="0"/>
              </a:rPr>
              <a:t>form </a:t>
            </a:r>
            <a:r>
              <a:rPr lang="en-US" dirty="0" err="1" smtClean="0">
                <a:cs typeface="Courier New" pitchFamily="49" charset="0"/>
              </a:rPr>
              <a:t>ie</a:t>
            </a:r>
            <a:r>
              <a:rPr lang="en-US" dirty="0" smtClean="0">
                <a:cs typeface="Courier New" pitchFamily="49" charset="0"/>
              </a:rPr>
              <a:t>. a sequence of character data</a:t>
            </a:r>
            <a:endParaRPr lang="en-US" dirty="0">
              <a:cs typeface="Courier New" pitchFamily="49" charset="0"/>
            </a:endParaRPr>
          </a:p>
          <a:p>
            <a:r>
              <a:rPr lang="en-US" b="1" dirty="0">
                <a:cs typeface="Courier New" pitchFamily="49" charset="0"/>
              </a:rPr>
              <a:t>Binary I/O</a:t>
            </a:r>
            <a:r>
              <a:rPr lang="en-US" dirty="0">
                <a:cs typeface="Courier New" pitchFamily="49" charset="0"/>
              </a:rPr>
              <a:t>: data stored in a binary file are represented in binary </a:t>
            </a:r>
            <a:r>
              <a:rPr lang="en-US" dirty="0" smtClean="0">
                <a:cs typeface="Courier New" pitchFamily="49" charset="0"/>
              </a:rPr>
              <a:t>form (</a:t>
            </a:r>
            <a:r>
              <a:rPr lang="en-US" dirty="0" err="1" smtClean="0">
                <a:cs typeface="Courier New" pitchFamily="49" charset="0"/>
              </a:rPr>
              <a:t>ie</a:t>
            </a:r>
            <a:r>
              <a:rPr lang="en-US" dirty="0" smtClean="0">
                <a:cs typeface="Courier New" pitchFamily="49" charset="0"/>
              </a:rPr>
              <a:t>. does not use character encoding)</a:t>
            </a:r>
          </a:p>
          <a:p>
            <a:r>
              <a:rPr lang="en-US" dirty="0" smtClean="0">
                <a:cs typeface="Courier New" pitchFamily="49" charset="0"/>
              </a:rPr>
              <a:t>Use depends on: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Importance of size/speed (binary usually smaller &amp; faster)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Portability (text files transfer easily)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1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Text I/O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3200400"/>
            <a:ext cx="1371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352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209800" y="2362200"/>
            <a:ext cx="1371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25146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Reader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0" y="4343400"/>
            <a:ext cx="1371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4495800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Writer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419600" y="1447800"/>
            <a:ext cx="2514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16002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InputStreamReader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419600" y="2590800"/>
            <a:ext cx="2133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2743200"/>
            <a:ext cx="18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BufferedReader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419600" y="3581400"/>
            <a:ext cx="19812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3733800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BufferedWriter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419600" y="4495800"/>
            <a:ext cx="24384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4648200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OutputStreamWriter</a:t>
            </a:r>
            <a:endParaRPr lang="en-SG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5562600"/>
            <a:ext cx="16764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5715000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PrintWriter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162800" y="2133600"/>
            <a:ext cx="15240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97420" y="22214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FileReader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315200" y="4495800"/>
            <a:ext cx="16002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4648200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FileWriter</a:t>
            </a:r>
            <a:endParaRPr lang="en-SG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rot="10800000" flipV="1">
            <a:off x="1676400" y="2819400"/>
            <a:ext cx="53340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6200000" flipV="1">
            <a:off x="1600200" y="3886200"/>
            <a:ext cx="6096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3657600" y="1828800"/>
            <a:ext cx="6858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1"/>
          </p:cNvCxnSpPr>
          <p:nvPr/>
        </p:nvCxnSpPr>
        <p:spPr bwMode="auto">
          <a:xfrm rot="10800000">
            <a:off x="3581400" y="2819400"/>
            <a:ext cx="838200" cy="76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 flipV="1">
            <a:off x="3581400" y="3886200"/>
            <a:ext cx="76200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7" idx="1"/>
          </p:cNvCxnSpPr>
          <p:nvPr/>
        </p:nvCxnSpPr>
        <p:spPr bwMode="auto">
          <a:xfrm rot="10800000">
            <a:off x="3657600" y="4724400"/>
            <a:ext cx="762000" cy="76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9" idx="1"/>
          </p:cNvCxnSpPr>
          <p:nvPr/>
        </p:nvCxnSpPr>
        <p:spPr bwMode="auto">
          <a:xfrm rot="10800000">
            <a:off x="3352800" y="5105400"/>
            <a:ext cx="1066800" cy="76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1" idx="1"/>
          </p:cNvCxnSpPr>
          <p:nvPr/>
        </p:nvCxnSpPr>
        <p:spPr bwMode="auto">
          <a:xfrm rot="10800000">
            <a:off x="6477000" y="2133600"/>
            <a:ext cx="685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1"/>
          </p:cNvCxnSpPr>
          <p:nvPr/>
        </p:nvCxnSpPr>
        <p:spPr bwMode="auto">
          <a:xfrm rot="10800000">
            <a:off x="6934200" y="4800600"/>
            <a:ext cx="381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3295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639762"/>
          </a:xfrm>
        </p:spPr>
        <p:txBody>
          <a:bodyPr/>
          <a:lstStyle/>
          <a:p>
            <a:pPr algn="ctr"/>
            <a:r>
              <a:rPr lang="en-US" b="1" dirty="0" err="1" smtClean="0"/>
              <a:t>FileReader</a:t>
            </a:r>
            <a:r>
              <a:rPr lang="en-US" b="1" dirty="0" smtClean="0"/>
              <a:t> / </a:t>
            </a:r>
            <a:r>
              <a:rPr lang="en-US" b="1" dirty="0" err="1" smtClean="0"/>
              <a:t>FileWriter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914400"/>
            <a:ext cx="8229600" cy="4525962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For reading / writing characters from / to </a:t>
            </a:r>
            <a:r>
              <a:rPr lang="en-US" dirty="0" smtClean="0">
                <a:cs typeface="Courier New" pitchFamily="49" charset="0"/>
              </a:rPr>
              <a:t>files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They associate an input/output stream with an external </a:t>
            </a:r>
            <a:r>
              <a:rPr lang="en-US" dirty="0" smtClean="0">
                <a:cs typeface="Courier New" pitchFamily="49" charset="0"/>
              </a:rPr>
              <a:t>file</a:t>
            </a:r>
          </a:p>
          <a:p>
            <a:r>
              <a:rPr lang="en-US" dirty="0">
                <a:cs typeface="Courier New" pitchFamily="49" charset="0"/>
              </a:rPr>
              <a:t>Constructor: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(String filename)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(File file)</a:t>
            </a:r>
          </a:p>
          <a:p>
            <a:pPr lvl="1">
              <a:buNone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(String filename)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(File file)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append)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(File,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append)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8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6216"/>
            <a:ext cx="8919275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main(String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input = null;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try{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//create an input stream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input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("temp.txt");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code;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//repeatedly read a character and display it on the console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while((code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 != -1){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((char)code);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 smtClean="0"/>
              <a:t>FileReader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17770" y="6307810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ontd. to next slide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236" y="1274742"/>
            <a:ext cx="9182740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("File temp.txt does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not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exist");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finally {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try {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();//close the stream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catch(…){}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 smtClean="0"/>
              <a:t>FileReader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88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09600" y="143359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lvl="1" indent="0">
              <a:buNone/>
            </a:pPr>
            <a:endParaRPr lang="en-GB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57200" y="1141708"/>
            <a:ext cx="757092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File Class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Reading &amp; Writing Data from &amp; to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I/O Exception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I/O Stream </a:t>
            </a: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Text Files &amp; Binary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Text I/O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FileReader</a:t>
            </a:r>
            <a:r>
              <a:rPr lang="en-US" sz="2400" dirty="0" smtClean="0"/>
              <a:t> &amp; </a:t>
            </a:r>
            <a:r>
              <a:rPr lang="en-US" sz="2400" dirty="0" err="1" smtClean="0"/>
              <a:t>FileWriter</a:t>
            </a:r>
            <a:endParaRPr lang="en-US" sz="2400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BufferedReader</a:t>
            </a:r>
            <a:r>
              <a:rPr lang="en-US" sz="2400" dirty="0" smtClean="0"/>
              <a:t> &amp; </a:t>
            </a:r>
            <a:r>
              <a:rPr lang="en-US" sz="2400" dirty="0" err="1" smtClean="0"/>
              <a:t>BufferedWriter</a:t>
            </a:r>
            <a:endParaRPr lang="en-US" sz="2400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PrintWriter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PrintStream</a:t>
            </a:r>
            <a:endParaRPr lang="en-US" sz="2400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Scanner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Binary I/O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FileInputStream</a:t>
            </a:r>
            <a:r>
              <a:rPr lang="en-US" sz="2400" dirty="0" smtClean="0"/>
              <a:t> &amp; </a:t>
            </a:r>
            <a:r>
              <a:rPr lang="en-US" sz="2400" dirty="0" err="1" smtClean="0"/>
              <a:t>FileOutputStream</a:t>
            </a:r>
            <a:endParaRPr lang="en-US" sz="2400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DataInputStream</a:t>
            </a:r>
            <a:r>
              <a:rPr lang="en-US" sz="2400" dirty="0" smtClean="0"/>
              <a:t> &amp; </a:t>
            </a:r>
            <a:r>
              <a:rPr lang="en-US" sz="2400" dirty="0" err="1" smtClean="0"/>
              <a:t>DataOutputStream</a:t>
            </a:r>
            <a:endParaRPr lang="en-US" sz="2400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BufferedInputStream</a:t>
            </a:r>
            <a:r>
              <a:rPr lang="en-US" sz="2400" dirty="0" smtClean="0"/>
              <a:t> &amp; </a:t>
            </a:r>
            <a:r>
              <a:rPr lang="en-US" sz="2400" dirty="0" err="1" smtClean="0"/>
              <a:t>BufferedOutputStream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6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main(String []</a:t>
            </a:r>
            <a:r>
              <a:rPr lang="en-SG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//create an output stream to the file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("temp.txt", true);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//output a string to the file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output.write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("This is a sample line.");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//close the stream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Oval 4"/>
          <p:cNvSpPr/>
          <p:nvPr/>
        </p:nvSpPr>
        <p:spPr bwMode="auto">
          <a:xfrm>
            <a:off x="5044775" y="2650538"/>
            <a:ext cx="9906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 smtClean="0"/>
              <a:t>FileWriter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67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37" y="261938"/>
            <a:ext cx="7834393" cy="1249362"/>
          </a:xfrm>
        </p:spPr>
        <p:txBody>
          <a:bodyPr/>
          <a:lstStyle/>
          <a:p>
            <a:pPr algn="ctr"/>
            <a:r>
              <a:rPr lang="en-US" b="1" dirty="0" err="1"/>
              <a:t>BufferedReader</a:t>
            </a:r>
            <a:r>
              <a:rPr lang="en-US" b="1" dirty="0"/>
              <a:t> / </a:t>
            </a:r>
            <a:r>
              <a:rPr lang="en-US" b="1" dirty="0" err="1"/>
              <a:t>BufferedWriter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To speed up input and output by reducing the number of reads and </a:t>
            </a:r>
            <a:r>
              <a:rPr lang="en-US" dirty="0" smtClean="0">
                <a:cs typeface="Courier New" pitchFamily="49" charset="0"/>
              </a:rPr>
              <a:t>writes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Buffered stream </a:t>
            </a:r>
            <a:r>
              <a:rPr lang="en-US" dirty="0" smtClean="0">
                <a:cs typeface="Courier New" pitchFamily="49" charset="0"/>
              </a:rPr>
              <a:t>employ </a:t>
            </a:r>
            <a:r>
              <a:rPr lang="en-US" dirty="0">
                <a:cs typeface="Courier New" pitchFamily="49" charset="0"/>
              </a:rPr>
              <a:t>a buffered array of characters that acts as a </a:t>
            </a:r>
            <a:r>
              <a:rPr lang="en-US" dirty="0" smtClean="0">
                <a:cs typeface="Courier New" pitchFamily="49" charset="0"/>
              </a:rPr>
              <a:t>cache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E.g</a:t>
            </a:r>
            <a:r>
              <a:rPr lang="en-US" dirty="0" smtClean="0">
                <a:cs typeface="Courier New" pitchFamily="49" charset="0"/>
              </a:rPr>
              <a:t>.: </a:t>
            </a:r>
            <a:r>
              <a:rPr lang="en-US" dirty="0">
                <a:cs typeface="Courier New" pitchFamily="49" charset="0"/>
              </a:rPr>
              <a:t>the array reads a </a:t>
            </a:r>
            <a:r>
              <a:rPr lang="en-US" dirty="0" smtClean="0">
                <a:cs typeface="Courier New" pitchFamily="49" charset="0"/>
              </a:rPr>
              <a:t>chunk </a:t>
            </a:r>
            <a:r>
              <a:rPr lang="en-US" dirty="0">
                <a:cs typeface="Courier New" pitchFamily="49" charset="0"/>
              </a:rPr>
              <a:t>of characters into the buffer before the individual characters are </a:t>
            </a:r>
            <a:r>
              <a:rPr lang="en-US" dirty="0" smtClean="0">
                <a:cs typeface="Courier New" pitchFamily="49" charset="0"/>
              </a:rPr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73" y="1600200"/>
            <a:ext cx="9190495" cy="4525963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Constructors: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//create a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BufferedReader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(Reader in)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(Reader in,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bufferSize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//create a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BufferedWriter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BufferedWriter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(Writer out)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BufferedWriter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(Writer out,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bufferSize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737" y="261938"/>
            <a:ext cx="7834393" cy="1249362"/>
          </a:xfrm>
        </p:spPr>
        <p:txBody>
          <a:bodyPr/>
          <a:lstStyle/>
          <a:p>
            <a:pPr algn="ctr"/>
            <a:r>
              <a:rPr lang="en-US" b="1" dirty="0" err="1"/>
              <a:t>BufferedReader</a:t>
            </a:r>
            <a:r>
              <a:rPr lang="en-US" b="1" dirty="0"/>
              <a:t> / </a:t>
            </a:r>
            <a:r>
              <a:rPr lang="en-US" b="1" dirty="0" err="1"/>
              <a:t>BufferedWriter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97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The default buffer size is 8192 </a:t>
            </a:r>
            <a:r>
              <a:rPr lang="en-US" dirty="0" smtClean="0">
                <a:cs typeface="Courier New" pitchFamily="49" charset="0"/>
              </a:rPr>
              <a:t>characters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Read as many data as possible into its buffer in a single read </a:t>
            </a:r>
            <a:r>
              <a:rPr lang="en-US" dirty="0" smtClean="0">
                <a:cs typeface="Courier New" pitchFamily="49" charset="0"/>
              </a:rPr>
              <a:t>call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By contrast, buffered output stream calls the write method only when its buffer fills up or when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flush() </a:t>
            </a:r>
            <a:r>
              <a:rPr lang="en-US" dirty="0">
                <a:cs typeface="Courier New" pitchFamily="49" charset="0"/>
              </a:rPr>
              <a:t>method is </a:t>
            </a:r>
            <a:r>
              <a:rPr lang="en-US" dirty="0" smtClean="0">
                <a:cs typeface="Courier New" pitchFamily="49" charset="0"/>
              </a:rPr>
              <a:t>called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737" y="261938"/>
            <a:ext cx="7834393" cy="1249362"/>
          </a:xfrm>
        </p:spPr>
        <p:txBody>
          <a:bodyPr/>
          <a:lstStyle/>
          <a:p>
            <a:pPr algn="ctr"/>
            <a:r>
              <a:rPr lang="en-US" b="1" dirty="0" err="1"/>
              <a:t>BufferedReader</a:t>
            </a:r>
            <a:r>
              <a:rPr lang="en-US" b="1" dirty="0"/>
              <a:t> / </a:t>
            </a:r>
            <a:r>
              <a:rPr lang="en-US" b="1" dirty="0" err="1"/>
              <a:t>BufferedWriter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5510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3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main(String []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//create an input stream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("temp.txt"));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//create an output stream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("temp2.txt"));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737" y="261938"/>
            <a:ext cx="7834393" cy="1249362"/>
          </a:xfrm>
        </p:spPr>
        <p:txBody>
          <a:bodyPr/>
          <a:lstStyle/>
          <a:p>
            <a:pPr algn="ctr"/>
            <a:r>
              <a:rPr lang="en-US" b="1" dirty="0" err="1"/>
              <a:t>BufferedReader</a:t>
            </a:r>
            <a:r>
              <a:rPr lang="en-US" b="1" dirty="0"/>
              <a:t> / </a:t>
            </a:r>
            <a:r>
              <a:rPr lang="en-US" b="1" dirty="0" err="1"/>
              <a:t>BufferedWriter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17770" y="6307810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ontd. to next slide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27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733" y="1553706"/>
            <a:ext cx="8810781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//repeatedly read a line and display it on the console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String line;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while((line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input.readLine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 != null){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output.newLine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 //write a line separator 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}//while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737" y="261938"/>
            <a:ext cx="7834393" cy="1249362"/>
          </a:xfrm>
        </p:spPr>
        <p:txBody>
          <a:bodyPr/>
          <a:lstStyle/>
          <a:p>
            <a:pPr algn="ctr"/>
            <a:r>
              <a:rPr lang="en-US" b="1" dirty="0" err="1"/>
              <a:t>BufferedReader</a:t>
            </a:r>
            <a:r>
              <a:rPr lang="en-US" b="1" dirty="0"/>
              <a:t> / </a:t>
            </a:r>
            <a:r>
              <a:rPr lang="en-US" b="1" dirty="0" err="1"/>
              <a:t>BufferedWriter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7577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PrintWriter</a:t>
            </a:r>
            <a:r>
              <a:rPr lang="en-US" b="1" dirty="0"/>
              <a:t> and </a:t>
            </a:r>
            <a:r>
              <a:rPr lang="en-US" b="1" dirty="0" err="1"/>
              <a:t>PrintStream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Courier New" pitchFamily="49" charset="0"/>
              </a:rPr>
              <a:t>BufferedWriter</a:t>
            </a:r>
            <a:r>
              <a:rPr lang="en-US" dirty="0">
                <a:cs typeface="Courier New" pitchFamily="49" charset="0"/>
              </a:rPr>
              <a:t> is used to output characters and </a:t>
            </a:r>
            <a:r>
              <a:rPr lang="en-US" dirty="0" smtClean="0">
                <a:cs typeface="Courier New" pitchFamily="49" charset="0"/>
              </a:rPr>
              <a:t>strings</a:t>
            </a:r>
            <a:endParaRPr lang="en-US" dirty="0">
              <a:cs typeface="Courier New" pitchFamily="49" charset="0"/>
            </a:endParaRPr>
          </a:p>
          <a:p>
            <a:r>
              <a:rPr lang="en-US" dirty="0" err="1">
                <a:cs typeface="Courier New" pitchFamily="49" charset="0"/>
              </a:rPr>
              <a:t>PrintWriter</a:t>
            </a:r>
            <a:r>
              <a:rPr lang="en-US" dirty="0">
                <a:cs typeface="Courier New" pitchFamily="49" charset="0"/>
              </a:rPr>
              <a:t> and </a:t>
            </a:r>
            <a:r>
              <a:rPr lang="en-US" dirty="0" err="1">
                <a:cs typeface="Courier New" pitchFamily="49" charset="0"/>
              </a:rPr>
              <a:t>PrintStream</a:t>
            </a:r>
            <a:r>
              <a:rPr lang="en-US" dirty="0">
                <a:cs typeface="Courier New" pitchFamily="49" charset="0"/>
              </a:rPr>
              <a:t> can be used to output objects, strings, and numeric values as </a:t>
            </a:r>
            <a:r>
              <a:rPr lang="en-US" dirty="0" smtClean="0">
                <a:cs typeface="Courier New" pitchFamily="49" charset="0"/>
              </a:rPr>
              <a:t>text</a:t>
            </a:r>
            <a:endParaRPr lang="en-US" dirty="0">
              <a:cs typeface="Courier New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cs typeface="Courier New" pitchFamily="49" charset="0"/>
              </a:rPr>
              <a:t>PrintWriter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 (Java 2) replaced </a:t>
            </a:r>
            <a:r>
              <a:rPr lang="en-US" dirty="0" err="1" smtClean="0">
                <a:solidFill>
                  <a:srgbClr val="FF0000"/>
                </a:solidFill>
                <a:cs typeface="Courier New" pitchFamily="49" charset="0"/>
              </a:rPr>
              <a:t>PrintStream</a:t>
            </a:r>
            <a:endParaRPr lang="en-US" dirty="0">
              <a:solidFill>
                <a:srgbClr val="FF0000"/>
              </a:solidFill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Both classes are </a:t>
            </a:r>
            <a:r>
              <a:rPr lang="en-US" dirty="0" smtClean="0">
                <a:cs typeface="Courier New" pitchFamily="49" charset="0"/>
              </a:rPr>
              <a:t>identical</a:t>
            </a:r>
            <a:endParaRPr lang="en-US" dirty="0">
              <a:cs typeface="Courier New" pitchFamily="49" charset="0"/>
            </a:endParaRPr>
          </a:p>
          <a:p>
            <a:r>
              <a:rPr lang="en-US" dirty="0" err="1">
                <a:cs typeface="Courier New" pitchFamily="49" charset="0"/>
              </a:rPr>
              <a:t>PrintWriter</a:t>
            </a:r>
            <a:r>
              <a:rPr lang="en-US" dirty="0">
                <a:cs typeface="Courier New" pitchFamily="49" charset="0"/>
              </a:rPr>
              <a:t> is more efficient then </a:t>
            </a:r>
            <a:r>
              <a:rPr lang="en-US" dirty="0" err="1">
                <a:cs typeface="Courier New" pitchFamily="49" charset="0"/>
              </a:rPr>
              <a:t>PrintStream</a:t>
            </a:r>
            <a:r>
              <a:rPr lang="en-US" dirty="0">
                <a:cs typeface="Courier New" pitchFamily="49" charset="0"/>
              </a:rPr>
              <a:t> and is recommended to </a:t>
            </a:r>
            <a:r>
              <a:rPr lang="en-US" dirty="0" smtClean="0">
                <a:cs typeface="Courier New" pitchFamily="49" charset="0"/>
              </a:rPr>
              <a:t>use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58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Both provide: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print(Object o)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print(String s)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print(char c)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print(char[] array)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print(long l)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print(float f)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print(double d)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endParaRPr lang="en-US" sz="24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/>
              <a:t>PrintWriter</a:t>
            </a:r>
            <a:r>
              <a:rPr lang="en-US" b="1" dirty="0"/>
              <a:t> and </a:t>
            </a:r>
            <a:r>
              <a:rPr lang="en-US" b="1" dirty="0" err="1"/>
              <a:t>PrintStream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7968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Both provide: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(Object o)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(String s)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(char c)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(char[] array)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(long l)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(float f)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(double d)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endParaRPr lang="en-US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/>
              <a:t>PrintWriter</a:t>
            </a:r>
            <a:r>
              <a:rPr lang="en-US" b="1" dirty="0"/>
              <a:t> and </a:t>
            </a:r>
            <a:r>
              <a:rPr lang="en-US" b="1" dirty="0" err="1"/>
              <a:t>PrintStream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5045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Also contain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method</a:t>
            </a:r>
            <a:endParaRPr lang="en-US" dirty="0">
              <a:cs typeface="Courier New" pitchFamily="49" charset="0"/>
            </a:endParaRPr>
          </a:p>
          <a:p>
            <a:r>
              <a:rPr lang="en-US" dirty="0" err="1">
                <a:cs typeface="Courier New" pitchFamily="49" charset="0"/>
              </a:rPr>
              <a:t>PrintWriter</a:t>
            </a:r>
            <a:r>
              <a:rPr lang="en-US" dirty="0">
                <a:cs typeface="Courier New" pitchFamily="49" charset="0"/>
              </a:rPr>
              <a:t> constructor: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(Writer out)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(Writer out,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autoFlush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/>
              <a:t>PrintWriter</a:t>
            </a:r>
            <a:r>
              <a:rPr lang="en-US" b="1" dirty="0"/>
              <a:t> and </a:t>
            </a:r>
            <a:r>
              <a:rPr lang="en-US" b="1" dirty="0" err="1"/>
              <a:t>PrintStream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316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altLang="en-US" dirty="0"/>
              <a:t>At the end of this lecture you should be able to:</a:t>
            </a:r>
          </a:p>
          <a:p>
            <a:pPr lvl="1"/>
            <a:r>
              <a:rPr lang="en-US" dirty="0"/>
              <a:t>Understand IO processing</a:t>
            </a:r>
          </a:p>
          <a:p>
            <a:pPr lvl="1"/>
            <a:r>
              <a:rPr lang="en-US" dirty="0"/>
              <a:t>Explain text I/O and binary I/O</a:t>
            </a:r>
          </a:p>
          <a:p>
            <a:pPr lvl="1"/>
            <a:r>
              <a:rPr lang="en-US" dirty="0"/>
              <a:t>Work with various Stream class for IO operations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537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main(String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//check if file temp.txt already exits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File f = new File("temp.txt");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f.exists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("File temp.txt already exist.");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/>
              <a:t>PrintWriter</a:t>
            </a:r>
            <a:r>
              <a:rPr lang="en-US" b="1" dirty="0"/>
              <a:t> and </a:t>
            </a:r>
            <a:r>
              <a:rPr lang="en-US" b="1" dirty="0" err="1"/>
              <a:t>PrintStream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17770" y="6307810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ontd. to next slide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70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238" y="1600200"/>
            <a:ext cx="9353218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//create an output stream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(f));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//generate ten integers and write them to a file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 = 0; i &lt; 10; i++){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 * 100) +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“ ");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/>
              <a:t>PrintWriter</a:t>
            </a:r>
            <a:r>
              <a:rPr lang="en-US" b="1" dirty="0"/>
              <a:t> and </a:t>
            </a:r>
            <a:r>
              <a:rPr lang="en-US" b="1" dirty="0" err="1"/>
              <a:t>PrintStream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6019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726" y="1600200"/>
            <a:ext cx="8996766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//open an input stream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("temp.txt"));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total = 0;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while((line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input.readLine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()) != null){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//extract numbers using string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tokenizer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StringTokenizer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tokens = 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StringTokenizer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/>
              <a:t>PrintWriter</a:t>
            </a:r>
            <a:r>
              <a:rPr lang="en-US" b="1" dirty="0"/>
              <a:t> and </a:t>
            </a:r>
            <a:r>
              <a:rPr lang="en-US" b="1" dirty="0" err="1"/>
              <a:t>PrintStream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17770" y="6292312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ontd. to next slide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108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tokens.hasMoreTokens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total +=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tokens.nextToken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}//while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}//while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("Total is " + total);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/>
              <a:t>PrintWriter</a:t>
            </a:r>
            <a:r>
              <a:rPr lang="en-US" b="1" dirty="0"/>
              <a:t> and </a:t>
            </a:r>
            <a:r>
              <a:rPr lang="en-US" b="1" dirty="0" err="1"/>
              <a:t>PrintStream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4577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Scanner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It can be </a:t>
            </a:r>
            <a:r>
              <a:rPr lang="en-US" dirty="0" smtClean="0">
                <a:cs typeface="Courier New" pitchFamily="49" charset="0"/>
              </a:rPr>
              <a:t>used to scan </a:t>
            </a:r>
            <a:r>
              <a:rPr lang="en-US" dirty="0">
                <a:cs typeface="Courier New" pitchFamily="49" charset="0"/>
              </a:rPr>
              <a:t>the content of the </a:t>
            </a:r>
            <a:r>
              <a:rPr lang="en-US" dirty="0" smtClean="0">
                <a:cs typeface="Courier New" pitchFamily="49" charset="0"/>
              </a:rPr>
              <a:t>file</a:t>
            </a:r>
            <a:endParaRPr lang="en-US" dirty="0">
              <a:cs typeface="Courier New" pitchFamily="49" charset="0"/>
            </a:endParaRPr>
          </a:p>
          <a:p>
            <a:r>
              <a:rPr lang="en-SG" dirty="0"/>
              <a:t>Objects of type Scanner are useful for breaking down formatted input into tokens and translating individual tokens according to their data </a:t>
            </a:r>
            <a:r>
              <a:rPr lang="en-SG" dirty="0" smtClean="0"/>
              <a:t>type</a:t>
            </a:r>
          </a:p>
          <a:p>
            <a:r>
              <a:rPr lang="en-SG" b="1" dirty="0"/>
              <a:t>Breaking Input into Tokens</a:t>
            </a:r>
          </a:p>
          <a:p>
            <a:pPr lvl="1"/>
            <a:r>
              <a:rPr lang="en-US" b="1" dirty="0"/>
              <a:t> </a:t>
            </a:r>
            <a:r>
              <a:rPr lang="en-SG" dirty="0"/>
              <a:t>By default, a scanner uses white space to separate tokens.</a:t>
            </a:r>
            <a:endParaRPr lang="en-SG" b="1" dirty="0"/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8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2" y="1274742"/>
            <a:ext cx="8345488" cy="4525963"/>
          </a:xfrm>
        </p:spPr>
        <p:txBody>
          <a:bodyPr/>
          <a:lstStyle/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Scanner s = null;</a:t>
            </a:r>
          </a:p>
          <a:p>
            <a:pPr>
              <a:buNone/>
            </a:pP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s = new Scanner(new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("xanadu.txt")));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s.hasNext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s.next</a:t>
            </a: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());</a:t>
            </a: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finally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if (s != null)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" sz="24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" sz="2400" b="1" dirty="0" smtClean="0">
                <a:latin typeface="Courier New" pitchFamily="49" charset="0"/>
                <a:cs typeface="Courier New" pitchFamily="49" charset="0"/>
              </a:rPr>
              <a:t>} } }</a:t>
            </a:r>
            <a:endParaRPr lang="en-SG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19000" y="2326321"/>
          <a:ext cx="2514600" cy="1905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/>
              </a:tblGrid>
              <a:tr h="1905000">
                <a:tc>
                  <a:txBody>
                    <a:bodyPr/>
                    <a:lstStyle/>
                    <a:p>
                      <a:r>
                        <a:rPr lang="en-SG" dirty="0" smtClean="0"/>
                        <a:t>In </a:t>
                      </a:r>
                    </a:p>
                    <a:p>
                      <a:r>
                        <a:rPr lang="en-SG" dirty="0" err="1" smtClean="0"/>
                        <a:t>Xanadu</a:t>
                      </a:r>
                      <a:r>
                        <a:rPr lang="en-SG" dirty="0" smtClean="0"/>
                        <a:t> </a:t>
                      </a:r>
                    </a:p>
                    <a:p>
                      <a:r>
                        <a:rPr lang="en-SG" dirty="0" smtClean="0"/>
                        <a:t>did </a:t>
                      </a:r>
                    </a:p>
                    <a:p>
                      <a:r>
                        <a:rPr lang="en-SG" dirty="0" err="1" smtClean="0"/>
                        <a:t>Kubla</a:t>
                      </a:r>
                      <a:r>
                        <a:rPr lang="en-SG" dirty="0" smtClean="0"/>
                        <a:t> </a:t>
                      </a:r>
                    </a:p>
                    <a:p>
                      <a:r>
                        <a:rPr lang="en-SG" dirty="0" smtClean="0"/>
                        <a:t>Khan </a:t>
                      </a:r>
                    </a:p>
                    <a:p>
                      <a:r>
                        <a:rPr lang="en-US" dirty="0" smtClean="0"/>
                        <a:t>…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4448"/>
            <a:ext cx="6991350" cy="1249362"/>
          </a:xfrm>
        </p:spPr>
        <p:txBody>
          <a:bodyPr/>
          <a:lstStyle/>
          <a:p>
            <a:pPr algn="ctr"/>
            <a:r>
              <a:rPr lang="en-US" b="1" dirty="0" smtClean="0"/>
              <a:t>Scanner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0886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Translating Individual Tokens</a:t>
            </a:r>
          </a:p>
          <a:p>
            <a:pPr lvl="1"/>
            <a:r>
              <a:rPr lang="en-SG" dirty="0"/>
              <a:t>Scanner also supports tokens for all of the Java language's primitive types (except for char), as well as </a:t>
            </a:r>
            <a:r>
              <a:rPr lang="en-SG" dirty="0" err="1"/>
              <a:t>BigInteger</a:t>
            </a:r>
            <a:r>
              <a:rPr lang="en-SG" dirty="0"/>
              <a:t> and </a:t>
            </a:r>
            <a:r>
              <a:rPr lang="en-SG" dirty="0" err="1" smtClean="0"/>
              <a:t>BigDecimal</a:t>
            </a:r>
            <a:endParaRPr lang="en-SG" b="1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84448"/>
            <a:ext cx="6991350" cy="1249362"/>
          </a:xfrm>
        </p:spPr>
        <p:txBody>
          <a:bodyPr/>
          <a:lstStyle/>
          <a:p>
            <a:pPr algn="ctr"/>
            <a:r>
              <a:rPr lang="en-US" b="1" dirty="0" smtClean="0"/>
              <a:t>Scanner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4699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714"/>
            <a:ext cx="8345488" cy="4525963"/>
          </a:xfrm>
        </p:spPr>
        <p:txBody>
          <a:bodyPr/>
          <a:lstStyle/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Scanner s = null;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double sum = 0;</a:t>
            </a:r>
          </a:p>
          <a:p>
            <a:pPr>
              <a:buNone/>
            </a:pPr>
            <a:endParaRPr lang="en-SG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s = new Scanner(new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("usnumbers.txt")));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2400" b="1" dirty="0" err="1" smtClean="0">
                <a:latin typeface="Courier New" pitchFamily="49" charset="0"/>
                <a:cs typeface="Courier New" pitchFamily="49" charset="0"/>
              </a:rPr>
              <a:t>s.useLocale</a:t>
            </a: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(Locale.US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sz="1400" b="1" dirty="0"/>
          </a:p>
        </p:txBody>
      </p:sp>
      <p:sp>
        <p:nvSpPr>
          <p:cNvPr id="7" name="Oval 6"/>
          <p:cNvSpPr/>
          <p:nvPr/>
        </p:nvSpPr>
        <p:spPr bwMode="auto">
          <a:xfrm>
            <a:off x="1336386" y="3794988"/>
            <a:ext cx="23622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84448"/>
            <a:ext cx="6991350" cy="1249362"/>
          </a:xfrm>
        </p:spPr>
        <p:txBody>
          <a:bodyPr/>
          <a:lstStyle/>
          <a:p>
            <a:pPr algn="ctr"/>
            <a:r>
              <a:rPr lang="en-US" b="1" dirty="0" smtClean="0"/>
              <a:t>Scanner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17770" y="6292312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ontd. to next slide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14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9762"/>
            <a:ext cx="8345488" cy="4525963"/>
          </a:xfrm>
        </p:spPr>
        <p:txBody>
          <a:bodyPr/>
          <a:lstStyle/>
          <a:p>
            <a:pPr>
              <a:buNone/>
            </a:pP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s.hasNext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s.hasNextDouble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s.nextDouble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s.next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" sz="2400" b="1" dirty="0">
                <a:latin typeface="Courier New" pitchFamily="49" charset="0"/>
                <a:cs typeface="Courier New" pitchFamily="49" charset="0"/>
              </a:rPr>
              <a:t>                }   </a:t>
            </a:r>
          </a:p>
          <a:p>
            <a:pPr>
              <a:buNone/>
            </a:pPr>
            <a:r>
              <a:rPr lang="en" sz="24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} finally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" sz="24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(sum);</a:t>
            </a:r>
          </a:p>
          <a:p>
            <a:pPr>
              <a:buNone/>
            </a:pPr>
            <a:r>
              <a:rPr lang="en" sz="2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endParaRPr lang="en-US" sz="1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065004" y="3162972"/>
          <a:ext cx="2514600" cy="1905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/>
              </a:tblGrid>
              <a:tr h="1905000">
                <a:tc>
                  <a:txBody>
                    <a:bodyPr/>
                    <a:lstStyle/>
                    <a:p>
                      <a:r>
                        <a:rPr lang="en-SG" dirty="0" smtClean="0"/>
                        <a:t>8.5 </a:t>
                      </a:r>
                    </a:p>
                    <a:p>
                      <a:r>
                        <a:rPr lang="en-SG" dirty="0" smtClean="0"/>
                        <a:t>32,767 </a:t>
                      </a:r>
                    </a:p>
                    <a:p>
                      <a:r>
                        <a:rPr lang="en-SG" dirty="0" smtClean="0"/>
                        <a:t>3.14159 </a:t>
                      </a:r>
                    </a:p>
                    <a:p>
                      <a:r>
                        <a:rPr lang="en-SG" dirty="0" smtClean="0"/>
                        <a:t>1,000,000.1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84448"/>
            <a:ext cx="6991350" cy="1249362"/>
          </a:xfrm>
        </p:spPr>
        <p:txBody>
          <a:bodyPr/>
          <a:lstStyle/>
          <a:p>
            <a:pPr algn="ctr"/>
            <a:r>
              <a:rPr lang="en-US" b="1" dirty="0" smtClean="0"/>
              <a:t>Scanner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164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Binary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Text I/O requires encoding and </a:t>
            </a:r>
            <a:r>
              <a:rPr lang="en-US" dirty="0" smtClean="0">
                <a:cs typeface="Courier New" pitchFamily="49" charset="0"/>
              </a:rPr>
              <a:t>decoding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JVM does this conversion between Unicode to file-specific and vise </a:t>
            </a:r>
            <a:r>
              <a:rPr lang="en-US" dirty="0" smtClean="0">
                <a:cs typeface="Courier New" pitchFamily="49" charset="0"/>
              </a:rPr>
              <a:t>versa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Binary I/O does not require </a:t>
            </a:r>
            <a:r>
              <a:rPr lang="en-US" dirty="0" smtClean="0">
                <a:cs typeface="Courier New" pitchFamily="49" charset="0"/>
              </a:rPr>
              <a:t>conversions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Writing bytes to the file, the original bytes is copied into the </a:t>
            </a:r>
            <a:r>
              <a:rPr lang="en-US" dirty="0" smtClean="0">
                <a:cs typeface="Courier New" pitchFamily="49" charset="0"/>
              </a:rPr>
              <a:t>file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9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you have mastered this topic, you should be able to use the following terms correctly in your </a:t>
            </a:r>
            <a:r>
              <a:rPr lang="en-US" altLang="en-US" dirty="0" smtClean="0"/>
              <a:t>assessments:</a:t>
            </a:r>
            <a:endParaRPr lang="en-US" altLang="en-US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FileReader</a:t>
            </a:r>
            <a:r>
              <a:rPr lang="en-US" sz="2400" dirty="0"/>
              <a:t> &amp; </a:t>
            </a:r>
            <a:r>
              <a:rPr lang="en-US" sz="2400" dirty="0" err="1"/>
              <a:t>FileWriter</a:t>
            </a:r>
            <a:endParaRPr lang="en-US" sz="24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BufferedReader</a:t>
            </a:r>
            <a:r>
              <a:rPr lang="en-US" sz="2400" dirty="0"/>
              <a:t> &amp; </a:t>
            </a:r>
            <a:r>
              <a:rPr lang="en-US" sz="2400" dirty="0" err="1"/>
              <a:t>BufferedWriter</a:t>
            </a:r>
            <a:endParaRPr lang="en-US" sz="24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PrintWriter</a:t>
            </a:r>
            <a:r>
              <a:rPr lang="en-US" sz="2400" dirty="0"/>
              <a:t> &amp; </a:t>
            </a:r>
            <a:r>
              <a:rPr lang="en-US" sz="2400" dirty="0" err="1" smtClean="0"/>
              <a:t>PrintStream</a:t>
            </a:r>
            <a:endParaRPr lang="en-US" sz="2400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FileInputStream</a:t>
            </a:r>
            <a:r>
              <a:rPr lang="en-US" sz="2400" dirty="0"/>
              <a:t> &amp; </a:t>
            </a:r>
            <a:r>
              <a:rPr lang="en-US" sz="2400" dirty="0" err="1"/>
              <a:t>FileOutputStream</a:t>
            </a:r>
            <a:endParaRPr lang="en-US" sz="24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DataInputStream</a:t>
            </a:r>
            <a:r>
              <a:rPr lang="en-US" sz="2400" dirty="0"/>
              <a:t> &amp; </a:t>
            </a:r>
            <a:r>
              <a:rPr lang="en-US" sz="2400" dirty="0" err="1"/>
              <a:t>DataOutputStream</a:t>
            </a:r>
            <a:endParaRPr lang="en-US" sz="24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BufferedInputStream</a:t>
            </a:r>
            <a:r>
              <a:rPr lang="en-US" sz="2400" dirty="0"/>
              <a:t> &amp; </a:t>
            </a:r>
            <a:r>
              <a:rPr lang="en-US" sz="2400" dirty="0" err="1"/>
              <a:t>BufferedOutputStream</a:t>
            </a:r>
            <a:endParaRPr lang="en-US" sz="2400" dirty="0"/>
          </a:p>
          <a:p>
            <a:pPr marL="1371600" lvl="3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8408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62000" y="1600200"/>
            <a:ext cx="1981200" cy="1600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0" y="3962400"/>
            <a:ext cx="1981200" cy="1600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5486400" y="1905000"/>
            <a:ext cx="2895600" cy="1216152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4572000" y="4038600"/>
            <a:ext cx="2057400" cy="1216152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752600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I/O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1148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I/O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2438400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Encoded character stored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45720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byte stored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464820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 is</a:t>
            </a:r>
          </a:p>
          <a:p>
            <a:r>
              <a:rPr lang="en-US" dirty="0" smtClean="0"/>
              <a:t> read/written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162948" y="236220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Unicode of </a:t>
            </a:r>
          </a:p>
          <a:p>
            <a:r>
              <a:rPr lang="en-US" dirty="0" smtClean="0"/>
              <a:t>character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22098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Encoding/decoding</a:t>
            </a:r>
            <a:endParaRPr lang="en-SG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819400" y="2667000"/>
            <a:ext cx="2514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819400" y="4648200"/>
            <a:ext cx="1676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smtClean="0"/>
              <a:t>Binary I/O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4121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I/O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16118" y="3634344"/>
            <a:ext cx="1371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718" y="37867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21118" y="2796144"/>
            <a:ext cx="1371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4918" y="29485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InputStream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021118" y="4777344"/>
            <a:ext cx="1371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8718" y="492974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OutputStream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230918" y="1881744"/>
            <a:ext cx="2514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9518" y="203414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FilterInputStream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230918" y="3024744"/>
            <a:ext cx="2133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9518" y="317714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ObjectInputStream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230918" y="4015344"/>
            <a:ext cx="19812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9518" y="416774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FileOutputStream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230918" y="4929744"/>
            <a:ext cx="24384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9518" y="508214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FilterOutputStream</a:t>
            </a:r>
            <a:endParaRPr lang="en-SG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4230918" y="5996544"/>
            <a:ext cx="2514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9518" y="614894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ObjectOutputStream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974118" y="2567544"/>
            <a:ext cx="19812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9318" y="2655412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BufferedInputStream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126518" y="4396344"/>
            <a:ext cx="16002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6918" y="4548744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BufferedOutputStream</a:t>
            </a:r>
            <a:endParaRPr lang="en-SG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rot="10800000" flipV="1">
            <a:off x="1487718" y="3253344"/>
            <a:ext cx="53340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6200000" flipV="1">
            <a:off x="1411518" y="4320144"/>
            <a:ext cx="6096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3468918" y="2262744"/>
            <a:ext cx="6858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1"/>
          </p:cNvCxnSpPr>
          <p:nvPr/>
        </p:nvCxnSpPr>
        <p:spPr bwMode="auto">
          <a:xfrm rot="10800000">
            <a:off x="3392718" y="3253344"/>
            <a:ext cx="838200" cy="76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 flipV="1">
            <a:off x="3392718" y="4320144"/>
            <a:ext cx="76200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7" idx="1"/>
          </p:cNvCxnSpPr>
          <p:nvPr/>
        </p:nvCxnSpPr>
        <p:spPr bwMode="auto">
          <a:xfrm rot="10800000">
            <a:off x="3468918" y="5158344"/>
            <a:ext cx="762000" cy="76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9" idx="1"/>
          </p:cNvCxnSpPr>
          <p:nvPr/>
        </p:nvCxnSpPr>
        <p:spPr bwMode="auto">
          <a:xfrm rot="10800000">
            <a:off x="3164118" y="5539344"/>
            <a:ext cx="1066800" cy="76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1" idx="1"/>
          </p:cNvCxnSpPr>
          <p:nvPr/>
        </p:nvCxnSpPr>
        <p:spPr bwMode="auto">
          <a:xfrm rot="10800000">
            <a:off x="6288318" y="2567544"/>
            <a:ext cx="685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1"/>
          </p:cNvCxnSpPr>
          <p:nvPr/>
        </p:nvCxnSpPr>
        <p:spPr bwMode="auto">
          <a:xfrm rot="10800000" flipV="1">
            <a:off x="6669318" y="4701144"/>
            <a:ext cx="4572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4230918" y="967344"/>
            <a:ext cx="2514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9518" y="111974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FileInputStream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 rot="5400000">
            <a:off x="3011718" y="1424544"/>
            <a:ext cx="1143000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7126518" y="5310744"/>
            <a:ext cx="16002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21718" y="546314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DataOutputStream</a:t>
            </a:r>
            <a:endParaRPr lang="en-SG" dirty="0"/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 bwMode="auto">
          <a:xfrm rot="10800000">
            <a:off x="6745518" y="5386944"/>
            <a:ext cx="3810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7068098" y="1565276"/>
            <a:ext cx="188722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02718" y="165314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DataInputStream</a:t>
            </a:r>
            <a:endParaRPr lang="en-SG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rot="10800000" flipV="1">
            <a:off x="6669318" y="1729344"/>
            <a:ext cx="3048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89747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FileInputStream</a:t>
            </a:r>
            <a:r>
              <a:rPr lang="en-US" b="1" dirty="0"/>
              <a:t> and </a:t>
            </a:r>
            <a:r>
              <a:rPr lang="en-US" b="1" dirty="0" err="1"/>
              <a:t>FileOutputStream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For reading/writing bytes from/to files.</a:t>
            </a:r>
          </a:p>
          <a:p>
            <a:r>
              <a:rPr lang="en-US" dirty="0">
                <a:cs typeface="Courier New" pitchFamily="49" charset="0"/>
              </a:rPr>
              <a:t>Constructors: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(String filename)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(File file)</a:t>
            </a:r>
          </a:p>
          <a:p>
            <a:pPr lvl="1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(String filename)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(File file)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append)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(File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append)</a:t>
            </a:r>
          </a:p>
          <a:p>
            <a:endParaRPr lang="en-US" sz="2400" dirty="0">
              <a:cs typeface="Courier New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228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41" y="1600200"/>
            <a:ext cx="9368719" cy="4525963"/>
          </a:xfrm>
        </p:spPr>
        <p:txBody>
          <a:bodyPr/>
          <a:lstStyle/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main(String []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//create an output stream to the file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("temp.dat");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//output values to the file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 = 1; i &lt;= 10; i++){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output.write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}//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4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/>
              <a:t>FileInputStream</a:t>
            </a:r>
            <a:r>
              <a:rPr lang="en-US" b="1" dirty="0"/>
              <a:t> and </a:t>
            </a:r>
            <a:r>
              <a:rPr lang="en-US" b="1" dirty="0" err="1"/>
              <a:t>FileOutputStream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17770" y="6307810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ontd. to next slide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84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12" y="1569204"/>
            <a:ext cx="8345488" cy="4525963"/>
          </a:xfrm>
        </p:spPr>
        <p:txBody>
          <a:bodyPr/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//create an input stream to the file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input 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("temp.dat");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//read values from the file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while((value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input.read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!= -1){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(value + " ");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}//while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input.close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/>
              <a:t>FileInputStream</a:t>
            </a:r>
            <a:r>
              <a:rPr lang="en-US" b="1" dirty="0"/>
              <a:t> and </a:t>
            </a:r>
            <a:r>
              <a:rPr lang="en-US" b="1" dirty="0" err="1"/>
              <a:t>FileOutputStream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3319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DataInputStream</a:t>
            </a:r>
            <a:r>
              <a:rPr lang="en-US" b="1" dirty="0"/>
              <a:t> and </a:t>
            </a:r>
            <a:r>
              <a:rPr lang="en-US" b="1" dirty="0" err="1"/>
              <a:t>DataOutputStream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Courier New" pitchFamily="49" charset="0"/>
              </a:rPr>
              <a:t>DataInputStream</a:t>
            </a:r>
            <a:r>
              <a:rPr lang="en-US" dirty="0">
                <a:cs typeface="Courier New" pitchFamily="49" charset="0"/>
              </a:rPr>
              <a:t> reads bytes from the stream and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converts them into appropriate primitive type </a:t>
            </a:r>
            <a:r>
              <a:rPr lang="en-US" dirty="0">
                <a:cs typeface="Courier New" pitchFamily="49" charset="0"/>
              </a:rPr>
              <a:t>values or </a:t>
            </a:r>
            <a:r>
              <a:rPr lang="en-US" dirty="0" smtClean="0">
                <a:cs typeface="Courier New" pitchFamily="49" charset="0"/>
              </a:rPr>
              <a:t>strings</a:t>
            </a:r>
            <a:endParaRPr lang="en-US" dirty="0">
              <a:cs typeface="Courier New" pitchFamily="49" charset="0"/>
            </a:endParaRPr>
          </a:p>
          <a:p>
            <a:r>
              <a:rPr lang="en-US" dirty="0" err="1">
                <a:cs typeface="Courier New" pitchFamily="49" charset="0"/>
              </a:rPr>
              <a:t>DataOutputStream</a:t>
            </a:r>
            <a:r>
              <a:rPr lang="en-US" dirty="0">
                <a:cs typeface="Courier New" pitchFamily="49" charset="0"/>
              </a:rPr>
              <a:t> converts primitive type values or strings into bytes and output the bytes to the </a:t>
            </a:r>
            <a:r>
              <a:rPr lang="en-US" dirty="0" smtClean="0">
                <a:cs typeface="Courier New" pitchFamily="49" charset="0"/>
              </a:rPr>
              <a:t>stream</a:t>
            </a:r>
          </a:p>
          <a:p>
            <a:r>
              <a:rPr lang="en-US" dirty="0">
                <a:cs typeface="Courier New" pitchFamily="49" charset="0"/>
              </a:rPr>
              <a:t>Constructors: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instream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outstream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88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678"/>
            <a:ext cx="8903776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main(String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//create an output stream for the file temp.dat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("temp.dat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"));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/>
              <a:t>DataInputStream</a:t>
            </a:r>
            <a:r>
              <a:rPr lang="en-US" b="1" dirty="0"/>
              <a:t> and </a:t>
            </a:r>
            <a:r>
              <a:rPr lang="en-US" b="1" dirty="0" err="1"/>
              <a:t>DataOutputStream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17770" y="6307810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ontd. to next slide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008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03776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//write student test scores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output.writeUTF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("John");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output.writeDouble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(86.5);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output.writeUTF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("Jim");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output.writeDouble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(95.5);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output.writeUTF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("George");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output.writeDouble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(100.0);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//close output stream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/>
              <a:t>DataInputStream</a:t>
            </a:r>
            <a:r>
              <a:rPr lang="en-US" b="1" dirty="0"/>
              <a:t> and </a:t>
            </a:r>
            <a:r>
              <a:rPr lang="en-US" b="1" dirty="0" err="1"/>
              <a:t>DataOutputStream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17770" y="6307810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ontd. to next slide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26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//create an input stream for file temp.dat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("temp.dat"));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//read student test scores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input.readUTF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 + " " +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input.readDouble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input.readUTF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 + " " +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input.readDouble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input.readUTF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 + " " +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input.readDouble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());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input.close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 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/>
              <a:t>DataInputStream</a:t>
            </a:r>
            <a:r>
              <a:rPr lang="en-US" b="1" dirty="0"/>
              <a:t> and </a:t>
            </a:r>
            <a:r>
              <a:rPr lang="en-US" b="1" dirty="0" err="1"/>
              <a:t>DataOutputStream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23845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BufferedInputStream</a:t>
            </a:r>
            <a:r>
              <a:rPr lang="en-US" b="1" dirty="0"/>
              <a:t> and </a:t>
            </a:r>
            <a:r>
              <a:rPr lang="en-US" b="1" dirty="0" err="1"/>
              <a:t>BufferedOutputStream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Can be used to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speed up input and output </a:t>
            </a:r>
            <a:r>
              <a:rPr lang="en-US" dirty="0">
                <a:cs typeface="Courier New" pitchFamily="49" charset="0"/>
              </a:rPr>
              <a:t>by reducing the number of reads and writes, just like </a:t>
            </a:r>
            <a:r>
              <a:rPr lang="en-US" dirty="0" err="1" smtClean="0">
                <a:cs typeface="Courier New" pitchFamily="49" charset="0"/>
              </a:rPr>
              <a:t>BufferedReader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BufferedWriter</a:t>
            </a:r>
            <a:endParaRPr lang="en-US" dirty="0">
              <a:cs typeface="Courier New" pitchFamily="49" charset="0"/>
            </a:endParaRPr>
          </a:p>
          <a:p>
            <a:r>
              <a:rPr lang="en-US" dirty="0" err="1">
                <a:cs typeface="Courier New" pitchFamily="49" charset="0"/>
              </a:rPr>
              <a:t>BufferedReader</a:t>
            </a:r>
            <a:r>
              <a:rPr lang="en-US" dirty="0">
                <a:cs typeface="Courier New" pitchFamily="49" charset="0"/>
              </a:rPr>
              <a:t>/</a:t>
            </a:r>
            <a:r>
              <a:rPr lang="en-US" dirty="0" err="1">
                <a:cs typeface="Courier New" pitchFamily="49" charset="0"/>
              </a:rPr>
              <a:t>BufferedWriter</a:t>
            </a:r>
            <a:r>
              <a:rPr lang="en-US" dirty="0">
                <a:cs typeface="Courier New" pitchFamily="49" charset="0"/>
              </a:rPr>
              <a:t> is for reading/writing </a:t>
            </a:r>
            <a:r>
              <a:rPr lang="en-US" u="sng" dirty="0" smtClean="0">
                <a:cs typeface="Courier New" pitchFamily="49" charset="0"/>
              </a:rPr>
              <a:t>characters</a:t>
            </a:r>
            <a:endParaRPr lang="en-US" dirty="0">
              <a:cs typeface="Courier New" pitchFamily="49" charset="0"/>
            </a:endParaRPr>
          </a:p>
          <a:p>
            <a:r>
              <a:rPr lang="en-US" dirty="0" err="1">
                <a:cs typeface="Courier New" pitchFamily="49" charset="0"/>
              </a:rPr>
              <a:t>BufferedInputStream</a:t>
            </a:r>
            <a:r>
              <a:rPr lang="en-US" dirty="0">
                <a:cs typeface="Courier New" pitchFamily="49" charset="0"/>
              </a:rPr>
              <a:t>/</a:t>
            </a:r>
            <a:r>
              <a:rPr lang="en-US" dirty="0" err="1">
                <a:cs typeface="Courier New" pitchFamily="49" charset="0"/>
              </a:rPr>
              <a:t>BufferedOutputStream</a:t>
            </a:r>
            <a:r>
              <a:rPr lang="en-US" dirty="0">
                <a:cs typeface="Courier New" pitchFamily="49" charset="0"/>
              </a:rPr>
              <a:t> is for reading/writing </a:t>
            </a:r>
            <a:r>
              <a:rPr lang="en-US" u="sng" dirty="0" smtClean="0">
                <a:cs typeface="Courier New" pitchFamily="49" charset="0"/>
              </a:rPr>
              <a:t>bytes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8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735" y="5316827"/>
            <a:ext cx="1645242" cy="121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in variables, arrays, and objects are </a:t>
            </a:r>
            <a:r>
              <a:rPr lang="en-US" dirty="0" smtClean="0"/>
              <a:t>temporary</a:t>
            </a:r>
            <a:endParaRPr lang="en-US" dirty="0"/>
          </a:p>
          <a:p>
            <a:r>
              <a:rPr lang="en-US" dirty="0"/>
              <a:t>To save data permanently, store the data in a file on a disk or </a:t>
            </a:r>
            <a:r>
              <a:rPr lang="en-US" dirty="0" smtClean="0"/>
              <a:t>CD</a:t>
            </a:r>
            <a:endParaRPr lang="en-US" dirty="0"/>
          </a:p>
          <a:p>
            <a:r>
              <a:rPr lang="en-US" dirty="0"/>
              <a:t>The files can be transported or read by other </a:t>
            </a:r>
            <a:r>
              <a:rPr lang="en-US" dirty="0" smtClean="0"/>
              <a:t>programs</a:t>
            </a:r>
            <a:endParaRPr lang="en-MY" dirty="0"/>
          </a:p>
        </p:txBody>
      </p:sp>
      <p:sp>
        <p:nvSpPr>
          <p:cNvPr id="4" name="AutoShape 2" descr="Image result for f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673" y="5098941"/>
            <a:ext cx="1262145" cy="126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434" y="4215540"/>
            <a:ext cx="1214922" cy="121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024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40" y="1600200"/>
            <a:ext cx="8903776" cy="4525963"/>
          </a:xfrm>
        </p:spPr>
        <p:txBody>
          <a:bodyPr/>
          <a:lstStyle/>
          <a:p>
            <a:r>
              <a:rPr lang="en-US" dirty="0" smtClean="0">
                <a:cs typeface="Courier New" pitchFamily="49" charset="0"/>
              </a:rPr>
              <a:t>Constructors</a:t>
            </a:r>
            <a:r>
              <a:rPr lang="en-US" dirty="0"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//create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BufferedInputStream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bufferSize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//create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BufferedOutputStream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BufferedOutputStream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in)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BufferedOutputStream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bufferSize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/>
              <a:t>BufferedInputStream</a:t>
            </a:r>
            <a:r>
              <a:rPr lang="en-US" b="1" dirty="0"/>
              <a:t> and </a:t>
            </a:r>
            <a:r>
              <a:rPr lang="en-US" b="1" dirty="0" err="1"/>
              <a:t>BufferedOutputStream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7155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You can improve the previous program by: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BufferedOutputStream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("temp.dat")));</a:t>
            </a:r>
          </a:p>
          <a:p>
            <a:pPr lvl="1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input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("temp.dat")));</a:t>
            </a:r>
          </a:p>
          <a:p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 err="1"/>
              <a:t>BufferedInputStream</a:t>
            </a:r>
            <a:r>
              <a:rPr lang="en-US" b="1" dirty="0"/>
              <a:t> and </a:t>
            </a:r>
            <a:r>
              <a:rPr lang="en-US" b="1" dirty="0" err="1"/>
              <a:t>BufferedOutputStream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416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Quick Review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Text I/O?</a:t>
            </a:r>
          </a:p>
          <a:p>
            <a:r>
              <a:rPr lang="en-US" dirty="0" smtClean="0"/>
              <a:t>What is Binary I/O?</a:t>
            </a:r>
          </a:p>
          <a:p>
            <a:r>
              <a:rPr lang="en-US" dirty="0" smtClean="0"/>
              <a:t>List all Text I/O and Binary I/O classes</a:t>
            </a:r>
          </a:p>
        </p:txBody>
      </p:sp>
    </p:spTree>
    <p:extLst>
      <p:ext uri="{BB962C8B-B14F-4D97-AF65-F5344CB8AC3E}">
        <p14:creationId xmlns:p14="http://schemas.microsoft.com/office/powerpoint/2010/main" val="2115161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259136" y="1564625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 </a:t>
            </a:r>
            <a:r>
              <a:rPr lang="en-US" sz="2400" dirty="0"/>
              <a:t>File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I/O </a:t>
            </a:r>
            <a:r>
              <a:rPr lang="en-US" sz="2400" dirty="0"/>
              <a:t>Stream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Text Files &amp; Binary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Text I/O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Binary </a:t>
            </a:r>
            <a:r>
              <a:rPr lang="en-US" sz="2400" dirty="0"/>
              <a:t>I/O</a:t>
            </a:r>
          </a:p>
          <a:p>
            <a:pPr marL="457200" lvl="1" indent="0"/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8303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11" y="1637270"/>
            <a:ext cx="8345488" cy="4525963"/>
          </a:xfrm>
        </p:spPr>
        <p:txBody>
          <a:bodyPr/>
          <a:lstStyle/>
          <a:p>
            <a:pPr marL="0" indent="0" algn="ctr">
              <a:buNone/>
            </a:pPr>
            <a:endParaRPr lang="en-MY" sz="6000" dirty="0" smtClean="0"/>
          </a:p>
          <a:p>
            <a:pPr marL="0" indent="0" algn="ctr">
              <a:buNone/>
            </a:pPr>
            <a:r>
              <a:rPr lang="en-MY" sz="6000" dirty="0" smtClean="0"/>
              <a:t>Q &amp; A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25787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JDBC</a:t>
            </a:r>
          </a:p>
          <a:p>
            <a:r>
              <a:rPr lang="en-US" dirty="0"/>
              <a:t>JDBC Architecture</a:t>
            </a:r>
          </a:p>
          <a:p>
            <a:r>
              <a:rPr lang="en-US" dirty="0"/>
              <a:t>Seven Steps in JDBC connection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 smtClean="0">
                <a:solidFill>
                  <a:srgbClr val="003366"/>
                </a:solidFill>
              </a:rPr>
              <a:t>Next Session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dirty="0"/>
              <a:t> </a:t>
            </a:r>
            <a:r>
              <a:rPr lang="en-US" b="1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file is placed in a directory in the file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Complete filename contains: </a:t>
            </a:r>
            <a:r>
              <a:rPr lang="en-US" i="1" dirty="0"/>
              <a:t>directory path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smtClean="0"/>
              <a:t>filename</a:t>
            </a:r>
            <a:endParaRPr lang="en-US" i="1" dirty="0"/>
          </a:p>
          <a:p>
            <a:r>
              <a:rPr lang="en-US" i="1" dirty="0"/>
              <a:t>E.g</a:t>
            </a:r>
            <a:r>
              <a:rPr lang="en-US" i="1" dirty="0" smtClean="0"/>
              <a:t>. C:book/Welcome.java</a:t>
            </a:r>
          </a:p>
          <a:p>
            <a:r>
              <a:rPr lang="en-US" dirty="0"/>
              <a:t>It contains useful </a:t>
            </a:r>
            <a:r>
              <a:rPr lang="en-US" dirty="0" smtClean="0"/>
              <a:t>operations/methods</a:t>
            </a:r>
            <a:endParaRPr lang="en-US" dirty="0"/>
          </a:p>
          <a:p>
            <a:r>
              <a:rPr lang="en-US" dirty="0"/>
              <a:t>E.g</a:t>
            </a:r>
            <a:r>
              <a:rPr lang="en-US" dirty="0" smtClean="0"/>
              <a:t>. </a:t>
            </a:r>
            <a:r>
              <a:rPr lang="en-US" dirty="0"/>
              <a:t>obtain file properties, rename file, delete file, etc.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9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ourier New" pitchFamily="49" charset="0"/>
              </a:rPr>
              <a:t>How is I/O h</a:t>
            </a:r>
            <a:r>
              <a:rPr lang="en-US" b="1" dirty="0" smtClean="0">
                <a:cs typeface="Courier New" pitchFamily="49" charset="0"/>
              </a:rPr>
              <a:t>andled </a:t>
            </a:r>
            <a:r>
              <a:rPr lang="en-US" b="1" dirty="0">
                <a:cs typeface="Courier New" pitchFamily="49" charset="0"/>
              </a:rPr>
              <a:t>in Java?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dirty="0"/>
              <a:t>object encapsulates the properties of a file or a path, but doesn’t </a:t>
            </a:r>
            <a:r>
              <a:rPr lang="en-US" dirty="0" smtClean="0"/>
              <a:t>contain </a:t>
            </a:r>
            <a:r>
              <a:rPr lang="en-US" dirty="0"/>
              <a:t>methods for </a:t>
            </a:r>
            <a:r>
              <a:rPr lang="en-US" dirty="0" smtClean="0"/>
              <a:t>reading/writing data </a:t>
            </a:r>
            <a:r>
              <a:rPr lang="en-US" dirty="0"/>
              <a:t>from/to a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/>
              <a:t>To perform I/O, we need to use Java I/O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E.g</a:t>
            </a:r>
            <a:r>
              <a:rPr lang="en-US" dirty="0" smtClean="0"/>
              <a:t>. </a:t>
            </a:r>
            <a:r>
              <a:rPr lang="en-US" dirty="0" err="1"/>
              <a:t>FileWriter</a:t>
            </a:r>
            <a:r>
              <a:rPr lang="en-US" dirty="0"/>
              <a:t> and </a:t>
            </a:r>
            <a:r>
              <a:rPr lang="en-US" dirty="0" err="1"/>
              <a:t>FileReader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9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cs typeface="Courier New" pitchFamily="49" charset="0"/>
              </a:rPr>
              <a:t>Writing &amp; Reading Data </a:t>
            </a:r>
            <a:br>
              <a:rPr lang="en-US" b="1" dirty="0" smtClean="0">
                <a:cs typeface="Courier New" pitchFamily="49" charset="0"/>
              </a:rPr>
            </a:br>
            <a:r>
              <a:rPr lang="en-US" b="1" dirty="0" smtClean="0">
                <a:cs typeface="Courier New" pitchFamily="49" charset="0"/>
              </a:rPr>
              <a:t>to </a:t>
            </a:r>
            <a:r>
              <a:rPr lang="en-US" b="1" dirty="0">
                <a:cs typeface="Courier New" pitchFamily="49" charset="0"/>
              </a:rPr>
              <a:t>the </a:t>
            </a:r>
            <a:r>
              <a:rPr lang="en-US" b="1" dirty="0" smtClean="0">
                <a:cs typeface="Courier New" pitchFamily="49" charset="0"/>
              </a:rPr>
              <a:t>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9482" y="1708688"/>
            <a:ext cx="9554705" cy="4525963"/>
          </a:xfrm>
        </p:spPr>
        <p:txBody>
          <a:bodyPr/>
          <a:lstStyle/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(“temp.txt”);</a:t>
            </a:r>
          </a:p>
          <a:p>
            <a:pPr lvl="1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output.write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(“Java IO operations”);</a:t>
            </a:r>
          </a:p>
          <a:p>
            <a:pPr lvl="1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input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(“temp.txt”);</a:t>
            </a:r>
          </a:p>
          <a:p>
            <a:pPr lvl="1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code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input.read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((char)code);</a:t>
            </a:r>
          </a:p>
          <a:p>
            <a:pPr lvl="1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input.close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12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436"/>
            <a:ext cx="6991350" cy="1249362"/>
          </a:xfrm>
        </p:spPr>
        <p:txBody>
          <a:bodyPr/>
          <a:lstStyle/>
          <a:p>
            <a:pPr algn="ctr"/>
            <a:r>
              <a:rPr lang="en-US" b="1" dirty="0" smtClean="0"/>
              <a:t>I/</a:t>
            </a:r>
            <a:r>
              <a:rPr lang="en-US" b="1" dirty="0" err="1" smtClean="0"/>
              <a:t>OException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All methods in the I/O classes throw </a:t>
            </a:r>
            <a:r>
              <a:rPr lang="en-US" dirty="0" err="1" smtClean="0">
                <a:cs typeface="Courier New" pitchFamily="49" charset="0"/>
              </a:rPr>
              <a:t>java.io.IOException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Therefore you have to declare to throw this exception in the method or place the code in a try-catch </a:t>
            </a:r>
            <a:r>
              <a:rPr lang="en-US" dirty="0" smtClean="0">
                <a:cs typeface="Courier New" pitchFamily="49" charset="0"/>
              </a:rPr>
              <a:t>block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85341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31</TotalTime>
  <Pages>11</Pages>
  <Words>2199</Words>
  <Application>Microsoft Office PowerPoint</Application>
  <PresentationFormat>On-screen Show (4:3)</PresentationFormat>
  <Paragraphs>478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Courier New</vt:lpstr>
      <vt:lpstr>UCTI-Template-foundation-level</vt:lpstr>
      <vt:lpstr>Managing File IO</vt:lpstr>
      <vt:lpstr>Topic &amp; Structure of the lesson</vt:lpstr>
      <vt:lpstr>Learning outcomes</vt:lpstr>
      <vt:lpstr>Key terms you must be able to use</vt:lpstr>
      <vt:lpstr>Introduction</vt:lpstr>
      <vt:lpstr>File class</vt:lpstr>
      <vt:lpstr>How is I/O handled in Java?</vt:lpstr>
      <vt:lpstr>Writing &amp; Reading Data  to the File</vt:lpstr>
      <vt:lpstr>I/OException</vt:lpstr>
      <vt:lpstr>IOException</vt:lpstr>
      <vt:lpstr>IOException - Alternatively</vt:lpstr>
      <vt:lpstr>I/O Stream</vt:lpstr>
      <vt:lpstr>I/O Stream</vt:lpstr>
      <vt:lpstr>Complexity of File I/O Methods</vt:lpstr>
      <vt:lpstr>Text Files and Binary Files</vt:lpstr>
      <vt:lpstr>Text I/O</vt:lpstr>
      <vt:lpstr>FileReader / FileWriter</vt:lpstr>
      <vt:lpstr>FileReader</vt:lpstr>
      <vt:lpstr>FileReader</vt:lpstr>
      <vt:lpstr>FileWriter</vt:lpstr>
      <vt:lpstr>BufferedReader / BufferedWriter</vt:lpstr>
      <vt:lpstr>BufferedReader / BufferedWriter</vt:lpstr>
      <vt:lpstr>BufferedReader / BufferedWriter</vt:lpstr>
      <vt:lpstr>BufferedReader / BufferedWriter</vt:lpstr>
      <vt:lpstr>BufferedReader / BufferedWriter</vt:lpstr>
      <vt:lpstr>PrintWriter and PrintStream</vt:lpstr>
      <vt:lpstr>PrintWriter and PrintStream</vt:lpstr>
      <vt:lpstr>PrintWriter and PrintStream</vt:lpstr>
      <vt:lpstr>PrintWriter and PrintStream</vt:lpstr>
      <vt:lpstr>PrintWriter and PrintStream</vt:lpstr>
      <vt:lpstr>PrintWriter and PrintStream</vt:lpstr>
      <vt:lpstr>PrintWriter and PrintStream</vt:lpstr>
      <vt:lpstr>PrintWriter and PrintStream</vt:lpstr>
      <vt:lpstr>Scanner</vt:lpstr>
      <vt:lpstr>Scanner</vt:lpstr>
      <vt:lpstr>Scanner</vt:lpstr>
      <vt:lpstr>Scanner</vt:lpstr>
      <vt:lpstr>Scanner</vt:lpstr>
      <vt:lpstr>Binary I/O</vt:lpstr>
      <vt:lpstr>Binary I/O</vt:lpstr>
      <vt:lpstr>Binary I/O</vt:lpstr>
      <vt:lpstr>FileInputStream and FileOutputStream</vt:lpstr>
      <vt:lpstr>FileInputStream and FileOutputStream</vt:lpstr>
      <vt:lpstr>FileInputStream and FileOutputStream</vt:lpstr>
      <vt:lpstr>DataInputStream and DataOutputStream</vt:lpstr>
      <vt:lpstr>DataInputStream and DataOutputStream</vt:lpstr>
      <vt:lpstr>DataInputStream and DataOutputStream</vt:lpstr>
      <vt:lpstr>DataInputStream and DataOutputStream</vt:lpstr>
      <vt:lpstr>BufferedInputStream and BufferedOutputStream</vt:lpstr>
      <vt:lpstr>BufferedInputStream and BufferedOutputStream</vt:lpstr>
      <vt:lpstr>BufferedInputStream and BufferedOutputStream</vt:lpstr>
      <vt:lpstr>Quick Review Questions</vt:lpstr>
      <vt:lpstr>PowerPoint Presentation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11</cp:revision>
  <cp:lastPrinted>1995-11-02T09:23:42Z</cp:lastPrinted>
  <dcterms:created xsi:type="dcterms:W3CDTF">2017-10-11T09:20:11Z</dcterms:created>
  <dcterms:modified xsi:type="dcterms:W3CDTF">2019-06-17T02:19:29Z</dcterms:modified>
</cp:coreProperties>
</file>