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66" r:id="rId2"/>
    <p:sldId id="267" r:id="rId3"/>
    <p:sldId id="268" r:id="rId4"/>
    <p:sldId id="290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1" r:id="rId22"/>
    <p:sldId id="291" r:id="rId23"/>
    <p:sldId id="273" r:id="rId24"/>
    <p:sldId id="292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6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88340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24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79775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JDBC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/>
              <a:t>Java Connectivity Database (JDBC) 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523556" y="1647782"/>
            <a:ext cx="67548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3600" dirty="0"/>
              <a:t>Object Oriented Development </a:t>
            </a:r>
            <a:br>
              <a:rPr lang="en-US" sz="3600" dirty="0"/>
            </a:br>
            <a:r>
              <a:rPr lang="en-US" sz="3600" dirty="0"/>
              <a:t>with Java</a:t>
            </a:r>
            <a:br>
              <a:rPr lang="en-US" sz="3600" dirty="0"/>
            </a:br>
            <a:r>
              <a:rPr lang="en-US" sz="1200"/>
              <a:t>(</a:t>
            </a:r>
            <a:r>
              <a:rPr lang="en-US" sz="1200" smtClean="0"/>
              <a:t>CT038-3-2 </a:t>
            </a:r>
            <a:r>
              <a:rPr lang="en-US" sz="1200"/>
              <a:t>and Version VC1)</a:t>
            </a:r>
            <a:br>
              <a:rPr lang="en-US" sz="120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database is identified by a URL</a:t>
            </a:r>
          </a:p>
          <a:p>
            <a:r>
              <a:rPr lang="en-US" dirty="0"/>
              <a:t>Given a URL,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DriverManager</a:t>
            </a:r>
            <a:r>
              <a:rPr lang="en-US" dirty="0"/>
              <a:t> looks for the driver that can talk to the corresponding database 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DriverManager</a:t>
            </a:r>
            <a:r>
              <a:rPr lang="en-US" dirty="0"/>
              <a:t> tries all registered drivers, until a suitable one is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7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sz="2800" dirty="0">
                <a:solidFill>
                  <a:srgbClr val="CC0000"/>
                </a:solidFill>
                <a:latin typeface="Arial" panose="020B0604020202020204" pitchFamily="34" charset="0"/>
              </a:rPr>
              <a:t> Statement</a:t>
            </a:r>
            <a:r>
              <a:rPr lang="en-US" dirty="0"/>
              <a:t> objects in order to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the database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Update</a:t>
            </a:r>
            <a:r>
              <a:rPr lang="en-US" dirty="0"/>
              <a:t> the database</a:t>
            </a:r>
          </a:p>
          <a:p>
            <a:r>
              <a:rPr lang="en-US" dirty="0"/>
              <a:t>Three different interfaces are used: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Statement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PreparedStatement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CallableStatement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sz="2800" dirty="0"/>
              <a:t>All are interfaces, hence cannot be instantiated</a:t>
            </a:r>
          </a:p>
          <a:p>
            <a:r>
              <a:rPr lang="en-US" sz="2800" dirty="0"/>
              <a:t>They are created by the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Connection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2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with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"</a:t>
            </a:r>
            <a:r>
              <a:rPr lang="en-US" sz="20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employee "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 err="1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sz="20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‘Wong</a:t>
            </a:r>
            <a:r>
              <a:rPr lang="en-US" sz="20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sz="2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con.createStatement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stmt.executeQuery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</a:t>
            </a:r>
            <a:r>
              <a:rPr lang="en-US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cs typeface="Arial" panose="020B0604020202020204" pitchFamily="34" charset="0"/>
              </a:rPr>
              <a:t>The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executeQuery</a:t>
            </a:r>
            <a:r>
              <a:rPr lang="en-US" sz="2000" dirty="0">
                <a:solidFill>
                  <a:srgbClr val="003399"/>
                </a:solidFill>
                <a:cs typeface="Arial" panose="020B0604020202020204" pitchFamily="34" charset="0"/>
              </a:rPr>
              <a:t> method returns a </a:t>
            </a:r>
            <a:r>
              <a:rPr lang="en-US" sz="2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US" sz="2000" dirty="0">
                <a:solidFill>
                  <a:srgbClr val="003399"/>
                </a:solidFill>
                <a:cs typeface="Arial" panose="020B0604020202020204" pitchFamily="34" charset="0"/>
              </a:rPr>
              <a:t> object representing the query result.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DB with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deleteStr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employee "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dirty="0" err="1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‘Wong</a:t>
            </a:r>
            <a:r>
              <a:rPr lang="en-US" sz="24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con.createStatement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delnum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stmt.executeUpdate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deleteStr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executeUpdate</a:t>
            </a:r>
            <a:r>
              <a:rPr lang="en-US" sz="2400" dirty="0"/>
              <a:t> is used for data manipulation: insert, delete, update, create table, etc. (anything other than querying!)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executeUpdate</a:t>
            </a:r>
            <a:r>
              <a:rPr lang="en-US" sz="2400" dirty="0"/>
              <a:t> returns the number of rows modified</a:t>
            </a:r>
          </a:p>
          <a:p>
            <a:pPr marL="0" indent="0">
              <a:buNone/>
            </a:pP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3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4562"/>
          </a:xfrm>
        </p:spPr>
        <p:txBody>
          <a:bodyPr/>
          <a:lstStyle/>
          <a:p>
            <a:r>
              <a:rPr lang="en-US" dirty="0"/>
              <a:t>About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Prepared Statements are used for queries that are executed many times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They are parsed (compiled) by the DBMS only once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Column values can be set </a:t>
            </a:r>
            <a:r>
              <a:rPr lang="en-US" sz="2800" dirty="0">
                <a:solidFill>
                  <a:srgbClr val="CC0000"/>
                </a:solidFill>
              </a:rPr>
              <a:t>after compilation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Instead of values, use ‘</a:t>
            </a:r>
            <a:r>
              <a:rPr lang="en-US" sz="2800" dirty="0">
                <a:solidFill>
                  <a:srgbClr val="CC0000"/>
                </a:solidFill>
              </a:rPr>
              <a:t>?</a:t>
            </a:r>
            <a:r>
              <a:rPr lang="en-US" sz="2800" dirty="0"/>
              <a:t>’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Hence, Prepared Statements can be though of as statements that contain placeholders to be substituted later with actual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with </a:t>
            </a:r>
            <a:r>
              <a:rPr lang="en-US" dirty="0" err="1">
                <a:latin typeface="Arial" panose="020B0604020202020204" pitchFamily="34" charset="0"/>
              </a:rPr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</a:t>
            </a:r>
            <a:r>
              <a:rPr lang="en-US" sz="2400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employee "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dirty="0" err="1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superssn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salary &gt; </a:t>
            </a:r>
            <a:r>
              <a:rPr lang="en-US" sz="2400" dirty="0" smtClean="0">
                <a:solidFill>
                  <a:srgbClr val="99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4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	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con.prepareStatement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"333445555</a:t>
            </a:r>
            <a:r>
              <a:rPr lang="en-US" sz="24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rgbClr val="99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26000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pstmt.executeQuery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	</a:t>
            </a:r>
          </a:p>
          <a:p>
            <a:pPr marL="0" indent="0">
              <a:buNone/>
            </a:pP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1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8229600" cy="4920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ResultSet</a:t>
            </a:r>
            <a:r>
              <a:rPr lang="en-US" sz="2800" dirty="0"/>
              <a:t> objects provide access to the tables generated as results of executing a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Statement</a:t>
            </a:r>
            <a:r>
              <a:rPr lang="en-US" sz="2800" dirty="0"/>
              <a:t> queries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Only one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ResultSet</a:t>
            </a:r>
            <a:r>
              <a:rPr lang="en-US" sz="2800" dirty="0"/>
              <a:t> per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Statement</a:t>
            </a:r>
            <a:r>
              <a:rPr lang="en-US" sz="2800" dirty="0"/>
              <a:t> can be open at the same time!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The table rows are retrieved in sequence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ResultSet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/>
              <a:t>maintains a cursor pointing to its current row 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next()</a:t>
            </a:r>
            <a:r>
              <a:rPr lang="en-US" sz="2000" dirty="0"/>
              <a:t> </a:t>
            </a:r>
            <a:r>
              <a:rPr lang="en-US" sz="2400" dirty="0"/>
              <a:t>method moves the cursor to the next row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1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boolean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next() 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activates the next row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first call to next() activates the first row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returns false if there are no more rows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void close() 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disposes of the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ResultSet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/>
              <a:t>allows you to re-use the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Statement</a:t>
            </a:r>
            <a:r>
              <a:rPr lang="en-US" sz="2400" dirty="0"/>
              <a:t> that created it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automatically called by most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Statement </a:t>
            </a:r>
            <a:r>
              <a:rPr lang="en-US" sz="2400" dirty="0"/>
              <a:t>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0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8229600" cy="4525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get</a:t>
            </a:r>
            <a:r>
              <a:rPr lang="en-US" sz="2400" i="1" dirty="0" err="1">
                <a:solidFill>
                  <a:srgbClr val="CC0000"/>
                </a:solidFill>
                <a:latin typeface="Arial" panose="020B0604020202020204" pitchFamily="34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</a:rPr>
              <a:t>columnIndex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returns the given field as the given type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indices start at 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 and not </a:t>
            </a:r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/>
              <a:t>!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get</a:t>
            </a:r>
            <a:r>
              <a:rPr lang="en-US" sz="2400" i="1" dirty="0" err="1">
                <a:solidFill>
                  <a:srgbClr val="CC0000"/>
                </a:solidFill>
                <a:latin typeface="Arial" panose="020B0604020202020204" pitchFamily="34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(String 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</a:rPr>
              <a:t>columnName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same, but uses name of field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less efficient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example: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getString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9900CC"/>
                </a:solidFill>
                <a:latin typeface="Arial" panose="020B0604020202020204" pitchFamily="34" charset="0"/>
              </a:rPr>
              <a:t>columnIndex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getInt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9900CC"/>
                </a:solidFill>
                <a:latin typeface="Arial" panose="020B0604020202020204" pitchFamily="34" charset="0"/>
              </a:rPr>
              <a:t>columnName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n-US" sz="2400" dirty="0"/>
              <a:t>,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getTime</a:t>
            </a:r>
            <a:r>
              <a:rPr lang="en-US" sz="2400" dirty="0"/>
              <a:t>,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getBoolean</a:t>
            </a:r>
            <a:r>
              <a:rPr lang="en-US" sz="2400" dirty="0"/>
              <a:t>,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getType</a:t>
            </a:r>
            <a:r>
              <a:rPr lang="en-US" sz="2400" dirty="0"/>
              <a:t>,...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findColumn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(String 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</a:rPr>
              <a:t>columnName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looks up column index given column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JDBC 2.0 includes scrollable result sets. Additional methods included are : ‘first’, ‘last’, ‘previous’, and other methods.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Introduction to JDBC</a:t>
            </a:r>
          </a:p>
          <a:p>
            <a:r>
              <a:rPr lang="en-US" dirty="0" smtClean="0"/>
              <a:t>JDBC Architecture</a:t>
            </a:r>
          </a:p>
          <a:p>
            <a:r>
              <a:rPr lang="en-US" dirty="0" smtClean="0"/>
              <a:t>Seven Steps in JDBC connection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 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con.createStatement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stmt.executeQuery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"select 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lname,salary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from Employees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 the </a:t>
            </a:r>
            <a:r>
              <a:rPr lang="en-US" sz="2400" dirty="0" smtClean="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while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.next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 {</a:t>
            </a:r>
            <a:b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rs.getString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+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":"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rs.getDouble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“salary"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fol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4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JDBC</a:t>
            </a:r>
          </a:p>
          <a:p>
            <a:r>
              <a:rPr lang="en-US" dirty="0" smtClean="0"/>
              <a:t>Structure of JDBC</a:t>
            </a:r>
          </a:p>
          <a:p>
            <a:r>
              <a:rPr lang="en-US" dirty="0" smtClean="0"/>
              <a:t>What are different Steps involved in Java Database Connectivity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70153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- JDBC </a:t>
            </a:r>
            <a:r>
              <a:rPr lang="en-US" sz="2800" dirty="0"/>
              <a:t>Architecture</a:t>
            </a:r>
          </a:p>
          <a:p>
            <a:r>
              <a:rPr lang="en-US" sz="2800" dirty="0" smtClean="0"/>
              <a:t>- Seven </a:t>
            </a:r>
            <a:r>
              <a:rPr lang="en-US" sz="2800" dirty="0"/>
              <a:t>Steps in JDBC connection</a:t>
            </a:r>
          </a:p>
          <a:p>
            <a:pPr marL="457200" lvl="1" indent="0"/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905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77957"/>
            <a:ext cx="8229600" cy="494504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Collections </a:t>
            </a:r>
          </a:p>
          <a:p>
            <a:pPr>
              <a:buFontTx/>
              <a:buChar char="-"/>
            </a:pPr>
            <a:r>
              <a:rPr lang="en-US" dirty="0"/>
              <a:t>Collection Interface</a:t>
            </a:r>
          </a:p>
          <a:p>
            <a:pPr>
              <a:buFontTx/>
              <a:buChar char="-"/>
            </a:pPr>
            <a:r>
              <a:rPr lang="en-US" dirty="0"/>
              <a:t>Set Interface</a:t>
            </a:r>
          </a:p>
          <a:p>
            <a:pPr>
              <a:buFontTx/>
              <a:buChar char="-"/>
            </a:pPr>
            <a:r>
              <a:rPr lang="en-US" dirty="0"/>
              <a:t> Hash set</a:t>
            </a:r>
          </a:p>
          <a:p>
            <a:pPr>
              <a:buFontTx/>
              <a:buChar char="-"/>
            </a:pPr>
            <a:r>
              <a:rPr lang="en-US" dirty="0"/>
              <a:t>Linked Hash set</a:t>
            </a:r>
          </a:p>
          <a:p>
            <a:pPr>
              <a:buFontTx/>
              <a:buChar char="-"/>
            </a:pPr>
            <a:r>
              <a:rPr lang="en-US" dirty="0"/>
              <a:t>Tree set</a:t>
            </a:r>
          </a:p>
          <a:p>
            <a:pPr>
              <a:buFontTx/>
              <a:buChar char="-"/>
            </a:pPr>
            <a:r>
              <a:rPr lang="en-US" dirty="0"/>
              <a:t>List</a:t>
            </a:r>
          </a:p>
          <a:p>
            <a:pPr>
              <a:buFontTx/>
              <a:buChar char="-"/>
            </a:pPr>
            <a:r>
              <a:rPr lang="en-US" dirty="0" err="1"/>
              <a:t>ArrayList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-Vector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0" indent="0">
              <a:buNone/>
            </a:pP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   </a:t>
            </a:r>
            <a:r>
              <a:rPr lang="en-US" sz="2400" b="1" dirty="0" smtClean="0">
                <a:latin typeface="Century Gothic" panose="020B0502020202020204" pitchFamily="34" charset="0"/>
                <a:ea typeface="新細明體" pitchFamily="18" charset="-120"/>
              </a:rPr>
              <a:t>-describe the physical structure of JDBC </a:t>
            </a:r>
            <a:endParaRPr lang="en-US" sz="2400" b="1" dirty="0">
              <a:latin typeface="Century Gothic" panose="020B0502020202020204" pitchFamily="34" charset="0"/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  <a:ea typeface="新細明體" pitchFamily="18" charset="-120"/>
              </a:rPr>
              <a:t>       </a:t>
            </a:r>
            <a:r>
              <a:rPr lang="en-US" sz="2400" b="1" dirty="0" smtClean="0">
                <a:latin typeface="Century Gothic" panose="020B0502020202020204" pitchFamily="34" charset="0"/>
                <a:ea typeface="新細明體" pitchFamily="18" charset="-120"/>
              </a:rPr>
              <a:t>Architecture</a:t>
            </a: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  <a:ea typeface="新細明體" pitchFamily="18" charset="-120"/>
              </a:rPr>
              <a:t> </a:t>
            </a:r>
            <a:r>
              <a:rPr lang="en-US" sz="2400" b="1" dirty="0" smtClean="0">
                <a:latin typeface="Century Gothic" panose="020B0502020202020204" pitchFamily="34" charset="0"/>
                <a:ea typeface="新細明體" pitchFamily="18" charset="-120"/>
              </a:rPr>
              <a:t>    - describe the connection between the application</a:t>
            </a:r>
            <a:endParaRPr lang="en-US" sz="2400" b="1" dirty="0">
              <a:latin typeface="Century Gothic" panose="020B0502020202020204" pitchFamily="34" charset="0"/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  <a:ea typeface="新細明體" pitchFamily="18" charset="-120"/>
              </a:rPr>
              <a:t>        and the database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 marL="1371600" lvl="3" indent="0">
              <a:buNone/>
            </a:pPr>
            <a:r>
              <a:rPr lang="en-US" sz="2400" dirty="0" smtClean="0"/>
              <a:t>-JDBC</a:t>
            </a:r>
          </a:p>
          <a:p>
            <a:pPr marL="1371600" lvl="3" indent="0">
              <a:buNone/>
            </a:pPr>
            <a:r>
              <a:rPr lang="en-US" sz="2400" dirty="0" smtClean="0"/>
              <a:t>- Database connectivity</a:t>
            </a:r>
            <a:endParaRPr lang="en-US" sz="2400" dirty="0"/>
          </a:p>
          <a:p>
            <a:pPr>
              <a:buFontTx/>
              <a:buChar char="-"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25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JDBC</a:t>
            </a:r>
            <a:r>
              <a:rPr lang="en-US" dirty="0"/>
              <a:t> is used for accessing databases from Java applications</a:t>
            </a:r>
          </a:p>
          <a:p>
            <a:r>
              <a:rPr lang="en-US" dirty="0"/>
              <a:t>Information is transferred from relations to objects and vice-versa</a:t>
            </a:r>
          </a:p>
          <a:p>
            <a:pPr lvl="1"/>
            <a:r>
              <a:rPr lang="en-US" i="1" dirty="0">
                <a:solidFill>
                  <a:srgbClr val="0066FF"/>
                </a:solidFill>
              </a:rPr>
              <a:t>databases </a:t>
            </a:r>
            <a:r>
              <a:rPr lang="en-US" dirty="0"/>
              <a:t>optimized for </a:t>
            </a:r>
            <a:r>
              <a:rPr lang="en-US" i="1" dirty="0">
                <a:solidFill>
                  <a:srgbClr val="0066FF"/>
                </a:solidFill>
              </a:rPr>
              <a:t>searching/indexing</a:t>
            </a:r>
          </a:p>
          <a:p>
            <a:pPr lvl="1"/>
            <a:r>
              <a:rPr lang="en-US" i="1" dirty="0">
                <a:solidFill>
                  <a:srgbClr val="0066FF"/>
                </a:solidFill>
              </a:rPr>
              <a:t>objects</a:t>
            </a:r>
            <a:r>
              <a:rPr lang="en-US" dirty="0"/>
              <a:t> optimized for </a:t>
            </a:r>
            <a:r>
              <a:rPr lang="en-US" i="1" dirty="0">
                <a:solidFill>
                  <a:srgbClr val="0066FF"/>
                </a:solidFill>
              </a:rPr>
              <a:t>engineering/flexibility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 to JDBC</a:t>
            </a:r>
            <a:endParaRPr lang="en-US" altLang="zh-TW" u="sng" dirty="0" smtClean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83407" y="3324225"/>
            <a:ext cx="1524000" cy="10668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358900" y="3664222"/>
            <a:ext cx="213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SzTx/>
            </a:pPr>
            <a:r>
              <a:rPr lang="en-US" sz="2200" b="1" dirty="0">
                <a:solidFill>
                  <a:srgbClr val="FF0000"/>
                </a:solidFill>
                <a:cs typeface="Arial" panose="020B0604020202020204" pitchFamily="34" charset="0"/>
              </a:rPr>
              <a:t>JDBC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881812" y="1810462"/>
            <a:ext cx="939801" cy="1016000"/>
            <a:chOff x="4576" y="1120"/>
            <a:chExt cx="592" cy="640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881812" y="3304381"/>
            <a:ext cx="939801" cy="1016000"/>
            <a:chOff x="4576" y="1120"/>
            <a:chExt cx="592" cy="640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883400" y="4876800"/>
            <a:ext cx="939801" cy="1016000"/>
            <a:chOff x="4576" y="1120"/>
            <a:chExt cx="592" cy="640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Line 70"/>
          <p:cNvSpPr>
            <a:spLocks noChangeShapeType="1"/>
          </p:cNvSpPr>
          <p:nvPr/>
        </p:nvSpPr>
        <p:spPr bwMode="auto">
          <a:xfrm>
            <a:off x="997607" y="382157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66185" y="1823162"/>
            <a:ext cx="1295400" cy="10668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4000" y="1940775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SzTx/>
            </a:pPr>
            <a:r>
              <a:rPr lang="en-US" sz="1800" b="1">
                <a:solidFill>
                  <a:schemeClr val="tx1"/>
                </a:solidFill>
                <a:cs typeface="Arial" panose="020B0604020202020204" pitchFamily="34" charset="0"/>
              </a:rPr>
              <a:t>Oracle </a:t>
            </a:r>
          </a:p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485481" y="3391226"/>
            <a:ext cx="1295400" cy="10668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" name="Text Box 65"/>
          <p:cNvSpPr txBox="1">
            <a:spLocks noChangeArrowheads="1"/>
          </p:cNvSpPr>
          <p:nvPr/>
        </p:nvSpPr>
        <p:spPr bwMode="auto">
          <a:xfrm>
            <a:off x="4064000" y="3564332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SzTx/>
            </a:pPr>
            <a:r>
              <a:rPr lang="en-US" sz="1800" b="1">
                <a:solidFill>
                  <a:schemeClr val="tx1"/>
                </a:solidFill>
                <a:cs typeface="Arial" panose="020B0604020202020204" pitchFamily="34" charset="0"/>
              </a:rPr>
              <a:t>DB2</a:t>
            </a:r>
          </a:p>
          <a:p>
            <a:pPr>
              <a:lnSpc>
                <a:spcPct val="100000"/>
              </a:lnSpc>
              <a:buSzTx/>
            </a:pPr>
            <a:r>
              <a:rPr lang="en-US" sz="1800" b="1">
                <a:solidFill>
                  <a:schemeClr val="tx1"/>
                </a:solidFill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516436" y="4795727"/>
            <a:ext cx="1295400" cy="10668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6" name="Text Box 68"/>
          <p:cNvSpPr txBox="1">
            <a:spLocks noChangeArrowheads="1"/>
          </p:cNvSpPr>
          <p:nvPr/>
        </p:nvSpPr>
        <p:spPr bwMode="auto">
          <a:xfrm>
            <a:off x="4096900" y="4926805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MySQL </a:t>
            </a:r>
          </a:p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>
            <a:off x="5815012" y="2343862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" name="Line 72"/>
          <p:cNvSpPr>
            <a:spLocks noChangeShapeType="1"/>
          </p:cNvSpPr>
          <p:nvPr/>
        </p:nvSpPr>
        <p:spPr bwMode="auto">
          <a:xfrm>
            <a:off x="5787697" y="3821578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5815012" y="5334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" name="Line 75"/>
          <p:cNvSpPr>
            <a:spLocks noChangeShapeType="1"/>
          </p:cNvSpPr>
          <p:nvPr/>
        </p:nvSpPr>
        <p:spPr bwMode="auto">
          <a:xfrm flipV="1">
            <a:off x="2959100" y="2481428"/>
            <a:ext cx="1524000" cy="9144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369207" y="4508500"/>
            <a:ext cx="1676400" cy="4572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SzTx/>
            </a:pPr>
            <a:r>
              <a:rPr lang="en-US" sz="2200" b="1" dirty="0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5" name="Line 83"/>
          <p:cNvSpPr>
            <a:spLocks noChangeShapeType="1"/>
          </p:cNvSpPr>
          <p:nvPr/>
        </p:nvSpPr>
        <p:spPr bwMode="auto">
          <a:xfrm>
            <a:off x="4045607" y="47371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7" name="Line 85"/>
          <p:cNvSpPr>
            <a:spLocks noChangeShapeType="1"/>
          </p:cNvSpPr>
          <p:nvPr/>
        </p:nvSpPr>
        <p:spPr bwMode="auto">
          <a:xfrm>
            <a:off x="3154363" y="4247546"/>
            <a:ext cx="1447800" cy="12192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8" name="Line 86"/>
          <p:cNvSpPr>
            <a:spLocks noChangeShapeType="1"/>
          </p:cNvSpPr>
          <p:nvPr/>
        </p:nvSpPr>
        <p:spPr bwMode="auto">
          <a:xfrm>
            <a:off x="3263900" y="3843036"/>
            <a:ext cx="121920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9" name="Content Placeholder 67" descr="Large confetti"/>
          <p:cNvSpPr>
            <a:spLocks noGrp="1" noChangeArrowheads="1"/>
          </p:cNvSpPr>
          <p:nvPr>
            <p:ph idx="1"/>
          </p:nvPr>
        </p:nvSpPr>
        <p:spPr bwMode="auto">
          <a:xfrm>
            <a:off x="6073119" y="1697038"/>
            <a:ext cx="341366" cy="4525962"/>
          </a:xfrm>
          <a:prstGeom prst="rect">
            <a:avLst/>
          </a:prstGeom>
          <a:pattFill prst="lgConfetti">
            <a:fgClr>
              <a:srgbClr val="80008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18" y="1417638"/>
            <a:ext cx="8229600" cy="45259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58024" y="1575676"/>
            <a:ext cx="939801" cy="1016000"/>
            <a:chOff x="4576" y="1120"/>
            <a:chExt cx="592" cy="64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665718" y="1575676"/>
            <a:ext cx="14732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Driver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655971" y="1575676"/>
            <a:ext cx="15494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JDBC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53578" y="1575676"/>
            <a:ext cx="19304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Application</a:t>
            </a: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>
            <a:off x="2083978" y="2032876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4205371" y="2018862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6248400" y="1999593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0218" y="2859679"/>
            <a:ext cx="7656019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-Java </a:t>
            </a:r>
            <a:r>
              <a:rPr lang="en-US" sz="2400" dirty="0"/>
              <a:t>code calls JDBC library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-JDBC </a:t>
            </a:r>
            <a:r>
              <a:rPr lang="en-US" sz="2400" dirty="0"/>
              <a:t>loads a </a:t>
            </a:r>
            <a:r>
              <a:rPr lang="en-US" sz="2400" i="1" dirty="0"/>
              <a:t>driver</a:t>
            </a:r>
            <a:r>
              <a:rPr lang="en-US" sz="24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-Driver </a:t>
            </a:r>
            <a:r>
              <a:rPr lang="en-US" sz="2400" dirty="0"/>
              <a:t>talks to a particular database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-An </a:t>
            </a:r>
            <a:r>
              <a:rPr lang="en-US" sz="2400" dirty="0"/>
              <a:t>application can work with several databases by using all corresponding drivers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Ideal: can change database engines </a:t>
            </a:r>
            <a:r>
              <a:rPr lang="en-US" sz="2400" i="1" dirty="0"/>
              <a:t>without changing any application code</a:t>
            </a:r>
            <a:r>
              <a:rPr lang="en-US" sz="2400" dirty="0"/>
              <a:t> (not always in practice)</a:t>
            </a:r>
          </a:p>
        </p:txBody>
      </p:sp>
    </p:spTree>
    <p:extLst>
      <p:ext uri="{BB962C8B-B14F-4D97-AF65-F5344CB8AC3E}">
        <p14:creationId xmlns:p14="http://schemas.microsoft.com/office/powerpoint/2010/main" val="112337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55531"/>
            <a:ext cx="8229600" cy="4667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Load the driver</a:t>
            </a:r>
          </a:p>
          <a:p>
            <a:pPr>
              <a:lnSpc>
                <a:spcPct val="120000"/>
              </a:lnSpc>
            </a:pPr>
            <a:r>
              <a:rPr lang="en-US" dirty="0"/>
              <a:t>Define the connection URL</a:t>
            </a:r>
          </a:p>
          <a:p>
            <a:pPr>
              <a:lnSpc>
                <a:spcPct val="120000"/>
              </a:lnSpc>
            </a:pPr>
            <a:r>
              <a:rPr lang="en-US" dirty="0"/>
              <a:t>Establish the connection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Statement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object</a:t>
            </a:r>
            <a:endParaRPr lang="en-US" dirty="0">
              <a:solidFill>
                <a:srgbClr val="CC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Execute a query using the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Statement</a:t>
            </a:r>
          </a:p>
          <a:p>
            <a:pPr>
              <a:lnSpc>
                <a:spcPct val="120000"/>
              </a:lnSpc>
            </a:pPr>
            <a:r>
              <a:rPr lang="en-US" dirty="0"/>
              <a:t>Process the result</a:t>
            </a:r>
          </a:p>
          <a:p>
            <a:pPr>
              <a:lnSpc>
                <a:spcPct val="120000"/>
              </a:lnSpc>
            </a:pPr>
            <a:r>
              <a:rPr lang="en-US" dirty="0"/>
              <a:t>Close the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register the driver indirectly using the statement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	 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Class.forName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9999"/>
                </a:solidFill>
                <a:latin typeface="Arial" panose="020B0604020202020204" pitchFamily="34" charset="0"/>
              </a:rPr>
              <a:t>"</a:t>
            </a:r>
            <a:r>
              <a:rPr lang="en-US" sz="2400" dirty="0" err="1">
                <a:solidFill>
                  <a:srgbClr val="009999"/>
                </a:solidFill>
                <a:latin typeface="Arial" panose="020B0604020202020204" pitchFamily="34" charset="0"/>
              </a:rPr>
              <a:t>com.mysql.jdbc.Driver</a:t>
            </a:r>
            <a:r>
              <a:rPr lang="en-US" sz="2400" dirty="0">
                <a:solidFill>
                  <a:srgbClr val="009999"/>
                </a:solidFill>
                <a:latin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Class.forName</a:t>
            </a:r>
            <a:r>
              <a:rPr lang="en-US" sz="2800" dirty="0"/>
              <a:t> loads the specified class</a:t>
            </a:r>
          </a:p>
          <a:p>
            <a:r>
              <a:rPr lang="en-US" sz="2800" dirty="0"/>
              <a:t>When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mysqlDriver</a:t>
            </a:r>
            <a:r>
              <a:rPr lang="en-US" sz="2800" dirty="0"/>
              <a:t> is loaded, it automatically</a:t>
            </a:r>
          </a:p>
          <a:p>
            <a:pPr lvl="1"/>
            <a:r>
              <a:rPr lang="en-US" sz="2400" dirty="0"/>
              <a:t>creates an instance of itself</a:t>
            </a:r>
          </a:p>
          <a:p>
            <a:pPr lvl="1"/>
            <a:r>
              <a:rPr lang="en-US" sz="2400" dirty="0"/>
              <a:t>registers this instance with the </a:t>
            </a:r>
            <a:r>
              <a:rPr lang="en-US" sz="2000" dirty="0" err="1">
                <a:solidFill>
                  <a:srgbClr val="CC0000"/>
                </a:solidFill>
                <a:latin typeface="Arial" panose="020B0604020202020204" pitchFamily="34" charset="0"/>
              </a:rPr>
              <a:t>DriverManager</a:t>
            </a:r>
            <a:endParaRPr lang="en-US" sz="20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r>
              <a:rPr lang="en-US" sz="2800" dirty="0"/>
              <a:t>Hence, the driver class can be given as an argument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5280171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93</TotalTime>
  <Pages>11</Pages>
  <Words>756</Words>
  <Application>Microsoft Office PowerPoint</Application>
  <PresentationFormat>On-screen Show (4:3)</PresentationFormat>
  <Paragraphs>155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Century Gothic</vt:lpstr>
      <vt:lpstr>Comic Sans MS</vt:lpstr>
      <vt:lpstr>新細明體</vt:lpstr>
      <vt:lpstr>Times New Roman</vt:lpstr>
      <vt:lpstr>UCTI-Template-foundation-level</vt:lpstr>
      <vt:lpstr>Object Oriented Development  with Java (CT038-3-2 and Version VC1) </vt:lpstr>
      <vt:lpstr>Topic &amp; Structure of The Lesson</vt:lpstr>
      <vt:lpstr>Learning Outcomes</vt:lpstr>
      <vt:lpstr>Key terms you must be able to use</vt:lpstr>
      <vt:lpstr>Introduction to JDBC</vt:lpstr>
      <vt:lpstr>JDBC Architecture</vt:lpstr>
      <vt:lpstr>JDBC Architecture (cont.)</vt:lpstr>
      <vt:lpstr>Seven Steps</vt:lpstr>
      <vt:lpstr>Loading the Driver</vt:lpstr>
      <vt:lpstr>Connecting to the Database</vt:lpstr>
      <vt:lpstr>Interaction with the Database</vt:lpstr>
      <vt:lpstr>Querying with Statement</vt:lpstr>
      <vt:lpstr>Changing DB with Statement</vt:lpstr>
      <vt:lpstr>About Prepared Statements</vt:lpstr>
      <vt:lpstr>Querying with PreparedStatement</vt:lpstr>
      <vt:lpstr>ResultSet</vt:lpstr>
      <vt:lpstr>ResultSet Methods</vt:lpstr>
      <vt:lpstr>ResultSet Methods</vt:lpstr>
      <vt:lpstr>ResultSet Methods</vt:lpstr>
      <vt:lpstr>ResultSet Example</vt:lpstr>
      <vt:lpstr>Quick Review Question</vt:lpstr>
      <vt:lpstr>PowerPoint Presentation</vt:lpstr>
      <vt:lpstr>Question and Answer Session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22</cp:revision>
  <cp:lastPrinted>1995-11-02T09:23:42Z</cp:lastPrinted>
  <dcterms:created xsi:type="dcterms:W3CDTF">2017-10-11T09:20:11Z</dcterms:created>
  <dcterms:modified xsi:type="dcterms:W3CDTF">2019-06-24T02:54:17Z</dcterms:modified>
</cp:coreProperties>
</file>