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44"/>
  </p:notesMasterIdLst>
  <p:handoutMasterIdLst>
    <p:handoutMasterId r:id="rId45"/>
  </p:handoutMasterIdLst>
  <p:sldIdLst>
    <p:sldId id="275" r:id="rId2"/>
    <p:sldId id="313" r:id="rId3"/>
    <p:sldId id="276" r:id="rId4"/>
    <p:sldId id="314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5" r:id="rId41"/>
    <p:sldId id="312" r:id="rId42"/>
    <p:sldId id="316" r:id="rId43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702" autoAdjust="0"/>
  </p:normalViewPr>
  <p:slideViewPr>
    <p:cSldViewPr snapToGrid="0">
      <p:cViewPr varScale="1">
        <p:scale>
          <a:sx n="86" d="100"/>
          <a:sy n="86" d="100"/>
        </p:scale>
        <p:origin x="8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CD84FD0-C685-4F9B-903D-3052DD2E7E12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58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44BD90F-00B2-42D2-8617-3A7324E45697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31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88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1E3CA1-2B47-4652-848C-0F993629CC5A}" type="slidenum">
              <a:rPr lang="en-US"/>
              <a:pPr eaLnBrk="1" hangingPunct="1"/>
              <a:t>40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901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3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3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18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13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32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90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44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10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68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24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79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CT038-3-2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Object Oriented Development with Java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Java Collection Framework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6883400" y="6621463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Slide </a:t>
            </a:r>
            <a:fld id="{7344F136-2D66-4EF0-B4DD-5EED8F3A6545}" type="slidenum">
              <a:rPr lang="en-GB" sz="800" smtClean="0">
                <a:latin typeface="Calibri" pitchFamily="34" charset="0"/>
                <a:cs typeface="Calibri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GB" sz="800" dirty="0" smtClean="0">
                <a:latin typeface="Calibri" pitchFamily="34" charset="0"/>
                <a:cs typeface="Calibri" pitchFamily="34" charset="0"/>
              </a:rPr>
              <a:t> of 42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7/docs/api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4375" y="3550842"/>
            <a:ext cx="6781800" cy="78105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Java Collection Framework</a:t>
            </a:r>
          </a:p>
        </p:txBody>
      </p:sp>
      <p:sp>
        <p:nvSpPr>
          <p:cNvPr id="4101" name="Text Box 42"/>
          <p:cNvSpPr txBox="1">
            <a:spLocks noChangeArrowheads="1"/>
          </p:cNvSpPr>
          <p:nvPr/>
        </p:nvSpPr>
        <p:spPr bwMode="auto">
          <a:xfrm>
            <a:off x="446088" y="1613021"/>
            <a:ext cx="832008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4000" dirty="0" smtClean="0"/>
              <a:t>Object Oriented Development </a:t>
            </a:r>
          </a:p>
          <a:p>
            <a:pPr algn="r" eaLnBrk="1" hangingPunct="1"/>
            <a:r>
              <a:rPr lang="en-US" sz="4000" dirty="0" smtClean="0"/>
              <a:t>with Java</a:t>
            </a:r>
            <a:endParaRPr lang="en-US" sz="4000" dirty="0"/>
          </a:p>
          <a:p>
            <a:pPr algn="r" eaLnBrk="1" hangingPunct="1"/>
            <a:r>
              <a:rPr lang="en-US" sz="1400" dirty="0"/>
              <a:t>(</a:t>
            </a:r>
            <a:r>
              <a:rPr lang="en-US" sz="1400" dirty="0" smtClean="0"/>
              <a:t>CT038-3-2 </a:t>
            </a:r>
            <a:r>
              <a:rPr lang="en-US" sz="1400" dirty="0"/>
              <a:t>and Version VC1)</a:t>
            </a:r>
          </a:p>
          <a:p>
            <a:pPr algn="r" eaLnBrk="1" hangingPunct="1"/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3916816" y="4730830"/>
            <a:ext cx="484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MY" dirty="0" smtClean="0"/>
              <a:t>Java Collection APIs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298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dirty="0"/>
              <a:t>interface extends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Collection</a:t>
            </a:r>
            <a:r>
              <a:rPr lang="en-US" dirty="0"/>
              <a:t> interface.</a:t>
            </a:r>
          </a:p>
          <a:p>
            <a:r>
              <a:rPr lang="en-US" dirty="0"/>
              <a:t>The concrete classes that implement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/>
              <a:t> must ensure that </a:t>
            </a:r>
            <a:r>
              <a:rPr lang="en-US" u="sng" dirty="0"/>
              <a:t>no duplicate elements </a:t>
            </a:r>
            <a:r>
              <a:rPr lang="en-US" dirty="0"/>
              <a:t>can be added to the set.</a:t>
            </a:r>
          </a:p>
          <a:p>
            <a:r>
              <a:rPr lang="en-US" dirty="0"/>
              <a:t>That is no two elements e1 and e2 can be in the set.</a:t>
            </a:r>
          </a:p>
          <a:p>
            <a:r>
              <a:rPr lang="en-US" dirty="0"/>
              <a:t>3 concrete classes: 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HashSet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LinkedHashSet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TreeSet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808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HashSet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HashSet</a:t>
            </a:r>
            <a:r>
              <a:rPr lang="en-US" dirty="0"/>
              <a:t> class is a concrete class that implements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/>
              <a:t>.</a:t>
            </a:r>
          </a:p>
          <a:p>
            <a:r>
              <a:rPr lang="en-US" dirty="0"/>
              <a:t>You can create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HashSet</a:t>
            </a:r>
            <a:r>
              <a:rPr lang="en-US" dirty="0"/>
              <a:t> using its no-</a:t>
            </a:r>
            <a:r>
              <a:rPr lang="en-US" dirty="0" err="1"/>
              <a:t>arg</a:t>
            </a:r>
            <a:r>
              <a:rPr lang="en-US" dirty="0"/>
              <a:t> constructor.</a:t>
            </a:r>
          </a:p>
          <a:p>
            <a:r>
              <a:rPr lang="en-US" dirty="0"/>
              <a:t>Its </a:t>
            </a:r>
            <a:r>
              <a:rPr lang="en-US" u="sng" dirty="0"/>
              <a:t>duplicate-free</a:t>
            </a:r>
            <a:r>
              <a:rPr lang="en-US" dirty="0"/>
              <a:t>.</a:t>
            </a:r>
          </a:p>
          <a:p>
            <a:r>
              <a:rPr lang="en-US" dirty="0"/>
              <a:t>No particular order for the elements in a hash set.</a:t>
            </a:r>
          </a:p>
          <a:p>
            <a:r>
              <a:rPr lang="en-US" dirty="0"/>
              <a:t>To impose an order elements,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LinkedHashSet</a:t>
            </a:r>
            <a:r>
              <a:rPr lang="en-US" dirty="0"/>
              <a:t> class can be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17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static void main(String...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HashSet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String text = "Have a good day. Have a good class. Have a good visit. Have fun!"; 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StringTokenizer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StringTokenizer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(text, “ .!?”);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while(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st.hasMoreTokens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()){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set.add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st.nextToken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(set);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//obtain an iterator for the hash set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Iterator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set.iterator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while(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iterator.hasNext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()){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iterator.next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 + " ");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}//while  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}</a:t>
            </a:r>
            <a:endParaRPr lang="en-US" sz="1600" b="1" dirty="0"/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800600" y="3196984"/>
          <a:ext cx="4114800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14800"/>
              </a:tblGrid>
              <a:tr h="12192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//Output</a:t>
                      </a:r>
                    </a:p>
                    <a:p>
                      <a:r>
                        <a:rPr lang="en-US" b="1" dirty="0" smtClean="0"/>
                        <a:t>[day, Have, a, class,</a:t>
                      </a:r>
                      <a:r>
                        <a:rPr lang="en-US" b="1" baseline="0" dirty="0" smtClean="0"/>
                        <a:t> fun, good, visit</a:t>
                      </a:r>
                      <a:r>
                        <a:rPr lang="en-US" b="1" dirty="0" smtClean="0"/>
                        <a:t>]</a:t>
                      </a:r>
                    </a:p>
                    <a:p>
                      <a:r>
                        <a:rPr lang="en-US" b="1" dirty="0" smtClean="0"/>
                        <a:t>day Have a class fun good visit</a:t>
                      </a:r>
                      <a:endParaRPr lang="en-SG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093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LinkedHashSet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LinkedHashSet</a:t>
            </a:r>
            <a:r>
              <a:rPr lang="en-US" dirty="0"/>
              <a:t> class extends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HashSet</a:t>
            </a:r>
            <a:r>
              <a:rPr lang="en-US" dirty="0"/>
              <a:t> with a linked list implementation that supports an ordering of the elements in the set.</a:t>
            </a:r>
          </a:p>
          <a:p>
            <a:r>
              <a:rPr lang="en-US" dirty="0"/>
              <a:t>The elements in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HashSet</a:t>
            </a:r>
            <a:r>
              <a:rPr lang="en-US" dirty="0"/>
              <a:t> are not ordered, but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LinkedHashSet</a:t>
            </a:r>
            <a:r>
              <a:rPr lang="en-US" dirty="0" err="1"/>
              <a:t>’s</a:t>
            </a:r>
            <a:r>
              <a:rPr lang="en-US" dirty="0"/>
              <a:t> are ordered in which they are inserted.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03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static void main(String...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LinkedHashSet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String text = "Have a good day. Have a good class. Have a good visit. Have fun!"; 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StringTokenizer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StringTokenizer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(text, “ .!?”);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while(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st.hasMoreTokens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()){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set.add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st.nextToken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(set);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//obtain an iterator for the hash set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Iterator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set.iterator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while(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iterator.hasNext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()){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iterator.next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 + " ");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}//while  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}</a:t>
            </a:r>
            <a:endParaRPr lang="en-US" sz="1600" b="1" dirty="0"/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329752" y="3142399"/>
          <a:ext cx="4572000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72000"/>
              </a:tblGrid>
              <a:tr h="12192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//Output</a:t>
                      </a:r>
                    </a:p>
                    <a:p>
                      <a:r>
                        <a:rPr lang="en-US" b="1" dirty="0" smtClean="0"/>
                        <a:t>[Have,</a:t>
                      </a:r>
                      <a:r>
                        <a:rPr lang="en-US" b="1" baseline="0" dirty="0" smtClean="0"/>
                        <a:t> a , good, day, class, visit, fun</a:t>
                      </a:r>
                      <a:r>
                        <a:rPr lang="en-US" b="1" dirty="0" smtClean="0"/>
                        <a:t>]</a:t>
                      </a:r>
                    </a:p>
                    <a:p>
                      <a:r>
                        <a:rPr lang="en-US" b="1" dirty="0" smtClean="0"/>
                        <a:t>Have</a:t>
                      </a:r>
                      <a:r>
                        <a:rPr lang="en-US" b="1" baseline="0" dirty="0" smtClean="0"/>
                        <a:t> a good day class visit fun</a:t>
                      </a:r>
                      <a:endParaRPr lang="en-SG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078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TreeSet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TreeSet</a:t>
            </a:r>
            <a:r>
              <a:rPr lang="en-US" dirty="0"/>
              <a:t> is a concrete class that implement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SortedSet</a:t>
            </a:r>
            <a:r>
              <a:rPr lang="en-US" dirty="0"/>
              <a:t> interface.</a:t>
            </a:r>
          </a:p>
          <a:p>
            <a:r>
              <a:rPr lang="en-US" dirty="0"/>
              <a:t>You can use its no-</a:t>
            </a:r>
            <a:r>
              <a:rPr lang="en-US" dirty="0" err="1"/>
              <a:t>arg</a:t>
            </a:r>
            <a:r>
              <a:rPr lang="en-US" dirty="0"/>
              <a:t> constructor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TreeSet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(Collection)</a:t>
            </a:r>
            <a:r>
              <a:rPr lang="en-US" dirty="0"/>
              <a:t>.</a:t>
            </a:r>
          </a:p>
          <a:p>
            <a:r>
              <a:rPr lang="en-US" dirty="0"/>
              <a:t>You can add objects into a tree set as long as they can be compared with each other. </a:t>
            </a:r>
          </a:p>
          <a:p>
            <a:r>
              <a:rPr lang="en-US" dirty="0"/>
              <a:t>They are two ways to compare objects: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02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Comparable</a:t>
            </a:r>
            <a:r>
              <a:rPr lang="en-US" dirty="0"/>
              <a:t> interface.</a:t>
            </a:r>
          </a:p>
          <a:p>
            <a:pPr lvl="1"/>
            <a:r>
              <a:rPr lang="en-US" dirty="0"/>
              <a:t>They can be compared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dirty="0"/>
              <a:t> method.</a:t>
            </a:r>
          </a:p>
          <a:p>
            <a:pPr lvl="1"/>
            <a:r>
              <a:rPr lang="en-US" dirty="0"/>
              <a:t>For example,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dirty="0"/>
              <a:t>class and all the wrapper classes for primitive types, implement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Comparable</a:t>
            </a:r>
            <a:r>
              <a:rPr lang="en-US" dirty="0"/>
              <a:t> interface.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Specify a comparator for the elements in the set.</a:t>
            </a:r>
          </a:p>
          <a:p>
            <a:pPr lvl="1"/>
            <a:r>
              <a:rPr lang="en-US" dirty="0"/>
              <a:t>Create a custom Comparator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1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static void main(String...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HashSet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String text = "Have a good day. Have a good class. Have a good visit. Have fun!"; 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StringTokenizer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StringTokenizer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(text, “ .!?”);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while(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st.hasMoreTokens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()){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set.add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st.nextToken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TreeSet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treeSet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TreeSet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(set);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treeSet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//obtain an iterator for the hash set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Iterator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treeSet.iterator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while(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iterator.hasNext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()){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iterator.next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 + " ");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}//while  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}</a:t>
            </a:r>
            <a:endParaRPr lang="en-US" sz="1600" b="1" dirty="0"/>
          </a:p>
          <a:p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572000" y="5394280"/>
          <a:ext cx="4267200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67200"/>
              </a:tblGrid>
              <a:tr h="12192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//Output</a:t>
                      </a:r>
                    </a:p>
                    <a:p>
                      <a:r>
                        <a:rPr lang="en-US" b="1" dirty="0" smtClean="0"/>
                        <a:t>[Have, a,</a:t>
                      </a:r>
                      <a:r>
                        <a:rPr lang="en-US" b="1" baseline="0" dirty="0" smtClean="0"/>
                        <a:t> class, day, fun, good, visit</a:t>
                      </a:r>
                      <a:r>
                        <a:rPr lang="en-US" b="1" dirty="0" smtClean="0"/>
                        <a:t>]</a:t>
                      </a:r>
                    </a:p>
                    <a:p>
                      <a:r>
                        <a:rPr lang="en-US" b="1" dirty="0" smtClean="0"/>
                        <a:t>Have</a:t>
                      </a:r>
                      <a:r>
                        <a:rPr lang="en-US" b="1" baseline="0" dirty="0" smtClean="0"/>
                        <a:t> a class day fun good visit</a:t>
                      </a:r>
                      <a:endParaRPr lang="en-SG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983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dirty="0" err="1">
                <a:latin typeface="Courier New" pitchFamily="49" charset="0"/>
                <a:cs typeface="Courier New" pitchFamily="49" charset="0"/>
              </a:rPr>
              <a:t>HashSet</a:t>
            </a:r>
            <a:r>
              <a:rPr lang="en-US" dirty="0"/>
              <a:t> performs more efficient to insert and remove elements.</a:t>
            </a:r>
          </a:p>
          <a:p>
            <a:pPr marL="514350" indent="-514350"/>
            <a:r>
              <a:rPr lang="en-US" dirty="0"/>
              <a:t>A runtime error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ClassCastException</a:t>
            </a:r>
            <a:r>
              <a:rPr lang="en-US" dirty="0"/>
              <a:t>) may be happened if you add an object that is not comparable with the existing objects in the tree 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58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Enhanced for-loop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own Arrow 4"/>
          <p:cNvSpPr/>
          <p:nvPr/>
        </p:nvSpPr>
        <p:spPr bwMode="auto">
          <a:xfrm>
            <a:off x="2057400" y="3657600"/>
            <a:ext cx="914400" cy="83820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04800" y="1676400"/>
            <a:ext cx="8534400" cy="1828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set.iterator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while(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iterator.hasNext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()){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iterator.next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 + " ");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}//while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04800" y="4724400"/>
            <a:ext cx="8458200" cy="152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for(Object e : set){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e.toString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 + “ “);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0" y="373380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simplify the code using enhanced for loop without using </a:t>
            </a:r>
            <a:r>
              <a:rPr lang="en-US" dirty="0" err="1" smtClean="0"/>
              <a:t>iterator</a:t>
            </a:r>
            <a:r>
              <a:rPr lang="en-US" dirty="0" smtClean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4223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597" y="1204183"/>
            <a:ext cx="8229600" cy="5160962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Collections </a:t>
            </a:r>
          </a:p>
          <a:p>
            <a:pPr>
              <a:buFontTx/>
              <a:buChar char="-"/>
            </a:pPr>
            <a:r>
              <a:rPr lang="en-US" dirty="0" smtClean="0"/>
              <a:t>Collection Interface</a:t>
            </a:r>
          </a:p>
          <a:p>
            <a:pPr>
              <a:buFontTx/>
              <a:buChar char="-"/>
            </a:pPr>
            <a:r>
              <a:rPr lang="en-US" dirty="0" smtClean="0"/>
              <a:t>Set Interface</a:t>
            </a:r>
          </a:p>
          <a:p>
            <a:pPr>
              <a:buFontTx/>
              <a:buChar char="-"/>
            </a:pPr>
            <a:r>
              <a:rPr lang="en-US" dirty="0" smtClean="0"/>
              <a:t> Hash set</a:t>
            </a:r>
          </a:p>
          <a:p>
            <a:pPr>
              <a:buFontTx/>
              <a:buChar char="-"/>
            </a:pPr>
            <a:r>
              <a:rPr lang="en-US" dirty="0" smtClean="0"/>
              <a:t>Linked Hash set</a:t>
            </a:r>
          </a:p>
          <a:p>
            <a:pPr>
              <a:buFontTx/>
              <a:buChar char="-"/>
            </a:pPr>
            <a:r>
              <a:rPr lang="en-US" dirty="0" smtClean="0"/>
              <a:t>Tree set</a:t>
            </a:r>
          </a:p>
          <a:p>
            <a:pPr>
              <a:buFontTx/>
              <a:buChar char="-"/>
            </a:pPr>
            <a:r>
              <a:rPr lang="en-US" dirty="0" smtClean="0"/>
              <a:t>List</a:t>
            </a:r>
          </a:p>
          <a:p>
            <a:pPr>
              <a:buFontTx/>
              <a:buChar char="-"/>
            </a:pPr>
            <a:r>
              <a:rPr lang="en-US" dirty="0" err="1" smtClean="0"/>
              <a:t>ArrayList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-Vector</a:t>
            </a:r>
            <a:endParaRPr lang="en-US" dirty="0"/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87867" y="299947"/>
            <a:ext cx="6971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666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dirty="0">
                <a:cs typeface="Courier New" pitchFamily="49" charset="0"/>
              </a:rPr>
              <a:t>To allow </a:t>
            </a:r>
            <a:r>
              <a:rPr lang="en-US" u="sng" dirty="0">
                <a:cs typeface="Courier New" pitchFamily="49" charset="0"/>
              </a:rPr>
              <a:t>duplicate elements </a:t>
            </a:r>
            <a:r>
              <a:rPr lang="en-US" dirty="0">
                <a:cs typeface="Courier New" pitchFamily="49" charset="0"/>
              </a:rPr>
              <a:t>to be stored in a collection.</a:t>
            </a:r>
          </a:p>
          <a:p>
            <a:pPr marL="514350" indent="-514350"/>
            <a:r>
              <a:rPr lang="en-US" dirty="0">
                <a:cs typeface="Courier New" pitchFamily="49" charset="0"/>
              </a:rPr>
              <a:t>To access elements by an index.</a:t>
            </a:r>
          </a:p>
          <a:p>
            <a:pPr marL="514350" indent="-514350"/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>
                <a:cs typeface="Courier New" pitchFamily="49" charset="0"/>
              </a:rPr>
              <a:t> interface extends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Collection</a:t>
            </a:r>
            <a:r>
              <a:rPr lang="en-US" dirty="0">
                <a:cs typeface="Courier New" pitchFamily="49" charset="0"/>
              </a:rPr>
              <a:t> to define an ordered collection with duplicate allowed.</a:t>
            </a:r>
          </a:p>
          <a:p>
            <a:pPr marL="514350" indent="-514350">
              <a:buNone/>
            </a:pP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17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>
                <a:cs typeface="Courier New" pitchFamily="49" charset="0"/>
              </a:rPr>
              <a:t> stores elements in an array.</a:t>
            </a:r>
          </a:p>
          <a:p>
            <a:pPr marL="514350" indent="-514350"/>
            <a:r>
              <a:rPr lang="en-US" dirty="0">
                <a:cs typeface="Courier New" pitchFamily="49" charset="0"/>
              </a:rPr>
              <a:t>The array is dynamically created.</a:t>
            </a:r>
          </a:p>
          <a:p>
            <a:pPr marL="514350" indent="-514350"/>
            <a:r>
              <a:rPr lang="en-US" dirty="0">
                <a:cs typeface="Courier New" pitchFamily="49" charset="0"/>
              </a:rPr>
              <a:t>If the capacity of the array is exceeded, create a large new array and copy all the elements from current array to the new array.</a:t>
            </a:r>
          </a:p>
          <a:p>
            <a:pPr marL="514350" indent="-514350"/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43000" y="5206536"/>
          <a:ext cx="70866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25"/>
                <a:gridCol w="885825"/>
                <a:gridCol w="885825"/>
                <a:gridCol w="885825"/>
                <a:gridCol w="885825"/>
                <a:gridCol w="885825"/>
                <a:gridCol w="885825"/>
                <a:gridCol w="885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066800" y="4358176"/>
          <a:ext cx="7162800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5350"/>
                <a:gridCol w="895350"/>
                <a:gridCol w="895350"/>
                <a:gridCol w="895350"/>
                <a:gridCol w="895350"/>
                <a:gridCol w="895350"/>
                <a:gridCol w="895350"/>
                <a:gridCol w="895350"/>
              </a:tblGrid>
              <a:tr h="76200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313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dirty="0">
                <a:cs typeface="Courier New" pitchFamily="49" charset="0"/>
              </a:rPr>
              <a:t> stores elements in a linked list.</a:t>
            </a:r>
          </a:p>
          <a:p>
            <a:pPr marL="514350" indent="-514350"/>
            <a:r>
              <a:rPr lang="en-US" dirty="0">
                <a:cs typeface="Courier New" pitchFamily="49" charset="0"/>
              </a:rPr>
              <a:t>Node reference implementation where Node class has two portion of data (data and </a:t>
            </a:r>
            <a:r>
              <a:rPr lang="en-US" dirty="0" err="1">
                <a:cs typeface="Courier New" pitchFamily="49" charset="0"/>
              </a:rPr>
              <a:t>nextRef</a:t>
            </a:r>
            <a:r>
              <a:rPr lang="en-US" dirty="0">
                <a:cs typeface="Courier New" pitchFamily="49" charset="0"/>
              </a:rPr>
              <a:t>).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24000" y="4293352"/>
            <a:ext cx="1371600" cy="533400"/>
            <a:chOff x="1524000" y="4648200"/>
            <a:chExt cx="1371600" cy="533400"/>
          </a:xfrm>
        </p:grpSpPr>
        <p:sp>
          <p:nvSpPr>
            <p:cNvPr id="6" name="Rectangle 5"/>
            <p:cNvSpPr/>
            <p:nvPr/>
          </p:nvSpPr>
          <p:spPr bwMode="auto">
            <a:xfrm>
              <a:off x="1524000" y="4648200"/>
              <a:ext cx="685800" cy="5334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209800" y="4648200"/>
              <a:ext cx="685800" cy="5334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52800" y="4293352"/>
            <a:ext cx="1371600" cy="533400"/>
            <a:chOff x="1524000" y="4648200"/>
            <a:chExt cx="1371600" cy="533400"/>
          </a:xfrm>
        </p:grpSpPr>
        <p:sp>
          <p:nvSpPr>
            <p:cNvPr id="9" name="Rectangle 8"/>
            <p:cNvSpPr/>
            <p:nvPr/>
          </p:nvSpPr>
          <p:spPr bwMode="auto">
            <a:xfrm>
              <a:off x="1524000" y="4648200"/>
              <a:ext cx="685800" cy="5334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209800" y="4648200"/>
              <a:ext cx="685800" cy="5334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05400" y="4293352"/>
            <a:ext cx="1371600" cy="533400"/>
            <a:chOff x="1524000" y="4648200"/>
            <a:chExt cx="1371600" cy="5334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1524000" y="4648200"/>
              <a:ext cx="685800" cy="5334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209800" y="4648200"/>
              <a:ext cx="685800" cy="5334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934200" y="4293352"/>
            <a:ext cx="1371600" cy="533400"/>
            <a:chOff x="1524000" y="4648200"/>
            <a:chExt cx="1371600" cy="533400"/>
          </a:xfrm>
        </p:grpSpPr>
        <p:sp>
          <p:nvSpPr>
            <p:cNvPr id="15" name="Rectangle 14"/>
            <p:cNvSpPr/>
            <p:nvPr/>
          </p:nvSpPr>
          <p:spPr bwMode="auto">
            <a:xfrm>
              <a:off x="1524000" y="4648200"/>
              <a:ext cx="685800" cy="5334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209800" y="4648200"/>
              <a:ext cx="685800" cy="5334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 bwMode="auto">
          <a:xfrm>
            <a:off x="2743200" y="4521952"/>
            <a:ext cx="6096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4495800" y="4520364"/>
            <a:ext cx="6096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6324600" y="4521952"/>
            <a:ext cx="6096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1066800" y="4521952"/>
            <a:ext cx="6096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609600" y="4369552"/>
            <a:ext cx="4572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836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dirty="0">
                <a:cs typeface="Courier New" pitchFamily="49" charset="0"/>
              </a:rPr>
              <a:t>Which of the two classes you use depends on your specific needs.</a:t>
            </a:r>
          </a:p>
          <a:p>
            <a:pPr marL="514350" indent="-514350"/>
            <a:r>
              <a:rPr lang="en-US" dirty="0">
                <a:cs typeface="Courier New" pitchFamily="49" charset="0"/>
              </a:rPr>
              <a:t>If you need to support random access through an index without inserting and removing elements,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>
                <a:cs typeface="Courier New" pitchFamily="49" charset="0"/>
              </a:rPr>
              <a:t> is more efficient collection.</a:t>
            </a:r>
          </a:p>
          <a:p>
            <a:pPr marL="514350" indent="-514350"/>
            <a:r>
              <a:rPr lang="en-US" dirty="0">
                <a:cs typeface="Courier New" pitchFamily="49" charset="0"/>
              </a:rPr>
              <a:t>If application requires insertion and deletion of elements in the list,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dirty="0">
                <a:cs typeface="Courier New" pitchFamily="49" charset="0"/>
              </a:rPr>
              <a:t> is suitable.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55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dirty="0">
                <a:cs typeface="Courier New" pitchFamily="49" charset="0"/>
              </a:rPr>
              <a:t>In Java 2,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dirty="0">
                <a:cs typeface="Courier New" pitchFamily="49" charset="0"/>
              </a:rPr>
              <a:t> class is the same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>
                <a:cs typeface="Courier New" pitchFamily="49" charset="0"/>
              </a:rPr>
              <a:t>, except that it contains synchronized methods for accessing and modifying vector.</a:t>
            </a:r>
          </a:p>
          <a:p>
            <a:pPr marL="514350" indent="-514350"/>
            <a:r>
              <a:rPr lang="en-US" dirty="0">
                <a:cs typeface="Courier New" pitchFamily="49" charset="0"/>
              </a:rPr>
              <a:t>Synchronized method can prevent data corruption when a vector is accessed or modified by two or more threads concurrently.</a:t>
            </a:r>
          </a:p>
          <a:p>
            <a:pPr marL="514350" indent="-514350"/>
            <a:r>
              <a:rPr lang="en-US" dirty="0">
                <a:cs typeface="Courier New" pitchFamily="49" charset="0"/>
              </a:rPr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>
                <a:cs typeface="Courier New" pitchFamily="49" charset="0"/>
              </a:rPr>
              <a:t> class if you don’t need synchronization. It works much faster.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546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Stack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dirty="0">
                <a:cs typeface="Courier New" pitchFamily="49" charset="0"/>
              </a:rPr>
              <a:t>Stack is implemented as an extension of Vector.</a:t>
            </a:r>
          </a:p>
          <a:p>
            <a:pPr marL="514350" indent="-514350"/>
            <a:r>
              <a:rPr lang="en-US" dirty="0">
                <a:cs typeface="Courier New" pitchFamily="49" charset="0"/>
              </a:rPr>
              <a:t>Basic operations: </a:t>
            </a:r>
          </a:p>
          <a:p>
            <a:pPr marL="914400" lvl="1" indent="-514350"/>
            <a:r>
              <a:rPr lang="en-US" dirty="0" err="1">
                <a:cs typeface="Courier New" pitchFamily="49" charset="0"/>
              </a:rPr>
              <a:t>isEmpty</a:t>
            </a:r>
            <a:r>
              <a:rPr lang="en-US" dirty="0">
                <a:cs typeface="Courier New" pitchFamily="49" charset="0"/>
              </a:rPr>
              <a:t>() – returns </a:t>
            </a:r>
            <a:r>
              <a:rPr lang="en-US" dirty="0" err="1">
                <a:cs typeface="Courier New" pitchFamily="49" charset="0"/>
              </a:rPr>
              <a:t>boolean</a:t>
            </a:r>
            <a:r>
              <a:rPr lang="en-US" dirty="0">
                <a:cs typeface="Courier New" pitchFamily="49" charset="0"/>
              </a:rPr>
              <a:t> if stack is empty.</a:t>
            </a:r>
          </a:p>
          <a:p>
            <a:pPr marL="914400" lvl="1" indent="-514350"/>
            <a:r>
              <a:rPr lang="en-US" dirty="0">
                <a:cs typeface="Courier New" pitchFamily="49" charset="0"/>
              </a:rPr>
              <a:t>peek() – returns the top element of the stack without removing it.</a:t>
            </a:r>
          </a:p>
          <a:p>
            <a:pPr marL="914400" lvl="1" indent="-514350"/>
            <a:r>
              <a:rPr lang="en-US" dirty="0">
                <a:cs typeface="Courier New" pitchFamily="49" charset="0"/>
              </a:rPr>
              <a:t>pop() – removes the top element from the stack and returns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40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514350"/>
            <a:r>
              <a:rPr lang="en-US" dirty="0">
                <a:cs typeface="Courier New" pitchFamily="49" charset="0"/>
              </a:rPr>
              <a:t>push() – adds the specified element to the stack.</a:t>
            </a:r>
          </a:p>
          <a:p>
            <a:pPr marL="914400" lvl="1" indent="-514350"/>
            <a:r>
              <a:rPr lang="en-US" dirty="0">
                <a:cs typeface="Courier New" pitchFamily="49" charset="0"/>
              </a:rPr>
              <a:t>search() – check the specified element is in the stack.</a:t>
            </a:r>
          </a:p>
          <a:p>
            <a:pPr marL="914400" lvl="1" indent="-514350"/>
            <a:r>
              <a:rPr lang="en-US" dirty="0">
                <a:cs typeface="Courier New" pitchFamily="49" charset="0"/>
              </a:rPr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60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Generic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dirty="0">
                <a:cs typeface="Courier New" pitchFamily="49" charset="0"/>
              </a:rPr>
              <a:t>Introduced in Java 5.</a:t>
            </a:r>
          </a:p>
          <a:p>
            <a:pPr marL="514350" indent="-514350"/>
            <a:r>
              <a:rPr lang="en-US" dirty="0">
                <a:cs typeface="Courier New" pitchFamily="49" charset="0"/>
              </a:rPr>
              <a:t>Support type checking at compile time.</a:t>
            </a:r>
          </a:p>
          <a:p>
            <a:pPr marL="514350" indent="-514350"/>
            <a:r>
              <a:rPr lang="en-US" dirty="0">
                <a:cs typeface="Courier New" pitchFamily="49" charset="0"/>
              </a:rPr>
              <a:t>Object type is determined when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Collection</a:t>
            </a:r>
            <a:r>
              <a:rPr lang="en-US" dirty="0">
                <a:cs typeface="Courier New" pitchFamily="49" charset="0"/>
              </a:rPr>
              <a:t> object is constructed.</a:t>
            </a:r>
          </a:p>
          <a:p>
            <a:pPr marL="514350" indent="-514350"/>
            <a:r>
              <a:rPr lang="en-US" dirty="0">
                <a:cs typeface="Courier New" pitchFamily="49" charset="0"/>
              </a:rPr>
              <a:t>E.g.,</a:t>
            </a:r>
          </a:p>
          <a:p>
            <a:pPr marL="514350" indent="-514350"/>
            <a:endParaRPr lang="en-US" dirty="0">
              <a:cs typeface="Courier New" pitchFamily="49" charset="0"/>
            </a:endParaRPr>
          </a:p>
          <a:p>
            <a:pPr marL="514350" indent="-514350" algn="ctr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HashSet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&lt;String&gt; set = new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HashSet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&lt;String&gt;();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70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dirty="0">
                <a:cs typeface="Courier New" pitchFamily="49" charset="0"/>
              </a:rPr>
              <a:t>if you attempt to add non-string, a compile time error would occur.</a:t>
            </a:r>
          </a:p>
          <a:p>
            <a:pPr marL="514350" indent="-514350" algn="ctr"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set.add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(new Integer(2));</a:t>
            </a:r>
          </a:p>
          <a:p>
            <a:pPr marL="514350" indent="-514350" algn="just">
              <a:buNone/>
            </a:pPr>
            <a:endParaRPr lang="en-US" b="1" dirty="0"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49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dirty="0">
                <a:cs typeface="Courier New" pitchFamily="49" charset="0"/>
              </a:rPr>
              <a:t>No casting is required. E.g.,</a:t>
            </a:r>
          </a:p>
          <a:p>
            <a:pPr marL="1314450" lvl="2" indent="-51435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&lt;Double&gt; list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&lt;Double&gt;();</a:t>
            </a:r>
          </a:p>
          <a:p>
            <a:pPr marL="1314450" lvl="2" indent="-51435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list.add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(5.5);</a:t>
            </a:r>
          </a:p>
          <a:p>
            <a:pPr marL="1314450" lvl="2" indent="-51435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list.add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(3.2);</a:t>
            </a:r>
          </a:p>
          <a:p>
            <a:pPr marL="1314450" lvl="2" indent="-51435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doubleObj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list.get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 marL="1314450" lvl="2" indent="-51435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double d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list.get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8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Learning outcome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At the end of this lesson, you will be able to</a:t>
            </a:r>
          </a:p>
          <a:p>
            <a:pPr lvl="1"/>
            <a:r>
              <a:rPr lang="en-US" dirty="0"/>
              <a:t>Work with Java Collections </a:t>
            </a:r>
            <a:r>
              <a:rPr lang="en-US" dirty="0" smtClean="0"/>
              <a:t>Framework</a:t>
            </a:r>
          </a:p>
          <a:p>
            <a:pPr lvl="1"/>
            <a:r>
              <a:rPr lang="en-US" dirty="0"/>
              <a:t>Understand Generic type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Collections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Arrays</a:t>
            </a:r>
            <a:r>
              <a:rPr lang="en-US" dirty="0"/>
              <a:t> classes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3008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dirty="0"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dirty="0">
                <a:cs typeface="Courier New" pitchFamily="49" charset="0"/>
              </a:rPr>
              <a:t> interface maps keys to the elements.</a:t>
            </a:r>
          </a:p>
          <a:p>
            <a:pPr marL="514350" indent="-514350"/>
            <a:r>
              <a:rPr lang="en-US" dirty="0">
                <a:cs typeface="Courier New" pitchFamily="49" charset="0"/>
              </a:rPr>
              <a:t>The keys are like indexes.</a:t>
            </a:r>
          </a:p>
          <a:p>
            <a:pPr marL="514350" indent="-514350"/>
            <a:r>
              <a:rPr lang="en-US" dirty="0">
                <a:cs typeface="Courier New" pitchFamily="49" charset="0"/>
              </a:rPr>
              <a:t>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>
                <a:cs typeface="Courier New" pitchFamily="49" charset="0"/>
              </a:rPr>
              <a:t>, indexes are Integers.</a:t>
            </a:r>
          </a:p>
          <a:p>
            <a:pPr marL="514350" indent="-514350"/>
            <a:r>
              <a:rPr lang="en-US" dirty="0">
                <a:cs typeface="Courier New" pitchFamily="49" charset="0"/>
              </a:rPr>
              <a:t>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dirty="0">
                <a:cs typeface="Courier New" pitchFamily="49" charset="0"/>
              </a:rPr>
              <a:t>, keys can be any objects.</a:t>
            </a:r>
          </a:p>
          <a:p>
            <a:pPr marL="514350" indent="-514350"/>
            <a:r>
              <a:rPr lang="en-US" dirty="0">
                <a:cs typeface="Courier New" pitchFamily="49" charset="0"/>
              </a:rPr>
              <a:t>A map </a:t>
            </a:r>
            <a:r>
              <a:rPr lang="en-US" u="sng" dirty="0">
                <a:cs typeface="Courier New" pitchFamily="49" charset="0"/>
              </a:rPr>
              <a:t>cannot</a:t>
            </a:r>
            <a:r>
              <a:rPr lang="en-US" dirty="0">
                <a:cs typeface="Courier New" pitchFamily="49" charset="0"/>
              </a:rPr>
              <a:t> contain duplicate keys.</a:t>
            </a:r>
          </a:p>
          <a:p>
            <a:pPr marL="514350" indent="-514350"/>
            <a:r>
              <a:rPr lang="en-US" dirty="0">
                <a:cs typeface="Courier New" pitchFamily="49" charset="0"/>
              </a:rPr>
              <a:t>Each key maps to one value.</a:t>
            </a:r>
          </a:p>
          <a:p>
            <a:pPr marL="514350" indent="-514350"/>
            <a:r>
              <a:rPr lang="en-US" dirty="0">
                <a:cs typeface="Courier New" pitchFamily="49" charset="0"/>
              </a:rPr>
              <a:t>Operations: querying, updating, and obtaining a collection of values and a set of keys.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461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dirty="0">
                <a:cs typeface="Courier New" pitchFamily="49" charset="0"/>
              </a:rPr>
              <a:t>Update methods include:</a:t>
            </a:r>
          </a:p>
          <a:p>
            <a:pPr marL="914400" lvl="1" indent="-514350"/>
            <a:r>
              <a:rPr lang="en-US" dirty="0">
                <a:latin typeface="Courier New" pitchFamily="49" charset="0"/>
                <a:cs typeface="Courier New" pitchFamily="49" charset="0"/>
              </a:rPr>
              <a:t>clear</a:t>
            </a:r>
            <a:r>
              <a:rPr lang="en-US" dirty="0">
                <a:cs typeface="Courier New" pitchFamily="49" charset="0"/>
              </a:rPr>
              <a:t> – removes all the mappings</a:t>
            </a:r>
          </a:p>
          <a:p>
            <a:pPr marL="914400" lvl="1" indent="-514350"/>
            <a:r>
              <a:rPr lang="en-US" dirty="0">
                <a:latin typeface="Courier New" pitchFamily="49" charset="0"/>
                <a:cs typeface="Courier New" pitchFamily="49" charset="0"/>
              </a:rPr>
              <a:t>put</a:t>
            </a:r>
            <a:r>
              <a:rPr lang="en-US" dirty="0">
                <a:cs typeface="Courier New" pitchFamily="49" charset="0"/>
              </a:rPr>
              <a:t> – associates the specified value with the specified key</a:t>
            </a:r>
          </a:p>
          <a:p>
            <a:pPr marL="914400" lvl="1" indent="-514350"/>
            <a:r>
              <a:rPr lang="en-US" dirty="0" err="1">
                <a:latin typeface="Courier New" pitchFamily="49" charset="0"/>
                <a:cs typeface="Courier New" pitchFamily="49" charset="0"/>
              </a:rPr>
              <a:t>putAll</a:t>
            </a:r>
            <a:r>
              <a:rPr lang="en-US" dirty="0">
                <a:cs typeface="Courier New" pitchFamily="49" charset="0"/>
              </a:rPr>
              <a:t> – adds the specified map to this map</a:t>
            </a:r>
          </a:p>
          <a:p>
            <a:pPr marL="914400" lvl="1" indent="-514350"/>
            <a:r>
              <a:rPr lang="en-US" dirty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dirty="0">
                <a:cs typeface="Courier New" pitchFamily="49" charset="0"/>
              </a:rPr>
              <a:t> – remove the map elements for the specified key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12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dirty="0">
                <a:cs typeface="Courier New" pitchFamily="49" charset="0"/>
              </a:rPr>
              <a:t>Query methods include:</a:t>
            </a:r>
          </a:p>
          <a:p>
            <a:pPr marL="914400" lvl="1" indent="-514350"/>
            <a:r>
              <a:rPr lang="en-US" dirty="0" err="1">
                <a:latin typeface="Courier New" pitchFamily="49" charset="0"/>
                <a:cs typeface="Courier New" pitchFamily="49" charset="0"/>
              </a:rPr>
              <a:t>containsKey</a:t>
            </a:r>
            <a:r>
              <a:rPr lang="en-US" dirty="0">
                <a:cs typeface="Courier New" pitchFamily="49" charset="0"/>
              </a:rPr>
              <a:t> – checks whether the map contains a mapping for the specified key</a:t>
            </a:r>
          </a:p>
          <a:p>
            <a:pPr marL="914400" lvl="1" indent="-514350"/>
            <a:r>
              <a:rPr lang="en-US" dirty="0" err="1">
                <a:latin typeface="Courier New" pitchFamily="49" charset="0"/>
                <a:cs typeface="Courier New" pitchFamily="49" charset="0"/>
              </a:rPr>
              <a:t>containsValue</a:t>
            </a:r>
            <a:r>
              <a:rPr lang="en-US" dirty="0">
                <a:cs typeface="Courier New" pitchFamily="49" charset="0"/>
              </a:rPr>
              <a:t> – checks whether the map contains a mapping for this value</a:t>
            </a:r>
          </a:p>
          <a:p>
            <a:pPr marL="914400" lvl="1" indent="-514350"/>
            <a:r>
              <a:rPr lang="en-US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dirty="0">
                <a:cs typeface="Courier New" pitchFamily="49" charset="0"/>
              </a:rPr>
              <a:t> – checks the maps contains any mappings.</a:t>
            </a:r>
          </a:p>
          <a:p>
            <a:pPr marL="914400" lvl="1" indent="-514350"/>
            <a:r>
              <a:rPr lang="en-US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dirty="0">
                <a:cs typeface="Courier New" pitchFamily="49" charset="0"/>
              </a:rPr>
              <a:t> – returns the number of mappings in the map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5851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dirty="0">
                <a:cs typeface="Courier New" pitchFamily="49" charset="0"/>
              </a:rPr>
              <a:t>More methods:</a:t>
            </a:r>
          </a:p>
          <a:p>
            <a:pPr marL="914400" lvl="1" indent="-514350"/>
            <a:r>
              <a:rPr lang="en-US" dirty="0" err="1">
                <a:latin typeface="Courier New" pitchFamily="49" charset="0"/>
                <a:cs typeface="Courier New" pitchFamily="49" charset="0"/>
              </a:rPr>
              <a:t>keySet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914400" lvl="1" indent="-514350"/>
            <a:r>
              <a:rPr lang="en-US" dirty="0">
                <a:latin typeface="Courier New" pitchFamily="49" charset="0"/>
                <a:cs typeface="Courier New" pitchFamily="49" charset="0"/>
              </a:rPr>
              <a:t>values</a:t>
            </a:r>
          </a:p>
          <a:p>
            <a:pPr marL="914400" lvl="1" indent="-514350"/>
            <a:r>
              <a:rPr lang="en-US" dirty="0" err="1">
                <a:latin typeface="Courier New" pitchFamily="49" charset="0"/>
                <a:cs typeface="Courier New" pitchFamily="49" charset="0"/>
              </a:rPr>
              <a:t>entrySet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914400" lvl="1" indent="-514350"/>
            <a:r>
              <a:rPr lang="en-US" dirty="0">
                <a:cs typeface="Courier New" pitchFamily="49" charset="0"/>
              </a:rPr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4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dirty="0" smtClean="0">
                <a:cs typeface="Courier New" pitchFamily="49" charset="0"/>
              </a:rPr>
              <a:t>Classes: </a:t>
            </a:r>
          </a:p>
          <a:p>
            <a:pPr marL="914400" lvl="1" indent="-514350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HashMap</a:t>
            </a:r>
            <a:r>
              <a:rPr lang="en-US" dirty="0">
                <a:cs typeface="Courier New" pitchFamily="49" charset="0"/>
              </a:rPr>
              <a:t>, </a:t>
            </a:r>
            <a:endParaRPr lang="en-US" dirty="0" smtClean="0">
              <a:cs typeface="Courier New" pitchFamily="49" charset="0"/>
            </a:endParaRPr>
          </a:p>
          <a:p>
            <a:pPr marL="914400" lvl="1" indent="-514350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LinkedHashMap</a:t>
            </a:r>
            <a:r>
              <a:rPr lang="en-US" dirty="0">
                <a:cs typeface="Courier New" pitchFamily="49" charset="0"/>
              </a:rPr>
              <a:t>, </a:t>
            </a:r>
            <a:endParaRPr lang="en-US" dirty="0" smtClean="0">
              <a:cs typeface="Courier New" pitchFamily="49" charset="0"/>
            </a:endParaRPr>
          </a:p>
          <a:p>
            <a:pPr marL="914400" lvl="1" indent="-514350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TreeMap</a:t>
            </a:r>
            <a:r>
              <a:rPr lang="en-US" dirty="0" smtClean="0">
                <a:cs typeface="Courier New" pitchFamily="49" charset="0"/>
              </a:rPr>
              <a:t> </a:t>
            </a:r>
          </a:p>
          <a:p>
            <a:pPr marL="514350" indent="-514350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HashMap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class is efficient for locating a value, inserting a mapping and deleting a mapping.</a:t>
            </a:r>
          </a:p>
          <a:p>
            <a:pPr marL="514350" indent="-514350"/>
            <a:r>
              <a:rPr lang="en-US" dirty="0" err="1">
                <a:latin typeface="Courier New" pitchFamily="49" charset="0"/>
                <a:cs typeface="Courier New" pitchFamily="49" charset="0"/>
              </a:rPr>
              <a:t>LinkedHashMap</a:t>
            </a:r>
            <a:r>
              <a:rPr lang="en-US" dirty="0">
                <a:cs typeface="Courier New" pitchFamily="49" charset="0"/>
              </a:rPr>
              <a:t> (Java 4) extends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HashMap</a:t>
            </a:r>
            <a:r>
              <a:rPr lang="en-US" dirty="0">
                <a:cs typeface="Courier New" pitchFamily="49" charset="0"/>
              </a:rPr>
              <a:t> with linked list implementation that supports an ordering of the entries in the map.</a:t>
            </a:r>
          </a:p>
          <a:p>
            <a:pPr marL="514350" indent="-514350"/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3322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dirty="0" err="1">
                <a:latin typeface="Courier New" pitchFamily="49" charset="0"/>
                <a:cs typeface="Courier New" pitchFamily="49" charset="0"/>
              </a:rPr>
              <a:t>TreeMap</a:t>
            </a:r>
            <a:r>
              <a:rPr lang="en-US" dirty="0">
                <a:cs typeface="Courier New" pitchFamily="49" charset="0"/>
              </a:rPr>
              <a:t> implements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SortedMap</a:t>
            </a:r>
            <a:r>
              <a:rPr lang="en-US" dirty="0">
                <a:cs typeface="Courier New" pitchFamily="49" charset="0"/>
              </a:rPr>
              <a:t>, is efficient for traversing the keys in a sorted order.</a:t>
            </a:r>
          </a:p>
          <a:p>
            <a:pPr marL="514350" indent="-514350"/>
            <a:r>
              <a:rPr lang="en-US" dirty="0">
                <a:cs typeface="Courier New" pitchFamily="49" charset="0"/>
              </a:rPr>
              <a:t>The keys are sorted using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Comparable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Comparator</a:t>
            </a:r>
            <a:r>
              <a:rPr lang="en-US" dirty="0">
                <a:cs typeface="Courier New" pitchFamily="49" charset="0"/>
              </a:rPr>
              <a:t> interface.</a:t>
            </a:r>
          </a:p>
          <a:p>
            <a:pPr marL="514350" indent="-514350"/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426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dirty="0">
                <a:cs typeface="Courier New" pitchFamily="49" charset="0"/>
              </a:rPr>
              <a:t>E.g.,</a:t>
            </a:r>
          </a:p>
          <a:p>
            <a:pPr marL="914400" lvl="1" indent="-51435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914400" lvl="1" indent="-51435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HashMap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hashMap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HashMap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914400" lvl="1" indent="-51435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hashMap.put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(“Smith”, new Loan(7, 15, 120000));</a:t>
            </a:r>
          </a:p>
          <a:p>
            <a:pPr marL="914400" lvl="1" indent="-51435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hashMap.put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(“Anderson”, new Loan(9, 30, 200000));</a:t>
            </a:r>
          </a:p>
          <a:p>
            <a:pPr marL="914400" lvl="1" indent="-51435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hashMap.put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(“Lewis”, new Loan(2, 25, 125000));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0603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Collections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dirty="0">
                <a:latin typeface="Courier New" pitchFamily="49" charset="0"/>
                <a:cs typeface="Courier New" pitchFamily="49" charset="0"/>
              </a:rPr>
              <a:t>Collections</a:t>
            </a:r>
            <a:r>
              <a:rPr lang="en-US" dirty="0">
                <a:cs typeface="Courier New" pitchFamily="49" charset="0"/>
              </a:rPr>
              <a:t> class contains </a:t>
            </a:r>
            <a:r>
              <a:rPr lang="en-US" u="sng" dirty="0">
                <a:cs typeface="Courier New" pitchFamily="49" charset="0"/>
              </a:rPr>
              <a:t>static methods</a:t>
            </a:r>
            <a:r>
              <a:rPr lang="en-US" dirty="0">
                <a:cs typeface="Courier New" pitchFamily="49" charset="0"/>
              </a:rPr>
              <a:t> for operating on collections and maps.</a:t>
            </a:r>
          </a:p>
          <a:p>
            <a:pPr marL="514350" indent="-514350"/>
            <a:r>
              <a:rPr lang="en-US" dirty="0">
                <a:cs typeface="Courier New" pitchFamily="49" charset="0"/>
              </a:rPr>
              <a:t>Most of the methods deal with lists.</a:t>
            </a:r>
          </a:p>
          <a:p>
            <a:pPr marL="514350" indent="-514350"/>
            <a:r>
              <a:rPr lang="en-US" dirty="0">
                <a:latin typeface="Courier New" pitchFamily="49" charset="0"/>
                <a:cs typeface="Courier New" pitchFamily="49" charset="0"/>
              </a:rPr>
              <a:t>sort</a:t>
            </a:r>
            <a:r>
              <a:rPr lang="en-US" dirty="0">
                <a:cs typeface="Courier New" pitchFamily="49" charset="0"/>
              </a:rPr>
              <a:t> methods can be used to sort a list using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Comparable</a:t>
            </a:r>
            <a:r>
              <a:rPr lang="en-US" dirty="0">
                <a:cs typeface="Courier New" pitchFamily="49" charset="0"/>
              </a:rPr>
              <a:t> interface or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Comparator</a:t>
            </a:r>
            <a:r>
              <a:rPr lang="en-US" dirty="0">
                <a:cs typeface="Courier New" pitchFamily="49" charset="0"/>
              </a:rPr>
              <a:t> interface.</a:t>
            </a:r>
          </a:p>
          <a:p>
            <a:pPr marL="514350" indent="-514350"/>
            <a:r>
              <a:rPr lang="en-US" dirty="0">
                <a:cs typeface="Courier New" pitchFamily="49" charset="0"/>
              </a:rPr>
              <a:t>More methods…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5870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Arrays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dirty="0">
                <a:latin typeface="Courier New" pitchFamily="49" charset="0"/>
                <a:cs typeface="Courier New" pitchFamily="49" charset="0"/>
              </a:rPr>
              <a:t>Arrays </a:t>
            </a:r>
            <a:r>
              <a:rPr lang="en-US" dirty="0">
                <a:cs typeface="Courier New" pitchFamily="49" charset="0"/>
              </a:rPr>
              <a:t>class contains various static methods for sorting and searching arrays, comparing arrays, and filling arrays elements.</a:t>
            </a:r>
          </a:p>
          <a:p>
            <a:pPr marL="514350" indent="-514350"/>
            <a:r>
              <a:rPr lang="en-US" dirty="0">
                <a:cs typeface="Courier New" pitchFamily="49" charset="0"/>
              </a:rPr>
              <a:t>It also contains a method for converting an array to a list.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7065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Java Collection Framework.</a:t>
            </a:r>
          </a:p>
          <a:p>
            <a:r>
              <a:rPr lang="en-US" dirty="0" smtClean="0"/>
              <a:t>How do you create an instance of Set?</a:t>
            </a:r>
          </a:p>
          <a:p>
            <a:r>
              <a:rPr lang="en-US" dirty="0" smtClean="0"/>
              <a:t>What are the differences between </a:t>
            </a:r>
            <a:r>
              <a:rPr lang="en-US" dirty="0" err="1" smtClean="0"/>
              <a:t>HastSet</a:t>
            </a:r>
            <a:r>
              <a:rPr lang="en-US" dirty="0" smtClean="0"/>
              <a:t>, </a:t>
            </a:r>
            <a:r>
              <a:rPr lang="en-US" dirty="0" err="1" smtClean="0"/>
              <a:t>LinkedHastSet</a:t>
            </a:r>
            <a:r>
              <a:rPr lang="en-US" dirty="0" smtClean="0"/>
              <a:t> and </a:t>
            </a:r>
            <a:r>
              <a:rPr lang="en-US" dirty="0" err="1" smtClean="0"/>
              <a:t>TreeSet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do you traverse the elements in a set?</a:t>
            </a:r>
          </a:p>
          <a:p>
            <a:r>
              <a:rPr lang="en-US" dirty="0" smtClean="0"/>
              <a:t>List the implemented classes of List interface.</a:t>
            </a:r>
          </a:p>
          <a:p>
            <a:r>
              <a:rPr lang="en-US" dirty="0" smtClean="0"/>
              <a:t>Describe and compare </a:t>
            </a:r>
            <a:r>
              <a:rPr lang="en-US" dirty="0" err="1" smtClean="0"/>
              <a:t>HashMap</a:t>
            </a:r>
            <a:r>
              <a:rPr lang="en-US" dirty="0" smtClean="0"/>
              <a:t>, </a:t>
            </a:r>
            <a:r>
              <a:rPr lang="en-US" dirty="0" err="1" smtClean="0"/>
              <a:t>LinkedHashMap</a:t>
            </a:r>
            <a:r>
              <a:rPr lang="en-US" dirty="0" smtClean="0"/>
              <a:t>, and </a:t>
            </a:r>
            <a:r>
              <a:rPr lang="en-US" dirty="0" err="1" smtClean="0"/>
              <a:t>TreeMap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437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/>
              <a:t>Key terms you must be able to use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If you have mastered this topic, you should be able to use the following terms correctly in your </a:t>
            </a:r>
            <a:r>
              <a:rPr lang="en-US" altLang="en-US" dirty="0" smtClean="0"/>
              <a:t>assessments:</a:t>
            </a:r>
            <a:endParaRPr lang="en-US" altLang="en-US" dirty="0"/>
          </a:p>
          <a:p>
            <a:pPr marL="1371600" lvl="3" indent="0">
              <a:buNone/>
            </a:pPr>
            <a:r>
              <a:rPr lang="en-US" sz="2400" dirty="0" smtClean="0"/>
              <a:t>-Collections</a:t>
            </a:r>
          </a:p>
          <a:p>
            <a:pPr marL="1371600" lvl="3" indent="0">
              <a:buNone/>
            </a:pPr>
            <a:r>
              <a:rPr lang="en-US" sz="2400" dirty="0" smtClean="0"/>
              <a:t>-Hash set</a:t>
            </a:r>
          </a:p>
          <a:p>
            <a:pPr marL="1371600" lvl="3" indent="0">
              <a:buNone/>
            </a:pPr>
            <a:r>
              <a:rPr lang="en-US" sz="2400" dirty="0" smtClean="0"/>
              <a:t>-Tree set</a:t>
            </a:r>
          </a:p>
          <a:p>
            <a:pPr marL="1371600" lvl="3" indent="0">
              <a:buNone/>
            </a:pPr>
            <a:r>
              <a:rPr lang="en-US" sz="2400" dirty="0" smtClean="0"/>
              <a:t>-List</a:t>
            </a:r>
          </a:p>
          <a:p>
            <a:pPr marL="1371600" lvl="3" indent="0">
              <a:buNone/>
            </a:pPr>
            <a:r>
              <a:rPr lang="en-US" sz="2400" dirty="0" smtClean="0"/>
              <a:t>-</a:t>
            </a:r>
            <a:r>
              <a:rPr lang="en-US" sz="2400" dirty="0" err="1" smtClean="0"/>
              <a:t>ArrayList</a:t>
            </a:r>
            <a:endParaRPr lang="en-US" sz="2400" dirty="0" smtClean="0"/>
          </a:p>
          <a:p>
            <a:pPr marL="1371600" lvl="3" indent="0">
              <a:buNone/>
            </a:pPr>
            <a:r>
              <a:rPr lang="en-US" sz="2400" dirty="0" smtClean="0"/>
              <a:t>-Vector</a:t>
            </a:r>
          </a:p>
          <a:p>
            <a:pPr marL="1371600" lvl="3" indent="0">
              <a:buNone/>
            </a:pPr>
            <a:endParaRPr lang="en-US" sz="2400" dirty="0"/>
          </a:p>
          <a:p>
            <a:pPr marL="1371600" lvl="3" indent="0">
              <a:buNone/>
            </a:pPr>
            <a:endParaRPr lang="en-US" sz="2400" dirty="0" smtClean="0"/>
          </a:p>
          <a:p>
            <a:pPr marL="1371600" lvl="3" indent="0">
              <a:buNone/>
            </a:pPr>
            <a:endParaRPr lang="en-US" altLang="en-US" dirty="0" smtClean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24576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9"/>
          <p:cNvSpPr txBox="1">
            <a:spLocks noChangeArrowheads="1"/>
          </p:cNvSpPr>
          <p:nvPr/>
        </p:nvSpPr>
        <p:spPr bwMode="auto">
          <a:xfrm>
            <a:off x="1719263" y="411163"/>
            <a:ext cx="6813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Summary of Main Teaching Points</a:t>
            </a:r>
            <a:endParaRPr lang="en-US" sz="3200">
              <a:solidFill>
                <a:srgbClr val="003366"/>
              </a:solidFill>
            </a:endParaRPr>
          </a:p>
        </p:txBody>
      </p:sp>
      <p:sp>
        <p:nvSpPr>
          <p:cNvPr id="35843" name="Rectangle 12"/>
          <p:cNvSpPr>
            <a:spLocks noChangeArrowheads="1"/>
          </p:cNvSpPr>
          <p:nvPr/>
        </p:nvSpPr>
        <p:spPr bwMode="auto">
          <a:xfrm>
            <a:off x="1270153" y="1564625"/>
            <a:ext cx="7086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371600" lvl="3" indent="0">
              <a:buNone/>
            </a:pPr>
            <a:r>
              <a:rPr lang="en-US" sz="2800" dirty="0" smtClean="0"/>
              <a:t>- </a:t>
            </a:r>
            <a:r>
              <a:rPr lang="en-US" sz="2400" dirty="0"/>
              <a:t>Collections</a:t>
            </a:r>
          </a:p>
          <a:p>
            <a:pPr marL="1371600" lvl="3" indent="0">
              <a:buNone/>
            </a:pPr>
            <a:r>
              <a:rPr lang="en-US" sz="2400" dirty="0"/>
              <a:t>-Hash set</a:t>
            </a:r>
          </a:p>
          <a:p>
            <a:pPr marL="1371600" lvl="3" indent="0">
              <a:buNone/>
            </a:pPr>
            <a:r>
              <a:rPr lang="en-US" sz="2400" dirty="0"/>
              <a:t>-Tree set</a:t>
            </a:r>
          </a:p>
          <a:p>
            <a:pPr marL="1371600" lvl="3" indent="0">
              <a:buNone/>
            </a:pPr>
            <a:r>
              <a:rPr lang="en-US" sz="2400" dirty="0"/>
              <a:t>-List</a:t>
            </a:r>
          </a:p>
          <a:p>
            <a:pPr marL="1371600" lvl="3" indent="0">
              <a:buNone/>
            </a:pPr>
            <a:r>
              <a:rPr lang="en-US" sz="2400" dirty="0"/>
              <a:t>-</a:t>
            </a:r>
            <a:r>
              <a:rPr lang="en-US" sz="2400" dirty="0" err="1"/>
              <a:t>ArrayList</a:t>
            </a:r>
            <a:endParaRPr lang="en-US" sz="2400" dirty="0"/>
          </a:p>
          <a:p>
            <a:pPr marL="1371600" lvl="3" indent="0">
              <a:buNone/>
            </a:pPr>
            <a:r>
              <a:rPr lang="en-US" sz="2400" dirty="0"/>
              <a:t>-Vector</a:t>
            </a:r>
          </a:p>
          <a:p>
            <a:pPr marL="457200" lvl="1" indent="0"/>
            <a:r>
              <a:rPr lang="en-US" altLang="en-US" sz="2800" dirty="0"/>
              <a:t/>
            </a:r>
            <a:br>
              <a:rPr lang="en-US" altLang="en-US" sz="2800" dirty="0"/>
            </a:br>
            <a:endParaRPr lang="en-US" altLang="en-US" sz="28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26863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MY" sz="6000" dirty="0"/>
              <a:t>Q &amp; A</a:t>
            </a:r>
          </a:p>
          <a:p>
            <a:pPr marL="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282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277957"/>
            <a:ext cx="8229600" cy="494504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UML diagrams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-</a:t>
            </a:r>
            <a:r>
              <a:rPr lang="en-US" dirty="0" err="1" smtClean="0"/>
              <a:t>Usecase</a:t>
            </a:r>
            <a:r>
              <a:rPr lang="en-US" dirty="0" smtClean="0"/>
              <a:t> diagram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-Class diagram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-</a:t>
            </a:r>
            <a:r>
              <a:rPr lang="en-US" smtClean="0"/>
              <a:t>Activity diagram</a:t>
            </a:r>
            <a:endParaRPr lang="en-US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2465407" y="522972"/>
            <a:ext cx="30828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 smtClean="0">
                <a:solidFill>
                  <a:srgbClr val="003366"/>
                </a:solidFill>
              </a:rPr>
              <a:t>Next Session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31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smtClean="0"/>
              <a:t>API can </a:t>
            </a:r>
            <a:r>
              <a:rPr lang="en-US" dirty="0" err="1" smtClean="0"/>
              <a:t>organise</a:t>
            </a:r>
            <a:r>
              <a:rPr lang="en-US" dirty="0" smtClean="0"/>
              <a:t> </a:t>
            </a:r>
            <a:r>
              <a:rPr lang="en-US" dirty="0"/>
              <a:t>and manipulate data </a:t>
            </a:r>
            <a:r>
              <a:rPr lang="en-US" dirty="0" smtClean="0"/>
              <a:t>efficiently through interfaces and classes.</a:t>
            </a:r>
            <a:endParaRPr lang="en-US" dirty="0"/>
          </a:p>
          <a:p>
            <a:r>
              <a:rPr lang="en-US" dirty="0"/>
              <a:t>These interfaces and </a:t>
            </a:r>
            <a:r>
              <a:rPr lang="en-US" dirty="0" smtClean="0"/>
              <a:t>classes: </a:t>
            </a:r>
          </a:p>
          <a:p>
            <a:pPr lvl="1"/>
            <a:r>
              <a:rPr lang="en-US" i="1" dirty="0" smtClean="0"/>
              <a:t>Java </a:t>
            </a:r>
            <a:r>
              <a:rPr lang="en-US" i="1" dirty="0"/>
              <a:t>Collections Framework (JCF)</a:t>
            </a:r>
            <a:r>
              <a:rPr lang="en-US" dirty="0"/>
              <a:t>.</a:t>
            </a:r>
          </a:p>
          <a:p>
            <a:r>
              <a:rPr lang="en-US" dirty="0"/>
              <a:t>We will learn how to use these classes and interfaces in this lesson.</a:t>
            </a:r>
          </a:p>
        </p:txBody>
      </p:sp>
    </p:spTree>
    <p:extLst>
      <p:ext uri="{BB962C8B-B14F-4D97-AF65-F5344CB8AC3E}">
        <p14:creationId xmlns:p14="http://schemas.microsoft.com/office/powerpoint/2010/main" val="919014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collection </a:t>
            </a:r>
            <a:r>
              <a:rPr lang="en-US" dirty="0"/>
              <a:t>is a container object that stores a group of objects, often referred to as </a:t>
            </a:r>
            <a:r>
              <a:rPr lang="en-US" u="sng" dirty="0"/>
              <a:t>elements</a:t>
            </a:r>
            <a:r>
              <a:rPr lang="en-US" dirty="0"/>
              <a:t>.</a:t>
            </a:r>
          </a:p>
          <a:p>
            <a:r>
              <a:rPr lang="en-US" dirty="0"/>
              <a:t>JCF supports three types of collections: </a:t>
            </a:r>
            <a:r>
              <a:rPr lang="en-US" i="1" dirty="0"/>
              <a:t>set</a:t>
            </a:r>
            <a:r>
              <a:rPr lang="en-US" dirty="0"/>
              <a:t>, </a:t>
            </a:r>
            <a:r>
              <a:rPr lang="en-US" i="1" dirty="0"/>
              <a:t>list</a:t>
            </a:r>
            <a:r>
              <a:rPr lang="en-US" dirty="0"/>
              <a:t>, and </a:t>
            </a:r>
            <a:r>
              <a:rPr lang="en-US" i="1" dirty="0"/>
              <a:t>map</a:t>
            </a:r>
            <a:r>
              <a:rPr lang="en-US" dirty="0"/>
              <a:t>.</a:t>
            </a:r>
          </a:p>
          <a:p>
            <a:r>
              <a:rPr lang="en-US" dirty="0"/>
              <a:t>They are made up by interfaces and classes.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/>
              <a:t> interface and its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HashSet</a:t>
            </a:r>
            <a:r>
              <a:rPr lang="en-US" dirty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58745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instance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/>
              <a:t> stores a group of </a:t>
            </a:r>
            <a:r>
              <a:rPr lang="en-US" dirty="0" err="1" smtClean="0"/>
              <a:t>nonduplicate</a:t>
            </a:r>
            <a:r>
              <a:rPr lang="en-US" dirty="0" smtClean="0"/>
              <a:t> </a:t>
            </a:r>
            <a:r>
              <a:rPr lang="en-US" dirty="0"/>
              <a:t>elements.</a:t>
            </a:r>
          </a:p>
          <a:p>
            <a:r>
              <a:rPr lang="en-US" dirty="0"/>
              <a:t>An instance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 stores an ordered collection of elements.</a:t>
            </a:r>
          </a:p>
          <a:p>
            <a:r>
              <a:rPr lang="en-US" dirty="0"/>
              <a:t>An instance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dirty="0"/>
              <a:t> stores a group of objects, each of which is associated with a key.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b="1" dirty="0"/>
              <a:t>Note</a:t>
            </a:r>
            <a:r>
              <a:rPr lang="en-US" sz="2000" dirty="0"/>
              <a:t>: Collection accepts only object reference type, not primitive type.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420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2" descr="java collecti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1479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Collection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roof interface for manipulating a collection of objects.</a:t>
            </a:r>
          </a:p>
          <a:p>
            <a:r>
              <a:rPr lang="en-US" dirty="0"/>
              <a:t>Provides basic operations for adding and removing elements in a collection.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/>
              <a:t> method adds an element to the collection.</a:t>
            </a:r>
          </a:p>
          <a:p>
            <a:pPr lvl="1"/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addAll</a:t>
            </a:r>
            <a:r>
              <a:rPr lang="en-US" dirty="0"/>
              <a:t> method adds all the elements in a specified collection to this collection.</a:t>
            </a:r>
          </a:p>
          <a:p>
            <a:pPr lvl="1"/>
            <a:r>
              <a:rPr lang="en-US" dirty="0"/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removeAll</a:t>
            </a:r>
            <a:r>
              <a:rPr lang="en-US" dirty="0"/>
              <a:t> methods.</a:t>
            </a:r>
          </a:p>
          <a:p>
            <a:pPr lvl="1"/>
            <a:r>
              <a:rPr lang="en-US" dirty="0"/>
              <a:t>More operations: </a:t>
            </a:r>
            <a:r>
              <a:rPr lang="en-SG" sz="1800" dirty="0">
                <a:hlinkClick r:id="rId2"/>
              </a:rPr>
              <a:t>http://docs.oracle.com/javase/7/docs/api/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407013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 -Template-level-2</Template>
  <TotalTime>38</TotalTime>
  <Pages>11</Pages>
  <Words>1814</Words>
  <Application>Microsoft Office PowerPoint</Application>
  <PresentationFormat>On-screen Show (4:3)</PresentationFormat>
  <Paragraphs>277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Century Gothic</vt:lpstr>
      <vt:lpstr>Courier New</vt:lpstr>
      <vt:lpstr>新細明體</vt:lpstr>
      <vt:lpstr>UCTI-Template-foundation-level</vt:lpstr>
      <vt:lpstr>Java Collection Framework</vt:lpstr>
      <vt:lpstr>Topic &amp; Structure of The Lesson</vt:lpstr>
      <vt:lpstr>Learning outcome</vt:lpstr>
      <vt:lpstr>Key terms you must be able to use</vt:lpstr>
      <vt:lpstr>Introduction</vt:lpstr>
      <vt:lpstr>Collection</vt:lpstr>
      <vt:lpstr>Cont’d</vt:lpstr>
      <vt:lpstr>PowerPoint Presentation</vt:lpstr>
      <vt:lpstr>Collection interface</vt:lpstr>
      <vt:lpstr>Set interface</vt:lpstr>
      <vt:lpstr>HashSet class</vt:lpstr>
      <vt:lpstr>Cont’d</vt:lpstr>
      <vt:lpstr>LinkedHashSet class</vt:lpstr>
      <vt:lpstr>Cont’d</vt:lpstr>
      <vt:lpstr>TreeSet class</vt:lpstr>
      <vt:lpstr>Cont’d</vt:lpstr>
      <vt:lpstr>Cont’d</vt:lpstr>
      <vt:lpstr>Cont’d</vt:lpstr>
      <vt:lpstr>Enhanced for-loop</vt:lpstr>
      <vt:lpstr>List interface</vt:lpstr>
      <vt:lpstr>ArrayList class</vt:lpstr>
      <vt:lpstr>LinkedList class</vt:lpstr>
      <vt:lpstr>Application</vt:lpstr>
      <vt:lpstr>Vector class</vt:lpstr>
      <vt:lpstr>Stack class</vt:lpstr>
      <vt:lpstr>Cont’d</vt:lpstr>
      <vt:lpstr>Using Generic Type</vt:lpstr>
      <vt:lpstr>Cont’d</vt:lpstr>
      <vt:lpstr>Cont’d</vt:lpstr>
      <vt:lpstr>Map interface</vt:lpstr>
      <vt:lpstr>Cont’d</vt:lpstr>
      <vt:lpstr>Cont’d</vt:lpstr>
      <vt:lpstr>Cont’d</vt:lpstr>
      <vt:lpstr>Cont’d</vt:lpstr>
      <vt:lpstr>Cont’d</vt:lpstr>
      <vt:lpstr>Cont’d</vt:lpstr>
      <vt:lpstr>Collections class</vt:lpstr>
      <vt:lpstr>Arrays class</vt:lpstr>
      <vt:lpstr>Quick Review Questions</vt:lpstr>
      <vt:lpstr>PowerPoint Presentation</vt:lpstr>
      <vt:lpstr>PowerPoint Presentation</vt:lpstr>
      <vt:lpstr>Next Session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Minnu Helen Joseph</cp:lastModifiedBy>
  <cp:revision>14</cp:revision>
  <cp:lastPrinted>1995-11-02T09:23:42Z</cp:lastPrinted>
  <dcterms:created xsi:type="dcterms:W3CDTF">2017-10-11T09:20:11Z</dcterms:created>
  <dcterms:modified xsi:type="dcterms:W3CDTF">2019-06-24T02:54:42Z</dcterms:modified>
</cp:coreProperties>
</file>