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  <p:sldMasterId id="2147483719" r:id="rId2"/>
    <p:sldMasterId id="2147483707" r:id="rId3"/>
  </p:sldMasterIdLst>
  <p:notesMasterIdLst>
    <p:notesMasterId r:id="rId25"/>
  </p:notesMasterIdLst>
  <p:handoutMasterIdLst>
    <p:handoutMasterId r:id="rId26"/>
  </p:handoutMasterIdLst>
  <p:sldIdLst>
    <p:sldId id="275" r:id="rId4"/>
    <p:sldId id="292" r:id="rId5"/>
    <p:sldId id="276" r:id="rId6"/>
    <p:sldId id="293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5" r:id="rId22"/>
    <p:sldId id="291" r:id="rId23"/>
    <p:sldId id="296" r:id="rId24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702" autoAdjust="0"/>
  </p:normalViewPr>
  <p:slideViewPr>
    <p:cSldViewPr snapToGrid="0">
      <p:cViewPr varScale="1">
        <p:scale>
          <a:sx n="86" d="100"/>
          <a:sy n="86" d="100"/>
        </p:scale>
        <p:origin x="8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89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CD84FD0-C685-4F9B-903D-3052DD2E7E12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558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D44BD90F-00B2-42D2-8617-3A7324E45697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8310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44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C1E3CA1-2B47-4652-848C-0F993629CC5A}" type="slidenum">
              <a:rPr lang="en-US"/>
              <a:pPr eaLnBrk="1" hangingPunct="1"/>
              <a:t>19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858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233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53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181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89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301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171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722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0312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8344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9717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16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1339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5013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3744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1862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6403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9184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642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4187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4711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5152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312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3252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3396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946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6697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23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90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44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10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68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24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79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111125" y="6609556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CT038-3-2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Object Oriented Development with Java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7162800" y="6626225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Slide </a:t>
            </a:r>
            <a:fld id="{7344F136-2D66-4EF0-B4DD-5EED8F3A6545}" type="slidenum">
              <a:rPr lang="en-GB" sz="800" smtClean="0">
                <a:latin typeface="Calibri" pitchFamily="34" charset="0"/>
                <a:cs typeface="Calibri" pitchFamily="34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GB" sz="800" dirty="0" smtClean="0">
                <a:latin typeface="Calibri" pitchFamily="34" charset="0"/>
                <a:cs typeface="Calibri" pitchFamily="34" charset="0"/>
              </a:rPr>
              <a:t> of 21</a:t>
            </a:r>
          </a:p>
          <a:p>
            <a:pPr algn="ctr">
              <a:defRPr/>
            </a:pP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327400" y="6625828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UML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CT038-3-2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Object Oriented Development with Java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Java Collection Framework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6883400" y="6621463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Slide </a:t>
            </a:r>
            <a:fld id="{7344F136-2D66-4EF0-B4DD-5EED8F3A6545}" type="slidenum">
              <a:rPr lang="en-GB" sz="800" smtClean="0">
                <a:latin typeface="Calibri" pitchFamily="34" charset="0"/>
                <a:cs typeface="Calibri" pitchFamily="34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GB" sz="800" dirty="0" smtClean="0">
                <a:latin typeface="Calibri" pitchFamily="34" charset="0"/>
                <a:cs typeface="Calibri" pitchFamily="34" charset="0"/>
              </a:rPr>
              <a:t> of 42</a:t>
            </a:r>
          </a:p>
        </p:txBody>
      </p:sp>
    </p:spTree>
    <p:extLst>
      <p:ext uri="{BB962C8B-B14F-4D97-AF65-F5344CB8AC3E}">
        <p14:creationId xmlns:p14="http://schemas.microsoft.com/office/powerpoint/2010/main" val="367594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CT038-3-2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Object Oriented Development with Java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Java Collection Framework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6883400" y="6621463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Slide </a:t>
            </a:r>
            <a:fld id="{7344F136-2D66-4EF0-B4DD-5EED8F3A6545}" type="slidenum">
              <a:rPr lang="en-GB" sz="800" smtClean="0">
                <a:latin typeface="Calibri" pitchFamily="34" charset="0"/>
                <a:cs typeface="Calibri" pitchFamily="34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GB" sz="800" dirty="0" smtClean="0">
                <a:latin typeface="Calibri" pitchFamily="34" charset="0"/>
                <a:cs typeface="Calibri" pitchFamily="34" charset="0"/>
              </a:rPr>
              <a:t> of 42</a:t>
            </a:r>
          </a:p>
        </p:txBody>
      </p:sp>
    </p:spTree>
    <p:extLst>
      <p:ext uri="{BB962C8B-B14F-4D97-AF65-F5344CB8AC3E}">
        <p14:creationId xmlns:p14="http://schemas.microsoft.com/office/powerpoint/2010/main" val="2056490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4375" y="3537990"/>
            <a:ext cx="6781800" cy="78105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tx1"/>
                </a:solidFill>
              </a:rPr>
              <a:t>Introduction to UML</a:t>
            </a:r>
          </a:p>
        </p:txBody>
      </p:sp>
      <p:sp>
        <p:nvSpPr>
          <p:cNvPr id="4099" name="Rectangle 33"/>
          <p:cNvSpPr>
            <a:spLocks noChangeArrowheads="1"/>
          </p:cNvSpPr>
          <p:nvPr/>
        </p:nvSpPr>
        <p:spPr bwMode="auto">
          <a:xfrm>
            <a:off x="3354388" y="4800560"/>
            <a:ext cx="54117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r"/>
            <a:r>
              <a:rPr lang="en-US" dirty="0" smtClean="0"/>
              <a:t>System Modeling </a:t>
            </a:r>
            <a:endParaRPr lang="en-US" dirty="0"/>
          </a:p>
        </p:txBody>
      </p:sp>
      <p:sp>
        <p:nvSpPr>
          <p:cNvPr id="4101" name="Text Box 42"/>
          <p:cNvSpPr txBox="1">
            <a:spLocks noChangeArrowheads="1"/>
          </p:cNvSpPr>
          <p:nvPr/>
        </p:nvSpPr>
        <p:spPr bwMode="auto">
          <a:xfrm>
            <a:off x="446088" y="1758347"/>
            <a:ext cx="8320087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sz="4000" dirty="0" smtClean="0"/>
              <a:t>Object Oriented Development </a:t>
            </a:r>
          </a:p>
          <a:p>
            <a:pPr algn="r" eaLnBrk="1" hangingPunct="1"/>
            <a:r>
              <a:rPr lang="en-US" sz="4000" dirty="0" smtClean="0"/>
              <a:t>with Java</a:t>
            </a:r>
            <a:endParaRPr lang="en-US" sz="4000" dirty="0"/>
          </a:p>
          <a:p>
            <a:pPr algn="r" eaLnBrk="1" hangingPunct="1"/>
            <a:r>
              <a:rPr lang="en-US" sz="1400" dirty="0"/>
              <a:t>(</a:t>
            </a:r>
            <a:r>
              <a:rPr lang="en-US" sz="1400" dirty="0"/>
              <a:t>CT038-3-2 and Version VC1)</a:t>
            </a:r>
          </a:p>
          <a:p>
            <a:pPr algn="r" eaLnBrk="1" hangingPunct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9862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Picture 3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480" y="1282889"/>
            <a:ext cx="6363730" cy="49224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7224"/>
            <a:ext cx="6991350" cy="1249362"/>
          </a:xfrm>
        </p:spPr>
        <p:txBody>
          <a:bodyPr/>
          <a:lstStyle/>
          <a:p>
            <a:r>
              <a:rPr lang="en-US" dirty="0" smtClean="0"/>
              <a:t>Types of UML diagrams</a:t>
            </a:r>
            <a:endParaRPr lang="en-MY" dirty="0"/>
          </a:p>
        </p:txBody>
      </p:sp>
      <p:sp>
        <p:nvSpPr>
          <p:cNvPr id="343" name="Rectangle 342"/>
          <p:cNvSpPr/>
          <p:nvPr/>
        </p:nvSpPr>
        <p:spPr>
          <a:xfrm>
            <a:off x="4858608" y="6381304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/>
              <a:t>Source: http</a:t>
            </a:r>
            <a:r>
              <a:rPr lang="en-US" sz="1200" dirty="0"/>
              <a:t>://www.uml-diagrams.org/uml-25-diagrams.html</a:t>
            </a:r>
          </a:p>
        </p:txBody>
      </p:sp>
      <p:sp>
        <p:nvSpPr>
          <p:cNvPr id="344" name="Rectangle 343"/>
          <p:cNvSpPr/>
          <p:nvPr/>
        </p:nvSpPr>
        <p:spPr>
          <a:xfrm>
            <a:off x="4858608" y="2033516"/>
            <a:ext cx="1610431" cy="42308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Rectangle 344"/>
          <p:cNvSpPr/>
          <p:nvPr/>
        </p:nvSpPr>
        <p:spPr>
          <a:xfrm>
            <a:off x="4860880" y="2731836"/>
            <a:ext cx="1610431" cy="42308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Rectangle 345"/>
          <p:cNvSpPr/>
          <p:nvPr/>
        </p:nvSpPr>
        <p:spPr>
          <a:xfrm>
            <a:off x="1953902" y="2035790"/>
            <a:ext cx="1610431" cy="42308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Rectangle 346"/>
          <p:cNvSpPr/>
          <p:nvPr/>
        </p:nvSpPr>
        <p:spPr>
          <a:xfrm>
            <a:off x="7144608" y="1762835"/>
            <a:ext cx="1610431" cy="42308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Our focus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35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" grpId="0" animBg="1"/>
      <p:bldP spid="345" grpId="0" animBg="1"/>
      <p:bldP spid="346" grpId="0" animBg="1"/>
      <p:bldP spid="34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the UML</a:t>
            </a:r>
            <a:endParaRPr lang="en-MY" dirty="0"/>
          </a:p>
        </p:txBody>
      </p:sp>
      <p:pic>
        <p:nvPicPr>
          <p:cNvPr id="5" name="Picture 4" descr="icon_U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68" y="1514333"/>
            <a:ext cx="1252538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Line 14"/>
          <p:cNvSpPr>
            <a:spLocks noChangeShapeType="1"/>
          </p:cNvSpPr>
          <p:nvPr/>
        </p:nvSpPr>
        <p:spPr bwMode="auto">
          <a:xfrm flipV="1">
            <a:off x="3481387" y="2438400"/>
            <a:ext cx="1828800" cy="30480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7" name="Text Box 30"/>
          <p:cNvSpPr txBox="1">
            <a:spLocks noChangeArrowheads="1"/>
          </p:cNvSpPr>
          <p:nvPr/>
        </p:nvSpPr>
        <p:spPr bwMode="auto">
          <a:xfrm>
            <a:off x="2414587" y="2301875"/>
            <a:ext cx="1066800" cy="74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FFCC00"/>
                </a:solidFill>
              </a:rPr>
              <a:t>UML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sz="1400" dirty="0">
                <a:solidFill>
                  <a:srgbClr val="FFCC00"/>
                </a:solidFill>
              </a:rPr>
              <a:t>Partners’ 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sz="1400" dirty="0">
                <a:solidFill>
                  <a:srgbClr val="FFCC00"/>
                </a:solidFill>
              </a:rPr>
              <a:t>Expertise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291137" y="2862263"/>
            <a:ext cx="1143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UML 1.0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lang="en-US" sz="1200"/>
              <a:t>(Jan. ‘97)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291137" y="2252663"/>
            <a:ext cx="12192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/>
              <a:t>UML 1.1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lang="en-US" sz="1200" dirty="0"/>
              <a:t>(Sept. ‘97)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291137" y="1524000"/>
            <a:ext cx="1143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/>
              <a:t>UML 1.5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lang="en-US" sz="1200" dirty="0"/>
              <a:t>(March, ‘03)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265737" y="882934"/>
            <a:ext cx="1143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/>
              <a:t>UML 2.0</a:t>
            </a:r>
          </a:p>
          <a:p>
            <a:pPr algn="ctr">
              <a:lnSpc>
                <a:spcPct val="25000"/>
              </a:lnSpc>
              <a:spcBef>
                <a:spcPct val="50000"/>
              </a:spcBef>
            </a:pPr>
            <a:r>
              <a:rPr lang="en-US" sz="1200" dirty="0"/>
              <a:t>(2004)</a:t>
            </a:r>
          </a:p>
        </p:txBody>
      </p:sp>
      <p:sp>
        <p:nvSpPr>
          <p:cNvPr id="12" name="Text Box 47"/>
          <p:cNvSpPr txBox="1">
            <a:spLocks noChangeArrowheads="1"/>
          </p:cNvSpPr>
          <p:nvPr/>
        </p:nvSpPr>
        <p:spPr bwMode="auto">
          <a:xfrm>
            <a:off x="2081212" y="5691188"/>
            <a:ext cx="1524000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/>
              <a:t>Other </a:t>
            </a:r>
          </a:p>
          <a:p>
            <a:pPr algn="ctr">
              <a:lnSpc>
                <a:spcPct val="25000"/>
              </a:lnSpc>
              <a:spcBef>
                <a:spcPct val="50000"/>
              </a:spcBef>
            </a:pPr>
            <a:r>
              <a:rPr lang="en-US" sz="1400"/>
              <a:t>Methods</a:t>
            </a:r>
          </a:p>
        </p:txBody>
      </p:sp>
      <p:sp>
        <p:nvSpPr>
          <p:cNvPr id="13" name="Text Box 48"/>
          <p:cNvSpPr txBox="1">
            <a:spLocks noChangeArrowheads="1"/>
          </p:cNvSpPr>
          <p:nvPr/>
        </p:nvSpPr>
        <p:spPr bwMode="auto">
          <a:xfrm>
            <a:off x="4224337" y="5699125"/>
            <a:ext cx="1066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/>
              <a:t>Booch ‘91</a:t>
            </a:r>
          </a:p>
        </p:txBody>
      </p:sp>
      <p:sp>
        <p:nvSpPr>
          <p:cNvPr id="14" name="Text Box 49"/>
          <p:cNvSpPr txBox="1">
            <a:spLocks noChangeArrowheads="1"/>
          </p:cNvSpPr>
          <p:nvPr/>
        </p:nvSpPr>
        <p:spPr bwMode="auto">
          <a:xfrm>
            <a:off x="5519737" y="5699125"/>
            <a:ext cx="914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/>
              <a:t>OMT - 1</a:t>
            </a:r>
          </a:p>
        </p:txBody>
      </p:sp>
      <p:sp>
        <p:nvSpPr>
          <p:cNvPr id="15" name="Text Box 50"/>
          <p:cNvSpPr txBox="1">
            <a:spLocks noChangeArrowheads="1"/>
          </p:cNvSpPr>
          <p:nvPr/>
        </p:nvSpPr>
        <p:spPr bwMode="auto">
          <a:xfrm>
            <a:off x="1252537" y="5699125"/>
            <a:ext cx="7620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/>
              <a:t>OOSE</a:t>
            </a:r>
          </a:p>
        </p:txBody>
      </p:sp>
      <p:sp>
        <p:nvSpPr>
          <p:cNvPr id="16" name="Text Box 51"/>
          <p:cNvSpPr txBox="1">
            <a:spLocks noChangeArrowheads="1"/>
          </p:cNvSpPr>
          <p:nvPr/>
        </p:nvSpPr>
        <p:spPr bwMode="auto">
          <a:xfrm>
            <a:off x="4529137" y="4983163"/>
            <a:ext cx="1066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/>
              <a:t>Booch ’93</a:t>
            </a:r>
          </a:p>
        </p:txBody>
      </p:sp>
      <p:sp>
        <p:nvSpPr>
          <p:cNvPr id="17" name="Text Box 53"/>
          <p:cNvSpPr txBox="1">
            <a:spLocks noChangeArrowheads="1"/>
          </p:cNvSpPr>
          <p:nvPr/>
        </p:nvSpPr>
        <p:spPr bwMode="auto">
          <a:xfrm>
            <a:off x="5519737" y="4983163"/>
            <a:ext cx="914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/>
              <a:t>OMT - 2</a:t>
            </a:r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7396162" y="4016375"/>
            <a:ext cx="1066800" cy="539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/>
              <a:t>Public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400"/>
              <a:t>Feedback</a:t>
            </a:r>
          </a:p>
        </p:txBody>
      </p:sp>
      <p:sp>
        <p:nvSpPr>
          <p:cNvPr id="19" name="Text Box 55"/>
          <p:cNvSpPr txBox="1">
            <a:spLocks noChangeArrowheads="1"/>
          </p:cNvSpPr>
          <p:nvPr/>
        </p:nvSpPr>
        <p:spPr bwMode="auto">
          <a:xfrm>
            <a:off x="4148137" y="4191000"/>
            <a:ext cx="23622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Unified Method 0.8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lang="en-US" sz="1200"/>
              <a:t>(OOPSLA ’95)</a:t>
            </a:r>
          </a:p>
        </p:txBody>
      </p: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3614737" y="3548063"/>
            <a:ext cx="2819400" cy="520700"/>
            <a:chOff x="2304" y="2379"/>
            <a:chExt cx="1776" cy="328"/>
          </a:xfrm>
        </p:grpSpPr>
        <p:sp>
          <p:nvSpPr>
            <p:cNvPr id="35" name="Text Box 56"/>
            <p:cNvSpPr txBox="1">
              <a:spLocks noChangeArrowheads="1"/>
            </p:cNvSpPr>
            <p:nvPr/>
          </p:nvSpPr>
          <p:spPr bwMode="auto">
            <a:xfrm>
              <a:off x="2304" y="2379"/>
              <a:ext cx="720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UML 0.9</a:t>
              </a:r>
            </a:p>
            <a:p>
              <a:pPr>
                <a:lnSpc>
                  <a:spcPct val="25000"/>
                </a:lnSpc>
                <a:spcBef>
                  <a:spcPct val="50000"/>
                </a:spcBef>
              </a:pPr>
              <a:r>
                <a:rPr lang="en-US" sz="1200"/>
                <a:t>(June ‘96)</a:t>
              </a:r>
            </a:p>
          </p:txBody>
        </p:sp>
        <p:sp>
          <p:nvSpPr>
            <p:cNvPr id="36" name="Text Box 57"/>
            <p:cNvSpPr txBox="1">
              <a:spLocks noChangeArrowheads="1"/>
            </p:cNvSpPr>
            <p:nvPr/>
          </p:nvSpPr>
          <p:spPr bwMode="auto">
            <a:xfrm>
              <a:off x="3264" y="2379"/>
              <a:ext cx="816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UML 0.91</a:t>
              </a:r>
            </a:p>
            <a:p>
              <a:pPr>
                <a:lnSpc>
                  <a:spcPct val="25000"/>
                </a:lnSpc>
                <a:spcBef>
                  <a:spcPct val="50000"/>
                </a:spcBef>
              </a:pPr>
              <a:r>
                <a:rPr lang="en-US" sz="1200"/>
                <a:t>(Oct. ‘96)</a:t>
              </a:r>
            </a:p>
          </p:txBody>
        </p:sp>
        <p:sp>
          <p:nvSpPr>
            <p:cNvPr id="37" name="Text Box 58"/>
            <p:cNvSpPr txBox="1">
              <a:spLocks noChangeArrowheads="1"/>
            </p:cNvSpPr>
            <p:nvPr/>
          </p:nvSpPr>
          <p:spPr bwMode="auto">
            <a:xfrm>
              <a:off x="2928" y="2379"/>
              <a:ext cx="432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and</a:t>
              </a:r>
            </a:p>
          </p:txBody>
        </p:sp>
      </p:grpSp>
      <p:sp>
        <p:nvSpPr>
          <p:cNvPr id="21" name="Line 60"/>
          <p:cNvSpPr>
            <a:spLocks noChangeShapeType="1"/>
          </p:cNvSpPr>
          <p:nvPr/>
        </p:nvSpPr>
        <p:spPr bwMode="auto">
          <a:xfrm flipV="1">
            <a:off x="4768850" y="5302250"/>
            <a:ext cx="246062" cy="43815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22" name="Line 67"/>
          <p:cNvSpPr>
            <a:spLocks noChangeShapeType="1"/>
          </p:cNvSpPr>
          <p:nvPr/>
        </p:nvSpPr>
        <p:spPr bwMode="auto">
          <a:xfrm flipV="1">
            <a:off x="5197475" y="4572000"/>
            <a:ext cx="246062" cy="43815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23" name="Line 68"/>
          <p:cNvSpPr>
            <a:spLocks noChangeShapeType="1"/>
          </p:cNvSpPr>
          <p:nvPr/>
        </p:nvSpPr>
        <p:spPr bwMode="auto">
          <a:xfrm flipV="1">
            <a:off x="5973762" y="5270500"/>
            <a:ext cx="3175" cy="4445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24" name="Line 69"/>
          <p:cNvSpPr>
            <a:spLocks noChangeShapeType="1"/>
          </p:cNvSpPr>
          <p:nvPr/>
        </p:nvSpPr>
        <p:spPr bwMode="auto">
          <a:xfrm flipV="1">
            <a:off x="5976937" y="4572000"/>
            <a:ext cx="3175" cy="431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25" name="Line 70"/>
          <p:cNvSpPr>
            <a:spLocks noChangeShapeType="1"/>
          </p:cNvSpPr>
          <p:nvPr/>
        </p:nvSpPr>
        <p:spPr bwMode="auto">
          <a:xfrm flipV="1">
            <a:off x="2890837" y="4419600"/>
            <a:ext cx="1282700" cy="13081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26" name="Line 73"/>
          <p:cNvSpPr>
            <a:spLocks noChangeShapeType="1"/>
          </p:cNvSpPr>
          <p:nvPr/>
        </p:nvSpPr>
        <p:spPr bwMode="auto">
          <a:xfrm flipV="1">
            <a:off x="1693862" y="3784600"/>
            <a:ext cx="1958975" cy="189706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27" name="Line 74"/>
          <p:cNvSpPr>
            <a:spLocks noChangeShapeType="1"/>
          </p:cNvSpPr>
          <p:nvPr/>
        </p:nvSpPr>
        <p:spPr bwMode="auto">
          <a:xfrm>
            <a:off x="3481387" y="2743200"/>
            <a:ext cx="1828800" cy="30480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28" name="Line 15"/>
          <p:cNvSpPr>
            <a:spLocks noChangeShapeType="1"/>
          </p:cNvSpPr>
          <p:nvPr/>
        </p:nvSpPr>
        <p:spPr bwMode="auto">
          <a:xfrm rot="16200000">
            <a:off x="5495131" y="2675731"/>
            <a:ext cx="3651250" cy="1588"/>
          </a:xfrm>
          <a:prstGeom prst="line">
            <a:avLst/>
          </a:prstGeom>
          <a:noFill/>
          <a:ln w="76200">
            <a:solidFill>
              <a:srgbClr val="66FF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29" name="Line 75"/>
          <p:cNvSpPr>
            <a:spLocks noChangeShapeType="1"/>
          </p:cNvSpPr>
          <p:nvPr/>
        </p:nvSpPr>
        <p:spPr bwMode="auto">
          <a:xfrm>
            <a:off x="6586537" y="191069"/>
            <a:ext cx="0" cy="4330131"/>
          </a:xfrm>
          <a:prstGeom prst="line">
            <a:avLst/>
          </a:prstGeom>
          <a:noFill/>
          <a:ln w="152400">
            <a:solidFill>
              <a:schemeClr val="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6510337" y="4597400"/>
            <a:ext cx="152400" cy="1447800"/>
            <a:chOff x="3696" y="3072"/>
            <a:chExt cx="96" cy="912"/>
          </a:xfrm>
        </p:grpSpPr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3696" y="3072"/>
              <a:ext cx="96" cy="19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3696" y="3312"/>
              <a:ext cx="96" cy="19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3696" y="3552"/>
              <a:ext cx="96" cy="19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3696" y="3792"/>
              <a:ext cx="96" cy="19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</p:grp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5306466" y="216469"/>
            <a:ext cx="1143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/>
              <a:t>UML </a:t>
            </a:r>
            <a:r>
              <a:rPr lang="en-US" sz="1800" dirty="0" smtClean="0"/>
              <a:t>2.5</a:t>
            </a:r>
            <a:endParaRPr lang="en-US" sz="1800" dirty="0"/>
          </a:p>
          <a:p>
            <a:pPr algn="ctr">
              <a:lnSpc>
                <a:spcPct val="25000"/>
              </a:lnSpc>
              <a:spcBef>
                <a:spcPct val="50000"/>
              </a:spcBef>
            </a:pPr>
            <a:r>
              <a:rPr lang="en-US" sz="1200" dirty="0"/>
              <a:t>(</a:t>
            </a:r>
            <a:r>
              <a:rPr lang="en-US" sz="1200" dirty="0" smtClean="0"/>
              <a:t>2015)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1094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 to the UML</a:t>
            </a:r>
            <a:endParaRPr lang="en-MY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761163" y="1985895"/>
            <a:ext cx="896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en-MY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13463" y="2438333"/>
            <a:ext cx="211455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en-MY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761163" y="1985895"/>
            <a:ext cx="896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en-MY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731000" y="2041458"/>
            <a:ext cx="685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rgbClr val="002060"/>
                </a:solidFill>
              </a:rPr>
              <a:t>Fusion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13463" y="2438333"/>
            <a:ext cx="211455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en-MY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731000" y="2341495"/>
            <a:ext cx="2146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</a:pPr>
            <a:r>
              <a:rPr lang="en-US" sz="1600" i="1">
                <a:solidFill>
                  <a:srgbClr val="002060"/>
                </a:solidFill>
              </a:rPr>
              <a:t>Operation descriptions, </a:t>
            </a:r>
            <a:br>
              <a:rPr lang="en-US" sz="1600" i="1">
                <a:solidFill>
                  <a:srgbClr val="002060"/>
                </a:solidFill>
              </a:rPr>
            </a:br>
            <a:r>
              <a:rPr lang="en-US" sz="1600" i="1">
                <a:solidFill>
                  <a:srgbClr val="002060"/>
                </a:solidFill>
              </a:rPr>
              <a:t>message numbering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109663" y="2117658"/>
            <a:ext cx="8588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en-MY">
              <a:solidFill>
                <a:srgbClr val="002060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69938" y="2368483"/>
            <a:ext cx="1527175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en-MY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31850" y="2341495"/>
            <a:ext cx="1516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</a:pPr>
            <a:r>
              <a:rPr lang="en-US" sz="1600" i="1">
                <a:solidFill>
                  <a:srgbClr val="002060"/>
                </a:solidFill>
              </a:rPr>
              <a:t>Before and after </a:t>
            </a:r>
            <a:br>
              <a:rPr lang="en-US" sz="1600" i="1">
                <a:solidFill>
                  <a:srgbClr val="002060"/>
                </a:solidFill>
              </a:rPr>
            </a:br>
            <a:r>
              <a:rPr lang="en-US" sz="1600" i="1">
                <a:solidFill>
                  <a:srgbClr val="002060"/>
                </a:solidFill>
              </a:rPr>
              <a:t>conditions 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09663" y="2117658"/>
            <a:ext cx="8588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en-MY">
              <a:solidFill>
                <a:srgbClr val="002060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638300" y="2036695"/>
            <a:ext cx="635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002060"/>
                </a:solidFill>
              </a:rPr>
              <a:t>Meyer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69938" y="2368483"/>
            <a:ext cx="1527175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en-MY">
              <a:solidFill>
                <a:srgbClr val="002060"/>
              </a:solidFill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923925" y="3359083"/>
            <a:ext cx="7572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en-MY">
              <a:solidFill>
                <a:srgbClr val="002060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27075" y="3811520"/>
            <a:ext cx="11572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en-MY">
              <a:solidFill>
                <a:srgbClr val="002060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923925" y="3359083"/>
            <a:ext cx="7572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en-MY">
              <a:solidFill>
                <a:srgbClr val="002060"/>
              </a:solidFill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785938" y="3103495"/>
            <a:ext cx="546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rgbClr val="002060"/>
                </a:solidFill>
              </a:rPr>
              <a:t>Harel</a:t>
            </a:r>
            <a:endParaRPr lang="en-US">
              <a:solidFill>
                <a:srgbClr val="002060"/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727075" y="3811520"/>
            <a:ext cx="11572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en-MY">
              <a:solidFill>
                <a:srgbClr val="002060"/>
              </a:solidFill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262063" y="3408295"/>
            <a:ext cx="1085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1600" i="1">
                <a:solidFill>
                  <a:srgbClr val="002060"/>
                </a:solidFill>
              </a:rPr>
              <a:t>State charts</a:t>
            </a:r>
            <a:endParaRPr lang="en-US">
              <a:solidFill>
                <a:srgbClr val="002060"/>
              </a:solidFill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6343650" y="4456045"/>
            <a:ext cx="14811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en-MY">
              <a:solidFill>
                <a:srgbClr val="002060"/>
              </a:solidFill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311900" y="4908483"/>
            <a:ext cx="14700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en-MY">
              <a:solidFill>
                <a:srgbClr val="002060"/>
              </a:solidFill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343650" y="4456045"/>
            <a:ext cx="14811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en-MY">
              <a:solidFill>
                <a:srgbClr val="002060"/>
              </a:solidFill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6740525" y="4229033"/>
            <a:ext cx="1181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rgbClr val="002060"/>
                </a:solidFill>
              </a:rPr>
              <a:t>Wirfs-Brock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6311900" y="4908483"/>
            <a:ext cx="14700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en-MY">
              <a:solidFill>
                <a:srgbClr val="002060"/>
              </a:solidFill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6731000" y="4535420"/>
            <a:ext cx="14065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1600" i="1">
                <a:solidFill>
                  <a:srgbClr val="002060"/>
                </a:solidFill>
              </a:rPr>
              <a:t>Responsibilities</a:t>
            </a:r>
            <a:endParaRPr lang="en-US">
              <a:solidFill>
                <a:srgbClr val="002060"/>
              </a:solidFill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6918325" y="3217795"/>
            <a:ext cx="9985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en-MY">
              <a:solidFill>
                <a:srgbClr val="002060"/>
              </a:solidFill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6554788" y="3670233"/>
            <a:ext cx="167798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en-MY">
              <a:solidFill>
                <a:srgbClr val="002060"/>
              </a:solidFill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6918325" y="3217795"/>
            <a:ext cx="9985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en-MY">
              <a:solidFill>
                <a:srgbClr val="002060"/>
              </a:solidFill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740525" y="3103495"/>
            <a:ext cx="762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rgbClr val="002060"/>
                </a:solidFill>
              </a:rPr>
              <a:t>Embley</a:t>
            </a:r>
            <a:endParaRPr lang="en-US">
              <a:solidFill>
                <a:srgbClr val="002060"/>
              </a:solidFill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6554788" y="3670233"/>
            <a:ext cx="167798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en-MY">
              <a:solidFill>
                <a:srgbClr val="002060"/>
              </a:solidFill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6731000" y="3408295"/>
            <a:ext cx="1692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</a:pPr>
            <a:r>
              <a:rPr lang="en-US" sz="1600" i="1">
                <a:solidFill>
                  <a:srgbClr val="002060"/>
                </a:solidFill>
              </a:rPr>
              <a:t>Singleton classes, </a:t>
            </a:r>
            <a:br>
              <a:rPr lang="en-US" sz="1600" i="1">
                <a:solidFill>
                  <a:srgbClr val="002060"/>
                </a:solidFill>
              </a:rPr>
            </a:br>
            <a:r>
              <a:rPr lang="en-US" sz="1600" i="1">
                <a:solidFill>
                  <a:srgbClr val="002060"/>
                </a:solidFill>
              </a:rPr>
              <a:t>High</a:t>
            </a:r>
            <a:r>
              <a:rPr lang="en-US" sz="1600">
                <a:solidFill>
                  <a:srgbClr val="002060"/>
                </a:solidFill>
              </a:rPr>
              <a:t>-</a:t>
            </a:r>
            <a:r>
              <a:rPr lang="en-US" sz="1600" i="1">
                <a:solidFill>
                  <a:srgbClr val="002060"/>
                </a:solidFill>
              </a:rPr>
              <a:t>level view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5148263" y="5021195"/>
            <a:ext cx="7572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en-MY">
              <a:solidFill>
                <a:srgbClr val="002060"/>
              </a:solidFill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4922838" y="5473633"/>
            <a:ext cx="13001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en-MY">
              <a:solidFill>
                <a:srgbClr val="002060"/>
              </a:solidFill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5148263" y="5021195"/>
            <a:ext cx="7572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en-MY">
              <a:solidFill>
                <a:srgbClr val="002060"/>
              </a:solidFill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6550025" y="5237095"/>
            <a:ext cx="533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rgbClr val="002060"/>
                </a:solidFill>
              </a:rPr>
              <a:t>Odell</a:t>
            </a:r>
            <a:endParaRPr lang="en-US">
              <a:solidFill>
                <a:srgbClr val="002060"/>
              </a:solidFill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4922838" y="5473633"/>
            <a:ext cx="13001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en-MY">
              <a:solidFill>
                <a:srgbClr val="002060"/>
              </a:solidFill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6540500" y="5541895"/>
            <a:ext cx="1193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1600" i="1">
                <a:solidFill>
                  <a:srgbClr val="002060"/>
                </a:solidFill>
              </a:rPr>
              <a:t>Classification</a:t>
            </a:r>
            <a:endParaRPr lang="en-US">
              <a:solidFill>
                <a:srgbClr val="002060"/>
              </a:solidFill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835275" y="5062470"/>
            <a:ext cx="17605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en-MY">
              <a:solidFill>
                <a:srgbClr val="002060"/>
              </a:solidFill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2933700" y="5510145"/>
            <a:ext cx="15652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en-MY">
              <a:solidFill>
                <a:srgbClr val="002060"/>
              </a:solidFill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257300" y="5541895"/>
            <a:ext cx="1466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1600" i="1">
                <a:solidFill>
                  <a:srgbClr val="002060"/>
                </a:solidFill>
              </a:rPr>
              <a:t>Object lifecycles</a:t>
            </a:r>
            <a:endParaRPr lang="en-US">
              <a:solidFill>
                <a:srgbClr val="002060"/>
              </a:solidFill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2835275" y="5062470"/>
            <a:ext cx="17605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en-MY">
              <a:solidFill>
                <a:srgbClr val="002060"/>
              </a:solidFill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1266825" y="5237095"/>
            <a:ext cx="14859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rgbClr val="002060"/>
                </a:solidFill>
              </a:rPr>
              <a:t>Shlaer- Mellor </a:t>
            </a: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2933700" y="5510145"/>
            <a:ext cx="15652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en-MY">
              <a:solidFill>
                <a:srgbClr val="002060"/>
              </a:solidFill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1119188" y="4325870"/>
            <a:ext cx="15636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en-MY">
              <a:solidFill>
                <a:srgbClr val="002060"/>
              </a:solidFill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881063" y="4776720"/>
            <a:ext cx="2024062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en-MY">
              <a:solidFill>
                <a:srgbClr val="002060"/>
              </a:solidFill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1119188" y="4325870"/>
            <a:ext cx="15636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en-MY">
              <a:solidFill>
                <a:srgbClr val="002060"/>
              </a:solidFill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935038" y="4229033"/>
            <a:ext cx="1371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rgbClr val="002060"/>
                </a:solidFill>
              </a:rPr>
              <a:t>Gamma, et.al</a:t>
            </a:r>
            <a:endParaRPr lang="en-US">
              <a:solidFill>
                <a:srgbClr val="002060"/>
              </a:solidFill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881063" y="4776720"/>
            <a:ext cx="2024062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en-MY">
              <a:solidFill>
                <a:srgbClr val="002060"/>
              </a:solidFill>
            </a:endParaRP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266700" y="4551295"/>
            <a:ext cx="2081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</a:pPr>
            <a:r>
              <a:rPr lang="en-US" sz="1600" i="1">
                <a:solidFill>
                  <a:srgbClr val="002060"/>
                </a:solidFill>
              </a:rPr>
              <a:t>Frameworks, patterns, </a:t>
            </a:r>
            <a:br>
              <a:rPr lang="en-US" sz="1600" i="1">
                <a:solidFill>
                  <a:srgbClr val="002060"/>
                </a:solidFill>
              </a:rPr>
            </a:br>
            <a:r>
              <a:rPr lang="en-US" sz="1600" i="1">
                <a:solidFill>
                  <a:srgbClr val="002060"/>
                </a:solidFill>
              </a:rPr>
              <a:t>notes</a:t>
            </a: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3783013" y="1268345"/>
            <a:ext cx="113347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en-MY">
              <a:solidFill>
                <a:srgbClr val="002060"/>
              </a:solidFill>
            </a:endParaRP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4906963" y="1701733"/>
            <a:ext cx="160813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en-MY">
              <a:solidFill>
                <a:srgbClr val="002060"/>
              </a:solidFill>
            </a:endParaRP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2225675" y="1652520"/>
            <a:ext cx="1776413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en-MY">
              <a:solidFill>
                <a:srgbClr val="002060"/>
              </a:solidFill>
            </a:endParaRPr>
          </a:p>
        </p:txBody>
      </p:sp>
      <p:grpSp>
        <p:nvGrpSpPr>
          <p:cNvPr id="56" name="Group 55"/>
          <p:cNvGrpSpPr>
            <a:grpSpLocks/>
          </p:cNvGrpSpPr>
          <p:nvPr/>
        </p:nvGrpSpPr>
        <p:grpSpPr bwMode="auto">
          <a:xfrm>
            <a:off x="3459165" y="2941570"/>
            <a:ext cx="2141538" cy="1208088"/>
            <a:chOff x="1968" y="1770"/>
            <a:chExt cx="1349" cy="761"/>
          </a:xfrm>
        </p:grpSpPr>
        <p:pic>
          <p:nvPicPr>
            <p:cNvPr id="74" name="Picture 7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0" y="1772"/>
              <a:ext cx="1344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" name="Rectangle 74"/>
            <p:cNvSpPr>
              <a:spLocks noChangeArrowheads="1"/>
            </p:cNvSpPr>
            <p:nvPr/>
          </p:nvSpPr>
          <p:spPr bwMode="auto">
            <a:xfrm>
              <a:off x="1968" y="1770"/>
              <a:ext cx="1349" cy="761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MY">
                <a:solidFill>
                  <a:srgbClr val="002060"/>
                </a:solidFill>
              </a:endParaRPr>
            </a:p>
          </p:txBody>
        </p:sp>
      </p:grp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4108450" y="1327083"/>
            <a:ext cx="8736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srgbClr val="002060"/>
                </a:solidFill>
              </a:rPr>
              <a:t>Booch</a:t>
            </a:r>
            <a:endParaRPr lang="en-US">
              <a:solidFill>
                <a:srgbClr val="002060"/>
              </a:solidFill>
            </a:endParaRP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2139950" y="1327083"/>
            <a:ext cx="15084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2400" dirty="0" err="1">
                <a:solidFill>
                  <a:srgbClr val="002060"/>
                </a:solidFill>
              </a:rPr>
              <a:t>Rumbaugh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5568950" y="1327083"/>
            <a:ext cx="13192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srgbClr val="002060"/>
                </a:solidFill>
              </a:rPr>
              <a:t>Jacobson</a:t>
            </a:r>
            <a:endParaRPr lang="en-US">
              <a:solidFill>
                <a:srgbClr val="002060"/>
              </a:solidFill>
            </a:endParaRPr>
          </a:p>
        </p:txBody>
      </p:sp>
      <p:sp>
        <p:nvSpPr>
          <p:cNvPr id="60" name="Line 185"/>
          <p:cNvSpPr>
            <a:spLocks noChangeShapeType="1"/>
          </p:cNvSpPr>
          <p:nvPr/>
        </p:nvSpPr>
        <p:spPr bwMode="auto">
          <a:xfrm rot="18916551" flipV="1">
            <a:off x="4957763" y="2241483"/>
            <a:ext cx="1524000" cy="1016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en-MY">
              <a:solidFill>
                <a:srgbClr val="002060"/>
              </a:solidFill>
            </a:endParaRPr>
          </a:p>
        </p:txBody>
      </p:sp>
      <p:sp>
        <p:nvSpPr>
          <p:cNvPr id="61" name="Line 186"/>
          <p:cNvSpPr>
            <a:spLocks noChangeShapeType="1"/>
          </p:cNvSpPr>
          <p:nvPr/>
        </p:nvSpPr>
        <p:spPr bwMode="auto">
          <a:xfrm rot="15850562">
            <a:off x="3972719" y="2237514"/>
            <a:ext cx="1147762" cy="127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en-MY">
              <a:solidFill>
                <a:srgbClr val="002060"/>
              </a:solidFill>
            </a:endParaRPr>
          </a:p>
        </p:txBody>
      </p:sp>
      <p:sp>
        <p:nvSpPr>
          <p:cNvPr id="62" name="Line 187"/>
          <p:cNvSpPr>
            <a:spLocks noChangeShapeType="1"/>
          </p:cNvSpPr>
          <p:nvPr/>
        </p:nvSpPr>
        <p:spPr bwMode="auto">
          <a:xfrm rot="13449706">
            <a:off x="2709863" y="2243070"/>
            <a:ext cx="1520825" cy="1238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en-MY">
              <a:solidFill>
                <a:srgbClr val="002060"/>
              </a:solidFill>
            </a:endParaRP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3400425" y="5237095"/>
            <a:ext cx="2311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rgbClr val="002060"/>
                </a:solidFill>
              </a:rPr>
              <a:t>Selic, Gullekson, Ward</a:t>
            </a:r>
            <a:endParaRPr lang="en-US">
              <a:solidFill>
                <a:srgbClr val="002060"/>
              </a:solidFill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3390900" y="5541895"/>
            <a:ext cx="2382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</a:pPr>
            <a:r>
              <a:rPr lang="en-US" sz="1600" i="1">
                <a:solidFill>
                  <a:srgbClr val="002060"/>
                </a:solidFill>
              </a:rPr>
              <a:t>ROOM (Real-Time </a:t>
            </a:r>
            <a:br>
              <a:rPr lang="en-US" sz="1600" i="1">
                <a:solidFill>
                  <a:srgbClr val="002060"/>
                </a:solidFill>
              </a:rPr>
            </a:br>
            <a:r>
              <a:rPr lang="en-US" sz="1600" i="1">
                <a:solidFill>
                  <a:srgbClr val="002060"/>
                </a:solidFill>
              </a:rPr>
              <a:t>Object-Oriented Modeling)</a:t>
            </a:r>
            <a:endParaRPr lang="en-US">
              <a:solidFill>
                <a:srgbClr val="002060"/>
              </a:solidFill>
            </a:endParaRPr>
          </a:p>
        </p:txBody>
      </p:sp>
      <p:sp>
        <p:nvSpPr>
          <p:cNvPr id="65" name="Line 193"/>
          <p:cNvSpPr>
            <a:spLocks noChangeShapeType="1"/>
          </p:cNvSpPr>
          <p:nvPr/>
        </p:nvSpPr>
        <p:spPr bwMode="auto">
          <a:xfrm>
            <a:off x="2400300" y="2189095"/>
            <a:ext cx="9144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en-MY">
              <a:solidFill>
                <a:srgbClr val="002060"/>
              </a:solidFill>
            </a:endParaRPr>
          </a:p>
        </p:txBody>
      </p:sp>
      <p:sp>
        <p:nvSpPr>
          <p:cNvPr id="66" name="Line 194"/>
          <p:cNvSpPr>
            <a:spLocks noChangeShapeType="1"/>
          </p:cNvSpPr>
          <p:nvPr/>
        </p:nvSpPr>
        <p:spPr bwMode="auto">
          <a:xfrm>
            <a:off x="2476500" y="3255895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en-MY">
              <a:solidFill>
                <a:srgbClr val="002060"/>
              </a:solidFill>
            </a:endParaRPr>
          </a:p>
        </p:txBody>
      </p:sp>
      <p:sp>
        <p:nvSpPr>
          <p:cNvPr id="67" name="Line 195"/>
          <p:cNvSpPr>
            <a:spLocks noChangeShapeType="1"/>
          </p:cNvSpPr>
          <p:nvPr/>
        </p:nvSpPr>
        <p:spPr bwMode="auto">
          <a:xfrm flipV="1">
            <a:off x="2400300" y="4017895"/>
            <a:ext cx="838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en-MY">
              <a:solidFill>
                <a:srgbClr val="002060"/>
              </a:solidFill>
            </a:endParaRPr>
          </a:p>
        </p:txBody>
      </p:sp>
      <p:sp>
        <p:nvSpPr>
          <p:cNvPr id="68" name="Line 196"/>
          <p:cNvSpPr>
            <a:spLocks noChangeShapeType="1"/>
          </p:cNvSpPr>
          <p:nvPr/>
        </p:nvSpPr>
        <p:spPr bwMode="auto">
          <a:xfrm flipV="1">
            <a:off x="2857500" y="4322695"/>
            <a:ext cx="68580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en-MY">
              <a:solidFill>
                <a:srgbClr val="002060"/>
              </a:solidFill>
            </a:endParaRPr>
          </a:p>
        </p:txBody>
      </p:sp>
      <p:sp>
        <p:nvSpPr>
          <p:cNvPr id="69" name="Line 197"/>
          <p:cNvSpPr>
            <a:spLocks noChangeShapeType="1"/>
          </p:cNvSpPr>
          <p:nvPr/>
        </p:nvSpPr>
        <p:spPr bwMode="auto">
          <a:xfrm flipV="1">
            <a:off x="4533900" y="4322695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en-MY">
              <a:solidFill>
                <a:srgbClr val="002060"/>
              </a:solidFill>
            </a:endParaRPr>
          </a:p>
        </p:txBody>
      </p:sp>
      <p:sp>
        <p:nvSpPr>
          <p:cNvPr id="70" name="Line 198"/>
          <p:cNvSpPr>
            <a:spLocks noChangeShapeType="1"/>
          </p:cNvSpPr>
          <p:nvPr/>
        </p:nvSpPr>
        <p:spPr bwMode="auto">
          <a:xfrm flipH="1" flipV="1">
            <a:off x="5676900" y="4322695"/>
            <a:ext cx="762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en-MY">
              <a:solidFill>
                <a:srgbClr val="002060"/>
              </a:solidFill>
            </a:endParaRPr>
          </a:p>
        </p:txBody>
      </p:sp>
      <p:sp>
        <p:nvSpPr>
          <p:cNvPr id="71" name="Line 199"/>
          <p:cNvSpPr>
            <a:spLocks noChangeShapeType="1"/>
          </p:cNvSpPr>
          <p:nvPr/>
        </p:nvSpPr>
        <p:spPr bwMode="auto">
          <a:xfrm flipH="1" flipV="1">
            <a:off x="5753100" y="4017895"/>
            <a:ext cx="8382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en-MY">
              <a:solidFill>
                <a:srgbClr val="002060"/>
              </a:solidFill>
            </a:endParaRPr>
          </a:p>
        </p:txBody>
      </p:sp>
      <p:sp>
        <p:nvSpPr>
          <p:cNvPr id="72" name="Line 200"/>
          <p:cNvSpPr>
            <a:spLocks noChangeShapeType="1"/>
          </p:cNvSpPr>
          <p:nvPr/>
        </p:nvSpPr>
        <p:spPr bwMode="auto">
          <a:xfrm flipH="1">
            <a:off x="5753100" y="3255895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en-MY">
              <a:solidFill>
                <a:srgbClr val="002060"/>
              </a:solidFill>
            </a:endParaRPr>
          </a:p>
        </p:txBody>
      </p:sp>
      <p:sp>
        <p:nvSpPr>
          <p:cNvPr id="73" name="Line 201"/>
          <p:cNvSpPr>
            <a:spLocks noChangeShapeType="1"/>
          </p:cNvSpPr>
          <p:nvPr/>
        </p:nvSpPr>
        <p:spPr bwMode="auto">
          <a:xfrm flipH="1">
            <a:off x="5753100" y="2189095"/>
            <a:ext cx="9144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en-MY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38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Type of Process Most Benefits the UML?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UML is largely process independent.  A process fully benefits from the UML when the process is:</a:t>
            </a:r>
          </a:p>
          <a:p>
            <a:pPr lvl="1"/>
            <a:r>
              <a:rPr lang="en-US" dirty="0"/>
              <a:t>Use-case driven</a:t>
            </a:r>
          </a:p>
          <a:p>
            <a:pPr lvl="1"/>
            <a:r>
              <a:rPr lang="en-US" dirty="0"/>
              <a:t>Architecture centric</a:t>
            </a:r>
          </a:p>
          <a:p>
            <a:pPr lvl="1"/>
            <a:r>
              <a:rPr lang="en-US" dirty="0"/>
              <a:t>Iterative and incremental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02580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Use-Case Driven Process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>
              <a:lnSpc>
                <a:spcPct val="70000"/>
              </a:lnSpc>
            </a:pPr>
            <a:r>
              <a:rPr lang="en-US" dirty="0"/>
              <a:t>Use cases defined for a system are the basis for the entire development process.</a:t>
            </a:r>
          </a:p>
          <a:p>
            <a:pPr fontAlgn="t">
              <a:lnSpc>
                <a:spcPct val="70000"/>
              </a:lnSpc>
            </a:pPr>
            <a:r>
              <a:rPr lang="en-US" dirty="0"/>
              <a:t>Benefits of use cases:</a:t>
            </a:r>
          </a:p>
          <a:p>
            <a:pPr lvl="1" fontAlgn="t">
              <a:lnSpc>
                <a:spcPct val="77000"/>
              </a:lnSpc>
            </a:pPr>
            <a:r>
              <a:rPr lang="en-US" dirty="0"/>
              <a:t>Concise, simple, and understandable by a wide range of stakeholders.</a:t>
            </a:r>
          </a:p>
          <a:p>
            <a:pPr lvl="1">
              <a:lnSpc>
                <a:spcPct val="77000"/>
              </a:lnSpc>
            </a:pPr>
            <a:r>
              <a:rPr lang="en-US" dirty="0"/>
              <a:t>Help synchronize the content of different models.</a:t>
            </a:r>
          </a:p>
          <a:p>
            <a:endParaRPr lang="en-MY" dirty="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4332287" y="5189752"/>
            <a:ext cx="1238250" cy="52228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en-MY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462462" y="5358027"/>
            <a:ext cx="9429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Withdraw Money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019425" y="4142002"/>
            <a:ext cx="173037" cy="1889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en-MY">
              <a:solidFill>
                <a:srgbClr val="002060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2894012" y="4537289"/>
            <a:ext cx="419100" cy="227013"/>
          </a:xfrm>
          <a:custGeom>
            <a:avLst/>
            <a:gdLst>
              <a:gd name="T0" fmla="*/ 0 w 264"/>
              <a:gd name="T1" fmla="*/ 143 h 143"/>
              <a:gd name="T2" fmla="*/ 131 w 264"/>
              <a:gd name="T3" fmla="*/ 0 h 143"/>
              <a:gd name="T4" fmla="*/ 264 w 264"/>
              <a:gd name="T5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4" h="143">
                <a:moveTo>
                  <a:pt x="0" y="143"/>
                </a:moveTo>
                <a:lnTo>
                  <a:pt x="131" y="0"/>
                </a:lnTo>
                <a:lnTo>
                  <a:pt x="264" y="143"/>
                </a:lnTo>
              </a:path>
            </a:pathLst>
          </a:custGeom>
          <a:noFill/>
          <a:ln w="28575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en-MY">
              <a:solidFill>
                <a:srgbClr val="002060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652712" y="4835739"/>
            <a:ext cx="8810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600">
                <a:solidFill>
                  <a:srgbClr val="002060"/>
                </a:solidFill>
              </a:rPr>
              <a:t>Customer</a:t>
            </a:r>
            <a:endParaRPr lang="en-US">
              <a:solidFill>
                <a:srgbClr val="002060"/>
              </a:solidFill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256212" y="4048339"/>
            <a:ext cx="1254125" cy="47466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en-MY">
              <a:solidFill>
                <a:srgbClr val="002060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462587" y="4200739"/>
            <a:ext cx="8493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rgbClr val="002060"/>
                </a:solidFill>
              </a:rPr>
              <a:t>Check Balance</a:t>
            </a:r>
          </a:p>
        </p:txBody>
      </p:sp>
      <p:sp>
        <p:nvSpPr>
          <p:cNvPr id="12" name="Line 61"/>
          <p:cNvSpPr>
            <a:spLocks noChangeShapeType="1"/>
          </p:cNvSpPr>
          <p:nvPr/>
        </p:nvSpPr>
        <p:spPr bwMode="auto">
          <a:xfrm flipV="1">
            <a:off x="3503612" y="4294402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en-MY">
              <a:solidFill>
                <a:srgbClr val="002060"/>
              </a:solidFill>
            </a:endParaRPr>
          </a:p>
        </p:txBody>
      </p:sp>
      <p:sp>
        <p:nvSpPr>
          <p:cNvPr id="13" name="Line 62"/>
          <p:cNvSpPr>
            <a:spLocks noChangeShapeType="1"/>
          </p:cNvSpPr>
          <p:nvPr/>
        </p:nvSpPr>
        <p:spPr bwMode="auto">
          <a:xfrm>
            <a:off x="3503612" y="4751602"/>
            <a:ext cx="838200" cy="457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en-MY">
              <a:solidFill>
                <a:srgbClr val="002060"/>
              </a:solidFill>
            </a:endParaRPr>
          </a:p>
        </p:txBody>
      </p:sp>
      <p:sp>
        <p:nvSpPr>
          <p:cNvPr id="14" name="Line 64"/>
          <p:cNvSpPr>
            <a:spLocks noChangeShapeType="1"/>
          </p:cNvSpPr>
          <p:nvPr/>
        </p:nvSpPr>
        <p:spPr bwMode="auto">
          <a:xfrm>
            <a:off x="2917825" y="4396002"/>
            <a:ext cx="3762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en-MY">
              <a:solidFill>
                <a:srgbClr val="002060"/>
              </a:solidFill>
            </a:endParaRPr>
          </a:p>
        </p:txBody>
      </p:sp>
      <p:sp>
        <p:nvSpPr>
          <p:cNvPr id="15" name="Line 63"/>
          <p:cNvSpPr>
            <a:spLocks noChangeShapeType="1"/>
          </p:cNvSpPr>
          <p:nvPr/>
        </p:nvSpPr>
        <p:spPr bwMode="auto">
          <a:xfrm flipV="1">
            <a:off x="3099665" y="4327739"/>
            <a:ext cx="0" cy="209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03913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Architecture-Centric Process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1234329"/>
            <a:ext cx="8229600" cy="4525962"/>
          </a:xfrm>
        </p:spPr>
        <p:txBody>
          <a:bodyPr/>
          <a:lstStyle/>
          <a:p>
            <a:r>
              <a:rPr lang="en-US" dirty="0"/>
              <a:t>A system’s architecture is used as a primary artifact for conceptualizing, constructing, managing, and evolving the system under development.</a:t>
            </a:r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Intellectual control over a project to manage its complexity and to maintain system integrity.</a:t>
            </a:r>
          </a:p>
          <a:p>
            <a:pPr lvl="1"/>
            <a:r>
              <a:rPr lang="en-US" dirty="0"/>
              <a:t>Effective basis for large-scale reuse.</a:t>
            </a:r>
          </a:p>
          <a:p>
            <a:pPr lvl="1"/>
            <a:r>
              <a:rPr lang="en-US" dirty="0"/>
              <a:t>A basis for project management.</a:t>
            </a:r>
          </a:p>
          <a:p>
            <a:pPr lvl="1"/>
            <a:r>
              <a:rPr lang="en-US" dirty="0"/>
              <a:t>Assistance in component-based development.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647011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Iterative and Incremental Process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Critical risks are resolved before making large investments. </a:t>
            </a:r>
          </a:p>
          <a:p>
            <a:r>
              <a:rPr lang="en-US" sz="2800" dirty="0"/>
              <a:t>Initial iterations enable early user feedback.  </a:t>
            </a:r>
          </a:p>
          <a:p>
            <a:r>
              <a:rPr lang="en-US" sz="2800" dirty="0"/>
              <a:t>Testing and integration are continuous. </a:t>
            </a:r>
          </a:p>
          <a:p>
            <a:r>
              <a:rPr lang="en-US" sz="2800" dirty="0"/>
              <a:t>Objective milestones focus on the short term.</a:t>
            </a:r>
          </a:p>
          <a:p>
            <a:r>
              <a:rPr lang="en-US" sz="2800" dirty="0"/>
              <a:t>Progress is measured by assessing implementations.</a:t>
            </a:r>
          </a:p>
          <a:p>
            <a:r>
              <a:rPr lang="en-US" sz="2800" dirty="0"/>
              <a:t>Partial implementations can be deployed</a:t>
            </a:r>
            <a:r>
              <a:rPr lang="en-US" dirty="0"/>
              <a:t>.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2444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Development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6788"/>
            <a:ext cx="8345488" cy="45293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dirty="0"/>
              <a:t>Earliest iterations address greatest risks.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dirty="0"/>
              <a:t>Each iteration produces an executable release, an additional increment of the system.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dirty="0"/>
              <a:t>Each iteration includes integration and test.</a:t>
            </a:r>
          </a:p>
          <a:p>
            <a:endParaRPr lang="en-MY" dirty="0"/>
          </a:p>
        </p:txBody>
      </p:sp>
      <p:sp>
        <p:nvSpPr>
          <p:cNvPr id="5" name="Line 218"/>
          <p:cNvSpPr>
            <a:spLocks noChangeAspect="1" noChangeShapeType="1"/>
          </p:cNvSpPr>
          <p:nvPr/>
        </p:nvSpPr>
        <p:spPr bwMode="auto">
          <a:xfrm>
            <a:off x="409574" y="5795799"/>
            <a:ext cx="8421688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786" tIns="40392" rIns="80786" bIns="40392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6" name="Rectangle 5"/>
          <p:cNvSpPr>
            <a:spLocks noChangeAspect="1" noChangeArrowheads="1"/>
          </p:cNvSpPr>
          <p:nvPr/>
        </p:nvSpPr>
        <p:spPr bwMode="auto">
          <a:xfrm>
            <a:off x="3906837" y="5843424"/>
            <a:ext cx="979487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786" tIns="40392" rIns="80786" bIns="40392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defTabSz="850900">
              <a:lnSpc>
                <a:spcPct val="90000"/>
              </a:lnSpc>
            </a:pPr>
            <a:r>
              <a:rPr lang="en-US" sz="1700" i="1">
                <a:solidFill>
                  <a:schemeClr val="tx2"/>
                </a:solidFill>
              </a:rPr>
              <a:t>T  I  M E</a:t>
            </a:r>
          </a:p>
        </p:txBody>
      </p:sp>
      <p:sp>
        <p:nvSpPr>
          <p:cNvPr id="7" name="Text Box 220"/>
          <p:cNvSpPr txBox="1">
            <a:spLocks noChangeArrowheads="1"/>
          </p:cNvSpPr>
          <p:nvPr/>
        </p:nvSpPr>
        <p:spPr bwMode="auto">
          <a:xfrm>
            <a:off x="515937" y="3622511"/>
            <a:ext cx="1381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000"/>
              <a:t>Iteration 1 </a:t>
            </a:r>
          </a:p>
        </p:txBody>
      </p:sp>
      <p:sp>
        <p:nvSpPr>
          <p:cNvPr id="8" name="Text Box 221"/>
          <p:cNvSpPr txBox="1">
            <a:spLocks noChangeArrowheads="1"/>
          </p:cNvSpPr>
          <p:nvPr/>
        </p:nvSpPr>
        <p:spPr bwMode="auto">
          <a:xfrm>
            <a:off x="3217862" y="3622511"/>
            <a:ext cx="1381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000"/>
              <a:t>Iteration 2 </a:t>
            </a:r>
          </a:p>
        </p:txBody>
      </p:sp>
      <p:sp>
        <p:nvSpPr>
          <p:cNvPr id="9" name="Text Box 222"/>
          <p:cNvSpPr txBox="1">
            <a:spLocks noChangeArrowheads="1"/>
          </p:cNvSpPr>
          <p:nvPr/>
        </p:nvSpPr>
        <p:spPr bwMode="auto">
          <a:xfrm>
            <a:off x="5570537" y="3622511"/>
            <a:ext cx="1381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000"/>
              <a:t>Iteration 3 </a:t>
            </a: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627063" y="4127346"/>
            <a:ext cx="2914653" cy="1279528"/>
            <a:chOff x="432" y="2574"/>
            <a:chExt cx="1836" cy="806"/>
          </a:xfrm>
        </p:grpSpPr>
        <p:sp>
          <p:nvSpPr>
            <p:cNvPr id="31" name="Rectangle 30"/>
            <p:cNvSpPr>
              <a:spLocks noChangeAspect="1" noChangeArrowheads="1"/>
            </p:cNvSpPr>
            <p:nvPr/>
          </p:nvSpPr>
          <p:spPr bwMode="ltGray">
            <a:xfrm>
              <a:off x="1516" y="3067"/>
              <a:ext cx="361" cy="145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1209" tIns="40605" rIns="81209" bIns="40605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 defTabSz="862013" eaLnBrk="1" hangingPunct="1">
                <a:lnSpc>
                  <a:spcPct val="87000"/>
                </a:lnSpc>
              </a:pPr>
              <a:r>
                <a:rPr lang="en-US" sz="1600" b="1">
                  <a:solidFill>
                    <a:srgbClr val="FFFF00"/>
                  </a:solidFill>
                </a:rPr>
                <a:t>I</a:t>
              </a:r>
              <a:endParaRPr lang="en-US" sz="1600" b="1"/>
            </a:p>
          </p:txBody>
        </p:sp>
        <p:sp>
          <p:nvSpPr>
            <p:cNvPr id="32" name="Rectangle 31"/>
            <p:cNvSpPr>
              <a:spLocks noChangeAspect="1" noChangeArrowheads="1"/>
            </p:cNvSpPr>
            <p:nvPr/>
          </p:nvSpPr>
          <p:spPr bwMode="ltGray">
            <a:xfrm>
              <a:off x="1154" y="2896"/>
              <a:ext cx="362" cy="152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1209" tIns="40605" rIns="81209" bIns="40605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 defTabSz="862013" eaLnBrk="1" hangingPunct="1">
                <a:lnSpc>
                  <a:spcPct val="87000"/>
                </a:lnSpc>
              </a:pPr>
              <a:r>
                <a:rPr lang="en-US" sz="1600" b="1">
                  <a:solidFill>
                    <a:srgbClr val="FFFF00"/>
                  </a:solidFill>
                </a:rPr>
                <a:t>C</a:t>
              </a:r>
              <a:endParaRPr lang="en-US" sz="1600" b="1"/>
            </a:p>
          </p:txBody>
        </p:sp>
        <p:sp>
          <p:nvSpPr>
            <p:cNvPr id="33" name="Rectangle 32"/>
            <p:cNvSpPr>
              <a:spLocks noChangeAspect="1" noChangeArrowheads="1"/>
            </p:cNvSpPr>
            <p:nvPr/>
          </p:nvSpPr>
          <p:spPr bwMode="ltGray">
            <a:xfrm>
              <a:off x="793" y="2739"/>
              <a:ext cx="361" cy="1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1209" tIns="40605" rIns="81209" bIns="40605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 defTabSz="862013" eaLnBrk="1" hangingPunct="1">
                <a:lnSpc>
                  <a:spcPct val="87000"/>
                </a:lnSpc>
              </a:pPr>
              <a:r>
                <a:rPr lang="en-US" sz="1600" b="1">
                  <a:solidFill>
                    <a:srgbClr val="FFFF00"/>
                  </a:solidFill>
                </a:rPr>
                <a:t>D</a:t>
              </a:r>
              <a:endParaRPr lang="en-US" sz="1600" b="1"/>
            </a:p>
          </p:txBody>
        </p:sp>
        <p:sp>
          <p:nvSpPr>
            <p:cNvPr id="34" name="Rectangle 33"/>
            <p:cNvSpPr>
              <a:spLocks noChangeAspect="1" noChangeArrowheads="1"/>
            </p:cNvSpPr>
            <p:nvPr/>
          </p:nvSpPr>
          <p:spPr bwMode="ltGray">
            <a:xfrm>
              <a:off x="432" y="2574"/>
              <a:ext cx="361" cy="149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1209" tIns="40605" rIns="81209" bIns="40605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 defTabSz="862013" eaLnBrk="1" hangingPunct="1">
                <a:lnSpc>
                  <a:spcPct val="87000"/>
                </a:lnSpc>
              </a:pPr>
              <a:r>
                <a:rPr lang="en-US" sz="1600" b="1">
                  <a:solidFill>
                    <a:srgbClr val="FFFF00"/>
                  </a:solidFill>
                </a:rPr>
                <a:t>R</a:t>
              </a:r>
              <a:endParaRPr lang="en-US" sz="1600" b="1"/>
            </a:p>
          </p:txBody>
        </p:sp>
        <p:cxnSp>
          <p:nvCxnSpPr>
            <p:cNvPr id="35" name="AutoShape 228"/>
            <p:cNvCxnSpPr>
              <a:cxnSpLocks noChangeAspect="1" noChangeShapeType="1"/>
              <a:stCxn id="34" idx="2"/>
              <a:endCxn id="33" idx="1"/>
            </p:cNvCxnSpPr>
            <p:nvPr/>
          </p:nvCxnSpPr>
          <p:spPr bwMode="auto">
            <a:xfrm rot="16200000" flipH="1">
              <a:off x="660" y="2676"/>
              <a:ext cx="86" cy="180"/>
            </a:xfrm>
            <a:prstGeom prst="bentConnector2">
              <a:avLst/>
            </a:prstGeom>
            <a:noFill/>
            <a:ln w="15875">
              <a:solidFill>
                <a:schemeClr val="tx2"/>
              </a:solidFill>
              <a:miter lim="800000"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AutoShape 229"/>
            <p:cNvCxnSpPr>
              <a:cxnSpLocks noChangeAspect="1" noChangeShapeType="1"/>
            </p:cNvCxnSpPr>
            <p:nvPr/>
          </p:nvCxnSpPr>
          <p:spPr bwMode="auto">
            <a:xfrm rot="16200000" flipH="1">
              <a:off x="1387" y="2992"/>
              <a:ext cx="70" cy="181"/>
            </a:xfrm>
            <a:prstGeom prst="bentConnector2">
              <a:avLst/>
            </a:prstGeom>
            <a:noFill/>
            <a:ln w="15875">
              <a:solidFill>
                <a:schemeClr val="tx2"/>
              </a:solidFill>
              <a:miter lim="800000"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AutoShape 230"/>
            <p:cNvCxnSpPr>
              <a:cxnSpLocks noChangeAspect="1" noChangeShapeType="1"/>
              <a:stCxn id="33" idx="2"/>
              <a:endCxn id="32" idx="1"/>
            </p:cNvCxnSpPr>
            <p:nvPr/>
          </p:nvCxnSpPr>
          <p:spPr bwMode="auto">
            <a:xfrm rot="16200000" flipH="1">
              <a:off x="1017" y="2836"/>
              <a:ext cx="93" cy="180"/>
            </a:xfrm>
            <a:prstGeom prst="bentConnector2">
              <a:avLst/>
            </a:prstGeom>
            <a:noFill/>
            <a:ln w="15875">
              <a:solidFill>
                <a:schemeClr val="tx2"/>
              </a:solidFill>
              <a:miter lim="800000"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" name="Rectangle 37"/>
            <p:cNvSpPr>
              <a:spLocks noChangeAspect="1" noChangeArrowheads="1"/>
            </p:cNvSpPr>
            <p:nvPr/>
          </p:nvSpPr>
          <p:spPr bwMode="ltGray">
            <a:xfrm>
              <a:off x="1907" y="3235"/>
              <a:ext cx="361" cy="145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1209" tIns="40605" rIns="81209" bIns="40605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 defTabSz="862013" eaLnBrk="1" hangingPunct="1">
                <a:lnSpc>
                  <a:spcPct val="87000"/>
                </a:lnSpc>
              </a:pPr>
              <a:r>
                <a:rPr lang="en-US" sz="1600" b="1">
                  <a:solidFill>
                    <a:srgbClr val="FFFF00"/>
                  </a:solidFill>
                </a:rPr>
                <a:t>T</a:t>
              </a:r>
              <a:endParaRPr lang="en-US" sz="1600" b="1"/>
            </a:p>
          </p:txBody>
        </p:sp>
        <p:cxnSp>
          <p:nvCxnSpPr>
            <p:cNvPr id="39" name="AutoShape 232"/>
            <p:cNvCxnSpPr>
              <a:cxnSpLocks noChangeAspect="1" noChangeShapeType="1"/>
            </p:cNvCxnSpPr>
            <p:nvPr/>
          </p:nvCxnSpPr>
          <p:spPr bwMode="auto">
            <a:xfrm rot="16200000" flipH="1">
              <a:off x="1778" y="3160"/>
              <a:ext cx="70" cy="181"/>
            </a:xfrm>
            <a:prstGeom prst="bentConnector2">
              <a:avLst/>
            </a:prstGeom>
            <a:noFill/>
            <a:ln w="15875">
              <a:solidFill>
                <a:schemeClr val="tx2"/>
              </a:solidFill>
              <a:miter lim="800000"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3351213" y="4171796"/>
            <a:ext cx="2914653" cy="1279528"/>
            <a:chOff x="534" y="2574"/>
            <a:chExt cx="1836" cy="806"/>
          </a:xfrm>
        </p:grpSpPr>
        <p:sp>
          <p:nvSpPr>
            <p:cNvPr id="22" name="Rectangle 21"/>
            <p:cNvSpPr>
              <a:spLocks noChangeAspect="1" noChangeArrowheads="1"/>
            </p:cNvSpPr>
            <p:nvPr/>
          </p:nvSpPr>
          <p:spPr bwMode="ltGray">
            <a:xfrm>
              <a:off x="1618" y="3067"/>
              <a:ext cx="361" cy="145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1209" tIns="40605" rIns="81209" bIns="40605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 defTabSz="862013" eaLnBrk="1" hangingPunct="1">
                <a:lnSpc>
                  <a:spcPct val="87000"/>
                </a:lnSpc>
              </a:pPr>
              <a:r>
                <a:rPr lang="en-US" sz="1600" b="1">
                  <a:solidFill>
                    <a:srgbClr val="FFFF00"/>
                  </a:solidFill>
                </a:rPr>
                <a:t>I</a:t>
              </a:r>
              <a:endParaRPr lang="en-US" sz="1600" b="1"/>
            </a:p>
          </p:txBody>
        </p:sp>
        <p:sp>
          <p:nvSpPr>
            <p:cNvPr id="23" name="Rectangle 22"/>
            <p:cNvSpPr>
              <a:spLocks noChangeAspect="1" noChangeArrowheads="1"/>
            </p:cNvSpPr>
            <p:nvPr/>
          </p:nvSpPr>
          <p:spPr bwMode="ltGray">
            <a:xfrm>
              <a:off x="1256" y="2896"/>
              <a:ext cx="362" cy="152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1209" tIns="40605" rIns="81209" bIns="40605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 defTabSz="862013" eaLnBrk="1" hangingPunct="1">
                <a:lnSpc>
                  <a:spcPct val="87000"/>
                </a:lnSpc>
              </a:pPr>
              <a:r>
                <a:rPr lang="en-US" sz="1600" b="1">
                  <a:solidFill>
                    <a:srgbClr val="FFFF00"/>
                  </a:solidFill>
                </a:rPr>
                <a:t>C</a:t>
              </a:r>
              <a:endParaRPr lang="en-US" sz="1600" b="1"/>
            </a:p>
          </p:txBody>
        </p:sp>
        <p:sp>
          <p:nvSpPr>
            <p:cNvPr id="24" name="Rectangle 23"/>
            <p:cNvSpPr>
              <a:spLocks noChangeAspect="1" noChangeArrowheads="1"/>
            </p:cNvSpPr>
            <p:nvPr/>
          </p:nvSpPr>
          <p:spPr bwMode="ltGray">
            <a:xfrm>
              <a:off x="895" y="2739"/>
              <a:ext cx="361" cy="1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1209" tIns="40605" rIns="81209" bIns="40605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 defTabSz="862013" eaLnBrk="1" hangingPunct="1">
                <a:lnSpc>
                  <a:spcPct val="87000"/>
                </a:lnSpc>
              </a:pPr>
              <a:r>
                <a:rPr lang="en-US" sz="1600" b="1">
                  <a:solidFill>
                    <a:srgbClr val="FFFF00"/>
                  </a:solidFill>
                </a:rPr>
                <a:t>D</a:t>
              </a:r>
              <a:endParaRPr lang="en-US" sz="1600" b="1"/>
            </a:p>
          </p:txBody>
        </p:sp>
        <p:sp>
          <p:nvSpPr>
            <p:cNvPr id="25" name="Rectangle 24"/>
            <p:cNvSpPr>
              <a:spLocks noChangeAspect="1" noChangeArrowheads="1"/>
            </p:cNvSpPr>
            <p:nvPr/>
          </p:nvSpPr>
          <p:spPr bwMode="ltGray">
            <a:xfrm>
              <a:off x="534" y="2574"/>
              <a:ext cx="361" cy="149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1209" tIns="40605" rIns="81209" bIns="40605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 defTabSz="862013" eaLnBrk="1" hangingPunct="1">
                <a:lnSpc>
                  <a:spcPct val="87000"/>
                </a:lnSpc>
              </a:pPr>
              <a:r>
                <a:rPr lang="en-US" sz="1600" b="1">
                  <a:solidFill>
                    <a:srgbClr val="FFFF00"/>
                  </a:solidFill>
                </a:rPr>
                <a:t>R</a:t>
              </a:r>
              <a:endParaRPr lang="en-US" sz="1600" b="1"/>
            </a:p>
          </p:txBody>
        </p:sp>
        <p:cxnSp>
          <p:nvCxnSpPr>
            <p:cNvPr id="26" name="AutoShape 238"/>
            <p:cNvCxnSpPr>
              <a:cxnSpLocks noChangeAspect="1" noChangeShapeType="1"/>
              <a:stCxn id="25" idx="2"/>
              <a:endCxn id="24" idx="1"/>
            </p:cNvCxnSpPr>
            <p:nvPr/>
          </p:nvCxnSpPr>
          <p:spPr bwMode="auto">
            <a:xfrm rot="16200000" flipH="1">
              <a:off x="762" y="2676"/>
              <a:ext cx="86" cy="180"/>
            </a:xfrm>
            <a:prstGeom prst="bentConnector2">
              <a:avLst/>
            </a:prstGeom>
            <a:noFill/>
            <a:ln w="15875">
              <a:solidFill>
                <a:schemeClr val="tx2"/>
              </a:solidFill>
              <a:miter lim="800000"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239"/>
            <p:cNvCxnSpPr>
              <a:cxnSpLocks noChangeAspect="1" noChangeShapeType="1"/>
            </p:cNvCxnSpPr>
            <p:nvPr/>
          </p:nvCxnSpPr>
          <p:spPr bwMode="auto">
            <a:xfrm rot="16200000" flipH="1">
              <a:off x="1489" y="2992"/>
              <a:ext cx="70" cy="181"/>
            </a:xfrm>
            <a:prstGeom prst="bentConnector2">
              <a:avLst/>
            </a:prstGeom>
            <a:noFill/>
            <a:ln w="15875">
              <a:solidFill>
                <a:schemeClr val="tx2"/>
              </a:solidFill>
              <a:miter lim="800000"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240"/>
            <p:cNvCxnSpPr>
              <a:cxnSpLocks noChangeAspect="1" noChangeShapeType="1"/>
              <a:stCxn id="24" idx="2"/>
              <a:endCxn id="23" idx="1"/>
            </p:cNvCxnSpPr>
            <p:nvPr/>
          </p:nvCxnSpPr>
          <p:spPr bwMode="auto">
            <a:xfrm rot="16200000" flipH="1">
              <a:off x="1119" y="2836"/>
              <a:ext cx="93" cy="180"/>
            </a:xfrm>
            <a:prstGeom prst="bentConnector2">
              <a:avLst/>
            </a:prstGeom>
            <a:noFill/>
            <a:ln w="15875">
              <a:solidFill>
                <a:schemeClr val="tx2"/>
              </a:solidFill>
              <a:miter lim="800000"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" name="Rectangle 28"/>
            <p:cNvSpPr>
              <a:spLocks noChangeAspect="1" noChangeArrowheads="1"/>
            </p:cNvSpPr>
            <p:nvPr/>
          </p:nvSpPr>
          <p:spPr bwMode="ltGray">
            <a:xfrm>
              <a:off x="2009" y="3235"/>
              <a:ext cx="361" cy="145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1209" tIns="40605" rIns="81209" bIns="40605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 defTabSz="862013" eaLnBrk="1" hangingPunct="1">
                <a:lnSpc>
                  <a:spcPct val="87000"/>
                </a:lnSpc>
              </a:pPr>
              <a:r>
                <a:rPr lang="en-US" sz="1600" b="1">
                  <a:solidFill>
                    <a:srgbClr val="FFFF00"/>
                  </a:solidFill>
                </a:rPr>
                <a:t>T</a:t>
              </a:r>
              <a:endParaRPr lang="en-US" sz="1600" b="1"/>
            </a:p>
          </p:txBody>
        </p:sp>
        <p:cxnSp>
          <p:nvCxnSpPr>
            <p:cNvPr id="30" name="AutoShape 242"/>
            <p:cNvCxnSpPr>
              <a:cxnSpLocks noChangeAspect="1" noChangeShapeType="1"/>
            </p:cNvCxnSpPr>
            <p:nvPr/>
          </p:nvCxnSpPr>
          <p:spPr bwMode="auto">
            <a:xfrm rot="16200000" flipH="1">
              <a:off x="1880" y="3160"/>
              <a:ext cx="70" cy="181"/>
            </a:xfrm>
            <a:prstGeom prst="bentConnector2">
              <a:avLst/>
            </a:prstGeom>
            <a:noFill/>
            <a:ln w="15875">
              <a:solidFill>
                <a:schemeClr val="tx2"/>
              </a:solidFill>
              <a:miter lim="800000"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5713413" y="4171796"/>
            <a:ext cx="2914653" cy="1279528"/>
            <a:chOff x="534" y="2574"/>
            <a:chExt cx="1836" cy="806"/>
          </a:xfrm>
        </p:grpSpPr>
        <p:sp>
          <p:nvSpPr>
            <p:cNvPr id="13" name="Rectangle 12"/>
            <p:cNvSpPr>
              <a:spLocks noChangeAspect="1" noChangeArrowheads="1"/>
            </p:cNvSpPr>
            <p:nvPr/>
          </p:nvSpPr>
          <p:spPr bwMode="ltGray">
            <a:xfrm>
              <a:off x="1618" y="3067"/>
              <a:ext cx="361" cy="145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1209" tIns="40605" rIns="81209" bIns="40605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 defTabSz="862013" eaLnBrk="1" hangingPunct="1">
                <a:lnSpc>
                  <a:spcPct val="87000"/>
                </a:lnSpc>
              </a:pPr>
              <a:r>
                <a:rPr lang="en-US" sz="1600" b="1">
                  <a:solidFill>
                    <a:srgbClr val="FFFF00"/>
                  </a:solidFill>
                </a:rPr>
                <a:t>I</a:t>
              </a:r>
              <a:endParaRPr lang="en-US" sz="1600" b="1"/>
            </a:p>
          </p:txBody>
        </p:sp>
        <p:sp>
          <p:nvSpPr>
            <p:cNvPr id="14" name="Rectangle 13"/>
            <p:cNvSpPr>
              <a:spLocks noChangeAspect="1" noChangeArrowheads="1"/>
            </p:cNvSpPr>
            <p:nvPr/>
          </p:nvSpPr>
          <p:spPr bwMode="ltGray">
            <a:xfrm>
              <a:off x="1256" y="2896"/>
              <a:ext cx="362" cy="152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1209" tIns="40605" rIns="81209" bIns="40605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 defTabSz="862013" eaLnBrk="1" hangingPunct="1">
                <a:lnSpc>
                  <a:spcPct val="87000"/>
                </a:lnSpc>
              </a:pPr>
              <a:r>
                <a:rPr lang="en-US" sz="1600" b="1">
                  <a:solidFill>
                    <a:srgbClr val="FFFF00"/>
                  </a:solidFill>
                </a:rPr>
                <a:t>C</a:t>
              </a:r>
              <a:endParaRPr lang="en-US" sz="1600" b="1"/>
            </a:p>
          </p:txBody>
        </p:sp>
        <p:sp>
          <p:nvSpPr>
            <p:cNvPr id="15" name="Rectangle 14"/>
            <p:cNvSpPr>
              <a:spLocks noChangeAspect="1" noChangeArrowheads="1"/>
            </p:cNvSpPr>
            <p:nvPr/>
          </p:nvSpPr>
          <p:spPr bwMode="ltGray">
            <a:xfrm>
              <a:off x="895" y="2739"/>
              <a:ext cx="361" cy="1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1209" tIns="40605" rIns="81209" bIns="40605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 defTabSz="862013" eaLnBrk="1" hangingPunct="1">
                <a:lnSpc>
                  <a:spcPct val="87000"/>
                </a:lnSpc>
              </a:pPr>
              <a:r>
                <a:rPr lang="en-US" sz="1600" b="1">
                  <a:solidFill>
                    <a:srgbClr val="FFFF00"/>
                  </a:solidFill>
                </a:rPr>
                <a:t>D</a:t>
              </a:r>
              <a:endParaRPr lang="en-US" sz="1600" b="1"/>
            </a:p>
          </p:txBody>
        </p:sp>
        <p:sp>
          <p:nvSpPr>
            <p:cNvPr id="16" name="Rectangle 15"/>
            <p:cNvSpPr>
              <a:spLocks noChangeAspect="1" noChangeArrowheads="1"/>
            </p:cNvSpPr>
            <p:nvPr/>
          </p:nvSpPr>
          <p:spPr bwMode="ltGray">
            <a:xfrm>
              <a:off x="534" y="2574"/>
              <a:ext cx="361" cy="149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1209" tIns="40605" rIns="81209" bIns="40605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 defTabSz="862013" eaLnBrk="1" hangingPunct="1">
                <a:lnSpc>
                  <a:spcPct val="87000"/>
                </a:lnSpc>
              </a:pPr>
              <a:r>
                <a:rPr lang="en-US" sz="1600" b="1">
                  <a:solidFill>
                    <a:srgbClr val="FFFF00"/>
                  </a:solidFill>
                </a:rPr>
                <a:t>R</a:t>
              </a:r>
              <a:endParaRPr lang="en-US" sz="1600" b="1"/>
            </a:p>
          </p:txBody>
        </p:sp>
        <p:cxnSp>
          <p:nvCxnSpPr>
            <p:cNvPr id="17" name="AutoShape 248"/>
            <p:cNvCxnSpPr>
              <a:cxnSpLocks noChangeAspect="1" noChangeShapeType="1"/>
              <a:stCxn id="16" idx="2"/>
              <a:endCxn id="15" idx="1"/>
            </p:cNvCxnSpPr>
            <p:nvPr/>
          </p:nvCxnSpPr>
          <p:spPr bwMode="auto">
            <a:xfrm rot="16200000" flipH="1">
              <a:off x="762" y="2676"/>
              <a:ext cx="86" cy="180"/>
            </a:xfrm>
            <a:prstGeom prst="bentConnector2">
              <a:avLst/>
            </a:prstGeom>
            <a:noFill/>
            <a:ln w="15875">
              <a:solidFill>
                <a:schemeClr val="tx2"/>
              </a:solidFill>
              <a:miter lim="800000"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249"/>
            <p:cNvCxnSpPr>
              <a:cxnSpLocks noChangeAspect="1" noChangeShapeType="1"/>
            </p:cNvCxnSpPr>
            <p:nvPr/>
          </p:nvCxnSpPr>
          <p:spPr bwMode="auto">
            <a:xfrm rot="16200000" flipH="1">
              <a:off x="1489" y="2992"/>
              <a:ext cx="70" cy="181"/>
            </a:xfrm>
            <a:prstGeom prst="bentConnector2">
              <a:avLst/>
            </a:prstGeom>
            <a:noFill/>
            <a:ln w="15875">
              <a:solidFill>
                <a:schemeClr val="tx2"/>
              </a:solidFill>
              <a:miter lim="800000"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250"/>
            <p:cNvCxnSpPr>
              <a:cxnSpLocks noChangeAspect="1" noChangeShapeType="1"/>
              <a:stCxn id="15" idx="2"/>
              <a:endCxn id="14" idx="1"/>
            </p:cNvCxnSpPr>
            <p:nvPr/>
          </p:nvCxnSpPr>
          <p:spPr bwMode="auto">
            <a:xfrm rot="16200000" flipH="1">
              <a:off x="1119" y="2836"/>
              <a:ext cx="93" cy="180"/>
            </a:xfrm>
            <a:prstGeom prst="bentConnector2">
              <a:avLst/>
            </a:prstGeom>
            <a:noFill/>
            <a:ln w="15875">
              <a:solidFill>
                <a:schemeClr val="tx2"/>
              </a:solidFill>
              <a:miter lim="800000"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Rectangle 19"/>
            <p:cNvSpPr>
              <a:spLocks noChangeAspect="1" noChangeArrowheads="1"/>
            </p:cNvSpPr>
            <p:nvPr/>
          </p:nvSpPr>
          <p:spPr bwMode="ltGray">
            <a:xfrm>
              <a:off x="2009" y="3235"/>
              <a:ext cx="361" cy="145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1209" tIns="40605" rIns="81209" bIns="40605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 defTabSz="862013" eaLnBrk="1" hangingPunct="1">
                <a:lnSpc>
                  <a:spcPct val="87000"/>
                </a:lnSpc>
              </a:pPr>
              <a:r>
                <a:rPr lang="en-US" sz="1600" b="1">
                  <a:solidFill>
                    <a:srgbClr val="FFFF00"/>
                  </a:solidFill>
                </a:rPr>
                <a:t>T</a:t>
              </a:r>
              <a:endParaRPr lang="en-US" sz="1600" b="1"/>
            </a:p>
          </p:txBody>
        </p:sp>
        <p:cxnSp>
          <p:nvCxnSpPr>
            <p:cNvPr id="21" name="AutoShape 252"/>
            <p:cNvCxnSpPr>
              <a:cxnSpLocks noChangeAspect="1" noChangeShapeType="1"/>
            </p:cNvCxnSpPr>
            <p:nvPr/>
          </p:nvCxnSpPr>
          <p:spPr bwMode="auto">
            <a:xfrm rot="16200000" flipH="1">
              <a:off x="1880" y="3160"/>
              <a:ext cx="70" cy="181"/>
            </a:xfrm>
            <a:prstGeom prst="bentConnector2">
              <a:avLst/>
            </a:prstGeom>
            <a:noFill/>
            <a:ln w="15875">
              <a:solidFill>
                <a:schemeClr val="tx2"/>
              </a:solidFill>
              <a:miter lim="800000"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30453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Review Questions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is the UML? Describe each of its four benefits.</a:t>
            </a:r>
          </a:p>
          <a:p>
            <a:r>
              <a:rPr lang="en-US" dirty="0"/>
              <a:t>What process characteristics best fit the UML? Describe each characteristic.</a:t>
            </a:r>
          </a:p>
          <a:p>
            <a:r>
              <a:rPr lang="en-US" dirty="0"/>
              <a:t>What is an iteration? 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14628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9"/>
          <p:cNvSpPr txBox="1">
            <a:spLocks noChangeArrowheads="1"/>
          </p:cNvSpPr>
          <p:nvPr/>
        </p:nvSpPr>
        <p:spPr bwMode="auto">
          <a:xfrm>
            <a:off x="1719263" y="411163"/>
            <a:ext cx="6813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>
                <a:solidFill>
                  <a:srgbClr val="003366"/>
                </a:solidFill>
              </a:rPr>
              <a:t>Summary of Main Teaching Points</a:t>
            </a:r>
            <a:endParaRPr lang="en-US" sz="3200">
              <a:solidFill>
                <a:srgbClr val="003366"/>
              </a:solidFill>
            </a:endParaRPr>
          </a:p>
        </p:txBody>
      </p:sp>
      <p:sp>
        <p:nvSpPr>
          <p:cNvPr id="35843" name="Rectangle 12"/>
          <p:cNvSpPr>
            <a:spLocks noChangeArrowheads="1"/>
          </p:cNvSpPr>
          <p:nvPr/>
        </p:nvSpPr>
        <p:spPr bwMode="auto">
          <a:xfrm>
            <a:off x="1270153" y="1564625"/>
            <a:ext cx="70866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371600" lvl="3" indent="0">
              <a:buNone/>
            </a:pPr>
            <a:r>
              <a:rPr lang="en-US" sz="2800" dirty="0" smtClean="0"/>
              <a:t>-UML</a:t>
            </a:r>
            <a:endParaRPr lang="en-US" altLang="en-US" sz="2800" dirty="0" smtClean="0"/>
          </a:p>
          <a:p>
            <a:pPr marL="1371600" lvl="3" indent="0">
              <a:buNone/>
            </a:pPr>
            <a:r>
              <a:rPr lang="en-US" altLang="en-US" sz="2800" dirty="0" smtClean="0"/>
              <a:t>-Types of UML diagram</a:t>
            </a:r>
          </a:p>
          <a:p>
            <a:pPr marL="1371600" lvl="3" indent="0">
              <a:buNone/>
            </a:pPr>
            <a:r>
              <a:rPr lang="en-US" altLang="en-US" sz="2800" dirty="0" smtClean="0"/>
              <a:t>-History of UML diagram</a:t>
            </a:r>
          </a:p>
          <a:p>
            <a:pPr marL="1371600" lvl="3" indent="0">
              <a:buNone/>
            </a:pPr>
            <a:endParaRPr lang="en-US" altLang="en-US" sz="28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011672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597" y="1204183"/>
            <a:ext cx="8229600" cy="5160962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 err="1" smtClean="0"/>
              <a:t>Usecase</a:t>
            </a:r>
            <a:r>
              <a:rPr lang="en-US" dirty="0" smtClean="0"/>
              <a:t> diagram</a:t>
            </a:r>
          </a:p>
          <a:p>
            <a:pPr>
              <a:buFontTx/>
              <a:buChar char="-"/>
            </a:pPr>
            <a:r>
              <a:rPr lang="en-US" dirty="0" smtClean="0"/>
              <a:t>Class diagram</a:t>
            </a:r>
          </a:p>
          <a:p>
            <a:pPr>
              <a:buFontTx/>
              <a:buChar char="-"/>
            </a:pPr>
            <a:r>
              <a:rPr lang="en-US" dirty="0" smtClean="0"/>
              <a:t>Activity diagram</a:t>
            </a:r>
            <a:endParaRPr lang="en-US" dirty="0"/>
          </a:p>
        </p:txBody>
      </p:sp>
      <p:sp>
        <p:nvSpPr>
          <p:cNvPr id="6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87867" y="299947"/>
            <a:ext cx="69717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Topic &amp; Structure of </a:t>
            </a:r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The </a:t>
            </a:r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</a:t>
            </a:r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esson</a:t>
            </a:r>
            <a:endParaRPr lang="en-US" altLang="zh-TW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738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411" y="1637270"/>
            <a:ext cx="8345488" cy="4525963"/>
          </a:xfrm>
        </p:spPr>
        <p:txBody>
          <a:bodyPr/>
          <a:lstStyle/>
          <a:p>
            <a:pPr marL="0" indent="0" algn="ctr">
              <a:buNone/>
            </a:pPr>
            <a:endParaRPr lang="en-MY" sz="6000" dirty="0" smtClean="0"/>
          </a:p>
          <a:p>
            <a:pPr marL="0" indent="0" algn="ctr">
              <a:buNone/>
            </a:pPr>
            <a:r>
              <a:rPr lang="en-MY" sz="6000" dirty="0" smtClean="0"/>
              <a:t>Q &amp; A</a:t>
            </a:r>
            <a:endParaRPr lang="en-MY" sz="6000" dirty="0"/>
          </a:p>
        </p:txBody>
      </p:sp>
    </p:spTree>
    <p:extLst>
      <p:ext uri="{BB962C8B-B14F-4D97-AF65-F5344CB8AC3E}">
        <p14:creationId xmlns:p14="http://schemas.microsoft.com/office/powerpoint/2010/main" val="167344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1277957"/>
            <a:ext cx="8229600" cy="494504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-</a:t>
            </a:r>
            <a:r>
              <a:rPr lang="en-US" dirty="0" err="1" smtClean="0"/>
              <a:t>Usecase</a:t>
            </a:r>
            <a:r>
              <a:rPr lang="en-US" dirty="0" smtClean="0"/>
              <a:t> diagram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</a:t>
            </a:r>
            <a:endParaRPr lang="en-US" dirty="0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2465407" y="522972"/>
            <a:ext cx="30828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u="sng" dirty="0" smtClean="0">
                <a:solidFill>
                  <a:srgbClr val="003366"/>
                </a:solidFill>
              </a:rPr>
              <a:t>Next Session</a:t>
            </a:r>
            <a:endParaRPr lang="en-US" altLang="en-US" u="sng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42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Learning outcome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At the end of this lesson, you will be able to</a:t>
            </a:r>
          </a:p>
          <a:p>
            <a:pPr lvl="1"/>
            <a:r>
              <a:rPr lang="en-MY" dirty="0" smtClean="0"/>
              <a:t>Explain what is Unified </a:t>
            </a:r>
            <a:r>
              <a:rPr lang="en-US" dirty="0" smtClean="0"/>
              <a:t>Modeling Language (UML)</a:t>
            </a:r>
          </a:p>
          <a:p>
            <a:pPr lvl="1"/>
            <a:r>
              <a:rPr lang="en-US" dirty="0" smtClean="0"/>
              <a:t>Define the types of processes that best relate to the UML</a:t>
            </a:r>
          </a:p>
          <a:p>
            <a:pPr lvl="1"/>
            <a:r>
              <a:rPr lang="en-US" dirty="0" smtClean="0"/>
              <a:t>Types of UML diagrams</a:t>
            </a:r>
            <a:endParaRPr lang="en-MY" dirty="0" smtClean="0"/>
          </a:p>
        </p:txBody>
      </p:sp>
    </p:spTree>
    <p:extLst>
      <p:ext uri="{BB962C8B-B14F-4D97-AF65-F5344CB8AC3E}">
        <p14:creationId xmlns:p14="http://schemas.microsoft.com/office/powerpoint/2010/main" val="92163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/>
              <a:t>Key terms you must be able to use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If you have mastered this topic, you should be able to use the following terms correctly in your </a:t>
            </a:r>
            <a:r>
              <a:rPr lang="en-US" altLang="en-US" dirty="0" smtClean="0"/>
              <a:t>assessments:</a:t>
            </a:r>
            <a:endParaRPr lang="en-US" altLang="en-US" dirty="0"/>
          </a:p>
          <a:p>
            <a:pPr marL="1371600" lvl="3" indent="0">
              <a:buNone/>
            </a:pPr>
            <a:r>
              <a:rPr lang="en-US" sz="2400" dirty="0" smtClean="0"/>
              <a:t>--</a:t>
            </a:r>
            <a:r>
              <a:rPr lang="en-US" sz="2400" dirty="0" err="1" smtClean="0"/>
              <a:t>Usecase</a:t>
            </a:r>
            <a:r>
              <a:rPr lang="en-US" sz="2400" dirty="0" smtClean="0"/>
              <a:t> –</a:t>
            </a:r>
            <a:r>
              <a:rPr lang="en-US" sz="2400" dirty="0" err="1" smtClean="0"/>
              <a:t>actors,usecase,extend,include</a:t>
            </a:r>
            <a:endParaRPr lang="en-US" sz="2400" dirty="0" smtClean="0"/>
          </a:p>
          <a:p>
            <a:pPr marL="1371600" lvl="3" indent="0">
              <a:buNone/>
            </a:pPr>
            <a:r>
              <a:rPr lang="en-US" sz="2400" dirty="0" smtClean="0"/>
              <a:t>-class- </a:t>
            </a:r>
            <a:r>
              <a:rPr lang="en-US" sz="2400" dirty="0" err="1" smtClean="0"/>
              <a:t>association,aggregation,composition</a:t>
            </a:r>
            <a:endParaRPr lang="en-US" sz="2400" dirty="0" smtClean="0"/>
          </a:p>
          <a:p>
            <a:pPr marL="1371600" lvl="3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-activity</a:t>
            </a:r>
          </a:p>
          <a:p>
            <a:pPr marL="1371600" lvl="3" indent="0">
              <a:buNone/>
            </a:pPr>
            <a:endParaRPr lang="en-US" sz="2400" dirty="0" smtClean="0"/>
          </a:p>
          <a:p>
            <a:pPr marL="1371600" lvl="3" indent="0">
              <a:buNone/>
            </a:pPr>
            <a:endParaRPr lang="en-US" sz="2400" dirty="0"/>
          </a:p>
          <a:p>
            <a:pPr marL="1371600" lvl="3" indent="0">
              <a:buNone/>
            </a:pPr>
            <a:endParaRPr lang="en-US" sz="2400" dirty="0" smtClean="0"/>
          </a:p>
          <a:p>
            <a:pPr marL="1371600" lvl="3" indent="0">
              <a:buNone/>
            </a:pPr>
            <a:endParaRPr lang="en-US" altLang="en-US" dirty="0" smtClean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98195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UML?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en-US" dirty="0"/>
              <a:t>The UML is a language for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Visualizing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Specifying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Constructing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Documenting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dirty="0"/>
              <a:t>	the artifacts of a software-intensive system.</a:t>
            </a:r>
          </a:p>
          <a:p>
            <a:endParaRPr lang="en-MY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132" y="4189413"/>
            <a:ext cx="2578100" cy="15208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8391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UML Is a Language for Visualizing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119504" cy="4525963"/>
          </a:xfrm>
        </p:spPr>
        <p:txBody>
          <a:bodyPr/>
          <a:lstStyle/>
          <a:p>
            <a:r>
              <a:rPr lang="en-US" dirty="0"/>
              <a:t>Communicating conceptual models to others is prone to error unless everyone involved speaks the same language.</a:t>
            </a:r>
          </a:p>
          <a:p>
            <a:r>
              <a:rPr lang="en-US" dirty="0"/>
              <a:t>There are things about a software system you can’t understand unless you build models.</a:t>
            </a:r>
          </a:p>
          <a:p>
            <a:r>
              <a:rPr lang="en-US" dirty="0"/>
              <a:t>An explicit model facilitates communication.</a:t>
            </a:r>
          </a:p>
          <a:p>
            <a:endParaRPr lang="en-MY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6576704" y="2389248"/>
            <a:ext cx="1422400" cy="2490787"/>
            <a:chOff x="3931" y="975"/>
            <a:chExt cx="1399" cy="2374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3931" y="975"/>
              <a:ext cx="1399" cy="1739"/>
            </a:xfrm>
            <a:custGeom>
              <a:avLst/>
              <a:gdLst>
                <a:gd name="T0" fmla="*/ 944 w 1349"/>
                <a:gd name="T1" fmla="*/ 1735 h 1741"/>
                <a:gd name="T2" fmla="*/ 977 w 1349"/>
                <a:gd name="T3" fmla="*/ 1714 h 1741"/>
                <a:gd name="T4" fmla="*/ 994 w 1349"/>
                <a:gd name="T5" fmla="*/ 1618 h 1741"/>
                <a:gd name="T6" fmla="*/ 997 w 1349"/>
                <a:gd name="T7" fmla="*/ 1317 h 1741"/>
                <a:gd name="T8" fmla="*/ 1036 w 1349"/>
                <a:gd name="T9" fmla="*/ 1217 h 1741"/>
                <a:gd name="T10" fmla="*/ 1172 w 1349"/>
                <a:gd name="T11" fmla="*/ 1023 h 1741"/>
                <a:gd name="T12" fmla="*/ 1270 w 1349"/>
                <a:gd name="T13" fmla="*/ 888 h 1741"/>
                <a:gd name="T14" fmla="*/ 1319 w 1349"/>
                <a:gd name="T15" fmla="*/ 775 h 1741"/>
                <a:gd name="T16" fmla="*/ 1349 w 1349"/>
                <a:gd name="T17" fmla="*/ 629 h 1741"/>
                <a:gd name="T18" fmla="*/ 1332 w 1349"/>
                <a:gd name="T19" fmla="*/ 469 h 1741"/>
                <a:gd name="T20" fmla="*/ 1217 w 1349"/>
                <a:gd name="T21" fmla="*/ 246 h 1741"/>
                <a:gd name="T22" fmla="*/ 1062 w 1349"/>
                <a:gd name="T23" fmla="*/ 115 h 1741"/>
                <a:gd name="T24" fmla="*/ 817 w 1349"/>
                <a:gd name="T25" fmla="*/ 20 h 1741"/>
                <a:gd name="T26" fmla="*/ 616 w 1349"/>
                <a:gd name="T27" fmla="*/ 8 h 1741"/>
                <a:gd name="T28" fmla="*/ 383 w 1349"/>
                <a:gd name="T29" fmla="*/ 64 h 1741"/>
                <a:gd name="T30" fmla="*/ 182 w 1349"/>
                <a:gd name="T31" fmla="*/ 190 h 1741"/>
                <a:gd name="T32" fmla="*/ 35 w 1349"/>
                <a:gd name="T33" fmla="*/ 400 h 1741"/>
                <a:gd name="T34" fmla="*/ 3 w 1349"/>
                <a:gd name="T35" fmla="*/ 691 h 1741"/>
                <a:gd name="T36" fmla="*/ 74 w 1349"/>
                <a:gd name="T37" fmla="*/ 877 h 1741"/>
                <a:gd name="T38" fmla="*/ 212 w 1349"/>
                <a:gd name="T39" fmla="*/ 1071 h 1741"/>
                <a:gd name="T40" fmla="*/ 333 w 1349"/>
                <a:gd name="T41" fmla="*/ 1260 h 1741"/>
                <a:gd name="T42" fmla="*/ 369 w 1349"/>
                <a:gd name="T43" fmla="*/ 1399 h 1741"/>
                <a:gd name="T44" fmla="*/ 372 w 1349"/>
                <a:gd name="T45" fmla="*/ 1716 h 1741"/>
                <a:gd name="T46" fmla="*/ 435 w 1349"/>
                <a:gd name="T47" fmla="*/ 1713 h 1741"/>
                <a:gd name="T48" fmla="*/ 407 w 1349"/>
                <a:gd name="T49" fmla="*/ 1684 h 1741"/>
                <a:gd name="T50" fmla="*/ 371 w 1349"/>
                <a:gd name="T51" fmla="*/ 1248 h 1741"/>
                <a:gd name="T52" fmla="*/ 127 w 1349"/>
                <a:gd name="T53" fmla="*/ 904 h 1741"/>
                <a:gd name="T54" fmla="*/ 38 w 1349"/>
                <a:gd name="T55" fmla="*/ 672 h 1741"/>
                <a:gd name="T56" fmla="*/ 61 w 1349"/>
                <a:gd name="T57" fmla="*/ 429 h 1741"/>
                <a:gd name="T58" fmla="*/ 192 w 1349"/>
                <a:gd name="T59" fmla="*/ 226 h 1741"/>
                <a:gd name="T60" fmla="*/ 393 w 1349"/>
                <a:gd name="T61" fmla="*/ 96 h 1741"/>
                <a:gd name="T62" fmla="*/ 531 w 1349"/>
                <a:gd name="T63" fmla="*/ 50 h 1741"/>
                <a:gd name="T64" fmla="*/ 773 w 1349"/>
                <a:gd name="T65" fmla="*/ 41 h 1741"/>
                <a:gd name="T66" fmla="*/ 1065 w 1349"/>
                <a:gd name="T67" fmla="*/ 152 h 1741"/>
                <a:gd name="T68" fmla="*/ 1244 w 1349"/>
                <a:gd name="T69" fmla="*/ 341 h 1741"/>
                <a:gd name="T70" fmla="*/ 1313 w 1349"/>
                <a:gd name="T71" fmla="*/ 615 h 1741"/>
                <a:gd name="T72" fmla="*/ 1234 w 1349"/>
                <a:gd name="T73" fmla="*/ 882 h 1741"/>
                <a:gd name="T74" fmla="*/ 991 w 1349"/>
                <a:gd name="T75" fmla="*/ 1226 h 1741"/>
                <a:gd name="T76" fmla="*/ 949 w 1349"/>
                <a:gd name="T77" fmla="*/ 1450 h 1741"/>
                <a:gd name="T78" fmla="*/ 938 w 1349"/>
                <a:gd name="T79" fmla="*/ 1698 h 1741"/>
                <a:gd name="T80" fmla="*/ 942 w 1349"/>
                <a:gd name="T81" fmla="*/ 1741 h 1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49" h="1741">
                  <a:moveTo>
                    <a:pt x="942" y="1741"/>
                  </a:moveTo>
                  <a:lnTo>
                    <a:pt x="944" y="1735"/>
                  </a:lnTo>
                  <a:lnTo>
                    <a:pt x="966" y="1722"/>
                  </a:lnTo>
                  <a:lnTo>
                    <a:pt x="977" y="1714"/>
                  </a:lnTo>
                  <a:lnTo>
                    <a:pt x="988" y="1664"/>
                  </a:lnTo>
                  <a:lnTo>
                    <a:pt x="994" y="1618"/>
                  </a:lnTo>
                  <a:lnTo>
                    <a:pt x="986" y="1372"/>
                  </a:lnTo>
                  <a:lnTo>
                    <a:pt x="997" y="1317"/>
                  </a:lnTo>
                  <a:lnTo>
                    <a:pt x="1018" y="1251"/>
                  </a:lnTo>
                  <a:lnTo>
                    <a:pt x="1036" y="1217"/>
                  </a:lnTo>
                  <a:lnTo>
                    <a:pt x="1077" y="1146"/>
                  </a:lnTo>
                  <a:lnTo>
                    <a:pt x="1172" y="1023"/>
                  </a:lnTo>
                  <a:lnTo>
                    <a:pt x="1223" y="956"/>
                  </a:lnTo>
                  <a:lnTo>
                    <a:pt x="1270" y="888"/>
                  </a:lnTo>
                  <a:lnTo>
                    <a:pt x="1296" y="837"/>
                  </a:lnTo>
                  <a:lnTo>
                    <a:pt x="1319" y="775"/>
                  </a:lnTo>
                  <a:lnTo>
                    <a:pt x="1340" y="695"/>
                  </a:lnTo>
                  <a:lnTo>
                    <a:pt x="1349" y="629"/>
                  </a:lnTo>
                  <a:lnTo>
                    <a:pt x="1343" y="507"/>
                  </a:lnTo>
                  <a:lnTo>
                    <a:pt x="1332" y="469"/>
                  </a:lnTo>
                  <a:lnTo>
                    <a:pt x="1288" y="350"/>
                  </a:lnTo>
                  <a:lnTo>
                    <a:pt x="1217" y="246"/>
                  </a:lnTo>
                  <a:lnTo>
                    <a:pt x="1145" y="173"/>
                  </a:lnTo>
                  <a:lnTo>
                    <a:pt x="1062" y="115"/>
                  </a:lnTo>
                  <a:lnTo>
                    <a:pt x="944" y="57"/>
                  </a:lnTo>
                  <a:lnTo>
                    <a:pt x="817" y="20"/>
                  </a:lnTo>
                  <a:lnTo>
                    <a:pt x="702" y="0"/>
                  </a:lnTo>
                  <a:lnTo>
                    <a:pt x="616" y="8"/>
                  </a:lnTo>
                  <a:lnTo>
                    <a:pt x="499" y="24"/>
                  </a:lnTo>
                  <a:lnTo>
                    <a:pt x="383" y="64"/>
                  </a:lnTo>
                  <a:lnTo>
                    <a:pt x="276" y="115"/>
                  </a:lnTo>
                  <a:lnTo>
                    <a:pt x="182" y="190"/>
                  </a:lnTo>
                  <a:lnTo>
                    <a:pt x="96" y="284"/>
                  </a:lnTo>
                  <a:lnTo>
                    <a:pt x="35" y="400"/>
                  </a:lnTo>
                  <a:lnTo>
                    <a:pt x="0" y="526"/>
                  </a:lnTo>
                  <a:lnTo>
                    <a:pt x="3" y="691"/>
                  </a:lnTo>
                  <a:lnTo>
                    <a:pt x="28" y="785"/>
                  </a:lnTo>
                  <a:lnTo>
                    <a:pt x="74" y="877"/>
                  </a:lnTo>
                  <a:lnTo>
                    <a:pt x="138" y="980"/>
                  </a:lnTo>
                  <a:lnTo>
                    <a:pt x="212" y="1071"/>
                  </a:lnTo>
                  <a:lnTo>
                    <a:pt x="284" y="1160"/>
                  </a:lnTo>
                  <a:lnTo>
                    <a:pt x="333" y="1260"/>
                  </a:lnTo>
                  <a:lnTo>
                    <a:pt x="358" y="1333"/>
                  </a:lnTo>
                  <a:lnTo>
                    <a:pt x="369" y="1399"/>
                  </a:lnTo>
                  <a:lnTo>
                    <a:pt x="364" y="1598"/>
                  </a:lnTo>
                  <a:lnTo>
                    <a:pt x="372" y="1716"/>
                  </a:lnTo>
                  <a:lnTo>
                    <a:pt x="422" y="1741"/>
                  </a:lnTo>
                  <a:lnTo>
                    <a:pt x="435" y="1713"/>
                  </a:lnTo>
                  <a:lnTo>
                    <a:pt x="418" y="1702"/>
                  </a:lnTo>
                  <a:lnTo>
                    <a:pt x="407" y="1684"/>
                  </a:lnTo>
                  <a:lnTo>
                    <a:pt x="404" y="1389"/>
                  </a:lnTo>
                  <a:lnTo>
                    <a:pt x="371" y="1248"/>
                  </a:lnTo>
                  <a:lnTo>
                    <a:pt x="302" y="1125"/>
                  </a:lnTo>
                  <a:lnTo>
                    <a:pt x="127" y="904"/>
                  </a:lnTo>
                  <a:lnTo>
                    <a:pt x="69" y="791"/>
                  </a:lnTo>
                  <a:lnTo>
                    <a:pt x="38" y="672"/>
                  </a:lnTo>
                  <a:lnTo>
                    <a:pt x="31" y="548"/>
                  </a:lnTo>
                  <a:lnTo>
                    <a:pt x="61" y="429"/>
                  </a:lnTo>
                  <a:lnTo>
                    <a:pt x="115" y="320"/>
                  </a:lnTo>
                  <a:lnTo>
                    <a:pt x="192" y="226"/>
                  </a:lnTo>
                  <a:lnTo>
                    <a:pt x="281" y="152"/>
                  </a:lnTo>
                  <a:lnTo>
                    <a:pt x="393" y="96"/>
                  </a:lnTo>
                  <a:lnTo>
                    <a:pt x="462" y="66"/>
                  </a:lnTo>
                  <a:lnTo>
                    <a:pt x="531" y="50"/>
                  </a:lnTo>
                  <a:lnTo>
                    <a:pt x="650" y="38"/>
                  </a:lnTo>
                  <a:lnTo>
                    <a:pt x="773" y="41"/>
                  </a:lnTo>
                  <a:lnTo>
                    <a:pt x="945" y="89"/>
                  </a:lnTo>
                  <a:lnTo>
                    <a:pt x="1065" y="152"/>
                  </a:lnTo>
                  <a:lnTo>
                    <a:pt x="1167" y="235"/>
                  </a:lnTo>
                  <a:lnTo>
                    <a:pt x="1244" y="341"/>
                  </a:lnTo>
                  <a:lnTo>
                    <a:pt x="1300" y="472"/>
                  </a:lnTo>
                  <a:lnTo>
                    <a:pt x="1313" y="615"/>
                  </a:lnTo>
                  <a:lnTo>
                    <a:pt x="1291" y="753"/>
                  </a:lnTo>
                  <a:lnTo>
                    <a:pt x="1234" y="882"/>
                  </a:lnTo>
                  <a:lnTo>
                    <a:pt x="1062" y="1111"/>
                  </a:lnTo>
                  <a:lnTo>
                    <a:pt x="991" y="1226"/>
                  </a:lnTo>
                  <a:lnTo>
                    <a:pt x="956" y="1367"/>
                  </a:lnTo>
                  <a:lnTo>
                    <a:pt x="949" y="1450"/>
                  </a:lnTo>
                  <a:lnTo>
                    <a:pt x="945" y="1636"/>
                  </a:lnTo>
                  <a:lnTo>
                    <a:pt x="938" y="1698"/>
                  </a:lnTo>
                  <a:lnTo>
                    <a:pt x="917" y="1713"/>
                  </a:lnTo>
                  <a:lnTo>
                    <a:pt x="942" y="1741"/>
                  </a:ln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962" y="1013"/>
              <a:ext cx="1330" cy="1673"/>
            </a:xfrm>
            <a:custGeom>
              <a:avLst/>
              <a:gdLst>
                <a:gd name="T0" fmla="*/ 886 w 1282"/>
                <a:gd name="T1" fmla="*/ 1675 h 1675"/>
                <a:gd name="T2" fmla="*/ 907 w 1282"/>
                <a:gd name="T3" fmla="*/ 1660 h 1675"/>
                <a:gd name="T4" fmla="*/ 914 w 1282"/>
                <a:gd name="T5" fmla="*/ 1598 h 1675"/>
                <a:gd name="T6" fmla="*/ 918 w 1282"/>
                <a:gd name="T7" fmla="*/ 1412 h 1675"/>
                <a:gd name="T8" fmla="*/ 925 w 1282"/>
                <a:gd name="T9" fmla="*/ 1329 h 1675"/>
                <a:gd name="T10" fmla="*/ 960 w 1282"/>
                <a:gd name="T11" fmla="*/ 1188 h 1675"/>
                <a:gd name="T12" fmla="*/ 1031 w 1282"/>
                <a:gd name="T13" fmla="*/ 1073 h 1675"/>
                <a:gd name="T14" fmla="*/ 1203 w 1282"/>
                <a:gd name="T15" fmla="*/ 844 h 1675"/>
                <a:gd name="T16" fmla="*/ 1260 w 1282"/>
                <a:gd name="T17" fmla="*/ 715 h 1675"/>
                <a:gd name="T18" fmla="*/ 1282 w 1282"/>
                <a:gd name="T19" fmla="*/ 577 h 1675"/>
                <a:gd name="T20" fmla="*/ 1269 w 1282"/>
                <a:gd name="T21" fmla="*/ 434 h 1675"/>
                <a:gd name="T22" fmla="*/ 1213 w 1282"/>
                <a:gd name="T23" fmla="*/ 303 h 1675"/>
                <a:gd name="T24" fmla="*/ 1136 w 1282"/>
                <a:gd name="T25" fmla="*/ 197 h 1675"/>
                <a:gd name="T26" fmla="*/ 1034 w 1282"/>
                <a:gd name="T27" fmla="*/ 114 h 1675"/>
                <a:gd name="T28" fmla="*/ 914 w 1282"/>
                <a:gd name="T29" fmla="*/ 51 h 1675"/>
                <a:gd name="T30" fmla="*/ 742 w 1282"/>
                <a:gd name="T31" fmla="*/ 3 h 1675"/>
                <a:gd name="T32" fmla="*/ 619 w 1282"/>
                <a:gd name="T33" fmla="*/ 0 h 1675"/>
                <a:gd name="T34" fmla="*/ 500 w 1282"/>
                <a:gd name="T35" fmla="*/ 12 h 1675"/>
                <a:gd name="T36" fmla="*/ 431 w 1282"/>
                <a:gd name="T37" fmla="*/ 28 h 1675"/>
                <a:gd name="T38" fmla="*/ 362 w 1282"/>
                <a:gd name="T39" fmla="*/ 58 h 1675"/>
                <a:gd name="T40" fmla="*/ 250 w 1282"/>
                <a:gd name="T41" fmla="*/ 114 h 1675"/>
                <a:gd name="T42" fmla="*/ 161 w 1282"/>
                <a:gd name="T43" fmla="*/ 188 h 1675"/>
                <a:gd name="T44" fmla="*/ 84 w 1282"/>
                <a:gd name="T45" fmla="*/ 282 h 1675"/>
                <a:gd name="T46" fmla="*/ 30 w 1282"/>
                <a:gd name="T47" fmla="*/ 391 h 1675"/>
                <a:gd name="T48" fmla="*/ 0 w 1282"/>
                <a:gd name="T49" fmla="*/ 510 h 1675"/>
                <a:gd name="T50" fmla="*/ 7 w 1282"/>
                <a:gd name="T51" fmla="*/ 634 h 1675"/>
                <a:gd name="T52" fmla="*/ 38 w 1282"/>
                <a:gd name="T53" fmla="*/ 753 h 1675"/>
                <a:gd name="T54" fmla="*/ 96 w 1282"/>
                <a:gd name="T55" fmla="*/ 866 h 1675"/>
                <a:gd name="T56" fmla="*/ 271 w 1282"/>
                <a:gd name="T57" fmla="*/ 1087 h 1675"/>
                <a:gd name="T58" fmla="*/ 340 w 1282"/>
                <a:gd name="T59" fmla="*/ 1210 h 1675"/>
                <a:gd name="T60" fmla="*/ 373 w 1282"/>
                <a:gd name="T61" fmla="*/ 1351 h 1675"/>
                <a:gd name="T62" fmla="*/ 376 w 1282"/>
                <a:gd name="T63" fmla="*/ 1646 h 1675"/>
                <a:gd name="T64" fmla="*/ 387 w 1282"/>
                <a:gd name="T65" fmla="*/ 1664 h 1675"/>
                <a:gd name="T66" fmla="*/ 404 w 1282"/>
                <a:gd name="T67" fmla="*/ 1675 h 1675"/>
                <a:gd name="T68" fmla="*/ 886 w 1282"/>
                <a:gd name="T69" fmla="*/ 1675 h 1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2" h="1675">
                  <a:moveTo>
                    <a:pt x="886" y="1675"/>
                  </a:moveTo>
                  <a:lnTo>
                    <a:pt x="907" y="1660"/>
                  </a:lnTo>
                  <a:lnTo>
                    <a:pt x="914" y="1598"/>
                  </a:lnTo>
                  <a:lnTo>
                    <a:pt x="918" y="1412"/>
                  </a:lnTo>
                  <a:lnTo>
                    <a:pt x="925" y="1329"/>
                  </a:lnTo>
                  <a:lnTo>
                    <a:pt x="960" y="1188"/>
                  </a:lnTo>
                  <a:lnTo>
                    <a:pt x="1031" y="1073"/>
                  </a:lnTo>
                  <a:lnTo>
                    <a:pt x="1203" y="844"/>
                  </a:lnTo>
                  <a:lnTo>
                    <a:pt x="1260" y="715"/>
                  </a:lnTo>
                  <a:lnTo>
                    <a:pt x="1282" y="577"/>
                  </a:lnTo>
                  <a:lnTo>
                    <a:pt x="1269" y="434"/>
                  </a:lnTo>
                  <a:lnTo>
                    <a:pt x="1213" y="303"/>
                  </a:lnTo>
                  <a:lnTo>
                    <a:pt x="1136" y="197"/>
                  </a:lnTo>
                  <a:lnTo>
                    <a:pt x="1034" y="114"/>
                  </a:lnTo>
                  <a:lnTo>
                    <a:pt x="914" y="51"/>
                  </a:lnTo>
                  <a:lnTo>
                    <a:pt x="742" y="3"/>
                  </a:lnTo>
                  <a:lnTo>
                    <a:pt x="619" y="0"/>
                  </a:lnTo>
                  <a:lnTo>
                    <a:pt x="500" y="12"/>
                  </a:lnTo>
                  <a:lnTo>
                    <a:pt x="431" y="28"/>
                  </a:lnTo>
                  <a:lnTo>
                    <a:pt x="362" y="58"/>
                  </a:lnTo>
                  <a:lnTo>
                    <a:pt x="250" y="114"/>
                  </a:lnTo>
                  <a:lnTo>
                    <a:pt x="161" y="188"/>
                  </a:lnTo>
                  <a:lnTo>
                    <a:pt x="84" y="282"/>
                  </a:lnTo>
                  <a:lnTo>
                    <a:pt x="30" y="391"/>
                  </a:lnTo>
                  <a:lnTo>
                    <a:pt x="0" y="510"/>
                  </a:lnTo>
                  <a:lnTo>
                    <a:pt x="7" y="634"/>
                  </a:lnTo>
                  <a:lnTo>
                    <a:pt x="38" y="753"/>
                  </a:lnTo>
                  <a:lnTo>
                    <a:pt x="96" y="866"/>
                  </a:lnTo>
                  <a:lnTo>
                    <a:pt x="271" y="1087"/>
                  </a:lnTo>
                  <a:lnTo>
                    <a:pt x="340" y="1210"/>
                  </a:lnTo>
                  <a:lnTo>
                    <a:pt x="373" y="1351"/>
                  </a:lnTo>
                  <a:lnTo>
                    <a:pt x="376" y="1646"/>
                  </a:lnTo>
                  <a:lnTo>
                    <a:pt x="387" y="1664"/>
                  </a:lnTo>
                  <a:lnTo>
                    <a:pt x="404" y="1675"/>
                  </a:lnTo>
                  <a:lnTo>
                    <a:pt x="886" y="1675"/>
                  </a:lnTo>
                  <a:close/>
                </a:path>
              </a:pathLst>
            </a:cu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4401" y="1071"/>
              <a:ext cx="783" cy="1569"/>
            </a:xfrm>
            <a:custGeom>
              <a:avLst/>
              <a:gdLst>
                <a:gd name="T0" fmla="*/ 256 w 755"/>
                <a:gd name="T1" fmla="*/ 0 h 1571"/>
                <a:gd name="T2" fmla="*/ 403 w 755"/>
                <a:gd name="T3" fmla="*/ 106 h 1571"/>
                <a:gd name="T4" fmla="*/ 466 w 755"/>
                <a:gd name="T5" fmla="*/ 172 h 1571"/>
                <a:gd name="T6" fmla="*/ 518 w 755"/>
                <a:gd name="T7" fmla="*/ 246 h 1571"/>
                <a:gd name="T8" fmla="*/ 548 w 755"/>
                <a:gd name="T9" fmla="*/ 314 h 1571"/>
                <a:gd name="T10" fmla="*/ 555 w 755"/>
                <a:gd name="T11" fmla="*/ 387 h 1571"/>
                <a:gd name="T12" fmla="*/ 548 w 755"/>
                <a:gd name="T13" fmla="*/ 461 h 1571"/>
                <a:gd name="T14" fmla="*/ 529 w 755"/>
                <a:gd name="T15" fmla="*/ 533 h 1571"/>
                <a:gd name="T16" fmla="*/ 466 w 755"/>
                <a:gd name="T17" fmla="*/ 653 h 1571"/>
                <a:gd name="T18" fmla="*/ 298 w 755"/>
                <a:gd name="T19" fmla="*/ 868 h 1571"/>
                <a:gd name="T20" fmla="*/ 229 w 755"/>
                <a:gd name="T21" fmla="*/ 987 h 1571"/>
                <a:gd name="T22" fmla="*/ 190 w 755"/>
                <a:gd name="T23" fmla="*/ 1110 h 1571"/>
                <a:gd name="T24" fmla="*/ 152 w 755"/>
                <a:gd name="T25" fmla="*/ 1499 h 1571"/>
                <a:gd name="T26" fmla="*/ 0 w 755"/>
                <a:gd name="T27" fmla="*/ 1568 h 1571"/>
                <a:gd name="T28" fmla="*/ 403 w 755"/>
                <a:gd name="T29" fmla="*/ 1571 h 1571"/>
                <a:gd name="T30" fmla="*/ 422 w 755"/>
                <a:gd name="T31" fmla="*/ 1213 h 1571"/>
                <a:gd name="T32" fmla="*/ 474 w 755"/>
                <a:gd name="T33" fmla="*/ 1077 h 1571"/>
                <a:gd name="T34" fmla="*/ 555 w 755"/>
                <a:gd name="T35" fmla="*/ 953 h 1571"/>
                <a:gd name="T36" fmla="*/ 648 w 755"/>
                <a:gd name="T37" fmla="*/ 838 h 1571"/>
                <a:gd name="T38" fmla="*/ 709 w 755"/>
                <a:gd name="T39" fmla="*/ 734 h 1571"/>
                <a:gd name="T40" fmla="*/ 747 w 755"/>
                <a:gd name="T41" fmla="*/ 612 h 1571"/>
                <a:gd name="T42" fmla="*/ 755 w 755"/>
                <a:gd name="T43" fmla="*/ 490 h 1571"/>
                <a:gd name="T44" fmla="*/ 736 w 755"/>
                <a:gd name="T45" fmla="*/ 369 h 1571"/>
                <a:gd name="T46" fmla="*/ 672 w 755"/>
                <a:gd name="T47" fmla="*/ 245 h 1571"/>
                <a:gd name="T48" fmla="*/ 577 w 755"/>
                <a:gd name="T49" fmla="*/ 143 h 1571"/>
                <a:gd name="T50" fmla="*/ 460 w 755"/>
                <a:gd name="T51" fmla="*/ 69 h 1571"/>
                <a:gd name="T52" fmla="*/ 332 w 755"/>
                <a:gd name="T53" fmla="*/ 19 h 1571"/>
                <a:gd name="T54" fmla="*/ 256 w 755"/>
                <a:gd name="T55" fmla="*/ 0 h 1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55" h="1571">
                  <a:moveTo>
                    <a:pt x="256" y="0"/>
                  </a:moveTo>
                  <a:lnTo>
                    <a:pt x="403" y="106"/>
                  </a:lnTo>
                  <a:lnTo>
                    <a:pt x="466" y="172"/>
                  </a:lnTo>
                  <a:lnTo>
                    <a:pt x="518" y="246"/>
                  </a:lnTo>
                  <a:lnTo>
                    <a:pt x="548" y="314"/>
                  </a:lnTo>
                  <a:lnTo>
                    <a:pt x="555" y="387"/>
                  </a:lnTo>
                  <a:lnTo>
                    <a:pt x="548" y="461"/>
                  </a:lnTo>
                  <a:lnTo>
                    <a:pt x="529" y="533"/>
                  </a:lnTo>
                  <a:lnTo>
                    <a:pt x="466" y="653"/>
                  </a:lnTo>
                  <a:lnTo>
                    <a:pt x="298" y="868"/>
                  </a:lnTo>
                  <a:lnTo>
                    <a:pt x="229" y="987"/>
                  </a:lnTo>
                  <a:lnTo>
                    <a:pt x="190" y="1110"/>
                  </a:lnTo>
                  <a:lnTo>
                    <a:pt x="152" y="1499"/>
                  </a:lnTo>
                  <a:lnTo>
                    <a:pt x="0" y="1568"/>
                  </a:lnTo>
                  <a:lnTo>
                    <a:pt x="403" y="1571"/>
                  </a:lnTo>
                  <a:lnTo>
                    <a:pt x="422" y="1213"/>
                  </a:lnTo>
                  <a:lnTo>
                    <a:pt x="474" y="1077"/>
                  </a:lnTo>
                  <a:lnTo>
                    <a:pt x="555" y="953"/>
                  </a:lnTo>
                  <a:lnTo>
                    <a:pt x="648" y="838"/>
                  </a:lnTo>
                  <a:lnTo>
                    <a:pt x="709" y="734"/>
                  </a:lnTo>
                  <a:lnTo>
                    <a:pt x="747" y="612"/>
                  </a:lnTo>
                  <a:lnTo>
                    <a:pt x="755" y="490"/>
                  </a:lnTo>
                  <a:lnTo>
                    <a:pt x="736" y="369"/>
                  </a:lnTo>
                  <a:lnTo>
                    <a:pt x="672" y="245"/>
                  </a:lnTo>
                  <a:lnTo>
                    <a:pt x="577" y="143"/>
                  </a:lnTo>
                  <a:lnTo>
                    <a:pt x="460" y="69"/>
                  </a:lnTo>
                  <a:lnTo>
                    <a:pt x="332" y="19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4055" y="1171"/>
              <a:ext cx="362" cy="1254"/>
            </a:xfrm>
            <a:custGeom>
              <a:avLst/>
              <a:gdLst>
                <a:gd name="T0" fmla="*/ 134 w 349"/>
                <a:gd name="T1" fmla="*/ 120 h 1256"/>
                <a:gd name="T2" fmla="*/ 206 w 349"/>
                <a:gd name="T3" fmla="*/ 0 h 1256"/>
                <a:gd name="T4" fmla="*/ 107 w 349"/>
                <a:gd name="T5" fmla="*/ 116 h 1256"/>
                <a:gd name="T6" fmla="*/ 39 w 349"/>
                <a:gd name="T7" fmla="*/ 225 h 1256"/>
                <a:gd name="T8" fmla="*/ 11 w 349"/>
                <a:gd name="T9" fmla="*/ 322 h 1256"/>
                <a:gd name="T10" fmla="*/ 0 w 349"/>
                <a:gd name="T11" fmla="*/ 437 h 1256"/>
                <a:gd name="T12" fmla="*/ 19 w 349"/>
                <a:gd name="T13" fmla="*/ 551 h 1256"/>
                <a:gd name="T14" fmla="*/ 77 w 349"/>
                <a:gd name="T15" fmla="*/ 677 h 1256"/>
                <a:gd name="T16" fmla="*/ 237 w 349"/>
                <a:gd name="T17" fmla="*/ 900 h 1256"/>
                <a:gd name="T18" fmla="*/ 298 w 349"/>
                <a:gd name="T19" fmla="*/ 1025 h 1256"/>
                <a:gd name="T20" fmla="*/ 327 w 349"/>
                <a:gd name="T21" fmla="*/ 1140 h 1256"/>
                <a:gd name="T22" fmla="*/ 349 w 349"/>
                <a:gd name="T23" fmla="*/ 1256 h 1256"/>
                <a:gd name="T24" fmla="*/ 333 w 349"/>
                <a:gd name="T25" fmla="*/ 1055 h 1256"/>
                <a:gd name="T26" fmla="*/ 311 w 349"/>
                <a:gd name="T27" fmla="*/ 929 h 1256"/>
                <a:gd name="T28" fmla="*/ 240 w 349"/>
                <a:gd name="T29" fmla="*/ 784 h 1256"/>
                <a:gd name="T30" fmla="*/ 167 w 349"/>
                <a:gd name="T31" fmla="*/ 661 h 1256"/>
                <a:gd name="T32" fmla="*/ 99 w 349"/>
                <a:gd name="T33" fmla="*/ 531 h 1256"/>
                <a:gd name="T34" fmla="*/ 75 w 349"/>
                <a:gd name="T35" fmla="*/ 394 h 1256"/>
                <a:gd name="T36" fmla="*/ 88 w 349"/>
                <a:gd name="T37" fmla="*/ 253 h 1256"/>
                <a:gd name="T38" fmla="*/ 134 w 349"/>
                <a:gd name="T39" fmla="*/ 12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9" h="1256">
                  <a:moveTo>
                    <a:pt x="134" y="120"/>
                  </a:moveTo>
                  <a:lnTo>
                    <a:pt x="206" y="0"/>
                  </a:lnTo>
                  <a:lnTo>
                    <a:pt x="107" y="116"/>
                  </a:lnTo>
                  <a:lnTo>
                    <a:pt x="39" y="225"/>
                  </a:lnTo>
                  <a:lnTo>
                    <a:pt x="11" y="322"/>
                  </a:lnTo>
                  <a:lnTo>
                    <a:pt x="0" y="437"/>
                  </a:lnTo>
                  <a:lnTo>
                    <a:pt x="19" y="551"/>
                  </a:lnTo>
                  <a:lnTo>
                    <a:pt x="77" y="677"/>
                  </a:lnTo>
                  <a:lnTo>
                    <a:pt x="237" y="900"/>
                  </a:lnTo>
                  <a:lnTo>
                    <a:pt x="298" y="1025"/>
                  </a:lnTo>
                  <a:lnTo>
                    <a:pt x="327" y="1140"/>
                  </a:lnTo>
                  <a:lnTo>
                    <a:pt x="349" y="1256"/>
                  </a:lnTo>
                  <a:lnTo>
                    <a:pt x="333" y="1055"/>
                  </a:lnTo>
                  <a:lnTo>
                    <a:pt x="311" y="929"/>
                  </a:lnTo>
                  <a:lnTo>
                    <a:pt x="240" y="784"/>
                  </a:lnTo>
                  <a:lnTo>
                    <a:pt x="167" y="661"/>
                  </a:lnTo>
                  <a:lnTo>
                    <a:pt x="99" y="531"/>
                  </a:lnTo>
                  <a:lnTo>
                    <a:pt x="75" y="394"/>
                  </a:lnTo>
                  <a:lnTo>
                    <a:pt x="88" y="253"/>
                  </a:lnTo>
                  <a:lnTo>
                    <a:pt x="134" y="12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4349" y="2688"/>
              <a:ext cx="543" cy="661"/>
            </a:xfrm>
            <a:custGeom>
              <a:avLst/>
              <a:gdLst>
                <a:gd name="T0" fmla="*/ 499 w 524"/>
                <a:gd name="T1" fmla="*/ 0 h 662"/>
                <a:gd name="T2" fmla="*/ 4 w 524"/>
                <a:gd name="T3" fmla="*/ 28 h 662"/>
                <a:gd name="T4" fmla="*/ 28 w 524"/>
                <a:gd name="T5" fmla="*/ 55 h 662"/>
                <a:gd name="T6" fmla="*/ 298 w 524"/>
                <a:gd name="T7" fmla="*/ 31 h 662"/>
                <a:gd name="T8" fmla="*/ 28 w 524"/>
                <a:gd name="T9" fmla="*/ 55 h 662"/>
                <a:gd name="T10" fmla="*/ 72 w 524"/>
                <a:gd name="T11" fmla="*/ 100 h 662"/>
                <a:gd name="T12" fmla="*/ 0 w 524"/>
                <a:gd name="T13" fmla="*/ 171 h 662"/>
                <a:gd name="T14" fmla="*/ 28 w 524"/>
                <a:gd name="T15" fmla="*/ 131 h 662"/>
                <a:gd name="T16" fmla="*/ 298 w 524"/>
                <a:gd name="T17" fmla="*/ 155 h 662"/>
                <a:gd name="T18" fmla="*/ 0 w 524"/>
                <a:gd name="T19" fmla="*/ 171 h 662"/>
                <a:gd name="T20" fmla="*/ 1 w 524"/>
                <a:gd name="T21" fmla="*/ 235 h 662"/>
                <a:gd name="T22" fmla="*/ 28 w 524"/>
                <a:gd name="T23" fmla="*/ 262 h 662"/>
                <a:gd name="T24" fmla="*/ 298 w 524"/>
                <a:gd name="T25" fmla="*/ 240 h 662"/>
                <a:gd name="T26" fmla="*/ 28 w 524"/>
                <a:gd name="T27" fmla="*/ 262 h 662"/>
                <a:gd name="T28" fmla="*/ 66 w 524"/>
                <a:gd name="T29" fmla="*/ 318 h 662"/>
                <a:gd name="T30" fmla="*/ 4 w 524"/>
                <a:gd name="T31" fmla="*/ 389 h 662"/>
                <a:gd name="T32" fmla="*/ 28 w 524"/>
                <a:gd name="T33" fmla="*/ 348 h 662"/>
                <a:gd name="T34" fmla="*/ 298 w 524"/>
                <a:gd name="T35" fmla="*/ 372 h 662"/>
                <a:gd name="T36" fmla="*/ 4 w 524"/>
                <a:gd name="T37" fmla="*/ 389 h 662"/>
                <a:gd name="T38" fmla="*/ 4 w 524"/>
                <a:gd name="T39" fmla="*/ 442 h 662"/>
                <a:gd name="T40" fmla="*/ 28 w 524"/>
                <a:gd name="T41" fmla="*/ 472 h 662"/>
                <a:gd name="T42" fmla="*/ 298 w 524"/>
                <a:gd name="T43" fmla="*/ 447 h 662"/>
                <a:gd name="T44" fmla="*/ 28 w 524"/>
                <a:gd name="T45" fmla="*/ 472 h 662"/>
                <a:gd name="T46" fmla="*/ 58 w 524"/>
                <a:gd name="T47" fmla="*/ 527 h 662"/>
                <a:gd name="T48" fmla="*/ 116 w 524"/>
                <a:gd name="T49" fmla="*/ 569 h 662"/>
                <a:gd name="T50" fmla="*/ 298 w 524"/>
                <a:gd name="T51" fmla="*/ 547 h 662"/>
                <a:gd name="T52" fmla="*/ 116 w 524"/>
                <a:gd name="T53" fmla="*/ 569 h 662"/>
                <a:gd name="T54" fmla="*/ 169 w 524"/>
                <a:gd name="T55" fmla="*/ 602 h 662"/>
                <a:gd name="T56" fmla="*/ 201 w 524"/>
                <a:gd name="T57" fmla="*/ 620 h 662"/>
                <a:gd name="T58" fmla="*/ 298 w 524"/>
                <a:gd name="T59" fmla="*/ 599 h 662"/>
                <a:gd name="T60" fmla="*/ 201 w 524"/>
                <a:gd name="T61" fmla="*/ 620 h 662"/>
                <a:gd name="T62" fmla="*/ 330 w 524"/>
                <a:gd name="T63" fmla="*/ 659 h 662"/>
                <a:gd name="T64" fmla="*/ 446 w 524"/>
                <a:gd name="T65" fmla="*/ 602 h 662"/>
                <a:gd name="T66" fmla="*/ 524 w 524"/>
                <a:gd name="T67" fmla="*/ 497 h 662"/>
                <a:gd name="T68" fmla="*/ 455 w 524"/>
                <a:gd name="T69" fmla="*/ 419 h 662"/>
                <a:gd name="T70" fmla="*/ 524 w 524"/>
                <a:gd name="T71" fmla="*/ 346 h 662"/>
                <a:gd name="T72" fmla="*/ 524 w 524"/>
                <a:gd name="T73" fmla="*/ 288 h 662"/>
                <a:gd name="T74" fmla="*/ 458 w 524"/>
                <a:gd name="T75" fmla="*/ 215 h 662"/>
                <a:gd name="T76" fmla="*/ 524 w 524"/>
                <a:gd name="T77" fmla="*/ 142 h 662"/>
                <a:gd name="T78" fmla="*/ 524 w 524"/>
                <a:gd name="T79" fmla="*/ 76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24" h="662">
                  <a:moveTo>
                    <a:pt x="524" y="28"/>
                  </a:moveTo>
                  <a:lnTo>
                    <a:pt x="499" y="0"/>
                  </a:lnTo>
                  <a:lnTo>
                    <a:pt x="17" y="0"/>
                  </a:lnTo>
                  <a:lnTo>
                    <a:pt x="4" y="28"/>
                  </a:lnTo>
                  <a:lnTo>
                    <a:pt x="4" y="72"/>
                  </a:lnTo>
                  <a:lnTo>
                    <a:pt x="28" y="55"/>
                  </a:lnTo>
                  <a:lnTo>
                    <a:pt x="28" y="31"/>
                  </a:lnTo>
                  <a:lnTo>
                    <a:pt x="298" y="31"/>
                  </a:lnTo>
                  <a:lnTo>
                    <a:pt x="298" y="55"/>
                  </a:lnTo>
                  <a:lnTo>
                    <a:pt x="28" y="55"/>
                  </a:lnTo>
                  <a:lnTo>
                    <a:pt x="4" y="72"/>
                  </a:lnTo>
                  <a:lnTo>
                    <a:pt x="72" y="100"/>
                  </a:lnTo>
                  <a:lnTo>
                    <a:pt x="0" y="130"/>
                  </a:lnTo>
                  <a:lnTo>
                    <a:pt x="0" y="171"/>
                  </a:lnTo>
                  <a:lnTo>
                    <a:pt x="28" y="155"/>
                  </a:lnTo>
                  <a:lnTo>
                    <a:pt x="28" y="131"/>
                  </a:lnTo>
                  <a:lnTo>
                    <a:pt x="298" y="131"/>
                  </a:lnTo>
                  <a:lnTo>
                    <a:pt x="298" y="155"/>
                  </a:lnTo>
                  <a:lnTo>
                    <a:pt x="28" y="155"/>
                  </a:lnTo>
                  <a:lnTo>
                    <a:pt x="0" y="171"/>
                  </a:lnTo>
                  <a:lnTo>
                    <a:pt x="66" y="202"/>
                  </a:lnTo>
                  <a:lnTo>
                    <a:pt x="1" y="235"/>
                  </a:lnTo>
                  <a:lnTo>
                    <a:pt x="1" y="284"/>
                  </a:lnTo>
                  <a:lnTo>
                    <a:pt x="28" y="262"/>
                  </a:lnTo>
                  <a:lnTo>
                    <a:pt x="28" y="240"/>
                  </a:lnTo>
                  <a:lnTo>
                    <a:pt x="298" y="240"/>
                  </a:lnTo>
                  <a:lnTo>
                    <a:pt x="298" y="262"/>
                  </a:lnTo>
                  <a:lnTo>
                    <a:pt x="28" y="262"/>
                  </a:lnTo>
                  <a:lnTo>
                    <a:pt x="1" y="284"/>
                  </a:lnTo>
                  <a:lnTo>
                    <a:pt x="66" y="318"/>
                  </a:lnTo>
                  <a:lnTo>
                    <a:pt x="4" y="348"/>
                  </a:lnTo>
                  <a:lnTo>
                    <a:pt x="4" y="389"/>
                  </a:lnTo>
                  <a:lnTo>
                    <a:pt x="28" y="372"/>
                  </a:lnTo>
                  <a:lnTo>
                    <a:pt x="28" y="348"/>
                  </a:lnTo>
                  <a:lnTo>
                    <a:pt x="298" y="348"/>
                  </a:lnTo>
                  <a:lnTo>
                    <a:pt x="298" y="372"/>
                  </a:lnTo>
                  <a:lnTo>
                    <a:pt x="28" y="372"/>
                  </a:lnTo>
                  <a:lnTo>
                    <a:pt x="4" y="389"/>
                  </a:lnTo>
                  <a:lnTo>
                    <a:pt x="66" y="416"/>
                  </a:lnTo>
                  <a:lnTo>
                    <a:pt x="4" y="442"/>
                  </a:lnTo>
                  <a:lnTo>
                    <a:pt x="4" y="496"/>
                  </a:lnTo>
                  <a:lnTo>
                    <a:pt x="28" y="472"/>
                  </a:lnTo>
                  <a:lnTo>
                    <a:pt x="28" y="447"/>
                  </a:lnTo>
                  <a:lnTo>
                    <a:pt x="298" y="447"/>
                  </a:lnTo>
                  <a:lnTo>
                    <a:pt x="298" y="472"/>
                  </a:lnTo>
                  <a:lnTo>
                    <a:pt x="28" y="472"/>
                  </a:lnTo>
                  <a:lnTo>
                    <a:pt x="4" y="496"/>
                  </a:lnTo>
                  <a:lnTo>
                    <a:pt x="58" y="527"/>
                  </a:lnTo>
                  <a:lnTo>
                    <a:pt x="58" y="602"/>
                  </a:lnTo>
                  <a:lnTo>
                    <a:pt x="116" y="569"/>
                  </a:lnTo>
                  <a:lnTo>
                    <a:pt x="116" y="547"/>
                  </a:lnTo>
                  <a:lnTo>
                    <a:pt x="298" y="547"/>
                  </a:lnTo>
                  <a:lnTo>
                    <a:pt x="298" y="569"/>
                  </a:lnTo>
                  <a:lnTo>
                    <a:pt x="116" y="569"/>
                  </a:lnTo>
                  <a:lnTo>
                    <a:pt x="58" y="602"/>
                  </a:lnTo>
                  <a:lnTo>
                    <a:pt x="169" y="602"/>
                  </a:lnTo>
                  <a:lnTo>
                    <a:pt x="169" y="662"/>
                  </a:lnTo>
                  <a:lnTo>
                    <a:pt x="201" y="620"/>
                  </a:lnTo>
                  <a:lnTo>
                    <a:pt x="201" y="599"/>
                  </a:lnTo>
                  <a:lnTo>
                    <a:pt x="298" y="599"/>
                  </a:lnTo>
                  <a:lnTo>
                    <a:pt x="298" y="620"/>
                  </a:lnTo>
                  <a:lnTo>
                    <a:pt x="201" y="620"/>
                  </a:lnTo>
                  <a:lnTo>
                    <a:pt x="169" y="662"/>
                  </a:lnTo>
                  <a:lnTo>
                    <a:pt x="330" y="659"/>
                  </a:lnTo>
                  <a:lnTo>
                    <a:pt x="330" y="602"/>
                  </a:lnTo>
                  <a:lnTo>
                    <a:pt x="446" y="602"/>
                  </a:lnTo>
                  <a:lnTo>
                    <a:pt x="447" y="530"/>
                  </a:lnTo>
                  <a:lnTo>
                    <a:pt x="524" y="497"/>
                  </a:lnTo>
                  <a:lnTo>
                    <a:pt x="524" y="450"/>
                  </a:lnTo>
                  <a:lnTo>
                    <a:pt x="455" y="419"/>
                  </a:lnTo>
                  <a:lnTo>
                    <a:pt x="524" y="394"/>
                  </a:lnTo>
                  <a:lnTo>
                    <a:pt x="524" y="346"/>
                  </a:lnTo>
                  <a:lnTo>
                    <a:pt x="455" y="323"/>
                  </a:lnTo>
                  <a:lnTo>
                    <a:pt x="524" y="288"/>
                  </a:lnTo>
                  <a:lnTo>
                    <a:pt x="524" y="244"/>
                  </a:lnTo>
                  <a:lnTo>
                    <a:pt x="458" y="215"/>
                  </a:lnTo>
                  <a:lnTo>
                    <a:pt x="524" y="185"/>
                  </a:lnTo>
                  <a:lnTo>
                    <a:pt x="524" y="142"/>
                  </a:lnTo>
                  <a:lnTo>
                    <a:pt x="455" y="108"/>
                  </a:lnTo>
                  <a:lnTo>
                    <a:pt x="524" y="76"/>
                  </a:lnTo>
                  <a:lnTo>
                    <a:pt x="524" y="28"/>
                  </a:lnTo>
                  <a:close/>
                </a:path>
              </a:pathLst>
            </a:custGeom>
            <a:solidFill>
              <a:srgbClr val="999999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377" y="3135"/>
              <a:ext cx="280" cy="47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377" y="2928"/>
              <a:ext cx="280" cy="47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4377" y="2719"/>
              <a:ext cx="280" cy="47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4377" y="3036"/>
              <a:ext cx="280" cy="47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4377" y="2819"/>
              <a:ext cx="280" cy="47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4465" y="3235"/>
              <a:ext cx="189" cy="47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550" y="3287"/>
              <a:ext cx="101" cy="47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</p:grpSp>
    </p:spTree>
    <p:extLst>
      <p:ext uri="{BB962C8B-B14F-4D97-AF65-F5344CB8AC3E}">
        <p14:creationId xmlns:p14="http://schemas.microsoft.com/office/powerpoint/2010/main" val="861295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UML Is a Language for Specifying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UML builds models that are precise, unambiguous, and complete.</a:t>
            </a:r>
          </a:p>
          <a:p>
            <a:endParaRPr lang="en-MY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682" y="2759691"/>
            <a:ext cx="295275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6480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UML Is a Language for Constructing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UML models can be directly connected to a variety of programming languages.</a:t>
            </a:r>
          </a:p>
          <a:p>
            <a:pPr lvl="1"/>
            <a:r>
              <a:rPr lang="en-US" dirty="0"/>
              <a:t>Maps to Java, C++, Visual Basic, and so on</a:t>
            </a:r>
          </a:p>
          <a:p>
            <a:pPr lvl="1"/>
            <a:r>
              <a:rPr lang="en-US" dirty="0"/>
              <a:t>Tables in a RDBMS or persistent store in an OODBMS</a:t>
            </a:r>
          </a:p>
          <a:p>
            <a:pPr lvl="1"/>
            <a:r>
              <a:rPr lang="en-US" dirty="0"/>
              <a:t>Permits forward engineering</a:t>
            </a:r>
          </a:p>
          <a:p>
            <a:pPr lvl="1"/>
            <a:r>
              <a:rPr lang="en-US" dirty="0"/>
              <a:t>Permits reverse engineering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929223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UML Is a Language for Documenting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UML addresses documentation of system architecture, requirements, tests, project planning, and release management.</a:t>
            </a:r>
          </a:p>
        </p:txBody>
      </p:sp>
    </p:spTree>
    <p:extLst>
      <p:ext uri="{BB962C8B-B14F-4D97-AF65-F5344CB8AC3E}">
        <p14:creationId xmlns:p14="http://schemas.microsoft.com/office/powerpoint/2010/main" val="364311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 -Template-level-2</Template>
  <TotalTime>29</TotalTime>
  <Pages>11</Pages>
  <Words>703</Words>
  <Application>Microsoft Office PowerPoint</Application>
  <PresentationFormat>On-screen Show (4:3)</PresentationFormat>
  <Paragraphs>162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Century Gothic</vt:lpstr>
      <vt:lpstr>新細明體</vt:lpstr>
      <vt:lpstr>Wingdings</vt:lpstr>
      <vt:lpstr>UCTI-Template-foundation-level</vt:lpstr>
      <vt:lpstr>2_UCTI-Template-foundation-level</vt:lpstr>
      <vt:lpstr>1_UCTI-Template-foundation-level</vt:lpstr>
      <vt:lpstr>Introduction to UML</vt:lpstr>
      <vt:lpstr>Topic &amp; Structure of The Lesson</vt:lpstr>
      <vt:lpstr>Learning outcome</vt:lpstr>
      <vt:lpstr>Key terms you must be able to use</vt:lpstr>
      <vt:lpstr>What Is the UML?</vt:lpstr>
      <vt:lpstr>The UML Is a Language for Visualizing</vt:lpstr>
      <vt:lpstr>The UML Is a Language for Specifying</vt:lpstr>
      <vt:lpstr>The UML Is a Language for Constructing</vt:lpstr>
      <vt:lpstr>The UML Is a Language for Documenting</vt:lpstr>
      <vt:lpstr>Types of UML diagrams</vt:lpstr>
      <vt:lpstr>History of the UML</vt:lpstr>
      <vt:lpstr>Inputs to the UML</vt:lpstr>
      <vt:lpstr>What Type of Process Most Benefits the UML?</vt:lpstr>
      <vt:lpstr>A Use-Case Driven Process</vt:lpstr>
      <vt:lpstr>An Architecture-Centric Process</vt:lpstr>
      <vt:lpstr>An Iterative and Incremental Process</vt:lpstr>
      <vt:lpstr>Iterative Development</vt:lpstr>
      <vt:lpstr>Quick Review Questions</vt:lpstr>
      <vt:lpstr>PowerPoint Presentation</vt:lpstr>
      <vt:lpstr>PowerPoint Presentation</vt:lpstr>
      <vt:lpstr>Next Session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Mrs. Kwan (Wong Hua Hung)</dc:creator>
  <cp:lastModifiedBy>Minnu Helen Joseph</cp:lastModifiedBy>
  <cp:revision>11</cp:revision>
  <cp:lastPrinted>1995-11-02T09:23:42Z</cp:lastPrinted>
  <dcterms:created xsi:type="dcterms:W3CDTF">2017-10-11T09:20:11Z</dcterms:created>
  <dcterms:modified xsi:type="dcterms:W3CDTF">2019-06-17T02:20:30Z</dcterms:modified>
</cp:coreProperties>
</file>