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90" r:id="rId3"/>
    <p:sldId id="276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2" r:id="rId18"/>
    <p:sldId id="293" r:id="rId19"/>
    <p:sldId id="294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Illustrate relationships between an actor and a use case with a simple line. For relationships among use cases, use arrows labeled either "uses" or "extends." A "uses" relationship indicates that one use case is needed by another in order to perform a task. An "extends" relationship indicates alternative options under a certain use case.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37F0348-E852-4954-8AF3-76C69BA63192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03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UML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162800" y="662622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19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543300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4544528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System Modeling 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621981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07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104"/>
            <a:ext cx="8229600" cy="1143000"/>
          </a:xfrm>
        </p:spPr>
        <p:txBody>
          <a:bodyPr/>
          <a:lstStyle/>
          <a:p>
            <a:r>
              <a:rPr lang="en-US" dirty="0" smtClean="0"/>
              <a:t>Use Case Diagram: Smart Phone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1463040" y="1600200"/>
            <a:ext cx="737616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39240" y="1541209"/>
            <a:ext cx="2971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Smart Phone</a:t>
            </a:r>
            <a:endParaRPr lang="en-MY" sz="2000" b="1" dirty="0"/>
          </a:p>
        </p:txBody>
      </p:sp>
      <p:sp>
        <p:nvSpPr>
          <p:cNvPr id="11" name="Oval 10"/>
          <p:cNvSpPr/>
          <p:nvPr/>
        </p:nvSpPr>
        <p:spPr>
          <a:xfrm>
            <a:off x="1752600" y="19812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Search Phone Book</a:t>
            </a:r>
            <a:endParaRPr lang="en-MY" sz="1600" b="1" dirty="0"/>
          </a:p>
        </p:txBody>
      </p:sp>
      <p:sp>
        <p:nvSpPr>
          <p:cNvPr id="12" name="Oval 11"/>
          <p:cNvSpPr/>
          <p:nvPr/>
        </p:nvSpPr>
        <p:spPr>
          <a:xfrm>
            <a:off x="6019800" y="1955800"/>
            <a:ext cx="2209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Manipulate Contacts</a:t>
            </a:r>
            <a:endParaRPr lang="en-MY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457200" y="2590800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1828800" y="4953000"/>
            <a:ext cx="15149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Receive a Call</a:t>
            </a:r>
          </a:p>
        </p:txBody>
      </p:sp>
      <p:cxnSp>
        <p:nvCxnSpPr>
          <p:cNvPr id="16" name="Straight Connector 15"/>
          <p:cNvCxnSpPr>
            <a:stCxn id="13" idx="3"/>
            <a:endCxn id="11" idx="2"/>
          </p:cNvCxnSpPr>
          <p:nvPr/>
        </p:nvCxnSpPr>
        <p:spPr>
          <a:xfrm flipV="1">
            <a:off x="1082040" y="2286000"/>
            <a:ext cx="670560" cy="876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 flipV="1">
            <a:off x="3733800" y="2260600"/>
            <a:ext cx="2286000" cy="25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200" y="2003621"/>
            <a:ext cx="134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  <a:endParaRPr lang="en-MY" sz="1400" dirty="0"/>
          </a:p>
        </p:txBody>
      </p:sp>
      <p:cxnSp>
        <p:nvCxnSpPr>
          <p:cNvPr id="22" name="Straight Arrow Connector 21"/>
          <p:cNvCxnSpPr>
            <a:endCxn id="12" idx="5"/>
          </p:cNvCxnSpPr>
          <p:nvPr/>
        </p:nvCxnSpPr>
        <p:spPr>
          <a:xfrm flipH="1" flipV="1">
            <a:off x="7905982" y="2476126"/>
            <a:ext cx="323620" cy="6861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60574" y="2407376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&lt;&lt;Extends&gt;&gt;</a:t>
            </a:r>
          </a:p>
          <a:p>
            <a:pPr algn="ctr"/>
            <a:r>
              <a:rPr lang="en-US" sz="1100" dirty="0" smtClean="0"/>
              <a:t>{Option==Delete}</a:t>
            </a:r>
            <a:endParaRPr lang="en-MY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657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Smart Phone User</a:t>
            </a:r>
            <a:endParaRPr lang="en-MY" sz="1600" dirty="0"/>
          </a:p>
        </p:txBody>
      </p:sp>
      <p:sp>
        <p:nvSpPr>
          <p:cNvPr id="26" name="Oval 25"/>
          <p:cNvSpPr/>
          <p:nvPr/>
        </p:nvSpPr>
        <p:spPr>
          <a:xfrm>
            <a:off x="1752600" y="3200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Call Contact</a:t>
            </a:r>
            <a:endParaRPr lang="en-MY" sz="1600" b="1" dirty="0"/>
          </a:p>
        </p:txBody>
      </p:sp>
      <p:cxnSp>
        <p:nvCxnSpPr>
          <p:cNvPr id="27" name="Straight Connector 26"/>
          <p:cNvCxnSpPr>
            <a:stCxn id="13" idx="3"/>
            <a:endCxn id="26" idx="1"/>
          </p:cNvCxnSpPr>
          <p:nvPr/>
        </p:nvCxnSpPr>
        <p:spPr>
          <a:xfrm>
            <a:off x="1082040" y="3162300"/>
            <a:ext cx="882585" cy="127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599" y="4130040"/>
            <a:ext cx="159110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Add New Contact</a:t>
            </a:r>
            <a:endParaRPr lang="en-MY" sz="1600" b="1" dirty="0"/>
          </a:p>
        </p:txBody>
      </p:sp>
      <p:cxnSp>
        <p:nvCxnSpPr>
          <p:cNvPr id="29" name="Straight Connector 28"/>
          <p:cNvCxnSpPr>
            <a:stCxn id="13" idx="3"/>
            <a:endCxn id="28" idx="1"/>
          </p:cNvCxnSpPr>
          <p:nvPr/>
        </p:nvCxnSpPr>
        <p:spPr>
          <a:xfrm>
            <a:off x="1082040" y="3162300"/>
            <a:ext cx="903570" cy="1057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1082040" y="3162300"/>
            <a:ext cx="867345" cy="1895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10000" y="3200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Modify a Contact</a:t>
            </a:r>
            <a:endParaRPr lang="en-MY" sz="1600" b="1" dirty="0"/>
          </a:p>
        </p:txBody>
      </p:sp>
      <p:sp>
        <p:nvSpPr>
          <p:cNvPr id="43" name="Oval 42"/>
          <p:cNvSpPr/>
          <p:nvPr/>
        </p:nvSpPr>
        <p:spPr>
          <a:xfrm>
            <a:off x="5867400" y="3200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Contact Person </a:t>
            </a:r>
            <a:endParaRPr lang="en-MY" sz="1600" b="1" dirty="0"/>
          </a:p>
        </p:txBody>
      </p:sp>
      <p:sp>
        <p:nvSpPr>
          <p:cNvPr id="44" name="Oval 43"/>
          <p:cNvSpPr/>
          <p:nvPr/>
        </p:nvSpPr>
        <p:spPr>
          <a:xfrm>
            <a:off x="7399687" y="3200400"/>
            <a:ext cx="143951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Delete Contact</a:t>
            </a:r>
            <a:endParaRPr lang="en-MY" sz="1600" b="1" dirty="0"/>
          </a:p>
        </p:txBody>
      </p:sp>
      <p:cxnSp>
        <p:nvCxnSpPr>
          <p:cNvPr id="47" name="Straight Arrow Connector 46"/>
          <p:cNvCxnSpPr>
            <a:stCxn id="43" idx="0"/>
            <a:endCxn id="12" idx="4"/>
          </p:cNvCxnSpPr>
          <p:nvPr/>
        </p:nvCxnSpPr>
        <p:spPr>
          <a:xfrm flipV="1">
            <a:off x="6591300" y="2565400"/>
            <a:ext cx="533400" cy="635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  <a:endCxn id="12" idx="3"/>
          </p:cNvCxnSpPr>
          <p:nvPr/>
        </p:nvCxnSpPr>
        <p:spPr>
          <a:xfrm flipV="1">
            <a:off x="4533900" y="2476126"/>
            <a:ext cx="1809518" cy="7242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75458" y="2769513"/>
            <a:ext cx="1640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&lt;&lt;Extends&gt;&gt;</a:t>
            </a:r>
          </a:p>
          <a:p>
            <a:pPr algn="ctr"/>
            <a:r>
              <a:rPr lang="en-US" sz="1100" dirty="0" smtClean="0"/>
              <a:t>{Option==Contact}</a:t>
            </a:r>
            <a:endParaRPr lang="en-MY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013200" y="2548873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&lt;&lt;Extends&gt;&gt;</a:t>
            </a:r>
          </a:p>
          <a:p>
            <a:pPr algn="ctr"/>
            <a:r>
              <a:rPr lang="en-US" sz="1100" dirty="0" smtClean="0"/>
              <a:t>{Option==Edit}</a:t>
            </a:r>
            <a:endParaRPr lang="en-MY" sz="1100" dirty="0"/>
          </a:p>
        </p:txBody>
      </p:sp>
      <p:cxnSp>
        <p:nvCxnSpPr>
          <p:cNvPr id="55" name="Straight Arrow Connector 54"/>
          <p:cNvCxnSpPr>
            <a:endCxn id="43" idx="5"/>
          </p:cNvCxnSpPr>
          <p:nvPr/>
        </p:nvCxnSpPr>
        <p:spPr>
          <a:xfrm flipH="1" flipV="1">
            <a:off x="7103175" y="3720726"/>
            <a:ext cx="593025" cy="12322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66000" y="4141113"/>
            <a:ext cx="147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&lt;&lt;Extends&gt;&gt;</a:t>
            </a:r>
          </a:p>
          <a:p>
            <a:pPr algn="ctr"/>
            <a:r>
              <a:rPr lang="en-US" sz="1100" dirty="0" smtClean="0"/>
              <a:t>{Option==Message}</a:t>
            </a:r>
            <a:endParaRPr lang="en-MY" sz="1100" dirty="0"/>
          </a:p>
        </p:txBody>
      </p:sp>
      <p:sp>
        <p:nvSpPr>
          <p:cNvPr id="57" name="Oval 56"/>
          <p:cNvSpPr/>
          <p:nvPr/>
        </p:nvSpPr>
        <p:spPr>
          <a:xfrm>
            <a:off x="4419600" y="4800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Place a Call</a:t>
            </a:r>
            <a:endParaRPr lang="en-MY" sz="1600" b="1" dirty="0"/>
          </a:p>
        </p:txBody>
      </p:sp>
      <p:sp>
        <p:nvSpPr>
          <p:cNvPr id="58" name="Oval 57"/>
          <p:cNvSpPr/>
          <p:nvPr/>
        </p:nvSpPr>
        <p:spPr>
          <a:xfrm>
            <a:off x="7213600" y="4800600"/>
            <a:ext cx="1473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Send a Message</a:t>
            </a:r>
            <a:endParaRPr lang="en-MY" sz="1600" b="1" dirty="0"/>
          </a:p>
        </p:txBody>
      </p:sp>
      <p:cxnSp>
        <p:nvCxnSpPr>
          <p:cNvPr id="59" name="Straight Arrow Connector 58"/>
          <p:cNvCxnSpPr>
            <a:stCxn id="57" idx="0"/>
            <a:endCxn id="43" idx="3"/>
          </p:cNvCxnSpPr>
          <p:nvPr/>
        </p:nvCxnSpPr>
        <p:spPr>
          <a:xfrm flipV="1">
            <a:off x="5143500" y="3720726"/>
            <a:ext cx="935925" cy="10798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81600" y="4343400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&lt;&lt;Extends&gt;&gt;</a:t>
            </a:r>
          </a:p>
          <a:p>
            <a:pPr algn="ctr"/>
            <a:r>
              <a:rPr lang="en-US" sz="1100" dirty="0" smtClean="0"/>
              <a:t>{Option==Call}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41025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Diagram: ATM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2225040" y="1600200"/>
            <a:ext cx="45720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1240" y="1541209"/>
            <a:ext cx="2971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ATM Machine</a:t>
            </a:r>
            <a:endParaRPr lang="en-MY" sz="2000" b="1" dirty="0"/>
          </a:p>
        </p:txBody>
      </p:sp>
      <p:sp>
        <p:nvSpPr>
          <p:cNvPr id="8" name="Oval 7"/>
          <p:cNvSpPr/>
          <p:nvPr/>
        </p:nvSpPr>
        <p:spPr>
          <a:xfrm>
            <a:off x="2974340" y="22860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Withdraw Cash</a:t>
            </a:r>
            <a:endParaRPr lang="en-MY" sz="1600" b="1" dirty="0"/>
          </a:p>
        </p:txBody>
      </p:sp>
      <p:sp>
        <p:nvSpPr>
          <p:cNvPr id="9" name="Oval 8"/>
          <p:cNvSpPr/>
          <p:nvPr/>
        </p:nvSpPr>
        <p:spPr>
          <a:xfrm>
            <a:off x="4495800" y="34290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Print Receipt</a:t>
            </a:r>
            <a:endParaRPr lang="en-MY" sz="16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1219200" y="2590800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7330440" y="4114800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3480179" y="4648200"/>
            <a:ext cx="178016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Restock Paper</a:t>
            </a:r>
          </a:p>
        </p:txBody>
      </p: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1615440" y="2590800"/>
            <a:ext cx="1358900" cy="2895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11" idx="1"/>
          </p:cNvCxnSpPr>
          <p:nvPr/>
        </p:nvCxnSpPr>
        <p:spPr>
          <a:xfrm flipV="1">
            <a:off x="5260340" y="4686300"/>
            <a:ext cx="207010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370260" y="4038600"/>
            <a:ext cx="1925130" cy="609600"/>
            <a:chOff x="6120320" y="4038600"/>
            <a:chExt cx="1925130" cy="609600"/>
          </a:xfrm>
        </p:grpSpPr>
        <p:cxnSp>
          <p:nvCxnSpPr>
            <p:cNvPr id="16" name="Straight Arrow Connector 15"/>
            <p:cNvCxnSpPr>
              <a:stCxn id="9" idx="4"/>
              <a:endCxn id="12" idx="0"/>
            </p:cNvCxnSpPr>
            <p:nvPr/>
          </p:nvCxnSpPr>
          <p:spPr>
            <a:xfrm flipH="1">
              <a:off x="6120320" y="4038600"/>
              <a:ext cx="107804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04000" y="4251960"/>
              <a:ext cx="144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&lt;&lt;Includes&gt;&gt;</a:t>
              </a:r>
              <a:endParaRPr lang="en-MY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400" y="2806326"/>
            <a:ext cx="1735400" cy="622674"/>
            <a:chOff x="6415460" y="2806326"/>
            <a:chExt cx="1735400" cy="622674"/>
          </a:xfrm>
        </p:grpSpPr>
        <p:cxnSp>
          <p:nvCxnSpPr>
            <p:cNvPr id="19" name="Straight Arrow Connector 18"/>
            <p:cNvCxnSpPr>
              <a:stCxn id="9" idx="0"/>
              <a:endCxn id="8" idx="5"/>
            </p:cNvCxnSpPr>
            <p:nvPr/>
          </p:nvCxnSpPr>
          <p:spPr>
            <a:xfrm flipH="1" flipV="1">
              <a:off x="6415460" y="2806326"/>
              <a:ext cx="782900" cy="6226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18300" y="2880360"/>
              <a:ext cx="1432560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&lt;&lt;Extends&gt;&gt;</a:t>
              </a:r>
              <a:endParaRPr lang="en-MY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8740" y="3657600"/>
            <a:ext cx="14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MY" dirty="0"/>
          </a:p>
        </p:txBody>
      </p:sp>
      <p:sp>
        <p:nvSpPr>
          <p:cNvPr id="26" name="TextBox 25"/>
          <p:cNvSpPr txBox="1"/>
          <p:nvPr/>
        </p:nvSpPr>
        <p:spPr>
          <a:xfrm>
            <a:off x="6872514" y="5117068"/>
            <a:ext cx="190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Maintenance Man</a:t>
            </a:r>
            <a:endParaRPr lang="en-MY" dirty="0"/>
          </a:p>
        </p:txBody>
      </p:sp>
      <p:sp>
        <p:nvSpPr>
          <p:cNvPr id="29" name="Oval 28"/>
          <p:cNvSpPr/>
          <p:nvPr/>
        </p:nvSpPr>
        <p:spPr>
          <a:xfrm>
            <a:off x="2362200" y="3200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 Bills</a:t>
            </a:r>
            <a:endParaRPr lang="en-MY" sz="1600" b="1" dirty="0"/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1767840" y="3032760"/>
            <a:ext cx="806385" cy="256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413004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Transfer Funds</a:t>
            </a:r>
            <a:endParaRPr lang="en-MY" sz="1600" b="1" dirty="0"/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>
            <a:off x="1767840" y="3429000"/>
            <a:ext cx="958785" cy="790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8" y="329229"/>
            <a:ext cx="8229600" cy="1143000"/>
          </a:xfrm>
        </p:spPr>
        <p:txBody>
          <a:bodyPr/>
          <a:lstStyle/>
          <a:p>
            <a:r>
              <a:rPr lang="en-US" dirty="0" smtClean="0"/>
              <a:t>Use Case: Case Descriptions</a:t>
            </a:r>
            <a:endParaRPr lang="en-MY" dirty="0"/>
          </a:p>
        </p:txBody>
      </p:sp>
      <p:pic>
        <p:nvPicPr>
          <p:cNvPr id="1026" name="Picture 2" descr="http://www.seilevel.com/wp-content/uploads/Description-of-Use-Cas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" b="53292"/>
          <a:stretch/>
        </p:blipFill>
        <p:spPr bwMode="auto">
          <a:xfrm>
            <a:off x="182879" y="2688229"/>
            <a:ext cx="8808721" cy="32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/>
          <p:cNvSpPr/>
          <p:nvPr/>
        </p:nvSpPr>
        <p:spPr>
          <a:xfrm>
            <a:off x="182879" y="1613923"/>
            <a:ext cx="8196846" cy="288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use case is often accompanied by </a:t>
            </a:r>
            <a:r>
              <a:rPr lang="en-US" sz="2800" i="1" dirty="0" smtClean="0"/>
              <a:t>use case description</a:t>
            </a:r>
            <a:r>
              <a:rPr lang="en-US" sz="2800" dirty="0" smtClean="0"/>
              <a:t> and </a:t>
            </a:r>
            <a:r>
              <a:rPr lang="en-US" sz="2800" i="1" dirty="0" smtClean="0"/>
              <a:t>actor descriptions</a:t>
            </a: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3470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192752"/>
            <a:ext cx="8229600" cy="1143000"/>
          </a:xfrm>
        </p:spPr>
        <p:txBody>
          <a:bodyPr/>
          <a:lstStyle/>
          <a:p>
            <a:r>
              <a:rPr lang="en-US" dirty="0" smtClean="0"/>
              <a:t>Use-Case Description For: ATM</a:t>
            </a:r>
            <a:endParaRPr lang="en-MY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63923" y="1626101"/>
          <a:ext cx="7320021" cy="449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008"/>
                <a:gridCol w="4392013"/>
              </a:tblGrid>
              <a:tr h="5302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 Description:</a:t>
                      </a:r>
                      <a:r>
                        <a:rPr lang="en-US" baseline="0" dirty="0" smtClean="0"/>
                        <a:t> Restock Paper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Restock Paper</a:t>
                      </a:r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5639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Refill the</a:t>
                      </a:r>
                      <a:r>
                        <a:rPr lang="en-US" baseline="0" dirty="0" smtClean="0"/>
                        <a:t> ATM Machine with paper rolls to print receipt</a:t>
                      </a:r>
                      <a:endParaRPr lang="en-US" dirty="0"/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Actor(s)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Man</a:t>
                      </a:r>
                      <a:endParaRPr lang="en-US" dirty="0"/>
                    </a:p>
                  </a:txBody>
                  <a:tcPr/>
                </a:tc>
              </a:tr>
              <a:tr h="5639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Organizational</a:t>
                      </a:r>
                      <a:r>
                        <a:rPr lang="en-US" b="1" baseline="0" dirty="0" smtClean="0"/>
                        <a:t> Benefits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of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Triggers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 or Maintenance</a:t>
                      </a:r>
                      <a:r>
                        <a:rPr lang="en-US" baseline="0" dirty="0" smtClean="0"/>
                        <a:t> Man</a:t>
                      </a:r>
                      <a:endParaRPr lang="en-US" dirty="0" smtClean="0"/>
                    </a:p>
                  </a:txBody>
                  <a:tcPr/>
                </a:tc>
              </a:tr>
              <a:tr h="5639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r>
                        <a:rPr lang="en-US" baseline="0" dirty="0" smtClean="0"/>
                        <a:t> Machine CANNOT print receipts </a:t>
                      </a:r>
                      <a:endParaRPr lang="en-US" dirty="0"/>
                    </a:p>
                  </a:txBody>
                  <a:tcPr/>
                </a:tc>
              </a:tr>
              <a:tr h="326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Post-condition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ATM</a:t>
                      </a:r>
                      <a:r>
                        <a:rPr lang="en-US" baseline="0" dirty="0" smtClean="0"/>
                        <a:t> Machine CAN print receipts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192752"/>
            <a:ext cx="8229600" cy="1143000"/>
          </a:xfrm>
        </p:spPr>
        <p:txBody>
          <a:bodyPr/>
          <a:lstStyle/>
          <a:p>
            <a:r>
              <a:rPr lang="en-US" dirty="0" smtClean="0"/>
              <a:t>Use-Case Description For: ATM</a:t>
            </a:r>
            <a:endParaRPr lang="en-MY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583442" y="1584507"/>
          <a:ext cx="7755340" cy="446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136"/>
                <a:gridCol w="4653204"/>
              </a:tblGrid>
              <a:tr h="4461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 Description: Pay Bills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Bills</a:t>
                      </a:r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the user to</a:t>
                      </a:r>
                      <a:r>
                        <a:rPr lang="en-US" baseline="0" dirty="0" smtClean="0"/>
                        <a:t> pay the house bills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Actor(s)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Organizational</a:t>
                      </a:r>
                      <a:r>
                        <a:rPr lang="en-US" b="1" baseline="0" dirty="0" smtClean="0"/>
                        <a:t> Benefits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of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Triggers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or Customer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46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Post-condition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192752"/>
            <a:ext cx="8229600" cy="1143000"/>
          </a:xfrm>
        </p:spPr>
        <p:txBody>
          <a:bodyPr/>
          <a:lstStyle/>
          <a:p>
            <a:r>
              <a:rPr lang="en-US" dirty="0" smtClean="0"/>
              <a:t>Use-Case Description For: ATM</a:t>
            </a:r>
            <a:endParaRPr lang="en-MY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21859" y="1698209"/>
          <a:ext cx="807151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605"/>
                <a:gridCol w="48429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 Description: Withdraw Cash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Withdraw Cash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the user to withdraw</a:t>
                      </a:r>
                      <a:r>
                        <a:rPr lang="en-US" baseline="0" dirty="0" smtClean="0"/>
                        <a:t> money (RM1, RM10, and RM50)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Actor(s)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Organizational</a:t>
                      </a:r>
                      <a:r>
                        <a:rPr lang="en-US" b="1" baseline="0" dirty="0" smtClean="0"/>
                        <a:t> Benefits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of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Triggers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or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ATM Machine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has sufficient </a:t>
                      </a:r>
                      <a:r>
                        <a:rPr lang="en-US" baseline="0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Post-condition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ATM Machine has less Amount</a:t>
                      </a:r>
                      <a:r>
                        <a:rPr lang="en-US" baseline="0" dirty="0" smtClean="0"/>
                        <a:t> of  Money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4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use case diagram?</a:t>
            </a:r>
            <a:endParaRPr lang="en-US" dirty="0"/>
          </a:p>
          <a:p>
            <a:r>
              <a:rPr lang="en-US" dirty="0" smtClean="0"/>
              <a:t>What are the components of a use case diagram?</a:t>
            </a:r>
          </a:p>
          <a:p>
            <a:r>
              <a:rPr lang="en-US" dirty="0" smtClean="0"/>
              <a:t>Draw the use case diagram for borrowing a book from the library</a:t>
            </a:r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945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3" indent="0">
              <a:buNone/>
            </a:pPr>
            <a:r>
              <a:rPr lang="en-US" sz="2800" dirty="0" smtClean="0"/>
              <a:t>-</a:t>
            </a:r>
            <a:r>
              <a:rPr lang="en-US" sz="2800" dirty="0" err="1" smtClean="0"/>
              <a:t>Usecase</a:t>
            </a:r>
            <a:r>
              <a:rPr lang="en-US" sz="2800" dirty="0" smtClean="0"/>
              <a:t> diagrams and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10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31899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77957"/>
            <a:ext cx="8229600" cy="494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-class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97" y="1204183"/>
            <a:ext cx="8229600" cy="51609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4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to:</a:t>
            </a:r>
          </a:p>
          <a:p>
            <a:pPr lvl="1"/>
            <a:r>
              <a:rPr lang="en-US" dirty="0" smtClean="0"/>
              <a:t>Model a system using a use-case diagram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9128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--</a:t>
            </a:r>
            <a:r>
              <a:rPr lang="en-US" sz="2400" dirty="0" err="1" smtClean="0"/>
              <a:t>Usecase</a:t>
            </a:r>
            <a:r>
              <a:rPr lang="en-US" sz="2400" dirty="0" smtClean="0"/>
              <a:t> –</a:t>
            </a:r>
            <a:r>
              <a:rPr lang="en-US" sz="2400" dirty="0" err="1" smtClean="0"/>
              <a:t>actors,usecase,extend,include</a:t>
            </a:r>
            <a:endParaRPr lang="en-US" sz="2400" dirty="0" smtClean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6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>
                <a:solidFill>
                  <a:srgbClr val="000000"/>
                </a:solidFill>
                <a:latin typeface="Arial"/>
              </a:rPr>
              <a:t>Use Case Diagram</a:t>
            </a:r>
            <a:endParaRPr b="1" dirty="0"/>
          </a:p>
        </p:txBody>
      </p:sp>
      <p:sp>
        <p:nvSpPr>
          <p:cNvPr id="147" name="TextShape 2"/>
          <p:cNvSpPr txBox="1"/>
          <p:nvPr/>
        </p:nvSpPr>
        <p:spPr>
          <a:xfrm>
            <a:off x="485640" y="1697040"/>
            <a:ext cx="7812199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Used for describing a set of user </a:t>
            </a:r>
            <a:r>
              <a:rPr lang="en-GB" sz="3200" b="1" strike="noStrike" dirty="0" smtClean="0">
                <a:solidFill>
                  <a:srgbClr val="99CC00"/>
                </a:solidFill>
                <a:latin typeface="Arial"/>
              </a:rPr>
              <a:t>scenarios </a:t>
            </a:r>
            <a:r>
              <a:rPr lang="en-GB" sz="3200" dirty="0" smtClean="0">
                <a:latin typeface="Arial"/>
              </a:rPr>
              <a:t>by showing the relationships between actors and use cases in a system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</a:rPr>
              <a:t>used </a:t>
            </a: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for capturing user requirements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strike="noStrike" dirty="0" smtClean="0">
                <a:solidFill>
                  <a:srgbClr val="000000"/>
                </a:solidFill>
                <a:latin typeface="Arial"/>
              </a:rPr>
              <a:t>Works </a:t>
            </a: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like a </a:t>
            </a:r>
            <a:r>
              <a:rPr lang="en-GB" sz="3200" b="1" strike="noStrike" dirty="0">
                <a:solidFill>
                  <a:srgbClr val="99CC00"/>
                </a:solidFill>
                <a:latin typeface="Arial"/>
              </a:rPr>
              <a:t>contract</a:t>
            </a: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trike="noStrike" dirty="0" smtClean="0">
                <a:solidFill>
                  <a:srgbClr val="000000"/>
                </a:solidFill>
                <a:latin typeface="Arial"/>
              </a:rPr>
              <a:t>between the </a:t>
            </a:r>
            <a:r>
              <a:rPr lang="en-GB" sz="3200" strike="noStrike" dirty="0">
                <a:solidFill>
                  <a:srgbClr val="000000"/>
                </a:solidFill>
                <a:latin typeface="Arial"/>
              </a:rPr>
              <a:t>end user and software developers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539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8"/>
          <p:cNvPicPr/>
          <p:nvPr/>
        </p:nvPicPr>
        <p:blipFill>
          <a:blip r:embed="rId2"/>
          <a:stretch/>
        </p:blipFill>
        <p:spPr>
          <a:xfrm>
            <a:off x="1277328" y="3957850"/>
            <a:ext cx="6095520" cy="1728237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1523880" y="152280"/>
            <a:ext cx="5409720" cy="456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286608" y="1417320"/>
            <a:ext cx="8076960" cy="2985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Actors: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role that a user plays with respect to the system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, including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human users and other systems.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e.g.,inanimate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physical objects (e.g. robot); an external system that needs some information from the current system.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Use case:</a:t>
            </a: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set of scenarios that 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describe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interaction between a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user and a system, including 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alternatives</a:t>
            </a:r>
            <a:r>
              <a:rPr lang="en-GB" sz="2000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verb. Sequence of use case shows timing of events/operations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151" name="CustomShape 3"/>
          <p:cNvSpPr/>
          <p:nvPr/>
        </p:nvSpPr>
        <p:spPr>
          <a:xfrm>
            <a:off x="457200" y="5535424"/>
            <a:ext cx="807696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System boundary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rectangle diagram representing the boundary between the actors and the system.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Arial"/>
              </a:rPr>
              <a:t>Components of a Use </a:t>
            </a:r>
            <a:r>
              <a:rPr lang="en-GB" sz="3600" b="1" strike="noStrike" dirty="0">
                <a:solidFill>
                  <a:srgbClr val="000000"/>
                </a:solidFill>
                <a:latin typeface="Arial"/>
              </a:rPr>
              <a:t>Case Diagram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63888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1097100" y="1830600"/>
            <a:ext cx="6568560" cy="411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u="sng" strike="noStrike" dirty="0">
                <a:solidFill>
                  <a:srgbClr val="000000"/>
                </a:solidFill>
                <a:latin typeface="Times New Roman"/>
              </a:rPr>
              <a:t>Association: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 communication between an actor and a use </a:t>
            </a:r>
            <a:r>
              <a:rPr lang="en-GB" sz="2400" strike="noStrike" dirty="0" smtClean="0">
                <a:solidFill>
                  <a:srgbClr val="000000"/>
                </a:solidFill>
                <a:latin typeface="Times New Roman"/>
              </a:rPr>
              <a:t>case and is </a:t>
            </a:r>
            <a:r>
              <a:rPr lang="en-GB" sz="2400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GB" sz="2400" strike="noStrike" dirty="0" smtClean="0">
                <a:solidFill>
                  <a:srgbClr val="000000"/>
                </a:solidFill>
                <a:latin typeface="Times New Roman"/>
              </a:rPr>
              <a:t>epresented 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by a solid line.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u="sng" strike="noStrike" dirty="0">
                <a:solidFill>
                  <a:srgbClr val="000000"/>
                </a:solidFill>
                <a:latin typeface="Times New Roman"/>
              </a:rPr>
              <a:t>Generalization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: relationship between one general use case and a special use case (used for defining special alternatives)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Represented by a line with a triangular arrow head toward the parent use case.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4" name="Line 3"/>
          <p:cNvSpPr/>
          <p:nvPr/>
        </p:nvSpPr>
        <p:spPr>
          <a:xfrm>
            <a:off x="3657600" y="5790960"/>
            <a:ext cx="11430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5" name="Line 4"/>
          <p:cNvSpPr/>
          <p:nvPr/>
        </p:nvSpPr>
        <p:spPr>
          <a:xfrm>
            <a:off x="4800600" y="563868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6" name="Line 5"/>
          <p:cNvSpPr/>
          <p:nvPr/>
        </p:nvSpPr>
        <p:spPr>
          <a:xfrm>
            <a:off x="4800600" y="5638680"/>
            <a:ext cx="380880" cy="1522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7" name="Line 6"/>
          <p:cNvSpPr/>
          <p:nvPr/>
        </p:nvSpPr>
        <p:spPr>
          <a:xfrm flipV="1">
            <a:off x="4800600" y="5790960"/>
            <a:ext cx="380880" cy="15264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8" name="Line 7"/>
          <p:cNvSpPr/>
          <p:nvPr/>
        </p:nvSpPr>
        <p:spPr>
          <a:xfrm>
            <a:off x="3581280" y="3124080"/>
            <a:ext cx="16002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9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Arial"/>
              </a:rPr>
              <a:t>Components of a Use </a:t>
            </a:r>
            <a:r>
              <a:rPr lang="en-GB" sz="3600" b="1" strike="noStrike" dirty="0">
                <a:solidFill>
                  <a:srgbClr val="000000"/>
                </a:solidFill>
                <a:latin typeface="Arial"/>
              </a:rPr>
              <a:t>Case </a:t>
            </a:r>
            <a:r>
              <a:rPr lang="en-GB" sz="3600" b="1" strike="noStrike" dirty="0" smtClean="0">
                <a:solidFill>
                  <a:srgbClr val="000000"/>
                </a:solidFill>
                <a:latin typeface="Arial"/>
              </a:rPr>
              <a:t>Diagram (core relationship)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94419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1028699" y="3529440"/>
            <a:ext cx="7583037" cy="332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u="sng" strike="noStrike" dirty="0">
                <a:solidFill>
                  <a:srgbClr val="000000"/>
                </a:solidFill>
                <a:latin typeface="Times New Roman"/>
              </a:rPr>
              <a:t>Extend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dotted line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labeled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&lt;&lt;extend&gt;&gt;  with an arrow toward the base case.</a:t>
            </a:r>
            <a:r>
              <a:rPr lang="en-GB" sz="2000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The extending use case may add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to the base use case. The base class declares “extension points”.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             &lt;&lt;extend&gt;&gt;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161" name="CustomShape 3"/>
          <p:cNvSpPr/>
          <p:nvPr/>
        </p:nvSpPr>
        <p:spPr>
          <a:xfrm>
            <a:off x="914400" y="1545684"/>
            <a:ext cx="7410734" cy="288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u="sng" strike="noStrike" dirty="0">
                <a:solidFill>
                  <a:srgbClr val="000000"/>
                </a:solidFill>
                <a:latin typeface="Times New Roman"/>
              </a:rPr>
              <a:t>Include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dotted line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labeled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&lt;&lt;include&gt;&gt; 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which begins at the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base use case and 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ends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with an arrows pointing to the include use case.  The include relationship occurs when a chunk of </a:t>
            </a:r>
            <a:r>
              <a:rPr lang="en-GB" sz="2000" strike="noStrike" dirty="0" err="1" smtClean="0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is similar across more than one use case. Use “include” in stead of copying the description of that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 smtClean="0">
                <a:solidFill>
                  <a:srgbClr val="000000"/>
                </a:solidFill>
                <a:latin typeface="Times New Roman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           &lt;&lt;include&gt;&gt;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2" name="Line 4"/>
          <p:cNvSpPr/>
          <p:nvPr/>
        </p:nvSpPr>
        <p:spPr>
          <a:xfrm>
            <a:off x="2438280" y="3962160"/>
            <a:ext cx="1752480" cy="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1000000" sp="400000"/>
            </a:custDash>
            <a:miter/>
            <a:tailEnd type="triangle" w="med" len="med"/>
          </a:ln>
        </p:spPr>
      </p:sp>
      <p:sp>
        <p:nvSpPr>
          <p:cNvPr id="163" name="Line 5"/>
          <p:cNvSpPr/>
          <p:nvPr/>
        </p:nvSpPr>
        <p:spPr>
          <a:xfrm>
            <a:off x="2514600" y="6172200"/>
            <a:ext cx="1904760" cy="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miter/>
            <a:tailEnd type="triangle" w="med" len="med"/>
          </a:ln>
        </p:spPr>
      </p:sp>
      <p:sp>
        <p:nvSpPr>
          <p:cNvPr id="7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Arial"/>
              </a:rPr>
              <a:t>Components of a Use </a:t>
            </a:r>
            <a:r>
              <a:rPr lang="en-GB" sz="3600" b="1" strike="noStrike" dirty="0">
                <a:solidFill>
                  <a:srgbClr val="000000"/>
                </a:solidFill>
                <a:latin typeface="Arial"/>
              </a:rPr>
              <a:t>Case </a:t>
            </a:r>
            <a:r>
              <a:rPr lang="en-GB" sz="3600" b="1" strike="noStrike" dirty="0" smtClean="0">
                <a:solidFill>
                  <a:srgbClr val="000000"/>
                </a:solidFill>
                <a:latin typeface="Arial"/>
              </a:rPr>
              <a:t>Diagram (core relationship)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19919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Times New Roman" pitchFamily="18" charset="0"/>
              </a:rPr>
              <a:t>Basic Use Case Diagram Symbols </a:t>
            </a:r>
            <a:r>
              <a:rPr lang="en-US" b="1" dirty="0" smtClean="0">
                <a:latin typeface="+mn-lt"/>
                <a:cs typeface="Times New Roman" pitchFamily="18" charset="0"/>
              </a:rPr>
              <a:t/>
            </a:r>
            <a:br>
              <a:rPr lang="en-US" b="1" dirty="0" smtClean="0">
                <a:latin typeface="+mn-lt"/>
                <a:cs typeface="Times New Roman" pitchFamily="18" charset="0"/>
              </a:rPr>
            </a:br>
            <a:r>
              <a:rPr lang="en-US" b="1" dirty="0" smtClean="0">
                <a:latin typeface="+mn-lt"/>
                <a:cs typeface="Times New Roman" pitchFamily="18" charset="0"/>
              </a:rPr>
              <a:t>and Notations</a:t>
            </a:r>
            <a:endParaRPr lang="en-MY" b="1" dirty="0">
              <a:latin typeface="+mn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688" y="1600200"/>
            <a:ext cx="25908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41209"/>
            <a:ext cx="2971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System_Name</a:t>
            </a:r>
            <a:endParaRPr lang="en-MY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0"/>
            <a:ext cx="33528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smtClean="0"/>
              <a:t>System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smtClean="0"/>
              <a:t>Use-Case / Operation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smtClean="0"/>
              <a:t>Actors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en-US" sz="2000" dirty="0" smtClean="0"/>
              <a:t>Primary Actors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en-US" sz="2000" dirty="0" smtClean="0"/>
              <a:t>Secondary Actors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smtClean="0"/>
              <a:t>Relationships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en-US" sz="2000" dirty="0" smtClean="0"/>
              <a:t>Association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en-US" sz="2000" dirty="0" smtClean="0"/>
              <a:t>Includes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en-US" sz="2000" dirty="0" smtClean="0"/>
              <a:t>Extends</a:t>
            </a:r>
            <a:endParaRPr lang="en-MY" sz="2000" dirty="0"/>
          </a:p>
        </p:txBody>
      </p:sp>
      <p:sp>
        <p:nvSpPr>
          <p:cNvPr id="8" name="Oval 7"/>
          <p:cNvSpPr/>
          <p:nvPr/>
        </p:nvSpPr>
        <p:spPr>
          <a:xfrm>
            <a:off x="5410200" y="2286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Case_1</a:t>
            </a:r>
            <a:endParaRPr lang="en-MY" sz="1600" b="1" dirty="0"/>
          </a:p>
        </p:txBody>
      </p:sp>
      <p:sp>
        <p:nvSpPr>
          <p:cNvPr id="9" name="Oval 8"/>
          <p:cNvSpPr/>
          <p:nvPr/>
        </p:nvSpPr>
        <p:spPr>
          <a:xfrm>
            <a:off x="6324600" y="3429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Case_2</a:t>
            </a:r>
            <a:endParaRPr lang="en-MY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1600200"/>
            <a:ext cx="1600200" cy="4572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609600" y="2057400"/>
            <a:ext cx="3352800" cy="4572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ounded Rectangle 11"/>
          <p:cNvSpPr/>
          <p:nvPr/>
        </p:nvSpPr>
        <p:spPr>
          <a:xfrm>
            <a:off x="909856" y="2503152"/>
            <a:ext cx="16002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ounded Rectangle 12"/>
          <p:cNvSpPr/>
          <p:nvPr/>
        </p:nvSpPr>
        <p:spPr>
          <a:xfrm>
            <a:off x="1066800" y="2939844"/>
            <a:ext cx="21336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39375"/>
          <a:stretch/>
        </p:blipFill>
        <p:spPr bwMode="auto">
          <a:xfrm>
            <a:off x="4175760" y="2590800"/>
            <a:ext cx="624840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066800" y="3297600"/>
            <a:ext cx="24384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39375"/>
          <a:stretch/>
        </p:blipFill>
        <p:spPr bwMode="auto">
          <a:xfrm>
            <a:off x="7998460" y="4251960"/>
            <a:ext cx="624840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5715000" y="46482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Case_3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" y="3740052"/>
            <a:ext cx="23622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ounded Rectangle 18"/>
          <p:cNvSpPr/>
          <p:nvPr/>
        </p:nvSpPr>
        <p:spPr>
          <a:xfrm>
            <a:off x="1054100" y="4135800"/>
            <a:ext cx="19050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724400" y="2724096"/>
            <a:ext cx="762000" cy="1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</p:cNvCxnSpPr>
          <p:nvPr/>
        </p:nvCxnSpPr>
        <p:spPr>
          <a:xfrm flipV="1">
            <a:off x="7010400" y="4857696"/>
            <a:ext cx="1219200" cy="95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54100" y="4453300"/>
            <a:ext cx="19050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7" name="Group 26"/>
          <p:cNvGrpSpPr/>
          <p:nvPr/>
        </p:nvGrpSpPr>
        <p:grpSpPr>
          <a:xfrm>
            <a:off x="6362700" y="4038600"/>
            <a:ext cx="1409700" cy="609600"/>
            <a:chOff x="6362700" y="4038600"/>
            <a:chExt cx="1409700" cy="609600"/>
          </a:xfrm>
        </p:grpSpPr>
        <p:cxnSp>
          <p:nvCxnSpPr>
            <p:cNvPr id="25" name="Straight Arrow Connector 24"/>
            <p:cNvCxnSpPr>
              <a:stCxn id="9" idx="4"/>
              <a:endCxn id="17" idx="0"/>
            </p:cNvCxnSpPr>
            <p:nvPr/>
          </p:nvCxnSpPr>
          <p:spPr>
            <a:xfrm flipH="1">
              <a:off x="6362700" y="4038600"/>
              <a:ext cx="6096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04000" y="4251960"/>
              <a:ext cx="116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&lt;&lt;Include&gt;&gt;</a:t>
              </a:r>
              <a:endParaRPr lang="en-MY" sz="1400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54100" y="4834300"/>
            <a:ext cx="1905000" cy="360000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4" name="Group 33"/>
          <p:cNvGrpSpPr/>
          <p:nvPr/>
        </p:nvGrpSpPr>
        <p:grpSpPr>
          <a:xfrm>
            <a:off x="6515893" y="2806326"/>
            <a:ext cx="1370807" cy="622674"/>
            <a:chOff x="6515893" y="2806326"/>
            <a:chExt cx="1370807" cy="622674"/>
          </a:xfrm>
        </p:grpSpPr>
        <p:cxnSp>
          <p:nvCxnSpPr>
            <p:cNvPr id="31" name="Straight Arrow Connector 30"/>
            <p:cNvCxnSpPr>
              <a:stCxn id="9" idx="0"/>
              <a:endCxn id="8" idx="5"/>
            </p:cNvCxnSpPr>
            <p:nvPr/>
          </p:nvCxnSpPr>
          <p:spPr>
            <a:xfrm flipH="1" flipV="1">
              <a:off x="6515893" y="2806326"/>
              <a:ext cx="456407" cy="6226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18300" y="2880360"/>
              <a:ext cx="116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&lt;&lt;Extend&gt;&gt;</a:t>
              </a:r>
              <a:endParaRPr lang="en-MY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5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8" grpId="0" animBg="1"/>
      <p:bldP spid="9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7" grpId="0" animBg="1"/>
      <p:bldP spid="18" grpId="0" animBg="1"/>
      <p:bldP spid="18" grpId="1" animBg="1"/>
      <p:bldP spid="19" grpId="0" animBg="1"/>
      <p:bldP spid="19" grpId="1" animBg="1"/>
      <p:bldP spid="19" grpId="2" animBg="1"/>
      <p:bldP spid="24" grpId="0" animBg="1"/>
      <p:bldP spid="24" grpId="1" animBg="1"/>
      <p:bldP spid="24" grpId="2" animBg="1"/>
      <p:bldP spid="29" grpId="0" animBg="1"/>
      <p:bldP spid="29" grpId="1" animBg="1"/>
      <p:bldP spid="29" grpId="2" animBg="1"/>
    </p:bld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32</TotalTime>
  <Pages>11</Pages>
  <Words>828</Words>
  <Application>Microsoft Office PowerPoint</Application>
  <PresentationFormat>On-screen Show (4:3)</PresentationFormat>
  <Paragraphs>170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新細明體</vt:lpstr>
      <vt:lpstr>Times New Roman</vt:lpstr>
      <vt:lpstr>Verdana</vt:lpstr>
      <vt:lpstr>UCTI-Template-foundation-level</vt:lpstr>
      <vt:lpstr>Use Case Diagram</vt:lpstr>
      <vt:lpstr>Topic &amp; Structure of The Lesson</vt:lpstr>
      <vt:lpstr>Learning outcome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Basic Use Case Diagram Symbols  and Notations</vt:lpstr>
      <vt:lpstr>Use Case Diagram: Smart Phone</vt:lpstr>
      <vt:lpstr>Use Case Diagram: ATM</vt:lpstr>
      <vt:lpstr>Use Case: Case Descriptions</vt:lpstr>
      <vt:lpstr>Use-Case Description For: ATM</vt:lpstr>
      <vt:lpstr>Use-Case Description For: ATM</vt:lpstr>
      <vt:lpstr>Use-Case Description For: ATM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2019-06-17T02:20:44Z</dcterms:modified>
</cp:coreProperties>
</file>