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275" r:id="rId2"/>
    <p:sldId id="306" r:id="rId3"/>
    <p:sldId id="276" r:id="rId4"/>
    <p:sldId id="307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8" r:id="rId34"/>
    <p:sldId id="305" r:id="rId35"/>
    <p:sldId id="309" r:id="rId36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02" autoAdjust="0"/>
  </p:normalViewPr>
  <p:slideViewPr>
    <p:cSldViewPr snapToGrid="0">
      <p:cViewPr varScale="1">
        <p:scale>
          <a:sx n="86" d="100"/>
          <a:sy n="86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4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1E3CA1-2B47-4652-848C-0F993629CC5A}" type="slidenum">
              <a:rPr lang="en-US"/>
              <a:pPr eaLnBrk="1" hangingPunct="1"/>
              <a:t>33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44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CT038-3-2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Object Oriented Development with Java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UML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162800" y="6626225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 smtClean="0">
                <a:latin typeface="Calibri" pitchFamily="34" charset="0"/>
                <a:cs typeface="Calibri" pitchFamily="34" charset="0"/>
              </a:rPr>
              <a:t> of 35</a:t>
            </a:r>
          </a:p>
          <a:p>
            <a:pPr algn="ctr">
              <a:defRPr/>
            </a:pP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4375" y="3598164"/>
            <a:ext cx="6781800" cy="78105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Class Diagram</a:t>
            </a:r>
          </a:p>
        </p:txBody>
      </p:sp>
      <p:sp>
        <p:nvSpPr>
          <p:cNvPr id="4099" name="Rectangle 33"/>
          <p:cNvSpPr>
            <a:spLocks noChangeArrowheads="1"/>
          </p:cNvSpPr>
          <p:nvPr/>
        </p:nvSpPr>
        <p:spPr bwMode="auto">
          <a:xfrm>
            <a:off x="3354388" y="4873712"/>
            <a:ext cx="5411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r"/>
            <a:r>
              <a:rPr lang="en-US" dirty="0" smtClean="0"/>
              <a:t>System Modeling </a:t>
            </a:r>
            <a:endParaRPr lang="en-US" dirty="0"/>
          </a:p>
        </p:txBody>
      </p:sp>
      <p:sp>
        <p:nvSpPr>
          <p:cNvPr id="4101" name="Text Box 42"/>
          <p:cNvSpPr txBox="1">
            <a:spLocks noChangeArrowheads="1"/>
          </p:cNvSpPr>
          <p:nvPr/>
        </p:nvSpPr>
        <p:spPr bwMode="auto">
          <a:xfrm>
            <a:off x="446088" y="1564783"/>
            <a:ext cx="832008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4000" dirty="0" smtClean="0"/>
              <a:t>Object Oriented Development </a:t>
            </a:r>
          </a:p>
          <a:p>
            <a:pPr algn="r" eaLnBrk="1" hangingPunct="1"/>
            <a:r>
              <a:rPr lang="en-US" sz="4000" dirty="0" smtClean="0"/>
              <a:t>with Java</a:t>
            </a:r>
            <a:endParaRPr lang="en-US" sz="4000" dirty="0"/>
          </a:p>
          <a:p>
            <a:pPr algn="r" eaLnBrk="1" hangingPunct="1"/>
            <a:r>
              <a:rPr lang="en-US" sz="1400" dirty="0"/>
              <a:t>(</a:t>
            </a:r>
            <a:r>
              <a:rPr lang="en-US" sz="1400" dirty="0"/>
              <a:t>CT038-3-2 and Version VC1)</a:t>
            </a:r>
          </a:p>
          <a:p>
            <a:pPr algn="r" eaLnBrk="1" hangingPunct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947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Attributes and Methods </a:t>
            </a:r>
            <a:endParaRPr lang="en-MY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625350" y="1603830"/>
            <a:ext cx="7714593" cy="4572000"/>
            <a:chOff x="2804885" y="3323772"/>
            <a:chExt cx="4679801" cy="2743200"/>
          </a:xfrm>
        </p:grpSpPr>
        <p:sp>
          <p:nvSpPr>
            <p:cNvPr id="7" name="Rectangle 6"/>
            <p:cNvSpPr/>
            <p:nvPr/>
          </p:nvSpPr>
          <p:spPr>
            <a:xfrm>
              <a:off x="2804885" y="3323772"/>
              <a:ext cx="4679801" cy="2743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&lt;</a:t>
              </a:r>
              <a:r>
                <a:rPr lang="en-US" sz="3600" b="1" dirty="0" err="1" smtClean="0">
                  <a:solidFill>
                    <a:schemeClr val="tx1"/>
                  </a:solidFill>
                </a:rPr>
                <a:t>Class_Name</a:t>
              </a:r>
              <a:r>
                <a:rPr lang="en-US" sz="3600" b="1" dirty="0" smtClean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endParaRPr lang="en-US" sz="2400" dirty="0" smtClean="0">
                <a:solidFill>
                  <a:schemeClr val="tx1"/>
                </a:solidFill>
              </a:endParaRPr>
            </a:p>
            <a:p>
              <a:r>
                <a:rPr lang="en-US" sz="2400" dirty="0" err="1" smtClean="0">
                  <a:solidFill>
                    <a:schemeClr val="tx1"/>
                  </a:solidFill>
                </a:rPr>
                <a:t>AttributeName</a:t>
              </a:r>
              <a:r>
                <a:rPr lang="en-US" sz="2400" dirty="0" smtClean="0">
                  <a:solidFill>
                    <a:schemeClr val="tx1"/>
                  </a:solidFill>
                </a:rPr>
                <a:t>: &lt;Data Type&gt;</a:t>
              </a: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Attrib_2:</a:t>
              </a:r>
              <a:r>
                <a:rPr lang="en-US" sz="2400" dirty="0">
                  <a:solidFill>
                    <a:schemeClr val="tx1"/>
                  </a:solidFill>
                </a:rPr>
                <a:t> &lt;Data </a:t>
              </a:r>
              <a:r>
                <a:rPr lang="en-US" sz="2400" dirty="0" smtClean="0">
                  <a:solidFill>
                    <a:schemeClr val="tx1"/>
                  </a:solidFill>
                </a:rPr>
                <a:t>Type&gt;</a:t>
              </a: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Attrib_3: </a:t>
              </a:r>
              <a:r>
                <a:rPr lang="en-US" sz="2400" dirty="0">
                  <a:solidFill>
                    <a:schemeClr val="tx1"/>
                  </a:solidFill>
                </a:rPr>
                <a:t>&lt;Data </a:t>
              </a:r>
              <a:r>
                <a:rPr lang="en-US" sz="2400" dirty="0" smtClean="0">
                  <a:solidFill>
                    <a:schemeClr val="tx1"/>
                  </a:solidFill>
                </a:rPr>
                <a:t>Type&gt;</a:t>
              </a: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  </a:t>
              </a:r>
            </a:p>
            <a:p>
              <a:endParaRPr lang="en-US" sz="2400" dirty="0">
                <a:solidFill>
                  <a:schemeClr val="tx1"/>
                </a:solidFill>
              </a:endParaRPr>
            </a:p>
            <a:p>
              <a:r>
                <a:rPr lang="en-US" sz="2400" dirty="0" err="1" smtClean="0">
                  <a:solidFill>
                    <a:schemeClr val="tx1"/>
                  </a:solidFill>
                </a:rPr>
                <a:t>MethodName</a:t>
              </a:r>
              <a:r>
                <a:rPr lang="en-US" sz="2400" dirty="0" smtClean="0">
                  <a:solidFill>
                    <a:schemeClr val="tx1"/>
                  </a:solidFill>
                </a:rPr>
                <a:t>(Parameters): &lt;Type of Value Returned&gt;</a:t>
              </a: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Method_2(Parameters):&lt;</a:t>
              </a:r>
              <a:r>
                <a:rPr lang="en-US" sz="2400" dirty="0">
                  <a:solidFill>
                    <a:schemeClr val="tx1"/>
                  </a:solidFill>
                </a:rPr>
                <a:t>Type of Value Returned&gt;</a:t>
              </a: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Method_3(Parameters):&lt;Type of Value Returned&gt;</a:t>
              </a: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  </a:t>
              </a: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  </a:t>
              </a:r>
              <a:endParaRPr lang="en-MY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04886" y="3857172"/>
              <a:ext cx="434507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04886" y="4894944"/>
              <a:ext cx="434507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996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Attributes and Methods </a:t>
            </a:r>
            <a:endParaRPr lang="en-MY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600200" y="1603830"/>
            <a:ext cx="5958114" cy="4572000"/>
            <a:chOff x="2804886" y="3323772"/>
            <a:chExt cx="4345074" cy="2743200"/>
          </a:xfrm>
        </p:grpSpPr>
        <p:sp>
          <p:nvSpPr>
            <p:cNvPr id="7" name="Rectangle 6"/>
            <p:cNvSpPr/>
            <p:nvPr/>
          </p:nvSpPr>
          <p:spPr>
            <a:xfrm>
              <a:off x="2804886" y="3323772"/>
              <a:ext cx="4345074" cy="2743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Human</a:t>
              </a:r>
            </a:p>
            <a:p>
              <a:pPr algn="ctr"/>
              <a:endParaRPr lang="en-US" sz="2400" dirty="0" smtClean="0">
                <a:solidFill>
                  <a:schemeClr val="tx1"/>
                </a:solidFill>
              </a:endParaRP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Age: Integer</a:t>
              </a: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Weight: Float</a:t>
              </a: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Name: String</a:t>
              </a: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  </a:t>
              </a:r>
            </a:p>
            <a:p>
              <a:endParaRPr lang="en-US" sz="2400" dirty="0">
                <a:solidFill>
                  <a:schemeClr val="tx1"/>
                </a:solidFill>
              </a:endParaRPr>
            </a:p>
            <a:p>
              <a:r>
                <a:rPr lang="en-US" sz="2400" dirty="0" err="1" smtClean="0">
                  <a:solidFill>
                    <a:schemeClr val="tx1"/>
                  </a:solidFill>
                </a:rPr>
                <a:t>Get_Name</a:t>
              </a:r>
              <a:r>
                <a:rPr lang="en-US" sz="2400" dirty="0" smtClean="0">
                  <a:solidFill>
                    <a:schemeClr val="tx1"/>
                  </a:solidFill>
                </a:rPr>
                <a:t>(): String</a:t>
              </a:r>
            </a:p>
            <a:p>
              <a:r>
                <a:rPr lang="en-US" sz="2400" dirty="0" err="1" smtClean="0">
                  <a:solidFill>
                    <a:schemeClr val="tx1"/>
                  </a:solidFill>
                </a:rPr>
                <a:t>Set_Name</a:t>
              </a:r>
              <a:r>
                <a:rPr lang="en-US" sz="2400" dirty="0" smtClean="0">
                  <a:solidFill>
                    <a:schemeClr val="tx1"/>
                  </a:solidFill>
                </a:rPr>
                <a:t>(String):void</a:t>
              </a:r>
              <a:endParaRPr lang="en-US" sz="2400" dirty="0">
                <a:solidFill>
                  <a:schemeClr val="tx1"/>
                </a:solidFill>
              </a:endParaRP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Speak(String) 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04886" y="3857172"/>
              <a:ext cx="434507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04886" y="4894944"/>
              <a:ext cx="434507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6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Attributes and Methods </a:t>
            </a:r>
            <a:br>
              <a:rPr lang="en-US" b="1" dirty="0" smtClean="0"/>
            </a:br>
            <a:r>
              <a:rPr lang="en-US" b="1" dirty="0" smtClean="0"/>
              <a:t>Visibility</a:t>
            </a:r>
            <a:endParaRPr lang="en-MY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609600" y="1603830"/>
            <a:ext cx="4343400" cy="4055992"/>
            <a:chOff x="2804886" y="3323772"/>
            <a:chExt cx="4345074" cy="2433595"/>
          </a:xfrm>
        </p:grpSpPr>
        <p:sp>
          <p:nvSpPr>
            <p:cNvPr id="7" name="Rectangle 6"/>
            <p:cNvSpPr/>
            <p:nvPr/>
          </p:nvSpPr>
          <p:spPr>
            <a:xfrm>
              <a:off x="2804886" y="3323772"/>
              <a:ext cx="4345074" cy="24335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Human</a:t>
              </a:r>
            </a:p>
            <a:p>
              <a:pPr algn="ctr"/>
              <a:endParaRPr lang="en-US" sz="2400" dirty="0" smtClean="0">
                <a:solidFill>
                  <a:schemeClr val="tx1"/>
                </a:solidFill>
              </a:endParaRP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+ Age: Integer</a:t>
              </a: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- Weight: Float</a:t>
              </a: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# Name: String</a:t>
              </a: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  .</a:t>
              </a:r>
            </a:p>
            <a:p>
              <a:endParaRPr lang="en-US" sz="2400" dirty="0">
                <a:solidFill>
                  <a:schemeClr val="tx1"/>
                </a:solidFill>
              </a:endParaRP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+ </a:t>
              </a:r>
              <a:r>
                <a:rPr lang="en-US" sz="2400" dirty="0" err="1" smtClean="0">
                  <a:solidFill>
                    <a:schemeClr val="tx1"/>
                  </a:solidFill>
                </a:rPr>
                <a:t>Get_Name</a:t>
              </a:r>
              <a:r>
                <a:rPr lang="en-US" sz="2400" dirty="0" smtClean="0">
                  <a:solidFill>
                    <a:schemeClr val="tx1"/>
                  </a:solidFill>
                </a:rPr>
                <a:t>(): String</a:t>
              </a: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# </a:t>
              </a:r>
              <a:r>
                <a:rPr lang="en-US" sz="2400" dirty="0" err="1" smtClean="0">
                  <a:solidFill>
                    <a:schemeClr val="tx1"/>
                  </a:solidFill>
                </a:rPr>
                <a:t>Set_Name</a:t>
              </a:r>
              <a:r>
                <a:rPr lang="en-US" sz="2400" dirty="0" smtClean="0">
                  <a:solidFill>
                    <a:schemeClr val="tx1"/>
                  </a:solidFill>
                </a:rPr>
                <a:t>(String):void</a:t>
              </a:r>
              <a:endParaRPr lang="en-US" sz="2400" dirty="0">
                <a:solidFill>
                  <a:schemeClr val="tx1"/>
                </a:solidFill>
              </a:endParaRP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~ Speak(String) 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04886" y="3857172"/>
              <a:ext cx="434507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04886" y="4894944"/>
              <a:ext cx="434507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163456" y="2667000"/>
          <a:ext cx="352334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944"/>
                <a:gridCol w="1295400"/>
                <a:gridCol w="1524000"/>
              </a:tblGrid>
              <a:tr h="36237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Sym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Means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Seen by</a:t>
                      </a:r>
                      <a:endParaRPr lang="en-MY" dirty="0"/>
                    </a:p>
                  </a:txBody>
                  <a:tcPr anchor="ctr"/>
                </a:tc>
              </a:tr>
              <a:tr h="3623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Public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MY" dirty="0"/>
                    </a:p>
                  </a:txBody>
                  <a:tcPr anchor="ctr"/>
                </a:tc>
              </a:tr>
              <a:tr h="3623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 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Private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Own Class</a:t>
                      </a:r>
                      <a:endParaRPr lang="en-MY" dirty="0"/>
                    </a:p>
                  </a:txBody>
                  <a:tcPr anchor="ctr"/>
                </a:tc>
              </a:tr>
              <a:tr h="3623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Protected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Own and </a:t>
                      </a:r>
                      <a:r>
                        <a:rPr lang="en-US" dirty="0" err="1" smtClean="0"/>
                        <a:t>Child_class</a:t>
                      </a:r>
                      <a:endParaRPr lang="en-MY" dirty="0"/>
                    </a:p>
                  </a:txBody>
                  <a:tcPr anchor="ctr"/>
                </a:tc>
              </a:tr>
              <a:tr h="3623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Package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Classes in the same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Package</a:t>
                      </a:r>
                      <a:endParaRPr lang="en-MY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186855" y="5470663"/>
            <a:ext cx="3831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  <a:latin typeface="Arial"/>
              </a:rPr>
              <a:t>Attributes are  generally </a:t>
            </a:r>
            <a:r>
              <a:rPr lang="en-GB" b="1" dirty="0">
                <a:solidFill>
                  <a:srgbClr val="000000"/>
                </a:solidFill>
                <a:latin typeface="Arial"/>
              </a:rPr>
              <a:t>hidden and </a:t>
            </a:r>
            <a:r>
              <a:rPr lang="en-GB" b="1" dirty="0" smtClean="0">
                <a:solidFill>
                  <a:srgbClr val="000000"/>
                </a:solidFill>
                <a:latin typeface="Arial"/>
              </a:rPr>
              <a:t>methods are </a:t>
            </a:r>
            <a:r>
              <a:rPr lang="en-GB" b="1" dirty="0">
                <a:solidFill>
                  <a:srgbClr val="000000"/>
                </a:solidFill>
                <a:latin typeface="Arial"/>
              </a:rPr>
              <a:t>visible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38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7200" y="380880"/>
            <a:ext cx="8229240" cy="1236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GB" sz="3600" b="1" strike="noStrike" dirty="0">
                <a:solidFill>
                  <a:srgbClr val="000000"/>
                </a:solidFill>
                <a:latin typeface="+mj-lt"/>
              </a:rPr>
              <a:t>OO Relationships</a:t>
            </a:r>
            <a:endParaRPr sz="3600" b="1" dirty="0">
              <a:latin typeface="+mj-lt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282481" y="1665508"/>
            <a:ext cx="9366016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3200" strike="noStrike" dirty="0">
                <a:solidFill>
                  <a:srgbClr val="000000"/>
                </a:solidFill>
                <a:latin typeface="+mn-lt"/>
              </a:rPr>
              <a:t>There are two kinds of </a:t>
            </a:r>
            <a:r>
              <a:rPr lang="en-GB" sz="3200" strike="noStrike" dirty="0" smtClean="0">
                <a:solidFill>
                  <a:srgbClr val="000000"/>
                </a:solidFill>
                <a:latin typeface="+mn-lt"/>
              </a:rPr>
              <a:t>relationships:</a:t>
            </a:r>
            <a:endParaRPr sz="3200" dirty="0">
              <a:latin typeface="+mn-lt"/>
            </a:endParaRPr>
          </a:p>
          <a:p>
            <a:pPr marL="1028700" lvl="1" indent="-5715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3200" strike="noStrike" dirty="0">
                <a:solidFill>
                  <a:srgbClr val="000000"/>
                </a:solidFill>
                <a:latin typeface="+mn-lt"/>
              </a:rPr>
              <a:t>Generalization (parent-child relationship)</a:t>
            </a:r>
            <a:endParaRPr sz="3200" dirty="0">
              <a:latin typeface="+mn-lt"/>
            </a:endParaRPr>
          </a:p>
          <a:p>
            <a:pPr marL="1028700" lvl="1" indent="-5715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3200" strike="noStrike" dirty="0">
                <a:solidFill>
                  <a:srgbClr val="000000"/>
                </a:solidFill>
                <a:latin typeface="+mn-lt"/>
              </a:rPr>
              <a:t>Association (student </a:t>
            </a:r>
            <a:r>
              <a:rPr lang="en-GB" sz="3200" strike="noStrike" dirty="0" smtClean="0">
                <a:solidFill>
                  <a:srgbClr val="000000"/>
                </a:solidFill>
                <a:latin typeface="+mn-lt"/>
              </a:rPr>
              <a:t>enrols </a:t>
            </a:r>
            <a:r>
              <a:rPr lang="en-GB" sz="3200" strike="noStrike" dirty="0">
                <a:solidFill>
                  <a:srgbClr val="000000"/>
                </a:solidFill>
                <a:latin typeface="+mn-lt"/>
              </a:rPr>
              <a:t>in course</a:t>
            </a:r>
            <a:r>
              <a:rPr lang="en-GB" sz="3200" strike="noStrike" dirty="0" smtClean="0">
                <a:solidFill>
                  <a:srgbClr val="000000"/>
                </a:solidFill>
                <a:latin typeface="+mn-lt"/>
              </a:rPr>
              <a:t>)</a:t>
            </a:r>
          </a:p>
          <a:p>
            <a:pPr lvl="1">
              <a:lnSpc>
                <a:spcPct val="100000"/>
              </a:lnSpc>
            </a:pPr>
            <a:endParaRPr sz="3200" dirty="0">
              <a:latin typeface="+mn-lt"/>
            </a:endParaRP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3200" strike="noStrike" dirty="0">
                <a:solidFill>
                  <a:srgbClr val="000000"/>
                </a:solidFill>
                <a:latin typeface="+mn-lt"/>
              </a:rPr>
              <a:t>Associations can be further classified </a:t>
            </a:r>
            <a:r>
              <a:rPr lang="en-GB" sz="3200" strike="noStrike" dirty="0" smtClean="0">
                <a:solidFill>
                  <a:srgbClr val="000000"/>
                </a:solidFill>
                <a:latin typeface="+mn-lt"/>
              </a:rPr>
              <a:t>as:</a:t>
            </a:r>
            <a:endParaRPr sz="3200" dirty="0">
              <a:latin typeface="+mn-lt"/>
            </a:endParaRPr>
          </a:p>
          <a:p>
            <a:pPr marL="1028700" lvl="1" indent="-5715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3200" strike="noStrike" dirty="0">
                <a:solidFill>
                  <a:srgbClr val="000000"/>
                </a:solidFill>
                <a:latin typeface="+mn-lt"/>
              </a:rPr>
              <a:t>Aggregation</a:t>
            </a:r>
            <a:endParaRPr sz="3200" dirty="0">
              <a:latin typeface="+mn-lt"/>
            </a:endParaRPr>
          </a:p>
          <a:p>
            <a:pPr marL="1028700" lvl="1" indent="-5715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3200" strike="noStrike" dirty="0">
                <a:solidFill>
                  <a:srgbClr val="000000"/>
                </a:solidFill>
                <a:latin typeface="+mn-lt"/>
              </a:rPr>
              <a:t>Composition</a:t>
            </a:r>
            <a:endParaRPr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69408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457200" y="121742"/>
            <a:ext cx="8229240" cy="1236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GB" sz="3600" b="1" strike="noStrike" dirty="0">
                <a:solidFill>
                  <a:srgbClr val="000000"/>
                </a:solidFill>
                <a:latin typeface="+mj-lt"/>
              </a:rPr>
              <a:t> OO Relationships: </a:t>
            </a:r>
            <a:endParaRPr lang="en-GB" sz="3600" b="1" strike="noStrike" dirty="0" smtClean="0">
              <a:solidFill>
                <a:srgbClr val="000000"/>
              </a:solidFill>
              <a:latin typeface="+mj-lt"/>
            </a:endParaRPr>
          </a:p>
          <a:p>
            <a:pPr algn="ctr">
              <a:lnSpc>
                <a:spcPct val="100000"/>
              </a:lnSpc>
            </a:pPr>
            <a:r>
              <a:rPr lang="en-GB" sz="3600" b="1" strike="noStrike" dirty="0" smtClean="0">
                <a:solidFill>
                  <a:srgbClr val="000000"/>
                </a:solidFill>
                <a:latin typeface="+mj-lt"/>
              </a:rPr>
              <a:t>Association</a:t>
            </a:r>
            <a:endParaRPr sz="3600" b="1" dirty="0">
              <a:latin typeface="+mj-lt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457200" y="1371600"/>
            <a:ext cx="8229240" cy="5028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3200" strike="noStrike" dirty="0">
                <a:solidFill>
                  <a:srgbClr val="000000"/>
                </a:solidFill>
                <a:latin typeface="Arial"/>
              </a:rPr>
              <a:t>Represent relationship between instances of classes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sz="2400" strike="noStrike" dirty="0">
                <a:solidFill>
                  <a:srgbClr val="000000"/>
                </a:solidFill>
                <a:latin typeface="Arial"/>
              </a:rPr>
              <a:t>Student </a:t>
            </a:r>
            <a:r>
              <a:rPr lang="en-GB" sz="2400" strike="noStrike" dirty="0" smtClean="0">
                <a:solidFill>
                  <a:srgbClr val="000000"/>
                </a:solidFill>
                <a:latin typeface="Arial"/>
              </a:rPr>
              <a:t>enrols </a:t>
            </a:r>
            <a:r>
              <a:rPr lang="en-GB" sz="2400" strike="noStrike" dirty="0">
                <a:solidFill>
                  <a:srgbClr val="000000"/>
                </a:solidFill>
                <a:latin typeface="Arial"/>
              </a:rPr>
              <a:t>in a course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sz="2400" strike="noStrike" dirty="0">
                <a:solidFill>
                  <a:srgbClr val="000000"/>
                </a:solidFill>
                <a:latin typeface="Arial"/>
              </a:rPr>
              <a:t>Courses have students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sz="2400" strike="noStrike" dirty="0">
                <a:solidFill>
                  <a:srgbClr val="000000"/>
                </a:solidFill>
                <a:latin typeface="Arial"/>
              </a:rPr>
              <a:t>Courses have exams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3200" strike="noStrike" dirty="0" smtClean="0">
                <a:solidFill>
                  <a:srgbClr val="000000"/>
                </a:solidFill>
                <a:latin typeface="Arial"/>
              </a:rPr>
              <a:t>Association </a:t>
            </a:r>
            <a:r>
              <a:rPr lang="en-GB" sz="3200" strike="noStrike" dirty="0">
                <a:solidFill>
                  <a:srgbClr val="000000"/>
                </a:solidFill>
                <a:latin typeface="Arial"/>
              </a:rPr>
              <a:t>has two ends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sz="2400" strike="noStrike" dirty="0">
                <a:solidFill>
                  <a:srgbClr val="000000"/>
                </a:solidFill>
                <a:latin typeface="Arial"/>
              </a:rPr>
              <a:t>Role names (e.g. </a:t>
            </a:r>
            <a:r>
              <a:rPr lang="en-GB" sz="2400" strike="noStrike" dirty="0" smtClean="0">
                <a:solidFill>
                  <a:srgbClr val="000000"/>
                </a:solidFill>
                <a:latin typeface="Arial"/>
              </a:rPr>
              <a:t>enrols</a:t>
            </a:r>
            <a:r>
              <a:rPr lang="en-GB" sz="2400" strike="noStrike" dirty="0">
                <a:solidFill>
                  <a:srgbClr val="000000"/>
                </a:solidFill>
                <a:latin typeface="Arial"/>
              </a:rPr>
              <a:t>)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sz="2400" strike="noStrike" dirty="0">
                <a:solidFill>
                  <a:srgbClr val="000000"/>
                </a:solidFill>
                <a:latin typeface="Arial"/>
              </a:rPr>
              <a:t>Multiplicity (e.g. One course can have many students)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sz="2400" strike="noStrike" dirty="0">
                <a:solidFill>
                  <a:srgbClr val="000000"/>
                </a:solidFill>
                <a:latin typeface="Arial"/>
              </a:rPr>
              <a:t>Navigability (unidirectional, bidirectional)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19446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Association</a:t>
            </a:r>
            <a:endParaRPr lang="en-MY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5791200" y="1863172"/>
            <a:ext cx="2042886" cy="1184828"/>
            <a:chOff x="2804886" y="3323772"/>
            <a:chExt cx="3733800" cy="2743200"/>
          </a:xfrm>
        </p:grpSpPr>
        <p:sp>
          <p:nvSpPr>
            <p:cNvPr id="7" name="Rectangle 6"/>
            <p:cNvSpPr/>
            <p:nvPr/>
          </p:nvSpPr>
          <p:spPr>
            <a:xfrm>
              <a:off x="2804886" y="3323772"/>
              <a:ext cx="3733800" cy="2743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Student</a:t>
              </a:r>
              <a:endParaRPr lang="en-MY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04886" y="4191165"/>
              <a:ext cx="3733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143000" y="1861458"/>
            <a:ext cx="2042886" cy="1184828"/>
            <a:chOff x="2804886" y="3323772"/>
            <a:chExt cx="3733800" cy="2743200"/>
          </a:xfrm>
        </p:grpSpPr>
        <p:sp>
          <p:nvSpPr>
            <p:cNvPr id="11" name="Rectangle 10"/>
            <p:cNvSpPr/>
            <p:nvPr/>
          </p:nvSpPr>
          <p:spPr>
            <a:xfrm>
              <a:off x="2804886" y="3323772"/>
              <a:ext cx="3733800" cy="2743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Lecturer</a:t>
              </a:r>
              <a:endParaRPr lang="en-MY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804886" y="4191165"/>
              <a:ext cx="3733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>
            <a:endCxn id="7" idx="1"/>
          </p:cNvCxnSpPr>
          <p:nvPr/>
        </p:nvCxnSpPr>
        <p:spPr>
          <a:xfrm>
            <a:off x="3185886" y="2453872"/>
            <a:ext cx="2605314" cy="17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76914" y="211908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Teaches &gt;</a:t>
            </a:r>
            <a:endParaRPr lang="en-MY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1143000" y="3614058"/>
            <a:ext cx="6691086" cy="1186542"/>
            <a:chOff x="1143000" y="3614058"/>
            <a:chExt cx="6691086" cy="1186542"/>
          </a:xfrm>
        </p:grpSpPr>
        <p:grpSp>
          <p:nvGrpSpPr>
            <p:cNvPr id="16" name="Group 15"/>
            <p:cNvGrpSpPr/>
            <p:nvPr/>
          </p:nvGrpSpPr>
          <p:grpSpPr>
            <a:xfrm>
              <a:off x="5791200" y="3615772"/>
              <a:ext cx="2042886" cy="1184828"/>
              <a:chOff x="2804886" y="3323772"/>
              <a:chExt cx="3733800" cy="27432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804886" y="3323772"/>
                <a:ext cx="3733800" cy="2743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Student</a:t>
                </a:r>
                <a:endParaRPr lang="en-MY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804886" y="4191165"/>
                <a:ext cx="37338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143000" y="3614058"/>
              <a:ext cx="2042886" cy="1184828"/>
              <a:chOff x="2804886" y="3323772"/>
              <a:chExt cx="3733800" cy="27432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804886" y="3323772"/>
                <a:ext cx="3733800" cy="2743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Lecturer</a:t>
                </a:r>
                <a:endParaRPr lang="en-MY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2804886" y="4191165"/>
                <a:ext cx="37338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>
              <a:endCxn id="17" idx="1"/>
            </p:cNvCxnSpPr>
            <p:nvPr/>
          </p:nvCxnSpPr>
          <p:spPr>
            <a:xfrm>
              <a:off x="3185886" y="4206472"/>
              <a:ext cx="2605314" cy="17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468414" y="3871686"/>
              <a:ext cx="1963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&lt;</a:t>
              </a:r>
              <a:r>
                <a:rPr lang="en-US" b="1" dirty="0" err="1" smtClean="0"/>
                <a:t>studies_under</a:t>
              </a:r>
              <a:endParaRPr lang="en-MY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6543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Association</a:t>
            </a:r>
            <a:endParaRPr lang="en-MY" b="1" dirty="0"/>
          </a:p>
        </p:txBody>
      </p:sp>
      <p:grpSp>
        <p:nvGrpSpPr>
          <p:cNvPr id="36" name="Group 35"/>
          <p:cNvGrpSpPr/>
          <p:nvPr/>
        </p:nvGrpSpPr>
        <p:grpSpPr>
          <a:xfrm>
            <a:off x="1143000" y="1861458"/>
            <a:ext cx="6691086" cy="1186542"/>
            <a:chOff x="1143000" y="1861458"/>
            <a:chExt cx="6691086" cy="1186542"/>
          </a:xfrm>
        </p:grpSpPr>
        <p:grpSp>
          <p:nvGrpSpPr>
            <p:cNvPr id="6" name="Group 5"/>
            <p:cNvGrpSpPr/>
            <p:nvPr/>
          </p:nvGrpSpPr>
          <p:grpSpPr>
            <a:xfrm>
              <a:off x="5791200" y="1863172"/>
              <a:ext cx="2042886" cy="1184828"/>
              <a:chOff x="2804886" y="3323772"/>
              <a:chExt cx="3733800" cy="2743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804886" y="3323772"/>
                <a:ext cx="3733800" cy="2743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Student</a:t>
                </a:r>
                <a:endParaRPr lang="en-MY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804886" y="4191165"/>
                <a:ext cx="37338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1143000" y="1861458"/>
              <a:ext cx="2042886" cy="1184828"/>
              <a:chOff x="2804886" y="3323772"/>
              <a:chExt cx="3733800" cy="2743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804886" y="3323772"/>
                <a:ext cx="3733800" cy="2743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Lecturer</a:t>
                </a:r>
                <a:endParaRPr lang="en-MY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804886" y="4191165"/>
                <a:ext cx="37338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>
              <a:endCxn id="7" idx="1"/>
            </p:cNvCxnSpPr>
            <p:nvPr/>
          </p:nvCxnSpPr>
          <p:spPr>
            <a:xfrm>
              <a:off x="3185886" y="2453872"/>
              <a:ext cx="2605314" cy="17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914" y="211908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Teaches &gt;</a:t>
              </a:r>
              <a:endParaRPr lang="en-MY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85886" y="2145268"/>
              <a:ext cx="275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1                                   1</a:t>
              </a:r>
              <a:endParaRPr lang="en-MY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143000" y="3294744"/>
            <a:ext cx="6691086" cy="1186542"/>
            <a:chOff x="1143000" y="3294744"/>
            <a:chExt cx="6691086" cy="1186542"/>
          </a:xfrm>
        </p:grpSpPr>
        <p:grpSp>
          <p:nvGrpSpPr>
            <p:cNvPr id="14" name="Group 13"/>
            <p:cNvGrpSpPr/>
            <p:nvPr/>
          </p:nvGrpSpPr>
          <p:grpSpPr>
            <a:xfrm>
              <a:off x="1143000" y="3294744"/>
              <a:ext cx="6691086" cy="1186542"/>
              <a:chOff x="1143000" y="3614058"/>
              <a:chExt cx="6691086" cy="1186542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791200" y="3615772"/>
                <a:ext cx="2042886" cy="1184828"/>
                <a:chOff x="2804886" y="3323772"/>
                <a:chExt cx="3733800" cy="27432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2804886" y="3323772"/>
                  <a:ext cx="3733800" cy="27432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Student</a:t>
                  </a:r>
                  <a:endParaRPr lang="en-MY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804886" y="4191165"/>
                  <a:ext cx="37338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143000" y="3614058"/>
                <a:ext cx="2042886" cy="1184828"/>
                <a:chOff x="2804886" y="3323772"/>
                <a:chExt cx="3733800" cy="27432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804886" y="3323772"/>
                  <a:ext cx="3733800" cy="27432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Lecturer</a:t>
                  </a:r>
                  <a:endParaRPr lang="en-MY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804886" y="4191165"/>
                  <a:ext cx="37338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Connector 16"/>
              <p:cNvCxnSpPr>
                <a:endCxn id="21" idx="1"/>
              </p:cNvCxnSpPr>
              <p:nvPr/>
            </p:nvCxnSpPr>
            <p:spPr>
              <a:xfrm>
                <a:off x="3185886" y="4206472"/>
                <a:ext cx="2605314" cy="171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3171372" y="3567670"/>
              <a:ext cx="275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                                   *</a:t>
              </a:r>
              <a:endParaRPr lang="en-MY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84174" y="3549514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Teaches &gt;</a:t>
              </a:r>
              <a:endParaRPr lang="en-MY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143000" y="4709886"/>
            <a:ext cx="6691086" cy="1186542"/>
            <a:chOff x="1143000" y="4709886"/>
            <a:chExt cx="6691086" cy="1186542"/>
          </a:xfrm>
        </p:grpSpPr>
        <p:grpSp>
          <p:nvGrpSpPr>
            <p:cNvPr id="26" name="Group 25"/>
            <p:cNvGrpSpPr/>
            <p:nvPr/>
          </p:nvGrpSpPr>
          <p:grpSpPr>
            <a:xfrm>
              <a:off x="1143000" y="4709886"/>
              <a:ext cx="6691086" cy="1186542"/>
              <a:chOff x="1143000" y="3614058"/>
              <a:chExt cx="6691086" cy="118654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791200" y="3615772"/>
                <a:ext cx="2042886" cy="1184828"/>
                <a:chOff x="2804886" y="3323772"/>
                <a:chExt cx="3733800" cy="2743200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2804886" y="3323772"/>
                  <a:ext cx="3733800" cy="27432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Student</a:t>
                  </a:r>
                  <a:endParaRPr lang="en-MY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804886" y="4191165"/>
                  <a:ext cx="37338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1143000" y="3614058"/>
                <a:ext cx="2042886" cy="1184828"/>
                <a:chOff x="2804886" y="3323772"/>
                <a:chExt cx="3733800" cy="27432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804886" y="3323772"/>
                  <a:ext cx="3733800" cy="27432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Lecturer</a:t>
                  </a:r>
                  <a:endParaRPr lang="en-MY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804886" y="4191165"/>
                  <a:ext cx="37338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Connector 28"/>
              <p:cNvCxnSpPr>
                <a:endCxn id="32" idx="1"/>
              </p:cNvCxnSpPr>
              <p:nvPr/>
            </p:nvCxnSpPr>
            <p:spPr>
              <a:xfrm>
                <a:off x="3185886" y="4206472"/>
                <a:ext cx="2605314" cy="171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3171372" y="4982812"/>
              <a:ext cx="275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                               1..*</a:t>
              </a:r>
              <a:endParaRPr lang="en-MY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84174" y="496465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Teaches &gt;</a:t>
              </a:r>
              <a:endParaRPr lang="en-MY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481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Association</a:t>
            </a:r>
            <a:endParaRPr lang="en-MY" b="1" dirty="0"/>
          </a:p>
        </p:txBody>
      </p:sp>
      <p:grpSp>
        <p:nvGrpSpPr>
          <p:cNvPr id="36" name="Group 35"/>
          <p:cNvGrpSpPr/>
          <p:nvPr/>
        </p:nvGrpSpPr>
        <p:grpSpPr>
          <a:xfrm>
            <a:off x="1143000" y="1861458"/>
            <a:ext cx="6691086" cy="1186542"/>
            <a:chOff x="1143000" y="1861458"/>
            <a:chExt cx="6691086" cy="1186542"/>
          </a:xfrm>
        </p:grpSpPr>
        <p:grpSp>
          <p:nvGrpSpPr>
            <p:cNvPr id="6" name="Group 5"/>
            <p:cNvGrpSpPr/>
            <p:nvPr/>
          </p:nvGrpSpPr>
          <p:grpSpPr>
            <a:xfrm>
              <a:off x="5791200" y="1863172"/>
              <a:ext cx="2042886" cy="1184828"/>
              <a:chOff x="2804886" y="3323772"/>
              <a:chExt cx="3733800" cy="2743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804886" y="3323772"/>
                <a:ext cx="3733800" cy="2743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Student</a:t>
                </a:r>
                <a:endParaRPr lang="en-MY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804886" y="4191165"/>
                <a:ext cx="37338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1143000" y="1861458"/>
              <a:ext cx="2042886" cy="1184828"/>
              <a:chOff x="2804886" y="3323772"/>
              <a:chExt cx="3733800" cy="2743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804886" y="3323772"/>
                <a:ext cx="3733800" cy="2743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Lecturer</a:t>
                </a:r>
                <a:endParaRPr lang="en-MY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804886" y="4191165"/>
                <a:ext cx="37338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>
              <a:endCxn id="7" idx="1"/>
            </p:cNvCxnSpPr>
            <p:nvPr/>
          </p:nvCxnSpPr>
          <p:spPr>
            <a:xfrm>
              <a:off x="3185886" y="2453872"/>
              <a:ext cx="2605314" cy="17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914" y="211908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Teaches &gt;</a:t>
              </a:r>
              <a:endParaRPr lang="en-MY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85886" y="2145268"/>
              <a:ext cx="275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1                                30</a:t>
              </a:r>
              <a:endParaRPr lang="en-MY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143000" y="3294744"/>
            <a:ext cx="6691086" cy="1186542"/>
            <a:chOff x="1143000" y="3294744"/>
            <a:chExt cx="6691086" cy="1186542"/>
          </a:xfrm>
        </p:grpSpPr>
        <p:grpSp>
          <p:nvGrpSpPr>
            <p:cNvPr id="14" name="Group 13"/>
            <p:cNvGrpSpPr/>
            <p:nvPr/>
          </p:nvGrpSpPr>
          <p:grpSpPr>
            <a:xfrm>
              <a:off x="1143000" y="3294744"/>
              <a:ext cx="6691086" cy="1186542"/>
              <a:chOff x="1143000" y="3614058"/>
              <a:chExt cx="6691086" cy="1186542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791200" y="3615772"/>
                <a:ext cx="2042886" cy="1184828"/>
                <a:chOff x="2804886" y="3323772"/>
                <a:chExt cx="3733800" cy="27432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2804886" y="3323772"/>
                  <a:ext cx="3733800" cy="27432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Student</a:t>
                  </a:r>
                  <a:endParaRPr lang="en-MY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804886" y="4191165"/>
                  <a:ext cx="37338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143000" y="3614058"/>
                <a:ext cx="2042886" cy="1184828"/>
                <a:chOff x="2804886" y="3323772"/>
                <a:chExt cx="3733800" cy="27432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804886" y="3323772"/>
                  <a:ext cx="3733800" cy="27432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Lecturer</a:t>
                  </a:r>
                  <a:endParaRPr lang="en-MY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804886" y="4191165"/>
                  <a:ext cx="37338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Connector 16"/>
              <p:cNvCxnSpPr>
                <a:endCxn id="21" idx="1"/>
              </p:cNvCxnSpPr>
              <p:nvPr/>
            </p:nvCxnSpPr>
            <p:spPr>
              <a:xfrm>
                <a:off x="3185886" y="4206472"/>
                <a:ext cx="2605314" cy="171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3171372" y="3567670"/>
              <a:ext cx="275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1                           20, 40</a:t>
              </a:r>
              <a:endParaRPr lang="en-MY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85124" y="3549514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Teaches &gt;</a:t>
              </a:r>
              <a:endParaRPr lang="en-MY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143000" y="4709886"/>
            <a:ext cx="6691086" cy="1186542"/>
            <a:chOff x="1143000" y="4709886"/>
            <a:chExt cx="6691086" cy="1186542"/>
          </a:xfrm>
        </p:grpSpPr>
        <p:grpSp>
          <p:nvGrpSpPr>
            <p:cNvPr id="26" name="Group 25"/>
            <p:cNvGrpSpPr/>
            <p:nvPr/>
          </p:nvGrpSpPr>
          <p:grpSpPr>
            <a:xfrm>
              <a:off x="1143000" y="4709886"/>
              <a:ext cx="6691086" cy="1186542"/>
              <a:chOff x="1143000" y="3614058"/>
              <a:chExt cx="6691086" cy="118654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791200" y="3615772"/>
                <a:ext cx="2042886" cy="1184828"/>
                <a:chOff x="2804886" y="3323772"/>
                <a:chExt cx="3733800" cy="2743200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2804886" y="3323772"/>
                  <a:ext cx="3733800" cy="27432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Student</a:t>
                  </a:r>
                  <a:endParaRPr lang="en-MY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804886" y="4191165"/>
                  <a:ext cx="37338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1143000" y="3614058"/>
                <a:ext cx="2042886" cy="1184828"/>
                <a:chOff x="2804886" y="3323772"/>
                <a:chExt cx="3733800" cy="27432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804886" y="3323772"/>
                  <a:ext cx="3733800" cy="27432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Lecturer</a:t>
                  </a:r>
                  <a:endParaRPr lang="en-MY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804886" y="4191165"/>
                  <a:ext cx="37338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Connector 28"/>
              <p:cNvCxnSpPr>
                <a:endCxn id="32" idx="1"/>
              </p:cNvCxnSpPr>
              <p:nvPr/>
            </p:nvCxnSpPr>
            <p:spPr>
              <a:xfrm>
                <a:off x="3185886" y="4206472"/>
                <a:ext cx="2605314" cy="171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3171372" y="4982812"/>
              <a:ext cx="275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                               1..*</a:t>
              </a:r>
              <a:endParaRPr lang="en-MY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84174" y="496465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Teaches &gt;</a:t>
              </a:r>
              <a:endParaRPr lang="en-MY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990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Association Class</a:t>
            </a:r>
            <a:endParaRPr lang="en-MY" b="1" dirty="0"/>
          </a:p>
        </p:txBody>
      </p:sp>
      <p:grpSp>
        <p:nvGrpSpPr>
          <p:cNvPr id="36" name="Group 35"/>
          <p:cNvGrpSpPr/>
          <p:nvPr/>
        </p:nvGrpSpPr>
        <p:grpSpPr>
          <a:xfrm>
            <a:off x="1143000" y="3434484"/>
            <a:ext cx="6691086" cy="1186542"/>
            <a:chOff x="1143000" y="1861458"/>
            <a:chExt cx="6691086" cy="1186542"/>
          </a:xfrm>
        </p:grpSpPr>
        <p:grpSp>
          <p:nvGrpSpPr>
            <p:cNvPr id="6" name="Group 5"/>
            <p:cNvGrpSpPr/>
            <p:nvPr/>
          </p:nvGrpSpPr>
          <p:grpSpPr>
            <a:xfrm>
              <a:off x="5791200" y="1863172"/>
              <a:ext cx="2042886" cy="1184828"/>
              <a:chOff x="2804886" y="3323772"/>
              <a:chExt cx="3733800" cy="2743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804886" y="3323772"/>
                <a:ext cx="3733800" cy="2743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Student</a:t>
                </a:r>
                <a:endParaRPr lang="en-MY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804886" y="4191165"/>
                <a:ext cx="37338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1143000" y="1861458"/>
              <a:ext cx="2042886" cy="1184828"/>
              <a:chOff x="2804886" y="3323772"/>
              <a:chExt cx="3733800" cy="2743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804886" y="3323772"/>
                <a:ext cx="3733800" cy="2743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Lecturer</a:t>
                </a:r>
                <a:endParaRPr lang="en-MY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804886" y="4191165"/>
                <a:ext cx="37338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>
              <a:endCxn id="7" idx="1"/>
            </p:cNvCxnSpPr>
            <p:nvPr/>
          </p:nvCxnSpPr>
          <p:spPr>
            <a:xfrm>
              <a:off x="3185886" y="2453872"/>
              <a:ext cx="2605314" cy="17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3443514" y="5491884"/>
            <a:ext cx="2042886" cy="11848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Classroom</a:t>
            </a:r>
            <a:endParaRPr lang="en-MY" b="1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3454398" y="5892938"/>
            <a:ext cx="20428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39" idx="0"/>
          </p:cNvCxnSpPr>
          <p:nvPr/>
        </p:nvCxnSpPr>
        <p:spPr>
          <a:xfrm>
            <a:off x="4464957" y="4028612"/>
            <a:ext cx="0" cy="146327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4786" y="1395110"/>
            <a:ext cx="838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+mn-lt"/>
              </a:rPr>
              <a:t>Just like a class, an association can have its own attributes and methods called “Association Class”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+mn-lt"/>
              </a:rPr>
              <a:t>can associate with other classes</a:t>
            </a:r>
            <a:endParaRPr lang="en-MY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016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457200" y="160163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GB" sz="3600" b="1" strike="noStrike" dirty="0">
                <a:solidFill>
                  <a:srgbClr val="000000"/>
                </a:solidFill>
                <a:latin typeface="+mj-lt"/>
              </a:rPr>
              <a:t>Association: Model to Implementation</a:t>
            </a:r>
            <a:endParaRPr sz="3600" b="1" dirty="0">
              <a:latin typeface="+mj-lt"/>
            </a:endParaRPr>
          </a:p>
        </p:txBody>
      </p:sp>
      <p:sp>
        <p:nvSpPr>
          <p:cNvPr id="355" name="TextShape 2"/>
          <p:cNvSpPr txBox="1"/>
          <p:nvPr/>
        </p:nvSpPr>
        <p:spPr>
          <a:xfrm>
            <a:off x="457200" y="3124080"/>
            <a:ext cx="8152920" cy="2971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+mn-lt"/>
              </a:rPr>
              <a:t>Class Student {</a:t>
            </a:r>
            <a:endParaRPr sz="320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+mn-lt"/>
              </a:rPr>
              <a:t>    Course enrolls[4];</a:t>
            </a:r>
            <a:endParaRPr sz="320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+mn-lt"/>
              </a:rPr>
              <a:t>}</a:t>
            </a:r>
            <a:endParaRPr sz="3200">
              <a:latin typeface="+mn-lt"/>
            </a:endParaRPr>
          </a:p>
          <a:p>
            <a:pPr>
              <a:lnSpc>
                <a:spcPct val="90000"/>
              </a:lnSpc>
            </a:pPr>
            <a:endParaRPr sz="320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+mn-lt"/>
              </a:rPr>
              <a:t>Class Course {</a:t>
            </a:r>
            <a:endParaRPr sz="320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+mn-lt"/>
              </a:rPr>
              <a:t>	Student have[];</a:t>
            </a:r>
            <a:endParaRPr sz="320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+mn-lt"/>
              </a:rPr>
              <a:t>}</a:t>
            </a:r>
            <a:endParaRPr sz="3200">
              <a:latin typeface="+mn-lt"/>
            </a:endParaRPr>
          </a:p>
          <a:p>
            <a:pPr>
              <a:lnSpc>
                <a:spcPct val="90000"/>
              </a:lnSpc>
            </a:pPr>
            <a:endParaRPr sz="3200">
              <a:latin typeface="+mn-lt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5546880" y="2013120"/>
            <a:ext cx="1006200" cy="36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CustomShape 4"/>
          <p:cNvSpPr/>
          <p:nvPr/>
        </p:nvSpPr>
        <p:spPr>
          <a:xfrm>
            <a:off x="1355834" y="1830240"/>
            <a:ext cx="1636126" cy="561780"/>
          </a:xfrm>
          <a:prstGeom prst="rect">
            <a:avLst/>
          </a:prstGeom>
          <a:noFill/>
          <a:ln w="12600">
            <a:solidFill>
              <a:schemeClr val="folHlink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0000"/>
                </a:solidFill>
              </a:rPr>
              <a:t>Student</a:t>
            </a:r>
            <a:endParaRPr sz="3200"/>
          </a:p>
        </p:txBody>
      </p:sp>
      <p:sp>
        <p:nvSpPr>
          <p:cNvPr id="358" name="CustomShape 5"/>
          <p:cNvSpPr/>
          <p:nvPr/>
        </p:nvSpPr>
        <p:spPr>
          <a:xfrm>
            <a:off x="4962960" y="1801800"/>
            <a:ext cx="1590120" cy="590220"/>
          </a:xfrm>
          <a:prstGeom prst="rect">
            <a:avLst/>
          </a:prstGeom>
          <a:noFill/>
          <a:ln w="12600">
            <a:solidFill>
              <a:schemeClr val="folHlink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strike="noStrike" dirty="0">
                <a:solidFill>
                  <a:srgbClr val="000000"/>
                </a:solidFill>
              </a:rPr>
              <a:t>Course</a:t>
            </a:r>
            <a:endParaRPr sz="3200" dirty="0"/>
          </a:p>
        </p:txBody>
      </p:sp>
      <p:sp>
        <p:nvSpPr>
          <p:cNvPr id="359" name="Line 6"/>
          <p:cNvSpPr/>
          <p:nvPr/>
        </p:nvSpPr>
        <p:spPr>
          <a:xfrm>
            <a:off x="3004920" y="2057400"/>
            <a:ext cx="1981080" cy="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</p:sp>
      <p:sp>
        <p:nvSpPr>
          <p:cNvPr id="360" name="CustomShape 7"/>
          <p:cNvSpPr/>
          <p:nvPr/>
        </p:nvSpPr>
        <p:spPr>
          <a:xfrm>
            <a:off x="3358535" y="1555920"/>
            <a:ext cx="85032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400" dirty="0">
                <a:solidFill>
                  <a:srgbClr val="99CC00"/>
                </a:solidFill>
              </a:rPr>
              <a:t>e</a:t>
            </a:r>
            <a:r>
              <a:rPr lang="en-GB" sz="2400" strike="noStrike" dirty="0" smtClean="0">
                <a:solidFill>
                  <a:srgbClr val="99CC00"/>
                </a:solidFill>
              </a:rPr>
              <a:t>nrols &gt;</a:t>
            </a:r>
            <a:endParaRPr sz="2400" dirty="0"/>
          </a:p>
        </p:txBody>
      </p:sp>
      <p:sp>
        <p:nvSpPr>
          <p:cNvPr id="362" name="CustomShape 9"/>
          <p:cNvSpPr/>
          <p:nvPr/>
        </p:nvSpPr>
        <p:spPr>
          <a:xfrm>
            <a:off x="2975760" y="1555920"/>
            <a:ext cx="26964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0000"/>
                </a:solidFill>
              </a:rPr>
              <a:t>*</a:t>
            </a:r>
            <a:endParaRPr sz="3200"/>
          </a:p>
        </p:txBody>
      </p:sp>
      <p:sp>
        <p:nvSpPr>
          <p:cNvPr id="363" name="CustomShape 10"/>
          <p:cNvSpPr/>
          <p:nvPr/>
        </p:nvSpPr>
        <p:spPr>
          <a:xfrm>
            <a:off x="4633200" y="1519523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strike="noStrike" dirty="0">
                <a:solidFill>
                  <a:srgbClr val="000000"/>
                </a:solidFill>
              </a:rPr>
              <a:t>4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8769888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597" y="1204183"/>
            <a:ext cx="8229600" cy="5160962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Class diagram</a:t>
            </a:r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426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Class Diagram Associations: Aggregation 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Aggregation is a </a:t>
            </a:r>
            <a:r>
              <a:rPr lang="en-US" u="sng" dirty="0" smtClean="0"/>
              <a:t>strong</a:t>
            </a:r>
            <a:r>
              <a:rPr lang="en-US" dirty="0" smtClean="0"/>
              <a:t> type of association that shows that a class CAN BE PART OF another class</a:t>
            </a:r>
          </a:p>
          <a:p>
            <a:pPr algn="just"/>
            <a:r>
              <a:rPr lang="en-GB" b="1" dirty="0">
                <a:solidFill>
                  <a:srgbClr val="99CC00"/>
                </a:solidFill>
              </a:rPr>
              <a:t>kind of </a:t>
            </a:r>
            <a:r>
              <a:rPr lang="en-GB" b="1" dirty="0" smtClean="0">
                <a:solidFill>
                  <a:srgbClr val="99CC00"/>
                </a:solidFill>
              </a:rPr>
              <a:t>Container- </a:t>
            </a:r>
            <a:r>
              <a:rPr lang="en-GB" b="1" dirty="0" err="1" smtClean="0">
                <a:solidFill>
                  <a:srgbClr val="99CC00"/>
                </a:solidFill>
              </a:rPr>
              <a:t>Containee</a:t>
            </a:r>
            <a:r>
              <a:rPr lang="en-GB" b="1" dirty="0" smtClean="0">
                <a:solidFill>
                  <a:srgbClr val="000000"/>
                </a:solidFill>
              </a:rPr>
              <a:t> relationship   </a:t>
            </a:r>
            <a:endParaRPr lang="en-GB" dirty="0"/>
          </a:p>
          <a:p>
            <a:pPr algn="just"/>
            <a:endParaRPr lang="en-MY" dirty="0"/>
          </a:p>
        </p:txBody>
      </p:sp>
      <p:grpSp>
        <p:nvGrpSpPr>
          <p:cNvPr id="7" name="Group 6"/>
          <p:cNvGrpSpPr/>
          <p:nvPr/>
        </p:nvGrpSpPr>
        <p:grpSpPr>
          <a:xfrm>
            <a:off x="6248400" y="4301572"/>
            <a:ext cx="2042886" cy="1184828"/>
            <a:chOff x="2804886" y="3323772"/>
            <a:chExt cx="3733800" cy="2743200"/>
          </a:xfrm>
        </p:grpSpPr>
        <p:sp>
          <p:nvSpPr>
            <p:cNvPr id="12" name="Rectangle 11"/>
            <p:cNvSpPr/>
            <p:nvPr/>
          </p:nvSpPr>
          <p:spPr>
            <a:xfrm>
              <a:off x="2804886" y="3323772"/>
              <a:ext cx="3733800" cy="2743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Student</a:t>
              </a:r>
              <a:endParaRPr lang="en-MY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804886" y="4191165"/>
              <a:ext cx="3733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052286" y="4299858"/>
            <a:ext cx="2590800" cy="1184828"/>
            <a:chOff x="1803459" y="3323772"/>
            <a:chExt cx="4735227" cy="2743200"/>
          </a:xfrm>
        </p:grpSpPr>
        <p:sp>
          <p:nvSpPr>
            <p:cNvPr id="10" name="Rectangle 9"/>
            <p:cNvSpPr/>
            <p:nvPr/>
          </p:nvSpPr>
          <p:spPr>
            <a:xfrm>
              <a:off x="1803459" y="3323772"/>
              <a:ext cx="4735227" cy="2743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Programming_Class</a:t>
              </a:r>
              <a:endParaRPr lang="en-MY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803459" y="4191166"/>
              <a:ext cx="473522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>
            <a:stCxn id="14" idx="3"/>
            <a:endCxn id="12" idx="1"/>
          </p:cNvCxnSpPr>
          <p:nvPr/>
        </p:nvCxnSpPr>
        <p:spPr>
          <a:xfrm flipV="1">
            <a:off x="4194630" y="4893986"/>
            <a:ext cx="2053770" cy="118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/>
          <p:cNvSpPr/>
          <p:nvPr/>
        </p:nvSpPr>
        <p:spPr>
          <a:xfrm>
            <a:off x="3661230" y="4796970"/>
            <a:ext cx="533400" cy="21777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0228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945918" y="222150"/>
            <a:ext cx="6798780" cy="1101612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2800" b="1" dirty="0"/>
              <a:t>Class Diagram Associations: Aggregation 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362607" y="1939159"/>
            <a:ext cx="4225159" cy="3326524"/>
            <a:chOff x="943020" y="2096441"/>
            <a:chExt cx="2942640" cy="2589480"/>
          </a:xfrm>
        </p:grpSpPr>
        <p:sp>
          <p:nvSpPr>
            <p:cNvPr id="384" name="CustomShape 2"/>
            <p:cNvSpPr/>
            <p:nvPr/>
          </p:nvSpPr>
          <p:spPr>
            <a:xfrm>
              <a:off x="2005020" y="2401001"/>
              <a:ext cx="1142640" cy="380520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GB" sz="1400" b="1" strike="noStrike">
                  <a:solidFill>
                    <a:srgbClr val="000000"/>
                  </a:solidFill>
                  <a:latin typeface="Times New Roman"/>
                </a:rPr>
                <a:t>Class C</a:t>
              </a:r>
              <a:endParaRPr/>
            </a:p>
          </p:txBody>
        </p:sp>
        <p:sp>
          <p:nvSpPr>
            <p:cNvPr id="385" name="CustomShape 3"/>
            <p:cNvSpPr/>
            <p:nvPr/>
          </p:nvSpPr>
          <p:spPr>
            <a:xfrm>
              <a:off x="1277820" y="3566321"/>
              <a:ext cx="1142640" cy="434520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GB" sz="1400" b="1" strike="noStrike">
                  <a:solidFill>
                    <a:srgbClr val="000000"/>
                  </a:solidFill>
                  <a:latin typeface="Times New Roman"/>
                </a:rPr>
                <a:t>Class E</a:t>
              </a:r>
              <a:r>
                <a:rPr lang="en-GB" sz="1400" b="1" strike="noStrike" baseline="-25000">
                  <a:solidFill>
                    <a:srgbClr val="000000"/>
                  </a:solidFill>
                  <a:latin typeface="Times New Roman"/>
                </a:rPr>
                <a:t>1</a:t>
              </a:r>
              <a:endParaRPr/>
            </a:p>
          </p:txBody>
        </p:sp>
        <p:sp>
          <p:nvSpPr>
            <p:cNvPr id="386" name="CustomShape 4"/>
            <p:cNvSpPr/>
            <p:nvPr/>
          </p:nvSpPr>
          <p:spPr>
            <a:xfrm>
              <a:off x="2743020" y="3555161"/>
              <a:ext cx="1142640" cy="445680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GB" sz="1400" b="1" strike="noStrike">
                  <a:solidFill>
                    <a:srgbClr val="000000"/>
                  </a:solidFill>
                  <a:latin typeface="Times New Roman"/>
                </a:rPr>
                <a:t>Class E</a:t>
              </a:r>
              <a:r>
                <a:rPr lang="en-GB" sz="1400" b="1" strike="noStrike" baseline="-25000">
                  <a:solidFill>
                    <a:srgbClr val="000000"/>
                  </a:solidFill>
                  <a:latin typeface="Times New Roman"/>
                </a:rPr>
                <a:t>2 </a:t>
              </a:r>
              <a:endParaRPr/>
            </a:p>
          </p:txBody>
        </p:sp>
        <p:sp>
          <p:nvSpPr>
            <p:cNvPr id="387" name="CustomShape 5"/>
            <p:cNvSpPr/>
            <p:nvPr/>
          </p:nvSpPr>
          <p:spPr>
            <a:xfrm>
              <a:off x="1852380" y="3239441"/>
              <a:ext cx="1447560" cy="304560"/>
            </a:xfrm>
            <a:custGeom>
              <a:avLst/>
              <a:gdLst/>
              <a:ahLst/>
              <a:cxnLst/>
              <a:rect l="0" t="0" r="r" b="b"/>
              <a:pathLst>
                <a:path w="1825" h="97">
                  <a:moveTo>
                    <a:pt x="0" y="96"/>
                  </a:moveTo>
                  <a:lnTo>
                    <a:pt x="0" y="0"/>
                  </a:lnTo>
                  <a:lnTo>
                    <a:pt x="1824" y="0"/>
                  </a:lnTo>
                  <a:lnTo>
                    <a:pt x="1824" y="96"/>
                  </a:lnTo>
                </a:path>
              </a:pathLst>
            </a:custGeom>
            <a:noFill/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Line 6"/>
            <p:cNvSpPr/>
            <p:nvPr/>
          </p:nvSpPr>
          <p:spPr>
            <a:xfrm>
              <a:off x="2571300" y="3072401"/>
              <a:ext cx="6480" cy="1522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</p:sp>
        <p:sp>
          <p:nvSpPr>
            <p:cNvPr id="389" name="CustomShape 7"/>
            <p:cNvSpPr/>
            <p:nvPr/>
          </p:nvSpPr>
          <p:spPr>
            <a:xfrm>
              <a:off x="2457180" y="2780441"/>
              <a:ext cx="228240" cy="304560"/>
            </a:xfrm>
            <a:prstGeom prst="diamond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CustomShape 8"/>
            <p:cNvSpPr/>
            <p:nvPr/>
          </p:nvSpPr>
          <p:spPr>
            <a:xfrm>
              <a:off x="943020" y="2858201"/>
              <a:ext cx="1548000" cy="303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GB" sz="1400" b="1" strike="noStrike">
                  <a:solidFill>
                    <a:srgbClr val="FF0000"/>
                  </a:solidFill>
                  <a:latin typeface="Times New Roman"/>
                </a:rPr>
                <a:t>AGGREGATION</a:t>
              </a:r>
              <a:endParaRPr/>
            </a:p>
          </p:txBody>
        </p:sp>
        <p:sp>
          <p:nvSpPr>
            <p:cNvPr id="392" name="CustomShape 10"/>
            <p:cNvSpPr/>
            <p:nvPr/>
          </p:nvSpPr>
          <p:spPr>
            <a:xfrm>
              <a:off x="1852380" y="2096441"/>
              <a:ext cx="1405080" cy="303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GB" sz="1400" b="1" strike="noStrike">
                  <a:solidFill>
                    <a:srgbClr val="000000"/>
                  </a:solidFill>
                  <a:latin typeface="Times New Roman"/>
                </a:rPr>
                <a:t>Container Class</a:t>
              </a:r>
              <a:endParaRPr/>
            </a:p>
          </p:txBody>
        </p:sp>
        <p:sp>
          <p:nvSpPr>
            <p:cNvPr id="393" name="CustomShape 11"/>
            <p:cNvSpPr/>
            <p:nvPr/>
          </p:nvSpPr>
          <p:spPr>
            <a:xfrm>
              <a:off x="1849860" y="4382441"/>
              <a:ext cx="1558800" cy="303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GB" sz="1400" b="1" strike="noStrike">
                  <a:solidFill>
                    <a:srgbClr val="000000"/>
                  </a:solidFill>
                  <a:latin typeface="Times New Roman"/>
                </a:rPr>
                <a:t>Containee Classes</a:t>
              </a:r>
              <a:endParaRPr/>
            </a:p>
          </p:txBody>
        </p:sp>
        <p:sp>
          <p:nvSpPr>
            <p:cNvPr id="394" name="CustomShape 12"/>
            <p:cNvSpPr/>
            <p:nvPr/>
          </p:nvSpPr>
          <p:spPr>
            <a:xfrm rot="16200000">
              <a:off x="2500020" y="3353921"/>
              <a:ext cx="228240" cy="1828440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" name="Group 2"/>
          <p:cNvGrpSpPr/>
          <p:nvPr/>
        </p:nvGrpSpPr>
        <p:grpSpPr>
          <a:xfrm>
            <a:off x="4581797" y="2165621"/>
            <a:ext cx="4436085" cy="2205787"/>
            <a:chOff x="5570298" y="2411460"/>
            <a:chExt cx="2912760" cy="1676160"/>
          </a:xfrm>
        </p:grpSpPr>
        <p:sp>
          <p:nvSpPr>
            <p:cNvPr id="22" name="CustomShape 13"/>
            <p:cNvSpPr/>
            <p:nvPr/>
          </p:nvSpPr>
          <p:spPr>
            <a:xfrm>
              <a:off x="6602058" y="2487780"/>
              <a:ext cx="1142640" cy="380520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GB" sz="1400" b="1" strike="noStrike">
                  <a:solidFill>
                    <a:srgbClr val="000000"/>
                  </a:solidFill>
                  <a:latin typeface="Times New Roman"/>
                </a:rPr>
                <a:t>Bag</a:t>
              </a:r>
              <a:endParaRPr/>
            </a:p>
          </p:txBody>
        </p:sp>
        <p:sp>
          <p:nvSpPr>
            <p:cNvPr id="23" name="CustomShape 14"/>
            <p:cNvSpPr/>
            <p:nvPr/>
          </p:nvSpPr>
          <p:spPr>
            <a:xfrm>
              <a:off x="5875218" y="3653100"/>
              <a:ext cx="1142640" cy="434520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GB" sz="1400" b="1" strike="noStrike">
                  <a:solidFill>
                    <a:srgbClr val="000000"/>
                  </a:solidFill>
                  <a:latin typeface="Times New Roman"/>
                </a:rPr>
                <a:t>Apples</a:t>
              </a:r>
              <a:endParaRPr/>
            </a:p>
          </p:txBody>
        </p:sp>
        <p:sp>
          <p:nvSpPr>
            <p:cNvPr id="24" name="CustomShape 15"/>
            <p:cNvSpPr/>
            <p:nvPr/>
          </p:nvSpPr>
          <p:spPr>
            <a:xfrm>
              <a:off x="7340418" y="3641940"/>
              <a:ext cx="1142640" cy="445680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GB" sz="1400" b="1" strike="noStrike">
                  <a:solidFill>
                    <a:srgbClr val="000000"/>
                  </a:solidFill>
                  <a:latin typeface="Times New Roman"/>
                </a:rPr>
                <a:t>Milk</a:t>
              </a:r>
              <a:r>
                <a:rPr lang="en-GB" sz="1400" b="1" strike="noStrike" baseline="-25000">
                  <a:solidFill>
                    <a:srgbClr val="000000"/>
                  </a:solidFill>
                  <a:latin typeface="Times New Roman"/>
                </a:rPr>
                <a:t> </a:t>
              </a:r>
              <a:endParaRPr/>
            </a:p>
          </p:txBody>
        </p:sp>
        <p:sp>
          <p:nvSpPr>
            <p:cNvPr id="25" name="CustomShape 16"/>
            <p:cNvSpPr/>
            <p:nvPr/>
          </p:nvSpPr>
          <p:spPr>
            <a:xfrm>
              <a:off x="6449778" y="3325860"/>
              <a:ext cx="1447560" cy="304560"/>
            </a:xfrm>
            <a:custGeom>
              <a:avLst/>
              <a:gdLst/>
              <a:ahLst/>
              <a:cxnLst/>
              <a:rect l="0" t="0" r="r" b="b"/>
              <a:pathLst>
                <a:path w="1825" h="97">
                  <a:moveTo>
                    <a:pt x="0" y="96"/>
                  </a:moveTo>
                  <a:lnTo>
                    <a:pt x="0" y="0"/>
                  </a:lnTo>
                  <a:lnTo>
                    <a:pt x="1824" y="0"/>
                  </a:lnTo>
                  <a:lnTo>
                    <a:pt x="1824" y="96"/>
                  </a:lnTo>
                </a:path>
              </a:pathLst>
            </a:custGeom>
            <a:noFill/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Line 17"/>
            <p:cNvSpPr/>
            <p:nvPr/>
          </p:nvSpPr>
          <p:spPr>
            <a:xfrm>
              <a:off x="7151418" y="3146580"/>
              <a:ext cx="0" cy="1904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</p:sp>
        <p:sp>
          <p:nvSpPr>
            <p:cNvPr id="27" name="CustomShape 18"/>
            <p:cNvSpPr/>
            <p:nvPr/>
          </p:nvSpPr>
          <p:spPr>
            <a:xfrm>
              <a:off x="7035498" y="2879820"/>
              <a:ext cx="228240" cy="304560"/>
            </a:xfrm>
            <a:prstGeom prst="diamond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CustomShape 19"/>
            <p:cNvSpPr/>
            <p:nvPr/>
          </p:nvSpPr>
          <p:spPr>
            <a:xfrm>
              <a:off x="5570298" y="2411460"/>
              <a:ext cx="855360" cy="303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GB" sz="1400" b="1" strike="noStrike">
                  <a:solidFill>
                    <a:srgbClr val="0000FF"/>
                  </a:solidFill>
                  <a:latin typeface="Times New Roman"/>
                </a:rPr>
                <a:t>Example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417036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Aggregation Examples</a:t>
            </a:r>
            <a:endParaRPr lang="en-MY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5958114" y="1754314"/>
            <a:ext cx="2042886" cy="1184828"/>
            <a:chOff x="2804886" y="3323772"/>
            <a:chExt cx="3733800" cy="2743200"/>
          </a:xfrm>
        </p:grpSpPr>
        <p:sp>
          <p:nvSpPr>
            <p:cNvPr id="7" name="Rectangle 6"/>
            <p:cNvSpPr/>
            <p:nvPr/>
          </p:nvSpPr>
          <p:spPr>
            <a:xfrm>
              <a:off x="2804886" y="3323772"/>
              <a:ext cx="3733800" cy="2743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Customer</a:t>
              </a:r>
              <a:endParaRPr lang="en-MY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04886" y="4191165"/>
              <a:ext cx="3733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143000" y="1752600"/>
            <a:ext cx="2209800" cy="1184828"/>
            <a:chOff x="2499816" y="3323772"/>
            <a:chExt cx="4038870" cy="2743200"/>
          </a:xfrm>
        </p:grpSpPr>
        <p:sp>
          <p:nvSpPr>
            <p:cNvPr id="10" name="Rectangle 9"/>
            <p:cNvSpPr/>
            <p:nvPr/>
          </p:nvSpPr>
          <p:spPr>
            <a:xfrm>
              <a:off x="2499816" y="3323772"/>
              <a:ext cx="4038870" cy="2743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Restaurant</a:t>
              </a:r>
              <a:endParaRPr lang="en-MY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2499816" y="4191166"/>
              <a:ext cx="4038870" cy="39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>
            <a:stCxn id="13" idx="3"/>
            <a:endCxn id="7" idx="1"/>
          </p:cNvCxnSpPr>
          <p:nvPr/>
        </p:nvCxnSpPr>
        <p:spPr>
          <a:xfrm flipV="1">
            <a:off x="3904344" y="2346728"/>
            <a:ext cx="2053770" cy="118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ecision 12"/>
          <p:cNvSpPr/>
          <p:nvPr/>
        </p:nvSpPr>
        <p:spPr>
          <a:xfrm>
            <a:off x="3370944" y="2249712"/>
            <a:ext cx="533400" cy="21777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15" name="Group 14"/>
          <p:cNvGrpSpPr/>
          <p:nvPr/>
        </p:nvGrpSpPr>
        <p:grpSpPr>
          <a:xfrm>
            <a:off x="5958114" y="3310972"/>
            <a:ext cx="2042886" cy="1184828"/>
            <a:chOff x="2804886" y="3323772"/>
            <a:chExt cx="3733800" cy="2743200"/>
          </a:xfrm>
        </p:grpSpPr>
        <p:sp>
          <p:nvSpPr>
            <p:cNvPr id="16" name="Rectangle 15"/>
            <p:cNvSpPr/>
            <p:nvPr/>
          </p:nvSpPr>
          <p:spPr>
            <a:xfrm>
              <a:off x="2804886" y="3323772"/>
              <a:ext cx="3733800" cy="2743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Father</a:t>
              </a:r>
              <a:endParaRPr lang="en-MY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804886" y="4191165"/>
              <a:ext cx="3733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143000" y="3309258"/>
            <a:ext cx="2209800" cy="1184828"/>
            <a:chOff x="2499816" y="3323772"/>
            <a:chExt cx="4038870" cy="2743200"/>
          </a:xfrm>
        </p:grpSpPr>
        <p:sp>
          <p:nvSpPr>
            <p:cNvPr id="19" name="Rectangle 18"/>
            <p:cNvSpPr/>
            <p:nvPr/>
          </p:nvSpPr>
          <p:spPr>
            <a:xfrm>
              <a:off x="2499816" y="3323772"/>
              <a:ext cx="4038870" cy="2743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Male_Child</a:t>
              </a:r>
              <a:endParaRPr lang="en-MY" b="1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2499816" y="4191166"/>
              <a:ext cx="4038870" cy="39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>
            <a:stCxn id="22" idx="3"/>
            <a:endCxn id="16" idx="1"/>
          </p:cNvCxnSpPr>
          <p:nvPr/>
        </p:nvCxnSpPr>
        <p:spPr>
          <a:xfrm flipV="1">
            <a:off x="3904344" y="3903386"/>
            <a:ext cx="2053770" cy="118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ecision 21"/>
          <p:cNvSpPr/>
          <p:nvPr/>
        </p:nvSpPr>
        <p:spPr>
          <a:xfrm>
            <a:off x="3370944" y="3806370"/>
            <a:ext cx="533400" cy="21777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23" name="Group 22"/>
          <p:cNvGrpSpPr/>
          <p:nvPr/>
        </p:nvGrpSpPr>
        <p:grpSpPr>
          <a:xfrm>
            <a:off x="1143000" y="4758772"/>
            <a:ext cx="2209800" cy="1184828"/>
            <a:chOff x="2499816" y="3323772"/>
            <a:chExt cx="4038870" cy="2743200"/>
          </a:xfrm>
        </p:grpSpPr>
        <p:sp>
          <p:nvSpPr>
            <p:cNvPr id="24" name="Rectangle 23"/>
            <p:cNvSpPr/>
            <p:nvPr/>
          </p:nvSpPr>
          <p:spPr>
            <a:xfrm>
              <a:off x="2499816" y="3323772"/>
              <a:ext cx="4038870" cy="2743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Female_Child</a:t>
              </a:r>
              <a:endParaRPr lang="en-MY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2499816" y="4191166"/>
              <a:ext cx="4038870" cy="39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>
            <a:stCxn id="27" idx="3"/>
            <a:endCxn id="16" idx="2"/>
          </p:cNvCxnSpPr>
          <p:nvPr/>
        </p:nvCxnSpPr>
        <p:spPr>
          <a:xfrm flipV="1">
            <a:off x="3904344" y="4495800"/>
            <a:ext cx="3075213" cy="868971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3370944" y="5255884"/>
            <a:ext cx="533400" cy="21777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901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Class Diagram Associations: </a:t>
            </a:r>
            <a:r>
              <a:rPr lang="en-US" b="1" dirty="0" smtClean="0"/>
              <a:t>Composition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669" y="1663262"/>
            <a:ext cx="8345488" cy="4525963"/>
          </a:xfrm>
        </p:spPr>
        <p:txBody>
          <a:bodyPr/>
          <a:lstStyle/>
          <a:p>
            <a:pPr algn="just"/>
            <a:r>
              <a:rPr lang="en-US" dirty="0" smtClean="0"/>
              <a:t>Composition is a </a:t>
            </a:r>
            <a:r>
              <a:rPr lang="en-US" u="sng" dirty="0" smtClean="0"/>
              <a:t>stronger</a:t>
            </a:r>
            <a:r>
              <a:rPr lang="en-US" dirty="0" smtClean="0"/>
              <a:t> type of association that tells that a class BELONG TO another class.</a:t>
            </a:r>
          </a:p>
          <a:p>
            <a:pPr algn="just"/>
            <a:r>
              <a:rPr lang="en-US" dirty="0">
                <a:solidFill>
                  <a:srgbClr val="99CC00"/>
                </a:solidFill>
              </a:rPr>
              <a:t>kind of Whole-Part </a:t>
            </a:r>
            <a:r>
              <a:rPr lang="en-US" dirty="0">
                <a:solidFill>
                  <a:srgbClr val="000000"/>
                </a:solidFill>
              </a:rPr>
              <a:t>relationship</a:t>
            </a:r>
            <a:endParaRPr lang="en-MY" dirty="0"/>
          </a:p>
        </p:txBody>
      </p:sp>
      <p:grpSp>
        <p:nvGrpSpPr>
          <p:cNvPr id="7" name="Group 6"/>
          <p:cNvGrpSpPr/>
          <p:nvPr/>
        </p:nvGrpSpPr>
        <p:grpSpPr>
          <a:xfrm>
            <a:off x="5715000" y="3578966"/>
            <a:ext cx="1752600" cy="1184828"/>
            <a:chOff x="2804886" y="3323772"/>
            <a:chExt cx="3733800" cy="2743200"/>
          </a:xfrm>
        </p:grpSpPr>
        <p:sp>
          <p:nvSpPr>
            <p:cNvPr id="12" name="Rectangle 11"/>
            <p:cNvSpPr/>
            <p:nvPr/>
          </p:nvSpPr>
          <p:spPr>
            <a:xfrm>
              <a:off x="2804886" y="3323772"/>
              <a:ext cx="3733800" cy="2743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Kidney </a:t>
              </a:r>
              <a:endParaRPr lang="en-MY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804886" y="4191165"/>
              <a:ext cx="3733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676400" y="3577252"/>
            <a:ext cx="1966686" cy="1184828"/>
            <a:chOff x="2944157" y="3323772"/>
            <a:chExt cx="3594529" cy="2743200"/>
          </a:xfrm>
        </p:grpSpPr>
        <p:sp>
          <p:nvSpPr>
            <p:cNvPr id="10" name="Rectangle 9"/>
            <p:cNvSpPr/>
            <p:nvPr/>
          </p:nvSpPr>
          <p:spPr>
            <a:xfrm>
              <a:off x="2944157" y="3323772"/>
              <a:ext cx="3594529" cy="2743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Human_Body</a:t>
              </a:r>
              <a:endParaRPr lang="en-MY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2944157" y="4191166"/>
              <a:ext cx="3594529" cy="39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>
            <a:stCxn id="14" idx="3"/>
            <a:endCxn id="12" idx="1"/>
          </p:cNvCxnSpPr>
          <p:nvPr/>
        </p:nvCxnSpPr>
        <p:spPr>
          <a:xfrm flipV="1">
            <a:off x="4194630" y="4171380"/>
            <a:ext cx="1520370" cy="118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/>
          <p:cNvSpPr/>
          <p:nvPr/>
        </p:nvSpPr>
        <p:spPr>
          <a:xfrm>
            <a:off x="3661230" y="4074364"/>
            <a:ext cx="533400" cy="217774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TextBox 14"/>
          <p:cNvSpPr txBox="1"/>
          <p:nvPr/>
        </p:nvSpPr>
        <p:spPr>
          <a:xfrm>
            <a:off x="3661230" y="3773194"/>
            <a:ext cx="235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1                       1,2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307653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323182" y="304920"/>
            <a:ext cx="7772040" cy="9246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3600" b="1" dirty="0"/>
              <a:t>Class Diagram Associations: </a:t>
            </a:r>
            <a:r>
              <a:rPr lang="en-GB" sz="3600" b="1" strike="noStrike" dirty="0" smtClean="0">
                <a:solidFill>
                  <a:srgbClr val="000000"/>
                </a:solidFill>
                <a:latin typeface="+mj-lt"/>
              </a:rPr>
              <a:t>Composition</a:t>
            </a:r>
            <a:endParaRPr sz="3600" b="1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14855" y="1986455"/>
            <a:ext cx="3594347" cy="3095305"/>
            <a:chOff x="913450" y="2514600"/>
            <a:chExt cx="2607840" cy="2567160"/>
          </a:xfrm>
        </p:grpSpPr>
        <p:sp>
          <p:nvSpPr>
            <p:cNvPr id="365" name="CustomShape 2"/>
            <p:cNvSpPr/>
            <p:nvPr/>
          </p:nvSpPr>
          <p:spPr>
            <a:xfrm>
              <a:off x="1640290" y="2797200"/>
              <a:ext cx="1142640" cy="380520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GB" sz="1400" b="1" strike="noStrike" dirty="0">
                  <a:solidFill>
                    <a:srgbClr val="000000"/>
                  </a:solidFill>
                  <a:latin typeface="Times New Roman"/>
                </a:rPr>
                <a:t>Class W</a:t>
              </a:r>
              <a:endParaRPr dirty="0"/>
            </a:p>
          </p:txBody>
        </p:sp>
        <p:sp>
          <p:nvSpPr>
            <p:cNvPr id="366" name="CustomShape 3"/>
            <p:cNvSpPr/>
            <p:nvPr/>
          </p:nvSpPr>
          <p:spPr>
            <a:xfrm>
              <a:off x="913450" y="3962520"/>
              <a:ext cx="1142640" cy="434520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GB" sz="1400" b="1" strike="noStrike">
                  <a:solidFill>
                    <a:srgbClr val="000000"/>
                  </a:solidFill>
                  <a:latin typeface="Times New Roman"/>
                </a:rPr>
                <a:t>Class P</a:t>
              </a:r>
              <a:r>
                <a:rPr lang="en-GB" sz="1400" b="1" strike="noStrike" baseline="-25000">
                  <a:solidFill>
                    <a:srgbClr val="000000"/>
                  </a:solidFill>
                  <a:latin typeface="Times New Roman"/>
                </a:rPr>
                <a:t>1</a:t>
              </a:r>
              <a:endParaRPr/>
            </a:p>
          </p:txBody>
        </p:sp>
        <p:sp>
          <p:nvSpPr>
            <p:cNvPr id="367" name="CustomShape 4"/>
            <p:cNvSpPr/>
            <p:nvPr/>
          </p:nvSpPr>
          <p:spPr>
            <a:xfrm>
              <a:off x="2378650" y="3951360"/>
              <a:ext cx="1142640" cy="445680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GB" sz="1400" b="1" strike="noStrike">
                  <a:solidFill>
                    <a:srgbClr val="000000"/>
                  </a:solidFill>
                  <a:latin typeface="Times New Roman"/>
                </a:rPr>
                <a:t>Class P</a:t>
              </a:r>
              <a:r>
                <a:rPr lang="en-GB" sz="1400" b="1" strike="noStrike" baseline="-25000">
                  <a:solidFill>
                    <a:srgbClr val="000000"/>
                  </a:solidFill>
                  <a:latin typeface="Times New Roman"/>
                </a:rPr>
                <a:t>2 </a:t>
              </a:r>
              <a:endParaRPr/>
            </a:p>
          </p:txBody>
        </p:sp>
        <p:sp>
          <p:nvSpPr>
            <p:cNvPr id="368" name="CustomShape 5"/>
            <p:cNvSpPr/>
            <p:nvPr/>
          </p:nvSpPr>
          <p:spPr>
            <a:xfrm>
              <a:off x="1488010" y="3635280"/>
              <a:ext cx="1447560" cy="304560"/>
            </a:xfrm>
            <a:custGeom>
              <a:avLst/>
              <a:gdLst/>
              <a:ahLst/>
              <a:cxnLst/>
              <a:rect l="0" t="0" r="r" b="b"/>
              <a:pathLst>
                <a:path w="1825" h="97">
                  <a:moveTo>
                    <a:pt x="0" y="96"/>
                  </a:moveTo>
                  <a:lnTo>
                    <a:pt x="0" y="0"/>
                  </a:lnTo>
                  <a:lnTo>
                    <a:pt x="1824" y="0"/>
                  </a:lnTo>
                  <a:lnTo>
                    <a:pt x="1824" y="96"/>
                  </a:lnTo>
                </a:path>
              </a:pathLst>
            </a:custGeom>
            <a:noFill/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Line 6"/>
            <p:cNvSpPr/>
            <p:nvPr/>
          </p:nvSpPr>
          <p:spPr>
            <a:xfrm>
              <a:off x="2206930" y="3468600"/>
              <a:ext cx="6480" cy="1522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</p:sp>
        <p:sp>
          <p:nvSpPr>
            <p:cNvPr id="370" name="CustomShape 7"/>
            <p:cNvSpPr/>
            <p:nvPr/>
          </p:nvSpPr>
          <p:spPr>
            <a:xfrm>
              <a:off x="2092810" y="3176640"/>
              <a:ext cx="228240" cy="304560"/>
            </a:xfrm>
            <a:prstGeom prst="diamond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CustomShape 9"/>
            <p:cNvSpPr/>
            <p:nvPr/>
          </p:nvSpPr>
          <p:spPr>
            <a:xfrm>
              <a:off x="1142410" y="2514600"/>
              <a:ext cx="1130760" cy="303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GB" sz="1400" b="1" strike="noStrike">
                  <a:solidFill>
                    <a:srgbClr val="000000"/>
                  </a:solidFill>
                  <a:latin typeface="Times New Roman"/>
                </a:rPr>
                <a:t>Whole Class</a:t>
              </a:r>
              <a:endParaRPr/>
            </a:p>
          </p:txBody>
        </p:sp>
        <p:sp>
          <p:nvSpPr>
            <p:cNvPr id="373" name="CustomShape 10"/>
            <p:cNvSpPr/>
            <p:nvPr/>
          </p:nvSpPr>
          <p:spPr>
            <a:xfrm>
              <a:off x="1716250" y="4778280"/>
              <a:ext cx="1119960" cy="303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GB" sz="1400" b="1" strike="noStrike">
                  <a:solidFill>
                    <a:srgbClr val="000000"/>
                  </a:solidFill>
                  <a:latin typeface="Times New Roman"/>
                </a:rPr>
                <a:t>Part Classes</a:t>
              </a:r>
              <a:endParaRPr/>
            </a:p>
          </p:txBody>
        </p:sp>
        <p:sp>
          <p:nvSpPr>
            <p:cNvPr id="374" name="CustomShape 11"/>
            <p:cNvSpPr/>
            <p:nvPr/>
          </p:nvSpPr>
          <p:spPr>
            <a:xfrm rot="16200000">
              <a:off x="2135650" y="3749760"/>
              <a:ext cx="228240" cy="1828440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" name="Group 1"/>
          <p:cNvGrpSpPr/>
          <p:nvPr/>
        </p:nvGrpSpPr>
        <p:grpSpPr>
          <a:xfrm>
            <a:off x="4997669" y="2034080"/>
            <a:ext cx="3711091" cy="2343290"/>
            <a:chOff x="6100560" y="2481530"/>
            <a:chExt cx="2608200" cy="2045880"/>
          </a:xfrm>
        </p:grpSpPr>
        <p:sp>
          <p:nvSpPr>
            <p:cNvPr id="375" name="CustomShape 12"/>
            <p:cNvSpPr/>
            <p:nvPr/>
          </p:nvSpPr>
          <p:spPr>
            <a:xfrm>
              <a:off x="6827760" y="2927570"/>
              <a:ext cx="1142640" cy="380520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GB" sz="1400" b="1" strike="noStrike">
                  <a:solidFill>
                    <a:srgbClr val="000000"/>
                  </a:solidFill>
                  <a:latin typeface="Times New Roman"/>
                </a:rPr>
                <a:t>Automobile</a:t>
              </a:r>
              <a:endParaRPr/>
            </a:p>
          </p:txBody>
        </p:sp>
        <p:sp>
          <p:nvSpPr>
            <p:cNvPr id="376" name="CustomShape 13"/>
            <p:cNvSpPr/>
            <p:nvPr/>
          </p:nvSpPr>
          <p:spPr>
            <a:xfrm>
              <a:off x="6100560" y="4092890"/>
              <a:ext cx="1142640" cy="434520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GB" sz="1400" b="1" strike="noStrike">
                  <a:solidFill>
                    <a:srgbClr val="000000"/>
                  </a:solidFill>
                  <a:latin typeface="Times New Roman"/>
                </a:rPr>
                <a:t>Engine</a:t>
              </a:r>
              <a:endParaRPr/>
            </a:p>
          </p:txBody>
        </p:sp>
        <p:sp>
          <p:nvSpPr>
            <p:cNvPr id="377" name="CustomShape 14"/>
            <p:cNvSpPr/>
            <p:nvPr/>
          </p:nvSpPr>
          <p:spPr>
            <a:xfrm>
              <a:off x="7566120" y="4081730"/>
              <a:ext cx="1142640" cy="445680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GB" sz="1400" b="1" strike="noStrike">
                  <a:solidFill>
                    <a:srgbClr val="000000"/>
                  </a:solidFill>
                  <a:latin typeface="Times New Roman"/>
                </a:rPr>
                <a:t>Transmission</a:t>
              </a:r>
              <a:r>
                <a:rPr lang="en-GB" sz="1400" b="1" strike="noStrike" baseline="-25000">
                  <a:solidFill>
                    <a:srgbClr val="000000"/>
                  </a:solidFill>
                  <a:latin typeface="Times New Roman"/>
                </a:rPr>
                <a:t> </a:t>
              </a:r>
              <a:endParaRPr/>
            </a:p>
          </p:txBody>
        </p:sp>
        <p:sp>
          <p:nvSpPr>
            <p:cNvPr id="378" name="CustomShape 15"/>
            <p:cNvSpPr/>
            <p:nvPr/>
          </p:nvSpPr>
          <p:spPr>
            <a:xfrm>
              <a:off x="6675480" y="3765650"/>
              <a:ext cx="1447560" cy="304560"/>
            </a:xfrm>
            <a:custGeom>
              <a:avLst/>
              <a:gdLst/>
              <a:ahLst/>
              <a:cxnLst/>
              <a:rect l="0" t="0" r="r" b="b"/>
              <a:pathLst>
                <a:path w="1825" h="97">
                  <a:moveTo>
                    <a:pt x="0" y="96"/>
                  </a:moveTo>
                  <a:lnTo>
                    <a:pt x="0" y="0"/>
                  </a:lnTo>
                  <a:lnTo>
                    <a:pt x="1824" y="0"/>
                  </a:lnTo>
                  <a:lnTo>
                    <a:pt x="1824" y="96"/>
                  </a:lnTo>
                </a:path>
              </a:pathLst>
            </a:custGeom>
            <a:noFill/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Line 16"/>
            <p:cNvSpPr/>
            <p:nvPr/>
          </p:nvSpPr>
          <p:spPr>
            <a:xfrm>
              <a:off x="7376760" y="3586010"/>
              <a:ext cx="0" cy="1908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</p:sp>
        <p:sp>
          <p:nvSpPr>
            <p:cNvPr id="380" name="CustomShape 17"/>
            <p:cNvSpPr/>
            <p:nvPr/>
          </p:nvSpPr>
          <p:spPr>
            <a:xfrm>
              <a:off x="7261200" y="3319610"/>
              <a:ext cx="228240" cy="304560"/>
            </a:xfrm>
            <a:prstGeom prst="diamond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CustomShape 18"/>
            <p:cNvSpPr/>
            <p:nvPr/>
          </p:nvSpPr>
          <p:spPr>
            <a:xfrm>
              <a:off x="6153120" y="2481530"/>
              <a:ext cx="855360" cy="303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GB" sz="1400" b="1" strike="noStrike">
                  <a:solidFill>
                    <a:srgbClr val="0000FF"/>
                  </a:solidFill>
                  <a:latin typeface="Times New Roman"/>
                </a:rPr>
                <a:t>Example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59142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Composition Examples</a:t>
            </a:r>
            <a:endParaRPr lang="en-MY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95400" y="1754314"/>
            <a:ext cx="2042886" cy="1184828"/>
            <a:chOff x="2804886" y="3323772"/>
            <a:chExt cx="3733800" cy="2743200"/>
          </a:xfrm>
        </p:grpSpPr>
        <p:sp>
          <p:nvSpPr>
            <p:cNvPr id="16" name="Rectangle 15"/>
            <p:cNvSpPr/>
            <p:nvPr/>
          </p:nvSpPr>
          <p:spPr>
            <a:xfrm>
              <a:off x="2804886" y="3323772"/>
              <a:ext cx="3733800" cy="2743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Father</a:t>
              </a:r>
              <a:endParaRPr lang="en-MY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804886" y="4191165"/>
              <a:ext cx="3733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410200" y="1752600"/>
            <a:ext cx="2209800" cy="1184828"/>
            <a:chOff x="2499816" y="3323772"/>
            <a:chExt cx="4038870" cy="2743200"/>
          </a:xfrm>
        </p:grpSpPr>
        <p:sp>
          <p:nvSpPr>
            <p:cNvPr id="19" name="Rectangle 18"/>
            <p:cNvSpPr/>
            <p:nvPr/>
          </p:nvSpPr>
          <p:spPr>
            <a:xfrm>
              <a:off x="2499816" y="3323772"/>
              <a:ext cx="4038870" cy="2743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Male_Child</a:t>
              </a:r>
              <a:endParaRPr lang="en-MY" b="1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2499816" y="4191166"/>
              <a:ext cx="4038870" cy="39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410200" y="3202114"/>
            <a:ext cx="2209800" cy="1184828"/>
            <a:chOff x="2499816" y="3323772"/>
            <a:chExt cx="4038870" cy="2743200"/>
          </a:xfrm>
        </p:grpSpPr>
        <p:sp>
          <p:nvSpPr>
            <p:cNvPr id="24" name="Rectangle 23"/>
            <p:cNvSpPr/>
            <p:nvPr/>
          </p:nvSpPr>
          <p:spPr>
            <a:xfrm>
              <a:off x="2499816" y="3323772"/>
              <a:ext cx="4038870" cy="2743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Female_Child</a:t>
              </a:r>
              <a:endParaRPr lang="en-MY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2499816" y="4191166"/>
              <a:ext cx="4038870" cy="39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>
            <a:stCxn id="29" idx="3"/>
            <a:endCxn id="19" idx="1"/>
          </p:cNvCxnSpPr>
          <p:nvPr/>
        </p:nvCxnSpPr>
        <p:spPr>
          <a:xfrm flipV="1">
            <a:off x="3902530" y="2345014"/>
            <a:ext cx="1507670" cy="27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cision 28"/>
          <p:cNvSpPr/>
          <p:nvPr/>
        </p:nvSpPr>
        <p:spPr>
          <a:xfrm>
            <a:off x="3369130" y="2238828"/>
            <a:ext cx="533400" cy="217774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1" name="Straight Connector 30"/>
          <p:cNvCxnSpPr>
            <a:stCxn id="32" idx="3"/>
          </p:cNvCxnSpPr>
          <p:nvPr/>
        </p:nvCxnSpPr>
        <p:spPr>
          <a:xfrm rot="16200000" flipH="1">
            <a:off x="3612927" y="2148796"/>
            <a:ext cx="485785" cy="3108762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/>
          <p:cNvSpPr/>
          <p:nvPr/>
        </p:nvSpPr>
        <p:spPr>
          <a:xfrm rot="5400000">
            <a:off x="2034738" y="3043891"/>
            <a:ext cx="533400" cy="299387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37" name="Group 36"/>
          <p:cNvGrpSpPr/>
          <p:nvPr/>
        </p:nvGrpSpPr>
        <p:grpSpPr>
          <a:xfrm>
            <a:off x="1302654" y="4791430"/>
            <a:ext cx="2042886" cy="1184828"/>
            <a:chOff x="2804886" y="3323772"/>
            <a:chExt cx="3733800" cy="2743200"/>
          </a:xfrm>
        </p:grpSpPr>
        <p:sp>
          <p:nvSpPr>
            <p:cNvPr id="38" name="Rectangle 37"/>
            <p:cNvSpPr/>
            <p:nvPr/>
          </p:nvSpPr>
          <p:spPr>
            <a:xfrm>
              <a:off x="2804886" y="3323772"/>
              <a:ext cx="3733800" cy="2743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Human</a:t>
              </a:r>
              <a:endParaRPr lang="en-MY" b="1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804886" y="4191165"/>
              <a:ext cx="3733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417454" y="4789716"/>
            <a:ext cx="2209800" cy="1184828"/>
            <a:chOff x="2499816" y="3323772"/>
            <a:chExt cx="4038870" cy="2743200"/>
          </a:xfrm>
        </p:grpSpPr>
        <p:sp>
          <p:nvSpPr>
            <p:cNvPr id="41" name="Rectangle 40"/>
            <p:cNvSpPr/>
            <p:nvPr/>
          </p:nvSpPr>
          <p:spPr>
            <a:xfrm>
              <a:off x="2499816" y="3323772"/>
              <a:ext cx="4038870" cy="2743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Thumb_Print</a:t>
              </a:r>
              <a:endParaRPr lang="en-MY" b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2499816" y="4191166"/>
              <a:ext cx="4038870" cy="39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/>
          <p:cNvCxnSpPr>
            <a:stCxn id="44" idx="3"/>
            <a:endCxn id="41" idx="1"/>
          </p:cNvCxnSpPr>
          <p:nvPr/>
        </p:nvCxnSpPr>
        <p:spPr>
          <a:xfrm flipV="1">
            <a:off x="3909784" y="5382130"/>
            <a:ext cx="1507670" cy="27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ecision 43"/>
          <p:cNvSpPr/>
          <p:nvPr/>
        </p:nvSpPr>
        <p:spPr>
          <a:xfrm>
            <a:off x="3376384" y="5275944"/>
            <a:ext cx="533400" cy="217774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301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126123" y="280012"/>
            <a:ext cx="8229240" cy="1006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GB" sz="3600" b="1" strike="noStrike" dirty="0">
                <a:solidFill>
                  <a:srgbClr val="000000"/>
                </a:solidFill>
                <a:latin typeface="Arial"/>
              </a:rPr>
              <a:t>
Aggregation vs. Composition
</a:t>
            </a:r>
            <a:endParaRPr sz="3600" dirty="0"/>
          </a:p>
        </p:txBody>
      </p:sp>
      <p:sp>
        <p:nvSpPr>
          <p:cNvPr id="404" name="CustomShape 2"/>
          <p:cNvSpPr/>
          <p:nvPr/>
        </p:nvSpPr>
        <p:spPr>
          <a:xfrm>
            <a:off x="331075" y="1666130"/>
            <a:ext cx="8387256" cy="4114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b="1" strike="noStrike" dirty="0" smtClean="0">
                <a:solidFill>
                  <a:srgbClr val="000000"/>
                </a:solidFill>
              </a:rPr>
              <a:t>Composition</a:t>
            </a:r>
            <a:r>
              <a:rPr lang="en-GB" sz="2400" strike="noStrike" dirty="0" smtClean="0">
                <a:solidFill>
                  <a:srgbClr val="000000"/>
                </a:solidFill>
              </a:rPr>
              <a:t> </a:t>
            </a:r>
            <a:r>
              <a:rPr lang="en-GB" sz="2400" strike="noStrike" dirty="0">
                <a:solidFill>
                  <a:srgbClr val="000000"/>
                </a:solidFill>
              </a:rPr>
              <a:t>is really a strong form of </a:t>
            </a:r>
            <a:r>
              <a:rPr lang="en-GB" sz="2400" b="1" strike="noStrike" dirty="0">
                <a:solidFill>
                  <a:srgbClr val="000000"/>
                </a:solidFill>
              </a:rPr>
              <a:t>aggregation</a:t>
            </a:r>
            <a:r>
              <a:rPr lang="en-GB" sz="2400" strike="noStrike" dirty="0">
                <a:solidFill>
                  <a:srgbClr val="000000"/>
                </a:solidFill>
              </a:rPr>
              <a:t> </a:t>
            </a:r>
            <a:endParaRPr sz="2400" dirty="0"/>
          </a:p>
          <a:p>
            <a:pPr marL="1371600" lvl="2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2400" strike="noStrike" dirty="0">
                <a:solidFill>
                  <a:srgbClr val="000000"/>
                </a:solidFill>
              </a:rPr>
              <a:t>components have only one owner </a:t>
            </a:r>
            <a:endParaRPr sz="2400" dirty="0"/>
          </a:p>
          <a:p>
            <a:pPr marL="1371600" lvl="2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2400" strike="noStrike" dirty="0">
                <a:solidFill>
                  <a:srgbClr val="000000"/>
                </a:solidFill>
              </a:rPr>
              <a:t>components cannot exist independent of their owner </a:t>
            </a:r>
            <a:endParaRPr sz="2400" dirty="0"/>
          </a:p>
          <a:p>
            <a:pPr marL="1371600" lvl="2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2400" strike="noStrike" dirty="0">
                <a:solidFill>
                  <a:srgbClr val="000000"/>
                </a:solidFill>
              </a:rPr>
              <a:t>components live or die with their owner </a:t>
            </a:r>
            <a:endParaRPr sz="24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2400" strike="noStrike" dirty="0">
                <a:solidFill>
                  <a:srgbClr val="000000"/>
                </a:solidFill>
              </a:rPr>
              <a:t>e.g. Each car has an engine that can not be shared with other cars.</a:t>
            </a:r>
            <a:endParaRPr sz="24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 dirty="0"/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b="1" strike="noStrike" dirty="0">
                <a:solidFill>
                  <a:srgbClr val="000000"/>
                </a:solidFill>
              </a:rPr>
              <a:t>Aggregations</a:t>
            </a:r>
            <a:r>
              <a:rPr lang="en-GB" sz="2400" strike="noStrike" dirty="0">
                <a:solidFill>
                  <a:srgbClr val="000000"/>
                </a:solidFill>
              </a:rPr>
              <a:t> may form "part of" the aggregate, but may not be essential to it. They may also exist independent of the aggregate. </a:t>
            </a:r>
            <a:endParaRPr sz="24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2400" strike="noStrike" dirty="0">
                <a:solidFill>
                  <a:srgbClr val="000000"/>
                </a:solidFill>
              </a:rPr>
              <a:t>  e.g. Apples may exist independent of the bag.</a:t>
            </a:r>
            <a:endParaRPr sz="24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336356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2"/>
          <p:cNvSpPr/>
          <p:nvPr/>
        </p:nvSpPr>
        <p:spPr>
          <a:xfrm>
            <a:off x="2044800" y="1739880"/>
            <a:ext cx="1752120" cy="45684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Line 3"/>
          <p:cNvSpPr/>
          <p:nvPr/>
        </p:nvSpPr>
        <p:spPr>
          <a:xfrm>
            <a:off x="2044440" y="3263760"/>
            <a:ext cx="175284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235" name="Line 4"/>
          <p:cNvSpPr/>
          <p:nvPr/>
        </p:nvSpPr>
        <p:spPr>
          <a:xfrm>
            <a:off x="2044440" y="3263760"/>
            <a:ext cx="12960" cy="6858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236" name="CustomShape 5"/>
          <p:cNvSpPr/>
          <p:nvPr/>
        </p:nvSpPr>
        <p:spPr>
          <a:xfrm>
            <a:off x="1434960" y="3949560"/>
            <a:ext cx="1371240" cy="5331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6"/>
          <p:cNvSpPr/>
          <p:nvPr/>
        </p:nvSpPr>
        <p:spPr>
          <a:xfrm>
            <a:off x="3124080" y="3936960"/>
            <a:ext cx="1523520" cy="5331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2400" strike="noStrike">
                <a:solidFill>
                  <a:srgbClr val="000000"/>
                </a:solidFill>
                <a:latin typeface="Times New Roman"/>
              </a:rPr>
              <a:t>Subtype2</a:t>
            </a:r>
            <a:endParaRPr/>
          </a:p>
        </p:txBody>
      </p:sp>
      <p:sp>
        <p:nvSpPr>
          <p:cNvPr id="238" name="CustomShape 7"/>
          <p:cNvSpPr/>
          <p:nvPr/>
        </p:nvSpPr>
        <p:spPr>
          <a:xfrm>
            <a:off x="2197080" y="1727280"/>
            <a:ext cx="1752120" cy="456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400" strike="noStrike">
                <a:solidFill>
                  <a:srgbClr val="000000"/>
                </a:solidFill>
                <a:latin typeface="Times New Roman"/>
              </a:rPr>
              <a:t>Supertype</a:t>
            </a:r>
            <a:endParaRPr/>
          </a:p>
        </p:txBody>
      </p:sp>
      <p:sp>
        <p:nvSpPr>
          <p:cNvPr id="239" name="CustomShape 8"/>
          <p:cNvSpPr/>
          <p:nvPr/>
        </p:nvSpPr>
        <p:spPr>
          <a:xfrm>
            <a:off x="1434960" y="3949560"/>
            <a:ext cx="1371240" cy="456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400" strike="noStrike">
                <a:solidFill>
                  <a:srgbClr val="000000"/>
                </a:solidFill>
                <a:latin typeface="Times New Roman"/>
              </a:rPr>
              <a:t>Subtype1</a:t>
            </a:r>
            <a:endParaRPr/>
          </a:p>
        </p:txBody>
      </p:sp>
      <p:sp>
        <p:nvSpPr>
          <p:cNvPr id="240" name="CustomShape 9"/>
          <p:cNvSpPr/>
          <p:nvPr/>
        </p:nvSpPr>
        <p:spPr>
          <a:xfrm>
            <a:off x="851338" y="268013"/>
            <a:ext cx="7201862" cy="1150883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3600" strike="noStrike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3600" b="1" dirty="0">
                <a:solidFill>
                  <a:srgbClr val="000000"/>
                </a:solidFill>
                <a:latin typeface="+mj-lt"/>
              </a:rPr>
              <a:t>OO Relationships: </a:t>
            </a:r>
          </a:p>
          <a:p>
            <a:pPr algn="ctr">
              <a:lnSpc>
                <a:spcPct val="100000"/>
              </a:lnSpc>
            </a:pPr>
            <a:r>
              <a:rPr lang="en-GB" sz="3600" b="1" strike="noStrike" dirty="0" smtClean="0">
                <a:solidFill>
                  <a:srgbClr val="000000"/>
                </a:solidFill>
                <a:latin typeface="+mj-lt"/>
              </a:rPr>
              <a:t>Generalization</a:t>
            </a:r>
            <a:endParaRPr sz="3600" dirty="0">
              <a:latin typeface="+mj-lt"/>
            </a:endParaRPr>
          </a:p>
        </p:txBody>
      </p:sp>
      <p:sp>
        <p:nvSpPr>
          <p:cNvPr id="241" name="CustomShape 10"/>
          <p:cNvSpPr/>
          <p:nvPr/>
        </p:nvSpPr>
        <p:spPr>
          <a:xfrm>
            <a:off x="304920" y="4724280"/>
            <a:ext cx="4495680" cy="1742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strike="noStrike" dirty="0" smtClean="0">
                <a:solidFill>
                  <a:srgbClr val="000000"/>
                </a:solidFill>
              </a:rPr>
              <a:t>Generalization </a:t>
            </a:r>
            <a:r>
              <a:rPr lang="en-GB" sz="2000" strike="noStrike" dirty="0">
                <a:solidFill>
                  <a:srgbClr val="000000"/>
                </a:solidFill>
              </a:rPr>
              <a:t>expresses a parent/child relationship among related classes.  </a:t>
            </a:r>
            <a:endParaRPr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strike="noStrike" dirty="0" smtClean="0">
                <a:solidFill>
                  <a:srgbClr val="000000"/>
                </a:solidFill>
              </a:rPr>
              <a:t>Used </a:t>
            </a:r>
            <a:r>
              <a:rPr lang="en-GB" sz="2000" strike="noStrike" dirty="0">
                <a:solidFill>
                  <a:srgbClr val="000000"/>
                </a:solidFill>
              </a:rPr>
              <a:t>for abstracting details in several layers</a:t>
            </a:r>
            <a:endParaRPr dirty="0"/>
          </a:p>
        </p:txBody>
      </p:sp>
      <p:sp>
        <p:nvSpPr>
          <p:cNvPr id="243" name="CustomShape 12"/>
          <p:cNvSpPr/>
          <p:nvPr/>
        </p:nvSpPr>
        <p:spPr>
          <a:xfrm>
            <a:off x="6083280" y="1752480"/>
            <a:ext cx="1536480" cy="380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Line 13"/>
          <p:cNvSpPr/>
          <p:nvPr/>
        </p:nvSpPr>
        <p:spPr>
          <a:xfrm>
            <a:off x="6895800" y="2501640"/>
            <a:ext cx="0" cy="3049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245" name="Line 14"/>
          <p:cNvSpPr/>
          <p:nvPr/>
        </p:nvSpPr>
        <p:spPr>
          <a:xfrm>
            <a:off x="5790960" y="2819160"/>
            <a:ext cx="205740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246" name="CustomShape 15"/>
          <p:cNvSpPr/>
          <p:nvPr/>
        </p:nvSpPr>
        <p:spPr>
          <a:xfrm>
            <a:off x="5130720" y="3301920"/>
            <a:ext cx="1447560" cy="50760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600" strike="noStrike">
                <a:solidFill>
                  <a:srgbClr val="000000"/>
                </a:solidFill>
                <a:latin typeface="Times New Roman"/>
              </a:rPr>
              <a:t>Regular 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1600" strike="noStrike">
                <a:solidFill>
                  <a:srgbClr val="000000"/>
                </a:solidFill>
                <a:latin typeface="Times New Roman"/>
              </a:rPr>
              <a:t>Customer</a:t>
            </a:r>
            <a:endParaRPr/>
          </a:p>
        </p:txBody>
      </p:sp>
      <p:sp>
        <p:nvSpPr>
          <p:cNvPr id="247" name="CustomShape 16"/>
          <p:cNvSpPr/>
          <p:nvPr/>
        </p:nvSpPr>
        <p:spPr>
          <a:xfrm>
            <a:off x="7162920" y="3314880"/>
            <a:ext cx="1523520" cy="49500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600" strike="noStrike">
                <a:solidFill>
                  <a:srgbClr val="000000"/>
                </a:solidFill>
                <a:latin typeface="Times New Roman"/>
              </a:rPr>
              <a:t>Loyalty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1600" strike="noStrike">
                <a:solidFill>
                  <a:srgbClr val="000000"/>
                </a:solidFill>
                <a:latin typeface="Times New Roman"/>
              </a:rPr>
              <a:t> Customer</a:t>
            </a:r>
            <a:endParaRPr/>
          </a:p>
        </p:txBody>
      </p:sp>
      <p:sp>
        <p:nvSpPr>
          <p:cNvPr id="248" name="CustomShape 17"/>
          <p:cNvSpPr/>
          <p:nvPr/>
        </p:nvSpPr>
        <p:spPr>
          <a:xfrm>
            <a:off x="6235560" y="1752480"/>
            <a:ext cx="1752120" cy="395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 strike="noStrike">
                <a:solidFill>
                  <a:srgbClr val="000000"/>
                </a:solidFill>
                <a:latin typeface="Times New Roman"/>
              </a:rPr>
              <a:t>Customer</a:t>
            </a:r>
            <a:endParaRPr/>
          </a:p>
        </p:txBody>
      </p:sp>
      <p:sp>
        <p:nvSpPr>
          <p:cNvPr id="249" name="CustomShape 18"/>
          <p:cNvSpPr/>
          <p:nvPr/>
        </p:nvSpPr>
        <p:spPr>
          <a:xfrm>
            <a:off x="4800600" y="1739880"/>
            <a:ext cx="1142640" cy="33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600" strike="noStrike">
                <a:solidFill>
                  <a:srgbClr val="000000"/>
                </a:solidFill>
                <a:latin typeface="Times New Roman"/>
              </a:rPr>
              <a:t>  Example:</a:t>
            </a:r>
            <a:endParaRPr/>
          </a:p>
        </p:txBody>
      </p:sp>
      <p:sp>
        <p:nvSpPr>
          <p:cNvPr id="250" name="Line 19"/>
          <p:cNvSpPr/>
          <p:nvPr/>
        </p:nvSpPr>
        <p:spPr>
          <a:xfrm>
            <a:off x="3809880" y="3263760"/>
            <a:ext cx="0" cy="6858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251" name="Line 20"/>
          <p:cNvSpPr/>
          <p:nvPr/>
        </p:nvSpPr>
        <p:spPr>
          <a:xfrm>
            <a:off x="5790960" y="2819160"/>
            <a:ext cx="0" cy="45720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</p:sp>
      <p:sp>
        <p:nvSpPr>
          <p:cNvPr id="252" name="Line 21"/>
          <p:cNvSpPr/>
          <p:nvPr/>
        </p:nvSpPr>
        <p:spPr>
          <a:xfrm>
            <a:off x="7848360" y="2819160"/>
            <a:ext cx="0" cy="53352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</p:sp>
      <p:sp>
        <p:nvSpPr>
          <p:cNvPr id="253" name="Line 22"/>
          <p:cNvSpPr/>
          <p:nvPr/>
        </p:nvSpPr>
        <p:spPr>
          <a:xfrm flipV="1">
            <a:off x="2819160" y="2666880"/>
            <a:ext cx="0" cy="60948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</p:sp>
      <p:sp>
        <p:nvSpPr>
          <p:cNvPr id="254" name="CustomShape 23"/>
          <p:cNvSpPr/>
          <p:nvPr/>
        </p:nvSpPr>
        <p:spPr>
          <a:xfrm>
            <a:off x="6172200" y="4343400"/>
            <a:ext cx="1536480" cy="380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24"/>
          <p:cNvSpPr/>
          <p:nvPr/>
        </p:nvSpPr>
        <p:spPr>
          <a:xfrm>
            <a:off x="5219640" y="5892840"/>
            <a:ext cx="1447560" cy="50760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600" strike="noStrike">
                <a:solidFill>
                  <a:srgbClr val="000000"/>
                </a:solidFill>
                <a:latin typeface="Times New Roman"/>
              </a:rPr>
              <a:t>Regular 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1600" strike="noStrike">
                <a:solidFill>
                  <a:srgbClr val="000000"/>
                </a:solidFill>
                <a:latin typeface="Times New Roman"/>
              </a:rPr>
              <a:t>Customer</a:t>
            </a:r>
            <a:endParaRPr/>
          </a:p>
        </p:txBody>
      </p:sp>
      <p:sp>
        <p:nvSpPr>
          <p:cNvPr id="256" name="CustomShape 25"/>
          <p:cNvSpPr/>
          <p:nvPr/>
        </p:nvSpPr>
        <p:spPr>
          <a:xfrm>
            <a:off x="7251840" y="5905440"/>
            <a:ext cx="1523520" cy="49500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600" strike="noStrike">
                <a:solidFill>
                  <a:srgbClr val="000000"/>
                </a:solidFill>
                <a:latin typeface="Times New Roman"/>
              </a:rPr>
              <a:t>Loyalty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1600" strike="noStrike">
                <a:solidFill>
                  <a:srgbClr val="000000"/>
                </a:solidFill>
                <a:latin typeface="Times New Roman"/>
              </a:rPr>
              <a:t> Customer</a:t>
            </a:r>
            <a:endParaRPr/>
          </a:p>
        </p:txBody>
      </p:sp>
      <p:sp>
        <p:nvSpPr>
          <p:cNvPr id="257" name="CustomShape 26"/>
          <p:cNvSpPr/>
          <p:nvPr/>
        </p:nvSpPr>
        <p:spPr>
          <a:xfrm>
            <a:off x="6324480" y="4343400"/>
            <a:ext cx="1752120" cy="395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 strike="noStrike">
                <a:solidFill>
                  <a:srgbClr val="000000"/>
                </a:solidFill>
                <a:latin typeface="Times New Roman"/>
              </a:rPr>
              <a:t>Customer</a:t>
            </a:r>
            <a:endParaRPr/>
          </a:p>
        </p:txBody>
      </p:sp>
      <p:sp>
        <p:nvSpPr>
          <p:cNvPr id="258" name="CustomShape 27"/>
          <p:cNvSpPr/>
          <p:nvPr/>
        </p:nvSpPr>
        <p:spPr>
          <a:xfrm>
            <a:off x="4889520" y="4330800"/>
            <a:ext cx="1142640" cy="33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600" strike="noStrike">
                <a:solidFill>
                  <a:srgbClr val="000000"/>
                </a:solidFill>
                <a:latin typeface="Times New Roman"/>
              </a:rPr>
              <a:t>  or:</a:t>
            </a:r>
            <a:endParaRPr/>
          </a:p>
        </p:txBody>
      </p:sp>
      <p:sp>
        <p:nvSpPr>
          <p:cNvPr id="259" name="Line 28"/>
          <p:cNvSpPr/>
          <p:nvPr/>
        </p:nvSpPr>
        <p:spPr>
          <a:xfrm flipV="1">
            <a:off x="5905440" y="4952880"/>
            <a:ext cx="609480" cy="91440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</p:sp>
      <p:sp>
        <p:nvSpPr>
          <p:cNvPr id="260" name="Line 29"/>
          <p:cNvSpPr/>
          <p:nvPr/>
        </p:nvSpPr>
        <p:spPr>
          <a:xfrm>
            <a:off x="6400800" y="4876560"/>
            <a:ext cx="228600" cy="15264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</p:sp>
      <p:sp>
        <p:nvSpPr>
          <p:cNvPr id="261" name="Line 30"/>
          <p:cNvSpPr/>
          <p:nvPr/>
        </p:nvSpPr>
        <p:spPr>
          <a:xfrm flipV="1">
            <a:off x="6400800" y="4724280"/>
            <a:ext cx="304560" cy="15228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</p:sp>
      <p:sp>
        <p:nvSpPr>
          <p:cNvPr id="262" name="Line 31"/>
          <p:cNvSpPr/>
          <p:nvPr/>
        </p:nvSpPr>
        <p:spPr>
          <a:xfrm flipH="1">
            <a:off x="6629400" y="4724280"/>
            <a:ext cx="75960" cy="30492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</p:sp>
      <p:sp>
        <p:nvSpPr>
          <p:cNvPr id="263" name="Line 32"/>
          <p:cNvSpPr/>
          <p:nvPr/>
        </p:nvSpPr>
        <p:spPr>
          <a:xfrm flipH="1" flipV="1">
            <a:off x="7086600" y="4952880"/>
            <a:ext cx="914400" cy="91440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</p:sp>
      <p:sp>
        <p:nvSpPr>
          <p:cNvPr id="264" name="Line 33"/>
          <p:cNvSpPr/>
          <p:nvPr/>
        </p:nvSpPr>
        <p:spPr>
          <a:xfrm>
            <a:off x="6858000" y="4724280"/>
            <a:ext cx="75960" cy="30492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</p:sp>
      <p:sp>
        <p:nvSpPr>
          <p:cNvPr id="265" name="Line 34"/>
          <p:cNvSpPr/>
          <p:nvPr/>
        </p:nvSpPr>
        <p:spPr>
          <a:xfrm flipV="1">
            <a:off x="6933960" y="4876560"/>
            <a:ext cx="228600" cy="15264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</p:sp>
      <p:sp>
        <p:nvSpPr>
          <p:cNvPr id="266" name="Line 35"/>
          <p:cNvSpPr/>
          <p:nvPr/>
        </p:nvSpPr>
        <p:spPr>
          <a:xfrm>
            <a:off x="6858000" y="4724280"/>
            <a:ext cx="304560" cy="15228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</p:sp>
      <p:sp>
        <p:nvSpPr>
          <p:cNvPr id="2" name="Isosceles Triangle 1"/>
          <p:cNvSpPr/>
          <p:nvPr/>
        </p:nvSpPr>
        <p:spPr>
          <a:xfrm>
            <a:off x="2639649" y="2218160"/>
            <a:ext cx="401959" cy="43594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6688721" y="2133000"/>
            <a:ext cx="401959" cy="36864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780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Generalization (Inheritance)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 smtClean="0"/>
              <a:t>Child Class CAN inherit attributes and methods of the Parent Class.</a:t>
            </a:r>
          </a:p>
          <a:p>
            <a:pPr algn="just"/>
            <a:endParaRPr lang="en-US" sz="1000" dirty="0" smtClean="0"/>
          </a:p>
          <a:p>
            <a:pPr algn="just"/>
            <a:r>
              <a:rPr lang="en-US" sz="2800" dirty="0" smtClean="0"/>
              <a:t>Parent Class CANNOT inherit </a:t>
            </a:r>
            <a:r>
              <a:rPr lang="en-US" sz="2800" dirty="0"/>
              <a:t>attributes and methods of the </a:t>
            </a:r>
            <a:r>
              <a:rPr lang="en-US" sz="2800" dirty="0" smtClean="0"/>
              <a:t>Child </a:t>
            </a:r>
            <a:r>
              <a:rPr lang="en-US" sz="2800" dirty="0"/>
              <a:t>Class</a:t>
            </a:r>
            <a:r>
              <a:rPr lang="en-US" sz="2800" dirty="0" smtClean="0"/>
              <a:t>.</a:t>
            </a:r>
          </a:p>
          <a:p>
            <a:pPr algn="just"/>
            <a:endParaRPr lang="en-US" sz="1000" dirty="0"/>
          </a:p>
          <a:p>
            <a:pPr algn="just"/>
            <a:r>
              <a:rPr lang="en-US" sz="2800" dirty="0"/>
              <a:t>Child Class </a:t>
            </a:r>
            <a:r>
              <a:rPr lang="en-US" sz="2800" dirty="0" smtClean="0"/>
              <a:t>inherits the PUBLIC and the PROTECTED </a:t>
            </a:r>
            <a:r>
              <a:rPr lang="en-US" sz="2800" dirty="0"/>
              <a:t>attributes and methods of the Parent Class</a:t>
            </a:r>
            <a:r>
              <a:rPr lang="en-US" sz="2800" dirty="0" smtClean="0"/>
              <a:t>. </a:t>
            </a:r>
          </a:p>
          <a:p>
            <a:pPr algn="just"/>
            <a:endParaRPr lang="en-US" sz="1000" dirty="0" smtClean="0"/>
          </a:p>
          <a:p>
            <a:pPr algn="just"/>
            <a:r>
              <a:rPr lang="en-US" sz="2800" dirty="0"/>
              <a:t>Child Class </a:t>
            </a:r>
            <a:r>
              <a:rPr lang="en-US" sz="2800" dirty="0" smtClean="0"/>
              <a:t>WILL NOT inherit </a:t>
            </a:r>
            <a:r>
              <a:rPr lang="en-US" sz="2800" dirty="0"/>
              <a:t>the </a:t>
            </a:r>
            <a:r>
              <a:rPr lang="en-US" sz="2800" dirty="0" smtClean="0"/>
              <a:t>PRIVATE </a:t>
            </a:r>
            <a:r>
              <a:rPr lang="en-US" sz="2800" dirty="0"/>
              <a:t>attributes and methods of the Parent Class. </a:t>
            </a:r>
          </a:p>
          <a:p>
            <a:pPr algn="just"/>
            <a:endParaRPr lang="en-MY" sz="2800" b="1" dirty="0"/>
          </a:p>
        </p:txBody>
      </p:sp>
    </p:spTree>
    <p:extLst>
      <p:ext uri="{BB962C8B-B14F-4D97-AF65-F5344CB8AC3E}">
        <p14:creationId xmlns:p14="http://schemas.microsoft.com/office/powerpoint/2010/main" val="15504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Generalization (Inheritance)</a:t>
            </a:r>
            <a:endParaRPr lang="en-MY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381000" y="4453972"/>
            <a:ext cx="1752600" cy="1184828"/>
            <a:chOff x="2499816" y="3323772"/>
            <a:chExt cx="4038870" cy="2743200"/>
          </a:xfrm>
        </p:grpSpPr>
        <p:sp>
          <p:nvSpPr>
            <p:cNvPr id="7" name="Rectangle 6"/>
            <p:cNvSpPr/>
            <p:nvPr/>
          </p:nvSpPr>
          <p:spPr>
            <a:xfrm>
              <a:off x="2499816" y="3323772"/>
              <a:ext cx="4038870" cy="2743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Human</a:t>
              </a:r>
              <a:endParaRPr lang="en-MY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2499816" y="4191166"/>
              <a:ext cx="4038870" cy="39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67428" y="4437542"/>
            <a:ext cx="1828800" cy="1184828"/>
            <a:chOff x="689293" y="3323772"/>
            <a:chExt cx="4038870" cy="2743200"/>
          </a:xfrm>
        </p:grpSpPr>
        <p:sp>
          <p:nvSpPr>
            <p:cNvPr id="10" name="Rectangle 9"/>
            <p:cNvSpPr/>
            <p:nvPr/>
          </p:nvSpPr>
          <p:spPr>
            <a:xfrm>
              <a:off x="689293" y="3323772"/>
              <a:ext cx="4038867" cy="2743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Animals</a:t>
              </a:r>
              <a:endParaRPr lang="en-MY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689293" y="4191166"/>
              <a:ext cx="4038870" cy="39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1752600"/>
            <a:ext cx="2209803" cy="1184828"/>
            <a:chOff x="-2792482" y="3323772"/>
            <a:chExt cx="4038869" cy="2743200"/>
          </a:xfrm>
        </p:grpSpPr>
        <p:sp>
          <p:nvSpPr>
            <p:cNvPr id="13" name="Rectangle 12"/>
            <p:cNvSpPr/>
            <p:nvPr/>
          </p:nvSpPr>
          <p:spPr>
            <a:xfrm>
              <a:off x="-2792482" y="3323772"/>
              <a:ext cx="4038864" cy="2743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Living_Creatures</a:t>
              </a:r>
              <a:endParaRPr lang="en-MY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-2792482" y="4191166"/>
              <a:ext cx="4038869" cy="39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651830" y="4436030"/>
            <a:ext cx="1752600" cy="1184828"/>
            <a:chOff x="2499816" y="3323772"/>
            <a:chExt cx="4038870" cy="2743200"/>
          </a:xfrm>
        </p:grpSpPr>
        <p:sp>
          <p:nvSpPr>
            <p:cNvPr id="19" name="Rectangle 18"/>
            <p:cNvSpPr/>
            <p:nvPr/>
          </p:nvSpPr>
          <p:spPr>
            <a:xfrm>
              <a:off x="2499816" y="3323772"/>
              <a:ext cx="4038870" cy="2743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Plants</a:t>
              </a:r>
              <a:endParaRPr lang="en-MY" b="1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2499816" y="4191166"/>
              <a:ext cx="4038870" cy="39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781800" y="4419600"/>
            <a:ext cx="1828800" cy="1184828"/>
            <a:chOff x="689293" y="3323772"/>
            <a:chExt cx="4038870" cy="2743200"/>
          </a:xfrm>
        </p:grpSpPr>
        <p:sp>
          <p:nvSpPr>
            <p:cNvPr id="22" name="Rectangle 21"/>
            <p:cNvSpPr/>
            <p:nvPr/>
          </p:nvSpPr>
          <p:spPr>
            <a:xfrm>
              <a:off x="689293" y="3323772"/>
              <a:ext cx="4038867" cy="2743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Bacteria </a:t>
              </a:r>
              <a:endParaRPr lang="en-MY" b="1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689293" y="4191166"/>
              <a:ext cx="4038870" cy="39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/>
          <p:cNvCxnSpPr>
            <a:stCxn id="7" idx="0"/>
            <a:endCxn id="22" idx="0"/>
          </p:cNvCxnSpPr>
          <p:nvPr/>
        </p:nvCxnSpPr>
        <p:spPr>
          <a:xfrm rot="5400000" flipH="1" flipV="1">
            <a:off x="4458750" y="1218150"/>
            <a:ext cx="36000" cy="6438900"/>
          </a:xfrm>
          <a:prstGeom prst="bentConnector3">
            <a:avLst>
              <a:gd name="adj1" fmla="val 173629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4"/>
          <p:cNvCxnSpPr>
            <a:stCxn id="10" idx="0"/>
            <a:endCxn id="19" idx="0"/>
          </p:cNvCxnSpPr>
          <p:nvPr/>
        </p:nvCxnSpPr>
        <p:spPr>
          <a:xfrm rot="5400000" flipH="1" flipV="1">
            <a:off x="4454223" y="3363635"/>
            <a:ext cx="1512" cy="2146302"/>
          </a:xfrm>
          <a:prstGeom prst="bentConnector3">
            <a:avLst>
              <a:gd name="adj1" fmla="val 39217593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3" idx="2"/>
          </p:cNvCxnSpPr>
          <p:nvPr/>
        </p:nvCxnSpPr>
        <p:spPr>
          <a:xfrm flipH="1" flipV="1">
            <a:off x="4457700" y="2937428"/>
            <a:ext cx="19050" cy="948772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/>
          <p:cNvSpPr/>
          <p:nvPr/>
        </p:nvSpPr>
        <p:spPr>
          <a:xfrm>
            <a:off x="4237287" y="2930677"/>
            <a:ext cx="440826" cy="266105"/>
          </a:xfrm>
          <a:prstGeom prst="triangl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6" name="TextBox 35"/>
          <p:cNvSpPr txBox="1"/>
          <p:nvPr/>
        </p:nvSpPr>
        <p:spPr>
          <a:xfrm>
            <a:off x="762000" y="1676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Super Class / Parent Class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77000" y="285886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Children Class / Subclass</a:t>
            </a:r>
            <a:endParaRPr lang="en-MY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696198" y="3505200"/>
            <a:ext cx="304801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6096000" y="3505200"/>
            <a:ext cx="11430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237288" y="3505200"/>
            <a:ext cx="2544512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1790700" y="3200400"/>
            <a:ext cx="4754314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6" idx="2"/>
          </p:cNvCxnSpPr>
          <p:nvPr/>
        </p:nvCxnSpPr>
        <p:spPr>
          <a:xfrm>
            <a:off x="1790700" y="2322731"/>
            <a:ext cx="1485900" cy="222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75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Learning outcome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At the end of this lesson, you will be able to:</a:t>
            </a:r>
          </a:p>
          <a:p>
            <a:pPr lvl="1"/>
            <a:r>
              <a:rPr lang="en-US" dirty="0" smtClean="0"/>
              <a:t>Model a system using a class diagram</a:t>
            </a:r>
            <a:endParaRPr lang="en-MY" dirty="0" smtClean="0"/>
          </a:p>
        </p:txBody>
      </p:sp>
    </p:spTree>
    <p:extLst>
      <p:ext uri="{BB962C8B-B14F-4D97-AF65-F5344CB8AC3E}">
        <p14:creationId xmlns:p14="http://schemas.microsoft.com/office/powerpoint/2010/main" val="71482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1486552" y="95672"/>
            <a:ext cx="5819400" cy="81872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GB" sz="3600" b="1" strike="noStrike" dirty="0" smtClean="0">
                <a:solidFill>
                  <a:srgbClr val="000000"/>
                </a:solidFill>
                <a:latin typeface="+mj-lt"/>
              </a:rPr>
              <a:t>Overall </a:t>
            </a:r>
            <a:r>
              <a:rPr lang="en-GB" sz="3600" b="1" dirty="0" smtClean="0">
                <a:solidFill>
                  <a:srgbClr val="000000"/>
                </a:solidFill>
                <a:latin typeface="+mj-lt"/>
              </a:rPr>
              <a:t>Structure of a </a:t>
            </a:r>
            <a:r>
              <a:rPr lang="en-GB" sz="3600" b="1" strike="noStrike" dirty="0" smtClean="0">
                <a:solidFill>
                  <a:srgbClr val="000000"/>
                </a:solidFill>
                <a:latin typeface="+mj-lt"/>
              </a:rPr>
              <a:t>Class </a:t>
            </a:r>
            <a:r>
              <a:rPr lang="en-GB" sz="3600" b="1" strike="noStrike" dirty="0">
                <a:solidFill>
                  <a:srgbClr val="000000"/>
                </a:solidFill>
                <a:latin typeface="+mj-lt"/>
              </a:rPr>
              <a:t>Diagram</a:t>
            </a:r>
            <a:endParaRPr sz="3600" dirty="0">
              <a:latin typeface="+mj-lt"/>
            </a:endParaRPr>
          </a:p>
        </p:txBody>
      </p:sp>
      <p:sp>
        <p:nvSpPr>
          <p:cNvPr id="350" name="CustomShape 82"/>
          <p:cNvSpPr/>
          <p:nvPr/>
        </p:nvSpPr>
        <p:spPr>
          <a:xfrm>
            <a:off x="4616068" y="6272334"/>
            <a:ext cx="4474985" cy="33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Times New Roman"/>
              </a:rPr>
              <a:t>Source: Fowler (1997) - </a:t>
            </a:r>
            <a:r>
              <a:rPr lang="en-GB" sz="1600" i="1" strike="noStrike" dirty="0" smtClean="0">
                <a:solidFill>
                  <a:srgbClr val="000000"/>
                </a:solidFill>
                <a:latin typeface="Times New Roman"/>
              </a:rPr>
              <a:t>UML </a:t>
            </a:r>
            <a:r>
              <a:rPr lang="en-GB" sz="1600" i="1" strike="noStrike" dirty="0">
                <a:solidFill>
                  <a:srgbClr val="000000"/>
                </a:solidFill>
                <a:latin typeface="Times New Roman"/>
              </a:rPr>
              <a:t>Distilled </a:t>
            </a:r>
            <a:r>
              <a:rPr lang="en-GB" sz="1600" i="1" strike="noStrike" dirty="0" smtClean="0">
                <a:solidFill>
                  <a:srgbClr val="000000"/>
                </a:solidFill>
                <a:latin typeface="Times New Roman"/>
              </a:rPr>
              <a:t>(3</a:t>
            </a:r>
            <a:r>
              <a:rPr lang="en-GB" sz="1600" i="1" strike="noStrike" baseline="30000" dirty="0" smtClean="0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GB" sz="1600" i="1" strike="noStrike" dirty="0" smtClean="0">
                <a:solidFill>
                  <a:srgbClr val="000000"/>
                </a:solidFill>
                <a:latin typeface="Times New Roman"/>
              </a:rPr>
              <a:t> edition)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1187788" y="1041894"/>
            <a:ext cx="7543080" cy="5327640"/>
            <a:chOff x="1219320" y="978830"/>
            <a:chExt cx="7543080" cy="5327640"/>
          </a:xfrm>
        </p:grpSpPr>
        <p:sp>
          <p:nvSpPr>
            <p:cNvPr id="270" name="CustomShape 2"/>
            <p:cNvSpPr/>
            <p:nvPr/>
          </p:nvSpPr>
          <p:spPr>
            <a:xfrm>
              <a:off x="2338560" y="1069550"/>
              <a:ext cx="972720" cy="1314000"/>
            </a:xfrm>
            <a:prstGeom prst="rect">
              <a:avLst/>
            </a:prstGeom>
            <a:solidFill>
              <a:srgbClr val="FFFFFF"/>
            </a:solidFill>
            <a:ln w="111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CustomShape 3"/>
            <p:cNvSpPr/>
            <p:nvPr/>
          </p:nvSpPr>
          <p:spPr>
            <a:xfrm>
              <a:off x="2668320" y="1091510"/>
              <a:ext cx="360720" cy="1677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GB" sz="1100" strike="noStrike">
                  <a:solidFill>
                    <a:srgbClr val="000000"/>
                  </a:solidFill>
                  <a:latin typeface="Arial"/>
                </a:rPr>
                <a:t>Order</a:t>
              </a:r>
              <a:endParaRPr/>
            </a:p>
          </p:txBody>
        </p:sp>
        <p:sp>
          <p:nvSpPr>
            <p:cNvPr id="272" name="Line 4"/>
            <p:cNvSpPr/>
            <p:nvPr/>
          </p:nvSpPr>
          <p:spPr>
            <a:xfrm>
              <a:off x="2349360" y="1296350"/>
              <a:ext cx="950760" cy="1440"/>
            </a:xfrm>
            <a:prstGeom prst="line">
              <a:avLst/>
            </a:prstGeom>
            <a:ln w="11160">
              <a:solidFill>
                <a:srgbClr val="000000"/>
              </a:solidFill>
              <a:round/>
            </a:ln>
          </p:spPr>
        </p:sp>
        <p:sp>
          <p:nvSpPr>
            <p:cNvPr id="273" name="CustomShape 5"/>
            <p:cNvSpPr/>
            <p:nvPr/>
          </p:nvSpPr>
          <p:spPr>
            <a:xfrm>
              <a:off x="2428560" y="1329830"/>
              <a:ext cx="815040" cy="1519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GB" sz="1000" strike="noStrike">
                  <a:solidFill>
                    <a:srgbClr val="000000"/>
                  </a:solidFill>
                  <a:latin typeface="Arial"/>
                </a:rPr>
                <a:t>-dateReceived</a:t>
              </a:r>
              <a:endParaRPr/>
            </a:p>
          </p:txBody>
        </p:sp>
        <p:sp>
          <p:nvSpPr>
            <p:cNvPr id="274" name="CustomShape 6"/>
            <p:cNvSpPr/>
            <p:nvPr/>
          </p:nvSpPr>
          <p:spPr>
            <a:xfrm>
              <a:off x="2554200" y="1488590"/>
              <a:ext cx="569520" cy="1519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GB" sz="1000" strike="noStrike">
                  <a:solidFill>
                    <a:srgbClr val="000000"/>
                  </a:solidFill>
                  <a:latin typeface="Arial"/>
                </a:rPr>
                <a:t>-isPrepaid</a:t>
              </a:r>
              <a:endParaRPr/>
            </a:p>
          </p:txBody>
        </p:sp>
        <p:sp>
          <p:nvSpPr>
            <p:cNvPr id="275" name="CustomShape 7"/>
            <p:cNvSpPr/>
            <p:nvPr/>
          </p:nvSpPr>
          <p:spPr>
            <a:xfrm>
              <a:off x="2418480" y="1647350"/>
              <a:ext cx="871200" cy="152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GB" sz="1000" strike="noStrike">
                  <a:solidFill>
                    <a:srgbClr val="000000"/>
                  </a:solidFill>
                  <a:latin typeface="Arial"/>
                </a:rPr>
                <a:t>-number :String</a:t>
              </a:r>
              <a:endParaRPr/>
            </a:p>
          </p:txBody>
        </p:sp>
        <p:sp>
          <p:nvSpPr>
            <p:cNvPr id="276" name="CustomShape 8"/>
            <p:cNvSpPr/>
            <p:nvPr/>
          </p:nvSpPr>
          <p:spPr>
            <a:xfrm>
              <a:off x="2446200" y="1806110"/>
              <a:ext cx="802800" cy="152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GB" sz="1000" strike="noStrike">
                  <a:solidFill>
                    <a:srgbClr val="000000"/>
                  </a:solidFill>
                  <a:latin typeface="Arial"/>
                </a:rPr>
                <a:t>-price : Money</a:t>
              </a:r>
              <a:endParaRPr/>
            </a:p>
          </p:txBody>
        </p:sp>
        <p:sp>
          <p:nvSpPr>
            <p:cNvPr id="277" name="Line 9"/>
            <p:cNvSpPr/>
            <p:nvPr/>
          </p:nvSpPr>
          <p:spPr>
            <a:xfrm>
              <a:off x="2349360" y="1999430"/>
              <a:ext cx="950760" cy="1800"/>
            </a:xfrm>
            <a:prstGeom prst="line">
              <a:avLst/>
            </a:prstGeom>
            <a:ln w="11160">
              <a:solidFill>
                <a:srgbClr val="000000"/>
              </a:solidFill>
              <a:round/>
            </a:ln>
          </p:spPr>
        </p:sp>
        <p:sp>
          <p:nvSpPr>
            <p:cNvPr id="278" name="CustomShape 10"/>
            <p:cNvSpPr/>
            <p:nvPr/>
          </p:nvSpPr>
          <p:spPr>
            <a:xfrm>
              <a:off x="2532240" y="2032910"/>
              <a:ext cx="630360" cy="152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GB" sz="1000" strike="noStrike">
                  <a:solidFill>
                    <a:srgbClr val="000000"/>
                  </a:solidFill>
                  <a:latin typeface="Arial"/>
                </a:rPr>
                <a:t>+dispatch()</a:t>
              </a:r>
              <a:endParaRPr/>
            </a:p>
          </p:txBody>
        </p:sp>
        <p:sp>
          <p:nvSpPr>
            <p:cNvPr id="279" name="CustomShape 11"/>
            <p:cNvSpPr/>
            <p:nvPr/>
          </p:nvSpPr>
          <p:spPr>
            <a:xfrm>
              <a:off x="2625840" y="2191670"/>
              <a:ext cx="455400" cy="152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GB" sz="1000" strike="noStrike">
                  <a:solidFill>
                    <a:srgbClr val="000000"/>
                  </a:solidFill>
                  <a:latin typeface="Arial"/>
                </a:rPr>
                <a:t>+close()</a:t>
              </a:r>
              <a:endParaRPr/>
            </a:p>
          </p:txBody>
        </p:sp>
        <p:sp>
          <p:nvSpPr>
            <p:cNvPr id="280" name="CustomShape 12"/>
            <p:cNvSpPr/>
            <p:nvPr/>
          </p:nvSpPr>
          <p:spPr>
            <a:xfrm>
              <a:off x="5815080" y="1455110"/>
              <a:ext cx="1449000" cy="815760"/>
            </a:xfrm>
            <a:prstGeom prst="rect">
              <a:avLst/>
            </a:prstGeom>
            <a:solidFill>
              <a:srgbClr val="FFFFFF"/>
            </a:solidFill>
            <a:ln w="111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CustomShape 13"/>
            <p:cNvSpPr/>
            <p:nvPr/>
          </p:nvSpPr>
          <p:spPr>
            <a:xfrm>
              <a:off x="6257880" y="1466270"/>
              <a:ext cx="609120" cy="1677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GB" sz="1100" strike="noStrike">
                  <a:solidFill>
                    <a:srgbClr val="000000"/>
                  </a:solidFill>
                  <a:latin typeface="Arial"/>
                </a:rPr>
                <a:t>Customer</a:t>
              </a:r>
              <a:endParaRPr/>
            </a:p>
          </p:txBody>
        </p:sp>
        <p:sp>
          <p:nvSpPr>
            <p:cNvPr id="282" name="Line 14"/>
            <p:cNvSpPr/>
            <p:nvPr/>
          </p:nvSpPr>
          <p:spPr>
            <a:xfrm>
              <a:off x="5825880" y="1670750"/>
              <a:ext cx="1427400" cy="1800"/>
            </a:xfrm>
            <a:prstGeom prst="line">
              <a:avLst/>
            </a:prstGeom>
            <a:ln w="11160">
              <a:solidFill>
                <a:srgbClr val="000000"/>
              </a:solidFill>
              <a:round/>
            </a:ln>
          </p:spPr>
        </p:sp>
        <p:sp>
          <p:nvSpPr>
            <p:cNvPr id="283" name="CustomShape 15"/>
            <p:cNvSpPr/>
            <p:nvPr/>
          </p:nvSpPr>
          <p:spPr>
            <a:xfrm>
              <a:off x="6388920" y="1704590"/>
              <a:ext cx="359280" cy="152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GB" sz="1000" strike="noStrike">
                  <a:solidFill>
                    <a:srgbClr val="000000"/>
                  </a:solidFill>
                  <a:latin typeface="Arial"/>
                </a:rPr>
                <a:t>-name</a:t>
              </a:r>
              <a:endParaRPr/>
            </a:p>
          </p:txBody>
        </p:sp>
        <p:sp>
          <p:nvSpPr>
            <p:cNvPr id="284" name="CustomShape 16"/>
            <p:cNvSpPr/>
            <p:nvPr/>
          </p:nvSpPr>
          <p:spPr>
            <a:xfrm>
              <a:off x="6321240" y="1863350"/>
              <a:ext cx="495000" cy="152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GB" sz="1000" strike="noStrike">
                  <a:solidFill>
                    <a:srgbClr val="000000"/>
                  </a:solidFill>
                  <a:latin typeface="Arial"/>
                </a:rPr>
                <a:t>-address</a:t>
              </a:r>
              <a:endParaRPr/>
            </a:p>
          </p:txBody>
        </p:sp>
        <p:sp>
          <p:nvSpPr>
            <p:cNvPr id="285" name="Line 17"/>
            <p:cNvSpPr/>
            <p:nvPr/>
          </p:nvSpPr>
          <p:spPr>
            <a:xfrm>
              <a:off x="5825880" y="2055230"/>
              <a:ext cx="1427400" cy="1440"/>
            </a:xfrm>
            <a:prstGeom prst="line">
              <a:avLst/>
            </a:prstGeom>
            <a:ln w="11160">
              <a:solidFill>
                <a:srgbClr val="000000"/>
              </a:solidFill>
              <a:round/>
            </a:ln>
          </p:spPr>
        </p:sp>
        <p:sp>
          <p:nvSpPr>
            <p:cNvPr id="286" name="CustomShape 18"/>
            <p:cNvSpPr/>
            <p:nvPr/>
          </p:nvSpPr>
          <p:spPr>
            <a:xfrm>
              <a:off x="5884200" y="2090150"/>
              <a:ext cx="1352880" cy="1519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GB" sz="1000" strike="noStrike">
                  <a:solidFill>
                    <a:srgbClr val="000000"/>
                  </a:solidFill>
                  <a:latin typeface="Arial"/>
                </a:rPr>
                <a:t>+creditRating() : String()</a:t>
              </a:r>
              <a:endParaRPr/>
            </a:p>
          </p:txBody>
        </p:sp>
        <p:sp>
          <p:nvSpPr>
            <p:cNvPr id="287" name="CustomShape 19"/>
            <p:cNvSpPr/>
            <p:nvPr/>
          </p:nvSpPr>
          <p:spPr>
            <a:xfrm>
              <a:off x="4842000" y="3371390"/>
              <a:ext cx="1402920" cy="1155240"/>
            </a:xfrm>
            <a:prstGeom prst="rect">
              <a:avLst/>
            </a:prstGeom>
            <a:solidFill>
              <a:srgbClr val="FFFFFF"/>
            </a:solidFill>
            <a:ln w="111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CustomShape 20"/>
            <p:cNvSpPr/>
            <p:nvPr/>
          </p:nvSpPr>
          <p:spPr>
            <a:xfrm>
              <a:off x="4929480" y="3393710"/>
              <a:ext cx="1272240" cy="1677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GB" sz="1100" strike="noStrike">
                  <a:solidFill>
                    <a:srgbClr val="000000"/>
                  </a:solidFill>
                  <a:latin typeface="Arial"/>
                </a:rPr>
                <a:t>Corporate Customer</a:t>
              </a:r>
              <a:endParaRPr/>
            </a:p>
          </p:txBody>
        </p:sp>
        <p:sp>
          <p:nvSpPr>
            <p:cNvPr id="289" name="Line 21"/>
            <p:cNvSpPr/>
            <p:nvPr/>
          </p:nvSpPr>
          <p:spPr>
            <a:xfrm>
              <a:off x="4852800" y="3598190"/>
              <a:ext cx="1380960" cy="1440"/>
            </a:xfrm>
            <a:prstGeom prst="line">
              <a:avLst/>
            </a:prstGeom>
            <a:ln w="11160">
              <a:solidFill>
                <a:srgbClr val="000000"/>
              </a:solidFill>
              <a:round/>
            </a:ln>
          </p:spPr>
        </p:sp>
        <p:sp>
          <p:nvSpPr>
            <p:cNvPr id="290" name="CustomShape 22"/>
            <p:cNvSpPr/>
            <p:nvPr/>
          </p:nvSpPr>
          <p:spPr>
            <a:xfrm>
              <a:off x="5157360" y="3631670"/>
              <a:ext cx="787680" cy="1519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GB" sz="1000" strike="noStrike">
                  <a:solidFill>
                    <a:srgbClr val="000000"/>
                  </a:solidFill>
                  <a:latin typeface="Arial"/>
                </a:rPr>
                <a:t>-contactName</a:t>
              </a:r>
              <a:endParaRPr/>
            </a:p>
          </p:txBody>
        </p:sp>
        <p:sp>
          <p:nvSpPr>
            <p:cNvPr id="291" name="CustomShape 23"/>
            <p:cNvSpPr/>
            <p:nvPr/>
          </p:nvSpPr>
          <p:spPr>
            <a:xfrm>
              <a:off x="5192640" y="3790430"/>
              <a:ext cx="717120" cy="1519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GB" sz="1000" strike="noStrike">
                  <a:solidFill>
                    <a:srgbClr val="000000"/>
                  </a:solidFill>
                  <a:latin typeface="Arial"/>
                </a:rPr>
                <a:t>-creditRating</a:t>
              </a:r>
              <a:endParaRPr/>
            </a:p>
          </p:txBody>
        </p:sp>
        <p:sp>
          <p:nvSpPr>
            <p:cNvPr id="292" name="CustomShape 24"/>
            <p:cNvSpPr/>
            <p:nvPr/>
          </p:nvSpPr>
          <p:spPr>
            <a:xfrm>
              <a:off x="5249160" y="3949190"/>
              <a:ext cx="618480" cy="1519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GB" sz="1000" strike="noStrike">
                  <a:solidFill>
                    <a:srgbClr val="000000"/>
                  </a:solidFill>
                  <a:latin typeface="Arial"/>
                </a:rPr>
                <a:t>-creditLimit</a:t>
              </a:r>
              <a:endParaRPr/>
            </a:p>
          </p:txBody>
        </p:sp>
        <p:sp>
          <p:nvSpPr>
            <p:cNvPr id="293" name="Line 25"/>
            <p:cNvSpPr/>
            <p:nvPr/>
          </p:nvSpPr>
          <p:spPr>
            <a:xfrm>
              <a:off x="4852800" y="4141070"/>
              <a:ext cx="1380960" cy="1440"/>
            </a:xfrm>
            <a:prstGeom prst="line">
              <a:avLst/>
            </a:prstGeom>
            <a:ln w="11160">
              <a:solidFill>
                <a:srgbClr val="000000"/>
              </a:solidFill>
              <a:round/>
            </a:ln>
          </p:spPr>
        </p:sp>
        <p:sp>
          <p:nvSpPr>
            <p:cNvPr id="294" name="CustomShape 26"/>
            <p:cNvSpPr/>
            <p:nvPr/>
          </p:nvSpPr>
          <p:spPr>
            <a:xfrm>
              <a:off x="5299560" y="4175990"/>
              <a:ext cx="545040" cy="152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GB" sz="1000" strike="noStrike">
                  <a:solidFill>
                    <a:srgbClr val="000000"/>
                  </a:solidFill>
                  <a:latin typeface="Arial"/>
                </a:rPr>
                <a:t>+remind()</a:t>
              </a:r>
              <a:endParaRPr/>
            </a:p>
          </p:txBody>
        </p:sp>
        <p:sp>
          <p:nvSpPr>
            <p:cNvPr id="295" name="CustomShape 27"/>
            <p:cNvSpPr/>
            <p:nvPr/>
          </p:nvSpPr>
          <p:spPr>
            <a:xfrm>
              <a:off x="4955760" y="4334750"/>
              <a:ext cx="1246320" cy="1519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GB" sz="1000" strike="noStrike">
                  <a:solidFill>
                    <a:srgbClr val="000000"/>
                  </a:solidFill>
                  <a:latin typeface="Arial"/>
                </a:rPr>
                <a:t>+billForMonth(Integer)</a:t>
              </a:r>
              <a:endParaRPr/>
            </a:p>
          </p:txBody>
        </p:sp>
        <p:sp>
          <p:nvSpPr>
            <p:cNvPr id="296" name="CustomShape 28"/>
            <p:cNvSpPr/>
            <p:nvPr/>
          </p:nvSpPr>
          <p:spPr>
            <a:xfrm>
              <a:off x="6721560" y="3382550"/>
              <a:ext cx="1358640" cy="498240"/>
            </a:xfrm>
            <a:prstGeom prst="rect">
              <a:avLst/>
            </a:prstGeom>
            <a:solidFill>
              <a:srgbClr val="FFFFFF"/>
            </a:solidFill>
            <a:ln w="111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CustomShape 29"/>
            <p:cNvSpPr/>
            <p:nvPr/>
          </p:nvSpPr>
          <p:spPr>
            <a:xfrm>
              <a:off x="6827400" y="3393710"/>
              <a:ext cx="1200600" cy="1677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GB" sz="1100" strike="noStrike">
                  <a:solidFill>
                    <a:srgbClr val="000000"/>
                  </a:solidFill>
                  <a:latin typeface="Arial"/>
                </a:rPr>
                <a:t>Personal Customer</a:t>
              </a:r>
              <a:endParaRPr/>
            </a:p>
          </p:txBody>
        </p:sp>
        <p:sp>
          <p:nvSpPr>
            <p:cNvPr id="298" name="Line 30"/>
            <p:cNvSpPr/>
            <p:nvPr/>
          </p:nvSpPr>
          <p:spPr>
            <a:xfrm>
              <a:off x="6732360" y="3598190"/>
              <a:ext cx="1336680" cy="1440"/>
            </a:xfrm>
            <a:prstGeom prst="line">
              <a:avLst/>
            </a:prstGeom>
            <a:ln w="11160">
              <a:solidFill>
                <a:srgbClr val="000000"/>
              </a:solidFill>
              <a:round/>
            </a:ln>
          </p:spPr>
        </p:sp>
        <p:sp>
          <p:nvSpPr>
            <p:cNvPr id="299" name="CustomShape 31"/>
            <p:cNvSpPr/>
            <p:nvPr/>
          </p:nvSpPr>
          <p:spPr>
            <a:xfrm>
              <a:off x="7061040" y="3631670"/>
              <a:ext cx="696600" cy="1519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GB" sz="1000" strike="noStrike">
                  <a:solidFill>
                    <a:srgbClr val="000000"/>
                  </a:solidFill>
                  <a:latin typeface="Arial"/>
                </a:rPr>
                <a:t>-creditCard#</a:t>
              </a:r>
              <a:endParaRPr/>
            </a:p>
          </p:txBody>
        </p:sp>
        <p:sp>
          <p:nvSpPr>
            <p:cNvPr id="300" name="Line 32"/>
            <p:cNvSpPr/>
            <p:nvPr/>
          </p:nvSpPr>
          <p:spPr>
            <a:xfrm>
              <a:off x="6732360" y="3823550"/>
              <a:ext cx="1336680" cy="1440"/>
            </a:xfrm>
            <a:prstGeom prst="line">
              <a:avLst/>
            </a:prstGeom>
            <a:ln w="11160">
              <a:solidFill>
                <a:srgbClr val="000000"/>
              </a:solidFill>
              <a:round/>
            </a:ln>
          </p:spPr>
        </p:sp>
        <p:sp>
          <p:nvSpPr>
            <p:cNvPr id="301" name="CustomShape 33"/>
            <p:cNvSpPr/>
            <p:nvPr/>
          </p:nvSpPr>
          <p:spPr>
            <a:xfrm>
              <a:off x="5678640" y="2260070"/>
              <a:ext cx="815760" cy="1110960"/>
            </a:xfrm>
            <a:custGeom>
              <a:avLst/>
              <a:gdLst/>
              <a:ahLst/>
              <a:cxnLst/>
              <a:rect l="0" t="0" r="r" b="b"/>
              <a:pathLst>
                <a:path w="515" h="701">
                  <a:moveTo>
                    <a:pt x="0" y="700"/>
                  </a:moveTo>
                  <a:lnTo>
                    <a:pt x="0" y="407"/>
                  </a:lnTo>
                  <a:lnTo>
                    <a:pt x="514" y="407"/>
                  </a:lnTo>
                  <a:lnTo>
                    <a:pt x="514" y="0"/>
                  </a:lnTo>
                </a:path>
              </a:pathLst>
            </a:custGeom>
            <a:noFill/>
            <a:ln w="11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" name="CustomShape 34"/>
            <p:cNvSpPr/>
            <p:nvPr/>
          </p:nvSpPr>
          <p:spPr>
            <a:xfrm>
              <a:off x="6415200" y="2271230"/>
              <a:ext cx="158400" cy="136080"/>
            </a:xfrm>
            <a:custGeom>
              <a:avLst/>
              <a:gdLst/>
              <a:ahLst/>
              <a:cxnLst/>
              <a:rect l="0" t="0" r="r" b="b"/>
              <a:pathLst>
                <a:path w="101" h="87">
                  <a:moveTo>
                    <a:pt x="50" y="0"/>
                  </a:moveTo>
                  <a:lnTo>
                    <a:pt x="0" y="86"/>
                  </a:lnTo>
                  <a:lnTo>
                    <a:pt x="100" y="86"/>
                  </a:lnTo>
                  <a:lnTo>
                    <a:pt x="50" y="0"/>
                  </a:lnTo>
                </a:path>
              </a:pathLst>
            </a:custGeom>
            <a:solidFill>
              <a:srgbClr val="FFFFFF"/>
            </a:solidFill>
            <a:ln w="11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" name="CustomShape 35"/>
            <p:cNvSpPr/>
            <p:nvPr/>
          </p:nvSpPr>
          <p:spPr>
            <a:xfrm>
              <a:off x="6494400" y="2260070"/>
              <a:ext cx="860040" cy="1122120"/>
            </a:xfrm>
            <a:custGeom>
              <a:avLst/>
              <a:gdLst/>
              <a:ahLst/>
              <a:cxnLst/>
              <a:rect l="0" t="0" r="r" b="b"/>
              <a:pathLst>
                <a:path w="543" h="708">
                  <a:moveTo>
                    <a:pt x="542" y="707"/>
                  </a:moveTo>
                  <a:lnTo>
                    <a:pt x="542" y="407"/>
                  </a:lnTo>
                  <a:lnTo>
                    <a:pt x="0" y="407"/>
                  </a:lnTo>
                  <a:lnTo>
                    <a:pt x="0" y="0"/>
                  </a:lnTo>
                </a:path>
              </a:pathLst>
            </a:custGeom>
            <a:noFill/>
            <a:ln w="11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CustomShape 36"/>
            <p:cNvSpPr/>
            <p:nvPr/>
          </p:nvSpPr>
          <p:spPr>
            <a:xfrm>
              <a:off x="6415200" y="2271230"/>
              <a:ext cx="158400" cy="136080"/>
            </a:xfrm>
            <a:custGeom>
              <a:avLst/>
              <a:gdLst/>
              <a:ahLst/>
              <a:cxnLst/>
              <a:rect l="0" t="0" r="r" b="b"/>
              <a:pathLst>
                <a:path w="101" h="87">
                  <a:moveTo>
                    <a:pt x="50" y="0"/>
                  </a:moveTo>
                  <a:lnTo>
                    <a:pt x="0" y="86"/>
                  </a:lnTo>
                  <a:lnTo>
                    <a:pt x="100" y="86"/>
                  </a:lnTo>
                  <a:lnTo>
                    <a:pt x="50" y="0"/>
                  </a:lnTo>
                </a:path>
              </a:pathLst>
            </a:custGeom>
            <a:solidFill>
              <a:srgbClr val="FFFFFF"/>
            </a:solidFill>
            <a:ln w="11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" name="Line 37"/>
            <p:cNvSpPr/>
            <p:nvPr/>
          </p:nvSpPr>
          <p:spPr>
            <a:xfrm>
              <a:off x="3311280" y="1816910"/>
              <a:ext cx="2503440" cy="1800"/>
            </a:xfrm>
            <a:prstGeom prst="line">
              <a:avLst/>
            </a:prstGeom>
            <a:ln w="11160">
              <a:solidFill>
                <a:srgbClr val="000000"/>
              </a:solidFill>
              <a:round/>
            </a:ln>
          </p:spPr>
        </p:sp>
        <p:sp>
          <p:nvSpPr>
            <p:cNvPr id="306" name="CustomShape 38"/>
            <p:cNvSpPr/>
            <p:nvPr/>
          </p:nvSpPr>
          <p:spPr>
            <a:xfrm>
              <a:off x="2338560" y="5490710"/>
              <a:ext cx="1245960" cy="815760"/>
            </a:xfrm>
            <a:prstGeom prst="rect">
              <a:avLst/>
            </a:prstGeom>
            <a:solidFill>
              <a:srgbClr val="FFFFFF"/>
            </a:solidFill>
            <a:ln w="111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CustomShape 39"/>
            <p:cNvSpPr/>
            <p:nvPr/>
          </p:nvSpPr>
          <p:spPr>
            <a:xfrm>
              <a:off x="2643840" y="5501870"/>
              <a:ext cx="622800" cy="1677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GB" sz="1100" strike="noStrike">
                  <a:solidFill>
                    <a:srgbClr val="000000"/>
                  </a:solidFill>
                  <a:latin typeface="Arial"/>
                </a:rPr>
                <a:t>OrderLine</a:t>
              </a:r>
              <a:endParaRPr/>
            </a:p>
          </p:txBody>
        </p:sp>
        <p:sp>
          <p:nvSpPr>
            <p:cNvPr id="308" name="Line 40"/>
            <p:cNvSpPr/>
            <p:nvPr/>
          </p:nvSpPr>
          <p:spPr>
            <a:xfrm>
              <a:off x="2349360" y="5706350"/>
              <a:ext cx="1224000" cy="1440"/>
            </a:xfrm>
            <a:prstGeom prst="line">
              <a:avLst/>
            </a:prstGeom>
            <a:ln w="11160">
              <a:solidFill>
                <a:srgbClr val="000000"/>
              </a:solidFill>
              <a:round/>
            </a:ln>
          </p:spPr>
        </p:sp>
        <p:sp>
          <p:nvSpPr>
            <p:cNvPr id="309" name="CustomShape 41"/>
            <p:cNvSpPr/>
            <p:nvPr/>
          </p:nvSpPr>
          <p:spPr>
            <a:xfrm>
              <a:off x="2508840" y="5739830"/>
              <a:ext cx="948960" cy="152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GB" sz="1000" strike="noStrike">
                  <a:solidFill>
                    <a:srgbClr val="000000"/>
                  </a:solidFill>
                  <a:latin typeface="Arial"/>
                </a:rPr>
                <a:t>-quantity: Integer</a:t>
              </a:r>
              <a:endParaRPr/>
            </a:p>
          </p:txBody>
        </p:sp>
        <p:sp>
          <p:nvSpPr>
            <p:cNvPr id="310" name="CustomShape 42"/>
            <p:cNvSpPr/>
            <p:nvPr/>
          </p:nvSpPr>
          <p:spPr>
            <a:xfrm>
              <a:off x="2605320" y="5898590"/>
              <a:ext cx="767520" cy="152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GB" sz="1000" strike="noStrike">
                  <a:solidFill>
                    <a:srgbClr val="000000"/>
                  </a:solidFill>
                  <a:latin typeface="Arial"/>
                </a:rPr>
                <a:t>-price: Money</a:t>
              </a:r>
              <a:endParaRPr/>
            </a:p>
          </p:txBody>
        </p:sp>
        <p:sp>
          <p:nvSpPr>
            <p:cNvPr id="311" name="CustomShape 43"/>
            <p:cNvSpPr/>
            <p:nvPr/>
          </p:nvSpPr>
          <p:spPr>
            <a:xfrm>
              <a:off x="2395440" y="6057350"/>
              <a:ext cx="1150200" cy="1519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GB" sz="1000" strike="noStrike">
                  <a:solidFill>
                    <a:srgbClr val="000000"/>
                  </a:solidFill>
                  <a:latin typeface="Arial"/>
                </a:rPr>
                <a:t>-isSatisfied: Boolean</a:t>
              </a:r>
              <a:endParaRPr/>
            </a:p>
          </p:txBody>
        </p:sp>
        <p:sp>
          <p:nvSpPr>
            <p:cNvPr id="312" name="Line 44"/>
            <p:cNvSpPr/>
            <p:nvPr/>
          </p:nvSpPr>
          <p:spPr>
            <a:xfrm>
              <a:off x="2349360" y="6251030"/>
              <a:ext cx="1224000" cy="1440"/>
            </a:xfrm>
            <a:prstGeom prst="line">
              <a:avLst/>
            </a:prstGeom>
            <a:ln w="11160">
              <a:solidFill>
                <a:srgbClr val="000000"/>
              </a:solidFill>
              <a:round/>
            </a:ln>
          </p:spPr>
        </p:sp>
        <p:sp>
          <p:nvSpPr>
            <p:cNvPr id="313" name="CustomShape 45"/>
            <p:cNvSpPr/>
            <p:nvPr/>
          </p:nvSpPr>
          <p:spPr>
            <a:xfrm>
              <a:off x="5283360" y="5797070"/>
              <a:ext cx="610920" cy="294840"/>
            </a:xfrm>
            <a:prstGeom prst="rect">
              <a:avLst/>
            </a:prstGeom>
            <a:solidFill>
              <a:srgbClr val="FFFFFF"/>
            </a:solidFill>
            <a:ln w="111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" name="CustomShape 46"/>
            <p:cNvSpPr/>
            <p:nvPr/>
          </p:nvSpPr>
          <p:spPr>
            <a:xfrm>
              <a:off x="5374800" y="5808230"/>
              <a:ext cx="484200" cy="1677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GB" sz="1100" strike="noStrike" dirty="0">
                  <a:solidFill>
                    <a:srgbClr val="000000"/>
                  </a:solidFill>
                  <a:latin typeface="Arial"/>
                </a:rPr>
                <a:t>Product</a:t>
              </a:r>
              <a:endParaRPr dirty="0"/>
            </a:p>
          </p:txBody>
        </p:sp>
        <p:sp>
          <p:nvSpPr>
            <p:cNvPr id="315" name="CustomShape 47"/>
            <p:cNvSpPr/>
            <p:nvPr/>
          </p:nvSpPr>
          <p:spPr>
            <a:xfrm>
              <a:off x="3584520" y="5988950"/>
              <a:ext cx="1698120" cy="1080"/>
            </a:xfrm>
            <a:custGeom>
              <a:avLst/>
              <a:gdLst/>
              <a:ahLst/>
              <a:cxnLst/>
              <a:rect l="0" t="0" r="r" b="b"/>
              <a:pathLst>
                <a:path w="1071" h="1">
                  <a:moveTo>
                    <a:pt x="0" y="0"/>
                  </a:moveTo>
                  <a:lnTo>
                    <a:pt x="1063" y="0"/>
                  </a:lnTo>
                  <a:lnTo>
                    <a:pt x="1070" y="0"/>
                  </a:lnTo>
                </a:path>
              </a:pathLst>
            </a:custGeom>
            <a:noFill/>
            <a:ln w="11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CustomShape 48"/>
            <p:cNvSpPr/>
            <p:nvPr/>
          </p:nvSpPr>
          <p:spPr>
            <a:xfrm>
              <a:off x="3733920" y="5793830"/>
              <a:ext cx="7884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GB" sz="1600" strike="noStrike">
                  <a:solidFill>
                    <a:srgbClr val="000000"/>
                  </a:solidFill>
                  <a:latin typeface="Arial"/>
                </a:rPr>
                <a:t>*</a:t>
              </a:r>
              <a:endParaRPr/>
            </a:p>
          </p:txBody>
        </p:sp>
        <p:sp>
          <p:nvSpPr>
            <p:cNvPr id="317" name="CustomShape 49"/>
            <p:cNvSpPr/>
            <p:nvPr/>
          </p:nvSpPr>
          <p:spPr>
            <a:xfrm>
              <a:off x="4987800" y="5774750"/>
              <a:ext cx="77400" cy="1677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GB" sz="1100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/>
            </a:p>
          </p:txBody>
        </p:sp>
        <p:sp>
          <p:nvSpPr>
            <p:cNvPr id="318" name="Line 50"/>
            <p:cNvSpPr/>
            <p:nvPr/>
          </p:nvSpPr>
          <p:spPr>
            <a:xfrm>
              <a:off x="2916000" y="2383550"/>
              <a:ext cx="1800" cy="3106800"/>
            </a:xfrm>
            <a:prstGeom prst="line">
              <a:avLst/>
            </a:prstGeom>
            <a:ln w="11160">
              <a:solidFill>
                <a:srgbClr val="000000"/>
              </a:solidFill>
              <a:round/>
            </a:ln>
          </p:spPr>
        </p:sp>
        <p:sp>
          <p:nvSpPr>
            <p:cNvPr id="319" name="CustomShape 51"/>
            <p:cNvSpPr/>
            <p:nvPr/>
          </p:nvSpPr>
          <p:spPr>
            <a:xfrm>
              <a:off x="2666880" y="2476070"/>
              <a:ext cx="77400" cy="1677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GB" sz="1100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/>
            </a:p>
          </p:txBody>
        </p:sp>
        <p:sp>
          <p:nvSpPr>
            <p:cNvPr id="320" name="CustomShape 52"/>
            <p:cNvSpPr/>
            <p:nvPr/>
          </p:nvSpPr>
          <p:spPr>
            <a:xfrm>
              <a:off x="2689200" y="5230430"/>
              <a:ext cx="7884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GB" sz="1600" strike="noStrike">
                  <a:solidFill>
                    <a:srgbClr val="000000"/>
                  </a:solidFill>
                  <a:latin typeface="Arial"/>
                </a:rPr>
                <a:t>*</a:t>
              </a:r>
              <a:endParaRPr/>
            </a:p>
          </p:txBody>
        </p:sp>
        <p:sp>
          <p:nvSpPr>
            <p:cNvPr id="321" name="CustomShape 53"/>
            <p:cNvSpPr/>
            <p:nvPr/>
          </p:nvSpPr>
          <p:spPr>
            <a:xfrm>
              <a:off x="5203800" y="5162030"/>
              <a:ext cx="769680" cy="294840"/>
            </a:xfrm>
            <a:prstGeom prst="rect">
              <a:avLst/>
            </a:prstGeom>
            <a:solidFill>
              <a:srgbClr val="FFFFFF"/>
            </a:solidFill>
            <a:ln w="111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CustomShape 54"/>
            <p:cNvSpPr/>
            <p:nvPr/>
          </p:nvSpPr>
          <p:spPr>
            <a:xfrm>
              <a:off x="5300280" y="5173190"/>
              <a:ext cx="622800" cy="1677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GB" sz="1100" strike="noStrike">
                  <a:solidFill>
                    <a:srgbClr val="000000"/>
                  </a:solidFill>
                  <a:latin typeface="Arial"/>
                </a:rPr>
                <a:t>Employee</a:t>
              </a:r>
              <a:endParaRPr/>
            </a:p>
          </p:txBody>
        </p:sp>
        <p:sp>
          <p:nvSpPr>
            <p:cNvPr id="323" name="Line 55"/>
            <p:cNvSpPr/>
            <p:nvPr/>
          </p:nvSpPr>
          <p:spPr>
            <a:xfrm>
              <a:off x="5634000" y="4515830"/>
              <a:ext cx="1440" cy="645840"/>
            </a:xfrm>
            <a:prstGeom prst="line">
              <a:avLst/>
            </a:prstGeom>
            <a:ln w="11160">
              <a:solidFill>
                <a:srgbClr val="000000"/>
              </a:solidFill>
              <a:round/>
            </a:ln>
          </p:spPr>
        </p:sp>
        <p:sp>
          <p:nvSpPr>
            <p:cNvPr id="324" name="CustomShape 56"/>
            <p:cNvSpPr/>
            <p:nvPr/>
          </p:nvSpPr>
          <p:spPr>
            <a:xfrm>
              <a:off x="5407200" y="4939910"/>
              <a:ext cx="7884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GB" sz="1600" strike="noStrike">
                  <a:solidFill>
                    <a:srgbClr val="000000"/>
                  </a:solidFill>
                  <a:latin typeface="Arial"/>
                </a:rPr>
                <a:t>*</a:t>
              </a:r>
              <a:endParaRPr/>
            </a:p>
          </p:txBody>
        </p:sp>
        <p:sp>
          <p:nvSpPr>
            <p:cNvPr id="325" name="CustomShape 57"/>
            <p:cNvSpPr/>
            <p:nvPr/>
          </p:nvSpPr>
          <p:spPr>
            <a:xfrm>
              <a:off x="3141720" y="2441150"/>
              <a:ext cx="2265120" cy="761760"/>
            </a:xfrm>
            <a:prstGeom prst="rect">
              <a:avLst/>
            </a:prstGeom>
            <a:solidFill>
              <a:srgbClr val="FFFFFF"/>
            </a:solidFill>
            <a:ln w="11160" cap="rnd">
              <a:solidFill>
                <a:srgbClr val="000000"/>
              </a:solidFill>
              <a:custDash>
                <a:ds d="100000" sp="100000"/>
              </a:custDash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CustomShape 58"/>
            <p:cNvSpPr/>
            <p:nvPr/>
          </p:nvSpPr>
          <p:spPr>
            <a:xfrm>
              <a:off x="3245040" y="2555270"/>
              <a:ext cx="2043360" cy="1677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GB" sz="1100" strike="noStrike">
                  <a:solidFill>
                    <a:srgbClr val="000000"/>
                  </a:solidFill>
                  <a:latin typeface="Arial"/>
                </a:rPr>
                <a:t>{if Order.customer.creditRating is</a:t>
              </a:r>
              <a:endParaRPr/>
            </a:p>
          </p:txBody>
        </p:sp>
        <p:sp>
          <p:nvSpPr>
            <p:cNvPr id="327" name="CustomShape 59"/>
            <p:cNvSpPr/>
            <p:nvPr/>
          </p:nvSpPr>
          <p:spPr>
            <a:xfrm>
              <a:off x="3229920" y="2725190"/>
              <a:ext cx="2089080" cy="1677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GB" sz="1100" strike="noStrike">
                  <a:solidFill>
                    <a:srgbClr val="000000"/>
                  </a:solidFill>
                  <a:latin typeface="Arial"/>
                </a:rPr>
                <a:t>"poor", then Order.isPrepaid must</a:t>
              </a:r>
              <a:endParaRPr/>
            </a:p>
          </p:txBody>
        </p:sp>
        <p:sp>
          <p:nvSpPr>
            <p:cNvPr id="328" name="CustomShape 60"/>
            <p:cNvSpPr/>
            <p:nvPr/>
          </p:nvSpPr>
          <p:spPr>
            <a:xfrm>
              <a:off x="4035240" y="2895110"/>
              <a:ext cx="525240" cy="1677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GB" sz="1100" strike="noStrike">
                  <a:solidFill>
                    <a:srgbClr val="000000"/>
                  </a:solidFill>
                  <a:latin typeface="Arial"/>
                </a:rPr>
                <a:t>be true }</a:t>
              </a:r>
              <a:endParaRPr/>
            </a:p>
          </p:txBody>
        </p:sp>
        <p:sp>
          <p:nvSpPr>
            <p:cNvPr id="329" name="Line 61"/>
            <p:cNvSpPr/>
            <p:nvPr/>
          </p:nvSpPr>
          <p:spPr>
            <a:xfrm>
              <a:off x="3323880" y="2134430"/>
              <a:ext cx="860760" cy="363600"/>
            </a:xfrm>
            <a:prstGeom prst="line">
              <a:avLst/>
            </a:prstGeom>
            <a:ln w="11160" cap="rnd">
              <a:solidFill>
                <a:srgbClr val="000000"/>
              </a:solidFill>
              <a:custDash>
                <a:ds d="100000" sp="100000"/>
              </a:custDash>
              <a:round/>
            </a:ln>
          </p:spPr>
        </p:sp>
        <p:sp>
          <p:nvSpPr>
            <p:cNvPr id="330" name="CustomShape 62"/>
            <p:cNvSpPr/>
            <p:nvPr/>
          </p:nvSpPr>
          <p:spPr>
            <a:xfrm>
              <a:off x="3336840" y="1450430"/>
              <a:ext cx="396360" cy="456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GB" sz="2400" strike="noStrike">
                  <a:solidFill>
                    <a:srgbClr val="000000"/>
                  </a:solidFill>
                  <a:latin typeface="Times New Roman"/>
                </a:rPr>
                <a:t>*</a:t>
              </a:r>
              <a:endParaRPr/>
            </a:p>
          </p:txBody>
        </p:sp>
        <p:sp>
          <p:nvSpPr>
            <p:cNvPr id="331" name="CustomShape 63"/>
            <p:cNvSpPr/>
            <p:nvPr/>
          </p:nvSpPr>
          <p:spPr>
            <a:xfrm>
              <a:off x="5334120" y="1526750"/>
              <a:ext cx="380520" cy="303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GB" sz="1400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/>
            </a:p>
          </p:txBody>
        </p:sp>
        <p:sp>
          <p:nvSpPr>
            <p:cNvPr id="332" name="Line 64"/>
            <p:cNvSpPr/>
            <p:nvPr/>
          </p:nvSpPr>
          <p:spPr>
            <a:xfrm flipV="1">
              <a:off x="3733560" y="3202910"/>
              <a:ext cx="304920" cy="457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sm" len="sm"/>
            </a:ln>
          </p:spPr>
        </p:sp>
        <p:sp>
          <p:nvSpPr>
            <p:cNvPr id="333" name="CustomShape 65"/>
            <p:cNvSpPr/>
            <p:nvPr/>
          </p:nvSpPr>
          <p:spPr>
            <a:xfrm>
              <a:off x="3124080" y="3660110"/>
              <a:ext cx="1523520" cy="6055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GB" sz="1400" strike="noStrike">
                  <a:solidFill>
                    <a:srgbClr val="000000"/>
                  </a:solidFill>
                  <a:latin typeface="Times New Roman"/>
                </a:rPr>
                <a:t>Constraint</a:t>
              </a:r>
              <a:endParaRPr/>
            </a:p>
            <a:p>
              <a:pPr>
                <a:lnSpc>
                  <a:spcPct val="100000"/>
                </a:lnSpc>
              </a:pPr>
              <a:r>
                <a:rPr lang="en-GB" sz="1400" strike="noStrike">
                  <a:solidFill>
                    <a:srgbClr val="000000"/>
                  </a:solidFill>
                  <a:latin typeface="Times New Roman"/>
                </a:rPr>
                <a:t>(inside braces{}}</a:t>
              </a:r>
              <a:endParaRPr/>
            </a:p>
          </p:txBody>
        </p:sp>
        <p:sp>
          <p:nvSpPr>
            <p:cNvPr id="334" name="CustomShape 66"/>
            <p:cNvSpPr/>
            <p:nvPr/>
          </p:nvSpPr>
          <p:spPr>
            <a:xfrm>
              <a:off x="1219320" y="2059910"/>
              <a:ext cx="1066320" cy="303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GB" sz="1400" strike="noStrike">
                  <a:solidFill>
                    <a:srgbClr val="000000"/>
                  </a:solidFill>
                  <a:latin typeface="Times New Roman"/>
                </a:rPr>
                <a:t>Operations</a:t>
              </a:r>
              <a:endParaRPr/>
            </a:p>
          </p:txBody>
        </p:sp>
        <p:sp>
          <p:nvSpPr>
            <p:cNvPr id="335" name="Line 67"/>
            <p:cNvSpPr/>
            <p:nvPr/>
          </p:nvSpPr>
          <p:spPr>
            <a:xfrm>
              <a:off x="1981080" y="1602710"/>
              <a:ext cx="30492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sm" len="sm"/>
            </a:ln>
          </p:spPr>
        </p:sp>
        <p:sp>
          <p:nvSpPr>
            <p:cNvPr id="336" name="CustomShape 68"/>
            <p:cNvSpPr/>
            <p:nvPr/>
          </p:nvSpPr>
          <p:spPr>
            <a:xfrm>
              <a:off x="1219320" y="1374110"/>
              <a:ext cx="837720" cy="2728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GB" sz="1200" strike="noStrike">
                  <a:solidFill>
                    <a:srgbClr val="000000"/>
                  </a:solidFill>
                  <a:latin typeface="Times New Roman"/>
                </a:rPr>
                <a:t>Attributes</a:t>
              </a:r>
              <a:endParaRPr/>
            </a:p>
          </p:txBody>
        </p:sp>
        <p:sp>
          <p:nvSpPr>
            <p:cNvPr id="337" name="CustomShape 69"/>
            <p:cNvSpPr/>
            <p:nvPr/>
          </p:nvSpPr>
          <p:spPr>
            <a:xfrm>
              <a:off x="1295280" y="993230"/>
              <a:ext cx="1066320" cy="2728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GB" sz="1200" strike="noStrike">
                  <a:solidFill>
                    <a:srgbClr val="000000"/>
                  </a:solidFill>
                  <a:latin typeface="Times New Roman"/>
                </a:rPr>
                <a:t>Name</a:t>
              </a:r>
              <a:endParaRPr/>
            </a:p>
          </p:txBody>
        </p:sp>
        <p:sp>
          <p:nvSpPr>
            <p:cNvPr id="338" name="Line 70"/>
            <p:cNvSpPr/>
            <p:nvPr/>
          </p:nvSpPr>
          <p:spPr>
            <a:xfrm flipV="1">
              <a:off x="4800600" y="1831310"/>
              <a:ext cx="380880" cy="1522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sm" len="sm"/>
            </a:ln>
          </p:spPr>
        </p:sp>
        <p:sp>
          <p:nvSpPr>
            <p:cNvPr id="339" name="CustomShape 71"/>
            <p:cNvSpPr/>
            <p:nvPr/>
          </p:nvSpPr>
          <p:spPr>
            <a:xfrm>
              <a:off x="4419720" y="1983950"/>
              <a:ext cx="1142640" cy="303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GB" sz="1400" b="1" strike="noStrike">
                  <a:solidFill>
                    <a:srgbClr val="000000"/>
                  </a:solidFill>
                  <a:latin typeface="Times New Roman"/>
                </a:rPr>
                <a:t>Association</a:t>
              </a:r>
              <a:endParaRPr/>
            </a:p>
          </p:txBody>
        </p:sp>
        <p:sp>
          <p:nvSpPr>
            <p:cNvPr id="340" name="Line 72"/>
            <p:cNvSpPr/>
            <p:nvPr/>
          </p:nvSpPr>
          <p:spPr>
            <a:xfrm>
              <a:off x="5181480" y="1450430"/>
              <a:ext cx="228600" cy="759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sm" len="sm"/>
            </a:ln>
          </p:spPr>
        </p:sp>
        <p:sp>
          <p:nvSpPr>
            <p:cNvPr id="341" name="Line 73"/>
            <p:cNvSpPr/>
            <p:nvPr/>
          </p:nvSpPr>
          <p:spPr>
            <a:xfrm>
              <a:off x="1904760" y="1145510"/>
              <a:ext cx="38124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sm" len="sm"/>
            </a:ln>
          </p:spPr>
        </p:sp>
        <p:sp>
          <p:nvSpPr>
            <p:cNvPr id="342" name="CustomShape 74"/>
            <p:cNvSpPr/>
            <p:nvPr/>
          </p:nvSpPr>
          <p:spPr>
            <a:xfrm>
              <a:off x="3505320" y="1145510"/>
              <a:ext cx="2209320" cy="303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GB" sz="1400" strike="noStrike">
                  <a:solidFill>
                    <a:srgbClr val="000000"/>
                  </a:solidFill>
                  <a:latin typeface="Times New Roman"/>
                </a:rPr>
                <a:t>Multiplicity:   mandatory</a:t>
              </a:r>
              <a:endParaRPr/>
            </a:p>
          </p:txBody>
        </p:sp>
        <p:sp>
          <p:nvSpPr>
            <p:cNvPr id="343" name="Line 75"/>
            <p:cNvSpPr/>
            <p:nvPr/>
          </p:nvSpPr>
          <p:spPr>
            <a:xfrm>
              <a:off x="2514600" y="4498190"/>
              <a:ext cx="152280" cy="685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sm" len="sm"/>
            </a:ln>
          </p:spPr>
        </p:sp>
        <p:sp>
          <p:nvSpPr>
            <p:cNvPr id="344" name="CustomShape 76"/>
            <p:cNvSpPr/>
            <p:nvPr/>
          </p:nvSpPr>
          <p:spPr>
            <a:xfrm>
              <a:off x="1676520" y="3965030"/>
              <a:ext cx="1142640" cy="729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GB" sz="1400" strike="noStrike">
                  <a:solidFill>
                    <a:srgbClr val="000000"/>
                  </a:solidFill>
                  <a:latin typeface="Times New Roman"/>
                </a:rPr>
                <a:t>Multiplicity:   </a:t>
              </a:r>
              <a:endParaRPr/>
            </a:p>
            <a:p>
              <a:pPr>
                <a:lnSpc>
                  <a:spcPct val="100000"/>
                </a:lnSpc>
              </a:pPr>
              <a:r>
                <a:rPr lang="en-GB" sz="1400" strike="noStrike">
                  <a:solidFill>
                    <a:srgbClr val="000000"/>
                  </a:solidFill>
                  <a:latin typeface="Times New Roman"/>
                </a:rPr>
                <a:t>Many value</a:t>
              </a:r>
              <a:endParaRPr/>
            </a:p>
          </p:txBody>
        </p:sp>
        <p:sp>
          <p:nvSpPr>
            <p:cNvPr id="345" name="CustomShape 77"/>
            <p:cNvSpPr/>
            <p:nvPr/>
          </p:nvSpPr>
          <p:spPr>
            <a:xfrm>
              <a:off x="3657600" y="4650830"/>
              <a:ext cx="1218960" cy="5166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GB" sz="1400" strike="noStrike">
                  <a:solidFill>
                    <a:srgbClr val="000000"/>
                  </a:solidFill>
                  <a:latin typeface="Times New Roman"/>
                </a:rPr>
                <a:t>Multiplicity:   optional</a:t>
              </a:r>
              <a:endParaRPr/>
            </a:p>
          </p:txBody>
        </p:sp>
        <p:sp>
          <p:nvSpPr>
            <p:cNvPr id="346" name="Line 78"/>
            <p:cNvSpPr/>
            <p:nvPr/>
          </p:nvSpPr>
          <p:spPr>
            <a:xfrm>
              <a:off x="4800600" y="4955390"/>
              <a:ext cx="30456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sm" len="sm"/>
            </a:ln>
          </p:spPr>
        </p:sp>
        <p:sp>
          <p:nvSpPr>
            <p:cNvPr id="347" name="Line 79"/>
            <p:cNvSpPr/>
            <p:nvPr/>
          </p:nvSpPr>
          <p:spPr>
            <a:xfrm flipH="1" flipV="1">
              <a:off x="6629400" y="2364830"/>
              <a:ext cx="914400" cy="2286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sm" len="sm"/>
            </a:ln>
          </p:spPr>
        </p:sp>
        <p:sp>
          <p:nvSpPr>
            <p:cNvPr id="348" name="CustomShape 80"/>
            <p:cNvSpPr/>
            <p:nvPr/>
          </p:nvSpPr>
          <p:spPr>
            <a:xfrm>
              <a:off x="7467480" y="2517110"/>
              <a:ext cx="1294920" cy="303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GB" sz="1400" strike="noStrike">
                  <a:solidFill>
                    <a:srgbClr val="000000"/>
                  </a:solidFill>
                  <a:latin typeface="Times New Roman"/>
                </a:rPr>
                <a:t>Generalization</a:t>
              </a:r>
              <a:endParaRPr/>
            </a:p>
          </p:txBody>
        </p:sp>
        <p:sp>
          <p:nvSpPr>
            <p:cNvPr id="349" name="Line 81"/>
            <p:cNvSpPr/>
            <p:nvPr/>
          </p:nvSpPr>
          <p:spPr>
            <a:xfrm>
              <a:off x="2133360" y="2212190"/>
              <a:ext cx="15264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sm" len="sm"/>
            </a:ln>
          </p:spPr>
        </p:sp>
        <p:sp>
          <p:nvSpPr>
            <p:cNvPr id="351" name="CustomShape 83"/>
            <p:cNvSpPr/>
            <p:nvPr/>
          </p:nvSpPr>
          <p:spPr>
            <a:xfrm>
              <a:off x="6921000" y="978830"/>
              <a:ext cx="57564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GB" sz="1600" strike="noStrike">
                  <a:solidFill>
                    <a:srgbClr val="000000"/>
                  </a:solidFill>
                  <a:latin typeface="Times New Roman"/>
                </a:rPr>
                <a:t>class</a:t>
              </a:r>
              <a:endParaRPr/>
            </a:p>
          </p:txBody>
        </p:sp>
        <p:sp>
          <p:nvSpPr>
            <p:cNvPr id="352" name="Line 84"/>
            <p:cNvSpPr/>
            <p:nvPr/>
          </p:nvSpPr>
          <p:spPr>
            <a:xfrm flipH="1">
              <a:off x="6933960" y="1221830"/>
              <a:ext cx="76320" cy="228600"/>
            </a:xfrm>
            <a:prstGeom prst="line">
              <a:avLst/>
            </a:prstGeom>
            <a:ln w="9360">
              <a:solidFill>
                <a:schemeClr val="tx1"/>
              </a:solidFill>
              <a:miter/>
              <a:tailEnd type="triangle" w="med" len="med"/>
            </a:ln>
          </p:spPr>
        </p:sp>
        <p:sp>
          <p:nvSpPr>
            <p:cNvPr id="353" name="CustomShape 85"/>
            <p:cNvSpPr/>
            <p:nvPr/>
          </p:nvSpPr>
          <p:spPr>
            <a:xfrm>
              <a:off x="5329440" y="4634990"/>
              <a:ext cx="234360" cy="1677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GB" sz="1100" strike="noStrike">
                  <a:solidFill>
                    <a:srgbClr val="000000"/>
                  </a:solidFill>
                  <a:latin typeface="Arial"/>
                </a:rPr>
                <a:t>0..1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213612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Shape 1"/>
          <p:cNvSpPr txBox="1"/>
          <p:nvPr/>
        </p:nvSpPr>
        <p:spPr>
          <a:xfrm>
            <a:off x="485640" y="274320"/>
            <a:ext cx="704232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/>
            <a:r>
              <a:rPr lang="en-GB" sz="3600" b="1" dirty="0" smtClean="0">
                <a:latin typeface="Arial"/>
              </a:rPr>
              <a:t>Exercise</a:t>
            </a:r>
            <a:endParaRPr b="1" dirty="0"/>
          </a:p>
        </p:txBody>
      </p:sp>
      <p:sp>
        <p:nvSpPr>
          <p:cNvPr id="406" name="TextShape 2"/>
          <p:cNvSpPr txBox="1"/>
          <p:nvPr/>
        </p:nvSpPr>
        <p:spPr>
          <a:xfrm>
            <a:off x="392844" y="1674676"/>
            <a:ext cx="8530436" cy="458422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2400" dirty="0" smtClean="0">
                <a:latin typeface="Arial"/>
              </a:rPr>
              <a:t>Draw a class diagram for the following scenario:</a:t>
            </a:r>
          </a:p>
          <a:p>
            <a:r>
              <a:rPr lang="en-GB" sz="2400" dirty="0" smtClean="0">
                <a:latin typeface="Arial"/>
              </a:rPr>
              <a:t>A </a:t>
            </a:r>
            <a:r>
              <a:rPr lang="en-GB" sz="2400" dirty="0">
                <a:latin typeface="Arial"/>
              </a:rPr>
              <a:t>car rental company wants to develop an automated system that would handle car reservations, customer billing, and car auctions.</a:t>
            </a:r>
            <a:endParaRPr dirty="0"/>
          </a:p>
          <a:p>
            <a:r>
              <a:rPr lang="en-GB" sz="2400" dirty="0" smtClean="0">
                <a:latin typeface="Arial"/>
              </a:rPr>
              <a:t>Normally, </a:t>
            </a:r>
            <a:r>
              <a:rPr lang="en-GB" sz="2400" dirty="0">
                <a:latin typeface="Arial"/>
              </a:rPr>
              <a:t>a customer reserves a car, picks it up, and then returns it after a certain period of time. At the time of pick up, the customer has the option to buy or waive collision insurance on the car. When the </a:t>
            </a:r>
            <a:r>
              <a:rPr lang="en-GB" sz="2400" dirty="0" smtClean="0">
                <a:latin typeface="Arial"/>
              </a:rPr>
              <a:t>car </a:t>
            </a:r>
            <a:r>
              <a:rPr lang="en-GB" sz="2400" dirty="0">
                <a:latin typeface="Arial"/>
              </a:rPr>
              <a:t>is returned, the customer receives a bill and pays the specified amount. In addition to renting out cars, every six months or so, the auto rental company auctions the cars that </a:t>
            </a:r>
            <a:r>
              <a:rPr lang="en-GB" sz="2400" dirty="0" smtClean="0">
                <a:latin typeface="Arial"/>
              </a:rPr>
              <a:t>have accumulated </a:t>
            </a:r>
            <a:r>
              <a:rPr lang="en-GB" sz="2400" dirty="0">
                <a:latin typeface="Arial"/>
              </a:rPr>
              <a:t>over 20,000 miles.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026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 Questions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a class diagram?</a:t>
            </a:r>
            <a:endParaRPr lang="en-US" dirty="0"/>
          </a:p>
          <a:p>
            <a:r>
              <a:rPr lang="en-US" dirty="0" smtClean="0"/>
              <a:t>What are the components of a class diagram?</a:t>
            </a:r>
          </a:p>
          <a:p>
            <a:r>
              <a:rPr lang="en-US" dirty="0" smtClean="0"/>
              <a:t>Draw the class diagram for borrowing a book from the library</a:t>
            </a:r>
          </a:p>
          <a:p>
            <a:pPr marL="0" indent="0">
              <a:buNone/>
            </a:pPr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1316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681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Summary of Main Teaching Points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35843" name="Rectangle 12"/>
          <p:cNvSpPr>
            <a:spLocks noChangeArrowheads="1"/>
          </p:cNvSpPr>
          <p:nvPr/>
        </p:nvSpPr>
        <p:spPr bwMode="auto">
          <a:xfrm>
            <a:off x="1270153" y="1564625"/>
            <a:ext cx="7086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371600" lvl="3" indent="0">
              <a:buNone/>
            </a:pPr>
            <a:r>
              <a:rPr lang="en-US" sz="2800" dirty="0" smtClean="0"/>
              <a:t>-Class diagram and its </a:t>
            </a:r>
            <a:r>
              <a:rPr lang="en-US" sz="2800" dirty="0" err="1" smtClean="0"/>
              <a:t>componets</a:t>
            </a:r>
            <a:endParaRPr lang="en-US" altLang="en-US" sz="28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5798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411" y="1637270"/>
            <a:ext cx="8345488" cy="4525963"/>
          </a:xfrm>
        </p:spPr>
        <p:txBody>
          <a:bodyPr/>
          <a:lstStyle/>
          <a:p>
            <a:pPr marL="0" indent="0" algn="ctr">
              <a:buNone/>
            </a:pPr>
            <a:endParaRPr lang="en-MY" sz="6000" dirty="0" smtClean="0"/>
          </a:p>
          <a:p>
            <a:pPr marL="0" indent="0" algn="ctr">
              <a:buNone/>
            </a:pPr>
            <a:r>
              <a:rPr lang="en-MY" sz="6000" dirty="0" smtClean="0"/>
              <a:t>Q &amp; A</a:t>
            </a:r>
            <a:endParaRPr lang="en-MY" sz="6000" dirty="0"/>
          </a:p>
        </p:txBody>
      </p:sp>
    </p:spTree>
    <p:extLst>
      <p:ext uri="{BB962C8B-B14F-4D97-AF65-F5344CB8AC3E}">
        <p14:creationId xmlns:p14="http://schemas.microsoft.com/office/powerpoint/2010/main" val="407624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277957"/>
            <a:ext cx="8229600" cy="494504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-Activity diagram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465407" y="522972"/>
            <a:ext cx="30828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 smtClean="0">
                <a:solidFill>
                  <a:srgbClr val="003366"/>
                </a:solidFill>
              </a:rPr>
              <a:t>Next Session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8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Key terms you must be able to use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If you have mastered this topic, you should be able to use the following terms correctly in your </a:t>
            </a:r>
            <a:r>
              <a:rPr lang="en-US" altLang="en-US" dirty="0" smtClean="0"/>
              <a:t>assessments:</a:t>
            </a:r>
            <a:endParaRPr lang="en-US" altLang="en-US" dirty="0"/>
          </a:p>
          <a:p>
            <a:pPr marL="1371600" lvl="3" indent="0">
              <a:buNone/>
            </a:pPr>
            <a:r>
              <a:rPr lang="en-US" sz="2400" dirty="0" smtClean="0"/>
              <a:t>-class- </a:t>
            </a:r>
            <a:r>
              <a:rPr lang="en-US" sz="2400" dirty="0" err="1" smtClean="0"/>
              <a:t>association,aggregation,composition</a:t>
            </a:r>
            <a:endParaRPr lang="en-US" sz="2400" dirty="0" smtClean="0"/>
          </a:p>
          <a:p>
            <a:pPr marL="1371600" lvl="3" indent="0"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pPr marL="1371600" lvl="3" indent="0">
              <a:buNone/>
            </a:pPr>
            <a:endParaRPr lang="en-US" sz="2400" dirty="0"/>
          </a:p>
          <a:p>
            <a:pPr marL="1371600" lvl="3" indent="0">
              <a:buNone/>
            </a:pPr>
            <a:endParaRPr lang="en-US" sz="2400" dirty="0" smtClean="0"/>
          </a:p>
          <a:p>
            <a:pPr marL="1371600" lvl="3" indent="0">
              <a:buNone/>
            </a:pPr>
            <a:endParaRPr lang="en-US" altLang="en-US" dirty="0" smtClean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621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1" y="1477561"/>
            <a:ext cx="7882759" cy="4814161"/>
          </a:xfrm>
          <a:prstGeom prst="rect">
            <a:avLst/>
          </a:prstGeom>
        </p:spPr>
      </p:pic>
      <p:sp>
        <p:nvSpPr>
          <p:cNvPr id="269" name="TextShape 1"/>
          <p:cNvSpPr txBox="1"/>
          <p:nvPr/>
        </p:nvSpPr>
        <p:spPr>
          <a:xfrm>
            <a:off x="1344662" y="441971"/>
            <a:ext cx="5819400" cy="81872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GB" sz="3600" b="1" strike="noStrike" dirty="0" smtClean="0">
                <a:solidFill>
                  <a:srgbClr val="000000"/>
                </a:solidFill>
                <a:latin typeface="+mj-lt"/>
              </a:rPr>
              <a:t>Overall </a:t>
            </a:r>
            <a:r>
              <a:rPr lang="en-GB" sz="3600" b="1" dirty="0" smtClean="0">
                <a:solidFill>
                  <a:srgbClr val="000000"/>
                </a:solidFill>
                <a:latin typeface="+mj-lt"/>
              </a:rPr>
              <a:t>Structure of a </a:t>
            </a:r>
            <a:r>
              <a:rPr lang="en-GB" sz="3600" b="1" strike="noStrike" dirty="0" smtClean="0">
                <a:solidFill>
                  <a:srgbClr val="000000"/>
                </a:solidFill>
                <a:latin typeface="+mj-lt"/>
              </a:rPr>
              <a:t>Class </a:t>
            </a:r>
            <a:r>
              <a:rPr lang="en-GB" sz="3600" b="1" strike="noStrike" dirty="0">
                <a:solidFill>
                  <a:srgbClr val="000000"/>
                </a:solidFill>
                <a:latin typeface="+mj-lt"/>
              </a:rPr>
              <a:t>Diagram</a:t>
            </a:r>
            <a:endParaRPr sz="3600" dirty="0">
              <a:latin typeface="+mj-lt"/>
            </a:endParaRPr>
          </a:p>
        </p:txBody>
      </p:sp>
      <p:sp>
        <p:nvSpPr>
          <p:cNvPr id="350" name="CustomShape 82"/>
          <p:cNvSpPr/>
          <p:nvPr/>
        </p:nvSpPr>
        <p:spPr>
          <a:xfrm>
            <a:off x="3263462" y="6272334"/>
            <a:ext cx="5827591" cy="33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Times New Roman"/>
              </a:rPr>
              <a:t>Source</a:t>
            </a:r>
            <a:r>
              <a:rPr lang="en-GB" sz="1600" dirty="0">
                <a:solidFill>
                  <a:srgbClr val="000000"/>
                </a:solidFill>
                <a:latin typeface="Times New Roman"/>
              </a:rPr>
              <a:t>: http://www.uml-diagrams.org/class-diagrams-overview.html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94732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85640" y="274680"/>
            <a:ext cx="70419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GB" sz="3600" b="1" strike="noStrike" dirty="0">
                <a:solidFill>
                  <a:srgbClr val="000000"/>
                </a:solidFill>
                <a:latin typeface="+mj-lt"/>
              </a:rPr>
              <a:t>Class </a:t>
            </a:r>
            <a:r>
              <a:rPr lang="en-GB" sz="3600" b="1" strike="noStrike" dirty="0" smtClean="0">
                <a:solidFill>
                  <a:srgbClr val="000000"/>
                </a:solidFill>
                <a:latin typeface="+mj-lt"/>
              </a:rPr>
              <a:t>Diagram</a:t>
            </a:r>
            <a:endParaRPr b="1" dirty="0">
              <a:latin typeface="+mj-lt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424376" y="1697040"/>
            <a:ext cx="8530436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200" strike="noStrike" dirty="0">
                <a:solidFill>
                  <a:srgbClr val="000000"/>
                </a:solidFill>
                <a:latin typeface="+mn-lt"/>
              </a:rPr>
              <a:t>Used for describing </a:t>
            </a:r>
            <a:r>
              <a:rPr lang="en-GB" sz="3200" strike="noStrike" dirty="0">
                <a:solidFill>
                  <a:srgbClr val="99CC00"/>
                </a:solidFill>
                <a:latin typeface="+mn-lt"/>
              </a:rPr>
              <a:t>structure and </a:t>
            </a:r>
            <a:r>
              <a:rPr lang="en-GB" sz="3200" strike="noStrike" dirty="0" err="1">
                <a:solidFill>
                  <a:srgbClr val="99CC00"/>
                </a:solidFill>
                <a:latin typeface="+mn-lt"/>
              </a:rPr>
              <a:t>behavior</a:t>
            </a:r>
            <a:r>
              <a:rPr lang="en-GB" sz="3200" strike="noStrike" dirty="0">
                <a:solidFill>
                  <a:srgbClr val="000000"/>
                </a:solidFill>
                <a:latin typeface="+mn-lt"/>
              </a:rPr>
              <a:t> in the use cases</a:t>
            </a:r>
            <a:endParaRPr sz="3200" dirty="0">
              <a:latin typeface="+mn-lt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200" strike="noStrike" dirty="0" smtClean="0">
                <a:solidFill>
                  <a:srgbClr val="000000"/>
                </a:solidFill>
                <a:latin typeface="+mn-lt"/>
              </a:rPr>
              <a:t>Provides </a:t>
            </a:r>
            <a:r>
              <a:rPr lang="en-GB" sz="3200" strike="noStrike" dirty="0">
                <a:solidFill>
                  <a:srgbClr val="000000"/>
                </a:solidFill>
                <a:latin typeface="+mn-lt"/>
              </a:rPr>
              <a:t>a conceptual model of the system in terms of entities and their relationships</a:t>
            </a:r>
            <a:endParaRPr sz="3200" dirty="0">
              <a:latin typeface="+mn-lt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200" strike="noStrike" dirty="0">
                <a:solidFill>
                  <a:srgbClr val="000000"/>
                </a:solidFill>
                <a:latin typeface="+mn-lt"/>
              </a:rPr>
              <a:t>Used for requirement </a:t>
            </a:r>
            <a:r>
              <a:rPr lang="en-GB" sz="3200" strike="noStrike" dirty="0" smtClean="0">
                <a:solidFill>
                  <a:srgbClr val="000000"/>
                </a:solidFill>
                <a:latin typeface="+mn-lt"/>
              </a:rPr>
              <a:t>capture, end-user </a:t>
            </a:r>
            <a:r>
              <a:rPr lang="en-GB" sz="3200" strike="noStrike" dirty="0">
                <a:solidFill>
                  <a:srgbClr val="000000"/>
                </a:solidFill>
                <a:latin typeface="+mn-lt"/>
              </a:rPr>
              <a:t>interaction</a:t>
            </a:r>
            <a:endParaRPr sz="3200" dirty="0">
              <a:latin typeface="+mn-lt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200" strike="noStrike" dirty="0">
                <a:solidFill>
                  <a:srgbClr val="000000"/>
                </a:solidFill>
                <a:latin typeface="+mn-lt"/>
              </a:rPr>
              <a:t>Detailed class diagrams are used </a:t>
            </a:r>
            <a:r>
              <a:rPr lang="en-GB" sz="3200" strike="noStrike" dirty="0" smtClean="0">
                <a:solidFill>
                  <a:srgbClr val="000000"/>
                </a:solidFill>
                <a:latin typeface="+mn-lt"/>
              </a:rPr>
              <a:t>by developers</a:t>
            </a:r>
            <a:endParaRPr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74790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Class Diagram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Class </a:t>
            </a:r>
            <a:r>
              <a:rPr lang="en-US" b="1" dirty="0" smtClean="0"/>
              <a:t>diagram </a:t>
            </a:r>
            <a:r>
              <a:rPr lang="en-US" dirty="0" smtClean="0"/>
              <a:t>models </a:t>
            </a:r>
            <a:r>
              <a:rPr lang="en-US" dirty="0"/>
              <a:t>the static structure of a system. </a:t>
            </a:r>
            <a:r>
              <a:rPr lang="en-US" dirty="0" smtClean="0"/>
              <a:t>It shows </a:t>
            </a:r>
            <a:r>
              <a:rPr lang="en-US" dirty="0"/>
              <a:t>relationships between classes, objects, attributes, and </a:t>
            </a:r>
            <a:r>
              <a:rPr lang="en-US" dirty="0" smtClean="0"/>
              <a:t>operations</a:t>
            </a:r>
            <a:endParaRPr lang="en-MY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04886" y="3323772"/>
            <a:ext cx="3733800" cy="2743200"/>
            <a:chOff x="2804886" y="3323772"/>
            <a:chExt cx="3733800" cy="2743200"/>
          </a:xfrm>
        </p:grpSpPr>
        <p:sp>
          <p:nvSpPr>
            <p:cNvPr id="6" name="Rectangle 5"/>
            <p:cNvSpPr/>
            <p:nvPr/>
          </p:nvSpPr>
          <p:spPr>
            <a:xfrm>
              <a:off x="2804886" y="3323772"/>
              <a:ext cx="3733800" cy="2743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Class</a:t>
              </a:r>
            </a:p>
            <a:p>
              <a:pPr algn="ctr"/>
              <a:endParaRPr lang="en-US" sz="2800" dirty="0" smtClean="0">
                <a:solidFill>
                  <a:schemeClr val="tx1"/>
                </a:solidFill>
              </a:endParaRPr>
            </a:p>
            <a:p>
              <a:pPr marL="457200" indent="-457200">
                <a:buFontTx/>
                <a:buChar char="-"/>
              </a:pPr>
              <a:r>
                <a:rPr lang="en-US" sz="2800" dirty="0" smtClean="0">
                  <a:solidFill>
                    <a:schemeClr val="tx1"/>
                  </a:solidFill>
                </a:rPr>
                <a:t>Attributes</a:t>
              </a:r>
            </a:p>
            <a:p>
              <a:pPr marL="457200" indent="-457200">
                <a:buFontTx/>
                <a:buChar char="-"/>
              </a:pPr>
              <a:endParaRPr lang="en-US" sz="2800" dirty="0">
                <a:solidFill>
                  <a:schemeClr val="tx1"/>
                </a:solidFill>
              </a:endParaRPr>
            </a:p>
            <a:p>
              <a:pPr marL="457200" indent="-457200">
                <a:buFontTx/>
                <a:buChar char="-"/>
              </a:pPr>
              <a:r>
                <a:rPr lang="en-US" sz="2800" dirty="0" smtClean="0">
                  <a:solidFill>
                    <a:schemeClr val="tx1"/>
                  </a:solidFill>
                </a:rPr>
                <a:t>Methods</a:t>
              </a:r>
              <a:endParaRPr lang="en-MY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04886" y="3857172"/>
              <a:ext cx="3733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04886" y="4894944"/>
              <a:ext cx="3733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113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Presenting </a:t>
            </a:r>
            <a:br>
              <a:rPr lang="en-US" b="1" dirty="0" smtClean="0"/>
            </a:br>
            <a:r>
              <a:rPr lang="en-US" b="1" dirty="0" smtClean="0"/>
              <a:t>Objects and Classes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Class</a:t>
            </a:r>
          </a:p>
          <a:p>
            <a:endParaRPr lang="en-US" sz="4400" dirty="0" smtClean="0"/>
          </a:p>
          <a:p>
            <a:r>
              <a:rPr lang="en-US" sz="4400" dirty="0" smtClean="0"/>
              <a:t>Object of a class</a:t>
            </a:r>
            <a:endParaRPr lang="en-MY" sz="4400" dirty="0"/>
          </a:p>
        </p:txBody>
      </p:sp>
      <p:grpSp>
        <p:nvGrpSpPr>
          <p:cNvPr id="6" name="Group 5"/>
          <p:cNvGrpSpPr/>
          <p:nvPr/>
        </p:nvGrpSpPr>
        <p:grpSpPr>
          <a:xfrm>
            <a:off x="5257800" y="1863172"/>
            <a:ext cx="2728686" cy="1781628"/>
            <a:chOff x="2804886" y="3323772"/>
            <a:chExt cx="3733800" cy="2743200"/>
          </a:xfrm>
        </p:grpSpPr>
        <p:sp>
          <p:nvSpPr>
            <p:cNvPr id="7" name="Rectangle 6"/>
            <p:cNvSpPr/>
            <p:nvPr/>
          </p:nvSpPr>
          <p:spPr>
            <a:xfrm>
              <a:off x="2804886" y="3323772"/>
              <a:ext cx="3733800" cy="2743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Class_Human</a:t>
              </a:r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marL="457200" indent="-457200">
                <a:buFontTx/>
                <a:buChar char="-"/>
              </a:pPr>
              <a:r>
                <a:rPr lang="en-US" dirty="0" smtClean="0">
                  <a:solidFill>
                    <a:schemeClr val="tx1"/>
                  </a:solidFill>
                </a:rPr>
                <a:t>Attributes</a:t>
              </a:r>
            </a:p>
            <a:p>
              <a:pPr marL="457200" indent="-457200">
                <a:buFontTx/>
                <a:buChar char="-"/>
              </a:pPr>
              <a:endParaRPr lang="en-US" dirty="0">
                <a:solidFill>
                  <a:schemeClr val="tx1"/>
                </a:solidFill>
              </a:endParaRPr>
            </a:p>
            <a:p>
              <a:pPr marL="457200" indent="-457200">
                <a:buFontTx/>
                <a:buChar char="-"/>
              </a:pPr>
              <a:r>
                <a:rPr lang="en-US" dirty="0" smtClean="0">
                  <a:solidFill>
                    <a:schemeClr val="tx1"/>
                  </a:solidFill>
                </a:rPr>
                <a:t>Methods</a:t>
              </a:r>
              <a:endParaRPr lang="en-MY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04886" y="3857172"/>
              <a:ext cx="3733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04886" y="4894944"/>
              <a:ext cx="3733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72314" y="4009572"/>
            <a:ext cx="2728686" cy="1781628"/>
            <a:chOff x="2804886" y="3323772"/>
            <a:chExt cx="3733800" cy="2743200"/>
          </a:xfrm>
        </p:grpSpPr>
        <p:sp>
          <p:nvSpPr>
            <p:cNvPr id="12" name="Rectangle 11"/>
            <p:cNvSpPr/>
            <p:nvPr/>
          </p:nvSpPr>
          <p:spPr>
            <a:xfrm>
              <a:off x="2804886" y="3323772"/>
              <a:ext cx="3733800" cy="2743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 smtClean="0">
                  <a:solidFill>
                    <a:schemeClr val="tx1"/>
                  </a:solidFill>
                </a:rPr>
                <a:t>Ali: </a:t>
              </a:r>
              <a:r>
                <a:rPr lang="en-US" b="1" u="sng" dirty="0" err="1" smtClean="0">
                  <a:solidFill>
                    <a:schemeClr val="tx1"/>
                  </a:solidFill>
                </a:rPr>
                <a:t>Class_Human</a:t>
              </a:r>
              <a:endParaRPr lang="en-US" b="1" u="sng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marL="457200" indent="-457200">
                <a:buFontTx/>
                <a:buChar char="-"/>
              </a:pPr>
              <a:r>
                <a:rPr lang="en-US" dirty="0" smtClean="0">
                  <a:solidFill>
                    <a:schemeClr val="tx1"/>
                  </a:solidFill>
                </a:rPr>
                <a:t>Attributes</a:t>
              </a:r>
            </a:p>
            <a:p>
              <a:pPr marL="457200" indent="-457200">
                <a:buFontTx/>
                <a:buChar char="-"/>
              </a:pPr>
              <a:endParaRPr lang="en-US" dirty="0">
                <a:solidFill>
                  <a:schemeClr val="tx1"/>
                </a:solidFill>
              </a:endParaRPr>
            </a:p>
            <a:p>
              <a:pPr marL="457200" indent="-457200">
                <a:buFontTx/>
                <a:buChar char="-"/>
              </a:pPr>
              <a:r>
                <a:rPr lang="en-US" dirty="0" smtClean="0">
                  <a:solidFill>
                    <a:schemeClr val="tx1"/>
                  </a:solidFill>
                </a:rPr>
                <a:t>Methods</a:t>
              </a:r>
              <a:endParaRPr lang="en-MY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804886" y="3857172"/>
              <a:ext cx="3733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804886" y="4894944"/>
              <a:ext cx="3733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770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Presenting </a:t>
            </a:r>
            <a:br>
              <a:rPr lang="en-US" b="1" dirty="0" smtClean="0"/>
            </a:br>
            <a:r>
              <a:rPr lang="en-US" b="1" dirty="0" smtClean="0"/>
              <a:t>Objects and Classes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Object</a:t>
            </a:r>
          </a:p>
          <a:p>
            <a:endParaRPr lang="en-US" sz="4400" dirty="0" smtClean="0"/>
          </a:p>
          <a:p>
            <a:r>
              <a:rPr lang="en-US" sz="4400" dirty="0" smtClean="0"/>
              <a:t>Anonymous</a:t>
            </a:r>
          </a:p>
          <a:p>
            <a:pPr marL="0" indent="0">
              <a:buNone/>
            </a:pPr>
            <a:r>
              <a:rPr lang="en-US" sz="4400" dirty="0" smtClean="0"/>
              <a:t> Object of a class</a:t>
            </a:r>
            <a:endParaRPr lang="en-MY" sz="4400" dirty="0"/>
          </a:p>
        </p:txBody>
      </p:sp>
      <p:grpSp>
        <p:nvGrpSpPr>
          <p:cNvPr id="6" name="Group 5"/>
          <p:cNvGrpSpPr/>
          <p:nvPr/>
        </p:nvGrpSpPr>
        <p:grpSpPr>
          <a:xfrm>
            <a:off x="5257800" y="1863172"/>
            <a:ext cx="2728686" cy="1781628"/>
            <a:chOff x="2804886" y="3323772"/>
            <a:chExt cx="3733800" cy="2743200"/>
          </a:xfrm>
        </p:grpSpPr>
        <p:sp>
          <p:nvSpPr>
            <p:cNvPr id="7" name="Rectangle 6"/>
            <p:cNvSpPr/>
            <p:nvPr/>
          </p:nvSpPr>
          <p:spPr>
            <a:xfrm>
              <a:off x="2804886" y="3323772"/>
              <a:ext cx="3733800" cy="2743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 smtClean="0">
                  <a:solidFill>
                    <a:schemeClr val="tx1"/>
                  </a:solidFill>
                </a:rPr>
                <a:t>Ali</a:t>
              </a: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marL="457200" indent="-457200">
                <a:buFontTx/>
                <a:buChar char="-"/>
              </a:pPr>
              <a:r>
                <a:rPr lang="en-US" dirty="0" smtClean="0">
                  <a:solidFill>
                    <a:schemeClr val="tx1"/>
                  </a:solidFill>
                </a:rPr>
                <a:t>Attributes</a:t>
              </a:r>
            </a:p>
            <a:p>
              <a:pPr marL="457200" indent="-457200">
                <a:buFontTx/>
                <a:buChar char="-"/>
              </a:pPr>
              <a:endParaRPr lang="en-US" dirty="0">
                <a:solidFill>
                  <a:schemeClr val="tx1"/>
                </a:solidFill>
              </a:endParaRPr>
            </a:p>
            <a:p>
              <a:pPr marL="457200" indent="-457200">
                <a:buFontTx/>
                <a:buChar char="-"/>
              </a:pPr>
              <a:r>
                <a:rPr lang="en-US" dirty="0" smtClean="0">
                  <a:solidFill>
                    <a:schemeClr val="tx1"/>
                  </a:solidFill>
                </a:rPr>
                <a:t>Methods</a:t>
              </a:r>
              <a:endParaRPr lang="en-MY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04886" y="3857172"/>
              <a:ext cx="3733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04886" y="4894944"/>
              <a:ext cx="3733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72314" y="4009572"/>
            <a:ext cx="2728686" cy="1781628"/>
            <a:chOff x="2804886" y="3323772"/>
            <a:chExt cx="3733800" cy="2743200"/>
          </a:xfrm>
        </p:grpSpPr>
        <p:sp>
          <p:nvSpPr>
            <p:cNvPr id="12" name="Rectangle 11"/>
            <p:cNvSpPr/>
            <p:nvPr/>
          </p:nvSpPr>
          <p:spPr>
            <a:xfrm>
              <a:off x="2804886" y="3323772"/>
              <a:ext cx="3733800" cy="2743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 smtClean="0">
                  <a:solidFill>
                    <a:schemeClr val="tx1"/>
                  </a:solidFill>
                </a:rPr>
                <a:t>: </a:t>
              </a:r>
              <a:r>
                <a:rPr lang="en-US" b="1" u="sng" dirty="0" err="1" smtClean="0">
                  <a:solidFill>
                    <a:schemeClr val="tx1"/>
                  </a:solidFill>
                </a:rPr>
                <a:t>Class_Human</a:t>
              </a:r>
              <a:endParaRPr lang="en-US" b="1" u="sng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marL="457200" indent="-457200">
                <a:buFontTx/>
                <a:buChar char="-"/>
              </a:pPr>
              <a:r>
                <a:rPr lang="en-US" dirty="0" smtClean="0">
                  <a:solidFill>
                    <a:schemeClr val="tx1"/>
                  </a:solidFill>
                </a:rPr>
                <a:t>Attributes</a:t>
              </a:r>
            </a:p>
            <a:p>
              <a:pPr marL="457200" indent="-457200">
                <a:buFontTx/>
                <a:buChar char="-"/>
              </a:pPr>
              <a:endParaRPr lang="en-US" dirty="0">
                <a:solidFill>
                  <a:schemeClr val="tx1"/>
                </a:solidFill>
              </a:endParaRPr>
            </a:p>
            <a:p>
              <a:pPr marL="457200" indent="-457200">
                <a:buFontTx/>
                <a:buChar char="-"/>
              </a:pPr>
              <a:r>
                <a:rPr lang="en-US" dirty="0" smtClean="0">
                  <a:solidFill>
                    <a:schemeClr val="tx1"/>
                  </a:solidFill>
                </a:rPr>
                <a:t>Methods</a:t>
              </a:r>
              <a:endParaRPr lang="en-MY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804886" y="3857172"/>
              <a:ext cx="3733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804886" y="4894944"/>
              <a:ext cx="3733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05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23</TotalTime>
  <Pages>11</Pages>
  <Words>1111</Words>
  <Application>Microsoft Office PowerPoint</Application>
  <PresentationFormat>On-screen Show (4:3)</PresentationFormat>
  <Paragraphs>334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Century Gothic</vt:lpstr>
      <vt:lpstr>新細明體</vt:lpstr>
      <vt:lpstr>Times New Roman</vt:lpstr>
      <vt:lpstr>Wingdings</vt:lpstr>
      <vt:lpstr>UCTI-Template-foundation-level</vt:lpstr>
      <vt:lpstr>Class Diagram</vt:lpstr>
      <vt:lpstr>Topic &amp; Structure of The Lesson</vt:lpstr>
      <vt:lpstr>Learning outcome</vt:lpstr>
      <vt:lpstr>Key terms you must be able to use</vt:lpstr>
      <vt:lpstr>PowerPoint Presentation</vt:lpstr>
      <vt:lpstr>PowerPoint Presentation</vt:lpstr>
      <vt:lpstr>Class Diagram</vt:lpstr>
      <vt:lpstr>Presenting  Objects and Classes</vt:lpstr>
      <vt:lpstr>Presenting  Objects and Classes</vt:lpstr>
      <vt:lpstr>Attributes and Methods </vt:lpstr>
      <vt:lpstr>Attributes and Methods </vt:lpstr>
      <vt:lpstr>Attributes and Methods  Visibility</vt:lpstr>
      <vt:lpstr>PowerPoint Presentation</vt:lpstr>
      <vt:lpstr>PowerPoint Presentation</vt:lpstr>
      <vt:lpstr>Association</vt:lpstr>
      <vt:lpstr>Association</vt:lpstr>
      <vt:lpstr>Association</vt:lpstr>
      <vt:lpstr>Association Class</vt:lpstr>
      <vt:lpstr>PowerPoint Presentation</vt:lpstr>
      <vt:lpstr>Class Diagram Associations: Aggregation </vt:lpstr>
      <vt:lpstr>PowerPoint Presentation</vt:lpstr>
      <vt:lpstr>Aggregation Examples</vt:lpstr>
      <vt:lpstr>Class Diagram Associations: Composition</vt:lpstr>
      <vt:lpstr>PowerPoint Presentation</vt:lpstr>
      <vt:lpstr>Composition Examples</vt:lpstr>
      <vt:lpstr>PowerPoint Presentation</vt:lpstr>
      <vt:lpstr>PowerPoint Presentation</vt:lpstr>
      <vt:lpstr>Generalization (Inheritance)</vt:lpstr>
      <vt:lpstr>Generalization (Inheritance)</vt:lpstr>
      <vt:lpstr>PowerPoint Presentation</vt:lpstr>
      <vt:lpstr>PowerPoint Presentation</vt:lpstr>
      <vt:lpstr>Quick Review Questions</vt:lpstr>
      <vt:lpstr>PowerPoint Presentation</vt:lpstr>
      <vt:lpstr>PowerPoint Presentation</vt:lpstr>
      <vt:lpstr>Next Session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Minnu Helen Joseph</cp:lastModifiedBy>
  <cp:revision>10</cp:revision>
  <cp:lastPrinted>1995-11-02T09:23:42Z</cp:lastPrinted>
  <dcterms:created xsi:type="dcterms:W3CDTF">2017-10-11T09:20:11Z</dcterms:created>
  <dcterms:modified xsi:type="dcterms:W3CDTF">2019-06-17T02:21:01Z</dcterms:modified>
</cp:coreProperties>
</file>