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75" r:id="rId2"/>
    <p:sldId id="301" r:id="rId3"/>
    <p:sldId id="276" r:id="rId4"/>
    <p:sldId id="30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3" r:id="rId29"/>
    <p:sldId id="300" r:id="rId3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8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0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UML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162800" y="662622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29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igseye.kennesaw.edu/~dbraun/csis4650/A&amp;D/UML_tutorial/interaction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3561588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Activity Diagram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41688" y="4837136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System Modeling </a:t>
            </a:r>
            <a:endParaRPr lang="en-US" dirty="0"/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33388" y="1528207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72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/>
              <a:t>Components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97888" cy="4456113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An </a:t>
            </a:r>
            <a:r>
              <a:rPr lang="en-GB" altLang="en-US" i="1" dirty="0"/>
              <a:t>activity</a:t>
            </a:r>
            <a:r>
              <a:rPr lang="en-GB" altLang="en-US" dirty="0"/>
              <a:t> is an ongoing, though interruptible, execution of a step in a workflow (such as an operation or transaction)</a:t>
            </a:r>
          </a:p>
          <a:p>
            <a:pPr marL="739775" lvl="1" indent="-282575">
              <a:spcBef>
                <a:spcPts val="5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Represented with a rounded </a:t>
            </a:r>
            <a:r>
              <a:rPr lang="en-GB" altLang="en-US" dirty="0" smtClean="0"/>
              <a:t>rectangle </a:t>
            </a:r>
            <a:endParaRPr lang="en-GB" altLang="en-US" dirty="0"/>
          </a:p>
          <a:p>
            <a:pPr marL="739775" lvl="1" indent="-282575">
              <a:spcBef>
                <a:spcPts val="5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Text in the activity box should represent an activity (verb phrase in present tense</a:t>
            </a:r>
            <a:r>
              <a:rPr lang="en-GB" altLang="en-US" dirty="0" smtClean="0"/>
              <a:t>) 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2" y="4613511"/>
            <a:ext cx="2463526" cy="8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/>
              <a:t>Components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056" y="1143000"/>
            <a:ext cx="8497888" cy="4800600"/>
          </a:xfrm>
          <a:ln/>
        </p:spPr>
        <p:txBody>
          <a:bodyPr/>
          <a:lstStyle/>
          <a:p>
            <a:pPr marL="339725" indent="-339725">
              <a:spcBef>
                <a:spcPts val="45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An </a:t>
            </a:r>
            <a:r>
              <a:rPr lang="en-GB" altLang="en-US" i="1" dirty="0"/>
              <a:t>event</a:t>
            </a:r>
            <a:r>
              <a:rPr lang="en-GB" altLang="en-US" dirty="0"/>
              <a:t> is triggered by an activity. It specifies a significant occurrence that has a location in time and space. </a:t>
            </a:r>
          </a:p>
          <a:p>
            <a:pPr marL="739775" lvl="1" indent="-282575">
              <a:spcBef>
                <a:spcPts val="4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800" dirty="0"/>
              <a:t>An instance of an event (trigger) results in the flow from one activity to another.</a:t>
            </a:r>
          </a:p>
          <a:p>
            <a:pPr marL="739775" lvl="1" indent="-282575">
              <a:spcBef>
                <a:spcPts val="4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800" dirty="0" smtClean="0"/>
          </a:p>
          <a:p>
            <a:pPr marL="739775" lvl="1" indent="-282575">
              <a:spcBef>
                <a:spcPts val="4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800" dirty="0" smtClean="0"/>
              <a:t>These </a:t>
            </a:r>
            <a:r>
              <a:rPr lang="en-GB" altLang="en-US" sz="2800" dirty="0"/>
              <a:t>are represented by directed straight lines emerging from triggering activity and ending at activity to be triggered. Label text for events should represent event but not the data involved. </a:t>
            </a:r>
          </a:p>
          <a:p>
            <a:pPr marL="739775" lvl="1" indent="-279400">
              <a:spcBef>
                <a:spcPts val="4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48" y="3400754"/>
            <a:ext cx="1457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5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/>
              <a:t>Components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483" y="1408386"/>
            <a:ext cx="8497888" cy="4800600"/>
          </a:xfrm>
          <a:ln/>
        </p:spPr>
        <p:txBody>
          <a:bodyPr/>
          <a:lstStyle/>
          <a:p>
            <a:pPr marL="739775" lvl="1" indent="-279400">
              <a:spcBef>
                <a:spcPts val="4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800" dirty="0"/>
          </a:p>
          <a:p>
            <a:pPr marL="339725" indent="-339725">
              <a:spcBef>
                <a:spcPts val="45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A </a:t>
            </a:r>
            <a:r>
              <a:rPr lang="en-GB" altLang="en-US" i="1" dirty="0"/>
              <a:t>decision </a:t>
            </a:r>
            <a:r>
              <a:rPr lang="en-GB" altLang="en-US" dirty="0"/>
              <a:t>may be shown by </a:t>
            </a:r>
            <a:r>
              <a:rPr lang="en-GB" altLang="en-US" dirty="0" err="1"/>
              <a:t>labeling</a:t>
            </a:r>
            <a:r>
              <a:rPr lang="en-GB" altLang="en-US" dirty="0"/>
              <a:t> multiple output transitions of an activity with different guard conditions. </a:t>
            </a:r>
          </a:p>
          <a:p>
            <a:pPr marL="739775" lvl="1" indent="-282575">
              <a:spcBef>
                <a:spcPts val="40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800" dirty="0"/>
              <a:t>For convenience a stereotype is provided for a decision: the traditional diamond shape, with one or more incoming arrows and with two or more outgoing arrows, each </a:t>
            </a:r>
            <a:r>
              <a:rPr lang="en-GB" altLang="en-US" sz="2800" dirty="0" err="1"/>
              <a:t>labeled</a:t>
            </a:r>
            <a:r>
              <a:rPr lang="en-GB" altLang="en-US" sz="2800" dirty="0"/>
              <a:t> by a distinct guard condition with no event trigger. </a:t>
            </a:r>
          </a:p>
        </p:txBody>
      </p:sp>
    </p:spTree>
    <p:extLst>
      <p:ext uri="{BB962C8B-B14F-4D97-AF65-F5344CB8AC3E}">
        <p14:creationId xmlns:p14="http://schemas.microsoft.com/office/powerpoint/2010/main" val="2388611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 Notation</a:t>
            </a:r>
            <a:endParaRPr lang="en-MY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119" y="1637158"/>
            <a:ext cx="5667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358" y="260990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/>
              <a:t>Interpreting an Activity Diagram</a:t>
            </a:r>
            <a:endParaRPr lang="en-GB" altLang="en-US" b="1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0414" y="1800046"/>
            <a:ext cx="8574088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Diagrams are read from top to bottom and have branches and forks to describe conditions and parallel activities. 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A </a:t>
            </a:r>
            <a:r>
              <a:rPr lang="en-GB" altLang="en-US" u="sng" dirty="0"/>
              <a:t>fork</a:t>
            </a:r>
            <a:r>
              <a:rPr lang="en-GB" altLang="en-US" dirty="0"/>
              <a:t> is used  when multiple activities </a:t>
            </a:r>
            <a:r>
              <a:rPr lang="en-GB" altLang="en-US" dirty="0" smtClean="0"/>
              <a:t>occur </a:t>
            </a:r>
            <a:r>
              <a:rPr lang="en-GB" altLang="en-US" dirty="0"/>
              <a:t>at the same time.  </a:t>
            </a:r>
            <a:endParaRPr lang="en-GB" altLang="en-US" dirty="0" smtClean="0"/>
          </a:p>
          <a:p>
            <a:pPr marL="457200" lvl="1" indent="0">
              <a:lnSpc>
                <a:spcPct val="90000"/>
              </a:lnSpc>
              <a:spcBef>
                <a:spcPts val="450"/>
              </a:spcBef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 smtClean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smtClean="0"/>
              <a:t>A </a:t>
            </a:r>
            <a:r>
              <a:rPr lang="en-GB" altLang="en-US" u="sng" dirty="0"/>
              <a:t>branch</a:t>
            </a:r>
            <a:r>
              <a:rPr lang="en-GB" altLang="en-US" dirty="0"/>
              <a:t> describes what activities will take place based on a set of conditions</a:t>
            </a:r>
            <a:r>
              <a:rPr lang="en-GB" altLang="en-US" dirty="0" smtClean="0"/>
              <a:t>.</a:t>
            </a:r>
          </a:p>
          <a:p>
            <a:pPr marL="457200" lvl="1" indent="0">
              <a:lnSpc>
                <a:spcPct val="90000"/>
              </a:lnSpc>
              <a:spcBef>
                <a:spcPts val="450"/>
              </a:spcBef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 smtClean="0"/>
          </a:p>
          <a:p>
            <a:pPr marL="457200" lvl="1" indent="0">
              <a:lnSpc>
                <a:spcPct val="90000"/>
              </a:lnSpc>
              <a:spcBef>
                <a:spcPts val="450"/>
              </a:spcBef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97" y="2919251"/>
            <a:ext cx="2867025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97" y="4743457"/>
            <a:ext cx="2409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2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358" y="260990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/>
              <a:t>Interpreting an Activity Diagram</a:t>
            </a:r>
            <a:endParaRPr lang="en-GB" altLang="en-US" b="1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0414" y="1390130"/>
            <a:ext cx="8574088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Diagrams are read from top to bottom and have branches and forks to describe conditions and parallel activities. 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smtClean="0"/>
              <a:t>All </a:t>
            </a:r>
            <a:r>
              <a:rPr lang="en-GB" altLang="en-US" dirty="0"/>
              <a:t>branches at some point are followed by a </a:t>
            </a:r>
            <a:r>
              <a:rPr lang="en-GB" altLang="en-US" u="sng" dirty="0"/>
              <a:t>merge</a:t>
            </a:r>
            <a:r>
              <a:rPr lang="en-GB" altLang="en-US" dirty="0"/>
              <a:t> to indicate the end of the conditional </a:t>
            </a:r>
            <a:r>
              <a:rPr lang="en-GB" altLang="en-US" dirty="0" smtClean="0"/>
              <a:t>behaviour </a:t>
            </a:r>
            <a:r>
              <a:rPr lang="en-GB" altLang="en-US" dirty="0"/>
              <a:t>started by that  branch.  </a:t>
            </a:r>
            <a:endParaRPr lang="en-GB" altLang="en-US" dirty="0" smtClean="0"/>
          </a:p>
          <a:p>
            <a:pPr marL="457200" lvl="1" indent="0">
              <a:lnSpc>
                <a:spcPct val="90000"/>
              </a:lnSpc>
              <a:spcBef>
                <a:spcPts val="450"/>
              </a:spcBef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dirty="0" smtClean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smtClean="0"/>
              <a:t>After </a:t>
            </a:r>
            <a:r>
              <a:rPr lang="en-GB" altLang="en-US" dirty="0"/>
              <a:t>the merge all of the parallel activities must be  combined by a </a:t>
            </a:r>
            <a:r>
              <a:rPr lang="en-GB" altLang="en-US" u="sng" dirty="0"/>
              <a:t>join</a:t>
            </a:r>
            <a:r>
              <a:rPr lang="en-GB" altLang="en-US" dirty="0"/>
              <a:t> before transitioning into the final activity state.  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3" y="3019092"/>
            <a:ext cx="166687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3" y="4826866"/>
            <a:ext cx="2867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5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Example of a generic Activity Diagram</a:t>
            </a:r>
            <a:endParaRPr lang="en-MY" b="1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9588" y="1890144"/>
            <a:ext cx="44005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4638"/>
            <a:ext cx="4415051" cy="868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/>
              <a:t>Activity Diagram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40644" y="641132"/>
            <a:ext cx="6972300" cy="5638800"/>
            <a:chOff x="1981200" y="609600"/>
            <a:chExt cx="6972300" cy="5638800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272" y="838200"/>
              <a:ext cx="4649788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2819400" y="1447800"/>
              <a:ext cx="7572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Fork</a:t>
              </a: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2286000" y="2438400"/>
              <a:ext cx="10620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Branch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7392988" y="609600"/>
              <a:ext cx="1446212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Start State</a:t>
              </a:r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flipH="1">
              <a:off x="5940425" y="838200"/>
              <a:ext cx="1377950" cy="1524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3657600" y="1676400"/>
              <a:ext cx="1600200" cy="3810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3352800" y="2819400"/>
              <a:ext cx="914400" cy="3810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981200" y="4724400"/>
              <a:ext cx="9715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Merge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3048000" y="4492625"/>
              <a:ext cx="1143000" cy="4635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7696200" y="4648200"/>
              <a:ext cx="6889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Join</a:t>
              </a: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6245225" y="4876800"/>
              <a:ext cx="1530350" cy="15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7772400" y="1295400"/>
              <a:ext cx="11811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Activity</a:t>
              </a:r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6473825" y="1524000"/>
              <a:ext cx="1301750" cy="762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7315200" y="5638800"/>
              <a:ext cx="1443038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/>
                <a:t>End State</a:t>
              </a: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H="1">
              <a:off x="6092825" y="5867400"/>
              <a:ext cx="1225550" cy="1524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194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 for a New Reservation Use Case</a:t>
            </a:r>
            <a:endParaRPr lang="en-MY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4973" y="1405719"/>
            <a:ext cx="4997884" cy="517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47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 </a:t>
            </a:r>
            <a:br>
              <a:rPr lang="en-US" b="1" dirty="0" smtClean="0"/>
            </a:br>
            <a:r>
              <a:rPr lang="en-US" b="1" dirty="0" smtClean="0"/>
              <a:t>for Admission of Patients</a:t>
            </a:r>
            <a:endParaRPr lang="en-MY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0" y="1940445"/>
            <a:ext cx="7885327" cy="41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97" y="1204183"/>
            <a:ext cx="8229600" cy="51609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6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Steps to Create an Activity Diagram</a:t>
            </a:r>
            <a:endParaRPr lang="en-MY" b="1" dirty="0"/>
          </a:p>
        </p:txBody>
      </p:sp>
      <p:sp>
        <p:nvSpPr>
          <p:cNvPr id="4" name="Rectangle 3"/>
          <p:cNvSpPr/>
          <p:nvPr/>
        </p:nvSpPr>
        <p:spPr>
          <a:xfrm>
            <a:off x="784745" y="1949315"/>
            <a:ext cx="7499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 a use </a:t>
            </a:r>
            <a:r>
              <a:rPr lang="en-US" sz="2800" dirty="0" smtClean="0">
                <a:latin typeface="+mn-lt"/>
              </a:rPr>
              <a:t>case</a:t>
            </a:r>
            <a:endParaRPr lang="en-US" sz="2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Add activities to the </a:t>
            </a:r>
            <a:r>
              <a:rPr lang="en-US" sz="2800" dirty="0" smtClean="0">
                <a:latin typeface="+mn-lt"/>
              </a:rPr>
              <a:t>diagram</a:t>
            </a:r>
            <a:endParaRPr lang="en-US" sz="2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Add </a:t>
            </a:r>
            <a:r>
              <a:rPr lang="en-US" sz="2800" dirty="0" smtClean="0">
                <a:latin typeface="+mn-lt"/>
              </a:rPr>
              <a:t>flows</a:t>
            </a:r>
            <a:endParaRPr lang="en-US" sz="2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Add conditions, if </a:t>
            </a:r>
            <a:r>
              <a:rPr lang="en-US" sz="2800" dirty="0" smtClean="0">
                <a:latin typeface="+mn-lt"/>
              </a:rPr>
              <a:t>necessary</a:t>
            </a:r>
            <a:endParaRPr lang="en-US" sz="2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Add synchronization bars, if </a:t>
            </a:r>
            <a:r>
              <a:rPr lang="en-US" sz="2800" dirty="0" smtClean="0">
                <a:latin typeface="+mn-lt"/>
              </a:rPr>
              <a:t>necessary</a:t>
            </a:r>
            <a:endParaRPr lang="en-US" sz="2800" dirty="0">
              <a:latin typeface="+mn-lt"/>
            </a:endParaRPr>
          </a:p>
          <a:p>
            <a:pPr marL="457200" indent="-457200"/>
            <a:r>
              <a:rPr lang="en-US" sz="2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56944" y="380880"/>
            <a:ext cx="8229240" cy="1236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Activity Diagrams in the Design Phase</a:t>
            </a:r>
            <a:endParaRPr sz="3600" b="1" dirty="0">
              <a:latin typeface="+mj-l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65" y="1665508"/>
            <a:ext cx="936601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Activity diagrams are not used often in the Design phase. They tend to be used when they can highlight features that the other dynamic view cannot </a:t>
            </a:r>
            <a:r>
              <a:rPr lang="en-US" sz="3200" dirty="0" smtClean="0"/>
              <a:t>show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As the name suggests, they are useful for: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 smtClean="0"/>
              <a:t>Emphasizing </a:t>
            </a:r>
            <a:r>
              <a:rPr lang="en-US" sz="3200" dirty="0"/>
              <a:t>activities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dirty="0" smtClean="0"/>
              <a:t>Showing </a:t>
            </a:r>
            <a:r>
              <a:rPr lang="en-US" sz="3200" dirty="0"/>
              <a:t>parallel behavior</a:t>
            </a:r>
          </a:p>
        </p:txBody>
      </p:sp>
    </p:spTree>
    <p:extLst>
      <p:ext uri="{BB962C8B-B14F-4D97-AF65-F5344CB8AC3E}">
        <p14:creationId xmlns:p14="http://schemas.microsoft.com/office/powerpoint/2010/main" val="33016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56944" y="380880"/>
            <a:ext cx="8229240" cy="1236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Activity Diagrams in the Design Phase</a:t>
            </a:r>
            <a:endParaRPr sz="3600" b="1" dirty="0">
              <a:latin typeface="+mj-l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65" y="1679156"/>
            <a:ext cx="936601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Activity diagrams can be drawn or redrawn if needed to support activities that are new or changed by the impact of </a:t>
            </a:r>
            <a:r>
              <a:rPr lang="en-US" sz="3200" dirty="0" smtClean="0"/>
              <a:t>design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You can add detail, add, or change </a:t>
            </a:r>
            <a:r>
              <a:rPr lang="en-US" sz="3200" dirty="0" err="1" smtClean="0"/>
              <a:t>swimlanes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you could put the GUI, event handlers, and data persistence objects into a </a:t>
            </a:r>
            <a:r>
              <a:rPr lang="en-US" sz="3200" dirty="0" err="1" smtClean="0"/>
              <a:t>swimlane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4065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3412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/>
              <a:t>When to Use Activity Diagrams  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66052"/>
            <a:ext cx="8458200" cy="50292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The main reason  to use activity diagrams is to model the workflow behind the system being  </a:t>
            </a:r>
            <a:r>
              <a:rPr lang="en-GB" altLang="en-US" sz="2400" dirty="0" smtClean="0"/>
              <a:t>designed</a:t>
            </a:r>
            <a:endParaRPr lang="en-GB" altLang="en-US" sz="2400" dirty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Activity Diagrams are also useful for: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err="1"/>
              <a:t>analyzing</a:t>
            </a:r>
            <a:r>
              <a:rPr lang="en-GB" altLang="en-US" dirty="0"/>
              <a:t> a use case by describing what actions need to take place and when they should occur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describing a complicated sequential algorithm 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ArialMT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err="1"/>
              <a:t>modeling</a:t>
            </a:r>
            <a:r>
              <a:rPr lang="en-GB" altLang="en-US" dirty="0"/>
              <a:t> applications with parallel </a:t>
            </a:r>
            <a:r>
              <a:rPr lang="en-GB" altLang="en-US" dirty="0" smtClean="0"/>
              <a:t>processes</a:t>
            </a:r>
            <a:endParaRPr lang="en-GB" altLang="en-US" dirty="0">
              <a:solidFill>
                <a:srgbClr val="0000EE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Activity Diagrams should not take the place of  </a:t>
            </a:r>
            <a:r>
              <a:rPr lang="en-GB" altLang="en-US" sz="2400" dirty="0">
                <a:solidFill>
                  <a:srgbClr val="CCCCFF"/>
                </a:solidFill>
                <a:hlinkClick r:id="rId3"/>
              </a:rPr>
              <a:t>interaction diagrams</a:t>
            </a:r>
            <a:r>
              <a:rPr lang="en-GB" altLang="en-US" sz="2400" dirty="0"/>
              <a:t> and </a:t>
            </a:r>
            <a:r>
              <a:rPr lang="en-GB" altLang="en-US" sz="2400" dirty="0">
                <a:solidFill>
                  <a:srgbClr val="0000EE"/>
                </a:solidFill>
              </a:rPr>
              <a:t>state </a:t>
            </a:r>
            <a:r>
              <a:rPr lang="en-GB" altLang="en-US" sz="2400" dirty="0" smtClean="0">
                <a:solidFill>
                  <a:srgbClr val="0000EE"/>
                </a:solidFill>
              </a:rPr>
              <a:t>diagrams</a:t>
            </a:r>
            <a:endParaRPr lang="en-GB" altLang="en-US" sz="2400" dirty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Activity diagrams do not give detail about how objects behave or how objects </a:t>
            </a:r>
            <a:r>
              <a:rPr lang="en-GB" altLang="en-US" sz="2400" dirty="0" smtClean="0"/>
              <a:t>collaborate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32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Use Case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3434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Font typeface="ArialMT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>
                <a:latin typeface="ArialMT" charset="0"/>
              </a:rPr>
              <a:t>Withdraw money from a bank account through an ATM</a:t>
            </a:r>
          </a:p>
        </p:txBody>
      </p:sp>
    </p:spTree>
    <p:extLst>
      <p:ext uri="{BB962C8B-B14F-4D97-AF65-F5344CB8AC3E}">
        <p14:creationId xmlns:p14="http://schemas.microsoft.com/office/powerpoint/2010/main" val="1941869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13"/>
            <a:ext cx="60198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992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 smtClean="0"/>
              <a:t>Disadvantage</a:t>
            </a:r>
            <a:endParaRPr lang="en-GB" altLang="en-US" b="1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02974"/>
            <a:ext cx="8574088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A disadvantage of activity diagrams is that they do not explicitly present which objects execute which activities, and the way that the messaging works between </a:t>
            </a:r>
            <a:r>
              <a:rPr lang="en-GB" altLang="en-US" dirty="0" smtClean="0"/>
              <a:t>them </a:t>
            </a:r>
            <a:endParaRPr lang="en-GB" altLang="en-US" dirty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800" dirty="0" err="1"/>
              <a:t>Labeling</a:t>
            </a:r>
            <a:r>
              <a:rPr lang="en-GB" altLang="en-US" sz="2800" dirty="0"/>
              <a:t> of each activity with the responsible object can be </a:t>
            </a:r>
            <a:r>
              <a:rPr lang="en-GB" altLang="en-US" sz="2800" dirty="0" smtClean="0"/>
              <a:t>done </a:t>
            </a:r>
            <a:endParaRPr lang="en-GB" altLang="en-US" sz="2800" dirty="0"/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800" dirty="0"/>
              <a:t>It is useful to draw an activity diagram early in the </a:t>
            </a:r>
            <a:r>
              <a:rPr lang="en-GB" altLang="en-US" sz="2800" dirty="0" err="1"/>
              <a:t>modeling</a:t>
            </a:r>
            <a:r>
              <a:rPr lang="en-GB" altLang="en-US" sz="2800" dirty="0"/>
              <a:t> of a process, to help understand the overall </a:t>
            </a:r>
            <a:r>
              <a:rPr lang="en-GB" altLang="en-US" sz="2800" dirty="0" smtClean="0"/>
              <a:t>process </a:t>
            </a:r>
            <a:endParaRPr lang="en-GB" altLang="en-US" sz="2800" dirty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 smtClean="0"/>
              <a:t>Then </a:t>
            </a:r>
            <a:r>
              <a:rPr lang="en-GB" altLang="en-US" dirty="0"/>
              <a:t>interaction diagrams can be used to help you allocate activities to classes.</a:t>
            </a:r>
          </a:p>
        </p:txBody>
      </p:sp>
    </p:spTree>
    <p:extLst>
      <p:ext uri="{BB962C8B-B14F-4D97-AF65-F5344CB8AC3E}">
        <p14:creationId xmlns:p14="http://schemas.microsoft.com/office/powerpoint/2010/main" val="420194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an activity diagram?</a:t>
            </a:r>
            <a:endParaRPr lang="en-US" dirty="0"/>
          </a:p>
          <a:p>
            <a:r>
              <a:rPr lang="en-US" dirty="0" smtClean="0"/>
              <a:t>What are the components of an activity diagram?</a:t>
            </a:r>
          </a:p>
          <a:p>
            <a:r>
              <a:rPr lang="en-US" dirty="0" smtClean="0"/>
              <a:t>Draw the activity diagram for borrowing a book from the library</a:t>
            </a:r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36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70153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lvl="3" indent="0">
              <a:buNone/>
            </a:pPr>
            <a:r>
              <a:rPr lang="en-US" sz="2800" dirty="0" smtClean="0"/>
              <a:t>-Activity diagram and its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6114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40768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to:</a:t>
            </a:r>
          </a:p>
          <a:p>
            <a:pPr lvl="1"/>
            <a:r>
              <a:rPr lang="en-US" dirty="0" smtClean="0"/>
              <a:t>Model a system using an activity diagram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7173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pPr marL="1371600" lvl="3" indent="0">
              <a:buNone/>
            </a:pPr>
            <a:r>
              <a:rPr lang="en-US" sz="2400" dirty="0" smtClean="0"/>
              <a:t>-activity diagram(symbols and connectors)</a:t>
            </a:r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endParaRPr lang="en-US" sz="2400" dirty="0" smtClean="0"/>
          </a:p>
          <a:p>
            <a:pPr marL="1371600" lvl="3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2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Activity Diagram</a:t>
            </a:r>
            <a:endParaRPr b="1" dirty="0">
              <a:latin typeface="+mj-l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24376" y="1697040"/>
            <a:ext cx="853043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Activity diagrams show a procedure or </a:t>
            </a:r>
            <a:r>
              <a:rPr lang="en-US" sz="3200" dirty="0" smtClean="0"/>
              <a:t>workflow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used in process modeling </a:t>
            </a:r>
            <a:r>
              <a:rPr lang="en-US" sz="3200" dirty="0"/>
              <a:t>and </a:t>
            </a:r>
            <a:r>
              <a:rPr lang="en-US" sz="3200" dirty="0" smtClean="0"/>
              <a:t>analysis </a:t>
            </a:r>
            <a:r>
              <a:rPr lang="en-US" sz="3200" dirty="0"/>
              <a:t>during requirements </a:t>
            </a:r>
            <a:r>
              <a:rPr lang="en-US" sz="3200" dirty="0" smtClean="0"/>
              <a:t>engineering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show </a:t>
            </a:r>
            <a:r>
              <a:rPr lang="en-US" sz="3200" dirty="0"/>
              <a:t>a sequence of activities with alternate paths, and/or parallel </a:t>
            </a:r>
            <a:r>
              <a:rPr lang="en-US" sz="3200" dirty="0" smtClean="0"/>
              <a:t>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748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85640" y="274680"/>
            <a:ext cx="70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600" b="1" strike="noStrike" dirty="0" smtClean="0">
                <a:solidFill>
                  <a:srgbClr val="000000"/>
                </a:solidFill>
                <a:latin typeface="+mj-lt"/>
              </a:rPr>
              <a:t>Activity Diagram</a:t>
            </a:r>
            <a:endParaRPr b="1" dirty="0">
              <a:latin typeface="+mj-l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24376" y="1574210"/>
            <a:ext cx="8530436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Used for: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documenting </a:t>
            </a:r>
            <a:r>
              <a:rPr lang="en-US" sz="3200" dirty="0"/>
              <a:t>existing </a:t>
            </a:r>
            <a:r>
              <a:rPr lang="en-US" sz="3200" dirty="0" smtClean="0"/>
              <a:t>process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analyzing </a:t>
            </a:r>
            <a:r>
              <a:rPr lang="en-US" sz="3200" dirty="0"/>
              <a:t>new Process </a:t>
            </a:r>
            <a:r>
              <a:rPr lang="en-US" sz="3200" dirty="0" smtClean="0"/>
              <a:t>Concepts</a:t>
            </a:r>
            <a:endParaRPr lang="en-US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finding reengineering </a:t>
            </a:r>
            <a:r>
              <a:rPr lang="en-US" sz="3200" dirty="0" smtClean="0"/>
              <a:t>opportunities</a:t>
            </a:r>
          </a:p>
          <a:p>
            <a:pPr lvl="1"/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The diagrams describe the state of activities by showing the sequence of activities </a:t>
            </a:r>
            <a:r>
              <a:rPr lang="en-US" sz="3200" dirty="0" smtClean="0"/>
              <a:t>performed</a:t>
            </a:r>
            <a:r>
              <a:rPr lang="en-US" sz="3200" dirty="0"/>
              <a:t> 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they can show activities that are conditional or </a:t>
            </a:r>
            <a:r>
              <a:rPr lang="en-US" sz="3200" dirty="0" smtClean="0"/>
              <a:t>parallel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143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 dirty="0">
                <a:latin typeface="+mn-lt"/>
              </a:rPr>
              <a:t>Activity Diagram Concepts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610600" cy="36576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An activity is trigged by one or more </a:t>
            </a:r>
            <a:r>
              <a:rPr lang="en-GB" altLang="en-US" sz="2400" dirty="0" smtClean="0"/>
              <a:t>events. An </a:t>
            </a:r>
            <a:r>
              <a:rPr lang="en-GB" altLang="en-US" sz="2400" dirty="0"/>
              <a:t>activity may result in one or more events that may trigger other </a:t>
            </a:r>
            <a:r>
              <a:rPr lang="en-GB" altLang="en-US" sz="2400" dirty="0" smtClean="0"/>
              <a:t>activities </a:t>
            </a:r>
            <a:r>
              <a:rPr lang="en-GB" altLang="en-US" sz="2400" dirty="0"/>
              <a:t>or processes. </a:t>
            </a:r>
          </a:p>
          <a:p>
            <a:pPr marL="339725" indent="-33655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400" dirty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Events start from start symbol and end with finish </a:t>
            </a:r>
            <a:r>
              <a:rPr lang="en-GB" altLang="en-US" sz="2400" dirty="0" smtClean="0"/>
              <a:t>marker and have </a:t>
            </a:r>
            <a:r>
              <a:rPr lang="en-GB" altLang="en-US" sz="2400" dirty="0"/>
              <a:t>activities in between </a:t>
            </a:r>
            <a:r>
              <a:rPr lang="en-GB" altLang="en-US" sz="2400" dirty="0" smtClean="0"/>
              <a:t>that are connected </a:t>
            </a:r>
            <a:r>
              <a:rPr lang="en-GB" altLang="en-US" sz="2400" dirty="0"/>
              <a:t>by events. </a:t>
            </a:r>
          </a:p>
          <a:p>
            <a:pPr marL="339725" indent="-33655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400" dirty="0" smtClean="0"/>
          </a:p>
          <a:p>
            <a:pPr marL="339725" indent="-33655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altLang="en-US" sz="2400" dirty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buFont typeface="Times New Roman" pitchFamily="16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sz="2400" dirty="0"/>
              <a:t>The activity diagram represents the decisions, iterations and </a:t>
            </a:r>
            <a:r>
              <a:rPr lang="en-GB" altLang="en-US" sz="2400" dirty="0" smtClean="0"/>
              <a:t>parallel/random </a:t>
            </a:r>
            <a:r>
              <a:rPr lang="en-GB" altLang="en-US" sz="2400" dirty="0" err="1" smtClean="0"/>
              <a:t>behavior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of the processing. 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They capture actions performed. 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buFont typeface="Times New Roman" pitchFamily="16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altLang="en-US" dirty="0"/>
              <a:t>They stress on work performed in operations (methods).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92" y="3812629"/>
            <a:ext cx="1914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0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Activity Diagram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After you have created the Use Cases, you can use Activity Diagrams to graphically show the activities or workflows within the Use </a:t>
            </a:r>
            <a:r>
              <a:rPr lang="en-US" dirty="0" smtClean="0"/>
              <a:t>Cases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You can use this to provide a graphical view that compliments the Use Case </a:t>
            </a:r>
            <a:r>
              <a:rPr lang="en-US" dirty="0" smtClean="0"/>
              <a:t>scenarios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There is one Activity Diagram for each use </a:t>
            </a:r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Activity Diagram</a:t>
            </a:r>
            <a:endParaRPr lang="en-MY" b="1" dirty="0"/>
          </a:p>
        </p:txBody>
      </p:sp>
      <p:sp>
        <p:nvSpPr>
          <p:cNvPr id="5" name="Rectangle 4"/>
          <p:cNvSpPr/>
          <p:nvPr/>
        </p:nvSpPr>
        <p:spPr>
          <a:xfrm>
            <a:off x="634621" y="1685963"/>
            <a:ext cx="75403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dirty="0">
                <a:latin typeface="+mn-lt"/>
              </a:rPr>
              <a:t>Activity diagrams include the following elements: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Activities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Decision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Split of control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Merge of control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Iteration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Object flow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>
                <a:latin typeface="+mn-lt"/>
              </a:rPr>
              <a:t>Swimlanes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2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25</TotalTime>
  <Pages>11</Pages>
  <Words>864</Words>
  <Application>Microsoft Office PowerPoint</Application>
  <PresentationFormat>On-screen Show (4:3)</PresentationFormat>
  <Paragraphs>128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Microsoft YaHei</vt:lpstr>
      <vt:lpstr>Arial</vt:lpstr>
      <vt:lpstr>ArialMT</vt:lpstr>
      <vt:lpstr>Calibri</vt:lpstr>
      <vt:lpstr>Century Gothic</vt:lpstr>
      <vt:lpstr>新細明體</vt:lpstr>
      <vt:lpstr>Times New Roman</vt:lpstr>
      <vt:lpstr>Wingdings</vt:lpstr>
      <vt:lpstr>UCTI-Template-foundation-level</vt:lpstr>
      <vt:lpstr>Activity Diagram</vt:lpstr>
      <vt:lpstr>Topic &amp; Structure of The Lesson</vt:lpstr>
      <vt:lpstr>Learning outcome</vt:lpstr>
      <vt:lpstr>Key terms you must be able to use</vt:lpstr>
      <vt:lpstr>PowerPoint Presentation</vt:lpstr>
      <vt:lpstr>PowerPoint Presentation</vt:lpstr>
      <vt:lpstr>Activity Diagram Concepts</vt:lpstr>
      <vt:lpstr>Activity Diagram</vt:lpstr>
      <vt:lpstr>Activity Diagram</vt:lpstr>
      <vt:lpstr>Components</vt:lpstr>
      <vt:lpstr>Components</vt:lpstr>
      <vt:lpstr>Components</vt:lpstr>
      <vt:lpstr>Activity Diagram Notation</vt:lpstr>
      <vt:lpstr>Interpreting an Activity Diagram</vt:lpstr>
      <vt:lpstr>Interpreting an Activity Diagram</vt:lpstr>
      <vt:lpstr>Example of a generic Activity Diagram</vt:lpstr>
      <vt:lpstr>Activity Diagram Example</vt:lpstr>
      <vt:lpstr>Activity Diagram for a New Reservation Use Case</vt:lpstr>
      <vt:lpstr>Activity Diagram  for Admission of Patients</vt:lpstr>
      <vt:lpstr>Steps to Create an Activity Diagram</vt:lpstr>
      <vt:lpstr>PowerPoint Presentation</vt:lpstr>
      <vt:lpstr>PowerPoint Presentation</vt:lpstr>
      <vt:lpstr>When to Use Activity Diagrams   </vt:lpstr>
      <vt:lpstr>Use Case</vt:lpstr>
      <vt:lpstr>PowerPoint Presentation</vt:lpstr>
      <vt:lpstr>Disadvantage</vt:lpstr>
      <vt:lpstr>Quick Review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10</cp:revision>
  <cp:lastPrinted>1995-11-02T09:23:42Z</cp:lastPrinted>
  <dcterms:created xsi:type="dcterms:W3CDTF">2017-10-11T09:20:11Z</dcterms:created>
  <dcterms:modified xsi:type="dcterms:W3CDTF">2019-06-17T02:21:16Z</dcterms:modified>
</cp:coreProperties>
</file>