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37"/>
  </p:notesMasterIdLst>
  <p:handoutMasterIdLst>
    <p:handoutMasterId r:id="rId38"/>
  </p:handoutMasterIdLst>
  <p:sldIdLst>
    <p:sldId id="275" r:id="rId2"/>
    <p:sldId id="276"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10" r:id="rId34"/>
    <p:sldId id="308" r:id="rId35"/>
    <p:sldId id="309" r:id="rId36"/>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2C1FE"/>
    <a:srgbClr val="A2FFA3"/>
    <a:srgbClr val="FFFF99"/>
    <a:srgbClr val="FFFF66"/>
    <a:srgbClr val="FCFEB9"/>
    <a:srgbClr val="CECECE"/>
    <a:srgbClr val="C1CEFF"/>
    <a:srgbClr val="D1D3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02" autoAdjust="0"/>
  </p:normalViewPr>
  <p:slideViewPr>
    <p:cSldViewPr snapToGrid="0">
      <p:cViewPr varScale="1">
        <p:scale>
          <a:sx n="86" d="100"/>
          <a:sy n="86" d="100"/>
        </p:scale>
        <p:origin x="852" y="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D84FD0-C685-4F9B-903D-3052DD2E7E12}"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95589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smtClean="0"/>
              <a:t>Click to edit Master notes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4BD90F-00B2-42D2-8617-3A7324E45697}" type="slidenum">
              <a:rPr lang="en-US" altLang="en-US" sz="1400">
                <a:latin typeface="Calibri" panose="020F0502020204030204" pitchFamily="34" charset="0"/>
                <a:cs typeface="Calibri" panose="020F0502020204030204" pitchFamily="34" charset="0"/>
              </a:rPr>
              <a:pPr algn="r"/>
              <a:t>‹#›</a:t>
            </a:fld>
            <a:endParaRPr lang="en-US" altLang="en-US" sz="1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8310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9F10D3-84CE-46E1-8DF1-B6721BE7F8D1}" type="slidenum">
              <a:rPr lang="en-US"/>
              <a:pPr eaLnBrk="1" hangingPunct="1"/>
              <a:t>2</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840566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5C0D6D-34EC-49DC-A451-4AE336619121}" type="slidenum">
              <a:rPr lang="en-US"/>
              <a:pPr eaLnBrk="1" hangingPunct="1"/>
              <a:t>11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684840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3D25AC-2C21-437C-9B4F-575FF6CCD457}" type="slidenum">
              <a:rPr lang="en-US"/>
              <a:pPr eaLnBrk="1" hangingPunct="1"/>
              <a:t>12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195780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691EF6-385B-4DB0-AE95-ABF4E67C87C3}" type="slidenum">
              <a:rPr lang="en-US"/>
              <a:pPr eaLnBrk="1" hangingPunct="1"/>
              <a:t>13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714134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E5BEF9-EC4F-40BB-B7DA-99889282D456}" type="slidenum">
              <a:rPr lang="en-US"/>
              <a:pPr eaLnBrk="1" hangingPunct="1"/>
              <a:t>14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34328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78D2B2-65E8-47EB-8E5D-1C7F24B420A6}" type="slidenum">
              <a:rPr lang="en-US"/>
              <a:pPr eaLnBrk="1" hangingPunct="1"/>
              <a:t>15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27111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653C429-B1BC-49EB-BB70-9CB04203260B}" type="slidenum">
              <a:rPr lang="en-US"/>
              <a:pPr eaLnBrk="1" hangingPunct="1"/>
              <a:t>16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418504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383373-E08D-41B2-B6DD-7E7258464F7B}" type="slidenum">
              <a:rPr lang="en-US"/>
              <a:pPr eaLnBrk="1" hangingPunct="1"/>
              <a:t>17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875854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6AD0F0-4F51-4BE1-AD6D-2372EA2086F6}" type="slidenum">
              <a:rPr lang="en-US"/>
              <a:pPr eaLnBrk="1" hangingPunct="1"/>
              <a:t>18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581075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0AC2D1-EBEE-4A07-9687-30CDD31DBF5F}" type="slidenum">
              <a:rPr lang="en-US"/>
              <a:pPr eaLnBrk="1" hangingPunct="1"/>
              <a:t>19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035245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6A726A-5A2A-4008-9591-316AE7F269FA}" type="slidenum">
              <a:rPr lang="en-US"/>
              <a:pPr eaLnBrk="1" hangingPunct="1"/>
              <a:t>20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44613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59E9A75-0E2D-4D92-A3D5-28C1B1220624}" type="slidenum">
              <a:rPr lang="en-US"/>
              <a:pPr eaLnBrk="1" hangingPunct="1"/>
              <a:t>3</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824866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033A1B3-26CB-4EDF-B0EA-B98131982DE0}" type="slidenum">
              <a:rPr lang="en-US"/>
              <a:pPr eaLnBrk="1" hangingPunct="1"/>
              <a:t>21</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692651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0CB7D1-F7E1-4C55-814F-679ADBADC76B}" type="slidenum">
              <a:rPr lang="en-US"/>
              <a:pPr eaLnBrk="1" hangingPunct="1"/>
              <a:t>22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447370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F453BB-52C2-454B-B50F-6E497637851B}" type="slidenum">
              <a:rPr lang="en-US"/>
              <a:pPr eaLnBrk="1" hangingPunct="1"/>
              <a:t>23</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208206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9483BF4-2ACD-4791-88B2-22FADBC6E6A2}" type="slidenum">
              <a:rPr lang="en-US"/>
              <a:pPr eaLnBrk="1" hangingPunct="1"/>
              <a:t>24</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063046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CDDB6A-4387-4730-9ED3-48E98CB33FEC}" type="slidenum">
              <a:rPr lang="en-US"/>
              <a:pPr eaLnBrk="1" hangingPunct="1"/>
              <a:t>25</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174025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7250FF-344A-419D-A796-246A4D33ED74}" type="slidenum">
              <a:rPr lang="en-US"/>
              <a:pPr eaLnBrk="1" hangingPunct="1"/>
              <a:t>26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528602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42B441-01EA-4469-8E0C-DBD4425E2E12}" type="slidenum">
              <a:rPr lang="en-US"/>
              <a:pPr eaLnBrk="1" hangingPunct="1"/>
              <a:t>27</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582444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EE6BD7-E959-4554-942F-F28FDB679ED2}" type="slidenum">
              <a:rPr lang="en-US"/>
              <a:pPr eaLnBrk="1" hangingPunct="1"/>
              <a:t>28</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577106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C7FA51-BBEB-4529-B2FE-30E79C56F16C}" type="slidenum">
              <a:rPr lang="en-US"/>
              <a:pPr eaLnBrk="1" hangingPunct="1"/>
              <a:t>29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525784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C18D5D-5B6A-4883-9CC7-1600286368A5}" type="slidenum">
              <a:rPr lang="en-US"/>
              <a:pPr eaLnBrk="1" hangingPunct="1"/>
              <a:t>30</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34093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6D630A0-F912-47B6-A8FC-E71A5FE6810C}" type="slidenum">
              <a:rPr lang="en-US"/>
              <a:pPr eaLnBrk="1" hangingPunct="1"/>
              <a:t>4</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644392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06ECC3-9751-4024-9AC8-0C0F114AA659}" type="slidenum">
              <a:rPr lang="en-US"/>
              <a:pPr eaLnBrk="1" hangingPunct="1"/>
              <a:t>31</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957252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D19528D-1D68-478D-AE9E-2C20DDD7CAC3}" type="slidenum">
              <a:rPr lang="en-US"/>
              <a:pPr eaLnBrk="1" hangingPunct="1"/>
              <a:t>32</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721074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A247DE-7807-4EF2-8DF1-6B2BA34C0E17}" type="slidenum">
              <a:rPr lang="en-US"/>
              <a:pPr eaLnBrk="1" hangingPunct="1"/>
              <a:t>33</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15491316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A89D3A-B153-4112-8675-C3B14163E3E1}" type="slidenum">
              <a:rPr lang="en-US"/>
              <a:pPr eaLnBrk="1" hangingPunct="1"/>
              <a:t>35</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368450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2D004F4-250C-4035-A7BA-9B3144B4E317}" type="slidenum">
              <a:rPr lang="en-US"/>
              <a:pPr eaLnBrk="1" hangingPunct="1"/>
              <a:t>5</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76663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F0C25A-77FA-416D-9879-2774F41409F2}" type="slidenum">
              <a:rPr lang="en-US"/>
              <a:pPr eaLnBrk="1" hangingPunct="1"/>
              <a:t>6</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44407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0A46C4-1274-4979-A7A9-97415D9E5520}" type="slidenum">
              <a:rPr lang="en-US"/>
              <a:pPr eaLnBrk="1" hangingPunct="1"/>
              <a:t>7</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4211342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457E480-0F9D-4CF4-BAC5-0B0DFE002546}" type="slidenum">
              <a:rPr lang="en-US"/>
              <a:pPr eaLnBrk="1" hangingPunct="1"/>
              <a:t>8</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4128168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F1AB6E-3FCD-43DB-A443-B9C52B6C3B81}" type="slidenum">
              <a:rPr lang="en-US"/>
              <a:pPr eaLnBrk="1" hangingPunct="1"/>
              <a:t>9</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3167710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1D9896-EAEE-4089-8AEC-CBC374351FFD}" type="slidenum">
              <a:rPr lang="en-US"/>
              <a:pPr eaLnBrk="1" hangingPunct="1"/>
              <a:t>10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latin typeface="Arial" panose="020B0604020202020204" pitchFamily="34" charset="0"/>
            </a:endParaRPr>
          </a:p>
        </p:txBody>
      </p:sp>
    </p:spTree>
    <p:extLst>
      <p:ext uri="{BB962C8B-B14F-4D97-AF65-F5344CB8AC3E}">
        <p14:creationId xmlns:p14="http://schemas.microsoft.com/office/powerpoint/2010/main" val="2569203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C1FE"/>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114023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0653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88181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55113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1813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49890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Footer Placeholder 6"/>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62044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Footer Placeholder 2"/>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202310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7476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97824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pPr>
              <a:defRPr/>
            </a:pPr>
            <a:r>
              <a:rPr lang="en-GB" smtClean="0"/>
              <a:t>Slide ‹#› of 9</a:t>
            </a:r>
            <a:endParaRPr lang="en-GB"/>
          </a:p>
        </p:txBody>
      </p:sp>
    </p:spTree>
    <p:extLst>
      <p:ext uri="{BB962C8B-B14F-4D97-AF65-F5344CB8AC3E}">
        <p14:creationId xmlns:p14="http://schemas.microsoft.com/office/powerpoint/2010/main" val="316879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41275" y="6621463"/>
            <a:ext cx="9144000" cy="236537"/>
          </a:xfrm>
          <a:prstGeom prst="rect">
            <a:avLst/>
          </a:prstGeom>
          <a:solidFill>
            <a:srgbClr val="A2C1FE"/>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smtClean="0">
                <a:latin typeface="Calibri" pitchFamily="34" charset="0"/>
                <a:cs typeface="Calibri" pitchFamily="34" charset="0"/>
              </a:rPr>
              <a:t>CTO38-3-2</a:t>
            </a:r>
            <a:r>
              <a:rPr lang="en-GB" sz="800" baseline="0" dirty="0" smtClean="0">
                <a:latin typeface="Calibri" pitchFamily="34" charset="0"/>
                <a:cs typeface="Calibri" pitchFamily="34" charset="0"/>
              </a:rPr>
              <a:t> Object Oriented Development with Java</a:t>
            </a:r>
            <a:endParaRPr lang="en-GB" sz="800" dirty="0">
              <a:latin typeface="Calibri" pitchFamily="34" charset="0"/>
              <a:cs typeface="Calibri" pitchFamily="34" charset="0"/>
            </a:endParaRP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cs typeface="Calibri" panose="020F0502020204030204" pitchFamily="34" charset="0"/>
              </a:defRPr>
            </a:lvl1pPr>
          </a:lstStyle>
          <a:p>
            <a:r>
              <a:rPr lang="en-US" altLang="en-US" smtClean="0"/>
              <a:t>Slide ‹#› of 9</a:t>
            </a:r>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smtClean="0">
                <a:latin typeface="Calibri" pitchFamily="34" charset="0"/>
                <a:cs typeface="Calibri" pitchFamily="34" charset="0"/>
              </a:rPr>
              <a:t>Data types. Operators and expressions</a:t>
            </a:r>
            <a:endParaRPr lang="en-GB" sz="800" dirty="0">
              <a:latin typeface="Calibri" pitchFamily="34" charset="0"/>
              <a:cs typeface="Calibri" pitchFamily="34" charset="0"/>
            </a:endParaRP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2403666" y="3778758"/>
            <a:ext cx="6781800" cy="781050"/>
          </a:xfrm>
        </p:spPr>
        <p:txBody>
          <a:bodyPr/>
          <a:lstStyle/>
          <a:p>
            <a:pPr eaLnBrk="1" hangingPunct="1"/>
            <a:r>
              <a:rPr lang="en-US" sz="3200" dirty="0" smtClean="0">
                <a:solidFill>
                  <a:schemeClr val="tx1"/>
                </a:solidFill>
              </a:rPr>
              <a:t>Data Types, Operators and Expressions</a:t>
            </a:r>
          </a:p>
        </p:txBody>
      </p:sp>
      <p:sp>
        <p:nvSpPr>
          <p:cNvPr id="7171" name="Text Box 34"/>
          <p:cNvSpPr txBox="1">
            <a:spLocks noChangeArrowheads="1"/>
          </p:cNvSpPr>
          <p:nvPr/>
        </p:nvSpPr>
        <p:spPr bwMode="auto">
          <a:xfrm>
            <a:off x="2674938" y="6280150"/>
            <a:ext cx="33972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sz="900"/>
              <a:t>Copyright 2016 Asia Pacific Institute of Information Technology</a:t>
            </a:r>
          </a:p>
        </p:txBody>
      </p:sp>
      <p:sp>
        <p:nvSpPr>
          <p:cNvPr id="2" name="Rectangle 1"/>
          <p:cNvSpPr/>
          <p:nvPr/>
        </p:nvSpPr>
        <p:spPr>
          <a:xfrm>
            <a:off x="1509311" y="2058416"/>
            <a:ext cx="7403335" cy="1077218"/>
          </a:xfrm>
          <a:prstGeom prst="rect">
            <a:avLst/>
          </a:prstGeom>
        </p:spPr>
        <p:txBody>
          <a:bodyPr wrap="square">
            <a:spAutoFit/>
          </a:bodyPr>
          <a:lstStyle/>
          <a:p>
            <a:pPr algn="r"/>
            <a:r>
              <a:rPr lang="en-US" sz="3200" dirty="0"/>
              <a:t>Object Oriented Development </a:t>
            </a:r>
            <a:r>
              <a:rPr lang="en-US" sz="3200" dirty="0" smtClean="0"/>
              <a:t>with </a:t>
            </a:r>
            <a:r>
              <a:rPr lang="en-US" sz="3200" dirty="0"/>
              <a:t>Java</a:t>
            </a:r>
            <a:br>
              <a:rPr lang="en-US" sz="3200" dirty="0"/>
            </a:br>
            <a:r>
              <a:rPr lang="en-US" sz="1600" dirty="0"/>
              <a:t>(CT038-3-2-OODJ and Version VC1)</a:t>
            </a:r>
            <a:br>
              <a:rPr lang="en-US" sz="1600" dirty="0"/>
            </a:br>
            <a:endParaRPr lang="en-US" sz="1600" dirty="0"/>
          </a:p>
        </p:txBody>
      </p:sp>
    </p:spTree>
    <p:extLst>
      <p:ext uri="{BB962C8B-B14F-4D97-AF65-F5344CB8AC3E}">
        <p14:creationId xmlns:p14="http://schemas.microsoft.com/office/powerpoint/2010/main" val="3913438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472A052C-2200-4116-98B7-CC1C0C75A175}" type="slidenum">
              <a:rPr lang="en-US">
                <a:solidFill>
                  <a:schemeClr val="bg1"/>
                </a:solidFill>
              </a:rPr>
              <a:pPr eaLnBrk="1" hangingPunct="1"/>
              <a:t>10</a:t>
            </a:fld>
            <a:r>
              <a:rPr lang="en-US">
                <a:solidFill>
                  <a:schemeClr val="bg1"/>
                </a:solidFill>
              </a:rPr>
              <a:t> of 35</a:t>
            </a:r>
          </a:p>
        </p:txBody>
      </p:sp>
      <p:sp>
        <p:nvSpPr>
          <p:cNvPr id="16387" name="Text Box 2"/>
          <p:cNvSpPr txBox="1">
            <a:spLocks noChangeArrowheads="1"/>
          </p:cNvSpPr>
          <p:nvPr/>
        </p:nvSpPr>
        <p:spPr bwMode="auto">
          <a:xfrm>
            <a:off x="1719263" y="411163"/>
            <a:ext cx="2235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a:t>
            </a:r>
            <a:endParaRPr lang="en-US" sz="3200">
              <a:solidFill>
                <a:srgbClr val="003366"/>
              </a:solidFill>
            </a:endParaRPr>
          </a:p>
        </p:txBody>
      </p:sp>
      <p:sp>
        <p:nvSpPr>
          <p:cNvPr id="16388" name="Rectangle 4"/>
          <p:cNvSpPr>
            <a:spLocks noChangeArrowheads="1"/>
          </p:cNvSpPr>
          <p:nvPr/>
        </p:nvSpPr>
        <p:spPr bwMode="auto">
          <a:xfrm>
            <a:off x="1028700" y="2228850"/>
            <a:ext cx="7315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a:t>All </a:t>
            </a:r>
            <a:r>
              <a:rPr lang="en-US" sz="2400" b="1">
                <a:solidFill>
                  <a:schemeClr val="accent2"/>
                </a:solidFill>
              </a:rPr>
              <a:t>variables</a:t>
            </a:r>
            <a:r>
              <a:rPr lang="en-US" sz="2400" b="1"/>
              <a:t> must have a </a:t>
            </a:r>
            <a:r>
              <a:rPr lang="en-US" sz="2400" b="1">
                <a:solidFill>
                  <a:schemeClr val="accent2"/>
                </a:solidFill>
              </a:rPr>
              <a:t>data type</a:t>
            </a:r>
            <a:r>
              <a:rPr lang="en-US" sz="2400" b="1"/>
              <a:t> and must be initialized.</a:t>
            </a:r>
          </a:p>
          <a:p>
            <a:pPr eaLnBrk="1" hangingPunct="1">
              <a:spcBef>
                <a:spcPct val="20000"/>
              </a:spcBef>
            </a:pPr>
            <a:r>
              <a:rPr lang="en-US" sz="2400" b="1"/>
              <a:t>      Eg.       int  count=3;</a:t>
            </a:r>
          </a:p>
          <a:p>
            <a:pPr eaLnBrk="1" hangingPunct="1">
              <a:spcBef>
                <a:spcPct val="20000"/>
              </a:spcBef>
            </a:pPr>
            <a:r>
              <a:rPr lang="en-US" sz="2400" b="1"/>
              <a:t>             or</a:t>
            </a:r>
          </a:p>
          <a:p>
            <a:pPr eaLnBrk="1" hangingPunct="1">
              <a:spcBef>
                <a:spcPct val="20000"/>
              </a:spcBef>
            </a:pPr>
            <a:r>
              <a:rPr lang="en-US" sz="2400" b="1"/>
              <a:t>                   int count;</a:t>
            </a:r>
          </a:p>
          <a:p>
            <a:pPr eaLnBrk="1" hangingPunct="1">
              <a:spcBef>
                <a:spcPct val="20000"/>
              </a:spcBef>
            </a:pPr>
            <a:r>
              <a:rPr lang="en-US" sz="2400" b="1"/>
              <a:t>                   count=3;</a:t>
            </a:r>
            <a:endParaRPr lang="en-US" sz="2400"/>
          </a:p>
          <a:p>
            <a:pPr eaLnBrk="1" hangingPunct="1">
              <a:spcBef>
                <a:spcPct val="20000"/>
              </a:spcBef>
            </a:pPr>
            <a:endParaRPr lang="en-US" sz="2400"/>
          </a:p>
        </p:txBody>
      </p:sp>
    </p:spTree>
    <p:extLst>
      <p:ext uri="{BB962C8B-B14F-4D97-AF65-F5344CB8AC3E}">
        <p14:creationId xmlns:p14="http://schemas.microsoft.com/office/powerpoint/2010/main" val="2667822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78A023A-369D-4718-9404-105969A99C6A}" type="slidenum">
              <a:rPr lang="en-US">
                <a:solidFill>
                  <a:schemeClr val="bg1"/>
                </a:solidFill>
              </a:rPr>
              <a:pPr eaLnBrk="1" hangingPunct="1"/>
              <a:t>11</a:t>
            </a:fld>
            <a:r>
              <a:rPr lang="en-US">
                <a:solidFill>
                  <a:schemeClr val="bg1"/>
                </a:solidFill>
              </a:rPr>
              <a:t> of 35</a:t>
            </a:r>
          </a:p>
        </p:txBody>
      </p:sp>
      <p:sp>
        <p:nvSpPr>
          <p:cNvPr id="17411" name="Text Box 2"/>
          <p:cNvSpPr txBox="1">
            <a:spLocks noChangeArrowheads="1"/>
          </p:cNvSpPr>
          <p:nvPr/>
        </p:nvSpPr>
        <p:spPr bwMode="auto">
          <a:xfrm>
            <a:off x="1719263" y="411163"/>
            <a:ext cx="2235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a:t>
            </a:r>
            <a:endParaRPr lang="en-US" sz="3200">
              <a:solidFill>
                <a:srgbClr val="003366"/>
              </a:solidFill>
            </a:endParaRPr>
          </a:p>
        </p:txBody>
      </p:sp>
      <p:sp>
        <p:nvSpPr>
          <p:cNvPr id="202755" name="Rectangle 3"/>
          <p:cNvSpPr>
            <a:spLocks noChangeArrowheads="1"/>
          </p:cNvSpPr>
          <p:nvPr/>
        </p:nvSpPr>
        <p:spPr bwMode="auto">
          <a:xfrm>
            <a:off x="704850" y="1981200"/>
            <a:ext cx="8001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sz="2800"/>
              <a:t>  Java language is rich in its data types.</a:t>
            </a:r>
          </a:p>
          <a:p>
            <a:pPr eaLnBrk="1" hangingPunct="1">
              <a:spcBef>
                <a:spcPct val="20000"/>
              </a:spcBef>
              <a:buFontTx/>
              <a:buChar char="•"/>
            </a:pPr>
            <a:r>
              <a:rPr lang="en-US" sz="2800"/>
              <a:t>  The variety of data types available allow the </a:t>
            </a:r>
            <a:br>
              <a:rPr lang="en-US" sz="2800"/>
            </a:br>
            <a:r>
              <a:rPr lang="en-US" sz="2800"/>
              <a:t>    programmer to select the type appropriate to</a:t>
            </a:r>
            <a:br>
              <a:rPr lang="en-US" sz="2800"/>
            </a:br>
            <a:r>
              <a:rPr lang="en-US" sz="2800"/>
              <a:t>    the needs of the application.</a:t>
            </a:r>
          </a:p>
          <a:p>
            <a:pPr eaLnBrk="1" hangingPunct="1">
              <a:spcBef>
                <a:spcPct val="20000"/>
              </a:spcBef>
              <a:buFontTx/>
              <a:buChar char="•"/>
            </a:pPr>
            <a:r>
              <a:rPr lang="en-US" sz="2800"/>
              <a:t>  Two major </a:t>
            </a:r>
            <a:r>
              <a:rPr lang="en-US" sz="2800">
                <a:solidFill>
                  <a:srgbClr val="CC0000"/>
                </a:solidFill>
              </a:rPr>
              <a:t>categories of data type :</a:t>
            </a:r>
          </a:p>
          <a:p>
            <a:pPr lvl="2" eaLnBrk="1" hangingPunct="1">
              <a:spcBef>
                <a:spcPct val="20000"/>
              </a:spcBef>
            </a:pPr>
            <a:r>
              <a:rPr lang="en-US" sz="2800">
                <a:solidFill>
                  <a:srgbClr val="CC0000"/>
                </a:solidFill>
              </a:rPr>
              <a:t> Primitive (Built in types)</a:t>
            </a:r>
          </a:p>
          <a:p>
            <a:pPr lvl="2" eaLnBrk="1" hangingPunct="1">
              <a:spcBef>
                <a:spcPct val="20000"/>
              </a:spcBef>
            </a:pPr>
            <a:r>
              <a:rPr lang="en-US" sz="2800">
                <a:solidFill>
                  <a:srgbClr val="CC0000"/>
                </a:solidFill>
              </a:rPr>
              <a:t> Reference / Object (Derived Types)</a:t>
            </a:r>
          </a:p>
          <a:p>
            <a:pPr eaLnBrk="1" hangingPunct="1">
              <a:spcBef>
                <a:spcPct val="20000"/>
              </a:spcBef>
            </a:pPr>
            <a:endParaRPr lang="en-US" sz="2800">
              <a:solidFill>
                <a:srgbClr val="CC0000"/>
              </a:solidFill>
            </a:endParaRPr>
          </a:p>
        </p:txBody>
      </p:sp>
    </p:spTree>
    <p:extLst>
      <p:ext uri="{BB962C8B-B14F-4D97-AF65-F5344CB8AC3E}">
        <p14:creationId xmlns:p14="http://schemas.microsoft.com/office/powerpoint/2010/main" val="1876153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2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27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07DD16E-4CED-4DF6-B84B-2D649B0EEE40}" type="slidenum">
              <a:rPr lang="en-US">
                <a:solidFill>
                  <a:schemeClr val="bg1"/>
                </a:solidFill>
              </a:rPr>
              <a:pPr eaLnBrk="1" hangingPunct="1"/>
              <a:t>12</a:t>
            </a:fld>
            <a:r>
              <a:rPr lang="en-US">
                <a:solidFill>
                  <a:schemeClr val="bg1"/>
                </a:solidFill>
              </a:rPr>
              <a:t> of 35</a:t>
            </a:r>
          </a:p>
        </p:txBody>
      </p:sp>
      <p:sp>
        <p:nvSpPr>
          <p:cNvPr id="1028" name="Text Box 2"/>
          <p:cNvSpPr txBox="1">
            <a:spLocks noChangeArrowheads="1"/>
          </p:cNvSpPr>
          <p:nvPr/>
        </p:nvSpPr>
        <p:spPr bwMode="auto">
          <a:xfrm>
            <a:off x="1719263" y="411163"/>
            <a:ext cx="6496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 – primitive data types</a:t>
            </a:r>
            <a:endParaRPr lang="en-US" sz="3200">
              <a:solidFill>
                <a:srgbClr val="003366"/>
              </a:solidFill>
            </a:endParaRPr>
          </a:p>
        </p:txBody>
      </p:sp>
      <p:graphicFrame>
        <p:nvGraphicFramePr>
          <p:cNvPr id="1026" name="Object 4"/>
          <p:cNvGraphicFramePr>
            <a:graphicFrameLocks noGrp="1" noChangeAspect="1"/>
          </p:cNvGraphicFramePr>
          <p:nvPr>
            <p:ph idx="1"/>
          </p:nvPr>
        </p:nvGraphicFramePr>
        <p:xfrm>
          <a:off x="762000" y="1789113"/>
          <a:ext cx="7327900" cy="4729162"/>
        </p:xfrm>
        <a:graphic>
          <a:graphicData uri="http://schemas.openxmlformats.org/presentationml/2006/ole">
            <mc:AlternateContent xmlns:mc="http://schemas.openxmlformats.org/markup-compatibility/2006">
              <mc:Choice xmlns:v="urn:schemas-microsoft-com:vml" Requires="v">
                <p:oleObj spid="_x0000_s1036" name="Document" r:id="rId4" imgW="7171200" imgH="4349880" progId="Word.Document.8">
                  <p:embed/>
                </p:oleObj>
              </mc:Choice>
              <mc:Fallback>
                <p:oleObj name="Document" r:id="rId4" imgW="7171200" imgH="43498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89113"/>
                        <a:ext cx="7327900" cy="472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53913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AB626191-AF50-4955-9AD1-BBD14504A488}" type="slidenum">
              <a:rPr lang="en-US">
                <a:solidFill>
                  <a:schemeClr val="bg1"/>
                </a:solidFill>
              </a:rPr>
              <a:pPr eaLnBrk="1" hangingPunct="1"/>
              <a:t>13</a:t>
            </a:fld>
            <a:r>
              <a:rPr lang="en-US">
                <a:solidFill>
                  <a:schemeClr val="bg1"/>
                </a:solidFill>
              </a:rPr>
              <a:t> of 35</a:t>
            </a:r>
          </a:p>
        </p:txBody>
      </p:sp>
      <p:sp>
        <p:nvSpPr>
          <p:cNvPr id="18435" name="Text Box 2"/>
          <p:cNvSpPr txBox="1">
            <a:spLocks noChangeArrowheads="1"/>
          </p:cNvSpPr>
          <p:nvPr/>
        </p:nvSpPr>
        <p:spPr bwMode="auto">
          <a:xfrm>
            <a:off x="1719263" y="411163"/>
            <a:ext cx="6496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 – primitive data types</a:t>
            </a:r>
            <a:endParaRPr lang="en-US" sz="3200">
              <a:solidFill>
                <a:srgbClr val="003366"/>
              </a:solidFill>
            </a:endParaRPr>
          </a:p>
        </p:txBody>
      </p:sp>
      <p:sp>
        <p:nvSpPr>
          <p:cNvPr id="18436" name="Rectangle 4"/>
          <p:cNvSpPr>
            <a:spLocks noChangeArrowheads="1"/>
          </p:cNvSpPr>
          <p:nvPr/>
        </p:nvSpPr>
        <p:spPr bwMode="auto">
          <a:xfrm>
            <a:off x="723900" y="1657350"/>
            <a:ext cx="80772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t>Examples of </a:t>
            </a:r>
            <a:r>
              <a:rPr lang="en-US" sz="2800" b="1"/>
              <a:t>double </a:t>
            </a:r>
            <a:r>
              <a:rPr lang="en-US" sz="2800"/>
              <a:t>values in Java :</a:t>
            </a:r>
          </a:p>
          <a:p>
            <a:pPr eaLnBrk="1" hangingPunct="1">
              <a:spcBef>
                <a:spcPct val="20000"/>
              </a:spcBef>
            </a:pPr>
            <a:r>
              <a:rPr lang="en-US" sz="2800" b="1">
                <a:solidFill>
                  <a:srgbClr val="CC0000"/>
                </a:solidFill>
              </a:rPr>
              <a:t>3.14159      7.12     9.0     0.5e001    -16.3e+002</a:t>
            </a:r>
          </a:p>
          <a:p>
            <a:pPr eaLnBrk="1" hangingPunct="1">
              <a:spcBef>
                <a:spcPct val="20000"/>
              </a:spcBef>
            </a:pPr>
            <a:r>
              <a:rPr lang="en-US" sz="2800"/>
              <a:t>The </a:t>
            </a:r>
            <a:r>
              <a:rPr lang="en-US" sz="2800" i="1"/>
              <a:t>e</a:t>
            </a:r>
            <a:r>
              <a:rPr lang="en-US" sz="2800"/>
              <a:t> is called the </a:t>
            </a:r>
            <a:r>
              <a:rPr lang="en-US" sz="2800" i="1"/>
              <a:t>e-notation</a:t>
            </a:r>
            <a:r>
              <a:rPr lang="en-US" sz="2800"/>
              <a:t> in Java; </a:t>
            </a:r>
            <a:br>
              <a:rPr lang="en-US" sz="2800"/>
            </a:br>
            <a:r>
              <a:rPr lang="en-US" sz="2800" i="1">
                <a:solidFill>
                  <a:srgbClr val="CC0000"/>
                </a:solidFill>
              </a:rPr>
              <a:t>e</a:t>
            </a:r>
            <a:r>
              <a:rPr lang="en-US" sz="2800"/>
              <a:t> separates the number from the exponent.</a:t>
            </a:r>
          </a:p>
          <a:p>
            <a:pPr eaLnBrk="1" hangingPunct="1">
              <a:lnSpc>
                <a:spcPct val="130000"/>
              </a:lnSpc>
              <a:spcBef>
                <a:spcPct val="20000"/>
              </a:spcBef>
            </a:pPr>
            <a:r>
              <a:rPr lang="en-US" sz="2800" b="1">
                <a:solidFill>
                  <a:srgbClr val="CC0000"/>
                </a:solidFill>
              </a:rPr>
              <a:t>2.829281 x 10</a:t>
            </a:r>
            <a:r>
              <a:rPr lang="en-US" sz="2800" b="1" baseline="30000">
                <a:solidFill>
                  <a:srgbClr val="CC0000"/>
                </a:solidFill>
              </a:rPr>
              <a:t>8  &lt;=&gt; </a:t>
            </a:r>
            <a:r>
              <a:rPr lang="en-US" sz="2800" b="1">
                <a:solidFill>
                  <a:srgbClr val="CC0000"/>
                </a:solidFill>
              </a:rPr>
              <a:t>2.829281e8</a:t>
            </a:r>
          </a:p>
          <a:p>
            <a:pPr eaLnBrk="1" hangingPunct="1">
              <a:lnSpc>
                <a:spcPct val="130000"/>
              </a:lnSpc>
              <a:spcBef>
                <a:spcPct val="20000"/>
              </a:spcBef>
            </a:pPr>
            <a:r>
              <a:rPr lang="en-US" sz="2800" b="1">
                <a:solidFill>
                  <a:srgbClr val="CC0000"/>
                </a:solidFill>
              </a:rPr>
              <a:t>2. 13898121 x 10</a:t>
            </a:r>
            <a:r>
              <a:rPr lang="en-US" sz="2800" b="1" baseline="30000">
                <a:solidFill>
                  <a:srgbClr val="CC0000"/>
                </a:solidFill>
              </a:rPr>
              <a:t>-15  &lt;=&gt; </a:t>
            </a:r>
            <a:r>
              <a:rPr lang="en-US" sz="2800" b="1">
                <a:solidFill>
                  <a:srgbClr val="CC0000"/>
                </a:solidFill>
              </a:rPr>
              <a:t>2. 13898121e-15</a:t>
            </a:r>
          </a:p>
        </p:txBody>
      </p:sp>
    </p:spTree>
    <p:extLst>
      <p:ext uri="{BB962C8B-B14F-4D97-AF65-F5344CB8AC3E}">
        <p14:creationId xmlns:p14="http://schemas.microsoft.com/office/powerpoint/2010/main" val="352159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D934CEC1-B5BC-46DF-B8EA-ED7E690E3B38}" type="slidenum">
              <a:rPr lang="en-US">
                <a:solidFill>
                  <a:schemeClr val="bg1"/>
                </a:solidFill>
              </a:rPr>
              <a:pPr eaLnBrk="1" hangingPunct="1"/>
              <a:t>14</a:t>
            </a:fld>
            <a:r>
              <a:rPr lang="en-US">
                <a:solidFill>
                  <a:schemeClr val="bg1"/>
                </a:solidFill>
              </a:rPr>
              <a:t> of 35</a:t>
            </a:r>
          </a:p>
        </p:txBody>
      </p:sp>
      <p:sp>
        <p:nvSpPr>
          <p:cNvPr id="19459" name="Text Box 2"/>
          <p:cNvSpPr txBox="1">
            <a:spLocks noChangeArrowheads="1"/>
          </p:cNvSpPr>
          <p:nvPr/>
        </p:nvSpPr>
        <p:spPr bwMode="auto">
          <a:xfrm>
            <a:off x="1719263" y="411163"/>
            <a:ext cx="6630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 – reference data types</a:t>
            </a:r>
            <a:endParaRPr lang="en-US" sz="3200">
              <a:solidFill>
                <a:srgbClr val="003366"/>
              </a:solidFill>
            </a:endParaRPr>
          </a:p>
        </p:txBody>
      </p:sp>
      <p:sp>
        <p:nvSpPr>
          <p:cNvPr id="19460" name="Rectangle 3"/>
          <p:cNvSpPr>
            <a:spLocks noChangeArrowheads="1"/>
          </p:cNvSpPr>
          <p:nvPr/>
        </p:nvSpPr>
        <p:spPr bwMode="auto">
          <a:xfrm>
            <a:off x="228600" y="1981200"/>
            <a:ext cx="8686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sz="2400"/>
              <a:t>Reference types :</a:t>
            </a:r>
          </a:p>
          <a:p>
            <a:pPr lvl="1" eaLnBrk="1" hangingPunct="1">
              <a:lnSpc>
                <a:spcPct val="90000"/>
              </a:lnSpc>
              <a:spcBef>
                <a:spcPct val="20000"/>
              </a:spcBef>
              <a:buFontTx/>
              <a:buChar char="–"/>
            </a:pPr>
            <a:r>
              <a:rPr lang="en-US" sz="2400"/>
              <a:t>Arrays</a:t>
            </a:r>
          </a:p>
          <a:p>
            <a:pPr lvl="1" eaLnBrk="1" hangingPunct="1">
              <a:lnSpc>
                <a:spcPct val="90000"/>
              </a:lnSpc>
              <a:spcBef>
                <a:spcPct val="20000"/>
              </a:spcBef>
              <a:buFontTx/>
              <a:buChar char="–"/>
            </a:pPr>
            <a:r>
              <a:rPr lang="en-US" sz="2400"/>
              <a:t>Classes</a:t>
            </a:r>
          </a:p>
          <a:p>
            <a:pPr lvl="1" eaLnBrk="1" hangingPunct="1">
              <a:lnSpc>
                <a:spcPct val="90000"/>
              </a:lnSpc>
              <a:spcBef>
                <a:spcPct val="20000"/>
              </a:spcBef>
              <a:buFontTx/>
              <a:buChar char="–"/>
            </a:pPr>
            <a:endParaRPr lang="en-US" sz="2400"/>
          </a:p>
          <a:p>
            <a:pPr lvl="1" eaLnBrk="1" hangingPunct="1">
              <a:lnSpc>
                <a:spcPct val="90000"/>
              </a:lnSpc>
              <a:spcBef>
                <a:spcPct val="20000"/>
              </a:spcBef>
              <a:buFontTx/>
              <a:buChar char="–"/>
            </a:pPr>
            <a:r>
              <a:rPr lang="en-US" sz="2400"/>
              <a:t>The value of a reference type variable, is </a:t>
            </a:r>
            <a:r>
              <a:rPr lang="en-US" sz="2400" b="1" i="1">
                <a:solidFill>
                  <a:srgbClr val="CC0000"/>
                </a:solidFill>
              </a:rPr>
              <a:t>a reference to the actual value or set of values represented by the variable</a:t>
            </a:r>
            <a:r>
              <a:rPr lang="en-US" sz="2400" b="1">
                <a:solidFill>
                  <a:srgbClr val="CC0000"/>
                </a:solidFill>
              </a:rPr>
              <a:t>.</a:t>
            </a:r>
          </a:p>
        </p:txBody>
      </p:sp>
    </p:spTree>
    <p:extLst>
      <p:ext uri="{BB962C8B-B14F-4D97-AF65-F5344CB8AC3E}">
        <p14:creationId xmlns:p14="http://schemas.microsoft.com/office/powerpoint/2010/main" val="16336438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BE1521E1-C0BC-43B9-99F1-3B83A76D698E}" type="slidenum">
              <a:rPr lang="en-US">
                <a:solidFill>
                  <a:schemeClr val="bg1"/>
                </a:solidFill>
              </a:rPr>
              <a:pPr eaLnBrk="1" hangingPunct="1"/>
              <a:t>15</a:t>
            </a:fld>
            <a:r>
              <a:rPr lang="en-US">
                <a:solidFill>
                  <a:schemeClr val="bg1"/>
                </a:solidFill>
              </a:rPr>
              <a:t> of 35</a:t>
            </a:r>
          </a:p>
        </p:txBody>
      </p:sp>
      <p:sp>
        <p:nvSpPr>
          <p:cNvPr id="20483" name="Text Box 2"/>
          <p:cNvSpPr txBox="1">
            <a:spLocks noChangeArrowheads="1"/>
          </p:cNvSpPr>
          <p:nvPr/>
        </p:nvSpPr>
        <p:spPr bwMode="auto">
          <a:xfrm>
            <a:off x="1719263" y="411163"/>
            <a:ext cx="6630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 – reference data types</a:t>
            </a:r>
            <a:endParaRPr lang="en-US" sz="3200">
              <a:solidFill>
                <a:srgbClr val="003366"/>
              </a:solidFill>
            </a:endParaRPr>
          </a:p>
        </p:txBody>
      </p:sp>
      <p:sp>
        <p:nvSpPr>
          <p:cNvPr id="122883" name="Rectangle 3"/>
          <p:cNvSpPr>
            <a:spLocks noChangeArrowheads="1"/>
          </p:cNvSpPr>
          <p:nvPr/>
        </p:nvSpPr>
        <p:spPr bwMode="auto">
          <a:xfrm>
            <a:off x="228600" y="1809750"/>
            <a:ext cx="86868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tabLst>
                <a:tab pos="1162050" algn="l"/>
              </a:tabLst>
              <a:defRPr>
                <a:solidFill>
                  <a:schemeClr val="tx1"/>
                </a:solidFill>
                <a:latin typeface="Arial" panose="020B0604020202020204" pitchFamily="34" charset="0"/>
              </a:defRPr>
            </a:lvl1pPr>
            <a:lvl2pPr marL="742950" indent="-285750" eaLnBrk="0" hangingPunct="0">
              <a:tabLst>
                <a:tab pos="1162050" algn="l"/>
              </a:tabLst>
              <a:defRPr>
                <a:solidFill>
                  <a:schemeClr val="tx1"/>
                </a:solidFill>
                <a:latin typeface="Arial" panose="020B0604020202020204" pitchFamily="34" charset="0"/>
              </a:defRPr>
            </a:lvl2pPr>
            <a:lvl3pPr marL="1143000" indent="-228600" eaLnBrk="0" hangingPunct="0">
              <a:tabLst>
                <a:tab pos="1162050" algn="l"/>
              </a:tabLst>
              <a:defRPr>
                <a:solidFill>
                  <a:schemeClr val="tx1"/>
                </a:solidFill>
                <a:latin typeface="Arial" panose="020B0604020202020204" pitchFamily="34" charset="0"/>
              </a:defRPr>
            </a:lvl3pPr>
            <a:lvl4pPr marL="1600200" indent="-228600" eaLnBrk="0" hangingPunct="0">
              <a:tabLst>
                <a:tab pos="1162050" algn="l"/>
              </a:tabLst>
              <a:defRPr>
                <a:solidFill>
                  <a:schemeClr val="tx1"/>
                </a:solidFill>
                <a:latin typeface="Arial" panose="020B0604020202020204" pitchFamily="34" charset="0"/>
              </a:defRPr>
            </a:lvl4pPr>
            <a:lvl5pPr marL="2057400" indent="-228600" eaLnBrk="0" hangingPunct="0">
              <a:tabLst>
                <a:tab pos="11620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11620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11620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11620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1162050" algn="l"/>
              </a:tabLst>
              <a:defRPr>
                <a:solidFill>
                  <a:schemeClr val="tx1"/>
                </a:solidFill>
                <a:latin typeface="Arial" panose="020B0604020202020204" pitchFamily="34" charset="0"/>
              </a:defRPr>
            </a:lvl9pPr>
          </a:lstStyle>
          <a:p>
            <a:pPr lvl="1" eaLnBrk="1" hangingPunct="1">
              <a:lnSpc>
                <a:spcPct val="90000"/>
              </a:lnSpc>
              <a:spcBef>
                <a:spcPct val="20000"/>
              </a:spcBef>
              <a:buFontTx/>
              <a:buChar char="–"/>
            </a:pPr>
            <a:r>
              <a:rPr lang="en-US" sz="2400" b="1"/>
              <a:t>Example – class references</a:t>
            </a:r>
          </a:p>
          <a:p>
            <a:pPr lvl="1" eaLnBrk="1" hangingPunct="1">
              <a:lnSpc>
                <a:spcPct val="90000"/>
              </a:lnSpc>
              <a:spcBef>
                <a:spcPct val="20000"/>
              </a:spcBef>
              <a:buFontTx/>
              <a:buChar char="–"/>
            </a:pPr>
            <a:endParaRPr lang="en-US" sz="2400" b="1"/>
          </a:p>
          <a:p>
            <a:pPr lvl="1" eaLnBrk="1" hangingPunct="1">
              <a:lnSpc>
                <a:spcPct val="90000"/>
              </a:lnSpc>
              <a:spcBef>
                <a:spcPct val="20000"/>
              </a:spcBef>
              <a:buFontTx/>
              <a:buChar char="–"/>
            </a:pPr>
            <a:r>
              <a:rPr lang="en-US" sz="2400" b="1"/>
              <a:t>Classes are the templates for creating objects.</a:t>
            </a:r>
          </a:p>
          <a:p>
            <a:pPr lvl="1" eaLnBrk="1" hangingPunct="1">
              <a:lnSpc>
                <a:spcPct val="90000"/>
              </a:lnSpc>
              <a:spcBef>
                <a:spcPct val="20000"/>
              </a:spcBef>
            </a:pPr>
            <a:r>
              <a:rPr lang="en-US" sz="2400"/>
              <a:t>     </a:t>
            </a:r>
            <a:r>
              <a:rPr lang="en-US" sz="2400" b="1">
                <a:solidFill>
                  <a:srgbClr val="CC0000"/>
                </a:solidFill>
              </a:rPr>
              <a:t>class A</a:t>
            </a:r>
          </a:p>
          <a:p>
            <a:pPr lvl="1" eaLnBrk="1" hangingPunct="1">
              <a:lnSpc>
                <a:spcPct val="90000"/>
              </a:lnSpc>
              <a:spcBef>
                <a:spcPct val="20000"/>
              </a:spcBef>
            </a:pPr>
            <a:r>
              <a:rPr lang="en-US" sz="2400" b="1">
                <a:solidFill>
                  <a:srgbClr val="CC0000"/>
                </a:solidFill>
              </a:rPr>
              <a:t>     {</a:t>
            </a:r>
          </a:p>
          <a:p>
            <a:pPr lvl="1" eaLnBrk="1" hangingPunct="1">
              <a:lnSpc>
                <a:spcPct val="90000"/>
              </a:lnSpc>
              <a:spcBef>
                <a:spcPct val="20000"/>
              </a:spcBef>
            </a:pPr>
            <a:r>
              <a:rPr lang="en-US" sz="2400" b="1">
                <a:solidFill>
                  <a:srgbClr val="CC0000"/>
                </a:solidFill>
              </a:rPr>
              <a:t>		variables</a:t>
            </a:r>
          </a:p>
          <a:p>
            <a:pPr lvl="1" eaLnBrk="1" hangingPunct="1">
              <a:lnSpc>
                <a:spcPct val="90000"/>
              </a:lnSpc>
              <a:spcBef>
                <a:spcPct val="20000"/>
              </a:spcBef>
            </a:pPr>
            <a:r>
              <a:rPr lang="en-US" sz="2400" b="1">
                <a:solidFill>
                  <a:srgbClr val="CC0000"/>
                </a:solidFill>
              </a:rPr>
              <a:t>		constructors </a:t>
            </a:r>
          </a:p>
          <a:p>
            <a:pPr lvl="1" eaLnBrk="1" hangingPunct="1">
              <a:lnSpc>
                <a:spcPct val="90000"/>
              </a:lnSpc>
              <a:spcBef>
                <a:spcPct val="20000"/>
              </a:spcBef>
            </a:pPr>
            <a:r>
              <a:rPr lang="en-US" sz="2400" b="1">
                <a:solidFill>
                  <a:srgbClr val="CC0000"/>
                </a:solidFill>
              </a:rPr>
              <a:t>        	methods</a:t>
            </a:r>
          </a:p>
          <a:p>
            <a:pPr lvl="1" eaLnBrk="1" hangingPunct="1">
              <a:lnSpc>
                <a:spcPct val="90000"/>
              </a:lnSpc>
              <a:spcBef>
                <a:spcPct val="20000"/>
              </a:spcBef>
            </a:pPr>
            <a:r>
              <a:rPr lang="en-US" sz="2400" b="1">
                <a:solidFill>
                  <a:srgbClr val="CC0000"/>
                </a:solidFill>
              </a:rPr>
              <a:t>     }</a:t>
            </a:r>
          </a:p>
          <a:p>
            <a:pPr lvl="1" eaLnBrk="1" hangingPunct="1">
              <a:lnSpc>
                <a:spcPct val="90000"/>
              </a:lnSpc>
              <a:spcBef>
                <a:spcPct val="20000"/>
              </a:spcBef>
            </a:pPr>
            <a:endParaRPr lang="en-US" sz="2400" b="1">
              <a:solidFill>
                <a:srgbClr val="CC0000"/>
              </a:solidFill>
            </a:endParaRPr>
          </a:p>
          <a:p>
            <a:pPr lvl="1" eaLnBrk="1" hangingPunct="1">
              <a:lnSpc>
                <a:spcPct val="90000"/>
              </a:lnSpc>
              <a:spcBef>
                <a:spcPct val="20000"/>
              </a:spcBef>
            </a:pPr>
            <a:r>
              <a:rPr lang="en-US" sz="2400" b="1"/>
              <a:t>  A a = new A( )</a:t>
            </a:r>
            <a:r>
              <a:rPr lang="en-US" sz="2400"/>
              <a:t>       a is a reference to an object of class A</a:t>
            </a:r>
          </a:p>
          <a:p>
            <a:pPr eaLnBrk="1" hangingPunct="1">
              <a:lnSpc>
                <a:spcPct val="90000"/>
              </a:lnSpc>
              <a:spcBef>
                <a:spcPct val="20000"/>
              </a:spcBef>
              <a:buFontTx/>
              <a:buChar char="•"/>
            </a:pPr>
            <a:endParaRPr lang="en-US" sz="2400"/>
          </a:p>
        </p:txBody>
      </p:sp>
    </p:spTree>
    <p:extLst>
      <p:ext uri="{BB962C8B-B14F-4D97-AF65-F5344CB8AC3E}">
        <p14:creationId xmlns:p14="http://schemas.microsoft.com/office/powerpoint/2010/main" val="2307427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8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88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88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2883">
                                            <p:txEl>
                                              <p:charRg st="150" end="2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9BCFAA91-00C5-480E-9154-7646A9BADC63}" type="slidenum">
              <a:rPr lang="en-US">
                <a:solidFill>
                  <a:schemeClr val="bg1"/>
                </a:solidFill>
              </a:rPr>
              <a:pPr eaLnBrk="1" hangingPunct="1"/>
              <a:t>16</a:t>
            </a:fld>
            <a:r>
              <a:rPr lang="en-US">
                <a:solidFill>
                  <a:schemeClr val="bg1"/>
                </a:solidFill>
              </a:rPr>
              <a:t> of 35</a:t>
            </a:r>
          </a:p>
        </p:txBody>
      </p:sp>
      <p:sp>
        <p:nvSpPr>
          <p:cNvPr id="21507" name="Text Box 2"/>
          <p:cNvSpPr txBox="1">
            <a:spLocks noChangeArrowheads="1"/>
          </p:cNvSpPr>
          <p:nvPr/>
        </p:nvSpPr>
        <p:spPr bwMode="auto">
          <a:xfrm>
            <a:off x="1719263" y="411163"/>
            <a:ext cx="66309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Data types – reference data types</a:t>
            </a:r>
            <a:endParaRPr lang="en-US" sz="3200">
              <a:solidFill>
                <a:srgbClr val="003366"/>
              </a:solidFill>
            </a:endParaRPr>
          </a:p>
        </p:txBody>
      </p:sp>
      <p:sp>
        <p:nvSpPr>
          <p:cNvPr id="118789" name="Rectangle 5"/>
          <p:cNvSpPr>
            <a:spLocks noChangeArrowheads="1"/>
          </p:cNvSpPr>
          <p:nvPr/>
        </p:nvSpPr>
        <p:spPr bwMode="auto">
          <a:xfrm>
            <a:off x="228600" y="1809750"/>
            <a:ext cx="86868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lnSpc>
                <a:spcPct val="90000"/>
              </a:lnSpc>
              <a:spcBef>
                <a:spcPct val="20000"/>
              </a:spcBef>
              <a:buFontTx/>
              <a:buChar char="–"/>
            </a:pPr>
            <a:r>
              <a:rPr lang="en-US" sz="2400" b="1"/>
              <a:t>Example – Array references</a:t>
            </a:r>
          </a:p>
          <a:p>
            <a:pPr lvl="1" eaLnBrk="1" hangingPunct="1">
              <a:lnSpc>
                <a:spcPct val="90000"/>
              </a:lnSpc>
              <a:spcBef>
                <a:spcPct val="20000"/>
              </a:spcBef>
              <a:buFontTx/>
              <a:buChar char="–"/>
            </a:pPr>
            <a:endParaRPr lang="en-US" sz="2400" b="1"/>
          </a:p>
          <a:p>
            <a:pPr lvl="1" eaLnBrk="1" hangingPunct="1">
              <a:lnSpc>
                <a:spcPct val="90000"/>
              </a:lnSpc>
              <a:spcBef>
                <a:spcPct val="20000"/>
              </a:spcBef>
              <a:buFontTx/>
              <a:buChar char="–"/>
            </a:pPr>
            <a:endParaRPr lang="en-US" sz="2400" b="1"/>
          </a:p>
          <a:p>
            <a:pPr lvl="1" eaLnBrk="1" hangingPunct="1">
              <a:lnSpc>
                <a:spcPct val="90000"/>
              </a:lnSpc>
              <a:spcBef>
                <a:spcPct val="20000"/>
              </a:spcBef>
            </a:pPr>
            <a:r>
              <a:rPr lang="en-US" sz="2400" b="1"/>
              <a:t>    int myArray [ ] = new int [4];</a:t>
            </a:r>
          </a:p>
          <a:p>
            <a:pPr lvl="1" eaLnBrk="1" hangingPunct="1">
              <a:lnSpc>
                <a:spcPct val="90000"/>
              </a:lnSpc>
              <a:spcBef>
                <a:spcPct val="20000"/>
              </a:spcBef>
              <a:buFontTx/>
              <a:buChar char="–"/>
            </a:pPr>
            <a:endParaRPr lang="en-US" sz="2400" b="1"/>
          </a:p>
          <a:p>
            <a:pPr lvl="1" eaLnBrk="1" hangingPunct="1">
              <a:lnSpc>
                <a:spcPct val="90000"/>
              </a:lnSpc>
              <a:spcBef>
                <a:spcPct val="20000"/>
              </a:spcBef>
              <a:buFontTx/>
              <a:buChar char="–"/>
            </a:pPr>
            <a:endParaRPr lang="en-US" sz="2400" b="1"/>
          </a:p>
        </p:txBody>
      </p:sp>
    </p:spTree>
    <p:extLst>
      <p:ext uri="{BB962C8B-B14F-4D97-AF65-F5344CB8AC3E}">
        <p14:creationId xmlns:p14="http://schemas.microsoft.com/office/powerpoint/2010/main" val="523043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48BDC9D-7EB2-4E8D-B393-4100964A3662}" type="slidenum">
              <a:rPr lang="en-US">
                <a:solidFill>
                  <a:schemeClr val="bg1"/>
                </a:solidFill>
              </a:rPr>
              <a:pPr eaLnBrk="1" hangingPunct="1"/>
              <a:t>17</a:t>
            </a:fld>
            <a:r>
              <a:rPr lang="en-US">
                <a:solidFill>
                  <a:schemeClr val="bg1"/>
                </a:solidFill>
              </a:rPr>
              <a:t> of 35</a:t>
            </a:r>
          </a:p>
        </p:txBody>
      </p:sp>
      <p:sp>
        <p:nvSpPr>
          <p:cNvPr id="22531"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129028" name="Rectangle 4"/>
          <p:cNvSpPr>
            <a:spLocks noChangeArrowheads="1"/>
          </p:cNvSpPr>
          <p:nvPr/>
        </p:nvSpPr>
        <p:spPr bwMode="auto">
          <a:xfrm>
            <a:off x="762000" y="1752600"/>
            <a:ext cx="80772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990600" indent="-5334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000"/>
              <a:t>What is an operator?</a:t>
            </a:r>
          </a:p>
          <a:p>
            <a:pPr eaLnBrk="1" hangingPunct="1">
              <a:spcBef>
                <a:spcPct val="20000"/>
              </a:spcBef>
              <a:buFontTx/>
              <a:buChar char="•"/>
            </a:pPr>
            <a:r>
              <a:rPr lang="en-US" sz="2000"/>
              <a:t>An operator takes one or more arguments (operands) and produces a new value</a:t>
            </a:r>
          </a:p>
          <a:p>
            <a:pPr eaLnBrk="1" hangingPunct="1">
              <a:spcBef>
                <a:spcPct val="20000"/>
              </a:spcBef>
              <a:buFontTx/>
              <a:buChar char="•"/>
            </a:pPr>
            <a:r>
              <a:rPr lang="en-US" sz="2000"/>
              <a:t>An operator in Java can be </a:t>
            </a:r>
          </a:p>
          <a:p>
            <a:pPr lvl="1" eaLnBrk="1" hangingPunct="1">
              <a:spcBef>
                <a:spcPct val="20000"/>
              </a:spcBef>
              <a:buFontTx/>
              <a:buChar char="–"/>
            </a:pPr>
            <a:r>
              <a:rPr lang="en-US" sz="2000"/>
              <a:t>Unary: operates on a single operand</a:t>
            </a:r>
          </a:p>
          <a:p>
            <a:pPr lvl="1" eaLnBrk="1" hangingPunct="1">
              <a:spcBef>
                <a:spcPct val="20000"/>
              </a:spcBef>
              <a:buFontTx/>
              <a:buChar char="–"/>
            </a:pPr>
            <a:r>
              <a:rPr lang="en-US" sz="2000"/>
              <a:t>Binary: operates on 2 operands</a:t>
            </a:r>
          </a:p>
          <a:p>
            <a:pPr lvl="1" eaLnBrk="1" hangingPunct="1">
              <a:spcBef>
                <a:spcPct val="20000"/>
              </a:spcBef>
              <a:buFontTx/>
              <a:buChar char="–"/>
            </a:pPr>
            <a:r>
              <a:rPr lang="en-US" sz="2000"/>
              <a:t>Ternary: operates on 3 operands</a:t>
            </a:r>
          </a:p>
          <a:p>
            <a:pPr eaLnBrk="1" hangingPunct="1">
              <a:spcBef>
                <a:spcPct val="20000"/>
              </a:spcBef>
              <a:buFontTx/>
              <a:buChar char="•"/>
            </a:pPr>
            <a:r>
              <a:rPr lang="en-US" sz="2000"/>
              <a:t>A Java operator can be further classified in accordance with the scheme as shown in the slide that follows </a:t>
            </a:r>
          </a:p>
        </p:txBody>
      </p:sp>
    </p:spTree>
    <p:extLst>
      <p:ext uri="{BB962C8B-B14F-4D97-AF65-F5344CB8AC3E}">
        <p14:creationId xmlns:p14="http://schemas.microsoft.com/office/powerpoint/2010/main" val="1126623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8"/>
                                        </p:tgtEl>
                                        <p:attrNameLst>
                                          <p:attrName>style.visibility</p:attrName>
                                        </p:attrNameLst>
                                      </p:cBhvr>
                                      <p:to>
                                        <p:strVal val="visible"/>
                                      </p:to>
                                    </p:set>
                                    <p:animEffect transition="in" filter="blinds(horizontal)">
                                      <p:cBhvr>
                                        <p:cTn id="7"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1C0C217E-50E5-47B8-874A-E1E3FA0E3890}" type="slidenum">
              <a:rPr lang="en-US">
                <a:solidFill>
                  <a:schemeClr val="bg1"/>
                </a:solidFill>
              </a:rPr>
              <a:pPr eaLnBrk="1" hangingPunct="1"/>
              <a:t>18</a:t>
            </a:fld>
            <a:r>
              <a:rPr lang="en-US">
                <a:solidFill>
                  <a:schemeClr val="bg1"/>
                </a:solidFill>
              </a:rPr>
              <a:t> of 35</a:t>
            </a:r>
          </a:p>
        </p:txBody>
      </p:sp>
      <p:sp>
        <p:nvSpPr>
          <p:cNvPr id="23555"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04803" name="Rectangle 3"/>
          <p:cNvSpPr>
            <a:spLocks noChangeArrowheads="1"/>
          </p:cNvSpPr>
          <p:nvPr/>
        </p:nvSpPr>
        <p:spPr bwMode="auto">
          <a:xfrm>
            <a:off x="762000" y="1752600"/>
            <a:ext cx="80772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a:t>Java supports a rich set of operators which can be </a:t>
            </a:r>
          </a:p>
          <a:p>
            <a:pPr eaLnBrk="1" hangingPunct="1">
              <a:spcBef>
                <a:spcPct val="20000"/>
              </a:spcBef>
            </a:pPr>
            <a:r>
              <a:rPr lang="en-US" sz="2400"/>
              <a:t>classified into six categories:</a:t>
            </a:r>
          </a:p>
          <a:p>
            <a:pPr eaLnBrk="1" hangingPunct="1">
              <a:spcBef>
                <a:spcPct val="20000"/>
              </a:spcBef>
            </a:pPr>
            <a:r>
              <a:rPr lang="en-US" sz="2400"/>
              <a:t>1.  	Arithmetic operators</a:t>
            </a:r>
          </a:p>
          <a:p>
            <a:pPr eaLnBrk="1" hangingPunct="1">
              <a:spcBef>
                <a:spcPct val="20000"/>
              </a:spcBef>
            </a:pPr>
            <a:r>
              <a:rPr lang="en-US" sz="2400"/>
              <a:t>2.  	Relational operators</a:t>
            </a:r>
          </a:p>
          <a:p>
            <a:pPr eaLnBrk="1" hangingPunct="1">
              <a:spcBef>
                <a:spcPct val="20000"/>
              </a:spcBef>
            </a:pPr>
            <a:r>
              <a:rPr lang="en-US" sz="2400"/>
              <a:t>3. 	Logical operators</a:t>
            </a:r>
          </a:p>
          <a:p>
            <a:pPr eaLnBrk="1" hangingPunct="1">
              <a:spcBef>
                <a:spcPct val="20000"/>
              </a:spcBef>
              <a:buFontTx/>
              <a:buAutoNum type="arabicPeriod" startAt="4"/>
            </a:pPr>
            <a:r>
              <a:rPr lang="en-US" sz="2400"/>
              <a:t>Increment/Decrement operators</a:t>
            </a:r>
          </a:p>
          <a:p>
            <a:pPr eaLnBrk="1" hangingPunct="1">
              <a:spcBef>
                <a:spcPct val="20000"/>
              </a:spcBef>
              <a:buFontTx/>
              <a:buAutoNum type="arabicPeriod" startAt="4"/>
            </a:pPr>
            <a:r>
              <a:rPr lang="en-US" sz="2400"/>
              <a:t>Assignment operators</a:t>
            </a:r>
          </a:p>
          <a:p>
            <a:pPr eaLnBrk="1" hangingPunct="1">
              <a:spcBef>
                <a:spcPct val="20000"/>
              </a:spcBef>
              <a:buFontTx/>
              <a:buAutoNum type="arabicPeriod" startAt="5"/>
            </a:pPr>
            <a:endParaRPr lang="en-US" sz="2400"/>
          </a:p>
        </p:txBody>
      </p:sp>
    </p:spTree>
    <p:extLst>
      <p:ext uri="{BB962C8B-B14F-4D97-AF65-F5344CB8AC3E}">
        <p14:creationId xmlns:p14="http://schemas.microsoft.com/office/powerpoint/2010/main" val="2297434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blinds(horizontal)">
                                      <p:cBhvr>
                                        <p:cTn id="7" dur="5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CA65A8E0-DD19-42E0-97D8-E8DB8B3A0855}" type="slidenum">
              <a:rPr lang="en-US">
                <a:solidFill>
                  <a:schemeClr val="bg1"/>
                </a:solidFill>
              </a:rPr>
              <a:pPr eaLnBrk="1" hangingPunct="1"/>
              <a:t>19</a:t>
            </a:fld>
            <a:r>
              <a:rPr lang="en-US">
                <a:solidFill>
                  <a:schemeClr val="bg1"/>
                </a:solidFill>
              </a:rPr>
              <a:t> of 35</a:t>
            </a:r>
          </a:p>
        </p:txBody>
      </p:sp>
      <p:sp>
        <p:nvSpPr>
          <p:cNvPr id="2052"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grpSp>
        <p:nvGrpSpPr>
          <p:cNvPr id="2053" name="Group 6"/>
          <p:cNvGrpSpPr>
            <a:grpSpLocks/>
          </p:cNvGrpSpPr>
          <p:nvPr/>
        </p:nvGrpSpPr>
        <p:grpSpPr bwMode="auto">
          <a:xfrm>
            <a:off x="457200" y="1543050"/>
            <a:ext cx="8686800" cy="6170613"/>
            <a:chOff x="288" y="996"/>
            <a:chExt cx="5472" cy="3887"/>
          </a:xfrm>
        </p:grpSpPr>
        <p:sp>
          <p:nvSpPr>
            <p:cNvPr id="2054" name="Rectangle 4"/>
            <p:cNvSpPr>
              <a:spLocks noChangeArrowheads="1"/>
            </p:cNvSpPr>
            <p:nvPr/>
          </p:nvSpPr>
          <p:spPr bwMode="auto">
            <a:xfrm>
              <a:off x="288" y="996"/>
              <a:ext cx="5472"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Arithmetic Operators</a:t>
              </a:r>
            </a:p>
            <a:p>
              <a:pPr lvl="1" eaLnBrk="1" hangingPunct="1">
                <a:spcBef>
                  <a:spcPct val="20000"/>
                </a:spcBef>
                <a:buFontTx/>
                <a:buChar char="–"/>
              </a:pPr>
              <a:r>
                <a:rPr lang="en-US" sz="2400"/>
                <a:t>Java language supports the </a:t>
              </a:r>
              <a:r>
                <a:rPr lang="en-US" sz="2400">
                  <a:solidFill>
                    <a:srgbClr val="CC0000"/>
                  </a:solidFill>
                </a:rPr>
                <a:t>arithmetic operators</a:t>
              </a:r>
              <a:r>
                <a:rPr lang="en-US" sz="2400"/>
                <a:t> as listed below for all integer and real numbers :</a:t>
              </a:r>
            </a:p>
            <a:p>
              <a:pPr eaLnBrk="1" hangingPunct="1">
                <a:spcBef>
                  <a:spcPct val="20000"/>
                </a:spcBef>
                <a:buFontTx/>
                <a:buChar char="•"/>
              </a:pPr>
              <a:endParaRPr lang="en-US" sz="2400"/>
            </a:p>
          </p:txBody>
        </p:sp>
        <p:graphicFrame>
          <p:nvGraphicFramePr>
            <p:cNvPr id="2050" name="Object 5"/>
            <p:cNvGraphicFramePr>
              <a:graphicFrameLocks noChangeAspect="1"/>
            </p:cNvGraphicFramePr>
            <p:nvPr/>
          </p:nvGraphicFramePr>
          <p:xfrm>
            <a:off x="311" y="1955"/>
            <a:ext cx="5064" cy="2928"/>
          </p:xfrm>
          <a:graphic>
            <a:graphicData uri="http://schemas.openxmlformats.org/presentationml/2006/ole">
              <mc:AlternateContent xmlns:mc="http://schemas.openxmlformats.org/markup-compatibility/2006">
                <mc:Choice xmlns:v="urn:schemas-microsoft-com:vml" Requires="v">
                  <p:oleObj spid="_x0000_s2060" name="Document" r:id="rId4" imgW="7361640" imgH="4457880" progId="Word.Document.8">
                    <p:embed/>
                  </p:oleObj>
                </mc:Choice>
                <mc:Fallback>
                  <p:oleObj name="Document" r:id="rId4" imgW="7361640" imgH="44578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 y="1955"/>
                          <a:ext cx="5064" cy="2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096683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6FC97A3-D729-4427-87BE-6F5E9FCF2E56}" type="slidenum">
              <a:rPr lang="en-US">
                <a:solidFill>
                  <a:schemeClr val="bg1"/>
                </a:solidFill>
              </a:rPr>
              <a:pPr eaLnBrk="1" hangingPunct="1"/>
              <a:t>2</a:t>
            </a:fld>
            <a:r>
              <a:rPr lang="en-US">
                <a:solidFill>
                  <a:schemeClr val="bg1"/>
                </a:solidFill>
              </a:rPr>
              <a:t> of 35</a:t>
            </a:r>
          </a:p>
        </p:txBody>
      </p:sp>
      <p:sp>
        <p:nvSpPr>
          <p:cNvPr id="8195" name="Text Box 58"/>
          <p:cNvSpPr txBox="1">
            <a:spLocks noChangeArrowheads="1"/>
          </p:cNvSpPr>
          <p:nvPr/>
        </p:nvSpPr>
        <p:spPr bwMode="auto">
          <a:xfrm>
            <a:off x="1719263" y="411163"/>
            <a:ext cx="62023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Topic &amp; Structure of the lesson</a:t>
            </a:r>
            <a:endParaRPr lang="en-US" sz="3200">
              <a:solidFill>
                <a:srgbClr val="003366"/>
              </a:solidFill>
            </a:endParaRPr>
          </a:p>
        </p:txBody>
      </p:sp>
      <p:sp>
        <p:nvSpPr>
          <p:cNvPr id="30807" name="Rectangle 87"/>
          <p:cNvSpPr>
            <a:spLocks noChangeArrowheads="1"/>
          </p:cNvSpPr>
          <p:nvPr/>
        </p:nvSpPr>
        <p:spPr bwMode="auto">
          <a:xfrm>
            <a:off x="1219200" y="1781175"/>
            <a:ext cx="64770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sz="2800" b="1" dirty="0"/>
              <a:t>Overview of</a:t>
            </a:r>
          </a:p>
          <a:p>
            <a:pPr lvl="1" eaLnBrk="1" hangingPunct="1">
              <a:spcBef>
                <a:spcPct val="20000"/>
              </a:spcBef>
              <a:buFontTx/>
              <a:buChar char="–"/>
            </a:pPr>
            <a:r>
              <a:rPr lang="en-US" sz="2800" b="1" dirty="0"/>
              <a:t>Identifiers</a:t>
            </a:r>
          </a:p>
          <a:p>
            <a:pPr lvl="1" eaLnBrk="1" hangingPunct="1">
              <a:spcBef>
                <a:spcPct val="20000"/>
              </a:spcBef>
              <a:buFontTx/>
              <a:buChar char="–"/>
            </a:pPr>
            <a:r>
              <a:rPr lang="en-US" sz="2800" b="1" dirty="0"/>
              <a:t>Data types</a:t>
            </a:r>
          </a:p>
          <a:p>
            <a:pPr lvl="1" eaLnBrk="1" hangingPunct="1">
              <a:spcBef>
                <a:spcPct val="20000"/>
              </a:spcBef>
              <a:buFontTx/>
              <a:buChar char="–"/>
            </a:pPr>
            <a:r>
              <a:rPr lang="en-US" sz="2800" b="1" dirty="0"/>
              <a:t>Operators</a:t>
            </a:r>
          </a:p>
          <a:p>
            <a:pPr lvl="1" eaLnBrk="1" hangingPunct="1">
              <a:spcBef>
                <a:spcPct val="20000"/>
              </a:spcBef>
              <a:buFontTx/>
              <a:buChar char="–"/>
            </a:pPr>
            <a:r>
              <a:rPr lang="en-US" sz="2800" b="1" dirty="0"/>
              <a:t>Expressions</a:t>
            </a:r>
          </a:p>
        </p:txBody>
      </p:sp>
    </p:spTree>
    <p:extLst>
      <p:ext uri="{BB962C8B-B14F-4D97-AF65-F5344CB8AC3E}">
        <p14:creationId xmlns:p14="http://schemas.microsoft.com/office/powerpoint/2010/main" val="3302915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8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8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8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AACA95F-2BF4-4CE3-A2F0-9B148B5F4F66}" type="slidenum">
              <a:rPr lang="en-US">
                <a:solidFill>
                  <a:schemeClr val="bg1"/>
                </a:solidFill>
              </a:rPr>
              <a:pPr eaLnBrk="1" hangingPunct="1"/>
              <a:t>20</a:t>
            </a:fld>
            <a:r>
              <a:rPr lang="en-US">
                <a:solidFill>
                  <a:schemeClr val="bg1"/>
                </a:solidFill>
              </a:rPr>
              <a:t> of 35</a:t>
            </a:r>
          </a:p>
        </p:txBody>
      </p:sp>
      <p:sp>
        <p:nvSpPr>
          <p:cNvPr id="3076"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3077" name="Rectangle 6"/>
          <p:cNvSpPr>
            <a:spLocks noChangeArrowheads="1"/>
          </p:cNvSpPr>
          <p:nvPr/>
        </p:nvSpPr>
        <p:spPr bwMode="auto">
          <a:xfrm>
            <a:off x="457200" y="1562100"/>
            <a:ext cx="838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Relational</a:t>
            </a:r>
          </a:p>
          <a:p>
            <a:pPr lvl="1" eaLnBrk="1" hangingPunct="1">
              <a:spcBef>
                <a:spcPct val="20000"/>
              </a:spcBef>
            </a:pPr>
            <a:r>
              <a:rPr lang="en-US" sz="2400"/>
              <a:t>A </a:t>
            </a:r>
            <a:r>
              <a:rPr lang="en-US" sz="2400">
                <a:solidFill>
                  <a:srgbClr val="CC0000"/>
                </a:solidFill>
              </a:rPr>
              <a:t>relational operator</a:t>
            </a:r>
            <a:r>
              <a:rPr lang="en-US" sz="2400"/>
              <a:t> compares 2 values and determines the relationship between them.</a:t>
            </a:r>
          </a:p>
          <a:p>
            <a:pPr eaLnBrk="1" hangingPunct="1">
              <a:spcBef>
                <a:spcPct val="20000"/>
              </a:spcBef>
            </a:pPr>
            <a:endParaRPr lang="en-US" sz="2400"/>
          </a:p>
        </p:txBody>
      </p:sp>
      <p:graphicFrame>
        <p:nvGraphicFramePr>
          <p:cNvPr id="3074" name="Object 7"/>
          <p:cNvGraphicFramePr>
            <a:graphicFrameLocks noChangeAspect="1"/>
          </p:cNvGraphicFramePr>
          <p:nvPr/>
        </p:nvGraphicFramePr>
        <p:xfrm>
          <a:off x="457200" y="2971800"/>
          <a:ext cx="8686800" cy="4267200"/>
        </p:xfrm>
        <a:graphic>
          <a:graphicData uri="http://schemas.openxmlformats.org/presentationml/2006/ole">
            <mc:AlternateContent xmlns:mc="http://schemas.openxmlformats.org/markup-compatibility/2006">
              <mc:Choice xmlns:v="urn:schemas-microsoft-com:vml" Requires="v">
                <p:oleObj spid="_x0000_s3084" name="Document" r:id="rId4" imgW="7367689" imgH="4429179" progId="Word.Document.8">
                  <p:embed/>
                </p:oleObj>
              </mc:Choice>
              <mc:Fallback>
                <p:oleObj name="Document" r:id="rId4" imgW="7367689" imgH="442917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971800"/>
                        <a:ext cx="86868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17759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658B896-EC6E-4B80-B574-D6F5E84017C0}" type="slidenum">
              <a:rPr lang="en-US">
                <a:solidFill>
                  <a:schemeClr val="bg1"/>
                </a:solidFill>
              </a:rPr>
              <a:pPr eaLnBrk="1" hangingPunct="1"/>
              <a:t>21</a:t>
            </a:fld>
            <a:r>
              <a:rPr lang="en-US">
                <a:solidFill>
                  <a:schemeClr val="bg1"/>
                </a:solidFill>
              </a:rPr>
              <a:t> of 35</a:t>
            </a:r>
          </a:p>
        </p:txBody>
      </p:sp>
      <p:sp>
        <p:nvSpPr>
          <p:cNvPr id="24579"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4580" name="Rectangle 5"/>
          <p:cNvSpPr>
            <a:spLocks noChangeArrowheads="1"/>
          </p:cNvSpPr>
          <p:nvPr/>
        </p:nvSpPr>
        <p:spPr bwMode="auto">
          <a:xfrm>
            <a:off x="457200" y="1562100"/>
            <a:ext cx="86868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Logical Operators</a:t>
            </a:r>
          </a:p>
          <a:p>
            <a:pPr lvl="1" eaLnBrk="1" hangingPunct="1">
              <a:spcBef>
                <a:spcPct val="20000"/>
              </a:spcBef>
            </a:pPr>
            <a:r>
              <a:rPr lang="en-US" sz="2400">
                <a:solidFill>
                  <a:srgbClr val="CC0000"/>
                </a:solidFill>
              </a:rPr>
              <a:t>Relational operators</a:t>
            </a:r>
            <a:r>
              <a:rPr lang="en-US" sz="2400"/>
              <a:t> are often used with </a:t>
            </a:r>
            <a:r>
              <a:rPr lang="en-US" sz="2400">
                <a:solidFill>
                  <a:srgbClr val="CC0000"/>
                </a:solidFill>
              </a:rPr>
              <a:t>logical operators</a:t>
            </a:r>
            <a:r>
              <a:rPr lang="en-US" sz="2400"/>
              <a:t> to construct more complex decision-making expressions.</a:t>
            </a:r>
          </a:p>
          <a:p>
            <a:pPr lvl="1" eaLnBrk="1" hangingPunct="1">
              <a:spcBef>
                <a:spcPct val="20000"/>
              </a:spcBef>
            </a:pPr>
            <a:endParaRPr lang="en-US" sz="2400"/>
          </a:p>
          <a:p>
            <a:pPr eaLnBrk="1" hangingPunct="1">
              <a:spcBef>
                <a:spcPct val="20000"/>
              </a:spcBef>
            </a:pPr>
            <a:endParaRPr lang="en-US" sz="2400"/>
          </a:p>
        </p:txBody>
      </p:sp>
      <p:grpSp>
        <p:nvGrpSpPr>
          <p:cNvPr id="24581" name="Group 131"/>
          <p:cNvGrpSpPr>
            <a:grpSpLocks noChangeAspect="1"/>
          </p:cNvGrpSpPr>
          <p:nvPr/>
        </p:nvGrpSpPr>
        <p:grpSpPr bwMode="auto">
          <a:xfrm>
            <a:off x="533400" y="3067050"/>
            <a:ext cx="8610600" cy="3295650"/>
            <a:chOff x="336" y="1920"/>
            <a:chExt cx="5424" cy="2160"/>
          </a:xfrm>
        </p:grpSpPr>
        <p:sp>
          <p:nvSpPr>
            <p:cNvPr id="24582" name="AutoShape 130"/>
            <p:cNvSpPr>
              <a:spLocks noChangeAspect="1" noChangeArrowheads="1" noTextEdit="1"/>
            </p:cNvSpPr>
            <p:nvPr/>
          </p:nvSpPr>
          <p:spPr bwMode="auto">
            <a:xfrm>
              <a:off x="336" y="1920"/>
              <a:ext cx="5424"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583" name="Rectangle 132"/>
            <p:cNvSpPr>
              <a:spLocks noChangeArrowheads="1"/>
            </p:cNvSpPr>
            <p:nvPr/>
          </p:nvSpPr>
          <p:spPr bwMode="auto">
            <a:xfrm>
              <a:off x="461" y="1945"/>
              <a:ext cx="37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Operator</a:t>
              </a:r>
              <a:endParaRPr lang="en-GB"/>
            </a:p>
          </p:txBody>
        </p:sp>
        <p:sp>
          <p:nvSpPr>
            <p:cNvPr id="24584" name="Rectangle 133"/>
            <p:cNvSpPr>
              <a:spLocks noChangeArrowheads="1"/>
            </p:cNvSpPr>
            <p:nvPr/>
          </p:nvSpPr>
          <p:spPr bwMode="auto">
            <a:xfrm>
              <a:off x="1438" y="1945"/>
              <a:ext cx="1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Use</a:t>
              </a:r>
              <a:endParaRPr lang="en-GB"/>
            </a:p>
          </p:txBody>
        </p:sp>
        <p:sp>
          <p:nvSpPr>
            <p:cNvPr id="24585" name="Rectangle 134"/>
            <p:cNvSpPr>
              <a:spLocks noChangeArrowheads="1"/>
            </p:cNvSpPr>
            <p:nvPr/>
          </p:nvSpPr>
          <p:spPr bwMode="auto">
            <a:xfrm>
              <a:off x="3167" y="1945"/>
              <a:ext cx="48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Description</a:t>
              </a:r>
              <a:endParaRPr lang="en-GB"/>
            </a:p>
          </p:txBody>
        </p:sp>
        <p:sp>
          <p:nvSpPr>
            <p:cNvPr id="24586" name="Rectangle 135"/>
            <p:cNvSpPr>
              <a:spLocks noChangeArrowheads="1"/>
            </p:cNvSpPr>
            <p:nvPr/>
          </p:nvSpPr>
          <p:spPr bwMode="auto">
            <a:xfrm>
              <a:off x="405" y="1920"/>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87" name="Rectangle 136"/>
            <p:cNvSpPr>
              <a:spLocks noChangeArrowheads="1"/>
            </p:cNvSpPr>
            <p:nvPr/>
          </p:nvSpPr>
          <p:spPr bwMode="auto">
            <a:xfrm>
              <a:off x="405" y="1920"/>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88" name="Rectangle 137"/>
            <p:cNvSpPr>
              <a:spLocks noChangeArrowheads="1"/>
            </p:cNvSpPr>
            <p:nvPr/>
          </p:nvSpPr>
          <p:spPr bwMode="auto">
            <a:xfrm>
              <a:off x="412" y="1920"/>
              <a:ext cx="97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89" name="Rectangle 138"/>
            <p:cNvSpPr>
              <a:spLocks noChangeArrowheads="1"/>
            </p:cNvSpPr>
            <p:nvPr/>
          </p:nvSpPr>
          <p:spPr bwMode="auto">
            <a:xfrm>
              <a:off x="1383" y="1920"/>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0" name="Rectangle 139"/>
            <p:cNvSpPr>
              <a:spLocks noChangeArrowheads="1"/>
            </p:cNvSpPr>
            <p:nvPr/>
          </p:nvSpPr>
          <p:spPr bwMode="auto">
            <a:xfrm>
              <a:off x="1390" y="1920"/>
              <a:ext cx="17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1" name="Rectangle 140"/>
            <p:cNvSpPr>
              <a:spLocks noChangeArrowheads="1"/>
            </p:cNvSpPr>
            <p:nvPr/>
          </p:nvSpPr>
          <p:spPr bwMode="auto">
            <a:xfrm>
              <a:off x="3112" y="1920"/>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2" name="Rectangle 141"/>
            <p:cNvSpPr>
              <a:spLocks noChangeArrowheads="1"/>
            </p:cNvSpPr>
            <p:nvPr/>
          </p:nvSpPr>
          <p:spPr bwMode="auto">
            <a:xfrm>
              <a:off x="3119" y="1920"/>
              <a:ext cx="23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3" name="Rectangle 142"/>
            <p:cNvSpPr>
              <a:spLocks noChangeArrowheads="1"/>
            </p:cNvSpPr>
            <p:nvPr/>
          </p:nvSpPr>
          <p:spPr bwMode="auto">
            <a:xfrm>
              <a:off x="5446" y="1920"/>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4" name="Rectangle 143"/>
            <p:cNvSpPr>
              <a:spLocks noChangeArrowheads="1"/>
            </p:cNvSpPr>
            <p:nvPr/>
          </p:nvSpPr>
          <p:spPr bwMode="auto">
            <a:xfrm>
              <a:off x="5446" y="1920"/>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5" name="Rectangle 144"/>
            <p:cNvSpPr>
              <a:spLocks noChangeArrowheads="1"/>
            </p:cNvSpPr>
            <p:nvPr/>
          </p:nvSpPr>
          <p:spPr bwMode="auto">
            <a:xfrm>
              <a:off x="405" y="1925"/>
              <a:ext cx="7"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6" name="Rectangle 145"/>
            <p:cNvSpPr>
              <a:spLocks noChangeArrowheads="1"/>
            </p:cNvSpPr>
            <p:nvPr/>
          </p:nvSpPr>
          <p:spPr bwMode="auto">
            <a:xfrm>
              <a:off x="1383" y="1925"/>
              <a:ext cx="7"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7" name="Rectangle 146"/>
            <p:cNvSpPr>
              <a:spLocks noChangeArrowheads="1"/>
            </p:cNvSpPr>
            <p:nvPr/>
          </p:nvSpPr>
          <p:spPr bwMode="auto">
            <a:xfrm>
              <a:off x="3112" y="1925"/>
              <a:ext cx="7"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8" name="Rectangle 147"/>
            <p:cNvSpPr>
              <a:spLocks noChangeArrowheads="1"/>
            </p:cNvSpPr>
            <p:nvPr/>
          </p:nvSpPr>
          <p:spPr bwMode="auto">
            <a:xfrm>
              <a:off x="5446" y="1925"/>
              <a:ext cx="7" cy="1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599" name="Rectangle 148"/>
            <p:cNvSpPr>
              <a:spLocks noChangeArrowheads="1"/>
            </p:cNvSpPr>
            <p:nvPr/>
          </p:nvSpPr>
          <p:spPr bwMode="auto">
            <a:xfrm>
              <a:off x="461" y="2123"/>
              <a:ext cx="12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&amp;&amp;</a:t>
              </a:r>
              <a:endParaRPr lang="en-GB"/>
            </a:p>
          </p:txBody>
        </p:sp>
        <p:sp>
          <p:nvSpPr>
            <p:cNvPr id="24600" name="Rectangle 149"/>
            <p:cNvSpPr>
              <a:spLocks noChangeArrowheads="1"/>
            </p:cNvSpPr>
            <p:nvPr/>
          </p:nvSpPr>
          <p:spPr bwMode="auto">
            <a:xfrm>
              <a:off x="1438" y="2123"/>
              <a:ext cx="460"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op1 &amp;&amp; op2</a:t>
              </a:r>
              <a:endParaRPr lang="en-GB"/>
            </a:p>
          </p:txBody>
        </p:sp>
        <p:sp>
          <p:nvSpPr>
            <p:cNvPr id="24601" name="Rectangle 150"/>
            <p:cNvSpPr>
              <a:spLocks noChangeArrowheads="1"/>
            </p:cNvSpPr>
            <p:nvPr/>
          </p:nvSpPr>
          <p:spPr bwMode="auto">
            <a:xfrm>
              <a:off x="3167" y="2072"/>
              <a:ext cx="103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op1 and op2 are both true,</a:t>
              </a:r>
              <a:endParaRPr lang="en-GB"/>
            </a:p>
          </p:txBody>
        </p:sp>
        <p:sp>
          <p:nvSpPr>
            <p:cNvPr id="24602" name="Rectangle 151"/>
            <p:cNvSpPr>
              <a:spLocks noChangeArrowheads="1"/>
            </p:cNvSpPr>
            <p:nvPr/>
          </p:nvSpPr>
          <p:spPr bwMode="auto">
            <a:xfrm>
              <a:off x="3167" y="2174"/>
              <a:ext cx="4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i="1">
                  <a:solidFill>
                    <a:srgbClr val="000000"/>
                  </a:solidFill>
                </a:rPr>
                <a:t>conditionally</a:t>
              </a:r>
              <a:endParaRPr lang="en-GB"/>
            </a:p>
          </p:txBody>
        </p:sp>
        <p:sp>
          <p:nvSpPr>
            <p:cNvPr id="24603" name="Rectangle 152"/>
            <p:cNvSpPr>
              <a:spLocks noChangeArrowheads="1"/>
            </p:cNvSpPr>
            <p:nvPr/>
          </p:nvSpPr>
          <p:spPr bwMode="auto">
            <a:xfrm>
              <a:off x="3909" y="2174"/>
              <a:ext cx="57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 evaluates op2</a:t>
              </a:r>
              <a:endParaRPr lang="en-GB"/>
            </a:p>
          </p:txBody>
        </p:sp>
        <p:sp>
          <p:nvSpPr>
            <p:cNvPr id="24604" name="Rectangle 153"/>
            <p:cNvSpPr>
              <a:spLocks noChangeArrowheads="1"/>
            </p:cNvSpPr>
            <p:nvPr/>
          </p:nvSpPr>
          <p:spPr bwMode="auto">
            <a:xfrm>
              <a:off x="405" y="2067"/>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05" name="Rectangle 154"/>
            <p:cNvSpPr>
              <a:spLocks noChangeArrowheads="1"/>
            </p:cNvSpPr>
            <p:nvPr/>
          </p:nvSpPr>
          <p:spPr bwMode="auto">
            <a:xfrm>
              <a:off x="412" y="2067"/>
              <a:ext cx="97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06" name="Rectangle 155"/>
            <p:cNvSpPr>
              <a:spLocks noChangeArrowheads="1"/>
            </p:cNvSpPr>
            <p:nvPr/>
          </p:nvSpPr>
          <p:spPr bwMode="auto">
            <a:xfrm>
              <a:off x="1383" y="2067"/>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07" name="Rectangle 156"/>
            <p:cNvSpPr>
              <a:spLocks noChangeArrowheads="1"/>
            </p:cNvSpPr>
            <p:nvPr/>
          </p:nvSpPr>
          <p:spPr bwMode="auto">
            <a:xfrm>
              <a:off x="1390" y="2067"/>
              <a:ext cx="17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08" name="Rectangle 157"/>
            <p:cNvSpPr>
              <a:spLocks noChangeArrowheads="1"/>
            </p:cNvSpPr>
            <p:nvPr/>
          </p:nvSpPr>
          <p:spPr bwMode="auto">
            <a:xfrm>
              <a:off x="3112" y="2067"/>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09" name="Rectangle 158"/>
            <p:cNvSpPr>
              <a:spLocks noChangeArrowheads="1"/>
            </p:cNvSpPr>
            <p:nvPr/>
          </p:nvSpPr>
          <p:spPr bwMode="auto">
            <a:xfrm>
              <a:off x="3119" y="2067"/>
              <a:ext cx="23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10" name="Rectangle 159"/>
            <p:cNvSpPr>
              <a:spLocks noChangeArrowheads="1"/>
            </p:cNvSpPr>
            <p:nvPr/>
          </p:nvSpPr>
          <p:spPr bwMode="auto">
            <a:xfrm>
              <a:off x="5446" y="2067"/>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11" name="Rectangle 160"/>
            <p:cNvSpPr>
              <a:spLocks noChangeArrowheads="1"/>
            </p:cNvSpPr>
            <p:nvPr/>
          </p:nvSpPr>
          <p:spPr bwMode="auto">
            <a:xfrm>
              <a:off x="405" y="2072"/>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12" name="Rectangle 161"/>
            <p:cNvSpPr>
              <a:spLocks noChangeArrowheads="1"/>
            </p:cNvSpPr>
            <p:nvPr/>
          </p:nvSpPr>
          <p:spPr bwMode="auto">
            <a:xfrm>
              <a:off x="1383" y="2072"/>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13" name="Rectangle 162"/>
            <p:cNvSpPr>
              <a:spLocks noChangeArrowheads="1"/>
            </p:cNvSpPr>
            <p:nvPr/>
          </p:nvSpPr>
          <p:spPr bwMode="auto">
            <a:xfrm>
              <a:off x="3112" y="2072"/>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14" name="Rectangle 163"/>
            <p:cNvSpPr>
              <a:spLocks noChangeArrowheads="1"/>
            </p:cNvSpPr>
            <p:nvPr/>
          </p:nvSpPr>
          <p:spPr bwMode="auto">
            <a:xfrm>
              <a:off x="5446" y="2072"/>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15" name="Rectangle 164"/>
            <p:cNvSpPr>
              <a:spLocks noChangeArrowheads="1"/>
            </p:cNvSpPr>
            <p:nvPr/>
          </p:nvSpPr>
          <p:spPr bwMode="auto">
            <a:xfrm>
              <a:off x="461" y="2331"/>
              <a:ext cx="50"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a:t>
              </a:r>
              <a:endParaRPr lang="en-GB"/>
            </a:p>
          </p:txBody>
        </p:sp>
        <p:sp>
          <p:nvSpPr>
            <p:cNvPr id="24616" name="Rectangle 165"/>
            <p:cNvSpPr>
              <a:spLocks noChangeArrowheads="1"/>
            </p:cNvSpPr>
            <p:nvPr/>
          </p:nvSpPr>
          <p:spPr bwMode="auto">
            <a:xfrm>
              <a:off x="1438" y="2331"/>
              <a:ext cx="38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op1 || op2</a:t>
              </a:r>
              <a:endParaRPr lang="en-GB"/>
            </a:p>
          </p:txBody>
        </p:sp>
        <p:sp>
          <p:nvSpPr>
            <p:cNvPr id="24617" name="Rectangle 166"/>
            <p:cNvSpPr>
              <a:spLocks noChangeArrowheads="1"/>
            </p:cNvSpPr>
            <p:nvPr/>
          </p:nvSpPr>
          <p:spPr bwMode="auto">
            <a:xfrm>
              <a:off x="3167" y="2280"/>
              <a:ext cx="109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Either op1 and op2 are true,</a:t>
              </a:r>
              <a:endParaRPr lang="en-GB"/>
            </a:p>
          </p:txBody>
        </p:sp>
        <p:sp>
          <p:nvSpPr>
            <p:cNvPr id="24618" name="Rectangle 167"/>
            <p:cNvSpPr>
              <a:spLocks noChangeArrowheads="1"/>
            </p:cNvSpPr>
            <p:nvPr/>
          </p:nvSpPr>
          <p:spPr bwMode="auto">
            <a:xfrm>
              <a:off x="3167" y="2383"/>
              <a:ext cx="48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i="1">
                  <a:solidFill>
                    <a:srgbClr val="000000"/>
                  </a:solidFill>
                </a:rPr>
                <a:t>conditionally</a:t>
              </a:r>
              <a:endParaRPr lang="en-GB"/>
            </a:p>
          </p:txBody>
        </p:sp>
        <p:sp>
          <p:nvSpPr>
            <p:cNvPr id="24619" name="Rectangle 168"/>
            <p:cNvSpPr>
              <a:spLocks noChangeArrowheads="1"/>
            </p:cNvSpPr>
            <p:nvPr/>
          </p:nvSpPr>
          <p:spPr bwMode="auto">
            <a:xfrm>
              <a:off x="3909" y="2383"/>
              <a:ext cx="57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 evaluates op2</a:t>
              </a:r>
              <a:endParaRPr lang="en-GB"/>
            </a:p>
          </p:txBody>
        </p:sp>
        <p:sp>
          <p:nvSpPr>
            <p:cNvPr id="24620" name="Rectangle 169"/>
            <p:cNvSpPr>
              <a:spLocks noChangeArrowheads="1"/>
            </p:cNvSpPr>
            <p:nvPr/>
          </p:nvSpPr>
          <p:spPr bwMode="auto">
            <a:xfrm>
              <a:off x="405" y="227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1" name="Rectangle 170"/>
            <p:cNvSpPr>
              <a:spLocks noChangeArrowheads="1"/>
            </p:cNvSpPr>
            <p:nvPr/>
          </p:nvSpPr>
          <p:spPr bwMode="auto">
            <a:xfrm>
              <a:off x="412" y="2275"/>
              <a:ext cx="97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2" name="Rectangle 171"/>
            <p:cNvSpPr>
              <a:spLocks noChangeArrowheads="1"/>
            </p:cNvSpPr>
            <p:nvPr/>
          </p:nvSpPr>
          <p:spPr bwMode="auto">
            <a:xfrm>
              <a:off x="1383" y="227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3" name="Rectangle 172"/>
            <p:cNvSpPr>
              <a:spLocks noChangeArrowheads="1"/>
            </p:cNvSpPr>
            <p:nvPr/>
          </p:nvSpPr>
          <p:spPr bwMode="auto">
            <a:xfrm>
              <a:off x="1390" y="2275"/>
              <a:ext cx="17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4" name="Rectangle 173"/>
            <p:cNvSpPr>
              <a:spLocks noChangeArrowheads="1"/>
            </p:cNvSpPr>
            <p:nvPr/>
          </p:nvSpPr>
          <p:spPr bwMode="auto">
            <a:xfrm>
              <a:off x="3112" y="227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5" name="Rectangle 174"/>
            <p:cNvSpPr>
              <a:spLocks noChangeArrowheads="1"/>
            </p:cNvSpPr>
            <p:nvPr/>
          </p:nvSpPr>
          <p:spPr bwMode="auto">
            <a:xfrm>
              <a:off x="3119" y="2275"/>
              <a:ext cx="23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6" name="Rectangle 175"/>
            <p:cNvSpPr>
              <a:spLocks noChangeArrowheads="1"/>
            </p:cNvSpPr>
            <p:nvPr/>
          </p:nvSpPr>
          <p:spPr bwMode="auto">
            <a:xfrm>
              <a:off x="5446" y="227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7" name="Rectangle 176"/>
            <p:cNvSpPr>
              <a:spLocks noChangeArrowheads="1"/>
            </p:cNvSpPr>
            <p:nvPr/>
          </p:nvSpPr>
          <p:spPr bwMode="auto">
            <a:xfrm>
              <a:off x="405" y="2280"/>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8" name="Rectangle 177"/>
            <p:cNvSpPr>
              <a:spLocks noChangeArrowheads="1"/>
            </p:cNvSpPr>
            <p:nvPr/>
          </p:nvSpPr>
          <p:spPr bwMode="auto">
            <a:xfrm>
              <a:off x="1383" y="2280"/>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29" name="Rectangle 178"/>
            <p:cNvSpPr>
              <a:spLocks noChangeArrowheads="1"/>
            </p:cNvSpPr>
            <p:nvPr/>
          </p:nvSpPr>
          <p:spPr bwMode="auto">
            <a:xfrm>
              <a:off x="3112" y="2280"/>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0" name="Rectangle 179"/>
            <p:cNvSpPr>
              <a:spLocks noChangeArrowheads="1"/>
            </p:cNvSpPr>
            <p:nvPr/>
          </p:nvSpPr>
          <p:spPr bwMode="auto">
            <a:xfrm>
              <a:off x="5446" y="2280"/>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1" name="Rectangle 180"/>
            <p:cNvSpPr>
              <a:spLocks noChangeArrowheads="1"/>
            </p:cNvSpPr>
            <p:nvPr/>
          </p:nvSpPr>
          <p:spPr bwMode="auto">
            <a:xfrm>
              <a:off x="461" y="2519"/>
              <a:ext cx="29"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a:t>
              </a:r>
              <a:endParaRPr lang="en-GB"/>
            </a:p>
          </p:txBody>
        </p:sp>
        <p:sp>
          <p:nvSpPr>
            <p:cNvPr id="24632" name="Rectangle 181"/>
            <p:cNvSpPr>
              <a:spLocks noChangeArrowheads="1"/>
            </p:cNvSpPr>
            <p:nvPr/>
          </p:nvSpPr>
          <p:spPr bwMode="auto">
            <a:xfrm>
              <a:off x="1438" y="2519"/>
              <a:ext cx="14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 op</a:t>
              </a:r>
              <a:endParaRPr lang="en-GB"/>
            </a:p>
          </p:txBody>
        </p:sp>
        <p:sp>
          <p:nvSpPr>
            <p:cNvPr id="24633" name="Rectangle 182"/>
            <p:cNvSpPr>
              <a:spLocks noChangeArrowheads="1"/>
            </p:cNvSpPr>
            <p:nvPr/>
          </p:nvSpPr>
          <p:spPr bwMode="auto">
            <a:xfrm>
              <a:off x="3167" y="2519"/>
              <a:ext cx="39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 is false</a:t>
              </a:r>
              <a:endParaRPr lang="en-GB"/>
            </a:p>
          </p:txBody>
        </p:sp>
        <p:sp>
          <p:nvSpPr>
            <p:cNvPr id="24634" name="Rectangle 183"/>
            <p:cNvSpPr>
              <a:spLocks noChangeArrowheads="1"/>
            </p:cNvSpPr>
            <p:nvPr/>
          </p:nvSpPr>
          <p:spPr bwMode="auto">
            <a:xfrm>
              <a:off x="405" y="2484"/>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5" name="Rectangle 184"/>
            <p:cNvSpPr>
              <a:spLocks noChangeArrowheads="1"/>
            </p:cNvSpPr>
            <p:nvPr/>
          </p:nvSpPr>
          <p:spPr bwMode="auto">
            <a:xfrm>
              <a:off x="412" y="2484"/>
              <a:ext cx="97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6" name="Rectangle 185"/>
            <p:cNvSpPr>
              <a:spLocks noChangeArrowheads="1"/>
            </p:cNvSpPr>
            <p:nvPr/>
          </p:nvSpPr>
          <p:spPr bwMode="auto">
            <a:xfrm>
              <a:off x="1383" y="2484"/>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7" name="Rectangle 186"/>
            <p:cNvSpPr>
              <a:spLocks noChangeArrowheads="1"/>
            </p:cNvSpPr>
            <p:nvPr/>
          </p:nvSpPr>
          <p:spPr bwMode="auto">
            <a:xfrm>
              <a:off x="1390" y="2484"/>
              <a:ext cx="17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8" name="Rectangle 187"/>
            <p:cNvSpPr>
              <a:spLocks noChangeArrowheads="1"/>
            </p:cNvSpPr>
            <p:nvPr/>
          </p:nvSpPr>
          <p:spPr bwMode="auto">
            <a:xfrm>
              <a:off x="3112" y="2484"/>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39" name="Rectangle 188"/>
            <p:cNvSpPr>
              <a:spLocks noChangeArrowheads="1"/>
            </p:cNvSpPr>
            <p:nvPr/>
          </p:nvSpPr>
          <p:spPr bwMode="auto">
            <a:xfrm>
              <a:off x="3119" y="2484"/>
              <a:ext cx="23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40" name="Rectangle 189"/>
            <p:cNvSpPr>
              <a:spLocks noChangeArrowheads="1"/>
            </p:cNvSpPr>
            <p:nvPr/>
          </p:nvSpPr>
          <p:spPr bwMode="auto">
            <a:xfrm>
              <a:off x="5446" y="2484"/>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41" name="Rectangle 190"/>
            <p:cNvSpPr>
              <a:spLocks noChangeArrowheads="1"/>
            </p:cNvSpPr>
            <p:nvPr/>
          </p:nvSpPr>
          <p:spPr bwMode="auto">
            <a:xfrm>
              <a:off x="405" y="2489"/>
              <a:ext cx="7" cy="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42" name="Rectangle 191"/>
            <p:cNvSpPr>
              <a:spLocks noChangeArrowheads="1"/>
            </p:cNvSpPr>
            <p:nvPr/>
          </p:nvSpPr>
          <p:spPr bwMode="auto">
            <a:xfrm>
              <a:off x="1383" y="2489"/>
              <a:ext cx="7" cy="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43" name="Rectangle 192"/>
            <p:cNvSpPr>
              <a:spLocks noChangeArrowheads="1"/>
            </p:cNvSpPr>
            <p:nvPr/>
          </p:nvSpPr>
          <p:spPr bwMode="auto">
            <a:xfrm>
              <a:off x="3112" y="2489"/>
              <a:ext cx="7" cy="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44" name="Rectangle 193"/>
            <p:cNvSpPr>
              <a:spLocks noChangeArrowheads="1"/>
            </p:cNvSpPr>
            <p:nvPr/>
          </p:nvSpPr>
          <p:spPr bwMode="auto">
            <a:xfrm>
              <a:off x="5446" y="2489"/>
              <a:ext cx="7" cy="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45" name="Rectangle 194"/>
            <p:cNvSpPr>
              <a:spLocks noChangeArrowheads="1"/>
            </p:cNvSpPr>
            <p:nvPr/>
          </p:nvSpPr>
          <p:spPr bwMode="auto">
            <a:xfrm>
              <a:off x="461" y="2707"/>
              <a:ext cx="64"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&amp;</a:t>
              </a:r>
              <a:endParaRPr lang="en-GB"/>
            </a:p>
          </p:txBody>
        </p:sp>
        <p:sp>
          <p:nvSpPr>
            <p:cNvPr id="24646" name="Rectangle 195"/>
            <p:cNvSpPr>
              <a:spLocks noChangeArrowheads="1"/>
            </p:cNvSpPr>
            <p:nvPr/>
          </p:nvSpPr>
          <p:spPr bwMode="auto">
            <a:xfrm>
              <a:off x="1438" y="2707"/>
              <a:ext cx="40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op1 &amp; op2</a:t>
              </a:r>
              <a:endParaRPr lang="en-GB"/>
            </a:p>
          </p:txBody>
        </p:sp>
        <p:sp>
          <p:nvSpPr>
            <p:cNvPr id="24647" name="Rectangle 196"/>
            <p:cNvSpPr>
              <a:spLocks noChangeArrowheads="1"/>
            </p:cNvSpPr>
            <p:nvPr/>
          </p:nvSpPr>
          <p:spPr bwMode="auto">
            <a:xfrm>
              <a:off x="3167" y="2656"/>
              <a:ext cx="105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op1 and op2 are both true, </a:t>
              </a:r>
              <a:endParaRPr lang="en-GB"/>
            </a:p>
          </p:txBody>
        </p:sp>
        <p:sp>
          <p:nvSpPr>
            <p:cNvPr id="24648" name="Rectangle 197"/>
            <p:cNvSpPr>
              <a:spLocks noChangeArrowheads="1"/>
            </p:cNvSpPr>
            <p:nvPr/>
          </p:nvSpPr>
          <p:spPr bwMode="auto">
            <a:xfrm>
              <a:off x="4792" y="2656"/>
              <a:ext cx="270"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i="1">
                  <a:solidFill>
                    <a:srgbClr val="000000"/>
                  </a:solidFill>
                </a:rPr>
                <a:t>always</a:t>
              </a:r>
              <a:endParaRPr lang="en-GB"/>
            </a:p>
          </p:txBody>
        </p:sp>
        <p:sp>
          <p:nvSpPr>
            <p:cNvPr id="24649" name="Rectangle 198"/>
            <p:cNvSpPr>
              <a:spLocks noChangeArrowheads="1"/>
            </p:cNvSpPr>
            <p:nvPr/>
          </p:nvSpPr>
          <p:spPr bwMode="auto">
            <a:xfrm>
              <a:off x="3167" y="2758"/>
              <a:ext cx="54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evaluates op2</a:t>
              </a:r>
              <a:endParaRPr lang="en-GB"/>
            </a:p>
          </p:txBody>
        </p:sp>
        <p:sp>
          <p:nvSpPr>
            <p:cNvPr id="24650" name="Rectangle 199"/>
            <p:cNvSpPr>
              <a:spLocks noChangeArrowheads="1"/>
            </p:cNvSpPr>
            <p:nvPr/>
          </p:nvSpPr>
          <p:spPr bwMode="auto">
            <a:xfrm>
              <a:off x="405" y="265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1" name="Rectangle 200"/>
            <p:cNvSpPr>
              <a:spLocks noChangeArrowheads="1"/>
            </p:cNvSpPr>
            <p:nvPr/>
          </p:nvSpPr>
          <p:spPr bwMode="auto">
            <a:xfrm>
              <a:off x="412" y="2651"/>
              <a:ext cx="971"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2" name="Rectangle 201"/>
            <p:cNvSpPr>
              <a:spLocks noChangeArrowheads="1"/>
            </p:cNvSpPr>
            <p:nvPr/>
          </p:nvSpPr>
          <p:spPr bwMode="auto">
            <a:xfrm>
              <a:off x="1383" y="265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3" name="Rectangle 202"/>
            <p:cNvSpPr>
              <a:spLocks noChangeArrowheads="1"/>
            </p:cNvSpPr>
            <p:nvPr/>
          </p:nvSpPr>
          <p:spPr bwMode="auto">
            <a:xfrm>
              <a:off x="1390" y="2651"/>
              <a:ext cx="17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4" name="Rectangle 203"/>
            <p:cNvSpPr>
              <a:spLocks noChangeArrowheads="1"/>
            </p:cNvSpPr>
            <p:nvPr/>
          </p:nvSpPr>
          <p:spPr bwMode="auto">
            <a:xfrm>
              <a:off x="3112" y="265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5" name="Rectangle 204"/>
            <p:cNvSpPr>
              <a:spLocks noChangeArrowheads="1"/>
            </p:cNvSpPr>
            <p:nvPr/>
          </p:nvSpPr>
          <p:spPr bwMode="auto">
            <a:xfrm>
              <a:off x="3119" y="2651"/>
              <a:ext cx="23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6" name="Rectangle 205"/>
            <p:cNvSpPr>
              <a:spLocks noChangeArrowheads="1"/>
            </p:cNvSpPr>
            <p:nvPr/>
          </p:nvSpPr>
          <p:spPr bwMode="auto">
            <a:xfrm>
              <a:off x="5446" y="265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7" name="Rectangle 206"/>
            <p:cNvSpPr>
              <a:spLocks noChangeArrowheads="1"/>
            </p:cNvSpPr>
            <p:nvPr/>
          </p:nvSpPr>
          <p:spPr bwMode="auto">
            <a:xfrm>
              <a:off x="405" y="2655"/>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8" name="Rectangle 207"/>
            <p:cNvSpPr>
              <a:spLocks noChangeArrowheads="1"/>
            </p:cNvSpPr>
            <p:nvPr/>
          </p:nvSpPr>
          <p:spPr bwMode="auto">
            <a:xfrm>
              <a:off x="1383" y="2655"/>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59" name="Rectangle 208"/>
            <p:cNvSpPr>
              <a:spLocks noChangeArrowheads="1"/>
            </p:cNvSpPr>
            <p:nvPr/>
          </p:nvSpPr>
          <p:spPr bwMode="auto">
            <a:xfrm>
              <a:off x="3112" y="2655"/>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60" name="Rectangle 209"/>
            <p:cNvSpPr>
              <a:spLocks noChangeArrowheads="1"/>
            </p:cNvSpPr>
            <p:nvPr/>
          </p:nvSpPr>
          <p:spPr bwMode="auto">
            <a:xfrm>
              <a:off x="5446" y="2655"/>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61" name="Rectangle 210"/>
            <p:cNvSpPr>
              <a:spLocks noChangeArrowheads="1"/>
            </p:cNvSpPr>
            <p:nvPr/>
          </p:nvSpPr>
          <p:spPr bwMode="auto">
            <a:xfrm>
              <a:off x="461" y="2915"/>
              <a:ext cx="2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a:t>
              </a:r>
              <a:endParaRPr lang="en-GB"/>
            </a:p>
          </p:txBody>
        </p:sp>
        <p:sp>
          <p:nvSpPr>
            <p:cNvPr id="24662" name="Rectangle 211"/>
            <p:cNvSpPr>
              <a:spLocks noChangeArrowheads="1"/>
            </p:cNvSpPr>
            <p:nvPr/>
          </p:nvSpPr>
          <p:spPr bwMode="auto">
            <a:xfrm>
              <a:off x="1438" y="2915"/>
              <a:ext cx="365"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op1 | op2</a:t>
              </a:r>
              <a:endParaRPr lang="en-GB"/>
            </a:p>
          </p:txBody>
        </p:sp>
        <p:sp>
          <p:nvSpPr>
            <p:cNvPr id="24663" name="Rectangle 212"/>
            <p:cNvSpPr>
              <a:spLocks noChangeArrowheads="1"/>
            </p:cNvSpPr>
            <p:nvPr/>
          </p:nvSpPr>
          <p:spPr bwMode="auto">
            <a:xfrm>
              <a:off x="3167" y="2864"/>
              <a:ext cx="111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Either op1 and op2 are true, </a:t>
              </a:r>
              <a:endParaRPr lang="en-GB"/>
            </a:p>
          </p:txBody>
        </p:sp>
        <p:sp>
          <p:nvSpPr>
            <p:cNvPr id="24664" name="Rectangle 213"/>
            <p:cNvSpPr>
              <a:spLocks noChangeArrowheads="1"/>
            </p:cNvSpPr>
            <p:nvPr/>
          </p:nvSpPr>
          <p:spPr bwMode="auto">
            <a:xfrm>
              <a:off x="4880" y="2864"/>
              <a:ext cx="270"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i="1">
                  <a:solidFill>
                    <a:srgbClr val="000000"/>
                  </a:solidFill>
                </a:rPr>
                <a:t>always</a:t>
              </a:r>
              <a:endParaRPr lang="en-GB"/>
            </a:p>
          </p:txBody>
        </p:sp>
        <p:sp>
          <p:nvSpPr>
            <p:cNvPr id="24665" name="Rectangle 214"/>
            <p:cNvSpPr>
              <a:spLocks noChangeArrowheads="1"/>
            </p:cNvSpPr>
            <p:nvPr/>
          </p:nvSpPr>
          <p:spPr bwMode="auto">
            <a:xfrm>
              <a:off x="3167" y="2966"/>
              <a:ext cx="54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evaluates op2</a:t>
              </a:r>
              <a:endParaRPr lang="en-GB"/>
            </a:p>
          </p:txBody>
        </p:sp>
        <p:sp>
          <p:nvSpPr>
            <p:cNvPr id="24666" name="Rectangle 215"/>
            <p:cNvSpPr>
              <a:spLocks noChangeArrowheads="1"/>
            </p:cNvSpPr>
            <p:nvPr/>
          </p:nvSpPr>
          <p:spPr bwMode="auto">
            <a:xfrm>
              <a:off x="405" y="2859"/>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67" name="Rectangle 216"/>
            <p:cNvSpPr>
              <a:spLocks noChangeArrowheads="1"/>
            </p:cNvSpPr>
            <p:nvPr/>
          </p:nvSpPr>
          <p:spPr bwMode="auto">
            <a:xfrm>
              <a:off x="412" y="2859"/>
              <a:ext cx="97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68" name="Rectangle 217"/>
            <p:cNvSpPr>
              <a:spLocks noChangeArrowheads="1"/>
            </p:cNvSpPr>
            <p:nvPr/>
          </p:nvSpPr>
          <p:spPr bwMode="auto">
            <a:xfrm>
              <a:off x="1383" y="2859"/>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69" name="Rectangle 218"/>
            <p:cNvSpPr>
              <a:spLocks noChangeArrowheads="1"/>
            </p:cNvSpPr>
            <p:nvPr/>
          </p:nvSpPr>
          <p:spPr bwMode="auto">
            <a:xfrm>
              <a:off x="1390" y="2859"/>
              <a:ext cx="17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0" name="Rectangle 219"/>
            <p:cNvSpPr>
              <a:spLocks noChangeArrowheads="1"/>
            </p:cNvSpPr>
            <p:nvPr/>
          </p:nvSpPr>
          <p:spPr bwMode="auto">
            <a:xfrm>
              <a:off x="3112" y="2859"/>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1" name="Rectangle 220"/>
            <p:cNvSpPr>
              <a:spLocks noChangeArrowheads="1"/>
            </p:cNvSpPr>
            <p:nvPr/>
          </p:nvSpPr>
          <p:spPr bwMode="auto">
            <a:xfrm>
              <a:off x="3119" y="2859"/>
              <a:ext cx="23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2" name="Rectangle 221"/>
            <p:cNvSpPr>
              <a:spLocks noChangeArrowheads="1"/>
            </p:cNvSpPr>
            <p:nvPr/>
          </p:nvSpPr>
          <p:spPr bwMode="auto">
            <a:xfrm>
              <a:off x="5446" y="2859"/>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3" name="Rectangle 222"/>
            <p:cNvSpPr>
              <a:spLocks noChangeArrowheads="1"/>
            </p:cNvSpPr>
            <p:nvPr/>
          </p:nvSpPr>
          <p:spPr bwMode="auto">
            <a:xfrm>
              <a:off x="405" y="2864"/>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4" name="Rectangle 223"/>
            <p:cNvSpPr>
              <a:spLocks noChangeArrowheads="1"/>
            </p:cNvSpPr>
            <p:nvPr/>
          </p:nvSpPr>
          <p:spPr bwMode="auto">
            <a:xfrm>
              <a:off x="1383" y="2864"/>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5" name="Rectangle 224"/>
            <p:cNvSpPr>
              <a:spLocks noChangeArrowheads="1"/>
            </p:cNvSpPr>
            <p:nvPr/>
          </p:nvSpPr>
          <p:spPr bwMode="auto">
            <a:xfrm>
              <a:off x="3112" y="2864"/>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6" name="Rectangle 225"/>
            <p:cNvSpPr>
              <a:spLocks noChangeArrowheads="1"/>
            </p:cNvSpPr>
            <p:nvPr/>
          </p:nvSpPr>
          <p:spPr bwMode="auto">
            <a:xfrm>
              <a:off x="5446" y="2864"/>
              <a:ext cx="7" cy="20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77" name="Rectangle 226"/>
            <p:cNvSpPr>
              <a:spLocks noChangeArrowheads="1"/>
            </p:cNvSpPr>
            <p:nvPr/>
          </p:nvSpPr>
          <p:spPr bwMode="auto">
            <a:xfrm>
              <a:off x="461" y="3226"/>
              <a:ext cx="8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a:solidFill>
                    <a:srgbClr val="000000"/>
                  </a:solidFill>
                </a:rPr>
                <a:t>?:</a:t>
              </a:r>
              <a:endParaRPr lang="en-GB"/>
            </a:p>
          </p:txBody>
        </p:sp>
        <p:sp>
          <p:nvSpPr>
            <p:cNvPr id="24678" name="Rectangle 227"/>
            <p:cNvSpPr>
              <a:spLocks noChangeArrowheads="1"/>
            </p:cNvSpPr>
            <p:nvPr/>
          </p:nvSpPr>
          <p:spPr bwMode="auto">
            <a:xfrm>
              <a:off x="1438" y="3226"/>
              <a:ext cx="889"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expression ? op1 : op2</a:t>
              </a:r>
              <a:endParaRPr lang="en-GB"/>
            </a:p>
          </p:txBody>
        </p:sp>
        <p:sp>
          <p:nvSpPr>
            <p:cNvPr id="24679" name="Rectangle 228"/>
            <p:cNvSpPr>
              <a:spLocks noChangeArrowheads="1"/>
            </p:cNvSpPr>
            <p:nvPr/>
          </p:nvSpPr>
          <p:spPr bwMode="auto">
            <a:xfrm>
              <a:off x="3167" y="3073"/>
              <a:ext cx="727"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Shorthand for and </a:t>
              </a:r>
              <a:endParaRPr lang="en-GB"/>
            </a:p>
          </p:txBody>
        </p:sp>
        <p:sp>
          <p:nvSpPr>
            <p:cNvPr id="24680" name="Rectangle 229"/>
            <p:cNvSpPr>
              <a:spLocks noChangeArrowheads="1"/>
            </p:cNvSpPr>
            <p:nvPr/>
          </p:nvSpPr>
          <p:spPr bwMode="auto">
            <a:xfrm>
              <a:off x="4282" y="3073"/>
              <a:ext cx="69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b="1" i="1">
                  <a:solidFill>
                    <a:srgbClr val="000000"/>
                  </a:solidFill>
                </a:rPr>
                <a:t>if-else statement</a:t>
              </a:r>
              <a:endParaRPr lang="en-GB"/>
            </a:p>
          </p:txBody>
        </p:sp>
        <p:sp>
          <p:nvSpPr>
            <p:cNvPr id="24681" name="Rectangle 230"/>
            <p:cNvSpPr>
              <a:spLocks noChangeArrowheads="1"/>
            </p:cNvSpPr>
            <p:nvPr/>
          </p:nvSpPr>
          <p:spPr bwMode="auto">
            <a:xfrm>
              <a:off x="3167" y="3175"/>
              <a:ext cx="1451"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The ?: operator evaluates expression</a:t>
              </a:r>
              <a:endParaRPr lang="en-GB"/>
            </a:p>
          </p:txBody>
        </p:sp>
        <p:sp>
          <p:nvSpPr>
            <p:cNvPr id="24682" name="Rectangle 231"/>
            <p:cNvSpPr>
              <a:spLocks noChangeArrowheads="1"/>
            </p:cNvSpPr>
            <p:nvPr/>
          </p:nvSpPr>
          <p:spPr bwMode="auto">
            <a:xfrm>
              <a:off x="3167" y="3276"/>
              <a:ext cx="1400"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and returns op1 if it’s true and op2 if</a:t>
              </a:r>
              <a:endParaRPr lang="en-GB"/>
            </a:p>
          </p:txBody>
        </p:sp>
        <p:sp>
          <p:nvSpPr>
            <p:cNvPr id="24683" name="Rectangle 232"/>
            <p:cNvSpPr>
              <a:spLocks noChangeArrowheads="1"/>
            </p:cNvSpPr>
            <p:nvPr/>
          </p:nvSpPr>
          <p:spPr bwMode="auto">
            <a:xfrm>
              <a:off x="3167" y="3378"/>
              <a:ext cx="318"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sz="1100">
                  <a:solidFill>
                    <a:srgbClr val="000000"/>
                  </a:solidFill>
                </a:rPr>
                <a:t>it’s false</a:t>
              </a:r>
              <a:endParaRPr lang="en-GB"/>
            </a:p>
          </p:txBody>
        </p:sp>
        <p:sp>
          <p:nvSpPr>
            <p:cNvPr id="24684" name="Rectangle 233"/>
            <p:cNvSpPr>
              <a:spLocks noChangeArrowheads="1"/>
            </p:cNvSpPr>
            <p:nvPr/>
          </p:nvSpPr>
          <p:spPr bwMode="auto">
            <a:xfrm>
              <a:off x="405" y="306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85" name="Rectangle 234"/>
            <p:cNvSpPr>
              <a:spLocks noChangeArrowheads="1"/>
            </p:cNvSpPr>
            <p:nvPr/>
          </p:nvSpPr>
          <p:spPr bwMode="auto">
            <a:xfrm>
              <a:off x="412" y="3068"/>
              <a:ext cx="97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86" name="Rectangle 235"/>
            <p:cNvSpPr>
              <a:spLocks noChangeArrowheads="1"/>
            </p:cNvSpPr>
            <p:nvPr/>
          </p:nvSpPr>
          <p:spPr bwMode="auto">
            <a:xfrm>
              <a:off x="1383" y="306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87" name="Rectangle 236"/>
            <p:cNvSpPr>
              <a:spLocks noChangeArrowheads="1"/>
            </p:cNvSpPr>
            <p:nvPr/>
          </p:nvSpPr>
          <p:spPr bwMode="auto">
            <a:xfrm>
              <a:off x="1390" y="3068"/>
              <a:ext cx="17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88" name="Rectangle 237"/>
            <p:cNvSpPr>
              <a:spLocks noChangeArrowheads="1"/>
            </p:cNvSpPr>
            <p:nvPr/>
          </p:nvSpPr>
          <p:spPr bwMode="auto">
            <a:xfrm>
              <a:off x="3112" y="306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89" name="Rectangle 238"/>
            <p:cNvSpPr>
              <a:spLocks noChangeArrowheads="1"/>
            </p:cNvSpPr>
            <p:nvPr/>
          </p:nvSpPr>
          <p:spPr bwMode="auto">
            <a:xfrm>
              <a:off x="3119" y="3068"/>
              <a:ext cx="23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0" name="Rectangle 239"/>
            <p:cNvSpPr>
              <a:spLocks noChangeArrowheads="1"/>
            </p:cNvSpPr>
            <p:nvPr/>
          </p:nvSpPr>
          <p:spPr bwMode="auto">
            <a:xfrm>
              <a:off x="5446" y="306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1" name="Rectangle 240"/>
            <p:cNvSpPr>
              <a:spLocks noChangeArrowheads="1"/>
            </p:cNvSpPr>
            <p:nvPr/>
          </p:nvSpPr>
          <p:spPr bwMode="auto">
            <a:xfrm>
              <a:off x="405" y="3073"/>
              <a:ext cx="7" cy="4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2" name="Rectangle 241"/>
            <p:cNvSpPr>
              <a:spLocks noChangeArrowheads="1"/>
            </p:cNvSpPr>
            <p:nvPr/>
          </p:nvSpPr>
          <p:spPr bwMode="auto">
            <a:xfrm>
              <a:off x="405" y="348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3" name="Rectangle 242"/>
            <p:cNvSpPr>
              <a:spLocks noChangeArrowheads="1"/>
            </p:cNvSpPr>
            <p:nvPr/>
          </p:nvSpPr>
          <p:spPr bwMode="auto">
            <a:xfrm>
              <a:off x="405" y="348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4" name="Rectangle 243"/>
            <p:cNvSpPr>
              <a:spLocks noChangeArrowheads="1"/>
            </p:cNvSpPr>
            <p:nvPr/>
          </p:nvSpPr>
          <p:spPr bwMode="auto">
            <a:xfrm>
              <a:off x="412" y="3481"/>
              <a:ext cx="971"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5" name="Rectangle 244"/>
            <p:cNvSpPr>
              <a:spLocks noChangeArrowheads="1"/>
            </p:cNvSpPr>
            <p:nvPr/>
          </p:nvSpPr>
          <p:spPr bwMode="auto">
            <a:xfrm>
              <a:off x="1383" y="3073"/>
              <a:ext cx="7" cy="4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6" name="Rectangle 245"/>
            <p:cNvSpPr>
              <a:spLocks noChangeArrowheads="1"/>
            </p:cNvSpPr>
            <p:nvPr/>
          </p:nvSpPr>
          <p:spPr bwMode="auto">
            <a:xfrm>
              <a:off x="1383" y="348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7" name="Rectangle 246"/>
            <p:cNvSpPr>
              <a:spLocks noChangeArrowheads="1"/>
            </p:cNvSpPr>
            <p:nvPr/>
          </p:nvSpPr>
          <p:spPr bwMode="auto">
            <a:xfrm>
              <a:off x="1390" y="3481"/>
              <a:ext cx="17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8" name="Rectangle 247"/>
            <p:cNvSpPr>
              <a:spLocks noChangeArrowheads="1"/>
            </p:cNvSpPr>
            <p:nvPr/>
          </p:nvSpPr>
          <p:spPr bwMode="auto">
            <a:xfrm>
              <a:off x="3112" y="3073"/>
              <a:ext cx="7" cy="4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699" name="Rectangle 248"/>
            <p:cNvSpPr>
              <a:spLocks noChangeArrowheads="1"/>
            </p:cNvSpPr>
            <p:nvPr/>
          </p:nvSpPr>
          <p:spPr bwMode="auto">
            <a:xfrm>
              <a:off x="3112" y="348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700" name="Rectangle 249"/>
            <p:cNvSpPr>
              <a:spLocks noChangeArrowheads="1"/>
            </p:cNvSpPr>
            <p:nvPr/>
          </p:nvSpPr>
          <p:spPr bwMode="auto">
            <a:xfrm>
              <a:off x="3119" y="3481"/>
              <a:ext cx="232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701" name="Rectangle 250"/>
            <p:cNvSpPr>
              <a:spLocks noChangeArrowheads="1"/>
            </p:cNvSpPr>
            <p:nvPr/>
          </p:nvSpPr>
          <p:spPr bwMode="auto">
            <a:xfrm>
              <a:off x="5446" y="3073"/>
              <a:ext cx="7" cy="4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702" name="Rectangle 251"/>
            <p:cNvSpPr>
              <a:spLocks noChangeArrowheads="1"/>
            </p:cNvSpPr>
            <p:nvPr/>
          </p:nvSpPr>
          <p:spPr bwMode="auto">
            <a:xfrm>
              <a:off x="5446" y="348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4703" name="Rectangle 252"/>
            <p:cNvSpPr>
              <a:spLocks noChangeArrowheads="1"/>
            </p:cNvSpPr>
            <p:nvPr/>
          </p:nvSpPr>
          <p:spPr bwMode="auto">
            <a:xfrm>
              <a:off x="5446" y="3481"/>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grpSp>
    </p:spTree>
    <p:extLst>
      <p:ext uri="{BB962C8B-B14F-4D97-AF65-F5344CB8AC3E}">
        <p14:creationId xmlns:p14="http://schemas.microsoft.com/office/powerpoint/2010/main" val="1610542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90582BAC-F362-425E-9D6F-0D4A4DD8198C}" type="slidenum">
              <a:rPr lang="en-US">
                <a:solidFill>
                  <a:schemeClr val="bg1"/>
                </a:solidFill>
              </a:rPr>
              <a:pPr eaLnBrk="1" hangingPunct="1"/>
              <a:t>22</a:t>
            </a:fld>
            <a:r>
              <a:rPr lang="en-US">
                <a:solidFill>
                  <a:schemeClr val="bg1"/>
                </a:solidFill>
              </a:rPr>
              <a:t> of 35</a:t>
            </a:r>
          </a:p>
        </p:txBody>
      </p:sp>
      <p:sp>
        <p:nvSpPr>
          <p:cNvPr id="25603"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5604" name="Rectangle 3"/>
          <p:cNvSpPr>
            <a:spLocks noChangeArrowheads="1"/>
          </p:cNvSpPr>
          <p:nvPr/>
        </p:nvSpPr>
        <p:spPr bwMode="auto">
          <a:xfrm>
            <a:off x="457200" y="1428750"/>
            <a:ext cx="8686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3200" u="sng">
                <a:solidFill>
                  <a:srgbClr val="CC0000"/>
                </a:solidFill>
              </a:rPr>
              <a:t>Bitwise Operators</a:t>
            </a:r>
          </a:p>
          <a:p>
            <a:pPr lvl="1" eaLnBrk="1" hangingPunct="1">
              <a:spcBef>
                <a:spcPct val="20000"/>
              </a:spcBef>
            </a:pPr>
            <a:endParaRPr lang="en-US" sz="2400"/>
          </a:p>
          <a:p>
            <a:pPr lvl="1" eaLnBrk="1" hangingPunct="1">
              <a:spcBef>
                <a:spcPct val="20000"/>
              </a:spcBef>
            </a:pPr>
            <a:endParaRPr lang="en-US" sz="2400"/>
          </a:p>
          <a:p>
            <a:pPr eaLnBrk="1" hangingPunct="1">
              <a:spcBef>
                <a:spcPct val="20000"/>
              </a:spcBef>
            </a:pPr>
            <a:endParaRPr lang="en-US" sz="2800"/>
          </a:p>
        </p:txBody>
      </p:sp>
      <p:sp>
        <p:nvSpPr>
          <p:cNvPr id="25605" name="Rectangle 4"/>
          <p:cNvSpPr>
            <a:spLocks noChangeArrowheads="1"/>
          </p:cNvSpPr>
          <p:nvPr/>
        </p:nvSpPr>
        <p:spPr bwMode="auto">
          <a:xfrm>
            <a:off x="552450" y="2217738"/>
            <a:ext cx="45720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800100" indent="-3429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Bef>
                <a:spcPct val="50000"/>
              </a:spcBef>
            </a:pPr>
            <a:r>
              <a:rPr lang="en-US" sz="2400">
                <a:solidFill>
                  <a:srgbClr val="CC0000"/>
                </a:solidFill>
              </a:rPr>
              <a:t>Bitwise operators</a:t>
            </a:r>
            <a:r>
              <a:rPr lang="en-US" sz="2400"/>
              <a:t> can be </a:t>
            </a:r>
          </a:p>
          <a:p>
            <a:pPr lvl="1" eaLnBrk="1" hangingPunct="1">
              <a:spcBef>
                <a:spcPct val="50000"/>
              </a:spcBef>
            </a:pPr>
            <a:r>
              <a:rPr lang="en-US" sz="2400"/>
              <a:t>1. Logical</a:t>
            </a:r>
          </a:p>
          <a:p>
            <a:pPr lvl="1" eaLnBrk="1" hangingPunct="1">
              <a:spcBef>
                <a:spcPct val="50000"/>
              </a:spcBef>
              <a:buFontTx/>
              <a:buAutoNum type="arabicPeriod"/>
            </a:pPr>
            <a:endParaRPr lang="en-US" sz="2400"/>
          </a:p>
          <a:p>
            <a:pPr lvl="1" eaLnBrk="1" hangingPunct="1">
              <a:spcBef>
                <a:spcPct val="50000"/>
              </a:spcBef>
            </a:pPr>
            <a:r>
              <a:rPr lang="en-US" sz="2400"/>
              <a:t>2. Shift</a:t>
            </a:r>
          </a:p>
          <a:p>
            <a:pPr lvl="1" eaLnBrk="1" hangingPunct="1">
              <a:spcBef>
                <a:spcPct val="50000"/>
              </a:spcBef>
              <a:buFontTx/>
              <a:buAutoNum type="arabicPeriod"/>
            </a:pPr>
            <a:endParaRPr lang="en-US" sz="2400"/>
          </a:p>
          <a:p>
            <a:pPr lvl="1" eaLnBrk="1" hangingPunct="1">
              <a:spcBef>
                <a:spcPct val="50000"/>
              </a:spcBef>
            </a:pPr>
            <a:endParaRPr lang="en-US" sz="2400"/>
          </a:p>
        </p:txBody>
      </p:sp>
    </p:spTree>
    <p:extLst>
      <p:ext uri="{BB962C8B-B14F-4D97-AF65-F5344CB8AC3E}">
        <p14:creationId xmlns:p14="http://schemas.microsoft.com/office/powerpoint/2010/main" val="243443409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0A5E6A5-422A-4FFD-86B8-0BC8FA30CAE2}" type="slidenum">
              <a:rPr lang="en-US">
                <a:solidFill>
                  <a:schemeClr val="bg1"/>
                </a:solidFill>
              </a:rPr>
              <a:pPr eaLnBrk="1" hangingPunct="1"/>
              <a:t>23</a:t>
            </a:fld>
            <a:r>
              <a:rPr lang="en-US">
                <a:solidFill>
                  <a:schemeClr val="bg1"/>
                </a:solidFill>
              </a:rPr>
              <a:t> of 35</a:t>
            </a:r>
          </a:p>
        </p:txBody>
      </p:sp>
      <p:sp>
        <p:nvSpPr>
          <p:cNvPr id="26627"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6628" name="Rectangle 3"/>
          <p:cNvSpPr>
            <a:spLocks noChangeArrowheads="1"/>
          </p:cNvSpPr>
          <p:nvPr/>
        </p:nvSpPr>
        <p:spPr bwMode="auto">
          <a:xfrm>
            <a:off x="457200" y="1562100"/>
            <a:ext cx="86868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Bitwise Operators  </a:t>
            </a:r>
          </a:p>
          <a:p>
            <a:pPr eaLnBrk="1" hangingPunct="1">
              <a:spcBef>
                <a:spcPct val="20000"/>
              </a:spcBef>
            </a:pPr>
            <a:r>
              <a:rPr lang="en-US" sz="2400" b="1"/>
              <a:t>Logical operators</a:t>
            </a:r>
          </a:p>
          <a:p>
            <a:pPr lvl="1" eaLnBrk="1" hangingPunct="1">
              <a:spcBef>
                <a:spcPct val="20000"/>
              </a:spcBef>
              <a:buFontTx/>
              <a:buChar char="–"/>
            </a:pPr>
            <a:endParaRPr lang="en-US" sz="2400"/>
          </a:p>
          <a:p>
            <a:pPr lvl="1" eaLnBrk="1" hangingPunct="1">
              <a:spcBef>
                <a:spcPct val="20000"/>
              </a:spcBef>
            </a:pPr>
            <a:r>
              <a:rPr lang="en-US" sz="2400"/>
              <a:t>&amp;		bitwise AND</a:t>
            </a:r>
          </a:p>
          <a:p>
            <a:pPr lvl="1" eaLnBrk="1" hangingPunct="1">
              <a:spcBef>
                <a:spcPct val="20000"/>
              </a:spcBef>
            </a:pPr>
            <a:r>
              <a:rPr lang="en-US" sz="2400"/>
              <a:t>|		bitwise OR</a:t>
            </a:r>
          </a:p>
          <a:p>
            <a:pPr lvl="1" eaLnBrk="1" hangingPunct="1">
              <a:spcBef>
                <a:spcPct val="20000"/>
              </a:spcBef>
            </a:pPr>
            <a:r>
              <a:rPr lang="en-US" sz="2400"/>
              <a:t>^		bitwise (XOR)</a:t>
            </a:r>
          </a:p>
          <a:p>
            <a:pPr lvl="1" eaLnBrk="1" hangingPunct="1">
              <a:spcBef>
                <a:spcPct val="20000"/>
              </a:spcBef>
            </a:pPr>
            <a:r>
              <a:rPr lang="en-US" sz="2400"/>
              <a:t>~		bitwise complement</a:t>
            </a:r>
          </a:p>
          <a:p>
            <a:pPr lvl="1" eaLnBrk="1" hangingPunct="1">
              <a:spcBef>
                <a:spcPct val="20000"/>
              </a:spcBef>
            </a:pPr>
            <a:endParaRPr lang="en-US" sz="2400"/>
          </a:p>
          <a:p>
            <a:pPr lvl="1" eaLnBrk="1" hangingPunct="1">
              <a:spcBef>
                <a:spcPct val="20000"/>
              </a:spcBef>
            </a:pPr>
            <a:endParaRPr lang="en-US" sz="2400"/>
          </a:p>
          <a:p>
            <a:pPr lvl="1" eaLnBrk="1" hangingPunct="1">
              <a:spcBef>
                <a:spcPct val="20000"/>
              </a:spcBef>
            </a:pPr>
            <a:endParaRPr lang="en-US" sz="2400"/>
          </a:p>
          <a:p>
            <a:pPr lvl="1" eaLnBrk="1" hangingPunct="1">
              <a:spcBef>
                <a:spcPct val="20000"/>
              </a:spcBef>
            </a:pPr>
            <a:endParaRPr lang="en-US" sz="2400"/>
          </a:p>
          <a:p>
            <a:pPr lvl="1" eaLnBrk="1" hangingPunct="1">
              <a:spcBef>
                <a:spcPct val="20000"/>
              </a:spcBef>
            </a:pPr>
            <a:endParaRPr lang="en-US" sz="2400"/>
          </a:p>
          <a:p>
            <a:pPr eaLnBrk="1" hangingPunct="1">
              <a:spcBef>
                <a:spcPct val="20000"/>
              </a:spcBef>
              <a:buFontTx/>
              <a:buChar char="•"/>
            </a:pPr>
            <a:endParaRPr lang="en-US" sz="2400"/>
          </a:p>
        </p:txBody>
      </p:sp>
    </p:spTree>
    <p:extLst>
      <p:ext uri="{BB962C8B-B14F-4D97-AF65-F5344CB8AC3E}">
        <p14:creationId xmlns:p14="http://schemas.microsoft.com/office/powerpoint/2010/main" val="321320019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FC670D5D-FB72-4C83-A62B-9C5A3C9C4BFF}" type="slidenum">
              <a:rPr lang="en-US">
                <a:solidFill>
                  <a:schemeClr val="bg1"/>
                </a:solidFill>
              </a:rPr>
              <a:pPr eaLnBrk="1" hangingPunct="1"/>
              <a:t>24</a:t>
            </a:fld>
            <a:r>
              <a:rPr lang="en-US">
                <a:solidFill>
                  <a:schemeClr val="bg1"/>
                </a:solidFill>
              </a:rPr>
              <a:t> of 35</a:t>
            </a:r>
          </a:p>
        </p:txBody>
      </p:sp>
      <p:sp>
        <p:nvSpPr>
          <p:cNvPr id="27651"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7652" name="Rectangle 3"/>
          <p:cNvSpPr>
            <a:spLocks noChangeArrowheads="1"/>
          </p:cNvSpPr>
          <p:nvPr/>
        </p:nvSpPr>
        <p:spPr bwMode="auto">
          <a:xfrm>
            <a:off x="457200" y="1562100"/>
            <a:ext cx="86868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Bitwise Operators </a:t>
            </a:r>
          </a:p>
          <a:p>
            <a:pPr eaLnBrk="1" hangingPunct="1">
              <a:spcBef>
                <a:spcPct val="20000"/>
              </a:spcBef>
            </a:pPr>
            <a:r>
              <a:rPr lang="en-US" sz="2400" b="1"/>
              <a:t>Shift operators</a:t>
            </a:r>
          </a:p>
          <a:p>
            <a:pPr lvl="1" eaLnBrk="1" hangingPunct="1">
              <a:spcBef>
                <a:spcPct val="20000"/>
              </a:spcBef>
              <a:buFontTx/>
              <a:buChar char="–"/>
            </a:pPr>
            <a:endParaRPr lang="en-US" sz="2400" b="1"/>
          </a:p>
          <a:p>
            <a:pPr lvl="1" eaLnBrk="1" hangingPunct="1">
              <a:spcBef>
                <a:spcPct val="20000"/>
              </a:spcBef>
            </a:pPr>
            <a:r>
              <a:rPr lang="en-US" sz="2400"/>
              <a:t>&gt;&gt;			shift right with sign extension</a:t>
            </a:r>
          </a:p>
          <a:p>
            <a:pPr lvl="1" eaLnBrk="1" hangingPunct="1">
              <a:spcBef>
                <a:spcPct val="20000"/>
              </a:spcBef>
            </a:pPr>
            <a:r>
              <a:rPr lang="en-US" sz="2400"/>
              <a:t>&gt;&gt;&gt;		shift right with zero fill</a:t>
            </a:r>
          </a:p>
          <a:p>
            <a:pPr lvl="1" eaLnBrk="1" hangingPunct="1">
              <a:spcBef>
                <a:spcPct val="20000"/>
              </a:spcBef>
            </a:pPr>
            <a:r>
              <a:rPr lang="en-US" sz="2400"/>
              <a:t>&lt;&lt;			shift left with zero fll</a:t>
            </a:r>
          </a:p>
          <a:p>
            <a:pPr lvl="1" eaLnBrk="1" hangingPunct="1">
              <a:spcBef>
                <a:spcPct val="20000"/>
              </a:spcBef>
            </a:pPr>
            <a:endParaRPr lang="en-US" sz="2400"/>
          </a:p>
          <a:p>
            <a:pPr lvl="1" eaLnBrk="1" hangingPunct="1">
              <a:spcBef>
                <a:spcPct val="20000"/>
              </a:spcBef>
            </a:pPr>
            <a:r>
              <a:rPr lang="en-US" sz="2400"/>
              <a:t>General form</a:t>
            </a:r>
          </a:p>
          <a:p>
            <a:pPr lvl="1" eaLnBrk="1" hangingPunct="1">
              <a:spcBef>
                <a:spcPct val="20000"/>
              </a:spcBef>
            </a:pPr>
            <a:r>
              <a:rPr lang="en-US" sz="2400"/>
              <a:t>Value &lt;&lt; num</a:t>
            </a:r>
          </a:p>
          <a:p>
            <a:pPr lvl="1" eaLnBrk="1" hangingPunct="1">
              <a:spcBef>
                <a:spcPct val="20000"/>
              </a:spcBef>
            </a:pPr>
            <a:r>
              <a:rPr lang="en-US" sz="2400"/>
              <a:t>Value &gt;&gt; num</a:t>
            </a:r>
          </a:p>
          <a:p>
            <a:pPr lvl="1" eaLnBrk="1" hangingPunct="1">
              <a:spcBef>
                <a:spcPct val="20000"/>
              </a:spcBef>
            </a:pPr>
            <a:r>
              <a:rPr lang="en-US" sz="2400"/>
              <a:t>Value &gt;&gt;&gt; num</a:t>
            </a:r>
          </a:p>
        </p:txBody>
      </p:sp>
    </p:spTree>
    <p:extLst>
      <p:ext uri="{BB962C8B-B14F-4D97-AF65-F5344CB8AC3E}">
        <p14:creationId xmlns:p14="http://schemas.microsoft.com/office/powerpoint/2010/main" val="327955897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BD568765-34C9-48AA-A38B-0C9BCC5FA96A}" type="slidenum">
              <a:rPr lang="en-US">
                <a:solidFill>
                  <a:schemeClr val="bg1"/>
                </a:solidFill>
              </a:rPr>
              <a:pPr eaLnBrk="1" hangingPunct="1"/>
              <a:t>25</a:t>
            </a:fld>
            <a:r>
              <a:rPr lang="en-US">
                <a:solidFill>
                  <a:schemeClr val="bg1"/>
                </a:solidFill>
              </a:rPr>
              <a:t> of 35</a:t>
            </a:r>
          </a:p>
        </p:txBody>
      </p:sp>
      <p:sp>
        <p:nvSpPr>
          <p:cNvPr id="28675"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8676" name="Rectangle 3"/>
          <p:cNvSpPr>
            <a:spLocks noChangeArrowheads="1"/>
          </p:cNvSpPr>
          <p:nvPr/>
        </p:nvSpPr>
        <p:spPr bwMode="auto">
          <a:xfrm>
            <a:off x="1543050" y="1752600"/>
            <a:ext cx="4914900"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a:solidFill>
                  <a:schemeClr val="tx1"/>
                </a:solidFill>
                <a:latin typeface="Arial" panose="020B0604020202020204" pitchFamily="34" charset="0"/>
              </a:defRPr>
            </a:lvl1pPr>
            <a:lvl2pPr marL="914400" indent="-45720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Bitwise Operators  </a:t>
            </a:r>
          </a:p>
          <a:p>
            <a:pPr eaLnBrk="1" hangingPunct="1">
              <a:spcBef>
                <a:spcPct val="20000"/>
              </a:spcBef>
            </a:pPr>
            <a:r>
              <a:rPr lang="en-US" sz="2400" b="1"/>
              <a:t>Shift operators</a:t>
            </a:r>
          </a:p>
          <a:p>
            <a:pPr lvl="1" eaLnBrk="1" hangingPunct="1">
              <a:spcBef>
                <a:spcPct val="20000"/>
              </a:spcBef>
            </a:pPr>
            <a:endParaRPr lang="en-US" sz="2400"/>
          </a:p>
          <a:p>
            <a:pPr lvl="1" eaLnBrk="1" hangingPunct="1">
              <a:spcBef>
                <a:spcPct val="20000"/>
              </a:spcBef>
            </a:pPr>
            <a:r>
              <a:rPr lang="en-US" sz="2400"/>
              <a:t>Examples</a:t>
            </a:r>
          </a:p>
          <a:p>
            <a:pPr lvl="1" eaLnBrk="1" hangingPunct="1">
              <a:spcBef>
                <a:spcPct val="20000"/>
              </a:spcBef>
              <a:buFontTx/>
              <a:buAutoNum type="arabicPeriod"/>
            </a:pPr>
            <a:r>
              <a:rPr lang="en-US" sz="2400"/>
              <a:t>16 &gt;&gt; 2 </a:t>
            </a:r>
          </a:p>
          <a:p>
            <a:pPr lvl="1" eaLnBrk="1" hangingPunct="1">
              <a:spcBef>
                <a:spcPct val="20000"/>
              </a:spcBef>
            </a:pPr>
            <a:r>
              <a:rPr lang="en-US" sz="2400"/>
              <a:t>	returns 4</a:t>
            </a:r>
          </a:p>
          <a:p>
            <a:pPr lvl="1" eaLnBrk="1" hangingPunct="1">
              <a:spcBef>
                <a:spcPct val="20000"/>
              </a:spcBef>
            </a:pPr>
            <a:r>
              <a:rPr lang="en-US" sz="2400"/>
              <a:t>2.	-16 &gt;&gt; 2 </a:t>
            </a:r>
          </a:p>
          <a:p>
            <a:pPr lvl="1" eaLnBrk="1" hangingPunct="1">
              <a:spcBef>
                <a:spcPct val="20000"/>
              </a:spcBef>
            </a:pPr>
            <a:r>
              <a:rPr lang="en-US" sz="2400"/>
              <a:t>	returns -4</a:t>
            </a:r>
          </a:p>
          <a:p>
            <a:pPr lvl="1" eaLnBrk="1" hangingPunct="1">
              <a:spcBef>
                <a:spcPct val="20000"/>
              </a:spcBef>
            </a:pPr>
            <a:r>
              <a:rPr lang="en-US" sz="2400"/>
              <a:t>3.	100 &gt;&gt;&gt; 2 </a:t>
            </a:r>
          </a:p>
          <a:p>
            <a:pPr lvl="1" eaLnBrk="1" hangingPunct="1">
              <a:spcBef>
                <a:spcPct val="20000"/>
              </a:spcBef>
            </a:pPr>
            <a:r>
              <a:rPr lang="en-US" sz="2400"/>
              <a:t>	returns 25</a:t>
            </a:r>
          </a:p>
          <a:p>
            <a:pPr lvl="1" eaLnBrk="1" hangingPunct="1">
              <a:spcBef>
                <a:spcPct val="20000"/>
              </a:spcBef>
            </a:pPr>
            <a:endParaRPr lang="en-US" sz="2400"/>
          </a:p>
        </p:txBody>
      </p:sp>
    </p:spTree>
    <p:extLst>
      <p:ext uri="{BB962C8B-B14F-4D97-AF65-F5344CB8AC3E}">
        <p14:creationId xmlns:p14="http://schemas.microsoft.com/office/powerpoint/2010/main" val="249182136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60F28314-B45C-48D6-A9AC-9155F0E6F890}" type="slidenum">
              <a:rPr lang="en-US">
                <a:solidFill>
                  <a:schemeClr val="bg1"/>
                </a:solidFill>
              </a:rPr>
              <a:pPr eaLnBrk="1" hangingPunct="1"/>
              <a:t>26</a:t>
            </a:fld>
            <a:r>
              <a:rPr lang="en-US">
                <a:solidFill>
                  <a:schemeClr val="bg1"/>
                </a:solidFill>
              </a:rPr>
              <a:t> of 35</a:t>
            </a:r>
          </a:p>
        </p:txBody>
      </p:sp>
      <p:sp>
        <p:nvSpPr>
          <p:cNvPr id="29699"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29700" name="Rectangle 3"/>
          <p:cNvSpPr>
            <a:spLocks noChangeArrowheads="1"/>
          </p:cNvSpPr>
          <p:nvPr/>
        </p:nvSpPr>
        <p:spPr bwMode="auto">
          <a:xfrm>
            <a:off x="457200" y="1447800"/>
            <a:ext cx="86868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Increment/decrement Operators</a:t>
            </a:r>
          </a:p>
          <a:p>
            <a:pPr lvl="1" eaLnBrk="1" hangingPunct="1">
              <a:spcBef>
                <a:spcPct val="20000"/>
              </a:spcBef>
              <a:buFontTx/>
              <a:buChar char="–"/>
            </a:pPr>
            <a:endParaRPr lang="en-US" sz="2400" b="1"/>
          </a:p>
          <a:p>
            <a:pPr lvl="1" eaLnBrk="1" hangingPunct="1">
              <a:spcBef>
                <a:spcPct val="20000"/>
              </a:spcBef>
              <a:buFontTx/>
              <a:buChar char="–"/>
            </a:pPr>
            <a:endParaRPr lang="en-US" sz="2400" b="1"/>
          </a:p>
          <a:p>
            <a:pPr eaLnBrk="1" hangingPunct="1">
              <a:spcBef>
                <a:spcPct val="20000"/>
              </a:spcBef>
              <a:buFontTx/>
              <a:buChar char="•"/>
            </a:pPr>
            <a:endParaRPr lang="en-US" sz="2400" b="1"/>
          </a:p>
        </p:txBody>
      </p:sp>
      <p:sp>
        <p:nvSpPr>
          <p:cNvPr id="29701" name="Text Box 4"/>
          <p:cNvSpPr txBox="1">
            <a:spLocks noChangeArrowheads="1"/>
          </p:cNvSpPr>
          <p:nvPr/>
        </p:nvSpPr>
        <p:spPr bwMode="auto">
          <a:xfrm>
            <a:off x="552450" y="2362200"/>
            <a:ext cx="78676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a:t>++  increase value by 1</a:t>
            </a:r>
          </a:p>
          <a:p>
            <a:pPr eaLnBrk="1" hangingPunct="1">
              <a:spcBef>
                <a:spcPct val="50000"/>
              </a:spcBef>
              <a:buFontTx/>
              <a:buChar char="-"/>
            </a:pPr>
            <a:r>
              <a:rPr lang="en-US" sz="2400"/>
              <a:t>-    decrease value by 1</a:t>
            </a:r>
          </a:p>
          <a:p>
            <a:pPr eaLnBrk="1" hangingPunct="1">
              <a:spcBef>
                <a:spcPct val="50000"/>
              </a:spcBef>
            </a:pPr>
            <a:r>
              <a:rPr lang="en-US" sz="2400"/>
              <a:t>Eg.  </a:t>
            </a:r>
          </a:p>
          <a:p>
            <a:pPr eaLnBrk="1" hangingPunct="1">
              <a:spcBef>
                <a:spcPct val="50000"/>
              </a:spcBef>
            </a:pPr>
            <a:r>
              <a:rPr lang="en-US" sz="2400"/>
              <a:t>i++    OR   ++i</a:t>
            </a:r>
          </a:p>
          <a:p>
            <a:pPr eaLnBrk="1" hangingPunct="1">
              <a:spcBef>
                <a:spcPct val="50000"/>
              </a:spcBef>
            </a:pPr>
            <a:r>
              <a:rPr lang="en-US" sz="2400"/>
              <a:t>k- -    OR   - -k</a:t>
            </a:r>
          </a:p>
        </p:txBody>
      </p:sp>
    </p:spTree>
    <p:extLst>
      <p:ext uri="{BB962C8B-B14F-4D97-AF65-F5344CB8AC3E}">
        <p14:creationId xmlns:p14="http://schemas.microsoft.com/office/powerpoint/2010/main" val="1428177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ECB18107-2643-42DD-BF08-4D96BD305337}" type="slidenum">
              <a:rPr lang="en-US">
                <a:solidFill>
                  <a:schemeClr val="bg1"/>
                </a:solidFill>
              </a:rPr>
              <a:pPr eaLnBrk="1" hangingPunct="1"/>
              <a:t>27</a:t>
            </a:fld>
            <a:r>
              <a:rPr lang="en-US">
                <a:solidFill>
                  <a:schemeClr val="bg1"/>
                </a:solidFill>
              </a:rPr>
              <a:t> of 35</a:t>
            </a:r>
          </a:p>
        </p:txBody>
      </p:sp>
      <p:sp>
        <p:nvSpPr>
          <p:cNvPr id="4100" name="Text Box 2"/>
          <p:cNvSpPr txBox="1">
            <a:spLocks noChangeArrowheads="1"/>
          </p:cNvSpPr>
          <p:nvPr/>
        </p:nvSpPr>
        <p:spPr bwMode="auto">
          <a:xfrm>
            <a:off x="1719263" y="411163"/>
            <a:ext cx="36115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Operators in Java</a:t>
            </a:r>
            <a:endParaRPr lang="en-US" sz="3200">
              <a:solidFill>
                <a:srgbClr val="003366"/>
              </a:solidFill>
            </a:endParaRPr>
          </a:p>
        </p:txBody>
      </p:sp>
      <p:sp>
        <p:nvSpPr>
          <p:cNvPr id="4101" name="Rectangle 3"/>
          <p:cNvSpPr>
            <a:spLocks noChangeArrowheads="1"/>
          </p:cNvSpPr>
          <p:nvPr/>
        </p:nvSpPr>
        <p:spPr bwMode="auto">
          <a:xfrm>
            <a:off x="457200" y="1466850"/>
            <a:ext cx="8686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Assignment Operators</a:t>
            </a:r>
          </a:p>
          <a:p>
            <a:pPr eaLnBrk="1" hangingPunct="1">
              <a:spcBef>
                <a:spcPct val="20000"/>
              </a:spcBef>
            </a:pPr>
            <a:r>
              <a:rPr lang="en-US" sz="2800">
                <a:solidFill>
                  <a:srgbClr val="CC0000"/>
                </a:solidFill>
              </a:rPr>
              <a:t>Assignment operators</a:t>
            </a:r>
            <a:r>
              <a:rPr lang="en-US" sz="2800"/>
              <a:t> are used to assign one value to another.  Listed below are the basic assignment operators (=) as well as the shortcut assignment operators.</a:t>
            </a:r>
          </a:p>
          <a:p>
            <a:pPr lvl="1" eaLnBrk="1" hangingPunct="1">
              <a:spcBef>
                <a:spcPct val="20000"/>
              </a:spcBef>
            </a:pPr>
            <a:endParaRPr lang="en-US" sz="2400"/>
          </a:p>
          <a:p>
            <a:pPr eaLnBrk="1" hangingPunct="1">
              <a:spcBef>
                <a:spcPct val="20000"/>
              </a:spcBef>
            </a:pPr>
            <a:endParaRPr lang="en-US" sz="2400"/>
          </a:p>
        </p:txBody>
      </p:sp>
      <p:graphicFrame>
        <p:nvGraphicFramePr>
          <p:cNvPr id="4098" name="Object 4"/>
          <p:cNvGraphicFramePr>
            <a:graphicFrameLocks noChangeAspect="1"/>
          </p:cNvGraphicFramePr>
          <p:nvPr/>
        </p:nvGraphicFramePr>
        <p:xfrm>
          <a:off x="400050" y="3771900"/>
          <a:ext cx="9144000" cy="3810000"/>
        </p:xfrm>
        <a:graphic>
          <a:graphicData uri="http://schemas.openxmlformats.org/presentationml/2006/ole">
            <mc:AlternateContent xmlns:mc="http://schemas.openxmlformats.org/markup-compatibility/2006">
              <mc:Choice xmlns:v="urn:schemas-microsoft-com:vml" Requires="v">
                <p:oleObj spid="_x0000_s4108" name="Document" r:id="rId4" imgW="7171200" imgH="4334040" progId="Word.Document.8">
                  <p:embed/>
                </p:oleObj>
              </mc:Choice>
              <mc:Fallback>
                <p:oleObj name="Document" r:id="rId4" imgW="7171200" imgH="433404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3771900"/>
                        <a:ext cx="9144000" cy="381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805549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B8AE88A9-312A-44CD-AD73-68DA82AD5BF0}" type="slidenum">
              <a:rPr lang="en-US">
                <a:solidFill>
                  <a:schemeClr val="bg1"/>
                </a:solidFill>
              </a:rPr>
              <a:pPr eaLnBrk="1" hangingPunct="1"/>
              <a:t>28</a:t>
            </a:fld>
            <a:r>
              <a:rPr lang="en-US">
                <a:solidFill>
                  <a:schemeClr val="bg1"/>
                </a:solidFill>
              </a:rPr>
              <a:t> of 35</a:t>
            </a:r>
          </a:p>
        </p:txBody>
      </p:sp>
      <p:sp>
        <p:nvSpPr>
          <p:cNvPr id="30723" name="Text Box 2"/>
          <p:cNvSpPr txBox="1">
            <a:spLocks noChangeArrowheads="1"/>
          </p:cNvSpPr>
          <p:nvPr/>
        </p:nvSpPr>
        <p:spPr bwMode="auto">
          <a:xfrm>
            <a:off x="1719263" y="411163"/>
            <a:ext cx="2597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Expressions</a:t>
            </a:r>
            <a:endParaRPr lang="en-US" sz="3200">
              <a:solidFill>
                <a:srgbClr val="003366"/>
              </a:solidFill>
            </a:endParaRPr>
          </a:p>
        </p:txBody>
      </p:sp>
      <p:sp>
        <p:nvSpPr>
          <p:cNvPr id="30724" name="Rectangle 5"/>
          <p:cNvSpPr>
            <a:spLocks noChangeArrowheads="1"/>
          </p:cNvSpPr>
          <p:nvPr/>
        </p:nvSpPr>
        <p:spPr bwMode="auto">
          <a:xfrm>
            <a:off x="533400" y="169545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400" b="1" u="sng">
                <a:solidFill>
                  <a:srgbClr val="CC0000"/>
                </a:solidFill>
              </a:rPr>
              <a:t>Definition</a:t>
            </a:r>
            <a:r>
              <a:rPr lang="en-US" sz="2400"/>
              <a:t> : </a:t>
            </a:r>
            <a:r>
              <a:rPr lang="en-US" sz="2400" i="1"/>
              <a:t>An expression is </a:t>
            </a:r>
            <a:r>
              <a:rPr lang="en-US" sz="2400" b="1" i="1">
                <a:solidFill>
                  <a:srgbClr val="CC0000"/>
                </a:solidFill>
              </a:rPr>
              <a:t>a series of variables,</a:t>
            </a:r>
          </a:p>
          <a:p>
            <a:pPr eaLnBrk="1" hangingPunct="1">
              <a:spcBef>
                <a:spcPct val="20000"/>
              </a:spcBef>
            </a:pPr>
            <a:r>
              <a:rPr lang="en-US" sz="2400" b="1" i="1">
                <a:solidFill>
                  <a:srgbClr val="CC0000"/>
                </a:solidFill>
              </a:rPr>
              <a:t>operators and method calls</a:t>
            </a:r>
            <a:r>
              <a:rPr lang="en-US" sz="2400" i="1"/>
              <a:t> (constructed according to </a:t>
            </a:r>
          </a:p>
          <a:p>
            <a:pPr eaLnBrk="1" hangingPunct="1">
              <a:spcBef>
                <a:spcPct val="20000"/>
              </a:spcBef>
            </a:pPr>
            <a:r>
              <a:rPr lang="en-US" sz="2400" i="1"/>
              <a:t>the syntax of the language) that evaluates to a single </a:t>
            </a:r>
          </a:p>
          <a:p>
            <a:pPr eaLnBrk="1" hangingPunct="1">
              <a:spcBef>
                <a:spcPct val="20000"/>
              </a:spcBef>
            </a:pPr>
            <a:r>
              <a:rPr lang="en-US" sz="2400" i="1"/>
              <a:t>value.</a:t>
            </a:r>
            <a:endParaRPr lang="en-US" sz="2400"/>
          </a:p>
          <a:p>
            <a:pPr eaLnBrk="1" hangingPunct="1">
              <a:spcBef>
                <a:spcPct val="20000"/>
              </a:spcBef>
              <a:buFontTx/>
              <a:buChar char="•"/>
            </a:pPr>
            <a:r>
              <a:rPr lang="en-US" sz="2400"/>
              <a:t>Expression perform the work of a Java program.</a:t>
            </a:r>
          </a:p>
          <a:p>
            <a:pPr eaLnBrk="1" hangingPunct="1">
              <a:spcBef>
                <a:spcPct val="20000"/>
              </a:spcBef>
              <a:buFontTx/>
              <a:buChar char="•"/>
            </a:pPr>
            <a:r>
              <a:rPr lang="en-US" sz="2400"/>
              <a:t>Expressions are used to :</a:t>
            </a:r>
          </a:p>
          <a:p>
            <a:pPr lvl="2" eaLnBrk="1" hangingPunct="1">
              <a:spcBef>
                <a:spcPct val="20000"/>
              </a:spcBef>
              <a:buFontTx/>
              <a:buChar char="•"/>
            </a:pPr>
            <a:r>
              <a:rPr lang="en-US" sz="2400"/>
              <a:t> compute  (eg. </a:t>
            </a:r>
            <a:r>
              <a:rPr lang="en-US" sz="2400">
                <a:solidFill>
                  <a:srgbClr val="CC0000"/>
                </a:solidFill>
              </a:rPr>
              <a:t>totalPrice = productCost + shippingCost</a:t>
            </a:r>
            <a:r>
              <a:rPr lang="en-US" sz="2400"/>
              <a:t>) </a:t>
            </a:r>
          </a:p>
          <a:p>
            <a:pPr lvl="2" eaLnBrk="1" hangingPunct="1">
              <a:spcBef>
                <a:spcPct val="20000"/>
              </a:spcBef>
              <a:buFontTx/>
              <a:buChar char="•"/>
            </a:pPr>
            <a:r>
              <a:rPr lang="en-US" sz="2400"/>
              <a:t>  assign values to variables (eg. </a:t>
            </a:r>
            <a:r>
              <a:rPr lang="en-US" sz="2400">
                <a:solidFill>
                  <a:srgbClr val="CC0000"/>
                </a:solidFill>
              </a:rPr>
              <a:t>count = 10</a:t>
            </a:r>
            <a:r>
              <a:rPr lang="en-US" sz="2400"/>
              <a:t>)</a:t>
            </a:r>
          </a:p>
          <a:p>
            <a:pPr lvl="2" eaLnBrk="1" hangingPunct="1">
              <a:spcBef>
                <a:spcPct val="20000"/>
              </a:spcBef>
              <a:buFontTx/>
              <a:buChar char="•"/>
            </a:pPr>
            <a:r>
              <a:rPr lang="en-US" sz="2400"/>
              <a:t>  to help control the execution flow of a program </a:t>
            </a:r>
          </a:p>
          <a:p>
            <a:pPr lvl="2" eaLnBrk="1" hangingPunct="1">
              <a:spcBef>
                <a:spcPct val="20000"/>
              </a:spcBef>
            </a:pPr>
            <a:r>
              <a:rPr lang="en-US" sz="2400"/>
              <a:t>      (eg   </a:t>
            </a:r>
            <a:r>
              <a:rPr lang="en-US" sz="2400">
                <a:solidFill>
                  <a:srgbClr val="CC0000"/>
                </a:solidFill>
              </a:rPr>
              <a:t>while (count &lt;10)   count++;</a:t>
            </a:r>
            <a:r>
              <a:rPr lang="en-US" sz="2400"/>
              <a:t>)</a:t>
            </a:r>
          </a:p>
          <a:p>
            <a:pPr eaLnBrk="1" hangingPunct="1">
              <a:spcBef>
                <a:spcPct val="20000"/>
              </a:spcBef>
              <a:buFontTx/>
              <a:buChar char="•"/>
            </a:pPr>
            <a:endParaRPr lang="en-US" sz="2400"/>
          </a:p>
          <a:p>
            <a:pPr lvl="2" eaLnBrk="1" hangingPunct="1">
              <a:spcBef>
                <a:spcPct val="20000"/>
              </a:spcBef>
              <a:buFontTx/>
              <a:buChar char="•"/>
            </a:pPr>
            <a:endParaRPr lang="en-US" sz="2400">
              <a:solidFill>
                <a:srgbClr val="CC0000"/>
              </a:solidFill>
            </a:endParaRPr>
          </a:p>
          <a:p>
            <a:pPr eaLnBrk="1" hangingPunct="1">
              <a:spcBef>
                <a:spcPct val="20000"/>
              </a:spcBef>
              <a:buFontTx/>
              <a:buChar char="•"/>
            </a:pPr>
            <a:endParaRPr lang="en-US" sz="2400"/>
          </a:p>
        </p:txBody>
      </p:sp>
    </p:spTree>
    <p:extLst>
      <p:ext uri="{BB962C8B-B14F-4D97-AF65-F5344CB8AC3E}">
        <p14:creationId xmlns:p14="http://schemas.microsoft.com/office/powerpoint/2010/main" val="33395124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D2E77CD7-4695-4A9A-AA60-D04F1E57C8F8}" type="slidenum">
              <a:rPr lang="en-US">
                <a:solidFill>
                  <a:schemeClr val="bg1"/>
                </a:solidFill>
              </a:rPr>
              <a:pPr eaLnBrk="1" hangingPunct="1"/>
              <a:t>29</a:t>
            </a:fld>
            <a:r>
              <a:rPr lang="en-US">
                <a:solidFill>
                  <a:schemeClr val="bg1"/>
                </a:solidFill>
              </a:rPr>
              <a:t> of 35</a:t>
            </a:r>
          </a:p>
        </p:txBody>
      </p:sp>
      <p:sp>
        <p:nvSpPr>
          <p:cNvPr id="31747" name="Text Box 2"/>
          <p:cNvSpPr txBox="1">
            <a:spLocks noChangeArrowheads="1"/>
          </p:cNvSpPr>
          <p:nvPr/>
        </p:nvSpPr>
        <p:spPr bwMode="auto">
          <a:xfrm>
            <a:off x="1719263" y="411163"/>
            <a:ext cx="2597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Expressions</a:t>
            </a:r>
            <a:endParaRPr lang="en-US" sz="3200">
              <a:solidFill>
                <a:srgbClr val="003366"/>
              </a:solidFill>
            </a:endParaRPr>
          </a:p>
        </p:txBody>
      </p:sp>
      <p:sp>
        <p:nvSpPr>
          <p:cNvPr id="31748" name="Rectangle 4"/>
          <p:cNvSpPr>
            <a:spLocks noChangeArrowheads="1"/>
          </p:cNvSpPr>
          <p:nvPr/>
        </p:nvSpPr>
        <p:spPr bwMode="auto">
          <a:xfrm>
            <a:off x="762000" y="1771650"/>
            <a:ext cx="807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a:t>Basically, there are 2 types of expressions :</a:t>
            </a:r>
            <a:endParaRPr lang="en-US" sz="2400">
              <a:solidFill>
                <a:schemeClr val="accent2"/>
              </a:solidFill>
            </a:endParaRPr>
          </a:p>
          <a:p>
            <a:pPr eaLnBrk="1" hangingPunct="1">
              <a:lnSpc>
                <a:spcPct val="90000"/>
              </a:lnSpc>
              <a:spcBef>
                <a:spcPct val="20000"/>
              </a:spcBef>
            </a:pPr>
            <a:r>
              <a:rPr lang="en-US" sz="2400" b="1"/>
              <a:t>Expression with operators</a:t>
            </a:r>
          </a:p>
          <a:p>
            <a:pPr eaLnBrk="1" hangingPunct="1">
              <a:lnSpc>
                <a:spcPct val="90000"/>
              </a:lnSpc>
              <a:spcBef>
                <a:spcPct val="20000"/>
              </a:spcBef>
            </a:pPr>
            <a:r>
              <a:rPr lang="en-US" sz="2400">
                <a:solidFill>
                  <a:srgbClr val="CC0000"/>
                </a:solidFill>
              </a:rPr>
              <a:t>		</a:t>
            </a:r>
            <a:r>
              <a:rPr lang="en-US" sz="2400"/>
              <a:t>eg.</a:t>
            </a:r>
          </a:p>
          <a:p>
            <a:pPr lvl="3" eaLnBrk="1" hangingPunct="1">
              <a:lnSpc>
                <a:spcPct val="90000"/>
              </a:lnSpc>
              <a:spcBef>
                <a:spcPct val="20000"/>
              </a:spcBef>
            </a:pPr>
            <a:r>
              <a:rPr lang="en-US" sz="2400">
                <a:solidFill>
                  <a:srgbClr val="CC0000"/>
                </a:solidFill>
              </a:rPr>
              <a:t>temperature = 98;</a:t>
            </a:r>
          </a:p>
          <a:p>
            <a:pPr lvl="3" eaLnBrk="1" hangingPunct="1">
              <a:lnSpc>
                <a:spcPct val="90000"/>
              </a:lnSpc>
              <a:spcBef>
                <a:spcPct val="20000"/>
              </a:spcBef>
            </a:pPr>
            <a:r>
              <a:rPr lang="en-US" sz="2400">
                <a:solidFill>
                  <a:srgbClr val="CC0000"/>
                </a:solidFill>
              </a:rPr>
              <a:t>total = (count + 10)* 25 / 4; </a:t>
            </a:r>
          </a:p>
          <a:p>
            <a:pPr lvl="3" eaLnBrk="1" hangingPunct="1">
              <a:lnSpc>
                <a:spcPct val="90000"/>
              </a:lnSpc>
              <a:spcBef>
                <a:spcPct val="20000"/>
              </a:spcBef>
            </a:pPr>
            <a:r>
              <a:rPr lang="en-US" sz="2400">
                <a:solidFill>
                  <a:srgbClr val="CC0000"/>
                </a:solidFill>
              </a:rPr>
              <a:t>count++;</a:t>
            </a:r>
          </a:p>
        </p:txBody>
      </p:sp>
    </p:spTree>
    <p:extLst>
      <p:ext uri="{BB962C8B-B14F-4D97-AF65-F5344CB8AC3E}">
        <p14:creationId xmlns:p14="http://schemas.microsoft.com/office/powerpoint/2010/main" val="96138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35350DA0-9499-4510-8892-872FFDA980E0}" type="slidenum">
              <a:rPr lang="en-US">
                <a:solidFill>
                  <a:schemeClr val="bg1"/>
                </a:solidFill>
              </a:rPr>
              <a:pPr eaLnBrk="1" hangingPunct="1"/>
              <a:t>3</a:t>
            </a:fld>
            <a:r>
              <a:rPr lang="en-US">
                <a:solidFill>
                  <a:schemeClr val="bg1"/>
                </a:solidFill>
              </a:rPr>
              <a:t> of 35</a:t>
            </a:r>
          </a:p>
        </p:txBody>
      </p:sp>
      <p:sp>
        <p:nvSpPr>
          <p:cNvPr id="9219" name="Text Box 8"/>
          <p:cNvSpPr txBox="1">
            <a:spLocks noChangeArrowheads="1"/>
          </p:cNvSpPr>
          <p:nvPr/>
        </p:nvSpPr>
        <p:spPr bwMode="auto">
          <a:xfrm>
            <a:off x="1719263" y="411163"/>
            <a:ext cx="399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Learning Outcomes</a:t>
            </a:r>
            <a:endParaRPr lang="en-US" sz="3200">
              <a:solidFill>
                <a:srgbClr val="003366"/>
              </a:solidFill>
            </a:endParaRPr>
          </a:p>
        </p:txBody>
      </p:sp>
      <p:sp>
        <p:nvSpPr>
          <p:cNvPr id="83979" name="Rectangle 11"/>
          <p:cNvSpPr>
            <a:spLocks noChangeArrowheads="1"/>
          </p:cNvSpPr>
          <p:nvPr/>
        </p:nvSpPr>
        <p:spPr bwMode="auto">
          <a:xfrm>
            <a:off x="635000" y="1619250"/>
            <a:ext cx="8077200"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pPr>
            <a:r>
              <a:rPr lang="en-US" sz="2800"/>
              <a:t>At the end of this topic, you should be able to:</a:t>
            </a:r>
          </a:p>
          <a:p>
            <a:pPr eaLnBrk="1" hangingPunct="1">
              <a:spcBef>
                <a:spcPct val="20000"/>
              </a:spcBef>
              <a:buFontTx/>
              <a:buChar char="•"/>
            </a:pPr>
            <a:r>
              <a:rPr lang="en-US" sz="2800">
                <a:solidFill>
                  <a:srgbClr val="CC0000"/>
                </a:solidFill>
              </a:rPr>
              <a:t>Define and differentiate the various data types in Java</a:t>
            </a:r>
          </a:p>
          <a:p>
            <a:pPr eaLnBrk="1" hangingPunct="1">
              <a:spcBef>
                <a:spcPct val="20000"/>
              </a:spcBef>
              <a:buFontTx/>
              <a:buChar char="•"/>
            </a:pPr>
            <a:r>
              <a:rPr lang="en-US" sz="2800">
                <a:solidFill>
                  <a:srgbClr val="CC0000"/>
                </a:solidFill>
              </a:rPr>
              <a:t>Use operators in Java programs and subsequently write expressions that make up a Java program</a:t>
            </a:r>
          </a:p>
        </p:txBody>
      </p:sp>
    </p:spTree>
    <p:extLst>
      <p:ext uri="{BB962C8B-B14F-4D97-AF65-F5344CB8AC3E}">
        <p14:creationId xmlns:p14="http://schemas.microsoft.com/office/powerpoint/2010/main" val="3083853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C6B77F20-8C6E-45F6-B151-4CB7A90D6844}" type="slidenum">
              <a:rPr lang="en-US">
                <a:solidFill>
                  <a:schemeClr val="bg1"/>
                </a:solidFill>
              </a:rPr>
              <a:pPr eaLnBrk="1" hangingPunct="1"/>
              <a:t>30</a:t>
            </a:fld>
            <a:r>
              <a:rPr lang="en-US">
                <a:solidFill>
                  <a:schemeClr val="bg1"/>
                </a:solidFill>
              </a:rPr>
              <a:t> of 35</a:t>
            </a:r>
          </a:p>
        </p:txBody>
      </p:sp>
      <p:sp>
        <p:nvSpPr>
          <p:cNvPr id="32771" name="Text Box 2"/>
          <p:cNvSpPr txBox="1">
            <a:spLocks noChangeArrowheads="1"/>
          </p:cNvSpPr>
          <p:nvPr/>
        </p:nvSpPr>
        <p:spPr bwMode="auto">
          <a:xfrm>
            <a:off x="1719263" y="411163"/>
            <a:ext cx="2597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Expressions</a:t>
            </a:r>
            <a:endParaRPr lang="en-US" sz="3200">
              <a:solidFill>
                <a:srgbClr val="003366"/>
              </a:solidFill>
            </a:endParaRPr>
          </a:p>
        </p:txBody>
      </p:sp>
      <p:sp>
        <p:nvSpPr>
          <p:cNvPr id="32772" name="Rectangle 3"/>
          <p:cNvSpPr>
            <a:spLocks noChangeArrowheads="1"/>
          </p:cNvSpPr>
          <p:nvPr/>
        </p:nvSpPr>
        <p:spPr bwMode="auto">
          <a:xfrm>
            <a:off x="762000" y="1771650"/>
            <a:ext cx="807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pPr>
            <a:r>
              <a:rPr lang="en-US" sz="2400" b="1"/>
              <a:t>Method call expression</a:t>
            </a:r>
          </a:p>
          <a:p>
            <a:pPr lvl="3" eaLnBrk="1" hangingPunct="1">
              <a:lnSpc>
                <a:spcPct val="90000"/>
              </a:lnSpc>
              <a:spcBef>
                <a:spcPct val="20000"/>
              </a:spcBef>
            </a:pPr>
            <a:r>
              <a:rPr lang="en-US" sz="2400"/>
              <a:t>eg.  </a:t>
            </a:r>
            <a:r>
              <a:rPr lang="en-US" sz="2400">
                <a:solidFill>
                  <a:srgbClr val="CC0000"/>
                </a:solidFill>
              </a:rPr>
              <a:t>keyboard.nextInt()</a:t>
            </a:r>
            <a:r>
              <a:rPr lang="en-US" sz="2400"/>
              <a:t>, </a:t>
            </a:r>
            <a:br>
              <a:rPr lang="en-US" sz="2400"/>
            </a:br>
            <a:r>
              <a:rPr lang="en-US" sz="2400"/>
              <a:t>       </a:t>
            </a:r>
            <a:r>
              <a:rPr lang="en-US" sz="2400">
                <a:solidFill>
                  <a:srgbClr val="CC0000"/>
                </a:solidFill>
              </a:rPr>
              <a:t>Integer.parseInt()</a:t>
            </a:r>
          </a:p>
          <a:p>
            <a:pPr lvl="3" eaLnBrk="1" hangingPunct="1">
              <a:lnSpc>
                <a:spcPct val="90000"/>
              </a:lnSpc>
              <a:spcBef>
                <a:spcPct val="20000"/>
              </a:spcBef>
            </a:pPr>
            <a:r>
              <a:rPr lang="en-US" sz="2400"/>
              <a:t>A method(function) call evaluates to the return value of the method.</a:t>
            </a:r>
          </a:p>
          <a:p>
            <a:pPr lvl="3" eaLnBrk="1" hangingPunct="1">
              <a:lnSpc>
                <a:spcPct val="90000"/>
              </a:lnSpc>
              <a:spcBef>
                <a:spcPct val="20000"/>
              </a:spcBef>
            </a:pPr>
            <a:r>
              <a:rPr lang="en-US" sz="2400"/>
              <a:t>The return data type of a method expression call is the same as the data type of the return value of that method.</a:t>
            </a:r>
          </a:p>
          <a:p>
            <a:pPr eaLnBrk="1" hangingPunct="1">
              <a:lnSpc>
                <a:spcPct val="90000"/>
              </a:lnSpc>
              <a:spcBef>
                <a:spcPct val="20000"/>
              </a:spcBef>
            </a:pPr>
            <a:endParaRPr lang="en-US" sz="2400"/>
          </a:p>
        </p:txBody>
      </p:sp>
    </p:spTree>
    <p:extLst>
      <p:ext uri="{BB962C8B-B14F-4D97-AF65-F5344CB8AC3E}">
        <p14:creationId xmlns:p14="http://schemas.microsoft.com/office/powerpoint/2010/main" val="2600118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C7B30736-18DB-456B-B864-BFEF58709E8D}" type="slidenum">
              <a:rPr lang="en-US">
                <a:solidFill>
                  <a:schemeClr val="bg1"/>
                </a:solidFill>
              </a:rPr>
              <a:pPr eaLnBrk="1" hangingPunct="1"/>
              <a:t>31</a:t>
            </a:fld>
            <a:r>
              <a:rPr lang="en-US">
                <a:solidFill>
                  <a:schemeClr val="bg1"/>
                </a:solidFill>
              </a:rPr>
              <a:t> of 35</a:t>
            </a:r>
          </a:p>
        </p:txBody>
      </p:sp>
      <p:sp>
        <p:nvSpPr>
          <p:cNvPr id="33795" name="Text Box 2"/>
          <p:cNvSpPr txBox="1">
            <a:spLocks noChangeArrowheads="1"/>
          </p:cNvSpPr>
          <p:nvPr/>
        </p:nvSpPr>
        <p:spPr bwMode="auto">
          <a:xfrm>
            <a:off x="1719263" y="411163"/>
            <a:ext cx="4557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Follow Up Assignment</a:t>
            </a:r>
            <a:endParaRPr lang="en-US" sz="3200">
              <a:solidFill>
                <a:srgbClr val="003366"/>
              </a:solidFill>
            </a:endParaRPr>
          </a:p>
        </p:txBody>
      </p:sp>
      <p:sp>
        <p:nvSpPr>
          <p:cNvPr id="33796" name="Text Box 3"/>
          <p:cNvSpPr txBox="1">
            <a:spLocks noChangeArrowheads="1"/>
          </p:cNvSpPr>
          <p:nvPr/>
        </p:nvSpPr>
        <p:spPr bwMode="auto">
          <a:xfrm>
            <a:off x="876300" y="1843088"/>
            <a:ext cx="69278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1950" indent="-361950" eaLnBrk="0" hangingPunct="0">
              <a:tabLst>
                <a:tab pos="361950" algn="l"/>
              </a:tabLst>
              <a:defRPr>
                <a:solidFill>
                  <a:schemeClr val="tx1"/>
                </a:solidFill>
                <a:latin typeface="Arial" panose="020B0604020202020204" pitchFamily="34" charset="0"/>
              </a:defRPr>
            </a:lvl1pPr>
            <a:lvl2pPr marL="742950" indent="-285750" eaLnBrk="0" hangingPunct="0">
              <a:tabLst>
                <a:tab pos="361950" algn="l"/>
              </a:tabLst>
              <a:defRPr>
                <a:solidFill>
                  <a:schemeClr val="tx1"/>
                </a:solidFill>
                <a:latin typeface="Arial" panose="020B0604020202020204" pitchFamily="34" charset="0"/>
              </a:defRPr>
            </a:lvl2pPr>
            <a:lvl3pPr marL="1143000" indent="-228600" eaLnBrk="0" hangingPunct="0">
              <a:tabLst>
                <a:tab pos="361950" algn="l"/>
              </a:tabLst>
              <a:defRPr>
                <a:solidFill>
                  <a:schemeClr val="tx1"/>
                </a:solidFill>
                <a:latin typeface="Arial" panose="020B0604020202020204" pitchFamily="34" charset="0"/>
              </a:defRPr>
            </a:lvl3pPr>
            <a:lvl4pPr marL="1600200" indent="-228600" eaLnBrk="0" hangingPunct="0">
              <a:tabLst>
                <a:tab pos="361950" algn="l"/>
              </a:tabLst>
              <a:defRPr>
                <a:solidFill>
                  <a:schemeClr val="tx1"/>
                </a:solidFill>
                <a:latin typeface="Arial" panose="020B0604020202020204" pitchFamily="34" charset="0"/>
              </a:defRPr>
            </a:lvl4pPr>
            <a:lvl5pPr marL="2057400" indent="-228600" eaLnBrk="0" hangingPunct="0">
              <a:tabLst>
                <a:tab pos="361950"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361950"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361950"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361950"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361950" algn="l"/>
              </a:tabLst>
              <a:defRPr>
                <a:solidFill>
                  <a:schemeClr val="tx1"/>
                </a:solidFill>
                <a:latin typeface="Arial" panose="020B0604020202020204" pitchFamily="34" charset="0"/>
              </a:defRPr>
            </a:lvl9pPr>
          </a:lstStyle>
          <a:p>
            <a:pPr eaLnBrk="1" hangingPunct="1">
              <a:buFontTx/>
              <a:buAutoNum type="arabicPeriod"/>
            </a:pPr>
            <a:r>
              <a:rPr lang="en-US" sz="2400"/>
              <a:t>Write an expression that returns the solution for the general form of the quadratic equation as shown below</a:t>
            </a:r>
          </a:p>
          <a:p>
            <a:pPr eaLnBrk="1" hangingPunct="1"/>
            <a:r>
              <a:rPr lang="en-US" sz="2400"/>
              <a:t>		</a:t>
            </a:r>
          </a:p>
          <a:p>
            <a:pPr eaLnBrk="1" hangingPunct="1"/>
            <a:r>
              <a:rPr lang="en-US" sz="2400"/>
              <a:t>	ax</a:t>
            </a:r>
            <a:r>
              <a:rPr lang="en-US" sz="2400" baseline="30000"/>
              <a:t>2</a:t>
            </a:r>
            <a:r>
              <a:rPr lang="en-US" sz="2400"/>
              <a:t> + bx + c = 0</a:t>
            </a:r>
          </a:p>
          <a:p>
            <a:pPr eaLnBrk="1" hangingPunct="1"/>
            <a:endParaRPr lang="en-US" sz="2400"/>
          </a:p>
        </p:txBody>
      </p:sp>
    </p:spTree>
    <p:extLst>
      <p:ext uri="{BB962C8B-B14F-4D97-AF65-F5344CB8AC3E}">
        <p14:creationId xmlns:p14="http://schemas.microsoft.com/office/powerpoint/2010/main" val="547968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D594C1A-E992-4CBC-B50B-9B488E13EFE2}" type="slidenum">
              <a:rPr lang="en-US">
                <a:solidFill>
                  <a:schemeClr val="bg1"/>
                </a:solidFill>
              </a:rPr>
              <a:pPr eaLnBrk="1" hangingPunct="1"/>
              <a:t>32</a:t>
            </a:fld>
            <a:r>
              <a:rPr lang="en-US">
                <a:solidFill>
                  <a:schemeClr val="bg1"/>
                </a:solidFill>
              </a:rPr>
              <a:t> of 35</a:t>
            </a:r>
          </a:p>
        </p:txBody>
      </p:sp>
      <p:sp>
        <p:nvSpPr>
          <p:cNvPr id="34819" name="Text Box 2"/>
          <p:cNvSpPr txBox="1">
            <a:spLocks noChangeArrowheads="1"/>
          </p:cNvSpPr>
          <p:nvPr/>
        </p:nvSpPr>
        <p:spPr bwMode="auto">
          <a:xfrm>
            <a:off x="1719263" y="411163"/>
            <a:ext cx="4692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Quick Review Question</a:t>
            </a:r>
            <a:endParaRPr lang="en-US" sz="3200">
              <a:solidFill>
                <a:srgbClr val="003366"/>
              </a:solidFill>
            </a:endParaRPr>
          </a:p>
        </p:txBody>
      </p:sp>
      <p:sp>
        <p:nvSpPr>
          <p:cNvPr id="186371" name="Text Box 3"/>
          <p:cNvSpPr txBox="1">
            <a:spLocks noChangeArrowheads="1"/>
          </p:cNvSpPr>
          <p:nvPr/>
        </p:nvSpPr>
        <p:spPr bwMode="auto">
          <a:xfrm>
            <a:off x="514350" y="1843088"/>
            <a:ext cx="68961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We are going to work together to write some more Java programs that we can test in the lab.</a:t>
            </a:r>
          </a:p>
          <a:p>
            <a:pPr eaLnBrk="1" hangingPunct="1">
              <a:buFontTx/>
              <a:buChar char="•"/>
            </a:pPr>
            <a:endParaRPr lang="en-US" sz="2400"/>
          </a:p>
          <a:p>
            <a:pPr eaLnBrk="1" hangingPunct="1"/>
            <a:r>
              <a:rPr lang="en-US" sz="2400"/>
              <a:t>1.  Write a Java program to display the lines:</a:t>
            </a:r>
          </a:p>
          <a:p>
            <a:pPr eaLnBrk="1" hangingPunct="1"/>
            <a:r>
              <a:rPr lang="en-US" sz="2400"/>
              <a:t>	This is the first line.</a:t>
            </a:r>
          </a:p>
          <a:p>
            <a:pPr eaLnBrk="1" hangingPunct="1"/>
            <a:r>
              <a:rPr lang="en-US" sz="2400"/>
              <a:t>	This is the second line.</a:t>
            </a:r>
          </a:p>
          <a:p>
            <a:pPr eaLnBrk="1" hangingPunct="1"/>
            <a:r>
              <a:rPr lang="en-US" sz="2400"/>
              <a:t>2. Write a Java program to </a:t>
            </a:r>
          </a:p>
          <a:p>
            <a:pPr eaLnBrk="1" hangingPunct="1"/>
            <a:r>
              <a:rPr lang="en-US" sz="2400"/>
              <a:t>	Assign the value 45.35 to the float variable price, 10 to the integer variable units and calculate and display the total value of price * units</a:t>
            </a:r>
          </a:p>
        </p:txBody>
      </p:sp>
    </p:spTree>
    <p:extLst>
      <p:ext uri="{BB962C8B-B14F-4D97-AF65-F5344CB8AC3E}">
        <p14:creationId xmlns:p14="http://schemas.microsoft.com/office/powerpoint/2010/main" val="13145912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8627CAEB-5C93-4A96-ABC5-F2C46111B2BA}" type="slidenum">
              <a:rPr lang="en-US">
                <a:solidFill>
                  <a:schemeClr val="bg1"/>
                </a:solidFill>
              </a:rPr>
              <a:pPr eaLnBrk="1" hangingPunct="1"/>
              <a:t>33</a:t>
            </a:fld>
            <a:r>
              <a:rPr lang="en-US">
                <a:solidFill>
                  <a:schemeClr val="bg1"/>
                </a:solidFill>
              </a:rPr>
              <a:t> of 39</a:t>
            </a:r>
          </a:p>
        </p:txBody>
      </p:sp>
      <p:sp>
        <p:nvSpPr>
          <p:cNvPr id="39939" name="Text Box 2"/>
          <p:cNvSpPr txBox="1">
            <a:spLocks noChangeArrowheads="1"/>
          </p:cNvSpPr>
          <p:nvPr/>
        </p:nvSpPr>
        <p:spPr bwMode="auto">
          <a:xfrm>
            <a:off x="1719263" y="411163"/>
            <a:ext cx="6813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dirty="0">
                <a:solidFill>
                  <a:srgbClr val="003366"/>
                </a:solidFill>
              </a:rPr>
              <a:t>Summary of Main Teaching Points</a:t>
            </a:r>
            <a:endParaRPr lang="en-US" sz="3200" dirty="0">
              <a:solidFill>
                <a:srgbClr val="003366"/>
              </a:solidFill>
            </a:endParaRPr>
          </a:p>
        </p:txBody>
      </p:sp>
      <p:sp>
        <p:nvSpPr>
          <p:cNvPr id="39940" name="Rectangle 4"/>
          <p:cNvSpPr>
            <a:spLocks noChangeArrowheads="1"/>
          </p:cNvSpPr>
          <p:nvPr/>
        </p:nvSpPr>
        <p:spPr bwMode="auto">
          <a:xfrm>
            <a:off x="590550" y="1543050"/>
            <a:ext cx="708660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eaLnBrk="1" hangingPunct="1">
              <a:spcBef>
                <a:spcPct val="20000"/>
              </a:spcBef>
              <a:buFontTx/>
              <a:buChar char="–"/>
            </a:pPr>
            <a:endParaRPr lang="en-US" sz="2400" dirty="0"/>
          </a:p>
        </p:txBody>
      </p:sp>
      <p:sp>
        <p:nvSpPr>
          <p:cNvPr id="2" name="Rectangle 1"/>
          <p:cNvSpPr/>
          <p:nvPr/>
        </p:nvSpPr>
        <p:spPr>
          <a:xfrm>
            <a:off x="2286000" y="2391793"/>
            <a:ext cx="4572000" cy="2074414"/>
          </a:xfrm>
          <a:prstGeom prst="rect">
            <a:avLst/>
          </a:prstGeom>
        </p:spPr>
        <p:txBody>
          <a:bodyPr>
            <a:spAutoFit/>
          </a:bodyPr>
          <a:lstStyle/>
          <a:p>
            <a:pPr lvl="1" eaLnBrk="1" hangingPunct="1">
              <a:spcBef>
                <a:spcPct val="20000"/>
              </a:spcBef>
              <a:buFontTx/>
              <a:buChar char="–"/>
            </a:pPr>
            <a:r>
              <a:rPr lang="en-US" sz="2800" b="1" dirty="0"/>
              <a:t>Identifiers</a:t>
            </a:r>
          </a:p>
          <a:p>
            <a:pPr lvl="1" eaLnBrk="1" hangingPunct="1">
              <a:spcBef>
                <a:spcPct val="20000"/>
              </a:spcBef>
              <a:buFontTx/>
              <a:buChar char="–"/>
            </a:pPr>
            <a:r>
              <a:rPr lang="en-US" sz="2800" b="1" dirty="0"/>
              <a:t>Data types</a:t>
            </a:r>
          </a:p>
          <a:p>
            <a:pPr lvl="1" eaLnBrk="1" hangingPunct="1">
              <a:spcBef>
                <a:spcPct val="20000"/>
              </a:spcBef>
              <a:buFontTx/>
              <a:buChar char="–"/>
            </a:pPr>
            <a:r>
              <a:rPr lang="en-US" sz="2800" b="1" dirty="0"/>
              <a:t>Operators</a:t>
            </a:r>
          </a:p>
          <a:p>
            <a:pPr lvl="1" eaLnBrk="1" hangingPunct="1">
              <a:spcBef>
                <a:spcPct val="20000"/>
              </a:spcBef>
              <a:buFontTx/>
              <a:buChar char="–"/>
            </a:pPr>
            <a:r>
              <a:rPr lang="en-US" sz="2800" b="1" dirty="0"/>
              <a:t>Expressions</a:t>
            </a:r>
          </a:p>
        </p:txBody>
      </p:sp>
    </p:spTree>
    <p:extLst>
      <p:ext uri="{BB962C8B-B14F-4D97-AF65-F5344CB8AC3E}">
        <p14:creationId xmlns:p14="http://schemas.microsoft.com/office/powerpoint/2010/main" val="4028980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8DF40EB2-E6ED-4499-9BCF-E23ECA74AE16}" type="slidenum">
              <a:rPr lang="en-US">
                <a:solidFill>
                  <a:schemeClr val="bg1"/>
                </a:solidFill>
              </a:rPr>
              <a:pPr eaLnBrk="1" hangingPunct="1"/>
              <a:t>34</a:t>
            </a:fld>
            <a:r>
              <a:rPr lang="en-US">
                <a:solidFill>
                  <a:schemeClr val="bg1"/>
                </a:solidFill>
              </a:rPr>
              <a:t> of 35</a:t>
            </a:r>
          </a:p>
        </p:txBody>
      </p:sp>
      <p:sp>
        <p:nvSpPr>
          <p:cNvPr id="36867" name="Text Box 4"/>
          <p:cNvSpPr txBox="1">
            <a:spLocks noChangeArrowheads="1"/>
          </p:cNvSpPr>
          <p:nvPr/>
        </p:nvSpPr>
        <p:spPr bwMode="auto">
          <a:xfrm>
            <a:off x="2590800" y="2286000"/>
            <a:ext cx="496887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9600"/>
              <a:t>Q &amp; A</a:t>
            </a:r>
          </a:p>
        </p:txBody>
      </p:sp>
      <p:sp>
        <p:nvSpPr>
          <p:cNvPr id="36868" name="Text Box 5"/>
          <p:cNvSpPr txBox="1">
            <a:spLocks noChangeArrowheads="1"/>
          </p:cNvSpPr>
          <p:nvPr/>
        </p:nvSpPr>
        <p:spPr bwMode="auto">
          <a:xfrm>
            <a:off x="1719263" y="411163"/>
            <a:ext cx="6022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Question and Answer Session</a:t>
            </a:r>
            <a:endParaRPr lang="en-US" sz="3200">
              <a:solidFill>
                <a:srgbClr val="003366"/>
              </a:solidFill>
            </a:endParaRPr>
          </a:p>
        </p:txBody>
      </p:sp>
    </p:spTree>
    <p:extLst>
      <p:ext uri="{BB962C8B-B14F-4D97-AF65-F5344CB8AC3E}">
        <p14:creationId xmlns:p14="http://schemas.microsoft.com/office/powerpoint/2010/main" val="30659798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5F85079D-2431-43FC-97CB-22186D31247E}" type="slidenum">
              <a:rPr lang="en-US">
                <a:solidFill>
                  <a:schemeClr val="bg1"/>
                </a:solidFill>
              </a:rPr>
              <a:pPr eaLnBrk="1" hangingPunct="1"/>
              <a:t>35</a:t>
            </a:fld>
            <a:r>
              <a:rPr lang="en-US">
                <a:solidFill>
                  <a:schemeClr val="bg1"/>
                </a:solidFill>
              </a:rPr>
              <a:t> of 35</a:t>
            </a:r>
          </a:p>
        </p:txBody>
      </p:sp>
      <p:sp>
        <p:nvSpPr>
          <p:cNvPr id="37891" name="Text Box 3"/>
          <p:cNvSpPr txBox="1">
            <a:spLocks noChangeArrowheads="1"/>
          </p:cNvSpPr>
          <p:nvPr/>
        </p:nvSpPr>
        <p:spPr bwMode="auto">
          <a:xfrm>
            <a:off x="1719263" y="411163"/>
            <a:ext cx="27320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Next Session</a:t>
            </a:r>
            <a:endParaRPr lang="en-US" sz="3200">
              <a:solidFill>
                <a:srgbClr val="003366"/>
              </a:solidFill>
            </a:endParaRPr>
          </a:p>
        </p:txBody>
      </p:sp>
      <p:sp>
        <p:nvSpPr>
          <p:cNvPr id="37892" name="Rectangle 4"/>
          <p:cNvSpPr>
            <a:spLocks noChangeArrowheads="1"/>
          </p:cNvSpPr>
          <p:nvPr/>
        </p:nvSpPr>
        <p:spPr bwMode="auto">
          <a:xfrm>
            <a:off x="1331913" y="2114550"/>
            <a:ext cx="6592887"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sz="2800" b="1"/>
              <a:t>Conditional constructs</a:t>
            </a:r>
          </a:p>
          <a:p>
            <a:pPr lvl="1" eaLnBrk="1" hangingPunct="1">
              <a:spcBef>
                <a:spcPct val="20000"/>
              </a:spcBef>
              <a:buFontTx/>
              <a:buChar char="–"/>
            </a:pPr>
            <a:r>
              <a:rPr lang="en-US" sz="2800" b="1"/>
              <a:t>If… else construct</a:t>
            </a:r>
          </a:p>
          <a:p>
            <a:pPr lvl="1" eaLnBrk="1" hangingPunct="1">
              <a:spcBef>
                <a:spcPct val="20000"/>
              </a:spcBef>
              <a:buFontTx/>
              <a:buChar char="–"/>
            </a:pPr>
            <a:r>
              <a:rPr lang="en-US" sz="2800" b="1"/>
              <a:t>Nested if…else constructs</a:t>
            </a:r>
          </a:p>
          <a:p>
            <a:pPr lvl="1" eaLnBrk="1" hangingPunct="1">
              <a:spcBef>
                <a:spcPct val="20000"/>
              </a:spcBef>
              <a:buFontTx/>
              <a:buChar char="–"/>
            </a:pPr>
            <a:r>
              <a:rPr lang="en-US" sz="2800" b="1"/>
              <a:t>Switch…. Case</a:t>
            </a:r>
          </a:p>
          <a:p>
            <a:pPr eaLnBrk="1" hangingPunct="1">
              <a:spcBef>
                <a:spcPct val="20000"/>
              </a:spcBef>
              <a:buFontTx/>
              <a:buChar char="•"/>
            </a:pPr>
            <a:r>
              <a:rPr lang="en-US" sz="2800" b="1"/>
              <a:t>Break and continue statements</a:t>
            </a:r>
          </a:p>
        </p:txBody>
      </p:sp>
    </p:spTree>
    <p:extLst>
      <p:ext uri="{BB962C8B-B14F-4D97-AF65-F5344CB8AC3E}">
        <p14:creationId xmlns:p14="http://schemas.microsoft.com/office/powerpoint/2010/main" val="3309331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B1F86D33-8E53-4305-9469-3E08F603881B}" type="slidenum">
              <a:rPr lang="en-US">
                <a:solidFill>
                  <a:schemeClr val="bg1"/>
                </a:solidFill>
              </a:rPr>
              <a:pPr eaLnBrk="1" hangingPunct="1"/>
              <a:t>4</a:t>
            </a:fld>
            <a:r>
              <a:rPr lang="en-US">
                <a:solidFill>
                  <a:schemeClr val="bg1"/>
                </a:solidFill>
              </a:rPr>
              <a:t> of 35</a:t>
            </a:r>
          </a:p>
        </p:txBody>
      </p:sp>
      <p:sp>
        <p:nvSpPr>
          <p:cNvPr id="10243" name="Text Box 11"/>
          <p:cNvSpPr txBox="1">
            <a:spLocks noChangeArrowheads="1"/>
          </p:cNvSpPr>
          <p:nvPr/>
        </p:nvSpPr>
        <p:spPr bwMode="auto">
          <a:xfrm>
            <a:off x="1719263" y="411163"/>
            <a:ext cx="69929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Key Terms you must be able to use</a:t>
            </a:r>
            <a:endParaRPr lang="en-US" sz="3200">
              <a:solidFill>
                <a:srgbClr val="003366"/>
              </a:solidFill>
            </a:endParaRPr>
          </a:p>
        </p:txBody>
      </p:sp>
      <p:sp>
        <p:nvSpPr>
          <p:cNvPr id="10244" name="Text Box 13"/>
          <p:cNvSpPr txBox="1">
            <a:spLocks noChangeArrowheads="1"/>
          </p:cNvSpPr>
          <p:nvPr/>
        </p:nvSpPr>
        <p:spPr bwMode="auto">
          <a:xfrm>
            <a:off x="466725" y="1652588"/>
            <a:ext cx="81026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If you have mastered this topic, </a:t>
            </a:r>
            <a:r>
              <a:rPr lang="en-US" sz="2400">
                <a:solidFill>
                  <a:srgbClr val="990000"/>
                </a:solidFill>
              </a:rPr>
              <a:t>you should be able to use the following terms correctly in your assignments and exams</a:t>
            </a:r>
            <a:r>
              <a:rPr lang="en-US" sz="2400"/>
              <a:t>:</a:t>
            </a:r>
          </a:p>
          <a:p>
            <a:pPr eaLnBrk="1" hangingPunct="1"/>
            <a:endParaRPr lang="en-US" sz="2400"/>
          </a:p>
          <a:p>
            <a:pPr eaLnBrk="1" hangingPunct="1">
              <a:buFontTx/>
              <a:buChar char="•"/>
            </a:pPr>
            <a:r>
              <a:rPr lang="en-US" sz="2400"/>
              <a:t>  identifiers</a:t>
            </a:r>
          </a:p>
          <a:p>
            <a:pPr eaLnBrk="1" hangingPunct="1">
              <a:buFontTx/>
              <a:buChar char="•"/>
            </a:pPr>
            <a:r>
              <a:rPr lang="en-US" sz="2400"/>
              <a:t>  primitive data types</a:t>
            </a:r>
          </a:p>
          <a:p>
            <a:pPr eaLnBrk="1" hangingPunct="1">
              <a:buFontTx/>
              <a:buChar char="•"/>
            </a:pPr>
            <a:r>
              <a:rPr lang="en-US" sz="2400"/>
              <a:t>  derived data types</a:t>
            </a:r>
          </a:p>
          <a:p>
            <a:pPr eaLnBrk="1" hangingPunct="1">
              <a:buFontTx/>
              <a:buChar char="•"/>
            </a:pPr>
            <a:r>
              <a:rPr lang="en-US" sz="2400"/>
              <a:t>  operators</a:t>
            </a:r>
          </a:p>
          <a:p>
            <a:pPr eaLnBrk="1" hangingPunct="1">
              <a:buFontTx/>
              <a:buChar char="•"/>
            </a:pPr>
            <a:r>
              <a:rPr lang="en-US" sz="2400"/>
              <a:t>  expressions</a:t>
            </a:r>
          </a:p>
          <a:p>
            <a:pPr eaLnBrk="1" hangingPunct="1"/>
            <a:endParaRPr lang="en-US" sz="2400"/>
          </a:p>
        </p:txBody>
      </p:sp>
    </p:spTree>
    <p:extLst>
      <p:ext uri="{BB962C8B-B14F-4D97-AF65-F5344CB8AC3E}">
        <p14:creationId xmlns:p14="http://schemas.microsoft.com/office/powerpoint/2010/main" val="64741332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750C6FB0-2D3A-4967-9DC4-8ED240B752D3}" type="slidenum">
              <a:rPr lang="en-US">
                <a:solidFill>
                  <a:schemeClr val="bg1"/>
                </a:solidFill>
              </a:rPr>
              <a:pPr eaLnBrk="1" hangingPunct="1"/>
              <a:t>5</a:t>
            </a:fld>
            <a:r>
              <a:rPr lang="en-US">
                <a:solidFill>
                  <a:schemeClr val="bg1"/>
                </a:solidFill>
              </a:rPr>
              <a:t> of 35</a:t>
            </a:r>
          </a:p>
        </p:txBody>
      </p:sp>
      <p:sp>
        <p:nvSpPr>
          <p:cNvPr id="11267" name="Text Box 2"/>
          <p:cNvSpPr txBox="1">
            <a:spLocks noChangeArrowheads="1"/>
          </p:cNvSpPr>
          <p:nvPr/>
        </p:nvSpPr>
        <p:spPr bwMode="auto">
          <a:xfrm>
            <a:off x="1719263" y="411163"/>
            <a:ext cx="4040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Identifiers/Variables</a:t>
            </a:r>
            <a:endParaRPr lang="en-US" sz="3200">
              <a:solidFill>
                <a:srgbClr val="003366"/>
              </a:solidFill>
            </a:endParaRPr>
          </a:p>
        </p:txBody>
      </p:sp>
      <p:sp>
        <p:nvSpPr>
          <p:cNvPr id="11268" name="Text Box 7"/>
          <p:cNvSpPr txBox="1">
            <a:spLocks noChangeArrowheads="1"/>
          </p:cNvSpPr>
          <p:nvPr/>
        </p:nvSpPr>
        <p:spPr bwMode="auto">
          <a:xfrm>
            <a:off x="1428750" y="2190750"/>
            <a:ext cx="5486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latin typeface="Times New Roman" panose="02020603050405020304" pitchFamily="18" charset="0"/>
              </a:rPr>
              <a:t>int temperature;  // The Fahrenheit temperature</a:t>
            </a:r>
            <a:endParaRPr lang="en-US" sz="2400">
              <a:latin typeface="Times New Roman" panose="02020603050405020304" pitchFamily="18" charset="0"/>
            </a:endParaRPr>
          </a:p>
        </p:txBody>
      </p:sp>
      <p:sp>
        <p:nvSpPr>
          <p:cNvPr id="11269" name="Text Box 8"/>
          <p:cNvSpPr txBox="1">
            <a:spLocks noChangeArrowheads="1"/>
          </p:cNvSpPr>
          <p:nvPr/>
        </p:nvSpPr>
        <p:spPr bwMode="auto">
          <a:xfrm>
            <a:off x="742950" y="17526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u="sng">
                <a:solidFill>
                  <a:srgbClr val="CC0000"/>
                </a:solidFill>
                <a:latin typeface="Times New Roman" panose="02020603050405020304" pitchFamily="18" charset="0"/>
              </a:rPr>
              <a:t>Variables</a:t>
            </a:r>
            <a:endParaRPr lang="en-US" sz="2400">
              <a:latin typeface="Times New Roman" panose="02020603050405020304" pitchFamily="18" charset="0"/>
            </a:endParaRPr>
          </a:p>
        </p:txBody>
      </p:sp>
      <p:grpSp>
        <p:nvGrpSpPr>
          <p:cNvPr id="11270" name="Group 9"/>
          <p:cNvGrpSpPr>
            <a:grpSpLocks/>
          </p:cNvGrpSpPr>
          <p:nvPr/>
        </p:nvGrpSpPr>
        <p:grpSpPr bwMode="auto">
          <a:xfrm>
            <a:off x="3714750" y="3409950"/>
            <a:ext cx="1219200" cy="1066800"/>
            <a:chOff x="1968" y="1056"/>
            <a:chExt cx="768" cy="672"/>
          </a:xfrm>
        </p:grpSpPr>
        <p:sp>
          <p:nvSpPr>
            <p:cNvPr id="11275" name="Line 10"/>
            <p:cNvSpPr>
              <a:spLocks noChangeShapeType="1"/>
            </p:cNvSpPr>
            <p:nvPr/>
          </p:nvSpPr>
          <p:spPr bwMode="auto">
            <a:xfrm>
              <a:off x="1968" y="105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1"/>
            <p:cNvSpPr>
              <a:spLocks noChangeShapeType="1"/>
            </p:cNvSpPr>
            <p:nvPr/>
          </p:nvSpPr>
          <p:spPr bwMode="auto">
            <a:xfrm>
              <a:off x="1968" y="172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7" name="Line 12"/>
            <p:cNvSpPr>
              <a:spLocks noChangeShapeType="1"/>
            </p:cNvSpPr>
            <p:nvPr/>
          </p:nvSpPr>
          <p:spPr bwMode="auto">
            <a:xfrm flipV="1">
              <a:off x="2736" y="105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8" name="Text Box 13"/>
            <p:cNvSpPr txBox="1">
              <a:spLocks noChangeArrowheads="1"/>
            </p:cNvSpPr>
            <p:nvPr/>
          </p:nvSpPr>
          <p:spPr bwMode="auto">
            <a:xfrm>
              <a:off x="2208" y="124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solidFill>
                    <a:schemeClr val="accent2"/>
                  </a:solidFill>
                  <a:latin typeface="Times New Roman" panose="02020603050405020304" pitchFamily="18" charset="0"/>
                </a:rPr>
                <a:t>32</a:t>
              </a:r>
              <a:endParaRPr lang="en-US" sz="2400">
                <a:latin typeface="Times New Roman" panose="02020603050405020304" pitchFamily="18" charset="0"/>
              </a:endParaRPr>
            </a:p>
          </p:txBody>
        </p:sp>
      </p:grpSp>
      <p:sp>
        <p:nvSpPr>
          <p:cNvPr id="11271" name="Text Box 14"/>
          <p:cNvSpPr txBox="1">
            <a:spLocks noChangeArrowheads="1"/>
          </p:cNvSpPr>
          <p:nvPr/>
        </p:nvSpPr>
        <p:spPr bwMode="auto">
          <a:xfrm>
            <a:off x="3486150" y="447675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solidFill>
                  <a:schemeClr val="accent2"/>
                </a:solidFill>
                <a:latin typeface="Times New Roman" panose="02020603050405020304" pitchFamily="18" charset="0"/>
              </a:rPr>
              <a:t>temperature</a:t>
            </a:r>
            <a:endParaRPr lang="en-US" sz="2400">
              <a:latin typeface="Times New Roman" panose="02020603050405020304" pitchFamily="18" charset="0"/>
            </a:endParaRPr>
          </a:p>
        </p:txBody>
      </p:sp>
      <p:sp>
        <p:nvSpPr>
          <p:cNvPr id="11272" name="Text Box 15"/>
          <p:cNvSpPr txBox="1">
            <a:spLocks noChangeArrowheads="1"/>
          </p:cNvSpPr>
          <p:nvPr/>
        </p:nvSpPr>
        <p:spPr bwMode="auto">
          <a:xfrm>
            <a:off x="819150" y="2860675"/>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latin typeface="Times New Roman" panose="02020603050405020304" pitchFamily="18" charset="0"/>
              </a:rPr>
              <a:t>Think of variable like a container for a value :</a:t>
            </a:r>
            <a:endParaRPr lang="en-US" sz="2400">
              <a:latin typeface="Times New Roman" panose="02020603050405020304" pitchFamily="18" charset="0"/>
            </a:endParaRPr>
          </a:p>
        </p:txBody>
      </p:sp>
      <p:sp>
        <p:nvSpPr>
          <p:cNvPr id="11273" name="Text Box 16"/>
          <p:cNvSpPr txBox="1">
            <a:spLocks noChangeArrowheads="1"/>
          </p:cNvSpPr>
          <p:nvPr/>
        </p:nvSpPr>
        <p:spPr bwMode="auto">
          <a:xfrm>
            <a:off x="1428750" y="5010150"/>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b="1">
                <a:latin typeface="Times New Roman" panose="02020603050405020304" pitchFamily="18" charset="0"/>
              </a:rPr>
              <a:t>temperature = 32;    // temperature contains the value 32</a:t>
            </a:r>
            <a:endParaRPr lang="en-US" sz="2400">
              <a:latin typeface="Times New Roman" panose="02020603050405020304" pitchFamily="18" charset="0"/>
            </a:endParaRPr>
          </a:p>
        </p:txBody>
      </p:sp>
      <p:sp>
        <p:nvSpPr>
          <p:cNvPr id="11274" name="Text Box 17"/>
          <p:cNvSpPr txBox="1">
            <a:spLocks noChangeArrowheads="1"/>
          </p:cNvSpPr>
          <p:nvPr/>
        </p:nvSpPr>
        <p:spPr bwMode="auto">
          <a:xfrm>
            <a:off x="895350" y="5603875"/>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latin typeface="Times New Roman" panose="02020603050405020304" pitchFamily="18" charset="0"/>
              </a:rPr>
              <a:t>The above is an </a:t>
            </a:r>
            <a:r>
              <a:rPr lang="en-US" sz="2400" b="1">
                <a:solidFill>
                  <a:srgbClr val="CC0000"/>
                </a:solidFill>
                <a:latin typeface="Times New Roman" panose="02020603050405020304" pitchFamily="18" charset="0"/>
              </a:rPr>
              <a:t>assignment statement</a:t>
            </a:r>
            <a:r>
              <a:rPr lang="en-US" sz="2400" b="1">
                <a:latin typeface="Times New Roman" panose="02020603050405020304" pitchFamily="18" charset="0"/>
              </a:rPr>
              <a:t> and “=“ is the </a:t>
            </a:r>
            <a:r>
              <a:rPr lang="en-US" sz="2400" b="1">
                <a:solidFill>
                  <a:srgbClr val="CC0000"/>
                </a:solidFill>
                <a:latin typeface="Times New Roman" panose="02020603050405020304" pitchFamily="18" charset="0"/>
              </a:rPr>
              <a:t>assignment operator.</a:t>
            </a:r>
            <a:endParaRPr lang="en-US" sz="2400">
              <a:latin typeface="Times New Roman" panose="02020603050405020304" pitchFamily="18" charset="0"/>
            </a:endParaRPr>
          </a:p>
        </p:txBody>
      </p:sp>
    </p:spTree>
    <p:extLst>
      <p:ext uri="{BB962C8B-B14F-4D97-AF65-F5344CB8AC3E}">
        <p14:creationId xmlns:p14="http://schemas.microsoft.com/office/powerpoint/2010/main" val="468298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1966E643-85D4-4A6F-9A52-1F38837974CA}" type="slidenum">
              <a:rPr lang="en-US">
                <a:solidFill>
                  <a:schemeClr val="bg1"/>
                </a:solidFill>
              </a:rPr>
              <a:pPr eaLnBrk="1" hangingPunct="1"/>
              <a:t>6</a:t>
            </a:fld>
            <a:r>
              <a:rPr lang="en-US">
                <a:solidFill>
                  <a:schemeClr val="bg1"/>
                </a:solidFill>
              </a:rPr>
              <a:t> of 35</a:t>
            </a:r>
          </a:p>
        </p:txBody>
      </p:sp>
      <p:sp>
        <p:nvSpPr>
          <p:cNvPr id="12291" name="Text Box 2"/>
          <p:cNvSpPr txBox="1">
            <a:spLocks noChangeArrowheads="1"/>
          </p:cNvSpPr>
          <p:nvPr/>
        </p:nvSpPr>
        <p:spPr bwMode="auto">
          <a:xfrm>
            <a:off x="1719263" y="411163"/>
            <a:ext cx="4040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Identifiers/Variables</a:t>
            </a:r>
            <a:endParaRPr lang="en-US" sz="3200">
              <a:solidFill>
                <a:srgbClr val="003366"/>
              </a:solidFill>
            </a:endParaRPr>
          </a:p>
        </p:txBody>
      </p:sp>
      <p:sp>
        <p:nvSpPr>
          <p:cNvPr id="12292" name="Text Box 14"/>
          <p:cNvSpPr txBox="1">
            <a:spLocks noChangeArrowheads="1"/>
          </p:cNvSpPr>
          <p:nvPr/>
        </p:nvSpPr>
        <p:spPr bwMode="auto">
          <a:xfrm>
            <a:off x="419100" y="1644650"/>
            <a:ext cx="8191500" cy="48482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latin typeface="Times New Roman" panose="02020603050405020304" pitchFamily="18" charset="0"/>
              </a:rPr>
              <a:t>To declare &gt; 1 variable :</a:t>
            </a:r>
          </a:p>
          <a:p>
            <a:r>
              <a:rPr lang="en-US" sz="2400" b="1">
                <a:latin typeface="Times New Roman" panose="02020603050405020304" pitchFamily="18" charset="0"/>
              </a:rPr>
              <a:t>                   int fahrTemp, centTemp;</a:t>
            </a:r>
          </a:p>
          <a:p>
            <a:endParaRPr lang="en-US" sz="2400" b="1">
              <a:latin typeface="Times New Roman" panose="02020603050405020304" pitchFamily="18" charset="0"/>
            </a:endParaRPr>
          </a:p>
          <a:p>
            <a:r>
              <a:rPr lang="en-US" sz="2400" b="1">
                <a:latin typeface="Times New Roman" panose="02020603050405020304" pitchFamily="18" charset="0"/>
              </a:rPr>
              <a:t>int is the </a:t>
            </a:r>
            <a:r>
              <a:rPr lang="en-US" sz="2400" b="1">
                <a:solidFill>
                  <a:srgbClr val="CC0000"/>
                </a:solidFill>
                <a:latin typeface="Times New Roman" panose="02020603050405020304" pitchFamily="18" charset="0"/>
              </a:rPr>
              <a:t>type name</a:t>
            </a:r>
            <a:endParaRPr lang="en-US" sz="2400" b="1">
              <a:latin typeface="Times New Roman" panose="02020603050405020304" pitchFamily="18" charset="0"/>
            </a:endParaRPr>
          </a:p>
          <a:p>
            <a:endParaRPr lang="en-US" sz="2400" b="1">
              <a:latin typeface="Times New Roman" panose="02020603050405020304" pitchFamily="18" charset="0"/>
            </a:endParaRPr>
          </a:p>
          <a:p>
            <a:r>
              <a:rPr lang="en-US" sz="2400" b="1">
                <a:latin typeface="Times New Roman" panose="02020603050405020304" pitchFamily="18" charset="0"/>
              </a:rPr>
              <a:t>Legal variable name must consists of a letter (upper- or lowercase) followed by any number (including zero) of letters &amp; digits.</a:t>
            </a:r>
          </a:p>
          <a:p>
            <a:endParaRPr lang="en-US" sz="2400" b="1">
              <a:latin typeface="Times New Roman" panose="02020603050405020304" pitchFamily="18" charset="0"/>
            </a:endParaRPr>
          </a:p>
          <a:p>
            <a:r>
              <a:rPr lang="en-US" sz="2400" b="1">
                <a:solidFill>
                  <a:srgbClr val="CC0000"/>
                </a:solidFill>
                <a:latin typeface="Times New Roman" panose="02020603050405020304" pitchFamily="18" charset="0"/>
              </a:rPr>
              <a:t>Illegal variable names</a:t>
            </a:r>
            <a:r>
              <a:rPr lang="en-US" sz="2400" b="1">
                <a:latin typeface="Times New Roman" panose="02020603050405020304" pitchFamily="18" charset="0"/>
              </a:rPr>
              <a:t> : 4.7    !%--</a:t>
            </a:r>
          </a:p>
          <a:p>
            <a:endParaRPr lang="en-US" sz="2400" b="1">
              <a:latin typeface="Times New Roman" panose="02020603050405020304" pitchFamily="18" charset="0"/>
            </a:endParaRPr>
          </a:p>
          <a:p>
            <a:r>
              <a:rPr lang="en-US" sz="2400" b="1">
                <a:solidFill>
                  <a:srgbClr val="CC0000"/>
                </a:solidFill>
                <a:latin typeface="Times New Roman" panose="02020603050405020304" pitchFamily="18" charset="0"/>
              </a:rPr>
              <a:t>Legal variable names</a:t>
            </a:r>
            <a:r>
              <a:rPr lang="en-US" sz="2400" b="1">
                <a:latin typeface="Times New Roman" panose="02020603050405020304" pitchFamily="18" charset="0"/>
              </a:rPr>
              <a:t> :</a:t>
            </a:r>
          </a:p>
          <a:p>
            <a:r>
              <a:rPr lang="en-US" sz="2400" b="1">
                <a:latin typeface="Times New Roman" panose="02020603050405020304" pitchFamily="18" charset="0"/>
              </a:rPr>
              <a:t>        temperature    TEMP23  T    $temp_1    T$$1   </a:t>
            </a:r>
          </a:p>
        </p:txBody>
      </p:sp>
    </p:spTree>
    <p:extLst>
      <p:ext uri="{BB962C8B-B14F-4D97-AF65-F5344CB8AC3E}">
        <p14:creationId xmlns:p14="http://schemas.microsoft.com/office/powerpoint/2010/main" val="1885379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486A67BB-D020-4A45-9EA9-7673D2C49DC7}" type="slidenum">
              <a:rPr lang="en-US">
                <a:solidFill>
                  <a:schemeClr val="bg1"/>
                </a:solidFill>
              </a:rPr>
              <a:pPr eaLnBrk="1" hangingPunct="1"/>
              <a:t>7</a:t>
            </a:fld>
            <a:r>
              <a:rPr lang="en-US">
                <a:solidFill>
                  <a:schemeClr val="bg1"/>
                </a:solidFill>
              </a:rPr>
              <a:t> of 35</a:t>
            </a:r>
          </a:p>
        </p:txBody>
      </p:sp>
      <p:sp>
        <p:nvSpPr>
          <p:cNvPr id="13315" name="Text Box 2"/>
          <p:cNvSpPr txBox="1">
            <a:spLocks noChangeArrowheads="1"/>
          </p:cNvSpPr>
          <p:nvPr/>
        </p:nvSpPr>
        <p:spPr bwMode="auto">
          <a:xfrm>
            <a:off x="1719263" y="411163"/>
            <a:ext cx="4040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Identifiers/Variables</a:t>
            </a:r>
            <a:endParaRPr lang="en-US" sz="3200">
              <a:solidFill>
                <a:srgbClr val="003366"/>
              </a:solidFill>
            </a:endParaRPr>
          </a:p>
        </p:txBody>
      </p:sp>
      <p:sp>
        <p:nvSpPr>
          <p:cNvPr id="196612" name="Text Box 4"/>
          <p:cNvSpPr txBox="1">
            <a:spLocks noChangeArrowheads="1"/>
          </p:cNvSpPr>
          <p:nvPr/>
        </p:nvSpPr>
        <p:spPr bwMode="auto">
          <a:xfrm>
            <a:off x="2133600" y="2813050"/>
            <a:ext cx="4591050" cy="3022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b="1">
                <a:latin typeface="Times New Roman" panose="02020603050405020304" pitchFamily="18" charset="0"/>
              </a:rPr>
              <a:t>cause Java to give the error</a:t>
            </a:r>
          </a:p>
          <a:p>
            <a:endParaRPr lang="en-US" sz="2400" b="1">
              <a:latin typeface="Times New Roman" panose="02020603050405020304" pitchFamily="18" charset="0"/>
            </a:endParaRPr>
          </a:p>
          <a:p>
            <a:r>
              <a:rPr lang="en-US" sz="2400" b="1">
                <a:latin typeface="Times New Roman" panose="02020603050405020304" pitchFamily="18" charset="0"/>
              </a:rPr>
              <a:t>    Undefined variable; temp</a:t>
            </a:r>
          </a:p>
          <a:p>
            <a:endParaRPr lang="en-US" sz="2400" b="1">
              <a:latin typeface="Times New Roman" panose="02020603050405020304" pitchFamily="18" charset="0"/>
            </a:endParaRPr>
          </a:p>
          <a:p>
            <a:r>
              <a:rPr lang="en-US" sz="2400" b="1" u="sng">
                <a:latin typeface="Times New Roman" panose="02020603050405020304" pitchFamily="18" charset="0"/>
              </a:rPr>
              <a:t>To declare a </a:t>
            </a:r>
            <a:r>
              <a:rPr lang="en-US" sz="2400" b="1" u="sng">
                <a:solidFill>
                  <a:srgbClr val="CC0000"/>
                </a:solidFill>
                <a:latin typeface="Times New Roman" panose="02020603050405020304" pitchFamily="18" charset="0"/>
              </a:rPr>
              <a:t>constant value</a:t>
            </a:r>
            <a:r>
              <a:rPr lang="en-US" sz="2400" b="1" u="sng">
                <a:latin typeface="Times New Roman" panose="02020603050405020304" pitchFamily="18" charset="0"/>
              </a:rPr>
              <a:t> :</a:t>
            </a:r>
            <a:endParaRPr lang="en-US" sz="2400" b="1">
              <a:latin typeface="Times New Roman" panose="02020603050405020304" pitchFamily="18" charset="0"/>
            </a:endParaRPr>
          </a:p>
          <a:p>
            <a:endParaRPr lang="en-US" sz="2400" b="1">
              <a:latin typeface="Times New Roman" panose="02020603050405020304" pitchFamily="18" charset="0"/>
            </a:endParaRPr>
          </a:p>
          <a:p>
            <a:r>
              <a:rPr lang="en-US" sz="2400" b="1">
                <a:solidFill>
                  <a:srgbClr val="CC0000"/>
                </a:solidFill>
                <a:latin typeface="Times New Roman" panose="02020603050405020304" pitchFamily="18" charset="0"/>
              </a:rPr>
              <a:t>      final</a:t>
            </a:r>
            <a:r>
              <a:rPr lang="en-US" sz="2400" b="1">
                <a:latin typeface="Times New Roman" panose="02020603050405020304" pitchFamily="18" charset="0"/>
              </a:rPr>
              <a:t>  double PI = 3.14159;</a:t>
            </a:r>
          </a:p>
          <a:p>
            <a:endParaRPr lang="en-US" sz="2400" b="1">
              <a:latin typeface="Times New Roman" panose="02020603050405020304" pitchFamily="18" charset="0"/>
            </a:endParaRPr>
          </a:p>
        </p:txBody>
      </p:sp>
      <p:sp>
        <p:nvSpPr>
          <p:cNvPr id="13317" name="Rectangle 5"/>
          <p:cNvSpPr>
            <a:spLocks noChangeArrowheads="1"/>
          </p:cNvSpPr>
          <p:nvPr/>
        </p:nvSpPr>
        <p:spPr bwMode="auto">
          <a:xfrm>
            <a:off x="2133600" y="1771650"/>
            <a:ext cx="54006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sz="2400" b="1">
                <a:latin typeface="Times New Roman" panose="02020603050405020304" pitchFamily="18" charset="0"/>
              </a:rPr>
              <a:t>int Temp;</a:t>
            </a:r>
          </a:p>
          <a:p>
            <a:pPr>
              <a:spcBef>
                <a:spcPct val="50000"/>
              </a:spcBef>
            </a:pPr>
            <a:r>
              <a:rPr lang="en-US" sz="2400" b="1">
                <a:latin typeface="Times New Roman" panose="02020603050405020304" pitchFamily="18" charset="0"/>
              </a:rPr>
              <a:t>temp=3;</a:t>
            </a:r>
          </a:p>
        </p:txBody>
      </p:sp>
    </p:spTree>
    <p:extLst>
      <p:ext uri="{BB962C8B-B14F-4D97-AF65-F5344CB8AC3E}">
        <p14:creationId xmlns:p14="http://schemas.microsoft.com/office/powerpoint/2010/main" val="128186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6612"/>
                                        </p:tgtEl>
                                        <p:attrNameLst>
                                          <p:attrName>style.visibility</p:attrName>
                                        </p:attrNameLst>
                                      </p:cBhvr>
                                      <p:to>
                                        <p:strVal val="visible"/>
                                      </p:to>
                                    </p:set>
                                    <p:animEffect transition="in" filter="wipe(up)">
                                      <p:cBhvr>
                                        <p:cTn id="7" dur="500"/>
                                        <p:tgtEl>
                                          <p:spTgt spid="196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8ED08F47-F167-461B-A39C-61C169B65323}" type="slidenum">
              <a:rPr lang="en-US">
                <a:solidFill>
                  <a:schemeClr val="bg1"/>
                </a:solidFill>
              </a:rPr>
              <a:pPr eaLnBrk="1" hangingPunct="1"/>
              <a:t>8</a:t>
            </a:fld>
            <a:r>
              <a:rPr lang="en-US">
                <a:solidFill>
                  <a:schemeClr val="bg1"/>
                </a:solidFill>
              </a:rPr>
              <a:t> of 35</a:t>
            </a:r>
          </a:p>
        </p:txBody>
      </p:sp>
      <p:sp>
        <p:nvSpPr>
          <p:cNvPr id="14339" name="Text Box 2"/>
          <p:cNvSpPr txBox="1">
            <a:spLocks noChangeArrowheads="1"/>
          </p:cNvSpPr>
          <p:nvPr/>
        </p:nvSpPr>
        <p:spPr bwMode="auto">
          <a:xfrm>
            <a:off x="1719263" y="411163"/>
            <a:ext cx="3814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Scope of Variables</a:t>
            </a:r>
            <a:endParaRPr lang="en-US" sz="3200">
              <a:solidFill>
                <a:srgbClr val="003366"/>
              </a:solidFill>
            </a:endParaRPr>
          </a:p>
        </p:txBody>
      </p:sp>
      <p:sp>
        <p:nvSpPr>
          <p:cNvPr id="14340" name="Rectangle 5"/>
          <p:cNvSpPr>
            <a:spLocks noChangeArrowheads="1"/>
          </p:cNvSpPr>
          <p:nvPr/>
        </p:nvSpPr>
        <p:spPr bwMode="auto">
          <a:xfrm>
            <a:off x="209550" y="1790700"/>
            <a:ext cx="85915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spcBef>
                <a:spcPct val="20000"/>
              </a:spcBef>
            </a:pPr>
            <a:r>
              <a:rPr lang="en-US" sz="2400"/>
              <a:t>A variable's scope is the block of code within which the variable is accessible and determines when the variable is created and destroyed. The location of the variable declaration within your program establishes its scope and places it into one of these 4 categories: </a:t>
            </a:r>
            <a:endParaRPr lang="en-US" sz="3200"/>
          </a:p>
          <a:p>
            <a:pPr lvl="2" eaLnBrk="1" hangingPunct="1">
              <a:spcBef>
                <a:spcPct val="20000"/>
              </a:spcBef>
              <a:buFontTx/>
              <a:buChar char="•"/>
            </a:pPr>
            <a:r>
              <a:rPr lang="en-US" sz="2400"/>
              <a:t>Member variable  </a:t>
            </a:r>
          </a:p>
          <a:p>
            <a:pPr lvl="2" eaLnBrk="1" hangingPunct="1">
              <a:spcBef>
                <a:spcPct val="20000"/>
              </a:spcBef>
              <a:buFontTx/>
              <a:buChar char="•"/>
            </a:pPr>
            <a:r>
              <a:rPr lang="en-US" sz="2400"/>
              <a:t>Local variable  </a:t>
            </a:r>
          </a:p>
          <a:p>
            <a:pPr lvl="2" eaLnBrk="1" hangingPunct="1">
              <a:spcBef>
                <a:spcPct val="20000"/>
              </a:spcBef>
              <a:buFontTx/>
              <a:buChar char="•"/>
            </a:pPr>
            <a:r>
              <a:rPr lang="en-US" sz="2400"/>
              <a:t>Method parameter  </a:t>
            </a:r>
          </a:p>
          <a:p>
            <a:pPr lvl="2" eaLnBrk="1" hangingPunct="1">
              <a:spcBef>
                <a:spcPct val="20000"/>
              </a:spcBef>
              <a:buFontTx/>
              <a:buChar char="•"/>
            </a:pPr>
            <a:r>
              <a:rPr lang="en-US" sz="2400"/>
              <a:t>Exception-handler</a:t>
            </a:r>
          </a:p>
          <a:p>
            <a:pPr lvl="2" eaLnBrk="1" hangingPunct="1">
              <a:spcBef>
                <a:spcPct val="20000"/>
              </a:spcBef>
            </a:pPr>
            <a:r>
              <a:rPr lang="en-US" sz="2400"/>
              <a:t>   parameter </a:t>
            </a:r>
          </a:p>
        </p:txBody>
      </p:sp>
      <p:pic>
        <p:nvPicPr>
          <p:cNvPr id="14341" name="Picture 6" descr="9pa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3405188"/>
            <a:ext cx="431165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8756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solidFill>
                  <a:schemeClr val="bg1"/>
                </a:solidFill>
              </a:rPr>
              <a:t>Slide </a:t>
            </a:r>
            <a:fld id="{7E988E13-31C9-47C8-846E-46DDFC9BF3A2}" type="slidenum">
              <a:rPr lang="en-US">
                <a:solidFill>
                  <a:schemeClr val="bg1"/>
                </a:solidFill>
              </a:rPr>
              <a:pPr eaLnBrk="1" hangingPunct="1"/>
              <a:t>9</a:t>
            </a:fld>
            <a:r>
              <a:rPr lang="en-US">
                <a:solidFill>
                  <a:schemeClr val="bg1"/>
                </a:solidFill>
              </a:rPr>
              <a:t> of 35</a:t>
            </a:r>
          </a:p>
        </p:txBody>
      </p:sp>
      <p:sp>
        <p:nvSpPr>
          <p:cNvPr id="15363" name="Text Box 2"/>
          <p:cNvSpPr txBox="1">
            <a:spLocks noChangeArrowheads="1"/>
          </p:cNvSpPr>
          <p:nvPr/>
        </p:nvSpPr>
        <p:spPr bwMode="auto">
          <a:xfrm>
            <a:off x="1719263" y="411163"/>
            <a:ext cx="2124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3200" b="1">
                <a:solidFill>
                  <a:srgbClr val="003366"/>
                </a:solidFill>
              </a:rPr>
              <a:t>Keywords</a:t>
            </a:r>
            <a:endParaRPr lang="en-US" sz="3200">
              <a:solidFill>
                <a:srgbClr val="003366"/>
              </a:solidFill>
            </a:endParaRPr>
          </a:p>
        </p:txBody>
      </p:sp>
      <p:sp>
        <p:nvSpPr>
          <p:cNvPr id="15364" name="Rectangle 5"/>
          <p:cNvSpPr>
            <a:spLocks noChangeArrowheads="1"/>
          </p:cNvSpPr>
          <p:nvPr/>
        </p:nvSpPr>
        <p:spPr bwMode="auto">
          <a:xfrm>
            <a:off x="533400" y="177165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FontTx/>
              <a:buChar char="•"/>
            </a:pPr>
            <a:r>
              <a:rPr lang="en-US" sz="2400">
                <a:solidFill>
                  <a:srgbClr val="CC0000"/>
                </a:solidFill>
              </a:rPr>
              <a:t>Keywords </a:t>
            </a:r>
            <a:r>
              <a:rPr lang="en-US" sz="2400"/>
              <a:t>~ words that may seems to be legal variable names but they are not because they are reserved by the language for special uses.</a:t>
            </a:r>
          </a:p>
          <a:p>
            <a:pPr eaLnBrk="1" hangingPunct="1">
              <a:lnSpc>
                <a:spcPct val="90000"/>
              </a:lnSpc>
              <a:spcBef>
                <a:spcPct val="20000"/>
              </a:spcBef>
              <a:buFontTx/>
              <a:buChar char="•"/>
            </a:pPr>
            <a:r>
              <a:rPr lang="en-US" sz="2400"/>
              <a:t>List of Keywords in Java  : </a:t>
            </a:r>
            <a:endParaRPr lang="en-US" sz="3200"/>
          </a:p>
        </p:txBody>
      </p:sp>
      <p:sp>
        <p:nvSpPr>
          <p:cNvPr id="15365" name="Rectangle 6"/>
          <p:cNvSpPr>
            <a:spLocks noChangeArrowheads="1"/>
          </p:cNvSpPr>
          <p:nvPr/>
        </p:nvSpPr>
        <p:spPr bwMode="auto">
          <a:xfrm>
            <a:off x="1219200" y="3676650"/>
            <a:ext cx="7162800" cy="25908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15366" name="Text Box 7"/>
          <p:cNvSpPr txBox="1">
            <a:spLocks noChangeArrowheads="1"/>
          </p:cNvSpPr>
          <p:nvPr/>
        </p:nvSpPr>
        <p:spPr bwMode="auto">
          <a:xfrm>
            <a:off x="1295400" y="3829050"/>
            <a:ext cx="914400" cy="2228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Times New Roman" panose="02020603050405020304" pitchFamily="18" charset="0"/>
              </a:rPr>
              <a:t>abstract</a:t>
            </a:r>
          </a:p>
          <a:p>
            <a:r>
              <a:rPr lang="en-US" sz="1400" b="1">
                <a:latin typeface="Times New Roman" panose="02020603050405020304" pitchFamily="18" charset="0"/>
              </a:rPr>
              <a:t>catch</a:t>
            </a:r>
          </a:p>
          <a:p>
            <a:r>
              <a:rPr lang="en-US" sz="1400" b="1">
                <a:latin typeface="Times New Roman" panose="02020603050405020304" pitchFamily="18" charset="0"/>
              </a:rPr>
              <a:t>do</a:t>
            </a:r>
          </a:p>
          <a:p>
            <a:r>
              <a:rPr lang="en-US" sz="1400" b="1">
                <a:latin typeface="Times New Roman" panose="02020603050405020304" pitchFamily="18" charset="0"/>
              </a:rPr>
              <a:t>finally</a:t>
            </a:r>
          </a:p>
          <a:p>
            <a:r>
              <a:rPr lang="en-US" sz="1400" b="1">
                <a:latin typeface="Times New Roman" panose="02020603050405020304" pitchFamily="18" charset="0"/>
              </a:rPr>
              <a:t>if</a:t>
            </a:r>
          </a:p>
          <a:p>
            <a:r>
              <a:rPr lang="en-US" sz="1400" b="1">
                <a:latin typeface="Times New Roman" panose="02020603050405020304" pitchFamily="18" charset="0"/>
              </a:rPr>
              <a:t>interface</a:t>
            </a:r>
          </a:p>
          <a:p>
            <a:r>
              <a:rPr lang="en-US" sz="1400" b="1">
                <a:latin typeface="Times New Roman" panose="02020603050405020304" pitchFamily="18" charset="0"/>
              </a:rPr>
              <a:t>outer</a:t>
            </a:r>
          </a:p>
          <a:p>
            <a:r>
              <a:rPr lang="en-US" sz="1400" b="1">
                <a:latin typeface="Times New Roman" panose="02020603050405020304" pitchFamily="18" charset="0"/>
              </a:rPr>
              <a:t>return</a:t>
            </a:r>
          </a:p>
          <a:p>
            <a:r>
              <a:rPr lang="en-US" sz="1400" b="1">
                <a:latin typeface="Times New Roman" panose="02020603050405020304" pitchFamily="18" charset="0"/>
              </a:rPr>
              <a:t>this</a:t>
            </a:r>
          </a:p>
          <a:p>
            <a:r>
              <a:rPr lang="en-US" sz="1400" b="1">
                <a:latin typeface="Times New Roman" panose="02020603050405020304" pitchFamily="18" charset="0"/>
              </a:rPr>
              <a:t>var</a:t>
            </a:r>
            <a:endParaRPr lang="en-US" sz="1200" b="1">
              <a:latin typeface="Times New Roman" panose="02020603050405020304" pitchFamily="18" charset="0"/>
            </a:endParaRPr>
          </a:p>
        </p:txBody>
      </p:sp>
      <p:sp>
        <p:nvSpPr>
          <p:cNvPr id="15367" name="Text Box 8"/>
          <p:cNvSpPr txBox="1">
            <a:spLocks noChangeArrowheads="1"/>
          </p:cNvSpPr>
          <p:nvPr/>
        </p:nvSpPr>
        <p:spPr bwMode="auto">
          <a:xfrm>
            <a:off x="2438400" y="3852863"/>
            <a:ext cx="1143000" cy="2228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Times New Roman" panose="02020603050405020304" pitchFamily="18" charset="0"/>
              </a:rPr>
              <a:t>boolean char</a:t>
            </a:r>
          </a:p>
          <a:p>
            <a:r>
              <a:rPr lang="en-US" sz="1400" b="1">
                <a:latin typeface="Times New Roman" panose="02020603050405020304" pitchFamily="18" charset="0"/>
              </a:rPr>
              <a:t>double</a:t>
            </a:r>
          </a:p>
          <a:p>
            <a:r>
              <a:rPr lang="en-US" sz="1400" b="1">
                <a:latin typeface="Times New Roman" panose="02020603050405020304" pitchFamily="18" charset="0"/>
              </a:rPr>
              <a:t>float</a:t>
            </a:r>
          </a:p>
          <a:p>
            <a:r>
              <a:rPr lang="en-US" sz="1400" b="1">
                <a:latin typeface="Times New Roman" panose="02020603050405020304" pitchFamily="18" charset="0"/>
              </a:rPr>
              <a:t>implements</a:t>
            </a:r>
          </a:p>
          <a:p>
            <a:r>
              <a:rPr lang="en-US" sz="1400" b="1">
                <a:latin typeface="Times New Roman" panose="02020603050405020304" pitchFamily="18" charset="0"/>
              </a:rPr>
              <a:t>long</a:t>
            </a:r>
          </a:p>
          <a:p>
            <a:r>
              <a:rPr lang="en-US" sz="1400" b="1">
                <a:latin typeface="Times New Roman" panose="02020603050405020304" pitchFamily="18" charset="0"/>
              </a:rPr>
              <a:t>package</a:t>
            </a:r>
          </a:p>
          <a:p>
            <a:r>
              <a:rPr lang="en-US" sz="1400" b="1">
                <a:latin typeface="Times New Roman" panose="02020603050405020304" pitchFamily="18" charset="0"/>
              </a:rPr>
              <a:t>short</a:t>
            </a:r>
          </a:p>
          <a:p>
            <a:r>
              <a:rPr lang="en-US" sz="1400" b="1">
                <a:latin typeface="Times New Roman" panose="02020603050405020304" pitchFamily="18" charset="0"/>
              </a:rPr>
              <a:t>throw</a:t>
            </a:r>
          </a:p>
          <a:p>
            <a:r>
              <a:rPr lang="en-US" sz="1400" b="1">
                <a:latin typeface="Times New Roman" panose="02020603050405020304" pitchFamily="18" charset="0"/>
              </a:rPr>
              <a:t>void</a:t>
            </a:r>
            <a:endParaRPr lang="en-US" sz="1200" b="1">
              <a:latin typeface="Times New Roman" panose="02020603050405020304" pitchFamily="18" charset="0"/>
            </a:endParaRPr>
          </a:p>
        </p:txBody>
      </p:sp>
      <p:sp>
        <p:nvSpPr>
          <p:cNvPr id="15368" name="Text Box 9"/>
          <p:cNvSpPr txBox="1">
            <a:spLocks noChangeArrowheads="1"/>
          </p:cNvSpPr>
          <p:nvPr/>
        </p:nvSpPr>
        <p:spPr bwMode="auto">
          <a:xfrm>
            <a:off x="3657600" y="3852863"/>
            <a:ext cx="914400" cy="2228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Times New Roman" panose="02020603050405020304" pitchFamily="18" charset="0"/>
              </a:rPr>
              <a:t>break</a:t>
            </a:r>
          </a:p>
          <a:p>
            <a:r>
              <a:rPr lang="en-US" sz="1400" b="1">
                <a:latin typeface="Times New Roman" panose="02020603050405020304" pitchFamily="18" charset="0"/>
              </a:rPr>
              <a:t>class</a:t>
            </a:r>
          </a:p>
          <a:p>
            <a:r>
              <a:rPr lang="en-US" sz="1400" b="1">
                <a:latin typeface="Times New Roman" panose="02020603050405020304" pitchFamily="18" charset="0"/>
              </a:rPr>
              <a:t>else</a:t>
            </a:r>
          </a:p>
          <a:p>
            <a:r>
              <a:rPr lang="en-US" sz="1400" b="1">
                <a:latin typeface="Times New Roman" panose="02020603050405020304" pitchFamily="18" charset="0"/>
              </a:rPr>
              <a:t>for</a:t>
            </a:r>
          </a:p>
          <a:p>
            <a:r>
              <a:rPr lang="en-US" sz="1400" b="1">
                <a:latin typeface="Times New Roman" panose="02020603050405020304" pitchFamily="18" charset="0"/>
              </a:rPr>
              <a:t>import</a:t>
            </a:r>
          </a:p>
          <a:p>
            <a:r>
              <a:rPr lang="en-US" sz="1400" b="1">
                <a:latin typeface="Times New Roman" panose="02020603050405020304" pitchFamily="18" charset="0"/>
              </a:rPr>
              <a:t>native</a:t>
            </a:r>
          </a:p>
          <a:p>
            <a:r>
              <a:rPr lang="en-US" sz="1400" b="1">
                <a:latin typeface="Times New Roman" panose="02020603050405020304" pitchFamily="18" charset="0"/>
              </a:rPr>
              <a:t>private</a:t>
            </a:r>
          </a:p>
          <a:p>
            <a:r>
              <a:rPr lang="en-US" sz="1400" b="1">
                <a:latin typeface="Times New Roman" panose="02020603050405020304" pitchFamily="18" charset="0"/>
              </a:rPr>
              <a:t>static</a:t>
            </a:r>
          </a:p>
          <a:p>
            <a:r>
              <a:rPr lang="en-US" sz="1400" b="1">
                <a:latin typeface="Times New Roman" panose="02020603050405020304" pitchFamily="18" charset="0"/>
              </a:rPr>
              <a:t>throws</a:t>
            </a:r>
          </a:p>
          <a:p>
            <a:r>
              <a:rPr lang="en-US" sz="1400" b="1">
                <a:latin typeface="Times New Roman" panose="02020603050405020304" pitchFamily="18" charset="0"/>
              </a:rPr>
              <a:t>volatile</a:t>
            </a:r>
            <a:endParaRPr lang="en-US" sz="1200" b="1">
              <a:latin typeface="Times New Roman" panose="02020603050405020304" pitchFamily="18" charset="0"/>
            </a:endParaRPr>
          </a:p>
        </p:txBody>
      </p:sp>
      <p:sp>
        <p:nvSpPr>
          <p:cNvPr id="15369" name="Text Box 10"/>
          <p:cNvSpPr txBox="1">
            <a:spLocks noChangeArrowheads="1"/>
          </p:cNvSpPr>
          <p:nvPr/>
        </p:nvSpPr>
        <p:spPr bwMode="auto">
          <a:xfrm>
            <a:off x="4800600" y="3829050"/>
            <a:ext cx="914400" cy="222885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Times New Roman" panose="02020603050405020304" pitchFamily="18" charset="0"/>
              </a:rPr>
              <a:t>byte</a:t>
            </a:r>
          </a:p>
          <a:p>
            <a:r>
              <a:rPr lang="en-US" sz="1400" b="1">
                <a:latin typeface="Times New Roman" panose="02020603050405020304" pitchFamily="18" charset="0"/>
              </a:rPr>
              <a:t>const</a:t>
            </a:r>
          </a:p>
          <a:p>
            <a:r>
              <a:rPr lang="en-US" sz="1400" b="1">
                <a:latin typeface="Times New Roman" panose="02020603050405020304" pitchFamily="18" charset="0"/>
              </a:rPr>
              <a:t>extends</a:t>
            </a:r>
          </a:p>
          <a:p>
            <a:r>
              <a:rPr lang="en-US" sz="1400" b="1">
                <a:latin typeface="Times New Roman" panose="02020603050405020304" pitchFamily="18" charset="0"/>
              </a:rPr>
              <a:t>future</a:t>
            </a:r>
          </a:p>
          <a:p>
            <a:r>
              <a:rPr lang="en-US" sz="1400" b="1">
                <a:latin typeface="Times New Roman" panose="02020603050405020304" pitchFamily="18" charset="0"/>
              </a:rPr>
              <a:t>inner</a:t>
            </a:r>
          </a:p>
          <a:p>
            <a:r>
              <a:rPr lang="en-US" sz="1400" b="1">
                <a:latin typeface="Times New Roman" panose="02020603050405020304" pitchFamily="18" charset="0"/>
              </a:rPr>
              <a:t>new</a:t>
            </a:r>
          </a:p>
          <a:p>
            <a:r>
              <a:rPr lang="en-US" sz="1400" b="1">
                <a:latin typeface="Times New Roman" panose="02020603050405020304" pitchFamily="18" charset="0"/>
              </a:rPr>
              <a:t>protected</a:t>
            </a:r>
          </a:p>
          <a:p>
            <a:r>
              <a:rPr lang="en-US" sz="1400" b="1">
                <a:latin typeface="Times New Roman" panose="02020603050405020304" pitchFamily="18" charset="0"/>
              </a:rPr>
              <a:t>sure</a:t>
            </a:r>
          </a:p>
          <a:p>
            <a:r>
              <a:rPr lang="en-US" sz="1400" b="1">
                <a:latin typeface="Times New Roman" panose="02020603050405020304" pitchFamily="18" charset="0"/>
              </a:rPr>
              <a:t>transient</a:t>
            </a:r>
          </a:p>
          <a:p>
            <a:r>
              <a:rPr lang="en-US" sz="1400" b="1">
                <a:latin typeface="Times New Roman" panose="02020603050405020304" pitchFamily="18" charset="0"/>
              </a:rPr>
              <a:t>while</a:t>
            </a:r>
            <a:endParaRPr lang="en-US" sz="1200" b="1">
              <a:latin typeface="Times New Roman" panose="02020603050405020304" pitchFamily="18" charset="0"/>
            </a:endParaRPr>
          </a:p>
        </p:txBody>
      </p:sp>
      <p:sp>
        <p:nvSpPr>
          <p:cNvPr id="15370" name="Text Box 11"/>
          <p:cNvSpPr txBox="1">
            <a:spLocks noChangeArrowheads="1"/>
          </p:cNvSpPr>
          <p:nvPr/>
        </p:nvSpPr>
        <p:spPr bwMode="auto">
          <a:xfrm>
            <a:off x="5943600" y="3829050"/>
            <a:ext cx="990600" cy="20161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Times New Roman" panose="02020603050405020304" pitchFamily="18" charset="0"/>
              </a:rPr>
              <a:t>case</a:t>
            </a:r>
          </a:p>
          <a:p>
            <a:r>
              <a:rPr lang="en-US" sz="1400" b="1">
                <a:latin typeface="Times New Roman" panose="02020603050405020304" pitchFamily="18" charset="0"/>
              </a:rPr>
              <a:t>continue</a:t>
            </a:r>
          </a:p>
          <a:p>
            <a:r>
              <a:rPr lang="en-US" sz="1400" b="1">
                <a:latin typeface="Times New Roman" panose="02020603050405020304" pitchFamily="18" charset="0"/>
              </a:rPr>
              <a:t>false</a:t>
            </a:r>
          </a:p>
          <a:p>
            <a:r>
              <a:rPr lang="en-US" sz="1400" b="1">
                <a:latin typeface="Times New Roman" panose="02020603050405020304" pitchFamily="18" charset="0"/>
              </a:rPr>
              <a:t>generic</a:t>
            </a:r>
          </a:p>
          <a:p>
            <a:r>
              <a:rPr lang="en-US" sz="1400" b="1">
                <a:latin typeface="Times New Roman" panose="02020603050405020304" pitchFamily="18" charset="0"/>
              </a:rPr>
              <a:t>instanceof</a:t>
            </a:r>
          </a:p>
          <a:p>
            <a:r>
              <a:rPr lang="en-US" sz="1400" b="1">
                <a:latin typeface="Times New Roman" panose="02020603050405020304" pitchFamily="18" charset="0"/>
              </a:rPr>
              <a:t>null</a:t>
            </a:r>
          </a:p>
          <a:p>
            <a:r>
              <a:rPr lang="en-US" sz="1400" b="1">
                <a:latin typeface="Times New Roman" panose="02020603050405020304" pitchFamily="18" charset="0"/>
              </a:rPr>
              <a:t>public</a:t>
            </a:r>
          </a:p>
          <a:p>
            <a:r>
              <a:rPr lang="en-US" sz="1400" b="1">
                <a:latin typeface="Times New Roman" panose="02020603050405020304" pitchFamily="18" charset="0"/>
              </a:rPr>
              <a:t>switch</a:t>
            </a:r>
          </a:p>
          <a:p>
            <a:r>
              <a:rPr lang="en-US" sz="1400" b="1">
                <a:latin typeface="Times New Roman" panose="02020603050405020304" pitchFamily="18" charset="0"/>
              </a:rPr>
              <a:t>true</a:t>
            </a:r>
          </a:p>
        </p:txBody>
      </p:sp>
      <p:sp>
        <p:nvSpPr>
          <p:cNvPr id="15371" name="Text Box 12"/>
          <p:cNvSpPr txBox="1">
            <a:spLocks noChangeArrowheads="1"/>
          </p:cNvSpPr>
          <p:nvPr/>
        </p:nvSpPr>
        <p:spPr bwMode="auto">
          <a:xfrm>
            <a:off x="7086600" y="3829050"/>
            <a:ext cx="1219200" cy="20161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400" b="1">
                <a:latin typeface="Times New Roman" panose="02020603050405020304" pitchFamily="18" charset="0"/>
              </a:rPr>
              <a:t>cast</a:t>
            </a:r>
          </a:p>
          <a:p>
            <a:r>
              <a:rPr lang="en-US" sz="1400" b="1">
                <a:latin typeface="Times New Roman" panose="02020603050405020304" pitchFamily="18" charset="0"/>
              </a:rPr>
              <a:t>default</a:t>
            </a:r>
          </a:p>
          <a:p>
            <a:r>
              <a:rPr lang="en-US" sz="1400" b="1">
                <a:latin typeface="Times New Roman" panose="02020603050405020304" pitchFamily="18" charset="0"/>
              </a:rPr>
              <a:t>final</a:t>
            </a:r>
          </a:p>
          <a:p>
            <a:r>
              <a:rPr lang="en-US" sz="1400" b="1">
                <a:latin typeface="Times New Roman" panose="02020603050405020304" pitchFamily="18" charset="0"/>
              </a:rPr>
              <a:t>goto</a:t>
            </a:r>
          </a:p>
          <a:p>
            <a:r>
              <a:rPr lang="en-US" sz="1400" b="1">
                <a:latin typeface="Times New Roman" panose="02020603050405020304" pitchFamily="18" charset="0"/>
              </a:rPr>
              <a:t>int</a:t>
            </a:r>
          </a:p>
          <a:p>
            <a:r>
              <a:rPr lang="en-US" sz="1400" b="1">
                <a:latin typeface="Times New Roman" panose="02020603050405020304" pitchFamily="18" charset="0"/>
              </a:rPr>
              <a:t>operator</a:t>
            </a:r>
          </a:p>
          <a:p>
            <a:r>
              <a:rPr lang="en-US" sz="1400" b="1">
                <a:latin typeface="Times New Roman" panose="02020603050405020304" pitchFamily="18" charset="0"/>
              </a:rPr>
              <a:t>rest</a:t>
            </a:r>
          </a:p>
          <a:p>
            <a:r>
              <a:rPr lang="en-US" sz="1400" b="1">
                <a:latin typeface="Times New Roman" panose="02020603050405020304" pitchFamily="18" charset="0"/>
              </a:rPr>
              <a:t>synchronized</a:t>
            </a:r>
          </a:p>
          <a:p>
            <a:r>
              <a:rPr lang="en-US" sz="1400" b="1">
                <a:latin typeface="Times New Roman" panose="02020603050405020304" pitchFamily="18" charset="0"/>
              </a:rPr>
              <a:t>try</a:t>
            </a:r>
            <a:endParaRPr lang="en-US" sz="1200" b="1">
              <a:latin typeface="Times New Roman" panose="02020603050405020304" pitchFamily="18" charset="0"/>
            </a:endParaRPr>
          </a:p>
        </p:txBody>
      </p:sp>
    </p:spTree>
    <p:extLst>
      <p:ext uri="{BB962C8B-B14F-4D97-AF65-F5344CB8AC3E}">
        <p14:creationId xmlns:p14="http://schemas.microsoft.com/office/powerpoint/2010/main" val="976636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 -Template-level-2</Template>
  <TotalTime>32</TotalTime>
  <Pages>11</Pages>
  <Words>1276</Words>
  <Application>Microsoft Office PowerPoint</Application>
  <PresentationFormat>On-screen Show (4:3)</PresentationFormat>
  <Paragraphs>387</Paragraphs>
  <Slides>35</Slides>
  <Notes>33</Notes>
  <HiddenSlides>5</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Times New Roman</vt:lpstr>
      <vt:lpstr>UCTI-Template-foundation-level</vt:lpstr>
      <vt:lpstr>Document</vt:lpstr>
      <vt:lpstr>Data Types, Operators and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MSc</dc:subject>
  <dc:creator>Mrs. Kwan (Wong Hua Hung)</dc:creator>
  <cp:lastModifiedBy>Minnu Helen Joseph</cp:lastModifiedBy>
  <cp:revision>12</cp:revision>
  <cp:lastPrinted>1995-11-02T09:23:42Z</cp:lastPrinted>
  <dcterms:created xsi:type="dcterms:W3CDTF">2017-10-11T09:20:11Z</dcterms:created>
  <dcterms:modified xsi:type="dcterms:W3CDTF">2019-06-17T02:25:06Z</dcterms:modified>
</cp:coreProperties>
</file>