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1"/>
  </p:notesMasterIdLst>
  <p:handoutMasterIdLst>
    <p:handoutMasterId r:id="rId42"/>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86" d="100"/>
          <a:sy n="86" d="100"/>
        </p:scale>
        <p:origin x="85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640D36-054B-4B3E-BF33-6736A4D7FC40}" type="slidenum">
              <a:rPr lang="en-US"/>
              <a:pPr eaLnBrk="1" hangingPunct="1"/>
              <a:t>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22878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D702EC-2018-4574-9FDB-60959A6E3B35}" type="slidenum">
              <a:rPr lang="en-US"/>
              <a:pPr eaLnBrk="1" hangingPunct="1"/>
              <a:t>13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29804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D58267-53CE-48AC-B25E-BD75E309D0E7}" type="slidenum">
              <a:rPr lang="en-US"/>
              <a:pPr eaLnBrk="1" hangingPunct="1"/>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558727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DD17D4-8539-4B79-A0BA-9AF41A3E7C62}" type="slidenum">
              <a:rPr lang="en-US"/>
              <a:pPr eaLnBrk="1" hangingPunct="1"/>
              <a:t>33</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63627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9C3A94-7442-40BD-9DFF-FFBADB31B275}" type="slidenum">
              <a:rPr lang="en-US"/>
              <a:pPr eaLnBrk="1" hangingPunct="1"/>
              <a:t>34</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75257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D221C9-93C4-4CE3-90E4-4046BC313D20}" type="slidenum">
              <a:rPr lang="en-US"/>
              <a:pPr eaLnBrk="1" hangingPunct="1"/>
              <a:t>35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84693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23FA71-B303-411A-B1ED-DAFE4414BD25}" type="slidenum">
              <a:rPr lang="en-US"/>
              <a:pPr eaLnBrk="1" hangingPunct="1"/>
              <a:t>36</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738743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A247DE-7807-4EF2-8DF1-6B2BA34C0E17}" type="slidenum">
              <a:rPr lang="en-US"/>
              <a:pPr eaLnBrk="1" hangingPunct="1"/>
              <a:t>37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471559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AB6E94-B824-4F98-A57D-3F7AA1BECE2D}" type="slidenum">
              <a:rPr lang="en-US"/>
              <a:pPr eaLnBrk="1" hangingPunct="1"/>
              <a:t>39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9768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CAC858-764A-4EF2-9C8B-3AEEF0CA997C}" type="slidenum">
              <a:rPr lang="en-US"/>
              <a:pPr eaLnBrk="1" hangingPunct="1"/>
              <a:t>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02693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E13F0B-1404-48B3-9CA6-CC4840C2E7C8}" type="slidenum">
              <a:rPr lang="en-US"/>
              <a:pPr eaLnBrk="1" hangingPunct="1"/>
              <a:t>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42639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E805CC-FB09-4C91-B439-955F79C4FAFB}" type="slidenum">
              <a:rPr lang="en-US"/>
              <a:pPr eaLnBrk="1" hangingPunct="1"/>
              <a:t>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69602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DC3BC3-4E55-4398-8631-72DD5152CF1F}" type="slidenum">
              <a:rPr lang="en-US"/>
              <a:pPr eaLnBrk="1" hangingPunct="1"/>
              <a:t>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34319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FC3ACB-FCE3-4D74-BB47-45C326DF12CB}" type="slidenum">
              <a:rPr lang="en-US"/>
              <a:pPr eaLnBrk="1" hangingPunct="1"/>
              <a:t>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7308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BE52DB-553F-4F80-8DE6-6C217FB19CD8}" type="slidenum">
              <a:rPr lang="en-US"/>
              <a:pPr eaLnBrk="1" hangingPunct="1"/>
              <a:t>8</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503766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C48C58-99C1-4333-BD6B-77751A8E8816}" type="slidenum">
              <a:rPr lang="en-US"/>
              <a:pPr eaLnBrk="1" hangingPunct="1"/>
              <a:t>9</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25276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484050-D101-42FB-BDF0-DE1DD158FB2E}" type="slidenum">
              <a:rPr lang="en-US"/>
              <a:pPr eaLnBrk="1" hangingPunct="1"/>
              <a:t>10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4241636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CT038-3-2 Object Oriented Development with Java</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Conditional Constructs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62200" y="3741737"/>
            <a:ext cx="6781800" cy="781050"/>
          </a:xfrm>
        </p:spPr>
        <p:txBody>
          <a:bodyPr/>
          <a:lstStyle/>
          <a:p>
            <a:pPr eaLnBrk="1" hangingPunct="1"/>
            <a:r>
              <a:rPr lang="en-US" sz="3200" dirty="0" smtClean="0">
                <a:solidFill>
                  <a:schemeClr val="tx1"/>
                </a:solidFill>
              </a:rPr>
              <a:t>Conditional Constructs</a:t>
            </a:r>
          </a:p>
        </p:txBody>
      </p:sp>
      <p:sp>
        <p:nvSpPr>
          <p:cNvPr id="3075" name="Text Box 34"/>
          <p:cNvSpPr txBox="1">
            <a:spLocks noChangeArrowheads="1"/>
          </p:cNvSpPr>
          <p:nvPr/>
        </p:nvSpPr>
        <p:spPr bwMode="auto">
          <a:xfrm>
            <a:off x="2890838" y="6280150"/>
            <a:ext cx="3429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900"/>
              <a:t>Copyright 2016 Asia Pacific Institute of Information Technology</a:t>
            </a:r>
          </a:p>
        </p:txBody>
      </p:sp>
      <p:sp>
        <p:nvSpPr>
          <p:cNvPr id="3076" name="Text Box 51"/>
          <p:cNvSpPr txBox="1">
            <a:spLocks noChangeArrowheads="1"/>
          </p:cNvSpPr>
          <p:nvPr/>
        </p:nvSpPr>
        <p:spPr bwMode="auto">
          <a:xfrm>
            <a:off x="2144713" y="1984374"/>
            <a:ext cx="65213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2800" dirty="0"/>
              <a:t>Object Oriented Development with Java</a:t>
            </a:r>
            <a:br>
              <a:rPr lang="en-US" sz="2800" dirty="0"/>
            </a:br>
            <a:r>
              <a:rPr lang="en-US" sz="1400" dirty="0"/>
              <a:t>(CT038-3-2-OODJ and Version VC1)</a:t>
            </a:r>
          </a:p>
        </p:txBody>
      </p:sp>
    </p:spTree>
    <p:extLst>
      <p:ext uri="{BB962C8B-B14F-4D97-AF65-F5344CB8AC3E}">
        <p14:creationId xmlns:p14="http://schemas.microsoft.com/office/powerpoint/2010/main" val="2173248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F77426A-16D8-4828-A0F4-05F1AEF2CC6A}" type="slidenum">
              <a:rPr lang="en-US">
                <a:solidFill>
                  <a:schemeClr val="bg1"/>
                </a:solidFill>
              </a:rPr>
              <a:pPr eaLnBrk="1" hangingPunct="1"/>
              <a:t>10</a:t>
            </a:fld>
            <a:r>
              <a:rPr lang="en-US">
                <a:solidFill>
                  <a:schemeClr val="bg1"/>
                </a:solidFill>
              </a:rPr>
              <a:t> of 39</a:t>
            </a:r>
          </a:p>
        </p:txBody>
      </p:sp>
      <p:sp>
        <p:nvSpPr>
          <p:cNvPr id="12291"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20843" name="Text Box 11"/>
          <p:cNvSpPr txBox="1">
            <a:spLocks noChangeArrowheads="1"/>
          </p:cNvSpPr>
          <p:nvPr/>
        </p:nvSpPr>
        <p:spPr bwMode="auto">
          <a:xfrm>
            <a:off x="1524000" y="1827213"/>
            <a:ext cx="6477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a:t>This computation will be embedded in the  following complete Java application with the values 0.124 and 57600 replaced by suitably named symbolic constants.</a:t>
            </a:r>
          </a:p>
          <a:p>
            <a:pPr>
              <a:spcBef>
                <a:spcPct val="50000"/>
              </a:spcBef>
            </a:pPr>
            <a:endParaRPr lang="en-US" sz="2400"/>
          </a:p>
          <a:p>
            <a:pPr>
              <a:spcBef>
                <a:spcPct val="50000"/>
              </a:spcBef>
            </a:pPr>
            <a:r>
              <a:rPr lang="en-US" sz="2400"/>
              <a:t>Tax_Calculation.java</a:t>
            </a:r>
            <a:endParaRPr lang="en-US" sz="2400" u="sng">
              <a:solidFill>
                <a:schemeClr val="accent2"/>
              </a:solidFill>
            </a:endParaRPr>
          </a:p>
        </p:txBody>
      </p:sp>
    </p:spTree>
    <p:extLst>
      <p:ext uri="{BB962C8B-B14F-4D97-AF65-F5344CB8AC3E}">
        <p14:creationId xmlns:p14="http://schemas.microsoft.com/office/powerpoint/2010/main" val="1795269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wipe(up)">
                                      <p:cBhvr>
                                        <p:cTn id="7" dur="500"/>
                                        <p:tgtEl>
                                          <p:spTgt spid="120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78A59460-D2E1-4485-8470-2D93D0272F5B}" type="slidenum">
              <a:rPr lang="en-US">
                <a:solidFill>
                  <a:schemeClr val="bg1"/>
                </a:solidFill>
              </a:rPr>
              <a:pPr eaLnBrk="1" hangingPunct="1"/>
              <a:t>11</a:t>
            </a:fld>
            <a:r>
              <a:rPr lang="en-US">
                <a:solidFill>
                  <a:schemeClr val="bg1"/>
                </a:solidFill>
              </a:rPr>
              <a:t> of 39</a:t>
            </a:r>
          </a:p>
        </p:txBody>
      </p:sp>
      <p:sp>
        <p:nvSpPr>
          <p:cNvPr id="13315" name="Text Box 6"/>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3316" name="Rectangle 7"/>
          <p:cNvSpPr>
            <a:spLocks noChangeArrowheads="1"/>
          </p:cNvSpPr>
          <p:nvPr/>
        </p:nvSpPr>
        <p:spPr bwMode="auto">
          <a:xfrm>
            <a:off x="574675" y="1477963"/>
            <a:ext cx="9144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t>import java.util.Scanner; </a:t>
            </a:r>
          </a:p>
          <a:p>
            <a:pPr eaLnBrk="1" hangingPunct="1"/>
            <a:endParaRPr lang="en-GB"/>
          </a:p>
          <a:p>
            <a:pPr eaLnBrk="1" hangingPunct="1"/>
            <a:r>
              <a:rPr lang="en-GB"/>
              <a:t>public class Tax_Calculation {</a:t>
            </a:r>
          </a:p>
          <a:p>
            <a:pPr eaLnBrk="1" hangingPunct="1"/>
            <a:r>
              <a:rPr lang="en-GB"/>
              <a:t>    public static void main(String[] args) </a:t>
            </a:r>
          </a:p>
          <a:p>
            <a:pPr eaLnBrk="1" hangingPunct="1"/>
            <a:r>
              <a:rPr lang="en-GB"/>
              <a:t>    {</a:t>
            </a:r>
          </a:p>
          <a:p>
            <a:pPr eaLnBrk="1" hangingPunct="1"/>
            <a:r>
              <a:rPr lang="en-GB"/>
              <a:t>        final double MAXIMUM_WAGE = 57600, TAX_RATE = 0.124;</a:t>
            </a:r>
          </a:p>
          <a:p>
            <a:pPr eaLnBrk="1" hangingPunct="1"/>
            <a:r>
              <a:rPr lang="en-GB"/>
              <a:t>        double wages, tax;</a:t>
            </a:r>
          </a:p>
          <a:p>
            <a:pPr eaLnBrk="1" hangingPunct="1"/>
            <a:r>
              <a:rPr lang="en-GB"/>
              <a:t>        Scanner input= new Scanner( System.in );</a:t>
            </a:r>
          </a:p>
          <a:p>
            <a:pPr eaLnBrk="1" hangingPunct="1"/>
            <a:r>
              <a:rPr lang="en-GB"/>
              <a:t>        System.out.print("Your wages subject to Social Security Tax are : $ ");</a:t>
            </a:r>
          </a:p>
          <a:p>
            <a:pPr eaLnBrk="1" hangingPunct="1"/>
            <a:r>
              <a:rPr lang="en-GB"/>
              <a:t>        wages=input.nextInt();</a:t>
            </a:r>
          </a:p>
          <a:p>
            <a:pPr eaLnBrk="1" hangingPunct="1"/>
            <a:r>
              <a:rPr lang="en-GB"/>
              <a:t>        if (wages &lt;= 57600)</a:t>
            </a:r>
          </a:p>
          <a:p>
            <a:pPr eaLnBrk="1" hangingPunct="1"/>
            <a:r>
              <a:rPr lang="en-GB"/>
              <a:t>	 tax = TAX_RATE * wages;</a:t>
            </a:r>
          </a:p>
          <a:p>
            <a:pPr eaLnBrk="1" hangingPunct="1"/>
            <a:r>
              <a:rPr lang="en-GB"/>
              <a:t>        else</a:t>
            </a:r>
          </a:p>
          <a:p>
            <a:pPr eaLnBrk="1" hangingPunct="1"/>
            <a:r>
              <a:rPr lang="en-GB"/>
              <a:t>	 tax = TAX_RATE * MAXIMUM_WAGE;</a:t>
            </a:r>
          </a:p>
          <a:p>
            <a:pPr eaLnBrk="1" hangingPunct="1"/>
            <a:r>
              <a:rPr lang="en-GB"/>
              <a:t>       System.out.println("Your Security Tax is :$ " + tax);</a:t>
            </a:r>
          </a:p>
          <a:p>
            <a:pPr eaLnBrk="1" hangingPunct="1"/>
            <a:r>
              <a:rPr lang="en-GB"/>
              <a:t>    }</a:t>
            </a:r>
          </a:p>
          <a:p>
            <a:pPr eaLnBrk="1" hangingPunct="1"/>
            <a:r>
              <a:rPr lang="en-GB"/>
              <a:t>}</a:t>
            </a:r>
          </a:p>
        </p:txBody>
      </p:sp>
    </p:spTree>
    <p:extLst>
      <p:ext uri="{BB962C8B-B14F-4D97-AF65-F5344CB8AC3E}">
        <p14:creationId xmlns:p14="http://schemas.microsoft.com/office/powerpoint/2010/main" val="3094713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A560DA10-6E41-41CD-8035-1C6812BE81B7}" type="slidenum">
              <a:rPr lang="en-US">
                <a:solidFill>
                  <a:schemeClr val="bg1"/>
                </a:solidFill>
              </a:rPr>
              <a:pPr eaLnBrk="1" hangingPunct="1"/>
              <a:t>12</a:t>
            </a:fld>
            <a:r>
              <a:rPr lang="en-US">
                <a:solidFill>
                  <a:schemeClr val="bg1"/>
                </a:solidFill>
              </a:rPr>
              <a:t> of 39</a:t>
            </a:r>
          </a:p>
        </p:txBody>
      </p:sp>
      <p:sp>
        <p:nvSpPr>
          <p:cNvPr id="125956" name="Text Box 4"/>
          <p:cNvSpPr txBox="1">
            <a:spLocks noChangeArrowheads="1"/>
          </p:cNvSpPr>
          <p:nvPr/>
        </p:nvSpPr>
        <p:spPr bwMode="auto">
          <a:xfrm>
            <a:off x="1219200" y="2257425"/>
            <a:ext cx="6343650" cy="1757363"/>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solidFill>
                  <a:srgbClr val="CC0000"/>
                </a:solidFill>
              </a:rPr>
              <a:t>Your wages subject to Social Security Tax are : $20000</a:t>
            </a:r>
          </a:p>
          <a:p>
            <a:pPr>
              <a:lnSpc>
                <a:spcPct val="50000"/>
              </a:lnSpc>
              <a:spcBef>
                <a:spcPct val="50000"/>
              </a:spcBef>
            </a:pPr>
            <a:r>
              <a:rPr lang="en-US" b="1">
                <a:solidFill>
                  <a:srgbClr val="CC0000"/>
                </a:solidFill>
              </a:rPr>
              <a:t>Your Security Tax is : $2480.0</a:t>
            </a:r>
          </a:p>
          <a:p>
            <a:pPr>
              <a:lnSpc>
                <a:spcPct val="50000"/>
              </a:lnSpc>
              <a:spcBef>
                <a:spcPct val="50000"/>
              </a:spcBef>
            </a:pPr>
            <a:endParaRPr lang="en-US" b="1">
              <a:solidFill>
                <a:srgbClr val="CC0000"/>
              </a:solidFill>
            </a:endParaRPr>
          </a:p>
          <a:p>
            <a:pPr>
              <a:lnSpc>
                <a:spcPct val="50000"/>
              </a:lnSpc>
              <a:spcBef>
                <a:spcPct val="50000"/>
              </a:spcBef>
            </a:pPr>
            <a:r>
              <a:rPr lang="en-US" b="1">
                <a:solidFill>
                  <a:srgbClr val="CC0000"/>
                </a:solidFill>
              </a:rPr>
              <a:t>Your wages subject to Social Security</a:t>
            </a:r>
          </a:p>
          <a:p>
            <a:pPr>
              <a:lnSpc>
                <a:spcPct val="50000"/>
              </a:lnSpc>
              <a:spcBef>
                <a:spcPct val="50000"/>
              </a:spcBef>
            </a:pPr>
            <a:r>
              <a:rPr lang="en-US" b="1">
                <a:solidFill>
                  <a:srgbClr val="CC0000"/>
                </a:solidFill>
              </a:rPr>
              <a:t> Tax are : $60000</a:t>
            </a:r>
          </a:p>
          <a:p>
            <a:pPr>
              <a:lnSpc>
                <a:spcPct val="50000"/>
              </a:lnSpc>
              <a:spcBef>
                <a:spcPct val="50000"/>
              </a:spcBef>
            </a:pPr>
            <a:r>
              <a:rPr lang="en-US" b="1">
                <a:solidFill>
                  <a:srgbClr val="CC0000"/>
                </a:solidFill>
              </a:rPr>
              <a:t>Your Security Tax is : $7142.4</a:t>
            </a:r>
            <a:endParaRPr lang="en-US" b="1">
              <a:solidFill>
                <a:schemeClr val="accent2"/>
              </a:solidFill>
            </a:endParaRPr>
          </a:p>
        </p:txBody>
      </p:sp>
      <p:sp>
        <p:nvSpPr>
          <p:cNvPr id="14340" name="Text Box 6"/>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4341" name="Text Box 7"/>
          <p:cNvSpPr txBox="1">
            <a:spLocks noChangeArrowheads="1"/>
          </p:cNvSpPr>
          <p:nvPr/>
        </p:nvSpPr>
        <p:spPr bwMode="auto">
          <a:xfrm>
            <a:off x="1181100" y="1695450"/>
            <a:ext cx="331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b="1"/>
              <a:t>Output:</a:t>
            </a:r>
          </a:p>
        </p:txBody>
      </p:sp>
    </p:spTree>
    <p:extLst>
      <p:ext uri="{BB962C8B-B14F-4D97-AF65-F5344CB8AC3E}">
        <p14:creationId xmlns:p14="http://schemas.microsoft.com/office/powerpoint/2010/main" val="3512597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up)">
                                      <p:cBhvr>
                                        <p:cTn id="7"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30C6DF5-F477-4E75-8869-83E3E5F71BDD}" type="slidenum">
              <a:rPr lang="en-US">
                <a:solidFill>
                  <a:schemeClr val="bg1"/>
                </a:solidFill>
              </a:rPr>
              <a:pPr eaLnBrk="1" hangingPunct="1"/>
              <a:t>13</a:t>
            </a:fld>
            <a:r>
              <a:rPr lang="en-US">
                <a:solidFill>
                  <a:schemeClr val="bg1"/>
                </a:solidFill>
              </a:rPr>
              <a:t> of 39</a:t>
            </a:r>
          </a:p>
        </p:txBody>
      </p:sp>
      <p:sp>
        <p:nvSpPr>
          <p:cNvPr id="15363" name="Text Box 2"/>
          <p:cNvSpPr txBox="1">
            <a:spLocks noChangeArrowheads="1"/>
          </p:cNvSpPr>
          <p:nvPr/>
        </p:nvSpPr>
        <p:spPr bwMode="auto">
          <a:xfrm>
            <a:off x="1719263" y="411163"/>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Quick Review Question</a:t>
            </a:r>
            <a:endParaRPr lang="en-US" sz="3200">
              <a:solidFill>
                <a:srgbClr val="003366"/>
              </a:solidFill>
            </a:endParaRPr>
          </a:p>
        </p:txBody>
      </p:sp>
      <p:sp>
        <p:nvSpPr>
          <p:cNvPr id="157700" name="Text Box 4"/>
          <p:cNvSpPr txBox="1">
            <a:spLocks noChangeArrowheads="1"/>
          </p:cNvSpPr>
          <p:nvPr/>
        </p:nvSpPr>
        <p:spPr bwMode="auto">
          <a:xfrm>
            <a:off x="571500" y="1485900"/>
            <a:ext cx="82296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000"/>
              <a:t>You have seen and done the following examples:</a:t>
            </a:r>
          </a:p>
          <a:p>
            <a:pPr lvl="1" eaLnBrk="1" hangingPunct="1">
              <a:spcBef>
                <a:spcPct val="50000"/>
              </a:spcBef>
              <a:buFontTx/>
              <a:buAutoNum type="arabicPeriod"/>
            </a:pPr>
            <a:r>
              <a:rPr lang="en-US" sz="2000"/>
              <a:t>Tax calculation</a:t>
            </a:r>
          </a:p>
          <a:p>
            <a:pPr lvl="1" eaLnBrk="1" hangingPunct="1">
              <a:spcBef>
                <a:spcPct val="50000"/>
              </a:spcBef>
            </a:pPr>
            <a:r>
              <a:rPr lang="en-US" sz="2000"/>
              <a:t>You should now be in a position to write a Java program that accepts data from the keyboard, uses the select statement and displays  appropriate results.</a:t>
            </a:r>
          </a:p>
          <a:p>
            <a:pPr lvl="1" eaLnBrk="1" hangingPunct="1">
              <a:spcBef>
                <a:spcPct val="50000"/>
              </a:spcBef>
            </a:pPr>
            <a:r>
              <a:rPr lang="en-US" sz="2000"/>
              <a:t>This is your task:</a:t>
            </a:r>
          </a:p>
          <a:p>
            <a:pPr lvl="1" eaLnBrk="1" hangingPunct="1">
              <a:spcBef>
                <a:spcPct val="50000"/>
              </a:spcBef>
            </a:pPr>
            <a:r>
              <a:rPr lang="en-US" sz="2000"/>
              <a:t>Accept the temperature in degrees Fahrenheit from the user, convert and display the temperature in degrees centigrade. Display a message if the centigrade (Celcius)temparature exceeds 75 degrees.</a:t>
            </a:r>
          </a:p>
          <a:p>
            <a:pPr lvl="1" eaLnBrk="1" hangingPunct="1">
              <a:spcBef>
                <a:spcPct val="50000"/>
              </a:spcBef>
            </a:pPr>
            <a:r>
              <a:rPr lang="en-US" sz="2000"/>
              <a:t>Here is the formula to use</a:t>
            </a:r>
          </a:p>
          <a:p>
            <a:pPr lvl="1" eaLnBrk="1" hangingPunct="1">
              <a:spcBef>
                <a:spcPct val="50000"/>
              </a:spcBef>
            </a:pPr>
            <a:r>
              <a:rPr lang="en-US" sz="2000" b="1"/>
              <a:t>degree C = 5 ( F – 32) / 9</a:t>
            </a:r>
            <a:r>
              <a:rPr lang="en-US" sz="2000"/>
              <a:t> </a:t>
            </a:r>
          </a:p>
          <a:p>
            <a:pPr lvl="1" eaLnBrk="1" hangingPunct="1">
              <a:spcBef>
                <a:spcPct val="50000"/>
              </a:spcBef>
            </a:pPr>
            <a:endParaRPr lang="en-GB" sz="2000"/>
          </a:p>
        </p:txBody>
      </p:sp>
    </p:spTree>
    <p:extLst>
      <p:ext uri="{BB962C8B-B14F-4D97-AF65-F5344CB8AC3E}">
        <p14:creationId xmlns:p14="http://schemas.microsoft.com/office/powerpoint/2010/main" val="20587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animEffect transition="in" filter="blinds(horizontal)">
                                      <p:cBhvr>
                                        <p:cTn id="7" dur="500"/>
                                        <p:tgtEl>
                                          <p:spTgt spid="157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00">
                                            <p:txEl>
                                              <p:pRg st="1" end="1"/>
                                            </p:txEl>
                                          </p:spTgt>
                                        </p:tgtEl>
                                        <p:attrNameLst>
                                          <p:attrName>style.visibility</p:attrName>
                                        </p:attrNameLst>
                                      </p:cBhvr>
                                      <p:to>
                                        <p:strVal val="visible"/>
                                      </p:to>
                                    </p:set>
                                    <p:animEffect transition="in" filter="blinds(horizontal)">
                                      <p:cBhvr>
                                        <p:cTn id="12" dur="500"/>
                                        <p:tgtEl>
                                          <p:spTgt spid="157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700">
                                            <p:txEl>
                                              <p:pRg st="2" end="2"/>
                                            </p:txEl>
                                          </p:spTgt>
                                        </p:tgtEl>
                                        <p:attrNameLst>
                                          <p:attrName>style.visibility</p:attrName>
                                        </p:attrNameLst>
                                      </p:cBhvr>
                                      <p:to>
                                        <p:strVal val="visible"/>
                                      </p:to>
                                    </p:set>
                                    <p:animEffect transition="in" filter="blinds(horizontal)">
                                      <p:cBhvr>
                                        <p:cTn id="17" dur="500"/>
                                        <p:tgtEl>
                                          <p:spTgt spid="1577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700">
                                            <p:txEl>
                                              <p:pRg st="3" end="3"/>
                                            </p:txEl>
                                          </p:spTgt>
                                        </p:tgtEl>
                                        <p:attrNameLst>
                                          <p:attrName>style.visibility</p:attrName>
                                        </p:attrNameLst>
                                      </p:cBhvr>
                                      <p:to>
                                        <p:strVal val="visible"/>
                                      </p:to>
                                    </p:set>
                                    <p:animEffect transition="in" filter="blinds(horizontal)">
                                      <p:cBhvr>
                                        <p:cTn id="22" dur="500"/>
                                        <p:tgtEl>
                                          <p:spTgt spid="1577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700">
                                            <p:txEl>
                                              <p:pRg st="4" end="4"/>
                                            </p:txEl>
                                          </p:spTgt>
                                        </p:tgtEl>
                                        <p:attrNameLst>
                                          <p:attrName>style.visibility</p:attrName>
                                        </p:attrNameLst>
                                      </p:cBhvr>
                                      <p:to>
                                        <p:strVal val="visible"/>
                                      </p:to>
                                    </p:set>
                                    <p:animEffect transition="in" filter="blinds(horizontal)">
                                      <p:cBhvr>
                                        <p:cTn id="27" dur="500"/>
                                        <p:tgtEl>
                                          <p:spTgt spid="1577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700">
                                            <p:txEl>
                                              <p:pRg st="5" end="5"/>
                                            </p:txEl>
                                          </p:spTgt>
                                        </p:tgtEl>
                                        <p:attrNameLst>
                                          <p:attrName>style.visibility</p:attrName>
                                        </p:attrNameLst>
                                      </p:cBhvr>
                                      <p:to>
                                        <p:strVal val="visible"/>
                                      </p:to>
                                    </p:set>
                                    <p:animEffect transition="in" filter="blinds(horizontal)">
                                      <p:cBhvr>
                                        <p:cTn id="32" dur="500"/>
                                        <p:tgtEl>
                                          <p:spTgt spid="1577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7700">
                                            <p:txEl>
                                              <p:pRg st="6" end="6"/>
                                            </p:txEl>
                                          </p:spTgt>
                                        </p:tgtEl>
                                        <p:attrNameLst>
                                          <p:attrName>style.visibility</p:attrName>
                                        </p:attrNameLst>
                                      </p:cBhvr>
                                      <p:to>
                                        <p:strVal val="visible"/>
                                      </p:to>
                                    </p:set>
                                    <p:animEffect transition="in" filter="blinds(horizontal)">
                                      <p:cBhvr>
                                        <p:cTn id="37" dur="500"/>
                                        <p:tgtEl>
                                          <p:spTgt spid="157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35B6FCC-2DDE-4325-ACF7-CECEC9F29765}" type="slidenum">
              <a:rPr lang="en-US">
                <a:solidFill>
                  <a:schemeClr val="bg1"/>
                </a:solidFill>
              </a:rPr>
              <a:pPr eaLnBrk="1" hangingPunct="1"/>
              <a:t>14</a:t>
            </a:fld>
            <a:r>
              <a:rPr lang="en-US">
                <a:solidFill>
                  <a:schemeClr val="bg1"/>
                </a:solidFill>
              </a:rPr>
              <a:t> of 39</a:t>
            </a:r>
          </a:p>
        </p:txBody>
      </p:sp>
      <p:sp>
        <p:nvSpPr>
          <p:cNvPr id="16387"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16388" name="Rectangle 13"/>
          <p:cNvSpPr>
            <a:spLocks noChangeArrowheads="1"/>
          </p:cNvSpPr>
          <p:nvPr/>
        </p:nvSpPr>
        <p:spPr bwMode="auto">
          <a:xfrm>
            <a:off x="457200" y="1524000"/>
            <a:ext cx="84201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There is another form of the else statement, </a:t>
            </a:r>
          </a:p>
          <a:p>
            <a:r>
              <a:rPr lang="en-US" sz="2400" i="1">
                <a:solidFill>
                  <a:schemeClr val="accent2"/>
                </a:solidFill>
              </a:rPr>
              <a:t>else if</a:t>
            </a:r>
          </a:p>
          <a:p>
            <a:r>
              <a:rPr lang="en-US" sz="2400"/>
              <a:t>which executes a statement based on another expression. </a:t>
            </a:r>
          </a:p>
          <a:p>
            <a:endParaRPr lang="en-US" sz="2400"/>
          </a:p>
          <a:p>
            <a:r>
              <a:rPr lang="en-US" sz="2400" b="1"/>
              <a:t>Example</a:t>
            </a:r>
          </a:p>
          <a:p>
            <a:r>
              <a:rPr lang="en-US" sz="2400"/>
              <a:t>Grades are assigned  based on the value of a test score:</a:t>
            </a:r>
          </a:p>
          <a:p>
            <a:endParaRPr lang="en-US" sz="2400"/>
          </a:p>
          <a:p>
            <a:r>
              <a:rPr lang="en-US" sz="2400"/>
              <a:t>A for a score of 70% or more</a:t>
            </a:r>
          </a:p>
          <a:p>
            <a:r>
              <a:rPr lang="en-US" sz="2400"/>
              <a:t>B for a score of 60% or more but not in the ranges above</a:t>
            </a:r>
          </a:p>
          <a:p>
            <a:r>
              <a:rPr lang="en-US" sz="2400"/>
              <a:t>C for a score of 50% or more but not in the ranges above</a:t>
            </a:r>
          </a:p>
          <a:p>
            <a:r>
              <a:rPr lang="en-US" sz="2400"/>
              <a:t>D for a score of 40% or more but not in the ranges above</a:t>
            </a:r>
          </a:p>
          <a:p>
            <a:r>
              <a:rPr lang="en-US" sz="2400"/>
              <a:t>F for a score below 40%</a:t>
            </a:r>
          </a:p>
          <a:p>
            <a:endParaRPr lang="en-US" sz="2400"/>
          </a:p>
          <a:p>
            <a:r>
              <a:rPr lang="en-US" sz="2400"/>
              <a:t>Write an appropriate select statement</a:t>
            </a:r>
          </a:p>
        </p:txBody>
      </p:sp>
    </p:spTree>
    <p:extLst>
      <p:ext uri="{BB962C8B-B14F-4D97-AF65-F5344CB8AC3E}">
        <p14:creationId xmlns:p14="http://schemas.microsoft.com/office/powerpoint/2010/main" val="138164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BDB875B-2582-4B41-A482-71359A1628A1}" type="slidenum">
              <a:rPr lang="en-US">
                <a:solidFill>
                  <a:schemeClr val="bg1"/>
                </a:solidFill>
              </a:rPr>
              <a:pPr eaLnBrk="1" hangingPunct="1"/>
              <a:t>15</a:t>
            </a:fld>
            <a:r>
              <a:rPr lang="en-US">
                <a:solidFill>
                  <a:schemeClr val="bg1"/>
                </a:solidFill>
              </a:rPr>
              <a:t> of 39</a:t>
            </a:r>
          </a:p>
        </p:txBody>
      </p:sp>
      <p:sp>
        <p:nvSpPr>
          <p:cNvPr id="17411" name="Text Box 3"/>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grpSp>
        <p:nvGrpSpPr>
          <p:cNvPr id="17412" name="Group 4"/>
          <p:cNvGrpSpPr>
            <a:grpSpLocks/>
          </p:cNvGrpSpPr>
          <p:nvPr/>
        </p:nvGrpSpPr>
        <p:grpSpPr bwMode="auto">
          <a:xfrm>
            <a:off x="1525588" y="2473325"/>
            <a:ext cx="6477000" cy="2516188"/>
            <a:chOff x="1008" y="1104"/>
            <a:chExt cx="4080" cy="1585"/>
          </a:xfrm>
        </p:grpSpPr>
        <p:sp>
          <p:nvSpPr>
            <p:cNvPr id="17414" name="Rectangle 5"/>
            <p:cNvSpPr>
              <a:spLocks noChangeArrowheads="1"/>
            </p:cNvSpPr>
            <p:nvPr/>
          </p:nvSpPr>
          <p:spPr bwMode="auto">
            <a:xfrm>
              <a:off x="1008" y="1104"/>
              <a:ext cx="3936" cy="1488"/>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5" name="Text Box 6"/>
            <p:cNvSpPr txBox="1">
              <a:spLocks noChangeArrowheads="1"/>
            </p:cNvSpPr>
            <p:nvPr/>
          </p:nvSpPr>
          <p:spPr bwMode="auto">
            <a:xfrm>
              <a:off x="2112" y="1152"/>
              <a:ext cx="2976" cy="1537"/>
            </a:xfrm>
            <a:prstGeom prst="rect">
              <a:avLst/>
            </a:prstGeom>
            <a:noFill/>
            <a:ln w="952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solidFill>
                    <a:schemeClr val="accent2"/>
                  </a:solidFill>
                </a:rPr>
                <a:t>A                           </a:t>
              </a:r>
              <a:r>
                <a:rPr lang="en-US" b="1">
                  <a:solidFill>
                    <a:srgbClr val="CC0000"/>
                  </a:solidFill>
                </a:rPr>
                <a:t>testscore : 70-100</a:t>
              </a:r>
            </a:p>
            <a:p>
              <a:pPr>
                <a:spcBef>
                  <a:spcPct val="50000"/>
                </a:spcBef>
              </a:pPr>
              <a:r>
                <a:rPr lang="en-US" b="1">
                  <a:solidFill>
                    <a:schemeClr val="accent2"/>
                  </a:solidFill>
                </a:rPr>
                <a:t>B		 </a:t>
              </a:r>
              <a:r>
                <a:rPr lang="en-US" b="1">
                  <a:solidFill>
                    <a:srgbClr val="CC0000"/>
                  </a:solidFill>
                </a:rPr>
                <a:t>testscore : 60-69</a:t>
              </a:r>
            </a:p>
            <a:p>
              <a:pPr>
                <a:spcBef>
                  <a:spcPct val="50000"/>
                </a:spcBef>
              </a:pPr>
              <a:r>
                <a:rPr lang="en-US" b="1">
                  <a:solidFill>
                    <a:schemeClr val="accent2"/>
                  </a:solidFill>
                </a:rPr>
                <a:t>C		 </a:t>
              </a:r>
              <a:r>
                <a:rPr lang="en-US" b="1">
                  <a:solidFill>
                    <a:srgbClr val="CC0000"/>
                  </a:solidFill>
                </a:rPr>
                <a:t>testscore :</a:t>
              </a:r>
              <a:r>
                <a:rPr lang="en-US" b="1">
                  <a:solidFill>
                    <a:schemeClr val="accent2"/>
                  </a:solidFill>
                </a:rPr>
                <a:t> </a:t>
              </a:r>
              <a:r>
                <a:rPr lang="en-US" b="1">
                  <a:solidFill>
                    <a:srgbClr val="CC0000"/>
                  </a:solidFill>
                </a:rPr>
                <a:t>50-59</a:t>
              </a:r>
            </a:p>
            <a:p>
              <a:pPr>
                <a:spcBef>
                  <a:spcPct val="50000"/>
                </a:spcBef>
              </a:pPr>
              <a:r>
                <a:rPr lang="en-US" b="1">
                  <a:solidFill>
                    <a:schemeClr val="accent2"/>
                  </a:solidFill>
                </a:rPr>
                <a:t>D		 </a:t>
              </a:r>
              <a:r>
                <a:rPr lang="en-US" b="1">
                  <a:solidFill>
                    <a:srgbClr val="CC0000"/>
                  </a:solidFill>
                </a:rPr>
                <a:t>testscore :</a:t>
              </a:r>
              <a:r>
                <a:rPr lang="en-US" b="1">
                  <a:solidFill>
                    <a:schemeClr val="accent2"/>
                  </a:solidFill>
                </a:rPr>
                <a:t> </a:t>
              </a:r>
              <a:r>
                <a:rPr lang="en-US" b="1">
                  <a:solidFill>
                    <a:srgbClr val="CC0000"/>
                  </a:solidFill>
                </a:rPr>
                <a:t>40-49</a:t>
              </a:r>
            </a:p>
            <a:p>
              <a:pPr>
                <a:spcBef>
                  <a:spcPct val="50000"/>
                </a:spcBef>
              </a:pPr>
              <a:r>
                <a:rPr lang="en-US" b="1">
                  <a:solidFill>
                    <a:schemeClr val="accent2"/>
                  </a:solidFill>
                </a:rPr>
                <a:t>F		 </a:t>
              </a:r>
              <a:r>
                <a:rPr lang="en-US" b="1">
                  <a:solidFill>
                    <a:srgbClr val="CC0000"/>
                  </a:solidFill>
                </a:rPr>
                <a:t>testscore :</a:t>
              </a:r>
              <a:r>
                <a:rPr lang="en-US" b="1">
                  <a:solidFill>
                    <a:schemeClr val="accent2"/>
                  </a:solidFill>
                </a:rPr>
                <a:t> </a:t>
              </a:r>
              <a:r>
                <a:rPr lang="en-US" b="1">
                  <a:solidFill>
                    <a:srgbClr val="CC0000"/>
                  </a:solidFill>
                </a:rPr>
                <a:t>0-39</a:t>
              </a:r>
            </a:p>
            <a:p>
              <a:pPr>
                <a:spcBef>
                  <a:spcPct val="50000"/>
                </a:spcBef>
              </a:pPr>
              <a:endParaRPr lang="en-US" b="1">
                <a:solidFill>
                  <a:srgbClr val="CC0000"/>
                </a:solidFill>
              </a:endParaRPr>
            </a:p>
          </p:txBody>
        </p:sp>
        <p:sp>
          <p:nvSpPr>
            <p:cNvPr id="17416" name="Text Box 7"/>
            <p:cNvSpPr txBox="1">
              <a:spLocks noChangeArrowheads="1"/>
            </p:cNvSpPr>
            <p:nvPr/>
          </p:nvSpPr>
          <p:spPr bwMode="auto">
            <a:xfrm>
              <a:off x="1200" y="1584"/>
              <a:ext cx="720" cy="237"/>
            </a:xfrm>
            <a:prstGeom prst="rect">
              <a:avLst/>
            </a:prstGeom>
            <a:noFill/>
            <a:ln w="952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solidFill>
                    <a:schemeClr val="accent2"/>
                  </a:solidFill>
                </a:rPr>
                <a:t>Grade =</a:t>
              </a:r>
            </a:p>
          </p:txBody>
        </p:sp>
        <p:grpSp>
          <p:nvGrpSpPr>
            <p:cNvPr id="17417" name="Group 8"/>
            <p:cNvGrpSpPr>
              <a:grpSpLocks/>
            </p:cNvGrpSpPr>
            <p:nvPr/>
          </p:nvGrpSpPr>
          <p:grpSpPr bwMode="auto">
            <a:xfrm>
              <a:off x="1824" y="1248"/>
              <a:ext cx="288" cy="1104"/>
              <a:chOff x="1728" y="1248"/>
              <a:chExt cx="288" cy="1104"/>
            </a:xfrm>
          </p:grpSpPr>
          <p:sp>
            <p:nvSpPr>
              <p:cNvPr id="17418" name="Line 9"/>
              <p:cNvSpPr>
                <a:spLocks noChangeShapeType="1"/>
              </p:cNvSpPr>
              <p:nvPr/>
            </p:nvSpPr>
            <p:spPr bwMode="auto">
              <a:xfrm>
                <a:off x="1872" y="1248"/>
                <a:ext cx="0" cy="110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0"/>
              <p:cNvSpPr>
                <a:spLocks noChangeShapeType="1"/>
              </p:cNvSpPr>
              <p:nvPr/>
            </p:nvSpPr>
            <p:spPr bwMode="auto">
              <a:xfrm>
                <a:off x="1872" y="1248"/>
                <a:ext cx="14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1"/>
              <p:cNvSpPr>
                <a:spLocks noChangeShapeType="1"/>
              </p:cNvSpPr>
              <p:nvPr/>
            </p:nvSpPr>
            <p:spPr bwMode="auto">
              <a:xfrm>
                <a:off x="1872" y="2352"/>
                <a:ext cx="14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2"/>
              <p:cNvSpPr>
                <a:spLocks noChangeShapeType="1"/>
              </p:cNvSpPr>
              <p:nvPr/>
            </p:nvSpPr>
            <p:spPr bwMode="auto">
              <a:xfrm>
                <a:off x="1728" y="1728"/>
                <a:ext cx="14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7413" name="Text Box 13"/>
          <p:cNvSpPr txBox="1">
            <a:spLocks noChangeArrowheads="1"/>
          </p:cNvSpPr>
          <p:nvPr/>
        </p:nvSpPr>
        <p:spPr bwMode="auto">
          <a:xfrm>
            <a:off x="839788" y="16970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chemeClr val="accent2"/>
                </a:solidFill>
              </a:rPr>
              <a:t>Example 2</a:t>
            </a:r>
          </a:p>
        </p:txBody>
      </p:sp>
    </p:spTree>
    <p:extLst>
      <p:ext uri="{BB962C8B-B14F-4D97-AF65-F5344CB8AC3E}">
        <p14:creationId xmlns:p14="http://schemas.microsoft.com/office/powerpoint/2010/main" val="26030251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3D491BCA-0266-4DC3-AB53-B6C3D6B1C466}" type="slidenum">
              <a:rPr lang="en-US">
                <a:solidFill>
                  <a:schemeClr val="bg1"/>
                </a:solidFill>
              </a:rPr>
              <a:pPr eaLnBrk="1" hangingPunct="1"/>
              <a:t>16</a:t>
            </a:fld>
            <a:r>
              <a:rPr lang="en-US">
                <a:solidFill>
                  <a:schemeClr val="bg1"/>
                </a:solidFill>
              </a:rPr>
              <a:t> of 39</a:t>
            </a:r>
          </a:p>
        </p:txBody>
      </p:sp>
      <p:sp>
        <p:nvSpPr>
          <p:cNvPr id="18435"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8436" name="Rectangle 4"/>
          <p:cNvSpPr>
            <a:spLocks noChangeArrowheads="1"/>
          </p:cNvSpPr>
          <p:nvPr/>
        </p:nvSpPr>
        <p:spPr bwMode="auto">
          <a:xfrm>
            <a:off x="1123950" y="1593850"/>
            <a:ext cx="6721475" cy="48482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        int testscore; </a:t>
            </a:r>
          </a:p>
          <a:p>
            <a:r>
              <a:rPr lang="en-US" sz="2400"/>
              <a:t>        char grade; </a:t>
            </a:r>
          </a:p>
          <a:p>
            <a:r>
              <a:rPr lang="en-US" sz="2400"/>
              <a:t>        if (testscore &gt;= 70) { </a:t>
            </a:r>
          </a:p>
          <a:p>
            <a:r>
              <a:rPr lang="en-US" sz="2400"/>
              <a:t>           grade = 'A'; </a:t>
            </a:r>
          </a:p>
          <a:p>
            <a:r>
              <a:rPr lang="en-US" sz="2400"/>
              <a:t>        } else if (testscore &gt;= 60) { </a:t>
            </a:r>
          </a:p>
          <a:p>
            <a:r>
              <a:rPr lang="en-US" sz="2400"/>
              <a:t>           grade = 'B'; </a:t>
            </a:r>
          </a:p>
          <a:p>
            <a:r>
              <a:rPr lang="en-US" sz="2400"/>
              <a:t>        } else if (testscore &gt;= 50) { </a:t>
            </a:r>
          </a:p>
          <a:p>
            <a:r>
              <a:rPr lang="en-US" sz="2400"/>
              <a:t>           grade = 'C'; </a:t>
            </a:r>
          </a:p>
          <a:p>
            <a:r>
              <a:rPr lang="en-US" sz="2400"/>
              <a:t>        } else if (testscore &gt;= 40) { </a:t>
            </a:r>
          </a:p>
          <a:p>
            <a:r>
              <a:rPr lang="en-US" sz="2400"/>
              <a:t>           grade = 'D'; </a:t>
            </a:r>
          </a:p>
          <a:p>
            <a:r>
              <a:rPr lang="en-US" sz="2400"/>
              <a:t>        } else { </a:t>
            </a:r>
          </a:p>
          <a:p>
            <a:r>
              <a:rPr lang="en-US" sz="2400"/>
              <a:t>           grade = 'F'; </a:t>
            </a:r>
          </a:p>
          <a:p>
            <a:r>
              <a:rPr lang="en-US" sz="2400"/>
              <a:t>        }</a:t>
            </a:r>
          </a:p>
        </p:txBody>
      </p:sp>
    </p:spTree>
    <p:extLst>
      <p:ext uri="{BB962C8B-B14F-4D97-AF65-F5344CB8AC3E}">
        <p14:creationId xmlns:p14="http://schemas.microsoft.com/office/powerpoint/2010/main" val="1727605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9756D6E0-4EFE-4A9A-BF25-07F9CE8A5A75}" type="slidenum">
              <a:rPr lang="en-US">
                <a:solidFill>
                  <a:schemeClr val="bg1"/>
                </a:solidFill>
              </a:rPr>
              <a:pPr eaLnBrk="1" hangingPunct="1"/>
              <a:t>17</a:t>
            </a:fld>
            <a:r>
              <a:rPr lang="en-US">
                <a:solidFill>
                  <a:schemeClr val="bg1"/>
                </a:solidFill>
              </a:rPr>
              <a:t> of 39</a:t>
            </a:r>
          </a:p>
        </p:txBody>
      </p:sp>
      <p:sp>
        <p:nvSpPr>
          <p:cNvPr id="19459"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161796" name="Rectangle 4"/>
          <p:cNvSpPr>
            <a:spLocks noChangeArrowheads="1"/>
          </p:cNvSpPr>
          <p:nvPr/>
        </p:nvSpPr>
        <p:spPr bwMode="auto">
          <a:xfrm>
            <a:off x="857250" y="1978025"/>
            <a:ext cx="61150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When writing else if statements, the rule to always remember is:</a:t>
            </a:r>
          </a:p>
          <a:p>
            <a:endParaRPr lang="en-US" sz="2400"/>
          </a:p>
          <a:p>
            <a:r>
              <a:rPr lang="en-US" sz="2400" b="1" i="1">
                <a:solidFill>
                  <a:srgbClr val="990000"/>
                </a:solidFill>
              </a:rPr>
              <a:t>“No else without parent if”</a:t>
            </a:r>
          </a:p>
        </p:txBody>
      </p:sp>
    </p:spTree>
    <p:extLst>
      <p:ext uri="{BB962C8B-B14F-4D97-AF65-F5344CB8AC3E}">
        <p14:creationId xmlns:p14="http://schemas.microsoft.com/office/powerpoint/2010/main" val="238737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ED5521D6-C966-4FB2-8662-B2E56DECED3B}" type="slidenum">
              <a:rPr lang="en-US">
                <a:solidFill>
                  <a:schemeClr val="bg1"/>
                </a:solidFill>
              </a:rPr>
              <a:pPr eaLnBrk="1" hangingPunct="1"/>
              <a:t>18</a:t>
            </a:fld>
            <a:r>
              <a:rPr lang="en-US">
                <a:solidFill>
                  <a:schemeClr val="bg1"/>
                </a:solidFill>
              </a:rPr>
              <a:t> of 39</a:t>
            </a:r>
          </a:p>
        </p:txBody>
      </p:sp>
      <p:sp>
        <p:nvSpPr>
          <p:cNvPr id="20483"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20484" name="Rectangle 4"/>
          <p:cNvSpPr>
            <a:spLocks noChangeArrowheads="1"/>
          </p:cNvSpPr>
          <p:nvPr/>
        </p:nvSpPr>
        <p:spPr bwMode="auto">
          <a:xfrm>
            <a:off x="2400300" y="3286125"/>
            <a:ext cx="4248150" cy="19272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        </a:t>
            </a:r>
            <a:r>
              <a:rPr lang="en-US" sz="2400" b="1" i="1"/>
              <a:t>if (condition-1) </a:t>
            </a:r>
          </a:p>
          <a:p>
            <a:r>
              <a:rPr lang="en-US" sz="2400" b="1" i="1"/>
              <a:t>             if (condition-2)</a:t>
            </a:r>
          </a:p>
          <a:p>
            <a:r>
              <a:rPr lang="en-US" sz="2400" b="1" i="1"/>
              <a:t>                   statement-1</a:t>
            </a:r>
          </a:p>
          <a:p>
            <a:r>
              <a:rPr lang="en-US" sz="2400" b="1" i="1"/>
              <a:t>       else</a:t>
            </a:r>
          </a:p>
          <a:p>
            <a:r>
              <a:rPr lang="en-US" sz="2400" b="1" i="1"/>
              <a:t>             statement-2 </a:t>
            </a:r>
            <a:endParaRPr lang="en-US" sz="2400" b="1"/>
          </a:p>
        </p:txBody>
      </p:sp>
      <p:sp>
        <p:nvSpPr>
          <p:cNvPr id="20485" name="Text Box 5"/>
          <p:cNvSpPr txBox="1">
            <a:spLocks noChangeArrowheads="1"/>
          </p:cNvSpPr>
          <p:nvPr/>
        </p:nvSpPr>
        <p:spPr bwMode="auto">
          <a:xfrm>
            <a:off x="533400" y="14097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A50021"/>
                </a:solidFill>
              </a:rPr>
              <a:t>BUG ALERT : Dangling else</a:t>
            </a:r>
            <a:endParaRPr lang="en-US" sz="2400" u="sng">
              <a:solidFill>
                <a:srgbClr val="A50021"/>
              </a:solidFill>
            </a:endParaRPr>
          </a:p>
        </p:txBody>
      </p:sp>
      <p:sp>
        <p:nvSpPr>
          <p:cNvPr id="20486" name="Rectangle 6"/>
          <p:cNvSpPr>
            <a:spLocks noChangeArrowheads="1"/>
          </p:cNvSpPr>
          <p:nvPr/>
        </p:nvSpPr>
        <p:spPr bwMode="auto">
          <a:xfrm>
            <a:off x="533400" y="1914525"/>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Nested if statements can become quite complicated.  Indentation alone is not sufficient such as the example below :</a:t>
            </a:r>
            <a:endParaRPr lang="en-US" sz="2400"/>
          </a:p>
        </p:txBody>
      </p:sp>
    </p:spTree>
    <p:extLst>
      <p:ext uri="{BB962C8B-B14F-4D97-AF65-F5344CB8AC3E}">
        <p14:creationId xmlns:p14="http://schemas.microsoft.com/office/powerpoint/2010/main" val="21276039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3E9FFC1-9915-42E4-9B5E-B1D704121CF2}" type="slidenum">
              <a:rPr lang="en-US">
                <a:solidFill>
                  <a:schemeClr val="bg1"/>
                </a:solidFill>
              </a:rPr>
              <a:pPr eaLnBrk="1" hangingPunct="1"/>
              <a:t>19</a:t>
            </a:fld>
            <a:r>
              <a:rPr lang="en-US">
                <a:solidFill>
                  <a:schemeClr val="bg1"/>
                </a:solidFill>
              </a:rPr>
              <a:t> of 39</a:t>
            </a:r>
          </a:p>
        </p:txBody>
      </p:sp>
      <p:sp>
        <p:nvSpPr>
          <p:cNvPr id="21507"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21508" name="Rectangle 6"/>
          <p:cNvSpPr>
            <a:spLocks noChangeArrowheads="1"/>
          </p:cNvSpPr>
          <p:nvPr/>
        </p:nvSpPr>
        <p:spPr bwMode="auto">
          <a:xfrm>
            <a:off x="571500" y="51054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The rule is that an </a:t>
            </a:r>
            <a:r>
              <a:rPr lang="en-US" sz="2400" b="1">
                <a:solidFill>
                  <a:schemeClr val="accent2"/>
                </a:solidFill>
              </a:rPr>
              <a:t>else </a:t>
            </a:r>
            <a:r>
              <a:rPr lang="en-US" sz="2400" b="1"/>
              <a:t>is paired with the nearest unmatched</a:t>
            </a:r>
            <a:r>
              <a:rPr lang="en-US" sz="2400" b="1">
                <a:solidFill>
                  <a:schemeClr val="accent2"/>
                </a:solidFill>
              </a:rPr>
              <a:t> if</a:t>
            </a:r>
            <a:r>
              <a:rPr lang="en-US" sz="2400" b="1"/>
              <a:t> preceding.</a:t>
            </a:r>
            <a:r>
              <a:rPr lang="en-US" sz="2400"/>
              <a:t> </a:t>
            </a:r>
            <a:endParaRPr lang="en-US" sz="2400" b="1"/>
          </a:p>
        </p:txBody>
      </p:sp>
      <p:sp>
        <p:nvSpPr>
          <p:cNvPr id="21509" name="Rectangle 10"/>
          <p:cNvSpPr>
            <a:spLocks noChangeArrowheads="1"/>
          </p:cNvSpPr>
          <p:nvPr/>
        </p:nvSpPr>
        <p:spPr bwMode="auto">
          <a:xfrm>
            <a:off x="2514600" y="2847975"/>
            <a:ext cx="4000500" cy="19272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        </a:t>
            </a:r>
            <a:r>
              <a:rPr lang="en-US" sz="2400" b="1" i="1"/>
              <a:t>if (condition-1) </a:t>
            </a:r>
          </a:p>
          <a:p>
            <a:r>
              <a:rPr lang="en-US" sz="2400" b="1" i="1"/>
              <a:t>             if (condition-2)</a:t>
            </a:r>
          </a:p>
          <a:p>
            <a:r>
              <a:rPr lang="en-US" sz="2400" b="1" i="1"/>
              <a:t>                   statement-1</a:t>
            </a:r>
          </a:p>
          <a:p>
            <a:r>
              <a:rPr lang="en-US" sz="2400" b="1" i="1"/>
              <a:t>            else</a:t>
            </a:r>
          </a:p>
          <a:p>
            <a:r>
              <a:rPr lang="en-US" sz="2400" b="1" i="1"/>
              <a:t>                   statement-2 </a:t>
            </a:r>
            <a:endParaRPr lang="en-US" sz="2400" b="1"/>
          </a:p>
        </p:txBody>
      </p:sp>
      <p:sp>
        <p:nvSpPr>
          <p:cNvPr id="21510" name="Rectangle 11"/>
          <p:cNvSpPr>
            <a:spLocks noChangeArrowheads="1"/>
          </p:cNvSpPr>
          <p:nvPr/>
        </p:nvSpPr>
        <p:spPr bwMode="auto">
          <a:xfrm>
            <a:off x="590550" y="2168525"/>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may be interpreted as below :</a:t>
            </a:r>
            <a:endParaRPr lang="en-US" sz="2400"/>
          </a:p>
        </p:txBody>
      </p:sp>
      <p:sp>
        <p:nvSpPr>
          <p:cNvPr id="21511" name="Text Box 12"/>
          <p:cNvSpPr txBox="1">
            <a:spLocks noChangeArrowheads="1"/>
          </p:cNvSpPr>
          <p:nvPr/>
        </p:nvSpPr>
        <p:spPr bwMode="auto">
          <a:xfrm>
            <a:off x="476250" y="1638300"/>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A50021"/>
                </a:solidFill>
              </a:rPr>
              <a:t>BUG ALERT : Dangling else (cont’d)</a:t>
            </a:r>
            <a:endParaRPr lang="en-US" sz="2400" u="sng">
              <a:solidFill>
                <a:srgbClr val="A50021"/>
              </a:solidFill>
            </a:endParaRPr>
          </a:p>
        </p:txBody>
      </p:sp>
    </p:spTree>
    <p:extLst>
      <p:ext uri="{BB962C8B-B14F-4D97-AF65-F5344CB8AC3E}">
        <p14:creationId xmlns:p14="http://schemas.microsoft.com/office/powerpoint/2010/main" val="230803154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C311604-4083-4549-BA51-3ADDE05015B0}" type="slidenum">
              <a:rPr lang="en-US">
                <a:solidFill>
                  <a:schemeClr val="bg1"/>
                </a:solidFill>
              </a:rPr>
              <a:pPr eaLnBrk="1" hangingPunct="1"/>
              <a:t>2</a:t>
            </a:fld>
            <a:r>
              <a:rPr lang="en-US">
                <a:solidFill>
                  <a:schemeClr val="bg1"/>
                </a:solidFill>
              </a:rPr>
              <a:t> of 39</a:t>
            </a:r>
          </a:p>
        </p:txBody>
      </p:sp>
      <p:sp>
        <p:nvSpPr>
          <p:cNvPr id="4099" name="Text Box 58"/>
          <p:cNvSpPr txBox="1">
            <a:spLocks noChangeArrowheads="1"/>
          </p:cNvSpPr>
          <p:nvPr/>
        </p:nvSpPr>
        <p:spPr bwMode="auto">
          <a:xfrm>
            <a:off x="1719263" y="411163"/>
            <a:ext cx="6202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Topic &amp; Structure of the lesson</a:t>
            </a:r>
            <a:endParaRPr lang="en-US" sz="3200">
              <a:solidFill>
                <a:srgbClr val="003366"/>
              </a:solidFill>
            </a:endParaRPr>
          </a:p>
        </p:txBody>
      </p:sp>
      <p:sp>
        <p:nvSpPr>
          <p:cNvPr id="30807" name="Rectangle 87"/>
          <p:cNvSpPr>
            <a:spLocks noChangeArrowheads="1"/>
          </p:cNvSpPr>
          <p:nvPr/>
        </p:nvSpPr>
        <p:spPr bwMode="auto">
          <a:xfrm>
            <a:off x="1331913" y="2114550"/>
            <a:ext cx="65928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sz="2800" b="1"/>
              <a:t>Conditional constructs</a:t>
            </a:r>
          </a:p>
          <a:p>
            <a:pPr lvl="1" eaLnBrk="1" hangingPunct="1">
              <a:spcBef>
                <a:spcPct val="20000"/>
              </a:spcBef>
              <a:buFontTx/>
              <a:buChar char="–"/>
            </a:pPr>
            <a:r>
              <a:rPr lang="en-US" sz="2800" b="1"/>
              <a:t>if… else construct</a:t>
            </a:r>
          </a:p>
          <a:p>
            <a:pPr lvl="1" eaLnBrk="1" hangingPunct="1">
              <a:spcBef>
                <a:spcPct val="20000"/>
              </a:spcBef>
              <a:buFontTx/>
              <a:buChar char="–"/>
            </a:pPr>
            <a:r>
              <a:rPr lang="en-US" sz="2800" b="1"/>
              <a:t>Nested if…else constructs</a:t>
            </a:r>
          </a:p>
          <a:p>
            <a:pPr lvl="1" eaLnBrk="1" hangingPunct="1">
              <a:spcBef>
                <a:spcPct val="20000"/>
              </a:spcBef>
              <a:buFontTx/>
              <a:buChar char="–"/>
            </a:pPr>
            <a:r>
              <a:rPr lang="en-US" sz="2800" b="1"/>
              <a:t>Switch…. Case</a:t>
            </a:r>
          </a:p>
          <a:p>
            <a:pPr eaLnBrk="1" hangingPunct="1">
              <a:spcBef>
                <a:spcPct val="20000"/>
              </a:spcBef>
              <a:buFontTx/>
              <a:buChar char="•"/>
            </a:pPr>
            <a:r>
              <a:rPr lang="en-US" sz="2800" b="1"/>
              <a:t>Break and continue statements</a:t>
            </a:r>
          </a:p>
        </p:txBody>
      </p:sp>
    </p:spTree>
    <p:extLst>
      <p:ext uri="{BB962C8B-B14F-4D97-AF65-F5344CB8AC3E}">
        <p14:creationId xmlns:p14="http://schemas.microsoft.com/office/powerpoint/2010/main" val="151334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8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8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59EABCC-F366-46CF-B0D6-850F35F57E10}" type="slidenum">
              <a:rPr lang="en-US">
                <a:solidFill>
                  <a:schemeClr val="bg1"/>
                </a:solidFill>
              </a:rPr>
              <a:pPr eaLnBrk="1" hangingPunct="1"/>
              <a:t>20</a:t>
            </a:fld>
            <a:r>
              <a:rPr lang="en-US">
                <a:solidFill>
                  <a:schemeClr val="bg1"/>
                </a:solidFill>
              </a:rPr>
              <a:t> of 39</a:t>
            </a:r>
          </a:p>
        </p:txBody>
      </p:sp>
      <p:sp>
        <p:nvSpPr>
          <p:cNvPr id="22531"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22532" name="Rectangle 4"/>
          <p:cNvSpPr>
            <a:spLocks noChangeArrowheads="1"/>
          </p:cNvSpPr>
          <p:nvPr/>
        </p:nvSpPr>
        <p:spPr bwMode="auto">
          <a:xfrm>
            <a:off x="2286000" y="3232150"/>
            <a:ext cx="4019550" cy="17494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lang="en-US" sz="2400" b="1"/>
              <a:t>        if</a:t>
            </a:r>
            <a:r>
              <a:rPr lang="en-US" sz="2400" b="1" i="1"/>
              <a:t> (condition-1) </a:t>
            </a:r>
          </a:p>
          <a:p>
            <a:pPr>
              <a:lnSpc>
                <a:spcPct val="75000"/>
              </a:lnSpc>
            </a:pPr>
            <a:r>
              <a:rPr lang="en-US" sz="2400" b="1"/>
              <a:t>             if</a:t>
            </a:r>
            <a:r>
              <a:rPr lang="en-US" sz="2400" b="1" i="1"/>
              <a:t> (condition-2)</a:t>
            </a:r>
          </a:p>
          <a:p>
            <a:pPr>
              <a:lnSpc>
                <a:spcPct val="75000"/>
              </a:lnSpc>
            </a:pPr>
            <a:r>
              <a:rPr lang="en-US" sz="2400" b="1" i="1"/>
              <a:t>                   statement-1</a:t>
            </a:r>
          </a:p>
          <a:p>
            <a:pPr>
              <a:lnSpc>
                <a:spcPct val="75000"/>
              </a:lnSpc>
            </a:pPr>
            <a:r>
              <a:rPr lang="en-US" sz="2400" b="1"/>
              <a:t>             else;</a:t>
            </a:r>
          </a:p>
          <a:p>
            <a:pPr>
              <a:lnSpc>
                <a:spcPct val="75000"/>
              </a:lnSpc>
            </a:pPr>
            <a:r>
              <a:rPr lang="en-US" sz="2400" b="1"/>
              <a:t>       else</a:t>
            </a:r>
            <a:endParaRPr lang="en-US" sz="2400" b="1" i="1"/>
          </a:p>
          <a:p>
            <a:pPr>
              <a:lnSpc>
                <a:spcPct val="75000"/>
              </a:lnSpc>
            </a:pPr>
            <a:r>
              <a:rPr lang="en-US" sz="2400" b="1" i="1"/>
              <a:t>             statement-2 </a:t>
            </a:r>
            <a:endParaRPr lang="en-US" sz="2400" b="1"/>
          </a:p>
        </p:txBody>
      </p:sp>
      <p:sp>
        <p:nvSpPr>
          <p:cNvPr id="22533" name="Text Box 5"/>
          <p:cNvSpPr txBox="1">
            <a:spLocks noChangeArrowheads="1"/>
          </p:cNvSpPr>
          <p:nvPr/>
        </p:nvSpPr>
        <p:spPr bwMode="auto">
          <a:xfrm>
            <a:off x="533400" y="1524000"/>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A50021"/>
                </a:solidFill>
              </a:rPr>
              <a:t>BUG ALERT : Dangling else (cont’d)</a:t>
            </a:r>
            <a:endParaRPr lang="en-US" sz="2400" u="sng">
              <a:solidFill>
                <a:srgbClr val="A50021"/>
              </a:solidFill>
            </a:endParaRPr>
          </a:p>
        </p:txBody>
      </p:sp>
      <p:sp>
        <p:nvSpPr>
          <p:cNvPr id="22534" name="Rectangle 6"/>
          <p:cNvSpPr>
            <a:spLocks noChangeArrowheads="1"/>
          </p:cNvSpPr>
          <p:nvPr/>
        </p:nvSpPr>
        <p:spPr bwMode="auto">
          <a:xfrm>
            <a:off x="533400" y="221932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To get the desired effect, the programmer can either insert a </a:t>
            </a:r>
            <a:r>
              <a:rPr lang="en-US" sz="2400" b="1" i="1">
                <a:solidFill>
                  <a:schemeClr val="accent2"/>
                </a:solidFill>
              </a:rPr>
              <a:t>dummy else</a:t>
            </a:r>
            <a:r>
              <a:rPr lang="en-US" sz="2400" b="1"/>
              <a:t> as in :</a:t>
            </a:r>
            <a:endParaRPr lang="en-US" sz="2400"/>
          </a:p>
        </p:txBody>
      </p:sp>
    </p:spTree>
    <p:extLst>
      <p:ext uri="{BB962C8B-B14F-4D97-AF65-F5344CB8AC3E}">
        <p14:creationId xmlns:p14="http://schemas.microsoft.com/office/powerpoint/2010/main" val="11375331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4957025-DB93-4B2C-A248-2A7EAD7A746C}" type="slidenum">
              <a:rPr lang="en-US">
                <a:solidFill>
                  <a:schemeClr val="bg1"/>
                </a:solidFill>
              </a:rPr>
              <a:pPr eaLnBrk="1" hangingPunct="1"/>
              <a:t>21</a:t>
            </a:fld>
            <a:r>
              <a:rPr lang="en-US">
                <a:solidFill>
                  <a:schemeClr val="bg1"/>
                </a:solidFill>
              </a:rPr>
              <a:t> of 39</a:t>
            </a:r>
          </a:p>
        </p:txBody>
      </p:sp>
      <p:sp>
        <p:nvSpPr>
          <p:cNvPr id="23555"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23556" name="Text Box 4"/>
          <p:cNvSpPr txBox="1">
            <a:spLocks noChangeArrowheads="1"/>
          </p:cNvSpPr>
          <p:nvPr/>
        </p:nvSpPr>
        <p:spPr bwMode="auto">
          <a:xfrm>
            <a:off x="533400" y="1524000"/>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A50021"/>
                </a:solidFill>
              </a:rPr>
              <a:t>BUG ALERT : Dangling else (cont’d)</a:t>
            </a:r>
            <a:endParaRPr lang="en-US" sz="2400" u="sng">
              <a:solidFill>
                <a:srgbClr val="A50021"/>
              </a:solidFill>
            </a:endParaRPr>
          </a:p>
        </p:txBody>
      </p:sp>
      <p:sp>
        <p:nvSpPr>
          <p:cNvPr id="23557" name="Rectangle 6"/>
          <p:cNvSpPr>
            <a:spLocks noChangeArrowheads="1"/>
          </p:cNvSpPr>
          <p:nvPr/>
        </p:nvSpPr>
        <p:spPr bwMode="auto">
          <a:xfrm>
            <a:off x="2781300" y="3232150"/>
            <a:ext cx="3771900" cy="17494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lang="en-US" sz="2400" b="1"/>
              <a:t>        if</a:t>
            </a:r>
            <a:r>
              <a:rPr lang="en-US" sz="2400" b="1" i="1"/>
              <a:t> (condition-1)   </a:t>
            </a:r>
            <a:r>
              <a:rPr lang="en-US" sz="2400" b="1"/>
              <a:t>{</a:t>
            </a:r>
            <a:endParaRPr lang="en-US" sz="2400" b="1" i="1"/>
          </a:p>
          <a:p>
            <a:pPr>
              <a:lnSpc>
                <a:spcPct val="75000"/>
              </a:lnSpc>
            </a:pPr>
            <a:r>
              <a:rPr lang="en-US" sz="2400" b="1" i="1"/>
              <a:t>             </a:t>
            </a:r>
            <a:r>
              <a:rPr lang="en-US" sz="2400" b="1"/>
              <a:t>if</a:t>
            </a:r>
            <a:r>
              <a:rPr lang="en-US" sz="2400" b="1" i="1"/>
              <a:t> (condition-2)</a:t>
            </a:r>
          </a:p>
          <a:p>
            <a:pPr>
              <a:lnSpc>
                <a:spcPct val="75000"/>
              </a:lnSpc>
            </a:pPr>
            <a:r>
              <a:rPr lang="en-US" sz="2400" b="1" i="1"/>
              <a:t>                   statement-1</a:t>
            </a:r>
          </a:p>
          <a:p>
            <a:pPr>
              <a:lnSpc>
                <a:spcPct val="75000"/>
              </a:lnSpc>
            </a:pPr>
            <a:r>
              <a:rPr lang="en-US" sz="2400" b="1" i="1"/>
              <a:t>       </a:t>
            </a:r>
            <a:r>
              <a:rPr lang="en-US" sz="2400" b="1"/>
              <a:t>} </a:t>
            </a:r>
            <a:r>
              <a:rPr lang="en-US" sz="2400" b="1" i="1"/>
              <a:t>     </a:t>
            </a:r>
          </a:p>
          <a:p>
            <a:pPr>
              <a:lnSpc>
                <a:spcPct val="75000"/>
              </a:lnSpc>
            </a:pPr>
            <a:r>
              <a:rPr lang="en-US" sz="2400" b="1"/>
              <a:t>       else</a:t>
            </a:r>
            <a:endParaRPr lang="en-US" sz="2400" b="1" i="1"/>
          </a:p>
          <a:p>
            <a:pPr>
              <a:lnSpc>
                <a:spcPct val="75000"/>
              </a:lnSpc>
            </a:pPr>
            <a:r>
              <a:rPr lang="en-US" sz="2400" b="1" i="1"/>
              <a:t>             statement-2 </a:t>
            </a:r>
            <a:endParaRPr lang="en-US" sz="2400" b="1"/>
          </a:p>
        </p:txBody>
      </p:sp>
      <p:sp>
        <p:nvSpPr>
          <p:cNvPr id="23558" name="Rectangle 7"/>
          <p:cNvSpPr>
            <a:spLocks noChangeArrowheads="1"/>
          </p:cNvSpPr>
          <p:nvPr/>
        </p:nvSpPr>
        <p:spPr bwMode="auto">
          <a:xfrm>
            <a:off x="571500" y="226695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Or the “then” clause can be enclosed in a pair of </a:t>
            </a:r>
            <a:r>
              <a:rPr lang="en-US" sz="2400" b="1">
                <a:solidFill>
                  <a:schemeClr val="accent2"/>
                </a:solidFill>
              </a:rPr>
              <a:t>braces</a:t>
            </a:r>
            <a:r>
              <a:rPr lang="en-US" sz="2400" b="1"/>
              <a:t> :</a:t>
            </a:r>
            <a:endParaRPr lang="en-US" sz="2400"/>
          </a:p>
        </p:txBody>
      </p:sp>
    </p:spTree>
    <p:extLst>
      <p:ext uri="{BB962C8B-B14F-4D97-AF65-F5344CB8AC3E}">
        <p14:creationId xmlns:p14="http://schemas.microsoft.com/office/powerpoint/2010/main" val="19257372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EB1BD86E-46D8-4C44-8632-E83D5B5E5ED9}" type="slidenum">
              <a:rPr lang="en-US">
                <a:solidFill>
                  <a:schemeClr val="bg1"/>
                </a:solidFill>
              </a:rPr>
              <a:pPr eaLnBrk="1" hangingPunct="1"/>
              <a:t>22</a:t>
            </a:fld>
            <a:r>
              <a:rPr lang="en-US">
                <a:solidFill>
                  <a:schemeClr val="bg1"/>
                </a:solidFill>
              </a:rPr>
              <a:t> of 39</a:t>
            </a:r>
          </a:p>
        </p:txBody>
      </p:sp>
      <p:sp>
        <p:nvSpPr>
          <p:cNvPr id="24579"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24580" name="Rectangle 3"/>
          <p:cNvSpPr>
            <a:spLocks noChangeArrowheads="1"/>
          </p:cNvSpPr>
          <p:nvPr/>
        </p:nvSpPr>
        <p:spPr bwMode="auto">
          <a:xfrm>
            <a:off x="533400" y="4549775"/>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Remember to </a:t>
            </a:r>
            <a:r>
              <a:rPr lang="en-US" sz="2400" b="1">
                <a:solidFill>
                  <a:schemeClr val="accent2"/>
                </a:solidFill>
              </a:rPr>
              <a:t>match each else with the correct if</a:t>
            </a:r>
            <a:r>
              <a:rPr lang="en-US" sz="2400" b="1"/>
              <a:t>.   The rule is that an </a:t>
            </a:r>
            <a:r>
              <a:rPr lang="en-US" sz="2400" b="1">
                <a:solidFill>
                  <a:schemeClr val="accent2"/>
                </a:solidFill>
              </a:rPr>
              <a:t>else </a:t>
            </a:r>
            <a:r>
              <a:rPr lang="en-US" sz="2400" b="1"/>
              <a:t>is paired with the nearest unmatched</a:t>
            </a:r>
            <a:r>
              <a:rPr lang="en-US" sz="2400" b="1">
                <a:solidFill>
                  <a:schemeClr val="accent2"/>
                </a:solidFill>
              </a:rPr>
              <a:t> if</a:t>
            </a:r>
            <a:r>
              <a:rPr lang="en-US" sz="2400" b="1"/>
              <a:t> preceding.</a:t>
            </a:r>
            <a:r>
              <a:rPr lang="en-US" sz="2400"/>
              <a:t> </a:t>
            </a:r>
          </a:p>
        </p:txBody>
      </p:sp>
      <p:sp>
        <p:nvSpPr>
          <p:cNvPr id="24581" name="Rectangle 9"/>
          <p:cNvSpPr>
            <a:spLocks noChangeArrowheads="1"/>
          </p:cNvSpPr>
          <p:nvPr/>
        </p:nvSpPr>
        <p:spPr bwMode="auto">
          <a:xfrm>
            <a:off x="2209800" y="2736850"/>
            <a:ext cx="4173538" cy="1200150"/>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pPr>
            <a:r>
              <a:rPr lang="en-US" sz="2400" b="1"/>
              <a:t>        if</a:t>
            </a:r>
            <a:r>
              <a:rPr lang="en-US" sz="2400" b="1" i="1"/>
              <a:t> (not condition-1)   </a:t>
            </a:r>
          </a:p>
          <a:p>
            <a:pPr>
              <a:lnSpc>
                <a:spcPct val="75000"/>
              </a:lnSpc>
            </a:pPr>
            <a:r>
              <a:rPr lang="en-US" sz="2400" b="1" i="1"/>
              <a:t>              statement-2 </a:t>
            </a:r>
          </a:p>
          <a:p>
            <a:pPr>
              <a:lnSpc>
                <a:spcPct val="75000"/>
              </a:lnSpc>
            </a:pPr>
            <a:r>
              <a:rPr lang="en-US" sz="2400" b="1"/>
              <a:t>       else if</a:t>
            </a:r>
            <a:r>
              <a:rPr lang="en-US" sz="2400" b="1" i="1"/>
              <a:t> (condition-2)</a:t>
            </a:r>
          </a:p>
          <a:p>
            <a:pPr>
              <a:lnSpc>
                <a:spcPct val="75000"/>
              </a:lnSpc>
            </a:pPr>
            <a:r>
              <a:rPr lang="en-US" sz="2400" b="1" i="1"/>
              <a:t>             statement-1</a:t>
            </a:r>
            <a:endParaRPr lang="en-US" sz="2400" b="1"/>
          </a:p>
        </p:txBody>
      </p:sp>
      <p:sp>
        <p:nvSpPr>
          <p:cNvPr id="24582" name="Rectangle 10"/>
          <p:cNvSpPr>
            <a:spLocks noChangeArrowheads="1"/>
          </p:cNvSpPr>
          <p:nvPr/>
        </p:nvSpPr>
        <p:spPr bwMode="auto">
          <a:xfrm>
            <a:off x="533400" y="2060575"/>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The best solution, however, is to </a:t>
            </a:r>
            <a:r>
              <a:rPr lang="en-US" sz="2400" b="1">
                <a:solidFill>
                  <a:schemeClr val="accent2"/>
                </a:solidFill>
              </a:rPr>
              <a:t>reorganize the code</a:t>
            </a:r>
            <a:r>
              <a:rPr lang="en-US" sz="2400" b="1"/>
              <a:t> to  :</a:t>
            </a:r>
            <a:endParaRPr lang="en-US" sz="2400"/>
          </a:p>
        </p:txBody>
      </p:sp>
      <p:sp>
        <p:nvSpPr>
          <p:cNvPr id="24583" name="Text Box 11"/>
          <p:cNvSpPr txBox="1">
            <a:spLocks noChangeArrowheads="1"/>
          </p:cNvSpPr>
          <p:nvPr/>
        </p:nvSpPr>
        <p:spPr bwMode="auto">
          <a:xfrm>
            <a:off x="533400" y="1524000"/>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A50021"/>
                </a:solidFill>
              </a:rPr>
              <a:t>BUG ALERT : Dangling else (cont’d)</a:t>
            </a:r>
            <a:endParaRPr lang="en-US" sz="2400" u="sng">
              <a:solidFill>
                <a:srgbClr val="A50021"/>
              </a:solidFill>
            </a:endParaRPr>
          </a:p>
        </p:txBody>
      </p:sp>
    </p:spTree>
    <p:extLst>
      <p:ext uri="{BB962C8B-B14F-4D97-AF65-F5344CB8AC3E}">
        <p14:creationId xmlns:p14="http://schemas.microsoft.com/office/powerpoint/2010/main" val="1990301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7ABF2AC5-874F-466F-ADA4-1694958A95FE}" type="slidenum">
              <a:rPr lang="en-US">
                <a:solidFill>
                  <a:schemeClr val="bg1"/>
                </a:solidFill>
              </a:rPr>
              <a:pPr eaLnBrk="1" hangingPunct="1"/>
              <a:t>23</a:t>
            </a:fld>
            <a:r>
              <a:rPr lang="en-US">
                <a:solidFill>
                  <a:schemeClr val="bg1"/>
                </a:solidFill>
              </a:rPr>
              <a:t> of 39</a:t>
            </a:r>
          </a:p>
        </p:txBody>
      </p:sp>
      <p:sp>
        <p:nvSpPr>
          <p:cNvPr id="25603" name="Text Box 2"/>
          <p:cNvSpPr txBox="1">
            <a:spLocks noChangeArrowheads="1"/>
          </p:cNvSpPr>
          <p:nvPr/>
        </p:nvSpPr>
        <p:spPr bwMode="auto">
          <a:xfrm>
            <a:off x="1719263" y="411163"/>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Quick Review Question</a:t>
            </a:r>
            <a:endParaRPr lang="en-US" sz="3200">
              <a:solidFill>
                <a:srgbClr val="003366"/>
              </a:solidFill>
            </a:endParaRPr>
          </a:p>
        </p:txBody>
      </p:sp>
      <p:sp>
        <p:nvSpPr>
          <p:cNvPr id="162820" name="Text Box 4"/>
          <p:cNvSpPr txBox="1">
            <a:spLocks noChangeArrowheads="1"/>
          </p:cNvSpPr>
          <p:nvPr/>
        </p:nvSpPr>
        <p:spPr bwMode="auto">
          <a:xfrm>
            <a:off x="819150" y="1771650"/>
            <a:ext cx="69723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a:t>Let us test what you have just learned:</a:t>
            </a:r>
          </a:p>
          <a:p>
            <a:pPr eaLnBrk="1" hangingPunct="1">
              <a:spcBef>
                <a:spcPct val="50000"/>
              </a:spcBef>
            </a:pPr>
            <a:endParaRPr lang="en-US" sz="2400"/>
          </a:p>
          <a:p>
            <a:pPr eaLnBrk="1" hangingPunct="1">
              <a:spcBef>
                <a:spcPct val="50000"/>
              </a:spcBef>
              <a:buFontTx/>
              <a:buAutoNum type="arabicPeriod"/>
            </a:pPr>
            <a:r>
              <a:rPr lang="en-US" sz="2400"/>
              <a:t>Write a program segment to find the largest of 2 double numbers x and y.</a:t>
            </a:r>
          </a:p>
          <a:p>
            <a:pPr eaLnBrk="1" hangingPunct="1">
              <a:spcBef>
                <a:spcPct val="50000"/>
              </a:spcBef>
              <a:buFontTx/>
              <a:buAutoNum type="arabicPeriod"/>
            </a:pPr>
            <a:endParaRPr lang="en-US" sz="2400"/>
          </a:p>
          <a:p>
            <a:pPr eaLnBrk="1" hangingPunct="1">
              <a:spcBef>
                <a:spcPct val="50000"/>
              </a:spcBef>
              <a:buFontTx/>
              <a:buAutoNum type="arabicPeriod"/>
            </a:pPr>
            <a:r>
              <a:rPr lang="en-US" sz="2400"/>
              <a:t>Write a program segment to find the largest of 3 double numbers x, y and z.</a:t>
            </a:r>
          </a:p>
          <a:p>
            <a:pPr eaLnBrk="1" hangingPunct="1">
              <a:spcBef>
                <a:spcPct val="50000"/>
              </a:spcBef>
            </a:pPr>
            <a:endParaRPr lang="en-GB" sz="2400"/>
          </a:p>
        </p:txBody>
      </p:sp>
    </p:spTree>
    <p:extLst>
      <p:ext uri="{BB962C8B-B14F-4D97-AF65-F5344CB8AC3E}">
        <p14:creationId xmlns:p14="http://schemas.microsoft.com/office/powerpoint/2010/main" val="3988425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20">
                                            <p:txEl>
                                              <p:charRg st="41" end="11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20">
                                            <p:txEl>
                                              <p:charRg st="114" end="1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D7354FC3-6A29-44A2-AE93-E2AD27910B8B}" type="slidenum">
              <a:rPr lang="en-US">
                <a:solidFill>
                  <a:schemeClr val="bg1"/>
                </a:solidFill>
              </a:rPr>
              <a:pPr eaLnBrk="1" hangingPunct="1"/>
              <a:t>24</a:t>
            </a:fld>
            <a:r>
              <a:rPr lang="en-US">
                <a:solidFill>
                  <a:schemeClr val="bg1"/>
                </a:solidFill>
              </a:rPr>
              <a:t> of 39</a:t>
            </a:r>
          </a:p>
        </p:txBody>
      </p:sp>
      <p:sp>
        <p:nvSpPr>
          <p:cNvPr id="26627"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26628" name="Rectangle 4"/>
          <p:cNvSpPr>
            <a:spLocks noChangeArrowheads="1"/>
          </p:cNvSpPr>
          <p:nvPr/>
        </p:nvSpPr>
        <p:spPr bwMode="auto">
          <a:xfrm>
            <a:off x="476250" y="1644650"/>
            <a:ext cx="8039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t>Use the switch statement to conditionally perform statements based on some expression.  </a:t>
            </a:r>
          </a:p>
          <a:p>
            <a:pPr>
              <a:spcBef>
                <a:spcPct val="50000"/>
              </a:spcBef>
            </a:pPr>
            <a:endParaRPr lang="en-US" sz="2400" b="1"/>
          </a:p>
          <a:p>
            <a:pPr>
              <a:spcBef>
                <a:spcPct val="50000"/>
              </a:spcBef>
            </a:pPr>
            <a:r>
              <a:rPr lang="en-US" sz="2400" b="1"/>
              <a:t>For example, suppose that your program contained an integer named month whose value indicated the month in some date. Suppose also that you wanted to display the name of the month based on its integer equivalent. You could use Java's </a:t>
            </a:r>
            <a:r>
              <a:rPr lang="en-US" sz="2400" b="1" i="1">
                <a:solidFill>
                  <a:schemeClr val="accent2"/>
                </a:solidFill>
              </a:rPr>
              <a:t>switch statement</a:t>
            </a:r>
            <a:r>
              <a:rPr lang="en-US" sz="2400" b="1"/>
              <a:t> to perform this feat: </a:t>
            </a:r>
          </a:p>
        </p:txBody>
      </p:sp>
    </p:spTree>
    <p:extLst>
      <p:ext uri="{BB962C8B-B14F-4D97-AF65-F5344CB8AC3E}">
        <p14:creationId xmlns:p14="http://schemas.microsoft.com/office/powerpoint/2010/main" val="258966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23AA289C-6E58-4D53-81B5-4C7A77ECA716}" type="slidenum">
              <a:rPr lang="en-US">
                <a:solidFill>
                  <a:schemeClr val="bg1"/>
                </a:solidFill>
              </a:rPr>
              <a:pPr eaLnBrk="1" hangingPunct="1"/>
              <a:t>25</a:t>
            </a:fld>
            <a:r>
              <a:rPr lang="en-US">
                <a:solidFill>
                  <a:schemeClr val="bg1"/>
                </a:solidFill>
              </a:rPr>
              <a:t> of 39</a:t>
            </a:r>
          </a:p>
        </p:txBody>
      </p:sp>
      <p:sp>
        <p:nvSpPr>
          <p:cNvPr id="27651"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27652" name="Rectangle 4"/>
          <p:cNvSpPr>
            <a:spLocks noChangeArrowheads="1"/>
          </p:cNvSpPr>
          <p:nvPr/>
        </p:nvSpPr>
        <p:spPr bwMode="auto">
          <a:xfrm>
            <a:off x="819150" y="1736725"/>
            <a:ext cx="7639050" cy="4013200"/>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sz="2000" b="1"/>
              <a:t>        int month; </a:t>
            </a:r>
          </a:p>
          <a:p>
            <a:pPr>
              <a:lnSpc>
                <a:spcPct val="80000"/>
              </a:lnSpc>
            </a:pPr>
            <a:r>
              <a:rPr lang="en-US" sz="2000" b="1"/>
              <a:t>        . . . </a:t>
            </a:r>
          </a:p>
          <a:p>
            <a:pPr>
              <a:lnSpc>
                <a:spcPct val="80000"/>
              </a:lnSpc>
            </a:pPr>
            <a:r>
              <a:rPr lang="en-US" sz="2000" b="1"/>
              <a:t>        switch (month) { </a:t>
            </a:r>
          </a:p>
          <a:p>
            <a:pPr>
              <a:lnSpc>
                <a:spcPct val="80000"/>
              </a:lnSpc>
            </a:pPr>
            <a:r>
              <a:rPr lang="en-US" sz="2000" b="1"/>
              <a:t>           case 1:  System.out.println("January"); break; </a:t>
            </a:r>
          </a:p>
          <a:p>
            <a:pPr>
              <a:lnSpc>
                <a:spcPct val="80000"/>
              </a:lnSpc>
            </a:pPr>
            <a:r>
              <a:rPr lang="en-US" sz="2000" b="1"/>
              <a:t>           case 2:  System.out.println("February"); break; </a:t>
            </a:r>
          </a:p>
          <a:p>
            <a:pPr>
              <a:lnSpc>
                <a:spcPct val="80000"/>
              </a:lnSpc>
            </a:pPr>
            <a:r>
              <a:rPr lang="en-US" sz="2000" b="1"/>
              <a:t>           case 3:  System.out.println("March"); break; </a:t>
            </a:r>
          </a:p>
          <a:p>
            <a:pPr>
              <a:lnSpc>
                <a:spcPct val="80000"/>
              </a:lnSpc>
            </a:pPr>
            <a:r>
              <a:rPr lang="en-US" sz="2000" b="1"/>
              <a:t>           case 4:  System.out.println("April"); break; </a:t>
            </a:r>
          </a:p>
          <a:p>
            <a:pPr>
              <a:lnSpc>
                <a:spcPct val="80000"/>
              </a:lnSpc>
            </a:pPr>
            <a:r>
              <a:rPr lang="en-US" sz="2000" b="1"/>
              <a:t>           case 5:  System.out.println("May"); break; </a:t>
            </a:r>
          </a:p>
          <a:p>
            <a:pPr>
              <a:lnSpc>
                <a:spcPct val="80000"/>
              </a:lnSpc>
            </a:pPr>
            <a:r>
              <a:rPr lang="en-US" sz="2000" b="1"/>
              <a:t>           case 6:  System.out.println("June"); break; </a:t>
            </a:r>
          </a:p>
          <a:p>
            <a:pPr>
              <a:lnSpc>
                <a:spcPct val="80000"/>
              </a:lnSpc>
            </a:pPr>
            <a:r>
              <a:rPr lang="en-US" sz="2000" b="1"/>
              <a:t>           case 7:  System.out.println("July"); break; </a:t>
            </a:r>
          </a:p>
          <a:p>
            <a:pPr>
              <a:lnSpc>
                <a:spcPct val="80000"/>
              </a:lnSpc>
            </a:pPr>
            <a:r>
              <a:rPr lang="en-US" sz="2000" b="1"/>
              <a:t>           case 8:  System.out.println("August"); break; </a:t>
            </a:r>
          </a:p>
          <a:p>
            <a:pPr>
              <a:lnSpc>
                <a:spcPct val="80000"/>
              </a:lnSpc>
            </a:pPr>
            <a:r>
              <a:rPr lang="en-US" sz="2000" b="1"/>
              <a:t>           case 9:  System.out.println("September"); break; </a:t>
            </a:r>
          </a:p>
          <a:p>
            <a:pPr>
              <a:lnSpc>
                <a:spcPct val="80000"/>
              </a:lnSpc>
            </a:pPr>
            <a:r>
              <a:rPr lang="en-US" sz="2000" b="1"/>
              <a:t>           case 10: System.out.println("October"); break; </a:t>
            </a:r>
          </a:p>
          <a:p>
            <a:pPr>
              <a:lnSpc>
                <a:spcPct val="80000"/>
              </a:lnSpc>
            </a:pPr>
            <a:r>
              <a:rPr lang="en-US" sz="2000" b="1"/>
              <a:t>           case 11: System.out.println("November"); break; </a:t>
            </a:r>
          </a:p>
          <a:p>
            <a:pPr>
              <a:lnSpc>
                <a:spcPct val="80000"/>
              </a:lnSpc>
            </a:pPr>
            <a:r>
              <a:rPr lang="en-US" sz="2000" b="1"/>
              <a:t>           case 12: System.out.println("December"); break; </a:t>
            </a:r>
          </a:p>
          <a:p>
            <a:pPr>
              <a:lnSpc>
                <a:spcPct val="80000"/>
              </a:lnSpc>
            </a:pPr>
            <a:r>
              <a:rPr lang="en-US" sz="2000" b="1"/>
              <a:t>        }</a:t>
            </a:r>
            <a:endParaRPr lang="en-US" sz="2000"/>
          </a:p>
        </p:txBody>
      </p:sp>
    </p:spTree>
    <p:extLst>
      <p:ext uri="{BB962C8B-B14F-4D97-AF65-F5344CB8AC3E}">
        <p14:creationId xmlns:p14="http://schemas.microsoft.com/office/powerpoint/2010/main" val="9362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5250E28-1FFD-4500-9AE7-67BB408ADF41}" type="slidenum">
              <a:rPr lang="en-US">
                <a:solidFill>
                  <a:schemeClr val="bg1"/>
                </a:solidFill>
              </a:rPr>
              <a:pPr eaLnBrk="1" hangingPunct="1"/>
              <a:t>26</a:t>
            </a:fld>
            <a:r>
              <a:rPr lang="en-US">
                <a:solidFill>
                  <a:schemeClr val="bg1"/>
                </a:solidFill>
              </a:rPr>
              <a:t> of 39</a:t>
            </a:r>
          </a:p>
        </p:txBody>
      </p:sp>
      <p:sp>
        <p:nvSpPr>
          <p:cNvPr id="28675"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28676" name="Rectangle 4"/>
          <p:cNvSpPr>
            <a:spLocks noChangeArrowheads="1"/>
          </p:cNvSpPr>
          <p:nvPr/>
        </p:nvSpPr>
        <p:spPr bwMode="auto">
          <a:xfrm>
            <a:off x="457200" y="1617663"/>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The switch statement evaluates its expression, in this case, the value of month, and executes the  appropriate case statement. Of course, you could implement this as an if statement:</a:t>
            </a:r>
            <a:r>
              <a:rPr lang="en-US" sz="2400"/>
              <a:t>  </a:t>
            </a:r>
          </a:p>
        </p:txBody>
      </p:sp>
      <p:sp>
        <p:nvSpPr>
          <p:cNvPr id="28677" name="Rectangle 5"/>
          <p:cNvSpPr>
            <a:spLocks noChangeArrowheads="1"/>
          </p:cNvSpPr>
          <p:nvPr/>
        </p:nvSpPr>
        <p:spPr bwMode="auto">
          <a:xfrm>
            <a:off x="1981200" y="3370263"/>
            <a:ext cx="5257800" cy="278447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sz="2000" b="1"/>
              <a:t>        int month; </a:t>
            </a:r>
          </a:p>
          <a:p>
            <a:r>
              <a:rPr lang="en-US" sz="2000" b="1"/>
              <a:t>        . . . </a:t>
            </a:r>
          </a:p>
          <a:p>
            <a:r>
              <a:rPr lang="en-US" sz="2000" b="1"/>
              <a:t>        if (month == 1) { </a:t>
            </a:r>
          </a:p>
          <a:p>
            <a:r>
              <a:rPr lang="en-US" sz="2000" b="1"/>
              <a:t>           System.out.println("January"); </a:t>
            </a:r>
          </a:p>
          <a:p>
            <a:r>
              <a:rPr lang="en-US" sz="2000" b="1"/>
              <a:t>        } else if (month == 2) { </a:t>
            </a:r>
          </a:p>
          <a:p>
            <a:r>
              <a:rPr lang="en-US" sz="2000" b="1"/>
              <a:t>           System.out.println("February"); </a:t>
            </a:r>
          </a:p>
          <a:p>
            <a:r>
              <a:rPr lang="en-US" sz="2000" b="1"/>
              <a:t>        . . . </a:t>
            </a:r>
          </a:p>
          <a:p>
            <a:r>
              <a:rPr lang="en-US" sz="2000" b="1"/>
              <a:t>        // you get the idea </a:t>
            </a:r>
          </a:p>
          <a:p>
            <a:r>
              <a:rPr lang="en-US" sz="2000" b="1"/>
              <a:t>        . . .</a:t>
            </a:r>
            <a:endParaRPr lang="en-US" sz="2000"/>
          </a:p>
        </p:txBody>
      </p:sp>
    </p:spTree>
    <p:extLst>
      <p:ext uri="{BB962C8B-B14F-4D97-AF65-F5344CB8AC3E}">
        <p14:creationId xmlns:p14="http://schemas.microsoft.com/office/powerpoint/2010/main" val="2850668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3179F788-11B7-401D-A5D3-E5C994F0A326}" type="slidenum">
              <a:rPr lang="en-US">
                <a:solidFill>
                  <a:schemeClr val="bg1"/>
                </a:solidFill>
              </a:rPr>
              <a:pPr eaLnBrk="1" hangingPunct="1"/>
              <a:t>27</a:t>
            </a:fld>
            <a:r>
              <a:rPr lang="en-US">
                <a:solidFill>
                  <a:schemeClr val="bg1"/>
                </a:solidFill>
              </a:rPr>
              <a:t> of 39</a:t>
            </a:r>
          </a:p>
        </p:txBody>
      </p:sp>
      <p:sp>
        <p:nvSpPr>
          <p:cNvPr id="29699"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29700" name="Rectangle 5"/>
          <p:cNvSpPr>
            <a:spLocks noChangeArrowheads="1"/>
          </p:cNvSpPr>
          <p:nvPr/>
        </p:nvSpPr>
        <p:spPr bwMode="auto">
          <a:xfrm>
            <a:off x="476250" y="1677988"/>
            <a:ext cx="81534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sz="2400" b="1" i="1" u="sng">
                <a:solidFill>
                  <a:schemeClr val="accent2"/>
                </a:solidFill>
              </a:rPr>
              <a:t>switch Vs else-if</a:t>
            </a:r>
            <a:r>
              <a:rPr lang="en-US" sz="2400" b="1"/>
              <a:t>  : Deciding whether to use an if statement or a switch statement is a judgment call. You can decide  which to use based on readability and other factors. Each case statement must be unique and the value provided to each case statement must be of the same data type as the data type returned by the expression provided to the switch statement.  </a:t>
            </a:r>
          </a:p>
          <a:p>
            <a:endParaRPr lang="en-US" sz="2400" b="1"/>
          </a:p>
        </p:txBody>
      </p:sp>
    </p:spTree>
    <p:extLst>
      <p:ext uri="{BB962C8B-B14F-4D97-AF65-F5344CB8AC3E}">
        <p14:creationId xmlns:p14="http://schemas.microsoft.com/office/powerpoint/2010/main" val="4273352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D8CFC855-E63A-454A-AF36-91C0502174B5}" type="slidenum">
              <a:rPr lang="en-US">
                <a:solidFill>
                  <a:schemeClr val="bg1"/>
                </a:solidFill>
              </a:rPr>
              <a:pPr eaLnBrk="1" hangingPunct="1"/>
              <a:t>28</a:t>
            </a:fld>
            <a:r>
              <a:rPr lang="en-US">
                <a:solidFill>
                  <a:schemeClr val="bg1"/>
                </a:solidFill>
              </a:rPr>
              <a:t> of 39</a:t>
            </a:r>
          </a:p>
        </p:txBody>
      </p:sp>
      <p:sp>
        <p:nvSpPr>
          <p:cNvPr id="30723"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30724" name="Rectangle 3"/>
          <p:cNvSpPr>
            <a:spLocks noChangeArrowheads="1"/>
          </p:cNvSpPr>
          <p:nvPr/>
        </p:nvSpPr>
        <p:spPr bwMode="auto">
          <a:xfrm>
            <a:off x="476250" y="1677988"/>
            <a:ext cx="81534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sz="2400" b="1"/>
              <a:t>  </a:t>
            </a:r>
          </a:p>
          <a:p>
            <a:endParaRPr lang="en-US" sz="2400" b="1"/>
          </a:p>
          <a:p>
            <a:pPr>
              <a:lnSpc>
                <a:spcPct val="85000"/>
              </a:lnSpc>
            </a:pPr>
            <a:r>
              <a:rPr lang="en-US" sz="2400" b="1" i="1" u="sng">
                <a:solidFill>
                  <a:schemeClr val="accent2"/>
                </a:solidFill>
              </a:rPr>
              <a:t>break statements</a:t>
            </a:r>
            <a:r>
              <a:rPr lang="en-US" sz="2400" b="1"/>
              <a:t>  : The break statements cause control to break out of the switch and continue with the first statement following the switch. The break statements are necessary because case statements fall through. That is, without an explicit break control will flow sequentially through subsequent case statements. </a:t>
            </a:r>
            <a:endParaRPr lang="en-US" sz="2400"/>
          </a:p>
        </p:txBody>
      </p:sp>
    </p:spTree>
    <p:extLst>
      <p:ext uri="{BB962C8B-B14F-4D97-AF65-F5344CB8AC3E}">
        <p14:creationId xmlns:p14="http://schemas.microsoft.com/office/powerpoint/2010/main" val="3004625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ED4EAB19-BD43-4C91-91CA-32441DF00DAB}" type="slidenum">
              <a:rPr lang="en-US">
                <a:solidFill>
                  <a:schemeClr val="bg1"/>
                </a:solidFill>
              </a:rPr>
              <a:pPr eaLnBrk="1" hangingPunct="1"/>
              <a:t>29</a:t>
            </a:fld>
            <a:r>
              <a:rPr lang="en-US">
                <a:solidFill>
                  <a:schemeClr val="bg1"/>
                </a:solidFill>
              </a:rPr>
              <a:t> of 39</a:t>
            </a:r>
          </a:p>
        </p:txBody>
      </p:sp>
      <p:sp>
        <p:nvSpPr>
          <p:cNvPr id="31747"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31748" name="Rectangle 4"/>
          <p:cNvSpPr>
            <a:spLocks noChangeArrowheads="1"/>
          </p:cNvSpPr>
          <p:nvPr/>
        </p:nvSpPr>
        <p:spPr bwMode="auto">
          <a:xfrm>
            <a:off x="819150" y="2133600"/>
            <a:ext cx="7562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However, there are certain scenarios when you do want control to proceed sequentially through case statements. Like in the following Java code that computes the number of days in a month :</a:t>
            </a:r>
            <a:endParaRPr lang="en-US" sz="2400"/>
          </a:p>
        </p:txBody>
      </p:sp>
    </p:spTree>
    <p:extLst>
      <p:ext uri="{BB962C8B-B14F-4D97-AF65-F5344CB8AC3E}">
        <p14:creationId xmlns:p14="http://schemas.microsoft.com/office/powerpoint/2010/main" val="80445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33061D84-CF5F-4DA9-906D-1EA69EF2DECE}" type="slidenum">
              <a:rPr lang="en-US">
                <a:solidFill>
                  <a:schemeClr val="bg1"/>
                </a:solidFill>
              </a:rPr>
              <a:pPr eaLnBrk="1" hangingPunct="1"/>
              <a:t>3</a:t>
            </a:fld>
            <a:r>
              <a:rPr lang="en-US">
                <a:solidFill>
                  <a:schemeClr val="bg1"/>
                </a:solidFill>
              </a:rPr>
              <a:t> of 39</a:t>
            </a:r>
          </a:p>
        </p:txBody>
      </p:sp>
      <p:sp>
        <p:nvSpPr>
          <p:cNvPr id="5123" name="Text Box 1026"/>
          <p:cNvSpPr txBox="1">
            <a:spLocks noChangeArrowheads="1"/>
          </p:cNvSpPr>
          <p:nvPr/>
        </p:nvSpPr>
        <p:spPr bwMode="auto">
          <a:xfrm>
            <a:off x="1719263" y="411163"/>
            <a:ext cx="399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Learning Outcomes</a:t>
            </a:r>
            <a:endParaRPr lang="en-US" sz="3200">
              <a:solidFill>
                <a:srgbClr val="003366"/>
              </a:solidFill>
            </a:endParaRPr>
          </a:p>
        </p:txBody>
      </p:sp>
      <p:sp>
        <p:nvSpPr>
          <p:cNvPr id="110596" name="Rectangle 1028"/>
          <p:cNvSpPr>
            <a:spLocks noChangeArrowheads="1"/>
          </p:cNvSpPr>
          <p:nvPr/>
        </p:nvSpPr>
        <p:spPr bwMode="auto">
          <a:xfrm>
            <a:off x="533400" y="1657350"/>
            <a:ext cx="80772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t>At the end of this topic, you should be able to:</a:t>
            </a:r>
          </a:p>
          <a:p>
            <a:pPr eaLnBrk="1" hangingPunct="1">
              <a:spcBef>
                <a:spcPct val="20000"/>
              </a:spcBef>
              <a:buFontTx/>
              <a:buChar char="•"/>
            </a:pPr>
            <a:r>
              <a:rPr lang="en-US" sz="2800">
                <a:solidFill>
                  <a:srgbClr val="CC0000"/>
                </a:solidFill>
              </a:rPr>
              <a:t>Write Java programs implementing the conditional constructs</a:t>
            </a:r>
          </a:p>
        </p:txBody>
      </p:sp>
    </p:spTree>
    <p:extLst>
      <p:ext uri="{BB962C8B-B14F-4D97-AF65-F5344CB8AC3E}">
        <p14:creationId xmlns:p14="http://schemas.microsoft.com/office/powerpoint/2010/main" val="50769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7650E2A3-79B9-4792-9D23-DE61973FBE36}" type="slidenum">
              <a:rPr lang="en-US">
                <a:solidFill>
                  <a:schemeClr val="bg1"/>
                </a:solidFill>
              </a:rPr>
              <a:pPr eaLnBrk="1" hangingPunct="1"/>
              <a:t>30</a:t>
            </a:fld>
            <a:r>
              <a:rPr lang="en-US">
                <a:solidFill>
                  <a:schemeClr val="bg1"/>
                </a:solidFill>
              </a:rPr>
              <a:t> of 39</a:t>
            </a:r>
          </a:p>
        </p:txBody>
      </p:sp>
      <p:sp>
        <p:nvSpPr>
          <p:cNvPr id="32771"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32772" name="Rectangle 4"/>
          <p:cNvSpPr>
            <a:spLocks noChangeArrowheads="1"/>
          </p:cNvSpPr>
          <p:nvPr/>
        </p:nvSpPr>
        <p:spPr bwMode="auto">
          <a:xfrm>
            <a:off x="1219200" y="1450975"/>
            <a:ext cx="7524750" cy="49879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sz="1400" b="1"/>
              <a:t>        int month; </a:t>
            </a:r>
          </a:p>
          <a:p>
            <a:pPr>
              <a:lnSpc>
                <a:spcPct val="85000"/>
              </a:lnSpc>
            </a:pPr>
            <a:r>
              <a:rPr lang="en-US" sz="1400" b="1"/>
              <a:t>        int numDays; </a:t>
            </a:r>
          </a:p>
          <a:p>
            <a:pPr>
              <a:lnSpc>
                <a:spcPct val="85000"/>
              </a:lnSpc>
            </a:pPr>
            <a:r>
              <a:rPr lang="en-US" sz="1400" b="1"/>
              <a:t>        . . . </a:t>
            </a:r>
          </a:p>
          <a:p>
            <a:pPr>
              <a:lnSpc>
                <a:spcPct val="85000"/>
              </a:lnSpc>
            </a:pPr>
            <a:r>
              <a:rPr lang="en-US" sz="1400" b="1"/>
              <a:t>        switch (month) { </a:t>
            </a:r>
          </a:p>
          <a:p>
            <a:pPr>
              <a:lnSpc>
                <a:spcPct val="85000"/>
              </a:lnSpc>
            </a:pPr>
            <a:r>
              <a:rPr lang="en-US" sz="1400" b="1"/>
              <a:t>        case 1: </a:t>
            </a:r>
          </a:p>
          <a:p>
            <a:pPr>
              <a:lnSpc>
                <a:spcPct val="85000"/>
              </a:lnSpc>
            </a:pPr>
            <a:r>
              <a:rPr lang="en-US" sz="1400" b="1"/>
              <a:t>        case 3: </a:t>
            </a:r>
          </a:p>
          <a:p>
            <a:pPr>
              <a:lnSpc>
                <a:spcPct val="85000"/>
              </a:lnSpc>
            </a:pPr>
            <a:r>
              <a:rPr lang="en-US" sz="1400" b="1"/>
              <a:t>        case 5: </a:t>
            </a:r>
          </a:p>
          <a:p>
            <a:pPr>
              <a:lnSpc>
                <a:spcPct val="85000"/>
              </a:lnSpc>
            </a:pPr>
            <a:r>
              <a:rPr lang="en-US" sz="1400" b="1"/>
              <a:t>        case 7: </a:t>
            </a:r>
          </a:p>
          <a:p>
            <a:pPr>
              <a:lnSpc>
                <a:spcPct val="85000"/>
              </a:lnSpc>
            </a:pPr>
            <a:r>
              <a:rPr lang="en-US" sz="1400" b="1"/>
              <a:t>        case 8: </a:t>
            </a:r>
          </a:p>
          <a:p>
            <a:pPr>
              <a:lnSpc>
                <a:spcPct val="85000"/>
              </a:lnSpc>
            </a:pPr>
            <a:r>
              <a:rPr lang="en-US" sz="1400" b="1"/>
              <a:t>        case 10: </a:t>
            </a:r>
          </a:p>
          <a:p>
            <a:pPr>
              <a:lnSpc>
                <a:spcPct val="85000"/>
              </a:lnSpc>
            </a:pPr>
            <a:r>
              <a:rPr lang="en-US" sz="1400" b="1"/>
              <a:t>        case 12: </a:t>
            </a:r>
          </a:p>
          <a:p>
            <a:pPr>
              <a:lnSpc>
                <a:spcPct val="85000"/>
              </a:lnSpc>
            </a:pPr>
            <a:r>
              <a:rPr lang="en-US" sz="1400" b="1"/>
              <a:t>           numDays = 31; </a:t>
            </a:r>
          </a:p>
          <a:p>
            <a:pPr>
              <a:lnSpc>
                <a:spcPct val="85000"/>
              </a:lnSpc>
            </a:pPr>
            <a:r>
              <a:rPr lang="en-US" sz="1400" b="1"/>
              <a:t>           break; </a:t>
            </a:r>
          </a:p>
          <a:p>
            <a:pPr>
              <a:lnSpc>
                <a:spcPct val="85000"/>
              </a:lnSpc>
            </a:pPr>
            <a:r>
              <a:rPr lang="en-US" sz="1400" b="1"/>
              <a:t>        case 4: </a:t>
            </a:r>
          </a:p>
          <a:p>
            <a:pPr>
              <a:lnSpc>
                <a:spcPct val="85000"/>
              </a:lnSpc>
            </a:pPr>
            <a:r>
              <a:rPr lang="en-US" sz="1400" b="1"/>
              <a:t>        case 6: </a:t>
            </a:r>
          </a:p>
          <a:p>
            <a:pPr>
              <a:lnSpc>
                <a:spcPct val="85000"/>
              </a:lnSpc>
            </a:pPr>
            <a:r>
              <a:rPr lang="en-US" sz="1400" b="1"/>
              <a:t>        case 9: </a:t>
            </a:r>
          </a:p>
          <a:p>
            <a:pPr>
              <a:lnSpc>
                <a:spcPct val="85000"/>
              </a:lnSpc>
            </a:pPr>
            <a:r>
              <a:rPr lang="en-US" sz="1400" b="1"/>
              <a:t>        case 11: </a:t>
            </a:r>
          </a:p>
          <a:p>
            <a:pPr>
              <a:lnSpc>
                <a:spcPct val="85000"/>
              </a:lnSpc>
            </a:pPr>
            <a:r>
              <a:rPr lang="en-US" sz="1400" b="1"/>
              <a:t>           numDays = 30; </a:t>
            </a:r>
          </a:p>
          <a:p>
            <a:pPr>
              <a:lnSpc>
                <a:spcPct val="85000"/>
              </a:lnSpc>
            </a:pPr>
            <a:r>
              <a:rPr lang="en-US" sz="1400" b="1"/>
              <a:t>           break; </a:t>
            </a:r>
          </a:p>
          <a:p>
            <a:pPr>
              <a:lnSpc>
                <a:spcPct val="85000"/>
              </a:lnSpc>
            </a:pPr>
            <a:r>
              <a:rPr lang="en-US" sz="1400" b="1"/>
              <a:t>        case 2: </a:t>
            </a:r>
          </a:p>
          <a:p>
            <a:pPr>
              <a:lnSpc>
                <a:spcPct val="85000"/>
              </a:lnSpc>
            </a:pPr>
            <a:r>
              <a:rPr lang="en-US" sz="1400" b="1"/>
              <a:t>           if ( ((year % 4 == 0) &amp;&amp; !(year % 100 == 0)) </a:t>
            </a:r>
          </a:p>
          <a:p>
            <a:pPr>
              <a:lnSpc>
                <a:spcPct val="85000"/>
              </a:lnSpc>
            </a:pPr>
            <a:r>
              <a:rPr lang="en-US" sz="1400" b="1"/>
              <a:t>              || (year % 400 == 0) ) </a:t>
            </a:r>
          </a:p>
          <a:p>
            <a:pPr>
              <a:lnSpc>
                <a:spcPct val="85000"/>
              </a:lnSpc>
            </a:pPr>
            <a:r>
              <a:rPr lang="en-US" sz="1400" b="1"/>
              <a:t>              numDays = 29; </a:t>
            </a:r>
          </a:p>
          <a:p>
            <a:pPr>
              <a:lnSpc>
                <a:spcPct val="85000"/>
              </a:lnSpc>
            </a:pPr>
            <a:r>
              <a:rPr lang="en-US" sz="1400" b="1"/>
              <a:t>           else </a:t>
            </a:r>
          </a:p>
          <a:p>
            <a:pPr>
              <a:lnSpc>
                <a:spcPct val="85000"/>
              </a:lnSpc>
            </a:pPr>
            <a:r>
              <a:rPr lang="en-US" sz="1400" b="1"/>
              <a:t>              numDays = 28; </a:t>
            </a:r>
          </a:p>
          <a:p>
            <a:pPr>
              <a:lnSpc>
                <a:spcPct val="85000"/>
              </a:lnSpc>
            </a:pPr>
            <a:r>
              <a:rPr lang="en-US" sz="1400" b="1"/>
              <a:t>              break; </a:t>
            </a:r>
          </a:p>
          <a:p>
            <a:pPr>
              <a:lnSpc>
                <a:spcPct val="85000"/>
              </a:lnSpc>
            </a:pPr>
            <a:r>
              <a:rPr lang="en-US" sz="1400" b="1"/>
              <a:t>           }</a:t>
            </a:r>
          </a:p>
        </p:txBody>
      </p:sp>
    </p:spTree>
    <p:extLst>
      <p:ext uri="{BB962C8B-B14F-4D97-AF65-F5344CB8AC3E}">
        <p14:creationId xmlns:p14="http://schemas.microsoft.com/office/powerpoint/2010/main" val="2420384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7D9CF8D-9B0C-4C5E-8BB2-41DB2A5A063C}" type="slidenum">
              <a:rPr lang="en-US">
                <a:solidFill>
                  <a:schemeClr val="bg1"/>
                </a:solidFill>
              </a:rPr>
              <a:pPr eaLnBrk="1" hangingPunct="1"/>
              <a:t>31</a:t>
            </a:fld>
            <a:r>
              <a:rPr lang="en-US">
                <a:solidFill>
                  <a:schemeClr val="bg1"/>
                </a:solidFill>
              </a:rPr>
              <a:t> of 39</a:t>
            </a:r>
          </a:p>
        </p:txBody>
      </p:sp>
      <p:sp>
        <p:nvSpPr>
          <p:cNvPr id="33795"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33796" name="Rectangle 6"/>
          <p:cNvSpPr>
            <a:spLocks noChangeArrowheads="1"/>
          </p:cNvSpPr>
          <p:nvPr/>
        </p:nvSpPr>
        <p:spPr bwMode="auto">
          <a:xfrm>
            <a:off x="457200" y="2038350"/>
            <a:ext cx="83820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sz="2400" b="1"/>
              <a:t>Finally, you can use the </a:t>
            </a:r>
            <a:r>
              <a:rPr lang="en-US" sz="2400" b="1" i="1">
                <a:solidFill>
                  <a:schemeClr val="accent2"/>
                </a:solidFill>
              </a:rPr>
              <a:t>default statement</a:t>
            </a:r>
            <a:r>
              <a:rPr lang="en-US" sz="2400" b="1"/>
              <a:t> at the end of the switch to handle all values that aren't explicitly handled  by one of the case statements.</a:t>
            </a:r>
            <a:r>
              <a:rPr lang="en-US" sz="2400"/>
              <a:t> </a:t>
            </a:r>
          </a:p>
        </p:txBody>
      </p:sp>
    </p:spTree>
    <p:extLst>
      <p:ext uri="{BB962C8B-B14F-4D97-AF65-F5344CB8AC3E}">
        <p14:creationId xmlns:p14="http://schemas.microsoft.com/office/powerpoint/2010/main" val="2654975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F39CF224-1808-42DA-9027-10540877BC36}" type="slidenum">
              <a:rPr lang="en-US">
                <a:solidFill>
                  <a:schemeClr val="bg1"/>
                </a:solidFill>
              </a:rPr>
              <a:pPr eaLnBrk="1" hangingPunct="1"/>
              <a:t>32</a:t>
            </a:fld>
            <a:r>
              <a:rPr lang="en-US">
                <a:solidFill>
                  <a:schemeClr val="bg1"/>
                </a:solidFill>
              </a:rPr>
              <a:t> of 39</a:t>
            </a:r>
          </a:p>
        </p:txBody>
      </p:sp>
      <p:sp>
        <p:nvSpPr>
          <p:cNvPr id="34819" name="Text Box 2"/>
          <p:cNvSpPr txBox="1">
            <a:spLocks noChangeArrowheads="1"/>
          </p:cNvSpPr>
          <p:nvPr/>
        </p:nvSpPr>
        <p:spPr bwMode="auto">
          <a:xfrm>
            <a:off x="1719263" y="411163"/>
            <a:ext cx="4827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Java’s switch statement</a:t>
            </a:r>
          </a:p>
        </p:txBody>
      </p:sp>
      <p:sp>
        <p:nvSpPr>
          <p:cNvPr id="34820" name="Rectangle 4"/>
          <p:cNvSpPr>
            <a:spLocks noChangeArrowheads="1"/>
          </p:cNvSpPr>
          <p:nvPr/>
        </p:nvSpPr>
        <p:spPr bwMode="auto">
          <a:xfrm>
            <a:off x="742950" y="1539875"/>
            <a:ext cx="8096250" cy="5003800"/>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pPr>
            <a:r>
              <a:rPr lang="en-US"/>
              <a:t>     </a:t>
            </a:r>
            <a:r>
              <a:rPr lang="en-US" b="1"/>
              <a:t>int month; </a:t>
            </a:r>
          </a:p>
          <a:p>
            <a:r>
              <a:rPr lang="en-US" b="1"/>
              <a:t>        . . . </a:t>
            </a:r>
          </a:p>
          <a:p>
            <a:r>
              <a:rPr lang="en-US" b="1"/>
              <a:t>        switch (month) { </a:t>
            </a:r>
          </a:p>
          <a:p>
            <a:r>
              <a:rPr lang="en-US" b="1"/>
              <a:t>        case 1:  System.out.println("January"); break; </a:t>
            </a:r>
          </a:p>
          <a:p>
            <a:r>
              <a:rPr lang="en-US" b="1"/>
              <a:t>        case 2:  System.out.println("February"); break; </a:t>
            </a:r>
          </a:p>
          <a:p>
            <a:r>
              <a:rPr lang="en-US" b="1"/>
              <a:t>        case 3:  System.out.println("March"); break; </a:t>
            </a:r>
          </a:p>
          <a:p>
            <a:r>
              <a:rPr lang="en-US" b="1"/>
              <a:t>        case 4:  System.out.println("April"); break; </a:t>
            </a:r>
          </a:p>
          <a:p>
            <a:r>
              <a:rPr lang="en-US" b="1"/>
              <a:t>        case 5:  System.out.println("May"); break; </a:t>
            </a:r>
          </a:p>
          <a:p>
            <a:r>
              <a:rPr lang="en-US" b="1"/>
              <a:t>        case 6:  System.out.println("June"); break; </a:t>
            </a:r>
          </a:p>
          <a:p>
            <a:r>
              <a:rPr lang="en-US" b="1"/>
              <a:t>        case 7:  System.out.println("July"); break; </a:t>
            </a:r>
          </a:p>
          <a:p>
            <a:r>
              <a:rPr lang="en-US" b="1"/>
              <a:t>        case 8:  System.out.println("August"); break; </a:t>
            </a:r>
          </a:p>
          <a:p>
            <a:r>
              <a:rPr lang="en-US" b="1"/>
              <a:t>        case 9:  System.out.println("September"); break; </a:t>
            </a:r>
          </a:p>
          <a:p>
            <a:r>
              <a:rPr lang="en-US" b="1"/>
              <a:t>        case 10: System.out.println("October"); break; </a:t>
            </a:r>
          </a:p>
          <a:p>
            <a:r>
              <a:rPr lang="en-US" b="1"/>
              <a:t>        case 11: System.out.println("November"); break; </a:t>
            </a:r>
          </a:p>
          <a:p>
            <a:r>
              <a:rPr lang="en-US" b="1"/>
              <a:t>        case 12: System.out.println("December"); break; </a:t>
            </a:r>
          </a:p>
          <a:p>
            <a:r>
              <a:rPr lang="en-US" b="1">
                <a:solidFill>
                  <a:srgbClr val="CC0000"/>
                </a:solidFill>
              </a:rPr>
              <a:t>        default</a:t>
            </a:r>
            <a:r>
              <a:rPr lang="en-US" b="1"/>
              <a:t>: System.out.println("Hey, that's not a valid month!"); </a:t>
            </a:r>
          </a:p>
          <a:p>
            <a:r>
              <a:rPr lang="en-US" b="1"/>
              <a:t>        break; </a:t>
            </a:r>
          </a:p>
          <a:p>
            <a:r>
              <a:rPr lang="en-US" b="1"/>
              <a:t>        }</a:t>
            </a:r>
            <a:endParaRPr lang="en-US"/>
          </a:p>
        </p:txBody>
      </p:sp>
    </p:spTree>
    <p:extLst>
      <p:ext uri="{BB962C8B-B14F-4D97-AF65-F5344CB8AC3E}">
        <p14:creationId xmlns:p14="http://schemas.microsoft.com/office/powerpoint/2010/main" val="2463345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23FAC048-297A-4030-8400-36536DFFF81C}" type="slidenum">
              <a:rPr lang="en-US">
                <a:solidFill>
                  <a:schemeClr val="bg1"/>
                </a:solidFill>
              </a:rPr>
              <a:pPr eaLnBrk="1" hangingPunct="1"/>
              <a:t>33</a:t>
            </a:fld>
            <a:r>
              <a:rPr lang="en-US">
                <a:solidFill>
                  <a:schemeClr val="bg1"/>
                </a:solidFill>
              </a:rPr>
              <a:t> of 39</a:t>
            </a:r>
          </a:p>
        </p:txBody>
      </p:sp>
      <p:sp>
        <p:nvSpPr>
          <p:cNvPr id="35843" name="Text Box 2"/>
          <p:cNvSpPr txBox="1">
            <a:spLocks noChangeArrowheads="1"/>
          </p:cNvSpPr>
          <p:nvPr/>
        </p:nvSpPr>
        <p:spPr bwMode="auto">
          <a:xfrm>
            <a:off x="1719263" y="411163"/>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Quick Review Question</a:t>
            </a:r>
            <a:endParaRPr lang="en-US" sz="3200">
              <a:solidFill>
                <a:srgbClr val="003366"/>
              </a:solidFill>
            </a:endParaRPr>
          </a:p>
        </p:txBody>
      </p:sp>
      <p:sp>
        <p:nvSpPr>
          <p:cNvPr id="35844" name="Rectangle 4"/>
          <p:cNvSpPr>
            <a:spLocks noChangeArrowheads="1"/>
          </p:cNvSpPr>
          <p:nvPr/>
        </p:nvSpPr>
        <p:spPr bwMode="auto">
          <a:xfrm>
            <a:off x="495300" y="1733550"/>
            <a:ext cx="807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a:t>The entry fee for the local art museum is calculated as follows : children under 5 years, free; adults 65 years and older, $1.50; all others, $2.50.  Write an if statement to print the </a:t>
            </a:r>
            <a:r>
              <a:rPr lang="en-US" sz="2400">
                <a:solidFill>
                  <a:schemeClr val="accent2"/>
                </a:solidFill>
              </a:rPr>
              <a:t>entryFee</a:t>
            </a:r>
            <a:r>
              <a:rPr lang="en-US" sz="2400"/>
              <a:t> (of type </a:t>
            </a:r>
            <a:r>
              <a:rPr lang="en-US" sz="2400">
                <a:solidFill>
                  <a:schemeClr val="accent2"/>
                </a:solidFill>
              </a:rPr>
              <a:t>double</a:t>
            </a:r>
            <a:r>
              <a:rPr lang="en-US" sz="2400"/>
              <a:t>) based on the variable </a:t>
            </a:r>
            <a:r>
              <a:rPr lang="en-US" sz="2400">
                <a:solidFill>
                  <a:schemeClr val="accent2"/>
                </a:solidFill>
              </a:rPr>
              <a:t>ageOfEntrant</a:t>
            </a:r>
            <a:r>
              <a:rPr lang="en-US" sz="2400"/>
              <a:t> (of type </a:t>
            </a:r>
            <a:r>
              <a:rPr lang="en-US" sz="2400">
                <a:solidFill>
                  <a:schemeClr val="accent2"/>
                </a:solidFill>
              </a:rPr>
              <a:t>int</a:t>
            </a:r>
            <a:r>
              <a:rPr lang="en-US" sz="2400"/>
              <a:t>).</a:t>
            </a:r>
          </a:p>
          <a:p>
            <a:pPr eaLnBrk="1" hangingPunct="1">
              <a:lnSpc>
                <a:spcPct val="90000"/>
              </a:lnSpc>
              <a:spcBef>
                <a:spcPct val="20000"/>
              </a:spcBef>
              <a:buFontTx/>
              <a:buChar char="•"/>
            </a:pPr>
            <a:endParaRPr lang="en-US" sz="2400"/>
          </a:p>
        </p:txBody>
      </p:sp>
    </p:spTree>
    <p:extLst>
      <p:ext uri="{BB962C8B-B14F-4D97-AF65-F5344CB8AC3E}">
        <p14:creationId xmlns:p14="http://schemas.microsoft.com/office/powerpoint/2010/main" val="1027317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22B03CB1-884B-43C9-B603-46B8F181C598}" type="slidenum">
              <a:rPr lang="en-US">
                <a:solidFill>
                  <a:schemeClr val="bg1"/>
                </a:solidFill>
              </a:rPr>
              <a:pPr eaLnBrk="1" hangingPunct="1"/>
              <a:t>34</a:t>
            </a:fld>
            <a:r>
              <a:rPr lang="en-US">
                <a:solidFill>
                  <a:schemeClr val="bg1"/>
                </a:solidFill>
              </a:rPr>
              <a:t> of 39</a:t>
            </a:r>
          </a:p>
        </p:txBody>
      </p:sp>
      <p:sp>
        <p:nvSpPr>
          <p:cNvPr id="36867" name="Text Box 2"/>
          <p:cNvSpPr txBox="1">
            <a:spLocks noChangeArrowheads="1"/>
          </p:cNvSpPr>
          <p:nvPr/>
        </p:nvSpPr>
        <p:spPr bwMode="auto">
          <a:xfrm>
            <a:off x="1719263" y="411163"/>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Quick Review Question</a:t>
            </a:r>
            <a:endParaRPr lang="en-US" sz="3200">
              <a:solidFill>
                <a:srgbClr val="003366"/>
              </a:solidFill>
            </a:endParaRPr>
          </a:p>
        </p:txBody>
      </p:sp>
      <p:sp>
        <p:nvSpPr>
          <p:cNvPr id="36868" name="Text Box 4"/>
          <p:cNvSpPr txBox="1">
            <a:spLocks noChangeArrowheads="1"/>
          </p:cNvSpPr>
          <p:nvPr/>
        </p:nvSpPr>
        <p:spPr bwMode="auto">
          <a:xfrm>
            <a:off x="1562100" y="4686300"/>
            <a:ext cx="6134100" cy="16859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5000"/>
              </a:lnSpc>
              <a:spcBef>
                <a:spcPct val="50000"/>
              </a:spcBef>
            </a:pPr>
            <a:r>
              <a:rPr lang="en-US" b="1">
                <a:solidFill>
                  <a:schemeClr val="accent2"/>
                </a:solidFill>
              </a:rPr>
              <a:t>Are you self-employed (Enter 1 for yes, 0 for no) : 1</a:t>
            </a:r>
          </a:p>
          <a:p>
            <a:pPr>
              <a:lnSpc>
                <a:spcPct val="75000"/>
              </a:lnSpc>
              <a:spcBef>
                <a:spcPct val="50000"/>
              </a:spcBef>
            </a:pPr>
            <a:r>
              <a:rPr lang="en-US" b="1">
                <a:solidFill>
                  <a:schemeClr val="accent2"/>
                </a:solidFill>
              </a:rPr>
              <a:t>Your annual earnings : 91450</a:t>
            </a:r>
          </a:p>
          <a:p>
            <a:pPr>
              <a:lnSpc>
                <a:spcPct val="75000"/>
              </a:lnSpc>
              <a:spcBef>
                <a:spcPct val="50000"/>
              </a:spcBef>
            </a:pPr>
            <a:r>
              <a:rPr lang="en-US" b="1">
                <a:solidFill>
                  <a:schemeClr val="accent2"/>
                </a:solidFill>
              </a:rPr>
              <a:t>Your FICA tax is $10327.500</a:t>
            </a:r>
          </a:p>
          <a:p>
            <a:pPr>
              <a:lnSpc>
                <a:spcPct val="75000"/>
              </a:lnSpc>
              <a:spcBef>
                <a:spcPct val="50000"/>
              </a:spcBef>
            </a:pPr>
            <a:r>
              <a:rPr lang="en-US" b="1">
                <a:solidFill>
                  <a:schemeClr val="accent2"/>
                </a:solidFill>
              </a:rPr>
              <a:t>Your Medicare tax is $694.550</a:t>
            </a:r>
          </a:p>
          <a:p>
            <a:pPr>
              <a:lnSpc>
                <a:spcPct val="75000"/>
              </a:lnSpc>
              <a:spcBef>
                <a:spcPct val="50000"/>
              </a:spcBef>
            </a:pPr>
            <a:r>
              <a:rPr lang="en-US" b="1">
                <a:solidFill>
                  <a:schemeClr val="accent2"/>
                </a:solidFill>
              </a:rPr>
              <a:t>Your total security tax is $11022.050</a:t>
            </a:r>
            <a:endParaRPr lang="en-US">
              <a:solidFill>
                <a:schemeClr val="accent2"/>
              </a:solidFill>
            </a:endParaRPr>
          </a:p>
        </p:txBody>
      </p:sp>
      <p:sp>
        <p:nvSpPr>
          <p:cNvPr id="36869" name="Rectangle 5"/>
          <p:cNvSpPr>
            <a:spLocks noChangeArrowheads="1"/>
          </p:cNvSpPr>
          <p:nvPr/>
        </p:nvSpPr>
        <p:spPr bwMode="auto">
          <a:xfrm>
            <a:off x="588963" y="1506538"/>
            <a:ext cx="7947025"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a:t>The current rule for Social Security contributions is this: 7.65% of your salary, up to $67500, is taken as Social Security (FICA) tax, then 1.45% of everything above that is taken as Medicare tax.  However, if you are self-employed, it is 15.3% up to $67,500, then 2.9% above that.  Write a program that first asks the user whether he or she is self-employed and then asks for the annual salary, and calculates the FICA tax, the Medicare tax, and the total.  For example :</a:t>
            </a:r>
          </a:p>
        </p:txBody>
      </p:sp>
    </p:spTree>
    <p:extLst>
      <p:ext uri="{BB962C8B-B14F-4D97-AF65-F5344CB8AC3E}">
        <p14:creationId xmlns:p14="http://schemas.microsoft.com/office/powerpoint/2010/main" val="902622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922180A3-0E04-49C6-83B5-D3E84F03DCB7}" type="slidenum">
              <a:rPr lang="en-US">
                <a:solidFill>
                  <a:schemeClr val="bg1"/>
                </a:solidFill>
              </a:rPr>
              <a:pPr eaLnBrk="1" hangingPunct="1"/>
              <a:t>35</a:t>
            </a:fld>
            <a:r>
              <a:rPr lang="en-US">
                <a:solidFill>
                  <a:schemeClr val="bg1"/>
                </a:solidFill>
              </a:rPr>
              <a:t> of 39</a:t>
            </a:r>
          </a:p>
        </p:txBody>
      </p:sp>
      <p:sp>
        <p:nvSpPr>
          <p:cNvPr id="37891" name="Text Box 2"/>
          <p:cNvSpPr txBox="1">
            <a:spLocks noChangeArrowheads="1"/>
          </p:cNvSpPr>
          <p:nvPr/>
        </p:nvSpPr>
        <p:spPr bwMode="auto">
          <a:xfrm>
            <a:off x="1719263" y="411163"/>
            <a:ext cx="455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Follow Up Assignment</a:t>
            </a:r>
            <a:endParaRPr lang="en-US" sz="3200">
              <a:solidFill>
                <a:srgbClr val="003366"/>
              </a:solidFill>
            </a:endParaRPr>
          </a:p>
        </p:txBody>
      </p:sp>
      <p:sp>
        <p:nvSpPr>
          <p:cNvPr id="37892" name="Rectangle 4"/>
          <p:cNvSpPr>
            <a:spLocks noChangeArrowheads="1"/>
          </p:cNvSpPr>
          <p:nvPr/>
        </p:nvSpPr>
        <p:spPr bwMode="auto">
          <a:xfrm>
            <a:off x="304800" y="1905000"/>
            <a:ext cx="8839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10000"/>
              </a:spcBef>
            </a:pPr>
            <a:endParaRPr lang="en-US" sz="2400"/>
          </a:p>
          <a:p>
            <a:pPr eaLnBrk="1" hangingPunct="1">
              <a:spcBef>
                <a:spcPct val="10000"/>
              </a:spcBef>
            </a:pPr>
            <a:r>
              <a:rPr lang="en-US" sz="2400"/>
              <a:t>The Center for Disease Control in Atlanta, Georgia, has computed various “recommended values” for a person’s body mass index.  The body mass index is a person’s weight in kilograms divided by the square of his or her height in meters.  For men, an index of 27.8 or more is considered high; for nonpregnant women, the cutoff is 27.3.  Write an application to read a person’s gender, height and weight, determine the bodyMassIndex, and print a message as to whether it is high or not.  Your applciation should convert height from inches to meters ( 1 meter is 39.37 inches) and weight from pounds to kilograms ( 1 kilogram is 2.20 pounds).  </a:t>
            </a:r>
          </a:p>
        </p:txBody>
      </p:sp>
      <p:sp>
        <p:nvSpPr>
          <p:cNvPr id="37893" name="Text Box 7"/>
          <p:cNvSpPr txBox="1">
            <a:spLocks noChangeArrowheads="1"/>
          </p:cNvSpPr>
          <p:nvPr/>
        </p:nvSpPr>
        <p:spPr bwMode="auto">
          <a:xfrm>
            <a:off x="838200" y="1390650"/>
            <a:ext cx="7886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a:t>Work on this assignment for discussion in the next lesson.</a:t>
            </a:r>
            <a:endParaRPr lang="en-GB" sz="2400"/>
          </a:p>
        </p:txBody>
      </p:sp>
    </p:spTree>
    <p:extLst>
      <p:ext uri="{BB962C8B-B14F-4D97-AF65-F5344CB8AC3E}">
        <p14:creationId xmlns:p14="http://schemas.microsoft.com/office/powerpoint/2010/main" val="2571669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22BF692-D6FC-4416-8DA3-400290A7D7B2}" type="slidenum">
              <a:rPr lang="en-US">
                <a:solidFill>
                  <a:schemeClr val="bg1"/>
                </a:solidFill>
              </a:rPr>
              <a:pPr eaLnBrk="1" hangingPunct="1"/>
              <a:t>36</a:t>
            </a:fld>
            <a:r>
              <a:rPr lang="en-US">
                <a:solidFill>
                  <a:schemeClr val="bg1"/>
                </a:solidFill>
              </a:rPr>
              <a:t> of 39</a:t>
            </a:r>
          </a:p>
        </p:txBody>
      </p:sp>
      <p:sp>
        <p:nvSpPr>
          <p:cNvPr id="38915" name="Text Box 2"/>
          <p:cNvSpPr txBox="1">
            <a:spLocks noChangeArrowheads="1"/>
          </p:cNvSpPr>
          <p:nvPr/>
        </p:nvSpPr>
        <p:spPr bwMode="auto">
          <a:xfrm>
            <a:off x="1719263" y="411163"/>
            <a:ext cx="455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Follow Up Assignment</a:t>
            </a:r>
            <a:endParaRPr lang="en-US" sz="3200">
              <a:solidFill>
                <a:srgbClr val="003366"/>
              </a:solidFill>
            </a:endParaRPr>
          </a:p>
        </p:txBody>
      </p:sp>
      <p:sp>
        <p:nvSpPr>
          <p:cNvPr id="38916" name="Text Box 4"/>
          <p:cNvSpPr txBox="1">
            <a:spLocks noChangeArrowheads="1"/>
          </p:cNvSpPr>
          <p:nvPr/>
        </p:nvSpPr>
        <p:spPr bwMode="auto">
          <a:xfrm>
            <a:off x="971550" y="2019300"/>
            <a:ext cx="5638800" cy="19272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b="1">
                <a:solidFill>
                  <a:schemeClr val="accent2"/>
                </a:solidFill>
              </a:rPr>
              <a:t>BODY MASS CALCULATION</a:t>
            </a:r>
          </a:p>
          <a:p>
            <a:pPr>
              <a:lnSpc>
                <a:spcPct val="85000"/>
              </a:lnSpc>
            </a:pPr>
            <a:endParaRPr lang="en-US" b="1">
              <a:solidFill>
                <a:schemeClr val="accent2"/>
              </a:solidFill>
            </a:endParaRPr>
          </a:p>
          <a:p>
            <a:pPr>
              <a:lnSpc>
                <a:spcPct val="85000"/>
              </a:lnSpc>
            </a:pPr>
            <a:r>
              <a:rPr lang="en-US" b="1">
                <a:solidFill>
                  <a:schemeClr val="accent2"/>
                </a:solidFill>
              </a:rPr>
              <a:t>Enter your gender (0 for male, 1 for female) : 1</a:t>
            </a:r>
          </a:p>
          <a:p>
            <a:pPr>
              <a:lnSpc>
                <a:spcPct val="85000"/>
              </a:lnSpc>
            </a:pPr>
            <a:r>
              <a:rPr lang="en-US" b="1">
                <a:solidFill>
                  <a:schemeClr val="accent2"/>
                </a:solidFill>
              </a:rPr>
              <a:t>Enter your height in inches : 69</a:t>
            </a:r>
          </a:p>
          <a:p>
            <a:pPr>
              <a:lnSpc>
                <a:spcPct val="85000"/>
              </a:lnSpc>
            </a:pPr>
            <a:r>
              <a:rPr lang="en-US" b="1">
                <a:solidFill>
                  <a:schemeClr val="accent2"/>
                </a:solidFill>
              </a:rPr>
              <a:t>Enter your weight in pounds : 141</a:t>
            </a:r>
          </a:p>
          <a:p>
            <a:pPr>
              <a:lnSpc>
                <a:spcPct val="85000"/>
              </a:lnSpc>
            </a:pPr>
            <a:endParaRPr lang="en-US" b="1">
              <a:solidFill>
                <a:schemeClr val="accent2"/>
              </a:solidFill>
            </a:endParaRPr>
          </a:p>
          <a:p>
            <a:pPr>
              <a:lnSpc>
                <a:spcPct val="85000"/>
              </a:lnSpc>
            </a:pPr>
            <a:r>
              <a:rPr lang="en-US" b="1">
                <a:solidFill>
                  <a:schemeClr val="accent2"/>
                </a:solidFill>
              </a:rPr>
              <a:t>Your body-mass-index is 20.90; this is not considered high.</a:t>
            </a:r>
          </a:p>
        </p:txBody>
      </p:sp>
      <p:sp>
        <p:nvSpPr>
          <p:cNvPr id="38917" name="Text Box 5"/>
          <p:cNvSpPr txBox="1">
            <a:spLocks noChangeArrowheads="1"/>
          </p:cNvSpPr>
          <p:nvPr/>
        </p:nvSpPr>
        <p:spPr bwMode="auto">
          <a:xfrm>
            <a:off x="971550" y="4206875"/>
            <a:ext cx="5638800" cy="1927225"/>
          </a:xfrm>
          <a:prstGeom prst="rect">
            <a:avLst/>
          </a:prstGeom>
          <a:solidFill>
            <a:srgbClr val="CCFFFF"/>
          </a:solidFill>
          <a:ln w="9525">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b="1">
                <a:solidFill>
                  <a:schemeClr val="accent2"/>
                </a:solidFill>
              </a:rPr>
              <a:t>BODY MASS CALCULATION</a:t>
            </a:r>
          </a:p>
          <a:p>
            <a:pPr>
              <a:lnSpc>
                <a:spcPct val="85000"/>
              </a:lnSpc>
            </a:pPr>
            <a:endParaRPr lang="en-US" b="1">
              <a:solidFill>
                <a:schemeClr val="accent2"/>
              </a:solidFill>
            </a:endParaRPr>
          </a:p>
          <a:p>
            <a:pPr>
              <a:lnSpc>
                <a:spcPct val="85000"/>
              </a:lnSpc>
            </a:pPr>
            <a:r>
              <a:rPr lang="en-US" b="1">
                <a:solidFill>
                  <a:schemeClr val="accent2"/>
                </a:solidFill>
              </a:rPr>
              <a:t>Enter your gender (0 for male, 1 for female) : 1</a:t>
            </a:r>
          </a:p>
          <a:p>
            <a:pPr>
              <a:lnSpc>
                <a:spcPct val="85000"/>
              </a:lnSpc>
            </a:pPr>
            <a:r>
              <a:rPr lang="en-US" b="1">
                <a:solidFill>
                  <a:schemeClr val="accent2"/>
                </a:solidFill>
              </a:rPr>
              <a:t>Enter your height in inches : 61</a:t>
            </a:r>
          </a:p>
          <a:p>
            <a:pPr>
              <a:lnSpc>
                <a:spcPct val="85000"/>
              </a:lnSpc>
            </a:pPr>
            <a:r>
              <a:rPr lang="en-US" b="1">
                <a:solidFill>
                  <a:schemeClr val="accent2"/>
                </a:solidFill>
              </a:rPr>
              <a:t>Enter your weight in pounds : 145</a:t>
            </a:r>
          </a:p>
          <a:p>
            <a:pPr>
              <a:lnSpc>
                <a:spcPct val="85000"/>
              </a:lnSpc>
            </a:pPr>
            <a:endParaRPr lang="en-US" b="1">
              <a:solidFill>
                <a:schemeClr val="accent2"/>
              </a:solidFill>
            </a:endParaRPr>
          </a:p>
          <a:p>
            <a:pPr>
              <a:lnSpc>
                <a:spcPct val="85000"/>
              </a:lnSpc>
            </a:pPr>
            <a:r>
              <a:rPr lang="en-US" b="1">
                <a:solidFill>
                  <a:schemeClr val="accent2"/>
                </a:solidFill>
              </a:rPr>
              <a:t>Your body-mass-index is 27.47; this is considered high.</a:t>
            </a:r>
          </a:p>
        </p:txBody>
      </p:sp>
      <p:sp>
        <p:nvSpPr>
          <p:cNvPr id="38918" name="Rectangle 7"/>
          <p:cNvSpPr>
            <a:spLocks noChangeArrowheads="1"/>
          </p:cNvSpPr>
          <p:nvPr/>
        </p:nvSpPr>
        <p:spPr bwMode="auto">
          <a:xfrm>
            <a:off x="977900" y="1466850"/>
            <a:ext cx="482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10000"/>
              </a:spcBef>
            </a:pPr>
            <a:r>
              <a:rPr lang="en-US" sz="2400"/>
              <a:t>Your output should look like this :  </a:t>
            </a:r>
          </a:p>
        </p:txBody>
      </p:sp>
    </p:spTree>
    <p:extLst>
      <p:ext uri="{BB962C8B-B14F-4D97-AF65-F5344CB8AC3E}">
        <p14:creationId xmlns:p14="http://schemas.microsoft.com/office/powerpoint/2010/main" val="2929802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627CAEB-5C93-4A96-ABC5-F2C46111B2BA}" type="slidenum">
              <a:rPr lang="en-US">
                <a:solidFill>
                  <a:schemeClr val="bg1"/>
                </a:solidFill>
              </a:rPr>
              <a:pPr eaLnBrk="1" hangingPunct="1"/>
              <a:t>37</a:t>
            </a:fld>
            <a:r>
              <a:rPr lang="en-US">
                <a:solidFill>
                  <a:schemeClr val="bg1"/>
                </a:solidFill>
              </a:rPr>
              <a:t> of 39</a:t>
            </a:r>
          </a:p>
        </p:txBody>
      </p:sp>
      <p:sp>
        <p:nvSpPr>
          <p:cNvPr id="39939" name="Text Box 2"/>
          <p:cNvSpPr txBox="1">
            <a:spLocks noChangeArrowheads="1"/>
          </p:cNvSpPr>
          <p:nvPr/>
        </p:nvSpPr>
        <p:spPr bwMode="auto">
          <a:xfrm>
            <a:off x="1719263" y="411163"/>
            <a:ext cx="6813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Summary of Main Teaching Points</a:t>
            </a:r>
            <a:endParaRPr lang="en-US" sz="3200">
              <a:solidFill>
                <a:srgbClr val="003366"/>
              </a:solidFill>
            </a:endParaRPr>
          </a:p>
        </p:txBody>
      </p:sp>
      <p:sp>
        <p:nvSpPr>
          <p:cNvPr id="39940" name="Rectangle 4"/>
          <p:cNvSpPr>
            <a:spLocks noChangeArrowheads="1"/>
          </p:cNvSpPr>
          <p:nvPr/>
        </p:nvSpPr>
        <p:spPr bwMode="auto">
          <a:xfrm>
            <a:off x="590550" y="1543050"/>
            <a:ext cx="70866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a:solidFill>
                  <a:schemeClr val="accent2"/>
                </a:solidFill>
              </a:rPr>
              <a:t>Flow Control</a:t>
            </a:r>
            <a:endParaRPr lang="en-US" sz="2400"/>
          </a:p>
          <a:p>
            <a:pPr lvl="1" eaLnBrk="1" hangingPunct="1">
              <a:spcBef>
                <a:spcPct val="20000"/>
              </a:spcBef>
              <a:buFontTx/>
              <a:buChar char="–"/>
            </a:pPr>
            <a:r>
              <a:rPr lang="en-US" sz="2400"/>
              <a:t>The if-else Statement</a:t>
            </a:r>
          </a:p>
          <a:p>
            <a:pPr lvl="2" eaLnBrk="1" hangingPunct="1">
              <a:spcBef>
                <a:spcPct val="20000"/>
              </a:spcBef>
              <a:buFontTx/>
              <a:buChar char="•"/>
            </a:pPr>
            <a:r>
              <a:rPr lang="en-US" sz="2400"/>
              <a:t>Examples</a:t>
            </a:r>
          </a:p>
          <a:p>
            <a:pPr lvl="1" eaLnBrk="1" hangingPunct="1">
              <a:spcBef>
                <a:spcPct val="20000"/>
              </a:spcBef>
              <a:buFontTx/>
              <a:buChar char="–"/>
            </a:pPr>
            <a:r>
              <a:rPr lang="en-US" sz="2400"/>
              <a:t>Nested if…else constructs.</a:t>
            </a:r>
          </a:p>
          <a:p>
            <a:pPr lvl="2" eaLnBrk="1" hangingPunct="1">
              <a:spcBef>
                <a:spcPct val="20000"/>
              </a:spcBef>
              <a:buFontTx/>
              <a:buChar char="•"/>
            </a:pPr>
            <a:r>
              <a:rPr lang="en-US" sz="2400"/>
              <a:t>Examples</a:t>
            </a:r>
          </a:p>
          <a:p>
            <a:pPr lvl="2" eaLnBrk="1" hangingPunct="1">
              <a:spcBef>
                <a:spcPct val="20000"/>
              </a:spcBef>
              <a:buFontTx/>
              <a:buChar char="•"/>
            </a:pPr>
            <a:r>
              <a:rPr lang="en-US" sz="2400"/>
              <a:t>The else if statement</a:t>
            </a:r>
          </a:p>
          <a:p>
            <a:pPr lvl="2" eaLnBrk="1" hangingPunct="1">
              <a:spcBef>
                <a:spcPct val="20000"/>
              </a:spcBef>
              <a:buFontTx/>
              <a:buChar char="•"/>
            </a:pPr>
            <a:r>
              <a:rPr lang="en-US" sz="2400"/>
              <a:t>Dangling else case (No parent, no child rule)</a:t>
            </a:r>
          </a:p>
          <a:p>
            <a:pPr lvl="1" eaLnBrk="1" hangingPunct="1">
              <a:spcBef>
                <a:spcPct val="20000"/>
              </a:spcBef>
              <a:buFontTx/>
              <a:buChar char="–"/>
            </a:pPr>
            <a:r>
              <a:rPr lang="en-US" sz="2400"/>
              <a:t>Java’s switch Statement</a:t>
            </a:r>
          </a:p>
          <a:p>
            <a:pPr lvl="2" eaLnBrk="1" hangingPunct="1">
              <a:spcBef>
                <a:spcPct val="20000"/>
              </a:spcBef>
              <a:buFontTx/>
              <a:buChar char="•"/>
            </a:pPr>
            <a:r>
              <a:rPr lang="en-US" sz="2400"/>
              <a:t>Using the break statement</a:t>
            </a:r>
          </a:p>
          <a:p>
            <a:pPr lvl="2" eaLnBrk="1" hangingPunct="1">
              <a:spcBef>
                <a:spcPct val="20000"/>
              </a:spcBef>
              <a:buFontTx/>
              <a:buChar char="•"/>
            </a:pPr>
            <a:r>
              <a:rPr lang="en-US" sz="2400"/>
              <a:t>Not using the break statement</a:t>
            </a:r>
          </a:p>
          <a:p>
            <a:pPr lvl="2" eaLnBrk="1" hangingPunct="1">
              <a:spcBef>
                <a:spcPct val="20000"/>
              </a:spcBef>
              <a:buFontTx/>
              <a:buChar char="•"/>
            </a:pPr>
            <a:r>
              <a:rPr lang="en-US" sz="2400"/>
              <a:t>The default clause</a:t>
            </a:r>
          </a:p>
          <a:p>
            <a:pPr lvl="1" eaLnBrk="1" hangingPunct="1">
              <a:spcBef>
                <a:spcPct val="20000"/>
              </a:spcBef>
              <a:buFontTx/>
              <a:buChar char="–"/>
            </a:pPr>
            <a:endParaRPr lang="en-US" sz="2400"/>
          </a:p>
        </p:txBody>
      </p:sp>
    </p:spTree>
    <p:extLst>
      <p:ext uri="{BB962C8B-B14F-4D97-AF65-F5344CB8AC3E}">
        <p14:creationId xmlns:p14="http://schemas.microsoft.com/office/powerpoint/2010/main" val="383063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197C45E8-8A4B-4E1A-B5ED-77B12FBDDE10}" type="slidenum">
              <a:rPr lang="en-US">
                <a:solidFill>
                  <a:schemeClr val="bg1"/>
                </a:solidFill>
              </a:rPr>
              <a:pPr eaLnBrk="1" hangingPunct="1"/>
              <a:t>38</a:t>
            </a:fld>
            <a:r>
              <a:rPr lang="en-US">
                <a:solidFill>
                  <a:schemeClr val="bg1"/>
                </a:solidFill>
              </a:rPr>
              <a:t> of 39</a:t>
            </a:r>
          </a:p>
        </p:txBody>
      </p:sp>
      <p:sp>
        <p:nvSpPr>
          <p:cNvPr id="40963" name="Text Box 4"/>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9600"/>
              <a:t>Q &amp; A</a:t>
            </a:r>
          </a:p>
        </p:txBody>
      </p:sp>
      <p:sp>
        <p:nvSpPr>
          <p:cNvPr id="40964" name="Text Box 5"/>
          <p:cNvSpPr txBox="1">
            <a:spLocks noChangeArrowheads="1"/>
          </p:cNvSpPr>
          <p:nvPr/>
        </p:nvSpPr>
        <p:spPr bwMode="auto">
          <a:xfrm>
            <a:off x="1719263" y="411163"/>
            <a:ext cx="6022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3911499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93953AEF-2C8F-4275-B4DA-26688E9CC4AF}" type="slidenum">
              <a:rPr lang="en-US">
                <a:solidFill>
                  <a:schemeClr val="bg1"/>
                </a:solidFill>
              </a:rPr>
              <a:pPr eaLnBrk="1" hangingPunct="1"/>
              <a:t>39</a:t>
            </a:fld>
            <a:r>
              <a:rPr lang="en-US">
                <a:solidFill>
                  <a:schemeClr val="bg1"/>
                </a:solidFill>
              </a:rPr>
              <a:t> of 39</a:t>
            </a:r>
          </a:p>
        </p:txBody>
      </p:sp>
      <p:sp>
        <p:nvSpPr>
          <p:cNvPr id="41987" name="Text Box 3"/>
          <p:cNvSpPr txBox="1">
            <a:spLocks noChangeArrowheads="1"/>
          </p:cNvSpPr>
          <p:nvPr/>
        </p:nvSpPr>
        <p:spPr bwMode="auto">
          <a:xfrm>
            <a:off x="1719263" y="411163"/>
            <a:ext cx="2732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Next Session</a:t>
            </a:r>
            <a:endParaRPr lang="en-US" sz="3200">
              <a:solidFill>
                <a:srgbClr val="003366"/>
              </a:solidFill>
            </a:endParaRPr>
          </a:p>
        </p:txBody>
      </p:sp>
      <p:sp>
        <p:nvSpPr>
          <p:cNvPr id="41988" name="Rectangle 5"/>
          <p:cNvSpPr>
            <a:spLocks noChangeArrowheads="1"/>
          </p:cNvSpPr>
          <p:nvPr/>
        </p:nvSpPr>
        <p:spPr bwMode="auto">
          <a:xfrm>
            <a:off x="1447800" y="1524000"/>
            <a:ext cx="7086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sz="2800">
                <a:solidFill>
                  <a:schemeClr val="accent2"/>
                </a:solidFill>
              </a:rPr>
              <a:t>Iteration / Loop</a:t>
            </a:r>
            <a:endParaRPr lang="en-US" sz="2800"/>
          </a:p>
          <a:p>
            <a:pPr lvl="1" eaLnBrk="1" hangingPunct="1">
              <a:spcBef>
                <a:spcPct val="20000"/>
              </a:spcBef>
              <a:buFontTx/>
              <a:buChar char="–"/>
            </a:pPr>
            <a:r>
              <a:rPr lang="en-US" sz="2800"/>
              <a:t>The </a:t>
            </a:r>
            <a:r>
              <a:rPr lang="en-US" sz="2800">
                <a:solidFill>
                  <a:srgbClr val="CC0000"/>
                </a:solidFill>
              </a:rPr>
              <a:t>while</a:t>
            </a:r>
            <a:r>
              <a:rPr lang="en-US" sz="2800"/>
              <a:t> Statement</a:t>
            </a:r>
          </a:p>
          <a:p>
            <a:pPr lvl="1" eaLnBrk="1" hangingPunct="1">
              <a:spcBef>
                <a:spcPct val="20000"/>
              </a:spcBef>
              <a:buFontTx/>
              <a:buChar char="–"/>
            </a:pPr>
            <a:r>
              <a:rPr lang="en-US" sz="2800"/>
              <a:t>The </a:t>
            </a:r>
            <a:r>
              <a:rPr lang="en-US" sz="2800">
                <a:solidFill>
                  <a:srgbClr val="CC0000"/>
                </a:solidFill>
              </a:rPr>
              <a:t>for</a:t>
            </a:r>
            <a:r>
              <a:rPr lang="en-US" sz="2800"/>
              <a:t> Statement</a:t>
            </a:r>
          </a:p>
          <a:p>
            <a:pPr lvl="1" eaLnBrk="1" hangingPunct="1">
              <a:spcBef>
                <a:spcPct val="20000"/>
              </a:spcBef>
              <a:buFontTx/>
              <a:buChar char="–"/>
            </a:pPr>
            <a:r>
              <a:rPr lang="en-US" sz="2800"/>
              <a:t>The </a:t>
            </a:r>
            <a:r>
              <a:rPr lang="en-US" sz="2800">
                <a:solidFill>
                  <a:srgbClr val="CC0000"/>
                </a:solidFill>
              </a:rPr>
              <a:t>do … while</a:t>
            </a:r>
            <a:r>
              <a:rPr lang="en-US" sz="2800"/>
              <a:t> Statement</a:t>
            </a:r>
          </a:p>
          <a:p>
            <a:pPr lvl="1" eaLnBrk="1" hangingPunct="1">
              <a:spcBef>
                <a:spcPct val="20000"/>
              </a:spcBef>
              <a:buFontTx/>
              <a:buChar char="–"/>
            </a:pPr>
            <a:r>
              <a:rPr lang="en-US" sz="2800"/>
              <a:t>Reading Input In A Loop</a:t>
            </a:r>
          </a:p>
          <a:p>
            <a:pPr lvl="1" eaLnBrk="1" hangingPunct="1">
              <a:spcBef>
                <a:spcPct val="20000"/>
              </a:spcBef>
              <a:buFontTx/>
              <a:buChar char="–"/>
            </a:pPr>
            <a:r>
              <a:rPr lang="en-US" sz="2800"/>
              <a:t>The </a:t>
            </a:r>
            <a:r>
              <a:rPr lang="en-US" sz="2800">
                <a:solidFill>
                  <a:srgbClr val="CC0000"/>
                </a:solidFill>
              </a:rPr>
              <a:t>break</a:t>
            </a:r>
            <a:r>
              <a:rPr lang="en-US" sz="2800"/>
              <a:t> statements in Loops</a:t>
            </a:r>
          </a:p>
        </p:txBody>
      </p:sp>
    </p:spTree>
    <p:extLst>
      <p:ext uri="{BB962C8B-B14F-4D97-AF65-F5344CB8AC3E}">
        <p14:creationId xmlns:p14="http://schemas.microsoft.com/office/powerpoint/2010/main" val="223837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A5047D02-B244-4F07-A3F3-953C5992ED70}" type="slidenum">
              <a:rPr lang="en-US">
                <a:solidFill>
                  <a:schemeClr val="bg1"/>
                </a:solidFill>
              </a:rPr>
              <a:pPr eaLnBrk="1" hangingPunct="1"/>
              <a:t>4</a:t>
            </a:fld>
            <a:r>
              <a:rPr lang="en-US">
                <a:solidFill>
                  <a:schemeClr val="bg1"/>
                </a:solidFill>
              </a:rPr>
              <a:t> of 39</a:t>
            </a:r>
          </a:p>
        </p:txBody>
      </p:sp>
      <p:sp>
        <p:nvSpPr>
          <p:cNvPr id="6147" name="Text Box 11"/>
          <p:cNvSpPr txBox="1">
            <a:spLocks noChangeArrowheads="1"/>
          </p:cNvSpPr>
          <p:nvPr/>
        </p:nvSpPr>
        <p:spPr bwMode="auto">
          <a:xfrm>
            <a:off x="1719263" y="411163"/>
            <a:ext cx="6992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Key Terms you must be able to use</a:t>
            </a:r>
            <a:endParaRPr lang="en-US" sz="3200">
              <a:solidFill>
                <a:srgbClr val="003366"/>
              </a:solidFill>
            </a:endParaRPr>
          </a:p>
        </p:txBody>
      </p:sp>
      <p:sp>
        <p:nvSpPr>
          <p:cNvPr id="6148" name="Text Box 13"/>
          <p:cNvSpPr txBox="1">
            <a:spLocks noChangeArrowheads="1"/>
          </p:cNvSpPr>
          <p:nvPr/>
        </p:nvSpPr>
        <p:spPr bwMode="auto">
          <a:xfrm>
            <a:off x="466725" y="1652588"/>
            <a:ext cx="8102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If you have mastered this topic, </a:t>
            </a:r>
            <a:r>
              <a:rPr lang="en-US" sz="2400">
                <a:solidFill>
                  <a:srgbClr val="990000"/>
                </a:solidFill>
              </a:rPr>
              <a:t>you should be able to use the following terms correctly in your assignments and exams</a:t>
            </a:r>
            <a:r>
              <a:rPr lang="en-US" sz="2400"/>
              <a:t>:</a:t>
            </a:r>
          </a:p>
          <a:p>
            <a:pPr eaLnBrk="1" hangingPunct="1"/>
            <a:endParaRPr lang="en-US" sz="2400"/>
          </a:p>
          <a:p>
            <a:pPr eaLnBrk="1" hangingPunct="1">
              <a:buFontTx/>
              <a:buChar char="•"/>
            </a:pPr>
            <a:r>
              <a:rPr lang="en-US" sz="2400"/>
              <a:t> Flow control – Program statements (including Java)</a:t>
            </a:r>
            <a:br>
              <a:rPr lang="en-US" sz="2400"/>
            </a:br>
            <a:r>
              <a:rPr lang="en-US" sz="2400"/>
              <a:t>  execute in sequence only unless a flow control permits </a:t>
            </a:r>
            <a:br>
              <a:rPr lang="en-US" sz="2400"/>
            </a:br>
            <a:r>
              <a:rPr lang="en-US" sz="2400"/>
              <a:t>  the change of the default sequential flow. </a:t>
            </a:r>
          </a:p>
          <a:p>
            <a:pPr eaLnBrk="1" hangingPunct="1">
              <a:buFontTx/>
              <a:buChar char="•"/>
            </a:pPr>
            <a:endParaRPr lang="en-US" sz="2400"/>
          </a:p>
          <a:p>
            <a:pPr eaLnBrk="1" hangingPunct="1">
              <a:buFontTx/>
              <a:buChar char="•"/>
            </a:pPr>
            <a:r>
              <a:rPr lang="en-US" sz="2400"/>
              <a:t> switch - </a:t>
            </a:r>
            <a:r>
              <a:rPr lang="en-GB" sz="2400"/>
              <a:t>Java has a shorthand for certain types of </a:t>
            </a:r>
            <a:br>
              <a:rPr lang="en-GB" sz="2400"/>
            </a:br>
            <a:r>
              <a:rPr lang="en-GB" sz="2400"/>
              <a:t>   multiple if statements, called the switch-case statement.</a:t>
            </a:r>
            <a:br>
              <a:rPr lang="en-GB" sz="2400"/>
            </a:br>
            <a:r>
              <a:rPr lang="en-GB" sz="2400"/>
              <a:t>   In certain situations, the switch-case statement will be </a:t>
            </a:r>
            <a:br>
              <a:rPr lang="en-GB" sz="2400"/>
            </a:br>
            <a:r>
              <a:rPr lang="en-GB" sz="2400"/>
              <a:t>   much more effective than multiple if statements.</a:t>
            </a:r>
            <a:endParaRPr lang="en-US" sz="2400"/>
          </a:p>
        </p:txBody>
      </p:sp>
    </p:spTree>
    <p:extLst>
      <p:ext uri="{BB962C8B-B14F-4D97-AF65-F5344CB8AC3E}">
        <p14:creationId xmlns:p14="http://schemas.microsoft.com/office/powerpoint/2010/main" val="68003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6E027A6-1390-49F5-94BD-BE4965CC96E7}" type="slidenum">
              <a:rPr lang="en-US">
                <a:solidFill>
                  <a:schemeClr val="bg1"/>
                </a:solidFill>
              </a:rPr>
              <a:pPr eaLnBrk="1" hangingPunct="1"/>
              <a:t>5</a:t>
            </a:fld>
            <a:r>
              <a:rPr lang="en-US">
                <a:solidFill>
                  <a:schemeClr val="bg1"/>
                </a:solidFill>
              </a:rPr>
              <a:t> of 39</a:t>
            </a:r>
          </a:p>
        </p:txBody>
      </p:sp>
      <p:sp>
        <p:nvSpPr>
          <p:cNvPr id="7171" name="Text Box 2"/>
          <p:cNvSpPr txBox="1">
            <a:spLocks noChangeArrowheads="1"/>
          </p:cNvSpPr>
          <p:nvPr/>
        </p:nvSpPr>
        <p:spPr bwMode="auto">
          <a:xfrm>
            <a:off x="1719263" y="4111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The if – else statement</a:t>
            </a:r>
          </a:p>
        </p:txBody>
      </p:sp>
      <p:sp>
        <p:nvSpPr>
          <p:cNvPr id="7172" name="Rectangle 4"/>
          <p:cNvSpPr>
            <a:spLocks noChangeArrowheads="1"/>
          </p:cNvSpPr>
          <p:nvPr/>
        </p:nvSpPr>
        <p:spPr bwMode="auto">
          <a:xfrm>
            <a:off x="571500" y="1654175"/>
            <a:ext cx="82105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Generally, the simple form of if can be written like this:  </a:t>
            </a:r>
          </a:p>
          <a:p>
            <a:endParaRPr lang="en-US" sz="2400"/>
          </a:p>
          <a:p>
            <a:endParaRPr lang="en-US" sz="2400"/>
          </a:p>
          <a:p>
            <a:endParaRPr lang="en-US" sz="2400"/>
          </a:p>
          <a:p>
            <a:endParaRPr lang="en-US" sz="2400"/>
          </a:p>
          <a:p>
            <a:r>
              <a:rPr lang="en-US" sz="2400"/>
              <a:t>So, what if you wanted to perform a different set of statements if the expression is false? Well, you can use the else statement for that. Consider another example. Suppose that your program needs to perform different actions depending on whether the user clicks on the OK button or the Cancel button in an alert window. Your program could do this using an if statement:  </a:t>
            </a:r>
          </a:p>
        </p:txBody>
      </p:sp>
      <p:sp>
        <p:nvSpPr>
          <p:cNvPr id="7173" name="Rectangle 5"/>
          <p:cNvSpPr>
            <a:spLocks noChangeArrowheads="1"/>
          </p:cNvSpPr>
          <p:nvPr/>
        </p:nvSpPr>
        <p:spPr bwMode="auto">
          <a:xfrm>
            <a:off x="2952750" y="2495550"/>
            <a:ext cx="3695700" cy="8318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 </a:t>
            </a:r>
            <a:r>
              <a:rPr lang="en-US" sz="2400" b="1">
                <a:solidFill>
                  <a:schemeClr val="accent2"/>
                </a:solidFill>
              </a:rPr>
              <a:t>if (expression) </a:t>
            </a:r>
          </a:p>
          <a:p>
            <a:r>
              <a:rPr lang="en-US" sz="2400" b="1">
                <a:solidFill>
                  <a:schemeClr val="accent2"/>
                </a:solidFill>
              </a:rPr>
              <a:t>           statement</a:t>
            </a:r>
          </a:p>
        </p:txBody>
      </p:sp>
    </p:spTree>
    <p:extLst>
      <p:ext uri="{BB962C8B-B14F-4D97-AF65-F5344CB8AC3E}">
        <p14:creationId xmlns:p14="http://schemas.microsoft.com/office/powerpoint/2010/main" val="39054205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132A98C6-70CB-44CB-A4E7-D1C6AE87B092}" type="slidenum">
              <a:rPr lang="en-US">
                <a:solidFill>
                  <a:schemeClr val="bg1"/>
                </a:solidFill>
              </a:rPr>
              <a:pPr eaLnBrk="1" hangingPunct="1"/>
              <a:t>6</a:t>
            </a:fld>
            <a:r>
              <a:rPr lang="en-US">
                <a:solidFill>
                  <a:schemeClr val="bg1"/>
                </a:solidFill>
              </a:rPr>
              <a:t> of 39</a:t>
            </a:r>
          </a:p>
        </p:txBody>
      </p:sp>
      <p:sp>
        <p:nvSpPr>
          <p:cNvPr id="8195"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8196" name="Rectangle 5"/>
          <p:cNvSpPr>
            <a:spLocks noChangeArrowheads="1"/>
          </p:cNvSpPr>
          <p:nvPr/>
        </p:nvSpPr>
        <p:spPr bwMode="auto">
          <a:xfrm>
            <a:off x="1333500" y="1739900"/>
            <a:ext cx="6302375" cy="37528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if (conditional expression) </a:t>
            </a:r>
          </a:p>
          <a:p>
            <a:r>
              <a:rPr lang="en-US" sz="2400" b="1"/>
              <a:t>{ </a:t>
            </a:r>
          </a:p>
          <a:p>
            <a:r>
              <a:rPr lang="en-US" sz="2400" b="1"/>
              <a:t>	// statements when true </a:t>
            </a:r>
          </a:p>
          <a:p>
            <a:r>
              <a:rPr lang="en-US" sz="2400" b="1"/>
              <a:t>}</a:t>
            </a:r>
          </a:p>
          <a:p>
            <a:r>
              <a:rPr lang="en-US" sz="2400" b="1"/>
              <a:t>else</a:t>
            </a:r>
          </a:p>
          <a:p>
            <a:r>
              <a:rPr lang="en-US" sz="2400" b="1"/>
              <a:t>{ </a:t>
            </a:r>
          </a:p>
          <a:p>
            <a:r>
              <a:rPr lang="en-US" sz="2400" b="1"/>
              <a:t>	// statements when false  </a:t>
            </a:r>
          </a:p>
          <a:p>
            <a:r>
              <a:rPr lang="en-US" sz="2400" b="1"/>
              <a:t>}</a:t>
            </a:r>
          </a:p>
          <a:p>
            <a:endParaRPr lang="en-US" sz="2400" b="1"/>
          </a:p>
          <a:p>
            <a:endParaRPr lang="en-US" sz="2400" b="1"/>
          </a:p>
        </p:txBody>
      </p:sp>
    </p:spTree>
    <p:extLst>
      <p:ext uri="{BB962C8B-B14F-4D97-AF65-F5344CB8AC3E}">
        <p14:creationId xmlns:p14="http://schemas.microsoft.com/office/powerpoint/2010/main" val="1771358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14D6B7A-9080-4F61-ACFC-CD2B830333F5}" type="slidenum">
              <a:rPr lang="en-US">
                <a:solidFill>
                  <a:schemeClr val="bg1"/>
                </a:solidFill>
              </a:rPr>
              <a:pPr eaLnBrk="1" hangingPunct="1"/>
              <a:t>7</a:t>
            </a:fld>
            <a:r>
              <a:rPr lang="en-US">
                <a:solidFill>
                  <a:schemeClr val="bg1"/>
                </a:solidFill>
              </a:rPr>
              <a:t> of 39</a:t>
            </a:r>
          </a:p>
        </p:txBody>
      </p:sp>
      <p:sp>
        <p:nvSpPr>
          <p:cNvPr id="9219"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9220" name="Rectangle 4"/>
          <p:cNvSpPr>
            <a:spLocks noChangeArrowheads="1"/>
          </p:cNvSpPr>
          <p:nvPr/>
        </p:nvSpPr>
        <p:spPr bwMode="auto">
          <a:xfrm>
            <a:off x="1009650" y="1590675"/>
            <a:ext cx="7720013" cy="448310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chemeClr val="accent2"/>
                </a:solidFill>
              </a:rPr>
              <a:t>        // response is either OK or CANCEL depending </a:t>
            </a:r>
          </a:p>
          <a:p>
            <a:r>
              <a:rPr lang="en-US" sz="2400" b="1">
                <a:solidFill>
                  <a:schemeClr val="accent2"/>
                </a:solidFill>
              </a:rPr>
              <a:t>        // on the button that the user pressed </a:t>
            </a:r>
          </a:p>
          <a:p>
            <a:r>
              <a:rPr lang="en-US" sz="2400" b="1">
                <a:solidFill>
                  <a:schemeClr val="accent2"/>
                </a:solidFill>
              </a:rPr>
              <a:t>        . . . </a:t>
            </a:r>
          </a:p>
          <a:p>
            <a:r>
              <a:rPr lang="en-US" sz="2400" b="1">
                <a:solidFill>
                  <a:schemeClr val="accent2"/>
                </a:solidFill>
              </a:rPr>
              <a:t>        if (response == “OK”) { </a:t>
            </a:r>
          </a:p>
          <a:p>
            <a:r>
              <a:rPr lang="en-US" sz="2400" b="1">
                <a:solidFill>
                  <a:schemeClr val="accent2"/>
                </a:solidFill>
              </a:rPr>
              <a:t>           . . . </a:t>
            </a:r>
          </a:p>
          <a:p>
            <a:r>
              <a:rPr lang="en-US" sz="2400" b="1">
                <a:solidFill>
                  <a:schemeClr val="accent2"/>
                </a:solidFill>
              </a:rPr>
              <a:t>           // code to perform OK action </a:t>
            </a:r>
          </a:p>
          <a:p>
            <a:r>
              <a:rPr lang="en-US" sz="2400" b="1">
                <a:solidFill>
                  <a:schemeClr val="accent2"/>
                </a:solidFill>
              </a:rPr>
              <a:t>           . . . </a:t>
            </a:r>
          </a:p>
          <a:p>
            <a:r>
              <a:rPr lang="en-US" sz="2400" b="1">
                <a:solidFill>
                  <a:schemeClr val="accent2"/>
                </a:solidFill>
              </a:rPr>
              <a:t>        } else { </a:t>
            </a:r>
          </a:p>
          <a:p>
            <a:r>
              <a:rPr lang="en-US" sz="2400" b="1">
                <a:solidFill>
                  <a:schemeClr val="accent2"/>
                </a:solidFill>
              </a:rPr>
              <a:t>           . . . </a:t>
            </a:r>
          </a:p>
          <a:p>
            <a:r>
              <a:rPr lang="en-US" sz="2400" b="1">
                <a:solidFill>
                  <a:schemeClr val="accent2"/>
                </a:solidFill>
              </a:rPr>
              <a:t>           // code to perform Cancel action </a:t>
            </a:r>
          </a:p>
          <a:p>
            <a:r>
              <a:rPr lang="en-US" sz="2400" b="1">
                <a:solidFill>
                  <a:schemeClr val="accent2"/>
                </a:solidFill>
              </a:rPr>
              <a:t>           . . . </a:t>
            </a:r>
          </a:p>
          <a:p>
            <a:r>
              <a:rPr lang="en-US" sz="2400" b="1">
                <a:solidFill>
                  <a:schemeClr val="accent2"/>
                </a:solidFill>
              </a:rPr>
              <a:t>        }</a:t>
            </a:r>
            <a:endParaRPr lang="en-US" sz="2400"/>
          </a:p>
        </p:txBody>
      </p:sp>
    </p:spTree>
    <p:extLst>
      <p:ext uri="{BB962C8B-B14F-4D97-AF65-F5344CB8AC3E}">
        <p14:creationId xmlns:p14="http://schemas.microsoft.com/office/powerpoint/2010/main" val="271534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3847E695-D0BD-49B9-A2E2-9ABD9B853A44}" type="slidenum">
              <a:rPr lang="en-US">
                <a:solidFill>
                  <a:schemeClr val="bg1"/>
                </a:solidFill>
              </a:rPr>
              <a:pPr eaLnBrk="1" hangingPunct="1"/>
              <a:t>8</a:t>
            </a:fld>
            <a:r>
              <a:rPr lang="en-US">
                <a:solidFill>
                  <a:schemeClr val="bg1"/>
                </a:solidFill>
              </a:rPr>
              <a:t> of 39</a:t>
            </a:r>
          </a:p>
        </p:txBody>
      </p:sp>
      <p:sp>
        <p:nvSpPr>
          <p:cNvPr id="10243"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0244" name="Text Box 11"/>
          <p:cNvSpPr txBox="1">
            <a:spLocks noChangeArrowheads="1"/>
          </p:cNvSpPr>
          <p:nvPr/>
        </p:nvSpPr>
        <p:spPr bwMode="auto">
          <a:xfrm>
            <a:off x="609600" y="1793875"/>
            <a:ext cx="817245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t>Example</a:t>
            </a:r>
          </a:p>
          <a:p>
            <a:pPr>
              <a:spcBef>
                <a:spcPct val="50000"/>
              </a:spcBef>
            </a:pPr>
            <a:r>
              <a:rPr lang="en-US" sz="2400"/>
              <a:t>Social Security tax on wages is calculated as follows:</a:t>
            </a:r>
          </a:p>
          <a:p>
            <a:pPr>
              <a:spcBef>
                <a:spcPct val="50000"/>
              </a:spcBef>
            </a:pPr>
            <a:endParaRPr lang="en-US" sz="2400"/>
          </a:p>
          <a:p>
            <a:pPr>
              <a:spcBef>
                <a:spcPct val="50000"/>
              </a:spcBef>
            </a:pPr>
            <a:r>
              <a:rPr lang="en-US" sz="2400"/>
              <a:t>Tax   =   0.124 x wages      if wages &lt;=  $57600</a:t>
            </a:r>
          </a:p>
          <a:p>
            <a:pPr>
              <a:spcBef>
                <a:spcPct val="50000"/>
              </a:spcBef>
            </a:pPr>
            <a:r>
              <a:rPr lang="en-US" sz="2400"/>
              <a:t>         =   0.124 x $57600 	if wages &gt;    $57600</a:t>
            </a:r>
          </a:p>
          <a:p>
            <a:pPr>
              <a:spcBef>
                <a:spcPct val="50000"/>
              </a:spcBef>
            </a:pPr>
            <a:endParaRPr lang="en-US" sz="2400"/>
          </a:p>
          <a:p>
            <a:pPr>
              <a:spcBef>
                <a:spcPct val="50000"/>
              </a:spcBef>
            </a:pPr>
            <a:r>
              <a:rPr lang="en-US" sz="2400"/>
              <a:t>Write an application to accept wages, calculate and display the Social Security tax.</a:t>
            </a:r>
          </a:p>
          <a:p>
            <a:pPr>
              <a:spcBef>
                <a:spcPct val="50000"/>
              </a:spcBef>
            </a:pPr>
            <a:r>
              <a:rPr lang="en-US" sz="2400"/>
              <a:t> </a:t>
            </a:r>
          </a:p>
        </p:txBody>
      </p:sp>
    </p:spTree>
    <p:extLst>
      <p:ext uri="{BB962C8B-B14F-4D97-AF65-F5344CB8AC3E}">
        <p14:creationId xmlns:p14="http://schemas.microsoft.com/office/powerpoint/2010/main" val="2869966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A75AD453-09B3-4C7C-894F-FE52AB8F3BEC}" type="slidenum">
              <a:rPr lang="en-US">
                <a:solidFill>
                  <a:schemeClr val="bg1"/>
                </a:solidFill>
              </a:rPr>
              <a:pPr eaLnBrk="1" hangingPunct="1"/>
              <a:t>9</a:t>
            </a:fld>
            <a:r>
              <a:rPr lang="en-US">
                <a:solidFill>
                  <a:schemeClr val="bg1"/>
                </a:solidFill>
              </a:rPr>
              <a:t> of 39</a:t>
            </a:r>
          </a:p>
        </p:txBody>
      </p:sp>
      <p:sp>
        <p:nvSpPr>
          <p:cNvPr id="11267" name="Text Box 2"/>
          <p:cNvSpPr txBox="1">
            <a:spLocks noChangeArrowheads="1"/>
          </p:cNvSpPr>
          <p:nvPr/>
        </p:nvSpPr>
        <p:spPr bwMode="auto">
          <a:xfrm>
            <a:off x="1719263" y="411163"/>
            <a:ext cx="428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a:solidFill>
                  <a:srgbClr val="003366"/>
                </a:solidFill>
              </a:rPr>
              <a:t>The if – else statement</a:t>
            </a:r>
          </a:p>
        </p:txBody>
      </p:sp>
      <p:sp>
        <p:nvSpPr>
          <p:cNvPr id="159747" name="Rectangle 3"/>
          <p:cNvSpPr>
            <a:spLocks noChangeArrowheads="1"/>
          </p:cNvSpPr>
          <p:nvPr/>
        </p:nvSpPr>
        <p:spPr bwMode="auto">
          <a:xfrm>
            <a:off x="2590800" y="4438650"/>
            <a:ext cx="35242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2400"/>
          </a:p>
          <a:p>
            <a:r>
              <a:rPr lang="en-US" sz="2400" b="1">
                <a:solidFill>
                  <a:schemeClr val="accent2"/>
                </a:solidFill>
              </a:rPr>
              <a:t>if (wages &lt;= 57600)</a:t>
            </a:r>
          </a:p>
          <a:p>
            <a:r>
              <a:rPr lang="en-US" sz="2400" b="1">
                <a:solidFill>
                  <a:schemeClr val="accent2"/>
                </a:solidFill>
              </a:rPr>
              <a:t>   tax = 0.124 * wages;</a:t>
            </a:r>
          </a:p>
          <a:p>
            <a:r>
              <a:rPr lang="en-US" sz="2400" b="1">
                <a:solidFill>
                  <a:schemeClr val="accent2"/>
                </a:solidFill>
              </a:rPr>
              <a:t>else</a:t>
            </a:r>
          </a:p>
          <a:p>
            <a:r>
              <a:rPr lang="en-US" sz="2400" b="1">
                <a:solidFill>
                  <a:schemeClr val="accent2"/>
                </a:solidFill>
              </a:rPr>
              <a:t>   tax = 0.124 * 57600;</a:t>
            </a:r>
            <a:endParaRPr lang="en-US" sz="2400"/>
          </a:p>
        </p:txBody>
      </p:sp>
      <p:grpSp>
        <p:nvGrpSpPr>
          <p:cNvPr id="11269" name="Group 12"/>
          <p:cNvGrpSpPr>
            <a:grpSpLocks/>
          </p:cNvGrpSpPr>
          <p:nvPr/>
        </p:nvGrpSpPr>
        <p:grpSpPr bwMode="auto">
          <a:xfrm>
            <a:off x="1352550" y="2228850"/>
            <a:ext cx="6934200" cy="1581150"/>
            <a:chOff x="852" y="1404"/>
            <a:chExt cx="4368" cy="996"/>
          </a:xfrm>
        </p:grpSpPr>
        <p:sp>
          <p:nvSpPr>
            <p:cNvPr id="11272" name="Rectangle 6"/>
            <p:cNvSpPr>
              <a:spLocks noChangeArrowheads="1"/>
            </p:cNvSpPr>
            <p:nvPr/>
          </p:nvSpPr>
          <p:spPr bwMode="auto">
            <a:xfrm>
              <a:off x="852" y="1404"/>
              <a:ext cx="4368" cy="996"/>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273" name="Text Box 7"/>
            <p:cNvSpPr txBox="1">
              <a:spLocks noChangeArrowheads="1"/>
            </p:cNvSpPr>
            <p:nvPr/>
          </p:nvSpPr>
          <p:spPr bwMode="auto">
            <a:xfrm>
              <a:off x="1704" y="1589"/>
              <a:ext cx="3463" cy="639"/>
            </a:xfrm>
            <a:prstGeom prst="rect">
              <a:avLst/>
            </a:prstGeom>
            <a:noFill/>
            <a:ln w="952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chemeClr val="accent2"/>
                  </a:solidFill>
                </a:rPr>
                <a:t>0.124  x  wages    </a:t>
              </a:r>
              <a:r>
                <a:rPr lang="en-US" sz="2400" b="1">
                  <a:solidFill>
                    <a:srgbClr val="CC0000"/>
                  </a:solidFill>
                </a:rPr>
                <a:t>if wages &lt;= $57600</a:t>
              </a:r>
            </a:p>
            <a:p>
              <a:pPr>
                <a:spcBef>
                  <a:spcPct val="50000"/>
                </a:spcBef>
              </a:pPr>
              <a:r>
                <a:rPr lang="en-US" sz="2400" b="1">
                  <a:solidFill>
                    <a:schemeClr val="accent2"/>
                  </a:solidFill>
                </a:rPr>
                <a:t>0.124  x  $57600   </a:t>
              </a:r>
              <a:r>
                <a:rPr lang="en-US" sz="2400" b="1">
                  <a:solidFill>
                    <a:srgbClr val="CC0000"/>
                  </a:solidFill>
                </a:rPr>
                <a:t>otherwise</a:t>
              </a:r>
            </a:p>
          </p:txBody>
        </p:sp>
        <p:sp>
          <p:nvSpPr>
            <p:cNvPr id="11274" name="Text Box 8"/>
            <p:cNvSpPr txBox="1">
              <a:spLocks noChangeArrowheads="1"/>
            </p:cNvSpPr>
            <p:nvPr/>
          </p:nvSpPr>
          <p:spPr bwMode="auto">
            <a:xfrm>
              <a:off x="959" y="1734"/>
              <a:ext cx="639" cy="294"/>
            </a:xfrm>
            <a:prstGeom prst="rect">
              <a:avLst/>
            </a:prstGeom>
            <a:noFill/>
            <a:ln w="952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chemeClr val="accent2"/>
                  </a:solidFill>
                </a:rPr>
                <a:t>Tax =</a:t>
              </a:r>
            </a:p>
          </p:txBody>
        </p:sp>
        <p:sp>
          <p:nvSpPr>
            <p:cNvPr id="11275" name="Rectangle 9"/>
            <p:cNvSpPr>
              <a:spLocks noChangeArrowheads="1"/>
            </p:cNvSpPr>
            <p:nvPr/>
          </p:nvSpPr>
          <p:spPr bwMode="auto">
            <a:xfrm>
              <a:off x="1493" y="1685"/>
              <a:ext cx="319" cy="448"/>
            </a:xfrm>
            <a:prstGeom prst="rect">
              <a:avLst/>
            </a:prstGeom>
            <a:noFill/>
            <a:ln w="952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4000">
                  <a:solidFill>
                    <a:schemeClr val="accent2"/>
                  </a:solidFill>
                </a:rPr>
                <a:t>{</a:t>
              </a:r>
            </a:p>
          </p:txBody>
        </p:sp>
      </p:grpSp>
      <p:sp>
        <p:nvSpPr>
          <p:cNvPr id="11270" name="Text Box 10"/>
          <p:cNvSpPr txBox="1">
            <a:spLocks noChangeArrowheads="1"/>
          </p:cNvSpPr>
          <p:nvPr/>
        </p:nvSpPr>
        <p:spPr bwMode="auto">
          <a:xfrm>
            <a:off x="609600" y="15652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chemeClr val="accent2"/>
                </a:solidFill>
              </a:rPr>
              <a:t>Example 1</a:t>
            </a:r>
          </a:p>
        </p:txBody>
      </p:sp>
      <p:sp>
        <p:nvSpPr>
          <p:cNvPr id="159755" name="Text Box 11"/>
          <p:cNvSpPr txBox="1">
            <a:spLocks noChangeArrowheads="1"/>
          </p:cNvSpPr>
          <p:nvPr/>
        </p:nvSpPr>
        <p:spPr bwMode="auto">
          <a:xfrm>
            <a:off x="1600200" y="3886200"/>
            <a:ext cx="6477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t>This computation can be expressed neatly in Java by the </a:t>
            </a:r>
            <a:r>
              <a:rPr lang="en-US" sz="2400" b="1" i="1">
                <a:solidFill>
                  <a:schemeClr val="accent2"/>
                </a:solidFill>
              </a:rPr>
              <a:t>if </a:t>
            </a:r>
            <a:r>
              <a:rPr lang="en-US" sz="2400" b="1"/>
              <a:t>statement :</a:t>
            </a:r>
            <a:endParaRPr lang="en-US" sz="2400" u="sng">
              <a:solidFill>
                <a:schemeClr val="accent2"/>
              </a:solidFill>
            </a:endParaRPr>
          </a:p>
        </p:txBody>
      </p:sp>
    </p:spTree>
    <p:extLst>
      <p:ext uri="{BB962C8B-B14F-4D97-AF65-F5344CB8AC3E}">
        <p14:creationId xmlns:p14="http://schemas.microsoft.com/office/powerpoint/2010/main" val="935671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55"/>
                                        </p:tgtEl>
                                        <p:attrNameLst>
                                          <p:attrName>style.visibility</p:attrName>
                                        </p:attrNameLst>
                                      </p:cBhvr>
                                      <p:to>
                                        <p:strVal val="visible"/>
                                      </p:to>
                                    </p:set>
                                    <p:animEffect transition="in" filter="wipe(up)">
                                      <p:cBhvr>
                                        <p:cTn id="7" dur="500"/>
                                        <p:tgtEl>
                                          <p:spTgt spid="159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Effect transition="in" filter="wipe(up)">
                                      <p:cBhvr>
                                        <p:cTn id="12"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55" grpId="0" autoUpdateAnimBg="0"/>
    </p:bld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22</TotalTime>
  <Pages>11</Pages>
  <Words>2602</Words>
  <Application>Microsoft Office PowerPoint</Application>
  <PresentationFormat>On-screen Show (4:3)</PresentationFormat>
  <Paragraphs>392</Paragraphs>
  <Slides>39</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UCTI-Template-foundation-level</vt:lpstr>
      <vt:lpstr>Conditional Constructs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Minnu Helen Joseph</cp:lastModifiedBy>
  <cp:revision>9</cp:revision>
  <cp:lastPrinted>1995-11-02T09:23:42Z</cp:lastPrinted>
  <dcterms:created xsi:type="dcterms:W3CDTF">2017-10-11T09:20:11Z</dcterms:created>
  <dcterms:modified xsi:type="dcterms:W3CDTF">2019-06-17T02:25:58Z</dcterms:modified>
</cp:coreProperties>
</file>