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9D90C0-667E-4442-940F-78989530F9B8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8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38C70B-B72A-4C87-9BBE-5065FD80B04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2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08D35F-2B34-4206-A42F-99E11C33FA72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5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189AAC-EC0B-4358-BF91-8C44075B7405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38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CA2053-7834-47CA-9613-7DD04302CC1B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9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707A8A-3EC9-4AFC-B58C-694C4FFDBFA4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3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AB5B0E-D0F6-492C-B400-367F10DCC6A7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5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C6C19-7079-413B-BE08-9F59DDDB3336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3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81ECFF-2385-4CDD-8D54-D5BB0C5595C9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0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C7EBFA-2F05-40DC-B1F8-4981707540E0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2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7C38B3-57FB-400D-A8F8-20B5DDAE1414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52164E-8CBC-4484-9BA7-EDFA78416E2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9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13CA3-A252-4D38-BDFD-754E2B969E94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D36FC3-7C22-488D-97DF-E82478CDA5CF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7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D59C68-5F72-49C7-93CC-2208F5123785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8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640813-838E-4B52-A735-783915D78BA2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78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6DF30C-FB81-492C-9AF5-55D509C452FE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6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D1697-9FF5-4E3C-B725-29D19A2CFCA7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8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84FF5D-87E5-431F-8375-05DB5D04F777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88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92D28D-57C8-4F7C-8346-1A15FC105B5A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9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5D8D7B-3C5E-4477-B0E1-67ACF5D6133F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7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75F482-9C34-495F-9D10-C561EE6BD78F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5AA2C-DC31-4673-9230-398FAAAA1AE5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20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81DA96-65AC-450C-B1A7-AA9E2F3A0E10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71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0D142D-FCD0-4870-8A3B-881BC941FD26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59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827E01-A67E-4EAA-93AE-A9B3DE355DD4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93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4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97AA3-36EC-4C70-9950-063B6B5DB63F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43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4AF7F-D094-425E-9B86-90254D698115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9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A36119-195D-42F3-96FA-4DFEE8AB22B5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0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859D0C-16D0-4FEC-BE0A-214DF30B80BA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0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218361-DF36-4DAC-8C01-B60B24614B3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2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ABD60B-79C6-45BF-A191-B2D2010C65B6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6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C05177-5CF1-4DB6-A76A-D18E1EE18C69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807877-8CF6-446F-8CFB-393129EF592B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0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76600" y="666908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Overview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Java Fundamentals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3309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en-US" sz="800" dirty="0" smtClean="0"/>
              <a:t>                                                      </a:t>
            </a: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 35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341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0" y="663971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362325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Java Iterative Constructs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7031037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35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781044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Java Iterative Constructs</a:t>
            </a:r>
          </a:p>
        </p:txBody>
      </p:sp>
      <p:sp>
        <p:nvSpPr>
          <p:cNvPr id="3075" name="Text Box 34"/>
          <p:cNvSpPr txBox="1">
            <a:spLocks noChangeArrowheads="1"/>
          </p:cNvSpPr>
          <p:nvPr/>
        </p:nvSpPr>
        <p:spPr bwMode="auto">
          <a:xfrm>
            <a:off x="2674938" y="6280150"/>
            <a:ext cx="3397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900"/>
              <a:t>Copyright 2016 Asia Pacific Institute of Information Technology</a:t>
            </a:r>
          </a:p>
        </p:txBody>
      </p:sp>
      <p:sp>
        <p:nvSpPr>
          <p:cNvPr id="3076" name="Text Box 50"/>
          <p:cNvSpPr txBox="1">
            <a:spLocks noChangeArrowheads="1"/>
          </p:cNvSpPr>
          <p:nvPr/>
        </p:nvSpPr>
        <p:spPr bwMode="auto">
          <a:xfrm>
            <a:off x="1135367" y="2062988"/>
            <a:ext cx="74045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dirty="0"/>
              <a:t>Object Oriented Development with Java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1400" dirty="0"/>
              <a:t>CT038-3-2-OODJ and Version VC1)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5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381000" y="14509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2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552450" y="21717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</a:rPr>
              <a:t>We organize our program schematically as :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371600" y="2933700"/>
            <a:ext cx="5486400" cy="227965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	</a:t>
            </a:r>
            <a:r>
              <a:rPr lang="en-US" sz="2400" b="1">
                <a:latin typeface="Times New Roman" panose="02020603050405020304" pitchFamily="18" charset="0"/>
              </a:rPr>
              <a:t>print first line of verse</a:t>
            </a:r>
          </a:p>
          <a:p>
            <a:pPr>
              <a:lnSpc>
                <a:spcPct val="85000"/>
              </a:lnSpc>
            </a:pPr>
            <a:r>
              <a:rPr lang="en-US" sz="2400" b="1">
                <a:latin typeface="Times New Roman" panose="02020603050405020304" pitchFamily="18" charset="0"/>
              </a:rPr>
              <a:t>  	</a:t>
            </a:r>
            <a:r>
              <a:rPr 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while (more verses)  {</a:t>
            </a:r>
          </a:p>
          <a:p>
            <a:pPr>
              <a:lnSpc>
                <a:spcPct val="85000"/>
              </a:lnSpc>
            </a:pPr>
            <a:r>
              <a:rPr lang="en-US" sz="2400" b="1">
                <a:latin typeface="Times New Roman" panose="02020603050405020304" pitchFamily="18" charset="0"/>
              </a:rPr>
              <a:t>     		print rest of verse</a:t>
            </a:r>
          </a:p>
          <a:p>
            <a:pPr>
              <a:lnSpc>
                <a:spcPct val="85000"/>
              </a:lnSpc>
            </a:pPr>
            <a:r>
              <a:rPr lang="en-US" sz="2400" b="1">
                <a:latin typeface="Times New Roman" panose="02020603050405020304" pitchFamily="18" charset="0"/>
              </a:rPr>
              <a:t>		print first line of next verse</a:t>
            </a:r>
          </a:p>
          <a:p>
            <a:pPr>
              <a:lnSpc>
                <a:spcPct val="85000"/>
              </a:lnSpc>
            </a:pPr>
            <a:r>
              <a:rPr lang="en-US" sz="2400" b="1">
                <a:latin typeface="Times New Roman" panose="02020603050405020304" pitchFamily="18" charset="0"/>
              </a:rPr>
              <a:t>      	</a:t>
            </a:r>
            <a:r>
              <a:rPr 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b="1">
                <a:latin typeface="Times New Roman" panose="02020603050405020304" pitchFamily="18" charset="0"/>
              </a:rPr>
              <a:t>	print first line of next verse	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7095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8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990600" y="1995488"/>
            <a:ext cx="81534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class TenInABed {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final int MAX_NUMBER_IN_BED = 10;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public static void main (String[] args) {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int numberInBed;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System.out.println(MAX_NUMBER_IN_BED + " in a bed and the little one said,");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numberInBed = MAX_NUMBER_IN_BED - 1;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</a:t>
            </a: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while (numberInBed &gt; 0) {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     </a:t>
            </a: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System.out.println("     \"Roll over, roll over.\"");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              System.out.println("They all rolled over and one fell out,");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              System.out.println(numberInBed + " in a bed and the little one said,");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numberInBed = numberInBed - 1;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} 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System.out.println("     \"Alone at last.\"");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  <a:endParaRPr lang="en-US" sz="1600" b="1">
              <a:latin typeface="Times New Roman" panose="02020603050405020304" pitchFamily="18" charset="0"/>
            </a:endParaRP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609600" y="139065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2 :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42776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00050" y="1562100"/>
            <a:ext cx="8153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/>
              <a:t>Use the </a:t>
            </a:r>
            <a:r>
              <a:rPr lang="en-US" sz="2400" b="1">
                <a:solidFill>
                  <a:schemeClr val="accent2"/>
                </a:solidFill>
              </a:rPr>
              <a:t>for loop</a:t>
            </a:r>
            <a:r>
              <a:rPr lang="en-US" sz="2400" b="1"/>
              <a:t> when you know the constraints of the loop (its initialization instruction, termination criteria, and increment instruction). The general form of the for statement can be expressed like this: 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524000" y="3409950"/>
            <a:ext cx="6797675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for (initialization; termination; increment)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	 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statements</a:t>
            </a: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40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458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552450" y="1714500"/>
            <a:ext cx="7924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CC0000"/>
                </a:solidFill>
              </a:rPr>
              <a:t>initialization</a:t>
            </a:r>
            <a:r>
              <a:rPr lang="en-US" sz="2400"/>
              <a:t> </a:t>
            </a:r>
            <a:r>
              <a:rPr lang="en-US" sz="2400" b="1"/>
              <a:t>==&gt; a statement that initializes the loop--its executed once at the beginning of the loop. </a:t>
            </a:r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CC0000"/>
                </a:solidFill>
              </a:rPr>
              <a:t>termination</a:t>
            </a:r>
            <a:r>
              <a:rPr lang="en-US" sz="2400" b="1"/>
              <a:t> ==&gt; expression that determines when to terminate the loop.</a:t>
            </a:r>
            <a:r>
              <a:rPr lang="en-US" sz="2400"/>
              <a:t> This expression is evaluated at the top of each iteration of the loop. When the expression evaluates to false, the for loop terminates. 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CC0000"/>
                </a:solidFill>
              </a:rPr>
              <a:t>increment</a:t>
            </a:r>
            <a:r>
              <a:rPr lang="en-US" sz="2400"/>
              <a:t> ==&gt; </a:t>
            </a:r>
            <a:r>
              <a:rPr lang="en-US" sz="2400" b="1"/>
              <a:t>expression that gets invoked for each iteration through the loop.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8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571500" y="1790700"/>
            <a:ext cx="7924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</a:rPr>
              <a:t>For instance</a:t>
            </a:r>
            <a:r>
              <a:rPr lang="en-US" sz="2400"/>
              <a:t>, for loops are often used to iterate over the elements in an array, or the characters</a:t>
            </a:r>
          </a:p>
          <a:p>
            <a:pPr>
              <a:lnSpc>
                <a:spcPct val="80000"/>
              </a:lnSpc>
            </a:pPr>
            <a:r>
              <a:rPr lang="en-US" sz="2400"/>
              <a:t>in a string.  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962150" y="3255963"/>
            <a:ext cx="6059488" cy="30226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// a is an array of some kind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. . .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int i;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int length = a.length;</a:t>
            </a:r>
            <a:r>
              <a:rPr lang="en-US" sz="2400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>
                <a:latin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for (i = 0; i &lt; length; i++) {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. . .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// do something to the i th element of a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. . .</a:t>
            </a:r>
            <a:r>
              <a:rPr lang="en-US" sz="2400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       }</a:t>
            </a:r>
            <a:endParaRPr 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utoUpdateAnimBg="0"/>
      <p:bldP spid="17408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7411" name="Text Box 9"/>
          <p:cNvSpPr txBox="1">
            <a:spLocks noChangeArrowheads="1"/>
          </p:cNvSpPr>
          <p:nvPr/>
        </p:nvSpPr>
        <p:spPr bwMode="auto">
          <a:xfrm>
            <a:off x="533400" y="161925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1</a:t>
            </a:r>
          </a:p>
        </p:txBody>
      </p:sp>
      <p:grpSp>
        <p:nvGrpSpPr>
          <p:cNvPr id="17412" name="Group 14"/>
          <p:cNvGrpSpPr>
            <a:grpSpLocks/>
          </p:cNvGrpSpPr>
          <p:nvPr/>
        </p:nvGrpSpPr>
        <p:grpSpPr bwMode="auto">
          <a:xfrm>
            <a:off x="685800" y="2301875"/>
            <a:ext cx="7981950" cy="504825"/>
            <a:chOff x="852" y="1426"/>
            <a:chExt cx="3888" cy="318"/>
          </a:xfrm>
        </p:grpSpPr>
        <p:sp>
          <p:nvSpPr>
            <p:cNvPr id="17414" name="Rectangle 8"/>
            <p:cNvSpPr>
              <a:spLocks noChangeArrowheads="1"/>
            </p:cNvSpPr>
            <p:nvPr/>
          </p:nvSpPr>
          <p:spPr bwMode="auto">
            <a:xfrm>
              <a:off x="852" y="1426"/>
              <a:ext cx="38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948" y="1450"/>
              <a:ext cx="3696" cy="294"/>
            </a:xfrm>
            <a:prstGeom prst="rect">
              <a:avLst/>
            </a:prstGeom>
            <a:noFill/>
            <a:ln w="9525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</a:rPr>
                <a:t>Let’s review at the Temperature program. :</a:t>
              </a:r>
              <a:endParaRPr lang="en-US" sz="2400" b="1">
                <a:solidFill>
                  <a:srgbClr val="CC0000"/>
                </a:solidFill>
              </a:endParaRPr>
            </a:p>
          </p:txBody>
        </p:sp>
      </p:grp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342900" y="3087688"/>
            <a:ext cx="880110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CC0000"/>
                </a:solidFill>
              </a:rPr>
              <a:t>while (cent &lt;= HIGH_TEMP) {</a:t>
            </a:r>
          </a:p>
          <a:p>
            <a:pPr>
              <a:lnSpc>
                <a:spcPct val="80000"/>
              </a:lnSpc>
            </a:pPr>
            <a:endParaRPr lang="en-US" sz="2400" b="1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</a:rPr>
              <a:t>    </a:t>
            </a:r>
            <a:r>
              <a:rPr lang="en-US" sz="2400" b="1">
                <a:solidFill>
                  <a:schemeClr val="tx2"/>
                </a:solidFill>
              </a:rPr>
              <a:t>fahr = (9.0/5.0) * cent + 32.0; // Convert C to F</a:t>
            </a:r>
          </a:p>
          <a:p>
            <a:pPr>
              <a:lnSpc>
                <a:spcPct val="80000"/>
              </a:lnSpc>
            </a:pPr>
            <a:endParaRPr lang="en-US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tx2"/>
                </a:solidFill>
              </a:rPr>
              <a:t>      System.out.println("\t" + cent + "\t\t" + fahr);</a:t>
            </a:r>
          </a:p>
          <a:p>
            <a:pPr>
              <a:lnSpc>
                <a:spcPct val="80000"/>
              </a:lnSpc>
            </a:pPr>
            <a:endParaRPr lang="en-US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 </a:t>
            </a:r>
            <a:r>
              <a:rPr lang="en-US" sz="2400" b="1">
                <a:solidFill>
                  <a:srgbClr val="CC0000"/>
                </a:solidFill>
              </a:rPr>
              <a:t>cent = cent + 1.0;   // Increment the Centigrade value.     }</a:t>
            </a:r>
          </a:p>
        </p:txBody>
      </p:sp>
    </p:spTree>
    <p:extLst>
      <p:ext uri="{BB962C8B-B14F-4D97-AF65-F5344CB8AC3E}">
        <p14:creationId xmlns:p14="http://schemas.microsoft.com/office/powerpoint/2010/main" val="23375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33400" y="2165350"/>
            <a:ext cx="8021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accent2"/>
                </a:solidFill>
              </a:rPr>
              <a:t>Using a for statement, our temperature table loop can </a:t>
            </a:r>
          </a:p>
          <a:p>
            <a:r>
              <a:rPr lang="en-US" sz="2400" b="1">
                <a:solidFill>
                  <a:schemeClr val="accent2"/>
                </a:solidFill>
              </a:rPr>
              <a:t>be rewritten as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42900" y="3308350"/>
            <a:ext cx="8553450" cy="1711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b="1">
                <a:solidFill>
                  <a:srgbClr val="CC0000"/>
                </a:solidFill>
              </a:rPr>
              <a:t>for (cent = LOW_TEMP; cent &lt;= HIGH_TEMP; cent =cent+1.0 ) {</a:t>
            </a:r>
          </a:p>
          <a:p>
            <a:pPr>
              <a:lnSpc>
                <a:spcPct val="80000"/>
              </a:lnSpc>
            </a:pPr>
            <a:endParaRPr lang="en-US" sz="2200" b="1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solidFill>
                  <a:schemeClr val="accent2"/>
                </a:solidFill>
              </a:rPr>
              <a:t>              </a:t>
            </a:r>
            <a:r>
              <a:rPr lang="en-US" sz="2200" b="1"/>
              <a:t>fahr = (9.0/5.0) * cent + 32.0; // Convert C to F</a:t>
            </a:r>
          </a:p>
          <a:p>
            <a:pPr>
              <a:lnSpc>
                <a:spcPct val="80000"/>
              </a:lnSpc>
            </a:pPr>
            <a:endParaRPr lang="en-US" sz="2200" b="1"/>
          </a:p>
          <a:p>
            <a:pPr>
              <a:lnSpc>
                <a:spcPct val="80000"/>
              </a:lnSpc>
            </a:pPr>
            <a:r>
              <a:rPr lang="en-US" sz="2200" b="1"/>
              <a:t>              System.out.println("\t" + cent + "\t\t" + fahr);</a:t>
            </a:r>
          </a:p>
          <a:p>
            <a:pPr>
              <a:lnSpc>
                <a:spcPct val="80000"/>
              </a:lnSpc>
            </a:pPr>
            <a:r>
              <a:rPr lang="en-US" sz="2200" b="1">
                <a:solidFill>
                  <a:srgbClr val="CC0000"/>
                </a:solidFill>
              </a:rPr>
              <a:t>         }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533400" y="161925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486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utoUpdateAnimBg="0"/>
      <p:bldP spid="17613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275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for statement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219200" y="2112963"/>
            <a:ext cx="7924800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class Temperature {</a:t>
            </a:r>
            <a:endParaRPr lang="en-US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public static void main (String[] args) {</a:t>
            </a:r>
            <a:endParaRPr lang="en-US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    final double LOW_TEMP = -10.0, HIGH_TEMP = 10.0;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    double cent, fahr;  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       System.out.println("DEGREES C\tDEGREES F");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anose="02020603050405020304" pitchFamily="18" charset="0"/>
              </a:rPr>
              <a:t>         cent = LOW_TEMP;</a:t>
            </a:r>
            <a:endParaRPr 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       for (cent = HIGH_TEMP; cent &lt;= HIGH_TEMP; cent =cent+1.0 ) {</a:t>
            </a:r>
          </a:p>
          <a:p>
            <a:pPr>
              <a:lnSpc>
                <a:spcPct val="80000"/>
              </a:lnSpc>
            </a:pP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b="1">
                <a:solidFill>
                  <a:srgbClr val="9900CC"/>
                </a:solidFill>
                <a:latin typeface="Times New Roman" panose="02020603050405020304" pitchFamily="18" charset="0"/>
              </a:rPr>
              <a:t>fahr = (9.0/5.0) * cent + 32.0; // Convert C to F</a:t>
            </a:r>
          </a:p>
          <a:p>
            <a:pPr>
              <a:lnSpc>
                <a:spcPct val="80000"/>
              </a:lnSpc>
            </a:pPr>
            <a:r>
              <a:rPr lang="en-US" b="1">
                <a:solidFill>
                  <a:srgbClr val="9900CC"/>
                </a:solidFill>
                <a:latin typeface="Times New Roman" panose="02020603050405020304" pitchFamily="18" charset="0"/>
              </a:rPr>
              <a:t>              System.out.println("\t" + cent + "\t\t" + fahr);</a:t>
            </a:r>
            <a:endParaRPr 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       }</a:t>
            </a:r>
            <a:endParaRPr 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533400" y="1619250"/>
            <a:ext cx="535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1 :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572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354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do … while statement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142875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Java provides another loop, the </a:t>
            </a:r>
            <a:r>
              <a:rPr lang="en-US" sz="2400" b="1">
                <a:solidFill>
                  <a:srgbClr val="CC0000"/>
                </a:solidFill>
              </a:rPr>
              <a:t>do-while loop</a:t>
            </a:r>
            <a:r>
              <a:rPr lang="en-US" sz="2400" b="1"/>
              <a:t>, which is similar to the while loop 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8400" y="2533650"/>
            <a:ext cx="3886200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accent2"/>
                </a:solidFill>
              </a:rPr>
              <a:t>     do { </a:t>
            </a:r>
          </a:p>
          <a:p>
            <a:r>
              <a:rPr lang="en-US" sz="2400" b="1">
                <a:solidFill>
                  <a:schemeClr val="accent2"/>
                </a:solidFill>
              </a:rPr>
              <a:t>                  statements </a:t>
            </a:r>
          </a:p>
          <a:p>
            <a:r>
              <a:rPr lang="en-US" sz="2400" b="1">
                <a:solidFill>
                  <a:schemeClr val="accent2"/>
                </a:solidFill>
              </a:rPr>
              <a:t>     } while (condition);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90550" y="414655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u="sng">
                <a:solidFill>
                  <a:srgbClr val="CC0000"/>
                </a:solidFill>
              </a:rPr>
              <a:t>do-while Vs while</a:t>
            </a:r>
            <a:r>
              <a:rPr lang="en-US" sz="2400" b="1"/>
              <a:t>  :  The main difference between these two is that in </a:t>
            </a:r>
            <a:r>
              <a:rPr lang="en-US" sz="2400" b="1" i="1">
                <a:solidFill>
                  <a:schemeClr val="accent2"/>
                </a:solidFill>
              </a:rPr>
              <a:t>do-while loop the expression is evaluated at the bottom of the loop</a:t>
            </a:r>
            <a:r>
              <a:rPr lang="en-US" sz="2400" b="1"/>
              <a:t>, thus, the body of the loop is always executed </a:t>
            </a:r>
            <a:r>
              <a:rPr lang="en-US" sz="2400" b="1">
                <a:solidFill>
                  <a:schemeClr val="accent2"/>
                </a:solidFill>
              </a:rPr>
              <a:t>AT LEAST ONCE</a:t>
            </a:r>
            <a:r>
              <a:rPr lang="en-US" sz="24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0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354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do … while statement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704850" y="1657350"/>
            <a:ext cx="7924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The do-while statement is a less commonly used loop construct in programming but does have its uses. For example, the do-while is convenient to use when the statements within the loop must be executed at least once. </a:t>
            </a:r>
          </a:p>
        </p:txBody>
      </p:sp>
    </p:spTree>
    <p:extLst>
      <p:ext uri="{BB962C8B-B14F-4D97-AF65-F5344CB8AC3E}">
        <p14:creationId xmlns:p14="http://schemas.microsoft.com/office/powerpoint/2010/main" val="7458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524000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/>
              <a:t>Iteration / Loop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while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for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do … while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Reading Input In A Loop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break</a:t>
            </a:r>
            <a:r>
              <a:rPr lang="en-US" sz="2800"/>
              <a:t> statements in Loops</a:t>
            </a:r>
          </a:p>
        </p:txBody>
      </p:sp>
    </p:spTree>
    <p:extLst>
      <p:ext uri="{BB962C8B-B14F-4D97-AF65-F5344CB8AC3E}">
        <p14:creationId xmlns:p14="http://schemas.microsoft.com/office/powerpoint/2010/main" val="2466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354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do … while statement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96900" y="3902075"/>
            <a:ext cx="7073900" cy="2657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        int c; </a:t>
            </a:r>
          </a:p>
          <a:p>
            <a:r>
              <a:rPr lang="en-US" sz="2400" b="1"/>
              <a:t>        Scanner in = new Scanner(System.in); </a:t>
            </a:r>
          </a:p>
          <a:p>
            <a:r>
              <a:rPr lang="en-US" sz="2400" b="1"/>
              <a:t>        . . . </a:t>
            </a:r>
          </a:p>
          <a:p>
            <a:r>
              <a:rPr lang="en-US" sz="2400" b="1"/>
              <a:t>        </a:t>
            </a:r>
            <a:r>
              <a:rPr lang="en-US" sz="2400" b="1">
                <a:solidFill>
                  <a:srgbClr val="CC0000"/>
                </a:solidFill>
              </a:rPr>
              <a:t>do { </a:t>
            </a:r>
          </a:p>
          <a:p>
            <a:r>
              <a:rPr lang="en-US" sz="2400" b="1">
                <a:solidFill>
                  <a:schemeClr val="accent2"/>
                </a:solidFill>
              </a:rPr>
              <a:t>              c = in.nextInt(); </a:t>
            </a:r>
          </a:p>
          <a:p>
            <a:r>
              <a:rPr lang="en-US" sz="2400" b="1">
                <a:solidFill>
                  <a:schemeClr val="accent2"/>
                </a:solidFill>
              </a:rPr>
              <a:t>               . . .</a:t>
            </a:r>
            <a:r>
              <a:rPr lang="en-US" sz="2400" b="1"/>
              <a:t> </a:t>
            </a:r>
          </a:p>
          <a:p>
            <a:r>
              <a:rPr lang="en-US" sz="2400" b="1">
                <a:solidFill>
                  <a:srgbClr val="CC0000"/>
                </a:solidFill>
              </a:rPr>
              <a:t>        } while (c != -1);</a:t>
            </a:r>
            <a:endParaRPr lang="en-US" sz="2400" b="1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14350" y="154305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1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90550" y="2171700"/>
            <a:ext cx="7067550" cy="1562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When reading information from a file, you know that you will always have to read at least one character.  Therefore, the </a:t>
            </a:r>
            <a:r>
              <a:rPr lang="en-US" sz="2400" b="1">
                <a:solidFill>
                  <a:srgbClr val="CC0000"/>
                </a:solidFill>
              </a:rPr>
              <a:t>do-while</a:t>
            </a:r>
            <a:r>
              <a:rPr lang="en-US" sz="2400" b="1"/>
              <a:t> loop will be appropriate to be used in this case :</a:t>
            </a:r>
          </a:p>
        </p:txBody>
      </p:sp>
    </p:spTree>
    <p:extLst>
      <p:ext uri="{BB962C8B-B14F-4D97-AF65-F5344CB8AC3E}">
        <p14:creationId xmlns:p14="http://schemas.microsoft.com/office/powerpoint/2010/main" val="1228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692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Quick Review Question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23555" name="Rectangle 12"/>
          <p:cNvSpPr>
            <a:spLocks noChangeArrowheads="1"/>
          </p:cNvSpPr>
          <p:nvPr/>
        </p:nvSpPr>
        <p:spPr bwMode="auto">
          <a:xfrm>
            <a:off x="476250" y="1809750"/>
            <a:ext cx="8077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/>
              <a:t>Write and run a program that prints the average of 5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/>
              <a:t>random double value.  Your output should look like 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/>
              <a:t>this 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</a:rPr>
              <a:t>Average = 0.533764716823967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sz="2400"/>
              <a:t>(hint : use the method </a:t>
            </a:r>
            <a:r>
              <a:rPr lang="en-US" sz="2400">
                <a:solidFill>
                  <a:srgbClr val="CC0000"/>
                </a:solidFill>
              </a:rPr>
              <a:t>Math.random()</a:t>
            </a:r>
            <a:r>
              <a:rPr lang="en-US" sz="2400"/>
              <a:t> )</a:t>
            </a:r>
          </a:p>
          <a:p>
            <a:pPr lvl="2" eaLnBrk="1" hangingPunct="1">
              <a:spcBef>
                <a:spcPct val="2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82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692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Quick Review Question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981200" y="2089150"/>
            <a:ext cx="5619750" cy="436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public class averageRandom 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 public static void main(String[] args)  {</a:t>
            </a:r>
          </a:p>
          <a:p>
            <a:r>
              <a:rPr lang="en-US" sz="2000" b="1">
                <a:solidFill>
                  <a:schemeClr val="accent2"/>
                </a:solidFill>
              </a:rPr>
              <a:t>   	double randNo, sum=0.0;</a:t>
            </a:r>
          </a:p>
          <a:p>
            <a:r>
              <a:rPr lang="en-US" sz="2000" b="1">
                <a:solidFill>
                  <a:schemeClr val="accent2"/>
                </a:solidFill>
              </a:rPr>
              <a:t> 	</a:t>
            </a:r>
            <a:r>
              <a:rPr lang="en-US" sz="2000" b="1">
                <a:solidFill>
                  <a:srgbClr val="CC0000"/>
                </a:solidFill>
              </a:rPr>
              <a:t>for(int i=0; i&lt;5; i++)  {</a:t>
            </a:r>
          </a:p>
          <a:p>
            <a:r>
              <a:rPr lang="en-US" sz="2000" b="1">
                <a:solidFill>
                  <a:srgbClr val="CC0000"/>
                </a:solidFill>
              </a:rPr>
              <a:t>		</a:t>
            </a:r>
            <a:r>
              <a:rPr lang="en-US" sz="2000" b="1">
                <a:solidFill>
                  <a:schemeClr val="accent2"/>
                </a:solidFill>
              </a:rPr>
              <a:t>randNo =</a:t>
            </a:r>
            <a:r>
              <a:rPr lang="en-US" sz="2000" b="1">
                <a:solidFill>
                  <a:srgbClr val="CC0000"/>
                </a:solidFill>
              </a:rPr>
              <a:t> Math.random();</a:t>
            </a:r>
          </a:p>
          <a:p>
            <a:r>
              <a:rPr lang="en-US" sz="2000" b="1">
                <a:solidFill>
                  <a:srgbClr val="CC0000"/>
                </a:solidFill>
              </a:rPr>
              <a:t>		</a:t>
            </a:r>
            <a:r>
              <a:rPr lang="en-US" sz="2000" b="1">
                <a:solidFill>
                  <a:schemeClr val="accent2"/>
                </a:solidFill>
              </a:rPr>
              <a:t>sum = sum + randNo;</a:t>
            </a:r>
          </a:p>
          <a:p>
            <a:r>
              <a:rPr lang="en-US" sz="2000" b="1">
                <a:solidFill>
                  <a:schemeClr val="accent2"/>
                </a:solidFill>
              </a:rPr>
              <a:t>		System.out.println(randNo+"");</a:t>
            </a:r>
          </a:p>
          <a:p>
            <a:r>
              <a:rPr lang="en-US" sz="2000" b="1">
                <a:solidFill>
                  <a:srgbClr val="CC0000"/>
                </a:solidFill>
              </a:rPr>
              <a:t>	}</a:t>
            </a:r>
          </a:p>
          <a:p>
            <a:r>
              <a:rPr lang="en-US" sz="2000" b="1">
                <a:solidFill>
                  <a:schemeClr val="accent2"/>
                </a:solidFill>
              </a:rPr>
              <a:t>	System.out.println(“average = “ + sum/5); </a:t>
            </a:r>
          </a:p>
          <a:p>
            <a:r>
              <a:rPr lang="en-US" sz="2000" b="1">
                <a:solidFill>
                  <a:schemeClr val="accent2"/>
                </a:solidFill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266700" y="1524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Sample answer</a:t>
            </a:r>
          </a:p>
        </p:txBody>
      </p:sp>
    </p:spTree>
    <p:extLst>
      <p:ext uri="{BB962C8B-B14F-4D97-AF65-F5344CB8AC3E}">
        <p14:creationId xmlns:p14="http://schemas.microsoft.com/office/powerpoint/2010/main" val="25816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 autoUpdateAnimBg="0"/>
      <p:bldP spid="1495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85800" y="1771650"/>
            <a:ext cx="7848600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Write a program to read test scores and compute the minimum, maximum and average scores.  Imagine someone at a computer entering a sequence of scores; after entering the scores, the  person signals the end of the data by entering a special character.</a:t>
            </a:r>
            <a:endParaRPr lang="en-US" sz="24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006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66750" y="2251075"/>
            <a:ext cx="7750175" cy="302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/>
              <a:t>Enter score (‘-1’ ends the data) : 85</a:t>
            </a:r>
          </a:p>
          <a:p>
            <a:pPr>
              <a:lnSpc>
                <a:spcPct val="80000"/>
              </a:lnSpc>
            </a:pPr>
            <a:r>
              <a:rPr lang="en-US" sz="2400" b="1"/>
              <a:t>Enter score (‘-1’ ends the data) : 62</a:t>
            </a:r>
          </a:p>
          <a:p>
            <a:pPr>
              <a:lnSpc>
                <a:spcPct val="80000"/>
              </a:lnSpc>
            </a:pPr>
            <a:r>
              <a:rPr lang="en-US" sz="2400" b="1"/>
              <a:t>Enter score (‘-1’ ends the data) : 93</a:t>
            </a:r>
          </a:p>
          <a:p>
            <a:pPr>
              <a:lnSpc>
                <a:spcPct val="80000"/>
              </a:lnSpc>
            </a:pPr>
            <a:r>
              <a:rPr lang="en-US" sz="2400" b="1"/>
              <a:t>Enter score (‘-1’ ends the data) : 87</a:t>
            </a:r>
          </a:p>
          <a:p>
            <a:pPr>
              <a:lnSpc>
                <a:spcPct val="80000"/>
              </a:lnSpc>
            </a:pPr>
            <a:r>
              <a:rPr lang="en-US" sz="2400" b="1"/>
              <a:t>Enter score (‘-1’ ends the data) : 51</a:t>
            </a:r>
          </a:p>
          <a:p>
            <a:pPr>
              <a:lnSpc>
                <a:spcPct val="80000"/>
              </a:lnSpc>
            </a:pPr>
            <a:r>
              <a:rPr lang="en-US" sz="2400" b="1"/>
              <a:t>Enter score (‘-1’ ends the data) : -1</a:t>
            </a:r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The average of the 5 scores was 75.6</a:t>
            </a:r>
          </a:p>
          <a:p>
            <a:pPr>
              <a:lnSpc>
                <a:spcPct val="80000"/>
              </a:lnSpc>
            </a:pPr>
            <a:r>
              <a:rPr lang="en-US" sz="2400" b="1"/>
              <a:t>The maximum score was 93</a:t>
            </a:r>
          </a:p>
          <a:p>
            <a:pPr>
              <a:lnSpc>
                <a:spcPct val="80000"/>
              </a:lnSpc>
            </a:pPr>
            <a:r>
              <a:rPr lang="en-US" sz="2400" b="1"/>
              <a:t>The minimum score was 51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33400" y="1679575"/>
            <a:ext cx="445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1470749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 autoUpdateAnimBg="0"/>
      <p:bldP spid="1802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762000" y="1733550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rgbClr val="CC0000"/>
                </a:solidFill>
              </a:rPr>
              <a:t>Questions ??????</a:t>
            </a:r>
            <a:endParaRPr lang="en-US" sz="2400" b="1" u="sng">
              <a:solidFill>
                <a:schemeClr val="accent2"/>
              </a:solidFill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857250" y="2419350"/>
            <a:ext cx="7048500" cy="179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  How do we calculate the average?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  The maximum?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  The minimum?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But before these answering this question:</a:t>
            </a:r>
            <a:endParaRPr lang="en-US" sz="2400" b="1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  What should the loop look like?</a:t>
            </a:r>
          </a:p>
        </p:txBody>
      </p:sp>
    </p:spTree>
    <p:extLst>
      <p:ext uri="{BB962C8B-B14F-4D97-AF65-F5344CB8AC3E}">
        <p14:creationId xmlns:p14="http://schemas.microsoft.com/office/powerpoint/2010/main" val="279732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762000" y="169545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/>
              <a:t>What should the loop look like?</a:t>
            </a:r>
            <a:endParaRPr lang="en-US" sz="2400" b="1" u="sng">
              <a:solidFill>
                <a:schemeClr val="accent2"/>
              </a:solidFill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219200" y="2495550"/>
            <a:ext cx="6096000" cy="178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read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while (not end of data)  {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process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read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}</a:t>
            </a:r>
            <a:endParaRPr lang="en-US" sz="2400" b="1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6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utoUpdateAnimBg="0"/>
      <p:bldP spid="18227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47650" y="1630363"/>
            <a:ext cx="8610600" cy="5170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000" b="1">
              <a:solidFill>
                <a:srgbClr val="0000DD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DD"/>
                </a:solidFill>
              </a:rPr>
              <a:t>import java.util.Scanner;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DD"/>
                </a:solidFill>
              </a:rPr>
              <a:t>class</a:t>
            </a:r>
            <a:r>
              <a:rPr lang="en-US" sz="2000" b="1">
                <a:solidFill>
                  <a:schemeClr val="accent2"/>
                </a:solidFill>
              </a:rPr>
              <a:t> Scores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DD0000"/>
                </a:solidFill>
              </a:rPr>
              <a:t>       </a:t>
            </a:r>
            <a:r>
              <a:rPr lang="en-US" sz="2000" b="1">
                <a:solidFill>
                  <a:srgbClr val="990099"/>
                </a:solidFill>
              </a:rPr>
              <a:t>// Author: Arthur L. Reingold, October 31, 1994.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    </a:t>
            </a:r>
            <a:r>
              <a:rPr lang="en-US" sz="2000" b="1">
                <a:solidFill>
                  <a:srgbClr val="0000DD"/>
                </a:solidFill>
              </a:rPr>
              <a:t>public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 b="1">
                <a:solidFill>
                  <a:srgbClr val="0000DD"/>
                </a:solidFill>
              </a:rPr>
              <a:t>static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 b="1">
                <a:solidFill>
                  <a:srgbClr val="0000DD"/>
                </a:solidFill>
              </a:rPr>
              <a:t>void</a:t>
            </a:r>
            <a:r>
              <a:rPr lang="en-US" sz="2000" b="1">
                <a:solidFill>
                  <a:schemeClr val="accent2"/>
                </a:solidFill>
              </a:rPr>
              <a:t> main 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	</a:t>
            </a:r>
            <a:r>
              <a:rPr lang="en-US" sz="2000" b="1"/>
              <a:t>int score, sumOfScores = 0, numberOfScores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	Scanner keyboard = new Scanner(System.in);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 	</a:t>
            </a:r>
            <a:r>
              <a:rPr lang="en-US" sz="2000" b="1">
                <a:solidFill>
                  <a:srgbClr val="339933"/>
                </a:solidFill>
              </a:rPr>
              <a:t>System.out.print("Enter score (‘-1’ ends the data): 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    	score=keyboard.nextInt();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	int maxOfScores = score;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	int minOfScores = score;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 	</a:t>
            </a:r>
            <a:r>
              <a:rPr lang="en-US" sz="2000" b="1">
                <a:solidFill>
                  <a:srgbClr val="CC0000"/>
                </a:solidFill>
              </a:rPr>
              <a:t>while (</a:t>
            </a:r>
            <a:r>
              <a:rPr lang="en-US" sz="2000" b="1">
                <a:solidFill>
                  <a:srgbClr val="339933"/>
                </a:solidFill>
              </a:rPr>
              <a:t>score != -1</a:t>
            </a:r>
            <a:r>
              <a:rPr lang="en-US" sz="2000" b="1">
                <a:solidFill>
                  <a:srgbClr val="CC0000"/>
                </a:solidFill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      	</a:t>
            </a:r>
            <a:r>
              <a:rPr lang="en-US" sz="2000" b="1">
                <a:solidFill>
                  <a:schemeClr val="accent2"/>
                </a:solidFill>
              </a:rPr>
              <a:t>	</a:t>
            </a:r>
            <a:r>
              <a:rPr lang="en-US" sz="2000" b="1"/>
              <a:t>numberOfScores++;                   	</a:t>
            </a:r>
            <a:r>
              <a:rPr lang="en-US" sz="2000" b="1">
                <a:solidFill>
                  <a:srgbClr val="990099"/>
                </a:solidFill>
              </a:rPr>
              <a:t>// new score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		sumOfScores = sumOfScores + score;  </a:t>
            </a:r>
            <a:r>
              <a:rPr lang="en-US" sz="2000" b="1">
                <a:solidFill>
                  <a:srgbClr val="990099"/>
                </a:solidFill>
              </a:rPr>
              <a:t>// update sum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		</a:t>
            </a: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412291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04800" y="2049463"/>
            <a:ext cx="8610600" cy="2728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000" b="1">
              <a:solidFill>
                <a:srgbClr val="99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		</a:t>
            </a:r>
            <a:r>
              <a:rPr lang="en-US" sz="2000" b="1">
                <a:solidFill>
                  <a:srgbClr val="CC0000"/>
                </a:solidFill>
              </a:rPr>
              <a:t>if (maxOfScores &lt; score)</a:t>
            </a:r>
            <a:r>
              <a:rPr lang="en-US" sz="2000" b="1"/>
              <a:t>        	</a:t>
            </a:r>
            <a:r>
              <a:rPr lang="en-US" sz="2000" b="1">
                <a:solidFill>
                  <a:srgbClr val="990099"/>
                </a:solidFill>
              </a:rPr>
              <a:t>// new largest score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 			maxOfScores = score;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		</a:t>
            </a:r>
            <a:r>
              <a:rPr lang="en-US" sz="2000" b="1">
                <a:solidFill>
                  <a:srgbClr val="CC0000"/>
                </a:solidFill>
              </a:rPr>
              <a:t>if (minOfScores &gt; score)</a:t>
            </a:r>
            <a:r>
              <a:rPr lang="en-US" sz="2000" b="1"/>
              <a:t>          </a:t>
            </a:r>
            <a:r>
              <a:rPr lang="en-US" sz="2000" b="1">
                <a:solidFill>
                  <a:srgbClr val="990099"/>
                </a:solidFill>
              </a:rPr>
              <a:t>// new smallest score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      			minOfScores = score;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	</a:t>
            </a:r>
            <a:r>
              <a:rPr lang="en-US" sz="2000" b="1">
                <a:solidFill>
                  <a:srgbClr val="339933"/>
                </a:solidFill>
              </a:rPr>
              <a:t>System.out.print("Enter score (‘-1’ ends the data): 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      		score=keyboard.nextInt();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        	</a:t>
            </a:r>
            <a:r>
              <a:rPr lang="en-US" sz="2000" b="1">
                <a:solidFill>
                  <a:srgbClr val="CC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416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Reading in a loop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80151" y="990600"/>
            <a:ext cx="7859617" cy="553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00DD"/>
                </a:solidFill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solidFill>
                  <a:srgbClr val="990099"/>
                </a:solidFill>
              </a:rPr>
              <a:t>// Printing out the result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if (</a:t>
            </a:r>
            <a:r>
              <a:rPr lang="en-US" b="1" dirty="0" err="1"/>
              <a:t>numberOfScores</a:t>
            </a:r>
            <a:r>
              <a:rPr lang="en-US" b="1" dirty="0"/>
              <a:t> == 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</a:t>
            </a:r>
            <a:r>
              <a:rPr lang="en-US" b="1" dirty="0" err="1"/>
              <a:t>System.out.println</a:t>
            </a:r>
            <a:r>
              <a:rPr lang="en-US" b="1" dirty="0"/>
              <a:t>("No scores were entered.");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else if (</a:t>
            </a:r>
            <a:r>
              <a:rPr lang="en-US" b="1" dirty="0" err="1"/>
              <a:t>numberOfScores</a:t>
            </a:r>
            <a:r>
              <a:rPr lang="en-US" b="1" dirty="0"/>
              <a:t> == 1)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	</a:t>
            </a:r>
            <a:r>
              <a:rPr lang="en-US" b="1" dirty="0" err="1"/>
              <a:t>System.out.println</a:t>
            </a:r>
            <a:r>
              <a:rPr lang="en-US" b="1" dirty="0"/>
              <a:t>("Only one score was entered.  It was 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   		+ </a:t>
            </a:r>
            <a:r>
              <a:rPr lang="en-US" b="1" dirty="0" err="1"/>
              <a:t>sumOfScores</a:t>
            </a:r>
            <a:r>
              <a:rPr lang="en-US" b="1" dirty="0"/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	else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	</a:t>
            </a:r>
            <a:r>
              <a:rPr lang="en-US" b="1" dirty="0" err="1"/>
              <a:t>System.out.println</a:t>
            </a:r>
            <a:r>
              <a:rPr lang="en-US" b="1" dirty="0"/>
              <a:t>(“\n\n” +</a:t>
            </a:r>
            <a:r>
              <a:rPr lang="en-US" b="1" dirty="0" err="1"/>
              <a:t>numberOfScores</a:t>
            </a:r>
            <a:r>
              <a:rPr lang="en-US" b="1" dirty="0"/>
              <a:t> + " scores were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             entered.");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	 </a:t>
            </a:r>
            <a:r>
              <a:rPr lang="en-US" b="1" dirty="0" err="1"/>
              <a:t>System.out.println</a:t>
            </a:r>
            <a:r>
              <a:rPr lang="en-US" b="1" dirty="0"/>
              <a:t>("The</a:t>
            </a:r>
            <a:r>
              <a:rPr lang="en-US" b="1" dirty="0">
                <a:solidFill>
                  <a:srgbClr val="339933"/>
                </a:solidFill>
              </a:rPr>
              <a:t> averag</a:t>
            </a:r>
            <a:r>
              <a:rPr lang="en-US" b="1" dirty="0">
                <a:solidFill>
                  <a:srgbClr val="669900"/>
                </a:solidFill>
              </a:rPr>
              <a:t>e</a:t>
            </a:r>
            <a:r>
              <a:rPr lang="en-US" b="1" dirty="0"/>
              <a:t> score was 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  	       + ((double)</a:t>
            </a:r>
            <a:r>
              <a:rPr lang="en-US" b="1" dirty="0" err="1"/>
              <a:t>sumOfScores</a:t>
            </a:r>
            <a:r>
              <a:rPr lang="en-US" b="1" dirty="0"/>
              <a:t>)/</a:t>
            </a:r>
            <a:r>
              <a:rPr lang="en-US" b="1" dirty="0" err="1"/>
              <a:t>numberOfScores</a:t>
            </a:r>
            <a:r>
              <a:rPr lang="en-US" b="1" dirty="0"/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	 </a:t>
            </a:r>
            <a:r>
              <a:rPr lang="en-US" b="1" dirty="0" err="1"/>
              <a:t>System.out.println</a:t>
            </a:r>
            <a:r>
              <a:rPr lang="en-US" b="1" dirty="0"/>
              <a:t>("The </a:t>
            </a:r>
            <a:r>
              <a:rPr lang="en-US" b="1" dirty="0">
                <a:solidFill>
                  <a:srgbClr val="339933"/>
                </a:solidFill>
              </a:rPr>
              <a:t>maximum</a:t>
            </a:r>
            <a:r>
              <a:rPr lang="en-US" b="1" dirty="0"/>
              <a:t> score was "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            + </a:t>
            </a:r>
            <a:r>
              <a:rPr lang="en-US" b="1" dirty="0" err="1"/>
              <a:t>maxOfScores</a:t>
            </a:r>
            <a:r>
              <a:rPr lang="en-US" b="1" dirty="0"/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	 </a:t>
            </a:r>
            <a:r>
              <a:rPr lang="en-US" b="1" dirty="0" err="1"/>
              <a:t>System.out.println</a:t>
            </a:r>
            <a:r>
              <a:rPr lang="en-US" b="1" dirty="0"/>
              <a:t>("The </a:t>
            </a:r>
            <a:r>
              <a:rPr lang="en-US" b="1" dirty="0">
                <a:solidFill>
                  <a:srgbClr val="339933"/>
                </a:solidFill>
              </a:rPr>
              <a:t>minimum</a:t>
            </a:r>
            <a:r>
              <a:rPr lang="en-US" b="1" dirty="0"/>
              <a:t> score was "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                    + </a:t>
            </a:r>
            <a:r>
              <a:rPr lang="en-US" b="1" dirty="0" err="1"/>
              <a:t>minOfScores</a:t>
            </a:r>
            <a:r>
              <a:rPr lang="en-US" b="1" dirty="0"/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/>
              <a:t>	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   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9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Learning Outcomes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533400" y="1943100"/>
            <a:ext cx="8077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</a:rPr>
              <a:t>Write Java programs implementing the looping constructs</a:t>
            </a:r>
          </a:p>
        </p:txBody>
      </p:sp>
    </p:spTree>
    <p:extLst>
      <p:ext uri="{BB962C8B-B14F-4D97-AF65-F5344CB8AC3E}">
        <p14:creationId xmlns:p14="http://schemas.microsoft.com/office/powerpoint/2010/main" val="30690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40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break statement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As in </a:t>
            </a:r>
            <a:r>
              <a:rPr lang="en-US" sz="2400" b="1">
                <a:solidFill>
                  <a:schemeClr val="accent2"/>
                </a:solidFill>
              </a:rPr>
              <a:t>switch</a:t>
            </a:r>
            <a:r>
              <a:rPr lang="en-US" sz="2400" b="1"/>
              <a:t> statements, the </a:t>
            </a:r>
            <a:r>
              <a:rPr lang="en-US" sz="2400" b="1">
                <a:solidFill>
                  <a:srgbClr val="CC0000"/>
                </a:solidFill>
              </a:rPr>
              <a:t>break statement</a:t>
            </a:r>
            <a:r>
              <a:rPr lang="en-US" sz="2400" b="1"/>
              <a:t> can also be used </a:t>
            </a:r>
            <a:r>
              <a:rPr lang="en-US" sz="2400" b="1" i="1">
                <a:solidFill>
                  <a:schemeClr val="accent2"/>
                </a:solidFill>
              </a:rPr>
              <a:t>terminate the execution of the iteration</a:t>
            </a:r>
            <a:r>
              <a:rPr lang="en-US" sz="2400" b="1"/>
              <a:t> statements </a:t>
            </a:r>
            <a:r>
              <a:rPr lang="en-US" sz="2400" b="1">
                <a:solidFill>
                  <a:schemeClr val="accent2"/>
                </a:solidFill>
              </a:rPr>
              <a:t>while </a:t>
            </a:r>
            <a:r>
              <a:rPr lang="en-US" sz="2400" b="1"/>
              <a:t>and </a:t>
            </a:r>
            <a:r>
              <a:rPr lang="en-US" sz="2400" b="1">
                <a:solidFill>
                  <a:schemeClr val="accent2"/>
                </a:solidFill>
              </a:rPr>
              <a:t>for</a:t>
            </a:r>
            <a:r>
              <a:rPr lang="en-US" sz="2400" b="1"/>
              <a:t>.</a:t>
            </a:r>
            <a:endParaRPr lang="en-US" sz="2400" b="1" u="sng">
              <a:solidFill>
                <a:schemeClr val="accent2"/>
              </a:solidFill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800100" y="3279775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The use of a break in loops can simplify writing code in what is sometimes called the </a:t>
            </a:r>
            <a:r>
              <a:rPr lang="en-US" sz="2400" b="1">
                <a:solidFill>
                  <a:srgbClr val="CC0000"/>
                </a:solidFill>
              </a:rPr>
              <a:t>loop-and-a-half problem</a:t>
            </a:r>
            <a:r>
              <a:rPr lang="en-US" sz="2400" b="1"/>
              <a:t>.  For example :</a:t>
            </a:r>
            <a:endParaRPr lang="en-US" sz="2400" b="1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40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break statement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371600" y="21336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sz="1600"/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333500" y="1870075"/>
            <a:ext cx="6096000" cy="178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read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while (not end of data)  {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process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read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}</a:t>
            </a:r>
            <a:endParaRPr lang="en-US" sz="2400" b="1" u="sng">
              <a:solidFill>
                <a:schemeClr val="accent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62400" y="3937000"/>
            <a:ext cx="609600" cy="533400"/>
            <a:chOff x="2496" y="2448"/>
            <a:chExt cx="384" cy="336"/>
          </a:xfrm>
        </p:grpSpPr>
        <p:sp>
          <p:nvSpPr>
            <p:cNvPr id="33799" name="Line 8"/>
            <p:cNvSpPr>
              <a:spLocks noChangeShapeType="1"/>
            </p:cNvSpPr>
            <p:nvPr/>
          </p:nvSpPr>
          <p:spPr bwMode="auto">
            <a:xfrm>
              <a:off x="2496" y="2448"/>
              <a:ext cx="0" cy="336"/>
            </a:xfrm>
            <a:prstGeom prst="line">
              <a:avLst/>
            </a:prstGeom>
            <a:noFill/>
            <a:ln w="7620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9"/>
            <p:cNvSpPr>
              <a:spLocks noChangeShapeType="1"/>
            </p:cNvSpPr>
            <p:nvPr/>
          </p:nvSpPr>
          <p:spPr bwMode="auto">
            <a:xfrm>
              <a:off x="2688" y="2448"/>
              <a:ext cx="0" cy="336"/>
            </a:xfrm>
            <a:prstGeom prst="line">
              <a:avLst/>
            </a:prstGeom>
            <a:noFill/>
            <a:ln w="7620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2880" y="2448"/>
              <a:ext cx="0" cy="336"/>
            </a:xfrm>
            <a:prstGeom prst="line">
              <a:avLst/>
            </a:prstGeom>
            <a:noFill/>
            <a:ln w="7620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1352550" y="4737100"/>
            <a:ext cx="6096000" cy="178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</a:rPr>
              <a:t>while (true) {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read score</a:t>
            </a:r>
            <a:endParaRPr lang="en-US" sz="2400" b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        if (end of data)    break;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        process score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C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12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 autoUpdateAnimBg="0"/>
      <p:bldP spid="18842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964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 smtClean="0">
                <a:solidFill>
                  <a:srgbClr val="003366"/>
                </a:solidFill>
              </a:rPr>
              <a:t>Quick Review Questions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4819" name="Text Box 11"/>
          <p:cNvSpPr txBox="1">
            <a:spLocks noChangeArrowheads="1"/>
          </p:cNvSpPr>
          <p:nvPr/>
        </p:nvSpPr>
        <p:spPr bwMode="auto">
          <a:xfrm>
            <a:off x="476250" y="1652588"/>
            <a:ext cx="26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34820" name="Text Box 12"/>
          <p:cNvSpPr txBox="1">
            <a:spLocks noChangeArrowheads="1"/>
          </p:cNvSpPr>
          <p:nvPr/>
        </p:nvSpPr>
        <p:spPr bwMode="auto">
          <a:xfrm>
            <a:off x="781050" y="1771650"/>
            <a:ext cx="75819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Write an application that accepts a sequence of inputs that describe the quantities and types of coins held by a person. The application should then process the inputs and display the total value of these coins.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Note: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Half-dollar	= 50 cents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Quarter	= 25 cents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Dime		= 10 cents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Nickel		= 5 cents 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39353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104900" y="2038350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</a:rPr>
              <a:t>Iteration / Loop</a:t>
            </a:r>
            <a:endParaRPr lang="en-US" sz="280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while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for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do … while</a:t>
            </a:r>
            <a:r>
              <a:rPr lang="en-US" sz="2800"/>
              <a:t>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Reading Input In A Loop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The </a:t>
            </a:r>
            <a:r>
              <a:rPr lang="en-US" sz="2800">
                <a:solidFill>
                  <a:srgbClr val="CC0000"/>
                </a:solidFill>
              </a:rPr>
              <a:t>break</a:t>
            </a:r>
            <a:r>
              <a:rPr lang="en-US" sz="2800"/>
              <a:t> statements in Loops</a:t>
            </a:r>
          </a:p>
        </p:txBody>
      </p:sp>
    </p:spTree>
    <p:extLst>
      <p:ext uri="{BB962C8B-B14F-4D97-AF65-F5344CB8AC3E}">
        <p14:creationId xmlns:p14="http://schemas.microsoft.com/office/powerpoint/2010/main" val="399889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447800" y="1619250"/>
            <a:ext cx="6477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400" b="1" dirty="0" smtClean="0"/>
              <a:t>       -</a:t>
            </a:r>
            <a:r>
              <a:rPr lang="en-US" sz="2400" b="1" dirty="0"/>
              <a:t>Objects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      -Class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      -Principles of Object Orientation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      -Package</a:t>
            </a:r>
          </a:p>
        </p:txBody>
      </p:sp>
    </p:spTree>
    <p:extLst>
      <p:ext uri="{BB962C8B-B14F-4D97-AF65-F5344CB8AC3E}">
        <p14:creationId xmlns:p14="http://schemas.microsoft.com/office/powerpoint/2010/main" val="47949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1719263" y="411163"/>
            <a:ext cx="6992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Key Terms you must be able to use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466725" y="1652588"/>
            <a:ext cx="8102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/>
              <a:t>If you have mastered this topic, </a:t>
            </a:r>
            <a:r>
              <a:rPr lang="en-US" sz="2400" b="1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400" b="1"/>
              <a:t>:</a:t>
            </a:r>
          </a:p>
          <a:p>
            <a:pPr eaLnBrk="1" hangingPunct="1"/>
            <a:endParaRPr lang="en-US" sz="2400" b="1"/>
          </a:p>
          <a:p>
            <a:pPr eaLnBrk="1" hangingPunct="1">
              <a:buFontTx/>
              <a:buChar char="•"/>
            </a:pPr>
            <a:r>
              <a:rPr lang="en-US" sz="2400" b="1"/>
              <a:t> initialization</a:t>
            </a:r>
          </a:p>
          <a:p>
            <a:pPr eaLnBrk="1" hangingPunct="1">
              <a:buFontTx/>
              <a:buChar char="•"/>
            </a:pPr>
            <a:r>
              <a:rPr lang="en-US" sz="2400" b="1"/>
              <a:t> termination</a:t>
            </a:r>
          </a:p>
          <a:p>
            <a:pPr eaLnBrk="1" hangingPunct="1">
              <a:buFontTx/>
              <a:buChar char="•"/>
            </a:pPr>
            <a:r>
              <a:rPr lang="en-US" sz="2400" b="1"/>
              <a:t> increment</a:t>
            </a:r>
          </a:p>
        </p:txBody>
      </p:sp>
    </p:spTree>
    <p:extLst>
      <p:ext uri="{BB962C8B-B14F-4D97-AF65-F5344CB8AC3E}">
        <p14:creationId xmlns:p14="http://schemas.microsoft.com/office/powerpoint/2010/main" val="348435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38150" y="1638300"/>
            <a:ext cx="822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Generally speaking, a while statement performs some action while a certain condition remains true. The general syntax of the while statement is:  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That is, while condition is true, do statement. 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09800" y="3190875"/>
            <a:ext cx="4811713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accent2"/>
                </a:solidFill>
              </a:rPr>
              <a:t>      </a:t>
            </a:r>
            <a:r>
              <a:rPr lang="en-US" sz="2400" b="1"/>
              <a:t>while (condition) </a:t>
            </a:r>
          </a:p>
          <a:p>
            <a:r>
              <a:rPr lang="en-US" sz="2400" b="1"/>
              <a:t>           	  statements            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562100" y="2381250"/>
            <a:ext cx="4762500" cy="15621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accent2"/>
                </a:solidFill>
              </a:rPr>
              <a:t>      </a:t>
            </a:r>
            <a:r>
              <a:rPr lang="en-US" sz="2400" b="1"/>
              <a:t>while (condition)   {</a:t>
            </a:r>
          </a:p>
          <a:p>
            <a:r>
              <a:rPr lang="en-US" sz="2400" b="1"/>
              <a:t>           	  statement-1;            </a:t>
            </a:r>
          </a:p>
          <a:p>
            <a:r>
              <a:rPr lang="en-US" sz="2400" b="1"/>
              <a:t> 	  	  statement-2;            </a:t>
            </a:r>
            <a:endParaRPr lang="en-US" sz="2400" b="1">
              <a:solidFill>
                <a:schemeClr val="accent2"/>
              </a:solidFill>
            </a:endParaRPr>
          </a:p>
          <a:p>
            <a:r>
              <a:rPr lang="en-US" sz="2400" b="1">
                <a:solidFill>
                  <a:schemeClr val="accent2"/>
                </a:solidFill>
              </a:rPr>
              <a:t>      </a:t>
            </a:r>
            <a:r>
              <a:rPr lang="en-US" sz="2400" b="1"/>
              <a:t>}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14350" y="4810125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If we’re careless in writing the loop and the condition never becomes false, the loop will continue to execute forever - </a:t>
            </a:r>
            <a:r>
              <a:rPr lang="en-US" sz="2400" b="1" i="1">
                <a:solidFill>
                  <a:schemeClr val="accent2"/>
                </a:solidFill>
              </a:rPr>
              <a:t>an infinite loop.</a:t>
            </a:r>
            <a:endParaRPr lang="en-US" sz="2400" b="1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533400" y="1577975"/>
            <a:ext cx="628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If more than 1 statements to be executed :</a:t>
            </a:r>
          </a:p>
        </p:txBody>
      </p:sp>
    </p:spTree>
    <p:extLst>
      <p:ext uri="{BB962C8B-B14F-4D97-AF65-F5344CB8AC3E}">
        <p14:creationId xmlns:p14="http://schemas.microsoft.com/office/powerpoint/2010/main" val="37705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nimBg="1" autoUpdateAnimBg="0"/>
      <p:bldP spid="165894" grpId="0" autoUpdateAnimBg="0"/>
      <p:bldP spid="1658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9"/>
          <p:cNvSpPr txBox="1">
            <a:spLocks noChangeArrowheads="1"/>
          </p:cNvSpPr>
          <p:nvPr/>
        </p:nvSpPr>
        <p:spPr bwMode="auto">
          <a:xfrm>
            <a:off x="381000" y="1584325"/>
            <a:ext cx="83248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Here is an expanded program from the previous Temperature program.  When executed, produces the table of equivalent Centigrade and Fahrenheit.</a:t>
            </a:r>
            <a:endParaRPr lang="en-US" sz="2400" b="1">
              <a:solidFill>
                <a:srgbClr val="CC0000"/>
              </a:solidFill>
            </a:endParaRP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1581150" y="2798763"/>
            <a:ext cx="5943600" cy="344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class Temperature {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public static void main (String[] args) {</a:t>
            </a:r>
            <a:endParaRPr lang="en-US" sz="16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final double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LOW_TEMP = -10.0,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HIGH_TEMP = 10.0;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// The Centigrade ,Fahrenheit temperature.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double cent, fahr;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System.out.println("DEGREES C\tDEGREES F");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Times New Roman" panose="02020603050405020304" pitchFamily="18" charset="0"/>
              </a:rPr>
              <a:t>         cent = LOW_TEMP;</a:t>
            </a:r>
            <a:endParaRPr lang="en-US" sz="16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while (cent &lt;= HIGH_TEMP) {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fahr = (9.0/5.0) * cent + 32.0;       // Convert C to F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9900CC"/>
                </a:solidFill>
                <a:latin typeface="Times New Roman" panose="02020603050405020304" pitchFamily="18" charset="0"/>
              </a:rPr>
              <a:t>              System.out.println("\t" + cent  + "\t\t" + fahr);</a:t>
            </a:r>
            <a:endParaRPr lang="en-US" sz="16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cent = cent + 1.0;   // Increment the Centigrade value.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}</a:t>
            </a:r>
            <a:endParaRPr lang="en-US" sz="16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} }</a:t>
            </a:r>
          </a:p>
        </p:txBody>
      </p:sp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738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333500" y="2400300"/>
            <a:ext cx="6343650" cy="3063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Suppose we want the computer to print :</a:t>
            </a:r>
            <a:endParaRPr lang="en-US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10 in a bed and the little one said,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“Roll over, roll over.”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They all rolled over and one fell out,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9 in a bed and the little one said,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“Roll over, roll over.”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They all rolled over and one fell out,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8 in a bed and the little one said,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	: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1 in a bed and the little one said,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       “Alone at last.”	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14509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2</a:t>
            </a:r>
          </a:p>
        </p:txBody>
      </p: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13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81000" y="14509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accent2"/>
                </a:solidFill>
              </a:rPr>
              <a:t>Example 2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552450" y="2171700"/>
            <a:ext cx="6934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</a:rPr>
              <a:t>The 1st thing to do is to decide :</a:t>
            </a:r>
          </a:p>
          <a:p>
            <a:r>
              <a:rPr lang="en-US" sz="2400" b="1">
                <a:latin typeface="Times New Roman" panose="02020603050405020304" pitchFamily="18" charset="0"/>
              </a:rPr>
              <a:t>	1.  which pieces of the song are to be printed just once and</a:t>
            </a:r>
          </a:p>
          <a:p>
            <a:r>
              <a:rPr lang="en-US" sz="2400" b="1">
                <a:latin typeface="Times New Roman" panose="02020603050405020304" pitchFamily="18" charset="0"/>
              </a:rPr>
              <a:t>	2.  which pieces will be repeated.</a:t>
            </a:r>
          </a:p>
          <a:p>
            <a:r>
              <a:rPr lang="en-US" sz="2400" b="1">
                <a:latin typeface="Times New Roman" panose="02020603050405020304" pitchFamily="18" charset="0"/>
              </a:rPr>
              <a:t>==&gt;  the pieces to be printed once will go either before or after the loop;</a:t>
            </a:r>
          </a:p>
          <a:p>
            <a:r>
              <a:rPr lang="en-US" sz="2400" b="1">
                <a:latin typeface="Times New Roman" panose="02020603050405020304" pitchFamily="18" charset="0"/>
              </a:rPr>
              <a:t>==&gt;  the ones that are repeated can be put inside the loop.</a:t>
            </a:r>
          </a:p>
          <a:p>
            <a:r>
              <a:rPr lang="en-US" sz="2400" b="1">
                <a:latin typeface="Times New Roman" panose="02020603050405020304" pitchFamily="18" charset="0"/>
              </a:rPr>
              <a:t>We organize our program schematically as :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719263" y="411163"/>
            <a:ext cx="322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13789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utoUpdateAnimBg="0"/>
    </p:bld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31</TotalTime>
  <Pages>11</Pages>
  <Words>1645</Words>
  <Application>Microsoft Office PowerPoint</Application>
  <PresentationFormat>On-screen Show (4:3)</PresentationFormat>
  <Paragraphs>351</Paragraphs>
  <Slides>35</Slides>
  <Notes>35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UCTI-Template-foundation-level</vt:lpstr>
      <vt:lpstr>Java Iterative Constructs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2019-06-17T02:05:17Z</dcterms:modified>
</cp:coreProperties>
</file>